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750" r:id="rId3"/>
    <p:sldMasterId id="2147483763" r:id="rId4"/>
    <p:sldMasterId id="2147483776" r:id="rId5"/>
  </p:sldMasterIdLst>
  <p:notesMasterIdLst>
    <p:notesMasterId r:id="rId17"/>
  </p:notesMasterIdLst>
  <p:sldIdLst>
    <p:sldId id="500" r:id="rId6"/>
    <p:sldId id="696" r:id="rId7"/>
    <p:sldId id="697" r:id="rId8"/>
    <p:sldId id="701" r:id="rId9"/>
    <p:sldId id="702" r:id="rId10"/>
    <p:sldId id="698" r:id="rId11"/>
    <p:sldId id="695" r:id="rId12"/>
    <p:sldId id="692" r:id="rId13"/>
    <p:sldId id="691" r:id="rId14"/>
    <p:sldId id="693" r:id="rId15"/>
    <p:sldId id="694"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F9AF563-27C6-4015-96DB-915BFCB1ED45}">
          <p14:sldIdLst>
            <p14:sldId id="500"/>
            <p14:sldId id="696"/>
            <p14:sldId id="697"/>
            <p14:sldId id="701"/>
            <p14:sldId id="702"/>
            <p14:sldId id="698"/>
          </p14:sldIdLst>
        </p14:section>
        <p14:section name="Section sans titre" id="{A69C81D0-B687-4F7F-B154-C27989ECB911}">
          <p14:sldIdLst>
            <p14:sldId id="695"/>
            <p14:sldId id="692"/>
            <p14:sldId id="691"/>
            <p14:sldId id="693"/>
            <p14:sldId id="6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CCCC"/>
    <a:srgbClr val="6E97C8"/>
    <a:srgbClr val="0065B0"/>
    <a:srgbClr val="FF9933"/>
    <a:srgbClr val="FF5050"/>
    <a:srgbClr val="008080"/>
    <a:srgbClr val="BB2F43"/>
    <a:srgbClr val="FF99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p:cViewPr varScale="1">
        <p:scale>
          <a:sx n="69" d="100"/>
          <a:sy n="69" d="100"/>
        </p:scale>
        <p:origin x="1236" y="66"/>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F8741-4733-4FFE-9724-C4992AC9F021}" type="datetimeFigureOut">
              <a:rPr lang="fr-FR" smtClean="0"/>
              <a:t>25/06/2019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8C1EC-D187-4F51-9622-E5106B88D582}" type="slidenum">
              <a:rPr lang="fr-FR" smtClean="0"/>
              <a:t>‹N°›</a:t>
            </a:fld>
            <a:endParaRPr lang="fr-FR"/>
          </a:p>
        </p:txBody>
      </p:sp>
    </p:spTree>
    <p:extLst>
      <p:ext uri="{BB962C8B-B14F-4D97-AF65-F5344CB8AC3E}">
        <p14:creationId xmlns:p14="http://schemas.microsoft.com/office/powerpoint/2010/main" val="147999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4775" y="1336675"/>
            <a:ext cx="4810125" cy="360838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AD00AC89-0F23-424E-AA32-D18803D0CE1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87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2CE79-0DE6-45DF-B96F-AD673F7FACC1}"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9217" name="Rectangle 1"/>
          <p:cNvSpPr txBox="1">
            <a:spLocks noGrp="1" noRot="1" noChangeAspect="1" noChangeArrowheads="1"/>
          </p:cNvSpPr>
          <p:nvPr>
            <p:ph type="sldImg"/>
          </p:nvPr>
        </p:nvSpPr>
        <p:spPr bwMode="auto">
          <a:xfrm>
            <a:off x="815975" y="881063"/>
            <a:ext cx="5797550" cy="4348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742707" y="5509551"/>
            <a:ext cx="5944768" cy="5122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100849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1C0BAE-B01C-4EEB-93E1-4AC4896F10F0}" type="slidenum">
              <a:rPr lang="fr-FR" smtClean="0">
                <a:solidFill>
                  <a:srgbClr val="000000"/>
                </a:solidFill>
              </a:rPr>
              <a:pPr eaLnBrk="1" hangingPunct="1"/>
              <a:t>5</a:t>
            </a:fld>
            <a:endParaRPr lang="fr-FR" smtClean="0">
              <a:solidFill>
                <a:srgbClr val="000000"/>
              </a:solidFill>
            </a:endParaRPr>
          </a:p>
        </p:txBody>
      </p:sp>
      <p:sp>
        <p:nvSpPr>
          <p:cNvPr id="43011"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3126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02CE79-0DE6-45DF-B96F-AD673F7FACC1}" type="slidenum">
              <a:rPr lang="fr-FR">
                <a:solidFill>
                  <a:prstClr val="black"/>
                </a:solidFill>
              </a:rPr>
              <a:pPr/>
              <a:t>6</a:t>
            </a:fld>
            <a:endParaRPr lang="fr-FR">
              <a:solidFill>
                <a:prstClr val="black"/>
              </a:solidFill>
            </a:endParaRPr>
          </a:p>
        </p:txBody>
      </p:sp>
      <p:sp>
        <p:nvSpPr>
          <p:cNvPr id="9217" name="Rectangle 1"/>
          <p:cNvSpPr txBox="1">
            <a:spLocks noGrp="1" noRot="1" noChangeAspect="1" noChangeArrowheads="1"/>
          </p:cNvSpPr>
          <p:nvPr>
            <p:ph type="sldImg"/>
          </p:nvPr>
        </p:nvSpPr>
        <p:spPr bwMode="auto">
          <a:xfrm>
            <a:off x="815975" y="881063"/>
            <a:ext cx="5797550" cy="4348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742707" y="5509551"/>
            <a:ext cx="5944768" cy="5122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362009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151356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249308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9612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81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id-ID" dirty="0"/>
          </a:p>
        </p:txBody>
      </p:sp>
    </p:spTree>
    <p:extLst>
      <p:ext uri="{BB962C8B-B14F-4D97-AF65-F5344CB8AC3E}">
        <p14:creationId xmlns:p14="http://schemas.microsoft.com/office/powerpoint/2010/main" val="221365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28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hlinkClick r:id="" action="ppaction://hlinkshowjump?jump=nextslide"/>
          </p:cNvPr>
          <p:cNvSpPr/>
          <p:nvPr userDrawn="1"/>
        </p:nvSpPr>
        <p:spPr>
          <a:xfrm>
            <a:off x="8793873" y="5784112"/>
            <a:ext cx="350129" cy="46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rgbClr val="FFFFFF"/>
              </a:solidFill>
            </a:endParaRPr>
          </a:p>
        </p:txBody>
      </p:sp>
      <p:sp>
        <p:nvSpPr>
          <p:cNvPr id="11" name="Freeform 5">
            <a:hlinkClick r:id="" action="ppaction://hlinkshowjump?jump=nextslide"/>
          </p:cNvPr>
          <p:cNvSpPr>
            <a:spLocks/>
          </p:cNvSpPr>
          <p:nvPr userDrawn="1"/>
        </p:nvSpPr>
        <p:spPr bwMode="auto">
          <a:xfrm>
            <a:off x="8921907" y="5921487"/>
            <a:ext cx="94060" cy="192088"/>
          </a:xfrm>
          <a:custGeom>
            <a:avLst/>
            <a:gdLst>
              <a:gd name="T0" fmla="*/ 0 w 79"/>
              <a:gd name="T1" fmla="*/ 114 h 121"/>
              <a:gd name="T2" fmla="*/ 64 w 79"/>
              <a:gd name="T3" fmla="*/ 61 h 121"/>
              <a:gd name="T4" fmla="*/ 0 w 79"/>
              <a:gd name="T5" fmla="*/ 8 h 121"/>
              <a:gd name="T6" fmla="*/ 7 w 79"/>
              <a:gd name="T7" fmla="*/ 0 h 121"/>
              <a:gd name="T8" fmla="*/ 79 w 79"/>
              <a:gd name="T9" fmla="*/ 61 h 121"/>
              <a:gd name="T10" fmla="*/ 7 w 79"/>
              <a:gd name="T11" fmla="*/ 121 h 121"/>
              <a:gd name="T12" fmla="*/ 0 w 79"/>
              <a:gd name="T13" fmla="*/ 114 h 121"/>
            </a:gdLst>
            <a:ahLst/>
            <a:cxnLst>
              <a:cxn ang="0">
                <a:pos x="T0" y="T1"/>
              </a:cxn>
              <a:cxn ang="0">
                <a:pos x="T2" y="T3"/>
              </a:cxn>
              <a:cxn ang="0">
                <a:pos x="T4" y="T5"/>
              </a:cxn>
              <a:cxn ang="0">
                <a:pos x="T6" y="T7"/>
              </a:cxn>
              <a:cxn ang="0">
                <a:pos x="T8" y="T9"/>
              </a:cxn>
              <a:cxn ang="0">
                <a:pos x="T10" y="T11"/>
              </a:cxn>
              <a:cxn ang="0">
                <a:pos x="T12" y="T13"/>
              </a:cxn>
            </a:cxnLst>
            <a:rect l="0" t="0" r="r" b="b"/>
            <a:pathLst>
              <a:path w="79" h="121">
                <a:moveTo>
                  <a:pt x="0" y="114"/>
                </a:moveTo>
                <a:lnTo>
                  <a:pt x="64" y="61"/>
                </a:lnTo>
                <a:lnTo>
                  <a:pt x="0" y="8"/>
                </a:lnTo>
                <a:lnTo>
                  <a:pt x="7" y="0"/>
                </a:lnTo>
                <a:lnTo>
                  <a:pt x="79" y="61"/>
                </a:lnTo>
                <a:lnTo>
                  <a:pt x="7" y="121"/>
                </a:lnTo>
                <a:lnTo>
                  <a:pt x="0" y="1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rgbClr val="0A0A0A"/>
              </a:solidFill>
            </a:endParaRPr>
          </a:p>
        </p:txBody>
      </p:sp>
      <p:sp>
        <p:nvSpPr>
          <p:cNvPr id="4" name="Slide Number Placeholder 5"/>
          <p:cNvSpPr>
            <a:spLocks noGrp="1"/>
          </p:cNvSpPr>
          <p:nvPr>
            <p:ph type="sldNum" sz="quarter" idx="4"/>
          </p:nvPr>
        </p:nvSpPr>
        <p:spPr>
          <a:xfrm>
            <a:off x="7876306" y="6345964"/>
            <a:ext cx="564854" cy="365125"/>
          </a:xfrm>
          <a:prstGeom prst="rect">
            <a:avLst/>
          </a:prstGeom>
        </p:spPr>
        <p:txBody>
          <a:bodyPr vert="horz" lIns="91440" tIns="45720" rIns="91440" bIns="45720" rtlCol="0" anchor="ctr"/>
          <a:lstStyle>
            <a:lvl1pPr algn="r">
              <a:defRPr sz="1800" b="1">
                <a:solidFill>
                  <a:schemeClr val="bg1"/>
                </a:solidFill>
                <a:latin typeface="+mj-lt"/>
              </a:defRPr>
            </a:lvl1pPr>
          </a:lstStyle>
          <a:p>
            <a:fld id="{18F5D16C-FA6B-444E-9CE9-B6248B37A3D0}" type="slidenum">
              <a:rPr lang="id-ID" smtClean="0">
                <a:solidFill>
                  <a:srgbClr val="FFFFFF"/>
                </a:solidFill>
              </a:rPr>
              <a:pPr/>
              <a:t>‹N°›</a:t>
            </a:fld>
            <a:endParaRPr lang="id-ID" dirty="0">
              <a:solidFill>
                <a:srgbClr val="FFFFFF"/>
              </a:solidFill>
            </a:endParaRPr>
          </a:p>
        </p:txBody>
      </p:sp>
    </p:spTree>
    <p:extLst>
      <p:ext uri="{BB962C8B-B14F-4D97-AF65-F5344CB8AC3E}">
        <p14:creationId xmlns:p14="http://schemas.microsoft.com/office/powerpoint/2010/main" val="1258831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Rectangle 4">
            <a:hlinkClick r:id="" action="ppaction://hlinkshowjump?jump=nextslide"/>
          </p:cNvPr>
          <p:cNvSpPr/>
          <p:nvPr userDrawn="1"/>
        </p:nvSpPr>
        <p:spPr>
          <a:xfrm>
            <a:off x="8793873" y="5783938"/>
            <a:ext cx="350129" cy="46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rgbClr val="FFFFFF"/>
              </a:solidFill>
            </a:endParaRPr>
          </a:p>
        </p:txBody>
      </p:sp>
      <p:sp>
        <p:nvSpPr>
          <p:cNvPr id="6" name="Freeform 5">
            <a:hlinkClick r:id="" action="ppaction://hlinkshowjump?jump=nextslide"/>
          </p:cNvPr>
          <p:cNvSpPr>
            <a:spLocks/>
          </p:cNvSpPr>
          <p:nvPr userDrawn="1"/>
        </p:nvSpPr>
        <p:spPr bwMode="auto">
          <a:xfrm>
            <a:off x="8921907" y="5921313"/>
            <a:ext cx="94060" cy="192088"/>
          </a:xfrm>
          <a:custGeom>
            <a:avLst/>
            <a:gdLst>
              <a:gd name="T0" fmla="*/ 0 w 79"/>
              <a:gd name="T1" fmla="*/ 114 h 121"/>
              <a:gd name="T2" fmla="*/ 64 w 79"/>
              <a:gd name="T3" fmla="*/ 61 h 121"/>
              <a:gd name="T4" fmla="*/ 0 w 79"/>
              <a:gd name="T5" fmla="*/ 8 h 121"/>
              <a:gd name="T6" fmla="*/ 7 w 79"/>
              <a:gd name="T7" fmla="*/ 0 h 121"/>
              <a:gd name="T8" fmla="*/ 79 w 79"/>
              <a:gd name="T9" fmla="*/ 61 h 121"/>
              <a:gd name="T10" fmla="*/ 7 w 79"/>
              <a:gd name="T11" fmla="*/ 121 h 121"/>
              <a:gd name="T12" fmla="*/ 0 w 79"/>
              <a:gd name="T13" fmla="*/ 114 h 121"/>
            </a:gdLst>
            <a:ahLst/>
            <a:cxnLst>
              <a:cxn ang="0">
                <a:pos x="T0" y="T1"/>
              </a:cxn>
              <a:cxn ang="0">
                <a:pos x="T2" y="T3"/>
              </a:cxn>
              <a:cxn ang="0">
                <a:pos x="T4" y="T5"/>
              </a:cxn>
              <a:cxn ang="0">
                <a:pos x="T6" y="T7"/>
              </a:cxn>
              <a:cxn ang="0">
                <a:pos x="T8" y="T9"/>
              </a:cxn>
              <a:cxn ang="0">
                <a:pos x="T10" y="T11"/>
              </a:cxn>
              <a:cxn ang="0">
                <a:pos x="T12" y="T13"/>
              </a:cxn>
            </a:cxnLst>
            <a:rect l="0" t="0" r="r" b="b"/>
            <a:pathLst>
              <a:path w="79" h="121">
                <a:moveTo>
                  <a:pt x="0" y="114"/>
                </a:moveTo>
                <a:lnTo>
                  <a:pt x="64" y="61"/>
                </a:lnTo>
                <a:lnTo>
                  <a:pt x="0" y="8"/>
                </a:lnTo>
                <a:lnTo>
                  <a:pt x="7" y="0"/>
                </a:lnTo>
                <a:lnTo>
                  <a:pt x="79" y="61"/>
                </a:lnTo>
                <a:lnTo>
                  <a:pt x="7" y="121"/>
                </a:lnTo>
                <a:lnTo>
                  <a:pt x="0" y="1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rgbClr val="0A0A0A"/>
              </a:solidFill>
            </a:endParaRPr>
          </a:p>
        </p:txBody>
      </p:sp>
      <p:sp>
        <p:nvSpPr>
          <p:cNvPr id="7" name="Rectangle 6">
            <a:hlinkClick r:id="" action="ppaction://hlinkshowjump?jump=previousslide"/>
          </p:cNvPr>
          <p:cNvSpPr/>
          <p:nvPr userDrawn="1"/>
        </p:nvSpPr>
        <p:spPr>
          <a:xfrm flipH="1">
            <a:off x="2" y="5783938"/>
            <a:ext cx="350129" cy="46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rgbClr val="FFFFFF"/>
              </a:solidFill>
            </a:endParaRPr>
          </a:p>
        </p:txBody>
      </p:sp>
      <p:sp>
        <p:nvSpPr>
          <p:cNvPr id="8" name="Freeform 5">
            <a:hlinkClick r:id="" action="ppaction://hlinkshowjump?jump=previousslide"/>
          </p:cNvPr>
          <p:cNvSpPr>
            <a:spLocks/>
          </p:cNvSpPr>
          <p:nvPr userDrawn="1"/>
        </p:nvSpPr>
        <p:spPr bwMode="auto">
          <a:xfrm flipH="1">
            <a:off x="128037" y="5921313"/>
            <a:ext cx="94060" cy="192088"/>
          </a:xfrm>
          <a:custGeom>
            <a:avLst/>
            <a:gdLst>
              <a:gd name="T0" fmla="*/ 0 w 79"/>
              <a:gd name="T1" fmla="*/ 114 h 121"/>
              <a:gd name="T2" fmla="*/ 64 w 79"/>
              <a:gd name="T3" fmla="*/ 61 h 121"/>
              <a:gd name="T4" fmla="*/ 0 w 79"/>
              <a:gd name="T5" fmla="*/ 8 h 121"/>
              <a:gd name="T6" fmla="*/ 7 w 79"/>
              <a:gd name="T7" fmla="*/ 0 h 121"/>
              <a:gd name="T8" fmla="*/ 79 w 79"/>
              <a:gd name="T9" fmla="*/ 61 h 121"/>
              <a:gd name="T10" fmla="*/ 7 w 79"/>
              <a:gd name="T11" fmla="*/ 121 h 121"/>
              <a:gd name="T12" fmla="*/ 0 w 79"/>
              <a:gd name="T13" fmla="*/ 114 h 121"/>
            </a:gdLst>
            <a:ahLst/>
            <a:cxnLst>
              <a:cxn ang="0">
                <a:pos x="T0" y="T1"/>
              </a:cxn>
              <a:cxn ang="0">
                <a:pos x="T2" y="T3"/>
              </a:cxn>
              <a:cxn ang="0">
                <a:pos x="T4" y="T5"/>
              </a:cxn>
              <a:cxn ang="0">
                <a:pos x="T6" y="T7"/>
              </a:cxn>
              <a:cxn ang="0">
                <a:pos x="T8" y="T9"/>
              </a:cxn>
              <a:cxn ang="0">
                <a:pos x="T10" y="T11"/>
              </a:cxn>
              <a:cxn ang="0">
                <a:pos x="T12" y="T13"/>
              </a:cxn>
            </a:cxnLst>
            <a:rect l="0" t="0" r="r" b="b"/>
            <a:pathLst>
              <a:path w="79" h="121">
                <a:moveTo>
                  <a:pt x="0" y="114"/>
                </a:moveTo>
                <a:lnTo>
                  <a:pt x="64" y="61"/>
                </a:lnTo>
                <a:lnTo>
                  <a:pt x="0" y="8"/>
                </a:lnTo>
                <a:lnTo>
                  <a:pt x="7" y="0"/>
                </a:lnTo>
                <a:lnTo>
                  <a:pt x="79" y="61"/>
                </a:lnTo>
                <a:lnTo>
                  <a:pt x="7" y="121"/>
                </a:lnTo>
                <a:lnTo>
                  <a:pt x="0" y="1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rgbClr val="0A0A0A"/>
              </a:solidFill>
            </a:endParaRPr>
          </a:p>
        </p:txBody>
      </p:sp>
      <p:sp>
        <p:nvSpPr>
          <p:cNvPr id="9" name="Slide Number Placeholder 5"/>
          <p:cNvSpPr>
            <a:spLocks noGrp="1"/>
          </p:cNvSpPr>
          <p:nvPr>
            <p:ph type="sldNum" sz="quarter" idx="4"/>
          </p:nvPr>
        </p:nvSpPr>
        <p:spPr>
          <a:xfrm>
            <a:off x="7876306" y="6345964"/>
            <a:ext cx="564854" cy="365125"/>
          </a:xfrm>
          <a:prstGeom prst="rect">
            <a:avLst/>
          </a:prstGeom>
        </p:spPr>
        <p:txBody>
          <a:bodyPr vert="horz" lIns="91440" tIns="45720" rIns="91440" bIns="45720" rtlCol="0" anchor="ctr"/>
          <a:lstStyle>
            <a:lvl1pPr algn="r">
              <a:defRPr sz="1800" b="1">
                <a:solidFill>
                  <a:schemeClr val="bg1"/>
                </a:solidFill>
                <a:latin typeface="+mj-lt"/>
              </a:defRPr>
            </a:lvl1pPr>
          </a:lstStyle>
          <a:p>
            <a:fld id="{18F5D16C-FA6B-444E-9CE9-B6248B37A3D0}" type="slidenum">
              <a:rPr lang="id-ID" smtClean="0">
                <a:solidFill>
                  <a:srgbClr val="FFFFFF"/>
                </a:solidFill>
              </a:rPr>
              <a:pPr/>
              <a:t>‹N°›</a:t>
            </a:fld>
            <a:endParaRPr lang="id-ID" dirty="0">
              <a:solidFill>
                <a:srgbClr val="FFFFFF"/>
              </a:solidFill>
            </a:endParaRPr>
          </a:p>
        </p:txBody>
      </p:sp>
      <p:sp>
        <p:nvSpPr>
          <p:cNvPr id="12" name="Picture Placeholder 14"/>
          <p:cNvSpPr>
            <a:spLocks noGrp="1"/>
          </p:cNvSpPr>
          <p:nvPr>
            <p:ph type="pic" sz="quarter" idx="10"/>
          </p:nvPr>
        </p:nvSpPr>
        <p:spPr>
          <a:xfrm>
            <a:off x="526314" y="1413934"/>
            <a:ext cx="8092277" cy="3323066"/>
          </a:xfrm>
        </p:spPr>
      </p:sp>
    </p:spTree>
    <p:extLst>
      <p:ext uri="{BB962C8B-B14F-4D97-AF65-F5344CB8AC3E}">
        <p14:creationId xmlns:p14="http://schemas.microsoft.com/office/powerpoint/2010/main" val="3674596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a:hlinkClick r:id="" action="ppaction://hlinkshowjump?jump=nextslide"/>
          </p:cNvPr>
          <p:cNvSpPr/>
          <p:nvPr userDrawn="1"/>
        </p:nvSpPr>
        <p:spPr>
          <a:xfrm>
            <a:off x="8793873" y="5784112"/>
            <a:ext cx="350129" cy="46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rgbClr val="FFFFFF"/>
              </a:solidFill>
            </a:endParaRPr>
          </a:p>
        </p:txBody>
      </p:sp>
      <p:sp>
        <p:nvSpPr>
          <p:cNvPr id="11" name="Freeform 5">
            <a:hlinkClick r:id="" action="ppaction://hlinkshowjump?jump=nextslide"/>
          </p:cNvPr>
          <p:cNvSpPr>
            <a:spLocks/>
          </p:cNvSpPr>
          <p:nvPr userDrawn="1"/>
        </p:nvSpPr>
        <p:spPr bwMode="auto">
          <a:xfrm>
            <a:off x="8921907" y="5921487"/>
            <a:ext cx="94060" cy="192088"/>
          </a:xfrm>
          <a:custGeom>
            <a:avLst/>
            <a:gdLst>
              <a:gd name="T0" fmla="*/ 0 w 79"/>
              <a:gd name="T1" fmla="*/ 114 h 121"/>
              <a:gd name="T2" fmla="*/ 64 w 79"/>
              <a:gd name="T3" fmla="*/ 61 h 121"/>
              <a:gd name="T4" fmla="*/ 0 w 79"/>
              <a:gd name="T5" fmla="*/ 8 h 121"/>
              <a:gd name="T6" fmla="*/ 7 w 79"/>
              <a:gd name="T7" fmla="*/ 0 h 121"/>
              <a:gd name="T8" fmla="*/ 79 w 79"/>
              <a:gd name="T9" fmla="*/ 61 h 121"/>
              <a:gd name="T10" fmla="*/ 7 w 79"/>
              <a:gd name="T11" fmla="*/ 121 h 121"/>
              <a:gd name="T12" fmla="*/ 0 w 79"/>
              <a:gd name="T13" fmla="*/ 114 h 121"/>
            </a:gdLst>
            <a:ahLst/>
            <a:cxnLst>
              <a:cxn ang="0">
                <a:pos x="T0" y="T1"/>
              </a:cxn>
              <a:cxn ang="0">
                <a:pos x="T2" y="T3"/>
              </a:cxn>
              <a:cxn ang="0">
                <a:pos x="T4" y="T5"/>
              </a:cxn>
              <a:cxn ang="0">
                <a:pos x="T6" y="T7"/>
              </a:cxn>
              <a:cxn ang="0">
                <a:pos x="T8" y="T9"/>
              </a:cxn>
              <a:cxn ang="0">
                <a:pos x="T10" y="T11"/>
              </a:cxn>
              <a:cxn ang="0">
                <a:pos x="T12" y="T13"/>
              </a:cxn>
            </a:cxnLst>
            <a:rect l="0" t="0" r="r" b="b"/>
            <a:pathLst>
              <a:path w="79" h="121">
                <a:moveTo>
                  <a:pt x="0" y="114"/>
                </a:moveTo>
                <a:lnTo>
                  <a:pt x="64" y="61"/>
                </a:lnTo>
                <a:lnTo>
                  <a:pt x="0" y="8"/>
                </a:lnTo>
                <a:lnTo>
                  <a:pt x="7" y="0"/>
                </a:lnTo>
                <a:lnTo>
                  <a:pt x="79" y="61"/>
                </a:lnTo>
                <a:lnTo>
                  <a:pt x="7" y="121"/>
                </a:lnTo>
                <a:lnTo>
                  <a:pt x="0" y="1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rgbClr val="0A0A0A"/>
              </a:solidFill>
            </a:endParaRPr>
          </a:p>
        </p:txBody>
      </p:sp>
      <p:sp>
        <p:nvSpPr>
          <p:cNvPr id="4" name="Slide Number Placeholder 5"/>
          <p:cNvSpPr>
            <a:spLocks noGrp="1"/>
          </p:cNvSpPr>
          <p:nvPr>
            <p:ph type="sldNum" sz="quarter" idx="4"/>
          </p:nvPr>
        </p:nvSpPr>
        <p:spPr>
          <a:xfrm>
            <a:off x="7876306" y="6345964"/>
            <a:ext cx="564854" cy="365125"/>
          </a:xfrm>
          <a:prstGeom prst="rect">
            <a:avLst/>
          </a:prstGeom>
        </p:spPr>
        <p:txBody>
          <a:bodyPr vert="horz" lIns="91440" tIns="45720" rIns="91440" bIns="45720" rtlCol="0" anchor="ctr"/>
          <a:lstStyle>
            <a:lvl1pPr algn="r">
              <a:defRPr sz="1800" b="1">
                <a:solidFill>
                  <a:schemeClr val="bg1"/>
                </a:solidFill>
                <a:latin typeface="+mj-lt"/>
              </a:defRPr>
            </a:lvl1pPr>
          </a:lstStyle>
          <a:p>
            <a:fld id="{18F5D16C-FA6B-444E-9CE9-B6248B37A3D0}" type="slidenum">
              <a:rPr lang="id-ID" smtClean="0">
                <a:solidFill>
                  <a:srgbClr val="FFFFFF"/>
                </a:solidFill>
              </a:rPr>
              <a:pPr/>
              <a:t>‹N°›</a:t>
            </a:fld>
            <a:endParaRPr lang="id-ID" dirty="0">
              <a:solidFill>
                <a:srgbClr val="FFFFFF"/>
              </a:solidFill>
            </a:endParaRPr>
          </a:p>
        </p:txBody>
      </p:sp>
    </p:spTree>
    <p:extLst>
      <p:ext uri="{BB962C8B-B14F-4D97-AF65-F5344CB8AC3E}">
        <p14:creationId xmlns:p14="http://schemas.microsoft.com/office/powerpoint/2010/main" val="406454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8" name="Rectangle 7">
            <a:hlinkClick r:id="" action="ppaction://hlinkshowjump?jump=nextslide"/>
          </p:cNvPr>
          <p:cNvSpPr/>
          <p:nvPr userDrawn="1"/>
        </p:nvSpPr>
        <p:spPr>
          <a:xfrm>
            <a:off x="8793873" y="5783938"/>
            <a:ext cx="350129" cy="46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rgbClr val="FFFFFF"/>
              </a:solidFill>
            </a:endParaRPr>
          </a:p>
        </p:txBody>
      </p:sp>
      <p:sp>
        <p:nvSpPr>
          <p:cNvPr id="9" name="Freeform 8">
            <a:hlinkClick r:id="" action="ppaction://hlinkshowjump?jump=nextslide"/>
          </p:cNvPr>
          <p:cNvSpPr>
            <a:spLocks/>
          </p:cNvSpPr>
          <p:nvPr userDrawn="1"/>
        </p:nvSpPr>
        <p:spPr bwMode="auto">
          <a:xfrm>
            <a:off x="8921907" y="5921313"/>
            <a:ext cx="94060" cy="192088"/>
          </a:xfrm>
          <a:custGeom>
            <a:avLst/>
            <a:gdLst>
              <a:gd name="T0" fmla="*/ 0 w 79"/>
              <a:gd name="T1" fmla="*/ 114 h 121"/>
              <a:gd name="T2" fmla="*/ 64 w 79"/>
              <a:gd name="T3" fmla="*/ 61 h 121"/>
              <a:gd name="T4" fmla="*/ 0 w 79"/>
              <a:gd name="T5" fmla="*/ 8 h 121"/>
              <a:gd name="T6" fmla="*/ 7 w 79"/>
              <a:gd name="T7" fmla="*/ 0 h 121"/>
              <a:gd name="T8" fmla="*/ 79 w 79"/>
              <a:gd name="T9" fmla="*/ 61 h 121"/>
              <a:gd name="T10" fmla="*/ 7 w 79"/>
              <a:gd name="T11" fmla="*/ 121 h 121"/>
              <a:gd name="T12" fmla="*/ 0 w 79"/>
              <a:gd name="T13" fmla="*/ 114 h 121"/>
            </a:gdLst>
            <a:ahLst/>
            <a:cxnLst>
              <a:cxn ang="0">
                <a:pos x="T0" y="T1"/>
              </a:cxn>
              <a:cxn ang="0">
                <a:pos x="T2" y="T3"/>
              </a:cxn>
              <a:cxn ang="0">
                <a:pos x="T4" y="T5"/>
              </a:cxn>
              <a:cxn ang="0">
                <a:pos x="T6" y="T7"/>
              </a:cxn>
              <a:cxn ang="0">
                <a:pos x="T8" y="T9"/>
              </a:cxn>
              <a:cxn ang="0">
                <a:pos x="T10" y="T11"/>
              </a:cxn>
              <a:cxn ang="0">
                <a:pos x="T12" y="T13"/>
              </a:cxn>
            </a:cxnLst>
            <a:rect l="0" t="0" r="r" b="b"/>
            <a:pathLst>
              <a:path w="79" h="121">
                <a:moveTo>
                  <a:pt x="0" y="114"/>
                </a:moveTo>
                <a:lnTo>
                  <a:pt x="64" y="61"/>
                </a:lnTo>
                <a:lnTo>
                  <a:pt x="0" y="8"/>
                </a:lnTo>
                <a:lnTo>
                  <a:pt x="7" y="0"/>
                </a:lnTo>
                <a:lnTo>
                  <a:pt x="79" y="61"/>
                </a:lnTo>
                <a:lnTo>
                  <a:pt x="7" y="121"/>
                </a:lnTo>
                <a:lnTo>
                  <a:pt x="0" y="1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rgbClr val="0A0A0A"/>
              </a:solidFill>
            </a:endParaRPr>
          </a:p>
        </p:txBody>
      </p:sp>
      <p:sp>
        <p:nvSpPr>
          <p:cNvPr id="10" name="Rectangle 9">
            <a:hlinkClick r:id="" action="ppaction://hlinkshowjump?jump=previousslide"/>
          </p:cNvPr>
          <p:cNvSpPr/>
          <p:nvPr userDrawn="1"/>
        </p:nvSpPr>
        <p:spPr>
          <a:xfrm flipH="1">
            <a:off x="2" y="5783938"/>
            <a:ext cx="350129" cy="46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rgbClr val="FFFFFF"/>
              </a:solidFill>
            </a:endParaRPr>
          </a:p>
        </p:txBody>
      </p:sp>
      <p:sp>
        <p:nvSpPr>
          <p:cNvPr id="11" name="Freeform 5">
            <a:hlinkClick r:id="" action="ppaction://hlinkshowjump?jump=previousslide"/>
          </p:cNvPr>
          <p:cNvSpPr>
            <a:spLocks/>
          </p:cNvSpPr>
          <p:nvPr userDrawn="1"/>
        </p:nvSpPr>
        <p:spPr bwMode="auto">
          <a:xfrm flipH="1">
            <a:off x="128037" y="5921313"/>
            <a:ext cx="94060" cy="192088"/>
          </a:xfrm>
          <a:custGeom>
            <a:avLst/>
            <a:gdLst>
              <a:gd name="T0" fmla="*/ 0 w 79"/>
              <a:gd name="T1" fmla="*/ 114 h 121"/>
              <a:gd name="T2" fmla="*/ 64 w 79"/>
              <a:gd name="T3" fmla="*/ 61 h 121"/>
              <a:gd name="T4" fmla="*/ 0 w 79"/>
              <a:gd name="T5" fmla="*/ 8 h 121"/>
              <a:gd name="T6" fmla="*/ 7 w 79"/>
              <a:gd name="T7" fmla="*/ 0 h 121"/>
              <a:gd name="T8" fmla="*/ 79 w 79"/>
              <a:gd name="T9" fmla="*/ 61 h 121"/>
              <a:gd name="T10" fmla="*/ 7 w 79"/>
              <a:gd name="T11" fmla="*/ 121 h 121"/>
              <a:gd name="T12" fmla="*/ 0 w 79"/>
              <a:gd name="T13" fmla="*/ 114 h 121"/>
            </a:gdLst>
            <a:ahLst/>
            <a:cxnLst>
              <a:cxn ang="0">
                <a:pos x="T0" y="T1"/>
              </a:cxn>
              <a:cxn ang="0">
                <a:pos x="T2" y="T3"/>
              </a:cxn>
              <a:cxn ang="0">
                <a:pos x="T4" y="T5"/>
              </a:cxn>
              <a:cxn ang="0">
                <a:pos x="T6" y="T7"/>
              </a:cxn>
              <a:cxn ang="0">
                <a:pos x="T8" y="T9"/>
              </a:cxn>
              <a:cxn ang="0">
                <a:pos x="T10" y="T11"/>
              </a:cxn>
              <a:cxn ang="0">
                <a:pos x="T12" y="T13"/>
              </a:cxn>
            </a:cxnLst>
            <a:rect l="0" t="0" r="r" b="b"/>
            <a:pathLst>
              <a:path w="79" h="121">
                <a:moveTo>
                  <a:pt x="0" y="114"/>
                </a:moveTo>
                <a:lnTo>
                  <a:pt x="64" y="61"/>
                </a:lnTo>
                <a:lnTo>
                  <a:pt x="0" y="8"/>
                </a:lnTo>
                <a:lnTo>
                  <a:pt x="7" y="0"/>
                </a:lnTo>
                <a:lnTo>
                  <a:pt x="79" y="61"/>
                </a:lnTo>
                <a:lnTo>
                  <a:pt x="7" y="121"/>
                </a:lnTo>
                <a:lnTo>
                  <a:pt x="0" y="1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rgbClr val="0A0A0A"/>
              </a:solidFill>
            </a:endParaRPr>
          </a:p>
        </p:txBody>
      </p:sp>
      <p:sp>
        <p:nvSpPr>
          <p:cNvPr id="12" name="Slide Number Placeholder 5"/>
          <p:cNvSpPr>
            <a:spLocks noGrp="1"/>
          </p:cNvSpPr>
          <p:nvPr>
            <p:ph type="sldNum" sz="quarter" idx="4"/>
          </p:nvPr>
        </p:nvSpPr>
        <p:spPr>
          <a:xfrm>
            <a:off x="7840681" y="6345964"/>
            <a:ext cx="564854" cy="365125"/>
          </a:xfrm>
          <a:prstGeom prst="rect">
            <a:avLst/>
          </a:prstGeom>
        </p:spPr>
        <p:txBody>
          <a:bodyPr vert="horz" lIns="91440" tIns="45720" rIns="91440" bIns="45720" rtlCol="0" anchor="ctr"/>
          <a:lstStyle>
            <a:lvl1pPr algn="r">
              <a:defRPr sz="1800" b="1">
                <a:solidFill>
                  <a:schemeClr val="bg1"/>
                </a:solidFill>
                <a:latin typeface="+mj-lt"/>
              </a:defRPr>
            </a:lvl1pPr>
          </a:lstStyle>
          <a:p>
            <a:fld id="{18F5D16C-FA6B-444E-9CE9-B6248B37A3D0}" type="slidenum">
              <a:rPr lang="id-ID" smtClean="0">
                <a:solidFill>
                  <a:srgbClr val="FFFFFF"/>
                </a:solidFill>
              </a:rPr>
              <a:pPr/>
              <a:t>‹N°›</a:t>
            </a:fld>
            <a:endParaRPr lang="id-ID" dirty="0">
              <a:solidFill>
                <a:srgbClr val="FFFFFF"/>
              </a:solidFill>
            </a:endParaRPr>
          </a:p>
        </p:txBody>
      </p:sp>
      <p:sp>
        <p:nvSpPr>
          <p:cNvPr id="13" name="Picture Placeholder 2"/>
          <p:cNvSpPr>
            <a:spLocks noGrp="1"/>
          </p:cNvSpPr>
          <p:nvPr>
            <p:ph type="pic" sz="quarter" idx="13"/>
          </p:nvPr>
        </p:nvSpPr>
        <p:spPr>
          <a:xfrm>
            <a:off x="4634869" y="2027732"/>
            <a:ext cx="4013336" cy="2972286"/>
          </a:xfrm>
        </p:spPr>
      </p:sp>
    </p:spTree>
    <p:extLst>
      <p:ext uri="{BB962C8B-B14F-4D97-AF65-F5344CB8AC3E}">
        <p14:creationId xmlns:p14="http://schemas.microsoft.com/office/powerpoint/2010/main" val="395478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hlinkClick r:id="" action="ppaction://hlinkshowjump?jump=nextslide"/>
          </p:cNvPr>
          <p:cNvSpPr/>
          <p:nvPr userDrawn="1"/>
        </p:nvSpPr>
        <p:spPr>
          <a:xfrm>
            <a:off x="8793873" y="5783938"/>
            <a:ext cx="350129" cy="46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rgbClr val="FFFFFF"/>
              </a:solidFill>
            </a:endParaRPr>
          </a:p>
        </p:txBody>
      </p:sp>
      <p:sp>
        <p:nvSpPr>
          <p:cNvPr id="6" name="Freeform 5">
            <a:hlinkClick r:id="" action="ppaction://hlinkshowjump?jump=nextslide"/>
          </p:cNvPr>
          <p:cNvSpPr>
            <a:spLocks/>
          </p:cNvSpPr>
          <p:nvPr userDrawn="1"/>
        </p:nvSpPr>
        <p:spPr bwMode="auto">
          <a:xfrm>
            <a:off x="8921907" y="5921313"/>
            <a:ext cx="94060" cy="192088"/>
          </a:xfrm>
          <a:custGeom>
            <a:avLst/>
            <a:gdLst>
              <a:gd name="T0" fmla="*/ 0 w 79"/>
              <a:gd name="T1" fmla="*/ 114 h 121"/>
              <a:gd name="T2" fmla="*/ 64 w 79"/>
              <a:gd name="T3" fmla="*/ 61 h 121"/>
              <a:gd name="T4" fmla="*/ 0 w 79"/>
              <a:gd name="T5" fmla="*/ 8 h 121"/>
              <a:gd name="T6" fmla="*/ 7 w 79"/>
              <a:gd name="T7" fmla="*/ 0 h 121"/>
              <a:gd name="T8" fmla="*/ 79 w 79"/>
              <a:gd name="T9" fmla="*/ 61 h 121"/>
              <a:gd name="T10" fmla="*/ 7 w 79"/>
              <a:gd name="T11" fmla="*/ 121 h 121"/>
              <a:gd name="T12" fmla="*/ 0 w 79"/>
              <a:gd name="T13" fmla="*/ 114 h 121"/>
            </a:gdLst>
            <a:ahLst/>
            <a:cxnLst>
              <a:cxn ang="0">
                <a:pos x="T0" y="T1"/>
              </a:cxn>
              <a:cxn ang="0">
                <a:pos x="T2" y="T3"/>
              </a:cxn>
              <a:cxn ang="0">
                <a:pos x="T4" y="T5"/>
              </a:cxn>
              <a:cxn ang="0">
                <a:pos x="T6" y="T7"/>
              </a:cxn>
              <a:cxn ang="0">
                <a:pos x="T8" y="T9"/>
              </a:cxn>
              <a:cxn ang="0">
                <a:pos x="T10" y="T11"/>
              </a:cxn>
              <a:cxn ang="0">
                <a:pos x="T12" y="T13"/>
              </a:cxn>
            </a:cxnLst>
            <a:rect l="0" t="0" r="r" b="b"/>
            <a:pathLst>
              <a:path w="79" h="121">
                <a:moveTo>
                  <a:pt x="0" y="114"/>
                </a:moveTo>
                <a:lnTo>
                  <a:pt x="64" y="61"/>
                </a:lnTo>
                <a:lnTo>
                  <a:pt x="0" y="8"/>
                </a:lnTo>
                <a:lnTo>
                  <a:pt x="7" y="0"/>
                </a:lnTo>
                <a:lnTo>
                  <a:pt x="79" y="61"/>
                </a:lnTo>
                <a:lnTo>
                  <a:pt x="7" y="121"/>
                </a:lnTo>
                <a:lnTo>
                  <a:pt x="0" y="1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rgbClr val="0A0A0A"/>
              </a:solidFill>
            </a:endParaRPr>
          </a:p>
        </p:txBody>
      </p:sp>
      <p:sp>
        <p:nvSpPr>
          <p:cNvPr id="7" name="Rectangle 6">
            <a:hlinkClick r:id="" action="ppaction://hlinkshowjump?jump=previousslide"/>
          </p:cNvPr>
          <p:cNvSpPr/>
          <p:nvPr userDrawn="1"/>
        </p:nvSpPr>
        <p:spPr>
          <a:xfrm flipH="1">
            <a:off x="2" y="5783938"/>
            <a:ext cx="350129" cy="46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rgbClr val="FFFFFF"/>
              </a:solidFill>
            </a:endParaRPr>
          </a:p>
        </p:txBody>
      </p:sp>
      <p:sp>
        <p:nvSpPr>
          <p:cNvPr id="8" name="Freeform 5">
            <a:hlinkClick r:id="" action="ppaction://hlinkshowjump?jump=previousslide"/>
          </p:cNvPr>
          <p:cNvSpPr>
            <a:spLocks/>
          </p:cNvSpPr>
          <p:nvPr userDrawn="1"/>
        </p:nvSpPr>
        <p:spPr bwMode="auto">
          <a:xfrm flipH="1">
            <a:off x="128037" y="5921313"/>
            <a:ext cx="94060" cy="192088"/>
          </a:xfrm>
          <a:custGeom>
            <a:avLst/>
            <a:gdLst>
              <a:gd name="T0" fmla="*/ 0 w 79"/>
              <a:gd name="T1" fmla="*/ 114 h 121"/>
              <a:gd name="T2" fmla="*/ 64 w 79"/>
              <a:gd name="T3" fmla="*/ 61 h 121"/>
              <a:gd name="T4" fmla="*/ 0 w 79"/>
              <a:gd name="T5" fmla="*/ 8 h 121"/>
              <a:gd name="T6" fmla="*/ 7 w 79"/>
              <a:gd name="T7" fmla="*/ 0 h 121"/>
              <a:gd name="T8" fmla="*/ 79 w 79"/>
              <a:gd name="T9" fmla="*/ 61 h 121"/>
              <a:gd name="T10" fmla="*/ 7 w 79"/>
              <a:gd name="T11" fmla="*/ 121 h 121"/>
              <a:gd name="T12" fmla="*/ 0 w 79"/>
              <a:gd name="T13" fmla="*/ 114 h 121"/>
            </a:gdLst>
            <a:ahLst/>
            <a:cxnLst>
              <a:cxn ang="0">
                <a:pos x="T0" y="T1"/>
              </a:cxn>
              <a:cxn ang="0">
                <a:pos x="T2" y="T3"/>
              </a:cxn>
              <a:cxn ang="0">
                <a:pos x="T4" y="T5"/>
              </a:cxn>
              <a:cxn ang="0">
                <a:pos x="T6" y="T7"/>
              </a:cxn>
              <a:cxn ang="0">
                <a:pos x="T8" y="T9"/>
              </a:cxn>
              <a:cxn ang="0">
                <a:pos x="T10" y="T11"/>
              </a:cxn>
              <a:cxn ang="0">
                <a:pos x="T12" y="T13"/>
              </a:cxn>
            </a:cxnLst>
            <a:rect l="0" t="0" r="r" b="b"/>
            <a:pathLst>
              <a:path w="79" h="121">
                <a:moveTo>
                  <a:pt x="0" y="114"/>
                </a:moveTo>
                <a:lnTo>
                  <a:pt x="64" y="61"/>
                </a:lnTo>
                <a:lnTo>
                  <a:pt x="0" y="8"/>
                </a:lnTo>
                <a:lnTo>
                  <a:pt x="7" y="0"/>
                </a:lnTo>
                <a:lnTo>
                  <a:pt x="79" y="61"/>
                </a:lnTo>
                <a:lnTo>
                  <a:pt x="7" y="121"/>
                </a:lnTo>
                <a:lnTo>
                  <a:pt x="0" y="1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solidFill>
                <a:srgbClr val="0A0A0A"/>
              </a:solidFill>
            </a:endParaRPr>
          </a:p>
        </p:txBody>
      </p:sp>
      <p:sp>
        <p:nvSpPr>
          <p:cNvPr id="9" name="Slide Number Placeholder 5"/>
          <p:cNvSpPr>
            <a:spLocks noGrp="1"/>
          </p:cNvSpPr>
          <p:nvPr>
            <p:ph type="sldNum" sz="quarter" idx="4"/>
          </p:nvPr>
        </p:nvSpPr>
        <p:spPr>
          <a:xfrm>
            <a:off x="7876306" y="6345964"/>
            <a:ext cx="564854" cy="365125"/>
          </a:xfrm>
          <a:prstGeom prst="rect">
            <a:avLst/>
          </a:prstGeom>
        </p:spPr>
        <p:txBody>
          <a:bodyPr vert="horz" lIns="91440" tIns="45720" rIns="91440" bIns="45720" rtlCol="0" anchor="ctr"/>
          <a:lstStyle>
            <a:lvl1pPr algn="r">
              <a:defRPr sz="1800" b="1">
                <a:solidFill>
                  <a:schemeClr val="bg1"/>
                </a:solidFill>
                <a:latin typeface="+mj-lt"/>
              </a:defRPr>
            </a:lvl1pPr>
          </a:lstStyle>
          <a:p>
            <a:fld id="{18F5D16C-FA6B-444E-9CE9-B6248B37A3D0}" type="slidenum">
              <a:rPr lang="id-ID" smtClean="0">
                <a:solidFill>
                  <a:srgbClr val="FFFFFF"/>
                </a:solidFill>
              </a:rPr>
              <a:pPr/>
              <a:t>‹N°›</a:t>
            </a:fld>
            <a:endParaRPr lang="id-ID" dirty="0">
              <a:solidFill>
                <a:srgbClr val="FFFFFF"/>
              </a:solidFill>
            </a:endParaRPr>
          </a:p>
        </p:txBody>
      </p:sp>
    </p:spTree>
    <p:extLst>
      <p:ext uri="{BB962C8B-B14F-4D97-AF65-F5344CB8AC3E}">
        <p14:creationId xmlns:p14="http://schemas.microsoft.com/office/powerpoint/2010/main" val="382678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597503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5" name="Slide Number Placeholder 5"/>
          <p:cNvSpPr>
            <a:spLocks noGrp="1"/>
          </p:cNvSpPr>
          <p:nvPr>
            <p:ph type="sldNum" sz="quarter" idx="4"/>
          </p:nvPr>
        </p:nvSpPr>
        <p:spPr>
          <a:xfrm>
            <a:off x="7876306" y="6345964"/>
            <a:ext cx="564854" cy="365125"/>
          </a:xfrm>
          <a:prstGeom prst="rect">
            <a:avLst/>
          </a:prstGeom>
        </p:spPr>
        <p:txBody>
          <a:bodyPr vert="horz" lIns="91440" tIns="45720" rIns="91440" bIns="45720" rtlCol="0" anchor="ctr"/>
          <a:lstStyle>
            <a:lvl1pPr algn="r">
              <a:defRPr sz="1800" b="1">
                <a:solidFill>
                  <a:schemeClr val="bg1"/>
                </a:solidFill>
                <a:latin typeface="+mj-lt"/>
              </a:defRPr>
            </a:lvl1pPr>
          </a:lstStyle>
          <a:p>
            <a:fld id="{18F5D16C-FA6B-444E-9CE9-B6248B37A3D0}" type="slidenum">
              <a:rPr lang="id-ID" smtClean="0">
                <a:solidFill>
                  <a:srgbClr val="FFFFFF"/>
                </a:solidFill>
              </a:rPr>
              <a:pPr/>
              <a:t>‹N°›</a:t>
            </a:fld>
            <a:endParaRPr lang="id-ID" dirty="0">
              <a:solidFill>
                <a:srgbClr val="FFFFFF"/>
              </a:solidFill>
            </a:endParaRPr>
          </a:p>
        </p:txBody>
      </p:sp>
    </p:spTree>
    <p:extLst>
      <p:ext uri="{BB962C8B-B14F-4D97-AF65-F5344CB8AC3E}">
        <p14:creationId xmlns:p14="http://schemas.microsoft.com/office/powerpoint/2010/main" val="187262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mn-ea"/>
              </a:defRPr>
            </a:lvl1pPr>
          </a:lstStyle>
          <a:p>
            <a:pPr>
              <a:defRPr/>
            </a:pPr>
            <a:endParaRPr lang="en-US">
              <a:solidFill>
                <a:srgbClr val="0A0A0A"/>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mn-ea"/>
              </a:defRPr>
            </a:lvl1pPr>
          </a:lstStyle>
          <a:p>
            <a:pPr>
              <a:defRPr/>
            </a:pPr>
            <a:endParaRPr lang="en-US">
              <a:solidFill>
                <a:srgbClr val="0A0A0A"/>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E3CEC4A-DED6-44E3-9C05-211BE2A4132F}" type="slidenum">
              <a:rPr lang="fr-FR" altLang="fr-FR">
                <a:solidFill>
                  <a:srgbClr val="0A0A0A"/>
                </a:solidFill>
              </a:rPr>
              <a:pPr>
                <a:defRPr/>
              </a:pPr>
              <a:t>‹N°›</a:t>
            </a:fld>
            <a:endParaRPr lang="fr-FR" altLang="fr-FR">
              <a:solidFill>
                <a:srgbClr val="0A0A0A"/>
              </a:solidFill>
            </a:endParaRPr>
          </a:p>
        </p:txBody>
      </p:sp>
    </p:spTree>
    <p:extLst>
      <p:ext uri="{BB962C8B-B14F-4D97-AF65-F5344CB8AC3E}">
        <p14:creationId xmlns:p14="http://schemas.microsoft.com/office/powerpoint/2010/main" val="23399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0FA10087-D6A9-499D-82B2-38B9F4BE0D57}" type="datetimeFigureOut">
              <a:rPr lang="fr-FR" smtClean="0">
                <a:solidFill>
                  <a:prstClr val="black">
                    <a:tint val="75000"/>
                  </a:prstClr>
                </a:solidFill>
              </a:rPr>
              <a:pPr/>
              <a:t>25/06/2019</a:t>
            </a:fld>
            <a:endParaRPr lang="fr-FR">
              <a:solidFill>
                <a:prstClr val="black">
                  <a:tint val="75000"/>
                </a:prstClr>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E69DCDBA-F7C7-45B3-BF13-A1BE38A518C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18979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ltLang="fr-FR">
              <a:solidFill>
                <a:srgbClr val="0A0A0A"/>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fr-FR" altLang="fr-FR">
              <a:solidFill>
                <a:srgbClr val="0A0A0A"/>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62E19165-9322-4C14-8696-A284FDCA5254}" type="slidenum">
              <a:rPr lang="fr-FR" altLang="fr-FR">
                <a:solidFill>
                  <a:srgbClr val="0A0A0A"/>
                </a:solidFill>
              </a:rPr>
              <a:pPr/>
              <a:t>‹N°›</a:t>
            </a:fld>
            <a:endParaRPr lang="fr-FR" altLang="fr-FR">
              <a:solidFill>
                <a:srgbClr val="0A0A0A"/>
              </a:solidFill>
            </a:endParaRPr>
          </a:p>
        </p:txBody>
      </p:sp>
    </p:spTree>
    <p:extLst>
      <p:ext uri="{BB962C8B-B14F-4D97-AF65-F5344CB8AC3E}">
        <p14:creationId xmlns:p14="http://schemas.microsoft.com/office/powerpoint/2010/main" val="310249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440161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264400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282764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754110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09A3424-7A11-43ED-889A-DC3257F75A43}" type="datetimeFigureOut">
              <a:rPr lang="fr-FR" smtClean="0"/>
              <a:t>25/06/2019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4087782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09A3424-7A11-43ED-889A-DC3257F75A43}" type="datetimeFigureOut">
              <a:rPr lang="fr-FR" smtClean="0"/>
              <a:t>25/06/2019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423531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58834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9A3424-7A11-43ED-889A-DC3257F75A43}" type="datetimeFigureOut">
              <a:rPr lang="fr-FR" smtClean="0"/>
              <a:t>25/06/2019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713526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1791484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149145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11386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093592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6901" y="1604514"/>
            <a:ext cx="8046553" cy="3977811"/>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2126561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674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6901" y="1604514"/>
            <a:ext cx="8046553" cy="3977811"/>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2656117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6901" y="1604515"/>
            <a:ext cx="8046553" cy="3977484"/>
          </a:xfrm>
          <a:prstGeom prst="rect">
            <a:avLst/>
          </a:prstGeom>
        </p:spPr>
        <p:txBody>
          <a:bodyPr wrap="none" lIns="0" tIns="0" rIns="0" bIns="0"/>
          <a:lstStyle/>
          <a:p>
            <a:endParaRPr/>
          </a:p>
        </p:txBody>
      </p:sp>
    </p:spTree>
    <p:extLst>
      <p:ext uri="{BB962C8B-B14F-4D97-AF65-F5344CB8AC3E}">
        <p14:creationId xmlns:p14="http://schemas.microsoft.com/office/powerpoint/2010/main" val="1623915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6901" y="1604515"/>
            <a:ext cx="3926447" cy="3977484"/>
          </a:xfrm>
          <a:prstGeom prst="rect">
            <a:avLst/>
          </a:prstGeom>
        </p:spPr>
        <p:txBody>
          <a:bodyPr wrap="none" lIns="0" tIns="0" rIns="0" bIns="0"/>
          <a:lstStyle/>
          <a:p>
            <a:endParaRPr/>
          </a:p>
        </p:txBody>
      </p:sp>
      <p:sp>
        <p:nvSpPr>
          <p:cNvPr id="8" name="PlaceHolder 3"/>
          <p:cNvSpPr>
            <a:spLocks noGrp="1"/>
          </p:cNvSpPr>
          <p:nvPr>
            <p:ph type="body"/>
          </p:nvPr>
        </p:nvSpPr>
        <p:spPr>
          <a:xfrm>
            <a:off x="4579778" y="1604515"/>
            <a:ext cx="3926447" cy="3977484"/>
          </a:xfrm>
          <a:prstGeom prst="rect">
            <a:avLst/>
          </a:prstGeom>
        </p:spPr>
        <p:txBody>
          <a:bodyPr wrap="none" lIns="0" tIns="0" rIns="0" bIns="0"/>
          <a:lstStyle/>
          <a:p>
            <a:endParaRPr/>
          </a:p>
        </p:txBody>
      </p:sp>
    </p:spTree>
    <p:extLst>
      <p:ext uri="{BB962C8B-B14F-4D97-AF65-F5344CB8AC3E}">
        <p14:creationId xmlns:p14="http://schemas.microsoft.com/office/powerpoint/2010/main" val="21503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777197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306233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6900" y="273353"/>
            <a:ext cx="8229436" cy="5308647"/>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3860675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6901" y="1604515"/>
            <a:ext cx="3926447" cy="1896808"/>
          </a:xfrm>
          <a:prstGeom prst="rect">
            <a:avLst/>
          </a:prstGeom>
        </p:spPr>
        <p:txBody>
          <a:bodyPr wrap="none" lIns="0" tIns="0" rIns="0" bIns="0"/>
          <a:lstStyle/>
          <a:p>
            <a:endParaRPr/>
          </a:p>
        </p:txBody>
      </p:sp>
      <p:sp>
        <p:nvSpPr>
          <p:cNvPr id="13" name="PlaceHolder 3"/>
          <p:cNvSpPr>
            <a:spLocks noGrp="1"/>
          </p:cNvSpPr>
          <p:nvPr>
            <p:ph type="body"/>
          </p:nvPr>
        </p:nvSpPr>
        <p:spPr>
          <a:xfrm>
            <a:off x="456901" y="3681598"/>
            <a:ext cx="3926447" cy="1896808"/>
          </a:xfrm>
          <a:prstGeom prst="rect">
            <a:avLst/>
          </a:prstGeom>
        </p:spPr>
        <p:txBody>
          <a:bodyPr wrap="none" lIns="0" tIns="0" rIns="0" bIns="0"/>
          <a:lstStyle/>
          <a:p>
            <a:endParaRPr/>
          </a:p>
        </p:txBody>
      </p:sp>
      <p:sp>
        <p:nvSpPr>
          <p:cNvPr id="14" name="PlaceHolder 4"/>
          <p:cNvSpPr>
            <a:spLocks noGrp="1"/>
          </p:cNvSpPr>
          <p:nvPr>
            <p:ph type="body"/>
          </p:nvPr>
        </p:nvSpPr>
        <p:spPr>
          <a:xfrm>
            <a:off x="4579778" y="1604515"/>
            <a:ext cx="3926447" cy="3977484"/>
          </a:xfrm>
          <a:prstGeom prst="rect">
            <a:avLst/>
          </a:prstGeom>
        </p:spPr>
        <p:txBody>
          <a:bodyPr wrap="none" lIns="0" tIns="0" rIns="0" bIns="0"/>
          <a:lstStyle/>
          <a:p>
            <a:endParaRPr/>
          </a:p>
        </p:txBody>
      </p:sp>
    </p:spTree>
    <p:extLst>
      <p:ext uri="{BB962C8B-B14F-4D97-AF65-F5344CB8AC3E}">
        <p14:creationId xmlns:p14="http://schemas.microsoft.com/office/powerpoint/2010/main" val="873034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6901" y="1604515"/>
            <a:ext cx="3926447" cy="3977484"/>
          </a:xfrm>
          <a:prstGeom prst="rect">
            <a:avLst/>
          </a:prstGeom>
        </p:spPr>
        <p:txBody>
          <a:bodyPr wrap="none" lIns="0" tIns="0" rIns="0" bIns="0"/>
          <a:lstStyle/>
          <a:p>
            <a:endParaRPr/>
          </a:p>
        </p:txBody>
      </p:sp>
      <p:sp>
        <p:nvSpPr>
          <p:cNvPr id="17" name="PlaceHolder 3"/>
          <p:cNvSpPr>
            <a:spLocks noGrp="1"/>
          </p:cNvSpPr>
          <p:nvPr>
            <p:ph type="body"/>
          </p:nvPr>
        </p:nvSpPr>
        <p:spPr>
          <a:xfrm>
            <a:off x="4579778" y="1604515"/>
            <a:ext cx="3926447" cy="1896808"/>
          </a:xfrm>
          <a:prstGeom prst="rect">
            <a:avLst/>
          </a:prstGeom>
        </p:spPr>
        <p:txBody>
          <a:bodyPr wrap="none" lIns="0" tIns="0" rIns="0" bIns="0"/>
          <a:lstStyle/>
          <a:p>
            <a:endParaRPr/>
          </a:p>
        </p:txBody>
      </p:sp>
      <p:sp>
        <p:nvSpPr>
          <p:cNvPr id="18" name="PlaceHolder 4"/>
          <p:cNvSpPr>
            <a:spLocks noGrp="1"/>
          </p:cNvSpPr>
          <p:nvPr>
            <p:ph type="body"/>
          </p:nvPr>
        </p:nvSpPr>
        <p:spPr>
          <a:xfrm>
            <a:off x="4579778" y="3681598"/>
            <a:ext cx="3926447" cy="1896808"/>
          </a:xfrm>
          <a:prstGeom prst="rect">
            <a:avLst/>
          </a:prstGeom>
        </p:spPr>
        <p:txBody>
          <a:bodyPr wrap="none" lIns="0" tIns="0" rIns="0" bIns="0"/>
          <a:lstStyle/>
          <a:p>
            <a:endParaRPr/>
          </a:p>
        </p:txBody>
      </p:sp>
    </p:spTree>
    <p:extLst>
      <p:ext uri="{BB962C8B-B14F-4D97-AF65-F5344CB8AC3E}">
        <p14:creationId xmlns:p14="http://schemas.microsoft.com/office/powerpoint/2010/main" val="335786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6901" y="1604515"/>
            <a:ext cx="3926447" cy="1896808"/>
          </a:xfrm>
          <a:prstGeom prst="rect">
            <a:avLst/>
          </a:prstGeom>
        </p:spPr>
        <p:txBody>
          <a:bodyPr wrap="none" lIns="0" tIns="0" rIns="0" bIns="0"/>
          <a:lstStyle/>
          <a:p>
            <a:endParaRPr/>
          </a:p>
        </p:txBody>
      </p:sp>
      <p:sp>
        <p:nvSpPr>
          <p:cNvPr id="21" name="PlaceHolder 3"/>
          <p:cNvSpPr>
            <a:spLocks noGrp="1"/>
          </p:cNvSpPr>
          <p:nvPr>
            <p:ph type="body"/>
          </p:nvPr>
        </p:nvSpPr>
        <p:spPr>
          <a:xfrm>
            <a:off x="4579778" y="1604515"/>
            <a:ext cx="3926447" cy="1896808"/>
          </a:xfrm>
          <a:prstGeom prst="rect">
            <a:avLst/>
          </a:prstGeom>
        </p:spPr>
        <p:txBody>
          <a:bodyPr wrap="none" lIns="0" tIns="0" rIns="0" bIns="0"/>
          <a:lstStyle/>
          <a:p>
            <a:endParaRPr/>
          </a:p>
        </p:txBody>
      </p:sp>
      <p:sp>
        <p:nvSpPr>
          <p:cNvPr id="22" name="PlaceHolder 4"/>
          <p:cNvSpPr>
            <a:spLocks noGrp="1"/>
          </p:cNvSpPr>
          <p:nvPr>
            <p:ph type="body"/>
          </p:nvPr>
        </p:nvSpPr>
        <p:spPr>
          <a:xfrm>
            <a:off x="456900" y="3681598"/>
            <a:ext cx="8046245" cy="1896808"/>
          </a:xfrm>
          <a:prstGeom prst="rect">
            <a:avLst/>
          </a:prstGeom>
        </p:spPr>
        <p:txBody>
          <a:bodyPr wrap="none" lIns="0" tIns="0" rIns="0" bIns="0"/>
          <a:lstStyle/>
          <a:p>
            <a:endParaRPr/>
          </a:p>
        </p:txBody>
      </p:sp>
    </p:spTree>
    <p:extLst>
      <p:ext uri="{BB962C8B-B14F-4D97-AF65-F5344CB8AC3E}">
        <p14:creationId xmlns:p14="http://schemas.microsoft.com/office/powerpoint/2010/main" val="772258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6901" y="1604515"/>
            <a:ext cx="8046553" cy="1896808"/>
          </a:xfrm>
          <a:prstGeom prst="rect">
            <a:avLst/>
          </a:prstGeom>
        </p:spPr>
        <p:txBody>
          <a:bodyPr wrap="none" lIns="0" tIns="0" rIns="0" bIns="0"/>
          <a:lstStyle/>
          <a:p>
            <a:endParaRPr/>
          </a:p>
        </p:txBody>
      </p:sp>
      <p:sp>
        <p:nvSpPr>
          <p:cNvPr id="25" name="PlaceHolder 3"/>
          <p:cNvSpPr>
            <a:spLocks noGrp="1"/>
          </p:cNvSpPr>
          <p:nvPr>
            <p:ph type="body"/>
          </p:nvPr>
        </p:nvSpPr>
        <p:spPr>
          <a:xfrm>
            <a:off x="456901" y="3681598"/>
            <a:ext cx="8046553" cy="1896808"/>
          </a:xfrm>
          <a:prstGeom prst="rect">
            <a:avLst/>
          </a:prstGeom>
        </p:spPr>
        <p:txBody>
          <a:bodyPr wrap="none" lIns="0" tIns="0" rIns="0" bIns="0"/>
          <a:lstStyle/>
          <a:p>
            <a:endParaRPr/>
          </a:p>
        </p:txBody>
      </p:sp>
    </p:spTree>
    <p:extLst>
      <p:ext uri="{BB962C8B-B14F-4D97-AF65-F5344CB8AC3E}">
        <p14:creationId xmlns:p14="http://schemas.microsoft.com/office/powerpoint/2010/main" val="1967462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6901" y="1604515"/>
            <a:ext cx="3926447" cy="1896808"/>
          </a:xfrm>
          <a:prstGeom prst="rect">
            <a:avLst/>
          </a:prstGeom>
        </p:spPr>
        <p:txBody>
          <a:bodyPr wrap="none" lIns="0" tIns="0" rIns="0" bIns="0"/>
          <a:lstStyle/>
          <a:p>
            <a:endParaRPr/>
          </a:p>
        </p:txBody>
      </p:sp>
      <p:sp>
        <p:nvSpPr>
          <p:cNvPr id="28" name="PlaceHolder 3"/>
          <p:cNvSpPr>
            <a:spLocks noGrp="1"/>
          </p:cNvSpPr>
          <p:nvPr>
            <p:ph type="body"/>
          </p:nvPr>
        </p:nvSpPr>
        <p:spPr>
          <a:xfrm>
            <a:off x="4579778" y="1604515"/>
            <a:ext cx="3926447" cy="1896808"/>
          </a:xfrm>
          <a:prstGeom prst="rect">
            <a:avLst/>
          </a:prstGeom>
        </p:spPr>
        <p:txBody>
          <a:bodyPr wrap="none" lIns="0" tIns="0" rIns="0" bIns="0"/>
          <a:lstStyle/>
          <a:p>
            <a:endParaRPr/>
          </a:p>
        </p:txBody>
      </p:sp>
      <p:sp>
        <p:nvSpPr>
          <p:cNvPr id="29" name="PlaceHolder 4"/>
          <p:cNvSpPr>
            <a:spLocks noGrp="1"/>
          </p:cNvSpPr>
          <p:nvPr>
            <p:ph type="body"/>
          </p:nvPr>
        </p:nvSpPr>
        <p:spPr>
          <a:xfrm>
            <a:off x="4579778" y="3681598"/>
            <a:ext cx="3926447" cy="1896808"/>
          </a:xfrm>
          <a:prstGeom prst="rect">
            <a:avLst/>
          </a:prstGeom>
        </p:spPr>
        <p:txBody>
          <a:bodyPr wrap="none" lIns="0" tIns="0" rIns="0" bIns="0"/>
          <a:lstStyle/>
          <a:p>
            <a:endParaRPr/>
          </a:p>
        </p:txBody>
      </p:sp>
      <p:sp>
        <p:nvSpPr>
          <p:cNvPr id="30" name="PlaceHolder 5"/>
          <p:cNvSpPr>
            <a:spLocks noGrp="1"/>
          </p:cNvSpPr>
          <p:nvPr>
            <p:ph type="body"/>
          </p:nvPr>
        </p:nvSpPr>
        <p:spPr>
          <a:xfrm>
            <a:off x="456901" y="3681598"/>
            <a:ext cx="3926447" cy="1896808"/>
          </a:xfrm>
          <a:prstGeom prst="rect">
            <a:avLst/>
          </a:prstGeom>
        </p:spPr>
        <p:txBody>
          <a:bodyPr wrap="none" lIns="0" tIns="0" rIns="0" bIns="0"/>
          <a:lstStyle/>
          <a:p>
            <a:endParaRPr/>
          </a:p>
        </p:txBody>
      </p:sp>
    </p:spTree>
    <p:extLst>
      <p:ext uri="{BB962C8B-B14F-4D97-AF65-F5344CB8AC3E}">
        <p14:creationId xmlns:p14="http://schemas.microsoft.com/office/powerpoint/2010/main" val="1495510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6901" y="1604515"/>
            <a:ext cx="3926447" cy="1896808"/>
          </a:xfrm>
          <a:prstGeom prst="rect">
            <a:avLst/>
          </a:prstGeom>
        </p:spPr>
        <p:txBody>
          <a:bodyPr wrap="none" lIns="0" tIns="0" rIns="0" bIns="0"/>
          <a:lstStyle/>
          <a:p>
            <a:endParaRPr/>
          </a:p>
        </p:txBody>
      </p:sp>
      <p:sp>
        <p:nvSpPr>
          <p:cNvPr id="33" name="PlaceHolder 3"/>
          <p:cNvSpPr>
            <a:spLocks noGrp="1"/>
          </p:cNvSpPr>
          <p:nvPr>
            <p:ph type="body"/>
          </p:nvPr>
        </p:nvSpPr>
        <p:spPr>
          <a:xfrm>
            <a:off x="4579778" y="1604515"/>
            <a:ext cx="3926447" cy="1896808"/>
          </a:xfrm>
          <a:prstGeom prst="rect">
            <a:avLst/>
          </a:prstGeom>
        </p:spPr>
        <p:txBody>
          <a:bodyPr wrap="none" lIns="0" tIns="0" rIns="0" bIns="0"/>
          <a:lstStyle/>
          <a:p>
            <a:endParaRPr/>
          </a:p>
        </p:txBody>
      </p:sp>
    </p:spTree>
    <p:extLst>
      <p:ext uri="{BB962C8B-B14F-4D97-AF65-F5344CB8AC3E}">
        <p14:creationId xmlns:p14="http://schemas.microsoft.com/office/powerpoint/2010/main" val="3834400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25929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13081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09A3424-7A11-43ED-889A-DC3257F75A43}" type="datetimeFigureOut">
              <a:rPr lang="fr-FR" smtClean="0"/>
              <a:t>25/06/2019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4191085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2055088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365537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09A3424-7A11-43ED-889A-DC3257F75A43}" type="datetimeFigureOut">
              <a:rPr lang="fr-FR" smtClean="0"/>
              <a:t>25/06/2019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2814976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09A3424-7A11-43ED-889A-DC3257F75A43}" type="datetimeFigureOut">
              <a:rPr lang="fr-FR" smtClean="0"/>
              <a:t>25/06/2019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2189737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9A3424-7A11-43ED-889A-DC3257F75A43}" type="datetimeFigureOut">
              <a:rPr lang="fr-FR" smtClean="0"/>
              <a:t>25/06/2019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1719621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1838380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722572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38161681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17693489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6901" y="1604514"/>
            <a:ext cx="8046553" cy="3977811"/>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395327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09A3424-7A11-43ED-889A-DC3257F75A43}" type="datetimeFigureOut">
              <a:rPr lang="fr-FR" smtClean="0"/>
              <a:t>25/06/2019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1336586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6900" y="273353"/>
            <a:ext cx="8229436" cy="1145009"/>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6901" y="1604515"/>
            <a:ext cx="8046553" cy="3977484"/>
          </a:xfrm>
          <a:prstGeom prst="rect">
            <a:avLst/>
          </a:prstGeom>
        </p:spPr>
        <p:txBody>
          <a:bodyPr wrap="none" lIns="0" tIns="0" rIns="0" bIns="0"/>
          <a:lstStyle/>
          <a:p>
            <a:endParaRPr/>
          </a:p>
        </p:txBody>
      </p:sp>
    </p:spTree>
    <p:extLst>
      <p:ext uri="{BB962C8B-B14F-4D97-AF65-F5344CB8AC3E}">
        <p14:creationId xmlns:p14="http://schemas.microsoft.com/office/powerpoint/2010/main" val="248488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9A3424-7A11-43ED-889A-DC3257F75A43}" type="datetimeFigureOut">
              <a:rPr lang="fr-FR" smtClean="0"/>
              <a:t>25/06/2019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120188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42942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9A3424-7A11-43ED-889A-DC3257F75A43}" type="datetimeFigureOut">
              <a:rPr lang="fr-FR" smtClean="0"/>
              <a:t>25/06/2019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079B57-6639-453D-8BEE-C030133374F8}" type="slidenum">
              <a:rPr lang="fr-FR" smtClean="0"/>
              <a:t>‹N°›</a:t>
            </a:fld>
            <a:endParaRPr lang="fr-FR"/>
          </a:p>
        </p:txBody>
      </p:sp>
    </p:spTree>
    <p:extLst>
      <p:ext uri="{BB962C8B-B14F-4D97-AF65-F5344CB8AC3E}">
        <p14:creationId xmlns:p14="http://schemas.microsoft.com/office/powerpoint/2010/main" val="204821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79B57-6639-453D-8BEE-C030133374F8}" type="slidenum">
              <a:rPr lang="fr-FR" smtClean="0"/>
              <a:t>‹N°›</a:t>
            </a:fld>
            <a:endParaRPr lang="fr-FR"/>
          </a:p>
        </p:txBody>
      </p:sp>
    </p:spTree>
    <p:extLst>
      <p:ext uri="{BB962C8B-B14F-4D97-AF65-F5344CB8AC3E}">
        <p14:creationId xmlns:p14="http://schemas.microsoft.com/office/powerpoint/2010/main" val="69749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4169705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79B57-6639-453D-8BEE-C030133374F8}" type="slidenum">
              <a:rPr lang="fr-FR" smtClean="0"/>
              <a:t>‹N°›</a:t>
            </a:fld>
            <a:endParaRPr lang="fr-FR"/>
          </a:p>
        </p:txBody>
      </p:sp>
    </p:spTree>
    <p:extLst>
      <p:ext uri="{BB962C8B-B14F-4D97-AF65-F5344CB8AC3E}">
        <p14:creationId xmlns:p14="http://schemas.microsoft.com/office/powerpoint/2010/main" val="335947548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6900" y="273352"/>
            <a:ext cx="8229436" cy="1144682"/>
          </a:xfrm>
          <a:prstGeom prst="rect">
            <a:avLst/>
          </a:prstGeom>
        </p:spPr>
        <p:txBody>
          <a:bodyPr wrap="none" lIns="0" tIns="0" rIns="0" bIns="0" anchor="ctr"/>
          <a:lstStyle/>
          <a:p>
            <a:pPr algn="ctr"/>
            <a:r>
              <a:rPr lang="fr-FR"/>
              <a:t>Click to edit the title text format</a:t>
            </a:r>
            <a:endParaRPr/>
          </a:p>
        </p:txBody>
      </p:sp>
      <p:sp>
        <p:nvSpPr>
          <p:cNvPr id="3" name="PlaceHolder 2"/>
          <p:cNvSpPr>
            <a:spLocks noGrp="1"/>
          </p:cNvSpPr>
          <p:nvPr>
            <p:ph type="body"/>
          </p:nvPr>
        </p:nvSpPr>
        <p:spPr>
          <a:xfrm>
            <a:off x="456901" y="1604515"/>
            <a:ext cx="8046553" cy="3977484"/>
          </a:xfrm>
          <a:prstGeom prst="rect">
            <a:avLst/>
          </a:prstGeom>
        </p:spPr>
        <p:txBody>
          <a:bodyPr wrap="none" lIns="0" tIns="0" rIns="0" bIns="0"/>
          <a:lstStyle/>
          <a:p>
            <a:pPr>
              <a:buSzPct val="25000"/>
              <a:buFont typeface="StarSymbol"/>
              <a:buChar char=""/>
            </a:pPr>
            <a:r>
              <a:rPr lang="fr-FR"/>
              <a:t>Click to edit the outline text format</a:t>
            </a:r>
            <a:endParaRPr/>
          </a:p>
          <a:p>
            <a:pPr lvl="1">
              <a:buSzPct val="25000"/>
              <a:buFont typeface="StarSymbol"/>
              <a:buChar char=""/>
            </a:pPr>
            <a:r>
              <a:rPr lang="fr-FR"/>
              <a:t>Second Outline Level</a:t>
            </a:r>
            <a:endParaRPr/>
          </a:p>
          <a:p>
            <a:pPr lvl="2">
              <a:buSzPct val="25000"/>
              <a:buFont typeface="StarSymbol"/>
              <a:buChar char=""/>
            </a:pPr>
            <a:r>
              <a:rPr lang="fr-FR"/>
              <a:t>Third Outline Level</a:t>
            </a:r>
            <a:endParaRPr/>
          </a:p>
          <a:p>
            <a:pPr lvl="3">
              <a:buSzPct val="25000"/>
              <a:buFont typeface="StarSymbol"/>
              <a:buChar char=""/>
            </a:pPr>
            <a:r>
              <a:rPr lang="fr-FR"/>
              <a:t>Fourth Outline Level</a:t>
            </a:r>
            <a:endParaRPr/>
          </a:p>
          <a:p>
            <a:pPr lvl="4">
              <a:buSzPct val="25000"/>
              <a:buFont typeface="StarSymbol"/>
              <a:buChar char=""/>
            </a:pPr>
            <a:r>
              <a:rPr lang="fr-FR"/>
              <a:t>Fifth Outline Level</a:t>
            </a:r>
            <a:endParaRPr/>
          </a:p>
          <a:p>
            <a:pPr lvl="5">
              <a:buSzPct val="25000"/>
              <a:buFont typeface="StarSymbol"/>
              <a:buChar char=""/>
            </a:pPr>
            <a:r>
              <a:rPr lang="fr-FR"/>
              <a:t>Sixth Outline Level</a:t>
            </a:r>
            <a:endParaRPr/>
          </a:p>
          <a:p>
            <a:pPr lvl="6">
              <a:buSzPct val="25000"/>
              <a:buFont typeface="StarSymbol"/>
              <a:buChar char=""/>
            </a:pPr>
            <a:r>
              <a:rPr lang="fr-FR"/>
              <a:t>Seventh Outline Level</a:t>
            </a:r>
            <a:endParaRPr/>
          </a:p>
        </p:txBody>
      </p:sp>
    </p:spTree>
    <p:extLst>
      <p:ext uri="{BB962C8B-B14F-4D97-AF65-F5344CB8AC3E}">
        <p14:creationId xmlns:p14="http://schemas.microsoft.com/office/powerpoint/2010/main" val="32597451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defTabSz="781897" rtl="0" eaLnBrk="1" latinLnBrk="0" hangingPunct="1">
        <a:lnSpc>
          <a:spcPct val="90000"/>
        </a:lnSpc>
        <a:spcBef>
          <a:spcPct val="0"/>
        </a:spcBef>
        <a:buNone/>
        <a:defRPr sz="3763" kern="1200">
          <a:solidFill>
            <a:schemeClr val="tx1"/>
          </a:solidFill>
          <a:latin typeface="+mj-lt"/>
          <a:ea typeface="+mj-ea"/>
          <a:cs typeface="+mj-cs"/>
        </a:defRPr>
      </a:lvl1pPr>
    </p:titleStyle>
    <p:bodyStyle>
      <a:lvl1pPr marL="195475" indent="-195475" algn="l" defTabSz="781897" rtl="0" eaLnBrk="1" latinLnBrk="0" hangingPunct="1">
        <a:lnSpc>
          <a:spcPct val="90000"/>
        </a:lnSpc>
        <a:spcBef>
          <a:spcPts val="855"/>
        </a:spcBef>
        <a:buFont typeface="Arial"/>
        <a:buChar char="•"/>
        <a:defRPr sz="2480" kern="1200">
          <a:solidFill>
            <a:schemeClr val="tx1"/>
          </a:solidFill>
          <a:latin typeface="+mn-lt"/>
          <a:ea typeface="+mn-ea"/>
          <a:cs typeface="+mn-cs"/>
        </a:defRPr>
      </a:lvl1pPr>
      <a:lvl2pPr marL="586423" indent="-195475" algn="l" defTabSz="781897" rtl="0" eaLnBrk="1" latinLnBrk="0" hangingPunct="1">
        <a:lnSpc>
          <a:spcPct val="90000"/>
        </a:lnSpc>
        <a:spcBef>
          <a:spcPts val="428"/>
        </a:spcBef>
        <a:buFont typeface="Arial"/>
        <a:buChar char="•"/>
        <a:defRPr sz="2052" kern="1200">
          <a:solidFill>
            <a:schemeClr val="tx1"/>
          </a:solidFill>
          <a:latin typeface="+mn-lt"/>
          <a:ea typeface="+mn-ea"/>
          <a:cs typeface="+mn-cs"/>
        </a:defRPr>
      </a:lvl2pPr>
      <a:lvl3pPr marL="977373" indent="-195475" algn="l" defTabSz="781897" rtl="0" eaLnBrk="1" latinLnBrk="0" hangingPunct="1">
        <a:lnSpc>
          <a:spcPct val="90000"/>
        </a:lnSpc>
        <a:spcBef>
          <a:spcPts val="428"/>
        </a:spcBef>
        <a:buFont typeface="Arial"/>
        <a:buChar char="•"/>
        <a:defRPr sz="1796" kern="1200">
          <a:solidFill>
            <a:schemeClr val="tx1"/>
          </a:solidFill>
          <a:latin typeface="+mn-lt"/>
          <a:ea typeface="+mn-ea"/>
          <a:cs typeface="+mn-cs"/>
        </a:defRPr>
      </a:lvl3pPr>
      <a:lvl4pPr marL="1368322" indent="-195475" algn="l" defTabSz="781897" rtl="0" eaLnBrk="1" latinLnBrk="0" hangingPunct="1">
        <a:lnSpc>
          <a:spcPct val="90000"/>
        </a:lnSpc>
        <a:spcBef>
          <a:spcPts val="428"/>
        </a:spcBef>
        <a:buFont typeface="Arial"/>
        <a:buChar char="•"/>
        <a:defRPr sz="1539" kern="1200">
          <a:solidFill>
            <a:schemeClr val="tx1"/>
          </a:solidFill>
          <a:latin typeface="+mn-lt"/>
          <a:ea typeface="+mn-ea"/>
          <a:cs typeface="+mn-cs"/>
        </a:defRPr>
      </a:lvl4pPr>
      <a:lvl5pPr marL="1759271" indent="-195475" algn="l" defTabSz="781897" rtl="0" eaLnBrk="1" latinLnBrk="0" hangingPunct="1">
        <a:lnSpc>
          <a:spcPct val="90000"/>
        </a:lnSpc>
        <a:spcBef>
          <a:spcPts val="428"/>
        </a:spcBef>
        <a:buFont typeface="Arial"/>
        <a:buChar char="•"/>
        <a:defRPr sz="1539" kern="1200">
          <a:solidFill>
            <a:schemeClr val="tx1"/>
          </a:solidFill>
          <a:latin typeface="+mn-lt"/>
          <a:ea typeface="+mn-ea"/>
          <a:cs typeface="+mn-cs"/>
        </a:defRPr>
      </a:lvl5pPr>
      <a:lvl6pPr marL="2150220" indent="-195475" algn="l" defTabSz="781897" rtl="0" eaLnBrk="1" latinLnBrk="0" hangingPunct="1">
        <a:lnSpc>
          <a:spcPct val="90000"/>
        </a:lnSpc>
        <a:spcBef>
          <a:spcPts val="428"/>
        </a:spcBef>
        <a:buFont typeface="Arial"/>
        <a:buChar char="•"/>
        <a:defRPr sz="1539" kern="1200">
          <a:solidFill>
            <a:schemeClr val="tx1"/>
          </a:solidFill>
          <a:latin typeface="+mn-lt"/>
          <a:ea typeface="+mn-ea"/>
          <a:cs typeface="+mn-cs"/>
        </a:defRPr>
      </a:lvl6pPr>
      <a:lvl7pPr marL="2541169" indent="-195475" algn="l" defTabSz="781897" rtl="0" eaLnBrk="1" latinLnBrk="0" hangingPunct="1">
        <a:lnSpc>
          <a:spcPct val="90000"/>
        </a:lnSpc>
        <a:spcBef>
          <a:spcPts val="428"/>
        </a:spcBef>
        <a:buFont typeface="Arial"/>
        <a:buChar char="•"/>
        <a:defRPr sz="1539" kern="1200">
          <a:solidFill>
            <a:schemeClr val="tx1"/>
          </a:solidFill>
          <a:latin typeface="+mn-lt"/>
          <a:ea typeface="+mn-ea"/>
          <a:cs typeface="+mn-cs"/>
        </a:defRPr>
      </a:lvl7pPr>
      <a:lvl8pPr marL="2932118" indent="-195475" algn="l" defTabSz="781897" rtl="0" eaLnBrk="1" latinLnBrk="0" hangingPunct="1">
        <a:lnSpc>
          <a:spcPct val="90000"/>
        </a:lnSpc>
        <a:spcBef>
          <a:spcPts val="428"/>
        </a:spcBef>
        <a:buFont typeface="Arial"/>
        <a:buChar char="•"/>
        <a:defRPr sz="1539" kern="1200">
          <a:solidFill>
            <a:schemeClr val="tx1"/>
          </a:solidFill>
          <a:latin typeface="+mn-lt"/>
          <a:ea typeface="+mn-ea"/>
          <a:cs typeface="+mn-cs"/>
        </a:defRPr>
      </a:lvl8pPr>
      <a:lvl9pPr marL="3323068" indent="-195475" algn="l" defTabSz="781897" rtl="0" eaLnBrk="1" latinLnBrk="0" hangingPunct="1">
        <a:lnSpc>
          <a:spcPct val="90000"/>
        </a:lnSpc>
        <a:spcBef>
          <a:spcPts val="428"/>
        </a:spcBef>
        <a:buFont typeface="Arial"/>
        <a:buChar char="•"/>
        <a:defRPr sz="1539" kern="1200">
          <a:solidFill>
            <a:schemeClr val="tx1"/>
          </a:solidFill>
          <a:latin typeface="+mn-lt"/>
          <a:ea typeface="+mn-ea"/>
          <a:cs typeface="+mn-cs"/>
        </a:defRPr>
      </a:lvl9pPr>
    </p:bodyStyle>
    <p:otherStyle>
      <a:defPPr>
        <a:defRPr lang="fr-FR"/>
      </a:defPPr>
      <a:lvl1pPr marL="0" algn="l" defTabSz="781897" rtl="0" eaLnBrk="1" latinLnBrk="0" hangingPunct="1">
        <a:defRPr sz="1539" kern="1200">
          <a:solidFill>
            <a:schemeClr val="tx1"/>
          </a:solidFill>
          <a:latin typeface="+mn-lt"/>
          <a:ea typeface="+mn-ea"/>
          <a:cs typeface="+mn-cs"/>
        </a:defRPr>
      </a:lvl1pPr>
      <a:lvl2pPr marL="390949" algn="l" defTabSz="781897" rtl="0" eaLnBrk="1" latinLnBrk="0" hangingPunct="1">
        <a:defRPr sz="1539" kern="1200">
          <a:solidFill>
            <a:schemeClr val="tx1"/>
          </a:solidFill>
          <a:latin typeface="+mn-lt"/>
          <a:ea typeface="+mn-ea"/>
          <a:cs typeface="+mn-cs"/>
        </a:defRPr>
      </a:lvl2pPr>
      <a:lvl3pPr marL="781897" algn="l" defTabSz="781897" rtl="0" eaLnBrk="1" latinLnBrk="0" hangingPunct="1">
        <a:defRPr sz="1539" kern="1200">
          <a:solidFill>
            <a:schemeClr val="tx1"/>
          </a:solidFill>
          <a:latin typeface="+mn-lt"/>
          <a:ea typeface="+mn-ea"/>
          <a:cs typeface="+mn-cs"/>
        </a:defRPr>
      </a:lvl3pPr>
      <a:lvl4pPr marL="1172848" algn="l" defTabSz="781897" rtl="0" eaLnBrk="1" latinLnBrk="0" hangingPunct="1">
        <a:defRPr sz="1539" kern="1200">
          <a:solidFill>
            <a:schemeClr val="tx1"/>
          </a:solidFill>
          <a:latin typeface="+mn-lt"/>
          <a:ea typeface="+mn-ea"/>
          <a:cs typeface="+mn-cs"/>
        </a:defRPr>
      </a:lvl4pPr>
      <a:lvl5pPr marL="1563796" algn="l" defTabSz="781897" rtl="0" eaLnBrk="1" latinLnBrk="0" hangingPunct="1">
        <a:defRPr sz="1539" kern="1200">
          <a:solidFill>
            <a:schemeClr val="tx1"/>
          </a:solidFill>
          <a:latin typeface="+mn-lt"/>
          <a:ea typeface="+mn-ea"/>
          <a:cs typeface="+mn-cs"/>
        </a:defRPr>
      </a:lvl5pPr>
      <a:lvl6pPr marL="1954745" algn="l" defTabSz="781897" rtl="0" eaLnBrk="1" latinLnBrk="0" hangingPunct="1">
        <a:defRPr sz="1539" kern="1200">
          <a:solidFill>
            <a:schemeClr val="tx1"/>
          </a:solidFill>
          <a:latin typeface="+mn-lt"/>
          <a:ea typeface="+mn-ea"/>
          <a:cs typeface="+mn-cs"/>
        </a:defRPr>
      </a:lvl6pPr>
      <a:lvl7pPr marL="2345694" algn="l" defTabSz="781897" rtl="0" eaLnBrk="1" latinLnBrk="0" hangingPunct="1">
        <a:defRPr sz="1539" kern="1200">
          <a:solidFill>
            <a:schemeClr val="tx1"/>
          </a:solidFill>
          <a:latin typeface="+mn-lt"/>
          <a:ea typeface="+mn-ea"/>
          <a:cs typeface="+mn-cs"/>
        </a:defRPr>
      </a:lvl7pPr>
      <a:lvl8pPr marL="2736644" algn="l" defTabSz="781897" rtl="0" eaLnBrk="1" latinLnBrk="0" hangingPunct="1">
        <a:defRPr sz="1539" kern="1200">
          <a:solidFill>
            <a:schemeClr val="tx1"/>
          </a:solidFill>
          <a:latin typeface="+mn-lt"/>
          <a:ea typeface="+mn-ea"/>
          <a:cs typeface="+mn-cs"/>
        </a:defRPr>
      </a:lvl8pPr>
      <a:lvl9pPr marL="3127593" algn="l" defTabSz="781897" rtl="0" eaLnBrk="1" latinLnBrk="0" hangingPunct="1">
        <a:defRPr sz="15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A3424-7A11-43ED-889A-DC3257F75A43}" type="datetimeFigureOut">
              <a:rPr lang="fr-FR" smtClean="0"/>
              <a:t>25/06/2019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79B57-6639-453D-8BEE-C030133374F8}" type="slidenum">
              <a:rPr lang="fr-FR" smtClean="0"/>
              <a:t>‹N°›</a:t>
            </a:fld>
            <a:endParaRPr lang="fr-FR"/>
          </a:p>
        </p:txBody>
      </p:sp>
    </p:spTree>
    <p:extLst>
      <p:ext uri="{BB962C8B-B14F-4D97-AF65-F5344CB8AC3E}">
        <p14:creationId xmlns:p14="http://schemas.microsoft.com/office/powerpoint/2010/main" val="353208793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tif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png"/><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24.emf"/><Relationship Id="rId11" Type="http://schemas.openxmlformats.org/officeDocument/2006/relationships/image" Target="../media/image29.png"/><Relationship Id="rId5" Type="http://schemas.openxmlformats.org/officeDocument/2006/relationships/image" Target="../media/image23.emf"/><Relationship Id="rId15" Type="http://schemas.openxmlformats.org/officeDocument/2006/relationships/image" Target="../media/image32.png"/><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9.png"/><Relationship Id="rId18" Type="http://schemas.openxmlformats.org/officeDocument/2006/relationships/image" Target="../media/image31.png"/><Relationship Id="rId3" Type="http://schemas.openxmlformats.org/officeDocument/2006/relationships/image" Target="../media/image34.jpeg"/><Relationship Id="rId7" Type="http://schemas.openxmlformats.org/officeDocument/2006/relationships/image" Target="../media/image37.png"/><Relationship Id="rId12" Type="http://schemas.openxmlformats.org/officeDocument/2006/relationships/image" Target="../media/image42.jpeg"/><Relationship Id="rId17" Type="http://schemas.openxmlformats.org/officeDocument/2006/relationships/image" Target="../media/image46.jpeg"/><Relationship Id="rId2" Type="http://schemas.openxmlformats.org/officeDocument/2006/relationships/image" Target="../media/image33.png"/><Relationship Id="rId16" Type="http://schemas.openxmlformats.org/officeDocument/2006/relationships/image" Target="../media/image45.jpeg"/><Relationship Id="rId1" Type="http://schemas.openxmlformats.org/officeDocument/2006/relationships/slideLayout" Target="../slideLayouts/slideLayout35.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16.jpeg"/><Relationship Id="rId15" Type="http://schemas.openxmlformats.org/officeDocument/2006/relationships/image" Target="../media/image44.jpeg"/><Relationship Id="rId10" Type="http://schemas.openxmlformats.org/officeDocument/2006/relationships/image" Target="../media/image40.jpeg"/><Relationship Id="rId19" Type="http://schemas.openxmlformats.org/officeDocument/2006/relationships/image" Target="../media/image47.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43.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897448" y="1916832"/>
            <a:ext cx="534620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fr-FR" dirty="0" smtClean="0">
                <a:latin typeface="+mj-lt"/>
              </a:rPr>
              <a:t>Suite envisagée</a:t>
            </a:r>
          </a:p>
          <a:p>
            <a:pPr algn="ctr">
              <a:spcBef>
                <a:spcPct val="0"/>
              </a:spcBef>
              <a:buNone/>
            </a:pPr>
            <a:r>
              <a:rPr lang="fr-FR" altLang="fr-FR" dirty="0" smtClean="0">
                <a:solidFill>
                  <a:srgbClr val="262626"/>
                </a:solidFill>
                <a:latin typeface="+mj-lt"/>
              </a:rPr>
              <a:t>à </a:t>
            </a:r>
            <a:r>
              <a:rPr lang="fr-FR" altLang="fr-FR" dirty="0" smtClean="0">
                <a:solidFill>
                  <a:srgbClr val="262626"/>
                </a:solidFill>
                <a:latin typeface="+mj-lt"/>
              </a:rPr>
              <a:t>l’ARD2020 Biomédicaments :</a:t>
            </a:r>
          </a:p>
          <a:p>
            <a:pPr algn="ctr">
              <a:spcBef>
                <a:spcPct val="0"/>
              </a:spcBef>
              <a:buNone/>
            </a:pPr>
            <a:endParaRPr lang="fr-FR" altLang="fr-FR" dirty="0" smtClean="0">
              <a:solidFill>
                <a:srgbClr val="262626"/>
              </a:solidFill>
              <a:latin typeface="+mj-lt"/>
            </a:endParaRPr>
          </a:p>
          <a:p>
            <a:pPr algn="ctr">
              <a:spcBef>
                <a:spcPct val="0"/>
              </a:spcBef>
              <a:buNone/>
            </a:pPr>
            <a:r>
              <a:rPr lang="fr-FR" altLang="fr-FR" sz="3600" dirty="0" smtClean="0">
                <a:solidFill>
                  <a:srgbClr val="262626"/>
                </a:solidFill>
                <a:latin typeface="+mj-lt"/>
              </a:rPr>
              <a:t>ARD CVL Biomédicaments…</a:t>
            </a:r>
            <a:endParaRPr lang="fr-FR" altLang="fr-FR" sz="3600" dirty="0">
              <a:solidFill>
                <a:srgbClr val="262626"/>
              </a:solidFill>
              <a:latin typeface="+mj-lt"/>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8237"/>
            <a:ext cx="6045780" cy="1587277"/>
          </a:xfrm>
          <a:prstGeom prst="rect">
            <a:avLst/>
          </a:prstGeom>
        </p:spPr>
      </p:pic>
      <p:pic>
        <p:nvPicPr>
          <p:cNvPr id="8" name="Image 7"/>
          <p:cNvPicPr>
            <a:picLocks noChangeAspect="1"/>
          </p:cNvPicPr>
          <p:nvPr/>
        </p:nvPicPr>
        <p:blipFill>
          <a:blip r:embed="rId3"/>
          <a:stretch>
            <a:fillRect/>
          </a:stretch>
        </p:blipFill>
        <p:spPr>
          <a:xfrm>
            <a:off x="3514406" y="4733055"/>
            <a:ext cx="2112293" cy="546035"/>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5951217"/>
            <a:ext cx="1200928" cy="703912"/>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444" y="5964215"/>
            <a:ext cx="1224508" cy="643249"/>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736" y="5805264"/>
            <a:ext cx="862407" cy="862407"/>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959" y="6049648"/>
            <a:ext cx="1787189" cy="449446"/>
          </a:xfrm>
          <a:prstGeom prst="rect">
            <a:avLst/>
          </a:prstGeom>
        </p:spPr>
      </p:pic>
      <p:pic>
        <p:nvPicPr>
          <p:cNvPr id="11" name="Picture 4" descr="RÃ©sultat de recherche d'images pour &quot;inra&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1099" y="5917088"/>
            <a:ext cx="1453678" cy="59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53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2652083" y="260648"/>
            <a:ext cx="39916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fr-FR" dirty="0" smtClean="0">
                <a:latin typeface="+mj-lt"/>
              </a:rPr>
              <a:t>Comment poursuivre ?</a:t>
            </a:r>
            <a:endParaRPr lang="fr-FR" altLang="fr-FR" sz="2800" dirty="0">
              <a:solidFill>
                <a:srgbClr val="262626"/>
              </a:solidFill>
              <a:latin typeface="+mj-lt"/>
            </a:endParaRPr>
          </a:p>
        </p:txBody>
      </p:sp>
      <p:sp>
        <p:nvSpPr>
          <p:cNvPr id="11" name="ZoneTexte 10"/>
          <p:cNvSpPr txBox="1"/>
          <p:nvPr/>
        </p:nvSpPr>
        <p:spPr>
          <a:xfrm>
            <a:off x="260384" y="1251332"/>
            <a:ext cx="8775068" cy="4985980"/>
          </a:xfrm>
          <a:prstGeom prst="rect">
            <a:avLst/>
          </a:prstGeom>
          <a:noFill/>
        </p:spPr>
        <p:txBody>
          <a:bodyPr wrap="square" rtlCol="0">
            <a:spAutoFit/>
          </a:bodyPr>
          <a:lstStyle/>
          <a:p>
            <a:pPr marL="285750" indent="-285750">
              <a:buFontTx/>
              <a:buChar char="-"/>
            </a:pPr>
            <a:r>
              <a:rPr lang="fr-FR" dirty="0" smtClean="0"/>
              <a:t>S’inscrire dans l’organisation et la gouvernance du futur DPS </a:t>
            </a:r>
            <a:r>
              <a:rPr lang="fr-FR" sz="1600" dirty="0" smtClean="0"/>
              <a:t>(Biotechnologies et services appliqués à la </a:t>
            </a:r>
            <a:r>
              <a:rPr lang="fr-FR" sz="1600" dirty="0" smtClean="0"/>
              <a:t>santé)</a:t>
            </a:r>
            <a:r>
              <a:rPr lang="fr-FR" dirty="0" smtClean="0"/>
              <a:t>. </a:t>
            </a:r>
            <a:r>
              <a:rPr lang="fr-FR" sz="1600" dirty="0" smtClean="0"/>
              <a:t>L’architecture DPS pourrait être celle d’un « cluster » avec un tripode collectivités (+ Etat) / organismes de recherche et de formation / industriels, à l’image de ce qui existe dans certains régions de l’</a:t>
            </a:r>
            <a:r>
              <a:rPr lang="fr-FR" sz="1600" dirty="0" err="1" smtClean="0"/>
              <a:t>Interreg</a:t>
            </a:r>
            <a:r>
              <a:rPr lang="fr-FR" sz="1600" dirty="0" smtClean="0"/>
              <a:t> ELISE</a:t>
            </a:r>
            <a:endParaRPr lang="fr-FR" dirty="0" smtClean="0"/>
          </a:p>
          <a:p>
            <a:endParaRPr lang="fr-FR" dirty="0"/>
          </a:p>
          <a:p>
            <a:pPr marL="285750" indent="-285750">
              <a:buFontTx/>
              <a:buChar char="-"/>
            </a:pPr>
            <a:r>
              <a:rPr lang="fr-FR" dirty="0" smtClean="0"/>
              <a:t>Envisager l’action de formation en appui du projet formation de MAbImprove pour 2020-2024, déjà extrêmement ambitieux et susceptible de remplir les objectifs d’HESS </a:t>
            </a:r>
            <a:r>
              <a:rPr lang="fr-FR" sz="1600" dirty="0" smtClean="0"/>
              <a:t>(</a:t>
            </a:r>
            <a:r>
              <a:rPr lang="fr-FR" sz="1600" i="1" dirty="0" err="1" smtClean="0"/>
              <a:t>Higher</a:t>
            </a:r>
            <a:r>
              <a:rPr lang="fr-FR" sz="1600" i="1" dirty="0" smtClean="0"/>
              <a:t> </a:t>
            </a:r>
            <a:r>
              <a:rPr lang="fr-FR" sz="1600" i="1" dirty="0" err="1" smtClean="0"/>
              <a:t>education</a:t>
            </a:r>
            <a:r>
              <a:rPr lang="fr-FR" sz="1600" i="1" dirty="0" smtClean="0"/>
              <a:t> for Smart </a:t>
            </a:r>
            <a:r>
              <a:rPr lang="fr-FR" sz="1600" i="1" dirty="0" err="1" smtClean="0"/>
              <a:t>Specialization</a:t>
            </a:r>
            <a:r>
              <a:rPr lang="fr-FR" sz="1600" dirty="0" smtClean="0"/>
              <a:t>)</a:t>
            </a:r>
            <a:r>
              <a:rPr lang="fr-FR" dirty="0" smtClean="0"/>
              <a:t>.</a:t>
            </a:r>
          </a:p>
          <a:p>
            <a:pPr marL="285750" indent="-285750">
              <a:buFontTx/>
              <a:buChar char="-"/>
            </a:pPr>
            <a:endParaRPr lang="fr-FR" dirty="0" smtClean="0"/>
          </a:p>
          <a:p>
            <a:pPr marL="285750" indent="-285750">
              <a:buFontTx/>
              <a:buChar char="-"/>
            </a:pPr>
            <a:r>
              <a:rPr lang="fr-FR" dirty="0" smtClean="0"/>
              <a:t>Réfléchir à la formation de docteurs à l’administration d’entreprise, afin d’augmenter le vivier de porteurs de projets de création d’entreprises </a:t>
            </a:r>
          </a:p>
          <a:p>
            <a:endParaRPr lang="fr-FR" dirty="0" smtClean="0"/>
          </a:p>
          <a:p>
            <a:pPr marL="285750" indent="-285750">
              <a:buFontTx/>
              <a:buChar char="-"/>
            </a:pPr>
            <a:r>
              <a:rPr lang="fr-FR" dirty="0" smtClean="0"/>
              <a:t>Pour les projets, maintenir la nécessité d’un partenariat étroit avec une entreprise en région, qui a fait le succès de la phase </a:t>
            </a:r>
            <a:r>
              <a:rPr lang="fr-FR" dirty="0" smtClean="0"/>
              <a:t>2, ce </a:t>
            </a:r>
            <a:r>
              <a:rPr lang="fr-FR" dirty="0" smtClean="0"/>
              <a:t>qui fait l’essence du programme Biomédicaments</a:t>
            </a:r>
            <a:r>
              <a:rPr lang="fr-FR" sz="1600" dirty="0" smtClean="0"/>
              <a:t>.</a:t>
            </a:r>
          </a:p>
          <a:p>
            <a:pPr marL="285750" indent="-285750">
              <a:buFontTx/>
              <a:buChar char="-"/>
            </a:pPr>
            <a:endParaRPr lang="fr-FR" sz="1600" dirty="0"/>
          </a:p>
          <a:p>
            <a:pPr marL="285750" indent="-285750">
              <a:buFontTx/>
              <a:buChar char="-"/>
            </a:pPr>
            <a:r>
              <a:rPr lang="fr-FR" dirty="0" smtClean="0"/>
              <a:t>Introduire l’obligation de constitution d’un consortium Studium en parallèle de chaque projet, pour maximiser les chances de voir émerger des projets européens</a:t>
            </a:r>
            <a:endParaRPr lang="fr-FR" sz="1600" dirty="0" smtClean="0"/>
          </a:p>
        </p:txBody>
      </p:sp>
    </p:spTree>
    <p:extLst>
      <p:ext uri="{BB962C8B-B14F-4D97-AF65-F5344CB8AC3E}">
        <p14:creationId xmlns:p14="http://schemas.microsoft.com/office/powerpoint/2010/main" val="3640471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3153761" y="476672"/>
            <a:ext cx="29883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fr-FR" dirty="0" smtClean="0">
                <a:latin typeface="+mj-lt"/>
              </a:rPr>
              <a:t>Piste particulière</a:t>
            </a:r>
            <a:endParaRPr lang="fr-FR" altLang="fr-FR" sz="2800" dirty="0">
              <a:solidFill>
                <a:srgbClr val="262626"/>
              </a:solidFill>
              <a:latin typeface="+mj-lt"/>
            </a:endParaRPr>
          </a:p>
        </p:txBody>
      </p:sp>
      <p:sp>
        <p:nvSpPr>
          <p:cNvPr id="11" name="ZoneTexte 10"/>
          <p:cNvSpPr txBox="1"/>
          <p:nvPr/>
        </p:nvSpPr>
        <p:spPr>
          <a:xfrm>
            <a:off x="260387" y="1412776"/>
            <a:ext cx="8775068" cy="4247317"/>
          </a:xfrm>
          <a:prstGeom prst="rect">
            <a:avLst/>
          </a:prstGeom>
          <a:noFill/>
        </p:spPr>
        <p:txBody>
          <a:bodyPr wrap="square" rtlCol="0">
            <a:spAutoFit/>
          </a:bodyPr>
          <a:lstStyle/>
          <a:p>
            <a:endParaRPr lang="fr-FR" dirty="0" smtClean="0"/>
          </a:p>
          <a:p>
            <a:pPr marL="285750" indent="-285750">
              <a:buFontTx/>
              <a:buChar char="-"/>
            </a:pPr>
            <a:r>
              <a:rPr lang="fr-FR" dirty="0" smtClean="0"/>
              <a:t>Financer une </a:t>
            </a:r>
            <a:r>
              <a:rPr lang="fr-FR" i="1" dirty="0" err="1" smtClean="0"/>
              <a:t>starting</a:t>
            </a:r>
            <a:r>
              <a:rPr lang="fr-FR" i="1" dirty="0" smtClean="0"/>
              <a:t> </a:t>
            </a:r>
            <a:r>
              <a:rPr lang="fr-FR" i="1" dirty="0" err="1" smtClean="0"/>
              <a:t>grant</a:t>
            </a:r>
            <a:r>
              <a:rPr lang="fr-FR" i="1" dirty="0" smtClean="0"/>
              <a:t> </a:t>
            </a:r>
            <a:r>
              <a:rPr lang="fr-FR" dirty="0" smtClean="0"/>
              <a:t>(principe ATIPE/Avenir) dans le domaine de la bioproduction de glycoprotéines recombinantes en cellules eucaryotes (type anticorps), pour faire enfin émerger cette thématique qui fait actuellement réellement défaut (jonction Biomédicaments/LabEx MAbImprove/Bio</a:t>
            </a:r>
            <a:r>
              <a:rPr lang="fr-FR" baseline="30000" dirty="0" smtClean="0"/>
              <a:t>3</a:t>
            </a:r>
            <a:r>
              <a:rPr lang="fr-FR" dirty="0" smtClean="0"/>
              <a:t> Institute).</a:t>
            </a:r>
          </a:p>
          <a:p>
            <a:pPr marL="285750" indent="-285750">
              <a:buFontTx/>
              <a:buChar char="-"/>
            </a:pPr>
            <a:endParaRPr lang="fr-FR" dirty="0"/>
          </a:p>
          <a:p>
            <a:pPr lvl="1"/>
            <a:r>
              <a:rPr lang="fr-FR" dirty="0" smtClean="0">
                <a:sym typeface="Wingdings" panose="05000000000000000000" pitchFamily="2" charset="2"/>
              </a:rPr>
              <a:t> </a:t>
            </a:r>
            <a:r>
              <a:rPr lang="fr-FR" dirty="0" smtClean="0"/>
              <a:t>Constituer </a:t>
            </a:r>
            <a:r>
              <a:rPr lang="fr-FR" dirty="0" smtClean="0"/>
              <a:t>un comité scientifique à partir des entreprises de la Dynamique concernées par la bioproduction, qui aurait en charge d’élaborer l’annonce et d’instruire les candidatures. </a:t>
            </a:r>
            <a:endParaRPr lang="fr-FR" sz="2000" dirty="0" smtClean="0"/>
          </a:p>
          <a:p>
            <a:pPr marL="285750" indent="-285750">
              <a:buFontTx/>
              <a:buChar char="-"/>
            </a:pPr>
            <a:endParaRPr lang="fr-FR" dirty="0"/>
          </a:p>
          <a:p>
            <a:r>
              <a:rPr lang="fr-FR" i="1" dirty="0" smtClean="0"/>
              <a:t>La </a:t>
            </a:r>
            <a:r>
              <a:rPr lang="fr-FR" i="1" dirty="0" smtClean="0"/>
              <a:t>thématique précise finalement retenue pourrait dépendre de la qualité du candidat et de sa thématique de recherche ET de l’orientation que donnerait les industriels en complétant le financement par une chaire </a:t>
            </a:r>
            <a:r>
              <a:rPr lang="fr-FR" i="1" dirty="0" smtClean="0"/>
              <a:t>industrielle</a:t>
            </a:r>
            <a:endParaRPr lang="fr-FR" i="1" dirty="0" smtClean="0"/>
          </a:p>
          <a:p>
            <a:pPr marL="285750" indent="-285750">
              <a:buFontTx/>
              <a:buChar char="-"/>
            </a:pPr>
            <a:endParaRPr lang="fr-FR" dirty="0"/>
          </a:p>
          <a:p>
            <a:pPr marL="285750" indent="-285750">
              <a:buFontTx/>
              <a:buChar char="-"/>
            </a:pPr>
            <a:endParaRPr lang="fr-FR" dirty="0" smtClean="0"/>
          </a:p>
        </p:txBody>
      </p:sp>
    </p:spTree>
    <p:extLst>
      <p:ext uri="{BB962C8B-B14F-4D97-AF65-F5344CB8AC3E}">
        <p14:creationId xmlns:p14="http://schemas.microsoft.com/office/powerpoint/2010/main" val="297768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941" t="2164" r="2941" b="1515"/>
          <a:stretch/>
        </p:blipFill>
        <p:spPr>
          <a:xfrm>
            <a:off x="4572000" y="1236493"/>
            <a:ext cx="3881727" cy="5398027"/>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955" y="3140968"/>
            <a:ext cx="1813717" cy="1005927"/>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452" y="1172456"/>
            <a:ext cx="2268725" cy="1679388"/>
          </a:xfrm>
          <a:prstGeom prst="rect">
            <a:avLst/>
          </a:prstGeom>
        </p:spPr>
      </p:pic>
      <p:sp>
        <p:nvSpPr>
          <p:cNvPr id="7" name="ZoneTexte 6"/>
          <p:cNvSpPr txBox="1"/>
          <p:nvPr/>
        </p:nvSpPr>
        <p:spPr>
          <a:xfrm>
            <a:off x="539552" y="188926"/>
            <a:ext cx="587500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008080"/>
                </a:solidFill>
                <a:effectLst/>
                <a:uLnTx/>
                <a:uFillTx/>
                <a:latin typeface="Calibri"/>
                <a:ea typeface="+mn-ea"/>
                <a:cs typeface="+mn-cs"/>
              </a:rPr>
              <a:t>Stratégie régionale de l’innovation</a:t>
            </a:r>
            <a:r>
              <a:rPr kumimoji="0" lang="fr-FR" sz="2400" b="1" i="0" u="none" strike="noStrike" kern="1200" cap="none" spc="0" normalizeH="0" noProof="0" dirty="0" smtClean="0">
                <a:ln>
                  <a:noFill/>
                </a:ln>
                <a:solidFill>
                  <a:srgbClr val="008080"/>
                </a:solidFill>
                <a:effectLst/>
                <a:uLnTx/>
                <a:uFillTx/>
                <a:latin typeface="Calibri"/>
                <a:ea typeface="+mn-ea"/>
                <a:cs typeface="+mn-cs"/>
              </a:rPr>
              <a:t> </a:t>
            </a:r>
            <a:r>
              <a:rPr kumimoji="0" lang="fr-FR" sz="2400" b="1" i="0" u="none" strike="noStrike" kern="1200" cap="none" spc="0" normalizeH="0" baseline="0" noProof="0" dirty="0" smtClean="0">
                <a:ln>
                  <a:noFill/>
                </a:ln>
                <a:solidFill>
                  <a:srgbClr val="008080"/>
                </a:solidFill>
                <a:effectLst/>
                <a:uLnTx/>
                <a:uFillTx/>
                <a:latin typeface="Calibri"/>
                <a:ea typeface="+mn-ea"/>
                <a:cs typeface="+mn-cs"/>
              </a:rPr>
              <a:t>pour une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008080"/>
                </a:solidFill>
                <a:effectLst/>
                <a:uLnTx/>
                <a:uFillTx/>
                <a:latin typeface="Calibri"/>
                <a:ea typeface="+mn-ea"/>
                <a:cs typeface="+mn-cs"/>
              </a:rPr>
              <a:t>spécialisation intelligente (SRI-SI)</a:t>
            </a:r>
            <a:endParaRPr kumimoji="0" lang="fr-FR" sz="2400" b="1" i="0" u="none" strike="noStrike" kern="1200" cap="none" spc="0" normalizeH="0" baseline="0" noProof="0" dirty="0">
              <a:ln>
                <a:noFill/>
              </a:ln>
              <a:solidFill>
                <a:srgbClr val="008080"/>
              </a:solidFill>
              <a:effectLst/>
              <a:uLnTx/>
              <a:uFillTx/>
              <a:latin typeface="Calibri"/>
              <a:ea typeface="+mn-ea"/>
              <a:cs typeface="+mn-cs"/>
            </a:endParaRPr>
          </a:p>
        </p:txBody>
      </p:sp>
      <p:sp>
        <p:nvSpPr>
          <p:cNvPr id="8" name="ZoneTexte 7"/>
          <p:cNvSpPr txBox="1"/>
          <p:nvPr/>
        </p:nvSpPr>
        <p:spPr>
          <a:xfrm>
            <a:off x="539552" y="4869160"/>
            <a:ext cx="3009285"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Calibri"/>
                <a:ea typeface="+mn-ea"/>
                <a:cs typeface="+mn-cs"/>
              </a:rPr>
              <a:t>2012-2013</a:t>
            </a:r>
          </a:p>
          <a:p>
            <a:pPr>
              <a:defRPr/>
            </a:pPr>
            <a:r>
              <a:rPr lang="fr-FR" sz="2000" b="1" dirty="0">
                <a:solidFill>
                  <a:prstClr val="black"/>
                </a:solidFill>
              </a:rPr>
              <a:t>Ambition R&amp;D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Calibri"/>
                <a:ea typeface="+mn-ea"/>
                <a:cs typeface="+mn-cs"/>
              </a:rPr>
              <a:t>Appel d’offres en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Calibri"/>
                <a:ea typeface="+mn-ea"/>
                <a:cs typeface="+mn-cs"/>
              </a:rPr>
              <a:t>des académiques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Calibri"/>
                <a:ea typeface="+mn-ea"/>
                <a:cs typeface="+mn-cs"/>
              </a:rPr>
              <a:t>10 à 20 millions d’€/projet</a:t>
            </a: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72952"/>
            <a:ext cx="1387151" cy="1055256"/>
          </a:xfrm>
          <a:prstGeom prst="rect">
            <a:avLst/>
          </a:prstGeom>
        </p:spPr>
      </p:pic>
    </p:spTree>
    <p:extLst>
      <p:ext uri="{BB962C8B-B14F-4D97-AF65-F5344CB8AC3E}">
        <p14:creationId xmlns:p14="http://schemas.microsoft.com/office/powerpoint/2010/main" val="4149730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7"/>
          <p:cNvSpPr>
            <a:spLocks noGrp="1"/>
          </p:cNvSpPr>
          <p:nvPr>
            <p:ph type="body"/>
          </p:nvPr>
        </p:nvSpPr>
        <p:spPr>
          <a:xfrm>
            <a:off x="456901" y="2083296"/>
            <a:ext cx="8280597" cy="3647017"/>
          </a:xfrm>
        </p:spPr>
        <p:txBody>
          <a:bodyPr anchor="t"/>
          <a:lstStyle/>
          <a:p>
            <a:pPr>
              <a:spcAft>
                <a:spcPts val="513"/>
              </a:spcAft>
            </a:pPr>
            <a:r>
              <a:rPr lang="fr-FR" sz="1796" dirty="0"/>
              <a:t>Projets « nouveaux » à double titre :</a:t>
            </a:r>
          </a:p>
          <a:p>
            <a:pPr>
              <a:spcAft>
                <a:spcPts val="513"/>
              </a:spcAft>
            </a:pPr>
            <a:r>
              <a:rPr lang="fr-FR" sz="1796" dirty="0"/>
              <a:t>	- potentiel d’innovation scientifique et industrielle</a:t>
            </a:r>
          </a:p>
          <a:p>
            <a:pPr>
              <a:spcAft>
                <a:spcPts val="513"/>
              </a:spcAft>
            </a:pPr>
            <a:r>
              <a:rPr lang="fr-FR" sz="1796" dirty="0"/>
              <a:t>	- nouveauté sur le territoire (et complémentarité avec l’existant</a:t>
            </a:r>
            <a:r>
              <a:rPr lang="fr-FR" sz="1796" dirty="0"/>
              <a:t>)</a:t>
            </a:r>
            <a:endParaRPr lang="fr-FR" sz="1796" b="1" dirty="0"/>
          </a:p>
          <a:p>
            <a:endParaRPr lang="fr-FR" sz="1796" b="1" dirty="0"/>
          </a:p>
          <a:p>
            <a:r>
              <a:rPr lang="fr-FR" sz="1796" b="1" dirty="0"/>
              <a:t>					ET </a:t>
            </a:r>
            <a:endParaRPr lang="fr-FR" sz="1796" b="1" dirty="0"/>
          </a:p>
          <a:p>
            <a:endParaRPr lang="fr-FR" sz="1796" dirty="0"/>
          </a:p>
          <a:p>
            <a:pPr>
              <a:spcAft>
                <a:spcPts val="513"/>
              </a:spcAft>
            </a:pPr>
            <a:r>
              <a:rPr lang="fr-FR" sz="1796" dirty="0"/>
              <a:t>Projets </a:t>
            </a:r>
            <a:r>
              <a:rPr lang="fr-FR" sz="1796" dirty="0"/>
              <a:t>s’accompagnant d’emblée du déploiement d’une activité industrielle </a:t>
            </a:r>
          </a:p>
          <a:p>
            <a:pPr>
              <a:spcAft>
                <a:spcPts val="513"/>
              </a:spcAft>
            </a:pPr>
            <a:r>
              <a:rPr lang="fr-FR" sz="1796" dirty="0"/>
              <a:t>   en région (start-up, filiale, </a:t>
            </a:r>
            <a:r>
              <a:rPr lang="fr-FR" sz="1796" dirty="0" err="1"/>
              <a:t>big</a:t>
            </a:r>
            <a:r>
              <a:rPr lang="fr-FR" sz="1796" dirty="0"/>
              <a:t> pharma,…) :</a:t>
            </a:r>
          </a:p>
          <a:p>
            <a:pPr>
              <a:spcAft>
                <a:spcPts val="513"/>
              </a:spcAft>
            </a:pPr>
            <a:r>
              <a:rPr lang="fr-FR" sz="1796" dirty="0"/>
              <a:t>	- en synergie avec le projet (public </a:t>
            </a:r>
            <a:r>
              <a:rPr lang="fr-FR" sz="1796" dirty="0">
                <a:sym typeface="Wingdings" panose="05000000000000000000" pitchFamily="2" charset="2"/>
              </a:rPr>
              <a:t>privé ; privé public)</a:t>
            </a:r>
            <a:endParaRPr lang="fr-FR" sz="1796" dirty="0"/>
          </a:p>
          <a:p>
            <a:pPr marL="780285" lvl="1" indent="-334407">
              <a:spcAft>
                <a:spcPts val="513"/>
              </a:spcAft>
              <a:buFont typeface="Wingdings" panose="05000000000000000000" pitchFamily="2" charset="2"/>
              <a:buChar char="è"/>
            </a:pPr>
            <a:r>
              <a:rPr lang="fr-FR" sz="1796" dirty="0">
                <a:solidFill>
                  <a:schemeClr val="tx1"/>
                </a:solidFill>
                <a:sym typeface="Wingdings" panose="05000000000000000000" pitchFamily="2" charset="2"/>
              </a:rPr>
              <a:t>4 projets sur les 20 répondaient à ces critères</a:t>
            </a:r>
          </a:p>
          <a:p>
            <a:pPr>
              <a:spcAft>
                <a:spcPts val="513"/>
              </a:spcAft>
            </a:pPr>
            <a:r>
              <a:rPr lang="fr-FR" sz="1796" dirty="0">
                <a:sym typeface="Wingdings" panose="05000000000000000000" pitchFamily="2" charset="2"/>
              </a:rPr>
              <a:t>		+ projet </a:t>
            </a:r>
            <a:r>
              <a:rPr lang="fr-FR" sz="1796" dirty="0">
                <a:sym typeface="Wingdings" panose="05000000000000000000" pitchFamily="2" charset="2"/>
              </a:rPr>
              <a:t>SHS</a:t>
            </a:r>
            <a:endParaRPr lang="fr-FR" sz="1796" dirty="0"/>
          </a:p>
        </p:txBody>
      </p:sp>
      <p:sp>
        <p:nvSpPr>
          <p:cNvPr id="15" name="Titre 1"/>
          <p:cNvSpPr>
            <a:spLocks noGrp="1"/>
          </p:cNvSpPr>
          <p:nvPr>
            <p:ph type="title"/>
          </p:nvPr>
        </p:nvSpPr>
        <p:spPr>
          <a:xfrm>
            <a:off x="456901" y="472190"/>
            <a:ext cx="8229436" cy="1079442"/>
          </a:xfrm>
        </p:spPr>
        <p:txBody>
          <a:bodyPr>
            <a:normAutofit fontScale="90000"/>
          </a:bodyPr>
          <a:lstStyle/>
          <a:p>
            <a:pPr algn="ctr"/>
            <a:r>
              <a:rPr lang="fr-FR" sz="3079" dirty="0">
                <a:solidFill>
                  <a:schemeClr val="tx2"/>
                </a:solidFill>
              </a:rPr>
              <a:t>2013</a:t>
            </a:r>
            <a:br>
              <a:rPr lang="fr-FR" sz="3079" dirty="0">
                <a:solidFill>
                  <a:schemeClr val="tx2"/>
                </a:solidFill>
              </a:rPr>
            </a:br>
            <a:r>
              <a:rPr lang="fr-FR" sz="3079" dirty="0">
                <a:solidFill>
                  <a:schemeClr val="tx2"/>
                </a:solidFill>
              </a:rPr>
              <a:t>Sélection </a:t>
            </a:r>
            <a:r>
              <a:rPr lang="fr-FR" sz="3079" dirty="0">
                <a:solidFill>
                  <a:schemeClr val="tx2"/>
                </a:solidFill>
              </a:rPr>
              <a:t>des projets </a:t>
            </a:r>
            <a:r>
              <a:rPr lang="fr-FR" sz="3079" dirty="0">
                <a:solidFill>
                  <a:schemeClr val="tx2"/>
                </a:solidFill>
              </a:rPr>
              <a:t/>
            </a:r>
            <a:br>
              <a:rPr lang="fr-FR" sz="3079" dirty="0">
                <a:solidFill>
                  <a:schemeClr val="tx2"/>
                </a:solidFill>
              </a:rPr>
            </a:br>
            <a:r>
              <a:rPr lang="fr-FR" sz="3079" dirty="0">
                <a:solidFill>
                  <a:schemeClr val="tx2"/>
                </a:solidFill>
              </a:rPr>
              <a:t>pour la 1</a:t>
            </a:r>
            <a:r>
              <a:rPr lang="fr-FR" sz="3079" baseline="30000" dirty="0">
                <a:solidFill>
                  <a:schemeClr val="tx2"/>
                </a:solidFill>
              </a:rPr>
              <a:t>ère</a:t>
            </a:r>
            <a:r>
              <a:rPr lang="fr-FR" sz="3079" dirty="0">
                <a:solidFill>
                  <a:schemeClr val="tx2"/>
                </a:solidFill>
              </a:rPr>
              <a:t> phase du </a:t>
            </a:r>
            <a:r>
              <a:rPr lang="fr-FR" sz="3079" dirty="0" smtClean="0">
                <a:solidFill>
                  <a:schemeClr val="tx2"/>
                </a:solidFill>
              </a:rPr>
              <a:t>programme (2014-2016)</a:t>
            </a:r>
            <a:r>
              <a:rPr lang="fr-FR" sz="2737" dirty="0">
                <a:solidFill>
                  <a:schemeClr val="tx2"/>
                </a:solidFill>
              </a:rPr>
              <a:t>	</a:t>
            </a:r>
          </a:p>
        </p:txBody>
      </p:sp>
    </p:spTree>
    <p:extLst>
      <p:ext uri="{BB962C8B-B14F-4D97-AF65-F5344CB8AC3E}">
        <p14:creationId xmlns:p14="http://schemas.microsoft.com/office/powerpoint/2010/main" val="269104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5536" y="1637538"/>
            <a:ext cx="8362204" cy="745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9179" tIns="44590" rIns="89179" bIns="445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ZoneTexte 19"/>
          <p:cNvSpPr txBox="1"/>
          <p:nvPr/>
        </p:nvSpPr>
        <p:spPr>
          <a:xfrm>
            <a:off x="782423" y="1846682"/>
            <a:ext cx="1481482" cy="367050"/>
          </a:xfrm>
          <a:prstGeom prst="rect">
            <a:avLst/>
          </a:prstGeom>
          <a:solidFill>
            <a:schemeClr val="accent4">
              <a:lumMod val="20000"/>
              <a:lumOff val="80000"/>
            </a:schemeClr>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RNA </a:t>
            </a:r>
            <a:r>
              <a:rPr kumimoji="0" lang="fr-FR" sz="1800" b="1" i="0" u="none" strike="noStrike" kern="1200" cap="none" spc="0" normalizeH="0" baseline="0" noProof="0" dirty="0" err="1" smtClean="0">
                <a:ln>
                  <a:noFill/>
                </a:ln>
                <a:solidFill>
                  <a:prstClr val="black"/>
                </a:solidFill>
                <a:effectLst/>
                <a:uLnTx/>
                <a:uFillTx/>
                <a:latin typeface="Calibri"/>
                <a:ea typeface="+mn-ea"/>
                <a:cs typeface="+mn-cs"/>
              </a:rPr>
              <a:t>BioProd</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ZoneTexte 20"/>
          <p:cNvSpPr txBox="1"/>
          <p:nvPr/>
        </p:nvSpPr>
        <p:spPr>
          <a:xfrm>
            <a:off x="2650792" y="1731294"/>
            <a:ext cx="2042193" cy="644049"/>
          </a:xfrm>
          <a:prstGeom prst="rect">
            <a:avLst/>
          </a:prstGeom>
          <a:noFill/>
        </p:spPr>
        <p:txBody>
          <a:bodyPr wrap="square" lIns="89179" tIns="44590" rIns="89179" bIns="4459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Bioproduction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t</a:t>
            </a: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herapeutic</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RNAs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58" y="157279"/>
            <a:ext cx="4782065" cy="1255497"/>
          </a:xfrm>
          <a:prstGeom prst="rect">
            <a:avLst/>
          </a:prstGeom>
        </p:spPr>
      </p:pic>
      <p:sp>
        <p:nvSpPr>
          <p:cNvPr id="2" name="ZoneTexte 1"/>
          <p:cNvSpPr txBox="1"/>
          <p:nvPr/>
        </p:nvSpPr>
        <p:spPr>
          <a:xfrm>
            <a:off x="5940152" y="443082"/>
            <a:ext cx="26356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Calibri"/>
                <a:ea typeface="+mn-ea"/>
                <a:cs typeface="+mn-cs"/>
              </a:rPr>
              <a:t>Phase 1, 2013-2016</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2" descr="Résultat de recherche d'images pour &quot;Polytheragen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340" y="1669226"/>
            <a:ext cx="804035" cy="6514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95536" y="2611791"/>
            <a:ext cx="8362204" cy="745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9179" tIns="44590" rIns="89179" bIns="445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ZoneTexte 21"/>
          <p:cNvSpPr txBox="1"/>
          <p:nvPr/>
        </p:nvSpPr>
        <p:spPr>
          <a:xfrm>
            <a:off x="782423" y="2845453"/>
            <a:ext cx="1481482" cy="367050"/>
          </a:xfrm>
          <a:prstGeom prst="rect">
            <a:avLst/>
          </a:prstGeom>
          <a:solidFill>
            <a:schemeClr val="accent4">
              <a:lumMod val="20000"/>
              <a:lumOff val="80000"/>
            </a:schemeClr>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smtClean="0">
                <a:ln>
                  <a:noFill/>
                </a:ln>
                <a:solidFill>
                  <a:prstClr val="black"/>
                </a:solidFill>
                <a:effectLst/>
                <a:uLnTx/>
                <a:uFillTx/>
                <a:latin typeface="Calibri"/>
                <a:ea typeface="+mn-ea"/>
                <a:cs typeface="+mn-cs"/>
              </a:rPr>
              <a:t>GPCRAb</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ZoneTexte 22"/>
          <p:cNvSpPr txBox="1"/>
          <p:nvPr/>
        </p:nvSpPr>
        <p:spPr>
          <a:xfrm>
            <a:off x="2650792" y="2705547"/>
            <a:ext cx="1769981" cy="644049"/>
          </a:xfrm>
          <a:prstGeom prst="rect">
            <a:avLst/>
          </a:prstGeom>
          <a:noFill/>
        </p:spPr>
        <p:txBody>
          <a:bodyPr wrap="square" lIns="89179" tIns="44590" rIns="89179" bIns="4459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MAbs</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targeting</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GPCR</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p:cNvSpPr/>
          <p:nvPr/>
        </p:nvSpPr>
        <p:spPr>
          <a:xfrm>
            <a:off x="395536" y="3586044"/>
            <a:ext cx="8362204" cy="745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9179" tIns="44590" rIns="89179" bIns="445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ZoneTexte 34"/>
          <p:cNvSpPr txBox="1"/>
          <p:nvPr/>
        </p:nvSpPr>
        <p:spPr>
          <a:xfrm>
            <a:off x="782423" y="3795187"/>
            <a:ext cx="1481482" cy="367050"/>
          </a:xfrm>
          <a:prstGeom prst="rect">
            <a:avLst/>
          </a:prstGeom>
          <a:solidFill>
            <a:schemeClr val="accent4">
              <a:lumMod val="20000"/>
              <a:lumOff val="80000"/>
            </a:schemeClr>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smtClean="0">
                <a:ln>
                  <a:noFill/>
                </a:ln>
                <a:solidFill>
                  <a:prstClr val="black"/>
                </a:solidFill>
                <a:effectLst/>
                <a:uLnTx/>
                <a:uFillTx/>
                <a:latin typeface="Calibri"/>
                <a:ea typeface="+mn-ea"/>
                <a:cs typeface="+mn-cs"/>
              </a:rPr>
              <a:t>Lipids</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ZoneTexte 35"/>
          <p:cNvSpPr txBox="1"/>
          <p:nvPr/>
        </p:nvSpPr>
        <p:spPr>
          <a:xfrm>
            <a:off x="2650792" y="3495990"/>
            <a:ext cx="2292293" cy="921048"/>
          </a:xfrm>
          <a:prstGeom prst="rect">
            <a:avLst/>
          </a:prstGeom>
          <a:noFill/>
        </p:spPr>
        <p:txBody>
          <a:bodyPr wrap="square" lIns="89179" tIns="44590" rIns="89179" bIns="4459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Modulation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biopharmaceuticals</a:t>
            </a:r>
            <a:endParaRPr kumimoji="0" lang="fr-F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by </a:t>
            </a: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lipids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37"/>
          <p:cNvSpPr/>
          <p:nvPr/>
        </p:nvSpPr>
        <p:spPr>
          <a:xfrm>
            <a:off x="395536" y="4560297"/>
            <a:ext cx="8362204" cy="745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9179" tIns="44590" rIns="89179" bIns="445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ZoneTexte 38"/>
          <p:cNvSpPr txBox="1"/>
          <p:nvPr/>
        </p:nvSpPr>
        <p:spPr>
          <a:xfrm>
            <a:off x="782423" y="4772482"/>
            <a:ext cx="1481482" cy="367050"/>
          </a:xfrm>
          <a:prstGeom prst="rect">
            <a:avLst/>
          </a:prstGeom>
          <a:solidFill>
            <a:schemeClr val="accent4">
              <a:lumMod val="20000"/>
              <a:lumOff val="80000"/>
            </a:schemeClr>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BCR</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ZoneTexte 39"/>
          <p:cNvSpPr txBox="1"/>
          <p:nvPr/>
        </p:nvSpPr>
        <p:spPr>
          <a:xfrm>
            <a:off x="2650792" y="4641346"/>
            <a:ext cx="2165487" cy="644049"/>
          </a:xfrm>
          <a:prstGeom prst="rect">
            <a:avLst/>
          </a:prstGeom>
          <a:noFill/>
        </p:spPr>
        <p:txBody>
          <a:bodyPr wrap="square" lIns="89179" tIns="44590" rIns="89179" bIns="4459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Isolation of </a:t>
            </a: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mAbs</a:t>
            </a:r>
            <a:endParaRPr kumimoji="0" lang="fr-F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from</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patient B </a:t>
            </a: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cells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p:cNvSpPr/>
          <p:nvPr/>
        </p:nvSpPr>
        <p:spPr>
          <a:xfrm>
            <a:off x="395536" y="5636127"/>
            <a:ext cx="8362204" cy="745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9179" tIns="44590" rIns="89179" bIns="445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ZoneTexte 42"/>
          <p:cNvSpPr txBox="1"/>
          <p:nvPr/>
        </p:nvSpPr>
        <p:spPr>
          <a:xfrm>
            <a:off x="782423" y="5845271"/>
            <a:ext cx="1481482" cy="367050"/>
          </a:xfrm>
          <a:prstGeom prst="rect">
            <a:avLst/>
          </a:prstGeom>
          <a:solidFill>
            <a:schemeClr val="accent4">
              <a:lumMod val="20000"/>
              <a:lumOff val="80000"/>
            </a:schemeClr>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smtClean="0">
                <a:ln>
                  <a:noFill/>
                </a:ln>
                <a:solidFill>
                  <a:prstClr val="black"/>
                </a:solidFill>
                <a:effectLst/>
                <a:uLnTx/>
                <a:uFillTx/>
                <a:latin typeface="Calibri"/>
                <a:ea typeface="+mn-ea"/>
                <a:cs typeface="+mn-cs"/>
              </a:rPr>
              <a:t>Acceptability</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ZoneTexte 43"/>
          <p:cNvSpPr txBox="1"/>
          <p:nvPr/>
        </p:nvSpPr>
        <p:spPr>
          <a:xfrm>
            <a:off x="2650792" y="5706771"/>
            <a:ext cx="1769981" cy="644049"/>
          </a:xfrm>
          <a:prstGeom prst="rect">
            <a:avLst/>
          </a:prstGeom>
          <a:noFill/>
        </p:spPr>
        <p:txBody>
          <a:bodyPr wrap="square" lIns="89179" tIns="44590" rIns="89179" bIns="4459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Humanities</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Social sciences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6" name="Picture 4" descr="http://www.grenoble-ecobiz.biz/upload/docs/image/jpeg/2013-08/dir4/synthlogo3_2013-08-30_16-57-53_3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805" y="2666526"/>
            <a:ext cx="1030217" cy="590504"/>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p:cNvSpPr txBox="1"/>
          <p:nvPr/>
        </p:nvSpPr>
        <p:spPr>
          <a:xfrm>
            <a:off x="4982271" y="3795188"/>
            <a:ext cx="1024751" cy="367050"/>
          </a:xfrm>
          <a:prstGeom prst="rect">
            <a:avLst/>
          </a:prstGeom>
          <a:solidFill>
            <a:srgbClr val="FFCCCC"/>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IC-SCAN</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8" name="Picture 2" descr="Résultat de recherche d'images pour &quot;galenus regenerati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203" y="4604885"/>
            <a:ext cx="843618" cy="68614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2985" y="4675310"/>
            <a:ext cx="1007380" cy="503690"/>
          </a:xfrm>
          <a:prstGeom prst="rect">
            <a:avLst/>
          </a:prstGeom>
        </p:spPr>
      </p:pic>
      <p:sp>
        <p:nvSpPr>
          <p:cNvPr id="5" name="ZoneTexte 4"/>
          <p:cNvSpPr txBox="1"/>
          <p:nvPr/>
        </p:nvSpPr>
        <p:spPr>
          <a:xfrm>
            <a:off x="5329849" y="5747117"/>
            <a:ext cx="36260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fr-FR"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ZoneTexte 8"/>
          <p:cNvSpPr txBox="1"/>
          <p:nvPr/>
        </p:nvSpPr>
        <p:spPr>
          <a:xfrm>
            <a:off x="5079340" y="1365530"/>
            <a:ext cx="71686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0" b="0" i="0" u="none" strike="noStrike" kern="1200" cap="none" spc="0" normalizeH="0" baseline="0" noProof="0" dirty="0" smtClean="0">
                <a:ln>
                  <a:noFill/>
                </a:ln>
                <a:solidFill>
                  <a:srgbClr val="FF0000"/>
                </a:solidFill>
                <a:effectLst/>
                <a:uLnTx/>
                <a:uFillTx/>
                <a:latin typeface="Calibri"/>
                <a:ea typeface="+mn-ea"/>
                <a:cs typeface="+mn-cs"/>
              </a:rPr>
              <a:t>X</a:t>
            </a:r>
            <a:endParaRPr kumimoji="0" lang="fr-FR" sz="8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9" name="ZoneTexte 48"/>
          <p:cNvSpPr txBox="1"/>
          <p:nvPr/>
        </p:nvSpPr>
        <p:spPr>
          <a:xfrm>
            <a:off x="6007022" y="1826613"/>
            <a:ext cx="1551800" cy="367050"/>
          </a:xfrm>
          <a:prstGeom prst="rect">
            <a:avLst/>
          </a:prstGeom>
          <a:solidFill>
            <a:srgbClr val="FFCCCC"/>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smtClean="0">
                <a:ln>
                  <a:noFill/>
                </a:ln>
                <a:solidFill>
                  <a:prstClr val="black"/>
                </a:solidFill>
                <a:effectLst/>
                <a:uLnTx/>
                <a:uFillTx/>
                <a:latin typeface="Calibri"/>
                <a:ea typeface="+mn-ea"/>
                <a:cs typeface="+mn-cs"/>
              </a:rPr>
              <a:t>RNABioprod</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0" name="Imag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6972" y="2752778"/>
            <a:ext cx="1194477" cy="463225"/>
          </a:xfrm>
          <a:prstGeom prst="rect">
            <a:avLst/>
          </a:prstGeom>
        </p:spPr>
      </p:pic>
      <p:pic>
        <p:nvPicPr>
          <p:cNvPr id="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1363" y="2718018"/>
            <a:ext cx="693116" cy="50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ZoneTexte 51"/>
          <p:cNvSpPr txBox="1"/>
          <p:nvPr/>
        </p:nvSpPr>
        <p:spPr>
          <a:xfrm>
            <a:off x="5142938" y="3311765"/>
            <a:ext cx="71686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0" b="0" i="0" u="none" strike="noStrike" kern="1200" cap="none" spc="0" normalizeH="0" baseline="0" noProof="0" dirty="0" smtClean="0">
                <a:ln>
                  <a:noFill/>
                </a:ln>
                <a:solidFill>
                  <a:srgbClr val="FF0000"/>
                </a:solidFill>
                <a:effectLst/>
                <a:uLnTx/>
                <a:uFillTx/>
                <a:latin typeface="Calibri"/>
                <a:ea typeface="+mn-ea"/>
                <a:cs typeface="+mn-cs"/>
              </a:rPr>
              <a:t>X</a:t>
            </a:r>
            <a:endParaRPr kumimoji="0" lang="fr-FR" sz="8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3" name="ZoneTexte 52"/>
          <p:cNvSpPr txBox="1"/>
          <p:nvPr/>
        </p:nvSpPr>
        <p:spPr>
          <a:xfrm>
            <a:off x="6651009" y="3795187"/>
            <a:ext cx="1593399" cy="367050"/>
          </a:xfrm>
          <a:prstGeom prst="rect">
            <a:avLst/>
          </a:prstGeom>
          <a:solidFill>
            <a:srgbClr val="FFCCCC"/>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smtClean="0">
                <a:ln>
                  <a:noFill/>
                </a:ln>
                <a:solidFill>
                  <a:prstClr val="black"/>
                </a:solidFill>
                <a:effectLst/>
                <a:uLnTx/>
                <a:uFillTx/>
                <a:latin typeface="Calibri"/>
                <a:ea typeface="+mn-ea"/>
                <a:cs typeface="+mn-cs"/>
              </a:rPr>
              <a:t>Lipobiomed</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ZoneTexte 53"/>
          <p:cNvSpPr txBox="1"/>
          <p:nvPr/>
        </p:nvSpPr>
        <p:spPr>
          <a:xfrm>
            <a:off x="4755231" y="4308632"/>
            <a:ext cx="71686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0" b="0" i="0" u="none" strike="noStrike" kern="1200" cap="none" spc="0" normalizeH="0" baseline="0" noProof="0" dirty="0" smtClean="0">
                <a:ln>
                  <a:noFill/>
                </a:ln>
                <a:solidFill>
                  <a:srgbClr val="FF0000"/>
                </a:solidFill>
                <a:effectLst/>
                <a:uLnTx/>
                <a:uFillTx/>
                <a:latin typeface="Calibri"/>
                <a:ea typeface="+mn-ea"/>
                <a:cs typeface="+mn-cs"/>
              </a:rPr>
              <a:t>X</a:t>
            </a:r>
            <a:endParaRPr kumimoji="0" lang="fr-FR" sz="8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5" name="ZoneTexte 54"/>
          <p:cNvSpPr txBox="1"/>
          <p:nvPr/>
        </p:nvSpPr>
        <p:spPr>
          <a:xfrm>
            <a:off x="5898987" y="4289035"/>
            <a:ext cx="71686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0" b="0" i="0" u="none" strike="noStrike" kern="1200" cap="none" spc="0" normalizeH="0" baseline="0" noProof="0" dirty="0" smtClean="0">
                <a:ln>
                  <a:noFill/>
                </a:ln>
                <a:solidFill>
                  <a:srgbClr val="0070C0"/>
                </a:solidFill>
                <a:effectLst/>
                <a:uLnTx/>
                <a:uFillTx/>
                <a:latin typeface="Calibri"/>
                <a:ea typeface="+mn-ea"/>
                <a:cs typeface="+mn-cs"/>
              </a:rPr>
              <a:t>X</a:t>
            </a:r>
            <a:endParaRPr kumimoji="0" lang="fr-FR" sz="8000" b="0" i="0" u="none" strike="noStrike" kern="1200" cap="none" spc="0" normalizeH="0" baseline="0" noProof="0" dirty="0">
              <a:ln>
                <a:noFill/>
              </a:ln>
              <a:solidFill>
                <a:srgbClr val="0070C0"/>
              </a:solidFill>
              <a:effectLst/>
              <a:uLnTx/>
              <a:uFillTx/>
              <a:latin typeface="Calibri"/>
              <a:ea typeface="+mn-ea"/>
              <a:cs typeface="+mn-cs"/>
            </a:endParaRPr>
          </a:p>
        </p:txBody>
      </p:sp>
      <p:sp>
        <p:nvSpPr>
          <p:cNvPr id="56" name="ZoneTexte 55"/>
          <p:cNvSpPr txBox="1"/>
          <p:nvPr/>
        </p:nvSpPr>
        <p:spPr>
          <a:xfrm>
            <a:off x="7169765" y="4486291"/>
            <a:ext cx="50526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smtClean="0">
                <a:ln>
                  <a:noFill/>
                </a:ln>
                <a:solidFill>
                  <a:srgbClr val="0070C0"/>
                </a:solidFill>
                <a:effectLst/>
                <a:uLnTx/>
                <a:uFillTx/>
                <a:latin typeface="Calibri"/>
                <a:ea typeface="+mn-ea"/>
                <a:cs typeface="+mn-cs"/>
              </a:rPr>
              <a:t>?</a:t>
            </a:r>
            <a:endParaRPr kumimoji="0" lang="fr-FR" sz="5400" b="0" i="0" u="none" strike="noStrike" kern="1200" cap="none" spc="0" normalizeH="0" baseline="0" noProof="0" dirty="0">
              <a:ln>
                <a:noFill/>
              </a:ln>
              <a:solidFill>
                <a:srgbClr val="0070C0"/>
              </a:solidFill>
              <a:effectLst/>
              <a:uLnTx/>
              <a:uFillTx/>
              <a:latin typeface="Calibri"/>
              <a:ea typeface="+mn-ea"/>
              <a:cs typeface="+mn-cs"/>
            </a:endParaRPr>
          </a:p>
        </p:txBody>
      </p:sp>
      <p:sp>
        <p:nvSpPr>
          <p:cNvPr id="3" name="Rectangle 2"/>
          <p:cNvSpPr/>
          <p:nvPr/>
        </p:nvSpPr>
        <p:spPr>
          <a:xfrm>
            <a:off x="7651732" y="1796416"/>
            <a:ext cx="101309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alibri"/>
                <a:ea typeface="+mn-ea"/>
                <a:cs typeface="+mn-cs"/>
              </a:rPr>
              <a:t>Y.R</a:t>
            </a:r>
            <a:r>
              <a:rPr kumimoji="0" lang="en-GB" sz="2400" b="0" i="0" u="none" strike="noStrike" kern="1200" cap="none" spc="0" normalizeH="0" baseline="0" noProof="0" dirty="0" err="1">
                <a:ln>
                  <a:noFill/>
                </a:ln>
                <a:solidFill>
                  <a:prstClr val="black"/>
                </a:solidFill>
                <a:effectLst/>
                <a:uLnTx/>
                <a:uFillTx/>
                <a:latin typeface="Bradley Hand ITC" panose="03070402050302030203" pitchFamily="66" charset="0"/>
                <a:ea typeface="+mn-ea"/>
                <a:cs typeface="MV Boli" panose="02000500030200090000" pitchFamily="2" charset="0"/>
              </a:rPr>
              <a:t>i</a:t>
            </a:r>
            <a:r>
              <a:rPr kumimoji="0" lang="en-GB" sz="2400" b="0" i="0" u="none" strike="noStrike" kern="1200" cap="none" spc="0" normalizeH="0" baseline="0" noProof="0" dirty="0" err="1">
                <a:ln>
                  <a:noFill/>
                </a:ln>
                <a:solidFill>
                  <a:prstClr val="black"/>
                </a:solidFill>
                <a:effectLst/>
                <a:uLnTx/>
                <a:uFillTx/>
                <a:latin typeface="Calibri"/>
                <a:ea typeface="+mn-ea"/>
                <a:cs typeface="+mn-cs"/>
              </a:rPr>
              <a:t>NA</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24138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9" grpId="0" animBg="1"/>
      <p:bldP spid="52" grpId="0"/>
      <p:bldP spid="53" grpId="0" animBg="1"/>
      <p:bldP spid="54" grpId="0"/>
      <p:bldP spid="55" grpId="0"/>
      <p:bldP spid="5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99760" y="2577055"/>
            <a:ext cx="7160305" cy="805886"/>
          </a:xfrm>
          <a:prstGeom prst="rect">
            <a:avLst/>
          </a:prstGeom>
        </p:spPr>
      </p:pic>
      <p:pic>
        <p:nvPicPr>
          <p:cNvPr id="6" name="Image 5"/>
          <p:cNvPicPr>
            <a:picLocks noChangeAspect="1"/>
          </p:cNvPicPr>
          <p:nvPr/>
        </p:nvPicPr>
        <p:blipFill>
          <a:blip r:embed="rId4"/>
          <a:stretch>
            <a:fillRect/>
          </a:stretch>
        </p:blipFill>
        <p:spPr>
          <a:xfrm>
            <a:off x="199763" y="3586029"/>
            <a:ext cx="5601419" cy="435971"/>
          </a:xfrm>
          <a:prstGeom prst="rect">
            <a:avLst/>
          </a:prstGeom>
        </p:spPr>
      </p:pic>
      <p:pic>
        <p:nvPicPr>
          <p:cNvPr id="7" name="Image 6"/>
          <p:cNvPicPr>
            <a:picLocks noChangeAspect="1"/>
          </p:cNvPicPr>
          <p:nvPr/>
        </p:nvPicPr>
        <p:blipFill>
          <a:blip r:embed="rId5"/>
          <a:stretch>
            <a:fillRect/>
          </a:stretch>
        </p:blipFill>
        <p:spPr>
          <a:xfrm>
            <a:off x="1045988" y="4451283"/>
            <a:ext cx="4835188" cy="455788"/>
          </a:xfrm>
          <a:prstGeom prst="rect">
            <a:avLst/>
          </a:prstGeom>
        </p:spPr>
      </p:pic>
      <p:pic>
        <p:nvPicPr>
          <p:cNvPr id="8" name="Image 7"/>
          <p:cNvPicPr>
            <a:picLocks noChangeAspect="1"/>
          </p:cNvPicPr>
          <p:nvPr/>
        </p:nvPicPr>
        <p:blipFill>
          <a:blip r:embed="rId6"/>
          <a:stretch>
            <a:fillRect/>
          </a:stretch>
        </p:blipFill>
        <p:spPr>
          <a:xfrm>
            <a:off x="979876" y="4949902"/>
            <a:ext cx="5231515" cy="356704"/>
          </a:xfrm>
          <a:prstGeom prst="rect">
            <a:avLst/>
          </a:prstGeom>
        </p:spPr>
      </p:pic>
      <p:pic>
        <p:nvPicPr>
          <p:cNvPr id="9" name="Image 8"/>
          <p:cNvPicPr>
            <a:picLocks noChangeAspect="1"/>
          </p:cNvPicPr>
          <p:nvPr/>
        </p:nvPicPr>
        <p:blipFill rotWithShape="1">
          <a:blip r:embed="rId7"/>
          <a:srcRect b="36339"/>
          <a:stretch/>
        </p:blipFill>
        <p:spPr>
          <a:xfrm>
            <a:off x="940951" y="4078838"/>
            <a:ext cx="4333174" cy="315391"/>
          </a:xfrm>
          <a:prstGeom prst="rect">
            <a:avLst/>
          </a:prstGeom>
        </p:spPr>
      </p:pic>
      <p:pic>
        <p:nvPicPr>
          <p:cNvPr id="10" name="Image 9"/>
          <p:cNvPicPr>
            <a:picLocks noChangeAspect="1"/>
          </p:cNvPicPr>
          <p:nvPr/>
        </p:nvPicPr>
        <p:blipFill>
          <a:blip r:embed="rId8"/>
          <a:stretch>
            <a:fillRect/>
          </a:stretch>
        </p:blipFill>
        <p:spPr>
          <a:xfrm>
            <a:off x="199760" y="5550686"/>
            <a:ext cx="6816822" cy="561478"/>
          </a:xfrm>
          <a:prstGeom prst="rect">
            <a:avLst/>
          </a:prstGeom>
        </p:spPr>
      </p:pic>
      <p:sp>
        <p:nvSpPr>
          <p:cNvPr id="2" name="ZoneTexte 1"/>
          <p:cNvSpPr txBox="1"/>
          <p:nvPr/>
        </p:nvSpPr>
        <p:spPr>
          <a:xfrm>
            <a:off x="7727117" y="70084"/>
            <a:ext cx="1176925" cy="408125"/>
          </a:xfrm>
          <a:prstGeom prst="rect">
            <a:avLst/>
          </a:prstGeom>
          <a:noFill/>
        </p:spPr>
        <p:txBody>
          <a:bodyPr wrap="none" rtlCol="0">
            <a:spAutoFit/>
          </a:bodyPr>
          <a:lstStyle/>
          <a:p>
            <a:r>
              <a:rPr lang="fr-FR" sz="2052" dirty="0" smtClean="0">
                <a:solidFill>
                  <a:schemeClr val="accent1"/>
                </a:solidFill>
              </a:rPr>
              <a:t>July </a:t>
            </a:r>
            <a:r>
              <a:rPr lang="fr-FR" sz="2052" dirty="0">
                <a:solidFill>
                  <a:schemeClr val="accent1"/>
                </a:solidFill>
              </a:rPr>
              <a:t>2016</a:t>
            </a:r>
          </a:p>
        </p:txBody>
      </p:sp>
      <p:pic>
        <p:nvPicPr>
          <p:cNvPr id="12" name="Image 11"/>
          <p:cNvPicPr>
            <a:picLocks noChangeAspect="1"/>
          </p:cNvPicPr>
          <p:nvPr/>
        </p:nvPicPr>
        <p:blipFill rotWithShape="1">
          <a:blip r:embed="rId9"/>
          <a:srcRect b="61929"/>
          <a:stretch/>
        </p:blipFill>
        <p:spPr>
          <a:xfrm>
            <a:off x="113939" y="36722"/>
            <a:ext cx="3665974" cy="1915327"/>
          </a:xfrm>
          <a:prstGeom prst="rect">
            <a:avLst/>
          </a:prstGeom>
          <a:noFill/>
        </p:spPr>
      </p:pic>
      <p:pic>
        <p:nvPicPr>
          <p:cNvPr id="4" name="Image 3"/>
          <p:cNvPicPr>
            <a:picLocks noChangeAspect="1"/>
          </p:cNvPicPr>
          <p:nvPr/>
        </p:nvPicPr>
        <p:blipFill>
          <a:blip r:embed="rId10"/>
          <a:stretch>
            <a:fillRect/>
          </a:stretch>
        </p:blipFill>
        <p:spPr>
          <a:xfrm>
            <a:off x="2183332" y="919696"/>
            <a:ext cx="6975392" cy="1075184"/>
          </a:xfrm>
          <a:prstGeom prst="rect">
            <a:avLst/>
          </a:prstGeom>
        </p:spPr>
      </p:pic>
      <p:pic>
        <p:nvPicPr>
          <p:cNvPr id="11" name="Picture 10" descr="Afficher l'image d'origin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48535" y="36722"/>
            <a:ext cx="1689783" cy="543077"/>
          </a:xfrm>
          <a:prstGeom prst="rect">
            <a:avLst/>
          </a:prstGeom>
          <a:solidFill>
            <a:schemeClr val="bg1"/>
          </a:solidFill>
          <a:extLst/>
        </p:spPr>
      </p:pic>
      <p:pic>
        <p:nvPicPr>
          <p:cNvPr id="13" name="Image 12"/>
          <p:cNvPicPr>
            <a:picLocks noChangeAspect="1"/>
          </p:cNvPicPr>
          <p:nvPr/>
        </p:nvPicPr>
        <p:blipFill>
          <a:blip r:embed="rId12"/>
          <a:stretch>
            <a:fillRect/>
          </a:stretch>
        </p:blipFill>
        <p:spPr>
          <a:xfrm>
            <a:off x="6371202" y="3516390"/>
            <a:ext cx="2711829" cy="1802170"/>
          </a:xfrm>
          <a:prstGeom prst="rect">
            <a:avLst/>
          </a:prstGeom>
        </p:spPr>
      </p:pic>
      <p:sp>
        <p:nvSpPr>
          <p:cNvPr id="14" name="ZoneTexte 13"/>
          <p:cNvSpPr txBox="1"/>
          <p:nvPr/>
        </p:nvSpPr>
        <p:spPr>
          <a:xfrm>
            <a:off x="7001939" y="5374158"/>
            <a:ext cx="2142061" cy="369332"/>
          </a:xfrm>
          <a:prstGeom prst="rect">
            <a:avLst/>
          </a:prstGeom>
          <a:noFill/>
        </p:spPr>
        <p:txBody>
          <a:bodyPr wrap="none" rtlCol="0">
            <a:spAutoFit/>
          </a:bodyPr>
          <a:lstStyle/>
          <a:p>
            <a:r>
              <a:rPr lang="fr-FR" dirty="0" err="1" smtClean="0">
                <a:solidFill>
                  <a:srgbClr val="0070C0"/>
                </a:solidFill>
                <a:latin typeface="+mj-lt"/>
              </a:rPr>
              <a:t>Gidy</a:t>
            </a:r>
            <a:r>
              <a:rPr lang="fr-FR" dirty="0" smtClean="0">
                <a:solidFill>
                  <a:srgbClr val="0070C0"/>
                </a:solidFill>
                <a:latin typeface="+mj-lt"/>
              </a:rPr>
              <a:t>, </a:t>
            </a:r>
            <a:r>
              <a:rPr lang="fr-FR" dirty="0" err="1" smtClean="0">
                <a:solidFill>
                  <a:srgbClr val="0070C0"/>
                </a:solidFill>
                <a:latin typeface="+mj-lt"/>
              </a:rPr>
              <a:t>Nov</a:t>
            </a:r>
            <a:r>
              <a:rPr lang="fr-FR" dirty="0" smtClean="0">
                <a:solidFill>
                  <a:srgbClr val="0070C0"/>
                </a:solidFill>
                <a:latin typeface="+mj-lt"/>
              </a:rPr>
              <a:t> 15</a:t>
            </a:r>
            <a:r>
              <a:rPr lang="fr-FR" baseline="30000" dirty="0" smtClean="0">
                <a:solidFill>
                  <a:srgbClr val="0070C0"/>
                </a:solidFill>
                <a:latin typeface="+mj-lt"/>
              </a:rPr>
              <a:t>th</a:t>
            </a:r>
            <a:r>
              <a:rPr lang="fr-FR" dirty="0" smtClean="0">
                <a:solidFill>
                  <a:srgbClr val="0070C0"/>
                </a:solidFill>
                <a:latin typeface="+mj-lt"/>
              </a:rPr>
              <a:t>, 2018</a:t>
            </a:r>
            <a:endParaRPr lang="fr-FR" dirty="0">
              <a:solidFill>
                <a:srgbClr val="0070C0"/>
              </a:solidFill>
              <a:latin typeface="+mj-lt"/>
            </a:endParaRPr>
          </a:p>
        </p:txBody>
      </p:sp>
      <p:pic>
        <p:nvPicPr>
          <p:cNvPr id="15" name="Picture 66" descr="RÃ©sultat de recherche d'images pour &quot;pia investissement d'avenir&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99086" y="5974154"/>
            <a:ext cx="764180" cy="76418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02918" y="5867035"/>
            <a:ext cx="1145337" cy="871299"/>
          </a:xfrm>
          <a:prstGeom prst="rect">
            <a:avLst/>
          </a:prstGeom>
        </p:spPr>
      </p:pic>
      <p:pic>
        <p:nvPicPr>
          <p:cNvPr id="17" name="Image 16"/>
          <p:cNvPicPr>
            <a:picLocks noChangeAspect="1"/>
          </p:cNvPicPr>
          <p:nvPr/>
        </p:nvPicPr>
        <p:blipFill>
          <a:blip r:embed="rId15"/>
          <a:stretch>
            <a:fillRect/>
          </a:stretch>
        </p:blipFill>
        <p:spPr>
          <a:xfrm>
            <a:off x="6411525" y="6113858"/>
            <a:ext cx="1276220" cy="510488"/>
          </a:xfrm>
          <a:prstGeom prst="rect">
            <a:avLst/>
          </a:prstGeom>
        </p:spPr>
      </p:pic>
    </p:spTree>
    <p:extLst>
      <p:ext uri="{BB962C8B-B14F-4D97-AF65-F5344CB8AC3E}">
        <p14:creationId xmlns:p14="http://schemas.microsoft.com/office/powerpoint/2010/main" val="10573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82033" y="1294279"/>
            <a:ext cx="8046267" cy="4346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621" tIns="39811" rIns="79621" bIns="3981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S Gothic" pitchFamily="49" charset="-128"/>
              </a:defRPr>
            </a:lvl9pPr>
          </a:lstStyle>
          <a:p>
            <a:pPr marL="278674" indent="-278674">
              <a:buFont typeface="Arial" pitchFamily="34" charset="0"/>
              <a:buChar char="•"/>
            </a:pPr>
            <a:r>
              <a:rPr lang="fr-FR" sz="1710" dirty="0">
                <a:solidFill>
                  <a:schemeClr val="tx1"/>
                </a:solidFill>
              </a:rPr>
              <a:t>Sur une douzaine de projets pressentis, au final 8 éligibles, </a:t>
            </a:r>
            <a:r>
              <a:rPr lang="fr-FR" sz="1710" b="1" dirty="0">
                <a:solidFill>
                  <a:schemeClr val="tx1"/>
                </a:solidFill>
              </a:rPr>
              <a:t>avec partenaires existants</a:t>
            </a:r>
          </a:p>
          <a:p>
            <a:endParaRPr lang="fr-FR" sz="1710" b="1" dirty="0">
              <a:solidFill>
                <a:schemeClr val="tx1"/>
              </a:solidFill>
              <a:sym typeface="Wingdings" panose="05000000000000000000" pitchFamily="2" charset="2"/>
            </a:endParaRPr>
          </a:p>
          <a:p>
            <a:r>
              <a:rPr lang="fr-FR" sz="1710" b="1" dirty="0">
                <a:solidFill>
                  <a:schemeClr val="tx1"/>
                </a:solidFill>
                <a:sym typeface="Wingdings" panose="05000000000000000000" pitchFamily="2" charset="2"/>
              </a:rPr>
              <a:t>	</a:t>
            </a:r>
            <a:r>
              <a:rPr lang="fr-FR" sz="1710" b="1" dirty="0">
                <a:solidFill>
                  <a:schemeClr val="tx1"/>
                </a:solidFill>
                <a:sym typeface="Wingdings" panose="05000000000000000000" pitchFamily="2" charset="2"/>
              </a:rPr>
              <a:t>				 </a:t>
            </a:r>
            <a:r>
              <a:rPr lang="fr-FR" sz="1710" b="1" dirty="0">
                <a:solidFill>
                  <a:schemeClr val="tx1"/>
                </a:solidFill>
              </a:rPr>
              <a:t>net contraste avec 2013 !</a:t>
            </a:r>
          </a:p>
          <a:p>
            <a:endParaRPr lang="fr-FR" sz="1710" dirty="0">
              <a:solidFill>
                <a:schemeClr val="tx1"/>
              </a:solidFill>
            </a:endParaRPr>
          </a:p>
          <a:p>
            <a:pPr marL="278674" indent="-278674">
              <a:buFont typeface="Arial" pitchFamily="34" charset="0"/>
              <a:buChar char="•"/>
            </a:pPr>
            <a:r>
              <a:rPr lang="fr-FR" sz="1710" dirty="0">
                <a:solidFill>
                  <a:schemeClr val="tx1"/>
                </a:solidFill>
              </a:rPr>
              <a:t>Naissance d’un écosystème « </a:t>
            </a:r>
            <a:r>
              <a:rPr lang="fr-FR" sz="1710" dirty="0" err="1">
                <a:solidFill>
                  <a:schemeClr val="tx1"/>
                </a:solidFill>
              </a:rPr>
              <a:t>biotech</a:t>
            </a:r>
            <a:r>
              <a:rPr lang="fr-FR" sz="1710" dirty="0">
                <a:solidFill>
                  <a:schemeClr val="tx1"/>
                </a:solidFill>
              </a:rPr>
              <a:t> </a:t>
            </a:r>
            <a:r>
              <a:rPr lang="fr-FR" sz="1710" dirty="0" smtClean="0">
                <a:solidFill>
                  <a:schemeClr val="tx1"/>
                </a:solidFill>
              </a:rPr>
              <a:t>», </a:t>
            </a:r>
            <a:r>
              <a:rPr lang="fr-FR" sz="1710" dirty="0">
                <a:solidFill>
                  <a:schemeClr val="tx1"/>
                </a:solidFill>
              </a:rPr>
              <a:t>tirant parti du LabEx MAbImprove, du Bio</a:t>
            </a:r>
            <a:r>
              <a:rPr lang="fr-FR" sz="1710" baseline="30000" dirty="0">
                <a:solidFill>
                  <a:schemeClr val="tx1"/>
                </a:solidFill>
              </a:rPr>
              <a:t>3</a:t>
            </a:r>
            <a:r>
              <a:rPr lang="fr-FR" sz="1710" dirty="0">
                <a:solidFill>
                  <a:schemeClr val="tx1"/>
                </a:solidFill>
              </a:rPr>
              <a:t> Institute, et du programme Servier</a:t>
            </a:r>
            <a:endParaRPr lang="fr-FR" sz="1710" dirty="0">
              <a:solidFill>
                <a:schemeClr val="tx1"/>
              </a:solidFill>
            </a:endParaRPr>
          </a:p>
          <a:p>
            <a:pPr marL="278674" indent="-278674">
              <a:buFont typeface="Arial" pitchFamily="34" charset="0"/>
              <a:buChar char="•"/>
            </a:pPr>
            <a:endParaRPr lang="fr-FR" sz="1710" dirty="0">
              <a:solidFill>
                <a:schemeClr val="tx1"/>
              </a:solidFill>
            </a:endParaRPr>
          </a:p>
          <a:p>
            <a:endParaRPr lang="fr-FR" sz="1710" dirty="0">
              <a:solidFill>
                <a:schemeClr val="tx1"/>
              </a:solidFill>
            </a:endParaRPr>
          </a:p>
          <a:p>
            <a:pPr marL="278674" indent="-278674">
              <a:buFont typeface="Arial" pitchFamily="34" charset="0"/>
              <a:buChar char="•"/>
            </a:pPr>
            <a:r>
              <a:rPr lang="fr-FR" sz="1710" dirty="0">
                <a:solidFill>
                  <a:schemeClr val="tx1"/>
                </a:solidFill>
              </a:rPr>
              <a:t>Plus grande cohérence scientifique du programme permettant la mise en place d’un Comité de Pilotage et Suivi (CPS) associant les responsables des projets et des actions</a:t>
            </a:r>
          </a:p>
          <a:p>
            <a:pPr marL="278674" indent="-278674">
              <a:buFont typeface="Arial" pitchFamily="34" charset="0"/>
              <a:buChar char="•"/>
            </a:pPr>
            <a:endParaRPr lang="fr-FR" sz="1710" dirty="0">
              <a:solidFill>
                <a:schemeClr val="tx1"/>
              </a:solidFill>
            </a:endParaRPr>
          </a:p>
          <a:p>
            <a:pPr marL="278674" indent="-278674">
              <a:buFont typeface="Arial" pitchFamily="34" charset="0"/>
              <a:buChar char="•"/>
            </a:pPr>
            <a:r>
              <a:rPr lang="fr-FR" sz="1710" dirty="0">
                <a:solidFill>
                  <a:schemeClr val="tx1"/>
                </a:solidFill>
              </a:rPr>
              <a:t>Intégration d’un nouveau partenaire, </a:t>
            </a:r>
            <a:r>
              <a:rPr lang="fr-FR" sz="1710" dirty="0" err="1">
                <a:solidFill>
                  <a:schemeClr val="tx1"/>
                </a:solidFill>
              </a:rPr>
              <a:t>MabDesign</a:t>
            </a:r>
            <a:r>
              <a:rPr lang="fr-FR" sz="1710" dirty="0">
                <a:solidFill>
                  <a:schemeClr val="tx1"/>
                </a:solidFill>
              </a:rPr>
              <a:t>, filière industrielle des anticorps thérapeutiques</a:t>
            </a:r>
          </a:p>
          <a:p>
            <a:pPr marL="278674" indent="-278674">
              <a:buFontTx/>
              <a:buChar char="-"/>
            </a:pPr>
            <a:endParaRPr lang="fr-FR" sz="1710" dirty="0">
              <a:solidFill>
                <a:schemeClr val="tx2">
                  <a:lumMod val="75000"/>
                </a:schemeClr>
              </a:solidFill>
            </a:endParaRPr>
          </a:p>
        </p:txBody>
      </p:sp>
      <p:sp>
        <p:nvSpPr>
          <p:cNvPr id="3" name="Titre 1"/>
          <p:cNvSpPr txBox="1">
            <a:spLocks/>
          </p:cNvSpPr>
          <p:nvPr/>
        </p:nvSpPr>
        <p:spPr>
          <a:xfrm>
            <a:off x="805371" y="442078"/>
            <a:ext cx="7233359" cy="678846"/>
          </a:xfrm>
          <a:prstGeom prst="rect">
            <a:avLst/>
          </a:prstGeom>
        </p:spPr>
        <p:txBody>
          <a:bodyPr lIns="89179" tIns="44590" rIns="89179" bIns="4459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737" dirty="0">
                <a:solidFill>
                  <a:schemeClr val="tx2"/>
                </a:solidFill>
              </a:rPr>
              <a:t>Projets pour la phase </a:t>
            </a:r>
            <a:r>
              <a:rPr lang="fr-FR" sz="2737" dirty="0" smtClean="0">
                <a:solidFill>
                  <a:schemeClr val="tx2"/>
                </a:solidFill>
              </a:rPr>
              <a:t>2 (2017-2019)</a:t>
            </a:r>
            <a:endParaRPr lang="fr-FR" sz="2737" dirty="0">
              <a:solidFill>
                <a:schemeClr val="tx2"/>
              </a:solidFill>
            </a:endParaRPr>
          </a:p>
        </p:txBody>
      </p:sp>
    </p:spTree>
    <p:extLst>
      <p:ext uri="{BB962C8B-B14F-4D97-AF65-F5344CB8AC3E}">
        <p14:creationId xmlns:p14="http://schemas.microsoft.com/office/powerpoint/2010/main" val="21718212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RÃ©sultat de recherche d'images pour &quot;l'europe s'engage centre fede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3129" y="408214"/>
            <a:ext cx="1783260" cy="602597"/>
          </a:xfrm>
          <a:prstGeom prst="rect">
            <a:avLst/>
          </a:prstGeom>
          <a:solidFill>
            <a:schemeClr val="bg1"/>
          </a:solidFill>
        </p:spPr>
      </p:pic>
      <p:sp>
        <p:nvSpPr>
          <p:cNvPr id="45" name="Losange 44"/>
          <p:cNvSpPr/>
          <p:nvPr/>
        </p:nvSpPr>
        <p:spPr>
          <a:xfrm>
            <a:off x="3637940" y="-18714"/>
            <a:ext cx="1355458" cy="1078410"/>
          </a:xfrm>
          <a:prstGeom prst="diamond">
            <a:avLst/>
          </a:prstGeom>
          <a:pattFill prst="dkHorz">
            <a:fgClr>
              <a:srgbClr val="6E97C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ZoneTexte 45"/>
          <p:cNvSpPr txBox="1"/>
          <p:nvPr/>
        </p:nvSpPr>
        <p:spPr>
          <a:xfrm>
            <a:off x="3798842" y="267673"/>
            <a:ext cx="10005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dirty="0" smtClean="0">
                <a:ln>
                  <a:noFill/>
                </a:ln>
                <a:solidFill>
                  <a:srgbClr val="0065B0"/>
                </a:solidFill>
                <a:effectLst/>
                <a:uLnTx/>
                <a:uFillTx/>
                <a:latin typeface="Calibri"/>
                <a:ea typeface="+mn-ea"/>
                <a:cs typeface="+mn-cs"/>
              </a:rPr>
              <a:t>BIO-S</a:t>
            </a:r>
          </a:p>
        </p:txBody>
      </p:sp>
      <p:pic>
        <p:nvPicPr>
          <p:cNvPr id="37" name="Immagine 0" descr="ELISElogo.jpg"/>
          <p:cNvPicPr>
            <a:picLocks noChangeAspect="1"/>
          </p:cNvPicPr>
          <p:nvPr/>
        </p:nvPicPr>
        <p:blipFill>
          <a:blip r:embed="rId3"/>
          <a:stretch>
            <a:fillRect/>
          </a:stretch>
        </p:blipFill>
        <p:spPr>
          <a:xfrm>
            <a:off x="7337094" y="5890383"/>
            <a:ext cx="1735330" cy="945927"/>
          </a:xfrm>
          <a:prstGeom prst="rect">
            <a:avLst/>
          </a:prstGeom>
        </p:spPr>
      </p:pic>
      <p:sp>
        <p:nvSpPr>
          <p:cNvPr id="4" name="Ellipse 3"/>
          <p:cNvSpPr/>
          <p:nvPr/>
        </p:nvSpPr>
        <p:spPr>
          <a:xfrm>
            <a:off x="1583902" y="770712"/>
            <a:ext cx="6743976" cy="5673242"/>
          </a:xfrm>
          <a:prstGeom prst="ellipse">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39"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Connecteur droit 4"/>
          <p:cNvCxnSpPr>
            <a:stCxn id="11" idx="2"/>
            <a:endCxn id="14" idx="0"/>
          </p:cNvCxnSpPr>
          <p:nvPr/>
        </p:nvCxnSpPr>
        <p:spPr>
          <a:xfrm flipH="1">
            <a:off x="6624023" y="1789619"/>
            <a:ext cx="395889" cy="1248429"/>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3244431" y="2053839"/>
            <a:ext cx="3452301" cy="3022398"/>
          </a:xfrm>
          <a:prstGeom prst="ellipse">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39" b="0" i="0" u="none" strike="noStrike" kern="1200" cap="none" spc="0" normalizeH="0" baseline="0" noProof="0">
              <a:ln>
                <a:noFill/>
              </a:ln>
              <a:solidFill>
                <a:prstClr val="white"/>
              </a:solidFill>
              <a:effectLst/>
              <a:uLnTx/>
              <a:uFillTx/>
              <a:latin typeface="Calibri"/>
              <a:ea typeface="+mn-ea"/>
              <a:cs typeface="+mn-cs"/>
            </a:endParaRPr>
          </a:p>
        </p:txBody>
      </p:sp>
      <p:sp>
        <p:nvSpPr>
          <p:cNvPr id="7" name="ZoneTexte 6"/>
          <p:cNvSpPr txBox="1"/>
          <p:nvPr/>
        </p:nvSpPr>
        <p:spPr>
          <a:xfrm>
            <a:off x="1489434" y="1228971"/>
            <a:ext cx="1481482" cy="800630"/>
          </a:xfrm>
          <a:prstGeom prst="rect">
            <a:avLst/>
          </a:prstGeom>
          <a:solidFill>
            <a:schemeClr val="accent4">
              <a:lumMod val="20000"/>
              <a:lumOff val="80000"/>
            </a:schemeClr>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1" i="0" u="none" strike="noStrike" kern="1200" cap="none" spc="0" normalizeH="0" baseline="0" noProof="0" dirty="0" err="1">
                <a:ln>
                  <a:noFill/>
                </a:ln>
                <a:solidFill>
                  <a:prstClr val="black"/>
                </a:solidFill>
                <a:effectLst/>
                <a:uLnTx/>
                <a:uFillTx/>
                <a:latin typeface="Calibri"/>
                <a:ea typeface="+mn-ea"/>
                <a:cs typeface="+mn-cs"/>
              </a:rPr>
              <a:t>BioProPharm</a:t>
            </a:r>
            <a:endParaRPr kumimoji="0" lang="fr-FR" sz="153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a:ln>
                  <a:noFill/>
                </a:ln>
                <a:solidFill>
                  <a:prstClr val="black"/>
                </a:solidFill>
                <a:effectLst/>
                <a:uLnTx/>
                <a:uFillTx/>
                <a:latin typeface="Calibri"/>
                <a:ea typeface="+mn-ea"/>
                <a:cs typeface="+mn-cs"/>
              </a:rPr>
              <a:t>Nathalie </a:t>
            </a:r>
            <a:r>
              <a:rPr kumimoji="0" lang="fr-FR" sz="1539" b="0" i="0" u="none" strike="noStrike" kern="1200" cap="none" spc="0" normalizeH="0" baseline="0" noProof="0" dirty="0" err="1">
                <a:ln>
                  <a:noFill/>
                </a:ln>
                <a:solidFill>
                  <a:prstClr val="black"/>
                </a:solidFill>
                <a:effectLst/>
                <a:uLnTx/>
                <a:uFillTx/>
                <a:latin typeface="Calibri"/>
                <a:ea typeface="+mn-ea"/>
                <a:cs typeface="+mn-cs"/>
              </a:rPr>
              <a:t>Guivarc’h</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2" descr="Logo Axyn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274" y="2566713"/>
            <a:ext cx="1472058" cy="351333"/>
          </a:xfrm>
          <a:prstGeom prst="rect">
            <a:avLst/>
          </a:prstGeom>
          <a:solidFill>
            <a:schemeClr val="bg1"/>
          </a:solidFill>
          <a:extLst/>
        </p:spPr>
      </p:pic>
      <p:pic>
        <p:nvPicPr>
          <p:cNvPr id="9" name="Picture 4" descr="http://www.grenoble-ecobiz.biz/upload/docs/image/jpeg/2013-08/dir4/synthlogo3_2013-08-30_16-57-53_3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040" y="2403570"/>
            <a:ext cx="877490" cy="50296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ZoneTexte 10"/>
          <p:cNvSpPr txBox="1"/>
          <p:nvPr/>
        </p:nvSpPr>
        <p:spPr>
          <a:xfrm>
            <a:off x="6521897" y="988989"/>
            <a:ext cx="996029" cy="800630"/>
          </a:xfrm>
          <a:prstGeom prst="rect">
            <a:avLst/>
          </a:prstGeom>
          <a:solidFill>
            <a:schemeClr val="accent1">
              <a:lumMod val="20000"/>
              <a:lumOff val="80000"/>
            </a:schemeClr>
          </a:solidFill>
        </p:spPr>
        <p:txBody>
          <a:bodyPr wrap="non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1" i="0" u="none" strike="noStrike" kern="1200" cap="none" spc="0" normalizeH="0" baseline="0" noProof="0" dirty="0">
                <a:ln>
                  <a:noFill/>
                </a:ln>
                <a:solidFill>
                  <a:prstClr val="black"/>
                </a:solidFill>
                <a:effectLst/>
                <a:uLnTx/>
                <a:uFillTx/>
                <a:latin typeface="Calibri"/>
                <a:ea typeface="+mn-ea"/>
                <a:cs typeface="+mn-cs"/>
              </a:rPr>
              <a:t>GPCRAb2</a:t>
            </a:r>
            <a:r>
              <a:rPr kumimoji="0" lang="fr-FR" sz="1539"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err="1">
                <a:ln>
                  <a:noFill/>
                </a:ln>
                <a:solidFill>
                  <a:prstClr val="black"/>
                </a:solidFill>
                <a:effectLst/>
                <a:uLnTx/>
                <a:uFillTx/>
                <a:latin typeface="Calibri"/>
                <a:ea typeface="+mn-ea"/>
                <a:cs typeface="+mn-cs"/>
              </a:rPr>
              <a:t>Eric</a:t>
            </a:r>
            <a:r>
              <a:rPr kumimoji="0" lang="fr-FR" sz="1539"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err="1">
                <a:ln>
                  <a:noFill/>
                </a:ln>
                <a:solidFill>
                  <a:prstClr val="black"/>
                </a:solidFill>
                <a:effectLst/>
                <a:uLnTx/>
                <a:uFillTx/>
                <a:latin typeface="Calibri"/>
                <a:ea typeface="+mn-ea"/>
                <a:cs typeface="+mn-cs"/>
              </a:rPr>
              <a:t>Reiter</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ZoneTexte 11"/>
          <p:cNvSpPr txBox="1"/>
          <p:nvPr/>
        </p:nvSpPr>
        <p:spPr>
          <a:xfrm>
            <a:off x="7883455" y="3527084"/>
            <a:ext cx="1077781" cy="800630"/>
          </a:xfrm>
          <a:prstGeom prst="rect">
            <a:avLst/>
          </a:prstGeom>
          <a:solidFill>
            <a:schemeClr val="accent1">
              <a:lumMod val="20000"/>
              <a:lumOff val="80000"/>
            </a:schemeClr>
          </a:solidFill>
        </p:spPr>
        <p:txBody>
          <a:bodyPr wrap="non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1" i="0" u="none" strike="noStrike" kern="1200" cap="none" spc="0" normalizeH="0" baseline="0" noProof="0" dirty="0" err="1">
                <a:ln>
                  <a:noFill/>
                </a:ln>
                <a:solidFill>
                  <a:prstClr val="black"/>
                </a:solidFill>
                <a:effectLst/>
                <a:uLnTx/>
                <a:uFillTx/>
                <a:latin typeface="Calibri"/>
                <a:ea typeface="+mn-ea"/>
                <a:cs typeface="+mn-cs"/>
              </a:rPr>
              <a:t>MAbCHEM</a:t>
            </a:r>
            <a:endParaRPr kumimoji="0" lang="fr-FR" sz="153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smtClean="0">
                <a:ln>
                  <a:noFill/>
                </a:ln>
                <a:solidFill>
                  <a:prstClr val="black"/>
                </a:solidFill>
                <a:effectLst/>
                <a:uLnTx/>
                <a:uFillTx/>
                <a:latin typeface="Calibri"/>
                <a:ea typeface="+mn-ea"/>
                <a:cs typeface="+mn-cs"/>
              </a:rPr>
              <a:t>Nicolas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smtClean="0">
                <a:ln>
                  <a:noFill/>
                </a:ln>
                <a:solidFill>
                  <a:prstClr val="black"/>
                </a:solidFill>
                <a:effectLst/>
                <a:uLnTx/>
                <a:uFillTx/>
                <a:latin typeface="Calibri"/>
                <a:ea typeface="+mn-ea"/>
                <a:cs typeface="+mn-cs"/>
              </a:rPr>
              <a:t>Joubert</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Image 12"/>
          <p:cNvPicPr>
            <a:picLocks noChangeAspect="1"/>
          </p:cNvPicPr>
          <p:nvPr/>
        </p:nvPicPr>
        <p:blipFill>
          <a:blip r:embed="rId6"/>
          <a:stretch>
            <a:fillRect/>
          </a:stretch>
        </p:blipFill>
        <p:spPr>
          <a:xfrm>
            <a:off x="6118776" y="3573488"/>
            <a:ext cx="865961" cy="358229"/>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9041" y="3038048"/>
            <a:ext cx="889964" cy="345133"/>
          </a:xfrm>
          <a:prstGeom prst="rect">
            <a:avLst/>
          </a:prstGeom>
        </p:spPr>
      </p:pic>
      <p:sp>
        <p:nvSpPr>
          <p:cNvPr id="15" name="ZoneTexte 14"/>
          <p:cNvSpPr txBox="1"/>
          <p:nvPr/>
        </p:nvSpPr>
        <p:spPr>
          <a:xfrm>
            <a:off x="7150850" y="5170288"/>
            <a:ext cx="900040" cy="800630"/>
          </a:xfrm>
          <a:prstGeom prst="rect">
            <a:avLst/>
          </a:prstGeom>
          <a:solidFill>
            <a:schemeClr val="accent1">
              <a:lumMod val="20000"/>
              <a:lumOff val="80000"/>
            </a:schemeClr>
          </a:solidFill>
        </p:spPr>
        <p:txBody>
          <a:bodyPr wrap="non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1" i="0" u="none" strike="noStrike" kern="1200" cap="none" spc="0" normalizeH="0" baseline="0" noProof="0" dirty="0" err="1">
                <a:ln>
                  <a:noFill/>
                </a:ln>
                <a:solidFill>
                  <a:prstClr val="black"/>
                </a:solidFill>
                <a:effectLst/>
                <a:uLnTx/>
                <a:uFillTx/>
                <a:latin typeface="Calibri"/>
                <a:ea typeface="+mn-ea"/>
                <a:cs typeface="+mn-cs"/>
              </a:rPr>
              <a:t>Intrabals</a:t>
            </a:r>
            <a:endParaRPr kumimoji="0" lang="fr-FR" sz="153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a:ln>
                  <a:noFill/>
                </a:ln>
                <a:solidFill>
                  <a:prstClr val="black"/>
                </a:solidFill>
                <a:effectLst/>
                <a:uLnTx/>
                <a:uFillTx/>
                <a:latin typeface="Calibri"/>
                <a:ea typeface="+mn-ea"/>
                <a:cs typeface="+mn-cs"/>
              </a:rPr>
              <a:t>Hélène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err="1">
                <a:ln>
                  <a:noFill/>
                </a:ln>
                <a:solidFill>
                  <a:prstClr val="black"/>
                </a:solidFill>
                <a:effectLst/>
                <a:uLnTx/>
                <a:uFillTx/>
                <a:latin typeface="Calibri"/>
                <a:ea typeface="+mn-ea"/>
                <a:cs typeface="+mn-cs"/>
              </a:rPr>
              <a:t>Blasco</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p:cNvSpPr txBox="1"/>
          <p:nvPr/>
        </p:nvSpPr>
        <p:spPr>
          <a:xfrm>
            <a:off x="998891" y="4645802"/>
            <a:ext cx="1481482" cy="800630"/>
          </a:xfrm>
          <a:prstGeom prst="rect">
            <a:avLst/>
          </a:prstGeom>
          <a:solidFill>
            <a:srgbClr val="FFCCFF"/>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1" i="0" u="none" strike="noStrike" kern="1200" cap="none" spc="0" normalizeH="0" baseline="0" noProof="0" dirty="0" err="1">
                <a:ln>
                  <a:noFill/>
                </a:ln>
                <a:solidFill>
                  <a:prstClr val="black"/>
                </a:solidFill>
                <a:effectLst/>
                <a:uLnTx/>
                <a:uFillTx/>
                <a:latin typeface="Calibri"/>
                <a:ea typeface="+mn-ea"/>
                <a:cs typeface="+mn-cs"/>
              </a:rPr>
              <a:t>PRIMine</a:t>
            </a:r>
            <a:endParaRPr kumimoji="0" lang="fr-FR" sz="153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a:ln>
                  <a:noFill/>
                </a:ln>
                <a:solidFill>
                  <a:prstClr val="black"/>
                </a:solidFill>
                <a:effectLst/>
                <a:uLnTx/>
                <a:uFillTx/>
                <a:latin typeface="Calibri"/>
                <a:ea typeface="+mn-ea"/>
                <a:cs typeface="+mn-cs"/>
              </a:rPr>
              <a:t>Mustapha </a:t>
            </a:r>
            <a:r>
              <a:rPr kumimoji="0" lang="fr-FR" sz="1539" b="0" i="0" u="none" strike="noStrike" kern="1200" cap="none" spc="0" normalizeH="0" baseline="0" noProof="0" dirty="0" err="1">
                <a:ln>
                  <a:noFill/>
                </a:ln>
                <a:solidFill>
                  <a:prstClr val="black"/>
                </a:solidFill>
                <a:effectLst/>
                <a:uLnTx/>
                <a:uFillTx/>
                <a:latin typeface="Calibri"/>
                <a:ea typeface="+mn-ea"/>
                <a:cs typeface="+mn-cs"/>
              </a:rPr>
              <a:t>Si’Tahar</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ZoneTexte 17"/>
          <p:cNvSpPr txBox="1"/>
          <p:nvPr/>
        </p:nvSpPr>
        <p:spPr>
          <a:xfrm>
            <a:off x="611560" y="2675513"/>
            <a:ext cx="1504481" cy="800630"/>
          </a:xfrm>
          <a:prstGeom prst="rect">
            <a:avLst/>
          </a:prstGeom>
          <a:solidFill>
            <a:srgbClr val="FFCCFF"/>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1" i="0" u="none" strike="noStrike" kern="1200" cap="none" spc="0" normalizeH="0" baseline="0" noProof="0" dirty="0" err="1">
                <a:ln>
                  <a:noFill/>
                </a:ln>
                <a:solidFill>
                  <a:prstClr val="black"/>
                </a:solidFill>
                <a:effectLst/>
                <a:uLnTx/>
                <a:uFillTx/>
                <a:latin typeface="Calibri"/>
                <a:ea typeface="+mn-ea"/>
                <a:cs typeface="+mn-cs"/>
              </a:rPr>
              <a:t>BioModel</a:t>
            </a:r>
            <a:endParaRPr kumimoji="0" lang="fr-FR" sz="153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a:ln>
                  <a:noFill/>
                </a:ln>
                <a:solidFill>
                  <a:prstClr val="black"/>
                </a:solidFill>
                <a:effectLst/>
                <a:uLnTx/>
                <a:uFillTx/>
                <a:latin typeface="Calibri"/>
                <a:ea typeface="+mn-ea"/>
                <a:cs typeface="+mn-cs"/>
              </a:rPr>
              <a:t>Valérie </a:t>
            </a:r>
            <a:r>
              <a:rPr kumimoji="0" lang="fr-FR" sz="1539" b="0" i="0" u="none" strike="noStrike" kern="1200" cap="none" spc="0" normalizeH="0" baseline="0" noProof="0" dirty="0" err="1">
                <a:ln>
                  <a:noFill/>
                </a:ln>
                <a:solidFill>
                  <a:prstClr val="black"/>
                </a:solidFill>
                <a:effectLst/>
                <a:uLnTx/>
                <a:uFillTx/>
                <a:latin typeface="Calibri"/>
                <a:ea typeface="+mn-ea"/>
                <a:cs typeface="+mn-cs"/>
              </a:rPr>
              <a:t>Quesniaux</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2" descr="Afficher l'image d'ori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8181" y="3067136"/>
            <a:ext cx="1549421" cy="473740"/>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ZoneTexte 20"/>
          <p:cNvSpPr txBox="1"/>
          <p:nvPr/>
        </p:nvSpPr>
        <p:spPr>
          <a:xfrm>
            <a:off x="2665971" y="5812576"/>
            <a:ext cx="1037626" cy="80063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1" i="0" u="none" strike="noStrike" kern="1200" cap="none" spc="0" normalizeH="0" baseline="0" noProof="0" dirty="0" err="1">
                <a:ln>
                  <a:noFill/>
                </a:ln>
                <a:solidFill>
                  <a:prstClr val="black"/>
                </a:solidFill>
                <a:effectLst/>
                <a:uLnTx/>
                <a:uFillTx/>
                <a:latin typeface="Calibri"/>
                <a:ea typeface="+mn-ea"/>
                <a:cs typeface="+mn-cs"/>
              </a:rPr>
              <a:t>ToxoKO</a:t>
            </a:r>
            <a:endParaRPr kumimoji="0" lang="fr-FR" sz="153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a:ln>
                  <a:noFill/>
                </a:ln>
                <a:solidFill>
                  <a:prstClr val="black"/>
                </a:solidFill>
                <a:effectLst/>
                <a:uLnTx/>
                <a:uFillTx/>
                <a:latin typeface="Calibri"/>
                <a:ea typeface="+mn-ea"/>
                <a:cs typeface="+mn-cs"/>
              </a:rPr>
              <a:t>Isabelle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err="1">
                <a:ln>
                  <a:noFill/>
                </a:ln>
                <a:solidFill>
                  <a:prstClr val="black"/>
                </a:solidFill>
                <a:effectLst/>
                <a:uLnTx/>
                <a:uFillTx/>
                <a:latin typeface="Calibri"/>
                <a:ea typeface="+mn-ea"/>
                <a:cs typeface="+mn-cs"/>
              </a:rPr>
              <a:t>Dimier</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ZoneTexte 21"/>
          <p:cNvSpPr txBox="1"/>
          <p:nvPr/>
        </p:nvSpPr>
        <p:spPr>
          <a:xfrm>
            <a:off x="4915743" y="6012746"/>
            <a:ext cx="1458187" cy="80063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1" i="0" u="none" strike="noStrike" kern="1200" cap="none" spc="0" normalizeH="0" baseline="0" noProof="0" dirty="0" err="1">
                <a:ln>
                  <a:noFill/>
                </a:ln>
                <a:solidFill>
                  <a:prstClr val="black"/>
                </a:solidFill>
                <a:effectLst/>
                <a:uLnTx/>
                <a:uFillTx/>
                <a:latin typeface="Calibri"/>
                <a:ea typeface="+mn-ea"/>
                <a:cs typeface="+mn-cs"/>
              </a:rPr>
              <a:t>Zika</a:t>
            </a:r>
            <a:r>
              <a:rPr kumimoji="0" lang="fr-FR" sz="1539" b="1" i="0" u="none" strike="noStrike" kern="1200" cap="none" spc="0" normalizeH="0" baseline="0" noProof="0" dirty="0">
                <a:ln>
                  <a:noFill/>
                </a:ln>
                <a:solidFill>
                  <a:prstClr val="black"/>
                </a:solidFill>
                <a:effectLst/>
                <a:uLnTx/>
                <a:uFillTx/>
                <a:latin typeface="Calibri"/>
                <a:ea typeface="+mn-ea"/>
                <a:cs typeface="+mn-cs"/>
              </a:rPr>
              <a:t>-Dengue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a:ln>
                  <a:noFill/>
                </a:ln>
                <a:solidFill>
                  <a:prstClr val="black"/>
                </a:solidFill>
                <a:effectLst/>
                <a:uLnTx/>
                <a:uFillTx/>
                <a:latin typeface="Calibri"/>
                <a:ea typeface="+mn-ea"/>
                <a:cs typeface="+mn-cs"/>
              </a:rPr>
              <a:t>Philippe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err="1">
                <a:ln>
                  <a:noFill/>
                </a:ln>
                <a:solidFill>
                  <a:prstClr val="black"/>
                </a:solidFill>
                <a:effectLst/>
                <a:uLnTx/>
                <a:uFillTx/>
                <a:latin typeface="Calibri"/>
                <a:ea typeface="+mn-ea"/>
                <a:cs typeface="+mn-cs"/>
              </a:rPr>
              <a:t>Roingeard</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2634" t="25844" r="33641" b="23928"/>
          <a:stretch/>
        </p:blipFill>
        <p:spPr bwMode="auto">
          <a:xfrm>
            <a:off x="3917625" y="4525489"/>
            <a:ext cx="617415" cy="689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Imag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0632" y="4870186"/>
            <a:ext cx="1173520" cy="258275"/>
          </a:xfrm>
          <a:prstGeom prst="rect">
            <a:avLst/>
          </a:prstGeom>
        </p:spPr>
      </p:pic>
      <p:cxnSp>
        <p:nvCxnSpPr>
          <p:cNvPr id="26" name="Connecteur droit 25"/>
          <p:cNvCxnSpPr>
            <a:stCxn id="11" idx="2"/>
          </p:cNvCxnSpPr>
          <p:nvPr/>
        </p:nvCxnSpPr>
        <p:spPr>
          <a:xfrm flipH="1">
            <a:off x="5920375" y="1789619"/>
            <a:ext cx="1099537" cy="30338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1" idx="2"/>
            <a:endCxn id="9" idx="0"/>
          </p:cNvCxnSpPr>
          <p:nvPr/>
        </p:nvCxnSpPr>
        <p:spPr>
          <a:xfrm flipH="1">
            <a:off x="6224785" y="1789619"/>
            <a:ext cx="795127" cy="613951"/>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12" idx="1"/>
            <a:endCxn id="13" idx="3"/>
          </p:cNvCxnSpPr>
          <p:nvPr/>
        </p:nvCxnSpPr>
        <p:spPr>
          <a:xfrm flipH="1" flipV="1">
            <a:off x="6984737" y="3752603"/>
            <a:ext cx="898718" cy="17479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15" idx="0"/>
          </p:cNvCxnSpPr>
          <p:nvPr/>
        </p:nvCxnSpPr>
        <p:spPr>
          <a:xfrm flipH="1" flipV="1">
            <a:off x="6665787" y="4437211"/>
            <a:ext cx="935083" cy="733077"/>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22" idx="0"/>
            <a:endCxn id="24" idx="2"/>
          </p:cNvCxnSpPr>
          <p:nvPr/>
        </p:nvCxnSpPr>
        <p:spPr>
          <a:xfrm flipH="1" flipV="1">
            <a:off x="5517392" y="5128461"/>
            <a:ext cx="127445" cy="88428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8" idx="0"/>
            <a:endCxn id="7" idx="2"/>
          </p:cNvCxnSpPr>
          <p:nvPr/>
        </p:nvCxnSpPr>
        <p:spPr>
          <a:xfrm flipH="1" flipV="1">
            <a:off x="2230175" y="2029601"/>
            <a:ext cx="1260128" cy="53711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21" idx="0"/>
            <a:endCxn id="23" idx="1"/>
          </p:cNvCxnSpPr>
          <p:nvPr/>
        </p:nvCxnSpPr>
        <p:spPr>
          <a:xfrm flipV="1">
            <a:off x="3184785" y="4870187"/>
            <a:ext cx="732840" cy="942389"/>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7" idx="0"/>
          </p:cNvCxnSpPr>
          <p:nvPr/>
        </p:nvCxnSpPr>
        <p:spPr>
          <a:xfrm flipV="1">
            <a:off x="1739632" y="4064923"/>
            <a:ext cx="1308812" cy="580879"/>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18" idx="3"/>
            <a:endCxn id="19" idx="1"/>
          </p:cNvCxnSpPr>
          <p:nvPr/>
        </p:nvCxnSpPr>
        <p:spPr>
          <a:xfrm>
            <a:off x="2116042" y="3075887"/>
            <a:ext cx="532139" cy="22811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6386" name="Picture 2" descr="Logo Intsel Chimos"/>
          <p:cNvPicPr>
            <a:picLocks noChangeAspect="1" noChangeArrowheads="1"/>
          </p:cNvPicPr>
          <p:nvPr/>
        </p:nvPicPr>
        <p:blipFill rotWithShape="1">
          <a:blip r:embed="rId11">
            <a:extLst>
              <a:ext uri="{28A0092B-C50C-407E-A947-70E740481C1C}">
                <a14:useLocalDpi xmlns:a14="http://schemas.microsoft.com/office/drawing/2010/main" val="0"/>
              </a:ext>
            </a:extLst>
          </a:blip>
          <a:srcRect l="7837" t="25924" r="8164" b="13597"/>
          <a:stretch/>
        </p:blipFill>
        <p:spPr bwMode="auto">
          <a:xfrm>
            <a:off x="5844130" y="4111025"/>
            <a:ext cx="1098259" cy="52716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4081722" y="2655052"/>
            <a:ext cx="1948033" cy="16312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Liberation Serif" panose="02020603050405020304" pitchFamily="18" charset="0"/>
                <a:cs typeface="Liberation Serif" panose="02020603050405020304" pitchFamily="18" charset="0"/>
              </a:rPr>
              <a:t>Club 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Liberation Serif" panose="02020603050405020304" pitchFamily="18" charset="0"/>
                <a:cs typeface="Liberation Serif" panose="02020603050405020304" pitchFamily="18" charset="0"/>
              </a:rPr>
              <a:t>Entreprises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Liberation Serif" panose="02020603050405020304" pitchFamily="18" charset="0"/>
              <a:cs typeface="Liberation Serif"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Liberation Serif" panose="02020603050405020304" pitchFamily="18" charset="0"/>
              <a:cs typeface="Liberation Serif"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Liberation Serif" panose="02020603050405020304" pitchFamily="18" charset="0"/>
              <a:cs typeface="Liberation Serif"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Liberation Serif" panose="02020603050405020304" pitchFamily="18" charset="0"/>
                <a:cs typeface="Liberation Serif" panose="02020603050405020304" pitchFamily="18" charset="0"/>
              </a:rPr>
              <a:t>des Biomédicaments</a:t>
            </a:r>
          </a:p>
        </p:txBody>
      </p:sp>
      <p:pic>
        <p:nvPicPr>
          <p:cNvPr id="35" name="Image 34" descr="Logo_POLEPHARMA-2016_HD.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3589" y="3212309"/>
            <a:ext cx="1360179" cy="827200"/>
          </a:xfrm>
          <a:prstGeom prst="rect">
            <a:avLst/>
          </a:prstGeom>
        </p:spPr>
      </p:pic>
      <p:pic>
        <p:nvPicPr>
          <p:cNvPr id="36" name="Picture 10" descr="Afficher l'image d'origi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41165" y="1881002"/>
            <a:ext cx="1355056" cy="435500"/>
          </a:xfrm>
          <a:prstGeom prst="rect">
            <a:avLst/>
          </a:prstGeom>
          <a:solidFill>
            <a:schemeClr val="bg1"/>
          </a:solidFill>
          <a:extLst/>
        </p:spPr>
      </p:pic>
      <p:sp>
        <p:nvSpPr>
          <p:cNvPr id="50" name="ZoneTexte 49"/>
          <p:cNvSpPr txBox="1"/>
          <p:nvPr/>
        </p:nvSpPr>
        <p:spPr>
          <a:xfrm>
            <a:off x="3976227" y="691126"/>
            <a:ext cx="1074886" cy="563770"/>
          </a:xfrm>
          <a:prstGeom prst="rect">
            <a:avLst/>
          </a:prstGeom>
          <a:solidFill>
            <a:schemeClr val="accent4">
              <a:lumMod val="20000"/>
              <a:lumOff val="80000"/>
            </a:schemeClr>
          </a:solidFill>
        </p:spPr>
        <p:txBody>
          <a:bodyPr wrap="square" lIns="89179" tIns="44590" rIns="89179" bIns="4459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smtClean="0">
                <a:ln>
                  <a:noFill/>
                </a:ln>
                <a:solidFill>
                  <a:prstClr val="black"/>
                </a:solidFill>
                <a:effectLst/>
                <a:uLnTx/>
                <a:uFillTx/>
                <a:latin typeface="Calibri"/>
                <a:ea typeface="+mn-ea"/>
                <a:cs typeface="+mn-cs"/>
              </a:rPr>
              <a:t>Gilles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39" b="0" i="0" u="none" strike="noStrike" kern="1200" cap="none" spc="0" normalizeH="0" baseline="0" noProof="0" dirty="0" smtClean="0">
                <a:ln>
                  <a:noFill/>
                </a:ln>
                <a:solidFill>
                  <a:prstClr val="black"/>
                </a:solidFill>
                <a:effectLst/>
                <a:uLnTx/>
                <a:uFillTx/>
                <a:latin typeface="Calibri"/>
                <a:ea typeface="+mn-ea"/>
                <a:cs typeface="+mn-cs"/>
              </a:rPr>
              <a:t>Thibault</a:t>
            </a:r>
            <a:endParaRPr kumimoji="0" lang="fr-FR" sz="1539"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1" name="Connecteur droit 50"/>
          <p:cNvCxnSpPr>
            <a:stCxn id="36" idx="0"/>
            <a:endCxn id="50" idx="2"/>
          </p:cNvCxnSpPr>
          <p:nvPr/>
        </p:nvCxnSpPr>
        <p:spPr>
          <a:xfrm flipH="1" flipV="1">
            <a:off x="4513670" y="1254896"/>
            <a:ext cx="105023" cy="62610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0942" y="89332"/>
            <a:ext cx="3259586" cy="855781"/>
          </a:xfrm>
          <a:prstGeom prst="rect">
            <a:avLst/>
          </a:prstGeom>
        </p:spPr>
      </p:pic>
      <p:sp>
        <p:nvSpPr>
          <p:cNvPr id="70" name="ZoneTexte 69"/>
          <p:cNvSpPr txBox="1"/>
          <p:nvPr/>
        </p:nvSpPr>
        <p:spPr>
          <a:xfrm>
            <a:off x="6912299" y="26829"/>
            <a:ext cx="223170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a:ea typeface="+mn-ea"/>
                <a:cs typeface="+mn-cs"/>
              </a:rPr>
              <a:t>Phase 2, 2017-2019</a:t>
            </a:r>
          </a:p>
        </p:txBody>
      </p:sp>
      <p:pic>
        <p:nvPicPr>
          <p:cNvPr id="75" name="Image 7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2557" y="5669859"/>
            <a:ext cx="968896" cy="968896"/>
          </a:xfrm>
          <a:prstGeom prst="rect">
            <a:avLst/>
          </a:prstGeom>
        </p:spPr>
      </p:pic>
      <p:pic>
        <p:nvPicPr>
          <p:cNvPr id="76" name="Image 7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035" y="3508682"/>
            <a:ext cx="1246205" cy="966845"/>
          </a:xfrm>
          <a:prstGeom prst="rect">
            <a:avLst/>
          </a:prstGeom>
        </p:spPr>
      </p:pic>
      <p:pic>
        <p:nvPicPr>
          <p:cNvPr id="77" name="Image 7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293" y="1313196"/>
            <a:ext cx="1211016" cy="581972"/>
          </a:xfrm>
          <a:prstGeom prst="rect">
            <a:avLst/>
          </a:prstGeom>
        </p:spPr>
      </p:pic>
      <p:sp>
        <p:nvSpPr>
          <p:cNvPr id="84" name="ZoneTexte 83"/>
          <p:cNvSpPr txBox="1"/>
          <p:nvPr/>
        </p:nvSpPr>
        <p:spPr>
          <a:xfrm>
            <a:off x="5382630" y="2126356"/>
            <a:ext cx="927847"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27177E"/>
                </a:solidFill>
                <a:effectLst/>
                <a:uLnTx/>
                <a:uFillTx/>
                <a:latin typeface="Open Sans Light"/>
                <a:ea typeface="+mn-ea"/>
                <a:cs typeface="+mn-cs"/>
              </a:rPr>
              <a:t>IGYXOS</a:t>
            </a:r>
            <a:endParaRPr kumimoji="0" lang="fr-FR" sz="1400" b="1" i="0" u="none" strike="noStrike" kern="1200" cap="none" spc="0" normalizeH="0" baseline="0" noProof="0" dirty="0">
              <a:ln>
                <a:noFill/>
              </a:ln>
              <a:solidFill>
                <a:srgbClr val="27177E"/>
              </a:solidFill>
              <a:effectLst/>
              <a:uLnTx/>
              <a:uFillTx/>
              <a:latin typeface="Open Sans Light"/>
              <a:ea typeface="+mn-ea"/>
              <a:cs typeface="+mn-cs"/>
            </a:endParaRPr>
          </a:p>
        </p:txBody>
      </p:sp>
      <p:pic>
        <p:nvPicPr>
          <p:cNvPr id="48" name="Picture 66" descr="RÃ©sultat de recherche d'images pour &quot;pia investissement d'avenir&quo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75006" y="134436"/>
            <a:ext cx="513877" cy="51387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RÃ©sultat de recherche d'images pour &quot;cynbiose respiratory&quo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08767" y="3735968"/>
            <a:ext cx="803735" cy="65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85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Ã©sultat de recherche d'images pour &quot;theradia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12" y="6295346"/>
            <a:ext cx="849230" cy="3436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9"/>
          <p:cNvSpPr txBox="1">
            <a:spLocks noChangeArrowheads="1"/>
          </p:cNvSpPr>
          <p:nvPr/>
        </p:nvSpPr>
        <p:spPr bwMode="auto">
          <a:xfrm>
            <a:off x="885014" y="220478"/>
            <a:ext cx="7477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fr-FR" sz="2400" dirty="0" smtClean="0">
                <a:latin typeface="+mj-lt"/>
              </a:rPr>
              <a:t>Plusieurs PIA sous-tendent la thématique Biomédicaments</a:t>
            </a:r>
            <a:endParaRPr lang="fr-FR" altLang="fr-FR" sz="2000" dirty="0">
              <a:solidFill>
                <a:srgbClr val="262626"/>
              </a:solidFill>
              <a:latin typeface="+mj-lt"/>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19" y="1423156"/>
            <a:ext cx="2021401" cy="649218"/>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215" y="2455455"/>
            <a:ext cx="1259596" cy="973545"/>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36" y="3838901"/>
            <a:ext cx="611519" cy="465205"/>
          </a:xfrm>
          <a:prstGeom prst="rect">
            <a:avLst/>
          </a:prstGeom>
        </p:spPr>
      </p:pic>
      <p:sp>
        <p:nvSpPr>
          <p:cNvPr id="5" name="ZoneTexte 4"/>
          <p:cNvSpPr txBox="1"/>
          <p:nvPr/>
        </p:nvSpPr>
        <p:spPr>
          <a:xfrm>
            <a:off x="2835447" y="2480562"/>
            <a:ext cx="6247608" cy="923330"/>
          </a:xfrm>
          <a:prstGeom prst="rect">
            <a:avLst/>
          </a:prstGeom>
          <a:noFill/>
        </p:spPr>
        <p:txBody>
          <a:bodyPr wrap="none" rtlCol="0">
            <a:spAutoFit/>
          </a:bodyPr>
          <a:lstStyle/>
          <a:p>
            <a:r>
              <a:rPr lang="fr-FR" dirty="0" smtClean="0"/>
              <a:t>Un outil pour la formation, la recherche et l’innovation</a:t>
            </a:r>
          </a:p>
          <a:p>
            <a:r>
              <a:rPr lang="fr-FR" dirty="0" smtClean="0"/>
              <a:t>Une plateforme appelée à jouer un rôle national</a:t>
            </a:r>
          </a:p>
          <a:p>
            <a:r>
              <a:rPr lang="fr-FR" dirty="0"/>
              <a:t>	</a:t>
            </a:r>
            <a:r>
              <a:rPr lang="fr-FR" dirty="0" smtClean="0"/>
              <a:t>(Comité Stratégique de Filière des Industries de Santé) </a:t>
            </a:r>
            <a:endParaRPr lang="fr-FR" dirty="0"/>
          </a:p>
        </p:txBody>
      </p:sp>
      <p:pic>
        <p:nvPicPr>
          <p:cNvPr id="13" name="Picture 66" descr="RÃ©sultat de recherche d'images pour &quot;pia investissement d'avenir&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135" y="908720"/>
            <a:ext cx="457360" cy="45736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2835447" y="1191940"/>
            <a:ext cx="5600892" cy="923330"/>
          </a:xfrm>
          <a:prstGeom prst="rect">
            <a:avLst/>
          </a:prstGeom>
          <a:noFill/>
        </p:spPr>
        <p:txBody>
          <a:bodyPr wrap="none" rtlCol="0">
            <a:spAutoFit/>
          </a:bodyPr>
          <a:lstStyle/>
          <a:p>
            <a:r>
              <a:rPr lang="fr-FR" dirty="0" smtClean="0"/>
              <a:t>Un LabEx renouvelé jusqu’en 2024, </a:t>
            </a:r>
          </a:p>
          <a:p>
            <a:r>
              <a:rPr lang="fr-FR" dirty="0"/>
              <a:t>	</a:t>
            </a:r>
            <a:r>
              <a:rPr lang="fr-FR" dirty="0" smtClean="0"/>
              <a:t>	dont l’Université de Tours est porteuse</a:t>
            </a:r>
          </a:p>
          <a:p>
            <a:r>
              <a:rPr lang="fr-FR" dirty="0" smtClean="0"/>
              <a:t>14 équipes de Tours, bientôt 16 ;</a:t>
            </a:r>
          </a:p>
        </p:txBody>
      </p:sp>
      <p:grpSp>
        <p:nvGrpSpPr>
          <p:cNvPr id="16" name="Groupe 15"/>
          <p:cNvGrpSpPr/>
          <p:nvPr/>
        </p:nvGrpSpPr>
        <p:grpSpPr>
          <a:xfrm>
            <a:off x="926078" y="3630876"/>
            <a:ext cx="1355458" cy="1078410"/>
            <a:chOff x="3637940" y="-18714"/>
            <a:chExt cx="1355458" cy="1078410"/>
          </a:xfrm>
        </p:grpSpPr>
        <p:sp>
          <p:nvSpPr>
            <p:cNvPr id="17" name="Losange 16"/>
            <p:cNvSpPr/>
            <p:nvPr/>
          </p:nvSpPr>
          <p:spPr>
            <a:xfrm>
              <a:off x="3637940" y="-18714"/>
              <a:ext cx="1355458" cy="1078410"/>
            </a:xfrm>
            <a:prstGeom prst="diamond">
              <a:avLst/>
            </a:prstGeom>
            <a:pattFill prst="dkHorz">
              <a:fgClr>
                <a:srgbClr val="6E97C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3798842" y="267673"/>
              <a:ext cx="1000595" cy="523220"/>
            </a:xfrm>
            <a:prstGeom prst="rect">
              <a:avLst/>
            </a:prstGeom>
            <a:noFill/>
          </p:spPr>
          <p:txBody>
            <a:bodyPr wrap="none" rtlCol="0">
              <a:spAutoFit/>
            </a:bodyPr>
            <a:lstStyle/>
            <a:p>
              <a:r>
                <a:rPr lang="fr-FR" sz="2800" b="1" i="1" dirty="0" smtClean="0">
                  <a:solidFill>
                    <a:srgbClr val="0065B0"/>
                  </a:solidFill>
                </a:rPr>
                <a:t>BIO-S</a:t>
              </a:r>
            </a:p>
          </p:txBody>
        </p:sp>
      </p:grpSp>
      <p:pic>
        <p:nvPicPr>
          <p:cNvPr id="19" name="Picture 66" descr="RÃ©sultat de recherche d'images pour &quot;pia investissement d'avenir&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815" y="3553633"/>
            <a:ext cx="353623" cy="3536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6" descr="RÃ©sultat de recherche d'images pour &quot;pia investissement d'avenir&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135" y="2276480"/>
            <a:ext cx="457360" cy="4573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Afficher l'image d'orig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075" y="4314103"/>
            <a:ext cx="908847" cy="292093"/>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2835447" y="3794152"/>
            <a:ext cx="5846729" cy="646331"/>
          </a:xfrm>
          <a:prstGeom prst="rect">
            <a:avLst/>
          </a:prstGeom>
          <a:noFill/>
        </p:spPr>
        <p:txBody>
          <a:bodyPr wrap="none" rtlCol="0">
            <a:spAutoFit/>
          </a:bodyPr>
          <a:lstStyle/>
          <a:p>
            <a:r>
              <a:rPr lang="fr-FR" dirty="0" smtClean="0"/>
              <a:t>PIA régionalisé en soutien à la transition biopharmaceutique</a:t>
            </a:r>
          </a:p>
          <a:p>
            <a:r>
              <a:rPr lang="fr-FR" dirty="0" smtClean="0"/>
              <a:t>opérée par Servier sur le site de </a:t>
            </a:r>
            <a:r>
              <a:rPr lang="fr-FR" dirty="0" err="1" smtClean="0"/>
              <a:t>Gidy</a:t>
            </a:r>
            <a:endParaRPr lang="fr-FR" dirty="0" smtClean="0"/>
          </a:p>
        </p:txBody>
      </p:sp>
      <p:sp>
        <p:nvSpPr>
          <p:cNvPr id="7" name="ZoneTexte 6"/>
          <p:cNvSpPr txBox="1"/>
          <p:nvPr/>
        </p:nvSpPr>
        <p:spPr>
          <a:xfrm>
            <a:off x="1228616" y="6125663"/>
            <a:ext cx="1333698" cy="400110"/>
          </a:xfrm>
          <a:prstGeom prst="rect">
            <a:avLst/>
          </a:prstGeom>
          <a:solidFill>
            <a:schemeClr val="accent4">
              <a:lumMod val="75000"/>
            </a:schemeClr>
          </a:solidFill>
          <a:ln>
            <a:solidFill>
              <a:schemeClr val="accent4">
                <a:lumMod val="75000"/>
              </a:schemeClr>
            </a:solidFill>
          </a:ln>
        </p:spPr>
        <p:txBody>
          <a:bodyPr wrap="none" rtlCol="0">
            <a:spAutoFit/>
          </a:bodyPr>
          <a:lstStyle/>
          <a:p>
            <a:r>
              <a:rPr lang="fr-FR" sz="2000" b="1" dirty="0" smtClean="0">
                <a:solidFill>
                  <a:schemeClr val="bg1"/>
                </a:solidFill>
              </a:rPr>
              <a:t>RHU Turbo</a:t>
            </a:r>
            <a:endParaRPr lang="fr-FR" sz="2000" b="1" dirty="0">
              <a:solidFill>
                <a:schemeClr val="bg1"/>
              </a:solidFill>
            </a:endParaRPr>
          </a:p>
        </p:txBody>
      </p:sp>
      <p:sp>
        <p:nvSpPr>
          <p:cNvPr id="8" name="ZoneTexte 7"/>
          <p:cNvSpPr txBox="1"/>
          <p:nvPr/>
        </p:nvSpPr>
        <p:spPr>
          <a:xfrm>
            <a:off x="1228616" y="5058590"/>
            <a:ext cx="1079141" cy="461665"/>
          </a:xfrm>
          <a:prstGeom prst="rect">
            <a:avLst/>
          </a:prstGeom>
          <a:solidFill>
            <a:srgbClr val="339966"/>
          </a:solidFill>
          <a:ln>
            <a:solidFill>
              <a:srgbClr val="00B050"/>
            </a:solidFill>
          </a:ln>
        </p:spPr>
        <p:txBody>
          <a:bodyPr wrap="square" rtlCol="0">
            <a:spAutoFit/>
          </a:bodyPr>
          <a:lstStyle/>
          <a:p>
            <a:pPr algn="ctr"/>
            <a:r>
              <a:rPr lang="fr-FR" sz="2400" b="1" dirty="0" err="1" smtClean="0">
                <a:solidFill>
                  <a:schemeClr val="accent6">
                    <a:lumMod val="20000"/>
                    <a:lumOff val="80000"/>
                  </a:schemeClr>
                </a:solidFill>
              </a:rPr>
              <a:t>Biolab</a:t>
            </a:r>
            <a:endParaRPr lang="fr-FR" sz="2400" b="1" dirty="0">
              <a:solidFill>
                <a:schemeClr val="accent6">
                  <a:lumMod val="20000"/>
                  <a:lumOff val="80000"/>
                </a:schemeClr>
              </a:solidFill>
            </a:endParaRPr>
          </a:p>
        </p:txBody>
      </p:sp>
      <p:pic>
        <p:nvPicPr>
          <p:cNvPr id="1026" name="Picture 2" descr="RÃ©sultat de recherche d'images pour &quot;mÃ©tropole de tours&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837" y="5224201"/>
            <a:ext cx="360040" cy="42349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821" y="5218013"/>
            <a:ext cx="611519" cy="465205"/>
          </a:xfrm>
          <a:prstGeom prst="rect">
            <a:avLst/>
          </a:prstGeom>
        </p:spPr>
      </p:pic>
      <p:pic>
        <p:nvPicPr>
          <p:cNvPr id="26" name="Picture 66" descr="RÃ©sultat de recherche d'images pour &quot;pia investissement d'avenir&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226" y="4810521"/>
            <a:ext cx="353623" cy="35362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967843" y="4931467"/>
            <a:ext cx="292068" cy="369332"/>
          </a:xfrm>
          <a:prstGeom prst="rect">
            <a:avLst/>
          </a:prstGeom>
          <a:noFill/>
        </p:spPr>
        <p:txBody>
          <a:bodyPr wrap="none" rtlCol="0">
            <a:spAutoFit/>
          </a:bodyPr>
          <a:lstStyle/>
          <a:p>
            <a:r>
              <a:rPr lang="fr-FR" dirty="0" smtClean="0"/>
              <a:t>?</a:t>
            </a:r>
            <a:endParaRPr lang="fr-FR" dirty="0"/>
          </a:p>
        </p:txBody>
      </p:sp>
      <p:pic>
        <p:nvPicPr>
          <p:cNvPr id="29" name="Picture 66" descr="RÃ©sultat de recherche d'images pour &quot;pia investissement d'avenir&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391" y="5847594"/>
            <a:ext cx="353623" cy="353623"/>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936008" y="5968540"/>
            <a:ext cx="292068" cy="369332"/>
          </a:xfrm>
          <a:prstGeom prst="rect">
            <a:avLst/>
          </a:prstGeom>
          <a:noFill/>
        </p:spPr>
        <p:txBody>
          <a:bodyPr wrap="none" rtlCol="0">
            <a:spAutoFit/>
          </a:bodyPr>
          <a:lstStyle/>
          <a:p>
            <a:r>
              <a:rPr lang="fr-FR" dirty="0" smtClean="0"/>
              <a:t>?</a:t>
            </a:r>
            <a:endParaRPr lang="fr-FR" dirty="0"/>
          </a:p>
        </p:txBody>
      </p:sp>
      <p:sp>
        <p:nvSpPr>
          <p:cNvPr id="31" name="ZoneTexte 30"/>
          <p:cNvSpPr txBox="1"/>
          <p:nvPr/>
        </p:nvSpPr>
        <p:spPr>
          <a:xfrm>
            <a:off x="2835447" y="4901035"/>
            <a:ext cx="5810758" cy="646331"/>
          </a:xfrm>
          <a:prstGeom prst="rect">
            <a:avLst/>
          </a:prstGeom>
          <a:noFill/>
        </p:spPr>
        <p:txBody>
          <a:bodyPr wrap="none" rtlCol="0">
            <a:spAutoFit/>
          </a:bodyPr>
          <a:lstStyle/>
          <a:p>
            <a:r>
              <a:rPr lang="fr-FR" dirty="0" err="1" smtClean="0"/>
              <a:t>Bioincubateur</a:t>
            </a:r>
            <a:r>
              <a:rPr lang="fr-FR" dirty="0" smtClean="0"/>
              <a:t>/accélérateur d’entreprises biotechnologiques</a:t>
            </a:r>
          </a:p>
          <a:p>
            <a:r>
              <a:rPr lang="fr-FR" dirty="0" smtClean="0"/>
              <a:t>(Filière industrielle régionale)</a:t>
            </a:r>
          </a:p>
        </p:txBody>
      </p:sp>
      <p:sp>
        <p:nvSpPr>
          <p:cNvPr id="32" name="ZoneTexte 31"/>
          <p:cNvSpPr txBox="1"/>
          <p:nvPr/>
        </p:nvSpPr>
        <p:spPr>
          <a:xfrm>
            <a:off x="2835447" y="5939075"/>
            <a:ext cx="5580502" cy="646331"/>
          </a:xfrm>
          <a:prstGeom prst="rect">
            <a:avLst/>
          </a:prstGeom>
          <a:noFill/>
        </p:spPr>
        <p:txBody>
          <a:bodyPr wrap="none" rtlCol="0">
            <a:spAutoFit/>
          </a:bodyPr>
          <a:lstStyle/>
          <a:p>
            <a:r>
              <a:rPr lang="fr-FR" dirty="0" smtClean="0"/>
              <a:t>Outils de suivi thérapeutique et d’adaptation posologique</a:t>
            </a:r>
          </a:p>
          <a:p>
            <a:r>
              <a:rPr lang="fr-FR" dirty="0" smtClean="0"/>
              <a:t>des anticorps anti-TNF (tests rapides)</a:t>
            </a:r>
          </a:p>
        </p:txBody>
      </p:sp>
    </p:spTree>
    <p:extLst>
      <p:ext uri="{BB962C8B-B14F-4D97-AF65-F5344CB8AC3E}">
        <p14:creationId xmlns:p14="http://schemas.microsoft.com/office/powerpoint/2010/main" val="234454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2717228" y="260648"/>
            <a:ext cx="38613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fr-FR" dirty="0" smtClean="0">
                <a:latin typeface="+mj-lt"/>
              </a:rPr>
              <a:t>Pourquoi poursuivre ?</a:t>
            </a:r>
            <a:endParaRPr lang="fr-FR" altLang="fr-FR" sz="2800" dirty="0">
              <a:solidFill>
                <a:srgbClr val="262626"/>
              </a:solidFill>
              <a:latin typeface="+mj-lt"/>
            </a:endParaRPr>
          </a:p>
        </p:txBody>
      </p:sp>
      <p:sp>
        <p:nvSpPr>
          <p:cNvPr id="11" name="ZoneTexte 10"/>
          <p:cNvSpPr txBox="1"/>
          <p:nvPr/>
        </p:nvSpPr>
        <p:spPr>
          <a:xfrm>
            <a:off x="467544" y="1200809"/>
            <a:ext cx="8054990" cy="5324535"/>
          </a:xfrm>
          <a:prstGeom prst="rect">
            <a:avLst/>
          </a:prstGeom>
          <a:noFill/>
        </p:spPr>
        <p:txBody>
          <a:bodyPr wrap="square" rtlCol="0">
            <a:spAutoFit/>
          </a:bodyPr>
          <a:lstStyle/>
          <a:p>
            <a:r>
              <a:rPr lang="fr-FR" dirty="0" smtClean="0"/>
              <a:t>Il ne s’agit pas de doublonner les projets PIA, mais bien de continuer à jouer la synergie entre PIA et ARD :</a:t>
            </a:r>
          </a:p>
          <a:p>
            <a:endParaRPr lang="fr-FR" dirty="0" smtClean="0"/>
          </a:p>
          <a:p>
            <a:pPr marL="285750" indent="-285750">
              <a:buFontTx/>
              <a:buChar char="-"/>
            </a:pPr>
            <a:r>
              <a:rPr lang="fr-FR" dirty="0" smtClean="0"/>
              <a:t>continuer à tirer le meilleur parti des PIA en retombées territoriales </a:t>
            </a:r>
          </a:p>
          <a:p>
            <a:r>
              <a:rPr lang="fr-FR" sz="1600" dirty="0" smtClean="0"/>
              <a:t>(ex. continuer à transformer des découvertes faites dans le cadre de MAbImprove en réelles retombées économiques et en emplois)</a:t>
            </a:r>
            <a:endParaRPr lang="fr-FR" dirty="0" smtClean="0"/>
          </a:p>
          <a:p>
            <a:endParaRPr lang="fr-FR" dirty="0" smtClean="0"/>
          </a:p>
          <a:p>
            <a:pPr marL="285750" indent="-285750">
              <a:buFontTx/>
              <a:buChar char="-"/>
            </a:pPr>
            <a:r>
              <a:rPr lang="fr-FR" dirty="0" smtClean="0"/>
              <a:t>permettre à un nombre toujours plus grand d’équipes de participer à cette dynamique, y compris les équipes d’Orléans, renforçant dans le même temps les objectifs de « spécialisation intelligente » :</a:t>
            </a:r>
          </a:p>
          <a:p>
            <a:r>
              <a:rPr lang="fr-FR" sz="1600" dirty="0" smtClean="0"/>
              <a:t>( ex: élargissement </a:t>
            </a:r>
            <a:r>
              <a:rPr lang="fr-FR" sz="1600" dirty="0" smtClean="0"/>
              <a:t>déjà réalisés à </a:t>
            </a:r>
            <a:r>
              <a:rPr lang="fr-FR" sz="1600" dirty="0"/>
              <a:t>des biomédicaments </a:t>
            </a:r>
            <a:r>
              <a:rPr lang="fr-FR" sz="1600" dirty="0" smtClean="0"/>
              <a:t>autres </a:t>
            </a:r>
            <a:r>
              <a:rPr lang="fr-FR" sz="1600" dirty="0"/>
              <a:t>que les anticorps, </a:t>
            </a:r>
            <a:r>
              <a:rPr lang="fr-FR" sz="1600" dirty="0" smtClean="0"/>
              <a:t>élargissement de la </a:t>
            </a:r>
            <a:r>
              <a:rPr lang="fr-FR" sz="1600" dirty="0"/>
              <a:t>bioproduction </a:t>
            </a:r>
            <a:r>
              <a:rPr lang="fr-FR" sz="1600" dirty="0" smtClean="0"/>
              <a:t>à </a:t>
            </a:r>
            <a:r>
              <a:rPr lang="fr-FR" sz="1600" dirty="0"/>
              <a:t>la </a:t>
            </a:r>
            <a:r>
              <a:rPr lang="fr-FR" sz="1600" dirty="0" smtClean="0"/>
              <a:t>production de médicaments chimiques par biologie </a:t>
            </a:r>
            <a:r>
              <a:rPr lang="fr-FR" sz="1600" dirty="0"/>
              <a:t>de </a:t>
            </a:r>
            <a:r>
              <a:rPr lang="fr-FR" sz="1600" dirty="0" smtClean="0"/>
              <a:t>synthèse, intégration des approches biotechnologiques telles que les intracorps pour identifier de nouveaux médicaments chimiques</a:t>
            </a:r>
            <a:r>
              <a:rPr lang="fr-FR" sz="1400" dirty="0" smtClean="0"/>
              <a:t>, etc.)</a:t>
            </a:r>
            <a:endParaRPr lang="fr-FR" sz="1600" dirty="0"/>
          </a:p>
          <a:p>
            <a:endParaRPr lang="fr-FR" dirty="0" smtClean="0"/>
          </a:p>
          <a:p>
            <a:pPr marL="285750" indent="-285750">
              <a:buFontTx/>
              <a:buChar char="-"/>
            </a:pPr>
            <a:r>
              <a:rPr lang="fr-FR" dirty="0" smtClean="0"/>
              <a:t>de favoriser la cohésion entre ces projets PIA </a:t>
            </a:r>
          </a:p>
          <a:p>
            <a:r>
              <a:rPr lang="fr-FR" sz="1600" dirty="0"/>
              <a:t> </a:t>
            </a:r>
            <a:r>
              <a:rPr lang="fr-FR" sz="1600" dirty="0" smtClean="0"/>
              <a:t>(ex : souhait de voir émerger des équipes et des compétences dans le domaine de la bioproduction de biomédicaments en système eucaryote, de l’analyse biochimique des biomédicaments, etc.)</a:t>
            </a:r>
          </a:p>
          <a:p>
            <a:r>
              <a:rPr lang="fr-FR" sz="1600" dirty="0" smtClean="0"/>
              <a:t> </a:t>
            </a:r>
          </a:p>
        </p:txBody>
      </p:sp>
    </p:spTree>
    <p:extLst>
      <p:ext uri="{BB962C8B-B14F-4D97-AF65-F5344CB8AC3E}">
        <p14:creationId xmlns:p14="http://schemas.microsoft.com/office/powerpoint/2010/main" val="2308044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57">
      <a:dk1>
        <a:srgbClr val="0A0A0A"/>
      </a:dk1>
      <a:lt1>
        <a:srgbClr val="FFFFFF"/>
      </a:lt1>
      <a:dk2>
        <a:srgbClr val="343C3C"/>
      </a:dk2>
      <a:lt2>
        <a:srgbClr val="D8D8D8"/>
      </a:lt2>
      <a:accent1>
        <a:srgbClr val="92D050"/>
      </a:accent1>
      <a:accent2>
        <a:srgbClr val="14B3CC"/>
      </a:accent2>
      <a:accent3>
        <a:srgbClr val="E31A79"/>
      </a:accent3>
      <a:accent4>
        <a:srgbClr val="FFE40B"/>
      </a:accent4>
      <a:accent5>
        <a:srgbClr val="954F72"/>
      </a:accent5>
      <a:accent6>
        <a:srgbClr val="28DBFB"/>
      </a:accent6>
      <a:hlink>
        <a:srgbClr val="0563C1"/>
      </a:hlink>
      <a:folHlink>
        <a:srgbClr val="954F72"/>
      </a:folHlink>
    </a:clrScheme>
    <a:fontScheme name="Custom 7">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4976</TotalTime>
  <Words>454</Words>
  <Application>Microsoft Office PowerPoint</Application>
  <PresentationFormat>Affichage à l'écran (4:3)</PresentationFormat>
  <Paragraphs>145</Paragraphs>
  <Slides>11</Slides>
  <Notes>4</Notes>
  <HiddenSlides>0</HiddenSlides>
  <MMClips>0</MMClips>
  <ScaleCrop>false</ScaleCrop>
  <HeadingPairs>
    <vt:vector size="6" baseType="variant">
      <vt:variant>
        <vt:lpstr>Polices utilisées</vt:lpstr>
      </vt:variant>
      <vt:variant>
        <vt:i4>11</vt:i4>
      </vt:variant>
      <vt:variant>
        <vt:lpstr>Thème</vt:lpstr>
      </vt:variant>
      <vt:variant>
        <vt:i4>5</vt:i4>
      </vt:variant>
      <vt:variant>
        <vt:lpstr>Titres des diapositives</vt:lpstr>
      </vt:variant>
      <vt:variant>
        <vt:i4>11</vt:i4>
      </vt:variant>
    </vt:vector>
  </HeadingPairs>
  <TitlesOfParts>
    <vt:vector size="27" baseType="lpstr">
      <vt:lpstr>MS Gothic</vt:lpstr>
      <vt:lpstr>ＭＳ Ｐゴシック</vt:lpstr>
      <vt:lpstr>Arial</vt:lpstr>
      <vt:lpstr>Bradley Hand ITC</vt:lpstr>
      <vt:lpstr>Calibri</vt:lpstr>
      <vt:lpstr>DejaVu Sans</vt:lpstr>
      <vt:lpstr>Liberation Serif</vt:lpstr>
      <vt:lpstr>MV Boli</vt:lpstr>
      <vt:lpstr>Open Sans Light</vt:lpstr>
      <vt:lpstr>StarSymbol</vt:lpstr>
      <vt:lpstr>Wingdings</vt:lpstr>
      <vt:lpstr>Thème Office</vt:lpstr>
      <vt:lpstr>1_Office Theme</vt:lpstr>
      <vt:lpstr>1_Thème Office</vt:lpstr>
      <vt:lpstr>Office Theme</vt:lpstr>
      <vt:lpstr>2_Thème Office</vt:lpstr>
      <vt:lpstr>Présentation PowerPoint</vt:lpstr>
      <vt:lpstr>Présentation PowerPoint</vt:lpstr>
      <vt:lpstr>2013 Sélection des projets  pour la 1ère phase du programme (2014-2016)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Hervé Watier</cp:lastModifiedBy>
  <cp:revision>301</cp:revision>
  <dcterms:created xsi:type="dcterms:W3CDTF">2013-12-15T16:04:38Z</dcterms:created>
  <dcterms:modified xsi:type="dcterms:W3CDTF">2019-06-25T08:45:16Z</dcterms:modified>
</cp:coreProperties>
</file>