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37" r:id="rId2"/>
    <p:sldId id="416" r:id="rId3"/>
    <p:sldId id="409" r:id="rId4"/>
    <p:sldId id="417" r:id="rId5"/>
    <p:sldId id="401" r:id="rId6"/>
    <p:sldId id="402" r:id="rId7"/>
    <p:sldId id="287" r:id="rId8"/>
    <p:sldId id="419" r:id="rId9"/>
    <p:sldId id="330" r:id="rId10"/>
    <p:sldId id="406" r:id="rId11"/>
    <p:sldId id="407" r:id="rId12"/>
    <p:sldId id="408" r:id="rId13"/>
    <p:sldId id="462" r:id="rId14"/>
    <p:sldId id="463" r:id="rId15"/>
    <p:sldId id="459" r:id="rId16"/>
    <p:sldId id="420" r:id="rId17"/>
    <p:sldId id="397" r:id="rId18"/>
    <p:sldId id="403" r:id="rId19"/>
    <p:sldId id="432" r:id="rId20"/>
    <p:sldId id="405" r:id="rId21"/>
    <p:sldId id="400" r:id="rId22"/>
  </p:sldIdLst>
  <p:sldSz cx="12192000" cy="6858000"/>
  <p:notesSz cx="6797675" cy="9928225"/>
  <p:custDataLst>
    <p:tags r:id="rId25"/>
  </p:custDataLst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B4E4"/>
    <a:srgbClr val="57C1C7"/>
    <a:srgbClr val="2BA1E9"/>
    <a:srgbClr val="40ABEB"/>
    <a:srgbClr val="0053F9"/>
    <a:srgbClr val="FF2F92"/>
    <a:srgbClr val="1F83F7"/>
    <a:srgbClr val="E8E8EC"/>
    <a:srgbClr val="B1D8EE"/>
    <a:srgbClr val="AAAA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03" autoAdjust="0"/>
    <p:restoredTop sz="93810"/>
  </p:normalViewPr>
  <p:slideViewPr>
    <p:cSldViewPr snapToGrid="0" snapToObjects="1">
      <p:cViewPr varScale="1">
        <p:scale>
          <a:sx n="120" d="100"/>
          <a:sy n="120" d="100"/>
        </p:scale>
        <p:origin x="7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24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Feuille_de_calcul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1" baseline="0">
                <a:solidFill>
                  <a:schemeClr val="tx1"/>
                </a:solidFill>
              </a:rPr>
              <a:t>Nombre de projets par guichet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Nombre de projets financés</c:v>
                </c:pt>
              </c:strCache>
            </c:strRef>
          </c:tx>
          <c:dPt>
            <c:idx val="0"/>
            <c:bubble3D val="0"/>
            <c:spPr>
              <a:solidFill>
                <a:srgbClr val="00206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8C4-1C48-BFC3-A4164B815DA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8C4-1C48-BFC3-A4164B815DA0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8C4-1C48-BFC3-A4164B815DA0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8C4-1C48-BFC3-A4164B815DA0}"/>
              </c:ext>
            </c:extLst>
          </c:dPt>
          <c:dPt>
            <c:idx val="4"/>
            <c:bubble3D val="0"/>
            <c:spPr>
              <a:solidFill>
                <a:schemeClr val="bg1">
                  <a:lumMod val="8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8C4-1C48-BFC3-A4164B815DA0}"/>
              </c:ext>
            </c:extLst>
          </c:dPt>
          <c:dLbls>
            <c:dLbl>
              <c:idx val="1"/>
              <c:layout>
                <c:manualLayout>
                  <c:x val="-6.3278500073119345E-2"/>
                  <c:y val="-0.1321201099188066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C4-1C48-BFC3-A4164B815D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Feuil1!$A$2:$A$6</c:f>
              <c:strCache>
                <c:ptCount val="5"/>
                <c:pt idx="0">
                  <c:v>Europe</c:v>
                </c:pt>
                <c:pt idx="1">
                  <c:v>Etat</c:v>
                </c:pt>
                <c:pt idx="2">
                  <c:v>ANR</c:v>
                </c:pt>
                <c:pt idx="3">
                  <c:v>FUI</c:v>
                </c:pt>
                <c:pt idx="4">
                  <c:v>Région</c:v>
                </c:pt>
              </c:strCache>
            </c:strRef>
          </c:cat>
          <c:val>
            <c:numRef>
              <c:f>Feuil1!$B$2:$B$6</c:f>
              <c:numCache>
                <c:formatCode>General</c:formatCode>
                <c:ptCount val="5"/>
                <c:pt idx="0">
                  <c:v>11</c:v>
                </c:pt>
                <c:pt idx="1">
                  <c:v>1</c:v>
                </c:pt>
                <c:pt idx="2">
                  <c:v>12</c:v>
                </c:pt>
                <c:pt idx="3">
                  <c:v>2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98C4-1C48-BFC3-A4164B815DA0}"/>
            </c:ext>
          </c:extLst>
        </c:ser>
        <c:dLbls>
          <c:dLblPos val="ctr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fr-FR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EC9F11-74F1-4082-BDAF-0482E409F9A2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6A5D00-172E-4C9C-8C4C-0E30FB06AC6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1570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1BFFEE-C352-5441-9B9D-DE7D21F002A2}" type="datetimeFigureOut">
              <a:rPr lang="fr-FR" smtClean="0"/>
              <a:t>25/06/2019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0679C-ABF3-AE40-806E-580D11B415D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7727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D539D4C-BBB4-8E4B-9E8E-C89550C285EA}" type="slidenum">
              <a:rPr lang="en-US" altLang="x-none" sz="1200"/>
              <a:pPr/>
              <a:t>0</a:t>
            </a:fld>
            <a:endParaRPr lang="en-US" altLang="x-none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fr-FR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9634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679C-ABF3-AE40-806E-580D11B415D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0244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0679C-ABF3-AE40-806E-580D11B415D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015623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ln/>
        </p:spPr>
      </p:sp>
      <p:sp>
        <p:nvSpPr>
          <p:cNvPr id="24883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fr-FR" altLang="fr-FR">
              <a:ea typeface="ＭＳ Ｐゴシック" charset="-128"/>
            </a:endParaRPr>
          </a:p>
        </p:txBody>
      </p:sp>
      <p:sp>
        <p:nvSpPr>
          <p:cNvPr id="24883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72C92B1-5FF5-3D4B-8DE6-47A7DE22A3D0}" type="slidenum">
              <a:rPr lang="en-US" altLang="fr-FR" sz="1200"/>
              <a:pPr/>
              <a:t>6</a:t>
            </a:fld>
            <a:endParaRPr lang="en-US" altLang="fr-FR" sz="1200"/>
          </a:p>
        </p:txBody>
      </p:sp>
    </p:spTree>
    <p:extLst>
      <p:ext uri="{BB962C8B-B14F-4D97-AF65-F5344CB8AC3E}">
        <p14:creationId xmlns:p14="http://schemas.microsoft.com/office/powerpoint/2010/main" val="743290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fr-FR" altLang="x-none" dirty="0">
              <a:ea typeface="MS PGothic" charset="-128"/>
            </a:endParaRPr>
          </a:p>
        </p:txBody>
      </p:sp>
      <p:sp>
        <p:nvSpPr>
          <p:cNvPr id="11267" name="Date Placeholder 3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91841D6B-2B0D-3A42-9A89-A44538EF3AC0}" type="datetime1">
              <a:rPr lang="en-US" altLang="x-none" sz="1100">
                <a:solidFill>
                  <a:srgbClr val="000000"/>
                </a:solidFill>
                <a:ea typeface="MS PGothic" charset="-128"/>
              </a:rPr>
              <a:pPr/>
              <a:t>6/25/19</a:t>
            </a:fld>
            <a:endParaRPr lang="en-US" altLang="x-none" sz="1100">
              <a:solidFill>
                <a:srgbClr val="000000"/>
              </a:solidFill>
              <a:ea typeface="MS PGothic" charset="-128"/>
            </a:endParaRP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C9B04FBF-5FED-7849-BDA1-037AE4D9BFCF}" type="slidenum">
              <a:rPr lang="en-US" altLang="x-none" sz="1100">
                <a:solidFill>
                  <a:srgbClr val="000000"/>
                </a:solidFill>
                <a:ea typeface="MS PGothic" charset="-128"/>
              </a:rPr>
              <a:pPr/>
              <a:t>8</a:t>
            </a:fld>
            <a:endParaRPr lang="en-US" altLang="x-none" sz="1100">
              <a:solidFill>
                <a:srgbClr val="000000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5061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36CDA6-CD67-4A16-8072-D2DD4FBB35C8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6/25/19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752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44A1BB-7860-4C28-8B56-E24692C3B15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752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7600" cy="3486150"/>
          </a:xfrm>
          <a:ln/>
        </p:spPr>
      </p:sp>
      <p:sp>
        <p:nvSpPr>
          <p:cNvPr id="10752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563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0679C-ABF3-AE40-806E-580D11B415D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9063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6631C-E6A4-5B48-B6F7-939B1C31B48C}" type="slidenum">
              <a:rPr lang="en-US" altLang="x-none" smtClean="0"/>
              <a:pPr/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5634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-beta/11059400" TargetMode="External"/><Relationship Id="rId5" Type="http://schemas.openxmlformats.org/officeDocument/2006/relationships/hyperlink" Target="http://www.certem.univ-tours.fr/" TargetMode="External"/><Relationship Id="rId4" Type="http://schemas.openxmlformats.org/officeDocument/2006/relationships/hyperlink" Target="mailto:certem@univ-tours.fr" TargetMode="Externa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image" Target="../media/image21.png"/><Relationship Id="rId16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562"/>
            <a:ext cx="12192001" cy="23175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9925" y="1521224"/>
            <a:ext cx="4252150" cy="1587427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0"/>
          </p:nvPr>
        </p:nvSpPr>
        <p:spPr>
          <a:xfrm>
            <a:off x="1224651" y="4580496"/>
            <a:ext cx="10082213" cy="466142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aseline="0">
                <a:solidFill>
                  <a:schemeClr val="tx2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3" name="ZoneTexte 2"/>
          <p:cNvSpPr txBox="1"/>
          <p:nvPr userDrawn="1"/>
        </p:nvSpPr>
        <p:spPr>
          <a:xfrm>
            <a:off x="1191252" y="3370020"/>
            <a:ext cx="100754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2800" dirty="0">
                <a:solidFill>
                  <a:schemeClr val="bg2"/>
                </a:solidFill>
                <a:latin typeface="Myriad Pro" charset="0"/>
                <a:ea typeface="Myriad Pro" charset="0"/>
                <a:cs typeface="Myriad Pro" charset="0"/>
              </a:rPr>
              <a:t>Le </a:t>
            </a:r>
            <a:r>
              <a:rPr lang="fr-FR" sz="2800" dirty="0" err="1">
                <a:solidFill>
                  <a:schemeClr val="bg2"/>
                </a:solidFill>
                <a:latin typeface="Myriad Pro" charset="0"/>
                <a:ea typeface="Myriad Pro" charset="0"/>
                <a:cs typeface="Myriad Pro" charset="0"/>
              </a:rPr>
              <a:t>CERTeM</a:t>
            </a:r>
            <a:r>
              <a:rPr lang="fr-FR" sz="2800" dirty="0">
                <a:solidFill>
                  <a:schemeClr val="bg2"/>
                </a:solidFill>
                <a:latin typeface="Myriad Pro" charset="0"/>
                <a:ea typeface="Myriad Pro" charset="0"/>
                <a:cs typeface="Myriad Pro" charset="0"/>
              </a:rPr>
              <a:t> 5.0 : vers</a:t>
            </a:r>
            <a:r>
              <a:rPr lang="fr-FR" sz="2800" baseline="0" dirty="0">
                <a:solidFill>
                  <a:schemeClr val="bg2"/>
                </a:solidFill>
                <a:latin typeface="Myriad Pro" charset="0"/>
                <a:ea typeface="Myriad Pro" charset="0"/>
                <a:cs typeface="Myriad Pro" charset="0"/>
              </a:rPr>
              <a:t> le mode ARD</a:t>
            </a:r>
            <a:endParaRPr lang="fr-FR" sz="2800" dirty="0">
              <a:solidFill>
                <a:schemeClr val="bg2"/>
              </a:solidFill>
              <a:latin typeface="Myriad Pro" charset="0"/>
              <a:ea typeface="Myriad Pro" charset="0"/>
              <a:cs typeface="Myriad Pro" charset="0"/>
            </a:endParaRPr>
          </a:p>
        </p:txBody>
      </p:sp>
      <p:pic>
        <p:nvPicPr>
          <p:cNvPr id="21" name="Image 8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8534" y="6415076"/>
            <a:ext cx="400778" cy="351627"/>
          </a:xfrm>
          <a:prstGeom prst="rect">
            <a:avLst/>
          </a:prstGeom>
        </p:spPr>
      </p:pic>
      <p:pic>
        <p:nvPicPr>
          <p:cNvPr id="24" name="Image 9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668" y="6420972"/>
            <a:ext cx="466162" cy="351629"/>
          </a:xfrm>
          <a:prstGeom prst="rect">
            <a:avLst/>
          </a:prstGeom>
        </p:spPr>
      </p:pic>
      <p:pic>
        <p:nvPicPr>
          <p:cNvPr id="25" name="Image 13"/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8799" y="6418030"/>
            <a:ext cx="564167" cy="351627"/>
          </a:xfrm>
          <a:prstGeom prst="rect">
            <a:avLst/>
          </a:prstGeom>
        </p:spPr>
      </p:pic>
      <p:pic>
        <p:nvPicPr>
          <p:cNvPr id="26" name="Image 19"/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6749" y="6412156"/>
            <a:ext cx="830288" cy="351588"/>
          </a:xfrm>
          <a:prstGeom prst="rect">
            <a:avLst/>
          </a:prstGeom>
        </p:spPr>
      </p:pic>
      <p:pic>
        <p:nvPicPr>
          <p:cNvPr id="27" name="Image 1"/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4504" y="6412156"/>
            <a:ext cx="777053" cy="352800"/>
          </a:xfrm>
          <a:prstGeom prst="rect">
            <a:avLst/>
          </a:prstGeom>
        </p:spPr>
      </p:pic>
      <p:pic>
        <p:nvPicPr>
          <p:cNvPr id="28" name="Image 3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0220" y="6420386"/>
            <a:ext cx="603387" cy="352800"/>
          </a:xfrm>
          <a:prstGeom prst="rect">
            <a:avLst/>
          </a:prstGeom>
        </p:spPr>
      </p:pic>
      <p:grpSp>
        <p:nvGrpSpPr>
          <p:cNvPr id="29" name="Grouper 18"/>
          <p:cNvGrpSpPr/>
          <p:nvPr userDrawn="1"/>
        </p:nvGrpSpPr>
        <p:grpSpPr>
          <a:xfrm>
            <a:off x="2974503" y="5678983"/>
            <a:ext cx="7028839" cy="539848"/>
            <a:chOff x="2943435" y="5686883"/>
            <a:chExt cx="7028839" cy="539848"/>
          </a:xfrm>
        </p:grpSpPr>
        <p:pic>
          <p:nvPicPr>
            <p:cNvPr id="30" name="Image 11"/>
            <p:cNvPicPr>
              <a:picLocks noChangeAspect="1"/>
            </p:cNvPicPr>
            <p:nvPr userDrawn="1"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9042" y="5786767"/>
              <a:ext cx="1241444" cy="352981"/>
            </a:xfrm>
            <a:prstGeom prst="rect">
              <a:avLst/>
            </a:prstGeom>
          </p:spPr>
        </p:pic>
        <p:pic>
          <p:nvPicPr>
            <p:cNvPr id="31" name="Image 14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891" y="5697628"/>
              <a:ext cx="472320" cy="505351"/>
            </a:xfrm>
            <a:prstGeom prst="rect">
              <a:avLst/>
            </a:prstGeom>
          </p:spPr>
        </p:pic>
        <p:pic>
          <p:nvPicPr>
            <p:cNvPr id="32" name="Image 15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0206" y="5697627"/>
              <a:ext cx="632841" cy="505351"/>
            </a:xfrm>
            <a:prstGeom prst="rect">
              <a:avLst/>
            </a:prstGeom>
          </p:spPr>
        </p:pic>
        <p:pic>
          <p:nvPicPr>
            <p:cNvPr id="33" name="Image 16"/>
            <p:cNvPicPr>
              <a:picLocks noChangeAspect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6481" y="5781013"/>
              <a:ext cx="1375793" cy="351588"/>
            </a:xfrm>
            <a:prstGeom prst="rect">
              <a:avLst/>
            </a:prstGeom>
          </p:spPr>
        </p:pic>
        <p:pic>
          <p:nvPicPr>
            <p:cNvPr id="34" name="Image 17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3435" y="5705020"/>
              <a:ext cx="852316" cy="505350"/>
            </a:xfrm>
            <a:prstGeom prst="rect">
              <a:avLst/>
            </a:prstGeom>
          </p:spPr>
        </p:pic>
        <p:pic>
          <p:nvPicPr>
            <p:cNvPr id="35" name="Image 2"/>
            <p:cNvPicPr>
              <a:picLocks noChangeAspect="1"/>
            </p:cNvPicPr>
            <p:nvPr userDrawn="1"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9483" y="5767689"/>
              <a:ext cx="1148180" cy="372059"/>
            </a:xfrm>
            <a:prstGeom prst="rect">
              <a:avLst/>
            </a:prstGeom>
          </p:spPr>
        </p:pic>
        <p:pic>
          <p:nvPicPr>
            <p:cNvPr id="36" name="Image 10"/>
            <p:cNvPicPr>
              <a:picLocks noChangeAspect="1"/>
            </p:cNvPicPr>
            <p:nvPr userDrawn="1"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570" y="5686883"/>
              <a:ext cx="567851" cy="5398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29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
Deuxième niveau
Troisième niveau
Quatrième niveau
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25C-DD5C-524B-A9FF-B842E284F493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6296628"/>
            <a:ext cx="1370682" cy="523135"/>
          </a:xfrm>
          <a:prstGeom prst="rect">
            <a:avLst/>
          </a:prstGeom>
        </p:spPr>
      </p:pic>
      <p:sp>
        <p:nvSpPr>
          <p:cNvPr id="8" name="Entrée manuelle 13"/>
          <p:cNvSpPr/>
          <p:nvPr userDrawn="1"/>
        </p:nvSpPr>
        <p:spPr bwMode="auto">
          <a:xfrm rot="16200000">
            <a:off x="10446414" y="-908874"/>
            <a:ext cx="836712" cy="2654461"/>
          </a:xfrm>
          <a:prstGeom prst="flowChartManualInpu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8670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rée manuelle 9"/>
          <p:cNvSpPr/>
          <p:nvPr userDrawn="1"/>
        </p:nvSpPr>
        <p:spPr bwMode="auto">
          <a:xfrm rot="16200000">
            <a:off x="10446414" y="-908874"/>
            <a:ext cx="836712" cy="2654461"/>
          </a:xfrm>
          <a:prstGeom prst="flowChartManualInpu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6296628"/>
            <a:ext cx="1370682" cy="523135"/>
          </a:xfrm>
          <a:prstGeom prst="rect">
            <a:avLst/>
          </a:prstGeom>
        </p:spPr>
      </p:pic>
      <p:sp>
        <p:nvSpPr>
          <p:cNvPr id="9" name="Espace réservé du titre 3"/>
          <p:cNvSpPr>
            <a:spLocks noGrp="1"/>
          </p:cNvSpPr>
          <p:nvPr>
            <p:ph type="title"/>
          </p:nvPr>
        </p:nvSpPr>
        <p:spPr>
          <a:xfrm>
            <a:off x="179512" y="1"/>
            <a:ext cx="9358026" cy="8367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1638844" y="418356"/>
            <a:ext cx="442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671F529-162B-394D-82B2-EA389DD85379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79512" y="1002857"/>
            <a:ext cx="11777662" cy="5127625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2400"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042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ntrée manuelle 10"/>
          <p:cNvSpPr/>
          <p:nvPr userDrawn="1"/>
        </p:nvSpPr>
        <p:spPr bwMode="auto">
          <a:xfrm rot="16200000">
            <a:off x="10446414" y="-908874"/>
            <a:ext cx="836712" cy="2654461"/>
          </a:xfrm>
          <a:prstGeom prst="flowChartManualInpu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6296628"/>
            <a:ext cx="1370682" cy="523135"/>
          </a:xfrm>
          <a:prstGeom prst="rect">
            <a:avLst/>
          </a:prstGeom>
        </p:spPr>
      </p:pic>
      <p:sp>
        <p:nvSpPr>
          <p:cNvPr id="15" name="Espace réservé du titre 3"/>
          <p:cNvSpPr>
            <a:spLocks noGrp="1"/>
          </p:cNvSpPr>
          <p:nvPr>
            <p:ph type="title"/>
          </p:nvPr>
        </p:nvSpPr>
        <p:spPr>
          <a:xfrm>
            <a:off x="179512" y="1"/>
            <a:ext cx="9358026" cy="8367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6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1638844" y="418356"/>
            <a:ext cx="442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671F529-162B-394D-82B2-EA389DD853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210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ntrée manuelle 13"/>
          <p:cNvSpPr/>
          <p:nvPr userDrawn="1"/>
        </p:nvSpPr>
        <p:spPr bwMode="auto">
          <a:xfrm rot="16200000">
            <a:off x="10446414" y="-908874"/>
            <a:ext cx="836712" cy="2654461"/>
          </a:xfrm>
          <a:prstGeom prst="flowChartManualInpu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6296628"/>
            <a:ext cx="1370682" cy="523135"/>
          </a:xfrm>
          <a:prstGeom prst="rect">
            <a:avLst/>
          </a:prstGeom>
        </p:spPr>
      </p:pic>
      <p:sp>
        <p:nvSpPr>
          <p:cNvPr id="17" name="Espace réservé du titre 3"/>
          <p:cNvSpPr>
            <a:spLocks noGrp="1"/>
          </p:cNvSpPr>
          <p:nvPr>
            <p:ph type="title"/>
          </p:nvPr>
        </p:nvSpPr>
        <p:spPr>
          <a:xfrm>
            <a:off x="179512" y="1"/>
            <a:ext cx="9358026" cy="8367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8" name="Espace réservé du numéro de diapositive 4"/>
          <p:cNvSpPr>
            <a:spLocks noGrp="1"/>
          </p:cNvSpPr>
          <p:nvPr>
            <p:ph type="sldNum" sz="quarter" idx="10"/>
          </p:nvPr>
        </p:nvSpPr>
        <p:spPr>
          <a:xfrm>
            <a:off x="11638844" y="418356"/>
            <a:ext cx="442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671F529-162B-394D-82B2-EA389DD853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3522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-titre-intermédi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3111810"/>
            <a:ext cx="12192000" cy="1124524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algn="ctr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fr-FR"/>
              <a:t>Cliquez et modifiez le titre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78523" cy="2314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356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ntrée manuelle 13"/>
          <p:cNvSpPr/>
          <p:nvPr userDrawn="1"/>
        </p:nvSpPr>
        <p:spPr bwMode="auto">
          <a:xfrm rot="16200000">
            <a:off x="10446414" y="-908874"/>
            <a:ext cx="836712" cy="2654461"/>
          </a:xfrm>
          <a:prstGeom prst="flowChartManualInpu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6296628"/>
            <a:ext cx="1370682" cy="523135"/>
          </a:xfrm>
          <a:prstGeom prst="rect">
            <a:avLst/>
          </a:prstGeom>
        </p:spPr>
      </p:pic>
      <p:sp>
        <p:nvSpPr>
          <p:cNvPr id="18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1638844" y="418356"/>
            <a:ext cx="442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F671F529-162B-394D-82B2-EA389DD85379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4442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/>
          <p:cNvPicPr>
            <a:picLocks noChangeAspect="1"/>
          </p:cNvPicPr>
          <p:nvPr userDrawn="1"/>
        </p:nvPicPr>
        <p:blipFill rotWithShape="1">
          <a:blip r:embed="rId2" cstate="email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791246" cy="686425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262" y="518868"/>
            <a:ext cx="3312368" cy="1236585"/>
          </a:xfrm>
          <a:prstGeom prst="rect">
            <a:avLst/>
          </a:prstGeom>
        </p:spPr>
      </p:pic>
      <p:sp>
        <p:nvSpPr>
          <p:cNvPr id="15" name="ZoneTexte 14"/>
          <p:cNvSpPr txBox="1"/>
          <p:nvPr userDrawn="1"/>
        </p:nvSpPr>
        <p:spPr>
          <a:xfrm>
            <a:off x="6930262" y="2346145"/>
            <a:ext cx="3492388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2000" b="1" dirty="0" err="1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rPr>
              <a:t>CERTeM</a:t>
            </a:r>
            <a:endParaRPr lang="fr-FR" sz="2000" b="1" dirty="0">
              <a:solidFill>
                <a:schemeClr val="tx2"/>
              </a:solidFill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26 rue Pierre et Marie Curie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37100 Tours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Tél.:</a:t>
            </a:r>
            <a:r>
              <a:rPr lang="fr-FR" sz="2000" baseline="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02 47 42 41 72</a:t>
            </a: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Mail : </a:t>
            </a:r>
            <a:r>
              <a:rPr lang="fr-FR" sz="2000" dirty="0">
                <a:latin typeface="Arial" charset="0"/>
                <a:ea typeface="Arial" charset="0"/>
                <a:cs typeface="Arial" charset="0"/>
                <a:hlinkClick r:id="rId4"/>
              </a:rPr>
              <a:t>certem@univ-tours.fr</a:t>
            </a:r>
            <a:endParaRPr lang="fr-FR" sz="20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Web : </a:t>
            </a:r>
            <a:r>
              <a:rPr lang="fr-FR" sz="2000" dirty="0">
                <a:latin typeface="Arial" charset="0"/>
                <a:ea typeface="Arial" charset="0"/>
                <a:cs typeface="Arial" charset="0"/>
                <a:hlinkClick r:id="rId5"/>
              </a:rPr>
              <a:t>certem.univ-tours.fr</a:t>
            </a:r>
            <a:endParaRPr lang="fr-FR" sz="2000" dirty="0">
              <a:latin typeface="Arial" charset="0"/>
              <a:ea typeface="Arial" charset="0"/>
              <a:cs typeface="Arial" charset="0"/>
            </a:endParaRPr>
          </a:p>
          <a:p>
            <a:pPr algn="ctr">
              <a:lnSpc>
                <a:spcPct val="150000"/>
              </a:lnSpc>
            </a:pP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       </a:t>
            </a:r>
            <a:r>
              <a:rPr lang="fr-FR" sz="2000" dirty="0" err="1">
                <a:latin typeface="Arial" charset="0"/>
                <a:ea typeface="Arial" charset="0"/>
                <a:cs typeface="Arial" charset="0"/>
                <a:hlinkClick r:id="rId6"/>
              </a:rPr>
              <a:t>CERTeM</a:t>
            </a:r>
            <a:endParaRPr lang="fr-FR" sz="2000" dirty="0">
              <a:latin typeface="Arial" charset="0"/>
              <a:ea typeface="Arial" charset="0"/>
              <a:cs typeface="Arial" charset="0"/>
            </a:endParaRPr>
          </a:p>
          <a:p>
            <a:pPr algn="ctr"/>
            <a:endParaRPr lang="fr-FR" sz="1800" dirty="0"/>
          </a:p>
          <a:p>
            <a:pPr algn="ctr"/>
            <a:endParaRPr lang="fr-FR" sz="1800" dirty="0"/>
          </a:p>
        </p:txBody>
      </p:sp>
      <p:pic>
        <p:nvPicPr>
          <p:cNvPr id="16" name="Image 15">
            <a:hlinkClick r:id="rId6"/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4378" y="5226465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309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ntrée manuelle 9"/>
          <p:cNvSpPr/>
          <p:nvPr userDrawn="1"/>
        </p:nvSpPr>
        <p:spPr bwMode="auto">
          <a:xfrm rot="16200000">
            <a:off x="10446414" y="-908874"/>
            <a:ext cx="836712" cy="2654461"/>
          </a:xfrm>
          <a:prstGeom prst="flowChartManualInpu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6296628"/>
            <a:ext cx="1370682" cy="523135"/>
          </a:xfrm>
          <a:prstGeom prst="rect">
            <a:avLst/>
          </a:prstGeom>
        </p:spPr>
      </p:pic>
      <p:sp>
        <p:nvSpPr>
          <p:cNvPr id="9" name="Espace réservé du titre 3"/>
          <p:cNvSpPr>
            <a:spLocks noGrp="1"/>
          </p:cNvSpPr>
          <p:nvPr>
            <p:ph type="title"/>
          </p:nvPr>
        </p:nvSpPr>
        <p:spPr>
          <a:xfrm>
            <a:off x="179512" y="1"/>
            <a:ext cx="9358026" cy="8367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  <a:endParaRPr lang="fr-FR" dirty="0"/>
          </a:p>
        </p:txBody>
      </p:sp>
      <p:sp>
        <p:nvSpPr>
          <p:cNvPr id="14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1638844" y="418356"/>
            <a:ext cx="4420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33AEA4EC-ACAE-AE49-AC8A-D3209FE10042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0"/>
          </p:nvPr>
        </p:nvSpPr>
        <p:spPr>
          <a:xfrm>
            <a:off x="179512" y="1002857"/>
            <a:ext cx="11777662" cy="5127625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/>
            </a:lvl1pPr>
            <a:lvl2pPr marL="800100" indent="-342900">
              <a:buClr>
                <a:schemeClr val="bg2"/>
              </a:buClr>
              <a:buFont typeface="Arial" charset="0"/>
              <a:buChar char="•"/>
              <a:defRPr/>
            </a:lvl2pPr>
            <a:lvl3pPr marL="1257300" indent="-342900">
              <a:buClr>
                <a:schemeClr val="bg2"/>
              </a:buClr>
              <a:buFont typeface="Arial" charset="0"/>
              <a:buChar char="•"/>
              <a:defRPr/>
            </a:lvl3pPr>
            <a:lvl4pPr marL="1657350" indent="-285750">
              <a:buClr>
                <a:schemeClr val="bg2"/>
              </a:buClr>
              <a:buFont typeface="Arial" charset="0"/>
              <a:buChar char="•"/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4976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5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370021"/>
            <a:ext cx="12192000" cy="4661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aseline="0">
                <a:solidFill>
                  <a:srgbClr val="263776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r-FR" dirty="0"/>
              <a:t>Titre de la présentation</a:t>
            </a:r>
          </a:p>
        </p:txBody>
      </p:sp>
      <p:sp>
        <p:nvSpPr>
          <p:cNvPr id="9" name="Espace réservé du texte 5"/>
          <p:cNvSpPr>
            <a:spLocks noGrp="1"/>
          </p:cNvSpPr>
          <p:nvPr>
            <p:ph type="body" sz="quarter" idx="11" hasCustomPrompt="1"/>
          </p:nvPr>
        </p:nvSpPr>
        <p:spPr>
          <a:xfrm>
            <a:off x="-1" y="4557698"/>
            <a:ext cx="12192001" cy="34040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33B5B5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r-FR" dirty="0"/>
              <a:t>Nom de l’événement </a:t>
            </a:r>
          </a:p>
        </p:txBody>
      </p:sp>
      <p:sp>
        <p:nvSpPr>
          <p:cNvPr id="10" name="Espace réservé du texte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830189"/>
            <a:ext cx="12192000" cy="4670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263776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r-FR" dirty="0"/>
              <a:t>Nom (et titre) de l’intervenant</a:t>
            </a:r>
          </a:p>
        </p:txBody>
      </p:sp>
      <p:sp>
        <p:nvSpPr>
          <p:cNvPr id="11" name="Espace réservé du texte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4898106"/>
            <a:ext cx="12192000" cy="49218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baseline="0">
                <a:solidFill>
                  <a:srgbClr val="33B5B5"/>
                </a:solidFill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fr-FR" dirty="0"/>
              <a:t>Date de l’événement </a:t>
            </a: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2833834" y="6381328"/>
            <a:ext cx="6155756" cy="361030"/>
            <a:chOff x="2314618" y="6421376"/>
            <a:chExt cx="4616817" cy="361030"/>
          </a:xfrm>
        </p:grpSpPr>
        <p:pic>
          <p:nvPicPr>
            <p:cNvPr id="14" name="Image 8"/>
            <p:cNvPicPr>
              <a:picLocks noChangeAspect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2932" y="6424296"/>
              <a:ext cx="400778" cy="351627"/>
            </a:xfrm>
            <a:prstGeom prst="rect">
              <a:avLst/>
            </a:prstGeom>
          </p:spPr>
        </p:pic>
        <p:pic>
          <p:nvPicPr>
            <p:cNvPr id="15" name="Image 9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92066" y="6430192"/>
              <a:ext cx="466162" cy="351629"/>
            </a:xfrm>
            <a:prstGeom prst="rect">
              <a:avLst/>
            </a:prstGeom>
          </p:spPr>
        </p:pic>
        <p:pic>
          <p:nvPicPr>
            <p:cNvPr id="16" name="Image 13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73197" y="6427250"/>
              <a:ext cx="564167" cy="351627"/>
            </a:xfrm>
            <a:prstGeom prst="rect">
              <a:avLst/>
            </a:prstGeom>
          </p:spPr>
        </p:pic>
        <p:pic>
          <p:nvPicPr>
            <p:cNvPr id="17" name="Image 19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1147" y="6421376"/>
              <a:ext cx="830288" cy="351588"/>
            </a:xfrm>
            <a:prstGeom prst="rect">
              <a:avLst/>
            </a:prstGeom>
          </p:spPr>
        </p:pic>
        <p:pic>
          <p:nvPicPr>
            <p:cNvPr id="18" name="Image 1"/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68902" y="6421376"/>
              <a:ext cx="777053" cy="352800"/>
            </a:xfrm>
            <a:prstGeom prst="rect">
              <a:avLst/>
            </a:prstGeom>
          </p:spPr>
        </p:pic>
        <p:pic>
          <p:nvPicPr>
            <p:cNvPr id="19" name="Image 3"/>
            <p:cNvPicPr>
              <a:picLocks noChangeAspect="1"/>
            </p:cNvPicPr>
            <p:nvPr userDrawn="1"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14618" y="6429606"/>
              <a:ext cx="603387" cy="352800"/>
            </a:xfrm>
            <a:prstGeom prst="rect">
              <a:avLst/>
            </a:prstGeom>
          </p:spPr>
        </p:pic>
      </p:grpSp>
      <p:grpSp>
        <p:nvGrpSpPr>
          <p:cNvPr id="20" name="Grouper 18"/>
          <p:cNvGrpSpPr/>
          <p:nvPr userDrawn="1"/>
        </p:nvGrpSpPr>
        <p:grpSpPr>
          <a:xfrm>
            <a:off x="1986981" y="5733256"/>
            <a:ext cx="8204559" cy="472612"/>
            <a:chOff x="2943435" y="5686883"/>
            <a:chExt cx="7028839" cy="539848"/>
          </a:xfrm>
        </p:grpSpPr>
        <p:pic>
          <p:nvPicPr>
            <p:cNvPr id="21" name="Image 11"/>
            <p:cNvPicPr>
              <a:picLocks noChangeAspect="1"/>
            </p:cNvPicPr>
            <p:nvPr userDrawn="1"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29042" y="5786767"/>
              <a:ext cx="1241444" cy="352981"/>
            </a:xfrm>
            <a:prstGeom prst="rect">
              <a:avLst/>
            </a:prstGeom>
          </p:spPr>
        </p:pic>
        <p:pic>
          <p:nvPicPr>
            <p:cNvPr id="22" name="Image 14"/>
            <p:cNvPicPr>
              <a:picLocks noChangeAspect="1"/>
            </p:cNvPicPr>
            <p:nvPr userDrawn="1"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71891" y="5697628"/>
              <a:ext cx="472320" cy="505351"/>
            </a:xfrm>
            <a:prstGeom prst="rect">
              <a:avLst/>
            </a:prstGeom>
          </p:spPr>
        </p:pic>
        <p:pic>
          <p:nvPicPr>
            <p:cNvPr id="23" name="Image 15"/>
            <p:cNvPicPr>
              <a:picLocks noChangeAspect="1"/>
            </p:cNvPicPr>
            <p:nvPr userDrawn="1"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0206" y="5697627"/>
              <a:ext cx="632841" cy="505351"/>
            </a:xfrm>
            <a:prstGeom prst="rect">
              <a:avLst/>
            </a:prstGeom>
          </p:spPr>
        </p:pic>
        <p:pic>
          <p:nvPicPr>
            <p:cNvPr id="24" name="Image 16"/>
            <p:cNvPicPr>
              <a:picLocks noChangeAspect="1"/>
            </p:cNvPicPr>
            <p:nvPr userDrawn="1"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6481" y="5781013"/>
              <a:ext cx="1375793" cy="351588"/>
            </a:xfrm>
            <a:prstGeom prst="rect">
              <a:avLst/>
            </a:prstGeom>
          </p:spPr>
        </p:pic>
        <p:pic>
          <p:nvPicPr>
            <p:cNvPr id="25" name="Image 17"/>
            <p:cNvPicPr>
              <a:picLocks noChangeAspect="1"/>
            </p:cNvPicPr>
            <p:nvPr userDrawn="1"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3435" y="5705020"/>
              <a:ext cx="852316" cy="505350"/>
            </a:xfrm>
            <a:prstGeom prst="rect">
              <a:avLst/>
            </a:prstGeom>
          </p:spPr>
        </p:pic>
        <p:pic>
          <p:nvPicPr>
            <p:cNvPr id="26" name="Image 2"/>
            <p:cNvPicPr>
              <a:picLocks noChangeAspect="1"/>
            </p:cNvPicPr>
            <p:nvPr userDrawn="1"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589483" y="5767689"/>
              <a:ext cx="1148180" cy="372059"/>
            </a:xfrm>
            <a:prstGeom prst="rect">
              <a:avLst/>
            </a:prstGeom>
          </p:spPr>
        </p:pic>
        <p:pic>
          <p:nvPicPr>
            <p:cNvPr id="27" name="Image 10"/>
            <p:cNvPicPr>
              <a:picLocks noChangeAspect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23570" y="5686883"/>
              <a:ext cx="567851" cy="539848"/>
            </a:xfrm>
            <a:prstGeom prst="rect">
              <a:avLst/>
            </a:prstGeom>
          </p:spPr>
        </p:pic>
      </p:grpSp>
      <p:pic>
        <p:nvPicPr>
          <p:cNvPr id="28" name="Image 6"/>
          <p:cNvPicPr>
            <a:picLocks noChangeAspect="1"/>
          </p:cNvPicPr>
          <p:nvPr userDrawn="1"/>
        </p:nvPicPr>
        <p:blipFill rotWithShape="1">
          <a:blip r:embed="rId15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2562"/>
            <a:ext cx="12192001" cy="1738125"/>
          </a:xfrm>
          <a:prstGeom prst="rect">
            <a:avLst/>
          </a:prstGeom>
        </p:spPr>
      </p:pic>
      <p:pic>
        <p:nvPicPr>
          <p:cNvPr id="12" name="Image 7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6946" y="980729"/>
            <a:ext cx="5669533" cy="158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71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itre 3"/>
          <p:cNvSpPr>
            <a:spLocks noGrp="1"/>
          </p:cNvSpPr>
          <p:nvPr>
            <p:ph type="title"/>
          </p:nvPr>
        </p:nvSpPr>
        <p:spPr>
          <a:xfrm>
            <a:off x="0" y="1"/>
            <a:ext cx="9537538" cy="8367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WordArt 9"/>
          <p:cNvSpPr>
            <a:spLocks noChangeArrowheads="1" noChangeShapeType="1" noTextEdit="1"/>
          </p:cNvSpPr>
          <p:nvPr userDrawn="1"/>
        </p:nvSpPr>
        <p:spPr bwMode="auto">
          <a:xfrm>
            <a:off x="10897577" y="6562873"/>
            <a:ext cx="1169988" cy="219075"/>
          </a:xfrm>
          <a:prstGeom prst="rect">
            <a:avLst/>
          </a:prstGeom>
          <a:ln>
            <a:noFill/>
          </a:ln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sz="1200" kern="10" dirty="0">
                <a:ln w="9525">
                  <a:noFill/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CONFIDENTIEL</a:t>
            </a:r>
          </a:p>
        </p:txBody>
      </p:sp>
    </p:spTree>
    <p:extLst>
      <p:ext uri="{BB962C8B-B14F-4D97-AF65-F5344CB8AC3E}">
        <p14:creationId xmlns:p14="http://schemas.microsoft.com/office/powerpoint/2010/main" val="622836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  <p:sldLayoutId id="2147483656" r:id="rId6"/>
    <p:sldLayoutId id="2147483657" r:id="rId7"/>
    <p:sldLayoutId id="2147483659" r:id="rId8"/>
    <p:sldLayoutId id="2147483660" r:id="rId9"/>
    <p:sldLayoutId id="2147483661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2"/>
          </a:solidFill>
          <a:latin typeface="Myriad Pro" charset="0"/>
          <a:ea typeface="Myriad Pro" charset="0"/>
          <a:cs typeface="Myriad Pro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103.png"/><Relationship Id="rId7" Type="http://schemas.openxmlformats.org/officeDocument/2006/relationships/image" Target="../media/image10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jpeg"/><Relationship Id="rId11" Type="http://schemas.openxmlformats.org/officeDocument/2006/relationships/image" Target="../media/image111.png"/><Relationship Id="rId5" Type="http://schemas.openxmlformats.org/officeDocument/2006/relationships/image" Target="../media/image105.png"/><Relationship Id="rId10" Type="http://schemas.openxmlformats.org/officeDocument/2006/relationships/image" Target="../media/image110.png"/><Relationship Id="rId4" Type="http://schemas.openxmlformats.org/officeDocument/2006/relationships/image" Target="../media/image104.emf"/><Relationship Id="rId9" Type="http://schemas.openxmlformats.org/officeDocument/2006/relationships/image" Target="../media/image10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jpeg"/><Relationship Id="rId13" Type="http://schemas.openxmlformats.org/officeDocument/2006/relationships/image" Target="../media/image123.emf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12" Type="http://schemas.openxmlformats.org/officeDocument/2006/relationships/image" Target="../media/image122.png"/><Relationship Id="rId2" Type="http://schemas.openxmlformats.org/officeDocument/2006/relationships/image" Target="../media/image112.jpeg"/><Relationship Id="rId16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11" Type="http://schemas.openxmlformats.org/officeDocument/2006/relationships/image" Target="../media/image121.png"/><Relationship Id="rId5" Type="http://schemas.openxmlformats.org/officeDocument/2006/relationships/image" Target="../media/image115.wmf"/><Relationship Id="rId15" Type="http://schemas.openxmlformats.org/officeDocument/2006/relationships/image" Target="../media/image111.png"/><Relationship Id="rId10" Type="http://schemas.openxmlformats.org/officeDocument/2006/relationships/image" Target="../media/image120.jpeg"/><Relationship Id="rId4" Type="http://schemas.openxmlformats.org/officeDocument/2006/relationships/image" Target="../media/image114.jpeg"/><Relationship Id="rId9" Type="http://schemas.openxmlformats.org/officeDocument/2006/relationships/image" Target="../media/image119.png"/><Relationship Id="rId14" Type="http://schemas.openxmlformats.org/officeDocument/2006/relationships/image" Target="../media/image124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jpeg"/><Relationship Id="rId13" Type="http://schemas.openxmlformats.org/officeDocument/2006/relationships/image" Target="../media/image132.tiff"/><Relationship Id="rId3" Type="http://schemas.openxmlformats.org/officeDocument/2006/relationships/hyperlink" Target="https://www.offgridenergyindependence.com/articles/1431/energy-harvesting-from-zinc-oxide-nanowires" TargetMode="External"/><Relationship Id="rId7" Type="http://schemas.openxmlformats.org/officeDocument/2006/relationships/image" Target="../media/image126.jpeg"/><Relationship Id="rId12" Type="http://schemas.openxmlformats.org/officeDocument/2006/relationships/image" Target="../media/image1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11" Type="http://schemas.openxmlformats.org/officeDocument/2006/relationships/image" Target="../media/image130.jpeg"/><Relationship Id="rId5" Type="http://schemas.openxmlformats.org/officeDocument/2006/relationships/hyperlink" Target="https://www.usine-digitale.fr/article/i-ten-ajoute-une-troisieme-dimension-aux-microbatteries.N294738" TargetMode="External"/><Relationship Id="rId10" Type="http://schemas.openxmlformats.org/officeDocument/2006/relationships/image" Target="../media/image129.png"/><Relationship Id="rId4" Type="http://schemas.openxmlformats.org/officeDocument/2006/relationships/hyperlink" Target="http://depts.washington.edu/solgel/" TargetMode="External"/><Relationship Id="rId9" Type="http://schemas.openxmlformats.org/officeDocument/2006/relationships/image" Target="../media/image128.jpeg"/><Relationship Id="rId14" Type="http://schemas.openxmlformats.org/officeDocument/2006/relationships/image" Target="../media/image13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5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tiff"/><Relationship Id="rId25" Type="http://schemas.openxmlformats.org/officeDocument/2006/relationships/image" Target="../media/image156.png"/><Relationship Id="rId2" Type="http://schemas.openxmlformats.org/officeDocument/2006/relationships/image" Target="../media/image134.png"/><Relationship Id="rId16" Type="http://schemas.openxmlformats.org/officeDocument/2006/relationships/image" Target="../media/image147.jpeg"/><Relationship Id="rId20" Type="http://schemas.openxmlformats.org/officeDocument/2006/relationships/image" Target="../media/image15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42.png"/><Relationship Id="rId24" Type="http://schemas.openxmlformats.org/officeDocument/2006/relationships/image" Target="../media/image155.jpeg"/><Relationship Id="rId5" Type="http://schemas.openxmlformats.org/officeDocument/2006/relationships/image" Target="../media/image137.png"/><Relationship Id="rId15" Type="http://schemas.openxmlformats.org/officeDocument/2006/relationships/image" Target="../media/image146.jpg"/><Relationship Id="rId23" Type="http://schemas.openxmlformats.org/officeDocument/2006/relationships/image" Target="../media/image154.png"/><Relationship Id="rId10" Type="http://schemas.openxmlformats.org/officeDocument/2006/relationships/image" Target="../media/image141.png"/><Relationship Id="rId19" Type="http://schemas.openxmlformats.org/officeDocument/2006/relationships/image" Target="../media/image150.jpeg"/><Relationship Id="rId4" Type="http://schemas.openxmlformats.org/officeDocument/2006/relationships/image" Target="../media/image136.png"/><Relationship Id="rId9" Type="http://schemas.openxmlformats.org/officeDocument/2006/relationships/image" Target="../media/image140.png"/><Relationship Id="rId14" Type="http://schemas.openxmlformats.org/officeDocument/2006/relationships/image" Target="../media/image145.jpg"/><Relationship Id="rId22" Type="http://schemas.openxmlformats.org/officeDocument/2006/relationships/image" Target="../media/image153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image" Target="../media/image144.png"/><Relationship Id="rId18" Type="http://schemas.openxmlformats.org/officeDocument/2006/relationships/image" Target="../media/image149.png"/><Relationship Id="rId3" Type="http://schemas.openxmlformats.org/officeDocument/2006/relationships/image" Target="../media/image135.png"/><Relationship Id="rId21" Type="http://schemas.openxmlformats.org/officeDocument/2006/relationships/image" Target="../media/image152.png"/><Relationship Id="rId7" Type="http://schemas.openxmlformats.org/officeDocument/2006/relationships/image" Target="../media/image138.png"/><Relationship Id="rId12" Type="http://schemas.openxmlformats.org/officeDocument/2006/relationships/image" Target="../media/image143.png"/><Relationship Id="rId17" Type="http://schemas.openxmlformats.org/officeDocument/2006/relationships/image" Target="../media/image148.tiff"/><Relationship Id="rId2" Type="http://schemas.openxmlformats.org/officeDocument/2006/relationships/image" Target="../media/image134.png"/><Relationship Id="rId16" Type="http://schemas.openxmlformats.org/officeDocument/2006/relationships/image" Target="../media/image147.jpeg"/><Relationship Id="rId20" Type="http://schemas.openxmlformats.org/officeDocument/2006/relationships/image" Target="../media/image15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142.png"/><Relationship Id="rId5" Type="http://schemas.openxmlformats.org/officeDocument/2006/relationships/image" Target="../media/image137.png"/><Relationship Id="rId15" Type="http://schemas.openxmlformats.org/officeDocument/2006/relationships/image" Target="../media/image146.jpg"/><Relationship Id="rId23" Type="http://schemas.openxmlformats.org/officeDocument/2006/relationships/image" Target="../media/image154.png"/><Relationship Id="rId10" Type="http://schemas.openxmlformats.org/officeDocument/2006/relationships/image" Target="../media/image141.png"/><Relationship Id="rId19" Type="http://schemas.openxmlformats.org/officeDocument/2006/relationships/image" Target="../media/image150.jpeg"/><Relationship Id="rId4" Type="http://schemas.openxmlformats.org/officeDocument/2006/relationships/image" Target="../media/image136.png"/><Relationship Id="rId9" Type="http://schemas.openxmlformats.org/officeDocument/2006/relationships/image" Target="../media/image140.png"/><Relationship Id="rId14" Type="http://schemas.openxmlformats.org/officeDocument/2006/relationships/image" Target="../media/image145.jpg"/><Relationship Id="rId22" Type="http://schemas.openxmlformats.org/officeDocument/2006/relationships/image" Target="../media/image15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01.png"/><Relationship Id="rId18" Type="http://schemas.openxmlformats.org/officeDocument/2006/relationships/image" Target="../media/image171.png"/><Relationship Id="rId3" Type="http://schemas.openxmlformats.org/officeDocument/2006/relationships/image" Target="../media/image160.jpeg"/><Relationship Id="rId7" Type="http://schemas.openxmlformats.org/officeDocument/2006/relationships/image" Target="../media/image164.png"/><Relationship Id="rId12" Type="http://schemas.openxmlformats.org/officeDocument/2006/relationships/image" Target="../media/image8.png"/><Relationship Id="rId17" Type="http://schemas.openxmlformats.org/officeDocument/2006/relationships/image" Target="../media/image170.jpeg"/><Relationship Id="rId2" Type="http://schemas.openxmlformats.org/officeDocument/2006/relationships/image" Target="../media/image159.png"/><Relationship Id="rId16" Type="http://schemas.openxmlformats.org/officeDocument/2006/relationships/image" Target="../media/image16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63.jpeg"/><Relationship Id="rId11" Type="http://schemas.openxmlformats.org/officeDocument/2006/relationships/image" Target="../media/image7.png"/><Relationship Id="rId5" Type="http://schemas.openxmlformats.org/officeDocument/2006/relationships/image" Target="../media/image162.png"/><Relationship Id="rId15" Type="http://schemas.openxmlformats.org/officeDocument/2006/relationships/image" Target="../media/image168.jpeg"/><Relationship Id="rId10" Type="http://schemas.openxmlformats.org/officeDocument/2006/relationships/image" Target="../media/image166.jpeg"/><Relationship Id="rId19" Type="http://schemas.openxmlformats.org/officeDocument/2006/relationships/image" Target="../media/image172.jpeg"/><Relationship Id="rId4" Type="http://schemas.openxmlformats.org/officeDocument/2006/relationships/image" Target="../media/image161.png"/><Relationship Id="rId9" Type="http://schemas.openxmlformats.org/officeDocument/2006/relationships/image" Target="../media/image4.png"/><Relationship Id="rId14" Type="http://schemas.openxmlformats.org/officeDocument/2006/relationships/image" Target="../media/image16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jpeg"/><Relationship Id="rId3" Type="http://schemas.openxmlformats.org/officeDocument/2006/relationships/image" Target="../media/image174.png"/><Relationship Id="rId7" Type="http://schemas.openxmlformats.org/officeDocument/2006/relationships/image" Target="../media/image101.pn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6.png"/><Relationship Id="rId5" Type="http://schemas.openxmlformats.org/officeDocument/2006/relationships/image" Target="../media/image175.jpe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102.jpeg"/><Relationship Id="rId7" Type="http://schemas.openxmlformats.org/officeDocument/2006/relationships/image" Target="../media/image181.jpeg"/><Relationship Id="rId2" Type="http://schemas.openxmlformats.org/officeDocument/2006/relationships/image" Target="../media/image17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png"/><Relationship Id="rId5" Type="http://schemas.openxmlformats.org/officeDocument/2006/relationships/image" Target="../media/image179.png"/><Relationship Id="rId10" Type="http://schemas.openxmlformats.org/officeDocument/2006/relationships/image" Target="../media/image101.png"/><Relationship Id="rId4" Type="http://schemas.openxmlformats.org/officeDocument/2006/relationships/image" Target="../media/image178.png"/><Relationship Id="rId9" Type="http://schemas.openxmlformats.org/officeDocument/2006/relationships/image" Target="../media/image9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7.tiff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12" Type="http://schemas.openxmlformats.org/officeDocument/2006/relationships/image" Target="../media/image46.jpeg"/><Relationship Id="rId17" Type="http://schemas.openxmlformats.org/officeDocument/2006/relationships/image" Target="../media/image51.jpeg"/><Relationship Id="rId2" Type="http://schemas.openxmlformats.org/officeDocument/2006/relationships/image" Target="../media/image36.jpe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png"/><Relationship Id="rId15" Type="http://schemas.openxmlformats.org/officeDocument/2006/relationships/image" Target="../media/image49.jpeg"/><Relationship Id="rId10" Type="http://schemas.openxmlformats.org/officeDocument/2006/relationships/image" Target="../media/image44.jpeg"/><Relationship Id="rId4" Type="http://schemas.openxmlformats.org/officeDocument/2006/relationships/image" Target="../media/image38.png"/><Relationship Id="rId9" Type="http://schemas.openxmlformats.org/officeDocument/2006/relationships/image" Target="../media/image43.jpeg"/><Relationship Id="rId14" Type="http://schemas.openxmlformats.org/officeDocument/2006/relationships/image" Target="../media/image4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3" Type="http://schemas.openxmlformats.org/officeDocument/2006/relationships/image" Target="../media/image52.png"/><Relationship Id="rId7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jpeg"/><Relationship Id="rId5" Type="http://schemas.openxmlformats.org/officeDocument/2006/relationships/image" Target="../media/image54.png"/><Relationship Id="rId4" Type="http://schemas.openxmlformats.org/officeDocument/2006/relationships/image" Target="../media/image53.png"/><Relationship Id="rId9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18" Type="http://schemas.openxmlformats.org/officeDocument/2006/relationships/image" Target="../media/image75.jpeg"/><Relationship Id="rId3" Type="http://schemas.openxmlformats.org/officeDocument/2006/relationships/image" Target="../media/image60.png"/><Relationship Id="rId21" Type="http://schemas.openxmlformats.org/officeDocument/2006/relationships/image" Target="../media/image78.tiff"/><Relationship Id="rId7" Type="http://schemas.openxmlformats.org/officeDocument/2006/relationships/image" Target="../media/image64.tiff"/><Relationship Id="rId12" Type="http://schemas.openxmlformats.org/officeDocument/2006/relationships/image" Target="../media/image69.png"/><Relationship Id="rId17" Type="http://schemas.openxmlformats.org/officeDocument/2006/relationships/image" Target="../media/image74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73.jpeg"/><Relationship Id="rId20" Type="http://schemas.openxmlformats.org/officeDocument/2006/relationships/image" Target="../media/image7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jpeg"/><Relationship Id="rId24" Type="http://schemas.openxmlformats.org/officeDocument/2006/relationships/image" Target="../media/image81.png"/><Relationship Id="rId5" Type="http://schemas.openxmlformats.org/officeDocument/2006/relationships/image" Target="../media/image62.png"/><Relationship Id="rId15" Type="http://schemas.openxmlformats.org/officeDocument/2006/relationships/image" Target="../media/image72.jpeg"/><Relationship Id="rId23" Type="http://schemas.openxmlformats.org/officeDocument/2006/relationships/image" Target="../media/image80.tiff"/><Relationship Id="rId10" Type="http://schemas.openxmlformats.org/officeDocument/2006/relationships/image" Target="../media/image67.png"/><Relationship Id="rId19" Type="http://schemas.openxmlformats.org/officeDocument/2006/relationships/image" Target="../media/image76.jpe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Relationship Id="rId22" Type="http://schemas.openxmlformats.org/officeDocument/2006/relationships/image" Target="../media/image79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eg"/><Relationship Id="rId13" Type="http://schemas.openxmlformats.org/officeDocument/2006/relationships/image" Target="../media/image92.jpeg"/><Relationship Id="rId18" Type="http://schemas.openxmlformats.org/officeDocument/2006/relationships/image" Target="../media/image97.png"/><Relationship Id="rId26" Type="http://schemas.openxmlformats.org/officeDocument/2006/relationships/image" Target="../media/image5.jpeg"/><Relationship Id="rId3" Type="http://schemas.openxmlformats.org/officeDocument/2006/relationships/image" Target="../media/image82.png"/><Relationship Id="rId21" Type="http://schemas.openxmlformats.org/officeDocument/2006/relationships/image" Target="../media/image100.jpeg"/><Relationship Id="rId7" Type="http://schemas.openxmlformats.org/officeDocument/2006/relationships/image" Target="../media/image86.jpeg"/><Relationship Id="rId12" Type="http://schemas.openxmlformats.org/officeDocument/2006/relationships/image" Target="../media/image91.jpeg"/><Relationship Id="rId17" Type="http://schemas.openxmlformats.org/officeDocument/2006/relationships/image" Target="../media/image96.png"/><Relationship Id="rId25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95.png"/><Relationship Id="rId20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11" Type="http://schemas.openxmlformats.org/officeDocument/2006/relationships/image" Target="../media/image90.png"/><Relationship Id="rId24" Type="http://schemas.openxmlformats.org/officeDocument/2006/relationships/image" Target="../media/image7.png"/><Relationship Id="rId5" Type="http://schemas.openxmlformats.org/officeDocument/2006/relationships/image" Target="../media/image84.png"/><Relationship Id="rId15" Type="http://schemas.openxmlformats.org/officeDocument/2006/relationships/image" Target="../media/image94.png"/><Relationship Id="rId23" Type="http://schemas.openxmlformats.org/officeDocument/2006/relationships/image" Target="../media/image101.png"/><Relationship Id="rId10" Type="http://schemas.openxmlformats.org/officeDocument/2006/relationships/image" Target="../media/image89.png"/><Relationship Id="rId19" Type="http://schemas.openxmlformats.org/officeDocument/2006/relationships/image" Target="../media/image98.jpeg"/><Relationship Id="rId4" Type="http://schemas.openxmlformats.org/officeDocument/2006/relationships/image" Target="../media/image83.jpe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8.png"/><Relationship Id="rId27" Type="http://schemas.openxmlformats.org/officeDocument/2006/relationships/image" Target="../media/image10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1"/>
          <p:cNvSpPr>
            <a:spLocks noGrp="1"/>
          </p:cNvSpPr>
          <p:nvPr>
            <p:ph type="body" sz="quarter" idx="10"/>
          </p:nvPr>
        </p:nvSpPr>
        <p:spPr>
          <a:xfrm>
            <a:off x="1224651" y="4002365"/>
            <a:ext cx="10082213" cy="1457401"/>
          </a:xfrm>
          <a:prstGeom prst="rect">
            <a:avLst/>
          </a:prstGeom>
        </p:spPr>
        <p:txBody>
          <a:bodyPr/>
          <a:lstStyle/>
          <a:p>
            <a:r>
              <a:rPr lang="fr-FR" sz="2800" dirty="0"/>
              <a:t>Commission recherche - université de Tours</a:t>
            </a:r>
          </a:p>
          <a:p>
            <a:r>
              <a:rPr lang="fr-FR" sz="2800" dirty="0"/>
              <a:t>Jérôme Billoue</a:t>
            </a:r>
          </a:p>
          <a:p>
            <a:r>
              <a:rPr lang="fr-FR" sz="2800" b="1" dirty="0"/>
              <a:t>25 juin 2019</a:t>
            </a:r>
          </a:p>
        </p:txBody>
      </p:sp>
    </p:spTree>
    <p:extLst>
      <p:ext uri="{BB962C8B-B14F-4D97-AF65-F5344CB8AC3E}">
        <p14:creationId xmlns:p14="http://schemas.microsoft.com/office/powerpoint/2010/main" val="2526033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5" name="Rectangle 5"/>
          <p:cNvSpPr>
            <a:spLocks noGrp="1" noChangeArrowheads="1"/>
          </p:cNvSpPr>
          <p:nvPr>
            <p:ph type="title"/>
          </p:nvPr>
        </p:nvSpPr>
        <p:spPr/>
        <p:txBody>
          <a:bodyPr anchor="ctr"/>
          <a:lstStyle/>
          <a:p>
            <a:pPr>
              <a:defRPr/>
            </a:pPr>
            <a:r>
              <a:rPr lang="fr-FR" sz="2400" dirty="0">
                <a:ea typeface="MS PGothic" charset="-128"/>
              </a:rPr>
              <a:t>Axe 1 : </a:t>
            </a:r>
            <a:r>
              <a:rPr lang="fr-FR" altLang="fr-FR" sz="2400" dirty="0">
                <a:ea typeface="MS PGothic" charset="-128"/>
              </a:rPr>
              <a:t>Conversion de puissance et efficacité énergétique</a:t>
            </a:r>
            <a:endParaRPr lang="fr-FR" sz="2400" dirty="0">
              <a:ea typeface="MS PGothic" charset="-128"/>
            </a:endParaRPr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174257" y="2110434"/>
            <a:ext cx="4462774" cy="42513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182563" algn="just">
              <a:defRPr/>
            </a:pPr>
            <a:r>
              <a:rPr lang="fr-FR" sz="2000" dirty="0"/>
              <a:t>Dans les applications domotiques, l’électroménager, les téléviseurs et les compteurs électriques</a:t>
            </a:r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r>
              <a:rPr lang="fr-FR" sz="2000" dirty="0"/>
              <a:t>Réduire les pertes des interrupteurs à courant alternatif : moins de 0,5W par Ampère</a:t>
            </a:r>
            <a:endParaRPr lang="en-US" sz="2000" dirty="0"/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35306" y="2055440"/>
            <a:ext cx="4595450" cy="425132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182563" algn="just">
              <a:defRPr/>
            </a:pPr>
            <a:r>
              <a:rPr lang="fr-FR" sz="2000" dirty="0"/>
              <a:t>Dans les convertisseurs solaires, les serveurs de télécommunication et les véhicules électriques</a:t>
            </a:r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endParaRPr lang="fr-FR" sz="2000" dirty="0"/>
          </a:p>
          <a:p>
            <a:pPr marL="0" indent="182563" algn="just">
              <a:defRPr/>
            </a:pPr>
            <a:r>
              <a:rPr lang="fr-FR" sz="2000" dirty="0"/>
              <a:t>Augmenter la puissance restituée par les convertisseurs : de 2 à 5 % de rendement supplémentaire.</a:t>
            </a:r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7396065" y="1601415"/>
            <a:ext cx="25248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1F497D"/>
                </a:solidFill>
                <a:latin typeface="Calibri"/>
              </a:rPr>
              <a:t>Conversion de Puissance</a:t>
            </a:r>
            <a:endParaRPr lang="en-US" b="1" dirty="0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296969" name="Rectangle 9"/>
          <p:cNvSpPr>
            <a:spLocks noChangeArrowheads="1"/>
          </p:cNvSpPr>
          <p:nvPr/>
        </p:nvSpPr>
        <p:spPr bwMode="auto">
          <a:xfrm>
            <a:off x="2217738" y="764705"/>
            <a:ext cx="7710487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fr-FR" b="1" dirty="0">
                <a:solidFill>
                  <a:schemeClr val="bg2"/>
                </a:solidFill>
                <a:latin typeface="Verdana" panose="020B0604030504040204" pitchFamily="34" charset="0"/>
              </a:rPr>
              <a:t>La conversion d’énergie génère des pertes électriques</a:t>
            </a:r>
          </a:p>
          <a:p>
            <a:pPr algn="ctr">
              <a:defRPr/>
            </a:pPr>
            <a:r>
              <a:rPr lang="fr-FR" b="1" dirty="0">
                <a:solidFill>
                  <a:schemeClr val="bg2"/>
                </a:solidFill>
                <a:latin typeface="Verdana" panose="020B0604030504040204" pitchFamily="34" charset="0"/>
              </a:rPr>
              <a:t>source d’échauffement et de gaspillage à éliminer</a:t>
            </a:r>
          </a:p>
        </p:txBody>
      </p:sp>
      <p:grpSp>
        <p:nvGrpSpPr>
          <p:cNvPr id="20487" name="Group 10"/>
          <p:cNvGrpSpPr>
            <a:grpSpLocks/>
          </p:cNvGrpSpPr>
          <p:nvPr/>
        </p:nvGrpSpPr>
        <p:grpSpPr bwMode="auto">
          <a:xfrm>
            <a:off x="2946062" y="2995656"/>
            <a:ext cx="919163" cy="700087"/>
            <a:chOff x="70" y="2263"/>
            <a:chExt cx="589" cy="414"/>
          </a:xfrm>
        </p:grpSpPr>
        <p:sp>
          <p:nvSpPr>
            <p:cNvPr id="20507" name="Line 11"/>
            <p:cNvSpPr>
              <a:spLocks noChangeShapeType="1"/>
            </p:cNvSpPr>
            <p:nvPr/>
          </p:nvSpPr>
          <p:spPr bwMode="auto">
            <a:xfrm>
              <a:off x="70" y="2472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08" name="Freeform 12"/>
            <p:cNvSpPr>
              <a:spLocks/>
            </p:cNvSpPr>
            <p:nvPr/>
          </p:nvSpPr>
          <p:spPr bwMode="auto">
            <a:xfrm>
              <a:off x="123" y="2263"/>
              <a:ext cx="470" cy="414"/>
            </a:xfrm>
            <a:custGeom>
              <a:avLst/>
              <a:gdLst>
                <a:gd name="T0" fmla="*/ 0 w 470"/>
                <a:gd name="T1" fmla="*/ 208 h 414"/>
                <a:gd name="T2" fmla="*/ 30 w 470"/>
                <a:gd name="T3" fmla="*/ 136 h 414"/>
                <a:gd name="T4" fmla="*/ 68 w 470"/>
                <a:gd name="T5" fmla="*/ 53 h 414"/>
                <a:gd name="T6" fmla="*/ 84 w 470"/>
                <a:gd name="T7" fmla="*/ 20 h 414"/>
                <a:gd name="T8" fmla="*/ 102 w 470"/>
                <a:gd name="T9" fmla="*/ 4 h 414"/>
                <a:gd name="T10" fmla="*/ 120 w 470"/>
                <a:gd name="T11" fmla="*/ 1 h 414"/>
                <a:gd name="T12" fmla="*/ 144 w 470"/>
                <a:gd name="T13" fmla="*/ 11 h 414"/>
                <a:gd name="T14" fmla="*/ 168 w 470"/>
                <a:gd name="T15" fmla="*/ 40 h 414"/>
                <a:gd name="T16" fmla="*/ 188 w 470"/>
                <a:gd name="T17" fmla="*/ 80 h 414"/>
                <a:gd name="T18" fmla="*/ 209 w 470"/>
                <a:gd name="T19" fmla="*/ 134 h 414"/>
                <a:gd name="T20" fmla="*/ 237 w 470"/>
                <a:gd name="T21" fmla="*/ 206 h 414"/>
                <a:gd name="T22" fmla="*/ 264 w 470"/>
                <a:gd name="T23" fmla="*/ 281 h 414"/>
                <a:gd name="T24" fmla="*/ 294 w 470"/>
                <a:gd name="T25" fmla="*/ 352 h 414"/>
                <a:gd name="T26" fmla="*/ 314 w 470"/>
                <a:gd name="T27" fmla="*/ 395 h 414"/>
                <a:gd name="T28" fmla="*/ 336 w 470"/>
                <a:gd name="T29" fmla="*/ 413 h 414"/>
                <a:gd name="T30" fmla="*/ 375 w 470"/>
                <a:gd name="T31" fmla="*/ 404 h 414"/>
                <a:gd name="T32" fmla="*/ 405 w 470"/>
                <a:gd name="T33" fmla="*/ 353 h 414"/>
                <a:gd name="T34" fmla="*/ 434 w 470"/>
                <a:gd name="T35" fmla="*/ 293 h 414"/>
                <a:gd name="T36" fmla="*/ 470 w 470"/>
                <a:gd name="T37" fmla="*/ 209 h 41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470"/>
                <a:gd name="T58" fmla="*/ 0 h 414"/>
                <a:gd name="T59" fmla="*/ 470 w 470"/>
                <a:gd name="T60" fmla="*/ 414 h 41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470" h="414">
                  <a:moveTo>
                    <a:pt x="0" y="208"/>
                  </a:moveTo>
                  <a:cubicBezTo>
                    <a:pt x="5" y="196"/>
                    <a:pt x="19" y="162"/>
                    <a:pt x="30" y="136"/>
                  </a:cubicBezTo>
                  <a:cubicBezTo>
                    <a:pt x="41" y="110"/>
                    <a:pt x="59" y="72"/>
                    <a:pt x="68" y="53"/>
                  </a:cubicBezTo>
                  <a:cubicBezTo>
                    <a:pt x="77" y="34"/>
                    <a:pt x="78" y="28"/>
                    <a:pt x="84" y="20"/>
                  </a:cubicBezTo>
                  <a:cubicBezTo>
                    <a:pt x="90" y="12"/>
                    <a:pt x="96" y="7"/>
                    <a:pt x="102" y="4"/>
                  </a:cubicBezTo>
                  <a:cubicBezTo>
                    <a:pt x="108" y="1"/>
                    <a:pt x="113" y="0"/>
                    <a:pt x="120" y="1"/>
                  </a:cubicBezTo>
                  <a:cubicBezTo>
                    <a:pt x="127" y="2"/>
                    <a:pt x="136" y="4"/>
                    <a:pt x="144" y="11"/>
                  </a:cubicBezTo>
                  <a:cubicBezTo>
                    <a:pt x="152" y="18"/>
                    <a:pt x="161" y="28"/>
                    <a:pt x="168" y="40"/>
                  </a:cubicBezTo>
                  <a:cubicBezTo>
                    <a:pt x="175" y="52"/>
                    <a:pt x="181" y="64"/>
                    <a:pt x="188" y="80"/>
                  </a:cubicBezTo>
                  <a:cubicBezTo>
                    <a:pt x="195" y="96"/>
                    <a:pt x="201" y="113"/>
                    <a:pt x="209" y="134"/>
                  </a:cubicBezTo>
                  <a:cubicBezTo>
                    <a:pt x="217" y="155"/>
                    <a:pt x="228" y="182"/>
                    <a:pt x="237" y="206"/>
                  </a:cubicBezTo>
                  <a:cubicBezTo>
                    <a:pt x="246" y="230"/>
                    <a:pt x="255" y="257"/>
                    <a:pt x="264" y="281"/>
                  </a:cubicBezTo>
                  <a:cubicBezTo>
                    <a:pt x="273" y="305"/>
                    <a:pt x="286" y="333"/>
                    <a:pt x="294" y="352"/>
                  </a:cubicBezTo>
                  <a:cubicBezTo>
                    <a:pt x="302" y="371"/>
                    <a:pt x="307" y="385"/>
                    <a:pt x="314" y="395"/>
                  </a:cubicBezTo>
                  <a:cubicBezTo>
                    <a:pt x="321" y="405"/>
                    <a:pt x="326" y="412"/>
                    <a:pt x="336" y="413"/>
                  </a:cubicBezTo>
                  <a:cubicBezTo>
                    <a:pt x="346" y="414"/>
                    <a:pt x="364" y="414"/>
                    <a:pt x="375" y="404"/>
                  </a:cubicBezTo>
                  <a:cubicBezTo>
                    <a:pt x="386" y="394"/>
                    <a:pt x="395" y="371"/>
                    <a:pt x="405" y="353"/>
                  </a:cubicBezTo>
                  <a:cubicBezTo>
                    <a:pt x="415" y="335"/>
                    <a:pt x="423" y="317"/>
                    <a:pt x="434" y="293"/>
                  </a:cubicBezTo>
                  <a:cubicBezTo>
                    <a:pt x="445" y="269"/>
                    <a:pt x="457" y="239"/>
                    <a:pt x="470" y="209"/>
                  </a:cubicBezTo>
                </a:path>
              </a:pathLst>
            </a:custGeom>
            <a:noFill/>
            <a:ln w="9525" cap="flat" cmpd="sng">
              <a:solidFill>
                <a:srgbClr val="0000CC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20488" name="Group 13"/>
          <p:cNvGrpSpPr>
            <a:grpSpLocks/>
          </p:cNvGrpSpPr>
          <p:nvPr/>
        </p:nvGrpSpPr>
        <p:grpSpPr bwMode="auto">
          <a:xfrm>
            <a:off x="6927693" y="3223840"/>
            <a:ext cx="1514475" cy="1250950"/>
            <a:chOff x="3435" y="1869"/>
            <a:chExt cx="1503" cy="1146"/>
          </a:xfrm>
        </p:grpSpPr>
        <p:pic>
          <p:nvPicPr>
            <p:cNvPr id="20505" name="Picture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0" y="2169"/>
              <a:ext cx="918" cy="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6" name="Picture 15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983" b="879"/>
            <a:stretch>
              <a:fillRect/>
            </a:stretch>
          </p:blipFill>
          <p:spPr bwMode="auto">
            <a:xfrm>
              <a:off x="3435" y="1869"/>
              <a:ext cx="683" cy="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489" name="Group 17"/>
          <p:cNvGrpSpPr>
            <a:grpSpLocks/>
          </p:cNvGrpSpPr>
          <p:nvPr/>
        </p:nvGrpSpPr>
        <p:grpSpPr bwMode="auto">
          <a:xfrm>
            <a:off x="8519954" y="3227016"/>
            <a:ext cx="1271588" cy="439737"/>
            <a:chOff x="5274" y="2546"/>
            <a:chExt cx="592" cy="189"/>
          </a:xfrm>
        </p:grpSpPr>
        <p:sp>
          <p:nvSpPr>
            <p:cNvPr id="20499" name="Line 18"/>
            <p:cNvSpPr>
              <a:spLocks noChangeShapeType="1"/>
            </p:cNvSpPr>
            <p:nvPr/>
          </p:nvSpPr>
          <p:spPr bwMode="auto">
            <a:xfrm>
              <a:off x="5274" y="2735"/>
              <a:ext cx="5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0500" name="Group 19"/>
            <p:cNvGrpSpPr>
              <a:grpSpLocks/>
            </p:cNvGrpSpPr>
            <p:nvPr/>
          </p:nvGrpSpPr>
          <p:grpSpPr bwMode="auto">
            <a:xfrm>
              <a:off x="5343" y="2546"/>
              <a:ext cx="455" cy="189"/>
              <a:chOff x="5343" y="2546"/>
              <a:chExt cx="455" cy="189"/>
            </a:xfrm>
          </p:grpSpPr>
          <p:sp>
            <p:nvSpPr>
              <p:cNvPr id="20501" name="Freeform 20"/>
              <p:cNvSpPr>
                <a:spLocks/>
              </p:cNvSpPr>
              <p:nvPr/>
            </p:nvSpPr>
            <p:spPr bwMode="auto">
              <a:xfrm>
                <a:off x="5343" y="2546"/>
                <a:ext cx="113" cy="189"/>
              </a:xfrm>
              <a:custGeom>
                <a:avLst/>
                <a:gdLst>
                  <a:gd name="T0" fmla="*/ 0 w 113"/>
                  <a:gd name="T1" fmla="*/ 189 h 189"/>
                  <a:gd name="T2" fmla="*/ 0 w 113"/>
                  <a:gd name="T3" fmla="*/ 0 h 189"/>
                  <a:gd name="T4" fmla="*/ 63 w 113"/>
                  <a:gd name="T5" fmla="*/ 0 h 189"/>
                  <a:gd name="T6" fmla="*/ 63 w 113"/>
                  <a:gd name="T7" fmla="*/ 189 h 189"/>
                  <a:gd name="T8" fmla="*/ 113 w 113"/>
                  <a:gd name="T9" fmla="*/ 18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89"/>
                  <a:gd name="T17" fmla="*/ 113 w 113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89">
                    <a:moveTo>
                      <a:pt x="0" y="189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3" y="189"/>
                    </a:lnTo>
                    <a:lnTo>
                      <a:pt x="113" y="189"/>
                    </a:lnTo>
                  </a:path>
                </a:pathLst>
              </a:custGeom>
              <a:noFill/>
              <a:ln w="9525" cap="flat" cmpd="sng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02" name="Freeform 21"/>
              <p:cNvSpPr>
                <a:spLocks/>
              </p:cNvSpPr>
              <p:nvPr/>
            </p:nvSpPr>
            <p:spPr bwMode="auto">
              <a:xfrm>
                <a:off x="5457" y="2546"/>
                <a:ext cx="113" cy="189"/>
              </a:xfrm>
              <a:custGeom>
                <a:avLst/>
                <a:gdLst>
                  <a:gd name="T0" fmla="*/ 0 w 113"/>
                  <a:gd name="T1" fmla="*/ 189 h 189"/>
                  <a:gd name="T2" fmla="*/ 0 w 113"/>
                  <a:gd name="T3" fmla="*/ 0 h 189"/>
                  <a:gd name="T4" fmla="*/ 63 w 113"/>
                  <a:gd name="T5" fmla="*/ 0 h 189"/>
                  <a:gd name="T6" fmla="*/ 63 w 113"/>
                  <a:gd name="T7" fmla="*/ 189 h 189"/>
                  <a:gd name="T8" fmla="*/ 113 w 113"/>
                  <a:gd name="T9" fmla="*/ 18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89"/>
                  <a:gd name="T17" fmla="*/ 113 w 113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89">
                    <a:moveTo>
                      <a:pt x="0" y="189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3" y="189"/>
                    </a:lnTo>
                    <a:lnTo>
                      <a:pt x="113" y="189"/>
                    </a:lnTo>
                  </a:path>
                </a:pathLst>
              </a:custGeom>
              <a:noFill/>
              <a:ln w="9525" cap="flat" cmpd="sng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03" name="Freeform 22"/>
              <p:cNvSpPr>
                <a:spLocks/>
              </p:cNvSpPr>
              <p:nvPr/>
            </p:nvSpPr>
            <p:spPr bwMode="auto">
              <a:xfrm>
                <a:off x="5571" y="2546"/>
                <a:ext cx="113" cy="189"/>
              </a:xfrm>
              <a:custGeom>
                <a:avLst/>
                <a:gdLst>
                  <a:gd name="T0" fmla="*/ 0 w 113"/>
                  <a:gd name="T1" fmla="*/ 189 h 189"/>
                  <a:gd name="T2" fmla="*/ 0 w 113"/>
                  <a:gd name="T3" fmla="*/ 0 h 189"/>
                  <a:gd name="T4" fmla="*/ 63 w 113"/>
                  <a:gd name="T5" fmla="*/ 0 h 189"/>
                  <a:gd name="T6" fmla="*/ 63 w 113"/>
                  <a:gd name="T7" fmla="*/ 189 h 189"/>
                  <a:gd name="T8" fmla="*/ 113 w 113"/>
                  <a:gd name="T9" fmla="*/ 18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89"/>
                  <a:gd name="T17" fmla="*/ 113 w 113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89">
                    <a:moveTo>
                      <a:pt x="0" y="189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3" y="189"/>
                    </a:lnTo>
                    <a:lnTo>
                      <a:pt x="113" y="189"/>
                    </a:lnTo>
                  </a:path>
                </a:pathLst>
              </a:custGeom>
              <a:noFill/>
              <a:ln w="9525" cap="flat" cmpd="sng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0504" name="Freeform 23"/>
              <p:cNvSpPr>
                <a:spLocks/>
              </p:cNvSpPr>
              <p:nvPr/>
            </p:nvSpPr>
            <p:spPr bwMode="auto">
              <a:xfrm>
                <a:off x="5685" y="2546"/>
                <a:ext cx="113" cy="189"/>
              </a:xfrm>
              <a:custGeom>
                <a:avLst/>
                <a:gdLst>
                  <a:gd name="T0" fmla="*/ 0 w 113"/>
                  <a:gd name="T1" fmla="*/ 189 h 189"/>
                  <a:gd name="T2" fmla="*/ 0 w 113"/>
                  <a:gd name="T3" fmla="*/ 0 h 189"/>
                  <a:gd name="T4" fmla="*/ 63 w 113"/>
                  <a:gd name="T5" fmla="*/ 0 h 189"/>
                  <a:gd name="T6" fmla="*/ 63 w 113"/>
                  <a:gd name="T7" fmla="*/ 189 h 189"/>
                  <a:gd name="T8" fmla="*/ 113 w 113"/>
                  <a:gd name="T9" fmla="*/ 189 h 18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89"/>
                  <a:gd name="T17" fmla="*/ 113 w 113"/>
                  <a:gd name="T18" fmla="*/ 189 h 18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89">
                    <a:moveTo>
                      <a:pt x="0" y="189"/>
                    </a:moveTo>
                    <a:lnTo>
                      <a:pt x="0" y="0"/>
                    </a:lnTo>
                    <a:lnTo>
                      <a:pt x="63" y="0"/>
                    </a:lnTo>
                    <a:lnTo>
                      <a:pt x="63" y="189"/>
                    </a:lnTo>
                    <a:lnTo>
                      <a:pt x="113" y="189"/>
                    </a:lnTo>
                  </a:path>
                </a:pathLst>
              </a:custGeom>
              <a:noFill/>
              <a:ln w="9525" cap="flat" cmpd="sng">
                <a:solidFill>
                  <a:srgbClr val="0000CC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</p:grpSp>
      </p:grpSp>
      <p:grpSp>
        <p:nvGrpSpPr>
          <p:cNvPr id="20490" name="Group 27"/>
          <p:cNvGrpSpPr>
            <a:grpSpLocks/>
          </p:cNvGrpSpPr>
          <p:nvPr/>
        </p:nvGrpSpPr>
        <p:grpSpPr bwMode="auto">
          <a:xfrm>
            <a:off x="1978375" y="1622608"/>
            <a:ext cx="3296337" cy="3775075"/>
            <a:chOff x="386" y="955"/>
            <a:chExt cx="2249" cy="2378"/>
          </a:xfrm>
        </p:grpSpPr>
        <p:pic>
          <p:nvPicPr>
            <p:cNvPr id="20494" name="Picture 3"/>
            <p:cNvPicPr>
              <a:picLocks noChangeAspect="1" noChangeArrowheads="1"/>
            </p:cNvPicPr>
            <p:nvPr/>
          </p:nvPicPr>
          <p:blipFill>
            <a:blip r:embed="rId5" cstate="email">
              <a:clrChange>
                <a:clrFrom>
                  <a:srgbClr val="E7EBF7"/>
                </a:clrFrom>
                <a:clrTo>
                  <a:srgbClr val="E7EB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2" y="2326"/>
              <a:ext cx="1254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5" name="Rectangle 7"/>
            <p:cNvSpPr>
              <a:spLocks noChangeArrowheads="1"/>
            </p:cNvSpPr>
            <p:nvPr/>
          </p:nvSpPr>
          <p:spPr bwMode="auto">
            <a:xfrm>
              <a:off x="398" y="955"/>
              <a:ext cx="21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FR" b="1" dirty="0">
                  <a:solidFill>
                    <a:srgbClr val="1F497D"/>
                  </a:solidFill>
                  <a:latin typeface="Calibri"/>
                </a:rPr>
                <a:t>Gestion Electrique des Réseaux</a:t>
              </a:r>
              <a:endParaRPr lang="en-US" b="1" dirty="0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20496" name="Picture 8" descr="lave linge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7" y="2063"/>
              <a:ext cx="528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7" name="Picture 16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" y="2321"/>
              <a:ext cx="527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98" name="Picture 24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4" y="2947"/>
              <a:ext cx="40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491" name="Picture 25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32729" y="3736603"/>
            <a:ext cx="1576388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2" name="Picture 26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2205" y="4258891"/>
            <a:ext cx="1584325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Image 30">
            <a:extLst>
              <a:ext uri="{FF2B5EF4-FFF2-40B4-BE49-F238E27FC236}">
                <a16:creationId xmlns:a16="http://schemas.microsoft.com/office/drawing/2014/main" id="{E111D32C-58F3-394E-80DD-7D6160780DC2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32" y="825348"/>
            <a:ext cx="1388219" cy="1019393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EA1CE01-6D06-224A-A32B-1EC650AE7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1882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fr-FR" sz="2400" dirty="0">
                <a:ea typeface="MS PGothic" charset="-128"/>
              </a:rPr>
              <a:t>Axe 2 :  Communication et électronique mobile</a:t>
            </a:r>
            <a:endParaRPr lang="en-US" sz="2400" dirty="0">
              <a:ea typeface="MS PGothic" charset="-128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911483" y="1065523"/>
            <a:ext cx="100960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fr-FR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R</a:t>
            </a:r>
            <a:r>
              <a:rPr lang="fr-FR" sz="1800" b="1" dirty="0">
                <a:solidFill>
                  <a:schemeClr val="bg2"/>
                </a:solidFill>
                <a:latin typeface="Verdana" panose="020B0604030504040204" pitchFamily="34" charset="0"/>
              </a:rPr>
              <a:t>éalisa</a:t>
            </a:r>
            <a:r>
              <a:rPr lang="fr-FR" sz="1800" b="1" dirty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anose="020B0604030504040204" pitchFamily="34" charset="0"/>
              </a:rPr>
              <a:t>tion de produits de plus en plus petits et de plus en plus performants</a:t>
            </a:r>
            <a:endParaRPr lang="en-US" sz="1800" b="1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anose="020B0604030504040204" pitchFamily="34" charset="0"/>
            </a:endParaRPr>
          </a:p>
        </p:txBody>
      </p:sp>
      <p:grpSp>
        <p:nvGrpSpPr>
          <p:cNvPr id="22532" name="Group 138"/>
          <p:cNvGrpSpPr>
            <a:grpSpLocks/>
          </p:cNvGrpSpPr>
          <p:nvPr/>
        </p:nvGrpSpPr>
        <p:grpSpPr bwMode="auto">
          <a:xfrm>
            <a:off x="2133601" y="1916114"/>
            <a:ext cx="7923213" cy="1366837"/>
            <a:chOff x="27" y="2977"/>
            <a:chExt cx="5665" cy="1088"/>
          </a:xfrm>
        </p:grpSpPr>
        <p:pic>
          <p:nvPicPr>
            <p:cNvPr id="22545" name="Picture 139" descr="sagem2_cf"/>
            <p:cNvPicPr>
              <a:picLocks noChangeAspect="1" noChangeArrowheads="1"/>
            </p:cNvPicPr>
            <p:nvPr/>
          </p:nvPicPr>
          <p:blipFill>
            <a:blip r:embed="rId2" cstate="email">
              <a:lum bright="12000" contrast="42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" y="3246"/>
              <a:ext cx="2113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6" name="AutoShape 140"/>
            <p:cNvSpPr>
              <a:spLocks noChangeArrowheads="1"/>
            </p:cNvSpPr>
            <p:nvPr/>
          </p:nvSpPr>
          <p:spPr bwMode="auto">
            <a:xfrm>
              <a:off x="2245" y="3249"/>
              <a:ext cx="590" cy="272"/>
            </a:xfrm>
            <a:prstGeom prst="rightArrow">
              <a:avLst>
                <a:gd name="adj1" fmla="val 50000"/>
                <a:gd name="adj2" fmla="val 54228"/>
              </a:avLst>
            </a:pr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FR">
                <a:solidFill>
                  <a:prstClr val="black"/>
                </a:solidFill>
                <a:latin typeface="Calibri"/>
              </a:endParaRPr>
            </a:p>
          </p:txBody>
        </p:sp>
        <p:grpSp>
          <p:nvGrpSpPr>
            <p:cNvPr id="22547" name="Group 141"/>
            <p:cNvGrpSpPr>
              <a:grpSpLocks/>
            </p:cNvGrpSpPr>
            <p:nvPr/>
          </p:nvGrpSpPr>
          <p:grpSpPr bwMode="auto">
            <a:xfrm>
              <a:off x="2925" y="2977"/>
              <a:ext cx="2767" cy="1088"/>
              <a:chOff x="3152" y="2977"/>
              <a:chExt cx="2767" cy="1088"/>
            </a:xfrm>
          </p:grpSpPr>
          <p:pic>
            <p:nvPicPr>
              <p:cNvPr id="22548" name="Picture 142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56" y="3249"/>
                <a:ext cx="863" cy="6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49" name="Picture 143" descr="passifs1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52" y="2996"/>
                <a:ext cx="1025" cy="103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550" name="AutoShape 144"/>
              <p:cNvSpPr>
                <a:spLocks noChangeAspect="1" noChangeArrowheads="1" noTextEdit="1"/>
              </p:cNvSpPr>
              <p:nvPr/>
            </p:nvSpPr>
            <p:spPr bwMode="auto">
              <a:xfrm>
                <a:off x="4740" y="3231"/>
                <a:ext cx="984" cy="6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51" name="Rectangle 145"/>
              <p:cNvSpPr>
                <a:spLocks noChangeArrowheads="1"/>
              </p:cNvSpPr>
              <p:nvPr/>
            </p:nvSpPr>
            <p:spPr bwMode="auto">
              <a:xfrm>
                <a:off x="4921" y="3249"/>
                <a:ext cx="175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73138">
                  <a:spcBef>
                    <a:spcPct val="50000"/>
                  </a:spcBef>
                </a:pPr>
                <a:r>
                  <a:rPr lang="en-US" sz="800" b="1">
                    <a:solidFill>
                      <a:srgbClr val="000000"/>
                    </a:solidFill>
                    <a:latin typeface="Times New Roman" pitchFamily="18" charset="0"/>
                  </a:rPr>
                  <a:t>ASIC</a:t>
                </a:r>
                <a:endParaRPr lang="en-US" sz="800" b="1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552" name="Freeform 146"/>
              <p:cNvSpPr>
                <a:spLocks noEditPoints="1"/>
              </p:cNvSpPr>
              <p:nvPr/>
            </p:nvSpPr>
            <p:spPr bwMode="auto">
              <a:xfrm>
                <a:off x="5103" y="3291"/>
                <a:ext cx="317" cy="167"/>
              </a:xfrm>
              <a:custGeom>
                <a:avLst/>
                <a:gdLst>
                  <a:gd name="T0" fmla="*/ 0 w 950"/>
                  <a:gd name="T1" fmla="*/ 0 h 668"/>
                  <a:gd name="T2" fmla="*/ 1 w 950"/>
                  <a:gd name="T3" fmla="*/ 0 h 668"/>
                  <a:gd name="T4" fmla="*/ 1 w 950"/>
                  <a:gd name="T5" fmla="*/ 0 h 668"/>
                  <a:gd name="T6" fmla="*/ 0 w 950"/>
                  <a:gd name="T7" fmla="*/ 0 h 668"/>
                  <a:gd name="T8" fmla="*/ 0 w 950"/>
                  <a:gd name="T9" fmla="*/ 0 h 668"/>
                  <a:gd name="T10" fmla="*/ 1 w 950"/>
                  <a:gd name="T11" fmla="*/ 0 h 668"/>
                  <a:gd name="T12" fmla="*/ 1 w 950"/>
                  <a:gd name="T13" fmla="*/ 0 h 668"/>
                  <a:gd name="T14" fmla="*/ 1 w 950"/>
                  <a:gd name="T15" fmla="*/ 0 h 668"/>
                  <a:gd name="T16" fmla="*/ 1 w 950"/>
                  <a:gd name="T17" fmla="*/ 0 h 66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950"/>
                  <a:gd name="T28" fmla="*/ 0 h 668"/>
                  <a:gd name="T29" fmla="*/ 950 w 950"/>
                  <a:gd name="T30" fmla="*/ 668 h 66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950" h="668">
                    <a:moveTo>
                      <a:pt x="4" y="0"/>
                    </a:moveTo>
                    <a:lnTo>
                      <a:pt x="884" y="616"/>
                    </a:lnTo>
                    <a:lnTo>
                      <a:pt x="880" y="624"/>
                    </a:lnTo>
                    <a:lnTo>
                      <a:pt x="0" y="8"/>
                    </a:lnTo>
                    <a:lnTo>
                      <a:pt x="4" y="0"/>
                    </a:lnTo>
                    <a:close/>
                    <a:moveTo>
                      <a:pt x="896" y="571"/>
                    </a:moveTo>
                    <a:lnTo>
                      <a:pt x="950" y="668"/>
                    </a:lnTo>
                    <a:lnTo>
                      <a:pt x="852" y="659"/>
                    </a:lnTo>
                    <a:lnTo>
                      <a:pt x="896" y="57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53" name="Rectangle 147"/>
              <p:cNvSpPr>
                <a:spLocks noChangeArrowheads="1"/>
              </p:cNvSpPr>
              <p:nvPr/>
            </p:nvSpPr>
            <p:spPr bwMode="auto">
              <a:xfrm>
                <a:off x="4665" y="3760"/>
                <a:ext cx="197" cy="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defTabSz="973138">
                  <a:spcBef>
                    <a:spcPct val="50000"/>
                  </a:spcBef>
                </a:pPr>
                <a:r>
                  <a:rPr lang="en-US" sz="800" b="1">
                    <a:solidFill>
                      <a:srgbClr val="000000"/>
                    </a:solidFill>
                    <a:latin typeface="Times New Roman" pitchFamily="18" charset="0"/>
                  </a:rPr>
                  <a:t>IPAD </a:t>
                </a:r>
                <a:endParaRPr lang="en-US" sz="800" b="1">
                  <a:solidFill>
                    <a:srgbClr val="000000"/>
                  </a:solidFill>
                  <a:latin typeface="Calibri"/>
                </a:endParaRPr>
              </a:p>
            </p:txBody>
          </p:sp>
          <p:sp>
            <p:nvSpPr>
              <p:cNvPr id="22554" name="Freeform 148"/>
              <p:cNvSpPr>
                <a:spLocks noEditPoints="1"/>
              </p:cNvSpPr>
              <p:nvPr/>
            </p:nvSpPr>
            <p:spPr bwMode="auto">
              <a:xfrm rot="1951061">
                <a:off x="4876" y="3612"/>
                <a:ext cx="139" cy="199"/>
              </a:xfrm>
              <a:custGeom>
                <a:avLst/>
                <a:gdLst>
                  <a:gd name="T0" fmla="*/ 0 w 418"/>
                  <a:gd name="T1" fmla="*/ 0 h 794"/>
                  <a:gd name="T2" fmla="*/ 1 w 418"/>
                  <a:gd name="T3" fmla="*/ 0 h 794"/>
                  <a:gd name="T4" fmla="*/ 1 w 418"/>
                  <a:gd name="T5" fmla="*/ 0 h 794"/>
                  <a:gd name="T6" fmla="*/ 0 w 418"/>
                  <a:gd name="T7" fmla="*/ 0 h 794"/>
                  <a:gd name="T8" fmla="*/ 0 w 418"/>
                  <a:gd name="T9" fmla="*/ 0 h 794"/>
                  <a:gd name="T10" fmla="*/ 0 w 418"/>
                  <a:gd name="T11" fmla="*/ 0 h 794"/>
                  <a:gd name="T12" fmla="*/ 1 w 418"/>
                  <a:gd name="T13" fmla="*/ 0 h 794"/>
                  <a:gd name="T14" fmla="*/ 1 w 418"/>
                  <a:gd name="T15" fmla="*/ 0 h 794"/>
                  <a:gd name="T16" fmla="*/ 0 w 418"/>
                  <a:gd name="T17" fmla="*/ 0 h 79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18"/>
                  <a:gd name="T28" fmla="*/ 0 h 794"/>
                  <a:gd name="T29" fmla="*/ 418 w 418"/>
                  <a:gd name="T30" fmla="*/ 794 h 794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18" h="794">
                    <a:moveTo>
                      <a:pt x="0" y="789"/>
                    </a:moveTo>
                    <a:lnTo>
                      <a:pt x="373" y="77"/>
                    </a:lnTo>
                    <a:lnTo>
                      <a:pt x="380" y="82"/>
                    </a:lnTo>
                    <a:lnTo>
                      <a:pt x="8" y="794"/>
                    </a:lnTo>
                    <a:lnTo>
                      <a:pt x="0" y="789"/>
                    </a:lnTo>
                    <a:close/>
                    <a:moveTo>
                      <a:pt x="335" y="61"/>
                    </a:moveTo>
                    <a:lnTo>
                      <a:pt x="418" y="0"/>
                    </a:lnTo>
                    <a:lnTo>
                      <a:pt x="409" y="116"/>
                    </a:lnTo>
                    <a:lnTo>
                      <a:pt x="335" y="61"/>
                    </a:lnTo>
                    <a:close/>
                  </a:path>
                </a:pathLst>
              </a:custGeom>
              <a:solidFill>
                <a:srgbClr val="FF0000"/>
              </a:solidFill>
              <a:ln w="9525" cmpd="sng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55" name="AutoShape 149"/>
              <p:cNvSpPr>
                <a:spLocks noChangeArrowheads="1"/>
              </p:cNvSpPr>
              <p:nvPr/>
            </p:nvSpPr>
            <p:spPr bwMode="auto">
              <a:xfrm>
                <a:off x="4311" y="3777"/>
                <a:ext cx="1154" cy="28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17694720 60000 65536"/>
                  <a:gd name="T13" fmla="*/ 11796480 60000 65536"/>
                  <a:gd name="T14" fmla="*/ 11796480 60000 65536"/>
                  <a:gd name="T15" fmla="*/ 5898240 60000 65536"/>
                  <a:gd name="T16" fmla="*/ 0 60000 65536"/>
                  <a:gd name="T17" fmla="*/ 0 60000 65536"/>
                  <a:gd name="T18" fmla="*/ 0 w 21600"/>
                  <a:gd name="T19" fmla="*/ 14400 h 21600"/>
                  <a:gd name="T20" fmla="*/ 18512 w 21600"/>
                  <a:gd name="T21" fmla="*/ 21600 h 216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1600" h="21600">
                    <a:moveTo>
                      <a:pt x="15429" y="0"/>
                    </a:moveTo>
                    <a:lnTo>
                      <a:pt x="9257" y="7200"/>
                    </a:lnTo>
                    <a:lnTo>
                      <a:pt x="12343" y="7200"/>
                    </a:lnTo>
                    <a:lnTo>
                      <a:pt x="12343" y="14400"/>
                    </a:lnTo>
                    <a:lnTo>
                      <a:pt x="0" y="14400"/>
                    </a:lnTo>
                    <a:lnTo>
                      <a:pt x="0" y="21600"/>
                    </a:lnTo>
                    <a:lnTo>
                      <a:pt x="18514" y="21600"/>
                    </a:lnTo>
                    <a:lnTo>
                      <a:pt x="18514" y="7200"/>
                    </a:lnTo>
                    <a:lnTo>
                      <a:pt x="21600" y="7200"/>
                    </a:lnTo>
                    <a:lnTo>
                      <a:pt x="15429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22556" name="AutoShape 150"/>
              <p:cNvSpPr>
                <a:spLocks noChangeArrowheads="1"/>
              </p:cNvSpPr>
              <p:nvPr/>
            </p:nvSpPr>
            <p:spPr bwMode="auto">
              <a:xfrm rot="5400000">
                <a:off x="4145" y="2982"/>
                <a:ext cx="1037" cy="1027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CBEEFF"/>
                  </a:gs>
                  <a:gs pos="100000">
                    <a:srgbClr val="66CCFF"/>
                  </a:gs>
                </a:gsLst>
                <a:lin ang="0" scaled="1"/>
              </a:gradFill>
              <a:ln w="9525">
                <a:solidFill>
                  <a:schemeClr val="bg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fr-FR">
                  <a:solidFill>
                    <a:prstClr val="black"/>
                  </a:solidFill>
                  <a:latin typeface="Calibri"/>
                </a:endParaRPr>
              </a:p>
            </p:txBody>
          </p:sp>
          <p:sp>
            <p:nvSpPr>
              <p:cNvPr id="308375" name="Text Box 151"/>
              <p:cNvSpPr txBox="1">
                <a:spLocks noChangeArrowheads="1"/>
              </p:cNvSpPr>
              <p:nvPr/>
            </p:nvSpPr>
            <p:spPr bwMode="auto">
              <a:xfrm>
                <a:off x="4257" y="3294"/>
                <a:ext cx="488" cy="514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>
                  <a:defRPr/>
                </a:pPr>
                <a:r>
                  <a:rPr lang="fr-FR" sz="1200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80%</a:t>
                </a:r>
              </a:p>
              <a:p>
                <a:pPr algn="ctr">
                  <a:defRPr/>
                </a:pPr>
                <a:r>
                  <a:rPr lang="fr-FR" sz="1200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Space </a:t>
                </a:r>
              </a:p>
              <a:p>
                <a:pPr algn="ctr">
                  <a:defRPr/>
                </a:pPr>
                <a:r>
                  <a:rPr lang="fr-FR" sz="1200" b="1">
                    <a:solidFill>
                      <a:prstClr val="black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  <a:latin typeface="Arial" charset="0"/>
                  </a:rPr>
                  <a:t>saving</a:t>
                </a:r>
                <a:endParaRPr lang="en-US" sz="1200" b="1">
                  <a:solidFill>
                    <a:prstClr val="black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</a:endParaRPr>
              </a:p>
            </p:txBody>
          </p:sp>
        </p:grpSp>
      </p:grpSp>
      <p:pic>
        <p:nvPicPr>
          <p:cNvPr id="22533" name="Picture 152" descr="Magnify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1021890">
            <a:off x="3843338" y="2060575"/>
            <a:ext cx="125571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1" name="Picture 16"/>
          <p:cNvPicPr>
            <a:picLocks noChangeAspect="1" noChangeArrowheads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356" y="3717033"/>
            <a:ext cx="2263800" cy="15841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2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53114" y="4920561"/>
            <a:ext cx="1157118" cy="7405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6" name="Picture 120" descr="hdmi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68450" y="4025901"/>
            <a:ext cx="431800" cy="22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56" descr="usb_logo_HS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87487" y="4389438"/>
            <a:ext cx="504826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" name="Picture 5" descr="istockphoto_3617721_rj45"/>
          <p:cNvPicPr>
            <a:picLocks noChangeAspect="1" noChangeArrowheads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4139" y="4987925"/>
            <a:ext cx="942975" cy="706438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156" name="Picture 3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11824" y="5427152"/>
            <a:ext cx="2581834" cy="10261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7" name="Picture 5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146" y="4725144"/>
            <a:ext cx="2051919" cy="5838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2541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913" y="3862388"/>
            <a:ext cx="9144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5" descr="PDI Ambiance"/>
          <p:cNvPicPr>
            <a:picLocks noChangeAspect="1" noChangeArrowheads="1"/>
          </p:cNvPicPr>
          <p:nvPr/>
        </p:nvPicPr>
        <p:blipFill>
          <a:blip r:embed="rId14" cstate="email">
            <a:lum bright="18000" contrast="-4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05750" y="3932239"/>
            <a:ext cx="24130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43" name="AutoShape 149"/>
          <p:cNvSpPr>
            <a:spLocks noChangeArrowheads="1"/>
          </p:cNvSpPr>
          <p:nvPr/>
        </p:nvSpPr>
        <p:spPr bwMode="auto">
          <a:xfrm flipV="1">
            <a:off x="7824788" y="3357563"/>
            <a:ext cx="1612900" cy="3619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24504535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24504535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2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5429" y="0"/>
                </a:lnTo>
                <a:close/>
              </a:path>
            </a:pathLst>
          </a:custGeom>
          <a:gradFill rotWithShape="0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0" name="Image 30">
            <a:extLst>
              <a:ext uri="{FF2B5EF4-FFF2-40B4-BE49-F238E27FC236}">
                <a16:creationId xmlns:a16="http://schemas.microsoft.com/office/drawing/2014/main" id="{E111D32C-58F3-394E-80DD-7D6160780DC2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832" y="825348"/>
            <a:ext cx="1388219" cy="1019393"/>
          </a:xfrm>
          <a:prstGeom prst="rect">
            <a:avLst/>
          </a:prstGeom>
        </p:spPr>
      </p:pic>
      <p:pic>
        <p:nvPicPr>
          <p:cNvPr id="31" name="Image 11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832" y="2088718"/>
            <a:ext cx="1329593" cy="378044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DB95791-26D1-6542-9010-6AB4EC5F31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66128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GB" sz="2400" dirty="0">
                <a:ea typeface="MS PGothic" charset="-128"/>
              </a:rPr>
              <a:t>Axe 3 : </a:t>
            </a:r>
            <a:r>
              <a:rPr lang="en-GB" sz="2400" dirty="0" err="1">
                <a:ea typeface="MS PGothic" charset="-128"/>
              </a:rPr>
              <a:t>Microsystèmes</a:t>
            </a:r>
            <a:r>
              <a:rPr lang="en-GB" sz="2400" dirty="0">
                <a:ea typeface="MS PGothic" charset="-128"/>
              </a:rPr>
              <a:t> </a:t>
            </a:r>
            <a:r>
              <a:rPr lang="en-GB" sz="2400" dirty="0" err="1">
                <a:ea typeface="MS PGothic" charset="-128"/>
              </a:rPr>
              <a:t>intégrés</a:t>
            </a:r>
            <a:r>
              <a:rPr lang="en-GB" sz="2400" dirty="0">
                <a:ea typeface="MS PGothic" charset="-128"/>
              </a:rPr>
              <a:t> et </a:t>
            </a:r>
            <a:r>
              <a:rPr lang="en-GB" sz="2400" dirty="0" err="1">
                <a:ea typeface="MS PGothic" charset="-128"/>
              </a:rPr>
              <a:t>autonomie</a:t>
            </a:r>
            <a:endParaRPr lang="en-GB" sz="2400" dirty="0">
              <a:ea typeface="MS PGothic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32438" y="7009618"/>
            <a:ext cx="6096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000" dirty="0"/>
              <a:t>Sources images</a:t>
            </a:r>
          </a:p>
          <a:p>
            <a:r>
              <a:rPr lang="en-GB" sz="1000" dirty="0" err="1"/>
              <a:t>ZnO</a:t>
            </a:r>
            <a:r>
              <a:rPr lang="en-GB" sz="1000" dirty="0"/>
              <a:t> : </a:t>
            </a:r>
            <a:r>
              <a:rPr lang="en-GB" sz="1000" dirty="0">
                <a:hlinkClick r:id="rId3"/>
              </a:rPr>
              <a:t>https://www.offgridenergyindependence.com/articles/1431/energy-harvesting-from-zinc-oxide-nanowires</a:t>
            </a:r>
            <a:endParaRPr lang="en-GB" sz="1000" dirty="0"/>
          </a:p>
          <a:p>
            <a:r>
              <a:rPr lang="en-GB" sz="1000" dirty="0" err="1"/>
              <a:t>Supercap</a:t>
            </a:r>
            <a:r>
              <a:rPr lang="en-GB" sz="1000" dirty="0"/>
              <a:t>: </a:t>
            </a:r>
            <a:r>
              <a:rPr lang="en-GB" sz="1000" dirty="0">
                <a:hlinkClick r:id="rId4"/>
              </a:rPr>
              <a:t>http://depts.washington.edu/solgel/</a:t>
            </a:r>
            <a:endParaRPr lang="en-GB" sz="1000" dirty="0"/>
          </a:p>
          <a:p>
            <a:r>
              <a:rPr lang="en-GB" sz="1000" dirty="0" err="1"/>
              <a:t>Batterie</a:t>
            </a:r>
            <a:r>
              <a:rPr lang="en-GB" sz="1000" dirty="0"/>
              <a:t> (avec </a:t>
            </a:r>
            <a:r>
              <a:rPr lang="en-GB" sz="1000" dirty="0" err="1"/>
              <a:t>retouche</a:t>
            </a:r>
            <a:r>
              <a:rPr lang="en-GB" sz="1000" dirty="0"/>
              <a:t> pour effacer la marque): </a:t>
            </a:r>
            <a:r>
              <a:rPr lang="en-GB" sz="1000" dirty="0">
                <a:hlinkClick r:id="rId5"/>
              </a:rPr>
              <a:t>https://www.usine-digitale.fr/article/i-ten-ajoute-une-troisieme-dimension-aux-microbatteries.N294738</a:t>
            </a:r>
            <a:endParaRPr lang="en-GB" sz="1000" dirty="0"/>
          </a:p>
          <a:p>
            <a:r>
              <a:rPr lang="en-GB" sz="1000" dirty="0"/>
              <a:t>Pacemaker: http://www.smart-memphis.eu/</a:t>
            </a:r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1343026" y="846837"/>
            <a:ext cx="94329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fr-FR" altLang="fr-FR" b="1" dirty="0">
                <a:solidFill>
                  <a:schemeClr val="bg2"/>
                </a:solidFill>
                <a:latin typeface="Verdana" panose="020B0604030504040204" pitchFamily="34" charset="0"/>
              </a:rPr>
              <a:t>Développement d’objets connectés autonomes en énergie</a:t>
            </a:r>
          </a:p>
        </p:txBody>
      </p:sp>
      <p:sp>
        <p:nvSpPr>
          <p:cNvPr id="11" name="Espace réservé du contenu 3"/>
          <p:cNvSpPr txBox="1">
            <a:spLocks/>
          </p:cNvSpPr>
          <p:nvPr/>
        </p:nvSpPr>
        <p:spPr>
          <a:xfrm>
            <a:off x="126759" y="4189475"/>
            <a:ext cx="2796319" cy="2070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Différentes sources de récupération d’énergie (vibratoire, thermique,…) permettront de fournir de l’énergie dans des environnements difficiles d’accès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618" y="2889812"/>
            <a:ext cx="1864213" cy="1036730"/>
          </a:xfrm>
          <a:prstGeom prst="rect">
            <a:avLst/>
          </a:prstGeom>
        </p:spPr>
      </p:pic>
      <p:pic>
        <p:nvPicPr>
          <p:cNvPr id="2050" name="Picture 2" descr="http://idtxs3.imgix.net/si/00/4A/B2.jpg?w=820&amp;fit=fill&amp;bg=ffffff&amp;border=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92509"/>
            <a:ext cx="1864213" cy="113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7115" y="1384154"/>
            <a:ext cx="30348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altLang="fr-FR" sz="2000" b="1" dirty="0">
                <a:solidFill>
                  <a:srgbClr val="263776"/>
                </a:solidFill>
              </a:rPr>
              <a:t>Récupération d’énergie</a:t>
            </a:r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3869047" y="1384154"/>
            <a:ext cx="132600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altLang="fr-FR" sz="2000" b="1" dirty="0">
                <a:solidFill>
                  <a:srgbClr val="263776"/>
                </a:solidFill>
              </a:rPr>
              <a:t>Stockage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6318702" y="1384154"/>
            <a:ext cx="26324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altLang="fr-FR" sz="2000" b="1" dirty="0">
                <a:solidFill>
                  <a:srgbClr val="263776"/>
                </a:solidFill>
              </a:rPr>
              <a:t>Gestion de l’énergie</a:t>
            </a:r>
          </a:p>
          <a:p>
            <a:pPr algn="ctr">
              <a:defRPr/>
            </a:pPr>
            <a:r>
              <a:rPr lang="fr-FR" altLang="fr-FR" sz="2000" b="1" dirty="0">
                <a:solidFill>
                  <a:srgbClr val="263776"/>
                </a:solidFill>
              </a:rPr>
              <a:t>et communication</a:t>
            </a:r>
          </a:p>
        </p:txBody>
      </p:sp>
      <p:sp>
        <p:nvSpPr>
          <p:cNvPr id="16" name="Rectangle 8"/>
          <p:cNvSpPr>
            <a:spLocks noChangeArrowheads="1"/>
          </p:cNvSpPr>
          <p:nvPr/>
        </p:nvSpPr>
        <p:spPr bwMode="auto">
          <a:xfrm>
            <a:off x="9798253" y="1384154"/>
            <a:ext cx="172354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altLang="fr-FR" sz="2000" b="1" dirty="0">
                <a:solidFill>
                  <a:srgbClr val="263776"/>
                </a:solidFill>
              </a:rPr>
              <a:t>Applications</a:t>
            </a:r>
          </a:p>
        </p:txBody>
      </p:sp>
      <p:sp>
        <p:nvSpPr>
          <p:cNvPr id="17" name="Espace réservé du contenu 3"/>
          <p:cNvSpPr txBox="1">
            <a:spLocks/>
          </p:cNvSpPr>
          <p:nvPr/>
        </p:nvSpPr>
        <p:spPr>
          <a:xfrm>
            <a:off x="3202595" y="4189475"/>
            <a:ext cx="2646486" cy="2070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altLang="fr-FR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Les batteries haute fiabilité ou les </a:t>
            </a:r>
            <a:r>
              <a:rPr lang="fr-FR" altLang="fr-FR" sz="1600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supercondensateurs</a:t>
            </a:r>
            <a:r>
              <a:rPr lang="fr-FR" altLang="fr-FR" sz="1600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 seront directement intégrés dans les systèmes pour des applications RFID, sauvegardes, médicales, capteurs…</a:t>
            </a:r>
          </a:p>
        </p:txBody>
      </p:sp>
      <p:grpSp>
        <p:nvGrpSpPr>
          <p:cNvPr id="18" name="Groupe 17"/>
          <p:cNvGrpSpPr/>
          <p:nvPr/>
        </p:nvGrpSpPr>
        <p:grpSpPr>
          <a:xfrm>
            <a:off x="3393683" y="1892509"/>
            <a:ext cx="1881703" cy="1250422"/>
            <a:chOff x="155574" y="-2819400"/>
            <a:chExt cx="9551133" cy="6346882"/>
          </a:xfrm>
        </p:grpSpPr>
        <p:pic>
          <p:nvPicPr>
            <p:cNvPr id="2054" name="Picture 6" descr="I-Ten ajoute une troisiÃ¨me dimension aux microbatteries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4" y="-2819400"/>
              <a:ext cx="9551133" cy="63468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Forme libre 9"/>
            <p:cNvSpPr/>
            <p:nvPr/>
          </p:nvSpPr>
          <p:spPr>
            <a:xfrm>
              <a:off x="4642338" y="-219808"/>
              <a:ext cx="624254" cy="413239"/>
            </a:xfrm>
            <a:custGeom>
              <a:avLst/>
              <a:gdLst>
                <a:gd name="connsiteX0" fmla="*/ 0 w 624254"/>
                <a:gd name="connsiteY0" fmla="*/ 228600 h 413239"/>
                <a:gd name="connsiteX1" fmla="*/ 483577 w 624254"/>
                <a:gd name="connsiteY1" fmla="*/ 0 h 413239"/>
                <a:gd name="connsiteX2" fmla="*/ 624254 w 624254"/>
                <a:gd name="connsiteY2" fmla="*/ 193431 h 413239"/>
                <a:gd name="connsiteX3" fmla="*/ 123093 w 624254"/>
                <a:gd name="connsiteY3" fmla="*/ 413239 h 413239"/>
                <a:gd name="connsiteX4" fmla="*/ 0 w 624254"/>
                <a:gd name="connsiteY4" fmla="*/ 228600 h 413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4254" h="413239">
                  <a:moveTo>
                    <a:pt x="0" y="228600"/>
                  </a:moveTo>
                  <a:lnTo>
                    <a:pt x="483577" y="0"/>
                  </a:lnTo>
                  <a:lnTo>
                    <a:pt x="624254" y="193431"/>
                  </a:lnTo>
                  <a:lnTo>
                    <a:pt x="123093" y="413239"/>
                  </a:lnTo>
                  <a:lnTo>
                    <a:pt x="0" y="228600"/>
                  </a:lnTo>
                  <a:close/>
                </a:path>
              </a:pathLst>
            </a:custGeom>
            <a:solidFill>
              <a:srgbClr val="292D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052" name="Picture 4" descr="http://depts.washington.edu/solgel/images/research/supercapacitor-1.jpg"/>
          <p:cNvPicPr>
            <a:picLocks noChangeAspect="1" noChangeArrowheads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4755" y="3016245"/>
            <a:ext cx="1438702" cy="105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06458" y="2194232"/>
            <a:ext cx="1902696" cy="1479874"/>
          </a:xfrm>
          <a:prstGeom prst="rect">
            <a:avLst/>
          </a:prstGeom>
        </p:spPr>
      </p:pic>
      <p:sp>
        <p:nvSpPr>
          <p:cNvPr id="30" name="Espace réservé du contenu 3"/>
          <p:cNvSpPr txBox="1">
            <a:spLocks/>
          </p:cNvSpPr>
          <p:nvPr/>
        </p:nvSpPr>
        <p:spPr>
          <a:xfrm>
            <a:off x="6225678" y="4189475"/>
            <a:ext cx="2646486" cy="2070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Conversion de micro-énergies</a:t>
            </a:r>
          </a:p>
          <a:p>
            <a:r>
              <a:rPr lang="fr-FR" sz="1600" dirty="0"/>
              <a:t>Equilibre récupération-consommation-stockage</a:t>
            </a:r>
          </a:p>
          <a:p>
            <a:r>
              <a:rPr lang="fr-FR" sz="1600" dirty="0"/>
              <a:t>Traitement des données et communication </a:t>
            </a:r>
          </a:p>
        </p:txBody>
      </p:sp>
      <p:sp>
        <p:nvSpPr>
          <p:cNvPr id="31" name="Espace réservé du contenu 3"/>
          <p:cNvSpPr txBox="1">
            <a:spLocks/>
          </p:cNvSpPr>
          <p:nvPr/>
        </p:nvSpPr>
        <p:spPr>
          <a:xfrm>
            <a:off x="9408804" y="4189475"/>
            <a:ext cx="2646486" cy="20706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Dispositifs implantables : pacemaker sans fil, capteurs biologiques</a:t>
            </a:r>
          </a:p>
          <a:p>
            <a:r>
              <a:rPr lang="fr-FR" sz="1600" dirty="0"/>
              <a:t>Sondes et patchs ultrasonores intégrés</a:t>
            </a:r>
          </a:p>
          <a:p>
            <a:r>
              <a:rPr lang="fr-FR" sz="1600" dirty="0"/>
              <a:t>Internet des objets</a:t>
            </a:r>
          </a:p>
        </p:txBody>
      </p:sp>
      <p:pic>
        <p:nvPicPr>
          <p:cNvPr id="25" name="Image 24">
            <a:extLst>
              <a:ext uri="{FF2B5EF4-FFF2-40B4-BE49-F238E27FC236}">
                <a16:creationId xmlns:a16="http://schemas.microsoft.com/office/drawing/2014/main" id="{9CDCD88C-4F98-6C4A-A276-F76AE351F84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40225" y="1928269"/>
            <a:ext cx="1950395" cy="102594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6" name="Picture 4" descr="RÃ©sultat de recherche d'images pour &quot;wifi&quot;">
            <a:extLst>
              <a:ext uri="{FF2B5EF4-FFF2-40B4-BE49-F238E27FC236}">
                <a16:creationId xmlns:a16="http://schemas.microsoft.com/office/drawing/2014/main" id="{365DDAE8-2FFA-2F47-B69B-0DB5631561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823269">
            <a:off x="9701067" y="2278633"/>
            <a:ext cx="568157" cy="424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C7FCE2A9-3DB0-EE49-B187-92878ADF1D9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97517" y="2974375"/>
            <a:ext cx="934362" cy="1054688"/>
          </a:xfrm>
          <a:prstGeom prst="rect">
            <a:avLst/>
          </a:prstGeom>
        </p:spPr>
      </p:pic>
      <p:pic>
        <p:nvPicPr>
          <p:cNvPr id="24" name="Image 35">
            <a:extLst>
              <a:ext uri="{FF2B5EF4-FFF2-40B4-BE49-F238E27FC236}">
                <a16:creationId xmlns:a16="http://schemas.microsoft.com/office/drawing/2014/main" id="{3770EAB9-6908-7F4E-8D57-4EEABB907BD6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91" y="665235"/>
            <a:ext cx="1678334" cy="559444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DF02E2-EEC8-7947-AD6B-9483F98280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002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661ACE40-B751-D244-8716-819776D58F56}"/>
              </a:ext>
            </a:extLst>
          </p:cNvPr>
          <p:cNvSpPr/>
          <p:nvPr/>
        </p:nvSpPr>
        <p:spPr>
          <a:xfrm>
            <a:off x="1731479" y="4545572"/>
            <a:ext cx="9208731" cy="1529260"/>
          </a:xfrm>
          <a:prstGeom prst="roundRect">
            <a:avLst/>
          </a:prstGeom>
          <a:noFill/>
          <a:ln w="38100">
            <a:solidFill>
              <a:srgbClr val="35B4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9884636C-5E5B-5142-8031-1BBD8D09B082}"/>
              </a:ext>
            </a:extLst>
          </p:cNvPr>
          <p:cNvSpPr/>
          <p:nvPr/>
        </p:nvSpPr>
        <p:spPr>
          <a:xfrm>
            <a:off x="1731479" y="2812802"/>
            <a:ext cx="9208731" cy="15292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9AE820C7-A792-2645-AE0A-9AA54C518175}"/>
              </a:ext>
            </a:extLst>
          </p:cNvPr>
          <p:cNvSpPr/>
          <p:nvPr/>
        </p:nvSpPr>
        <p:spPr>
          <a:xfrm>
            <a:off x="1731479" y="1053919"/>
            <a:ext cx="9208731" cy="15539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718E20-36BA-B34F-A7C2-CBE01440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"/>
            <a:ext cx="9358026" cy="836711"/>
          </a:xfrm>
        </p:spPr>
        <p:txBody>
          <a:bodyPr/>
          <a:lstStyle/>
          <a:p>
            <a:pPr>
              <a:defRPr/>
            </a:pPr>
            <a:r>
              <a:rPr lang="fr-FR" sz="2400" dirty="0">
                <a:ea typeface="MS PGothic" charset="-128"/>
              </a:rPr>
              <a:t>Les 3 axes stratégiques du </a:t>
            </a:r>
            <a:r>
              <a:rPr lang="fr-FR" sz="2400" dirty="0" err="1">
                <a:ea typeface="MS PGothic" charset="-128"/>
              </a:rPr>
              <a:t>CERTeM</a:t>
            </a:r>
            <a:r>
              <a:rPr lang="fr-FR" sz="2400" dirty="0">
                <a:ea typeface="MS PGothic" charset="-128"/>
              </a:rPr>
              <a:t> 5.0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A10D68-7EA0-E548-9C3D-B1805510903F}"/>
              </a:ext>
            </a:extLst>
          </p:cNvPr>
          <p:cNvSpPr txBox="1"/>
          <p:nvPr/>
        </p:nvSpPr>
        <p:spPr>
          <a:xfrm>
            <a:off x="3454286" y="737613"/>
            <a:ext cx="5763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Conversion de puissance et efficacité énergétique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FF49B7-81BB-5A4B-86B9-D662D98FF073}"/>
              </a:ext>
            </a:extLst>
          </p:cNvPr>
          <p:cNvSpPr txBox="1"/>
          <p:nvPr/>
        </p:nvSpPr>
        <p:spPr>
          <a:xfrm>
            <a:off x="4114723" y="2628128"/>
            <a:ext cx="44422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263972"/>
                </a:solidFill>
              </a:rPr>
              <a:t>Communication et électronique mobile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3FFA90-4108-FB43-BB21-536F325C7CB3}"/>
              </a:ext>
            </a:extLst>
          </p:cNvPr>
          <p:cNvSpPr txBox="1"/>
          <p:nvPr/>
        </p:nvSpPr>
        <p:spPr>
          <a:xfrm>
            <a:off x="4178844" y="4355162"/>
            <a:ext cx="43140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35B4B5"/>
                </a:solidFill>
              </a:rPr>
              <a:t>Microsystèmes intégrés et autonomie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E64B717-C563-B44D-AEF0-A6AC29AC7D03}"/>
              </a:ext>
            </a:extLst>
          </p:cNvPr>
          <p:cNvGrpSpPr/>
          <p:nvPr/>
        </p:nvGrpSpPr>
        <p:grpSpPr>
          <a:xfrm>
            <a:off x="5347845" y="1423251"/>
            <a:ext cx="1211318" cy="953704"/>
            <a:chOff x="5129743" y="3197212"/>
            <a:chExt cx="1211318" cy="95370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1E2C68F-BFF4-6C40-9491-5968F9A9A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9743" y="3430916"/>
              <a:ext cx="1029533" cy="72000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B477057-6819-FE47-9BC4-B9D4AA1E894C}"/>
                </a:ext>
              </a:extLst>
            </p:cNvPr>
            <p:cNvSpPr txBox="1"/>
            <p:nvPr/>
          </p:nvSpPr>
          <p:spPr>
            <a:xfrm>
              <a:off x="5678790" y="3197212"/>
              <a:ext cx="662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00B050"/>
                  </a:solidFill>
                </a:rPr>
                <a:t>70%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9493818-D0AD-3E40-8324-92685269C2EF}"/>
              </a:ext>
            </a:extLst>
          </p:cNvPr>
          <p:cNvGrpSpPr/>
          <p:nvPr/>
        </p:nvGrpSpPr>
        <p:grpSpPr>
          <a:xfrm>
            <a:off x="4128680" y="1224473"/>
            <a:ext cx="1235648" cy="1187667"/>
            <a:chOff x="3885187" y="3032451"/>
            <a:chExt cx="1235648" cy="1187667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4466201-54FA-6844-9BF3-5B3868F84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3168" y="3032451"/>
              <a:ext cx="1187667" cy="1187667"/>
            </a:xfrm>
            <a:prstGeom prst="rect">
              <a:avLst/>
            </a:prstGeom>
          </p:spPr>
        </p:pic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FD8C140C-5974-8C4F-B387-5ECC5B878B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6600" y="3781803"/>
              <a:ext cx="638685" cy="337585"/>
            </a:xfrm>
            <a:prstGeom prst="straightConnector1">
              <a:avLst/>
            </a:prstGeom>
            <a:ln w="3175">
              <a:solidFill>
                <a:srgbClr val="26397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8F4DE2E-7482-3F47-A9FF-CCE633710F8E}"/>
                </a:ext>
              </a:extLst>
            </p:cNvPr>
            <p:cNvSpPr txBox="1"/>
            <p:nvPr/>
          </p:nvSpPr>
          <p:spPr>
            <a:xfrm>
              <a:off x="3885187" y="3941554"/>
              <a:ext cx="5476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rgbClr val="263972"/>
                  </a:solidFill>
                </a:rPr>
                <a:t>12 cm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BEACC22-E638-1344-9EF1-37060545443F}"/>
              </a:ext>
            </a:extLst>
          </p:cNvPr>
          <p:cNvGrpSpPr/>
          <p:nvPr/>
        </p:nvGrpSpPr>
        <p:grpSpPr>
          <a:xfrm>
            <a:off x="8428187" y="1557638"/>
            <a:ext cx="1691804" cy="720000"/>
            <a:chOff x="9302706" y="3407362"/>
            <a:chExt cx="1691804" cy="72000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E9DD5F9-C531-C449-9F44-0071C16B6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02706" y="3407362"/>
              <a:ext cx="1029533" cy="720000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4EE1186-F2AD-B045-992E-4F5FD4A6F0F5}"/>
                </a:ext>
              </a:extLst>
            </p:cNvPr>
            <p:cNvSpPr txBox="1"/>
            <p:nvPr/>
          </p:nvSpPr>
          <p:spPr>
            <a:xfrm>
              <a:off x="10332239" y="3809043"/>
              <a:ext cx="662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00B050"/>
                  </a:solidFill>
                </a:rPr>
                <a:t>99%</a:t>
              </a:r>
            </a:p>
          </p:txBody>
        </p:sp>
      </p:grpSp>
      <p:pic>
        <p:nvPicPr>
          <p:cNvPr id="38" name="Picture 44">
            <a:extLst>
              <a:ext uri="{FF2B5EF4-FFF2-40B4-BE49-F238E27FC236}">
                <a16:creationId xmlns:a16="http://schemas.microsoft.com/office/drawing/2014/main" id="{B4BD810F-E3BE-204B-A4BC-FFF2D5DE6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9" b="97321" l="4167" r="951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3904" y="4900042"/>
            <a:ext cx="1202123" cy="934984"/>
          </a:xfrm>
          <a:prstGeom prst="rect">
            <a:avLst/>
          </a:prstGeom>
        </p:spPr>
      </p:pic>
      <p:pic>
        <p:nvPicPr>
          <p:cNvPr id="39" name="Picture 45">
            <a:extLst>
              <a:ext uri="{FF2B5EF4-FFF2-40B4-BE49-F238E27FC236}">
                <a16:creationId xmlns:a16="http://schemas.microsoft.com/office/drawing/2014/main" id="{E0E06800-9865-5F4B-8A50-E797172B84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06449" y="4766435"/>
            <a:ext cx="785960" cy="1145188"/>
          </a:xfrm>
          <a:prstGeom prst="rect">
            <a:avLst/>
          </a:prstGeom>
        </p:spPr>
      </p:pic>
      <p:sp>
        <p:nvSpPr>
          <p:cNvPr id="44" name="Flèche vers la droite 43">
            <a:extLst>
              <a:ext uri="{FF2B5EF4-FFF2-40B4-BE49-F238E27FC236}">
                <a16:creationId xmlns:a16="http://schemas.microsoft.com/office/drawing/2014/main" id="{E5D42364-4613-AC43-AC31-6F38E374D018}"/>
              </a:ext>
            </a:extLst>
          </p:cNvPr>
          <p:cNvSpPr/>
          <p:nvPr/>
        </p:nvSpPr>
        <p:spPr>
          <a:xfrm>
            <a:off x="4281290" y="5269047"/>
            <a:ext cx="358919" cy="277495"/>
          </a:xfrm>
          <a:prstGeom prst="rightArrow">
            <a:avLst/>
          </a:prstGeom>
          <a:solidFill>
            <a:srgbClr val="35B4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a droite 44">
            <a:extLst>
              <a:ext uri="{FF2B5EF4-FFF2-40B4-BE49-F238E27FC236}">
                <a16:creationId xmlns:a16="http://schemas.microsoft.com/office/drawing/2014/main" id="{2EF84076-9C36-0248-99DD-ACB49C5FE40D}"/>
              </a:ext>
            </a:extLst>
          </p:cNvPr>
          <p:cNvSpPr/>
          <p:nvPr/>
        </p:nvSpPr>
        <p:spPr>
          <a:xfrm>
            <a:off x="6326644" y="5271463"/>
            <a:ext cx="358919" cy="277495"/>
          </a:xfrm>
          <a:prstGeom prst="rightArrow">
            <a:avLst/>
          </a:prstGeom>
          <a:solidFill>
            <a:srgbClr val="35B4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6" name="Group 30">
            <a:extLst>
              <a:ext uri="{FF2B5EF4-FFF2-40B4-BE49-F238E27FC236}">
                <a16:creationId xmlns:a16="http://schemas.microsoft.com/office/drawing/2014/main" id="{EE6B3E3A-B7AA-DC4C-B21E-E5D279A358CA}"/>
              </a:ext>
            </a:extLst>
          </p:cNvPr>
          <p:cNvGrpSpPr>
            <a:grpSpLocks/>
          </p:cNvGrpSpPr>
          <p:nvPr/>
        </p:nvGrpSpPr>
        <p:grpSpPr bwMode="auto">
          <a:xfrm>
            <a:off x="2784694" y="1908332"/>
            <a:ext cx="1196424" cy="623551"/>
            <a:chOff x="3943" y="331"/>
            <a:chExt cx="1528" cy="837"/>
          </a:xfrm>
        </p:grpSpPr>
        <p:sp>
          <p:nvSpPr>
            <p:cNvPr id="57" name="Text Box 31">
              <a:extLst>
                <a:ext uri="{FF2B5EF4-FFF2-40B4-BE49-F238E27FC236}">
                  <a16:creationId xmlns:a16="http://schemas.microsoft.com/office/drawing/2014/main" id="{EF15680A-6807-4242-93C0-344C74765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" y="331"/>
              <a:ext cx="17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256" tIns="48628" rIns="97256" bIns="48628">
              <a:spAutoFit/>
            </a:bodyPr>
            <a:lstStyle>
              <a:lvl1pPr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FR" altLang="x-none" sz="1400">
                  <a:solidFill>
                    <a:srgbClr val="000000"/>
                  </a:solidFill>
                </a:rPr>
                <a:t>I</a:t>
              </a:r>
              <a:endParaRPr lang="en-US" altLang="x-none" sz="1400">
                <a:solidFill>
                  <a:srgbClr val="000000"/>
                </a:solidFill>
              </a:endParaRPr>
            </a:p>
          </p:txBody>
        </p:sp>
        <p:sp>
          <p:nvSpPr>
            <p:cNvPr id="58" name="Line 32">
              <a:extLst>
                <a:ext uri="{FF2B5EF4-FFF2-40B4-BE49-F238E27FC236}">
                  <a16:creationId xmlns:a16="http://schemas.microsoft.com/office/drawing/2014/main" id="{A2BFEE90-3D3E-A74F-96C8-BE5805E8E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3" y="436"/>
              <a:ext cx="0" cy="5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256" tIns="48628" rIns="97256" bIns="48628">
              <a:spAutoFit/>
            </a:bodyPr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59" name="Line 33">
              <a:extLst>
                <a:ext uri="{FF2B5EF4-FFF2-40B4-BE49-F238E27FC236}">
                  <a16:creationId xmlns:a16="http://schemas.microsoft.com/office/drawing/2014/main" id="{AC0719B9-C94A-4C46-863D-058186A39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3" y="1019"/>
              <a:ext cx="1225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256" tIns="48628" rIns="97256" bIns="48628">
              <a:spAutoFit/>
            </a:bodyPr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0" name="Text Box 34">
              <a:extLst>
                <a:ext uri="{FF2B5EF4-FFF2-40B4-BE49-F238E27FC236}">
                  <a16:creationId xmlns:a16="http://schemas.microsoft.com/office/drawing/2014/main" id="{079145A5-81FD-D441-83CD-7AD36977E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7" y="956"/>
              <a:ext cx="17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256" tIns="48628" rIns="97256" bIns="48628">
              <a:spAutoFit/>
            </a:bodyPr>
            <a:lstStyle>
              <a:lvl1pPr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FR" altLang="x-none" sz="1200">
                  <a:solidFill>
                    <a:srgbClr val="000000"/>
                  </a:solidFill>
                </a:rPr>
                <a:t>t</a:t>
              </a:r>
              <a:endParaRPr lang="en-US" altLang="x-none" sz="1200">
                <a:solidFill>
                  <a:srgbClr val="000000"/>
                </a:solidFill>
              </a:endParaRPr>
            </a:p>
          </p:txBody>
        </p:sp>
        <p:grpSp>
          <p:nvGrpSpPr>
            <p:cNvPr id="61" name="Group 35">
              <a:extLst>
                <a:ext uri="{FF2B5EF4-FFF2-40B4-BE49-F238E27FC236}">
                  <a16:creationId xmlns:a16="http://schemas.microsoft.com/office/drawing/2014/main" id="{6009FD10-405A-9043-9252-283039B0BF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" y="708"/>
              <a:ext cx="136" cy="318"/>
              <a:chOff x="3755" y="1298"/>
              <a:chExt cx="136" cy="318"/>
            </a:xfrm>
          </p:grpSpPr>
          <p:sp>
            <p:nvSpPr>
              <p:cNvPr id="68" name="Line 36">
                <a:extLst>
                  <a:ext uri="{FF2B5EF4-FFF2-40B4-BE49-F238E27FC236}">
                    <a16:creationId xmlns:a16="http://schemas.microsoft.com/office/drawing/2014/main" id="{EC0FFE3D-29BC-DC42-A42B-77AE4C701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1298"/>
                <a:ext cx="0" cy="318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37">
                <a:extLst>
                  <a:ext uri="{FF2B5EF4-FFF2-40B4-BE49-F238E27FC236}">
                    <a16:creationId xmlns:a16="http://schemas.microsoft.com/office/drawing/2014/main" id="{8ADEAB00-54E6-2744-BC96-03440811681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55" y="1298"/>
                <a:ext cx="136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" name="Group 38">
              <a:extLst>
                <a:ext uri="{FF2B5EF4-FFF2-40B4-BE49-F238E27FC236}">
                  <a16:creationId xmlns:a16="http://schemas.microsoft.com/office/drawing/2014/main" id="{FEEA4150-6658-F844-BC6A-FA94B55C24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2" y="708"/>
              <a:ext cx="136" cy="318"/>
              <a:chOff x="3755" y="1298"/>
              <a:chExt cx="136" cy="318"/>
            </a:xfrm>
          </p:grpSpPr>
          <p:sp>
            <p:nvSpPr>
              <p:cNvPr id="66" name="Line 39">
                <a:extLst>
                  <a:ext uri="{FF2B5EF4-FFF2-40B4-BE49-F238E27FC236}">
                    <a16:creationId xmlns:a16="http://schemas.microsoft.com/office/drawing/2014/main" id="{A39F6779-9D5F-DF46-A1E1-202202902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1298"/>
                <a:ext cx="0" cy="318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Arc 40">
                <a:extLst>
                  <a:ext uri="{FF2B5EF4-FFF2-40B4-BE49-F238E27FC236}">
                    <a16:creationId xmlns:a16="http://schemas.microsoft.com/office/drawing/2014/main" id="{BFDF81F2-D227-F54D-A95E-8DBD6173C2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55" y="1298"/>
                <a:ext cx="136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" name="Group 41">
              <a:extLst>
                <a:ext uri="{FF2B5EF4-FFF2-40B4-BE49-F238E27FC236}">
                  <a16:creationId xmlns:a16="http://schemas.microsoft.com/office/drawing/2014/main" id="{CB43E9B6-A7FC-A64B-A7DC-418F7A68D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6" y="708"/>
              <a:ext cx="136" cy="318"/>
              <a:chOff x="3755" y="1298"/>
              <a:chExt cx="136" cy="318"/>
            </a:xfrm>
          </p:grpSpPr>
          <p:sp>
            <p:nvSpPr>
              <p:cNvPr id="64" name="Line 42">
                <a:extLst>
                  <a:ext uri="{FF2B5EF4-FFF2-40B4-BE49-F238E27FC236}">
                    <a16:creationId xmlns:a16="http://schemas.microsoft.com/office/drawing/2014/main" id="{6B51C55E-BFB1-BD43-857C-588518604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1298"/>
                <a:ext cx="0" cy="318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rc 43">
                <a:extLst>
                  <a:ext uri="{FF2B5EF4-FFF2-40B4-BE49-F238E27FC236}">
                    <a16:creationId xmlns:a16="http://schemas.microsoft.com/office/drawing/2014/main" id="{A2975095-A93A-0D4A-927C-B7A1F756208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55" y="1298"/>
                <a:ext cx="136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94479AE5-E012-6A43-A418-7124E3101410}"/>
              </a:ext>
            </a:extLst>
          </p:cNvPr>
          <p:cNvGrpSpPr/>
          <p:nvPr/>
        </p:nvGrpSpPr>
        <p:grpSpPr>
          <a:xfrm>
            <a:off x="2754921" y="1119031"/>
            <a:ext cx="1209140" cy="816102"/>
            <a:chOff x="3725818" y="1177811"/>
            <a:chExt cx="1882343" cy="1270476"/>
          </a:xfrm>
        </p:grpSpPr>
        <p:grpSp>
          <p:nvGrpSpPr>
            <p:cNvPr id="46" name="Group 20">
              <a:extLst>
                <a:ext uri="{FF2B5EF4-FFF2-40B4-BE49-F238E27FC236}">
                  <a16:creationId xmlns:a16="http://schemas.microsoft.com/office/drawing/2014/main" id="{5B58C004-1DB7-F84E-98EF-B616ECFFE4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1743" y="1289615"/>
              <a:ext cx="1596418" cy="1158672"/>
              <a:chOff x="1340" y="391"/>
              <a:chExt cx="1117" cy="854"/>
            </a:xfrm>
          </p:grpSpPr>
          <p:grpSp>
            <p:nvGrpSpPr>
              <p:cNvPr id="47" name="Group 21">
                <a:extLst>
                  <a:ext uri="{FF2B5EF4-FFF2-40B4-BE49-F238E27FC236}">
                    <a16:creationId xmlns:a16="http://schemas.microsoft.com/office/drawing/2014/main" id="{8ED46B5F-3C39-F149-B1EA-42E4587006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0" y="391"/>
                <a:ext cx="1044" cy="854"/>
                <a:chOff x="1340" y="863"/>
                <a:chExt cx="1044" cy="854"/>
              </a:xfrm>
            </p:grpSpPr>
            <p:sp>
              <p:nvSpPr>
                <p:cNvPr id="49" name="Line 22">
                  <a:extLst>
                    <a:ext uri="{FF2B5EF4-FFF2-40B4-BE49-F238E27FC236}">
                      <a16:creationId xmlns:a16="http://schemas.microsoft.com/office/drawing/2014/main" id="{2729E142-98D5-4A49-ADC5-D2580EDFE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40" y="863"/>
                  <a:ext cx="12" cy="6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7256" tIns="48628" rIns="97256" bIns="48628">
                  <a:spAutoFit/>
                </a:bodyPr>
                <a:lstStyle/>
                <a:p>
                  <a:pPr>
                    <a:defRPr/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Arc 23">
                  <a:extLst>
                    <a:ext uri="{FF2B5EF4-FFF2-40B4-BE49-F238E27FC236}">
                      <a16:creationId xmlns:a16="http://schemas.microsoft.com/office/drawing/2014/main" id="{EF408A68-AC25-0741-9989-0A83A25EF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1510"/>
                  <a:ext cx="188" cy="175"/>
                </a:xfrm>
                <a:custGeom>
                  <a:avLst/>
                  <a:gdLst>
                    <a:gd name="T0" fmla="*/ 0 w 43115"/>
                    <a:gd name="T1" fmla="*/ 0 h 21600"/>
                    <a:gd name="T2" fmla="*/ 0 w 43115"/>
                    <a:gd name="T3" fmla="*/ 0 h 21600"/>
                    <a:gd name="T4" fmla="*/ 0 w 4311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15"/>
                    <a:gd name="T10" fmla="*/ 0 h 21600"/>
                    <a:gd name="T11" fmla="*/ 43115 w 4311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15" h="21600" fill="none" extrusionOk="0">
                      <a:moveTo>
                        <a:pt x="43114" y="1267"/>
                      </a:moveTo>
                      <a:cubicBezTo>
                        <a:pt x="42443" y="12685"/>
                        <a:pt x="32988" y="21599"/>
                        <a:pt x="21552" y="21600"/>
                      </a:cubicBezTo>
                      <a:cubicBezTo>
                        <a:pt x="10180" y="21600"/>
                        <a:pt x="756" y="12783"/>
                        <a:pt x="-1" y="1437"/>
                      </a:cubicBezTo>
                    </a:path>
                    <a:path w="43115" h="21600" stroke="0" extrusionOk="0">
                      <a:moveTo>
                        <a:pt x="43114" y="1267"/>
                      </a:moveTo>
                      <a:cubicBezTo>
                        <a:pt x="42443" y="12685"/>
                        <a:pt x="32988" y="21599"/>
                        <a:pt x="21552" y="21600"/>
                      </a:cubicBezTo>
                      <a:cubicBezTo>
                        <a:pt x="10180" y="21600"/>
                        <a:pt x="756" y="12783"/>
                        <a:pt x="-1" y="1437"/>
                      </a:cubicBezTo>
                      <a:lnTo>
                        <a:pt x="21552" y="0"/>
                      </a:lnTo>
                      <a:lnTo>
                        <a:pt x="43114" y="1267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Arc 24">
                  <a:extLst>
                    <a:ext uri="{FF2B5EF4-FFF2-40B4-BE49-F238E27FC236}">
                      <a16:creationId xmlns:a16="http://schemas.microsoft.com/office/drawing/2014/main" id="{471BC8AD-6DD8-5F44-BDD4-9A73F94BE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8" y="1354"/>
                  <a:ext cx="188" cy="175"/>
                </a:xfrm>
                <a:custGeom>
                  <a:avLst/>
                  <a:gdLst>
                    <a:gd name="T0" fmla="*/ 0 w 43200"/>
                    <a:gd name="T1" fmla="*/ 0 h 23053"/>
                    <a:gd name="T2" fmla="*/ 0 w 43200"/>
                    <a:gd name="T3" fmla="*/ 0 h 23053"/>
                    <a:gd name="T4" fmla="*/ 0 w 43200"/>
                    <a:gd name="T5" fmla="*/ 0 h 23053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3053"/>
                    <a:gd name="T11" fmla="*/ 43200 w 43200"/>
                    <a:gd name="T12" fmla="*/ 23053 h 23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3053" fill="none" extrusionOk="0">
                      <a:moveTo>
                        <a:pt x="48" y="23053"/>
                      </a:moveTo>
                      <a:cubicBezTo>
                        <a:pt x="16" y="22569"/>
                        <a:pt x="0" y="220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019"/>
                        <a:pt x="43187" y="22439"/>
                        <a:pt x="43163" y="22858"/>
                      </a:cubicBezTo>
                    </a:path>
                    <a:path w="43200" h="23053" stroke="0" extrusionOk="0">
                      <a:moveTo>
                        <a:pt x="48" y="23053"/>
                      </a:moveTo>
                      <a:cubicBezTo>
                        <a:pt x="16" y="22569"/>
                        <a:pt x="0" y="220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019"/>
                        <a:pt x="43187" y="22439"/>
                        <a:pt x="43163" y="22858"/>
                      </a:cubicBezTo>
                      <a:lnTo>
                        <a:pt x="21600" y="21600"/>
                      </a:lnTo>
                      <a:lnTo>
                        <a:pt x="48" y="23053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5">
                  <a:extLst>
                    <a:ext uri="{FF2B5EF4-FFF2-40B4-BE49-F238E27FC236}">
                      <a16:creationId xmlns:a16="http://schemas.microsoft.com/office/drawing/2014/main" id="{5416F43B-D842-2143-BB3B-1A0B6631A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0" y="1533"/>
                  <a:ext cx="1044" cy="173"/>
                </a:xfrm>
                <a:custGeom>
                  <a:avLst/>
                  <a:gdLst>
                    <a:gd name="T0" fmla="*/ 0 w 32"/>
                    <a:gd name="T1" fmla="*/ 0 h 173"/>
                    <a:gd name="T2" fmla="*/ 2147483647 w 32"/>
                    <a:gd name="T3" fmla="*/ 0 h 173"/>
                    <a:gd name="T4" fmla="*/ 2147483647 w 32"/>
                    <a:gd name="T5" fmla="*/ 0 h 173"/>
                    <a:gd name="T6" fmla="*/ 0 60000 65536"/>
                    <a:gd name="T7" fmla="*/ 0 60000 65536"/>
                    <a:gd name="T8" fmla="*/ 0 60000 65536"/>
                    <a:gd name="T9" fmla="*/ 0 w 32"/>
                    <a:gd name="T10" fmla="*/ 0 h 173"/>
                    <a:gd name="T11" fmla="*/ 32 w 32"/>
                    <a:gd name="T12" fmla="*/ 173 h 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" h="173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3" name="Group 26">
                  <a:extLst>
                    <a:ext uri="{FF2B5EF4-FFF2-40B4-BE49-F238E27FC236}">
                      <a16:creationId xmlns:a16="http://schemas.microsoft.com/office/drawing/2014/main" id="{ED64E683-2911-804F-BCB6-02AE47A65C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1" y="1386"/>
                  <a:ext cx="380" cy="331"/>
                  <a:chOff x="1731" y="1386"/>
                  <a:chExt cx="380" cy="331"/>
                </a:xfrm>
              </p:grpSpPr>
              <p:sp>
                <p:nvSpPr>
                  <p:cNvPr id="54" name="Arc 27">
                    <a:extLst>
                      <a:ext uri="{FF2B5EF4-FFF2-40B4-BE49-F238E27FC236}">
                        <a16:creationId xmlns:a16="http://schemas.microsoft.com/office/drawing/2014/main" id="{2C7DFC8F-0A72-EE47-AEC3-205D923F3B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3" y="1542"/>
                    <a:ext cx="188" cy="175"/>
                  </a:xfrm>
                  <a:custGeom>
                    <a:avLst/>
                    <a:gdLst>
                      <a:gd name="T0" fmla="*/ 0 w 43115"/>
                      <a:gd name="T1" fmla="*/ 0 h 21600"/>
                      <a:gd name="T2" fmla="*/ 0 w 43115"/>
                      <a:gd name="T3" fmla="*/ 0 h 21600"/>
                      <a:gd name="T4" fmla="*/ 0 w 4311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15"/>
                      <a:gd name="T10" fmla="*/ 0 h 21600"/>
                      <a:gd name="T11" fmla="*/ 43115 w 4311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15" h="21600" fill="none" extrusionOk="0">
                        <a:moveTo>
                          <a:pt x="43114" y="1267"/>
                        </a:moveTo>
                        <a:cubicBezTo>
                          <a:pt x="42443" y="12685"/>
                          <a:pt x="32988" y="21599"/>
                          <a:pt x="21552" y="21600"/>
                        </a:cubicBezTo>
                        <a:cubicBezTo>
                          <a:pt x="10180" y="21600"/>
                          <a:pt x="756" y="12783"/>
                          <a:pt x="-1" y="1437"/>
                        </a:cubicBezTo>
                      </a:path>
                      <a:path w="43115" h="21600" stroke="0" extrusionOk="0">
                        <a:moveTo>
                          <a:pt x="43114" y="1267"/>
                        </a:moveTo>
                        <a:cubicBezTo>
                          <a:pt x="42443" y="12685"/>
                          <a:pt x="32988" y="21599"/>
                          <a:pt x="21552" y="21600"/>
                        </a:cubicBezTo>
                        <a:cubicBezTo>
                          <a:pt x="10180" y="21600"/>
                          <a:pt x="756" y="12783"/>
                          <a:pt x="-1" y="1437"/>
                        </a:cubicBezTo>
                        <a:lnTo>
                          <a:pt x="21552" y="0"/>
                        </a:lnTo>
                        <a:lnTo>
                          <a:pt x="43114" y="1267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" name="Arc 28">
                    <a:extLst>
                      <a:ext uri="{FF2B5EF4-FFF2-40B4-BE49-F238E27FC236}">
                        <a16:creationId xmlns:a16="http://schemas.microsoft.com/office/drawing/2014/main" id="{F381D7F6-63A1-7347-B09A-F634A3D499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1" y="1386"/>
                    <a:ext cx="188" cy="175"/>
                  </a:xfrm>
                  <a:custGeom>
                    <a:avLst/>
                    <a:gdLst>
                      <a:gd name="T0" fmla="*/ 0 w 43200"/>
                      <a:gd name="T1" fmla="*/ 0 h 23053"/>
                      <a:gd name="T2" fmla="*/ 0 w 43200"/>
                      <a:gd name="T3" fmla="*/ 0 h 23053"/>
                      <a:gd name="T4" fmla="*/ 0 w 43200"/>
                      <a:gd name="T5" fmla="*/ 0 h 23053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3053"/>
                      <a:gd name="T11" fmla="*/ 43200 w 43200"/>
                      <a:gd name="T12" fmla="*/ 23053 h 230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3053" fill="none" extrusionOk="0">
                        <a:moveTo>
                          <a:pt x="48" y="23053"/>
                        </a:moveTo>
                        <a:cubicBezTo>
                          <a:pt x="16" y="22569"/>
                          <a:pt x="0" y="220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019"/>
                          <a:pt x="43187" y="22439"/>
                          <a:pt x="43163" y="22858"/>
                        </a:cubicBezTo>
                      </a:path>
                      <a:path w="43200" h="23053" stroke="0" extrusionOk="0">
                        <a:moveTo>
                          <a:pt x="48" y="23053"/>
                        </a:moveTo>
                        <a:cubicBezTo>
                          <a:pt x="16" y="22569"/>
                          <a:pt x="0" y="220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019"/>
                          <a:pt x="43187" y="22439"/>
                          <a:pt x="43163" y="22858"/>
                        </a:cubicBezTo>
                        <a:lnTo>
                          <a:pt x="21600" y="21600"/>
                        </a:lnTo>
                        <a:lnTo>
                          <a:pt x="48" y="23053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8" name="Text Box 29">
                <a:extLst>
                  <a:ext uri="{FF2B5EF4-FFF2-40B4-BE49-F238E27FC236}">
                    <a16:creationId xmlns:a16="http://schemas.microsoft.com/office/drawing/2014/main" id="{48B5EBA3-8FDB-8444-9108-BE877AB1F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" y="987"/>
                <a:ext cx="1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256" tIns="48628" rIns="97256" bIns="48628">
                <a:spAutoFit/>
              </a:bodyPr>
              <a:lstStyle>
                <a:lvl1pPr defTabSz="9731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731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731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731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731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73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73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73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73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fr-FR" altLang="x-none" sz="1200" dirty="0" err="1">
                    <a:solidFill>
                      <a:srgbClr val="000000"/>
                    </a:solidFill>
                  </a:rPr>
                  <a:t>t</a:t>
                </a:r>
                <a:endParaRPr lang="en-US" altLang="x-none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" name="Text Box 44">
              <a:extLst>
                <a:ext uri="{FF2B5EF4-FFF2-40B4-BE49-F238E27FC236}">
                  <a16:creationId xmlns:a16="http://schemas.microsoft.com/office/drawing/2014/main" id="{F3FE2F5B-2226-2845-A8A5-CD0F731C3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5818" y="1177811"/>
              <a:ext cx="255550" cy="31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7256" tIns="48628" rIns="97256" bIns="48628">
              <a:spAutoFit/>
            </a:bodyPr>
            <a:lstStyle>
              <a:lvl1pPr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FR" altLang="x-none" sz="1400" dirty="0">
                  <a:solidFill>
                    <a:srgbClr val="000000"/>
                  </a:solidFill>
                </a:rPr>
                <a:t>I</a:t>
              </a:r>
              <a:endParaRPr lang="en-US" altLang="x-none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32E7605-D802-C24C-88BD-331A47DB5820}"/>
              </a:ext>
            </a:extLst>
          </p:cNvPr>
          <p:cNvGrpSpPr/>
          <p:nvPr/>
        </p:nvGrpSpPr>
        <p:grpSpPr>
          <a:xfrm>
            <a:off x="1135231" y="3138572"/>
            <a:ext cx="1398686" cy="834473"/>
            <a:chOff x="1146382" y="3227780"/>
            <a:chExt cx="1398686" cy="834473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B4F30CD-65E8-C14B-829A-13B9B6B9A225}"/>
                </a:ext>
              </a:extLst>
            </p:cNvPr>
            <p:cNvSpPr/>
            <p:nvPr/>
          </p:nvSpPr>
          <p:spPr>
            <a:xfrm>
              <a:off x="1146382" y="3227780"/>
              <a:ext cx="1398686" cy="834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53BDAC37-DC7E-CA43-A2B9-4DDCB5FD1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5578" y="3316947"/>
              <a:ext cx="530488" cy="530488"/>
            </a:xfrm>
            <a:prstGeom prst="rect">
              <a:avLst/>
            </a:prstGeom>
          </p:spPr>
        </p:pic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A42E63D5-2254-A444-BBC8-AEDAFE001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85587" y="3327021"/>
              <a:ext cx="530488" cy="530488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C572C15-3153-1944-A7EE-6614CFB2836F}"/>
              </a:ext>
            </a:extLst>
          </p:cNvPr>
          <p:cNvGrpSpPr/>
          <p:nvPr/>
        </p:nvGrpSpPr>
        <p:grpSpPr>
          <a:xfrm>
            <a:off x="1073588" y="4850720"/>
            <a:ext cx="1471477" cy="834473"/>
            <a:chOff x="1073588" y="5107193"/>
            <a:chExt cx="1471477" cy="834473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FD298C5-98CF-DC4E-B183-F36467981EE8}"/>
                </a:ext>
              </a:extLst>
            </p:cNvPr>
            <p:cNvSpPr/>
            <p:nvPr/>
          </p:nvSpPr>
          <p:spPr>
            <a:xfrm>
              <a:off x="1146379" y="5107193"/>
              <a:ext cx="1398686" cy="834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50408266-276E-8C44-BC58-DBEF428AD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2682" y="5290327"/>
              <a:ext cx="571707" cy="571707"/>
            </a:xfrm>
            <a:prstGeom prst="rect">
              <a:avLst/>
            </a:prstGeom>
          </p:spPr>
        </p:pic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3ECFE188-19E6-EC4A-A932-1937DE2A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3588" y="5290327"/>
              <a:ext cx="529876" cy="529876"/>
            </a:xfrm>
            <a:prstGeom prst="rect">
              <a:avLst/>
            </a:prstGeom>
          </p:spPr>
        </p:pic>
        <p:pic>
          <p:nvPicPr>
            <p:cNvPr id="102" name="Image 101">
              <a:extLst>
                <a:ext uri="{FF2B5EF4-FFF2-40B4-BE49-F238E27FC236}">
                  <a16:creationId xmlns:a16="http://schemas.microsoft.com/office/drawing/2014/main" id="{A25B424C-F940-ED41-A253-AB6A3E42F3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113463" y="5317815"/>
              <a:ext cx="373427" cy="516729"/>
            </a:xfrm>
            <a:prstGeom prst="rect">
              <a:avLst/>
            </a:prstGeom>
          </p:spPr>
        </p:pic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9E5F8BBB-A5D0-A043-9172-3F7189A4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505363">
              <a:off x="1433845" y="5162310"/>
              <a:ext cx="233973" cy="233973"/>
            </a:xfrm>
            <a:prstGeom prst="rect">
              <a:avLst/>
            </a:prstGeom>
          </p:spPr>
        </p:pic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E26C4FC1-D5D6-5645-A1FC-59563C6EC01A}"/>
              </a:ext>
            </a:extLst>
          </p:cNvPr>
          <p:cNvGrpSpPr/>
          <p:nvPr/>
        </p:nvGrpSpPr>
        <p:grpSpPr>
          <a:xfrm>
            <a:off x="1130091" y="1338986"/>
            <a:ext cx="1398686" cy="834473"/>
            <a:chOff x="1141242" y="1316684"/>
            <a:chExt cx="1398686" cy="83447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0DEB709-5E13-2D4B-82C5-0BA4DFAA9FD2}"/>
                </a:ext>
              </a:extLst>
            </p:cNvPr>
            <p:cNvSpPr/>
            <p:nvPr/>
          </p:nvSpPr>
          <p:spPr>
            <a:xfrm>
              <a:off x="1141242" y="1316684"/>
              <a:ext cx="1398686" cy="834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D80BDF58-EF0C-D24B-BC0C-CADE1B8F1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87519" y="1482980"/>
              <a:ext cx="526624" cy="526624"/>
            </a:xfrm>
            <a:prstGeom prst="rect">
              <a:avLst/>
            </a:prstGeom>
          </p:spPr>
        </p:pic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4D4BF5F0-0F7D-234A-B9CE-83B842700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50607" y="1473221"/>
              <a:ext cx="540431" cy="540431"/>
            </a:xfrm>
            <a:prstGeom prst="rect">
              <a:avLst/>
            </a:prstGeom>
          </p:spPr>
        </p:pic>
      </p:grpSp>
      <p:pic>
        <p:nvPicPr>
          <p:cNvPr id="112" name="Picture 9" descr="passifs1">
            <a:extLst>
              <a:ext uri="{FF2B5EF4-FFF2-40B4-BE49-F238E27FC236}">
                <a16:creationId xmlns:a16="http://schemas.microsoft.com/office/drawing/2014/main" id="{8496B630-3897-8C48-8195-B7FAA17E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0650" y="3031387"/>
            <a:ext cx="1091987" cy="106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B25339F1-626D-CE4A-AB1B-70ABE8BE9CE5}"/>
              </a:ext>
            </a:extLst>
          </p:cNvPr>
          <p:cNvGrpSpPr/>
          <p:nvPr/>
        </p:nvGrpSpPr>
        <p:grpSpPr>
          <a:xfrm>
            <a:off x="7439935" y="1624487"/>
            <a:ext cx="955256" cy="500924"/>
            <a:chOff x="8314454" y="3474211"/>
            <a:chExt cx="955256" cy="500924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594621B2-5133-B24C-99F6-7814A76C8878}"/>
                </a:ext>
              </a:extLst>
            </p:cNvPr>
            <p:cNvCxnSpPr>
              <a:cxnSpLocks/>
            </p:cNvCxnSpPr>
            <p:nvPr/>
          </p:nvCxnSpPr>
          <p:spPr>
            <a:xfrm>
              <a:off x="8674891" y="3552324"/>
              <a:ext cx="256069" cy="224599"/>
            </a:xfrm>
            <a:prstGeom prst="straightConnector1">
              <a:avLst/>
            </a:prstGeom>
            <a:ln w="3175">
              <a:solidFill>
                <a:srgbClr val="26397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E037F58-3ED3-7C49-97AB-3245434B484A}"/>
                </a:ext>
              </a:extLst>
            </p:cNvPr>
            <p:cNvSpPr txBox="1"/>
            <p:nvPr/>
          </p:nvSpPr>
          <p:spPr>
            <a:xfrm>
              <a:off x="8742206" y="3474211"/>
              <a:ext cx="5275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rgbClr val="263972"/>
                  </a:solidFill>
                </a:rPr>
                <a:t>6 cm</a:t>
              </a:r>
            </a:p>
          </p:txBody>
        </p: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8B608E52-DAFC-C64B-AE64-561C9C6FF66A}"/>
                </a:ext>
              </a:extLst>
            </p:cNvPr>
            <p:cNvGrpSpPr/>
            <p:nvPr/>
          </p:nvGrpSpPr>
          <p:grpSpPr>
            <a:xfrm>
              <a:off x="8314454" y="3598916"/>
              <a:ext cx="564064" cy="376219"/>
              <a:chOff x="8545354" y="3630978"/>
              <a:chExt cx="564064" cy="376219"/>
            </a:xfrm>
          </p:grpSpPr>
          <p:pic>
            <p:nvPicPr>
              <p:cNvPr id="123" name="Image 122">
                <a:extLst>
                  <a:ext uri="{FF2B5EF4-FFF2-40B4-BE49-F238E27FC236}">
                    <a16:creationId xmlns:a16="http://schemas.microsoft.com/office/drawing/2014/main" id="{92BFC1EB-E236-144A-BF0B-FA1F9DD55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8800309">
                <a:off x="8665169" y="3511163"/>
                <a:ext cx="324434" cy="564064"/>
              </a:xfrm>
              <a:prstGeom prst="rect">
                <a:avLst/>
              </a:prstGeom>
            </p:spPr>
          </p:pic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A171C23-9567-6645-BFC2-C3AA4F5E8C22}"/>
                  </a:ext>
                </a:extLst>
              </p:cNvPr>
              <p:cNvSpPr/>
              <p:nvPr/>
            </p:nvSpPr>
            <p:spPr>
              <a:xfrm rot="18696932">
                <a:off x="8822194" y="3868010"/>
                <a:ext cx="221859" cy="56516"/>
              </a:xfrm>
              <a:prstGeom prst="rect">
                <a:avLst/>
              </a:prstGeom>
              <a:solidFill>
                <a:srgbClr val="3C4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28" name="Flèche vers la droite 127">
            <a:extLst>
              <a:ext uri="{FF2B5EF4-FFF2-40B4-BE49-F238E27FC236}">
                <a16:creationId xmlns:a16="http://schemas.microsoft.com/office/drawing/2014/main" id="{08337949-7004-F947-B233-A9E860E69251}"/>
              </a:ext>
            </a:extLst>
          </p:cNvPr>
          <p:cNvSpPr/>
          <p:nvPr/>
        </p:nvSpPr>
        <p:spPr>
          <a:xfrm>
            <a:off x="5228776" y="3452557"/>
            <a:ext cx="358919" cy="277495"/>
          </a:xfrm>
          <a:prstGeom prst="rightArrow">
            <a:avLst/>
          </a:prstGeom>
          <a:solidFill>
            <a:srgbClr val="2639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4" name="Picture 8">
            <a:extLst>
              <a:ext uri="{FF2B5EF4-FFF2-40B4-BE49-F238E27FC236}">
                <a16:creationId xmlns:a16="http://schemas.microsoft.com/office/drawing/2014/main" id="{695181BB-E563-4244-A3FB-36A463B7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32906" y="3218586"/>
            <a:ext cx="1077671" cy="75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5094A37A-0BCD-844E-BB4D-EA676E2DEF80}"/>
              </a:ext>
            </a:extLst>
          </p:cNvPr>
          <p:cNvGrpSpPr/>
          <p:nvPr/>
        </p:nvGrpSpPr>
        <p:grpSpPr>
          <a:xfrm>
            <a:off x="7135270" y="4756730"/>
            <a:ext cx="2954646" cy="1140653"/>
            <a:chOff x="6800735" y="4923995"/>
            <a:chExt cx="2954646" cy="1140653"/>
          </a:xfrm>
        </p:grpSpPr>
        <p:pic>
          <p:nvPicPr>
            <p:cNvPr id="85" name="Image 26">
              <a:extLst>
                <a:ext uri="{FF2B5EF4-FFF2-40B4-BE49-F238E27FC236}">
                  <a16:creationId xmlns:a16="http://schemas.microsoft.com/office/drawing/2014/main" id="{16AA11FA-B41B-944C-9D81-6AD830E4C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0735" y="5103365"/>
              <a:ext cx="1516606" cy="961283"/>
            </a:xfrm>
            <a:prstGeom prst="rect">
              <a:avLst/>
            </a:prstGeom>
            <a:effectLst>
              <a:softEdge rad="25400"/>
            </a:effectLst>
          </p:spPr>
        </p:pic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A5225529-7762-2848-B0AA-F1CEF14F5940}"/>
                </a:ext>
              </a:extLst>
            </p:cNvPr>
            <p:cNvGrpSpPr/>
            <p:nvPr/>
          </p:nvGrpSpPr>
          <p:grpSpPr>
            <a:xfrm>
              <a:off x="6868148" y="4923995"/>
              <a:ext cx="2887233" cy="1115158"/>
              <a:chOff x="4842050" y="4949010"/>
              <a:chExt cx="3111857" cy="1201920"/>
            </a:xfrm>
          </p:grpSpPr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7222A45E-8B38-E24C-BFCC-82F64D8E5724}"/>
                  </a:ext>
                </a:extLst>
              </p:cNvPr>
              <p:cNvGrpSpPr/>
              <p:nvPr/>
            </p:nvGrpSpPr>
            <p:grpSpPr>
              <a:xfrm>
                <a:off x="4842050" y="5310507"/>
                <a:ext cx="3111857" cy="840423"/>
                <a:chOff x="4842050" y="5310507"/>
                <a:chExt cx="3111857" cy="840423"/>
              </a:xfrm>
            </p:grpSpPr>
            <p:pic>
              <p:nvPicPr>
                <p:cNvPr id="27" name="Image 36">
                  <a:extLst>
                    <a:ext uri="{FF2B5EF4-FFF2-40B4-BE49-F238E27FC236}">
                      <a16:creationId xmlns:a16="http://schemas.microsoft.com/office/drawing/2014/main" id="{4B55BD73-5DAD-B145-8243-E7281FFCDE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42050" y="5653333"/>
                  <a:ext cx="347857" cy="470413"/>
                </a:xfrm>
                <a:prstGeom prst="rect">
                  <a:avLst/>
                </a:prstGeom>
                <a:effectLst>
                  <a:softEdge rad="12700"/>
                </a:effectLst>
              </p:spPr>
            </p:pic>
            <p:grpSp>
              <p:nvGrpSpPr>
                <p:cNvPr id="28" name="Groupe 29">
                  <a:extLst>
                    <a:ext uri="{FF2B5EF4-FFF2-40B4-BE49-F238E27FC236}">
                      <a16:creationId xmlns:a16="http://schemas.microsoft.com/office/drawing/2014/main" id="{FDDDB310-E0F9-B347-8D34-671F737C3939}"/>
                    </a:ext>
                  </a:extLst>
                </p:cNvPr>
                <p:cNvGrpSpPr/>
                <p:nvPr/>
              </p:nvGrpSpPr>
              <p:grpSpPr>
                <a:xfrm>
                  <a:off x="6940015" y="5424839"/>
                  <a:ext cx="1013892" cy="726091"/>
                  <a:chOff x="26770987" y="32594073"/>
                  <a:chExt cx="5608760" cy="4673358"/>
                </a:xfrm>
              </p:grpSpPr>
              <p:grpSp>
                <p:nvGrpSpPr>
                  <p:cNvPr id="29" name="Groupe 22">
                    <a:extLst>
                      <a:ext uri="{FF2B5EF4-FFF2-40B4-BE49-F238E27FC236}">
                        <a16:creationId xmlns:a16="http://schemas.microsoft.com/office/drawing/2014/main" id="{BCF81FDC-8053-7A4B-BCAE-65104D716762}"/>
                      </a:ext>
                    </a:extLst>
                  </p:cNvPr>
                  <p:cNvGrpSpPr/>
                  <p:nvPr/>
                </p:nvGrpSpPr>
                <p:grpSpPr>
                  <a:xfrm>
                    <a:off x="26770987" y="32594073"/>
                    <a:ext cx="5608760" cy="4673358"/>
                    <a:chOff x="27877451" y="32670746"/>
                    <a:chExt cx="4819504" cy="3989429"/>
                  </a:xfrm>
                </p:grpSpPr>
                <p:grpSp>
                  <p:nvGrpSpPr>
                    <p:cNvPr id="31" name="Groupe 15">
                      <a:extLst>
                        <a:ext uri="{FF2B5EF4-FFF2-40B4-BE49-F238E27FC236}">
                          <a16:creationId xmlns:a16="http://schemas.microsoft.com/office/drawing/2014/main" id="{0CA37734-16D6-A549-8FEE-E7CA5A74506F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28292488" y="32255709"/>
                      <a:ext cx="3989429" cy="4819504"/>
                      <a:chOff x="29337585" y="31984312"/>
                      <a:chExt cx="3748702" cy="4345054"/>
                    </a:xfrm>
                  </p:grpSpPr>
                  <p:pic>
                    <p:nvPicPr>
                      <p:cNvPr id="33" name="Picture 2" descr="RÃ©sultat de recherche d'images pour &quot;samsung tablette image transparant&quot;">
                        <a:extLst>
                          <a:ext uri="{FF2B5EF4-FFF2-40B4-BE49-F238E27FC236}">
                            <a16:creationId xmlns:a16="http://schemas.microsoft.com/office/drawing/2014/main" id="{9586A1C4-17AE-A643-AC1C-A85D7C4C3B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585" y="31984312"/>
                        <a:ext cx="3748702" cy="4345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BC12C7B4-225E-FB43-8E7E-3CEA001F38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912978" y="32686572"/>
                        <a:ext cx="629180" cy="213187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fr-FR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  <p:pic>
                  <p:nvPicPr>
                    <p:cNvPr id="32" name="Image 18">
                      <a:extLst>
                        <a:ext uri="{FF2B5EF4-FFF2-40B4-BE49-F238E27FC236}">
                          <a16:creationId xmlns:a16="http://schemas.microsoft.com/office/drawing/2014/main" id="{E4B93B11-F29F-C046-98A5-D7993A9820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28310031" y="33438583"/>
                      <a:ext cx="3951281" cy="246105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F64E5089-3DC0-8247-BE7B-4366F6304C58}"/>
                      </a:ext>
                    </a:extLst>
                  </p:cNvPr>
                  <p:cNvSpPr/>
                  <p:nvPr/>
                </p:nvSpPr>
                <p:spPr>
                  <a:xfrm>
                    <a:off x="26949400" y="34696400"/>
                    <a:ext cx="171450" cy="485527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35" name="Groupe 160">
                  <a:extLst>
                    <a:ext uri="{FF2B5EF4-FFF2-40B4-BE49-F238E27FC236}">
                      <a16:creationId xmlns:a16="http://schemas.microsoft.com/office/drawing/2014/main" id="{F2A2DBE4-51C7-4C44-A54E-36F96969C148}"/>
                    </a:ext>
                  </a:extLst>
                </p:cNvPr>
                <p:cNvGrpSpPr/>
                <p:nvPr/>
              </p:nvGrpSpPr>
              <p:grpSpPr>
                <a:xfrm rot="9768864">
                  <a:off x="6729826" y="5310507"/>
                  <a:ext cx="156229" cy="336685"/>
                  <a:chOff x="7648855" y="2032595"/>
                  <a:chExt cx="368849" cy="871655"/>
                </a:xfrm>
              </p:grpSpPr>
              <p:cxnSp>
                <p:nvCxnSpPr>
                  <p:cNvPr id="36" name="Connecteur droit avec flèche 162">
                    <a:extLst>
                      <a:ext uri="{FF2B5EF4-FFF2-40B4-BE49-F238E27FC236}">
                        <a16:creationId xmlns:a16="http://schemas.microsoft.com/office/drawing/2014/main" id="{F12533CE-E43D-454B-98A8-CEA441C3F50F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793334" y="2374320"/>
                    <a:ext cx="224370" cy="529930"/>
                  </a:xfrm>
                  <a:prstGeom prst="straightConnector1">
                    <a:avLst/>
                  </a:prstGeom>
                  <a:ln w="25400">
                    <a:solidFill>
                      <a:schemeClr val="accent1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necteur droit 164">
                    <a:extLst>
                      <a:ext uri="{FF2B5EF4-FFF2-40B4-BE49-F238E27FC236}">
                        <a16:creationId xmlns:a16="http://schemas.microsoft.com/office/drawing/2014/main" id="{6F0B8B9A-44AE-634B-9BA0-CC2E9DF4172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648855" y="2032595"/>
                    <a:ext cx="368849" cy="871655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6" name="Picture 4" descr="RÃ©sultat de recherche d'images pour &quot;wifi&quot;">
                <a:extLst>
                  <a:ext uri="{FF2B5EF4-FFF2-40B4-BE49-F238E27FC236}">
                    <a16:creationId xmlns:a16="http://schemas.microsoft.com/office/drawing/2014/main" id="{99D7C0FF-02B7-5541-89BB-33DF2476D7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97870">
                <a:off x="6312467" y="5010766"/>
                <a:ext cx="488792" cy="365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8" name="Flèche vers la droite 87">
            <a:extLst>
              <a:ext uri="{FF2B5EF4-FFF2-40B4-BE49-F238E27FC236}">
                <a16:creationId xmlns:a16="http://schemas.microsoft.com/office/drawing/2014/main" id="{3AB46317-9B13-4046-A6CE-8169F9FF4D79}"/>
              </a:ext>
            </a:extLst>
          </p:cNvPr>
          <p:cNvSpPr/>
          <p:nvPr/>
        </p:nvSpPr>
        <p:spPr>
          <a:xfrm>
            <a:off x="6794365" y="1795559"/>
            <a:ext cx="358919" cy="277495"/>
          </a:xfrm>
          <a:prstGeom prst="rightArrow">
            <a:avLst/>
          </a:prstGeom>
          <a:solidFill>
            <a:srgbClr val="F5BF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4" name="Groupe 73">
            <a:extLst>
              <a:ext uri="{FF2B5EF4-FFF2-40B4-BE49-F238E27FC236}">
                <a16:creationId xmlns:a16="http://schemas.microsoft.com/office/drawing/2014/main" id="{2676287B-1D46-CD46-B936-A1AF73DF48E5}"/>
              </a:ext>
            </a:extLst>
          </p:cNvPr>
          <p:cNvGrpSpPr/>
          <p:nvPr/>
        </p:nvGrpSpPr>
        <p:grpSpPr>
          <a:xfrm>
            <a:off x="2543113" y="3128505"/>
            <a:ext cx="2470211" cy="1063448"/>
            <a:chOff x="2340140" y="3110034"/>
            <a:chExt cx="3024188" cy="1301940"/>
          </a:xfrm>
        </p:grpSpPr>
        <p:pic>
          <p:nvPicPr>
            <p:cNvPr id="93" name="Content Placeholder 4" descr="sagem2_cf">
              <a:extLst>
                <a:ext uri="{FF2B5EF4-FFF2-40B4-BE49-F238E27FC236}">
                  <a16:creationId xmlns:a16="http://schemas.microsoft.com/office/drawing/2014/main" id="{73DAEEEF-9163-7C4A-8A30-001A6F84C6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4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40140" y="3110034"/>
              <a:ext cx="3024188" cy="1101725"/>
            </a:xfrm>
            <a:prstGeom prst="rect">
              <a:avLst/>
            </a:prstGeom>
          </p:spPr>
        </p:pic>
        <p:pic>
          <p:nvPicPr>
            <p:cNvPr id="95" name="Picture 84" descr="fficher l'image d'origine">
              <a:extLst>
                <a:ext uri="{FF2B5EF4-FFF2-40B4-BE49-F238E27FC236}">
                  <a16:creationId xmlns:a16="http://schemas.microsoft.com/office/drawing/2014/main" id="{7F5661D3-F719-4640-9D7E-32B325295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747" y="3278663"/>
              <a:ext cx="1069687" cy="113331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7" name="Flèche vers la droite 96">
            <a:extLst>
              <a:ext uri="{FF2B5EF4-FFF2-40B4-BE49-F238E27FC236}">
                <a16:creationId xmlns:a16="http://schemas.microsoft.com/office/drawing/2014/main" id="{BDFC9317-7534-F84C-A0A1-F951925DE416}"/>
              </a:ext>
            </a:extLst>
          </p:cNvPr>
          <p:cNvSpPr/>
          <p:nvPr/>
        </p:nvSpPr>
        <p:spPr>
          <a:xfrm>
            <a:off x="7166512" y="3438684"/>
            <a:ext cx="358919" cy="277495"/>
          </a:xfrm>
          <a:prstGeom prst="rightArrow">
            <a:avLst/>
          </a:prstGeom>
          <a:solidFill>
            <a:srgbClr val="2639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1" name="Text Box 17">
            <a:extLst>
              <a:ext uri="{FF2B5EF4-FFF2-40B4-BE49-F238E27FC236}">
                <a16:creationId xmlns:a16="http://schemas.microsoft.com/office/drawing/2014/main" id="{177F2FBC-BC92-A748-8D5C-6D5D7493F2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1030" y="3560876"/>
            <a:ext cx="8002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80%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gain</a:t>
            </a:r>
          </a:p>
          <a:p>
            <a:pPr algn="ctr">
              <a:defRPr/>
            </a:pPr>
            <a:r>
              <a:rPr lang="fr-FR" sz="1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itchFamily="34" charset="-128"/>
              </a:rPr>
              <a:t>de place</a:t>
            </a:r>
            <a:endParaRPr lang="en-US" sz="1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ＭＳ Ｐゴシック" pitchFamily="34" charset="-128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7BA643E-245F-DA4D-8CEE-4C98E12BE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97976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à coins arrondis 6">
            <a:extLst>
              <a:ext uri="{FF2B5EF4-FFF2-40B4-BE49-F238E27FC236}">
                <a16:creationId xmlns:a16="http://schemas.microsoft.com/office/drawing/2014/main" id="{661ACE40-B751-D244-8716-819776D58F56}"/>
              </a:ext>
            </a:extLst>
          </p:cNvPr>
          <p:cNvSpPr/>
          <p:nvPr/>
        </p:nvSpPr>
        <p:spPr>
          <a:xfrm>
            <a:off x="1731479" y="4545572"/>
            <a:ext cx="9208731" cy="1529260"/>
          </a:xfrm>
          <a:prstGeom prst="roundRect">
            <a:avLst/>
          </a:prstGeom>
          <a:noFill/>
          <a:ln w="38100">
            <a:solidFill>
              <a:srgbClr val="35B4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à coins arrondis 5">
            <a:extLst>
              <a:ext uri="{FF2B5EF4-FFF2-40B4-BE49-F238E27FC236}">
                <a16:creationId xmlns:a16="http://schemas.microsoft.com/office/drawing/2014/main" id="{9884636C-5E5B-5142-8031-1BBD8D09B082}"/>
              </a:ext>
            </a:extLst>
          </p:cNvPr>
          <p:cNvSpPr/>
          <p:nvPr/>
        </p:nvSpPr>
        <p:spPr>
          <a:xfrm>
            <a:off x="1731479" y="2812802"/>
            <a:ext cx="9208731" cy="15292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à coins arrondis 4">
            <a:extLst>
              <a:ext uri="{FF2B5EF4-FFF2-40B4-BE49-F238E27FC236}">
                <a16:creationId xmlns:a16="http://schemas.microsoft.com/office/drawing/2014/main" id="{9AE820C7-A792-2645-AE0A-9AA54C518175}"/>
              </a:ext>
            </a:extLst>
          </p:cNvPr>
          <p:cNvSpPr/>
          <p:nvPr/>
        </p:nvSpPr>
        <p:spPr>
          <a:xfrm>
            <a:off x="1731479" y="1053919"/>
            <a:ext cx="9208731" cy="1553937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D718E20-36BA-B34F-A7C2-CBE01440E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1"/>
            <a:ext cx="9358026" cy="836711"/>
          </a:xfrm>
        </p:spPr>
        <p:txBody>
          <a:bodyPr/>
          <a:lstStyle/>
          <a:p>
            <a:r>
              <a:rPr lang="fr-FR" sz="2400" dirty="0">
                <a:ea typeface="MS PGothic" charset="-128"/>
              </a:rPr>
              <a:t>Les 3 axes stratégiques du </a:t>
            </a:r>
            <a:r>
              <a:rPr lang="fr-FR" sz="2400" dirty="0" err="1">
                <a:ea typeface="MS PGothic" charset="-128"/>
              </a:rPr>
              <a:t>CERTeM</a:t>
            </a:r>
            <a:r>
              <a:rPr lang="fr-FR" sz="2400" dirty="0">
                <a:ea typeface="MS PGothic" charset="-128"/>
              </a:rPr>
              <a:t> 5.0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0A10D68-7EA0-E548-9C3D-B1805510903F}"/>
              </a:ext>
            </a:extLst>
          </p:cNvPr>
          <p:cNvSpPr txBox="1"/>
          <p:nvPr/>
        </p:nvSpPr>
        <p:spPr>
          <a:xfrm>
            <a:off x="3454286" y="737613"/>
            <a:ext cx="576311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FFC000"/>
                </a:solidFill>
              </a:rPr>
              <a:t>Conversion de puissance et efficacité énergétique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70FF49B7-81BB-5A4B-86B9-D662D98FF073}"/>
              </a:ext>
            </a:extLst>
          </p:cNvPr>
          <p:cNvSpPr txBox="1"/>
          <p:nvPr/>
        </p:nvSpPr>
        <p:spPr>
          <a:xfrm>
            <a:off x="4114723" y="2628128"/>
            <a:ext cx="444224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263972"/>
                </a:solidFill>
              </a:rPr>
              <a:t>Communication et électronique mobile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903FFA90-4108-FB43-BB21-536F325C7CB3}"/>
              </a:ext>
            </a:extLst>
          </p:cNvPr>
          <p:cNvSpPr txBox="1"/>
          <p:nvPr/>
        </p:nvSpPr>
        <p:spPr>
          <a:xfrm>
            <a:off x="4178844" y="4355162"/>
            <a:ext cx="43140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>
                <a:solidFill>
                  <a:srgbClr val="35B4B5"/>
                </a:solidFill>
              </a:rPr>
              <a:t>Microsystèmes intégrés et autonomie</a:t>
            </a:r>
          </a:p>
        </p:txBody>
      </p:sp>
      <p:grpSp>
        <p:nvGrpSpPr>
          <p:cNvPr id="18" name="Groupe 17">
            <a:extLst>
              <a:ext uri="{FF2B5EF4-FFF2-40B4-BE49-F238E27FC236}">
                <a16:creationId xmlns:a16="http://schemas.microsoft.com/office/drawing/2014/main" id="{1E64B717-C563-B44D-AEF0-A6AC29AC7D03}"/>
              </a:ext>
            </a:extLst>
          </p:cNvPr>
          <p:cNvGrpSpPr/>
          <p:nvPr/>
        </p:nvGrpSpPr>
        <p:grpSpPr>
          <a:xfrm>
            <a:off x="5347845" y="1423251"/>
            <a:ext cx="1211318" cy="953704"/>
            <a:chOff x="5129743" y="3197212"/>
            <a:chExt cx="1211318" cy="953704"/>
          </a:xfrm>
        </p:grpSpPr>
        <p:pic>
          <p:nvPicPr>
            <p:cNvPr id="13" name="Image 12">
              <a:extLst>
                <a:ext uri="{FF2B5EF4-FFF2-40B4-BE49-F238E27FC236}">
                  <a16:creationId xmlns:a16="http://schemas.microsoft.com/office/drawing/2014/main" id="{21E2C68F-BFF4-6C40-9491-5968F9A9A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29743" y="3430916"/>
              <a:ext cx="1029533" cy="720000"/>
            </a:xfrm>
            <a:prstGeom prst="rect">
              <a:avLst/>
            </a:prstGeom>
          </p:spPr>
        </p:pic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6B477057-6819-FE47-9BC4-B9D4AA1E894C}"/>
                </a:ext>
              </a:extLst>
            </p:cNvPr>
            <p:cNvSpPr txBox="1"/>
            <p:nvPr/>
          </p:nvSpPr>
          <p:spPr>
            <a:xfrm>
              <a:off x="5678790" y="3197212"/>
              <a:ext cx="662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00B050"/>
                  </a:solidFill>
                </a:rPr>
                <a:t>70%</a:t>
              </a:r>
            </a:p>
          </p:txBody>
        </p: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69493818-D0AD-3E40-8324-92685269C2EF}"/>
              </a:ext>
            </a:extLst>
          </p:cNvPr>
          <p:cNvGrpSpPr/>
          <p:nvPr/>
        </p:nvGrpSpPr>
        <p:grpSpPr>
          <a:xfrm>
            <a:off x="4128680" y="1224473"/>
            <a:ext cx="1235648" cy="1187667"/>
            <a:chOff x="3885187" y="3032451"/>
            <a:chExt cx="1235648" cy="1187667"/>
          </a:xfrm>
        </p:grpSpPr>
        <p:pic>
          <p:nvPicPr>
            <p:cNvPr id="15" name="Image 14">
              <a:extLst>
                <a:ext uri="{FF2B5EF4-FFF2-40B4-BE49-F238E27FC236}">
                  <a16:creationId xmlns:a16="http://schemas.microsoft.com/office/drawing/2014/main" id="{74466201-54FA-6844-9BF3-5B3868F84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33168" y="3032451"/>
              <a:ext cx="1187667" cy="1187667"/>
            </a:xfrm>
            <a:prstGeom prst="rect">
              <a:avLst/>
            </a:prstGeom>
          </p:spPr>
        </p:pic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FD8C140C-5974-8C4F-B387-5ECC5B878B6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86600" y="3781803"/>
              <a:ext cx="638685" cy="337585"/>
            </a:xfrm>
            <a:prstGeom prst="straightConnector1">
              <a:avLst/>
            </a:prstGeom>
            <a:ln w="3175">
              <a:solidFill>
                <a:srgbClr val="26397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88F4DE2E-7482-3F47-A9FF-CCE633710F8E}"/>
                </a:ext>
              </a:extLst>
            </p:cNvPr>
            <p:cNvSpPr txBox="1"/>
            <p:nvPr/>
          </p:nvSpPr>
          <p:spPr>
            <a:xfrm>
              <a:off x="3885187" y="3941554"/>
              <a:ext cx="54760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rgbClr val="263972"/>
                  </a:solidFill>
                </a:rPr>
                <a:t>12 cm</a:t>
              </a: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BEACC22-E638-1344-9EF1-37060545443F}"/>
              </a:ext>
            </a:extLst>
          </p:cNvPr>
          <p:cNvGrpSpPr/>
          <p:nvPr/>
        </p:nvGrpSpPr>
        <p:grpSpPr>
          <a:xfrm>
            <a:off x="8428187" y="1557638"/>
            <a:ext cx="1691804" cy="720000"/>
            <a:chOff x="9302706" y="3407362"/>
            <a:chExt cx="1691804" cy="720000"/>
          </a:xfrm>
        </p:grpSpPr>
        <p:pic>
          <p:nvPicPr>
            <p:cNvPr id="14" name="Image 13">
              <a:extLst>
                <a:ext uri="{FF2B5EF4-FFF2-40B4-BE49-F238E27FC236}">
                  <a16:creationId xmlns:a16="http://schemas.microsoft.com/office/drawing/2014/main" id="{AE9DD5F9-C531-C449-9F44-0071C16B6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02706" y="3407362"/>
              <a:ext cx="1029533" cy="720000"/>
            </a:xfrm>
            <a:prstGeom prst="rect">
              <a:avLst/>
            </a:prstGeom>
          </p:spPr>
        </p:pic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84EE1186-F2AD-B045-992E-4F5FD4A6F0F5}"/>
                </a:ext>
              </a:extLst>
            </p:cNvPr>
            <p:cNvSpPr txBox="1"/>
            <p:nvPr/>
          </p:nvSpPr>
          <p:spPr>
            <a:xfrm>
              <a:off x="10332239" y="3809043"/>
              <a:ext cx="6622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>
                  <a:solidFill>
                    <a:srgbClr val="00B050"/>
                  </a:solidFill>
                </a:rPr>
                <a:t>99%</a:t>
              </a:r>
            </a:p>
          </p:txBody>
        </p:sp>
      </p:grpSp>
      <p:pic>
        <p:nvPicPr>
          <p:cNvPr id="38" name="Picture 44">
            <a:extLst>
              <a:ext uri="{FF2B5EF4-FFF2-40B4-BE49-F238E27FC236}">
                <a16:creationId xmlns:a16="http://schemas.microsoft.com/office/drawing/2014/main" id="{B4BD810F-E3BE-204B-A4BC-FFF2D5DE680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79" b="97321" l="4167" r="9513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3904" y="4900042"/>
            <a:ext cx="1202123" cy="934984"/>
          </a:xfrm>
          <a:prstGeom prst="rect">
            <a:avLst/>
          </a:prstGeom>
        </p:spPr>
      </p:pic>
      <p:pic>
        <p:nvPicPr>
          <p:cNvPr id="39" name="Picture 45">
            <a:extLst>
              <a:ext uri="{FF2B5EF4-FFF2-40B4-BE49-F238E27FC236}">
                <a16:creationId xmlns:a16="http://schemas.microsoft.com/office/drawing/2014/main" id="{E0E06800-9865-5F4B-8A50-E797172B84C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206449" y="4766435"/>
            <a:ext cx="785960" cy="1145188"/>
          </a:xfrm>
          <a:prstGeom prst="rect">
            <a:avLst/>
          </a:prstGeom>
        </p:spPr>
      </p:pic>
      <p:sp>
        <p:nvSpPr>
          <p:cNvPr id="44" name="Flèche vers la droite 43">
            <a:extLst>
              <a:ext uri="{FF2B5EF4-FFF2-40B4-BE49-F238E27FC236}">
                <a16:creationId xmlns:a16="http://schemas.microsoft.com/office/drawing/2014/main" id="{E5D42364-4613-AC43-AC31-6F38E374D018}"/>
              </a:ext>
            </a:extLst>
          </p:cNvPr>
          <p:cNvSpPr/>
          <p:nvPr/>
        </p:nvSpPr>
        <p:spPr>
          <a:xfrm>
            <a:off x="4281290" y="5269047"/>
            <a:ext cx="358919" cy="277495"/>
          </a:xfrm>
          <a:prstGeom prst="rightArrow">
            <a:avLst/>
          </a:prstGeom>
          <a:solidFill>
            <a:srgbClr val="35B4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Flèche vers la droite 44">
            <a:extLst>
              <a:ext uri="{FF2B5EF4-FFF2-40B4-BE49-F238E27FC236}">
                <a16:creationId xmlns:a16="http://schemas.microsoft.com/office/drawing/2014/main" id="{2EF84076-9C36-0248-99DD-ACB49C5FE40D}"/>
              </a:ext>
            </a:extLst>
          </p:cNvPr>
          <p:cNvSpPr/>
          <p:nvPr/>
        </p:nvSpPr>
        <p:spPr>
          <a:xfrm>
            <a:off x="6326644" y="5271463"/>
            <a:ext cx="358919" cy="277495"/>
          </a:xfrm>
          <a:prstGeom prst="rightArrow">
            <a:avLst/>
          </a:prstGeom>
          <a:solidFill>
            <a:srgbClr val="35B4B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6" name="Group 30">
            <a:extLst>
              <a:ext uri="{FF2B5EF4-FFF2-40B4-BE49-F238E27FC236}">
                <a16:creationId xmlns:a16="http://schemas.microsoft.com/office/drawing/2014/main" id="{EE6B3E3A-B7AA-DC4C-B21E-E5D279A358CA}"/>
              </a:ext>
            </a:extLst>
          </p:cNvPr>
          <p:cNvGrpSpPr>
            <a:grpSpLocks/>
          </p:cNvGrpSpPr>
          <p:nvPr/>
        </p:nvGrpSpPr>
        <p:grpSpPr bwMode="auto">
          <a:xfrm>
            <a:off x="2784694" y="1908332"/>
            <a:ext cx="1196424" cy="623551"/>
            <a:chOff x="3943" y="331"/>
            <a:chExt cx="1528" cy="837"/>
          </a:xfrm>
        </p:grpSpPr>
        <p:sp>
          <p:nvSpPr>
            <p:cNvPr id="57" name="Text Box 31">
              <a:extLst>
                <a:ext uri="{FF2B5EF4-FFF2-40B4-BE49-F238E27FC236}">
                  <a16:creationId xmlns:a16="http://schemas.microsoft.com/office/drawing/2014/main" id="{EF15680A-6807-4242-93C0-344C74765A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43" y="331"/>
              <a:ext cx="179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256" tIns="48628" rIns="97256" bIns="48628">
              <a:spAutoFit/>
            </a:bodyPr>
            <a:lstStyle>
              <a:lvl1pPr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FR" altLang="x-none" sz="1400">
                  <a:solidFill>
                    <a:srgbClr val="000000"/>
                  </a:solidFill>
                </a:rPr>
                <a:t>I</a:t>
              </a:r>
              <a:endParaRPr lang="en-US" altLang="x-none" sz="1400">
                <a:solidFill>
                  <a:srgbClr val="000000"/>
                </a:solidFill>
              </a:endParaRPr>
            </a:p>
          </p:txBody>
        </p:sp>
        <p:sp>
          <p:nvSpPr>
            <p:cNvPr id="58" name="Line 32">
              <a:extLst>
                <a:ext uri="{FF2B5EF4-FFF2-40B4-BE49-F238E27FC236}">
                  <a16:creationId xmlns:a16="http://schemas.microsoft.com/office/drawing/2014/main" id="{A2BFEE90-3D3E-A74F-96C8-BE5805E8EA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63" y="436"/>
              <a:ext cx="0" cy="58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256" tIns="48628" rIns="97256" bIns="48628">
              <a:spAutoFit/>
            </a:bodyPr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59" name="Line 33">
              <a:extLst>
                <a:ext uri="{FF2B5EF4-FFF2-40B4-BE49-F238E27FC236}">
                  <a16:creationId xmlns:a16="http://schemas.microsoft.com/office/drawing/2014/main" id="{AC0719B9-C94A-4C46-863D-058186A397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3" y="1019"/>
              <a:ext cx="1225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97256" tIns="48628" rIns="97256" bIns="48628">
              <a:spAutoFit/>
            </a:bodyPr>
            <a:lstStyle/>
            <a:p>
              <a:pPr>
                <a:defRPr/>
              </a:pPr>
              <a:endParaRPr lang="fr-FR">
                <a:solidFill>
                  <a:srgbClr val="000000"/>
                </a:solidFill>
              </a:endParaRPr>
            </a:p>
          </p:txBody>
        </p:sp>
        <p:sp>
          <p:nvSpPr>
            <p:cNvPr id="60" name="Text Box 34">
              <a:extLst>
                <a:ext uri="{FF2B5EF4-FFF2-40B4-BE49-F238E27FC236}">
                  <a16:creationId xmlns:a16="http://schemas.microsoft.com/office/drawing/2014/main" id="{079145A5-81FD-D441-83CD-7AD36977E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7" y="956"/>
              <a:ext cx="174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7256" tIns="48628" rIns="97256" bIns="48628">
              <a:spAutoFit/>
            </a:bodyPr>
            <a:lstStyle>
              <a:lvl1pPr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FR" altLang="x-none" sz="1200">
                  <a:solidFill>
                    <a:srgbClr val="000000"/>
                  </a:solidFill>
                </a:rPr>
                <a:t>t</a:t>
              </a:r>
              <a:endParaRPr lang="en-US" altLang="x-none" sz="1200">
                <a:solidFill>
                  <a:srgbClr val="000000"/>
                </a:solidFill>
              </a:endParaRPr>
            </a:p>
          </p:txBody>
        </p:sp>
        <p:grpSp>
          <p:nvGrpSpPr>
            <p:cNvPr id="61" name="Group 35">
              <a:extLst>
                <a:ext uri="{FF2B5EF4-FFF2-40B4-BE49-F238E27FC236}">
                  <a16:creationId xmlns:a16="http://schemas.microsoft.com/office/drawing/2014/main" id="{6009FD10-405A-9043-9252-283039B0BF1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163" y="708"/>
              <a:ext cx="136" cy="318"/>
              <a:chOff x="3755" y="1298"/>
              <a:chExt cx="136" cy="318"/>
            </a:xfrm>
          </p:grpSpPr>
          <p:sp>
            <p:nvSpPr>
              <p:cNvPr id="68" name="Line 36">
                <a:extLst>
                  <a:ext uri="{FF2B5EF4-FFF2-40B4-BE49-F238E27FC236}">
                    <a16:creationId xmlns:a16="http://schemas.microsoft.com/office/drawing/2014/main" id="{EC0FFE3D-29BC-DC42-A42B-77AE4C70162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1298"/>
                <a:ext cx="0" cy="318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Arc 37">
                <a:extLst>
                  <a:ext uri="{FF2B5EF4-FFF2-40B4-BE49-F238E27FC236}">
                    <a16:creationId xmlns:a16="http://schemas.microsoft.com/office/drawing/2014/main" id="{8ADEAB00-54E6-2744-BC96-034408116813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55" y="1298"/>
                <a:ext cx="136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2" name="Group 38">
              <a:extLst>
                <a:ext uri="{FF2B5EF4-FFF2-40B4-BE49-F238E27FC236}">
                  <a16:creationId xmlns:a16="http://schemas.microsoft.com/office/drawing/2014/main" id="{FEEA4150-6658-F844-BC6A-FA94B55C24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662" y="708"/>
              <a:ext cx="136" cy="318"/>
              <a:chOff x="3755" y="1298"/>
              <a:chExt cx="136" cy="318"/>
            </a:xfrm>
          </p:grpSpPr>
          <p:sp>
            <p:nvSpPr>
              <p:cNvPr id="66" name="Line 39">
                <a:extLst>
                  <a:ext uri="{FF2B5EF4-FFF2-40B4-BE49-F238E27FC236}">
                    <a16:creationId xmlns:a16="http://schemas.microsoft.com/office/drawing/2014/main" id="{A39F6779-9D5F-DF46-A1E1-2022029024E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1298"/>
                <a:ext cx="0" cy="318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Arc 40">
                <a:extLst>
                  <a:ext uri="{FF2B5EF4-FFF2-40B4-BE49-F238E27FC236}">
                    <a16:creationId xmlns:a16="http://schemas.microsoft.com/office/drawing/2014/main" id="{BFDF81F2-D227-F54D-A95E-8DBD6173C2F8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55" y="1298"/>
                <a:ext cx="136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3" name="Group 41">
              <a:extLst>
                <a:ext uri="{FF2B5EF4-FFF2-40B4-BE49-F238E27FC236}">
                  <a16:creationId xmlns:a16="http://schemas.microsoft.com/office/drawing/2014/main" id="{CB43E9B6-A7FC-A64B-A7DC-418F7A68DE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6" y="708"/>
              <a:ext cx="136" cy="318"/>
              <a:chOff x="3755" y="1298"/>
              <a:chExt cx="136" cy="318"/>
            </a:xfrm>
          </p:grpSpPr>
          <p:sp>
            <p:nvSpPr>
              <p:cNvPr id="64" name="Line 42">
                <a:extLst>
                  <a:ext uri="{FF2B5EF4-FFF2-40B4-BE49-F238E27FC236}">
                    <a16:creationId xmlns:a16="http://schemas.microsoft.com/office/drawing/2014/main" id="{6B51C55E-BFB1-BD43-857C-58851860463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891" y="1298"/>
                <a:ext cx="0" cy="318"/>
              </a:xfrm>
              <a:prstGeom prst="line">
                <a:avLst/>
              </a:pr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Arc 43">
                <a:extLst>
                  <a:ext uri="{FF2B5EF4-FFF2-40B4-BE49-F238E27FC236}">
                    <a16:creationId xmlns:a16="http://schemas.microsoft.com/office/drawing/2014/main" id="{A2975095-A93A-0D4A-927C-B7A1F756208F}"/>
                  </a:ext>
                </a:extLst>
              </p:cNvPr>
              <p:cNvSpPr>
                <a:spLocks/>
              </p:cNvSpPr>
              <p:nvPr/>
            </p:nvSpPr>
            <p:spPr bwMode="auto">
              <a:xfrm flipH="1">
                <a:off x="3755" y="1298"/>
                <a:ext cx="136" cy="31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-1" y="0"/>
                    </a:lnTo>
                    <a:close/>
                  </a:path>
                </a:pathLst>
              </a:custGeom>
              <a:noFill/>
              <a:ln w="25400">
                <a:solidFill>
                  <a:srgbClr val="FF33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fr-FR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4" name="Groupe 3">
            <a:extLst>
              <a:ext uri="{FF2B5EF4-FFF2-40B4-BE49-F238E27FC236}">
                <a16:creationId xmlns:a16="http://schemas.microsoft.com/office/drawing/2014/main" id="{94479AE5-E012-6A43-A418-7124E3101410}"/>
              </a:ext>
            </a:extLst>
          </p:cNvPr>
          <p:cNvGrpSpPr/>
          <p:nvPr/>
        </p:nvGrpSpPr>
        <p:grpSpPr>
          <a:xfrm>
            <a:off x="2754921" y="1119031"/>
            <a:ext cx="1209140" cy="816102"/>
            <a:chOff x="3725818" y="1177811"/>
            <a:chExt cx="1882343" cy="1270476"/>
          </a:xfrm>
        </p:grpSpPr>
        <p:grpSp>
          <p:nvGrpSpPr>
            <p:cNvPr id="46" name="Group 20">
              <a:extLst>
                <a:ext uri="{FF2B5EF4-FFF2-40B4-BE49-F238E27FC236}">
                  <a16:creationId xmlns:a16="http://schemas.microsoft.com/office/drawing/2014/main" id="{5B58C004-1DB7-F84E-98EF-B616ECFFE4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011743" y="1289615"/>
              <a:ext cx="1596418" cy="1158672"/>
              <a:chOff x="1340" y="391"/>
              <a:chExt cx="1117" cy="854"/>
            </a:xfrm>
          </p:grpSpPr>
          <p:grpSp>
            <p:nvGrpSpPr>
              <p:cNvPr id="47" name="Group 21">
                <a:extLst>
                  <a:ext uri="{FF2B5EF4-FFF2-40B4-BE49-F238E27FC236}">
                    <a16:creationId xmlns:a16="http://schemas.microsoft.com/office/drawing/2014/main" id="{8ED46B5F-3C39-F149-B1EA-42E45870062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340" y="391"/>
                <a:ext cx="1044" cy="854"/>
                <a:chOff x="1340" y="863"/>
                <a:chExt cx="1044" cy="854"/>
              </a:xfrm>
            </p:grpSpPr>
            <p:sp>
              <p:nvSpPr>
                <p:cNvPr id="49" name="Line 22">
                  <a:extLst>
                    <a:ext uri="{FF2B5EF4-FFF2-40B4-BE49-F238E27FC236}">
                      <a16:creationId xmlns:a16="http://schemas.microsoft.com/office/drawing/2014/main" id="{2729E142-98D5-4A49-ADC5-D2580EDFE0A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 flipV="1">
                  <a:off x="1340" y="863"/>
                  <a:ext cx="12" cy="662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97256" tIns="48628" rIns="97256" bIns="48628">
                  <a:spAutoFit/>
                </a:bodyPr>
                <a:lstStyle/>
                <a:p>
                  <a:pPr>
                    <a:defRPr/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0" name="Arc 23">
                  <a:extLst>
                    <a:ext uri="{FF2B5EF4-FFF2-40B4-BE49-F238E27FC236}">
                      <a16:creationId xmlns:a16="http://schemas.microsoft.com/office/drawing/2014/main" id="{EF408A68-AC25-0741-9989-0A83A25EFDC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540" y="1510"/>
                  <a:ext cx="188" cy="175"/>
                </a:xfrm>
                <a:custGeom>
                  <a:avLst/>
                  <a:gdLst>
                    <a:gd name="T0" fmla="*/ 0 w 43115"/>
                    <a:gd name="T1" fmla="*/ 0 h 21600"/>
                    <a:gd name="T2" fmla="*/ 0 w 43115"/>
                    <a:gd name="T3" fmla="*/ 0 h 21600"/>
                    <a:gd name="T4" fmla="*/ 0 w 43115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43115"/>
                    <a:gd name="T10" fmla="*/ 0 h 21600"/>
                    <a:gd name="T11" fmla="*/ 43115 w 43115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115" h="21600" fill="none" extrusionOk="0">
                      <a:moveTo>
                        <a:pt x="43114" y="1267"/>
                      </a:moveTo>
                      <a:cubicBezTo>
                        <a:pt x="42443" y="12685"/>
                        <a:pt x="32988" y="21599"/>
                        <a:pt x="21552" y="21600"/>
                      </a:cubicBezTo>
                      <a:cubicBezTo>
                        <a:pt x="10180" y="21600"/>
                        <a:pt x="756" y="12783"/>
                        <a:pt x="-1" y="1437"/>
                      </a:cubicBezTo>
                    </a:path>
                    <a:path w="43115" h="21600" stroke="0" extrusionOk="0">
                      <a:moveTo>
                        <a:pt x="43114" y="1267"/>
                      </a:moveTo>
                      <a:cubicBezTo>
                        <a:pt x="42443" y="12685"/>
                        <a:pt x="32988" y="21599"/>
                        <a:pt x="21552" y="21600"/>
                      </a:cubicBezTo>
                      <a:cubicBezTo>
                        <a:pt x="10180" y="21600"/>
                        <a:pt x="756" y="12783"/>
                        <a:pt x="-1" y="1437"/>
                      </a:cubicBezTo>
                      <a:lnTo>
                        <a:pt x="21552" y="0"/>
                      </a:lnTo>
                      <a:lnTo>
                        <a:pt x="43114" y="1267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1" name="Arc 24">
                  <a:extLst>
                    <a:ext uri="{FF2B5EF4-FFF2-40B4-BE49-F238E27FC236}">
                      <a16:creationId xmlns:a16="http://schemas.microsoft.com/office/drawing/2014/main" id="{471BC8AD-6DD8-5F44-BDD4-9A73F94BEA9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8" y="1354"/>
                  <a:ext cx="188" cy="175"/>
                </a:xfrm>
                <a:custGeom>
                  <a:avLst/>
                  <a:gdLst>
                    <a:gd name="T0" fmla="*/ 0 w 43200"/>
                    <a:gd name="T1" fmla="*/ 0 h 23053"/>
                    <a:gd name="T2" fmla="*/ 0 w 43200"/>
                    <a:gd name="T3" fmla="*/ 0 h 23053"/>
                    <a:gd name="T4" fmla="*/ 0 w 43200"/>
                    <a:gd name="T5" fmla="*/ 0 h 23053"/>
                    <a:gd name="T6" fmla="*/ 0 60000 65536"/>
                    <a:gd name="T7" fmla="*/ 0 60000 65536"/>
                    <a:gd name="T8" fmla="*/ 0 60000 65536"/>
                    <a:gd name="T9" fmla="*/ 0 w 43200"/>
                    <a:gd name="T10" fmla="*/ 0 h 23053"/>
                    <a:gd name="T11" fmla="*/ 43200 w 43200"/>
                    <a:gd name="T12" fmla="*/ 23053 h 2305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43200" h="23053" fill="none" extrusionOk="0">
                      <a:moveTo>
                        <a:pt x="48" y="23053"/>
                      </a:moveTo>
                      <a:cubicBezTo>
                        <a:pt x="16" y="22569"/>
                        <a:pt x="0" y="220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019"/>
                        <a:pt x="43187" y="22439"/>
                        <a:pt x="43163" y="22858"/>
                      </a:cubicBezTo>
                    </a:path>
                    <a:path w="43200" h="23053" stroke="0" extrusionOk="0">
                      <a:moveTo>
                        <a:pt x="48" y="23053"/>
                      </a:moveTo>
                      <a:cubicBezTo>
                        <a:pt x="16" y="22569"/>
                        <a:pt x="0" y="22084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29" y="0"/>
                        <a:pt x="43200" y="9670"/>
                        <a:pt x="43200" y="21600"/>
                      </a:cubicBezTo>
                      <a:cubicBezTo>
                        <a:pt x="43200" y="22019"/>
                        <a:pt x="43187" y="22439"/>
                        <a:pt x="43163" y="22858"/>
                      </a:cubicBezTo>
                      <a:lnTo>
                        <a:pt x="21600" y="21600"/>
                      </a:lnTo>
                      <a:lnTo>
                        <a:pt x="48" y="23053"/>
                      </a:lnTo>
                      <a:close/>
                    </a:path>
                  </a:pathLst>
                </a:custGeom>
                <a:noFill/>
                <a:ln w="25400">
                  <a:solidFill>
                    <a:srgbClr val="FF33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52" name="Freeform 25">
                  <a:extLst>
                    <a:ext uri="{FF2B5EF4-FFF2-40B4-BE49-F238E27FC236}">
                      <a16:creationId xmlns:a16="http://schemas.microsoft.com/office/drawing/2014/main" id="{5416F43B-D842-2143-BB3B-1A0B6631A71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40" y="1533"/>
                  <a:ext cx="1044" cy="173"/>
                </a:xfrm>
                <a:custGeom>
                  <a:avLst/>
                  <a:gdLst>
                    <a:gd name="T0" fmla="*/ 0 w 32"/>
                    <a:gd name="T1" fmla="*/ 0 h 173"/>
                    <a:gd name="T2" fmla="*/ 2147483647 w 32"/>
                    <a:gd name="T3" fmla="*/ 0 h 173"/>
                    <a:gd name="T4" fmla="*/ 2147483647 w 32"/>
                    <a:gd name="T5" fmla="*/ 0 h 173"/>
                    <a:gd name="T6" fmla="*/ 0 60000 65536"/>
                    <a:gd name="T7" fmla="*/ 0 60000 65536"/>
                    <a:gd name="T8" fmla="*/ 0 60000 65536"/>
                    <a:gd name="T9" fmla="*/ 0 w 32"/>
                    <a:gd name="T10" fmla="*/ 0 h 173"/>
                    <a:gd name="T11" fmla="*/ 32 w 32"/>
                    <a:gd name="T12" fmla="*/ 173 h 17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32" h="173">
                      <a:moveTo>
                        <a:pt x="0" y="0"/>
                      </a:moveTo>
                      <a:lnTo>
                        <a:pt x="32" y="0"/>
                      </a:lnTo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  <a:prstDash val="solid"/>
                  <a:round/>
                  <a:headEnd/>
                  <a:tailEnd type="arrow" w="med" len="med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fr-FR">
                    <a:solidFill>
                      <a:srgbClr val="000000"/>
                    </a:solidFill>
                  </a:endParaRPr>
                </a:p>
              </p:txBody>
            </p:sp>
            <p:grpSp>
              <p:nvGrpSpPr>
                <p:cNvPr id="53" name="Group 26">
                  <a:extLst>
                    <a:ext uri="{FF2B5EF4-FFF2-40B4-BE49-F238E27FC236}">
                      <a16:creationId xmlns:a16="http://schemas.microsoft.com/office/drawing/2014/main" id="{ED64E683-2911-804F-BCB6-02AE47A65CCA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731" y="1386"/>
                  <a:ext cx="380" cy="331"/>
                  <a:chOff x="1731" y="1386"/>
                  <a:chExt cx="380" cy="331"/>
                </a:xfrm>
              </p:grpSpPr>
              <p:sp>
                <p:nvSpPr>
                  <p:cNvPr id="54" name="Arc 27">
                    <a:extLst>
                      <a:ext uri="{FF2B5EF4-FFF2-40B4-BE49-F238E27FC236}">
                        <a16:creationId xmlns:a16="http://schemas.microsoft.com/office/drawing/2014/main" id="{2C7DFC8F-0A72-EE47-AEC3-205D923F3B1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923" y="1542"/>
                    <a:ext cx="188" cy="175"/>
                  </a:xfrm>
                  <a:custGeom>
                    <a:avLst/>
                    <a:gdLst>
                      <a:gd name="T0" fmla="*/ 0 w 43115"/>
                      <a:gd name="T1" fmla="*/ 0 h 21600"/>
                      <a:gd name="T2" fmla="*/ 0 w 43115"/>
                      <a:gd name="T3" fmla="*/ 0 h 21600"/>
                      <a:gd name="T4" fmla="*/ 0 w 43115"/>
                      <a:gd name="T5" fmla="*/ 0 h 21600"/>
                      <a:gd name="T6" fmla="*/ 0 60000 65536"/>
                      <a:gd name="T7" fmla="*/ 0 60000 65536"/>
                      <a:gd name="T8" fmla="*/ 0 60000 65536"/>
                      <a:gd name="T9" fmla="*/ 0 w 43115"/>
                      <a:gd name="T10" fmla="*/ 0 h 21600"/>
                      <a:gd name="T11" fmla="*/ 43115 w 43115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115" h="21600" fill="none" extrusionOk="0">
                        <a:moveTo>
                          <a:pt x="43114" y="1267"/>
                        </a:moveTo>
                        <a:cubicBezTo>
                          <a:pt x="42443" y="12685"/>
                          <a:pt x="32988" y="21599"/>
                          <a:pt x="21552" y="21600"/>
                        </a:cubicBezTo>
                        <a:cubicBezTo>
                          <a:pt x="10180" y="21600"/>
                          <a:pt x="756" y="12783"/>
                          <a:pt x="-1" y="1437"/>
                        </a:cubicBezTo>
                      </a:path>
                      <a:path w="43115" h="21600" stroke="0" extrusionOk="0">
                        <a:moveTo>
                          <a:pt x="43114" y="1267"/>
                        </a:moveTo>
                        <a:cubicBezTo>
                          <a:pt x="42443" y="12685"/>
                          <a:pt x="32988" y="21599"/>
                          <a:pt x="21552" y="21600"/>
                        </a:cubicBezTo>
                        <a:cubicBezTo>
                          <a:pt x="10180" y="21600"/>
                          <a:pt x="756" y="12783"/>
                          <a:pt x="-1" y="1437"/>
                        </a:cubicBezTo>
                        <a:lnTo>
                          <a:pt x="21552" y="0"/>
                        </a:lnTo>
                        <a:lnTo>
                          <a:pt x="43114" y="1267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  <p:sp>
                <p:nvSpPr>
                  <p:cNvPr id="55" name="Arc 28">
                    <a:extLst>
                      <a:ext uri="{FF2B5EF4-FFF2-40B4-BE49-F238E27FC236}">
                        <a16:creationId xmlns:a16="http://schemas.microsoft.com/office/drawing/2014/main" id="{F381D7F6-63A1-7347-B09A-F634A3D4998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1731" y="1386"/>
                    <a:ext cx="188" cy="175"/>
                  </a:xfrm>
                  <a:custGeom>
                    <a:avLst/>
                    <a:gdLst>
                      <a:gd name="T0" fmla="*/ 0 w 43200"/>
                      <a:gd name="T1" fmla="*/ 0 h 23053"/>
                      <a:gd name="T2" fmla="*/ 0 w 43200"/>
                      <a:gd name="T3" fmla="*/ 0 h 23053"/>
                      <a:gd name="T4" fmla="*/ 0 w 43200"/>
                      <a:gd name="T5" fmla="*/ 0 h 23053"/>
                      <a:gd name="T6" fmla="*/ 0 60000 65536"/>
                      <a:gd name="T7" fmla="*/ 0 60000 65536"/>
                      <a:gd name="T8" fmla="*/ 0 60000 65536"/>
                      <a:gd name="T9" fmla="*/ 0 w 43200"/>
                      <a:gd name="T10" fmla="*/ 0 h 23053"/>
                      <a:gd name="T11" fmla="*/ 43200 w 43200"/>
                      <a:gd name="T12" fmla="*/ 23053 h 23053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43200" h="23053" fill="none" extrusionOk="0">
                        <a:moveTo>
                          <a:pt x="48" y="23053"/>
                        </a:moveTo>
                        <a:cubicBezTo>
                          <a:pt x="16" y="22569"/>
                          <a:pt x="0" y="220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019"/>
                          <a:pt x="43187" y="22439"/>
                          <a:pt x="43163" y="22858"/>
                        </a:cubicBezTo>
                      </a:path>
                      <a:path w="43200" h="23053" stroke="0" extrusionOk="0">
                        <a:moveTo>
                          <a:pt x="48" y="23053"/>
                        </a:moveTo>
                        <a:cubicBezTo>
                          <a:pt x="16" y="22569"/>
                          <a:pt x="0" y="22084"/>
                          <a:pt x="0" y="21600"/>
                        </a:cubicBezTo>
                        <a:cubicBezTo>
                          <a:pt x="0" y="9670"/>
                          <a:pt x="9670" y="0"/>
                          <a:pt x="21600" y="0"/>
                        </a:cubicBezTo>
                        <a:cubicBezTo>
                          <a:pt x="33529" y="0"/>
                          <a:pt x="43200" y="9670"/>
                          <a:pt x="43200" y="21600"/>
                        </a:cubicBezTo>
                        <a:cubicBezTo>
                          <a:pt x="43200" y="22019"/>
                          <a:pt x="43187" y="22439"/>
                          <a:pt x="43163" y="22858"/>
                        </a:cubicBezTo>
                        <a:lnTo>
                          <a:pt x="21600" y="21600"/>
                        </a:lnTo>
                        <a:lnTo>
                          <a:pt x="48" y="23053"/>
                        </a:lnTo>
                        <a:close/>
                      </a:path>
                    </a:pathLst>
                  </a:custGeom>
                  <a:noFill/>
                  <a:ln w="25400">
                    <a:solidFill>
                      <a:srgbClr val="FF33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fr-FR">
                      <a:solidFill>
                        <a:srgbClr val="000000"/>
                      </a:solidFill>
                    </a:endParaRPr>
                  </a:p>
                </p:txBody>
              </p:sp>
            </p:grpSp>
          </p:grpSp>
          <p:sp>
            <p:nvSpPr>
              <p:cNvPr id="48" name="Text Box 29">
                <a:extLst>
                  <a:ext uri="{FF2B5EF4-FFF2-40B4-BE49-F238E27FC236}">
                    <a16:creationId xmlns:a16="http://schemas.microsoft.com/office/drawing/2014/main" id="{48B5EBA3-8FDB-8444-9108-BE877AB1F8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83" y="987"/>
                <a:ext cx="174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7256" tIns="48628" rIns="97256" bIns="48628">
                <a:spAutoFit/>
              </a:bodyPr>
              <a:lstStyle>
                <a:lvl1pPr defTabSz="9731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1pPr>
                <a:lvl2pPr marL="742950" indent="-285750" defTabSz="9731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2pPr>
                <a:lvl3pPr marL="1143000" indent="-228600" defTabSz="9731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3pPr>
                <a:lvl4pPr marL="1600200" indent="-228600" defTabSz="9731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4pPr>
                <a:lvl5pPr marL="2057400" indent="-228600" defTabSz="973138"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5pPr>
                <a:lvl6pPr marL="2514600" indent="-228600" defTabSz="973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6pPr>
                <a:lvl7pPr marL="2971800" indent="-228600" defTabSz="973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7pPr>
                <a:lvl8pPr marL="3429000" indent="-228600" defTabSz="973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8pPr>
                <a:lvl9pPr marL="3886200" indent="-228600" defTabSz="9731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  <a:ea typeface="ＭＳ Ｐゴシック" charset="-128"/>
                  </a:defRPr>
                </a:lvl9pPr>
              </a:lstStyle>
              <a:p>
                <a:pPr>
                  <a:spcBef>
                    <a:spcPct val="50000"/>
                  </a:spcBef>
                  <a:defRPr/>
                </a:pPr>
                <a:r>
                  <a:rPr lang="fr-FR" altLang="x-none" sz="1200" dirty="0" err="1">
                    <a:solidFill>
                      <a:srgbClr val="000000"/>
                    </a:solidFill>
                  </a:rPr>
                  <a:t>t</a:t>
                </a:r>
                <a:endParaRPr lang="en-US" altLang="x-none" sz="12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" name="Text Box 44">
              <a:extLst>
                <a:ext uri="{FF2B5EF4-FFF2-40B4-BE49-F238E27FC236}">
                  <a16:creationId xmlns:a16="http://schemas.microsoft.com/office/drawing/2014/main" id="{F3FE2F5B-2226-2845-A8A5-CD0F731C3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25818" y="1177811"/>
              <a:ext cx="255550" cy="319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7256" tIns="48628" rIns="97256" bIns="48628">
              <a:spAutoFit/>
            </a:bodyPr>
            <a:lstStyle>
              <a:lvl1pPr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defTabSz="973138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9731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fr-FR" altLang="x-none" sz="1400" dirty="0">
                  <a:solidFill>
                    <a:srgbClr val="000000"/>
                  </a:solidFill>
                </a:rPr>
                <a:t>I</a:t>
              </a:r>
              <a:endParaRPr lang="en-US" altLang="x-none" sz="14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40" name="Groupe 39">
            <a:extLst>
              <a:ext uri="{FF2B5EF4-FFF2-40B4-BE49-F238E27FC236}">
                <a16:creationId xmlns:a16="http://schemas.microsoft.com/office/drawing/2014/main" id="{332E7605-D802-C24C-88BD-331A47DB5820}"/>
              </a:ext>
            </a:extLst>
          </p:cNvPr>
          <p:cNvGrpSpPr/>
          <p:nvPr/>
        </p:nvGrpSpPr>
        <p:grpSpPr>
          <a:xfrm>
            <a:off x="1135231" y="3138572"/>
            <a:ext cx="1398686" cy="834473"/>
            <a:chOff x="1146382" y="3227780"/>
            <a:chExt cx="1398686" cy="834473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DB4F30CD-65E8-C14B-829A-13B9B6B9A225}"/>
                </a:ext>
              </a:extLst>
            </p:cNvPr>
            <p:cNvSpPr/>
            <p:nvPr/>
          </p:nvSpPr>
          <p:spPr>
            <a:xfrm>
              <a:off x="1146382" y="3227780"/>
              <a:ext cx="1398686" cy="834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4" name="Image 93">
              <a:extLst>
                <a:ext uri="{FF2B5EF4-FFF2-40B4-BE49-F238E27FC236}">
                  <a16:creationId xmlns:a16="http://schemas.microsoft.com/office/drawing/2014/main" id="{53BDAC37-DC7E-CA43-A2B9-4DDCB5FD12E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55578" y="3316947"/>
              <a:ext cx="530488" cy="530488"/>
            </a:xfrm>
            <a:prstGeom prst="rect">
              <a:avLst/>
            </a:prstGeom>
          </p:spPr>
        </p:pic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A42E63D5-2254-A444-BBC8-AEDAFE001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85587" y="3327021"/>
              <a:ext cx="530488" cy="530488"/>
            </a:xfrm>
            <a:prstGeom prst="rect">
              <a:avLst/>
            </a:prstGeom>
          </p:spPr>
        </p:pic>
      </p:grp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2C572C15-3153-1944-A7EE-6614CFB2836F}"/>
              </a:ext>
            </a:extLst>
          </p:cNvPr>
          <p:cNvGrpSpPr/>
          <p:nvPr/>
        </p:nvGrpSpPr>
        <p:grpSpPr>
          <a:xfrm>
            <a:off x="1073588" y="4850720"/>
            <a:ext cx="1471477" cy="834473"/>
            <a:chOff x="1073588" y="5107193"/>
            <a:chExt cx="1471477" cy="834473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9FD298C5-98CF-DC4E-B183-F36467981EE8}"/>
                </a:ext>
              </a:extLst>
            </p:cNvPr>
            <p:cNvSpPr/>
            <p:nvPr/>
          </p:nvSpPr>
          <p:spPr>
            <a:xfrm>
              <a:off x="1146379" y="5107193"/>
              <a:ext cx="1398686" cy="834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8" name="Image 97">
              <a:extLst>
                <a:ext uri="{FF2B5EF4-FFF2-40B4-BE49-F238E27FC236}">
                  <a16:creationId xmlns:a16="http://schemas.microsoft.com/office/drawing/2014/main" id="{50408266-276E-8C44-BC58-DBEF428AD0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2682" y="5290327"/>
              <a:ext cx="571707" cy="571707"/>
            </a:xfrm>
            <a:prstGeom prst="rect">
              <a:avLst/>
            </a:prstGeom>
          </p:spPr>
        </p:pic>
        <p:pic>
          <p:nvPicPr>
            <p:cNvPr id="100" name="Image 99">
              <a:extLst>
                <a:ext uri="{FF2B5EF4-FFF2-40B4-BE49-F238E27FC236}">
                  <a16:creationId xmlns:a16="http://schemas.microsoft.com/office/drawing/2014/main" id="{3ECFE188-19E6-EC4A-A932-1937DE2AB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073588" y="5290327"/>
              <a:ext cx="529876" cy="529876"/>
            </a:xfrm>
            <a:prstGeom prst="rect">
              <a:avLst/>
            </a:prstGeom>
          </p:spPr>
        </p:pic>
        <p:pic>
          <p:nvPicPr>
            <p:cNvPr id="102" name="Image 101">
              <a:extLst>
                <a:ext uri="{FF2B5EF4-FFF2-40B4-BE49-F238E27FC236}">
                  <a16:creationId xmlns:a16="http://schemas.microsoft.com/office/drawing/2014/main" id="{A25B424C-F940-ED41-A253-AB6A3E42F3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2113463" y="5317815"/>
              <a:ext cx="373427" cy="516729"/>
            </a:xfrm>
            <a:prstGeom prst="rect">
              <a:avLst/>
            </a:prstGeom>
          </p:spPr>
        </p:pic>
        <p:pic>
          <p:nvPicPr>
            <p:cNvPr id="104" name="Image 103">
              <a:extLst>
                <a:ext uri="{FF2B5EF4-FFF2-40B4-BE49-F238E27FC236}">
                  <a16:creationId xmlns:a16="http://schemas.microsoft.com/office/drawing/2014/main" id="{9E5F8BBB-A5D0-A043-9172-3F7189A4CE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 rot="1505363">
              <a:off x="1433845" y="5162310"/>
              <a:ext cx="233973" cy="233973"/>
            </a:xfrm>
            <a:prstGeom prst="rect">
              <a:avLst/>
            </a:prstGeom>
          </p:spPr>
        </p:pic>
      </p:grpSp>
      <p:grpSp>
        <p:nvGrpSpPr>
          <p:cNvPr id="41" name="Groupe 40">
            <a:extLst>
              <a:ext uri="{FF2B5EF4-FFF2-40B4-BE49-F238E27FC236}">
                <a16:creationId xmlns:a16="http://schemas.microsoft.com/office/drawing/2014/main" id="{E26C4FC1-D5D6-5645-A1FC-59563C6EC01A}"/>
              </a:ext>
            </a:extLst>
          </p:cNvPr>
          <p:cNvGrpSpPr/>
          <p:nvPr/>
        </p:nvGrpSpPr>
        <p:grpSpPr>
          <a:xfrm>
            <a:off x="1130091" y="1338986"/>
            <a:ext cx="1398686" cy="834473"/>
            <a:chOff x="1141242" y="1316684"/>
            <a:chExt cx="1398686" cy="834473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50DEB709-5E13-2D4B-82C5-0BA4DFAA9FD2}"/>
                </a:ext>
              </a:extLst>
            </p:cNvPr>
            <p:cNvSpPr/>
            <p:nvPr/>
          </p:nvSpPr>
          <p:spPr>
            <a:xfrm>
              <a:off x="1141242" y="1316684"/>
              <a:ext cx="1398686" cy="8344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6" name="Image 105">
              <a:extLst>
                <a:ext uri="{FF2B5EF4-FFF2-40B4-BE49-F238E27FC236}">
                  <a16:creationId xmlns:a16="http://schemas.microsoft.com/office/drawing/2014/main" id="{D80BDF58-EF0C-D24B-BC0C-CADE1B8F1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1787519" y="1482980"/>
              <a:ext cx="526624" cy="526624"/>
            </a:xfrm>
            <a:prstGeom prst="rect">
              <a:avLst/>
            </a:prstGeom>
          </p:spPr>
        </p:pic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4D4BF5F0-0F7D-234A-B9CE-83B8427002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1150607" y="1473221"/>
              <a:ext cx="540431" cy="540431"/>
            </a:xfrm>
            <a:prstGeom prst="rect">
              <a:avLst/>
            </a:prstGeom>
          </p:spPr>
        </p:pic>
      </p:grpSp>
      <p:pic>
        <p:nvPicPr>
          <p:cNvPr id="112" name="Picture 9" descr="passifs1">
            <a:extLst>
              <a:ext uri="{FF2B5EF4-FFF2-40B4-BE49-F238E27FC236}">
                <a16:creationId xmlns:a16="http://schemas.microsoft.com/office/drawing/2014/main" id="{8496B630-3897-8C48-8195-B7FAA17E47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5599" y="3000711"/>
            <a:ext cx="1091987" cy="106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B25339F1-626D-CE4A-AB1B-70ABE8BE9CE5}"/>
              </a:ext>
            </a:extLst>
          </p:cNvPr>
          <p:cNvGrpSpPr/>
          <p:nvPr/>
        </p:nvGrpSpPr>
        <p:grpSpPr>
          <a:xfrm>
            <a:off x="7439935" y="1624487"/>
            <a:ext cx="955256" cy="500924"/>
            <a:chOff x="8314454" y="3474211"/>
            <a:chExt cx="955256" cy="500924"/>
          </a:xfrm>
        </p:grpSpPr>
        <p:cxnSp>
          <p:nvCxnSpPr>
            <p:cNvPr id="22" name="Connecteur droit avec flèche 21">
              <a:extLst>
                <a:ext uri="{FF2B5EF4-FFF2-40B4-BE49-F238E27FC236}">
                  <a16:creationId xmlns:a16="http://schemas.microsoft.com/office/drawing/2014/main" id="{594621B2-5133-B24C-99F6-7814A76C8878}"/>
                </a:ext>
              </a:extLst>
            </p:cNvPr>
            <p:cNvCxnSpPr>
              <a:cxnSpLocks/>
            </p:cNvCxnSpPr>
            <p:nvPr/>
          </p:nvCxnSpPr>
          <p:spPr>
            <a:xfrm>
              <a:off x="8674891" y="3552324"/>
              <a:ext cx="256069" cy="224599"/>
            </a:xfrm>
            <a:prstGeom prst="straightConnector1">
              <a:avLst/>
            </a:prstGeom>
            <a:ln w="3175">
              <a:solidFill>
                <a:srgbClr val="263972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E037F58-3ED3-7C49-97AB-3245434B484A}"/>
                </a:ext>
              </a:extLst>
            </p:cNvPr>
            <p:cNvSpPr txBox="1"/>
            <p:nvPr/>
          </p:nvSpPr>
          <p:spPr>
            <a:xfrm>
              <a:off x="8742206" y="3474211"/>
              <a:ext cx="5275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900" b="1" dirty="0">
                  <a:solidFill>
                    <a:srgbClr val="263972"/>
                  </a:solidFill>
                </a:rPr>
                <a:t>6 cm</a:t>
              </a:r>
            </a:p>
          </p:txBody>
        </p:sp>
        <p:grpSp>
          <p:nvGrpSpPr>
            <p:cNvPr id="125" name="Groupe 124">
              <a:extLst>
                <a:ext uri="{FF2B5EF4-FFF2-40B4-BE49-F238E27FC236}">
                  <a16:creationId xmlns:a16="http://schemas.microsoft.com/office/drawing/2014/main" id="{8B608E52-DAFC-C64B-AE64-561C9C6FF66A}"/>
                </a:ext>
              </a:extLst>
            </p:cNvPr>
            <p:cNvGrpSpPr/>
            <p:nvPr/>
          </p:nvGrpSpPr>
          <p:grpSpPr>
            <a:xfrm>
              <a:off x="8314454" y="3598916"/>
              <a:ext cx="564064" cy="376219"/>
              <a:chOff x="8545354" y="3630978"/>
              <a:chExt cx="564064" cy="376219"/>
            </a:xfrm>
          </p:grpSpPr>
          <p:pic>
            <p:nvPicPr>
              <p:cNvPr id="123" name="Image 122">
                <a:extLst>
                  <a:ext uri="{FF2B5EF4-FFF2-40B4-BE49-F238E27FC236}">
                    <a16:creationId xmlns:a16="http://schemas.microsoft.com/office/drawing/2014/main" id="{92BFC1EB-E236-144A-BF0B-FA1F9DD556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7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8800309">
                <a:off x="8665169" y="3511163"/>
                <a:ext cx="324434" cy="564064"/>
              </a:xfrm>
              <a:prstGeom prst="rect">
                <a:avLst/>
              </a:prstGeom>
            </p:spPr>
          </p:pic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7A171C23-9567-6645-BFC2-C3AA4F5E8C22}"/>
                  </a:ext>
                </a:extLst>
              </p:cNvPr>
              <p:cNvSpPr/>
              <p:nvPr/>
            </p:nvSpPr>
            <p:spPr>
              <a:xfrm rot="18696932">
                <a:off x="8822194" y="3868010"/>
                <a:ext cx="221859" cy="56516"/>
              </a:xfrm>
              <a:prstGeom prst="rect">
                <a:avLst/>
              </a:prstGeom>
              <a:solidFill>
                <a:srgbClr val="3C403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28" name="Flèche vers la droite 127">
            <a:extLst>
              <a:ext uri="{FF2B5EF4-FFF2-40B4-BE49-F238E27FC236}">
                <a16:creationId xmlns:a16="http://schemas.microsoft.com/office/drawing/2014/main" id="{08337949-7004-F947-B233-A9E860E69251}"/>
              </a:ext>
            </a:extLst>
          </p:cNvPr>
          <p:cNvSpPr/>
          <p:nvPr/>
        </p:nvSpPr>
        <p:spPr>
          <a:xfrm>
            <a:off x="6549040" y="3430597"/>
            <a:ext cx="358919" cy="277495"/>
          </a:xfrm>
          <a:prstGeom prst="rightArrow">
            <a:avLst/>
          </a:prstGeom>
          <a:solidFill>
            <a:srgbClr val="26397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4" name="Picture 8">
            <a:extLst>
              <a:ext uri="{FF2B5EF4-FFF2-40B4-BE49-F238E27FC236}">
                <a16:creationId xmlns:a16="http://schemas.microsoft.com/office/drawing/2014/main" id="{695181BB-E563-4244-A3FB-36A463B7F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439" y="3209711"/>
            <a:ext cx="1077671" cy="753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 18">
            <a:extLst>
              <a:ext uri="{FF2B5EF4-FFF2-40B4-BE49-F238E27FC236}">
                <a16:creationId xmlns:a16="http://schemas.microsoft.com/office/drawing/2014/main" id="{5094A37A-0BCD-844E-BB4D-EA676E2DEF80}"/>
              </a:ext>
            </a:extLst>
          </p:cNvPr>
          <p:cNvGrpSpPr/>
          <p:nvPr/>
        </p:nvGrpSpPr>
        <p:grpSpPr>
          <a:xfrm>
            <a:off x="7135270" y="4756730"/>
            <a:ext cx="2954646" cy="1140653"/>
            <a:chOff x="6800735" y="4923995"/>
            <a:chExt cx="2954646" cy="1140653"/>
          </a:xfrm>
        </p:grpSpPr>
        <p:pic>
          <p:nvPicPr>
            <p:cNvPr id="85" name="Image 26">
              <a:extLst>
                <a:ext uri="{FF2B5EF4-FFF2-40B4-BE49-F238E27FC236}">
                  <a16:creationId xmlns:a16="http://schemas.microsoft.com/office/drawing/2014/main" id="{16AA11FA-B41B-944C-9D81-6AD830E4C2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00735" y="5103365"/>
              <a:ext cx="1516606" cy="961283"/>
            </a:xfrm>
            <a:prstGeom prst="rect">
              <a:avLst/>
            </a:prstGeom>
            <a:effectLst>
              <a:softEdge rad="25400"/>
            </a:effectLst>
          </p:spPr>
        </p:pic>
        <p:grpSp>
          <p:nvGrpSpPr>
            <p:cNvPr id="43" name="Groupe 42">
              <a:extLst>
                <a:ext uri="{FF2B5EF4-FFF2-40B4-BE49-F238E27FC236}">
                  <a16:creationId xmlns:a16="http://schemas.microsoft.com/office/drawing/2014/main" id="{A5225529-7762-2848-B0AA-F1CEF14F5940}"/>
                </a:ext>
              </a:extLst>
            </p:cNvPr>
            <p:cNvGrpSpPr/>
            <p:nvPr/>
          </p:nvGrpSpPr>
          <p:grpSpPr>
            <a:xfrm>
              <a:off x="6868148" y="4923995"/>
              <a:ext cx="2887233" cy="1115158"/>
              <a:chOff x="4842050" y="4949010"/>
              <a:chExt cx="3111857" cy="1201920"/>
            </a:xfrm>
          </p:grpSpPr>
          <p:grpSp>
            <p:nvGrpSpPr>
              <p:cNvPr id="42" name="Groupe 41">
                <a:extLst>
                  <a:ext uri="{FF2B5EF4-FFF2-40B4-BE49-F238E27FC236}">
                    <a16:creationId xmlns:a16="http://schemas.microsoft.com/office/drawing/2014/main" id="{7222A45E-8B38-E24C-BFCC-82F64D8E5724}"/>
                  </a:ext>
                </a:extLst>
              </p:cNvPr>
              <p:cNvGrpSpPr/>
              <p:nvPr/>
            </p:nvGrpSpPr>
            <p:grpSpPr>
              <a:xfrm>
                <a:off x="4842050" y="5310507"/>
                <a:ext cx="3111857" cy="840423"/>
                <a:chOff x="4842050" y="5310507"/>
                <a:chExt cx="3111857" cy="840423"/>
              </a:xfrm>
            </p:grpSpPr>
            <p:pic>
              <p:nvPicPr>
                <p:cNvPr id="27" name="Image 36">
                  <a:extLst>
                    <a:ext uri="{FF2B5EF4-FFF2-40B4-BE49-F238E27FC236}">
                      <a16:creationId xmlns:a16="http://schemas.microsoft.com/office/drawing/2014/main" id="{4B55BD73-5DAD-B145-8243-E7281FFCDE8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0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842050" y="5653333"/>
                  <a:ext cx="347857" cy="470413"/>
                </a:xfrm>
                <a:prstGeom prst="rect">
                  <a:avLst/>
                </a:prstGeom>
                <a:effectLst>
                  <a:softEdge rad="12700"/>
                </a:effectLst>
              </p:spPr>
            </p:pic>
            <p:grpSp>
              <p:nvGrpSpPr>
                <p:cNvPr id="28" name="Groupe 29">
                  <a:extLst>
                    <a:ext uri="{FF2B5EF4-FFF2-40B4-BE49-F238E27FC236}">
                      <a16:creationId xmlns:a16="http://schemas.microsoft.com/office/drawing/2014/main" id="{FDDDB310-E0F9-B347-8D34-671F737C3939}"/>
                    </a:ext>
                  </a:extLst>
                </p:cNvPr>
                <p:cNvGrpSpPr/>
                <p:nvPr/>
              </p:nvGrpSpPr>
              <p:grpSpPr>
                <a:xfrm>
                  <a:off x="6940015" y="5424839"/>
                  <a:ext cx="1013892" cy="726091"/>
                  <a:chOff x="26770987" y="32594073"/>
                  <a:chExt cx="5608760" cy="4673358"/>
                </a:xfrm>
              </p:grpSpPr>
              <p:grpSp>
                <p:nvGrpSpPr>
                  <p:cNvPr id="29" name="Groupe 22">
                    <a:extLst>
                      <a:ext uri="{FF2B5EF4-FFF2-40B4-BE49-F238E27FC236}">
                        <a16:creationId xmlns:a16="http://schemas.microsoft.com/office/drawing/2014/main" id="{BCF81FDC-8053-7A4B-BCAE-65104D716762}"/>
                      </a:ext>
                    </a:extLst>
                  </p:cNvPr>
                  <p:cNvGrpSpPr/>
                  <p:nvPr/>
                </p:nvGrpSpPr>
                <p:grpSpPr>
                  <a:xfrm>
                    <a:off x="26770987" y="32594073"/>
                    <a:ext cx="5608760" cy="4673358"/>
                    <a:chOff x="27877451" y="32670746"/>
                    <a:chExt cx="4819504" cy="3989429"/>
                  </a:xfrm>
                </p:grpSpPr>
                <p:grpSp>
                  <p:nvGrpSpPr>
                    <p:cNvPr id="31" name="Groupe 15">
                      <a:extLst>
                        <a:ext uri="{FF2B5EF4-FFF2-40B4-BE49-F238E27FC236}">
                          <a16:creationId xmlns:a16="http://schemas.microsoft.com/office/drawing/2014/main" id="{0CA37734-16D6-A549-8FEE-E7CA5A74506F}"/>
                        </a:ext>
                      </a:extLst>
                    </p:cNvPr>
                    <p:cNvGrpSpPr/>
                    <p:nvPr/>
                  </p:nvGrpSpPr>
                  <p:grpSpPr>
                    <a:xfrm rot="16200000">
                      <a:off x="28292488" y="32255709"/>
                      <a:ext cx="3989429" cy="4819504"/>
                      <a:chOff x="29337585" y="31984312"/>
                      <a:chExt cx="3748702" cy="4345054"/>
                    </a:xfrm>
                  </p:grpSpPr>
                  <p:pic>
                    <p:nvPicPr>
                      <p:cNvPr id="33" name="Picture 2" descr="RÃ©sultat de recherche d'images pour &quot;samsung tablette image transparant&quot;">
                        <a:extLst>
                          <a:ext uri="{FF2B5EF4-FFF2-40B4-BE49-F238E27FC236}">
                            <a16:creationId xmlns:a16="http://schemas.microsoft.com/office/drawing/2014/main" id="{9586A1C4-17AE-A643-AC1C-A85D7C4C3B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 cstate="email">
                        <a:extLst>
                          <a:ext uri="{28A0092B-C50C-407E-A947-70E740481C1C}">
                            <a14:useLocalDpi xmlns:a14="http://schemas.microsoft.com/office/drawing/2010/main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37585" y="31984312"/>
                        <a:ext cx="3748702" cy="434505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sp>
                    <p:nvSpPr>
                      <p:cNvPr id="34" name="Rectangle 33">
                        <a:extLst>
                          <a:ext uri="{FF2B5EF4-FFF2-40B4-BE49-F238E27FC236}">
                            <a16:creationId xmlns:a16="http://schemas.microsoft.com/office/drawing/2014/main" id="{BC12C7B4-225E-FB43-8E7E-3CEA001F38C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30912978" y="32686572"/>
                        <a:ext cx="629180" cy="213187"/>
                      </a:xfrm>
                      <a:prstGeom prst="rect">
                        <a:avLst/>
                      </a:prstGeom>
                    </p:spPr>
                    <p:style>
                      <a:lnRef idx="2">
                        <a:schemeClr val="dk1">
                          <a:shade val="50000"/>
                        </a:schemeClr>
                      </a:lnRef>
                      <a:fillRef idx="1">
                        <a:schemeClr val="dk1"/>
                      </a:fillRef>
                      <a:effectRef idx="0">
                        <a:schemeClr val="dk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defRPr/>
                        </a:pPr>
                        <a:endParaRPr lang="fr-FR">
                          <a:ln>
                            <a:solidFill>
                              <a:sysClr val="windowText" lastClr="000000"/>
                            </a:solidFill>
                          </a:ln>
                          <a:solidFill>
                            <a:sysClr val="windowText" lastClr="000000"/>
                          </a:solidFill>
                        </a:endParaRPr>
                      </a:p>
                    </p:txBody>
                  </p:sp>
                </p:grpSp>
                <p:pic>
                  <p:nvPicPr>
                    <p:cNvPr id="32" name="Image 18">
                      <a:extLst>
                        <a:ext uri="{FF2B5EF4-FFF2-40B4-BE49-F238E27FC236}">
                          <a16:creationId xmlns:a16="http://schemas.microsoft.com/office/drawing/2014/main" id="{E4B93B11-F29F-C046-98A5-D7993A98209C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22" cstate="email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rcRect/>
                    <a:stretch/>
                  </p:blipFill>
                  <p:spPr>
                    <a:xfrm>
                      <a:off x="28310031" y="33438583"/>
                      <a:ext cx="3951281" cy="2461059"/>
                    </a:xfrm>
                    <a:prstGeom prst="rect">
                      <a:avLst/>
                    </a:prstGeom>
                  </p:spPr>
                </p:pic>
              </p:grpSp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F64E5089-3DC0-8247-BE7B-4366F6304C58}"/>
                      </a:ext>
                    </a:extLst>
                  </p:cNvPr>
                  <p:cNvSpPr/>
                  <p:nvPr/>
                </p:nvSpPr>
                <p:spPr>
                  <a:xfrm>
                    <a:off x="26949400" y="34696400"/>
                    <a:ext cx="171450" cy="485527"/>
                  </a:xfrm>
                  <a:prstGeom prst="rect">
                    <a:avLst/>
                  </a:prstGeom>
                </p:spPr>
                <p:style>
                  <a:lnRef idx="2">
                    <a:schemeClr val="dk1">
                      <a:shade val="50000"/>
                    </a:schemeClr>
                  </a:lnRef>
                  <a:fillRef idx="1">
                    <a:schemeClr val="dk1"/>
                  </a:fillRef>
                  <a:effectRef idx="0">
                    <a:schemeClr val="dk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 lang="fr-FR">
                      <a:solidFill>
                        <a:srgbClr val="FFFFFF"/>
                      </a:solidFill>
                    </a:endParaRPr>
                  </a:p>
                </p:txBody>
              </p:sp>
            </p:grpSp>
            <p:grpSp>
              <p:nvGrpSpPr>
                <p:cNvPr id="35" name="Groupe 160">
                  <a:extLst>
                    <a:ext uri="{FF2B5EF4-FFF2-40B4-BE49-F238E27FC236}">
                      <a16:creationId xmlns:a16="http://schemas.microsoft.com/office/drawing/2014/main" id="{F2A2DBE4-51C7-4C44-A54E-36F96969C148}"/>
                    </a:ext>
                  </a:extLst>
                </p:cNvPr>
                <p:cNvGrpSpPr/>
                <p:nvPr/>
              </p:nvGrpSpPr>
              <p:grpSpPr>
                <a:xfrm rot="9768864">
                  <a:off x="6729826" y="5310507"/>
                  <a:ext cx="156229" cy="336685"/>
                  <a:chOff x="7648855" y="2032595"/>
                  <a:chExt cx="368849" cy="871655"/>
                </a:xfrm>
              </p:grpSpPr>
              <p:cxnSp>
                <p:nvCxnSpPr>
                  <p:cNvPr id="36" name="Connecteur droit avec flèche 162">
                    <a:extLst>
                      <a:ext uri="{FF2B5EF4-FFF2-40B4-BE49-F238E27FC236}">
                        <a16:creationId xmlns:a16="http://schemas.microsoft.com/office/drawing/2014/main" id="{F12533CE-E43D-454B-98A8-CEA441C3F50F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793334" y="2374320"/>
                    <a:ext cx="224370" cy="529930"/>
                  </a:xfrm>
                  <a:prstGeom prst="straightConnector1">
                    <a:avLst/>
                  </a:prstGeom>
                  <a:ln w="25400">
                    <a:solidFill>
                      <a:schemeClr val="accent1"/>
                    </a:solidFill>
                    <a:prstDash val="sysDash"/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Connecteur droit 164">
                    <a:extLst>
                      <a:ext uri="{FF2B5EF4-FFF2-40B4-BE49-F238E27FC236}">
                        <a16:creationId xmlns:a16="http://schemas.microsoft.com/office/drawing/2014/main" id="{6F0B8B9A-44AE-634B-9BA0-CC2E9DF4172B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7648855" y="2032595"/>
                    <a:ext cx="368849" cy="871655"/>
                  </a:xfrm>
                  <a:prstGeom prst="line">
                    <a:avLst/>
                  </a:prstGeom>
                  <a:ln w="25400">
                    <a:solidFill>
                      <a:schemeClr val="accent1"/>
                    </a:solidFill>
                    <a:prstDash val="sys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pic>
            <p:nvPicPr>
              <p:cNvPr id="26" name="Picture 4" descr="RÃ©sultat de recherche d'images pour &quot;wifi&quot;">
                <a:extLst>
                  <a:ext uri="{FF2B5EF4-FFF2-40B4-BE49-F238E27FC236}">
                    <a16:creationId xmlns:a16="http://schemas.microsoft.com/office/drawing/2014/main" id="{99D7C0FF-02B7-5541-89BB-33DF2476D7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797870">
                <a:off x="6312467" y="5010766"/>
                <a:ext cx="488792" cy="3652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88" name="Flèche vers la droite 87">
            <a:extLst>
              <a:ext uri="{FF2B5EF4-FFF2-40B4-BE49-F238E27FC236}">
                <a16:creationId xmlns:a16="http://schemas.microsoft.com/office/drawing/2014/main" id="{3AB46317-9B13-4046-A6CE-8169F9FF4D79}"/>
              </a:ext>
            </a:extLst>
          </p:cNvPr>
          <p:cNvSpPr/>
          <p:nvPr/>
        </p:nvSpPr>
        <p:spPr>
          <a:xfrm>
            <a:off x="6794365" y="1795559"/>
            <a:ext cx="358919" cy="277495"/>
          </a:xfrm>
          <a:prstGeom prst="rightArrow">
            <a:avLst/>
          </a:prstGeom>
          <a:solidFill>
            <a:srgbClr val="F5BF3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3" name="Groupe 72">
            <a:extLst>
              <a:ext uri="{FF2B5EF4-FFF2-40B4-BE49-F238E27FC236}">
                <a16:creationId xmlns:a16="http://schemas.microsoft.com/office/drawing/2014/main" id="{C98D87CB-9664-2544-BCFA-56CF027AE038}"/>
              </a:ext>
            </a:extLst>
          </p:cNvPr>
          <p:cNvGrpSpPr/>
          <p:nvPr/>
        </p:nvGrpSpPr>
        <p:grpSpPr>
          <a:xfrm>
            <a:off x="401444" y="836712"/>
            <a:ext cx="11237400" cy="5541786"/>
            <a:chOff x="401444" y="836712"/>
            <a:chExt cx="11237400" cy="5541786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E35B378-CCC5-5B46-BAE8-AA7D650BEBF1}"/>
                </a:ext>
              </a:extLst>
            </p:cNvPr>
            <p:cNvSpPr/>
            <p:nvPr/>
          </p:nvSpPr>
          <p:spPr>
            <a:xfrm>
              <a:off x="401444" y="836712"/>
              <a:ext cx="11237400" cy="5541786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2CDF1E7F-11CA-5E49-B437-93ECA8391B40}"/>
                </a:ext>
              </a:extLst>
            </p:cNvPr>
            <p:cNvSpPr/>
            <p:nvPr/>
          </p:nvSpPr>
          <p:spPr>
            <a:xfrm rot="20700000">
              <a:off x="1519062" y="2689512"/>
              <a:ext cx="8488458" cy="16858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fr-FR" altLang="fr-FR" sz="2400" b="1" dirty="0">
                  <a:solidFill>
                    <a:srgbClr val="002060"/>
                  </a:solidFill>
                </a:rPr>
                <a:t>En adéquation avec le nouveau DPS</a:t>
              </a:r>
            </a:p>
            <a:p>
              <a:pPr algn="ctr">
                <a:lnSpc>
                  <a:spcPct val="150000"/>
                </a:lnSpc>
              </a:pPr>
              <a:r>
                <a:rPr lang="fr-FR" altLang="fr-FR" sz="2400" b="1" dirty="0">
                  <a:solidFill>
                    <a:srgbClr val="002060"/>
                  </a:solidFill>
                </a:rPr>
                <a:t>« </a:t>
              </a:r>
              <a:r>
                <a:rPr lang="fr-FR" altLang="fr-FR" sz="2400" b="1" i="1" dirty="0">
                  <a:solidFill>
                    <a:srgbClr val="002060"/>
                  </a:solidFill>
                </a:rPr>
                <a:t>composants et sous systèmes pour l’optimisation de la gestion et du stockage de l’énergie</a:t>
              </a:r>
              <a:r>
                <a:rPr lang="fr-FR" altLang="fr-FR" sz="2400" b="1" dirty="0">
                  <a:solidFill>
                    <a:srgbClr val="002060"/>
                  </a:solidFill>
                </a:rPr>
                <a:t> »</a:t>
              </a:r>
              <a:endParaRPr lang="fr-FR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D6D787A-06C5-5A4D-AB62-A4658EF75E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321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ea typeface="MS PGothic" charset="-128"/>
              </a:rPr>
              <a:t>Interactions entre les partenaires du </a:t>
            </a:r>
            <a:r>
              <a:rPr lang="fr-FR" sz="2400" dirty="0" err="1">
                <a:ea typeface="MS PGothic" charset="-128"/>
              </a:rPr>
              <a:t>CERTeM</a:t>
            </a:r>
            <a:r>
              <a:rPr lang="fr-FR" sz="2400" dirty="0">
                <a:ea typeface="MS PGothic" charset="-128"/>
              </a:rPr>
              <a:t> 5.0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0"/>
          </p:nvPr>
        </p:nvGraphicFramePr>
        <p:xfrm>
          <a:off x="1564428" y="1316654"/>
          <a:ext cx="10295465" cy="5106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47457">
                  <a:extLst>
                    <a:ext uri="{9D8B030D-6E8A-4147-A177-3AD203B41FA5}">
                      <a16:colId xmlns:a16="http://schemas.microsoft.com/office/drawing/2014/main" val="3269176595"/>
                    </a:ext>
                  </a:extLst>
                </a:gridCol>
                <a:gridCol w="1970729">
                  <a:extLst>
                    <a:ext uri="{9D8B030D-6E8A-4147-A177-3AD203B41FA5}">
                      <a16:colId xmlns:a16="http://schemas.microsoft.com/office/drawing/2014/main" val="2763289307"/>
                    </a:ext>
                  </a:extLst>
                </a:gridCol>
                <a:gridCol w="2059093">
                  <a:extLst>
                    <a:ext uri="{9D8B030D-6E8A-4147-A177-3AD203B41FA5}">
                      <a16:colId xmlns:a16="http://schemas.microsoft.com/office/drawing/2014/main" val="4284943824"/>
                    </a:ext>
                  </a:extLst>
                </a:gridCol>
                <a:gridCol w="2059093">
                  <a:extLst>
                    <a:ext uri="{9D8B030D-6E8A-4147-A177-3AD203B41FA5}">
                      <a16:colId xmlns:a16="http://schemas.microsoft.com/office/drawing/2014/main" val="1405042058"/>
                    </a:ext>
                  </a:extLst>
                </a:gridCol>
                <a:gridCol w="2059093">
                  <a:extLst>
                    <a:ext uri="{9D8B030D-6E8A-4147-A177-3AD203B41FA5}">
                      <a16:colId xmlns:a16="http://schemas.microsoft.com/office/drawing/2014/main" val="804882882"/>
                    </a:ext>
                  </a:extLst>
                </a:gridCol>
              </a:tblGrid>
              <a:tr h="531989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Myriad Pro" charset="0"/>
                          <a:ea typeface="Myriad Pro" charset="0"/>
                          <a:cs typeface="Myriad Pro" charset="0"/>
                        </a:rPr>
                        <a:t>MATERIAUX &amp; PROCÉDÉS</a:t>
                      </a:r>
                      <a:endParaRPr kumimoji="0" lang="en-US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Myriad Pro" charset="0"/>
                        <a:ea typeface="Myriad Pro" charset="0"/>
                        <a:cs typeface="Myriad Pro" charset="0"/>
                      </a:endParaRPr>
                    </a:p>
                  </a:txBody>
                  <a:tcPr marL="77408" marR="77408" marT="38704" marB="3870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rPr>
                        <a:t>BRIQUE TECHNOLOGIQUE FRONT END</a:t>
                      </a:r>
                    </a:p>
                  </a:txBody>
                  <a:tcPr marL="77408" marR="77408" marT="38704" marB="3870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rPr>
                        <a:t>BRIQUE TECHNOLOGIQUE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rPr>
                        <a:t>BACK END</a:t>
                      </a:r>
                    </a:p>
                  </a:txBody>
                  <a:tcPr marL="77408" marR="77408" marT="38704" marB="38704" anchor="ctr"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chemeClr val="tx2"/>
                          </a:solidFill>
                          <a:latin typeface="Myriad Pro" charset="0"/>
                          <a:ea typeface="Myriad Pro" charset="0"/>
                          <a:cs typeface="Myriad Pro" charset="0"/>
                        </a:rPr>
                        <a:t>COMPOSANTS &amp; APPLICATIONS</a:t>
                      </a:r>
                    </a:p>
                  </a:txBody>
                  <a:tcPr marL="77408" marR="77408" marT="38704" marB="38704" anchor="ctr"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476297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1" dirty="0">
                          <a:solidFill>
                            <a:srgbClr val="263972"/>
                          </a:solidFill>
                          <a:latin typeface="+mn-lt"/>
                        </a:rPr>
                        <a:t>Conversion de puissance et efficacité énergétique</a:t>
                      </a:r>
                      <a:endParaRPr lang="en-US" altLang="fr-FR" sz="1800" b="1" dirty="0">
                        <a:solidFill>
                          <a:srgbClr val="263972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accent2"/>
                          </a:solidFill>
                        </a:rPr>
                        <a:t>GREMAN</a:t>
                      </a:r>
                    </a:p>
                    <a:p>
                      <a:pPr algn="ctr">
                        <a:defRPr/>
                      </a:pPr>
                      <a:r>
                        <a:rPr lang="fr-FR" altLang="fr-FR" sz="1800" dirty="0">
                          <a:solidFill>
                            <a:schemeClr val="accent2"/>
                          </a:solidFill>
                        </a:rPr>
                        <a:t>ICMN</a:t>
                      </a: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accent2"/>
                          </a:solidFill>
                        </a:rPr>
                        <a:t>GREMI</a:t>
                      </a:r>
                    </a:p>
                    <a:p>
                      <a:pPr algn="ctr">
                        <a:defRPr/>
                      </a:pPr>
                      <a:endParaRPr lang="fr-FR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accent2"/>
                          </a:solidFill>
                        </a:rPr>
                        <a:t>CEA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altLang="fr-FR" sz="1800" dirty="0">
                          <a:solidFill>
                            <a:schemeClr val="accent2"/>
                          </a:solidFill>
                        </a:rPr>
                        <a:t>GREMAN</a:t>
                      </a:r>
                    </a:p>
                    <a:p>
                      <a:pPr algn="ctr">
                        <a:defRPr/>
                      </a:pPr>
                      <a:r>
                        <a:rPr lang="fr-FR" altLang="fr-FR" sz="1800" dirty="0">
                          <a:solidFill>
                            <a:schemeClr val="accent2"/>
                          </a:solidFill>
                        </a:rPr>
                        <a:t>ICMN</a:t>
                      </a: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accent2"/>
                          </a:solidFill>
                        </a:rPr>
                        <a:t>GREMI</a:t>
                      </a:r>
                    </a:p>
                    <a:p>
                      <a:pPr algn="ctr">
                        <a:defRPr/>
                      </a:pP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accent2"/>
                          </a:solidFill>
                        </a:rPr>
                        <a:t>GREMAN</a:t>
                      </a:r>
                    </a:p>
                    <a:p>
                      <a:pPr algn="ctr">
                        <a:defRPr/>
                      </a:pPr>
                      <a:endParaRPr lang="en-US" sz="1800" dirty="0">
                        <a:solidFill>
                          <a:schemeClr val="accent2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en-US" sz="1800" dirty="0">
                          <a:solidFill>
                            <a:schemeClr val="accent2"/>
                          </a:solidFill>
                        </a:rPr>
                        <a:t>GREMI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accent2"/>
                          </a:solidFill>
                        </a:rPr>
                        <a:t>GREMAN</a:t>
                      </a:r>
                    </a:p>
                    <a:p>
                      <a:endParaRPr lang="fr-FR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426524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</a:rPr>
                        <a:t>Communication et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solidFill>
                            <a:srgbClr val="FFFFFF"/>
                          </a:solidFill>
                        </a:rPr>
                        <a:t>électronique mobile</a:t>
                      </a:r>
                    </a:p>
                    <a:p>
                      <a:endParaRPr lang="fr-FR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GREMAN</a:t>
                      </a:r>
                    </a:p>
                    <a:p>
                      <a:pPr algn="ctr">
                        <a:defRPr/>
                      </a:pPr>
                      <a:r>
                        <a:rPr lang="fr-FR" altLang="fr-FR" sz="1800" dirty="0">
                          <a:solidFill>
                            <a:schemeClr val="bg1"/>
                          </a:solidFill>
                        </a:rPr>
                        <a:t>ICMN</a:t>
                      </a:r>
                    </a:p>
                    <a:p>
                      <a:pPr algn="ctr">
                        <a:defRPr/>
                      </a:pPr>
                      <a:r>
                        <a:rPr lang="fr-FR" altLang="fr-FR" sz="1800" dirty="0">
                          <a:solidFill>
                            <a:schemeClr val="bg1"/>
                          </a:solidFill>
                        </a:rPr>
                        <a:t>GREMI</a:t>
                      </a:r>
                    </a:p>
                    <a:p>
                      <a:pPr algn="ctr">
                        <a:defRPr/>
                      </a:pPr>
                      <a:endParaRPr lang="fr-FR" altLang="fr-FR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fr-FR" altLang="fr-FR" sz="1800" dirty="0">
                          <a:solidFill>
                            <a:schemeClr val="bg1"/>
                          </a:solidFill>
                        </a:rPr>
                        <a:t>CEA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GREMAN</a:t>
                      </a: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ICMN</a:t>
                      </a: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GREMI</a:t>
                      </a:r>
                    </a:p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GREMAN</a:t>
                      </a:r>
                    </a:p>
                    <a:p>
                      <a:pPr algn="ctr"/>
                      <a:endParaRPr lang="fr-FR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fr-FR" dirty="0">
                          <a:solidFill>
                            <a:schemeClr val="bg1"/>
                          </a:solidFill>
                        </a:rPr>
                        <a:t>GREMI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GREMAN</a:t>
                      </a:r>
                    </a:p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7122299"/>
                  </a:ext>
                </a:extLst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altLang="fr-FR" sz="1800" b="1" dirty="0">
                        <a:solidFill>
                          <a:srgbClr val="FFFFFF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1" dirty="0">
                          <a:solidFill>
                            <a:srgbClr val="FFFFFF"/>
                          </a:solidFill>
                        </a:rPr>
                        <a:t>Microsystèmes intégrés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800" b="1" dirty="0">
                          <a:solidFill>
                            <a:srgbClr val="FFFFFF"/>
                          </a:solidFill>
                        </a:rPr>
                        <a:t>et autonomie</a:t>
                      </a:r>
                      <a:endParaRPr lang="en-US" altLang="fr-FR" sz="1800" b="1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solidFill>
                      <a:srgbClr val="57C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GREMAN</a:t>
                      </a:r>
                    </a:p>
                    <a:p>
                      <a:pPr algn="ctr">
                        <a:defRPr/>
                      </a:pPr>
                      <a:r>
                        <a:rPr lang="fr-FR" altLang="fr-FR" sz="1800" dirty="0">
                          <a:solidFill>
                            <a:schemeClr val="bg1"/>
                          </a:solidFill>
                        </a:rPr>
                        <a:t>ICMN</a:t>
                      </a: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GREMI</a:t>
                      </a: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PCM2E</a:t>
                      </a: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CEA</a:t>
                      </a:r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7C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GREMAN</a:t>
                      </a:r>
                    </a:p>
                    <a:p>
                      <a:pPr algn="ctr">
                        <a:defRPr/>
                      </a:pPr>
                      <a:r>
                        <a:rPr lang="fr-FR" altLang="fr-FR" sz="1800" dirty="0">
                          <a:solidFill>
                            <a:schemeClr val="bg1"/>
                          </a:solidFill>
                        </a:rPr>
                        <a:t>ICMN</a:t>
                      </a: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GREMI</a:t>
                      </a: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PCM2E</a:t>
                      </a:r>
                    </a:p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7C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GREMAN</a:t>
                      </a:r>
                    </a:p>
                    <a:p>
                      <a:pPr algn="ctr">
                        <a:defRPr/>
                      </a:pP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GREMI</a:t>
                      </a: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PCM2E</a:t>
                      </a:r>
                    </a:p>
                    <a:p>
                      <a:endParaRPr lang="fr-FR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57C1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GREMAN</a:t>
                      </a:r>
                    </a:p>
                    <a:p>
                      <a:pPr algn="ctr">
                        <a:defRPr/>
                      </a:pP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endParaRPr lang="fr-FR" sz="1800" dirty="0">
                        <a:solidFill>
                          <a:schemeClr val="bg1"/>
                        </a:solidFill>
                      </a:endParaRPr>
                    </a:p>
                    <a:p>
                      <a:pPr algn="ctr">
                        <a:defRPr/>
                      </a:pPr>
                      <a:r>
                        <a:rPr lang="fr-FR" sz="1800" dirty="0">
                          <a:solidFill>
                            <a:schemeClr val="bg1"/>
                          </a:solidFill>
                        </a:rPr>
                        <a:t>PCM2E</a:t>
                      </a:r>
                    </a:p>
                  </a:txBody>
                  <a:tcPr>
                    <a:solidFill>
                      <a:srgbClr val="57C1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4700221"/>
                  </a:ext>
                </a:extLst>
              </a:tr>
            </a:tbl>
          </a:graphicData>
        </a:graphic>
      </p:graphicFrame>
      <p:pic>
        <p:nvPicPr>
          <p:cNvPr id="9" name="Image 30">
            <a:extLst>
              <a:ext uri="{FF2B5EF4-FFF2-40B4-BE49-F238E27FC236}">
                <a16:creationId xmlns:a16="http://schemas.microsoft.com/office/drawing/2014/main" id="{E111D32C-58F3-394E-80DD-7D6160780D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688" y="2292796"/>
            <a:ext cx="1001271" cy="735251"/>
          </a:xfrm>
          <a:prstGeom prst="rect">
            <a:avLst/>
          </a:prstGeom>
        </p:spPr>
      </p:pic>
      <p:pic>
        <p:nvPicPr>
          <p:cNvPr id="12" name="Image 35">
            <a:extLst>
              <a:ext uri="{FF2B5EF4-FFF2-40B4-BE49-F238E27FC236}">
                <a16:creationId xmlns:a16="http://schemas.microsoft.com/office/drawing/2014/main" id="{3770EAB9-6908-7F4E-8D57-4EEABB907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14" y="4297675"/>
            <a:ext cx="1362601" cy="454200"/>
          </a:xfrm>
          <a:prstGeom prst="rect">
            <a:avLst/>
          </a:prstGeom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19849" y="827037"/>
            <a:ext cx="1577840" cy="31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" name="Image 30">
            <a:extLst>
              <a:ext uri="{FF2B5EF4-FFF2-40B4-BE49-F238E27FC236}">
                <a16:creationId xmlns:a16="http://schemas.microsoft.com/office/drawing/2014/main" id="{E111D32C-58F3-394E-80DD-7D6160780DC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478" y="3562424"/>
            <a:ext cx="1001271" cy="735251"/>
          </a:xfrm>
          <a:prstGeom prst="rect">
            <a:avLst/>
          </a:prstGeom>
        </p:spPr>
      </p:pic>
      <p:pic>
        <p:nvPicPr>
          <p:cNvPr id="15" name="Image 35">
            <a:extLst>
              <a:ext uri="{FF2B5EF4-FFF2-40B4-BE49-F238E27FC236}">
                <a16:creationId xmlns:a16="http://schemas.microsoft.com/office/drawing/2014/main" id="{3770EAB9-6908-7F4E-8D57-4EEABB907BD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55" y="5423841"/>
            <a:ext cx="1362601" cy="454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804356" y="694272"/>
            <a:ext cx="1783644" cy="120336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79023" y="2076050"/>
            <a:ext cx="3581823" cy="133505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79023" y="3550292"/>
            <a:ext cx="3581823" cy="128089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/>
          <p:cNvSpPr/>
          <p:nvPr/>
        </p:nvSpPr>
        <p:spPr>
          <a:xfrm>
            <a:off x="79023" y="5055004"/>
            <a:ext cx="3581823" cy="1264038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41EF75E7-7673-CE46-B142-F671C3C226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5481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</a:t>
            </a:r>
            <a:r>
              <a:rPr lang="fr-FR" dirty="0" err="1"/>
              <a:t>CERTeM</a:t>
            </a:r>
            <a:r>
              <a:rPr lang="fr-FR" dirty="0"/>
              <a:t> 5.0 en mode ARD</a:t>
            </a:r>
          </a:p>
        </p:txBody>
      </p:sp>
    </p:spTree>
    <p:extLst>
      <p:ext uri="{BB962C8B-B14F-4D97-AF65-F5344CB8AC3E}">
        <p14:creationId xmlns:p14="http://schemas.microsoft.com/office/powerpoint/2010/main" val="19460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à coins arrondis 34">
            <a:extLst>
              <a:ext uri="{FF2B5EF4-FFF2-40B4-BE49-F238E27FC236}">
                <a16:creationId xmlns:a16="http://schemas.microsoft.com/office/drawing/2014/main" id="{27E37DC2-C1C0-A442-B0EA-2DD62D483065}"/>
              </a:ext>
            </a:extLst>
          </p:cNvPr>
          <p:cNvSpPr/>
          <p:nvPr/>
        </p:nvSpPr>
        <p:spPr>
          <a:xfrm>
            <a:off x="1961967" y="3941764"/>
            <a:ext cx="9241196" cy="1014521"/>
          </a:xfrm>
          <a:prstGeom prst="roundRect">
            <a:avLst/>
          </a:prstGeom>
          <a:solidFill>
            <a:srgbClr val="26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46"/>
          </a:p>
        </p:txBody>
      </p:sp>
      <p:sp>
        <p:nvSpPr>
          <p:cNvPr id="36" name="Rectangle à coins arrondis 35">
            <a:extLst>
              <a:ext uri="{FF2B5EF4-FFF2-40B4-BE49-F238E27FC236}">
                <a16:creationId xmlns:a16="http://schemas.microsoft.com/office/drawing/2014/main" id="{87AA6EE3-50B9-E34D-8928-5BFB79A51475}"/>
              </a:ext>
            </a:extLst>
          </p:cNvPr>
          <p:cNvSpPr/>
          <p:nvPr/>
        </p:nvSpPr>
        <p:spPr>
          <a:xfrm>
            <a:off x="2698815" y="5348500"/>
            <a:ext cx="8512770" cy="1014521"/>
          </a:xfrm>
          <a:prstGeom prst="roundRect">
            <a:avLst/>
          </a:prstGeom>
          <a:solidFill>
            <a:srgbClr val="35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46"/>
          </a:p>
        </p:txBody>
      </p:sp>
      <p:sp>
        <p:nvSpPr>
          <p:cNvPr id="25" name="Rectangle à coins arrondis 24">
            <a:extLst>
              <a:ext uri="{FF2B5EF4-FFF2-40B4-BE49-F238E27FC236}">
                <a16:creationId xmlns:a16="http://schemas.microsoft.com/office/drawing/2014/main" id="{2751B853-47A7-464D-9348-75227022BAAF}"/>
              </a:ext>
            </a:extLst>
          </p:cNvPr>
          <p:cNvSpPr/>
          <p:nvPr/>
        </p:nvSpPr>
        <p:spPr>
          <a:xfrm>
            <a:off x="2698814" y="2528305"/>
            <a:ext cx="8512771" cy="1014521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46"/>
          </a:p>
        </p:txBody>
      </p:sp>
      <p:sp>
        <p:nvSpPr>
          <p:cNvPr id="29" name="Hexagone 28">
            <a:extLst>
              <a:ext uri="{FF2B5EF4-FFF2-40B4-BE49-F238E27FC236}">
                <a16:creationId xmlns:a16="http://schemas.microsoft.com/office/drawing/2014/main" id="{DA388DA1-13CF-B142-8020-56105FCD855F}"/>
              </a:ext>
            </a:extLst>
          </p:cNvPr>
          <p:cNvSpPr/>
          <p:nvPr/>
        </p:nvSpPr>
        <p:spPr>
          <a:xfrm rot="5400000">
            <a:off x="200742" y="3718192"/>
            <a:ext cx="1698722" cy="1464416"/>
          </a:xfrm>
          <a:prstGeom prst="hexagon">
            <a:avLst/>
          </a:prstGeom>
          <a:solidFill>
            <a:srgbClr val="2639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46"/>
          </a:p>
        </p:txBody>
      </p:sp>
      <p:sp>
        <p:nvSpPr>
          <p:cNvPr id="30" name="Hexagone 29">
            <a:extLst>
              <a:ext uri="{FF2B5EF4-FFF2-40B4-BE49-F238E27FC236}">
                <a16:creationId xmlns:a16="http://schemas.microsoft.com/office/drawing/2014/main" id="{898965B5-EE0C-A346-A843-308DF396F2D8}"/>
              </a:ext>
            </a:extLst>
          </p:cNvPr>
          <p:cNvSpPr/>
          <p:nvPr/>
        </p:nvSpPr>
        <p:spPr>
          <a:xfrm rot="5400000">
            <a:off x="986877" y="5111636"/>
            <a:ext cx="1698721" cy="1464414"/>
          </a:xfrm>
          <a:prstGeom prst="hexagon">
            <a:avLst/>
          </a:prstGeom>
          <a:solidFill>
            <a:srgbClr val="35B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46"/>
          </a:p>
        </p:txBody>
      </p:sp>
      <p:sp>
        <p:nvSpPr>
          <p:cNvPr id="31" name="Hexagone 30">
            <a:extLst>
              <a:ext uri="{FF2B5EF4-FFF2-40B4-BE49-F238E27FC236}">
                <a16:creationId xmlns:a16="http://schemas.microsoft.com/office/drawing/2014/main" id="{DD9D4B14-EFA3-D346-BA1E-0E307514A5F3}"/>
              </a:ext>
            </a:extLst>
          </p:cNvPr>
          <p:cNvSpPr/>
          <p:nvPr/>
        </p:nvSpPr>
        <p:spPr>
          <a:xfrm rot="5400000">
            <a:off x="990563" y="2324752"/>
            <a:ext cx="1698721" cy="1464414"/>
          </a:xfrm>
          <a:prstGeom prst="hexag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46"/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D619001E-DCBF-6C4E-86E5-4457FF690FEA}"/>
              </a:ext>
            </a:extLst>
          </p:cNvPr>
          <p:cNvSpPr txBox="1"/>
          <p:nvPr/>
        </p:nvSpPr>
        <p:spPr>
          <a:xfrm>
            <a:off x="1107716" y="2598844"/>
            <a:ext cx="1460729" cy="94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5" b="1" dirty="0">
                <a:solidFill>
                  <a:srgbClr val="263972"/>
                </a:solidFill>
              </a:rPr>
              <a:t>Conversion de puissance et efficacité énergétique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37D3511B-90E6-474A-808C-05E986DD3C5F}"/>
              </a:ext>
            </a:extLst>
          </p:cNvPr>
          <p:cNvSpPr txBox="1"/>
          <p:nvPr/>
        </p:nvSpPr>
        <p:spPr>
          <a:xfrm>
            <a:off x="223679" y="4098039"/>
            <a:ext cx="1546357" cy="73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5" b="1" dirty="0">
                <a:solidFill>
                  <a:schemeClr val="bg1"/>
                </a:solidFill>
              </a:rPr>
              <a:t>Communication et électronique mobile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A2E3DBE4-18D3-8C40-B1E8-165512BEC537}"/>
              </a:ext>
            </a:extLst>
          </p:cNvPr>
          <p:cNvSpPr txBox="1"/>
          <p:nvPr/>
        </p:nvSpPr>
        <p:spPr>
          <a:xfrm>
            <a:off x="1050620" y="5491481"/>
            <a:ext cx="1509380" cy="731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85" b="1" dirty="0">
                <a:solidFill>
                  <a:schemeClr val="bg1"/>
                </a:solidFill>
              </a:rPr>
              <a:t>Microsystèmes intégrés et autonomie</a:t>
            </a:r>
          </a:p>
        </p:txBody>
      </p:sp>
      <p:sp>
        <p:nvSpPr>
          <p:cNvPr id="41" name="Rectangle à coins arrondis 40">
            <a:extLst>
              <a:ext uri="{FF2B5EF4-FFF2-40B4-BE49-F238E27FC236}">
                <a16:creationId xmlns:a16="http://schemas.microsoft.com/office/drawing/2014/main" id="{5DED5957-D8B4-C84F-81DC-B046B0C2BE48}"/>
              </a:ext>
            </a:extLst>
          </p:cNvPr>
          <p:cNvSpPr/>
          <p:nvPr/>
        </p:nvSpPr>
        <p:spPr>
          <a:xfrm>
            <a:off x="3288854" y="1560327"/>
            <a:ext cx="2232000" cy="5204899"/>
          </a:xfrm>
          <a:prstGeom prst="roundRect">
            <a:avLst>
              <a:gd name="adj" fmla="val 8886"/>
            </a:avLst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46" b="1" dirty="0">
                <a:solidFill>
                  <a:sysClr val="windowText" lastClr="000000"/>
                </a:solidFill>
              </a:rPr>
              <a:t>Plateformes technologiques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b="1" i="1" dirty="0">
                <a:solidFill>
                  <a:sysClr val="windowText" lastClr="000000"/>
                </a:solidFill>
              </a:rPr>
              <a:t>GIS </a:t>
            </a:r>
            <a:r>
              <a:rPr lang="fr-FR" sz="969" b="1" i="1" dirty="0" err="1">
                <a:solidFill>
                  <a:sysClr val="windowText" lastClr="000000"/>
                </a:solidFill>
              </a:rPr>
              <a:t>CERTeM</a:t>
            </a:r>
            <a:endParaRPr lang="fr-FR" sz="969" b="1" i="1" dirty="0">
              <a:solidFill>
                <a:sysClr val="windowText" lastClr="000000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54" dirty="0">
              <a:solidFill>
                <a:sysClr val="windowText" lastClr="000000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dirty="0">
                <a:solidFill>
                  <a:sysClr val="windowText" lastClr="000000"/>
                </a:solidFill>
              </a:rPr>
              <a:t>Investissements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dirty="0">
                <a:solidFill>
                  <a:sysClr val="windowText" lastClr="000000"/>
                </a:solidFill>
              </a:rPr>
              <a:t>Fonctionnement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dirty="0">
                <a:solidFill>
                  <a:sysClr val="windowText" lastClr="000000"/>
                </a:solidFill>
              </a:rPr>
              <a:t>Ressources humaines</a:t>
            </a:r>
          </a:p>
        </p:txBody>
      </p:sp>
      <p:sp>
        <p:nvSpPr>
          <p:cNvPr id="42" name="Rectangle à coins arrondis 41">
            <a:extLst>
              <a:ext uri="{FF2B5EF4-FFF2-40B4-BE49-F238E27FC236}">
                <a16:creationId xmlns:a16="http://schemas.microsoft.com/office/drawing/2014/main" id="{3AB03902-38E0-DA4F-B054-E65EB93ECFF7}"/>
              </a:ext>
            </a:extLst>
          </p:cNvPr>
          <p:cNvSpPr/>
          <p:nvPr/>
        </p:nvSpPr>
        <p:spPr>
          <a:xfrm>
            <a:off x="5822627" y="1598418"/>
            <a:ext cx="2232000" cy="5204901"/>
          </a:xfrm>
          <a:prstGeom prst="roundRect">
            <a:avLst>
              <a:gd name="adj" fmla="val 9931"/>
            </a:avLst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46" b="1" dirty="0">
                <a:solidFill>
                  <a:sysClr val="windowText" lastClr="000000"/>
                </a:solidFill>
              </a:rPr>
              <a:t>Projets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46" b="1" dirty="0">
                <a:solidFill>
                  <a:sysClr val="windowText" lastClr="000000"/>
                </a:solidFill>
              </a:rPr>
              <a:t>scientifiques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69" dirty="0">
              <a:solidFill>
                <a:sysClr val="windowText" lastClr="000000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dirty="0">
                <a:solidFill>
                  <a:sysClr val="windowText" lastClr="000000"/>
                </a:solidFill>
              </a:rPr>
              <a:t>Europe, PIA, FUI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dirty="0">
                <a:solidFill>
                  <a:sysClr val="windowText" lastClr="000000"/>
                </a:solidFill>
              </a:rPr>
              <a:t>Région (CAP R&amp;D)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dirty="0">
                <a:solidFill>
                  <a:sysClr val="windowText" lastClr="000000"/>
                </a:solidFill>
              </a:rPr>
              <a:t>Labellisation</a:t>
            </a:r>
          </a:p>
        </p:txBody>
      </p:sp>
      <p:sp>
        <p:nvSpPr>
          <p:cNvPr id="43" name="Rectangle à coins arrondis 42">
            <a:extLst>
              <a:ext uri="{FF2B5EF4-FFF2-40B4-BE49-F238E27FC236}">
                <a16:creationId xmlns:a16="http://schemas.microsoft.com/office/drawing/2014/main" id="{FD8966BC-493B-D14E-999E-6752D7DDF2F1}"/>
              </a:ext>
            </a:extLst>
          </p:cNvPr>
          <p:cNvSpPr/>
          <p:nvPr/>
        </p:nvSpPr>
        <p:spPr>
          <a:xfrm>
            <a:off x="8356400" y="1598418"/>
            <a:ext cx="2232000" cy="5205600"/>
          </a:xfrm>
          <a:prstGeom prst="roundRect">
            <a:avLst>
              <a:gd name="adj" fmla="val 9948"/>
            </a:avLst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246" b="1" dirty="0">
                <a:solidFill>
                  <a:sysClr val="windowText" lastClr="000000"/>
                </a:solidFill>
              </a:rPr>
              <a:t>Développement transversal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dirty="0">
                <a:solidFill>
                  <a:sysClr val="windowText" lastClr="000000"/>
                </a:solidFill>
              </a:rPr>
              <a:t>Développement territorial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dirty="0">
                <a:solidFill>
                  <a:sysClr val="windowText" lastClr="000000"/>
                </a:solidFill>
              </a:rPr>
              <a:t>Club des entreprises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dirty="0">
                <a:solidFill>
                  <a:sysClr val="windowText" lastClr="000000"/>
                </a:solidFill>
              </a:rPr>
              <a:t>Formation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dirty="0">
                <a:solidFill>
                  <a:sysClr val="windowText" lastClr="000000"/>
                </a:solidFill>
              </a:rPr>
              <a:t>Rayonnement international</a:t>
            </a:r>
          </a:p>
        </p:txBody>
      </p:sp>
      <p:sp>
        <p:nvSpPr>
          <p:cNvPr id="44" name="Rectangle à coins arrondis 43">
            <a:extLst>
              <a:ext uri="{FF2B5EF4-FFF2-40B4-BE49-F238E27FC236}">
                <a16:creationId xmlns:a16="http://schemas.microsoft.com/office/drawing/2014/main" id="{E97F9DB5-1527-EC4C-ADBB-77053FC25B6B}"/>
              </a:ext>
            </a:extLst>
          </p:cNvPr>
          <p:cNvSpPr/>
          <p:nvPr/>
        </p:nvSpPr>
        <p:spPr>
          <a:xfrm>
            <a:off x="3288854" y="1059141"/>
            <a:ext cx="7155547" cy="461040"/>
          </a:xfrm>
          <a:prstGeom prst="roundRect">
            <a:avLst>
              <a:gd name="adj" fmla="val 35111"/>
            </a:avLst>
          </a:prstGeom>
          <a:solidFill>
            <a:schemeClr val="bg1">
              <a:lumMod val="8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8" b="1" dirty="0">
                <a:solidFill>
                  <a:sysClr val="windowText" lastClr="000000"/>
                </a:solidFill>
              </a:rPr>
              <a:t>Comité de Pilotage et de Suivi (CPS)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i="1" dirty="0">
                <a:solidFill>
                  <a:sysClr val="windowText" lastClr="000000"/>
                </a:solidFill>
              </a:rPr>
              <a:t>Représentants des comités d’actions</a:t>
            </a:r>
          </a:p>
        </p:txBody>
      </p:sp>
      <p:sp>
        <p:nvSpPr>
          <p:cNvPr id="45" name="Rectangle à coins arrondis 44">
            <a:extLst>
              <a:ext uri="{FF2B5EF4-FFF2-40B4-BE49-F238E27FC236}">
                <a16:creationId xmlns:a16="http://schemas.microsoft.com/office/drawing/2014/main" id="{C8177253-C1DC-6140-BEF3-139532865896}"/>
              </a:ext>
            </a:extLst>
          </p:cNvPr>
          <p:cNvSpPr/>
          <p:nvPr/>
        </p:nvSpPr>
        <p:spPr>
          <a:xfrm>
            <a:off x="3288854" y="117074"/>
            <a:ext cx="7155547" cy="893481"/>
          </a:xfrm>
          <a:prstGeom prst="roundRect">
            <a:avLst/>
          </a:prstGeom>
          <a:solidFill>
            <a:schemeClr val="bg1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8" b="1" dirty="0">
                <a:solidFill>
                  <a:sysClr val="windowText" lastClr="000000"/>
                </a:solidFill>
              </a:rPr>
              <a:t>Comité Orientation Stratégique (COS)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i="1" dirty="0">
                <a:solidFill>
                  <a:sysClr val="windowText" lastClr="000000"/>
                </a:solidFill>
              </a:rPr>
              <a:t>Financeurs + Bénéficiaires : Région CVL, TMVL, </a:t>
            </a:r>
            <a:r>
              <a:rPr lang="fr-FR" sz="969" i="1" dirty="0" err="1">
                <a:solidFill>
                  <a:sysClr val="windowText" lastClr="000000"/>
                </a:solidFill>
              </a:rPr>
              <a:t>Studium</a:t>
            </a:r>
            <a:r>
              <a:rPr lang="fr-FR" sz="969" i="1" dirty="0">
                <a:solidFill>
                  <a:sysClr val="windowText" lastClr="000000"/>
                </a:solidFill>
              </a:rPr>
              <a:t>, Pôle S2E2, UT, UO, CNRS, CEA, INSA-CVL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969" i="1" dirty="0">
                <a:solidFill>
                  <a:sysClr val="windowText" lastClr="000000"/>
                </a:solidFill>
              </a:rPr>
              <a:t>Invités permanent (Soutien en moyens) : Etat, Entreprises du GIS</a:t>
            </a:r>
          </a:p>
        </p:txBody>
      </p:sp>
      <p:sp>
        <p:nvSpPr>
          <p:cNvPr id="37" name="Rectangle à coins arrondis 36">
            <a:extLst>
              <a:ext uri="{FF2B5EF4-FFF2-40B4-BE49-F238E27FC236}">
                <a16:creationId xmlns:a16="http://schemas.microsoft.com/office/drawing/2014/main" id="{414935C1-B85B-1046-AADF-A48628DACED9}"/>
              </a:ext>
            </a:extLst>
          </p:cNvPr>
          <p:cNvSpPr/>
          <p:nvPr/>
        </p:nvSpPr>
        <p:spPr>
          <a:xfrm>
            <a:off x="3468180" y="2969111"/>
            <a:ext cx="1872000" cy="3205496"/>
          </a:xfrm>
          <a:prstGeom prst="roundRect">
            <a:avLst>
              <a:gd name="adj" fmla="val 9919"/>
            </a:avLst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8" b="1" dirty="0">
                <a:solidFill>
                  <a:sysClr val="windowText" lastClr="000000"/>
                </a:solidFill>
              </a:rPr>
              <a:t>Comité GIS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i="1" dirty="0">
                <a:solidFill>
                  <a:schemeClr val="accent2"/>
                </a:solidFill>
              </a:rPr>
              <a:t>Président  (Industriel)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i="1" dirty="0">
                <a:solidFill>
                  <a:schemeClr val="accent2"/>
                </a:solidFill>
              </a:rPr>
              <a:t>Directeur Scientifique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i="1" dirty="0">
                <a:solidFill>
                  <a:schemeClr val="accent2"/>
                </a:solidFill>
              </a:rPr>
              <a:t>(Académique)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69" dirty="0">
              <a:solidFill>
                <a:sysClr val="windowText" lastClr="000000"/>
              </a:solidFill>
            </a:endParaRPr>
          </a:p>
          <a:p>
            <a:pPr algn="ctr"/>
            <a:endParaRPr lang="fr-FR" sz="969" dirty="0">
              <a:solidFill>
                <a:sysClr val="windowText" lastClr="000000"/>
              </a:solidFill>
            </a:endParaRPr>
          </a:p>
        </p:txBody>
      </p:sp>
      <p:sp>
        <p:nvSpPr>
          <p:cNvPr id="38" name="Rectangle à coins arrondis 37">
            <a:extLst>
              <a:ext uri="{FF2B5EF4-FFF2-40B4-BE49-F238E27FC236}">
                <a16:creationId xmlns:a16="http://schemas.microsoft.com/office/drawing/2014/main" id="{AB57EA74-9CE7-7445-A395-D29775C318E5}"/>
              </a:ext>
            </a:extLst>
          </p:cNvPr>
          <p:cNvSpPr/>
          <p:nvPr/>
        </p:nvSpPr>
        <p:spPr>
          <a:xfrm>
            <a:off x="6020522" y="2969111"/>
            <a:ext cx="1872000" cy="3204000"/>
          </a:xfrm>
          <a:prstGeom prst="roundRect">
            <a:avLst>
              <a:gd name="adj" fmla="val 10532"/>
            </a:avLst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8" b="1" dirty="0">
                <a:solidFill>
                  <a:sysClr val="windowText" lastClr="000000"/>
                </a:solidFill>
              </a:rPr>
              <a:t>Comité projets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700" b="1" i="1" dirty="0">
              <a:solidFill>
                <a:schemeClr val="accent2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i="1" dirty="0">
                <a:solidFill>
                  <a:schemeClr val="accent2"/>
                </a:solidFill>
              </a:rPr>
              <a:t>UT, UO, CNRS, CEA, INSA-CVL</a:t>
            </a:r>
          </a:p>
        </p:txBody>
      </p:sp>
      <p:pic>
        <p:nvPicPr>
          <p:cNvPr id="19" name="Image 65">
            <a:extLst>
              <a:ext uri="{FF2B5EF4-FFF2-40B4-BE49-F238E27FC236}">
                <a16:creationId xmlns:a16="http://schemas.microsoft.com/office/drawing/2014/main" id="{4F7A66AC-8FB8-9040-8C4B-72BDB48949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7298" y="5177129"/>
            <a:ext cx="470159" cy="298721"/>
          </a:xfrm>
          <a:prstGeom prst="rect">
            <a:avLst/>
          </a:prstGeom>
        </p:spPr>
      </p:pic>
      <p:pic>
        <p:nvPicPr>
          <p:cNvPr id="20" name="Picture 11" descr="LOGO CNRSfr-grand">
            <a:extLst>
              <a:ext uri="{FF2B5EF4-FFF2-40B4-BE49-F238E27FC236}">
                <a16:creationId xmlns:a16="http://schemas.microsoft.com/office/drawing/2014/main" id="{1A95225D-A53D-8C45-A296-63BA3DD7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7003" y="5654920"/>
            <a:ext cx="331034" cy="3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10">
            <a:extLst>
              <a:ext uri="{FF2B5EF4-FFF2-40B4-BE49-F238E27FC236}">
                <a16:creationId xmlns:a16="http://schemas.microsoft.com/office/drawing/2014/main" id="{4288E5DA-53A7-1C4D-B2CC-7872F25B464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5912" y="5710546"/>
            <a:ext cx="314679" cy="291931"/>
          </a:xfrm>
          <a:prstGeom prst="rect">
            <a:avLst/>
          </a:prstGeom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9114" y="4880387"/>
            <a:ext cx="939992" cy="182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3" name="Picture 3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9512" y="3954242"/>
            <a:ext cx="587041" cy="42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 11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5010" y="4470934"/>
            <a:ext cx="1099227" cy="304989"/>
          </a:xfrm>
          <a:prstGeom prst="rect">
            <a:avLst/>
          </a:prstGeom>
        </p:spPr>
      </p:pic>
      <p:pic>
        <p:nvPicPr>
          <p:cNvPr id="27" name="Picture 2">
            <a:extLst>
              <a:ext uri="{FF2B5EF4-FFF2-40B4-BE49-F238E27FC236}">
                <a16:creationId xmlns:a16="http://schemas.microsoft.com/office/drawing/2014/main" id="{FE369158-3FE8-7A4F-AE68-5F9D3D0BFF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7536" y="5135640"/>
            <a:ext cx="629947" cy="355001"/>
          </a:xfrm>
          <a:prstGeom prst="rect">
            <a:avLst/>
          </a:prstGeom>
        </p:spPr>
      </p:pic>
      <p:pic>
        <p:nvPicPr>
          <p:cNvPr id="47" name="Imag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5259" y="597316"/>
            <a:ext cx="466162" cy="351629"/>
          </a:xfrm>
          <a:prstGeom prst="rect">
            <a:avLst/>
          </a:prstGeom>
        </p:spPr>
      </p:pic>
      <p:pic>
        <p:nvPicPr>
          <p:cNvPr id="48" name="Imag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5828" y="609402"/>
            <a:ext cx="555972" cy="346519"/>
          </a:xfrm>
          <a:prstGeom prst="rect">
            <a:avLst/>
          </a:prstGeom>
        </p:spPr>
      </p:pic>
      <p:pic>
        <p:nvPicPr>
          <p:cNvPr id="49" name="Imag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4942" y="585229"/>
            <a:ext cx="777053" cy="352800"/>
          </a:xfrm>
          <a:prstGeom prst="rect">
            <a:avLst/>
          </a:prstGeom>
        </p:spPr>
      </p:pic>
      <p:pic>
        <p:nvPicPr>
          <p:cNvPr id="50" name="Image 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8296" y="642769"/>
            <a:ext cx="464213" cy="2714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6443" y="5598254"/>
            <a:ext cx="455299" cy="444294"/>
          </a:xfrm>
          <a:prstGeom prst="rect">
            <a:avLst/>
          </a:prstGeom>
        </p:spPr>
      </p:pic>
      <p:pic>
        <p:nvPicPr>
          <p:cNvPr id="58" name="Picture 14">
            <a:extLst>
              <a:ext uri="{FF2B5EF4-FFF2-40B4-BE49-F238E27FC236}">
                <a16:creationId xmlns:a16="http://schemas.microsoft.com/office/drawing/2014/main" id="{162E3936-05BD-0C48-80FD-C7143F6C7AE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4949" y="4722771"/>
            <a:ext cx="702887" cy="355277"/>
          </a:xfrm>
          <a:prstGeom prst="rect">
            <a:avLst/>
          </a:prstGeom>
          <a:ln w="19050">
            <a:noFill/>
          </a:ln>
        </p:spPr>
      </p:pic>
      <p:sp>
        <p:nvSpPr>
          <p:cNvPr id="6" name="Rectangle 5"/>
          <p:cNvSpPr/>
          <p:nvPr/>
        </p:nvSpPr>
        <p:spPr>
          <a:xfrm>
            <a:off x="5988186" y="3870180"/>
            <a:ext cx="1947969" cy="2149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>
                <a:solidFill>
                  <a:sysClr val="windowText" lastClr="000000"/>
                </a:solidFill>
              </a:rPr>
              <a:t>Directeur Scientifique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>
              <a:solidFill>
                <a:sysClr val="windowText" lastClr="000000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>
              <a:solidFill>
                <a:sysClr val="windowText" lastClr="000000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>
                <a:solidFill>
                  <a:sysClr val="windowText" lastClr="000000"/>
                </a:solidFill>
              </a:rPr>
              <a:t>Conseillers technologiques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>
              <a:solidFill>
                <a:sysClr val="windowText" lastClr="000000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>
              <a:solidFill>
                <a:sysClr val="windowText" lastClr="000000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>
              <a:solidFill>
                <a:sysClr val="windowText" lastClr="000000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>
                <a:solidFill>
                  <a:sysClr val="windowText" lastClr="000000"/>
                </a:solidFill>
              </a:rPr>
              <a:t>Pilotes projets 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>
                <a:solidFill>
                  <a:sysClr val="windowText" lastClr="000000"/>
                </a:solidFill>
              </a:rPr>
              <a:t>(académiques et industriels)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>
              <a:solidFill>
                <a:sysClr val="windowText" lastClr="000000"/>
              </a:solidFill>
            </a:endParaRPr>
          </a:p>
        </p:txBody>
      </p:sp>
      <p:pic>
        <p:nvPicPr>
          <p:cNvPr id="59" name="Image 8">
            <a:extLst>
              <a:ext uri="{FF2B5EF4-FFF2-40B4-BE49-F238E27FC236}">
                <a16:creationId xmlns:a16="http://schemas.microsoft.com/office/drawing/2014/main" id="{FA160DED-9568-3A42-AAA9-7275B2948CB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5225" y="4076170"/>
            <a:ext cx="502333" cy="222809"/>
          </a:xfrm>
          <a:prstGeom prst="rect">
            <a:avLst/>
          </a:prstGeom>
        </p:spPr>
      </p:pic>
      <p:sp>
        <p:nvSpPr>
          <p:cNvPr id="61" name="Rectangle à coins arrondis 38">
            <a:extLst>
              <a:ext uri="{FF2B5EF4-FFF2-40B4-BE49-F238E27FC236}">
                <a16:creationId xmlns:a16="http://schemas.microsoft.com/office/drawing/2014/main" id="{CB43EB94-D7E8-BF48-9A36-4C06394DF728}"/>
              </a:ext>
            </a:extLst>
          </p:cNvPr>
          <p:cNvSpPr/>
          <p:nvPr/>
        </p:nvSpPr>
        <p:spPr>
          <a:xfrm>
            <a:off x="8551899" y="2974020"/>
            <a:ext cx="1872000" cy="3204000"/>
          </a:xfrm>
          <a:prstGeom prst="roundRect">
            <a:avLst>
              <a:gd name="adj" fmla="val 9919"/>
            </a:avLst>
          </a:prstGeom>
          <a:solidFill>
            <a:schemeClr val="bg1">
              <a:lumMod val="9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8" b="1" dirty="0">
                <a:solidFill>
                  <a:sysClr val="windowText" lastClr="000000"/>
                </a:solidFill>
              </a:rPr>
              <a:t>Comité développement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500" b="1" i="1" dirty="0">
              <a:solidFill>
                <a:schemeClr val="accent2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i="1" dirty="0">
                <a:solidFill>
                  <a:schemeClr val="accent2"/>
                </a:solidFill>
              </a:rPr>
              <a:t>Pôle S2E2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000" b="1" i="1" dirty="0" err="1">
                <a:solidFill>
                  <a:schemeClr val="accent2"/>
                </a:solidFill>
              </a:rPr>
              <a:t>Studium</a:t>
            </a:r>
            <a:endParaRPr lang="fr-FR" sz="1000" b="1" i="1" dirty="0">
              <a:solidFill>
                <a:schemeClr val="accent2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000" b="1" i="1" dirty="0">
              <a:solidFill>
                <a:schemeClr val="accent2"/>
              </a:solidFill>
            </a:endParaRP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969" dirty="0">
              <a:solidFill>
                <a:sysClr val="windowText" lastClr="000000"/>
              </a:solidFill>
            </a:endParaRPr>
          </a:p>
        </p:txBody>
      </p:sp>
      <p:pic>
        <p:nvPicPr>
          <p:cNvPr id="63" name="Image 1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46631" y="4433650"/>
            <a:ext cx="745810" cy="338615"/>
          </a:xfrm>
          <a:prstGeom prst="rect">
            <a:avLst/>
          </a:prstGeom>
        </p:spPr>
      </p:pic>
      <p:pic>
        <p:nvPicPr>
          <p:cNvPr id="68" name="Picture 3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12254" y="5942713"/>
            <a:ext cx="829583" cy="165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9" name="Picture 38"/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723" y="5680970"/>
            <a:ext cx="572851" cy="420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Image 11"/>
          <p:cNvPicPr>
            <a:picLocks noChangeAspect="1"/>
          </p:cNvPicPr>
          <p:nvPr/>
        </p:nvPicPr>
        <p:blipFill rotWithShape="1"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1421" y="5561736"/>
            <a:ext cx="757509" cy="215383"/>
          </a:xfrm>
          <a:prstGeom prst="rect">
            <a:avLst/>
          </a:prstGeom>
        </p:spPr>
      </p:pic>
      <p:pic>
        <p:nvPicPr>
          <p:cNvPr id="60" name="Image 9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80469" y="4422153"/>
            <a:ext cx="466162" cy="351629"/>
          </a:xfrm>
          <a:prstGeom prst="rect">
            <a:avLst/>
          </a:prstGeom>
        </p:spPr>
      </p:pic>
      <p:sp>
        <p:nvSpPr>
          <p:cNvPr id="65" name="Rectangle 64"/>
          <p:cNvSpPr/>
          <p:nvPr/>
        </p:nvSpPr>
        <p:spPr>
          <a:xfrm>
            <a:off x="8707723" y="4885859"/>
            <a:ext cx="1526380" cy="4562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1100" dirty="0">
                <a:solidFill>
                  <a:sysClr val="windowText" lastClr="000000"/>
                </a:solidFill>
              </a:rPr>
              <a:t>Directeur Scientifique</a:t>
            </a:r>
          </a:p>
          <a:p>
            <a:pPr algn="ctr" defTabSz="276955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100" dirty="0">
              <a:solidFill>
                <a:sysClr val="windowText" lastClr="000000"/>
              </a:solidFill>
            </a:endParaRPr>
          </a:p>
        </p:txBody>
      </p:sp>
      <p:pic>
        <p:nvPicPr>
          <p:cNvPr id="66" name="Image 8">
            <a:extLst>
              <a:ext uri="{FF2B5EF4-FFF2-40B4-BE49-F238E27FC236}">
                <a16:creationId xmlns:a16="http://schemas.microsoft.com/office/drawing/2014/main" id="{FA160DED-9568-3A42-AAA9-7275B2948CB3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2574" y="5113998"/>
            <a:ext cx="502333" cy="222809"/>
          </a:xfrm>
          <a:prstGeom prst="rect">
            <a:avLst/>
          </a:prstGeom>
        </p:spPr>
      </p:pic>
      <p:pic>
        <p:nvPicPr>
          <p:cNvPr id="67" name="Picture 14">
            <a:extLst>
              <a:ext uri="{FF2B5EF4-FFF2-40B4-BE49-F238E27FC236}">
                <a16:creationId xmlns:a16="http://schemas.microsoft.com/office/drawing/2014/main" id="{162E3936-05BD-0C48-80FD-C7143F6C7AE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3196" y="3986637"/>
            <a:ext cx="702887" cy="355277"/>
          </a:xfrm>
          <a:prstGeom prst="rect">
            <a:avLst/>
          </a:prstGeom>
          <a:ln w="19050">
            <a:noFill/>
          </a:ln>
        </p:spPr>
      </p:pic>
      <p:sp>
        <p:nvSpPr>
          <p:cNvPr id="9" name="Rounded Rectangle 8"/>
          <p:cNvSpPr/>
          <p:nvPr/>
        </p:nvSpPr>
        <p:spPr>
          <a:xfrm>
            <a:off x="2698815" y="3252429"/>
            <a:ext cx="8512770" cy="597596"/>
          </a:xfrm>
          <a:prstGeom prst="roundRect">
            <a:avLst/>
          </a:prstGeom>
          <a:noFill/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1230258" y="3592320"/>
            <a:ext cx="301339" cy="0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H="1" flipV="1">
            <a:off x="11523175" y="1336343"/>
            <a:ext cx="8422" cy="2206483"/>
          </a:xfrm>
          <a:prstGeom prst="line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10435979" y="1289661"/>
            <a:ext cx="1087196" cy="0"/>
          </a:xfrm>
          <a:prstGeom prst="straightConnector1">
            <a:avLst/>
          </a:prstGeom>
          <a:ln w="28575">
            <a:solidFill>
              <a:schemeClr val="accent5">
                <a:lumMod val="5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0" name="Image 1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75282" y="4477140"/>
            <a:ext cx="555972" cy="346519"/>
          </a:xfrm>
          <a:prstGeom prst="rect">
            <a:avLst/>
          </a:prstGeom>
        </p:spPr>
      </p:pic>
      <p:sp>
        <p:nvSpPr>
          <p:cNvPr id="81" name="Text Box 66"/>
          <p:cNvSpPr txBox="1">
            <a:spLocks noChangeArrowheads="1"/>
          </p:cNvSpPr>
          <p:nvPr/>
        </p:nvSpPr>
        <p:spPr bwMode="auto">
          <a:xfrm>
            <a:off x="162851" y="150482"/>
            <a:ext cx="2929893" cy="139086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lIns="97256" tIns="48628" rIns="97256" bIns="48628">
            <a:spAutoFit/>
          </a:bodyPr>
          <a:lstStyle>
            <a:lvl1pPr defTabSz="9731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defTabSz="9731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defTabSz="9731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defTabSz="9731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defTabSz="973138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9731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fr-FR" altLang="fr-FR" b="1" dirty="0">
                <a:solidFill>
                  <a:srgbClr val="FFFFFF"/>
                </a:solidFill>
              </a:rPr>
              <a:t>Le </a:t>
            </a:r>
            <a:r>
              <a:rPr lang="fr-FR" altLang="fr-FR" b="1" dirty="0" err="1">
                <a:solidFill>
                  <a:srgbClr val="FFFFFF"/>
                </a:solidFill>
              </a:rPr>
              <a:t>CERTeM</a:t>
            </a:r>
            <a:r>
              <a:rPr lang="fr-FR" altLang="fr-FR" b="1" dirty="0">
                <a:solidFill>
                  <a:srgbClr val="FFFFFF"/>
                </a:solidFill>
              </a:rPr>
              <a:t> 5.0</a:t>
            </a:r>
          </a:p>
          <a:p>
            <a:pPr>
              <a:spcBef>
                <a:spcPct val="50000"/>
              </a:spcBef>
              <a:defRPr/>
            </a:pPr>
            <a:r>
              <a:rPr lang="fr-FR" altLang="fr-FR" b="1" dirty="0">
                <a:solidFill>
                  <a:srgbClr val="FFFFFF"/>
                </a:solidFill>
              </a:rPr>
              <a:t>Vers une structure de type ARD</a:t>
            </a:r>
            <a:endParaRPr lang="en-US" altLang="fr-FR" b="1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9189" y="4036300"/>
            <a:ext cx="971603" cy="257655"/>
          </a:xfrm>
          <a:prstGeom prst="rect">
            <a:avLst/>
          </a:prstGeo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8C1510A-C15C-AE4E-8A46-623F1518E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0925C-DD5C-524B-A9FF-B842E284F493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6845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 1 : Plateforme technologique GIS </a:t>
            </a:r>
            <a:r>
              <a:rPr lang="fr-FR" dirty="0" err="1"/>
              <a:t>CERTeM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09156" y="2280865"/>
            <a:ext cx="7168443" cy="384961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fr-FR" sz="1800" dirty="0"/>
              <a:t>Acquisition d’équipements</a:t>
            </a:r>
          </a:p>
          <a:p>
            <a:pPr lvl="1"/>
            <a:r>
              <a:rPr lang="fr-FR" sz="1800" dirty="0"/>
              <a:t>Equipements de R&amp;D avancée pour l’accompagnement des innovations technologiques</a:t>
            </a:r>
          </a:p>
          <a:p>
            <a:pPr lvl="1"/>
            <a:r>
              <a:rPr lang="fr-FR" sz="1800" dirty="0"/>
              <a:t>Equipements génériques pour la réalisation des structures de test, la caractérisation des matériaux et des composants</a:t>
            </a:r>
          </a:p>
          <a:p>
            <a:pPr lvl="2"/>
            <a:r>
              <a:rPr lang="fr-FR" sz="1600" dirty="0"/>
              <a:t>Accompagnement des évolutions technologiques</a:t>
            </a:r>
          </a:p>
          <a:p>
            <a:pPr lvl="2"/>
            <a:r>
              <a:rPr lang="fr-FR" sz="1600" dirty="0"/>
              <a:t>Maintien de l’attractivité de la plateforme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dirty="0"/>
              <a:t>Maintien opérationnel des moyens du </a:t>
            </a:r>
            <a:r>
              <a:rPr lang="fr-FR" sz="1800" dirty="0" err="1"/>
              <a:t>CERTeM</a:t>
            </a:r>
            <a:endParaRPr lang="fr-FR" sz="1800" dirty="0"/>
          </a:p>
          <a:p>
            <a:pPr lvl="1"/>
            <a:r>
              <a:rPr lang="fr-FR" sz="1800" dirty="0"/>
              <a:t>Maintenance (pièces détachées et interventions de spécialistes)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1800" dirty="0"/>
              <a:t>Ressources dédiées</a:t>
            </a:r>
          </a:p>
          <a:p>
            <a:pPr lvl="1"/>
            <a:r>
              <a:rPr lang="fr-FR" sz="1800" dirty="0"/>
              <a:t>Consolidation des 3 experts</a:t>
            </a:r>
          </a:p>
          <a:p>
            <a:pPr lvl="1"/>
            <a:r>
              <a:rPr lang="fr-FR" sz="1800" dirty="0"/>
              <a:t>1 Ingénieur chargé du maintien du parc</a:t>
            </a:r>
          </a:p>
        </p:txBody>
      </p:sp>
      <p:pic>
        <p:nvPicPr>
          <p:cNvPr id="5" name="Image 13">
            <a:extLst>
              <a:ext uri="{FF2B5EF4-FFF2-40B4-BE49-F238E27FC236}">
                <a16:creationId xmlns:a16="http://schemas.microsoft.com/office/drawing/2014/main" id="{ECB1EA43-8DE1-6247-84CC-52C262FB4E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7715" y="1285721"/>
            <a:ext cx="1584729" cy="1050985"/>
          </a:xfrm>
          <a:prstGeom prst="rect">
            <a:avLst/>
          </a:prstGeom>
        </p:spPr>
      </p:pic>
      <p:pic>
        <p:nvPicPr>
          <p:cNvPr id="6" name="Image 15">
            <a:extLst>
              <a:ext uri="{FF2B5EF4-FFF2-40B4-BE49-F238E27FC236}">
                <a16:creationId xmlns:a16="http://schemas.microsoft.com/office/drawing/2014/main" id="{0CFC0D13-408C-D846-B032-9B551A858B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635" y="2372627"/>
            <a:ext cx="1578017" cy="1040746"/>
          </a:xfrm>
          <a:prstGeom prst="rect">
            <a:avLst/>
          </a:prstGeom>
        </p:spPr>
      </p:pic>
      <p:pic>
        <p:nvPicPr>
          <p:cNvPr id="7" name="Image 5">
            <a:extLst>
              <a:ext uri="{FF2B5EF4-FFF2-40B4-BE49-F238E27FC236}">
                <a16:creationId xmlns:a16="http://schemas.microsoft.com/office/drawing/2014/main" id="{8ACE6315-5305-5749-BE19-80C89EC8EB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8945" y="1284940"/>
            <a:ext cx="1573772" cy="1049181"/>
          </a:xfrm>
          <a:prstGeom prst="rect">
            <a:avLst/>
          </a:prstGeom>
        </p:spPr>
      </p:pic>
      <p:pic>
        <p:nvPicPr>
          <p:cNvPr id="8" name="Image 11">
            <a:extLst>
              <a:ext uri="{FF2B5EF4-FFF2-40B4-BE49-F238E27FC236}">
                <a16:creationId xmlns:a16="http://schemas.microsoft.com/office/drawing/2014/main" id="{94B1A656-016D-7740-89B4-581DD990D46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093" y="2367623"/>
            <a:ext cx="1568624" cy="1045749"/>
          </a:xfrm>
          <a:prstGeom prst="rect">
            <a:avLst/>
          </a:prstGeom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562A322F-40AC-FD41-AA4F-C7E5F98AA07B}"/>
              </a:ext>
            </a:extLst>
          </p:cNvPr>
          <p:cNvSpPr txBox="1"/>
          <p:nvPr/>
        </p:nvSpPr>
        <p:spPr>
          <a:xfrm>
            <a:off x="587613" y="928426"/>
            <a:ext cx="2989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Plateformes technologiques </a:t>
            </a: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298747" y="3777708"/>
            <a:ext cx="3362914" cy="2538028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Plus de 240 équipements répartis sur 5 sites</a:t>
            </a:r>
          </a:p>
          <a:p>
            <a:r>
              <a:rPr lang="fr-FR" sz="1600" dirty="0"/>
              <a:t>Age moyen des équipements:10 ans</a:t>
            </a:r>
          </a:p>
          <a:p>
            <a:r>
              <a:rPr lang="fr-FR" sz="1600" dirty="0"/>
              <a:t>3 ingénieurs dédiés plateformes experts en procédés (litho, gravure, dépôt), en caractérisation physique (MEB HR, AFM, …) et caractérisation ultrasonore</a:t>
            </a:r>
          </a:p>
        </p:txBody>
      </p:sp>
      <p:sp>
        <p:nvSpPr>
          <p:cNvPr id="16" name="ZoneTexte 3">
            <a:extLst>
              <a:ext uri="{FF2B5EF4-FFF2-40B4-BE49-F238E27FC236}">
                <a16:creationId xmlns:a16="http://schemas.microsoft.com/office/drawing/2014/main" id="{562A322F-40AC-FD41-AA4F-C7E5F98AA07B}"/>
              </a:ext>
            </a:extLst>
          </p:cNvPr>
          <p:cNvSpPr txBox="1"/>
          <p:nvPr/>
        </p:nvSpPr>
        <p:spPr>
          <a:xfrm>
            <a:off x="1225831" y="3436894"/>
            <a:ext cx="15087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Etat des lieux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109157" y="1054008"/>
            <a:ext cx="7529687" cy="830997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FR" sz="16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Plateformes </a:t>
            </a:r>
            <a:r>
              <a:rPr lang="fr-FR" sz="1600" b="1" dirty="0" err="1">
                <a:solidFill>
                  <a:schemeClr val="bg1"/>
                </a:solidFill>
                <a:latin typeface="Arial" charset="0"/>
                <a:ea typeface="ＭＳ Ｐゴシック" charset="-128"/>
              </a:rPr>
              <a:t>CERTeM</a:t>
            </a:r>
            <a:r>
              <a:rPr lang="fr-FR" sz="16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 : ensemble de moyens technologiques pour la réalisation de projets de recherche collaboratifs dans les domaines de la transition énergétique et de la mobilité électrique</a:t>
            </a:r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9587EFD6-2502-7C48-9F66-75F9D8D961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76457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 2 : Projets scientifiques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79511" y="1002857"/>
            <a:ext cx="9864264" cy="5552688"/>
          </a:xfrm>
        </p:spPr>
        <p:txBody>
          <a:bodyPr/>
          <a:lstStyle/>
          <a:p>
            <a:r>
              <a:rPr lang="fr-FR" b="1" dirty="0"/>
              <a:t>Projets structurants en lien avec l’ARD</a:t>
            </a:r>
          </a:p>
          <a:p>
            <a:pPr lvl="1"/>
            <a:r>
              <a:rPr lang="fr-FR" dirty="0"/>
              <a:t>IPCEI, H2020, PIA</a:t>
            </a:r>
          </a:p>
          <a:p>
            <a:pPr lvl="2"/>
            <a:r>
              <a:rPr lang="fr-FR" dirty="0"/>
              <a:t>Validés par le Comité Projets</a:t>
            </a:r>
          </a:p>
          <a:p>
            <a:pPr lvl="2"/>
            <a:r>
              <a:rPr lang="fr-FR" dirty="0"/>
              <a:t>Véhicule pour le soutien aux projets structurants nécessitant un financement des collectivités territoriales</a:t>
            </a:r>
          </a:p>
          <a:p>
            <a:pPr lvl="1"/>
            <a:r>
              <a:rPr lang="fr-FR" dirty="0"/>
              <a:t>CAP R&amp;D, APR-IR, APR-IA</a:t>
            </a:r>
          </a:p>
          <a:p>
            <a:pPr lvl="2"/>
            <a:r>
              <a:rPr lang="fr-FR" dirty="0"/>
              <a:t>Labellisation par le Comité Projets</a:t>
            </a:r>
          </a:p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Projets ARD </a:t>
            </a:r>
            <a:r>
              <a:rPr lang="fr-FR" b="1" dirty="0" err="1"/>
              <a:t>CERTeM</a:t>
            </a:r>
            <a:r>
              <a:rPr lang="fr-FR" b="1" dirty="0"/>
              <a:t>:</a:t>
            </a:r>
          </a:p>
          <a:p>
            <a:pPr lvl="1"/>
            <a:r>
              <a:rPr lang="fr-FR" dirty="0"/>
              <a:t>Projets à fort potentiel d’innovation scientifique et industriel validés par le Comité Projets</a:t>
            </a:r>
          </a:p>
          <a:p>
            <a:pPr lvl="1"/>
            <a:r>
              <a:rPr lang="fr-FR" dirty="0"/>
              <a:t>Estimation: 4 à 6 projets par an portés par les académiques</a:t>
            </a:r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162E3936-05BD-0C48-80FD-C7143F6C7A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6985" y="1605695"/>
            <a:ext cx="1202760" cy="607940"/>
          </a:xfrm>
          <a:prstGeom prst="rect">
            <a:avLst/>
          </a:prstGeom>
          <a:ln w="19050">
            <a:noFill/>
          </a:ln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FE369158-3FE8-7A4F-AE68-5F9D3D0BFF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4846" y="4359920"/>
            <a:ext cx="1064719" cy="614876"/>
          </a:xfrm>
          <a:prstGeom prst="rect">
            <a:avLst/>
          </a:prstGeom>
        </p:spPr>
      </p:pic>
      <p:pic>
        <p:nvPicPr>
          <p:cNvPr id="7" name="Image 65">
            <a:extLst>
              <a:ext uri="{FF2B5EF4-FFF2-40B4-BE49-F238E27FC236}">
                <a16:creationId xmlns:a16="http://schemas.microsoft.com/office/drawing/2014/main" id="{4F7A66AC-8FB8-9040-8C4B-72BDB48949C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88319" y="3318874"/>
            <a:ext cx="999518" cy="650786"/>
          </a:xfrm>
          <a:prstGeom prst="rect">
            <a:avLst/>
          </a:prstGeom>
        </p:spPr>
      </p:pic>
      <p:pic>
        <p:nvPicPr>
          <p:cNvPr id="8" name="Picture 11" descr="LOGO CNRSfr-grand">
            <a:extLst>
              <a:ext uri="{FF2B5EF4-FFF2-40B4-BE49-F238E27FC236}">
                <a16:creationId xmlns:a16="http://schemas.microsoft.com/office/drawing/2014/main" id="{B64C4F42-0712-2548-8CAA-1BEB3F67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87837" y="3780226"/>
            <a:ext cx="641450" cy="69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age 10">
            <a:extLst>
              <a:ext uri="{FF2B5EF4-FFF2-40B4-BE49-F238E27FC236}">
                <a16:creationId xmlns:a16="http://schemas.microsoft.com/office/drawing/2014/main" id="{4288E5DA-53A7-1C4D-B2CC-7872F25B464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6682" y="4763226"/>
            <a:ext cx="564431" cy="53659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8037" y="5146262"/>
            <a:ext cx="860082" cy="839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7186" y="105359"/>
            <a:ext cx="1808083" cy="1794995"/>
          </a:xfrm>
          <a:prstGeom prst="rect">
            <a:avLst/>
          </a:prstGeom>
        </p:spPr>
      </p:pic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725947A1-231B-D147-B31E-60BBBC6B1C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294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altLang="fr-FR" dirty="0"/>
              <a:t>Le </a:t>
            </a:r>
            <a:r>
              <a:rPr lang="fr-FR" altLang="fr-FR" dirty="0" err="1"/>
              <a:t>CERTeM</a:t>
            </a:r>
            <a:r>
              <a:rPr lang="fr-FR" altLang="fr-FR" dirty="0"/>
              <a:t> : 23 ans d’histoire et de collaboration</a:t>
            </a:r>
          </a:p>
          <a:p>
            <a:r>
              <a:rPr lang="fr-FR" dirty="0"/>
              <a:t>Les activités du </a:t>
            </a:r>
            <a:r>
              <a:rPr lang="fr-FR" dirty="0" err="1"/>
              <a:t>CERTeM</a:t>
            </a:r>
            <a:r>
              <a:rPr lang="fr-FR" dirty="0"/>
              <a:t> 2020</a:t>
            </a:r>
          </a:p>
          <a:p>
            <a:r>
              <a:rPr lang="fr-FR" dirty="0"/>
              <a:t>Le projet </a:t>
            </a:r>
            <a:r>
              <a:rPr lang="fr-FR" dirty="0" err="1"/>
              <a:t>CERTeM</a:t>
            </a:r>
            <a:r>
              <a:rPr lang="fr-FR" dirty="0"/>
              <a:t> 5.0 </a:t>
            </a:r>
          </a:p>
          <a:p>
            <a:pPr lvl="1"/>
            <a:r>
              <a:rPr lang="fr-FR" dirty="0"/>
              <a:t>Les partenaires académiques et industriels, </a:t>
            </a:r>
          </a:p>
          <a:p>
            <a:pPr lvl="1"/>
            <a:r>
              <a:rPr lang="fr-FR" dirty="0"/>
              <a:t>Les axes de recherche</a:t>
            </a:r>
          </a:p>
          <a:p>
            <a:r>
              <a:rPr lang="fr-FR" dirty="0" err="1"/>
              <a:t>CERTeM</a:t>
            </a:r>
            <a:r>
              <a:rPr lang="fr-FR" dirty="0"/>
              <a:t> 5.0 en mode ARD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E59422C-9EF5-1B46-8857-37FC764CB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43293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Action 3 : Développement transversal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2472266" y="1092719"/>
            <a:ext cx="9448801" cy="5454837"/>
          </a:xfrm>
        </p:spPr>
        <p:txBody>
          <a:bodyPr/>
          <a:lstStyle/>
          <a:p>
            <a:r>
              <a:rPr lang="fr-FR" sz="2000" b="1" dirty="0">
                <a:solidFill>
                  <a:sysClr val="windowText" lastClr="000000"/>
                </a:solidFill>
              </a:rPr>
              <a:t>Développement territorial : </a:t>
            </a:r>
            <a:r>
              <a:rPr lang="fr-FR" sz="2000" b="1" dirty="0"/>
              <a:t>Club des entreprises </a:t>
            </a:r>
          </a:p>
          <a:p>
            <a:pPr lvl="1"/>
            <a:r>
              <a:rPr lang="fr-FR" sz="2000" dirty="0"/>
              <a:t>Promotion des plateformes </a:t>
            </a:r>
            <a:r>
              <a:rPr lang="fr-FR" sz="2000" dirty="0" err="1"/>
              <a:t>CERTeM</a:t>
            </a:r>
            <a:endParaRPr lang="fr-FR" sz="2000" dirty="0"/>
          </a:p>
          <a:p>
            <a:pPr lvl="1"/>
            <a:r>
              <a:rPr lang="fr-FR" sz="2000" dirty="0"/>
              <a:t>Coordination de la mise à disposition des moyens du </a:t>
            </a:r>
            <a:r>
              <a:rPr lang="fr-FR" sz="2000" dirty="0" err="1"/>
              <a:t>CERTeM</a:t>
            </a:r>
            <a:r>
              <a:rPr lang="fr-FR" sz="2000" dirty="0"/>
              <a:t> pour les start-up et les PME </a:t>
            </a:r>
          </a:p>
          <a:p>
            <a:pPr lvl="1"/>
            <a:r>
              <a:rPr lang="fr-FR" sz="2000" dirty="0"/>
              <a:t>Montage de projets collaboratifs (en lien avec l’action 2)</a:t>
            </a:r>
          </a:p>
          <a:p>
            <a:pPr lvl="1"/>
            <a:r>
              <a:rPr lang="fr-FR" sz="2000" dirty="0"/>
              <a:t>Soutien à la pré-industrialisation (Phase 1 : Préparation d’un projet bâtiment technique pour les phases de pré-industrialisation, Phase 2: Exécution)</a:t>
            </a:r>
          </a:p>
          <a:p>
            <a:r>
              <a:rPr lang="fr-FR" sz="2000" b="1" dirty="0"/>
              <a:t>Actions Formations</a:t>
            </a:r>
          </a:p>
          <a:p>
            <a:pPr lvl="1"/>
            <a:r>
              <a:rPr lang="fr-FR" sz="2000" dirty="0"/>
              <a:t>Formation diplômantes </a:t>
            </a:r>
          </a:p>
          <a:p>
            <a:pPr lvl="1"/>
            <a:r>
              <a:rPr lang="fr-FR" sz="2000" dirty="0"/>
              <a:t>Formation continue </a:t>
            </a:r>
          </a:p>
          <a:p>
            <a:pPr lvl="1"/>
            <a:r>
              <a:rPr lang="fr-FR" sz="2000" dirty="0"/>
              <a:t>Mise à disposition des plateformes </a:t>
            </a:r>
            <a:r>
              <a:rPr lang="fr-FR" sz="2000" dirty="0" err="1"/>
              <a:t>CERTeM</a:t>
            </a:r>
            <a:r>
              <a:rPr lang="fr-FR" sz="2000" dirty="0"/>
              <a:t> pour TP, stagiaires, thésards</a:t>
            </a:r>
          </a:p>
          <a:p>
            <a:r>
              <a:rPr lang="fr-FR" sz="2000" b="1" dirty="0"/>
              <a:t>Rayonnement Régional, National, International</a:t>
            </a:r>
          </a:p>
          <a:p>
            <a:pPr lvl="1"/>
            <a:r>
              <a:rPr lang="fr-FR" sz="2000" dirty="0"/>
              <a:t>Communications / site internet / forum / conférence</a:t>
            </a:r>
          </a:p>
          <a:p>
            <a:pPr lvl="1"/>
            <a:r>
              <a:rPr lang="fr-FR" sz="2000" dirty="0"/>
              <a:t>Accueil de chercheurs</a:t>
            </a:r>
          </a:p>
          <a:p>
            <a:endParaRPr lang="fr-FR" sz="2000" dirty="0"/>
          </a:p>
        </p:txBody>
      </p:sp>
      <p:pic>
        <p:nvPicPr>
          <p:cNvPr id="6" name="Picture 14">
            <a:extLst>
              <a:ext uri="{FF2B5EF4-FFF2-40B4-BE49-F238E27FC236}">
                <a16:creationId xmlns:a16="http://schemas.microsoft.com/office/drawing/2014/main" id="{162E3936-05BD-0C48-80FD-C7143F6C7A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8385" y="1092719"/>
            <a:ext cx="1202760" cy="607940"/>
          </a:xfrm>
          <a:prstGeom prst="rect">
            <a:avLst/>
          </a:prstGeom>
          <a:ln w="19050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86100" y="5495560"/>
            <a:ext cx="2634967" cy="698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92719"/>
            <a:ext cx="2114220" cy="1842392"/>
          </a:xfrm>
          <a:prstGeom prst="rect">
            <a:avLst/>
          </a:prstGeom>
        </p:spPr>
      </p:pic>
      <p:pic>
        <p:nvPicPr>
          <p:cNvPr id="8" name="Image 84">
            <a:extLst>
              <a:ext uri="{FF2B5EF4-FFF2-40B4-BE49-F238E27FC236}">
                <a16:creationId xmlns:a16="http://schemas.microsoft.com/office/drawing/2014/main" id="{B99A45E9-82BC-EE48-953D-4FCB979D07B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934" y="3377270"/>
            <a:ext cx="977376" cy="9773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23" y="4796806"/>
            <a:ext cx="1549965" cy="1397509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162E3936-05BD-0C48-80FD-C7143F6C7AE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2562" y="4064734"/>
            <a:ext cx="828237" cy="418636"/>
          </a:xfrm>
          <a:prstGeom prst="rect">
            <a:avLst/>
          </a:prstGeom>
          <a:ln w="19050">
            <a:noFill/>
          </a:ln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FE369158-3FE8-7A4F-AE68-5F9D3D0BFFA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1411" y="3627173"/>
            <a:ext cx="614720" cy="355001"/>
          </a:xfrm>
          <a:prstGeom prst="rect">
            <a:avLst/>
          </a:prstGeom>
        </p:spPr>
      </p:pic>
      <p:pic>
        <p:nvPicPr>
          <p:cNvPr id="12" name="Image 65">
            <a:extLst>
              <a:ext uri="{FF2B5EF4-FFF2-40B4-BE49-F238E27FC236}">
                <a16:creationId xmlns:a16="http://schemas.microsoft.com/office/drawing/2014/main" id="{4F7A66AC-8FB8-9040-8C4B-72BDB48949C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7457" y="3666033"/>
            <a:ext cx="458795" cy="2987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8209" y="3591023"/>
            <a:ext cx="400840" cy="391151"/>
          </a:xfrm>
          <a:prstGeom prst="rect">
            <a:avLst/>
          </a:prstGeom>
        </p:spPr>
      </p:pic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E639861A-9633-1C4A-81BE-49D707E162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72588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3" descr="PANNEAU STMICROTECHNIC.jp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63952" y="5094165"/>
            <a:ext cx="4896544" cy="1763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375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632A2C94-27C6-A44A-B017-8D520C28CAF2}"/>
              </a:ext>
            </a:extLst>
          </p:cNvPr>
          <p:cNvSpPr/>
          <p:nvPr/>
        </p:nvSpPr>
        <p:spPr>
          <a:xfrm>
            <a:off x="9845012" y="2750803"/>
            <a:ext cx="2168825" cy="28647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Mo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F8C0D13E-2A3D-B14C-BCB1-75CF5ADB03ED}"/>
              </a:ext>
            </a:extLst>
          </p:cNvPr>
          <p:cNvSpPr/>
          <p:nvPr/>
        </p:nvSpPr>
        <p:spPr>
          <a:xfrm>
            <a:off x="2401508" y="2750803"/>
            <a:ext cx="1834557" cy="28647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5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74B6888C-A33E-444E-B0B9-E44C766713B7}"/>
              </a:ext>
            </a:extLst>
          </p:cNvPr>
          <p:cNvSpPr/>
          <p:nvPr/>
        </p:nvSpPr>
        <p:spPr>
          <a:xfrm>
            <a:off x="540632" y="2750803"/>
            <a:ext cx="1834557" cy="28647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5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4E0D57C1-988A-534A-B807-8FBA46FE14AF}"/>
              </a:ext>
            </a:extLst>
          </p:cNvPr>
          <p:cNvSpPr/>
          <p:nvPr/>
        </p:nvSpPr>
        <p:spPr>
          <a:xfrm>
            <a:off x="6123260" y="2750803"/>
            <a:ext cx="1834557" cy="28647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5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C87B265-8DEE-374E-8BE4-E0741B18D33A}"/>
              </a:ext>
            </a:extLst>
          </p:cNvPr>
          <p:cNvSpPr/>
          <p:nvPr/>
        </p:nvSpPr>
        <p:spPr>
          <a:xfrm>
            <a:off x="4262384" y="2750803"/>
            <a:ext cx="1834557" cy="28647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5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B8B45BF-AB87-0744-A89A-E376FC815AEB}"/>
              </a:ext>
            </a:extLst>
          </p:cNvPr>
          <p:cNvSpPr/>
          <p:nvPr/>
        </p:nvSpPr>
        <p:spPr>
          <a:xfrm>
            <a:off x="7984136" y="2750803"/>
            <a:ext cx="1834557" cy="28647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  <a:alpha val="65000"/>
                </a:schemeClr>
              </a:gs>
              <a:gs pos="74000">
                <a:schemeClr val="bg1">
                  <a:lumMod val="95000"/>
                </a:schemeClr>
              </a:gs>
              <a:gs pos="83000">
                <a:schemeClr val="bg1">
                  <a:lumMod val="95000"/>
                </a:schemeClr>
              </a:gs>
              <a:gs pos="100000">
                <a:schemeClr val="bg1">
                  <a:lumMod val="9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BB6B876-409E-8344-9957-6385300FA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 </a:t>
            </a:r>
            <a:r>
              <a:rPr lang="fr-FR" altLang="fr-FR" dirty="0" err="1"/>
              <a:t>CERTeM</a:t>
            </a:r>
            <a:r>
              <a:rPr lang="fr-FR" altLang="fr-FR" dirty="0"/>
              <a:t> : 23 ans d’histoire et de collaboration</a:t>
            </a: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55FEFFD3-AAAB-4548-9EA9-600E071AB851}"/>
              </a:ext>
            </a:extLst>
          </p:cNvPr>
          <p:cNvCxnSpPr>
            <a:cxnSpLocks/>
          </p:cNvCxnSpPr>
          <p:nvPr/>
        </p:nvCxnSpPr>
        <p:spPr>
          <a:xfrm>
            <a:off x="562706" y="1906974"/>
            <a:ext cx="1836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CF8843EB-2D97-3C46-ADDC-E580505B6AEE}"/>
              </a:ext>
            </a:extLst>
          </p:cNvPr>
          <p:cNvCxnSpPr>
            <a:cxnSpLocks/>
          </p:cNvCxnSpPr>
          <p:nvPr/>
        </p:nvCxnSpPr>
        <p:spPr>
          <a:xfrm>
            <a:off x="2410734" y="1906974"/>
            <a:ext cx="1836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DA4E62A4-9D86-3343-A94A-049A3DF5C152}"/>
              </a:ext>
            </a:extLst>
          </p:cNvPr>
          <p:cNvCxnSpPr>
            <a:cxnSpLocks/>
          </p:cNvCxnSpPr>
          <p:nvPr/>
        </p:nvCxnSpPr>
        <p:spPr>
          <a:xfrm>
            <a:off x="7954818" y="1906974"/>
            <a:ext cx="1836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riangle 25">
            <a:extLst>
              <a:ext uri="{FF2B5EF4-FFF2-40B4-BE49-F238E27FC236}">
                <a16:creationId xmlns:a16="http://schemas.microsoft.com/office/drawing/2014/main" id="{086CAA1B-49BE-4A49-8384-7FEC37718FD4}"/>
              </a:ext>
            </a:extLst>
          </p:cNvPr>
          <p:cNvSpPr/>
          <p:nvPr/>
        </p:nvSpPr>
        <p:spPr>
          <a:xfrm>
            <a:off x="1371938" y="1766223"/>
            <a:ext cx="205508" cy="1143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innerShdw blurRad="63500" dist="38100" dir="54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riangle 27">
            <a:extLst>
              <a:ext uri="{FF2B5EF4-FFF2-40B4-BE49-F238E27FC236}">
                <a16:creationId xmlns:a16="http://schemas.microsoft.com/office/drawing/2014/main" id="{1DBDE0BC-AB92-1A4E-B8F3-E406FDD7DDDB}"/>
              </a:ext>
            </a:extLst>
          </p:cNvPr>
          <p:cNvSpPr/>
          <p:nvPr/>
        </p:nvSpPr>
        <p:spPr>
          <a:xfrm>
            <a:off x="3217560" y="1772041"/>
            <a:ext cx="205508" cy="1143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innerShdw blurRad="63500" dist="38100" dir="54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Triangle 28">
            <a:extLst>
              <a:ext uri="{FF2B5EF4-FFF2-40B4-BE49-F238E27FC236}">
                <a16:creationId xmlns:a16="http://schemas.microsoft.com/office/drawing/2014/main" id="{DC31A27E-5679-5D4C-9ABE-6DF27163FCD3}"/>
              </a:ext>
            </a:extLst>
          </p:cNvPr>
          <p:cNvSpPr/>
          <p:nvPr/>
        </p:nvSpPr>
        <p:spPr>
          <a:xfrm>
            <a:off x="8759238" y="1766223"/>
            <a:ext cx="205508" cy="114300"/>
          </a:xfrm>
          <a:prstGeom prst="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innerShdw blurRad="63500" dist="38100" dir="5400000">
              <a:prstClr val="black">
                <a:alpha val="2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359B7B9A-1EC3-9545-9089-BE1DE7650A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801" y="1166257"/>
            <a:ext cx="767386" cy="547886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E111D32C-58F3-394E-80DD-7D6160780DC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217" y="1166257"/>
            <a:ext cx="759793" cy="55792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DF15AE42-3F67-CE43-B733-4FF90D334F9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6766" y="1220515"/>
            <a:ext cx="448376" cy="425317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7334C84E-1C90-9243-8479-D9B00AB7340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1518" y="1217060"/>
            <a:ext cx="742462" cy="428772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2E5C577-7739-014A-B73F-BCD72D5210D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4822" y="1217060"/>
            <a:ext cx="480509" cy="480509"/>
          </a:xfrm>
          <a:prstGeom prst="rect">
            <a:avLst/>
          </a:prstGeom>
        </p:spPr>
      </p:pic>
      <p:pic>
        <p:nvPicPr>
          <p:cNvPr id="35" name="Image 34">
            <a:extLst>
              <a:ext uri="{FF2B5EF4-FFF2-40B4-BE49-F238E27FC236}">
                <a16:creationId xmlns:a16="http://schemas.microsoft.com/office/drawing/2014/main" id="{083077D6-8135-C442-9E7E-CCE7BCDF4F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460" y="1453158"/>
            <a:ext cx="1056293" cy="194013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3770EAB9-6908-7F4E-8D57-4EEABB907BD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7162" y="1340087"/>
            <a:ext cx="1072447" cy="357482"/>
          </a:xfrm>
          <a:prstGeom prst="rect">
            <a:avLst/>
          </a:prstGeom>
        </p:spPr>
      </p:pic>
      <p:grpSp>
        <p:nvGrpSpPr>
          <p:cNvPr id="5" name="Groupe 4">
            <a:extLst>
              <a:ext uri="{FF2B5EF4-FFF2-40B4-BE49-F238E27FC236}">
                <a16:creationId xmlns:a16="http://schemas.microsoft.com/office/drawing/2014/main" id="{C56C3724-087F-4740-B5A3-1FDD115FA27C}"/>
              </a:ext>
            </a:extLst>
          </p:cNvPr>
          <p:cNvGrpSpPr/>
          <p:nvPr/>
        </p:nvGrpSpPr>
        <p:grpSpPr>
          <a:xfrm>
            <a:off x="561503" y="2552904"/>
            <a:ext cx="11077341" cy="145147"/>
            <a:chOff x="561503" y="2552904"/>
            <a:chExt cx="11077341" cy="145147"/>
          </a:xfrm>
        </p:grpSpPr>
        <p:cxnSp>
          <p:nvCxnSpPr>
            <p:cNvPr id="9" name="Connecteur droit 8">
              <a:extLst>
                <a:ext uri="{FF2B5EF4-FFF2-40B4-BE49-F238E27FC236}">
                  <a16:creationId xmlns:a16="http://schemas.microsoft.com/office/drawing/2014/main" id="{0F391A36-4108-1042-B097-C5B6B4EF9C1B}"/>
                </a:ext>
              </a:extLst>
            </p:cNvPr>
            <p:cNvCxnSpPr>
              <a:cxnSpLocks/>
            </p:cNvCxnSpPr>
            <p:nvPr/>
          </p:nvCxnSpPr>
          <p:spPr>
            <a:xfrm>
              <a:off x="2409771" y="2552904"/>
              <a:ext cx="1836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>
              <a:extLst>
                <a:ext uri="{FF2B5EF4-FFF2-40B4-BE49-F238E27FC236}">
                  <a16:creationId xmlns:a16="http://schemas.microsoft.com/office/drawing/2014/main" id="{1AB1C59B-C858-7E40-952A-6C42BD80B80B}"/>
                </a:ext>
              </a:extLst>
            </p:cNvPr>
            <p:cNvCxnSpPr>
              <a:cxnSpLocks/>
            </p:cNvCxnSpPr>
            <p:nvPr/>
          </p:nvCxnSpPr>
          <p:spPr>
            <a:xfrm>
              <a:off x="7954575" y="2552904"/>
              <a:ext cx="183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>
              <a:extLst>
                <a:ext uri="{FF2B5EF4-FFF2-40B4-BE49-F238E27FC236}">
                  <a16:creationId xmlns:a16="http://schemas.microsoft.com/office/drawing/2014/main" id="{491D0689-3A27-874B-B73B-C97F3ADA54F9}"/>
                </a:ext>
              </a:extLst>
            </p:cNvPr>
            <p:cNvCxnSpPr>
              <a:cxnSpLocks/>
            </p:cNvCxnSpPr>
            <p:nvPr/>
          </p:nvCxnSpPr>
          <p:spPr>
            <a:xfrm>
              <a:off x="9802844" y="2552904"/>
              <a:ext cx="1836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cteur droit 36">
              <a:extLst>
                <a:ext uri="{FF2B5EF4-FFF2-40B4-BE49-F238E27FC236}">
                  <a16:creationId xmlns:a16="http://schemas.microsoft.com/office/drawing/2014/main" id="{658B9726-B50C-2F46-90EA-94DBDCECF889}"/>
                </a:ext>
              </a:extLst>
            </p:cNvPr>
            <p:cNvCxnSpPr>
              <a:cxnSpLocks/>
            </p:cNvCxnSpPr>
            <p:nvPr/>
          </p:nvCxnSpPr>
          <p:spPr>
            <a:xfrm>
              <a:off x="561503" y="2552904"/>
              <a:ext cx="183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FDC67021-CC9F-3545-BE33-9B2D0C9FAE19}"/>
                </a:ext>
              </a:extLst>
            </p:cNvPr>
            <p:cNvCxnSpPr>
              <a:cxnSpLocks/>
            </p:cNvCxnSpPr>
            <p:nvPr/>
          </p:nvCxnSpPr>
          <p:spPr>
            <a:xfrm>
              <a:off x="4258039" y="2552904"/>
              <a:ext cx="1836000" cy="0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DD75599F-92C6-A946-A542-D8F78D92A52C}"/>
                </a:ext>
              </a:extLst>
            </p:cNvPr>
            <p:cNvCxnSpPr>
              <a:cxnSpLocks/>
            </p:cNvCxnSpPr>
            <p:nvPr/>
          </p:nvCxnSpPr>
          <p:spPr>
            <a:xfrm>
              <a:off x="6106307" y="2552904"/>
              <a:ext cx="1836000" cy="0"/>
            </a:xfrm>
            <a:prstGeom prst="line">
              <a:avLst/>
            </a:prstGeom>
            <a:ln w="571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riangle 39">
              <a:extLst>
                <a:ext uri="{FF2B5EF4-FFF2-40B4-BE49-F238E27FC236}">
                  <a16:creationId xmlns:a16="http://schemas.microsoft.com/office/drawing/2014/main" id="{1E26E672-4EA6-CA42-8825-4A3154E37D9A}"/>
                </a:ext>
              </a:extLst>
            </p:cNvPr>
            <p:cNvSpPr/>
            <p:nvPr/>
          </p:nvSpPr>
          <p:spPr>
            <a:xfrm flipV="1">
              <a:off x="1371639" y="2583751"/>
              <a:ext cx="205508" cy="114300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innerShdw blurRad="63500" dist="38100" dir="54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1" name="Triangle 40">
              <a:extLst>
                <a:ext uri="{FF2B5EF4-FFF2-40B4-BE49-F238E27FC236}">
                  <a16:creationId xmlns:a16="http://schemas.microsoft.com/office/drawing/2014/main" id="{F2502262-C92C-0246-9718-04275CC16201}"/>
                </a:ext>
              </a:extLst>
            </p:cNvPr>
            <p:cNvSpPr/>
            <p:nvPr/>
          </p:nvSpPr>
          <p:spPr>
            <a:xfrm flipV="1">
              <a:off x="10618090" y="2583751"/>
              <a:ext cx="205508" cy="114300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  <a:effectLst>
              <a:innerShdw blurRad="63500" dist="38100" dir="54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Triangle 41">
              <a:extLst>
                <a:ext uri="{FF2B5EF4-FFF2-40B4-BE49-F238E27FC236}">
                  <a16:creationId xmlns:a16="http://schemas.microsoft.com/office/drawing/2014/main" id="{969F3D53-7E17-C64D-A5B0-1BDAFB8DDE78}"/>
                </a:ext>
              </a:extLst>
            </p:cNvPr>
            <p:cNvSpPr/>
            <p:nvPr/>
          </p:nvSpPr>
          <p:spPr>
            <a:xfrm flipV="1">
              <a:off x="3220929" y="2583751"/>
              <a:ext cx="205508" cy="114300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  <a:effectLst>
              <a:innerShdw blurRad="63500" dist="38100" dir="54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Triangle 42">
              <a:extLst>
                <a:ext uri="{FF2B5EF4-FFF2-40B4-BE49-F238E27FC236}">
                  <a16:creationId xmlns:a16="http://schemas.microsoft.com/office/drawing/2014/main" id="{C7969A96-FC4C-A145-8122-6984E3191BC3}"/>
                </a:ext>
              </a:extLst>
            </p:cNvPr>
            <p:cNvSpPr/>
            <p:nvPr/>
          </p:nvSpPr>
          <p:spPr>
            <a:xfrm flipV="1">
              <a:off x="5070219" y="2583751"/>
              <a:ext cx="205508" cy="114300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innerShdw blurRad="63500" dist="38100" dir="54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Triangle 43">
              <a:extLst>
                <a:ext uri="{FF2B5EF4-FFF2-40B4-BE49-F238E27FC236}">
                  <a16:creationId xmlns:a16="http://schemas.microsoft.com/office/drawing/2014/main" id="{4EEF80DD-5514-E846-85D3-6D49FAD23B6C}"/>
                </a:ext>
              </a:extLst>
            </p:cNvPr>
            <p:cNvSpPr/>
            <p:nvPr/>
          </p:nvSpPr>
          <p:spPr>
            <a:xfrm flipV="1">
              <a:off x="6919509" y="2583751"/>
              <a:ext cx="205508" cy="114300"/>
            </a:xfrm>
            <a:prstGeom prst="triangl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  <a:effectLst>
              <a:innerShdw blurRad="63500" dist="38100" dir="54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Triangle 44">
              <a:extLst>
                <a:ext uri="{FF2B5EF4-FFF2-40B4-BE49-F238E27FC236}">
                  <a16:creationId xmlns:a16="http://schemas.microsoft.com/office/drawing/2014/main" id="{425D9293-80C9-BF4E-8B73-4B00AD335338}"/>
                </a:ext>
              </a:extLst>
            </p:cNvPr>
            <p:cNvSpPr/>
            <p:nvPr/>
          </p:nvSpPr>
          <p:spPr>
            <a:xfrm flipV="1">
              <a:off x="8768799" y="2583751"/>
              <a:ext cx="205508" cy="114300"/>
            </a:xfrm>
            <a:prstGeom prst="triangle">
              <a:avLst/>
            </a:prstGeom>
            <a:solidFill>
              <a:srgbClr val="002060"/>
            </a:solidFill>
            <a:ln>
              <a:solidFill>
                <a:srgbClr val="002060"/>
              </a:solidFill>
            </a:ln>
            <a:effectLst>
              <a:innerShdw blurRad="63500" dist="38100" dir="5400000">
                <a:prstClr val="black">
                  <a:alpha val="25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48" name="ZoneTexte 47">
            <a:extLst>
              <a:ext uri="{FF2B5EF4-FFF2-40B4-BE49-F238E27FC236}">
                <a16:creationId xmlns:a16="http://schemas.microsoft.com/office/drawing/2014/main" id="{E3967442-5BFA-1341-9C14-19B55DCE8A4A}"/>
              </a:ext>
            </a:extLst>
          </p:cNvPr>
          <p:cNvSpPr txBox="1"/>
          <p:nvPr/>
        </p:nvSpPr>
        <p:spPr>
          <a:xfrm>
            <a:off x="550678" y="2810752"/>
            <a:ext cx="1827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100" dirty="0"/>
              <a:t>Installation du premier laboratoire universitaire sur un site industriel français</a:t>
            </a:r>
            <a:endParaRPr lang="en-US" altLang="x-none" sz="1100" b="1" dirty="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C45051F1-2590-C949-BC1F-4F7D756AFEA1}"/>
              </a:ext>
            </a:extLst>
          </p:cNvPr>
          <p:cNvSpPr txBox="1"/>
          <p:nvPr/>
        </p:nvSpPr>
        <p:spPr>
          <a:xfrm>
            <a:off x="2391933" y="2810752"/>
            <a:ext cx="1834557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/>
            </a:lvl1pPr>
          </a:lstStyle>
          <a:p>
            <a:r>
              <a:rPr lang="fr-FR" altLang="x-none" dirty="0"/>
              <a:t>Création du Centre National de Recherche Technologique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E2D9ADC1-65FD-CA45-9AB1-428EBC08E7D3}"/>
              </a:ext>
            </a:extLst>
          </p:cNvPr>
          <p:cNvSpPr txBox="1"/>
          <p:nvPr/>
        </p:nvSpPr>
        <p:spPr>
          <a:xfrm>
            <a:off x="4240615" y="2810752"/>
            <a:ext cx="18331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1100"/>
            </a:lvl1pPr>
          </a:lstStyle>
          <a:p>
            <a:r>
              <a:rPr lang="fr-FR" altLang="x-none" dirty="0"/>
              <a:t>Le CNRT devient le Centre d</a:t>
            </a:r>
            <a:r>
              <a:rPr lang="fr-FR" altLang="fr-FR" dirty="0"/>
              <a:t>’</a:t>
            </a:r>
            <a:r>
              <a:rPr lang="fr-FR" altLang="x-none" dirty="0"/>
              <a:t>Etudes et</a:t>
            </a:r>
          </a:p>
          <a:p>
            <a:r>
              <a:rPr lang="fr-FR" altLang="x-none" dirty="0"/>
              <a:t>de Recherches Technologiques en Microélectronique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B220E13-4724-3E41-A299-F1E111102682}"/>
              </a:ext>
            </a:extLst>
          </p:cNvPr>
          <p:cNvSpPr/>
          <p:nvPr/>
        </p:nvSpPr>
        <p:spPr>
          <a:xfrm>
            <a:off x="6108343" y="2810752"/>
            <a:ext cx="18494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100" dirty="0"/>
              <a:t>Construction d’une nouvelle plateforme CERTeM+ dédiée à la connectique, au packaging 3D et à la caractérisation avancée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31988E2-FBFF-D046-9704-E597EDAAD2C0}"/>
              </a:ext>
            </a:extLst>
          </p:cNvPr>
          <p:cNvSpPr/>
          <p:nvPr/>
        </p:nvSpPr>
        <p:spPr>
          <a:xfrm>
            <a:off x="7951451" y="2810752"/>
            <a:ext cx="184682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100" dirty="0"/>
              <a:t>Ouverture vers de nouveaux partenaires industriels</a:t>
            </a:r>
          </a:p>
          <a:p>
            <a:pPr algn="ctr"/>
            <a:r>
              <a:rPr lang="fr-FR" altLang="fr-FR" sz="1100" dirty="0"/>
              <a:t>(VERMON - </a:t>
            </a:r>
            <a:r>
              <a:rPr lang="fr-FR" altLang="fr-FR" sz="1100" dirty="0" err="1"/>
              <a:t>Silimixt</a:t>
            </a:r>
            <a:r>
              <a:rPr lang="fr-FR" altLang="fr-FR" sz="1100" dirty="0"/>
              <a:t>) </a:t>
            </a:r>
          </a:p>
          <a:p>
            <a:pPr algn="ctr"/>
            <a:r>
              <a:rPr lang="fr-FR" altLang="fr-FR" sz="1100" dirty="0"/>
              <a:t>et académique</a:t>
            </a:r>
          </a:p>
          <a:p>
            <a:pPr algn="ctr"/>
            <a:r>
              <a:rPr lang="fr-FR" altLang="fr-FR" sz="1100" dirty="0"/>
              <a:t> (ICMN - PCM2E)</a:t>
            </a:r>
          </a:p>
        </p:txBody>
      </p:sp>
      <p:pic>
        <p:nvPicPr>
          <p:cNvPr id="71" name="Picture 12">
            <a:extLst>
              <a:ext uri="{FF2B5EF4-FFF2-40B4-BE49-F238E27FC236}">
                <a16:creationId xmlns:a16="http://schemas.microsoft.com/office/drawing/2014/main" id="{F434FF85-6098-874C-B4B3-775CCFC2C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322" y="3922131"/>
            <a:ext cx="1316220" cy="245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">
            <a:extLst>
              <a:ext uri="{FF2B5EF4-FFF2-40B4-BE49-F238E27FC236}">
                <a16:creationId xmlns:a16="http://schemas.microsoft.com/office/drawing/2014/main" id="{D5D64497-DFB5-6344-A8EA-D844A85B3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1904" y="5138501"/>
            <a:ext cx="1821223" cy="117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Image 72">
            <a:extLst>
              <a:ext uri="{FF2B5EF4-FFF2-40B4-BE49-F238E27FC236}">
                <a16:creationId xmlns:a16="http://schemas.microsoft.com/office/drawing/2014/main" id="{AF8E9A5D-14CA-4F42-8B28-A2E22D9180D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342" y="3938996"/>
            <a:ext cx="1816942" cy="1173284"/>
          </a:xfrm>
          <a:prstGeom prst="rect">
            <a:avLst/>
          </a:prstGeom>
        </p:spPr>
      </p:pic>
      <p:pic>
        <p:nvPicPr>
          <p:cNvPr id="74" name="Image 73">
            <a:extLst>
              <a:ext uri="{FF2B5EF4-FFF2-40B4-BE49-F238E27FC236}">
                <a16:creationId xmlns:a16="http://schemas.microsoft.com/office/drawing/2014/main" id="{426143D7-44B8-DD44-AED5-3B83BE85E8D1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6835" y="5138501"/>
            <a:ext cx="1790239" cy="1178422"/>
          </a:xfrm>
          <a:prstGeom prst="rect">
            <a:avLst/>
          </a:prstGeom>
        </p:spPr>
      </p:pic>
      <p:pic>
        <p:nvPicPr>
          <p:cNvPr id="75" name="Image 74">
            <a:extLst>
              <a:ext uri="{FF2B5EF4-FFF2-40B4-BE49-F238E27FC236}">
                <a16:creationId xmlns:a16="http://schemas.microsoft.com/office/drawing/2014/main" id="{7DE09792-9771-0F4F-9528-9E5FA936417B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30360" y="3938996"/>
            <a:ext cx="1814718" cy="1163365"/>
          </a:xfrm>
          <a:prstGeom prst="rect">
            <a:avLst/>
          </a:prstGeom>
        </p:spPr>
      </p:pic>
      <p:pic>
        <p:nvPicPr>
          <p:cNvPr id="76" name="Image 4">
            <a:extLst>
              <a:ext uri="{FF2B5EF4-FFF2-40B4-BE49-F238E27FC236}">
                <a16:creationId xmlns:a16="http://schemas.microsoft.com/office/drawing/2014/main" id="{B7E94A0D-30B2-BB4A-B3FC-CA82A701F0B9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03723" y="3922131"/>
            <a:ext cx="1825178" cy="12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D7259CAC-7EEF-0942-A008-61262F192AEA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5753" y="3915513"/>
            <a:ext cx="1814140" cy="1209426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9DA8F70B-EA3D-8C4E-A0C5-FD02A08EA5D5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1904" y="3939280"/>
            <a:ext cx="1810800" cy="1172999"/>
          </a:xfrm>
          <a:prstGeom prst="rect">
            <a:avLst/>
          </a:prstGeom>
        </p:spPr>
      </p:pic>
      <p:grpSp>
        <p:nvGrpSpPr>
          <p:cNvPr id="4" name="Groupe 3">
            <a:extLst>
              <a:ext uri="{FF2B5EF4-FFF2-40B4-BE49-F238E27FC236}">
                <a16:creationId xmlns:a16="http://schemas.microsoft.com/office/drawing/2014/main" id="{516BDC4B-6809-1940-AE0E-ACAC86B88D6D}"/>
              </a:ext>
            </a:extLst>
          </p:cNvPr>
          <p:cNvGrpSpPr/>
          <p:nvPr/>
        </p:nvGrpSpPr>
        <p:grpSpPr>
          <a:xfrm>
            <a:off x="351054" y="1990575"/>
            <a:ext cx="11662782" cy="503776"/>
            <a:chOff x="351054" y="1990575"/>
            <a:chExt cx="11662782" cy="503776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9891726-F64E-C04B-8A64-CDFE57AAD92B}"/>
                </a:ext>
              </a:extLst>
            </p:cNvPr>
            <p:cNvSpPr/>
            <p:nvPr/>
          </p:nvSpPr>
          <p:spPr>
            <a:xfrm>
              <a:off x="550678" y="1990575"/>
              <a:ext cx="1848028" cy="492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A484E16-86D5-E040-9239-9C74DFF4CB15}"/>
                </a:ext>
              </a:extLst>
            </p:cNvPr>
            <p:cNvSpPr/>
            <p:nvPr/>
          </p:nvSpPr>
          <p:spPr>
            <a:xfrm>
              <a:off x="2397503" y="1990575"/>
              <a:ext cx="1848028" cy="492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5F5DC0-34B0-CC43-8F3D-A85730C0900C}"/>
                </a:ext>
              </a:extLst>
            </p:cNvPr>
            <p:cNvSpPr/>
            <p:nvPr/>
          </p:nvSpPr>
          <p:spPr>
            <a:xfrm>
              <a:off x="4244328" y="1990575"/>
              <a:ext cx="1848028" cy="492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3BEC6B0-2BB1-C441-99D9-A2976427CE99}"/>
                </a:ext>
              </a:extLst>
            </p:cNvPr>
            <p:cNvSpPr/>
            <p:nvPr/>
          </p:nvSpPr>
          <p:spPr>
            <a:xfrm>
              <a:off x="6091153" y="1990575"/>
              <a:ext cx="1848028" cy="492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ABD8945-BB99-2A4A-A12F-5F4F438836BB}"/>
                </a:ext>
              </a:extLst>
            </p:cNvPr>
            <p:cNvSpPr/>
            <p:nvPr/>
          </p:nvSpPr>
          <p:spPr>
            <a:xfrm>
              <a:off x="7937978" y="1990575"/>
              <a:ext cx="1848028" cy="492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D09D6949-2A4F-7A47-B4AC-220645D2BEC0}"/>
                </a:ext>
              </a:extLst>
            </p:cNvPr>
            <p:cNvSpPr/>
            <p:nvPr/>
          </p:nvSpPr>
          <p:spPr>
            <a:xfrm>
              <a:off x="9784803" y="1990575"/>
              <a:ext cx="1848028" cy="49248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79F68B7F-2ABE-A945-A6E1-DAC70E3F2B41}"/>
                </a:ext>
              </a:extLst>
            </p:cNvPr>
            <p:cNvSpPr txBox="1"/>
            <p:nvPr/>
          </p:nvSpPr>
          <p:spPr>
            <a:xfrm>
              <a:off x="928433" y="1994895"/>
              <a:ext cx="11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1996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040364E3-EFB2-1B4A-AE43-205956A82204}"/>
                </a:ext>
              </a:extLst>
            </p:cNvPr>
            <p:cNvSpPr txBox="1"/>
            <p:nvPr/>
          </p:nvSpPr>
          <p:spPr>
            <a:xfrm>
              <a:off x="2768041" y="1999890"/>
              <a:ext cx="11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2000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8D908B00-4A80-A248-A113-0141A073165B}"/>
                </a:ext>
              </a:extLst>
            </p:cNvPr>
            <p:cNvSpPr txBox="1"/>
            <p:nvPr/>
          </p:nvSpPr>
          <p:spPr>
            <a:xfrm>
              <a:off x="4613663" y="1998323"/>
              <a:ext cx="11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2007</a:t>
              </a:r>
            </a:p>
          </p:txBody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2320DB6A-4590-9640-A554-8FA2F9B8A1DB}"/>
                </a:ext>
              </a:extLst>
            </p:cNvPr>
            <p:cNvSpPr txBox="1"/>
            <p:nvPr/>
          </p:nvSpPr>
          <p:spPr>
            <a:xfrm>
              <a:off x="6461691" y="2002695"/>
              <a:ext cx="11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2011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F00E0083-C74F-0A42-8B9B-DB40C12FB599}"/>
                </a:ext>
              </a:extLst>
            </p:cNvPr>
            <p:cNvSpPr txBox="1"/>
            <p:nvPr/>
          </p:nvSpPr>
          <p:spPr>
            <a:xfrm>
              <a:off x="8248543" y="1996351"/>
              <a:ext cx="11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2014</a:t>
              </a: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64BF089C-6D16-6740-91A6-57EC3CE121FC}"/>
                </a:ext>
              </a:extLst>
            </p:cNvPr>
            <p:cNvSpPr txBox="1"/>
            <p:nvPr/>
          </p:nvSpPr>
          <p:spPr>
            <a:xfrm>
              <a:off x="10168571" y="1994894"/>
              <a:ext cx="11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dirty="0"/>
                <a:t>2019</a:t>
              </a:r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8A375281-7D30-D44F-A178-B9AEF338D502}"/>
                </a:ext>
              </a:extLst>
            </p:cNvPr>
            <p:cNvSpPr txBox="1"/>
            <p:nvPr/>
          </p:nvSpPr>
          <p:spPr>
            <a:xfrm>
              <a:off x="928433" y="2175285"/>
              <a:ext cx="11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LMP</a:t>
              </a:r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85FDB9A4-7C13-5943-B3FC-FBB92C08DB85}"/>
                </a:ext>
              </a:extLst>
            </p:cNvPr>
            <p:cNvSpPr txBox="1"/>
            <p:nvPr/>
          </p:nvSpPr>
          <p:spPr>
            <a:xfrm>
              <a:off x="2768041" y="2180280"/>
              <a:ext cx="11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CNRT</a:t>
              </a:r>
            </a:p>
          </p:txBody>
        </p:sp>
        <p:sp>
          <p:nvSpPr>
            <p:cNvPr id="61" name="ZoneTexte 60">
              <a:extLst>
                <a:ext uri="{FF2B5EF4-FFF2-40B4-BE49-F238E27FC236}">
                  <a16:creationId xmlns:a16="http://schemas.microsoft.com/office/drawing/2014/main" id="{815CF893-4840-E048-BA5D-D1256A3EAF32}"/>
                </a:ext>
              </a:extLst>
            </p:cNvPr>
            <p:cNvSpPr txBox="1"/>
            <p:nvPr/>
          </p:nvSpPr>
          <p:spPr>
            <a:xfrm>
              <a:off x="4613663" y="2178713"/>
              <a:ext cx="11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/>
                <a:t>CERTeM</a:t>
              </a:r>
              <a:endParaRPr lang="fr-FR" sz="1400" b="1" dirty="0"/>
            </a:p>
          </p:txBody>
        </p:sp>
        <p:sp>
          <p:nvSpPr>
            <p:cNvPr id="62" name="ZoneTexte 61">
              <a:extLst>
                <a:ext uri="{FF2B5EF4-FFF2-40B4-BE49-F238E27FC236}">
                  <a16:creationId xmlns:a16="http://schemas.microsoft.com/office/drawing/2014/main" id="{D4A49B73-102C-BF45-ACA0-24620D3DCD73}"/>
                </a:ext>
              </a:extLst>
            </p:cNvPr>
            <p:cNvSpPr txBox="1"/>
            <p:nvPr/>
          </p:nvSpPr>
          <p:spPr>
            <a:xfrm>
              <a:off x="6461691" y="2183085"/>
              <a:ext cx="11045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/>
                <a:t>CERTeM</a:t>
              </a:r>
              <a:r>
                <a:rPr lang="fr-FR" sz="1400" b="1" dirty="0"/>
                <a:t> +</a:t>
              </a:r>
            </a:p>
          </p:txBody>
        </p:sp>
        <p:sp>
          <p:nvSpPr>
            <p:cNvPr id="63" name="ZoneTexte 62">
              <a:extLst>
                <a:ext uri="{FF2B5EF4-FFF2-40B4-BE49-F238E27FC236}">
                  <a16:creationId xmlns:a16="http://schemas.microsoft.com/office/drawing/2014/main" id="{EF5C7386-1FE8-494B-AAE8-4582FF5F40FB}"/>
                </a:ext>
              </a:extLst>
            </p:cNvPr>
            <p:cNvSpPr txBox="1"/>
            <p:nvPr/>
          </p:nvSpPr>
          <p:spPr>
            <a:xfrm>
              <a:off x="7948802" y="2176741"/>
              <a:ext cx="18237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/>
                <a:t>CERTeM</a:t>
              </a:r>
              <a:r>
                <a:rPr lang="fr-FR" sz="1400" b="1" dirty="0"/>
                <a:t> 2020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:a16="http://schemas.microsoft.com/office/drawing/2014/main" id="{37E3F0E4-DA5A-EA44-83B1-A0B35630FCCA}"/>
                </a:ext>
              </a:extLst>
            </p:cNvPr>
            <p:cNvSpPr txBox="1"/>
            <p:nvPr/>
          </p:nvSpPr>
          <p:spPr>
            <a:xfrm>
              <a:off x="9798276" y="2175284"/>
              <a:ext cx="18345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 err="1"/>
                <a:t>CERTeM</a:t>
              </a:r>
              <a:r>
                <a:rPr lang="fr-FR" sz="1400" b="1" dirty="0"/>
                <a:t> 5.0</a:t>
              </a:r>
            </a:p>
          </p:txBody>
        </p:sp>
        <p:sp>
          <p:nvSpPr>
            <p:cNvPr id="81" name="Ellipse 80">
              <a:extLst>
                <a:ext uri="{FF2B5EF4-FFF2-40B4-BE49-F238E27FC236}">
                  <a16:creationId xmlns:a16="http://schemas.microsoft.com/office/drawing/2014/main" id="{6B3E08B0-8618-7046-9BB8-DE45242677BF}"/>
                </a:ext>
              </a:extLst>
            </p:cNvPr>
            <p:cNvSpPr/>
            <p:nvPr/>
          </p:nvSpPr>
          <p:spPr>
            <a:xfrm rot="655443">
              <a:off x="351054" y="2007824"/>
              <a:ext cx="489269" cy="47929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2" name="Triangle 81">
              <a:extLst>
                <a:ext uri="{FF2B5EF4-FFF2-40B4-BE49-F238E27FC236}">
                  <a16:creationId xmlns:a16="http://schemas.microsoft.com/office/drawing/2014/main" id="{ED4512FA-47A6-2840-8FFF-67FC4010C9BE}"/>
                </a:ext>
              </a:extLst>
            </p:cNvPr>
            <p:cNvSpPr/>
            <p:nvPr/>
          </p:nvSpPr>
          <p:spPr>
            <a:xfrm rot="5400000">
              <a:off x="11580347" y="2060861"/>
              <a:ext cx="482114" cy="384865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7" name="ZoneTexte 6">
            <a:extLst>
              <a:ext uri="{FF2B5EF4-FFF2-40B4-BE49-F238E27FC236}">
                <a16:creationId xmlns:a16="http://schemas.microsoft.com/office/drawing/2014/main" id="{00FC6E35-AE03-6C4D-BEB3-4598BA87F1E6}"/>
              </a:ext>
            </a:extLst>
          </p:cNvPr>
          <p:cNvSpPr txBox="1"/>
          <p:nvPr/>
        </p:nvSpPr>
        <p:spPr>
          <a:xfrm>
            <a:off x="465476" y="638298"/>
            <a:ext cx="2403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C000"/>
                </a:solidFill>
              </a:rPr>
              <a:t>Membres du </a:t>
            </a:r>
            <a:r>
              <a:rPr lang="fr-FR" sz="1600" b="1" dirty="0" err="1">
                <a:solidFill>
                  <a:srgbClr val="FFC000"/>
                </a:solidFill>
              </a:rPr>
              <a:t>CERTeM</a:t>
            </a:r>
            <a:r>
              <a:rPr lang="fr-FR" sz="1600" b="1" dirty="0">
                <a:solidFill>
                  <a:srgbClr val="FFC000"/>
                </a:solidFill>
              </a:rPr>
              <a:t> :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D688CA27-9C3D-3444-9DAF-91A00174C5B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82781" y="5138501"/>
            <a:ext cx="1814400" cy="1176344"/>
          </a:xfrm>
          <a:prstGeom prst="rect">
            <a:avLst/>
          </a:prstGeom>
        </p:spPr>
      </p:pic>
      <p:sp>
        <p:nvSpPr>
          <p:cNvPr id="80" name="Rectangle 79">
            <a:extLst>
              <a:ext uri="{FF2B5EF4-FFF2-40B4-BE49-F238E27FC236}">
                <a16:creationId xmlns:a16="http://schemas.microsoft.com/office/drawing/2014/main" id="{931988E2-FBFF-D046-9704-E597EDAAD2C0}"/>
              </a:ext>
            </a:extLst>
          </p:cNvPr>
          <p:cNvSpPr/>
          <p:nvPr/>
        </p:nvSpPr>
        <p:spPr>
          <a:xfrm>
            <a:off x="9772533" y="2820647"/>
            <a:ext cx="230841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altLang="fr-FR" sz="1100" b="1" dirty="0"/>
              <a:t>Mode ARD </a:t>
            </a:r>
          </a:p>
          <a:p>
            <a:pPr algn="ctr"/>
            <a:r>
              <a:rPr lang="fr-FR" altLang="fr-FR" sz="1100" b="1" dirty="0"/>
              <a:t>3 actions:</a:t>
            </a:r>
          </a:p>
          <a:p>
            <a:pPr marL="171450" indent="-171450" algn="ctr">
              <a:buFontTx/>
              <a:buChar char="-"/>
            </a:pPr>
            <a:r>
              <a:rPr lang="fr-FR" altLang="fr-FR" sz="1100" b="1" dirty="0"/>
              <a:t>Plateformes technos</a:t>
            </a:r>
          </a:p>
          <a:p>
            <a:pPr marL="171450" indent="-171450" algn="ctr">
              <a:buFontTx/>
              <a:buChar char="-"/>
            </a:pPr>
            <a:r>
              <a:rPr lang="fr-FR" altLang="fr-FR" sz="1100" b="1" dirty="0"/>
              <a:t>Projets collaboratifs</a:t>
            </a:r>
          </a:p>
          <a:p>
            <a:pPr marL="171450" indent="-171450" algn="ctr">
              <a:buFontTx/>
              <a:buChar char="-"/>
            </a:pPr>
            <a:r>
              <a:rPr lang="fr-FR" altLang="fr-FR" sz="1100" b="1" dirty="0"/>
              <a:t>Développement transversal</a:t>
            </a: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CE8F7D92-8A8A-314E-83FF-D42EBA1A29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745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activités du </a:t>
            </a:r>
            <a:r>
              <a:rPr lang="fr-FR" dirty="0" err="1"/>
              <a:t>certem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0346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FE23BB2-B9B2-9A41-8924-6F19395F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 CERTeM 2020 (2014-2018) en résumé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fr-FR" b="1" dirty="0"/>
              <a:t>46</a:t>
            </a:r>
            <a:r>
              <a:rPr lang="fr-FR" dirty="0"/>
              <a:t> projets financés depuis 2014</a:t>
            </a:r>
          </a:p>
          <a:p>
            <a:endParaRPr lang="fr-FR" dirty="0"/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B99A45E9-82BC-EE48-953D-4FCB979D07B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447" y="4500816"/>
            <a:ext cx="720000" cy="720000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C206AE9F-8EAB-A14F-94C6-56C6695DF6B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3063" y="957008"/>
            <a:ext cx="902769" cy="719999"/>
          </a:xfrm>
          <a:prstGeom prst="rect">
            <a:avLst/>
          </a:prstGeom>
        </p:spPr>
      </p:pic>
      <p:pic>
        <p:nvPicPr>
          <p:cNvPr id="87" name="Image 86">
            <a:extLst>
              <a:ext uri="{FF2B5EF4-FFF2-40B4-BE49-F238E27FC236}">
                <a16:creationId xmlns:a16="http://schemas.microsoft.com/office/drawing/2014/main" id="{84C0E3F3-3F62-284C-9779-C0C295A3021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8219" y="2976132"/>
            <a:ext cx="692457" cy="720000"/>
          </a:xfrm>
          <a:prstGeom prst="rect">
            <a:avLst/>
          </a:prstGeom>
        </p:spPr>
      </p:pic>
      <p:sp>
        <p:nvSpPr>
          <p:cNvPr id="88" name="ZoneTexte 87">
            <a:extLst>
              <a:ext uri="{FF2B5EF4-FFF2-40B4-BE49-F238E27FC236}">
                <a16:creationId xmlns:a16="http://schemas.microsoft.com/office/drawing/2014/main" id="{0EDCE598-741E-144E-A044-EDE721A74874}"/>
              </a:ext>
            </a:extLst>
          </p:cNvPr>
          <p:cNvSpPr txBox="1"/>
          <p:nvPr/>
        </p:nvSpPr>
        <p:spPr>
          <a:xfrm>
            <a:off x="6934323" y="1702722"/>
            <a:ext cx="1920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+ de 150</a:t>
            </a:r>
          </a:p>
          <a:p>
            <a:pPr algn="ctr"/>
            <a:r>
              <a:rPr lang="fr-FR" sz="1400" dirty="0"/>
              <a:t>personnes impliquées chaque année </a:t>
            </a:r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B68A29BC-51DB-4E4A-B533-035D5279E0E2}"/>
              </a:ext>
            </a:extLst>
          </p:cNvPr>
          <p:cNvSpPr txBox="1"/>
          <p:nvPr/>
        </p:nvSpPr>
        <p:spPr>
          <a:xfrm>
            <a:off x="6934323" y="5250239"/>
            <a:ext cx="1920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20</a:t>
            </a:r>
            <a:r>
              <a:rPr lang="fr-FR" sz="1400" dirty="0"/>
              <a:t> formations</a:t>
            </a:r>
          </a:p>
          <a:p>
            <a:pPr algn="ctr"/>
            <a:r>
              <a:rPr lang="fr-FR" sz="1400" b="1" dirty="0"/>
              <a:t>bac +2 à bac +8</a:t>
            </a: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4BFD4146-1530-B342-8719-B1BDB302EEBC}"/>
              </a:ext>
            </a:extLst>
          </p:cNvPr>
          <p:cNvSpPr txBox="1"/>
          <p:nvPr/>
        </p:nvSpPr>
        <p:spPr>
          <a:xfrm>
            <a:off x="6934323" y="3696906"/>
            <a:ext cx="192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+ de 560 </a:t>
            </a:r>
            <a:r>
              <a:rPr lang="fr-FR" sz="1400" dirty="0"/>
              <a:t>publications</a:t>
            </a:r>
            <a:endParaRPr lang="fr-FR" sz="1400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87C6D6-C484-7C4B-8381-48197F2CBA8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5723" y="2999990"/>
            <a:ext cx="729973" cy="729973"/>
          </a:xfrm>
          <a:prstGeom prst="rect">
            <a:avLst/>
          </a:prstGeom>
        </p:spPr>
      </p:pic>
      <p:sp>
        <p:nvSpPr>
          <p:cNvPr id="44" name="ZoneTexte 43">
            <a:extLst>
              <a:ext uri="{FF2B5EF4-FFF2-40B4-BE49-F238E27FC236}">
                <a16:creationId xmlns:a16="http://schemas.microsoft.com/office/drawing/2014/main" id="{41DCBE46-ECB7-A441-ACC1-9880A9DB56FF}"/>
              </a:ext>
            </a:extLst>
          </p:cNvPr>
          <p:cNvSpPr txBox="1"/>
          <p:nvPr/>
        </p:nvSpPr>
        <p:spPr>
          <a:xfrm>
            <a:off x="9540585" y="3722620"/>
            <a:ext cx="19202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67 </a:t>
            </a:r>
            <a:r>
              <a:rPr lang="fr-FR" sz="1400" dirty="0"/>
              <a:t>brevets </a:t>
            </a:r>
          </a:p>
        </p:txBody>
      </p:sp>
      <p:pic>
        <p:nvPicPr>
          <p:cNvPr id="50" name="Image 49">
            <a:extLst>
              <a:ext uri="{FF2B5EF4-FFF2-40B4-BE49-F238E27FC236}">
                <a16:creationId xmlns:a16="http://schemas.microsoft.com/office/drawing/2014/main" id="{7966438F-8283-744D-A9F7-0B8188DF8D7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709" y="4526530"/>
            <a:ext cx="720000" cy="720000"/>
          </a:xfrm>
          <a:prstGeom prst="rect">
            <a:avLst/>
          </a:prstGeom>
        </p:spPr>
      </p:pic>
      <p:sp>
        <p:nvSpPr>
          <p:cNvPr id="53" name="ZoneTexte 52">
            <a:extLst>
              <a:ext uri="{FF2B5EF4-FFF2-40B4-BE49-F238E27FC236}">
                <a16:creationId xmlns:a16="http://schemas.microsoft.com/office/drawing/2014/main" id="{DC012249-16C0-AF49-A8C0-3C91369207AD}"/>
              </a:ext>
            </a:extLst>
          </p:cNvPr>
          <p:cNvSpPr txBox="1"/>
          <p:nvPr/>
        </p:nvSpPr>
        <p:spPr>
          <a:xfrm>
            <a:off x="9540585" y="5275953"/>
            <a:ext cx="1920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/>
              <a:t>+ de 190</a:t>
            </a:r>
            <a:r>
              <a:rPr lang="fr-FR" sz="1400" dirty="0"/>
              <a:t> stagiaires accueillis sur les plateformes du </a:t>
            </a:r>
            <a:r>
              <a:rPr lang="fr-FR" sz="1400" dirty="0" err="1"/>
              <a:t>CERTeM</a:t>
            </a:r>
            <a:endParaRPr lang="fr-FR" sz="1400" dirty="0"/>
          </a:p>
        </p:txBody>
      </p:sp>
      <p:pic>
        <p:nvPicPr>
          <p:cNvPr id="55" name="Image 54">
            <a:extLst>
              <a:ext uri="{FF2B5EF4-FFF2-40B4-BE49-F238E27FC236}">
                <a16:creationId xmlns:a16="http://schemas.microsoft.com/office/drawing/2014/main" id="{F511AB1A-48FC-CE4F-A42D-AABE69C27E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40709" y="953299"/>
            <a:ext cx="720000" cy="720000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22950E7F-070C-324F-9B3E-261C97DEA024}"/>
              </a:ext>
            </a:extLst>
          </p:cNvPr>
          <p:cNvSpPr txBox="1"/>
          <p:nvPr/>
        </p:nvSpPr>
        <p:spPr>
          <a:xfrm>
            <a:off x="9540585" y="1702722"/>
            <a:ext cx="1920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/>
              <a:t>Participation à </a:t>
            </a:r>
            <a:r>
              <a:rPr lang="fr-FR" sz="1400" b="1" dirty="0"/>
              <a:t>33</a:t>
            </a:r>
            <a:r>
              <a:rPr lang="fr-FR" sz="1400" dirty="0"/>
              <a:t> événements en Région Centre Val de Loire</a:t>
            </a:r>
          </a:p>
        </p:txBody>
      </p:sp>
      <p:graphicFrame>
        <p:nvGraphicFramePr>
          <p:cNvPr id="57" name="Graphique 56">
            <a:extLst>
              <a:ext uri="{FF2B5EF4-FFF2-40B4-BE49-F238E27FC236}">
                <a16:creationId xmlns:a16="http://schemas.microsoft.com/office/drawing/2014/main" id="{9DCF7F8B-5377-3945-9621-6F493D391234}"/>
              </a:ext>
            </a:extLst>
          </p:cNvPr>
          <p:cNvGraphicFramePr>
            <a:graphicFrameLocks/>
          </p:cNvGraphicFramePr>
          <p:nvPr/>
        </p:nvGraphicFramePr>
        <p:xfrm>
          <a:off x="444267" y="1855796"/>
          <a:ext cx="5804042" cy="3748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6964A5A-EB97-8945-92DC-3C8EBDF3F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7507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205CFF0-52F2-AF4F-B5F1-E5E949C40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Retombées du </a:t>
            </a:r>
            <a:r>
              <a:rPr lang="fr-FR" dirty="0" err="1"/>
              <a:t>CERTeM</a:t>
            </a:r>
            <a:r>
              <a:rPr lang="fr-FR" dirty="0"/>
              <a:t> en Région Centre Val de Loire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00C27CAF-C725-9040-810C-6AA831477136}"/>
              </a:ext>
            </a:extLst>
          </p:cNvPr>
          <p:cNvSpPr txBox="1"/>
          <p:nvPr/>
        </p:nvSpPr>
        <p:spPr>
          <a:xfrm>
            <a:off x="265472" y="769439"/>
            <a:ext cx="1014793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bg1"/>
                </a:solidFill>
                <a:latin typeface="Arial" charset="0"/>
                <a:ea typeface="ＭＳ Ｐゴシック" charset="-128"/>
              </a:rPr>
              <a:t>Plus de 43 entreprises utilisatrices des technologies développées avec le CERTeM dont 22 adhérentes au Pôle de Compétitivité S2E2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73046E3-9211-E642-9616-081AA80916D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4338" y="1783499"/>
            <a:ext cx="4282068" cy="4326672"/>
          </a:xfrm>
          <a:prstGeom prst="rect">
            <a:avLst/>
          </a:prstGeom>
        </p:spPr>
      </p:pic>
      <p:sp>
        <p:nvSpPr>
          <p:cNvPr id="7" name="Arc 6">
            <a:extLst>
              <a:ext uri="{FF2B5EF4-FFF2-40B4-BE49-F238E27FC236}">
                <a16:creationId xmlns:a16="http://schemas.microsoft.com/office/drawing/2014/main" id="{E49AB000-79B0-DF4D-80A6-6848FBF8FC00}"/>
              </a:ext>
            </a:extLst>
          </p:cNvPr>
          <p:cNvSpPr/>
          <p:nvPr/>
        </p:nvSpPr>
        <p:spPr>
          <a:xfrm rot="17782732">
            <a:off x="4539093" y="1700846"/>
            <a:ext cx="1862253" cy="1862253"/>
          </a:xfrm>
          <a:prstGeom prst="arc">
            <a:avLst>
              <a:gd name="adj1" fmla="val 15071672"/>
              <a:gd name="adj2" fmla="val 0"/>
            </a:avLst>
          </a:prstGeom>
          <a:ln w="28575"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A8D6095F-D93C-C04B-BBCA-9E8BB0A5690C}"/>
              </a:ext>
            </a:extLst>
          </p:cNvPr>
          <p:cNvSpPr/>
          <p:nvPr/>
        </p:nvSpPr>
        <p:spPr>
          <a:xfrm rot="1025609" flipV="1">
            <a:off x="6791633" y="1759169"/>
            <a:ext cx="1862253" cy="1862253"/>
          </a:xfrm>
          <a:prstGeom prst="arc">
            <a:avLst>
              <a:gd name="adj1" fmla="val 16453881"/>
              <a:gd name="adj2" fmla="val 19205309"/>
            </a:avLst>
          </a:prstGeom>
          <a:ln w="28575"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Arc 8">
            <a:extLst>
              <a:ext uri="{FF2B5EF4-FFF2-40B4-BE49-F238E27FC236}">
                <a16:creationId xmlns:a16="http://schemas.microsoft.com/office/drawing/2014/main" id="{BC20D9E2-8B88-3448-9F46-BDA0299F6119}"/>
              </a:ext>
            </a:extLst>
          </p:cNvPr>
          <p:cNvSpPr/>
          <p:nvPr/>
        </p:nvSpPr>
        <p:spPr>
          <a:xfrm rot="3557410" flipV="1">
            <a:off x="7277544" y="3257514"/>
            <a:ext cx="1862253" cy="1862253"/>
          </a:xfrm>
          <a:prstGeom prst="arc">
            <a:avLst>
              <a:gd name="adj1" fmla="val 16320759"/>
              <a:gd name="adj2" fmla="val 19714617"/>
            </a:avLst>
          </a:prstGeom>
          <a:ln w="28575"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858068D2-209B-834D-8A9F-866EF3EA7CA1}"/>
              </a:ext>
            </a:extLst>
          </p:cNvPr>
          <p:cNvSpPr/>
          <p:nvPr/>
        </p:nvSpPr>
        <p:spPr>
          <a:xfrm rot="583431" flipH="1" flipV="1">
            <a:off x="3151843" y="1902052"/>
            <a:ext cx="1862253" cy="1862253"/>
          </a:xfrm>
          <a:prstGeom prst="arc">
            <a:avLst>
              <a:gd name="adj1" fmla="val 15071672"/>
              <a:gd name="adj2" fmla="val 20432528"/>
            </a:avLst>
          </a:prstGeom>
          <a:ln w="28575"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260E93AF-E404-5B46-890E-EDB762F27D36}"/>
              </a:ext>
            </a:extLst>
          </p:cNvPr>
          <p:cNvSpPr/>
          <p:nvPr/>
        </p:nvSpPr>
        <p:spPr>
          <a:xfrm rot="12782003" flipH="1">
            <a:off x="5941897" y="4533582"/>
            <a:ext cx="1862253" cy="1862253"/>
          </a:xfrm>
          <a:prstGeom prst="arc">
            <a:avLst>
              <a:gd name="adj1" fmla="val 15155898"/>
              <a:gd name="adj2" fmla="val 18219033"/>
            </a:avLst>
          </a:prstGeom>
          <a:ln w="28575"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224C0AA-DA41-9448-872C-A936E3706705}"/>
              </a:ext>
            </a:extLst>
          </p:cNvPr>
          <p:cNvSpPr txBox="1"/>
          <p:nvPr/>
        </p:nvSpPr>
        <p:spPr>
          <a:xfrm>
            <a:off x="5947367" y="1502167"/>
            <a:ext cx="4186690" cy="7848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numCol="2" rtlCol="0" anchor="ctr">
            <a:spAutoFit/>
          </a:bodyPr>
          <a:lstStyle/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APTIV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ENERGIE RELAIS (SONERGIE)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FD ECLAIRAGE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JAEGER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LEONI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74D14F-F1D5-454D-88AE-67FA36C3B297}"/>
              </a:ext>
            </a:extLst>
          </p:cNvPr>
          <p:cNvSpPr txBox="1"/>
          <p:nvPr/>
        </p:nvSpPr>
        <p:spPr>
          <a:xfrm>
            <a:off x="8299136" y="2839824"/>
            <a:ext cx="3524056" cy="10618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numCol="2" rtlCol="0" anchor="ctr">
            <a:spAutoFit/>
          </a:bodyPr>
          <a:lstStyle/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ALTYOR</a:t>
            </a:r>
            <a:r>
              <a:rPr lang="fr-FR" sz="900" dirty="0"/>
              <a:t> 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CIRETEC (ELVIA)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ELCOMETER France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FAGOR BRANDT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GUINAULT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INTEVA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M3A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MAQUET (GETINGE)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MSL circuits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NIDEC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QUADRAN (Total)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STEE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THERMOR (ATLANTIC)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VERGNET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FE64CA77-BBCE-444F-8EBD-3B6988178C12}"/>
              </a:ext>
            </a:extLst>
          </p:cNvPr>
          <p:cNvSpPr txBox="1"/>
          <p:nvPr/>
        </p:nvSpPr>
        <p:spPr>
          <a:xfrm>
            <a:off x="8227198" y="5037803"/>
            <a:ext cx="1906859" cy="23083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ERPAC SARL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53CC6854-DA7B-7D4F-9DAF-1ED2682D8B0B}"/>
              </a:ext>
            </a:extLst>
          </p:cNvPr>
          <p:cNvSpPr txBox="1"/>
          <p:nvPr/>
        </p:nvSpPr>
        <p:spPr>
          <a:xfrm>
            <a:off x="7009628" y="6014239"/>
            <a:ext cx="3003558" cy="646331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ALCYONE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BLANC MECA ELECTRONIQUE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METROVALI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PGA (ASTRONICS)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3A0105A1-E0DE-3A43-B729-728554829D30}"/>
              </a:ext>
            </a:extLst>
          </p:cNvPr>
          <p:cNvSpPr txBox="1"/>
          <p:nvPr/>
        </p:nvSpPr>
        <p:spPr>
          <a:xfrm>
            <a:off x="1591705" y="4583078"/>
            <a:ext cx="2082530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numCol="1" rtlCol="0" anchor="ctr">
            <a:spAutoFit/>
          </a:bodyPr>
          <a:lstStyle>
            <a:defPPr>
              <a:defRPr lang="fr-FR"/>
            </a:defPPr>
            <a:lvl1pPr marL="171450" indent="-171450">
              <a:buClr>
                <a:srgbClr val="4E252D"/>
              </a:buClr>
              <a:buFont typeface="Helvetica" pitchFamily="2" charset="0"/>
              <a:buChar char="●"/>
              <a:defRPr sz="900"/>
            </a:lvl1pPr>
          </a:lstStyle>
          <a:p>
            <a:r>
              <a:rPr lang="fr-FR" u="sng" dirty="0"/>
              <a:t>AEG POWER SOLUTIONS</a:t>
            </a:r>
          </a:p>
          <a:p>
            <a:r>
              <a:rPr lang="fr-FR" u="sng" dirty="0"/>
              <a:t>ALPHA TEST</a:t>
            </a:r>
          </a:p>
          <a:p>
            <a:r>
              <a:rPr lang="fr-FR" u="sng" dirty="0"/>
              <a:t>AVIDSEN</a:t>
            </a:r>
          </a:p>
          <a:p>
            <a:r>
              <a:rPr lang="fr-FR" dirty="0"/>
              <a:t>B.M.H. ELECTRONIQUE</a:t>
            </a:r>
          </a:p>
          <a:p>
            <a:r>
              <a:rPr lang="fr-FR" dirty="0"/>
              <a:t>DIMCEE </a:t>
            </a:r>
          </a:p>
          <a:p>
            <a:r>
              <a:rPr lang="fr-FR" dirty="0"/>
              <a:t>IP2I</a:t>
            </a:r>
          </a:p>
          <a:p>
            <a:r>
              <a:rPr lang="fr-FR" u="sng" dirty="0"/>
              <a:t>LAN</a:t>
            </a:r>
          </a:p>
          <a:p>
            <a:r>
              <a:rPr lang="fr-FR" dirty="0"/>
              <a:t>MEDIPREMA</a:t>
            </a:r>
          </a:p>
          <a:p>
            <a:r>
              <a:rPr lang="fr-FR" u="sng" dirty="0"/>
              <a:t>SECTRONIC</a:t>
            </a:r>
          </a:p>
          <a:p>
            <a:r>
              <a:rPr lang="fr-FR" u="sng" dirty="0"/>
              <a:t>SES (COLAS)</a:t>
            </a:r>
          </a:p>
          <a:p>
            <a:r>
              <a:rPr lang="fr-FR" u="sng" dirty="0"/>
              <a:t>TEKIN</a:t>
            </a:r>
          </a:p>
          <a:p>
            <a:r>
              <a:rPr lang="fr-FR" dirty="0"/>
              <a:t>WABTEC (FAIVELEY)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22EA764-5888-3840-A670-399C21DDE648}"/>
              </a:ext>
            </a:extLst>
          </p:cNvPr>
          <p:cNvSpPr txBox="1"/>
          <p:nvPr/>
        </p:nvSpPr>
        <p:spPr>
          <a:xfrm>
            <a:off x="9738866" y="6078547"/>
            <a:ext cx="24902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/>
              <a:t>Source : fichiers clients/fournisseurs STMicroelectronics, VERMON et </a:t>
            </a:r>
            <a:r>
              <a:rPr lang="fr-FR" sz="800" i="1" u="sng" dirty="0"/>
              <a:t>adhérents S2E2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BF20552-3BC8-9341-8EC8-6047E458F2C5}"/>
              </a:ext>
            </a:extLst>
          </p:cNvPr>
          <p:cNvSpPr/>
          <p:nvPr/>
        </p:nvSpPr>
        <p:spPr>
          <a:xfrm>
            <a:off x="1945211" y="1919483"/>
            <a:ext cx="2128603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 anchor="ctr">
            <a:spAutoFit/>
          </a:bodyPr>
          <a:lstStyle/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EATON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ECOFIT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EMKA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NLX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u="sng" dirty="0"/>
              <a:t>SRT MICRO CERAMIQUE</a:t>
            </a:r>
          </a:p>
          <a:p>
            <a:pPr marL="171450" indent="-171450">
              <a:buClr>
                <a:srgbClr val="4E252D"/>
              </a:buClr>
              <a:buFont typeface="Helvetica" pitchFamily="2" charset="0"/>
              <a:buChar char="●"/>
            </a:pPr>
            <a:r>
              <a:rPr lang="fr-FR" sz="900" dirty="0"/>
              <a:t>TRESCAL</a:t>
            </a: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CAE4DD2F-2D08-424E-A187-4AC4D24B4974}"/>
              </a:ext>
            </a:extLst>
          </p:cNvPr>
          <p:cNvSpPr/>
          <p:nvPr/>
        </p:nvSpPr>
        <p:spPr>
          <a:xfrm rot="19439767" flipH="1" flipV="1">
            <a:off x="2616660" y="3713250"/>
            <a:ext cx="1862253" cy="1862253"/>
          </a:xfrm>
          <a:prstGeom prst="arc">
            <a:avLst>
              <a:gd name="adj1" fmla="val 15071672"/>
              <a:gd name="adj2" fmla="val 17242108"/>
            </a:avLst>
          </a:prstGeom>
          <a:ln w="28575">
            <a:solidFill>
              <a:schemeClr val="bg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3881" y="5192179"/>
            <a:ext cx="1780186" cy="902286"/>
          </a:xfrm>
          <a:prstGeom prst="rect">
            <a:avLst/>
          </a:prstGeom>
        </p:spPr>
      </p:pic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66A05E3D-BFC5-6847-8C94-CCD196D655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17777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altLang="fr-FR" dirty="0"/>
              <a:t>Le </a:t>
            </a:r>
            <a:r>
              <a:rPr lang="fr-FR" altLang="fr-FR" dirty="0" err="1"/>
              <a:t>CERTeM</a:t>
            </a:r>
            <a:r>
              <a:rPr lang="fr-FR" altLang="fr-FR" dirty="0"/>
              <a:t> 2020 un partenariat en mode actif</a:t>
            </a:r>
            <a:endParaRPr lang="en-US" altLang="fr-FR" dirty="0"/>
          </a:p>
        </p:txBody>
      </p:sp>
      <p:pic>
        <p:nvPicPr>
          <p:cNvPr id="247830" name="Imag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05934" y="4826949"/>
            <a:ext cx="1085420" cy="56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7822" name="ZoneTexte 22"/>
          <p:cNvSpPr txBox="1">
            <a:spLocks noChangeArrowheads="1"/>
          </p:cNvSpPr>
          <p:nvPr/>
        </p:nvSpPr>
        <p:spPr bwMode="auto">
          <a:xfrm>
            <a:off x="5042097" y="1111926"/>
            <a:ext cx="56477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500" b="1" i="1" dirty="0">
                <a:solidFill>
                  <a:schemeClr val="bg2"/>
                </a:solidFill>
              </a:rPr>
              <a:t>Accueil et accompagnement de start-up sur les plateformes</a:t>
            </a:r>
          </a:p>
        </p:txBody>
      </p:sp>
      <p:pic>
        <p:nvPicPr>
          <p:cNvPr id="247824" name="Imag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9361" y="1723594"/>
            <a:ext cx="1311818" cy="44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005722" y="2354225"/>
            <a:ext cx="1829397" cy="38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2" descr="ow cost far infrared sensor array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65515" y="1486096"/>
            <a:ext cx="887299" cy="661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Image 3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9605" y="1508445"/>
            <a:ext cx="869747" cy="537214"/>
          </a:xfrm>
          <a:prstGeom prst="rect">
            <a:avLst/>
          </a:prstGeom>
        </p:spPr>
      </p:pic>
      <p:pic>
        <p:nvPicPr>
          <p:cNvPr id="247832" name="Image 1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14596" y="4233251"/>
            <a:ext cx="1029606" cy="43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33" name="Image 3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7894" y="3573246"/>
            <a:ext cx="1165463" cy="4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37" name="Picture 28" descr="ome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34479" y="3584462"/>
            <a:ext cx="1164649" cy="41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7838" name="Picture 96" descr="ogo ALPHA TEST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3054" y="4184533"/>
            <a:ext cx="795159" cy="44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8" name="Picture 2" descr="Résultat de recherche d'images pour &quot;mediprema&quot;">
            <a:extLst>
              <a:ext uri="{FF2B5EF4-FFF2-40B4-BE49-F238E27FC236}">
                <a16:creationId xmlns:a16="http://schemas.microsoft.com/office/drawing/2014/main" id="{7124B791-B776-5B41-8EC8-852A525671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03413" y="3640435"/>
            <a:ext cx="1746719" cy="37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67355" y="4626894"/>
            <a:ext cx="20970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/>
              <a:t>DREAMS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2366" y="4269843"/>
            <a:ext cx="812689" cy="392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7035" y="4826949"/>
            <a:ext cx="1632069" cy="544023"/>
          </a:xfrm>
          <a:prstGeom prst="rect">
            <a:avLst/>
          </a:prstGeom>
        </p:spPr>
      </p:pic>
      <p:sp>
        <p:nvSpPr>
          <p:cNvPr id="15" name="Ellipse 14">
            <a:extLst>
              <a:ext uri="{FF2B5EF4-FFF2-40B4-BE49-F238E27FC236}">
                <a16:creationId xmlns:a16="http://schemas.microsoft.com/office/drawing/2014/main" id="{B16CC391-DEB7-EB4F-AD2C-CD392B49C7F5}"/>
              </a:ext>
            </a:extLst>
          </p:cNvPr>
          <p:cNvSpPr/>
          <p:nvPr/>
        </p:nvSpPr>
        <p:spPr>
          <a:xfrm>
            <a:off x="2115528" y="1848037"/>
            <a:ext cx="3911720" cy="3911720"/>
          </a:xfrm>
          <a:prstGeom prst="ellipse">
            <a:avLst/>
          </a:prstGeom>
          <a:blipFill dpi="0"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39494E6-78FD-DC49-AA69-A18D59655A29}"/>
              </a:ext>
            </a:extLst>
          </p:cNvPr>
          <p:cNvSpPr/>
          <p:nvPr/>
        </p:nvSpPr>
        <p:spPr>
          <a:xfrm>
            <a:off x="1806671" y="716489"/>
            <a:ext cx="1981474" cy="1981474"/>
          </a:xfrm>
          <a:prstGeom prst="ellipse">
            <a:avLst/>
          </a:pr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llipse 40">
            <a:extLst>
              <a:ext uri="{FF2B5EF4-FFF2-40B4-BE49-F238E27FC236}">
                <a16:creationId xmlns:a16="http://schemas.microsoft.com/office/drawing/2014/main" id="{D2517626-5D04-DF48-91B3-5EEBBD306868}"/>
              </a:ext>
            </a:extLst>
          </p:cNvPr>
          <p:cNvSpPr/>
          <p:nvPr/>
        </p:nvSpPr>
        <p:spPr>
          <a:xfrm>
            <a:off x="552719" y="2279753"/>
            <a:ext cx="1981474" cy="1981474"/>
          </a:xfrm>
          <a:prstGeom prst="ellipse">
            <a:avLst/>
          </a:prstGeom>
          <a:blipFill dpi="0"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Ellipse 41">
            <a:extLst>
              <a:ext uri="{FF2B5EF4-FFF2-40B4-BE49-F238E27FC236}">
                <a16:creationId xmlns:a16="http://schemas.microsoft.com/office/drawing/2014/main" id="{85A9538A-8B86-0A4D-8978-81E49F180435}"/>
              </a:ext>
            </a:extLst>
          </p:cNvPr>
          <p:cNvSpPr/>
          <p:nvPr/>
        </p:nvSpPr>
        <p:spPr>
          <a:xfrm>
            <a:off x="998647" y="4240814"/>
            <a:ext cx="1981474" cy="1981474"/>
          </a:xfrm>
          <a:prstGeom prst="ellipse">
            <a:avLst/>
          </a:prstGeom>
          <a:blipFill dpi="0"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Légende à une bordure 2 17">
            <a:extLst>
              <a:ext uri="{FF2B5EF4-FFF2-40B4-BE49-F238E27FC236}">
                <a16:creationId xmlns:a16="http://schemas.microsoft.com/office/drawing/2014/main" id="{DA6F5E76-9437-FA4E-9978-EA3E6CB6B799}"/>
              </a:ext>
            </a:extLst>
          </p:cNvPr>
          <p:cNvSpPr/>
          <p:nvPr/>
        </p:nvSpPr>
        <p:spPr>
          <a:xfrm>
            <a:off x="5171137" y="1144785"/>
            <a:ext cx="1663087" cy="322525"/>
          </a:xfrm>
          <a:prstGeom prst="accentCallout2">
            <a:avLst>
              <a:gd name="adj1" fmla="val 45496"/>
              <a:gd name="adj2" fmla="val -8852"/>
              <a:gd name="adj3" fmla="val 45496"/>
              <a:gd name="adj4" fmla="val -17704"/>
              <a:gd name="adj5" fmla="val 232859"/>
              <a:gd name="adj6" fmla="val -42517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2DAFF6A8-6248-AF4D-81E9-F33F32B4AAB4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4416" y="1486096"/>
            <a:ext cx="1278653" cy="581913"/>
          </a:xfrm>
          <a:prstGeom prst="rect">
            <a:avLst/>
          </a:prstGeom>
        </p:spPr>
      </p:pic>
      <p:sp>
        <p:nvSpPr>
          <p:cNvPr id="48" name="ZoneTexte 22">
            <a:extLst>
              <a:ext uri="{FF2B5EF4-FFF2-40B4-BE49-F238E27FC236}">
                <a16:creationId xmlns:a16="http://schemas.microsoft.com/office/drawing/2014/main" id="{C5EB82E6-DDD8-B741-BC6A-5A777D407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31284" y="3130915"/>
            <a:ext cx="2329484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Wingdings" charset="2"/>
              <a:buChar char="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Wingdings" charset="2"/>
              <a:buChar char="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charset="2"/>
              <a:buChar char="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fr-FR" altLang="fr-FR" sz="1500" b="1" i="1" dirty="0">
                <a:solidFill>
                  <a:schemeClr val="bg2"/>
                </a:solidFill>
              </a:rPr>
              <a:t>Support aux industriels</a:t>
            </a:r>
          </a:p>
        </p:txBody>
      </p:sp>
      <p:sp>
        <p:nvSpPr>
          <p:cNvPr id="49" name="Légende à une bordure 2 48">
            <a:extLst>
              <a:ext uri="{FF2B5EF4-FFF2-40B4-BE49-F238E27FC236}">
                <a16:creationId xmlns:a16="http://schemas.microsoft.com/office/drawing/2014/main" id="{6D50BC87-1404-524E-B491-DCCD9A1F4A18}"/>
              </a:ext>
            </a:extLst>
          </p:cNvPr>
          <p:cNvSpPr/>
          <p:nvPr/>
        </p:nvSpPr>
        <p:spPr>
          <a:xfrm>
            <a:off x="6560324" y="3163774"/>
            <a:ext cx="1663087" cy="322525"/>
          </a:xfrm>
          <a:prstGeom prst="accentCallout2">
            <a:avLst>
              <a:gd name="adj1" fmla="val 42822"/>
              <a:gd name="adj2" fmla="val -8333"/>
              <a:gd name="adj3" fmla="val 42822"/>
              <a:gd name="adj4" fmla="val -17186"/>
              <a:gd name="adj5" fmla="val 128548"/>
              <a:gd name="adj6" fmla="val -3318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1DA550D-8673-5144-ACC5-AA4CC6B499B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3273" y="4281221"/>
            <a:ext cx="1069541" cy="251739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4025797-2E3C-0C40-ABA1-144B950FF1F9}"/>
              </a:ext>
            </a:extLst>
          </p:cNvPr>
          <p:cNvPicPr>
            <a:picLocks noChangeAspect="1"/>
          </p:cNvPicPr>
          <p:nvPr/>
        </p:nvPicPr>
        <p:blipFill rotWithShape="1"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89720" y="4873020"/>
            <a:ext cx="1585918" cy="45188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671ADCD1-244C-D04C-8838-6194F28A6A7E}"/>
              </a:ext>
            </a:extLst>
          </p:cNvPr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4930" y="5551339"/>
            <a:ext cx="1564768" cy="46111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703428B-1BA8-AB46-B0D2-CC1B65BC30E7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40634" y="5442762"/>
            <a:ext cx="1660402" cy="5575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13381" y="2209226"/>
            <a:ext cx="1212281" cy="532832"/>
          </a:xfrm>
          <a:prstGeom prst="rect">
            <a:avLst/>
          </a:prstGeom>
        </p:spPr>
      </p:pic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4155BC97-D36C-AE4A-A397-032628F981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334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/>
              <a:t>CERTeM</a:t>
            </a:r>
            <a:r>
              <a:rPr lang="fr-FR" dirty="0"/>
              <a:t> 5.0</a:t>
            </a:r>
            <a:br>
              <a:rPr lang="fr-FR" dirty="0"/>
            </a:br>
            <a:r>
              <a:rPr lang="fr-FR" dirty="0"/>
              <a:t>- LES PARTENAIRES académiques et industriels</a:t>
            </a:r>
            <a:br>
              <a:rPr lang="fr-FR" dirty="0"/>
            </a:br>
            <a:r>
              <a:rPr lang="fr-FR" dirty="0"/>
              <a:t>- les axes de recherche</a:t>
            </a:r>
          </a:p>
        </p:txBody>
      </p:sp>
    </p:spTree>
    <p:extLst>
      <p:ext uri="{BB962C8B-B14F-4D97-AF65-F5344CB8AC3E}">
        <p14:creationId xmlns:p14="http://schemas.microsoft.com/office/powerpoint/2010/main" val="1522504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ECB1EA43-8DE1-6247-84CC-52C262FB4E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0117" y="2363570"/>
            <a:ext cx="1584729" cy="1050985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0CFC0D13-408C-D846-B032-9B551A858B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8037" y="3450476"/>
            <a:ext cx="1578017" cy="1040746"/>
          </a:xfrm>
          <a:prstGeom prst="rect">
            <a:avLst/>
          </a:prstGeom>
        </p:spPr>
      </p:pic>
      <p:sp>
        <p:nvSpPr>
          <p:cNvPr id="65" name="Ellipse 64">
            <a:extLst>
              <a:ext uri="{FF2B5EF4-FFF2-40B4-BE49-F238E27FC236}">
                <a16:creationId xmlns:a16="http://schemas.microsoft.com/office/drawing/2014/main" id="{B544B770-474E-3740-B8F9-3F5DC8A5CA81}"/>
              </a:ext>
            </a:extLst>
          </p:cNvPr>
          <p:cNvSpPr/>
          <p:nvPr/>
        </p:nvSpPr>
        <p:spPr>
          <a:xfrm>
            <a:off x="5579604" y="1087410"/>
            <a:ext cx="833985" cy="831678"/>
          </a:xfrm>
          <a:prstGeom prst="ellipse">
            <a:avLst/>
          </a:prstGeom>
          <a:solidFill>
            <a:schemeClr val="bg1"/>
          </a:solidFill>
          <a:ln w="38100" cap="sq">
            <a:solidFill>
              <a:schemeClr val="bg2"/>
            </a:solidFill>
            <a:round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" name="Ellipse 50">
            <a:extLst>
              <a:ext uri="{FF2B5EF4-FFF2-40B4-BE49-F238E27FC236}">
                <a16:creationId xmlns:a16="http://schemas.microsoft.com/office/drawing/2014/main" id="{8DBDDE46-BFD9-734C-BB36-2524B28DBD64}"/>
              </a:ext>
            </a:extLst>
          </p:cNvPr>
          <p:cNvSpPr/>
          <p:nvPr/>
        </p:nvSpPr>
        <p:spPr>
          <a:xfrm>
            <a:off x="3943855" y="889857"/>
            <a:ext cx="1311147" cy="1311147"/>
          </a:xfrm>
          <a:prstGeom prst="ellipse">
            <a:avLst/>
          </a:prstGeom>
          <a:solidFill>
            <a:schemeClr val="bg1"/>
          </a:solidFill>
          <a:ln w="38100" cap="sq">
            <a:solidFill>
              <a:schemeClr val="bg2"/>
            </a:solidFill>
            <a:round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699FC29C-2672-AD41-8D56-652D1B75A6DE}"/>
              </a:ext>
            </a:extLst>
          </p:cNvPr>
          <p:cNvSpPr/>
          <p:nvPr/>
        </p:nvSpPr>
        <p:spPr>
          <a:xfrm>
            <a:off x="6740412" y="889857"/>
            <a:ext cx="1311147" cy="1311147"/>
          </a:xfrm>
          <a:prstGeom prst="ellipse">
            <a:avLst/>
          </a:prstGeom>
          <a:solidFill>
            <a:schemeClr val="bg1"/>
          </a:solidFill>
          <a:ln w="38100" cap="sq">
            <a:solidFill>
              <a:schemeClr val="bg2"/>
            </a:solidFill>
            <a:round/>
          </a:ln>
          <a:effectLst>
            <a:innerShdw blurRad="1651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27F1FD49-15BC-0844-A959-D9E5B088F7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32180" y="2343113"/>
            <a:ext cx="4265662" cy="3718202"/>
          </a:xfrm>
          <a:prstGeom prst="rect">
            <a:avLst/>
          </a:prstGeom>
        </p:spPr>
      </p:pic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altLang="x-none" sz="2400" dirty="0">
                <a:ea typeface="MS PGothic" charset="-128"/>
              </a:rPr>
              <a:t>Les acteurs de l’ARD </a:t>
            </a:r>
            <a:r>
              <a:rPr lang="fr-FR" altLang="x-none" sz="2400" dirty="0" err="1">
                <a:ea typeface="MS PGothic" charset="-128"/>
              </a:rPr>
              <a:t>CERTeM</a:t>
            </a:r>
            <a:r>
              <a:rPr lang="fr-FR" altLang="x-none" sz="2400" dirty="0">
                <a:ea typeface="MS PGothic" charset="-128"/>
              </a:rPr>
              <a:t> 5.0</a:t>
            </a:r>
            <a:endParaRPr lang="en-US" altLang="x-none" sz="1800" dirty="0">
              <a:solidFill>
                <a:srgbClr val="FF9933"/>
              </a:solidFill>
              <a:ea typeface="MS PGothic" charset="-128"/>
            </a:endParaRPr>
          </a:p>
        </p:txBody>
      </p:sp>
      <p:pic>
        <p:nvPicPr>
          <p:cNvPr id="23581" name="Picture 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9155" y="5933483"/>
            <a:ext cx="1173339" cy="233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67" name="Picture 38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2683" y="5201474"/>
            <a:ext cx="909287" cy="667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0" name="Picture 40" descr="nterfaces, Confinement, Matériaux et Nanostructures - ICMN"/>
          <p:cNvPicPr>
            <a:picLocks noChangeAspect="1" noChangeArrowheads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25927" y="1750559"/>
            <a:ext cx="340116" cy="36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Image 11"/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54864" y="5868710"/>
            <a:ext cx="1329593" cy="3780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0935" y="1572814"/>
            <a:ext cx="733480" cy="220044"/>
          </a:xfrm>
          <a:prstGeom prst="rect">
            <a:avLst/>
          </a:prstGeom>
        </p:spPr>
      </p:pic>
      <p:sp>
        <p:nvSpPr>
          <p:cNvPr id="76" name="Arc 75">
            <a:extLst>
              <a:ext uri="{FF2B5EF4-FFF2-40B4-BE49-F238E27FC236}">
                <a16:creationId xmlns:a16="http://schemas.microsoft.com/office/drawing/2014/main" id="{2A94486F-332E-8645-B132-F3F876B8E88E}"/>
              </a:ext>
            </a:extLst>
          </p:cNvPr>
          <p:cNvSpPr/>
          <p:nvPr/>
        </p:nvSpPr>
        <p:spPr>
          <a:xfrm flipH="1" flipV="1">
            <a:off x="4642539" y="-1661066"/>
            <a:ext cx="4789485" cy="7450691"/>
          </a:xfrm>
          <a:prstGeom prst="arc">
            <a:avLst>
              <a:gd name="adj1" fmla="val 18308715"/>
              <a:gd name="adj2" fmla="val 21430041"/>
            </a:avLst>
          </a:prstGeom>
          <a:ln w="19050">
            <a:solidFill>
              <a:srgbClr val="6E354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8">
            <a:extLst>
              <a:ext uri="{FF2B5EF4-FFF2-40B4-BE49-F238E27FC236}">
                <a16:creationId xmlns:a16="http://schemas.microsoft.com/office/drawing/2014/main" id="{78B68BD1-FE56-224D-A324-044A5DE7998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668719" y="1558328"/>
            <a:ext cx="644882" cy="264057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Arc 22">
            <a:extLst>
              <a:ext uri="{FF2B5EF4-FFF2-40B4-BE49-F238E27FC236}">
                <a16:creationId xmlns:a16="http://schemas.microsoft.com/office/drawing/2014/main" id="{27A63053-4C17-6147-8092-3EFC09BC4725}"/>
              </a:ext>
            </a:extLst>
          </p:cNvPr>
          <p:cNvSpPr/>
          <p:nvPr/>
        </p:nvSpPr>
        <p:spPr>
          <a:xfrm rot="20745936" flipV="1">
            <a:off x="1988830" y="-520372"/>
            <a:ext cx="4106790" cy="5591161"/>
          </a:xfrm>
          <a:prstGeom prst="arc">
            <a:avLst>
              <a:gd name="adj1" fmla="val 17640411"/>
              <a:gd name="adj2" fmla="val 21286311"/>
            </a:avLst>
          </a:prstGeom>
          <a:ln w="19050">
            <a:solidFill>
              <a:srgbClr val="6E354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5" name="Picture 14">
            <a:extLst>
              <a:ext uri="{FF2B5EF4-FFF2-40B4-BE49-F238E27FC236}">
                <a16:creationId xmlns:a16="http://schemas.microsoft.com/office/drawing/2014/main" id="{162E3936-05BD-0C48-80FD-C7143F6C7AE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02230" y="4402682"/>
            <a:ext cx="1780577" cy="900000"/>
          </a:xfrm>
          <a:prstGeom prst="rect">
            <a:avLst/>
          </a:prstGeom>
          <a:ln w="19050">
            <a:noFill/>
          </a:ln>
        </p:spPr>
      </p:pic>
      <p:sp>
        <p:nvSpPr>
          <p:cNvPr id="26" name="Rounded Rectangle 15">
            <a:extLst>
              <a:ext uri="{FF2B5EF4-FFF2-40B4-BE49-F238E27FC236}">
                <a16:creationId xmlns:a16="http://schemas.microsoft.com/office/drawing/2014/main" id="{1596AEF4-B39B-3841-8688-2234B927B92D}"/>
              </a:ext>
            </a:extLst>
          </p:cNvPr>
          <p:cNvSpPr/>
          <p:nvPr/>
        </p:nvSpPr>
        <p:spPr>
          <a:xfrm>
            <a:off x="8619539" y="4188104"/>
            <a:ext cx="2270233" cy="2197923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7" name="Arc 26">
            <a:extLst>
              <a:ext uri="{FF2B5EF4-FFF2-40B4-BE49-F238E27FC236}">
                <a16:creationId xmlns:a16="http://schemas.microsoft.com/office/drawing/2014/main" id="{33EC6AD7-0295-FA4B-97F7-069CD366AB53}"/>
              </a:ext>
            </a:extLst>
          </p:cNvPr>
          <p:cNvSpPr/>
          <p:nvPr/>
        </p:nvSpPr>
        <p:spPr>
          <a:xfrm rot="10477282" flipH="1">
            <a:off x="3579423" y="1056173"/>
            <a:ext cx="3687888" cy="2965613"/>
          </a:xfrm>
          <a:prstGeom prst="arc">
            <a:avLst>
              <a:gd name="adj1" fmla="val 17718569"/>
              <a:gd name="adj2" fmla="val 276462"/>
            </a:avLst>
          </a:prstGeom>
          <a:ln w="19050">
            <a:solidFill>
              <a:srgbClr val="6E3540"/>
            </a:solidFill>
            <a:prstDash val="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4" name="Picture 11" descr="LOGO CNRSfr-grand">
            <a:extLst>
              <a:ext uri="{FF2B5EF4-FFF2-40B4-BE49-F238E27FC236}">
                <a16:creationId xmlns:a16="http://schemas.microsoft.com/office/drawing/2014/main" id="{B64C4F42-0712-2548-8CAA-1BEB3F677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89582" y="1128033"/>
            <a:ext cx="323032" cy="3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>
            <a:extLst>
              <a:ext uri="{FF2B5EF4-FFF2-40B4-BE49-F238E27FC236}">
                <a16:creationId xmlns:a16="http://schemas.microsoft.com/office/drawing/2014/main" id="{FE369158-3FE8-7A4F-AE68-5F9D3D0BFFA9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0142" y="1129185"/>
            <a:ext cx="614720" cy="355001"/>
          </a:xfrm>
          <a:prstGeom prst="rect">
            <a:avLst/>
          </a:prstGeom>
        </p:spPr>
      </p:pic>
      <p:pic>
        <p:nvPicPr>
          <p:cNvPr id="66" name="Image 65">
            <a:extLst>
              <a:ext uri="{FF2B5EF4-FFF2-40B4-BE49-F238E27FC236}">
                <a16:creationId xmlns:a16="http://schemas.microsoft.com/office/drawing/2014/main" id="{4F7A66AC-8FB8-9040-8C4B-72BDB48949C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2683" y="1082235"/>
            <a:ext cx="458795" cy="298721"/>
          </a:xfrm>
          <a:prstGeom prst="rect">
            <a:avLst/>
          </a:prstGeom>
        </p:spPr>
      </p:pic>
      <p:pic>
        <p:nvPicPr>
          <p:cNvPr id="67" name="Picture 11" descr="LOGO CNRSfr-grand">
            <a:extLst>
              <a:ext uri="{FF2B5EF4-FFF2-40B4-BE49-F238E27FC236}">
                <a16:creationId xmlns:a16="http://schemas.microsoft.com/office/drawing/2014/main" id="{1A95225D-A53D-8C45-A296-63BA3DD73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3496" y="1056766"/>
            <a:ext cx="323032" cy="34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Image 8">
            <a:extLst>
              <a:ext uri="{FF2B5EF4-FFF2-40B4-BE49-F238E27FC236}">
                <a16:creationId xmlns:a16="http://schemas.microsoft.com/office/drawing/2014/main" id="{6F63C038-809F-0A46-B58D-27F2C77DE192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066902" y="1474259"/>
            <a:ext cx="599494" cy="2454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42" descr="fficher l'image d'origine">
            <a:extLst>
              <a:ext uri="{FF2B5EF4-FFF2-40B4-BE49-F238E27FC236}">
                <a16:creationId xmlns:a16="http://schemas.microsoft.com/office/drawing/2014/main" id="{50A2F29A-6E74-0F42-AE9B-8C05BAF25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3668" y="1745800"/>
            <a:ext cx="288567" cy="31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Image 10">
            <a:extLst>
              <a:ext uri="{FF2B5EF4-FFF2-40B4-BE49-F238E27FC236}">
                <a16:creationId xmlns:a16="http://schemas.microsoft.com/office/drawing/2014/main" id="{4288E5DA-53A7-1C4D-B2CC-7872F25B4649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5083" y="1458628"/>
            <a:ext cx="307073" cy="291931"/>
          </a:xfrm>
          <a:prstGeom prst="rect">
            <a:avLst/>
          </a:prstGeom>
        </p:spPr>
      </p:pic>
      <p:sp>
        <p:nvSpPr>
          <p:cNvPr id="10" name="Rectangle à coins arrondis 9">
            <a:extLst>
              <a:ext uri="{FF2B5EF4-FFF2-40B4-BE49-F238E27FC236}">
                <a16:creationId xmlns:a16="http://schemas.microsoft.com/office/drawing/2014/main" id="{DBA44901-A585-0141-8D97-1D5B542F7D05}"/>
              </a:ext>
            </a:extLst>
          </p:cNvPr>
          <p:cNvSpPr/>
          <p:nvPr/>
        </p:nvSpPr>
        <p:spPr>
          <a:xfrm>
            <a:off x="1249139" y="5102546"/>
            <a:ext cx="2899256" cy="1176265"/>
          </a:xfrm>
          <a:prstGeom prst="roundRect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Rectangle à coins arrondis 2">
            <a:extLst>
              <a:ext uri="{FF2B5EF4-FFF2-40B4-BE49-F238E27FC236}">
                <a16:creationId xmlns:a16="http://schemas.microsoft.com/office/drawing/2014/main" id="{023405D9-C73C-7E45-9CBB-8FE139A1386F}"/>
              </a:ext>
            </a:extLst>
          </p:cNvPr>
          <p:cNvSpPr/>
          <p:nvPr/>
        </p:nvSpPr>
        <p:spPr>
          <a:xfrm>
            <a:off x="3532340" y="799134"/>
            <a:ext cx="4962277" cy="1521409"/>
          </a:xfrm>
          <a:prstGeom prst="roundRect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A160DED-9568-3A42-AAA9-7275B2948CB3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150" y="4915664"/>
            <a:ext cx="883064" cy="391682"/>
          </a:xfrm>
          <a:prstGeom prst="rect">
            <a:avLst/>
          </a:prstGeom>
        </p:spPr>
      </p:pic>
      <p:pic>
        <p:nvPicPr>
          <p:cNvPr id="488" name="Image 487">
            <a:extLst>
              <a:ext uri="{FF2B5EF4-FFF2-40B4-BE49-F238E27FC236}">
                <a16:creationId xmlns:a16="http://schemas.microsoft.com/office/drawing/2014/main" id="{176D2BB1-A812-BE45-863D-6858D4D9BDDE}"/>
              </a:ext>
            </a:extLst>
          </p:cNvPr>
          <p:cNvPicPr>
            <a:picLocks noChangeAspect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5496" y="2064054"/>
            <a:ext cx="883064" cy="391682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8ACE6315-5305-5749-BE19-80C89EC8EB8D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347" y="2362789"/>
            <a:ext cx="1573772" cy="1049181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4B1A656-016D-7740-89B4-581DD990D465}"/>
              </a:ext>
            </a:extLst>
          </p:cNvPr>
          <p:cNvPicPr>
            <a:picLocks noChangeAspect="1"/>
          </p:cNvPicPr>
          <p:nvPr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495" y="3445472"/>
            <a:ext cx="1568624" cy="104574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562A322F-40AC-FD41-AA4F-C7E5F98AA07B}"/>
              </a:ext>
            </a:extLst>
          </p:cNvPr>
          <p:cNvSpPr txBox="1"/>
          <p:nvPr/>
        </p:nvSpPr>
        <p:spPr>
          <a:xfrm>
            <a:off x="350015" y="2006275"/>
            <a:ext cx="2989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002060"/>
                </a:solidFill>
              </a:rPr>
              <a:t>Plateformes technologiques </a:t>
            </a:r>
          </a:p>
        </p:txBody>
      </p:sp>
      <p:sp>
        <p:nvSpPr>
          <p:cNvPr id="11" name="Up-Down Arrow 10"/>
          <p:cNvSpPr/>
          <p:nvPr/>
        </p:nvSpPr>
        <p:spPr>
          <a:xfrm rot="1156642">
            <a:off x="3837217" y="2433894"/>
            <a:ext cx="348675" cy="2545635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" name="Up-Down Arrow 51"/>
          <p:cNvSpPr/>
          <p:nvPr/>
        </p:nvSpPr>
        <p:spPr>
          <a:xfrm rot="20443358" flipV="1">
            <a:off x="7749701" y="2441496"/>
            <a:ext cx="348675" cy="2501621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Up-Down Arrow 54"/>
          <p:cNvSpPr/>
          <p:nvPr/>
        </p:nvSpPr>
        <p:spPr>
          <a:xfrm rot="16200000" flipV="1">
            <a:off x="5848208" y="4649210"/>
            <a:ext cx="348675" cy="2984565"/>
          </a:xfrm>
          <a:prstGeom prst="upDownArrow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7" name="Image 3"/>
          <p:cNvPicPr>
            <a:picLocks noChangeAspect="1"/>
          </p:cNvPicPr>
          <p:nvPr/>
        </p:nvPicPr>
        <p:blipFill>
          <a:blip r:embed="rId2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8509" y="2696909"/>
            <a:ext cx="898773" cy="52551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03005" y="1205844"/>
            <a:ext cx="400840" cy="391151"/>
          </a:xfrm>
          <a:prstGeom prst="rect">
            <a:avLst/>
          </a:prstGeom>
        </p:spPr>
      </p:pic>
      <p:pic>
        <p:nvPicPr>
          <p:cNvPr id="49" name="Image 1"/>
          <p:cNvPicPr>
            <a:picLocks noChangeAspect="1"/>
          </p:cNvPicPr>
          <p:nvPr/>
        </p:nvPicPr>
        <p:blipFill>
          <a:blip r:embed="rId2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61580" y="1752535"/>
            <a:ext cx="1197633" cy="543753"/>
          </a:xfrm>
          <a:prstGeom prst="rect">
            <a:avLst/>
          </a:prstGeom>
        </p:spPr>
      </p:pic>
      <p:pic>
        <p:nvPicPr>
          <p:cNvPr id="57" name="Image 9"/>
          <p:cNvPicPr>
            <a:picLocks noChangeAspect="1"/>
          </p:cNvPicPr>
          <p:nvPr/>
        </p:nvPicPr>
        <p:blipFill>
          <a:blip r:embed="rId2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9465" y="1735117"/>
            <a:ext cx="837100" cy="631430"/>
          </a:xfrm>
          <a:prstGeom prst="rect">
            <a:avLst/>
          </a:prstGeom>
        </p:spPr>
      </p:pic>
      <p:pic>
        <p:nvPicPr>
          <p:cNvPr id="58" name="Image 13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90911" y="2696909"/>
            <a:ext cx="844027" cy="52605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90503" y="5457445"/>
            <a:ext cx="2131365" cy="565207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948655" y="4861276"/>
            <a:ext cx="2324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57C1C7"/>
                </a:solidFill>
              </a:rPr>
              <a:t>Action 1 (GIS) et Action 3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197973" y="6339843"/>
            <a:ext cx="1088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57C1C7"/>
                </a:solidFill>
              </a:rPr>
              <a:t>Industriels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666396" y="523599"/>
            <a:ext cx="35360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57C1C7"/>
                </a:solidFill>
              </a:rPr>
              <a:t>Académiques: Action 1 (GIS) + Action 2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8994935" y="3861878"/>
            <a:ext cx="13179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57C1C7"/>
                </a:solidFill>
              </a:rPr>
              <a:t>Actions 2 &amp; 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9452455" y="1448987"/>
            <a:ext cx="2628488" cy="220812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TextBox 63"/>
          <p:cNvSpPr txBox="1"/>
          <p:nvPr/>
        </p:nvSpPr>
        <p:spPr>
          <a:xfrm>
            <a:off x="10349282" y="1002332"/>
            <a:ext cx="11384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dirty="0">
                <a:solidFill>
                  <a:srgbClr val="57C1C7"/>
                </a:solidFill>
              </a:rPr>
              <a:t>Financeurs</a:t>
            </a:r>
          </a:p>
        </p:txBody>
      </p:sp>
      <p:sp>
        <p:nvSpPr>
          <p:cNvPr id="50" name="Up-Down Arrow 49"/>
          <p:cNvSpPr/>
          <p:nvPr/>
        </p:nvSpPr>
        <p:spPr>
          <a:xfrm rot="12738720" flipV="1">
            <a:off x="10941215" y="3672452"/>
            <a:ext cx="348675" cy="712407"/>
          </a:xfrm>
          <a:prstGeom prst="up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Up-Down Arrow 67"/>
          <p:cNvSpPr/>
          <p:nvPr/>
        </p:nvSpPr>
        <p:spPr>
          <a:xfrm rot="17662476" flipV="1">
            <a:off x="8777744" y="1366116"/>
            <a:ext cx="348675" cy="712407"/>
          </a:xfrm>
          <a:prstGeom prst="upDownArrow">
            <a:avLst/>
          </a:prstGeom>
          <a:solidFill>
            <a:schemeClr val="accent5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E2EC8C-ED28-1146-92D2-95E7C0D01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71F529-162B-394D-82B2-EA389DD85379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23529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LINAME" val="ᙨᚁᙖᙿᙴᚆᚆᙼᙹᙼᙸᙷ"/>
  <p:tag name="DATETIME" val="ᙌᙂᙅᙄᙂᙅᙃᙄᙊᘳᘳᙄᙆᙍᙆᙌᙣᙠᘳᘻᙚᙠᙧᘾᙅᙍᙃᘼ"/>
  <p:tag name="DONEBY" val="ᙦᙧᙯᙿᙴᚈᚅᙴᘳᙽᚈᚁᙶᙻᙴᚇ"/>
  <p:tag name="IPADDRESS" val="ᙧᙢᙨᙖᙪᙗᙃᙇᙉᙊ"/>
  <p:tag name="APPVER" val="ᙆᙁᙃ"/>
  <p:tag name="RANDOM" val="19"/>
  <p:tag name="CHECKSUM" val="ᙇᙌᙇᙈ"/>
</p:tagLst>
</file>

<file path=ppt/theme/theme1.xml><?xml version="1.0" encoding="utf-8"?>
<a:theme xmlns:a="http://schemas.openxmlformats.org/drawingml/2006/main" name="Thème Office">
  <a:themeElements>
    <a:clrScheme name="0 1">
      <a:dk1>
        <a:srgbClr val="000000"/>
      </a:dk1>
      <a:lt1>
        <a:srgbClr val="FFFFFF"/>
      </a:lt1>
      <a:dk2>
        <a:srgbClr val="263776"/>
      </a:dk2>
      <a:lt2>
        <a:srgbClr val="33B5B5"/>
      </a:lt2>
      <a:accent1>
        <a:srgbClr val="8799C1"/>
      </a:accent1>
      <a:accent2>
        <a:srgbClr val="263776"/>
      </a:accent2>
      <a:accent3>
        <a:srgbClr val="FFFFFF"/>
      </a:accent3>
      <a:accent4>
        <a:srgbClr val="000000"/>
      </a:accent4>
      <a:accent5>
        <a:srgbClr val="C3CADD"/>
      </a:accent5>
      <a:accent6>
        <a:srgbClr val="E39F2E"/>
      </a:accent6>
      <a:hlink>
        <a:srgbClr val="263776"/>
      </a:hlink>
      <a:folHlink>
        <a:srgbClr val="33B5B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1101E414-1FA5-E14B-AF2B-C02AE022D6BB}" vid="{CDA50000-5B25-AB4D-BB5D-AEBB6267F2B0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CS-CERTeM-24.11.17</Template>
  <TotalTime>9645</TotalTime>
  <Words>1320</Words>
  <Application>Microsoft Macintosh PowerPoint</Application>
  <PresentationFormat>Grand écran</PresentationFormat>
  <Paragraphs>357</Paragraphs>
  <Slides>21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Helvetica</vt:lpstr>
      <vt:lpstr>Myriad Pro</vt:lpstr>
      <vt:lpstr>Times New Roman</vt:lpstr>
      <vt:lpstr>Verdana</vt:lpstr>
      <vt:lpstr>Thème Office</vt:lpstr>
      <vt:lpstr>Présentation PowerPoint</vt:lpstr>
      <vt:lpstr>Sommaire</vt:lpstr>
      <vt:lpstr>Le CERTeM : 23 ans d’histoire et de collaboration</vt:lpstr>
      <vt:lpstr>Les activités du certem</vt:lpstr>
      <vt:lpstr>Le CERTeM 2020 (2014-2018) en résumé</vt:lpstr>
      <vt:lpstr>Retombées du CERTeM en Région Centre Val de Loire</vt:lpstr>
      <vt:lpstr>Le CERTeM 2020 un partenariat en mode actif</vt:lpstr>
      <vt:lpstr>CERTeM 5.0 - LES PARTENAIRES académiques et industriels - les axes de recherche</vt:lpstr>
      <vt:lpstr>Les acteurs de l’ARD CERTeM 5.0</vt:lpstr>
      <vt:lpstr>Axe 1 : Conversion de puissance et efficacité énergétique</vt:lpstr>
      <vt:lpstr>Axe 2 :  Communication et électronique mobile</vt:lpstr>
      <vt:lpstr>Axe 3 : Microsystèmes intégrés et autonomie</vt:lpstr>
      <vt:lpstr>Les 3 axes stratégiques du CERTeM 5.0</vt:lpstr>
      <vt:lpstr>Les 3 axes stratégiques du CERTeM 5.0</vt:lpstr>
      <vt:lpstr>Interactions entre les partenaires du CERTeM 5.0</vt:lpstr>
      <vt:lpstr>Le CERTeM 5.0 en mode ARD</vt:lpstr>
      <vt:lpstr>Présentation PowerPoint</vt:lpstr>
      <vt:lpstr>Action 1 : Plateforme technologique GIS CERTeM</vt:lpstr>
      <vt:lpstr>Action 2 : Projets scientifiques</vt:lpstr>
      <vt:lpstr>Action 3 : Développement transversal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de Microsoft Office</dc:creator>
  <cp:lastModifiedBy>Jérôme BILLOUE</cp:lastModifiedBy>
  <cp:revision>520</cp:revision>
  <cp:lastPrinted>2019-02-05T11:16:01Z</cp:lastPrinted>
  <dcterms:created xsi:type="dcterms:W3CDTF">2017-09-22T10:34:55Z</dcterms:created>
  <dcterms:modified xsi:type="dcterms:W3CDTF">2019-06-25T06:04:09Z</dcterms:modified>
</cp:coreProperties>
</file>