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361" r:id="rId3"/>
    <p:sldId id="344" r:id="rId4"/>
    <p:sldId id="363" r:id="rId5"/>
    <p:sldId id="384" r:id="rId6"/>
    <p:sldId id="372" r:id="rId7"/>
    <p:sldId id="377" r:id="rId8"/>
    <p:sldId id="379" r:id="rId9"/>
    <p:sldId id="381" r:id="rId10"/>
    <p:sldId id="382" r:id="rId11"/>
    <p:sldId id="356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gane Chaumier" initials="UdM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824"/>
    <a:srgbClr val="C4004C"/>
    <a:srgbClr val="7CB2A4"/>
    <a:srgbClr val="45A59D"/>
    <a:srgbClr val="B1B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78" autoAdjust="0"/>
    <p:restoredTop sz="95958"/>
  </p:normalViewPr>
  <p:slideViewPr>
    <p:cSldViewPr snapToGrid="0">
      <p:cViewPr varScale="1">
        <p:scale>
          <a:sx n="72" d="100"/>
          <a:sy n="72" d="100"/>
        </p:scale>
        <p:origin x="6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409A8-ED71-45CC-A7F1-482690A61A12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62568-1220-461A-9E2B-D21ECD964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76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3744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734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1357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567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032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390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133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0064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707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418BE31-7578-42B4-BAE1-5860CC2D84C9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47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24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40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09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14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17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02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27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6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3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26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D9B2D-82DE-4399-BED7-AE5ACD162233}" type="datetimeFigureOut">
              <a:rPr lang="fr-FR" smtClean="0"/>
              <a:t>09/05/2019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F5F30-C1B4-4798-A77D-9658B63B2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64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43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3813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696E487F-170C-8845-8D44-69090ABC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181" y="425056"/>
            <a:ext cx="7172045" cy="869729"/>
          </a:xfrm>
        </p:spPr>
        <p:txBody>
          <a:bodyPr>
            <a:normAutofit fontScale="77500" lnSpcReduction="20000"/>
          </a:bodyPr>
          <a:lstStyle/>
          <a:p>
            <a:pPr algn="r">
              <a:spcBef>
                <a:spcPts val="1800"/>
              </a:spcBef>
              <a:buNone/>
            </a:pPr>
            <a:r>
              <a:rPr lang="fr-FR" altLang="fr-FR" sz="3600" dirty="0">
                <a:solidFill>
                  <a:srgbClr val="972927"/>
                </a:solidFill>
                <a:latin typeface="Fira Sans Light" panose="020B0403050000020004" pitchFamily="34" charset="0"/>
                <a:ea typeface="Avenir Book"/>
                <a:cs typeface="Avenir Book"/>
              </a:rPr>
              <a:t>Formation</a:t>
            </a:r>
          </a:p>
          <a:p>
            <a:pPr algn="r">
              <a:spcBef>
                <a:spcPts val="1800"/>
              </a:spcBef>
              <a:buNone/>
            </a:pPr>
            <a:r>
              <a:rPr lang="fr-FR" altLang="fr-FR" dirty="0">
                <a:solidFill>
                  <a:srgbClr val="972927"/>
                </a:solidFill>
                <a:latin typeface="Fira Sans Light" panose="020B0403050000020004" pitchFamily="34" charset="0"/>
                <a:ea typeface="Avenir Book"/>
                <a:cs typeface="Avenir Book"/>
              </a:rPr>
              <a:t>ESI-Pat &gt; EURI-Pat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99AA9DF-FCA6-8F45-BEFD-1D212D602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5" b="90165" l="21380" r="78364">
                        <a14:foregroundMark x1="50057" y1="33575" x2="50057" y2="33575"/>
                        <a14:foregroundMark x1="55758" y1="31560" x2="55758" y2="31560"/>
                        <a14:foregroundMark x1="55758" y1="31761" x2="55758" y2="31761"/>
                        <a14:foregroundMark x1="54019" y1="66909" x2="54019" y2="66909"/>
                        <a14:foregroundMark x1="54162" y1="68682" x2="54162" y2="68682"/>
                        <a14:foregroundMark x1="52423" y1="57517" x2="52423" y2="57517"/>
                        <a14:foregroundMark x1="52281" y1="57960" x2="52281" y2="57960"/>
                        <a14:foregroundMark x1="56385" y1="57719" x2="56385" y2="57719"/>
                        <a14:foregroundMark x1="55758" y1="57517" x2="55758" y2="57517"/>
                        <a14:foregroundMark x1="66676" y1="57719" x2="66676" y2="57719"/>
                        <a14:foregroundMark x1="66049" y1="57719" x2="66049" y2="57719"/>
                        <a14:foregroundMark x1="66363" y1="57517" x2="66363" y2="57517"/>
                        <a14:foregroundMark x1="63341" y1="66667" x2="63341" y2="66667"/>
                        <a14:foregroundMark x1="63027" y1="66909" x2="63027" y2="66909"/>
                        <a14:foregroundMark x1="38968" y1="69166" x2="38968" y2="69166"/>
                        <a14:foregroundMark x1="38483" y1="69609" x2="38483" y2="69609"/>
                        <a14:foregroundMark x1="35319" y1="65780" x2="35319" y2="65780"/>
                        <a14:foregroundMark x1="35177" y1="66223" x2="35177" y2="66223"/>
                        <a14:foregroundMark x1="35006" y1="65578" x2="35006" y2="65578"/>
                        <a14:foregroundMark x1="52908" y1="41636" x2="52908" y2="41636"/>
                        <a14:foregroundMark x1="53364" y1="41838" x2="53364" y2="41838"/>
                        <a14:foregroundMark x1="62571" y1="42080" x2="62571" y2="42080"/>
                        <a14:foregroundMark x1="63997" y1="41636" x2="63997" y2="41636"/>
                        <a14:foregroundMark x1="55274" y1="67795" x2="55274" y2="67795"/>
                        <a14:foregroundMark x1="54162" y1="66022" x2="54162" y2="66022"/>
                        <a14:foregroundMark x1="36602" y1="65780" x2="36602" y2="65780"/>
                        <a14:foregroundMark x1="44042" y1="58162" x2="44042" y2="58162"/>
                        <a14:foregroundMark x1="42617" y1="56630" x2="42617" y2="56630"/>
                        <a14:foregroundMark x1="41819" y1="59734" x2="41819" y2="59734"/>
                        <a14:foregroundMark x1="66847" y1="58847" x2="66847" y2="58847"/>
                        <a14:foregroundMark x1="66192" y1="60661" x2="66192" y2="60661"/>
                        <a14:foregroundMark x1="63341" y1="70496" x2="63341" y2="70496"/>
                        <a14:foregroundMark x1="64310" y1="66909" x2="64310" y2="66909"/>
                        <a14:foregroundMark x1="67018" y1="56429" x2="67018" y2="56429"/>
                        <a14:foregroundMark x1="57611" y1="58404" x2="57611" y2="58404"/>
                        <a14:foregroundMark x1="56471" y1="56268" x2="56471" y2="56268"/>
                        <a14:foregroundMark x1="52537" y1="59210" x2="52537" y2="59210"/>
                        <a14:foregroundMark x1="53649" y1="61588" x2="53649" y2="61588"/>
                        <a14:foregroundMark x1="51568" y1="62072" x2="51568" y2="62072"/>
                        <a14:foregroundMark x1="53421" y1="56711" x2="53421" y2="56711"/>
                        <a14:foregroundMark x1="51739" y1="56630" x2="51739" y2="56630"/>
                        <a14:foregroundMark x1="44071" y1="57759" x2="44071" y2="57759"/>
                        <a14:foregroundMark x1="43387" y1="65659" x2="43387" y2="65659"/>
                        <a14:foregroundMark x1="47577" y1="65740" x2="47577" y2="65740"/>
                        <a14:foregroundMark x1="49886" y1="66304" x2="49886" y2="66304"/>
                        <a14:foregroundMark x1="51397" y1="65981" x2="51397" y2="65981"/>
                        <a14:foregroundMark x1="51682" y1="68440" x2="51682" y2="68440"/>
                        <a14:foregroundMark x1="49886" y1="69085" x2="49886" y2="69085"/>
                        <a14:foregroundMark x1="48176" y1="69488" x2="48176" y2="69488"/>
                        <a14:foregroundMark x1="43900" y1="69407" x2="43900" y2="69407"/>
                        <a14:foregroundMark x1="44812" y1="65740" x2="44812" y2="65740"/>
                        <a14:foregroundMark x1="41762" y1="69327" x2="41762" y2="69327"/>
                        <a14:foregroundMark x1="41420" y1="64611" x2="41420" y2="64611"/>
                        <a14:foregroundMark x1="42104" y1="65820" x2="42104" y2="65820"/>
                        <a14:foregroundMark x1="41078" y1="65820" x2="41078" y2="65820"/>
                        <a14:foregroundMark x1="38369" y1="65659" x2="38369" y2="65659"/>
                        <a14:foregroundMark x1="39795" y1="66546" x2="39795" y2="66546"/>
                        <a14:foregroundMark x1="39738" y1="69649" x2="39738" y2="69649"/>
                        <a14:foregroundMark x1="38198" y1="67594" x2="38198" y2="67594"/>
                        <a14:foregroundMark x1="58666" y1="65417" x2="58666" y2="65417"/>
                        <a14:foregroundMark x1="60804" y1="65981" x2="60804" y2="65981"/>
                        <a14:foregroundMark x1="60975" y1="69085" x2="60975" y2="69085"/>
                        <a14:foregroundMark x1="58780" y1="69730" x2="58780" y2="69730"/>
                        <a14:foregroundMark x1="58837" y1="66949" x2="58837" y2="66949"/>
                        <a14:foregroundMark x1="57041" y1="66062" x2="57041" y2="66062"/>
                        <a14:foregroundMark x1="56870" y1="68440" x2="56870" y2="68440"/>
                        <a14:foregroundMark x1="56984" y1="69730" x2="56984" y2="69730"/>
                        <a14:foregroundMark x1="67702" y1="65981" x2="67702" y2="65981"/>
                        <a14:foregroundMark x1="65621" y1="66143" x2="65621" y2="66143"/>
                        <a14:foregroundMark x1="66391" y1="67674" x2="66391" y2="67674"/>
                        <a14:foregroundMark x1="67531" y1="68198" x2="67531" y2="68198"/>
                        <a14:foregroundMark x1="67588" y1="69569" x2="67588" y2="69569"/>
                        <a14:foregroundMark x1="66619" y1="69730" x2="66619" y2="69730"/>
                        <a14:foregroundMark x1="65678" y1="69649" x2="65678" y2="69649"/>
                        <a14:foregroundMark x1="64310" y1="60621" x2="64310" y2="60621"/>
                        <a14:foregroundMark x1="63911" y1="56348" x2="63911" y2="56348"/>
                        <a14:foregroundMark x1="62742" y1="57437" x2="62742" y2="57437"/>
                        <a14:foregroundMark x1="62628" y1="58888" x2="62628" y2="58888"/>
                        <a14:foregroundMark x1="63141" y1="60339" x2="63141" y2="60339"/>
                        <a14:foregroundMark x1="60861" y1="60459" x2="60861" y2="60459"/>
                        <a14:foregroundMark x1="61032" y1="58807" x2="61032" y2="58807"/>
                        <a14:foregroundMark x1="60918" y1="57517" x2="60918" y2="57517"/>
                        <a14:foregroundMark x1="60262" y1="56872" x2="60262" y2="56872"/>
                        <a14:foregroundMark x1="58666" y1="56872" x2="58666" y2="56872"/>
                        <a14:foregroundMark x1="58723" y1="58243" x2="58723" y2="58243"/>
                        <a14:foregroundMark x1="58951" y1="60459" x2="58951" y2="60459"/>
                        <a14:foregroundMark x1="49829" y1="59936" x2="49829" y2="59936"/>
                        <a14:foregroundMark x1="49829" y1="58081" x2="49829" y2="58081"/>
                        <a14:foregroundMark x1="48062" y1="54978" x2="48062" y2="54978"/>
                        <a14:foregroundMark x1="47891" y1="56630" x2="47891" y2="56630"/>
                        <a14:foregroundMark x1="47777" y1="57920" x2="47777" y2="57920"/>
                        <a14:foregroundMark x1="47634" y1="59613" x2="47634" y2="59613"/>
                        <a14:foregroundMark x1="48005" y1="60459" x2="48005" y2="60459"/>
                        <a14:foregroundMark x1="46152" y1="60540" x2="46152" y2="60540"/>
                        <a14:foregroundMark x1="45810" y1="58646" x2="45810" y2="58646"/>
                        <a14:foregroundMark x1="45639" y1="56348" x2="45639" y2="56348"/>
                        <a14:foregroundMark x1="45810" y1="54333" x2="45810" y2="54333"/>
                        <a14:foregroundMark x1="40507" y1="60621" x2="40507" y2="60621"/>
                        <a14:foregroundMark x1="40165" y1="59613" x2="40165" y2="59613"/>
                        <a14:foregroundMark x1="39994" y1="58081" x2="39994" y2="58081"/>
                        <a14:foregroundMark x1="39852" y1="56026" x2="39852" y2="56026"/>
                        <a14:foregroundMark x1="40678" y1="56711" x2="40678" y2="56711"/>
                        <a14:foregroundMark x1="39453" y1="56630" x2="39453" y2="56630"/>
                        <a14:foregroundMark x1="37742" y1="56792" x2="37742" y2="56792"/>
                        <a14:foregroundMark x1="38141" y1="57840" x2="38141" y2="57840"/>
                        <a14:foregroundMark x1="38369" y1="59936" x2="38369" y2="59936"/>
                        <a14:foregroundMark x1="35946" y1="60540" x2="35946" y2="60540"/>
                        <a14:foregroundMark x1="36060" y1="58243" x2="36060" y2="58243"/>
                        <a14:foregroundMark x1="36174" y1="56792" x2="36174" y2="56792"/>
                        <a14:foregroundMark x1="34322" y1="60782" x2="34322" y2="60782"/>
                        <a14:foregroundMark x1="34436" y1="58726" x2="34436" y2="58726"/>
                        <a14:foregroundMark x1="34436" y1="56106" x2="34436" y2="56106"/>
                        <a14:foregroundMark x1="34322" y1="54655" x2="34322" y2="54655"/>
                        <a14:foregroundMark x1="40450" y1="47965" x2="40450" y2="47965"/>
                        <a14:foregroundMark x1="40393" y1="45466" x2="40393" y2="45466"/>
                        <a14:foregroundMark x1="40507" y1="42846" x2="40507" y2="42846"/>
                        <a14:foregroundMark x1="40450" y1="41354" x2="40450" y2="41354"/>
                        <a14:foregroundMark x1="51454" y1="32890" x2="51454" y2="32890"/>
                        <a14:foregroundMark x1="48803" y1="32971" x2="48803" y2="32971"/>
                        <a14:foregroundMark x1="50656" y1="31036" x2="50656" y2="31036"/>
                        <a14:foregroundMark x1="49544" y1="35026" x2="49544" y2="35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074" t="7946" r="19776" b="7129"/>
          <a:stretch/>
        </p:blipFill>
        <p:spPr>
          <a:xfrm>
            <a:off x="1919918" y="38627"/>
            <a:ext cx="1624701" cy="15963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9CC55F2-07CC-B243-BCCA-6FB6B8996ED1}"/>
              </a:ext>
            </a:extLst>
          </p:cNvPr>
          <p:cNvSpPr/>
          <p:nvPr/>
        </p:nvSpPr>
        <p:spPr>
          <a:xfrm>
            <a:off x="464945" y="2505420"/>
            <a:ext cx="833689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Renforcement de l’articulation Recherche / Formation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Consolidation de l’interdisciplinarité</a:t>
            </a:r>
          </a:p>
          <a:p>
            <a:pPr marL="836613" lvl="2" indent="-285750"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Développement de l’inter-modularité</a:t>
            </a:r>
          </a:p>
          <a:p>
            <a:pPr marL="836613" lvl="2" indent="-285750"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Mise en œuvre de la formation continue et de la formation à distance</a:t>
            </a:r>
          </a:p>
          <a:p>
            <a:pPr marL="836613" lvl="2" indent="-285750"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Augmentation de l’internationalisation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endParaRPr lang="fr-FR" altLang="fr-FR" dirty="0">
              <a:solidFill>
                <a:prstClr val="black">
                  <a:lumMod val="85000"/>
                  <a:lumOff val="15000"/>
                </a:prstClr>
              </a:solidFill>
              <a:latin typeface="Fira Sans Light" panose="020B0403050000020004" pitchFamily="34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729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27591" y="776177"/>
            <a:ext cx="8640172" cy="1219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292" name="Espace réservé du contenu 2"/>
          <p:cNvSpPr>
            <a:spLocks noGrp="1"/>
          </p:cNvSpPr>
          <p:nvPr>
            <p:ph idx="1"/>
          </p:nvPr>
        </p:nvSpPr>
        <p:spPr>
          <a:xfrm>
            <a:off x="1595718" y="431832"/>
            <a:ext cx="7172045" cy="869729"/>
          </a:xfrm>
        </p:spPr>
        <p:txBody>
          <a:bodyPr>
            <a:normAutofit fontScale="92500" lnSpcReduction="20000"/>
          </a:bodyPr>
          <a:lstStyle/>
          <a:p>
            <a:pPr algn="r">
              <a:spcBef>
                <a:spcPts val="1800"/>
              </a:spcBef>
              <a:buNone/>
            </a:pPr>
            <a:r>
              <a:rPr lang="fr-FR" altLang="fr-FR" sz="3000" dirty="0">
                <a:solidFill>
                  <a:srgbClr val="972927"/>
                </a:solidFill>
                <a:latin typeface="Fira Sans Light" charset="0"/>
                <a:ea typeface="Fira Sans Light" charset="0"/>
                <a:cs typeface="Fira Sans Light" charset="0"/>
              </a:rPr>
              <a:t>Entrepreneuriat</a:t>
            </a:r>
          </a:p>
          <a:p>
            <a:pPr algn="r">
              <a:spcBef>
                <a:spcPts val="1800"/>
              </a:spcBef>
              <a:buNone/>
            </a:pPr>
            <a:r>
              <a:rPr lang="fr-FR" sz="2400" dirty="0">
                <a:solidFill>
                  <a:srgbClr val="A21824"/>
                </a:solidFill>
                <a:latin typeface="Fira Sans Light" charset="0"/>
                <a:ea typeface="Fira Sans Light" charset="0"/>
                <a:cs typeface="Fira Sans Light" charset="0"/>
              </a:rPr>
              <a:t>Smart Tourisme </a:t>
            </a:r>
            <a:r>
              <a:rPr lang="fr-FR" sz="2400" dirty="0" err="1">
                <a:solidFill>
                  <a:srgbClr val="A21824"/>
                </a:solidFill>
                <a:latin typeface="Fira Sans Light" charset="0"/>
                <a:ea typeface="Fira Sans Light" charset="0"/>
                <a:cs typeface="Fira Sans Light" charset="0"/>
              </a:rPr>
              <a:t>Lab</a:t>
            </a:r>
            <a:endParaRPr lang="fr-FR" sz="2400" dirty="0">
              <a:solidFill>
                <a:srgbClr val="A21824"/>
              </a:solidFill>
              <a:latin typeface="Fira Sans Light" charset="0"/>
              <a:ea typeface="Fira Sans Light" charset="0"/>
              <a:cs typeface="Fira Sans Light" charset="0"/>
            </a:endParaRPr>
          </a:p>
          <a:p>
            <a:pPr algn="r">
              <a:spcBef>
                <a:spcPts val="1800"/>
              </a:spcBef>
              <a:buNone/>
            </a:pPr>
            <a:endParaRPr lang="fr-FR" altLang="fr-FR" sz="2200" dirty="0">
              <a:solidFill>
                <a:srgbClr val="972927"/>
              </a:solidFill>
              <a:latin typeface="Fira Sans" panose="020B0503050000020004" pitchFamily="34" charset="0"/>
              <a:ea typeface="Avenir Book"/>
              <a:cs typeface="Avenir Book"/>
            </a:endParaRPr>
          </a:p>
        </p:txBody>
      </p: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81" y="-76979"/>
            <a:ext cx="1682835" cy="164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10068" y="319917"/>
            <a:ext cx="3871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9CC55F2-07CC-B243-BCCA-6FB6B8996ED1}"/>
              </a:ext>
            </a:extLst>
          </p:cNvPr>
          <p:cNvSpPr/>
          <p:nvPr/>
        </p:nvSpPr>
        <p:spPr>
          <a:xfrm>
            <a:off x="379881" y="2260870"/>
            <a:ext cx="833689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Élaboration d’une stratégie de développement permettant d’inscrire dans le temps les dispositifs innovants engagés (programme d’incubation, fonds d’aide à l’innovation et concours </a:t>
            </a:r>
            <a:r>
              <a:rPr lang="fr-FR" altLang="fr-FR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Heritage</a:t>
            </a: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 </a:t>
            </a:r>
            <a:r>
              <a:rPr lang="fr-FR" altLang="fr-FR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Award</a:t>
            </a: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)</a:t>
            </a:r>
          </a:p>
          <a:p>
            <a:pPr marL="836613" lvl="2" indent="-285750"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Expérimentation d’une nouvelle approche de valorisation scientifique (mise en lien des projets de recherche du programme avec des start-up, particulièrement celles incubées au sein du </a:t>
            </a:r>
            <a:r>
              <a:rPr lang="fr-FR" altLang="fr-FR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STLab</a:t>
            </a: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)</a:t>
            </a:r>
          </a:p>
          <a:p>
            <a:pPr marL="836613" lvl="2" indent="-285750"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Mise en œuvre de nouvelles formes de partenariats public-privé</a:t>
            </a:r>
          </a:p>
          <a:p>
            <a:pPr marL="836613" lvl="2" indent="-285750"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Développement de partenariats au niveau national voire international</a:t>
            </a:r>
          </a:p>
          <a:p>
            <a:pPr marL="836613" lvl="2" indent="-285750"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Dépôts de projets permettant d’initier de nouvelles pratiques d’accompagnement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7134E19-5BAC-DF4E-96B6-8A5C46CE4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9" b="97207" l="2835" r="96911">
                        <a14:foregroundMark x1="38341" y1="33559" x2="38341" y2="33559"/>
                        <a14:foregroundMark x1="34998" y1="33559" x2="34998" y2="33559"/>
                        <a14:foregroundMark x1="34998" y1="35506" x2="34998" y2="35506"/>
                        <a14:foregroundMark x1="38595" y1="37579" x2="38595" y2="37579"/>
                        <a14:foregroundMark x1="42065" y1="36140" x2="42065" y2="36140"/>
                        <a14:foregroundMark x1="41938" y1="40415" x2="41938" y2="40415"/>
                        <a14:foregroundMark x1="48159" y1="36014" x2="48159" y2="36014"/>
                        <a14:foregroundMark x1="45070" y1="39653" x2="45070" y2="39653"/>
                        <a14:foregroundMark x1="49175" y1="40161" x2="49175" y2="40161"/>
                        <a14:foregroundMark x1="52518" y1="36014" x2="52518" y2="36014"/>
                        <a14:foregroundMark x1="54972" y1="37325" x2="54972" y2="37325"/>
                        <a14:foregroundMark x1="55523" y1="40796" x2="55523" y2="40796"/>
                        <a14:foregroundMark x1="52645" y1="39653" x2="52645" y2="39653"/>
                        <a14:foregroundMark x1="51883" y1="41303" x2="51883" y2="41303"/>
                        <a14:foregroundMark x1="60389" y1="36014" x2="60389" y2="36014"/>
                        <a14:foregroundMark x1="58485" y1="40161" x2="58485" y2="40161"/>
                        <a14:foregroundMark x1="58612" y1="36267" x2="58612" y2="36267"/>
                        <a14:foregroundMark x1="63140" y1="34490" x2="63140" y2="34490"/>
                        <a14:foregroundMark x1="63140" y1="36945" x2="63140" y2="36945"/>
                        <a14:foregroundMark x1="63267" y1="39780" x2="63267" y2="39780"/>
                        <a14:foregroundMark x1="64537" y1="41176" x2="64537" y2="41176"/>
                        <a14:foregroundMark x1="64664" y1="35760" x2="64664" y2="35760"/>
                        <a14:foregroundMark x1="32924" y1="48794" x2="32924" y2="48794"/>
                        <a14:foregroundMark x1="29708" y1="50868" x2="29708" y2="50868"/>
                        <a14:foregroundMark x1="31612" y1="53195" x2="31612" y2="53195"/>
                        <a14:foregroundMark x1="33432" y1="50994" x2="33432" y2="50994"/>
                        <a14:foregroundMark x1="23995" y1="46339" x2="23995" y2="46339"/>
                        <a14:foregroundMark x1="27888" y1="46212" x2="27888" y2="46212"/>
                        <a14:foregroundMark x1="26069" y1="49725" x2="26069" y2="49725"/>
                        <a14:foregroundMark x1="26069" y1="53449" x2="26069" y2="53449"/>
                        <a14:foregroundMark x1="36521" y1="48921" x2="36521" y2="48921"/>
                        <a14:foregroundMark x1="36775" y1="51756" x2="36775" y2="51756"/>
                        <a14:foregroundMark x1="37198" y1="53703" x2="37198" y2="53703"/>
                        <a14:foregroundMark x1="40288" y1="53195" x2="40288" y2="53195"/>
                        <a14:foregroundMark x1="40034" y1="50614" x2="40034" y2="50614"/>
                        <a14:foregroundMark x1="39907" y1="48667" x2="39907" y2="48667"/>
                        <a14:foregroundMark x1="43250" y1="48540" x2="43250" y2="48540"/>
                        <a14:foregroundMark x1="43250" y1="50614" x2="43250" y2="50614"/>
                        <a14:foregroundMark x1="43250" y1="53322" x2="43250" y2="53322"/>
                        <a14:foregroundMark x1="45832" y1="48286" x2="45832" y2="48286"/>
                        <a14:foregroundMark x1="48159" y1="48667" x2="48159" y2="48667"/>
                        <a14:foregroundMark x1="48286" y1="50614" x2="48286" y2="50614"/>
                        <a14:foregroundMark x1="48286" y1="53195" x2="48286" y2="53195"/>
                        <a14:foregroundMark x1="54211" y1="48286" x2="54211" y2="48286"/>
                        <a14:foregroundMark x1="51629" y1="49598" x2="51629" y2="49598"/>
                        <a14:foregroundMark x1="53068" y1="50614" x2="53068" y2="50614"/>
                        <a14:foregroundMark x1="54719" y1="52433" x2="54719" y2="52433"/>
                        <a14:foregroundMark x1="52814" y1="53576" x2="52814" y2="53576"/>
                        <a14:foregroundMark x1="50994" y1="53449" x2="50994" y2="53449"/>
                        <a14:foregroundMark x1="57808" y1="48413" x2="57808" y2="48413"/>
                        <a14:foregroundMark x1="57554" y1="51883" x2="57554" y2="51883"/>
                        <a14:foregroundMark x1="57977" y1="53703" x2="57977" y2="53703"/>
                        <a14:foregroundMark x1="61066" y1="53322" x2="61066" y2="53322"/>
                        <a14:foregroundMark x1="61447" y1="48667" x2="61447" y2="48667"/>
                        <a14:foregroundMark x1="64537" y1="48540" x2="64537" y2="48540"/>
                        <a14:foregroundMark x1="64537" y1="53449" x2="64537" y2="53449"/>
                        <a14:foregroundMark x1="37706" y1="41176" x2="37706" y2="41176"/>
                        <a14:foregroundMark x1="34998" y1="41050" x2="34998" y2="41050"/>
                        <a14:foregroundMark x1="39780" y1="66102" x2="39780" y2="66102"/>
                        <a14:foregroundMark x1="39611" y1="59501" x2="39611" y2="59501"/>
                        <a14:foregroundMark x1="47651" y1="65595" x2="47651" y2="65595"/>
                        <a14:foregroundMark x1="50063" y1="64664" x2="50063" y2="64664"/>
                        <a14:foregroundMark x1="56411" y1="62759" x2="56411" y2="62759"/>
                        <a14:foregroundMark x1="57808" y1="66229" x2="57808" y2="66229"/>
                        <a14:foregroundMark x1="42488" y1="67499" x2="42488" y2="67499"/>
                        <a14:foregroundMark x1="50487" y1="63648" x2="50487" y2="63648"/>
                        <a14:foregroundMark x1="54465" y1="58993" x2="54465" y2="58993"/>
                        <a14:foregroundMark x1="54465" y1="65975" x2="54465" y2="65975"/>
                        <a14:foregroundMark x1="49175" y1="60686" x2="49175" y2="60686"/>
                        <a14:foregroundMark x1="59374" y1="63267" x2="59374" y2="63267"/>
                        <a14:foregroundMark x1="43631" y1="49725" x2="43631" y2="49725"/>
                        <a14:foregroundMark x1="43885" y1="52433" x2="43885" y2="52433"/>
                        <a14:foregroundMark x1="59120" y1="65975" x2="59120" y2="65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033" y="10778"/>
            <a:ext cx="1610395" cy="16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4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2554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xmlns="" id="{B2D4F960-6F9D-FC42-BFC8-9BB117DB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718" y="413154"/>
            <a:ext cx="7172045" cy="671513"/>
          </a:xfrm>
        </p:spPr>
        <p:txBody>
          <a:bodyPr>
            <a:normAutofit/>
          </a:bodyPr>
          <a:lstStyle/>
          <a:p>
            <a:pPr algn="r" eaLnBrk="1" hangingPunct="1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fr-FR" altLang="fr-FR" dirty="0">
                <a:solidFill>
                  <a:srgbClr val="972927"/>
                </a:solidFill>
                <a:latin typeface="Fira Sans Light" panose="020B0403050000020004" pitchFamily="34" charset="0"/>
                <a:ea typeface="Avenir Book"/>
                <a:cs typeface="Avenir Book"/>
              </a:rPr>
              <a:t>Historique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fr-FR" altLang="fr-FR" dirty="0">
              <a:solidFill>
                <a:srgbClr val="972927"/>
              </a:solidFill>
              <a:latin typeface="Fira Sans Light" panose="020B0403050000020004" pitchFamily="34" charset="0"/>
              <a:ea typeface="Avenir Book"/>
              <a:cs typeface="Avenir Book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D6DEE3F-4A29-324C-A48B-19E1A6AC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55" y="1875795"/>
            <a:ext cx="634699" cy="634699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7FEDE2B1-81DB-8946-A65C-E25EAA5B6A7A}"/>
              </a:ext>
            </a:extLst>
          </p:cNvPr>
          <p:cNvSpPr txBox="1"/>
          <p:nvPr/>
        </p:nvSpPr>
        <p:spPr>
          <a:xfrm>
            <a:off x="937255" y="1908296"/>
            <a:ext cx="7824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Phase 1 (à titre expérimental)</a:t>
            </a:r>
          </a:p>
          <a:p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Période : 2013 - 2016</a:t>
            </a:r>
          </a:p>
          <a:p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Financement régional : 680 k€</a:t>
            </a:r>
          </a:p>
          <a:p>
            <a:endParaRPr lang="fr-FR" sz="500" dirty="0">
              <a:latin typeface="Fira Sans Light" panose="020B0403050000020004" pitchFamily="34" charset="0"/>
            </a:endParaRPr>
          </a:p>
          <a:p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8 partenaires fondateurs </a:t>
            </a:r>
            <a:r>
              <a:rPr lang="fr-FR" sz="1400" dirty="0">
                <a:latin typeface="Fira Sans Light" panose="020B0403050000020004" pitchFamily="34" charset="0"/>
              </a:rPr>
              <a:t>: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Université de Tours, Université d’Orléans, CNRS, INRA, IRSTEA, INSA Centre-Val de Loire, BRGM, ESCEM</a:t>
            </a:r>
          </a:p>
          <a:p>
            <a:endParaRPr lang="fr-FR" sz="1400" dirty="0">
              <a:latin typeface="Fira Sans Light" panose="020B04030500000200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6DE7B6FF-92C6-EF4A-998D-80888FFBAE6E}"/>
              </a:ext>
            </a:extLst>
          </p:cNvPr>
          <p:cNvSpPr txBox="1"/>
          <p:nvPr/>
        </p:nvSpPr>
        <p:spPr>
          <a:xfrm>
            <a:off x="937255" y="3376373"/>
            <a:ext cx="820674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Phase 2 (officialisation du label « ARD »)</a:t>
            </a:r>
          </a:p>
          <a:p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Période : 2017 - 2020 </a:t>
            </a:r>
          </a:p>
          <a:p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Financement régional : 2 992 k€ (+ 1 023 k€ de financement FEDER dédié à l’écosystème numérique)</a:t>
            </a:r>
          </a:p>
          <a:p>
            <a:endParaRPr lang="fr-FR" sz="500" dirty="0">
              <a:latin typeface="Fira Sans Light" panose="020B0403050000020004" pitchFamily="34" charset="0"/>
            </a:endParaRPr>
          </a:p>
          <a:p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8 partenaires fondateurs </a:t>
            </a:r>
            <a:r>
              <a:rPr lang="fr-FR" sz="1400" dirty="0">
                <a:latin typeface="Fira Sans Light" panose="020B0403050000020004" pitchFamily="34" charset="0"/>
              </a:rPr>
              <a:t>auxquels s’ajoute </a:t>
            </a:r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Le </a:t>
            </a:r>
            <a:r>
              <a:rPr lang="fr-FR" sz="1400" dirty="0" err="1">
                <a:solidFill>
                  <a:srgbClr val="A21824"/>
                </a:solidFill>
                <a:latin typeface="Fira Sans" panose="020B0503050000020004" pitchFamily="34" charset="0"/>
              </a:rPr>
              <a:t>Studium</a:t>
            </a:r>
            <a:endParaRPr lang="fr-FR" sz="1400" dirty="0">
              <a:solidFill>
                <a:srgbClr val="A21824"/>
              </a:solidFill>
              <a:latin typeface="Fira Sans" panose="020B0503050000020004" pitchFamily="34" charset="0"/>
            </a:endParaRPr>
          </a:p>
          <a:p>
            <a:endParaRPr lang="fr-FR" sz="900" dirty="0">
              <a:solidFill>
                <a:srgbClr val="A21824"/>
              </a:solidFill>
              <a:latin typeface="Fira Sans" panose="020B0503050000020004" pitchFamily="34" charset="0"/>
            </a:endParaRPr>
          </a:p>
          <a:p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3 objectifs majeurs 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Recherche et Innovation </a:t>
            </a:r>
          </a:p>
          <a:p>
            <a:pPr lvl="1"/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	-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élargissement de la convergence scientifique intersectorielle et interdisciplinaire pour la production et la     	   valorisation de nouveaux savoirs sur la thématique des patrimoines culturels et naturels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Recherche et Formation</a:t>
            </a:r>
          </a:p>
          <a:p>
            <a:pPr lvl="1"/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	-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première expérimentation de l’École supérieure en Intelligence des Patrimoines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Fira Sans Light" panose="020B04030500000200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Recherche et Entrepreneuriat</a:t>
            </a:r>
          </a:p>
          <a:p>
            <a:pPr lvl="2"/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-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création du Smart Tourisme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Lab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  <a:latin typeface="Fira Sans Light" panose="020B04030500000200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fr-FR" sz="1400" dirty="0">
              <a:solidFill>
                <a:srgbClr val="A21824"/>
              </a:solidFill>
              <a:latin typeface="Fira Sans" panose="020B05030500000200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84D66BE8-9728-0144-AC07-458B2CD43FCB}"/>
              </a:ext>
            </a:extLst>
          </p:cNvPr>
          <p:cNvSpPr txBox="1"/>
          <p:nvPr/>
        </p:nvSpPr>
        <p:spPr>
          <a:xfrm>
            <a:off x="2084761" y="1000456"/>
            <a:ext cx="636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A21824"/>
                </a:solidFill>
                <a:latin typeface="Fira Sans" panose="020B0503050000020004" pitchFamily="34" charset="0"/>
              </a:rPr>
              <a:t>Stratégie Régionale d’Innovation</a:t>
            </a:r>
          </a:p>
          <a:p>
            <a:r>
              <a:rPr lang="fr-FR" sz="1600" dirty="0">
                <a:solidFill>
                  <a:srgbClr val="A21824"/>
                </a:solidFill>
                <a:latin typeface="Fira Sans" panose="020B0503050000020004" pitchFamily="34" charset="0"/>
              </a:rPr>
              <a:t>AMI « Ambition – Recherche – Développement » </a:t>
            </a:r>
            <a:endParaRPr lang="fr-FR" sz="2000" dirty="0">
              <a:latin typeface="Fira Sans Light" panose="020B0403050000020004" pitchFamily="34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1708272F-09BC-B648-83AC-1B9B609CA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88" y="3447216"/>
            <a:ext cx="477233" cy="4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58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3813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F7B3C0D-1939-C942-AEB4-A7F0403F1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81" y="5438890"/>
            <a:ext cx="499337" cy="3424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778E9D8-4675-5E41-B8DD-CC34D6517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58" y="3165426"/>
            <a:ext cx="397515" cy="3975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DCF8EAD-6BB1-4F47-B805-F08E9B7B6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40" y="4614983"/>
            <a:ext cx="436700" cy="4367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1676CB9-F10E-764A-8F5B-76755F5B0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92" y="3877966"/>
            <a:ext cx="497748" cy="4977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F2A2336-86E8-9C4D-8F97-D5AE6C4D50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81" y="6037341"/>
            <a:ext cx="519618" cy="5196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8E0F37F-CE07-E146-B1F9-AF354D1017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0" r="22870"/>
          <a:stretch/>
        </p:blipFill>
        <p:spPr>
          <a:xfrm>
            <a:off x="463180" y="1667723"/>
            <a:ext cx="443269" cy="42428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A51C6BD5-B8DC-6847-A44A-7660C778D25B}"/>
              </a:ext>
            </a:extLst>
          </p:cNvPr>
          <p:cNvSpPr txBox="1"/>
          <p:nvPr/>
        </p:nvSpPr>
        <p:spPr>
          <a:xfrm>
            <a:off x="1062738" y="1675016"/>
            <a:ext cx="753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Fira Sans Light" panose="020B0403050000020004" pitchFamily="34" charset="0"/>
              </a:rPr>
              <a:t>1 réseau de </a:t>
            </a:r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360 chercheurs et enseignants-chercheurs </a:t>
            </a:r>
            <a:r>
              <a:rPr lang="fr-FR" sz="1400" dirty="0">
                <a:latin typeface="Fira Sans Light" panose="020B0403050000020004" pitchFamily="34" charset="0"/>
              </a:rPr>
              <a:t>issus de </a:t>
            </a:r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32 laboratoires </a:t>
            </a:r>
            <a:r>
              <a:rPr lang="fr-FR" sz="1400" dirty="0">
                <a:latin typeface="Fira Sans Light" panose="020B0403050000020004" pitchFamily="34" charset="0"/>
              </a:rPr>
              <a:t>de recherche en Région Centre-Val de Loire</a:t>
            </a:r>
            <a:endParaRPr lang="fr-FR" dirty="0">
              <a:latin typeface="Fira Sans Light" panose="020B04030500000200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50ABDA0F-DB13-7F4C-98C1-0E6F6D92A1C0}"/>
              </a:ext>
            </a:extLst>
          </p:cNvPr>
          <p:cNvSpPr txBox="1"/>
          <p:nvPr/>
        </p:nvSpPr>
        <p:spPr>
          <a:xfrm>
            <a:off x="1062738" y="3141135"/>
            <a:ext cx="658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135 projets financés labellisés ARD Intelligence des Patrimoines</a:t>
            </a:r>
          </a:p>
          <a:p>
            <a:pPr algn="just"/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&gt; </a:t>
            </a:r>
            <a:r>
              <a:rPr lang="fr-FR" sz="1200" dirty="0">
                <a:latin typeface="Fira Sans Light" panose="020B0403050000020004" pitchFamily="34" charset="0"/>
              </a:rPr>
              <a:t>60 % : Patrimoines cultuels </a:t>
            </a:r>
          </a:p>
          <a:p>
            <a:pPr algn="just"/>
            <a:r>
              <a:rPr lang="fr-FR" sz="1200" dirty="0">
                <a:solidFill>
                  <a:srgbClr val="A21824"/>
                </a:solidFill>
                <a:latin typeface="Fira Sans" panose="020B0503050000020004" pitchFamily="34" charset="0"/>
              </a:rPr>
              <a:t>&gt;</a:t>
            </a:r>
            <a:r>
              <a:rPr lang="fr-FR" sz="1200" dirty="0">
                <a:latin typeface="Fira Sans Light" panose="020B0403050000020004" pitchFamily="34" charset="0"/>
              </a:rPr>
              <a:t> 40 % : Patrimoines naturels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2ABB9675-6D17-9041-9423-DF67BDBD24E7}"/>
              </a:ext>
            </a:extLst>
          </p:cNvPr>
          <p:cNvSpPr txBox="1"/>
          <p:nvPr/>
        </p:nvSpPr>
        <p:spPr>
          <a:xfrm>
            <a:off x="1102542" y="3899552"/>
            <a:ext cx="7643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5 Chantiers Interdisciplinaires Thématiques de recherche </a:t>
            </a:r>
            <a:r>
              <a:rPr lang="fr-FR" sz="1400" dirty="0">
                <a:latin typeface="Fira Sans Light" panose="020B0403050000020004" pitchFamily="34" charset="0"/>
              </a:rPr>
              <a:t>pour le développement d’activités scientifiques interdisciplinaires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87D88BB5-7341-BF43-94FF-815F91290DCC}"/>
              </a:ext>
            </a:extLst>
          </p:cNvPr>
          <p:cNvSpPr txBox="1"/>
          <p:nvPr/>
        </p:nvSpPr>
        <p:spPr>
          <a:xfrm>
            <a:off x="1085750" y="4499116"/>
            <a:ext cx="7537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1 écosystème numérique </a:t>
            </a:r>
            <a:r>
              <a:rPr lang="fr-FR" sz="1400" dirty="0" err="1">
                <a:solidFill>
                  <a:srgbClr val="A21824"/>
                </a:solidFill>
                <a:latin typeface="Fira Sans" panose="020B0503050000020004" pitchFamily="34" charset="0"/>
              </a:rPr>
              <a:t>transmédia</a:t>
            </a:r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 </a:t>
            </a:r>
            <a:r>
              <a:rPr lang="fr-FR" sz="1400" dirty="0">
                <a:latin typeface="Fira Sans Light" panose="020B0403050000020004" pitchFamily="34" charset="0"/>
              </a:rPr>
              <a:t>de pointe alliant une plateforme de données hétérogènes à 1 plateforme d’équipements et une plateforme de médiation pour la pérennisation et la valorisation des données patrimoniales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3D05EF35-7968-4143-88F6-3F6AB45263A6}"/>
              </a:ext>
            </a:extLst>
          </p:cNvPr>
          <p:cNvSpPr txBox="1"/>
          <p:nvPr/>
        </p:nvSpPr>
        <p:spPr>
          <a:xfrm>
            <a:off x="1085750" y="5377311"/>
            <a:ext cx="762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1 nouvelle formation </a:t>
            </a:r>
            <a:r>
              <a:rPr lang="fr-FR" sz="1400" dirty="0">
                <a:latin typeface="Fira Sans Light" panose="020B0403050000020004" pitchFamily="34" charset="0"/>
              </a:rPr>
              <a:t>de niveau Master et Doctorat : l’</a:t>
            </a:r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École supérieure en Intelligence des Patrimoines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7E3C3B69-1594-554E-A037-7202A9FD8B9F}"/>
              </a:ext>
            </a:extLst>
          </p:cNvPr>
          <p:cNvSpPr txBox="1"/>
          <p:nvPr/>
        </p:nvSpPr>
        <p:spPr>
          <a:xfrm>
            <a:off x="1085750" y="6037341"/>
            <a:ext cx="762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1 incubateur thématique inédit </a:t>
            </a:r>
            <a:r>
              <a:rPr lang="fr-FR" sz="1400" dirty="0">
                <a:latin typeface="Fira Sans Light" panose="020B0403050000020004" pitchFamily="34" charset="0"/>
              </a:rPr>
              <a:t>pour le développement de start-up innovantes sur le territoire régional : le </a:t>
            </a:r>
            <a:r>
              <a:rPr lang="fr-FR" sz="1400" dirty="0">
                <a:solidFill>
                  <a:srgbClr val="A21824"/>
                </a:solidFill>
                <a:latin typeface="Fira Sans" panose="020B0503050000020004" pitchFamily="34" charset="0"/>
              </a:rPr>
              <a:t>Smart Tourisme </a:t>
            </a:r>
            <a:r>
              <a:rPr lang="fr-FR" sz="1400" dirty="0" err="1">
                <a:solidFill>
                  <a:srgbClr val="A21824"/>
                </a:solidFill>
                <a:latin typeface="Fira Sans" panose="020B0503050000020004" pitchFamily="34" charset="0"/>
              </a:rPr>
              <a:t>Lab</a:t>
            </a:r>
            <a:endParaRPr lang="fr-FR" sz="1400" dirty="0">
              <a:solidFill>
                <a:srgbClr val="A21824"/>
              </a:solidFill>
              <a:latin typeface="Fira Sans" panose="020B0503050000020004" pitchFamily="34" charset="0"/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xmlns="" id="{B2D4F960-6F9D-FC42-BFC8-9BB117DB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718" y="365736"/>
            <a:ext cx="7172045" cy="923646"/>
          </a:xfrm>
        </p:spPr>
        <p:txBody>
          <a:bodyPr>
            <a:normAutofit lnSpcReduction="10000"/>
          </a:bodyPr>
          <a:lstStyle/>
          <a:p>
            <a:pPr algn="r" eaLnBrk="1" hangingPunct="1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fr-FR" altLang="fr-FR" dirty="0">
                <a:solidFill>
                  <a:srgbClr val="972927"/>
                </a:solidFill>
                <a:latin typeface="Fira Sans Light" panose="020B0403050000020004" pitchFamily="34" charset="0"/>
                <a:ea typeface="Avenir Book"/>
                <a:cs typeface="Avenir Book"/>
              </a:rPr>
              <a:t>ARD Intelligence des Patrimoines</a:t>
            </a:r>
          </a:p>
          <a:p>
            <a:pPr algn="r" eaLnBrk="1" hangingPunct="1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fr-FR" altLang="fr-FR" sz="1800" dirty="0">
                <a:solidFill>
                  <a:srgbClr val="972927"/>
                </a:solidFill>
                <a:latin typeface="Fira Sans Light" panose="020B0403050000020004" pitchFamily="34" charset="0"/>
                <a:ea typeface="Avenir Book"/>
                <a:cs typeface="Avenir Book"/>
              </a:rPr>
              <a:t>Chiffres-clefs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fr-FR" altLang="fr-FR" sz="1000" dirty="0">
              <a:solidFill>
                <a:srgbClr val="972927"/>
              </a:solidFill>
              <a:latin typeface="Fira Sans Light" panose="020B0403050000020004" pitchFamily="34" charset="0"/>
              <a:ea typeface="Avenir Book"/>
              <a:cs typeface="Avenir Boo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120DCE7-E68C-F94A-9085-7A5199BCE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22" y="2253314"/>
            <a:ext cx="540177" cy="54017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7AA5FB26-9426-5846-A939-4E54AC471F64}"/>
              </a:ext>
            </a:extLst>
          </p:cNvPr>
          <p:cNvSpPr txBox="1"/>
          <p:nvPr/>
        </p:nvSpPr>
        <p:spPr>
          <a:xfrm>
            <a:off x="1100670" y="2236795"/>
            <a:ext cx="76652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rgbClr val="A21824"/>
                </a:solidFill>
                <a:latin typeface="Fira Sans Light" panose="020B0403050000020004" pitchFamily="34" charset="0"/>
              </a:rPr>
              <a:t>40 partenariats </a:t>
            </a:r>
            <a:r>
              <a:rPr lang="fr-FR" sz="1400" dirty="0">
                <a:latin typeface="Fira Sans Light" panose="020B0403050000020004" pitchFamily="34" charset="0"/>
              </a:rPr>
              <a:t>effectifs ou en cours de négociation avec divers acteurs socio-économiques </a:t>
            </a:r>
          </a:p>
          <a:p>
            <a:pPr algn="just"/>
            <a:r>
              <a:rPr lang="fr-FR" sz="1200" dirty="0">
                <a:solidFill>
                  <a:srgbClr val="A21824"/>
                </a:solidFill>
                <a:latin typeface="Fira Sans" panose="020B0503050000020004" pitchFamily="34" charset="0"/>
              </a:rPr>
              <a:t>&gt; </a:t>
            </a:r>
            <a:r>
              <a:rPr lang="fr-FR" sz="1200" dirty="0">
                <a:latin typeface="Fira Sans Light" panose="020B0403050000020004" pitchFamily="34" charset="0"/>
              </a:rPr>
              <a:t>Domaine national de Chambord, château de Villandry, Mission Val de Loire, Conseil départemental 37, Ville de Bourges, Ville de Loches, CCCOD, Orange, </a:t>
            </a:r>
            <a:r>
              <a:rPr lang="fr-FR" sz="1200" dirty="0" err="1">
                <a:latin typeface="Fira Sans Light" panose="020B0403050000020004" pitchFamily="34" charset="0"/>
              </a:rPr>
              <a:t>Géovélo</a:t>
            </a:r>
            <a:r>
              <a:rPr lang="fr-FR" sz="1200" dirty="0">
                <a:latin typeface="Fira Sans Light" panose="020B0403050000020004" pitchFamily="34" charset="0"/>
              </a:rPr>
              <a:t>, </a:t>
            </a:r>
            <a:r>
              <a:rPr lang="fr-FR" sz="1200" dirty="0" err="1">
                <a:latin typeface="Fira Sans Light" panose="020B0403050000020004" pitchFamily="34" charset="0"/>
              </a:rPr>
              <a:t>Arkham</a:t>
            </a:r>
            <a:r>
              <a:rPr lang="fr-FR" sz="1200" dirty="0">
                <a:latin typeface="Fira Sans Light" panose="020B0403050000020004" pitchFamily="34" charset="0"/>
              </a:rPr>
              <a:t> studio, </a:t>
            </a:r>
            <a:r>
              <a:rPr lang="fr-FR" sz="1200" dirty="0" err="1">
                <a:latin typeface="Fira Sans Light" panose="020B0403050000020004" pitchFamily="34" charset="0"/>
              </a:rPr>
              <a:t>My</a:t>
            </a:r>
            <a:r>
              <a:rPr lang="fr-FR" sz="1200" dirty="0">
                <a:latin typeface="Fira Sans Light" panose="020B0403050000020004" pitchFamily="34" charset="0"/>
              </a:rPr>
              <a:t> </a:t>
            </a:r>
            <a:r>
              <a:rPr lang="fr-FR" sz="1200" dirty="0" err="1">
                <a:latin typeface="Fira Sans Light" panose="020B0403050000020004" pitchFamily="34" charset="0"/>
              </a:rPr>
              <a:t>serious</a:t>
            </a:r>
            <a:r>
              <a:rPr lang="fr-FR" sz="1200" dirty="0">
                <a:latin typeface="Fira Sans Light" panose="020B0403050000020004" pitchFamily="34" charset="0"/>
              </a:rPr>
              <a:t> </a:t>
            </a:r>
            <a:r>
              <a:rPr lang="fr-FR" sz="1200" dirty="0" err="1">
                <a:latin typeface="Fira Sans Light" panose="020B0403050000020004" pitchFamily="34" charset="0"/>
              </a:rPr>
              <a:t>game</a:t>
            </a:r>
            <a:r>
              <a:rPr lang="fr-FR" sz="1200" dirty="0">
                <a:latin typeface="Fira Sans Light" panose="020B0403050000020004" pitchFamily="34" charset="0"/>
              </a:rPr>
              <a:t>, Comité Valentin Haüy</a:t>
            </a:r>
            <a:r>
              <a:rPr lang="fr-FR" sz="1200" i="1" dirty="0">
                <a:latin typeface="Fira Sans Light" panose="020B0403050000020004" pitchFamily="34" charset="0"/>
              </a:rPr>
              <a:t>, etc</a:t>
            </a:r>
            <a:r>
              <a:rPr lang="fr-FR" sz="1200" dirty="0">
                <a:latin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59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3813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xmlns="" id="{53028B8C-E610-894A-A2AE-FC44C551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777" y="373791"/>
            <a:ext cx="6579781" cy="977900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fr-FR" altLang="fr-FR" sz="2600" dirty="0" smtClean="0">
                <a:solidFill>
                  <a:srgbClr val="A21824"/>
                </a:solidFill>
                <a:latin typeface="Fira Sans Light" panose="020B0403050000020004" pitchFamily="34" charset="0"/>
                <a:ea typeface="Avenir Book" charset="0"/>
                <a:cs typeface="Avenir Book" charset="0"/>
              </a:rPr>
              <a:t>Chantiers </a:t>
            </a:r>
            <a:r>
              <a:rPr lang="fr-FR" altLang="fr-FR" sz="2600" dirty="0">
                <a:solidFill>
                  <a:srgbClr val="A21824"/>
                </a:solidFill>
                <a:latin typeface="Fira Sans Light" panose="020B0403050000020004" pitchFamily="34" charset="0"/>
                <a:ea typeface="Avenir Book" charset="0"/>
                <a:cs typeface="Avenir Book" charset="0"/>
              </a:rPr>
              <a:t>Interdisciplinaires Thématiques</a:t>
            </a:r>
            <a:endParaRPr lang="fr-FR" altLang="fr-FR" sz="2000" dirty="0">
              <a:solidFill>
                <a:srgbClr val="A21824"/>
              </a:solidFill>
              <a:latin typeface="Fira Sans Light" panose="020B0403050000020004" pitchFamily="34" charset="0"/>
              <a:ea typeface="Avenir Book" charset="0"/>
              <a:cs typeface="Avenir Book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1B22AA4-6F36-4941-83D8-9A40353A676C}"/>
              </a:ext>
            </a:extLst>
          </p:cNvPr>
          <p:cNvSpPr txBox="1"/>
          <p:nvPr/>
        </p:nvSpPr>
        <p:spPr>
          <a:xfrm>
            <a:off x="1636542" y="5511859"/>
            <a:ext cx="4343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Fira Sans Light" panose="020B0403050000020004" pitchFamily="34" charset="0"/>
              </a:rPr>
              <a:t>Monuments, Parcs &amp; Jardins urbains</a:t>
            </a:r>
          </a:p>
          <a:p>
            <a:r>
              <a:rPr lang="fr-FR" sz="1400" dirty="0">
                <a:latin typeface="Fira Sans Light" panose="020B0403050000020004" pitchFamily="34" charset="0"/>
              </a:rPr>
              <a:t>19 projets </a:t>
            </a:r>
            <a:endParaRPr lang="fr-FR" sz="1400" dirty="0"/>
          </a:p>
          <a:p>
            <a:endParaRPr lang="fr-FR" sz="1600" b="1" dirty="0">
              <a:latin typeface="Fira Sans Light" panose="020B04030500000200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FAB787E-8768-AE45-81AB-9F373937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92" y="5507155"/>
            <a:ext cx="1200639" cy="8004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4D9FF0C-3BD7-FE4E-B3DF-31A691692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58" y="3746195"/>
            <a:ext cx="1200640" cy="8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2A54509-4C11-7C4A-9283-067F70EAFC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76" y="4633185"/>
            <a:ext cx="1200640" cy="8033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D90833D-33CF-0843-9487-1E34AD186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58" y="2871132"/>
            <a:ext cx="1200640" cy="8004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FB172F6-B3A1-2E48-AEF2-E5FE83244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556" y="1236946"/>
            <a:ext cx="2232418" cy="111620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F791B28-5087-0447-917E-363F923D56DD}"/>
              </a:ext>
            </a:extLst>
          </p:cNvPr>
          <p:cNvSpPr txBox="1"/>
          <p:nvPr/>
        </p:nvSpPr>
        <p:spPr>
          <a:xfrm>
            <a:off x="1829473" y="1306252"/>
            <a:ext cx="4604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latin typeface="Fira Sans Light" panose="020B0403050000020004" pitchFamily="34" charset="0"/>
              </a:rPr>
              <a:t>Chambord-Châteaux</a:t>
            </a:r>
          </a:p>
          <a:p>
            <a:pPr algn="r"/>
            <a:r>
              <a:rPr lang="fr-FR" sz="1400" dirty="0">
                <a:latin typeface="Fira Sans Light" panose="020B0403050000020004" pitchFamily="34" charset="0"/>
              </a:rPr>
              <a:t>Chantier historique du programme</a:t>
            </a:r>
          </a:p>
          <a:p>
            <a:pPr algn="r"/>
            <a:endParaRPr lang="fr-FR" sz="1400" dirty="0">
              <a:latin typeface="Fira Sans Light" panose="020B0403050000020004" pitchFamily="34" charset="0"/>
            </a:endParaRPr>
          </a:p>
          <a:p>
            <a:pPr algn="r"/>
            <a:r>
              <a:rPr lang="fr-FR" sz="1400" dirty="0">
                <a:latin typeface="Fira Sans Light" panose="020B0403050000020004" pitchFamily="34" charset="0"/>
              </a:rPr>
              <a:t>13 projets </a:t>
            </a:r>
            <a:endParaRPr lang="fr-FR" sz="1400" dirty="0"/>
          </a:p>
          <a:p>
            <a:pPr algn="r"/>
            <a:r>
              <a:rPr lang="fr-FR" sz="1400" b="1" dirty="0">
                <a:solidFill>
                  <a:srgbClr val="A21824"/>
                </a:solidFill>
                <a:latin typeface="Fira Sans Light" panose="020B0403050000020004" pitchFamily="34" charset="0"/>
              </a:rPr>
              <a:t>Grande promenade numérique de Chambord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502CD13-640C-764B-81CF-89A134E1CB65}"/>
              </a:ext>
            </a:extLst>
          </p:cNvPr>
          <p:cNvSpPr txBox="1"/>
          <p:nvPr/>
        </p:nvSpPr>
        <p:spPr>
          <a:xfrm>
            <a:off x="1623198" y="2858840"/>
            <a:ext cx="159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Fira Sans Light" panose="020B0403050000020004" pitchFamily="34" charset="0"/>
              </a:rPr>
              <a:t>Vigne &amp; Vin</a:t>
            </a:r>
          </a:p>
          <a:p>
            <a:r>
              <a:rPr lang="fr-FR" sz="1400" dirty="0">
                <a:latin typeface="Fira Sans Light" panose="020B0403050000020004" pitchFamily="34" charset="0"/>
              </a:rPr>
              <a:t>20 projets </a:t>
            </a:r>
            <a:endParaRPr lang="fr-FR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349182A-FE28-824B-A0EC-64F56FBB2D27}"/>
              </a:ext>
            </a:extLst>
          </p:cNvPr>
          <p:cNvSpPr txBox="1"/>
          <p:nvPr/>
        </p:nvSpPr>
        <p:spPr>
          <a:xfrm>
            <a:off x="1644822" y="3774809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Fira Sans Light" panose="020B0403050000020004" pitchFamily="34" charset="0"/>
              </a:rPr>
              <a:t>Loire &amp; Fleuves</a:t>
            </a:r>
          </a:p>
          <a:p>
            <a:r>
              <a:rPr lang="fr-FR" sz="1400" dirty="0">
                <a:latin typeface="Fira Sans Light" panose="020B0403050000020004" pitchFamily="34" charset="0"/>
              </a:rPr>
              <a:t>24 projets </a:t>
            </a:r>
            <a:endParaRPr lang="fr-FR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043CAFAC-E2A7-3F48-852B-D7F29CE52C62}"/>
              </a:ext>
            </a:extLst>
          </p:cNvPr>
          <p:cNvSpPr txBox="1"/>
          <p:nvPr/>
        </p:nvSpPr>
        <p:spPr>
          <a:xfrm>
            <a:off x="1652916" y="4636749"/>
            <a:ext cx="4230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Fira Sans Light" panose="020B0403050000020004" pitchFamily="34" charset="0"/>
              </a:rPr>
              <a:t>Gastronomie, Santé &amp; Bien-être</a:t>
            </a:r>
          </a:p>
          <a:p>
            <a:r>
              <a:rPr lang="fr-FR" sz="1400" dirty="0">
                <a:latin typeface="Fira Sans Light" panose="020B0403050000020004" pitchFamily="34" charset="0"/>
              </a:rPr>
              <a:t>15 projets </a:t>
            </a:r>
            <a:endParaRPr lang="fr-FR" sz="1400" dirty="0"/>
          </a:p>
          <a:p>
            <a:endParaRPr lang="fr-FR" sz="1600" b="1" dirty="0">
              <a:latin typeface="Fira Sans Light" panose="020B0403050000020004" pitchFamily="34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C8EB1857-B9B2-F94C-8410-3335CA7BCB17}"/>
              </a:ext>
            </a:extLst>
          </p:cNvPr>
          <p:cNvCxnSpPr>
            <a:cxnSpLocks/>
          </p:cNvCxnSpPr>
          <p:nvPr/>
        </p:nvCxnSpPr>
        <p:spPr>
          <a:xfrm>
            <a:off x="6294622" y="2870510"/>
            <a:ext cx="0" cy="3410790"/>
          </a:xfrm>
          <a:prstGeom prst="line">
            <a:avLst/>
          </a:prstGeom>
          <a:ln>
            <a:solidFill>
              <a:srgbClr val="A218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AE9C9B5A-A22D-6641-9A6C-A6030D7F9017}"/>
              </a:ext>
            </a:extLst>
          </p:cNvPr>
          <p:cNvSpPr txBox="1"/>
          <p:nvPr/>
        </p:nvSpPr>
        <p:spPr>
          <a:xfrm>
            <a:off x="6649549" y="3975740"/>
            <a:ext cx="235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600" b="1" dirty="0">
              <a:solidFill>
                <a:srgbClr val="A21824"/>
              </a:solidFill>
              <a:latin typeface="Fira Sans Light" panose="020B0403050000020004" pitchFamily="34" charset="0"/>
            </a:endParaRPr>
          </a:p>
          <a:p>
            <a:pPr algn="ctr"/>
            <a:r>
              <a:rPr lang="fr-FR" sz="1400" b="1" dirty="0">
                <a:solidFill>
                  <a:srgbClr val="A21824"/>
                </a:solidFill>
                <a:latin typeface="Fira Sans Light" panose="020B0403050000020004" pitchFamily="34" charset="0"/>
              </a:rPr>
              <a:t>Création de parcours thématiques interdisciplinaires</a:t>
            </a:r>
          </a:p>
          <a:p>
            <a:pPr algn="ctr"/>
            <a:endParaRPr lang="fr-FR" sz="1400" dirty="0">
              <a:solidFill>
                <a:srgbClr val="A21824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F172F31-59DD-FA48-A055-CA44E9FACC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139" y="5139234"/>
            <a:ext cx="1490344" cy="91167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B8658B90-B0FC-DC47-9D66-5D5B6DD7F31D}"/>
              </a:ext>
            </a:extLst>
          </p:cNvPr>
          <p:cNvSpPr txBox="1"/>
          <p:nvPr/>
        </p:nvSpPr>
        <p:spPr>
          <a:xfrm>
            <a:off x="3257275" y="2974424"/>
            <a:ext cx="2867416" cy="461665"/>
          </a:xfrm>
          <a:prstGeom prst="rect">
            <a:avLst/>
          </a:prstGeom>
          <a:solidFill>
            <a:srgbClr val="B1B560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Colloque</a:t>
            </a:r>
            <a:r>
              <a:rPr lang="fr-FR" sz="1200" dirty="0"/>
              <a:t> international Œnotourisme </a:t>
            </a:r>
          </a:p>
          <a:p>
            <a:pPr algn="ctr"/>
            <a:r>
              <a:rPr lang="fr-FR" sz="1200" dirty="0"/>
              <a:t>(été 2020)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93CE1E2A-24B7-F04F-B0B3-B8E96C9C68F9}"/>
              </a:ext>
            </a:extLst>
          </p:cNvPr>
          <p:cNvSpPr txBox="1"/>
          <p:nvPr/>
        </p:nvSpPr>
        <p:spPr>
          <a:xfrm>
            <a:off x="3257275" y="3791653"/>
            <a:ext cx="1656742" cy="646331"/>
          </a:xfrm>
          <a:prstGeom prst="rect">
            <a:avLst/>
          </a:prstGeom>
          <a:solidFill>
            <a:srgbClr val="7CB2A4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Summer</a:t>
            </a:r>
            <a:r>
              <a:rPr lang="fr-FR" sz="1200" b="1" dirty="0"/>
              <a:t> </a:t>
            </a:r>
            <a:r>
              <a:rPr lang="fr-FR" sz="1200" b="1" dirty="0" err="1"/>
              <a:t>School</a:t>
            </a:r>
            <a:r>
              <a:rPr lang="fr-FR" sz="1200" b="1" dirty="0"/>
              <a:t> </a:t>
            </a:r>
            <a:r>
              <a:rPr lang="fr-FR" sz="1200" dirty="0"/>
              <a:t>Patrimoine et Numérique (été 2020)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35A01B4B-0320-D541-AC03-A1A72FCB5C12}"/>
              </a:ext>
            </a:extLst>
          </p:cNvPr>
          <p:cNvSpPr txBox="1"/>
          <p:nvPr/>
        </p:nvSpPr>
        <p:spPr>
          <a:xfrm>
            <a:off x="4959429" y="3791652"/>
            <a:ext cx="1165262" cy="646331"/>
          </a:xfrm>
          <a:prstGeom prst="rect">
            <a:avLst/>
          </a:prstGeom>
          <a:solidFill>
            <a:srgbClr val="7CB2A4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Malette</a:t>
            </a:r>
            <a:r>
              <a:rPr lang="fr-FR" sz="1200" dirty="0"/>
              <a:t> </a:t>
            </a:r>
          </a:p>
          <a:p>
            <a:pPr algn="ctr"/>
            <a:r>
              <a:rPr lang="fr-FR" sz="1200" b="1" dirty="0"/>
              <a:t>multimédia</a:t>
            </a:r>
          </a:p>
          <a:p>
            <a:pPr algn="ctr"/>
            <a:r>
              <a:rPr lang="fr-FR" sz="1050" dirty="0"/>
              <a:t>#1 </a:t>
            </a:r>
            <a:r>
              <a:rPr lang="fr-FR" sz="1200" dirty="0"/>
              <a:t>Archéologie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7FAE1C5-389D-F543-8EC3-33043D40A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982" y="1829640"/>
            <a:ext cx="479504" cy="47950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8286756-2C11-A84E-8EBF-DBDF1433B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951" y="3325698"/>
            <a:ext cx="479504" cy="4795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42F238B-5CB9-F14A-9584-5C740A6F8C07}"/>
              </a:ext>
            </a:extLst>
          </p:cNvPr>
          <p:cNvSpPr txBox="1"/>
          <p:nvPr/>
        </p:nvSpPr>
        <p:spPr>
          <a:xfrm>
            <a:off x="6938635" y="3146030"/>
            <a:ext cx="203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A21824"/>
                </a:solidFill>
                <a:latin typeface="Fira Sans Light" panose="020B0403050000020004" pitchFamily="34" charset="0"/>
              </a:rPr>
              <a:t>Projet de valorisation </a:t>
            </a:r>
          </a:p>
          <a:p>
            <a:pPr algn="ctr"/>
            <a:r>
              <a:rPr lang="fr-FR" b="1" dirty="0">
                <a:solidFill>
                  <a:srgbClr val="A21824"/>
                </a:solidFill>
                <a:latin typeface="Fira Sans Light" panose="020B0403050000020004" pitchFamily="34" charset="0"/>
              </a:rPr>
              <a:t>inter-chantiers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817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3813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F8113C9-C691-674C-8B78-6A708EEB74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71"/>
          <a:stretch/>
        </p:blipFill>
        <p:spPr bwMode="auto">
          <a:xfrm>
            <a:off x="4707394" y="2477457"/>
            <a:ext cx="4454018" cy="438054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29548270-D285-FC41-AD7B-92572CC07DF7}"/>
              </a:ext>
            </a:extLst>
          </p:cNvPr>
          <p:cNvSpPr txBox="1"/>
          <p:nvPr/>
        </p:nvSpPr>
        <p:spPr>
          <a:xfrm>
            <a:off x="410836" y="5776967"/>
            <a:ext cx="5500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Fira Sans Light" panose="020B0403050000020004" pitchFamily="34" charset="0"/>
              </a:rPr>
              <a:t>Cette opération est cofinancée par l’Union européenne. L’Europe s’engage en région Centre-Val de Loire avec le Fonds Européen de Développement Régional.</a:t>
            </a:r>
          </a:p>
          <a:p>
            <a:pPr algn="just"/>
            <a:endParaRPr lang="fr-FR" sz="1200" dirty="0">
              <a:latin typeface="Fira Sans Light" panose="020B04030500000200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DD75E25-5E15-174C-A7C0-A7DB3AC3B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768" y="4521848"/>
            <a:ext cx="770994" cy="7744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2CF709B-95D4-F341-834E-A7540ED0F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45" y="4003152"/>
            <a:ext cx="2332620" cy="164834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C12C1DA0-9BFB-B145-B14A-EFD1E600E309}"/>
              </a:ext>
            </a:extLst>
          </p:cNvPr>
          <p:cNvSpPr txBox="1"/>
          <p:nvPr/>
        </p:nvSpPr>
        <p:spPr>
          <a:xfrm>
            <a:off x="1163470" y="5374501"/>
            <a:ext cx="270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Fira Sans Light" panose="020B0403050000020004" pitchFamily="34" charset="0"/>
              </a:rPr>
              <a:t>Convention n° EX005677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8003CBA-7F54-FE40-A063-5B006315A9C3}"/>
              </a:ext>
            </a:extLst>
          </p:cNvPr>
          <p:cNvSpPr txBox="1"/>
          <p:nvPr/>
        </p:nvSpPr>
        <p:spPr>
          <a:xfrm>
            <a:off x="671513" y="1646142"/>
            <a:ext cx="83569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A21824"/>
                </a:solidFill>
                <a:latin typeface="Fira Sans" panose="020B0503050000020004" pitchFamily="34" charset="0"/>
              </a:rPr>
              <a:t>Financement FEDER obtenu</a:t>
            </a:r>
          </a:p>
          <a:p>
            <a:endParaRPr lang="fr-FR" dirty="0">
              <a:latin typeface="Fira Sans Light" panose="020B0403050000020004" pitchFamily="34" charset="0"/>
            </a:endParaRP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1 023 k€ dédiés au développement d’un écosystème numérique innovant 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pour une assiette globale de 2 104 k€ :</a:t>
            </a:r>
          </a:p>
          <a:p>
            <a:endParaRPr lang="fr-FR" dirty="0">
              <a:latin typeface="Fira Sans Light" panose="020B0403050000020004" pitchFamily="34" charset="0"/>
            </a:endParaRPr>
          </a:p>
          <a:p>
            <a:pPr marL="285750" indent="-285750">
              <a:buClr>
                <a:srgbClr val="A21824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Plateforme de données hétérogènes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Heritage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(s)</a:t>
            </a:r>
          </a:p>
          <a:p>
            <a:pPr marL="285750" indent="-285750">
              <a:buClr>
                <a:srgbClr val="A21824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Plateforme d’équipements Patrimoine(s)</a:t>
            </a:r>
          </a:p>
          <a:p>
            <a:pPr marL="285750" indent="-285750">
              <a:buClr>
                <a:srgbClr val="A21824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Plateforme de médiation : 1</a:t>
            </a:r>
            <a:r>
              <a:rPr lang="fr-FR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ère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 expérimentation </a:t>
            </a:r>
          </a:p>
          <a:p>
            <a:pPr>
              <a:buClr>
                <a:srgbClr val="A21824"/>
              </a:buClr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     &gt; Renaissance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Transmédia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Lab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="" xmlns:a16="http://schemas.microsoft.com/office/drawing/2014/main" id="{1C076E8D-FD14-0547-BD4F-588B2DB8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632" y="325912"/>
            <a:ext cx="5289754" cy="977900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fr-FR" altLang="fr-FR" sz="2600" dirty="0">
                <a:solidFill>
                  <a:srgbClr val="A21824"/>
                </a:solidFill>
                <a:latin typeface="Fira Sans Light" panose="020B0403050000020004" pitchFamily="34" charset="0"/>
                <a:ea typeface="Avenir Book" charset="0"/>
                <a:cs typeface="Avenir Book" charset="0"/>
              </a:rPr>
              <a:t>Écosystème numérique</a:t>
            </a:r>
          </a:p>
        </p:txBody>
      </p:sp>
    </p:spTree>
    <p:extLst>
      <p:ext uri="{BB962C8B-B14F-4D97-AF65-F5344CB8AC3E}">
        <p14:creationId xmlns:p14="http://schemas.microsoft.com/office/powerpoint/2010/main" val="2196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3813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696E487F-170C-8845-8D44-69090ABC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181" y="446322"/>
            <a:ext cx="7172045" cy="869729"/>
          </a:xfrm>
        </p:spPr>
        <p:txBody>
          <a:bodyPr>
            <a:normAutofit/>
          </a:bodyPr>
          <a:lstStyle/>
          <a:p>
            <a:pPr algn="r">
              <a:spcBef>
                <a:spcPts val="1800"/>
              </a:spcBef>
              <a:buNone/>
            </a:pPr>
            <a:r>
              <a:rPr lang="fr-FR" altLang="fr-FR" sz="1800" dirty="0">
                <a:solidFill>
                  <a:srgbClr val="972927"/>
                </a:solidFill>
                <a:latin typeface="Fira Sans Light" panose="020B0403050000020004" pitchFamily="34" charset="0"/>
                <a:ea typeface="Avenir Book"/>
                <a:cs typeface="Avenir Book"/>
              </a:rPr>
              <a:t>École supérieure en Intelligence des Patrimoines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5055E2D-4246-BD4C-896B-A7DFA26937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836" y="1733810"/>
            <a:ext cx="2581873" cy="368403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078F7F5-F754-A44A-8544-06AD3B9DDB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5" b="90165" l="21380" r="78364">
                        <a14:foregroundMark x1="50057" y1="33575" x2="50057" y2="33575"/>
                        <a14:foregroundMark x1="55758" y1="31560" x2="55758" y2="31560"/>
                        <a14:foregroundMark x1="55758" y1="31761" x2="55758" y2="31761"/>
                        <a14:foregroundMark x1="54019" y1="66909" x2="54019" y2="66909"/>
                        <a14:foregroundMark x1="54162" y1="68682" x2="54162" y2="68682"/>
                        <a14:foregroundMark x1="52423" y1="57517" x2="52423" y2="57517"/>
                        <a14:foregroundMark x1="52281" y1="57960" x2="52281" y2="57960"/>
                        <a14:foregroundMark x1="56385" y1="57719" x2="56385" y2="57719"/>
                        <a14:foregroundMark x1="55758" y1="57517" x2="55758" y2="57517"/>
                        <a14:foregroundMark x1="66676" y1="57719" x2="66676" y2="57719"/>
                        <a14:foregroundMark x1="66049" y1="57719" x2="66049" y2="57719"/>
                        <a14:foregroundMark x1="66363" y1="57517" x2="66363" y2="57517"/>
                        <a14:foregroundMark x1="63341" y1="66667" x2="63341" y2="66667"/>
                        <a14:foregroundMark x1="63027" y1="66909" x2="63027" y2="66909"/>
                        <a14:foregroundMark x1="38968" y1="69166" x2="38968" y2="69166"/>
                        <a14:foregroundMark x1="38483" y1="69609" x2="38483" y2="69609"/>
                        <a14:foregroundMark x1="35319" y1="65780" x2="35319" y2="65780"/>
                        <a14:foregroundMark x1="35177" y1="66223" x2="35177" y2="66223"/>
                        <a14:foregroundMark x1="35006" y1="65578" x2="35006" y2="65578"/>
                        <a14:foregroundMark x1="52908" y1="41636" x2="52908" y2="41636"/>
                        <a14:foregroundMark x1="53364" y1="41838" x2="53364" y2="41838"/>
                        <a14:foregroundMark x1="62571" y1="42080" x2="62571" y2="42080"/>
                        <a14:foregroundMark x1="63997" y1="41636" x2="63997" y2="41636"/>
                        <a14:foregroundMark x1="55274" y1="67795" x2="55274" y2="67795"/>
                        <a14:foregroundMark x1="54162" y1="66022" x2="54162" y2="66022"/>
                        <a14:foregroundMark x1="36602" y1="65780" x2="36602" y2="65780"/>
                        <a14:foregroundMark x1="44042" y1="58162" x2="44042" y2="58162"/>
                        <a14:foregroundMark x1="42617" y1="56630" x2="42617" y2="56630"/>
                        <a14:foregroundMark x1="41819" y1="59734" x2="41819" y2="59734"/>
                        <a14:foregroundMark x1="66847" y1="58847" x2="66847" y2="58847"/>
                        <a14:foregroundMark x1="66192" y1="60661" x2="66192" y2="60661"/>
                        <a14:foregroundMark x1="63341" y1="70496" x2="63341" y2="70496"/>
                        <a14:foregroundMark x1="64310" y1="66909" x2="64310" y2="66909"/>
                        <a14:foregroundMark x1="67018" y1="56429" x2="67018" y2="56429"/>
                        <a14:foregroundMark x1="57611" y1="58404" x2="57611" y2="58404"/>
                        <a14:foregroundMark x1="56471" y1="56268" x2="56471" y2="56268"/>
                        <a14:foregroundMark x1="52537" y1="59210" x2="52537" y2="59210"/>
                        <a14:foregroundMark x1="53649" y1="61588" x2="53649" y2="61588"/>
                        <a14:foregroundMark x1="51568" y1="62072" x2="51568" y2="62072"/>
                        <a14:foregroundMark x1="53421" y1="56711" x2="53421" y2="56711"/>
                        <a14:foregroundMark x1="51739" y1="56630" x2="51739" y2="56630"/>
                        <a14:foregroundMark x1="44071" y1="57759" x2="44071" y2="57759"/>
                        <a14:foregroundMark x1="43387" y1="65659" x2="43387" y2="65659"/>
                        <a14:foregroundMark x1="47577" y1="65740" x2="47577" y2="65740"/>
                        <a14:foregroundMark x1="49886" y1="66304" x2="49886" y2="66304"/>
                        <a14:foregroundMark x1="51397" y1="65981" x2="51397" y2="65981"/>
                        <a14:foregroundMark x1="51682" y1="68440" x2="51682" y2="68440"/>
                        <a14:foregroundMark x1="49886" y1="69085" x2="49886" y2="69085"/>
                        <a14:foregroundMark x1="48176" y1="69488" x2="48176" y2="69488"/>
                        <a14:foregroundMark x1="43900" y1="69407" x2="43900" y2="69407"/>
                        <a14:foregroundMark x1="44812" y1="65740" x2="44812" y2="65740"/>
                        <a14:foregroundMark x1="41762" y1="69327" x2="41762" y2="69327"/>
                        <a14:foregroundMark x1="41420" y1="64611" x2="41420" y2="64611"/>
                        <a14:foregroundMark x1="42104" y1="65820" x2="42104" y2="65820"/>
                        <a14:foregroundMark x1="41078" y1="65820" x2="41078" y2="65820"/>
                        <a14:foregroundMark x1="38369" y1="65659" x2="38369" y2="65659"/>
                        <a14:foregroundMark x1="39795" y1="66546" x2="39795" y2="66546"/>
                        <a14:foregroundMark x1="39738" y1="69649" x2="39738" y2="69649"/>
                        <a14:foregroundMark x1="38198" y1="67594" x2="38198" y2="67594"/>
                        <a14:foregroundMark x1="58666" y1="65417" x2="58666" y2="65417"/>
                        <a14:foregroundMark x1="60804" y1="65981" x2="60804" y2="65981"/>
                        <a14:foregroundMark x1="60975" y1="69085" x2="60975" y2="69085"/>
                        <a14:foregroundMark x1="58780" y1="69730" x2="58780" y2="69730"/>
                        <a14:foregroundMark x1="58837" y1="66949" x2="58837" y2="66949"/>
                        <a14:foregroundMark x1="57041" y1="66062" x2="57041" y2="66062"/>
                        <a14:foregroundMark x1="56870" y1="68440" x2="56870" y2="68440"/>
                        <a14:foregroundMark x1="56984" y1="69730" x2="56984" y2="69730"/>
                        <a14:foregroundMark x1="67702" y1="65981" x2="67702" y2="65981"/>
                        <a14:foregroundMark x1="65621" y1="66143" x2="65621" y2="66143"/>
                        <a14:foregroundMark x1="66391" y1="67674" x2="66391" y2="67674"/>
                        <a14:foregroundMark x1="67531" y1="68198" x2="67531" y2="68198"/>
                        <a14:foregroundMark x1="67588" y1="69569" x2="67588" y2="69569"/>
                        <a14:foregroundMark x1="66619" y1="69730" x2="66619" y2="69730"/>
                        <a14:foregroundMark x1="65678" y1="69649" x2="65678" y2="69649"/>
                        <a14:foregroundMark x1="64310" y1="60621" x2="64310" y2="60621"/>
                        <a14:foregroundMark x1="63911" y1="56348" x2="63911" y2="56348"/>
                        <a14:foregroundMark x1="62742" y1="57437" x2="62742" y2="57437"/>
                        <a14:foregroundMark x1="62628" y1="58888" x2="62628" y2="58888"/>
                        <a14:foregroundMark x1="63141" y1="60339" x2="63141" y2="60339"/>
                        <a14:foregroundMark x1="60861" y1="60459" x2="60861" y2="60459"/>
                        <a14:foregroundMark x1="61032" y1="58807" x2="61032" y2="58807"/>
                        <a14:foregroundMark x1="60918" y1="57517" x2="60918" y2="57517"/>
                        <a14:foregroundMark x1="60262" y1="56872" x2="60262" y2="56872"/>
                        <a14:foregroundMark x1="58666" y1="56872" x2="58666" y2="56872"/>
                        <a14:foregroundMark x1="58723" y1="58243" x2="58723" y2="58243"/>
                        <a14:foregroundMark x1="58951" y1="60459" x2="58951" y2="60459"/>
                        <a14:foregroundMark x1="49829" y1="59936" x2="49829" y2="59936"/>
                        <a14:foregroundMark x1="49829" y1="58081" x2="49829" y2="58081"/>
                        <a14:foregroundMark x1="48062" y1="54978" x2="48062" y2="54978"/>
                        <a14:foregroundMark x1="47891" y1="56630" x2="47891" y2="56630"/>
                        <a14:foregroundMark x1="47777" y1="57920" x2="47777" y2="57920"/>
                        <a14:foregroundMark x1="47634" y1="59613" x2="47634" y2="59613"/>
                        <a14:foregroundMark x1="48005" y1="60459" x2="48005" y2="60459"/>
                        <a14:foregroundMark x1="46152" y1="60540" x2="46152" y2="60540"/>
                        <a14:foregroundMark x1="45810" y1="58646" x2="45810" y2="58646"/>
                        <a14:foregroundMark x1="45639" y1="56348" x2="45639" y2="56348"/>
                        <a14:foregroundMark x1="45810" y1="54333" x2="45810" y2="54333"/>
                        <a14:foregroundMark x1="40507" y1="60621" x2="40507" y2="60621"/>
                        <a14:foregroundMark x1="40165" y1="59613" x2="40165" y2="59613"/>
                        <a14:foregroundMark x1="39994" y1="58081" x2="39994" y2="58081"/>
                        <a14:foregroundMark x1="39852" y1="56026" x2="39852" y2="56026"/>
                        <a14:foregroundMark x1="40678" y1="56711" x2="40678" y2="56711"/>
                        <a14:foregroundMark x1="39453" y1="56630" x2="39453" y2="56630"/>
                        <a14:foregroundMark x1="37742" y1="56792" x2="37742" y2="56792"/>
                        <a14:foregroundMark x1="38141" y1="57840" x2="38141" y2="57840"/>
                        <a14:foregroundMark x1="38369" y1="59936" x2="38369" y2="59936"/>
                        <a14:foregroundMark x1="35946" y1="60540" x2="35946" y2="60540"/>
                        <a14:foregroundMark x1="36060" y1="58243" x2="36060" y2="58243"/>
                        <a14:foregroundMark x1="36174" y1="56792" x2="36174" y2="56792"/>
                        <a14:foregroundMark x1="34322" y1="60782" x2="34322" y2="60782"/>
                        <a14:foregroundMark x1="34436" y1="58726" x2="34436" y2="58726"/>
                        <a14:foregroundMark x1="34436" y1="56106" x2="34436" y2="56106"/>
                        <a14:foregroundMark x1="34322" y1="54655" x2="34322" y2="54655"/>
                        <a14:foregroundMark x1="40450" y1="47965" x2="40450" y2="47965"/>
                        <a14:foregroundMark x1="40393" y1="45466" x2="40393" y2="45466"/>
                        <a14:foregroundMark x1="40507" y1="42846" x2="40507" y2="42846"/>
                        <a14:foregroundMark x1="40450" y1="41354" x2="40450" y2="41354"/>
                        <a14:foregroundMark x1="51454" y1="32890" x2="51454" y2="32890"/>
                        <a14:foregroundMark x1="48803" y1="32971" x2="48803" y2="32971"/>
                        <a14:foregroundMark x1="50656" y1="31036" x2="50656" y2="31036"/>
                        <a14:foregroundMark x1="49544" y1="35026" x2="49544" y2="35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074" t="7946" r="19776" b="7129"/>
          <a:stretch/>
        </p:blipFill>
        <p:spPr>
          <a:xfrm>
            <a:off x="1923677" y="28563"/>
            <a:ext cx="1624701" cy="15963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4F0811D-C5E8-A744-81AC-3F201D779F22}"/>
              </a:ext>
            </a:extLst>
          </p:cNvPr>
          <p:cNvSpPr txBox="1"/>
          <p:nvPr/>
        </p:nvSpPr>
        <p:spPr>
          <a:xfrm>
            <a:off x="931438" y="5897166"/>
            <a:ext cx="3018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A21824"/>
                </a:solidFill>
                <a:latin typeface="Fira Sans Light" panose="020B0403050000020004" pitchFamily="34" charset="0"/>
              </a:rPr>
              <a:t>200 étudiants </a:t>
            </a:r>
          </a:p>
          <a:p>
            <a:pPr algn="ct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(master + doctorants) pour la première promotion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A6402A3-FA70-194C-8C05-C432380C999C}"/>
              </a:ext>
            </a:extLst>
          </p:cNvPr>
          <p:cNvSpPr txBox="1"/>
          <p:nvPr/>
        </p:nvSpPr>
        <p:spPr>
          <a:xfrm>
            <a:off x="4840682" y="5888458"/>
            <a:ext cx="36119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lvl="1" indent="-260350" algn="just">
              <a:spcBef>
                <a:spcPts val="1200"/>
              </a:spcBef>
              <a:buClr>
                <a:srgbClr val="A21824"/>
              </a:buClr>
              <a:buFont typeface="Wingdings" panose="05000000000000000000" pitchFamily="2" charset="2"/>
              <a:buChar char="²"/>
              <a:defRPr/>
            </a:pPr>
            <a:r>
              <a:rPr lang="fr-FR" altLang="fr-FR" sz="1600" dirty="0">
                <a:solidFill>
                  <a:srgbClr val="A21824"/>
                </a:solidFill>
                <a:latin typeface="Fira Sans" panose="020B0503050000020004" pitchFamily="34" charset="0"/>
                <a:ea typeface="MS PGothic" charset="-128"/>
              </a:rPr>
              <a:t>Mars 2019 </a:t>
            </a:r>
            <a:r>
              <a:rPr lang="fr-FR" altLang="fr-FR" sz="1600" dirty="0">
                <a:latin typeface="Fira Sans" panose="020B0503050000020004" pitchFamily="34" charset="0"/>
                <a:ea typeface="MS PGothic" charset="-128"/>
              </a:rPr>
              <a:t>– Nouveau dépôt en réponse à l’AAP EUR Vague 2 </a:t>
            </a:r>
          </a:p>
          <a:p>
            <a:pPr marL="550863" lvl="2" algn="ctr">
              <a:buClr>
                <a:srgbClr val="A21824"/>
              </a:buClr>
              <a:defRPr/>
            </a:pPr>
            <a:r>
              <a:rPr lang="fr-FR" altLang="fr-FR" sz="2000" dirty="0">
                <a:solidFill>
                  <a:srgbClr val="A21824"/>
                </a:solidFill>
                <a:latin typeface="Fira Sans" panose="020B0503050000020004" pitchFamily="34" charset="0"/>
                <a:ea typeface="MS PGothic" charset="-128"/>
              </a:rPr>
              <a:t>EURI-PAT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BA73E5B-EA20-B447-9E9F-A3B825CEA7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475" y="1348590"/>
            <a:ext cx="5205088" cy="45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3813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CD445BFB-A705-F84F-863A-70C826471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718" y="431832"/>
            <a:ext cx="7172045" cy="869729"/>
          </a:xfrm>
        </p:spPr>
        <p:txBody>
          <a:bodyPr>
            <a:normAutofit fontScale="92500" lnSpcReduction="20000"/>
          </a:bodyPr>
          <a:lstStyle/>
          <a:p>
            <a:pPr algn="r">
              <a:spcBef>
                <a:spcPts val="1800"/>
              </a:spcBef>
              <a:buNone/>
            </a:pPr>
            <a:r>
              <a:rPr lang="fr-FR" altLang="fr-FR" sz="2600" dirty="0">
                <a:solidFill>
                  <a:srgbClr val="972927"/>
                </a:solidFill>
                <a:latin typeface="Fira Sans Light" panose="020B0403050000020004" pitchFamily="34" charset="0"/>
                <a:ea typeface="Avenir Book"/>
                <a:cs typeface="Avenir Book"/>
              </a:rPr>
              <a:t>Entrepreneuriat</a:t>
            </a:r>
          </a:p>
          <a:p>
            <a:pPr algn="r">
              <a:spcBef>
                <a:spcPts val="1800"/>
              </a:spcBef>
              <a:buNone/>
            </a:pPr>
            <a:r>
              <a:rPr lang="fr-FR" sz="2400" dirty="0">
                <a:solidFill>
                  <a:srgbClr val="A21824"/>
                </a:solidFill>
                <a:latin typeface="Fira Sans Light" panose="020B0403050000020004" pitchFamily="34" charset="0"/>
              </a:rPr>
              <a:t>Smart Tourisme </a:t>
            </a:r>
            <a:r>
              <a:rPr lang="fr-FR" sz="2400" dirty="0" err="1">
                <a:solidFill>
                  <a:srgbClr val="A21824"/>
                </a:solidFill>
                <a:latin typeface="Fira Sans Light" panose="020B0403050000020004" pitchFamily="34" charset="0"/>
              </a:rPr>
              <a:t>Lab</a:t>
            </a:r>
            <a:endParaRPr lang="fr-FR" altLang="fr-FR" sz="2200" dirty="0">
              <a:solidFill>
                <a:srgbClr val="972927"/>
              </a:solidFill>
              <a:latin typeface="Fira Sans Light" panose="020B0403050000020004" pitchFamily="34" charset="0"/>
              <a:ea typeface="Avenir Book"/>
              <a:cs typeface="Avenir Book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C9DD646-74A7-7B4D-B450-3AD2E0042A3C}"/>
              </a:ext>
            </a:extLst>
          </p:cNvPr>
          <p:cNvSpPr txBox="1"/>
          <p:nvPr/>
        </p:nvSpPr>
        <p:spPr>
          <a:xfrm>
            <a:off x="6986619" y="1571712"/>
            <a:ext cx="18894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prstClr val="black"/>
                </a:solidFill>
                <a:latin typeface="Fira Sans Light" panose="020B0403050000020004" pitchFamily="34" charset="0"/>
                <a:ea typeface="MS PGothic" panose="020B0600070205080204" pitchFamily="34" charset="-128"/>
              </a:rPr>
              <a:t>2019</a:t>
            </a:r>
          </a:p>
          <a:p>
            <a:pPr defTabSz="4572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 start-up sélectionnées  </a:t>
            </a:r>
          </a:p>
          <a:p>
            <a:pPr defTabSz="457200" eaLnBrk="0" fontAlgn="base" hangingPunct="0">
              <a:spcAft>
                <a:spcPct val="0"/>
              </a:spcAft>
            </a:pPr>
            <a:r>
              <a:rPr lang="fr-FR" sz="1200" dirty="0">
                <a:solidFill>
                  <a:prstClr val="black"/>
                </a:solidFill>
                <a:latin typeface="Fira Sans Light" panose="020B0403050000020004" pitchFamily="34" charset="0"/>
                <a:ea typeface="MS PGothic" panose="020B0600070205080204" pitchFamily="34" charset="-128"/>
              </a:rPr>
              <a:t>sur 11 dossiers de candidature reçus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26773F6-DCFC-934D-A904-28CA1E2AA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839" y="1658116"/>
            <a:ext cx="641949" cy="6419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FC4E364-12DC-FD49-BF2F-8BB23375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845" y="4301707"/>
            <a:ext cx="720943" cy="72094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5C85F1-9845-EF4F-9D9F-C8A807498D2B}"/>
              </a:ext>
            </a:extLst>
          </p:cNvPr>
          <p:cNvSpPr txBox="1"/>
          <p:nvPr/>
        </p:nvSpPr>
        <p:spPr>
          <a:xfrm>
            <a:off x="7008521" y="4384159"/>
            <a:ext cx="203873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 panose="020B0403050000020004" pitchFamily="34" charset="0"/>
                <a:ea typeface="MS PGothic" panose="020B0600070205080204" pitchFamily="34" charset="-128"/>
              </a:rPr>
              <a:t>1</a:t>
            </a:r>
            <a:r>
              <a:rPr lang="fr-FR" sz="1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 panose="020B0403050000020004" pitchFamily="34" charset="0"/>
                <a:ea typeface="MS PGothic" panose="020B0600070205080204" pitchFamily="34" charset="-128"/>
              </a:rPr>
              <a:t>ère</a:t>
            </a:r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 panose="020B0403050000020004" pitchFamily="34" charset="0"/>
                <a:ea typeface="MS PGothic" panose="020B0600070205080204" pitchFamily="34" charset="-128"/>
              </a:rPr>
              <a:t> édition en 2019 </a:t>
            </a:r>
          </a:p>
          <a:p>
            <a:pPr defTabSz="457200" eaLnBrk="0" fontAlgn="base" hangingPunct="0">
              <a:spcAft>
                <a:spcPct val="0"/>
              </a:spcAft>
            </a:pPr>
            <a:r>
              <a:rPr lang="fr-FR" sz="1400" b="1" dirty="0"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Renaissance(S) en Val de Loire </a:t>
            </a:r>
            <a:endParaRPr lang="fr-FR" sz="1400" b="1" dirty="0">
              <a:solidFill>
                <a:prstClr val="black"/>
              </a:solidFill>
              <a:latin typeface="Fira Sans Light" panose="020B0403050000020004" pitchFamily="34" charset="0"/>
              <a:ea typeface="MS PGothic" panose="020B0600070205080204" pitchFamily="34" charset="-128"/>
            </a:endParaRPr>
          </a:p>
          <a:p>
            <a:pPr defTabSz="4572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 start-up lauréates </a:t>
            </a:r>
          </a:p>
          <a:p>
            <a:pPr defTabSz="457200" eaLnBrk="0" fontAlgn="base" hangingPunct="0">
              <a:spcAft>
                <a:spcPct val="0"/>
              </a:spcAft>
            </a:pPr>
            <a:r>
              <a:rPr lang="fr-FR" sz="1200" dirty="0">
                <a:solidFill>
                  <a:prstClr val="black"/>
                </a:solidFill>
                <a:latin typeface="Fira Sans Light" panose="020B0403050000020004" pitchFamily="34" charset="0"/>
                <a:ea typeface="MS PGothic" panose="020B0600070205080204" pitchFamily="34" charset="-128"/>
              </a:rPr>
              <a:t>sur 8 dossiers de candidature reçus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F01091B-C9D3-004B-AEBE-C73F22F5BEF5}"/>
              </a:ext>
            </a:extLst>
          </p:cNvPr>
          <p:cNvSpPr txBox="1"/>
          <p:nvPr/>
        </p:nvSpPr>
        <p:spPr>
          <a:xfrm>
            <a:off x="7008521" y="3009045"/>
            <a:ext cx="21049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550" b="1" dirty="0"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Membre </a:t>
            </a:r>
          </a:p>
          <a:p>
            <a:pPr defTabSz="4572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fr-FR" sz="1550" b="1" dirty="0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France Tourisme </a:t>
            </a:r>
            <a:r>
              <a:rPr lang="fr-FR" sz="1550" b="1" dirty="0" err="1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Lab</a:t>
            </a:r>
            <a:r>
              <a:rPr lang="fr-FR" sz="1550" b="1" dirty="0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prstClr val="black"/>
                </a:solidFill>
                <a:latin typeface="Fira Sans Light" panose="020B0403050000020004" pitchFamily="34" charset="0"/>
                <a:ea typeface="MS PGothic" panose="020B0600070205080204" pitchFamily="34" charset="-128"/>
              </a:rPr>
              <a:t>réseau national d’incubateurs et accélérateurs tourisme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55D342B-FA50-7A46-9F80-B0BAD0D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840" y="3026397"/>
            <a:ext cx="645135" cy="5842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D5368B6-63AC-6A43-821F-FA15607A9961}"/>
              </a:ext>
            </a:extLst>
          </p:cNvPr>
          <p:cNvSpPr/>
          <p:nvPr/>
        </p:nvSpPr>
        <p:spPr>
          <a:xfrm>
            <a:off x="191386" y="1616149"/>
            <a:ext cx="5684592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1" indent="-26035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A21824"/>
              </a:buClr>
              <a:buFont typeface="Wingdings" panose="05000000000000000000" pitchFamily="2" charset="2"/>
              <a:buChar char="²"/>
              <a:defRPr/>
            </a:pPr>
            <a:r>
              <a:rPr lang="en-US" altLang="fr-FR" sz="1600" b="1" dirty="0" err="1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Accompagnement</a:t>
            </a:r>
            <a:endParaRPr lang="en-US" altLang="fr-FR" sz="1600" b="1" dirty="0">
              <a:solidFill>
                <a:srgbClr val="C4004C"/>
              </a:solidFill>
              <a:latin typeface="Fira Sans Light" panose="020B04030500000200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Char char="§"/>
              <a:defRPr/>
            </a:pPr>
            <a:r>
              <a:rPr lang="fr-FR" altLang="fr-FR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Programme d’incubation </a:t>
            </a:r>
            <a:r>
              <a:rPr lang="fr-FR" altLang="fr-FR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proposant un accueil dans un espace de </a:t>
            </a:r>
            <a:r>
              <a:rPr lang="fr-FR" altLang="fr-FR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coworking</a:t>
            </a:r>
            <a:r>
              <a:rPr lang="fr-FR" altLang="fr-FR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 (à MAME, Tours), des </a:t>
            </a:r>
            <a:r>
              <a:rPr lang="fr-FR" altLang="fr-FR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services</a:t>
            </a:r>
            <a:r>
              <a:rPr lang="fr-FR" altLang="fr-FR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 et un </a:t>
            </a:r>
            <a:r>
              <a:rPr lang="fr-FR" altLang="fr-FR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accompagnement personnalisé 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Char char="§"/>
              <a:defRPr/>
            </a:pPr>
            <a:r>
              <a:rPr lang="fr-FR" alt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  <a:ea typeface="MS PGothic" charset="-128"/>
              </a:rPr>
              <a:t>Fonds d’aide à l’innovation</a:t>
            </a:r>
            <a:r>
              <a:rPr lang="fr-FR" alt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  <a:ea typeface="MS PGothic" charset="-128"/>
              </a:rPr>
              <a:t> pour soutenir financièrement le développement de l’emploi, l’implantation et la croissance des entreprises innovantes (subvention maximale de 15 000 €)</a:t>
            </a:r>
            <a:endParaRPr lang="en-US" altLang="fr-FR" sz="1400" dirty="0">
              <a:solidFill>
                <a:schemeClr val="bg1">
                  <a:lumMod val="50000"/>
                </a:schemeClr>
              </a:solidFill>
              <a:latin typeface="Fira Sans Light" panose="020B0403050000020004" pitchFamily="34" charset="0"/>
              <a:ea typeface="MS PGothic" charset="-128"/>
            </a:endParaRPr>
          </a:p>
          <a:p>
            <a:pPr marL="354013" lvl="1" indent="-260350" defTabSz="45720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A21824"/>
              </a:buClr>
              <a:buFont typeface="Wingdings" panose="05000000000000000000" pitchFamily="2" charset="2"/>
              <a:buChar char="²"/>
              <a:defRPr/>
            </a:pPr>
            <a:r>
              <a:rPr lang="fr-FR" altLang="fr-FR" sz="1600" b="1" dirty="0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Réseau</a:t>
            </a:r>
          </a:p>
          <a:p>
            <a:pPr marL="742950" lvl="1" indent="-285750" defTabSz="457200" eaLnBrk="0" fontAlgn="base" hangingPunct="0">
              <a:lnSpc>
                <a:spcPct val="1070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fr-FR" sz="1400" dirty="0">
                <a:solidFill>
                  <a:prstClr val="black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Accès à </a:t>
            </a:r>
            <a:r>
              <a:rPr lang="fr-FR" sz="1400" b="1" dirty="0">
                <a:solidFill>
                  <a:prstClr val="black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l’écosystème régional et national de l’innovation et du tourisme</a:t>
            </a:r>
            <a:r>
              <a:rPr lang="fr-FR" sz="1400" dirty="0">
                <a:solidFill>
                  <a:prstClr val="black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fédérant différents acteurs, dispositifs, programmes, initiatives, écoles, incubateurs, accélérateurs et de nombreux évènements</a:t>
            </a:r>
          </a:p>
          <a:p>
            <a:pPr marL="354013" lvl="1" indent="-260350" defTabSz="45720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A21824"/>
              </a:buClr>
              <a:buFont typeface="Wingdings" panose="05000000000000000000" pitchFamily="2" charset="2"/>
              <a:buChar char="²"/>
              <a:defRPr/>
            </a:pPr>
            <a:r>
              <a:rPr lang="fr-FR" altLang="fr-FR" sz="1600" b="1" dirty="0">
                <a:solidFill>
                  <a:srgbClr val="C4004C"/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Concours</a:t>
            </a:r>
            <a:r>
              <a:rPr lang="fr-FR" altLang="fr-FR" sz="1600" b="1" dirty="0">
                <a:solidFill>
                  <a:schemeClr val="bg1">
                    <a:lumMod val="50000"/>
                  </a:schemeClr>
                </a:solidFill>
                <a:latin typeface="Fira Sans Light" panose="020B04030500000200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836613" lvl="2" indent="-285750" algn="just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Char char="§"/>
              <a:defRPr/>
            </a:pPr>
            <a:r>
              <a:rPr lang="fr-FR" altLang="fr-FR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Heritage</a:t>
            </a:r>
            <a:r>
              <a:rPr lang="fr-FR" altLang="fr-FR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 </a:t>
            </a:r>
            <a:r>
              <a:rPr lang="fr-FR" altLang="fr-FR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Award</a:t>
            </a:r>
            <a:r>
              <a:rPr lang="fr-FR" altLang="fr-FR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 </a:t>
            </a:r>
            <a:r>
              <a:rPr lang="fr-FR" altLang="fr-FR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pour récompenser des projets novateurs et contribuer à leur expérimentation dans le domaine des industries créatives, culturelles et touristiques</a:t>
            </a:r>
            <a:endParaRPr lang="en-US" altLang="fr-FR" sz="1400" dirty="0">
              <a:solidFill>
                <a:schemeClr val="bg1">
                  <a:lumMod val="50000"/>
                </a:schemeClr>
              </a:solidFill>
              <a:latin typeface="Fira Sans Light" panose="020B0403050000020004" pitchFamily="34" charset="0"/>
              <a:ea typeface="MS PGothic" charset="-12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1AE91B4-C3B4-724A-9D09-D74737EE0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9" b="97207" l="2835" r="96911">
                        <a14:foregroundMark x1="38341" y1="33559" x2="38341" y2="33559"/>
                        <a14:foregroundMark x1="34998" y1="33559" x2="34998" y2="33559"/>
                        <a14:foregroundMark x1="34998" y1="35506" x2="34998" y2="35506"/>
                        <a14:foregroundMark x1="38595" y1="37579" x2="38595" y2="37579"/>
                        <a14:foregroundMark x1="42065" y1="36140" x2="42065" y2="36140"/>
                        <a14:foregroundMark x1="41938" y1="40415" x2="41938" y2="40415"/>
                        <a14:foregroundMark x1="48159" y1="36014" x2="48159" y2="36014"/>
                        <a14:foregroundMark x1="45070" y1="39653" x2="45070" y2="39653"/>
                        <a14:foregroundMark x1="49175" y1="40161" x2="49175" y2="40161"/>
                        <a14:foregroundMark x1="52518" y1="36014" x2="52518" y2="36014"/>
                        <a14:foregroundMark x1="54972" y1="37325" x2="54972" y2="37325"/>
                        <a14:foregroundMark x1="55523" y1="40796" x2="55523" y2="40796"/>
                        <a14:foregroundMark x1="52645" y1="39653" x2="52645" y2="39653"/>
                        <a14:foregroundMark x1="51883" y1="41303" x2="51883" y2="41303"/>
                        <a14:foregroundMark x1="60389" y1="36014" x2="60389" y2="36014"/>
                        <a14:foregroundMark x1="58485" y1="40161" x2="58485" y2="40161"/>
                        <a14:foregroundMark x1="58612" y1="36267" x2="58612" y2="36267"/>
                        <a14:foregroundMark x1="63140" y1="34490" x2="63140" y2="34490"/>
                        <a14:foregroundMark x1="63140" y1="36945" x2="63140" y2="36945"/>
                        <a14:foregroundMark x1="63267" y1="39780" x2="63267" y2="39780"/>
                        <a14:foregroundMark x1="64537" y1="41176" x2="64537" y2="41176"/>
                        <a14:foregroundMark x1="64664" y1="35760" x2="64664" y2="35760"/>
                        <a14:foregroundMark x1="32924" y1="48794" x2="32924" y2="48794"/>
                        <a14:foregroundMark x1="29708" y1="50868" x2="29708" y2="50868"/>
                        <a14:foregroundMark x1="31612" y1="53195" x2="31612" y2="53195"/>
                        <a14:foregroundMark x1="33432" y1="50994" x2="33432" y2="50994"/>
                        <a14:foregroundMark x1="23995" y1="46339" x2="23995" y2="46339"/>
                        <a14:foregroundMark x1="27888" y1="46212" x2="27888" y2="46212"/>
                        <a14:foregroundMark x1="26069" y1="49725" x2="26069" y2="49725"/>
                        <a14:foregroundMark x1="26069" y1="53449" x2="26069" y2="53449"/>
                        <a14:foregroundMark x1="36521" y1="48921" x2="36521" y2="48921"/>
                        <a14:foregroundMark x1="36775" y1="51756" x2="36775" y2="51756"/>
                        <a14:foregroundMark x1="37198" y1="53703" x2="37198" y2="53703"/>
                        <a14:foregroundMark x1="40288" y1="53195" x2="40288" y2="53195"/>
                        <a14:foregroundMark x1="40034" y1="50614" x2="40034" y2="50614"/>
                        <a14:foregroundMark x1="39907" y1="48667" x2="39907" y2="48667"/>
                        <a14:foregroundMark x1="43250" y1="48540" x2="43250" y2="48540"/>
                        <a14:foregroundMark x1="43250" y1="50614" x2="43250" y2="50614"/>
                        <a14:foregroundMark x1="43250" y1="53322" x2="43250" y2="53322"/>
                        <a14:foregroundMark x1="45832" y1="48286" x2="45832" y2="48286"/>
                        <a14:foregroundMark x1="48159" y1="48667" x2="48159" y2="48667"/>
                        <a14:foregroundMark x1="48286" y1="50614" x2="48286" y2="50614"/>
                        <a14:foregroundMark x1="48286" y1="53195" x2="48286" y2="53195"/>
                        <a14:foregroundMark x1="54211" y1="48286" x2="54211" y2="48286"/>
                        <a14:foregroundMark x1="51629" y1="49598" x2="51629" y2="49598"/>
                        <a14:foregroundMark x1="53068" y1="50614" x2="53068" y2="50614"/>
                        <a14:foregroundMark x1="54719" y1="52433" x2="54719" y2="52433"/>
                        <a14:foregroundMark x1="52814" y1="53576" x2="52814" y2="53576"/>
                        <a14:foregroundMark x1="50994" y1="53449" x2="50994" y2="53449"/>
                        <a14:foregroundMark x1="57808" y1="48413" x2="57808" y2="48413"/>
                        <a14:foregroundMark x1="57554" y1="51883" x2="57554" y2="51883"/>
                        <a14:foregroundMark x1="57977" y1="53703" x2="57977" y2="53703"/>
                        <a14:foregroundMark x1="61066" y1="53322" x2="61066" y2="53322"/>
                        <a14:foregroundMark x1="61447" y1="48667" x2="61447" y2="48667"/>
                        <a14:foregroundMark x1="64537" y1="48540" x2="64537" y2="48540"/>
                        <a14:foregroundMark x1="64537" y1="53449" x2="64537" y2="53449"/>
                        <a14:foregroundMark x1="37706" y1="41176" x2="37706" y2="41176"/>
                        <a14:foregroundMark x1="34998" y1="41050" x2="34998" y2="41050"/>
                        <a14:foregroundMark x1="39780" y1="66102" x2="39780" y2="66102"/>
                        <a14:foregroundMark x1="39611" y1="59501" x2="39611" y2="59501"/>
                        <a14:foregroundMark x1="47651" y1="65595" x2="47651" y2="65595"/>
                        <a14:foregroundMark x1="50063" y1="64664" x2="50063" y2="64664"/>
                        <a14:foregroundMark x1="56411" y1="62759" x2="56411" y2="62759"/>
                        <a14:foregroundMark x1="57808" y1="66229" x2="57808" y2="66229"/>
                        <a14:foregroundMark x1="42488" y1="67499" x2="42488" y2="67499"/>
                        <a14:foregroundMark x1="50487" y1="63648" x2="50487" y2="63648"/>
                        <a14:foregroundMark x1="54465" y1="58993" x2="54465" y2="58993"/>
                        <a14:foregroundMark x1="54465" y1="65975" x2="54465" y2="65975"/>
                        <a14:foregroundMark x1="49175" y1="60686" x2="49175" y2="60686"/>
                        <a14:foregroundMark x1="59374" y1="63267" x2="59374" y2="63267"/>
                        <a14:foregroundMark x1="43631" y1="49725" x2="43631" y2="49725"/>
                        <a14:foregroundMark x1="43885" y1="52433" x2="43885" y2="52433"/>
                        <a14:foregroundMark x1="59120" y1="65975" x2="59120" y2="65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033" y="10778"/>
            <a:ext cx="1610395" cy="16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6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91386" y="817151"/>
            <a:ext cx="8576377" cy="0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36" y="-23813"/>
            <a:ext cx="1673925" cy="16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82901" y="817151"/>
            <a:ext cx="588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C96744-87E3-A74E-9260-8C1EA1041D41}"/>
              </a:ext>
            </a:extLst>
          </p:cNvPr>
          <p:cNvSpPr/>
          <p:nvPr/>
        </p:nvSpPr>
        <p:spPr>
          <a:xfrm>
            <a:off x="611188" y="2906304"/>
            <a:ext cx="8167687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cap="all" dirty="0">
                <a:solidFill>
                  <a:srgbClr val="972927"/>
                </a:solidFill>
                <a:latin typeface="Fira Sans" panose="020B0503050000020004" pitchFamily="34" charset="0"/>
                <a:cs typeface="Avenir Heavy"/>
              </a:rPr>
              <a:t>Perspectives</a:t>
            </a:r>
          </a:p>
          <a:p>
            <a:pPr algn="ctr" eaLnBrk="1" hangingPunct="1">
              <a:defRPr/>
            </a:pPr>
            <a:endParaRPr lang="fr-FR" sz="1200" cap="all" dirty="0">
              <a:solidFill>
                <a:srgbClr val="972927"/>
              </a:solidFill>
              <a:latin typeface="Fira Sans" panose="020B0503050000020004" pitchFamily="34" charset="0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8886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127591" y="765544"/>
            <a:ext cx="8640172" cy="1219"/>
          </a:xfrm>
          <a:prstGeom prst="line">
            <a:avLst/>
          </a:prstGeom>
          <a:ln w="15875" cap="flat" cmpd="sng" algn="ctr">
            <a:solidFill>
              <a:srgbClr val="972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292" name="Espace réservé du contenu 2"/>
          <p:cNvSpPr>
            <a:spLocks noGrp="1"/>
          </p:cNvSpPr>
          <p:nvPr>
            <p:ph idx="1"/>
          </p:nvPr>
        </p:nvSpPr>
        <p:spPr>
          <a:xfrm>
            <a:off x="1595718" y="346768"/>
            <a:ext cx="7172045" cy="869729"/>
          </a:xfrm>
        </p:spPr>
        <p:txBody>
          <a:bodyPr>
            <a:normAutofit/>
          </a:bodyPr>
          <a:lstStyle/>
          <a:p>
            <a:pPr algn="r">
              <a:spcBef>
                <a:spcPts val="1800"/>
              </a:spcBef>
              <a:buNone/>
            </a:pPr>
            <a:r>
              <a:rPr lang="fr-FR" altLang="fr-FR" dirty="0">
                <a:solidFill>
                  <a:srgbClr val="972927"/>
                </a:solidFill>
                <a:latin typeface="Fira Sans Light" charset="0"/>
                <a:ea typeface="Fira Sans Light" charset="0"/>
                <a:cs typeface="Fira Sans Light" charset="0"/>
              </a:rPr>
              <a:t>Recherche</a:t>
            </a:r>
            <a:endParaRPr lang="fr-FR" dirty="0">
              <a:solidFill>
                <a:srgbClr val="A21824"/>
              </a:solidFill>
              <a:latin typeface="Fira Sans Light" charset="0"/>
              <a:ea typeface="Fira Sans Light" charset="0"/>
              <a:cs typeface="Fira Sans Light" charset="0"/>
            </a:endParaRPr>
          </a:p>
          <a:p>
            <a:pPr algn="r">
              <a:spcBef>
                <a:spcPts val="1800"/>
              </a:spcBef>
              <a:buNone/>
            </a:pPr>
            <a:endParaRPr lang="fr-FR" altLang="fr-FR" sz="2200" dirty="0">
              <a:solidFill>
                <a:srgbClr val="972927"/>
              </a:solidFill>
              <a:latin typeface="Fira Sans" panose="020B0503050000020004" pitchFamily="34" charset="0"/>
              <a:ea typeface="Avenir Book"/>
              <a:cs typeface="Avenir Book"/>
            </a:endParaRPr>
          </a:p>
        </p:txBody>
      </p:sp>
      <p:pic>
        <p:nvPicPr>
          <p:cNvPr id="12293" name="Image 3" descr="rou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81" y="-76979"/>
            <a:ext cx="1682835" cy="164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10068" y="319917"/>
            <a:ext cx="3871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  <a:p>
            <a:pPr marL="228600" lvl="1" algn="r">
              <a:spcBef>
                <a:spcPts val="0"/>
              </a:spcBef>
              <a:buNone/>
            </a:pPr>
            <a:endParaRPr lang="fr-FR" altLang="fr-FR" b="1" dirty="0">
              <a:solidFill>
                <a:srgbClr val="A21824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CC55F2-07CC-B243-BCCA-6FB6B8996ED1}"/>
              </a:ext>
            </a:extLst>
          </p:cNvPr>
          <p:cNvSpPr/>
          <p:nvPr/>
        </p:nvSpPr>
        <p:spPr>
          <a:xfrm>
            <a:off x="379881" y="1654807"/>
            <a:ext cx="833689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Consolidation de l’articulation Culture / Nature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Réduction du nombre de chantiers thématiques et ouverture de nouveaux chantiers transversaux (Tourisme, Smart </a:t>
            </a:r>
            <a:r>
              <a:rPr lang="fr-FR" altLang="fr-FR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cities</a:t>
            </a: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, </a:t>
            </a:r>
            <a:r>
              <a:rPr lang="fr-FR" altLang="fr-FR" i="1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etc</a:t>
            </a: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.)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Création et Mise en œuvre de nouveaux outils et processus de valorisation et de transfert</a:t>
            </a:r>
          </a:p>
          <a:p>
            <a:pPr marL="1293813" lvl="3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Courier New" charset="0"/>
              <a:buChar char="o"/>
              <a:defRPr/>
            </a:pPr>
            <a:r>
              <a:rPr lang="fr-FR" alt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Augmentation et diffusion des dispositifs de médiation créés</a:t>
            </a:r>
          </a:p>
          <a:p>
            <a:pPr marL="1293813" lvl="3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Courier New" charset="0"/>
              <a:buChar char="o"/>
              <a:defRPr/>
            </a:pPr>
            <a:r>
              <a:rPr lang="fr-FR" alt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Poursuite de la valorisation des données acquises lors de la phase 2</a:t>
            </a:r>
          </a:p>
          <a:p>
            <a:pPr marL="1293813" lvl="3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Courier New" charset="0"/>
              <a:buChar char="o"/>
              <a:defRPr/>
            </a:pPr>
            <a:r>
              <a:rPr lang="fr-FR" alt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Réflexion autour de la notion de services dédiés à la recherche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Renforcement de l’écosystème numérique</a:t>
            </a:r>
          </a:p>
          <a:p>
            <a:pPr marL="1293813" lvl="3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Courier New" charset="0"/>
              <a:buChar char="o"/>
              <a:defRPr/>
            </a:pPr>
            <a:r>
              <a:rPr lang="fr-FR" alt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Augmentation des applications et services disponibles sur la plateforme </a:t>
            </a:r>
            <a:r>
              <a:rPr lang="fr-FR" altLang="fr-FR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Heritage</a:t>
            </a:r>
            <a:r>
              <a:rPr lang="fr-FR" alt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(s)</a:t>
            </a:r>
          </a:p>
          <a:p>
            <a:pPr marL="1293813" lvl="3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Courier New" charset="0"/>
              <a:buChar char="o"/>
              <a:defRPr/>
            </a:pPr>
            <a:r>
              <a:rPr lang="fr-FR" alt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Intégration d’un plus grand nombre de données</a:t>
            </a:r>
          </a:p>
          <a:p>
            <a:pPr marL="1293813" lvl="3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Courier New" charset="0"/>
              <a:buChar char="o"/>
              <a:defRPr/>
            </a:pPr>
            <a:r>
              <a:rPr lang="fr-FR" alt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Développement de l’interconnexion avec la plateforme de médiation enrichie de nouvelles thématiques (nouveaux projets de valorisation)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charset="0"/>
              <a:buChar char="•"/>
              <a:defRPr/>
            </a:pPr>
            <a:r>
              <a:rPr lang="fr-FR" altLang="fr-FR" dirty="0">
                <a:solidFill>
                  <a:prstClr val="black">
                    <a:lumMod val="85000"/>
                    <a:lumOff val="15000"/>
                  </a:prstClr>
                </a:solidFill>
                <a:latin typeface="Fira Sans Light" panose="020B0403050000020004" pitchFamily="34" charset="0"/>
                <a:ea typeface="MS PGothic" charset="-128"/>
              </a:rPr>
              <a:t>Développement des liens </a:t>
            </a:r>
            <a:r>
              <a:rPr lang="fr-FR" alt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  <a:ea typeface="MS PGothic" charset="-128"/>
              </a:rPr>
              <a:t>avec les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pôles de compétitivités (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Vegepolys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Light" panose="020B0403050000020004" pitchFamily="34" charset="0"/>
              </a:rPr>
              <a:t>, DREAM, etc.) et les autres ARD</a:t>
            </a:r>
          </a:p>
          <a:p>
            <a:pPr marL="836613" lvl="2" indent="-2857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4004C"/>
              </a:buClr>
              <a:buFont typeface="Arial" charset="0"/>
              <a:buChar char="•"/>
              <a:defRPr/>
            </a:pPr>
            <a:endParaRPr lang="fr-FR" altLang="fr-FR" dirty="0">
              <a:solidFill>
                <a:prstClr val="black">
                  <a:lumMod val="85000"/>
                  <a:lumOff val="15000"/>
                </a:prstClr>
              </a:solidFill>
              <a:latin typeface="Fira Sans Light" panose="020B0403050000020004" pitchFamily="34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3902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3240</TotalTime>
  <Words>815</Words>
  <Application>Microsoft Office PowerPoint</Application>
  <PresentationFormat>Affichage à l'écran (4:3)</PresentationFormat>
  <Paragraphs>130</Paragraphs>
  <Slides>11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5" baseType="lpstr">
      <vt:lpstr>MS PGothic</vt:lpstr>
      <vt:lpstr>SimSun</vt:lpstr>
      <vt:lpstr>Arial</vt:lpstr>
      <vt:lpstr>Avenir Book</vt:lpstr>
      <vt:lpstr>Avenir Heavy</vt:lpstr>
      <vt:lpstr>Avenir LT Std 45 Book</vt:lpstr>
      <vt:lpstr>Calibri</vt:lpstr>
      <vt:lpstr>Calibri Light</vt:lpstr>
      <vt:lpstr>Courier New</vt:lpstr>
      <vt:lpstr>Fira Sans</vt:lpstr>
      <vt:lpstr>Fira Sans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Katel Lochet</dc:creator>
  <cp:lastModifiedBy>Rihvage</cp:lastModifiedBy>
  <cp:revision>403</cp:revision>
  <cp:lastPrinted>2017-10-02T07:54:58Z</cp:lastPrinted>
  <dcterms:created xsi:type="dcterms:W3CDTF">2017-09-06T08:36:33Z</dcterms:created>
  <dcterms:modified xsi:type="dcterms:W3CDTF">2019-05-09T07:06:08Z</dcterms:modified>
</cp:coreProperties>
</file>