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56" r:id="rId3"/>
    <p:sldId id="262" r:id="rId4"/>
    <p:sldId id="261" r:id="rId5"/>
    <p:sldId id="260" r:id="rId6"/>
    <p:sldId id="264" r:id="rId7"/>
    <p:sldId id="263" r:id="rId8"/>
    <p:sldId id="267" r:id="rId9"/>
    <p:sldId id="268" r:id="rId10"/>
    <p:sldId id="269" r:id="rId11"/>
    <p:sldId id="275" r:id="rId12"/>
    <p:sldId id="276" r:id="rId13"/>
    <p:sldId id="277" r:id="rId14"/>
    <p:sldId id="279" r:id="rId15"/>
    <p:sldId id="266" r:id="rId16"/>
  </p:sldIdLst>
  <p:sldSz cx="9144000" cy="6858000" type="screen4x3"/>
  <p:notesSz cx="6805613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11C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27" autoAdjust="0"/>
  </p:normalViewPr>
  <p:slideViewPr>
    <p:cSldViewPr>
      <p:cViewPr>
        <p:scale>
          <a:sx n="100" d="100"/>
          <a:sy n="100" d="100"/>
        </p:scale>
        <p:origin x="-1308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3C97C-8373-4F36-BF73-884C46A398BF}" type="datetimeFigureOut">
              <a:rPr lang="fr-FR" smtClean="0"/>
              <a:pPr/>
              <a:t>19/11/2014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D28954-AD4E-4E0C-A056-909F8BDC2A7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477360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41837-53A5-4713-979D-108040203932}" type="datetimeFigureOut">
              <a:rPr lang="fr-FR" smtClean="0"/>
              <a:pPr/>
              <a:t>19/11/2014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1EE17-B568-4E82-9FDA-783DD09D351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32809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0208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F53C1-FA38-473E-9871-FA042AC081D5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BCAC-4E7D-45B9-BC6F-E5AD1D6A9C3B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1EF7-6256-4FF6-8916-F75F2169B524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F53C1-FA38-473E-9871-FA042AC081D5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FF7B-28AB-4511-A55B-BA40B3F5BD7C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3A3-31B4-4131-B5CC-E2913D380198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B3DD-8208-4CE5-820F-BEE6D73490A5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C70B2-EC06-4FA6-929F-EFC347EA10D5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B5B2-2301-444C-B202-0A7B5E127494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5AC54-74CA-425F-A174-186A3A633806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3D837-2531-4BEC-9B65-9D57C6AE4423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FF7B-28AB-4511-A55B-BA40B3F5BD7C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FB3EB-4054-4EBC-BC17-F5752C3C48C3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BCAC-4E7D-45B9-BC6F-E5AD1D6A9C3B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61EF7-6256-4FF6-8916-F75F2169B524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3A3-31B4-4131-B5CC-E2913D380198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9B3DD-8208-4CE5-820F-BEE6D73490A5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C70B2-EC06-4FA6-929F-EFC347EA10D5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7B5B2-2301-444C-B202-0A7B5E127494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5AC54-74CA-425F-A174-186A3A633806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3D837-2531-4BEC-9B65-9D57C6AE4423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FB3EB-4054-4EBC-BC17-F5752C3C48C3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BEF31-97FF-4AFC-9E78-4128FF8BFEEC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4DBEF31-97FF-4AFC-9E78-4128FF8BFEEC}" type="datetime1">
              <a:rPr lang="fr-FR" smtClean="0"/>
              <a:pPr/>
              <a:t>19/11/2014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Germain Rousseau - Direction des Relations Internationales</a:t>
            </a: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7370C5F2-5BA9-4504-9C80-0190B86E0B0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6.png"/><Relationship Id="rId7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6.png"/><Relationship Id="rId7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6.png"/><Relationship Id="rId7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cooperation@univ-tours.fr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55576" y="211802"/>
            <a:ext cx="3707904" cy="864096"/>
          </a:xfrm>
        </p:spPr>
        <p:txBody>
          <a:bodyPr>
            <a:noAutofit/>
          </a:bodyPr>
          <a:lstStyle/>
          <a:p>
            <a:pPr algn="l"/>
            <a:r>
              <a:rPr lang="fr-FR" sz="4000" b="1" dirty="0" smtClean="0">
                <a:solidFill>
                  <a:srgbClr val="0067A6"/>
                </a:solidFill>
                <a:latin typeface="Trebuchet MS" pitchFamily="34" charset="0"/>
              </a:rPr>
              <a:t>DRI</a:t>
            </a:r>
            <a:endParaRPr lang="fr-FR" sz="4000" b="1" dirty="0">
              <a:solidFill>
                <a:srgbClr val="0067A6"/>
              </a:solidFill>
              <a:latin typeface="Trebuchet MS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03648" y="3573016"/>
            <a:ext cx="6840760" cy="1656184"/>
          </a:xfrm>
        </p:spPr>
        <p:txBody>
          <a:bodyPr>
            <a:noAutofit/>
          </a:bodyPr>
          <a:lstStyle/>
          <a:p>
            <a:r>
              <a:rPr lang="fr-FR" sz="5400" i="1" dirty="0">
                <a:solidFill>
                  <a:schemeClr val="tx1"/>
                </a:solidFill>
              </a:rPr>
              <a:t>Conventions internationales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611560" y="6395988"/>
            <a:ext cx="5112568" cy="365125"/>
          </a:xfrm>
        </p:spPr>
        <p:txBody>
          <a:bodyPr/>
          <a:lstStyle/>
          <a:p>
            <a:r>
              <a:rPr lang="fr-FR" dirty="0" smtClean="0"/>
              <a:t>Germain Rousseau - Direction des Relations Internationales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961916" y="1628800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 smtClean="0">
                <a:solidFill>
                  <a:srgbClr val="0070C0"/>
                </a:solidFill>
              </a:rPr>
              <a:t>CFVU</a:t>
            </a:r>
            <a:endParaRPr lang="fr-FR" sz="5400" b="1" dirty="0" smtClean="0">
              <a:solidFill>
                <a:srgbClr val="0070C0"/>
              </a:solidFill>
            </a:endParaRPr>
          </a:p>
          <a:p>
            <a:pPr algn="ctr"/>
            <a:r>
              <a:rPr lang="fr-FR" sz="5400" b="1" dirty="0" smtClean="0">
                <a:solidFill>
                  <a:srgbClr val="0070C0"/>
                </a:solidFill>
              </a:rPr>
              <a:t> 04 </a:t>
            </a:r>
            <a:r>
              <a:rPr lang="fr-FR" sz="5400" b="1" dirty="0" smtClean="0">
                <a:solidFill>
                  <a:srgbClr val="0070C0"/>
                </a:solidFill>
              </a:rPr>
              <a:t>décembre </a:t>
            </a:r>
            <a:r>
              <a:rPr lang="fr-FR" sz="5400" b="1" dirty="0" smtClean="0">
                <a:solidFill>
                  <a:srgbClr val="0070C0"/>
                </a:solidFill>
              </a:rPr>
              <a:t>2014</a:t>
            </a:r>
            <a:endParaRPr lang="fr-FR" sz="54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grousseau\Desktop\PUCES Ima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708" y="476672"/>
            <a:ext cx="3672408" cy="59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6793"/>
            <a:ext cx="8229600" cy="1143000"/>
          </a:xfrm>
        </p:spPr>
        <p:txBody>
          <a:bodyPr>
            <a:no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Université d’Hiroshima (Japon) 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121221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Création 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- Convention </a:t>
            </a: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formation - recherche</a:t>
            </a:r>
            <a:endParaRPr lang="fr-FR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buSzPct val="75000"/>
              <a:buBlip>
                <a:blip r:embed="rId3"/>
              </a:buBlip>
            </a:pPr>
            <a:r>
              <a:rPr lang="fr-FR" sz="1800" b="1" dirty="0" smtClean="0"/>
              <a:t>Caractéristiques de l’établissement: </a:t>
            </a:r>
            <a:r>
              <a:rPr lang="fr-FR" sz="1800" dirty="0" smtClean="0"/>
              <a:t> 17000 étudiants, 3200 Staff (+1000 étudiants Faculté de Droit)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Convention venant consolider les relations du GERCIE avec les universités japonaises (zone Asean)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Le Droit de l’Union Européenne est un domaine de recherche en plein essor au Japon</a:t>
            </a:r>
            <a:endParaRPr lang="fr-FR" sz="1800" dirty="0"/>
          </a:p>
          <a:p>
            <a:pPr>
              <a:buSzPct val="75000"/>
              <a:buBlip>
                <a:blip r:embed="rId5"/>
              </a:buBlip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Filières concernées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800" dirty="0"/>
              <a:t>U.F.R Droit, Economie et Sciences </a:t>
            </a:r>
            <a:r>
              <a:rPr lang="fr-FR" sz="1800" dirty="0" smtClean="0"/>
              <a:t>sociales, </a:t>
            </a:r>
            <a:r>
              <a:rPr lang="fr-FR" sz="1800" b="1" dirty="0" smtClean="0"/>
              <a:t>Groupe </a:t>
            </a:r>
            <a:r>
              <a:rPr lang="fr-FR" sz="1800" b="1" dirty="0"/>
              <a:t>d'Etudes et de Recherche sur la Coopération Internationale et Européenne </a:t>
            </a:r>
            <a:r>
              <a:rPr lang="fr-FR" sz="1800" dirty="0"/>
              <a:t>(E.A. 2110)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800" dirty="0" smtClean="0"/>
              <a:t>UH – </a:t>
            </a:r>
            <a:r>
              <a:rPr lang="en-US" sz="1800" b="1" dirty="0" err="1" smtClean="0"/>
              <a:t>Faculté</a:t>
            </a:r>
            <a:r>
              <a:rPr lang="en-US" sz="1800" b="1" dirty="0" smtClean="0"/>
              <a:t> </a:t>
            </a:r>
            <a:r>
              <a:rPr lang="en-US" sz="1800" b="1" dirty="0"/>
              <a:t>de </a:t>
            </a:r>
            <a:r>
              <a:rPr lang="en-US" sz="1800" b="1" dirty="0" smtClean="0"/>
              <a:t>Droit, Graduate </a:t>
            </a:r>
            <a:r>
              <a:rPr lang="en-US" sz="1800" b="1" dirty="0"/>
              <a:t>School of Social Sciences</a:t>
            </a:r>
          </a:p>
          <a:p>
            <a:pPr>
              <a:buSzPct val="75000"/>
              <a:buBlip>
                <a:blip r:embed="rId5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Objectifs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1800" dirty="0" smtClean="0"/>
              <a:t>collaboration scientifique, échange d’étudiants et chercheurs, publications communes</a:t>
            </a:r>
            <a:endParaRPr lang="fr-FR" sz="1800" i="1" dirty="0" smtClean="0"/>
          </a:p>
          <a:p>
            <a:pPr lvl="1">
              <a:buSzPct val="75000"/>
              <a:buBlip>
                <a:blip r:embed="rId6"/>
              </a:buBlip>
            </a:pPr>
            <a:r>
              <a:rPr lang="fr-FR" sz="1800" dirty="0" smtClean="0"/>
              <a:t>Mobilité étudiante envisagée au niveau Master, PhD, en particulier pour des stages. Organisation de </a:t>
            </a:r>
            <a:r>
              <a:rPr lang="fr-FR" sz="1800" dirty="0" err="1" smtClean="0"/>
              <a:t>co-tutelles</a:t>
            </a:r>
            <a:r>
              <a:rPr lang="fr-FR" sz="1800" dirty="0" smtClean="0"/>
              <a:t> de thèse.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1800" dirty="0" smtClean="0"/>
              <a:t>Echange de chercheurs (mobilité envisagée dès 2015)</a:t>
            </a:r>
          </a:p>
          <a:p>
            <a:pPr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Domaine de recherche : </a:t>
            </a:r>
            <a:r>
              <a:rPr lang="fr-FR" sz="1800" dirty="0" smtClean="0"/>
              <a:t>Intégrations régionales  Union Européenne – Japon - Asie 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2200" dirty="0" smtClean="0"/>
              <a:t> : </a:t>
            </a:r>
            <a:r>
              <a:rPr lang="fr-FR" sz="1900" dirty="0"/>
              <a:t>Abdelkhaleq Berramdane</a:t>
            </a:r>
            <a:endParaRPr lang="fr-F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5494039"/>
            <a:ext cx="1133475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661248"/>
            <a:ext cx="9361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66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229600" cy="1143000"/>
          </a:xfrm>
        </p:spPr>
        <p:txBody>
          <a:bodyPr>
            <a:no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Ecole Française d’Athènes (Grèce)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>
            <a:noAutofit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Création - Convention formation - recherche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400" dirty="0" smtClean="0"/>
              <a:t>L’Ecole </a:t>
            </a:r>
            <a:r>
              <a:rPr lang="fr-FR" sz="1400" dirty="0"/>
              <a:t>Française </a:t>
            </a:r>
            <a:r>
              <a:rPr lang="fr-FR" sz="1400" dirty="0" smtClean="0"/>
              <a:t>d’Athènes fait partie des Cinq Ecoles Françaises à l’étranger </a:t>
            </a:r>
            <a:r>
              <a:rPr lang="fr-FR" sz="1400" dirty="0"/>
              <a:t>(statut EPSCP</a:t>
            </a:r>
            <a:r>
              <a:rPr lang="fr-FR" sz="1400" dirty="0" smtClean="0"/>
              <a:t>). Consacrée depuis 1846 à l’étude et l’entretien des sites archéologiques grecs.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400" dirty="0" smtClean="0"/>
              <a:t>Convention </a:t>
            </a:r>
            <a:r>
              <a:rPr lang="fr-FR" sz="1400" dirty="0" smtClean="0">
                <a:sym typeface="Wingdings"/>
              </a:rPr>
              <a:t> </a:t>
            </a:r>
            <a:r>
              <a:rPr lang="fr-FR" sz="1400" dirty="0" smtClean="0"/>
              <a:t>Consolidation des liens historiques avec l’Ecole 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400" dirty="0" smtClean="0"/>
              <a:t>Faciliter les mobilités entre les deux pays et l’organisation de colloques.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Filières </a:t>
            </a:r>
            <a:r>
              <a:rPr lang="fr-FR" sz="1800" b="1" dirty="0">
                <a:solidFill>
                  <a:schemeClr val="accent6">
                    <a:lumMod val="75000"/>
                  </a:schemeClr>
                </a:solidFill>
              </a:rPr>
              <a:t>concernées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400" dirty="0"/>
              <a:t>U.F.R. </a:t>
            </a:r>
            <a:r>
              <a:rPr lang="fr-FR" sz="1400" dirty="0" smtClean="0"/>
              <a:t>Arts et Sciences Humaines, </a:t>
            </a:r>
            <a:r>
              <a:rPr lang="fr-FR" sz="1400" b="1" dirty="0"/>
              <a:t>Centre Tourangeau d’Histoire et d’Etude des Sources (</a:t>
            </a:r>
            <a:r>
              <a:rPr lang="fr-FR" sz="1400" b="1" dirty="0" err="1"/>
              <a:t>CeTHIS</a:t>
            </a:r>
            <a:r>
              <a:rPr lang="fr-FR" sz="1400" b="1" dirty="0"/>
              <a:t>)</a:t>
            </a:r>
            <a:r>
              <a:rPr lang="fr-FR" sz="1400" dirty="0"/>
              <a:t> - EA </a:t>
            </a:r>
            <a:r>
              <a:rPr lang="fr-FR" sz="1400" dirty="0" smtClean="0"/>
              <a:t>6298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400" b="1" dirty="0"/>
              <a:t>Ecole </a:t>
            </a:r>
            <a:r>
              <a:rPr lang="fr-FR" sz="1400" b="1" dirty="0" smtClean="0"/>
              <a:t>Française d’Athènes</a:t>
            </a:r>
            <a:endParaRPr lang="fr-FR" sz="1400" b="1" dirty="0"/>
          </a:p>
          <a:p>
            <a:pPr>
              <a:buSzPct val="75000"/>
              <a:buBlip>
                <a:blip r:embed="rId4"/>
              </a:buBlip>
            </a:pP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Objectifs </a:t>
            </a:r>
            <a:r>
              <a:rPr lang="fr-FR" sz="16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1400" dirty="0" smtClean="0"/>
              <a:t>collaboration scientifique, organisation de colloques, publications communes</a:t>
            </a:r>
            <a:endParaRPr lang="fr-FR" sz="1400" i="1" dirty="0" smtClean="0"/>
          </a:p>
          <a:p>
            <a:pPr lvl="1">
              <a:buSzPct val="75000"/>
              <a:buBlip>
                <a:blip r:embed="rId5"/>
              </a:buBlip>
            </a:pPr>
            <a:r>
              <a:rPr lang="fr-FR" sz="1400" dirty="0" smtClean="0"/>
              <a:t>Echange d’étudiants pour des stages de recherche ou formations doctorales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400" dirty="0" smtClean="0"/>
              <a:t>Possibilité de bourses de thèse de l’</a:t>
            </a:r>
            <a:r>
              <a:rPr lang="fr-FR" sz="1400" i="1" dirty="0" err="1" smtClean="0"/>
              <a:t>Efa</a:t>
            </a:r>
            <a:r>
              <a:rPr lang="fr-FR" sz="1400" dirty="0" smtClean="0"/>
              <a:t> : </a:t>
            </a:r>
            <a:r>
              <a:rPr lang="fr-FR" sz="1400" dirty="0"/>
              <a:t>archéologie et histoire grecques </a:t>
            </a:r>
            <a:endParaRPr lang="fr-FR" sz="1400" dirty="0" smtClean="0"/>
          </a:p>
          <a:p>
            <a:pPr lvl="1">
              <a:buSzPct val="75000"/>
              <a:buBlip>
                <a:blip r:embed="rId5"/>
              </a:buBlip>
            </a:pPr>
            <a:r>
              <a:rPr lang="fr-FR" sz="1400" dirty="0" smtClean="0"/>
              <a:t>Faciliter les mobilités EC et doctorants </a:t>
            </a:r>
            <a:r>
              <a:rPr lang="fr-FR" sz="1400" dirty="0"/>
              <a:t>de l'UFRT en Grèce (sites, musées, recherches en bibliothèque, collaborations avec des universités grecques et le service </a:t>
            </a:r>
            <a:r>
              <a:rPr lang="fr-FR" sz="1400" dirty="0" smtClean="0"/>
              <a:t>archéologique grec</a:t>
            </a:r>
            <a:r>
              <a:rPr lang="fr-FR" sz="1400" dirty="0"/>
              <a:t>)</a:t>
            </a:r>
            <a:endParaRPr lang="fr-FR" sz="1400" dirty="0" smtClean="0"/>
          </a:p>
          <a:p>
            <a:pPr>
              <a:buSzPct val="75000"/>
              <a:buBlip>
                <a:blip r:embed="rId2"/>
              </a:buBlip>
            </a:pP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Domaine de recherche : </a:t>
            </a:r>
            <a:r>
              <a:rPr lang="fr-FR" sz="1400" dirty="0" smtClean="0"/>
              <a:t>Etudes </a:t>
            </a:r>
            <a:r>
              <a:rPr lang="fr-FR" sz="1400" dirty="0"/>
              <a:t>sur l’Antiquité. </a:t>
            </a:r>
            <a:r>
              <a:rPr lang="fr-FR" sz="1400" b="1" i="1" dirty="0" smtClean="0"/>
              <a:t>Développer l'axe Monnaie et finance de la Maison des Sciences de l’Homme Val de Loire</a:t>
            </a:r>
            <a:r>
              <a:rPr lang="fr-FR" sz="1400" dirty="0" smtClean="0"/>
              <a:t>.</a:t>
            </a:r>
          </a:p>
          <a:p>
            <a:pPr>
              <a:buSzPct val="75000"/>
              <a:buBlip>
                <a:blip r:embed="rId3"/>
              </a:buBlip>
            </a:pP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1600" dirty="0" smtClean="0"/>
              <a:t> : Catherine Grandjean</a:t>
            </a:r>
            <a:endParaRPr lang="fr-FR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979" y="5517231"/>
            <a:ext cx="864199" cy="114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475" y="5634697"/>
            <a:ext cx="1106389" cy="110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48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3184" y="0"/>
            <a:ext cx="8229600" cy="11430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Université de Wolverhampton – Institut de Psychologie</a:t>
            </a:r>
            <a:r>
              <a:rPr lang="fr-FR" sz="2800" b="1" dirty="0">
                <a:solidFill>
                  <a:srgbClr val="0070C0"/>
                </a:solidFill>
              </a:rPr>
              <a:t> </a:t>
            </a:r>
            <a:r>
              <a:rPr lang="fr-FR" sz="2800" b="1" dirty="0" smtClean="0">
                <a:solidFill>
                  <a:srgbClr val="0070C0"/>
                </a:solidFill>
              </a:rPr>
              <a:t>(Royaume-Uni)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Création - Convention formation - recherche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900" b="1" dirty="0" smtClean="0"/>
              <a:t>Caractéristiques de l’établissement </a:t>
            </a:r>
            <a:r>
              <a:rPr lang="fr-FR" sz="1900" dirty="0" smtClean="0"/>
              <a:t>: 22 000 étudiants dont 4500 étudiants à la </a:t>
            </a:r>
            <a:r>
              <a:rPr lang="en-US" sz="1900" dirty="0" smtClean="0"/>
              <a:t>Faculty </a:t>
            </a:r>
            <a:r>
              <a:rPr lang="en-US" sz="1900" dirty="0"/>
              <a:t>of Education Health and Wellbeing </a:t>
            </a:r>
            <a:r>
              <a:rPr lang="fr-FR" sz="1900" dirty="0" smtClean="0"/>
              <a:t>(plus importante faculté).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900" dirty="0" smtClean="0"/>
              <a:t>L’Institut de Psychologie dispose de parcours au niveau Licence, Master,  et au niveau PhD (Formations de Docteurs en Psychologie) 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Filières concernées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U.F.R</a:t>
            </a:r>
            <a:r>
              <a:rPr lang="fr-FR" sz="1900" dirty="0"/>
              <a:t>. Arts et Sciences Humaines, </a:t>
            </a:r>
            <a:r>
              <a:rPr lang="fr-FR" sz="1900" b="1" dirty="0"/>
              <a:t>Laboratoire Psychologie des Ages de la Vie (PAV)</a:t>
            </a:r>
            <a:r>
              <a:rPr lang="fr-FR" sz="1900" dirty="0"/>
              <a:t> - EA </a:t>
            </a:r>
            <a:r>
              <a:rPr lang="fr-FR" sz="1900" dirty="0" smtClean="0"/>
              <a:t>2114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Université </a:t>
            </a:r>
            <a:r>
              <a:rPr lang="fr-FR" sz="1900" dirty="0"/>
              <a:t>de Wolverhampton</a:t>
            </a:r>
            <a:r>
              <a:rPr lang="fr-FR" sz="1900" dirty="0" smtClean="0"/>
              <a:t>,</a:t>
            </a:r>
            <a:r>
              <a:rPr lang="fr-FR" sz="1900" dirty="0"/>
              <a:t> </a:t>
            </a:r>
            <a:r>
              <a:rPr lang="fr-FR" sz="1900" dirty="0" err="1"/>
              <a:t>Faculty</a:t>
            </a:r>
            <a:r>
              <a:rPr lang="fr-FR" sz="1900" dirty="0"/>
              <a:t> of Education </a:t>
            </a:r>
            <a:r>
              <a:rPr lang="fr-FR" sz="1900" dirty="0" err="1"/>
              <a:t>Health</a:t>
            </a:r>
            <a:r>
              <a:rPr lang="fr-FR" sz="1900" dirty="0"/>
              <a:t> </a:t>
            </a:r>
            <a:r>
              <a:rPr lang="fr-FR" sz="1900" dirty="0" smtClean="0"/>
              <a:t>and </a:t>
            </a:r>
            <a:r>
              <a:rPr lang="fr-FR" sz="1900" dirty="0" err="1" smtClean="0"/>
              <a:t>Wellbeing</a:t>
            </a:r>
            <a:r>
              <a:rPr lang="fr-FR" sz="1900" dirty="0" smtClean="0"/>
              <a:t>,</a:t>
            </a:r>
            <a:r>
              <a:rPr lang="fr-FR" sz="1900" dirty="0"/>
              <a:t> </a:t>
            </a:r>
            <a:r>
              <a:rPr lang="fr-FR" sz="1900" b="1" dirty="0" smtClean="0"/>
              <a:t>Institut </a:t>
            </a:r>
            <a:r>
              <a:rPr lang="fr-FR" sz="1900" b="1" dirty="0"/>
              <a:t>de Psychologie, Groupe de recherche – Cognition and </a:t>
            </a:r>
            <a:r>
              <a:rPr lang="fr-FR" sz="1900" b="1" dirty="0" err="1" smtClean="0"/>
              <a:t>Individual</a:t>
            </a:r>
            <a:r>
              <a:rPr lang="fr-FR" sz="1900" b="1" dirty="0" smtClean="0"/>
              <a:t>  </a:t>
            </a:r>
            <a:r>
              <a:rPr lang="fr-FR" sz="1900" b="1" dirty="0" err="1" smtClean="0"/>
              <a:t>Differences</a:t>
            </a:r>
            <a:r>
              <a:rPr lang="fr-FR" sz="1900" b="1" dirty="0" smtClean="0"/>
              <a:t> (CID) 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Objectifs : </a:t>
            </a:r>
            <a:r>
              <a:rPr lang="fr-FR" sz="1900" dirty="0"/>
              <a:t>collaboration scientifique, échange d’étudiants et chercheurs, publications communes</a:t>
            </a:r>
            <a:endParaRPr lang="fr-FR" sz="1900" i="1" dirty="0"/>
          </a:p>
          <a:p>
            <a:pPr lvl="1">
              <a:buSzPct val="75000"/>
              <a:buBlip>
                <a:blip r:embed="rId5"/>
              </a:buBlip>
            </a:pPr>
            <a:r>
              <a:rPr lang="fr-FR" sz="1900" dirty="0"/>
              <a:t>Mobilité étudiante envisagée au niveau Master, PhD, en particulier pour des </a:t>
            </a:r>
            <a:r>
              <a:rPr lang="fr-FR" sz="1900" dirty="0" smtClean="0"/>
              <a:t>stages, </a:t>
            </a:r>
            <a:r>
              <a:rPr lang="fr-FR" sz="1900" dirty="0" smtClean="0">
                <a:sym typeface="Wingdings"/>
              </a:rPr>
              <a:t> </a:t>
            </a:r>
            <a:r>
              <a:rPr lang="fr-FR" sz="1900" dirty="0" smtClean="0"/>
              <a:t>favoriser les échanges d’outils et de méthodologie. 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900" dirty="0" smtClean="0"/>
              <a:t>Organisation </a:t>
            </a:r>
            <a:r>
              <a:rPr lang="fr-FR" sz="1900" dirty="0"/>
              <a:t>de </a:t>
            </a:r>
            <a:r>
              <a:rPr lang="fr-FR" sz="1900" dirty="0" err="1"/>
              <a:t>co-tutelles</a:t>
            </a:r>
            <a:r>
              <a:rPr lang="fr-FR" sz="1900" dirty="0"/>
              <a:t> de thèse.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900" dirty="0"/>
              <a:t>Echange de chercheurs </a:t>
            </a:r>
          </a:p>
          <a:p>
            <a:pPr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Domaine de recherche : </a:t>
            </a:r>
            <a:r>
              <a:rPr lang="fr-FR" sz="1900" dirty="0" smtClean="0"/>
              <a:t>Psychologie </a:t>
            </a:r>
            <a:r>
              <a:rPr lang="fr-FR" sz="1900" dirty="0"/>
              <a:t>cognitive, jugement et raisonnement. </a:t>
            </a:r>
            <a:endParaRPr lang="fr-FR" sz="1900" dirty="0" smtClean="0"/>
          </a:p>
          <a:p>
            <a:pPr>
              <a:buSzPct val="75000"/>
              <a:buBlip>
                <a:blip r:embed="rId6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2200" dirty="0" smtClean="0"/>
              <a:t> : </a:t>
            </a:r>
            <a:r>
              <a:rPr lang="fr-FR" sz="1900" dirty="0" smtClean="0"/>
              <a:t>Véronique </a:t>
            </a:r>
            <a:r>
              <a:rPr lang="fr-FR" sz="1900" dirty="0" err="1" smtClean="0"/>
              <a:t>Salvano</a:t>
            </a:r>
            <a:r>
              <a:rPr lang="fr-FR" sz="1900" dirty="0" smtClean="0"/>
              <a:t>-Pardieu</a:t>
            </a:r>
            <a:endParaRPr lang="fr-FR" sz="33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706762"/>
            <a:ext cx="2448272" cy="81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515103"/>
            <a:ext cx="1080120" cy="108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0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229600" cy="1143000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Université Mouloud Mammeri </a:t>
            </a:r>
            <a:br>
              <a:rPr lang="fr-FR" sz="2800" b="1" dirty="0" smtClean="0">
                <a:solidFill>
                  <a:srgbClr val="0070C0"/>
                </a:solidFill>
              </a:rPr>
            </a:br>
            <a:r>
              <a:rPr lang="fr-FR" sz="2800" b="1" dirty="0" smtClean="0">
                <a:solidFill>
                  <a:srgbClr val="0070C0"/>
                </a:solidFill>
              </a:rPr>
              <a:t>de Tizi-Ouzou (Algérie)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97971"/>
          </a:xfrm>
        </p:spPr>
        <p:txBody>
          <a:bodyPr>
            <a:normAutofit fontScale="77500" lnSpcReduction="2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Renouvellement - Convention formation - recherche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2000" b="1" dirty="0" smtClean="0"/>
              <a:t>Bilan 2008-2014:</a:t>
            </a:r>
            <a:r>
              <a:rPr lang="fr-FR" sz="1900" b="1" dirty="0" smtClean="0"/>
              <a:t> </a:t>
            </a:r>
            <a:r>
              <a:rPr lang="fr-FR" sz="1900" dirty="0" smtClean="0"/>
              <a:t>Accompagnement de formations en thèse d'étudiants algériens à Tours (ex: Mme Louisa </a:t>
            </a:r>
            <a:r>
              <a:rPr lang="fr-FR" sz="1900" dirty="0" err="1" smtClean="0"/>
              <a:t>Marouf</a:t>
            </a:r>
            <a:r>
              <a:rPr lang="fr-FR" sz="1900" dirty="0" smtClean="0"/>
              <a:t>), accueil de stagiaires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900" dirty="0" smtClean="0"/>
              <a:t>Organisation de deux colloques internationaux, 5 missions d’études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900" dirty="0" smtClean="0"/>
              <a:t>Appui à la création et à la mise en place du Master « Education, Enseignement, Formation » à l’UMMTO. Réalisé à partir de la maquette du Master 2 Professionnel « Gestion et Psychologie des Temps Educatifs » </a:t>
            </a:r>
            <a:r>
              <a:rPr lang="fr-FR" sz="1900" dirty="0"/>
              <a:t>à l’UFRT (F. </a:t>
            </a:r>
            <a:r>
              <a:rPr lang="fr-FR" sz="1900" dirty="0" err="1"/>
              <a:t>Testu</a:t>
            </a:r>
            <a:r>
              <a:rPr lang="fr-FR" sz="1900" dirty="0"/>
              <a:t>) 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Filières 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concernées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/>
              <a:t>U.F.R. Arts et Sciences Humaines, </a:t>
            </a:r>
            <a:r>
              <a:rPr lang="fr-FR" sz="1900" b="1" dirty="0"/>
              <a:t>Laboratoire</a:t>
            </a:r>
            <a:r>
              <a:rPr lang="fr-FR" sz="1900" dirty="0"/>
              <a:t> </a:t>
            </a:r>
            <a:r>
              <a:rPr lang="fr-FR" sz="1900" b="1" dirty="0"/>
              <a:t>Psychologie des Ages de la Vie (PAV) </a:t>
            </a:r>
            <a:r>
              <a:rPr lang="fr-FR" sz="1900" dirty="0"/>
              <a:t>- EA </a:t>
            </a:r>
            <a:r>
              <a:rPr lang="fr-FR" sz="1900" dirty="0" smtClean="0"/>
              <a:t>2114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Faculté des Sciences Humaines et Sociales - </a:t>
            </a:r>
            <a:r>
              <a:rPr lang="fr-FR" sz="1900" b="1" dirty="0" smtClean="0"/>
              <a:t>Laboratoire</a:t>
            </a:r>
            <a:r>
              <a:rPr lang="fr-FR" sz="1900" dirty="0" smtClean="0"/>
              <a:t> </a:t>
            </a:r>
            <a:r>
              <a:rPr lang="fr-FR" sz="1900" b="1" dirty="0"/>
              <a:t>Société-Education-Travail (SET</a:t>
            </a:r>
            <a:r>
              <a:rPr lang="fr-FR" sz="1900" b="1" dirty="0" smtClean="0"/>
              <a:t>)</a:t>
            </a:r>
            <a:endParaRPr lang="fr-FR" sz="1900" dirty="0"/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Objectifs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1900" dirty="0" smtClean="0"/>
              <a:t>collaboration scientifique, échange de chercheurs, publications communes, formation de doctorants</a:t>
            </a:r>
            <a:endParaRPr lang="fr-FR" sz="1900" i="1" dirty="0" smtClean="0"/>
          </a:p>
          <a:p>
            <a:pPr lvl="1">
              <a:buSzPct val="75000"/>
              <a:buBlip>
                <a:blip r:embed="rId5"/>
              </a:buBlip>
            </a:pPr>
            <a:r>
              <a:rPr lang="fr-FR" sz="1900" dirty="0" smtClean="0"/>
              <a:t>Convention nécessaire pour favoriser les mobilités (stages M2, missions de recherche pour les doctorants et EC)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900" dirty="0" err="1" smtClean="0"/>
              <a:t>Co-tutelles</a:t>
            </a:r>
            <a:r>
              <a:rPr lang="fr-FR" sz="1900" dirty="0" smtClean="0"/>
              <a:t> de thèse envisagées</a:t>
            </a:r>
          </a:p>
          <a:p>
            <a:pPr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Domaine de recherche : </a:t>
            </a:r>
            <a:r>
              <a:rPr lang="fr-FR" sz="1900" dirty="0" smtClean="0"/>
              <a:t>Rythmes scolaires et </a:t>
            </a:r>
            <a:r>
              <a:rPr lang="fr-FR" sz="1900" dirty="0" err="1" smtClean="0"/>
              <a:t>chronopsychologie</a:t>
            </a:r>
            <a:r>
              <a:rPr lang="fr-FR" sz="1900" dirty="0" smtClean="0"/>
              <a:t> </a:t>
            </a:r>
            <a:endParaRPr lang="fr-FR" sz="1900" dirty="0"/>
          </a:p>
          <a:p>
            <a:pPr>
              <a:buSzPct val="75000"/>
              <a:buBlip>
                <a:blip r:embed="rId6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Porteurs</a:t>
            </a:r>
            <a:r>
              <a:rPr lang="fr-FR" sz="2200" dirty="0"/>
              <a:t> : </a:t>
            </a:r>
            <a:r>
              <a:rPr lang="fr-FR" sz="1900" dirty="0" err="1" smtClean="0"/>
              <a:t>Réné</a:t>
            </a:r>
            <a:r>
              <a:rPr lang="fr-FR" sz="1900" dirty="0" smtClean="0"/>
              <a:t> </a:t>
            </a:r>
            <a:r>
              <a:rPr lang="fr-FR" sz="1900" dirty="0"/>
              <a:t>Clarisse, Nadine Le  </a:t>
            </a:r>
            <a:r>
              <a:rPr lang="fr-FR" sz="1900" dirty="0" err="1"/>
              <a:t>Floc’h</a:t>
            </a:r>
            <a:r>
              <a:rPr lang="fr-FR" sz="1900" dirty="0"/>
              <a:t>, François </a:t>
            </a:r>
            <a:r>
              <a:rPr lang="fr-FR" sz="1900" dirty="0" err="1"/>
              <a:t>Testu</a:t>
            </a:r>
            <a:endParaRPr lang="fr-FR" sz="1900" dirty="0"/>
          </a:p>
          <a:p>
            <a:pPr marL="0" indent="0">
              <a:buSzPct val="75000"/>
              <a:buNone/>
            </a:pPr>
            <a:endParaRPr lang="fr-FR" sz="1800" dirty="0"/>
          </a:p>
          <a:p>
            <a:endParaRPr lang="fr-F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676900"/>
            <a:ext cx="11430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733256"/>
            <a:ext cx="165824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21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78548" y="1700808"/>
            <a:ext cx="7520940" cy="2448272"/>
          </a:xfrm>
        </p:spPr>
        <p:txBody>
          <a:bodyPr/>
          <a:lstStyle/>
          <a:p>
            <a:pPr algn="ctr"/>
            <a:r>
              <a:rPr lang="fr-FR" b="1" dirty="0" smtClean="0">
                <a:solidFill>
                  <a:srgbClr val="0070C0"/>
                </a:solidFill>
              </a:rPr>
              <a:t>Direction des relations internationales</a:t>
            </a:r>
            <a:br>
              <a:rPr lang="fr-FR" b="1" dirty="0" smtClean="0">
                <a:solidFill>
                  <a:srgbClr val="0070C0"/>
                </a:solidFill>
              </a:rPr>
            </a:br>
            <a:r>
              <a:rPr lang="fr-FR" b="1" i="1" dirty="0" smtClean="0">
                <a:solidFill>
                  <a:srgbClr val="0070C0"/>
                </a:solidFill>
              </a:rPr>
              <a:t/>
            </a:r>
            <a:br>
              <a:rPr lang="fr-FR" b="1" i="1" dirty="0" smtClean="0">
                <a:solidFill>
                  <a:srgbClr val="0070C0"/>
                </a:solidFill>
              </a:rPr>
            </a:br>
            <a:r>
              <a:rPr lang="fr-FR" sz="2000" i="1" dirty="0" smtClean="0">
                <a:latin typeface="Trebuchet MS" panose="020B0603020202020204" pitchFamily="34" charset="0"/>
              </a:rPr>
              <a:t>Université </a:t>
            </a:r>
            <a:r>
              <a:rPr lang="fr-FR" sz="2000" i="1" dirty="0">
                <a:latin typeface="Trebuchet MS" panose="020B0603020202020204" pitchFamily="34" charset="0"/>
              </a:rPr>
              <a:t>François-Rabelais de Tours</a:t>
            </a:r>
            <a:br>
              <a:rPr lang="fr-FR" sz="2000" i="1" dirty="0">
                <a:latin typeface="Trebuchet MS" panose="020B0603020202020204" pitchFamily="34" charset="0"/>
              </a:rPr>
            </a:br>
            <a:r>
              <a:rPr lang="fr-FR" sz="2000" i="1" dirty="0">
                <a:latin typeface="Trebuchet MS" panose="020B0603020202020204" pitchFamily="34" charset="0"/>
              </a:rPr>
              <a:t>60, rue du Plat d’Etain – B.P. 12050</a:t>
            </a:r>
            <a:br>
              <a:rPr lang="fr-FR" sz="2000" i="1" dirty="0">
                <a:latin typeface="Trebuchet MS" panose="020B0603020202020204" pitchFamily="34" charset="0"/>
              </a:rPr>
            </a:br>
            <a:r>
              <a:rPr lang="fr-FR" sz="2000" i="1" dirty="0" smtClean="0">
                <a:latin typeface="Trebuchet MS" panose="020B0603020202020204" pitchFamily="34" charset="0"/>
              </a:rPr>
              <a:t> </a:t>
            </a:r>
            <a:r>
              <a:rPr lang="fr-FR" sz="2000" i="1" dirty="0">
                <a:latin typeface="Trebuchet MS" panose="020B0603020202020204" pitchFamily="34" charset="0"/>
              </a:rPr>
              <a:t>Bâtiment A – RDC droite</a:t>
            </a:r>
            <a:br>
              <a:rPr lang="fr-FR" sz="2000" i="1" dirty="0">
                <a:latin typeface="Trebuchet MS" panose="020B0603020202020204" pitchFamily="34" charset="0"/>
              </a:rPr>
            </a:br>
            <a:r>
              <a:rPr lang="fr-FR" sz="2000" i="1" dirty="0">
                <a:latin typeface="Trebuchet MS" panose="020B0603020202020204" pitchFamily="34" charset="0"/>
              </a:rPr>
              <a:t>37020 Tours Cedex 1 – France</a:t>
            </a:r>
            <a:r>
              <a:rPr lang="fr-FR" sz="2000" dirty="0"/>
              <a:t/>
            </a:r>
            <a:br>
              <a:rPr lang="fr-FR" sz="2000" dirty="0"/>
            </a:br>
            <a:r>
              <a:rPr lang="fr-FR" sz="1800" dirty="0" smtClean="0">
                <a:solidFill>
                  <a:srgbClr val="0070C0"/>
                </a:solidFill>
                <a:latin typeface="Trebuchet MS" panose="020B0603020202020204" pitchFamily="34" charset="0"/>
              </a:rPr>
              <a:t>www.international.univ-tours.fr</a:t>
            </a:r>
            <a:r>
              <a:rPr lang="fr-FR" sz="2000" dirty="0" smtClean="0"/>
              <a:t/>
            </a:r>
            <a:br>
              <a:rPr lang="fr-FR" sz="2000" dirty="0" smtClean="0"/>
            </a:br>
            <a:endParaRPr lang="fr-FR" sz="2000" b="1" dirty="0">
              <a:solidFill>
                <a:srgbClr val="0070C0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827584" y="5733256"/>
            <a:ext cx="7812360" cy="268139"/>
          </a:xfrm>
        </p:spPr>
        <p:txBody>
          <a:bodyPr/>
          <a:lstStyle/>
          <a:p>
            <a:r>
              <a:rPr lang="fr-FR" sz="1400" b="1" dirty="0" smtClean="0"/>
              <a:t>Germain Rousseau – GESTIONNAIRE DES CONVENTIONS DE COOPERATION</a:t>
            </a:r>
            <a:endParaRPr lang="fr-FR" sz="14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3131840" y="6021288"/>
            <a:ext cx="3677398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fr-FR" b="1" dirty="0" smtClean="0">
                <a:hlinkClick r:id="rId2"/>
              </a:rPr>
              <a:t>Mél. : cooperation@univ-tours.fr</a:t>
            </a:r>
            <a:endParaRPr lang="fr-FR" b="1" dirty="0" smtClean="0"/>
          </a:p>
        </p:txBody>
      </p:sp>
      <p:sp>
        <p:nvSpPr>
          <p:cNvPr id="6" name="ZoneTexte 5"/>
          <p:cNvSpPr txBox="1"/>
          <p:nvPr/>
        </p:nvSpPr>
        <p:spPr>
          <a:xfrm>
            <a:off x="6839744" y="332656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/>
              <a:t>04 </a:t>
            </a:r>
            <a:r>
              <a:rPr lang="fr-FR" sz="1600" i="1" dirty="0" smtClean="0"/>
              <a:t>décembre </a:t>
            </a:r>
            <a:r>
              <a:rPr lang="fr-FR" sz="1600" i="1" dirty="0" smtClean="0"/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263909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340768"/>
          </a:xfrm>
        </p:spPr>
        <p:txBody>
          <a:bodyPr>
            <a:normAutofit/>
          </a:bodyPr>
          <a:lstStyle/>
          <a:p>
            <a:r>
              <a:rPr lang="fr-FR" sz="2800" b="1" dirty="0" err="1" smtClean="0">
                <a:solidFill>
                  <a:srgbClr val="0070C0"/>
                </a:solidFill>
              </a:rPr>
              <a:t>University</a:t>
            </a:r>
            <a:r>
              <a:rPr lang="fr-FR" sz="2800" b="1" dirty="0" smtClean="0">
                <a:solidFill>
                  <a:srgbClr val="0070C0"/>
                </a:solidFill>
              </a:rPr>
              <a:t> </a:t>
            </a:r>
            <a:r>
              <a:rPr lang="fr-FR" sz="2800" b="1" dirty="0">
                <a:solidFill>
                  <a:srgbClr val="0070C0"/>
                </a:solidFill>
              </a:rPr>
              <a:t>of </a:t>
            </a:r>
            <a:r>
              <a:rPr lang="fr-FR" sz="2800" b="1" dirty="0" err="1">
                <a:solidFill>
                  <a:srgbClr val="0070C0"/>
                </a:solidFill>
              </a:rPr>
              <a:t>Malaya</a:t>
            </a:r>
            <a:r>
              <a:rPr lang="fr-FR" sz="2800" b="1" dirty="0">
                <a:solidFill>
                  <a:srgbClr val="0070C0"/>
                </a:solidFill>
              </a:rPr>
              <a:t>, Kuala </a:t>
            </a:r>
            <a:r>
              <a:rPr lang="fr-FR" sz="2800" b="1" dirty="0" smtClean="0">
                <a:solidFill>
                  <a:srgbClr val="0070C0"/>
                </a:solidFill>
              </a:rPr>
              <a:t>Lumpur</a:t>
            </a:r>
            <a:br>
              <a:rPr lang="fr-FR" sz="2800" b="1" dirty="0" smtClean="0">
                <a:solidFill>
                  <a:srgbClr val="0070C0"/>
                </a:solidFill>
              </a:rPr>
            </a:br>
            <a:r>
              <a:rPr lang="fr-FR" sz="2800" b="1" dirty="0" smtClean="0">
                <a:solidFill>
                  <a:srgbClr val="0070C0"/>
                </a:solidFill>
              </a:rPr>
              <a:t>(Malaisie)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392488"/>
          </a:xfrm>
        </p:spPr>
        <p:txBody>
          <a:bodyPr>
            <a:normAutofit fontScale="77500" lnSpcReduction="2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Création - Convention d’échange d’étudiants</a:t>
            </a:r>
            <a:endParaRPr lang="fr-FR" sz="1800" dirty="0" smtClean="0">
              <a:solidFill>
                <a:srgbClr val="FF0000"/>
              </a:solidFill>
            </a:endParaRPr>
          </a:p>
          <a:p>
            <a:pPr lvl="1">
              <a:buSzPct val="75000"/>
              <a:buBlip>
                <a:blip r:embed="rId3"/>
              </a:buBlip>
            </a:pPr>
            <a:r>
              <a:rPr lang="fr-FR" sz="1900" b="1" dirty="0" smtClean="0"/>
              <a:t>Caractéristiques de l’établissement: </a:t>
            </a:r>
            <a:r>
              <a:rPr lang="fr-FR" sz="1900" dirty="0" smtClean="0"/>
              <a:t> 25 000 étudiants, Staff académique 2800 (30% d’origine étrangère)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Université publique généraliste la plus ancienne (1949) et la plus populaire de Malaisie (anglophone)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Classée première université de Malaisie au classement de Shanghai et du Times (Top 200)</a:t>
            </a:r>
          </a:p>
          <a:p>
            <a:pPr>
              <a:buSzPct val="75000"/>
              <a:buBlip>
                <a:blip r:embed="rId5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Filière(s) concernée(s)</a:t>
            </a:r>
          </a:p>
          <a:p>
            <a:pPr lvl="1">
              <a:lnSpc>
                <a:spcPct val="120000"/>
              </a:lnSpc>
              <a:buSzPct val="75000"/>
              <a:buBlip>
                <a:blip r:embed="rId5"/>
              </a:buBlip>
            </a:pPr>
            <a:r>
              <a:rPr lang="fr-FR" sz="1900" dirty="0" smtClean="0"/>
              <a:t>Toutes </a:t>
            </a:r>
            <a:r>
              <a:rPr lang="fr-FR" sz="1900" dirty="0"/>
              <a:t>sauf Médecine, Pharmacie et les programmes en Anglais à l’UFRT</a:t>
            </a:r>
          </a:p>
          <a:p>
            <a:pPr lvl="1">
              <a:lnSpc>
                <a:spcPct val="120000"/>
              </a:lnSpc>
              <a:buSzPct val="75000"/>
              <a:buBlip>
                <a:blip r:embed="rId5"/>
              </a:buBlip>
            </a:pPr>
            <a:r>
              <a:rPr lang="en-GB" sz="1900" dirty="0" err="1"/>
              <a:t>Priorité</a:t>
            </a:r>
            <a:r>
              <a:rPr lang="en-GB" sz="1900" dirty="0"/>
              <a:t> </a:t>
            </a:r>
            <a:r>
              <a:rPr lang="en-GB" sz="1900" b="1" dirty="0"/>
              <a:t>Faculty of Languages and Linguistics </a:t>
            </a:r>
            <a:r>
              <a:rPr lang="en-GB" sz="1900" dirty="0"/>
              <a:t>à </a:t>
            </a:r>
            <a:r>
              <a:rPr lang="en-GB" sz="1900" dirty="0" err="1" smtClean="0"/>
              <a:t>l’UM</a:t>
            </a:r>
            <a:r>
              <a:rPr lang="en-GB" sz="1900" dirty="0" smtClean="0"/>
              <a:t> (</a:t>
            </a:r>
            <a:r>
              <a:rPr lang="en-GB" sz="1900" dirty="0" err="1" smtClean="0"/>
              <a:t>étudiants</a:t>
            </a:r>
            <a:r>
              <a:rPr lang="en-GB" sz="1900" dirty="0" smtClean="0"/>
              <a:t> </a:t>
            </a:r>
            <a:r>
              <a:rPr lang="en-GB" sz="1900" dirty="0"/>
              <a:t>de </a:t>
            </a:r>
            <a:r>
              <a:rPr lang="en-GB" sz="1900" dirty="0" smtClean="0"/>
              <a:t>LEA </a:t>
            </a:r>
            <a:r>
              <a:rPr lang="en-GB" sz="1900" dirty="0" err="1" smtClean="0"/>
              <a:t>mais</a:t>
            </a:r>
            <a:r>
              <a:rPr lang="en-GB" sz="1900" dirty="0" smtClean="0"/>
              <a:t> </a:t>
            </a:r>
            <a:r>
              <a:rPr lang="en-GB" sz="1900" dirty="0" err="1" smtClean="0"/>
              <a:t>possibilité</a:t>
            </a:r>
            <a:r>
              <a:rPr lang="en-GB" sz="1900" dirty="0" smtClean="0"/>
              <a:t> </a:t>
            </a:r>
            <a:r>
              <a:rPr lang="en-GB" sz="1900" dirty="0" err="1" smtClean="0"/>
              <a:t>autres</a:t>
            </a:r>
            <a:r>
              <a:rPr lang="en-GB" sz="1900" dirty="0" smtClean="0"/>
              <a:t> </a:t>
            </a:r>
            <a:r>
              <a:rPr lang="en-GB" sz="1900" dirty="0" err="1" smtClean="0"/>
              <a:t>filières</a:t>
            </a:r>
            <a:r>
              <a:rPr lang="en-GB" sz="1900" dirty="0" smtClean="0"/>
              <a:t> en </a:t>
            </a:r>
            <a:r>
              <a:rPr lang="en-GB" sz="1900" dirty="0" err="1" smtClean="0"/>
              <a:t>particulier</a:t>
            </a:r>
            <a:r>
              <a:rPr lang="en-GB" sz="1900" dirty="0" smtClean="0"/>
              <a:t> ASH, DESS</a:t>
            </a:r>
            <a:r>
              <a:rPr lang="fr-FR" sz="1900" dirty="0" smtClean="0"/>
              <a:t>)</a:t>
            </a:r>
            <a:r>
              <a:rPr lang="en-GB" sz="1900" dirty="0" smtClean="0"/>
              <a:t> </a:t>
            </a:r>
            <a:endParaRPr lang="fr-FR" sz="1900" dirty="0" smtClean="0"/>
          </a:p>
          <a:p>
            <a:pPr>
              <a:buSzPct val="75000"/>
              <a:buBlip>
                <a:blip r:embed="rId6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Objectifs 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000" dirty="0" smtClean="0"/>
              <a:t>échange d’étudiants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1900" dirty="0" smtClean="0"/>
              <a:t>4 étudiants par an/établissement</a:t>
            </a:r>
            <a:endParaRPr lang="fr-FR" sz="1900" dirty="0"/>
          </a:p>
          <a:p>
            <a:pPr>
              <a:buSzPct val="75000"/>
              <a:buBlip>
                <a:blip r:embed="rId2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Conditions </a:t>
            </a:r>
            <a:r>
              <a:rPr lang="fr-FR" sz="2200" b="1" dirty="0">
                <a:solidFill>
                  <a:schemeClr val="accent6">
                    <a:lumMod val="75000"/>
                  </a:schemeClr>
                </a:solidFill>
              </a:rPr>
              <a:t>d’accès</a:t>
            </a:r>
          </a:p>
          <a:p>
            <a:pPr lvl="1" algn="just">
              <a:lnSpc>
                <a:spcPct val="120000"/>
              </a:lnSpc>
              <a:buSzPct val="75000"/>
              <a:buBlip>
                <a:blip r:embed="rId2"/>
              </a:buBlip>
            </a:pPr>
            <a:r>
              <a:rPr lang="fr-FR" sz="1900" b="1" dirty="0"/>
              <a:t>UFRT</a:t>
            </a:r>
            <a:r>
              <a:rPr lang="fr-FR" sz="1900" dirty="0"/>
              <a:t> : B1 acquis (399 points au TCF) ou A2 (200 points au TCF) si les étudiants participent à des cours en anglais</a:t>
            </a:r>
            <a:r>
              <a:rPr lang="fr-FR" sz="1900" dirty="0" smtClean="0"/>
              <a:t>. </a:t>
            </a:r>
            <a:endParaRPr lang="fr-FR" sz="1900" dirty="0"/>
          </a:p>
          <a:p>
            <a:pPr lvl="1">
              <a:lnSpc>
                <a:spcPct val="120000"/>
              </a:lnSpc>
              <a:buSzPct val="75000"/>
              <a:buBlip>
                <a:blip r:embed="rId2"/>
              </a:buBlip>
            </a:pPr>
            <a:r>
              <a:rPr lang="en-GB" sz="1900" b="1" dirty="0" smtClean="0"/>
              <a:t>UM : </a:t>
            </a:r>
            <a:r>
              <a:rPr lang="en-GB" sz="1900" dirty="0" smtClean="0"/>
              <a:t>79 </a:t>
            </a:r>
            <a:r>
              <a:rPr lang="en-GB" sz="1900" dirty="0"/>
              <a:t>points </a:t>
            </a:r>
            <a:r>
              <a:rPr lang="en-GB" sz="1900" dirty="0" smtClean="0"/>
              <a:t>minimum au TOEFL .</a:t>
            </a:r>
            <a:endParaRPr lang="fr-FR" sz="1900" dirty="0" smtClean="0"/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2200" dirty="0" smtClean="0"/>
              <a:t> : Carine Berberi</a:t>
            </a:r>
          </a:p>
          <a:p>
            <a:pPr marL="0" indent="0">
              <a:buSzPct val="75000"/>
              <a:buNone/>
            </a:pPr>
            <a:endParaRPr lang="fr-FR" sz="2000" dirty="0" smtClean="0"/>
          </a:p>
          <a:p>
            <a:pPr>
              <a:buSzPct val="75000"/>
              <a:buBlip>
                <a:blip r:embed="rId3"/>
              </a:buBlip>
            </a:pPr>
            <a:endParaRPr lang="fr-FR" sz="2000" dirty="0"/>
          </a:p>
          <a:p>
            <a:pPr marL="0" indent="0">
              <a:buNone/>
            </a:pPr>
            <a:endParaRPr lang="fr-FR" sz="2400" dirty="0"/>
          </a:p>
        </p:txBody>
      </p:sp>
      <p:sp>
        <p:nvSpPr>
          <p:cNvPr id="8" name="AutoShape 4" descr="http://upload.wikimedia.org/wikipedia/commons/8/84/Nova_Scotia,_Canada.svg"/>
          <p:cNvSpPr>
            <a:spLocks noChangeAspect="1" noChangeArrowheads="1"/>
          </p:cNvSpPr>
          <p:nvPr/>
        </p:nvSpPr>
        <p:spPr bwMode="auto">
          <a:xfrm>
            <a:off x="323528" y="-2344961"/>
            <a:ext cx="5724525" cy="485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661248"/>
            <a:ext cx="918046" cy="9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774517"/>
            <a:ext cx="2037803" cy="76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04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-99392"/>
            <a:ext cx="8229600" cy="1196752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   </a:t>
            </a:r>
            <a:r>
              <a:rPr lang="fr-FR" sz="2800" b="1" dirty="0">
                <a:solidFill>
                  <a:srgbClr val="0070C0"/>
                </a:solidFill>
              </a:rPr>
              <a:t>HELP </a:t>
            </a:r>
            <a:r>
              <a:rPr lang="fr-FR" sz="2800" b="1" dirty="0" err="1">
                <a:solidFill>
                  <a:srgbClr val="0070C0"/>
                </a:solidFill>
              </a:rPr>
              <a:t>College</a:t>
            </a:r>
            <a:r>
              <a:rPr lang="fr-FR" sz="2800" b="1" dirty="0">
                <a:solidFill>
                  <a:srgbClr val="0070C0"/>
                </a:solidFill>
              </a:rPr>
              <a:t> of </a:t>
            </a:r>
            <a:r>
              <a:rPr lang="fr-FR" sz="2800" b="1" dirty="0" smtClean="0">
                <a:solidFill>
                  <a:srgbClr val="0070C0"/>
                </a:solidFill>
              </a:rPr>
              <a:t>Arts and </a:t>
            </a:r>
            <a:r>
              <a:rPr lang="fr-FR" sz="2800" b="1" dirty="0" err="1" smtClean="0">
                <a:solidFill>
                  <a:srgbClr val="0070C0"/>
                </a:solidFill>
              </a:rPr>
              <a:t>Technology</a:t>
            </a:r>
            <a:r>
              <a:rPr lang="fr-FR" sz="2800" b="1" dirty="0" smtClean="0">
                <a:solidFill>
                  <a:srgbClr val="0070C0"/>
                </a:solidFill>
              </a:rPr>
              <a:t>, </a:t>
            </a:r>
            <a:br>
              <a:rPr lang="fr-FR" sz="2800" b="1" dirty="0" smtClean="0">
                <a:solidFill>
                  <a:srgbClr val="0070C0"/>
                </a:solidFill>
              </a:rPr>
            </a:br>
            <a:r>
              <a:rPr lang="fr-FR" sz="2800" b="1" dirty="0" smtClean="0">
                <a:solidFill>
                  <a:srgbClr val="0070C0"/>
                </a:solidFill>
              </a:rPr>
              <a:t>Kuala </a:t>
            </a:r>
            <a:r>
              <a:rPr lang="fr-FR" sz="2800" b="1" dirty="0">
                <a:solidFill>
                  <a:srgbClr val="0070C0"/>
                </a:solidFill>
              </a:rPr>
              <a:t>Lumpur </a:t>
            </a:r>
            <a:r>
              <a:rPr lang="fr-FR" sz="2800" b="1" dirty="0" smtClean="0">
                <a:solidFill>
                  <a:srgbClr val="0070C0"/>
                </a:solidFill>
              </a:rPr>
              <a:t>(</a:t>
            </a:r>
            <a:r>
              <a:rPr lang="fr-FR" sz="2800" b="1" dirty="0">
                <a:solidFill>
                  <a:srgbClr val="0070C0"/>
                </a:solidFill>
              </a:rPr>
              <a:t>Malaisie) 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0071"/>
            <a:ext cx="8424936" cy="4608512"/>
          </a:xfrm>
        </p:spPr>
        <p:txBody>
          <a:bodyPr>
            <a:normAutofit fontScale="85000" lnSpcReduction="1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Création 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- Convention d’échange d’étudiants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800" b="1" dirty="0" smtClean="0"/>
              <a:t>Caractéristiques de l’établissement: </a:t>
            </a:r>
            <a:r>
              <a:rPr lang="fr-FR" sz="1800" dirty="0" smtClean="0"/>
              <a:t> 10 000 étudiants dont 2000 internationaux, </a:t>
            </a:r>
            <a:endParaRPr lang="fr-FR" sz="1800" b="1" dirty="0" smtClean="0"/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Etablissement privé disposant de programmes variés en Business, Marketing, Economie, Psychologie, Arts culinaires, et NTIC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Lien très fort avec l’</a:t>
            </a:r>
            <a:r>
              <a:rPr lang="fr-FR" sz="1800" dirty="0" err="1" smtClean="0"/>
              <a:t>University</a:t>
            </a:r>
            <a:r>
              <a:rPr lang="fr-FR" sz="1800" dirty="0" smtClean="0"/>
              <a:t> of London (diplômes conjoints en Business, Finance et Management administrés par la London </a:t>
            </a:r>
            <a:r>
              <a:rPr lang="fr-FR" sz="1800" dirty="0" err="1" smtClean="0"/>
              <a:t>School</a:t>
            </a:r>
            <a:r>
              <a:rPr lang="fr-FR" sz="1800" dirty="0" smtClean="0"/>
              <a:t> of </a:t>
            </a:r>
            <a:r>
              <a:rPr lang="fr-FR" sz="1800" dirty="0" err="1" smtClean="0"/>
              <a:t>Economy</a:t>
            </a:r>
            <a:r>
              <a:rPr lang="fr-FR" sz="1800" dirty="0" smtClean="0"/>
              <a:t>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Le </a:t>
            </a:r>
            <a:r>
              <a:rPr lang="fr-FR" sz="1800" dirty="0" err="1" smtClean="0"/>
              <a:t>College</a:t>
            </a:r>
            <a:r>
              <a:rPr lang="fr-FR" sz="1800" dirty="0" smtClean="0"/>
              <a:t> accueille l’Alliance française de Kuala Lumpur</a:t>
            </a:r>
            <a:endParaRPr lang="fr-FR" sz="1800" dirty="0" smtClean="0">
              <a:solidFill>
                <a:srgbClr val="FF0000"/>
              </a:solidFill>
            </a:endParaRPr>
          </a:p>
          <a:p>
            <a:pPr>
              <a:buSzPct val="75000"/>
              <a:buBlip>
                <a:blip r:embed="rId5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Filières concernées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800" dirty="0" smtClean="0"/>
              <a:t>Toutes </a:t>
            </a:r>
            <a:r>
              <a:rPr lang="fr-FR" sz="1800" dirty="0"/>
              <a:t>sauf </a:t>
            </a:r>
            <a:r>
              <a:rPr lang="fr-FR" sz="1800" dirty="0" smtClean="0"/>
              <a:t>Médecine, Pharmacie et les programmes en Anglais à l’UFRT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800" dirty="0" smtClean="0"/>
              <a:t>Toutes au </a:t>
            </a:r>
            <a:r>
              <a:rPr lang="fr-FR" sz="1800" dirty="0" err="1" smtClean="0"/>
              <a:t>College</a:t>
            </a:r>
            <a:r>
              <a:rPr lang="fr-FR" sz="1800" dirty="0" smtClean="0"/>
              <a:t> of Arts and </a:t>
            </a:r>
            <a:r>
              <a:rPr lang="fr-FR" sz="1800" dirty="0" err="1" smtClean="0"/>
              <a:t>Technology</a:t>
            </a:r>
            <a:r>
              <a:rPr lang="fr-FR" sz="1800" dirty="0" smtClean="0"/>
              <a:t> (HELP CAT)</a:t>
            </a:r>
            <a:endParaRPr lang="fr-FR" sz="1800" dirty="0"/>
          </a:p>
          <a:p>
            <a:pPr>
              <a:buSzPct val="75000"/>
              <a:buBlip>
                <a:blip r:embed="rId5"/>
              </a:buBlip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Objectifs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000" dirty="0"/>
              <a:t>échange d’étudiants</a:t>
            </a:r>
            <a:endParaRPr lang="fr-FR" sz="2200" i="1" dirty="0" smtClean="0"/>
          </a:p>
          <a:p>
            <a:pPr lvl="1">
              <a:buSzPct val="75000"/>
              <a:buBlip>
                <a:blip r:embed="rId6"/>
              </a:buBlip>
            </a:pPr>
            <a:r>
              <a:rPr lang="fr-FR" sz="1800" dirty="0" smtClean="0"/>
              <a:t>2 étudiants par an/établissement</a:t>
            </a:r>
          </a:p>
          <a:p>
            <a:pPr>
              <a:buSzPct val="75000"/>
              <a:buBlip>
                <a:blip r:embed="rId2"/>
              </a:buBlip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Conditions d’accès</a:t>
            </a:r>
          </a:p>
          <a:p>
            <a:pPr lvl="1">
              <a:buSzPct val="75000"/>
              <a:buBlip>
                <a:blip r:embed="rId2"/>
              </a:buBlip>
            </a:pPr>
            <a:r>
              <a:rPr lang="fr-FR" sz="1800" b="1" dirty="0" smtClean="0"/>
              <a:t>UFRT</a:t>
            </a:r>
            <a:r>
              <a:rPr lang="fr-FR" sz="1800" dirty="0" smtClean="0"/>
              <a:t> : B1 </a:t>
            </a:r>
            <a:r>
              <a:rPr lang="fr-FR" sz="1800" dirty="0"/>
              <a:t>acquis (399 points au TCF) à </a:t>
            </a:r>
            <a:r>
              <a:rPr lang="fr-FR" sz="1800" dirty="0" smtClean="0"/>
              <a:t>ou </a:t>
            </a:r>
            <a:r>
              <a:rPr lang="fr-FR" sz="1800" dirty="0"/>
              <a:t>A2 (200 points au TCF) si les étudiants participent à des cours en </a:t>
            </a:r>
            <a:r>
              <a:rPr lang="fr-FR" sz="1800" dirty="0" smtClean="0"/>
              <a:t>anglais</a:t>
            </a:r>
          </a:p>
          <a:p>
            <a:pPr lvl="1">
              <a:buSzPct val="75000"/>
              <a:buBlip>
                <a:blip r:embed="rId2"/>
              </a:buBlip>
            </a:pPr>
            <a:r>
              <a:rPr lang="fr-FR" sz="1800" b="1" dirty="0" smtClean="0"/>
              <a:t>HELP CAT</a:t>
            </a:r>
            <a:r>
              <a:rPr lang="fr-FR" sz="1800" dirty="0" smtClean="0"/>
              <a:t> : Bon niveau d’anglais exigé (soit TOEFL 79) 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2200" dirty="0" smtClean="0"/>
              <a:t> : Carine Berberi</a:t>
            </a:r>
            <a:endParaRPr lang="fr-FR" sz="2200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918" y="5679281"/>
            <a:ext cx="934938" cy="1009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066" y="5583597"/>
            <a:ext cx="1181456" cy="1083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392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340768"/>
          </a:xfrm>
        </p:spPr>
        <p:txBody>
          <a:bodyPr>
            <a:normAutofit/>
          </a:bodyPr>
          <a:lstStyle/>
          <a:p>
            <a:r>
              <a:rPr lang="fr-FR" sz="2800" b="1" dirty="0" err="1" smtClean="0">
                <a:solidFill>
                  <a:srgbClr val="0070C0"/>
                </a:solidFill>
              </a:rPr>
              <a:t>Universidad</a:t>
            </a:r>
            <a:r>
              <a:rPr lang="fr-FR" sz="2800" b="1" dirty="0" smtClean="0">
                <a:solidFill>
                  <a:srgbClr val="0070C0"/>
                </a:solidFill>
              </a:rPr>
              <a:t> </a:t>
            </a:r>
            <a:r>
              <a:rPr lang="fr-FR" sz="2800" b="1" dirty="0">
                <a:solidFill>
                  <a:srgbClr val="0070C0"/>
                </a:solidFill>
              </a:rPr>
              <a:t>Internacional </a:t>
            </a:r>
            <a:r>
              <a:rPr lang="fr-FR" sz="2800" b="1" dirty="0" smtClean="0">
                <a:solidFill>
                  <a:srgbClr val="0070C0"/>
                </a:solidFill>
              </a:rPr>
              <a:t/>
            </a:r>
            <a:br>
              <a:rPr lang="fr-FR" sz="2800" b="1" dirty="0" smtClean="0">
                <a:solidFill>
                  <a:srgbClr val="0070C0"/>
                </a:solidFill>
              </a:rPr>
            </a:br>
            <a:r>
              <a:rPr lang="fr-FR" sz="2800" b="1" dirty="0" smtClean="0">
                <a:solidFill>
                  <a:srgbClr val="0070C0"/>
                </a:solidFill>
              </a:rPr>
              <a:t>de Cuernavaca (Mexique)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3568" y="1268760"/>
            <a:ext cx="8352928" cy="4341477"/>
          </a:xfrm>
        </p:spPr>
        <p:txBody>
          <a:bodyPr>
            <a:normAutofit fontScale="85000" lnSpcReduction="2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Création 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- Convention d’échange d’étudiants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900" b="1" dirty="0" smtClean="0"/>
              <a:t>Caractéristiques de l’établissement:</a:t>
            </a:r>
            <a:r>
              <a:rPr lang="fr-FR" sz="1900" dirty="0" smtClean="0"/>
              <a:t> </a:t>
            </a:r>
            <a:r>
              <a:rPr lang="fr-FR" sz="1900" dirty="0"/>
              <a:t>Université créée en 1997</a:t>
            </a:r>
            <a:r>
              <a:rPr lang="fr-FR" sz="1900" dirty="0" smtClean="0"/>
              <a:t>, orientée cursus professionnels et internationaux (50 partenariats)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Ville située à une centaine de kilomètres au sud de Mexico (Etat de Morelos)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Programmes enseignés en espagnol ou en anglais (ex: RI</a:t>
            </a:r>
            <a:r>
              <a:rPr lang="fr-FR" sz="1900" dirty="0"/>
              <a:t>, DIP, </a:t>
            </a:r>
            <a:r>
              <a:rPr lang="fr-FR" sz="1900" dirty="0" smtClean="0"/>
              <a:t>Linguistique, Psychologie, Sociologie). 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900" dirty="0" smtClean="0"/>
              <a:t>Dispose d’un programme intensif en espagnol (</a:t>
            </a:r>
            <a:r>
              <a:rPr lang="fr-FR" sz="1900" dirty="0" err="1" smtClean="0"/>
              <a:t>Spanish</a:t>
            </a:r>
            <a:r>
              <a:rPr lang="fr-FR" sz="1900" dirty="0" smtClean="0"/>
              <a:t> </a:t>
            </a:r>
            <a:r>
              <a:rPr lang="fr-FR" sz="1900" dirty="0" err="1" smtClean="0"/>
              <a:t>Language</a:t>
            </a:r>
            <a:r>
              <a:rPr lang="fr-FR" sz="1900" dirty="0" smtClean="0"/>
              <a:t> </a:t>
            </a:r>
            <a:r>
              <a:rPr lang="fr-FR" sz="1900" dirty="0" err="1" smtClean="0"/>
              <a:t>School</a:t>
            </a:r>
            <a:r>
              <a:rPr lang="fr-FR" sz="1900" dirty="0" smtClean="0"/>
              <a:t>)</a:t>
            </a:r>
          </a:p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Filières concernée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900" dirty="0"/>
              <a:t>Toutes </a:t>
            </a:r>
            <a:r>
              <a:rPr lang="fr-FR" sz="1900" dirty="0" smtClean="0"/>
              <a:t>filières des deux côtés (composantes intéressées: LEA</a:t>
            </a:r>
            <a:r>
              <a:rPr lang="fr-FR" sz="1900" dirty="0"/>
              <a:t>, </a:t>
            </a:r>
            <a:r>
              <a:rPr lang="fr-FR" sz="1900" dirty="0" smtClean="0"/>
              <a:t>Psychologie et </a:t>
            </a:r>
          </a:p>
          <a:p>
            <a:pPr marL="457200" lvl="1" indent="0">
              <a:buSzPct val="75000"/>
              <a:buNone/>
            </a:pPr>
            <a:r>
              <a:rPr lang="fr-FR" sz="1900" dirty="0" smtClean="0"/>
              <a:t>     IUT Communication)</a:t>
            </a:r>
            <a:endParaRPr lang="fr-FR" sz="1900" dirty="0"/>
          </a:p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Objectifs : </a:t>
            </a:r>
            <a:r>
              <a:rPr lang="fr-FR" sz="2400" dirty="0" smtClean="0"/>
              <a:t>échange d’étudiants</a:t>
            </a:r>
            <a:endParaRPr lang="fr-FR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buSzPct val="75000"/>
              <a:buBlip>
                <a:blip r:embed="rId6"/>
              </a:buBlip>
            </a:pPr>
            <a:r>
              <a:rPr lang="fr-FR" sz="1900" dirty="0" smtClean="0"/>
              <a:t>Quatre </a:t>
            </a:r>
            <a:r>
              <a:rPr lang="fr-FR" sz="1900" dirty="0"/>
              <a:t>étudiants par </a:t>
            </a:r>
            <a:r>
              <a:rPr lang="fr-FR" sz="1900" dirty="0" smtClean="0"/>
              <a:t>an/établissement (</a:t>
            </a:r>
            <a:r>
              <a:rPr lang="fr-FR" sz="1900" dirty="0" smtClean="0">
                <a:solidFill>
                  <a:srgbClr val="FF0000"/>
                </a:solidFill>
              </a:rPr>
              <a:t>Niveau Licence</a:t>
            </a:r>
            <a:r>
              <a:rPr lang="fr-FR" sz="1900" dirty="0" smtClean="0"/>
              <a:t>)</a:t>
            </a:r>
            <a:endParaRPr lang="fr-FR" sz="1900" dirty="0"/>
          </a:p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Conditions d’accès</a:t>
            </a:r>
          </a:p>
          <a:p>
            <a:pPr lvl="1" algn="just">
              <a:buSzPct val="75000"/>
              <a:buBlip>
                <a:blip r:embed="rId2"/>
              </a:buBlip>
            </a:pPr>
            <a:r>
              <a:rPr lang="fr-FR" sz="1900" b="1" dirty="0"/>
              <a:t>UFRT</a:t>
            </a:r>
            <a:r>
              <a:rPr lang="fr-FR" sz="1900" dirty="0"/>
              <a:t> : B1 acquis (399 points au TCF</a:t>
            </a:r>
            <a:r>
              <a:rPr lang="fr-FR" sz="1900" dirty="0" smtClean="0"/>
              <a:t>).</a:t>
            </a:r>
            <a:endParaRPr lang="fr-FR" sz="1900" dirty="0"/>
          </a:p>
          <a:p>
            <a:pPr lvl="1" algn="just">
              <a:buSzPct val="75000"/>
              <a:buBlip>
                <a:blip r:embed="rId2"/>
              </a:buBlip>
            </a:pPr>
            <a:r>
              <a:rPr lang="fr-FR" sz="1900" b="1" dirty="0" smtClean="0"/>
              <a:t>UNINTER</a:t>
            </a:r>
            <a:r>
              <a:rPr lang="fr-FR" sz="1900" dirty="0" smtClean="0"/>
              <a:t> </a:t>
            </a:r>
            <a:r>
              <a:rPr lang="fr-FR" sz="1900" dirty="0"/>
              <a:t>: </a:t>
            </a:r>
            <a:r>
              <a:rPr lang="fr-FR" sz="1900" dirty="0" smtClean="0"/>
              <a:t>Niveau suffisant en espagnol ou en anglais</a:t>
            </a:r>
            <a:endParaRPr lang="fr-FR" sz="1900" dirty="0"/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it-IT" sz="2400" dirty="0" smtClean="0"/>
              <a:t> : DRI</a:t>
            </a:r>
            <a:endParaRPr lang="fr-FR" sz="7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509610"/>
            <a:ext cx="1102795" cy="99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642" y="5509610"/>
            <a:ext cx="1502246" cy="104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535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484784"/>
          </a:xfrm>
        </p:spPr>
        <p:txBody>
          <a:bodyPr>
            <a:norm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Université Laval, Québec</a:t>
            </a:r>
            <a:r>
              <a:rPr lang="fr-FR" sz="2800" b="1" dirty="0">
                <a:solidFill>
                  <a:srgbClr val="0070C0"/>
                </a:solidFill>
              </a:rPr>
              <a:t> </a:t>
            </a:r>
            <a:r>
              <a:rPr lang="fr-FR" sz="2800" b="1" dirty="0" smtClean="0">
                <a:solidFill>
                  <a:srgbClr val="0070C0"/>
                </a:solidFill>
              </a:rPr>
              <a:t>(Canada)  </a:t>
            </a:r>
            <a:br>
              <a:rPr lang="fr-FR" sz="2800" b="1" dirty="0" smtClean="0">
                <a:solidFill>
                  <a:srgbClr val="0070C0"/>
                </a:solidFill>
              </a:rPr>
            </a:br>
            <a:r>
              <a:rPr lang="fr-FR" sz="2800" b="1" dirty="0" smtClean="0">
                <a:solidFill>
                  <a:srgbClr val="0070C0"/>
                </a:solidFill>
              </a:rPr>
              <a:t>Filière Droit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3568" y="1052736"/>
            <a:ext cx="8229600" cy="432048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buSzPct val="75000"/>
              <a:buBlip>
                <a:blip r:embed="rId2"/>
              </a:buBlip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Renouvellement - Convention d’échange d’étudiants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800" b="1" dirty="0" smtClean="0"/>
              <a:t>Bilan 2009/2014 </a:t>
            </a:r>
            <a:r>
              <a:rPr lang="fr-FR" sz="1800" dirty="0" smtClean="0"/>
              <a:t>: Etudiant entrant : </a:t>
            </a:r>
            <a:r>
              <a:rPr lang="fr-FR" sz="1800" b="1" dirty="0"/>
              <a:t>2</a:t>
            </a:r>
            <a:r>
              <a:rPr lang="fr-FR" sz="1800" b="1" dirty="0" smtClean="0"/>
              <a:t> sem. </a:t>
            </a:r>
            <a:r>
              <a:rPr lang="fr-FR" sz="1800" dirty="0" smtClean="0"/>
              <a:t>Etudiants sortants : </a:t>
            </a:r>
            <a:r>
              <a:rPr lang="fr-FR" sz="1800" b="1" dirty="0" smtClean="0"/>
              <a:t>7 sem. (4 sem. en 2014/2015)</a:t>
            </a:r>
            <a:endParaRPr lang="fr-FR" sz="1800" dirty="0" smtClean="0"/>
          </a:p>
          <a:p>
            <a:pPr lvl="1">
              <a:buSzPct val="75000"/>
              <a:buBlip>
                <a:blip r:embed="rId3"/>
              </a:buBlip>
            </a:pPr>
            <a:r>
              <a:rPr lang="fr-FR" sz="1800" dirty="0" smtClean="0"/>
              <a:t>Demande croissante des étudiants français, offre </a:t>
            </a:r>
            <a:r>
              <a:rPr lang="fr-FR" sz="1800" dirty="0"/>
              <a:t>très complète d’enseignements </a:t>
            </a:r>
            <a:r>
              <a:rPr lang="fr-FR" sz="1800" dirty="0" smtClean="0"/>
              <a:t>à l’</a:t>
            </a:r>
            <a:r>
              <a:rPr lang="fr-FR" sz="1800" dirty="0" err="1" smtClean="0"/>
              <a:t>Ulaval</a:t>
            </a:r>
            <a:r>
              <a:rPr lang="fr-FR" sz="1800" dirty="0" smtClean="0"/>
              <a:t> (Licence et Master)</a:t>
            </a:r>
          </a:p>
          <a:p>
            <a:pPr lvl="1">
              <a:buSzPct val="75000"/>
              <a:buBlip>
                <a:blip r:embed="rId2"/>
              </a:buBlip>
            </a:pPr>
            <a:r>
              <a:rPr lang="fr-FR" sz="1800" b="1" dirty="0" smtClean="0"/>
              <a:t>Caractéristiques de la Faculté de Droit </a:t>
            </a:r>
            <a:r>
              <a:rPr lang="fr-FR" sz="1800" dirty="0" smtClean="0"/>
              <a:t>: 1400 étudiants. Elle dispose de dix partenariats avec des universités françaises (bourses pour aller en France)</a:t>
            </a:r>
            <a:endParaRPr lang="fr-FR" sz="1800" b="1" dirty="0" smtClean="0"/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Filière(s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) concernée(s)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b="1" dirty="0" smtClean="0"/>
              <a:t>Filière Droit </a:t>
            </a:r>
            <a:r>
              <a:rPr lang="fr-FR" sz="1800" dirty="0" smtClean="0"/>
              <a:t>à l’UFR D.E.S.S.</a:t>
            </a:r>
            <a:endParaRPr lang="fr-FR" sz="1800" dirty="0"/>
          </a:p>
          <a:p>
            <a:pPr lvl="1">
              <a:buSzPct val="75000"/>
              <a:buBlip>
                <a:blip r:embed="rId4"/>
              </a:buBlip>
            </a:pPr>
            <a:r>
              <a:rPr lang="fr-FR" sz="1800" b="1" dirty="0" smtClean="0"/>
              <a:t>Faculté de Droit</a:t>
            </a:r>
            <a:r>
              <a:rPr lang="fr-FR" sz="1800" b="1" dirty="0"/>
              <a:t> </a:t>
            </a:r>
            <a:r>
              <a:rPr lang="fr-FR" sz="1800" dirty="0" smtClean="0"/>
              <a:t>de l’Université de Laval</a:t>
            </a:r>
            <a:endParaRPr lang="fr-FR" sz="1800" u="sng" dirty="0"/>
          </a:p>
          <a:p>
            <a:pPr>
              <a:buSzPct val="75000"/>
              <a:buBlip>
                <a:blip r:embed="rId5"/>
              </a:buBlip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Objectifs : </a:t>
            </a:r>
            <a:r>
              <a:rPr lang="fr-FR" sz="2400" dirty="0"/>
              <a:t>échange </a:t>
            </a:r>
            <a:r>
              <a:rPr lang="fr-FR" sz="2400" dirty="0" smtClean="0"/>
              <a:t>d’étudiants </a:t>
            </a:r>
            <a:endParaRPr lang="fr-FR" sz="2200" dirty="0" smtClean="0"/>
          </a:p>
          <a:p>
            <a:pPr lvl="1">
              <a:buSzPct val="75000"/>
              <a:buBlip>
                <a:blip r:embed="rId5"/>
              </a:buBlip>
            </a:pPr>
            <a:r>
              <a:rPr lang="fr-FR" sz="1800" dirty="0" smtClean="0"/>
              <a:t>Jusqu’à 6 étudiants par an/établissement</a:t>
            </a:r>
            <a:endParaRPr lang="fr-FR" sz="1800" b="1" dirty="0" smtClean="0"/>
          </a:p>
          <a:p>
            <a:pPr lvl="2" algn="just">
              <a:buSzPct val="75000"/>
              <a:buBlip>
                <a:blip r:embed="rId6"/>
              </a:buBlip>
            </a:pPr>
            <a:r>
              <a:rPr lang="fr-FR" sz="1800" dirty="0"/>
              <a:t>2 de premier cycle – </a:t>
            </a:r>
            <a:r>
              <a:rPr lang="fr-FR" sz="1800" dirty="0" smtClean="0"/>
              <a:t>Baccalauréat/Licence</a:t>
            </a:r>
          </a:p>
          <a:p>
            <a:pPr lvl="2" algn="just">
              <a:buSzPct val="75000"/>
              <a:buBlip>
                <a:blip r:embed="rId6"/>
              </a:buBlip>
            </a:pPr>
            <a:r>
              <a:rPr lang="fr-FR" sz="1800" dirty="0" smtClean="0"/>
              <a:t>4 </a:t>
            </a:r>
            <a:r>
              <a:rPr lang="fr-FR" sz="1800" dirty="0"/>
              <a:t>de deuxième cycle – </a:t>
            </a:r>
            <a:r>
              <a:rPr lang="fr-FR" sz="1800" dirty="0" smtClean="0"/>
              <a:t>Maîtrise/Master (départ principalement en Master)</a:t>
            </a:r>
          </a:p>
          <a:p>
            <a:pPr lvl="1" algn="just">
              <a:buSzPct val="75000"/>
              <a:buBlip>
                <a:blip r:embed="rId6"/>
              </a:buBlip>
            </a:pPr>
            <a:r>
              <a:rPr lang="fr-FR" sz="1800" dirty="0" smtClean="0"/>
              <a:t>Convention nécessaire (hors CREPUQ)</a:t>
            </a:r>
          </a:p>
          <a:p>
            <a:pPr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 </a:t>
            </a:r>
            <a:r>
              <a:rPr lang="fr-FR" sz="2200" dirty="0" smtClean="0"/>
              <a:t>: Martin Oudin</a:t>
            </a:r>
            <a:endParaRPr lang="fr-FR" sz="2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661248"/>
            <a:ext cx="1830168" cy="762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517232"/>
            <a:ext cx="1080120" cy="95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95488" y="6204634"/>
            <a:ext cx="3284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dirty="0">
                <a:solidFill>
                  <a:srgbClr val="FF0000"/>
                </a:solidFill>
                <a:sym typeface="Wingdings"/>
              </a:rPr>
              <a:t></a:t>
            </a:r>
            <a:endParaRPr lang="fr-FR" sz="10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12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305" y="-99392"/>
            <a:ext cx="8229600" cy="1412776"/>
          </a:xfrm>
        </p:spPr>
        <p:txBody>
          <a:bodyPr>
            <a:norm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Université des Sciences politiques et juridiques du </a:t>
            </a:r>
            <a:r>
              <a:rPr lang="fr-FR" sz="2400" b="1" dirty="0" smtClean="0">
                <a:solidFill>
                  <a:srgbClr val="0070C0"/>
                </a:solidFill>
              </a:rPr>
              <a:t/>
            </a:r>
            <a:br>
              <a:rPr lang="fr-FR" sz="2400" b="1" dirty="0" smtClean="0">
                <a:solidFill>
                  <a:srgbClr val="0070C0"/>
                </a:solidFill>
              </a:rPr>
            </a:br>
            <a:r>
              <a:rPr lang="fr-FR" sz="2400" b="1" dirty="0" smtClean="0">
                <a:solidFill>
                  <a:srgbClr val="0070C0"/>
                </a:solidFill>
              </a:rPr>
              <a:t>Sud-Ouest, Chongqing (Chine)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095665"/>
            <a:ext cx="8424936" cy="4392488"/>
          </a:xfrm>
        </p:spPr>
        <p:txBody>
          <a:bodyPr>
            <a:normAutofit fontScale="85000" lnSpcReduction="1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Création - </a:t>
            </a:r>
            <a:r>
              <a:rPr lang="fr-FR" sz="2200" b="1" dirty="0">
                <a:solidFill>
                  <a:schemeClr val="accent6">
                    <a:lumMod val="75000"/>
                  </a:schemeClr>
                </a:solidFill>
              </a:rPr>
              <a:t>Convention d’échange d’étudiants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800" b="1" dirty="0"/>
              <a:t>Caractéristiques de l’établissement:</a:t>
            </a:r>
            <a:r>
              <a:rPr lang="fr-FR" sz="1800" dirty="0"/>
              <a:t> </a:t>
            </a:r>
            <a:r>
              <a:rPr lang="fr-FR" sz="1800" dirty="0" smtClean="0"/>
              <a:t>Etudiants : 23000  Staff académique: 1400 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Université publique située dans la Municipalité autonome de Chongqing (30 M d’hab.) Classée 8</a:t>
            </a:r>
            <a:r>
              <a:rPr lang="fr-FR" sz="1800" baseline="30000" dirty="0" smtClean="0"/>
              <a:t>ème</a:t>
            </a:r>
            <a:r>
              <a:rPr lang="fr-FR" sz="1800" dirty="0" smtClean="0"/>
              <a:t> université chinoise dans sa spécialité. 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14 Facultés (Droit, Sciences politiques, </a:t>
            </a:r>
            <a:r>
              <a:rPr lang="fr-FR" sz="1800" dirty="0"/>
              <a:t>A</a:t>
            </a:r>
            <a:r>
              <a:rPr lang="fr-FR" sz="1800" dirty="0" smtClean="0"/>
              <a:t>dministration publique, Journalisme, Langues étrangères,…). Plusieurs centres reconnus de recherche en Droit (ex: Droit </a:t>
            </a:r>
            <a:r>
              <a:rPr lang="fr-FR" sz="1800" dirty="0"/>
              <a:t>e</a:t>
            </a:r>
            <a:r>
              <a:rPr lang="fr-FR" sz="1800" dirty="0" smtClean="0"/>
              <a:t>uropéen). </a:t>
            </a:r>
            <a:endParaRPr lang="fr-FR" sz="1800" dirty="0"/>
          </a:p>
          <a:p>
            <a:pPr algn="just">
              <a:buSzPct val="75000"/>
              <a:buBlip>
                <a:blip r:embed="rId2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Filière(s</a:t>
            </a:r>
            <a:r>
              <a:rPr lang="fr-FR" sz="2200" b="1" dirty="0">
                <a:solidFill>
                  <a:schemeClr val="accent6">
                    <a:lumMod val="75000"/>
                  </a:schemeClr>
                </a:solidFill>
              </a:rPr>
              <a:t>) concernée(s)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dirty="0" smtClean="0"/>
              <a:t>U.F.R. L et L, U.F.R. DESS, et </a:t>
            </a:r>
            <a:r>
              <a:rPr lang="fr-FR" sz="1800" dirty="0"/>
              <a:t>le CUEFEE  (3 programmes </a:t>
            </a:r>
            <a:r>
              <a:rPr lang="fr-FR" sz="1800" dirty="0" smtClean="0"/>
              <a:t>proposés)</a:t>
            </a:r>
            <a:endParaRPr lang="en-US" sz="1800" dirty="0" smtClean="0"/>
          </a:p>
          <a:p>
            <a:pPr lvl="1">
              <a:buSzPct val="75000"/>
              <a:buBlip>
                <a:blip r:embed="rId4"/>
              </a:buBlip>
            </a:pPr>
            <a:r>
              <a:rPr lang="en-US" sz="1800" dirty="0" smtClean="0"/>
              <a:t>Ensemble des </a:t>
            </a:r>
            <a:r>
              <a:rPr lang="en-US" sz="1800" dirty="0" err="1" smtClean="0"/>
              <a:t>composantes</a:t>
            </a:r>
            <a:r>
              <a:rPr lang="en-US" sz="1800" dirty="0" smtClean="0"/>
              <a:t> à SWUPL et des </a:t>
            </a:r>
            <a:r>
              <a:rPr lang="en-US" sz="1800" dirty="0" err="1" smtClean="0"/>
              <a:t>programmes</a:t>
            </a:r>
            <a:r>
              <a:rPr lang="en-US" sz="1800" dirty="0" smtClean="0"/>
              <a:t> </a:t>
            </a:r>
            <a:r>
              <a:rPr lang="en-US" sz="1800" dirty="0" err="1" smtClean="0"/>
              <a:t>dédiés</a:t>
            </a:r>
            <a:r>
              <a:rPr lang="en-US" sz="1800" dirty="0" smtClean="0"/>
              <a:t> aux </a:t>
            </a:r>
            <a:r>
              <a:rPr lang="en-US" sz="1800" dirty="0" err="1" smtClean="0"/>
              <a:t>étudiants</a:t>
            </a:r>
            <a:r>
              <a:rPr lang="en-US" sz="1800" dirty="0" smtClean="0"/>
              <a:t> int.</a:t>
            </a:r>
            <a:endParaRPr lang="fr-FR" sz="1800" dirty="0"/>
          </a:p>
          <a:p>
            <a:pPr>
              <a:buSzPct val="75000"/>
              <a:buBlip>
                <a:blip r:embed="rId5"/>
              </a:buBlip>
            </a:pPr>
            <a:r>
              <a:rPr lang="fr-FR" sz="2200" b="1" dirty="0">
                <a:solidFill>
                  <a:schemeClr val="accent6">
                    <a:lumMod val="75000"/>
                  </a:schemeClr>
                </a:solidFill>
              </a:rPr>
              <a:t>Objectifs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000" dirty="0"/>
              <a:t>échange </a:t>
            </a:r>
            <a:r>
              <a:rPr lang="fr-FR" sz="2000" dirty="0" smtClean="0"/>
              <a:t>d’étudiants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800" dirty="0"/>
              <a:t>Echange: 4 étudiants par an/établissement</a:t>
            </a:r>
          </a:p>
          <a:p>
            <a:pPr algn="just">
              <a:buSzPct val="75000"/>
              <a:buBlip>
                <a:blip r:embed="rId2"/>
              </a:buBlip>
            </a:pPr>
            <a:r>
              <a:rPr lang="fr-FR" sz="2200" b="1" dirty="0">
                <a:solidFill>
                  <a:schemeClr val="accent6">
                    <a:lumMod val="75000"/>
                  </a:schemeClr>
                </a:solidFill>
              </a:rPr>
              <a:t>Conditions d’accès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b="1" dirty="0" smtClean="0"/>
              <a:t>UFRT</a:t>
            </a:r>
            <a:r>
              <a:rPr lang="fr-FR" sz="1800" dirty="0" smtClean="0"/>
              <a:t>: Fournir </a:t>
            </a:r>
            <a:r>
              <a:rPr lang="fr-FR" sz="1800" dirty="0"/>
              <a:t>la preuve d’une compétence linguistique satisfaisante en français (niveau </a:t>
            </a:r>
            <a:r>
              <a:rPr lang="fr-FR" sz="1800" dirty="0" smtClean="0"/>
              <a:t>B2) ou en anglais.  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800" b="1" dirty="0" smtClean="0"/>
              <a:t>SWUPL : </a:t>
            </a:r>
            <a:r>
              <a:rPr lang="fr-FR" sz="1800" dirty="0"/>
              <a:t>Bon niveau d’anglais (cours de langue chinoise sur place)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2000" dirty="0" smtClean="0"/>
              <a:t> : </a:t>
            </a:r>
            <a:r>
              <a:rPr lang="fr-FR" sz="1900" dirty="0" smtClean="0"/>
              <a:t>Alexis Chommeloux</a:t>
            </a:r>
          </a:p>
          <a:p>
            <a:pPr marL="0" indent="0">
              <a:buNone/>
            </a:pPr>
            <a:endParaRPr lang="fr-FR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554068"/>
            <a:ext cx="1702557" cy="10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01" y="5499513"/>
            <a:ext cx="1096352" cy="112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281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868958"/>
          </a:xfrm>
        </p:spPr>
        <p:txBody>
          <a:bodyPr>
            <a:no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Bowling Green State </a:t>
            </a:r>
            <a:r>
              <a:rPr lang="fr-FR" sz="2800" b="1" dirty="0" err="1" smtClean="0">
                <a:solidFill>
                  <a:srgbClr val="0070C0"/>
                </a:solidFill>
              </a:rPr>
              <a:t>University</a:t>
            </a:r>
            <a:r>
              <a:rPr lang="fr-FR" sz="2800" b="1" dirty="0" smtClean="0">
                <a:solidFill>
                  <a:srgbClr val="0070C0"/>
                </a:solidFill>
              </a:rPr>
              <a:t>, Ohio </a:t>
            </a:r>
            <a:br>
              <a:rPr lang="fr-FR" sz="2800" b="1" dirty="0" smtClean="0">
                <a:solidFill>
                  <a:srgbClr val="0070C0"/>
                </a:solidFill>
              </a:rPr>
            </a:br>
            <a:r>
              <a:rPr lang="fr-FR" sz="2800" b="1" dirty="0" smtClean="0">
                <a:solidFill>
                  <a:srgbClr val="0070C0"/>
                </a:solidFill>
              </a:rPr>
              <a:t>(Etats-Unis)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340768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Création 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- Convention d’échange d’étudiants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600" b="1" dirty="0" smtClean="0"/>
              <a:t>Redéfinition d’un accord existant depuis 2005 entre l’UFRT et BGSU </a:t>
            </a:r>
          </a:p>
          <a:p>
            <a:pPr marL="457200" lvl="1" indent="0">
              <a:buSzPct val="75000"/>
              <a:buNone/>
            </a:pPr>
            <a:r>
              <a:rPr lang="fr-FR" sz="1600" b="1" dirty="0" smtClean="0"/>
              <a:t>     </a:t>
            </a:r>
            <a:r>
              <a:rPr lang="fr-FR" sz="1600" dirty="0" smtClean="0"/>
              <a:t>Accord spécifique (programme BGSU - Tours) </a:t>
            </a:r>
            <a:r>
              <a:rPr lang="fr-FR" sz="1600" dirty="0" smtClean="0">
                <a:sym typeface="Wingdings"/>
              </a:rPr>
              <a:t> Convention d’échange classique</a:t>
            </a:r>
            <a:r>
              <a:rPr lang="fr-FR" sz="1600" dirty="0" smtClean="0"/>
              <a:t> 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600" b="1" dirty="0" smtClean="0"/>
              <a:t>Bilan </a:t>
            </a:r>
            <a:r>
              <a:rPr lang="fr-FR" sz="1600" b="1" dirty="0"/>
              <a:t>2009/2014</a:t>
            </a:r>
            <a:r>
              <a:rPr lang="fr-FR" sz="1600" dirty="0"/>
              <a:t>: Etudiants entrants : </a:t>
            </a:r>
            <a:r>
              <a:rPr lang="fr-FR" sz="1600" b="1" dirty="0" smtClean="0"/>
              <a:t>22     </a:t>
            </a:r>
            <a:r>
              <a:rPr lang="fr-FR" sz="1600" dirty="0"/>
              <a:t>Etudiants sortants : </a:t>
            </a:r>
            <a:r>
              <a:rPr lang="fr-FR" sz="1600" b="1" dirty="0" smtClean="0"/>
              <a:t>5 (10 sem.) </a:t>
            </a:r>
            <a:endParaRPr lang="fr-FR" sz="1600" b="1" dirty="0"/>
          </a:p>
          <a:p>
            <a:pPr lvl="1">
              <a:buSzPct val="75000"/>
              <a:buBlip>
                <a:blip r:embed="rId4"/>
              </a:buBlip>
            </a:pPr>
            <a:r>
              <a:rPr lang="fr-FR" sz="1600" dirty="0" smtClean="0"/>
              <a:t>Volonté commune de faire perdurer ce qui a été construit par le passé entre nos deux établissements.</a:t>
            </a:r>
            <a:endParaRPr lang="fr-FR" sz="1600" dirty="0"/>
          </a:p>
          <a:p>
            <a:pPr>
              <a:buSzPct val="75000"/>
              <a:buBlip>
                <a:blip r:embed="rId5"/>
              </a:buBlip>
            </a:pP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Filières concernées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600" dirty="0"/>
              <a:t>Toutes filières des deux côtés. 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600" dirty="0"/>
              <a:t>Par le passé, les étudiants de l’UFRT partaient dans la </a:t>
            </a:r>
            <a:r>
              <a:rPr lang="fr-FR" sz="1600" dirty="0" err="1"/>
              <a:t>Faculty</a:t>
            </a:r>
            <a:r>
              <a:rPr lang="fr-FR" sz="1600" dirty="0"/>
              <a:t> of Arts (Département d’Etudes Romanes et Classiques) </a:t>
            </a:r>
            <a:r>
              <a:rPr lang="fr-FR" sz="1600" dirty="0">
                <a:sym typeface="Wingdings"/>
              </a:rPr>
              <a:t></a:t>
            </a:r>
            <a:r>
              <a:rPr lang="fr-FR" sz="1600" dirty="0"/>
              <a:t> étudiants LLCE anglais</a:t>
            </a:r>
          </a:p>
          <a:p>
            <a:pPr>
              <a:buSzPct val="75000"/>
              <a:buBlip>
                <a:blip r:embed="rId5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Objectifs 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fr-FR" sz="2000" dirty="0" smtClean="0"/>
              <a:t>échange d’étudiants </a:t>
            </a:r>
            <a:endParaRPr lang="fr-FR" sz="2200" i="1" dirty="0" smtClean="0"/>
          </a:p>
          <a:p>
            <a:pPr lvl="1">
              <a:buSzPct val="75000"/>
              <a:buBlip>
                <a:blip r:embed="rId6"/>
              </a:buBlip>
            </a:pPr>
            <a:r>
              <a:rPr lang="fr-FR" sz="1600" dirty="0" smtClean="0"/>
              <a:t>Mobilité définie chaque année (en moyenne 2 sem./an), parité exigée</a:t>
            </a:r>
          </a:p>
          <a:p>
            <a:pPr>
              <a:buSzPct val="75000"/>
              <a:buBlip>
                <a:blip r:embed="rId2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Conditions 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</a:rPr>
              <a:t>d’accès</a:t>
            </a:r>
          </a:p>
          <a:p>
            <a:pPr lvl="1">
              <a:buSzPct val="75000"/>
              <a:buBlip>
                <a:blip r:embed="rId2"/>
              </a:buBlip>
            </a:pPr>
            <a:r>
              <a:rPr lang="fr-FR" sz="1600" b="1" dirty="0"/>
              <a:t>UFRT</a:t>
            </a:r>
            <a:r>
              <a:rPr lang="fr-FR" sz="1600" dirty="0"/>
              <a:t> : B1 acquis (399 points au TCF) </a:t>
            </a:r>
            <a:endParaRPr lang="fr-FR" sz="1600" dirty="0" smtClean="0"/>
          </a:p>
          <a:p>
            <a:pPr lvl="1">
              <a:buSzPct val="75000"/>
              <a:buBlip>
                <a:blip r:embed="rId2"/>
              </a:buBlip>
            </a:pPr>
            <a:r>
              <a:rPr lang="fr-FR" sz="1600" b="1" dirty="0" smtClean="0"/>
              <a:t>UNT</a:t>
            </a:r>
            <a:r>
              <a:rPr lang="fr-FR" sz="1600" dirty="0" smtClean="0"/>
              <a:t> </a:t>
            </a:r>
            <a:r>
              <a:rPr lang="fr-FR" sz="1600" dirty="0"/>
              <a:t>: </a:t>
            </a:r>
            <a:r>
              <a:rPr lang="fr-FR" sz="1600" dirty="0" smtClean="0"/>
              <a:t>Bon niveau d’anglais.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sz="24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2200" dirty="0" smtClean="0"/>
              <a:t> : </a:t>
            </a:r>
            <a:r>
              <a:rPr lang="fr-FR" sz="1800" dirty="0" smtClean="0"/>
              <a:t>Martine Pelletier</a:t>
            </a:r>
          </a:p>
          <a:p>
            <a:endParaRPr lang="fr-FR" dirty="0"/>
          </a:p>
        </p:txBody>
      </p:sp>
      <p:pic>
        <p:nvPicPr>
          <p:cNvPr id="5124" name="Picture 4" descr="C:\Users\grousseau\Desktop\220px-Bowling_Green_State_University_seal.sv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932" y="5562153"/>
            <a:ext cx="1092510" cy="109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656997"/>
            <a:ext cx="1531193" cy="956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23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Université du Monténégro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003944"/>
            <a:ext cx="8229600" cy="4647432"/>
          </a:xfrm>
        </p:spPr>
        <p:txBody>
          <a:bodyPr>
            <a:normAutofit fontScale="47500" lnSpcReduction="2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3300" b="1" dirty="0">
                <a:solidFill>
                  <a:schemeClr val="accent6">
                    <a:lumMod val="75000"/>
                  </a:schemeClr>
                </a:solidFill>
              </a:rPr>
              <a:t>Création - Convention de coopération relative à la mise en place d’un Double Diplôme de Master en </a:t>
            </a:r>
            <a:r>
              <a:rPr lang="fr-FR" sz="3300" b="1" dirty="0" smtClean="0">
                <a:solidFill>
                  <a:schemeClr val="accent6">
                    <a:lumMod val="75000"/>
                  </a:schemeClr>
                </a:solidFill>
              </a:rPr>
              <a:t>Lettres   </a:t>
            </a:r>
            <a:endParaRPr lang="fr-FR" sz="3300" dirty="0" smtClean="0"/>
          </a:p>
          <a:p>
            <a:pPr lvl="1">
              <a:buSzPct val="75000"/>
              <a:buBlip>
                <a:blip r:embed="rId3"/>
              </a:buBlip>
            </a:pPr>
            <a:r>
              <a:rPr lang="fr-FR" sz="2700" b="1" dirty="0" smtClean="0"/>
              <a:t>Caractéristiques de l’établissement:</a:t>
            </a:r>
            <a:r>
              <a:rPr lang="fr-FR" sz="2700" dirty="0" smtClean="0"/>
              <a:t>  Etudiants : 21000  Staff : 1200 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2700" dirty="0" smtClean="0"/>
              <a:t>Université publique la plus importante du Monténégro</a:t>
            </a:r>
            <a:endParaRPr lang="fr-FR" sz="2700" dirty="0"/>
          </a:p>
          <a:p>
            <a:pPr lvl="1">
              <a:buSzPct val="75000"/>
              <a:buBlip>
                <a:blip r:embed="rId4"/>
              </a:buBlip>
            </a:pPr>
            <a:r>
              <a:rPr lang="fr-FR" sz="2700" dirty="0" smtClean="0"/>
              <a:t>Convention DD </a:t>
            </a:r>
            <a:r>
              <a:rPr lang="fr-FR" sz="2700" dirty="0" smtClean="0">
                <a:sym typeface="Wingdings"/>
              </a:rPr>
              <a:t> aboutissement de quinze années de collaboration entre les deux établissements</a:t>
            </a:r>
            <a:r>
              <a:rPr lang="fr-FR" sz="2700" dirty="0" smtClean="0"/>
              <a:t>. 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2700" i="1" u="sng" dirty="0" smtClean="0"/>
              <a:t>Depuis 1998</a:t>
            </a:r>
            <a:r>
              <a:rPr lang="fr-FR" sz="2700" dirty="0" smtClean="0"/>
              <a:t>: formation de cinq doctorants monténégrins à Tours. Nombreux échanges d’enseignants-chercheurs </a:t>
            </a:r>
            <a:r>
              <a:rPr lang="fr-FR" sz="2700" dirty="0" smtClean="0">
                <a:sym typeface="Wingdings"/>
              </a:rPr>
              <a:t></a:t>
            </a:r>
            <a:r>
              <a:rPr lang="fr-FR" sz="2700" dirty="0" smtClean="0"/>
              <a:t> aide à la mise en place du Dép. </a:t>
            </a:r>
            <a:r>
              <a:rPr lang="fr-FR" sz="2700" dirty="0"/>
              <a:t>f</a:t>
            </a:r>
            <a:r>
              <a:rPr lang="fr-FR" sz="2700" dirty="0" smtClean="0"/>
              <a:t>rançais à l’UM.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 Filières concernées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2700" dirty="0" smtClean="0"/>
              <a:t>U.F.R. Lettres et Langues – Filières Lettres à l’UFRT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2700" dirty="0" smtClean="0"/>
              <a:t>Faculté de Philosophie à l’UM - Dép. de Langue et Littérature françaises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2700" dirty="0"/>
              <a:t>L</a:t>
            </a:r>
            <a:r>
              <a:rPr lang="fr-FR" sz="2700" dirty="0" smtClean="0"/>
              <a:t>e </a:t>
            </a:r>
            <a:r>
              <a:rPr lang="fr-FR" sz="2700" dirty="0"/>
              <a:t>DD s’appuie  sur les diplômes de Master </a:t>
            </a:r>
            <a:r>
              <a:rPr lang="fr-FR" sz="2700" dirty="0" smtClean="0"/>
              <a:t>« </a:t>
            </a:r>
            <a:r>
              <a:rPr lang="fr-FR" sz="2700" dirty="0"/>
              <a:t>Lettres, Arts et Humanités », spécialité Lettres à finalité </a:t>
            </a:r>
            <a:r>
              <a:rPr lang="fr-FR" sz="2700" dirty="0" smtClean="0"/>
              <a:t>recherche à l’UFRT, </a:t>
            </a:r>
            <a:r>
              <a:rPr lang="fr-FR" sz="2700" dirty="0"/>
              <a:t>et pour l’Université du Monténégro, sur le Master « Langue et littérature françaises ». </a:t>
            </a:r>
            <a:endParaRPr lang="fr-FR" sz="2700" dirty="0" smtClean="0"/>
          </a:p>
          <a:p>
            <a:pPr>
              <a:buSzPct val="75000"/>
              <a:buBlip>
                <a:blip r:embed="rId5"/>
              </a:buBlip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O</a:t>
            </a: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bjectifs </a:t>
            </a:r>
            <a:r>
              <a:rPr lang="fr-FR" dirty="0" smtClean="0"/>
              <a:t>: </a:t>
            </a:r>
            <a:r>
              <a:rPr lang="fr-FR" sz="2900" dirty="0"/>
              <a:t>accueil d’étudiants et échange d’enseignants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2700" i="1" u="sng" dirty="0" smtClean="0"/>
              <a:t>Organisation de la formation</a:t>
            </a:r>
            <a:r>
              <a:rPr lang="fr-FR" sz="2700" dirty="0" smtClean="0"/>
              <a:t>: M1 au Monténégro, M2 à l’UFRT. 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2700" dirty="0" smtClean="0"/>
              <a:t>Obtention d’un double diplôme à l’issue de la formation et du mémoire de recherche. 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2700" dirty="0" smtClean="0"/>
              <a:t>Possibilité d’inscription en thèse à l’UFRT si réalisation d’un stage en Laboratoire.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2700" dirty="0" smtClean="0"/>
              <a:t>Mobilité des enseignants: 6 à 12h cours/semestre, réalisés chez le partenaire.</a:t>
            </a:r>
            <a:endParaRPr lang="fr-FR" sz="2700" dirty="0"/>
          </a:p>
          <a:p>
            <a:pPr>
              <a:buSzPct val="75000"/>
              <a:buBlip>
                <a:blip r:embed="rId2"/>
              </a:buBlip>
            </a:pP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Conditions d’accès</a:t>
            </a:r>
          </a:p>
          <a:p>
            <a:pPr lvl="1">
              <a:buSzPct val="75000"/>
              <a:buBlip>
                <a:blip r:embed="rId2"/>
              </a:buBlip>
            </a:pPr>
            <a:r>
              <a:rPr lang="fr-FR" sz="2700" dirty="0"/>
              <a:t>UFRT : B1 acquis (399 points au TCF) ou TEF 540 points ou DELF B2</a:t>
            </a:r>
          </a:p>
          <a:p>
            <a:pPr>
              <a:buSzPct val="75000"/>
              <a:buBlip>
                <a:blip r:embed="rId4"/>
              </a:buBlip>
            </a:pP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Porteur : </a:t>
            </a:r>
            <a:r>
              <a:rPr lang="fr-FR" sz="2700" dirty="0"/>
              <a:t>Jean-Jacques Tatin-Gourier</a:t>
            </a:r>
          </a:p>
          <a:p>
            <a:endParaRPr lang="fr-F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946" y="5600686"/>
            <a:ext cx="1083909" cy="104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569039"/>
            <a:ext cx="1224135" cy="107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828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8229600" cy="1143000"/>
          </a:xfrm>
        </p:spPr>
        <p:txBody>
          <a:bodyPr>
            <a:noAutofit/>
          </a:bodyPr>
          <a:lstStyle/>
          <a:p>
            <a:r>
              <a:rPr lang="fr-FR" sz="2800" b="1" dirty="0" smtClean="0">
                <a:solidFill>
                  <a:srgbClr val="0070C0"/>
                </a:solidFill>
              </a:rPr>
              <a:t>Anna </a:t>
            </a:r>
            <a:r>
              <a:rPr lang="fr-FR" sz="2800" b="1" dirty="0" err="1">
                <a:solidFill>
                  <a:srgbClr val="0070C0"/>
                </a:solidFill>
              </a:rPr>
              <a:t>University</a:t>
            </a:r>
            <a:r>
              <a:rPr lang="fr-FR" sz="2800" b="1" dirty="0">
                <a:solidFill>
                  <a:srgbClr val="0070C0"/>
                </a:solidFill>
              </a:rPr>
              <a:t> - Centre for </a:t>
            </a:r>
            <a:r>
              <a:rPr lang="fr-FR" sz="2800" b="1" dirty="0" smtClean="0">
                <a:solidFill>
                  <a:srgbClr val="0070C0"/>
                </a:solidFill>
              </a:rPr>
              <a:t/>
            </a:r>
            <a:br>
              <a:rPr lang="fr-FR" sz="2800" b="1" dirty="0" smtClean="0">
                <a:solidFill>
                  <a:srgbClr val="0070C0"/>
                </a:solidFill>
              </a:rPr>
            </a:br>
            <a:r>
              <a:rPr lang="fr-FR" sz="2800" b="1" dirty="0" smtClean="0">
                <a:solidFill>
                  <a:srgbClr val="0070C0"/>
                </a:solidFill>
              </a:rPr>
              <a:t>Water </a:t>
            </a:r>
            <a:r>
              <a:rPr lang="fr-FR" sz="2800" b="1" dirty="0" err="1" smtClean="0">
                <a:solidFill>
                  <a:srgbClr val="0070C0"/>
                </a:solidFill>
              </a:rPr>
              <a:t>Resources</a:t>
            </a:r>
            <a:r>
              <a:rPr lang="fr-FR" sz="2800" b="1" dirty="0" smtClean="0">
                <a:solidFill>
                  <a:srgbClr val="0070C0"/>
                </a:solidFill>
              </a:rPr>
              <a:t>, Chennai (Inde)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940760"/>
            <a:ext cx="8229600" cy="4567237"/>
          </a:xfrm>
        </p:spPr>
        <p:txBody>
          <a:bodyPr>
            <a:normAutofit fontScale="92500" lnSpcReduction="10000"/>
          </a:bodyPr>
          <a:lstStyle/>
          <a:p>
            <a:pPr algn="just">
              <a:buSzPct val="75000"/>
              <a:buBlip>
                <a:blip r:embed="rId2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Création </a:t>
            </a:r>
            <a:r>
              <a:rPr lang="fr-FR" sz="2200" b="1" dirty="0">
                <a:solidFill>
                  <a:schemeClr val="accent6">
                    <a:lumMod val="75000"/>
                  </a:schemeClr>
                </a:solidFill>
              </a:rPr>
              <a:t>- Convention d’échange </a:t>
            </a: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spécifique</a:t>
            </a:r>
            <a:endParaRPr lang="fr-FR" sz="2200" b="1" dirty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buSzPct val="75000"/>
              <a:buBlip>
                <a:blip r:embed="rId3"/>
              </a:buBlip>
            </a:pPr>
            <a:r>
              <a:rPr lang="fr-FR" sz="1600" b="1" dirty="0" smtClean="0"/>
              <a:t>Caractéristiques de l’établissement:</a:t>
            </a:r>
            <a:r>
              <a:rPr lang="fr-FR" sz="1600" dirty="0" smtClean="0"/>
              <a:t>  Centre de formation et de recherche public rattaché au </a:t>
            </a:r>
            <a:r>
              <a:rPr lang="fr-FR" sz="1600" dirty="0" err="1" smtClean="0"/>
              <a:t>College</a:t>
            </a:r>
            <a:r>
              <a:rPr lang="fr-FR" sz="1600" dirty="0" smtClean="0"/>
              <a:t> of Engineering à Chennai – Civil Engineering – </a:t>
            </a:r>
            <a:r>
              <a:rPr lang="fr-FR" sz="1600" dirty="0" err="1" smtClean="0"/>
              <a:t>Hydraulics</a:t>
            </a:r>
            <a:r>
              <a:rPr lang="fr-FR" sz="1600" dirty="0" smtClean="0"/>
              <a:t> Division.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fr-FR" sz="1600" dirty="0" smtClean="0"/>
              <a:t>Créé en 1979, ce centre dispose de programmes en Hydrologie, Management de l’Irrigation, Management de la qualité de l’eau, Ingénierie des ressources aquatiques</a:t>
            </a:r>
          </a:p>
          <a:p>
            <a:pPr lvl="1">
              <a:buSzPct val="75000"/>
              <a:buBlip>
                <a:blip r:embed="rId4"/>
              </a:buBlip>
            </a:pPr>
            <a:r>
              <a:rPr lang="fr-FR" sz="1600" dirty="0" smtClean="0"/>
              <a:t>Volet « </a:t>
            </a:r>
            <a:r>
              <a:rPr lang="fr-FR" sz="1600" dirty="0" err="1" smtClean="0"/>
              <a:t>Hydrosystèmes</a:t>
            </a:r>
            <a:r>
              <a:rPr lang="fr-FR" sz="1600" dirty="0" smtClean="0"/>
              <a:t> » du projet ARCUS. Bourses de </a:t>
            </a:r>
            <a:r>
              <a:rPr lang="fr-FR" sz="1600" smtClean="0"/>
              <a:t>mobilité </a:t>
            </a:r>
            <a:r>
              <a:rPr lang="fr-FR" sz="1600" smtClean="0"/>
              <a:t>octroyées </a:t>
            </a:r>
            <a:r>
              <a:rPr lang="fr-FR" sz="1600" dirty="0" smtClean="0"/>
              <a:t>par la Région Centre et la DRI.</a:t>
            </a:r>
          </a:p>
          <a:p>
            <a:pPr>
              <a:buSzPct val="75000"/>
              <a:buBlip>
                <a:blip r:embed="rId5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Filières concernées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600" dirty="0"/>
              <a:t>UFR S et T, </a:t>
            </a:r>
            <a:r>
              <a:rPr lang="fr-FR" sz="1600" b="1" dirty="0"/>
              <a:t>Département de Géosciences-environnement - </a:t>
            </a:r>
            <a:r>
              <a:rPr lang="fr-FR" sz="1600" b="1" dirty="0" smtClean="0"/>
              <a:t>Laboratoire </a:t>
            </a:r>
            <a:r>
              <a:rPr lang="fr-FR" sz="1600" b="1" dirty="0"/>
              <a:t>Géo-</a:t>
            </a:r>
            <a:r>
              <a:rPr lang="fr-FR" sz="1600" b="1" dirty="0" err="1"/>
              <a:t>Hydrosystèmes</a:t>
            </a:r>
            <a:r>
              <a:rPr lang="fr-FR" sz="1600" b="1" dirty="0"/>
              <a:t> </a:t>
            </a:r>
            <a:r>
              <a:rPr lang="fr-FR" sz="1600" b="1" dirty="0" err="1"/>
              <a:t>COntinentaux</a:t>
            </a:r>
            <a:r>
              <a:rPr lang="fr-FR" sz="1600" b="1" dirty="0"/>
              <a:t> </a:t>
            </a:r>
            <a:r>
              <a:rPr lang="fr-FR" sz="1600" b="1" dirty="0" err="1" smtClean="0"/>
              <a:t>GéHCO</a:t>
            </a:r>
            <a:r>
              <a:rPr lang="fr-FR" sz="1600" dirty="0" smtClean="0"/>
              <a:t> </a:t>
            </a:r>
            <a:r>
              <a:rPr lang="fr-FR" sz="1600" dirty="0"/>
              <a:t>E.A </a:t>
            </a:r>
            <a:r>
              <a:rPr lang="fr-FR" sz="1600" dirty="0" smtClean="0"/>
              <a:t>6293</a:t>
            </a:r>
          </a:p>
          <a:p>
            <a:pPr lvl="1">
              <a:buSzPct val="75000"/>
              <a:buBlip>
                <a:blip r:embed="rId5"/>
              </a:buBlip>
            </a:pPr>
            <a:r>
              <a:rPr lang="fr-FR" sz="1600" b="1" dirty="0" smtClean="0"/>
              <a:t>Centre for Water </a:t>
            </a:r>
            <a:r>
              <a:rPr lang="fr-FR" sz="1600" b="1" dirty="0" err="1" smtClean="0"/>
              <a:t>Resources</a:t>
            </a:r>
            <a:r>
              <a:rPr lang="fr-FR" sz="1600" b="1" dirty="0" smtClean="0"/>
              <a:t> </a:t>
            </a:r>
            <a:r>
              <a:rPr lang="fr-FR" sz="1600" dirty="0" smtClean="0"/>
              <a:t>à Anna </a:t>
            </a:r>
            <a:r>
              <a:rPr lang="fr-FR" sz="1600" dirty="0" err="1" smtClean="0"/>
              <a:t>University</a:t>
            </a:r>
            <a:endParaRPr lang="fr-FR" sz="1600" dirty="0"/>
          </a:p>
          <a:p>
            <a:pPr>
              <a:buSzPct val="75000"/>
              <a:buBlip>
                <a:blip r:embed="rId5"/>
              </a:buBlip>
            </a:pPr>
            <a:r>
              <a:rPr lang="fr-FR" sz="2200" b="1" dirty="0">
                <a:solidFill>
                  <a:schemeClr val="accent6">
                    <a:lumMod val="75000"/>
                  </a:schemeClr>
                </a:solidFill>
              </a:rPr>
              <a:t>Objectifs : </a:t>
            </a:r>
            <a:r>
              <a:rPr lang="fr-FR" sz="1900" dirty="0" smtClean="0"/>
              <a:t>accueil d’étudiants, de stagiaires et échange d’EC</a:t>
            </a:r>
            <a:endParaRPr lang="fr-FR" sz="1900" i="1" dirty="0"/>
          </a:p>
          <a:p>
            <a:pPr lvl="1">
              <a:buSzPct val="75000"/>
              <a:buBlip>
                <a:blip r:embed="rId6"/>
              </a:buBlip>
            </a:pPr>
            <a:r>
              <a:rPr lang="fr-FR" sz="1600" dirty="0" smtClean="0"/>
              <a:t> Jusqu’à 3 stagiaires par an au sein du </a:t>
            </a:r>
            <a:r>
              <a:rPr lang="fr-FR" sz="1600" dirty="0" err="1" smtClean="0"/>
              <a:t>GéHCO</a:t>
            </a:r>
            <a:r>
              <a:rPr lang="fr-FR" sz="1600" dirty="0" smtClean="0"/>
              <a:t> (niveau Master ou Doctorat).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1600" dirty="0" smtClean="0"/>
              <a:t> Organisation de </a:t>
            </a:r>
            <a:r>
              <a:rPr lang="fr-FR" sz="1600" dirty="0" err="1" smtClean="0"/>
              <a:t>co-directions</a:t>
            </a:r>
            <a:r>
              <a:rPr lang="fr-FR" sz="1600" dirty="0" smtClean="0"/>
              <a:t> de thèse.</a:t>
            </a:r>
          </a:p>
          <a:p>
            <a:pPr lvl="1">
              <a:buSzPct val="75000"/>
              <a:buBlip>
                <a:blip r:embed="rId6"/>
              </a:buBlip>
            </a:pPr>
            <a:r>
              <a:rPr lang="fr-FR" sz="1600" dirty="0" smtClean="0"/>
              <a:t> Echange d’EC pour faciliter la collaboration scientifique et le suivi du programme</a:t>
            </a:r>
            <a:endParaRPr lang="fr-FR" sz="1600" dirty="0"/>
          </a:p>
          <a:p>
            <a:pPr>
              <a:buSzPct val="75000"/>
              <a:buBlip>
                <a:blip r:embed="rId4"/>
              </a:buBlip>
            </a:pPr>
            <a:r>
              <a:rPr lang="fr-FR" sz="2200" b="1" dirty="0" smtClean="0">
                <a:solidFill>
                  <a:schemeClr val="accent6">
                    <a:lumMod val="75000"/>
                  </a:schemeClr>
                </a:solidFill>
              </a:rPr>
              <a:t>Porteur</a:t>
            </a:r>
            <a:r>
              <a:rPr lang="fr-FR" sz="2200" dirty="0"/>
              <a:t> : </a:t>
            </a:r>
            <a:r>
              <a:rPr lang="fr-FR" sz="1700" dirty="0"/>
              <a:t>Marc Desmet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853" y="5493486"/>
            <a:ext cx="1071314" cy="107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47919"/>
            <a:ext cx="1080120" cy="116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024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2612</TotalTime>
  <Words>1637</Words>
  <Application>Microsoft Office PowerPoint</Application>
  <PresentationFormat>Affichage à l'écran (4:3)</PresentationFormat>
  <Paragraphs>182</Paragraphs>
  <Slides>14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14</vt:i4>
      </vt:variant>
    </vt:vector>
  </HeadingPairs>
  <TitlesOfParts>
    <vt:vector size="16" baseType="lpstr">
      <vt:lpstr>Thème Office</vt:lpstr>
      <vt:lpstr>Angles</vt:lpstr>
      <vt:lpstr>DRI</vt:lpstr>
      <vt:lpstr>University of Malaya, Kuala Lumpur (Malaisie)</vt:lpstr>
      <vt:lpstr>   HELP College of Arts and Technology,  Kuala Lumpur (Malaisie)  </vt:lpstr>
      <vt:lpstr>Universidad Internacional  de Cuernavaca (Mexique)</vt:lpstr>
      <vt:lpstr>Université Laval, Québec (Canada)   Filière Droit</vt:lpstr>
      <vt:lpstr>Université des Sciences politiques et juridiques du  Sud-Ouest, Chongqing (Chine)</vt:lpstr>
      <vt:lpstr>Bowling Green State University, Ohio  (Etats-Unis)</vt:lpstr>
      <vt:lpstr>Université du Monténégro</vt:lpstr>
      <vt:lpstr>Anna University - Centre for  Water Resources, Chennai (Inde)</vt:lpstr>
      <vt:lpstr>Université d’Hiroshima (Japon) </vt:lpstr>
      <vt:lpstr>Ecole Française d’Athènes (Grèce)</vt:lpstr>
      <vt:lpstr>Université de Wolverhampton – Institut de Psychologie (Royaume-Uni)</vt:lpstr>
      <vt:lpstr>Université Mouloud Mammeri  de Tizi-Ouzou (Algérie)</vt:lpstr>
      <vt:lpstr>Direction des relations internationales  Université François-Rabelais de Tours 60, rue du Plat d’Etain – B.P. 12050  Bâtiment A – RDC droite 37020 Tours Cedex 1 – France www.international.univ-tours.fr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Guillaume PARROT</dc:creator>
  <cp:lastModifiedBy>Germain Rousseau</cp:lastModifiedBy>
  <cp:revision>283</cp:revision>
  <cp:lastPrinted>2014-11-04T08:28:50Z</cp:lastPrinted>
  <dcterms:created xsi:type="dcterms:W3CDTF">2011-04-07T12:53:54Z</dcterms:created>
  <dcterms:modified xsi:type="dcterms:W3CDTF">2014-11-19T15:13:17Z</dcterms:modified>
</cp:coreProperties>
</file>