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sldIdLst>
    <p:sldId id="256" r:id="rId2"/>
    <p:sldId id="325" r:id="rId3"/>
    <p:sldId id="331" r:id="rId4"/>
    <p:sldId id="316" r:id="rId5"/>
    <p:sldId id="323" r:id="rId6"/>
    <p:sldId id="330" r:id="rId7"/>
    <p:sldId id="319" r:id="rId8"/>
    <p:sldId id="322" r:id="rId9"/>
    <p:sldId id="329" r:id="rId10"/>
    <p:sldId id="321" r:id="rId11"/>
    <p:sldId id="318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7" autoAdjust="0"/>
    <p:restoredTop sz="94660"/>
  </p:normalViewPr>
  <p:slideViewPr>
    <p:cSldViewPr snapToGrid="0">
      <p:cViewPr>
        <p:scale>
          <a:sx n="66" d="100"/>
          <a:sy n="66" d="100"/>
        </p:scale>
        <p:origin x="-654" y="-11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38AA16-2CBB-456C-B1EB-597987830F7C}" type="doc">
      <dgm:prSet loTypeId="urn:microsoft.com/office/officeart/2005/8/layout/hProcess9" loCatId="process" qsTypeId="urn:microsoft.com/office/officeart/2005/8/quickstyle/3d7" qsCatId="3D" csTypeId="urn:microsoft.com/office/officeart/2005/8/colors/accent1_2" csCatId="accent1" phldr="1"/>
      <dgm:spPr/>
    </dgm:pt>
    <dgm:pt modelId="{247AD170-0009-413A-B371-901635F5CCD6}">
      <dgm:prSet phldrT="[Texte]"/>
      <dgm:spPr/>
      <dgm:t>
        <a:bodyPr/>
        <a:lstStyle/>
        <a:p>
          <a:r>
            <a:rPr lang="fr-FR" dirty="0" smtClean="0"/>
            <a:t>Etat des  lieux</a:t>
          </a:r>
          <a:endParaRPr lang="fr-FR" dirty="0"/>
        </a:p>
      </dgm:t>
    </dgm:pt>
    <dgm:pt modelId="{C24C6D3E-3331-4715-86D6-A6B639D816B2}" type="parTrans" cxnId="{10327E1A-C81F-4EF2-8D63-54082BE9FB0C}">
      <dgm:prSet/>
      <dgm:spPr/>
      <dgm:t>
        <a:bodyPr/>
        <a:lstStyle/>
        <a:p>
          <a:endParaRPr lang="fr-FR"/>
        </a:p>
      </dgm:t>
    </dgm:pt>
    <dgm:pt modelId="{03F8115C-5042-42CB-AB45-7EA616FB687B}" type="sibTrans" cxnId="{10327E1A-C81F-4EF2-8D63-54082BE9FB0C}">
      <dgm:prSet/>
      <dgm:spPr/>
      <dgm:t>
        <a:bodyPr/>
        <a:lstStyle/>
        <a:p>
          <a:endParaRPr lang="fr-FR"/>
        </a:p>
      </dgm:t>
    </dgm:pt>
    <dgm:pt modelId="{9C9C37FE-B70E-4025-B462-0C30D6A7C639}">
      <dgm:prSet phldrT="[Texte]"/>
      <dgm:spPr/>
      <dgm:t>
        <a:bodyPr/>
        <a:lstStyle/>
        <a:p>
          <a:r>
            <a:rPr lang="fr-FR" dirty="0" smtClean="0"/>
            <a:t>Problèmes identifiés</a:t>
          </a:r>
          <a:endParaRPr lang="fr-FR" dirty="0"/>
        </a:p>
      </dgm:t>
    </dgm:pt>
    <dgm:pt modelId="{50836DEC-6651-4140-9751-6CA67B335803}" type="parTrans" cxnId="{740FADFC-42B2-4775-A315-3D6AF59259A0}">
      <dgm:prSet/>
      <dgm:spPr/>
      <dgm:t>
        <a:bodyPr/>
        <a:lstStyle/>
        <a:p>
          <a:endParaRPr lang="fr-FR"/>
        </a:p>
      </dgm:t>
    </dgm:pt>
    <dgm:pt modelId="{91E753C3-5F38-404A-9B9B-23D8121EE00C}" type="sibTrans" cxnId="{740FADFC-42B2-4775-A315-3D6AF59259A0}">
      <dgm:prSet/>
      <dgm:spPr/>
      <dgm:t>
        <a:bodyPr/>
        <a:lstStyle/>
        <a:p>
          <a:endParaRPr lang="fr-FR"/>
        </a:p>
      </dgm:t>
    </dgm:pt>
    <dgm:pt modelId="{1B283F87-B753-49B1-B32B-40E3AD258E13}">
      <dgm:prSet phldrT="[Texte]"/>
      <dgm:spPr/>
      <dgm:t>
        <a:bodyPr/>
        <a:lstStyle/>
        <a:p>
          <a:r>
            <a:rPr lang="fr-FR" dirty="0" smtClean="0"/>
            <a:t>Plan d’action</a:t>
          </a:r>
          <a:endParaRPr lang="fr-FR" dirty="0"/>
        </a:p>
      </dgm:t>
    </dgm:pt>
    <dgm:pt modelId="{422B0136-2AD9-4867-A0AC-C454671C1420}" type="parTrans" cxnId="{64773858-76D3-4139-B2AF-C4A04A2DF2DF}">
      <dgm:prSet/>
      <dgm:spPr/>
      <dgm:t>
        <a:bodyPr/>
        <a:lstStyle/>
        <a:p>
          <a:endParaRPr lang="fr-FR"/>
        </a:p>
      </dgm:t>
    </dgm:pt>
    <dgm:pt modelId="{94802AE4-0F2A-4A7F-896B-BFB701522596}" type="sibTrans" cxnId="{64773858-76D3-4139-B2AF-C4A04A2DF2DF}">
      <dgm:prSet/>
      <dgm:spPr/>
      <dgm:t>
        <a:bodyPr/>
        <a:lstStyle/>
        <a:p>
          <a:endParaRPr lang="fr-FR"/>
        </a:p>
      </dgm:t>
    </dgm:pt>
    <dgm:pt modelId="{F4EF7B95-C871-41D6-9726-11E549DD1501}">
      <dgm:prSet phldrT="[Texte]"/>
      <dgm:spPr/>
      <dgm:t>
        <a:bodyPr/>
        <a:lstStyle/>
        <a:p>
          <a:r>
            <a:rPr lang="fr-FR" dirty="0" smtClean="0"/>
            <a:t>Mise en place de la nouvelle organisation</a:t>
          </a:r>
          <a:endParaRPr lang="fr-FR" dirty="0"/>
        </a:p>
      </dgm:t>
    </dgm:pt>
    <dgm:pt modelId="{5972D672-9A56-4432-BDF6-30417E43CF59}" type="parTrans" cxnId="{6B94676D-8B21-43D6-AE07-6E85AFB489BF}">
      <dgm:prSet/>
      <dgm:spPr/>
      <dgm:t>
        <a:bodyPr/>
        <a:lstStyle/>
        <a:p>
          <a:endParaRPr lang="fr-FR"/>
        </a:p>
      </dgm:t>
    </dgm:pt>
    <dgm:pt modelId="{7472CF31-4E9E-4649-943F-5CB2D14D66A1}" type="sibTrans" cxnId="{6B94676D-8B21-43D6-AE07-6E85AFB489BF}">
      <dgm:prSet/>
      <dgm:spPr/>
      <dgm:t>
        <a:bodyPr/>
        <a:lstStyle/>
        <a:p>
          <a:endParaRPr lang="fr-FR"/>
        </a:p>
      </dgm:t>
    </dgm:pt>
    <dgm:pt modelId="{D0BFAA26-294C-478E-9550-E4086BF5F4CE}" type="pres">
      <dgm:prSet presAssocID="{EC38AA16-2CBB-456C-B1EB-597987830F7C}" presName="CompostProcess" presStyleCnt="0">
        <dgm:presLayoutVars>
          <dgm:dir/>
          <dgm:resizeHandles val="exact"/>
        </dgm:presLayoutVars>
      </dgm:prSet>
      <dgm:spPr/>
    </dgm:pt>
    <dgm:pt modelId="{02E0DF07-014E-420D-AD16-D1221B7F2C6D}" type="pres">
      <dgm:prSet presAssocID="{EC38AA16-2CBB-456C-B1EB-597987830F7C}" presName="arrow" presStyleLbl="bgShp" presStyleIdx="0" presStyleCnt="1" custLinFactNeighborX="4259" custLinFactNeighborY="6490"/>
      <dgm:spPr/>
    </dgm:pt>
    <dgm:pt modelId="{2558CF3A-DC53-41B2-ABB7-6441716EE052}" type="pres">
      <dgm:prSet presAssocID="{EC38AA16-2CBB-456C-B1EB-597987830F7C}" presName="linearProcess" presStyleCnt="0"/>
      <dgm:spPr/>
    </dgm:pt>
    <dgm:pt modelId="{42456940-DB59-4589-B680-06D5340BA5F3}" type="pres">
      <dgm:prSet presAssocID="{247AD170-0009-413A-B371-901635F5CCD6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DA46FF0-63C2-4963-AEDE-7EFCF79D9A77}" type="pres">
      <dgm:prSet presAssocID="{03F8115C-5042-42CB-AB45-7EA616FB687B}" presName="sibTrans" presStyleCnt="0"/>
      <dgm:spPr/>
    </dgm:pt>
    <dgm:pt modelId="{84A58160-78E2-4182-8813-B4ADC50E4A4C}" type="pres">
      <dgm:prSet presAssocID="{9C9C37FE-B70E-4025-B462-0C30D6A7C639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120453-67C6-4E42-98D5-21CBCA4EC57C}" type="pres">
      <dgm:prSet presAssocID="{91E753C3-5F38-404A-9B9B-23D8121EE00C}" presName="sibTrans" presStyleCnt="0"/>
      <dgm:spPr/>
    </dgm:pt>
    <dgm:pt modelId="{BAD13ECA-E2DB-4AD8-85E2-46FAA095197D}" type="pres">
      <dgm:prSet presAssocID="{1B283F87-B753-49B1-B32B-40E3AD258E13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D0E70B6-1D5F-4099-922C-131C1ADBE340}" type="pres">
      <dgm:prSet presAssocID="{94802AE4-0F2A-4A7F-896B-BFB701522596}" presName="sibTrans" presStyleCnt="0"/>
      <dgm:spPr/>
    </dgm:pt>
    <dgm:pt modelId="{B0DBCDD7-A45D-4B36-B3D0-B7BC22F44CB1}" type="pres">
      <dgm:prSet presAssocID="{F4EF7B95-C871-41D6-9726-11E549DD1501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0BA12CEA-4D0D-4428-BBCC-9E34196F4827}" type="presOf" srcId="{9C9C37FE-B70E-4025-B462-0C30D6A7C639}" destId="{84A58160-78E2-4182-8813-B4ADC50E4A4C}" srcOrd="0" destOrd="0" presId="urn:microsoft.com/office/officeart/2005/8/layout/hProcess9"/>
    <dgm:cxn modelId="{10327E1A-C81F-4EF2-8D63-54082BE9FB0C}" srcId="{EC38AA16-2CBB-456C-B1EB-597987830F7C}" destId="{247AD170-0009-413A-B371-901635F5CCD6}" srcOrd="0" destOrd="0" parTransId="{C24C6D3E-3331-4715-86D6-A6B639D816B2}" sibTransId="{03F8115C-5042-42CB-AB45-7EA616FB687B}"/>
    <dgm:cxn modelId="{D04612EB-5410-4025-B244-E68396583583}" type="presOf" srcId="{EC38AA16-2CBB-456C-B1EB-597987830F7C}" destId="{D0BFAA26-294C-478E-9550-E4086BF5F4CE}" srcOrd="0" destOrd="0" presId="urn:microsoft.com/office/officeart/2005/8/layout/hProcess9"/>
    <dgm:cxn modelId="{C67ACFC8-5FAF-48D6-8209-F7A9460D3975}" type="presOf" srcId="{1B283F87-B753-49B1-B32B-40E3AD258E13}" destId="{BAD13ECA-E2DB-4AD8-85E2-46FAA095197D}" srcOrd="0" destOrd="0" presId="urn:microsoft.com/office/officeart/2005/8/layout/hProcess9"/>
    <dgm:cxn modelId="{6B94676D-8B21-43D6-AE07-6E85AFB489BF}" srcId="{EC38AA16-2CBB-456C-B1EB-597987830F7C}" destId="{F4EF7B95-C871-41D6-9726-11E549DD1501}" srcOrd="3" destOrd="0" parTransId="{5972D672-9A56-4432-BDF6-30417E43CF59}" sibTransId="{7472CF31-4E9E-4649-943F-5CB2D14D66A1}"/>
    <dgm:cxn modelId="{740FADFC-42B2-4775-A315-3D6AF59259A0}" srcId="{EC38AA16-2CBB-456C-B1EB-597987830F7C}" destId="{9C9C37FE-B70E-4025-B462-0C30D6A7C639}" srcOrd="1" destOrd="0" parTransId="{50836DEC-6651-4140-9751-6CA67B335803}" sibTransId="{91E753C3-5F38-404A-9B9B-23D8121EE00C}"/>
    <dgm:cxn modelId="{F9C01386-8774-4FDE-ACC1-1A8BBC9D5111}" type="presOf" srcId="{F4EF7B95-C871-41D6-9726-11E549DD1501}" destId="{B0DBCDD7-A45D-4B36-B3D0-B7BC22F44CB1}" srcOrd="0" destOrd="0" presId="urn:microsoft.com/office/officeart/2005/8/layout/hProcess9"/>
    <dgm:cxn modelId="{64773858-76D3-4139-B2AF-C4A04A2DF2DF}" srcId="{EC38AA16-2CBB-456C-B1EB-597987830F7C}" destId="{1B283F87-B753-49B1-B32B-40E3AD258E13}" srcOrd="2" destOrd="0" parTransId="{422B0136-2AD9-4867-A0AC-C454671C1420}" sibTransId="{94802AE4-0F2A-4A7F-896B-BFB701522596}"/>
    <dgm:cxn modelId="{72F062E8-F1CE-4E48-8A59-449545C91789}" type="presOf" srcId="{247AD170-0009-413A-B371-901635F5CCD6}" destId="{42456940-DB59-4589-B680-06D5340BA5F3}" srcOrd="0" destOrd="0" presId="urn:microsoft.com/office/officeart/2005/8/layout/hProcess9"/>
    <dgm:cxn modelId="{5411F46C-7B55-4FD4-9355-BD0F2EC4E0CB}" type="presParOf" srcId="{D0BFAA26-294C-478E-9550-E4086BF5F4CE}" destId="{02E0DF07-014E-420D-AD16-D1221B7F2C6D}" srcOrd="0" destOrd="0" presId="urn:microsoft.com/office/officeart/2005/8/layout/hProcess9"/>
    <dgm:cxn modelId="{443438B4-37F4-47C7-B34D-4971B63AB565}" type="presParOf" srcId="{D0BFAA26-294C-478E-9550-E4086BF5F4CE}" destId="{2558CF3A-DC53-41B2-ABB7-6441716EE052}" srcOrd="1" destOrd="0" presId="urn:microsoft.com/office/officeart/2005/8/layout/hProcess9"/>
    <dgm:cxn modelId="{1AAE7E66-02AB-43E2-9769-2AA416CF5205}" type="presParOf" srcId="{2558CF3A-DC53-41B2-ABB7-6441716EE052}" destId="{42456940-DB59-4589-B680-06D5340BA5F3}" srcOrd="0" destOrd="0" presId="urn:microsoft.com/office/officeart/2005/8/layout/hProcess9"/>
    <dgm:cxn modelId="{D602ECFE-0E25-49BA-993A-36284EF015EF}" type="presParOf" srcId="{2558CF3A-DC53-41B2-ABB7-6441716EE052}" destId="{2DA46FF0-63C2-4963-AEDE-7EFCF79D9A77}" srcOrd="1" destOrd="0" presId="urn:microsoft.com/office/officeart/2005/8/layout/hProcess9"/>
    <dgm:cxn modelId="{4924F184-3F32-4539-AC98-D22D5E196D01}" type="presParOf" srcId="{2558CF3A-DC53-41B2-ABB7-6441716EE052}" destId="{84A58160-78E2-4182-8813-B4ADC50E4A4C}" srcOrd="2" destOrd="0" presId="urn:microsoft.com/office/officeart/2005/8/layout/hProcess9"/>
    <dgm:cxn modelId="{45DD9127-9227-4F97-AF3B-87A3F0C75301}" type="presParOf" srcId="{2558CF3A-DC53-41B2-ABB7-6441716EE052}" destId="{11120453-67C6-4E42-98D5-21CBCA4EC57C}" srcOrd="3" destOrd="0" presId="urn:microsoft.com/office/officeart/2005/8/layout/hProcess9"/>
    <dgm:cxn modelId="{D667CF43-119D-4949-B576-369FDB81AC3B}" type="presParOf" srcId="{2558CF3A-DC53-41B2-ABB7-6441716EE052}" destId="{BAD13ECA-E2DB-4AD8-85E2-46FAA095197D}" srcOrd="4" destOrd="0" presId="urn:microsoft.com/office/officeart/2005/8/layout/hProcess9"/>
    <dgm:cxn modelId="{950C867E-346B-4490-978A-96A840C6EB7D}" type="presParOf" srcId="{2558CF3A-DC53-41B2-ABB7-6441716EE052}" destId="{8D0E70B6-1D5F-4099-922C-131C1ADBE340}" srcOrd="5" destOrd="0" presId="urn:microsoft.com/office/officeart/2005/8/layout/hProcess9"/>
    <dgm:cxn modelId="{A458B23A-F5AE-49DF-82FE-212CE3289413}" type="presParOf" srcId="{2558CF3A-DC53-41B2-ABB7-6441716EE052}" destId="{B0DBCDD7-A45D-4B36-B3D0-B7BC22F44CB1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E57F1F-58EC-47EA-8FE1-D44385D21503}" type="doc">
      <dgm:prSet loTypeId="urn:microsoft.com/office/officeart/2005/8/layout/radial1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3C9083A-818F-4720-B211-3331355F8F32}">
      <dgm:prSet phldrT="[Texte]"/>
      <dgm:spPr/>
      <dgm:t>
        <a:bodyPr/>
        <a:lstStyle/>
        <a:p>
          <a:r>
            <a:rPr lang="fr-FR" dirty="0" smtClean="0"/>
            <a:t>Bureau et CA</a:t>
          </a:r>
          <a:endParaRPr lang="fr-FR" dirty="0"/>
        </a:p>
      </dgm:t>
    </dgm:pt>
    <dgm:pt modelId="{2904C894-3F67-48C2-9C3A-1ED7CD7A2E10}" type="parTrans" cxnId="{3A738BF1-1CD5-4916-A75B-A71FE818B3A1}">
      <dgm:prSet/>
      <dgm:spPr/>
      <dgm:t>
        <a:bodyPr/>
        <a:lstStyle/>
        <a:p>
          <a:endParaRPr lang="fr-FR"/>
        </a:p>
      </dgm:t>
    </dgm:pt>
    <dgm:pt modelId="{55E2B420-5AB3-4220-964A-8303445184A0}" type="sibTrans" cxnId="{3A738BF1-1CD5-4916-A75B-A71FE818B3A1}">
      <dgm:prSet/>
      <dgm:spPr/>
      <dgm:t>
        <a:bodyPr/>
        <a:lstStyle/>
        <a:p>
          <a:endParaRPr lang="fr-FR"/>
        </a:p>
      </dgm:t>
    </dgm:pt>
    <dgm:pt modelId="{72F45B6A-B1FA-4A45-B8CA-14D85779AD09}">
      <dgm:prSet phldrT="[Texte]" custT="1"/>
      <dgm:spPr/>
      <dgm:t>
        <a:bodyPr/>
        <a:lstStyle/>
        <a:p>
          <a:r>
            <a:rPr lang="fr-FR" sz="1400" b="1" dirty="0" smtClean="0"/>
            <a:t>Commission Partenariat</a:t>
          </a:r>
          <a:endParaRPr lang="fr-FR" sz="1400" b="1" dirty="0"/>
        </a:p>
      </dgm:t>
    </dgm:pt>
    <dgm:pt modelId="{171BC8F6-CF1C-4393-A53E-0BA35C4221F4}" type="parTrans" cxnId="{7A03D741-587B-4EC5-908B-5AC337241E22}">
      <dgm:prSet/>
      <dgm:spPr/>
      <dgm:t>
        <a:bodyPr/>
        <a:lstStyle/>
        <a:p>
          <a:endParaRPr lang="fr-FR"/>
        </a:p>
      </dgm:t>
    </dgm:pt>
    <dgm:pt modelId="{19388136-35AA-4DF3-93CC-3D50163E9501}" type="sibTrans" cxnId="{7A03D741-587B-4EC5-908B-5AC337241E22}">
      <dgm:prSet/>
      <dgm:spPr/>
      <dgm:t>
        <a:bodyPr/>
        <a:lstStyle/>
        <a:p>
          <a:endParaRPr lang="fr-FR"/>
        </a:p>
      </dgm:t>
    </dgm:pt>
    <dgm:pt modelId="{653A6BC9-9599-4466-8111-11251740F1B7}">
      <dgm:prSet phldrT="[Texte]" custT="1"/>
      <dgm:spPr/>
      <dgm:t>
        <a:bodyPr/>
        <a:lstStyle/>
        <a:p>
          <a:r>
            <a:rPr lang="fr-FR" sz="1100" b="1" dirty="0" smtClean="0"/>
            <a:t>Commission Communication</a:t>
          </a:r>
          <a:endParaRPr lang="fr-FR" sz="1100" b="1" dirty="0"/>
        </a:p>
      </dgm:t>
    </dgm:pt>
    <dgm:pt modelId="{08CDA882-CA03-4210-A002-3EA7498B3901}" type="parTrans" cxnId="{2447C377-B921-432E-9AB3-E4BE139CC11C}">
      <dgm:prSet/>
      <dgm:spPr/>
      <dgm:t>
        <a:bodyPr/>
        <a:lstStyle/>
        <a:p>
          <a:endParaRPr lang="fr-FR"/>
        </a:p>
      </dgm:t>
    </dgm:pt>
    <dgm:pt modelId="{EA940140-0827-453C-B1C4-38740627C0FF}" type="sibTrans" cxnId="{2447C377-B921-432E-9AB3-E4BE139CC11C}">
      <dgm:prSet/>
      <dgm:spPr/>
      <dgm:t>
        <a:bodyPr/>
        <a:lstStyle/>
        <a:p>
          <a:endParaRPr lang="fr-FR"/>
        </a:p>
      </dgm:t>
    </dgm:pt>
    <dgm:pt modelId="{DCF8C0CD-6E23-4651-8E07-834960AABC95}">
      <dgm:prSet phldrT="[Texte]" custT="1"/>
      <dgm:spPr/>
      <dgm:t>
        <a:bodyPr/>
        <a:lstStyle/>
        <a:p>
          <a:r>
            <a:rPr lang="fr-FR" sz="1200" b="1" dirty="0" smtClean="0"/>
            <a:t>Commission Comptabilité</a:t>
          </a:r>
          <a:endParaRPr lang="fr-FR" sz="1200" b="1" dirty="0"/>
        </a:p>
      </dgm:t>
    </dgm:pt>
    <dgm:pt modelId="{0E3DB707-7D81-42A4-BCCC-38EEC0899840}" type="parTrans" cxnId="{0D838F94-4FDB-4F9A-86FE-B36F375E1D6D}">
      <dgm:prSet/>
      <dgm:spPr/>
      <dgm:t>
        <a:bodyPr/>
        <a:lstStyle/>
        <a:p>
          <a:endParaRPr lang="fr-FR"/>
        </a:p>
      </dgm:t>
    </dgm:pt>
    <dgm:pt modelId="{79F09E1B-B63B-456D-BEC1-BDB0F25D774B}" type="sibTrans" cxnId="{0D838F94-4FDB-4F9A-86FE-B36F375E1D6D}">
      <dgm:prSet/>
      <dgm:spPr/>
      <dgm:t>
        <a:bodyPr/>
        <a:lstStyle/>
        <a:p>
          <a:endParaRPr lang="fr-FR"/>
        </a:p>
      </dgm:t>
    </dgm:pt>
    <dgm:pt modelId="{18ADD46D-C552-4183-A128-4C50EBFC6D02}">
      <dgm:prSet phldrT="[Texte]" custT="1"/>
      <dgm:spPr/>
      <dgm:t>
        <a:bodyPr/>
        <a:lstStyle/>
        <a:p>
          <a:r>
            <a:rPr lang="fr-FR" sz="1100" b="1" dirty="0" smtClean="0"/>
            <a:t>Commission Evénementiel</a:t>
          </a:r>
          <a:endParaRPr lang="fr-FR" sz="1100" b="1" dirty="0"/>
        </a:p>
      </dgm:t>
    </dgm:pt>
    <dgm:pt modelId="{17A2DCEE-BBA8-4E60-8806-219DA54FE16E}" type="parTrans" cxnId="{868E592F-F03C-4BFC-8F25-C3812F0A4973}">
      <dgm:prSet/>
      <dgm:spPr/>
      <dgm:t>
        <a:bodyPr/>
        <a:lstStyle/>
        <a:p>
          <a:endParaRPr lang="fr-FR"/>
        </a:p>
      </dgm:t>
    </dgm:pt>
    <dgm:pt modelId="{F8560183-6F2F-4C63-855A-41C81D5EC0C3}" type="sibTrans" cxnId="{868E592F-F03C-4BFC-8F25-C3812F0A4973}">
      <dgm:prSet/>
      <dgm:spPr/>
      <dgm:t>
        <a:bodyPr/>
        <a:lstStyle/>
        <a:p>
          <a:endParaRPr lang="fr-FR"/>
        </a:p>
      </dgm:t>
    </dgm:pt>
    <dgm:pt modelId="{427272CC-30EA-4B8F-942C-5229664A8F8E}">
      <dgm:prSet phldrT="[Texte]" custT="1"/>
      <dgm:spPr/>
      <dgm:t>
        <a:bodyPr/>
        <a:lstStyle/>
        <a:p>
          <a:r>
            <a:rPr lang="fr-FR" sz="1400" b="1" dirty="0" smtClean="0"/>
            <a:t>Commission Distribution</a:t>
          </a:r>
          <a:endParaRPr lang="fr-FR" sz="1400" b="1" dirty="0"/>
        </a:p>
      </dgm:t>
    </dgm:pt>
    <dgm:pt modelId="{3CA3AA7C-7EF0-4B44-943E-DC0C5EC5EB40}" type="parTrans" cxnId="{37A66FB2-D6A6-4A2C-92CA-F65A0B22DA0C}">
      <dgm:prSet/>
      <dgm:spPr/>
      <dgm:t>
        <a:bodyPr/>
        <a:lstStyle/>
        <a:p>
          <a:endParaRPr lang="fr-FR"/>
        </a:p>
      </dgm:t>
    </dgm:pt>
    <dgm:pt modelId="{E4EC9EE5-C020-4954-81EF-E7E212EEA32B}" type="sibTrans" cxnId="{37A66FB2-D6A6-4A2C-92CA-F65A0B22DA0C}">
      <dgm:prSet/>
      <dgm:spPr/>
      <dgm:t>
        <a:bodyPr/>
        <a:lstStyle/>
        <a:p>
          <a:endParaRPr lang="fr-FR"/>
        </a:p>
      </dgm:t>
    </dgm:pt>
    <dgm:pt modelId="{DF131B00-8988-4D90-BE03-DA1EDA8056D4}" type="pres">
      <dgm:prSet presAssocID="{93E57F1F-58EC-47EA-8FE1-D44385D2150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F9C11060-10C8-4ECF-B121-C3C3C6043C04}" type="pres">
      <dgm:prSet presAssocID="{13C9083A-818F-4720-B211-3331355F8F32}" presName="centerShape" presStyleLbl="node0" presStyleIdx="0" presStyleCnt="1" custLinFactNeighborX="-4419" custLinFactNeighborY="-3528"/>
      <dgm:spPr/>
      <dgm:t>
        <a:bodyPr/>
        <a:lstStyle/>
        <a:p>
          <a:endParaRPr lang="fr-FR"/>
        </a:p>
      </dgm:t>
    </dgm:pt>
    <dgm:pt modelId="{05D444DC-442C-41E2-A67C-85FB59C4EED1}" type="pres">
      <dgm:prSet presAssocID="{171BC8F6-CF1C-4393-A53E-0BA35C4221F4}" presName="Name9" presStyleLbl="parChTrans1D2" presStyleIdx="0" presStyleCnt="5"/>
      <dgm:spPr/>
      <dgm:t>
        <a:bodyPr/>
        <a:lstStyle/>
        <a:p>
          <a:endParaRPr lang="fr-FR"/>
        </a:p>
      </dgm:t>
    </dgm:pt>
    <dgm:pt modelId="{E13367C9-AF2B-42CF-A47B-838C7A68E073}" type="pres">
      <dgm:prSet presAssocID="{171BC8F6-CF1C-4393-A53E-0BA35C4221F4}" presName="connTx" presStyleLbl="parChTrans1D2" presStyleIdx="0" presStyleCnt="5"/>
      <dgm:spPr/>
      <dgm:t>
        <a:bodyPr/>
        <a:lstStyle/>
        <a:p>
          <a:endParaRPr lang="fr-FR"/>
        </a:p>
      </dgm:t>
    </dgm:pt>
    <dgm:pt modelId="{24FCF0B1-5CB8-4DD8-AD30-95C5B2DC5101}" type="pres">
      <dgm:prSet presAssocID="{72F45B6A-B1FA-4A45-B8CA-14D85779AD09}" presName="node" presStyleLbl="node1" presStyleIdx="0" presStyleCnt="5" custAng="720000" custScaleX="112590" custScaleY="112590" custRadScaleRad="132556" custRadScaleInc="-6098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F9612CA-3344-46CB-8892-109FFEE4F942}" type="pres">
      <dgm:prSet presAssocID="{3CA3AA7C-7EF0-4B44-943E-DC0C5EC5EB40}" presName="Name9" presStyleLbl="parChTrans1D2" presStyleIdx="1" presStyleCnt="5"/>
      <dgm:spPr/>
      <dgm:t>
        <a:bodyPr/>
        <a:lstStyle/>
        <a:p>
          <a:endParaRPr lang="fr-FR"/>
        </a:p>
      </dgm:t>
    </dgm:pt>
    <dgm:pt modelId="{27D7C5D1-CEA5-4048-A8DD-29B8AD7DC272}" type="pres">
      <dgm:prSet presAssocID="{3CA3AA7C-7EF0-4B44-943E-DC0C5EC5EB40}" presName="connTx" presStyleLbl="parChTrans1D2" presStyleIdx="1" presStyleCnt="5"/>
      <dgm:spPr/>
      <dgm:t>
        <a:bodyPr/>
        <a:lstStyle/>
        <a:p>
          <a:endParaRPr lang="fr-FR"/>
        </a:p>
      </dgm:t>
    </dgm:pt>
    <dgm:pt modelId="{322D3C88-00EA-47BE-BF93-BD3764B54E3B}" type="pres">
      <dgm:prSet presAssocID="{427272CC-30EA-4B8F-942C-5229664A8F8E}" presName="node" presStyleLbl="node1" presStyleIdx="1" presStyleCnt="5" custAng="720000" custScaleX="112590" custScaleY="112590" custRadScaleRad="123225" custRadScaleInc="-3502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0C0F11-73DF-42F5-A697-00434D57744C}" type="pres">
      <dgm:prSet presAssocID="{08CDA882-CA03-4210-A002-3EA7498B3901}" presName="Name9" presStyleLbl="parChTrans1D2" presStyleIdx="2" presStyleCnt="5"/>
      <dgm:spPr/>
      <dgm:t>
        <a:bodyPr/>
        <a:lstStyle/>
        <a:p>
          <a:endParaRPr lang="fr-FR"/>
        </a:p>
      </dgm:t>
    </dgm:pt>
    <dgm:pt modelId="{0EAE4034-0939-4CF5-95B5-83F305198DF6}" type="pres">
      <dgm:prSet presAssocID="{08CDA882-CA03-4210-A002-3EA7498B3901}" presName="connTx" presStyleLbl="parChTrans1D2" presStyleIdx="2" presStyleCnt="5"/>
      <dgm:spPr/>
      <dgm:t>
        <a:bodyPr/>
        <a:lstStyle/>
        <a:p>
          <a:endParaRPr lang="fr-FR"/>
        </a:p>
      </dgm:t>
    </dgm:pt>
    <dgm:pt modelId="{74DD59FF-B2DF-4979-9911-7C8BD676BC7B}" type="pres">
      <dgm:prSet presAssocID="{653A6BC9-9599-4466-8111-11251740F1B7}" presName="node" presStyleLbl="node1" presStyleIdx="2" presStyleCnt="5" custAng="720000" custScaleX="112590" custScaleY="112590" custRadScaleRad="100056" custRadScaleInc="-3854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86E356-5C5B-465F-A7B9-F3EDA9423346}" type="pres">
      <dgm:prSet presAssocID="{0E3DB707-7D81-42A4-BCCC-38EEC0899840}" presName="Name9" presStyleLbl="parChTrans1D2" presStyleIdx="3" presStyleCnt="5"/>
      <dgm:spPr/>
      <dgm:t>
        <a:bodyPr/>
        <a:lstStyle/>
        <a:p>
          <a:endParaRPr lang="fr-FR"/>
        </a:p>
      </dgm:t>
    </dgm:pt>
    <dgm:pt modelId="{CF51A180-4572-46C5-A2FC-05CDA06364C4}" type="pres">
      <dgm:prSet presAssocID="{0E3DB707-7D81-42A4-BCCC-38EEC0899840}" presName="connTx" presStyleLbl="parChTrans1D2" presStyleIdx="3" presStyleCnt="5"/>
      <dgm:spPr/>
      <dgm:t>
        <a:bodyPr/>
        <a:lstStyle/>
        <a:p>
          <a:endParaRPr lang="fr-FR"/>
        </a:p>
      </dgm:t>
    </dgm:pt>
    <dgm:pt modelId="{98539C3D-FBD1-416A-BD9D-2148C669B334}" type="pres">
      <dgm:prSet presAssocID="{DCF8C0CD-6E23-4651-8E07-834960AABC95}" presName="node" presStyleLbl="node1" presStyleIdx="3" presStyleCnt="5" custAng="720000" custScaleX="112590" custScaleY="112590" custRadScaleRad="142974" custRadScaleInc="-3211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4B973F-2064-4CC6-A6E8-E1BD334FF156}" type="pres">
      <dgm:prSet presAssocID="{17A2DCEE-BBA8-4E60-8806-219DA54FE16E}" presName="Name9" presStyleLbl="parChTrans1D2" presStyleIdx="4" presStyleCnt="5"/>
      <dgm:spPr/>
      <dgm:t>
        <a:bodyPr/>
        <a:lstStyle/>
        <a:p>
          <a:endParaRPr lang="fr-FR"/>
        </a:p>
      </dgm:t>
    </dgm:pt>
    <dgm:pt modelId="{D31A2B31-F6AA-4197-84CC-4133864286DE}" type="pres">
      <dgm:prSet presAssocID="{17A2DCEE-BBA8-4E60-8806-219DA54FE16E}" presName="connTx" presStyleLbl="parChTrans1D2" presStyleIdx="4" presStyleCnt="5"/>
      <dgm:spPr/>
      <dgm:t>
        <a:bodyPr/>
        <a:lstStyle/>
        <a:p>
          <a:endParaRPr lang="fr-FR"/>
        </a:p>
      </dgm:t>
    </dgm:pt>
    <dgm:pt modelId="{B4374790-F604-4F22-9454-75CE0FBE76BA}" type="pres">
      <dgm:prSet presAssocID="{18ADD46D-C552-4183-A128-4C50EBFC6D02}" presName="node" presStyleLbl="node1" presStyleIdx="4" presStyleCnt="5" custAng="720000" custScaleX="112590" custScaleY="112590" custRadScaleRad="126845" custRadScaleInc="-4012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77A8B36-9A17-40FD-8DA6-29A4B4A35455}" type="presOf" srcId="{0E3DB707-7D81-42A4-BCCC-38EEC0899840}" destId="{9286E356-5C5B-465F-A7B9-F3EDA9423346}" srcOrd="0" destOrd="0" presId="urn:microsoft.com/office/officeart/2005/8/layout/radial1"/>
    <dgm:cxn modelId="{0A07EDE2-AC66-491A-9E31-1F3F135A5BF0}" type="presOf" srcId="{08CDA882-CA03-4210-A002-3EA7498B3901}" destId="{0EAE4034-0939-4CF5-95B5-83F305198DF6}" srcOrd="1" destOrd="0" presId="urn:microsoft.com/office/officeart/2005/8/layout/radial1"/>
    <dgm:cxn modelId="{3A738BF1-1CD5-4916-A75B-A71FE818B3A1}" srcId="{93E57F1F-58EC-47EA-8FE1-D44385D21503}" destId="{13C9083A-818F-4720-B211-3331355F8F32}" srcOrd="0" destOrd="0" parTransId="{2904C894-3F67-48C2-9C3A-1ED7CD7A2E10}" sibTransId="{55E2B420-5AB3-4220-964A-8303445184A0}"/>
    <dgm:cxn modelId="{ED320725-516A-4F9C-A115-8CD30A075D32}" type="presOf" srcId="{653A6BC9-9599-4466-8111-11251740F1B7}" destId="{74DD59FF-B2DF-4979-9911-7C8BD676BC7B}" srcOrd="0" destOrd="0" presId="urn:microsoft.com/office/officeart/2005/8/layout/radial1"/>
    <dgm:cxn modelId="{7A03D741-587B-4EC5-908B-5AC337241E22}" srcId="{13C9083A-818F-4720-B211-3331355F8F32}" destId="{72F45B6A-B1FA-4A45-B8CA-14D85779AD09}" srcOrd="0" destOrd="0" parTransId="{171BC8F6-CF1C-4393-A53E-0BA35C4221F4}" sibTransId="{19388136-35AA-4DF3-93CC-3D50163E9501}"/>
    <dgm:cxn modelId="{37A66FB2-D6A6-4A2C-92CA-F65A0B22DA0C}" srcId="{13C9083A-818F-4720-B211-3331355F8F32}" destId="{427272CC-30EA-4B8F-942C-5229664A8F8E}" srcOrd="1" destOrd="0" parTransId="{3CA3AA7C-7EF0-4B44-943E-DC0C5EC5EB40}" sibTransId="{E4EC9EE5-C020-4954-81EF-E7E212EEA32B}"/>
    <dgm:cxn modelId="{868E592F-F03C-4BFC-8F25-C3812F0A4973}" srcId="{13C9083A-818F-4720-B211-3331355F8F32}" destId="{18ADD46D-C552-4183-A128-4C50EBFC6D02}" srcOrd="4" destOrd="0" parTransId="{17A2DCEE-BBA8-4E60-8806-219DA54FE16E}" sibTransId="{F8560183-6F2F-4C63-855A-41C81D5EC0C3}"/>
    <dgm:cxn modelId="{077CDB8C-50B8-4C4D-9041-DB765EAB315E}" type="presOf" srcId="{13C9083A-818F-4720-B211-3331355F8F32}" destId="{F9C11060-10C8-4ECF-B121-C3C3C6043C04}" srcOrd="0" destOrd="0" presId="urn:microsoft.com/office/officeart/2005/8/layout/radial1"/>
    <dgm:cxn modelId="{01DA3DDA-0836-4C25-907D-E8F9D5F7C834}" type="presOf" srcId="{72F45B6A-B1FA-4A45-B8CA-14D85779AD09}" destId="{24FCF0B1-5CB8-4DD8-AD30-95C5B2DC5101}" srcOrd="0" destOrd="0" presId="urn:microsoft.com/office/officeart/2005/8/layout/radial1"/>
    <dgm:cxn modelId="{DA84D015-B7F6-4720-811D-12847B548744}" type="presOf" srcId="{17A2DCEE-BBA8-4E60-8806-219DA54FE16E}" destId="{D31A2B31-F6AA-4197-84CC-4133864286DE}" srcOrd="1" destOrd="0" presId="urn:microsoft.com/office/officeart/2005/8/layout/radial1"/>
    <dgm:cxn modelId="{0D838F94-4FDB-4F9A-86FE-B36F375E1D6D}" srcId="{13C9083A-818F-4720-B211-3331355F8F32}" destId="{DCF8C0CD-6E23-4651-8E07-834960AABC95}" srcOrd="3" destOrd="0" parTransId="{0E3DB707-7D81-42A4-BCCC-38EEC0899840}" sibTransId="{79F09E1B-B63B-456D-BEC1-BDB0F25D774B}"/>
    <dgm:cxn modelId="{2447C377-B921-432E-9AB3-E4BE139CC11C}" srcId="{13C9083A-818F-4720-B211-3331355F8F32}" destId="{653A6BC9-9599-4466-8111-11251740F1B7}" srcOrd="2" destOrd="0" parTransId="{08CDA882-CA03-4210-A002-3EA7498B3901}" sibTransId="{EA940140-0827-453C-B1C4-38740627C0FF}"/>
    <dgm:cxn modelId="{E0796622-0540-4D16-8A20-EECC44F370A4}" type="presOf" srcId="{08CDA882-CA03-4210-A002-3EA7498B3901}" destId="{D70C0F11-73DF-42F5-A697-00434D57744C}" srcOrd="0" destOrd="0" presId="urn:microsoft.com/office/officeart/2005/8/layout/radial1"/>
    <dgm:cxn modelId="{2775ADAF-2A08-47D3-84B1-4C76DFAE0C60}" type="presOf" srcId="{93E57F1F-58EC-47EA-8FE1-D44385D21503}" destId="{DF131B00-8988-4D90-BE03-DA1EDA8056D4}" srcOrd="0" destOrd="0" presId="urn:microsoft.com/office/officeart/2005/8/layout/radial1"/>
    <dgm:cxn modelId="{126214A5-4C58-49C9-94F1-A93C51228B32}" type="presOf" srcId="{DCF8C0CD-6E23-4651-8E07-834960AABC95}" destId="{98539C3D-FBD1-416A-BD9D-2148C669B334}" srcOrd="0" destOrd="0" presId="urn:microsoft.com/office/officeart/2005/8/layout/radial1"/>
    <dgm:cxn modelId="{6D7F7444-0B59-4B29-B2D4-5055FD73F7C4}" type="presOf" srcId="{171BC8F6-CF1C-4393-A53E-0BA35C4221F4}" destId="{05D444DC-442C-41E2-A67C-85FB59C4EED1}" srcOrd="0" destOrd="0" presId="urn:microsoft.com/office/officeart/2005/8/layout/radial1"/>
    <dgm:cxn modelId="{077DAD16-F1AC-4D31-93A1-B21E5DD21CFE}" type="presOf" srcId="{171BC8F6-CF1C-4393-A53E-0BA35C4221F4}" destId="{E13367C9-AF2B-42CF-A47B-838C7A68E073}" srcOrd="1" destOrd="0" presId="urn:microsoft.com/office/officeart/2005/8/layout/radial1"/>
    <dgm:cxn modelId="{5D695EF5-8ED8-4EDB-96A8-0D2883AB6937}" type="presOf" srcId="{3CA3AA7C-7EF0-4B44-943E-DC0C5EC5EB40}" destId="{8F9612CA-3344-46CB-8892-109FFEE4F942}" srcOrd="0" destOrd="0" presId="urn:microsoft.com/office/officeart/2005/8/layout/radial1"/>
    <dgm:cxn modelId="{93B0AA73-DEDC-44E7-BCC5-F8787FB0FAD3}" type="presOf" srcId="{0E3DB707-7D81-42A4-BCCC-38EEC0899840}" destId="{CF51A180-4572-46C5-A2FC-05CDA06364C4}" srcOrd="1" destOrd="0" presId="urn:microsoft.com/office/officeart/2005/8/layout/radial1"/>
    <dgm:cxn modelId="{E2183EED-C807-4DFC-869C-00088B3E7116}" type="presOf" srcId="{3CA3AA7C-7EF0-4B44-943E-DC0C5EC5EB40}" destId="{27D7C5D1-CEA5-4048-A8DD-29B8AD7DC272}" srcOrd="1" destOrd="0" presId="urn:microsoft.com/office/officeart/2005/8/layout/radial1"/>
    <dgm:cxn modelId="{3D80FE2F-5DDE-483A-876A-07001723BE97}" type="presOf" srcId="{18ADD46D-C552-4183-A128-4C50EBFC6D02}" destId="{B4374790-F604-4F22-9454-75CE0FBE76BA}" srcOrd="0" destOrd="0" presId="urn:microsoft.com/office/officeart/2005/8/layout/radial1"/>
    <dgm:cxn modelId="{FA7F8D5B-F0A1-4347-BC2C-A14A2181A42A}" type="presOf" srcId="{17A2DCEE-BBA8-4E60-8806-219DA54FE16E}" destId="{0A4B973F-2064-4CC6-A6E8-E1BD334FF156}" srcOrd="0" destOrd="0" presId="urn:microsoft.com/office/officeart/2005/8/layout/radial1"/>
    <dgm:cxn modelId="{E457774E-3B8F-4E00-8C77-141D2378D54A}" type="presOf" srcId="{427272CC-30EA-4B8F-942C-5229664A8F8E}" destId="{322D3C88-00EA-47BE-BF93-BD3764B54E3B}" srcOrd="0" destOrd="0" presId="urn:microsoft.com/office/officeart/2005/8/layout/radial1"/>
    <dgm:cxn modelId="{3C23C306-326E-49F3-B362-A714AAF6723A}" type="presParOf" srcId="{DF131B00-8988-4D90-BE03-DA1EDA8056D4}" destId="{F9C11060-10C8-4ECF-B121-C3C3C6043C04}" srcOrd="0" destOrd="0" presId="urn:microsoft.com/office/officeart/2005/8/layout/radial1"/>
    <dgm:cxn modelId="{CBBFFF29-1A11-4D97-B8EC-90FA02595F82}" type="presParOf" srcId="{DF131B00-8988-4D90-BE03-DA1EDA8056D4}" destId="{05D444DC-442C-41E2-A67C-85FB59C4EED1}" srcOrd="1" destOrd="0" presId="urn:microsoft.com/office/officeart/2005/8/layout/radial1"/>
    <dgm:cxn modelId="{1D3E1CF2-0868-4150-AEED-E315D0B4A527}" type="presParOf" srcId="{05D444DC-442C-41E2-A67C-85FB59C4EED1}" destId="{E13367C9-AF2B-42CF-A47B-838C7A68E073}" srcOrd="0" destOrd="0" presId="urn:microsoft.com/office/officeart/2005/8/layout/radial1"/>
    <dgm:cxn modelId="{ADA65924-7243-4CD6-BE39-CD4A6D7D79C6}" type="presParOf" srcId="{DF131B00-8988-4D90-BE03-DA1EDA8056D4}" destId="{24FCF0B1-5CB8-4DD8-AD30-95C5B2DC5101}" srcOrd="2" destOrd="0" presId="urn:microsoft.com/office/officeart/2005/8/layout/radial1"/>
    <dgm:cxn modelId="{3FCC0C93-F7D7-447A-9B3C-AD6208252D87}" type="presParOf" srcId="{DF131B00-8988-4D90-BE03-DA1EDA8056D4}" destId="{8F9612CA-3344-46CB-8892-109FFEE4F942}" srcOrd="3" destOrd="0" presId="urn:microsoft.com/office/officeart/2005/8/layout/radial1"/>
    <dgm:cxn modelId="{5B268F6A-3C1A-4929-B153-3904994FC82D}" type="presParOf" srcId="{8F9612CA-3344-46CB-8892-109FFEE4F942}" destId="{27D7C5D1-CEA5-4048-A8DD-29B8AD7DC272}" srcOrd="0" destOrd="0" presId="urn:microsoft.com/office/officeart/2005/8/layout/radial1"/>
    <dgm:cxn modelId="{571DC769-EF37-4077-8AEC-7AE5A63F1EEE}" type="presParOf" srcId="{DF131B00-8988-4D90-BE03-DA1EDA8056D4}" destId="{322D3C88-00EA-47BE-BF93-BD3764B54E3B}" srcOrd="4" destOrd="0" presId="urn:microsoft.com/office/officeart/2005/8/layout/radial1"/>
    <dgm:cxn modelId="{64B8C733-071A-4ABA-9FA0-851182AC3EE8}" type="presParOf" srcId="{DF131B00-8988-4D90-BE03-DA1EDA8056D4}" destId="{D70C0F11-73DF-42F5-A697-00434D57744C}" srcOrd="5" destOrd="0" presId="urn:microsoft.com/office/officeart/2005/8/layout/radial1"/>
    <dgm:cxn modelId="{FBEF13B0-5F4A-4DEC-A98A-6002EC7D7970}" type="presParOf" srcId="{D70C0F11-73DF-42F5-A697-00434D57744C}" destId="{0EAE4034-0939-4CF5-95B5-83F305198DF6}" srcOrd="0" destOrd="0" presId="urn:microsoft.com/office/officeart/2005/8/layout/radial1"/>
    <dgm:cxn modelId="{71A93718-72A6-4F94-B075-1448A506BABB}" type="presParOf" srcId="{DF131B00-8988-4D90-BE03-DA1EDA8056D4}" destId="{74DD59FF-B2DF-4979-9911-7C8BD676BC7B}" srcOrd="6" destOrd="0" presId="urn:microsoft.com/office/officeart/2005/8/layout/radial1"/>
    <dgm:cxn modelId="{27AB897C-3626-4900-8B49-1CB6CF28279A}" type="presParOf" srcId="{DF131B00-8988-4D90-BE03-DA1EDA8056D4}" destId="{9286E356-5C5B-465F-A7B9-F3EDA9423346}" srcOrd="7" destOrd="0" presId="urn:microsoft.com/office/officeart/2005/8/layout/radial1"/>
    <dgm:cxn modelId="{E7BBA52E-4705-47F2-AE81-5EDAAB430826}" type="presParOf" srcId="{9286E356-5C5B-465F-A7B9-F3EDA9423346}" destId="{CF51A180-4572-46C5-A2FC-05CDA06364C4}" srcOrd="0" destOrd="0" presId="urn:microsoft.com/office/officeart/2005/8/layout/radial1"/>
    <dgm:cxn modelId="{BE2CF339-A3B4-4404-8B25-890C659E3B36}" type="presParOf" srcId="{DF131B00-8988-4D90-BE03-DA1EDA8056D4}" destId="{98539C3D-FBD1-416A-BD9D-2148C669B334}" srcOrd="8" destOrd="0" presId="urn:microsoft.com/office/officeart/2005/8/layout/radial1"/>
    <dgm:cxn modelId="{80CB783D-B67C-48B7-9C58-05C6D41F41E6}" type="presParOf" srcId="{DF131B00-8988-4D90-BE03-DA1EDA8056D4}" destId="{0A4B973F-2064-4CC6-A6E8-E1BD334FF156}" srcOrd="9" destOrd="0" presId="urn:microsoft.com/office/officeart/2005/8/layout/radial1"/>
    <dgm:cxn modelId="{C1760E0F-CD3E-4C4B-B22A-E8908224190F}" type="presParOf" srcId="{0A4B973F-2064-4CC6-A6E8-E1BD334FF156}" destId="{D31A2B31-F6AA-4197-84CC-4133864286DE}" srcOrd="0" destOrd="0" presId="urn:microsoft.com/office/officeart/2005/8/layout/radial1"/>
    <dgm:cxn modelId="{4763D42F-62B8-4477-8D79-DC635B9B4C4E}" type="presParOf" srcId="{DF131B00-8988-4D90-BE03-DA1EDA8056D4}" destId="{B4374790-F604-4F22-9454-75CE0FBE76BA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0DF07-014E-420D-AD16-D1221B7F2C6D}">
      <dsp:nvSpPr>
        <dsp:cNvPr id="0" name=""/>
        <dsp:cNvSpPr/>
      </dsp:nvSpPr>
      <dsp:spPr>
        <a:xfrm>
          <a:off x="1137877" y="0"/>
          <a:ext cx="8697685" cy="507274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456940-DB59-4589-B680-06D5340BA5F3}">
      <dsp:nvSpPr>
        <dsp:cNvPr id="0" name=""/>
        <dsp:cNvSpPr/>
      </dsp:nvSpPr>
      <dsp:spPr>
        <a:xfrm>
          <a:off x="5121" y="1521822"/>
          <a:ext cx="2463211" cy="2029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Etat des  lieux</a:t>
          </a:r>
          <a:endParaRPr lang="fr-FR" sz="2700" kern="1200" dirty="0"/>
        </a:p>
      </dsp:txBody>
      <dsp:txXfrm>
        <a:off x="104173" y="1620874"/>
        <a:ext cx="2265107" cy="1830993"/>
      </dsp:txXfrm>
    </dsp:sp>
    <dsp:sp modelId="{84A58160-78E2-4182-8813-B4ADC50E4A4C}">
      <dsp:nvSpPr>
        <dsp:cNvPr id="0" name=""/>
        <dsp:cNvSpPr/>
      </dsp:nvSpPr>
      <dsp:spPr>
        <a:xfrm>
          <a:off x="2591493" y="1521822"/>
          <a:ext cx="2463211" cy="2029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Problèmes identifiés</a:t>
          </a:r>
          <a:endParaRPr lang="fr-FR" sz="2700" kern="1200" dirty="0"/>
        </a:p>
      </dsp:txBody>
      <dsp:txXfrm>
        <a:off x="2690545" y="1620874"/>
        <a:ext cx="2265107" cy="1830993"/>
      </dsp:txXfrm>
    </dsp:sp>
    <dsp:sp modelId="{BAD13ECA-E2DB-4AD8-85E2-46FAA095197D}">
      <dsp:nvSpPr>
        <dsp:cNvPr id="0" name=""/>
        <dsp:cNvSpPr/>
      </dsp:nvSpPr>
      <dsp:spPr>
        <a:xfrm>
          <a:off x="5177865" y="1521822"/>
          <a:ext cx="2463211" cy="2029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Plan d’action</a:t>
          </a:r>
          <a:endParaRPr lang="fr-FR" sz="2700" kern="1200" dirty="0"/>
        </a:p>
      </dsp:txBody>
      <dsp:txXfrm>
        <a:off x="5276917" y="1620874"/>
        <a:ext cx="2265107" cy="1830993"/>
      </dsp:txXfrm>
    </dsp:sp>
    <dsp:sp modelId="{B0DBCDD7-A45D-4B36-B3D0-B7BC22F44CB1}">
      <dsp:nvSpPr>
        <dsp:cNvPr id="0" name=""/>
        <dsp:cNvSpPr/>
      </dsp:nvSpPr>
      <dsp:spPr>
        <a:xfrm>
          <a:off x="7764238" y="1521822"/>
          <a:ext cx="2463211" cy="20290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Mise en place de la nouvelle organisation</a:t>
          </a:r>
          <a:endParaRPr lang="fr-FR" sz="2700" kern="1200" dirty="0"/>
        </a:p>
      </dsp:txBody>
      <dsp:txXfrm>
        <a:off x="7863290" y="1620874"/>
        <a:ext cx="2265107" cy="1830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11060-10C8-4ECF-B121-C3C3C6043C04}">
      <dsp:nvSpPr>
        <dsp:cNvPr id="0" name=""/>
        <dsp:cNvSpPr/>
      </dsp:nvSpPr>
      <dsp:spPr>
        <a:xfrm>
          <a:off x="2777905" y="1739046"/>
          <a:ext cx="1420623" cy="14206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  <a:sp3d extrusionH="28000" prstMaterial="matte"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Bureau et CA</a:t>
          </a:r>
          <a:endParaRPr lang="fr-FR" sz="2200" kern="1200" dirty="0"/>
        </a:p>
      </dsp:txBody>
      <dsp:txXfrm>
        <a:off x="2985950" y="1947091"/>
        <a:ext cx="1004533" cy="1004533"/>
      </dsp:txXfrm>
    </dsp:sp>
    <dsp:sp modelId="{05D444DC-442C-41E2-A67C-85FB59C4EED1}">
      <dsp:nvSpPr>
        <dsp:cNvPr id="0" name=""/>
        <dsp:cNvSpPr/>
      </dsp:nvSpPr>
      <dsp:spPr>
        <a:xfrm rot="14780439">
          <a:off x="2945749" y="1612982"/>
          <a:ext cx="367404" cy="35012"/>
        </a:xfrm>
        <a:custGeom>
          <a:avLst/>
          <a:gdLst/>
          <a:ahLst/>
          <a:cxnLst/>
          <a:rect l="0" t="0" r="0" b="0"/>
          <a:pathLst>
            <a:path>
              <a:moveTo>
                <a:pt x="0" y="17506"/>
              </a:moveTo>
              <a:lnTo>
                <a:pt x="367404" y="1750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3120266" y="1621303"/>
        <a:ext cx="18370" cy="18370"/>
      </dsp:txXfrm>
    </dsp:sp>
    <dsp:sp modelId="{24FCF0B1-5CB8-4DD8-AD30-95C5B2DC5101}">
      <dsp:nvSpPr>
        <dsp:cNvPr id="0" name=""/>
        <dsp:cNvSpPr/>
      </dsp:nvSpPr>
      <dsp:spPr>
        <a:xfrm rot="720000">
          <a:off x="1935057" y="-70033"/>
          <a:ext cx="1599480" cy="1599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Commission Partenariat</a:t>
          </a:r>
          <a:endParaRPr lang="fr-FR" sz="1400" b="1" kern="1200" dirty="0"/>
        </a:p>
      </dsp:txBody>
      <dsp:txXfrm>
        <a:off x="2169295" y="164205"/>
        <a:ext cx="1131004" cy="1131004"/>
      </dsp:txXfrm>
    </dsp:sp>
    <dsp:sp modelId="{8F9612CA-3344-46CB-8892-109FFEE4F942}">
      <dsp:nvSpPr>
        <dsp:cNvPr id="0" name=""/>
        <dsp:cNvSpPr/>
      </dsp:nvSpPr>
      <dsp:spPr>
        <a:xfrm rot="20048507">
          <a:off x="4084745" y="1936202"/>
          <a:ext cx="852238" cy="35012"/>
        </a:xfrm>
        <a:custGeom>
          <a:avLst/>
          <a:gdLst/>
          <a:ahLst/>
          <a:cxnLst/>
          <a:rect l="0" t="0" r="0" b="0"/>
          <a:pathLst>
            <a:path>
              <a:moveTo>
                <a:pt x="0" y="17506"/>
              </a:moveTo>
              <a:lnTo>
                <a:pt x="852238" y="1750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4489558" y="1932402"/>
        <a:ext cx="42611" cy="42611"/>
      </dsp:txXfrm>
    </dsp:sp>
    <dsp:sp modelId="{322D3C88-00EA-47BE-BF93-BD3764B54E3B}">
      <dsp:nvSpPr>
        <dsp:cNvPr id="0" name=""/>
        <dsp:cNvSpPr/>
      </dsp:nvSpPr>
      <dsp:spPr>
        <a:xfrm rot="720000">
          <a:off x="4814245" y="619315"/>
          <a:ext cx="1599480" cy="1599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b="1" kern="1200" dirty="0" smtClean="0"/>
            <a:t>Commission Distribution</a:t>
          </a:r>
          <a:endParaRPr lang="fr-FR" sz="1400" b="1" kern="1200" dirty="0"/>
        </a:p>
      </dsp:txBody>
      <dsp:txXfrm>
        <a:off x="5048483" y="853553"/>
        <a:ext cx="1131004" cy="1131004"/>
      </dsp:txXfrm>
    </dsp:sp>
    <dsp:sp modelId="{D70C0F11-73DF-42F5-A697-00434D57744C}">
      <dsp:nvSpPr>
        <dsp:cNvPr id="0" name=""/>
        <dsp:cNvSpPr/>
      </dsp:nvSpPr>
      <dsp:spPr>
        <a:xfrm rot="2398200">
          <a:off x="3968299" y="3064919"/>
          <a:ext cx="550362" cy="35012"/>
        </a:xfrm>
        <a:custGeom>
          <a:avLst/>
          <a:gdLst/>
          <a:ahLst/>
          <a:cxnLst/>
          <a:rect l="0" t="0" r="0" b="0"/>
          <a:pathLst>
            <a:path>
              <a:moveTo>
                <a:pt x="0" y="17506"/>
              </a:moveTo>
              <a:lnTo>
                <a:pt x="550362" y="1750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>
        <a:off x="4229721" y="3068666"/>
        <a:ext cx="27518" cy="27518"/>
      </dsp:txXfrm>
    </dsp:sp>
    <dsp:sp modelId="{74DD59FF-B2DF-4979-9911-7C8BD676BC7B}">
      <dsp:nvSpPr>
        <dsp:cNvPr id="0" name=""/>
        <dsp:cNvSpPr/>
      </dsp:nvSpPr>
      <dsp:spPr>
        <a:xfrm rot="720000">
          <a:off x="4267539" y="2973200"/>
          <a:ext cx="1599480" cy="1599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Commission Communication</a:t>
          </a:r>
          <a:endParaRPr lang="fr-FR" sz="1100" b="1" kern="1200" dirty="0"/>
        </a:p>
      </dsp:txBody>
      <dsp:txXfrm>
        <a:off x="4501777" y="3207438"/>
        <a:ext cx="1131004" cy="1131004"/>
      </dsp:txXfrm>
    </dsp:sp>
    <dsp:sp modelId="{9286E356-5C5B-465F-A7B9-F3EDA9423346}">
      <dsp:nvSpPr>
        <dsp:cNvPr id="0" name=""/>
        <dsp:cNvSpPr/>
      </dsp:nvSpPr>
      <dsp:spPr>
        <a:xfrm rot="7186326">
          <a:off x="2862532" y="3206737"/>
          <a:ext cx="364811" cy="35012"/>
        </a:xfrm>
        <a:custGeom>
          <a:avLst/>
          <a:gdLst/>
          <a:ahLst/>
          <a:cxnLst/>
          <a:rect l="0" t="0" r="0" b="0"/>
          <a:pathLst>
            <a:path>
              <a:moveTo>
                <a:pt x="0" y="17506"/>
              </a:moveTo>
              <a:lnTo>
                <a:pt x="364811" y="1750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3035817" y="3215123"/>
        <a:ext cx="18240" cy="18240"/>
      </dsp:txXfrm>
    </dsp:sp>
    <dsp:sp modelId="{98539C3D-FBD1-416A-BD9D-2148C669B334}">
      <dsp:nvSpPr>
        <dsp:cNvPr id="0" name=""/>
        <dsp:cNvSpPr/>
      </dsp:nvSpPr>
      <dsp:spPr>
        <a:xfrm rot="720000">
          <a:off x="1757511" y="3277013"/>
          <a:ext cx="1599480" cy="1599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  <a:sp3d extrusionH="28000" prstMaterial="matte"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b="1" kern="1200" dirty="0" smtClean="0"/>
            <a:t>Commission Comptabilité</a:t>
          </a:r>
          <a:endParaRPr lang="fr-FR" sz="1200" b="1" kern="1200" dirty="0"/>
        </a:p>
      </dsp:txBody>
      <dsp:txXfrm>
        <a:off x="1991749" y="3511251"/>
        <a:ext cx="1131004" cy="1131004"/>
      </dsp:txXfrm>
    </dsp:sp>
    <dsp:sp modelId="{0A4B973F-2064-4CC6-A6E8-E1BD334FF156}">
      <dsp:nvSpPr>
        <dsp:cNvPr id="0" name=""/>
        <dsp:cNvSpPr/>
      </dsp:nvSpPr>
      <dsp:spPr>
        <a:xfrm rot="10823739">
          <a:off x="2109083" y="2424637"/>
          <a:ext cx="668846" cy="35012"/>
        </a:xfrm>
        <a:custGeom>
          <a:avLst/>
          <a:gdLst/>
          <a:ahLst/>
          <a:cxnLst/>
          <a:rect l="0" t="0" r="0" b="0"/>
          <a:pathLst>
            <a:path>
              <a:moveTo>
                <a:pt x="0" y="17506"/>
              </a:moveTo>
              <a:lnTo>
                <a:pt x="668846" y="1750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/>
        </a:p>
      </dsp:txBody>
      <dsp:txXfrm rot="10800000">
        <a:off x="2426786" y="2425422"/>
        <a:ext cx="33442" cy="33442"/>
      </dsp:txXfrm>
    </dsp:sp>
    <dsp:sp modelId="{B4374790-F604-4F22-9454-75CE0FBE76BA}">
      <dsp:nvSpPr>
        <dsp:cNvPr id="0" name=""/>
        <dsp:cNvSpPr/>
      </dsp:nvSpPr>
      <dsp:spPr>
        <a:xfrm rot="720000">
          <a:off x="509630" y="1634572"/>
          <a:ext cx="1599480" cy="15994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  <a:sp3d extrusionH="28000" prstMaterial="matte"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1" kern="1200" dirty="0" smtClean="0"/>
            <a:t>Commission Evénementiel</a:t>
          </a:r>
          <a:endParaRPr lang="fr-FR" sz="1100" b="1" kern="1200" dirty="0"/>
        </a:p>
      </dsp:txBody>
      <dsp:txXfrm>
        <a:off x="743868" y="1868810"/>
        <a:ext cx="1131004" cy="1131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060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033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2763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3040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4509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3055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030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835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776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311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763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9378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604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7380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22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3901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08249-5A4C-449D-8E5B-303A36F780F0}" type="datetimeFigureOut">
              <a:rPr lang="fr-FR" smtClean="0"/>
              <a:pPr/>
              <a:t>08/12/2014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0DD5FA0-8205-4F2D-A852-378955B8FAF8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576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hallesderabelais.f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26224" y="832340"/>
            <a:ext cx="9821008" cy="1359877"/>
          </a:xfrm>
        </p:spPr>
        <p:txBody>
          <a:bodyPr>
            <a:normAutofit/>
          </a:bodyPr>
          <a:lstStyle/>
          <a:p>
            <a:pPr algn="ctr"/>
            <a:r>
              <a:rPr lang="fr-FR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Les Halles de Rabelais</a:t>
            </a:r>
            <a:endParaRPr lang="fr-FR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167" y="3828940"/>
            <a:ext cx="3489081" cy="174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172" y="3828940"/>
            <a:ext cx="1934307" cy="175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378" y="3967254"/>
            <a:ext cx="1775699" cy="146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294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88833" y="659280"/>
            <a:ext cx="8911687" cy="1280890"/>
          </a:xfrm>
        </p:spPr>
        <p:txBody>
          <a:bodyPr/>
          <a:lstStyle/>
          <a:p>
            <a:r>
              <a:rPr lang="fr-F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 que le projet peut apporter aux étudiants :</a:t>
            </a:r>
            <a:endParaRPr lang="fr-F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57045" y="2133599"/>
            <a:ext cx="9694985" cy="402101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La culture associative et la logique inter-associative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L’occasion de mener des projets variés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L’utilisation des différents médias pour les projets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Une dynamique partenariale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L’intégration dans un large réseau d’acteurs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L’ouverture au milieu socioculturel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fr-FR" sz="2200" dirty="0" smtClean="0"/>
              <a:t>La mobilisation de l’engagement pour une cause humanitaire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985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800" dirty="0" smtClean="0"/>
              <a:t>Merci pour votre attention !</a:t>
            </a:r>
          </a:p>
          <a:p>
            <a:pPr marL="0" indent="0" algn="ctr">
              <a:buNone/>
            </a:pPr>
            <a:endParaRPr lang="fr-FR" sz="2800" dirty="0"/>
          </a:p>
          <a:p>
            <a:pPr marL="0" indent="0" algn="ctr">
              <a:buNone/>
            </a:pPr>
            <a:endParaRPr lang="fr-FR" sz="2800" dirty="0" smtClean="0"/>
          </a:p>
          <a:p>
            <a:pPr marL="0" indent="0" algn="ctr">
              <a:buNone/>
            </a:pPr>
            <a:endParaRPr lang="fr-FR" sz="2800" dirty="0"/>
          </a:p>
          <a:p>
            <a:pPr marL="0" indent="0" algn="r">
              <a:buNone/>
            </a:pPr>
            <a:r>
              <a:rPr lang="fr-FR" sz="2800" dirty="0" err="1" smtClean="0"/>
              <a:t>Valérian</a:t>
            </a:r>
            <a:r>
              <a:rPr lang="fr-FR" sz="2800" dirty="0" smtClean="0"/>
              <a:t> BOUCHER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2165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Qu’est ce que c’est ?</a:t>
            </a:r>
            <a:endParaRPr lang="fr-FR" sz="4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C’est une association loi 1901 créée par les étudiants de </a:t>
            </a:r>
            <a:r>
              <a:rPr lang="fr-FR" dirty="0" smtClean="0"/>
              <a:t>l’Université de Tours pour les étudiants en situation précaire. </a:t>
            </a:r>
          </a:p>
          <a:p>
            <a:endParaRPr lang="fr-FR" sz="600" dirty="0"/>
          </a:p>
          <a:p>
            <a:r>
              <a:rPr lang="fr-FR" dirty="0"/>
              <a:t>Le but de l’association est de proposer des denrées alimentaires aux étudiants dont la situation en justifie la nécessité</a:t>
            </a:r>
            <a:r>
              <a:rPr lang="fr-FR" dirty="0" smtClean="0"/>
              <a:t>.</a:t>
            </a:r>
          </a:p>
          <a:p>
            <a:endParaRPr lang="fr-FR" sz="600" dirty="0"/>
          </a:p>
          <a:p>
            <a:r>
              <a:rPr lang="fr-FR" dirty="0" smtClean="0"/>
              <a:t>Les locaux des Halles de Rabelais se situent à la Maison de l’étudiant, sur le site universitaire de </a:t>
            </a:r>
            <a:r>
              <a:rPr lang="fr-FR" dirty="0" err="1" smtClean="0"/>
              <a:t>Grandmont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endParaRPr lang="fr-FR" sz="600" dirty="0"/>
          </a:p>
          <a:p>
            <a:r>
              <a:rPr lang="fr-FR" dirty="0" smtClean="0"/>
              <a:t>L’objectif de l’association est transversal : la précarité étudiante peut concerner tous les étudiants de l’Université ; par conséquent toutes les associations sont invitées à participer et à pérenniser le projet.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341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83657" y="464453"/>
            <a:ext cx="10101943" cy="1280890"/>
          </a:xfrm>
        </p:spPr>
        <p:txBody>
          <a:bodyPr>
            <a:noAutofit/>
          </a:bodyPr>
          <a:lstStyle/>
          <a:p>
            <a:r>
              <a:rPr lang="fr-FR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Diagnostic des Halles de Rabelais</a:t>
            </a:r>
            <a:endParaRPr lang="fr-FR" sz="4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887346638"/>
              </p:ext>
            </p:extLst>
          </p:nvPr>
        </p:nvGraphicFramePr>
        <p:xfrm>
          <a:off x="928915" y="1465942"/>
          <a:ext cx="10232571" cy="5072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5987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Organigramme 2014/2015</a:t>
            </a:r>
            <a:endParaRPr lang="fr-FR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756273218"/>
              </p:ext>
            </p:extLst>
          </p:nvPr>
        </p:nvGraphicFramePr>
        <p:xfrm>
          <a:off x="1383323" y="1348154"/>
          <a:ext cx="7303477" cy="4806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7866185" y="2499917"/>
            <a:ext cx="383344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Le bureau et le CA</a:t>
            </a:r>
            <a:r>
              <a:rPr lang="fr-FR" sz="1400" dirty="0" smtClean="0"/>
              <a:t> dirigent et guident les actions de l’association.  Ils prennent les décisions et orientent les commissions sur la mise en place des actions.</a:t>
            </a:r>
            <a:endParaRPr lang="fr-FR" sz="1400" b="1" dirty="0" smtClean="0"/>
          </a:p>
          <a:p>
            <a:endParaRPr lang="fr-FR" sz="1400" b="1" dirty="0"/>
          </a:p>
          <a:p>
            <a:r>
              <a:rPr lang="fr-FR" sz="1400" b="1" dirty="0" smtClean="0"/>
              <a:t>Les 5 commissions </a:t>
            </a:r>
            <a:r>
              <a:rPr lang="fr-FR" sz="1400" dirty="0" smtClean="0"/>
              <a:t>de mettent en œuvre la politique de l’association et les objectifs fixés en réunion. Chaque commission a un rôle bien déterminé et doit communiquer auprès des autres afin de respecter la volonté de l’association,</a:t>
            </a:r>
          </a:p>
          <a:p>
            <a:pPr marL="285750" indent="-285750">
              <a:buFontTx/>
              <a:buChar char="-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5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94724" y="396873"/>
            <a:ext cx="9582028" cy="1280890"/>
          </a:xfrm>
        </p:spPr>
        <p:txBody>
          <a:bodyPr>
            <a:noAutofit/>
          </a:bodyPr>
          <a:lstStyle/>
          <a:p>
            <a:r>
              <a:rPr lang="fr-F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Schéma de fonctionnement</a:t>
            </a:r>
            <a:endParaRPr lang="fr-F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84" y="2939114"/>
            <a:ext cx="834393" cy="135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174979" y="4292184"/>
            <a:ext cx="174760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Etudiant en </a:t>
            </a:r>
          </a:p>
          <a:p>
            <a:pPr algn="ctr"/>
            <a:r>
              <a:rPr lang="fr-FR" sz="1400" b="1" dirty="0" smtClean="0"/>
              <a:t>situation précaire</a:t>
            </a:r>
          </a:p>
        </p:txBody>
      </p:sp>
      <p:sp>
        <p:nvSpPr>
          <p:cNvPr id="10" name="Flèche droite 9"/>
          <p:cNvSpPr/>
          <p:nvPr/>
        </p:nvSpPr>
        <p:spPr>
          <a:xfrm>
            <a:off x="1640269" y="3752922"/>
            <a:ext cx="1199032" cy="539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droite 12"/>
          <p:cNvSpPr/>
          <p:nvPr/>
        </p:nvSpPr>
        <p:spPr>
          <a:xfrm rot="20177487">
            <a:off x="1587870" y="2521604"/>
            <a:ext cx="1320618" cy="539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583" y="1677763"/>
            <a:ext cx="975430" cy="97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436" y="4966121"/>
            <a:ext cx="975430" cy="97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2722446" y="5989662"/>
            <a:ext cx="22317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Assistantes sociales </a:t>
            </a:r>
          </a:p>
          <a:p>
            <a:pPr algn="ctr"/>
            <a:r>
              <a:rPr lang="fr-FR" sz="1400" dirty="0" smtClean="0"/>
              <a:t>du CROUS sur le site du </a:t>
            </a:r>
          </a:p>
          <a:p>
            <a:pPr algn="ctr"/>
            <a:r>
              <a:rPr lang="fr-FR" sz="1400" dirty="0" smtClean="0"/>
              <a:t>Plat d’étain (Bât H</a:t>
            </a:r>
            <a:r>
              <a:rPr lang="fr-FR" sz="1600" dirty="0" smtClean="0"/>
              <a:t>)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2296857" y="2683708"/>
            <a:ext cx="308289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Assistante sociale </a:t>
            </a:r>
          </a:p>
          <a:p>
            <a:pPr algn="ctr"/>
            <a:r>
              <a:rPr lang="fr-FR" sz="1400" dirty="0" smtClean="0"/>
              <a:t>de l’Université,  au SUMPPS(Bât H) </a:t>
            </a:r>
          </a:p>
          <a:p>
            <a:pPr algn="ctr"/>
            <a:r>
              <a:rPr lang="fr-FR" sz="1400" dirty="0" smtClean="0"/>
              <a:t>ou lors des distributions à la MDE</a:t>
            </a:r>
            <a:endParaRPr lang="fr-FR" sz="1400" dirty="0"/>
          </a:p>
        </p:txBody>
      </p:sp>
      <p:sp>
        <p:nvSpPr>
          <p:cNvPr id="14" name="ZoneTexte 13"/>
          <p:cNvSpPr txBox="1"/>
          <p:nvPr/>
        </p:nvSpPr>
        <p:spPr>
          <a:xfrm>
            <a:off x="5309233" y="2341200"/>
            <a:ext cx="2669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>
                <a:solidFill>
                  <a:schemeClr val="bg1"/>
                </a:solidFill>
              </a:rPr>
              <a:t>Remise d’un bon alimentaire</a:t>
            </a:r>
            <a:endParaRPr lang="fr-FR" sz="1400" b="1" dirty="0">
              <a:solidFill>
                <a:schemeClr val="bg1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696" y="1677763"/>
            <a:ext cx="2339300" cy="14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9237">
            <a:off x="1657237" y="4793741"/>
            <a:ext cx="1194490" cy="88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842" y="3640409"/>
            <a:ext cx="480908" cy="65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2891444" y="4284466"/>
            <a:ext cx="2151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fr-FR" sz="1400" dirty="0" smtClean="0"/>
              <a:t>Membre non étudiant </a:t>
            </a:r>
          </a:p>
          <a:p>
            <a:pPr algn="just"/>
            <a:r>
              <a:rPr lang="fr-FR" sz="1400" dirty="0" smtClean="0"/>
              <a:t>des Halles de Rabelais</a:t>
            </a:r>
          </a:p>
        </p:txBody>
      </p:sp>
      <p:sp>
        <p:nvSpPr>
          <p:cNvPr id="7" name="Pentagone 6"/>
          <p:cNvSpPr/>
          <p:nvPr/>
        </p:nvSpPr>
        <p:spPr>
          <a:xfrm>
            <a:off x="4853354" y="2000673"/>
            <a:ext cx="1051414" cy="32961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354" y="3748648"/>
            <a:ext cx="1051414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354" y="5449455"/>
            <a:ext cx="1074492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5545015" y="2000673"/>
            <a:ext cx="382831" cy="37964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Pentagone 16"/>
          <p:cNvSpPr/>
          <p:nvPr/>
        </p:nvSpPr>
        <p:spPr>
          <a:xfrm>
            <a:off x="5545015" y="3053040"/>
            <a:ext cx="2433538" cy="668817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Evaluation commune</a:t>
            </a:r>
          </a:p>
          <a:p>
            <a:pPr algn="ctr"/>
            <a:r>
              <a:rPr lang="fr-FR" sz="1200" dirty="0" smtClean="0"/>
              <a:t>du reste pour vivre</a:t>
            </a:r>
          </a:p>
          <a:p>
            <a:pPr algn="ctr"/>
            <a:r>
              <a:rPr lang="fr-FR" sz="1200" dirty="0" smtClean="0"/>
              <a:t>(budget alimentaire&lt;8€)</a:t>
            </a:r>
            <a:endParaRPr lang="fr-FR" sz="12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724" y="5038664"/>
            <a:ext cx="828675" cy="13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ZoneTexte 28"/>
          <p:cNvSpPr txBox="1"/>
          <p:nvPr/>
        </p:nvSpPr>
        <p:spPr>
          <a:xfrm>
            <a:off x="9210399" y="5857079"/>
            <a:ext cx="233683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/>
              <a:t>Etudiant bénéficiaire des Halles de Rabelais</a:t>
            </a:r>
          </a:p>
        </p:txBody>
      </p:sp>
      <p:sp>
        <p:nvSpPr>
          <p:cNvPr id="31" name="Pentagone 30"/>
          <p:cNvSpPr/>
          <p:nvPr/>
        </p:nvSpPr>
        <p:spPr>
          <a:xfrm>
            <a:off x="5545015" y="4211668"/>
            <a:ext cx="2433538" cy="51804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/>
              <a:t>Dossier du bénéficiaire remis aux Halles de Rabelais</a:t>
            </a:r>
            <a:endParaRPr lang="fr-FR" sz="1200" dirty="0"/>
          </a:p>
        </p:txBody>
      </p:sp>
      <p:sp>
        <p:nvSpPr>
          <p:cNvPr id="20" name="Rectangle avec flèche vers le bas 19"/>
          <p:cNvSpPr/>
          <p:nvPr/>
        </p:nvSpPr>
        <p:spPr>
          <a:xfrm>
            <a:off x="8099674" y="3422373"/>
            <a:ext cx="3932093" cy="2031464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7728890" y="3052329"/>
            <a:ext cx="46736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/>
              <a:t> </a:t>
            </a:r>
            <a:r>
              <a:rPr lang="fr-FR" sz="1600" b="1" dirty="0" smtClean="0"/>
              <a:t>        Le collectif des Halles de Rabelais</a:t>
            </a:r>
          </a:p>
          <a:p>
            <a:endParaRPr lang="fr-FR" sz="1100" b="1" dirty="0" smtClean="0"/>
          </a:p>
          <a:p>
            <a:pPr marL="742950" lvl="1" indent="-285750">
              <a:buFontTx/>
              <a:buChar char="-"/>
            </a:pPr>
            <a:endParaRPr lang="fr-FR" sz="800" dirty="0" smtClean="0"/>
          </a:p>
          <a:p>
            <a:pPr marL="742950" lvl="1" indent="-285750">
              <a:buFontTx/>
              <a:buChar char="-"/>
            </a:pPr>
            <a:r>
              <a:rPr lang="fr-FR" sz="1200" dirty="0" smtClean="0"/>
              <a:t>Distribution tous les mercredis de 18h à 20h</a:t>
            </a:r>
          </a:p>
          <a:p>
            <a:pPr marL="742950" lvl="1" indent="-285750">
              <a:buFontTx/>
              <a:buChar char="-"/>
            </a:pPr>
            <a:r>
              <a:rPr lang="fr-FR" sz="1200" dirty="0" smtClean="0"/>
              <a:t>Remise d’un colis alimentaire identique</a:t>
            </a:r>
          </a:p>
          <a:p>
            <a:pPr marL="742950" lvl="1" indent="-285750">
              <a:buFontTx/>
              <a:buChar char="-"/>
            </a:pPr>
            <a:r>
              <a:rPr lang="fr-FR" sz="1200" dirty="0" smtClean="0"/>
              <a:t>Offrir un lieu d’accueil et d’écoute</a:t>
            </a:r>
          </a:p>
          <a:p>
            <a:pPr marL="742950" lvl="1" indent="-285750">
              <a:buFontTx/>
              <a:buChar char="-"/>
            </a:pPr>
            <a:r>
              <a:rPr lang="fr-FR" sz="1200" dirty="0" smtClean="0"/>
              <a:t>Permettre une ouverture à des réseaux professionnels, culturels et sociaux</a:t>
            </a:r>
          </a:p>
          <a:p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289851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943" y="2322284"/>
            <a:ext cx="5241556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 profil des bénéficiaires</a:t>
            </a:r>
            <a:endParaRPr lang="fr-FR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341" y="2322285"/>
            <a:ext cx="5056287" cy="3582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72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46741" y="565495"/>
            <a:ext cx="8911687" cy="1280890"/>
          </a:xfrm>
        </p:spPr>
        <p:txBody>
          <a:bodyPr>
            <a:normAutofit/>
          </a:bodyPr>
          <a:lstStyle/>
          <a:p>
            <a:r>
              <a:rPr lang="fr-F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Actions menées l’an dernier</a:t>
            </a:r>
            <a:endParaRPr lang="fr-FR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fr-FR" sz="2000" dirty="0" smtClean="0"/>
              <a:t>Distribution de denrées alimentaires deux fois par mois dans les locaux de la Maison de l’étudiant à </a:t>
            </a:r>
            <a:r>
              <a:rPr lang="fr-FR" sz="2000" dirty="0" err="1" smtClean="0"/>
              <a:t>Grandmont</a:t>
            </a:r>
            <a:r>
              <a:rPr lang="fr-FR" sz="2000" dirty="0" smtClean="0"/>
              <a:t>,</a:t>
            </a:r>
          </a:p>
          <a:p>
            <a:pPr>
              <a:spcAft>
                <a:spcPts val="600"/>
              </a:spcAft>
            </a:pPr>
            <a:r>
              <a:rPr lang="fr-FR" sz="2000" dirty="0" smtClean="0"/>
              <a:t> Collecte de nourriture et de fournitur</a:t>
            </a:r>
            <a:r>
              <a:rPr lang="fr-FR" sz="2000" dirty="0" smtClean="0">
                <a:solidFill>
                  <a:schemeClr val="tx1"/>
                </a:solidFill>
              </a:rPr>
              <a:t>es</a:t>
            </a:r>
            <a:r>
              <a:rPr lang="fr-FR" sz="2000" dirty="0" smtClean="0"/>
              <a:t> dans les différents sites universitaires de l’Université François-Rabelais</a:t>
            </a:r>
          </a:p>
          <a:p>
            <a:pPr>
              <a:spcAft>
                <a:spcPts val="600"/>
              </a:spcAft>
            </a:pPr>
            <a:r>
              <a:rPr lang="fr-FR" sz="2000" dirty="0" smtClean="0"/>
              <a:t>Organisation d’une soirée étudiante pour récolter des fonds</a:t>
            </a:r>
          </a:p>
          <a:p>
            <a:pPr>
              <a:spcAft>
                <a:spcPts val="600"/>
              </a:spcAft>
            </a:pPr>
            <a:r>
              <a:rPr lang="fr-FR" sz="2000" dirty="0" smtClean="0"/>
              <a:t>Organisation de projection vidéo</a:t>
            </a:r>
          </a:p>
          <a:p>
            <a:pPr>
              <a:spcAft>
                <a:spcPts val="600"/>
              </a:spcAft>
            </a:pPr>
            <a:r>
              <a:rPr lang="fr-FR" sz="2000" dirty="0" smtClean="0"/>
              <a:t>Promotion de l’association via différents moyens de communication (affiches, </a:t>
            </a:r>
            <a:r>
              <a:rPr lang="fr-FR" sz="2000" dirty="0" err="1" smtClean="0"/>
              <a:t>facebook</a:t>
            </a:r>
            <a:r>
              <a:rPr lang="fr-FR" sz="2000" dirty="0" smtClean="0"/>
              <a:t>, mailing…)</a:t>
            </a:r>
          </a:p>
          <a:p>
            <a:pPr>
              <a:spcAft>
                <a:spcPts val="600"/>
              </a:spcAft>
            </a:pPr>
            <a:r>
              <a:rPr lang="fr-FR" sz="2000" dirty="0" smtClean="0"/>
              <a:t>Création d’un site </a:t>
            </a:r>
            <a:r>
              <a:rPr lang="fr-FR" sz="2000" dirty="0"/>
              <a:t>internet (</a:t>
            </a:r>
            <a:r>
              <a:rPr lang="fr-FR" sz="2000" dirty="0">
                <a:hlinkClick r:id="rId2"/>
              </a:rPr>
              <a:t>http://</a:t>
            </a:r>
            <a:r>
              <a:rPr lang="fr-FR" sz="2000" dirty="0" smtClean="0">
                <a:hlinkClick r:id="rId2"/>
              </a:rPr>
              <a:t>www.hallesderabelais.fr</a:t>
            </a:r>
            <a:r>
              <a:rPr lang="fr-FR" sz="2000" dirty="0" smtClean="0"/>
              <a:t>)</a:t>
            </a:r>
            <a:endParaRPr lang="fr-F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6379">
            <a:off x="226947" y="1877235"/>
            <a:ext cx="20097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7546">
            <a:off x="360276" y="3774627"/>
            <a:ext cx="20193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Les changements récents</a:t>
            </a:r>
            <a:endParaRPr lang="fr-FR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 projet associatif ouvert à toutes les associations</a:t>
            </a:r>
          </a:p>
          <a:p>
            <a:r>
              <a:rPr lang="fr-FR" dirty="0" smtClean="0"/>
              <a:t>La rédaction de nouveaux statuts et d’un nouveau règlement intérieur</a:t>
            </a:r>
          </a:p>
          <a:p>
            <a:r>
              <a:rPr lang="fr-FR" dirty="0" smtClean="0"/>
              <a:t>Un nouveau fonctionnement en commissions</a:t>
            </a:r>
          </a:p>
          <a:p>
            <a:r>
              <a:rPr lang="fr-FR" dirty="0" smtClean="0"/>
              <a:t>Un local supplémentaire</a:t>
            </a:r>
          </a:p>
          <a:p>
            <a:r>
              <a:rPr lang="fr-FR" dirty="0" smtClean="0"/>
              <a:t>Une permanence sur place de l’assistante sociale de l’Université</a:t>
            </a:r>
          </a:p>
          <a:p>
            <a:r>
              <a:rPr lang="fr-FR" dirty="0" smtClean="0"/>
              <a:t>Une professionnalisation de l’association (volontaire en service civique)</a:t>
            </a:r>
          </a:p>
          <a:p>
            <a:r>
              <a:rPr lang="fr-FR" dirty="0" smtClean="0"/>
              <a:t>L’achat de nouveaux équipements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73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46782"/>
          </a:xfrm>
        </p:spPr>
        <p:txBody>
          <a:bodyPr/>
          <a:lstStyle/>
          <a:p>
            <a:r>
              <a:rPr lang="fr-F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Objectifs pour l’année 2014/2015</a:t>
            </a:r>
            <a:endParaRPr lang="fr-F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307858" y="1863969"/>
            <a:ext cx="8915400" cy="4269991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Doubler le nombre de distributions par mois (passer de 2 à 4)</a:t>
            </a:r>
          </a:p>
          <a:p>
            <a:r>
              <a:rPr lang="fr-FR" dirty="0" smtClean="0"/>
              <a:t>Organiser des distributions sur plusieurs sites universitaires</a:t>
            </a:r>
          </a:p>
          <a:p>
            <a:r>
              <a:rPr lang="fr-FR" dirty="0" smtClean="0"/>
              <a:t>Elargir </a:t>
            </a:r>
            <a:r>
              <a:rPr lang="fr-FR" dirty="0"/>
              <a:t>le réseau de membres de </a:t>
            </a:r>
            <a:r>
              <a:rPr lang="fr-FR" dirty="0" smtClean="0"/>
              <a:t>l’association (objectif : 50)</a:t>
            </a:r>
            <a:endParaRPr lang="fr-FR" dirty="0"/>
          </a:p>
          <a:p>
            <a:r>
              <a:rPr lang="fr-FR" dirty="0"/>
              <a:t>Elargir le réseau de </a:t>
            </a:r>
            <a:r>
              <a:rPr lang="fr-FR" dirty="0" smtClean="0"/>
              <a:t>bénéficiaires (objectif : passer de 135 à plus de 250)</a:t>
            </a:r>
          </a:p>
          <a:p>
            <a:r>
              <a:rPr lang="fr-FR" dirty="0" smtClean="0"/>
              <a:t>Etre visible au sein de l’Université</a:t>
            </a:r>
          </a:p>
          <a:p>
            <a:r>
              <a:rPr lang="fr-FR" dirty="0" smtClean="0"/>
              <a:t>Maintenir de bonnes relations avec les acteurs du projet</a:t>
            </a:r>
          </a:p>
          <a:p>
            <a:r>
              <a:rPr lang="fr-FR" dirty="0" smtClean="0"/>
              <a:t>Offrir un panel de services variés </a:t>
            </a:r>
            <a:r>
              <a:rPr lang="fr-FR" dirty="0"/>
              <a:t>aux </a:t>
            </a:r>
            <a:r>
              <a:rPr lang="fr-FR" dirty="0" smtClean="0"/>
              <a:t>bénéficiaires lors des distributions</a:t>
            </a:r>
          </a:p>
          <a:p>
            <a:r>
              <a:rPr lang="fr-FR" dirty="0" smtClean="0"/>
              <a:t>Aménager un coin café convivial pour rendre l’attente agréable et être à l’écoute des bénéficiaires</a:t>
            </a:r>
          </a:p>
          <a:p>
            <a:r>
              <a:rPr lang="fr-FR" dirty="0" smtClean="0"/>
              <a:t>Organiser des événements toute l’année</a:t>
            </a:r>
          </a:p>
          <a:p>
            <a:r>
              <a:rPr lang="fr-FR" dirty="0" smtClean="0"/>
              <a:t>Terminer l’année sur un excédent budgétaire grâce au mécénat, aux sponsors et aux nouveaux partenaires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895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rin">
  <a:themeElements>
    <a:clrScheme name="Bri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Bri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ri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5125</TotalTime>
  <Words>616</Words>
  <Application>Microsoft Office PowerPoint</Application>
  <PresentationFormat>Personnalisé</PresentationFormat>
  <Paragraphs>88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Brin</vt:lpstr>
      <vt:lpstr>Les Halles de Rabelais</vt:lpstr>
      <vt:lpstr>Qu’est ce que c’est ?</vt:lpstr>
      <vt:lpstr>Diagnostic des Halles de Rabelais</vt:lpstr>
      <vt:lpstr>Organigramme 2014/2015</vt:lpstr>
      <vt:lpstr>Schéma de fonctionnement</vt:lpstr>
      <vt:lpstr>Le profil des bénéficiaires</vt:lpstr>
      <vt:lpstr>Actions menées l’an dernier</vt:lpstr>
      <vt:lpstr>Les changements récents</vt:lpstr>
      <vt:lpstr>Objectifs pour l’année 2014/2015</vt:lpstr>
      <vt:lpstr>Ce que le projet peut apporter aux étudiants :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Halles de Rabelais</dc:title>
  <dc:creator>GUILLAUME J</dc:creator>
  <cp:lastModifiedBy>Emmanuelle Fargues</cp:lastModifiedBy>
  <cp:revision>109</cp:revision>
  <dcterms:created xsi:type="dcterms:W3CDTF">2014-03-18T15:25:55Z</dcterms:created>
  <dcterms:modified xsi:type="dcterms:W3CDTF">2014-12-08T07:47:46Z</dcterms:modified>
</cp:coreProperties>
</file>