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79" r:id="rId3"/>
    <p:sldId id="288" r:id="rId4"/>
    <p:sldId id="290" r:id="rId5"/>
    <p:sldId id="291" r:id="rId6"/>
    <p:sldId id="289" r:id="rId7"/>
    <p:sldId id="296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59D"/>
    <a:srgbClr val="424A54"/>
    <a:srgbClr val="AE1433"/>
    <a:srgbClr val="E0C510"/>
    <a:srgbClr val="90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50"/>
  </p:normalViewPr>
  <p:slideViewPr>
    <p:cSldViewPr>
      <p:cViewPr varScale="1">
        <p:scale>
          <a:sx n="91" d="100"/>
          <a:sy n="91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4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Titres PUFR parus et commercialisés pour les PUFR
par le diffuseur (GEODIF)</a:t>
            </a:r>
          </a:p>
        </c:rich>
      </c:tx>
      <c:layout>
        <c:manualLayout>
          <c:xMode val="edge"/>
          <c:yMode val="edge"/>
          <c:x val="0.11875021872265966"/>
          <c:y val="3.19998843119816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91691674177398"/>
          <c:y val="0.16533376389001014"/>
          <c:w val="0.70833477444412118"/>
          <c:h val="0.66666840278229889"/>
        </c:manualLayout>
      </c:layout>
      <c:lineChart>
        <c:grouping val="standard"/>
        <c:varyColors val="0"/>
        <c:ser>
          <c:idx val="0"/>
          <c:order val="0"/>
          <c:tx>
            <c:strRef>
              <c:f>Diffuseur!$A$4</c:f>
              <c:strCache>
                <c:ptCount val="1"/>
                <c:pt idx="0">
                  <c:v>2012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Diffuseur!$B$4:$M$4</c:f>
              <c:numCache>
                <c:formatCode>General</c:formatCode>
                <c:ptCount val="12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10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8A-4A21-AA39-5A5B2E64D414}"/>
            </c:ext>
          </c:extLst>
        </c:ser>
        <c:ser>
          <c:idx val="1"/>
          <c:order val="1"/>
          <c:tx>
            <c:strRef>
              <c:f>Diffuseur!$A$5</c:f>
              <c:strCache>
                <c:ptCount val="1"/>
                <c:pt idx="0">
                  <c:v>2013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Diffuseur!$B$5:$M$5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10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8A-4A21-AA39-5A5B2E64D414}"/>
            </c:ext>
          </c:extLst>
        </c:ser>
        <c:ser>
          <c:idx val="2"/>
          <c:order val="2"/>
          <c:tx>
            <c:strRef>
              <c:f>Diffuseur!$A$6</c:f>
              <c:strCache>
                <c:ptCount val="1"/>
                <c:pt idx="0">
                  <c:v>2014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val>
            <c:numRef>
              <c:f>Diffuseur!$B$6:$M$6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C8A-4A21-AA39-5A5B2E64D414}"/>
            </c:ext>
          </c:extLst>
        </c:ser>
        <c:ser>
          <c:idx val="3"/>
          <c:order val="3"/>
          <c:tx>
            <c:strRef>
              <c:f>Diffuseur!$A$7</c:f>
              <c:strCache>
                <c:ptCount val="1"/>
                <c:pt idx="0">
                  <c:v>2015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666699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val>
            <c:numRef>
              <c:f>Diffuseur!$B$7:$M$7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18</c:v>
                </c:pt>
                <c:pt idx="10">
                  <c:v>18</c:v>
                </c:pt>
                <c:pt idx="11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C8A-4A21-AA39-5A5B2E64D414}"/>
            </c:ext>
          </c:extLst>
        </c:ser>
        <c:ser>
          <c:idx val="4"/>
          <c:order val="4"/>
          <c:tx>
            <c:strRef>
              <c:f>Diffuseur!$A$8</c:f>
              <c:strCache>
                <c:ptCount val="1"/>
                <c:pt idx="0">
                  <c:v>2016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star"/>
            <c:size val="3"/>
            <c:spPr>
              <a:solidFill>
                <a:srgbClr val="33CCCC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val>
            <c:numRef>
              <c:f>Diffuseur!$B$8:$M$8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13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C8A-4A21-AA39-5A5B2E64D414}"/>
            </c:ext>
          </c:extLst>
        </c:ser>
        <c:ser>
          <c:idx val="5"/>
          <c:order val="5"/>
          <c:tx>
            <c:strRef>
              <c:f>Diffuseur!$A$9</c:f>
              <c:strCache>
                <c:ptCount val="1"/>
                <c:pt idx="0">
                  <c:v>2017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val>
            <c:numRef>
              <c:f>Diffuseur!$B$9:$M$9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16</c:v>
                </c:pt>
                <c:pt idx="9">
                  <c:v>18</c:v>
                </c:pt>
                <c:pt idx="10">
                  <c:v>21</c:v>
                </c:pt>
                <c:pt idx="11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C8A-4A21-AA39-5A5B2E64D414}"/>
            </c:ext>
          </c:extLst>
        </c:ser>
        <c:ser>
          <c:idx val="6"/>
          <c:order val="6"/>
          <c:tx>
            <c:strRef>
              <c:f>Diffuseur!$A$10</c:f>
              <c:strCache>
                <c:ptCount val="1"/>
                <c:pt idx="0">
                  <c:v>2018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val>
            <c:numRef>
              <c:f>Diffuseur!$B$10:$M$10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21</c:v>
                </c:pt>
                <c:pt idx="8">
                  <c:v>23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C8A-4A21-AA39-5A5B2E64D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736016"/>
        <c:axId val="248866336"/>
      </c:lineChart>
      <c:catAx>
        <c:axId val="25073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Mois</a:t>
                </a:r>
              </a:p>
            </c:rich>
          </c:tx>
          <c:layout>
            <c:manualLayout>
              <c:xMode val="edge"/>
              <c:yMode val="edge"/>
              <c:x val="0.44583420822397196"/>
              <c:y val="0.904002371604375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4886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8663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Cumul des titres parus</a:t>
                </a:r>
              </a:p>
            </c:rich>
          </c:tx>
          <c:layout>
            <c:manualLayout>
              <c:xMode val="edge"/>
              <c:yMode val="edge"/>
              <c:x val="3.3333333333333333E-2"/>
              <c:y val="0.322667476482795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07360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416841644794395"/>
          <c:y val="0.42133431668148918"/>
          <c:w val="0.12708355205599298"/>
          <c:h val="0.258667418638785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dirty="0"/>
              <a:t>Nombre d'exemplaires vendus en librairie
(retours déduits</a:t>
            </a:r>
            <a:r>
              <a:rPr lang="fr-FR" dirty="0" smtClean="0"/>
              <a:t>) au 31 mai 2018</a:t>
            </a:r>
            <a:endParaRPr lang="fr-FR" dirty="0"/>
          </a:p>
        </c:rich>
      </c:tx>
      <c:layout>
        <c:manualLayout>
          <c:xMode val="edge"/>
          <c:yMode val="edge"/>
          <c:x val="0.3625410668655864"/>
          <c:y val="5.14544845898960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41699303587451"/>
          <c:y val="0.20320855614973263"/>
          <c:w val="0.62916794671213117"/>
          <c:h val="0.62834224598930477"/>
        </c:manualLayout>
      </c:layout>
      <c:lineChart>
        <c:grouping val="standard"/>
        <c:varyColors val="0"/>
        <c:ser>
          <c:idx val="0"/>
          <c:order val="0"/>
          <c:tx>
            <c:strRef>
              <c:f>Diffuseur!$A$25</c:f>
              <c:strCache>
                <c:ptCount val="1"/>
                <c:pt idx="0">
                  <c:v>2012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Diffuseur!$B$25:$M$25</c:f>
              <c:numCache>
                <c:formatCode>General</c:formatCode>
                <c:ptCount val="12"/>
                <c:pt idx="0">
                  <c:v>49</c:v>
                </c:pt>
                <c:pt idx="1">
                  <c:v>393</c:v>
                </c:pt>
                <c:pt idx="2">
                  <c:v>597</c:v>
                </c:pt>
                <c:pt idx="3">
                  <c:v>807</c:v>
                </c:pt>
                <c:pt idx="4">
                  <c:v>886</c:v>
                </c:pt>
                <c:pt idx="5">
                  <c:v>992</c:v>
                </c:pt>
                <c:pt idx="6">
                  <c:v>1118</c:v>
                </c:pt>
                <c:pt idx="7">
                  <c:v>1166</c:v>
                </c:pt>
                <c:pt idx="8">
                  <c:v>1263</c:v>
                </c:pt>
                <c:pt idx="9">
                  <c:v>1391</c:v>
                </c:pt>
                <c:pt idx="10">
                  <c:v>1493</c:v>
                </c:pt>
                <c:pt idx="11">
                  <c:v>1516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FB-4FBD-89CD-A3E1AD63FE0F}"/>
            </c:ext>
          </c:extLst>
        </c:ser>
        <c:ser>
          <c:idx val="1"/>
          <c:order val="1"/>
          <c:tx>
            <c:strRef>
              <c:f>Diffuseur!$A$26</c:f>
              <c:strCache>
                <c:ptCount val="1"/>
                <c:pt idx="0">
                  <c:v>2013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Diffuseur!$B$26:$M$26</c:f>
              <c:numCache>
                <c:formatCode>General</c:formatCode>
                <c:ptCount val="12"/>
                <c:pt idx="0">
                  <c:v>285</c:v>
                </c:pt>
                <c:pt idx="1">
                  <c:v>595</c:v>
                </c:pt>
                <c:pt idx="2">
                  <c:v>791</c:v>
                </c:pt>
                <c:pt idx="3">
                  <c:v>1008</c:v>
                </c:pt>
                <c:pt idx="4">
                  <c:v>1105</c:v>
                </c:pt>
                <c:pt idx="5">
                  <c:v>1346</c:v>
                </c:pt>
                <c:pt idx="6">
                  <c:v>1603</c:v>
                </c:pt>
                <c:pt idx="7">
                  <c:v>1732</c:v>
                </c:pt>
                <c:pt idx="8">
                  <c:v>2136</c:v>
                </c:pt>
                <c:pt idx="9">
                  <c:v>2476</c:v>
                </c:pt>
                <c:pt idx="10">
                  <c:v>2819</c:v>
                </c:pt>
                <c:pt idx="11">
                  <c:v>2984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FB-4FBD-89CD-A3E1AD63FE0F}"/>
            </c:ext>
          </c:extLst>
        </c:ser>
        <c:ser>
          <c:idx val="2"/>
          <c:order val="2"/>
          <c:tx>
            <c:strRef>
              <c:f>Diffuseur!$A$27</c:f>
              <c:strCache>
                <c:ptCount val="1"/>
                <c:pt idx="0">
                  <c:v>2014</c:v>
                </c:pt>
              </c:strCache>
            </c:strRef>
          </c:tx>
          <c:spPr>
            <a:ln w="25400">
              <a:solidFill>
                <a:srgbClr val="99CC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val>
            <c:numRef>
              <c:f>Diffuseur!$B$27:$M$27</c:f>
              <c:numCache>
                <c:formatCode>General</c:formatCode>
                <c:ptCount val="12"/>
                <c:pt idx="0">
                  <c:v>126</c:v>
                </c:pt>
                <c:pt idx="1">
                  <c:v>482</c:v>
                </c:pt>
                <c:pt idx="2">
                  <c:v>690</c:v>
                </c:pt>
                <c:pt idx="3">
                  <c:v>953</c:v>
                </c:pt>
                <c:pt idx="4">
                  <c:v>1180</c:v>
                </c:pt>
                <c:pt idx="5">
                  <c:v>1758</c:v>
                </c:pt>
                <c:pt idx="6">
                  <c:v>1911</c:v>
                </c:pt>
                <c:pt idx="7">
                  <c:v>2121</c:v>
                </c:pt>
                <c:pt idx="8">
                  <c:v>2333</c:v>
                </c:pt>
                <c:pt idx="9">
                  <c:v>3496</c:v>
                </c:pt>
                <c:pt idx="10">
                  <c:v>5269</c:v>
                </c:pt>
                <c:pt idx="11">
                  <c:v>6299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FB-4FBD-89CD-A3E1AD63FE0F}"/>
            </c:ext>
          </c:extLst>
        </c:ser>
        <c:ser>
          <c:idx val="3"/>
          <c:order val="3"/>
          <c:tx>
            <c:strRef>
              <c:f>Diffuseur!$A$28</c:f>
              <c:strCache>
                <c:ptCount val="1"/>
                <c:pt idx="0">
                  <c:v>2015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666699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val>
            <c:numRef>
              <c:f>Diffuseur!$B$28:$M$28</c:f>
              <c:numCache>
                <c:formatCode>General</c:formatCode>
                <c:ptCount val="12"/>
                <c:pt idx="0">
                  <c:v>1082</c:v>
                </c:pt>
                <c:pt idx="1">
                  <c:v>1920</c:v>
                </c:pt>
                <c:pt idx="2">
                  <c:v>2723</c:v>
                </c:pt>
                <c:pt idx="3">
                  <c:v>3333</c:v>
                </c:pt>
                <c:pt idx="4">
                  <c:v>4181</c:v>
                </c:pt>
                <c:pt idx="5">
                  <c:v>5047</c:v>
                </c:pt>
                <c:pt idx="6">
                  <c:v>5917</c:v>
                </c:pt>
                <c:pt idx="7">
                  <c:v>7773</c:v>
                </c:pt>
                <c:pt idx="8">
                  <c:v>9738</c:v>
                </c:pt>
                <c:pt idx="9">
                  <c:v>10597</c:v>
                </c:pt>
                <c:pt idx="10">
                  <c:v>11151</c:v>
                </c:pt>
                <c:pt idx="11">
                  <c:v>12200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FB-4FBD-89CD-A3E1AD63FE0F}"/>
            </c:ext>
          </c:extLst>
        </c:ser>
        <c:ser>
          <c:idx val="4"/>
          <c:order val="4"/>
          <c:tx>
            <c:strRef>
              <c:f>Diffuseur!$A$29</c:f>
              <c:strCache>
                <c:ptCount val="1"/>
                <c:pt idx="0">
                  <c:v>2016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star"/>
            <c:size val="3"/>
            <c:spPr>
              <a:solidFill>
                <a:srgbClr val="33CCCC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val>
            <c:numRef>
              <c:f>Diffuseur!$B$29:$M$29</c:f>
              <c:numCache>
                <c:formatCode>General</c:formatCode>
                <c:ptCount val="12"/>
                <c:pt idx="0">
                  <c:v>1301</c:v>
                </c:pt>
                <c:pt idx="1">
                  <c:v>2368</c:v>
                </c:pt>
                <c:pt idx="2">
                  <c:v>3059</c:v>
                </c:pt>
                <c:pt idx="3">
                  <c:v>3749</c:v>
                </c:pt>
                <c:pt idx="4">
                  <c:v>4189</c:v>
                </c:pt>
                <c:pt idx="5">
                  <c:v>4601</c:v>
                </c:pt>
                <c:pt idx="6">
                  <c:v>5015</c:v>
                </c:pt>
                <c:pt idx="7">
                  <c:v>5311</c:v>
                </c:pt>
                <c:pt idx="8">
                  <c:v>9631</c:v>
                </c:pt>
                <c:pt idx="9">
                  <c:v>10670</c:v>
                </c:pt>
                <c:pt idx="10">
                  <c:v>11563</c:v>
                </c:pt>
                <c:pt idx="11">
                  <c:v>12111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6FB-4FBD-89CD-A3E1AD63FE0F}"/>
            </c:ext>
          </c:extLst>
        </c:ser>
        <c:ser>
          <c:idx val="5"/>
          <c:order val="5"/>
          <c:tx>
            <c:strRef>
              <c:f>Diffuseur!$A$30</c:f>
              <c:strCache>
                <c:ptCount val="1"/>
                <c:pt idx="0">
                  <c:v>2017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val>
            <c:numRef>
              <c:f>Diffuseur!$B$30:$M$30</c:f>
              <c:numCache>
                <c:formatCode>General</c:formatCode>
                <c:ptCount val="12"/>
                <c:pt idx="0">
                  <c:v>2203</c:v>
                </c:pt>
                <c:pt idx="1">
                  <c:v>3124</c:v>
                </c:pt>
                <c:pt idx="2">
                  <c:v>4546</c:v>
                </c:pt>
                <c:pt idx="3">
                  <c:v>5068</c:v>
                </c:pt>
                <c:pt idx="4">
                  <c:v>5879</c:v>
                </c:pt>
                <c:pt idx="5">
                  <c:v>7180</c:v>
                </c:pt>
                <c:pt idx="6">
                  <c:v>8710</c:v>
                </c:pt>
                <c:pt idx="7">
                  <c:v>10169</c:v>
                </c:pt>
                <c:pt idx="8">
                  <c:v>12913</c:v>
                </c:pt>
                <c:pt idx="9">
                  <c:v>13876</c:v>
                </c:pt>
                <c:pt idx="10">
                  <c:v>15159</c:v>
                </c:pt>
                <c:pt idx="11">
                  <c:v>15895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6FB-4FBD-89CD-A3E1AD63FE0F}"/>
            </c:ext>
          </c:extLst>
        </c:ser>
        <c:ser>
          <c:idx val="6"/>
          <c:order val="6"/>
          <c:tx>
            <c:strRef>
              <c:f>Diffuseur!$A$31</c:f>
              <c:strCache>
                <c:ptCount val="1"/>
                <c:pt idx="0">
                  <c:v>2018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val>
            <c:numRef>
              <c:f>Diffuseur!$B$31:$M$31</c:f>
              <c:numCache>
                <c:formatCode>General</c:formatCode>
                <c:ptCount val="12"/>
                <c:pt idx="0">
                  <c:v>1824</c:v>
                </c:pt>
                <c:pt idx="1">
                  <c:v>2779</c:v>
                </c:pt>
                <c:pt idx="2">
                  <c:v>4011</c:v>
                </c:pt>
                <c:pt idx="3">
                  <c:v>4922</c:v>
                </c:pt>
                <c:pt idx="4">
                  <c:v>5606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6FB-4FBD-89CD-A3E1AD63F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172128"/>
        <c:axId val="339172688"/>
      </c:lineChart>
      <c:catAx>
        <c:axId val="339172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Mois</a:t>
                </a:r>
              </a:p>
            </c:rich>
          </c:tx>
          <c:layout>
            <c:manualLayout>
              <c:xMode val="edge"/>
              <c:yMode val="edge"/>
              <c:x val="0.43750091781324829"/>
              <c:y val="0.903743275184524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917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172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Nombre d'exemplaires</a:t>
                </a:r>
              </a:p>
            </c:rich>
          </c:tx>
          <c:layout>
            <c:manualLayout>
              <c:xMode val="edge"/>
              <c:yMode val="edge"/>
              <c:x val="3.3333442922974917E-2"/>
              <c:y val="0.344919882252287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91721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208510731565656"/>
          <c:y val="0.33957222198053971"/>
          <c:w val="0.12916695433947578"/>
          <c:h val="0.3582888879221588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dirty="0"/>
              <a:t>CA des ventes en librairie (non remisé </a:t>
            </a:r>
            <a:r>
              <a:rPr lang="fr-FR" dirty="0" smtClean="0"/>
              <a:t>HT)</a:t>
            </a:r>
            <a:r>
              <a:rPr lang="fr-FR" baseline="0" dirty="0" smtClean="0"/>
              <a:t> au 31 mai 2018</a:t>
            </a:r>
            <a:endParaRPr lang="fr-FR" dirty="0"/>
          </a:p>
        </c:rich>
      </c:tx>
      <c:layout>
        <c:manualLayout>
          <c:xMode val="edge"/>
          <c:yMode val="edge"/>
          <c:x val="0.31172668489682287"/>
          <c:y val="4.739363301085730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04313823787442"/>
          <c:y val="0.16266709027888093"/>
          <c:w val="0.62217721518987346"/>
          <c:h val="0.66933507639342815"/>
        </c:manualLayout>
      </c:layout>
      <c:lineChart>
        <c:grouping val="standard"/>
        <c:varyColors val="0"/>
        <c:ser>
          <c:idx val="0"/>
          <c:order val="0"/>
          <c:tx>
            <c:strRef>
              <c:f>Diffuseur!$A$14</c:f>
              <c:strCache>
                <c:ptCount val="1"/>
                <c:pt idx="0">
                  <c:v>2012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Diffuseur!$B$14:$M$14</c:f>
              <c:numCache>
                <c:formatCode>General</c:formatCode>
                <c:ptCount val="12"/>
                <c:pt idx="0">
                  <c:v>1080</c:v>
                </c:pt>
                <c:pt idx="1">
                  <c:v>6016</c:v>
                </c:pt>
                <c:pt idx="2">
                  <c:v>9098</c:v>
                </c:pt>
                <c:pt idx="3">
                  <c:v>12708</c:v>
                </c:pt>
                <c:pt idx="4">
                  <c:v>14088</c:v>
                </c:pt>
                <c:pt idx="5">
                  <c:v>15735</c:v>
                </c:pt>
                <c:pt idx="6">
                  <c:v>17741</c:v>
                </c:pt>
                <c:pt idx="7">
                  <c:v>18485</c:v>
                </c:pt>
                <c:pt idx="8">
                  <c:v>20172</c:v>
                </c:pt>
                <c:pt idx="9">
                  <c:v>22279</c:v>
                </c:pt>
                <c:pt idx="10">
                  <c:v>24231</c:v>
                </c:pt>
                <c:pt idx="11">
                  <c:v>25349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60-4FC9-93B4-1058DAA5763D}"/>
            </c:ext>
          </c:extLst>
        </c:ser>
        <c:ser>
          <c:idx val="1"/>
          <c:order val="1"/>
          <c:tx>
            <c:strRef>
              <c:f>Diffuseur!$A$15</c:f>
              <c:strCache>
                <c:ptCount val="1"/>
                <c:pt idx="0">
                  <c:v>2013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Diffuseur!$B$15:$M$15</c:f>
              <c:numCache>
                <c:formatCode>General</c:formatCode>
                <c:ptCount val="12"/>
                <c:pt idx="0">
                  <c:v>6330</c:v>
                </c:pt>
                <c:pt idx="1">
                  <c:v>13244</c:v>
                </c:pt>
                <c:pt idx="2">
                  <c:v>17172</c:v>
                </c:pt>
                <c:pt idx="3">
                  <c:v>21678</c:v>
                </c:pt>
                <c:pt idx="4">
                  <c:v>25372</c:v>
                </c:pt>
                <c:pt idx="5">
                  <c:v>29990</c:v>
                </c:pt>
                <c:pt idx="6">
                  <c:v>34990</c:v>
                </c:pt>
                <c:pt idx="7">
                  <c:v>37623</c:v>
                </c:pt>
                <c:pt idx="8">
                  <c:v>46789</c:v>
                </c:pt>
                <c:pt idx="9">
                  <c:v>54562</c:v>
                </c:pt>
                <c:pt idx="10">
                  <c:v>62643</c:v>
                </c:pt>
                <c:pt idx="11">
                  <c:v>66444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60-4FC9-93B4-1058DAA5763D}"/>
            </c:ext>
          </c:extLst>
        </c:ser>
        <c:ser>
          <c:idx val="2"/>
          <c:order val="2"/>
          <c:tx>
            <c:strRef>
              <c:f>Diffuseur!$A$16</c:f>
              <c:strCache>
                <c:ptCount val="1"/>
                <c:pt idx="0">
                  <c:v>2014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val>
            <c:numRef>
              <c:f>Diffuseur!$B$16:$M$16</c:f>
              <c:numCache>
                <c:formatCode>General</c:formatCode>
                <c:ptCount val="12"/>
                <c:pt idx="0">
                  <c:v>3068</c:v>
                </c:pt>
                <c:pt idx="1">
                  <c:v>14440</c:v>
                </c:pt>
                <c:pt idx="2">
                  <c:v>21244</c:v>
                </c:pt>
                <c:pt idx="3">
                  <c:v>28660</c:v>
                </c:pt>
                <c:pt idx="4">
                  <c:v>34220</c:v>
                </c:pt>
                <c:pt idx="5">
                  <c:v>48247</c:v>
                </c:pt>
                <c:pt idx="6">
                  <c:v>52375</c:v>
                </c:pt>
                <c:pt idx="7">
                  <c:v>57861</c:v>
                </c:pt>
                <c:pt idx="8">
                  <c:v>64249</c:v>
                </c:pt>
                <c:pt idx="9">
                  <c:v>104753</c:v>
                </c:pt>
                <c:pt idx="10">
                  <c:v>167515</c:v>
                </c:pt>
                <c:pt idx="11">
                  <c:v>198000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60-4FC9-93B4-1058DAA5763D}"/>
            </c:ext>
          </c:extLst>
        </c:ser>
        <c:ser>
          <c:idx val="3"/>
          <c:order val="3"/>
          <c:tx>
            <c:strRef>
              <c:f>Diffuseur!$A$17</c:f>
              <c:strCache>
                <c:ptCount val="1"/>
                <c:pt idx="0">
                  <c:v>2015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666699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val>
            <c:numRef>
              <c:f>Diffuseur!$B$17:$M$17</c:f>
              <c:numCache>
                <c:formatCode>General</c:formatCode>
                <c:ptCount val="12"/>
                <c:pt idx="0">
                  <c:v>39502</c:v>
                </c:pt>
                <c:pt idx="1">
                  <c:v>67322</c:v>
                </c:pt>
                <c:pt idx="2">
                  <c:v>98373</c:v>
                </c:pt>
                <c:pt idx="3">
                  <c:v>116006</c:v>
                </c:pt>
                <c:pt idx="4">
                  <c:v>143841</c:v>
                </c:pt>
                <c:pt idx="5">
                  <c:v>171805</c:v>
                </c:pt>
                <c:pt idx="6">
                  <c:v>203492</c:v>
                </c:pt>
                <c:pt idx="7">
                  <c:v>262676</c:v>
                </c:pt>
                <c:pt idx="8">
                  <c:v>327325</c:v>
                </c:pt>
                <c:pt idx="9">
                  <c:v>354091</c:v>
                </c:pt>
                <c:pt idx="10">
                  <c:v>371203</c:v>
                </c:pt>
                <c:pt idx="11">
                  <c:v>407854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D60-4FC9-93B4-1058DAA5763D}"/>
            </c:ext>
          </c:extLst>
        </c:ser>
        <c:ser>
          <c:idx val="4"/>
          <c:order val="4"/>
          <c:tx>
            <c:strRef>
              <c:f>Diffuseur!$A$18</c:f>
              <c:strCache>
                <c:ptCount val="1"/>
                <c:pt idx="0">
                  <c:v>2016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star"/>
            <c:size val="3"/>
            <c:spPr>
              <a:solidFill>
                <a:srgbClr val="33CCCC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val>
            <c:numRef>
              <c:f>Diffuseur!$B$18:$M$18</c:f>
              <c:numCache>
                <c:formatCode>General</c:formatCode>
                <c:ptCount val="12"/>
                <c:pt idx="0">
                  <c:v>45373</c:v>
                </c:pt>
                <c:pt idx="1">
                  <c:v>88284</c:v>
                </c:pt>
                <c:pt idx="2">
                  <c:v>102260</c:v>
                </c:pt>
                <c:pt idx="3">
                  <c:v>122893</c:v>
                </c:pt>
                <c:pt idx="4">
                  <c:v>136683</c:v>
                </c:pt>
                <c:pt idx="5">
                  <c:v>148728</c:v>
                </c:pt>
                <c:pt idx="6">
                  <c:v>160366</c:v>
                </c:pt>
                <c:pt idx="7">
                  <c:v>160774</c:v>
                </c:pt>
                <c:pt idx="8">
                  <c:v>316666</c:v>
                </c:pt>
                <c:pt idx="9">
                  <c:v>348227</c:v>
                </c:pt>
                <c:pt idx="10">
                  <c:v>375663</c:v>
                </c:pt>
                <c:pt idx="11">
                  <c:v>401066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D60-4FC9-93B4-1058DAA5763D}"/>
            </c:ext>
          </c:extLst>
        </c:ser>
        <c:ser>
          <c:idx val="5"/>
          <c:order val="5"/>
          <c:tx>
            <c:strRef>
              <c:f>Diffuseur!$A$19</c:f>
              <c:strCache>
                <c:ptCount val="1"/>
                <c:pt idx="0">
                  <c:v>2017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val>
            <c:numRef>
              <c:f>Diffuseur!$B$19:$M$19</c:f>
              <c:numCache>
                <c:formatCode>General</c:formatCode>
                <c:ptCount val="12"/>
                <c:pt idx="0">
                  <c:v>72329</c:v>
                </c:pt>
                <c:pt idx="1">
                  <c:v>96557</c:v>
                </c:pt>
                <c:pt idx="2">
                  <c:v>133707</c:v>
                </c:pt>
                <c:pt idx="3">
                  <c:v>148471</c:v>
                </c:pt>
                <c:pt idx="4">
                  <c:v>169589</c:v>
                </c:pt>
                <c:pt idx="5">
                  <c:v>210632</c:v>
                </c:pt>
                <c:pt idx="6">
                  <c:v>259507</c:v>
                </c:pt>
                <c:pt idx="7">
                  <c:v>310874</c:v>
                </c:pt>
                <c:pt idx="8">
                  <c:v>391154</c:v>
                </c:pt>
                <c:pt idx="9">
                  <c:v>418843</c:v>
                </c:pt>
                <c:pt idx="10">
                  <c:v>457312</c:v>
                </c:pt>
                <c:pt idx="11">
                  <c:v>480931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D60-4FC9-93B4-1058DAA5763D}"/>
            </c:ext>
          </c:extLst>
        </c:ser>
        <c:ser>
          <c:idx val="6"/>
          <c:order val="6"/>
          <c:tx>
            <c:strRef>
              <c:f>Diffuseur!$A$20</c:f>
              <c:strCache>
                <c:ptCount val="1"/>
                <c:pt idx="0">
                  <c:v>2018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val>
            <c:numRef>
              <c:f>Diffuseur!$B$20:$M$20</c:f>
              <c:numCache>
                <c:formatCode>General</c:formatCode>
                <c:ptCount val="12"/>
                <c:pt idx="0">
                  <c:v>57059</c:v>
                </c:pt>
                <c:pt idx="1">
                  <c:v>89207</c:v>
                </c:pt>
                <c:pt idx="2">
                  <c:v>123916</c:v>
                </c:pt>
                <c:pt idx="3">
                  <c:v>146377</c:v>
                </c:pt>
                <c:pt idx="4">
                  <c:v>163233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D60-4FC9-93B4-1058DAA57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092784"/>
        <c:axId val="339093344"/>
      </c:lineChart>
      <c:catAx>
        <c:axId val="339092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Mois</a:t>
                </a:r>
              </a:p>
            </c:rich>
          </c:tx>
          <c:layout>
            <c:manualLayout>
              <c:xMode val="edge"/>
              <c:yMode val="edge"/>
              <c:x val="0.44969242294405187"/>
              <c:y val="0.904002371604375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909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0933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CA non remisé HT (en euros)</a:t>
                </a:r>
              </a:p>
            </c:rich>
          </c:tx>
          <c:layout>
            <c:manualLayout>
              <c:xMode val="edge"/>
              <c:yMode val="edge"/>
              <c:x val="3.2854209445585217E-2"/>
              <c:y val="0.312000751972119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390927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519593418379166"/>
          <c:y val="0.39466765001482251"/>
          <c:w val="0.14579076999358653"/>
          <c:h val="0.2586674186387858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="" xmlns:a16="http://schemas.microsoft.com/office/drawing/2014/main" id="{EE539E96-8572-2A44-87E6-6D95A100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099B758-85D5-D34E-A934-7AF798DD3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9B03E60-58F5-D74A-BD1C-D7974FF3D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791-97AE-0E4F-9C95-CEAA9E939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29/06/2018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=""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=""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=""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=""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7825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=""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=""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=""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=""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=""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=""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25171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=""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=""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=""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23992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=""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=""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=""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=""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=""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=""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=""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=""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50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=""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=""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=""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=""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=""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3277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=""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=""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=""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=""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=""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=""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2626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=""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29 juin 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2" r:id="rId7"/>
    <p:sldLayoutId id="2147483654" r:id="rId8"/>
    <p:sldLayoutId id="2147483656" r:id="rId9"/>
    <p:sldLayoutId id="2147483653" r:id="rId10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63688" y="3429000"/>
            <a:ext cx="5616624" cy="3024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3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Presses universitaires François-Rabelais</a:t>
            </a:r>
          </a:p>
          <a:p>
            <a:pPr algn="ctr"/>
            <a:r>
              <a:rPr lang="fr-FR" sz="3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PUFR</a:t>
            </a:r>
            <a:endParaRPr lang="fr-FR" sz="3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40768"/>
            <a:ext cx="2462997" cy="1755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66" y="1409043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80496"/>
          </a:xfrm>
        </p:spPr>
        <p:txBody>
          <a:bodyPr/>
          <a:lstStyle/>
          <a:p>
            <a:r>
              <a:rPr lang="fr-FR" dirty="0" smtClean="0"/>
              <a:t>Audit des PUFR</a:t>
            </a:r>
            <a:br>
              <a:rPr lang="fr-FR" dirty="0" smtClean="0"/>
            </a:br>
            <a:r>
              <a:rPr lang="fr-FR" dirty="0" smtClean="0"/>
              <a:t>par la société Axiales (2018)</a:t>
            </a:r>
            <a:br>
              <a:rPr lang="fr-FR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Activité de diffusion et de commercialisation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49319"/>
              </p:ext>
            </p:extLst>
          </p:nvPr>
        </p:nvGraphicFramePr>
        <p:xfrm>
          <a:off x="628650" y="2291432"/>
          <a:ext cx="7886700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="" xmlns:a16="http://schemas.microsoft.com/office/drawing/2014/main" val="3573424011"/>
                    </a:ext>
                  </a:extLst>
                </a:gridCol>
                <a:gridCol w="3943350">
                  <a:extLst>
                    <a:ext uri="{9D8B030D-6E8A-4147-A177-3AD203B41FA5}">
                      <a16:colId xmlns="" xmlns:a16="http://schemas.microsoft.com/office/drawing/2014/main" val="1361675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Points forts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539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Bon diffuseur (GEODIF)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assez d’éléments</a:t>
                      </a:r>
                      <a:r>
                        <a:rPr lang="fr-FR" sz="1200" baseline="0" dirty="0" smtClean="0"/>
                        <a:t> en amont pour concevoir la promotion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229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Matériel de promotion réalisé par les</a:t>
                      </a:r>
                      <a:r>
                        <a:rPr lang="fr-FR" sz="1200" baseline="0" dirty="0" smtClean="0"/>
                        <a:t> services de l’université de Tours (</a:t>
                      </a:r>
                      <a:r>
                        <a:rPr lang="fr-FR" sz="1200" baseline="0" dirty="0" err="1" smtClean="0"/>
                        <a:t>Picsel</a:t>
                      </a:r>
                      <a:r>
                        <a:rPr lang="fr-FR" sz="1200" baseline="0" dirty="0" smtClean="0"/>
                        <a:t>, DPNM…)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travail sur les réseaux sociaux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963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Avis de parution, fiches commerciales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Newsletter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7773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Présence sur les salons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disponibilité en temps pour s’occuper de</a:t>
                      </a:r>
                      <a:r>
                        <a:rPr lang="fr-FR" sz="1200" baseline="0" dirty="0" smtClean="0"/>
                        <a:t> la relation avec les libraires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662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Suivi</a:t>
                      </a:r>
                      <a:r>
                        <a:rPr lang="fr-FR" sz="1200" baseline="0" dirty="0" smtClean="0"/>
                        <a:t> par tableaux de bord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Peu de relances vers les médias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996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Une puissante tête de catalogue (Référentiels)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Gestion de stocks artisanale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719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Catalogue non repéré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56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fr-FR" dirty="0" smtClean="0"/>
              <a:t>Préconisations d’AXIALES</a:t>
            </a:r>
            <a:br>
              <a:rPr lang="fr-FR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6 axes d’évolution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533400" y="2193245"/>
            <a:ext cx="8382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1400" b="1" dirty="0" smtClean="0"/>
              <a:t>1 – Recentrer l’équipe des PUFR sur les activités métiers</a:t>
            </a:r>
            <a:r>
              <a:rPr lang="fr-FR" altLang="fr-FR" sz="1400" dirty="0" smtClean="0"/>
              <a:t> afin de dégager en efficacité et de fluidifier les </a:t>
            </a:r>
            <a:r>
              <a:rPr lang="fr-FR" altLang="fr-FR" sz="1400" dirty="0" err="1" smtClean="0"/>
              <a:t>process</a:t>
            </a:r>
            <a:endParaRPr lang="fr-FR" altLang="fr-FR" sz="1400" dirty="0" smtClean="0"/>
          </a:p>
          <a:p>
            <a:pPr algn="just" eaLnBrk="1" hangingPunct="1"/>
            <a:endParaRPr lang="fr-FR" altLang="fr-FR" sz="1400" b="1" dirty="0" smtClean="0"/>
          </a:p>
          <a:p>
            <a:pPr algn="just" eaLnBrk="1" hangingPunct="1"/>
            <a:r>
              <a:rPr lang="fr-FR" altLang="fr-FR" sz="1400" b="1" dirty="0" smtClean="0"/>
              <a:t>2 – Instituer un recours plus généralisé à la sous-traitance </a:t>
            </a:r>
            <a:r>
              <a:rPr lang="fr-FR" altLang="fr-FR" sz="1400" dirty="0" smtClean="0"/>
              <a:t>afin d’absorber des pics de production et de gérer les imprévus et autres écarts de planning.</a:t>
            </a:r>
          </a:p>
          <a:p>
            <a:pPr algn="just" eaLnBrk="1" hangingPunct="1"/>
            <a:endParaRPr lang="fr-FR" altLang="fr-FR" sz="1400" b="1" dirty="0" smtClean="0"/>
          </a:p>
          <a:p>
            <a:pPr algn="just" eaLnBrk="1" hangingPunct="1"/>
            <a:r>
              <a:rPr lang="fr-FR" altLang="fr-FR" sz="1400" b="1" dirty="0" smtClean="0"/>
              <a:t>3 – Instituer un véritable programme éditorial annuel </a:t>
            </a:r>
            <a:r>
              <a:rPr lang="fr-FR" altLang="fr-FR" sz="1400" dirty="0" smtClean="0"/>
              <a:t>pour anticiper les projets éditoriaux.</a:t>
            </a:r>
          </a:p>
          <a:p>
            <a:pPr algn="just" eaLnBrk="1" hangingPunct="1"/>
            <a:endParaRPr lang="fr-FR" altLang="fr-FR" sz="1400" b="1" dirty="0"/>
          </a:p>
          <a:p>
            <a:pPr algn="just" eaLnBrk="1" hangingPunct="1"/>
            <a:r>
              <a:rPr lang="fr-FR" altLang="fr-FR" sz="1400" b="1" dirty="0" smtClean="0"/>
              <a:t>4 – Relancer la chaîne </a:t>
            </a:r>
            <a:r>
              <a:rPr lang="fr-FR" altLang="fr-FR" sz="1400" b="1" dirty="0" err="1" smtClean="0"/>
              <a:t>xml</a:t>
            </a:r>
            <a:r>
              <a:rPr lang="fr-FR" altLang="fr-FR" sz="1400" b="1" dirty="0" smtClean="0"/>
              <a:t> (production de livres électroniques) </a:t>
            </a:r>
            <a:r>
              <a:rPr lang="fr-FR" altLang="fr-FR" sz="1400" dirty="0" smtClean="0"/>
              <a:t>afin de professionnaliser la production et d’optimiser les actions de diffusion</a:t>
            </a:r>
          </a:p>
          <a:p>
            <a:pPr algn="just" eaLnBrk="1" hangingPunct="1"/>
            <a:endParaRPr lang="fr-FR" altLang="fr-FR" sz="1400" b="1" dirty="0"/>
          </a:p>
          <a:p>
            <a:pPr algn="just" eaLnBrk="1" hangingPunct="1"/>
            <a:r>
              <a:rPr lang="fr-FR" altLang="fr-FR" sz="1400" b="1" dirty="0" smtClean="0"/>
              <a:t>5 – Faciliter une meilleure prise en main des dossiers </a:t>
            </a:r>
            <a:r>
              <a:rPr lang="fr-FR" altLang="fr-FR" sz="1400" dirty="0" smtClean="0"/>
              <a:t>grâce à la mise en place de bonnes pratiques éditoriales</a:t>
            </a:r>
          </a:p>
          <a:p>
            <a:pPr algn="just" eaLnBrk="1" hangingPunct="1"/>
            <a:endParaRPr lang="fr-FR" altLang="fr-FR" sz="1400" dirty="0"/>
          </a:p>
          <a:p>
            <a:pPr algn="just" eaLnBrk="1" hangingPunct="1"/>
            <a:r>
              <a:rPr lang="fr-FR" altLang="fr-FR" sz="1400" b="1" dirty="0" smtClean="0"/>
              <a:t>6 – Améliorer les ventes</a:t>
            </a:r>
            <a:endParaRPr lang="fr-FR" alt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2465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fr-FR" dirty="0" smtClean="0"/>
              <a:t>Organigramme des PUFR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10057" cy="44644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fr-FR" dirty="0" smtClean="0"/>
              <a:t>Les PUFR</a:t>
            </a:r>
            <a:br>
              <a:rPr lang="fr-FR" dirty="0" smtClean="0"/>
            </a:br>
            <a:r>
              <a:rPr lang="fr-FR" dirty="0" smtClean="0"/>
              <a:t>au centre de la chaine du livre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grpSp>
        <p:nvGrpSpPr>
          <p:cNvPr id="6" name="Group 1065"/>
          <p:cNvGrpSpPr>
            <a:grpSpLocks noChangeAspect="1"/>
          </p:cNvGrpSpPr>
          <p:nvPr/>
        </p:nvGrpSpPr>
        <p:grpSpPr bwMode="auto">
          <a:xfrm>
            <a:off x="755576" y="1399882"/>
            <a:ext cx="7560840" cy="4658017"/>
            <a:chOff x="288" y="960"/>
            <a:chExt cx="5376" cy="3312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560" y="2160"/>
              <a:ext cx="960" cy="9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fr-FR"/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744" y="3744"/>
              <a:ext cx="1296" cy="52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u="sng"/>
                <a:t>Mise en page</a:t>
              </a:r>
            </a:p>
            <a:p>
              <a:pPr algn="ctr"/>
              <a:r>
                <a:rPr lang="fr-FR" altLang="fr-FR" sz="1400" b="1"/>
                <a:t> free lance</a:t>
              </a:r>
            </a:p>
          </p:txBody>
        </p:sp>
        <p:sp>
          <p:nvSpPr>
            <p:cNvPr id="9" name="AutoShape 1041"/>
            <p:cNvSpPr>
              <a:spLocks noChangeArrowheads="1"/>
            </p:cNvSpPr>
            <p:nvPr/>
          </p:nvSpPr>
          <p:spPr bwMode="auto">
            <a:xfrm>
              <a:off x="288" y="2304"/>
              <a:ext cx="480" cy="672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/>
                <a:t>Auteur</a:t>
              </a:r>
            </a:p>
          </p:txBody>
        </p:sp>
        <p:cxnSp>
          <p:nvCxnSpPr>
            <p:cNvPr id="10" name="AutoShape 1042"/>
            <p:cNvCxnSpPr>
              <a:cxnSpLocks noChangeShapeType="1"/>
            </p:cNvCxnSpPr>
            <p:nvPr/>
          </p:nvCxnSpPr>
          <p:spPr bwMode="auto">
            <a:xfrm>
              <a:off x="768" y="2640"/>
              <a:ext cx="78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045"/>
            <p:cNvCxnSpPr>
              <a:cxnSpLocks noChangeShapeType="1"/>
              <a:stCxn id="20" idx="4"/>
              <a:endCxn id="28" idx="0"/>
            </p:cNvCxnSpPr>
            <p:nvPr/>
          </p:nvCxnSpPr>
          <p:spPr bwMode="auto">
            <a:xfrm rot="16200000" flipH="1">
              <a:off x="1372" y="1484"/>
              <a:ext cx="664" cy="672"/>
            </a:xfrm>
            <a:prstGeom prst="curvedConnector3">
              <a:avLst>
                <a:gd name="adj1" fmla="val 50602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046"/>
            <p:cNvCxnSpPr>
              <a:cxnSpLocks noChangeShapeType="1"/>
              <a:stCxn id="28" idx="2"/>
              <a:endCxn id="8" idx="0"/>
            </p:cNvCxnSpPr>
            <p:nvPr/>
          </p:nvCxnSpPr>
          <p:spPr bwMode="auto">
            <a:xfrm rot="5400000">
              <a:off x="1408" y="3112"/>
              <a:ext cx="616" cy="648"/>
            </a:xfrm>
            <a:prstGeom prst="curvedConnector3">
              <a:avLst>
                <a:gd name="adj1" fmla="val 49352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264" y="1440"/>
              <a:ext cx="1008" cy="4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u="sng" dirty="0"/>
                <a:t>Distributeur</a:t>
              </a:r>
            </a:p>
            <a:p>
              <a:pPr algn="ctr"/>
              <a:r>
                <a:rPr lang="fr-FR" altLang="fr-FR" sz="1400" b="1" dirty="0" smtClean="0"/>
                <a:t>SODIS</a:t>
              </a:r>
              <a:endParaRPr lang="fr-FR" altLang="fr-FR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64" y="3408"/>
              <a:ext cx="1008" cy="6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u="sng" dirty="0"/>
                <a:t>Diffuseur</a:t>
              </a:r>
            </a:p>
            <a:p>
              <a:pPr algn="ctr"/>
              <a:r>
                <a:rPr lang="fr-FR" altLang="fr-FR" sz="1400" b="1" dirty="0" smtClean="0"/>
                <a:t>GEODIF</a:t>
              </a:r>
              <a:endParaRPr lang="fr-FR" altLang="fr-FR" sz="1400" b="1" dirty="0"/>
            </a:p>
            <a:p>
              <a:pPr algn="ctr"/>
              <a:r>
                <a:rPr lang="fr-FR" altLang="fr-FR" sz="1400" b="1" dirty="0" err="1" smtClean="0"/>
                <a:t>OpenEdition</a:t>
              </a:r>
              <a:endParaRPr lang="fr-FR" altLang="fr-FR" sz="1400" b="1" dirty="0" smtClean="0"/>
            </a:p>
            <a:p>
              <a:pPr algn="ctr"/>
              <a:r>
                <a:rPr lang="fr-FR" altLang="fr-FR" sz="1400" b="1" dirty="0" smtClean="0"/>
                <a:t>…</a:t>
              </a:r>
              <a:endParaRPr lang="fr-FR" altLang="fr-FR" sz="1400" b="1" dirty="0"/>
            </a:p>
          </p:txBody>
        </p:sp>
        <p:cxnSp>
          <p:nvCxnSpPr>
            <p:cNvPr id="15" name="AutoShape 1049"/>
            <p:cNvCxnSpPr>
              <a:cxnSpLocks noChangeShapeType="1"/>
              <a:stCxn id="13" idx="2"/>
              <a:endCxn id="14" idx="0"/>
            </p:cNvCxnSpPr>
            <p:nvPr/>
          </p:nvCxnSpPr>
          <p:spPr bwMode="auto">
            <a:xfrm rot="5400000">
              <a:off x="3024" y="2664"/>
              <a:ext cx="148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050"/>
            <p:cNvCxnSpPr>
              <a:cxnSpLocks noChangeShapeType="1"/>
            </p:cNvCxnSpPr>
            <p:nvPr/>
          </p:nvCxnSpPr>
          <p:spPr bwMode="auto">
            <a:xfrm rot="10800000" flipV="1">
              <a:off x="2544" y="1680"/>
              <a:ext cx="736" cy="960"/>
            </a:xfrm>
            <a:prstGeom prst="curvedConnector3">
              <a:avLst>
                <a:gd name="adj1" fmla="val 50542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051"/>
            <p:cNvCxnSpPr>
              <a:cxnSpLocks noChangeShapeType="1"/>
            </p:cNvCxnSpPr>
            <p:nvPr/>
          </p:nvCxnSpPr>
          <p:spPr bwMode="auto">
            <a:xfrm>
              <a:off x="2547" y="2640"/>
              <a:ext cx="717" cy="960"/>
            </a:xfrm>
            <a:prstGeom prst="curvedConnector3">
              <a:avLst>
                <a:gd name="adj1" fmla="val 49931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1052"/>
            <p:cNvSpPr>
              <a:spLocks noChangeArrowheads="1"/>
            </p:cNvSpPr>
            <p:nvPr/>
          </p:nvSpPr>
          <p:spPr bwMode="auto">
            <a:xfrm>
              <a:off x="4128" y="2304"/>
              <a:ext cx="672" cy="672"/>
            </a:xfrm>
            <a:prstGeom prst="octagon">
              <a:avLst>
                <a:gd name="adj" fmla="val 25000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u="sng"/>
                <a:t>Librairies</a:t>
              </a:r>
            </a:p>
          </p:txBody>
        </p:sp>
        <p:sp>
          <p:nvSpPr>
            <p:cNvPr id="19" name="AutoShape 1053"/>
            <p:cNvSpPr>
              <a:spLocks noChangeArrowheads="1"/>
            </p:cNvSpPr>
            <p:nvPr/>
          </p:nvSpPr>
          <p:spPr bwMode="auto">
            <a:xfrm>
              <a:off x="5184" y="2304"/>
              <a:ext cx="480" cy="672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/>
                <a:t>Lecteur</a:t>
              </a:r>
            </a:p>
            <a:p>
              <a:pPr algn="ctr"/>
              <a:r>
                <a:rPr lang="fr-FR" altLang="fr-FR" sz="1400" b="1"/>
                <a:t>Client</a:t>
              </a:r>
            </a:p>
          </p:txBody>
        </p:sp>
        <p:sp>
          <p:nvSpPr>
            <p:cNvPr id="20" name="Oval 1056"/>
            <p:cNvSpPr>
              <a:spLocks noChangeArrowheads="1"/>
            </p:cNvSpPr>
            <p:nvPr/>
          </p:nvSpPr>
          <p:spPr bwMode="auto">
            <a:xfrm>
              <a:off x="720" y="960"/>
              <a:ext cx="1296" cy="52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1400" b="1" u="sng" dirty="0"/>
                <a:t>Imprimeur</a:t>
              </a:r>
            </a:p>
            <a:p>
              <a:pPr algn="ctr"/>
              <a:r>
                <a:rPr lang="fr-FR" altLang="fr-FR" sz="1400" b="1" dirty="0"/>
                <a:t>SEPEC</a:t>
              </a:r>
            </a:p>
          </p:txBody>
        </p:sp>
        <p:cxnSp>
          <p:nvCxnSpPr>
            <p:cNvPr id="21" name="AutoShape 1057"/>
            <p:cNvCxnSpPr>
              <a:cxnSpLocks noChangeShapeType="1"/>
              <a:stCxn id="18" idx="3"/>
              <a:endCxn id="19" idx="1"/>
            </p:cNvCxnSpPr>
            <p:nvPr/>
          </p:nvCxnSpPr>
          <p:spPr bwMode="auto">
            <a:xfrm>
              <a:off x="4800" y="2640"/>
              <a:ext cx="38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058"/>
            <p:cNvCxnSpPr>
              <a:cxnSpLocks noChangeShapeType="1"/>
              <a:stCxn id="13" idx="3"/>
              <a:endCxn id="18" idx="0"/>
            </p:cNvCxnSpPr>
            <p:nvPr/>
          </p:nvCxnSpPr>
          <p:spPr bwMode="auto">
            <a:xfrm>
              <a:off x="4272" y="1680"/>
              <a:ext cx="192" cy="624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059"/>
            <p:cNvCxnSpPr>
              <a:cxnSpLocks noChangeShapeType="1"/>
              <a:stCxn id="18" idx="2"/>
              <a:endCxn id="14" idx="3"/>
            </p:cNvCxnSpPr>
            <p:nvPr/>
          </p:nvCxnSpPr>
          <p:spPr bwMode="auto">
            <a:xfrm rot="5400000">
              <a:off x="3984" y="3264"/>
              <a:ext cx="768" cy="192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060"/>
            <p:cNvCxnSpPr>
              <a:cxnSpLocks noChangeShapeType="1"/>
              <a:stCxn id="13" idx="3"/>
              <a:endCxn id="19" idx="0"/>
            </p:cNvCxnSpPr>
            <p:nvPr/>
          </p:nvCxnSpPr>
          <p:spPr bwMode="auto">
            <a:xfrm>
              <a:off x="4272" y="1680"/>
              <a:ext cx="1152" cy="624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1061"/>
            <p:cNvCxnSpPr>
              <a:cxnSpLocks noChangeShapeType="1"/>
              <a:stCxn id="28" idx="2"/>
              <a:endCxn id="19" idx="2"/>
            </p:cNvCxnSpPr>
            <p:nvPr/>
          </p:nvCxnSpPr>
          <p:spPr bwMode="auto">
            <a:xfrm rot="5400000" flipH="1" flipV="1">
              <a:off x="3656" y="1360"/>
              <a:ext cx="152" cy="3384"/>
            </a:xfrm>
            <a:prstGeom prst="curvedConnector3">
              <a:avLst>
                <a:gd name="adj1" fmla="val -720398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 Box 1064"/>
            <p:cNvSpPr txBox="1">
              <a:spLocks noChangeArrowheads="1"/>
            </p:cNvSpPr>
            <p:nvPr/>
          </p:nvSpPr>
          <p:spPr bwMode="auto">
            <a:xfrm>
              <a:off x="4691" y="3590"/>
              <a:ext cx="720" cy="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100" b="1" dirty="0"/>
                <a:t>Ventes directes</a:t>
              </a: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04" y="3015188"/>
            <a:ext cx="1493932" cy="149393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r>
              <a:rPr lang="fr-FR" dirty="0" smtClean="0"/>
              <a:t>Politique éditoriale des PUFR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533400" y="1727200"/>
            <a:ext cx="8382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1400" dirty="0" smtClean="0"/>
              <a:t>Rendre </a:t>
            </a:r>
            <a:r>
              <a:rPr lang="fr-FR" altLang="fr-FR" sz="1400" dirty="0"/>
              <a:t>accessibles les résultats de la recherche auprès du public le plus large possible</a:t>
            </a:r>
          </a:p>
          <a:p>
            <a:pPr algn="just" eaLnBrk="1" hangingPunct="1"/>
            <a:endParaRPr lang="fr-FR" altLang="fr-FR" sz="1400" dirty="0"/>
          </a:p>
          <a:p>
            <a:pPr algn="just" eaLnBrk="1" hangingPunct="1"/>
            <a:r>
              <a:rPr lang="fr-FR" altLang="fr-FR" sz="1400" dirty="0"/>
              <a:t>	1 - Sélectionner les manuscrits, valider scientifiquement les choix (comité éditorial)</a:t>
            </a:r>
          </a:p>
          <a:p>
            <a:pPr algn="just" eaLnBrk="1" hangingPunct="1"/>
            <a:r>
              <a:rPr lang="fr-FR" altLang="fr-FR" sz="1400" dirty="0"/>
              <a:t>	2 - Garantir aux auteurs du conseil, de l’aide, une écoute</a:t>
            </a:r>
          </a:p>
          <a:p>
            <a:pPr algn="just" eaLnBrk="1" hangingPunct="1"/>
            <a:r>
              <a:rPr lang="fr-FR" altLang="fr-FR" sz="1400" dirty="0"/>
              <a:t>	3 - Produire des livres d’une excellente qualité formelle</a:t>
            </a:r>
          </a:p>
          <a:p>
            <a:pPr algn="just" eaLnBrk="1" hangingPunct="1"/>
            <a:r>
              <a:rPr lang="fr-FR" altLang="fr-FR" sz="1400" dirty="0"/>
              <a:t>	4 - Assurer une diffusion large par tous les canaux possibles</a:t>
            </a:r>
          </a:p>
          <a:p>
            <a:pPr algn="just" eaLnBrk="1" hangingPunct="1"/>
            <a:endParaRPr lang="fr-FR" altLang="fr-FR" sz="1400" dirty="0"/>
          </a:p>
          <a:p>
            <a:pPr algn="just" eaLnBrk="1" hangingPunct="1">
              <a:buFont typeface="Wingdings" panose="05000000000000000000" pitchFamily="2" charset="2"/>
              <a:buChar char="à"/>
            </a:pPr>
            <a:r>
              <a:rPr lang="fr-FR" altLang="fr-FR" sz="1400" b="1" dirty="0">
                <a:sym typeface="Wingdings" panose="05000000000000000000" pitchFamily="2" charset="2"/>
              </a:rPr>
              <a:t> Valoriser l’image de marque de l’université François-Rabelais et de ses équipes de recherche tant auprès du monde de la recherche que du côté du public non universitaire (lecteurs, journalistes…) : les PUFR doivent véhiculer l’image d’une maison d’édition sérieuse, réactive, professionnelle, en phase avec la société et l’évolution technologique des métiers du livre.</a:t>
            </a:r>
            <a:endParaRPr lang="fr-FR" altLang="fr-FR" sz="1400" b="1" dirty="0"/>
          </a:p>
          <a:p>
            <a:pPr algn="just" eaLnBrk="1" hangingPunct="1">
              <a:buFont typeface="Wingdings" panose="05000000000000000000" pitchFamily="2" charset="2"/>
              <a:buChar char="à"/>
            </a:pPr>
            <a:endParaRPr lang="fr-FR" altLang="fr-FR" sz="1400" b="1" dirty="0"/>
          </a:p>
          <a:p>
            <a:pPr algn="just" eaLnBrk="1" hangingPunct="1">
              <a:buFont typeface="Wingdings" panose="05000000000000000000" pitchFamily="2" charset="2"/>
              <a:buChar char="à"/>
            </a:pPr>
            <a:r>
              <a:rPr lang="fr-FR" altLang="fr-FR" sz="1400" b="1" dirty="0"/>
              <a:t> Vendre des livres d’une facture irréprochable à un prix le plus accessible possible, dans un contexte commercial </a:t>
            </a:r>
            <a:r>
              <a:rPr lang="fr-FR" altLang="fr-FR" sz="1400" b="1" dirty="0" smtClean="0"/>
              <a:t>concurrentiel.</a:t>
            </a:r>
            <a:endParaRPr lang="fr-FR" altLang="fr-FR" sz="1400" b="1" dirty="0"/>
          </a:p>
          <a:p>
            <a:pPr algn="just" eaLnBrk="1" hangingPunct="1">
              <a:buFont typeface="Wingdings" panose="05000000000000000000" pitchFamily="2" charset="2"/>
              <a:buChar char="à"/>
            </a:pPr>
            <a:endParaRPr lang="fr-FR" altLang="fr-FR" sz="1400" b="1" dirty="0"/>
          </a:p>
          <a:p>
            <a:pPr algn="just" eaLnBrk="1" hangingPunct="1">
              <a:buFont typeface="Wingdings" panose="05000000000000000000" pitchFamily="2" charset="2"/>
              <a:buChar char="à"/>
            </a:pPr>
            <a:r>
              <a:rPr lang="fr-FR" altLang="fr-FR" sz="1400" b="1" dirty="0"/>
              <a:t> Assurer la pérennité financière du service par une recherche d’autofinancement des investissements.</a:t>
            </a:r>
          </a:p>
        </p:txBody>
      </p:sp>
    </p:spTree>
    <p:extLst>
      <p:ext uri="{BB962C8B-B14F-4D97-AF65-F5344CB8AC3E}">
        <p14:creationId xmlns:p14="http://schemas.microsoft.com/office/powerpoint/2010/main" val="7609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pic>
        <p:nvPicPr>
          <p:cNvPr id="8" name="Picture 1030" descr="C:\Users\samuel\Desktop\Dossier Samuel\PUFR\Collections PUFR\pufr_collections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0" y="2852936"/>
            <a:ext cx="868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205680" y="980728"/>
            <a:ext cx="86868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1600" b="1" dirty="0"/>
              <a:t>Des collections créées en fonction de quelques impératifs :</a:t>
            </a:r>
          </a:p>
          <a:p>
            <a:pPr algn="just" eaLnBrk="1" hangingPunct="1"/>
            <a:r>
              <a:rPr lang="fr-FR" altLang="fr-FR" sz="1600" dirty="0"/>
              <a:t>	</a:t>
            </a:r>
            <a:r>
              <a:rPr lang="fr-FR" altLang="fr-FR" sz="1400" dirty="0"/>
              <a:t>- Soutien à la politique scientifique de l’université de Tours</a:t>
            </a:r>
          </a:p>
          <a:p>
            <a:pPr algn="just" eaLnBrk="1" hangingPunct="1"/>
            <a:r>
              <a:rPr lang="fr-FR" altLang="fr-FR" sz="1400" dirty="0"/>
              <a:t>	- Soutien à l’activité des équipes de recherche de l’université de Tours</a:t>
            </a:r>
          </a:p>
          <a:p>
            <a:pPr algn="just" eaLnBrk="1" hangingPunct="1"/>
            <a:r>
              <a:rPr lang="fr-FR" altLang="fr-FR" sz="1400" dirty="0"/>
              <a:t>	- Développer une offre éditoriale à fort potentiel commercial</a:t>
            </a:r>
          </a:p>
          <a:p>
            <a:pPr algn="just" eaLnBrk="1" hangingPunct="1"/>
            <a:r>
              <a:rPr lang="fr-FR" altLang="fr-FR" sz="1400" dirty="0"/>
              <a:t>	- Proposer une offre complémentaire à celle des Presses universitaires de Rennes (PUR)</a:t>
            </a:r>
          </a:p>
          <a:p>
            <a:pPr algn="just" eaLnBrk="1" hangingPunct="1"/>
            <a:endParaRPr lang="fr-FR" altLang="fr-FR" sz="1400" dirty="0"/>
          </a:p>
          <a:p>
            <a:pPr algn="just" eaLnBrk="1" hangingPunct="1"/>
            <a:r>
              <a:rPr lang="fr-FR" altLang="fr-FR" sz="1400" b="1" dirty="0">
                <a:sym typeface="Wingdings" panose="05000000000000000000" pitchFamily="2" charset="2"/>
              </a:rPr>
              <a:t> </a:t>
            </a:r>
            <a:r>
              <a:rPr lang="fr-FR" altLang="fr-FR" sz="1400" b="1" dirty="0" smtClean="0">
                <a:sym typeface="Wingdings" panose="05000000000000000000" pitchFamily="2" charset="2"/>
              </a:rPr>
              <a:t>14 </a:t>
            </a:r>
            <a:r>
              <a:rPr lang="fr-FR" altLang="fr-FR" sz="1400" b="1" dirty="0">
                <a:sym typeface="Wingdings" panose="05000000000000000000" pitchFamily="2" charset="2"/>
              </a:rPr>
              <a:t>collections vivantes, </a:t>
            </a:r>
            <a:r>
              <a:rPr lang="fr-FR" altLang="fr-FR" sz="1400" b="1" dirty="0" smtClean="0">
                <a:sym typeface="Wingdings" panose="05000000000000000000" pitchFamily="2" charset="2"/>
              </a:rPr>
              <a:t>251 titres, </a:t>
            </a:r>
            <a:r>
              <a:rPr lang="fr-FR" altLang="fr-FR" sz="1400" b="1" dirty="0">
                <a:sym typeface="Wingdings" panose="05000000000000000000" pitchFamily="2" charset="2"/>
              </a:rPr>
              <a:t>une </a:t>
            </a:r>
            <a:r>
              <a:rPr lang="fr-FR" altLang="fr-FR" sz="1400" b="1" dirty="0" smtClean="0">
                <a:sym typeface="Wingdings" panose="05000000000000000000" pitchFamily="2" charset="2"/>
              </a:rPr>
              <a:t>trentaine </a:t>
            </a:r>
            <a:r>
              <a:rPr lang="fr-FR" altLang="fr-FR" sz="1400" b="1" dirty="0">
                <a:sym typeface="Wingdings" panose="05000000000000000000" pitchFamily="2" charset="2"/>
              </a:rPr>
              <a:t>de nouveautés par an (25 en 2014, 24 en 2015, 19 en 2016, </a:t>
            </a:r>
            <a:r>
              <a:rPr lang="fr-FR" altLang="fr-FR" sz="1400" b="1" dirty="0" smtClean="0">
                <a:sym typeface="Wingdings" panose="05000000000000000000" pitchFamily="2" charset="2"/>
              </a:rPr>
              <a:t>29 en 2017, 34 en 2018).</a:t>
            </a:r>
            <a:endParaRPr lang="fr-FR" altLang="fr-FR" sz="1400" b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r>
              <a:rPr lang="fr-FR" dirty="0" smtClean="0"/>
              <a:t>Un catalogue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1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80496"/>
          </a:xfrm>
        </p:spPr>
        <p:txBody>
          <a:bodyPr/>
          <a:lstStyle/>
          <a:p>
            <a:r>
              <a:rPr lang="fr-FR" dirty="0" smtClean="0"/>
              <a:t>Evolution de la production (2012-2018)</a:t>
            </a:r>
            <a:br>
              <a:rPr lang="fr-FR" dirty="0" smtClean="0"/>
            </a:br>
            <a:r>
              <a:rPr lang="fr-FR" sz="2000" dirty="0" smtClean="0"/>
              <a:t>(en nombre de nouveautés</a:t>
            </a:r>
            <a:br>
              <a:rPr lang="fr-FR" sz="2000" dirty="0" smtClean="0"/>
            </a:br>
            <a:r>
              <a:rPr lang="fr-FR" sz="2000" dirty="0" smtClean="0"/>
              <a:t>exclue la collection « Tables des hommes)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446848"/>
              </p:ext>
            </p:extLst>
          </p:nvPr>
        </p:nvGraphicFramePr>
        <p:xfrm>
          <a:off x="287523" y="2204864"/>
          <a:ext cx="8568952" cy="247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5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80496"/>
          </a:xfrm>
        </p:spPr>
        <p:txBody>
          <a:bodyPr/>
          <a:lstStyle/>
          <a:p>
            <a:r>
              <a:rPr lang="fr-FR" dirty="0" smtClean="0"/>
              <a:t>Evolution de la production (2012-2018)</a:t>
            </a:r>
            <a:br>
              <a:rPr lang="fr-FR" dirty="0" smtClean="0"/>
            </a:br>
            <a:r>
              <a:rPr lang="fr-FR" sz="2000" dirty="0" smtClean="0"/>
              <a:t>(en volume et en chiffre d’affaire)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7223"/>
              </p:ext>
            </p:extLst>
          </p:nvPr>
        </p:nvGraphicFramePr>
        <p:xfrm>
          <a:off x="287523" y="1099650"/>
          <a:ext cx="8568952" cy="247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369202"/>
              </p:ext>
            </p:extLst>
          </p:nvPr>
        </p:nvGraphicFramePr>
        <p:xfrm>
          <a:off x="287523" y="3632477"/>
          <a:ext cx="8568952" cy="247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8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80496"/>
          </a:xfrm>
        </p:spPr>
        <p:txBody>
          <a:bodyPr/>
          <a:lstStyle/>
          <a:p>
            <a:r>
              <a:rPr lang="fr-FR" dirty="0" smtClean="0"/>
              <a:t>Une forte concentration des ventes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53797"/>
              </p:ext>
            </p:extLst>
          </p:nvPr>
        </p:nvGraphicFramePr>
        <p:xfrm>
          <a:off x="1524000" y="1844824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03674882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130989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Poids dans le 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de titres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185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60%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 titres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306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80%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9 titres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406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100%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124 titres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061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963AC9-AA77-3E44-98E7-DF5BD6DE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80496"/>
          </a:xfrm>
        </p:spPr>
        <p:txBody>
          <a:bodyPr/>
          <a:lstStyle/>
          <a:p>
            <a:r>
              <a:rPr lang="fr-FR" dirty="0" smtClean="0"/>
              <a:t>Audit des PUFR</a:t>
            </a:r>
            <a:br>
              <a:rPr lang="fr-FR" dirty="0" smtClean="0"/>
            </a:br>
            <a:r>
              <a:rPr lang="fr-FR" dirty="0" smtClean="0"/>
              <a:t>par la société Axiales (2018)</a:t>
            </a:r>
            <a:br>
              <a:rPr lang="fr-FR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Activité éditoriale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Presses universitaires</a:t>
            </a:r>
          </a:p>
          <a:p>
            <a:r>
              <a:rPr lang="fr-FR" dirty="0" smtClean="0"/>
              <a:t>François-Rabelais (PUFR)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pufr@univ-tours.fr</a:t>
            </a:r>
            <a:endParaRPr lang="fr-FR" dirty="0"/>
          </a:p>
          <a:p>
            <a:r>
              <a:rPr lang="fr-FR" dirty="0" smtClean="0"/>
              <a:t>http://pufr-editions.fr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043186" cy="1043186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36621"/>
              </p:ext>
            </p:extLst>
          </p:nvPr>
        </p:nvGraphicFramePr>
        <p:xfrm>
          <a:off x="628650" y="1784568"/>
          <a:ext cx="78867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="" xmlns:a16="http://schemas.microsoft.com/office/drawing/2014/main" val="3573424011"/>
                    </a:ext>
                  </a:extLst>
                </a:gridCol>
                <a:gridCol w="3943350">
                  <a:extLst>
                    <a:ext uri="{9D8B030D-6E8A-4147-A177-3AD203B41FA5}">
                      <a16:colId xmlns="" xmlns:a16="http://schemas.microsoft.com/office/drawing/2014/main" val="1361675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Points forts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Points faibles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539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Petite</a:t>
                      </a:r>
                      <a:r>
                        <a:rPr lang="fr-FR" sz="1200" baseline="0" dirty="0" smtClean="0"/>
                        <a:t> équipe solide et motivée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Equipe au maximum de ses capacités de travail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229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Profils largement disciplinaires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Absence d’anticipation de la production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963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Capacité à travailler dans des délais serrés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Mise en production parfois anticipée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7773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Esprit d’entraide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Eparpillement des tâches, avec le risque de ne pas se focaliser</a:t>
                      </a:r>
                      <a:r>
                        <a:rPr lang="fr-FR" sz="1200" baseline="0" dirty="0" smtClean="0"/>
                        <a:t> sur le cœur de métier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662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Appui de 3 maquettistes free-lance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Intitulés de postes parfois en décalage avec les activités réellement</a:t>
                      </a:r>
                      <a:r>
                        <a:rPr lang="fr-FR" sz="1200" baseline="0" dirty="0" smtClean="0"/>
                        <a:t> réalis</a:t>
                      </a:r>
                      <a:r>
                        <a:rPr lang="fr-FR" sz="1200" dirty="0" smtClean="0"/>
                        <a:t>ées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996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Structuration du catalogue en collections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Insuffisance des outils de programmation et de pilotage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719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Circuit</a:t>
                      </a:r>
                      <a:r>
                        <a:rPr lang="fr-FR" sz="1200" baseline="0" dirty="0" smtClean="0"/>
                        <a:t> de décision des projets éditoriaux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Connaissance empirique du temps de production ne permettant pas d’affiner les comptes d’exploitation prévisionnels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564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Formations annuelles pour faire évoluer les pratiques « métier »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Recours à la sous-traitance encore timide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733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Retard dans la production des livres</a:t>
                      </a:r>
                      <a:r>
                        <a:rPr lang="fr-FR" sz="1200" baseline="0" dirty="0" smtClean="0"/>
                        <a:t> électroniques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549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6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587</Words>
  <Application>Microsoft Office PowerPoint</Application>
  <PresentationFormat>Affichage à l'écran (4:3)</PresentationFormat>
  <Paragraphs>154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</vt:lpstr>
      <vt:lpstr>Wingdings</vt:lpstr>
      <vt:lpstr>couverture</vt:lpstr>
      <vt:lpstr>Présentation PowerPoint</vt:lpstr>
      <vt:lpstr>Organigramme des PUFR</vt:lpstr>
      <vt:lpstr>Les PUFR au centre de la chaine du livre</vt:lpstr>
      <vt:lpstr>Politique éditoriale des PUFR</vt:lpstr>
      <vt:lpstr>Un catalogue</vt:lpstr>
      <vt:lpstr>Evolution de la production (2012-2018) (en nombre de nouveautés exclue la collection « Tables des hommes)</vt:lpstr>
      <vt:lpstr>Evolution de la production (2012-2018) (en volume et en chiffre d’affaire)</vt:lpstr>
      <vt:lpstr>Une forte concentration des ventes</vt:lpstr>
      <vt:lpstr>Audit des PUFR par la société Axiales (2018)  Activité éditoriale  </vt:lpstr>
      <vt:lpstr>Audit des PUFR par la société Axiales (2018)  Activité de diffusion et de commercialisation  </vt:lpstr>
      <vt:lpstr>Préconisations d’AXIALES  6 axes d’évolution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Caroline Vaslin</cp:lastModifiedBy>
  <cp:revision>188</cp:revision>
  <cp:lastPrinted>2018-01-18T13:09:23Z</cp:lastPrinted>
  <dcterms:created xsi:type="dcterms:W3CDTF">2017-12-15T09:55:52Z</dcterms:created>
  <dcterms:modified xsi:type="dcterms:W3CDTF">2018-06-29T06:41:03Z</dcterms:modified>
</cp:coreProperties>
</file>