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9" r:id="rId2"/>
    <p:sldId id="279" r:id="rId3"/>
    <p:sldId id="288" r:id="rId4"/>
    <p:sldId id="290" r:id="rId5"/>
    <p:sldId id="291" r:id="rId6"/>
    <p:sldId id="289" r:id="rId7"/>
    <p:sldId id="296" r:id="rId8"/>
    <p:sldId id="292" r:id="rId9"/>
    <p:sldId id="293" r:id="rId10"/>
    <p:sldId id="294" r:id="rId11"/>
    <p:sldId id="295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A59D"/>
    <a:srgbClr val="424A54"/>
    <a:srgbClr val="AE1433"/>
    <a:srgbClr val="E0C510"/>
    <a:srgbClr val="902F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50"/>
  </p:normalViewPr>
  <p:slideViewPr>
    <p:cSldViewPr>
      <p:cViewPr varScale="1">
        <p:scale>
          <a:sx n="91" d="100"/>
          <a:sy n="91" d="100"/>
        </p:scale>
        <p:origin x="749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37" d="100"/>
          <a:sy n="137" d="100"/>
        </p:scale>
        <p:origin x="4744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9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fr-FR"/>
              <a:t>Titres PUFR parus et commercialisés pour les PUFR
par le diffuseur (GEODIF)</a:t>
            </a:r>
          </a:p>
        </c:rich>
      </c:tx>
      <c:layout>
        <c:manualLayout>
          <c:xMode val="edge"/>
          <c:yMode val="edge"/>
          <c:x val="0.11875021872265966"/>
          <c:y val="3.1999884311981662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2291691674177398"/>
          <c:y val="0.16533376389001014"/>
          <c:w val="0.70833477444412118"/>
          <c:h val="0.66666840278229889"/>
        </c:manualLayout>
      </c:layout>
      <c:lineChart>
        <c:grouping val="standard"/>
        <c:varyColors val="0"/>
        <c:ser>
          <c:idx val="0"/>
          <c:order val="0"/>
          <c:tx>
            <c:strRef>
              <c:f>Diffuseur!$A$4</c:f>
              <c:strCache>
                <c:ptCount val="1"/>
                <c:pt idx="0">
                  <c:v>2012</c:v>
                </c:pt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val>
            <c:numRef>
              <c:f>Diffuseur!$B$4:$M$4</c:f>
              <c:numCache>
                <c:formatCode>General</c:formatCode>
                <c:ptCount val="12"/>
                <c:pt idx="0">
                  <c:v>0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7</c:v>
                </c:pt>
                <c:pt idx="5">
                  <c:v>7</c:v>
                </c:pt>
                <c:pt idx="6">
                  <c:v>10</c:v>
                </c:pt>
                <c:pt idx="7">
                  <c:v>11</c:v>
                </c:pt>
                <c:pt idx="8">
                  <c:v>11</c:v>
                </c:pt>
                <c:pt idx="9">
                  <c:v>11</c:v>
                </c:pt>
                <c:pt idx="10">
                  <c:v>11</c:v>
                </c:pt>
                <c:pt idx="11">
                  <c:v>13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C8A-4A21-AA39-5A5B2E64D414}"/>
            </c:ext>
          </c:extLst>
        </c:ser>
        <c:ser>
          <c:idx val="1"/>
          <c:order val="1"/>
          <c:tx>
            <c:strRef>
              <c:f>Diffuseur!$A$5</c:f>
              <c:strCache>
                <c:ptCount val="1"/>
                <c:pt idx="0">
                  <c:v>2013</c:v>
                </c:pt>
              </c:strCache>
            </c:strRef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val>
            <c:numRef>
              <c:f>Diffuseur!$B$5:$M$5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6</c:v>
                </c:pt>
                <c:pt idx="4">
                  <c:v>6</c:v>
                </c:pt>
                <c:pt idx="5">
                  <c:v>7</c:v>
                </c:pt>
                <c:pt idx="6">
                  <c:v>10</c:v>
                </c:pt>
                <c:pt idx="7">
                  <c:v>10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C8A-4A21-AA39-5A5B2E64D414}"/>
            </c:ext>
          </c:extLst>
        </c:ser>
        <c:ser>
          <c:idx val="2"/>
          <c:order val="2"/>
          <c:tx>
            <c:strRef>
              <c:f>Diffuseur!$A$6</c:f>
              <c:strCache>
                <c:ptCount val="1"/>
                <c:pt idx="0">
                  <c:v>2014</c:v>
                </c:pt>
              </c:strCache>
            </c:strRef>
          </c:tx>
          <c:spPr>
            <a:ln w="12700">
              <a:solidFill>
                <a:srgbClr val="99CC0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val>
            <c:numRef>
              <c:f>Diffuseur!$B$6:$M$6</c:f>
              <c:numCache>
                <c:formatCode>General</c:formatCode>
                <c:ptCount val="12"/>
                <c:pt idx="0">
                  <c:v>1</c:v>
                </c:pt>
                <c:pt idx="1">
                  <c:v>4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12</c:v>
                </c:pt>
                <c:pt idx="6">
                  <c:v>12</c:v>
                </c:pt>
                <c:pt idx="7">
                  <c:v>14</c:v>
                </c:pt>
                <c:pt idx="8">
                  <c:v>16</c:v>
                </c:pt>
                <c:pt idx="9">
                  <c:v>20</c:v>
                </c:pt>
                <c:pt idx="10">
                  <c:v>21</c:v>
                </c:pt>
                <c:pt idx="11">
                  <c:v>22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C8A-4A21-AA39-5A5B2E64D414}"/>
            </c:ext>
          </c:extLst>
        </c:ser>
        <c:ser>
          <c:idx val="3"/>
          <c:order val="3"/>
          <c:tx>
            <c:strRef>
              <c:f>Diffuseur!$A$7</c:f>
              <c:strCache>
                <c:ptCount val="1"/>
                <c:pt idx="0">
                  <c:v>2015</c:v>
                </c:pt>
              </c:strCache>
            </c:strRef>
          </c:tx>
          <c:spPr>
            <a:ln w="25400">
              <a:solidFill>
                <a:srgbClr val="666699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666699"/>
              </a:solidFill>
              <a:ln>
                <a:solidFill>
                  <a:srgbClr val="666699"/>
                </a:solidFill>
                <a:prstDash val="solid"/>
              </a:ln>
            </c:spPr>
          </c:marker>
          <c:val>
            <c:numRef>
              <c:f>Diffuseur!$B$7:$M$7</c:f>
              <c:numCache>
                <c:formatCode>General</c:formatCode>
                <c:ptCount val="12"/>
                <c:pt idx="0">
                  <c:v>0</c:v>
                </c:pt>
                <c:pt idx="1">
                  <c:v>2</c:v>
                </c:pt>
                <c:pt idx="2">
                  <c:v>5</c:v>
                </c:pt>
                <c:pt idx="3">
                  <c:v>7</c:v>
                </c:pt>
                <c:pt idx="4">
                  <c:v>10</c:v>
                </c:pt>
                <c:pt idx="5">
                  <c:v>11</c:v>
                </c:pt>
                <c:pt idx="6">
                  <c:v>12</c:v>
                </c:pt>
                <c:pt idx="7">
                  <c:v>13</c:v>
                </c:pt>
                <c:pt idx="8">
                  <c:v>14</c:v>
                </c:pt>
                <c:pt idx="9">
                  <c:v>18</c:v>
                </c:pt>
                <c:pt idx="10">
                  <c:v>18</c:v>
                </c:pt>
                <c:pt idx="11">
                  <c:v>20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BC8A-4A21-AA39-5A5B2E64D414}"/>
            </c:ext>
          </c:extLst>
        </c:ser>
        <c:ser>
          <c:idx val="4"/>
          <c:order val="4"/>
          <c:tx>
            <c:strRef>
              <c:f>Diffuseur!$A$8</c:f>
              <c:strCache>
                <c:ptCount val="1"/>
                <c:pt idx="0">
                  <c:v>2016</c:v>
                </c:pt>
              </c:strCache>
            </c:strRef>
          </c:tx>
          <c:spPr>
            <a:ln w="25400">
              <a:solidFill>
                <a:srgbClr val="33CCCC"/>
              </a:solidFill>
              <a:prstDash val="solid"/>
            </a:ln>
          </c:spPr>
          <c:marker>
            <c:symbol val="star"/>
            <c:size val="3"/>
            <c:spPr>
              <a:solidFill>
                <a:srgbClr val="33CCCC"/>
              </a:solidFill>
              <a:ln>
                <a:solidFill>
                  <a:srgbClr val="33CCCC"/>
                </a:solidFill>
                <a:prstDash val="solid"/>
              </a:ln>
            </c:spPr>
          </c:marker>
          <c:val>
            <c:numRef>
              <c:f>Diffuseur!$B$8:$M$8</c:f>
              <c:numCache>
                <c:formatCode>General</c:formatCode>
                <c:ptCount val="12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13</c:v>
                </c:pt>
                <c:pt idx="9">
                  <c:v>16</c:v>
                </c:pt>
                <c:pt idx="10">
                  <c:v>16</c:v>
                </c:pt>
                <c:pt idx="11">
                  <c:v>17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BC8A-4A21-AA39-5A5B2E64D414}"/>
            </c:ext>
          </c:extLst>
        </c:ser>
        <c:ser>
          <c:idx val="5"/>
          <c:order val="5"/>
          <c:tx>
            <c:strRef>
              <c:f>Diffuseur!$A$9</c:f>
              <c:strCache>
                <c:ptCount val="1"/>
                <c:pt idx="0">
                  <c:v>2017</c:v>
                </c:pt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val>
            <c:numRef>
              <c:f>Diffuseur!$B$9:$M$9</c:f>
              <c:numCache>
                <c:formatCode>General</c:formatCode>
                <c:ptCount val="12"/>
                <c:pt idx="0">
                  <c:v>3</c:v>
                </c:pt>
                <c:pt idx="1">
                  <c:v>4</c:v>
                </c:pt>
                <c:pt idx="2">
                  <c:v>7</c:v>
                </c:pt>
                <c:pt idx="3">
                  <c:v>7</c:v>
                </c:pt>
                <c:pt idx="4">
                  <c:v>10</c:v>
                </c:pt>
                <c:pt idx="5">
                  <c:v>11</c:v>
                </c:pt>
                <c:pt idx="6">
                  <c:v>13</c:v>
                </c:pt>
                <c:pt idx="7">
                  <c:v>13</c:v>
                </c:pt>
                <c:pt idx="8">
                  <c:v>16</c:v>
                </c:pt>
                <c:pt idx="9">
                  <c:v>18</c:v>
                </c:pt>
                <c:pt idx="10">
                  <c:v>21</c:v>
                </c:pt>
                <c:pt idx="11">
                  <c:v>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BC8A-4A21-AA39-5A5B2E64D414}"/>
            </c:ext>
          </c:extLst>
        </c:ser>
        <c:ser>
          <c:idx val="6"/>
          <c:order val="6"/>
          <c:tx>
            <c:strRef>
              <c:f>Diffuseur!$A$10</c:f>
              <c:strCache>
                <c:ptCount val="1"/>
                <c:pt idx="0">
                  <c:v>2018</c:v>
                </c:pt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val>
            <c:numRef>
              <c:f>Diffuseur!$B$10:$M$10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8</c:v>
                </c:pt>
                <c:pt idx="3">
                  <c:v>12</c:v>
                </c:pt>
                <c:pt idx="4">
                  <c:v>16</c:v>
                </c:pt>
                <c:pt idx="5">
                  <c:v>18</c:v>
                </c:pt>
                <c:pt idx="6">
                  <c:v>20</c:v>
                </c:pt>
                <c:pt idx="7">
                  <c:v>21</c:v>
                </c:pt>
                <c:pt idx="8">
                  <c:v>23</c:v>
                </c:pt>
                <c:pt idx="9">
                  <c:v>28</c:v>
                </c:pt>
                <c:pt idx="10">
                  <c:v>31</c:v>
                </c:pt>
                <c:pt idx="11">
                  <c:v>34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BC8A-4A21-AA39-5A5B2E64D4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0736016"/>
        <c:axId val="248866336"/>
      </c:lineChart>
      <c:catAx>
        <c:axId val="2507360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fr-FR"/>
                  <a:t>Mois</a:t>
                </a:r>
              </a:p>
            </c:rich>
          </c:tx>
          <c:layout>
            <c:manualLayout>
              <c:xMode val="edge"/>
              <c:yMode val="edge"/>
              <c:x val="0.44583420822397196"/>
              <c:y val="0.9040023716043759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2488663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8866336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fr-FR"/>
                  <a:t>Cumul des titres parus</a:t>
                </a:r>
              </a:p>
            </c:rich>
          </c:tx>
          <c:layout>
            <c:manualLayout>
              <c:xMode val="edge"/>
              <c:yMode val="edge"/>
              <c:x val="3.3333333333333333E-2"/>
              <c:y val="0.32266747648279503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250736016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5416841644794395"/>
          <c:y val="0.42133431668148918"/>
          <c:w val="0.12708355205599298"/>
          <c:h val="0.2586674186387859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67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9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fr-FR" dirty="0"/>
              <a:t>Nombre d'exemplaires vendus en librairie
(retours déduits</a:t>
            </a:r>
            <a:r>
              <a:rPr lang="fr-FR" dirty="0" smtClean="0"/>
              <a:t>) au 31 mai 2018</a:t>
            </a:r>
            <a:endParaRPr lang="fr-FR" dirty="0"/>
          </a:p>
        </c:rich>
      </c:tx>
      <c:layout>
        <c:manualLayout>
          <c:xMode val="edge"/>
          <c:yMode val="edge"/>
          <c:x val="0.3625410668655864"/>
          <c:y val="5.145448458989605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6041699303587451"/>
          <c:y val="0.20320855614973263"/>
          <c:w val="0.62916794671213117"/>
          <c:h val="0.62834224598930477"/>
        </c:manualLayout>
      </c:layout>
      <c:lineChart>
        <c:grouping val="standard"/>
        <c:varyColors val="0"/>
        <c:ser>
          <c:idx val="0"/>
          <c:order val="0"/>
          <c:tx>
            <c:strRef>
              <c:f>Diffuseur!$A$25</c:f>
              <c:strCache>
                <c:ptCount val="1"/>
                <c:pt idx="0">
                  <c:v>2012</c:v>
                </c:pt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val>
            <c:numRef>
              <c:f>Diffuseur!$B$25:$M$25</c:f>
              <c:numCache>
                <c:formatCode>General</c:formatCode>
                <c:ptCount val="12"/>
                <c:pt idx="0">
                  <c:v>49</c:v>
                </c:pt>
                <c:pt idx="1">
                  <c:v>393</c:v>
                </c:pt>
                <c:pt idx="2">
                  <c:v>597</c:v>
                </c:pt>
                <c:pt idx="3">
                  <c:v>807</c:v>
                </c:pt>
                <c:pt idx="4">
                  <c:v>886</c:v>
                </c:pt>
                <c:pt idx="5">
                  <c:v>992</c:v>
                </c:pt>
                <c:pt idx="6">
                  <c:v>1118</c:v>
                </c:pt>
                <c:pt idx="7">
                  <c:v>1166</c:v>
                </c:pt>
                <c:pt idx="8">
                  <c:v>1263</c:v>
                </c:pt>
                <c:pt idx="9">
                  <c:v>1391</c:v>
                </c:pt>
                <c:pt idx="10">
                  <c:v>1493</c:v>
                </c:pt>
                <c:pt idx="11">
                  <c:v>1516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6FB-4FBD-89CD-A3E1AD63FE0F}"/>
            </c:ext>
          </c:extLst>
        </c:ser>
        <c:ser>
          <c:idx val="1"/>
          <c:order val="1"/>
          <c:tx>
            <c:strRef>
              <c:f>Diffuseur!$A$26</c:f>
              <c:strCache>
                <c:ptCount val="1"/>
                <c:pt idx="0">
                  <c:v>2013</c:v>
                </c:pt>
              </c:strCache>
            </c:strRef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val>
            <c:numRef>
              <c:f>Diffuseur!$B$26:$M$26</c:f>
              <c:numCache>
                <c:formatCode>General</c:formatCode>
                <c:ptCount val="12"/>
                <c:pt idx="0">
                  <c:v>285</c:v>
                </c:pt>
                <c:pt idx="1">
                  <c:v>595</c:v>
                </c:pt>
                <c:pt idx="2">
                  <c:v>791</c:v>
                </c:pt>
                <c:pt idx="3">
                  <c:v>1008</c:v>
                </c:pt>
                <c:pt idx="4">
                  <c:v>1105</c:v>
                </c:pt>
                <c:pt idx="5">
                  <c:v>1346</c:v>
                </c:pt>
                <c:pt idx="6">
                  <c:v>1603</c:v>
                </c:pt>
                <c:pt idx="7">
                  <c:v>1732</c:v>
                </c:pt>
                <c:pt idx="8">
                  <c:v>2136</c:v>
                </c:pt>
                <c:pt idx="9">
                  <c:v>2476</c:v>
                </c:pt>
                <c:pt idx="10">
                  <c:v>2819</c:v>
                </c:pt>
                <c:pt idx="11">
                  <c:v>2984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6FB-4FBD-89CD-A3E1AD63FE0F}"/>
            </c:ext>
          </c:extLst>
        </c:ser>
        <c:ser>
          <c:idx val="2"/>
          <c:order val="2"/>
          <c:tx>
            <c:strRef>
              <c:f>Diffuseur!$A$27</c:f>
              <c:strCache>
                <c:ptCount val="1"/>
                <c:pt idx="0">
                  <c:v>2014</c:v>
                </c:pt>
              </c:strCache>
            </c:strRef>
          </c:tx>
          <c:spPr>
            <a:ln w="25400">
              <a:solidFill>
                <a:srgbClr val="99CC0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val>
            <c:numRef>
              <c:f>Diffuseur!$B$27:$M$27</c:f>
              <c:numCache>
                <c:formatCode>General</c:formatCode>
                <c:ptCount val="12"/>
                <c:pt idx="0">
                  <c:v>126</c:v>
                </c:pt>
                <c:pt idx="1">
                  <c:v>482</c:v>
                </c:pt>
                <c:pt idx="2">
                  <c:v>690</c:v>
                </c:pt>
                <c:pt idx="3">
                  <c:v>953</c:v>
                </c:pt>
                <c:pt idx="4">
                  <c:v>1180</c:v>
                </c:pt>
                <c:pt idx="5">
                  <c:v>1758</c:v>
                </c:pt>
                <c:pt idx="6">
                  <c:v>1911</c:v>
                </c:pt>
                <c:pt idx="7">
                  <c:v>2121</c:v>
                </c:pt>
                <c:pt idx="8">
                  <c:v>2333</c:v>
                </c:pt>
                <c:pt idx="9">
                  <c:v>3496</c:v>
                </c:pt>
                <c:pt idx="10">
                  <c:v>5269</c:v>
                </c:pt>
                <c:pt idx="11">
                  <c:v>6299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F6FB-4FBD-89CD-A3E1AD63FE0F}"/>
            </c:ext>
          </c:extLst>
        </c:ser>
        <c:ser>
          <c:idx val="3"/>
          <c:order val="3"/>
          <c:tx>
            <c:strRef>
              <c:f>Diffuseur!$A$28</c:f>
              <c:strCache>
                <c:ptCount val="1"/>
                <c:pt idx="0">
                  <c:v>2015</c:v>
                </c:pt>
              </c:strCache>
            </c:strRef>
          </c:tx>
          <c:spPr>
            <a:ln w="25400">
              <a:solidFill>
                <a:srgbClr val="666699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666699"/>
              </a:solidFill>
              <a:ln>
                <a:solidFill>
                  <a:srgbClr val="666699"/>
                </a:solidFill>
                <a:prstDash val="solid"/>
              </a:ln>
            </c:spPr>
          </c:marker>
          <c:val>
            <c:numRef>
              <c:f>Diffuseur!$B$28:$M$28</c:f>
              <c:numCache>
                <c:formatCode>General</c:formatCode>
                <c:ptCount val="12"/>
                <c:pt idx="0">
                  <c:v>1082</c:v>
                </c:pt>
                <c:pt idx="1">
                  <c:v>1920</c:v>
                </c:pt>
                <c:pt idx="2">
                  <c:v>2723</c:v>
                </c:pt>
                <c:pt idx="3">
                  <c:v>3333</c:v>
                </c:pt>
                <c:pt idx="4">
                  <c:v>4181</c:v>
                </c:pt>
                <c:pt idx="5">
                  <c:v>5047</c:v>
                </c:pt>
                <c:pt idx="6">
                  <c:v>5917</c:v>
                </c:pt>
                <c:pt idx="7">
                  <c:v>7773</c:v>
                </c:pt>
                <c:pt idx="8">
                  <c:v>9738</c:v>
                </c:pt>
                <c:pt idx="9">
                  <c:v>10597</c:v>
                </c:pt>
                <c:pt idx="10">
                  <c:v>11151</c:v>
                </c:pt>
                <c:pt idx="11">
                  <c:v>12200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F6FB-4FBD-89CD-A3E1AD63FE0F}"/>
            </c:ext>
          </c:extLst>
        </c:ser>
        <c:ser>
          <c:idx val="4"/>
          <c:order val="4"/>
          <c:tx>
            <c:strRef>
              <c:f>Diffuseur!$A$29</c:f>
              <c:strCache>
                <c:ptCount val="1"/>
                <c:pt idx="0">
                  <c:v>2016</c:v>
                </c:pt>
              </c:strCache>
            </c:strRef>
          </c:tx>
          <c:spPr>
            <a:ln w="25400">
              <a:solidFill>
                <a:srgbClr val="33CCCC"/>
              </a:solidFill>
              <a:prstDash val="solid"/>
            </a:ln>
          </c:spPr>
          <c:marker>
            <c:symbol val="star"/>
            <c:size val="3"/>
            <c:spPr>
              <a:solidFill>
                <a:srgbClr val="33CCCC"/>
              </a:solidFill>
              <a:ln>
                <a:solidFill>
                  <a:srgbClr val="33CCCC"/>
                </a:solidFill>
                <a:prstDash val="solid"/>
              </a:ln>
            </c:spPr>
          </c:marker>
          <c:val>
            <c:numRef>
              <c:f>Diffuseur!$B$29:$M$29</c:f>
              <c:numCache>
                <c:formatCode>General</c:formatCode>
                <c:ptCount val="12"/>
                <c:pt idx="0">
                  <c:v>1301</c:v>
                </c:pt>
                <c:pt idx="1">
                  <c:v>2368</c:v>
                </c:pt>
                <c:pt idx="2">
                  <c:v>3059</c:v>
                </c:pt>
                <c:pt idx="3">
                  <c:v>3749</c:v>
                </c:pt>
                <c:pt idx="4">
                  <c:v>4189</c:v>
                </c:pt>
                <c:pt idx="5">
                  <c:v>4601</c:v>
                </c:pt>
                <c:pt idx="6">
                  <c:v>5015</c:v>
                </c:pt>
                <c:pt idx="7">
                  <c:v>5311</c:v>
                </c:pt>
                <c:pt idx="8">
                  <c:v>9631</c:v>
                </c:pt>
                <c:pt idx="9">
                  <c:v>10670</c:v>
                </c:pt>
                <c:pt idx="10">
                  <c:v>11563</c:v>
                </c:pt>
                <c:pt idx="11">
                  <c:v>12111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F6FB-4FBD-89CD-A3E1AD63FE0F}"/>
            </c:ext>
          </c:extLst>
        </c:ser>
        <c:ser>
          <c:idx val="5"/>
          <c:order val="5"/>
          <c:tx>
            <c:strRef>
              <c:f>Diffuseur!$A$30</c:f>
              <c:strCache>
                <c:ptCount val="1"/>
                <c:pt idx="0">
                  <c:v>2017</c:v>
                </c:pt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val>
            <c:numRef>
              <c:f>Diffuseur!$B$30:$M$30</c:f>
              <c:numCache>
                <c:formatCode>General</c:formatCode>
                <c:ptCount val="12"/>
                <c:pt idx="0">
                  <c:v>2203</c:v>
                </c:pt>
                <c:pt idx="1">
                  <c:v>3124</c:v>
                </c:pt>
                <c:pt idx="2">
                  <c:v>4546</c:v>
                </c:pt>
                <c:pt idx="3">
                  <c:v>5068</c:v>
                </c:pt>
                <c:pt idx="4">
                  <c:v>5879</c:v>
                </c:pt>
                <c:pt idx="5">
                  <c:v>7180</c:v>
                </c:pt>
                <c:pt idx="6">
                  <c:v>8710</c:v>
                </c:pt>
                <c:pt idx="7">
                  <c:v>10169</c:v>
                </c:pt>
                <c:pt idx="8">
                  <c:v>12913</c:v>
                </c:pt>
                <c:pt idx="9">
                  <c:v>13876</c:v>
                </c:pt>
                <c:pt idx="10">
                  <c:v>15159</c:v>
                </c:pt>
                <c:pt idx="11">
                  <c:v>15895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F6FB-4FBD-89CD-A3E1AD63FE0F}"/>
            </c:ext>
          </c:extLst>
        </c:ser>
        <c:ser>
          <c:idx val="6"/>
          <c:order val="6"/>
          <c:tx>
            <c:strRef>
              <c:f>Diffuseur!$A$31</c:f>
              <c:strCache>
                <c:ptCount val="1"/>
                <c:pt idx="0">
                  <c:v>2018</c:v>
                </c:pt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val>
            <c:numRef>
              <c:f>Diffuseur!$B$31:$M$31</c:f>
              <c:numCache>
                <c:formatCode>General</c:formatCode>
                <c:ptCount val="12"/>
                <c:pt idx="0">
                  <c:v>1824</c:v>
                </c:pt>
                <c:pt idx="1">
                  <c:v>2779</c:v>
                </c:pt>
                <c:pt idx="2">
                  <c:v>4011</c:v>
                </c:pt>
                <c:pt idx="3">
                  <c:v>4922</c:v>
                </c:pt>
                <c:pt idx="4">
                  <c:v>5606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F6FB-4FBD-89CD-A3E1AD63FE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9172128"/>
        <c:axId val="339172688"/>
      </c:lineChart>
      <c:catAx>
        <c:axId val="3391721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fr-FR"/>
                  <a:t>Mois</a:t>
                </a:r>
              </a:p>
            </c:rich>
          </c:tx>
          <c:layout>
            <c:manualLayout>
              <c:xMode val="edge"/>
              <c:yMode val="edge"/>
              <c:x val="0.43750091781324829"/>
              <c:y val="0.90374327518452457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3391726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39172688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fr-FR"/>
                  <a:t>Nombre d'exemplaires</a:t>
                </a:r>
              </a:p>
            </c:rich>
          </c:tx>
          <c:layout>
            <c:manualLayout>
              <c:xMode val="edge"/>
              <c:yMode val="edge"/>
              <c:x val="3.3333442922974917E-2"/>
              <c:y val="0.34491988225228754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339172128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5208510731565656"/>
          <c:y val="0.33957222198053971"/>
          <c:w val="0.12916695433947578"/>
          <c:h val="0.35828888792215885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73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9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fr-FR" dirty="0"/>
              <a:t>CA des ventes en librairie (non remisé </a:t>
            </a:r>
            <a:r>
              <a:rPr lang="fr-FR" dirty="0" smtClean="0"/>
              <a:t>HT)</a:t>
            </a:r>
            <a:r>
              <a:rPr lang="fr-FR" baseline="0" dirty="0" smtClean="0"/>
              <a:t> au 31 mai 2018</a:t>
            </a:r>
            <a:endParaRPr lang="fr-FR" dirty="0"/>
          </a:p>
        </c:rich>
      </c:tx>
      <c:layout>
        <c:manualLayout>
          <c:xMode val="edge"/>
          <c:yMode val="edge"/>
          <c:x val="0.31172668489682287"/>
          <c:y val="4.739363301085730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704313823787442"/>
          <c:y val="0.16266709027888093"/>
          <c:w val="0.62217721518987346"/>
          <c:h val="0.66933507639342815"/>
        </c:manualLayout>
      </c:layout>
      <c:lineChart>
        <c:grouping val="standard"/>
        <c:varyColors val="0"/>
        <c:ser>
          <c:idx val="0"/>
          <c:order val="0"/>
          <c:tx>
            <c:strRef>
              <c:f>Diffuseur!$A$14</c:f>
              <c:strCache>
                <c:ptCount val="1"/>
                <c:pt idx="0">
                  <c:v>2012</c:v>
                </c:pt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val>
            <c:numRef>
              <c:f>Diffuseur!$B$14:$M$14</c:f>
              <c:numCache>
                <c:formatCode>General</c:formatCode>
                <c:ptCount val="12"/>
                <c:pt idx="0">
                  <c:v>1080</c:v>
                </c:pt>
                <c:pt idx="1">
                  <c:v>6016</c:v>
                </c:pt>
                <c:pt idx="2">
                  <c:v>9098</c:v>
                </c:pt>
                <c:pt idx="3">
                  <c:v>12708</c:v>
                </c:pt>
                <c:pt idx="4">
                  <c:v>14088</c:v>
                </c:pt>
                <c:pt idx="5">
                  <c:v>15735</c:v>
                </c:pt>
                <c:pt idx="6">
                  <c:v>17741</c:v>
                </c:pt>
                <c:pt idx="7">
                  <c:v>18485</c:v>
                </c:pt>
                <c:pt idx="8">
                  <c:v>20172</c:v>
                </c:pt>
                <c:pt idx="9">
                  <c:v>22279</c:v>
                </c:pt>
                <c:pt idx="10">
                  <c:v>24231</c:v>
                </c:pt>
                <c:pt idx="11">
                  <c:v>25349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D60-4FC9-93B4-1058DAA5763D}"/>
            </c:ext>
          </c:extLst>
        </c:ser>
        <c:ser>
          <c:idx val="1"/>
          <c:order val="1"/>
          <c:tx>
            <c:strRef>
              <c:f>Diffuseur!$A$15</c:f>
              <c:strCache>
                <c:ptCount val="1"/>
                <c:pt idx="0">
                  <c:v>2013</c:v>
                </c:pt>
              </c:strCache>
            </c:strRef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val>
            <c:numRef>
              <c:f>Diffuseur!$B$15:$M$15</c:f>
              <c:numCache>
                <c:formatCode>General</c:formatCode>
                <c:ptCount val="12"/>
                <c:pt idx="0">
                  <c:v>6330</c:v>
                </c:pt>
                <c:pt idx="1">
                  <c:v>13244</c:v>
                </c:pt>
                <c:pt idx="2">
                  <c:v>17172</c:v>
                </c:pt>
                <c:pt idx="3">
                  <c:v>21678</c:v>
                </c:pt>
                <c:pt idx="4">
                  <c:v>25372</c:v>
                </c:pt>
                <c:pt idx="5">
                  <c:v>29990</c:v>
                </c:pt>
                <c:pt idx="6">
                  <c:v>34990</c:v>
                </c:pt>
                <c:pt idx="7">
                  <c:v>37623</c:v>
                </c:pt>
                <c:pt idx="8">
                  <c:v>46789</c:v>
                </c:pt>
                <c:pt idx="9">
                  <c:v>54562</c:v>
                </c:pt>
                <c:pt idx="10">
                  <c:v>62643</c:v>
                </c:pt>
                <c:pt idx="11">
                  <c:v>66444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D60-4FC9-93B4-1058DAA5763D}"/>
            </c:ext>
          </c:extLst>
        </c:ser>
        <c:ser>
          <c:idx val="2"/>
          <c:order val="2"/>
          <c:tx>
            <c:strRef>
              <c:f>Diffuseur!$A$16</c:f>
              <c:strCache>
                <c:ptCount val="1"/>
                <c:pt idx="0">
                  <c:v>2014</c:v>
                </c:pt>
              </c:strCache>
            </c:strRef>
          </c:tx>
          <c:spPr>
            <a:ln w="12700">
              <a:solidFill>
                <a:srgbClr val="99CC0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val>
            <c:numRef>
              <c:f>Diffuseur!$B$16:$M$16</c:f>
              <c:numCache>
                <c:formatCode>General</c:formatCode>
                <c:ptCount val="12"/>
                <c:pt idx="0">
                  <c:v>3068</c:v>
                </c:pt>
                <c:pt idx="1">
                  <c:v>14440</c:v>
                </c:pt>
                <c:pt idx="2">
                  <c:v>21244</c:v>
                </c:pt>
                <c:pt idx="3">
                  <c:v>28660</c:v>
                </c:pt>
                <c:pt idx="4">
                  <c:v>34220</c:v>
                </c:pt>
                <c:pt idx="5">
                  <c:v>48247</c:v>
                </c:pt>
                <c:pt idx="6">
                  <c:v>52375</c:v>
                </c:pt>
                <c:pt idx="7">
                  <c:v>57861</c:v>
                </c:pt>
                <c:pt idx="8">
                  <c:v>64249</c:v>
                </c:pt>
                <c:pt idx="9">
                  <c:v>104753</c:v>
                </c:pt>
                <c:pt idx="10">
                  <c:v>167515</c:v>
                </c:pt>
                <c:pt idx="11">
                  <c:v>198000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AD60-4FC9-93B4-1058DAA5763D}"/>
            </c:ext>
          </c:extLst>
        </c:ser>
        <c:ser>
          <c:idx val="3"/>
          <c:order val="3"/>
          <c:tx>
            <c:strRef>
              <c:f>Diffuseur!$A$17</c:f>
              <c:strCache>
                <c:ptCount val="1"/>
                <c:pt idx="0">
                  <c:v>2015</c:v>
                </c:pt>
              </c:strCache>
            </c:strRef>
          </c:tx>
          <c:spPr>
            <a:ln w="25400">
              <a:solidFill>
                <a:srgbClr val="666699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666699"/>
              </a:solidFill>
              <a:ln>
                <a:solidFill>
                  <a:srgbClr val="666699"/>
                </a:solidFill>
                <a:prstDash val="solid"/>
              </a:ln>
            </c:spPr>
          </c:marker>
          <c:val>
            <c:numRef>
              <c:f>Diffuseur!$B$17:$M$17</c:f>
              <c:numCache>
                <c:formatCode>General</c:formatCode>
                <c:ptCount val="12"/>
                <c:pt idx="0">
                  <c:v>39502</c:v>
                </c:pt>
                <c:pt idx="1">
                  <c:v>67322</c:v>
                </c:pt>
                <c:pt idx="2">
                  <c:v>98373</c:v>
                </c:pt>
                <c:pt idx="3">
                  <c:v>116006</c:v>
                </c:pt>
                <c:pt idx="4">
                  <c:v>143841</c:v>
                </c:pt>
                <c:pt idx="5">
                  <c:v>171805</c:v>
                </c:pt>
                <c:pt idx="6">
                  <c:v>203492</c:v>
                </c:pt>
                <c:pt idx="7">
                  <c:v>262676</c:v>
                </c:pt>
                <c:pt idx="8">
                  <c:v>327325</c:v>
                </c:pt>
                <c:pt idx="9">
                  <c:v>354091</c:v>
                </c:pt>
                <c:pt idx="10">
                  <c:v>371203</c:v>
                </c:pt>
                <c:pt idx="11">
                  <c:v>407854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AD60-4FC9-93B4-1058DAA5763D}"/>
            </c:ext>
          </c:extLst>
        </c:ser>
        <c:ser>
          <c:idx val="4"/>
          <c:order val="4"/>
          <c:tx>
            <c:strRef>
              <c:f>Diffuseur!$A$18</c:f>
              <c:strCache>
                <c:ptCount val="1"/>
                <c:pt idx="0">
                  <c:v>2016</c:v>
                </c:pt>
              </c:strCache>
            </c:strRef>
          </c:tx>
          <c:spPr>
            <a:ln w="25400">
              <a:solidFill>
                <a:srgbClr val="33CCCC"/>
              </a:solidFill>
              <a:prstDash val="solid"/>
            </a:ln>
          </c:spPr>
          <c:marker>
            <c:symbol val="star"/>
            <c:size val="3"/>
            <c:spPr>
              <a:solidFill>
                <a:srgbClr val="33CCCC"/>
              </a:solidFill>
              <a:ln>
                <a:solidFill>
                  <a:srgbClr val="33CCCC"/>
                </a:solidFill>
                <a:prstDash val="solid"/>
              </a:ln>
            </c:spPr>
          </c:marker>
          <c:val>
            <c:numRef>
              <c:f>Diffuseur!$B$18:$M$18</c:f>
              <c:numCache>
                <c:formatCode>General</c:formatCode>
                <c:ptCount val="12"/>
                <c:pt idx="0">
                  <c:v>45373</c:v>
                </c:pt>
                <c:pt idx="1">
                  <c:v>88284</c:v>
                </c:pt>
                <c:pt idx="2">
                  <c:v>102260</c:v>
                </c:pt>
                <c:pt idx="3">
                  <c:v>122893</c:v>
                </c:pt>
                <c:pt idx="4">
                  <c:v>136683</c:v>
                </c:pt>
                <c:pt idx="5">
                  <c:v>148728</c:v>
                </c:pt>
                <c:pt idx="6">
                  <c:v>160366</c:v>
                </c:pt>
                <c:pt idx="7">
                  <c:v>160774</c:v>
                </c:pt>
                <c:pt idx="8">
                  <c:v>316666</c:v>
                </c:pt>
                <c:pt idx="9">
                  <c:v>348227</c:v>
                </c:pt>
                <c:pt idx="10">
                  <c:v>375663</c:v>
                </c:pt>
                <c:pt idx="11">
                  <c:v>401066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AD60-4FC9-93B4-1058DAA5763D}"/>
            </c:ext>
          </c:extLst>
        </c:ser>
        <c:ser>
          <c:idx val="5"/>
          <c:order val="5"/>
          <c:tx>
            <c:strRef>
              <c:f>Diffuseur!$A$19</c:f>
              <c:strCache>
                <c:ptCount val="1"/>
                <c:pt idx="0">
                  <c:v>2017</c:v>
                </c:pt>
              </c:strCache>
            </c:strRef>
          </c:tx>
          <c:spPr>
            <a:ln w="12700">
              <a:solidFill>
                <a:srgbClr val="8000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val>
            <c:numRef>
              <c:f>Diffuseur!$B$19:$M$19</c:f>
              <c:numCache>
                <c:formatCode>General</c:formatCode>
                <c:ptCount val="12"/>
                <c:pt idx="0">
                  <c:v>72329</c:v>
                </c:pt>
                <c:pt idx="1">
                  <c:v>96557</c:v>
                </c:pt>
                <c:pt idx="2">
                  <c:v>133707</c:v>
                </c:pt>
                <c:pt idx="3">
                  <c:v>148471</c:v>
                </c:pt>
                <c:pt idx="4">
                  <c:v>169589</c:v>
                </c:pt>
                <c:pt idx="5">
                  <c:v>210632</c:v>
                </c:pt>
                <c:pt idx="6">
                  <c:v>259507</c:v>
                </c:pt>
                <c:pt idx="7">
                  <c:v>310874</c:v>
                </c:pt>
                <c:pt idx="8">
                  <c:v>391154</c:v>
                </c:pt>
                <c:pt idx="9">
                  <c:v>418843</c:v>
                </c:pt>
                <c:pt idx="10">
                  <c:v>457312</c:v>
                </c:pt>
                <c:pt idx="11">
                  <c:v>480931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AD60-4FC9-93B4-1058DAA5763D}"/>
            </c:ext>
          </c:extLst>
        </c:ser>
        <c:ser>
          <c:idx val="6"/>
          <c:order val="6"/>
          <c:tx>
            <c:strRef>
              <c:f>Diffuseur!$A$20</c:f>
              <c:strCache>
                <c:ptCount val="1"/>
                <c:pt idx="0">
                  <c:v>2018</c:v>
                </c:pt>
              </c:strCache>
            </c:strRef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plus"/>
            <c:size val="5"/>
            <c:spPr>
              <a:noFill/>
              <a:ln>
                <a:solidFill>
                  <a:srgbClr val="008080"/>
                </a:solidFill>
                <a:prstDash val="solid"/>
              </a:ln>
            </c:spPr>
          </c:marker>
          <c:val>
            <c:numRef>
              <c:f>Diffuseur!$B$20:$M$20</c:f>
              <c:numCache>
                <c:formatCode>General</c:formatCode>
                <c:ptCount val="12"/>
                <c:pt idx="0">
                  <c:v>57059</c:v>
                </c:pt>
                <c:pt idx="1">
                  <c:v>89207</c:v>
                </c:pt>
                <c:pt idx="2">
                  <c:v>123916</c:v>
                </c:pt>
                <c:pt idx="3">
                  <c:v>146377</c:v>
                </c:pt>
                <c:pt idx="4">
                  <c:v>163233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AD60-4FC9-93B4-1058DAA576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9092784"/>
        <c:axId val="339093344"/>
      </c:lineChart>
      <c:catAx>
        <c:axId val="339092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fr-FR"/>
                  <a:t>Mois</a:t>
                </a:r>
              </a:p>
            </c:rich>
          </c:tx>
          <c:layout>
            <c:manualLayout>
              <c:xMode val="edge"/>
              <c:yMode val="edge"/>
              <c:x val="0.44969242294405187"/>
              <c:y val="0.9040023716043759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3390933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39093344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fr-FR"/>
                  <a:t>CA non remisé HT (en euros)</a:t>
                </a:r>
              </a:p>
            </c:rich>
          </c:tx>
          <c:layout>
            <c:manualLayout>
              <c:xMode val="edge"/>
              <c:yMode val="edge"/>
              <c:x val="3.2854209445585217E-2"/>
              <c:y val="0.31200075197211918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339092784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1519593418379166"/>
          <c:y val="0.39466765001482251"/>
          <c:w val="0.14579076999358653"/>
          <c:h val="0.25866741863878584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73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="" xmlns:a16="http://schemas.microsoft.com/office/drawing/2014/main" id="{EE539E96-8572-2A44-87E6-6D95A10062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0099B758-85D5-D34E-A934-7AF798DD31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9B03E60-58F5-D74A-BD1C-D7974FF3D5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FD4791-97AE-0E4F-9C95-CEAA9E9390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871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A33B3D-2CAC-EA43-9FCF-0AE2424CDE32}" type="datetimeFigureOut">
              <a:rPr lang="fr-FR" smtClean="0"/>
              <a:t>29/06/2018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41D84-D9D4-B941-81C5-EDDB6B969F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2134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="" xmlns:a16="http://schemas.microsoft.com/office/drawing/2014/main" id="{315D0532-0EE1-954C-81C6-9E533006E4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 algn="ctr">
              <a:defRPr sz="2800" b="1">
                <a:solidFill>
                  <a:srgbClr val="45A59D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texte 10">
            <a:extLst>
              <a:ext uri="{FF2B5EF4-FFF2-40B4-BE49-F238E27FC236}">
                <a16:creationId xmlns="" xmlns:a16="http://schemas.microsoft.com/office/drawing/2014/main" id="{23D2F5B0-54A2-404C-87AB-2A4F7D5217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de votre présentation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="" xmlns:a16="http://schemas.microsoft.com/office/drawing/2014/main" id="{DF8891A1-E265-9A41-992B-8BF6C690176F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0EE33A70-8E86-FF45-AB9A-2F3F10C9137C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4" name="Shape 4880">
            <a:extLst>
              <a:ext uri="{FF2B5EF4-FFF2-40B4-BE49-F238E27FC236}">
                <a16:creationId xmlns="" xmlns:a16="http://schemas.microsoft.com/office/drawing/2014/main" id="{8A5CA413-04C6-C74B-9673-DFA8CD41AA55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="" xmlns:a16="http://schemas.microsoft.com/office/drawing/2014/main" id="{D9CAAD86-0F51-EA40-84FF-DEABA75D933B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2" name="Espace réservé du texte 4">
            <a:extLst>
              <a:ext uri="{FF2B5EF4-FFF2-40B4-BE49-F238E27FC236}">
                <a16:creationId xmlns="" xmlns:a16="http://schemas.microsoft.com/office/drawing/2014/main" id="{899C93F2-F8B6-D449-9E4F-DFCC6F1184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Site internet</a:t>
            </a:r>
          </a:p>
        </p:txBody>
      </p:sp>
    </p:spTree>
    <p:extLst>
      <p:ext uri="{BB962C8B-B14F-4D97-AF65-F5344CB8AC3E}">
        <p14:creationId xmlns:p14="http://schemas.microsoft.com/office/powerpoint/2010/main" val="1782577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200" y="2060848"/>
            <a:ext cx="8229600" cy="3168352"/>
          </a:xfrm>
          <a:prstGeom prst="rect">
            <a:avLst/>
          </a:prstGeom>
        </p:spPr>
        <p:txBody>
          <a:bodyPr numCol="2" spcCol="540000"/>
          <a:lstStyle>
            <a:lvl1pPr marL="0" indent="0" algn="l">
              <a:buNone/>
              <a:defRPr lang="fr-FR" sz="1500" smtClean="0">
                <a:solidFill>
                  <a:srgbClr val="424A54"/>
                </a:solidFill>
                <a:effectLst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dirty="0" err="1"/>
              <a:t>Sum</a:t>
            </a:r>
            <a:r>
              <a:rPr lang="fr-FR" dirty="0"/>
              <a:t> </a:t>
            </a:r>
            <a:r>
              <a:rPr lang="fr-FR" dirty="0" err="1"/>
              <a:t>everum</a:t>
            </a:r>
            <a:r>
              <a:rPr lang="fr-FR" dirty="0"/>
              <a:t> </a:t>
            </a:r>
            <a:r>
              <a:rPr lang="fr-FR" dirty="0" err="1"/>
              <a:t>faccus</a:t>
            </a:r>
            <a:r>
              <a:rPr lang="fr-FR" dirty="0"/>
              <a:t> non </a:t>
            </a:r>
            <a:r>
              <a:rPr lang="fr-FR" dirty="0" err="1"/>
              <a:t>cusdae</a:t>
            </a:r>
            <a:r>
              <a:rPr lang="fr-FR" dirty="0"/>
              <a:t> </a:t>
            </a:r>
            <a:r>
              <a:rPr lang="fr-FR" dirty="0" err="1"/>
              <a:t>vitatis</a:t>
            </a:r>
            <a:r>
              <a:rPr lang="fr-FR" dirty="0"/>
              <a:t> con </a:t>
            </a:r>
            <a:r>
              <a:rPr lang="fr-FR" dirty="0" err="1"/>
              <a:t>pla</a:t>
            </a:r>
            <a:r>
              <a:rPr lang="fr-FR" dirty="0"/>
              <a:t> </a:t>
            </a:r>
            <a:r>
              <a:rPr lang="fr-FR" dirty="0" err="1"/>
              <a:t>ipsanti</a:t>
            </a:r>
            <a:r>
              <a:rPr lang="fr-FR" dirty="0"/>
              <a:t> </a:t>
            </a:r>
            <a:r>
              <a:rPr lang="fr-FR" dirty="0" err="1"/>
              <a:t>volor</a:t>
            </a:r>
            <a:r>
              <a:rPr lang="fr-FR" dirty="0"/>
              <a:t> </a:t>
            </a:r>
            <a:r>
              <a:rPr lang="fr-FR" dirty="0" err="1"/>
              <a:t>maio</a:t>
            </a:r>
            <a:r>
              <a:rPr lang="fr-FR" dirty="0"/>
              <a:t>. Ma </a:t>
            </a:r>
            <a:r>
              <a:rPr lang="fr-FR" dirty="0" err="1"/>
              <a:t>ese</a:t>
            </a:r>
            <a:r>
              <a:rPr lang="fr-FR" dirty="0"/>
              <a:t> </a:t>
            </a:r>
            <a:r>
              <a:rPr lang="fr-FR" dirty="0" err="1"/>
              <a:t>voluptatum</a:t>
            </a:r>
            <a:r>
              <a:rPr lang="fr-FR" dirty="0"/>
              <a:t> </a:t>
            </a:r>
            <a:r>
              <a:rPr lang="fr-FR" dirty="0" err="1"/>
              <a:t>rernatus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 </a:t>
            </a:r>
            <a:r>
              <a:rPr lang="fr-FR" dirty="0" err="1"/>
              <a:t>dempost</a:t>
            </a:r>
            <a:r>
              <a:rPr lang="fr-FR" dirty="0"/>
              <a:t>, </a:t>
            </a:r>
            <a:r>
              <a:rPr lang="fr-FR" dirty="0" err="1"/>
              <a:t>num</a:t>
            </a:r>
            <a:r>
              <a:rPr lang="fr-FR" dirty="0"/>
              <a:t> </a:t>
            </a:r>
            <a:r>
              <a:rPr lang="fr-FR" dirty="0" err="1"/>
              <a:t>remporibus</a:t>
            </a:r>
            <a:r>
              <a:rPr lang="fr-FR" dirty="0"/>
              <a:t> </a:t>
            </a:r>
            <a:r>
              <a:rPr lang="fr-FR" dirty="0" err="1"/>
              <a:t>alibust</a:t>
            </a:r>
            <a:r>
              <a:rPr lang="fr-FR" dirty="0"/>
              <a:t>, que </a:t>
            </a:r>
            <a:r>
              <a:rPr lang="fr-FR" dirty="0" err="1"/>
              <a:t>necte</a:t>
            </a:r>
            <a:r>
              <a:rPr lang="fr-FR" dirty="0"/>
              <a:t> et, sus di </a:t>
            </a:r>
            <a:r>
              <a:rPr lang="fr-FR" dirty="0" err="1"/>
              <a:t>doleculpa</a:t>
            </a:r>
            <a:r>
              <a:rPr lang="fr-FR" dirty="0"/>
              <a:t> </a:t>
            </a:r>
            <a:r>
              <a:rPr lang="fr-FR" dirty="0" err="1"/>
              <a:t>voluptassum</a:t>
            </a:r>
            <a:r>
              <a:rPr lang="fr-FR" dirty="0"/>
              <a:t> </a:t>
            </a:r>
            <a:r>
              <a:rPr lang="fr-FR" dirty="0" err="1"/>
              <a:t>fugias</a:t>
            </a:r>
            <a:r>
              <a:rPr lang="fr-FR" dirty="0"/>
              <a:t> </a:t>
            </a:r>
            <a:r>
              <a:rPr lang="fr-FR" dirty="0" err="1"/>
              <a:t>coribustiur</a:t>
            </a:r>
            <a:r>
              <a:rPr lang="fr-FR" dirty="0"/>
              <a:t>, con </a:t>
            </a:r>
            <a:r>
              <a:rPr lang="fr-FR" dirty="0" err="1"/>
              <a:t>commolo</a:t>
            </a:r>
            <a:r>
              <a:rPr lang="fr-FR" dirty="0"/>
              <a:t> </a:t>
            </a:r>
            <a:r>
              <a:rPr lang="fr-FR" dirty="0" err="1"/>
              <a:t>rrorporpor</a:t>
            </a:r>
            <a:r>
              <a:rPr lang="fr-FR" dirty="0"/>
              <a:t> </a:t>
            </a:r>
            <a:r>
              <a:rPr lang="fr-FR" dirty="0" err="1"/>
              <a:t>sitendu</a:t>
            </a:r>
            <a:r>
              <a:rPr lang="fr-FR" dirty="0"/>
              <a:t> </a:t>
            </a:r>
            <a:r>
              <a:rPr lang="fr-FR" dirty="0" err="1"/>
              <a:t>cillest</a:t>
            </a:r>
            <a:r>
              <a:rPr lang="fr-FR" dirty="0"/>
              <a:t> </a:t>
            </a:r>
            <a:r>
              <a:rPr lang="fr-FR" dirty="0" err="1"/>
              <a:t>fugitium</a:t>
            </a:r>
            <a:r>
              <a:rPr lang="fr-FR" dirty="0"/>
              <a:t> </a:t>
            </a:r>
            <a:r>
              <a:rPr lang="fr-FR" dirty="0" err="1"/>
              <a:t>cone</a:t>
            </a:r>
            <a:r>
              <a:rPr lang="fr-FR" dirty="0"/>
              <a:t> </a:t>
            </a:r>
            <a:r>
              <a:rPr lang="fr-FR" dirty="0" err="1"/>
              <a:t>nossincipis</a:t>
            </a:r>
            <a:r>
              <a:rPr lang="fr-FR" dirty="0"/>
              <a:t> </a:t>
            </a:r>
            <a:r>
              <a:rPr lang="fr-FR" dirty="0" err="1"/>
              <a:t>reperia</a:t>
            </a:r>
            <a:r>
              <a:rPr lang="fr-FR" dirty="0"/>
              <a:t> pro </a:t>
            </a:r>
            <a:r>
              <a:rPr lang="fr-FR" dirty="0" err="1"/>
              <a:t>idus</a:t>
            </a:r>
            <a:r>
              <a:rPr lang="fr-FR" dirty="0"/>
              <a:t>, </a:t>
            </a:r>
            <a:r>
              <a:rPr lang="fr-FR" dirty="0" err="1"/>
              <a:t>officidem</a:t>
            </a:r>
            <a:r>
              <a:rPr lang="fr-FR" dirty="0"/>
              <a:t> </a:t>
            </a:r>
            <a:r>
              <a:rPr lang="fr-FR" dirty="0" err="1"/>
              <a:t>repudignim</a:t>
            </a:r>
            <a:r>
              <a:rPr lang="fr-FR" dirty="0"/>
              <a:t> </a:t>
            </a:r>
            <a:r>
              <a:rPr lang="fr-FR" dirty="0" err="1"/>
              <a:t>res</a:t>
            </a:r>
            <a:r>
              <a:rPr lang="fr-FR" dirty="0"/>
              <a:t> </a:t>
            </a:r>
            <a:r>
              <a:rPr lang="fr-FR" dirty="0" err="1"/>
              <a:t>consenimi</a:t>
            </a:r>
            <a:r>
              <a:rPr lang="fr-FR" dirty="0"/>
              <a:t>, </a:t>
            </a:r>
            <a:r>
              <a:rPr lang="fr-FR" dirty="0" err="1"/>
              <a:t>quae</a:t>
            </a:r>
            <a:r>
              <a:rPr lang="fr-FR" dirty="0"/>
              <a:t> </a:t>
            </a:r>
            <a:r>
              <a:rPr lang="fr-FR" dirty="0" err="1"/>
              <a:t>dolorerion</a:t>
            </a:r>
            <a:r>
              <a:rPr lang="fr-FR" dirty="0"/>
              <a:t> </a:t>
            </a:r>
            <a:r>
              <a:rPr lang="fr-FR" dirty="0" err="1"/>
              <a:t>corestio</a:t>
            </a:r>
            <a:r>
              <a:rPr lang="fr-FR" dirty="0"/>
              <a:t> que </a:t>
            </a:r>
            <a:r>
              <a:rPr lang="fr-FR" dirty="0" err="1"/>
              <a:t>vollentur</a:t>
            </a:r>
            <a:r>
              <a:rPr lang="fr-FR" dirty="0"/>
              <a:t> </a:t>
            </a:r>
            <a:r>
              <a:rPr lang="fr-FR" dirty="0" err="1"/>
              <a:t>recae</a:t>
            </a:r>
            <a:r>
              <a:rPr lang="fr-FR" dirty="0"/>
              <a:t> si </a:t>
            </a:r>
            <a:r>
              <a:rPr lang="fr-FR" dirty="0" err="1"/>
              <a:t>res</a:t>
            </a:r>
            <a:r>
              <a:rPr lang="fr-FR" dirty="0"/>
              <a:t> </a:t>
            </a:r>
            <a:r>
              <a:rPr lang="fr-FR" dirty="0" err="1"/>
              <a:t>quassequiam</a:t>
            </a:r>
            <a:r>
              <a:rPr lang="fr-FR" dirty="0"/>
              <a:t> </a:t>
            </a:r>
            <a:r>
              <a:rPr lang="fr-FR" dirty="0" err="1"/>
              <a:t>consequi</a:t>
            </a:r>
            <a:r>
              <a:rPr lang="fr-FR" dirty="0"/>
              <a:t> di </a:t>
            </a:r>
            <a:r>
              <a:rPr lang="fr-FR" dirty="0" err="1"/>
              <a:t>ulparum</a:t>
            </a:r>
            <a:r>
              <a:rPr lang="fr-FR" dirty="0"/>
              <a:t> </a:t>
            </a:r>
            <a:r>
              <a:rPr lang="fr-FR" dirty="0" err="1"/>
              <a:t>endaesent</a:t>
            </a:r>
            <a:r>
              <a:rPr lang="fr-FR" dirty="0"/>
              <a:t>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cus</a:t>
            </a:r>
            <a:r>
              <a:rPr lang="fr-FR" dirty="0"/>
              <a:t> </a:t>
            </a:r>
            <a:r>
              <a:rPr lang="fr-FR" dirty="0" err="1"/>
              <a:t>magnatem</a:t>
            </a:r>
            <a:r>
              <a:rPr lang="fr-FR" dirty="0"/>
              <a:t> </a:t>
            </a:r>
            <a:r>
              <a:rPr lang="fr-FR" dirty="0" err="1"/>
              <a:t>voloreptatus</a:t>
            </a:r>
            <a:r>
              <a:rPr lang="fr-FR" dirty="0"/>
              <a:t> </a:t>
            </a:r>
            <a:r>
              <a:rPr lang="fr-FR" dirty="0" err="1"/>
              <a:t>dellabo</a:t>
            </a:r>
            <a:r>
              <a:rPr lang="fr-FR" dirty="0"/>
              <a:t> </a:t>
            </a:r>
            <a:r>
              <a:rPr lang="fr-FR" dirty="0" err="1"/>
              <a:t>riatenim</a:t>
            </a:r>
            <a:r>
              <a:rPr lang="fr-FR" dirty="0"/>
              <a:t> </a:t>
            </a:r>
            <a:r>
              <a:rPr lang="fr-FR" dirty="0" err="1"/>
              <a:t>fugitatiat</a:t>
            </a:r>
            <a:r>
              <a:rPr lang="fr-FR" dirty="0"/>
              <a:t> </a:t>
            </a:r>
            <a:r>
              <a:rPr lang="fr-FR" dirty="0" err="1"/>
              <a:t>licti</a:t>
            </a:r>
            <a:r>
              <a:rPr lang="fr-FR" dirty="0"/>
              <a:t> </a:t>
            </a:r>
            <a:r>
              <a:rPr lang="fr-FR" dirty="0" err="1"/>
              <a:t>repe</a:t>
            </a:r>
            <a:r>
              <a:rPr lang="fr-FR" dirty="0"/>
              <a:t> </a:t>
            </a:r>
            <a:r>
              <a:rPr lang="fr-FR" dirty="0" err="1"/>
              <a:t>voloribus</a:t>
            </a:r>
            <a:r>
              <a:rPr lang="fr-FR" dirty="0"/>
              <a:t>, si ut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ommoluptatur</a:t>
            </a:r>
            <a:r>
              <a:rPr lang="fr-FR" dirty="0"/>
              <a:t> </a:t>
            </a:r>
            <a:r>
              <a:rPr lang="fr-FR" dirty="0" err="1"/>
              <a:t>sum</a:t>
            </a:r>
            <a:r>
              <a:rPr lang="fr-FR" dirty="0"/>
              <a:t> </a:t>
            </a:r>
            <a:r>
              <a:rPr lang="fr-FR" dirty="0" err="1"/>
              <a:t>quatem</a:t>
            </a:r>
            <a:r>
              <a:rPr lang="fr-FR" dirty="0"/>
              <a:t> </a:t>
            </a:r>
            <a:r>
              <a:rPr lang="fr-FR" dirty="0" err="1"/>
              <a:t>fugit</a:t>
            </a:r>
            <a:r>
              <a:rPr lang="fr-FR" dirty="0"/>
              <a:t> </a:t>
            </a:r>
            <a:r>
              <a:rPr lang="fr-FR" dirty="0" err="1"/>
              <a:t>pelita</a:t>
            </a:r>
            <a:r>
              <a:rPr lang="fr-FR" dirty="0"/>
              <a:t> si </a:t>
            </a:r>
            <a:r>
              <a:rPr lang="fr-FR" dirty="0" err="1"/>
              <a:t>ditatis</a:t>
            </a:r>
            <a:r>
              <a:rPr lang="fr-FR" dirty="0"/>
              <a:t> </a:t>
            </a:r>
            <a:r>
              <a:rPr lang="fr-FR" dirty="0" err="1"/>
              <a:t>ate</a:t>
            </a:r>
            <a:r>
              <a:rPr lang="fr-FR" dirty="0"/>
              <a:t> </a:t>
            </a:r>
            <a:r>
              <a:rPr lang="fr-FR" dirty="0" err="1"/>
              <a:t>vitatis</a:t>
            </a:r>
            <a:r>
              <a:rPr lang="fr-FR" dirty="0"/>
              <a:t> et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nis</a:t>
            </a:r>
            <a:r>
              <a:rPr lang="fr-FR" dirty="0"/>
              <a:t> ut es </a:t>
            </a:r>
            <a:r>
              <a:rPr lang="fr-FR" dirty="0" err="1"/>
              <a:t>minulpa</a:t>
            </a:r>
            <a:r>
              <a:rPr lang="fr-FR" dirty="0"/>
              <a:t> non </a:t>
            </a:r>
            <a:r>
              <a:rPr lang="fr-FR" dirty="0" err="1"/>
              <a:t>paruptiorrum</a:t>
            </a:r>
            <a:r>
              <a:rPr lang="fr-FR" dirty="0"/>
              <a:t> quia </a:t>
            </a:r>
            <a:r>
              <a:rPr lang="fr-FR" dirty="0" err="1"/>
              <a:t>parum</a:t>
            </a:r>
            <a:r>
              <a:rPr lang="fr-FR" dirty="0"/>
              <a:t> </a:t>
            </a:r>
            <a:r>
              <a:rPr lang="fr-FR" dirty="0" err="1"/>
              <a:t>ressime</a:t>
            </a:r>
            <a:r>
              <a:rPr lang="fr-FR" dirty="0"/>
              <a:t> </a:t>
            </a:r>
            <a:r>
              <a:rPr lang="fr-FR" dirty="0" err="1"/>
              <a:t>velique</a:t>
            </a:r>
            <a:r>
              <a:rPr lang="fr-FR" dirty="0"/>
              <a:t> </a:t>
            </a:r>
            <a:r>
              <a:rPr lang="fr-FR" dirty="0" err="1"/>
              <a:t>sequidignis</a:t>
            </a:r>
            <a:r>
              <a:rPr lang="fr-FR" dirty="0"/>
              <a:t> </a:t>
            </a:r>
            <a:r>
              <a:rPr lang="fr-FR" dirty="0" err="1"/>
              <a:t>dolorro</a:t>
            </a:r>
            <a:r>
              <a:rPr lang="fr-FR" dirty="0"/>
              <a:t> </a:t>
            </a:r>
            <a:r>
              <a:rPr lang="fr-FR" dirty="0" err="1"/>
              <a:t>repuda</a:t>
            </a:r>
            <a:r>
              <a:rPr lang="fr-FR" dirty="0"/>
              <a:t> pro to </a:t>
            </a:r>
            <a:r>
              <a:rPr lang="fr-FR" dirty="0" err="1"/>
              <a:t>doluptatia</a:t>
            </a:r>
            <a:r>
              <a:rPr lang="fr-FR" dirty="0"/>
              <a:t> </a:t>
            </a:r>
            <a:r>
              <a:rPr lang="fr-FR" dirty="0" err="1"/>
              <a:t>sequisimusam</a:t>
            </a:r>
            <a:r>
              <a:rPr lang="fr-FR" dirty="0"/>
              <a:t> </a:t>
            </a:r>
            <a:r>
              <a:rPr lang="fr-FR" dirty="0" err="1"/>
              <a:t>nis</a:t>
            </a:r>
            <a:r>
              <a:rPr lang="fr-FR" dirty="0"/>
              <a:t> </a:t>
            </a:r>
            <a:r>
              <a:rPr lang="fr-FR" dirty="0" err="1"/>
              <a:t>elluptam</a:t>
            </a:r>
            <a:r>
              <a:rPr lang="fr-FR" dirty="0"/>
              <a:t> sa </a:t>
            </a:r>
            <a:r>
              <a:rPr lang="fr-FR" dirty="0" err="1"/>
              <a:t>debit</a:t>
            </a:r>
            <a:r>
              <a:rPr lang="fr-FR" dirty="0"/>
              <a:t> </a:t>
            </a:r>
            <a:r>
              <a:rPr lang="fr-FR" dirty="0" err="1"/>
              <a:t>intiis</a:t>
            </a:r>
            <a:r>
              <a:rPr lang="fr-FR" dirty="0"/>
              <a:t> </a:t>
            </a:r>
            <a:r>
              <a:rPr lang="fr-FR" dirty="0" err="1"/>
              <a:t>apeliquundis</a:t>
            </a:r>
            <a:r>
              <a:rPr lang="fr-FR" dirty="0"/>
              <a:t> as mos </a:t>
            </a:r>
            <a:r>
              <a:rPr lang="fr-FR" dirty="0" err="1"/>
              <a:t>exerchic</a:t>
            </a:r>
            <a:r>
              <a:rPr lang="fr-FR" dirty="0"/>
              <a:t> to </a:t>
            </a:r>
            <a:r>
              <a:rPr lang="fr-FR" dirty="0" err="1"/>
              <a:t>quibea</a:t>
            </a:r>
            <a:r>
              <a:rPr lang="fr-FR" dirty="0"/>
              <a:t> </a:t>
            </a:r>
            <a:r>
              <a:rPr lang="fr-FR" dirty="0" err="1"/>
              <a:t>quiatium</a:t>
            </a:r>
            <a:r>
              <a:rPr lang="fr-FR" dirty="0"/>
              <a:t> </a:t>
            </a:r>
            <a:r>
              <a:rPr lang="fr-FR" dirty="0" err="1"/>
              <a:t>sed</a:t>
            </a:r>
            <a:r>
              <a:rPr lang="fr-FR" dirty="0"/>
              <a:t> </a:t>
            </a:r>
            <a:r>
              <a:rPr lang="fr-FR" dirty="0" err="1"/>
              <a:t>magnimiliqui</a:t>
            </a:r>
            <a:r>
              <a:rPr lang="fr-FR" dirty="0"/>
              <a:t>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platem</a:t>
            </a:r>
            <a:r>
              <a:rPr lang="fr-FR" dirty="0"/>
              <a:t> qui </a:t>
            </a:r>
            <a:r>
              <a:rPr lang="fr-FR" dirty="0" err="1"/>
              <a:t>omnitaque</a:t>
            </a:r>
            <a:r>
              <a:rPr lang="fr-FR" dirty="0"/>
              <a:t> </a:t>
            </a:r>
            <a:r>
              <a:rPr lang="fr-FR" dirty="0" err="1"/>
              <a:t>resti</a:t>
            </a:r>
            <a:r>
              <a:rPr lang="fr-FR" dirty="0"/>
              <a:t> </a:t>
            </a:r>
            <a:r>
              <a:rPr lang="fr-FR" dirty="0" err="1"/>
              <a:t>num</a:t>
            </a:r>
            <a:r>
              <a:rPr lang="fr-FR" dirty="0"/>
              <a:t> </a:t>
            </a:r>
            <a:r>
              <a:rPr lang="fr-FR" dirty="0" err="1"/>
              <a:t>facerfera</a:t>
            </a:r>
            <a:r>
              <a:rPr lang="fr-FR" dirty="0"/>
              <a:t> </a:t>
            </a:r>
            <a:r>
              <a:rPr lang="fr-FR" dirty="0" err="1"/>
              <a:t>sunti</a:t>
            </a:r>
            <a:r>
              <a:rPr lang="fr-FR" dirty="0"/>
              <a:t> </a:t>
            </a:r>
            <a:r>
              <a:rPr lang="fr-FR" dirty="0" err="1"/>
              <a:t>volum</a:t>
            </a:r>
            <a:r>
              <a:rPr lang="fr-FR" dirty="0"/>
              <a:t> </a:t>
            </a:r>
            <a:r>
              <a:rPr lang="fr-FR" dirty="0" err="1"/>
              <a:t>dolorem</a:t>
            </a:r>
            <a:r>
              <a:rPr lang="fr-FR" dirty="0"/>
              <a:t> </a:t>
            </a:r>
            <a:r>
              <a:rPr lang="fr-FR" dirty="0" err="1"/>
              <a:t>liquo</a:t>
            </a:r>
            <a:r>
              <a:rPr lang="fr-FR" dirty="0"/>
              <a:t> </a:t>
            </a:r>
            <a:r>
              <a:rPr lang="fr-FR" dirty="0" err="1"/>
              <a:t>eum</a:t>
            </a:r>
            <a:r>
              <a:rPr lang="fr-FR" dirty="0"/>
              <a:t> et </a:t>
            </a:r>
            <a:r>
              <a:rPr lang="fr-FR" dirty="0" err="1"/>
              <a:t>aborem</a:t>
            </a:r>
            <a:r>
              <a:rPr lang="fr-FR" dirty="0"/>
              <a:t> </a:t>
            </a:r>
            <a:r>
              <a:rPr lang="fr-FR" dirty="0" err="1"/>
              <a:t>sumet</a:t>
            </a:r>
            <a:r>
              <a:rPr lang="fr-FR" dirty="0"/>
              <a:t> quia </a:t>
            </a:r>
            <a:r>
              <a:rPr lang="fr-FR" dirty="0" err="1"/>
              <a:t>doluptatur</a:t>
            </a:r>
            <a:r>
              <a:rPr lang="fr-FR" dirty="0"/>
              <a:t> mi, id </a:t>
            </a:r>
            <a:r>
              <a:rPr lang="fr-FR" dirty="0" err="1"/>
              <a:t>unt</a:t>
            </a:r>
            <a:r>
              <a:rPr lang="fr-FR" dirty="0"/>
              <a:t> et </a:t>
            </a:r>
            <a:r>
              <a:rPr lang="fr-FR" dirty="0" err="1"/>
              <a:t>ute</a:t>
            </a:r>
            <a:r>
              <a:rPr lang="fr-FR" dirty="0"/>
              <a:t> dit </a:t>
            </a:r>
            <a:r>
              <a:rPr lang="fr-FR" dirty="0" err="1"/>
              <a:t>experae</a:t>
            </a:r>
            <a:r>
              <a:rPr lang="fr-FR" dirty="0"/>
              <a:t> cum </a:t>
            </a:r>
            <a:r>
              <a:rPr lang="fr-FR" dirty="0" err="1"/>
              <a:t>fugia</a:t>
            </a:r>
            <a:r>
              <a:rPr lang="fr-FR" dirty="0"/>
              <a:t> </a:t>
            </a:r>
            <a:r>
              <a:rPr lang="fr-FR" dirty="0" err="1"/>
              <a:t>iumquodisqui</a:t>
            </a:r>
            <a:r>
              <a:rPr lang="fr-FR" dirty="0"/>
              <a:t> </a:t>
            </a:r>
            <a:r>
              <a:rPr lang="fr-FR" dirty="0" err="1"/>
              <a:t>alit</a:t>
            </a:r>
            <a:r>
              <a:rPr lang="fr-FR" dirty="0"/>
              <a:t> </a:t>
            </a:r>
            <a:r>
              <a:rPr lang="fr-FR" dirty="0" err="1"/>
              <a:t>venis</a:t>
            </a:r>
            <a:r>
              <a:rPr lang="fr-FR" dirty="0"/>
              <a:t> </a:t>
            </a:r>
            <a:r>
              <a:rPr lang="fr-FR" dirty="0" err="1"/>
              <a:t>ationsequati</a:t>
            </a:r>
            <a:r>
              <a:rPr lang="fr-FR" dirty="0"/>
              <a:t> </a:t>
            </a:r>
            <a:r>
              <a:rPr lang="fr-FR" dirty="0" err="1"/>
              <a:t>officitis</a:t>
            </a:r>
            <a:r>
              <a:rPr lang="fr-FR" dirty="0"/>
              <a:t> ut </a:t>
            </a:r>
            <a:r>
              <a:rPr lang="fr-FR" dirty="0" err="1"/>
              <a:t>eneceati</a:t>
            </a:r>
            <a:r>
              <a:rPr lang="fr-FR" dirty="0"/>
              <a:t> qui </a:t>
            </a:r>
            <a:r>
              <a:rPr lang="fr-FR" dirty="0" err="1"/>
              <a:t>dest</a:t>
            </a:r>
            <a:r>
              <a:rPr lang="fr-FR" dirty="0"/>
              <a:t>, 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365125"/>
            <a:ext cx="8229600" cy="543595"/>
          </a:xfrm>
          <a:prstGeom prst="rect">
            <a:avLst/>
          </a:prstGeom>
        </p:spPr>
        <p:txBody>
          <a:bodyPr/>
          <a:lstStyle>
            <a:lvl1pPr algn="ctr">
              <a:defRPr sz="2800" b="1">
                <a:solidFill>
                  <a:srgbClr val="45A59D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de votre présentation</a:t>
            </a:r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2"/>
          </p:nvPr>
        </p:nvSpPr>
        <p:spPr>
          <a:xfrm>
            <a:off x="457200" y="908720"/>
            <a:ext cx="8229600" cy="3077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buNone/>
              <a:defRPr sz="2000" b="1">
                <a:solidFill>
                  <a:srgbClr val="424A5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549CD028-D145-0C42-9481-35F3B904235B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="" xmlns:a16="http://schemas.microsoft.com/office/drawing/2014/main" id="{867983B9-638B-B743-927F-E55AB78DDA54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7" name="Shape 4880">
            <a:extLst>
              <a:ext uri="{FF2B5EF4-FFF2-40B4-BE49-F238E27FC236}">
                <a16:creationId xmlns="" xmlns:a16="http://schemas.microsoft.com/office/drawing/2014/main" id="{FC4FF59E-6BFF-2F42-AF7D-2BE8796DF035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="" xmlns:a16="http://schemas.microsoft.com/office/drawing/2014/main" id="{3AD9047C-CAF4-3D49-8355-5D31DD71F2E0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0C75A3B3-98CB-0741-B431-EE07EA60A8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Site internet</a:t>
            </a:r>
          </a:p>
        </p:txBody>
      </p:sp>
    </p:spTree>
    <p:extLst>
      <p:ext uri="{BB962C8B-B14F-4D97-AF65-F5344CB8AC3E}">
        <p14:creationId xmlns:p14="http://schemas.microsoft.com/office/powerpoint/2010/main" val="2398117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e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0">
            <a:extLst>
              <a:ext uri="{FF2B5EF4-FFF2-40B4-BE49-F238E27FC236}">
                <a16:creationId xmlns="" xmlns:a16="http://schemas.microsoft.com/office/drawing/2014/main" id="{9E86A5EC-20E8-D44F-AF15-8AEC060BC1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de votre présentation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85A9F804-5166-8142-9634-5D7E3F11A6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7544" y="1498604"/>
            <a:ext cx="3854528" cy="12784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 b="1">
                <a:solidFill>
                  <a:srgbClr val="45A59D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="" xmlns:a16="http://schemas.microsoft.com/office/drawing/2014/main" id="{B7CABBE0-88E1-B84C-91DB-39D57E160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3070" y="514924"/>
            <a:ext cx="4204027" cy="552643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45A59D"/>
              </a:buClr>
              <a:buSzPct val="80000"/>
              <a:buFont typeface="Wingdings" pitchFamily="2" charset="2"/>
              <a:buChar char="§"/>
              <a:defRPr/>
            </a:lvl1pPr>
            <a:lvl2pPr marL="742950" indent="-285750">
              <a:buClr>
                <a:srgbClr val="45A59D"/>
              </a:buClr>
              <a:buSzPct val="80000"/>
              <a:buFont typeface="Wingdings" pitchFamily="2" charset="2"/>
              <a:buChar char="§"/>
              <a:defRPr/>
            </a:lvl2pPr>
            <a:lvl3pPr marL="1143000" indent="-228600">
              <a:buClr>
                <a:srgbClr val="45A59D"/>
              </a:buClr>
              <a:buSzPct val="80000"/>
              <a:buFont typeface="Wingdings" pitchFamily="2" charset="2"/>
              <a:buChar char="§"/>
              <a:defRPr/>
            </a:lvl3pPr>
            <a:lvl4pPr marL="1600200" indent="-228600">
              <a:buClr>
                <a:srgbClr val="45A59D"/>
              </a:buClr>
              <a:buSzPct val="80000"/>
              <a:buFont typeface="Wingdings" pitchFamily="2" charset="2"/>
              <a:buChar char="§"/>
              <a:defRPr/>
            </a:lvl4pPr>
            <a:lvl5pPr marL="2057400" indent="-228600">
              <a:buClr>
                <a:srgbClr val="45A59D"/>
              </a:buClr>
              <a:buSzPct val="80000"/>
              <a:buFont typeface="Wingdings" pitchFamily="2" charset="2"/>
              <a:buChar char="§"/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="" xmlns:a16="http://schemas.microsoft.com/office/drawing/2014/main" id="{F84904EC-3F6A-D647-81F1-6D6DAB843E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7544" y="2777069"/>
            <a:ext cx="3854528" cy="25844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="" xmlns:a16="http://schemas.microsoft.com/office/drawing/2014/main" id="{6F812B03-3F17-1A4E-9FFC-7AC9B5553A98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="" xmlns:a16="http://schemas.microsoft.com/office/drawing/2014/main" id="{2F58E1E2-8F28-EF4E-8FEE-EDAF7F9C54FA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8" name="Shape 4880">
            <a:extLst>
              <a:ext uri="{FF2B5EF4-FFF2-40B4-BE49-F238E27FC236}">
                <a16:creationId xmlns="" xmlns:a16="http://schemas.microsoft.com/office/drawing/2014/main" id="{D378E8F2-0624-3E49-AF47-09B31CAF106E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="" xmlns:a16="http://schemas.microsoft.com/office/drawing/2014/main" id="{0C5CC901-DD1A-6B4E-9225-B32475BC95E1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0" name="Espace réservé du texte 4">
            <a:extLst>
              <a:ext uri="{FF2B5EF4-FFF2-40B4-BE49-F238E27FC236}">
                <a16:creationId xmlns="" xmlns:a16="http://schemas.microsoft.com/office/drawing/2014/main" id="{9265F587-209E-8441-88F5-14ADBFCF6B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Site internet</a:t>
            </a:r>
          </a:p>
        </p:txBody>
      </p:sp>
    </p:spTree>
    <p:extLst>
      <p:ext uri="{BB962C8B-B14F-4D97-AF65-F5344CB8AC3E}">
        <p14:creationId xmlns:p14="http://schemas.microsoft.com/office/powerpoint/2010/main" val="251710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0">
            <a:extLst>
              <a:ext uri="{FF2B5EF4-FFF2-40B4-BE49-F238E27FC236}">
                <a16:creationId xmlns="" xmlns:a16="http://schemas.microsoft.com/office/drawing/2014/main" id="{3D578572-C9C4-1B45-A1B9-7C1C5FB79D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de votre présentation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1E8D2074-61F0-EF41-B804-FB76C3788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665" y="4739680"/>
            <a:ext cx="859666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1">
                <a:solidFill>
                  <a:srgbClr val="45A59D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="" xmlns:a16="http://schemas.microsoft.com/office/drawing/2014/main" id="{C53D8247-2A2A-D24D-B691-474156EAB7C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273665" y="548680"/>
            <a:ext cx="8596668" cy="38457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dirty="0"/>
              <a:t>Cliquez sur l’icône pour ajouter une image</a:t>
            </a:r>
            <a:endParaRPr lang="en-US" dirty="0"/>
          </a:p>
        </p:txBody>
      </p:sp>
      <p:sp>
        <p:nvSpPr>
          <p:cNvPr id="13" name="Text Placeholder 3">
            <a:extLst>
              <a:ext uri="{FF2B5EF4-FFF2-40B4-BE49-F238E27FC236}">
                <a16:creationId xmlns="" xmlns:a16="http://schemas.microsoft.com/office/drawing/2014/main" id="{DE647747-A5BC-9846-859B-08CB3076D1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3665" y="5306418"/>
            <a:ext cx="8596667" cy="67402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="" xmlns:a16="http://schemas.microsoft.com/office/drawing/2014/main" id="{AACD686F-E67C-0049-BC07-CBC10AA51E9B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="" xmlns:a16="http://schemas.microsoft.com/office/drawing/2014/main" id="{D8CC53D2-72AB-F444-B0D6-E639EFB8446B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1" name="Shape 4880">
            <a:extLst>
              <a:ext uri="{FF2B5EF4-FFF2-40B4-BE49-F238E27FC236}">
                <a16:creationId xmlns="" xmlns:a16="http://schemas.microsoft.com/office/drawing/2014/main" id="{6A4B9627-9DAF-D74D-BC08-D64CC33E76A5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="" xmlns:a16="http://schemas.microsoft.com/office/drawing/2014/main" id="{42D5E3A6-0F48-9B4C-8AB2-1E9C094B738D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3" name="Espace réservé du texte 4">
            <a:extLst>
              <a:ext uri="{FF2B5EF4-FFF2-40B4-BE49-F238E27FC236}">
                <a16:creationId xmlns="" xmlns:a16="http://schemas.microsoft.com/office/drawing/2014/main" id="{E561801F-A72E-0843-A876-EFAC6C2B31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Site internet</a:t>
            </a:r>
          </a:p>
        </p:txBody>
      </p:sp>
    </p:spTree>
    <p:extLst>
      <p:ext uri="{BB962C8B-B14F-4D97-AF65-F5344CB8AC3E}">
        <p14:creationId xmlns:p14="http://schemas.microsoft.com/office/powerpoint/2010/main" val="2399280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0">
            <a:extLst>
              <a:ext uri="{FF2B5EF4-FFF2-40B4-BE49-F238E27FC236}">
                <a16:creationId xmlns="" xmlns:a16="http://schemas.microsoft.com/office/drawing/2014/main" id="{70D971BD-59A7-2144-B898-0703E4BC318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de votre présentation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="" xmlns:a16="http://schemas.microsoft.com/office/drawing/2014/main" id="{E1FB2811-91F4-2B41-B4A3-F1CE4C781ED2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="" xmlns:a16="http://schemas.microsoft.com/office/drawing/2014/main" id="{C885B1D1-1FD9-F940-A9F4-C6B3822C55AF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0" name="Shape 4880">
            <a:extLst>
              <a:ext uri="{FF2B5EF4-FFF2-40B4-BE49-F238E27FC236}">
                <a16:creationId xmlns="" xmlns:a16="http://schemas.microsoft.com/office/drawing/2014/main" id="{1631A397-0493-214C-BE66-24D2263B078B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="" xmlns:a16="http://schemas.microsoft.com/office/drawing/2014/main" id="{D0DC3234-B441-3748-8C8E-1C14A52C94E0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2" name="Espace réservé du texte 4">
            <a:extLst>
              <a:ext uri="{FF2B5EF4-FFF2-40B4-BE49-F238E27FC236}">
                <a16:creationId xmlns="" xmlns:a16="http://schemas.microsoft.com/office/drawing/2014/main" id="{B11BE8E6-20F5-9B42-92D6-6441BF9D03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Site internet</a:t>
            </a: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049356C6-30B1-6249-BD7B-60548AE28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rgbClr val="45A59D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8AA72F4C-CE85-264D-8756-00E54BD95A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650" y="1844675"/>
            <a:ext cx="7886700" cy="136842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45A59D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1pPr>
            <a:lvl2pPr marL="742950" indent="-285750">
              <a:buClr>
                <a:srgbClr val="45A59D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2pPr>
            <a:lvl3pPr marL="1143000" indent="-228600">
              <a:buClr>
                <a:srgbClr val="45A59D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3pPr>
            <a:lvl4pPr marL="1600200" indent="-228600">
              <a:buClr>
                <a:srgbClr val="45A59D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4pPr>
            <a:lvl5pPr marL="2057400" indent="-228600">
              <a:buClr>
                <a:srgbClr val="45A59D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52331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0">
            <a:extLst>
              <a:ext uri="{FF2B5EF4-FFF2-40B4-BE49-F238E27FC236}">
                <a16:creationId xmlns="" xmlns:a16="http://schemas.microsoft.com/office/drawing/2014/main" id="{054735E8-42FE-474E-A01B-7A232636CB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de votre présentation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="" xmlns:a16="http://schemas.microsoft.com/office/drawing/2014/main" id="{2D1FFAAB-2D88-4343-B657-4D7E54301F4B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="" xmlns:a16="http://schemas.microsoft.com/office/drawing/2014/main" id="{B25D55BA-4318-A744-BABF-4D3AC917CC9D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0" name="Shape 4880">
            <a:extLst>
              <a:ext uri="{FF2B5EF4-FFF2-40B4-BE49-F238E27FC236}">
                <a16:creationId xmlns="" xmlns:a16="http://schemas.microsoft.com/office/drawing/2014/main" id="{04CFF14A-9F40-8B41-A0EB-117F61C22577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="" xmlns:a16="http://schemas.microsoft.com/office/drawing/2014/main" id="{CFD81780-EAF1-BD47-8555-463C76904A2E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2" name="Espace réservé du texte 4">
            <a:extLst>
              <a:ext uri="{FF2B5EF4-FFF2-40B4-BE49-F238E27FC236}">
                <a16:creationId xmlns="" xmlns:a16="http://schemas.microsoft.com/office/drawing/2014/main" id="{4952823E-E6AB-AC42-8C5B-D07522243C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Site internet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="" xmlns:a16="http://schemas.microsoft.com/office/drawing/2014/main" id="{8FC63014-70D1-5F4A-805F-7E5ED6435B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7865" y="1200179"/>
            <a:ext cx="4006613" cy="274320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45A59D"/>
              </a:buClr>
              <a:buFont typeface="Wingdings" pitchFamily="2" charset="2"/>
              <a:buChar char="§"/>
              <a:defRPr sz="1800"/>
            </a:lvl1pPr>
            <a:lvl2pPr marL="742950" indent="-285750">
              <a:buClr>
                <a:srgbClr val="45A59D"/>
              </a:buClr>
              <a:buFont typeface="Wingdings" pitchFamily="2" charset="2"/>
              <a:buChar char="§"/>
              <a:defRPr sz="1800"/>
            </a:lvl2pPr>
            <a:lvl3pPr marL="1143000" indent="-228600">
              <a:buClr>
                <a:srgbClr val="45A59D"/>
              </a:buClr>
              <a:buFont typeface="Wingdings" pitchFamily="2" charset="2"/>
              <a:buChar char="§"/>
              <a:defRPr sz="1800"/>
            </a:lvl3pPr>
            <a:lvl4pPr marL="1600200" indent="-228600">
              <a:buClr>
                <a:srgbClr val="45A59D"/>
              </a:buClr>
              <a:buFont typeface="Wingdings" pitchFamily="2" charset="2"/>
              <a:buChar char="§"/>
              <a:defRPr sz="1800"/>
            </a:lvl4pPr>
            <a:lvl5pPr marL="2057400" indent="-228600">
              <a:buClr>
                <a:srgbClr val="45A59D"/>
              </a:buClr>
              <a:buFont typeface="Wingdings" pitchFamily="2" charset="2"/>
              <a:buChar char="§"/>
              <a:defRPr sz="1800"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3" name="Espace réservé du texte 12">
            <a:extLst>
              <a:ext uri="{FF2B5EF4-FFF2-40B4-BE49-F238E27FC236}">
                <a16:creationId xmlns="" xmlns:a16="http://schemas.microsoft.com/office/drawing/2014/main" id="{11E74D3B-AC89-7646-B148-78FCF43D5A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84479" y="1200179"/>
            <a:ext cx="4281934" cy="274320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45A59D"/>
              </a:buClr>
              <a:buFont typeface="Wingdings" pitchFamily="2" charset="2"/>
              <a:buChar char="§"/>
              <a:defRPr sz="1800"/>
            </a:lvl1pPr>
            <a:lvl2pPr marL="742950" indent="-285750">
              <a:buClr>
                <a:srgbClr val="45A59D"/>
              </a:buClr>
              <a:buFont typeface="Wingdings" pitchFamily="2" charset="2"/>
              <a:buChar char="§"/>
              <a:defRPr sz="1800"/>
            </a:lvl2pPr>
            <a:lvl3pPr marL="1143000" indent="-228600">
              <a:buClr>
                <a:srgbClr val="45A59D"/>
              </a:buClr>
              <a:buFont typeface="Wingdings" pitchFamily="2" charset="2"/>
              <a:buChar char="§"/>
              <a:defRPr sz="1800"/>
            </a:lvl3pPr>
            <a:lvl4pPr marL="1600200" indent="-228600">
              <a:buClr>
                <a:srgbClr val="45A59D"/>
              </a:buClr>
              <a:buFont typeface="Wingdings" pitchFamily="2" charset="2"/>
              <a:buChar char="§"/>
              <a:defRPr sz="1800"/>
            </a:lvl4pPr>
            <a:lvl5pPr marL="2057400" indent="-228600">
              <a:buClr>
                <a:srgbClr val="45A59D"/>
              </a:buClr>
              <a:buFont typeface="Wingdings" pitchFamily="2" charset="2"/>
              <a:buChar char="§"/>
              <a:defRPr sz="1800"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4" name="Titre 13">
            <a:extLst>
              <a:ext uri="{FF2B5EF4-FFF2-40B4-BE49-F238E27FC236}">
                <a16:creationId xmlns="" xmlns:a16="http://schemas.microsoft.com/office/drawing/2014/main" id="{693B6082-33D1-A04B-8755-B85BA3A84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865" y="365125"/>
            <a:ext cx="8288547" cy="543595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45A59D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85013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1999" y="1749840"/>
            <a:ext cx="4114801" cy="3406061"/>
          </a:xfrm>
          <a:prstGeom prst="rect">
            <a:avLst/>
          </a:prstGeom>
        </p:spPr>
        <p:txBody>
          <a:bodyPr wrap="square" lIns="0" tIns="0" rIns="0" bIns="0" numCol="1" spcCol="1080000">
            <a:spAutoFit/>
          </a:bodyPr>
          <a:lstStyle>
            <a:lvl1pPr marL="0" indent="0" algn="l">
              <a:spcBef>
                <a:spcPts val="2000"/>
              </a:spcBef>
              <a:buNone/>
              <a:defRPr lang="fr-FR" sz="1400" smtClean="0">
                <a:solidFill>
                  <a:srgbClr val="424A54"/>
                </a:solidFill>
                <a:effectLst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dirty="0" err="1"/>
              <a:t>Sum</a:t>
            </a:r>
            <a:r>
              <a:rPr lang="fr-FR" dirty="0"/>
              <a:t> </a:t>
            </a:r>
            <a:r>
              <a:rPr lang="fr-FR" dirty="0" err="1"/>
              <a:t>everum</a:t>
            </a:r>
            <a:r>
              <a:rPr lang="fr-FR" dirty="0"/>
              <a:t> </a:t>
            </a:r>
            <a:r>
              <a:rPr lang="fr-FR" dirty="0" err="1"/>
              <a:t>faccus</a:t>
            </a:r>
            <a:r>
              <a:rPr lang="fr-FR" dirty="0"/>
              <a:t> non </a:t>
            </a:r>
            <a:r>
              <a:rPr lang="fr-FR" dirty="0" err="1"/>
              <a:t>cusdae</a:t>
            </a:r>
            <a:r>
              <a:rPr lang="fr-FR" dirty="0"/>
              <a:t> </a:t>
            </a:r>
            <a:r>
              <a:rPr lang="fr-FR" dirty="0" err="1"/>
              <a:t>vitatis</a:t>
            </a:r>
            <a:r>
              <a:rPr lang="fr-FR" dirty="0"/>
              <a:t> con </a:t>
            </a:r>
            <a:r>
              <a:rPr lang="fr-FR" dirty="0" err="1"/>
              <a:t>pla</a:t>
            </a:r>
            <a:r>
              <a:rPr lang="fr-FR" dirty="0"/>
              <a:t> </a:t>
            </a:r>
            <a:r>
              <a:rPr lang="fr-FR" dirty="0" err="1"/>
              <a:t>ipsanti</a:t>
            </a:r>
            <a:r>
              <a:rPr lang="fr-FR" dirty="0"/>
              <a:t> </a:t>
            </a:r>
            <a:r>
              <a:rPr lang="fr-FR" dirty="0" err="1"/>
              <a:t>volor</a:t>
            </a:r>
            <a:r>
              <a:rPr lang="fr-FR" dirty="0"/>
              <a:t> </a:t>
            </a:r>
            <a:r>
              <a:rPr lang="fr-FR" dirty="0" err="1"/>
              <a:t>maio</a:t>
            </a:r>
            <a:r>
              <a:rPr lang="fr-FR" dirty="0"/>
              <a:t>. Ma </a:t>
            </a:r>
            <a:r>
              <a:rPr lang="fr-FR" dirty="0" err="1"/>
              <a:t>ese</a:t>
            </a:r>
            <a:r>
              <a:rPr lang="fr-FR" dirty="0"/>
              <a:t> </a:t>
            </a:r>
            <a:r>
              <a:rPr lang="fr-FR" dirty="0" err="1"/>
              <a:t>voluptatum</a:t>
            </a:r>
            <a:r>
              <a:rPr lang="fr-FR" dirty="0"/>
              <a:t> </a:t>
            </a:r>
            <a:r>
              <a:rPr lang="fr-FR" dirty="0" err="1"/>
              <a:t>rernatus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 </a:t>
            </a:r>
            <a:r>
              <a:rPr lang="fr-FR" dirty="0" err="1"/>
              <a:t>dempost</a:t>
            </a:r>
            <a:r>
              <a:rPr lang="fr-FR" dirty="0"/>
              <a:t>, </a:t>
            </a:r>
            <a:r>
              <a:rPr lang="fr-FR" dirty="0" err="1"/>
              <a:t>num</a:t>
            </a:r>
            <a:r>
              <a:rPr lang="fr-FR" dirty="0"/>
              <a:t> </a:t>
            </a:r>
            <a:r>
              <a:rPr lang="fr-FR" dirty="0" err="1"/>
              <a:t>remporibus</a:t>
            </a:r>
            <a:r>
              <a:rPr lang="fr-FR" dirty="0"/>
              <a:t> </a:t>
            </a:r>
            <a:r>
              <a:rPr lang="fr-FR" dirty="0" err="1"/>
              <a:t>alibust</a:t>
            </a:r>
            <a:r>
              <a:rPr lang="fr-FR" dirty="0"/>
              <a:t>, que </a:t>
            </a:r>
            <a:r>
              <a:rPr lang="fr-FR" dirty="0" err="1"/>
              <a:t>necte</a:t>
            </a:r>
            <a:r>
              <a:rPr lang="fr-FR" dirty="0"/>
              <a:t> et, sus di </a:t>
            </a:r>
            <a:r>
              <a:rPr lang="fr-FR" dirty="0" err="1"/>
              <a:t>doleculpa</a:t>
            </a:r>
            <a:r>
              <a:rPr lang="fr-FR" dirty="0"/>
              <a:t> </a:t>
            </a:r>
            <a:r>
              <a:rPr lang="fr-FR" dirty="0" err="1"/>
              <a:t>voluptassum</a:t>
            </a:r>
            <a:r>
              <a:rPr lang="fr-FR" dirty="0"/>
              <a:t> </a:t>
            </a:r>
            <a:r>
              <a:rPr lang="fr-FR" dirty="0" err="1"/>
              <a:t>fugias</a:t>
            </a:r>
            <a:r>
              <a:rPr lang="fr-FR" dirty="0"/>
              <a:t> </a:t>
            </a:r>
            <a:r>
              <a:rPr lang="fr-FR" dirty="0" err="1"/>
              <a:t>coribustiur</a:t>
            </a:r>
            <a:r>
              <a:rPr lang="fr-FR" dirty="0"/>
              <a:t>.</a:t>
            </a:r>
          </a:p>
          <a:p>
            <a:pPr lvl="0"/>
            <a:r>
              <a:rPr lang="fr-FR" dirty="0"/>
              <a:t>Con </a:t>
            </a:r>
            <a:r>
              <a:rPr lang="fr-FR" dirty="0" err="1"/>
              <a:t>commolo</a:t>
            </a:r>
            <a:r>
              <a:rPr lang="fr-FR" dirty="0"/>
              <a:t> </a:t>
            </a:r>
            <a:r>
              <a:rPr lang="fr-FR" dirty="0" err="1"/>
              <a:t>rrorporpor</a:t>
            </a:r>
            <a:r>
              <a:rPr lang="fr-FR" dirty="0"/>
              <a:t> </a:t>
            </a:r>
            <a:r>
              <a:rPr lang="fr-FR" dirty="0" err="1"/>
              <a:t>sitendu</a:t>
            </a:r>
            <a:r>
              <a:rPr lang="fr-FR" dirty="0"/>
              <a:t> </a:t>
            </a:r>
            <a:r>
              <a:rPr lang="fr-FR" dirty="0" err="1"/>
              <a:t>cillest</a:t>
            </a:r>
            <a:r>
              <a:rPr lang="fr-FR" dirty="0"/>
              <a:t> </a:t>
            </a:r>
            <a:r>
              <a:rPr lang="fr-FR" dirty="0" err="1"/>
              <a:t>fugitium</a:t>
            </a:r>
            <a:r>
              <a:rPr lang="fr-FR" dirty="0"/>
              <a:t> </a:t>
            </a:r>
            <a:r>
              <a:rPr lang="fr-FR" dirty="0" err="1"/>
              <a:t>cone</a:t>
            </a:r>
            <a:r>
              <a:rPr lang="fr-FR" dirty="0"/>
              <a:t> </a:t>
            </a:r>
            <a:r>
              <a:rPr lang="fr-FR" dirty="0" err="1"/>
              <a:t>nossincipis</a:t>
            </a:r>
            <a:r>
              <a:rPr lang="fr-FR" dirty="0"/>
              <a:t> </a:t>
            </a:r>
            <a:r>
              <a:rPr lang="fr-FR" dirty="0" err="1"/>
              <a:t>reperia</a:t>
            </a:r>
            <a:r>
              <a:rPr lang="fr-FR" dirty="0"/>
              <a:t> pro </a:t>
            </a:r>
            <a:r>
              <a:rPr lang="fr-FR" dirty="0" err="1"/>
              <a:t>idus</a:t>
            </a:r>
            <a:r>
              <a:rPr lang="fr-FR" dirty="0"/>
              <a:t>, </a:t>
            </a:r>
            <a:r>
              <a:rPr lang="fr-FR" dirty="0" err="1"/>
              <a:t>officidem</a:t>
            </a:r>
            <a:r>
              <a:rPr lang="fr-FR" dirty="0"/>
              <a:t> </a:t>
            </a:r>
            <a:r>
              <a:rPr lang="fr-FR" dirty="0" err="1"/>
              <a:t>repudignim</a:t>
            </a:r>
            <a:r>
              <a:rPr lang="fr-FR" dirty="0"/>
              <a:t> </a:t>
            </a:r>
            <a:r>
              <a:rPr lang="fr-FR" dirty="0" err="1"/>
              <a:t>res</a:t>
            </a:r>
            <a:r>
              <a:rPr lang="fr-FR" dirty="0"/>
              <a:t> </a:t>
            </a:r>
            <a:r>
              <a:rPr lang="fr-FR" dirty="0" err="1"/>
              <a:t>consenimi</a:t>
            </a:r>
            <a:r>
              <a:rPr lang="fr-FR" dirty="0"/>
              <a:t>, </a:t>
            </a:r>
            <a:r>
              <a:rPr lang="fr-FR" dirty="0" err="1"/>
              <a:t>quae</a:t>
            </a:r>
            <a:r>
              <a:rPr lang="fr-FR" dirty="0"/>
              <a:t> </a:t>
            </a:r>
            <a:r>
              <a:rPr lang="fr-FR" dirty="0" err="1"/>
              <a:t>dolorerion</a:t>
            </a:r>
            <a:r>
              <a:rPr lang="fr-FR" dirty="0"/>
              <a:t> </a:t>
            </a:r>
            <a:r>
              <a:rPr lang="fr-FR" dirty="0" err="1"/>
              <a:t>corestio</a:t>
            </a:r>
            <a:r>
              <a:rPr lang="fr-FR" dirty="0"/>
              <a:t> que </a:t>
            </a:r>
            <a:r>
              <a:rPr lang="fr-FR" dirty="0" err="1"/>
              <a:t>vollentur</a:t>
            </a:r>
            <a:r>
              <a:rPr lang="fr-FR" dirty="0"/>
              <a:t> </a:t>
            </a:r>
            <a:r>
              <a:rPr lang="fr-FR" dirty="0" err="1"/>
              <a:t>recae</a:t>
            </a:r>
            <a:r>
              <a:rPr lang="fr-FR" dirty="0"/>
              <a:t> si </a:t>
            </a:r>
            <a:r>
              <a:rPr lang="fr-FR" dirty="0" err="1"/>
              <a:t>res</a:t>
            </a:r>
            <a:r>
              <a:rPr lang="fr-FR" dirty="0"/>
              <a:t> </a:t>
            </a:r>
            <a:r>
              <a:rPr lang="fr-FR" dirty="0" err="1"/>
              <a:t>quassequiam</a:t>
            </a:r>
            <a:r>
              <a:rPr lang="fr-FR" dirty="0"/>
              <a:t> </a:t>
            </a:r>
            <a:r>
              <a:rPr lang="fr-FR" dirty="0" err="1"/>
              <a:t>consequi</a:t>
            </a:r>
            <a:r>
              <a:rPr lang="fr-FR" dirty="0"/>
              <a:t> di.</a:t>
            </a:r>
          </a:p>
          <a:p>
            <a:pPr lvl="0"/>
            <a:r>
              <a:rPr lang="fr-FR" dirty="0" err="1"/>
              <a:t>Quatem</a:t>
            </a:r>
            <a:r>
              <a:rPr lang="fr-FR" dirty="0"/>
              <a:t> </a:t>
            </a:r>
            <a:r>
              <a:rPr lang="fr-FR" dirty="0" err="1"/>
              <a:t>fugit</a:t>
            </a:r>
            <a:r>
              <a:rPr lang="fr-FR" dirty="0"/>
              <a:t> </a:t>
            </a:r>
            <a:r>
              <a:rPr lang="fr-FR" dirty="0" err="1"/>
              <a:t>pelita</a:t>
            </a:r>
            <a:r>
              <a:rPr lang="fr-FR" dirty="0"/>
              <a:t> si </a:t>
            </a:r>
            <a:r>
              <a:rPr lang="fr-FR" dirty="0" err="1"/>
              <a:t>ditatis</a:t>
            </a:r>
            <a:r>
              <a:rPr lang="fr-FR" dirty="0"/>
              <a:t> </a:t>
            </a:r>
            <a:r>
              <a:rPr lang="fr-FR" dirty="0" err="1"/>
              <a:t>ate</a:t>
            </a:r>
            <a:r>
              <a:rPr lang="fr-FR" dirty="0"/>
              <a:t> </a:t>
            </a:r>
            <a:r>
              <a:rPr lang="fr-FR" dirty="0" err="1"/>
              <a:t>vitatis</a:t>
            </a:r>
            <a:r>
              <a:rPr lang="fr-FR" dirty="0"/>
              <a:t> et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nis</a:t>
            </a:r>
            <a:r>
              <a:rPr lang="fr-FR" dirty="0"/>
              <a:t> ut es </a:t>
            </a:r>
            <a:r>
              <a:rPr lang="fr-FR" dirty="0" err="1"/>
              <a:t>minulpa</a:t>
            </a:r>
            <a:r>
              <a:rPr lang="fr-FR" dirty="0"/>
              <a:t> non </a:t>
            </a:r>
            <a:r>
              <a:rPr lang="fr-FR" dirty="0" err="1"/>
              <a:t>paruptiorrum</a:t>
            </a:r>
            <a:r>
              <a:rPr lang="fr-FR" dirty="0"/>
              <a:t> quia </a:t>
            </a:r>
            <a:r>
              <a:rPr lang="fr-FR" dirty="0" err="1"/>
              <a:t>parum</a:t>
            </a:r>
            <a:r>
              <a:rPr lang="fr-FR" dirty="0"/>
              <a:t> </a:t>
            </a:r>
            <a:r>
              <a:rPr lang="fr-FR" dirty="0" err="1"/>
              <a:t>ressime</a:t>
            </a:r>
            <a:r>
              <a:rPr lang="fr-FR" dirty="0"/>
              <a:t> </a:t>
            </a:r>
            <a:r>
              <a:rPr lang="fr-FR" dirty="0" err="1"/>
              <a:t>velique</a:t>
            </a:r>
            <a:r>
              <a:rPr lang="fr-FR" dirty="0"/>
              <a:t> </a:t>
            </a:r>
            <a:r>
              <a:rPr lang="fr-FR" dirty="0" err="1"/>
              <a:t>sequidignis</a:t>
            </a:r>
            <a:r>
              <a:rPr lang="fr-FR" dirty="0"/>
              <a:t> </a:t>
            </a:r>
            <a:r>
              <a:rPr lang="fr-FR" dirty="0" err="1"/>
              <a:t>dolorro</a:t>
            </a:r>
            <a:r>
              <a:rPr lang="fr-FR" dirty="0"/>
              <a:t> </a:t>
            </a:r>
            <a:r>
              <a:rPr lang="fr-FR" dirty="0" err="1"/>
              <a:t>repuda</a:t>
            </a:r>
            <a:r>
              <a:rPr lang="fr-FR" dirty="0"/>
              <a:t> pro to </a:t>
            </a:r>
            <a:r>
              <a:rPr lang="fr-FR" dirty="0" err="1"/>
              <a:t>doluptatia</a:t>
            </a:r>
            <a:r>
              <a:rPr lang="fr-FR" dirty="0"/>
              <a:t> </a:t>
            </a:r>
            <a:r>
              <a:rPr lang="fr-FR" dirty="0" err="1"/>
              <a:t>sequisimusam</a:t>
            </a:r>
            <a:r>
              <a:rPr lang="fr-FR" dirty="0"/>
              <a:t> </a:t>
            </a:r>
            <a:r>
              <a:rPr lang="fr-FR" dirty="0" err="1"/>
              <a:t>nis</a:t>
            </a:r>
            <a:r>
              <a:rPr lang="fr-FR" dirty="0"/>
              <a:t> </a:t>
            </a:r>
            <a:r>
              <a:rPr lang="fr-FR" dirty="0" err="1"/>
              <a:t>elluptam</a:t>
            </a:r>
            <a:r>
              <a:rPr lang="fr-FR" dirty="0"/>
              <a:t> sa </a:t>
            </a:r>
            <a:r>
              <a:rPr lang="fr-FR" dirty="0" err="1"/>
              <a:t>debit</a:t>
            </a:r>
            <a:r>
              <a:rPr lang="fr-FR" dirty="0"/>
              <a:t> </a:t>
            </a:r>
            <a:r>
              <a:rPr lang="fr-FR" dirty="0" err="1"/>
              <a:t>intiis</a:t>
            </a:r>
            <a:r>
              <a:rPr lang="fr-FR" dirty="0"/>
              <a:t> </a:t>
            </a:r>
            <a:r>
              <a:rPr lang="fr-FR" dirty="0" err="1"/>
              <a:t>apeliquundis</a:t>
            </a:r>
            <a:r>
              <a:rPr lang="fr-FR" dirty="0"/>
              <a:t> as mos.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1998" y="365125"/>
            <a:ext cx="4114802" cy="86177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l">
              <a:defRPr sz="2800" b="1">
                <a:solidFill>
                  <a:srgbClr val="45A59D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de votre présentation</a:t>
            </a:r>
          </a:p>
        </p:txBody>
      </p:sp>
      <p:sp>
        <p:nvSpPr>
          <p:cNvPr id="6" name="Espace réservé du graphique 5"/>
          <p:cNvSpPr>
            <a:spLocks noGrp="1"/>
          </p:cNvSpPr>
          <p:nvPr>
            <p:ph type="chart" sz="quarter" idx="12"/>
          </p:nvPr>
        </p:nvSpPr>
        <p:spPr>
          <a:xfrm>
            <a:off x="468313" y="365125"/>
            <a:ext cx="3671639" cy="500697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15" name="Espace réservé du texte 19"/>
          <p:cNvSpPr>
            <a:spLocks noGrp="1"/>
          </p:cNvSpPr>
          <p:nvPr>
            <p:ph type="body" sz="quarter" idx="13"/>
          </p:nvPr>
        </p:nvSpPr>
        <p:spPr>
          <a:xfrm>
            <a:off x="4571997" y="1224304"/>
            <a:ext cx="4125915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000" b="1">
                <a:solidFill>
                  <a:srgbClr val="424A5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fr-FR" dirty="0"/>
              <a:t>Cliquez </a:t>
            </a:r>
            <a:r>
              <a:rPr lang="fr-FR"/>
              <a:t>pour modifier</a:t>
            </a:r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="" xmlns:a16="http://schemas.microsoft.com/office/drawing/2014/main" id="{C77CE5EE-6A45-4F43-9D82-CFAC5A583CBC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="" xmlns:a16="http://schemas.microsoft.com/office/drawing/2014/main" id="{EDD5D99F-13B5-6148-9728-3E264C951F7C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4" name="Shape 4880">
            <a:extLst>
              <a:ext uri="{FF2B5EF4-FFF2-40B4-BE49-F238E27FC236}">
                <a16:creationId xmlns="" xmlns:a16="http://schemas.microsoft.com/office/drawing/2014/main" id="{7C26B515-4321-DA4E-8214-E477AD13AAE7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="" xmlns:a16="http://schemas.microsoft.com/office/drawing/2014/main" id="{DB60E50E-7BB1-6E45-9C2D-6FAA97361E91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6" name="Espace réservé du texte 4">
            <a:extLst>
              <a:ext uri="{FF2B5EF4-FFF2-40B4-BE49-F238E27FC236}">
                <a16:creationId xmlns="" xmlns:a16="http://schemas.microsoft.com/office/drawing/2014/main" id="{E42AB998-3AFC-8A4B-A499-8E4A63CBBA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Site internet</a:t>
            </a:r>
          </a:p>
        </p:txBody>
      </p:sp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0">
            <a:extLst>
              <a:ext uri="{FF2B5EF4-FFF2-40B4-BE49-F238E27FC236}">
                <a16:creationId xmlns="" xmlns:a16="http://schemas.microsoft.com/office/drawing/2014/main" id="{CEBB8636-2A7C-EC41-9F9A-CB29024D76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de votre présentation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="" xmlns:a16="http://schemas.microsoft.com/office/drawing/2014/main" id="{1D1BF1C2-B962-D442-BF65-4DCE1312B4FA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="" xmlns:a16="http://schemas.microsoft.com/office/drawing/2014/main" id="{D6ABD7AB-7221-3643-AC39-E5979DDA2C25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4" name="Shape 4880">
            <a:extLst>
              <a:ext uri="{FF2B5EF4-FFF2-40B4-BE49-F238E27FC236}">
                <a16:creationId xmlns="" xmlns:a16="http://schemas.microsoft.com/office/drawing/2014/main" id="{472F8129-E39D-E041-9DE6-CF514D8B2BDF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="" xmlns:a16="http://schemas.microsoft.com/office/drawing/2014/main" id="{38E2F991-881A-074A-AF3B-7A4886701F8B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6" name="Espace réservé du texte 4">
            <a:extLst>
              <a:ext uri="{FF2B5EF4-FFF2-40B4-BE49-F238E27FC236}">
                <a16:creationId xmlns="" xmlns:a16="http://schemas.microsoft.com/office/drawing/2014/main" id="{DAC73FFB-72F3-324C-BC16-B490F7AE08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Site internet</a:t>
            </a:r>
          </a:p>
        </p:txBody>
      </p:sp>
    </p:spTree>
    <p:extLst>
      <p:ext uri="{BB962C8B-B14F-4D97-AF65-F5344CB8AC3E}">
        <p14:creationId xmlns:p14="http://schemas.microsoft.com/office/powerpoint/2010/main" val="3277875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e l’image 9">
            <a:extLst>
              <a:ext uri="{FF2B5EF4-FFF2-40B4-BE49-F238E27FC236}">
                <a16:creationId xmlns="" xmlns:a16="http://schemas.microsoft.com/office/drawing/2014/main" id="{9BAB4EF7-6CD3-F047-8059-A5B1F0F367B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834192"/>
            <a:ext cx="2908015" cy="252028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11" name="Espace réservé de l’image 9">
            <a:extLst>
              <a:ext uri="{FF2B5EF4-FFF2-40B4-BE49-F238E27FC236}">
                <a16:creationId xmlns="" xmlns:a16="http://schemas.microsoft.com/office/drawing/2014/main" id="{ECB11088-B779-804D-9DD2-D575DB395D0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16231" y="1834192"/>
            <a:ext cx="2908015" cy="252028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12" name="Espace réservé de l’image 9">
            <a:extLst>
              <a:ext uri="{FF2B5EF4-FFF2-40B4-BE49-F238E27FC236}">
                <a16:creationId xmlns="" xmlns:a16="http://schemas.microsoft.com/office/drawing/2014/main" id="{6F14EB61-0CC3-1A40-B2E2-17F843C73C2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32462" y="1834192"/>
            <a:ext cx="2908015" cy="252028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="" xmlns:a16="http://schemas.microsoft.com/office/drawing/2014/main" id="{73537300-00BC-7C45-9468-B46E58A05D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de votre présentation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="" xmlns:a16="http://schemas.microsoft.com/office/drawing/2014/main" id="{0685A6AD-E74B-D640-8C29-73BB9FAAA8A3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="" xmlns:a16="http://schemas.microsoft.com/office/drawing/2014/main" id="{AE31B48A-9088-AA4E-B783-D25293ED4594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5" name="Shape 4880">
            <a:extLst>
              <a:ext uri="{FF2B5EF4-FFF2-40B4-BE49-F238E27FC236}">
                <a16:creationId xmlns="" xmlns:a16="http://schemas.microsoft.com/office/drawing/2014/main" id="{C6D5E2ED-FC93-F046-BD46-AF2B70901A11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="" xmlns:a16="http://schemas.microsoft.com/office/drawing/2014/main" id="{E4127467-6240-A941-94FC-DA4D1919A56E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7" name="Espace réservé du texte 4">
            <a:extLst>
              <a:ext uri="{FF2B5EF4-FFF2-40B4-BE49-F238E27FC236}">
                <a16:creationId xmlns="" xmlns:a16="http://schemas.microsoft.com/office/drawing/2014/main" id="{8898CBA2-0CDE-624C-A86D-2FDABB444A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Site internet</a:t>
            </a:r>
          </a:p>
        </p:txBody>
      </p:sp>
    </p:spTree>
    <p:extLst>
      <p:ext uri="{BB962C8B-B14F-4D97-AF65-F5344CB8AC3E}">
        <p14:creationId xmlns:p14="http://schemas.microsoft.com/office/powerpoint/2010/main" val="1262682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1445245"/>
            <a:ext cx="583241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sz="2800" b="1">
                <a:solidFill>
                  <a:srgbClr val="45A59D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060848"/>
            <a:ext cx="5831879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2000" b="1">
                <a:solidFill>
                  <a:srgbClr val="424A54"/>
                </a:solidFill>
              </a:defRPr>
            </a:lvl1pPr>
            <a:lvl2pPr marL="457200" indent="0" algn="ctr">
              <a:buNone/>
              <a:defRPr sz="2000" b="1">
                <a:solidFill>
                  <a:srgbClr val="424A54"/>
                </a:solidFill>
              </a:defRPr>
            </a:lvl2pPr>
            <a:lvl3pPr marL="914400" indent="0" algn="ctr">
              <a:buNone/>
              <a:defRPr sz="2000" b="1">
                <a:solidFill>
                  <a:srgbClr val="424A54"/>
                </a:solidFill>
              </a:defRPr>
            </a:lvl3pPr>
            <a:lvl4pPr marL="1371600" indent="0" algn="ctr">
              <a:buNone/>
              <a:defRPr sz="2000" b="1">
                <a:solidFill>
                  <a:srgbClr val="424A54"/>
                </a:solidFill>
              </a:defRPr>
            </a:lvl4pPr>
            <a:lvl5pPr marL="1828800" indent="0" algn="ctr">
              <a:buNone/>
              <a:defRPr sz="2000" b="1">
                <a:solidFill>
                  <a:srgbClr val="424A54"/>
                </a:solidFill>
              </a:defRPr>
            </a:lvl5pPr>
          </a:lstStyle>
          <a:p>
            <a:pPr lvl="0"/>
            <a:r>
              <a:rPr lang="fr-FR" dirty="0"/>
              <a:t>Contact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="" xmlns:a16="http://schemas.microsoft.com/office/drawing/2014/main" id="{BA2437D7-B8D8-324C-90F7-3A0A981A19A3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="" xmlns:a16="http://schemas.microsoft.com/office/drawing/2014/main" id="{AC2E4CCB-A0F5-C54F-98F5-53DB67BA772B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4" name="Shape 4880">
            <a:extLst>
              <a:ext uri="{FF2B5EF4-FFF2-40B4-BE49-F238E27FC236}">
                <a16:creationId xmlns="" xmlns:a16="http://schemas.microsoft.com/office/drawing/2014/main" id="{0BCFE733-9495-EC47-9083-6A9DF34916BA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="" xmlns:a16="http://schemas.microsoft.com/office/drawing/2014/main" id="{AA39A344-6979-3B4F-BD18-7060B5F976F3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6" name="Espace réservé du texte 4">
            <a:extLst>
              <a:ext uri="{FF2B5EF4-FFF2-40B4-BE49-F238E27FC236}">
                <a16:creationId xmlns="" xmlns:a16="http://schemas.microsoft.com/office/drawing/2014/main" id="{DB16123F-0024-6243-84D0-668BB75304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Site internet</a:t>
            </a:r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4">
            <a:extLst>
              <a:ext uri="{FF2B5EF4-FFF2-40B4-BE49-F238E27FC236}">
                <a16:creationId xmlns="" xmlns:a16="http://schemas.microsoft.com/office/drawing/2014/main" id="{DB1E6E7F-30E7-F84B-B9ED-49130363D74A}"/>
              </a:ext>
            </a:extLst>
          </p:cNvPr>
          <p:cNvSpPr txBox="1">
            <a:spLocks/>
          </p:cNvSpPr>
          <p:nvPr userDrawn="1"/>
        </p:nvSpPr>
        <p:spPr>
          <a:xfrm>
            <a:off x="6948363" y="6165304"/>
            <a:ext cx="1368053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C14B74C-C413-FD4F-A2DA-ABC505EDD829}" type="datetime4">
              <a:rPr lang="fr-FR" smtClean="0"/>
              <a:pPr/>
              <a:t>29 juin 2018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6525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  <p:sldLayoutId id="2147483658" r:id="rId3"/>
    <p:sldLayoutId id="2147483659" r:id="rId4"/>
    <p:sldLayoutId id="2147483660" r:id="rId5"/>
    <p:sldLayoutId id="2147483657" r:id="rId6"/>
    <p:sldLayoutId id="2147483652" r:id="rId7"/>
    <p:sldLayoutId id="2147483654" r:id="rId8"/>
    <p:sldLayoutId id="2147483656" r:id="rId9"/>
    <p:sldLayoutId id="2147483653" r:id="rId10"/>
  </p:sldLayoutIdLst>
  <p:hf hdr="0" ftr="0" dt="0"/>
  <p:txStyles>
    <p:title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1763688" y="3429000"/>
            <a:ext cx="5616624" cy="302433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r-FR" sz="3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Les Presses universitaires François-Rabelais</a:t>
            </a:r>
          </a:p>
          <a:p>
            <a:pPr algn="ctr"/>
            <a:r>
              <a:rPr lang="fr-FR" sz="3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PUFR</a:t>
            </a:r>
            <a:endParaRPr lang="fr-FR" sz="3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704" y="1340768"/>
            <a:ext cx="2462997" cy="17558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966" y="1409043"/>
            <a:ext cx="1619250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22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9963AC9-AA77-3E44-98E7-DF5BD6DEF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975643"/>
          </a:xfrm>
        </p:spPr>
        <p:txBody>
          <a:bodyPr/>
          <a:lstStyle/>
          <a:p>
            <a:r>
              <a:rPr lang="fr-FR" dirty="0" smtClean="0"/>
              <a:t>Organigramme des PUFR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78059B60-B4EF-1B47-A6DF-15475B4747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Les Presses universitaires</a:t>
            </a:r>
          </a:p>
          <a:p>
            <a:r>
              <a:rPr lang="fr-FR" dirty="0" smtClean="0"/>
              <a:t>François-Rabelais (PUFR)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984FDFC7-1A65-DD4F-B7CA-DDC255D9A4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pufr@univ-tours.fr</a:t>
            </a:r>
            <a:endParaRPr lang="fr-FR" dirty="0"/>
          </a:p>
          <a:p>
            <a:r>
              <a:rPr lang="fr-FR" dirty="0" smtClean="0"/>
              <a:t>http://pufr-editions.fr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340768"/>
            <a:ext cx="8410057" cy="446449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1043186" cy="104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9963AC9-AA77-3E44-98E7-DF5BD6DEF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975643"/>
          </a:xfrm>
        </p:spPr>
        <p:txBody>
          <a:bodyPr/>
          <a:lstStyle/>
          <a:p>
            <a:r>
              <a:rPr lang="fr-FR" dirty="0" smtClean="0"/>
              <a:t>Les PUFR</a:t>
            </a:r>
            <a:br>
              <a:rPr lang="fr-FR" dirty="0" smtClean="0"/>
            </a:br>
            <a:r>
              <a:rPr lang="fr-FR" dirty="0" smtClean="0"/>
              <a:t>au centre de la chaine du livre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78059B60-B4EF-1B47-A6DF-15475B4747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Les Presses universitaires</a:t>
            </a:r>
          </a:p>
          <a:p>
            <a:r>
              <a:rPr lang="fr-FR" dirty="0" smtClean="0"/>
              <a:t>François-Rabelais (PUFR)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984FDFC7-1A65-DD4F-B7CA-DDC255D9A4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pufr@univ-tours.fr</a:t>
            </a:r>
            <a:endParaRPr lang="fr-FR" dirty="0"/>
          </a:p>
          <a:p>
            <a:r>
              <a:rPr lang="fr-FR" dirty="0" smtClean="0"/>
              <a:t>http://pufr-editions.fr</a:t>
            </a:r>
          </a:p>
        </p:txBody>
      </p:sp>
      <p:grpSp>
        <p:nvGrpSpPr>
          <p:cNvPr id="6" name="Group 1065"/>
          <p:cNvGrpSpPr>
            <a:grpSpLocks noChangeAspect="1"/>
          </p:cNvGrpSpPr>
          <p:nvPr/>
        </p:nvGrpSpPr>
        <p:grpSpPr bwMode="auto">
          <a:xfrm>
            <a:off x="755576" y="1399882"/>
            <a:ext cx="7560840" cy="4658017"/>
            <a:chOff x="288" y="960"/>
            <a:chExt cx="5376" cy="3312"/>
          </a:xfrm>
        </p:grpSpPr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1560" y="2160"/>
              <a:ext cx="960" cy="96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fr-FR"/>
            </a:p>
          </p:txBody>
        </p:sp>
        <p:sp>
          <p:nvSpPr>
            <p:cNvPr id="8" name="Oval 1035"/>
            <p:cNvSpPr>
              <a:spLocks noChangeArrowheads="1"/>
            </p:cNvSpPr>
            <p:nvPr/>
          </p:nvSpPr>
          <p:spPr bwMode="auto">
            <a:xfrm>
              <a:off x="744" y="3744"/>
              <a:ext cx="1296" cy="528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fr-FR" altLang="fr-FR" sz="1400" b="1" u="sng"/>
                <a:t>Mise en page</a:t>
              </a:r>
            </a:p>
            <a:p>
              <a:pPr algn="ctr"/>
              <a:r>
                <a:rPr lang="fr-FR" altLang="fr-FR" sz="1400" b="1"/>
                <a:t> free lance</a:t>
              </a:r>
            </a:p>
          </p:txBody>
        </p:sp>
        <p:sp>
          <p:nvSpPr>
            <p:cNvPr id="9" name="AutoShape 1041"/>
            <p:cNvSpPr>
              <a:spLocks noChangeArrowheads="1"/>
            </p:cNvSpPr>
            <p:nvPr/>
          </p:nvSpPr>
          <p:spPr bwMode="auto">
            <a:xfrm>
              <a:off x="288" y="2304"/>
              <a:ext cx="480" cy="672"/>
            </a:xfrm>
            <a:prstGeom prst="foldedCorner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fr-FR" altLang="fr-FR" sz="1400" b="1"/>
                <a:t>Auteur</a:t>
              </a:r>
            </a:p>
          </p:txBody>
        </p:sp>
        <p:cxnSp>
          <p:nvCxnSpPr>
            <p:cNvPr id="10" name="AutoShape 1042"/>
            <p:cNvCxnSpPr>
              <a:cxnSpLocks noChangeShapeType="1"/>
            </p:cNvCxnSpPr>
            <p:nvPr/>
          </p:nvCxnSpPr>
          <p:spPr bwMode="auto">
            <a:xfrm>
              <a:off x="768" y="2640"/>
              <a:ext cx="784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AutoShape 1045"/>
            <p:cNvCxnSpPr>
              <a:cxnSpLocks noChangeShapeType="1"/>
              <a:stCxn id="20" idx="4"/>
              <a:endCxn id="28" idx="0"/>
            </p:cNvCxnSpPr>
            <p:nvPr/>
          </p:nvCxnSpPr>
          <p:spPr bwMode="auto">
            <a:xfrm rot="16200000" flipH="1">
              <a:off x="1372" y="1484"/>
              <a:ext cx="664" cy="672"/>
            </a:xfrm>
            <a:prstGeom prst="curvedConnector3">
              <a:avLst>
                <a:gd name="adj1" fmla="val 50602"/>
              </a:avLst>
            </a:prstGeom>
            <a:noFill/>
            <a:ln w="254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AutoShape 1046"/>
            <p:cNvCxnSpPr>
              <a:cxnSpLocks noChangeShapeType="1"/>
              <a:stCxn id="28" idx="2"/>
              <a:endCxn id="8" idx="0"/>
            </p:cNvCxnSpPr>
            <p:nvPr/>
          </p:nvCxnSpPr>
          <p:spPr bwMode="auto">
            <a:xfrm rot="5400000">
              <a:off x="1408" y="3112"/>
              <a:ext cx="616" cy="648"/>
            </a:xfrm>
            <a:prstGeom prst="curvedConnector3">
              <a:avLst>
                <a:gd name="adj1" fmla="val 49352"/>
              </a:avLst>
            </a:prstGeom>
            <a:noFill/>
            <a:ln w="254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3264" y="1440"/>
              <a:ext cx="1008" cy="48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fr-FR" altLang="fr-FR" sz="1400" b="1" u="sng" dirty="0"/>
                <a:t>Distributeur</a:t>
              </a:r>
            </a:p>
            <a:p>
              <a:pPr algn="ctr"/>
              <a:r>
                <a:rPr lang="fr-FR" altLang="fr-FR" sz="1400" b="1" dirty="0" smtClean="0"/>
                <a:t>SODIS</a:t>
              </a:r>
              <a:endParaRPr lang="fr-FR" altLang="fr-FR" sz="1400" b="1" dirty="0">
                <a:solidFill>
                  <a:schemeClr val="accent2"/>
                </a:solidFill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3264" y="3408"/>
              <a:ext cx="1008" cy="67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fr-FR" altLang="fr-FR" sz="1400" b="1" u="sng" dirty="0"/>
                <a:t>Diffuseur</a:t>
              </a:r>
            </a:p>
            <a:p>
              <a:pPr algn="ctr"/>
              <a:r>
                <a:rPr lang="fr-FR" altLang="fr-FR" sz="1400" b="1" dirty="0" smtClean="0"/>
                <a:t>GEODIF</a:t>
              </a:r>
              <a:endParaRPr lang="fr-FR" altLang="fr-FR" sz="1400" b="1" dirty="0"/>
            </a:p>
            <a:p>
              <a:pPr algn="ctr"/>
              <a:r>
                <a:rPr lang="fr-FR" altLang="fr-FR" sz="1400" b="1" dirty="0" err="1" smtClean="0"/>
                <a:t>OpenEdition</a:t>
              </a:r>
              <a:endParaRPr lang="fr-FR" altLang="fr-FR" sz="1400" b="1" dirty="0" smtClean="0"/>
            </a:p>
            <a:p>
              <a:pPr algn="ctr"/>
              <a:r>
                <a:rPr lang="fr-FR" altLang="fr-FR" sz="1400" b="1" dirty="0" smtClean="0"/>
                <a:t>…</a:t>
              </a:r>
              <a:endParaRPr lang="fr-FR" altLang="fr-FR" sz="1400" b="1" dirty="0"/>
            </a:p>
          </p:txBody>
        </p:sp>
        <p:cxnSp>
          <p:nvCxnSpPr>
            <p:cNvPr id="15" name="AutoShape 1049"/>
            <p:cNvCxnSpPr>
              <a:cxnSpLocks noChangeShapeType="1"/>
              <a:stCxn id="13" idx="2"/>
              <a:endCxn id="14" idx="0"/>
            </p:cNvCxnSpPr>
            <p:nvPr/>
          </p:nvCxnSpPr>
          <p:spPr bwMode="auto">
            <a:xfrm rot="5400000">
              <a:off x="3024" y="2664"/>
              <a:ext cx="1488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AutoShape 1050"/>
            <p:cNvCxnSpPr>
              <a:cxnSpLocks noChangeShapeType="1"/>
            </p:cNvCxnSpPr>
            <p:nvPr/>
          </p:nvCxnSpPr>
          <p:spPr bwMode="auto">
            <a:xfrm rot="10800000" flipV="1">
              <a:off x="2544" y="1680"/>
              <a:ext cx="736" cy="960"/>
            </a:xfrm>
            <a:prstGeom prst="curvedConnector3">
              <a:avLst>
                <a:gd name="adj1" fmla="val 50542"/>
              </a:avLst>
            </a:prstGeom>
            <a:noFill/>
            <a:ln w="254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AutoShape 1051"/>
            <p:cNvCxnSpPr>
              <a:cxnSpLocks noChangeShapeType="1"/>
            </p:cNvCxnSpPr>
            <p:nvPr/>
          </p:nvCxnSpPr>
          <p:spPr bwMode="auto">
            <a:xfrm>
              <a:off x="2547" y="2640"/>
              <a:ext cx="717" cy="960"/>
            </a:xfrm>
            <a:prstGeom prst="curvedConnector3">
              <a:avLst>
                <a:gd name="adj1" fmla="val 49931"/>
              </a:avLst>
            </a:prstGeom>
            <a:noFill/>
            <a:ln w="254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1052"/>
            <p:cNvSpPr>
              <a:spLocks noChangeArrowheads="1"/>
            </p:cNvSpPr>
            <p:nvPr/>
          </p:nvSpPr>
          <p:spPr bwMode="auto">
            <a:xfrm>
              <a:off x="4128" y="2304"/>
              <a:ext cx="672" cy="672"/>
            </a:xfrm>
            <a:prstGeom prst="octagon">
              <a:avLst>
                <a:gd name="adj" fmla="val 25000"/>
              </a:avLst>
            </a:prstGeom>
            <a:solidFill>
              <a:srgbClr val="FF0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fr-FR" altLang="fr-FR" sz="1400" b="1" u="sng"/>
                <a:t>Librairies</a:t>
              </a:r>
            </a:p>
          </p:txBody>
        </p:sp>
        <p:sp>
          <p:nvSpPr>
            <p:cNvPr id="19" name="AutoShape 1053"/>
            <p:cNvSpPr>
              <a:spLocks noChangeArrowheads="1"/>
            </p:cNvSpPr>
            <p:nvPr/>
          </p:nvSpPr>
          <p:spPr bwMode="auto">
            <a:xfrm>
              <a:off x="5184" y="2304"/>
              <a:ext cx="480" cy="672"/>
            </a:xfrm>
            <a:prstGeom prst="foldedCorner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fr-FR" altLang="fr-FR" sz="1400" b="1"/>
                <a:t>Lecteur</a:t>
              </a:r>
            </a:p>
            <a:p>
              <a:pPr algn="ctr"/>
              <a:r>
                <a:rPr lang="fr-FR" altLang="fr-FR" sz="1400" b="1"/>
                <a:t>Client</a:t>
              </a:r>
            </a:p>
          </p:txBody>
        </p:sp>
        <p:sp>
          <p:nvSpPr>
            <p:cNvPr id="20" name="Oval 1056"/>
            <p:cNvSpPr>
              <a:spLocks noChangeArrowheads="1"/>
            </p:cNvSpPr>
            <p:nvPr/>
          </p:nvSpPr>
          <p:spPr bwMode="auto">
            <a:xfrm>
              <a:off x="720" y="960"/>
              <a:ext cx="1296" cy="528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fr-FR" altLang="fr-FR" sz="1400" b="1" u="sng" dirty="0"/>
                <a:t>Imprimeur</a:t>
              </a:r>
            </a:p>
            <a:p>
              <a:pPr algn="ctr"/>
              <a:r>
                <a:rPr lang="fr-FR" altLang="fr-FR" sz="1400" b="1" dirty="0"/>
                <a:t>SEPEC</a:t>
              </a:r>
            </a:p>
          </p:txBody>
        </p:sp>
        <p:cxnSp>
          <p:nvCxnSpPr>
            <p:cNvPr id="21" name="AutoShape 1057"/>
            <p:cNvCxnSpPr>
              <a:cxnSpLocks noChangeShapeType="1"/>
              <a:stCxn id="18" idx="3"/>
              <a:endCxn id="19" idx="1"/>
            </p:cNvCxnSpPr>
            <p:nvPr/>
          </p:nvCxnSpPr>
          <p:spPr bwMode="auto">
            <a:xfrm>
              <a:off x="4800" y="2640"/>
              <a:ext cx="384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AutoShape 1058"/>
            <p:cNvCxnSpPr>
              <a:cxnSpLocks noChangeShapeType="1"/>
              <a:stCxn id="13" idx="3"/>
              <a:endCxn id="18" idx="0"/>
            </p:cNvCxnSpPr>
            <p:nvPr/>
          </p:nvCxnSpPr>
          <p:spPr bwMode="auto">
            <a:xfrm>
              <a:off x="4272" y="1680"/>
              <a:ext cx="192" cy="624"/>
            </a:xfrm>
            <a:prstGeom prst="curvedConnector2">
              <a:avLst/>
            </a:prstGeom>
            <a:noFill/>
            <a:ln w="254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AutoShape 1059"/>
            <p:cNvCxnSpPr>
              <a:cxnSpLocks noChangeShapeType="1"/>
              <a:stCxn id="18" idx="2"/>
              <a:endCxn id="14" idx="3"/>
            </p:cNvCxnSpPr>
            <p:nvPr/>
          </p:nvCxnSpPr>
          <p:spPr bwMode="auto">
            <a:xfrm rot="5400000">
              <a:off x="3984" y="3264"/>
              <a:ext cx="768" cy="192"/>
            </a:xfrm>
            <a:prstGeom prst="curvedConnector2">
              <a:avLst/>
            </a:prstGeom>
            <a:noFill/>
            <a:ln w="254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AutoShape 1060"/>
            <p:cNvCxnSpPr>
              <a:cxnSpLocks noChangeShapeType="1"/>
              <a:stCxn id="13" idx="3"/>
              <a:endCxn id="19" idx="0"/>
            </p:cNvCxnSpPr>
            <p:nvPr/>
          </p:nvCxnSpPr>
          <p:spPr bwMode="auto">
            <a:xfrm>
              <a:off x="4272" y="1680"/>
              <a:ext cx="1152" cy="624"/>
            </a:xfrm>
            <a:prstGeom prst="curvedConnector2">
              <a:avLst/>
            </a:prstGeom>
            <a:noFill/>
            <a:ln w="254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AutoShape 1061"/>
            <p:cNvCxnSpPr>
              <a:cxnSpLocks noChangeShapeType="1"/>
              <a:stCxn id="28" idx="2"/>
              <a:endCxn id="19" idx="2"/>
            </p:cNvCxnSpPr>
            <p:nvPr/>
          </p:nvCxnSpPr>
          <p:spPr bwMode="auto">
            <a:xfrm rot="5400000" flipH="1" flipV="1">
              <a:off x="3656" y="1360"/>
              <a:ext cx="152" cy="3384"/>
            </a:xfrm>
            <a:prstGeom prst="curvedConnector3">
              <a:avLst>
                <a:gd name="adj1" fmla="val -720398"/>
              </a:avLst>
            </a:prstGeom>
            <a:noFill/>
            <a:ln w="254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" name="Text Box 1064"/>
            <p:cNvSpPr txBox="1">
              <a:spLocks noChangeArrowheads="1"/>
            </p:cNvSpPr>
            <p:nvPr/>
          </p:nvSpPr>
          <p:spPr bwMode="auto">
            <a:xfrm>
              <a:off x="4691" y="3590"/>
              <a:ext cx="720" cy="3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fr-FR" altLang="fr-FR" sz="1100" b="1" dirty="0"/>
                <a:t>Ventes directes</a:t>
              </a:r>
            </a:p>
          </p:txBody>
        </p:sp>
      </p:grpSp>
      <p:pic>
        <p:nvPicPr>
          <p:cNvPr id="29" name="Imag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004" y="3015188"/>
            <a:ext cx="1493932" cy="1493932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1043186" cy="104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50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9963AC9-AA77-3E44-98E7-DF5BD6DEF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975643"/>
          </a:xfrm>
        </p:spPr>
        <p:txBody>
          <a:bodyPr/>
          <a:lstStyle/>
          <a:p>
            <a:r>
              <a:rPr lang="fr-FR" dirty="0" smtClean="0"/>
              <a:t>Politique éditoriale des PUFR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78059B60-B4EF-1B47-A6DF-15475B4747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Les Presses universitaires</a:t>
            </a:r>
          </a:p>
          <a:p>
            <a:r>
              <a:rPr lang="fr-FR" dirty="0" smtClean="0"/>
              <a:t>François-Rabelais (PUFR)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984FDFC7-1A65-DD4F-B7CA-DDC255D9A4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pufr@univ-tours.fr</a:t>
            </a:r>
            <a:endParaRPr lang="fr-FR" dirty="0"/>
          </a:p>
          <a:p>
            <a:r>
              <a:rPr lang="fr-FR" dirty="0" smtClean="0"/>
              <a:t>http://pufr-editions.fr</a:t>
            </a: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1043186" cy="1043186"/>
          </a:xfrm>
          <a:prstGeom prst="rect">
            <a:avLst/>
          </a:prstGeom>
        </p:spPr>
      </p:pic>
      <p:sp>
        <p:nvSpPr>
          <p:cNvPr id="8" name="Text Box 1032"/>
          <p:cNvSpPr txBox="1">
            <a:spLocks noChangeArrowheads="1"/>
          </p:cNvSpPr>
          <p:nvPr/>
        </p:nvSpPr>
        <p:spPr bwMode="auto">
          <a:xfrm>
            <a:off x="533400" y="1727200"/>
            <a:ext cx="8382000" cy="375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fr-FR" altLang="fr-FR" sz="1400" dirty="0" smtClean="0"/>
              <a:t>Rendre </a:t>
            </a:r>
            <a:r>
              <a:rPr lang="fr-FR" altLang="fr-FR" sz="1400" dirty="0"/>
              <a:t>accessibles les résultats de la recherche auprès du public le plus large possible</a:t>
            </a:r>
          </a:p>
          <a:p>
            <a:pPr algn="just" eaLnBrk="1" hangingPunct="1"/>
            <a:endParaRPr lang="fr-FR" altLang="fr-FR" sz="1400" dirty="0"/>
          </a:p>
          <a:p>
            <a:pPr algn="just" eaLnBrk="1" hangingPunct="1"/>
            <a:r>
              <a:rPr lang="fr-FR" altLang="fr-FR" sz="1400" dirty="0"/>
              <a:t>	1 - Sélectionner les manuscrits, valider scientifiquement les choix (comité éditorial)</a:t>
            </a:r>
          </a:p>
          <a:p>
            <a:pPr algn="just" eaLnBrk="1" hangingPunct="1"/>
            <a:r>
              <a:rPr lang="fr-FR" altLang="fr-FR" sz="1400" dirty="0"/>
              <a:t>	2 - Garantir aux auteurs du conseil, de l’aide, une écoute</a:t>
            </a:r>
          </a:p>
          <a:p>
            <a:pPr algn="just" eaLnBrk="1" hangingPunct="1"/>
            <a:r>
              <a:rPr lang="fr-FR" altLang="fr-FR" sz="1400" dirty="0"/>
              <a:t>	3 - Produire des livres d’une excellente qualité formelle</a:t>
            </a:r>
          </a:p>
          <a:p>
            <a:pPr algn="just" eaLnBrk="1" hangingPunct="1"/>
            <a:r>
              <a:rPr lang="fr-FR" altLang="fr-FR" sz="1400" dirty="0"/>
              <a:t>	4 - Assurer une diffusion large par tous les canaux possibles</a:t>
            </a:r>
          </a:p>
          <a:p>
            <a:pPr algn="just" eaLnBrk="1" hangingPunct="1"/>
            <a:endParaRPr lang="fr-FR" altLang="fr-FR" sz="1400" dirty="0"/>
          </a:p>
          <a:p>
            <a:pPr algn="just" eaLnBrk="1" hangingPunct="1">
              <a:buFont typeface="Wingdings" panose="05000000000000000000" pitchFamily="2" charset="2"/>
              <a:buChar char="à"/>
            </a:pPr>
            <a:r>
              <a:rPr lang="fr-FR" altLang="fr-FR" sz="1400" b="1" dirty="0">
                <a:sym typeface="Wingdings" panose="05000000000000000000" pitchFamily="2" charset="2"/>
              </a:rPr>
              <a:t> Valoriser l’image de marque de l’université François-Rabelais et de ses équipes de recherche tant auprès du monde de la recherche que du côté du public non universitaire (lecteurs, journalistes…) : les PUFR doivent véhiculer l’image d’une maison d’édition sérieuse, réactive, professionnelle, en phase avec la société et l’évolution technologique des métiers du livre.</a:t>
            </a:r>
            <a:endParaRPr lang="fr-FR" altLang="fr-FR" sz="1400" b="1" dirty="0"/>
          </a:p>
          <a:p>
            <a:pPr algn="just" eaLnBrk="1" hangingPunct="1">
              <a:buFont typeface="Wingdings" panose="05000000000000000000" pitchFamily="2" charset="2"/>
              <a:buChar char="à"/>
            </a:pPr>
            <a:endParaRPr lang="fr-FR" altLang="fr-FR" sz="1400" b="1" dirty="0"/>
          </a:p>
          <a:p>
            <a:pPr algn="just" eaLnBrk="1" hangingPunct="1">
              <a:buFont typeface="Wingdings" panose="05000000000000000000" pitchFamily="2" charset="2"/>
              <a:buChar char="à"/>
            </a:pPr>
            <a:r>
              <a:rPr lang="fr-FR" altLang="fr-FR" sz="1400" b="1" dirty="0"/>
              <a:t> Vendre des livres d’une facture irréprochable à un prix le plus accessible possible, dans un contexte commercial </a:t>
            </a:r>
            <a:r>
              <a:rPr lang="fr-FR" altLang="fr-FR" sz="1400" b="1" dirty="0" smtClean="0"/>
              <a:t>concurrentiel.</a:t>
            </a:r>
            <a:endParaRPr lang="fr-FR" altLang="fr-FR" sz="1400" b="1" dirty="0"/>
          </a:p>
          <a:p>
            <a:pPr algn="just" eaLnBrk="1" hangingPunct="1">
              <a:buFont typeface="Wingdings" panose="05000000000000000000" pitchFamily="2" charset="2"/>
              <a:buChar char="à"/>
            </a:pPr>
            <a:endParaRPr lang="fr-FR" altLang="fr-FR" sz="1400" b="1" dirty="0"/>
          </a:p>
          <a:p>
            <a:pPr algn="just" eaLnBrk="1" hangingPunct="1">
              <a:buFont typeface="Wingdings" panose="05000000000000000000" pitchFamily="2" charset="2"/>
              <a:buChar char="à"/>
            </a:pPr>
            <a:r>
              <a:rPr lang="fr-FR" altLang="fr-FR" sz="1400" b="1" dirty="0"/>
              <a:t> Assurer la pérennité financière du service par une recherche d’autofinancement des investissements.</a:t>
            </a:r>
          </a:p>
        </p:txBody>
      </p:sp>
    </p:spTree>
    <p:extLst>
      <p:ext uri="{BB962C8B-B14F-4D97-AF65-F5344CB8AC3E}">
        <p14:creationId xmlns:p14="http://schemas.microsoft.com/office/powerpoint/2010/main" val="76092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78059B60-B4EF-1B47-A6DF-15475B4747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Les Presses universitaires</a:t>
            </a:r>
          </a:p>
          <a:p>
            <a:r>
              <a:rPr lang="fr-FR" dirty="0" smtClean="0"/>
              <a:t>François-Rabelais (PUFR)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984FDFC7-1A65-DD4F-B7CA-DDC255D9A4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pufr@univ-tours.fr</a:t>
            </a:r>
            <a:endParaRPr lang="fr-FR" dirty="0"/>
          </a:p>
          <a:p>
            <a:r>
              <a:rPr lang="fr-FR" dirty="0" smtClean="0"/>
              <a:t>http://pufr-editions.fr</a:t>
            </a: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1043186" cy="1043186"/>
          </a:xfrm>
          <a:prstGeom prst="rect">
            <a:avLst/>
          </a:prstGeom>
        </p:spPr>
      </p:pic>
      <p:pic>
        <p:nvPicPr>
          <p:cNvPr id="8" name="Picture 1030" descr="C:\Users\samuel\Desktop\Dossier Samuel\PUFR\Collections PUFR\pufr_collections ima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80" y="2852936"/>
            <a:ext cx="8686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031"/>
          <p:cNvSpPr txBox="1">
            <a:spLocks noChangeArrowheads="1"/>
          </p:cNvSpPr>
          <p:nvPr/>
        </p:nvSpPr>
        <p:spPr bwMode="auto">
          <a:xfrm>
            <a:off x="205680" y="980728"/>
            <a:ext cx="8686800" cy="187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fr-FR" altLang="fr-FR" sz="1600" b="1" dirty="0"/>
              <a:t>Des collections créées en fonction de quelques impératifs :</a:t>
            </a:r>
          </a:p>
          <a:p>
            <a:pPr algn="just" eaLnBrk="1" hangingPunct="1"/>
            <a:r>
              <a:rPr lang="fr-FR" altLang="fr-FR" sz="1600" dirty="0"/>
              <a:t>	</a:t>
            </a:r>
            <a:r>
              <a:rPr lang="fr-FR" altLang="fr-FR" sz="1400" dirty="0"/>
              <a:t>- Soutien à la politique scientifique de l’université de Tours</a:t>
            </a:r>
          </a:p>
          <a:p>
            <a:pPr algn="just" eaLnBrk="1" hangingPunct="1"/>
            <a:r>
              <a:rPr lang="fr-FR" altLang="fr-FR" sz="1400" dirty="0"/>
              <a:t>	- Soutien à l’activité des équipes de recherche de l’université de Tours</a:t>
            </a:r>
          </a:p>
          <a:p>
            <a:pPr algn="just" eaLnBrk="1" hangingPunct="1"/>
            <a:r>
              <a:rPr lang="fr-FR" altLang="fr-FR" sz="1400" dirty="0"/>
              <a:t>	- Développer une offre éditoriale à fort potentiel commercial</a:t>
            </a:r>
          </a:p>
          <a:p>
            <a:pPr algn="just" eaLnBrk="1" hangingPunct="1"/>
            <a:r>
              <a:rPr lang="fr-FR" altLang="fr-FR" sz="1400" dirty="0"/>
              <a:t>	- Proposer une offre complémentaire à celle des Presses universitaires de Rennes (PUR)</a:t>
            </a:r>
          </a:p>
          <a:p>
            <a:pPr algn="just" eaLnBrk="1" hangingPunct="1"/>
            <a:endParaRPr lang="fr-FR" altLang="fr-FR" sz="1400" dirty="0"/>
          </a:p>
          <a:p>
            <a:pPr algn="just" eaLnBrk="1" hangingPunct="1"/>
            <a:r>
              <a:rPr lang="fr-FR" altLang="fr-FR" sz="1400" b="1" dirty="0">
                <a:sym typeface="Wingdings" panose="05000000000000000000" pitchFamily="2" charset="2"/>
              </a:rPr>
              <a:t> </a:t>
            </a:r>
            <a:r>
              <a:rPr lang="fr-FR" altLang="fr-FR" sz="1400" b="1" dirty="0" smtClean="0">
                <a:sym typeface="Wingdings" panose="05000000000000000000" pitchFamily="2" charset="2"/>
              </a:rPr>
              <a:t>14 </a:t>
            </a:r>
            <a:r>
              <a:rPr lang="fr-FR" altLang="fr-FR" sz="1400" b="1" dirty="0">
                <a:sym typeface="Wingdings" panose="05000000000000000000" pitchFamily="2" charset="2"/>
              </a:rPr>
              <a:t>collections vivantes, </a:t>
            </a:r>
            <a:r>
              <a:rPr lang="fr-FR" altLang="fr-FR" sz="1400" b="1" dirty="0" smtClean="0">
                <a:sym typeface="Wingdings" panose="05000000000000000000" pitchFamily="2" charset="2"/>
              </a:rPr>
              <a:t>251 titres, </a:t>
            </a:r>
            <a:r>
              <a:rPr lang="fr-FR" altLang="fr-FR" sz="1400" b="1" dirty="0">
                <a:sym typeface="Wingdings" panose="05000000000000000000" pitchFamily="2" charset="2"/>
              </a:rPr>
              <a:t>une </a:t>
            </a:r>
            <a:r>
              <a:rPr lang="fr-FR" altLang="fr-FR" sz="1400" b="1" dirty="0" smtClean="0">
                <a:sym typeface="Wingdings" panose="05000000000000000000" pitchFamily="2" charset="2"/>
              </a:rPr>
              <a:t>trentaine </a:t>
            </a:r>
            <a:r>
              <a:rPr lang="fr-FR" altLang="fr-FR" sz="1400" b="1" dirty="0">
                <a:sym typeface="Wingdings" panose="05000000000000000000" pitchFamily="2" charset="2"/>
              </a:rPr>
              <a:t>de nouveautés par an (25 en 2014, 24 en 2015, 19 en 2016, </a:t>
            </a:r>
            <a:r>
              <a:rPr lang="fr-FR" altLang="fr-FR" sz="1400" b="1" dirty="0" smtClean="0">
                <a:sym typeface="Wingdings" panose="05000000000000000000" pitchFamily="2" charset="2"/>
              </a:rPr>
              <a:t>29 en 2017, 34 en 2018).</a:t>
            </a:r>
            <a:endParaRPr lang="fr-FR" altLang="fr-FR" sz="1400" b="1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543595"/>
          </a:xfrm>
        </p:spPr>
        <p:txBody>
          <a:bodyPr/>
          <a:lstStyle/>
          <a:p>
            <a:r>
              <a:rPr lang="fr-FR" dirty="0" smtClean="0"/>
              <a:t>Un catalogue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417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9963AC9-AA77-3E44-98E7-DF5BD6DEF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8640"/>
            <a:ext cx="7886700" cy="780496"/>
          </a:xfrm>
        </p:spPr>
        <p:txBody>
          <a:bodyPr/>
          <a:lstStyle/>
          <a:p>
            <a:r>
              <a:rPr lang="fr-FR" dirty="0" smtClean="0"/>
              <a:t>Evolution de la production (2012-2018)</a:t>
            </a:r>
            <a:br>
              <a:rPr lang="fr-FR" dirty="0" smtClean="0"/>
            </a:br>
            <a:r>
              <a:rPr lang="fr-FR" sz="2000" dirty="0" smtClean="0"/>
              <a:t>(en nombre de nouveautés</a:t>
            </a:r>
            <a:br>
              <a:rPr lang="fr-FR" sz="2000" dirty="0" smtClean="0"/>
            </a:br>
            <a:r>
              <a:rPr lang="fr-FR" sz="2000" dirty="0" smtClean="0"/>
              <a:t>exclue la collection « Tables des hommes)</a:t>
            </a:r>
            <a:endParaRPr lang="fr-FR" sz="20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78059B60-B4EF-1B47-A6DF-15475B4747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Les Presses universitaires</a:t>
            </a:r>
          </a:p>
          <a:p>
            <a:r>
              <a:rPr lang="fr-FR" dirty="0" smtClean="0"/>
              <a:t>François-Rabelais (PUFR)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984FDFC7-1A65-DD4F-B7CA-DDC255D9A4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pufr@univ-tours.fr</a:t>
            </a:r>
            <a:endParaRPr lang="fr-FR" dirty="0"/>
          </a:p>
          <a:p>
            <a:r>
              <a:rPr lang="fr-FR" dirty="0" smtClean="0"/>
              <a:t>http://pufr-editions.fr</a:t>
            </a: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1043186" cy="1043186"/>
          </a:xfrm>
          <a:prstGeom prst="rect">
            <a:avLst/>
          </a:prstGeom>
        </p:spPr>
      </p:pic>
      <p:graphicFrame>
        <p:nvGraphicFramePr>
          <p:cNvPr id="8" name="Graphique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1446848"/>
              </p:ext>
            </p:extLst>
          </p:nvPr>
        </p:nvGraphicFramePr>
        <p:xfrm>
          <a:off x="287523" y="2204864"/>
          <a:ext cx="8568952" cy="2475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1757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9963AC9-AA77-3E44-98E7-DF5BD6DEF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8640"/>
            <a:ext cx="7886700" cy="780496"/>
          </a:xfrm>
        </p:spPr>
        <p:txBody>
          <a:bodyPr/>
          <a:lstStyle/>
          <a:p>
            <a:r>
              <a:rPr lang="fr-FR" dirty="0" smtClean="0"/>
              <a:t>Evolution de la production (2012-2018)</a:t>
            </a:r>
            <a:br>
              <a:rPr lang="fr-FR" dirty="0" smtClean="0"/>
            </a:br>
            <a:r>
              <a:rPr lang="fr-FR" sz="2000" dirty="0" smtClean="0"/>
              <a:t>(en volume et en chiffre d’affaire)</a:t>
            </a:r>
            <a:endParaRPr lang="fr-FR" sz="20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78059B60-B4EF-1B47-A6DF-15475B4747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Les Presses universitaires</a:t>
            </a:r>
          </a:p>
          <a:p>
            <a:r>
              <a:rPr lang="fr-FR" dirty="0" smtClean="0"/>
              <a:t>François-Rabelais (PUFR)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984FDFC7-1A65-DD4F-B7CA-DDC255D9A4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pufr@univ-tours.fr</a:t>
            </a:r>
            <a:endParaRPr lang="fr-FR" dirty="0"/>
          </a:p>
          <a:p>
            <a:r>
              <a:rPr lang="fr-FR" dirty="0" smtClean="0"/>
              <a:t>http://pufr-editions.fr</a:t>
            </a: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1043186" cy="1043186"/>
          </a:xfrm>
          <a:prstGeom prst="rect">
            <a:avLst/>
          </a:prstGeom>
        </p:spPr>
      </p:pic>
      <p:graphicFrame>
        <p:nvGraphicFramePr>
          <p:cNvPr id="30" name="Graphique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297223"/>
              </p:ext>
            </p:extLst>
          </p:nvPr>
        </p:nvGraphicFramePr>
        <p:xfrm>
          <a:off x="287523" y="1099650"/>
          <a:ext cx="8568952" cy="2475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1" name="Graphique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3369202"/>
              </p:ext>
            </p:extLst>
          </p:nvPr>
        </p:nvGraphicFramePr>
        <p:xfrm>
          <a:off x="287523" y="3632477"/>
          <a:ext cx="8568952" cy="2475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6883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9963AC9-AA77-3E44-98E7-DF5BD6DEF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8640"/>
            <a:ext cx="7886700" cy="780496"/>
          </a:xfrm>
        </p:spPr>
        <p:txBody>
          <a:bodyPr/>
          <a:lstStyle/>
          <a:p>
            <a:r>
              <a:rPr lang="fr-FR" dirty="0" smtClean="0"/>
              <a:t>Une forte concentration des ventes</a:t>
            </a:r>
            <a:endParaRPr lang="fr-FR" sz="20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78059B60-B4EF-1B47-A6DF-15475B4747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Les Presses universitaires</a:t>
            </a:r>
          </a:p>
          <a:p>
            <a:r>
              <a:rPr lang="fr-FR" dirty="0" smtClean="0"/>
              <a:t>François-Rabelais (PUFR)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984FDFC7-1A65-DD4F-B7CA-DDC255D9A4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pufr@univ-tours.fr</a:t>
            </a:r>
            <a:endParaRPr lang="fr-FR" dirty="0"/>
          </a:p>
          <a:p>
            <a:r>
              <a:rPr lang="fr-FR" dirty="0" smtClean="0"/>
              <a:t>http://pufr-editions.fr</a:t>
            </a: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1043186" cy="1043186"/>
          </a:xfrm>
          <a:prstGeom prst="rect">
            <a:avLst/>
          </a:prstGeom>
        </p:spPr>
      </p:pic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053797"/>
              </p:ext>
            </p:extLst>
          </p:nvPr>
        </p:nvGraphicFramePr>
        <p:xfrm>
          <a:off x="1524000" y="1844824"/>
          <a:ext cx="6096000" cy="311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="" xmlns:a16="http://schemas.microsoft.com/office/drawing/2014/main" val="1036748822"/>
                    </a:ext>
                  </a:extLst>
                </a:gridCol>
                <a:gridCol w="3048000">
                  <a:extLst>
                    <a:ext uri="{9D8B030D-6E8A-4147-A177-3AD203B41FA5}">
                      <a16:colId xmlns="" xmlns:a16="http://schemas.microsoft.com/office/drawing/2014/main" val="1309892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Poids dans le CA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Nombre de titres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51859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 smtClean="0"/>
                    </a:p>
                    <a:p>
                      <a:pPr algn="ctr"/>
                      <a:r>
                        <a:rPr lang="fr-FR" dirty="0" smtClean="0"/>
                        <a:t>60%</a:t>
                      </a:r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 smtClean="0"/>
                    </a:p>
                    <a:p>
                      <a:pPr algn="ctr"/>
                      <a:r>
                        <a:rPr lang="fr-FR" dirty="0" smtClean="0"/>
                        <a:t>2 titres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03060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 smtClean="0"/>
                    </a:p>
                    <a:p>
                      <a:pPr algn="ctr"/>
                      <a:r>
                        <a:rPr lang="fr-FR" dirty="0" smtClean="0"/>
                        <a:t>80%</a:t>
                      </a:r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 smtClean="0"/>
                    </a:p>
                    <a:p>
                      <a:pPr algn="ctr"/>
                      <a:r>
                        <a:rPr lang="fr-FR" dirty="0" smtClean="0"/>
                        <a:t>9 titres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34060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 smtClean="0"/>
                    </a:p>
                    <a:p>
                      <a:pPr algn="ctr"/>
                      <a:r>
                        <a:rPr lang="fr-FR" dirty="0" smtClean="0"/>
                        <a:t>100%</a:t>
                      </a:r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 smtClean="0"/>
                    </a:p>
                    <a:p>
                      <a:pPr algn="ctr"/>
                      <a:r>
                        <a:rPr lang="fr-FR" dirty="0" smtClean="0"/>
                        <a:t>124 titres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506107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5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9963AC9-AA77-3E44-98E7-DF5BD6DEF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8640"/>
            <a:ext cx="7886700" cy="780496"/>
          </a:xfrm>
        </p:spPr>
        <p:txBody>
          <a:bodyPr/>
          <a:lstStyle/>
          <a:p>
            <a:r>
              <a:rPr lang="fr-FR" dirty="0" smtClean="0"/>
              <a:t>Audit des PUFR</a:t>
            </a:r>
            <a:br>
              <a:rPr lang="fr-FR" dirty="0" smtClean="0"/>
            </a:br>
            <a:r>
              <a:rPr lang="fr-FR" dirty="0" smtClean="0"/>
              <a:t>par la société Axiales (2018)</a:t>
            </a:r>
            <a:br>
              <a:rPr lang="fr-FR" dirty="0" smtClean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Activité éditoriale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sz="20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78059B60-B4EF-1B47-A6DF-15475B4747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Les Presses universitaires</a:t>
            </a:r>
          </a:p>
          <a:p>
            <a:r>
              <a:rPr lang="fr-FR" dirty="0" smtClean="0"/>
              <a:t>François-Rabelais (PUFR)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984FDFC7-1A65-DD4F-B7CA-DDC255D9A4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pufr@univ-tours.fr</a:t>
            </a:r>
            <a:endParaRPr lang="fr-FR" dirty="0"/>
          </a:p>
          <a:p>
            <a:r>
              <a:rPr lang="fr-FR" dirty="0" smtClean="0"/>
              <a:t>http://pufr-editions.fr</a:t>
            </a: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1043186" cy="1043186"/>
          </a:xfrm>
          <a:prstGeom prst="rect">
            <a:avLst/>
          </a:prstGeom>
        </p:spPr>
      </p:pic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636621"/>
              </p:ext>
            </p:extLst>
          </p:nvPr>
        </p:nvGraphicFramePr>
        <p:xfrm>
          <a:off x="628650" y="1784568"/>
          <a:ext cx="7886700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0">
                  <a:extLst>
                    <a:ext uri="{9D8B030D-6E8A-4147-A177-3AD203B41FA5}">
                      <a16:colId xmlns="" xmlns:a16="http://schemas.microsoft.com/office/drawing/2014/main" val="3573424011"/>
                    </a:ext>
                  </a:extLst>
                </a:gridCol>
                <a:gridCol w="3943350">
                  <a:extLst>
                    <a:ext uri="{9D8B030D-6E8A-4147-A177-3AD203B41FA5}">
                      <a16:colId xmlns="" xmlns:a16="http://schemas.microsoft.com/office/drawing/2014/main" val="1361675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Points forts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Points faibles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85398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Petite</a:t>
                      </a:r>
                      <a:r>
                        <a:rPr lang="fr-FR" sz="1200" baseline="0" dirty="0" smtClean="0"/>
                        <a:t> équipe solide et motivée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Equipe au maximum de ses capacités de travail</a:t>
                      </a: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52290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Profils largement disciplinaires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Absence d’anticipation de la production</a:t>
                      </a: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09633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Capacité à travailler dans des délais serrés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Mise en production parfois anticipée</a:t>
                      </a: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87773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Esprit d’entraide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Eparpillement des tâches, avec le risque de ne pas se focaliser</a:t>
                      </a:r>
                      <a:r>
                        <a:rPr lang="fr-FR" sz="1200" baseline="0" dirty="0" smtClean="0"/>
                        <a:t> sur le cœur de métier</a:t>
                      </a: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96622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Appui de 3 maquettistes free-lance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Intitulés de postes parfois en décalage avec les activités réellement</a:t>
                      </a:r>
                      <a:r>
                        <a:rPr lang="fr-FR" sz="1200" baseline="0" dirty="0" smtClean="0"/>
                        <a:t> réalis</a:t>
                      </a:r>
                      <a:r>
                        <a:rPr lang="fr-FR" sz="1200" dirty="0" smtClean="0"/>
                        <a:t>ées</a:t>
                      </a: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99969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Structuration du catalogue en collections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Insuffisance des outils de programmation et de pilotage</a:t>
                      </a: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27192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Circuit</a:t>
                      </a:r>
                      <a:r>
                        <a:rPr lang="fr-FR" sz="1200" baseline="0" dirty="0" smtClean="0"/>
                        <a:t> de décision des projets éditoriaux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Connaissance empirique du temps de production ne permettant pas d’affiner les comptes d’exploitation prévisionnels</a:t>
                      </a: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95642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Formations annuelles pour faire évoluer les pratiques « métier »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Recours à la sous-traitance encore timide</a:t>
                      </a: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97339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Retard dans la production des livres</a:t>
                      </a:r>
                      <a:r>
                        <a:rPr lang="fr-FR" sz="1200" baseline="0" dirty="0" smtClean="0"/>
                        <a:t> électroniques</a:t>
                      </a: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45497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764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9963AC9-AA77-3E44-98E7-DF5BD6DEF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8640"/>
            <a:ext cx="7886700" cy="780496"/>
          </a:xfrm>
        </p:spPr>
        <p:txBody>
          <a:bodyPr/>
          <a:lstStyle/>
          <a:p>
            <a:r>
              <a:rPr lang="fr-FR" dirty="0" smtClean="0"/>
              <a:t>Audit des PUFR</a:t>
            </a:r>
            <a:br>
              <a:rPr lang="fr-FR" dirty="0" smtClean="0"/>
            </a:br>
            <a:r>
              <a:rPr lang="fr-FR" dirty="0" smtClean="0"/>
              <a:t>par la société Axiales (2018)</a:t>
            </a:r>
            <a:br>
              <a:rPr lang="fr-FR" dirty="0" smtClean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>Activité de diffusion et de commercialisation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sz="20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78059B60-B4EF-1B47-A6DF-15475B4747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Les Presses universitaires</a:t>
            </a:r>
          </a:p>
          <a:p>
            <a:r>
              <a:rPr lang="fr-FR" dirty="0" smtClean="0"/>
              <a:t>François-Rabelais (PUFR)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984FDFC7-1A65-DD4F-B7CA-DDC255D9A4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pufr@univ-tours.fr</a:t>
            </a:r>
            <a:endParaRPr lang="fr-FR" dirty="0"/>
          </a:p>
          <a:p>
            <a:r>
              <a:rPr lang="fr-FR" dirty="0" smtClean="0"/>
              <a:t>http://pufr-editions.fr</a:t>
            </a: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1043186" cy="1043186"/>
          </a:xfrm>
          <a:prstGeom prst="rect">
            <a:avLst/>
          </a:prstGeom>
        </p:spPr>
      </p:pic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049319"/>
              </p:ext>
            </p:extLst>
          </p:nvPr>
        </p:nvGraphicFramePr>
        <p:xfrm>
          <a:off x="628650" y="2291432"/>
          <a:ext cx="7886700" cy="322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0">
                  <a:extLst>
                    <a:ext uri="{9D8B030D-6E8A-4147-A177-3AD203B41FA5}">
                      <a16:colId xmlns="" xmlns:a16="http://schemas.microsoft.com/office/drawing/2014/main" val="3573424011"/>
                    </a:ext>
                  </a:extLst>
                </a:gridCol>
                <a:gridCol w="3943350">
                  <a:extLst>
                    <a:ext uri="{9D8B030D-6E8A-4147-A177-3AD203B41FA5}">
                      <a16:colId xmlns="" xmlns:a16="http://schemas.microsoft.com/office/drawing/2014/main" val="1361675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Points forts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Points faibles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85398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Bon diffuseur (GEODIF)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Pas assez d’éléments</a:t>
                      </a:r>
                      <a:r>
                        <a:rPr lang="fr-FR" sz="1200" baseline="0" dirty="0" smtClean="0"/>
                        <a:t> en amont pour concevoir la promotion</a:t>
                      </a: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52290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Matériel de promotion réalisé par les</a:t>
                      </a:r>
                      <a:r>
                        <a:rPr lang="fr-FR" sz="1200" baseline="0" dirty="0" smtClean="0"/>
                        <a:t> services de l’université de Tours (</a:t>
                      </a:r>
                      <a:r>
                        <a:rPr lang="fr-FR" sz="1200" baseline="0" dirty="0" err="1" smtClean="0"/>
                        <a:t>Picsel</a:t>
                      </a:r>
                      <a:r>
                        <a:rPr lang="fr-FR" sz="1200" baseline="0" dirty="0" smtClean="0"/>
                        <a:t>, DPNM…)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Pas de travail sur les réseaux sociaux</a:t>
                      </a: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09633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Avis de parution, fiches commerciales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Pas de Newsletter</a:t>
                      </a: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87773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Présence sur les salons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Pas de disponibilité en temps pour s’occuper de</a:t>
                      </a:r>
                      <a:r>
                        <a:rPr lang="fr-FR" sz="1200" baseline="0" dirty="0" smtClean="0"/>
                        <a:t> la relation avec les libraires</a:t>
                      </a: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96622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Suivi</a:t>
                      </a:r>
                      <a:r>
                        <a:rPr lang="fr-FR" sz="1200" baseline="0" dirty="0" smtClean="0"/>
                        <a:t> par tableaux de bord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Peu de relances vers les médias</a:t>
                      </a: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99969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Une puissante tête de catalogue (Référentiels)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Gestion de stocks artisanale</a:t>
                      </a: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27192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Catalogue non repéré</a:t>
                      </a: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95642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517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9963AC9-AA77-3E44-98E7-DF5BD6DEF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975643"/>
          </a:xfrm>
        </p:spPr>
        <p:txBody>
          <a:bodyPr/>
          <a:lstStyle/>
          <a:p>
            <a:r>
              <a:rPr lang="fr-FR" dirty="0" smtClean="0"/>
              <a:t>Préconisations d’AXIALES</a:t>
            </a:r>
            <a:br>
              <a:rPr lang="fr-FR" dirty="0" smtClean="0"/>
            </a:br>
            <a:r>
              <a:rPr lang="fr-FR" sz="1800" dirty="0"/>
              <a:t/>
            </a:r>
            <a:br>
              <a:rPr lang="fr-FR" sz="1800" dirty="0"/>
            </a:br>
            <a:r>
              <a:rPr lang="fr-FR" sz="1800" dirty="0" smtClean="0"/>
              <a:t>6 axes d’évolution</a:t>
            </a:r>
            <a:endParaRPr lang="fr-FR" sz="20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78059B60-B4EF-1B47-A6DF-15475B4747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Les Presses universitaires</a:t>
            </a:r>
          </a:p>
          <a:p>
            <a:r>
              <a:rPr lang="fr-FR" dirty="0" smtClean="0"/>
              <a:t>François-Rabelais (PUFR)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984FDFC7-1A65-DD4F-B7CA-DDC255D9A4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pufr@univ-tours.fr</a:t>
            </a:r>
            <a:endParaRPr lang="fr-FR" dirty="0"/>
          </a:p>
          <a:p>
            <a:r>
              <a:rPr lang="fr-FR" dirty="0" smtClean="0"/>
              <a:t>http://pufr-editions.fr</a:t>
            </a: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1043186" cy="1043186"/>
          </a:xfrm>
          <a:prstGeom prst="rect">
            <a:avLst/>
          </a:prstGeom>
        </p:spPr>
      </p:pic>
      <p:sp>
        <p:nvSpPr>
          <p:cNvPr id="8" name="Text Box 1032"/>
          <p:cNvSpPr txBox="1">
            <a:spLocks noChangeArrowheads="1"/>
          </p:cNvSpPr>
          <p:nvPr/>
        </p:nvSpPr>
        <p:spPr bwMode="auto">
          <a:xfrm>
            <a:off x="533400" y="2193245"/>
            <a:ext cx="83820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fr-FR" altLang="fr-FR" sz="1400" b="1" dirty="0" smtClean="0"/>
              <a:t>1 – Recentrer l’équipe des PUFR sur les activités métiers</a:t>
            </a:r>
            <a:r>
              <a:rPr lang="fr-FR" altLang="fr-FR" sz="1400" dirty="0" smtClean="0"/>
              <a:t> afin de dégager en efficacité et de fluidifier les </a:t>
            </a:r>
            <a:r>
              <a:rPr lang="fr-FR" altLang="fr-FR" sz="1400" dirty="0" err="1" smtClean="0"/>
              <a:t>process</a:t>
            </a:r>
            <a:endParaRPr lang="fr-FR" altLang="fr-FR" sz="1400" dirty="0" smtClean="0"/>
          </a:p>
          <a:p>
            <a:pPr algn="just" eaLnBrk="1" hangingPunct="1"/>
            <a:endParaRPr lang="fr-FR" altLang="fr-FR" sz="1400" b="1" dirty="0" smtClean="0"/>
          </a:p>
          <a:p>
            <a:pPr algn="just" eaLnBrk="1" hangingPunct="1"/>
            <a:r>
              <a:rPr lang="fr-FR" altLang="fr-FR" sz="1400" b="1" dirty="0" smtClean="0"/>
              <a:t>2 – Instituer un recours plus généralisé à la sous-traitance </a:t>
            </a:r>
            <a:r>
              <a:rPr lang="fr-FR" altLang="fr-FR" sz="1400" dirty="0" smtClean="0"/>
              <a:t>afin d’absorber des pics de production et de gérer les imprévus et autres écarts de planning.</a:t>
            </a:r>
          </a:p>
          <a:p>
            <a:pPr algn="just" eaLnBrk="1" hangingPunct="1"/>
            <a:endParaRPr lang="fr-FR" altLang="fr-FR" sz="1400" b="1" dirty="0" smtClean="0"/>
          </a:p>
          <a:p>
            <a:pPr algn="just" eaLnBrk="1" hangingPunct="1"/>
            <a:r>
              <a:rPr lang="fr-FR" altLang="fr-FR" sz="1400" b="1" dirty="0" smtClean="0"/>
              <a:t>3 – Instituer un véritable programme éditorial annuel </a:t>
            </a:r>
            <a:r>
              <a:rPr lang="fr-FR" altLang="fr-FR" sz="1400" dirty="0" smtClean="0"/>
              <a:t>pour anticiper les projets éditoriaux.</a:t>
            </a:r>
          </a:p>
          <a:p>
            <a:pPr algn="just" eaLnBrk="1" hangingPunct="1"/>
            <a:endParaRPr lang="fr-FR" altLang="fr-FR" sz="1400" b="1" dirty="0"/>
          </a:p>
          <a:p>
            <a:pPr algn="just" eaLnBrk="1" hangingPunct="1"/>
            <a:r>
              <a:rPr lang="fr-FR" altLang="fr-FR" sz="1400" b="1" dirty="0" smtClean="0"/>
              <a:t>4 – Relancer la chaîne </a:t>
            </a:r>
            <a:r>
              <a:rPr lang="fr-FR" altLang="fr-FR" sz="1400" b="1" dirty="0" err="1" smtClean="0"/>
              <a:t>xml</a:t>
            </a:r>
            <a:r>
              <a:rPr lang="fr-FR" altLang="fr-FR" sz="1400" b="1" dirty="0" smtClean="0"/>
              <a:t> (production de livres électroniques) </a:t>
            </a:r>
            <a:r>
              <a:rPr lang="fr-FR" altLang="fr-FR" sz="1400" dirty="0" smtClean="0"/>
              <a:t>afin de professionnaliser la production et d’optimiser les actions de diffusion</a:t>
            </a:r>
          </a:p>
          <a:p>
            <a:pPr algn="just" eaLnBrk="1" hangingPunct="1"/>
            <a:endParaRPr lang="fr-FR" altLang="fr-FR" sz="1400" b="1" dirty="0"/>
          </a:p>
          <a:p>
            <a:pPr algn="just" eaLnBrk="1" hangingPunct="1"/>
            <a:r>
              <a:rPr lang="fr-FR" altLang="fr-FR" sz="1400" b="1" dirty="0" smtClean="0"/>
              <a:t>5 – Faciliter une meilleure prise en main des dossiers </a:t>
            </a:r>
            <a:r>
              <a:rPr lang="fr-FR" altLang="fr-FR" sz="1400" dirty="0" smtClean="0"/>
              <a:t>grâce à la mise en place de bonnes pratiques éditoriales</a:t>
            </a:r>
          </a:p>
          <a:p>
            <a:pPr algn="just" eaLnBrk="1" hangingPunct="1"/>
            <a:endParaRPr lang="fr-FR" altLang="fr-FR" sz="1400" dirty="0"/>
          </a:p>
          <a:p>
            <a:pPr algn="just" eaLnBrk="1" hangingPunct="1"/>
            <a:r>
              <a:rPr lang="fr-FR" altLang="fr-FR" sz="1400" b="1" dirty="0" smtClean="0"/>
              <a:t>6 – Améliorer les ventes</a:t>
            </a:r>
            <a:endParaRPr lang="fr-FR" alt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424654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uvertu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1136</TotalTime>
  <Words>587</Words>
  <Application>Microsoft Office PowerPoint</Application>
  <PresentationFormat>Affichage à l'écran (4:3)</PresentationFormat>
  <Paragraphs>154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Arial</vt:lpstr>
      <vt:lpstr>Calibri</vt:lpstr>
      <vt:lpstr>Lato</vt:lpstr>
      <vt:lpstr>Wingdings</vt:lpstr>
      <vt:lpstr>couverture</vt:lpstr>
      <vt:lpstr>Présentation PowerPoint</vt:lpstr>
      <vt:lpstr>Organigramme des PUFR</vt:lpstr>
      <vt:lpstr>Les PUFR au centre de la chaine du livre</vt:lpstr>
      <vt:lpstr>Politique éditoriale des PUFR</vt:lpstr>
      <vt:lpstr>Un catalogue</vt:lpstr>
      <vt:lpstr>Evolution de la production (2012-2018) (en nombre de nouveautés exclue la collection « Tables des hommes)</vt:lpstr>
      <vt:lpstr>Evolution de la production (2012-2018) (en volume et en chiffre d’affaire)</vt:lpstr>
      <vt:lpstr>Une forte concentration des ventes</vt:lpstr>
      <vt:lpstr>Audit des PUFR par la société Axiales (2018)  Activité éditoriale  </vt:lpstr>
      <vt:lpstr>Audit des PUFR par la société Axiales (2018)  Activité de diffusion et de commercialisation  </vt:lpstr>
      <vt:lpstr>Préconisations d’AXIALES  6 axes d’évolution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Guillaume Parrot</dc:creator>
  <cp:lastModifiedBy>Caroline Vaslin</cp:lastModifiedBy>
  <cp:revision>188</cp:revision>
  <cp:lastPrinted>2018-01-18T13:09:23Z</cp:lastPrinted>
  <dcterms:created xsi:type="dcterms:W3CDTF">2017-12-15T09:55:52Z</dcterms:created>
  <dcterms:modified xsi:type="dcterms:W3CDTF">2018-06-29T06:41:03Z</dcterms:modified>
</cp:coreProperties>
</file>