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9" r:id="rId2"/>
    <p:sldId id="274" r:id="rId3"/>
    <p:sldId id="282" r:id="rId4"/>
    <p:sldId id="281" r:id="rId5"/>
    <p:sldId id="280" r:id="rId6"/>
    <p:sldId id="283" r:id="rId7"/>
    <p:sldId id="288" r:id="rId8"/>
    <p:sldId id="292" r:id="rId9"/>
    <p:sldId id="287" r:id="rId10"/>
    <p:sldId id="285" r:id="rId11"/>
    <p:sldId id="286" r:id="rId12"/>
    <p:sldId id="284" r:id="rId13"/>
    <p:sldId id="289" r:id="rId14"/>
    <p:sldId id="290" r:id="rId15"/>
    <p:sldId id="271" r:id="rId16"/>
    <p:sldId id="29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F3D"/>
    <a:srgbClr val="45A59D"/>
    <a:srgbClr val="424A54"/>
    <a:srgbClr val="AE1433"/>
    <a:srgbClr val="E0C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2410"/>
  </p:normalViewPr>
  <p:slideViewPr>
    <p:cSldViewPr>
      <p:cViewPr varScale="1">
        <p:scale>
          <a:sx n="79" d="100"/>
          <a:sy n="79" d="100"/>
        </p:scale>
        <p:origin x="-147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33B3D-2CAC-EA43-9FCF-0AE2424CDE32}" type="datetimeFigureOut">
              <a:rPr lang="fr-FR" smtClean="0"/>
              <a:t>29/04/2019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41D84-D9D4-B941-81C5-EDDB6B969F43}" type="slidenum">
              <a:rPr lang="fr-FR" smtClean="0"/>
              <a:t>‹N°›</a:t>
            </a:fld>
            <a:endParaRPr lang="fr-FR"/>
          </a:p>
        </p:txBody>
      </p:sp>
    </p:spTree>
    <p:extLst>
      <p:ext uri="{BB962C8B-B14F-4D97-AF65-F5344CB8AC3E}">
        <p14:creationId xmlns:p14="http://schemas.microsoft.com/office/powerpoint/2010/main" val="1292134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voir avec Caroline pour les montants et le rapporteur choisi </a:t>
            </a:r>
          </a:p>
          <a:p>
            <a:r>
              <a:rPr lang="fr-FR" sz="1200" b="0" i="0" u="none" strike="noStrike" kern="1200" dirty="0">
                <a:solidFill>
                  <a:schemeClr val="tx1"/>
                </a:solidFill>
                <a:effectLst/>
                <a:latin typeface="+mn-lt"/>
                <a:ea typeface="+mn-ea"/>
                <a:cs typeface="+mn-cs"/>
              </a:rPr>
              <a:t>Année 2018/2019 : 18 dossiers déposés pour 18 mois demandés : 18 mois octroyés</a:t>
            </a:r>
            <a:r>
              <a:rPr lang="fr-FR" sz="1200" b="0" i="0" u="none" strike="noStrike" kern="1200">
                <a:solidFill>
                  <a:schemeClr val="tx1"/>
                </a:solidFill>
                <a:effectLst/>
                <a:latin typeface="+mn-lt"/>
                <a:ea typeface="+mn-ea"/>
                <a:cs typeface="+mn-cs"/>
              </a:rPr>
              <a:t/>
            </a:r>
            <a:br>
              <a:rPr lang="fr-FR" sz="1200" b="0" i="0" u="none" strike="noStrike" kern="1200">
                <a:solidFill>
                  <a:schemeClr val="tx1"/>
                </a:solidFill>
                <a:effectLst/>
                <a:latin typeface="+mn-lt"/>
                <a:ea typeface="+mn-ea"/>
                <a:cs typeface="+mn-cs"/>
              </a:rPr>
            </a:br>
            <a:r>
              <a:rPr lang="fr-FR" sz="1200" b="0" i="0" u="none" strike="noStrike" kern="1200">
                <a:solidFill>
                  <a:schemeClr val="tx1"/>
                </a:solidFill>
                <a:effectLst/>
                <a:latin typeface="+mn-lt"/>
                <a:ea typeface="+mn-ea"/>
                <a:cs typeface="+mn-cs"/>
              </a:rPr>
              <a:t>Année </a:t>
            </a:r>
            <a:r>
              <a:rPr lang="fr-FR" sz="1200" b="0" i="0" u="none" strike="noStrike" kern="1200" dirty="0">
                <a:solidFill>
                  <a:schemeClr val="tx1"/>
                </a:solidFill>
                <a:effectLst/>
                <a:latin typeface="+mn-lt"/>
                <a:ea typeface="+mn-ea"/>
                <a:cs typeface="+mn-cs"/>
              </a:rPr>
              <a:t>2017/2018 :  25 dossiers pour 29 mois demandés : 24 mois octroyés</a:t>
            </a:r>
          </a:p>
          <a:p>
            <a:endParaRPr lang="fr-FR" dirty="0"/>
          </a:p>
        </p:txBody>
      </p:sp>
      <p:sp>
        <p:nvSpPr>
          <p:cNvPr id="4" name="Espace réservé du numéro de diapositive 3"/>
          <p:cNvSpPr>
            <a:spLocks noGrp="1"/>
          </p:cNvSpPr>
          <p:nvPr>
            <p:ph type="sldNum" sz="quarter" idx="5"/>
          </p:nvPr>
        </p:nvSpPr>
        <p:spPr/>
        <p:txBody>
          <a:bodyPr/>
          <a:lstStyle/>
          <a:p>
            <a:fld id="{D6441D84-D9D4-B941-81C5-EDDB6B969F43}" type="slidenum">
              <a:rPr lang="fr-FR" smtClean="0"/>
              <a:t>3</a:t>
            </a:fld>
            <a:endParaRPr lang="fr-FR"/>
          </a:p>
        </p:txBody>
      </p:sp>
    </p:spTree>
    <p:extLst>
      <p:ext uri="{BB962C8B-B14F-4D97-AF65-F5344CB8AC3E}">
        <p14:creationId xmlns:p14="http://schemas.microsoft.com/office/powerpoint/2010/main" val="405238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6441D84-D9D4-B941-81C5-EDDB6B969F43}" type="slidenum">
              <a:rPr lang="fr-FR" smtClean="0"/>
              <a:t>7</a:t>
            </a:fld>
            <a:endParaRPr lang="fr-FR"/>
          </a:p>
        </p:txBody>
      </p:sp>
    </p:spTree>
    <p:extLst>
      <p:ext uri="{BB962C8B-B14F-4D97-AF65-F5344CB8AC3E}">
        <p14:creationId xmlns:p14="http://schemas.microsoft.com/office/powerpoint/2010/main" val="372862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6441D84-D9D4-B941-81C5-EDDB6B969F43}" type="slidenum">
              <a:rPr lang="fr-FR" smtClean="0"/>
              <a:t>8</a:t>
            </a:fld>
            <a:endParaRPr lang="fr-FR"/>
          </a:p>
        </p:txBody>
      </p:sp>
    </p:spTree>
    <p:extLst>
      <p:ext uri="{BB962C8B-B14F-4D97-AF65-F5344CB8AC3E}">
        <p14:creationId xmlns:p14="http://schemas.microsoft.com/office/powerpoint/2010/main" val="663273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6441D84-D9D4-B941-81C5-EDDB6B969F43}" type="slidenum">
              <a:rPr lang="fr-FR" smtClean="0"/>
              <a:t>11</a:t>
            </a:fld>
            <a:endParaRPr lang="fr-FR"/>
          </a:p>
        </p:txBody>
      </p:sp>
    </p:spTree>
    <p:extLst>
      <p:ext uri="{BB962C8B-B14F-4D97-AF65-F5344CB8AC3E}">
        <p14:creationId xmlns:p14="http://schemas.microsoft.com/office/powerpoint/2010/main" val="480045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200" y="2060848"/>
            <a:ext cx="8229600" cy="3168352"/>
          </a:xfrm>
          <a:prstGeom prst="rect">
            <a:avLst/>
          </a:prstGeom>
        </p:spPr>
        <p:txBody>
          <a:bodyPr numCol="2" spcCol="540000"/>
          <a:lstStyle>
            <a:lvl1pPr marL="0" indent="0" algn="l">
              <a:buNone/>
              <a:defRPr lang="fr-FR" sz="1500" smtClean="0">
                <a:solidFill>
                  <a:srgbClr val="424A54"/>
                </a:solidFill>
                <a:effectLst/>
              </a:defRPr>
            </a:lvl1pPr>
            <a:lvl2pPr algn="l">
              <a:defRPr/>
            </a:lvl2pPr>
            <a:lvl3pPr algn="l">
              <a:defRPr/>
            </a:lvl3pPr>
            <a:lvl4pPr algn="l">
              <a:defRPr/>
            </a:lvl4pPr>
            <a:lvl5pPr algn="l">
              <a:defRPr/>
            </a:lvl5pPr>
          </a:lstStyle>
          <a:p>
            <a:pPr lvl="0"/>
            <a:r>
              <a:rPr lang="fr-FR" dirty="0" err="1"/>
              <a:t>Sum</a:t>
            </a:r>
            <a:r>
              <a:rPr lang="fr-FR" dirty="0"/>
              <a:t> </a:t>
            </a:r>
            <a:r>
              <a:rPr lang="fr-FR" dirty="0" err="1"/>
              <a:t>everum</a:t>
            </a:r>
            <a:r>
              <a:rPr lang="fr-FR" dirty="0"/>
              <a:t> </a:t>
            </a:r>
            <a:r>
              <a:rPr lang="fr-FR" dirty="0" err="1"/>
              <a:t>faccus</a:t>
            </a:r>
            <a:r>
              <a:rPr lang="fr-FR" dirty="0"/>
              <a:t> non </a:t>
            </a:r>
            <a:r>
              <a:rPr lang="fr-FR" dirty="0" err="1"/>
              <a:t>cusdae</a:t>
            </a:r>
            <a:r>
              <a:rPr lang="fr-FR" dirty="0"/>
              <a:t> </a:t>
            </a:r>
            <a:r>
              <a:rPr lang="fr-FR" dirty="0" err="1"/>
              <a:t>vitatis</a:t>
            </a:r>
            <a:r>
              <a:rPr lang="fr-FR" dirty="0"/>
              <a:t> con </a:t>
            </a:r>
            <a:r>
              <a:rPr lang="fr-FR" dirty="0" err="1"/>
              <a:t>pla</a:t>
            </a:r>
            <a:r>
              <a:rPr lang="fr-FR" dirty="0"/>
              <a:t> </a:t>
            </a:r>
            <a:r>
              <a:rPr lang="fr-FR" dirty="0" err="1"/>
              <a:t>ipsanti</a:t>
            </a:r>
            <a:r>
              <a:rPr lang="fr-FR" dirty="0"/>
              <a:t> </a:t>
            </a:r>
            <a:r>
              <a:rPr lang="fr-FR" dirty="0" err="1"/>
              <a:t>volor</a:t>
            </a:r>
            <a:r>
              <a:rPr lang="fr-FR" dirty="0"/>
              <a:t> </a:t>
            </a:r>
            <a:r>
              <a:rPr lang="fr-FR" dirty="0" err="1"/>
              <a:t>maio</a:t>
            </a:r>
            <a:r>
              <a:rPr lang="fr-FR" dirty="0"/>
              <a:t>. Ma </a:t>
            </a:r>
            <a:r>
              <a:rPr lang="fr-FR" dirty="0" err="1"/>
              <a:t>ese</a:t>
            </a:r>
            <a:r>
              <a:rPr lang="fr-FR" dirty="0"/>
              <a:t> </a:t>
            </a:r>
            <a:r>
              <a:rPr lang="fr-FR" dirty="0" err="1"/>
              <a:t>voluptatum</a:t>
            </a:r>
            <a:r>
              <a:rPr lang="fr-FR" dirty="0"/>
              <a:t> </a:t>
            </a:r>
            <a:r>
              <a:rPr lang="fr-FR" dirty="0" err="1"/>
              <a:t>rernatus</a:t>
            </a:r>
            <a:r>
              <a:rPr lang="fr-FR" dirty="0"/>
              <a:t> </a:t>
            </a:r>
            <a:r>
              <a:rPr lang="fr-FR" dirty="0" err="1"/>
              <a:t>ea</a:t>
            </a:r>
            <a:r>
              <a:rPr lang="fr-FR" dirty="0"/>
              <a:t> </a:t>
            </a:r>
            <a:r>
              <a:rPr lang="fr-FR" dirty="0" err="1"/>
              <a:t>dempost</a:t>
            </a:r>
            <a:r>
              <a:rPr lang="fr-FR" dirty="0"/>
              <a:t>, </a:t>
            </a:r>
            <a:r>
              <a:rPr lang="fr-FR" dirty="0" err="1"/>
              <a:t>num</a:t>
            </a:r>
            <a:r>
              <a:rPr lang="fr-FR" dirty="0"/>
              <a:t> </a:t>
            </a:r>
            <a:r>
              <a:rPr lang="fr-FR" dirty="0" err="1"/>
              <a:t>remporibus</a:t>
            </a:r>
            <a:r>
              <a:rPr lang="fr-FR" dirty="0"/>
              <a:t> </a:t>
            </a:r>
            <a:r>
              <a:rPr lang="fr-FR" dirty="0" err="1"/>
              <a:t>alibust</a:t>
            </a:r>
            <a:r>
              <a:rPr lang="fr-FR" dirty="0"/>
              <a:t>, que </a:t>
            </a:r>
            <a:r>
              <a:rPr lang="fr-FR" dirty="0" err="1"/>
              <a:t>necte</a:t>
            </a:r>
            <a:r>
              <a:rPr lang="fr-FR" dirty="0"/>
              <a:t> et, sus di </a:t>
            </a:r>
            <a:r>
              <a:rPr lang="fr-FR" dirty="0" err="1"/>
              <a:t>doleculpa</a:t>
            </a:r>
            <a:r>
              <a:rPr lang="fr-FR" dirty="0"/>
              <a:t> </a:t>
            </a:r>
            <a:r>
              <a:rPr lang="fr-FR" dirty="0" err="1"/>
              <a:t>voluptassum</a:t>
            </a:r>
            <a:r>
              <a:rPr lang="fr-FR" dirty="0"/>
              <a:t> </a:t>
            </a:r>
            <a:r>
              <a:rPr lang="fr-FR" dirty="0" err="1"/>
              <a:t>fugias</a:t>
            </a:r>
            <a:r>
              <a:rPr lang="fr-FR" dirty="0"/>
              <a:t> </a:t>
            </a:r>
            <a:r>
              <a:rPr lang="fr-FR" dirty="0" err="1"/>
              <a:t>coribustiur</a:t>
            </a:r>
            <a:r>
              <a:rPr lang="fr-FR" dirty="0"/>
              <a:t>, con </a:t>
            </a:r>
            <a:r>
              <a:rPr lang="fr-FR" dirty="0" err="1"/>
              <a:t>commolo</a:t>
            </a:r>
            <a:r>
              <a:rPr lang="fr-FR" dirty="0"/>
              <a:t> </a:t>
            </a:r>
            <a:r>
              <a:rPr lang="fr-FR" dirty="0" err="1"/>
              <a:t>rrorporpor</a:t>
            </a:r>
            <a:r>
              <a:rPr lang="fr-FR" dirty="0"/>
              <a:t> </a:t>
            </a:r>
            <a:r>
              <a:rPr lang="fr-FR" dirty="0" err="1"/>
              <a:t>sitendu</a:t>
            </a:r>
            <a:r>
              <a:rPr lang="fr-FR" dirty="0"/>
              <a:t> </a:t>
            </a:r>
            <a:r>
              <a:rPr lang="fr-FR" dirty="0" err="1"/>
              <a:t>cillest</a:t>
            </a:r>
            <a:r>
              <a:rPr lang="fr-FR" dirty="0"/>
              <a:t> </a:t>
            </a:r>
            <a:r>
              <a:rPr lang="fr-FR" dirty="0" err="1"/>
              <a:t>fugitium</a:t>
            </a:r>
            <a:r>
              <a:rPr lang="fr-FR" dirty="0"/>
              <a:t> </a:t>
            </a:r>
            <a:r>
              <a:rPr lang="fr-FR" dirty="0" err="1"/>
              <a:t>cone</a:t>
            </a:r>
            <a:r>
              <a:rPr lang="fr-FR" dirty="0"/>
              <a:t> </a:t>
            </a:r>
            <a:r>
              <a:rPr lang="fr-FR" dirty="0" err="1"/>
              <a:t>nossincipis</a:t>
            </a:r>
            <a:r>
              <a:rPr lang="fr-FR" dirty="0"/>
              <a:t> </a:t>
            </a:r>
            <a:r>
              <a:rPr lang="fr-FR" dirty="0" err="1"/>
              <a:t>reperia</a:t>
            </a:r>
            <a:r>
              <a:rPr lang="fr-FR" dirty="0"/>
              <a:t> pro </a:t>
            </a:r>
            <a:r>
              <a:rPr lang="fr-FR" dirty="0" err="1"/>
              <a:t>idus</a:t>
            </a:r>
            <a:r>
              <a:rPr lang="fr-FR" dirty="0"/>
              <a:t>, </a:t>
            </a:r>
            <a:r>
              <a:rPr lang="fr-FR" dirty="0" err="1"/>
              <a:t>officidem</a:t>
            </a:r>
            <a:r>
              <a:rPr lang="fr-FR" dirty="0"/>
              <a:t> </a:t>
            </a:r>
            <a:r>
              <a:rPr lang="fr-FR" dirty="0" err="1"/>
              <a:t>repudignim</a:t>
            </a:r>
            <a:r>
              <a:rPr lang="fr-FR" dirty="0"/>
              <a:t> </a:t>
            </a:r>
            <a:r>
              <a:rPr lang="fr-FR" dirty="0" err="1"/>
              <a:t>res</a:t>
            </a:r>
            <a:r>
              <a:rPr lang="fr-FR" dirty="0"/>
              <a:t> </a:t>
            </a:r>
            <a:r>
              <a:rPr lang="fr-FR" dirty="0" err="1"/>
              <a:t>consenimi</a:t>
            </a:r>
            <a:r>
              <a:rPr lang="fr-FR" dirty="0"/>
              <a:t>, </a:t>
            </a:r>
            <a:r>
              <a:rPr lang="fr-FR" dirty="0" err="1"/>
              <a:t>quae</a:t>
            </a:r>
            <a:r>
              <a:rPr lang="fr-FR" dirty="0"/>
              <a:t> </a:t>
            </a:r>
            <a:r>
              <a:rPr lang="fr-FR" dirty="0" err="1"/>
              <a:t>dolorerion</a:t>
            </a:r>
            <a:r>
              <a:rPr lang="fr-FR" dirty="0"/>
              <a:t> </a:t>
            </a:r>
            <a:r>
              <a:rPr lang="fr-FR" dirty="0" err="1"/>
              <a:t>corestio</a:t>
            </a:r>
            <a:r>
              <a:rPr lang="fr-FR" dirty="0"/>
              <a:t> que </a:t>
            </a:r>
            <a:r>
              <a:rPr lang="fr-FR" dirty="0" err="1"/>
              <a:t>vollentur</a:t>
            </a:r>
            <a:r>
              <a:rPr lang="fr-FR" dirty="0"/>
              <a:t> </a:t>
            </a:r>
            <a:r>
              <a:rPr lang="fr-FR" dirty="0" err="1"/>
              <a:t>recae</a:t>
            </a:r>
            <a:r>
              <a:rPr lang="fr-FR" dirty="0"/>
              <a:t> si </a:t>
            </a:r>
            <a:r>
              <a:rPr lang="fr-FR" dirty="0" err="1"/>
              <a:t>res</a:t>
            </a:r>
            <a:r>
              <a:rPr lang="fr-FR" dirty="0"/>
              <a:t> </a:t>
            </a:r>
            <a:r>
              <a:rPr lang="fr-FR" dirty="0" err="1"/>
              <a:t>quassequiam</a:t>
            </a:r>
            <a:r>
              <a:rPr lang="fr-FR" dirty="0"/>
              <a:t> </a:t>
            </a:r>
            <a:r>
              <a:rPr lang="fr-FR" dirty="0" err="1"/>
              <a:t>consequi</a:t>
            </a:r>
            <a:r>
              <a:rPr lang="fr-FR" dirty="0"/>
              <a:t> di </a:t>
            </a:r>
            <a:r>
              <a:rPr lang="fr-FR" dirty="0" err="1"/>
              <a:t>ulparum</a:t>
            </a:r>
            <a:r>
              <a:rPr lang="fr-FR" dirty="0"/>
              <a:t> </a:t>
            </a:r>
            <a:r>
              <a:rPr lang="fr-FR" dirty="0" err="1"/>
              <a:t>endaesent</a:t>
            </a:r>
            <a:r>
              <a:rPr lang="fr-FR" dirty="0"/>
              <a:t> </a:t>
            </a:r>
            <a:r>
              <a:rPr lang="fr-FR" dirty="0" err="1"/>
              <a:t>pa</a:t>
            </a:r>
            <a:r>
              <a:rPr lang="fr-FR" dirty="0"/>
              <a:t> </a:t>
            </a:r>
            <a:r>
              <a:rPr lang="fr-FR" dirty="0" err="1"/>
              <a:t>cus</a:t>
            </a:r>
            <a:r>
              <a:rPr lang="fr-FR" dirty="0"/>
              <a:t> </a:t>
            </a:r>
            <a:r>
              <a:rPr lang="fr-FR" dirty="0" err="1"/>
              <a:t>magnatem</a:t>
            </a:r>
            <a:r>
              <a:rPr lang="fr-FR" dirty="0"/>
              <a:t> </a:t>
            </a:r>
            <a:r>
              <a:rPr lang="fr-FR" dirty="0" err="1"/>
              <a:t>voloreptatus</a:t>
            </a:r>
            <a:r>
              <a:rPr lang="fr-FR" dirty="0"/>
              <a:t> </a:t>
            </a:r>
            <a:r>
              <a:rPr lang="fr-FR" dirty="0" err="1"/>
              <a:t>dellabo</a:t>
            </a:r>
            <a:r>
              <a:rPr lang="fr-FR" dirty="0"/>
              <a:t> </a:t>
            </a:r>
            <a:r>
              <a:rPr lang="fr-FR" dirty="0" err="1"/>
              <a:t>riatenim</a:t>
            </a:r>
            <a:r>
              <a:rPr lang="fr-FR" dirty="0"/>
              <a:t> </a:t>
            </a:r>
            <a:r>
              <a:rPr lang="fr-FR" dirty="0" err="1"/>
              <a:t>fugitatiat</a:t>
            </a:r>
            <a:r>
              <a:rPr lang="fr-FR" dirty="0"/>
              <a:t> </a:t>
            </a:r>
            <a:r>
              <a:rPr lang="fr-FR" dirty="0" err="1"/>
              <a:t>licti</a:t>
            </a:r>
            <a:r>
              <a:rPr lang="fr-FR" dirty="0"/>
              <a:t> </a:t>
            </a:r>
            <a:r>
              <a:rPr lang="fr-FR" dirty="0" err="1"/>
              <a:t>repe</a:t>
            </a:r>
            <a:r>
              <a:rPr lang="fr-FR" dirty="0"/>
              <a:t> </a:t>
            </a:r>
            <a:r>
              <a:rPr lang="fr-FR" dirty="0" err="1"/>
              <a:t>voloribus</a:t>
            </a:r>
            <a:r>
              <a:rPr lang="fr-FR" dirty="0"/>
              <a:t>, si ut </a:t>
            </a:r>
            <a:r>
              <a:rPr lang="fr-FR" dirty="0" err="1"/>
              <a:t>aut</a:t>
            </a:r>
            <a:r>
              <a:rPr lang="fr-FR" dirty="0"/>
              <a:t> </a:t>
            </a:r>
            <a:r>
              <a:rPr lang="fr-FR" dirty="0" err="1"/>
              <a:t>ommoluptatur</a:t>
            </a:r>
            <a:r>
              <a:rPr lang="fr-FR" dirty="0"/>
              <a:t> </a:t>
            </a:r>
            <a:r>
              <a:rPr lang="fr-FR" dirty="0" err="1"/>
              <a:t>sum</a:t>
            </a:r>
            <a:r>
              <a:rPr lang="fr-FR" dirty="0"/>
              <a:t> </a:t>
            </a:r>
            <a:r>
              <a:rPr lang="fr-FR" dirty="0" err="1"/>
              <a:t>quatem</a:t>
            </a:r>
            <a:r>
              <a:rPr lang="fr-FR" dirty="0"/>
              <a:t> </a:t>
            </a:r>
            <a:r>
              <a:rPr lang="fr-FR" dirty="0" err="1"/>
              <a:t>fugit</a:t>
            </a:r>
            <a:r>
              <a:rPr lang="fr-FR" dirty="0"/>
              <a:t> </a:t>
            </a:r>
            <a:r>
              <a:rPr lang="fr-FR" dirty="0" err="1"/>
              <a:t>pelita</a:t>
            </a:r>
            <a:r>
              <a:rPr lang="fr-FR" dirty="0"/>
              <a:t> si </a:t>
            </a:r>
            <a:r>
              <a:rPr lang="fr-FR" dirty="0" err="1"/>
              <a:t>ditatis</a:t>
            </a:r>
            <a:r>
              <a:rPr lang="fr-FR" dirty="0"/>
              <a:t> </a:t>
            </a:r>
            <a:r>
              <a:rPr lang="fr-FR" dirty="0" err="1"/>
              <a:t>ate</a:t>
            </a:r>
            <a:r>
              <a:rPr lang="fr-FR" dirty="0"/>
              <a:t> </a:t>
            </a:r>
            <a:r>
              <a:rPr lang="fr-FR" dirty="0" err="1"/>
              <a:t>vitatis</a:t>
            </a:r>
            <a:r>
              <a:rPr lang="fr-FR" dirty="0"/>
              <a:t> et </a:t>
            </a:r>
            <a:r>
              <a:rPr lang="fr-FR" dirty="0" err="1"/>
              <a:t>pa</a:t>
            </a:r>
            <a:r>
              <a:rPr lang="fr-FR" dirty="0"/>
              <a:t> </a:t>
            </a:r>
            <a:r>
              <a:rPr lang="fr-FR" dirty="0" err="1"/>
              <a:t>nis</a:t>
            </a:r>
            <a:r>
              <a:rPr lang="fr-FR" dirty="0"/>
              <a:t> ut es </a:t>
            </a:r>
            <a:r>
              <a:rPr lang="fr-FR" dirty="0" err="1"/>
              <a:t>minulpa</a:t>
            </a:r>
            <a:r>
              <a:rPr lang="fr-FR" dirty="0"/>
              <a:t> non </a:t>
            </a:r>
            <a:r>
              <a:rPr lang="fr-FR" dirty="0" err="1"/>
              <a:t>paruptiorrum</a:t>
            </a:r>
            <a:r>
              <a:rPr lang="fr-FR" dirty="0"/>
              <a:t> quia </a:t>
            </a:r>
            <a:r>
              <a:rPr lang="fr-FR" dirty="0" err="1"/>
              <a:t>parum</a:t>
            </a:r>
            <a:r>
              <a:rPr lang="fr-FR" dirty="0"/>
              <a:t> </a:t>
            </a:r>
            <a:r>
              <a:rPr lang="fr-FR" dirty="0" err="1"/>
              <a:t>ressime</a:t>
            </a:r>
            <a:r>
              <a:rPr lang="fr-FR" dirty="0"/>
              <a:t> </a:t>
            </a:r>
            <a:r>
              <a:rPr lang="fr-FR" dirty="0" err="1"/>
              <a:t>velique</a:t>
            </a:r>
            <a:r>
              <a:rPr lang="fr-FR" dirty="0"/>
              <a:t> </a:t>
            </a:r>
            <a:r>
              <a:rPr lang="fr-FR" dirty="0" err="1"/>
              <a:t>sequidignis</a:t>
            </a:r>
            <a:r>
              <a:rPr lang="fr-FR" dirty="0"/>
              <a:t> </a:t>
            </a:r>
            <a:r>
              <a:rPr lang="fr-FR" dirty="0" err="1"/>
              <a:t>dolorro</a:t>
            </a:r>
            <a:r>
              <a:rPr lang="fr-FR" dirty="0"/>
              <a:t> </a:t>
            </a:r>
            <a:r>
              <a:rPr lang="fr-FR" dirty="0" err="1"/>
              <a:t>repuda</a:t>
            </a:r>
            <a:r>
              <a:rPr lang="fr-FR" dirty="0"/>
              <a:t> pro to </a:t>
            </a:r>
            <a:r>
              <a:rPr lang="fr-FR" dirty="0" err="1"/>
              <a:t>doluptatia</a:t>
            </a:r>
            <a:r>
              <a:rPr lang="fr-FR" dirty="0"/>
              <a:t> </a:t>
            </a:r>
            <a:r>
              <a:rPr lang="fr-FR" dirty="0" err="1"/>
              <a:t>sequisimusam</a:t>
            </a:r>
            <a:r>
              <a:rPr lang="fr-FR" dirty="0"/>
              <a:t> </a:t>
            </a:r>
            <a:r>
              <a:rPr lang="fr-FR" dirty="0" err="1"/>
              <a:t>nis</a:t>
            </a:r>
            <a:r>
              <a:rPr lang="fr-FR" dirty="0"/>
              <a:t> </a:t>
            </a:r>
            <a:r>
              <a:rPr lang="fr-FR" dirty="0" err="1"/>
              <a:t>elluptam</a:t>
            </a:r>
            <a:r>
              <a:rPr lang="fr-FR" dirty="0"/>
              <a:t> sa </a:t>
            </a:r>
            <a:r>
              <a:rPr lang="fr-FR" dirty="0" err="1"/>
              <a:t>debit</a:t>
            </a:r>
            <a:r>
              <a:rPr lang="fr-FR" dirty="0"/>
              <a:t> </a:t>
            </a:r>
            <a:r>
              <a:rPr lang="fr-FR" dirty="0" err="1"/>
              <a:t>intiis</a:t>
            </a:r>
            <a:r>
              <a:rPr lang="fr-FR" dirty="0"/>
              <a:t> </a:t>
            </a:r>
            <a:r>
              <a:rPr lang="fr-FR" dirty="0" err="1"/>
              <a:t>apeliquundis</a:t>
            </a:r>
            <a:r>
              <a:rPr lang="fr-FR" dirty="0"/>
              <a:t> as mos </a:t>
            </a:r>
            <a:r>
              <a:rPr lang="fr-FR" dirty="0" err="1"/>
              <a:t>exerchic</a:t>
            </a:r>
            <a:r>
              <a:rPr lang="fr-FR" dirty="0"/>
              <a:t> to </a:t>
            </a:r>
            <a:r>
              <a:rPr lang="fr-FR" dirty="0" err="1"/>
              <a:t>quibea</a:t>
            </a:r>
            <a:r>
              <a:rPr lang="fr-FR" dirty="0"/>
              <a:t> </a:t>
            </a:r>
            <a:r>
              <a:rPr lang="fr-FR" dirty="0" err="1"/>
              <a:t>quiatium</a:t>
            </a:r>
            <a:r>
              <a:rPr lang="fr-FR" dirty="0"/>
              <a:t> </a:t>
            </a:r>
            <a:r>
              <a:rPr lang="fr-FR" dirty="0" err="1"/>
              <a:t>sed</a:t>
            </a:r>
            <a:r>
              <a:rPr lang="fr-FR" dirty="0"/>
              <a:t> </a:t>
            </a:r>
            <a:r>
              <a:rPr lang="fr-FR" dirty="0" err="1"/>
              <a:t>magnimiliqui</a:t>
            </a:r>
            <a:r>
              <a:rPr lang="fr-FR" dirty="0"/>
              <a:t> </a:t>
            </a:r>
            <a:r>
              <a:rPr lang="fr-FR" dirty="0" err="1"/>
              <a:t>aut</a:t>
            </a:r>
            <a:r>
              <a:rPr lang="fr-FR" dirty="0"/>
              <a:t> </a:t>
            </a:r>
            <a:r>
              <a:rPr lang="fr-FR" dirty="0" err="1"/>
              <a:t>platem</a:t>
            </a:r>
            <a:r>
              <a:rPr lang="fr-FR" dirty="0"/>
              <a:t> qui </a:t>
            </a:r>
            <a:r>
              <a:rPr lang="fr-FR" dirty="0" err="1"/>
              <a:t>omnitaque</a:t>
            </a:r>
            <a:r>
              <a:rPr lang="fr-FR" dirty="0"/>
              <a:t> </a:t>
            </a:r>
            <a:r>
              <a:rPr lang="fr-FR" dirty="0" err="1"/>
              <a:t>resti</a:t>
            </a:r>
            <a:r>
              <a:rPr lang="fr-FR" dirty="0"/>
              <a:t> </a:t>
            </a:r>
            <a:r>
              <a:rPr lang="fr-FR" dirty="0" err="1"/>
              <a:t>num</a:t>
            </a:r>
            <a:r>
              <a:rPr lang="fr-FR" dirty="0"/>
              <a:t> </a:t>
            </a:r>
            <a:r>
              <a:rPr lang="fr-FR" dirty="0" err="1"/>
              <a:t>facerfera</a:t>
            </a:r>
            <a:r>
              <a:rPr lang="fr-FR" dirty="0"/>
              <a:t> </a:t>
            </a:r>
            <a:r>
              <a:rPr lang="fr-FR" dirty="0" err="1"/>
              <a:t>sunti</a:t>
            </a:r>
            <a:r>
              <a:rPr lang="fr-FR" dirty="0"/>
              <a:t> </a:t>
            </a:r>
            <a:r>
              <a:rPr lang="fr-FR" dirty="0" err="1"/>
              <a:t>volum</a:t>
            </a:r>
            <a:r>
              <a:rPr lang="fr-FR" dirty="0"/>
              <a:t> </a:t>
            </a:r>
            <a:r>
              <a:rPr lang="fr-FR" dirty="0" err="1"/>
              <a:t>dolorem</a:t>
            </a:r>
            <a:r>
              <a:rPr lang="fr-FR" dirty="0"/>
              <a:t> </a:t>
            </a:r>
            <a:r>
              <a:rPr lang="fr-FR" dirty="0" err="1"/>
              <a:t>liquo</a:t>
            </a:r>
            <a:r>
              <a:rPr lang="fr-FR" dirty="0"/>
              <a:t> </a:t>
            </a:r>
            <a:r>
              <a:rPr lang="fr-FR" dirty="0" err="1"/>
              <a:t>eum</a:t>
            </a:r>
            <a:r>
              <a:rPr lang="fr-FR" dirty="0"/>
              <a:t> et </a:t>
            </a:r>
            <a:r>
              <a:rPr lang="fr-FR" dirty="0" err="1"/>
              <a:t>aborem</a:t>
            </a:r>
            <a:r>
              <a:rPr lang="fr-FR" dirty="0"/>
              <a:t> </a:t>
            </a:r>
            <a:r>
              <a:rPr lang="fr-FR" dirty="0" err="1"/>
              <a:t>sumet</a:t>
            </a:r>
            <a:r>
              <a:rPr lang="fr-FR" dirty="0"/>
              <a:t> quia </a:t>
            </a:r>
            <a:r>
              <a:rPr lang="fr-FR" dirty="0" err="1"/>
              <a:t>doluptatur</a:t>
            </a:r>
            <a:r>
              <a:rPr lang="fr-FR" dirty="0"/>
              <a:t> mi, id </a:t>
            </a:r>
            <a:r>
              <a:rPr lang="fr-FR" dirty="0" err="1"/>
              <a:t>unt</a:t>
            </a:r>
            <a:r>
              <a:rPr lang="fr-FR" dirty="0"/>
              <a:t> et </a:t>
            </a:r>
            <a:r>
              <a:rPr lang="fr-FR" dirty="0" err="1"/>
              <a:t>ute</a:t>
            </a:r>
            <a:r>
              <a:rPr lang="fr-FR" dirty="0"/>
              <a:t> dit </a:t>
            </a:r>
            <a:r>
              <a:rPr lang="fr-FR" dirty="0" err="1"/>
              <a:t>experae</a:t>
            </a:r>
            <a:r>
              <a:rPr lang="fr-FR" dirty="0"/>
              <a:t> cum </a:t>
            </a:r>
            <a:r>
              <a:rPr lang="fr-FR" dirty="0" err="1"/>
              <a:t>fugia</a:t>
            </a:r>
            <a:r>
              <a:rPr lang="fr-FR" dirty="0"/>
              <a:t> </a:t>
            </a:r>
            <a:r>
              <a:rPr lang="fr-FR" dirty="0" err="1"/>
              <a:t>iumquodisqui</a:t>
            </a:r>
            <a:r>
              <a:rPr lang="fr-FR" dirty="0"/>
              <a:t> </a:t>
            </a:r>
            <a:r>
              <a:rPr lang="fr-FR" dirty="0" err="1"/>
              <a:t>alit</a:t>
            </a:r>
            <a:r>
              <a:rPr lang="fr-FR" dirty="0"/>
              <a:t> </a:t>
            </a:r>
            <a:r>
              <a:rPr lang="fr-FR" dirty="0" err="1"/>
              <a:t>venis</a:t>
            </a:r>
            <a:r>
              <a:rPr lang="fr-FR" dirty="0"/>
              <a:t> </a:t>
            </a:r>
            <a:r>
              <a:rPr lang="fr-FR" dirty="0" err="1"/>
              <a:t>ationsequati</a:t>
            </a:r>
            <a:r>
              <a:rPr lang="fr-FR" dirty="0"/>
              <a:t> </a:t>
            </a:r>
            <a:r>
              <a:rPr lang="fr-FR" dirty="0" err="1"/>
              <a:t>officitis</a:t>
            </a:r>
            <a:r>
              <a:rPr lang="fr-FR" dirty="0"/>
              <a:t> ut </a:t>
            </a:r>
            <a:r>
              <a:rPr lang="fr-FR" dirty="0" err="1"/>
              <a:t>eneceati</a:t>
            </a:r>
            <a:r>
              <a:rPr lang="fr-FR" dirty="0"/>
              <a:t> qui </a:t>
            </a:r>
            <a:r>
              <a:rPr lang="fr-FR" dirty="0" err="1"/>
              <a:t>dest</a:t>
            </a:r>
            <a:r>
              <a:rPr lang="fr-FR" dirty="0"/>
              <a:t>, </a:t>
            </a:r>
          </a:p>
        </p:txBody>
      </p:sp>
      <p:sp>
        <p:nvSpPr>
          <p:cNvPr id="2" name="Titre 1"/>
          <p:cNvSpPr>
            <a:spLocks noGrp="1"/>
          </p:cNvSpPr>
          <p:nvPr>
            <p:ph type="title" hasCustomPrompt="1"/>
          </p:nvPr>
        </p:nvSpPr>
        <p:spPr>
          <a:xfrm>
            <a:off x="457200" y="365125"/>
            <a:ext cx="8229600" cy="543595"/>
          </a:xfrm>
          <a:prstGeom prst="rect">
            <a:avLst/>
          </a:prstGeom>
        </p:spPr>
        <p:txBody>
          <a:bodyPr/>
          <a:lstStyle>
            <a:lvl1pPr algn="ctr">
              <a:defRPr sz="2800" b="1">
                <a:solidFill>
                  <a:srgbClr val="45A59D"/>
                </a:solidFill>
              </a:defRPr>
            </a:lvl1pPr>
          </a:lstStyle>
          <a:p>
            <a:r>
              <a:rPr lang="fr-FR" dirty="0"/>
              <a:t>CLIQUEZ ET MODIFIEZ LE TITRE</a:t>
            </a:r>
          </a:p>
        </p:txBody>
      </p:sp>
      <p:sp>
        <p:nvSpPr>
          <p:cNvPr id="8" name="ZoneTexte 7"/>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3" name="ZoneTexte 12"/>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0" name="Espace réservé du texte 19"/>
          <p:cNvSpPr>
            <a:spLocks noGrp="1"/>
          </p:cNvSpPr>
          <p:nvPr>
            <p:ph type="body" sz="quarter" idx="12"/>
          </p:nvPr>
        </p:nvSpPr>
        <p:spPr>
          <a:xfrm>
            <a:off x="457200" y="908720"/>
            <a:ext cx="8229600" cy="307777"/>
          </a:xfrm>
          <a:prstGeom prst="rect">
            <a:avLst/>
          </a:prstGeom>
        </p:spPr>
        <p:txBody>
          <a:bodyPr lIns="0" tIns="0" rIns="0" bIns="0">
            <a:spAutoFit/>
          </a:bodyPr>
          <a:lstStyle>
            <a:lvl1pPr marL="0" indent="0" algn="ctr">
              <a:buNone/>
              <a:defRPr sz="2000" b="1">
                <a:solidFill>
                  <a:srgbClr val="424A5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r-FR" dirty="0"/>
              <a:t>Cliquez pour modifier les styles du texte du masque</a:t>
            </a:r>
          </a:p>
        </p:txBody>
      </p:sp>
      <p:sp>
        <p:nvSpPr>
          <p:cNvPr id="9" name="Espace réservé du texte 10">
            <a:extLst>
              <a:ext uri="{FF2B5EF4-FFF2-40B4-BE49-F238E27FC236}">
                <a16:creationId xmlns:a16="http://schemas.microsoft.com/office/drawing/2014/main" xmlns="" id="{53025B21-B041-9548-99C9-7356202B5CEE}"/>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3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Réunion HRS4R mise à jour 03/04/19</a:t>
            </a:r>
          </a:p>
        </p:txBody>
      </p:sp>
    </p:spTree>
    <p:extLst>
      <p:ext uri="{BB962C8B-B14F-4D97-AF65-F5344CB8AC3E}">
        <p14:creationId xmlns:p14="http://schemas.microsoft.com/office/powerpoint/2010/main" val="239811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iq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1999" y="1749840"/>
            <a:ext cx="4114801" cy="3406061"/>
          </a:xfrm>
          <a:prstGeom prst="rect">
            <a:avLst/>
          </a:prstGeom>
        </p:spPr>
        <p:txBody>
          <a:bodyPr wrap="square" lIns="0" tIns="0" rIns="0" bIns="0" numCol="1" spcCol="1080000">
            <a:spAutoFit/>
          </a:bodyPr>
          <a:lstStyle>
            <a:lvl1pPr marL="0" indent="0" algn="l">
              <a:spcBef>
                <a:spcPts val="2000"/>
              </a:spcBef>
              <a:buNone/>
              <a:defRPr lang="fr-FR" sz="1400" smtClean="0">
                <a:solidFill>
                  <a:srgbClr val="424A54"/>
                </a:solidFill>
                <a:effectLst/>
              </a:defRPr>
            </a:lvl1pPr>
            <a:lvl2pPr algn="l">
              <a:defRPr/>
            </a:lvl2pPr>
            <a:lvl3pPr algn="l">
              <a:defRPr/>
            </a:lvl3pPr>
            <a:lvl4pPr algn="l">
              <a:defRPr/>
            </a:lvl4pPr>
            <a:lvl5pPr algn="l">
              <a:defRPr/>
            </a:lvl5pPr>
          </a:lstStyle>
          <a:p>
            <a:pPr lvl="0"/>
            <a:r>
              <a:rPr lang="fr-FR" dirty="0" err="1"/>
              <a:t>Sum</a:t>
            </a:r>
            <a:r>
              <a:rPr lang="fr-FR" dirty="0"/>
              <a:t> </a:t>
            </a:r>
            <a:r>
              <a:rPr lang="fr-FR" dirty="0" err="1"/>
              <a:t>everum</a:t>
            </a:r>
            <a:r>
              <a:rPr lang="fr-FR" dirty="0"/>
              <a:t> </a:t>
            </a:r>
            <a:r>
              <a:rPr lang="fr-FR" dirty="0" err="1"/>
              <a:t>faccus</a:t>
            </a:r>
            <a:r>
              <a:rPr lang="fr-FR" dirty="0"/>
              <a:t> non </a:t>
            </a:r>
            <a:r>
              <a:rPr lang="fr-FR" dirty="0" err="1"/>
              <a:t>cusdae</a:t>
            </a:r>
            <a:r>
              <a:rPr lang="fr-FR" dirty="0"/>
              <a:t> </a:t>
            </a:r>
            <a:r>
              <a:rPr lang="fr-FR" dirty="0" err="1"/>
              <a:t>vitatis</a:t>
            </a:r>
            <a:r>
              <a:rPr lang="fr-FR" dirty="0"/>
              <a:t> con </a:t>
            </a:r>
            <a:r>
              <a:rPr lang="fr-FR" dirty="0" err="1"/>
              <a:t>pla</a:t>
            </a:r>
            <a:r>
              <a:rPr lang="fr-FR" dirty="0"/>
              <a:t> </a:t>
            </a:r>
            <a:r>
              <a:rPr lang="fr-FR" dirty="0" err="1"/>
              <a:t>ipsanti</a:t>
            </a:r>
            <a:r>
              <a:rPr lang="fr-FR" dirty="0"/>
              <a:t> </a:t>
            </a:r>
            <a:r>
              <a:rPr lang="fr-FR" dirty="0" err="1"/>
              <a:t>volor</a:t>
            </a:r>
            <a:r>
              <a:rPr lang="fr-FR" dirty="0"/>
              <a:t> </a:t>
            </a:r>
            <a:r>
              <a:rPr lang="fr-FR" dirty="0" err="1"/>
              <a:t>maio</a:t>
            </a:r>
            <a:r>
              <a:rPr lang="fr-FR" dirty="0"/>
              <a:t>. Ma </a:t>
            </a:r>
            <a:r>
              <a:rPr lang="fr-FR" dirty="0" err="1"/>
              <a:t>ese</a:t>
            </a:r>
            <a:r>
              <a:rPr lang="fr-FR" dirty="0"/>
              <a:t> </a:t>
            </a:r>
            <a:r>
              <a:rPr lang="fr-FR" dirty="0" err="1"/>
              <a:t>voluptatum</a:t>
            </a:r>
            <a:r>
              <a:rPr lang="fr-FR" dirty="0"/>
              <a:t> </a:t>
            </a:r>
            <a:r>
              <a:rPr lang="fr-FR" dirty="0" err="1"/>
              <a:t>rernatus</a:t>
            </a:r>
            <a:r>
              <a:rPr lang="fr-FR" dirty="0"/>
              <a:t> </a:t>
            </a:r>
            <a:r>
              <a:rPr lang="fr-FR" dirty="0" err="1"/>
              <a:t>ea</a:t>
            </a:r>
            <a:r>
              <a:rPr lang="fr-FR" dirty="0"/>
              <a:t> </a:t>
            </a:r>
            <a:r>
              <a:rPr lang="fr-FR" dirty="0" err="1"/>
              <a:t>dempost</a:t>
            </a:r>
            <a:r>
              <a:rPr lang="fr-FR" dirty="0"/>
              <a:t>, </a:t>
            </a:r>
            <a:r>
              <a:rPr lang="fr-FR" dirty="0" err="1"/>
              <a:t>num</a:t>
            </a:r>
            <a:r>
              <a:rPr lang="fr-FR" dirty="0"/>
              <a:t> </a:t>
            </a:r>
            <a:r>
              <a:rPr lang="fr-FR" dirty="0" err="1"/>
              <a:t>remporibus</a:t>
            </a:r>
            <a:r>
              <a:rPr lang="fr-FR" dirty="0"/>
              <a:t> </a:t>
            </a:r>
            <a:r>
              <a:rPr lang="fr-FR" dirty="0" err="1"/>
              <a:t>alibust</a:t>
            </a:r>
            <a:r>
              <a:rPr lang="fr-FR" dirty="0"/>
              <a:t>, que </a:t>
            </a:r>
            <a:r>
              <a:rPr lang="fr-FR" dirty="0" err="1"/>
              <a:t>necte</a:t>
            </a:r>
            <a:r>
              <a:rPr lang="fr-FR" dirty="0"/>
              <a:t> et, sus di </a:t>
            </a:r>
            <a:r>
              <a:rPr lang="fr-FR" dirty="0" err="1"/>
              <a:t>doleculpa</a:t>
            </a:r>
            <a:r>
              <a:rPr lang="fr-FR" dirty="0"/>
              <a:t> </a:t>
            </a:r>
            <a:r>
              <a:rPr lang="fr-FR" dirty="0" err="1"/>
              <a:t>voluptassum</a:t>
            </a:r>
            <a:r>
              <a:rPr lang="fr-FR" dirty="0"/>
              <a:t> </a:t>
            </a:r>
            <a:r>
              <a:rPr lang="fr-FR" dirty="0" err="1"/>
              <a:t>fugias</a:t>
            </a:r>
            <a:r>
              <a:rPr lang="fr-FR" dirty="0"/>
              <a:t> </a:t>
            </a:r>
            <a:r>
              <a:rPr lang="fr-FR" dirty="0" err="1"/>
              <a:t>coribustiur</a:t>
            </a:r>
            <a:r>
              <a:rPr lang="fr-FR" dirty="0"/>
              <a:t>.</a:t>
            </a:r>
          </a:p>
          <a:p>
            <a:pPr lvl="0"/>
            <a:r>
              <a:rPr lang="fr-FR" dirty="0"/>
              <a:t>Con </a:t>
            </a:r>
            <a:r>
              <a:rPr lang="fr-FR" dirty="0" err="1"/>
              <a:t>commolo</a:t>
            </a:r>
            <a:r>
              <a:rPr lang="fr-FR" dirty="0"/>
              <a:t> </a:t>
            </a:r>
            <a:r>
              <a:rPr lang="fr-FR" dirty="0" err="1"/>
              <a:t>rrorporpor</a:t>
            </a:r>
            <a:r>
              <a:rPr lang="fr-FR" dirty="0"/>
              <a:t> </a:t>
            </a:r>
            <a:r>
              <a:rPr lang="fr-FR" dirty="0" err="1"/>
              <a:t>sitendu</a:t>
            </a:r>
            <a:r>
              <a:rPr lang="fr-FR" dirty="0"/>
              <a:t> </a:t>
            </a:r>
            <a:r>
              <a:rPr lang="fr-FR" dirty="0" err="1"/>
              <a:t>cillest</a:t>
            </a:r>
            <a:r>
              <a:rPr lang="fr-FR" dirty="0"/>
              <a:t> </a:t>
            </a:r>
            <a:r>
              <a:rPr lang="fr-FR" dirty="0" err="1"/>
              <a:t>fugitium</a:t>
            </a:r>
            <a:r>
              <a:rPr lang="fr-FR" dirty="0"/>
              <a:t> </a:t>
            </a:r>
            <a:r>
              <a:rPr lang="fr-FR" dirty="0" err="1"/>
              <a:t>cone</a:t>
            </a:r>
            <a:r>
              <a:rPr lang="fr-FR" dirty="0"/>
              <a:t> </a:t>
            </a:r>
            <a:r>
              <a:rPr lang="fr-FR" dirty="0" err="1"/>
              <a:t>nossincipis</a:t>
            </a:r>
            <a:r>
              <a:rPr lang="fr-FR" dirty="0"/>
              <a:t> </a:t>
            </a:r>
            <a:r>
              <a:rPr lang="fr-FR" dirty="0" err="1"/>
              <a:t>reperia</a:t>
            </a:r>
            <a:r>
              <a:rPr lang="fr-FR" dirty="0"/>
              <a:t> pro </a:t>
            </a:r>
            <a:r>
              <a:rPr lang="fr-FR" dirty="0" err="1"/>
              <a:t>idus</a:t>
            </a:r>
            <a:r>
              <a:rPr lang="fr-FR" dirty="0"/>
              <a:t>, </a:t>
            </a:r>
            <a:r>
              <a:rPr lang="fr-FR" dirty="0" err="1"/>
              <a:t>officidem</a:t>
            </a:r>
            <a:r>
              <a:rPr lang="fr-FR" dirty="0"/>
              <a:t> </a:t>
            </a:r>
            <a:r>
              <a:rPr lang="fr-FR" dirty="0" err="1"/>
              <a:t>repudignim</a:t>
            </a:r>
            <a:r>
              <a:rPr lang="fr-FR" dirty="0"/>
              <a:t> </a:t>
            </a:r>
            <a:r>
              <a:rPr lang="fr-FR" dirty="0" err="1"/>
              <a:t>res</a:t>
            </a:r>
            <a:r>
              <a:rPr lang="fr-FR" dirty="0"/>
              <a:t> </a:t>
            </a:r>
            <a:r>
              <a:rPr lang="fr-FR" dirty="0" err="1"/>
              <a:t>consenimi</a:t>
            </a:r>
            <a:r>
              <a:rPr lang="fr-FR" dirty="0"/>
              <a:t>, </a:t>
            </a:r>
            <a:r>
              <a:rPr lang="fr-FR" dirty="0" err="1"/>
              <a:t>quae</a:t>
            </a:r>
            <a:r>
              <a:rPr lang="fr-FR" dirty="0"/>
              <a:t> </a:t>
            </a:r>
            <a:r>
              <a:rPr lang="fr-FR" dirty="0" err="1"/>
              <a:t>dolorerion</a:t>
            </a:r>
            <a:r>
              <a:rPr lang="fr-FR" dirty="0"/>
              <a:t> </a:t>
            </a:r>
            <a:r>
              <a:rPr lang="fr-FR" dirty="0" err="1"/>
              <a:t>corestio</a:t>
            </a:r>
            <a:r>
              <a:rPr lang="fr-FR" dirty="0"/>
              <a:t> que </a:t>
            </a:r>
            <a:r>
              <a:rPr lang="fr-FR" dirty="0" err="1"/>
              <a:t>vollentur</a:t>
            </a:r>
            <a:r>
              <a:rPr lang="fr-FR" dirty="0"/>
              <a:t> </a:t>
            </a:r>
            <a:r>
              <a:rPr lang="fr-FR" dirty="0" err="1"/>
              <a:t>recae</a:t>
            </a:r>
            <a:r>
              <a:rPr lang="fr-FR" dirty="0"/>
              <a:t> si </a:t>
            </a:r>
            <a:r>
              <a:rPr lang="fr-FR" dirty="0" err="1"/>
              <a:t>res</a:t>
            </a:r>
            <a:r>
              <a:rPr lang="fr-FR" dirty="0"/>
              <a:t> </a:t>
            </a:r>
            <a:r>
              <a:rPr lang="fr-FR" dirty="0" err="1"/>
              <a:t>quassequiam</a:t>
            </a:r>
            <a:r>
              <a:rPr lang="fr-FR" dirty="0"/>
              <a:t> </a:t>
            </a:r>
            <a:r>
              <a:rPr lang="fr-FR" dirty="0" err="1"/>
              <a:t>consequi</a:t>
            </a:r>
            <a:r>
              <a:rPr lang="fr-FR" dirty="0"/>
              <a:t> di.</a:t>
            </a:r>
          </a:p>
          <a:p>
            <a:pPr lvl="0"/>
            <a:r>
              <a:rPr lang="fr-FR" dirty="0" err="1"/>
              <a:t>Quatem</a:t>
            </a:r>
            <a:r>
              <a:rPr lang="fr-FR" dirty="0"/>
              <a:t> </a:t>
            </a:r>
            <a:r>
              <a:rPr lang="fr-FR" dirty="0" err="1"/>
              <a:t>fugit</a:t>
            </a:r>
            <a:r>
              <a:rPr lang="fr-FR" dirty="0"/>
              <a:t> </a:t>
            </a:r>
            <a:r>
              <a:rPr lang="fr-FR" dirty="0" err="1"/>
              <a:t>pelita</a:t>
            </a:r>
            <a:r>
              <a:rPr lang="fr-FR" dirty="0"/>
              <a:t> si </a:t>
            </a:r>
            <a:r>
              <a:rPr lang="fr-FR" dirty="0" err="1"/>
              <a:t>ditatis</a:t>
            </a:r>
            <a:r>
              <a:rPr lang="fr-FR" dirty="0"/>
              <a:t> </a:t>
            </a:r>
            <a:r>
              <a:rPr lang="fr-FR" dirty="0" err="1"/>
              <a:t>ate</a:t>
            </a:r>
            <a:r>
              <a:rPr lang="fr-FR" dirty="0"/>
              <a:t> </a:t>
            </a:r>
            <a:r>
              <a:rPr lang="fr-FR" dirty="0" err="1"/>
              <a:t>vitatis</a:t>
            </a:r>
            <a:r>
              <a:rPr lang="fr-FR" dirty="0"/>
              <a:t> et </a:t>
            </a:r>
            <a:r>
              <a:rPr lang="fr-FR" dirty="0" err="1"/>
              <a:t>pa</a:t>
            </a:r>
            <a:r>
              <a:rPr lang="fr-FR" dirty="0"/>
              <a:t> </a:t>
            </a:r>
            <a:r>
              <a:rPr lang="fr-FR" dirty="0" err="1"/>
              <a:t>nis</a:t>
            </a:r>
            <a:r>
              <a:rPr lang="fr-FR" dirty="0"/>
              <a:t> ut es </a:t>
            </a:r>
            <a:r>
              <a:rPr lang="fr-FR" dirty="0" err="1"/>
              <a:t>minulpa</a:t>
            </a:r>
            <a:r>
              <a:rPr lang="fr-FR" dirty="0"/>
              <a:t> non </a:t>
            </a:r>
            <a:r>
              <a:rPr lang="fr-FR" dirty="0" err="1"/>
              <a:t>paruptiorrum</a:t>
            </a:r>
            <a:r>
              <a:rPr lang="fr-FR" dirty="0"/>
              <a:t> quia </a:t>
            </a:r>
            <a:r>
              <a:rPr lang="fr-FR" dirty="0" err="1"/>
              <a:t>parum</a:t>
            </a:r>
            <a:r>
              <a:rPr lang="fr-FR" dirty="0"/>
              <a:t> </a:t>
            </a:r>
            <a:r>
              <a:rPr lang="fr-FR" dirty="0" err="1"/>
              <a:t>ressime</a:t>
            </a:r>
            <a:r>
              <a:rPr lang="fr-FR" dirty="0"/>
              <a:t> </a:t>
            </a:r>
            <a:r>
              <a:rPr lang="fr-FR" dirty="0" err="1"/>
              <a:t>velique</a:t>
            </a:r>
            <a:r>
              <a:rPr lang="fr-FR" dirty="0"/>
              <a:t> </a:t>
            </a:r>
            <a:r>
              <a:rPr lang="fr-FR" dirty="0" err="1"/>
              <a:t>sequidignis</a:t>
            </a:r>
            <a:r>
              <a:rPr lang="fr-FR" dirty="0"/>
              <a:t> </a:t>
            </a:r>
            <a:r>
              <a:rPr lang="fr-FR" dirty="0" err="1"/>
              <a:t>dolorro</a:t>
            </a:r>
            <a:r>
              <a:rPr lang="fr-FR" dirty="0"/>
              <a:t> </a:t>
            </a:r>
            <a:r>
              <a:rPr lang="fr-FR" dirty="0" err="1"/>
              <a:t>repuda</a:t>
            </a:r>
            <a:r>
              <a:rPr lang="fr-FR" dirty="0"/>
              <a:t> pro to </a:t>
            </a:r>
            <a:r>
              <a:rPr lang="fr-FR" dirty="0" err="1"/>
              <a:t>doluptatia</a:t>
            </a:r>
            <a:r>
              <a:rPr lang="fr-FR" dirty="0"/>
              <a:t> </a:t>
            </a:r>
            <a:r>
              <a:rPr lang="fr-FR" dirty="0" err="1"/>
              <a:t>sequisimusam</a:t>
            </a:r>
            <a:r>
              <a:rPr lang="fr-FR" dirty="0"/>
              <a:t> </a:t>
            </a:r>
            <a:r>
              <a:rPr lang="fr-FR" dirty="0" err="1"/>
              <a:t>nis</a:t>
            </a:r>
            <a:r>
              <a:rPr lang="fr-FR" dirty="0"/>
              <a:t> </a:t>
            </a:r>
            <a:r>
              <a:rPr lang="fr-FR" dirty="0" err="1"/>
              <a:t>elluptam</a:t>
            </a:r>
            <a:r>
              <a:rPr lang="fr-FR" dirty="0"/>
              <a:t> sa </a:t>
            </a:r>
            <a:r>
              <a:rPr lang="fr-FR" dirty="0" err="1"/>
              <a:t>debit</a:t>
            </a:r>
            <a:r>
              <a:rPr lang="fr-FR" dirty="0"/>
              <a:t> </a:t>
            </a:r>
            <a:r>
              <a:rPr lang="fr-FR" dirty="0" err="1"/>
              <a:t>intiis</a:t>
            </a:r>
            <a:r>
              <a:rPr lang="fr-FR" dirty="0"/>
              <a:t> </a:t>
            </a:r>
            <a:r>
              <a:rPr lang="fr-FR" dirty="0" err="1"/>
              <a:t>apeliquundis</a:t>
            </a:r>
            <a:r>
              <a:rPr lang="fr-FR" dirty="0"/>
              <a:t> as mos.</a:t>
            </a:r>
          </a:p>
        </p:txBody>
      </p:sp>
      <p:sp>
        <p:nvSpPr>
          <p:cNvPr id="2" name="Titre 1"/>
          <p:cNvSpPr>
            <a:spLocks noGrp="1"/>
          </p:cNvSpPr>
          <p:nvPr>
            <p:ph type="title" hasCustomPrompt="1"/>
          </p:nvPr>
        </p:nvSpPr>
        <p:spPr>
          <a:xfrm>
            <a:off x="4571998" y="365125"/>
            <a:ext cx="4114802" cy="861774"/>
          </a:xfrm>
          <a:prstGeom prst="rect">
            <a:avLst/>
          </a:prstGeom>
        </p:spPr>
        <p:txBody>
          <a:bodyPr lIns="0" tIns="0" rIns="0" bIns="0">
            <a:spAutoFit/>
          </a:bodyPr>
          <a:lstStyle>
            <a:lvl1pPr algn="l">
              <a:defRPr sz="2800" b="1">
                <a:solidFill>
                  <a:srgbClr val="45A59D"/>
                </a:solidFill>
              </a:defRPr>
            </a:lvl1pPr>
          </a:lstStyle>
          <a:p>
            <a:r>
              <a:rPr lang="fr-FR" dirty="0"/>
              <a:t>CLIQUEZ ET MODIFIEZ LE TITRE</a:t>
            </a:r>
          </a:p>
        </p:txBody>
      </p:sp>
      <p:sp>
        <p:nvSpPr>
          <p:cNvPr id="11" name="Espace réservé du texte 10"/>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3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Réunion HRS4R  mise à jour 03/04/19</a:t>
            </a:r>
          </a:p>
        </p:txBody>
      </p:sp>
      <p:sp>
        <p:nvSpPr>
          <p:cNvPr id="13" name="ZoneTexte 12"/>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6" name="Espace réservé du graphique 5"/>
          <p:cNvSpPr>
            <a:spLocks noGrp="1"/>
          </p:cNvSpPr>
          <p:nvPr>
            <p:ph type="chart" sz="quarter" idx="12"/>
          </p:nvPr>
        </p:nvSpPr>
        <p:spPr>
          <a:xfrm>
            <a:off x="468313" y="365125"/>
            <a:ext cx="3671639" cy="5006975"/>
          </a:xfrm>
          <a:prstGeom prst="rect">
            <a:avLst/>
          </a:prstGeom>
        </p:spPr>
        <p:txBody>
          <a:bodyPr/>
          <a:lstStyle/>
          <a:p>
            <a:endParaRPr lang="fr-FR"/>
          </a:p>
        </p:txBody>
      </p:sp>
      <p:sp>
        <p:nvSpPr>
          <p:cNvPr id="14" name="ZoneTexte 13"/>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5" name="Espace réservé du texte 19"/>
          <p:cNvSpPr>
            <a:spLocks noGrp="1"/>
          </p:cNvSpPr>
          <p:nvPr>
            <p:ph type="body" sz="quarter" idx="13"/>
          </p:nvPr>
        </p:nvSpPr>
        <p:spPr>
          <a:xfrm>
            <a:off x="4571997" y="1224304"/>
            <a:ext cx="4125915" cy="307777"/>
          </a:xfrm>
          <a:prstGeom prst="rect">
            <a:avLst/>
          </a:prstGeom>
        </p:spPr>
        <p:txBody>
          <a:bodyPr wrap="square" lIns="0" tIns="0" rIns="0" bIns="0">
            <a:spAutoFit/>
          </a:bodyPr>
          <a:lstStyle>
            <a:lvl1pPr marL="0" indent="0" algn="l">
              <a:buNone/>
              <a:defRPr sz="2000" b="1">
                <a:solidFill>
                  <a:srgbClr val="424A5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r-FR" dirty="0"/>
              <a:t>Cliquez </a:t>
            </a:r>
            <a:r>
              <a:rPr lang="fr-FR"/>
              <a:t>pour modifier</a:t>
            </a:r>
            <a:endParaRPr lang="fr-FR"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619672" y="1445245"/>
            <a:ext cx="5832410" cy="430887"/>
          </a:xfrm>
          <a:prstGeom prst="rect">
            <a:avLst/>
          </a:prstGeom>
        </p:spPr>
        <p:txBody>
          <a:bodyPr wrap="square" lIns="0" tIns="0" rIns="0" bIns="0">
            <a:spAutoFit/>
          </a:bodyPr>
          <a:lstStyle>
            <a:lvl1pPr algn="ctr">
              <a:defRPr sz="2800" b="1">
                <a:solidFill>
                  <a:srgbClr val="45A59D"/>
                </a:solidFill>
              </a:defRPr>
            </a:lvl1pPr>
          </a:lstStyle>
          <a:p>
            <a:r>
              <a:rPr lang="fr-FR" dirty="0"/>
              <a:t>CLIQUEZ ET MODIFIEZ LE TITRE</a:t>
            </a:r>
          </a:p>
        </p:txBody>
      </p:sp>
      <p:sp>
        <p:nvSpPr>
          <p:cNvPr id="9" name="ZoneTexte 8"/>
          <p:cNvSpPr txBox="1"/>
          <p:nvPr userDrawn="1"/>
        </p:nvSpPr>
        <p:spPr>
          <a:xfrm>
            <a:off x="7020272" y="6165304"/>
            <a:ext cx="1229360" cy="692696"/>
          </a:xfrm>
          <a:prstGeom prst="rect">
            <a:avLst/>
          </a:prstGeom>
          <a:noFill/>
        </p:spPr>
        <p:txBody>
          <a:bodyPr wrap="square" lIns="0" tIns="0" rIns="0" bIns="0" rtlCol="0" anchor="ctr" anchorCtr="0">
            <a:noAutofit/>
          </a:bodyPr>
          <a:lstStyle/>
          <a:p>
            <a:pPr algn="r"/>
            <a:fld id="{82AB18AC-2F97-A74F-8F78-10DCA3DBB41C}" type="datetime4">
              <a:rPr lang="fr-FR" sz="1200" smtClean="0">
                <a:solidFill>
                  <a:schemeClr val="bg1"/>
                </a:solidFill>
              </a:rPr>
              <a:pPr algn="r"/>
              <a:t>29 avril 2019</a:t>
            </a:fld>
            <a:endParaRPr lang="fr-FR" sz="1200" dirty="0">
              <a:solidFill>
                <a:schemeClr val="bg1"/>
              </a:solidFill>
            </a:endParaRPr>
          </a:p>
        </p:txBody>
      </p:sp>
      <p:sp>
        <p:nvSpPr>
          <p:cNvPr id="13" name="ZoneTexte 12"/>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7" name="Espace réservé du texte 6"/>
          <p:cNvSpPr>
            <a:spLocks noGrp="1"/>
          </p:cNvSpPr>
          <p:nvPr>
            <p:ph type="body" sz="quarter" idx="12" hasCustomPrompt="1"/>
          </p:nvPr>
        </p:nvSpPr>
        <p:spPr>
          <a:xfrm>
            <a:off x="1619672" y="2060848"/>
            <a:ext cx="5831879" cy="307777"/>
          </a:xfrm>
          <a:prstGeom prst="rect">
            <a:avLst/>
          </a:prstGeom>
        </p:spPr>
        <p:txBody>
          <a:bodyPr wrap="square" lIns="0" tIns="0" rIns="0" bIns="0" anchor="ctr" anchorCtr="0">
            <a:spAutoFit/>
          </a:bodyPr>
          <a:lstStyle>
            <a:lvl1pPr marL="0" indent="0" algn="ctr">
              <a:buNone/>
              <a:defRPr sz="2000" b="1">
                <a:solidFill>
                  <a:srgbClr val="424A54"/>
                </a:solidFill>
              </a:defRPr>
            </a:lvl1pPr>
            <a:lvl2pPr marL="457200" indent="0" algn="ctr">
              <a:buNone/>
              <a:defRPr sz="2000" b="1">
                <a:solidFill>
                  <a:srgbClr val="424A54"/>
                </a:solidFill>
              </a:defRPr>
            </a:lvl2pPr>
            <a:lvl3pPr marL="914400" indent="0" algn="ctr">
              <a:buNone/>
              <a:defRPr sz="2000" b="1">
                <a:solidFill>
                  <a:srgbClr val="424A54"/>
                </a:solidFill>
              </a:defRPr>
            </a:lvl3pPr>
            <a:lvl4pPr marL="1371600" indent="0" algn="ctr">
              <a:buNone/>
              <a:defRPr sz="2000" b="1">
                <a:solidFill>
                  <a:srgbClr val="424A54"/>
                </a:solidFill>
              </a:defRPr>
            </a:lvl4pPr>
            <a:lvl5pPr marL="1828800" indent="0" algn="ctr">
              <a:buNone/>
              <a:defRPr sz="2000" b="1">
                <a:solidFill>
                  <a:srgbClr val="424A54"/>
                </a:solidFill>
              </a:defRPr>
            </a:lvl5pPr>
          </a:lstStyle>
          <a:p>
            <a:pPr lvl="0"/>
            <a:r>
              <a:rPr lang="fr-FR" dirty="0"/>
              <a:t>Contact</a:t>
            </a:r>
          </a:p>
        </p:txBody>
      </p:sp>
      <p:sp>
        <p:nvSpPr>
          <p:cNvPr id="28" name="ZoneTexte 27"/>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525157"/>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hf hdr="0" ftr="0" dt="0"/>
  <p:txStyles>
    <p:titleStyle>
      <a:lvl1pPr marL="0" marR="0" indent="0" algn="l"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p:cNvSpPr txBox="1"/>
          <p:nvPr/>
        </p:nvSpPr>
        <p:spPr>
          <a:xfrm>
            <a:off x="1295636" y="3445267"/>
            <a:ext cx="6552728" cy="3024336"/>
          </a:xfrm>
          <a:prstGeom prst="rect">
            <a:avLst/>
          </a:prstGeom>
          <a:noFill/>
        </p:spPr>
        <p:txBody>
          <a:bodyPr wrap="square" lIns="0" tIns="0" rIns="0" bIns="0" rtlCol="0" anchor="ctr" anchorCtr="0">
            <a:noAutofit/>
          </a:bodyPr>
          <a:lstStyle/>
          <a:p>
            <a:pPr algn="ctr"/>
            <a:r>
              <a:rPr lang="fr-FR" sz="3400" dirty="0">
                <a:solidFill>
                  <a:schemeClr val="bg1"/>
                </a:solidFill>
                <a:latin typeface="Arial" charset="0"/>
                <a:ea typeface="Arial" charset="0"/>
                <a:cs typeface="Arial" charset="0"/>
              </a:rPr>
              <a:t>Lancement du processus de </a:t>
            </a:r>
            <a:r>
              <a:rPr lang="fr-FR" sz="3400" dirty="0" err="1">
                <a:solidFill>
                  <a:schemeClr val="bg1"/>
                </a:solidFill>
                <a:latin typeface="Arial" charset="0"/>
                <a:ea typeface="Arial" charset="0"/>
                <a:cs typeface="Arial" charset="0"/>
              </a:rPr>
              <a:t>labelisation</a:t>
            </a:r>
            <a:r>
              <a:rPr lang="fr-FR" sz="3400" dirty="0">
                <a:solidFill>
                  <a:schemeClr val="bg1"/>
                </a:solidFill>
                <a:latin typeface="Arial" charset="0"/>
                <a:ea typeface="Arial" charset="0"/>
                <a:cs typeface="Arial" charset="0"/>
              </a:rPr>
              <a:t> HRS4R - 2019</a:t>
            </a:r>
          </a:p>
        </p:txBody>
      </p:sp>
    </p:spTree>
    <p:extLst>
      <p:ext uri="{BB962C8B-B14F-4D97-AF65-F5344CB8AC3E}">
        <p14:creationId xmlns:p14="http://schemas.microsoft.com/office/powerpoint/2010/main" val="2541226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EE529E60-DEE5-F44D-98E5-56DAC0DF332F}"/>
              </a:ext>
            </a:extLst>
          </p:cNvPr>
          <p:cNvSpPr>
            <a:spLocks noGrp="1"/>
          </p:cNvSpPr>
          <p:nvPr>
            <p:ph type="body" sz="quarter" idx="10"/>
          </p:nvPr>
        </p:nvSpPr>
        <p:spPr/>
        <p:txBody>
          <a:bodyPr/>
          <a:lstStyle/>
          <a:p>
            <a:endParaRPr lang="fr-FR"/>
          </a:p>
        </p:txBody>
      </p:sp>
      <p:sp>
        <p:nvSpPr>
          <p:cNvPr id="7" name="Titre 1">
            <a:extLst>
              <a:ext uri="{FF2B5EF4-FFF2-40B4-BE49-F238E27FC236}">
                <a16:creationId xmlns:a16="http://schemas.microsoft.com/office/drawing/2014/main" xmlns="" id="{A07B3EA1-5C8C-DB4D-821C-FFA4AB87A3AD}"/>
              </a:ext>
            </a:extLst>
          </p:cNvPr>
          <p:cNvSpPr>
            <a:spLocks noGrp="1"/>
          </p:cNvSpPr>
          <p:nvPr>
            <p:ph type="title"/>
          </p:nvPr>
        </p:nvSpPr>
        <p:spPr>
          <a:xfrm>
            <a:off x="354129" y="215870"/>
            <a:ext cx="8153400" cy="990600"/>
          </a:xfrm>
        </p:spPr>
        <p:txBody>
          <a:bodyPr/>
          <a:lstStyle/>
          <a:p>
            <a:r>
              <a:rPr lang="fr-FR" b="1" dirty="0"/>
              <a:t>Méthodologie</a:t>
            </a:r>
          </a:p>
        </p:txBody>
      </p:sp>
      <p:sp>
        <p:nvSpPr>
          <p:cNvPr id="8" name="Espace réservé du contenu 2">
            <a:extLst>
              <a:ext uri="{FF2B5EF4-FFF2-40B4-BE49-F238E27FC236}">
                <a16:creationId xmlns:a16="http://schemas.microsoft.com/office/drawing/2014/main" xmlns="" id="{FC39D5DB-35D5-8149-82A5-2890EFECD86C}"/>
              </a:ext>
            </a:extLst>
          </p:cNvPr>
          <p:cNvSpPr>
            <a:spLocks noGrp="1"/>
          </p:cNvSpPr>
          <p:nvPr>
            <p:ph sz="quarter" idx="1"/>
          </p:nvPr>
        </p:nvSpPr>
        <p:spPr>
          <a:xfrm>
            <a:off x="2337" y="900561"/>
            <a:ext cx="8856984" cy="5362494"/>
          </a:xfrm>
        </p:spPr>
        <p:txBody>
          <a:bodyPr/>
          <a:lstStyle/>
          <a:p>
            <a:pPr marL="138112" indent="0">
              <a:lnSpc>
                <a:spcPct val="100000"/>
              </a:lnSpc>
              <a:buNone/>
            </a:pPr>
            <a:endParaRPr lang="fr-FR" sz="1200" spc="-1" dirty="0">
              <a:solidFill>
                <a:srgbClr val="000099"/>
              </a:solidFill>
              <a:uFill>
                <a:solidFill>
                  <a:srgbClr val="FFFFFF"/>
                </a:solidFill>
              </a:uFill>
            </a:endParaRPr>
          </a:p>
          <a:p>
            <a:pPr marL="457200">
              <a:lnSpc>
                <a:spcPct val="100000"/>
              </a:lnSpc>
            </a:pPr>
            <a:r>
              <a:rPr lang="fr-FR" sz="3200" b="1" spc="-1" dirty="0">
                <a:solidFill>
                  <a:srgbClr val="FF0000"/>
                </a:solidFill>
                <a:uFill>
                  <a:solidFill>
                    <a:srgbClr val="FFFFFF"/>
                  </a:solidFill>
                </a:uFill>
                <a:ea typeface="Verdana"/>
              </a:rPr>
              <a:t> </a:t>
            </a:r>
            <a:r>
              <a:rPr lang="fr-FR" sz="2400" b="1" spc="-1" dirty="0">
                <a:solidFill>
                  <a:srgbClr val="FF0000"/>
                </a:solidFill>
                <a:uFill>
                  <a:solidFill>
                    <a:srgbClr val="FFFFFF"/>
                  </a:solidFill>
                </a:uFill>
                <a:ea typeface="Verdana"/>
              </a:rPr>
              <a:t>Le recrutement</a:t>
            </a:r>
          </a:p>
          <a:p>
            <a:pPr marL="457200">
              <a:lnSpc>
                <a:spcPct val="100000"/>
              </a:lnSpc>
            </a:pPr>
            <a:endParaRPr lang="fr-FR" sz="900" spc="-1" dirty="0">
              <a:solidFill>
                <a:srgbClr val="000000"/>
              </a:solidFill>
              <a:uFill>
                <a:solidFill>
                  <a:srgbClr val="FFFFFF"/>
                </a:solidFill>
              </a:uFill>
              <a:latin typeface="Arial"/>
            </a:endParaRPr>
          </a:p>
          <a:p>
            <a:pPr lvl="1"/>
            <a:r>
              <a:rPr lang="fr-FR" sz="1600" b="1" spc="-1" dirty="0">
                <a:solidFill>
                  <a:srgbClr val="FF0000"/>
                </a:solidFill>
                <a:uFill>
                  <a:solidFill>
                    <a:srgbClr val="FFFFFF"/>
                  </a:solidFill>
                </a:uFill>
                <a:ea typeface="Verdana"/>
              </a:rPr>
              <a:t>12 et 13 </a:t>
            </a:r>
            <a:r>
              <a:rPr lang="fr-FR" sz="1600" b="1" spc="-1" dirty="0">
                <a:uFill>
                  <a:solidFill>
                    <a:srgbClr val="FFFFFF"/>
                  </a:solidFill>
                </a:uFill>
                <a:ea typeface="Verdana"/>
              </a:rPr>
              <a:t>Procédures de recrutement, ouvertes et transparentes </a:t>
            </a:r>
            <a:endParaRPr lang="fr-FR" sz="1600" spc="-1" dirty="0">
              <a:solidFill>
                <a:schemeClr val="accent2"/>
              </a:solidFill>
              <a:uFill>
                <a:solidFill>
                  <a:srgbClr val="FFFFFF"/>
                </a:solidFill>
              </a:uFill>
              <a:ea typeface="Microsoft YaHei"/>
            </a:endParaRPr>
          </a:p>
          <a:p>
            <a:pPr lvl="1"/>
            <a:r>
              <a:rPr lang="fr-FR" sz="1600" b="1" spc="-1" dirty="0">
                <a:solidFill>
                  <a:srgbClr val="FF0000"/>
                </a:solidFill>
                <a:uFill>
                  <a:solidFill>
                    <a:srgbClr val="FFFFFF"/>
                  </a:solidFill>
                </a:uFill>
                <a:ea typeface="Verdana"/>
              </a:rPr>
              <a:t>14</a:t>
            </a:r>
            <a:r>
              <a:rPr lang="fr-FR" sz="1600" b="1" spc="-1" dirty="0">
                <a:uFill>
                  <a:solidFill>
                    <a:srgbClr val="FFFFFF"/>
                  </a:solidFill>
                </a:uFill>
                <a:ea typeface="Verdana"/>
              </a:rPr>
              <a:t> Comités de sélection </a:t>
            </a:r>
          </a:p>
          <a:p>
            <a:pPr lvl="1"/>
            <a:r>
              <a:rPr lang="fr-FR" sz="1600" b="1" spc="-1" dirty="0">
                <a:solidFill>
                  <a:srgbClr val="FF0000"/>
                </a:solidFill>
                <a:uFill>
                  <a:solidFill>
                    <a:srgbClr val="FFFFFF"/>
                  </a:solidFill>
                </a:uFill>
                <a:ea typeface="Verdana"/>
              </a:rPr>
              <a:t>15</a:t>
            </a:r>
            <a:r>
              <a:rPr lang="fr-FR" sz="1600" b="1" spc="-1" dirty="0">
                <a:uFill>
                  <a:solidFill>
                    <a:srgbClr val="FFFFFF"/>
                  </a:solidFill>
                </a:uFill>
                <a:ea typeface="Verdana"/>
              </a:rPr>
              <a:t> Transparence : information préalable des candidats concernant les critères de recrutement </a:t>
            </a:r>
          </a:p>
          <a:p>
            <a:pPr lvl="1"/>
            <a:r>
              <a:rPr lang="fr-FR" sz="1600" b="1" spc="-1" dirty="0">
                <a:solidFill>
                  <a:srgbClr val="FF0000"/>
                </a:solidFill>
                <a:uFill>
                  <a:solidFill>
                    <a:srgbClr val="FFFFFF"/>
                  </a:solidFill>
                </a:uFill>
                <a:ea typeface="Verdana"/>
              </a:rPr>
              <a:t>16</a:t>
            </a:r>
            <a:r>
              <a:rPr lang="fr-FR" sz="1600" b="1" spc="-1" dirty="0">
                <a:uFill>
                  <a:solidFill>
                    <a:srgbClr val="FFFFFF"/>
                  </a:solidFill>
                </a:uFill>
                <a:ea typeface="Verdana"/>
              </a:rPr>
              <a:t> Jugement du mérite : prise en compte de toute l’expérience du candidat et pas uniquement des publications </a:t>
            </a:r>
          </a:p>
          <a:p>
            <a:pPr lvl="1"/>
            <a:r>
              <a:rPr lang="fr-FR" sz="1600" b="1" spc="-1" dirty="0">
                <a:solidFill>
                  <a:srgbClr val="FF0000"/>
                </a:solidFill>
                <a:uFill>
                  <a:solidFill>
                    <a:srgbClr val="FFFFFF"/>
                  </a:solidFill>
                </a:uFill>
                <a:ea typeface="Verdana"/>
              </a:rPr>
              <a:t>17</a:t>
            </a:r>
            <a:r>
              <a:rPr lang="fr-FR" sz="1600" b="1" spc="-1" dirty="0">
                <a:uFill>
                  <a:solidFill>
                    <a:srgbClr val="FFFFFF"/>
                  </a:solidFill>
                </a:uFill>
                <a:ea typeface="Verdana"/>
              </a:rPr>
              <a:t> Chronologie du CV</a:t>
            </a:r>
          </a:p>
          <a:p>
            <a:pPr lvl="1"/>
            <a:r>
              <a:rPr lang="fr-FR" sz="1600" b="1" spc="-1" dirty="0">
                <a:solidFill>
                  <a:srgbClr val="FF0000"/>
                </a:solidFill>
                <a:uFill>
                  <a:solidFill>
                    <a:srgbClr val="FFFFFF"/>
                  </a:solidFill>
                </a:uFill>
                <a:ea typeface="Verdana"/>
              </a:rPr>
              <a:t>18</a:t>
            </a:r>
            <a:r>
              <a:rPr lang="fr-FR" sz="1600" b="1" spc="-1" dirty="0">
                <a:uFill>
                  <a:solidFill>
                    <a:srgbClr val="FFFFFF"/>
                  </a:solidFill>
                </a:uFill>
                <a:ea typeface="Verdana"/>
              </a:rPr>
              <a:t> Reconnaissance de l’expérience de mobilité  </a:t>
            </a:r>
          </a:p>
          <a:p>
            <a:pPr lvl="1"/>
            <a:r>
              <a:rPr lang="fr-FR" sz="1600" b="1" spc="-1" dirty="0">
                <a:solidFill>
                  <a:srgbClr val="FF0000"/>
                </a:solidFill>
                <a:uFill>
                  <a:solidFill>
                    <a:srgbClr val="FFFFFF"/>
                  </a:solidFill>
                </a:uFill>
                <a:ea typeface="Verdana"/>
              </a:rPr>
              <a:t>19</a:t>
            </a:r>
            <a:r>
              <a:rPr lang="fr-FR" sz="1600" b="1" spc="-1" dirty="0">
                <a:uFill>
                  <a:solidFill>
                    <a:srgbClr val="FFFFFF"/>
                  </a:solidFill>
                </a:uFill>
                <a:ea typeface="Verdana"/>
              </a:rPr>
              <a:t> Reconnaissance des qualifications </a:t>
            </a:r>
          </a:p>
          <a:p>
            <a:pPr lvl="1"/>
            <a:r>
              <a:rPr lang="fr-FR" sz="1600" b="1" spc="-1" dirty="0">
                <a:solidFill>
                  <a:srgbClr val="FF0000"/>
                </a:solidFill>
                <a:uFill>
                  <a:solidFill>
                    <a:srgbClr val="FFFFFF"/>
                  </a:solidFill>
                </a:uFill>
                <a:ea typeface="Verdana"/>
              </a:rPr>
              <a:t>20</a:t>
            </a:r>
            <a:r>
              <a:rPr lang="fr-FR" sz="1600" b="1" spc="-1" dirty="0">
                <a:uFill>
                  <a:solidFill>
                    <a:srgbClr val="FFFFFF"/>
                  </a:solidFill>
                </a:uFill>
                <a:ea typeface="Verdana"/>
              </a:rPr>
              <a:t> Ancienneté : prise en compte de l’expérience préalablement acquise</a:t>
            </a:r>
          </a:p>
          <a:p>
            <a:pPr lvl="1"/>
            <a:r>
              <a:rPr lang="fr-FR" sz="1600" b="1" spc="-1" dirty="0">
                <a:solidFill>
                  <a:srgbClr val="FF0000"/>
                </a:solidFill>
                <a:uFill>
                  <a:solidFill>
                    <a:srgbClr val="FFFFFF"/>
                  </a:solidFill>
                </a:uFill>
                <a:ea typeface="Verdana"/>
              </a:rPr>
              <a:t>21</a:t>
            </a:r>
            <a:r>
              <a:rPr lang="fr-FR" sz="1600" b="1" spc="-1" dirty="0">
                <a:uFill>
                  <a:solidFill>
                    <a:srgbClr val="FFFFFF"/>
                  </a:solidFill>
                </a:uFill>
                <a:ea typeface="Verdana"/>
              </a:rPr>
              <a:t> Post-doctorat (les principes du recrutement en post-doctorat)</a:t>
            </a:r>
          </a:p>
          <a:p>
            <a:pPr marL="138112" indent="0">
              <a:lnSpc>
                <a:spcPct val="100000"/>
              </a:lnSpc>
              <a:buNone/>
            </a:pPr>
            <a:endParaRPr lang="fr-FR" sz="1200" b="1" spc="-1" dirty="0">
              <a:solidFill>
                <a:srgbClr val="000000"/>
              </a:solidFill>
              <a:uFill>
                <a:solidFill>
                  <a:srgbClr val="FFFFFF"/>
                </a:solidFill>
              </a:uFill>
              <a:ea typeface="Verdana"/>
            </a:endParaRPr>
          </a:p>
          <a:p>
            <a:pPr marL="138112" indent="0">
              <a:lnSpc>
                <a:spcPct val="100000"/>
              </a:lnSpc>
              <a:buNone/>
            </a:pPr>
            <a:endParaRPr lang="fr-FR" sz="1200" spc="-1" dirty="0">
              <a:solidFill>
                <a:srgbClr val="000000"/>
              </a:solidFill>
              <a:uFill>
                <a:solidFill>
                  <a:srgbClr val="FFFFFF"/>
                </a:solidFill>
              </a:uFill>
            </a:endParaRPr>
          </a:p>
        </p:txBody>
      </p:sp>
      <p:cxnSp>
        <p:nvCxnSpPr>
          <p:cNvPr id="9" name="Connecteur droit 8">
            <a:extLst>
              <a:ext uri="{FF2B5EF4-FFF2-40B4-BE49-F238E27FC236}">
                <a16:creationId xmlns:a16="http://schemas.microsoft.com/office/drawing/2014/main" xmlns="" id="{E4D4607E-A9A6-6F44-8E6F-6EA4EC6A785D}"/>
              </a:ext>
            </a:extLst>
          </p:cNvPr>
          <p:cNvCxnSpPr/>
          <p:nvPr/>
        </p:nvCxnSpPr>
        <p:spPr>
          <a:xfrm>
            <a:off x="539552" y="836712"/>
            <a:ext cx="7991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55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75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down)">
                                      <p:cBhvr>
                                        <p:cTn id="12" dur="500"/>
                                        <p:tgtEl>
                                          <p:spTgt spid="8">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down)">
                                      <p:cBhvr>
                                        <p:cTn id="15" dur="500"/>
                                        <p:tgtEl>
                                          <p:spTgt spid="8">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wipe(down)">
                                      <p:cBhvr>
                                        <p:cTn id="18" dur="500"/>
                                        <p:tgtEl>
                                          <p:spTgt spid="8">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wipe(down)">
                                      <p:cBhvr>
                                        <p:cTn id="21" dur="500"/>
                                        <p:tgtEl>
                                          <p:spTgt spid="8">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wipe(down)">
                                      <p:cBhvr>
                                        <p:cTn id="24" dur="500"/>
                                        <p:tgtEl>
                                          <p:spTgt spid="8">
                                            <p:txEl>
                                              <p:pRg st="7" end="7"/>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down)">
                                      <p:cBhvr>
                                        <p:cTn id="27" dur="500"/>
                                        <p:tgtEl>
                                          <p:spTgt spid="8">
                                            <p:txEl>
                                              <p:pRg st="8" end="8"/>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9" end="9"/>
                                            </p:txEl>
                                          </p:spTgt>
                                        </p:tgtEl>
                                        <p:attrNameLst>
                                          <p:attrName>style.visibility</p:attrName>
                                        </p:attrNameLst>
                                      </p:cBhvr>
                                      <p:to>
                                        <p:strVal val="visible"/>
                                      </p:to>
                                    </p:set>
                                    <p:animEffect transition="in" filter="wipe(down)">
                                      <p:cBhvr>
                                        <p:cTn id="30" dur="500"/>
                                        <p:tgtEl>
                                          <p:spTgt spid="8">
                                            <p:txEl>
                                              <p:pRg st="9" end="9"/>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animEffect transition="in" filter="wipe(down)">
                                      <p:cBhvr>
                                        <p:cTn id="33" dur="500"/>
                                        <p:tgtEl>
                                          <p:spTgt spid="8">
                                            <p:txEl>
                                              <p:pRg st="10" end="10"/>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8">
                                            <p:txEl>
                                              <p:pRg st="11" end="11"/>
                                            </p:txEl>
                                          </p:spTgt>
                                        </p:tgtEl>
                                        <p:attrNameLst>
                                          <p:attrName>style.visibility</p:attrName>
                                        </p:attrNameLst>
                                      </p:cBhvr>
                                      <p:to>
                                        <p:strVal val="visible"/>
                                      </p:to>
                                    </p:set>
                                    <p:animEffect transition="in" filter="wipe(down)">
                                      <p:cBhvr>
                                        <p:cTn id="36"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D35D0DA7-FBF8-0B4F-9A83-0B2655894417}"/>
              </a:ext>
            </a:extLst>
          </p:cNvPr>
          <p:cNvSpPr>
            <a:spLocks noGrp="1"/>
          </p:cNvSpPr>
          <p:nvPr>
            <p:ph type="body" sz="quarter" idx="10"/>
          </p:nvPr>
        </p:nvSpPr>
        <p:spPr/>
        <p:txBody>
          <a:bodyPr/>
          <a:lstStyle/>
          <a:p>
            <a:endParaRPr lang="fr-FR"/>
          </a:p>
        </p:txBody>
      </p:sp>
      <p:sp>
        <p:nvSpPr>
          <p:cNvPr id="7" name="Titre 1">
            <a:extLst>
              <a:ext uri="{FF2B5EF4-FFF2-40B4-BE49-F238E27FC236}">
                <a16:creationId xmlns:a16="http://schemas.microsoft.com/office/drawing/2014/main" xmlns="" id="{06AFEE14-36AF-2548-B176-5BEABE71A1B7}"/>
              </a:ext>
            </a:extLst>
          </p:cNvPr>
          <p:cNvSpPr>
            <a:spLocks noGrp="1"/>
          </p:cNvSpPr>
          <p:nvPr>
            <p:ph type="title"/>
          </p:nvPr>
        </p:nvSpPr>
        <p:spPr>
          <a:xfrm>
            <a:off x="211138" y="0"/>
            <a:ext cx="8153400" cy="990600"/>
          </a:xfrm>
        </p:spPr>
        <p:txBody>
          <a:bodyPr/>
          <a:lstStyle/>
          <a:p>
            <a:r>
              <a:rPr lang="fr-FR" b="1" dirty="0"/>
              <a:t>Méthodologie</a:t>
            </a:r>
          </a:p>
        </p:txBody>
      </p:sp>
      <p:sp>
        <p:nvSpPr>
          <p:cNvPr id="8" name="Espace réservé du contenu 2">
            <a:extLst>
              <a:ext uri="{FF2B5EF4-FFF2-40B4-BE49-F238E27FC236}">
                <a16:creationId xmlns:a16="http://schemas.microsoft.com/office/drawing/2014/main" xmlns="" id="{DF29ECB8-7D99-A64D-9C4E-AC4130685BD8}"/>
              </a:ext>
            </a:extLst>
          </p:cNvPr>
          <p:cNvSpPr>
            <a:spLocks noGrp="1"/>
          </p:cNvSpPr>
          <p:nvPr>
            <p:ph sz="quarter" idx="1"/>
          </p:nvPr>
        </p:nvSpPr>
        <p:spPr>
          <a:xfrm>
            <a:off x="-375134" y="617731"/>
            <a:ext cx="9712324" cy="5965736"/>
          </a:xfrm>
        </p:spPr>
        <p:txBody>
          <a:bodyPr/>
          <a:lstStyle/>
          <a:p>
            <a:pPr marL="457200">
              <a:lnSpc>
                <a:spcPct val="100000"/>
              </a:lnSpc>
            </a:pPr>
            <a:r>
              <a:rPr lang="fr-FR" sz="2000" b="1" spc="-1" dirty="0">
                <a:solidFill>
                  <a:srgbClr val="000000"/>
                </a:solidFill>
                <a:uFill>
                  <a:solidFill>
                    <a:srgbClr val="FFFFFF"/>
                  </a:solidFill>
                </a:uFill>
                <a:ea typeface="Verdana"/>
              </a:rPr>
              <a:t> </a:t>
            </a:r>
            <a:r>
              <a:rPr lang="fr-FR" sz="2000" b="1" u="sng" spc="-1" dirty="0">
                <a:solidFill>
                  <a:srgbClr val="FF0000"/>
                </a:solidFill>
                <a:uFill>
                  <a:solidFill>
                    <a:srgbClr val="FFFFFF"/>
                  </a:solidFill>
                </a:uFill>
                <a:ea typeface="Verdana"/>
              </a:rPr>
              <a:t>Les conditions de travail et la sécurité sociale</a:t>
            </a:r>
          </a:p>
          <a:p>
            <a:pPr marL="457200">
              <a:lnSpc>
                <a:spcPct val="100000"/>
              </a:lnSpc>
            </a:pPr>
            <a:endParaRPr lang="fr-FR" sz="100" b="1" u="sng" spc="-1" dirty="0">
              <a:solidFill>
                <a:srgbClr val="FF0000"/>
              </a:solidFill>
              <a:uFill>
                <a:solidFill>
                  <a:srgbClr val="FFFFFF"/>
                </a:solidFill>
              </a:uFill>
              <a:ea typeface="Verdana"/>
            </a:endParaRPr>
          </a:p>
          <a:p>
            <a:pPr marL="1200150" lvl="1">
              <a:spcBef>
                <a:spcPts val="600"/>
              </a:spcBef>
            </a:pPr>
            <a:r>
              <a:rPr lang="fr-FR" sz="1600" b="1" spc="-1" dirty="0">
                <a:solidFill>
                  <a:srgbClr val="FF0000"/>
                </a:solidFill>
                <a:uFill>
                  <a:solidFill>
                    <a:srgbClr val="FFFFFF"/>
                  </a:solidFill>
                </a:uFill>
                <a:ea typeface="Verdana"/>
              </a:rPr>
              <a:t>22</a:t>
            </a:r>
            <a:r>
              <a:rPr lang="fr-FR" sz="1600" b="1" spc="-1" dirty="0">
                <a:uFill>
                  <a:solidFill>
                    <a:srgbClr val="FFFFFF"/>
                  </a:solidFill>
                </a:uFill>
                <a:ea typeface="Verdana"/>
              </a:rPr>
              <a:t> Reconnaissance de la profession</a:t>
            </a:r>
            <a:endParaRPr lang="fr-FR" sz="1600" b="1" spc="-1" dirty="0">
              <a:solidFill>
                <a:schemeClr val="accent1"/>
              </a:solidFill>
              <a:uFill>
                <a:solidFill>
                  <a:srgbClr val="FFFFFF"/>
                </a:solidFill>
              </a:uFill>
              <a:ea typeface="Verdana"/>
            </a:endParaRPr>
          </a:p>
          <a:p>
            <a:pPr marL="1200150" lvl="1">
              <a:spcBef>
                <a:spcPts val="600"/>
              </a:spcBef>
            </a:pPr>
            <a:r>
              <a:rPr lang="fr-FR" sz="1600" b="1" spc="-1" dirty="0">
                <a:solidFill>
                  <a:srgbClr val="FF0000"/>
                </a:solidFill>
                <a:uFill>
                  <a:solidFill>
                    <a:srgbClr val="FFFFFF"/>
                  </a:solidFill>
                </a:uFill>
                <a:ea typeface="Verdana"/>
              </a:rPr>
              <a:t>23</a:t>
            </a:r>
            <a:r>
              <a:rPr lang="fr-FR" sz="1600" b="1" spc="-1" dirty="0">
                <a:uFill>
                  <a:solidFill>
                    <a:srgbClr val="FFFFFF"/>
                  </a:solidFill>
                </a:uFill>
                <a:ea typeface="Verdana"/>
              </a:rPr>
              <a:t> Environnement de recherche : accès aux équipements et installations adéquats </a:t>
            </a:r>
            <a:endParaRPr lang="fr-FR" sz="1600" b="1" spc="-1" dirty="0">
              <a:solidFill>
                <a:schemeClr val="accent2"/>
              </a:solidFill>
              <a:uFill>
                <a:solidFill>
                  <a:srgbClr val="FFFFFF"/>
                </a:solidFill>
              </a:uFill>
              <a:ea typeface="Verdana"/>
            </a:endParaRPr>
          </a:p>
          <a:p>
            <a:pPr marL="1200150" lvl="1">
              <a:spcBef>
                <a:spcPts val="600"/>
              </a:spcBef>
            </a:pPr>
            <a:r>
              <a:rPr lang="fr-FR" sz="1600" b="1" spc="-1" dirty="0">
                <a:solidFill>
                  <a:srgbClr val="FF0000"/>
                </a:solidFill>
                <a:uFill>
                  <a:solidFill>
                    <a:srgbClr val="FFFFFF"/>
                  </a:solidFill>
                </a:uFill>
                <a:ea typeface="Verdana"/>
              </a:rPr>
              <a:t>24</a:t>
            </a:r>
            <a:r>
              <a:rPr lang="fr-FR" sz="1600" b="1" spc="-1" dirty="0">
                <a:uFill>
                  <a:solidFill>
                    <a:srgbClr val="FFFFFF"/>
                  </a:solidFill>
                </a:uFill>
                <a:ea typeface="Verdana"/>
              </a:rPr>
              <a:t> Conditions de travail </a:t>
            </a:r>
            <a:endParaRPr lang="fr-FR" sz="1600" b="1" spc="-1" dirty="0">
              <a:solidFill>
                <a:schemeClr val="accent2"/>
              </a:solidFill>
              <a:uFill>
                <a:solidFill>
                  <a:srgbClr val="FFFFFF"/>
                </a:solidFill>
              </a:uFill>
              <a:ea typeface="Verdana"/>
            </a:endParaRPr>
          </a:p>
          <a:p>
            <a:pPr marL="1200150" lvl="1">
              <a:spcBef>
                <a:spcPts val="600"/>
              </a:spcBef>
            </a:pPr>
            <a:r>
              <a:rPr lang="fr-FR" sz="1600" b="1" spc="-1" dirty="0">
                <a:solidFill>
                  <a:srgbClr val="FF0000"/>
                </a:solidFill>
                <a:uFill>
                  <a:solidFill>
                    <a:srgbClr val="FFFFFF"/>
                  </a:solidFill>
                </a:uFill>
                <a:ea typeface="Verdana"/>
              </a:rPr>
              <a:t>25</a:t>
            </a:r>
            <a:r>
              <a:rPr lang="fr-FR" sz="1600" b="1" spc="-1" dirty="0">
                <a:uFill>
                  <a:solidFill>
                    <a:srgbClr val="FFFFFF"/>
                  </a:solidFill>
                </a:uFill>
                <a:ea typeface="Verdana"/>
              </a:rPr>
              <a:t> Stabilité et continuité de l’emploi</a:t>
            </a:r>
          </a:p>
          <a:p>
            <a:pPr marL="1200150" lvl="1">
              <a:spcBef>
                <a:spcPts val="600"/>
              </a:spcBef>
            </a:pPr>
            <a:r>
              <a:rPr lang="fr-FR" sz="1600" b="1" spc="-1" dirty="0">
                <a:solidFill>
                  <a:srgbClr val="FF0000"/>
                </a:solidFill>
                <a:uFill>
                  <a:solidFill>
                    <a:srgbClr val="FFFFFF"/>
                  </a:solidFill>
                </a:uFill>
                <a:ea typeface="Verdana"/>
              </a:rPr>
              <a:t>26</a:t>
            </a:r>
            <a:r>
              <a:rPr lang="fr-FR" sz="1600" b="1" spc="-1" dirty="0">
                <a:uFill>
                  <a:solidFill>
                    <a:srgbClr val="FFFFFF"/>
                  </a:solidFill>
                </a:uFill>
                <a:ea typeface="Verdana"/>
              </a:rPr>
              <a:t> Financement, salaires et accès à la sécurité sociale</a:t>
            </a:r>
          </a:p>
          <a:p>
            <a:pPr marL="1200150" lvl="1">
              <a:spcBef>
                <a:spcPts val="600"/>
              </a:spcBef>
            </a:pPr>
            <a:r>
              <a:rPr lang="fr-FR" sz="1600" b="1" spc="-1" dirty="0">
                <a:solidFill>
                  <a:srgbClr val="FF0000"/>
                </a:solidFill>
                <a:uFill>
                  <a:solidFill>
                    <a:srgbClr val="FFFFFF"/>
                  </a:solidFill>
                </a:uFill>
                <a:ea typeface="Verdana"/>
              </a:rPr>
              <a:t>27</a:t>
            </a:r>
            <a:r>
              <a:rPr lang="fr-FR" sz="1600" b="1" spc="-1" dirty="0">
                <a:uFill>
                  <a:solidFill>
                    <a:srgbClr val="FFFFFF"/>
                  </a:solidFill>
                </a:uFill>
                <a:ea typeface="Verdana"/>
              </a:rPr>
              <a:t> Equilibre entre les sexes à tous les niveaux</a:t>
            </a:r>
          </a:p>
          <a:p>
            <a:pPr marL="1200150" lvl="1">
              <a:spcBef>
                <a:spcPts val="600"/>
              </a:spcBef>
            </a:pPr>
            <a:r>
              <a:rPr lang="fr-FR" sz="1600" b="1" spc="-1" dirty="0">
                <a:solidFill>
                  <a:srgbClr val="FF0000"/>
                </a:solidFill>
                <a:uFill>
                  <a:solidFill>
                    <a:srgbClr val="FFFFFF"/>
                  </a:solidFill>
                </a:uFill>
                <a:ea typeface="Verdana"/>
              </a:rPr>
              <a:t>28</a:t>
            </a:r>
            <a:r>
              <a:rPr lang="fr-FR" sz="1600" b="1" spc="-1" dirty="0">
                <a:uFill>
                  <a:solidFill>
                    <a:srgbClr val="FFFFFF"/>
                  </a:solidFill>
                </a:uFill>
                <a:ea typeface="Verdana"/>
              </a:rPr>
              <a:t> Développement de carrière et réduction de l’insécurité des chercheurs quant à leur avenir professionnel</a:t>
            </a:r>
          </a:p>
          <a:p>
            <a:pPr marL="1200150" lvl="1">
              <a:spcBef>
                <a:spcPts val="600"/>
              </a:spcBef>
            </a:pPr>
            <a:r>
              <a:rPr lang="fr-FR" sz="1600" b="1" spc="-1" dirty="0">
                <a:solidFill>
                  <a:srgbClr val="FF0000"/>
                </a:solidFill>
                <a:uFill>
                  <a:solidFill>
                    <a:srgbClr val="FFFFFF"/>
                  </a:solidFill>
                </a:uFill>
                <a:ea typeface="Verdana"/>
              </a:rPr>
              <a:t>29</a:t>
            </a:r>
            <a:r>
              <a:rPr lang="fr-FR" sz="1600" b="1" spc="-1" dirty="0">
                <a:uFill>
                  <a:solidFill>
                    <a:srgbClr val="FFFFFF"/>
                  </a:solidFill>
                </a:uFill>
                <a:ea typeface="Verdana"/>
              </a:rPr>
              <a:t> Valorisation de la mobilité (géographique, intersectorielle, interdisciplinaire et virtuelle) </a:t>
            </a:r>
          </a:p>
          <a:p>
            <a:pPr marL="1200150" lvl="1">
              <a:spcBef>
                <a:spcPts val="600"/>
              </a:spcBef>
            </a:pPr>
            <a:r>
              <a:rPr lang="fr-FR" sz="1600" b="1" spc="-1" dirty="0">
                <a:solidFill>
                  <a:srgbClr val="FF0000"/>
                </a:solidFill>
                <a:uFill>
                  <a:solidFill>
                    <a:srgbClr val="FFFFFF"/>
                  </a:solidFill>
                </a:uFill>
                <a:ea typeface="Verdana"/>
              </a:rPr>
              <a:t>30</a:t>
            </a:r>
            <a:r>
              <a:rPr lang="fr-FR" sz="1600" b="1" spc="-1" dirty="0">
                <a:uFill>
                  <a:solidFill>
                    <a:srgbClr val="FFFFFF"/>
                  </a:solidFill>
                </a:uFill>
                <a:ea typeface="Verdana"/>
              </a:rPr>
              <a:t> Accès aux services d’orientation pour tous et toutes </a:t>
            </a:r>
          </a:p>
          <a:p>
            <a:pPr marL="1200150" lvl="1">
              <a:spcBef>
                <a:spcPts val="600"/>
              </a:spcBef>
            </a:pPr>
            <a:r>
              <a:rPr lang="fr-FR" sz="1600" b="1" spc="-1" dirty="0">
                <a:solidFill>
                  <a:srgbClr val="FF0000"/>
                </a:solidFill>
                <a:uFill>
                  <a:solidFill>
                    <a:srgbClr val="FFFFFF"/>
                  </a:solidFill>
                </a:uFill>
                <a:ea typeface="Verdana"/>
              </a:rPr>
              <a:t>31</a:t>
            </a:r>
            <a:r>
              <a:rPr lang="fr-FR" sz="1600" b="1" spc="-1" dirty="0">
                <a:uFill>
                  <a:solidFill>
                    <a:srgbClr val="FFFFFF"/>
                  </a:solidFill>
                </a:uFill>
                <a:ea typeface="Verdana"/>
              </a:rPr>
              <a:t>  Droit de propriété intellectuelle </a:t>
            </a:r>
          </a:p>
          <a:p>
            <a:pPr marL="1200150" lvl="1">
              <a:spcBef>
                <a:spcPts val="600"/>
              </a:spcBef>
            </a:pPr>
            <a:r>
              <a:rPr lang="fr-FR" sz="1600" b="1" spc="-1" dirty="0">
                <a:solidFill>
                  <a:srgbClr val="FF0000"/>
                </a:solidFill>
                <a:uFill>
                  <a:solidFill>
                    <a:srgbClr val="FFFFFF"/>
                  </a:solidFill>
                </a:uFill>
                <a:ea typeface="Verdana"/>
              </a:rPr>
              <a:t>32</a:t>
            </a:r>
            <a:r>
              <a:rPr lang="fr-FR" sz="1600" b="1" spc="-1" dirty="0">
                <a:uFill>
                  <a:solidFill>
                    <a:srgbClr val="FFFFFF"/>
                  </a:solidFill>
                </a:uFill>
                <a:ea typeface="Verdana"/>
              </a:rPr>
              <a:t> Co-auteure et co-autrice </a:t>
            </a:r>
          </a:p>
          <a:p>
            <a:pPr marL="1200150" lvl="1">
              <a:spcBef>
                <a:spcPts val="600"/>
              </a:spcBef>
            </a:pPr>
            <a:r>
              <a:rPr lang="fr-FR" sz="1600" b="1" spc="-1" dirty="0">
                <a:solidFill>
                  <a:srgbClr val="FF0000"/>
                </a:solidFill>
                <a:uFill>
                  <a:solidFill>
                    <a:srgbClr val="FFFFFF"/>
                  </a:solidFill>
                </a:uFill>
                <a:ea typeface="Verdana"/>
              </a:rPr>
              <a:t>33</a:t>
            </a:r>
            <a:r>
              <a:rPr lang="fr-FR" sz="1600" b="1" spc="-1" dirty="0">
                <a:uFill>
                  <a:solidFill>
                    <a:srgbClr val="FFFFFF"/>
                  </a:solidFill>
                </a:uFill>
                <a:ea typeface="Verdana"/>
              </a:rPr>
              <a:t> Valorisation de l’enseignement </a:t>
            </a:r>
            <a:endParaRPr lang="fr-FR" sz="1600" b="1" spc="-1" dirty="0">
              <a:solidFill>
                <a:schemeClr val="accent2"/>
              </a:solidFill>
              <a:uFill>
                <a:solidFill>
                  <a:srgbClr val="FFFFFF"/>
                </a:solidFill>
              </a:uFill>
              <a:ea typeface="Verdana"/>
            </a:endParaRPr>
          </a:p>
          <a:p>
            <a:pPr marL="1200150" lvl="1">
              <a:spcBef>
                <a:spcPts val="600"/>
              </a:spcBef>
            </a:pPr>
            <a:r>
              <a:rPr lang="fr-FR" sz="1600" b="1" spc="-1" dirty="0">
                <a:solidFill>
                  <a:srgbClr val="FF0000"/>
                </a:solidFill>
                <a:uFill>
                  <a:solidFill>
                    <a:srgbClr val="FFFFFF"/>
                  </a:solidFill>
                </a:uFill>
                <a:ea typeface="Verdana"/>
              </a:rPr>
              <a:t>34</a:t>
            </a:r>
            <a:r>
              <a:rPr lang="fr-FR" sz="1600" b="1" spc="-1" dirty="0">
                <a:uFill>
                  <a:solidFill>
                    <a:srgbClr val="FFFFFF"/>
                  </a:solidFill>
                </a:uFill>
                <a:ea typeface="Verdana"/>
              </a:rPr>
              <a:t> Plaintes et recours : assister les chercheurs en cas de conflits</a:t>
            </a:r>
          </a:p>
          <a:p>
            <a:pPr marL="1200150" lvl="1">
              <a:spcBef>
                <a:spcPts val="600"/>
              </a:spcBef>
            </a:pPr>
            <a:r>
              <a:rPr lang="fr-FR" sz="1600" b="1" spc="-1" dirty="0">
                <a:solidFill>
                  <a:srgbClr val="FF0000"/>
                </a:solidFill>
                <a:uFill>
                  <a:solidFill>
                    <a:srgbClr val="FFFFFF"/>
                  </a:solidFill>
                </a:uFill>
                <a:ea typeface="Verdana"/>
              </a:rPr>
              <a:t>35</a:t>
            </a:r>
            <a:r>
              <a:rPr lang="fr-FR" sz="1600" b="1" spc="-1" dirty="0">
                <a:uFill>
                  <a:solidFill>
                    <a:srgbClr val="FFFFFF"/>
                  </a:solidFill>
                </a:uFill>
                <a:ea typeface="Verdana"/>
              </a:rPr>
              <a:t> Participation aux organes de décision</a:t>
            </a:r>
            <a:endParaRPr lang="fr-FR" sz="1600" b="1" spc="-1" dirty="0">
              <a:solidFill>
                <a:schemeClr val="accent1"/>
              </a:solidFill>
              <a:uFill>
                <a:solidFill>
                  <a:srgbClr val="FFFFFF"/>
                </a:solidFill>
              </a:uFill>
              <a:ea typeface="Verdana"/>
            </a:endParaRPr>
          </a:p>
          <a:p>
            <a:pPr marL="914400" lvl="1" indent="0">
              <a:spcBef>
                <a:spcPts val="600"/>
              </a:spcBef>
              <a:buNone/>
            </a:pPr>
            <a:endParaRPr lang="fr-FR" sz="1600" b="1" spc="-1" dirty="0">
              <a:uFill>
                <a:solidFill>
                  <a:srgbClr val="FFFFFF"/>
                </a:solidFill>
              </a:uFill>
              <a:ea typeface="Verdana"/>
            </a:endParaRPr>
          </a:p>
        </p:txBody>
      </p:sp>
      <p:cxnSp>
        <p:nvCxnSpPr>
          <p:cNvPr id="9" name="Connecteur droit 8">
            <a:extLst>
              <a:ext uri="{FF2B5EF4-FFF2-40B4-BE49-F238E27FC236}">
                <a16:creationId xmlns:a16="http://schemas.microsoft.com/office/drawing/2014/main" xmlns="" id="{2F961342-E63A-A347-8D6F-3D100F2BB600}"/>
              </a:ext>
            </a:extLst>
          </p:cNvPr>
          <p:cNvCxnSpPr/>
          <p:nvPr/>
        </p:nvCxnSpPr>
        <p:spPr>
          <a:xfrm>
            <a:off x="485128" y="548680"/>
            <a:ext cx="7991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24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down)">
                                      <p:cBhvr>
                                        <p:cTn id="10" dur="500"/>
                                        <p:tgtEl>
                                          <p:spTgt spid="8">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wipe(down)">
                                      <p:cBhvr>
                                        <p:cTn id="13" dur="500"/>
                                        <p:tgtEl>
                                          <p:spTgt spid="8">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wipe(down)">
                                      <p:cBhvr>
                                        <p:cTn id="16" dur="500"/>
                                        <p:tgtEl>
                                          <p:spTgt spid="8">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wipe(down)">
                                      <p:cBhvr>
                                        <p:cTn id="19" dur="500"/>
                                        <p:tgtEl>
                                          <p:spTgt spid="8">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down)">
                                      <p:cBhvr>
                                        <p:cTn id="22" dur="500"/>
                                        <p:tgtEl>
                                          <p:spTgt spid="8">
                                            <p:txEl>
                                              <p:pRg st="6" end="6"/>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Effect transition="in" filter="wipe(down)">
                                      <p:cBhvr>
                                        <p:cTn id="25" dur="500"/>
                                        <p:tgtEl>
                                          <p:spTgt spid="8">
                                            <p:txEl>
                                              <p:pRg st="7" end="7"/>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wipe(down)">
                                      <p:cBhvr>
                                        <p:cTn id="28" dur="500"/>
                                        <p:tgtEl>
                                          <p:spTgt spid="8">
                                            <p:txEl>
                                              <p:pRg st="8" end="8"/>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animEffect transition="in" filter="wipe(down)">
                                      <p:cBhvr>
                                        <p:cTn id="31" dur="500"/>
                                        <p:tgtEl>
                                          <p:spTgt spid="8">
                                            <p:txEl>
                                              <p:pRg st="9" end="9"/>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
                                            <p:txEl>
                                              <p:pRg st="10" end="10"/>
                                            </p:txEl>
                                          </p:spTgt>
                                        </p:tgtEl>
                                        <p:attrNameLst>
                                          <p:attrName>style.visibility</p:attrName>
                                        </p:attrNameLst>
                                      </p:cBhvr>
                                      <p:to>
                                        <p:strVal val="visible"/>
                                      </p:to>
                                    </p:set>
                                    <p:animEffect transition="in" filter="wipe(down)">
                                      <p:cBhvr>
                                        <p:cTn id="34" dur="500"/>
                                        <p:tgtEl>
                                          <p:spTgt spid="8">
                                            <p:txEl>
                                              <p:pRg st="10" end="10"/>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
                                            <p:txEl>
                                              <p:pRg st="11" end="11"/>
                                            </p:txEl>
                                          </p:spTgt>
                                        </p:tgtEl>
                                        <p:attrNameLst>
                                          <p:attrName>style.visibility</p:attrName>
                                        </p:attrNameLst>
                                      </p:cBhvr>
                                      <p:to>
                                        <p:strVal val="visible"/>
                                      </p:to>
                                    </p:set>
                                    <p:animEffect transition="in" filter="wipe(down)">
                                      <p:cBhvr>
                                        <p:cTn id="37" dur="500"/>
                                        <p:tgtEl>
                                          <p:spTgt spid="8">
                                            <p:txEl>
                                              <p:pRg st="11" end="11"/>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
                                            <p:txEl>
                                              <p:pRg st="12" end="12"/>
                                            </p:txEl>
                                          </p:spTgt>
                                        </p:tgtEl>
                                        <p:attrNameLst>
                                          <p:attrName>style.visibility</p:attrName>
                                        </p:attrNameLst>
                                      </p:cBhvr>
                                      <p:to>
                                        <p:strVal val="visible"/>
                                      </p:to>
                                    </p:set>
                                    <p:animEffect transition="in" filter="wipe(down)">
                                      <p:cBhvr>
                                        <p:cTn id="40" dur="500"/>
                                        <p:tgtEl>
                                          <p:spTgt spid="8">
                                            <p:txEl>
                                              <p:pRg st="12" end="12"/>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
                                            <p:txEl>
                                              <p:pRg st="13" end="13"/>
                                            </p:txEl>
                                          </p:spTgt>
                                        </p:tgtEl>
                                        <p:attrNameLst>
                                          <p:attrName>style.visibility</p:attrName>
                                        </p:attrNameLst>
                                      </p:cBhvr>
                                      <p:to>
                                        <p:strVal val="visible"/>
                                      </p:to>
                                    </p:set>
                                    <p:animEffect transition="in" filter="wipe(down)">
                                      <p:cBhvr>
                                        <p:cTn id="43" dur="500"/>
                                        <p:tgtEl>
                                          <p:spTgt spid="8">
                                            <p:txEl>
                                              <p:pRg st="13" end="13"/>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8">
                                            <p:txEl>
                                              <p:pRg st="14" end="14"/>
                                            </p:txEl>
                                          </p:spTgt>
                                        </p:tgtEl>
                                        <p:attrNameLst>
                                          <p:attrName>style.visibility</p:attrName>
                                        </p:attrNameLst>
                                      </p:cBhvr>
                                      <p:to>
                                        <p:strVal val="visible"/>
                                      </p:to>
                                    </p:set>
                                    <p:animEffect transition="in" filter="wipe(down)">
                                      <p:cBhvr>
                                        <p:cTn id="46" dur="500"/>
                                        <p:tgtEl>
                                          <p:spTgt spid="8">
                                            <p:txEl>
                                              <p:pRg st="14" end="14"/>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8">
                                            <p:txEl>
                                              <p:pRg st="15" end="15"/>
                                            </p:txEl>
                                          </p:spTgt>
                                        </p:tgtEl>
                                        <p:attrNameLst>
                                          <p:attrName>style.visibility</p:attrName>
                                        </p:attrNameLst>
                                      </p:cBhvr>
                                      <p:to>
                                        <p:strVal val="visible"/>
                                      </p:to>
                                    </p:set>
                                    <p:animEffect transition="in" filter="wipe(down)">
                                      <p:cBhvr>
                                        <p:cTn id="49"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86970A05-1DC9-4649-8B8B-E273588B0A13}"/>
              </a:ext>
            </a:extLst>
          </p:cNvPr>
          <p:cNvSpPr>
            <a:spLocks noGrp="1"/>
          </p:cNvSpPr>
          <p:nvPr>
            <p:ph type="body" sz="quarter" idx="10"/>
          </p:nvPr>
        </p:nvSpPr>
        <p:spPr/>
        <p:txBody>
          <a:bodyPr/>
          <a:lstStyle/>
          <a:p>
            <a:endParaRPr lang="fr-FR"/>
          </a:p>
        </p:txBody>
      </p:sp>
      <p:sp>
        <p:nvSpPr>
          <p:cNvPr id="7" name="Titre 1">
            <a:extLst>
              <a:ext uri="{FF2B5EF4-FFF2-40B4-BE49-F238E27FC236}">
                <a16:creationId xmlns:a16="http://schemas.microsoft.com/office/drawing/2014/main" xmlns="" id="{823CD6B6-75BF-9E47-B1B5-3FD8E9F99FE5}"/>
              </a:ext>
            </a:extLst>
          </p:cNvPr>
          <p:cNvSpPr>
            <a:spLocks noGrp="1"/>
          </p:cNvSpPr>
          <p:nvPr>
            <p:ph type="title"/>
          </p:nvPr>
        </p:nvSpPr>
        <p:spPr>
          <a:xfrm>
            <a:off x="377952" y="222357"/>
            <a:ext cx="8153400" cy="990600"/>
          </a:xfrm>
        </p:spPr>
        <p:txBody>
          <a:bodyPr/>
          <a:lstStyle/>
          <a:p>
            <a:r>
              <a:rPr lang="fr-FR" b="1" dirty="0"/>
              <a:t>Méthodologie</a:t>
            </a:r>
          </a:p>
        </p:txBody>
      </p:sp>
      <p:sp>
        <p:nvSpPr>
          <p:cNvPr id="8" name="Espace réservé du contenu 2">
            <a:extLst>
              <a:ext uri="{FF2B5EF4-FFF2-40B4-BE49-F238E27FC236}">
                <a16:creationId xmlns:a16="http://schemas.microsoft.com/office/drawing/2014/main" xmlns="" id="{63FE55D7-42DD-F640-94A3-1D612E026FA7}"/>
              </a:ext>
            </a:extLst>
          </p:cNvPr>
          <p:cNvSpPr>
            <a:spLocks noGrp="1"/>
          </p:cNvSpPr>
          <p:nvPr>
            <p:ph sz="quarter" idx="1"/>
          </p:nvPr>
        </p:nvSpPr>
        <p:spPr>
          <a:xfrm>
            <a:off x="0" y="1212957"/>
            <a:ext cx="9378696" cy="2767937"/>
          </a:xfrm>
        </p:spPr>
        <p:txBody>
          <a:bodyPr/>
          <a:lstStyle/>
          <a:p>
            <a:pPr marL="457200">
              <a:lnSpc>
                <a:spcPct val="100000"/>
              </a:lnSpc>
            </a:pPr>
            <a:r>
              <a:rPr lang="fr-FR" sz="3200" b="1" u="sng" spc="-1" dirty="0">
                <a:solidFill>
                  <a:srgbClr val="FF0000"/>
                </a:solidFill>
                <a:uFill>
                  <a:solidFill>
                    <a:srgbClr val="FFFFFF"/>
                  </a:solidFill>
                </a:uFill>
                <a:ea typeface="Verdana"/>
              </a:rPr>
              <a:t> </a:t>
            </a:r>
            <a:r>
              <a:rPr lang="fr-FR" sz="2400" b="1" u="sng" spc="-1" dirty="0">
                <a:solidFill>
                  <a:srgbClr val="FF0000"/>
                </a:solidFill>
                <a:uFill>
                  <a:solidFill>
                    <a:srgbClr val="FFFFFF"/>
                  </a:solidFill>
                </a:uFill>
                <a:ea typeface="Verdana"/>
              </a:rPr>
              <a:t>La formation</a:t>
            </a:r>
          </a:p>
          <a:p>
            <a:pPr marL="138112" indent="0">
              <a:lnSpc>
                <a:spcPct val="100000"/>
              </a:lnSpc>
              <a:buNone/>
            </a:pPr>
            <a:endParaRPr lang="fr-FR" sz="1600" b="1" spc="-1" dirty="0">
              <a:uFill>
                <a:solidFill>
                  <a:srgbClr val="FFFFFF"/>
                </a:solidFill>
              </a:uFill>
              <a:ea typeface="Verdana"/>
            </a:endParaRPr>
          </a:p>
          <a:p>
            <a:pPr lvl="1"/>
            <a:r>
              <a:rPr lang="fr-FR" sz="1600" b="1" spc="-1" dirty="0">
                <a:solidFill>
                  <a:srgbClr val="FF0000"/>
                </a:solidFill>
                <a:uFill>
                  <a:solidFill>
                    <a:srgbClr val="FFFFFF"/>
                  </a:solidFill>
                </a:uFill>
                <a:ea typeface="Verdana"/>
              </a:rPr>
              <a:t>36 </a:t>
            </a:r>
            <a:r>
              <a:rPr lang="fr-FR" sz="1600" b="1" spc="-1" dirty="0">
                <a:uFill>
                  <a:solidFill>
                    <a:srgbClr val="FFFFFF"/>
                  </a:solidFill>
                </a:uFill>
                <a:ea typeface="Verdana"/>
              </a:rPr>
              <a:t>: Relations de travail avec les encadrants doivent être structurées et régulières</a:t>
            </a:r>
            <a:endParaRPr lang="fr-FR" sz="1600" b="1" spc="-1" dirty="0">
              <a:solidFill>
                <a:schemeClr val="accent1"/>
              </a:solidFill>
              <a:uFill>
                <a:solidFill>
                  <a:srgbClr val="FFFFFF"/>
                </a:solidFill>
              </a:uFill>
              <a:ea typeface="Verdana"/>
            </a:endParaRPr>
          </a:p>
          <a:p>
            <a:pPr lvl="1"/>
            <a:r>
              <a:rPr lang="fr-FR" sz="1600" b="1" spc="-1" dirty="0">
                <a:solidFill>
                  <a:srgbClr val="FF0000"/>
                </a:solidFill>
                <a:uFill>
                  <a:solidFill>
                    <a:srgbClr val="FFFFFF"/>
                  </a:solidFill>
                </a:uFill>
                <a:ea typeface="Verdana"/>
              </a:rPr>
              <a:t>37</a:t>
            </a:r>
            <a:r>
              <a:rPr lang="fr-FR" sz="1600" b="1" spc="-1" dirty="0">
                <a:uFill>
                  <a:solidFill>
                    <a:srgbClr val="FFFFFF"/>
                  </a:solidFill>
                </a:uFill>
                <a:ea typeface="Verdana"/>
              </a:rPr>
              <a:t> : Supervision et tâches de gestion </a:t>
            </a:r>
            <a:endParaRPr lang="fr-FR" sz="1600" b="1" spc="-1" dirty="0">
              <a:solidFill>
                <a:schemeClr val="accent1"/>
              </a:solidFill>
              <a:uFill>
                <a:solidFill>
                  <a:srgbClr val="FFFFFF"/>
                </a:solidFill>
              </a:uFill>
              <a:ea typeface="Verdana"/>
            </a:endParaRPr>
          </a:p>
          <a:p>
            <a:pPr lvl="1"/>
            <a:r>
              <a:rPr lang="fr-FR" sz="1600" b="1" spc="-1" dirty="0">
                <a:solidFill>
                  <a:srgbClr val="FF0000"/>
                </a:solidFill>
                <a:uFill>
                  <a:solidFill>
                    <a:srgbClr val="FFFFFF"/>
                  </a:solidFill>
                </a:uFill>
                <a:ea typeface="Verdana"/>
              </a:rPr>
              <a:t>38</a:t>
            </a:r>
            <a:r>
              <a:rPr lang="fr-FR" sz="1600" b="1" spc="-1" dirty="0">
                <a:uFill>
                  <a:solidFill>
                    <a:srgbClr val="FFFFFF"/>
                  </a:solidFill>
                </a:uFill>
                <a:ea typeface="Verdana"/>
              </a:rPr>
              <a:t> : Développement professionnel  continu par des formations et des conférences</a:t>
            </a:r>
          </a:p>
          <a:p>
            <a:pPr lvl="1"/>
            <a:r>
              <a:rPr lang="fr-FR" sz="1600" b="1" spc="-1" dirty="0">
                <a:solidFill>
                  <a:srgbClr val="FF0000"/>
                </a:solidFill>
                <a:uFill>
                  <a:solidFill>
                    <a:srgbClr val="FFFFFF"/>
                  </a:solidFill>
                </a:uFill>
                <a:ea typeface="Verdana"/>
              </a:rPr>
              <a:t>39</a:t>
            </a:r>
            <a:r>
              <a:rPr lang="fr-FR" sz="1600" b="1" spc="-1" dirty="0">
                <a:uFill>
                  <a:solidFill>
                    <a:srgbClr val="FFFFFF"/>
                  </a:solidFill>
                </a:uFill>
                <a:ea typeface="Verdana"/>
              </a:rPr>
              <a:t> : Accès à la formation à la recherche et au développement continu</a:t>
            </a:r>
          </a:p>
          <a:p>
            <a:pPr lvl="1"/>
            <a:r>
              <a:rPr lang="fr-FR" sz="1600" b="1" spc="-1" dirty="0">
                <a:solidFill>
                  <a:srgbClr val="FF0000"/>
                </a:solidFill>
                <a:uFill>
                  <a:solidFill>
                    <a:srgbClr val="FFFFFF"/>
                  </a:solidFill>
                </a:uFill>
                <a:ea typeface="Verdana"/>
              </a:rPr>
              <a:t>40</a:t>
            </a:r>
            <a:r>
              <a:rPr lang="fr-FR" sz="1600" b="1" spc="-1" dirty="0">
                <a:uFill>
                  <a:solidFill>
                    <a:srgbClr val="FFFFFF"/>
                  </a:solidFill>
                </a:uFill>
                <a:ea typeface="Verdana"/>
              </a:rPr>
              <a:t> : Supervision  des chercheurs en début de carrière</a:t>
            </a:r>
          </a:p>
          <a:p>
            <a:pPr lvl="1"/>
            <a:endParaRPr lang="fr-FR" sz="1600" b="1" spc="-1" dirty="0">
              <a:uFill>
                <a:solidFill>
                  <a:srgbClr val="FFFFFF"/>
                </a:solidFill>
              </a:uFill>
              <a:ea typeface="Verdana"/>
            </a:endParaRPr>
          </a:p>
        </p:txBody>
      </p:sp>
      <p:cxnSp>
        <p:nvCxnSpPr>
          <p:cNvPr id="9" name="Connecteur droit 8">
            <a:extLst>
              <a:ext uri="{FF2B5EF4-FFF2-40B4-BE49-F238E27FC236}">
                <a16:creationId xmlns:a16="http://schemas.microsoft.com/office/drawing/2014/main" xmlns="" id="{41339D86-DDC9-7546-A89F-362769F94CAE}"/>
              </a:ext>
            </a:extLst>
          </p:cNvPr>
          <p:cNvCxnSpPr/>
          <p:nvPr/>
        </p:nvCxnSpPr>
        <p:spPr>
          <a:xfrm>
            <a:off x="539552" y="836712"/>
            <a:ext cx="7991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35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7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wipe(down)">
                                      <p:cBhvr>
                                        <p:cTn id="15" dur="500"/>
                                        <p:tgtEl>
                                          <p:spTgt spid="8">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wipe(down)">
                                      <p:cBhvr>
                                        <p:cTn id="18" dur="500"/>
                                        <p:tgtEl>
                                          <p:spTgt spid="8">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wipe(down)">
                                      <p:cBhvr>
                                        <p:cTn id="21" dur="500"/>
                                        <p:tgtEl>
                                          <p:spTgt spid="8">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wipe(down)">
                                      <p:cBhvr>
                                        <p:cTn id="2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72025193-09F5-754F-8E7E-4BD13D4B1F0F}"/>
              </a:ext>
            </a:extLst>
          </p:cNvPr>
          <p:cNvSpPr>
            <a:spLocks noGrp="1"/>
          </p:cNvSpPr>
          <p:nvPr>
            <p:ph type="body" sz="quarter" idx="10"/>
          </p:nvPr>
        </p:nvSpPr>
        <p:spPr/>
        <p:txBody>
          <a:bodyPr/>
          <a:lstStyle/>
          <a:p>
            <a:endParaRPr lang="fr-FR" dirty="0"/>
          </a:p>
        </p:txBody>
      </p:sp>
      <p:sp>
        <p:nvSpPr>
          <p:cNvPr id="8" name="Rectangle : coins arrondis 7">
            <a:extLst>
              <a:ext uri="{FF2B5EF4-FFF2-40B4-BE49-F238E27FC236}">
                <a16:creationId xmlns:a16="http://schemas.microsoft.com/office/drawing/2014/main" xmlns="" id="{945153B3-FE43-DA49-AF17-D832D8E9A69C}"/>
              </a:ext>
            </a:extLst>
          </p:cNvPr>
          <p:cNvSpPr/>
          <p:nvPr/>
        </p:nvSpPr>
        <p:spPr>
          <a:xfrm>
            <a:off x="71574" y="1944278"/>
            <a:ext cx="4284402" cy="1772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eaLnBrk="0" fontAlgn="base" hangingPunct="0">
              <a:spcBef>
                <a:spcPct val="0"/>
              </a:spcBef>
              <a:spcAft>
                <a:spcPct val="0"/>
              </a:spcAft>
            </a:pPr>
            <a:endParaRPr lang="fr-FR" altLang="fr-FR" b="1" dirty="0">
              <a:solidFill>
                <a:schemeClr val="bg1"/>
              </a:solidFill>
              <a:latin typeface="Times" pitchFamily="2"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fr-FR" altLang="fr-FR" b="1" dirty="0">
                <a:solidFill>
                  <a:schemeClr val="bg1"/>
                </a:solidFill>
                <a:latin typeface="Times" pitchFamily="2" charset="0"/>
                <a:ea typeface="Calibri" panose="020F0502020204030204" pitchFamily="34" charset="0"/>
                <a:cs typeface="Times New Roman" panose="02020603050405020304" pitchFamily="18" charset="0"/>
              </a:rPr>
              <a:t>CR</a:t>
            </a:r>
            <a:r>
              <a:rPr lang="fr-FR" alt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altLang="fr-FR" dirty="0">
                <a:solidFill>
                  <a:schemeClr val="bg1"/>
                </a:solidFill>
                <a:latin typeface="Times" pitchFamily="2" charset="0"/>
                <a:ea typeface="Calibri" panose="020F0502020204030204" pitchFamily="34" charset="0"/>
                <a:cs typeface="Times New Roman" panose="02020603050405020304" pitchFamily="18" charset="0"/>
              </a:rPr>
              <a:t>: D. Alquier</a:t>
            </a:r>
          </a:p>
          <a:p>
            <a:pPr algn="ctr" eaLnBrk="0" fontAlgn="base" hangingPunct="0">
              <a:spcBef>
                <a:spcPct val="0"/>
              </a:spcBef>
              <a:spcAft>
                <a:spcPct val="0"/>
              </a:spcAft>
            </a:pPr>
            <a:r>
              <a:rPr lang="fr-FR" altLang="fr-FR" dirty="0">
                <a:solidFill>
                  <a:schemeClr val="bg1"/>
                </a:solidFill>
              </a:rPr>
              <a:t>6</a:t>
            </a:r>
            <a:r>
              <a:rPr lang="fr-FR" altLang="fr-FR" b="1" dirty="0">
                <a:solidFill>
                  <a:schemeClr val="bg1"/>
                </a:solidFill>
              </a:rPr>
              <a:t>-10 Personnes</a:t>
            </a:r>
            <a:endParaRPr lang="fr-FR" altLang="fr-FR" dirty="0">
              <a:solidFill>
                <a:schemeClr val="bg1"/>
              </a:solidFill>
            </a:endParaRPr>
          </a:p>
          <a:p>
            <a:pPr lvl="0" algn="ctr" eaLnBrk="0" fontAlgn="base" hangingPunct="0">
              <a:spcBef>
                <a:spcPct val="0"/>
              </a:spcBef>
              <a:spcAft>
                <a:spcPct val="0"/>
              </a:spcAft>
            </a:pPr>
            <a:endParaRPr lang="fr-FR" altLang="fr-FR" dirty="0">
              <a:solidFill>
                <a:schemeClr val="bg1"/>
              </a:solidFill>
              <a:latin typeface="Times" pitchFamily="2" charset="0"/>
              <a:ea typeface="Calibri" panose="020F0502020204030204" pitchFamily="34" charset="0"/>
              <a:cs typeface="Times New Roman" panose="02020603050405020304" pitchFamily="18" charset="0"/>
            </a:endParaRPr>
          </a:p>
          <a:p>
            <a:pPr algn="ctr"/>
            <a:endParaRPr lang="fr-FR" dirty="0">
              <a:solidFill>
                <a:schemeClr val="bg1"/>
              </a:solidFill>
            </a:endParaRPr>
          </a:p>
        </p:txBody>
      </p:sp>
      <p:sp>
        <p:nvSpPr>
          <p:cNvPr id="9" name="Rectangle 8">
            <a:extLst>
              <a:ext uri="{FF2B5EF4-FFF2-40B4-BE49-F238E27FC236}">
                <a16:creationId xmlns:a16="http://schemas.microsoft.com/office/drawing/2014/main" xmlns="" id="{27728E2D-57B5-7140-BB02-D4D870EDE13F}"/>
              </a:ext>
            </a:extLst>
          </p:cNvPr>
          <p:cNvSpPr/>
          <p:nvPr/>
        </p:nvSpPr>
        <p:spPr>
          <a:xfrm>
            <a:off x="1319140" y="1952435"/>
            <a:ext cx="1789272" cy="369332"/>
          </a:xfrm>
          <a:prstGeom prst="rect">
            <a:avLst/>
          </a:prstGeom>
        </p:spPr>
        <p:txBody>
          <a:bodyPr wrap="none">
            <a:spAutoFit/>
          </a:bodyPr>
          <a:lstStyle/>
          <a:p>
            <a:pPr lvl="0" algn="ctr" eaLnBrk="0" fontAlgn="base" hangingPunct="0">
              <a:spcBef>
                <a:spcPct val="0"/>
              </a:spcBef>
              <a:spcAft>
                <a:spcPct val="0"/>
              </a:spcAft>
            </a:pPr>
            <a:r>
              <a:rPr lang="fr-FR" altLang="fr-FR" b="1" i="1" u="sng" dirty="0">
                <a:solidFill>
                  <a:schemeClr val="bg1"/>
                </a:solidFill>
                <a:latin typeface="Times" pitchFamily="2" charset="0"/>
                <a:ea typeface="Calibri" panose="020F0502020204030204" pitchFamily="34" charset="0"/>
                <a:cs typeface="Times New Roman" panose="02020603050405020304" pitchFamily="18" charset="0"/>
              </a:rPr>
              <a:t>GT 1</a:t>
            </a:r>
            <a:r>
              <a:rPr lang="fr-FR" alt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altLang="fr-FR" b="1" dirty="0">
                <a:solidFill>
                  <a:schemeClr val="bg1"/>
                </a:solidFill>
                <a:latin typeface="Times" pitchFamily="2" charset="0"/>
                <a:ea typeface="Calibri" panose="020F0502020204030204" pitchFamily="34" charset="0"/>
                <a:cs typeface="Times New Roman" panose="02020603050405020304" pitchFamily="18" charset="0"/>
              </a:rPr>
              <a:t>: METIER</a:t>
            </a:r>
          </a:p>
        </p:txBody>
      </p:sp>
      <p:sp>
        <p:nvSpPr>
          <p:cNvPr id="10" name="Rectangle : coins arrondis 9">
            <a:extLst>
              <a:ext uri="{FF2B5EF4-FFF2-40B4-BE49-F238E27FC236}">
                <a16:creationId xmlns:a16="http://schemas.microsoft.com/office/drawing/2014/main" xmlns="" id="{E1C6749E-4417-7148-B176-341142442F41}"/>
              </a:ext>
            </a:extLst>
          </p:cNvPr>
          <p:cNvSpPr/>
          <p:nvPr/>
        </p:nvSpPr>
        <p:spPr>
          <a:xfrm>
            <a:off x="4752094" y="1937536"/>
            <a:ext cx="4284402" cy="1772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r>
              <a:rPr lang="fr-FR" altLang="fr-FR" b="1" dirty="0">
                <a:solidFill>
                  <a:schemeClr val="bg1"/>
                </a:solidFill>
                <a:latin typeface="Times" pitchFamily="2" charset="0"/>
                <a:ea typeface="Calibri" panose="020F0502020204030204" pitchFamily="34" charset="0"/>
                <a:cs typeface="Times New Roman" panose="02020603050405020304" pitchFamily="18" charset="0"/>
              </a:rPr>
              <a:t>CA</a:t>
            </a:r>
            <a:r>
              <a:rPr lang="fr-FR" alt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altLang="fr-FR" dirty="0">
                <a:solidFill>
                  <a:schemeClr val="bg1"/>
                </a:solidFill>
                <a:latin typeface="Times" pitchFamily="2" charset="0"/>
                <a:ea typeface="Calibri" panose="020F0502020204030204" pitchFamily="34" charset="0"/>
                <a:cs typeface="Times New Roman" panose="02020603050405020304" pitchFamily="18" charset="0"/>
              </a:rPr>
              <a:t>: C. </a:t>
            </a:r>
            <a:r>
              <a:rPr lang="fr-FR" altLang="fr-FR" dirty="0" err="1">
                <a:solidFill>
                  <a:schemeClr val="bg1"/>
                </a:solidFill>
                <a:latin typeface="Times" pitchFamily="2" charset="0"/>
                <a:ea typeface="Calibri" panose="020F0502020204030204" pitchFamily="34" charset="0"/>
                <a:cs typeface="Times New Roman" panose="02020603050405020304" pitchFamily="18" charset="0"/>
              </a:rPr>
              <a:t>Manson</a:t>
            </a:r>
            <a:endParaRPr lang="fr-FR" altLang="fr-FR" dirty="0">
              <a:solidFill>
                <a:schemeClr val="bg1"/>
              </a:solidFill>
              <a:latin typeface="Times" pitchFamily="2"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fr-FR" altLang="fr-FR" dirty="0">
                <a:solidFill>
                  <a:schemeClr val="bg1"/>
                </a:solidFill>
              </a:rPr>
              <a:t>6</a:t>
            </a:r>
            <a:r>
              <a:rPr lang="fr-FR" altLang="fr-FR" b="1" dirty="0">
                <a:solidFill>
                  <a:schemeClr val="bg1"/>
                </a:solidFill>
              </a:rPr>
              <a:t>-10 Personnes</a:t>
            </a:r>
            <a:endParaRPr lang="fr-FR" altLang="fr-FR" dirty="0">
              <a:solidFill>
                <a:schemeClr val="bg1"/>
              </a:solidFill>
            </a:endParaRPr>
          </a:p>
          <a:p>
            <a:pPr lvl="0" algn="ctr" eaLnBrk="0" fontAlgn="base" hangingPunct="0">
              <a:spcBef>
                <a:spcPct val="0"/>
              </a:spcBef>
              <a:spcAft>
                <a:spcPct val="0"/>
              </a:spcAft>
            </a:pPr>
            <a:endParaRPr lang="fr-FR" altLang="fr-FR" dirty="0">
              <a:solidFill>
                <a:schemeClr val="bg1"/>
              </a:solidFill>
              <a:latin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endParaRPr lang="fr-FR" altLang="fr-FR" dirty="0">
              <a:solidFill>
                <a:schemeClr val="bg1"/>
              </a:solidFill>
            </a:endParaRPr>
          </a:p>
          <a:p>
            <a:pPr lvl="0" algn="ctr" eaLnBrk="0" fontAlgn="base" hangingPunct="0">
              <a:spcBef>
                <a:spcPct val="0"/>
              </a:spcBef>
              <a:spcAft>
                <a:spcPct val="0"/>
              </a:spcAft>
            </a:pPr>
            <a:endParaRPr lang="fr-FR" altLang="fr-FR" dirty="0">
              <a:solidFill>
                <a:schemeClr val="bg1"/>
              </a:solidFill>
            </a:endParaRPr>
          </a:p>
          <a:p>
            <a:pPr lvl="0" algn="ctr" eaLnBrk="0" fontAlgn="base" hangingPunct="0">
              <a:spcBef>
                <a:spcPct val="0"/>
              </a:spcBef>
              <a:spcAft>
                <a:spcPct val="0"/>
              </a:spcAft>
            </a:pPr>
            <a:endParaRPr lang="fr-FR" altLang="fr-FR"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algn="ctr"/>
            <a:endParaRPr lang="fr-FR" dirty="0">
              <a:solidFill>
                <a:schemeClr val="bg1"/>
              </a:solidFill>
            </a:endParaRPr>
          </a:p>
        </p:txBody>
      </p:sp>
      <p:sp>
        <p:nvSpPr>
          <p:cNvPr id="12" name="Rectangle : coins arrondis 11">
            <a:extLst>
              <a:ext uri="{FF2B5EF4-FFF2-40B4-BE49-F238E27FC236}">
                <a16:creationId xmlns:a16="http://schemas.microsoft.com/office/drawing/2014/main" xmlns="" id="{045757D0-151C-FE4E-AB34-B28836CC8788}"/>
              </a:ext>
            </a:extLst>
          </p:cNvPr>
          <p:cNvSpPr/>
          <p:nvPr/>
        </p:nvSpPr>
        <p:spPr>
          <a:xfrm>
            <a:off x="143582" y="4084627"/>
            <a:ext cx="4284402" cy="1772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fr-FR" alt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É</a:t>
            </a:r>
            <a:r>
              <a:rPr lang="fr-FR" altLang="fr-FR" b="1" dirty="0">
                <a:solidFill>
                  <a:schemeClr val="bg1"/>
                </a:solidFill>
                <a:latin typeface="Times" pitchFamily="2" charset="0"/>
                <a:ea typeface="Calibri" panose="020F0502020204030204" pitchFamily="34" charset="0"/>
                <a:cs typeface="Times New Roman" panose="02020603050405020304" pitchFamily="18" charset="0"/>
              </a:rPr>
              <a:t>galit</a:t>
            </a:r>
            <a:r>
              <a:rPr lang="fr-FR" alt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é</a:t>
            </a:r>
            <a:r>
              <a:rPr lang="fr-FR" alt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altLang="fr-FR" dirty="0">
                <a:solidFill>
                  <a:schemeClr val="bg1"/>
                </a:solidFill>
                <a:latin typeface="Times" pitchFamily="2" charset="0"/>
                <a:ea typeface="Calibri" panose="020F0502020204030204" pitchFamily="34" charset="0"/>
                <a:cs typeface="Times New Roman" panose="02020603050405020304" pitchFamily="18" charset="0"/>
              </a:rPr>
              <a:t>: C. </a:t>
            </a:r>
            <a:r>
              <a:rPr lang="fr-FR" altLang="fr-FR" dirty="0" err="1">
                <a:solidFill>
                  <a:schemeClr val="bg1"/>
                </a:solidFill>
                <a:latin typeface="Times" pitchFamily="2" charset="0"/>
                <a:ea typeface="Calibri" panose="020F0502020204030204" pitchFamily="34" charset="0"/>
                <a:cs typeface="Times New Roman" panose="02020603050405020304" pitchFamily="18" charset="0"/>
              </a:rPr>
              <a:t>Pennutto</a:t>
            </a:r>
            <a:endParaRPr lang="fr-FR" altLang="fr-FR" dirty="0">
              <a:solidFill>
                <a:schemeClr val="bg1"/>
              </a:solidFill>
              <a:latin typeface="Times" pitchFamily="2"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fr-FR" altLang="fr-FR" dirty="0">
                <a:solidFill>
                  <a:schemeClr val="bg1"/>
                </a:solidFill>
              </a:rPr>
              <a:t>6</a:t>
            </a:r>
            <a:r>
              <a:rPr lang="fr-FR" altLang="fr-FR" b="1" dirty="0">
                <a:solidFill>
                  <a:schemeClr val="bg1"/>
                </a:solidFill>
              </a:rPr>
              <a:t>-10 Personnes</a:t>
            </a:r>
            <a:endParaRPr lang="fr-FR" altLang="fr-FR" dirty="0">
              <a:solidFill>
                <a:schemeClr val="bg1"/>
              </a:solidFill>
            </a:endParaRPr>
          </a:p>
          <a:p>
            <a:pPr lvl="0" algn="ctr" eaLnBrk="0" fontAlgn="base" hangingPunct="0">
              <a:spcBef>
                <a:spcPct val="0"/>
              </a:spcBef>
              <a:spcAft>
                <a:spcPct val="0"/>
              </a:spcAft>
            </a:pPr>
            <a:r>
              <a:rPr lang="fr-FR" altLang="fr-FR" dirty="0">
                <a:solidFill>
                  <a:schemeClr val="bg1"/>
                </a:solidFill>
                <a:latin typeface="Times" pitchFamily="2" charset="0"/>
                <a:ea typeface="Calibri" panose="020F0502020204030204" pitchFamily="34" charset="0"/>
                <a:cs typeface="Times New Roman" panose="02020603050405020304" pitchFamily="18" charset="0"/>
              </a:rPr>
              <a:t> </a:t>
            </a:r>
          </a:p>
          <a:p>
            <a:pPr algn="ctr"/>
            <a:endParaRPr lang="fr-FR" dirty="0">
              <a:solidFill>
                <a:schemeClr val="bg1"/>
              </a:solidFill>
            </a:endParaRPr>
          </a:p>
        </p:txBody>
      </p:sp>
      <p:sp>
        <p:nvSpPr>
          <p:cNvPr id="13" name="Rectangle 12">
            <a:extLst>
              <a:ext uri="{FF2B5EF4-FFF2-40B4-BE49-F238E27FC236}">
                <a16:creationId xmlns:a16="http://schemas.microsoft.com/office/drawing/2014/main" xmlns="" id="{FFB7713B-7070-5A49-BEE7-B9B859F774EE}"/>
              </a:ext>
            </a:extLst>
          </p:cNvPr>
          <p:cNvSpPr/>
          <p:nvPr/>
        </p:nvSpPr>
        <p:spPr>
          <a:xfrm>
            <a:off x="5491463" y="1937536"/>
            <a:ext cx="2727798" cy="369332"/>
          </a:xfrm>
          <a:prstGeom prst="rect">
            <a:avLst/>
          </a:prstGeom>
        </p:spPr>
        <p:txBody>
          <a:bodyPr wrap="none">
            <a:spAutoFit/>
          </a:bodyPr>
          <a:lstStyle/>
          <a:p>
            <a:pPr lvl="0" algn="ctr" eaLnBrk="0" fontAlgn="base" hangingPunct="0">
              <a:spcBef>
                <a:spcPct val="0"/>
              </a:spcBef>
              <a:spcAft>
                <a:spcPct val="0"/>
              </a:spcAft>
            </a:pPr>
            <a:r>
              <a:rPr lang="fr-FR" altLang="fr-FR" b="1" i="1" u="sng" dirty="0">
                <a:solidFill>
                  <a:schemeClr val="bg1"/>
                </a:solidFill>
                <a:latin typeface="Times" pitchFamily="2" charset="0"/>
                <a:ea typeface="Calibri" panose="020F0502020204030204" pitchFamily="34" charset="0"/>
                <a:cs typeface="Times New Roman" panose="02020603050405020304" pitchFamily="18" charset="0"/>
              </a:rPr>
              <a:t>GT2</a:t>
            </a:r>
            <a:r>
              <a:rPr lang="fr-FR" alt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altLang="fr-FR" b="1" dirty="0">
                <a:solidFill>
                  <a:schemeClr val="bg1"/>
                </a:solidFill>
                <a:latin typeface="Times" pitchFamily="2" charset="0"/>
                <a:ea typeface="Calibri" panose="020F0502020204030204" pitchFamily="34" charset="0"/>
                <a:cs typeface="Times New Roman" panose="02020603050405020304" pitchFamily="18" charset="0"/>
              </a:rPr>
              <a:t>: RECRUTEMENT </a:t>
            </a:r>
          </a:p>
        </p:txBody>
      </p:sp>
      <p:sp>
        <p:nvSpPr>
          <p:cNvPr id="14" name="Rectangle : coins arrondis 13">
            <a:extLst>
              <a:ext uri="{FF2B5EF4-FFF2-40B4-BE49-F238E27FC236}">
                <a16:creationId xmlns:a16="http://schemas.microsoft.com/office/drawing/2014/main" xmlns="" id="{AA990D5E-ED0E-9C49-8893-E7F62A8C75A9}"/>
              </a:ext>
            </a:extLst>
          </p:cNvPr>
          <p:cNvSpPr/>
          <p:nvPr/>
        </p:nvSpPr>
        <p:spPr>
          <a:xfrm>
            <a:off x="4715547" y="4111881"/>
            <a:ext cx="4284402" cy="1772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r>
              <a:rPr lang="fr-FR" alt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ED</a:t>
            </a:r>
            <a:r>
              <a:rPr lang="fr-FR" altLang="fr-FR" dirty="0">
                <a:solidFill>
                  <a:schemeClr val="bg1"/>
                </a:solidFill>
                <a:latin typeface="Times" pitchFamily="2" charset="0"/>
                <a:ea typeface="Calibri" panose="020F0502020204030204" pitchFamily="34" charset="0"/>
                <a:cs typeface="Times New Roman" panose="02020603050405020304" pitchFamily="18" charset="0"/>
              </a:rPr>
              <a:t>: </a:t>
            </a:r>
            <a:r>
              <a:rPr lang="fr-FR" alt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Ph </a:t>
            </a:r>
            <a:r>
              <a:rPr lang="fr-FR" altLang="fr-FR"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Roingeard</a:t>
            </a:r>
            <a:endParaRPr lang="fr-FR" altLang="fr-FR"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fr-FR" altLang="fr-FR" dirty="0">
                <a:solidFill>
                  <a:schemeClr val="bg1"/>
                </a:solidFill>
              </a:rPr>
              <a:t>6</a:t>
            </a:r>
            <a:r>
              <a:rPr lang="fr-FR" altLang="fr-FR" b="1" dirty="0">
                <a:solidFill>
                  <a:schemeClr val="bg1"/>
                </a:solidFill>
              </a:rPr>
              <a:t>-10 Personnes</a:t>
            </a:r>
            <a:endParaRPr lang="fr-FR" altLang="fr-FR" dirty="0">
              <a:solidFill>
                <a:schemeClr val="bg1"/>
              </a:solidFill>
            </a:endParaRPr>
          </a:p>
          <a:p>
            <a:pPr lvl="0" algn="ctr" eaLnBrk="0" fontAlgn="base" hangingPunct="0">
              <a:spcBef>
                <a:spcPct val="0"/>
              </a:spcBef>
              <a:spcAft>
                <a:spcPct val="0"/>
              </a:spcAft>
            </a:pPr>
            <a:endParaRPr lang="fr-FR" altLang="fr-FR"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endParaRPr lang="fr-FR" altLang="fr-FR" sz="800" dirty="0">
              <a:solidFill>
                <a:schemeClr val="bg1"/>
              </a:solidFill>
              <a:latin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23B5EBE9-1D83-7048-8381-C124355B7A2A}"/>
              </a:ext>
            </a:extLst>
          </p:cNvPr>
          <p:cNvSpPr/>
          <p:nvPr/>
        </p:nvSpPr>
        <p:spPr>
          <a:xfrm>
            <a:off x="5981835" y="4111881"/>
            <a:ext cx="2240357" cy="369332"/>
          </a:xfrm>
          <a:prstGeom prst="rect">
            <a:avLst/>
          </a:prstGeom>
        </p:spPr>
        <p:txBody>
          <a:bodyPr wrap="none">
            <a:spAutoFit/>
          </a:bodyPr>
          <a:lstStyle/>
          <a:p>
            <a:pPr lvl="0" algn="ctr" eaLnBrk="0" fontAlgn="base" hangingPunct="0">
              <a:spcBef>
                <a:spcPct val="0"/>
              </a:spcBef>
              <a:spcAft>
                <a:spcPct val="0"/>
              </a:spcAft>
            </a:pPr>
            <a:r>
              <a:rPr lang="fr-FR" altLang="fr-FR" b="1" i="1" u="sng" dirty="0">
                <a:solidFill>
                  <a:schemeClr val="bg1"/>
                </a:solidFill>
                <a:latin typeface="Times" pitchFamily="2" charset="0"/>
                <a:ea typeface="Calibri" panose="020F0502020204030204" pitchFamily="34" charset="0"/>
                <a:cs typeface="Times New Roman" panose="02020603050405020304" pitchFamily="18" charset="0"/>
              </a:rPr>
              <a:t>GT4</a:t>
            </a:r>
            <a:r>
              <a:rPr lang="fr-FR" alt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altLang="fr-FR" b="1" dirty="0">
                <a:solidFill>
                  <a:schemeClr val="bg1"/>
                </a:solidFill>
                <a:latin typeface="Times" pitchFamily="2" charset="0"/>
                <a:ea typeface="Calibri" panose="020F0502020204030204" pitchFamily="34" charset="0"/>
                <a:cs typeface="Times New Roman" panose="02020603050405020304" pitchFamily="18" charset="0"/>
              </a:rPr>
              <a:t>: FORMATION</a:t>
            </a:r>
          </a:p>
        </p:txBody>
      </p:sp>
      <p:sp>
        <p:nvSpPr>
          <p:cNvPr id="11" name="Rectangle 10">
            <a:extLst>
              <a:ext uri="{FF2B5EF4-FFF2-40B4-BE49-F238E27FC236}">
                <a16:creationId xmlns:a16="http://schemas.microsoft.com/office/drawing/2014/main" xmlns="" id="{DCC397C3-A7C0-0E48-8537-508F7DDB328A}"/>
              </a:ext>
            </a:extLst>
          </p:cNvPr>
          <p:cNvSpPr/>
          <p:nvPr/>
        </p:nvSpPr>
        <p:spPr>
          <a:xfrm>
            <a:off x="984999" y="4111881"/>
            <a:ext cx="2340705" cy="369332"/>
          </a:xfrm>
          <a:prstGeom prst="rect">
            <a:avLst/>
          </a:prstGeom>
        </p:spPr>
        <p:txBody>
          <a:bodyPr wrap="none">
            <a:spAutoFit/>
          </a:bodyPr>
          <a:lstStyle/>
          <a:p>
            <a:pPr lvl="0" algn="ctr" eaLnBrk="0" fontAlgn="base" hangingPunct="0">
              <a:spcBef>
                <a:spcPct val="0"/>
              </a:spcBef>
              <a:spcAft>
                <a:spcPct val="0"/>
              </a:spcAft>
            </a:pPr>
            <a:r>
              <a:rPr lang="fr-FR" altLang="fr-FR" b="1" i="1" u="sng" dirty="0">
                <a:solidFill>
                  <a:schemeClr val="bg1"/>
                </a:solidFill>
                <a:latin typeface="Times" pitchFamily="2" charset="0"/>
                <a:ea typeface="Calibri" panose="020F0502020204030204" pitchFamily="34" charset="0"/>
                <a:cs typeface="Times New Roman" panose="02020603050405020304" pitchFamily="18" charset="0"/>
              </a:rPr>
              <a:t>GT3</a:t>
            </a:r>
            <a:r>
              <a:rPr lang="fr-FR" alt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altLang="fr-FR" b="1" dirty="0">
                <a:solidFill>
                  <a:schemeClr val="bg1"/>
                </a:solidFill>
                <a:latin typeface="Times" pitchFamily="2" charset="0"/>
                <a:ea typeface="Calibri" panose="020F0502020204030204" pitchFamily="34" charset="0"/>
                <a:cs typeface="Times New Roman" panose="02020603050405020304" pitchFamily="18" charset="0"/>
              </a:rPr>
              <a:t>: CONDITIONS </a:t>
            </a:r>
          </a:p>
        </p:txBody>
      </p:sp>
      <p:sp>
        <p:nvSpPr>
          <p:cNvPr id="16" name="Titre 1">
            <a:extLst>
              <a:ext uri="{FF2B5EF4-FFF2-40B4-BE49-F238E27FC236}">
                <a16:creationId xmlns:a16="http://schemas.microsoft.com/office/drawing/2014/main" xmlns="" id="{09A56A48-DDC0-4243-B1B7-B30ADD10E941}"/>
              </a:ext>
            </a:extLst>
          </p:cNvPr>
          <p:cNvSpPr>
            <a:spLocks noGrp="1"/>
          </p:cNvSpPr>
          <p:nvPr>
            <p:ph type="title"/>
          </p:nvPr>
        </p:nvSpPr>
        <p:spPr>
          <a:xfrm>
            <a:off x="539552" y="294185"/>
            <a:ext cx="9145939" cy="990600"/>
          </a:xfrm>
        </p:spPr>
        <p:txBody>
          <a:bodyPr/>
          <a:lstStyle/>
          <a:p>
            <a:r>
              <a:rPr lang="fr-FR" b="1" dirty="0"/>
              <a:t>Méthodologie</a:t>
            </a:r>
          </a:p>
        </p:txBody>
      </p:sp>
      <p:cxnSp>
        <p:nvCxnSpPr>
          <p:cNvPr id="17" name="Connecteur droit 16">
            <a:extLst>
              <a:ext uri="{FF2B5EF4-FFF2-40B4-BE49-F238E27FC236}">
                <a16:creationId xmlns:a16="http://schemas.microsoft.com/office/drawing/2014/main" xmlns="" id="{84F0D582-8C0E-344A-84C4-C6E825D88F65}"/>
              </a:ext>
            </a:extLst>
          </p:cNvPr>
          <p:cNvCxnSpPr/>
          <p:nvPr/>
        </p:nvCxnSpPr>
        <p:spPr>
          <a:xfrm>
            <a:off x="539552" y="789485"/>
            <a:ext cx="799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Hexagone 17">
            <a:extLst>
              <a:ext uri="{FF2B5EF4-FFF2-40B4-BE49-F238E27FC236}">
                <a16:creationId xmlns:a16="http://schemas.microsoft.com/office/drawing/2014/main" xmlns="" id="{36DEE2D9-39A7-A345-964F-7D3DDFFE0425}"/>
              </a:ext>
            </a:extLst>
          </p:cNvPr>
          <p:cNvSpPr/>
          <p:nvPr/>
        </p:nvSpPr>
        <p:spPr>
          <a:xfrm>
            <a:off x="2488569" y="979011"/>
            <a:ext cx="3878830" cy="730408"/>
          </a:xfrm>
          <a:prstGeom prst="hexag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GROUPES DE TRAVAIL</a:t>
            </a:r>
          </a:p>
        </p:txBody>
      </p:sp>
      <p:sp>
        <p:nvSpPr>
          <p:cNvPr id="20" name="Flèche à quatre pointes 19">
            <a:extLst>
              <a:ext uri="{FF2B5EF4-FFF2-40B4-BE49-F238E27FC236}">
                <a16:creationId xmlns:a16="http://schemas.microsoft.com/office/drawing/2014/main" xmlns="" id="{2945BD59-574C-C949-81BD-8EEC67C951F5}"/>
              </a:ext>
            </a:extLst>
          </p:cNvPr>
          <p:cNvSpPr/>
          <p:nvPr/>
        </p:nvSpPr>
        <p:spPr>
          <a:xfrm>
            <a:off x="4141225" y="3429000"/>
            <a:ext cx="862823" cy="873885"/>
          </a:xfrm>
          <a:prstGeom prst="quadArrow">
            <a:avLst>
              <a:gd name="adj1" fmla="val 10892"/>
              <a:gd name="adj2" fmla="val 22500"/>
              <a:gd name="adj3" fmla="val 225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5349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7C9F5D8C-C07C-6E4F-A37B-3E5E320B351B}"/>
              </a:ext>
            </a:extLst>
          </p:cNvPr>
          <p:cNvSpPr>
            <a:spLocks noGrp="1"/>
          </p:cNvSpPr>
          <p:nvPr>
            <p:ph type="body" sz="quarter" idx="10"/>
          </p:nvPr>
        </p:nvSpPr>
        <p:spPr/>
        <p:txBody>
          <a:bodyPr/>
          <a:lstStyle/>
          <a:p>
            <a:endParaRPr lang="fr-FR"/>
          </a:p>
        </p:txBody>
      </p:sp>
      <p:sp>
        <p:nvSpPr>
          <p:cNvPr id="7" name="Titre 1">
            <a:extLst>
              <a:ext uri="{FF2B5EF4-FFF2-40B4-BE49-F238E27FC236}">
                <a16:creationId xmlns:a16="http://schemas.microsoft.com/office/drawing/2014/main" xmlns="" id="{CA1B44E6-DC9A-F744-A7CC-46BDCDCA9435}"/>
              </a:ext>
            </a:extLst>
          </p:cNvPr>
          <p:cNvSpPr>
            <a:spLocks noGrp="1"/>
          </p:cNvSpPr>
          <p:nvPr>
            <p:ph type="title"/>
          </p:nvPr>
        </p:nvSpPr>
        <p:spPr>
          <a:xfrm>
            <a:off x="539552" y="294185"/>
            <a:ext cx="9145939" cy="990600"/>
          </a:xfrm>
        </p:spPr>
        <p:txBody>
          <a:bodyPr/>
          <a:lstStyle/>
          <a:p>
            <a:r>
              <a:rPr lang="fr-FR" b="1" dirty="0"/>
              <a:t>Méthodologie</a:t>
            </a:r>
          </a:p>
        </p:txBody>
      </p:sp>
      <p:cxnSp>
        <p:nvCxnSpPr>
          <p:cNvPr id="8" name="Connecteur droit 7">
            <a:extLst>
              <a:ext uri="{FF2B5EF4-FFF2-40B4-BE49-F238E27FC236}">
                <a16:creationId xmlns:a16="http://schemas.microsoft.com/office/drawing/2014/main" xmlns="" id="{BCA98D25-BCAB-B941-BA4C-2A8E3AB7CD40}"/>
              </a:ext>
            </a:extLst>
          </p:cNvPr>
          <p:cNvCxnSpPr/>
          <p:nvPr/>
        </p:nvCxnSpPr>
        <p:spPr>
          <a:xfrm>
            <a:off x="539552" y="789485"/>
            <a:ext cx="79918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Hexagone 8">
            <a:extLst>
              <a:ext uri="{FF2B5EF4-FFF2-40B4-BE49-F238E27FC236}">
                <a16:creationId xmlns:a16="http://schemas.microsoft.com/office/drawing/2014/main" xmlns="" id="{97A50223-CDA4-9345-AF19-F4BED88935D7}"/>
              </a:ext>
            </a:extLst>
          </p:cNvPr>
          <p:cNvSpPr/>
          <p:nvPr/>
        </p:nvSpPr>
        <p:spPr>
          <a:xfrm>
            <a:off x="2596037" y="862300"/>
            <a:ext cx="3878830" cy="730408"/>
          </a:xfrm>
          <a:prstGeom prst="hexag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GROUPES DE TRAVAIL</a:t>
            </a:r>
          </a:p>
        </p:txBody>
      </p:sp>
      <p:sp>
        <p:nvSpPr>
          <p:cNvPr id="10" name="ZoneTexte 9">
            <a:extLst>
              <a:ext uri="{FF2B5EF4-FFF2-40B4-BE49-F238E27FC236}">
                <a16:creationId xmlns:a16="http://schemas.microsoft.com/office/drawing/2014/main" xmlns="" id="{A746CF83-6F6C-AD46-9D6C-9BEC43923670}"/>
              </a:ext>
            </a:extLst>
          </p:cNvPr>
          <p:cNvSpPr txBox="1"/>
          <p:nvPr/>
        </p:nvSpPr>
        <p:spPr>
          <a:xfrm>
            <a:off x="159525" y="1739885"/>
            <a:ext cx="9001000" cy="4201150"/>
          </a:xfrm>
          <a:prstGeom prst="rect">
            <a:avLst/>
          </a:prstGeom>
          <a:noFill/>
        </p:spPr>
        <p:txBody>
          <a:bodyPr wrap="square" rtlCol="0">
            <a:spAutoFit/>
          </a:bodyPr>
          <a:lstStyle/>
          <a:p>
            <a:r>
              <a:rPr lang="fr-FR" u="sng" dirty="0"/>
              <a:t>Propositions de personnes pour les GT </a:t>
            </a:r>
            <a:r>
              <a:rPr lang="fr-FR" dirty="0"/>
              <a:t>:</a:t>
            </a:r>
          </a:p>
          <a:p>
            <a:pPr lvl="1">
              <a:spcBef>
                <a:spcPts val="600"/>
              </a:spcBef>
            </a:pPr>
            <a:r>
              <a:rPr lang="fr-FR" u="sng" dirty="0"/>
              <a:t>Référents</a:t>
            </a:r>
            <a:r>
              <a:rPr lang="fr-FR" dirty="0"/>
              <a:t> :</a:t>
            </a:r>
          </a:p>
          <a:p>
            <a:pPr marL="1200150" lvl="2" indent="-285750">
              <a:buFont typeface="Wingdings" pitchFamily="2" charset="2"/>
              <a:buChar char="Ø"/>
            </a:pPr>
            <a:r>
              <a:rPr lang="fr-FR" dirty="0"/>
              <a:t>S Crépon pour racisme-antisémitisme </a:t>
            </a:r>
          </a:p>
          <a:p>
            <a:pPr marL="1200150" lvl="2" indent="-285750">
              <a:buFont typeface="Wingdings" pitchFamily="2" charset="2"/>
              <a:buChar char="Ø"/>
            </a:pPr>
            <a:r>
              <a:rPr lang="fr-FR" dirty="0"/>
              <a:t>Ch. </a:t>
            </a:r>
            <a:r>
              <a:rPr lang="fr-FR" dirty="0" err="1"/>
              <a:t>Garbar</a:t>
            </a:r>
            <a:r>
              <a:rPr lang="fr-FR" dirty="0"/>
              <a:t> pour Déontologie</a:t>
            </a:r>
          </a:p>
          <a:p>
            <a:pPr marL="1200150" lvl="2" indent="-285750">
              <a:buFont typeface="Wingdings" pitchFamily="2" charset="2"/>
              <a:buChar char="Ø"/>
            </a:pPr>
            <a:r>
              <a:rPr lang="fr-FR" dirty="0"/>
              <a:t>Th. Moreau pour Ethique Scientifique</a:t>
            </a:r>
          </a:p>
          <a:p>
            <a:pPr marL="1200150" lvl="2" indent="-285750">
              <a:buFont typeface="Wingdings" pitchFamily="2" charset="2"/>
              <a:buChar char="Ø"/>
            </a:pPr>
            <a:r>
              <a:rPr lang="fr-FR" dirty="0"/>
              <a:t>B </a:t>
            </a:r>
            <a:r>
              <a:rPr lang="fr-FR" dirty="0" err="1"/>
              <a:t>Lavergne</a:t>
            </a:r>
            <a:r>
              <a:rPr lang="fr-FR" dirty="0"/>
              <a:t> pour </a:t>
            </a:r>
            <a:r>
              <a:rPr lang="fr-FR" dirty="0" err="1"/>
              <a:t>Laicité</a:t>
            </a:r>
            <a:endParaRPr lang="fr-FR" dirty="0"/>
          </a:p>
          <a:p>
            <a:pPr marL="1200150" lvl="2" indent="-285750">
              <a:buFont typeface="Wingdings" pitchFamily="2" charset="2"/>
              <a:buChar char="Ø"/>
            </a:pPr>
            <a:r>
              <a:rPr lang="fr-FR" dirty="0"/>
              <a:t>F. </a:t>
            </a:r>
            <a:r>
              <a:rPr lang="fr-FR" dirty="0" err="1"/>
              <a:t>Oudin</a:t>
            </a:r>
            <a:r>
              <a:rPr lang="fr-FR" dirty="0"/>
              <a:t> pour charge de mission QVT</a:t>
            </a:r>
          </a:p>
          <a:p>
            <a:pPr lvl="1">
              <a:spcBef>
                <a:spcPts val="600"/>
              </a:spcBef>
            </a:pPr>
            <a:r>
              <a:rPr lang="fr-FR" u="sng" dirty="0"/>
              <a:t>Autres Services</a:t>
            </a:r>
            <a:r>
              <a:rPr lang="fr-FR" dirty="0"/>
              <a:t> :</a:t>
            </a:r>
          </a:p>
          <a:p>
            <a:pPr marL="1200150" lvl="2" indent="-285750">
              <a:buFont typeface="Wingdings" pitchFamily="2" charset="2"/>
              <a:buChar char="Ø"/>
            </a:pPr>
            <a:r>
              <a:rPr lang="fr-FR" dirty="0"/>
              <a:t>J. </a:t>
            </a:r>
            <a:r>
              <a:rPr lang="fr-FR" dirty="0" err="1"/>
              <a:t>Barrère</a:t>
            </a:r>
            <a:r>
              <a:rPr lang="fr-FR" dirty="0"/>
              <a:t> pour questions juridiques et RGPD  </a:t>
            </a:r>
          </a:p>
          <a:p>
            <a:pPr marL="1200150" lvl="2" indent="-285750">
              <a:buFont typeface="Wingdings" pitchFamily="2" charset="2"/>
              <a:buChar char="Ø"/>
            </a:pPr>
            <a:r>
              <a:rPr lang="fr-FR" dirty="0"/>
              <a:t>M. Le Bris pour gestion des données informatiques</a:t>
            </a:r>
          </a:p>
          <a:p>
            <a:pPr marL="1200150" lvl="2" indent="-285750">
              <a:buFont typeface="Wingdings" pitchFamily="2" charset="2"/>
              <a:buChar char="Ø"/>
            </a:pPr>
            <a:r>
              <a:rPr lang="fr-FR" dirty="0"/>
              <a:t>A.S. Laure pour la Com</a:t>
            </a:r>
          </a:p>
          <a:p>
            <a:pPr lvl="1">
              <a:spcBef>
                <a:spcPts val="600"/>
              </a:spcBef>
            </a:pPr>
            <a:r>
              <a:rPr lang="fr-FR" u="sng" dirty="0"/>
              <a:t>Autres personnes </a:t>
            </a:r>
            <a:r>
              <a:rPr lang="fr-FR" dirty="0"/>
              <a:t> :</a:t>
            </a:r>
          </a:p>
          <a:p>
            <a:pPr marL="1200150" lvl="2" indent="-285750">
              <a:buFont typeface="Wingdings" pitchFamily="2" charset="2"/>
              <a:buChar char="Ø"/>
            </a:pPr>
            <a:r>
              <a:rPr lang="fr-FR" dirty="0"/>
              <a:t>Ph. </a:t>
            </a:r>
            <a:r>
              <a:rPr lang="fr-FR" dirty="0" err="1"/>
              <a:t>Prevost</a:t>
            </a:r>
            <a:r>
              <a:rPr lang="fr-FR" dirty="0"/>
              <a:t> pour questions formation,</a:t>
            </a:r>
          </a:p>
          <a:p>
            <a:pPr lvl="2"/>
            <a:endParaRPr lang="fr-FR" dirty="0"/>
          </a:p>
        </p:txBody>
      </p:sp>
    </p:spTree>
    <p:extLst>
      <p:ext uri="{BB962C8B-B14F-4D97-AF65-F5344CB8AC3E}">
        <p14:creationId xmlns:p14="http://schemas.microsoft.com/office/powerpoint/2010/main" val="3373216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23528" y="2348880"/>
            <a:ext cx="8136904" cy="2592288"/>
          </a:xfrm>
        </p:spPr>
        <p:txBody>
          <a:bodyPr/>
          <a:lstStyle/>
          <a:p>
            <a:r>
              <a:rPr lang="fr-FR" sz="4000" dirty="0">
                <a:latin typeface="Work Sans" panose="00000500000000000000" pitchFamily="2" charset="0"/>
              </a:rPr>
              <a:t>Merci de votre attention</a:t>
            </a:r>
            <a:r>
              <a:rPr lang="fr-FR" dirty="0">
                <a:latin typeface="Work Sans" panose="00000500000000000000" pitchFamily="2" charset="0"/>
              </a:rPr>
              <a:t/>
            </a:r>
            <a:br>
              <a:rPr lang="fr-FR" dirty="0">
                <a:latin typeface="Work Sans" panose="00000500000000000000" pitchFamily="2" charset="0"/>
              </a:rPr>
            </a:br>
            <a:r>
              <a:rPr lang="fr-FR" dirty="0">
                <a:latin typeface="Work Sans" panose="00000500000000000000" pitchFamily="2" charset="0"/>
              </a:rPr>
              <a:t/>
            </a:r>
            <a:br>
              <a:rPr lang="fr-FR" dirty="0">
                <a:latin typeface="Work Sans" panose="00000500000000000000" pitchFamily="2" charset="0"/>
              </a:rPr>
            </a:br>
            <a:r>
              <a:rPr lang="fr-FR" dirty="0">
                <a:latin typeface="Work Sans" panose="00000500000000000000" pitchFamily="2" charset="0"/>
              </a:rPr>
              <a:t/>
            </a:r>
            <a:br>
              <a:rPr lang="fr-FR" dirty="0">
                <a:latin typeface="Work Sans" panose="00000500000000000000" pitchFamily="2" charset="0"/>
              </a:rPr>
            </a:br>
            <a:r>
              <a:rPr lang="fr-FR" dirty="0">
                <a:latin typeface="Work Sans" panose="00000500000000000000" pitchFamily="2" charset="0"/>
              </a:rPr>
              <a:t>Bonne Matinée !</a:t>
            </a:r>
          </a:p>
        </p:txBody>
      </p:sp>
      <p:cxnSp>
        <p:nvCxnSpPr>
          <p:cNvPr id="5" name="Connecteur droit 4">
            <a:extLst>
              <a:ext uri="{FF2B5EF4-FFF2-40B4-BE49-F238E27FC236}">
                <a16:creationId xmlns:a16="http://schemas.microsoft.com/office/drawing/2014/main" xmlns="" id="{D31276A5-30FB-4C4E-BFC6-DA7371460DE2}"/>
              </a:ext>
            </a:extLst>
          </p:cNvPr>
          <p:cNvCxnSpPr/>
          <p:nvPr/>
        </p:nvCxnSpPr>
        <p:spPr>
          <a:xfrm>
            <a:off x="1691680" y="3068960"/>
            <a:ext cx="6048672" cy="0"/>
          </a:xfrm>
          <a:prstGeom prst="line">
            <a:avLst/>
          </a:prstGeom>
          <a:ln w="38100">
            <a:solidFill>
              <a:srgbClr val="45A59D"/>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F2739B2D-40E9-E343-A6CC-84D427BA1619}"/>
              </a:ext>
            </a:extLst>
          </p:cNvPr>
          <p:cNvCxnSpPr/>
          <p:nvPr/>
        </p:nvCxnSpPr>
        <p:spPr>
          <a:xfrm>
            <a:off x="1835696" y="3140968"/>
            <a:ext cx="6048672" cy="0"/>
          </a:xfrm>
          <a:prstGeom prst="line">
            <a:avLst/>
          </a:prstGeom>
          <a:ln>
            <a:solidFill>
              <a:srgbClr val="45A5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38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95C30932-BAD3-3342-9C6C-3708AFCEED46}"/>
              </a:ext>
            </a:extLst>
          </p:cNvPr>
          <p:cNvSpPr>
            <a:spLocks noGrp="1"/>
          </p:cNvSpPr>
          <p:nvPr>
            <p:ph type="body" sz="quarter" idx="10"/>
          </p:nvPr>
        </p:nvSpPr>
        <p:spPr/>
        <p:txBody>
          <a:bodyPr/>
          <a:lstStyle/>
          <a:p>
            <a:endParaRPr lang="fr-FR"/>
          </a:p>
        </p:txBody>
      </p:sp>
      <p:sp>
        <p:nvSpPr>
          <p:cNvPr id="7" name="Titre 1">
            <a:extLst>
              <a:ext uri="{FF2B5EF4-FFF2-40B4-BE49-F238E27FC236}">
                <a16:creationId xmlns:a16="http://schemas.microsoft.com/office/drawing/2014/main" xmlns="" id="{BEEBE22A-34C7-8F4F-9C5E-72C44F4E9DD5}"/>
              </a:ext>
            </a:extLst>
          </p:cNvPr>
          <p:cNvSpPr>
            <a:spLocks noGrp="1"/>
          </p:cNvSpPr>
          <p:nvPr>
            <p:ph type="title"/>
          </p:nvPr>
        </p:nvSpPr>
        <p:spPr>
          <a:xfrm>
            <a:off x="539552" y="294185"/>
            <a:ext cx="9145939" cy="990600"/>
          </a:xfrm>
        </p:spPr>
        <p:txBody>
          <a:bodyPr/>
          <a:lstStyle/>
          <a:p>
            <a:r>
              <a:rPr lang="fr-FR" b="1" dirty="0"/>
              <a:t>Méthodologie</a:t>
            </a:r>
          </a:p>
        </p:txBody>
      </p:sp>
      <p:cxnSp>
        <p:nvCxnSpPr>
          <p:cNvPr id="8" name="Connecteur droit 7">
            <a:extLst>
              <a:ext uri="{FF2B5EF4-FFF2-40B4-BE49-F238E27FC236}">
                <a16:creationId xmlns:a16="http://schemas.microsoft.com/office/drawing/2014/main" xmlns="" id="{0F1B445E-5A95-034D-BD92-E02B4472AE61}"/>
              </a:ext>
            </a:extLst>
          </p:cNvPr>
          <p:cNvCxnSpPr/>
          <p:nvPr/>
        </p:nvCxnSpPr>
        <p:spPr>
          <a:xfrm>
            <a:off x="539552" y="789485"/>
            <a:ext cx="79918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Hexagone 8">
            <a:extLst>
              <a:ext uri="{FF2B5EF4-FFF2-40B4-BE49-F238E27FC236}">
                <a16:creationId xmlns:a16="http://schemas.microsoft.com/office/drawing/2014/main" xmlns="" id="{F61D1F6E-7F5C-B342-BA57-40A17581EB45}"/>
              </a:ext>
            </a:extLst>
          </p:cNvPr>
          <p:cNvSpPr/>
          <p:nvPr/>
        </p:nvSpPr>
        <p:spPr>
          <a:xfrm>
            <a:off x="2596037" y="862300"/>
            <a:ext cx="3878830" cy="730408"/>
          </a:xfrm>
          <a:prstGeom prst="hexag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Participants CPS</a:t>
            </a:r>
          </a:p>
        </p:txBody>
      </p:sp>
      <p:sp>
        <p:nvSpPr>
          <p:cNvPr id="10" name="ZoneTexte 9">
            <a:extLst>
              <a:ext uri="{FF2B5EF4-FFF2-40B4-BE49-F238E27FC236}">
                <a16:creationId xmlns:a16="http://schemas.microsoft.com/office/drawing/2014/main" xmlns="" id="{023270A6-E41F-6440-9BBC-47F2E4D1E0FD}"/>
              </a:ext>
            </a:extLst>
          </p:cNvPr>
          <p:cNvSpPr txBox="1"/>
          <p:nvPr/>
        </p:nvSpPr>
        <p:spPr>
          <a:xfrm>
            <a:off x="283292" y="1709565"/>
            <a:ext cx="8504320" cy="646331"/>
          </a:xfrm>
          <a:prstGeom prst="rect">
            <a:avLst/>
          </a:prstGeom>
          <a:noFill/>
        </p:spPr>
        <p:txBody>
          <a:bodyPr wrap="square" rtlCol="0">
            <a:spAutoFit/>
          </a:bodyPr>
          <a:lstStyle/>
          <a:p>
            <a:r>
              <a:rPr lang="fr-FR" b="1" u="sng" dirty="0"/>
              <a:t>Proposition de personnes pour les CPS :</a:t>
            </a:r>
          </a:p>
          <a:p>
            <a:endParaRPr lang="fr-FR" b="1" u="sng" dirty="0"/>
          </a:p>
        </p:txBody>
      </p:sp>
      <p:graphicFrame>
        <p:nvGraphicFramePr>
          <p:cNvPr id="11" name="Tableau 10">
            <a:extLst>
              <a:ext uri="{FF2B5EF4-FFF2-40B4-BE49-F238E27FC236}">
                <a16:creationId xmlns:a16="http://schemas.microsoft.com/office/drawing/2014/main" xmlns="" id="{75551F80-4473-9244-9741-A76FCF524ED7}"/>
              </a:ext>
            </a:extLst>
          </p:cNvPr>
          <p:cNvGraphicFramePr>
            <a:graphicFrameLocks noGrp="1"/>
          </p:cNvGraphicFramePr>
          <p:nvPr>
            <p:extLst>
              <p:ext uri="{D42A27DB-BD31-4B8C-83A1-F6EECF244321}">
                <p14:modId xmlns:p14="http://schemas.microsoft.com/office/powerpoint/2010/main" val="1716174071"/>
              </p:ext>
            </p:extLst>
          </p:nvPr>
        </p:nvGraphicFramePr>
        <p:xfrm>
          <a:off x="1012922" y="2127802"/>
          <a:ext cx="7847786" cy="1350274"/>
        </p:xfrm>
        <a:graphic>
          <a:graphicData uri="http://schemas.openxmlformats.org/drawingml/2006/table">
            <a:tbl>
              <a:tblPr firstRow="1" firstCol="1" bandRow="1">
                <a:tableStyleId>{5C22544A-7EE6-4342-B048-85BDC9FD1C3A}</a:tableStyleId>
              </a:tblPr>
              <a:tblGrid>
                <a:gridCol w="1569384">
                  <a:extLst>
                    <a:ext uri="{9D8B030D-6E8A-4147-A177-3AD203B41FA5}">
                      <a16:colId xmlns:a16="http://schemas.microsoft.com/office/drawing/2014/main" xmlns="" val="2379876296"/>
                    </a:ext>
                  </a:extLst>
                </a:gridCol>
                <a:gridCol w="1569384">
                  <a:extLst>
                    <a:ext uri="{9D8B030D-6E8A-4147-A177-3AD203B41FA5}">
                      <a16:colId xmlns:a16="http://schemas.microsoft.com/office/drawing/2014/main" xmlns="" val="3996755922"/>
                    </a:ext>
                  </a:extLst>
                </a:gridCol>
                <a:gridCol w="1569384">
                  <a:extLst>
                    <a:ext uri="{9D8B030D-6E8A-4147-A177-3AD203B41FA5}">
                      <a16:colId xmlns:a16="http://schemas.microsoft.com/office/drawing/2014/main" xmlns="" val="2526101980"/>
                    </a:ext>
                  </a:extLst>
                </a:gridCol>
                <a:gridCol w="1569384">
                  <a:extLst>
                    <a:ext uri="{9D8B030D-6E8A-4147-A177-3AD203B41FA5}">
                      <a16:colId xmlns:a16="http://schemas.microsoft.com/office/drawing/2014/main" xmlns="" val="623287484"/>
                    </a:ext>
                  </a:extLst>
                </a:gridCol>
                <a:gridCol w="1570250">
                  <a:extLst>
                    <a:ext uri="{9D8B030D-6E8A-4147-A177-3AD203B41FA5}">
                      <a16:colId xmlns:a16="http://schemas.microsoft.com/office/drawing/2014/main" xmlns="" val="3893272832"/>
                    </a:ext>
                  </a:extLst>
                </a:gridCol>
              </a:tblGrid>
              <a:tr h="283474">
                <a:tc>
                  <a:txBody>
                    <a:bodyPr/>
                    <a:lstStyle/>
                    <a:p>
                      <a:pPr algn="ctr">
                        <a:lnSpc>
                          <a:spcPct val="150000"/>
                        </a:lnSpc>
                        <a:spcAft>
                          <a:spcPts val="0"/>
                        </a:spcAft>
                      </a:pPr>
                      <a:r>
                        <a:rPr lang="fr-FR" sz="1100">
                          <a:solidFill>
                            <a:schemeClr val="tx1"/>
                          </a:solidFill>
                          <a:effectLst/>
                        </a:rPr>
                        <a:t>SSBCV</a:t>
                      </a:r>
                      <a:endPar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solidFill>
                            <a:schemeClr val="tx1"/>
                          </a:solidFill>
                          <a:effectLst/>
                        </a:rPr>
                        <a:t>EMSTU</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solidFill>
                            <a:schemeClr val="tx1"/>
                          </a:solidFill>
                          <a:effectLst/>
                        </a:rPr>
                        <a:t>MIPTIS</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solidFill>
                            <a:schemeClr val="tx1"/>
                          </a:solidFill>
                          <a:effectLst/>
                        </a:rPr>
                        <a:t>SSTED/HL</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solidFill>
                            <a:schemeClr val="tx1"/>
                          </a:solidFill>
                          <a:effectLst/>
                        </a:rPr>
                        <a:t>HL/SSTED</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20557008"/>
                  </a:ext>
                </a:extLst>
              </a:tr>
              <a:tr h="283474">
                <a:tc>
                  <a:txBody>
                    <a:bodyPr/>
                    <a:lstStyle/>
                    <a:p>
                      <a:pPr>
                        <a:spcAft>
                          <a:spcPts val="0"/>
                        </a:spcAft>
                      </a:pPr>
                      <a:r>
                        <a:rPr lang="fr-FR" sz="1100" dirty="0">
                          <a:effectLst/>
                        </a:rPr>
                        <a:t> V. Camus (CHRU/INSERM)</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algn="l" defTabSz="914400" rtl="0" eaLnBrk="1" latinLnBrk="0" hangingPunct="1">
                        <a:spcAft>
                          <a:spcPts val="0"/>
                        </a:spcAft>
                      </a:pPr>
                      <a:r>
                        <a:rPr lang="fr-FR" sz="1100" b="1" kern="1200" dirty="0">
                          <a:solidFill>
                            <a:schemeClr val="lt1"/>
                          </a:solidFill>
                          <a:effectLst/>
                          <a:latin typeface="+mn-lt"/>
                          <a:ea typeface="+mn-ea"/>
                          <a:cs typeface="+mn-cs"/>
                        </a:rPr>
                        <a:t> F. </a:t>
                      </a:r>
                      <a:r>
                        <a:rPr lang="fr-FR" sz="1100" b="1" kern="1200" dirty="0" err="1">
                          <a:solidFill>
                            <a:schemeClr val="lt1"/>
                          </a:solidFill>
                          <a:effectLst/>
                          <a:latin typeface="+mn-lt"/>
                          <a:ea typeface="+mn-ea"/>
                          <a:cs typeface="+mn-cs"/>
                        </a:rPr>
                        <a:t>Levassort</a:t>
                      </a:r>
                      <a:r>
                        <a:rPr lang="fr-FR" sz="1100" b="1" kern="1200" dirty="0">
                          <a:solidFill>
                            <a:schemeClr val="lt1"/>
                          </a:solidFill>
                          <a:effectLst/>
                          <a:latin typeface="+mn-lt"/>
                          <a:ea typeface="+mn-ea"/>
                          <a:cs typeface="+mn-cs"/>
                        </a:rPr>
                        <a:t> / GREMAN (CNRS)</a:t>
                      </a:r>
                    </a:p>
                  </a:txBody>
                  <a:tcPr marL="68580" marR="68580" marT="0" marB="0">
                    <a:solidFill>
                      <a:schemeClr val="bg1">
                        <a:lumMod val="75000"/>
                      </a:schemeClr>
                    </a:solidFill>
                  </a:tcPr>
                </a:tc>
                <a:tc>
                  <a:txBody>
                    <a:bodyPr/>
                    <a:lstStyle/>
                    <a:p>
                      <a:pPr marL="0" algn="l" defTabSz="914400" rtl="0" eaLnBrk="1" latinLnBrk="0" hangingPunct="1">
                        <a:spcAft>
                          <a:spcPts val="0"/>
                        </a:spcAft>
                      </a:pPr>
                      <a:r>
                        <a:rPr lang="fr-FR" sz="1100" b="1" kern="1200" dirty="0">
                          <a:solidFill>
                            <a:schemeClr val="lt1"/>
                          </a:solidFill>
                          <a:effectLst/>
                          <a:latin typeface="+mn-lt"/>
                          <a:ea typeface="+mn-ea"/>
                          <a:cs typeface="+mn-cs"/>
                        </a:rPr>
                        <a:t> P. Marcel / LIFAT (Blois)</a:t>
                      </a:r>
                    </a:p>
                  </a:txBody>
                  <a:tcPr marL="68580" marR="68580" marT="0" marB="0">
                    <a:solidFill>
                      <a:schemeClr val="bg1">
                        <a:lumMod val="75000"/>
                      </a:schemeClr>
                    </a:solidFill>
                  </a:tcPr>
                </a:tc>
                <a:tc>
                  <a:txBody>
                    <a:bodyPr/>
                    <a:lstStyle/>
                    <a:p>
                      <a:pPr marL="0" algn="l" defTabSz="914400" rtl="0" eaLnBrk="1" latinLnBrk="0" hangingPunct="1">
                        <a:spcAft>
                          <a:spcPts val="0"/>
                        </a:spcAft>
                      </a:pPr>
                      <a:r>
                        <a:rPr lang="fr-FR" sz="1100" b="1" kern="1200" dirty="0">
                          <a:solidFill>
                            <a:schemeClr val="lt1"/>
                          </a:solidFill>
                          <a:effectLst/>
                          <a:highlight>
                            <a:srgbClr val="000080"/>
                          </a:highlight>
                          <a:latin typeface="+mn-lt"/>
                          <a:ea typeface="+mn-ea"/>
                          <a:cs typeface="+mn-cs"/>
                        </a:rPr>
                        <a:t> </a:t>
                      </a:r>
                    </a:p>
                  </a:txBody>
                  <a:tcPr marL="68580" marR="68580" marT="0" marB="0">
                    <a:solidFill>
                      <a:schemeClr val="bg1">
                        <a:lumMod val="75000"/>
                      </a:schemeClr>
                    </a:solidFill>
                  </a:tcPr>
                </a:tc>
                <a:tc>
                  <a:txBody>
                    <a:bodyPr/>
                    <a:lstStyle/>
                    <a:p>
                      <a:pPr marL="0" algn="l" defTabSz="914400" rtl="0" eaLnBrk="1" latinLnBrk="0" hangingPunct="1">
                        <a:spcAft>
                          <a:spcPts val="0"/>
                        </a:spcAft>
                      </a:pPr>
                      <a:r>
                        <a:rPr lang="fr-FR" sz="1100" b="1" kern="1200" dirty="0">
                          <a:solidFill>
                            <a:schemeClr val="lt1"/>
                          </a:solidFill>
                          <a:effectLst/>
                          <a:latin typeface="+mn-lt"/>
                          <a:ea typeface="+mn-ea"/>
                          <a:cs typeface="+mn-cs"/>
                        </a:rPr>
                        <a:t> </a:t>
                      </a:r>
                    </a:p>
                  </a:txBody>
                  <a:tcPr marL="68580" marR="68580" marT="0" marB="0">
                    <a:solidFill>
                      <a:schemeClr val="bg1">
                        <a:lumMod val="75000"/>
                      </a:schemeClr>
                    </a:solidFill>
                  </a:tcPr>
                </a:tc>
                <a:extLst>
                  <a:ext uri="{0D108BD9-81ED-4DB2-BD59-A6C34878D82A}">
                    <a16:rowId xmlns:a16="http://schemas.microsoft.com/office/drawing/2014/main" xmlns="" val="1717411654"/>
                  </a:ext>
                </a:extLst>
              </a:tr>
              <a:tr h="283474">
                <a:tc>
                  <a:txBody>
                    <a:bodyPr/>
                    <a:lstStyle/>
                    <a:p>
                      <a:pPr>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Une personne de ISP ? (INRA)</a:t>
                      </a:r>
                    </a:p>
                  </a:txBody>
                  <a:tcPr marL="68580" marR="68580" marT="0" marB="0">
                    <a:solidFill>
                      <a:schemeClr val="bg1">
                        <a:lumMod val="75000"/>
                      </a:schemeClr>
                    </a:solidFill>
                  </a:tcPr>
                </a:tc>
                <a:tc>
                  <a:txBody>
                    <a:bodyPr/>
                    <a:lstStyle/>
                    <a:p>
                      <a:pPr marL="0" algn="l" defTabSz="914400" rtl="0" eaLnBrk="1" latinLnBrk="0" hangingPunct="1">
                        <a:spcAft>
                          <a:spcPts val="0"/>
                        </a:spcAft>
                      </a:pPr>
                      <a:r>
                        <a:rPr lang="fr-FR" sz="1100" b="1" kern="1200" dirty="0">
                          <a:solidFill>
                            <a:schemeClr val="lt1"/>
                          </a:solidFill>
                          <a:effectLst/>
                          <a:latin typeface="+mn-lt"/>
                          <a:ea typeface="+mn-ea"/>
                          <a:cs typeface="+mn-cs"/>
                        </a:rPr>
                        <a:t> M. Venin Lame /</a:t>
                      </a:r>
                      <a:r>
                        <a:rPr lang="fr-FR" sz="1100" b="1" kern="1200" dirty="0" err="1">
                          <a:solidFill>
                            <a:schemeClr val="lt1"/>
                          </a:solidFill>
                          <a:effectLst/>
                          <a:latin typeface="+mn-lt"/>
                          <a:ea typeface="+mn-ea"/>
                          <a:cs typeface="+mn-cs"/>
                        </a:rPr>
                        <a:t>ingé</a:t>
                      </a:r>
                      <a:endParaRPr lang="fr-FR" sz="1100" b="1" kern="1200" dirty="0">
                        <a:solidFill>
                          <a:schemeClr val="lt1"/>
                        </a:solidFill>
                        <a:effectLst/>
                        <a:latin typeface="+mn-lt"/>
                        <a:ea typeface="+mn-ea"/>
                        <a:cs typeface="+mn-cs"/>
                      </a:endParaRPr>
                    </a:p>
                    <a:p>
                      <a:pPr marL="0" algn="l" defTabSz="914400" rtl="0" eaLnBrk="1" latinLnBrk="0" hangingPunct="1">
                        <a:spcAft>
                          <a:spcPts val="0"/>
                        </a:spcAft>
                      </a:pPr>
                      <a:r>
                        <a:rPr lang="fr-FR" sz="1100" b="1" kern="1200" dirty="0">
                          <a:solidFill>
                            <a:schemeClr val="lt1"/>
                          </a:solidFill>
                          <a:effectLst/>
                          <a:latin typeface="+mn-lt"/>
                          <a:ea typeface="+mn-ea"/>
                          <a:cs typeface="+mn-cs"/>
                        </a:rPr>
                        <a:t>(UO/INSA)</a:t>
                      </a:r>
                    </a:p>
                  </a:txBody>
                  <a:tcPr marL="68580" marR="68580" marT="0" marB="0">
                    <a:solidFill>
                      <a:schemeClr val="bg1">
                        <a:lumMod val="75000"/>
                      </a:schemeClr>
                    </a:solidFill>
                  </a:tcPr>
                </a:tc>
                <a:tc>
                  <a:txBody>
                    <a:bodyPr/>
                    <a:lstStyle/>
                    <a:p>
                      <a:pPr marL="0" algn="l" defTabSz="914400" rtl="0" eaLnBrk="1" latinLnBrk="0" hangingPunct="1">
                        <a:spcAft>
                          <a:spcPts val="0"/>
                        </a:spcAft>
                      </a:pPr>
                      <a:r>
                        <a:rPr lang="fr-FR" sz="1100" b="1" kern="1200" dirty="0">
                          <a:solidFill>
                            <a:schemeClr val="lt1"/>
                          </a:solidFill>
                          <a:effectLst/>
                          <a:latin typeface="+mn-lt"/>
                          <a:ea typeface="+mn-ea"/>
                          <a:cs typeface="+mn-cs"/>
                        </a:rPr>
                        <a:t> K. Rachel  / IDP  (CNRS)</a:t>
                      </a:r>
                    </a:p>
                  </a:txBody>
                  <a:tcPr marL="68580" marR="68580" marT="0" marB="0">
                    <a:solidFill>
                      <a:schemeClr val="bg1">
                        <a:lumMod val="75000"/>
                      </a:schemeClr>
                    </a:solidFill>
                  </a:tcPr>
                </a:tc>
                <a:tc>
                  <a:txBody>
                    <a:bodyPr/>
                    <a:lstStyle/>
                    <a:p>
                      <a:pPr marL="0" algn="l" defTabSz="914400" rtl="0" eaLnBrk="1" latinLnBrk="0" hangingPunct="1">
                        <a:spcAft>
                          <a:spcPts val="0"/>
                        </a:spcAft>
                      </a:pPr>
                      <a:r>
                        <a:rPr lang="fr-FR" sz="1100" b="1" kern="1200" dirty="0">
                          <a:solidFill>
                            <a:schemeClr val="lt1"/>
                          </a:solidFill>
                          <a:effectLst/>
                          <a:highlight>
                            <a:srgbClr val="000080"/>
                          </a:highlight>
                          <a:latin typeface="+mn-lt"/>
                          <a:ea typeface="+mn-ea"/>
                          <a:cs typeface="+mn-cs"/>
                        </a:rPr>
                        <a:t> </a:t>
                      </a:r>
                    </a:p>
                  </a:txBody>
                  <a:tcPr marL="68580" marR="68580" marT="0" marB="0">
                    <a:solidFill>
                      <a:schemeClr val="bg1">
                        <a:lumMod val="75000"/>
                      </a:schemeClr>
                    </a:solidFill>
                  </a:tcPr>
                </a:tc>
                <a:tc>
                  <a:txBody>
                    <a:bodyPr/>
                    <a:lstStyle/>
                    <a:p>
                      <a:pPr marL="0" algn="l" defTabSz="914400" rtl="0" eaLnBrk="1" latinLnBrk="0" hangingPunct="1">
                        <a:spcAft>
                          <a:spcPts val="0"/>
                        </a:spcAft>
                      </a:pPr>
                      <a:r>
                        <a:rPr lang="fr-FR" sz="1100" b="1" kern="1200" dirty="0">
                          <a:solidFill>
                            <a:schemeClr val="lt1"/>
                          </a:solidFill>
                          <a:effectLst/>
                          <a:latin typeface="+mn-lt"/>
                          <a:ea typeface="+mn-ea"/>
                          <a:cs typeface="+mn-cs"/>
                        </a:rPr>
                        <a:t> </a:t>
                      </a:r>
                    </a:p>
                  </a:txBody>
                  <a:tcPr marL="68580" marR="68580" marT="0" marB="0">
                    <a:solidFill>
                      <a:schemeClr val="tx1"/>
                    </a:solidFill>
                  </a:tcPr>
                </a:tc>
                <a:extLst>
                  <a:ext uri="{0D108BD9-81ED-4DB2-BD59-A6C34878D82A}">
                    <a16:rowId xmlns:a16="http://schemas.microsoft.com/office/drawing/2014/main" xmlns="" val="850596646"/>
                  </a:ext>
                </a:extLst>
              </a:tr>
              <a:tr h="283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rPr>
                        <a:t> L Brisson / N2C (INSERM)</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algn="l" defTabSz="914400" rtl="0" eaLnBrk="1" latinLnBrk="0" hangingPunct="1">
                        <a:spcAft>
                          <a:spcPts val="0"/>
                        </a:spcAft>
                      </a:pPr>
                      <a:endParaRPr lang="fr-FR" sz="1100" b="1" kern="1200" dirty="0">
                        <a:solidFill>
                          <a:schemeClr val="lt1"/>
                        </a:solidFill>
                        <a:effectLst/>
                        <a:latin typeface="+mn-lt"/>
                        <a:ea typeface="+mn-ea"/>
                        <a:cs typeface="+mn-cs"/>
                      </a:endParaRPr>
                    </a:p>
                  </a:txBody>
                  <a:tcPr marL="68580" marR="68580" marT="0" marB="0">
                    <a:solidFill>
                      <a:schemeClr val="tx1"/>
                    </a:solidFill>
                  </a:tcPr>
                </a:tc>
                <a:tc>
                  <a:txBody>
                    <a:bodyPr/>
                    <a:lstStyle/>
                    <a:p>
                      <a:pPr marL="0" algn="l" defTabSz="914400" rtl="0" eaLnBrk="1" latinLnBrk="0" hangingPunct="1">
                        <a:spcAft>
                          <a:spcPts val="0"/>
                        </a:spcAft>
                      </a:pPr>
                      <a:endParaRPr lang="fr-FR" sz="1100" b="1" kern="1200" dirty="0">
                        <a:solidFill>
                          <a:schemeClr val="lt1"/>
                        </a:solidFill>
                        <a:effectLst/>
                        <a:latin typeface="+mn-lt"/>
                        <a:ea typeface="+mn-ea"/>
                        <a:cs typeface="+mn-cs"/>
                      </a:endParaRPr>
                    </a:p>
                  </a:txBody>
                  <a:tcPr marL="68580" marR="68580" marT="0" marB="0">
                    <a:solidFill>
                      <a:schemeClr val="tx1"/>
                    </a:solidFill>
                  </a:tcPr>
                </a:tc>
                <a:tc>
                  <a:txBody>
                    <a:bodyPr/>
                    <a:lstStyle/>
                    <a:p>
                      <a:pPr marL="0" algn="l" defTabSz="914400" rtl="0" eaLnBrk="1" latinLnBrk="0" hangingPunct="1">
                        <a:spcAft>
                          <a:spcPts val="0"/>
                        </a:spcAft>
                      </a:pPr>
                      <a:endParaRPr lang="fr-FR" sz="1100" b="1" kern="1200">
                        <a:solidFill>
                          <a:schemeClr val="lt1"/>
                        </a:solidFill>
                        <a:effectLst/>
                        <a:latin typeface="+mn-lt"/>
                        <a:ea typeface="+mn-ea"/>
                        <a:cs typeface="+mn-cs"/>
                      </a:endParaRPr>
                    </a:p>
                  </a:txBody>
                  <a:tcPr marL="68580" marR="68580" marT="0" marB="0">
                    <a:solidFill>
                      <a:schemeClr val="tx1"/>
                    </a:solidFill>
                  </a:tcPr>
                </a:tc>
                <a:tc>
                  <a:txBody>
                    <a:bodyPr/>
                    <a:lstStyle/>
                    <a:p>
                      <a:pPr marL="0" algn="l" defTabSz="914400" rtl="0" eaLnBrk="1" latinLnBrk="0" hangingPunct="1">
                        <a:spcAft>
                          <a:spcPts val="0"/>
                        </a:spcAft>
                      </a:pPr>
                      <a:endParaRPr lang="fr-FR" sz="1100" b="1" kern="1200" dirty="0">
                        <a:solidFill>
                          <a:schemeClr val="lt1"/>
                        </a:solidFill>
                        <a:effectLst/>
                        <a:latin typeface="+mn-lt"/>
                        <a:ea typeface="+mn-ea"/>
                        <a:cs typeface="+mn-cs"/>
                      </a:endParaRPr>
                    </a:p>
                  </a:txBody>
                  <a:tcPr marL="68580" marR="68580" marT="0" marB="0">
                    <a:solidFill>
                      <a:schemeClr val="tx1"/>
                    </a:solidFill>
                  </a:tcPr>
                </a:tc>
                <a:extLst>
                  <a:ext uri="{0D108BD9-81ED-4DB2-BD59-A6C34878D82A}">
                    <a16:rowId xmlns:a16="http://schemas.microsoft.com/office/drawing/2014/main" xmlns="" val="1429469500"/>
                  </a:ext>
                </a:extLst>
              </a:tr>
            </a:tbl>
          </a:graphicData>
        </a:graphic>
      </p:graphicFrame>
      <p:sp>
        <p:nvSpPr>
          <p:cNvPr id="12" name="ZoneTexte 11">
            <a:extLst>
              <a:ext uri="{FF2B5EF4-FFF2-40B4-BE49-F238E27FC236}">
                <a16:creationId xmlns:a16="http://schemas.microsoft.com/office/drawing/2014/main" xmlns="" id="{F7EADF0E-2D9C-1B46-A1F4-AD634F5578D9}"/>
              </a:ext>
            </a:extLst>
          </p:cNvPr>
          <p:cNvSpPr txBox="1"/>
          <p:nvPr/>
        </p:nvSpPr>
        <p:spPr>
          <a:xfrm>
            <a:off x="132928" y="2564904"/>
            <a:ext cx="671979" cy="307777"/>
          </a:xfrm>
          <a:prstGeom prst="rect">
            <a:avLst/>
          </a:prstGeom>
          <a:noFill/>
        </p:spPr>
        <p:txBody>
          <a:bodyPr wrap="none" rtlCol="0">
            <a:spAutoFit/>
          </a:bodyPr>
          <a:lstStyle/>
          <a:p>
            <a:r>
              <a:rPr lang="fr-FR" sz="1400" i="1" dirty="0">
                <a:solidFill>
                  <a:srgbClr val="FF0000"/>
                </a:solidFill>
              </a:rPr>
              <a:t>senior</a:t>
            </a:r>
          </a:p>
        </p:txBody>
      </p:sp>
      <p:sp>
        <p:nvSpPr>
          <p:cNvPr id="13" name="ZoneTexte 12">
            <a:extLst>
              <a:ext uri="{FF2B5EF4-FFF2-40B4-BE49-F238E27FC236}">
                <a16:creationId xmlns:a16="http://schemas.microsoft.com/office/drawing/2014/main" xmlns="" id="{9CF9506D-BB0D-DB4A-993A-6039E873A82C}"/>
              </a:ext>
            </a:extLst>
          </p:cNvPr>
          <p:cNvSpPr txBox="1"/>
          <p:nvPr/>
        </p:nvSpPr>
        <p:spPr>
          <a:xfrm>
            <a:off x="132928" y="2927144"/>
            <a:ext cx="622286" cy="307777"/>
          </a:xfrm>
          <a:prstGeom prst="rect">
            <a:avLst/>
          </a:prstGeom>
          <a:noFill/>
        </p:spPr>
        <p:txBody>
          <a:bodyPr wrap="none" rtlCol="0">
            <a:spAutoFit/>
          </a:bodyPr>
          <a:lstStyle/>
          <a:p>
            <a:r>
              <a:rPr lang="fr-FR" sz="1400" i="1" dirty="0">
                <a:solidFill>
                  <a:srgbClr val="FF0000"/>
                </a:solidFill>
              </a:rPr>
              <a:t>junior</a:t>
            </a:r>
          </a:p>
        </p:txBody>
      </p:sp>
      <p:sp>
        <p:nvSpPr>
          <p:cNvPr id="14" name="ZoneTexte 13">
            <a:extLst>
              <a:ext uri="{FF2B5EF4-FFF2-40B4-BE49-F238E27FC236}">
                <a16:creationId xmlns:a16="http://schemas.microsoft.com/office/drawing/2014/main" xmlns="" id="{15641FFE-2C2D-C845-956C-AB8778A1CF18}"/>
              </a:ext>
            </a:extLst>
          </p:cNvPr>
          <p:cNvSpPr txBox="1"/>
          <p:nvPr/>
        </p:nvSpPr>
        <p:spPr>
          <a:xfrm>
            <a:off x="132928" y="3623080"/>
            <a:ext cx="8961157" cy="2839239"/>
          </a:xfrm>
          <a:prstGeom prst="rect">
            <a:avLst/>
          </a:prstGeom>
          <a:noFill/>
        </p:spPr>
        <p:txBody>
          <a:bodyPr wrap="square" rtlCol="0">
            <a:spAutoFit/>
          </a:bodyPr>
          <a:lstStyle/>
          <a:p>
            <a:r>
              <a:rPr lang="fr-FR" dirty="0"/>
              <a:t>+ </a:t>
            </a:r>
            <a:r>
              <a:rPr lang="fr-FR" b="1" u="sng" dirty="0"/>
              <a:t>3 doctorants </a:t>
            </a:r>
            <a:r>
              <a:rPr lang="fr-FR" dirty="0"/>
              <a:t>(plutôt en 2A)  :  	2 issues CR ou ED +  1 Etranger </a:t>
            </a:r>
          </a:p>
          <a:p>
            <a:endParaRPr lang="fr-FR" sz="700" dirty="0"/>
          </a:p>
          <a:p>
            <a:r>
              <a:rPr lang="fr-FR" dirty="0"/>
              <a:t>				</a:t>
            </a:r>
          </a:p>
          <a:p>
            <a:pPr algn="ctr"/>
            <a:r>
              <a:rPr lang="fr-FR" dirty="0">
                <a:solidFill>
                  <a:srgbClr val="FF0000"/>
                </a:solidFill>
              </a:rPr>
              <a:t>1 DOC SST		+		1 DOC SHS</a:t>
            </a:r>
          </a:p>
          <a:p>
            <a:endParaRPr lang="fr-FR" dirty="0">
              <a:solidFill>
                <a:srgbClr val="FF0000"/>
              </a:solidFill>
            </a:endParaRPr>
          </a:p>
          <a:p>
            <a:pPr algn="ctr"/>
            <a:r>
              <a:rPr lang="fr-FR" dirty="0">
                <a:solidFill>
                  <a:srgbClr val="FF0000"/>
                </a:solidFill>
              </a:rPr>
              <a:t>1 DOC ETRANGER </a:t>
            </a:r>
            <a:r>
              <a:rPr lang="fr-FR" dirty="0">
                <a:solidFill>
                  <a:srgbClr val="FF0000"/>
                </a:solidFill>
                <a:highlight>
                  <a:srgbClr val="00FFFF"/>
                </a:highlight>
              </a:rPr>
              <a:t>(SSTED ou HL)</a:t>
            </a:r>
          </a:p>
          <a:p>
            <a:endParaRPr lang="fr-FR" sz="1400" i="1" dirty="0"/>
          </a:p>
          <a:p>
            <a:r>
              <a:rPr lang="fr-FR" sz="1400" i="1" dirty="0"/>
              <a:t>Proposition RI</a:t>
            </a:r>
            <a:r>
              <a:rPr lang="fr-FR" dirty="0"/>
              <a:t>           </a:t>
            </a:r>
          </a:p>
          <a:p>
            <a:r>
              <a:rPr lang="fr-FR" sz="1400" strike="sngStrike" dirty="0" err="1"/>
              <a:t>Mykyta</a:t>
            </a:r>
            <a:r>
              <a:rPr lang="fr-FR" sz="1400" strike="sngStrike" dirty="0"/>
              <a:t> Smirnov (I </a:t>
            </a:r>
            <a:r>
              <a:rPr lang="fr-FR" sz="1400" strike="sngStrike" dirty="0" err="1"/>
              <a:t>brain</a:t>
            </a:r>
            <a:r>
              <a:rPr lang="fr-FR" sz="1400" strike="sngStrike" dirty="0"/>
              <a:t> 2A</a:t>
            </a:r>
            <a:r>
              <a:rPr lang="fr-FR" sz="1400" dirty="0"/>
              <a:t>) /YILMAZ </a:t>
            </a:r>
            <a:r>
              <a:rPr lang="fr-FR" sz="1400" dirty="0" err="1"/>
              <a:t>Humeyra</a:t>
            </a:r>
            <a:r>
              <a:rPr lang="fr-FR" sz="1400" dirty="0"/>
              <a:t> (IRJI 2A) / </a:t>
            </a:r>
            <a:r>
              <a:rPr lang="fr-FR" sz="1400" dirty="0" err="1"/>
              <a:t>Fatemeh</a:t>
            </a:r>
            <a:r>
              <a:rPr lang="fr-FR" sz="1400" dirty="0"/>
              <a:t> </a:t>
            </a:r>
            <a:r>
              <a:rPr lang="fr-FR" sz="1400" dirty="0" err="1"/>
              <a:t>Ghalenoee</a:t>
            </a:r>
            <a:r>
              <a:rPr lang="fr-FR" sz="1400" dirty="0"/>
              <a:t>  (CITERES (Bilingue) 3A) /</a:t>
            </a:r>
          </a:p>
          <a:p>
            <a:r>
              <a:rPr lang="fr-FR" sz="1400" strike="sngStrike" dirty="0" err="1"/>
              <a:t>Hoda</a:t>
            </a:r>
            <a:r>
              <a:rPr lang="fr-FR" sz="1400" strike="sngStrike" dirty="0"/>
              <a:t> ELSAYED ELIWA ALI KASEM (</a:t>
            </a:r>
            <a:r>
              <a:rPr lang="fr-FR" sz="1400" strike="sngStrike" dirty="0" err="1"/>
              <a:t>Ibrain</a:t>
            </a:r>
            <a:r>
              <a:rPr lang="fr-FR" sz="1400" strike="sngStrike" dirty="0"/>
              <a:t> 3A)</a:t>
            </a:r>
          </a:p>
          <a:p>
            <a:endParaRPr lang="fr-FR" dirty="0"/>
          </a:p>
        </p:txBody>
      </p:sp>
    </p:spTree>
    <p:extLst>
      <p:ext uri="{BB962C8B-B14F-4D97-AF65-F5344CB8AC3E}">
        <p14:creationId xmlns:p14="http://schemas.microsoft.com/office/powerpoint/2010/main" val="378128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D6EE3E52-472C-1544-855A-C92F93E4B846}"/>
              </a:ext>
            </a:extLst>
          </p:cNvPr>
          <p:cNvSpPr>
            <a:spLocks noGrp="1"/>
          </p:cNvSpPr>
          <p:nvPr>
            <p:ph type="body" sz="quarter" idx="10"/>
          </p:nvPr>
        </p:nvSpPr>
        <p:spPr/>
        <p:txBody>
          <a:bodyPr/>
          <a:lstStyle/>
          <a:p>
            <a:endParaRPr lang="fr-FR"/>
          </a:p>
        </p:txBody>
      </p:sp>
      <p:sp>
        <p:nvSpPr>
          <p:cNvPr id="7" name="Titre 2">
            <a:extLst>
              <a:ext uri="{FF2B5EF4-FFF2-40B4-BE49-F238E27FC236}">
                <a16:creationId xmlns:a16="http://schemas.microsoft.com/office/drawing/2014/main" xmlns="" id="{7A53ED6C-1160-2D4E-B8D9-686816D6FF35}"/>
              </a:ext>
            </a:extLst>
          </p:cNvPr>
          <p:cNvSpPr>
            <a:spLocks noGrp="1"/>
          </p:cNvSpPr>
          <p:nvPr>
            <p:ph type="title"/>
          </p:nvPr>
        </p:nvSpPr>
        <p:spPr>
          <a:xfrm>
            <a:off x="395536" y="116632"/>
            <a:ext cx="8229600" cy="430887"/>
          </a:xfrm>
        </p:spPr>
        <p:txBody>
          <a:bodyPr/>
          <a:lstStyle/>
          <a:p>
            <a:pPr algn="ctr"/>
            <a:r>
              <a:rPr lang="fr-FR" dirty="0">
                <a:latin typeface="Work Sans" panose="00000500000000000000" pitchFamily="2" charset="0"/>
              </a:rPr>
              <a:t>1 – </a:t>
            </a:r>
            <a:r>
              <a:rPr lang="fr-FR" dirty="0"/>
              <a:t>Projets européens : Horizon Europe !!</a:t>
            </a:r>
            <a:endParaRPr lang="fr-FR" dirty="0">
              <a:latin typeface="Work Sans" panose="00000500000000000000" pitchFamily="2" charset="0"/>
            </a:endParaRPr>
          </a:p>
        </p:txBody>
      </p:sp>
      <p:pic>
        <p:nvPicPr>
          <p:cNvPr id="9" name="Image 8">
            <a:extLst>
              <a:ext uri="{FF2B5EF4-FFF2-40B4-BE49-F238E27FC236}">
                <a16:creationId xmlns:a16="http://schemas.microsoft.com/office/drawing/2014/main" xmlns="" id="{4898C60E-0209-7042-8BC6-1429EC08DB72}"/>
              </a:ext>
            </a:extLst>
          </p:cNvPr>
          <p:cNvPicPr>
            <a:picLocks noChangeAspect="1"/>
          </p:cNvPicPr>
          <p:nvPr/>
        </p:nvPicPr>
        <p:blipFill>
          <a:blip r:embed="rId2"/>
          <a:stretch>
            <a:fillRect/>
          </a:stretch>
        </p:blipFill>
        <p:spPr>
          <a:xfrm>
            <a:off x="2771800" y="692696"/>
            <a:ext cx="5080000" cy="2654300"/>
          </a:xfrm>
          <a:prstGeom prst="rect">
            <a:avLst/>
          </a:prstGeom>
        </p:spPr>
      </p:pic>
      <p:pic>
        <p:nvPicPr>
          <p:cNvPr id="10" name="Image 9">
            <a:extLst>
              <a:ext uri="{FF2B5EF4-FFF2-40B4-BE49-F238E27FC236}">
                <a16:creationId xmlns:a16="http://schemas.microsoft.com/office/drawing/2014/main" xmlns="" id="{143C1995-E14A-CB45-80AB-74CE35E1A309}"/>
              </a:ext>
            </a:extLst>
          </p:cNvPr>
          <p:cNvPicPr>
            <a:picLocks noChangeAspect="1"/>
          </p:cNvPicPr>
          <p:nvPr/>
        </p:nvPicPr>
        <p:blipFill>
          <a:blip r:embed="rId3"/>
          <a:stretch>
            <a:fillRect/>
          </a:stretch>
        </p:blipFill>
        <p:spPr>
          <a:xfrm>
            <a:off x="1187624" y="698537"/>
            <a:ext cx="1286862" cy="919187"/>
          </a:xfrm>
          <a:prstGeom prst="rect">
            <a:avLst/>
          </a:prstGeom>
        </p:spPr>
      </p:pic>
      <p:sp>
        <p:nvSpPr>
          <p:cNvPr id="11" name="Rectangle 10">
            <a:extLst>
              <a:ext uri="{FF2B5EF4-FFF2-40B4-BE49-F238E27FC236}">
                <a16:creationId xmlns:a16="http://schemas.microsoft.com/office/drawing/2014/main" xmlns="" id="{056A1010-9426-5A42-92F6-1CAF0AD429A9}"/>
              </a:ext>
            </a:extLst>
          </p:cNvPr>
          <p:cNvSpPr/>
          <p:nvPr/>
        </p:nvSpPr>
        <p:spPr>
          <a:xfrm>
            <a:off x="251520" y="5903694"/>
            <a:ext cx="8064896" cy="261610"/>
          </a:xfrm>
          <a:prstGeom prst="rect">
            <a:avLst/>
          </a:prstGeom>
        </p:spPr>
        <p:txBody>
          <a:bodyPr wrap="square">
            <a:spAutoFit/>
          </a:bodyPr>
          <a:lstStyle/>
          <a:p>
            <a:r>
              <a:rPr lang="fr-FR" sz="1100" dirty="0"/>
              <a:t>http://www.horizon2020.gouv.fr/cid131357/en-route-vers-le-programme-horizon-europe-fp9.html</a:t>
            </a:r>
          </a:p>
        </p:txBody>
      </p:sp>
      <p:grpSp>
        <p:nvGrpSpPr>
          <p:cNvPr id="12" name="Groupe 11">
            <a:extLst>
              <a:ext uri="{FF2B5EF4-FFF2-40B4-BE49-F238E27FC236}">
                <a16:creationId xmlns:a16="http://schemas.microsoft.com/office/drawing/2014/main" xmlns="" id="{982FF4AA-FB31-5C45-881E-95E06095DBC9}"/>
              </a:ext>
            </a:extLst>
          </p:cNvPr>
          <p:cNvGrpSpPr/>
          <p:nvPr/>
        </p:nvGrpSpPr>
        <p:grpSpPr>
          <a:xfrm>
            <a:off x="85409" y="1796332"/>
            <a:ext cx="2836371" cy="1253002"/>
            <a:chOff x="6904266" y="1470322"/>
            <a:chExt cx="2836371" cy="1253002"/>
          </a:xfrm>
        </p:grpSpPr>
        <p:cxnSp>
          <p:nvCxnSpPr>
            <p:cNvPr id="13" name="Connecteur droit avec flèche 12">
              <a:extLst>
                <a:ext uri="{FF2B5EF4-FFF2-40B4-BE49-F238E27FC236}">
                  <a16:creationId xmlns:a16="http://schemas.microsoft.com/office/drawing/2014/main" xmlns="" id="{17B9D0CF-4469-B74B-A1F0-ECB7970305AC}"/>
                </a:ext>
              </a:extLst>
            </p:cNvPr>
            <p:cNvCxnSpPr>
              <a:cxnSpLocks/>
            </p:cNvCxnSpPr>
            <p:nvPr/>
          </p:nvCxnSpPr>
          <p:spPr>
            <a:xfrm flipV="1">
              <a:off x="9086601" y="1470322"/>
              <a:ext cx="654036" cy="767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xmlns="" id="{30057FC0-E615-C04D-87D9-C05962B1FDB6}"/>
                </a:ext>
              </a:extLst>
            </p:cNvPr>
            <p:cNvSpPr txBox="1"/>
            <p:nvPr/>
          </p:nvSpPr>
          <p:spPr>
            <a:xfrm>
              <a:off x="6904266" y="1553773"/>
              <a:ext cx="2520280" cy="1169551"/>
            </a:xfrm>
            <a:prstGeom prst="rect">
              <a:avLst/>
            </a:prstGeom>
            <a:noFill/>
          </p:spPr>
          <p:txBody>
            <a:bodyPr wrap="square" rtlCol="0">
              <a:spAutoFit/>
            </a:bodyPr>
            <a:lstStyle/>
            <a:p>
              <a:r>
                <a:rPr lang="fr-FR" sz="1400" b="1" dirty="0">
                  <a:solidFill>
                    <a:srgbClr val="FF0000"/>
                  </a:solidFill>
                </a:rPr>
                <a:t>De gros efforts dès 2019 !!</a:t>
              </a:r>
            </a:p>
            <a:p>
              <a:r>
                <a:rPr lang="fr-FR" sz="1400" b="1" dirty="0">
                  <a:solidFill>
                    <a:srgbClr val="FF0000"/>
                  </a:solidFill>
                </a:rPr>
                <a:t>Augmentation en nombre de dépôts, de leur qualité et de leur réussite !!</a:t>
              </a:r>
            </a:p>
            <a:p>
              <a:r>
                <a:rPr lang="fr-FR" sz="1400" b="1" dirty="0">
                  <a:solidFill>
                    <a:srgbClr val="FF0000"/>
                  </a:solidFill>
                  <a:sym typeface="Wingdings" pitchFamily="2" charset="2"/>
                </a:rPr>
                <a:t> Accompagné par UT</a:t>
              </a:r>
              <a:endParaRPr lang="fr-FR" sz="1400" b="1" dirty="0">
                <a:solidFill>
                  <a:srgbClr val="FF0000"/>
                </a:solidFill>
              </a:endParaRPr>
            </a:p>
          </p:txBody>
        </p:sp>
      </p:grpSp>
      <p:grpSp>
        <p:nvGrpSpPr>
          <p:cNvPr id="22" name="Groupe 21">
            <a:extLst>
              <a:ext uri="{FF2B5EF4-FFF2-40B4-BE49-F238E27FC236}">
                <a16:creationId xmlns:a16="http://schemas.microsoft.com/office/drawing/2014/main" xmlns="" id="{5EC51B73-C7E1-C143-B48F-3C5D2408D8C4}"/>
              </a:ext>
            </a:extLst>
          </p:cNvPr>
          <p:cNvGrpSpPr/>
          <p:nvPr/>
        </p:nvGrpSpPr>
        <p:grpSpPr>
          <a:xfrm>
            <a:off x="2915816" y="1640431"/>
            <a:ext cx="4114571" cy="1677086"/>
            <a:chOff x="2915816" y="1640431"/>
            <a:chExt cx="4114571" cy="1677086"/>
          </a:xfrm>
        </p:grpSpPr>
        <p:sp>
          <p:nvSpPr>
            <p:cNvPr id="18" name="ZoneTexte 17">
              <a:extLst>
                <a:ext uri="{FF2B5EF4-FFF2-40B4-BE49-F238E27FC236}">
                  <a16:creationId xmlns:a16="http://schemas.microsoft.com/office/drawing/2014/main" xmlns="" id="{60DFE33A-D532-7040-8C08-30834324D034}"/>
                </a:ext>
              </a:extLst>
            </p:cNvPr>
            <p:cNvSpPr txBox="1"/>
            <p:nvPr/>
          </p:nvSpPr>
          <p:spPr>
            <a:xfrm>
              <a:off x="2915816" y="2563887"/>
              <a:ext cx="1018227" cy="369332"/>
            </a:xfrm>
            <a:prstGeom prst="rect">
              <a:avLst/>
            </a:prstGeom>
            <a:noFill/>
          </p:spPr>
          <p:txBody>
            <a:bodyPr wrap="none" rtlCol="0">
              <a:spAutoFit/>
            </a:bodyPr>
            <a:lstStyle/>
            <a:p>
              <a:r>
                <a:rPr lang="fr-FR" b="1" dirty="0">
                  <a:solidFill>
                    <a:srgbClr val="45A59D"/>
                  </a:solidFill>
                </a:rPr>
                <a:t>25,8 M€</a:t>
              </a:r>
            </a:p>
          </p:txBody>
        </p:sp>
        <p:sp>
          <p:nvSpPr>
            <p:cNvPr id="19" name="ZoneTexte 18">
              <a:extLst>
                <a:ext uri="{FF2B5EF4-FFF2-40B4-BE49-F238E27FC236}">
                  <a16:creationId xmlns:a16="http://schemas.microsoft.com/office/drawing/2014/main" xmlns="" id="{FD37458D-198F-D04C-8AE9-75BFFCD3158E}"/>
                </a:ext>
              </a:extLst>
            </p:cNvPr>
            <p:cNvSpPr txBox="1"/>
            <p:nvPr/>
          </p:nvSpPr>
          <p:spPr>
            <a:xfrm>
              <a:off x="4636990" y="1640431"/>
              <a:ext cx="1018227" cy="369332"/>
            </a:xfrm>
            <a:prstGeom prst="rect">
              <a:avLst/>
            </a:prstGeom>
            <a:noFill/>
          </p:spPr>
          <p:txBody>
            <a:bodyPr wrap="none" rtlCol="0">
              <a:spAutoFit/>
            </a:bodyPr>
            <a:lstStyle/>
            <a:p>
              <a:r>
                <a:rPr lang="fr-FR" b="1" dirty="0">
                  <a:solidFill>
                    <a:srgbClr val="45A59D"/>
                  </a:solidFill>
                </a:rPr>
                <a:t>52,7 M€</a:t>
              </a:r>
            </a:p>
          </p:txBody>
        </p:sp>
        <p:sp>
          <p:nvSpPr>
            <p:cNvPr id="20" name="ZoneTexte 19">
              <a:extLst>
                <a:ext uri="{FF2B5EF4-FFF2-40B4-BE49-F238E27FC236}">
                  <a16:creationId xmlns:a16="http://schemas.microsoft.com/office/drawing/2014/main" xmlns="" id="{55C0F3EA-D161-FA41-AF3D-C581B21E7CA1}"/>
                </a:ext>
              </a:extLst>
            </p:cNvPr>
            <p:cNvSpPr txBox="1"/>
            <p:nvPr/>
          </p:nvSpPr>
          <p:spPr>
            <a:xfrm>
              <a:off x="6012160" y="2948185"/>
              <a:ext cx="1018227" cy="369332"/>
            </a:xfrm>
            <a:prstGeom prst="rect">
              <a:avLst/>
            </a:prstGeom>
            <a:noFill/>
          </p:spPr>
          <p:txBody>
            <a:bodyPr wrap="none" rtlCol="0">
              <a:spAutoFit/>
            </a:bodyPr>
            <a:lstStyle/>
            <a:p>
              <a:r>
                <a:rPr lang="fr-FR" b="1" dirty="0">
                  <a:solidFill>
                    <a:srgbClr val="45A59D"/>
                  </a:solidFill>
                </a:rPr>
                <a:t>13,5 M€</a:t>
              </a:r>
            </a:p>
          </p:txBody>
        </p:sp>
      </p:grpSp>
      <p:grpSp>
        <p:nvGrpSpPr>
          <p:cNvPr id="23" name="Groupe 22">
            <a:extLst>
              <a:ext uri="{FF2B5EF4-FFF2-40B4-BE49-F238E27FC236}">
                <a16:creationId xmlns:a16="http://schemas.microsoft.com/office/drawing/2014/main" xmlns="" id="{33E52966-2253-5045-B592-C6D78066DDDA}"/>
              </a:ext>
            </a:extLst>
          </p:cNvPr>
          <p:cNvGrpSpPr/>
          <p:nvPr/>
        </p:nvGrpSpPr>
        <p:grpSpPr>
          <a:xfrm>
            <a:off x="85409" y="2833890"/>
            <a:ext cx="4630609" cy="1346913"/>
            <a:chOff x="6689362" y="1208712"/>
            <a:chExt cx="3208786" cy="1346913"/>
          </a:xfrm>
        </p:grpSpPr>
        <p:cxnSp>
          <p:nvCxnSpPr>
            <p:cNvPr id="24" name="Connecteur droit avec flèche 23">
              <a:extLst>
                <a:ext uri="{FF2B5EF4-FFF2-40B4-BE49-F238E27FC236}">
                  <a16:creationId xmlns:a16="http://schemas.microsoft.com/office/drawing/2014/main" xmlns="" id="{EB9685AD-F909-034E-B431-321AF96C7E7B}"/>
                </a:ext>
              </a:extLst>
            </p:cNvPr>
            <p:cNvCxnSpPr>
              <a:cxnSpLocks/>
            </p:cNvCxnSpPr>
            <p:nvPr/>
          </p:nvCxnSpPr>
          <p:spPr>
            <a:xfrm flipV="1">
              <a:off x="9086601" y="1208712"/>
              <a:ext cx="811547" cy="1029167"/>
            </a:xfrm>
            <a:prstGeom prst="straightConnector1">
              <a:avLst/>
            </a:prstGeom>
            <a:ln w="38100">
              <a:solidFill>
                <a:srgbClr val="45A59D"/>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xmlns="" id="{2F1FDCCF-5229-DD49-A820-57B4767786AF}"/>
                </a:ext>
              </a:extLst>
            </p:cNvPr>
            <p:cNvSpPr txBox="1"/>
            <p:nvPr/>
          </p:nvSpPr>
          <p:spPr>
            <a:xfrm>
              <a:off x="6689362" y="1601518"/>
              <a:ext cx="2620076" cy="954107"/>
            </a:xfrm>
            <a:prstGeom prst="rect">
              <a:avLst/>
            </a:prstGeom>
            <a:noFill/>
          </p:spPr>
          <p:txBody>
            <a:bodyPr wrap="square" rtlCol="0">
              <a:spAutoFit/>
            </a:bodyPr>
            <a:lstStyle/>
            <a:p>
              <a:r>
                <a:rPr lang="fr-FR" sz="1400" b="1" dirty="0">
                  <a:solidFill>
                    <a:srgbClr val="45A59D"/>
                  </a:solidFill>
                </a:rPr>
                <a:t>Au niveau des % européens !</a:t>
              </a:r>
            </a:p>
            <a:p>
              <a:r>
                <a:rPr lang="fr-FR" sz="1400" b="1" dirty="0">
                  <a:solidFill>
                    <a:srgbClr val="45A59D"/>
                  </a:solidFill>
                </a:rPr>
                <a:t>Améliorons le nombre de dossiers en tant que porteurs !</a:t>
              </a:r>
            </a:p>
            <a:p>
              <a:r>
                <a:rPr lang="fr-FR" sz="1400" b="1" dirty="0">
                  <a:solidFill>
                    <a:srgbClr val="45A59D"/>
                  </a:solidFill>
                  <a:sym typeface="Wingdings" pitchFamily="2" charset="2"/>
                </a:rPr>
                <a:t> Actions RTR + CMER (dès 2019)</a:t>
              </a:r>
              <a:endParaRPr lang="fr-FR" sz="1400" b="1" dirty="0">
                <a:solidFill>
                  <a:srgbClr val="45A59D"/>
                </a:solidFill>
              </a:endParaRPr>
            </a:p>
          </p:txBody>
        </p:sp>
      </p:grpSp>
      <p:grpSp>
        <p:nvGrpSpPr>
          <p:cNvPr id="28" name="Groupe 27">
            <a:extLst>
              <a:ext uri="{FF2B5EF4-FFF2-40B4-BE49-F238E27FC236}">
                <a16:creationId xmlns:a16="http://schemas.microsoft.com/office/drawing/2014/main" xmlns="" id="{6C64D038-37E5-5F49-B05E-9DC0745C840D}"/>
              </a:ext>
            </a:extLst>
          </p:cNvPr>
          <p:cNvGrpSpPr/>
          <p:nvPr/>
        </p:nvGrpSpPr>
        <p:grpSpPr>
          <a:xfrm>
            <a:off x="4788024" y="2627455"/>
            <a:ext cx="4031390" cy="1345587"/>
            <a:chOff x="6688627" y="878669"/>
            <a:chExt cx="2793556" cy="1345587"/>
          </a:xfrm>
        </p:grpSpPr>
        <p:cxnSp>
          <p:nvCxnSpPr>
            <p:cNvPr id="29" name="Connecteur droit avec flèche 28">
              <a:extLst>
                <a:ext uri="{FF2B5EF4-FFF2-40B4-BE49-F238E27FC236}">
                  <a16:creationId xmlns:a16="http://schemas.microsoft.com/office/drawing/2014/main" xmlns="" id="{55ADBE82-78CD-5140-A280-2B42F7D86D43}"/>
                </a:ext>
              </a:extLst>
            </p:cNvPr>
            <p:cNvCxnSpPr>
              <a:cxnSpLocks/>
            </p:cNvCxnSpPr>
            <p:nvPr/>
          </p:nvCxnSpPr>
          <p:spPr>
            <a:xfrm flipH="1" flipV="1">
              <a:off x="8242475" y="878669"/>
              <a:ext cx="413097" cy="78072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xmlns="" id="{09398926-6096-2B4C-94ED-B4F221784003}"/>
                </a:ext>
              </a:extLst>
            </p:cNvPr>
            <p:cNvSpPr txBox="1"/>
            <p:nvPr/>
          </p:nvSpPr>
          <p:spPr>
            <a:xfrm>
              <a:off x="6688627" y="1701036"/>
              <a:ext cx="2793556" cy="523220"/>
            </a:xfrm>
            <a:prstGeom prst="rect">
              <a:avLst/>
            </a:prstGeom>
            <a:noFill/>
            <a:ln>
              <a:noFill/>
            </a:ln>
          </p:spPr>
          <p:txBody>
            <a:bodyPr wrap="square" rtlCol="0">
              <a:spAutoFit/>
            </a:bodyPr>
            <a:lstStyle/>
            <a:p>
              <a:r>
                <a:rPr lang="fr-FR" sz="1400" b="1" dirty="0">
                  <a:solidFill>
                    <a:srgbClr val="FFC000"/>
                  </a:solidFill>
                </a:rPr>
                <a:t>Université de Tours active depuis longtemps </a:t>
              </a:r>
              <a:r>
                <a:rPr lang="fr-FR" sz="1400" b="1" dirty="0">
                  <a:solidFill>
                    <a:srgbClr val="FFC000"/>
                  </a:solidFill>
                  <a:sym typeface="Wingdings" pitchFamily="2" charset="2"/>
                </a:rPr>
                <a:t> Opportunité certainement à saisir </a:t>
              </a:r>
              <a:endParaRPr lang="fr-FR" sz="1400" b="1" dirty="0">
                <a:solidFill>
                  <a:srgbClr val="FFC000"/>
                </a:solidFill>
              </a:endParaRPr>
            </a:p>
          </p:txBody>
        </p:sp>
      </p:grpSp>
      <p:grpSp>
        <p:nvGrpSpPr>
          <p:cNvPr id="37" name="Groupe 36">
            <a:extLst>
              <a:ext uri="{FF2B5EF4-FFF2-40B4-BE49-F238E27FC236}">
                <a16:creationId xmlns:a16="http://schemas.microsoft.com/office/drawing/2014/main" xmlns="" id="{DFD8D0AA-4D94-CE4F-B78E-00273E495277}"/>
              </a:ext>
            </a:extLst>
          </p:cNvPr>
          <p:cNvGrpSpPr/>
          <p:nvPr/>
        </p:nvGrpSpPr>
        <p:grpSpPr>
          <a:xfrm>
            <a:off x="955330" y="4393245"/>
            <a:ext cx="7835613" cy="1708160"/>
            <a:chOff x="827584" y="4504735"/>
            <a:chExt cx="7835613" cy="1708160"/>
          </a:xfrm>
        </p:grpSpPr>
        <p:grpSp>
          <p:nvGrpSpPr>
            <p:cNvPr id="35" name="Groupe 34">
              <a:extLst>
                <a:ext uri="{FF2B5EF4-FFF2-40B4-BE49-F238E27FC236}">
                  <a16:creationId xmlns:a16="http://schemas.microsoft.com/office/drawing/2014/main" xmlns="" id="{8AD4928E-2F6E-8F4E-BA2D-930B1869125C}"/>
                </a:ext>
              </a:extLst>
            </p:cNvPr>
            <p:cNvGrpSpPr/>
            <p:nvPr/>
          </p:nvGrpSpPr>
          <p:grpSpPr>
            <a:xfrm>
              <a:off x="827584" y="4663522"/>
              <a:ext cx="720080" cy="666809"/>
              <a:chOff x="625469" y="4718212"/>
              <a:chExt cx="720080" cy="666809"/>
            </a:xfrm>
          </p:grpSpPr>
          <p:sp>
            <p:nvSpPr>
              <p:cNvPr id="33" name="Triangle 32">
                <a:extLst>
                  <a:ext uri="{FF2B5EF4-FFF2-40B4-BE49-F238E27FC236}">
                    <a16:creationId xmlns:a16="http://schemas.microsoft.com/office/drawing/2014/main" xmlns="" id="{615816EA-CC40-7E49-9586-65E8145215C9}"/>
                  </a:ext>
                </a:extLst>
              </p:cNvPr>
              <p:cNvSpPr/>
              <p:nvPr/>
            </p:nvSpPr>
            <p:spPr>
              <a:xfrm>
                <a:off x="625469" y="4718212"/>
                <a:ext cx="720080" cy="648072"/>
              </a:xfrm>
              <a:prstGeom prst="triangl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xmlns="" id="{D110BDCA-7268-9B45-8B77-6C6892DDF0BE}"/>
                  </a:ext>
                </a:extLst>
              </p:cNvPr>
              <p:cNvSpPr txBox="1"/>
              <p:nvPr/>
            </p:nvSpPr>
            <p:spPr>
              <a:xfrm>
                <a:off x="861116" y="4923356"/>
                <a:ext cx="287258" cy="461665"/>
              </a:xfrm>
              <a:prstGeom prst="rect">
                <a:avLst/>
              </a:prstGeom>
              <a:noFill/>
            </p:spPr>
            <p:txBody>
              <a:bodyPr wrap="none" rtlCol="0">
                <a:spAutoFit/>
              </a:bodyPr>
              <a:lstStyle/>
              <a:p>
                <a:r>
                  <a:rPr lang="fr-FR" sz="2400" b="1" dirty="0"/>
                  <a:t>!</a:t>
                </a:r>
              </a:p>
            </p:txBody>
          </p:sp>
        </p:grpSp>
        <p:sp>
          <p:nvSpPr>
            <p:cNvPr id="36" name="ZoneTexte 35">
              <a:extLst>
                <a:ext uri="{FF2B5EF4-FFF2-40B4-BE49-F238E27FC236}">
                  <a16:creationId xmlns:a16="http://schemas.microsoft.com/office/drawing/2014/main" xmlns="" id="{A9639812-A34B-6A47-ABAD-F7023DB44F9E}"/>
                </a:ext>
              </a:extLst>
            </p:cNvPr>
            <p:cNvSpPr txBox="1"/>
            <p:nvPr/>
          </p:nvSpPr>
          <p:spPr>
            <a:xfrm>
              <a:off x="1715911" y="4504735"/>
              <a:ext cx="6947286" cy="1708160"/>
            </a:xfrm>
            <a:prstGeom prst="rect">
              <a:avLst/>
            </a:prstGeom>
            <a:noFill/>
          </p:spPr>
          <p:txBody>
            <a:bodyPr wrap="none" rtlCol="0">
              <a:spAutoFit/>
            </a:bodyPr>
            <a:lstStyle/>
            <a:p>
              <a:pPr>
                <a:spcAft>
                  <a:spcPts val="600"/>
                </a:spcAft>
              </a:pPr>
              <a:r>
                <a:rPr lang="fr-FR" b="1" dirty="0"/>
                <a:t>Label HRS4R </a:t>
              </a:r>
              <a:r>
                <a:rPr lang="fr-FR" dirty="0"/>
                <a:t>va, sans doute, être OBLIGATOIRE pour déposer !!</a:t>
              </a:r>
            </a:p>
            <a:p>
              <a:pPr marL="742950" lvl="1" indent="-285750">
                <a:buFont typeface="Wingdings" pitchFamily="2" charset="2"/>
                <a:buChar char="Ø"/>
              </a:pPr>
              <a:r>
                <a:rPr lang="fr-FR" sz="1600" dirty="0"/>
                <a:t>Label qualité RH de la recherche</a:t>
              </a:r>
            </a:p>
            <a:p>
              <a:pPr marL="742950" lvl="1" indent="-285750">
                <a:buFont typeface="Wingdings" pitchFamily="2" charset="2"/>
                <a:buChar char="Ø"/>
              </a:pPr>
              <a:r>
                <a:rPr lang="fr-FR" sz="1600" dirty="0"/>
                <a:t>Construction sur la durée (prendra &gt; 1 an)</a:t>
              </a:r>
            </a:p>
            <a:p>
              <a:pPr marL="742950" lvl="1" indent="-285750">
                <a:buFont typeface="Wingdings" pitchFamily="2" charset="2"/>
                <a:buChar char="Ø"/>
              </a:pPr>
              <a:endParaRPr lang="fr-FR" sz="1600" dirty="0"/>
            </a:p>
            <a:p>
              <a:pPr marL="742950" lvl="1" indent="-285750">
                <a:buFont typeface="Wingdings" pitchFamily="2" charset="2"/>
                <a:buChar char="Ø"/>
              </a:pPr>
              <a:r>
                <a:rPr lang="fr-FR" sz="1600" b="1" dirty="0">
                  <a:solidFill>
                    <a:srgbClr val="FF0000"/>
                  </a:solidFill>
                </a:rPr>
                <a:t>Besoin d’un investissement COLLECTIF </a:t>
              </a:r>
            </a:p>
            <a:p>
              <a:endParaRPr lang="fr-FR" dirty="0"/>
            </a:p>
          </p:txBody>
        </p:sp>
      </p:grpSp>
    </p:spTree>
    <p:extLst>
      <p:ext uri="{BB962C8B-B14F-4D97-AF65-F5344CB8AC3E}">
        <p14:creationId xmlns:p14="http://schemas.microsoft.com/office/powerpoint/2010/main" val="126337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checkerboard(across)">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1520" y="255054"/>
            <a:ext cx="8229600" cy="543595"/>
          </a:xfrm>
        </p:spPr>
        <p:txBody>
          <a:bodyPr>
            <a:noAutofit/>
          </a:bodyPr>
          <a:lstStyle/>
          <a:p>
            <a:r>
              <a:rPr lang="fr-FR" dirty="0">
                <a:latin typeface="Work Sans" panose="00000500000000000000" pitchFamily="2" charset="0"/>
              </a:rPr>
              <a:t>2-Label HRS4R 2019 : </a:t>
            </a:r>
            <a:br>
              <a:rPr lang="fr-FR" dirty="0">
                <a:latin typeface="Work Sans" panose="00000500000000000000" pitchFamily="2" charset="0"/>
              </a:rPr>
            </a:br>
            <a:endParaRPr lang="fr-FR" dirty="0">
              <a:latin typeface="Work Sans" panose="00000500000000000000" pitchFamily="2" charset="0"/>
            </a:endParaRPr>
          </a:p>
        </p:txBody>
      </p:sp>
      <p:sp>
        <p:nvSpPr>
          <p:cNvPr id="4" name="Espace réservé du texte 3"/>
          <p:cNvSpPr>
            <a:spLocks noGrp="1"/>
          </p:cNvSpPr>
          <p:nvPr>
            <p:ph type="body" sz="quarter" idx="10"/>
          </p:nvPr>
        </p:nvSpPr>
        <p:spPr/>
        <p:txBody>
          <a:bodyPr/>
          <a:lstStyle/>
          <a:p>
            <a:endParaRPr lang="fr-FR" dirty="0">
              <a:latin typeface="Work Sans" panose="00000500000000000000" pitchFamily="2" charset="0"/>
            </a:endParaRPr>
          </a:p>
        </p:txBody>
      </p:sp>
      <p:sp>
        <p:nvSpPr>
          <p:cNvPr id="6" name="ZoneTexte 5">
            <a:extLst>
              <a:ext uri="{FF2B5EF4-FFF2-40B4-BE49-F238E27FC236}">
                <a16:creationId xmlns:a16="http://schemas.microsoft.com/office/drawing/2014/main" xmlns="" id="{F7DDEFB4-B6F7-E347-8316-8D27BFB46C8B}"/>
              </a:ext>
            </a:extLst>
          </p:cNvPr>
          <p:cNvSpPr txBox="1"/>
          <p:nvPr/>
        </p:nvSpPr>
        <p:spPr>
          <a:xfrm>
            <a:off x="-57151" y="957987"/>
            <a:ext cx="9258300" cy="5900013"/>
          </a:xfrm>
          <a:prstGeom prst="rect">
            <a:avLst/>
          </a:prstGeom>
          <a:noFill/>
        </p:spPr>
        <p:txBody>
          <a:bodyPr wrap="square" rtlCol="0">
            <a:spAutoFit/>
          </a:bodyPr>
          <a:lstStyle/>
          <a:p>
            <a:pPr algn="l"/>
            <a:endParaRPr lang="fr-FR" sz="773" dirty="0">
              <a:latin typeface="Work Sans" panose="00000500000000000000" pitchFamily="2" charset="0"/>
            </a:endParaRPr>
          </a:p>
          <a:p>
            <a:pPr marL="562550" lvl="1" indent="-241093">
              <a:buFont typeface="Wingdings" pitchFamily="2" charset="2"/>
              <a:buChar char="Ø"/>
            </a:pPr>
            <a:r>
              <a:rPr lang="fr-FR" sz="2250" b="1" dirty="0">
                <a:latin typeface="Work Sans" pitchFamily="2" charset="77"/>
              </a:rPr>
              <a:t>Lancement de l’Action </a:t>
            </a:r>
          </a:p>
          <a:p>
            <a:pPr marL="321457" lvl="1">
              <a:spcBef>
                <a:spcPts val="422"/>
              </a:spcBef>
              <a:spcAft>
                <a:spcPts val="422"/>
              </a:spcAft>
            </a:pPr>
            <a:r>
              <a:rPr lang="fr-FR" sz="1687" i="1" dirty="0">
                <a:latin typeface="Work Sans" pitchFamily="2" charset="77"/>
              </a:rPr>
              <a:t>		</a:t>
            </a:r>
            <a:r>
              <a:rPr lang="fr-FR" sz="2000" b="1" i="1" dirty="0">
                <a:solidFill>
                  <a:srgbClr val="FF0000"/>
                </a:solidFill>
                <a:latin typeface="Work Sans" pitchFamily="2" charset="77"/>
              </a:rPr>
              <a:t>(</a:t>
            </a:r>
            <a:r>
              <a:rPr lang="fr-FR" sz="2000" b="1" i="1" dirty="0" err="1">
                <a:solidFill>
                  <a:srgbClr val="FF0000"/>
                </a:solidFill>
                <a:latin typeface="Work Sans" pitchFamily="2" charset="77"/>
              </a:rPr>
              <a:t>Human</a:t>
            </a:r>
            <a:r>
              <a:rPr lang="fr-FR" sz="2000" b="1" i="1" dirty="0">
                <a:solidFill>
                  <a:srgbClr val="FF0000"/>
                </a:solidFill>
                <a:latin typeface="Work Sans" pitchFamily="2" charset="77"/>
              </a:rPr>
              <a:t> Ressource </a:t>
            </a:r>
            <a:r>
              <a:rPr lang="fr-FR" sz="2000" b="1" i="1" dirty="0" err="1">
                <a:solidFill>
                  <a:srgbClr val="FF0000"/>
                </a:solidFill>
                <a:latin typeface="Work Sans" pitchFamily="2" charset="77"/>
              </a:rPr>
              <a:t>Strategiy</a:t>
            </a:r>
            <a:r>
              <a:rPr lang="fr-FR" sz="2000" b="1" i="1" dirty="0">
                <a:solidFill>
                  <a:srgbClr val="FF0000"/>
                </a:solidFill>
                <a:latin typeface="Work Sans" pitchFamily="2" charset="77"/>
              </a:rPr>
              <a:t> For </a:t>
            </a:r>
            <a:r>
              <a:rPr lang="fr-FR" sz="2000" b="1" i="1" dirty="0" err="1">
                <a:solidFill>
                  <a:srgbClr val="FF0000"/>
                </a:solidFill>
                <a:latin typeface="Work Sans" pitchFamily="2" charset="77"/>
              </a:rPr>
              <a:t>Research</a:t>
            </a:r>
            <a:r>
              <a:rPr lang="fr-FR" sz="2000" b="1" i="1" dirty="0">
                <a:solidFill>
                  <a:srgbClr val="FF0000"/>
                </a:solidFill>
                <a:latin typeface="Work Sans" pitchFamily="2" charset="77"/>
              </a:rPr>
              <a:t>)</a:t>
            </a:r>
          </a:p>
          <a:p>
            <a:pPr marL="884008" lvl="2" indent="-241093">
              <a:buFont typeface="Wingdings" pitchFamily="2" charset="2"/>
              <a:buChar char="Ø"/>
            </a:pPr>
            <a:r>
              <a:rPr lang="fr-FR" sz="2000" b="1" dirty="0">
                <a:solidFill>
                  <a:srgbClr val="FF0000"/>
                </a:solidFill>
                <a:latin typeface="Work Sans" pitchFamily="2" charset="77"/>
              </a:rPr>
              <a:t>Une obligation pour l’établissement pour Horizon Europe !!</a:t>
            </a:r>
          </a:p>
          <a:p>
            <a:pPr lvl="2" algn="l"/>
            <a:endParaRPr lang="fr-FR" sz="2000" dirty="0">
              <a:latin typeface="Work Sans" pitchFamily="2" charset="77"/>
            </a:endParaRPr>
          </a:p>
          <a:p>
            <a:pPr marL="562550" lvl="1" indent="-241093">
              <a:buFont typeface="Wingdings" pitchFamily="2" charset="2"/>
              <a:buChar char="Ø"/>
            </a:pPr>
            <a:r>
              <a:rPr lang="fr-FR" sz="2250" b="1" dirty="0">
                <a:latin typeface="Work Sans" pitchFamily="2" charset="77"/>
              </a:rPr>
              <a:t>Pour info,</a:t>
            </a:r>
          </a:p>
          <a:p>
            <a:pPr marL="884008" lvl="2" indent="-241093">
              <a:buFont typeface="Wingdings" pitchFamily="2" charset="2"/>
              <a:buChar char="Ø"/>
            </a:pPr>
            <a:r>
              <a:rPr lang="fr-FR" dirty="0">
                <a:latin typeface="Work Sans" pitchFamily="2" charset="77"/>
              </a:rPr>
              <a:t>Aujourd’hui, </a:t>
            </a:r>
          </a:p>
          <a:p>
            <a:pPr marL="1341208" lvl="3" indent="-241093">
              <a:buFont typeface="Wingdings" pitchFamily="2" charset="2"/>
              <a:buChar char="Ø"/>
            </a:pPr>
            <a:r>
              <a:rPr lang="fr-FR" dirty="0">
                <a:latin typeface="Work Sans" pitchFamily="2" charset="77"/>
              </a:rPr>
              <a:t>28 universités ou établissements ESR ont le label (dont CNRS /INRA /INSERM)</a:t>
            </a:r>
          </a:p>
          <a:p>
            <a:pPr marL="1341208" lvl="3" indent="-241093">
              <a:buFont typeface="Wingdings" pitchFamily="2" charset="2"/>
              <a:buChar char="Ø"/>
            </a:pPr>
            <a:r>
              <a:rPr lang="fr-FR" dirty="0">
                <a:latin typeface="Work Sans" pitchFamily="2" charset="77"/>
              </a:rPr>
              <a:t>18 sont en cours (dont U.  Orléans en phase dépôt final)</a:t>
            </a:r>
          </a:p>
          <a:p>
            <a:pPr marL="1100115" lvl="3"/>
            <a:endParaRPr lang="fr-FR" dirty="0">
              <a:latin typeface="Work Sans" pitchFamily="2" charset="77"/>
            </a:endParaRPr>
          </a:p>
          <a:p>
            <a:pPr marL="562550" lvl="1" indent="-241093">
              <a:buFont typeface="Wingdings" pitchFamily="2" charset="2"/>
              <a:buChar char="Ø"/>
            </a:pPr>
            <a:r>
              <a:rPr lang="fr-FR" sz="2250" b="1" dirty="0">
                <a:latin typeface="Work Sans" pitchFamily="2" charset="77"/>
              </a:rPr>
              <a:t>C’est quoi HRS4R </a:t>
            </a:r>
            <a:endParaRPr lang="fr-FR" sz="2250" dirty="0">
              <a:latin typeface="Work Sans" pitchFamily="2" charset="77"/>
            </a:endParaRPr>
          </a:p>
          <a:p>
            <a:pPr marL="884008" lvl="2" indent="-241093">
              <a:buFont typeface="Wingdings" pitchFamily="2" charset="2"/>
              <a:buChar char="Ø"/>
            </a:pPr>
            <a:r>
              <a:rPr lang="fr-FR" sz="1687" dirty="0">
                <a:latin typeface="Work Sans" pitchFamily="2" charset="77"/>
              </a:rPr>
              <a:t>40 questions faisant intervenir les services DRV, DRH et RI</a:t>
            </a:r>
            <a:endParaRPr lang="fr-FR" sz="1687" dirty="0">
              <a:solidFill>
                <a:srgbClr val="FF0000"/>
              </a:solidFill>
              <a:latin typeface="Work Sans" pitchFamily="2" charset="77"/>
            </a:endParaRPr>
          </a:p>
          <a:p>
            <a:pPr marL="884008" lvl="2" indent="-241093">
              <a:buFont typeface="Wingdings" pitchFamily="2" charset="2"/>
              <a:buChar char="Ø"/>
            </a:pPr>
            <a:r>
              <a:rPr lang="fr-FR" sz="1687" dirty="0">
                <a:latin typeface="Work Sans" pitchFamily="2" charset="77"/>
              </a:rPr>
              <a:t>Contribution indispensable des Chercheurs et Enseignants-Chercheurs</a:t>
            </a:r>
            <a:endParaRPr lang="fr-FR" sz="1687" dirty="0">
              <a:solidFill>
                <a:srgbClr val="FF0000"/>
              </a:solidFill>
              <a:latin typeface="Work Sans" pitchFamily="2" charset="77"/>
            </a:endParaRPr>
          </a:p>
          <a:p>
            <a:pPr lvl="2" algn="l"/>
            <a:endParaRPr lang="fr-FR" sz="984" dirty="0">
              <a:latin typeface="Work Sans" pitchFamily="2" charset="77"/>
            </a:endParaRPr>
          </a:p>
          <a:p>
            <a:pPr lvl="2" algn="l"/>
            <a:r>
              <a:rPr lang="fr-FR" sz="984" dirty="0">
                <a:latin typeface="Work Sans" pitchFamily="2" charset="77"/>
              </a:rPr>
              <a:t>		</a:t>
            </a:r>
          </a:p>
          <a:p>
            <a:pPr marL="562550" lvl="1" indent="-241093">
              <a:buFont typeface="Wingdings" pitchFamily="2" charset="2"/>
              <a:buChar char="Ø"/>
            </a:pPr>
            <a:r>
              <a:rPr lang="fr-FR" sz="2250" b="1" dirty="0">
                <a:latin typeface="Work Sans" pitchFamily="2" charset="77"/>
              </a:rPr>
              <a:t>Proposition de calendrier </a:t>
            </a:r>
            <a:r>
              <a:rPr lang="fr-FR" sz="2250" dirty="0">
                <a:latin typeface="Work Sans" pitchFamily="2" charset="77"/>
              </a:rPr>
              <a:t>: voir plus avant !</a:t>
            </a:r>
          </a:p>
          <a:p>
            <a:pPr lvl="3" algn="l"/>
            <a:endParaRPr lang="fr-FR" sz="352" dirty="0">
              <a:latin typeface="Work Sans" pitchFamily="2" charset="77"/>
            </a:endParaRPr>
          </a:p>
          <a:p>
            <a:pPr marL="843825" lvl="2" indent="-200911">
              <a:buFont typeface="Wingdings" pitchFamily="2" charset="2"/>
              <a:buChar char="ü"/>
            </a:pPr>
            <a:endParaRPr lang="fr-FR" sz="984" dirty="0">
              <a:latin typeface="Work Sans" pitchFamily="2" charset="77"/>
            </a:endParaRPr>
          </a:p>
          <a:p>
            <a:pPr marL="843825" lvl="2" indent="-200911">
              <a:buFont typeface="Wingdings" pitchFamily="2" charset="2"/>
              <a:buChar char="ü"/>
            </a:pPr>
            <a:endParaRPr lang="fr-FR" sz="984" dirty="0">
              <a:latin typeface="Work Sans" pitchFamily="2" charset="77"/>
            </a:endParaRPr>
          </a:p>
          <a:p>
            <a:pPr marL="1526922" lvl="4" indent="-241093">
              <a:buFont typeface="Wingdings" pitchFamily="2" charset="2"/>
              <a:buChar char="Ø"/>
            </a:pPr>
            <a:endParaRPr lang="fr-FR" sz="2250" dirty="0">
              <a:latin typeface="Work Sans" pitchFamily="2" charset="77"/>
            </a:endParaRPr>
          </a:p>
          <a:p>
            <a:pPr marL="562550" lvl="1" indent="-241093">
              <a:buFont typeface="Wingdings" pitchFamily="2" charset="2"/>
              <a:buChar char="Ø"/>
            </a:pPr>
            <a:endParaRPr lang="fr-FR" sz="2250" dirty="0">
              <a:latin typeface="Work Sans" pitchFamily="2" charset="77"/>
            </a:endParaRPr>
          </a:p>
          <a:p>
            <a:pPr algn="l"/>
            <a:endParaRPr lang="fr-FR" sz="2250" dirty="0">
              <a:latin typeface="Work Sans" panose="00000500000000000000" pitchFamily="2" charset="0"/>
            </a:endParaRPr>
          </a:p>
        </p:txBody>
      </p:sp>
    </p:spTree>
    <p:extLst>
      <p:ext uri="{BB962C8B-B14F-4D97-AF65-F5344CB8AC3E}">
        <p14:creationId xmlns:p14="http://schemas.microsoft.com/office/powerpoint/2010/main" val="351939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082D81F8-E71A-5249-B042-08E3ACDCBE0F}"/>
              </a:ext>
            </a:extLst>
          </p:cNvPr>
          <p:cNvSpPr>
            <a:spLocks noGrp="1"/>
          </p:cNvSpPr>
          <p:nvPr>
            <p:ph type="body" sz="quarter" idx="10"/>
          </p:nvPr>
        </p:nvSpPr>
        <p:spPr/>
        <p:txBody>
          <a:bodyPr/>
          <a:lstStyle/>
          <a:p>
            <a:endParaRPr lang="fr-FR"/>
          </a:p>
        </p:txBody>
      </p:sp>
      <p:sp>
        <p:nvSpPr>
          <p:cNvPr id="7" name="Titre 1">
            <a:extLst>
              <a:ext uri="{FF2B5EF4-FFF2-40B4-BE49-F238E27FC236}">
                <a16:creationId xmlns:a16="http://schemas.microsoft.com/office/drawing/2014/main" xmlns="" id="{C2496BD9-14EE-D84D-B54B-401007F14907}"/>
              </a:ext>
            </a:extLst>
          </p:cNvPr>
          <p:cNvSpPr>
            <a:spLocks noGrp="1"/>
          </p:cNvSpPr>
          <p:nvPr>
            <p:ph type="title"/>
          </p:nvPr>
        </p:nvSpPr>
        <p:spPr>
          <a:xfrm>
            <a:off x="377095" y="341412"/>
            <a:ext cx="8153400" cy="990600"/>
          </a:xfrm>
        </p:spPr>
        <p:txBody>
          <a:bodyPr/>
          <a:lstStyle/>
          <a:p>
            <a:r>
              <a:rPr lang="fr-FR" altLang="fr-FR" b="1" dirty="0"/>
              <a:t>Méthodologie</a:t>
            </a:r>
            <a:endParaRPr lang="fr-FR" dirty="0"/>
          </a:p>
        </p:txBody>
      </p:sp>
      <p:sp>
        <p:nvSpPr>
          <p:cNvPr id="8" name="Espace réservé du contenu 2">
            <a:extLst>
              <a:ext uri="{FF2B5EF4-FFF2-40B4-BE49-F238E27FC236}">
                <a16:creationId xmlns:a16="http://schemas.microsoft.com/office/drawing/2014/main" xmlns="" id="{23F6B803-82D3-6F48-B3E2-C133FCD3F673}"/>
              </a:ext>
            </a:extLst>
          </p:cNvPr>
          <p:cNvSpPr>
            <a:spLocks noGrp="1"/>
          </p:cNvSpPr>
          <p:nvPr>
            <p:ph sz="quarter" idx="1"/>
          </p:nvPr>
        </p:nvSpPr>
        <p:spPr>
          <a:xfrm>
            <a:off x="242728" y="1169558"/>
            <a:ext cx="8901272" cy="5736955"/>
          </a:xfrm>
        </p:spPr>
        <p:txBody>
          <a:bodyPr/>
          <a:lstStyle/>
          <a:p>
            <a:r>
              <a:rPr lang="fr-FR" sz="2000" b="1" dirty="0"/>
              <a:t> </a:t>
            </a:r>
            <a:r>
              <a:rPr lang="fr-FR" sz="1600" b="1" dirty="0"/>
              <a:t>Au préalable l’établissement devra signer la Charte européenne du chercheur et du Code de conduite pour le recrutement des chercheurs  dont les grands principes sont </a:t>
            </a:r>
            <a:r>
              <a:rPr lang="fr-FR" sz="1600" dirty="0"/>
              <a:t>:</a:t>
            </a:r>
          </a:p>
          <a:p>
            <a:pPr marL="1028700" lvl="1">
              <a:buFont typeface="Arial" panose="020B0604020202020204" pitchFamily="34" charset="0"/>
              <a:buChar char="•"/>
            </a:pPr>
            <a:r>
              <a:rPr lang="fr-FR" sz="1800" dirty="0"/>
              <a:t>Les droits professionnels des chercheurs sont reconnus</a:t>
            </a:r>
            <a:endParaRPr lang="fr-FR" sz="1800" b="1" dirty="0"/>
          </a:p>
          <a:p>
            <a:pPr marL="1028700" lvl="1">
              <a:buFont typeface="Arial" panose="020B0604020202020204" pitchFamily="34" charset="0"/>
              <a:buChar char="•"/>
            </a:pPr>
            <a:r>
              <a:rPr lang="fr-FR" sz="1800" dirty="0"/>
              <a:t>La mobilité des chercheurs est valorisée</a:t>
            </a:r>
            <a:endParaRPr lang="fr-FR" sz="1800" b="1" dirty="0"/>
          </a:p>
          <a:p>
            <a:pPr marL="1028700" lvl="1">
              <a:buFont typeface="Arial" panose="020B0604020202020204" pitchFamily="34" charset="0"/>
              <a:buChar char="•"/>
            </a:pPr>
            <a:r>
              <a:rPr lang="fr-FR" sz="1800" dirty="0"/>
              <a:t>L’équilibre entre la vie professionnelle et la vie privée est respectée</a:t>
            </a:r>
            <a:endParaRPr lang="fr-FR" sz="1800" b="1" dirty="0"/>
          </a:p>
          <a:p>
            <a:pPr marL="1028700" lvl="1">
              <a:buFont typeface="Arial" panose="020B0604020202020204" pitchFamily="34" charset="0"/>
              <a:buChar char="•"/>
            </a:pPr>
            <a:r>
              <a:rPr lang="fr-FR" sz="1800" dirty="0"/>
              <a:t>La transparence du recrutement est garantie</a:t>
            </a:r>
          </a:p>
          <a:p>
            <a:r>
              <a:rPr lang="fr-FR" sz="2000" b="1" dirty="0">
                <a:ea typeface="Microsoft YaHei" pitchFamily="2"/>
                <a:cs typeface="Mangal" pitchFamily="2"/>
              </a:rPr>
              <a:t>Ces principes sont déclinés parmi 40 items répartis en 4 domaines </a:t>
            </a:r>
          </a:p>
          <a:p>
            <a:pPr lvl="1" indent="0" hangingPunct="0">
              <a:buNone/>
            </a:pPr>
            <a:r>
              <a:rPr lang="fr-FR" sz="1800" b="1" dirty="0">
                <a:solidFill>
                  <a:srgbClr val="FF0000"/>
                </a:solidFill>
                <a:ea typeface="Microsoft YaHei" pitchFamily="2"/>
                <a:cs typeface="Mangal" pitchFamily="2"/>
              </a:rPr>
              <a:t>1. Aspects éthiques et professionnels </a:t>
            </a:r>
            <a:r>
              <a:rPr lang="fr-FR" sz="1800" dirty="0">
                <a:ea typeface="Microsoft YaHei" pitchFamily="2"/>
                <a:cs typeface="Mangal" pitchFamily="2"/>
              </a:rPr>
              <a:t>: (liberté de recherche, protection des données, non discrimination	…)</a:t>
            </a:r>
          </a:p>
          <a:p>
            <a:pPr lvl="1" indent="0" hangingPunct="0">
              <a:buNone/>
            </a:pPr>
            <a:r>
              <a:rPr lang="fr-FR" sz="1800" b="1" dirty="0">
                <a:solidFill>
                  <a:srgbClr val="FF0000"/>
                </a:solidFill>
                <a:ea typeface="Microsoft YaHei" pitchFamily="2"/>
                <a:cs typeface="Mangal" pitchFamily="2"/>
              </a:rPr>
              <a:t>2. Recrutement </a:t>
            </a:r>
            <a:r>
              <a:rPr lang="fr-FR" sz="1800" dirty="0">
                <a:ea typeface="Microsoft YaHei" pitchFamily="2"/>
                <a:cs typeface="Mangal" pitchFamily="2"/>
              </a:rPr>
              <a:t>(procédure, transparence, nomination post-doc..) </a:t>
            </a:r>
          </a:p>
          <a:p>
            <a:pPr lvl="1" indent="0" hangingPunct="0">
              <a:buNone/>
            </a:pPr>
            <a:r>
              <a:rPr lang="fr-FR" sz="1800" b="1" dirty="0">
                <a:solidFill>
                  <a:srgbClr val="FF0000"/>
                </a:solidFill>
                <a:ea typeface="Microsoft YaHei" pitchFamily="2"/>
                <a:cs typeface="Mangal" pitchFamily="2"/>
              </a:rPr>
              <a:t>3. Conditions de travail et sécurité sociale </a:t>
            </a:r>
            <a:r>
              <a:rPr lang="fr-FR" sz="1800" dirty="0">
                <a:ea typeface="Microsoft YaHei" pitchFamily="2"/>
                <a:cs typeface="Mangal" pitchFamily="2"/>
              </a:rPr>
              <a:t>(Environnement, égalité femmes-hommes, mobilité…)</a:t>
            </a:r>
          </a:p>
          <a:p>
            <a:pPr lvl="1" indent="0" hangingPunct="0">
              <a:buNone/>
            </a:pPr>
            <a:r>
              <a:rPr lang="fr-FR" sz="1800" b="1" dirty="0">
                <a:solidFill>
                  <a:srgbClr val="FF0000"/>
                </a:solidFill>
                <a:ea typeface="Microsoft YaHei" pitchFamily="2"/>
                <a:cs typeface="Mangal" pitchFamily="2"/>
              </a:rPr>
              <a:t>4. Formation </a:t>
            </a:r>
            <a:r>
              <a:rPr lang="fr-FR" sz="1800" dirty="0">
                <a:ea typeface="Microsoft YaHei" pitchFamily="2"/>
                <a:cs typeface="Mangal" pitchFamily="2"/>
              </a:rPr>
              <a:t>(Supervision, accès à la formation, développement professionnel…)</a:t>
            </a:r>
          </a:p>
          <a:p>
            <a:pPr marL="285750" lvl="0" indent="-285750">
              <a:buFont typeface="Arial" panose="020B0604020202020204" pitchFamily="34" charset="0"/>
              <a:buChar char="•"/>
            </a:pPr>
            <a:endParaRPr lang="fr-FR" sz="2000" b="1" dirty="0"/>
          </a:p>
          <a:p>
            <a:pPr marL="0" lvl="0" indent="0">
              <a:buNone/>
            </a:pPr>
            <a:endParaRPr lang="fr-FR" sz="2000" b="1" dirty="0"/>
          </a:p>
        </p:txBody>
      </p:sp>
      <p:cxnSp>
        <p:nvCxnSpPr>
          <p:cNvPr id="9" name="Connecteur droit 8">
            <a:extLst>
              <a:ext uri="{FF2B5EF4-FFF2-40B4-BE49-F238E27FC236}">
                <a16:creationId xmlns:a16="http://schemas.microsoft.com/office/drawing/2014/main" xmlns="" id="{3AAFD0B0-1609-804C-8C1C-C69D27461B7D}"/>
              </a:ext>
            </a:extLst>
          </p:cNvPr>
          <p:cNvCxnSpPr/>
          <p:nvPr/>
        </p:nvCxnSpPr>
        <p:spPr>
          <a:xfrm>
            <a:off x="539552" y="836712"/>
            <a:ext cx="7991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1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wipe(down)">
                                      <p:cBhvr>
                                        <p:cTn id="24" dur="500"/>
                                        <p:tgtEl>
                                          <p:spTgt spid="8">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down)">
                                      <p:cBhvr>
                                        <p:cTn id="27" dur="500"/>
                                        <p:tgtEl>
                                          <p:spTgt spid="8">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wipe(down)">
                                      <p:cBhvr>
                                        <p:cTn id="30" dur="500"/>
                                        <p:tgtEl>
                                          <p:spTgt spid="8">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wipe(down)">
                                      <p:cBhvr>
                                        <p:cTn id="33" dur="500"/>
                                        <p:tgtEl>
                                          <p:spTgt spid="8">
                                            <p:txEl>
                                              <p:pRg st="8" end="8"/>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animEffect transition="in" filter="wipe(down)">
                                      <p:cBhvr>
                                        <p:cTn id="36"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xmlns="" id="{37A0ACC6-2713-FB47-B852-C42D12101EC3}"/>
              </a:ext>
            </a:extLst>
          </p:cNvPr>
          <p:cNvSpPr>
            <a:spLocks noGrp="1"/>
          </p:cNvSpPr>
          <p:nvPr>
            <p:ph type="title"/>
          </p:nvPr>
        </p:nvSpPr>
        <p:spPr>
          <a:xfrm>
            <a:off x="306272" y="188640"/>
            <a:ext cx="8153400" cy="990600"/>
          </a:xfrm>
        </p:spPr>
        <p:txBody>
          <a:bodyPr/>
          <a:lstStyle/>
          <a:p>
            <a:pPr algn="l"/>
            <a:r>
              <a:rPr lang="fr-FR" b="1" dirty="0"/>
              <a:t>Méthodologie</a:t>
            </a:r>
          </a:p>
        </p:txBody>
      </p:sp>
      <p:sp>
        <p:nvSpPr>
          <p:cNvPr id="7" name="Espace réservé du contenu 2">
            <a:extLst>
              <a:ext uri="{FF2B5EF4-FFF2-40B4-BE49-F238E27FC236}">
                <a16:creationId xmlns:a16="http://schemas.microsoft.com/office/drawing/2014/main" xmlns="" id="{73C43481-96AF-0A45-A1A1-1D1A217C3AB7}"/>
              </a:ext>
            </a:extLst>
          </p:cNvPr>
          <p:cNvSpPr>
            <a:spLocks noGrp="1"/>
          </p:cNvSpPr>
          <p:nvPr>
            <p:ph sz="quarter" idx="1"/>
          </p:nvPr>
        </p:nvSpPr>
        <p:spPr>
          <a:xfrm>
            <a:off x="338975" y="1052736"/>
            <a:ext cx="8700746" cy="5328592"/>
          </a:xfrm>
        </p:spPr>
        <p:txBody>
          <a:bodyPr numCol="1"/>
          <a:lstStyle/>
          <a:p>
            <a:r>
              <a:rPr lang="fr-FR" sz="2000" b="1" spc="-1" dirty="0">
                <a:solidFill>
                  <a:srgbClr val="000000"/>
                </a:solidFill>
                <a:uFill>
                  <a:solidFill>
                    <a:srgbClr val="FFFFFF"/>
                  </a:solidFill>
                </a:uFill>
              </a:rPr>
              <a:t>Les 4 grandes étapes plan d’action</a:t>
            </a:r>
            <a:endParaRPr lang="fr-FR" sz="2000" spc="-1" dirty="0">
              <a:solidFill>
                <a:srgbClr val="000000"/>
              </a:solidFill>
              <a:uFill>
                <a:solidFill>
                  <a:srgbClr val="FFFFFF"/>
                </a:solidFill>
              </a:uFill>
            </a:endParaRPr>
          </a:p>
          <a:p>
            <a:pPr marL="0" indent="0">
              <a:buNone/>
            </a:pPr>
            <a:endParaRPr lang="fr-FR" sz="1600" b="1" spc="-1" dirty="0">
              <a:solidFill>
                <a:srgbClr val="000000"/>
              </a:solidFill>
              <a:uFill>
                <a:solidFill>
                  <a:srgbClr val="FFFFFF"/>
                </a:solidFill>
              </a:uFill>
            </a:endParaRPr>
          </a:p>
          <a:p>
            <a:pPr marL="0" indent="0">
              <a:buNone/>
            </a:pPr>
            <a:endParaRPr lang="fr-FR" sz="1600" b="1" spc="-1" dirty="0">
              <a:solidFill>
                <a:srgbClr val="000000"/>
              </a:solidFill>
              <a:uFill>
                <a:solidFill>
                  <a:srgbClr val="FFFFFF"/>
                </a:solidFill>
              </a:uFill>
            </a:endParaRPr>
          </a:p>
          <a:p>
            <a:r>
              <a:rPr lang="fr-FR" sz="1600" spc="-1" dirty="0">
                <a:solidFill>
                  <a:srgbClr val="000000"/>
                </a:solidFill>
                <a:uFill>
                  <a:solidFill>
                    <a:srgbClr val="FFFFFF"/>
                  </a:solidFill>
                </a:uFill>
              </a:rPr>
              <a:t>1 – </a:t>
            </a:r>
            <a:r>
              <a:rPr lang="fr-FR" sz="1600" b="1" spc="-1" dirty="0">
                <a:solidFill>
                  <a:srgbClr val="FF0000"/>
                </a:solidFill>
                <a:uFill>
                  <a:solidFill>
                    <a:srgbClr val="FFFFFF"/>
                  </a:solidFill>
                </a:uFill>
              </a:rPr>
              <a:t>Analyse interne </a:t>
            </a:r>
            <a:r>
              <a:rPr lang="fr-FR" sz="1600" i="1" spc="-1" dirty="0">
                <a:solidFill>
                  <a:srgbClr val="000000"/>
                </a:solidFill>
                <a:uFill>
                  <a:solidFill>
                    <a:srgbClr val="FFFFFF"/>
                  </a:solidFill>
                </a:uFill>
              </a:rPr>
              <a:t>Cette étape doit impliquer tous les acteurs stratégiques de l’université et concernés par la stratégie RH des chercheurs (Présidence de l’université, Direction générale des services, Direction des Ressources Humaines, chercheurs…)</a:t>
            </a:r>
          </a:p>
          <a:p>
            <a:pPr marL="0" indent="0">
              <a:buNone/>
            </a:pPr>
            <a:r>
              <a:rPr lang="fr-FR" sz="1600" b="1" spc="-1" dirty="0">
                <a:solidFill>
                  <a:srgbClr val="000000"/>
                </a:solidFill>
                <a:highlight>
                  <a:srgbClr val="00FF00"/>
                </a:highlight>
                <a:uFill>
                  <a:solidFill>
                    <a:srgbClr val="FFFFFF"/>
                  </a:solidFill>
                </a:uFill>
              </a:rPr>
              <a:t>     L’établissement devra comparer ses politiques et pratiques aux principes  de la Charte et du Code </a:t>
            </a:r>
            <a:endParaRPr lang="fr-FR" sz="1600" spc="-1" dirty="0">
              <a:solidFill>
                <a:srgbClr val="000000"/>
              </a:solidFill>
              <a:uFill>
                <a:solidFill>
                  <a:srgbClr val="FFFFFF"/>
                </a:solidFill>
              </a:uFill>
            </a:endParaRPr>
          </a:p>
          <a:p>
            <a:pPr marL="0" indent="0">
              <a:buNone/>
            </a:pPr>
            <a:endParaRPr lang="fr-FR" sz="1600" spc="-1" dirty="0">
              <a:solidFill>
                <a:srgbClr val="000000"/>
              </a:solidFill>
              <a:uFill>
                <a:solidFill>
                  <a:srgbClr val="FFFFFF"/>
                </a:solidFill>
              </a:uFill>
            </a:endParaRPr>
          </a:p>
          <a:p>
            <a:r>
              <a:rPr lang="fr-FR" sz="1600" spc="-1" dirty="0">
                <a:solidFill>
                  <a:srgbClr val="000000"/>
                </a:solidFill>
                <a:uFill>
                  <a:solidFill>
                    <a:srgbClr val="FFFFFF"/>
                  </a:solidFill>
                </a:uFill>
              </a:rPr>
              <a:t>2 – </a:t>
            </a:r>
            <a:r>
              <a:rPr lang="fr-FR" sz="1600" b="1" spc="-1" dirty="0">
                <a:solidFill>
                  <a:srgbClr val="FF0000"/>
                </a:solidFill>
                <a:uFill>
                  <a:solidFill>
                    <a:srgbClr val="FFFFFF"/>
                  </a:solidFill>
                </a:uFill>
              </a:rPr>
              <a:t>Développement d’une stratégie interne </a:t>
            </a:r>
            <a:r>
              <a:rPr lang="fr-FR" sz="1600" spc="-1" dirty="0">
                <a:solidFill>
                  <a:srgbClr val="000000"/>
                </a:solidFill>
                <a:uFill>
                  <a:solidFill>
                    <a:srgbClr val="FFFFFF"/>
                  </a:solidFill>
                </a:uFill>
              </a:rPr>
              <a:t>Les résultats de cette analyse permettra d’établir une </a:t>
            </a:r>
            <a:r>
              <a:rPr lang="fr-FR" sz="1600" b="1" spc="-1" dirty="0">
                <a:solidFill>
                  <a:srgbClr val="000000"/>
                </a:solidFill>
                <a:uFill>
                  <a:solidFill>
                    <a:srgbClr val="FFFFFF"/>
                  </a:solidFill>
                </a:uFill>
              </a:rPr>
              <a:t>stratégie</a:t>
            </a:r>
            <a:r>
              <a:rPr lang="fr-FR" sz="1600" spc="-1" dirty="0">
                <a:solidFill>
                  <a:srgbClr val="000000"/>
                </a:solidFill>
                <a:uFill>
                  <a:solidFill>
                    <a:srgbClr val="FFFFFF"/>
                  </a:solidFill>
                </a:uFill>
              </a:rPr>
              <a:t> propre à l’université de Tours par la construction d’un </a:t>
            </a:r>
            <a:r>
              <a:rPr lang="fr-FR" sz="1600" spc="-1" dirty="0">
                <a:solidFill>
                  <a:srgbClr val="7030A0"/>
                </a:solidFill>
                <a:uFill>
                  <a:solidFill>
                    <a:srgbClr val="FFFFFF"/>
                  </a:solidFill>
                </a:uFill>
              </a:rPr>
              <a:t>???</a:t>
            </a:r>
          </a:p>
          <a:p>
            <a:r>
              <a:rPr lang="fr-FR" sz="1600" spc="-1" dirty="0">
                <a:solidFill>
                  <a:srgbClr val="000000"/>
                </a:solidFill>
                <a:uFill>
                  <a:solidFill>
                    <a:srgbClr val="FFFFFF"/>
                  </a:solidFill>
                </a:uFill>
              </a:rPr>
              <a:t> 3 – </a:t>
            </a:r>
            <a:r>
              <a:rPr lang="fr-FR" sz="1600" b="1" spc="-1" dirty="0">
                <a:solidFill>
                  <a:srgbClr val="FF0000"/>
                </a:solidFill>
                <a:uFill>
                  <a:solidFill>
                    <a:srgbClr val="FFFFFF"/>
                  </a:solidFill>
                </a:uFill>
              </a:rPr>
              <a:t>Demander l’obtention du label </a:t>
            </a:r>
            <a:r>
              <a:rPr lang="fr-FR" sz="1600" spc="-1" dirty="0">
                <a:solidFill>
                  <a:srgbClr val="000000"/>
                </a:solidFill>
                <a:uFill>
                  <a:solidFill>
                    <a:srgbClr val="FFFFFF"/>
                  </a:solidFill>
                </a:uFill>
              </a:rPr>
              <a:t>à la commission européenne qui s’assure que l’analyse repose sur une étude associant les acteurs et actric</a:t>
            </a:r>
            <a:r>
              <a:rPr lang="fr-FR" sz="1600" spc="-1" dirty="0">
                <a:solidFill>
                  <a:srgbClr val="7030A0"/>
                </a:solidFill>
                <a:uFill>
                  <a:solidFill>
                    <a:srgbClr val="FFFFFF"/>
                  </a:solidFill>
                </a:uFill>
              </a:rPr>
              <a:t>es</a:t>
            </a:r>
            <a:r>
              <a:rPr lang="fr-FR" sz="1600" spc="-1" dirty="0">
                <a:solidFill>
                  <a:srgbClr val="FF0000"/>
                </a:solidFill>
                <a:uFill>
                  <a:solidFill>
                    <a:srgbClr val="FFFFFF"/>
                  </a:solidFill>
                </a:uFill>
              </a:rPr>
              <a:t> </a:t>
            </a:r>
            <a:r>
              <a:rPr lang="fr-FR" sz="1600" spc="-1" dirty="0">
                <a:solidFill>
                  <a:srgbClr val="000000"/>
                </a:solidFill>
                <a:uFill>
                  <a:solidFill>
                    <a:srgbClr val="FFFFFF"/>
                  </a:solidFill>
                </a:uFill>
              </a:rPr>
              <a:t>clefs </a:t>
            </a:r>
          </a:p>
          <a:p>
            <a:r>
              <a:rPr lang="fr-FR" sz="1600" spc="-1" dirty="0">
                <a:solidFill>
                  <a:srgbClr val="000000"/>
                </a:solidFill>
                <a:uFill>
                  <a:solidFill>
                    <a:srgbClr val="FFFFFF"/>
                  </a:solidFill>
                </a:uFill>
              </a:rPr>
              <a:t>4 – </a:t>
            </a:r>
            <a:r>
              <a:rPr lang="fr-FR" sz="1600" b="1" spc="-1" dirty="0">
                <a:solidFill>
                  <a:srgbClr val="FF0000"/>
                </a:solidFill>
                <a:uFill>
                  <a:solidFill>
                    <a:srgbClr val="FFFFFF"/>
                  </a:solidFill>
                </a:uFill>
              </a:rPr>
              <a:t>Un suivi interne et externe de la démarche </a:t>
            </a:r>
            <a:r>
              <a:rPr lang="fr-FR" sz="1600" spc="-1" dirty="0">
                <a:solidFill>
                  <a:srgbClr val="000000"/>
                </a:solidFill>
                <a:uFill>
                  <a:solidFill>
                    <a:srgbClr val="FFFFFF"/>
                  </a:solidFill>
                </a:uFill>
              </a:rPr>
              <a:t>par un processus d’évaluation (une auto-évaluation tous les 2 ans et une évaluation à 6 ans par la commission européenne)</a:t>
            </a:r>
          </a:p>
        </p:txBody>
      </p:sp>
      <p:cxnSp>
        <p:nvCxnSpPr>
          <p:cNvPr id="3" name="Connecteur droit 2">
            <a:extLst>
              <a:ext uri="{FF2B5EF4-FFF2-40B4-BE49-F238E27FC236}">
                <a16:creationId xmlns:a16="http://schemas.microsoft.com/office/drawing/2014/main" xmlns="" id="{1FBFF8DB-E4B6-9343-B8DC-DEBC50360653}"/>
              </a:ext>
            </a:extLst>
          </p:cNvPr>
          <p:cNvCxnSpPr/>
          <p:nvPr/>
        </p:nvCxnSpPr>
        <p:spPr>
          <a:xfrm>
            <a:off x="539552" y="836712"/>
            <a:ext cx="7991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68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down)">
                                      <p:cBhvr>
                                        <p:cTn id="7" dur="500"/>
                                        <p:tgtEl>
                                          <p:spTgt spid="7">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wipe(down)">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wipe(down)">
                                      <p:cBhvr>
                                        <p:cTn id="15" dur="500"/>
                                        <p:tgtEl>
                                          <p:spTgt spid="7">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animEffect transition="in" filter="wipe(down)">
                                      <p:cBhvr>
                                        <p:cTn id="20" dur="500"/>
                                        <p:tgtEl>
                                          <p:spTgt spid="7">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Effect transition="in" filter="wipe(down)">
                                      <p:cBhvr>
                                        <p:cTn id="25"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EFF1625D-82BC-0645-A47B-163C5D885048}"/>
              </a:ext>
            </a:extLst>
          </p:cNvPr>
          <p:cNvSpPr>
            <a:spLocks noGrp="1"/>
          </p:cNvSpPr>
          <p:nvPr>
            <p:ph type="body" sz="quarter" idx="10"/>
          </p:nvPr>
        </p:nvSpPr>
        <p:spPr/>
        <p:txBody>
          <a:bodyPr/>
          <a:lstStyle/>
          <a:p>
            <a:endParaRPr lang="fr-FR"/>
          </a:p>
        </p:txBody>
      </p:sp>
      <p:sp>
        <p:nvSpPr>
          <p:cNvPr id="7" name="Titre 1">
            <a:extLst>
              <a:ext uri="{FF2B5EF4-FFF2-40B4-BE49-F238E27FC236}">
                <a16:creationId xmlns:a16="http://schemas.microsoft.com/office/drawing/2014/main" xmlns="" id="{EB552842-3D9A-3E4E-AF1F-F7427B70359F}"/>
              </a:ext>
            </a:extLst>
          </p:cNvPr>
          <p:cNvSpPr>
            <a:spLocks noGrp="1"/>
          </p:cNvSpPr>
          <p:nvPr>
            <p:ph type="title"/>
          </p:nvPr>
        </p:nvSpPr>
        <p:spPr>
          <a:xfrm>
            <a:off x="539552" y="294185"/>
            <a:ext cx="9145939" cy="990600"/>
          </a:xfrm>
        </p:spPr>
        <p:txBody>
          <a:bodyPr/>
          <a:lstStyle/>
          <a:p>
            <a:r>
              <a:rPr lang="fr-FR" b="1" dirty="0"/>
              <a:t>Méthodologie</a:t>
            </a:r>
          </a:p>
        </p:txBody>
      </p:sp>
      <p:sp>
        <p:nvSpPr>
          <p:cNvPr id="8" name="Espace réservé du contenu 2">
            <a:extLst>
              <a:ext uri="{FF2B5EF4-FFF2-40B4-BE49-F238E27FC236}">
                <a16:creationId xmlns:a16="http://schemas.microsoft.com/office/drawing/2014/main" xmlns="" id="{15AA7A89-9377-FB49-85E7-38C99539ABC8}"/>
              </a:ext>
            </a:extLst>
          </p:cNvPr>
          <p:cNvSpPr>
            <a:spLocks noGrp="1"/>
          </p:cNvSpPr>
          <p:nvPr>
            <p:ph sz="quarter" idx="1"/>
          </p:nvPr>
        </p:nvSpPr>
        <p:spPr>
          <a:xfrm>
            <a:off x="219343" y="980730"/>
            <a:ext cx="8924657" cy="4939814"/>
          </a:xfrm>
        </p:spPr>
        <p:txBody>
          <a:bodyPr/>
          <a:lstStyle/>
          <a:p>
            <a:pPr marL="0" indent="0">
              <a:lnSpc>
                <a:spcPct val="150000"/>
              </a:lnSpc>
              <a:buNone/>
            </a:pPr>
            <a:r>
              <a:rPr lang="fr-FR" sz="2000" b="1" spc="-1" dirty="0">
                <a:uFill>
                  <a:solidFill>
                    <a:srgbClr val="FFFFFF"/>
                  </a:solidFill>
                </a:uFill>
              </a:rPr>
              <a:t>Pour y arriver : </a:t>
            </a:r>
            <a:endParaRPr lang="fr-FR" sz="2400" b="1" spc="-1" dirty="0">
              <a:uFill>
                <a:solidFill>
                  <a:srgbClr val="FFFFFF"/>
                </a:solidFill>
              </a:uFill>
            </a:endParaRPr>
          </a:p>
          <a:p>
            <a:pPr>
              <a:spcBef>
                <a:spcPts val="600"/>
              </a:spcBef>
            </a:pPr>
            <a:r>
              <a:rPr lang="fr-FR" sz="1600" b="1" spc="-1" dirty="0">
                <a:solidFill>
                  <a:srgbClr val="FF0000"/>
                </a:solidFill>
                <a:uFill>
                  <a:solidFill>
                    <a:srgbClr val="FFFFFF"/>
                  </a:solidFill>
                </a:uFill>
              </a:rPr>
              <a:t>Un portage politique </a:t>
            </a:r>
            <a:r>
              <a:rPr lang="fr-FR" sz="1600" b="1" spc="-1" dirty="0">
                <a:solidFill>
                  <a:srgbClr val="FF0000"/>
                </a:solidFill>
                <a:uFill>
                  <a:solidFill>
                    <a:srgbClr val="FFFFFF"/>
                  </a:solidFill>
                </a:uFill>
                <a:sym typeface="Wingdings" pitchFamily="2" charset="2"/>
              </a:rPr>
              <a:t> </a:t>
            </a:r>
            <a:r>
              <a:rPr lang="fr-FR" sz="1600" b="1" i="1" spc="-1" dirty="0">
                <a:solidFill>
                  <a:srgbClr val="00B050"/>
                </a:solidFill>
                <a:uFill>
                  <a:solidFill>
                    <a:srgbClr val="FFFFFF"/>
                  </a:solidFill>
                </a:uFill>
              </a:rPr>
              <a:t>VP CR!</a:t>
            </a:r>
          </a:p>
          <a:p>
            <a:pPr>
              <a:spcBef>
                <a:spcPts val="600"/>
              </a:spcBef>
            </a:pPr>
            <a:r>
              <a:rPr lang="fr-FR" sz="1600" b="1" spc="-1" dirty="0">
                <a:solidFill>
                  <a:srgbClr val="FF0000"/>
                </a:solidFill>
                <a:uFill>
                  <a:solidFill>
                    <a:srgbClr val="FFFFFF"/>
                  </a:solidFill>
                </a:uFill>
              </a:rPr>
              <a:t>Un chef de projet  </a:t>
            </a:r>
            <a:r>
              <a:rPr lang="fr-FR" sz="1600" spc="-1" dirty="0">
                <a:uFill>
                  <a:solidFill>
                    <a:srgbClr val="FFFFFF"/>
                  </a:solidFill>
                </a:uFill>
              </a:rPr>
              <a:t>qui conçoit la méthodologie, structure les étapes du projet, rend compte au commanditaire et communique sur le projet </a:t>
            </a:r>
            <a:r>
              <a:rPr lang="fr-FR" sz="1600" b="1" i="1" spc="-1" dirty="0">
                <a:solidFill>
                  <a:srgbClr val="FF0000"/>
                </a:solidFill>
                <a:uFill>
                  <a:solidFill>
                    <a:srgbClr val="FFFFFF"/>
                  </a:solidFill>
                </a:uFill>
              </a:rPr>
              <a:t>(A définir plutôt un EC)</a:t>
            </a:r>
          </a:p>
          <a:p>
            <a:pPr>
              <a:spcBef>
                <a:spcPts val="600"/>
              </a:spcBef>
            </a:pPr>
            <a:r>
              <a:rPr lang="fr-FR" sz="1600" b="1" spc="-1" dirty="0">
                <a:solidFill>
                  <a:srgbClr val="FF0000"/>
                </a:solidFill>
                <a:uFill>
                  <a:solidFill>
                    <a:srgbClr val="FFFFFF"/>
                  </a:solidFill>
                </a:uFill>
              </a:rPr>
              <a:t>Une équipe projet </a:t>
            </a:r>
            <a:r>
              <a:rPr lang="fr-FR" sz="1600" b="1" spc="-1" dirty="0">
                <a:solidFill>
                  <a:srgbClr val="FF0000"/>
                </a:solidFill>
                <a:uFill>
                  <a:solidFill>
                    <a:srgbClr val="FFFFFF"/>
                  </a:solidFill>
                </a:uFill>
                <a:sym typeface="Wingdings" pitchFamily="2" charset="2"/>
              </a:rPr>
              <a:t> </a:t>
            </a:r>
            <a:r>
              <a:rPr lang="fr-FR" sz="1600" b="1" spc="-1" dirty="0">
                <a:solidFill>
                  <a:srgbClr val="00B050"/>
                </a:solidFill>
                <a:uFill>
                  <a:solidFill>
                    <a:srgbClr val="FFFFFF"/>
                  </a:solidFill>
                </a:uFill>
                <a:sym typeface="Wingdings" pitchFamily="2" charset="2"/>
              </a:rPr>
              <a:t>pour permettre le démarrage … </a:t>
            </a:r>
            <a:r>
              <a:rPr lang="fr-FR" sz="1600" spc="-1" dirty="0">
                <a:uFill>
                  <a:solidFill>
                    <a:srgbClr val="FFFFFF"/>
                  </a:solidFill>
                </a:uFill>
              </a:rPr>
              <a:t>qui</a:t>
            </a:r>
            <a:r>
              <a:rPr lang="fr-FR" sz="1600" b="1" spc="-1" dirty="0">
                <a:uFill>
                  <a:solidFill>
                    <a:srgbClr val="FFFFFF"/>
                  </a:solidFill>
                </a:uFill>
              </a:rPr>
              <a:t> </a:t>
            </a:r>
            <a:r>
              <a:rPr lang="fr-FR" sz="1600" spc="-1" dirty="0">
                <a:uFill>
                  <a:solidFill>
                    <a:srgbClr val="FFFFFF"/>
                  </a:solidFill>
                </a:uFill>
              </a:rPr>
              <a:t>assure le suivi du projet et de son bon déroulement, qui s’assure de la progression des travaux et qui veille au respect des délais à la qualité des livrables à la commission</a:t>
            </a:r>
          </a:p>
          <a:p>
            <a:pPr>
              <a:spcBef>
                <a:spcPts val="600"/>
              </a:spcBef>
            </a:pPr>
            <a:r>
              <a:rPr lang="fr-FR" sz="1600" b="1" spc="-1" dirty="0">
                <a:solidFill>
                  <a:srgbClr val="FF0000"/>
                </a:solidFill>
                <a:uFill>
                  <a:solidFill>
                    <a:srgbClr val="FFFFFF"/>
                  </a:solidFill>
                </a:uFill>
              </a:rPr>
              <a:t>Une chargé de données : </a:t>
            </a:r>
            <a:r>
              <a:rPr lang="fr-FR" sz="1600" spc="-1" dirty="0">
                <a:uFill>
                  <a:solidFill>
                    <a:srgbClr val="FFFFFF"/>
                  </a:solidFill>
                </a:uFill>
              </a:rPr>
              <a:t>La construction des indicateurs, collections de données, enquêtes de terrain : </a:t>
            </a:r>
            <a:r>
              <a:rPr lang="fr-FR" sz="1600" b="1" spc="-1" dirty="0">
                <a:solidFill>
                  <a:srgbClr val="00B050"/>
                </a:solidFill>
                <a:uFill>
                  <a:solidFill>
                    <a:srgbClr val="FFFFFF"/>
                  </a:solidFill>
                </a:uFill>
              </a:rPr>
              <a:t>	</a:t>
            </a:r>
            <a:r>
              <a:rPr lang="fr-FR" sz="1600" b="1" i="1" spc="-1" dirty="0">
                <a:solidFill>
                  <a:srgbClr val="00B050"/>
                </a:solidFill>
                <a:uFill>
                  <a:solidFill>
                    <a:srgbClr val="FFFFFF"/>
                  </a:solidFill>
                </a:uFill>
              </a:rPr>
              <a:t>SOP  (FM)</a:t>
            </a:r>
          </a:p>
          <a:p>
            <a:pPr>
              <a:spcBef>
                <a:spcPts val="600"/>
              </a:spcBef>
            </a:pPr>
            <a:r>
              <a:rPr lang="fr-FR" sz="1600" b="1" spc="-1" dirty="0">
                <a:solidFill>
                  <a:srgbClr val="FF0000"/>
                </a:solidFill>
                <a:uFill>
                  <a:solidFill>
                    <a:srgbClr val="FFFFFF"/>
                  </a:solidFill>
                </a:uFill>
              </a:rPr>
              <a:t>Un Comité de pilotage stratégique (CPS) </a:t>
            </a:r>
            <a:r>
              <a:rPr lang="fr-FR" sz="1600" spc="-1" dirty="0">
                <a:uFill>
                  <a:solidFill>
                    <a:srgbClr val="FFFFFF"/>
                  </a:solidFill>
                </a:uFill>
              </a:rPr>
              <a:t>qui pose le diagnostic, propose les actions au Comité de pilotage et rédige les documents du dossier de labellisation (Le diagnostic, le plan d’action, et la stratégie de l’établissement) qui examine l’état d’avancement des travaux, propose des ajustements et arbitre les actions à engager </a:t>
            </a:r>
            <a:r>
              <a:rPr lang="fr-FR" sz="1600" b="1" i="1" spc="-1" dirty="0">
                <a:solidFill>
                  <a:srgbClr val="00B050"/>
                </a:solidFill>
                <a:uFill>
                  <a:solidFill>
                    <a:srgbClr val="FFFFFF"/>
                  </a:solidFill>
                </a:uFill>
              </a:rPr>
              <a:t>(voir transparent suivant)</a:t>
            </a:r>
          </a:p>
          <a:p>
            <a:pPr marL="457200">
              <a:spcBef>
                <a:spcPts val="600"/>
              </a:spcBef>
            </a:pPr>
            <a:r>
              <a:rPr lang="fr-FR" sz="1600" b="1" spc="-1" dirty="0">
                <a:solidFill>
                  <a:srgbClr val="FF0000"/>
                </a:solidFill>
                <a:uFill>
                  <a:solidFill>
                    <a:srgbClr val="FFFFFF"/>
                  </a:solidFill>
                </a:uFill>
              </a:rPr>
              <a:t>4 groupes de travail thématiques </a:t>
            </a:r>
            <a:r>
              <a:rPr lang="fr-FR" sz="1600" spc="-1" dirty="0">
                <a:uFill>
                  <a:solidFill>
                    <a:srgbClr val="FFFFFF"/>
                  </a:solidFill>
                </a:uFill>
              </a:rPr>
              <a:t>(</a:t>
            </a:r>
            <a:r>
              <a:rPr lang="fr-FR" sz="1600" spc="-1" dirty="0">
                <a:solidFill>
                  <a:srgbClr val="000000"/>
                </a:solidFill>
                <a:uFill>
                  <a:solidFill>
                    <a:srgbClr val="FFFFFF"/>
                  </a:solidFill>
                </a:uFill>
                <a:ea typeface="Verdana"/>
              </a:rPr>
              <a:t>Les aspects éthiques et professionnels du métier de chercheur, le recrutement, les conditions de travail et la sécurité sociale, la formation) 	</a:t>
            </a:r>
            <a:r>
              <a:rPr lang="fr-FR" sz="1600" spc="-1" dirty="0">
                <a:solidFill>
                  <a:srgbClr val="00B050"/>
                </a:solidFill>
                <a:uFill>
                  <a:solidFill>
                    <a:srgbClr val="FFFFFF"/>
                  </a:solidFill>
                </a:uFill>
                <a:ea typeface="Verdana"/>
              </a:rPr>
              <a:t>	</a:t>
            </a:r>
            <a:r>
              <a:rPr lang="fr-FR" sz="1600" b="1" spc="-1" dirty="0">
                <a:solidFill>
                  <a:srgbClr val="00B050"/>
                </a:solidFill>
                <a:uFill>
                  <a:solidFill>
                    <a:srgbClr val="FFFFFF"/>
                  </a:solidFill>
                </a:uFill>
                <a:ea typeface="Verdana"/>
              </a:rPr>
              <a:t>en cours de construire </a:t>
            </a:r>
            <a:r>
              <a:rPr lang="fr-FR" sz="1600" b="1" i="1" spc="-1" dirty="0">
                <a:solidFill>
                  <a:srgbClr val="00B050"/>
                </a:solidFill>
                <a:uFill>
                  <a:solidFill>
                    <a:srgbClr val="FFFFFF"/>
                  </a:solidFill>
                </a:uFill>
              </a:rPr>
              <a:t>(voir transparent suivant)</a:t>
            </a:r>
          </a:p>
          <a:p>
            <a:pPr marL="457200">
              <a:spcBef>
                <a:spcPts val="600"/>
              </a:spcBef>
            </a:pPr>
            <a:endParaRPr lang="fr-FR" sz="1600" b="1" spc="-1" dirty="0">
              <a:solidFill>
                <a:srgbClr val="FF0000"/>
              </a:solidFill>
              <a:uFill>
                <a:solidFill>
                  <a:srgbClr val="FFFFFF"/>
                </a:solidFill>
              </a:uFill>
              <a:ea typeface="Verdana"/>
            </a:endParaRPr>
          </a:p>
        </p:txBody>
      </p:sp>
      <p:cxnSp>
        <p:nvCxnSpPr>
          <p:cNvPr id="9" name="Connecteur droit 8">
            <a:extLst>
              <a:ext uri="{FF2B5EF4-FFF2-40B4-BE49-F238E27FC236}">
                <a16:creationId xmlns:a16="http://schemas.microsoft.com/office/drawing/2014/main" xmlns="" id="{11D6979D-29DF-F643-8BFD-7C327696633A}"/>
              </a:ext>
            </a:extLst>
          </p:cNvPr>
          <p:cNvCxnSpPr/>
          <p:nvPr/>
        </p:nvCxnSpPr>
        <p:spPr>
          <a:xfrm>
            <a:off x="539552" y="836712"/>
            <a:ext cx="7991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29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down)">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xmlns="" id="{E0681320-0E5C-1E45-B01E-FBFCFD4ACA80}"/>
              </a:ext>
            </a:extLst>
          </p:cNvPr>
          <p:cNvSpPr/>
          <p:nvPr/>
        </p:nvSpPr>
        <p:spPr>
          <a:xfrm>
            <a:off x="220998" y="3503933"/>
            <a:ext cx="8702002" cy="177277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lvl="0" algn="ctr" eaLnBrk="0" fontAlgn="base" hangingPunct="0">
              <a:spcBef>
                <a:spcPct val="0"/>
              </a:spcBef>
              <a:spcAft>
                <a:spcPct val="0"/>
              </a:spcAft>
            </a:pPr>
            <a:endParaRPr lang="fr-FR" altLang="fr-FR" sz="800" dirty="0">
              <a:solidFill>
                <a:schemeClr val="tx1"/>
              </a:solidFill>
            </a:endParaRPr>
          </a:p>
          <a:p>
            <a:pPr algn="ctr"/>
            <a:endParaRPr lang="fr-FR" dirty="0"/>
          </a:p>
        </p:txBody>
      </p:sp>
      <p:sp>
        <p:nvSpPr>
          <p:cNvPr id="4" name="Espace réservé du texte 3">
            <a:extLst>
              <a:ext uri="{FF2B5EF4-FFF2-40B4-BE49-F238E27FC236}">
                <a16:creationId xmlns:a16="http://schemas.microsoft.com/office/drawing/2014/main" xmlns="" id="{F8DCF6C2-3C18-EF43-95F7-6DD44FEE9DC0}"/>
              </a:ext>
            </a:extLst>
          </p:cNvPr>
          <p:cNvSpPr>
            <a:spLocks noGrp="1"/>
          </p:cNvSpPr>
          <p:nvPr>
            <p:ph type="body" sz="quarter" idx="10"/>
          </p:nvPr>
        </p:nvSpPr>
        <p:spPr/>
        <p:txBody>
          <a:bodyPr/>
          <a:lstStyle/>
          <a:p>
            <a:endParaRPr lang="fr-FR"/>
          </a:p>
        </p:txBody>
      </p:sp>
      <p:sp>
        <p:nvSpPr>
          <p:cNvPr id="7" name="Titre 1">
            <a:extLst>
              <a:ext uri="{FF2B5EF4-FFF2-40B4-BE49-F238E27FC236}">
                <a16:creationId xmlns:a16="http://schemas.microsoft.com/office/drawing/2014/main" xmlns="" id="{3FF43DCB-01FA-C743-9059-398D4B0CB9BA}"/>
              </a:ext>
            </a:extLst>
          </p:cNvPr>
          <p:cNvSpPr>
            <a:spLocks noGrp="1"/>
          </p:cNvSpPr>
          <p:nvPr>
            <p:ph type="title"/>
          </p:nvPr>
        </p:nvSpPr>
        <p:spPr>
          <a:xfrm>
            <a:off x="248131" y="195895"/>
            <a:ext cx="9145939" cy="990600"/>
          </a:xfrm>
        </p:spPr>
        <p:txBody>
          <a:bodyPr/>
          <a:lstStyle/>
          <a:p>
            <a:r>
              <a:rPr lang="fr-FR" b="1" dirty="0"/>
              <a:t>Méthodologie</a:t>
            </a:r>
          </a:p>
        </p:txBody>
      </p:sp>
      <p:cxnSp>
        <p:nvCxnSpPr>
          <p:cNvPr id="8" name="Connecteur droit 7">
            <a:extLst>
              <a:ext uri="{FF2B5EF4-FFF2-40B4-BE49-F238E27FC236}">
                <a16:creationId xmlns:a16="http://schemas.microsoft.com/office/drawing/2014/main" xmlns="" id="{9FD05C14-89DB-624B-9E1A-377FFC8ABFE6}"/>
              </a:ext>
            </a:extLst>
          </p:cNvPr>
          <p:cNvCxnSpPr/>
          <p:nvPr/>
        </p:nvCxnSpPr>
        <p:spPr>
          <a:xfrm>
            <a:off x="539552" y="789485"/>
            <a:ext cx="79918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au 8">
            <a:extLst>
              <a:ext uri="{FF2B5EF4-FFF2-40B4-BE49-F238E27FC236}">
                <a16:creationId xmlns:a16="http://schemas.microsoft.com/office/drawing/2014/main" xmlns="" id="{1897753E-808F-BD4E-918E-B14CB10CAF4A}"/>
              </a:ext>
            </a:extLst>
          </p:cNvPr>
          <p:cNvGraphicFramePr>
            <a:graphicFrameLocks noGrp="1"/>
          </p:cNvGraphicFramePr>
          <p:nvPr>
            <p:extLst>
              <p:ext uri="{D42A27DB-BD31-4B8C-83A1-F6EECF244321}">
                <p14:modId xmlns:p14="http://schemas.microsoft.com/office/powerpoint/2010/main" val="1784824529"/>
              </p:ext>
            </p:extLst>
          </p:nvPr>
        </p:nvGraphicFramePr>
        <p:xfrm>
          <a:off x="683566" y="4070796"/>
          <a:ext cx="7847786" cy="850422"/>
        </p:xfrm>
        <a:graphic>
          <a:graphicData uri="http://schemas.openxmlformats.org/drawingml/2006/table">
            <a:tbl>
              <a:tblPr firstRow="1" firstCol="1" bandRow="1">
                <a:tableStyleId>{5C22544A-7EE6-4342-B048-85BDC9FD1C3A}</a:tableStyleId>
              </a:tblPr>
              <a:tblGrid>
                <a:gridCol w="1569384">
                  <a:extLst>
                    <a:ext uri="{9D8B030D-6E8A-4147-A177-3AD203B41FA5}">
                      <a16:colId xmlns:a16="http://schemas.microsoft.com/office/drawing/2014/main" xmlns="" val="2379876296"/>
                    </a:ext>
                  </a:extLst>
                </a:gridCol>
                <a:gridCol w="1569384">
                  <a:extLst>
                    <a:ext uri="{9D8B030D-6E8A-4147-A177-3AD203B41FA5}">
                      <a16:colId xmlns:a16="http://schemas.microsoft.com/office/drawing/2014/main" xmlns="" val="3996755922"/>
                    </a:ext>
                  </a:extLst>
                </a:gridCol>
                <a:gridCol w="1569384">
                  <a:extLst>
                    <a:ext uri="{9D8B030D-6E8A-4147-A177-3AD203B41FA5}">
                      <a16:colId xmlns:a16="http://schemas.microsoft.com/office/drawing/2014/main" xmlns="" val="2526101980"/>
                    </a:ext>
                  </a:extLst>
                </a:gridCol>
                <a:gridCol w="1569384">
                  <a:extLst>
                    <a:ext uri="{9D8B030D-6E8A-4147-A177-3AD203B41FA5}">
                      <a16:colId xmlns:a16="http://schemas.microsoft.com/office/drawing/2014/main" xmlns="" val="623287484"/>
                    </a:ext>
                  </a:extLst>
                </a:gridCol>
                <a:gridCol w="1570250">
                  <a:extLst>
                    <a:ext uri="{9D8B030D-6E8A-4147-A177-3AD203B41FA5}">
                      <a16:colId xmlns:a16="http://schemas.microsoft.com/office/drawing/2014/main" xmlns="" val="3893272832"/>
                    </a:ext>
                  </a:extLst>
                </a:gridCol>
              </a:tblGrid>
              <a:tr h="283474">
                <a:tc>
                  <a:txBody>
                    <a:bodyPr/>
                    <a:lstStyle/>
                    <a:p>
                      <a:pPr algn="ctr">
                        <a:lnSpc>
                          <a:spcPct val="150000"/>
                        </a:lnSpc>
                        <a:spcAft>
                          <a:spcPts val="0"/>
                        </a:spcAft>
                      </a:pPr>
                      <a:r>
                        <a:rPr lang="fr-FR" sz="1100">
                          <a:solidFill>
                            <a:schemeClr val="tx1"/>
                          </a:solidFill>
                          <a:effectLst/>
                        </a:rPr>
                        <a:t>SSBCV</a:t>
                      </a:r>
                      <a:endPar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solidFill>
                            <a:schemeClr val="tx1"/>
                          </a:solidFill>
                          <a:effectLst/>
                        </a:rPr>
                        <a:t>EMSTU</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solidFill>
                            <a:schemeClr val="tx1"/>
                          </a:solidFill>
                          <a:effectLst/>
                        </a:rPr>
                        <a:t>MIPTIS</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a:solidFill>
                            <a:schemeClr val="tx1"/>
                          </a:solidFill>
                          <a:effectLst/>
                        </a:rPr>
                        <a:t>SSTED</a:t>
                      </a:r>
                      <a:endPar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solidFill>
                            <a:schemeClr val="tx1"/>
                          </a:solidFill>
                          <a:effectLst/>
                        </a:rPr>
                        <a:t>HL</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20557008"/>
                  </a:ext>
                </a:extLst>
              </a:tr>
              <a:tr h="283474">
                <a:tc>
                  <a:txBody>
                    <a:bodyPr/>
                    <a:lstStyle/>
                    <a:p>
                      <a:pPr>
                        <a:spcAft>
                          <a:spcPts val="0"/>
                        </a:spcAft>
                      </a:pPr>
                      <a:r>
                        <a:rPr lang="fr-FR" sz="11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spcAft>
                          <a:spcPts val="0"/>
                        </a:spcAft>
                      </a:pPr>
                      <a:r>
                        <a:rPr lang="fr-FR" sz="11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spcAft>
                          <a:spcPts val="0"/>
                        </a:spcAft>
                      </a:pPr>
                      <a:r>
                        <a:rPr lang="fr-FR" sz="11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spcAft>
                          <a:spcPts val="0"/>
                        </a:spcAft>
                      </a:pPr>
                      <a:r>
                        <a:rPr lang="fr-FR" sz="11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spcAft>
                          <a:spcPts val="0"/>
                        </a:spcAft>
                      </a:pPr>
                      <a:r>
                        <a:rPr lang="fr-FR" sz="11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xmlns="" val="1717411654"/>
                  </a:ext>
                </a:extLst>
              </a:tr>
              <a:tr h="283474">
                <a:tc>
                  <a:txBody>
                    <a:bodyPr/>
                    <a:lstStyle/>
                    <a:p>
                      <a:pPr>
                        <a:spcAft>
                          <a:spcPts val="0"/>
                        </a:spcAft>
                      </a:pPr>
                      <a:r>
                        <a:rPr lang="fr-FR" sz="11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spcAft>
                          <a:spcPts val="0"/>
                        </a:spcAft>
                      </a:pPr>
                      <a:r>
                        <a:rPr lang="fr-FR" sz="11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spcAft>
                          <a:spcPts val="0"/>
                        </a:spcAft>
                      </a:pPr>
                      <a:r>
                        <a:rPr lang="fr-FR" sz="11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spcAft>
                          <a:spcPts val="0"/>
                        </a:spcAft>
                      </a:pPr>
                      <a:r>
                        <a:rPr lang="fr-FR" sz="11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spcAft>
                          <a:spcPts val="0"/>
                        </a:spcAft>
                      </a:pPr>
                      <a:r>
                        <a:rPr lang="fr-FR" sz="11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xmlns="" val="850596646"/>
                  </a:ext>
                </a:extLst>
              </a:tr>
            </a:tbl>
          </a:graphicData>
        </a:graphic>
      </p:graphicFrame>
      <p:sp>
        <p:nvSpPr>
          <p:cNvPr id="10" name="Rectangle 1">
            <a:extLst>
              <a:ext uri="{FF2B5EF4-FFF2-40B4-BE49-F238E27FC236}">
                <a16:creationId xmlns:a16="http://schemas.microsoft.com/office/drawing/2014/main" xmlns="" id="{ACCF9E27-9DE0-DF4A-AF99-65FE13EA872F}"/>
              </a:ext>
            </a:extLst>
          </p:cNvPr>
          <p:cNvSpPr>
            <a:spLocks noChangeArrowheads="1"/>
          </p:cNvSpPr>
          <p:nvPr/>
        </p:nvSpPr>
        <p:spPr bwMode="auto">
          <a:xfrm>
            <a:off x="248131" y="5336313"/>
            <a:ext cx="11341261"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1" u="sng" strike="noStrike" cap="none" normalizeH="0" baseline="0" dirty="0">
              <a:ln>
                <a:noFill/>
              </a:ln>
              <a:solidFill>
                <a:schemeClr val="tx1"/>
              </a:solidFill>
              <a:effectLst/>
              <a:latin typeface="Times" pitchFamily="2"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1" u="sng" strike="noStrike" cap="none" normalizeH="0" baseline="0" dirty="0">
                <a:ln>
                  <a:noFill/>
                </a:ln>
                <a:solidFill>
                  <a:schemeClr val="tx1"/>
                </a:solidFill>
                <a:effectLst/>
                <a:latin typeface="Times" pitchFamily="2" charset="0"/>
                <a:ea typeface="Calibri" panose="020F0502020204030204" pitchFamily="34" charset="0"/>
                <a:cs typeface="Times New Roman" panose="02020603050405020304" pitchFamily="18" charset="0"/>
              </a:rPr>
              <a:t>(*)</a:t>
            </a: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100" b="0" i="0" u="none" strike="noStrike" cap="none" normalizeH="0" baseline="0" dirty="0">
                <a:ln>
                  <a:noFill/>
                </a:ln>
                <a:solidFill>
                  <a:schemeClr val="tx1"/>
                </a:solidFill>
                <a:effectLst/>
                <a:latin typeface="Times" pitchFamily="2" charset="0"/>
                <a:ea typeface="Calibri" panose="020F0502020204030204" pitchFamily="34" charset="0"/>
                <a:cs typeface="Times New Roman" panose="02020603050405020304" pitchFamily="18" charset="0"/>
              </a:rPr>
              <a:t>: </a:t>
            </a:r>
            <a:endParaRPr kumimoji="0" lang="fr-FR" altLang="fr-F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Times" pitchFamily="2" charset="0"/>
                <a:ea typeface="Calibri" panose="020F0502020204030204" pitchFamily="34" charset="0"/>
                <a:cs typeface="Times New Roman" panose="02020603050405020304" pitchFamily="18" charset="0"/>
              </a:rPr>
              <a:t>Volont</a:t>
            </a: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100" b="0" i="0" u="none" strike="noStrike" cap="none" normalizeH="0" baseline="0" dirty="0">
                <a:ln>
                  <a:noFill/>
                </a:ln>
                <a:solidFill>
                  <a:schemeClr val="tx1"/>
                </a:solidFill>
                <a:effectLst/>
                <a:latin typeface="Times" pitchFamily="2" charset="0"/>
                <a:ea typeface="Calibri" panose="020F0502020204030204" pitchFamily="34" charset="0"/>
                <a:cs typeface="Times New Roman" panose="02020603050405020304" pitchFamily="18" charset="0"/>
              </a:rPr>
              <a:t> de limiter </a:t>
            </a: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100" b="0" i="0" u="none" strike="noStrike" cap="none" normalizeH="0" baseline="0" dirty="0">
                <a:ln>
                  <a:noFill/>
                </a:ln>
                <a:solidFill>
                  <a:schemeClr val="tx1"/>
                </a:solidFill>
                <a:effectLst/>
                <a:latin typeface="Times" pitchFamily="2" charset="0"/>
                <a:ea typeface="Calibri" panose="020F0502020204030204" pitchFamily="34" charset="0"/>
                <a:cs typeface="Times New Roman" panose="02020603050405020304" pitchFamily="18" charset="0"/>
              </a:rPr>
              <a:t> une dizaine de personnes comprenant</a:t>
            </a: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100" b="0" i="0" u="none" strike="noStrike" cap="none" normalizeH="0" baseline="0" dirty="0">
                <a:ln>
                  <a:noFill/>
                </a:ln>
                <a:solidFill>
                  <a:schemeClr val="tx1"/>
                </a:solidFill>
                <a:effectLst/>
                <a:latin typeface="Times" pitchFamily="2" charset="0"/>
                <a:ea typeface="Calibri" panose="020F0502020204030204" pitchFamily="34" charset="0"/>
                <a:cs typeface="Times New Roman" panose="02020603050405020304" pitchFamily="18" charset="0"/>
              </a:rPr>
              <a:t>:</a:t>
            </a:r>
            <a:endParaRPr kumimoji="0" lang="fr-FR" altLang="fr-F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Times" pitchFamily="2" charset="0"/>
                <a:ea typeface="Calibri" panose="020F0502020204030204" pitchFamily="34" charset="0"/>
                <a:cs typeface="Times New Roman" panose="02020603050405020304" pitchFamily="18" charset="0"/>
              </a:rPr>
              <a:t>Au moins 2-3 doctorants (dont au moins 1 </a:t>
            </a: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100" b="0" i="0" u="none" strike="noStrike" cap="none" normalizeH="0" baseline="0" dirty="0">
                <a:ln>
                  <a:noFill/>
                </a:ln>
                <a:solidFill>
                  <a:schemeClr val="tx1"/>
                </a:solidFill>
                <a:effectLst/>
                <a:latin typeface="Times" pitchFamily="2" charset="0"/>
                <a:ea typeface="Calibri" panose="020F0502020204030204" pitchFamily="34" charset="0"/>
                <a:cs typeface="Times New Roman" panose="02020603050405020304" pitchFamily="18" charset="0"/>
              </a:rPr>
              <a:t>tranger (Proposition Oriane), plutôt en 2A)</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latin typeface="Times" pitchFamily="2"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latin typeface="Times" pitchFamily="2"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latin typeface="Times" pitchFamily="2"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latin typeface="Times" pitchFamily="2"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latin typeface="Times" pitchFamily="2"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chemeClr val="tx1"/>
              </a:solidFill>
              <a:effectLst/>
              <a:latin typeface="Times" pitchFamily="2"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latin typeface="Times" pitchFamily="2"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chemeClr val="tx1"/>
              </a:solidFill>
              <a:effectLst/>
              <a:latin typeface="Times" pitchFamily="2"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Times" pitchFamily="2" charset="0"/>
                <a:ea typeface="Calibri" panose="020F0502020204030204" pitchFamily="34" charset="0"/>
                <a:cs typeface="Times New Roman" panose="02020603050405020304" pitchFamily="18" charset="0"/>
              </a:rPr>
              <a:t>Au moins 1 Ing</a:t>
            </a: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100" b="0" i="0" u="none" strike="noStrike" cap="none" normalizeH="0" baseline="0" dirty="0">
                <a:ln>
                  <a:noFill/>
                </a:ln>
                <a:solidFill>
                  <a:schemeClr val="tx1"/>
                </a:solidFill>
                <a:effectLst/>
                <a:latin typeface="Times" pitchFamily="2" charset="0"/>
                <a:ea typeface="Calibri" panose="020F0502020204030204" pitchFamily="34" charset="0"/>
                <a:cs typeface="Times New Roman" panose="02020603050405020304" pitchFamily="18" charset="0"/>
              </a:rPr>
              <a:t>nieur d</a:t>
            </a: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100" b="0" i="0" u="none" strike="noStrike" cap="none" normalizeH="0" baseline="0" dirty="0">
                <a:ln>
                  <a:noFill/>
                </a:ln>
                <a:solidFill>
                  <a:schemeClr val="tx1"/>
                </a:solidFill>
                <a:effectLst/>
                <a:latin typeface="Times" pitchFamily="2" charset="0"/>
                <a:ea typeface="Calibri" panose="020F0502020204030204" pitchFamily="34" charset="0"/>
                <a:cs typeface="Times New Roman" panose="02020603050405020304" pitchFamily="18" charset="0"/>
              </a:rPr>
              <a:t>tude</a:t>
            </a:r>
            <a:endParaRPr kumimoji="0" lang="fr-FR" altLang="fr-F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Times" pitchFamily="2" charset="0"/>
                <a:ea typeface="Calibri" panose="020F0502020204030204" pitchFamily="34" charset="0"/>
                <a:cs typeface="Times New Roman" panose="02020603050405020304" pitchFamily="18" charset="0"/>
              </a:rPr>
              <a:t>Au moins 2 par ED (ancien/jeune) ?</a:t>
            </a:r>
            <a:endParaRPr kumimoji="0" lang="fr-FR" altLang="fr-F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Rectangle : coins arrondis 10">
            <a:extLst>
              <a:ext uri="{FF2B5EF4-FFF2-40B4-BE49-F238E27FC236}">
                <a16:creationId xmlns:a16="http://schemas.microsoft.com/office/drawing/2014/main" xmlns="" id="{1460E1CF-17E6-9242-BD6E-7E528FD9B7A7}"/>
              </a:ext>
            </a:extLst>
          </p:cNvPr>
          <p:cNvSpPr/>
          <p:nvPr/>
        </p:nvSpPr>
        <p:spPr>
          <a:xfrm>
            <a:off x="71574" y="1663541"/>
            <a:ext cx="4284402" cy="1772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r>
              <a:rPr lang="fr-FR" altLang="fr-FR" b="1" dirty="0">
                <a:solidFill>
                  <a:schemeClr val="bg1"/>
                </a:solidFill>
                <a:latin typeface="Times" pitchFamily="2" charset="0"/>
                <a:ea typeface="Calibri" panose="020F0502020204030204" pitchFamily="34" charset="0"/>
                <a:cs typeface="Times New Roman" panose="02020603050405020304" pitchFamily="18" charset="0"/>
              </a:rPr>
              <a:t>CA</a:t>
            </a:r>
            <a:r>
              <a:rPr lang="fr-FR" alt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altLang="fr-FR" dirty="0">
                <a:solidFill>
                  <a:schemeClr val="bg1"/>
                </a:solidFill>
                <a:latin typeface="Times" pitchFamily="2" charset="0"/>
                <a:ea typeface="Calibri" panose="020F0502020204030204" pitchFamily="34" charset="0"/>
                <a:cs typeface="Times New Roman" panose="02020603050405020304" pitchFamily="18" charset="0"/>
              </a:rPr>
              <a:t>: C. </a:t>
            </a:r>
            <a:r>
              <a:rPr lang="fr-FR" altLang="fr-FR" dirty="0" err="1">
                <a:solidFill>
                  <a:schemeClr val="bg1"/>
                </a:solidFill>
                <a:latin typeface="Times" pitchFamily="2" charset="0"/>
                <a:ea typeface="Calibri" panose="020F0502020204030204" pitchFamily="34" charset="0"/>
                <a:cs typeface="Times New Roman" panose="02020603050405020304" pitchFamily="18" charset="0"/>
              </a:rPr>
              <a:t>Manson</a:t>
            </a:r>
            <a:endParaRPr lang="fr-FR" altLang="fr-FR" sz="800" dirty="0">
              <a:solidFill>
                <a:schemeClr val="bg1"/>
              </a:solidFill>
            </a:endParaRPr>
          </a:p>
          <a:p>
            <a:pPr lvl="0" algn="ctr" eaLnBrk="0" fontAlgn="base" hangingPunct="0">
              <a:spcBef>
                <a:spcPct val="0"/>
              </a:spcBef>
              <a:spcAft>
                <a:spcPct val="0"/>
              </a:spcAft>
            </a:pPr>
            <a:r>
              <a:rPr lang="fr-FR" alt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ED</a:t>
            </a:r>
            <a:r>
              <a:rPr lang="fr-FR" altLang="fr-FR" dirty="0">
                <a:solidFill>
                  <a:schemeClr val="bg1"/>
                </a:solidFill>
                <a:latin typeface="Times" pitchFamily="2" charset="0"/>
                <a:ea typeface="Calibri" panose="020F0502020204030204" pitchFamily="34" charset="0"/>
                <a:cs typeface="Times New Roman" panose="02020603050405020304" pitchFamily="18" charset="0"/>
              </a:rPr>
              <a:t>: </a:t>
            </a:r>
            <a:r>
              <a:rPr lang="fr-FR" alt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Ph </a:t>
            </a:r>
            <a:r>
              <a:rPr lang="fr-FR" altLang="fr-FR"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Roingeard</a:t>
            </a:r>
            <a:endParaRPr lang="fr-FR" altLang="fr-FR"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endParaRPr lang="fr-FR" altLang="fr-FR"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endParaRPr lang="fr-FR" altLang="fr-FR" sz="800" dirty="0">
              <a:solidFill>
                <a:schemeClr val="bg1"/>
              </a:solidFill>
              <a:latin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endParaRPr lang="fr-FR" altLang="fr-FR" sz="800" dirty="0">
              <a:solidFill>
                <a:schemeClr val="bg1"/>
              </a:solidFill>
            </a:endParaRPr>
          </a:p>
          <a:p>
            <a:pPr lvl="0" algn="ctr" eaLnBrk="0" fontAlgn="base" hangingPunct="0">
              <a:spcBef>
                <a:spcPct val="0"/>
              </a:spcBef>
              <a:spcAft>
                <a:spcPct val="0"/>
              </a:spcAft>
            </a:pPr>
            <a:r>
              <a:rPr lang="fr-FR" alt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É</a:t>
            </a:r>
            <a:r>
              <a:rPr lang="fr-FR" altLang="fr-FR" b="1" dirty="0">
                <a:solidFill>
                  <a:schemeClr val="bg1"/>
                </a:solidFill>
                <a:latin typeface="Times" pitchFamily="2" charset="0"/>
                <a:ea typeface="Calibri" panose="020F0502020204030204" pitchFamily="34" charset="0"/>
                <a:cs typeface="Times New Roman" panose="02020603050405020304" pitchFamily="18" charset="0"/>
              </a:rPr>
              <a:t>galit</a:t>
            </a:r>
            <a:r>
              <a:rPr lang="fr-FR" alt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é</a:t>
            </a:r>
            <a:r>
              <a:rPr lang="fr-FR" alt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altLang="fr-FR" dirty="0">
                <a:solidFill>
                  <a:schemeClr val="bg1"/>
                </a:solidFill>
                <a:latin typeface="Times" pitchFamily="2" charset="0"/>
                <a:ea typeface="Calibri" panose="020F0502020204030204" pitchFamily="34" charset="0"/>
                <a:cs typeface="Times New Roman" panose="02020603050405020304" pitchFamily="18" charset="0"/>
              </a:rPr>
              <a:t>: C. </a:t>
            </a:r>
            <a:r>
              <a:rPr lang="fr-FR" altLang="fr-FR" dirty="0" err="1">
                <a:solidFill>
                  <a:schemeClr val="bg1"/>
                </a:solidFill>
                <a:latin typeface="Times" pitchFamily="2" charset="0"/>
                <a:ea typeface="Calibri" panose="020F0502020204030204" pitchFamily="34" charset="0"/>
                <a:cs typeface="Times New Roman" panose="02020603050405020304" pitchFamily="18" charset="0"/>
              </a:rPr>
              <a:t>Pennutto</a:t>
            </a:r>
            <a:r>
              <a:rPr lang="fr-FR" altLang="fr-FR" dirty="0">
                <a:solidFill>
                  <a:schemeClr val="bg1"/>
                </a:solidFill>
                <a:latin typeface="Times" pitchFamily="2" charset="0"/>
                <a:ea typeface="Calibri" panose="020F0502020204030204" pitchFamily="34" charset="0"/>
                <a:cs typeface="Times New Roman" panose="02020603050405020304" pitchFamily="18" charset="0"/>
              </a:rPr>
              <a:t> </a:t>
            </a:r>
            <a:endParaRPr lang="fr-FR" altLang="fr-FR" b="1" dirty="0">
              <a:solidFill>
                <a:schemeClr val="bg1"/>
              </a:solidFill>
              <a:latin typeface="Times" pitchFamily="2"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fr-FR" altLang="fr-FR" b="1" dirty="0">
                <a:solidFill>
                  <a:schemeClr val="bg1"/>
                </a:solidFill>
                <a:latin typeface="Times" pitchFamily="2" charset="0"/>
                <a:ea typeface="Calibri" panose="020F0502020204030204" pitchFamily="34" charset="0"/>
                <a:cs typeface="Times New Roman" panose="02020603050405020304" pitchFamily="18" charset="0"/>
              </a:rPr>
              <a:t>RI</a:t>
            </a:r>
            <a:r>
              <a:rPr lang="fr-FR" alt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altLang="fr-FR" dirty="0">
                <a:solidFill>
                  <a:schemeClr val="bg1"/>
                </a:solidFill>
                <a:latin typeface="Times" pitchFamily="2" charset="0"/>
                <a:ea typeface="Calibri" panose="020F0502020204030204" pitchFamily="34" charset="0"/>
                <a:cs typeface="Times New Roman" panose="02020603050405020304" pitchFamily="18" charset="0"/>
              </a:rPr>
              <a:t>: M. </a:t>
            </a:r>
            <a:r>
              <a:rPr lang="fr-FR" altLang="fr-FR" dirty="0" err="1">
                <a:solidFill>
                  <a:schemeClr val="bg1"/>
                </a:solidFill>
                <a:latin typeface="Times" pitchFamily="2" charset="0"/>
                <a:ea typeface="Calibri" panose="020F0502020204030204" pitchFamily="34" charset="0"/>
                <a:cs typeface="Times New Roman" panose="02020603050405020304" pitchFamily="18" charset="0"/>
              </a:rPr>
              <a:t>Desmet</a:t>
            </a:r>
            <a:endParaRPr lang="fr-FR" altLang="fr-FR" sz="800" dirty="0">
              <a:solidFill>
                <a:schemeClr val="bg1"/>
              </a:solidFill>
            </a:endParaRPr>
          </a:p>
          <a:p>
            <a:pPr lvl="0" algn="ctr" eaLnBrk="0" fontAlgn="base" hangingPunct="0">
              <a:spcBef>
                <a:spcPct val="0"/>
              </a:spcBef>
              <a:spcAft>
                <a:spcPct val="0"/>
              </a:spcAft>
            </a:pPr>
            <a:r>
              <a:rPr lang="fr-FR" altLang="fr-FR" b="1" dirty="0">
                <a:solidFill>
                  <a:schemeClr val="bg1"/>
                </a:solidFill>
                <a:latin typeface="Times" pitchFamily="2" charset="0"/>
                <a:ea typeface="Calibri" panose="020F0502020204030204" pitchFamily="34" charset="0"/>
                <a:cs typeface="Times New Roman" panose="02020603050405020304" pitchFamily="18" charset="0"/>
              </a:rPr>
              <a:t>CR</a:t>
            </a:r>
            <a:r>
              <a:rPr lang="fr-FR" alt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altLang="fr-FR" dirty="0">
                <a:solidFill>
                  <a:schemeClr val="bg1"/>
                </a:solidFill>
                <a:latin typeface="Times" pitchFamily="2" charset="0"/>
                <a:ea typeface="Calibri" panose="020F0502020204030204" pitchFamily="34" charset="0"/>
                <a:cs typeface="Times New Roman" panose="02020603050405020304" pitchFamily="18" charset="0"/>
              </a:rPr>
              <a:t>: D. Alquier</a:t>
            </a:r>
          </a:p>
          <a:p>
            <a:pPr algn="ctr"/>
            <a:endParaRPr lang="fr-FR" dirty="0">
              <a:solidFill>
                <a:schemeClr val="bg1"/>
              </a:solidFill>
            </a:endParaRPr>
          </a:p>
        </p:txBody>
      </p:sp>
      <p:sp>
        <p:nvSpPr>
          <p:cNvPr id="12" name="Rectangle 11">
            <a:extLst>
              <a:ext uri="{FF2B5EF4-FFF2-40B4-BE49-F238E27FC236}">
                <a16:creationId xmlns:a16="http://schemas.microsoft.com/office/drawing/2014/main" xmlns="" id="{89A09E32-D0DC-1A4B-A7CC-BFA1473D4016}"/>
              </a:ext>
            </a:extLst>
          </p:cNvPr>
          <p:cNvSpPr/>
          <p:nvPr/>
        </p:nvSpPr>
        <p:spPr>
          <a:xfrm>
            <a:off x="1583425" y="1731179"/>
            <a:ext cx="1800686" cy="369332"/>
          </a:xfrm>
          <a:prstGeom prst="rect">
            <a:avLst/>
          </a:prstGeom>
        </p:spPr>
        <p:txBody>
          <a:bodyPr wrap="none">
            <a:spAutoFit/>
          </a:bodyPr>
          <a:lstStyle/>
          <a:p>
            <a:pPr lvl="0" algn="ctr" eaLnBrk="0" fontAlgn="base" hangingPunct="0">
              <a:spcBef>
                <a:spcPct val="0"/>
              </a:spcBef>
              <a:spcAft>
                <a:spcPct val="0"/>
              </a:spcAft>
            </a:pPr>
            <a:r>
              <a:rPr lang="fr-FR" altLang="fr-FR" b="1" i="1" u="sng" dirty="0">
                <a:solidFill>
                  <a:schemeClr val="bg1"/>
                </a:solidFill>
                <a:latin typeface="Times" pitchFamily="2" charset="0"/>
                <a:ea typeface="Calibri" panose="020F0502020204030204" pitchFamily="34" charset="0"/>
                <a:cs typeface="Times New Roman" panose="02020603050405020304" pitchFamily="18" charset="0"/>
              </a:rPr>
              <a:t>Vice-Pr</a:t>
            </a:r>
            <a:r>
              <a:rPr lang="fr-FR" altLang="fr-FR" b="1" i="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é</a:t>
            </a:r>
            <a:r>
              <a:rPr lang="fr-FR" altLang="fr-FR" b="1" i="1" u="sng" dirty="0">
                <a:solidFill>
                  <a:schemeClr val="bg1"/>
                </a:solidFill>
                <a:latin typeface="Times" pitchFamily="2" charset="0"/>
                <a:ea typeface="Calibri" panose="020F0502020204030204" pitchFamily="34" charset="0"/>
                <a:cs typeface="Times New Roman" panose="02020603050405020304" pitchFamily="18" charset="0"/>
              </a:rPr>
              <a:t>sidents</a:t>
            </a:r>
            <a:r>
              <a:rPr lang="fr-FR" alt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altLang="fr-FR" b="1" dirty="0">
                <a:solidFill>
                  <a:schemeClr val="bg1"/>
                </a:solidFill>
                <a:latin typeface="Times" pitchFamily="2" charset="0"/>
                <a:ea typeface="Calibri" panose="020F0502020204030204" pitchFamily="34" charset="0"/>
                <a:cs typeface="Times New Roman" panose="02020603050405020304" pitchFamily="18" charset="0"/>
              </a:rPr>
              <a:t>:</a:t>
            </a:r>
          </a:p>
        </p:txBody>
      </p:sp>
      <p:sp>
        <p:nvSpPr>
          <p:cNvPr id="13" name="Rectangle : coins arrondis 12">
            <a:extLst>
              <a:ext uri="{FF2B5EF4-FFF2-40B4-BE49-F238E27FC236}">
                <a16:creationId xmlns:a16="http://schemas.microsoft.com/office/drawing/2014/main" xmlns="" id="{63DAD226-55EE-6D4F-80F3-AFB6ABD76D83}"/>
              </a:ext>
            </a:extLst>
          </p:cNvPr>
          <p:cNvSpPr/>
          <p:nvPr/>
        </p:nvSpPr>
        <p:spPr>
          <a:xfrm>
            <a:off x="4463987" y="1635828"/>
            <a:ext cx="4608512" cy="1772778"/>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lvl="0" algn="ctr" eaLnBrk="0" fontAlgn="base" hangingPunct="0">
              <a:spcBef>
                <a:spcPct val="0"/>
              </a:spcBef>
              <a:spcAft>
                <a:spcPct val="0"/>
              </a:spcAft>
            </a:pPr>
            <a:endParaRPr lang="fr-FR" altLang="fr-FR" sz="800" dirty="0">
              <a:solidFill>
                <a:schemeClr val="tx1"/>
              </a:solidFill>
            </a:endParaRPr>
          </a:p>
          <a:p>
            <a:pPr lvl="0" algn="ctr" eaLnBrk="0" fontAlgn="base" hangingPunct="0">
              <a:spcBef>
                <a:spcPct val="0"/>
              </a:spcBef>
              <a:spcAft>
                <a:spcPct val="0"/>
              </a:spcAft>
            </a:pPr>
            <a:endParaRPr lang="fr-FR" altLang="fr-FR" sz="800" dirty="0">
              <a:solidFill>
                <a:schemeClr val="tx1"/>
              </a:solidFill>
            </a:endParaRPr>
          </a:p>
          <a:p>
            <a:pPr lvl="0" algn="ctr" eaLnBrk="0" fontAlgn="base" hangingPunct="0">
              <a:spcBef>
                <a:spcPct val="0"/>
              </a:spcBef>
              <a:spcAft>
                <a:spcPct val="0"/>
              </a:spcAft>
            </a:pPr>
            <a:endParaRPr lang="fr-FR" altLang="fr-FR" sz="800" dirty="0">
              <a:solidFill>
                <a:schemeClr val="tx1"/>
              </a:solidFill>
            </a:endParaRPr>
          </a:p>
          <a:p>
            <a:endParaRPr lang="fr-FR" b="1" dirty="0">
              <a:solidFill>
                <a:schemeClr val="tx1"/>
              </a:solidFill>
            </a:endParaRPr>
          </a:p>
          <a:p>
            <a:r>
              <a:rPr lang="fr-FR" b="1" dirty="0">
                <a:solidFill>
                  <a:schemeClr val="tx1"/>
                </a:solidFill>
              </a:rPr>
              <a:t>DRH</a:t>
            </a:r>
            <a:r>
              <a:rPr lang="fr-FR" dirty="0">
                <a:solidFill>
                  <a:schemeClr val="tx1"/>
                </a:solidFill>
              </a:rPr>
              <a:t> : M. </a:t>
            </a:r>
            <a:r>
              <a:rPr lang="fr-FR" dirty="0" err="1">
                <a:solidFill>
                  <a:schemeClr val="tx1"/>
                </a:solidFill>
              </a:rPr>
              <a:t>Ruilier</a:t>
            </a:r>
            <a:r>
              <a:rPr lang="fr-FR" dirty="0">
                <a:solidFill>
                  <a:schemeClr val="tx1"/>
                </a:solidFill>
              </a:rPr>
              <a:t> </a:t>
            </a:r>
          </a:p>
          <a:p>
            <a:r>
              <a:rPr lang="fr-FR" b="1" dirty="0">
                <a:solidFill>
                  <a:schemeClr val="tx1"/>
                </a:solidFill>
              </a:rPr>
              <a:t>DRI</a:t>
            </a:r>
            <a:r>
              <a:rPr lang="fr-FR" dirty="0">
                <a:solidFill>
                  <a:schemeClr val="tx1"/>
                </a:solidFill>
              </a:rPr>
              <a:t> : S. Crochet </a:t>
            </a:r>
          </a:p>
          <a:p>
            <a:r>
              <a:rPr lang="fr-FR" b="1" dirty="0">
                <a:solidFill>
                  <a:schemeClr val="tx1"/>
                </a:solidFill>
              </a:rPr>
              <a:t>DRV</a:t>
            </a:r>
            <a:r>
              <a:rPr lang="fr-FR" dirty="0">
                <a:solidFill>
                  <a:schemeClr val="tx1"/>
                </a:solidFill>
              </a:rPr>
              <a:t> : I. </a:t>
            </a:r>
            <a:r>
              <a:rPr lang="fr-FR" dirty="0" err="1">
                <a:solidFill>
                  <a:schemeClr val="tx1"/>
                </a:solidFill>
              </a:rPr>
              <a:t>Guillouet</a:t>
            </a:r>
            <a:r>
              <a:rPr lang="fr-FR" dirty="0">
                <a:solidFill>
                  <a:schemeClr val="tx1"/>
                </a:solidFill>
              </a:rPr>
              <a:t> </a:t>
            </a:r>
          </a:p>
          <a:p>
            <a:r>
              <a:rPr lang="fr-FR" dirty="0">
                <a:solidFill>
                  <a:schemeClr val="tx1"/>
                </a:solidFill>
              </a:rPr>
              <a:t> </a:t>
            </a:r>
          </a:p>
          <a:p>
            <a:endParaRPr lang="fr-FR" dirty="0">
              <a:solidFill>
                <a:schemeClr val="tx1"/>
              </a:solidFill>
            </a:endParaRPr>
          </a:p>
          <a:p>
            <a:endParaRPr lang="fr-FR" dirty="0">
              <a:solidFill>
                <a:schemeClr val="tx1"/>
              </a:solidFill>
            </a:endParaRPr>
          </a:p>
          <a:p>
            <a:endParaRPr lang="fr-FR" dirty="0">
              <a:solidFill>
                <a:schemeClr val="tx1"/>
              </a:solidFill>
            </a:endParaRPr>
          </a:p>
          <a:p>
            <a:r>
              <a:rPr lang="fr-FR" b="1" dirty="0" err="1">
                <a:solidFill>
                  <a:schemeClr val="tx1"/>
                </a:solidFill>
              </a:rPr>
              <a:t>Euraxcess</a:t>
            </a:r>
            <a:r>
              <a:rPr lang="fr-FR" dirty="0">
                <a:solidFill>
                  <a:schemeClr val="tx1"/>
                </a:solidFill>
              </a:rPr>
              <a:t> : O. </a:t>
            </a:r>
            <a:r>
              <a:rPr lang="fr-FR" dirty="0" err="1">
                <a:solidFill>
                  <a:schemeClr val="tx1"/>
                </a:solidFill>
              </a:rPr>
              <a:t>Mousset</a:t>
            </a:r>
            <a:endParaRPr lang="fr-FR" dirty="0">
              <a:solidFill>
                <a:schemeClr val="tx1"/>
              </a:solidFill>
            </a:endParaRPr>
          </a:p>
          <a:p>
            <a:r>
              <a:rPr lang="fr-FR" b="1" dirty="0">
                <a:solidFill>
                  <a:schemeClr val="tx1"/>
                </a:solidFill>
              </a:rPr>
              <a:t>Cellule Europe</a:t>
            </a:r>
            <a:r>
              <a:rPr lang="fr-FR" dirty="0">
                <a:solidFill>
                  <a:schemeClr val="tx1"/>
                </a:solidFill>
              </a:rPr>
              <a:t> : E. </a:t>
            </a:r>
            <a:r>
              <a:rPr lang="fr-FR" dirty="0" err="1">
                <a:solidFill>
                  <a:schemeClr val="tx1"/>
                </a:solidFill>
              </a:rPr>
              <a:t>Bricout</a:t>
            </a:r>
            <a:r>
              <a:rPr lang="fr-FR" dirty="0">
                <a:solidFill>
                  <a:schemeClr val="tx1"/>
                </a:solidFill>
              </a:rPr>
              <a:t> (</a:t>
            </a:r>
            <a:r>
              <a:rPr lang="fr-FR" i="1" dirty="0" err="1">
                <a:solidFill>
                  <a:schemeClr val="tx1"/>
                </a:solidFill>
              </a:rPr>
              <a:t>temp</a:t>
            </a:r>
            <a:r>
              <a:rPr lang="fr-FR" i="1" dirty="0">
                <a:solidFill>
                  <a:schemeClr val="tx1"/>
                </a:solidFill>
              </a:rPr>
              <a:t>.)</a:t>
            </a:r>
            <a:endParaRPr lang="fr-FR" altLang="fr-FR" b="1" i="1" dirty="0">
              <a:solidFill>
                <a:schemeClr val="tx1"/>
              </a:solidFill>
              <a:latin typeface="Times" pitchFamily="2" charset="0"/>
              <a:ea typeface="Calibri" panose="020F0502020204030204" pitchFamily="34" charset="0"/>
              <a:cs typeface="Times New Roman" panose="02020603050405020304" pitchFamily="18" charset="0"/>
            </a:endParaRPr>
          </a:p>
          <a:p>
            <a:pPr algn="ctr"/>
            <a:endParaRPr lang="fr-FR" dirty="0">
              <a:solidFill>
                <a:schemeClr val="tx1"/>
              </a:solidFill>
            </a:endParaRPr>
          </a:p>
        </p:txBody>
      </p:sp>
      <p:sp>
        <p:nvSpPr>
          <p:cNvPr id="15" name="Rectangle 14">
            <a:extLst>
              <a:ext uri="{FF2B5EF4-FFF2-40B4-BE49-F238E27FC236}">
                <a16:creationId xmlns:a16="http://schemas.microsoft.com/office/drawing/2014/main" xmlns="" id="{3C693DCB-9417-0549-B7EE-EF403B2AC395}"/>
              </a:ext>
            </a:extLst>
          </p:cNvPr>
          <p:cNvSpPr/>
          <p:nvPr/>
        </p:nvSpPr>
        <p:spPr>
          <a:xfrm>
            <a:off x="5158617" y="1696172"/>
            <a:ext cx="2949846" cy="369332"/>
          </a:xfrm>
          <a:prstGeom prst="rect">
            <a:avLst/>
          </a:prstGeom>
        </p:spPr>
        <p:txBody>
          <a:bodyPr wrap="none">
            <a:spAutoFit/>
          </a:bodyPr>
          <a:lstStyle/>
          <a:p>
            <a:pPr lvl="0" algn="ctr" eaLnBrk="0" fontAlgn="base" hangingPunct="0">
              <a:spcBef>
                <a:spcPct val="0"/>
              </a:spcBef>
              <a:spcAft>
                <a:spcPct val="0"/>
              </a:spcAft>
            </a:pPr>
            <a:r>
              <a:rPr lang="fr-FR" altLang="fr-FR" b="1" i="1" u="sng" dirty="0">
                <a:latin typeface="Times" pitchFamily="2" charset="0"/>
                <a:ea typeface="Calibri" panose="020F0502020204030204" pitchFamily="34" charset="0"/>
                <a:cs typeface="Times New Roman" panose="02020603050405020304" pitchFamily="18" charset="0"/>
              </a:rPr>
              <a:t>Directions / Services</a:t>
            </a:r>
            <a:r>
              <a:rPr lang="fr-FR" altLang="fr-FR" b="1" dirty="0">
                <a:latin typeface="Calibri" panose="020F0502020204030204" pitchFamily="34" charset="0"/>
                <a:ea typeface="Calibri" panose="020F0502020204030204" pitchFamily="34" charset="0"/>
                <a:cs typeface="Times New Roman" panose="02020603050405020304" pitchFamily="18" charset="0"/>
              </a:rPr>
              <a:t> </a:t>
            </a:r>
            <a:r>
              <a:rPr lang="fr-FR" altLang="fr-FR" b="1" dirty="0">
                <a:latin typeface="Times" pitchFamily="2" charset="0"/>
                <a:ea typeface="Calibri" panose="020F0502020204030204" pitchFamily="34" charset="0"/>
                <a:cs typeface="Times New Roman" panose="02020603050405020304" pitchFamily="18" charset="0"/>
              </a:rPr>
              <a:t> (DGS)</a:t>
            </a:r>
          </a:p>
        </p:txBody>
      </p:sp>
      <p:sp>
        <p:nvSpPr>
          <p:cNvPr id="16" name="Rectangle 15">
            <a:extLst>
              <a:ext uri="{FF2B5EF4-FFF2-40B4-BE49-F238E27FC236}">
                <a16:creationId xmlns:a16="http://schemas.microsoft.com/office/drawing/2014/main" xmlns="" id="{E0F9917C-FA6E-874B-B116-4A8EBA2526C3}"/>
              </a:ext>
            </a:extLst>
          </p:cNvPr>
          <p:cNvSpPr/>
          <p:nvPr/>
        </p:nvSpPr>
        <p:spPr>
          <a:xfrm>
            <a:off x="3011507" y="3602696"/>
            <a:ext cx="2904962" cy="369332"/>
          </a:xfrm>
          <a:prstGeom prst="rect">
            <a:avLst/>
          </a:prstGeom>
        </p:spPr>
        <p:txBody>
          <a:bodyPr wrap="none">
            <a:spAutoFit/>
          </a:bodyPr>
          <a:lstStyle/>
          <a:p>
            <a:pPr lvl="0" algn="ctr" eaLnBrk="0" fontAlgn="base" hangingPunct="0">
              <a:spcBef>
                <a:spcPct val="0"/>
              </a:spcBef>
              <a:spcAft>
                <a:spcPct val="0"/>
              </a:spcAft>
            </a:pPr>
            <a:r>
              <a:rPr lang="fr-FR" altLang="fr-FR" b="1" i="1" u="sng" dirty="0">
                <a:latin typeface="Times" pitchFamily="2" charset="0"/>
                <a:ea typeface="Calibri" panose="020F0502020204030204" pitchFamily="34" charset="0"/>
                <a:cs typeface="Times New Roman" panose="02020603050405020304" pitchFamily="18" charset="0"/>
              </a:rPr>
              <a:t>Représentants Recherche *</a:t>
            </a:r>
            <a:r>
              <a:rPr lang="fr-FR" altLang="fr-FR" b="1" dirty="0">
                <a:latin typeface="Calibri" panose="020F0502020204030204" pitchFamily="34" charset="0"/>
                <a:ea typeface="Calibri" panose="020F0502020204030204" pitchFamily="34" charset="0"/>
                <a:cs typeface="Times New Roman" panose="02020603050405020304" pitchFamily="18" charset="0"/>
              </a:rPr>
              <a:t> </a:t>
            </a:r>
            <a:r>
              <a:rPr lang="fr-FR" altLang="fr-FR" b="1" dirty="0">
                <a:latin typeface="Times" pitchFamily="2" charset="0"/>
                <a:ea typeface="Calibri" panose="020F0502020204030204" pitchFamily="34" charset="0"/>
                <a:cs typeface="Times New Roman" panose="02020603050405020304" pitchFamily="18" charset="0"/>
              </a:rPr>
              <a:t>:</a:t>
            </a:r>
          </a:p>
        </p:txBody>
      </p:sp>
      <p:sp>
        <p:nvSpPr>
          <p:cNvPr id="17" name="Hexagone 16">
            <a:extLst>
              <a:ext uri="{FF2B5EF4-FFF2-40B4-BE49-F238E27FC236}">
                <a16:creationId xmlns:a16="http://schemas.microsoft.com/office/drawing/2014/main" xmlns="" id="{F8934A00-50AC-BF46-B0B0-587AB7154A7F}"/>
              </a:ext>
            </a:extLst>
          </p:cNvPr>
          <p:cNvSpPr/>
          <p:nvPr/>
        </p:nvSpPr>
        <p:spPr>
          <a:xfrm>
            <a:off x="2997426" y="865494"/>
            <a:ext cx="2798709" cy="730408"/>
          </a:xfrm>
          <a:prstGeom prst="hexag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Porteur HRS4R</a:t>
            </a:r>
          </a:p>
          <a:p>
            <a:pPr algn="ctr"/>
            <a:r>
              <a:rPr lang="fr-FR" b="1" dirty="0">
                <a:solidFill>
                  <a:srgbClr val="FF0000"/>
                </a:solidFill>
              </a:rPr>
              <a:t>(à déterminer)</a:t>
            </a:r>
          </a:p>
        </p:txBody>
      </p:sp>
    </p:spTree>
    <p:extLst>
      <p:ext uri="{BB962C8B-B14F-4D97-AF65-F5344CB8AC3E}">
        <p14:creationId xmlns:p14="http://schemas.microsoft.com/office/powerpoint/2010/main" val="68175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1EBC853E-D5C6-054E-AD5B-3111D15FB24D}"/>
              </a:ext>
            </a:extLst>
          </p:cNvPr>
          <p:cNvSpPr>
            <a:spLocks noGrp="1"/>
          </p:cNvSpPr>
          <p:nvPr>
            <p:ph type="body" sz="quarter" idx="10"/>
          </p:nvPr>
        </p:nvSpPr>
        <p:spPr/>
        <p:txBody>
          <a:bodyPr/>
          <a:lstStyle/>
          <a:p>
            <a:endParaRPr lang="fr-FR"/>
          </a:p>
        </p:txBody>
      </p:sp>
      <p:sp>
        <p:nvSpPr>
          <p:cNvPr id="7" name="Titre 1">
            <a:extLst>
              <a:ext uri="{FF2B5EF4-FFF2-40B4-BE49-F238E27FC236}">
                <a16:creationId xmlns:a16="http://schemas.microsoft.com/office/drawing/2014/main" xmlns="" id="{C0F633AF-1875-C942-9B5C-4FAAFCFBCD8C}"/>
              </a:ext>
            </a:extLst>
          </p:cNvPr>
          <p:cNvSpPr>
            <a:spLocks noGrp="1"/>
          </p:cNvSpPr>
          <p:nvPr>
            <p:ph type="title"/>
          </p:nvPr>
        </p:nvSpPr>
        <p:spPr>
          <a:xfrm>
            <a:off x="271217" y="264545"/>
            <a:ext cx="9145939" cy="990600"/>
          </a:xfrm>
        </p:spPr>
        <p:txBody>
          <a:bodyPr/>
          <a:lstStyle/>
          <a:p>
            <a:r>
              <a:rPr lang="fr-FR" b="1" dirty="0"/>
              <a:t>Méthodologie</a:t>
            </a:r>
          </a:p>
        </p:txBody>
      </p:sp>
      <p:cxnSp>
        <p:nvCxnSpPr>
          <p:cNvPr id="8" name="Connecteur droit 7">
            <a:extLst>
              <a:ext uri="{FF2B5EF4-FFF2-40B4-BE49-F238E27FC236}">
                <a16:creationId xmlns:a16="http://schemas.microsoft.com/office/drawing/2014/main" xmlns="" id="{9955779C-D47E-A140-8EDE-18C9FAD6FC54}"/>
              </a:ext>
            </a:extLst>
          </p:cNvPr>
          <p:cNvCxnSpPr/>
          <p:nvPr/>
        </p:nvCxnSpPr>
        <p:spPr>
          <a:xfrm>
            <a:off x="539552" y="789485"/>
            <a:ext cx="799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xmlns="" id="{0546DD0B-6AB1-5B4F-8677-00002FD7186F}"/>
              </a:ext>
            </a:extLst>
          </p:cNvPr>
          <p:cNvSpPr txBox="1"/>
          <p:nvPr/>
        </p:nvSpPr>
        <p:spPr>
          <a:xfrm>
            <a:off x="77826" y="2875700"/>
            <a:ext cx="355671" cy="1209774"/>
          </a:xfrm>
          <a:prstGeom prst="rect">
            <a:avLst/>
          </a:prstGeom>
          <a:solidFill>
            <a:srgbClr val="FF0000"/>
          </a:solidFill>
        </p:spPr>
        <p:txBody>
          <a:bodyPr wrap="square" lIns="100794" tIns="50397" rIns="100794" bIns="50397" rtlCol="0" anchor="ctr">
            <a:spAutoFit/>
          </a:bodyPr>
          <a:lstStyle/>
          <a:p>
            <a:r>
              <a:rPr lang="fr-FR" b="1" dirty="0">
                <a:solidFill>
                  <a:schemeClr val="bg1"/>
                </a:solidFill>
              </a:rPr>
              <a:t>2019</a:t>
            </a:r>
          </a:p>
        </p:txBody>
      </p:sp>
      <p:sp>
        <p:nvSpPr>
          <p:cNvPr id="12" name="ZoneTexte 11">
            <a:extLst>
              <a:ext uri="{FF2B5EF4-FFF2-40B4-BE49-F238E27FC236}">
                <a16:creationId xmlns:a16="http://schemas.microsoft.com/office/drawing/2014/main" xmlns="" id="{8A3DF7C3-ACAC-FE48-AEB8-CCAB856717FB}"/>
              </a:ext>
            </a:extLst>
          </p:cNvPr>
          <p:cNvSpPr txBox="1"/>
          <p:nvPr/>
        </p:nvSpPr>
        <p:spPr>
          <a:xfrm>
            <a:off x="8799160" y="2864833"/>
            <a:ext cx="323342" cy="1209774"/>
          </a:xfrm>
          <a:prstGeom prst="rect">
            <a:avLst/>
          </a:prstGeom>
          <a:solidFill>
            <a:srgbClr val="FF0000"/>
          </a:solidFill>
        </p:spPr>
        <p:txBody>
          <a:bodyPr wrap="square" lIns="100794" tIns="50397" rIns="100794" bIns="50397" rtlCol="0" anchor="ctr">
            <a:spAutoFit/>
          </a:bodyPr>
          <a:lstStyle/>
          <a:p>
            <a:r>
              <a:rPr lang="fr-FR" b="1" dirty="0">
                <a:solidFill>
                  <a:schemeClr val="bg1"/>
                </a:solidFill>
              </a:rPr>
              <a:t>2020</a:t>
            </a:r>
          </a:p>
        </p:txBody>
      </p:sp>
      <p:sp>
        <p:nvSpPr>
          <p:cNvPr id="14" name="Arrondir un rectangle avec un coin diagonal 74">
            <a:extLst>
              <a:ext uri="{FF2B5EF4-FFF2-40B4-BE49-F238E27FC236}">
                <a16:creationId xmlns:a16="http://schemas.microsoft.com/office/drawing/2014/main" xmlns="" id="{4295B6B5-233B-934C-833F-AA67E98C6EE9}"/>
              </a:ext>
            </a:extLst>
          </p:cNvPr>
          <p:cNvSpPr/>
          <p:nvPr/>
        </p:nvSpPr>
        <p:spPr>
          <a:xfrm>
            <a:off x="3640438" y="4154617"/>
            <a:ext cx="2407346" cy="259416"/>
          </a:xfrm>
          <a:prstGeom prst="round2DiagRect">
            <a:avLst>
              <a:gd name="adj1" fmla="val 45793"/>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r>
              <a:rPr lang="fr-FR" sz="1050" dirty="0">
                <a:solidFill>
                  <a:schemeClr val="bg1"/>
                </a:solidFill>
              </a:rPr>
              <a:t>4,5 mois</a:t>
            </a:r>
          </a:p>
        </p:txBody>
      </p:sp>
      <p:sp>
        <p:nvSpPr>
          <p:cNvPr id="15" name="ZoneTexte 14">
            <a:extLst>
              <a:ext uri="{FF2B5EF4-FFF2-40B4-BE49-F238E27FC236}">
                <a16:creationId xmlns:a16="http://schemas.microsoft.com/office/drawing/2014/main" xmlns="" id="{E84680DA-31F9-184B-9955-A9E9E1222E03}"/>
              </a:ext>
            </a:extLst>
          </p:cNvPr>
          <p:cNvSpPr txBox="1"/>
          <p:nvPr/>
        </p:nvSpPr>
        <p:spPr>
          <a:xfrm>
            <a:off x="755576" y="4126001"/>
            <a:ext cx="2787723" cy="586526"/>
          </a:xfrm>
          <a:prstGeom prst="rect">
            <a:avLst/>
          </a:prstGeom>
          <a:noFill/>
        </p:spPr>
        <p:txBody>
          <a:bodyPr wrap="square" lIns="100794" tIns="50397" rIns="100794" bIns="50397" rtlCol="0">
            <a:spAutoFit/>
          </a:bodyPr>
          <a:lstStyle/>
          <a:p>
            <a:pPr algn="ctr"/>
            <a:r>
              <a:rPr lang="fr-FR" sz="1050" b="1" dirty="0"/>
              <a:t>Elaboration d’un pré-diagnostic</a:t>
            </a:r>
          </a:p>
          <a:p>
            <a:pPr algn="ctr"/>
            <a:r>
              <a:rPr lang="fr-FR" sz="1050" b="1" dirty="0"/>
              <a:t>Gap </a:t>
            </a:r>
            <a:r>
              <a:rPr lang="fr-FR" sz="1050" b="1" dirty="0" err="1"/>
              <a:t>Analysis</a:t>
            </a:r>
            <a:r>
              <a:rPr lang="fr-FR" sz="1050" b="1" dirty="0"/>
              <a:t> </a:t>
            </a:r>
          </a:p>
          <a:p>
            <a:pPr algn="ctr"/>
            <a:r>
              <a:rPr lang="fr-FR" sz="1050" b="1" dirty="0"/>
              <a:t>(Mai à Septembre)</a:t>
            </a:r>
          </a:p>
        </p:txBody>
      </p:sp>
      <p:grpSp>
        <p:nvGrpSpPr>
          <p:cNvPr id="16" name="Groupe 15">
            <a:extLst>
              <a:ext uri="{FF2B5EF4-FFF2-40B4-BE49-F238E27FC236}">
                <a16:creationId xmlns:a16="http://schemas.microsoft.com/office/drawing/2014/main" xmlns="" id="{FCA51004-242B-AD47-A4FD-4167C2CE2FC5}"/>
              </a:ext>
            </a:extLst>
          </p:cNvPr>
          <p:cNvGrpSpPr/>
          <p:nvPr/>
        </p:nvGrpSpPr>
        <p:grpSpPr>
          <a:xfrm>
            <a:off x="601155" y="2318655"/>
            <a:ext cx="1083215" cy="822313"/>
            <a:chOff x="824795" y="1444714"/>
            <a:chExt cx="982570" cy="745987"/>
          </a:xfrm>
        </p:grpSpPr>
        <p:sp>
          <p:nvSpPr>
            <p:cNvPr id="17" name="Rectangle 16">
              <a:extLst>
                <a:ext uri="{FF2B5EF4-FFF2-40B4-BE49-F238E27FC236}">
                  <a16:creationId xmlns:a16="http://schemas.microsoft.com/office/drawing/2014/main" xmlns="" id="{6D5DE150-B708-494A-9FE9-A96ECD91F2D2}"/>
                </a:ext>
              </a:extLst>
            </p:cNvPr>
            <p:cNvSpPr/>
            <p:nvPr/>
          </p:nvSpPr>
          <p:spPr>
            <a:xfrm rot="2700000">
              <a:off x="1239704" y="2037949"/>
              <a:ext cx="152752" cy="152752"/>
            </a:xfrm>
            <a:prstGeom prst="rect">
              <a:avLst/>
            </a:prstGeom>
            <a:solidFill>
              <a:schemeClr val="tx2">
                <a:lumMod val="60000"/>
                <a:lumOff val="40000"/>
              </a:schemeClr>
            </a:soli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accent2"/>
                </a:solidFill>
              </a:endParaRPr>
            </a:p>
          </p:txBody>
        </p:sp>
        <p:cxnSp>
          <p:nvCxnSpPr>
            <p:cNvPr id="18" name="Connecteur droit 17">
              <a:extLst>
                <a:ext uri="{FF2B5EF4-FFF2-40B4-BE49-F238E27FC236}">
                  <a16:creationId xmlns:a16="http://schemas.microsoft.com/office/drawing/2014/main" xmlns="" id="{EC830A10-7B23-F54B-911E-7007DCEF26C3}"/>
                </a:ext>
              </a:extLst>
            </p:cNvPr>
            <p:cNvCxnSpPr/>
            <p:nvPr/>
          </p:nvCxnSpPr>
          <p:spPr>
            <a:xfrm>
              <a:off x="1316080" y="1790289"/>
              <a:ext cx="0" cy="216024"/>
            </a:xfrm>
            <a:prstGeom prst="line">
              <a:avLst/>
            </a:prstGeom>
            <a:ln>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19" name="ZoneTexte 18">
              <a:extLst>
                <a:ext uri="{FF2B5EF4-FFF2-40B4-BE49-F238E27FC236}">
                  <a16:creationId xmlns:a16="http://schemas.microsoft.com/office/drawing/2014/main" xmlns="" id="{2FBB9263-9DE2-E646-A1B8-98DAF803011C}"/>
                </a:ext>
              </a:extLst>
            </p:cNvPr>
            <p:cNvSpPr txBox="1"/>
            <p:nvPr/>
          </p:nvSpPr>
          <p:spPr>
            <a:xfrm>
              <a:off x="824795" y="1444714"/>
              <a:ext cx="982570" cy="390893"/>
            </a:xfrm>
            <a:prstGeom prst="rect">
              <a:avLst/>
            </a:prstGeom>
            <a:noFill/>
          </p:spPr>
          <p:txBody>
            <a:bodyPr wrap="square" rtlCol="0">
              <a:spAutoFit/>
            </a:bodyPr>
            <a:lstStyle/>
            <a:p>
              <a:pPr algn="ctr"/>
              <a:r>
                <a:rPr lang="fr-FR" sz="1100" b="1" dirty="0"/>
                <a:t>CPS de lancement</a:t>
              </a:r>
            </a:p>
          </p:txBody>
        </p:sp>
      </p:grpSp>
      <p:grpSp>
        <p:nvGrpSpPr>
          <p:cNvPr id="46" name="Groupe 45">
            <a:extLst>
              <a:ext uri="{FF2B5EF4-FFF2-40B4-BE49-F238E27FC236}">
                <a16:creationId xmlns:a16="http://schemas.microsoft.com/office/drawing/2014/main" xmlns="" id="{072E7CBE-9E2E-D149-BB04-791F43B4D17D}"/>
              </a:ext>
            </a:extLst>
          </p:cNvPr>
          <p:cNvGrpSpPr/>
          <p:nvPr/>
        </p:nvGrpSpPr>
        <p:grpSpPr>
          <a:xfrm>
            <a:off x="3078223" y="1855307"/>
            <a:ext cx="1493776" cy="1238599"/>
            <a:chOff x="800437" y="1067067"/>
            <a:chExt cx="1354984" cy="1123634"/>
          </a:xfrm>
        </p:grpSpPr>
        <p:sp>
          <p:nvSpPr>
            <p:cNvPr id="47" name="Rectangle 46">
              <a:extLst>
                <a:ext uri="{FF2B5EF4-FFF2-40B4-BE49-F238E27FC236}">
                  <a16:creationId xmlns:a16="http://schemas.microsoft.com/office/drawing/2014/main" xmlns="" id="{04FBCAD5-AC42-4047-99B4-E3D7C16AFA35}"/>
                </a:ext>
              </a:extLst>
            </p:cNvPr>
            <p:cNvSpPr/>
            <p:nvPr/>
          </p:nvSpPr>
          <p:spPr>
            <a:xfrm rot="2700000">
              <a:off x="1239704" y="2037949"/>
              <a:ext cx="152752" cy="152752"/>
            </a:xfrm>
            <a:prstGeom prst="rect">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48" name="Connecteur droit 47">
              <a:extLst>
                <a:ext uri="{FF2B5EF4-FFF2-40B4-BE49-F238E27FC236}">
                  <a16:creationId xmlns:a16="http://schemas.microsoft.com/office/drawing/2014/main" xmlns="" id="{0A7C9318-770C-F546-9233-2BAFED5E874B}"/>
                </a:ext>
              </a:extLst>
            </p:cNvPr>
            <p:cNvCxnSpPr>
              <a:cxnSpLocks/>
            </p:cNvCxnSpPr>
            <p:nvPr/>
          </p:nvCxnSpPr>
          <p:spPr>
            <a:xfrm flipH="1">
              <a:off x="1316080" y="1611525"/>
              <a:ext cx="108006" cy="394789"/>
            </a:xfrm>
            <a:prstGeom prst="line">
              <a:avLst/>
            </a:prstGeom>
            <a:ln>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49" name="ZoneTexte 48">
              <a:extLst>
                <a:ext uri="{FF2B5EF4-FFF2-40B4-BE49-F238E27FC236}">
                  <a16:creationId xmlns:a16="http://schemas.microsoft.com/office/drawing/2014/main" xmlns="" id="{00BBB470-AED3-9644-80E9-00C53CEC5202}"/>
                </a:ext>
              </a:extLst>
            </p:cNvPr>
            <p:cNvSpPr txBox="1"/>
            <p:nvPr/>
          </p:nvSpPr>
          <p:spPr>
            <a:xfrm>
              <a:off x="800437" y="1067067"/>
              <a:ext cx="1354984" cy="544458"/>
            </a:xfrm>
            <a:prstGeom prst="rect">
              <a:avLst/>
            </a:prstGeom>
            <a:noFill/>
          </p:spPr>
          <p:txBody>
            <a:bodyPr wrap="square" rtlCol="0">
              <a:spAutoFit/>
            </a:bodyPr>
            <a:lstStyle/>
            <a:p>
              <a:pPr algn="ctr"/>
              <a:r>
                <a:rPr lang="fr-FR" sz="1100" b="1" dirty="0"/>
                <a:t>Restitution Groupes de travail diagnostic</a:t>
              </a:r>
            </a:p>
          </p:txBody>
        </p:sp>
      </p:grpSp>
      <p:grpSp>
        <p:nvGrpSpPr>
          <p:cNvPr id="50" name="Groupe 49">
            <a:extLst>
              <a:ext uri="{FF2B5EF4-FFF2-40B4-BE49-F238E27FC236}">
                <a16:creationId xmlns:a16="http://schemas.microsoft.com/office/drawing/2014/main" xmlns="" id="{61B6A532-A1D4-F743-8FFA-C66C853BD198}"/>
              </a:ext>
            </a:extLst>
          </p:cNvPr>
          <p:cNvGrpSpPr/>
          <p:nvPr/>
        </p:nvGrpSpPr>
        <p:grpSpPr>
          <a:xfrm>
            <a:off x="1499489" y="2097851"/>
            <a:ext cx="1225088" cy="1043118"/>
            <a:chOff x="781960" y="1244404"/>
            <a:chExt cx="1111261" cy="946297"/>
          </a:xfrm>
        </p:grpSpPr>
        <p:sp>
          <p:nvSpPr>
            <p:cNvPr id="51" name="Rectangle 50">
              <a:extLst>
                <a:ext uri="{FF2B5EF4-FFF2-40B4-BE49-F238E27FC236}">
                  <a16:creationId xmlns:a16="http://schemas.microsoft.com/office/drawing/2014/main" xmlns="" id="{9E898B44-6542-6D4B-BA81-6967E144D588}"/>
                </a:ext>
              </a:extLst>
            </p:cNvPr>
            <p:cNvSpPr/>
            <p:nvPr/>
          </p:nvSpPr>
          <p:spPr>
            <a:xfrm rot="2700000">
              <a:off x="1239704" y="2037949"/>
              <a:ext cx="152752" cy="152752"/>
            </a:xfrm>
            <a:prstGeom prst="rect">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52" name="Connecteur droit 51">
              <a:extLst>
                <a:ext uri="{FF2B5EF4-FFF2-40B4-BE49-F238E27FC236}">
                  <a16:creationId xmlns:a16="http://schemas.microsoft.com/office/drawing/2014/main" xmlns="" id="{DD48EFE3-9822-5B41-A8ED-AC2B6E797F80}"/>
                </a:ext>
              </a:extLst>
            </p:cNvPr>
            <p:cNvCxnSpPr>
              <a:cxnSpLocks/>
              <a:stCxn id="53" idx="2"/>
            </p:cNvCxnSpPr>
            <p:nvPr/>
          </p:nvCxnSpPr>
          <p:spPr>
            <a:xfrm flipH="1">
              <a:off x="1316080" y="1635297"/>
              <a:ext cx="21511" cy="371015"/>
            </a:xfrm>
            <a:prstGeom prst="line">
              <a:avLst/>
            </a:prstGeom>
            <a:ln>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53" name="ZoneTexte 52">
              <a:extLst>
                <a:ext uri="{FF2B5EF4-FFF2-40B4-BE49-F238E27FC236}">
                  <a16:creationId xmlns:a16="http://schemas.microsoft.com/office/drawing/2014/main" xmlns="" id="{ED996F64-8196-4846-A41F-D67DA62A1DDF}"/>
                </a:ext>
              </a:extLst>
            </p:cNvPr>
            <p:cNvSpPr txBox="1"/>
            <p:nvPr/>
          </p:nvSpPr>
          <p:spPr>
            <a:xfrm>
              <a:off x="781960" y="1244404"/>
              <a:ext cx="1111261" cy="390893"/>
            </a:xfrm>
            <a:prstGeom prst="rect">
              <a:avLst/>
            </a:prstGeom>
            <a:noFill/>
          </p:spPr>
          <p:txBody>
            <a:bodyPr wrap="square" rtlCol="0">
              <a:spAutoFit/>
            </a:bodyPr>
            <a:lstStyle/>
            <a:p>
              <a:pPr algn="ctr"/>
              <a:r>
                <a:rPr lang="fr-FR" sz="1100" b="1" dirty="0"/>
                <a:t>Lettre d’engagement </a:t>
              </a:r>
            </a:p>
          </p:txBody>
        </p:sp>
      </p:grpSp>
      <p:grpSp>
        <p:nvGrpSpPr>
          <p:cNvPr id="57" name="Groupe 56">
            <a:extLst>
              <a:ext uri="{FF2B5EF4-FFF2-40B4-BE49-F238E27FC236}">
                <a16:creationId xmlns:a16="http://schemas.microsoft.com/office/drawing/2014/main" xmlns="" id="{1FC79C35-4998-1745-B094-139137D30F90}"/>
              </a:ext>
            </a:extLst>
          </p:cNvPr>
          <p:cNvGrpSpPr/>
          <p:nvPr/>
        </p:nvGrpSpPr>
        <p:grpSpPr>
          <a:xfrm>
            <a:off x="-50034" y="1951912"/>
            <a:ext cx="1083215" cy="1190869"/>
            <a:chOff x="861378" y="1110367"/>
            <a:chExt cx="982570" cy="1080334"/>
          </a:xfrm>
        </p:grpSpPr>
        <p:sp>
          <p:nvSpPr>
            <p:cNvPr id="58" name="Rectangle 57">
              <a:extLst>
                <a:ext uri="{FF2B5EF4-FFF2-40B4-BE49-F238E27FC236}">
                  <a16:creationId xmlns:a16="http://schemas.microsoft.com/office/drawing/2014/main" xmlns="" id="{1F40AD2B-A6DA-BD48-8915-5CE6F7B9D3BC}"/>
                </a:ext>
              </a:extLst>
            </p:cNvPr>
            <p:cNvSpPr/>
            <p:nvPr/>
          </p:nvSpPr>
          <p:spPr>
            <a:xfrm rot="2700000">
              <a:off x="1239704" y="2037949"/>
              <a:ext cx="152752" cy="152752"/>
            </a:xfrm>
            <a:prstGeom prst="rect">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59" name="Connecteur droit 58">
              <a:extLst>
                <a:ext uri="{FF2B5EF4-FFF2-40B4-BE49-F238E27FC236}">
                  <a16:creationId xmlns:a16="http://schemas.microsoft.com/office/drawing/2014/main" xmlns="" id="{F12E5BC5-0DC0-594D-BC46-2EACE95E5F53}"/>
                </a:ext>
              </a:extLst>
            </p:cNvPr>
            <p:cNvCxnSpPr>
              <a:cxnSpLocks/>
              <a:stCxn id="60" idx="2"/>
            </p:cNvCxnSpPr>
            <p:nvPr/>
          </p:nvCxnSpPr>
          <p:spPr>
            <a:xfrm flipH="1">
              <a:off x="1316081" y="1501259"/>
              <a:ext cx="36583" cy="505054"/>
            </a:xfrm>
            <a:prstGeom prst="line">
              <a:avLst/>
            </a:prstGeom>
            <a:ln>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60" name="ZoneTexte 59">
              <a:extLst>
                <a:ext uri="{FF2B5EF4-FFF2-40B4-BE49-F238E27FC236}">
                  <a16:creationId xmlns:a16="http://schemas.microsoft.com/office/drawing/2014/main" xmlns="" id="{0884EDDA-9FA4-E44A-8D94-F3EB549F3113}"/>
                </a:ext>
              </a:extLst>
            </p:cNvPr>
            <p:cNvSpPr txBox="1"/>
            <p:nvPr/>
          </p:nvSpPr>
          <p:spPr>
            <a:xfrm>
              <a:off x="861378" y="1110367"/>
              <a:ext cx="982570" cy="390892"/>
            </a:xfrm>
            <a:prstGeom prst="rect">
              <a:avLst/>
            </a:prstGeom>
            <a:noFill/>
          </p:spPr>
          <p:txBody>
            <a:bodyPr wrap="square" rtlCol="0">
              <a:spAutoFit/>
            </a:bodyPr>
            <a:lstStyle/>
            <a:p>
              <a:pPr algn="ctr"/>
              <a:r>
                <a:rPr lang="fr-FR" sz="1100" b="1" dirty="0"/>
                <a:t>Lancement </a:t>
              </a:r>
            </a:p>
            <a:p>
              <a:pPr algn="ctr"/>
              <a:r>
                <a:rPr lang="fr-FR" sz="1100" b="1" dirty="0"/>
                <a:t>Action</a:t>
              </a:r>
            </a:p>
          </p:txBody>
        </p:sp>
      </p:grpSp>
      <p:grpSp>
        <p:nvGrpSpPr>
          <p:cNvPr id="61" name="Groupe 60">
            <a:extLst>
              <a:ext uri="{FF2B5EF4-FFF2-40B4-BE49-F238E27FC236}">
                <a16:creationId xmlns:a16="http://schemas.microsoft.com/office/drawing/2014/main" xmlns="" id="{1143FE4A-0B21-1D4E-8242-072C123D0724}"/>
              </a:ext>
            </a:extLst>
          </p:cNvPr>
          <p:cNvGrpSpPr/>
          <p:nvPr/>
        </p:nvGrpSpPr>
        <p:grpSpPr>
          <a:xfrm>
            <a:off x="5086629" y="1862079"/>
            <a:ext cx="1408631" cy="1216880"/>
            <a:chOff x="579876" y="1086767"/>
            <a:chExt cx="1277754" cy="1103934"/>
          </a:xfrm>
        </p:grpSpPr>
        <p:sp>
          <p:nvSpPr>
            <p:cNvPr id="62" name="Rectangle 61">
              <a:extLst>
                <a:ext uri="{FF2B5EF4-FFF2-40B4-BE49-F238E27FC236}">
                  <a16:creationId xmlns:a16="http://schemas.microsoft.com/office/drawing/2014/main" xmlns="" id="{E291E712-1024-5046-B987-AC50A455C909}"/>
                </a:ext>
              </a:extLst>
            </p:cNvPr>
            <p:cNvSpPr/>
            <p:nvPr/>
          </p:nvSpPr>
          <p:spPr>
            <a:xfrm rot="2700000">
              <a:off x="1239704" y="2037949"/>
              <a:ext cx="152752" cy="152752"/>
            </a:xfrm>
            <a:prstGeom prst="rect">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63" name="Connecteur droit 62">
              <a:extLst>
                <a:ext uri="{FF2B5EF4-FFF2-40B4-BE49-F238E27FC236}">
                  <a16:creationId xmlns:a16="http://schemas.microsoft.com/office/drawing/2014/main" xmlns="" id="{E7191730-A22F-9845-B8F1-ABD11F4DE710}"/>
                </a:ext>
              </a:extLst>
            </p:cNvPr>
            <p:cNvCxnSpPr>
              <a:cxnSpLocks/>
              <a:stCxn id="64" idx="2"/>
            </p:cNvCxnSpPr>
            <p:nvPr/>
          </p:nvCxnSpPr>
          <p:spPr>
            <a:xfrm>
              <a:off x="1218753" y="1631226"/>
              <a:ext cx="97326" cy="375087"/>
            </a:xfrm>
            <a:prstGeom prst="line">
              <a:avLst/>
            </a:prstGeom>
            <a:ln>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64" name="ZoneTexte 63">
              <a:extLst>
                <a:ext uri="{FF2B5EF4-FFF2-40B4-BE49-F238E27FC236}">
                  <a16:creationId xmlns:a16="http://schemas.microsoft.com/office/drawing/2014/main" xmlns="" id="{55A2CBAE-0BC0-9E4B-9AFC-CC45D949C291}"/>
                </a:ext>
              </a:extLst>
            </p:cNvPr>
            <p:cNvSpPr txBox="1"/>
            <p:nvPr/>
          </p:nvSpPr>
          <p:spPr>
            <a:xfrm>
              <a:off x="579876" y="1086767"/>
              <a:ext cx="1277754" cy="544459"/>
            </a:xfrm>
            <a:prstGeom prst="rect">
              <a:avLst/>
            </a:prstGeom>
            <a:noFill/>
          </p:spPr>
          <p:txBody>
            <a:bodyPr wrap="square" rtlCol="0">
              <a:spAutoFit/>
            </a:bodyPr>
            <a:lstStyle/>
            <a:p>
              <a:pPr algn="ctr"/>
              <a:r>
                <a:rPr lang="fr-FR" sz="1100" b="1" dirty="0"/>
                <a:t>Finaliser Groupes de travail plan d’action objectifs</a:t>
              </a:r>
            </a:p>
          </p:txBody>
        </p:sp>
      </p:grpSp>
      <p:grpSp>
        <p:nvGrpSpPr>
          <p:cNvPr id="65" name="Groupe 64">
            <a:extLst>
              <a:ext uri="{FF2B5EF4-FFF2-40B4-BE49-F238E27FC236}">
                <a16:creationId xmlns:a16="http://schemas.microsoft.com/office/drawing/2014/main" xmlns="" id="{1EF042BC-7827-2A41-8260-47288182CBB7}"/>
              </a:ext>
            </a:extLst>
          </p:cNvPr>
          <p:cNvGrpSpPr/>
          <p:nvPr/>
        </p:nvGrpSpPr>
        <p:grpSpPr>
          <a:xfrm>
            <a:off x="6925948" y="2240028"/>
            <a:ext cx="1083215" cy="947123"/>
            <a:chOff x="683664" y="1331489"/>
            <a:chExt cx="982570" cy="859212"/>
          </a:xfrm>
        </p:grpSpPr>
        <p:sp>
          <p:nvSpPr>
            <p:cNvPr id="66" name="Rectangle 65">
              <a:extLst>
                <a:ext uri="{FF2B5EF4-FFF2-40B4-BE49-F238E27FC236}">
                  <a16:creationId xmlns:a16="http://schemas.microsoft.com/office/drawing/2014/main" xmlns="" id="{7FFB7FD4-B462-444C-A6B9-8FE72BAC8ADD}"/>
                </a:ext>
              </a:extLst>
            </p:cNvPr>
            <p:cNvSpPr/>
            <p:nvPr/>
          </p:nvSpPr>
          <p:spPr>
            <a:xfrm rot="2700000">
              <a:off x="1239704" y="2037949"/>
              <a:ext cx="152752" cy="152752"/>
            </a:xfrm>
            <a:prstGeom prst="rect">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67" name="Connecteur droit 66">
              <a:extLst>
                <a:ext uri="{FF2B5EF4-FFF2-40B4-BE49-F238E27FC236}">
                  <a16:creationId xmlns:a16="http://schemas.microsoft.com/office/drawing/2014/main" xmlns="" id="{2883F5A1-CB26-0245-B4BD-8AFE95F64D39}"/>
                </a:ext>
              </a:extLst>
            </p:cNvPr>
            <p:cNvCxnSpPr>
              <a:cxnSpLocks/>
              <a:stCxn id="68" idx="2"/>
            </p:cNvCxnSpPr>
            <p:nvPr/>
          </p:nvCxnSpPr>
          <p:spPr>
            <a:xfrm>
              <a:off x="1174949" y="1722382"/>
              <a:ext cx="141131" cy="283931"/>
            </a:xfrm>
            <a:prstGeom prst="line">
              <a:avLst/>
            </a:prstGeom>
            <a:ln>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68" name="ZoneTexte 67">
              <a:extLst>
                <a:ext uri="{FF2B5EF4-FFF2-40B4-BE49-F238E27FC236}">
                  <a16:creationId xmlns:a16="http://schemas.microsoft.com/office/drawing/2014/main" xmlns="" id="{2C544C28-5F37-AF4A-9192-8AFBAA70565B}"/>
                </a:ext>
              </a:extLst>
            </p:cNvPr>
            <p:cNvSpPr txBox="1"/>
            <p:nvPr/>
          </p:nvSpPr>
          <p:spPr>
            <a:xfrm>
              <a:off x="683664" y="1331489"/>
              <a:ext cx="982570" cy="390893"/>
            </a:xfrm>
            <a:prstGeom prst="rect">
              <a:avLst/>
            </a:prstGeom>
            <a:noFill/>
          </p:spPr>
          <p:txBody>
            <a:bodyPr wrap="square" rtlCol="0">
              <a:spAutoFit/>
            </a:bodyPr>
            <a:lstStyle/>
            <a:p>
              <a:pPr algn="ctr"/>
              <a:r>
                <a:rPr lang="fr-FR" sz="1100" b="1" dirty="0"/>
                <a:t>Rédaction</a:t>
              </a:r>
            </a:p>
            <a:p>
              <a:pPr algn="ctr"/>
              <a:r>
                <a:rPr lang="fr-FR" sz="1100" b="1" dirty="0"/>
                <a:t>Finalisée</a:t>
              </a:r>
            </a:p>
          </p:txBody>
        </p:sp>
      </p:grpSp>
      <p:sp>
        <p:nvSpPr>
          <p:cNvPr id="72" name="ZoneTexte 71">
            <a:extLst>
              <a:ext uri="{FF2B5EF4-FFF2-40B4-BE49-F238E27FC236}">
                <a16:creationId xmlns:a16="http://schemas.microsoft.com/office/drawing/2014/main" xmlns="" id="{ADE16AFA-DC7C-CC42-A9D9-BB6E16B86DFD}"/>
              </a:ext>
            </a:extLst>
          </p:cNvPr>
          <p:cNvSpPr txBox="1"/>
          <p:nvPr/>
        </p:nvSpPr>
        <p:spPr>
          <a:xfrm>
            <a:off x="2495203" y="1044462"/>
            <a:ext cx="4268912" cy="430887"/>
          </a:xfrm>
          <a:prstGeom prst="rect">
            <a:avLst/>
          </a:prstGeom>
          <a:noFill/>
        </p:spPr>
        <p:txBody>
          <a:bodyPr wrap="square" rtlCol="0">
            <a:spAutoFit/>
          </a:bodyPr>
          <a:lstStyle/>
          <a:p>
            <a:pPr algn="ctr"/>
            <a:r>
              <a:rPr lang="fr-FR" sz="1100" b="1" dirty="0"/>
              <a:t>Information constante </a:t>
            </a:r>
          </a:p>
          <a:p>
            <a:pPr algn="ctr"/>
            <a:r>
              <a:rPr lang="fr-FR" sz="1100" b="1" dirty="0"/>
              <a:t>Des instances (CA/CR/CED/CDC/CFVU)</a:t>
            </a:r>
          </a:p>
        </p:txBody>
      </p:sp>
      <p:grpSp>
        <p:nvGrpSpPr>
          <p:cNvPr id="73" name="Groupe 72">
            <a:extLst>
              <a:ext uri="{FF2B5EF4-FFF2-40B4-BE49-F238E27FC236}">
                <a16:creationId xmlns:a16="http://schemas.microsoft.com/office/drawing/2014/main" xmlns="" id="{92C9645F-DFC9-CC4F-BC71-A4056CD42F97}"/>
              </a:ext>
            </a:extLst>
          </p:cNvPr>
          <p:cNvGrpSpPr/>
          <p:nvPr/>
        </p:nvGrpSpPr>
        <p:grpSpPr>
          <a:xfrm>
            <a:off x="7789366" y="2039578"/>
            <a:ext cx="1226789" cy="1073736"/>
            <a:chOff x="584903" y="1216628"/>
            <a:chExt cx="1112804" cy="974073"/>
          </a:xfrm>
        </p:grpSpPr>
        <p:sp>
          <p:nvSpPr>
            <p:cNvPr id="74" name="Rectangle 73">
              <a:extLst>
                <a:ext uri="{FF2B5EF4-FFF2-40B4-BE49-F238E27FC236}">
                  <a16:creationId xmlns:a16="http://schemas.microsoft.com/office/drawing/2014/main" xmlns="" id="{96A22281-968E-424F-9419-A1745C56537B}"/>
                </a:ext>
              </a:extLst>
            </p:cNvPr>
            <p:cNvSpPr/>
            <p:nvPr/>
          </p:nvSpPr>
          <p:spPr>
            <a:xfrm rot="2700000">
              <a:off x="1239704" y="2037949"/>
              <a:ext cx="152752" cy="152752"/>
            </a:xfrm>
            <a:prstGeom prst="rect">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75" name="Connecteur droit 74">
              <a:extLst>
                <a:ext uri="{FF2B5EF4-FFF2-40B4-BE49-F238E27FC236}">
                  <a16:creationId xmlns:a16="http://schemas.microsoft.com/office/drawing/2014/main" xmlns="" id="{AF6F9CA7-6D39-504B-8378-1BD1EF92028B}"/>
                </a:ext>
              </a:extLst>
            </p:cNvPr>
            <p:cNvCxnSpPr>
              <a:cxnSpLocks/>
              <a:stCxn id="76" idx="2"/>
            </p:cNvCxnSpPr>
            <p:nvPr/>
          </p:nvCxnSpPr>
          <p:spPr>
            <a:xfrm>
              <a:off x="1141305" y="1607521"/>
              <a:ext cx="174775" cy="398792"/>
            </a:xfrm>
            <a:prstGeom prst="line">
              <a:avLst/>
            </a:prstGeom>
            <a:ln>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76" name="ZoneTexte 75">
              <a:extLst>
                <a:ext uri="{FF2B5EF4-FFF2-40B4-BE49-F238E27FC236}">
                  <a16:creationId xmlns:a16="http://schemas.microsoft.com/office/drawing/2014/main" xmlns="" id="{4A90E8E4-7C1F-874B-8051-7EFFBC9CF124}"/>
                </a:ext>
              </a:extLst>
            </p:cNvPr>
            <p:cNvSpPr txBox="1"/>
            <p:nvPr/>
          </p:nvSpPr>
          <p:spPr>
            <a:xfrm>
              <a:off x="584903" y="1216628"/>
              <a:ext cx="1112804" cy="390893"/>
            </a:xfrm>
            <a:prstGeom prst="rect">
              <a:avLst/>
            </a:prstGeom>
            <a:noFill/>
          </p:spPr>
          <p:txBody>
            <a:bodyPr wrap="square" rtlCol="0">
              <a:spAutoFit/>
            </a:bodyPr>
            <a:lstStyle/>
            <a:p>
              <a:pPr algn="ctr"/>
              <a:r>
                <a:rPr lang="fr-FR" sz="1100" b="1" dirty="0"/>
                <a:t>Transmission commission</a:t>
              </a:r>
            </a:p>
          </p:txBody>
        </p:sp>
      </p:grpSp>
      <p:sp>
        <p:nvSpPr>
          <p:cNvPr id="77" name="Rectangle 76">
            <a:extLst>
              <a:ext uri="{FF2B5EF4-FFF2-40B4-BE49-F238E27FC236}">
                <a16:creationId xmlns:a16="http://schemas.microsoft.com/office/drawing/2014/main" xmlns="" id="{DB94C226-FF04-6E4B-8D7B-44F8266F8172}"/>
              </a:ext>
            </a:extLst>
          </p:cNvPr>
          <p:cNvSpPr/>
          <p:nvPr/>
        </p:nvSpPr>
        <p:spPr>
          <a:xfrm rot="2700000">
            <a:off x="1582543" y="3009707"/>
            <a:ext cx="168381" cy="168398"/>
          </a:xfrm>
          <a:prstGeom prst="rect">
            <a:avLst/>
          </a:prstGeom>
          <a:solidFill>
            <a:schemeClr val="tx2">
              <a:lumMod val="60000"/>
              <a:lumOff val="40000"/>
            </a:schemeClr>
          </a:soli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accent2"/>
              </a:solidFill>
            </a:endParaRPr>
          </a:p>
        </p:txBody>
      </p:sp>
      <p:sp>
        <p:nvSpPr>
          <p:cNvPr id="78" name="Arrondir un rectangle avec un coin diagonal 94">
            <a:extLst>
              <a:ext uri="{FF2B5EF4-FFF2-40B4-BE49-F238E27FC236}">
                <a16:creationId xmlns:a16="http://schemas.microsoft.com/office/drawing/2014/main" xmlns="" id="{35B126E9-7012-8040-9CCB-22FB4552A49C}"/>
              </a:ext>
            </a:extLst>
          </p:cNvPr>
          <p:cNvSpPr/>
          <p:nvPr/>
        </p:nvSpPr>
        <p:spPr>
          <a:xfrm>
            <a:off x="5858020" y="4712045"/>
            <a:ext cx="1899603" cy="257012"/>
          </a:xfrm>
          <a:prstGeom prst="round2DiagRect">
            <a:avLst>
              <a:gd name="adj1" fmla="val 45793"/>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r>
              <a:rPr lang="fr-FR" sz="1100" dirty="0">
                <a:solidFill>
                  <a:schemeClr val="bg1"/>
                </a:solidFill>
              </a:rPr>
              <a:t>3 mois</a:t>
            </a:r>
          </a:p>
        </p:txBody>
      </p:sp>
      <p:sp>
        <p:nvSpPr>
          <p:cNvPr id="79" name="ZoneTexte 78">
            <a:extLst>
              <a:ext uri="{FF2B5EF4-FFF2-40B4-BE49-F238E27FC236}">
                <a16:creationId xmlns:a16="http://schemas.microsoft.com/office/drawing/2014/main" xmlns="" id="{56510572-EED1-8348-9DBC-02CBAFFF7D1A}"/>
              </a:ext>
            </a:extLst>
          </p:cNvPr>
          <p:cNvSpPr txBox="1"/>
          <p:nvPr/>
        </p:nvSpPr>
        <p:spPr>
          <a:xfrm>
            <a:off x="3103482" y="4399391"/>
            <a:ext cx="3527106" cy="271055"/>
          </a:xfrm>
          <a:prstGeom prst="rect">
            <a:avLst/>
          </a:prstGeom>
          <a:noFill/>
        </p:spPr>
        <p:txBody>
          <a:bodyPr wrap="square" lIns="100794" tIns="50397" rIns="100794" bIns="50397" rtlCol="0">
            <a:spAutoFit/>
          </a:bodyPr>
          <a:lstStyle/>
          <a:p>
            <a:pPr algn="ctr"/>
            <a:r>
              <a:rPr lang="fr-FR" sz="1100" b="1" dirty="0"/>
              <a:t>Elaboration du plan d’actions</a:t>
            </a:r>
          </a:p>
        </p:txBody>
      </p:sp>
      <p:sp>
        <p:nvSpPr>
          <p:cNvPr id="80" name="ZoneTexte 79">
            <a:extLst>
              <a:ext uri="{FF2B5EF4-FFF2-40B4-BE49-F238E27FC236}">
                <a16:creationId xmlns:a16="http://schemas.microsoft.com/office/drawing/2014/main" xmlns="" id="{F0880B74-18E8-DA45-A9CD-EF9518CB2276}"/>
              </a:ext>
            </a:extLst>
          </p:cNvPr>
          <p:cNvSpPr txBox="1"/>
          <p:nvPr/>
        </p:nvSpPr>
        <p:spPr>
          <a:xfrm>
            <a:off x="4913652" y="5012732"/>
            <a:ext cx="3799532" cy="271055"/>
          </a:xfrm>
          <a:prstGeom prst="rect">
            <a:avLst/>
          </a:prstGeom>
          <a:noFill/>
        </p:spPr>
        <p:txBody>
          <a:bodyPr wrap="square" lIns="100794" tIns="50397" rIns="100794" bIns="50397" rtlCol="0">
            <a:spAutoFit/>
          </a:bodyPr>
          <a:lstStyle/>
          <a:p>
            <a:pPr algn="ctr"/>
            <a:r>
              <a:rPr lang="fr-FR" sz="1100" b="1" dirty="0"/>
              <a:t>Rédaction demande de labellisation</a:t>
            </a:r>
          </a:p>
        </p:txBody>
      </p:sp>
      <p:sp>
        <p:nvSpPr>
          <p:cNvPr id="81" name="Arrondir un rectangle avec un coin diagonal 93">
            <a:extLst>
              <a:ext uri="{FF2B5EF4-FFF2-40B4-BE49-F238E27FC236}">
                <a16:creationId xmlns:a16="http://schemas.microsoft.com/office/drawing/2014/main" xmlns="" id="{7E3665E7-A586-1A43-9C11-F76B94E3745A}"/>
              </a:ext>
            </a:extLst>
          </p:cNvPr>
          <p:cNvSpPr/>
          <p:nvPr/>
        </p:nvSpPr>
        <p:spPr>
          <a:xfrm>
            <a:off x="7601350" y="5319070"/>
            <a:ext cx="908944" cy="257012"/>
          </a:xfrm>
          <a:prstGeom prst="round2DiagRect">
            <a:avLst>
              <a:gd name="adj1" fmla="val 45793"/>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r>
              <a:rPr lang="fr-FR" sz="1100" dirty="0">
                <a:solidFill>
                  <a:schemeClr val="bg1"/>
                </a:solidFill>
              </a:rPr>
              <a:t>1 mois</a:t>
            </a:r>
          </a:p>
        </p:txBody>
      </p:sp>
      <p:sp>
        <p:nvSpPr>
          <p:cNvPr id="82" name="Rectangle 81">
            <a:extLst>
              <a:ext uri="{FF2B5EF4-FFF2-40B4-BE49-F238E27FC236}">
                <a16:creationId xmlns:a16="http://schemas.microsoft.com/office/drawing/2014/main" xmlns="" id="{E319D827-D5C9-9845-BFFC-662859BC467F}"/>
              </a:ext>
            </a:extLst>
          </p:cNvPr>
          <p:cNvSpPr/>
          <p:nvPr/>
        </p:nvSpPr>
        <p:spPr>
          <a:xfrm rot="2700000">
            <a:off x="408821" y="5768127"/>
            <a:ext cx="168381" cy="168398"/>
          </a:xfrm>
          <a:prstGeom prst="rect">
            <a:avLst/>
          </a:prstGeom>
          <a:solidFill>
            <a:schemeClr val="tx2">
              <a:lumMod val="60000"/>
              <a:lumOff val="40000"/>
            </a:schemeClr>
          </a:soli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accent2"/>
              </a:solidFill>
            </a:endParaRPr>
          </a:p>
        </p:txBody>
      </p:sp>
      <p:sp>
        <p:nvSpPr>
          <p:cNvPr id="83" name="Rectangle 82">
            <a:extLst>
              <a:ext uri="{FF2B5EF4-FFF2-40B4-BE49-F238E27FC236}">
                <a16:creationId xmlns:a16="http://schemas.microsoft.com/office/drawing/2014/main" xmlns="" id="{09F7DEC3-DEE8-5447-9CE5-CF832E1048DC}"/>
              </a:ext>
            </a:extLst>
          </p:cNvPr>
          <p:cNvSpPr/>
          <p:nvPr/>
        </p:nvSpPr>
        <p:spPr>
          <a:xfrm>
            <a:off x="518969" y="5667660"/>
            <a:ext cx="1879813" cy="369332"/>
          </a:xfrm>
          <a:prstGeom prst="rect">
            <a:avLst/>
          </a:prstGeom>
        </p:spPr>
        <p:txBody>
          <a:bodyPr wrap="square">
            <a:spAutoFit/>
          </a:bodyPr>
          <a:lstStyle/>
          <a:p>
            <a:r>
              <a:rPr lang="fr-FR" b="1" dirty="0"/>
              <a:t>   </a:t>
            </a:r>
            <a:r>
              <a:rPr lang="fr-FR" sz="1200" b="1" dirty="0"/>
              <a:t>CPS</a:t>
            </a:r>
            <a:endParaRPr lang="fr-FR" sz="1100" b="1" dirty="0"/>
          </a:p>
        </p:txBody>
      </p:sp>
      <p:sp>
        <p:nvSpPr>
          <p:cNvPr id="84" name="Rectangle 83">
            <a:extLst>
              <a:ext uri="{FF2B5EF4-FFF2-40B4-BE49-F238E27FC236}">
                <a16:creationId xmlns:a16="http://schemas.microsoft.com/office/drawing/2014/main" xmlns="" id="{01E0004F-72CF-3648-AAB8-2BDB67B84B46}"/>
              </a:ext>
            </a:extLst>
          </p:cNvPr>
          <p:cNvSpPr/>
          <p:nvPr/>
        </p:nvSpPr>
        <p:spPr>
          <a:xfrm rot="2700000">
            <a:off x="407384" y="5336079"/>
            <a:ext cx="168381" cy="168398"/>
          </a:xfrm>
          <a:prstGeom prst="rect">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5" name="ZoneTexte 84">
            <a:extLst>
              <a:ext uri="{FF2B5EF4-FFF2-40B4-BE49-F238E27FC236}">
                <a16:creationId xmlns:a16="http://schemas.microsoft.com/office/drawing/2014/main" xmlns="" id="{A6301F6C-E46E-8C4E-A3FC-14984267C338}"/>
              </a:ext>
            </a:extLst>
          </p:cNvPr>
          <p:cNvSpPr txBox="1"/>
          <p:nvPr/>
        </p:nvSpPr>
        <p:spPr>
          <a:xfrm>
            <a:off x="704157" y="5301208"/>
            <a:ext cx="2787723" cy="271055"/>
          </a:xfrm>
          <a:prstGeom prst="rect">
            <a:avLst/>
          </a:prstGeom>
          <a:noFill/>
        </p:spPr>
        <p:txBody>
          <a:bodyPr wrap="square" lIns="100794" tIns="50397" rIns="100794" bIns="50397" rtlCol="0">
            <a:spAutoFit/>
          </a:bodyPr>
          <a:lstStyle/>
          <a:p>
            <a:r>
              <a:rPr lang="fr-FR" sz="1100" b="1" dirty="0"/>
              <a:t>Dates clefs</a:t>
            </a:r>
          </a:p>
        </p:txBody>
      </p:sp>
      <p:graphicFrame>
        <p:nvGraphicFramePr>
          <p:cNvPr id="88" name="Tableau 87">
            <a:extLst>
              <a:ext uri="{FF2B5EF4-FFF2-40B4-BE49-F238E27FC236}">
                <a16:creationId xmlns:a16="http://schemas.microsoft.com/office/drawing/2014/main" xmlns="" id="{DD1D5262-D1CD-2F4C-A9D2-7A618F1BB557}"/>
              </a:ext>
            </a:extLst>
          </p:cNvPr>
          <p:cNvGraphicFramePr>
            <a:graphicFrameLocks noGrp="1"/>
          </p:cNvGraphicFramePr>
          <p:nvPr>
            <p:extLst>
              <p:ext uri="{D42A27DB-BD31-4B8C-83A1-F6EECF244321}">
                <p14:modId xmlns:p14="http://schemas.microsoft.com/office/powerpoint/2010/main" val="2755445283"/>
              </p:ext>
            </p:extLst>
          </p:nvPr>
        </p:nvGraphicFramePr>
        <p:xfrm>
          <a:off x="467544" y="3259832"/>
          <a:ext cx="8318430" cy="457200"/>
        </p:xfrm>
        <a:graphic>
          <a:graphicData uri="http://schemas.openxmlformats.org/drawingml/2006/table">
            <a:tbl>
              <a:tblPr firstRow="1" bandRow="1">
                <a:tableStyleId>{5C22544A-7EE6-4342-B048-85BDC9FD1C3A}</a:tableStyleId>
              </a:tblPr>
              <a:tblGrid>
                <a:gridCol w="554562">
                  <a:extLst>
                    <a:ext uri="{9D8B030D-6E8A-4147-A177-3AD203B41FA5}">
                      <a16:colId xmlns:a16="http://schemas.microsoft.com/office/drawing/2014/main" xmlns="" val="1199752590"/>
                    </a:ext>
                  </a:extLst>
                </a:gridCol>
                <a:gridCol w="554562">
                  <a:extLst>
                    <a:ext uri="{9D8B030D-6E8A-4147-A177-3AD203B41FA5}">
                      <a16:colId xmlns:a16="http://schemas.microsoft.com/office/drawing/2014/main" xmlns="" val="3695535662"/>
                    </a:ext>
                  </a:extLst>
                </a:gridCol>
                <a:gridCol w="554562">
                  <a:extLst>
                    <a:ext uri="{9D8B030D-6E8A-4147-A177-3AD203B41FA5}">
                      <a16:colId xmlns:a16="http://schemas.microsoft.com/office/drawing/2014/main" xmlns="" val="589669891"/>
                    </a:ext>
                  </a:extLst>
                </a:gridCol>
                <a:gridCol w="554562">
                  <a:extLst>
                    <a:ext uri="{9D8B030D-6E8A-4147-A177-3AD203B41FA5}">
                      <a16:colId xmlns:a16="http://schemas.microsoft.com/office/drawing/2014/main" xmlns="" val="21147841"/>
                    </a:ext>
                  </a:extLst>
                </a:gridCol>
                <a:gridCol w="554562">
                  <a:extLst>
                    <a:ext uri="{9D8B030D-6E8A-4147-A177-3AD203B41FA5}">
                      <a16:colId xmlns:a16="http://schemas.microsoft.com/office/drawing/2014/main" xmlns="" val="386271709"/>
                    </a:ext>
                  </a:extLst>
                </a:gridCol>
                <a:gridCol w="554562">
                  <a:extLst>
                    <a:ext uri="{9D8B030D-6E8A-4147-A177-3AD203B41FA5}">
                      <a16:colId xmlns:a16="http://schemas.microsoft.com/office/drawing/2014/main" xmlns="" val="3955803619"/>
                    </a:ext>
                  </a:extLst>
                </a:gridCol>
                <a:gridCol w="554562">
                  <a:extLst>
                    <a:ext uri="{9D8B030D-6E8A-4147-A177-3AD203B41FA5}">
                      <a16:colId xmlns:a16="http://schemas.microsoft.com/office/drawing/2014/main" xmlns="" val="1801849069"/>
                    </a:ext>
                  </a:extLst>
                </a:gridCol>
                <a:gridCol w="554562">
                  <a:extLst>
                    <a:ext uri="{9D8B030D-6E8A-4147-A177-3AD203B41FA5}">
                      <a16:colId xmlns:a16="http://schemas.microsoft.com/office/drawing/2014/main" xmlns="" val="2482248120"/>
                    </a:ext>
                  </a:extLst>
                </a:gridCol>
                <a:gridCol w="554562">
                  <a:extLst>
                    <a:ext uri="{9D8B030D-6E8A-4147-A177-3AD203B41FA5}">
                      <a16:colId xmlns:a16="http://schemas.microsoft.com/office/drawing/2014/main" xmlns="" val="523821463"/>
                    </a:ext>
                  </a:extLst>
                </a:gridCol>
                <a:gridCol w="554562">
                  <a:extLst>
                    <a:ext uri="{9D8B030D-6E8A-4147-A177-3AD203B41FA5}">
                      <a16:colId xmlns:a16="http://schemas.microsoft.com/office/drawing/2014/main" xmlns="" val="1506826623"/>
                    </a:ext>
                  </a:extLst>
                </a:gridCol>
                <a:gridCol w="554562">
                  <a:extLst>
                    <a:ext uri="{9D8B030D-6E8A-4147-A177-3AD203B41FA5}">
                      <a16:colId xmlns:a16="http://schemas.microsoft.com/office/drawing/2014/main" xmlns="" val="412772386"/>
                    </a:ext>
                  </a:extLst>
                </a:gridCol>
                <a:gridCol w="554562">
                  <a:extLst>
                    <a:ext uri="{9D8B030D-6E8A-4147-A177-3AD203B41FA5}">
                      <a16:colId xmlns:a16="http://schemas.microsoft.com/office/drawing/2014/main" xmlns="" val="2825326259"/>
                    </a:ext>
                  </a:extLst>
                </a:gridCol>
                <a:gridCol w="554562">
                  <a:extLst>
                    <a:ext uri="{9D8B030D-6E8A-4147-A177-3AD203B41FA5}">
                      <a16:colId xmlns:a16="http://schemas.microsoft.com/office/drawing/2014/main" xmlns="" val="2153829318"/>
                    </a:ext>
                  </a:extLst>
                </a:gridCol>
                <a:gridCol w="554562">
                  <a:extLst>
                    <a:ext uri="{9D8B030D-6E8A-4147-A177-3AD203B41FA5}">
                      <a16:colId xmlns:a16="http://schemas.microsoft.com/office/drawing/2014/main" xmlns="" val="493881899"/>
                    </a:ext>
                  </a:extLst>
                </a:gridCol>
                <a:gridCol w="554562">
                  <a:extLst>
                    <a:ext uri="{9D8B030D-6E8A-4147-A177-3AD203B41FA5}">
                      <a16:colId xmlns:a16="http://schemas.microsoft.com/office/drawing/2014/main" xmlns="" val="1422093282"/>
                    </a:ext>
                  </a:extLst>
                </a:gridCol>
              </a:tblGrid>
              <a:tr h="449651">
                <a:tc>
                  <a:txBody>
                    <a:bodyPr/>
                    <a:lstStyle/>
                    <a:p>
                      <a:r>
                        <a:rPr lang="fr-FR" sz="1200" dirty="0" err="1">
                          <a:solidFill>
                            <a:srgbClr val="FF0000"/>
                          </a:solidFill>
                        </a:rPr>
                        <a:t>Avr</a:t>
                      </a:r>
                      <a:endParaRPr lang="fr-FR" sz="1200" dirty="0">
                        <a:solidFill>
                          <a:srgbClr val="FF0000"/>
                        </a:solidFill>
                      </a:endParaRPr>
                    </a:p>
                  </a:txBody>
                  <a:tcPr>
                    <a:solidFill>
                      <a:schemeClr val="accent5">
                        <a:lumMod val="60000"/>
                        <a:lumOff val="40000"/>
                      </a:schemeClr>
                    </a:solidFill>
                  </a:tcPr>
                </a:tc>
                <a:tc>
                  <a:txBody>
                    <a:bodyPr/>
                    <a:lstStyle/>
                    <a:p>
                      <a:r>
                        <a:rPr lang="fr-FR" sz="1200" dirty="0">
                          <a:solidFill>
                            <a:srgbClr val="FF0000"/>
                          </a:solidFill>
                        </a:rPr>
                        <a:t>Mai</a:t>
                      </a:r>
                    </a:p>
                  </a:txBody>
                  <a:tcPr>
                    <a:solidFill>
                      <a:schemeClr val="accent5">
                        <a:lumMod val="60000"/>
                        <a:lumOff val="40000"/>
                      </a:schemeClr>
                    </a:solidFill>
                  </a:tcPr>
                </a:tc>
                <a:tc>
                  <a:txBody>
                    <a:bodyPr/>
                    <a:lstStyle/>
                    <a:p>
                      <a:r>
                        <a:rPr lang="fr-FR" sz="1200" dirty="0">
                          <a:solidFill>
                            <a:srgbClr val="FF0000"/>
                          </a:solidFill>
                        </a:rPr>
                        <a:t>Juin</a:t>
                      </a:r>
                    </a:p>
                  </a:txBody>
                  <a:tcPr>
                    <a:solidFill>
                      <a:schemeClr val="accent5">
                        <a:lumMod val="60000"/>
                        <a:lumOff val="40000"/>
                      </a:schemeClr>
                    </a:solidFill>
                  </a:tcPr>
                </a:tc>
                <a:tc>
                  <a:txBody>
                    <a:bodyPr/>
                    <a:lstStyle/>
                    <a:p>
                      <a:r>
                        <a:rPr lang="fr-FR" sz="1200" dirty="0" err="1"/>
                        <a:t>Juil</a:t>
                      </a:r>
                      <a:endParaRPr lang="fr-FR" sz="1200" dirty="0"/>
                    </a:p>
                  </a:txBody>
                  <a:tcPr/>
                </a:tc>
                <a:tc>
                  <a:txBody>
                    <a:bodyPr/>
                    <a:lstStyle/>
                    <a:p>
                      <a:r>
                        <a:rPr lang="fr-FR" sz="1200" dirty="0"/>
                        <a:t>Aout</a:t>
                      </a:r>
                    </a:p>
                  </a:txBody>
                  <a:tcPr/>
                </a:tc>
                <a:tc>
                  <a:txBody>
                    <a:bodyPr/>
                    <a:lstStyle/>
                    <a:p>
                      <a:r>
                        <a:rPr lang="fr-FR" sz="1200" dirty="0"/>
                        <a:t>Sept.</a:t>
                      </a:r>
                    </a:p>
                  </a:txBody>
                  <a:tcPr/>
                </a:tc>
                <a:tc>
                  <a:txBody>
                    <a:bodyPr/>
                    <a:lstStyle/>
                    <a:p>
                      <a:r>
                        <a:rPr lang="fr-FR" sz="1200" dirty="0"/>
                        <a:t>Oct.</a:t>
                      </a:r>
                    </a:p>
                  </a:txBody>
                  <a:tcPr/>
                </a:tc>
                <a:tc>
                  <a:txBody>
                    <a:bodyPr/>
                    <a:lstStyle/>
                    <a:p>
                      <a:r>
                        <a:rPr lang="fr-FR" sz="1200" dirty="0" err="1"/>
                        <a:t>Nov</a:t>
                      </a:r>
                      <a:endParaRPr lang="fr-FR" sz="1200" dirty="0"/>
                    </a:p>
                  </a:txBody>
                  <a:tcPr/>
                </a:tc>
                <a:tc>
                  <a:txBody>
                    <a:bodyPr/>
                    <a:lstStyle/>
                    <a:p>
                      <a:r>
                        <a:rPr lang="fr-FR" sz="1200" dirty="0" err="1"/>
                        <a:t>Dec</a:t>
                      </a:r>
                      <a:r>
                        <a:rPr lang="fr-FR" sz="1200" dirty="0"/>
                        <a:t>.</a:t>
                      </a:r>
                    </a:p>
                  </a:txBody>
                  <a:tcPr/>
                </a:tc>
                <a:tc>
                  <a:txBody>
                    <a:bodyPr/>
                    <a:lstStyle/>
                    <a:p>
                      <a:r>
                        <a:rPr lang="fr-FR" sz="1200" dirty="0"/>
                        <a:t>Jan.</a:t>
                      </a:r>
                    </a:p>
                  </a:txBody>
                  <a:tcPr>
                    <a:solidFill>
                      <a:srgbClr val="00B0F0"/>
                    </a:solidFill>
                  </a:tcPr>
                </a:tc>
                <a:tc>
                  <a:txBody>
                    <a:bodyPr/>
                    <a:lstStyle/>
                    <a:p>
                      <a:r>
                        <a:rPr lang="fr-FR" sz="1200" dirty="0" err="1"/>
                        <a:t>Fev</a:t>
                      </a:r>
                      <a:r>
                        <a:rPr lang="fr-FR" sz="1200" dirty="0"/>
                        <a:t>. </a:t>
                      </a:r>
                    </a:p>
                  </a:txBody>
                  <a:tcPr>
                    <a:solidFill>
                      <a:srgbClr val="00B0F0"/>
                    </a:solidFill>
                  </a:tcPr>
                </a:tc>
                <a:tc>
                  <a:txBody>
                    <a:bodyPr/>
                    <a:lstStyle/>
                    <a:p>
                      <a:r>
                        <a:rPr lang="fr-FR" sz="1200" dirty="0"/>
                        <a:t>Mars</a:t>
                      </a:r>
                    </a:p>
                  </a:txBody>
                  <a:tcPr>
                    <a:solidFill>
                      <a:srgbClr val="00B0F0"/>
                    </a:solidFill>
                  </a:tcPr>
                </a:tc>
                <a:tc>
                  <a:txBody>
                    <a:bodyPr/>
                    <a:lstStyle/>
                    <a:p>
                      <a:r>
                        <a:rPr lang="fr-FR" sz="1200" dirty="0"/>
                        <a:t>Avr.</a:t>
                      </a:r>
                    </a:p>
                  </a:txBody>
                  <a:tcPr>
                    <a:solidFill>
                      <a:srgbClr val="00B0F0"/>
                    </a:solidFill>
                  </a:tcPr>
                </a:tc>
                <a:tc>
                  <a:txBody>
                    <a:bodyPr/>
                    <a:lstStyle/>
                    <a:p>
                      <a:r>
                        <a:rPr lang="fr-FR" sz="1200" dirty="0"/>
                        <a:t>Mai</a:t>
                      </a:r>
                    </a:p>
                  </a:txBody>
                  <a:tcPr>
                    <a:solidFill>
                      <a:srgbClr val="00B0F0"/>
                    </a:solidFill>
                  </a:tcPr>
                </a:tc>
                <a:tc>
                  <a:txBody>
                    <a:bodyPr/>
                    <a:lstStyle/>
                    <a:p>
                      <a:r>
                        <a:rPr lang="fr-FR" sz="1200" dirty="0"/>
                        <a:t>Juin</a:t>
                      </a:r>
                    </a:p>
                  </a:txBody>
                  <a:tcPr>
                    <a:solidFill>
                      <a:srgbClr val="00B0F0"/>
                    </a:solidFill>
                  </a:tcPr>
                </a:tc>
                <a:extLst>
                  <a:ext uri="{0D108BD9-81ED-4DB2-BD59-A6C34878D82A}">
                    <a16:rowId xmlns:a16="http://schemas.microsoft.com/office/drawing/2014/main" xmlns="" val="2193028191"/>
                  </a:ext>
                </a:extLst>
              </a:tr>
            </a:tbl>
          </a:graphicData>
        </a:graphic>
      </p:graphicFrame>
      <p:sp>
        <p:nvSpPr>
          <p:cNvPr id="89" name="Arrondir un rectangle avec un coin diagonal 74">
            <a:extLst>
              <a:ext uri="{FF2B5EF4-FFF2-40B4-BE49-F238E27FC236}">
                <a16:creationId xmlns:a16="http://schemas.microsoft.com/office/drawing/2014/main" xmlns="" id="{0B91BDF4-13B4-2D4B-9108-364508394426}"/>
              </a:ext>
            </a:extLst>
          </p:cNvPr>
          <p:cNvSpPr/>
          <p:nvPr/>
        </p:nvSpPr>
        <p:spPr>
          <a:xfrm>
            <a:off x="934289" y="3861048"/>
            <a:ext cx="2498730" cy="240259"/>
          </a:xfrm>
          <a:prstGeom prst="round2DiagRect">
            <a:avLst>
              <a:gd name="adj1" fmla="val 45793"/>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r>
              <a:rPr lang="fr-FR" sz="1050" dirty="0">
                <a:solidFill>
                  <a:schemeClr val="bg1"/>
                </a:solidFill>
              </a:rPr>
              <a:t>5 mois</a:t>
            </a:r>
          </a:p>
        </p:txBody>
      </p:sp>
      <p:cxnSp>
        <p:nvCxnSpPr>
          <p:cNvPr id="91" name="Connecteur droit avec flèche 90">
            <a:extLst>
              <a:ext uri="{FF2B5EF4-FFF2-40B4-BE49-F238E27FC236}">
                <a16:creationId xmlns:a16="http://schemas.microsoft.com/office/drawing/2014/main" xmlns="" id="{1B86EA50-6BCF-EA48-8A1C-9F11A5862F34}"/>
              </a:ext>
            </a:extLst>
          </p:cNvPr>
          <p:cNvCxnSpPr>
            <a:cxnSpLocks/>
          </p:cNvCxnSpPr>
          <p:nvPr/>
        </p:nvCxnSpPr>
        <p:spPr>
          <a:xfrm flipV="1">
            <a:off x="1142762" y="1556198"/>
            <a:ext cx="7032733" cy="1449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ZoneTexte 91">
            <a:extLst>
              <a:ext uri="{FF2B5EF4-FFF2-40B4-BE49-F238E27FC236}">
                <a16:creationId xmlns:a16="http://schemas.microsoft.com/office/drawing/2014/main" xmlns="" id="{84C273E9-E30F-AB4F-97F4-579BC54E0FAA}"/>
              </a:ext>
            </a:extLst>
          </p:cNvPr>
          <p:cNvSpPr txBox="1"/>
          <p:nvPr/>
        </p:nvSpPr>
        <p:spPr>
          <a:xfrm>
            <a:off x="6203997" y="5477581"/>
            <a:ext cx="3799532" cy="271055"/>
          </a:xfrm>
          <a:prstGeom prst="rect">
            <a:avLst/>
          </a:prstGeom>
          <a:noFill/>
        </p:spPr>
        <p:txBody>
          <a:bodyPr wrap="square" lIns="100794" tIns="50397" rIns="100794" bIns="50397" rtlCol="0">
            <a:spAutoFit/>
          </a:bodyPr>
          <a:lstStyle/>
          <a:p>
            <a:pPr algn="ctr"/>
            <a:r>
              <a:rPr lang="fr-FR" sz="1100" b="1" dirty="0"/>
              <a:t>Relecture finale</a:t>
            </a:r>
          </a:p>
        </p:txBody>
      </p:sp>
      <p:sp>
        <p:nvSpPr>
          <p:cNvPr id="93" name="Rectangle 92">
            <a:extLst>
              <a:ext uri="{FF2B5EF4-FFF2-40B4-BE49-F238E27FC236}">
                <a16:creationId xmlns:a16="http://schemas.microsoft.com/office/drawing/2014/main" xmlns="" id="{83DDA324-7E21-0B49-B8F2-7AAEB5D05A76}"/>
              </a:ext>
            </a:extLst>
          </p:cNvPr>
          <p:cNvSpPr/>
          <p:nvPr/>
        </p:nvSpPr>
        <p:spPr>
          <a:xfrm rot="2700000">
            <a:off x="3859523" y="2925516"/>
            <a:ext cx="168381" cy="168398"/>
          </a:xfrm>
          <a:prstGeom prst="rect">
            <a:avLst/>
          </a:prstGeom>
          <a:solidFill>
            <a:schemeClr val="tx2">
              <a:lumMod val="60000"/>
              <a:lumOff val="40000"/>
            </a:schemeClr>
          </a:soli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accent2"/>
              </a:solidFill>
            </a:endParaRPr>
          </a:p>
        </p:txBody>
      </p:sp>
      <p:sp>
        <p:nvSpPr>
          <p:cNvPr id="94" name="Rectangle 93">
            <a:extLst>
              <a:ext uri="{FF2B5EF4-FFF2-40B4-BE49-F238E27FC236}">
                <a16:creationId xmlns:a16="http://schemas.microsoft.com/office/drawing/2014/main" xmlns="" id="{A4984A66-A87F-4A41-A516-C6D169FC37E3}"/>
              </a:ext>
            </a:extLst>
          </p:cNvPr>
          <p:cNvSpPr/>
          <p:nvPr/>
        </p:nvSpPr>
        <p:spPr>
          <a:xfrm rot="2700000">
            <a:off x="6164823" y="2950623"/>
            <a:ext cx="168381" cy="168398"/>
          </a:xfrm>
          <a:prstGeom prst="rect">
            <a:avLst/>
          </a:prstGeom>
          <a:solidFill>
            <a:schemeClr val="tx2">
              <a:lumMod val="60000"/>
              <a:lumOff val="40000"/>
            </a:schemeClr>
          </a:soli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accent2"/>
              </a:solidFill>
            </a:endParaRPr>
          </a:p>
        </p:txBody>
      </p:sp>
      <p:sp>
        <p:nvSpPr>
          <p:cNvPr id="95" name="Rectangle 94">
            <a:extLst>
              <a:ext uri="{FF2B5EF4-FFF2-40B4-BE49-F238E27FC236}">
                <a16:creationId xmlns:a16="http://schemas.microsoft.com/office/drawing/2014/main" xmlns="" id="{5B6951F9-7042-2D49-89E6-337079BFF553}"/>
              </a:ext>
            </a:extLst>
          </p:cNvPr>
          <p:cNvSpPr/>
          <p:nvPr/>
        </p:nvSpPr>
        <p:spPr>
          <a:xfrm rot="2700000">
            <a:off x="4739867" y="2941047"/>
            <a:ext cx="168381" cy="168398"/>
          </a:xfrm>
          <a:prstGeom prst="rect">
            <a:avLst/>
          </a:prstGeom>
          <a:solidFill>
            <a:schemeClr val="tx2">
              <a:lumMod val="60000"/>
              <a:lumOff val="40000"/>
            </a:schemeClr>
          </a:soli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accent2"/>
              </a:solidFill>
            </a:endParaRPr>
          </a:p>
        </p:txBody>
      </p:sp>
      <p:sp>
        <p:nvSpPr>
          <p:cNvPr id="96" name="Rectangle 95">
            <a:extLst>
              <a:ext uri="{FF2B5EF4-FFF2-40B4-BE49-F238E27FC236}">
                <a16:creationId xmlns:a16="http://schemas.microsoft.com/office/drawing/2014/main" xmlns="" id="{29F05ECC-B546-BF4C-90A9-FD557C5FD5F5}"/>
              </a:ext>
            </a:extLst>
          </p:cNvPr>
          <p:cNvSpPr/>
          <p:nvPr/>
        </p:nvSpPr>
        <p:spPr>
          <a:xfrm rot="2700000">
            <a:off x="7794599" y="3015237"/>
            <a:ext cx="168381" cy="168398"/>
          </a:xfrm>
          <a:prstGeom prst="rect">
            <a:avLst/>
          </a:prstGeom>
          <a:solidFill>
            <a:schemeClr val="tx2">
              <a:lumMod val="60000"/>
              <a:lumOff val="40000"/>
            </a:schemeClr>
          </a:soli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accent2"/>
              </a:solidFill>
            </a:endParaRPr>
          </a:p>
        </p:txBody>
      </p:sp>
      <p:sp>
        <p:nvSpPr>
          <p:cNvPr id="97" name="Rectangle 96">
            <a:extLst>
              <a:ext uri="{FF2B5EF4-FFF2-40B4-BE49-F238E27FC236}">
                <a16:creationId xmlns:a16="http://schemas.microsoft.com/office/drawing/2014/main" xmlns="" id="{2ABECC85-AFED-C24C-A114-EE36E0784B80}"/>
              </a:ext>
            </a:extLst>
          </p:cNvPr>
          <p:cNvSpPr/>
          <p:nvPr/>
        </p:nvSpPr>
        <p:spPr>
          <a:xfrm rot="2700000">
            <a:off x="8437640" y="2957949"/>
            <a:ext cx="168381" cy="168398"/>
          </a:xfrm>
          <a:prstGeom prst="rect">
            <a:avLst/>
          </a:prstGeom>
          <a:solidFill>
            <a:schemeClr val="tx2">
              <a:lumMod val="60000"/>
              <a:lumOff val="40000"/>
            </a:schemeClr>
          </a:soli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accent2"/>
              </a:solidFill>
            </a:endParaRPr>
          </a:p>
        </p:txBody>
      </p:sp>
    </p:spTree>
    <p:extLst>
      <p:ext uri="{BB962C8B-B14F-4D97-AF65-F5344CB8AC3E}">
        <p14:creationId xmlns:p14="http://schemas.microsoft.com/office/powerpoint/2010/main" val="2164190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B2FC86EE-1AE5-9140-80CC-715AF72F4BC2}"/>
              </a:ext>
            </a:extLst>
          </p:cNvPr>
          <p:cNvSpPr>
            <a:spLocks noGrp="1"/>
          </p:cNvSpPr>
          <p:nvPr>
            <p:ph type="body" sz="quarter" idx="10"/>
          </p:nvPr>
        </p:nvSpPr>
        <p:spPr/>
        <p:txBody>
          <a:bodyPr/>
          <a:lstStyle/>
          <a:p>
            <a:endParaRPr lang="fr-FR"/>
          </a:p>
        </p:txBody>
      </p:sp>
      <p:sp>
        <p:nvSpPr>
          <p:cNvPr id="7" name="Titre 1">
            <a:extLst>
              <a:ext uri="{FF2B5EF4-FFF2-40B4-BE49-F238E27FC236}">
                <a16:creationId xmlns:a16="http://schemas.microsoft.com/office/drawing/2014/main" xmlns="" id="{6ECACF5B-5994-DC4A-9A7E-BD89FE380098}"/>
              </a:ext>
            </a:extLst>
          </p:cNvPr>
          <p:cNvSpPr>
            <a:spLocks noGrp="1"/>
          </p:cNvSpPr>
          <p:nvPr>
            <p:ph type="title"/>
          </p:nvPr>
        </p:nvSpPr>
        <p:spPr>
          <a:xfrm>
            <a:off x="377952" y="260648"/>
            <a:ext cx="8153400" cy="990600"/>
          </a:xfrm>
        </p:spPr>
        <p:txBody>
          <a:bodyPr/>
          <a:lstStyle/>
          <a:p>
            <a:r>
              <a:rPr lang="fr-FR" b="1" dirty="0"/>
              <a:t>Méthodologie</a:t>
            </a:r>
          </a:p>
        </p:txBody>
      </p:sp>
      <p:sp>
        <p:nvSpPr>
          <p:cNvPr id="8" name="Espace réservé du contenu 2">
            <a:extLst>
              <a:ext uri="{FF2B5EF4-FFF2-40B4-BE49-F238E27FC236}">
                <a16:creationId xmlns:a16="http://schemas.microsoft.com/office/drawing/2014/main" xmlns="" id="{B0B63495-C33E-ED4F-8261-BDF192A2FBF4}"/>
              </a:ext>
            </a:extLst>
          </p:cNvPr>
          <p:cNvSpPr>
            <a:spLocks noGrp="1"/>
          </p:cNvSpPr>
          <p:nvPr>
            <p:ph sz="quarter" idx="1"/>
          </p:nvPr>
        </p:nvSpPr>
        <p:spPr>
          <a:xfrm>
            <a:off x="95066" y="853617"/>
            <a:ext cx="8719172" cy="6488956"/>
          </a:xfrm>
        </p:spPr>
        <p:txBody>
          <a:bodyPr/>
          <a:lstStyle/>
          <a:p>
            <a:pPr marL="457200">
              <a:lnSpc>
                <a:spcPct val="100000"/>
              </a:lnSpc>
            </a:pPr>
            <a:r>
              <a:rPr lang="fr-FR" sz="2000" b="1" spc="-1" dirty="0">
                <a:solidFill>
                  <a:srgbClr val="FF0000"/>
                </a:solidFill>
                <a:uFill>
                  <a:solidFill>
                    <a:srgbClr val="FFFFFF"/>
                  </a:solidFill>
                </a:uFill>
                <a:ea typeface="Verdana"/>
              </a:rPr>
              <a:t>Les aspects éthiques et professionnels du métier de chercheur</a:t>
            </a:r>
            <a:endParaRPr lang="fr-FR" sz="100" spc="-1" dirty="0">
              <a:solidFill>
                <a:srgbClr val="FF0000"/>
              </a:solidFill>
              <a:uFill>
                <a:solidFill>
                  <a:srgbClr val="FFFFFF"/>
                </a:solidFill>
              </a:uFill>
              <a:latin typeface="Calibri" pitchFamily="34" charset="0"/>
            </a:endParaRPr>
          </a:p>
          <a:p>
            <a:pPr lvl="1">
              <a:spcBef>
                <a:spcPts val="600"/>
              </a:spcBef>
            </a:pPr>
            <a:endParaRPr lang="fr-FR" sz="1400" b="1" spc="-1" dirty="0">
              <a:solidFill>
                <a:srgbClr val="FF0000"/>
              </a:solidFill>
              <a:uFill>
                <a:solidFill>
                  <a:srgbClr val="FFFFFF"/>
                </a:solidFill>
              </a:uFill>
              <a:ea typeface="Verdana"/>
            </a:endParaRPr>
          </a:p>
          <a:p>
            <a:pPr lvl="1">
              <a:spcBef>
                <a:spcPts val="600"/>
              </a:spcBef>
            </a:pPr>
            <a:r>
              <a:rPr lang="fr-FR" sz="1400" b="1" spc="-1" dirty="0">
                <a:solidFill>
                  <a:srgbClr val="FF0000"/>
                </a:solidFill>
                <a:uFill>
                  <a:solidFill>
                    <a:srgbClr val="FFFFFF"/>
                  </a:solidFill>
                </a:uFill>
                <a:ea typeface="Verdana"/>
              </a:rPr>
              <a:t>1</a:t>
            </a:r>
            <a:r>
              <a:rPr lang="fr-FR" sz="1400" b="1" spc="-1" dirty="0">
                <a:uFill>
                  <a:solidFill>
                    <a:srgbClr val="FFFFFF"/>
                  </a:solidFill>
                </a:uFill>
                <a:ea typeface="Verdana"/>
              </a:rPr>
              <a:t>  Liberté de recherche </a:t>
            </a:r>
            <a:endParaRPr lang="fr-FR" sz="1400" b="1" spc="-1" dirty="0">
              <a:solidFill>
                <a:schemeClr val="accent2"/>
              </a:solidFill>
              <a:uFill>
                <a:solidFill>
                  <a:srgbClr val="FFFFFF"/>
                </a:solidFill>
              </a:uFill>
              <a:ea typeface="Verdana"/>
            </a:endParaRPr>
          </a:p>
          <a:p>
            <a:pPr lvl="1">
              <a:spcBef>
                <a:spcPts val="600"/>
              </a:spcBef>
            </a:pPr>
            <a:r>
              <a:rPr lang="fr-FR" sz="1400" b="1" spc="-1" dirty="0">
                <a:solidFill>
                  <a:srgbClr val="FF0000"/>
                </a:solidFill>
                <a:uFill>
                  <a:solidFill>
                    <a:srgbClr val="FFFFFF"/>
                  </a:solidFill>
                </a:uFill>
                <a:ea typeface="Verdana"/>
              </a:rPr>
              <a:t>2</a:t>
            </a:r>
            <a:r>
              <a:rPr lang="fr-FR" sz="1400" b="1" spc="-1" dirty="0">
                <a:uFill>
                  <a:solidFill>
                    <a:srgbClr val="FFFFFF"/>
                  </a:solidFill>
                </a:uFill>
                <a:ea typeface="Verdana"/>
              </a:rPr>
              <a:t>  Respect des principes éthiques</a:t>
            </a:r>
            <a:endParaRPr lang="fr-FR" sz="1400" b="1" spc="-1" dirty="0">
              <a:uFill>
                <a:solidFill>
                  <a:srgbClr val="FFFFFF"/>
                </a:solidFill>
              </a:uFill>
              <a:ea typeface="Microsoft YaHei"/>
            </a:endParaRPr>
          </a:p>
          <a:p>
            <a:pPr lvl="1">
              <a:spcBef>
                <a:spcPts val="600"/>
              </a:spcBef>
            </a:pPr>
            <a:r>
              <a:rPr lang="fr-FR" sz="1400" b="1" spc="-1" dirty="0">
                <a:solidFill>
                  <a:srgbClr val="FF0000"/>
                </a:solidFill>
                <a:uFill>
                  <a:solidFill>
                    <a:srgbClr val="FFFFFF"/>
                  </a:solidFill>
                </a:uFill>
                <a:ea typeface="Verdana"/>
              </a:rPr>
              <a:t>3 </a:t>
            </a:r>
            <a:r>
              <a:rPr lang="fr-FR" sz="1400" b="1" spc="-1" dirty="0">
                <a:uFill>
                  <a:solidFill>
                    <a:srgbClr val="FFFFFF"/>
                  </a:solidFill>
                </a:uFill>
                <a:ea typeface="Verdana"/>
              </a:rPr>
              <a:t> Responsabilité professionnelle</a:t>
            </a:r>
            <a:endParaRPr lang="fr-FR" sz="1400" b="1" spc="-1" dirty="0">
              <a:uFill>
                <a:solidFill>
                  <a:srgbClr val="FFFFFF"/>
                </a:solidFill>
              </a:uFill>
              <a:ea typeface="Microsoft YaHei"/>
            </a:endParaRPr>
          </a:p>
          <a:p>
            <a:pPr lvl="1">
              <a:spcBef>
                <a:spcPts val="600"/>
              </a:spcBef>
            </a:pPr>
            <a:r>
              <a:rPr lang="fr-FR" sz="1400" b="1" spc="-1" dirty="0">
                <a:solidFill>
                  <a:srgbClr val="FF0000"/>
                </a:solidFill>
                <a:uFill>
                  <a:solidFill>
                    <a:srgbClr val="FFFFFF"/>
                  </a:solidFill>
                </a:uFill>
                <a:ea typeface="Verdana"/>
              </a:rPr>
              <a:t>4</a:t>
            </a:r>
            <a:r>
              <a:rPr lang="fr-FR" sz="1400" b="1" spc="-1" dirty="0">
                <a:uFill>
                  <a:solidFill>
                    <a:srgbClr val="FFFFFF"/>
                  </a:solidFill>
                </a:uFill>
                <a:ea typeface="Verdana"/>
              </a:rPr>
              <a:t>  Attitude professionnelle : environnement de recherche </a:t>
            </a:r>
            <a:endParaRPr lang="fr-FR" sz="1400" b="1" spc="-1" dirty="0">
              <a:uFill>
                <a:solidFill>
                  <a:srgbClr val="FFFFFF"/>
                </a:solidFill>
              </a:uFill>
              <a:ea typeface="Microsoft YaHei"/>
            </a:endParaRPr>
          </a:p>
          <a:p>
            <a:pPr lvl="1">
              <a:spcBef>
                <a:spcPts val="600"/>
              </a:spcBef>
            </a:pPr>
            <a:r>
              <a:rPr lang="fr-FR" sz="1400" b="1" spc="-1" dirty="0">
                <a:solidFill>
                  <a:srgbClr val="FF0000"/>
                </a:solidFill>
                <a:uFill>
                  <a:solidFill>
                    <a:srgbClr val="FFFFFF"/>
                  </a:solidFill>
                </a:uFill>
                <a:ea typeface="Verdana"/>
              </a:rPr>
              <a:t>5</a:t>
            </a:r>
            <a:r>
              <a:rPr lang="fr-FR" sz="1400" b="1" spc="-1" dirty="0">
                <a:uFill>
                  <a:solidFill>
                    <a:srgbClr val="FFFFFF"/>
                  </a:solidFill>
                </a:uFill>
                <a:ea typeface="Verdana"/>
              </a:rPr>
              <a:t>  Obligations contractuelles et légales </a:t>
            </a:r>
            <a:endParaRPr lang="fr-FR" sz="1400" b="1" spc="-1" dirty="0">
              <a:solidFill>
                <a:schemeClr val="accent2"/>
              </a:solidFill>
              <a:uFill>
                <a:solidFill>
                  <a:srgbClr val="FFFFFF"/>
                </a:solidFill>
              </a:uFill>
              <a:ea typeface="Microsoft YaHei"/>
            </a:endParaRPr>
          </a:p>
          <a:p>
            <a:pPr lvl="1">
              <a:spcBef>
                <a:spcPts val="600"/>
              </a:spcBef>
            </a:pPr>
            <a:r>
              <a:rPr lang="fr-FR" sz="1400" b="1" spc="-1" dirty="0">
                <a:solidFill>
                  <a:srgbClr val="FF0000"/>
                </a:solidFill>
                <a:uFill>
                  <a:solidFill>
                    <a:srgbClr val="FFFFFF"/>
                  </a:solidFill>
                </a:uFill>
                <a:ea typeface="Verdana"/>
              </a:rPr>
              <a:t>6</a:t>
            </a:r>
            <a:r>
              <a:rPr lang="fr-FR" sz="1400" b="1" spc="-1" dirty="0">
                <a:uFill>
                  <a:solidFill>
                    <a:srgbClr val="FFFFFF"/>
                  </a:solidFill>
                </a:uFill>
                <a:ea typeface="Verdana"/>
              </a:rPr>
              <a:t>  Responsabilité (retour financier, audits financiers/recherche/éthique, transparence des données) </a:t>
            </a:r>
            <a:endParaRPr lang="fr-FR" sz="1400" b="1" spc="-1" dirty="0">
              <a:solidFill>
                <a:schemeClr val="accent2"/>
              </a:solidFill>
              <a:uFill>
                <a:solidFill>
                  <a:srgbClr val="FFFFFF"/>
                </a:solidFill>
              </a:uFill>
              <a:ea typeface="Microsoft YaHei"/>
            </a:endParaRPr>
          </a:p>
          <a:p>
            <a:pPr lvl="1">
              <a:spcBef>
                <a:spcPts val="600"/>
              </a:spcBef>
            </a:pPr>
            <a:r>
              <a:rPr lang="fr-FR" sz="1400" b="1" spc="-1" dirty="0">
                <a:solidFill>
                  <a:srgbClr val="FF0000"/>
                </a:solidFill>
                <a:uFill>
                  <a:solidFill>
                    <a:srgbClr val="FFFFFF"/>
                  </a:solidFill>
                </a:uFill>
                <a:ea typeface="Verdana"/>
              </a:rPr>
              <a:t>7</a:t>
            </a:r>
            <a:r>
              <a:rPr lang="fr-FR" sz="1400" b="1" spc="-1" dirty="0">
                <a:uFill>
                  <a:solidFill>
                    <a:srgbClr val="FFFFFF"/>
                  </a:solidFill>
                </a:uFill>
                <a:ea typeface="Verdana"/>
              </a:rPr>
              <a:t>  Bonnes pratiques dans le secteur de la recherche (santé et sécurité, protection des données et mesures de confidentialité,..) </a:t>
            </a:r>
            <a:endParaRPr lang="fr-FR" sz="1400" b="1" spc="-1" dirty="0">
              <a:solidFill>
                <a:schemeClr val="accent2"/>
              </a:solidFill>
              <a:uFill>
                <a:solidFill>
                  <a:srgbClr val="FFFFFF"/>
                </a:solidFill>
              </a:uFill>
              <a:ea typeface="Verdana"/>
            </a:endParaRPr>
          </a:p>
          <a:p>
            <a:pPr lvl="1">
              <a:spcBef>
                <a:spcPts val="600"/>
              </a:spcBef>
            </a:pPr>
            <a:r>
              <a:rPr lang="fr-FR" sz="1400" b="1" spc="-1" dirty="0">
                <a:solidFill>
                  <a:srgbClr val="FF0000"/>
                </a:solidFill>
                <a:uFill>
                  <a:solidFill>
                    <a:srgbClr val="FFFFFF"/>
                  </a:solidFill>
                </a:uFill>
                <a:ea typeface="Verdana"/>
              </a:rPr>
              <a:t>8</a:t>
            </a:r>
            <a:r>
              <a:rPr lang="fr-FR" sz="1400" b="1" spc="-1" dirty="0">
                <a:uFill>
                  <a:solidFill>
                    <a:srgbClr val="FFFFFF"/>
                  </a:solidFill>
                </a:uFill>
                <a:ea typeface="Verdana"/>
              </a:rPr>
              <a:t>  Diffusion et exploitation des résultats </a:t>
            </a:r>
            <a:endParaRPr lang="fr-FR" sz="1400" b="1" spc="-1" dirty="0">
              <a:solidFill>
                <a:schemeClr val="accent2"/>
              </a:solidFill>
              <a:uFill>
                <a:solidFill>
                  <a:srgbClr val="FFFFFF"/>
                </a:solidFill>
              </a:uFill>
              <a:ea typeface="Verdana"/>
            </a:endParaRPr>
          </a:p>
          <a:p>
            <a:pPr lvl="1">
              <a:spcBef>
                <a:spcPts val="600"/>
              </a:spcBef>
            </a:pPr>
            <a:r>
              <a:rPr lang="fr-FR" sz="1400" b="1" spc="-1" dirty="0">
                <a:solidFill>
                  <a:srgbClr val="FF0000"/>
                </a:solidFill>
                <a:uFill>
                  <a:solidFill>
                    <a:srgbClr val="FFFFFF"/>
                  </a:solidFill>
                </a:uFill>
                <a:ea typeface="Verdana"/>
              </a:rPr>
              <a:t>9</a:t>
            </a:r>
            <a:r>
              <a:rPr lang="fr-FR" sz="1400" b="1" spc="-1" dirty="0">
                <a:uFill>
                  <a:solidFill>
                    <a:srgbClr val="FFFFFF"/>
                  </a:solidFill>
                </a:uFill>
                <a:ea typeface="Verdana"/>
              </a:rPr>
              <a:t>  Engagement vis-à-vis de la société (protection des données et de la confidentialité) </a:t>
            </a:r>
            <a:endParaRPr lang="fr-FR" sz="1400" b="1" spc="-1" dirty="0">
              <a:solidFill>
                <a:schemeClr val="accent2"/>
              </a:solidFill>
              <a:uFill>
                <a:solidFill>
                  <a:srgbClr val="FFFFFF"/>
                </a:solidFill>
              </a:uFill>
              <a:ea typeface="Microsoft YaHei"/>
            </a:endParaRPr>
          </a:p>
          <a:p>
            <a:pPr lvl="1">
              <a:spcBef>
                <a:spcPts val="600"/>
              </a:spcBef>
            </a:pPr>
            <a:r>
              <a:rPr lang="fr-FR" sz="1400" b="1" spc="-1" dirty="0">
                <a:solidFill>
                  <a:srgbClr val="FF0000"/>
                </a:solidFill>
                <a:uFill>
                  <a:solidFill>
                    <a:srgbClr val="FFFFFF"/>
                  </a:solidFill>
                </a:uFill>
                <a:ea typeface="Verdana"/>
              </a:rPr>
              <a:t>10</a:t>
            </a:r>
            <a:r>
              <a:rPr lang="fr-FR" sz="1400" b="1" spc="-1" dirty="0">
                <a:uFill>
                  <a:solidFill>
                    <a:srgbClr val="FFFFFF"/>
                  </a:solidFill>
                </a:uFill>
                <a:ea typeface="Verdana"/>
              </a:rPr>
              <a:t> Non discrimination (Les employeurs et/ou bailleurs de fonds des chercheurs ne pratiquent aucune discrimination entre les chercheurs fondée sur le sexe, l’âge, l’origine ethnique, nationale ou sociale, la religion ou la croyance, l’orientation sexuelle, la langue, le handicap, l’opinion politique, la situation sociale ou économique.)</a:t>
            </a:r>
            <a:endParaRPr lang="fr-FR" sz="1400" b="1" spc="-1" dirty="0">
              <a:solidFill>
                <a:schemeClr val="accent2"/>
              </a:solidFill>
              <a:uFill>
                <a:solidFill>
                  <a:srgbClr val="FFFFFF"/>
                </a:solidFill>
              </a:uFill>
              <a:ea typeface="Microsoft YaHei"/>
            </a:endParaRPr>
          </a:p>
          <a:p>
            <a:pPr lvl="1">
              <a:spcBef>
                <a:spcPts val="600"/>
              </a:spcBef>
            </a:pPr>
            <a:r>
              <a:rPr lang="fr-FR" sz="1400" b="1" spc="-1" dirty="0">
                <a:solidFill>
                  <a:srgbClr val="FF0000"/>
                </a:solidFill>
                <a:uFill>
                  <a:solidFill>
                    <a:srgbClr val="FFFFFF"/>
                  </a:solidFill>
                </a:uFill>
                <a:ea typeface="Verdana"/>
              </a:rPr>
              <a:t>11</a:t>
            </a:r>
            <a:r>
              <a:rPr lang="fr-FR" sz="1400" b="1" spc="-1" dirty="0">
                <a:uFill>
                  <a:solidFill>
                    <a:srgbClr val="FFFFFF"/>
                  </a:solidFill>
                </a:uFill>
                <a:ea typeface="Verdana"/>
              </a:rPr>
              <a:t> Système d’évaluation des chercheurs qui doit tenir compte de l’ensemble de leurs activités (publications, enseignement, tâches administratives</a:t>
            </a:r>
            <a:r>
              <a:rPr lang="fr-FR" sz="1400" b="1" spc="-1" dirty="0">
                <a:solidFill>
                  <a:schemeClr val="accent2"/>
                </a:solidFill>
                <a:uFill>
                  <a:solidFill>
                    <a:srgbClr val="FFFFFF"/>
                  </a:solidFill>
                </a:uFill>
                <a:ea typeface="Verdana"/>
              </a:rPr>
              <a:t>…)</a:t>
            </a:r>
            <a:r>
              <a:rPr lang="fr-FR" sz="1400" b="1" spc="-1" dirty="0">
                <a:uFill>
                  <a:solidFill>
                    <a:srgbClr val="FFFFFF"/>
                  </a:solidFill>
                </a:uFill>
                <a:ea typeface="Verdana"/>
              </a:rPr>
              <a:t/>
            </a:r>
            <a:br>
              <a:rPr lang="fr-FR" sz="1400" b="1" spc="-1" dirty="0">
                <a:uFill>
                  <a:solidFill>
                    <a:srgbClr val="FFFFFF"/>
                  </a:solidFill>
                </a:uFill>
                <a:ea typeface="Verdana"/>
              </a:rPr>
            </a:br>
            <a:r>
              <a:rPr lang="fr-FR" sz="1400" b="1" spc="-1" dirty="0">
                <a:uFill>
                  <a:solidFill>
                    <a:srgbClr val="FFFFFF"/>
                  </a:solidFill>
                </a:uFill>
                <a:ea typeface="Verdana"/>
              </a:rPr>
              <a:t/>
            </a:r>
            <a:br>
              <a:rPr lang="fr-FR" sz="1400" b="1" spc="-1" dirty="0">
                <a:uFill>
                  <a:solidFill>
                    <a:srgbClr val="FFFFFF"/>
                  </a:solidFill>
                </a:uFill>
                <a:ea typeface="Verdana"/>
              </a:rPr>
            </a:br>
            <a:endParaRPr lang="fr-FR" sz="1400" b="1" spc="-1" dirty="0">
              <a:uFill>
                <a:solidFill>
                  <a:srgbClr val="FFFFFF"/>
                </a:solidFill>
              </a:uFill>
              <a:ea typeface="Microsoft YaHei"/>
            </a:endParaRPr>
          </a:p>
          <a:p>
            <a:pPr marL="138112" indent="0">
              <a:lnSpc>
                <a:spcPct val="100000"/>
              </a:lnSpc>
              <a:spcBef>
                <a:spcPts val="600"/>
              </a:spcBef>
              <a:buNone/>
            </a:pPr>
            <a:endParaRPr lang="fr-FR" sz="2000" b="1" spc="-1" dirty="0">
              <a:solidFill>
                <a:srgbClr val="000000"/>
              </a:solidFill>
              <a:uFill>
                <a:solidFill>
                  <a:srgbClr val="FFFFFF"/>
                </a:solidFill>
              </a:uFill>
              <a:ea typeface="Verdana"/>
            </a:endParaRPr>
          </a:p>
          <a:p>
            <a:pPr marL="138112" indent="0">
              <a:lnSpc>
                <a:spcPct val="100000"/>
              </a:lnSpc>
              <a:buNone/>
            </a:pPr>
            <a:r>
              <a:rPr lang="fr-FR" sz="2000" spc="-1" dirty="0">
                <a:solidFill>
                  <a:srgbClr val="000000"/>
                </a:solidFill>
                <a:uFill>
                  <a:solidFill>
                    <a:srgbClr val="FFFFFF"/>
                  </a:solidFill>
                </a:uFill>
              </a:rPr>
              <a:t>(</a:t>
            </a:r>
          </a:p>
        </p:txBody>
      </p:sp>
      <p:cxnSp>
        <p:nvCxnSpPr>
          <p:cNvPr id="9" name="Connecteur droit 8">
            <a:extLst>
              <a:ext uri="{FF2B5EF4-FFF2-40B4-BE49-F238E27FC236}">
                <a16:creationId xmlns:a16="http://schemas.microsoft.com/office/drawing/2014/main" xmlns="" id="{F6FC8DE4-3FD8-7742-B01E-7D40A4F5549C}"/>
              </a:ext>
            </a:extLst>
          </p:cNvPr>
          <p:cNvCxnSpPr/>
          <p:nvPr/>
        </p:nvCxnSpPr>
        <p:spPr>
          <a:xfrm>
            <a:off x="539552" y="836712"/>
            <a:ext cx="7991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37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7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down)">
                                      <p:cBhvr>
                                        <p:cTn id="17" dur="500"/>
                                        <p:tgtEl>
                                          <p:spTgt spid="8">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wipe(down)">
                                      <p:cBhvr>
                                        <p:cTn id="20" dur="500"/>
                                        <p:tgtEl>
                                          <p:spTgt spid="8">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wipe(down)">
                                      <p:cBhvr>
                                        <p:cTn id="23" dur="500"/>
                                        <p:tgtEl>
                                          <p:spTgt spid="8">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wipe(down)">
                                      <p:cBhvr>
                                        <p:cTn id="26" dur="500"/>
                                        <p:tgtEl>
                                          <p:spTgt spid="8">
                                            <p:txEl>
                                              <p:pRg st="6" end="6"/>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wipe(down)">
                                      <p:cBhvr>
                                        <p:cTn id="29" dur="500"/>
                                        <p:tgtEl>
                                          <p:spTgt spid="8">
                                            <p:txEl>
                                              <p:pRg st="7" end="7"/>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wipe(down)">
                                      <p:cBhvr>
                                        <p:cTn id="32" dur="500"/>
                                        <p:tgtEl>
                                          <p:spTgt spid="8">
                                            <p:txEl>
                                              <p:pRg st="8" end="8"/>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animEffect transition="in" filter="wipe(down)">
                                      <p:cBhvr>
                                        <p:cTn id="35" dur="500"/>
                                        <p:tgtEl>
                                          <p:spTgt spid="8">
                                            <p:txEl>
                                              <p:pRg st="9" end="9"/>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8">
                                            <p:txEl>
                                              <p:pRg st="10" end="10"/>
                                            </p:txEl>
                                          </p:spTgt>
                                        </p:tgtEl>
                                        <p:attrNameLst>
                                          <p:attrName>style.visibility</p:attrName>
                                        </p:attrNameLst>
                                      </p:cBhvr>
                                      <p:to>
                                        <p:strVal val="visible"/>
                                      </p:to>
                                    </p:set>
                                    <p:animEffect transition="in" filter="wipe(down)">
                                      <p:cBhvr>
                                        <p:cTn id="38" dur="500"/>
                                        <p:tgtEl>
                                          <p:spTgt spid="8">
                                            <p:txEl>
                                              <p:pRg st="10" end="1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8">
                                            <p:txEl>
                                              <p:pRg st="11" end="11"/>
                                            </p:txEl>
                                          </p:spTgt>
                                        </p:tgtEl>
                                        <p:attrNameLst>
                                          <p:attrName>style.visibility</p:attrName>
                                        </p:attrNameLst>
                                      </p:cBhvr>
                                      <p:to>
                                        <p:strVal val="visible"/>
                                      </p:to>
                                    </p:set>
                                    <p:animEffect transition="in" filter="wipe(down)">
                                      <p:cBhvr>
                                        <p:cTn id="41" dur="500"/>
                                        <p:tgtEl>
                                          <p:spTgt spid="8">
                                            <p:txEl>
                                              <p:pRg st="11" end="11"/>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8">
                                            <p:txEl>
                                              <p:pRg st="12" end="12"/>
                                            </p:txEl>
                                          </p:spTgt>
                                        </p:tgtEl>
                                        <p:attrNameLst>
                                          <p:attrName>style.visibility</p:attrName>
                                        </p:attrNameLst>
                                      </p:cBhvr>
                                      <p:to>
                                        <p:strVal val="visible"/>
                                      </p:to>
                                    </p:set>
                                    <p:animEffect transition="in" filter="wipe(down)">
                                      <p:cBhvr>
                                        <p:cTn id="44" dur="500"/>
                                        <p:tgtEl>
                                          <p:spTgt spid="8">
                                            <p:txEl>
                                              <p:pRg st="12" end="12"/>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8">
                                            <p:txEl>
                                              <p:pRg st="14" end="14"/>
                                            </p:txEl>
                                          </p:spTgt>
                                        </p:tgtEl>
                                        <p:attrNameLst>
                                          <p:attrName>style.visibility</p:attrName>
                                        </p:attrNameLst>
                                      </p:cBhvr>
                                      <p:to>
                                        <p:strVal val="visible"/>
                                      </p:to>
                                    </p:set>
                                    <p:animEffect transition="in" filter="wipe(down)">
                                      <p:cBhvr>
                                        <p:cTn id="47"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uver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10599</TotalTime>
  <Words>862</Words>
  <Application>Microsoft Office PowerPoint</Application>
  <PresentationFormat>Affichage à l'écran (4:3)</PresentationFormat>
  <Paragraphs>317</Paragraphs>
  <Slides>16</Slides>
  <Notes>4</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couverture</vt:lpstr>
      <vt:lpstr>Présentation PowerPoint</vt:lpstr>
      <vt:lpstr>1 – Projets européens : Horizon Europe !!</vt:lpstr>
      <vt:lpstr>2-Label HRS4R 2019 :  </vt:lpstr>
      <vt:lpstr>Méthodologie</vt:lpstr>
      <vt:lpstr>Méthodologie</vt:lpstr>
      <vt:lpstr>Méthodologie</vt:lpstr>
      <vt:lpstr>Méthodologie</vt:lpstr>
      <vt:lpstr>Méthodologie</vt:lpstr>
      <vt:lpstr>Méthodologie</vt:lpstr>
      <vt:lpstr>Méthodologie</vt:lpstr>
      <vt:lpstr>Méthodologie</vt:lpstr>
      <vt:lpstr>Méthodologie</vt:lpstr>
      <vt:lpstr>Méthodologie</vt:lpstr>
      <vt:lpstr>Méthodologie</vt:lpstr>
      <vt:lpstr>Merci de votre attention   Bonne Matinée !</vt:lpstr>
      <vt:lpstr>Méthodologie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Parrot</dc:creator>
  <cp:lastModifiedBy>Isabelle Guillouet</cp:lastModifiedBy>
  <cp:revision>236</cp:revision>
  <cp:lastPrinted>2018-01-18T13:09:23Z</cp:lastPrinted>
  <dcterms:created xsi:type="dcterms:W3CDTF">2017-12-15T09:55:52Z</dcterms:created>
  <dcterms:modified xsi:type="dcterms:W3CDTF">2019-04-29T15:16:02Z</dcterms:modified>
</cp:coreProperties>
</file>