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8"/>
  </p:notesMasterIdLst>
  <p:sldIdLst>
    <p:sldId id="259" r:id="rId2"/>
    <p:sldId id="274" r:id="rId3"/>
    <p:sldId id="282" r:id="rId4"/>
    <p:sldId id="281" r:id="rId5"/>
    <p:sldId id="280" r:id="rId6"/>
    <p:sldId id="283" r:id="rId7"/>
    <p:sldId id="288" r:id="rId8"/>
    <p:sldId id="292" r:id="rId9"/>
    <p:sldId id="287" r:id="rId10"/>
    <p:sldId id="285" r:id="rId11"/>
    <p:sldId id="286" r:id="rId12"/>
    <p:sldId id="284" r:id="rId13"/>
    <p:sldId id="289" r:id="rId14"/>
    <p:sldId id="290" r:id="rId15"/>
    <p:sldId id="271" r:id="rId16"/>
    <p:sldId id="291" r:id="rId1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2F3D"/>
    <a:srgbClr val="45A59D"/>
    <a:srgbClr val="424A54"/>
    <a:srgbClr val="AE1433"/>
    <a:srgbClr val="E0C51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2410"/>
  </p:normalViewPr>
  <p:slideViewPr>
    <p:cSldViewPr>
      <p:cViewPr varScale="1">
        <p:scale>
          <a:sx n="79" d="100"/>
          <a:sy n="79" d="100"/>
        </p:scale>
        <p:origin x="-1478"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A33B3D-2CAC-EA43-9FCF-0AE2424CDE32}" type="datetimeFigureOut">
              <a:rPr lang="fr-FR" smtClean="0"/>
              <a:t>29/04/2019</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441D84-D9D4-B941-81C5-EDDB6B969F43}" type="slidenum">
              <a:rPr lang="fr-FR" smtClean="0"/>
              <a:t>‹N°›</a:t>
            </a:fld>
            <a:endParaRPr lang="fr-FR"/>
          </a:p>
        </p:txBody>
      </p:sp>
    </p:spTree>
    <p:extLst>
      <p:ext uri="{BB962C8B-B14F-4D97-AF65-F5344CB8AC3E}">
        <p14:creationId xmlns:p14="http://schemas.microsoft.com/office/powerpoint/2010/main" val="1292134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À voir avec Caroline pour les montants et le rapporteur choisi </a:t>
            </a:r>
          </a:p>
          <a:p>
            <a:r>
              <a:rPr lang="fr-FR" sz="1200" b="0" i="0" u="none" strike="noStrike" kern="1200" dirty="0">
                <a:solidFill>
                  <a:schemeClr val="tx1"/>
                </a:solidFill>
                <a:effectLst/>
                <a:latin typeface="+mn-lt"/>
                <a:ea typeface="+mn-ea"/>
                <a:cs typeface="+mn-cs"/>
              </a:rPr>
              <a:t>Année 2018/2019 : 18 dossiers déposés pour 18 mois demandés : 18 mois octroyés</a:t>
            </a:r>
            <a:r>
              <a:rPr lang="fr-FR" sz="1200" b="0" i="0" u="none" strike="noStrike" kern="1200">
                <a:solidFill>
                  <a:schemeClr val="tx1"/>
                </a:solidFill>
                <a:effectLst/>
                <a:latin typeface="+mn-lt"/>
                <a:ea typeface="+mn-ea"/>
                <a:cs typeface="+mn-cs"/>
              </a:rPr>
              <a:t/>
            </a:r>
            <a:br>
              <a:rPr lang="fr-FR" sz="1200" b="0" i="0" u="none" strike="noStrike" kern="1200">
                <a:solidFill>
                  <a:schemeClr val="tx1"/>
                </a:solidFill>
                <a:effectLst/>
                <a:latin typeface="+mn-lt"/>
                <a:ea typeface="+mn-ea"/>
                <a:cs typeface="+mn-cs"/>
              </a:rPr>
            </a:br>
            <a:r>
              <a:rPr lang="fr-FR" sz="1200" b="0" i="0" u="none" strike="noStrike" kern="1200">
                <a:solidFill>
                  <a:schemeClr val="tx1"/>
                </a:solidFill>
                <a:effectLst/>
                <a:latin typeface="+mn-lt"/>
                <a:ea typeface="+mn-ea"/>
                <a:cs typeface="+mn-cs"/>
              </a:rPr>
              <a:t>Année </a:t>
            </a:r>
            <a:r>
              <a:rPr lang="fr-FR" sz="1200" b="0" i="0" u="none" strike="noStrike" kern="1200" dirty="0">
                <a:solidFill>
                  <a:schemeClr val="tx1"/>
                </a:solidFill>
                <a:effectLst/>
                <a:latin typeface="+mn-lt"/>
                <a:ea typeface="+mn-ea"/>
                <a:cs typeface="+mn-cs"/>
              </a:rPr>
              <a:t>2017/2018 :  25 dossiers pour 29 mois demandés : 24 mois octroyés</a:t>
            </a:r>
          </a:p>
          <a:p>
            <a:endParaRPr lang="fr-FR" dirty="0"/>
          </a:p>
        </p:txBody>
      </p:sp>
      <p:sp>
        <p:nvSpPr>
          <p:cNvPr id="4" name="Espace réservé du numéro de diapositive 3"/>
          <p:cNvSpPr>
            <a:spLocks noGrp="1"/>
          </p:cNvSpPr>
          <p:nvPr>
            <p:ph type="sldNum" sz="quarter" idx="5"/>
          </p:nvPr>
        </p:nvSpPr>
        <p:spPr/>
        <p:txBody>
          <a:bodyPr/>
          <a:lstStyle/>
          <a:p>
            <a:fld id="{D6441D84-D9D4-B941-81C5-EDDB6B969F43}" type="slidenum">
              <a:rPr lang="fr-FR" smtClean="0"/>
              <a:t>3</a:t>
            </a:fld>
            <a:endParaRPr lang="fr-FR"/>
          </a:p>
        </p:txBody>
      </p:sp>
    </p:spTree>
    <p:extLst>
      <p:ext uri="{BB962C8B-B14F-4D97-AF65-F5344CB8AC3E}">
        <p14:creationId xmlns:p14="http://schemas.microsoft.com/office/powerpoint/2010/main" val="40523866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6441D84-D9D4-B941-81C5-EDDB6B969F43}" type="slidenum">
              <a:rPr lang="fr-FR" smtClean="0"/>
              <a:t>7</a:t>
            </a:fld>
            <a:endParaRPr lang="fr-FR"/>
          </a:p>
        </p:txBody>
      </p:sp>
    </p:spTree>
    <p:extLst>
      <p:ext uri="{BB962C8B-B14F-4D97-AF65-F5344CB8AC3E}">
        <p14:creationId xmlns:p14="http://schemas.microsoft.com/office/powerpoint/2010/main" val="3728626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6441D84-D9D4-B941-81C5-EDDB6B969F43}" type="slidenum">
              <a:rPr lang="fr-FR" smtClean="0"/>
              <a:t>8</a:t>
            </a:fld>
            <a:endParaRPr lang="fr-FR"/>
          </a:p>
        </p:txBody>
      </p:sp>
    </p:spTree>
    <p:extLst>
      <p:ext uri="{BB962C8B-B14F-4D97-AF65-F5344CB8AC3E}">
        <p14:creationId xmlns:p14="http://schemas.microsoft.com/office/powerpoint/2010/main" val="663273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6441D84-D9D4-B941-81C5-EDDB6B969F43}" type="slidenum">
              <a:rPr lang="fr-FR" smtClean="0"/>
              <a:t>11</a:t>
            </a:fld>
            <a:endParaRPr lang="fr-FR"/>
          </a:p>
        </p:txBody>
      </p:sp>
    </p:spTree>
    <p:extLst>
      <p:ext uri="{BB962C8B-B14F-4D97-AF65-F5344CB8AC3E}">
        <p14:creationId xmlns:p14="http://schemas.microsoft.com/office/powerpoint/2010/main" val="4800454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 colonn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0" y="2060848"/>
            <a:ext cx="8229600" cy="3168352"/>
          </a:xfrm>
          <a:prstGeom prst="rect">
            <a:avLst/>
          </a:prstGeom>
        </p:spPr>
        <p:txBody>
          <a:bodyPr numCol="2" spcCol="540000"/>
          <a:lstStyle>
            <a:lvl1pPr marL="0" indent="0" algn="l">
              <a:buNone/>
              <a:defRPr lang="fr-FR" sz="15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 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 </a:t>
            </a:r>
            <a:r>
              <a:rPr lang="fr-FR" dirty="0" err="1"/>
              <a:t>ulparum</a:t>
            </a:r>
            <a:r>
              <a:rPr lang="fr-FR" dirty="0"/>
              <a:t> </a:t>
            </a:r>
            <a:r>
              <a:rPr lang="fr-FR" dirty="0" err="1"/>
              <a:t>endaesent</a:t>
            </a:r>
            <a:r>
              <a:rPr lang="fr-FR" dirty="0"/>
              <a:t> </a:t>
            </a:r>
            <a:r>
              <a:rPr lang="fr-FR" dirty="0" err="1"/>
              <a:t>pa</a:t>
            </a:r>
            <a:r>
              <a:rPr lang="fr-FR" dirty="0"/>
              <a:t> </a:t>
            </a:r>
            <a:r>
              <a:rPr lang="fr-FR" dirty="0" err="1"/>
              <a:t>cus</a:t>
            </a:r>
            <a:r>
              <a:rPr lang="fr-FR" dirty="0"/>
              <a:t> </a:t>
            </a:r>
            <a:r>
              <a:rPr lang="fr-FR" dirty="0" err="1"/>
              <a:t>magnatem</a:t>
            </a:r>
            <a:r>
              <a:rPr lang="fr-FR" dirty="0"/>
              <a:t> </a:t>
            </a:r>
            <a:r>
              <a:rPr lang="fr-FR" dirty="0" err="1"/>
              <a:t>voloreptatus</a:t>
            </a:r>
            <a:r>
              <a:rPr lang="fr-FR" dirty="0"/>
              <a:t> </a:t>
            </a:r>
            <a:r>
              <a:rPr lang="fr-FR" dirty="0" err="1"/>
              <a:t>dellabo</a:t>
            </a:r>
            <a:r>
              <a:rPr lang="fr-FR" dirty="0"/>
              <a:t> </a:t>
            </a:r>
            <a:r>
              <a:rPr lang="fr-FR" dirty="0" err="1"/>
              <a:t>riatenim</a:t>
            </a:r>
            <a:r>
              <a:rPr lang="fr-FR" dirty="0"/>
              <a:t> </a:t>
            </a:r>
            <a:r>
              <a:rPr lang="fr-FR" dirty="0" err="1"/>
              <a:t>fugitatiat</a:t>
            </a:r>
            <a:r>
              <a:rPr lang="fr-FR" dirty="0"/>
              <a:t> </a:t>
            </a:r>
            <a:r>
              <a:rPr lang="fr-FR" dirty="0" err="1"/>
              <a:t>licti</a:t>
            </a:r>
            <a:r>
              <a:rPr lang="fr-FR" dirty="0"/>
              <a:t> </a:t>
            </a:r>
            <a:r>
              <a:rPr lang="fr-FR" dirty="0" err="1"/>
              <a:t>repe</a:t>
            </a:r>
            <a:r>
              <a:rPr lang="fr-FR" dirty="0"/>
              <a:t> </a:t>
            </a:r>
            <a:r>
              <a:rPr lang="fr-FR" dirty="0" err="1"/>
              <a:t>voloribus</a:t>
            </a:r>
            <a:r>
              <a:rPr lang="fr-FR" dirty="0"/>
              <a:t>, si ut </a:t>
            </a:r>
            <a:r>
              <a:rPr lang="fr-FR" dirty="0" err="1"/>
              <a:t>aut</a:t>
            </a:r>
            <a:r>
              <a:rPr lang="fr-FR" dirty="0"/>
              <a:t> </a:t>
            </a:r>
            <a:r>
              <a:rPr lang="fr-FR" dirty="0" err="1"/>
              <a:t>ommoluptatur</a:t>
            </a:r>
            <a:r>
              <a:rPr lang="fr-FR" dirty="0"/>
              <a:t> </a:t>
            </a:r>
            <a:r>
              <a:rPr lang="fr-FR" dirty="0" err="1"/>
              <a:t>sum</a:t>
            </a:r>
            <a:r>
              <a:rPr lang="fr-FR" dirty="0"/>
              <a:t> </a:t>
            </a:r>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 </a:t>
            </a:r>
            <a:r>
              <a:rPr lang="fr-FR" dirty="0" err="1"/>
              <a:t>exerchic</a:t>
            </a:r>
            <a:r>
              <a:rPr lang="fr-FR" dirty="0"/>
              <a:t> to </a:t>
            </a:r>
            <a:r>
              <a:rPr lang="fr-FR" dirty="0" err="1"/>
              <a:t>quibea</a:t>
            </a:r>
            <a:r>
              <a:rPr lang="fr-FR" dirty="0"/>
              <a:t> </a:t>
            </a:r>
            <a:r>
              <a:rPr lang="fr-FR" dirty="0" err="1"/>
              <a:t>quiatium</a:t>
            </a:r>
            <a:r>
              <a:rPr lang="fr-FR" dirty="0"/>
              <a:t> </a:t>
            </a:r>
            <a:r>
              <a:rPr lang="fr-FR" dirty="0" err="1"/>
              <a:t>sed</a:t>
            </a:r>
            <a:r>
              <a:rPr lang="fr-FR" dirty="0"/>
              <a:t> </a:t>
            </a:r>
            <a:r>
              <a:rPr lang="fr-FR" dirty="0" err="1"/>
              <a:t>magnimiliqui</a:t>
            </a:r>
            <a:r>
              <a:rPr lang="fr-FR" dirty="0"/>
              <a:t> </a:t>
            </a:r>
            <a:r>
              <a:rPr lang="fr-FR" dirty="0" err="1"/>
              <a:t>aut</a:t>
            </a:r>
            <a:r>
              <a:rPr lang="fr-FR" dirty="0"/>
              <a:t> </a:t>
            </a:r>
            <a:r>
              <a:rPr lang="fr-FR" dirty="0" err="1"/>
              <a:t>platem</a:t>
            </a:r>
            <a:r>
              <a:rPr lang="fr-FR" dirty="0"/>
              <a:t> qui </a:t>
            </a:r>
            <a:r>
              <a:rPr lang="fr-FR" dirty="0" err="1"/>
              <a:t>omnitaque</a:t>
            </a:r>
            <a:r>
              <a:rPr lang="fr-FR" dirty="0"/>
              <a:t> </a:t>
            </a:r>
            <a:r>
              <a:rPr lang="fr-FR" dirty="0" err="1"/>
              <a:t>resti</a:t>
            </a:r>
            <a:r>
              <a:rPr lang="fr-FR" dirty="0"/>
              <a:t> </a:t>
            </a:r>
            <a:r>
              <a:rPr lang="fr-FR" dirty="0" err="1"/>
              <a:t>num</a:t>
            </a:r>
            <a:r>
              <a:rPr lang="fr-FR" dirty="0"/>
              <a:t> </a:t>
            </a:r>
            <a:r>
              <a:rPr lang="fr-FR" dirty="0" err="1"/>
              <a:t>facerfera</a:t>
            </a:r>
            <a:r>
              <a:rPr lang="fr-FR" dirty="0"/>
              <a:t> </a:t>
            </a:r>
            <a:r>
              <a:rPr lang="fr-FR" dirty="0" err="1"/>
              <a:t>sunti</a:t>
            </a:r>
            <a:r>
              <a:rPr lang="fr-FR" dirty="0"/>
              <a:t> </a:t>
            </a:r>
            <a:r>
              <a:rPr lang="fr-FR" dirty="0" err="1"/>
              <a:t>volum</a:t>
            </a:r>
            <a:r>
              <a:rPr lang="fr-FR" dirty="0"/>
              <a:t> </a:t>
            </a:r>
            <a:r>
              <a:rPr lang="fr-FR" dirty="0" err="1"/>
              <a:t>dolorem</a:t>
            </a:r>
            <a:r>
              <a:rPr lang="fr-FR" dirty="0"/>
              <a:t> </a:t>
            </a:r>
            <a:r>
              <a:rPr lang="fr-FR" dirty="0" err="1"/>
              <a:t>liquo</a:t>
            </a:r>
            <a:r>
              <a:rPr lang="fr-FR" dirty="0"/>
              <a:t> </a:t>
            </a:r>
            <a:r>
              <a:rPr lang="fr-FR" dirty="0" err="1"/>
              <a:t>eum</a:t>
            </a:r>
            <a:r>
              <a:rPr lang="fr-FR" dirty="0"/>
              <a:t> et </a:t>
            </a:r>
            <a:r>
              <a:rPr lang="fr-FR" dirty="0" err="1"/>
              <a:t>aborem</a:t>
            </a:r>
            <a:r>
              <a:rPr lang="fr-FR" dirty="0"/>
              <a:t> </a:t>
            </a:r>
            <a:r>
              <a:rPr lang="fr-FR" dirty="0" err="1"/>
              <a:t>sumet</a:t>
            </a:r>
            <a:r>
              <a:rPr lang="fr-FR" dirty="0"/>
              <a:t> quia </a:t>
            </a:r>
            <a:r>
              <a:rPr lang="fr-FR" dirty="0" err="1"/>
              <a:t>doluptatur</a:t>
            </a:r>
            <a:r>
              <a:rPr lang="fr-FR" dirty="0"/>
              <a:t> mi, id </a:t>
            </a:r>
            <a:r>
              <a:rPr lang="fr-FR" dirty="0" err="1"/>
              <a:t>unt</a:t>
            </a:r>
            <a:r>
              <a:rPr lang="fr-FR" dirty="0"/>
              <a:t> et </a:t>
            </a:r>
            <a:r>
              <a:rPr lang="fr-FR" dirty="0" err="1"/>
              <a:t>ute</a:t>
            </a:r>
            <a:r>
              <a:rPr lang="fr-FR" dirty="0"/>
              <a:t> dit </a:t>
            </a:r>
            <a:r>
              <a:rPr lang="fr-FR" dirty="0" err="1"/>
              <a:t>experae</a:t>
            </a:r>
            <a:r>
              <a:rPr lang="fr-FR" dirty="0"/>
              <a:t> cum </a:t>
            </a:r>
            <a:r>
              <a:rPr lang="fr-FR" dirty="0" err="1"/>
              <a:t>fugia</a:t>
            </a:r>
            <a:r>
              <a:rPr lang="fr-FR" dirty="0"/>
              <a:t> </a:t>
            </a:r>
            <a:r>
              <a:rPr lang="fr-FR" dirty="0" err="1"/>
              <a:t>iumquodisqui</a:t>
            </a:r>
            <a:r>
              <a:rPr lang="fr-FR" dirty="0"/>
              <a:t> </a:t>
            </a:r>
            <a:r>
              <a:rPr lang="fr-FR" dirty="0" err="1"/>
              <a:t>alit</a:t>
            </a:r>
            <a:r>
              <a:rPr lang="fr-FR" dirty="0"/>
              <a:t> </a:t>
            </a:r>
            <a:r>
              <a:rPr lang="fr-FR" dirty="0" err="1"/>
              <a:t>venis</a:t>
            </a:r>
            <a:r>
              <a:rPr lang="fr-FR" dirty="0"/>
              <a:t> </a:t>
            </a:r>
            <a:r>
              <a:rPr lang="fr-FR" dirty="0" err="1"/>
              <a:t>ationsequati</a:t>
            </a:r>
            <a:r>
              <a:rPr lang="fr-FR" dirty="0"/>
              <a:t> </a:t>
            </a:r>
            <a:r>
              <a:rPr lang="fr-FR" dirty="0" err="1"/>
              <a:t>officitis</a:t>
            </a:r>
            <a:r>
              <a:rPr lang="fr-FR" dirty="0"/>
              <a:t> ut </a:t>
            </a:r>
            <a:r>
              <a:rPr lang="fr-FR" dirty="0" err="1"/>
              <a:t>eneceati</a:t>
            </a:r>
            <a:r>
              <a:rPr lang="fr-FR" dirty="0"/>
              <a:t> qui </a:t>
            </a:r>
            <a:r>
              <a:rPr lang="fr-FR" dirty="0" err="1"/>
              <a:t>dest</a:t>
            </a:r>
            <a:r>
              <a:rPr lang="fr-FR" dirty="0"/>
              <a:t>, </a:t>
            </a:r>
          </a:p>
        </p:txBody>
      </p:sp>
      <p:sp>
        <p:nvSpPr>
          <p:cNvPr id="2" name="Titre 1"/>
          <p:cNvSpPr>
            <a:spLocks noGrp="1"/>
          </p:cNvSpPr>
          <p:nvPr>
            <p:ph type="title" hasCustomPrompt="1"/>
          </p:nvPr>
        </p:nvSpPr>
        <p:spPr>
          <a:xfrm>
            <a:off x="457200" y="365125"/>
            <a:ext cx="8229600" cy="543595"/>
          </a:xfrm>
          <a:prstGeom prst="rect">
            <a:avLst/>
          </a:prstGeom>
        </p:spPr>
        <p:txBody>
          <a:bodyPr/>
          <a:lstStyle>
            <a:lvl1pPr algn="ctr">
              <a:defRPr sz="2800" b="1">
                <a:solidFill>
                  <a:srgbClr val="45A59D"/>
                </a:solidFill>
              </a:defRPr>
            </a:lvl1pPr>
          </a:lstStyle>
          <a:p>
            <a:r>
              <a:rPr lang="fr-FR" dirty="0"/>
              <a:t>CLIQUEZ ET MODIFIEZ LE TITRE</a:t>
            </a:r>
          </a:p>
        </p:txBody>
      </p:sp>
      <p:sp>
        <p:nvSpPr>
          <p:cNvPr id="8" name="ZoneTexte 7"/>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3" name="ZoneTexte 12"/>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0" name="Espace réservé du texte 19"/>
          <p:cNvSpPr>
            <a:spLocks noGrp="1"/>
          </p:cNvSpPr>
          <p:nvPr>
            <p:ph type="body" sz="quarter" idx="12"/>
          </p:nvPr>
        </p:nvSpPr>
        <p:spPr>
          <a:xfrm>
            <a:off x="457200" y="908720"/>
            <a:ext cx="8229600" cy="307777"/>
          </a:xfrm>
          <a:prstGeom prst="rect">
            <a:avLst/>
          </a:prstGeom>
        </p:spPr>
        <p:txBody>
          <a:bodyPr lIns="0" tIns="0" rIns="0" bIns="0">
            <a:spAutoFit/>
          </a:bodyPr>
          <a:lstStyle>
            <a:lvl1pPr marL="0" indent="0" algn="ctr">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pour modifier les styles du texte du masque</a:t>
            </a:r>
          </a:p>
        </p:txBody>
      </p:sp>
      <p:sp>
        <p:nvSpPr>
          <p:cNvPr id="9" name="Espace réservé du texte 10">
            <a:extLst>
              <a:ext uri="{FF2B5EF4-FFF2-40B4-BE49-F238E27FC236}">
                <a16:creationId xmlns:a16="http://schemas.microsoft.com/office/drawing/2014/main" xmlns="" id="{53025B21-B041-9548-99C9-7356202B5CEE}"/>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300" i="1">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Réunion HRS4R mise à jour 03/04/19</a:t>
            </a:r>
          </a:p>
        </p:txBody>
      </p:sp>
    </p:spTree>
    <p:extLst>
      <p:ext uri="{BB962C8B-B14F-4D97-AF65-F5344CB8AC3E}">
        <p14:creationId xmlns:p14="http://schemas.microsoft.com/office/powerpoint/2010/main" val="2398117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raphiq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1999" y="1749840"/>
            <a:ext cx="4114801" cy="3406061"/>
          </a:xfrm>
          <a:prstGeom prst="rect">
            <a:avLst/>
          </a:prstGeom>
        </p:spPr>
        <p:txBody>
          <a:bodyPr wrap="square" lIns="0" tIns="0" rIns="0" bIns="0" numCol="1" spcCol="1080000">
            <a:spAutoFit/>
          </a:bodyPr>
          <a:lstStyle>
            <a:lvl1pPr marL="0" indent="0" algn="l">
              <a:spcBef>
                <a:spcPts val="2000"/>
              </a:spcBef>
              <a:buNone/>
              <a:defRPr lang="fr-FR" sz="14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a:t>
            </a:r>
          </a:p>
          <a:p>
            <a:pPr lvl="0"/>
            <a:r>
              <a:rPr lang="fr-FR" dirty="0"/>
              <a:t>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a:t>
            </a:r>
          </a:p>
          <a:p>
            <a:pPr lvl="0"/>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a:t>
            </a:r>
          </a:p>
        </p:txBody>
      </p:sp>
      <p:sp>
        <p:nvSpPr>
          <p:cNvPr id="2" name="Titre 1"/>
          <p:cNvSpPr>
            <a:spLocks noGrp="1"/>
          </p:cNvSpPr>
          <p:nvPr>
            <p:ph type="title" hasCustomPrompt="1"/>
          </p:nvPr>
        </p:nvSpPr>
        <p:spPr>
          <a:xfrm>
            <a:off x="4571998" y="365125"/>
            <a:ext cx="4114802" cy="861774"/>
          </a:xfrm>
          <a:prstGeom prst="rect">
            <a:avLst/>
          </a:prstGeom>
        </p:spPr>
        <p:txBody>
          <a:bodyPr lIns="0" tIns="0" rIns="0" bIns="0">
            <a:spAutoFit/>
          </a:bodyPr>
          <a:lstStyle>
            <a:lvl1pPr algn="l">
              <a:defRPr sz="2800" b="1">
                <a:solidFill>
                  <a:srgbClr val="45A59D"/>
                </a:solidFill>
              </a:defRPr>
            </a:lvl1pPr>
          </a:lstStyle>
          <a:p>
            <a:r>
              <a:rPr lang="fr-FR" dirty="0"/>
              <a:t>CLIQUEZ ET MODIFIEZ LE TITRE</a:t>
            </a:r>
          </a:p>
        </p:txBody>
      </p:sp>
      <p:sp>
        <p:nvSpPr>
          <p:cNvPr id="11" name="Espace réservé du texte 10"/>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300" i="1">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Réunion HRS4R  mise à jour 03/04/19</a:t>
            </a:r>
          </a:p>
        </p:txBody>
      </p:sp>
      <p:sp>
        <p:nvSpPr>
          <p:cNvPr id="13" name="ZoneTexte 12"/>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6" name="Espace réservé du graphique 5"/>
          <p:cNvSpPr>
            <a:spLocks noGrp="1"/>
          </p:cNvSpPr>
          <p:nvPr>
            <p:ph type="chart" sz="quarter" idx="12"/>
          </p:nvPr>
        </p:nvSpPr>
        <p:spPr>
          <a:xfrm>
            <a:off x="468313" y="365125"/>
            <a:ext cx="3671639" cy="5006975"/>
          </a:xfrm>
          <a:prstGeom prst="rect">
            <a:avLst/>
          </a:prstGeom>
        </p:spPr>
        <p:txBody>
          <a:bodyPr/>
          <a:lstStyle/>
          <a:p>
            <a:endParaRPr lang="fr-FR"/>
          </a:p>
        </p:txBody>
      </p:sp>
      <p:sp>
        <p:nvSpPr>
          <p:cNvPr id="14" name="ZoneTexte 13"/>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5" name="Espace réservé du texte 19"/>
          <p:cNvSpPr>
            <a:spLocks noGrp="1"/>
          </p:cNvSpPr>
          <p:nvPr>
            <p:ph type="body" sz="quarter" idx="13"/>
          </p:nvPr>
        </p:nvSpPr>
        <p:spPr>
          <a:xfrm>
            <a:off x="4571997" y="1224304"/>
            <a:ext cx="4125915" cy="307777"/>
          </a:xfrm>
          <a:prstGeom prst="rect">
            <a:avLst/>
          </a:prstGeom>
        </p:spPr>
        <p:txBody>
          <a:bodyPr wrap="square" lIns="0" tIns="0" rIns="0" bIns="0">
            <a:spAutoFit/>
          </a:bodyPr>
          <a:lstStyle>
            <a:lvl1pPr marL="0" indent="0" algn="l">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a:t>
            </a:r>
            <a:r>
              <a:rPr lang="fr-FR"/>
              <a:t>pour modifier</a:t>
            </a:r>
            <a:endParaRPr lang="fr-FR" dirty="0"/>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9672" y="1445245"/>
            <a:ext cx="5832410" cy="430887"/>
          </a:xfrm>
          <a:prstGeom prst="rect">
            <a:avLst/>
          </a:prstGeom>
        </p:spPr>
        <p:txBody>
          <a:bodyPr wrap="square" lIns="0" tIns="0" rIns="0" bIns="0">
            <a:spAutoFit/>
          </a:bodyPr>
          <a:lstStyle>
            <a:lvl1pPr algn="ctr">
              <a:defRPr sz="2800" b="1">
                <a:solidFill>
                  <a:srgbClr val="45A59D"/>
                </a:solidFill>
              </a:defRPr>
            </a:lvl1pPr>
          </a:lstStyle>
          <a:p>
            <a:r>
              <a:rPr lang="fr-FR" dirty="0"/>
              <a:t>CLIQUEZ ET MODIFIEZ LE TITRE</a:t>
            </a:r>
          </a:p>
        </p:txBody>
      </p:sp>
      <p:sp>
        <p:nvSpPr>
          <p:cNvPr id="9" name="ZoneTexte 8"/>
          <p:cNvSpPr txBox="1"/>
          <p:nvPr userDrawn="1"/>
        </p:nvSpPr>
        <p:spPr>
          <a:xfrm>
            <a:off x="7020272" y="6165304"/>
            <a:ext cx="1229360" cy="692696"/>
          </a:xfrm>
          <a:prstGeom prst="rect">
            <a:avLst/>
          </a:prstGeom>
          <a:noFill/>
        </p:spPr>
        <p:txBody>
          <a:bodyPr wrap="square" lIns="0" tIns="0" rIns="0" bIns="0" rtlCol="0" anchor="ctr" anchorCtr="0">
            <a:noAutofit/>
          </a:bodyPr>
          <a:lstStyle/>
          <a:p>
            <a:pPr algn="r"/>
            <a:fld id="{82AB18AC-2F97-A74F-8F78-10DCA3DBB41C}" type="datetime4">
              <a:rPr lang="fr-FR" sz="1200" smtClean="0">
                <a:solidFill>
                  <a:schemeClr val="bg1"/>
                </a:solidFill>
              </a:rPr>
              <a:pPr algn="r"/>
              <a:t>29 avril 2019</a:t>
            </a:fld>
            <a:endParaRPr lang="fr-FR" sz="1200" dirty="0">
              <a:solidFill>
                <a:schemeClr val="bg1"/>
              </a:solidFill>
            </a:endParaRPr>
          </a:p>
        </p:txBody>
      </p:sp>
      <p:sp>
        <p:nvSpPr>
          <p:cNvPr id="13" name="ZoneTexte 12"/>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7" name="Espace réservé du texte 6"/>
          <p:cNvSpPr>
            <a:spLocks noGrp="1"/>
          </p:cNvSpPr>
          <p:nvPr>
            <p:ph type="body" sz="quarter" idx="12" hasCustomPrompt="1"/>
          </p:nvPr>
        </p:nvSpPr>
        <p:spPr>
          <a:xfrm>
            <a:off x="1619672" y="2060848"/>
            <a:ext cx="5831879" cy="307777"/>
          </a:xfrm>
          <a:prstGeom prst="rect">
            <a:avLst/>
          </a:prstGeom>
        </p:spPr>
        <p:txBody>
          <a:bodyPr wrap="square" lIns="0" tIns="0" rIns="0" bIns="0" anchor="ctr" anchorCtr="0">
            <a:spAutoFit/>
          </a:bodyPr>
          <a:lstStyle>
            <a:lvl1pPr marL="0" indent="0" algn="ctr">
              <a:buNone/>
              <a:defRPr sz="2000" b="1">
                <a:solidFill>
                  <a:srgbClr val="424A54"/>
                </a:solidFill>
              </a:defRPr>
            </a:lvl1pPr>
            <a:lvl2pPr marL="457200" indent="0" algn="ctr">
              <a:buNone/>
              <a:defRPr sz="2000" b="1">
                <a:solidFill>
                  <a:srgbClr val="424A54"/>
                </a:solidFill>
              </a:defRPr>
            </a:lvl2pPr>
            <a:lvl3pPr marL="914400" indent="0" algn="ctr">
              <a:buNone/>
              <a:defRPr sz="2000" b="1">
                <a:solidFill>
                  <a:srgbClr val="424A54"/>
                </a:solidFill>
              </a:defRPr>
            </a:lvl3pPr>
            <a:lvl4pPr marL="1371600" indent="0" algn="ctr">
              <a:buNone/>
              <a:defRPr sz="2000" b="1">
                <a:solidFill>
                  <a:srgbClr val="424A54"/>
                </a:solidFill>
              </a:defRPr>
            </a:lvl4pPr>
            <a:lvl5pPr marL="1828800" indent="0" algn="ctr">
              <a:buNone/>
              <a:defRPr sz="2000" b="1">
                <a:solidFill>
                  <a:srgbClr val="424A54"/>
                </a:solidFill>
              </a:defRPr>
            </a:lvl5pPr>
          </a:lstStyle>
          <a:p>
            <a:pPr lvl="0"/>
            <a:r>
              <a:rPr lang="fr-FR" dirty="0"/>
              <a:t>Contact</a:t>
            </a:r>
          </a:p>
        </p:txBody>
      </p:sp>
      <p:sp>
        <p:nvSpPr>
          <p:cNvPr id="28" name="ZoneTexte 27"/>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6525157"/>
      </p:ext>
    </p:extLst>
  </p:cSld>
  <p:clrMap bg1="lt1" tx1="dk1" bg2="lt2" tx2="dk2" accent1="accent1" accent2="accent2" accent3="accent3" accent4="accent4" accent5="accent5" accent6="accent6" hlink="hlink" folHlink="folHlink"/>
  <p:sldLayoutIdLst>
    <p:sldLayoutId id="2147483650" r:id="rId1"/>
    <p:sldLayoutId id="2147483652" r:id="rId2"/>
    <p:sldLayoutId id="2147483653" r:id="rId3"/>
  </p:sldLayoutIdLst>
  <p:hf hdr="0" ftr="0" dt="0"/>
  <p:txStyles>
    <p:titleStyle>
      <a:lvl1pPr marL="0" marR="0" indent="0" algn="l"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ZoneTexte 7"/>
          <p:cNvSpPr txBox="1"/>
          <p:nvPr/>
        </p:nvSpPr>
        <p:spPr>
          <a:xfrm>
            <a:off x="1295636" y="3445267"/>
            <a:ext cx="6552728" cy="3024336"/>
          </a:xfrm>
          <a:prstGeom prst="rect">
            <a:avLst/>
          </a:prstGeom>
          <a:noFill/>
        </p:spPr>
        <p:txBody>
          <a:bodyPr wrap="square" lIns="0" tIns="0" rIns="0" bIns="0" rtlCol="0" anchor="ctr" anchorCtr="0">
            <a:noAutofit/>
          </a:bodyPr>
          <a:lstStyle/>
          <a:p>
            <a:pPr algn="ctr"/>
            <a:r>
              <a:rPr lang="fr-FR" sz="3400" dirty="0">
                <a:solidFill>
                  <a:schemeClr val="bg1"/>
                </a:solidFill>
                <a:latin typeface="Arial" charset="0"/>
                <a:ea typeface="Arial" charset="0"/>
                <a:cs typeface="Arial" charset="0"/>
              </a:rPr>
              <a:t>Lancement du processus de </a:t>
            </a:r>
            <a:r>
              <a:rPr lang="fr-FR" sz="3400" dirty="0" err="1">
                <a:solidFill>
                  <a:schemeClr val="bg1"/>
                </a:solidFill>
                <a:latin typeface="Arial" charset="0"/>
                <a:ea typeface="Arial" charset="0"/>
                <a:cs typeface="Arial" charset="0"/>
              </a:rPr>
              <a:t>labelisation</a:t>
            </a:r>
            <a:r>
              <a:rPr lang="fr-FR" sz="3400" dirty="0">
                <a:solidFill>
                  <a:schemeClr val="bg1"/>
                </a:solidFill>
                <a:latin typeface="Arial" charset="0"/>
                <a:ea typeface="Arial" charset="0"/>
                <a:cs typeface="Arial" charset="0"/>
              </a:rPr>
              <a:t> HRS4R - 2019</a:t>
            </a:r>
          </a:p>
        </p:txBody>
      </p:sp>
    </p:spTree>
    <p:extLst>
      <p:ext uri="{BB962C8B-B14F-4D97-AF65-F5344CB8AC3E}">
        <p14:creationId xmlns:p14="http://schemas.microsoft.com/office/powerpoint/2010/main" val="2541226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D6EE3E52-472C-1544-855A-C92F93E4B846}"/>
              </a:ext>
            </a:extLst>
          </p:cNvPr>
          <p:cNvSpPr>
            <a:spLocks noGrp="1"/>
          </p:cNvSpPr>
          <p:nvPr>
            <p:ph type="body" sz="quarter" idx="10"/>
          </p:nvPr>
        </p:nvSpPr>
        <p:spPr/>
        <p:txBody>
          <a:bodyPr/>
          <a:lstStyle/>
          <a:p>
            <a:endParaRPr lang="fr-FR"/>
          </a:p>
        </p:txBody>
      </p:sp>
      <p:sp>
        <p:nvSpPr>
          <p:cNvPr id="7" name="Titre 2">
            <a:extLst>
              <a:ext uri="{FF2B5EF4-FFF2-40B4-BE49-F238E27FC236}">
                <a16:creationId xmlns:a16="http://schemas.microsoft.com/office/drawing/2014/main" xmlns="" id="{7A53ED6C-1160-2D4E-B8D9-686816D6FF35}"/>
              </a:ext>
            </a:extLst>
          </p:cNvPr>
          <p:cNvSpPr>
            <a:spLocks noGrp="1"/>
          </p:cNvSpPr>
          <p:nvPr>
            <p:ph type="title"/>
          </p:nvPr>
        </p:nvSpPr>
        <p:spPr>
          <a:xfrm>
            <a:off x="395536" y="116632"/>
            <a:ext cx="8229600" cy="430887"/>
          </a:xfrm>
        </p:spPr>
        <p:txBody>
          <a:bodyPr/>
          <a:lstStyle/>
          <a:p>
            <a:pPr algn="ctr"/>
            <a:r>
              <a:rPr lang="fr-FR" dirty="0">
                <a:latin typeface="Work Sans" panose="00000500000000000000" pitchFamily="2" charset="0"/>
              </a:rPr>
              <a:t>1 – </a:t>
            </a:r>
            <a:r>
              <a:rPr lang="fr-FR" dirty="0"/>
              <a:t>Projets européens : Horizon Europe !!</a:t>
            </a:r>
            <a:endParaRPr lang="fr-FR" dirty="0">
              <a:latin typeface="Work Sans" panose="00000500000000000000" pitchFamily="2" charset="0"/>
            </a:endParaRPr>
          </a:p>
        </p:txBody>
      </p:sp>
      <p:pic>
        <p:nvPicPr>
          <p:cNvPr id="9" name="Image 8">
            <a:extLst>
              <a:ext uri="{FF2B5EF4-FFF2-40B4-BE49-F238E27FC236}">
                <a16:creationId xmlns:a16="http://schemas.microsoft.com/office/drawing/2014/main" xmlns="" id="{4898C60E-0209-7042-8BC6-1429EC08DB72}"/>
              </a:ext>
            </a:extLst>
          </p:cNvPr>
          <p:cNvPicPr>
            <a:picLocks noChangeAspect="1"/>
          </p:cNvPicPr>
          <p:nvPr/>
        </p:nvPicPr>
        <p:blipFill>
          <a:blip r:embed="rId2"/>
          <a:stretch>
            <a:fillRect/>
          </a:stretch>
        </p:blipFill>
        <p:spPr>
          <a:xfrm>
            <a:off x="2771800" y="692696"/>
            <a:ext cx="5080000" cy="2654300"/>
          </a:xfrm>
          <a:prstGeom prst="rect">
            <a:avLst/>
          </a:prstGeom>
        </p:spPr>
      </p:pic>
      <p:pic>
        <p:nvPicPr>
          <p:cNvPr id="10" name="Image 9">
            <a:extLst>
              <a:ext uri="{FF2B5EF4-FFF2-40B4-BE49-F238E27FC236}">
                <a16:creationId xmlns:a16="http://schemas.microsoft.com/office/drawing/2014/main" xmlns="" id="{143C1995-E14A-CB45-80AB-74CE35E1A309}"/>
              </a:ext>
            </a:extLst>
          </p:cNvPr>
          <p:cNvPicPr>
            <a:picLocks noChangeAspect="1"/>
          </p:cNvPicPr>
          <p:nvPr/>
        </p:nvPicPr>
        <p:blipFill>
          <a:blip r:embed="rId3"/>
          <a:stretch>
            <a:fillRect/>
          </a:stretch>
        </p:blipFill>
        <p:spPr>
          <a:xfrm>
            <a:off x="1187624" y="698537"/>
            <a:ext cx="1286862" cy="919187"/>
          </a:xfrm>
          <a:prstGeom prst="rect">
            <a:avLst/>
          </a:prstGeom>
        </p:spPr>
      </p:pic>
      <p:sp>
        <p:nvSpPr>
          <p:cNvPr id="11" name="Rectangle 10">
            <a:extLst>
              <a:ext uri="{FF2B5EF4-FFF2-40B4-BE49-F238E27FC236}">
                <a16:creationId xmlns:a16="http://schemas.microsoft.com/office/drawing/2014/main" xmlns="" id="{056A1010-9426-5A42-92F6-1CAF0AD429A9}"/>
              </a:ext>
            </a:extLst>
          </p:cNvPr>
          <p:cNvSpPr/>
          <p:nvPr/>
        </p:nvSpPr>
        <p:spPr>
          <a:xfrm>
            <a:off x="251520" y="5903694"/>
            <a:ext cx="8064896" cy="261610"/>
          </a:xfrm>
          <a:prstGeom prst="rect">
            <a:avLst/>
          </a:prstGeom>
        </p:spPr>
        <p:txBody>
          <a:bodyPr wrap="square">
            <a:spAutoFit/>
          </a:bodyPr>
          <a:lstStyle/>
          <a:p>
            <a:r>
              <a:rPr lang="fr-FR" sz="1100" dirty="0"/>
              <a:t>http://www.horizon2020.gouv.fr/cid131357/en-route-vers-le-programme-horizon-europe-fp9.html</a:t>
            </a:r>
          </a:p>
        </p:txBody>
      </p:sp>
      <p:grpSp>
        <p:nvGrpSpPr>
          <p:cNvPr id="12" name="Groupe 11">
            <a:extLst>
              <a:ext uri="{FF2B5EF4-FFF2-40B4-BE49-F238E27FC236}">
                <a16:creationId xmlns:a16="http://schemas.microsoft.com/office/drawing/2014/main" xmlns="" id="{982FF4AA-FB31-5C45-881E-95E06095DBC9}"/>
              </a:ext>
            </a:extLst>
          </p:cNvPr>
          <p:cNvGrpSpPr/>
          <p:nvPr/>
        </p:nvGrpSpPr>
        <p:grpSpPr>
          <a:xfrm>
            <a:off x="85409" y="1796332"/>
            <a:ext cx="2836371" cy="1253002"/>
            <a:chOff x="6904266" y="1470322"/>
            <a:chExt cx="2836371" cy="1253002"/>
          </a:xfrm>
        </p:grpSpPr>
        <p:cxnSp>
          <p:nvCxnSpPr>
            <p:cNvPr id="13" name="Connecteur droit avec flèche 12">
              <a:extLst>
                <a:ext uri="{FF2B5EF4-FFF2-40B4-BE49-F238E27FC236}">
                  <a16:creationId xmlns:a16="http://schemas.microsoft.com/office/drawing/2014/main" xmlns="" id="{17B9D0CF-4469-B74B-A1F0-ECB7970305AC}"/>
                </a:ext>
              </a:extLst>
            </p:cNvPr>
            <p:cNvCxnSpPr>
              <a:cxnSpLocks/>
            </p:cNvCxnSpPr>
            <p:nvPr/>
          </p:nvCxnSpPr>
          <p:spPr>
            <a:xfrm flipV="1">
              <a:off x="9086601" y="1470322"/>
              <a:ext cx="654036" cy="767555"/>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xmlns="" id="{30057FC0-E615-C04D-87D9-C05962B1FDB6}"/>
                </a:ext>
              </a:extLst>
            </p:cNvPr>
            <p:cNvSpPr txBox="1"/>
            <p:nvPr/>
          </p:nvSpPr>
          <p:spPr>
            <a:xfrm>
              <a:off x="6904266" y="1553773"/>
              <a:ext cx="2520280" cy="1169551"/>
            </a:xfrm>
            <a:prstGeom prst="rect">
              <a:avLst/>
            </a:prstGeom>
            <a:noFill/>
          </p:spPr>
          <p:txBody>
            <a:bodyPr wrap="square" rtlCol="0">
              <a:spAutoFit/>
            </a:bodyPr>
            <a:lstStyle/>
            <a:p>
              <a:r>
                <a:rPr lang="fr-FR" sz="1400" b="1" dirty="0">
                  <a:solidFill>
                    <a:srgbClr val="FF0000"/>
                  </a:solidFill>
                </a:rPr>
                <a:t>De gros efforts dès 2019 !!</a:t>
              </a:r>
            </a:p>
            <a:p>
              <a:r>
                <a:rPr lang="fr-FR" sz="1400" b="1" dirty="0">
                  <a:solidFill>
                    <a:srgbClr val="FF0000"/>
                  </a:solidFill>
                </a:rPr>
                <a:t>Augmentation en nombre de dépôts, de leur qualité et de leur réussite !!</a:t>
              </a:r>
            </a:p>
            <a:p>
              <a:r>
                <a:rPr lang="fr-FR" sz="1400" b="1" dirty="0">
                  <a:solidFill>
                    <a:srgbClr val="FF0000"/>
                  </a:solidFill>
                  <a:sym typeface="Wingdings" pitchFamily="2" charset="2"/>
                </a:rPr>
                <a:t> Accompagné par UT</a:t>
              </a:r>
              <a:endParaRPr lang="fr-FR" sz="1400" b="1" dirty="0">
                <a:solidFill>
                  <a:srgbClr val="FF0000"/>
                </a:solidFill>
              </a:endParaRPr>
            </a:p>
          </p:txBody>
        </p:sp>
      </p:grpSp>
      <p:grpSp>
        <p:nvGrpSpPr>
          <p:cNvPr id="22" name="Groupe 21">
            <a:extLst>
              <a:ext uri="{FF2B5EF4-FFF2-40B4-BE49-F238E27FC236}">
                <a16:creationId xmlns:a16="http://schemas.microsoft.com/office/drawing/2014/main" xmlns="" id="{5EC51B73-C7E1-C143-B48F-3C5D2408D8C4}"/>
              </a:ext>
            </a:extLst>
          </p:cNvPr>
          <p:cNvGrpSpPr/>
          <p:nvPr/>
        </p:nvGrpSpPr>
        <p:grpSpPr>
          <a:xfrm>
            <a:off x="2915816" y="1640431"/>
            <a:ext cx="4114571" cy="1677086"/>
            <a:chOff x="2915816" y="1640431"/>
            <a:chExt cx="4114571" cy="1677086"/>
          </a:xfrm>
        </p:grpSpPr>
        <p:sp>
          <p:nvSpPr>
            <p:cNvPr id="18" name="ZoneTexte 17">
              <a:extLst>
                <a:ext uri="{FF2B5EF4-FFF2-40B4-BE49-F238E27FC236}">
                  <a16:creationId xmlns:a16="http://schemas.microsoft.com/office/drawing/2014/main" xmlns="" id="{60DFE33A-D532-7040-8C08-30834324D034}"/>
                </a:ext>
              </a:extLst>
            </p:cNvPr>
            <p:cNvSpPr txBox="1"/>
            <p:nvPr/>
          </p:nvSpPr>
          <p:spPr>
            <a:xfrm>
              <a:off x="2915816" y="2563887"/>
              <a:ext cx="1018227" cy="369332"/>
            </a:xfrm>
            <a:prstGeom prst="rect">
              <a:avLst/>
            </a:prstGeom>
            <a:noFill/>
          </p:spPr>
          <p:txBody>
            <a:bodyPr wrap="none" rtlCol="0">
              <a:spAutoFit/>
            </a:bodyPr>
            <a:lstStyle/>
            <a:p>
              <a:r>
                <a:rPr lang="fr-FR" b="1" dirty="0">
                  <a:solidFill>
                    <a:srgbClr val="45A59D"/>
                  </a:solidFill>
                </a:rPr>
                <a:t>25,8 M€</a:t>
              </a:r>
            </a:p>
          </p:txBody>
        </p:sp>
        <p:sp>
          <p:nvSpPr>
            <p:cNvPr id="19" name="ZoneTexte 18">
              <a:extLst>
                <a:ext uri="{FF2B5EF4-FFF2-40B4-BE49-F238E27FC236}">
                  <a16:creationId xmlns:a16="http://schemas.microsoft.com/office/drawing/2014/main" xmlns="" id="{FD37458D-198F-D04C-8AE9-75BFFCD3158E}"/>
                </a:ext>
              </a:extLst>
            </p:cNvPr>
            <p:cNvSpPr txBox="1"/>
            <p:nvPr/>
          </p:nvSpPr>
          <p:spPr>
            <a:xfrm>
              <a:off x="4636990" y="1640431"/>
              <a:ext cx="1018227" cy="369332"/>
            </a:xfrm>
            <a:prstGeom prst="rect">
              <a:avLst/>
            </a:prstGeom>
            <a:noFill/>
          </p:spPr>
          <p:txBody>
            <a:bodyPr wrap="none" rtlCol="0">
              <a:spAutoFit/>
            </a:bodyPr>
            <a:lstStyle/>
            <a:p>
              <a:r>
                <a:rPr lang="fr-FR" b="1" dirty="0">
                  <a:solidFill>
                    <a:srgbClr val="45A59D"/>
                  </a:solidFill>
                </a:rPr>
                <a:t>52,7 M€</a:t>
              </a:r>
            </a:p>
          </p:txBody>
        </p:sp>
        <p:sp>
          <p:nvSpPr>
            <p:cNvPr id="20" name="ZoneTexte 19">
              <a:extLst>
                <a:ext uri="{FF2B5EF4-FFF2-40B4-BE49-F238E27FC236}">
                  <a16:creationId xmlns:a16="http://schemas.microsoft.com/office/drawing/2014/main" xmlns="" id="{55C0F3EA-D161-FA41-AF3D-C581B21E7CA1}"/>
                </a:ext>
              </a:extLst>
            </p:cNvPr>
            <p:cNvSpPr txBox="1"/>
            <p:nvPr/>
          </p:nvSpPr>
          <p:spPr>
            <a:xfrm>
              <a:off x="6012160" y="2948185"/>
              <a:ext cx="1018227" cy="369332"/>
            </a:xfrm>
            <a:prstGeom prst="rect">
              <a:avLst/>
            </a:prstGeom>
            <a:noFill/>
          </p:spPr>
          <p:txBody>
            <a:bodyPr wrap="none" rtlCol="0">
              <a:spAutoFit/>
            </a:bodyPr>
            <a:lstStyle/>
            <a:p>
              <a:r>
                <a:rPr lang="fr-FR" b="1" dirty="0">
                  <a:solidFill>
                    <a:srgbClr val="45A59D"/>
                  </a:solidFill>
                </a:rPr>
                <a:t>13,5 M€</a:t>
              </a:r>
            </a:p>
          </p:txBody>
        </p:sp>
      </p:grpSp>
      <p:grpSp>
        <p:nvGrpSpPr>
          <p:cNvPr id="23" name="Groupe 22">
            <a:extLst>
              <a:ext uri="{FF2B5EF4-FFF2-40B4-BE49-F238E27FC236}">
                <a16:creationId xmlns:a16="http://schemas.microsoft.com/office/drawing/2014/main" xmlns="" id="{33E52966-2253-5045-B592-C6D78066DDDA}"/>
              </a:ext>
            </a:extLst>
          </p:cNvPr>
          <p:cNvGrpSpPr/>
          <p:nvPr/>
        </p:nvGrpSpPr>
        <p:grpSpPr>
          <a:xfrm>
            <a:off x="85409" y="2833890"/>
            <a:ext cx="4630609" cy="1346913"/>
            <a:chOff x="6689362" y="1208712"/>
            <a:chExt cx="3208786" cy="1346913"/>
          </a:xfrm>
        </p:grpSpPr>
        <p:cxnSp>
          <p:nvCxnSpPr>
            <p:cNvPr id="24" name="Connecteur droit avec flèche 23">
              <a:extLst>
                <a:ext uri="{FF2B5EF4-FFF2-40B4-BE49-F238E27FC236}">
                  <a16:creationId xmlns:a16="http://schemas.microsoft.com/office/drawing/2014/main" xmlns="" id="{EB9685AD-F909-034E-B431-321AF96C7E7B}"/>
                </a:ext>
              </a:extLst>
            </p:cNvPr>
            <p:cNvCxnSpPr>
              <a:cxnSpLocks/>
            </p:cNvCxnSpPr>
            <p:nvPr/>
          </p:nvCxnSpPr>
          <p:spPr>
            <a:xfrm flipV="1">
              <a:off x="9086601" y="1208712"/>
              <a:ext cx="811547" cy="1029167"/>
            </a:xfrm>
            <a:prstGeom prst="straightConnector1">
              <a:avLst/>
            </a:prstGeom>
            <a:ln w="38100">
              <a:solidFill>
                <a:srgbClr val="45A59D"/>
              </a:solidFill>
              <a:tailEnd type="triangle"/>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xmlns="" id="{2F1FDCCF-5229-DD49-A820-57B4767786AF}"/>
                </a:ext>
              </a:extLst>
            </p:cNvPr>
            <p:cNvSpPr txBox="1"/>
            <p:nvPr/>
          </p:nvSpPr>
          <p:spPr>
            <a:xfrm>
              <a:off x="6689362" y="1601518"/>
              <a:ext cx="2620076" cy="954107"/>
            </a:xfrm>
            <a:prstGeom prst="rect">
              <a:avLst/>
            </a:prstGeom>
            <a:noFill/>
          </p:spPr>
          <p:txBody>
            <a:bodyPr wrap="square" rtlCol="0">
              <a:spAutoFit/>
            </a:bodyPr>
            <a:lstStyle/>
            <a:p>
              <a:r>
                <a:rPr lang="fr-FR" sz="1400" b="1" dirty="0">
                  <a:solidFill>
                    <a:srgbClr val="45A59D"/>
                  </a:solidFill>
                </a:rPr>
                <a:t>Au niveau des % européens !</a:t>
              </a:r>
            </a:p>
            <a:p>
              <a:r>
                <a:rPr lang="fr-FR" sz="1400" b="1" dirty="0">
                  <a:solidFill>
                    <a:srgbClr val="45A59D"/>
                  </a:solidFill>
                </a:rPr>
                <a:t>Améliorons le nombre de dossiers en tant que porteurs !</a:t>
              </a:r>
            </a:p>
            <a:p>
              <a:r>
                <a:rPr lang="fr-FR" sz="1400" b="1" dirty="0">
                  <a:solidFill>
                    <a:srgbClr val="45A59D"/>
                  </a:solidFill>
                  <a:sym typeface="Wingdings" pitchFamily="2" charset="2"/>
                </a:rPr>
                <a:t> Actions RTR + CMER (dès 2019)</a:t>
              </a:r>
              <a:endParaRPr lang="fr-FR" sz="1400" b="1" dirty="0">
                <a:solidFill>
                  <a:srgbClr val="45A59D"/>
                </a:solidFill>
              </a:endParaRPr>
            </a:p>
          </p:txBody>
        </p:sp>
      </p:grpSp>
      <p:grpSp>
        <p:nvGrpSpPr>
          <p:cNvPr id="28" name="Groupe 27">
            <a:extLst>
              <a:ext uri="{FF2B5EF4-FFF2-40B4-BE49-F238E27FC236}">
                <a16:creationId xmlns:a16="http://schemas.microsoft.com/office/drawing/2014/main" xmlns="" id="{6C64D038-37E5-5F49-B05E-9DC0745C840D}"/>
              </a:ext>
            </a:extLst>
          </p:cNvPr>
          <p:cNvGrpSpPr/>
          <p:nvPr/>
        </p:nvGrpSpPr>
        <p:grpSpPr>
          <a:xfrm>
            <a:off x="4788024" y="2627455"/>
            <a:ext cx="4031390" cy="1345587"/>
            <a:chOff x="6688627" y="878669"/>
            <a:chExt cx="2793556" cy="1345587"/>
          </a:xfrm>
        </p:grpSpPr>
        <p:cxnSp>
          <p:nvCxnSpPr>
            <p:cNvPr id="29" name="Connecteur droit avec flèche 28">
              <a:extLst>
                <a:ext uri="{FF2B5EF4-FFF2-40B4-BE49-F238E27FC236}">
                  <a16:creationId xmlns:a16="http://schemas.microsoft.com/office/drawing/2014/main" xmlns="" id="{55ADBE82-78CD-5140-A280-2B42F7D86D43}"/>
                </a:ext>
              </a:extLst>
            </p:cNvPr>
            <p:cNvCxnSpPr>
              <a:cxnSpLocks/>
            </p:cNvCxnSpPr>
            <p:nvPr/>
          </p:nvCxnSpPr>
          <p:spPr>
            <a:xfrm flipH="1" flipV="1">
              <a:off x="8242475" y="878669"/>
              <a:ext cx="413097" cy="780723"/>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0" name="ZoneTexte 29">
              <a:extLst>
                <a:ext uri="{FF2B5EF4-FFF2-40B4-BE49-F238E27FC236}">
                  <a16:creationId xmlns:a16="http://schemas.microsoft.com/office/drawing/2014/main" xmlns="" id="{09398926-6096-2B4C-94ED-B4F221784003}"/>
                </a:ext>
              </a:extLst>
            </p:cNvPr>
            <p:cNvSpPr txBox="1"/>
            <p:nvPr/>
          </p:nvSpPr>
          <p:spPr>
            <a:xfrm>
              <a:off x="6688627" y="1701036"/>
              <a:ext cx="2793556" cy="523220"/>
            </a:xfrm>
            <a:prstGeom prst="rect">
              <a:avLst/>
            </a:prstGeom>
            <a:noFill/>
            <a:ln>
              <a:noFill/>
            </a:ln>
          </p:spPr>
          <p:txBody>
            <a:bodyPr wrap="square" rtlCol="0">
              <a:spAutoFit/>
            </a:bodyPr>
            <a:lstStyle/>
            <a:p>
              <a:r>
                <a:rPr lang="fr-FR" sz="1400" b="1" dirty="0">
                  <a:solidFill>
                    <a:srgbClr val="FFC000"/>
                  </a:solidFill>
                </a:rPr>
                <a:t>Université de Tours active depuis longtemps </a:t>
              </a:r>
              <a:r>
                <a:rPr lang="fr-FR" sz="1400" b="1" dirty="0">
                  <a:solidFill>
                    <a:srgbClr val="FFC000"/>
                  </a:solidFill>
                  <a:sym typeface="Wingdings" pitchFamily="2" charset="2"/>
                </a:rPr>
                <a:t> Opportunité certainement à saisir </a:t>
              </a:r>
              <a:endParaRPr lang="fr-FR" sz="1400" b="1" dirty="0">
                <a:solidFill>
                  <a:srgbClr val="FFC000"/>
                </a:solidFill>
              </a:endParaRPr>
            </a:p>
          </p:txBody>
        </p:sp>
      </p:grpSp>
      <p:grpSp>
        <p:nvGrpSpPr>
          <p:cNvPr id="37" name="Groupe 36">
            <a:extLst>
              <a:ext uri="{FF2B5EF4-FFF2-40B4-BE49-F238E27FC236}">
                <a16:creationId xmlns:a16="http://schemas.microsoft.com/office/drawing/2014/main" xmlns="" id="{DFD8D0AA-4D94-CE4F-B78E-00273E495277}"/>
              </a:ext>
            </a:extLst>
          </p:cNvPr>
          <p:cNvGrpSpPr/>
          <p:nvPr/>
        </p:nvGrpSpPr>
        <p:grpSpPr>
          <a:xfrm>
            <a:off x="955330" y="4393245"/>
            <a:ext cx="7835613" cy="1708160"/>
            <a:chOff x="827584" y="4504735"/>
            <a:chExt cx="7835613" cy="1708160"/>
          </a:xfrm>
        </p:grpSpPr>
        <p:grpSp>
          <p:nvGrpSpPr>
            <p:cNvPr id="35" name="Groupe 34">
              <a:extLst>
                <a:ext uri="{FF2B5EF4-FFF2-40B4-BE49-F238E27FC236}">
                  <a16:creationId xmlns:a16="http://schemas.microsoft.com/office/drawing/2014/main" xmlns="" id="{8AD4928E-2F6E-8F4E-BA2D-930B1869125C}"/>
                </a:ext>
              </a:extLst>
            </p:cNvPr>
            <p:cNvGrpSpPr/>
            <p:nvPr/>
          </p:nvGrpSpPr>
          <p:grpSpPr>
            <a:xfrm>
              <a:off x="827584" y="4663522"/>
              <a:ext cx="720080" cy="666809"/>
              <a:chOff x="625469" y="4718212"/>
              <a:chExt cx="720080" cy="666809"/>
            </a:xfrm>
          </p:grpSpPr>
          <p:sp>
            <p:nvSpPr>
              <p:cNvPr id="33" name="Triangle 32">
                <a:extLst>
                  <a:ext uri="{FF2B5EF4-FFF2-40B4-BE49-F238E27FC236}">
                    <a16:creationId xmlns:a16="http://schemas.microsoft.com/office/drawing/2014/main" xmlns="" id="{615816EA-CC40-7E49-9586-65E8145215C9}"/>
                  </a:ext>
                </a:extLst>
              </p:cNvPr>
              <p:cNvSpPr/>
              <p:nvPr/>
            </p:nvSpPr>
            <p:spPr>
              <a:xfrm>
                <a:off x="625469" y="4718212"/>
                <a:ext cx="720080" cy="648072"/>
              </a:xfrm>
              <a:prstGeom prst="triangl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a:extLst>
                  <a:ext uri="{FF2B5EF4-FFF2-40B4-BE49-F238E27FC236}">
                    <a16:creationId xmlns:a16="http://schemas.microsoft.com/office/drawing/2014/main" xmlns="" id="{D110BDCA-7268-9B45-8B77-6C6892DDF0BE}"/>
                  </a:ext>
                </a:extLst>
              </p:cNvPr>
              <p:cNvSpPr txBox="1"/>
              <p:nvPr/>
            </p:nvSpPr>
            <p:spPr>
              <a:xfrm>
                <a:off x="861116" y="4923356"/>
                <a:ext cx="287258" cy="461665"/>
              </a:xfrm>
              <a:prstGeom prst="rect">
                <a:avLst/>
              </a:prstGeom>
              <a:noFill/>
            </p:spPr>
            <p:txBody>
              <a:bodyPr wrap="none" rtlCol="0">
                <a:spAutoFit/>
              </a:bodyPr>
              <a:lstStyle/>
              <a:p>
                <a:r>
                  <a:rPr lang="fr-FR" sz="2400" b="1" dirty="0"/>
                  <a:t>!</a:t>
                </a:r>
              </a:p>
            </p:txBody>
          </p:sp>
        </p:grpSp>
        <p:sp>
          <p:nvSpPr>
            <p:cNvPr id="36" name="ZoneTexte 35">
              <a:extLst>
                <a:ext uri="{FF2B5EF4-FFF2-40B4-BE49-F238E27FC236}">
                  <a16:creationId xmlns:a16="http://schemas.microsoft.com/office/drawing/2014/main" xmlns="" id="{A9639812-A34B-6A47-ABAD-F7023DB44F9E}"/>
                </a:ext>
              </a:extLst>
            </p:cNvPr>
            <p:cNvSpPr txBox="1"/>
            <p:nvPr/>
          </p:nvSpPr>
          <p:spPr>
            <a:xfrm>
              <a:off x="1715911" y="4504735"/>
              <a:ext cx="6947286" cy="1708160"/>
            </a:xfrm>
            <a:prstGeom prst="rect">
              <a:avLst/>
            </a:prstGeom>
            <a:noFill/>
          </p:spPr>
          <p:txBody>
            <a:bodyPr wrap="none" rtlCol="0">
              <a:spAutoFit/>
            </a:bodyPr>
            <a:lstStyle/>
            <a:p>
              <a:pPr>
                <a:spcAft>
                  <a:spcPts val="600"/>
                </a:spcAft>
              </a:pPr>
              <a:r>
                <a:rPr lang="fr-FR" b="1" dirty="0"/>
                <a:t>Label HRS4R </a:t>
              </a:r>
              <a:r>
                <a:rPr lang="fr-FR" dirty="0"/>
                <a:t>va, sans doute, être OBLIGATOIRE pour déposer !!</a:t>
              </a:r>
            </a:p>
            <a:p>
              <a:pPr marL="742950" lvl="1" indent="-285750">
                <a:buFont typeface="Wingdings" pitchFamily="2" charset="2"/>
                <a:buChar char="Ø"/>
              </a:pPr>
              <a:r>
                <a:rPr lang="fr-FR" sz="1600" dirty="0"/>
                <a:t>Label qualité RH de la recherche</a:t>
              </a:r>
            </a:p>
            <a:p>
              <a:pPr marL="742950" lvl="1" indent="-285750">
                <a:buFont typeface="Wingdings" pitchFamily="2" charset="2"/>
                <a:buChar char="Ø"/>
              </a:pPr>
              <a:r>
                <a:rPr lang="fr-FR" sz="1600" dirty="0"/>
                <a:t>Construction sur la durée (prendra &gt; 1 an)</a:t>
              </a:r>
            </a:p>
            <a:p>
              <a:pPr marL="742950" lvl="1" indent="-285750">
                <a:buFont typeface="Wingdings" pitchFamily="2" charset="2"/>
                <a:buChar char="Ø"/>
              </a:pPr>
              <a:endParaRPr lang="fr-FR" sz="1600" dirty="0"/>
            </a:p>
            <a:p>
              <a:pPr marL="742950" lvl="1" indent="-285750">
                <a:buFont typeface="Wingdings" pitchFamily="2" charset="2"/>
                <a:buChar char="Ø"/>
              </a:pPr>
              <a:r>
                <a:rPr lang="fr-FR" sz="1600" b="1" dirty="0">
                  <a:solidFill>
                    <a:srgbClr val="FF0000"/>
                  </a:solidFill>
                </a:rPr>
                <a:t>Besoin d’un investissement COLLECTIF </a:t>
              </a:r>
            </a:p>
            <a:p>
              <a:endParaRPr lang="fr-FR" dirty="0"/>
            </a:p>
          </p:txBody>
        </p:sp>
      </p:grpSp>
    </p:spTree>
    <p:extLst>
      <p:ext uri="{BB962C8B-B14F-4D97-AF65-F5344CB8AC3E}">
        <p14:creationId xmlns:p14="http://schemas.microsoft.com/office/powerpoint/2010/main" val="126337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linds(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3"/>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checkerboard(across)">
                                      <p:cBhvr>
                                        <p:cTn id="2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51520" y="255054"/>
            <a:ext cx="8229600" cy="543595"/>
          </a:xfrm>
        </p:spPr>
        <p:txBody>
          <a:bodyPr>
            <a:noAutofit/>
          </a:bodyPr>
          <a:lstStyle/>
          <a:p>
            <a:r>
              <a:rPr lang="fr-FR" dirty="0">
                <a:latin typeface="Work Sans" panose="00000500000000000000" pitchFamily="2" charset="0"/>
              </a:rPr>
              <a:t>2-Label HRS4R 2019 : </a:t>
            </a:r>
            <a:br>
              <a:rPr lang="fr-FR" dirty="0">
                <a:latin typeface="Work Sans" panose="00000500000000000000" pitchFamily="2" charset="0"/>
              </a:rPr>
            </a:br>
            <a:endParaRPr lang="fr-FR" dirty="0">
              <a:latin typeface="Work Sans" panose="00000500000000000000" pitchFamily="2" charset="0"/>
            </a:endParaRPr>
          </a:p>
        </p:txBody>
      </p:sp>
      <p:sp>
        <p:nvSpPr>
          <p:cNvPr id="4" name="Espace réservé du texte 3"/>
          <p:cNvSpPr>
            <a:spLocks noGrp="1"/>
          </p:cNvSpPr>
          <p:nvPr>
            <p:ph type="body" sz="quarter" idx="10"/>
          </p:nvPr>
        </p:nvSpPr>
        <p:spPr/>
        <p:txBody>
          <a:bodyPr/>
          <a:lstStyle/>
          <a:p>
            <a:endParaRPr lang="fr-FR" dirty="0">
              <a:latin typeface="Work Sans" panose="00000500000000000000" pitchFamily="2" charset="0"/>
            </a:endParaRPr>
          </a:p>
        </p:txBody>
      </p:sp>
      <p:sp>
        <p:nvSpPr>
          <p:cNvPr id="6" name="ZoneTexte 5">
            <a:extLst>
              <a:ext uri="{FF2B5EF4-FFF2-40B4-BE49-F238E27FC236}">
                <a16:creationId xmlns:a16="http://schemas.microsoft.com/office/drawing/2014/main" xmlns="" id="{F7DDEFB4-B6F7-E347-8316-8D27BFB46C8B}"/>
              </a:ext>
            </a:extLst>
          </p:cNvPr>
          <p:cNvSpPr txBox="1"/>
          <p:nvPr/>
        </p:nvSpPr>
        <p:spPr>
          <a:xfrm>
            <a:off x="-57151" y="957987"/>
            <a:ext cx="9258300" cy="5900013"/>
          </a:xfrm>
          <a:prstGeom prst="rect">
            <a:avLst/>
          </a:prstGeom>
          <a:noFill/>
        </p:spPr>
        <p:txBody>
          <a:bodyPr wrap="square" rtlCol="0">
            <a:spAutoFit/>
          </a:bodyPr>
          <a:lstStyle/>
          <a:p>
            <a:pPr algn="l"/>
            <a:endParaRPr lang="fr-FR" sz="773" dirty="0">
              <a:latin typeface="Work Sans" panose="00000500000000000000" pitchFamily="2" charset="0"/>
            </a:endParaRPr>
          </a:p>
          <a:p>
            <a:pPr marL="562550" lvl="1" indent="-241093">
              <a:buFont typeface="Wingdings" pitchFamily="2" charset="2"/>
              <a:buChar char="Ø"/>
            </a:pPr>
            <a:r>
              <a:rPr lang="fr-FR" sz="2250" b="1" dirty="0">
                <a:latin typeface="Work Sans" pitchFamily="2" charset="77"/>
              </a:rPr>
              <a:t>Lancement de l’Action </a:t>
            </a:r>
          </a:p>
          <a:p>
            <a:pPr marL="321457" lvl="1">
              <a:spcBef>
                <a:spcPts val="422"/>
              </a:spcBef>
              <a:spcAft>
                <a:spcPts val="422"/>
              </a:spcAft>
            </a:pPr>
            <a:r>
              <a:rPr lang="fr-FR" sz="1687" i="1" dirty="0">
                <a:latin typeface="Work Sans" pitchFamily="2" charset="77"/>
              </a:rPr>
              <a:t>		</a:t>
            </a:r>
            <a:r>
              <a:rPr lang="fr-FR" sz="2000" b="1" i="1" dirty="0">
                <a:solidFill>
                  <a:srgbClr val="FF0000"/>
                </a:solidFill>
                <a:latin typeface="Work Sans" pitchFamily="2" charset="77"/>
              </a:rPr>
              <a:t>(</a:t>
            </a:r>
            <a:r>
              <a:rPr lang="fr-FR" sz="2000" b="1" i="1" dirty="0" err="1">
                <a:solidFill>
                  <a:srgbClr val="FF0000"/>
                </a:solidFill>
                <a:latin typeface="Work Sans" pitchFamily="2" charset="77"/>
              </a:rPr>
              <a:t>Human</a:t>
            </a:r>
            <a:r>
              <a:rPr lang="fr-FR" sz="2000" b="1" i="1" dirty="0">
                <a:solidFill>
                  <a:srgbClr val="FF0000"/>
                </a:solidFill>
                <a:latin typeface="Work Sans" pitchFamily="2" charset="77"/>
              </a:rPr>
              <a:t> Ressource </a:t>
            </a:r>
            <a:r>
              <a:rPr lang="fr-FR" sz="2000" b="1" i="1" dirty="0" err="1">
                <a:solidFill>
                  <a:srgbClr val="FF0000"/>
                </a:solidFill>
                <a:latin typeface="Work Sans" pitchFamily="2" charset="77"/>
              </a:rPr>
              <a:t>Strategiy</a:t>
            </a:r>
            <a:r>
              <a:rPr lang="fr-FR" sz="2000" b="1" i="1" dirty="0">
                <a:solidFill>
                  <a:srgbClr val="FF0000"/>
                </a:solidFill>
                <a:latin typeface="Work Sans" pitchFamily="2" charset="77"/>
              </a:rPr>
              <a:t> For </a:t>
            </a:r>
            <a:r>
              <a:rPr lang="fr-FR" sz="2000" b="1" i="1" dirty="0" err="1">
                <a:solidFill>
                  <a:srgbClr val="FF0000"/>
                </a:solidFill>
                <a:latin typeface="Work Sans" pitchFamily="2" charset="77"/>
              </a:rPr>
              <a:t>Research</a:t>
            </a:r>
            <a:r>
              <a:rPr lang="fr-FR" sz="2000" b="1" i="1" dirty="0">
                <a:solidFill>
                  <a:srgbClr val="FF0000"/>
                </a:solidFill>
                <a:latin typeface="Work Sans" pitchFamily="2" charset="77"/>
              </a:rPr>
              <a:t>)</a:t>
            </a:r>
          </a:p>
          <a:p>
            <a:pPr marL="884008" lvl="2" indent="-241093">
              <a:buFont typeface="Wingdings" pitchFamily="2" charset="2"/>
              <a:buChar char="Ø"/>
            </a:pPr>
            <a:r>
              <a:rPr lang="fr-FR" sz="2000" b="1" dirty="0">
                <a:solidFill>
                  <a:srgbClr val="FF0000"/>
                </a:solidFill>
                <a:latin typeface="Work Sans" pitchFamily="2" charset="77"/>
              </a:rPr>
              <a:t>Une obligation pour l’établissement pour Horizon Europe !!</a:t>
            </a:r>
          </a:p>
          <a:p>
            <a:pPr lvl="2" algn="l"/>
            <a:endParaRPr lang="fr-FR" sz="2000" dirty="0">
              <a:latin typeface="Work Sans" pitchFamily="2" charset="77"/>
            </a:endParaRPr>
          </a:p>
          <a:p>
            <a:pPr marL="562550" lvl="1" indent="-241093">
              <a:buFont typeface="Wingdings" pitchFamily="2" charset="2"/>
              <a:buChar char="Ø"/>
            </a:pPr>
            <a:r>
              <a:rPr lang="fr-FR" sz="2250" b="1" dirty="0">
                <a:latin typeface="Work Sans" pitchFamily="2" charset="77"/>
              </a:rPr>
              <a:t>Pour info,</a:t>
            </a:r>
          </a:p>
          <a:p>
            <a:pPr marL="884008" lvl="2" indent="-241093">
              <a:buFont typeface="Wingdings" pitchFamily="2" charset="2"/>
              <a:buChar char="Ø"/>
            </a:pPr>
            <a:r>
              <a:rPr lang="fr-FR" dirty="0">
                <a:latin typeface="Work Sans" pitchFamily="2" charset="77"/>
              </a:rPr>
              <a:t>Aujourd’hui, </a:t>
            </a:r>
          </a:p>
          <a:p>
            <a:pPr marL="1341208" lvl="3" indent="-241093">
              <a:buFont typeface="Wingdings" pitchFamily="2" charset="2"/>
              <a:buChar char="Ø"/>
            </a:pPr>
            <a:r>
              <a:rPr lang="fr-FR" dirty="0">
                <a:latin typeface="Work Sans" pitchFamily="2" charset="77"/>
              </a:rPr>
              <a:t>28 universités ou établissements ESR ont le label (dont CNRS /INRA /INSERM)</a:t>
            </a:r>
          </a:p>
          <a:p>
            <a:pPr marL="1341208" lvl="3" indent="-241093">
              <a:buFont typeface="Wingdings" pitchFamily="2" charset="2"/>
              <a:buChar char="Ø"/>
            </a:pPr>
            <a:r>
              <a:rPr lang="fr-FR" dirty="0">
                <a:latin typeface="Work Sans" pitchFamily="2" charset="77"/>
              </a:rPr>
              <a:t>18 sont en cours (dont U.  Orléans en phase dépôt final)</a:t>
            </a:r>
          </a:p>
          <a:p>
            <a:pPr marL="1100115" lvl="3"/>
            <a:endParaRPr lang="fr-FR" dirty="0">
              <a:latin typeface="Work Sans" pitchFamily="2" charset="77"/>
            </a:endParaRPr>
          </a:p>
          <a:p>
            <a:pPr marL="562550" lvl="1" indent="-241093">
              <a:buFont typeface="Wingdings" pitchFamily="2" charset="2"/>
              <a:buChar char="Ø"/>
            </a:pPr>
            <a:r>
              <a:rPr lang="fr-FR" sz="2250" b="1" dirty="0">
                <a:latin typeface="Work Sans" pitchFamily="2" charset="77"/>
              </a:rPr>
              <a:t>C’est quoi HRS4R </a:t>
            </a:r>
            <a:endParaRPr lang="fr-FR" sz="2250" dirty="0">
              <a:latin typeface="Work Sans" pitchFamily="2" charset="77"/>
            </a:endParaRPr>
          </a:p>
          <a:p>
            <a:pPr marL="884008" lvl="2" indent="-241093">
              <a:buFont typeface="Wingdings" pitchFamily="2" charset="2"/>
              <a:buChar char="Ø"/>
            </a:pPr>
            <a:r>
              <a:rPr lang="fr-FR" sz="1687" dirty="0">
                <a:latin typeface="Work Sans" pitchFamily="2" charset="77"/>
              </a:rPr>
              <a:t>40 questions faisant intervenir les services DRV, DRH et RI</a:t>
            </a:r>
            <a:endParaRPr lang="fr-FR" sz="1687" dirty="0">
              <a:solidFill>
                <a:srgbClr val="FF0000"/>
              </a:solidFill>
              <a:latin typeface="Work Sans" pitchFamily="2" charset="77"/>
            </a:endParaRPr>
          </a:p>
          <a:p>
            <a:pPr marL="884008" lvl="2" indent="-241093">
              <a:buFont typeface="Wingdings" pitchFamily="2" charset="2"/>
              <a:buChar char="Ø"/>
            </a:pPr>
            <a:r>
              <a:rPr lang="fr-FR" sz="1687" dirty="0">
                <a:latin typeface="Work Sans" pitchFamily="2" charset="77"/>
              </a:rPr>
              <a:t>Contribution indispensable des Chercheurs et Enseignants-Chercheurs</a:t>
            </a:r>
            <a:endParaRPr lang="fr-FR" sz="1687" dirty="0">
              <a:solidFill>
                <a:srgbClr val="FF0000"/>
              </a:solidFill>
              <a:latin typeface="Work Sans" pitchFamily="2" charset="77"/>
            </a:endParaRPr>
          </a:p>
          <a:p>
            <a:pPr lvl="2" algn="l"/>
            <a:endParaRPr lang="fr-FR" sz="984" dirty="0">
              <a:latin typeface="Work Sans" pitchFamily="2" charset="77"/>
            </a:endParaRPr>
          </a:p>
          <a:p>
            <a:pPr lvl="2" algn="l"/>
            <a:r>
              <a:rPr lang="fr-FR" sz="984" dirty="0">
                <a:latin typeface="Work Sans" pitchFamily="2" charset="77"/>
              </a:rPr>
              <a:t>		</a:t>
            </a:r>
          </a:p>
          <a:p>
            <a:pPr marL="562550" lvl="1" indent="-241093">
              <a:buFont typeface="Wingdings" pitchFamily="2" charset="2"/>
              <a:buChar char="Ø"/>
            </a:pPr>
            <a:r>
              <a:rPr lang="fr-FR" sz="2250" b="1" dirty="0">
                <a:latin typeface="Work Sans" pitchFamily="2" charset="77"/>
              </a:rPr>
              <a:t>Proposition de calendrier </a:t>
            </a:r>
            <a:r>
              <a:rPr lang="fr-FR" sz="2250" dirty="0">
                <a:latin typeface="Work Sans" pitchFamily="2" charset="77"/>
              </a:rPr>
              <a:t>: voir plus avant !</a:t>
            </a:r>
          </a:p>
          <a:p>
            <a:pPr lvl="3" algn="l"/>
            <a:endParaRPr lang="fr-FR" sz="352" dirty="0">
              <a:latin typeface="Work Sans" pitchFamily="2" charset="77"/>
            </a:endParaRPr>
          </a:p>
          <a:p>
            <a:pPr marL="843825" lvl="2" indent="-200911">
              <a:buFont typeface="Wingdings" pitchFamily="2" charset="2"/>
              <a:buChar char="ü"/>
            </a:pPr>
            <a:endParaRPr lang="fr-FR" sz="984" dirty="0">
              <a:latin typeface="Work Sans" pitchFamily="2" charset="77"/>
            </a:endParaRPr>
          </a:p>
          <a:p>
            <a:pPr marL="843825" lvl="2" indent="-200911">
              <a:buFont typeface="Wingdings" pitchFamily="2" charset="2"/>
              <a:buChar char="ü"/>
            </a:pPr>
            <a:endParaRPr lang="fr-FR" sz="984" dirty="0">
              <a:latin typeface="Work Sans" pitchFamily="2" charset="77"/>
            </a:endParaRPr>
          </a:p>
          <a:p>
            <a:pPr marL="1526922" lvl="4" indent="-241093">
              <a:buFont typeface="Wingdings" pitchFamily="2" charset="2"/>
              <a:buChar char="Ø"/>
            </a:pPr>
            <a:endParaRPr lang="fr-FR" sz="2250" dirty="0">
              <a:latin typeface="Work Sans" pitchFamily="2" charset="77"/>
            </a:endParaRPr>
          </a:p>
          <a:p>
            <a:pPr marL="562550" lvl="1" indent="-241093">
              <a:buFont typeface="Wingdings" pitchFamily="2" charset="2"/>
              <a:buChar char="Ø"/>
            </a:pPr>
            <a:endParaRPr lang="fr-FR" sz="2250" dirty="0">
              <a:latin typeface="Work Sans" pitchFamily="2" charset="77"/>
            </a:endParaRPr>
          </a:p>
          <a:p>
            <a:pPr algn="l"/>
            <a:endParaRPr lang="fr-FR" sz="2250" dirty="0">
              <a:latin typeface="Work Sans" panose="00000500000000000000" pitchFamily="2" charset="0"/>
            </a:endParaRPr>
          </a:p>
        </p:txBody>
      </p:sp>
    </p:spTree>
    <p:extLst>
      <p:ext uri="{BB962C8B-B14F-4D97-AF65-F5344CB8AC3E}">
        <p14:creationId xmlns:p14="http://schemas.microsoft.com/office/powerpoint/2010/main" val="3519398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082D81F8-E71A-5249-B042-08E3ACDCBE0F}"/>
              </a:ext>
            </a:extLst>
          </p:cNvPr>
          <p:cNvSpPr>
            <a:spLocks noGrp="1"/>
          </p:cNvSpPr>
          <p:nvPr>
            <p:ph type="body" sz="quarter" idx="10"/>
          </p:nvPr>
        </p:nvSpPr>
        <p:spPr/>
        <p:txBody>
          <a:bodyPr/>
          <a:lstStyle/>
          <a:p>
            <a:endParaRPr lang="fr-FR"/>
          </a:p>
        </p:txBody>
      </p:sp>
      <p:sp>
        <p:nvSpPr>
          <p:cNvPr id="7" name="Titre 1">
            <a:extLst>
              <a:ext uri="{FF2B5EF4-FFF2-40B4-BE49-F238E27FC236}">
                <a16:creationId xmlns:a16="http://schemas.microsoft.com/office/drawing/2014/main" xmlns="" id="{C2496BD9-14EE-D84D-B54B-401007F14907}"/>
              </a:ext>
            </a:extLst>
          </p:cNvPr>
          <p:cNvSpPr>
            <a:spLocks noGrp="1"/>
          </p:cNvSpPr>
          <p:nvPr>
            <p:ph type="title"/>
          </p:nvPr>
        </p:nvSpPr>
        <p:spPr>
          <a:xfrm>
            <a:off x="377095" y="341412"/>
            <a:ext cx="8153400" cy="990600"/>
          </a:xfrm>
        </p:spPr>
        <p:txBody>
          <a:bodyPr/>
          <a:lstStyle/>
          <a:p>
            <a:r>
              <a:rPr lang="fr-FR" altLang="fr-FR" b="1" dirty="0"/>
              <a:t>Méthodologie</a:t>
            </a:r>
            <a:endParaRPr lang="fr-FR" dirty="0"/>
          </a:p>
        </p:txBody>
      </p:sp>
      <p:sp>
        <p:nvSpPr>
          <p:cNvPr id="8" name="Espace réservé du contenu 2">
            <a:extLst>
              <a:ext uri="{FF2B5EF4-FFF2-40B4-BE49-F238E27FC236}">
                <a16:creationId xmlns:a16="http://schemas.microsoft.com/office/drawing/2014/main" xmlns="" id="{23F6B803-82D3-6F48-B3E2-C133FCD3F673}"/>
              </a:ext>
            </a:extLst>
          </p:cNvPr>
          <p:cNvSpPr>
            <a:spLocks noGrp="1"/>
          </p:cNvSpPr>
          <p:nvPr>
            <p:ph sz="quarter" idx="1"/>
          </p:nvPr>
        </p:nvSpPr>
        <p:spPr>
          <a:xfrm>
            <a:off x="242728" y="1169558"/>
            <a:ext cx="8901272" cy="5736955"/>
          </a:xfrm>
        </p:spPr>
        <p:txBody>
          <a:bodyPr/>
          <a:lstStyle/>
          <a:p>
            <a:r>
              <a:rPr lang="fr-FR" sz="2000" b="1" dirty="0"/>
              <a:t> </a:t>
            </a:r>
            <a:r>
              <a:rPr lang="fr-FR" sz="1600" b="1" dirty="0"/>
              <a:t>Au préalable l’établissement devra signer la Charte européenne du chercheur et du Code de conduite pour le recrutement des chercheurs  dont les grands principes sont </a:t>
            </a:r>
            <a:r>
              <a:rPr lang="fr-FR" sz="1600" dirty="0"/>
              <a:t>:</a:t>
            </a:r>
          </a:p>
          <a:p>
            <a:pPr marL="1028700" lvl="1">
              <a:buFont typeface="Arial" panose="020B0604020202020204" pitchFamily="34" charset="0"/>
              <a:buChar char="•"/>
            </a:pPr>
            <a:r>
              <a:rPr lang="fr-FR" sz="1800" dirty="0"/>
              <a:t>Les droits professionnels des chercheurs sont reconnus</a:t>
            </a:r>
            <a:endParaRPr lang="fr-FR" sz="1800" b="1" dirty="0"/>
          </a:p>
          <a:p>
            <a:pPr marL="1028700" lvl="1">
              <a:buFont typeface="Arial" panose="020B0604020202020204" pitchFamily="34" charset="0"/>
              <a:buChar char="•"/>
            </a:pPr>
            <a:r>
              <a:rPr lang="fr-FR" sz="1800" dirty="0"/>
              <a:t>La mobilité des chercheurs est valorisée</a:t>
            </a:r>
            <a:endParaRPr lang="fr-FR" sz="1800" b="1" dirty="0"/>
          </a:p>
          <a:p>
            <a:pPr marL="1028700" lvl="1">
              <a:buFont typeface="Arial" panose="020B0604020202020204" pitchFamily="34" charset="0"/>
              <a:buChar char="•"/>
            </a:pPr>
            <a:r>
              <a:rPr lang="fr-FR" sz="1800" dirty="0"/>
              <a:t>L’équilibre entre la vie professionnelle et la vie privée est respectée</a:t>
            </a:r>
            <a:endParaRPr lang="fr-FR" sz="1800" b="1" dirty="0"/>
          </a:p>
          <a:p>
            <a:pPr marL="1028700" lvl="1">
              <a:buFont typeface="Arial" panose="020B0604020202020204" pitchFamily="34" charset="0"/>
              <a:buChar char="•"/>
            </a:pPr>
            <a:r>
              <a:rPr lang="fr-FR" sz="1800" dirty="0"/>
              <a:t>La transparence du recrutement est garantie</a:t>
            </a:r>
          </a:p>
          <a:p>
            <a:r>
              <a:rPr lang="fr-FR" sz="2000" b="1" dirty="0">
                <a:ea typeface="Microsoft YaHei" pitchFamily="2"/>
                <a:cs typeface="Mangal" pitchFamily="2"/>
              </a:rPr>
              <a:t>Ces principes sont déclinés parmi 40 items répartis en 4 domaines </a:t>
            </a:r>
          </a:p>
          <a:p>
            <a:pPr lvl="1" indent="0" hangingPunct="0">
              <a:buNone/>
            </a:pPr>
            <a:r>
              <a:rPr lang="fr-FR" sz="1800" b="1" dirty="0">
                <a:solidFill>
                  <a:srgbClr val="FF0000"/>
                </a:solidFill>
                <a:ea typeface="Microsoft YaHei" pitchFamily="2"/>
                <a:cs typeface="Mangal" pitchFamily="2"/>
              </a:rPr>
              <a:t>1. Aspects éthiques et professionnels </a:t>
            </a:r>
            <a:r>
              <a:rPr lang="fr-FR" sz="1800" dirty="0">
                <a:ea typeface="Microsoft YaHei" pitchFamily="2"/>
                <a:cs typeface="Mangal" pitchFamily="2"/>
              </a:rPr>
              <a:t>: (liberté de recherche, protection des données, non discrimination	…)</a:t>
            </a:r>
          </a:p>
          <a:p>
            <a:pPr lvl="1" indent="0" hangingPunct="0">
              <a:buNone/>
            </a:pPr>
            <a:r>
              <a:rPr lang="fr-FR" sz="1800" b="1" dirty="0">
                <a:solidFill>
                  <a:srgbClr val="FF0000"/>
                </a:solidFill>
                <a:ea typeface="Microsoft YaHei" pitchFamily="2"/>
                <a:cs typeface="Mangal" pitchFamily="2"/>
              </a:rPr>
              <a:t>2. Recrutement </a:t>
            </a:r>
            <a:r>
              <a:rPr lang="fr-FR" sz="1800" dirty="0">
                <a:ea typeface="Microsoft YaHei" pitchFamily="2"/>
                <a:cs typeface="Mangal" pitchFamily="2"/>
              </a:rPr>
              <a:t>(procédure, transparence, nomination post-doc..) </a:t>
            </a:r>
          </a:p>
          <a:p>
            <a:pPr lvl="1" indent="0" hangingPunct="0">
              <a:buNone/>
            </a:pPr>
            <a:r>
              <a:rPr lang="fr-FR" sz="1800" b="1" dirty="0">
                <a:solidFill>
                  <a:srgbClr val="FF0000"/>
                </a:solidFill>
                <a:ea typeface="Microsoft YaHei" pitchFamily="2"/>
                <a:cs typeface="Mangal" pitchFamily="2"/>
              </a:rPr>
              <a:t>3. Conditions de travail et sécurité sociale </a:t>
            </a:r>
            <a:r>
              <a:rPr lang="fr-FR" sz="1800" dirty="0">
                <a:ea typeface="Microsoft YaHei" pitchFamily="2"/>
                <a:cs typeface="Mangal" pitchFamily="2"/>
              </a:rPr>
              <a:t>(Environnement, égalité femmes-hommes, mobilité…)</a:t>
            </a:r>
          </a:p>
          <a:p>
            <a:pPr lvl="1" indent="0" hangingPunct="0">
              <a:buNone/>
            </a:pPr>
            <a:r>
              <a:rPr lang="fr-FR" sz="1800" b="1" dirty="0">
                <a:solidFill>
                  <a:srgbClr val="FF0000"/>
                </a:solidFill>
                <a:ea typeface="Microsoft YaHei" pitchFamily="2"/>
                <a:cs typeface="Mangal" pitchFamily="2"/>
              </a:rPr>
              <a:t>4. Formation </a:t>
            </a:r>
            <a:r>
              <a:rPr lang="fr-FR" sz="1800" dirty="0">
                <a:ea typeface="Microsoft YaHei" pitchFamily="2"/>
                <a:cs typeface="Mangal" pitchFamily="2"/>
              </a:rPr>
              <a:t>(Supervision, accès à la formation, développement professionnel…)</a:t>
            </a:r>
          </a:p>
          <a:p>
            <a:pPr marL="285750" lvl="0" indent="-285750">
              <a:buFont typeface="Arial" panose="020B0604020202020204" pitchFamily="34" charset="0"/>
              <a:buChar char="•"/>
            </a:pPr>
            <a:endParaRPr lang="fr-FR" sz="2000" b="1" dirty="0"/>
          </a:p>
          <a:p>
            <a:pPr marL="0" lvl="0" indent="0">
              <a:buNone/>
            </a:pPr>
            <a:endParaRPr lang="fr-FR" sz="2000" b="1" dirty="0"/>
          </a:p>
        </p:txBody>
      </p:sp>
      <p:cxnSp>
        <p:nvCxnSpPr>
          <p:cNvPr id="9" name="Connecteur droit 8">
            <a:extLst>
              <a:ext uri="{FF2B5EF4-FFF2-40B4-BE49-F238E27FC236}">
                <a16:creationId xmlns:a16="http://schemas.microsoft.com/office/drawing/2014/main" xmlns="" id="{3AAFD0B0-1609-804C-8C1C-C69D27461B7D}"/>
              </a:ext>
            </a:extLst>
          </p:cNvPr>
          <p:cNvCxnSpPr/>
          <p:nvPr/>
        </p:nvCxnSpPr>
        <p:spPr>
          <a:xfrm>
            <a:off x="539552" y="836712"/>
            <a:ext cx="7991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513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wipe(down)">
                                      <p:cBhvr>
                                        <p:cTn id="10" dur="500"/>
                                        <p:tgtEl>
                                          <p:spTgt spid="8">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wipe(down)">
                                      <p:cBhvr>
                                        <p:cTn id="13" dur="500"/>
                                        <p:tgtEl>
                                          <p:spTgt spid="8">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wipe(down)">
                                      <p:cBhvr>
                                        <p:cTn id="16" dur="500"/>
                                        <p:tgtEl>
                                          <p:spTgt spid="8">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wipe(down)">
                                      <p:cBhvr>
                                        <p:cTn id="19" dur="500"/>
                                        <p:tgtEl>
                                          <p:spTgt spid="8">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8">
                                            <p:txEl>
                                              <p:pRg st="5" end="5"/>
                                            </p:txEl>
                                          </p:spTgt>
                                        </p:tgtEl>
                                        <p:attrNameLst>
                                          <p:attrName>style.visibility</p:attrName>
                                        </p:attrNameLst>
                                      </p:cBhvr>
                                      <p:to>
                                        <p:strVal val="visible"/>
                                      </p:to>
                                    </p:set>
                                    <p:animEffect transition="in" filter="wipe(down)">
                                      <p:cBhvr>
                                        <p:cTn id="24" dur="500"/>
                                        <p:tgtEl>
                                          <p:spTgt spid="8">
                                            <p:txEl>
                                              <p:pRg st="5" end="5"/>
                                            </p:txEl>
                                          </p:spTgt>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8">
                                            <p:txEl>
                                              <p:pRg st="6" end="6"/>
                                            </p:txEl>
                                          </p:spTgt>
                                        </p:tgtEl>
                                        <p:attrNameLst>
                                          <p:attrName>style.visibility</p:attrName>
                                        </p:attrNameLst>
                                      </p:cBhvr>
                                      <p:to>
                                        <p:strVal val="visible"/>
                                      </p:to>
                                    </p:set>
                                    <p:animEffect transition="in" filter="wipe(down)">
                                      <p:cBhvr>
                                        <p:cTn id="27" dur="500"/>
                                        <p:tgtEl>
                                          <p:spTgt spid="8">
                                            <p:txEl>
                                              <p:pRg st="6" end="6"/>
                                            </p:txEl>
                                          </p:spTgt>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8">
                                            <p:txEl>
                                              <p:pRg st="7" end="7"/>
                                            </p:txEl>
                                          </p:spTgt>
                                        </p:tgtEl>
                                        <p:attrNameLst>
                                          <p:attrName>style.visibility</p:attrName>
                                        </p:attrNameLst>
                                      </p:cBhvr>
                                      <p:to>
                                        <p:strVal val="visible"/>
                                      </p:to>
                                    </p:set>
                                    <p:animEffect transition="in" filter="wipe(down)">
                                      <p:cBhvr>
                                        <p:cTn id="30" dur="500"/>
                                        <p:tgtEl>
                                          <p:spTgt spid="8">
                                            <p:txEl>
                                              <p:pRg st="7" end="7"/>
                                            </p:txEl>
                                          </p:spTgt>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8">
                                            <p:txEl>
                                              <p:pRg st="8" end="8"/>
                                            </p:txEl>
                                          </p:spTgt>
                                        </p:tgtEl>
                                        <p:attrNameLst>
                                          <p:attrName>style.visibility</p:attrName>
                                        </p:attrNameLst>
                                      </p:cBhvr>
                                      <p:to>
                                        <p:strVal val="visible"/>
                                      </p:to>
                                    </p:set>
                                    <p:animEffect transition="in" filter="wipe(down)">
                                      <p:cBhvr>
                                        <p:cTn id="33" dur="500"/>
                                        <p:tgtEl>
                                          <p:spTgt spid="8">
                                            <p:txEl>
                                              <p:pRg st="8" end="8"/>
                                            </p:txEl>
                                          </p:spTgt>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
                                            <p:txEl>
                                              <p:pRg st="9" end="9"/>
                                            </p:txEl>
                                          </p:spTgt>
                                        </p:tgtEl>
                                        <p:attrNameLst>
                                          <p:attrName>style.visibility</p:attrName>
                                        </p:attrNameLst>
                                      </p:cBhvr>
                                      <p:to>
                                        <p:strVal val="visible"/>
                                      </p:to>
                                    </p:set>
                                    <p:animEffect transition="in" filter="wipe(down)">
                                      <p:cBhvr>
                                        <p:cTn id="36" dur="500"/>
                                        <p:tgtEl>
                                          <p:spTgt spid="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xmlns="" id="{37A0ACC6-2713-FB47-B852-C42D12101EC3}"/>
              </a:ext>
            </a:extLst>
          </p:cNvPr>
          <p:cNvSpPr>
            <a:spLocks noGrp="1"/>
          </p:cNvSpPr>
          <p:nvPr>
            <p:ph type="title"/>
          </p:nvPr>
        </p:nvSpPr>
        <p:spPr>
          <a:xfrm>
            <a:off x="306272" y="188640"/>
            <a:ext cx="8153400" cy="990600"/>
          </a:xfrm>
        </p:spPr>
        <p:txBody>
          <a:bodyPr/>
          <a:lstStyle/>
          <a:p>
            <a:pPr algn="l"/>
            <a:r>
              <a:rPr lang="fr-FR" b="1" dirty="0"/>
              <a:t>Méthodologie</a:t>
            </a:r>
          </a:p>
        </p:txBody>
      </p:sp>
      <p:sp>
        <p:nvSpPr>
          <p:cNvPr id="7" name="Espace réservé du contenu 2">
            <a:extLst>
              <a:ext uri="{FF2B5EF4-FFF2-40B4-BE49-F238E27FC236}">
                <a16:creationId xmlns:a16="http://schemas.microsoft.com/office/drawing/2014/main" xmlns="" id="{73C43481-96AF-0A45-A1A1-1D1A217C3AB7}"/>
              </a:ext>
            </a:extLst>
          </p:cNvPr>
          <p:cNvSpPr>
            <a:spLocks noGrp="1"/>
          </p:cNvSpPr>
          <p:nvPr>
            <p:ph sz="quarter" idx="1"/>
          </p:nvPr>
        </p:nvSpPr>
        <p:spPr>
          <a:xfrm>
            <a:off x="338975" y="1052736"/>
            <a:ext cx="8700746" cy="5328592"/>
          </a:xfrm>
        </p:spPr>
        <p:txBody>
          <a:bodyPr numCol="1"/>
          <a:lstStyle/>
          <a:p>
            <a:r>
              <a:rPr lang="fr-FR" sz="2000" b="1" spc="-1" dirty="0">
                <a:solidFill>
                  <a:srgbClr val="000000"/>
                </a:solidFill>
                <a:uFill>
                  <a:solidFill>
                    <a:srgbClr val="FFFFFF"/>
                  </a:solidFill>
                </a:uFill>
              </a:rPr>
              <a:t>Les 4 grandes étapes plan d’action</a:t>
            </a:r>
            <a:endParaRPr lang="fr-FR" sz="2000" spc="-1" dirty="0">
              <a:solidFill>
                <a:srgbClr val="000000"/>
              </a:solidFill>
              <a:uFill>
                <a:solidFill>
                  <a:srgbClr val="FFFFFF"/>
                </a:solidFill>
              </a:uFill>
            </a:endParaRPr>
          </a:p>
          <a:p>
            <a:pPr marL="0" indent="0">
              <a:buNone/>
            </a:pPr>
            <a:endParaRPr lang="fr-FR" sz="1600" b="1" spc="-1" dirty="0">
              <a:solidFill>
                <a:srgbClr val="000000"/>
              </a:solidFill>
              <a:uFill>
                <a:solidFill>
                  <a:srgbClr val="FFFFFF"/>
                </a:solidFill>
              </a:uFill>
            </a:endParaRPr>
          </a:p>
          <a:p>
            <a:pPr marL="0" indent="0">
              <a:buNone/>
            </a:pPr>
            <a:endParaRPr lang="fr-FR" sz="1600" b="1" spc="-1" dirty="0">
              <a:solidFill>
                <a:srgbClr val="000000"/>
              </a:solidFill>
              <a:uFill>
                <a:solidFill>
                  <a:srgbClr val="FFFFFF"/>
                </a:solidFill>
              </a:uFill>
            </a:endParaRPr>
          </a:p>
          <a:p>
            <a:r>
              <a:rPr lang="fr-FR" sz="1600" spc="-1" dirty="0">
                <a:solidFill>
                  <a:srgbClr val="000000"/>
                </a:solidFill>
                <a:uFill>
                  <a:solidFill>
                    <a:srgbClr val="FFFFFF"/>
                  </a:solidFill>
                </a:uFill>
              </a:rPr>
              <a:t>1 – </a:t>
            </a:r>
            <a:r>
              <a:rPr lang="fr-FR" sz="1600" b="1" spc="-1" dirty="0">
                <a:solidFill>
                  <a:srgbClr val="FF0000"/>
                </a:solidFill>
                <a:uFill>
                  <a:solidFill>
                    <a:srgbClr val="FFFFFF"/>
                  </a:solidFill>
                </a:uFill>
              </a:rPr>
              <a:t>Analyse interne </a:t>
            </a:r>
            <a:r>
              <a:rPr lang="fr-FR" sz="1600" i="1" spc="-1" dirty="0">
                <a:solidFill>
                  <a:srgbClr val="000000"/>
                </a:solidFill>
                <a:uFill>
                  <a:solidFill>
                    <a:srgbClr val="FFFFFF"/>
                  </a:solidFill>
                </a:uFill>
              </a:rPr>
              <a:t>Cette étape doit impliquer tous les acteurs stratégiques de l’université et concernés par la stratégie RH des chercheurs (Présidence de l’université, Direction générale des services, Direction des Ressources Humaines, chercheurs…)</a:t>
            </a:r>
          </a:p>
          <a:p>
            <a:pPr marL="0" indent="0">
              <a:buNone/>
            </a:pPr>
            <a:r>
              <a:rPr lang="fr-FR" sz="1600" b="1" spc="-1" dirty="0">
                <a:solidFill>
                  <a:srgbClr val="000000"/>
                </a:solidFill>
                <a:highlight>
                  <a:srgbClr val="00FF00"/>
                </a:highlight>
                <a:uFill>
                  <a:solidFill>
                    <a:srgbClr val="FFFFFF"/>
                  </a:solidFill>
                </a:uFill>
              </a:rPr>
              <a:t>     L’établissement devra comparer ses politiques et pratiques aux principes  de la Charte et du Code </a:t>
            </a:r>
            <a:endParaRPr lang="fr-FR" sz="1600" spc="-1" dirty="0">
              <a:solidFill>
                <a:srgbClr val="000000"/>
              </a:solidFill>
              <a:uFill>
                <a:solidFill>
                  <a:srgbClr val="FFFFFF"/>
                </a:solidFill>
              </a:uFill>
            </a:endParaRPr>
          </a:p>
          <a:p>
            <a:pPr marL="0" indent="0">
              <a:buNone/>
            </a:pPr>
            <a:endParaRPr lang="fr-FR" sz="1600" spc="-1" dirty="0">
              <a:solidFill>
                <a:srgbClr val="000000"/>
              </a:solidFill>
              <a:uFill>
                <a:solidFill>
                  <a:srgbClr val="FFFFFF"/>
                </a:solidFill>
              </a:uFill>
            </a:endParaRPr>
          </a:p>
          <a:p>
            <a:r>
              <a:rPr lang="fr-FR" sz="1600" spc="-1" dirty="0">
                <a:solidFill>
                  <a:srgbClr val="000000"/>
                </a:solidFill>
                <a:uFill>
                  <a:solidFill>
                    <a:srgbClr val="FFFFFF"/>
                  </a:solidFill>
                </a:uFill>
              </a:rPr>
              <a:t>2 – </a:t>
            </a:r>
            <a:r>
              <a:rPr lang="fr-FR" sz="1600" b="1" spc="-1" dirty="0">
                <a:solidFill>
                  <a:srgbClr val="FF0000"/>
                </a:solidFill>
                <a:uFill>
                  <a:solidFill>
                    <a:srgbClr val="FFFFFF"/>
                  </a:solidFill>
                </a:uFill>
              </a:rPr>
              <a:t>Développement d’une stratégie interne </a:t>
            </a:r>
            <a:r>
              <a:rPr lang="fr-FR" sz="1600" spc="-1" dirty="0">
                <a:solidFill>
                  <a:srgbClr val="000000"/>
                </a:solidFill>
                <a:uFill>
                  <a:solidFill>
                    <a:srgbClr val="FFFFFF"/>
                  </a:solidFill>
                </a:uFill>
              </a:rPr>
              <a:t>Les résultats de cette analyse permettra d’établir une </a:t>
            </a:r>
            <a:r>
              <a:rPr lang="fr-FR" sz="1600" b="1" spc="-1" dirty="0">
                <a:solidFill>
                  <a:srgbClr val="000000"/>
                </a:solidFill>
                <a:uFill>
                  <a:solidFill>
                    <a:srgbClr val="FFFFFF"/>
                  </a:solidFill>
                </a:uFill>
              </a:rPr>
              <a:t>stratégie</a:t>
            </a:r>
            <a:r>
              <a:rPr lang="fr-FR" sz="1600" spc="-1" dirty="0">
                <a:solidFill>
                  <a:srgbClr val="000000"/>
                </a:solidFill>
                <a:uFill>
                  <a:solidFill>
                    <a:srgbClr val="FFFFFF"/>
                  </a:solidFill>
                </a:uFill>
              </a:rPr>
              <a:t> propre à l’université de Tours par la construction d’un </a:t>
            </a:r>
            <a:r>
              <a:rPr lang="fr-FR" sz="1600" spc="-1" dirty="0">
                <a:solidFill>
                  <a:srgbClr val="7030A0"/>
                </a:solidFill>
                <a:uFill>
                  <a:solidFill>
                    <a:srgbClr val="FFFFFF"/>
                  </a:solidFill>
                </a:uFill>
              </a:rPr>
              <a:t>???</a:t>
            </a:r>
          </a:p>
          <a:p>
            <a:r>
              <a:rPr lang="fr-FR" sz="1600" spc="-1" dirty="0">
                <a:solidFill>
                  <a:srgbClr val="000000"/>
                </a:solidFill>
                <a:uFill>
                  <a:solidFill>
                    <a:srgbClr val="FFFFFF"/>
                  </a:solidFill>
                </a:uFill>
              </a:rPr>
              <a:t> 3 – </a:t>
            </a:r>
            <a:r>
              <a:rPr lang="fr-FR" sz="1600" b="1" spc="-1" dirty="0">
                <a:solidFill>
                  <a:srgbClr val="FF0000"/>
                </a:solidFill>
                <a:uFill>
                  <a:solidFill>
                    <a:srgbClr val="FFFFFF"/>
                  </a:solidFill>
                </a:uFill>
              </a:rPr>
              <a:t>Demander l’obtention du label </a:t>
            </a:r>
            <a:r>
              <a:rPr lang="fr-FR" sz="1600" spc="-1" dirty="0">
                <a:solidFill>
                  <a:srgbClr val="000000"/>
                </a:solidFill>
                <a:uFill>
                  <a:solidFill>
                    <a:srgbClr val="FFFFFF"/>
                  </a:solidFill>
                </a:uFill>
              </a:rPr>
              <a:t>à la commission européenne qui s’assure que l’analyse repose sur une étude associant les acteurs et actric</a:t>
            </a:r>
            <a:r>
              <a:rPr lang="fr-FR" sz="1600" spc="-1" dirty="0">
                <a:solidFill>
                  <a:srgbClr val="7030A0"/>
                </a:solidFill>
                <a:uFill>
                  <a:solidFill>
                    <a:srgbClr val="FFFFFF"/>
                  </a:solidFill>
                </a:uFill>
              </a:rPr>
              <a:t>es</a:t>
            </a:r>
            <a:r>
              <a:rPr lang="fr-FR" sz="1600" spc="-1" dirty="0">
                <a:solidFill>
                  <a:srgbClr val="FF0000"/>
                </a:solidFill>
                <a:uFill>
                  <a:solidFill>
                    <a:srgbClr val="FFFFFF"/>
                  </a:solidFill>
                </a:uFill>
              </a:rPr>
              <a:t> </a:t>
            </a:r>
            <a:r>
              <a:rPr lang="fr-FR" sz="1600" spc="-1" dirty="0">
                <a:solidFill>
                  <a:srgbClr val="000000"/>
                </a:solidFill>
                <a:uFill>
                  <a:solidFill>
                    <a:srgbClr val="FFFFFF"/>
                  </a:solidFill>
                </a:uFill>
              </a:rPr>
              <a:t>clefs </a:t>
            </a:r>
          </a:p>
          <a:p>
            <a:r>
              <a:rPr lang="fr-FR" sz="1600" spc="-1" dirty="0">
                <a:solidFill>
                  <a:srgbClr val="000000"/>
                </a:solidFill>
                <a:uFill>
                  <a:solidFill>
                    <a:srgbClr val="FFFFFF"/>
                  </a:solidFill>
                </a:uFill>
              </a:rPr>
              <a:t>4 – </a:t>
            </a:r>
            <a:r>
              <a:rPr lang="fr-FR" sz="1600" b="1" spc="-1" dirty="0">
                <a:solidFill>
                  <a:srgbClr val="FF0000"/>
                </a:solidFill>
                <a:uFill>
                  <a:solidFill>
                    <a:srgbClr val="FFFFFF"/>
                  </a:solidFill>
                </a:uFill>
              </a:rPr>
              <a:t>Un suivi interne et externe de la démarche </a:t>
            </a:r>
            <a:r>
              <a:rPr lang="fr-FR" sz="1600" spc="-1" dirty="0">
                <a:solidFill>
                  <a:srgbClr val="000000"/>
                </a:solidFill>
                <a:uFill>
                  <a:solidFill>
                    <a:srgbClr val="FFFFFF"/>
                  </a:solidFill>
                </a:uFill>
              </a:rPr>
              <a:t>par un processus d’évaluation (une auto-évaluation tous les 2 ans et une évaluation à 6 ans par la commission européenne)</a:t>
            </a:r>
          </a:p>
        </p:txBody>
      </p:sp>
      <p:cxnSp>
        <p:nvCxnSpPr>
          <p:cNvPr id="3" name="Connecteur droit 2">
            <a:extLst>
              <a:ext uri="{FF2B5EF4-FFF2-40B4-BE49-F238E27FC236}">
                <a16:creationId xmlns:a16="http://schemas.microsoft.com/office/drawing/2014/main" xmlns="" id="{1FBFF8DB-E4B6-9343-B8DC-DEBC50360653}"/>
              </a:ext>
            </a:extLst>
          </p:cNvPr>
          <p:cNvCxnSpPr/>
          <p:nvPr/>
        </p:nvCxnSpPr>
        <p:spPr>
          <a:xfrm>
            <a:off x="539552" y="836712"/>
            <a:ext cx="7991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168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animEffect transition="in" filter="wipe(down)">
                                      <p:cBhvr>
                                        <p:cTn id="7" dur="500"/>
                                        <p:tgtEl>
                                          <p:spTgt spid="7">
                                            <p:txEl>
                                              <p:pRg st="3" end="3"/>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7">
                                            <p:txEl>
                                              <p:pRg st="4" end="4"/>
                                            </p:txEl>
                                          </p:spTgt>
                                        </p:tgtEl>
                                        <p:attrNameLst>
                                          <p:attrName>style.visibility</p:attrName>
                                        </p:attrNameLst>
                                      </p:cBhvr>
                                      <p:to>
                                        <p:strVal val="visible"/>
                                      </p:to>
                                    </p:set>
                                    <p:animEffect transition="in" filter="wipe(down)">
                                      <p:cBhvr>
                                        <p:cTn id="10" dur="500"/>
                                        <p:tgtEl>
                                          <p:spTgt spid="7">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animEffect transition="in" filter="wipe(down)">
                                      <p:cBhvr>
                                        <p:cTn id="15" dur="500"/>
                                        <p:tgtEl>
                                          <p:spTgt spid="7">
                                            <p:txEl>
                                              <p:pRg st="6" end="6"/>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7">
                                            <p:txEl>
                                              <p:pRg st="7" end="7"/>
                                            </p:txEl>
                                          </p:spTgt>
                                        </p:tgtEl>
                                        <p:attrNameLst>
                                          <p:attrName>style.visibility</p:attrName>
                                        </p:attrNameLst>
                                      </p:cBhvr>
                                      <p:to>
                                        <p:strVal val="visible"/>
                                      </p:to>
                                    </p:set>
                                    <p:animEffect transition="in" filter="wipe(down)">
                                      <p:cBhvr>
                                        <p:cTn id="20" dur="500"/>
                                        <p:tgtEl>
                                          <p:spTgt spid="7">
                                            <p:txEl>
                                              <p:pRg st="7" end="7"/>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
                                            <p:txEl>
                                              <p:pRg st="8" end="8"/>
                                            </p:txEl>
                                          </p:spTgt>
                                        </p:tgtEl>
                                        <p:attrNameLst>
                                          <p:attrName>style.visibility</p:attrName>
                                        </p:attrNameLst>
                                      </p:cBhvr>
                                      <p:to>
                                        <p:strVal val="visible"/>
                                      </p:to>
                                    </p:set>
                                    <p:animEffect transition="in" filter="wipe(down)">
                                      <p:cBhvr>
                                        <p:cTn id="25"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EFF1625D-82BC-0645-A47B-163C5D885048}"/>
              </a:ext>
            </a:extLst>
          </p:cNvPr>
          <p:cNvSpPr>
            <a:spLocks noGrp="1"/>
          </p:cNvSpPr>
          <p:nvPr>
            <p:ph type="body" sz="quarter" idx="10"/>
          </p:nvPr>
        </p:nvSpPr>
        <p:spPr/>
        <p:txBody>
          <a:bodyPr/>
          <a:lstStyle/>
          <a:p>
            <a:endParaRPr lang="fr-FR"/>
          </a:p>
        </p:txBody>
      </p:sp>
      <p:sp>
        <p:nvSpPr>
          <p:cNvPr id="7" name="Titre 1">
            <a:extLst>
              <a:ext uri="{FF2B5EF4-FFF2-40B4-BE49-F238E27FC236}">
                <a16:creationId xmlns:a16="http://schemas.microsoft.com/office/drawing/2014/main" xmlns="" id="{EB552842-3D9A-3E4E-AF1F-F7427B70359F}"/>
              </a:ext>
            </a:extLst>
          </p:cNvPr>
          <p:cNvSpPr>
            <a:spLocks noGrp="1"/>
          </p:cNvSpPr>
          <p:nvPr>
            <p:ph type="title"/>
          </p:nvPr>
        </p:nvSpPr>
        <p:spPr>
          <a:xfrm>
            <a:off x="539552" y="294185"/>
            <a:ext cx="9145939" cy="990600"/>
          </a:xfrm>
        </p:spPr>
        <p:txBody>
          <a:bodyPr/>
          <a:lstStyle/>
          <a:p>
            <a:r>
              <a:rPr lang="fr-FR" b="1" dirty="0"/>
              <a:t>Méthodologie</a:t>
            </a:r>
          </a:p>
        </p:txBody>
      </p:sp>
      <p:sp>
        <p:nvSpPr>
          <p:cNvPr id="8" name="Espace réservé du contenu 2">
            <a:extLst>
              <a:ext uri="{FF2B5EF4-FFF2-40B4-BE49-F238E27FC236}">
                <a16:creationId xmlns:a16="http://schemas.microsoft.com/office/drawing/2014/main" xmlns="" id="{15AA7A89-9377-FB49-85E7-38C99539ABC8}"/>
              </a:ext>
            </a:extLst>
          </p:cNvPr>
          <p:cNvSpPr>
            <a:spLocks noGrp="1"/>
          </p:cNvSpPr>
          <p:nvPr>
            <p:ph sz="quarter" idx="1"/>
          </p:nvPr>
        </p:nvSpPr>
        <p:spPr>
          <a:xfrm>
            <a:off x="219343" y="980730"/>
            <a:ext cx="8924657" cy="4939814"/>
          </a:xfrm>
        </p:spPr>
        <p:txBody>
          <a:bodyPr/>
          <a:lstStyle/>
          <a:p>
            <a:pPr marL="0" indent="0">
              <a:lnSpc>
                <a:spcPct val="150000"/>
              </a:lnSpc>
              <a:buNone/>
            </a:pPr>
            <a:r>
              <a:rPr lang="fr-FR" sz="2000" b="1" spc="-1" dirty="0">
                <a:uFill>
                  <a:solidFill>
                    <a:srgbClr val="FFFFFF"/>
                  </a:solidFill>
                </a:uFill>
              </a:rPr>
              <a:t>Pour y arriver : </a:t>
            </a:r>
            <a:endParaRPr lang="fr-FR" sz="2400" b="1" spc="-1" dirty="0">
              <a:uFill>
                <a:solidFill>
                  <a:srgbClr val="FFFFFF"/>
                </a:solidFill>
              </a:uFill>
            </a:endParaRPr>
          </a:p>
          <a:p>
            <a:pPr>
              <a:spcBef>
                <a:spcPts val="600"/>
              </a:spcBef>
            </a:pPr>
            <a:r>
              <a:rPr lang="fr-FR" sz="1600" b="1" spc="-1" dirty="0">
                <a:solidFill>
                  <a:srgbClr val="FF0000"/>
                </a:solidFill>
                <a:uFill>
                  <a:solidFill>
                    <a:srgbClr val="FFFFFF"/>
                  </a:solidFill>
                </a:uFill>
              </a:rPr>
              <a:t>Un portage politique </a:t>
            </a:r>
            <a:r>
              <a:rPr lang="fr-FR" sz="1600" b="1" spc="-1" dirty="0">
                <a:solidFill>
                  <a:srgbClr val="FF0000"/>
                </a:solidFill>
                <a:uFill>
                  <a:solidFill>
                    <a:srgbClr val="FFFFFF"/>
                  </a:solidFill>
                </a:uFill>
                <a:sym typeface="Wingdings" pitchFamily="2" charset="2"/>
              </a:rPr>
              <a:t> </a:t>
            </a:r>
            <a:r>
              <a:rPr lang="fr-FR" sz="1600" b="1" i="1" spc="-1" dirty="0">
                <a:solidFill>
                  <a:srgbClr val="00B050"/>
                </a:solidFill>
                <a:uFill>
                  <a:solidFill>
                    <a:srgbClr val="FFFFFF"/>
                  </a:solidFill>
                </a:uFill>
              </a:rPr>
              <a:t>VP CR!</a:t>
            </a:r>
          </a:p>
          <a:p>
            <a:pPr>
              <a:spcBef>
                <a:spcPts val="600"/>
              </a:spcBef>
            </a:pPr>
            <a:r>
              <a:rPr lang="fr-FR" sz="1600" b="1" spc="-1" dirty="0">
                <a:solidFill>
                  <a:srgbClr val="FF0000"/>
                </a:solidFill>
                <a:uFill>
                  <a:solidFill>
                    <a:srgbClr val="FFFFFF"/>
                  </a:solidFill>
                </a:uFill>
              </a:rPr>
              <a:t>Un chef de projet  </a:t>
            </a:r>
            <a:r>
              <a:rPr lang="fr-FR" sz="1600" spc="-1" dirty="0">
                <a:uFill>
                  <a:solidFill>
                    <a:srgbClr val="FFFFFF"/>
                  </a:solidFill>
                </a:uFill>
              </a:rPr>
              <a:t>qui conçoit la méthodologie, structure les étapes du projet, rend compte au commanditaire et communique sur le projet </a:t>
            </a:r>
            <a:r>
              <a:rPr lang="fr-FR" sz="1600" b="1" i="1" spc="-1" dirty="0">
                <a:solidFill>
                  <a:srgbClr val="FF0000"/>
                </a:solidFill>
                <a:uFill>
                  <a:solidFill>
                    <a:srgbClr val="FFFFFF"/>
                  </a:solidFill>
                </a:uFill>
              </a:rPr>
              <a:t>(A définir plutôt un EC)</a:t>
            </a:r>
          </a:p>
          <a:p>
            <a:pPr>
              <a:spcBef>
                <a:spcPts val="600"/>
              </a:spcBef>
            </a:pPr>
            <a:r>
              <a:rPr lang="fr-FR" sz="1600" b="1" spc="-1" dirty="0">
                <a:solidFill>
                  <a:srgbClr val="FF0000"/>
                </a:solidFill>
                <a:uFill>
                  <a:solidFill>
                    <a:srgbClr val="FFFFFF"/>
                  </a:solidFill>
                </a:uFill>
              </a:rPr>
              <a:t>Une équipe projet </a:t>
            </a:r>
            <a:r>
              <a:rPr lang="fr-FR" sz="1600" b="1" spc="-1" dirty="0">
                <a:solidFill>
                  <a:srgbClr val="FF0000"/>
                </a:solidFill>
                <a:uFill>
                  <a:solidFill>
                    <a:srgbClr val="FFFFFF"/>
                  </a:solidFill>
                </a:uFill>
                <a:sym typeface="Wingdings" pitchFamily="2" charset="2"/>
              </a:rPr>
              <a:t> </a:t>
            </a:r>
            <a:r>
              <a:rPr lang="fr-FR" sz="1600" b="1" spc="-1" dirty="0">
                <a:solidFill>
                  <a:srgbClr val="00B050"/>
                </a:solidFill>
                <a:uFill>
                  <a:solidFill>
                    <a:srgbClr val="FFFFFF"/>
                  </a:solidFill>
                </a:uFill>
                <a:sym typeface="Wingdings" pitchFamily="2" charset="2"/>
              </a:rPr>
              <a:t>pour permettre le démarrage … </a:t>
            </a:r>
            <a:r>
              <a:rPr lang="fr-FR" sz="1600" spc="-1" dirty="0">
                <a:uFill>
                  <a:solidFill>
                    <a:srgbClr val="FFFFFF"/>
                  </a:solidFill>
                </a:uFill>
              </a:rPr>
              <a:t>qui</a:t>
            </a:r>
            <a:r>
              <a:rPr lang="fr-FR" sz="1600" b="1" spc="-1" dirty="0">
                <a:uFill>
                  <a:solidFill>
                    <a:srgbClr val="FFFFFF"/>
                  </a:solidFill>
                </a:uFill>
              </a:rPr>
              <a:t> </a:t>
            </a:r>
            <a:r>
              <a:rPr lang="fr-FR" sz="1600" spc="-1" dirty="0">
                <a:uFill>
                  <a:solidFill>
                    <a:srgbClr val="FFFFFF"/>
                  </a:solidFill>
                </a:uFill>
              </a:rPr>
              <a:t>assure le suivi du projet et de son bon déroulement, qui s’assure de la progression des travaux et qui veille au respect des délais à la qualité des livrables à la commission</a:t>
            </a:r>
          </a:p>
          <a:p>
            <a:pPr>
              <a:spcBef>
                <a:spcPts val="600"/>
              </a:spcBef>
            </a:pPr>
            <a:r>
              <a:rPr lang="fr-FR" sz="1600" b="1" spc="-1" dirty="0">
                <a:solidFill>
                  <a:srgbClr val="FF0000"/>
                </a:solidFill>
                <a:uFill>
                  <a:solidFill>
                    <a:srgbClr val="FFFFFF"/>
                  </a:solidFill>
                </a:uFill>
              </a:rPr>
              <a:t>Une chargé de données : </a:t>
            </a:r>
            <a:r>
              <a:rPr lang="fr-FR" sz="1600" spc="-1" dirty="0">
                <a:uFill>
                  <a:solidFill>
                    <a:srgbClr val="FFFFFF"/>
                  </a:solidFill>
                </a:uFill>
              </a:rPr>
              <a:t>La construction des indicateurs, collections de données, enquêtes de terrain : </a:t>
            </a:r>
            <a:r>
              <a:rPr lang="fr-FR" sz="1600" b="1" spc="-1" dirty="0">
                <a:solidFill>
                  <a:srgbClr val="00B050"/>
                </a:solidFill>
                <a:uFill>
                  <a:solidFill>
                    <a:srgbClr val="FFFFFF"/>
                  </a:solidFill>
                </a:uFill>
              </a:rPr>
              <a:t>	</a:t>
            </a:r>
            <a:r>
              <a:rPr lang="fr-FR" sz="1600" b="1" i="1" spc="-1" dirty="0">
                <a:solidFill>
                  <a:srgbClr val="00B050"/>
                </a:solidFill>
                <a:uFill>
                  <a:solidFill>
                    <a:srgbClr val="FFFFFF"/>
                  </a:solidFill>
                </a:uFill>
              </a:rPr>
              <a:t>SOP  (FM)</a:t>
            </a:r>
          </a:p>
          <a:p>
            <a:pPr>
              <a:spcBef>
                <a:spcPts val="600"/>
              </a:spcBef>
            </a:pPr>
            <a:r>
              <a:rPr lang="fr-FR" sz="1600" b="1" spc="-1" dirty="0">
                <a:solidFill>
                  <a:srgbClr val="FF0000"/>
                </a:solidFill>
                <a:uFill>
                  <a:solidFill>
                    <a:srgbClr val="FFFFFF"/>
                  </a:solidFill>
                </a:uFill>
              </a:rPr>
              <a:t>Un Comité de pilotage stratégique (CPS) </a:t>
            </a:r>
            <a:r>
              <a:rPr lang="fr-FR" sz="1600" spc="-1" dirty="0">
                <a:uFill>
                  <a:solidFill>
                    <a:srgbClr val="FFFFFF"/>
                  </a:solidFill>
                </a:uFill>
              </a:rPr>
              <a:t>qui pose le diagnostic, propose les actions au Comité de pilotage et rédige les documents du dossier de labellisation (Le diagnostic, le plan d’action, et la stratégie de l’établissement) qui examine l’état d’avancement des travaux, propose des ajustements et arbitre les actions à engager </a:t>
            </a:r>
            <a:r>
              <a:rPr lang="fr-FR" sz="1600" b="1" i="1" spc="-1" dirty="0">
                <a:solidFill>
                  <a:srgbClr val="00B050"/>
                </a:solidFill>
                <a:uFill>
                  <a:solidFill>
                    <a:srgbClr val="FFFFFF"/>
                  </a:solidFill>
                </a:uFill>
              </a:rPr>
              <a:t>(voir transparent suivant)</a:t>
            </a:r>
          </a:p>
          <a:p>
            <a:pPr marL="457200">
              <a:spcBef>
                <a:spcPts val="600"/>
              </a:spcBef>
            </a:pPr>
            <a:r>
              <a:rPr lang="fr-FR" sz="1600" b="1" spc="-1" dirty="0">
                <a:solidFill>
                  <a:srgbClr val="FF0000"/>
                </a:solidFill>
                <a:uFill>
                  <a:solidFill>
                    <a:srgbClr val="FFFFFF"/>
                  </a:solidFill>
                </a:uFill>
              </a:rPr>
              <a:t>4 groupes de travail thématiques </a:t>
            </a:r>
            <a:r>
              <a:rPr lang="fr-FR" sz="1600" spc="-1" dirty="0">
                <a:uFill>
                  <a:solidFill>
                    <a:srgbClr val="FFFFFF"/>
                  </a:solidFill>
                </a:uFill>
              </a:rPr>
              <a:t>(</a:t>
            </a:r>
            <a:r>
              <a:rPr lang="fr-FR" sz="1600" spc="-1" dirty="0">
                <a:solidFill>
                  <a:srgbClr val="000000"/>
                </a:solidFill>
                <a:uFill>
                  <a:solidFill>
                    <a:srgbClr val="FFFFFF"/>
                  </a:solidFill>
                </a:uFill>
                <a:ea typeface="Verdana"/>
              </a:rPr>
              <a:t>Les aspects éthiques et professionnels du métier de chercheur, le recrutement, les conditions de travail et la sécurité sociale, la formation) 	</a:t>
            </a:r>
            <a:r>
              <a:rPr lang="fr-FR" sz="1600" spc="-1" dirty="0">
                <a:solidFill>
                  <a:srgbClr val="00B050"/>
                </a:solidFill>
                <a:uFill>
                  <a:solidFill>
                    <a:srgbClr val="FFFFFF"/>
                  </a:solidFill>
                </a:uFill>
                <a:ea typeface="Verdana"/>
              </a:rPr>
              <a:t>	</a:t>
            </a:r>
            <a:r>
              <a:rPr lang="fr-FR" sz="1600" b="1" spc="-1" dirty="0">
                <a:solidFill>
                  <a:srgbClr val="00B050"/>
                </a:solidFill>
                <a:uFill>
                  <a:solidFill>
                    <a:srgbClr val="FFFFFF"/>
                  </a:solidFill>
                </a:uFill>
                <a:ea typeface="Verdana"/>
              </a:rPr>
              <a:t>en cours de construire </a:t>
            </a:r>
            <a:r>
              <a:rPr lang="fr-FR" sz="1600" b="1" i="1" spc="-1" dirty="0">
                <a:solidFill>
                  <a:srgbClr val="00B050"/>
                </a:solidFill>
                <a:uFill>
                  <a:solidFill>
                    <a:srgbClr val="FFFFFF"/>
                  </a:solidFill>
                </a:uFill>
              </a:rPr>
              <a:t>(voir transparent suivant)</a:t>
            </a:r>
          </a:p>
          <a:p>
            <a:pPr marL="457200">
              <a:spcBef>
                <a:spcPts val="600"/>
              </a:spcBef>
            </a:pPr>
            <a:endParaRPr lang="fr-FR" sz="1600" b="1" spc="-1" dirty="0">
              <a:solidFill>
                <a:srgbClr val="FF0000"/>
              </a:solidFill>
              <a:uFill>
                <a:solidFill>
                  <a:srgbClr val="FFFFFF"/>
                </a:solidFill>
              </a:uFill>
              <a:ea typeface="Verdana"/>
            </a:endParaRPr>
          </a:p>
        </p:txBody>
      </p:sp>
      <p:cxnSp>
        <p:nvCxnSpPr>
          <p:cNvPr id="9" name="Connecteur droit 8">
            <a:extLst>
              <a:ext uri="{FF2B5EF4-FFF2-40B4-BE49-F238E27FC236}">
                <a16:creationId xmlns:a16="http://schemas.microsoft.com/office/drawing/2014/main" xmlns="" id="{11D6979D-29DF-F643-8BFD-7C327696633A}"/>
              </a:ext>
            </a:extLst>
          </p:cNvPr>
          <p:cNvCxnSpPr/>
          <p:nvPr/>
        </p:nvCxnSpPr>
        <p:spPr>
          <a:xfrm>
            <a:off x="539552" y="836712"/>
            <a:ext cx="7991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29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wipe(down)">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wipe(dow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wipe(dow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wipe(down)">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wipe(down)">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wipe(down)">
                                      <p:cBhvr>
                                        <p:cTn id="37"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 coins arrondis 13">
            <a:extLst>
              <a:ext uri="{FF2B5EF4-FFF2-40B4-BE49-F238E27FC236}">
                <a16:creationId xmlns:a16="http://schemas.microsoft.com/office/drawing/2014/main" xmlns="" id="{E0681320-0E5C-1E45-B01E-FBFCFD4ACA80}"/>
              </a:ext>
            </a:extLst>
          </p:cNvPr>
          <p:cNvSpPr/>
          <p:nvPr/>
        </p:nvSpPr>
        <p:spPr>
          <a:xfrm>
            <a:off x="220998" y="3503933"/>
            <a:ext cx="8702002" cy="1772778"/>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lvl="0" algn="ctr" eaLnBrk="0" fontAlgn="base" hangingPunct="0">
              <a:spcBef>
                <a:spcPct val="0"/>
              </a:spcBef>
              <a:spcAft>
                <a:spcPct val="0"/>
              </a:spcAft>
            </a:pPr>
            <a:endParaRPr lang="fr-FR" altLang="fr-FR" sz="800" dirty="0">
              <a:solidFill>
                <a:schemeClr val="tx1"/>
              </a:solidFill>
            </a:endParaRPr>
          </a:p>
          <a:p>
            <a:pPr algn="ctr"/>
            <a:endParaRPr lang="fr-FR" dirty="0"/>
          </a:p>
        </p:txBody>
      </p:sp>
      <p:sp>
        <p:nvSpPr>
          <p:cNvPr id="4" name="Espace réservé du texte 3">
            <a:extLst>
              <a:ext uri="{FF2B5EF4-FFF2-40B4-BE49-F238E27FC236}">
                <a16:creationId xmlns:a16="http://schemas.microsoft.com/office/drawing/2014/main" xmlns="" id="{F8DCF6C2-3C18-EF43-95F7-6DD44FEE9DC0}"/>
              </a:ext>
            </a:extLst>
          </p:cNvPr>
          <p:cNvSpPr>
            <a:spLocks noGrp="1"/>
          </p:cNvSpPr>
          <p:nvPr>
            <p:ph type="body" sz="quarter" idx="10"/>
          </p:nvPr>
        </p:nvSpPr>
        <p:spPr/>
        <p:txBody>
          <a:bodyPr/>
          <a:lstStyle/>
          <a:p>
            <a:endParaRPr lang="fr-FR"/>
          </a:p>
        </p:txBody>
      </p:sp>
      <p:sp>
        <p:nvSpPr>
          <p:cNvPr id="7" name="Titre 1">
            <a:extLst>
              <a:ext uri="{FF2B5EF4-FFF2-40B4-BE49-F238E27FC236}">
                <a16:creationId xmlns:a16="http://schemas.microsoft.com/office/drawing/2014/main" xmlns="" id="{3FF43DCB-01FA-C743-9059-398D4B0CB9BA}"/>
              </a:ext>
            </a:extLst>
          </p:cNvPr>
          <p:cNvSpPr>
            <a:spLocks noGrp="1"/>
          </p:cNvSpPr>
          <p:nvPr>
            <p:ph type="title"/>
          </p:nvPr>
        </p:nvSpPr>
        <p:spPr>
          <a:xfrm>
            <a:off x="248131" y="195895"/>
            <a:ext cx="9145939" cy="990600"/>
          </a:xfrm>
        </p:spPr>
        <p:txBody>
          <a:bodyPr/>
          <a:lstStyle/>
          <a:p>
            <a:r>
              <a:rPr lang="fr-FR" b="1" dirty="0"/>
              <a:t>Méthodologie</a:t>
            </a:r>
          </a:p>
        </p:txBody>
      </p:sp>
      <p:cxnSp>
        <p:nvCxnSpPr>
          <p:cNvPr id="8" name="Connecteur droit 7">
            <a:extLst>
              <a:ext uri="{FF2B5EF4-FFF2-40B4-BE49-F238E27FC236}">
                <a16:creationId xmlns:a16="http://schemas.microsoft.com/office/drawing/2014/main" xmlns="" id="{9FD05C14-89DB-624B-9E1A-377FFC8ABFE6}"/>
              </a:ext>
            </a:extLst>
          </p:cNvPr>
          <p:cNvCxnSpPr/>
          <p:nvPr/>
        </p:nvCxnSpPr>
        <p:spPr>
          <a:xfrm>
            <a:off x="539552" y="789485"/>
            <a:ext cx="799180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9" name="Tableau 8">
            <a:extLst>
              <a:ext uri="{FF2B5EF4-FFF2-40B4-BE49-F238E27FC236}">
                <a16:creationId xmlns:a16="http://schemas.microsoft.com/office/drawing/2014/main" xmlns="" id="{1897753E-808F-BD4E-918E-B14CB10CAF4A}"/>
              </a:ext>
            </a:extLst>
          </p:cNvPr>
          <p:cNvGraphicFramePr>
            <a:graphicFrameLocks noGrp="1"/>
          </p:cNvGraphicFramePr>
          <p:nvPr>
            <p:extLst>
              <p:ext uri="{D42A27DB-BD31-4B8C-83A1-F6EECF244321}">
                <p14:modId xmlns:p14="http://schemas.microsoft.com/office/powerpoint/2010/main" val="1784824529"/>
              </p:ext>
            </p:extLst>
          </p:nvPr>
        </p:nvGraphicFramePr>
        <p:xfrm>
          <a:off x="683566" y="4070796"/>
          <a:ext cx="7847786" cy="850422"/>
        </p:xfrm>
        <a:graphic>
          <a:graphicData uri="http://schemas.openxmlformats.org/drawingml/2006/table">
            <a:tbl>
              <a:tblPr firstRow="1" firstCol="1" bandRow="1">
                <a:tableStyleId>{5C22544A-7EE6-4342-B048-85BDC9FD1C3A}</a:tableStyleId>
              </a:tblPr>
              <a:tblGrid>
                <a:gridCol w="1569384">
                  <a:extLst>
                    <a:ext uri="{9D8B030D-6E8A-4147-A177-3AD203B41FA5}">
                      <a16:colId xmlns:a16="http://schemas.microsoft.com/office/drawing/2014/main" xmlns="" val="2379876296"/>
                    </a:ext>
                  </a:extLst>
                </a:gridCol>
                <a:gridCol w="1569384">
                  <a:extLst>
                    <a:ext uri="{9D8B030D-6E8A-4147-A177-3AD203B41FA5}">
                      <a16:colId xmlns:a16="http://schemas.microsoft.com/office/drawing/2014/main" xmlns="" val="3996755922"/>
                    </a:ext>
                  </a:extLst>
                </a:gridCol>
                <a:gridCol w="1569384">
                  <a:extLst>
                    <a:ext uri="{9D8B030D-6E8A-4147-A177-3AD203B41FA5}">
                      <a16:colId xmlns:a16="http://schemas.microsoft.com/office/drawing/2014/main" xmlns="" val="2526101980"/>
                    </a:ext>
                  </a:extLst>
                </a:gridCol>
                <a:gridCol w="1569384">
                  <a:extLst>
                    <a:ext uri="{9D8B030D-6E8A-4147-A177-3AD203B41FA5}">
                      <a16:colId xmlns:a16="http://schemas.microsoft.com/office/drawing/2014/main" xmlns="" val="623287484"/>
                    </a:ext>
                  </a:extLst>
                </a:gridCol>
                <a:gridCol w="1570250">
                  <a:extLst>
                    <a:ext uri="{9D8B030D-6E8A-4147-A177-3AD203B41FA5}">
                      <a16:colId xmlns:a16="http://schemas.microsoft.com/office/drawing/2014/main" xmlns="" val="3893272832"/>
                    </a:ext>
                  </a:extLst>
                </a:gridCol>
              </a:tblGrid>
              <a:tr h="283474">
                <a:tc>
                  <a:txBody>
                    <a:bodyPr/>
                    <a:lstStyle/>
                    <a:p>
                      <a:pPr algn="ctr">
                        <a:lnSpc>
                          <a:spcPct val="150000"/>
                        </a:lnSpc>
                        <a:spcAft>
                          <a:spcPts val="0"/>
                        </a:spcAft>
                      </a:pPr>
                      <a:r>
                        <a:rPr lang="fr-FR" sz="1100">
                          <a:solidFill>
                            <a:schemeClr val="tx1"/>
                          </a:solidFill>
                          <a:effectLst/>
                        </a:rPr>
                        <a:t>SSBCV</a:t>
                      </a:r>
                      <a:endParaRPr lang="fr-FR"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100" dirty="0">
                          <a:solidFill>
                            <a:schemeClr val="tx1"/>
                          </a:solidFill>
                          <a:effectLst/>
                        </a:rPr>
                        <a:t>EMSTU</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100" dirty="0">
                          <a:solidFill>
                            <a:schemeClr val="tx1"/>
                          </a:solidFill>
                          <a:effectLst/>
                        </a:rPr>
                        <a:t>MIPTIS</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100">
                          <a:solidFill>
                            <a:schemeClr val="tx1"/>
                          </a:solidFill>
                          <a:effectLst/>
                        </a:rPr>
                        <a:t>SSTED</a:t>
                      </a:r>
                      <a:endParaRPr lang="fr-FR"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100" dirty="0">
                          <a:solidFill>
                            <a:schemeClr val="tx1"/>
                          </a:solidFill>
                          <a:effectLst/>
                        </a:rPr>
                        <a:t>HL</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620557008"/>
                  </a:ext>
                </a:extLst>
              </a:tr>
              <a:tr h="283474">
                <a:tc>
                  <a:txBody>
                    <a:bodyPr/>
                    <a:lstStyle/>
                    <a:p>
                      <a:pPr>
                        <a:spcAft>
                          <a:spcPts val="0"/>
                        </a:spcAft>
                      </a:pPr>
                      <a:r>
                        <a:rPr lang="fr-FR" sz="11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spcAft>
                          <a:spcPts val="0"/>
                        </a:spcAft>
                      </a:pPr>
                      <a:r>
                        <a:rPr lang="fr-FR" sz="11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spcAft>
                          <a:spcPts val="0"/>
                        </a:spcAft>
                      </a:pPr>
                      <a:r>
                        <a:rPr lang="fr-FR" sz="11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spcAft>
                          <a:spcPts val="0"/>
                        </a:spcAft>
                      </a:pPr>
                      <a:r>
                        <a:rPr lang="fr-FR" sz="11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spcAft>
                          <a:spcPts val="0"/>
                        </a:spcAft>
                      </a:pPr>
                      <a:r>
                        <a:rPr lang="fr-FR" sz="11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extLst>
                  <a:ext uri="{0D108BD9-81ED-4DB2-BD59-A6C34878D82A}">
                    <a16:rowId xmlns:a16="http://schemas.microsoft.com/office/drawing/2014/main" xmlns="" val="1717411654"/>
                  </a:ext>
                </a:extLst>
              </a:tr>
              <a:tr h="283474">
                <a:tc>
                  <a:txBody>
                    <a:bodyPr/>
                    <a:lstStyle/>
                    <a:p>
                      <a:pPr>
                        <a:spcAft>
                          <a:spcPts val="0"/>
                        </a:spcAft>
                      </a:pPr>
                      <a:r>
                        <a:rPr lang="fr-FR" sz="11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spcAft>
                          <a:spcPts val="0"/>
                        </a:spcAft>
                      </a:pPr>
                      <a:r>
                        <a:rPr lang="fr-FR" sz="11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spcAft>
                          <a:spcPts val="0"/>
                        </a:spcAft>
                      </a:pPr>
                      <a:r>
                        <a:rPr lang="fr-FR" sz="11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spcAft>
                          <a:spcPts val="0"/>
                        </a:spcAft>
                      </a:pPr>
                      <a:r>
                        <a:rPr lang="fr-FR" sz="11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a:spcAft>
                          <a:spcPts val="0"/>
                        </a:spcAft>
                      </a:pPr>
                      <a:r>
                        <a:rPr lang="fr-FR" sz="11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extLst>
                  <a:ext uri="{0D108BD9-81ED-4DB2-BD59-A6C34878D82A}">
                    <a16:rowId xmlns:a16="http://schemas.microsoft.com/office/drawing/2014/main" xmlns="" val="850596646"/>
                  </a:ext>
                </a:extLst>
              </a:tr>
            </a:tbl>
          </a:graphicData>
        </a:graphic>
      </p:graphicFrame>
      <p:sp>
        <p:nvSpPr>
          <p:cNvPr id="10" name="Rectangle 1">
            <a:extLst>
              <a:ext uri="{FF2B5EF4-FFF2-40B4-BE49-F238E27FC236}">
                <a16:creationId xmlns:a16="http://schemas.microsoft.com/office/drawing/2014/main" xmlns="" id="{ACCF9E27-9DE0-DF4A-AF99-65FE13EA872F}"/>
              </a:ext>
            </a:extLst>
          </p:cNvPr>
          <p:cNvSpPr>
            <a:spLocks noChangeArrowheads="1"/>
          </p:cNvSpPr>
          <p:nvPr/>
        </p:nvSpPr>
        <p:spPr bwMode="auto">
          <a:xfrm>
            <a:off x="248131" y="5336313"/>
            <a:ext cx="11341261" cy="19543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2"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100" b="0" i="1" u="sng"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1" u="sng"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 </a:t>
            </a:r>
            <a:endParaRPr kumimoji="0" lang="fr-FR" altLang="fr-FR"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Volont</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 de limiter </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à</a:t>
            </a: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 une dizaine de personnes comprenant</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a:t>
            </a:r>
            <a:endParaRPr kumimoji="0" lang="fr-FR" altLang="fr-FR"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Au moins 2-3 doctorants (dont au moins 1 </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tranger (Proposition Oriane), plutôt en 2A)</a:t>
            </a: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100" dirty="0">
              <a:latin typeface="Times" pitchFamily="2"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100" dirty="0">
              <a:latin typeface="Times" pitchFamily="2"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100" dirty="0">
              <a:latin typeface="Times" pitchFamily="2"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100" dirty="0">
              <a:latin typeface="Times" pitchFamily="2"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100" dirty="0">
              <a:latin typeface="Times" pitchFamily="2"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100" b="0" i="0" u="none" strike="noStrike" cap="none" normalizeH="0" baseline="0" dirty="0">
              <a:ln>
                <a:noFill/>
              </a:ln>
              <a:solidFill>
                <a:schemeClr val="tx1"/>
              </a:solidFill>
              <a:effectLst/>
              <a:latin typeface="Times" pitchFamily="2"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fr-FR" altLang="fr-FR" sz="1100" dirty="0">
              <a:latin typeface="Times" pitchFamily="2"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100" b="0" i="0" u="none" strike="noStrike" cap="none" normalizeH="0" baseline="0" dirty="0">
              <a:ln>
                <a:noFill/>
              </a:ln>
              <a:solidFill>
                <a:schemeClr val="tx1"/>
              </a:solidFill>
              <a:effectLst/>
              <a:latin typeface="Times" pitchFamily="2"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Au moins 1 Ing</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nieur d</a:t>
            </a:r>
            <a:r>
              <a:rPr kumimoji="0" lang="fr-FR" altLang="fr-FR" sz="11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’é</a:t>
            </a: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tude</a:t>
            </a:r>
            <a:endParaRPr kumimoji="0" lang="fr-FR" altLang="fr-FR"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1100" b="0" i="0" u="none" strike="noStrike" cap="none" normalizeH="0" baseline="0" dirty="0">
                <a:ln>
                  <a:noFill/>
                </a:ln>
                <a:solidFill>
                  <a:schemeClr val="tx1"/>
                </a:solidFill>
                <a:effectLst/>
                <a:latin typeface="Times" pitchFamily="2" charset="0"/>
                <a:ea typeface="Calibri" panose="020F0502020204030204" pitchFamily="34" charset="0"/>
                <a:cs typeface="Times New Roman" panose="02020603050405020304" pitchFamily="18" charset="0"/>
              </a:rPr>
              <a:t>Au moins 2 par ED (ancien/jeune) ?</a:t>
            </a:r>
            <a:endParaRPr kumimoji="0" lang="fr-FR" altLang="fr-FR" sz="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1" name="Rectangle : coins arrondis 10">
            <a:extLst>
              <a:ext uri="{FF2B5EF4-FFF2-40B4-BE49-F238E27FC236}">
                <a16:creationId xmlns:a16="http://schemas.microsoft.com/office/drawing/2014/main" xmlns="" id="{1460E1CF-17E6-9242-BD6E-7E528FD9B7A7}"/>
              </a:ext>
            </a:extLst>
          </p:cNvPr>
          <p:cNvSpPr/>
          <p:nvPr/>
        </p:nvSpPr>
        <p:spPr>
          <a:xfrm>
            <a:off x="71574" y="1663541"/>
            <a:ext cx="4284402" cy="17727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r>
              <a:rPr lang="fr-FR" altLang="fr-FR" b="1" dirty="0">
                <a:solidFill>
                  <a:schemeClr val="bg1"/>
                </a:solidFill>
                <a:latin typeface="Times" pitchFamily="2" charset="0"/>
                <a:ea typeface="Calibri" panose="020F0502020204030204" pitchFamily="34" charset="0"/>
                <a:cs typeface="Times New Roman" panose="02020603050405020304" pitchFamily="18" charset="0"/>
              </a:rPr>
              <a:t>CA</a:t>
            </a:r>
            <a:r>
              <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dirty="0">
                <a:solidFill>
                  <a:schemeClr val="bg1"/>
                </a:solidFill>
                <a:latin typeface="Times" pitchFamily="2" charset="0"/>
                <a:ea typeface="Calibri" panose="020F0502020204030204" pitchFamily="34" charset="0"/>
                <a:cs typeface="Times New Roman" panose="02020603050405020304" pitchFamily="18" charset="0"/>
              </a:rPr>
              <a:t>: C. </a:t>
            </a:r>
            <a:r>
              <a:rPr lang="fr-FR" altLang="fr-FR" dirty="0" err="1">
                <a:solidFill>
                  <a:schemeClr val="bg1"/>
                </a:solidFill>
                <a:latin typeface="Times" pitchFamily="2" charset="0"/>
                <a:ea typeface="Calibri" panose="020F0502020204030204" pitchFamily="34" charset="0"/>
                <a:cs typeface="Times New Roman" panose="02020603050405020304" pitchFamily="18" charset="0"/>
              </a:rPr>
              <a:t>Manson</a:t>
            </a:r>
            <a:endParaRPr lang="fr-FR" altLang="fr-FR" sz="800" dirty="0">
              <a:solidFill>
                <a:schemeClr val="bg1"/>
              </a:solidFill>
            </a:endParaRPr>
          </a:p>
          <a:p>
            <a:pPr lvl="0" algn="ctr" eaLnBrk="0" fontAlgn="base" hangingPunct="0">
              <a:spcBef>
                <a:spcPct val="0"/>
              </a:spcBef>
              <a:spcAft>
                <a:spcPct val="0"/>
              </a:spcAft>
            </a:pP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ED</a:t>
            </a:r>
            <a:r>
              <a:rPr lang="fr-FR" altLang="fr-FR" dirty="0">
                <a:solidFill>
                  <a:schemeClr val="bg1"/>
                </a:solidFill>
                <a:latin typeface="Times" pitchFamily="2" charset="0"/>
                <a:ea typeface="Calibri" panose="020F0502020204030204" pitchFamily="34" charset="0"/>
                <a:cs typeface="Times New Roman" panose="02020603050405020304" pitchFamily="18" charset="0"/>
              </a:rPr>
              <a:t>: </a:t>
            </a:r>
            <a:r>
              <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rPr>
              <a:t>Ph </a:t>
            </a:r>
            <a:r>
              <a:rPr lang="fr-FR" altLang="fr-FR"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Roingeard</a:t>
            </a:r>
            <a:endPar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lgn="ctr" eaLnBrk="0" fontAlgn="base" hangingPunct="0">
              <a:spcBef>
                <a:spcPct val="0"/>
              </a:spcBef>
              <a:spcAft>
                <a:spcPct val="0"/>
              </a:spcAft>
            </a:pPr>
            <a:endPar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lgn="ctr" eaLnBrk="0" fontAlgn="base" hangingPunct="0">
              <a:spcBef>
                <a:spcPct val="0"/>
              </a:spcBef>
              <a:spcAft>
                <a:spcPct val="0"/>
              </a:spcAft>
            </a:pPr>
            <a:endParaRPr lang="fr-FR" altLang="fr-FR" sz="800" dirty="0">
              <a:solidFill>
                <a:schemeClr val="bg1"/>
              </a:solidFill>
              <a:latin typeface="Calibri" panose="020F0502020204030204" pitchFamily="34" charset="0"/>
              <a:cs typeface="Times New Roman" panose="02020603050405020304" pitchFamily="18" charset="0"/>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É</a:t>
            </a:r>
            <a:r>
              <a:rPr lang="fr-FR" altLang="fr-FR" b="1" dirty="0">
                <a:solidFill>
                  <a:schemeClr val="bg1"/>
                </a:solidFill>
                <a:latin typeface="Times" pitchFamily="2" charset="0"/>
                <a:ea typeface="Calibri" panose="020F0502020204030204" pitchFamily="34" charset="0"/>
                <a:cs typeface="Times New Roman" panose="02020603050405020304" pitchFamily="18" charset="0"/>
              </a:rPr>
              <a:t>galit</a:t>
            </a: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é</a:t>
            </a:r>
            <a:r>
              <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dirty="0">
                <a:solidFill>
                  <a:schemeClr val="bg1"/>
                </a:solidFill>
                <a:latin typeface="Times" pitchFamily="2" charset="0"/>
                <a:ea typeface="Calibri" panose="020F0502020204030204" pitchFamily="34" charset="0"/>
                <a:cs typeface="Times New Roman" panose="02020603050405020304" pitchFamily="18" charset="0"/>
              </a:rPr>
              <a:t>: C. </a:t>
            </a:r>
            <a:r>
              <a:rPr lang="fr-FR" altLang="fr-FR" dirty="0" err="1">
                <a:solidFill>
                  <a:schemeClr val="bg1"/>
                </a:solidFill>
                <a:latin typeface="Times" pitchFamily="2" charset="0"/>
                <a:ea typeface="Calibri" panose="020F0502020204030204" pitchFamily="34" charset="0"/>
                <a:cs typeface="Times New Roman" panose="02020603050405020304" pitchFamily="18" charset="0"/>
              </a:rPr>
              <a:t>Pennutto</a:t>
            </a:r>
            <a:r>
              <a:rPr lang="fr-FR" altLang="fr-FR" dirty="0">
                <a:solidFill>
                  <a:schemeClr val="bg1"/>
                </a:solidFill>
                <a:latin typeface="Times" pitchFamily="2" charset="0"/>
                <a:ea typeface="Calibri" panose="020F0502020204030204" pitchFamily="34" charset="0"/>
                <a:cs typeface="Times New Roman" panose="02020603050405020304" pitchFamily="18" charset="0"/>
              </a:rPr>
              <a:t> </a:t>
            </a:r>
            <a:endParaRPr lang="fr-FR" altLang="fr-FR" b="1" dirty="0">
              <a:solidFill>
                <a:schemeClr val="bg1"/>
              </a:solidFill>
              <a:latin typeface="Times" pitchFamily="2" charset="0"/>
              <a:ea typeface="Calibri" panose="020F0502020204030204" pitchFamily="34" charset="0"/>
              <a:cs typeface="Times New Roman" panose="02020603050405020304" pitchFamily="18" charset="0"/>
            </a:endParaRPr>
          </a:p>
          <a:p>
            <a:pPr lvl="0" algn="ctr" eaLnBrk="0" fontAlgn="base" hangingPunct="0">
              <a:spcBef>
                <a:spcPct val="0"/>
              </a:spcBef>
              <a:spcAft>
                <a:spcPct val="0"/>
              </a:spcAft>
            </a:pPr>
            <a:r>
              <a:rPr lang="fr-FR" altLang="fr-FR" b="1" dirty="0">
                <a:solidFill>
                  <a:schemeClr val="bg1"/>
                </a:solidFill>
                <a:latin typeface="Times" pitchFamily="2" charset="0"/>
                <a:ea typeface="Calibri" panose="020F0502020204030204" pitchFamily="34" charset="0"/>
                <a:cs typeface="Times New Roman" panose="02020603050405020304" pitchFamily="18" charset="0"/>
              </a:rPr>
              <a:t>RI</a:t>
            </a:r>
            <a:r>
              <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dirty="0">
                <a:solidFill>
                  <a:schemeClr val="bg1"/>
                </a:solidFill>
                <a:latin typeface="Times" pitchFamily="2" charset="0"/>
                <a:ea typeface="Calibri" panose="020F0502020204030204" pitchFamily="34" charset="0"/>
                <a:cs typeface="Times New Roman" panose="02020603050405020304" pitchFamily="18" charset="0"/>
              </a:rPr>
              <a:t>: M. </a:t>
            </a:r>
            <a:r>
              <a:rPr lang="fr-FR" altLang="fr-FR" dirty="0" err="1">
                <a:solidFill>
                  <a:schemeClr val="bg1"/>
                </a:solidFill>
                <a:latin typeface="Times" pitchFamily="2" charset="0"/>
                <a:ea typeface="Calibri" panose="020F0502020204030204" pitchFamily="34" charset="0"/>
                <a:cs typeface="Times New Roman" panose="02020603050405020304" pitchFamily="18" charset="0"/>
              </a:rPr>
              <a:t>Desmet</a:t>
            </a:r>
            <a:endParaRPr lang="fr-FR" altLang="fr-FR" sz="800" dirty="0">
              <a:solidFill>
                <a:schemeClr val="bg1"/>
              </a:solidFill>
            </a:endParaRPr>
          </a:p>
          <a:p>
            <a:pPr lvl="0" algn="ctr" eaLnBrk="0" fontAlgn="base" hangingPunct="0">
              <a:spcBef>
                <a:spcPct val="0"/>
              </a:spcBef>
              <a:spcAft>
                <a:spcPct val="0"/>
              </a:spcAft>
            </a:pPr>
            <a:r>
              <a:rPr lang="fr-FR" altLang="fr-FR" b="1" dirty="0">
                <a:solidFill>
                  <a:schemeClr val="bg1"/>
                </a:solidFill>
                <a:latin typeface="Times" pitchFamily="2" charset="0"/>
                <a:ea typeface="Calibri" panose="020F0502020204030204" pitchFamily="34" charset="0"/>
                <a:cs typeface="Times New Roman" panose="02020603050405020304" pitchFamily="18" charset="0"/>
              </a:rPr>
              <a:t>CR</a:t>
            </a:r>
            <a:r>
              <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dirty="0">
                <a:solidFill>
                  <a:schemeClr val="bg1"/>
                </a:solidFill>
                <a:latin typeface="Times" pitchFamily="2" charset="0"/>
                <a:ea typeface="Calibri" panose="020F0502020204030204" pitchFamily="34" charset="0"/>
                <a:cs typeface="Times New Roman" panose="02020603050405020304" pitchFamily="18" charset="0"/>
              </a:rPr>
              <a:t>: D. Alquier</a:t>
            </a:r>
          </a:p>
          <a:p>
            <a:pPr algn="ctr"/>
            <a:endParaRPr lang="fr-FR" dirty="0">
              <a:solidFill>
                <a:schemeClr val="bg1"/>
              </a:solidFill>
            </a:endParaRPr>
          </a:p>
        </p:txBody>
      </p:sp>
      <p:sp>
        <p:nvSpPr>
          <p:cNvPr id="12" name="Rectangle 11">
            <a:extLst>
              <a:ext uri="{FF2B5EF4-FFF2-40B4-BE49-F238E27FC236}">
                <a16:creationId xmlns:a16="http://schemas.microsoft.com/office/drawing/2014/main" xmlns="" id="{89A09E32-D0DC-1A4B-A7CC-BFA1473D4016}"/>
              </a:ext>
            </a:extLst>
          </p:cNvPr>
          <p:cNvSpPr/>
          <p:nvPr/>
        </p:nvSpPr>
        <p:spPr>
          <a:xfrm>
            <a:off x="1583425" y="1731179"/>
            <a:ext cx="1800686" cy="369332"/>
          </a:xfrm>
          <a:prstGeom prst="rect">
            <a:avLst/>
          </a:prstGeom>
        </p:spPr>
        <p:txBody>
          <a:bodyPr wrap="none">
            <a:spAutoFit/>
          </a:bodyPr>
          <a:lstStyle/>
          <a:p>
            <a:pPr lvl="0" algn="ctr" eaLnBrk="0" fontAlgn="base" hangingPunct="0">
              <a:spcBef>
                <a:spcPct val="0"/>
              </a:spcBef>
              <a:spcAft>
                <a:spcPct val="0"/>
              </a:spcAft>
            </a:pPr>
            <a:r>
              <a:rPr lang="fr-FR" altLang="fr-FR" b="1" i="1" u="sng" dirty="0">
                <a:solidFill>
                  <a:schemeClr val="bg1"/>
                </a:solidFill>
                <a:latin typeface="Times" pitchFamily="2" charset="0"/>
                <a:ea typeface="Calibri" panose="020F0502020204030204" pitchFamily="34" charset="0"/>
                <a:cs typeface="Times New Roman" panose="02020603050405020304" pitchFamily="18" charset="0"/>
              </a:rPr>
              <a:t>Vice-Pr</a:t>
            </a:r>
            <a:r>
              <a:rPr lang="fr-FR" altLang="fr-FR" b="1" i="1" u="sng" dirty="0">
                <a:solidFill>
                  <a:schemeClr val="bg1"/>
                </a:solidFill>
                <a:latin typeface="Calibri" panose="020F0502020204030204" pitchFamily="34" charset="0"/>
                <a:ea typeface="Calibri" panose="020F0502020204030204" pitchFamily="34" charset="0"/>
                <a:cs typeface="Times New Roman" panose="02020603050405020304" pitchFamily="18" charset="0"/>
              </a:rPr>
              <a:t>é</a:t>
            </a:r>
            <a:r>
              <a:rPr lang="fr-FR" altLang="fr-FR" b="1" i="1" u="sng" dirty="0">
                <a:solidFill>
                  <a:schemeClr val="bg1"/>
                </a:solidFill>
                <a:latin typeface="Times" pitchFamily="2" charset="0"/>
                <a:ea typeface="Calibri" panose="020F0502020204030204" pitchFamily="34" charset="0"/>
                <a:cs typeface="Times New Roman" panose="02020603050405020304" pitchFamily="18" charset="0"/>
              </a:rPr>
              <a:t>sidents</a:t>
            </a: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b="1" dirty="0">
                <a:solidFill>
                  <a:schemeClr val="bg1"/>
                </a:solidFill>
                <a:latin typeface="Times" pitchFamily="2" charset="0"/>
                <a:ea typeface="Calibri" panose="020F0502020204030204" pitchFamily="34" charset="0"/>
                <a:cs typeface="Times New Roman" panose="02020603050405020304" pitchFamily="18" charset="0"/>
              </a:rPr>
              <a:t>:</a:t>
            </a:r>
          </a:p>
        </p:txBody>
      </p:sp>
      <p:sp>
        <p:nvSpPr>
          <p:cNvPr id="13" name="Rectangle : coins arrondis 12">
            <a:extLst>
              <a:ext uri="{FF2B5EF4-FFF2-40B4-BE49-F238E27FC236}">
                <a16:creationId xmlns:a16="http://schemas.microsoft.com/office/drawing/2014/main" xmlns="" id="{63DAD226-55EE-6D4F-80F3-AFB6ABD76D83}"/>
              </a:ext>
            </a:extLst>
          </p:cNvPr>
          <p:cNvSpPr/>
          <p:nvPr/>
        </p:nvSpPr>
        <p:spPr>
          <a:xfrm>
            <a:off x="4463987" y="1635828"/>
            <a:ext cx="4608512" cy="1772778"/>
          </a:xfrm>
          <a:prstGeom prst="roundRect">
            <a:avLst/>
          </a:prstGeom>
          <a:solidFill>
            <a:schemeClr val="tx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lvl="0" algn="ctr" eaLnBrk="0" fontAlgn="base" hangingPunct="0">
              <a:spcBef>
                <a:spcPct val="0"/>
              </a:spcBef>
              <a:spcAft>
                <a:spcPct val="0"/>
              </a:spcAft>
            </a:pPr>
            <a:endParaRPr lang="fr-FR" altLang="fr-FR" sz="800" dirty="0">
              <a:solidFill>
                <a:schemeClr val="tx1"/>
              </a:solidFill>
            </a:endParaRPr>
          </a:p>
          <a:p>
            <a:pPr lvl="0" algn="ctr" eaLnBrk="0" fontAlgn="base" hangingPunct="0">
              <a:spcBef>
                <a:spcPct val="0"/>
              </a:spcBef>
              <a:spcAft>
                <a:spcPct val="0"/>
              </a:spcAft>
            </a:pPr>
            <a:endParaRPr lang="fr-FR" altLang="fr-FR" sz="800" dirty="0">
              <a:solidFill>
                <a:schemeClr val="tx1"/>
              </a:solidFill>
            </a:endParaRPr>
          </a:p>
          <a:p>
            <a:pPr lvl="0" algn="ctr" eaLnBrk="0" fontAlgn="base" hangingPunct="0">
              <a:spcBef>
                <a:spcPct val="0"/>
              </a:spcBef>
              <a:spcAft>
                <a:spcPct val="0"/>
              </a:spcAft>
            </a:pPr>
            <a:endParaRPr lang="fr-FR" altLang="fr-FR" sz="800" dirty="0">
              <a:solidFill>
                <a:schemeClr val="tx1"/>
              </a:solidFill>
            </a:endParaRPr>
          </a:p>
          <a:p>
            <a:endParaRPr lang="fr-FR" b="1" dirty="0">
              <a:solidFill>
                <a:schemeClr val="tx1"/>
              </a:solidFill>
            </a:endParaRPr>
          </a:p>
          <a:p>
            <a:r>
              <a:rPr lang="fr-FR" b="1" dirty="0">
                <a:solidFill>
                  <a:schemeClr val="tx1"/>
                </a:solidFill>
              </a:rPr>
              <a:t>DRH</a:t>
            </a:r>
            <a:r>
              <a:rPr lang="fr-FR" dirty="0">
                <a:solidFill>
                  <a:schemeClr val="tx1"/>
                </a:solidFill>
              </a:rPr>
              <a:t> : M. </a:t>
            </a:r>
            <a:r>
              <a:rPr lang="fr-FR" dirty="0" err="1">
                <a:solidFill>
                  <a:schemeClr val="tx1"/>
                </a:solidFill>
              </a:rPr>
              <a:t>Ruilier</a:t>
            </a:r>
            <a:r>
              <a:rPr lang="fr-FR" dirty="0">
                <a:solidFill>
                  <a:schemeClr val="tx1"/>
                </a:solidFill>
              </a:rPr>
              <a:t> </a:t>
            </a:r>
          </a:p>
          <a:p>
            <a:r>
              <a:rPr lang="fr-FR" b="1" dirty="0">
                <a:solidFill>
                  <a:schemeClr val="tx1"/>
                </a:solidFill>
              </a:rPr>
              <a:t>DRI</a:t>
            </a:r>
            <a:r>
              <a:rPr lang="fr-FR" dirty="0">
                <a:solidFill>
                  <a:schemeClr val="tx1"/>
                </a:solidFill>
              </a:rPr>
              <a:t> : S. Crochet </a:t>
            </a:r>
          </a:p>
          <a:p>
            <a:r>
              <a:rPr lang="fr-FR" b="1" dirty="0">
                <a:solidFill>
                  <a:schemeClr val="tx1"/>
                </a:solidFill>
              </a:rPr>
              <a:t>DRV</a:t>
            </a:r>
            <a:r>
              <a:rPr lang="fr-FR" dirty="0">
                <a:solidFill>
                  <a:schemeClr val="tx1"/>
                </a:solidFill>
              </a:rPr>
              <a:t> : I. </a:t>
            </a:r>
            <a:r>
              <a:rPr lang="fr-FR" dirty="0" err="1">
                <a:solidFill>
                  <a:schemeClr val="tx1"/>
                </a:solidFill>
              </a:rPr>
              <a:t>Guillouet</a:t>
            </a:r>
            <a:r>
              <a:rPr lang="fr-FR" dirty="0">
                <a:solidFill>
                  <a:schemeClr val="tx1"/>
                </a:solidFill>
              </a:rPr>
              <a:t> </a:t>
            </a:r>
          </a:p>
          <a:p>
            <a:r>
              <a:rPr lang="fr-FR" dirty="0">
                <a:solidFill>
                  <a:schemeClr val="tx1"/>
                </a:solidFill>
              </a:rPr>
              <a:t> </a:t>
            </a:r>
          </a:p>
          <a:p>
            <a:endParaRPr lang="fr-FR" dirty="0">
              <a:solidFill>
                <a:schemeClr val="tx1"/>
              </a:solidFill>
            </a:endParaRPr>
          </a:p>
          <a:p>
            <a:endParaRPr lang="fr-FR" dirty="0">
              <a:solidFill>
                <a:schemeClr val="tx1"/>
              </a:solidFill>
            </a:endParaRPr>
          </a:p>
          <a:p>
            <a:endParaRPr lang="fr-FR" dirty="0">
              <a:solidFill>
                <a:schemeClr val="tx1"/>
              </a:solidFill>
            </a:endParaRPr>
          </a:p>
          <a:p>
            <a:r>
              <a:rPr lang="fr-FR" b="1" dirty="0" err="1">
                <a:solidFill>
                  <a:schemeClr val="tx1"/>
                </a:solidFill>
              </a:rPr>
              <a:t>Euraxcess</a:t>
            </a:r>
            <a:r>
              <a:rPr lang="fr-FR" dirty="0">
                <a:solidFill>
                  <a:schemeClr val="tx1"/>
                </a:solidFill>
              </a:rPr>
              <a:t> : O. </a:t>
            </a:r>
            <a:r>
              <a:rPr lang="fr-FR" dirty="0" err="1">
                <a:solidFill>
                  <a:schemeClr val="tx1"/>
                </a:solidFill>
              </a:rPr>
              <a:t>Mousset</a:t>
            </a:r>
            <a:endParaRPr lang="fr-FR" dirty="0">
              <a:solidFill>
                <a:schemeClr val="tx1"/>
              </a:solidFill>
            </a:endParaRPr>
          </a:p>
          <a:p>
            <a:r>
              <a:rPr lang="fr-FR" b="1" dirty="0">
                <a:solidFill>
                  <a:schemeClr val="tx1"/>
                </a:solidFill>
              </a:rPr>
              <a:t>Cellule Europe</a:t>
            </a:r>
            <a:r>
              <a:rPr lang="fr-FR" dirty="0">
                <a:solidFill>
                  <a:schemeClr val="tx1"/>
                </a:solidFill>
              </a:rPr>
              <a:t> : E. </a:t>
            </a:r>
            <a:r>
              <a:rPr lang="fr-FR" dirty="0" err="1">
                <a:solidFill>
                  <a:schemeClr val="tx1"/>
                </a:solidFill>
              </a:rPr>
              <a:t>Bricout</a:t>
            </a:r>
            <a:r>
              <a:rPr lang="fr-FR" dirty="0">
                <a:solidFill>
                  <a:schemeClr val="tx1"/>
                </a:solidFill>
              </a:rPr>
              <a:t> (</a:t>
            </a:r>
            <a:r>
              <a:rPr lang="fr-FR" i="1" dirty="0" err="1">
                <a:solidFill>
                  <a:schemeClr val="tx1"/>
                </a:solidFill>
              </a:rPr>
              <a:t>temp</a:t>
            </a:r>
            <a:r>
              <a:rPr lang="fr-FR" i="1" dirty="0">
                <a:solidFill>
                  <a:schemeClr val="tx1"/>
                </a:solidFill>
              </a:rPr>
              <a:t>.)</a:t>
            </a:r>
            <a:endParaRPr lang="fr-FR" altLang="fr-FR" b="1" i="1" dirty="0">
              <a:solidFill>
                <a:schemeClr val="tx1"/>
              </a:solidFill>
              <a:latin typeface="Times" pitchFamily="2" charset="0"/>
              <a:ea typeface="Calibri" panose="020F0502020204030204" pitchFamily="34" charset="0"/>
              <a:cs typeface="Times New Roman" panose="02020603050405020304" pitchFamily="18" charset="0"/>
            </a:endParaRPr>
          </a:p>
          <a:p>
            <a:pPr algn="ctr"/>
            <a:endParaRPr lang="fr-FR" dirty="0">
              <a:solidFill>
                <a:schemeClr val="tx1"/>
              </a:solidFill>
            </a:endParaRPr>
          </a:p>
        </p:txBody>
      </p:sp>
      <p:sp>
        <p:nvSpPr>
          <p:cNvPr id="15" name="Rectangle 14">
            <a:extLst>
              <a:ext uri="{FF2B5EF4-FFF2-40B4-BE49-F238E27FC236}">
                <a16:creationId xmlns:a16="http://schemas.microsoft.com/office/drawing/2014/main" xmlns="" id="{3C693DCB-9417-0549-B7EE-EF403B2AC395}"/>
              </a:ext>
            </a:extLst>
          </p:cNvPr>
          <p:cNvSpPr/>
          <p:nvPr/>
        </p:nvSpPr>
        <p:spPr>
          <a:xfrm>
            <a:off x="5158617" y="1696172"/>
            <a:ext cx="2949846" cy="369332"/>
          </a:xfrm>
          <a:prstGeom prst="rect">
            <a:avLst/>
          </a:prstGeom>
        </p:spPr>
        <p:txBody>
          <a:bodyPr wrap="none">
            <a:spAutoFit/>
          </a:bodyPr>
          <a:lstStyle/>
          <a:p>
            <a:pPr lvl="0" algn="ctr" eaLnBrk="0" fontAlgn="base" hangingPunct="0">
              <a:spcBef>
                <a:spcPct val="0"/>
              </a:spcBef>
              <a:spcAft>
                <a:spcPct val="0"/>
              </a:spcAft>
            </a:pPr>
            <a:r>
              <a:rPr lang="fr-FR" altLang="fr-FR" b="1" i="1" u="sng" dirty="0">
                <a:latin typeface="Times" pitchFamily="2" charset="0"/>
                <a:ea typeface="Calibri" panose="020F0502020204030204" pitchFamily="34" charset="0"/>
                <a:cs typeface="Times New Roman" panose="02020603050405020304" pitchFamily="18" charset="0"/>
              </a:rPr>
              <a:t>Directions / Services</a:t>
            </a:r>
            <a:r>
              <a:rPr lang="fr-FR" altLang="fr-FR" b="1" dirty="0">
                <a:latin typeface="Calibri" panose="020F0502020204030204" pitchFamily="34" charset="0"/>
                <a:ea typeface="Calibri" panose="020F0502020204030204" pitchFamily="34" charset="0"/>
                <a:cs typeface="Times New Roman" panose="02020603050405020304" pitchFamily="18" charset="0"/>
              </a:rPr>
              <a:t> </a:t>
            </a:r>
            <a:r>
              <a:rPr lang="fr-FR" altLang="fr-FR" b="1" dirty="0">
                <a:latin typeface="Times" pitchFamily="2" charset="0"/>
                <a:ea typeface="Calibri" panose="020F0502020204030204" pitchFamily="34" charset="0"/>
                <a:cs typeface="Times New Roman" panose="02020603050405020304" pitchFamily="18" charset="0"/>
              </a:rPr>
              <a:t> (DGS)</a:t>
            </a:r>
          </a:p>
        </p:txBody>
      </p:sp>
      <p:sp>
        <p:nvSpPr>
          <p:cNvPr id="16" name="Rectangle 15">
            <a:extLst>
              <a:ext uri="{FF2B5EF4-FFF2-40B4-BE49-F238E27FC236}">
                <a16:creationId xmlns:a16="http://schemas.microsoft.com/office/drawing/2014/main" xmlns="" id="{E0F9917C-FA6E-874B-B116-4A8EBA2526C3}"/>
              </a:ext>
            </a:extLst>
          </p:cNvPr>
          <p:cNvSpPr/>
          <p:nvPr/>
        </p:nvSpPr>
        <p:spPr>
          <a:xfrm>
            <a:off x="3011507" y="3602696"/>
            <a:ext cx="2904962" cy="369332"/>
          </a:xfrm>
          <a:prstGeom prst="rect">
            <a:avLst/>
          </a:prstGeom>
        </p:spPr>
        <p:txBody>
          <a:bodyPr wrap="none">
            <a:spAutoFit/>
          </a:bodyPr>
          <a:lstStyle/>
          <a:p>
            <a:pPr lvl="0" algn="ctr" eaLnBrk="0" fontAlgn="base" hangingPunct="0">
              <a:spcBef>
                <a:spcPct val="0"/>
              </a:spcBef>
              <a:spcAft>
                <a:spcPct val="0"/>
              </a:spcAft>
            </a:pPr>
            <a:r>
              <a:rPr lang="fr-FR" altLang="fr-FR" b="1" i="1" u="sng" dirty="0">
                <a:latin typeface="Times" pitchFamily="2" charset="0"/>
                <a:ea typeface="Calibri" panose="020F0502020204030204" pitchFamily="34" charset="0"/>
                <a:cs typeface="Times New Roman" panose="02020603050405020304" pitchFamily="18" charset="0"/>
              </a:rPr>
              <a:t>Représentants Recherche *</a:t>
            </a:r>
            <a:r>
              <a:rPr lang="fr-FR" altLang="fr-FR" b="1" dirty="0">
                <a:latin typeface="Calibri" panose="020F0502020204030204" pitchFamily="34" charset="0"/>
                <a:ea typeface="Calibri" panose="020F0502020204030204" pitchFamily="34" charset="0"/>
                <a:cs typeface="Times New Roman" panose="02020603050405020304" pitchFamily="18" charset="0"/>
              </a:rPr>
              <a:t> </a:t>
            </a:r>
            <a:r>
              <a:rPr lang="fr-FR" altLang="fr-FR" b="1" dirty="0">
                <a:latin typeface="Times" pitchFamily="2" charset="0"/>
                <a:ea typeface="Calibri" panose="020F0502020204030204" pitchFamily="34" charset="0"/>
                <a:cs typeface="Times New Roman" panose="02020603050405020304" pitchFamily="18" charset="0"/>
              </a:rPr>
              <a:t>:</a:t>
            </a:r>
          </a:p>
        </p:txBody>
      </p:sp>
      <p:sp>
        <p:nvSpPr>
          <p:cNvPr id="17" name="Hexagone 16">
            <a:extLst>
              <a:ext uri="{FF2B5EF4-FFF2-40B4-BE49-F238E27FC236}">
                <a16:creationId xmlns:a16="http://schemas.microsoft.com/office/drawing/2014/main" xmlns="" id="{F8934A00-50AC-BF46-B0B0-587AB7154A7F}"/>
              </a:ext>
            </a:extLst>
          </p:cNvPr>
          <p:cNvSpPr/>
          <p:nvPr/>
        </p:nvSpPr>
        <p:spPr>
          <a:xfrm>
            <a:off x="2997426" y="865494"/>
            <a:ext cx="2798709" cy="730408"/>
          </a:xfrm>
          <a:prstGeom prst="hexagon">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Porteur HRS4R</a:t>
            </a:r>
          </a:p>
          <a:p>
            <a:pPr algn="ctr"/>
            <a:r>
              <a:rPr lang="fr-FR" b="1" dirty="0">
                <a:solidFill>
                  <a:srgbClr val="FF0000"/>
                </a:solidFill>
              </a:rPr>
              <a:t>(à déterminer)</a:t>
            </a:r>
          </a:p>
        </p:txBody>
      </p:sp>
    </p:spTree>
    <p:extLst>
      <p:ext uri="{BB962C8B-B14F-4D97-AF65-F5344CB8AC3E}">
        <p14:creationId xmlns:p14="http://schemas.microsoft.com/office/powerpoint/2010/main" val="681759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1EBC853E-D5C6-054E-AD5B-3111D15FB24D}"/>
              </a:ext>
            </a:extLst>
          </p:cNvPr>
          <p:cNvSpPr>
            <a:spLocks noGrp="1"/>
          </p:cNvSpPr>
          <p:nvPr>
            <p:ph type="body" sz="quarter" idx="10"/>
          </p:nvPr>
        </p:nvSpPr>
        <p:spPr/>
        <p:txBody>
          <a:bodyPr/>
          <a:lstStyle/>
          <a:p>
            <a:endParaRPr lang="fr-FR"/>
          </a:p>
        </p:txBody>
      </p:sp>
      <p:sp>
        <p:nvSpPr>
          <p:cNvPr id="7" name="Titre 1">
            <a:extLst>
              <a:ext uri="{FF2B5EF4-FFF2-40B4-BE49-F238E27FC236}">
                <a16:creationId xmlns:a16="http://schemas.microsoft.com/office/drawing/2014/main" xmlns="" id="{C0F633AF-1875-C942-9B5C-4FAAFCFBCD8C}"/>
              </a:ext>
            </a:extLst>
          </p:cNvPr>
          <p:cNvSpPr>
            <a:spLocks noGrp="1"/>
          </p:cNvSpPr>
          <p:nvPr>
            <p:ph type="title"/>
          </p:nvPr>
        </p:nvSpPr>
        <p:spPr>
          <a:xfrm>
            <a:off x="271217" y="264545"/>
            <a:ext cx="9145939" cy="990600"/>
          </a:xfrm>
        </p:spPr>
        <p:txBody>
          <a:bodyPr/>
          <a:lstStyle/>
          <a:p>
            <a:r>
              <a:rPr lang="fr-FR" b="1" dirty="0"/>
              <a:t>Méthodologie</a:t>
            </a:r>
          </a:p>
        </p:txBody>
      </p:sp>
      <p:cxnSp>
        <p:nvCxnSpPr>
          <p:cNvPr id="8" name="Connecteur droit 7">
            <a:extLst>
              <a:ext uri="{FF2B5EF4-FFF2-40B4-BE49-F238E27FC236}">
                <a16:creationId xmlns:a16="http://schemas.microsoft.com/office/drawing/2014/main" xmlns="" id="{9955779C-D47E-A140-8EDE-18C9FAD6FC54}"/>
              </a:ext>
            </a:extLst>
          </p:cNvPr>
          <p:cNvCxnSpPr/>
          <p:nvPr/>
        </p:nvCxnSpPr>
        <p:spPr>
          <a:xfrm>
            <a:off x="539552" y="789485"/>
            <a:ext cx="7991800" cy="0"/>
          </a:xfrm>
          <a:prstGeom prst="line">
            <a:avLst/>
          </a:prstGeom>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xmlns="" id="{0546DD0B-6AB1-5B4F-8677-00002FD7186F}"/>
              </a:ext>
            </a:extLst>
          </p:cNvPr>
          <p:cNvSpPr txBox="1"/>
          <p:nvPr/>
        </p:nvSpPr>
        <p:spPr>
          <a:xfrm>
            <a:off x="77826" y="2875700"/>
            <a:ext cx="355671" cy="1209774"/>
          </a:xfrm>
          <a:prstGeom prst="rect">
            <a:avLst/>
          </a:prstGeom>
          <a:solidFill>
            <a:srgbClr val="FF0000"/>
          </a:solidFill>
        </p:spPr>
        <p:txBody>
          <a:bodyPr wrap="square" lIns="100794" tIns="50397" rIns="100794" bIns="50397" rtlCol="0" anchor="ctr">
            <a:spAutoFit/>
          </a:bodyPr>
          <a:lstStyle/>
          <a:p>
            <a:r>
              <a:rPr lang="fr-FR" b="1" dirty="0">
                <a:solidFill>
                  <a:schemeClr val="bg1"/>
                </a:solidFill>
              </a:rPr>
              <a:t>2019</a:t>
            </a:r>
          </a:p>
        </p:txBody>
      </p:sp>
      <p:sp>
        <p:nvSpPr>
          <p:cNvPr id="12" name="ZoneTexte 11">
            <a:extLst>
              <a:ext uri="{FF2B5EF4-FFF2-40B4-BE49-F238E27FC236}">
                <a16:creationId xmlns:a16="http://schemas.microsoft.com/office/drawing/2014/main" xmlns="" id="{8A3DF7C3-ACAC-FE48-AEB8-CCAB856717FB}"/>
              </a:ext>
            </a:extLst>
          </p:cNvPr>
          <p:cNvSpPr txBox="1"/>
          <p:nvPr/>
        </p:nvSpPr>
        <p:spPr>
          <a:xfrm>
            <a:off x="8799160" y="2864833"/>
            <a:ext cx="323342" cy="1209774"/>
          </a:xfrm>
          <a:prstGeom prst="rect">
            <a:avLst/>
          </a:prstGeom>
          <a:solidFill>
            <a:srgbClr val="FF0000"/>
          </a:solidFill>
        </p:spPr>
        <p:txBody>
          <a:bodyPr wrap="square" lIns="100794" tIns="50397" rIns="100794" bIns="50397" rtlCol="0" anchor="ctr">
            <a:spAutoFit/>
          </a:bodyPr>
          <a:lstStyle/>
          <a:p>
            <a:r>
              <a:rPr lang="fr-FR" b="1" dirty="0">
                <a:solidFill>
                  <a:schemeClr val="bg1"/>
                </a:solidFill>
              </a:rPr>
              <a:t>2020</a:t>
            </a:r>
          </a:p>
        </p:txBody>
      </p:sp>
      <p:sp>
        <p:nvSpPr>
          <p:cNvPr id="14" name="Arrondir un rectangle avec un coin diagonal 74">
            <a:extLst>
              <a:ext uri="{FF2B5EF4-FFF2-40B4-BE49-F238E27FC236}">
                <a16:creationId xmlns:a16="http://schemas.microsoft.com/office/drawing/2014/main" xmlns="" id="{4295B6B5-233B-934C-833F-AA67E98C6EE9}"/>
              </a:ext>
            </a:extLst>
          </p:cNvPr>
          <p:cNvSpPr/>
          <p:nvPr/>
        </p:nvSpPr>
        <p:spPr>
          <a:xfrm>
            <a:off x="3640438" y="4154617"/>
            <a:ext cx="2407346" cy="259416"/>
          </a:xfrm>
          <a:prstGeom prst="round2DiagRect">
            <a:avLst>
              <a:gd name="adj1" fmla="val 45793"/>
              <a:gd name="adj2"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r>
              <a:rPr lang="fr-FR" sz="1050" dirty="0">
                <a:solidFill>
                  <a:schemeClr val="bg1"/>
                </a:solidFill>
              </a:rPr>
              <a:t>4,5 mois</a:t>
            </a:r>
          </a:p>
        </p:txBody>
      </p:sp>
      <p:sp>
        <p:nvSpPr>
          <p:cNvPr id="15" name="ZoneTexte 14">
            <a:extLst>
              <a:ext uri="{FF2B5EF4-FFF2-40B4-BE49-F238E27FC236}">
                <a16:creationId xmlns:a16="http://schemas.microsoft.com/office/drawing/2014/main" xmlns="" id="{E84680DA-31F9-184B-9955-A9E9E1222E03}"/>
              </a:ext>
            </a:extLst>
          </p:cNvPr>
          <p:cNvSpPr txBox="1"/>
          <p:nvPr/>
        </p:nvSpPr>
        <p:spPr>
          <a:xfrm>
            <a:off x="755576" y="4126001"/>
            <a:ext cx="2787723" cy="586526"/>
          </a:xfrm>
          <a:prstGeom prst="rect">
            <a:avLst/>
          </a:prstGeom>
          <a:noFill/>
        </p:spPr>
        <p:txBody>
          <a:bodyPr wrap="square" lIns="100794" tIns="50397" rIns="100794" bIns="50397" rtlCol="0">
            <a:spAutoFit/>
          </a:bodyPr>
          <a:lstStyle/>
          <a:p>
            <a:pPr algn="ctr"/>
            <a:r>
              <a:rPr lang="fr-FR" sz="1050" b="1" dirty="0"/>
              <a:t>Elaboration d’un pré-diagnostic</a:t>
            </a:r>
          </a:p>
          <a:p>
            <a:pPr algn="ctr"/>
            <a:r>
              <a:rPr lang="fr-FR" sz="1050" b="1" dirty="0"/>
              <a:t>Gap </a:t>
            </a:r>
            <a:r>
              <a:rPr lang="fr-FR" sz="1050" b="1" dirty="0" err="1"/>
              <a:t>Analysis</a:t>
            </a:r>
            <a:r>
              <a:rPr lang="fr-FR" sz="1050" b="1" dirty="0"/>
              <a:t> </a:t>
            </a:r>
          </a:p>
          <a:p>
            <a:pPr algn="ctr"/>
            <a:r>
              <a:rPr lang="fr-FR" sz="1050" b="1" dirty="0"/>
              <a:t>(Mai à Septembre)</a:t>
            </a:r>
          </a:p>
        </p:txBody>
      </p:sp>
      <p:grpSp>
        <p:nvGrpSpPr>
          <p:cNvPr id="16" name="Groupe 15">
            <a:extLst>
              <a:ext uri="{FF2B5EF4-FFF2-40B4-BE49-F238E27FC236}">
                <a16:creationId xmlns:a16="http://schemas.microsoft.com/office/drawing/2014/main" xmlns="" id="{FCA51004-242B-AD47-A4FD-4167C2CE2FC5}"/>
              </a:ext>
            </a:extLst>
          </p:cNvPr>
          <p:cNvGrpSpPr/>
          <p:nvPr/>
        </p:nvGrpSpPr>
        <p:grpSpPr>
          <a:xfrm>
            <a:off x="601155" y="2318655"/>
            <a:ext cx="1083215" cy="822313"/>
            <a:chOff x="824795" y="1444714"/>
            <a:chExt cx="982570" cy="745987"/>
          </a:xfrm>
        </p:grpSpPr>
        <p:sp>
          <p:nvSpPr>
            <p:cNvPr id="17" name="Rectangle 16">
              <a:extLst>
                <a:ext uri="{FF2B5EF4-FFF2-40B4-BE49-F238E27FC236}">
                  <a16:creationId xmlns:a16="http://schemas.microsoft.com/office/drawing/2014/main" xmlns="" id="{6D5DE150-B708-494A-9FE9-A96ECD91F2D2}"/>
                </a:ext>
              </a:extLst>
            </p:cNvPr>
            <p:cNvSpPr/>
            <p:nvPr/>
          </p:nvSpPr>
          <p:spPr>
            <a:xfrm rot="2700000">
              <a:off x="1239704" y="2037949"/>
              <a:ext cx="152752" cy="152752"/>
            </a:xfrm>
            <a:prstGeom prst="rect">
              <a:avLst/>
            </a:prstGeom>
            <a:solidFill>
              <a:schemeClr val="tx2">
                <a:lumMod val="60000"/>
                <a:lumOff val="40000"/>
              </a:schemeClr>
            </a:solidFill>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schemeClr val="accent2"/>
                </a:solidFill>
              </a:endParaRPr>
            </a:p>
          </p:txBody>
        </p:sp>
        <p:cxnSp>
          <p:nvCxnSpPr>
            <p:cNvPr id="18" name="Connecteur droit 17">
              <a:extLst>
                <a:ext uri="{FF2B5EF4-FFF2-40B4-BE49-F238E27FC236}">
                  <a16:creationId xmlns:a16="http://schemas.microsoft.com/office/drawing/2014/main" xmlns="" id="{EC830A10-7B23-F54B-911E-7007DCEF26C3}"/>
                </a:ext>
              </a:extLst>
            </p:cNvPr>
            <p:cNvCxnSpPr/>
            <p:nvPr/>
          </p:nvCxnSpPr>
          <p:spPr>
            <a:xfrm>
              <a:off x="1316080" y="1790289"/>
              <a:ext cx="0" cy="216024"/>
            </a:xfrm>
            <a:prstGeom prst="line">
              <a:avLst/>
            </a:prstGeom>
            <a:ln>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sp>
          <p:nvSpPr>
            <p:cNvPr id="19" name="ZoneTexte 18">
              <a:extLst>
                <a:ext uri="{FF2B5EF4-FFF2-40B4-BE49-F238E27FC236}">
                  <a16:creationId xmlns:a16="http://schemas.microsoft.com/office/drawing/2014/main" xmlns="" id="{2FBB9263-9DE2-E646-A1B8-98DAF803011C}"/>
                </a:ext>
              </a:extLst>
            </p:cNvPr>
            <p:cNvSpPr txBox="1"/>
            <p:nvPr/>
          </p:nvSpPr>
          <p:spPr>
            <a:xfrm>
              <a:off x="824795" y="1444714"/>
              <a:ext cx="982570" cy="390893"/>
            </a:xfrm>
            <a:prstGeom prst="rect">
              <a:avLst/>
            </a:prstGeom>
            <a:noFill/>
          </p:spPr>
          <p:txBody>
            <a:bodyPr wrap="square" rtlCol="0">
              <a:spAutoFit/>
            </a:bodyPr>
            <a:lstStyle/>
            <a:p>
              <a:pPr algn="ctr"/>
              <a:r>
                <a:rPr lang="fr-FR" sz="1100" b="1" dirty="0"/>
                <a:t>CPS de lancement</a:t>
              </a:r>
            </a:p>
          </p:txBody>
        </p:sp>
      </p:grpSp>
      <p:grpSp>
        <p:nvGrpSpPr>
          <p:cNvPr id="46" name="Groupe 45">
            <a:extLst>
              <a:ext uri="{FF2B5EF4-FFF2-40B4-BE49-F238E27FC236}">
                <a16:creationId xmlns:a16="http://schemas.microsoft.com/office/drawing/2014/main" xmlns="" id="{072E7CBE-9E2E-D149-BB04-791F43B4D17D}"/>
              </a:ext>
            </a:extLst>
          </p:cNvPr>
          <p:cNvGrpSpPr/>
          <p:nvPr/>
        </p:nvGrpSpPr>
        <p:grpSpPr>
          <a:xfrm>
            <a:off x="3078223" y="1855307"/>
            <a:ext cx="1493776" cy="1238599"/>
            <a:chOff x="800437" y="1067067"/>
            <a:chExt cx="1354984" cy="1123634"/>
          </a:xfrm>
        </p:grpSpPr>
        <p:sp>
          <p:nvSpPr>
            <p:cNvPr id="47" name="Rectangle 46">
              <a:extLst>
                <a:ext uri="{FF2B5EF4-FFF2-40B4-BE49-F238E27FC236}">
                  <a16:creationId xmlns:a16="http://schemas.microsoft.com/office/drawing/2014/main" xmlns="" id="{04FBCAD5-AC42-4047-99B4-E3D7C16AFA35}"/>
                </a:ext>
              </a:extLst>
            </p:cNvPr>
            <p:cNvSpPr/>
            <p:nvPr/>
          </p:nvSpPr>
          <p:spPr>
            <a:xfrm rot="2700000">
              <a:off x="1239704" y="2037949"/>
              <a:ext cx="152752" cy="152752"/>
            </a:xfrm>
            <a:prstGeom prst="rect">
              <a:avLst/>
            </a:prstGeom>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cxnSp>
          <p:nvCxnSpPr>
            <p:cNvPr id="48" name="Connecteur droit 47">
              <a:extLst>
                <a:ext uri="{FF2B5EF4-FFF2-40B4-BE49-F238E27FC236}">
                  <a16:creationId xmlns:a16="http://schemas.microsoft.com/office/drawing/2014/main" xmlns="" id="{0A7C9318-770C-F546-9233-2BAFED5E874B}"/>
                </a:ext>
              </a:extLst>
            </p:cNvPr>
            <p:cNvCxnSpPr>
              <a:cxnSpLocks/>
            </p:cNvCxnSpPr>
            <p:nvPr/>
          </p:nvCxnSpPr>
          <p:spPr>
            <a:xfrm flipH="1">
              <a:off x="1316080" y="1611525"/>
              <a:ext cx="108006" cy="394789"/>
            </a:xfrm>
            <a:prstGeom prst="line">
              <a:avLst/>
            </a:prstGeom>
            <a:ln>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sp>
          <p:nvSpPr>
            <p:cNvPr id="49" name="ZoneTexte 48">
              <a:extLst>
                <a:ext uri="{FF2B5EF4-FFF2-40B4-BE49-F238E27FC236}">
                  <a16:creationId xmlns:a16="http://schemas.microsoft.com/office/drawing/2014/main" xmlns="" id="{00BBB470-AED3-9644-80E9-00C53CEC5202}"/>
                </a:ext>
              </a:extLst>
            </p:cNvPr>
            <p:cNvSpPr txBox="1"/>
            <p:nvPr/>
          </p:nvSpPr>
          <p:spPr>
            <a:xfrm>
              <a:off x="800437" y="1067067"/>
              <a:ext cx="1354984" cy="544458"/>
            </a:xfrm>
            <a:prstGeom prst="rect">
              <a:avLst/>
            </a:prstGeom>
            <a:noFill/>
          </p:spPr>
          <p:txBody>
            <a:bodyPr wrap="square" rtlCol="0">
              <a:spAutoFit/>
            </a:bodyPr>
            <a:lstStyle/>
            <a:p>
              <a:pPr algn="ctr"/>
              <a:r>
                <a:rPr lang="fr-FR" sz="1100" b="1" dirty="0"/>
                <a:t>Restitution Groupes de travail diagnostic</a:t>
              </a:r>
            </a:p>
          </p:txBody>
        </p:sp>
      </p:grpSp>
      <p:grpSp>
        <p:nvGrpSpPr>
          <p:cNvPr id="50" name="Groupe 49">
            <a:extLst>
              <a:ext uri="{FF2B5EF4-FFF2-40B4-BE49-F238E27FC236}">
                <a16:creationId xmlns:a16="http://schemas.microsoft.com/office/drawing/2014/main" xmlns="" id="{61B6A532-A1D4-F743-8FFA-C66C853BD198}"/>
              </a:ext>
            </a:extLst>
          </p:cNvPr>
          <p:cNvGrpSpPr/>
          <p:nvPr/>
        </p:nvGrpSpPr>
        <p:grpSpPr>
          <a:xfrm>
            <a:off x="1499489" y="2097851"/>
            <a:ext cx="1225088" cy="1043118"/>
            <a:chOff x="781960" y="1244404"/>
            <a:chExt cx="1111261" cy="946297"/>
          </a:xfrm>
        </p:grpSpPr>
        <p:sp>
          <p:nvSpPr>
            <p:cNvPr id="51" name="Rectangle 50">
              <a:extLst>
                <a:ext uri="{FF2B5EF4-FFF2-40B4-BE49-F238E27FC236}">
                  <a16:creationId xmlns:a16="http://schemas.microsoft.com/office/drawing/2014/main" xmlns="" id="{9E898B44-6542-6D4B-BA81-6967E144D588}"/>
                </a:ext>
              </a:extLst>
            </p:cNvPr>
            <p:cNvSpPr/>
            <p:nvPr/>
          </p:nvSpPr>
          <p:spPr>
            <a:xfrm rot="2700000">
              <a:off x="1239704" y="2037949"/>
              <a:ext cx="152752" cy="152752"/>
            </a:xfrm>
            <a:prstGeom prst="rect">
              <a:avLst/>
            </a:prstGeom>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cxnSp>
          <p:nvCxnSpPr>
            <p:cNvPr id="52" name="Connecteur droit 51">
              <a:extLst>
                <a:ext uri="{FF2B5EF4-FFF2-40B4-BE49-F238E27FC236}">
                  <a16:creationId xmlns:a16="http://schemas.microsoft.com/office/drawing/2014/main" xmlns="" id="{DD48EFE3-9822-5B41-A8ED-AC2B6E797F80}"/>
                </a:ext>
              </a:extLst>
            </p:cNvPr>
            <p:cNvCxnSpPr>
              <a:cxnSpLocks/>
              <a:stCxn id="53" idx="2"/>
            </p:cNvCxnSpPr>
            <p:nvPr/>
          </p:nvCxnSpPr>
          <p:spPr>
            <a:xfrm flipH="1">
              <a:off x="1316080" y="1635297"/>
              <a:ext cx="21511" cy="371015"/>
            </a:xfrm>
            <a:prstGeom prst="line">
              <a:avLst/>
            </a:prstGeom>
            <a:ln>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sp>
          <p:nvSpPr>
            <p:cNvPr id="53" name="ZoneTexte 52">
              <a:extLst>
                <a:ext uri="{FF2B5EF4-FFF2-40B4-BE49-F238E27FC236}">
                  <a16:creationId xmlns:a16="http://schemas.microsoft.com/office/drawing/2014/main" xmlns="" id="{ED996F64-8196-4846-A41F-D67DA62A1DDF}"/>
                </a:ext>
              </a:extLst>
            </p:cNvPr>
            <p:cNvSpPr txBox="1"/>
            <p:nvPr/>
          </p:nvSpPr>
          <p:spPr>
            <a:xfrm>
              <a:off x="781960" y="1244404"/>
              <a:ext cx="1111261" cy="390893"/>
            </a:xfrm>
            <a:prstGeom prst="rect">
              <a:avLst/>
            </a:prstGeom>
            <a:noFill/>
          </p:spPr>
          <p:txBody>
            <a:bodyPr wrap="square" rtlCol="0">
              <a:spAutoFit/>
            </a:bodyPr>
            <a:lstStyle/>
            <a:p>
              <a:pPr algn="ctr"/>
              <a:r>
                <a:rPr lang="fr-FR" sz="1100" b="1" dirty="0"/>
                <a:t>Lettre d’engagement </a:t>
              </a:r>
            </a:p>
          </p:txBody>
        </p:sp>
      </p:grpSp>
      <p:grpSp>
        <p:nvGrpSpPr>
          <p:cNvPr id="57" name="Groupe 56">
            <a:extLst>
              <a:ext uri="{FF2B5EF4-FFF2-40B4-BE49-F238E27FC236}">
                <a16:creationId xmlns:a16="http://schemas.microsoft.com/office/drawing/2014/main" xmlns="" id="{1FC79C35-4998-1745-B094-139137D30F90}"/>
              </a:ext>
            </a:extLst>
          </p:cNvPr>
          <p:cNvGrpSpPr/>
          <p:nvPr/>
        </p:nvGrpSpPr>
        <p:grpSpPr>
          <a:xfrm>
            <a:off x="-50034" y="1951912"/>
            <a:ext cx="1083215" cy="1190869"/>
            <a:chOff x="861378" y="1110367"/>
            <a:chExt cx="982570" cy="1080334"/>
          </a:xfrm>
        </p:grpSpPr>
        <p:sp>
          <p:nvSpPr>
            <p:cNvPr id="58" name="Rectangle 57">
              <a:extLst>
                <a:ext uri="{FF2B5EF4-FFF2-40B4-BE49-F238E27FC236}">
                  <a16:creationId xmlns:a16="http://schemas.microsoft.com/office/drawing/2014/main" xmlns="" id="{1F40AD2B-A6DA-BD48-8915-5CE6F7B9D3BC}"/>
                </a:ext>
              </a:extLst>
            </p:cNvPr>
            <p:cNvSpPr/>
            <p:nvPr/>
          </p:nvSpPr>
          <p:spPr>
            <a:xfrm rot="2700000">
              <a:off x="1239704" y="2037949"/>
              <a:ext cx="152752" cy="152752"/>
            </a:xfrm>
            <a:prstGeom prst="rect">
              <a:avLst/>
            </a:prstGeom>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cxnSp>
          <p:nvCxnSpPr>
            <p:cNvPr id="59" name="Connecteur droit 58">
              <a:extLst>
                <a:ext uri="{FF2B5EF4-FFF2-40B4-BE49-F238E27FC236}">
                  <a16:creationId xmlns:a16="http://schemas.microsoft.com/office/drawing/2014/main" xmlns="" id="{F12E5BC5-0DC0-594D-BC46-2EACE95E5F53}"/>
                </a:ext>
              </a:extLst>
            </p:cNvPr>
            <p:cNvCxnSpPr>
              <a:cxnSpLocks/>
              <a:stCxn id="60" idx="2"/>
            </p:cNvCxnSpPr>
            <p:nvPr/>
          </p:nvCxnSpPr>
          <p:spPr>
            <a:xfrm flipH="1">
              <a:off x="1316081" y="1501259"/>
              <a:ext cx="36583" cy="505054"/>
            </a:xfrm>
            <a:prstGeom prst="line">
              <a:avLst/>
            </a:prstGeom>
            <a:ln>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sp>
          <p:nvSpPr>
            <p:cNvPr id="60" name="ZoneTexte 59">
              <a:extLst>
                <a:ext uri="{FF2B5EF4-FFF2-40B4-BE49-F238E27FC236}">
                  <a16:creationId xmlns:a16="http://schemas.microsoft.com/office/drawing/2014/main" xmlns="" id="{0884EDDA-9FA4-E44A-8D94-F3EB549F3113}"/>
                </a:ext>
              </a:extLst>
            </p:cNvPr>
            <p:cNvSpPr txBox="1"/>
            <p:nvPr/>
          </p:nvSpPr>
          <p:spPr>
            <a:xfrm>
              <a:off x="861378" y="1110367"/>
              <a:ext cx="982570" cy="390892"/>
            </a:xfrm>
            <a:prstGeom prst="rect">
              <a:avLst/>
            </a:prstGeom>
            <a:noFill/>
          </p:spPr>
          <p:txBody>
            <a:bodyPr wrap="square" rtlCol="0">
              <a:spAutoFit/>
            </a:bodyPr>
            <a:lstStyle/>
            <a:p>
              <a:pPr algn="ctr"/>
              <a:r>
                <a:rPr lang="fr-FR" sz="1100" b="1" dirty="0"/>
                <a:t>Lancement </a:t>
              </a:r>
            </a:p>
            <a:p>
              <a:pPr algn="ctr"/>
              <a:r>
                <a:rPr lang="fr-FR" sz="1100" b="1" dirty="0"/>
                <a:t>Action</a:t>
              </a:r>
            </a:p>
          </p:txBody>
        </p:sp>
      </p:grpSp>
      <p:grpSp>
        <p:nvGrpSpPr>
          <p:cNvPr id="61" name="Groupe 60">
            <a:extLst>
              <a:ext uri="{FF2B5EF4-FFF2-40B4-BE49-F238E27FC236}">
                <a16:creationId xmlns:a16="http://schemas.microsoft.com/office/drawing/2014/main" xmlns="" id="{1143FE4A-0B21-1D4E-8242-072C123D0724}"/>
              </a:ext>
            </a:extLst>
          </p:cNvPr>
          <p:cNvGrpSpPr/>
          <p:nvPr/>
        </p:nvGrpSpPr>
        <p:grpSpPr>
          <a:xfrm>
            <a:off x="5086629" y="1862079"/>
            <a:ext cx="1408631" cy="1216880"/>
            <a:chOff x="579876" y="1086767"/>
            <a:chExt cx="1277754" cy="1103934"/>
          </a:xfrm>
        </p:grpSpPr>
        <p:sp>
          <p:nvSpPr>
            <p:cNvPr id="62" name="Rectangle 61">
              <a:extLst>
                <a:ext uri="{FF2B5EF4-FFF2-40B4-BE49-F238E27FC236}">
                  <a16:creationId xmlns:a16="http://schemas.microsoft.com/office/drawing/2014/main" xmlns="" id="{E291E712-1024-5046-B987-AC50A455C909}"/>
                </a:ext>
              </a:extLst>
            </p:cNvPr>
            <p:cNvSpPr/>
            <p:nvPr/>
          </p:nvSpPr>
          <p:spPr>
            <a:xfrm rot="2700000">
              <a:off x="1239704" y="2037949"/>
              <a:ext cx="152752" cy="152752"/>
            </a:xfrm>
            <a:prstGeom prst="rect">
              <a:avLst/>
            </a:prstGeom>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cxnSp>
          <p:nvCxnSpPr>
            <p:cNvPr id="63" name="Connecteur droit 62">
              <a:extLst>
                <a:ext uri="{FF2B5EF4-FFF2-40B4-BE49-F238E27FC236}">
                  <a16:creationId xmlns:a16="http://schemas.microsoft.com/office/drawing/2014/main" xmlns="" id="{E7191730-A22F-9845-B8F1-ABD11F4DE710}"/>
                </a:ext>
              </a:extLst>
            </p:cNvPr>
            <p:cNvCxnSpPr>
              <a:cxnSpLocks/>
              <a:stCxn id="64" idx="2"/>
            </p:cNvCxnSpPr>
            <p:nvPr/>
          </p:nvCxnSpPr>
          <p:spPr>
            <a:xfrm>
              <a:off x="1218753" y="1631226"/>
              <a:ext cx="97326" cy="375087"/>
            </a:xfrm>
            <a:prstGeom prst="line">
              <a:avLst/>
            </a:prstGeom>
            <a:ln>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sp>
          <p:nvSpPr>
            <p:cNvPr id="64" name="ZoneTexte 63">
              <a:extLst>
                <a:ext uri="{FF2B5EF4-FFF2-40B4-BE49-F238E27FC236}">
                  <a16:creationId xmlns:a16="http://schemas.microsoft.com/office/drawing/2014/main" xmlns="" id="{55A2CBAE-0BC0-9E4B-9AFC-CC45D949C291}"/>
                </a:ext>
              </a:extLst>
            </p:cNvPr>
            <p:cNvSpPr txBox="1"/>
            <p:nvPr/>
          </p:nvSpPr>
          <p:spPr>
            <a:xfrm>
              <a:off x="579876" y="1086767"/>
              <a:ext cx="1277754" cy="544459"/>
            </a:xfrm>
            <a:prstGeom prst="rect">
              <a:avLst/>
            </a:prstGeom>
            <a:noFill/>
          </p:spPr>
          <p:txBody>
            <a:bodyPr wrap="square" rtlCol="0">
              <a:spAutoFit/>
            </a:bodyPr>
            <a:lstStyle/>
            <a:p>
              <a:pPr algn="ctr"/>
              <a:r>
                <a:rPr lang="fr-FR" sz="1100" b="1" dirty="0"/>
                <a:t>Finaliser Groupes de travail plan d’action objectifs</a:t>
              </a:r>
            </a:p>
          </p:txBody>
        </p:sp>
      </p:grpSp>
      <p:grpSp>
        <p:nvGrpSpPr>
          <p:cNvPr id="65" name="Groupe 64">
            <a:extLst>
              <a:ext uri="{FF2B5EF4-FFF2-40B4-BE49-F238E27FC236}">
                <a16:creationId xmlns:a16="http://schemas.microsoft.com/office/drawing/2014/main" xmlns="" id="{1EF042BC-7827-2A41-8260-47288182CBB7}"/>
              </a:ext>
            </a:extLst>
          </p:cNvPr>
          <p:cNvGrpSpPr/>
          <p:nvPr/>
        </p:nvGrpSpPr>
        <p:grpSpPr>
          <a:xfrm>
            <a:off x="6925948" y="2240028"/>
            <a:ext cx="1083215" cy="947123"/>
            <a:chOff x="683664" y="1331489"/>
            <a:chExt cx="982570" cy="859212"/>
          </a:xfrm>
        </p:grpSpPr>
        <p:sp>
          <p:nvSpPr>
            <p:cNvPr id="66" name="Rectangle 65">
              <a:extLst>
                <a:ext uri="{FF2B5EF4-FFF2-40B4-BE49-F238E27FC236}">
                  <a16:creationId xmlns:a16="http://schemas.microsoft.com/office/drawing/2014/main" xmlns="" id="{7FFB7FD4-B462-444C-A6B9-8FE72BAC8ADD}"/>
                </a:ext>
              </a:extLst>
            </p:cNvPr>
            <p:cNvSpPr/>
            <p:nvPr/>
          </p:nvSpPr>
          <p:spPr>
            <a:xfrm rot="2700000">
              <a:off x="1239704" y="2037949"/>
              <a:ext cx="152752" cy="152752"/>
            </a:xfrm>
            <a:prstGeom prst="rect">
              <a:avLst/>
            </a:prstGeom>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cxnSp>
          <p:nvCxnSpPr>
            <p:cNvPr id="67" name="Connecteur droit 66">
              <a:extLst>
                <a:ext uri="{FF2B5EF4-FFF2-40B4-BE49-F238E27FC236}">
                  <a16:creationId xmlns:a16="http://schemas.microsoft.com/office/drawing/2014/main" xmlns="" id="{2883F5A1-CB26-0245-B4BD-8AFE95F64D39}"/>
                </a:ext>
              </a:extLst>
            </p:cNvPr>
            <p:cNvCxnSpPr>
              <a:cxnSpLocks/>
              <a:stCxn id="68" idx="2"/>
            </p:cNvCxnSpPr>
            <p:nvPr/>
          </p:nvCxnSpPr>
          <p:spPr>
            <a:xfrm>
              <a:off x="1174949" y="1722382"/>
              <a:ext cx="141131" cy="283931"/>
            </a:xfrm>
            <a:prstGeom prst="line">
              <a:avLst/>
            </a:prstGeom>
            <a:ln>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sp>
          <p:nvSpPr>
            <p:cNvPr id="68" name="ZoneTexte 67">
              <a:extLst>
                <a:ext uri="{FF2B5EF4-FFF2-40B4-BE49-F238E27FC236}">
                  <a16:creationId xmlns:a16="http://schemas.microsoft.com/office/drawing/2014/main" xmlns="" id="{2C544C28-5F37-AF4A-9192-8AFBAA70565B}"/>
                </a:ext>
              </a:extLst>
            </p:cNvPr>
            <p:cNvSpPr txBox="1"/>
            <p:nvPr/>
          </p:nvSpPr>
          <p:spPr>
            <a:xfrm>
              <a:off x="683664" y="1331489"/>
              <a:ext cx="982570" cy="390893"/>
            </a:xfrm>
            <a:prstGeom prst="rect">
              <a:avLst/>
            </a:prstGeom>
            <a:noFill/>
          </p:spPr>
          <p:txBody>
            <a:bodyPr wrap="square" rtlCol="0">
              <a:spAutoFit/>
            </a:bodyPr>
            <a:lstStyle/>
            <a:p>
              <a:pPr algn="ctr"/>
              <a:r>
                <a:rPr lang="fr-FR" sz="1100" b="1" dirty="0"/>
                <a:t>Rédaction</a:t>
              </a:r>
            </a:p>
            <a:p>
              <a:pPr algn="ctr"/>
              <a:r>
                <a:rPr lang="fr-FR" sz="1100" b="1" dirty="0"/>
                <a:t>Finalisée</a:t>
              </a:r>
            </a:p>
          </p:txBody>
        </p:sp>
      </p:grpSp>
      <p:sp>
        <p:nvSpPr>
          <p:cNvPr id="72" name="ZoneTexte 71">
            <a:extLst>
              <a:ext uri="{FF2B5EF4-FFF2-40B4-BE49-F238E27FC236}">
                <a16:creationId xmlns:a16="http://schemas.microsoft.com/office/drawing/2014/main" xmlns="" id="{ADE16AFA-DC7C-CC42-A9D9-BB6E16B86DFD}"/>
              </a:ext>
            </a:extLst>
          </p:cNvPr>
          <p:cNvSpPr txBox="1"/>
          <p:nvPr/>
        </p:nvSpPr>
        <p:spPr>
          <a:xfrm>
            <a:off x="2495203" y="1044462"/>
            <a:ext cx="4268912" cy="430887"/>
          </a:xfrm>
          <a:prstGeom prst="rect">
            <a:avLst/>
          </a:prstGeom>
          <a:noFill/>
        </p:spPr>
        <p:txBody>
          <a:bodyPr wrap="square" rtlCol="0">
            <a:spAutoFit/>
          </a:bodyPr>
          <a:lstStyle/>
          <a:p>
            <a:pPr algn="ctr"/>
            <a:r>
              <a:rPr lang="fr-FR" sz="1100" b="1" dirty="0"/>
              <a:t>Information constante </a:t>
            </a:r>
          </a:p>
          <a:p>
            <a:pPr algn="ctr"/>
            <a:r>
              <a:rPr lang="fr-FR" sz="1100" b="1" dirty="0"/>
              <a:t>Des instances (CA/CR/CED/CDC/CFVU)</a:t>
            </a:r>
          </a:p>
        </p:txBody>
      </p:sp>
      <p:grpSp>
        <p:nvGrpSpPr>
          <p:cNvPr id="73" name="Groupe 72">
            <a:extLst>
              <a:ext uri="{FF2B5EF4-FFF2-40B4-BE49-F238E27FC236}">
                <a16:creationId xmlns:a16="http://schemas.microsoft.com/office/drawing/2014/main" xmlns="" id="{92C9645F-DFC9-CC4F-BC71-A4056CD42F97}"/>
              </a:ext>
            </a:extLst>
          </p:cNvPr>
          <p:cNvGrpSpPr/>
          <p:nvPr/>
        </p:nvGrpSpPr>
        <p:grpSpPr>
          <a:xfrm>
            <a:off x="7789366" y="2039578"/>
            <a:ext cx="1226789" cy="1073736"/>
            <a:chOff x="584903" y="1216628"/>
            <a:chExt cx="1112804" cy="974073"/>
          </a:xfrm>
        </p:grpSpPr>
        <p:sp>
          <p:nvSpPr>
            <p:cNvPr id="74" name="Rectangle 73">
              <a:extLst>
                <a:ext uri="{FF2B5EF4-FFF2-40B4-BE49-F238E27FC236}">
                  <a16:creationId xmlns:a16="http://schemas.microsoft.com/office/drawing/2014/main" xmlns="" id="{96A22281-968E-424F-9419-A1745C56537B}"/>
                </a:ext>
              </a:extLst>
            </p:cNvPr>
            <p:cNvSpPr/>
            <p:nvPr/>
          </p:nvSpPr>
          <p:spPr>
            <a:xfrm rot="2700000">
              <a:off x="1239704" y="2037949"/>
              <a:ext cx="152752" cy="152752"/>
            </a:xfrm>
            <a:prstGeom prst="rect">
              <a:avLst/>
            </a:prstGeom>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cxnSp>
          <p:nvCxnSpPr>
            <p:cNvPr id="75" name="Connecteur droit 74">
              <a:extLst>
                <a:ext uri="{FF2B5EF4-FFF2-40B4-BE49-F238E27FC236}">
                  <a16:creationId xmlns:a16="http://schemas.microsoft.com/office/drawing/2014/main" xmlns="" id="{AF6F9CA7-6D39-504B-8378-1BD1EF92028B}"/>
                </a:ext>
              </a:extLst>
            </p:cNvPr>
            <p:cNvCxnSpPr>
              <a:cxnSpLocks/>
              <a:stCxn id="76" idx="2"/>
            </p:cNvCxnSpPr>
            <p:nvPr/>
          </p:nvCxnSpPr>
          <p:spPr>
            <a:xfrm>
              <a:off x="1141305" y="1607521"/>
              <a:ext cx="174775" cy="398792"/>
            </a:xfrm>
            <a:prstGeom prst="line">
              <a:avLst/>
            </a:prstGeom>
            <a:ln>
              <a:solidFill>
                <a:schemeClr val="accent2">
                  <a:lumMod val="75000"/>
                </a:schemeClr>
              </a:solidFill>
            </a:ln>
          </p:spPr>
          <p:style>
            <a:lnRef idx="1">
              <a:schemeClr val="accent2"/>
            </a:lnRef>
            <a:fillRef idx="0">
              <a:schemeClr val="accent2"/>
            </a:fillRef>
            <a:effectRef idx="0">
              <a:schemeClr val="accent2"/>
            </a:effectRef>
            <a:fontRef idx="minor">
              <a:schemeClr val="tx1"/>
            </a:fontRef>
          </p:style>
        </p:cxnSp>
        <p:sp>
          <p:nvSpPr>
            <p:cNvPr id="76" name="ZoneTexte 75">
              <a:extLst>
                <a:ext uri="{FF2B5EF4-FFF2-40B4-BE49-F238E27FC236}">
                  <a16:creationId xmlns:a16="http://schemas.microsoft.com/office/drawing/2014/main" xmlns="" id="{4A90E8E4-7C1F-874B-8051-7EFFBC9CF124}"/>
                </a:ext>
              </a:extLst>
            </p:cNvPr>
            <p:cNvSpPr txBox="1"/>
            <p:nvPr/>
          </p:nvSpPr>
          <p:spPr>
            <a:xfrm>
              <a:off x="584903" y="1216628"/>
              <a:ext cx="1112804" cy="390893"/>
            </a:xfrm>
            <a:prstGeom prst="rect">
              <a:avLst/>
            </a:prstGeom>
            <a:noFill/>
          </p:spPr>
          <p:txBody>
            <a:bodyPr wrap="square" rtlCol="0">
              <a:spAutoFit/>
            </a:bodyPr>
            <a:lstStyle/>
            <a:p>
              <a:pPr algn="ctr"/>
              <a:r>
                <a:rPr lang="fr-FR" sz="1100" b="1" dirty="0"/>
                <a:t>Transmission commission</a:t>
              </a:r>
            </a:p>
          </p:txBody>
        </p:sp>
      </p:grpSp>
      <p:sp>
        <p:nvSpPr>
          <p:cNvPr id="77" name="Rectangle 76">
            <a:extLst>
              <a:ext uri="{FF2B5EF4-FFF2-40B4-BE49-F238E27FC236}">
                <a16:creationId xmlns:a16="http://schemas.microsoft.com/office/drawing/2014/main" xmlns="" id="{DB94C226-FF04-6E4B-8D7B-44F8266F8172}"/>
              </a:ext>
            </a:extLst>
          </p:cNvPr>
          <p:cNvSpPr/>
          <p:nvPr/>
        </p:nvSpPr>
        <p:spPr>
          <a:xfrm rot="2700000">
            <a:off x="1582543" y="3009707"/>
            <a:ext cx="168381" cy="168398"/>
          </a:xfrm>
          <a:prstGeom prst="rect">
            <a:avLst/>
          </a:prstGeom>
          <a:solidFill>
            <a:schemeClr val="tx2">
              <a:lumMod val="60000"/>
              <a:lumOff val="40000"/>
            </a:schemeClr>
          </a:solidFill>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schemeClr val="accent2"/>
              </a:solidFill>
            </a:endParaRPr>
          </a:p>
        </p:txBody>
      </p:sp>
      <p:sp>
        <p:nvSpPr>
          <p:cNvPr id="78" name="Arrondir un rectangle avec un coin diagonal 94">
            <a:extLst>
              <a:ext uri="{FF2B5EF4-FFF2-40B4-BE49-F238E27FC236}">
                <a16:creationId xmlns:a16="http://schemas.microsoft.com/office/drawing/2014/main" xmlns="" id="{35B126E9-7012-8040-9CCB-22FB4552A49C}"/>
              </a:ext>
            </a:extLst>
          </p:cNvPr>
          <p:cNvSpPr/>
          <p:nvPr/>
        </p:nvSpPr>
        <p:spPr>
          <a:xfrm>
            <a:off x="5858020" y="4712045"/>
            <a:ext cx="1899603" cy="257012"/>
          </a:xfrm>
          <a:prstGeom prst="round2DiagRect">
            <a:avLst>
              <a:gd name="adj1" fmla="val 45793"/>
              <a:gd name="adj2"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r>
              <a:rPr lang="fr-FR" sz="1100" dirty="0">
                <a:solidFill>
                  <a:schemeClr val="bg1"/>
                </a:solidFill>
              </a:rPr>
              <a:t>3 mois</a:t>
            </a:r>
          </a:p>
        </p:txBody>
      </p:sp>
      <p:sp>
        <p:nvSpPr>
          <p:cNvPr id="79" name="ZoneTexte 78">
            <a:extLst>
              <a:ext uri="{FF2B5EF4-FFF2-40B4-BE49-F238E27FC236}">
                <a16:creationId xmlns:a16="http://schemas.microsoft.com/office/drawing/2014/main" xmlns="" id="{56510572-EED1-8348-9DBC-02CBAFFF7D1A}"/>
              </a:ext>
            </a:extLst>
          </p:cNvPr>
          <p:cNvSpPr txBox="1"/>
          <p:nvPr/>
        </p:nvSpPr>
        <p:spPr>
          <a:xfrm>
            <a:off x="3103482" y="4399391"/>
            <a:ext cx="3527106" cy="271055"/>
          </a:xfrm>
          <a:prstGeom prst="rect">
            <a:avLst/>
          </a:prstGeom>
          <a:noFill/>
        </p:spPr>
        <p:txBody>
          <a:bodyPr wrap="square" lIns="100794" tIns="50397" rIns="100794" bIns="50397" rtlCol="0">
            <a:spAutoFit/>
          </a:bodyPr>
          <a:lstStyle/>
          <a:p>
            <a:pPr algn="ctr"/>
            <a:r>
              <a:rPr lang="fr-FR" sz="1100" b="1" dirty="0"/>
              <a:t>Elaboration du plan d’actions</a:t>
            </a:r>
          </a:p>
        </p:txBody>
      </p:sp>
      <p:sp>
        <p:nvSpPr>
          <p:cNvPr id="80" name="ZoneTexte 79">
            <a:extLst>
              <a:ext uri="{FF2B5EF4-FFF2-40B4-BE49-F238E27FC236}">
                <a16:creationId xmlns:a16="http://schemas.microsoft.com/office/drawing/2014/main" xmlns="" id="{F0880B74-18E8-DA45-A9CD-EF9518CB2276}"/>
              </a:ext>
            </a:extLst>
          </p:cNvPr>
          <p:cNvSpPr txBox="1"/>
          <p:nvPr/>
        </p:nvSpPr>
        <p:spPr>
          <a:xfrm>
            <a:off x="4913652" y="5012732"/>
            <a:ext cx="3799532" cy="271055"/>
          </a:xfrm>
          <a:prstGeom prst="rect">
            <a:avLst/>
          </a:prstGeom>
          <a:noFill/>
        </p:spPr>
        <p:txBody>
          <a:bodyPr wrap="square" lIns="100794" tIns="50397" rIns="100794" bIns="50397" rtlCol="0">
            <a:spAutoFit/>
          </a:bodyPr>
          <a:lstStyle/>
          <a:p>
            <a:pPr algn="ctr"/>
            <a:r>
              <a:rPr lang="fr-FR" sz="1100" b="1" dirty="0"/>
              <a:t>Rédaction demande de labellisation</a:t>
            </a:r>
          </a:p>
        </p:txBody>
      </p:sp>
      <p:sp>
        <p:nvSpPr>
          <p:cNvPr id="81" name="Arrondir un rectangle avec un coin diagonal 93">
            <a:extLst>
              <a:ext uri="{FF2B5EF4-FFF2-40B4-BE49-F238E27FC236}">
                <a16:creationId xmlns:a16="http://schemas.microsoft.com/office/drawing/2014/main" xmlns="" id="{7E3665E7-A586-1A43-9C11-F76B94E3745A}"/>
              </a:ext>
            </a:extLst>
          </p:cNvPr>
          <p:cNvSpPr/>
          <p:nvPr/>
        </p:nvSpPr>
        <p:spPr>
          <a:xfrm>
            <a:off x="7601350" y="5319070"/>
            <a:ext cx="908944" cy="257012"/>
          </a:xfrm>
          <a:prstGeom prst="round2DiagRect">
            <a:avLst>
              <a:gd name="adj1" fmla="val 45793"/>
              <a:gd name="adj2"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r>
              <a:rPr lang="fr-FR" sz="1100" dirty="0">
                <a:solidFill>
                  <a:schemeClr val="bg1"/>
                </a:solidFill>
              </a:rPr>
              <a:t>1 mois</a:t>
            </a:r>
          </a:p>
        </p:txBody>
      </p:sp>
      <p:sp>
        <p:nvSpPr>
          <p:cNvPr id="82" name="Rectangle 81">
            <a:extLst>
              <a:ext uri="{FF2B5EF4-FFF2-40B4-BE49-F238E27FC236}">
                <a16:creationId xmlns:a16="http://schemas.microsoft.com/office/drawing/2014/main" xmlns="" id="{E319D827-D5C9-9845-BFFC-662859BC467F}"/>
              </a:ext>
            </a:extLst>
          </p:cNvPr>
          <p:cNvSpPr/>
          <p:nvPr/>
        </p:nvSpPr>
        <p:spPr>
          <a:xfrm rot="2700000">
            <a:off x="408821" y="5768127"/>
            <a:ext cx="168381" cy="168398"/>
          </a:xfrm>
          <a:prstGeom prst="rect">
            <a:avLst/>
          </a:prstGeom>
          <a:solidFill>
            <a:schemeClr val="tx2">
              <a:lumMod val="60000"/>
              <a:lumOff val="40000"/>
            </a:schemeClr>
          </a:solidFill>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schemeClr val="accent2"/>
              </a:solidFill>
            </a:endParaRPr>
          </a:p>
        </p:txBody>
      </p:sp>
      <p:sp>
        <p:nvSpPr>
          <p:cNvPr id="83" name="Rectangle 82">
            <a:extLst>
              <a:ext uri="{FF2B5EF4-FFF2-40B4-BE49-F238E27FC236}">
                <a16:creationId xmlns:a16="http://schemas.microsoft.com/office/drawing/2014/main" xmlns="" id="{09F7DEC3-DEE8-5447-9CE5-CF832E1048DC}"/>
              </a:ext>
            </a:extLst>
          </p:cNvPr>
          <p:cNvSpPr/>
          <p:nvPr/>
        </p:nvSpPr>
        <p:spPr>
          <a:xfrm>
            <a:off x="518969" y="5667660"/>
            <a:ext cx="1879813" cy="369332"/>
          </a:xfrm>
          <a:prstGeom prst="rect">
            <a:avLst/>
          </a:prstGeom>
        </p:spPr>
        <p:txBody>
          <a:bodyPr wrap="square">
            <a:spAutoFit/>
          </a:bodyPr>
          <a:lstStyle/>
          <a:p>
            <a:r>
              <a:rPr lang="fr-FR" b="1" dirty="0"/>
              <a:t>   </a:t>
            </a:r>
            <a:r>
              <a:rPr lang="fr-FR" sz="1200" b="1" dirty="0"/>
              <a:t>CPS</a:t>
            </a:r>
            <a:endParaRPr lang="fr-FR" sz="1100" b="1" dirty="0"/>
          </a:p>
        </p:txBody>
      </p:sp>
      <p:sp>
        <p:nvSpPr>
          <p:cNvPr id="84" name="Rectangle 83">
            <a:extLst>
              <a:ext uri="{FF2B5EF4-FFF2-40B4-BE49-F238E27FC236}">
                <a16:creationId xmlns:a16="http://schemas.microsoft.com/office/drawing/2014/main" xmlns="" id="{01E0004F-72CF-3648-AAB8-2BDB67B84B46}"/>
              </a:ext>
            </a:extLst>
          </p:cNvPr>
          <p:cNvSpPr/>
          <p:nvPr/>
        </p:nvSpPr>
        <p:spPr>
          <a:xfrm rot="2700000">
            <a:off x="407384" y="5336079"/>
            <a:ext cx="168381" cy="168398"/>
          </a:xfrm>
          <a:prstGeom prst="rect">
            <a:avLst/>
          </a:prstGeom>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85" name="ZoneTexte 84">
            <a:extLst>
              <a:ext uri="{FF2B5EF4-FFF2-40B4-BE49-F238E27FC236}">
                <a16:creationId xmlns:a16="http://schemas.microsoft.com/office/drawing/2014/main" xmlns="" id="{A6301F6C-E46E-8C4E-A3FC-14984267C338}"/>
              </a:ext>
            </a:extLst>
          </p:cNvPr>
          <p:cNvSpPr txBox="1"/>
          <p:nvPr/>
        </p:nvSpPr>
        <p:spPr>
          <a:xfrm>
            <a:off x="704157" y="5301208"/>
            <a:ext cx="2787723" cy="271055"/>
          </a:xfrm>
          <a:prstGeom prst="rect">
            <a:avLst/>
          </a:prstGeom>
          <a:noFill/>
        </p:spPr>
        <p:txBody>
          <a:bodyPr wrap="square" lIns="100794" tIns="50397" rIns="100794" bIns="50397" rtlCol="0">
            <a:spAutoFit/>
          </a:bodyPr>
          <a:lstStyle/>
          <a:p>
            <a:r>
              <a:rPr lang="fr-FR" sz="1100" b="1" dirty="0"/>
              <a:t>Dates clefs</a:t>
            </a:r>
          </a:p>
        </p:txBody>
      </p:sp>
      <p:graphicFrame>
        <p:nvGraphicFramePr>
          <p:cNvPr id="88" name="Tableau 87">
            <a:extLst>
              <a:ext uri="{FF2B5EF4-FFF2-40B4-BE49-F238E27FC236}">
                <a16:creationId xmlns:a16="http://schemas.microsoft.com/office/drawing/2014/main" xmlns="" id="{DD1D5262-D1CD-2F4C-A9D2-7A618F1BB557}"/>
              </a:ext>
            </a:extLst>
          </p:cNvPr>
          <p:cNvGraphicFramePr>
            <a:graphicFrameLocks noGrp="1"/>
          </p:cNvGraphicFramePr>
          <p:nvPr>
            <p:extLst>
              <p:ext uri="{D42A27DB-BD31-4B8C-83A1-F6EECF244321}">
                <p14:modId xmlns:p14="http://schemas.microsoft.com/office/powerpoint/2010/main" val="2755445283"/>
              </p:ext>
            </p:extLst>
          </p:nvPr>
        </p:nvGraphicFramePr>
        <p:xfrm>
          <a:off x="467544" y="3259832"/>
          <a:ext cx="8318430" cy="457200"/>
        </p:xfrm>
        <a:graphic>
          <a:graphicData uri="http://schemas.openxmlformats.org/drawingml/2006/table">
            <a:tbl>
              <a:tblPr firstRow="1" bandRow="1">
                <a:tableStyleId>{5C22544A-7EE6-4342-B048-85BDC9FD1C3A}</a:tableStyleId>
              </a:tblPr>
              <a:tblGrid>
                <a:gridCol w="554562">
                  <a:extLst>
                    <a:ext uri="{9D8B030D-6E8A-4147-A177-3AD203B41FA5}">
                      <a16:colId xmlns:a16="http://schemas.microsoft.com/office/drawing/2014/main" xmlns="" val="1199752590"/>
                    </a:ext>
                  </a:extLst>
                </a:gridCol>
                <a:gridCol w="554562">
                  <a:extLst>
                    <a:ext uri="{9D8B030D-6E8A-4147-A177-3AD203B41FA5}">
                      <a16:colId xmlns:a16="http://schemas.microsoft.com/office/drawing/2014/main" xmlns="" val="3695535662"/>
                    </a:ext>
                  </a:extLst>
                </a:gridCol>
                <a:gridCol w="554562">
                  <a:extLst>
                    <a:ext uri="{9D8B030D-6E8A-4147-A177-3AD203B41FA5}">
                      <a16:colId xmlns:a16="http://schemas.microsoft.com/office/drawing/2014/main" xmlns="" val="589669891"/>
                    </a:ext>
                  </a:extLst>
                </a:gridCol>
                <a:gridCol w="554562">
                  <a:extLst>
                    <a:ext uri="{9D8B030D-6E8A-4147-A177-3AD203B41FA5}">
                      <a16:colId xmlns:a16="http://schemas.microsoft.com/office/drawing/2014/main" xmlns="" val="21147841"/>
                    </a:ext>
                  </a:extLst>
                </a:gridCol>
                <a:gridCol w="554562">
                  <a:extLst>
                    <a:ext uri="{9D8B030D-6E8A-4147-A177-3AD203B41FA5}">
                      <a16:colId xmlns:a16="http://schemas.microsoft.com/office/drawing/2014/main" xmlns="" val="386271709"/>
                    </a:ext>
                  </a:extLst>
                </a:gridCol>
                <a:gridCol w="554562">
                  <a:extLst>
                    <a:ext uri="{9D8B030D-6E8A-4147-A177-3AD203B41FA5}">
                      <a16:colId xmlns:a16="http://schemas.microsoft.com/office/drawing/2014/main" xmlns="" val="3955803619"/>
                    </a:ext>
                  </a:extLst>
                </a:gridCol>
                <a:gridCol w="554562">
                  <a:extLst>
                    <a:ext uri="{9D8B030D-6E8A-4147-A177-3AD203B41FA5}">
                      <a16:colId xmlns:a16="http://schemas.microsoft.com/office/drawing/2014/main" xmlns="" val="1801849069"/>
                    </a:ext>
                  </a:extLst>
                </a:gridCol>
                <a:gridCol w="554562">
                  <a:extLst>
                    <a:ext uri="{9D8B030D-6E8A-4147-A177-3AD203B41FA5}">
                      <a16:colId xmlns:a16="http://schemas.microsoft.com/office/drawing/2014/main" xmlns="" val="2482248120"/>
                    </a:ext>
                  </a:extLst>
                </a:gridCol>
                <a:gridCol w="554562">
                  <a:extLst>
                    <a:ext uri="{9D8B030D-6E8A-4147-A177-3AD203B41FA5}">
                      <a16:colId xmlns:a16="http://schemas.microsoft.com/office/drawing/2014/main" xmlns="" val="523821463"/>
                    </a:ext>
                  </a:extLst>
                </a:gridCol>
                <a:gridCol w="554562">
                  <a:extLst>
                    <a:ext uri="{9D8B030D-6E8A-4147-A177-3AD203B41FA5}">
                      <a16:colId xmlns:a16="http://schemas.microsoft.com/office/drawing/2014/main" xmlns="" val="1506826623"/>
                    </a:ext>
                  </a:extLst>
                </a:gridCol>
                <a:gridCol w="554562">
                  <a:extLst>
                    <a:ext uri="{9D8B030D-6E8A-4147-A177-3AD203B41FA5}">
                      <a16:colId xmlns:a16="http://schemas.microsoft.com/office/drawing/2014/main" xmlns="" val="412772386"/>
                    </a:ext>
                  </a:extLst>
                </a:gridCol>
                <a:gridCol w="554562">
                  <a:extLst>
                    <a:ext uri="{9D8B030D-6E8A-4147-A177-3AD203B41FA5}">
                      <a16:colId xmlns:a16="http://schemas.microsoft.com/office/drawing/2014/main" xmlns="" val="2825326259"/>
                    </a:ext>
                  </a:extLst>
                </a:gridCol>
                <a:gridCol w="554562">
                  <a:extLst>
                    <a:ext uri="{9D8B030D-6E8A-4147-A177-3AD203B41FA5}">
                      <a16:colId xmlns:a16="http://schemas.microsoft.com/office/drawing/2014/main" xmlns="" val="2153829318"/>
                    </a:ext>
                  </a:extLst>
                </a:gridCol>
                <a:gridCol w="554562">
                  <a:extLst>
                    <a:ext uri="{9D8B030D-6E8A-4147-A177-3AD203B41FA5}">
                      <a16:colId xmlns:a16="http://schemas.microsoft.com/office/drawing/2014/main" xmlns="" val="493881899"/>
                    </a:ext>
                  </a:extLst>
                </a:gridCol>
                <a:gridCol w="554562">
                  <a:extLst>
                    <a:ext uri="{9D8B030D-6E8A-4147-A177-3AD203B41FA5}">
                      <a16:colId xmlns:a16="http://schemas.microsoft.com/office/drawing/2014/main" xmlns="" val="1422093282"/>
                    </a:ext>
                  </a:extLst>
                </a:gridCol>
              </a:tblGrid>
              <a:tr h="449651">
                <a:tc>
                  <a:txBody>
                    <a:bodyPr/>
                    <a:lstStyle/>
                    <a:p>
                      <a:r>
                        <a:rPr lang="fr-FR" sz="1200" dirty="0" err="1">
                          <a:solidFill>
                            <a:srgbClr val="FF0000"/>
                          </a:solidFill>
                        </a:rPr>
                        <a:t>Avr</a:t>
                      </a:r>
                      <a:endParaRPr lang="fr-FR" sz="1200" dirty="0">
                        <a:solidFill>
                          <a:srgbClr val="FF0000"/>
                        </a:solidFill>
                      </a:endParaRPr>
                    </a:p>
                  </a:txBody>
                  <a:tcPr>
                    <a:solidFill>
                      <a:schemeClr val="accent5">
                        <a:lumMod val="60000"/>
                        <a:lumOff val="40000"/>
                      </a:schemeClr>
                    </a:solidFill>
                  </a:tcPr>
                </a:tc>
                <a:tc>
                  <a:txBody>
                    <a:bodyPr/>
                    <a:lstStyle/>
                    <a:p>
                      <a:r>
                        <a:rPr lang="fr-FR" sz="1200" dirty="0">
                          <a:solidFill>
                            <a:srgbClr val="FF0000"/>
                          </a:solidFill>
                        </a:rPr>
                        <a:t>Mai</a:t>
                      </a:r>
                    </a:p>
                  </a:txBody>
                  <a:tcPr>
                    <a:solidFill>
                      <a:schemeClr val="accent5">
                        <a:lumMod val="60000"/>
                        <a:lumOff val="40000"/>
                      </a:schemeClr>
                    </a:solidFill>
                  </a:tcPr>
                </a:tc>
                <a:tc>
                  <a:txBody>
                    <a:bodyPr/>
                    <a:lstStyle/>
                    <a:p>
                      <a:r>
                        <a:rPr lang="fr-FR" sz="1200" dirty="0">
                          <a:solidFill>
                            <a:srgbClr val="FF0000"/>
                          </a:solidFill>
                        </a:rPr>
                        <a:t>Juin</a:t>
                      </a:r>
                    </a:p>
                  </a:txBody>
                  <a:tcPr>
                    <a:solidFill>
                      <a:schemeClr val="accent5">
                        <a:lumMod val="60000"/>
                        <a:lumOff val="40000"/>
                      </a:schemeClr>
                    </a:solidFill>
                  </a:tcPr>
                </a:tc>
                <a:tc>
                  <a:txBody>
                    <a:bodyPr/>
                    <a:lstStyle/>
                    <a:p>
                      <a:r>
                        <a:rPr lang="fr-FR" sz="1200" dirty="0" err="1"/>
                        <a:t>Juil</a:t>
                      </a:r>
                      <a:endParaRPr lang="fr-FR" sz="1200" dirty="0"/>
                    </a:p>
                  </a:txBody>
                  <a:tcPr/>
                </a:tc>
                <a:tc>
                  <a:txBody>
                    <a:bodyPr/>
                    <a:lstStyle/>
                    <a:p>
                      <a:r>
                        <a:rPr lang="fr-FR" sz="1200" dirty="0"/>
                        <a:t>Aout</a:t>
                      </a:r>
                    </a:p>
                  </a:txBody>
                  <a:tcPr/>
                </a:tc>
                <a:tc>
                  <a:txBody>
                    <a:bodyPr/>
                    <a:lstStyle/>
                    <a:p>
                      <a:r>
                        <a:rPr lang="fr-FR" sz="1200" dirty="0"/>
                        <a:t>Sept.</a:t>
                      </a:r>
                    </a:p>
                  </a:txBody>
                  <a:tcPr/>
                </a:tc>
                <a:tc>
                  <a:txBody>
                    <a:bodyPr/>
                    <a:lstStyle/>
                    <a:p>
                      <a:r>
                        <a:rPr lang="fr-FR" sz="1200" dirty="0"/>
                        <a:t>Oct.</a:t>
                      </a:r>
                    </a:p>
                  </a:txBody>
                  <a:tcPr/>
                </a:tc>
                <a:tc>
                  <a:txBody>
                    <a:bodyPr/>
                    <a:lstStyle/>
                    <a:p>
                      <a:r>
                        <a:rPr lang="fr-FR" sz="1200" dirty="0" err="1"/>
                        <a:t>Nov</a:t>
                      </a:r>
                      <a:endParaRPr lang="fr-FR" sz="1200" dirty="0"/>
                    </a:p>
                  </a:txBody>
                  <a:tcPr/>
                </a:tc>
                <a:tc>
                  <a:txBody>
                    <a:bodyPr/>
                    <a:lstStyle/>
                    <a:p>
                      <a:r>
                        <a:rPr lang="fr-FR" sz="1200" dirty="0" err="1"/>
                        <a:t>Dec</a:t>
                      </a:r>
                      <a:r>
                        <a:rPr lang="fr-FR" sz="1200" dirty="0"/>
                        <a:t>.</a:t>
                      </a:r>
                    </a:p>
                  </a:txBody>
                  <a:tcPr/>
                </a:tc>
                <a:tc>
                  <a:txBody>
                    <a:bodyPr/>
                    <a:lstStyle/>
                    <a:p>
                      <a:r>
                        <a:rPr lang="fr-FR" sz="1200" dirty="0"/>
                        <a:t>Jan.</a:t>
                      </a:r>
                    </a:p>
                  </a:txBody>
                  <a:tcPr>
                    <a:solidFill>
                      <a:srgbClr val="00B0F0"/>
                    </a:solidFill>
                  </a:tcPr>
                </a:tc>
                <a:tc>
                  <a:txBody>
                    <a:bodyPr/>
                    <a:lstStyle/>
                    <a:p>
                      <a:r>
                        <a:rPr lang="fr-FR" sz="1200" dirty="0" err="1"/>
                        <a:t>Fev</a:t>
                      </a:r>
                      <a:r>
                        <a:rPr lang="fr-FR" sz="1200" dirty="0"/>
                        <a:t>. </a:t>
                      </a:r>
                    </a:p>
                  </a:txBody>
                  <a:tcPr>
                    <a:solidFill>
                      <a:srgbClr val="00B0F0"/>
                    </a:solidFill>
                  </a:tcPr>
                </a:tc>
                <a:tc>
                  <a:txBody>
                    <a:bodyPr/>
                    <a:lstStyle/>
                    <a:p>
                      <a:r>
                        <a:rPr lang="fr-FR" sz="1200" dirty="0"/>
                        <a:t>Mars</a:t>
                      </a:r>
                    </a:p>
                  </a:txBody>
                  <a:tcPr>
                    <a:solidFill>
                      <a:srgbClr val="00B0F0"/>
                    </a:solidFill>
                  </a:tcPr>
                </a:tc>
                <a:tc>
                  <a:txBody>
                    <a:bodyPr/>
                    <a:lstStyle/>
                    <a:p>
                      <a:r>
                        <a:rPr lang="fr-FR" sz="1200" dirty="0"/>
                        <a:t>Avr.</a:t>
                      </a:r>
                    </a:p>
                  </a:txBody>
                  <a:tcPr>
                    <a:solidFill>
                      <a:srgbClr val="00B0F0"/>
                    </a:solidFill>
                  </a:tcPr>
                </a:tc>
                <a:tc>
                  <a:txBody>
                    <a:bodyPr/>
                    <a:lstStyle/>
                    <a:p>
                      <a:r>
                        <a:rPr lang="fr-FR" sz="1200" dirty="0"/>
                        <a:t>Mai</a:t>
                      </a:r>
                    </a:p>
                  </a:txBody>
                  <a:tcPr>
                    <a:solidFill>
                      <a:srgbClr val="00B0F0"/>
                    </a:solidFill>
                  </a:tcPr>
                </a:tc>
                <a:tc>
                  <a:txBody>
                    <a:bodyPr/>
                    <a:lstStyle/>
                    <a:p>
                      <a:r>
                        <a:rPr lang="fr-FR" sz="1200" dirty="0"/>
                        <a:t>Juin</a:t>
                      </a:r>
                    </a:p>
                  </a:txBody>
                  <a:tcPr>
                    <a:solidFill>
                      <a:srgbClr val="00B0F0"/>
                    </a:solidFill>
                  </a:tcPr>
                </a:tc>
                <a:extLst>
                  <a:ext uri="{0D108BD9-81ED-4DB2-BD59-A6C34878D82A}">
                    <a16:rowId xmlns:a16="http://schemas.microsoft.com/office/drawing/2014/main" xmlns="" val="2193028191"/>
                  </a:ext>
                </a:extLst>
              </a:tr>
            </a:tbl>
          </a:graphicData>
        </a:graphic>
      </p:graphicFrame>
      <p:sp>
        <p:nvSpPr>
          <p:cNvPr id="89" name="Arrondir un rectangle avec un coin diagonal 74">
            <a:extLst>
              <a:ext uri="{FF2B5EF4-FFF2-40B4-BE49-F238E27FC236}">
                <a16:creationId xmlns:a16="http://schemas.microsoft.com/office/drawing/2014/main" xmlns="" id="{0B91BDF4-13B4-2D4B-9108-364508394426}"/>
              </a:ext>
            </a:extLst>
          </p:cNvPr>
          <p:cNvSpPr/>
          <p:nvPr/>
        </p:nvSpPr>
        <p:spPr>
          <a:xfrm>
            <a:off x="934289" y="3861048"/>
            <a:ext cx="2498730" cy="240259"/>
          </a:xfrm>
          <a:prstGeom prst="round2DiagRect">
            <a:avLst>
              <a:gd name="adj1" fmla="val 45793"/>
              <a:gd name="adj2" fmla="val 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0794" tIns="50397" rIns="100794" bIns="50397" rtlCol="0" anchor="ctr"/>
          <a:lstStyle/>
          <a:p>
            <a:pPr algn="ctr"/>
            <a:r>
              <a:rPr lang="fr-FR" sz="1050" dirty="0">
                <a:solidFill>
                  <a:schemeClr val="bg1"/>
                </a:solidFill>
              </a:rPr>
              <a:t>5 mois</a:t>
            </a:r>
          </a:p>
        </p:txBody>
      </p:sp>
      <p:cxnSp>
        <p:nvCxnSpPr>
          <p:cNvPr id="91" name="Connecteur droit avec flèche 90">
            <a:extLst>
              <a:ext uri="{FF2B5EF4-FFF2-40B4-BE49-F238E27FC236}">
                <a16:creationId xmlns:a16="http://schemas.microsoft.com/office/drawing/2014/main" xmlns="" id="{1B86EA50-6BCF-EA48-8A1C-9F11A5862F34}"/>
              </a:ext>
            </a:extLst>
          </p:cNvPr>
          <p:cNvCxnSpPr>
            <a:cxnSpLocks/>
          </p:cNvCxnSpPr>
          <p:nvPr/>
        </p:nvCxnSpPr>
        <p:spPr>
          <a:xfrm flipV="1">
            <a:off x="1142762" y="1556198"/>
            <a:ext cx="7032733" cy="14492"/>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
        <p:nvSpPr>
          <p:cNvPr id="92" name="ZoneTexte 91">
            <a:extLst>
              <a:ext uri="{FF2B5EF4-FFF2-40B4-BE49-F238E27FC236}">
                <a16:creationId xmlns:a16="http://schemas.microsoft.com/office/drawing/2014/main" xmlns="" id="{84C273E9-E30F-AB4F-97F4-579BC54E0FAA}"/>
              </a:ext>
            </a:extLst>
          </p:cNvPr>
          <p:cNvSpPr txBox="1"/>
          <p:nvPr/>
        </p:nvSpPr>
        <p:spPr>
          <a:xfrm>
            <a:off x="6203997" y="5477581"/>
            <a:ext cx="3799532" cy="271055"/>
          </a:xfrm>
          <a:prstGeom prst="rect">
            <a:avLst/>
          </a:prstGeom>
          <a:noFill/>
        </p:spPr>
        <p:txBody>
          <a:bodyPr wrap="square" lIns="100794" tIns="50397" rIns="100794" bIns="50397" rtlCol="0">
            <a:spAutoFit/>
          </a:bodyPr>
          <a:lstStyle/>
          <a:p>
            <a:pPr algn="ctr"/>
            <a:r>
              <a:rPr lang="fr-FR" sz="1100" b="1" dirty="0"/>
              <a:t>Relecture finale</a:t>
            </a:r>
          </a:p>
        </p:txBody>
      </p:sp>
      <p:sp>
        <p:nvSpPr>
          <p:cNvPr id="93" name="Rectangle 92">
            <a:extLst>
              <a:ext uri="{FF2B5EF4-FFF2-40B4-BE49-F238E27FC236}">
                <a16:creationId xmlns:a16="http://schemas.microsoft.com/office/drawing/2014/main" xmlns="" id="{83DDA324-7E21-0B49-B8F2-7AAEB5D05A76}"/>
              </a:ext>
            </a:extLst>
          </p:cNvPr>
          <p:cNvSpPr/>
          <p:nvPr/>
        </p:nvSpPr>
        <p:spPr>
          <a:xfrm rot="2700000">
            <a:off x="3859523" y="2925516"/>
            <a:ext cx="168381" cy="168398"/>
          </a:xfrm>
          <a:prstGeom prst="rect">
            <a:avLst/>
          </a:prstGeom>
          <a:solidFill>
            <a:schemeClr val="tx2">
              <a:lumMod val="60000"/>
              <a:lumOff val="40000"/>
            </a:schemeClr>
          </a:solidFill>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schemeClr val="accent2"/>
              </a:solidFill>
            </a:endParaRPr>
          </a:p>
        </p:txBody>
      </p:sp>
      <p:sp>
        <p:nvSpPr>
          <p:cNvPr id="94" name="Rectangle 93">
            <a:extLst>
              <a:ext uri="{FF2B5EF4-FFF2-40B4-BE49-F238E27FC236}">
                <a16:creationId xmlns:a16="http://schemas.microsoft.com/office/drawing/2014/main" xmlns="" id="{A4984A66-A87F-4A41-A516-C6D169FC37E3}"/>
              </a:ext>
            </a:extLst>
          </p:cNvPr>
          <p:cNvSpPr/>
          <p:nvPr/>
        </p:nvSpPr>
        <p:spPr>
          <a:xfrm rot="2700000">
            <a:off x="6164823" y="2950623"/>
            <a:ext cx="168381" cy="168398"/>
          </a:xfrm>
          <a:prstGeom prst="rect">
            <a:avLst/>
          </a:prstGeom>
          <a:solidFill>
            <a:schemeClr val="tx2">
              <a:lumMod val="60000"/>
              <a:lumOff val="40000"/>
            </a:schemeClr>
          </a:solidFill>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schemeClr val="accent2"/>
              </a:solidFill>
            </a:endParaRPr>
          </a:p>
        </p:txBody>
      </p:sp>
      <p:sp>
        <p:nvSpPr>
          <p:cNvPr id="95" name="Rectangle 94">
            <a:extLst>
              <a:ext uri="{FF2B5EF4-FFF2-40B4-BE49-F238E27FC236}">
                <a16:creationId xmlns:a16="http://schemas.microsoft.com/office/drawing/2014/main" xmlns="" id="{5B6951F9-7042-2D49-89E6-337079BFF553}"/>
              </a:ext>
            </a:extLst>
          </p:cNvPr>
          <p:cNvSpPr/>
          <p:nvPr/>
        </p:nvSpPr>
        <p:spPr>
          <a:xfrm rot="2700000">
            <a:off x="4739867" y="2941047"/>
            <a:ext cx="168381" cy="168398"/>
          </a:xfrm>
          <a:prstGeom prst="rect">
            <a:avLst/>
          </a:prstGeom>
          <a:solidFill>
            <a:schemeClr val="tx2">
              <a:lumMod val="60000"/>
              <a:lumOff val="40000"/>
            </a:schemeClr>
          </a:solidFill>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schemeClr val="accent2"/>
              </a:solidFill>
            </a:endParaRPr>
          </a:p>
        </p:txBody>
      </p:sp>
      <p:sp>
        <p:nvSpPr>
          <p:cNvPr id="96" name="Rectangle 95">
            <a:extLst>
              <a:ext uri="{FF2B5EF4-FFF2-40B4-BE49-F238E27FC236}">
                <a16:creationId xmlns:a16="http://schemas.microsoft.com/office/drawing/2014/main" xmlns="" id="{29F05ECC-B546-BF4C-90A9-FD557C5FD5F5}"/>
              </a:ext>
            </a:extLst>
          </p:cNvPr>
          <p:cNvSpPr/>
          <p:nvPr/>
        </p:nvSpPr>
        <p:spPr>
          <a:xfrm rot="2700000">
            <a:off x="7794599" y="3015237"/>
            <a:ext cx="168381" cy="168398"/>
          </a:xfrm>
          <a:prstGeom prst="rect">
            <a:avLst/>
          </a:prstGeom>
          <a:solidFill>
            <a:schemeClr val="tx2">
              <a:lumMod val="60000"/>
              <a:lumOff val="40000"/>
            </a:schemeClr>
          </a:solidFill>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schemeClr val="accent2"/>
              </a:solidFill>
            </a:endParaRPr>
          </a:p>
        </p:txBody>
      </p:sp>
      <p:sp>
        <p:nvSpPr>
          <p:cNvPr id="97" name="Rectangle 96">
            <a:extLst>
              <a:ext uri="{FF2B5EF4-FFF2-40B4-BE49-F238E27FC236}">
                <a16:creationId xmlns:a16="http://schemas.microsoft.com/office/drawing/2014/main" xmlns="" id="{2ABECC85-AFED-C24C-A114-EE36E0784B80}"/>
              </a:ext>
            </a:extLst>
          </p:cNvPr>
          <p:cNvSpPr/>
          <p:nvPr/>
        </p:nvSpPr>
        <p:spPr>
          <a:xfrm rot="2700000">
            <a:off x="8437640" y="2957949"/>
            <a:ext cx="168381" cy="168398"/>
          </a:xfrm>
          <a:prstGeom prst="rect">
            <a:avLst/>
          </a:prstGeom>
          <a:solidFill>
            <a:schemeClr val="tx2">
              <a:lumMod val="60000"/>
              <a:lumOff val="40000"/>
            </a:schemeClr>
          </a:solidFill>
          <a:ln w="12700"/>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r-FR">
              <a:solidFill>
                <a:schemeClr val="accent2"/>
              </a:solidFill>
            </a:endParaRPr>
          </a:p>
        </p:txBody>
      </p:sp>
    </p:spTree>
    <p:extLst>
      <p:ext uri="{BB962C8B-B14F-4D97-AF65-F5344CB8AC3E}">
        <p14:creationId xmlns:p14="http://schemas.microsoft.com/office/powerpoint/2010/main" val="21641900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B2FC86EE-1AE5-9140-80CC-715AF72F4BC2}"/>
              </a:ext>
            </a:extLst>
          </p:cNvPr>
          <p:cNvSpPr>
            <a:spLocks noGrp="1"/>
          </p:cNvSpPr>
          <p:nvPr>
            <p:ph type="body" sz="quarter" idx="10"/>
          </p:nvPr>
        </p:nvSpPr>
        <p:spPr/>
        <p:txBody>
          <a:bodyPr/>
          <a:lstStyle/>
          <a:p>
            <a:endParaRPr lang="fr-FR"/>
          </a:p>
        </p:txBody>
      </p:sp>
      <p:sp>
        <p:nvSpPr>
          <p:cNvPr id="7" name="Titre 1">
            <a:extLst>
              <a:ext uri="{FF2B5EF4-FFF2-40B4-BE49-F238E27FC236}">
                <a16:creationId xmlns:a16="http://schemas.microsoft.com/office/drawing/2014/main" xmlns="" id="{6ECACF5B-5994-DC4A-9A7E-BD89FE380098}"/>
              </a:ext>
            </a:extLst>
          </p:cNvPr>
          <p:cNvSpPr>
            <a:spLocks noGrp="1"/>
          </p:cNvSpPr>
          <p:nvPr>
            <p:ph type="title"/>
          </p:nvPr>
        </p:nvSpPr>
        <p:spPr>
          <a:xfrm>
            <a:off x="377952" y="260648"/>
            <a:ext cx="8153400" cy="990600"/>
          </a:xfrm>
        </p:spPr>
        <p:txBody>
          <a:bodyPr/>
          <a:lstStyle/>
          <a:p>
            <a:r>
              <a:rPr lang="fr-FR" b="1" dirty="0"/>
              <a:t>Méthodologie</a:t>
            </a:r>
          </a:p>
        </p:txBody>
      </p:sp>
      <p:sp>
        <p:nvSpPr>
          <p:cNvPr id="8" name="Espace réservé du contenu 2">
            <a:extLst>
              <a:ext uri="{FF2B5EF4-FFF2-40B4-BE49-F238E27FC236}">
                <a16:creationId xmlns:a16="http://schemas.microsoft.com/office/drawing/2014/main" xmlns="" id="{B0B63495-C33E-ED4F-8261-BDF192A2FBF4}"/>
              </a:ext>
            </a:extLst>
          </p:cNvPr>
          <p:cNvSpPr>
            <a:spLocks noGrp="1"/>
          </p:cNvSpPr>
          <p:nvPr>
            <p:ph sz="quarter" idx="1"/>
          </p:nvPr>
        </p:nvSpPr>
        <p:spPr>
          <a:xfrm>
            <a:off x="95066" y="853617"/>
            <a:ext cx="8719172" cy="6488956"/>
          </a:xfrm>
        </p:spPr>
        <p:txBody>
          <a:bodyPr/>
          <a:lstStyle/>
          <a:p>
            <a:pPr marL="457200">
              <a:lnSpc>
                <a:spcPct val="100000"/>
              </a:lnSpc>
            </a:pPr>
            <a:r>
              <a:rPr lang="fr-FR" sz="2000" b="1" spc="-1" dirty="0">
                <a:solidFill>
                  <a:srgbClr val="FF0000"/>
                </a:solidFill>
                <a:uFill>
                  <a:solidFill>
                    <a:srgbClr val="FFFFFF"/>
                  </a:solidFill>
                </a:uFill>
                <a:ea typeface="Verdana"/>
              </a:rPr>
              <a:t>Les aspects éthiques et professionnels du métier de chercheur</a:t>
            </a:r>
            <a:endParaRPr lang="fr-FR" sz="100" spc="-1" dirty="0">
              <a:solidFill>
                <a:srgbClr val="FF0000"/>
              </a:solidFill>
              <a:uFill>
                <a:solidFill>
                  <a:srgbClr val="FFFFFF"/>
                </a:solidFill>
              </a:uFill>
              <a:latin typeface="Calibri" pitchFamily="34" charset="0"/>
            </a:endParaRPr>
          </a:p>
          <a:p>
            <a:pPr lvl="1">
              <a:spcBef>
                <a:spcPts val="600"/>
              </a:spcBef>
            </a:pPr>
            <a:endParaRPr lang="fr-FR" sz="1400" b="1" spc="-1" dirty="0">
              <a:solidFill>
                <a:srgbClr val="FF0000"/>
              </a:solidFill>
              <a:uFill>
                <a:solidFill>
                  <a:srgbClr val="FFFFFF"/>
                </a:solidFill>
              </a:uFill>
              <a:ea typeface="Verdana"/>
            </a:endParaRPr>
          </a:p>
          <a:p>
            <a:pPr lvl="1">
              <a:spcBef>
                <a:spcPts val="600"/>
              </a:spcBef>
            </a:pPr>
            <a:r>
              <a:rPr lang="fr-FR" sz="1400" b="1" spc="-1" dirty="0">
                <a:solidFill>
                  <a:srgbClr val="FF0000"/>
                </a:solidFill>
                <a:uFill>
                  <a:solidFill>
                    <a:srgbClr val="FFFFFF"/>
                  </a:solidFill>
                </a:uFill>
                <a:ea typeface="Verdana"/>
              </a:rPr>
              <a:t>1</a:t>
            </a:r>
            <a:r>
              <a:rPr lang="fr-FR" sz="1400" b="1" spc="-1" dirty="0">
                <a:uFill>
                  <a:solidFill>
                    <a:srgbClr val="FFFFFF"/>
                  </a:solidFill>
                </a:uFill>
                <a:ea typeface="Verdana"/>
              </a:rPr>
              <a:t>  Liberté de recherche </a:t>
            </a:r>
            <a:endParaRPr lang="fr-FR" sz="1400" b="1" spc="-1" dirty="0">
              <a:solidFill>
                <a:schemeClr val="accent2"/>
              </a:solidFill>
              <a:uFill>
                <a:solidFill>
                  <a:srgbClr val="FFFFFF"/>
                </a:solidFill>
              </a:uFill>
              <a:ea typeface="Verdana"/>
            </a:endParaRPr>
          </a:p>
          <a:p>
            <a:pPr lvl="1">
              <a:spcBef>
                <a:spcPts val="600"/>
              </a:spcBef>
            </a:pPr>
            <a:r>
              <a:rPr lang="fr-FR" sz="1400" b="1" spc="-1" dirty="0">
                <a:solidFill>
                  <a:srgbClr val="FF0000"/>
                </a:solidFill>
                <a:uFill>
                  <a:solidFill>
                    <a:srgbClr val="FFFFFF"/>
                  </a:solidFill>
                </a:uFill>
                <a:ea typeface="Verdana"/>
              </a:rPr>
              <a:t>2</a:t>
            </a:r>
            <a:r>
              <a:rPr lang="fr-FR" sz="1400" b="1" spc="-1" dirty="0">
                <a:uFill>
                  <a:solidFill>
                    <a:srgbClr val="FFFFFF"/>
                  </a:solidFill>
                </a:uFill>
                <a:ea typeface="Verdana"/>
              </a:rPr>
              <a:t>  Respect des principes éthiques</a:t>
            </a:r>
            <a:endParaRPr lang="fr-FR" sz="1400" b="1" spc="-1" dirty="0">
              <a:uFill>
                <a:solidFill>
                  <a:srgbClr val="FFFFFF"/>
                </a:solidFill>
              </a:uFill>
              <a:ea typeface="Microsoft YaHei"/>
            </a:endParaRPr>
          </a:p>
          <a:p>
            <a:pPr lvl="1">
              <a:spcBef>
                <a:spcPts val="600"/>
              </a:spcBef>
            </a:pPr>
            <a:r>
              <a:rPr lang="fr-FR" sz="1400" b="1" spc="-1" dirty="0">
                <a:solidFill>
                  <a:srgbClr val="FF0000"/>
                </a:solidFill>
                <a:uFill>
                  <a:solidFill>
                    <a:srgbClr val="FFFFFF"/>
                  </a:solidFill>
                </a:uFill>
                <a:ea typeface="Verdana"/>
              </a:rPr>
              <a:t>3 </a:t>
            </a:r>
            <a:r>
              <a:rPr lang="fr-FR" sz="1400" b="1" spc="-1" dirty="0">
                <a:uFill>
                  <a:solidFill>
                    <a:srgbClr val="FFFFFF"/>
                  </a:solidFill>
                </a:uFill>
                <a:ea typeface="Verdana"/>
              </a:rPr>
              <a:t> Responsabilité professionnelle</a:t>
            </a:r>
            <a:endParaRPr lang="fr-FR" sz="1400" b="1" spc="-1" dirty="0">
              <a:uFill>
                <a:solidFill>
                  <a:srgbClr val="FFFFFF"/>
                </a:solidFill>
              </a:uFill>
              <a:ea typeface="Microsoft YaHei"/>
            </a:endParaRPr>
          </a:p>
          <a:p>
            <a:pPr lvl="1">
              <a:spcBef>
                <a:spcPts val="600"/>
              </a:spcBef>
            </a:pPr>
            <a:r>
              <a:rPr lang="fr-FR" sz="1400" b="1" spc="-1" dirty="0">
                <a:solidFill>
                  <a:srgbClr val="FF0000"/>
                </a:solidFill>
                <a:uFill>
                  <a:solidFill>
                    <a:srgbClr val="FFFFFF"/>
                  </a:solidFill>
                </a:uFill>
                <a:ea typeface="Verdana"/>
              </a:rPr>
              <a:t>4</a:t>
            </a:r>
            <a:r>
              <a:rPr lang="fr-FR" sz="1400" b="1" spc="-1" dirty="0">
                <a:uFill>
                  <a:solidFill>
                    <a:srgbClr val="FFFFFF"/>
                  </a:solidFill>
                </a:uFill>
                <a:ea typeface="Verdana"/>
              </a:rPr>
              <a:t>  Attitude professionnelle : environnement de recherche </a:t>
            </a:r>
            <a:endParaRPr lang="fr-FR" sz="1400" b="1" spc="-1" dirty="0">
              <a:uFill>
                <a:solidFill>
                  <a:srgbClr val="FFFFFF"/>
                </a:solidFill>
              </a:uFill>
              <a:ea typeface="Microsoft YaHei"/>
            </a:endParaRPr>
          </a:p>
          <a:p>
            <a:pPr lvl="1">
              <a:spcBef>
                <a:spcPts val="600"/>
              </a:spcBef>
            </a:pPr>
            <a:r>
              <a:rPr lang="fr-FR" sz="1400" b="1" spc="-1" dirty="0">
                <a:solidFill>
                  <a:srgbClr val="FF0000"/>
                </a:solidFill>
                <a:uFill>
                  <a:solidFill>
                    <a:srgbClr val="FFFFFF"/>
                  </a:solidFill>
                </a:uFill>
                <a:ea typeface="Verdana"/>
              </a:rPr>
              <a:t>5</a:t>
            </a:r>
            <a:r>
              <a:rPr lang="fr-FR" sz="1400" b="1" spc="-1" dirty="0">
                <a:uFill>
                  <a:solidFill>
                    <a:srgbClr val="FFFFFF"/>
                  </a:solidFill>
                </a:uFill>
                <a:ea typeface="Verdana"/>
              </a:rPr>
              <a:t>  Obligations contractuelles et légales </a:t>
            </a:r>
            <a:endParaRPr lang="fr-FR" sz="1400" b="1" spc="-1" dirty="0">
              <a:solidFill>
                <a:schemeClr val="accent2"/>
              </a:solidFill>
              <a:uFill>
                <a:solidFill>
                  <a:srgbClr val="FFFFFF"/>
                </a:solidFill>
              </a:uFill>
              <a:ea typeface="Microsoft YaHei"/>
            </a:endParaRPr>
          </a:p>
          <a:p>
            <a:pPr lvl="1">
              <a:spcBef>
                <a:spcPts val="600"/>
              </a:spcBef>
            </a:pPr>
            <a:r>
              <a:rPr lang="fr-FR" sz="1400" b="1" spc="-1" dirty="0">
                <a:solidFill>
                  <a:srgbClr val="FF0000"/>
                </a:solidFill>
                <a:uFill>
                  <a:solidFill>
                    <a:srgbClr val="FFFFFF"/>
                  </a:solidFill>
                </a:uFill>
                <a:ea typeface="Verdana"/>
              </a:rPr>
              <a:t>6</a:t>
            </a:r>
            <a:r>
              <a:rPr lang="fr-FR" sz="1400" b="1" spc="-1" dirty="0">
                <a:uFill>
                  <a:solidFill>
                    <a:srgbClr val="FFFFFF"/>
                  </a:solidFill>
                </a:uFill>
                <a:ea typeface="Verdana"/>
              </a:rPr>
              <a:t>  Responsabilité (retour financier, audits financiers/recherche/éthique, transparence des données) </a:t>
            </a:r>
            <a:endParaRPr lang="fr-FR" sz="1400" b="1" spc="-1" dirty="0">
              <a:solidFill>
                <a:schemeClr val="accent2"/>
              </a:solidFill>
              <a:uFill>
                <a:solidFill>
                  <a:srgbClr val="FFFFFF"/>
                </a:solidFill>
              </a:uFill>
              <a:ea typeface="Microsoft YaHei"/>
            </a:endParaRPr>
          </a:p>
          <a:p>
            <a:pPr lvl="1">
              <a:spcBef>
                <a:spcPts val="600"/>
              </a:spcBef>
            </a:pPr>
            <a:r>
              <a:rPr lang="fr-FR" sz="1400" b="1" spc="-1" dirty="0">
                <a:solidFill>
                  <a:srgbClr val="FF0000"/>
                </a:solidFill>
                <a:uFill>
                  <a:solidFill>
                    <a:srgbClr val="FFFFFF"/>
                  </a:solidFill>
                </a:uFill>
                <a:ea typeface="Verdana"/>
              </a:rPr>
              <a:t>7</a:t>
            </a:r>
            <a:r>
              <a:rPr lang="fr-FR" sz="1400" b="1" spc="-1" dirty="0">
                <a:uFill>
                  <a:solidFill>
                    <a:srgbClr val="FFFFFF"/>
                  </a:solidFill>
                </a:uFill>
                <a:ea typeface="Verdana"/>
              </a:rPr>
              <a:t>  Bonnes pratiques dans le secteur de la recherche (santé et sécurité, protection des données et mesures de confidentialité,..) </a:t>
            </a:r>
            <a:endParaRPr lang="fr-FR" sz="1400" b="1" spc="-1" dirty="0">
              <a:solidFill>
                <a:schemeClr val="accent2"/>
              </a:solidFill>
              <a:uFill>
                <a:solidFill>
                  <a:srgbClr val="FFFFFF"/>
                </a:solidFill>
              </a:uFill>
              <a:ea typeface="Verdana"/>
            </a:endParaRPr>
          </a:p>
          <a:p>
            <a:pPr lvl="1">
              <a:spcBef>
                <a:spcPts val="600"/>
              </a:spcBef>
            </a:pPr>
            <a:r>
              <a:rPr lang="fr-FR" sz="1400" b="1" spc="-1" dirty="0">
                <a:solidFill>
                  <a:srgbClr val="FF0000"/>
                </a:solidFill>
                <a:uFill>
                  <a:solidFill>
                    <a:srgbClr val="FFFFFF"/>
                  </a:solidFill>
                </a:uFill>
                <a:ea typeface="Verdana"/>
              </a:rPr>
              <a:t>8</a:t>
            </a:r>
            <a:r>
              <a:rPr lang="fr-FR" sz="1400" b="1" spc="-1" dirty="0">
                <a:uFill>
                  <a:solidFill>
                    <a:srgbClr val="FFFFFF"/>
                  </a:solidFill>
                </a:uFill>
                <a:ea typeface="Verdana"/>
              </a:rPr>
              <a:t>  Diffusion et exploitation des résultats </a:t>
            </a:r>
            <a:endParaRPr lang="fr-FR" sz="1400" b="1" spc="-1" dirty="0">
              <a:solidFill>
                <a:schemeClr val="accent2"/>
              </a:solidFill>
              <a:uFill>
                <a:solidFill>
                  <a:srgbClr val="FFFFFF"/>
                </a:solidFill>
              </a:uFill>
              <a:ea typeface="Verdana"/>
            </a:endParaRPr>
          </a:p>
          <a:p>
            <a:pPr lvl="1">
              <a:spcBef>
                <a:spcPts val="600"/>
              </a:spcBef>
            </a:pPr>
            <a:r>
              <a:rPr lang="fr-FR" sz="1400" b="1" spc="-1" dirty="0">
                <a:solidFill>
                  <a:srgbClr val="FF0000"/>
                </a:solidFill>
                <a:uFill>
                  <a:solidFill>
                    <a:srgbClr val="FFFFFF"/>
                  </a:solidFill>
                </a:uFill>
                <a:ea typeface="Verdana"/>
              </a:rPr>
              <a:t>9</a:t>
            </a:r>
            <a:r>
              <a:rPr lang="fr-FR" sz="1400" b="1" spc="-1" dirty="0">
                <a:uFill>
                  <a:solidFill>
                    <a:srgbClr val="FFFFFF"/>
                  </a:solidFill>
                </a:uFill>
                <a:ea typeface="Verdana"/>
              </a:rPr>
              <a:t>  Engagement vis-à-vis de la société (protection des données et de la confidentialité) </a:t>
            </a:r>
            <a:endParaRPr lang="fr-FR" sz="1400" b="1" spc="-1" dirty="0">
              <a:solidFill>
                <a:schemeClr val="accent2"/>
              </a:solidFill>
              <a:uFill>
                <a:solidFill>
                  <a:srgbClr val="FFFFFF"/>
                </a:solidFill>
              </a:uFill>
              <a:ea typeface="Microsoft YaHei"/>
            </a:endParaRPr>
          </a:p>
          <a:p>
            <a:pPr lvl="1">
              <a:spcBef>
                <a:spcPts val="600"/>
              </a:spcBef>
            </a:pPr>
            <a:r>
              <a:rPr lang="fr-FR" sz="1400" b="1" spc="-1" dirty="0">
                <a:solidFill>
                  <a:srgbClr val="FF0000"/>
                </a:solidFill>
                <a:uFill>
                  <a:solidFill>
                    <a:srgbClr val="FFFFFF"/>
                  </a:solidFill>
                </a:uFill>
                <a:ea typeface="Verdana"/>
              </a:rPr>
              <a:t>10</a:t>
            </a:r>
            <a:r>
              <a:rPr lang="fr-FR" sz="1400" b="1" spc="-1" dirty="0">
                <a:uFill>
                  <a:solidFill>
                    <a:srgbClr val="FFFFFF"/>
                  </a:solidFill>
                </a:uFill>
                <a:ea typeface="Verdana"/>
              </a:rPr>
              <a:t> Non discrimination (Les employeurs et/ou bailleurs de fonds des chercheurs ne pratiquent aucune discrimination entre les chercheurs fondée sur le sexe, l’âge, l’origine ethnique, nationale ou sociale, la religion ou la croyance, l’orientation sexuelle, la langue, le handicap, l’opinion politique, la situation sociale ou économique.)</a:t>
            </a:r>
            <a:endParaRPr lang="fr-FR" sz="1400" b="1" spc="-1" dirty="0">
              <a:solidFill>
                <a:schemeClr val="accent2"/>
              </a:solidFill>
              <a:uFill>
                <a:solidFill>
                  <a:srgbClr val="FFFFFF"/>
                </a:solidFill>
              </a:uFill>
              <a:ea typeface="Microsoft YaHei"/>
            </a:endParaRPr>
          </a:p>
          <a:p>
            <a:pPr lvl="1">
              <a:spcBef>
                <a:spcPts val="600"/>
              </a:spcBef>
            </a:pPr>
            <a:r>
              <a:rPr lang="fr-FR" sz="1400" b="1" spc="-1" dirty="0">
                <a:solidFill>
                  <a:srgbClr val="FF0000"/>
                </a:solidFill>
                <a:uFill>
                  <a:solidFill>
                    <a:srgbClr val="FFFFFF"/>
                  </a:solidFill>
                </a:uFill>
                <a:ea typeface="Verdana"/>
              </a:rPr>
              <a:t>11</a:t>
            </a:r>
            <a:r>
              <a:rPr lang="fr-FR" sz="1400" b="1" spc="-1" dirty="0">
                <a:uFill>
                  <a:solidFill>
                    <a:srgbClr val="FFFFFF"/>
                  </a:solidFill>
                </a:uFill>
                <a:ea typeface="Verdana"/>
              </a:rPr>
              <a:t> Système d’évaluation des chercheurs qui doit tenir compte de l’ensemble de leurs activités (publications, enseignement, tâches administratives</a:t>
            </a:r>
            <a:r>
              <a:rPr lang="fr-FR" sz="1400" b="1" spc="-1" dirty="0">
                <a:solidFill>
                  <a:schemeClr val="accent2"/>
                </a:solidFill>
                <a:uFill>
                  <a:solidFill>
                    <a:srgbClr val="FFFFFF"/>
                  </a:solidFill>
                </a:uFill>
                <a:ea typeface="Verdana"/>
              </a:rPr>
              <a:t>…)</a:t>
            </a:r>
            <a:r>
              <a:rPr lang="fr-FR" sz="1400" b="1" spc="-1" dirty="0">
                <a:uFill>
                  <a:solidFill>
                    <a:srgbClr val="FFFFFF"/>
                  </a:solidFill>
                </a:uFill>
                <a:ea typeface="Verdana"/>
              </a:rPr>
              <a:t/>
            </a:r>
            <a:br>
              <a:rPr lang="fr-FR" sz="1400" b="1" spc="-1" dirty="0">
                <a:uFill>
                  <a:solidFill>
                    <a:srgbClr val="FFFFFF"/>
                  </a:solidFill>
                </a:uFill>
                <a:ea typeface="Verdana"/>
              </a:rPr>
            </a:br>
            <a:r>
              <a:rPr lang="fr-FR" sz="1400" b="1" spc="-1" dirty="0">
                <a:uFill>
                  <a:solidFill>
                    <a:srgbClr val="FFFFFF"/>
                  </a:solidFill>
                </a:uFill>
                <a:ea typeface="Verdana"/>
              </a:rPr>
              <a:t/>
            </a:r>
            <a:br>
              <a:rPr lang="fr-FR" sz="1400" b="1" spc="-1" dirty="0">
                <a:uFill>
                  <a:solidFill>
                    <a:srgbClr val="FFFFFF"/>
                  </a:solidFill>
                </a:uFill>
                <a:ea typeface="Verdana"/>
              </a:rPr>
            </a:br>
            <a:endParaRPr lang="fr-FR" sz="1400" b="1" spc="-1" dirty="0">
              <a:uFill>
                <a:solidFill>
                  <a:srgbClr val="FFFFFF"/>
                </a:solidFill>
              </a:uFill>
              <a:ea typeface="Microsoft YaHei"/>
            </a:endParaRPr>
          </a:p>
          <a:p>
            <a:pPr marL="138112" indent="0">
              <a:lnSpc>
                <a:spcPct val="100000"/>
              </a:lnSpc>
              <a:spcBef>
                <a:spcPts val="600"/>
              </a:spcBef>
              <a:buNone/>
            </a:pPr>
            <a:endParaRPr lang="fr-FR" sz="2000" b="1" spc="-1" dirty="0">
              <a:solidFill>
                <a:srgbClr val="000000"/>
              </a:solidFill>
              <a:uFill>
                <a:solidFill>
                  <a:srgbClr val="FFFFFF"/>
                </a:solidFill>
              </a:uFill>
              <a:ea typeface="Verdana"/>
            </a:endParaRPr>
          </a:p>
          <a:p>
            <a:pPr marL="138112" indent="0">
              <a:lnSpc>
                <a:spcPct val="100000"/>
              </a:lnSpc>
              <a:buNone/>
            </a:pPr>
            <a:r>
              <a:rPr lang="fr-FR" sz="2000" spc="-1" dirty="0">
                <a:solidFill>
                  <a:srgbClr val="000000"/>
                </a:solidFill>
                <a:uFill>
                  <a:solidFill>
                    <a:srgbClr val="FFFFFF"/>
                  </a:solidFill>
                </a:uFill>
              </a:rPr>
              <a:t>(</a:t>
            </a:r>
          </a:p>
        </p:txBody>
      </p:sp>
      <p:cxnSp>
        <p:nvCxnSpPr>
          <p:cNvPr id="9" name="Connecteur droit 8">
            <a:extLst>
              <a:ext uri="{FF2B5EF4-FFF2-40B4-BE49-F238E27FC236}">
                <a16:creationId xmlns:a16="http://schemas.microsoft.com/office/drawing/2014/main" xmlns="" id="{F6FC8DE4-3FD8-7742-B01E-7D40A4F5549C}"/>
              </a:ext>
            </a:extLst>
          </p:cNvPr>
          <p:cNvCxnSpPr/>
          <p:nvPr/>
        </p:nvCxnSpPr>
        <p:spPr>
          <a:xfrm>
            <a:off x="539552" y="836712"/>
            <a:ext cx="7991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376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75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down)">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animEffect transition="in" filter="wipe(down)">
                                      <p:cBhvr>
                                        <p:cTn id="17" dur="500"/>
                                        <p:tgtEl>
                                          <p:spTgt spid="8">
                                            <p:txEl>
                                              <p:pRg st="3" end="3"/>
                                            </p:txEl>
                                          </p:spTgt>
                                        </p:tgtEl>
                                      </p:cBhvr>
                                    </p:animEffect>
                                  </p:childTnLst>
                                </p:cTn>
                              </p:par>
                              <p:par>
                                <p:cTn id="18" presetID="22" presetClass="entr" presetSubtype="4" fill="hold" nodeType="with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animEffect transition="in" filter="wipe(down)">
                                      <p:cBhvr>
                                        <p:cTn id="20" dur="500"/>
                                        <p:tgtEl>
                                          <p:spTgt spid="8">
                                            <p:txEl>
                                              <p:pRg st="4" end="4"/>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Effect transition="in" filter="wipe(down)">
                                      <p:cBhvr>
                                        <p:cTn id="23" dur="500"/>
                                        <p:tgtEl>
                                          <p:spTgt spid="8">
                                            <p:txEl>
                                              <p:pRg st="5" end="5"/>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8">
                                            <p:txEl>
                                              <p:pRg st="6" end="6"/>
                                            </p:txEl>
                                          </p:spTgt>
                                        </p:tgtEl>
                                        <p:attrNameLst>
                                          <p:attrName>style.visibility</p:attrName>
                                        </p:attrNameLst>
                                      </p:cBhvr>
                                      <p:to>
                                        <p:strVal val="visible"/>
                                      </p:to>
                                    </p:set>
                                    <p:animEffect transition="in" filter="wipe(down)">
                                      <p:cBhvr>
                                        <p:cTn id="26" dur="500"/>
                                        <p:tgtEl>
                                          <p:spTgt spid="8">
                                            <p:txEl>
                                              <p:pRg st="6" end="6"/>
                                            </p:txEl>
                                          </p:spTgt>
                                        </p:tgtEl>
                                      </p:cBhvr>
                                    </p:animEffect>
                                  </p:childTnLst>
                                </p:cTn>
                              </p:par>
                              <p:par>
                                <p:cTn id="27" presetID="22" presetClass="entr" presetSubtype="4" fill="hold" nodeType="withEffect">
                                  <p:stCondLst>
                                    <p:cond delay="0"/>
                                  </p:stCondLst>
                                  <p:childTnLst>
                                    <p:set>
                                      <p:cBhvr>
                                        <p:cTn id="28" dur="1" fill="hold">
                                          <p:stCondLst>
                                            <p:cond delay="0"/>
                                          </p:stCondLst>
                                        </p:cTn>
                                        <p:tgtEl>
                                          <p:spTgt spid="8">
                                            <p:txEl>
                                              <p:pRg st="7" end="7"/>
                                            </p:txEl>
                                          </p:spTgt>
                                        </p:tgtEl>
                                        <p:attrNameLst>
                                          <p:attrName>style.visibility</p:attrName>
                                        </p:attrNameLst>
                                      </p:cBhvr>
                                      <p:to>
                                        <p:strVal val="visible"/>
                                      </p:to>
                                    </p:set>
                                    <p:animEffect transition="in" filter="wipe(down)">
                                      <p:cBhvr>
                                        <p:cTn id="29" dur="500"/>
                                        <p:tgtEl>
                                          <p:spTgt spid="8">
                                            <p:txEl>
                                              <p:pRg st="7" end="7"/>
                                            </p:txEl>
                                          </p:spTgt>
                                        </p:tgtEl>
                                      </p:cBhvr>
                                    </p:animEffect>
                                  </p:childTnLst>
                                </p:cTn>
                              </p:par>
                              <p:par>
                                <p:cTn id="30" presetID="22" presetClass="entr" presetSubtype="4" fill="hold" nodeType="withEffect">
                                  <p:stCondLst>
                                    <p:cond delay="0"/>
                                  </p:stCondLst>
                                  <p:childTnLst>
                                    <p:set>
                                      <p:cBhvr>
                                        <p:cTn id="31" dur="1" fill="hold">
                                          <p:stCondLst>
                                            <p:cond delay="0"/>
                                          </p:stCondLst>
                                        </p:cTn>
                                        <p:tgtEl>
                                          <p:spTgt spid="8">
                                            <p:txEl>
                                              <p:pRg st="8" end="8"/>
                                            </p:txEl>
                                          </p:spTgt>
                                        </p:tgtEl>
                                        <p:attrNameLst>
                                          <p:attrName>style.visibility</p:attrName>
                                        </p:attrNameLst>
                                      </p:cBhvr>
                                      <p:to>
                                        <p:strVal val="visible"/>
                                      </p:to>
                                    </p:set>
                                    <p:animEffect transition="in" filter="wipe(down)">
                                      <p:cBhvr>
                                        <p:cTn id="32" dur="500"/>
                                        <p:tgtEl>
                                          <p:spTgt spid="8">
                                            <p:txEl>
                                              <p:pRg st="8" end="8"/>
                                            </p:txEl>
                                          </p:spTgt>
                                        </p:tgtEl>
                                      </p:cBhvr>
                                    </p:animEffect>
                                  </p:childTnLst>
                                </p:cTn>
                              </p:par>
                              <p:par>
                                <p:cTn id="33" presetID="22" presetClass="entr" presetSubtype="4" fill="hold" nodeType="with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animEffect transition="in" filter="wipe(down)">
                                      <p:cBhvr>
                                        <p:cTn id="35" dur="500"/>
                                        <p:tgtEl>
                                          <p:spTgt spid="8">
                                            <p:txEl>
                                              <p:pRg st="9" end="9"/>
                                            </p:txEl>
                                          </p:spTgt>
                                        </p:tgtEl>
                                      </p:cBhvr>
                                    </p:animEffect>
                                  </p:childTnLst>
                                </p:cTn>
                              </p:par>
                              <p:par>
                                <p:cTn id="36" presetID="22" presetClass="entr" presetSubtype="4" fill="hold" nodeType="withEffect">
                                  <p:stCondLst>
                                    <p:cond delay="0"/>
                                  </p:stCondLst>
                                  <p:childTnLst>
                                    <p:set>
                                      <p:cBhvr>
                                        <p:cTn id="37" dur="1" fill="hold">
                                          <p:stCondLst>
                                            <p:cond delay="0"/>
                                          </p:stCondLst>
                                        </p:cTn>
                                        <p:tgtEl>
                                          <p:spTgt spid="8">
                                            <p:txEl>
                                              <p:pRg st="10" end="10"/>
                                            </p:txEl>
                                          </p:spTgt>
                                        </p:tgtEl>
                                        <p:attrNameLst>
                                          <p:attrName>style.visibility</p:attrName>
                                        </p:attrNameLst>
                                      </p:cBhvr>
                                      <p:to>
                                        <p:strVal val="visible"/>
                                      </p:to>
                                    </p:set>
                                    <p:animEffect transition="in" filter="wipe(down)">
                                      <p:cBhvr>
                                        <p:cTn id="38" dur="500"/>
                                        <p:tgtEl>
                                          <p:spTgt spid="8">
                                            <p:txEl>
                                              <p:pRg st="10" end="10"/>
                                            </p:txEl>
                                          </p:spTgt>
                                        </p:tgtEl>
                                      </p:cBhvr>
                                    </p:animEffect>
                                  </p:childTnLst>
                                </p:cTn>
                              </p:par>
                              <p:par>
                                <p:cTn id="39" presetID="22" presetClass="entr" presetSubtype="4" fill="hold" nodeType="withEffect">
                                  <p:stCondLst>
                                    <p:cond delay="0"/>
                                  </p:stCondLst>
                                  <p:childTnLst>
                                    <p:set>
                                      <p:cBhvr>
                                        <p:cTn id="40" dur="1" fill="hold">
                                          <p:stCondLst>
                                            <p:cond delay="0"/>
                                          </p:stCondLst>
                                        </p:cTn>
                                        <p:tgtEl>
                                          <p:spTgt spid="8">
                                            <p:txEl>
                                              <p:pRg st="11" end="11"/>
                                            </p:txEl>
                                          </p:spTgt>
                                        </p:tgtEl>
                                        <p:attrNameLst>
                                          <p:attrName>style.visibility</p:attrName>
                                        </p:attrNameLst>
                                      </p:cBhvr>
                                      <p:to>
                                        <p:strVal val="visible"/>
                                      </p:to>
                                    </p:set>
                                    <p:animEffect transition="in" filter="wipe(down)">
                                      <p:cBhvr>
                                        <p:cTn id="41" dur="500"/>
                                        <p:tgtEl>
                                          <p:spTgt spid="8">
                                            <p:txEl>
                                              <p:pRg st="11" end="11"/>
                                            </p:txEl>
                                          </p:spTgt>
                                        </p:tgtEl>
                                      </p:cBhvr>
                                    </p:animEffect>
                                  </p:childTnLst>
                                </p:cTn>
                              </p:par>
                              <p:par>
                                <p:cTn id="42" presetID="22" presetClass="entr" presetSubtype="4" fill="hold" nodeType="withEffect">
                                  <p:stCondLst>
                                    <p:cond delay="0"/>
                                  </p:stCondLst>
                                  <p:childTnLst>
                                    <p:set>
                                      <p:cBhvr>
                                        <p:cTn id="43" dur="1" fill="hold">
                                          <p:stCondLst>
                                            <p:cond delay="0"/>
                                          </p:stCondLst>
                                        </p:cTn>
                                        <p:tgtEl>
                                          <p:spTgt spid="8">
                                            <p:txEl>
                                              <p:pRg st="12" end="12"/>
                                            </p:txEl>
                                          </p:spTgt>
                                        </p:tgtEl>
                                        <p:attrNameLst>
                                          <p:attrName>style.visibility</p:attrName>
                                        </p:attrNameLst>
                                      </p:cBhvr>
                                      <p:to>
                                        <p:strVal val="visible"/>
                                      </p:to>
                                    </p:set>
                                    <p:animEffect transition="in" filter="wipe(down)">
                                      <p:cBhvr>
                                        <p:cTn id="44" dur="500"/>
                                        <p:tgtEl>
                                          <p:spTgt spid="8">
                                            <p:txEl>
                                              <p:pRg st="12" end="12"/>
                                            </p:txEl>
                                          </p:spTgt>
                                        </p:tgtEl>
                                      </p:cBhvr>
                                    </p:animEffect>
                                  </p:childTnLst>
                                </p:cTn>
                              </p:par>
                              <p:par>
                                <p:cTn id="45" presetID="22" presetClass="entr" presetSubtype="4" fill="hold" nodeType="withEffect">
                                  <p:stCondLst>
                                    <p:cond delay="0"/>
                                  </p:stCondLst>
                                  <p:childTnLst>
                                    <p:set>
                                      <p:cBhvr>
                                        <p:cTn id="46" dur="1" fill="hold">
                                          <p:stCondLst>
                                            <p:cond delay="0"/>
                                          </p:stCondLst>
                                        </p:cTn>
                                        <p:tgtEl>
                                          <p:spTgt spid="8">
                                            <p:txEl>
                                              <p:pRg st="14" end="14"/>
                                            </p:txEl>
                                          </p:spTgt>
                                        </p:tgtEl>
                                        <p:attrNameLst>
                                          <p:attrName>style.visibility</p:attrName>
                                        </p:attrNameLst>
                                      </p:cBhvr>
                                      <p:to>
                                        <p:strVal val="visible"/>
                                      </p:to>
                                    </p:set>
                                    <p:animEffect transition="in" filter="wipe(down)">
                                      <p:cBhvr>
                                        <p:cTn id="47" dur="500"/>
                                        <p:tgtEl>
                                          <p:spTgt spid="8">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EE529E60-DEE5-F44D-98E5-56DAC0DF332F}"/>
              </a:ext>
            </a:extLst>
          </p:cNvPr>
          <p:cNvSpPr>
            <a:spLocks noGrp="1"/>
          </p:cNvSpPr>
          <p:nvPr>
            <p:ph type="body" sz="quarter" idx="10"/>
          </p:nvPr>
        </p:nvSpPr>
        <p:spPr/>
        <p:txBody>
          <a:bodyPr/>
          <a:lstStyle/>
          <a:p>
            <a:endParaRPr lang="fr-FR"/>
          </a:p>
        </p:txBody>
      </p:sp>
      <p:sp>
        <p:nvSpPr>
          <p:cNvPr id="7" name="Titre 1">
            <a:extLst>
              <a:ext uri="{FF2B5EF4-FFF2-40B4-BE49-F238E27FC236}">
                <a16:creationId xmlns:a16="http://schemas.microsoft.com/office/drawing/2014/main" xmlns="" id="{A07B3EA1-5C8C-DB4D-821C-FFA4AB87A3AD}"/>
              </a:ext>
            </a:extLst>
          </p:cNvPr>
          <p:cNvSpPr>
            <a:spLocks noGrp="1"/>
          </p:cNvSpPr>
          <p:nvPr>
            <p:ph type="title"/>
          </p:nvPr>
        </p:nvSpPr>
        <p:spPr>
          <a:xfrm>
            <a:off x="354129" y="215870"/>
            <a:ext cx="8153400" cy="990600"/>
          </a:xfrm>
        </p:spPr>
        <p:txBody>
          <a:bodyPr/>
          <a:lstStyle/>
          <a:p>
            <a:r>
              <a:rPr lang="fr-FR" b="1" dirty="0"/>
              <a:t>Méthodologie</a:t>
            </a:r>
          </a:p>
        </p:txBody>
      </p:sp>
      <p:sp>
        <p:nvSpPr>
          <p:cNvPr id="8" name="Espace réservé du contenu 2">
            <a:extLst>
              <a:ext uri="{FF2B5EF4-FFF2-40B4-BE49-F238E27FC236}">
                <a16:creationId xmlns:a16="http://schemas.microsoft.com/office/drawing/2014/main" xmlns="" id="{FC39D5DB-35D5-8149-82A5-2890EFECD86C}"/>
              </a:ext>
            </a:extLst>
          </p:cNvPr>
          <p:cNvSpPr>
            <a:spLocks noGrp="1"/>
          </p:cNvSpPr>
          <p:nvPr>
            <p:ph sz="quarter" idx="1"/>
          </p:nvPr>
        </p:nvSpPr>
        <p:spPr>
          <a:xfrm>
            <a:off x="2337" y="900561"/>
            <a:ext cx="8856984" cy="5362494"/>
          </a:xfrm>
        </p:spPr>
        <p:txBody>
          <a:bodyPr/>
          <a:lstStyle/>
          <a:p>
            <a:pPr marL="138112" indent="0">
              <a:lnSpc>
                <a:spcPct val="100000"/>
              </a:lnSpc>
              <a:buNone/>
            </a:pPr>
            <a:endParaRPr lang="fr-FR" sz="1200" spc="-1" dirty="0">
              <a:solidFill>
                <a:srgbClr val="000099"/>
              </a:solidFill>
              <a:uFill>
                <a:solidFill>
                  <a:srgbClr val="FFFFFF"/>
                </a:solidFill>
              </a:uFill>
            </a:endParaRPr>
          </a:p>
          <a:p>
            <a:pPr marL="457200">
              <a:lnSpc>
                <a:spcPct val="100000"/>
              </a:lnSpc>
            </a:pPr>
            <a:r>
              <a:rPr lang="fr-FR" sz="3200" b="1" spc="-1" dirty="0">
                <a:solidFill>
                  <a:srgbClr val="FF0000"/>
                </a:solidFill>
                <a:uFill>
                  <a:solidFill>
                    <a:srgbClr val="FFFFFF"/>
                  </a:solidFill>
                </a:uFill>
                <a:ea typeface="Verdana"/>
              </a:rPr>
              <a:t> </a:t>
            </a:r>
            <a:r>
              <a:rPr lang="fr-FR" sz="2400" b="1" spc="-1" dirty="0">
                <a:solidFill>
                  <a:srgbClr val="FF0000"/>
                </a:solidFill>
                <a:uFill>
                  <a:solidFill>
                    <a:srgbClr val="FFFFFF"/>
                  </a:solidFill>
                </a:uFill>
                <a:ea typeface="Verdana"/>
              </a:rPr>
              <a:t>Le recrutement</a:t>
            </a:r>
          </a:p>
          <a:p>
            <a:pPr marL="457200">
              <a:lnSpc>
                <a:spcPct val="100000"/>
              </a:lnSpc>
            </a:pPr>
            <a:endParaRPr lang="fr-FR" sz="900" spc="-1" dirty="0">
              <a:solidFill>
                <a:srgbClr val="000000"/>
              </a:solidFill>
              <a:uFill>
                <a:solidFill>
                  <a:srgbClr val="FFFFFF"/>
                </a:solidFill>
              </a:uFill>
              <a:latin typeface="Arial"/>
            </a:endParaRPr>
          </a:p>
          <a:p>
            <a:pPr lvl="1"/>
            <a:r>
              <a:rPr lang="fr-FR" sz="1600" b="1" spc="-1" dirty="0">
                <a:solidFill>
                  <a:srgbClr val="FF0000"/>
                </a:solidFill>
                <a:uFill>
                  <a:solidFill>
                    <a:srgbClr val="FFFFFF"/>
                  </a:solidFill>
                </a:uFill>
                <a:ea typeface="Verdana"/>
              </a:rPr>
              <a:t>12 et 13 </a:t>
            </a:r>
            <a:r>
              <a:rPr lang="fr-FR" sz="1600" b="1" spc="-1" dirty="0">
                <a:uFill>
                  <a:solidFill>
                    <a:srgbClr val="FFFFFF"/>
                  </a:solidFill>
                </a:uFill>
                <a:ea typeface="Verdana"/>
              </a:rPr>
              <a:t>Procédures de recrutement, ouvertes et transparentes </a:t>
            </a:r>
            <a:endParaRPr lang="fr-FR" sz="1600" spc="-1" dirty="0">
              <a:solidFill>
                <a:schemeClr val="accent2"/>
              </a:solidFill>
              <a:uFill>
                <a:solidFill>
                  <a:srgbClr val="FFFFFF"/>
                </a:solidFill>
              </a:uFill>
              <a:ea typeface="Microsoft YaHei"/>
            </a:endParaRPr>
          </a:p>
          <a:p>
            <a:pPr lvl="1"/>
            <a:r>
              <a:rPr lang="fr-FR" sz="1600" b="1" spc="-1" dirty="0">
                <a:solidFill>
                  <a:srgbClr val="FF0000"/>
                </a:solidFill>
                <a:uFill>
                  <a:solidFill>
                    <a:srgbClr val="FFFFFF"/>
                  </a:solidFill>
                </a:uFill>
                <a:ea typeface="Verdana"/>
              </a:rPr>
              <a:t>14</a:t>
            </a:r>
            <a:r>
              <a:rPr lang="fr-FR" sz="1600" b="1" spc="-1" dirty="0">
                <a:uFill>
                  <a:solidFill>
                    <a:srgbClr val="FFFFFF"/>
                  </a:solidFill>
                </a:uFill>
                <a:ea typeface="Verdana"/>
              </a:rPr>
              <a:t> Comités de sélection </a:t>
            </a:r>
          </a:p>
          <a:p>
            <a:pPr lvl="1"/>
            <a:r>
              <a:rPr lang="fr-FR" sz="1600" b="1" spc="-1" dirty="0">
                <a:solidFill>
                  <a:srgbClr val="FF0000"/>
                </a:solidFill>
                <a:uFill>
                  <a:solidFill>
                    <a:srgbClr val="FFFFFF"/>
                  </a:solidFill>
                </a:uFill>
                <a:ea typeface="Verdana"/>
              </a:rPr>
              <a:t>15</a:t>
            </a:r>
            <a:r>
              <a:rPr lang="fr-FR" sz="1600" b="1" spc="-1" dirty="0">
                <a:uFill>
                  <a:solidFill>
                    <a:srgbClr val="FFFFFF"/>
                  </a:solidFill>
                </a:uFill>
                <a:ea typeface="Verdana"/>
              </a:rPr>
              <a:t> Transparence : information préalable des candidats concernant les critères de recrutement </a:t>
            </a:r>
          </a:p>
          <a:p>
            <a:pPr lvl="1"/>
            <a:r>
              <a:rPr lang="fr-FR" sz="1600" b="1" spc="-1" dirty="0">
                <a:solidFill>
                  <a:srgbClr val="FF0000"/>
                </a:solidFill>
                <a:uFill>
                  <a:solidFill>
                    <a:srgbClr val="FFFFFF"/>
                  </a:solidFill>
                </a:uFill>
                <a:ea typeface="Verdana"/>
              </a:rPr>
              <a:t>16</a:t>
            </a:r>
            <a:r>
              <a:rPr lang="fr-FR" sz="1600" b="1" spc="-1" dirty="0">
                <a:uFill>
                  <a:solidFill>
                    <a:srgbClr val="FFFFFF"/>
                  </a:solidFill>
                </a:uFill>
                <a:ea typeface="Verdana"/>
              </a:rPr>
              <a:t> Jugement du mérite : prise en compte de toute l’expérience du candidat et pas uniquement des publications </a:t>
            </a:r>
          </a:p>
          <a:p>
            <a:pPr lvl="1"/>
            <a:r>
              <a:rPr lang="fr-FR" sz="1600" b="1" spc="-1" dirty="0">
                <a:solidFill>
                  <a:srgbClr val="FF0000"/>
                </a:solidFill>
                <a:uFill>
                  <a:solidFill>
                    <a:srgbClr val="FFFFFF"/>
                  </a:solidFill>
                </a:uFill>
                <a:ea typeface="Verdana"/>
              </a:rPr>
              <a:t>17</a:t>
            </a:r>
            <a:r>
              <a:rPr lang="fr-FR" sz="1600" b="1" spc="-1" dirty="0">
                <a:uFill>
                  <a:solidFill>
                    <a:srgbClr val="FFFFFF"/>
                  </a:solidFill>
                </a:uFill>
                <a:ea typeface="Verdana"/>
              </a:rPr>
              <a:t> Chronologie du CV</a:t>
            </a:r>
          </a:p>
          <a:p>
            <a:pPr lvl="1"/>
            <a:r>
              <a:rPr lang="fr-FR" sz="1600" b="1" spc="-1" dirty="0">
                <a:solidFill>
                  <a:srgbClr val="FF0000"/>
                </a:solidFill>
                <a:uFill>
                  <a:solidFill>
                    <a:srgbClr val="FFFFFF"/>
                  </a:solidFill>
                </a:uFill>
                <a:ea typeface="Verdana"/>
              </a:rPr>
              <a:t>18</a:t>
            </a:r>
            <a:r>
              <a:rPr lang="fr-FR" sz="1600" b="1" spc="-1" dirty="0">
                <a:uFill>
                  <a:solidFill>
                    <a:srgbClr val="FFFFFF"/>
                  </a:solidFill>
                </a:uFill>
                <a:ea typeface="Verdana"/>
              </a:rPr>
              <a:t> Reconnaissance de l’expérience de mobilité  </a:t>
            </a:r>
          </a:p>
          <a:p>
            <a:pPr lvl="1"/>
            <a:r>
              <a:rPr lang="fr-FR" sz="1600" b="1" spc="-1" dirty="0">
                <a:solidFill>
                  <a:srgbClr val="FF0000"/>
                </a:solidFill>
                <a:uFill>
                  <a:solidFill>
                    <a:srgbClr val="FFFFFF"/>
                  </a:solidFill>
                </a:uFill>
                <a:ea typeface="Verdana"/>
              </a:rPr>
              <a:t>19</a:t>
            </a:r>
            <a:r>
              <a:rPr lang="fr-FR" sz="1600" b="1" spc="-1" dirty="0">
                <a:uFill>
                  <a:solidFill>
                    <a:srgbClr val="FFFFFF"/>
                  </a:solidFill>
                </a:uFill>
                <a:ea typeface="Verdana"/>
              </a:rPr>
              <a:t> Reconnaissance des qualifications </a:t>
            </a:r>
          </a:p>
          <a:p>
            <a:pPr lvl="1"/>
            <a:r>
              <a:rPr lang="fr-FR" sz="1600" b="1" spc="-1" dirty="0">
                <a:solidFill>
                  <a:srgbClr val="FF0000"/>
                </a:solidFill>
                <a:uFill>
                  <a:solidFill>
                    <a:srgbClr val="FFFFFF"/>
                  </a:solidFill>
                </a:uFill>
                <a:ea typeface="Verdana"/>
              </a:rPr>
              <a:t>20</a:t>
            </a:r>
            <a:r>
              <a:rPr lang="fr-FR" sz="1600" b="1" spc="-1" dirty="0">
                <a:uFill>
                  <a:solidFill>
                    <a:srgbClr val="FFFFFF"/>
                  </a:solidFill>
                </a:uFill>
                <a:ea typeface="Verdana"/>
              </a:rPr>
              <a:t> Ancienneté : prise en compte de l’expérience préalablement acquise</a:t>
            </a:r>
          </a:p>
          <a:p>
            <a:pPr lvl="1"/>
            <a:r>
              <a:rPr lang="fr-FR" sz="1600" b="1" spc="-1" dirty="0">
                <a:solidFill>
                  <a:srgbClr val="FF0000"/>
                </a:solidFill>
                <a:uFill>
                  <a:solidFill>
                    <a:srgbClr val="FFFFFF"/>
                  </a:solidFill>
                </a:uFill>
                <a:ea typeface="Verdana"/>
              </a:rPr>
              <a:t>21</a:t>
            </a:r>
            <a:r>
              <a:rPr lang="fr-FR" sz="1600" b="1" spc="-1" dirty="0">
                <a:uFill>
                  <a:solidFill>
                    <a:srgbClr val="FFFFFF"/>
                  </a:solidFill>
                </a:uFill>
                <a:ea typeface="Verdana"/>
              </a:rPr>
              <a:t> Post-doctorat (les principes du recrutement en post-doctorat)</a:t>
            </a:r>
          </a:p>
          <a:p>
            <a:pPr marL="138112" indent="0">
              <a:lnSpc>
                <a:spcPct val="100000"/>
              </a:lnSpc>
              <a:buNone/>
            </a:pPr>
            <a:endParaRPr lang="fr-FR" sz="1200" b="1" spc="-1" dirty="0">
              <a:solidFill>
                <a:srgbClr val="000000"/>
              </a:solidFill>
              <a:uFill>
                <a:solidFill>
                  <a:srgbClr val="FFFFFF"/>
                </a:solidFill>
              </a:uFill>
              <a:ea typeface="Verdana"/>
            </a:endParaRPr>
          </a:p>
          <a:p>
            <a:pPr marL="138112" indent="0">
              <a:lnSpc>
                <a:spcPct val="100000"/>
              </a:lnSpc>
              <a:buNone/>
            </a:pPr>
            <a:endParaRPr lang="fr-FR" sz="1200" spc="-1" dirty="0">
              <a:solidFill>
                <a:srgbClr val="000000"/>
              </a:solidFill>
              <a:uFill>
                <a:solidFill>
                  <a:srgbClr val="FFFFFF"/>
                </a:solidFill>
              </a:uFill>
            </a:endParaRPr>
          </a:p>
        </p:txBody>
      </p:sp>
      <p:cxnSp>
        <p:nvCxnSpPr>
          <p:cNvPr id="9" name="Connecteur droit 8">
            <a:extLst>
              <a:ext uri="{FF2B5EF4-FFF2-40B4-BE49-F238E27FC236}">
                <a16:creationId xmlns:a16="http://schemas.microsoft.com/office/drawing/2014/main" xmlns="" id="{E4D4607E-A9A6-6F44-8E6F-6EA4EC6A785D}"/>
              </a:ext>
            </a:extLst>
          </p:cNvPr>
          <p:cNvCxnSpPr/>
          <p:nvPr/>
        </p:nvCxnSpPr>
        <p:spPr>
          <a:xfrm>
            <a:off x="539552" y="836712"/>
            <a:ext cx="7991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755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wipe(down)">
                                      <p:cBhvr>
                                        <p:cTn id="7" dur="750"/>
                                        <p:tgtEl>
                                          <p:spTgt spid="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3" end="3"/>
                                            </p:txEl>
                                          </p:spTgt>
                                        </p:tgtEl>
                                        <p:attrNameLst>
                                          <p:attrName>style.visibility</p:attrName>
                                        </p:attrNameLst>
                                      </p:cBhvr>
                                      <p:to>
                                        <p:strVal val="visible"/>
                                      </p:to>
                                    </p:set>
                                    <p:animEffect transition="in" filter="wipe(down)">
                                      <p:cBhvr>
                                        <p:cTn id="12" dur="500"/>
                                        <p:tgtEl>
                                          <p:spTgt spid="8">
                                            <p:txEl>
                                              <p:pRg st="3" end="3"/>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wipe(down)">
                                      <p:cBhvr>
                                        <p:cTn id="15" dur="500"/>
                                        <p:tgtEl>
                                          <p:spTgt spid="8">
                                            <p:txEl>
                                              <p:pRg st="4" end="4"/>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8">
                                            <p:txEl>
                                              <p:pRg st="5" end="5"/>
                                            </p:txEl>
                                          </p:spTgt>
                                        </p:tgtEl>
                                        <p:attrNameLst>
                                          <p:attrName>style.visibility</p:attrName>
                                        </p:attrNameLst>
                                      </p:cBhvr>
                                      <p:to>
                                        <p:strVal val="visible"/>
                                      </p:to>
                                    </p:set>
                                    <p:animEffect transition="in" filter="wipe(down)">
                                      <p:cBhvr>
                                        <p:cTn id="18" dur="500"/>
                                        <p:tgtEl>
                                          <p:spTgt spid="8">
                                            <p:txEl>
                                              <p:pRg st="5" end="5"/>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animEffect transition="in" filter="wipe(down)">
                                      <p:cBhvr>
                                        <p:cTn id="21" dur="500"/>
                                        <p:tgtEl>
                                          <p:spTgt spid="8">
                                            <p:txEl>
                                              <p:pRg st="6" end="6"/>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8">
                                            <p:txEl>
                                              <p:pRg st="7" end="7"/>
                                            </p:txEl>
                                          </p:spTgt>
                                        </p:tgtEl>
                                        <p:attrNameLst>
                                          <p:attrName>style.visibility</p:attrName>
                                        </p:attrNameLst>
                                      </p:cBhvr>
                                      <p:to>
                                        <p:strVal val="visible"/>
                                      </p:to>
                                    </p:set>
                                    <p:animEffect transition="in" filter="wipe(down)">
                                      <p:cBhvr>
                                        <p:cTn id="24" dur="500"/>
                                        <p:tgtEl>
                                          <p:spTgt spid="8">
                                            <p:txEl>
                                              <p:pRg st="7" end="7"/>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8">
                                            <p:txEl>
                                              <p:pRg st="8" end="8"/>
                                            </p:txEl>
                                          </p:spTgt>
                                        </p:tgtEl>
                                        <p:attrNameLst>
                                          <p:attrName>style.visibility</p:attrName>
                                        </p:attrNameLst>
                                      </p:cBhvr>
                                      <p:to>
                                        <p:strVal val="visible"/>
                                      </p:to>
                                    </p:set>
                                    <p:animEffect transition="in" filter="wipe(down)">
                                      <p:cBhvr>
                                        <p:cTn id="27" dur="500"/>
                                        <p:tgtEl>
                                          <p:spTgt spid="8">
                                            <p:txEl>
                                              <p:pRg st="8" end="8"/>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8">
                                            <p:txEl>
                                              <p:pRg st="9" end="9"/>
                                            </p:txEl>
                                          </p:spTgt>
                                        </p:tgtEl>
                                        <p:attrNameLst>
                                          <p:attrName>style.visibility</p:attrName>
                                        </p:attrNameLst>
                                      </p:cBhvr>
                                      <p:to>
                                        <p:strVal val="visible"/>
                                      </p:to>
                                    </p:set>
                                    <p:animEffect transition="in" filter="wipe(down)">
                                      <p:cBhvr>
                                        <p:cTn id="30" dur="500"/>
                                        <p:tgtEl>
                                          <p:spTgt spid="8">
                                            <p:txEl>
                                              <p:pRg st="9" end="9"/>
                                            </p:txEl>
                                          </p:spTgt>
                                        </p:tgtEl>
                                      </p:cBhvr>
                                    </p:animEffect>
                                  </p:childTnLst>
                                </p:cTn>
                              </p:par>
                              <p:par>
                                <p:cTn id="31" presetID="22" presetClass="entr" presetSubtype="4" fill="hold" nodeType="withEffect">
                                  <p:stCondLst>
                                    <p:cond delay="0"/>
                                  </p:stCondLst>
                                  <p:childTnLst>
                                    <p:set>
                                      <p:cBhvr>
                                        <p:cTn id="32" dur="1" fill="hold">
                                          <p:stCondLst>
                                            <p:cond delay="0"/>
                                          </p:stCondLst>
                                        </p:cTn>
                                        <p:tgtEl>
                                          <p:spTgt spid="8">
                                            <p:txEl>
                                              <p:pRg st="10" end="10"/>
                                            </p:txEl>
                                          </p:spTgt>
                                        </p:tgtEl>
                                        <p:attrNameLst>
                                          <p:attrName>style.visibility</p:attrName>
                                        </p:attrNameLst>
                                      </p:cBhvr>
                                      <p:to>
                                        <p:strVal val="visible"/>
                                      </p:to>
                                    </p:set>
                                    <p:animEffect transition="in" filter="wipe(down)">
                                      <p:cBhvr>
                                        <p:cTn id="33" dur="500"/>
                                        <p:tgtEl>
                                          <p:spTgt spid="8">
                                            <p:txEl>
                                              <p:pRg st="10" end="10"/>
                                            </p:txEl>
                                          </p:spTgt>
                                        </p:tgtEl>
                                      </p:cBhvr>
                                    </p:animEffect>
                                  </p:childTnLst>
                                </p:cTn>
                              </p:par>
                              <p:par>
                                <p:cTn id="34" presetID="22" presetClass="entr" presetSubtype="4" fill="hold" nodeType="withEffect">
                                  <p:stCondLst>
                                    <p:cond delay="0"/>
                                  </p:stCondLst>
                                  <p:childTnLst>
                                    <p:set>
                                      <p:cBhvr>
                                        <p:cTn id="35" dur="1" fill="hold">
                                          <p:stCondLst>
                                            <p:cond delay="0"/>
                                          </p:stCondLst>
                                        </p:cTn>
                                        <p:tgtEl>
                                          <p:spTgt spid="8">
                                            <p:txEl>
                                              <p:pRg st="11" end="11"/>
                                            </p:txEl>
                                          </p:spTgt>
                                        </p:tgtEl>
                                        <p:attrNameLst>
                                          <p:attrName>style.visibility</p:attrName>
                                        </p:attrNameLst>
                                      </p:cBhvr>
                                      <p:to>
                                        <p:strVal val="visible"/>
                                      </p:to>
                                    </p:set>
                                    <p:animEffect transition="in" filter="wipe(down)">
                                      <p:cBhvr>
                                        <p:cTn id="36" dur="500"/>
                                        <p:tgtEl>
                                          <p:spTgt spid="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D35D0DA7-FBF8-0B4F-9A83-0B2655894417}"/>
              </a:ext>
            </a:extLst>
          </p:cNvPr>
          <p:cNvSpPr>
            <a:spLocks noGrp="1"/>
          </p:cNvSpPr>
          <p:nvPr>
            <p:ph type="body" sz="quarter" idx="10"/>
          </p:nvPr>
        </p:nvSpPr>
        <p:spPr/>
        <p:txBody>
          <a:bodyPr/>
          <a:lstStyle/>
          <a:p>
            <a:endParaRPr lang="fr-FR"/>
          </a:p>
        </p:txBody>
      </p:sp>
      <p:sp>
        <p:nvSpPr>
          <p:cNvPr id="7" name="Titre 1">
            <a:extLst>
              <a:ext uri="{FF2B5EF4-FFF2-40B4-BE49-F238E27FC236}">
                <a16:creationId xmlns:a16="http://schemas.microsoft.com/office/drawing/2014/main" xmlns="" id="{06AFEE14-36AF-2548-B176-5BEABE71A1B7}"/>
              </a:ext>
            </a:extLst>
          </p:cNvPr>
          <p:cNvSpPr>
            <a:spLocks noGrp="1"/>
          </p:cNvSpPr>
          <p:nvPr>
            <p:ph type="title"/>
          </p:nvPr>
        </p:nvSpPr>
        <p:spPr>
          <a:xfrm>
            <a:off x="211138" y="0"/>
            <a:ext cx="8153400" cy="990600"/>
          </a:xfrm>
        </p:spPr>
        <p:txBody>
          <a:bodyPr/>
          <a:lstStyle/>
          <a:p>
            <a:r>
              <a:rPr lang="fr-FR" b="1" dirty="0"/>
              <a:t>Méthodologie</a:t>
            </a:r>
          </a:p>
        </p:txBody>
      </p:sp>
      <p:sp>
        <p:nvSpPr>
          <p:cNvPr id="8" name="Espace réservé du contenu 2">
            <a:extLst>
              <a:ext uri="{FF2B5EF4-FFF2-40B4-BE49-F238E27FC236}">
                <a16:creationId xmlns:a16="http://schemas.microsoft.com/office/drawing/2014/main" xmlns="" id="{DF29ECB8-7D99-A64D-9C4E-AC4130685BD8}"/>
              </a:ext>
            </a:extLst>
          </p:cNvPr>
          <p:cNvSpPr>
            <a:spLocks noGrp="1"/>
          </p:cNvSpPr>
          <p:nvPr>
            <p:ph sz="quarter" idx="1"/>
          </p:nvPr>
        </p:nvSpPr>
        <p:spPr>
          <a:xfrm>
            <a:off x="-375134" y="617731"/>
            <a:ext cx="9712324" cy="5965736"/>
          </a:xfrm>
        </p:spPr>
        <p:txBody>
          <a:bodyPr/>
          <a:lstStyle/>
          <a:p>
            <a:pPr marL="457200">
              <a:lnSpc>
                <a:spcPct val="100000"/>
              </a:lnSpc>
            </a:pPr>
            <a:r>
              <a:rPr lang="fr-FR" sz="2000" b="1" spc="-1" dirty="0">
                <a:solidFill>
                  <a:srgbClr val="000000"/>
                </a:solidFill>
                <a:uFill>
                  <a:solidFill>
                    <a:srgbClr val="FFFFFF"/>
                  </a:solidFill>
                </a:uFill>
                <a:ea typeface="Verdana"/>
              </a:rPr>
              <a:t> </a:t>
            </a:r>
            <a:r>
              <a:rPr lang="fr-FR" sz="2000" b="1" u="sng" spc="-1" dirty="0">
                <a:solidFill>
                  <a:srgbClr val="FF0000"/>
                </a:solidFill>
                <a:uFill>
                  <a:solidFill>
                    <a:srgbClr val="FFFFFF"/>
                  </a:solidFill>
                </a:uFill>
                <a:ea typeface="Verdana"/>
              </a:rPr>
              <a:t>Les conditions de travail et la sécurité sociale</a:t>
            </a:r>
          </a:p>
          <a:p>
            <a:pPr marL="457200">
              <a:lnSpc>
                <a:spcPct val="100000"/>
              </a:lnSpc>
            </a:pPr>
            <a:endParaRPr lang="fr-FR" sz="100" b="1" u="sng" spc="-1" dirty="0">
              <a:solidFill>
                <a:srgbClr val="FF0000"/>
              </a:solidFill>
              <a:uFill>
                <a:solidFill>
                  <a:srgbClr val="FFFFFF"/>
                </a:solidFill>
              </a:uFill>
              <a:ea typeface="Verdana"/>
            </a:endParaRPr>
          </a:p>
          <a:p>
            <a:pPr marL="1200150" lvl="1">
              <a:spcBef>
                <a:spcPts val="600"/>
              </a:spcBef>
            </a:pPr>
            <a:r>
              <a:rPr lang="fr-FR" sz="1600" b="1" spc="-1" dirty="0">
                <a:solidFill>
                  <a:srgbClr val="FF0000"/>
                </a:solidFill>
                <a:uFill>
                  <a:solidFill>
                    <a:srgbClr val="FFFFFF"/>
                  </a:solidFill>
                </a:uFill>
                <a:ea typeface="Verdana"/>
              </a:rPr>
              <a:t>22</a:t>
            </a:r>
            <a:r>
              <a:rPr lang="fr-FR" sz="1600" b="1" spc="-1" dirty="0">
                <a:uFill>
                  <a:solidFill>
                    <a:srgbClr val="FFFFFF"/>
                  </a:solidFill>
                </a:uFill>
                <a:ea typeface="Verdana"/>
              </a:rPr>
              <a:t> Reconnaissance de la profession</a:t>
            </a:r>
            <a:endParaRPr lang="fr-FR" sz="1600" b="1" spc="-1" dirty="0">
              <a:solidFill>
                <a:schemeClr val="accent1"/>
              </a:solidFill>
              <a:uFill>
                <a:solidFill>
                  <a:srgbClr val="FFFFFF"/>
                </a:solidFill>
              </a:uFill>
              <a:ea typeface="Verdana"/>
            </a:endParaRPr>
          </a:p>
          <a:p>
            <a:pPr marL="1200150" lvl="1">
              <a:spcBef>
                <a:spcPts val="600"/>
              </a:spcBef>
            </a:pPr>
            <a:r>
              <a:rPr lang="fr-FR" sz="1600" b="1" spc="-1" dirty="0">
                <a:solidFill>
                  <a:srgbClr val="FF0000"/>
                </a:solidFill>
                <a:uFill>
                  <a:solidFill>
                    <a:srgbClr val="FFFFFF"/>
                  </a:solidFill>
                </a:uFill>
                <a:ea typeface="Verdana"/>
              </a:rPr>
              <a:t>23</a:t>
            </a:r>
            <a:r>
              <a:rPr lang="fr-FR" sz="1600" b="1" spc="-1" dirty="0">
                <a:uFill>
                  <a:solidFill>
                    <a:srgbClr val="FFFFFF"/>
                  </a:solidFill>
                </a:uFill>
                <a:ea typeface="Verdana"/>
              </a:rPr>
              <a:t> Environnement de recherche : accès aux équipements et installations adéquats </a:t>
            </a:r>
            <a:endParaRPr lang="fr-FR" sz="1600" b="1" spc="-1" dirty="0">
              <a:solidFill>
                <a:schemeClr val="accent2"/>
              </a:solidFill>
              <a:uFill>
                <a:solidFill>
                  <a:srgbClr val="FFFFFF"/>
                </a:solidFill>
              </a:uFill>
              <a:ea typeface="Verdana"/>
            </a:endParaRPr>
          </a:p>
          <a:p>
            <a:pPr marL="1200150" lvl="1">
              <a:spcBef>
                <a:spcPts val="600"/>
              </a:spcBef>
            </a:pPr>
            <a:r>
              <a:rPr lang="fr-FR" sz="1600" b="1" spc="-1" dirty="0">
                <a:solidFill>
                  <a:srgbClr val="FF0000"/>
                </a:solidFill>
                <a:uFill>
                  <a:solidFill>
                    <a:srgbClr val="FFFFFF"/>
                  </a:solidFill>
                </a:uFill>
                <a:ea typeface="Verdana"/>
              </a:rPr>
              <a:t>24</a:t>
            </a:r>
            <a:r>
              <a:rPr lang="fr-FR" sz="1600" b="1" spc="-1" dirty="0">
                <a:uFill>
                  <a:solidFill>
                    <a:srgbClr val="FFFFFF"/>
                  </a:solidFill>
                </a:uFill>
                <a:ea typeface="Verdana"/>
              </a:rPr>
              <a:t> Conditions de travail </a:t>
            </a:r>
            <a:endParaRPr lang="fr-FR" sz="1600" b="1" spc="-1" dirty="0">
              <a:solidFill>
                <a:schemeClr val="accent2"/>
              </a:solidFill>
              <a:uFill>
                <a:solidFill>
                  <a:srgbClr val="FFFFFF"/>
                </a:solidFill>
              </a:uFill>
              <a:ea typeface="Verdana"/>
            </a:endParaRPr>
          </a:p>
          <a:p>
            <a:pPr marL="1200150" lvl="1">
              <a:spcBef>
                <a:spcPts val="600"/>
              </a:spcBef>
            </a:pPr>
            <a:r>
              <a:rPr lang="fr-FR" sz="1600" b="1" spc="-1" dirty="0">
                <a:solidFill>
                  <a:srgbClr val="FF0000"/>
                </a:solidFill>
                <a:uFill>
                  <a:solidFill>
                    <a:srgbClr val="FFFFFF"/>
                  </a:solidFill>
                </a:uFill>
                <a:ea typeface="Verdana"/>
              </a:rPr>
              <a:t>25</a:t>
            </a:r>
            <a:r>
              <a:rPr lang="fr-FR" sz="1600" b="1" spc="-1" dirty="0">
                <a:uFill>
                  <a:solidFill>
                    <a:srgbClr val="FFFFFF"/>
                  </a:solidFill>
                </a:uFill>
                <a:ea typeface="Verdana"/>
              </a:rPr>
              <a:t> Stabilité et continuité de l’emploi</a:t>
            </a:r>
          </a:p>
          <a:p>
            <a:pPr marL="1200150" lvl="1">
              <a:spcBef>
                <a:spcPts val="600"/>
              </a:spcBef>
            </a:pPr>
            <a:r>
              <a:rPr lang="fr-FR" sz="1600" b="1" spc="-1" dirty="0">
                <a:solidFill>
                  <a:srgbClr val="FF0000"/>
                </a:solidFill>
                <a:uFill>
                  <a:solidFill>
                    <a:srgbClr val="FFFFFF"/>
                  </a:solidFill>
                </a:uFill>
                <a:ea typeface="Verdana"/>
              </a:rPr>
              <a:t>26</a:t>
            </a:r>
            <a:r>
              <a:rPr lang="fr-FR" sz="1600" b="1" spc="-1" dirty="0">
                <a:uFill>
                  <a:solidFill>
                    <a:srgbClr val="FFFFFF"/>
                  </a:solidFill>
                </a:uFill>
                <a:ea typeface="Verdana"/>
              </a:rPr>
              <a:t> Financement, salaires et accès à la sécurité sociale</a:t>
            </a:r>
          </a:p>
          <a:p>
            <a:pPr marL="1200150" lvl="1">
              <a:spcBef>
                <a:spcPts val="600"/>
              </a:spcBef>
            </a:pPr>
            <a:r>
              <a:rPr lang="fr-FR" sz="1600" b="1" spc="-1" dirty="0">
                <a:solidFill>
                  <a:srgbClr val="FF0000"/>
                </a:solidFill>
                <a:uFill>
                  <a:solidFill>
                    <a:srgbClr val="FFFFFF"/>
                  </a:solidFill>
                </a:uFill>
                <a:ea typeface="Verdana"/>
              </a:rPr>
              <a:t>27</a:t>
            </a:r>
            <a:r>
              <a:rPr lang="fr-FR" sz="1600" b="1" spc="-1" dirty="0">
                <a:uFill>
                  <a:solidFill>
                    <a:srgbClr val="FFFFFF"/>
                  </a:solidFill>
                </a:uFill>
                <a:ea typeface="Verdana"/>
              </a:rPr>
              <a:t> Equilibre entre les sexes à tous les niveaux</a:t>
            </a:r>
          </a:p>
          <a:p>
            <a:pPr marL="1200150" lvl="1">
              <a:spcBef>
                <a:spcPts val="600"/>
              </a:spcBef>
            </a:pPr>
            <a:r>
              <a:rPr lang="fr-FR" sz="1600" b="1" spc="-1" dirty="0">
                <a:solidFill>
                  <a:srgbClr val="FF0000"/>
                </a:solidFill>
                <a:uFill>
                  <a:solidFill>
                    <a:srgbClr val="FFFFFF"/>
                  </a:solidFill>
                </a:uFill>
                <a:ea typeface="Verdana"/>
              </a:rPr>
              <a:t>28</a:t>
            </a:r>
            <a:r>
              <a:rPr lang="fr-FR" sz="1600" b="1" spc="-1" dirty="0">
                <a:uFill>
                  <a:solidFill>
                    <a:srgbClr val="FFFFFF"/>
                  </a:solidFill>
                </a:uFill>
                <a:ea typeface="Verdana"/>
              </a:rPr>
              <a:t> Développement de carrière et réduction de l’insécurité des chercheurs quant à leur avenir professionnel</a:t>
            </a:r>
          </a:p>
          <a:p>
            <a:pPr marL="1200150" lvl="1">
              <a:spcBef>
                <a:spcPts val="600"/>
              </a:spcBef>
            </a:pPr>
            <a:r>
              <a:rPr lang="fr-FR" sz="1600" b="1" spc="-1" dirty="0">
                <a:solidFill>
                  <a:srgbClr val="FF0000"/>
                </a:solidFill>
                <a:uFill>
                  <a:solidFill>
                    <a:srgbClr val="FFFFFF"/>
                  </a:solidFill>
                </a:uFill>
                <a:ea typeface="Verdana"/>
              </a:rPr>
              <a:t>29</a:t>
            </a:r>
            <a:r>
              <a:rPr lang="fr-FR" sz="1600" b="1" spc="-1" dirty="0">
                <a:uFill>
                  <a:solidFill>
                    <a:srgbClr val="FFFFFF"/>
                  </a:solidFill>
                </a:uFill>
                <a:ea typeface="Verdana"/>
              </a:rPr>
              <a:t> Valorisation de la mobilité (géographique, intersectorielle, interdisciplinaire et virtuelle) </a:t>
            </a:r>
          </a:p>
          <a:p>
            <a:pPr marL="1200150" lvl="1">
              <a:spcBef>
                <a:spcPts val="600"/>
              </a:spcBef>
            </a:pPr>
            <a:r>
              <a:rPr lang="fr-FR" sz="1600" b="1" spc="-1" dirty="0">
                <a:solidFill>
                  <a:srgbClr val="FF0000"/>
                </a:solidFill>
                <a:uFill>
                  <a:solidFill>
                    <a:srgbClr val="FFFFFF"/>
                  </a:solidFill>
                </a:uFill>
                <a:ea typeface="Verdana"/>
              </a:rPr>
              <a:t>30</a:t>
            </a:r>
            <a:r>
              <a:rPr lang="fr-FR" sz="1600" b="1" spc="-1" dirty="0">
                <a:uFill>
                  <a:solidFill>
                    <a:srgbClr val="FFFFFF"/>
                  </a:solidFill>
                </a:uFill>
                <a:ea typeface="Verdana"/>
              </a:rPr>
              <a:t> Accès aux services d’orientation pour tous et toutes </a:t>
            </a:r>
          </a:p>
          <a:p>
            <a:pPr marL="1200150" lvl="1">
              <a:spcBef>
                <a:spcPts val="600"/>
              </a:spcBef>
            </a:pPr>
            <a:r>
              <a:rPr lang="fr-FR" sz="1600" b="1" spc="-1" dirty="0">
                <a:solidFill>
                  <a:srgbClr val="FF0000"/>
                </a:solidFill>
                <a:uFill>
                  <a:solidFill>
                    <a:srgbClr val="FFFFFF"/>
                  </a:solidFill>
                </a:uFill>
                <a:ea typeface="Verdana"/>
              </a:rPr>
              <a:t>31</a:t>
            </a:r>
            <a:r>
              <a:rPr lang="fr-FR" sz="1600" b="1" spc="-1" dirty="0">
                <a:uFill>
                  <a:solidFill>
                    <a:srgbClr val="FFFFFF"/>
                  </a:solidFill>
                </a:uFill>
                <a:ea typeface="Verdana"/>
              </a:rPr>
              <a:t>  Droit de propriété intellectuelle </a:t>
            </a:r>
          </a:p>
          <a:p>
            <a:pPr marL="1200150" lvl="1">
              <a:spcBef>
                <a:spcPts val="600"/>
              </a:spcBef>
            </a:pPr>
            <a:r>
              <a:rPr lang="fr-FR" sz="1600" b="1" spc="-1" dirty="0">
                <a:solidFill>
                  <a:srgbClr val="FF0000"/>
                </a:solidFill>
                <a:uFill>
                  <a:solidFill>
                    <a:srgbClr val="FFFFFF"/>
                  </a:solidFill>
                </a:uFill>
                <a:ea typeface="Verdana"/>
              </a:rPr>
              <a:t>32</a:t>
            </a:r>
            <a:r>
              <a:rPr lang="fr-FR" sz="1600" b="1" spc="-1" dirty="0">
                <a:uFill>
                  <a:solidFill>
                    <a:srgbClr val="FFFFFF"/>
                  </a:solidFill>
                </a:uFill>
                <a:ea typeface="Verdana"/>
              </a:rPr>
              <a:t> Co-auteure et co-autrice </a:t>
            </a:r>
          </a:p>
          <a:p>
            <a:pPr marL="1200150" lvl="1">
              <a:spcBef>
                <a:spcPts val="600"/>
              </a:spcBef>
            </a:pPr>
            <a:r>
              <a:rPr lang="fr-FR" sz="1600" b="1" spc="-1" dirty="0">
                <a:solidFill>
                  <a:srgbClr val="FF0000"/>
                </a:solidFill>
                <a:uFill>
                  <a:solidFill>
                    <a:srgbClr val="FFFFFF"/>
                  </a:solidFill>
                </a:uFill>
                <a:ea typeface="Verdana"/>
              </a:rPr>
              <a:t>33</a:t>
            </a:r>
            <a:r>
              <a:rPr lang="fr-FR" sz="1600" b="1" spc="-1" dirty="0">
                <a:uFill>
                  <a:solidFill>
                    <a:srgbClr val="FFFFFF"/>
                  </a:solidFill>
                </a:uFill>
                <a:ea typeface="Verdana"/>
              </a:rPr>
              <a:t> Valorisation de l’enseignement </a:t>
            </a:r>
            <a:endParaRPr lang="fr-FR" sz="1600" b="1" spc="-1" dirty="0">
              <a:solidFill>
                <a:schemeClr val="accent2"/>
              </a:solidFill>
              <a:uFill>
                <a:solidFill>
                  <a:srgbClr val="FFFFFF"/>
                </a:solidFill>
              </a:uFill>
              <a:ea typeface="Verdana"/>
            </a:endParaRPr>
          </a:p>
          <a:p>
            <a:pPr marL="1200150" lvl="1">
              <a:spcBef>
                <a:spcPts val="600"/>
              </a:spcBef>
            </a:pPr>
            <a:r>
              <a:rPr lang="fr-FR" sz="1600" b="1" spc="-1" dirty="0">
                <a:solidFill>
                  <a:srgbClr val="FF0000"/>
                </a:solidFill>
                <a:uFill>
                  <a:solidFill>
                    <a:srgbClr val="FFFFFF"/>
                  </a:solidFill>
                </a:uFill>
                <a:ea typeface="Verdana"/>
              </a:rPr>
              <a:t>34</a:t>
            </a:r>
            <a:r>
              <a:rPr lang="fr-FR" sz="1600" b="1" spc="-1" dirty="0">
                <a:uFill>
                  <a:solidFill>
                    <a:srgbClr val="FFFFFF"/>
                  </a:solidFill>
                </a:uFill>
                <a:ea typeface="Verdana"/>
              </a:rPr>
              <a:t> Plaintes et recours : assister les chercheurs en cas de conflits</a:t>
            </a:r>
          </a:p>
          <a:p>
            <a:pPr marL="1200150" lvl="1">
              <a:spcBef>
                <a:spcPts val="600"/>
              </a:spcBef>
            </a:pPr>
            <a:r>
              <a:rPr lang="fr-FR" sz="1600" b="1" spc="-1" dirty="0">
                <a:solidFill>
                  <a:srgbClr val="FF0000"/>
                </a:solidFill>
                <a:uFill>
                  <a:solidFill>
                    <a:srgbClr val="FFFFFF"/>
                  </a:solidFill>
                </a:uFill>
                <a:ea typeface="Verdana"/>
              </a:rPr>
              <a:t>35</a:t>
            </a:r>
            <a:r>
              <a:rPr lang="fr-FR" sz="1600" b="1" spc="-1" dirty="0">
                <a:uFill>
                  <a:solidFill>
                    <a:srgbClr val="FFFFFF"/>
                  </a:solidFill>
                </a:uFill>
                <a:ea typeface="Verdana"/>
              </a:rPr>
              <a:t> Participation aux organes de décision</a:t>
            </a:r>
            <a:endParaRPr lang="fr-FR" sz="1600" b="1" spc="-1" dirty="0">
              <a:solidFill>
                <a:schemeClr val="accent1"/>
              </a:solidFill>
              <a:uFill>
                <a:solidFill>
                  <a:srgbClr val="FFFFFF"/>
                </a:solidFill>
              </a:uFill>
              <a:ea typeface="Verdana"/>
            </a:endParaRPr>
          </a:p>
          <a:p>
            <a:pPr marL="914400" lvl="1" indent="0">
              <a:spcBef>
                <a:spcPts val="600"/>
              </a:spcBef>
              <a:buNone/>
            </a:pPr>
            <a:endParaRPr lang="fr-FR" sz="1600" b="1" spc="-1" dirty="0">
              <a:uFill>
                <a:solidFill>
                  <a:srgbClr val="FFFFFF"/>
                </a:solidFill>
              </a:uFill>
              <a:ea typeface="Verdana"/>
            </a:endParaRPr>
          </a:p>
        </p:txBody>
      </p:sp>
      <p:cxnSp>
        <p:nvCxnSpPr>
          <p:cNvPr id="9" name="Connecteur droit 8">
            <a:extLst>
              <a:ext uri="{FF2B5EF4-FFF2-40B4-BE49-F238E27FC236}">
                <a16:creationId xmlns:a16="http://schemas.microsoft.com/office/drawing/2014/main" xmlns="" id="{2F961342-E63A-A347-8D6F-3D100F2BB600}"/>
              </a:ext>
            </a:extLst>
          </p:cNvPr>
          <p:cNvCxnSpPr/>
          <p:nvPr/>
        </p:nvCxnSpPr>
        <p:spPr>
          <a:xfrm>
            <a:off x="485128" y="548680"/>
            <a:ext cx="7991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1245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500"/>
                                        <p:tgtEl>
                                          <p:spTgt spid="8">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wipe(down)">
                                      <p:cBhvr>
                                        <p:cTn id="10" dur="500"/>
                                        <p:tgtEl>
                                          <p:spTgt spid="8">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animEffect transition="in" filter="wipe(down)">
                                      <p:cBhvr>
                                        <p:cTn id="13" dur="500"/>
                                        <p:tgtEl>
                                          <p:spTgt spid="8">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
                                            <p:txEl>
                                              <p:pRg st="4" end="4"/>
                                            </p:txEl>
                                          </p:spTgt>
                                        </p:tgtEl>
                                        <p:attrNameLst>
                                          <p:attrName>style.visibility</p:attrName>
                                        </p:attrNameLst>
                                      </p:cBhvr>
                                      <p:to>
                                        <p:strVal val="visible"/>
                                      </p:to>
                                    </p:set>
                                    <p:animEffect transition="in" filter="wipe(down)">
                                      <p:cBhvr>
                                        <p:cTn id="16" dur="500"/>
                                        <p:tgtEl>
                                          <p:spTgt spid="8">
                                            <p:txEl>
                                              <p:pRg st="4" end="4"/>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animEffect transition="in" filter="wipe(down)">
                                      <p:cBhvr>
                                        <p:cTn id="19" dur="500"/>
                                        <p:tgtEl>
                                          <p:spTgt spid="8">
                                            <p:txEl>
                                              <p:pRg st="5" end="5"/>
                                            </p:txEl>
                                          </p:spTgt>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8">
                                            <p:txEl>
                                              <p:pRg st="6" end="6"/>
                                            </p:txEl>
                                          </p:spTgt>
                                        </p:tgtEl>
                                        <p:attrNameLst>
                                          <p:attrName>style.visibility</p:attrName>
                                        </p:attrNameLst>
                                      </p:cBhvr>
                                      <p:to>
                                        <p:strVal val="visible"/>
                                      </p:to>
                                    </p:set>
                                    <p:animEffect transition="in" filter="wipe(down)">
                                      <p:cBhvr>
                                        <p:cTn id="22" dur="500"/>
                                        <p:tgtEl>
                                          <p:spTgt spid="8">
                                            <p:txEl>
                                              <p:pRg st="6" end="6"/>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8">
                                            <p:txEl>
                                              <p:pRg st="7" end="7"/>
                                            </p:txEl>
                                          </p:spTgt>
                                        </p:tgtEl>
                                        <p:attrNameLst>
                                          <p:attrName>style.visibility</p:attrName>
                                        </p:attrNameLst>
                                      </p:cBhvr>
                                      <p:to>
                                        <p:strVal val="visible"/>
                                      </p:to>
                                    </p:set>
                                    <p:animEffect transition="in" filter="wipe(down)">
                                      <p:cBhvr>
                                        <p:cTn id="25" dur="500"/>
                                        <p:tgtEl>
                                          <p:spTgt spid="8">
                                            <p:txEl>
                                              <p:pRg st="7" end="7"/>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8">
                                            <p:txEl>
                                              <p:pRg st="8" end="8"/>
                                            </p:txEl>
                                          </p:spTgt>
                                        </p:tgtEl>
                                        <p:attrNameLst>
                                          <p:attrName>style.visibility</p:attrName>
                                        </p:attrNameLst>
                                      </p:cBhvr>
                                      <p:to>
                                        <p:strVal val="visible"/>
                                      </p:to>
                                    </p:set>
                                    <p:animEffect transition="in" filter="wipe(down)">
                                      <p:cBhvr>
                                        <p:cTn id="28" dur="500"/>
                                        <p:tgtEl>
                                          <p:spTgt spid="8">
                                            <p:txEl>
                                              <p:pRg st="8" end="8"/>
                                            </p:txEl>
                                          </p:spTgt>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animEffect transition="in" filter="wipe(down)">
                                      <p:cBhvr>
                                        <p:cTn id="31" dur="500"/>
                                        <p:tgtEl>
                                          <p:spTgt spid="8">
                                            <p:txEl>
                                              <p:pRg st="9" end="9"/>
                                            </p:txEl>
                                          </p:spTgt>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8">
                                            <p:txEl>
                                              <p:pRg st="10" end="10"/>
                                            </p:txEl>
                                          </p:spTgt>
                                        </p:tgtEl>
                                        <p:attrNameLst>
                                          <p:attrName>style.visibility</p:attrName>
                                        </p:attrNameLst>
                                      </p:cBhvr>
                                      <p:to>
                                        <p:strVal val="visible"/>
                                      </p:to>
                                    </p:set>
                                    <p:animEffect transition="in" filter="wipe(down)">
                                      <p:cBhvr>
                                        <p:cTn id="34" dur="500"/>
                                        <p:tgtEl>
                                          <p:spTgt spid="8">
                                            <p:txEl>
                                              <p:pRg st="10" end="10"/>
                                            </p:txEl>
                                          </p:spTgt>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8">
                                            <p:txEl>
                                              <p:pRg st="11" end="11"/>
                                            </p:txEl>
                                          </p:spTgt>
                                        </p:tgtEl>
                                        <p:attrNameLst>
                                          <p:attrName>style.visibility</p:attrName>
                                        </p:attrNameLst>
                                      </p:cBhvr>
                                      <p:to>
                                        <p:strVal val="visible"/>
                                      </p:to>
                                    </p:set>
                                    <p:animEffect transition="in" filter="wipe(down)">
                                      <p:cBhvr>
                                        <p:cTn id="37" dur="500"/>
                                        <p:tgtEl>
                                          <p:spTgt spid="8">
                                            <p:txEl>
                                              <p:pRg st="11" end="11"/>
                                            </p:txEl>
                                          </p:spTgt>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8">
                                            <p:txEl>
                                              <p:pRg st="12" end="12"/>
                                            </p:txEl>
                                          </p:spTgt>
                                        </p:tgtEl>
                                        <p:attrNameLst>
                                          <p:attrName>style.visibility</p:attrName>
                                        </p:attrNameLst>
                                      </p:cBhvr>
                                      <p:to>
                                        <p:strVal val="visible"/>
                                      </p:to>
                                    </p:set>
                                    <p:animEffect transition="in" filter="wipe(down)">
                                      <p:cBhvr>
                                        <p:cTn id="40" dur="500"/>
                                        <p:tgtEl>
                                          <p:spTgt spid="8">
                                            <p:txEl>
                                              <p:pRg st="12" end="12"/>
                                            </p:txEl>
                                          </p:spTgt>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8">
                                            <p:txEl>
                                              <p:pRg st="13" end="13"/>
                                            </p:txEl>
                                          </p:spTgt>
                                        </p:tgtEl>
                                        <p:attrNameLst>
                                          <p:attrName>style.visibility</p:attrName>
                                        </p:attrNameLst>
                                      </p:cBhvr>
                                      <p:to>
                                        <p:strVal val="visible"/>
                                      </p:to>
                                    </p:set>
                                    <p:animEffect transition="in" filter="wipe(down)">
                                      <p:cBhvr>
                                        <p:cTn id="43" dur="500"/>
                                        <p:tgtEl>
                                          <p:spTgt spid="8">
                                            <p:txEl>
                                              <p:pRg st="13" end="13"/>
                                            </p:txEl>
                                          </p:spTgt>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8">
                                            <p:txEl>
                                              <p:pRg st="14" end="14"/>
                                            </p:txEl>
                                          </p:spTgt>
                                        </p:tgtEl>
                                        <p:attrNameLst>
                                          <p:attrName>style.visibility</p:attrName>
                                        </p:attrNameLst>
                                      </p:cBhvr>
                                      <p:to>
                                        <p:strVal val="visible"/>
                                      </p:to>
                                    </p:set>
                                    <p:animEffect transition="in" filter="wipe(down)">
                                      <p:cBhvr>
                                        <p:cTn id="46" dur="500"/>
                                        <p:tgtEl>
                                          <p:spTgt spid="8">
                                            <p:txEl>
                                              <p:pRg st="14" end="14"/>
                                            </p:txEl>
                                          </p:spTgt>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8">
                                            <p:txEl>
                                              <p:pRg st="15" end="15"/>
                                            </p:txEl>
                                          </p:spTgt>
                                        </p:tgtEl>
                                        <p:attrNameLst>
                                          <p:attrName>style.visibility</p:attrName>
                                        </p:attrNameLst>
                                      </p:cBhvr>
                                      <p:to>
                                        <p:strVal val="visible"/>
                                      </p:to>
                                    </p:set>
                                    <p:animEffect transition="in" filter="wipe(down)">
                                      <p:cBhvr>
                                        <p:cTn id="49" dur="500"/>
                                        <p:tgtEl>
                                          <p:spTgt spid="8">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86970A05-1DC9-4649-8B8B-E273588B0A13}"/>
              </a:ext>
            </a:extLst>
          </p:cNvPr>
          <p:cNvSpPr>
            <a:spLocks noGrp="1"/>
          </p:cNvSpPr>
          <p:nvPr>
            <p:ph type="body" sz="quarter" idx="10"/>
          </p:nvPr>
        </p:nvSpPr>
        <p:spPr/>
        <p:txBody>
          <a:bodyPr/>
          <a:lstStyle/>
          <a:p>
            <a:endParaRPr lang="fr-FR"/>
          </a:p>
        </p:txBody>
      </p:sp>
      <p:sp>
        <p:nvSpPr>
          <p:cNvPr id="7" name="Titre 1">
            <a:extLst>
              <a:ext uri="{FF2B5EF4-FFF2-40B4-BE49-F238E27FC236}">
                <a16:creationId xmlns:a16="http://schemas.microsoft.com/office/drawing/2014/main" xmlns="" id="{823CD6B6-75BF-9E47-B1B5-3FD8E9F99FE5}"/>
              </a:ext>
            </a:extLst>
          </p:cNvPr>
          <p:cNvSpPr>
            <a:spLocks noGrp="1"/>
          </p:cNvSpPr>
          <p:nvPr>
            <p:ph type="title"/>
          </p:nvPr>
        </p:nvSpPr>
        <p:spPr>
          <a:xfrm>
            <a:off x="377952" y="222357"/>
            <a:ext cx="8153400" cy="990600"/>
          </a:xfrm>
        </p:spPr>
        <p:txBody>
          <a:bodyPr/>
          <a:lstStyle/>
          <a:p>
            <a:r>
              <a:rPr lang="fr-FR" b="1" dirty="0"/>
              <a:t>Méthodologie</a:t>
            </a:r>
          </a:p>
        </p:txBody>
      </p:sp>
      <p:sp>
        <p:nvSpPr>
          <p:cNvPr id="8" name="Espace réservé du contenu 2">
            <a:extLst>
              <a:ext uri="{FF2B5EF4-FFF2-40B4-BE49-F238E27FC236}">
                <a16:creationId xmlns:a16="http://schemas.microsoft.com/office/drawing/2014/main" xmlns="" id="{63FE55D7-42DD-F640-94A3-1D612E026FA7}"/>
              </a:ext>
            </a:extLst>
          </p:cNvPr>
          <p:cNvSpPr>
            <a:spLocks noGrp="1"/>
          </p:cNvSpPr>
          <p:nvPr>
            <p:ph sz="quarter" idx="1"/>
          </p:nvPr>
        </p:nvSpPr>
        <p:spPr>
          <a:xfrm>
            <a:off x="0" y="1212957"/>
            <a:ext cx="9378696" cy="2767937"/>
          </a:xfrm>
        </p:spPr>
        <p:txBody>
          <a:bodyPr/>
          <a:lstStyle/>
          <a:p>
            <a:pPr marL="457200">
              <a:lnSpc>
                <a:spcPct val="100000"/>
              </a:lnSpc>
            </a:pPr>
            <a:r>
              <a:rPr lang="fr-FR" sz="3200" b="1" u="sng" spc="-1" dirty="0">
                <a:solidFill>
                  <a:srgbClr val="FF0000"/>
                </a:solidFill>
                <a:uFill>
                  <a:solidFill>
                    <a:srgbClr val="FFFFFF"/>
                  </a:solidFill>
                </a:uFill>
                <a:ea typeface="Verdana"/>
              </a:rPr>
              <a:t> </a:t>
            </a:r>
            <a:r>
              <a:rPr lang="fr-FR" sz="2400" b="1" u="sng" spc="-1" dirty="0">
                <a:solidFill>
                  <a:srgbClr val="FF0000"/>
                </a:solidFill>
                <a:uFill>
                  <a:solidFill>
                    <a:srgbClr val="FFFFFF"/>
                  </a:solidFill>
                </a:uFill>
                <a:ea typeface="Verdana"/>
              </a:rPr>
              <a:t>La formation</a:t>
            </a:r>
          </a:p>
          <a:p>
            <a:pPr marL="138112" indent="0">
              <a:lnSpc>
                <a:spcPct val="100000"/>
              </a:lnSpc>
              <a:buNone/>
            </a:pPr>
            <a:endParaRPr lang="fr-FR" sz="1600" b="1" spc="-1" dirty="0">
              <a:uFill>
                <a:solidFill>
                  <a:srgbClr val="FFFFFF"/>
                </a:solidFill>
              </a:uFill>
              <a:ea typeface="Verdana"/>
            </a:endParaRPr>
          </a:p>
          <a:p>
            <a:pPr lvl="1"/>
            <a:r>
              <a:rPr lang="fr-FR" sz="1600" b="1" spc="-1" dirty="0">
                <a:solidFill>
                  <a:srgbClr val="FF0000"/>
                </a:solidFill>
                <a:uFill>
                  <a:solidFill>
                    <a:srgbClr val="FFFFFF"/>
                  </a:solidFill>
                </a:uFill>
                <a:ea typeface="Verdana"/>
              </a:rPr>
              <a:t>36 </a:t>
            </a:r>
            <a:r>
              <a:rPr lang="fr-FR" sz="1600" b="1" spc="-1" dirty="0">
                <a:uFill>
                  <a:solidFill>
                    <a:srgbClr val="FFFFFF"/>
                  </a:solidFill>
                </a:uFill>
                <a:ea typeface="Verdana"/>
              </a:rPr>
              <a:t>: Relations de travail avec les encadrants doivent être structurées et régulières</a:t>
            </a:r>
            <a:endParaRPr lang="fr-FR" sz="1600" b="1" spc="-1" dirty="0">
              <a:solidFill>
                <a:schemeClr val="accent1"/>
              </a:solidFill>
              <a:uFill>
                <a:solidFill>
                  <a:srgbClr val="FFFFFF"/>
                </a:solidFill>
              </a:uFill>
              <a:ea typeface="Verdana"/>
            </a:endParaRPr>
          </a:p>
          <a:p>
            <a:pPr lvl="1"/>
            <a:r>
              <a:rPr lang="fr-FR" sz="1600" b="1" spc="-1" dirty="0">
                <a:solidFill>
                  <a:srgbClr val="FF0000"/>
                </a:solidFill>
                <a:uFill>
                  <a:solidFill>
                    <a:srgbClr val="FFFFFF"/>
                  </a:solidFill>
                </a:uFill>
                <a:ea typeface="Verdana"/>
              </a:rPr>
              <a:t>37</a:t>
            </a:r>
            <a:r>
              <a:rPr lang="fr-FR" sz="1600" b="1" spc="-1" dirty="0">
                <a:uFill>
                  <a:solidFill>
                    <a:srgbClr val="FFFFFF"/>
                  </a:solidFill>
                </a:uFill>
                <a:ea typeface="Verdana"/>
              </a:rPr>
              <a:t> : Supervision et tâches de gestion </a:t>
            </a:r>
            <a:endParaRPr lang="fr-FR" sz="1600" b="1" spc="-1" dirty="0">
              <a:solidFill>
                <a:schemeClr val="accent1"/>
              </a:solidFill>
              <a:uFill>
                <a:solidFill>
                  <a:srgbClr val="FFFFFF"/>
                </a:solidFill>
              </a:uFill>
              <a:ea typeface="Verdana"/>
            </a:endParaRPr>
          </a:p>
          <a:p>
            <a:pPr lvl="1"/>
            <a:r>
              <a:rPr lang="fr-FR" sz="1600" b="1" spc="-1" dirty="0">
                <a:solidFill>
                  <a:srgbClr val="FF0000"/>
                </a:solidFill>
                <a:uFill>
                  <a:solidFill>
                    <a:srgbClr val="FFFFFF"/>
                  </a:solidFill>
                </a:uFill>
                <a:ea typeface="Verdana"/>
              </a:rPr>
              <a:t>38</a:t>
            </a:r>
            <a:r>
              <a:rPr lang="fr-FR" sz="1600" b="1" spc="-1" dirty="0">
                <a:uFill>
                  <a:solidFill>
                    <a:srgbClr val="FFFFFF"/>
                  </a:solidFill>
                </a:uFill>
                <a:ea typeface="Verdana"/>
              </a:rPr>
              <a:t> : Développement professionnel  continu par des formations et des conférences</a:t>
            </a:r>
          </a:p>
          <a:p>
            <a:pPr lvl="1"/>
            <a:r>
              <a:rPr lang="fr-FR" sz="1600" b="1" spc="-1" dirty="0">
                <a:solidFill>
                  <a:srgbClr val="FF0000"/>
                </a:solidFill>
                <a:uFill>
                  <a:solidFill>
                    <a:srgbClr val="FFFFFF"/>
                  </a:solidFill>
                </a:uFill>
                <a:ea typeface="Verdana"/>
              </a:rPr>
              <a:t>39</a:t>
            </a:r>
            <a:r>
              <a:rPr lang="fr-FR" sz="1600" b="1" spc="-1" dirty="0">
                <a:uFill>
                  <a:solidFill>
                    <a:srgbClr val="FFFFFF"/>
                  </a:solidFill>
                </a:uFill>
                <a:ea typeface="Verdana"/>
              </a:rPr>
              <a:t> : Accès à la formation à la recherche et au développement continu</a:t>
            </a:r>
          </a:p>
          <a:p>
            <a:pPr lvl="1"/>
            <a:r>
              <a:rPr lang="fr-FR" sz="1600" b="1" spc="-1" dirty="0">
                <a:solidFill>
                  <a:srgbClr val="FF0000"/>
                </a:solidFill>
                <a:uFill>
                  <a:solidFill>
                    <a:srgbClr val="FFFFFF"/>
                  </a:solidFill>
                </a:uFill>
                <a:ea typeface="Verdana"/>
              </a:rPr>
              <a:t>40</a:t>
            </a:r>
            <a:r>
              <a:rPr lang="fr-FR" sz="1600" b="1" spc="-1" dirty="0">
                <a:uFill>
                  <a:solidFill>
                    <a:srgbClr val="FFFFFF"/>
                  </a:solidFill>
                </a:uFill>
                <a:ea typeface="Verdana"/>
              </a:rPr>
              <a:t> : Supervision  des chercheurs en début de carrière</a:t>
            </a:r>
          </a:p>
          <a:p>
            <a:pPr lvl="1"/>
            <a:endParaRPr lang="fr-FR" sz="1600" b="1" spc="-1" dirty="0">
              <a:uFill>
                <a:solidFill>
                  <a:srgbClr val="FFFFFF"/>
                </a:solidFill>
              </a:uFill>
              <a:ea typeface="Verdana"/>
            </a:endParaRPr>
          </a:p>
        </p:txBody>
      </p:sp>
      <p:cxnSp>
        <p:nvCxnSpPr>
          <p:cNvPr id="9" name="Connecteur droit 8">
            <a:extLst>
              <a:ext uri="{FF2B5EF4-FFF2-40B4-BE49-F238E27FC236}">
                <a16:creationId xmlns:a16="http://schemas.microsoft.com/office/drawing/2014/main" xmlns="" id="{41339D86-DDC9-7546-A89F-362769F94CAE}"/>
              </a:ext>
            </a:extLst>
          </p:cNvPr>
          <p:cNvCxnSpPr/>
          <p:nvPr/>
        </p:nvCxnSpPr>
        <p:spPr>
          <a:xfrm>
            <a:off x="539552" y="836712"/>
            <a:ext cx="7991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355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down)">
                                      <p:cBhvr>
                                        <p:cTn id="7" dur="75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wipe(down)">
                                      <p:cBhvr>
                                        <p:cTn id="12" dur="500"/>
                                        <p:tgtEl>
                                          <p:spTgt spid="8">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wipe(down)">
                                      <p:cBhvr>
                                        <p:cTn id="15" dur="500"/>
                                        <p:tgtEl>
                                          <p:spTgt spid="8">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wipe(down)">
                                      <p:cBhvr>
                                        <p:cTn id="18" dur="500"/>
                                        <p:tgtEl>
                                          <p:spTgt spid="8">
                                            <p:txEl>
                                              <p:pRg st="4" end="4"/>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animEffect transition="in" filter="wipe(down)">
                                      <p:cBhvr>
                                        <p:cTn id="21" dur="500"/>
                                        <p:tgtEl>
                                          <p:spTgt spid="8">
                                            <p:txEl>
                                              <p:pRg st="5" end="5"/>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8">
                                            <p:txEl>
                                              <p:pRg st="6" end="6"/>
                                            </p:txEl>
                                          </p:spTgt>
                                        </p:tgtEl>
                                        <p:attrNameLst>
                                          <p:attrName>style.visibility</p:attrName>
                                        </p:attrNameLst>
                                      </p:cBhvr>
                                      <p:to>
                                        <p:strVal val="visible"/>
                                      </p:to>
                                    </p:set>
                                    <p:animEffect transition="in" filter="wipe(down)">
                                      <p:cBhvr>
                                        <p:cTn id="24"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72025193-09F5-754F-8E7E-4BD13D4B1F0F}"/>
              </a:ext>
            </a:extLst>
          </p:cNvPr>
          <p:cNvSpPr>
            <a:spLocks noGrp="1"/>
          </p:cNvSpPr>
          <p:nvPr>
            <p:ph type="body" sz="quarter" idx="10"/>
          </p:nvPr>
        </p:nvSpPr>
        <p:spPr/>
        <p:txBody>
          <a:bodyPr/>
          <a:lstStyle/>
          <a:p>
            <a:endParaRPr lang="fr-FR" dirty="0"/>
          </a:p>
        </p:txBody>
      </p:sp>
      <p:sp>
        <p:nvSpPr>
          <p:cNvPr id="8" name="Rectangle : coins arrondis 7">
            <a:extLst>
              <a:ext uri="{FF2B5EF4-FFF2-40B4-BE49-F238E27FC236}">
                <a16:creationId xmlns:a16="http://schemas.microsoft.com/office/drawing/2014/main" xmlns="" id="{945153B3-FE43-DA49-AF17-D832D8E9A69C}"/>
              </a:ext>
            </a:extLst>
          </p:cNvPr>
          <p:cNvSpPr/>
          <p:nvPr/>
        </p:nvSpPr>
        <p:spPr>
          <a:xfrm>
            <a:off x="71574" y="1944278"/>
            <a:ext cx="4284402" cy="17727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lvl="0" algn="ctr" eaLnBrk="0" fontAlgn="base" hangingPunct="0">
              <a:spcBef>
                <a:spcPct val="0"/>
              </a:spcBef>
              <a:spcAft>
                <a:spcPct val="0"/>
              </a:spcAft>
            </a:pPr>
            <a:endParaRPr lang="fr-FR" altLang="fr-FR" b="1" dirty="0">
              <a:solidFill>
                <a:schemeClr val="bg1"/>
              </a:solidFill>
              <a:latin typeface="Times" pitchFamily="2" charset="0"/>
              <a:ea typeface="Calibri" panose="020F0502020204030204" pitchFamily="34" charset="0"/>
              <a:cs typeface="Times New Roman" panose="02020603050405020304" pitchFamily="18" charset="0"/>
            </a:endParaRPr>
          </a:p>
          <a:p>
            <a:pPr lvl="0" algn="ctr" eaLnBrk="0" fontAlgn="base" hangingPunct="0">
              <a:spcBef>
                <a:spcPct val="0"/>
              </a:spcBef>
              <a:spcAft>
                <a:spcPct val="0"/>
              </a:spcAft>
            </a:pPr>
            <a:r>
              <a:rPr lang="fr-FR" altLang="fr-FR" b="1" dirty="0">
                <a:solidFill>
                  <a:schemeClr val="bg1"/>
                </a:solidFill>
                <a:latin typeface="Times" pitchFamily="2" charset="0"/>
                <a:ea typeface="Calibri" panose="020F0502020204030204" pitchFamily="34" charset="0"/>
                <a:cs typeface="Times New Roman" panose="02020603050405020304" pitchFamily="18" charset="0"/>
              </a:rPr>
              <a:t>CR</a:t>
            </a:r>
            <a:r>
              <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dirty="0">
                <a:solidFill>
                  <a:schemeClr val="bg1"/>
                </a:solidFill>
                <a:latin typeface="Times" pitchFamily="2" charset="0"/>
                <a:ea typeface="Calibri" panose="020F0502020204030204" pitchFamily="34" charset="0"/>
                <a:cs typeface="Times New Roman" panose="02020603050405020304" pitchFamily="18" charset="0"/>
              </a:rPr>
              <a:t>: D. Alquier</a:t>
            </a:r>
          </a:p>
          <a:p>
            <a:pPr algn="ctr" eaLnBrk="0" fontAlgn="base" hangingPunct="0">
              <a:spcBef>
                <a:spcPct val="0"/>
              </a:spcBef>
              <a:spcAft>
                <a:spcPct val="0"/>
              </a:spcAft>
            </a:pPr>
            <a:r>
              <a:rPr lang="fr-FR" altLang="fr-FR" dirty="0">
                <a:solidFill>
                  <a:schemeClr val="bg1"/>
                </a:solidFill>
              </a:rPr>
              <a:t>6</a:t>
            </a:r>
            <a:r>
              <a:rPr lang="fr-FR" altLang="fr-FR" b="1" dirty="0">
                <a:solidFill>
                  <a:schemeClr val="bg1"/>
                </a:solidFill>
              </a:rPr>
              <a:t>-10 Personnes</a:t>
            </a:r>
            <a:endParaRPr lang="fr-FR" altLang="fr-FR" dirty="0">
              <a:solidFill>
                <a:schemeClr val="bg1"/>
              </a:solidFill>
            </a:endParaRPr>
          </a:p>
          <a:p>
            <a:pPr lvl="0" algn="ctr" eaLnBrk="0" fontAlgn="base" hangingPunct="0">
              <a:spcBef>
                <a:spcPct val="0"/>
              </a:spcBef>
              <a:spcAft>
                <a:spcPct val="0"/>
              </a:spcAft>
            </a:pPr>
            <a:endParaRPr lang="fr-FR" altLang="fr-FR" dirty="0">
              <a:solidFill>
                <a:schemeClr val="bg1"/>
              </a:solidFill>
              <a:latin typeface="Times" pitchFamily="2" charset="0"/>
              <a:ea typeface="Calibri" panose="020F0502020204030204" pitchFamily="34" charset="0"/>
              <a:cs typeface="Times New Roman" panose="02020603050405020304" pitchFamily="18" charset="0"/>
            </a:endParaRPr>
          </a:p>
          <a:p>
            <a:pPr algn="ctr"/>
            <a:endParaRPr lang="fr-FR" dirty="0">
              <a:solidFill>
                <a:schemeClr val="bg1"/>
              </a:solidFill>
            </a:endParaRPr>
          </a:p>
        </p:txBody>
      </p:sp>
      <p:sp>
        <p:nvSpPr>
          <p:cNvPr id="9" name="Rectangle 8">
            <a:extLst>
              <a:ext uri="{FF2B5EF4-FFF2-40B4-BE49-F238E27FC236}">
                <a16:creationId xmlns:a16="http://schemas.microsoft.com/office/drawing/2014/main" xmlns="" id="{27728E2D-57B5-7140-BB02-D4D870EDE13F}"/>
              </a:ext>
            </a:extLst>
          </p:cNvPr>
          <p:cNvSpPr/>
          <p:nvPr/>
        </p:nvSpPr>
        <p:spPr>
          <a:xfrm>
            <a:off x="1319140" y="1952435"/>
            <a:ext cx="1789272" cy="369332"/>
          </a:xfrm>
          <a:prstGeom prst="rect">
            <a:avLst/>
          </a:prstGeom>
        </p:spPr>
        <p:txBody>
          <a:bodyPr wrap="none">
            <a:spAutoFit/>
          </a:bodyPr>
          <a:lstStyle/>
          <a:p>
            <a:pPr lvl="0" algn="ctr" eaLnBrk="0" fontAlgn="base" hangingPunct="0">
              <a:spcBef>
                <a:spcPct val="0"/>
              </a:spcBef>
              <a:spcAft>
                <a:spcPct val="0"/>
              </a:spcAft>
            </a:pPr>
            <a:r>
              <a:rPr lang="fr-FR" altLang="fr-FR" b="1" i="1" u="sng" dirty="0">
                <a:solidFill>
                  <a:schemeClr val="bg1"/>
                </a:solidFill>
                <a:latin typeface="Times" pitchFamily="2" charset="0"/>
                <a:ea typeface="Calibri" panose="020F0502020204030204" pitchFamily="34" charset="0"/>
                <a:cs typeface="Times New Roman" panose="02020603050405020304" pitchFamily="18" charset="0"/>
              </a:rPr>
              <a:t>GT 1</a:t>
            </a: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b="1" dirty="0">
                <a:solidFill>
                  <a:schemeClr val="bg1"/>
                </a:solidFill>
                <a:latin typeface="Times" pitchFamily="2" charset="0"/>
                <a:ea typeface="Calibri" panose="020F0502020204030204" pitchFamily="34" charset="0"/>
                <a:cs typeface="Times New Roman" panose="02020603050405020304" pitchFamily="18" charset="0"/>
              </a:rPr>
              <a:t>: METIER</a:t>
            </a:r>
          </a:p>
        </p:txBody>
      </p:sp>
      <p:sp>
        <p:nvSpPr>
          <p:cNvPr id="10" name="Rectangle : coins arrondis 9">
            <a:extLst>
              <a:ext uri="{FF2B5EF4-FFF2-40B4-BE49-F238E27FC236}">
                <a16:creationId xmlns:a16="http://schemas.microsoft.com/office/drawing/2014/main" xmlns="" id="{E1C6749E-4417-7148-B176-341142442F41}"/>
              </a:ext>
            </a:extLst>
          </p:cNvPr>
          <p:cNvSpPr/>
          <p:nvPr/>
        </p:nvSpPr>
        <p:spPr>
          <a:xfrm>
            <a:off x="4752094" y="1937536"/>
            <a:ext cx="4284402" cy="17727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r>
              <a:rPr lang="fr-FR" altLang="fr-FR" b="1" dirty="0">
                <a:solidFill>
                  <a:schemeClr val="bg1"/>
                </a:solidFill>
                <a:latin typeface="Times" pitchFamily="2" charset="0"/>
                <a:ea typeface="Calibri" panose="020F0502020204030204" pitchFamily="34" charset="0"/>
                <a:cs typeface="Times New Roman" panose="02020603050405020304" pitchFamily="18" charset="0"/>
              </a:rPr>
              <a:t>CA</a:t>
            </a:r>
            <a:r>
              <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dirty="0">
                <a:solidFill>
                  <a:schemeClr val="bg1"/>
                </a:solidFill>
                <a:latin typeface="Times" pitchFamily="2" charset="0"/>
                <a:ea typeface="Calibri" panose="020F0502020204030204" pitchFamily="34" charset="0"/>
                <a:cs typeface="Times New Roman" panose="02020603050405020304" pitchFamily="18" charset="0"/>
              </a:rPr>
              <a:t>: C. </a:t>
            </a:r>
            <a:r>
              <a:rPr lang="fr-FR" altLang="fr-FR" dirty="0" err="1">
                <a:solidFill>
                  <a:schemeClr val="bg1"/>
                </a:solidFill>
                <a:latin typeface="Times" pitchFamily="2" charset="0"/>
                <a:ea typeface="Calibri" panose="020F0502020204030204" pitchFamily="34" charset="0"/>
                <a:cs typeface="Times New Roman" panose="02020603050405020304" pitchFamily="18" charset="0"/>
              </a:rPr>
              <a:t>Manson</a:t>
            </a:r>
            <a:endParaRPr lang="fr-FR" altLang="fr-FR" dirty="0">
              <a:solidFill>
                <a:schemeClr val="bg1"/>
              </a:solidFill>
              <a:latin typeface="Times" pitchFamily="2" charset="0"/>
              <a:ea typeface="Calibri" panose="020F0502020204030204" pitchFamily="34" charset="0"/>
              <a:cs typeface="Times New Roman" panose="02020603050405020304" pitchFamily="18" charset="0"/>
            </a:endParaRPr>
          </a:p>
          <a:p>
            <a:pPr lvl="0" algn="ctr" eaLnBrk="0" fontAlgn="base" hangingPunct="0">
              <a:spcBef>
                <a:spcPct val="0"/>
              </a:spcBef>
              <a:spcAft>
                <a:spcPct val="0"/>
              </a:spcAft>
            </a:pPr>
            <a:r>
              <a:rPr lang="fr-FR" altLang="fr-FR" dirty="0">
                <a:solidFill>
                  <a:schemeClr val="bg1"/>
                </a:solidFill>
              </a:rPr>
              <a:t>6</a:t>
            </a:r>
            <a:r>
              <a:rPr lang="fr-FR" altLang="fr-FR" b="1" dirty="0">
                <a:solidFill>
                  <a:schemeClr val="bg1"/>
                </a:solidFill>
              </a:rPr>
              <a:t>-10 Personnes</a:t>
            </a:r>
            <a:endParaRPr lang="fr-FR" altLang="fr-FR" dirty="0">
              <a:solidFill>
                <a:schemeClr val="bg1"/>
              </a:solidFill>
            </a:endParaRPr>
          </a:p>
          <a:p>
            <a:pPr lvl="0" algn="ctr" eaLnBrk="0" fontAlgn="base" hangingPunct="0">
              <a:spcBef>
                <a:spcPct val="0"/>
              </a:spcBef>
              <a:spcAft>
                <a:spcPct val="0"/>
              </a:spcAft>
            </a:pPr>
            <a:endParaRPr lang="fr-FR" altLang="fr-FR" dirty="0">
              <a:solidFill>
                <a:schemeClr val="bg1"/>
              </a:solidFill>
              <a:latin typeface="Calibri" panose="020F0502020204030204" pitchFamily="34" charset="0"/>
              <a:cs typeface="Times New Roman" panose="02020603050405020304" pitchFamily="18" charset="0"/>
            </a:endParaRPr>
          </a:p>
          <a:p>
            <a:pPr lvl="0" algn="ctr" eaLnBrk="0" fontAlgn="base" hangingPunct="0">
              <a:spcBef>
                <a:spcPct val="0"/>
              </a:spcBef>
              <a:spcAft>
                <a:spcPct val="0"/>
              </a:spcAft>
            </a:pPr>
            <a:endParaRPr lang="fr-FR" altLang="fr-FR" dirty="0">
              <a:solidFill>
                <a:schemeClr val="bg1"/>
              </a:solidFill>
            </a:endParaRPr>
          </a:p>
          <a:p>
            <a:pPr lvl="0" algn="ctr" eaLnBrk="0" fontAlgn="base" hangingPunct="0">
              <a:spcBef>
                <a:spcPct val="0"/>
              </a:spcBef>
              <a:spcAft>
                <a:spcPct val="0"/>
              </a:spcAft>
            </a:pPr>
            <a:endParaRPr lang="fr-FR" altLang="fr-FR" dirty="0">
              <a:solidFill>
                <a:schemeClr val="bg1"/>
              </a:solidFill>
            </a:endParaRPr>
          </a:p>
          <a:p>
            <a:pPr lvl="0" algn="ctr" eaLnBrk="0" fontAlgn="base" hangingPunct="0">
              <a:spcBef>
                <a:spcPct val="0"/>
              </a:spcBef>
              <a:spcAft>
                <a:spcPct val="0"/>
              </a:spcAft>
            </a:pPr>
            <a:endParaRPr lang="fr-FR" altLang="fr-FR"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algn="ctr"/>
            <a:endParaRPr lang="fr-FR" dirty="0">
              <a:solidFill>
                <a:schemeClr val="bg1"/>
              </a:solidFill>
            </a:endParaRPr>
          </a:p>
        </p:txBody>
      </p:sp>
      <p:sp>
        <p:nvSpPr>
          <p:cNvPr id="12" name="Rectangle : coins arrondis 11">
            <a:extLst>
              <a:ext uri="{FF2B5EF4-FFF2-40B4-BE49-F238E27FC236}">
                <a16:creationId xmlns:a16="http://schemas.microsoft.com/office/drawing/2014/main" xmlns="" id="{045757D0-151C-FE4E-AB34-B28836CC8788}"/>
              </a:ext>
            </a:extLst>
          </p:cNvPr>
          <p:cNvSpPr/>
          <p:nvPr/>
        </p:nvSpPr>
        <p:spPr>
          <a:xfrm>
            <a:off x="143582" y="4084627"/>
            <a:ext cx="4284402" cy="17727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lgn="ctr" eaLnBrk="0" fontAlgn="base" hangingPunct="0">
              <a:spcBef>
                <a:spcPct val="0"/>
              </a:spcBef>
              <a:spcAft>
                <a:spcPct val="0"/>
              </a:spcAft>
            </a:pP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É</a:t>
            </a:r>
            <a:r>
              <a:rPr lang="fr-FR" altLang="fr-FR" b="1" dirty="0">
                <a:solidFill>
                  <a:schemeClr val="bg1"/>
                </a:solidFill>
                <a:latin typeface="Times" pitchFamily="2" charset="0"/>
                <a:ea typeface="Calibri" panose="020F0502020204030204" pitchFamily="34" charset="0"/>
                <a:cs typeface="Times New Roman" panose="02020603050405020304" pitchFamily="18" charset="0"/>
              </a:rPr>
              <a:t>galit</a:t>
            </a: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é</a:t>
            </a:r>
            <a:r>
              <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dirty="0">
                <a:solidFill>
                  <a:schemeClr val="bg1"/>
                </a:solidFill>
                <a:latin typeface="Times" pitchFamily="2" charset="0"/>
                <a:ea typeface="Calibri" panose="020F0502020204030204" pitchFamily="34" charset="0"/>
                <a:cs typeface="Times New Roman" panose="02020603050405020304" pitchFamily="18" charset="0"/>
              </a:rPr>
              <a:t>: C. </a:t>
            </a:r>
            <a:r>
              <a:rPr lang="fr-FR" altLang="fr-FR" dirty="0" err="1">
                <a:solidFill>
                  <a:schemeClr val="bg1"/>
                </a:solidFill>
                <a:latin typeface="Times" pitchFamily="2" charset="0"/>
                <a:ea typeface="Calibri" panose="020F0502020204030204" pitchFamily="34" charset="0"/>
                <a:cs typeface="Times New Roman" panose="02020603050405020304" pitchFamily="18" charset="0"/>
              </a:rPr>
              <a:t>Pennutto</a:t>
            </a:r>
            <a:endParaRPr lang="fr-FR" altLang="fr-FR" dirty="0">
              <a:solidFill>
                <a:schemeClr val="bg1"/>
              </a:solidFill>
              <a:latin typeface="Times" pitchFamily="2" charset="0"/>
              <a:ea typeface="Calibri" panose="020F0502020204030204" pitchFamily="34" charset="0"/>
              <a:cs typeface="Times New Roman" panose="02020603050405020304" pitchFamily="18" charset="0"/>
            </a:endParaRPr>
          </a:p>
          <a:p>
            <a:pPr algn="ctr" eaLnBrk="0" fontAlgn="base" hangingPunct="0">
              <a:spcBef>
                <a:spcPct val="0"/>
              </a:spcBef>
              <a:spcAft>
                <a:spcPct val="0"/>
              </a:spcAft>
            </a:pPr>
            <a:r>
              <a:rPr lang="fr-FR" altLang="fr-FR" dirty="0">
                <a:solidFill>
                  <a:schemeClr val="bg1"/>
                </a:solidFill>
              </a:rPr>
              <a:t>6</a:t>
            </a:r>
            <a:r>
              <a:rPr lang="fr-FR" altLang="fr-FR" b="1" dirty="0">
                <a:solidFill>
                  <a:schemeClr val="bg1"/>
                </a:solidFill>
              </a:rPr>
              <a:t>-10 Personnes</a:t>
            </a:r>
            <a:endParaRPr lang="fr-FR" altLang="fr-FR" dirty="0">
              <a:solidFill>
                <a:schemeClr val="bg1"/>
              </a:solidFill>
            </a:endParaRPr>
          </a:p>
          <a:p>
            <a:pPr lvl="0" algn="ctr" eaLnBrk="0" fontAlgn="base" hangingPunct="0">
              <a:spcBef>
                <a:spcPct val="0"/>
              </a:spcBef>
              <a:spcAft>
                <a:spcPct val="0"/>
              </a:spcAft>
            </a:pPr>
            <a:r>
              <a:rPr lang="fr-FR" altLang="fr-FR" dirty="0">
                <a:solidFill>
                  <a:schemeClr val="bg1"/>
                </a:solidFill>
                <a:latin typeface="Times" pitchFamily="2" charset="0"/>
                <a:ea typeface="Calibri" panose="020F0502020204030204" pitchFamily="34" charset="0"/>
                <a:cs typeface="Times New Roman" panose="02020603050405020304" pitchFamily="18" charset="0"/>
              </a:rPr>
              <a:t> </a:t>
            </a:r>
          </a:p>
          <a:p>
            <a:pPr algn="ctr"/>
            <a:endParaRPr lang="fr-FR" dirty="0">
              <a:solidFill>
                <a:schemeClr val="bg1"/>
              </a:solidFill>
            </a:endParaRPr>
          </a:p>
        </p:txBody>
      </p:sp>
      <p:sp>
        <p:nvSpPr>
          <p:cNvPr id="13" name="Rectangle 12">
            <a:extLst>
              <a:ext uri="{FF2B5EF4-FFF2-40B4-BE49-F238E27FC236}">
                <a16:creationId xmlns:a16="http://schemas.microsoft.com/office/drawing/2014/main" xmlns="" id="{FFB7713B-7070-5A49-BEE7-B9B859F774EE}"/>
              </a:ext>
            </a:extLst>
          </p:cNvPr>
          <p:cNvSpPr/>
          <p:nvPr/>
        </p:nvSpPr>
        <p:spPr>
          <a:xfrm>
            <a:off x="5491463" y="1937536"/>
            <a:ext cx="2727798" cy="369332"/>
          </a:xfrm>
          <a:prstGeom prst="rect">
            <a:avLst/>
          </a:prstGeom>
        </p:spPr>
        <p:txBody>
          <a:bodyPr wrap="none">
            <a:spAutoFit/>
          </a:bodyPr>
          <a:lstStyle/>
          <a:p>
            <a:pPr lvl="0" algn="ctr" eaLnBrk="0" fontAlgn="base" hangingPunct="0">
              <a:spcBef>
                <a:spcPct val="0"/>
              </a:spcBef>
              <a:spcAft>
                <a:spcPct val="0"/>
              </a:spcAft>
            </a:pPr>
            <a:r>
              <a:rPr lang="fr-FR" altLang="fr-FR" b="1" i="1" u="sng" dirty="0">
                <a:solidFill>
                  <a:schemeClr val="bg1"/>
                </a:solidFill>
                <a:latin typeface="Times" pitchFamily="2" charset="0"/>
                <a:ea typeface="Calibri" panose="020F0502020204030204" pitchFamily="34" charset="0"/>
                <a:cs typeface="Times New Roman" panose="02020603050405020304" pitchFamily="18" charset="0"/>
              </a:rPr>
              <a:t>GT2</a:t>
            </a: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b="1" dirty="0">
                <a:solidFill>
                  <a:schemeClr val="bg1"/>
                </a:solidFill>
                <a:latin typeface="Times" pitchFamily="2" charset="0"/>
                <a:ea typeface="Calibri" panose="020F0502020204030204" pitchFamily="34" charset="0"/>
                <a:cs typeface="Times New Roman" panose="02020603050405020304" pitchFamily="18" charset="0"/>
              </a:rPr>
              <a:t>: RECRUTEMENT </a:t>
            </a:r>
          </a:p>
        </p:txBody>
      </p:sp>
      <p:sp>
        <p:nvSpPr>
          <p:cNvPr id="14" name="Rectangle : coins arrondis 13">
            <a:extLst>
              <a:ext uri="{FF2B5EF4-FFF2-40B4-BE49-F238E27FC236}">
                <a16:creationId xmlns:a16="http://schemas.microsoft.com/office/drawing/2014/main" xmlns="" id="{AA990D5E-ED0E-9C49-8893-E7F62A8C75A9}"/>
              </a:ext>
            </a:extLst>
          </p:cNvPr>
          <p:cNvSpPr/>
          <p:nvPr/>
        </p:nvSpPr>
        <p:spPr>
          <a:xfrm>
            <a:off x="4715547" y="4111881"/>
            <a:ext cx="4284402" cy="17727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endParaRPr lang="fr-FR" altLang="fr-FR" sz="800" dirty="0">
              <a:solidFill>
                <a:schemeClr val="bg1"/>
              </a:solidFill>
            </a:endParaRPr>
          </a:p>
          <a:p>
            <a:pPr lvl="0" algn="ctr" eaLnBrk="0" fontAlgn="base" hangingPunct="0">
              <a:spcBef>
                <a:spcPct val="0"/>
              </a:spcBef>
              <a:spcAft>
                <a:spcPct val="0"/>
              </a:spcAft>
            </a:pP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ED</a:t>
            </a:r>
            <a:r>
              <a:rPr lang="fr-FR" altLang="fr-FR" dirty="0">
                <a:solidFill>
                  <a:schemeClr val="bg1"/>
                </a:solidFill>
                <a:latin typeface="Times" pitchFamily="2" charset="0"/>
                <a:ea typeface="Calibri" panose="020F0502020204030204" pitchFamily="34" charset="0"/>
                <a:cs typeface="Times New Roman" panose="02020603050405020304" pitchFamily="18" charset="0"/>
              </a:rPr>
              <a:t>: </a:t>
            </a:r>
            <a:r>
              <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rPr>
              <a:t>Ph </a:t>
            </a:r>
            <a:r>
              <a:rPr lang="fr-FR" altLang="fr-FR" dirty="0" err="1">
                <a:solidFill>
                  <a:schemeClr val="bg1"/>
                </a:solidFill>
                <a:latin typeface="Calibri" panose="020F0502020204030204" pitchFamily="34" charset="0"/>
                <a:ea typeface="Calibri" panose="020F0502020204030204" pitchFamily="34" charset="0"/>
                <a:cs typeface="Times New Roman" panose="02020603050405020304" pitchFamily="18" charset="0"/>
              </a:rPr>
              <a:t>Roingeard</a:t>
            </a:r>
            <a:endPar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eaLnBrk="0" fontAlgn="base" hangingPunct="0">
              <a:spcBef>
                <a:spcPct val="0"/>
              </a:spcBef>
              <a:spcAft>
                <a:spcPct val="0"/>
              </a:spcAft>
            </a:pPr>
            <a:r>
              <a:rPr lang="fr-FR" altLang="fr-FR" dirty="0">
                <a:solidFill>
                  <a:schemeClr val="bg1"/>
                </a:solidFill>
              </a:rPr>
              <a:t>6</a:t>
            </a:r>
            <a:r>
              <a:rPr lang="fr-FR" altLang="fr-FR" b="1" dirty="0">
                <a:solidFill>
                  <a:schemeClr val="bg1"/>
                </a:solidFill>
              </a:rPr>
              <a:t>-10 Personnes</a:t>
            </a:r>
            <a:endParaRPr lang="fr-FR" altLang="fr-FR" dirty="0">
              <a:solidFill>
                <a:schemeClr val="bg1"/>
              </a:solidFill>
            </a:endParaRPr>
          </a:p>
          <a:p>
            <a:pPr lvl="0" algn="ctr" eaLnBrk="0" fontAlgn="base" hangingPunct="0">
              <a:spcBef>
                <a:spcPct val="0"/>
              </a:spcBef>
              <a:spcAft>
                <a:spcPct val="0"/>
              </a:spcAft>
            </a:pPr>
            <a:endParaRPr lang="fr-FR" altLang="fr-FR"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lvl="0" algn="ctr" eaLnBrk="0" fontAlgn="base" hangingPunct="0">
              <a:spcBef>
                <a:spcPct val="0"/>
              </a:spcBef>
              <a:spcAft>
                <a:spcPct val="0"/>
              </a:spcAft>
            </a:pPr>
            <a:endParaRPr lang="fr-FR" altLang="fr-FR" sz="800" dirty="0">
              <a:solidFill>
                <a:schemeClr val="bg1"/>
              </a:solidFill>
              <a:latin typeface="Calibri" panose="020F0502020204030204" pitchFamily="34" charset="0"/>
              <a:cs typeface="Times New Roman" panose="02020603050405020304" pitchFamily="18" charset="0"/>
            </a:endParaRPr>
          </a:p>
        </p:txBody>
      </p:sp>
      <p:sp>
        <p:nvSpPr>
          <p:cNvPr id="15" name="Rectangle 14">
            <a:extLst>
              <a:ext uri="{FF2B5EF4-FFF2-40B4-BE49-F238E27FC236}">
                <a16:creationId xmlns:a16="http://schemas.microsoft.com/office/drawing/2014/main" xmlns="" id="{23B5EBE9-1D83-7048-8381-C124355B7A2A}"/>
              </a:ext>
            </a:extLst>
          </p:cNvPr>
          <p:cNvSpPr/>
          <p:nvPr/>
        </p:nvSpPr>
        <p:spPr>
          <a:xfrm>
            <a:off x="5981835" y="4111881"/>
            <a:ext cx="2240357" cy="369332"/>
          </a:xfrm>
          <a:prstGeom prst="rect">
            <a:avLst/>
          </a:prstGeom>
        </p:spPr>
        <p:txBody>
          <a:bodyPr wrap="none">
            <a:spAutoFit/>
          </a:bodyPr>
          <a:lstStyle/>
          <a:p>
            <a:pPr lvl="0" algn="ctr" eaLnBrk="0" fontAlgn="base" hangingPunct="0">
              <a:spcBef>
                <a:spcPct val="0"/>
              </a:spcBef>
              <a:spcAft>
                <a:spcPct val="0"/>
              </a:spcAft>
            </a:pPr>
            <a:r>
              <a:rPr lang="fr-FR" altLang="fr-FR" b="1" i="1" u="sng" dirty="0">
                <a:solidFill>
                  <a:schemeClr val="bg1"/>
                </a:solidFill>
                <a:latin typeface="Times" pitchFamily="2" charset="0"/>
                <a:ea typeface="Calibri" panose="020F0502020204030204" pitchFamily="34" charset="0"/>
                <a:cs typeface="Times New Roman" panose="02020603050405020304" pitchFamily="18" charset="0"/>
              </a:rPr>
              <a:t>GT4</a:t>
            </a: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b="1" dirty="0">
                <a:solidFill>
                  <a:schemeClr val="bg1"/>
                </a:solidFill>
                <a:latin typeface="Times" pitchFamily="2" charset="0"/>
                <a:ea typeface="Calibri" panose="020F0502020204030204" pitchFamily="34" charset="0"/>
                <a:cs typeface="Times New Roman" panose="02020603050405020304" pitchFamily="18" charset="0"/>
              </a:rPr>
              <a:t>: FORMATION</a:t>
            </a:r>
          </a:p>
        </p:txBody>
      </p:sp>
      <p:sp>
        <p:nvSpPr>
          <p:cNvPr id="11" name="Rectangle 10">
            <a:extLst>
              <a:ext uri="{FF2B5EF4-FFF2-40B4-BE49-F238E27FC236}">
                <a16:creationId xmlns:a16="http://schemas.microsoft.com/office/drawing/2014/main" xmlns="" id="{DCC397C3-A7C0-0E48-8537-508F7DDB328A}"/>
              </a:ext>
            </a:extLst>
          </p:cNvPr>
          <p:cNvSpPr/>
          <p:nvPr/>
        </p:nvSpPr>
        <p:spPr>
          <a:xfrm>
            <a:off x="984999" y="4111881"/>
            <a:ext cx="2340705" cy="369332"/>
          </a:xfrm>
          <a:prstGeom prst="rect">
            <a:avLst/>
          </a:prstGeom>
        </p:spPr>
        <p:txBody>
          <a:bodyPr wrap="none">
            <a:spAutoFit/>
          </a:bodyPr>
          <a:lstStyle/>
          <a:p>
            <a:pPr lvl="0" algn="ctr" eaLnBrk="0" fontAlgn="base" hangingPunct="0">
              <a:spcBef>
                <a:spcPct val="0"/>
              </a:spcBef>
              <a:spcAft>
                <a:spcPct val="0"/>
              </a:spcAft>
            </a:pPr>
            <a:r>
              <a:rPr lang="fr-FR" altLang="fr-FR" b="1" i="1" u="sng" dirty="0">
                <a:solidFill>
                  <a:schemeClr val="bg1"/>
                </a:solidFill>
                <a:latin typeface="Times" pitchFamily="2" charset="0"/>
                <a:ea typeface="Calibri" panose="020F0502020204030204" pitchFamily="34" charset="0"/>
                <a:cs typeface="Times New Roman" panose="02020603050405020304" pitchFamily="18" charset="0"/>
              </a:rPr>
              <a:t>GT3</a:t>
            </a:r>
            <a:r>
              <a:rPr lang="fr-FR" altLang="fr-FR" b="1"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fr-FR" altLang="fr-FR" b="1" dirty="0">
                <a:solidFill>
                  <a:schemeClr val="bg1"/>
                </a:solidFill>
                <a:latin typeface="Times" pitchFamily="2" charset="0"/>
                <a:ea typeface="Calibri" panose="020F0502020204030204" pitchFamily="34" charset="0"/>
                <a:cs typeface="Times New Roman" panose="02020603050405020304" pitchFamily="18" charset="0"/>
              </a:rPr>
              <a:t>: CONDITIONS </a:t>
            </a:r>
          </a:p>
        </p:txBody>
      </p:sp>
      <p:sp>
        <p:nvSpPr>
          <p:cNvPr id="16" name="Titre 1">
            <a:extLst>
              <a:ext uri="{FF2B5EF4-FFF2-40B4-BE49-F238E27FC236}">
                <a16:creationId xmlns:a16="http://schemas.microsoft.com/office/drawing/2014/main" xmlns="" id="{09A56A48-DDC0-4243-B1B7-B30ADD10E941}"/>
              </a:ext>
            </a:extLst>
          </p:cNvPr>
          <p:cNvSpPr>
            <a:spLocks noGrp="1"/>
          </p:cNvSpPr>
          <p:nvPr>
            <p:ph type="title"/>
          </p:nvPr>
        </p:nvSpPr>
        <p:spPr>
          <a:xfrm>
            <a:off x="539552" y="294185"/>
            <a:ext cx="9145939" cy="990600"/>
          </a:xfrm>
        </p:spPr>
        <p:txBody>
          <a:bodyPr/>
          <a:lstStyle/>
          <a:p>
            <a:r>
              <a:rPr lang="fr-FR" b="1" dirty="0"/>
              <a:t>Méthodologie</a:t>
            </a:r>
          </a:p>
        </p:txBody>
      </p:sp>
      <p:cxnSp>
        <p:nvCxnSpPr>
          <p:cNvPr id="17" name="Connecteur droit 16">
            <a:extLst>
              <a:ext uri="{FF2B5EF4-FFF2-40B4-BE49-F238E27FC236}">
                <a16:creationId xmlns:a16="http://schemas.microsoft.com/office/drawing/2014/main" xmlns="" id="{84F0D582-8C0E-344A-84C4-C6E825D88F65}"/>
              </a:ext>
            </a:extLst>
          </p:cNvPr>
          <p:cNvCxnSpPr/>
          <p:nvPr/>
        </p:nvCxnSpPr>
        <p:spPr>
          <a:xfrm>
            <a:off x="539552" y="789485"/>
            <a:ext cx="7991800" cy="0"/>
          </a:xfrm>
          <a:prstGeom prst="line">
            <a:avLst/>
          </a:prstGeom>
        </p:spPr>
        <p:style>
          <a:lnRef idx="1">
            <a:schemeClr val="accent1"/>
          </a:lnRef>
          <a:fillRef idx="0">
            <a:schemeClr val="accent1"/>
          </a:fillRef>
          <a:effectRef idx="0">
            <a:schemeClr val="accent1"/>
          </a:effectRef>
          <a:fontRef idx="minor">
            <a:schemeClr val="tx1"/>
          </a:fontRef>
        </p:style>
      </p:cxnSp>
      <p:sp>
        <p:nvSpPr>
          <p:cNvPr id="18" name="Hexagone 17">
            <a:extLst>
              <a:ext uri="{FF2B5EF4-FFF2-40B4-BE49-F238E27FC236}">
                <a16:creationId xmlns:a16="http://schemas.microsoft.com/office/drawing/2014/main" xmlns="" id="{36DEE2D9-39A7-A345-964F-7D3DDFFE0425}"/>
              </a:ext>
            </a:extLst>
          </p:cNvPr>
          <p:cNvSpPr/>
          <p:nvPr/>
        </p:nvSpPr>
        <p:spPr>
          <a:xfrm>
            <a:off x="2488569" y="979011"/>
            <a:ext cx="3878830" cy="730408"/>
          </a:xfrm>
          <a:prstGeom prst="hexagon">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GROUPES DE TRAVAIL</a:t>
            </a:r>
          </a:p>
        </p:txBody>
      </p:sp>
      <p:sp>
        <p:nvSpPr>
          <p:cNvPr id="20" name="Flèche à quatre pointes 19">
            <a:extLst>
              <a:ext uri="{FF2B5EF4-FFF2-40B4-BE49-F238E27FC236}">
                <a16:creationId xmlns:a16="http://schemas.microsoft.com/office/drawing/2014/main" xmlns="" id="{2945BD59-574C-C949-81BD-8EEC67C951F5}"/>
              </a:ext>
            </a:extLst>
          </p:cNvPr>
          <p:cNvSpPr/>
          <p:nvPr/>
        </p:nvSpPr>
        <p:spPr>
          <a:xfrm>
            <a:off x="4141225" y="3429000"/>
            <a:ext cx="862823" cy="873885"/>
          </a:xfrm>
          <a:prstGeom prst="quadArrow">
            <a:avLst>
              <a:gd name="adj1" fmla="val 10892"/>
              <a:gd name="adj2" fmla="val 22500"/>
              <a:gd name="adj3" fmla="val 22500"/>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6534901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7C9F5D8C-C07C-6E4F-A37B-3E5E320B351B}"/>
              </a:ext>
            </a:extLst>
          </p:cNvPr>
          <p:cNvSpPr>
            <a:spLocks noGrp="1"/>
          </p:cNvSpPr>
          <p:nvPr>
            <p:ph type="body" sz="quarter" idx="10"/>
          </p:nvPr>
        </p:nvSpPr>
        <p:spPr/>
        <p:txBody>
          <a:bodyPr/>
          <a:lstStyle/>
          <a:p>
            <a:endParaRPr lang="fr-FR"/>
          </a:p>
        </p:txBody>
      </p:sp>
      <p:sp>
        <p:nvSpPr>
          <p:cNvPr id="7" name="Titre 1">
            <a:extLst>
              <a:ext uri="{FF2B5EF4-FFF2-40B4-BE49-F238E27FC236}">
                <a16:creationId xmlns:a16="http://schemas.microsoft.com/office/drawing/2014/main" xmlns="" id="{CA1B44E6-DC9A-F744-A7CC-46BDCDCA9435}"/>
              </a:ext>
            </a:extLst>
          </p:cNvPr>
          <p:cNvSpPr>
            <a:spLocks noGrp="1"/>
          </p:cNvSpPr>
          <p:nvPr>
            <p:ph type="title"/>
          </p:nvPr>
        </p:nvSpPr>
        <p:spPr>
          <a:xfrm>
            <a:off x="539552" y="294185"/>
            <a:ext cx="9145939" cy="990600"/>
          </a:xfrm>
        </p:spPr>
        <p:txBody>
          <a:bodyPr/>
          <a:lstStyle/>
          <a:p>
            <a:r>
              <a:rPr lang="fr-FR" b="1" dirty="0"/>
              <a:t>Méthodologie</a:t>
            </a:r>
          </a:p>
        </p:txBody>
      </p:sp>
      <p:cxnSp>
        <p:nvCxnSpPr>
          <p:cNvPr id="8" name="Connecteur droit 7">
            <a:extLst>
              <a:ext uri="{FF2B5EF4-FFF2-40B4-BE49-F238E27FC236}">
                <a16:creationId xmlns:a16="http://schemas.microsoft.com/office/drawing/2014/main" xmlns="" id="{BCA98D25-BCAB-B941-BA4C-2A8E3AB7CD40}"/>
              </a:ext>
            </a:extLst>
          </p:cNvPr>
          <p:cNvCxnSpPr/>
          <p:nvPr/>
        </p:nvCxnSpPr>
        <p:spPr>
          <a:xfrm>
            <a:off x="539552" y="789485"/>
            <a:ext cx="79918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Hexagone 8">
            <a:extLst>
              <a:ext uri="{FF2B5EF4-FFF2-40B4-BE49-F238E27FC236}">
                <a16:creationId xmlns:a16="http://schemas.microsoft.com/office/drawing/2014/main" xmlns="" id="{97A50223-CDA4-9345-AF19-F4BED88935D7}"/>
              </a:ext>
            </a:extLst>
          </p:cNvPr>
          <p:cNvSpPr/>
          <p:nvPr/>
        </p:nvSpPr>
        <p:spPr>
          <a:xfrm>
            <a:off x="2596037" y="862300"/>
            <a:ext cx="3878830" cy="730408"/>
          </a:xfrm>
          <a:prstGeom prst="hexagon">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GROUPES DE TRAVAIL</a:t>
            </a:r>
          </a:p>
        </p:txBody>
      </p:sp>
      <p:sp>
        <p:nvSpPr>
          <p:cNvPr id="10" name="ZoneTexte 9">
            <a:extLst>
              <a:ext uri="{FF2B5EF4-FFF2-40B4-BE49-F238E27FC236}">
                <a16:creationId xmlns:a16="http://schemas.microsoft.com/office/drawing/2014/main" xmlns="" id="{A746CF83-6F6C-AD46-9D6C-9BEC43923670}"/>
              </a:ext>
            </a:extLst>
          </p:cNvPr>
          <p:cNvSpPr txBox="1"/>
          <p:nvPr/>
        </p:nvSpPr>
        <p:spPr>
          <a:xfrm>
            <a:off x="159525" y="1739885"/>
            <a:ext cx="9001000" cy="4201150"/>
          </a:xfrm>
          <a:prstGeom prst="rect">
            <a:avLst/>
          </a:prstGeom>
          <a:noFill/>
        </p:spPr>
        <p:txBody>
          <a:bodyPr wrap="square" rtlCol="0">
            <a:spAutoFit/>
          </a:bodyPr>
          <a:lstStyle/>
          <a:p>
            <a:r>
              <a:rPr lang="fr-FR" u="sng" dirty="0"/>
              <a:t>Propositions de personnes pour les GT </a:t>
            </a:r>
            <a:r>
              <a:rPr lang="fr-FR" dirty="0"/>
              <a:t>:</a:t>
            </a:r>
          </a:p>
          <a:p>
            <a:pPr lvl="1">
              <a:spcBef>
                <a:spcPts val="600"/>
              </a:spcBef>
            </a:pPr>
            <a:r>
              <a:rPr lang="fr-FR" u="sng" dirty="0"/>
              <a:t>Référents</a:t>
            </a:r>
            <a:r>
              <a:rPr lang="fr-FR" dirty="0"/>
              <a:t> :</a:t>
            </a:r>
          </a:p>
          <a:p>
            <a:pPr marL="1200150" lvl="2" indent="-285750">
              <a:buFont typeface="Wingdings" pitchFamily="2" charset="2"/>
              <a:buChar char="Ø"/>
            </a:pPr>
            <a:r>
              <a:rPr lang="fr-FR" dirty="0"/>
              <a:t>S Crépon pour racisme-antisémitisme </a:t>
            </a:r>
          </a:p>
          <a:p>
            <a:pPr marL="1200150" lvl="2" indent="-285750">
              <a:buFont typeface="Wingdings" pitchFamily="2" charset="2"/>
              <a:buChar char="Ø"/>
            </a:pPr>
            <a:r>
              <a:rPr lang="fr-FR" dirty="0"/>
              <a:t>Ch. </a:t>
            </a:r>
            <a:r>
              <a:rPr lang="fr-FR" dirty="0" err="1"/>
              <a:t>Garbar</a:t>
            </a:r>
            <a:r>
              <a:rPr lang="fr-FR" dirty="0"/>
              <a:t> pour Déontologie</a:t>
            </a:r>
          </a:p>
          <a:p>
            <a:pPr marL="1200150" lvl="2" indent="-285750">
              <a:buFont typeface="Wingdings" pitchFamily="2" charset="2"/>
              <a:buChar char="Ø"/>
            </a:pPr>
            <a:r>
              <a:rPr lang="fr-FR" dirty="0"/>
              <a:t>Th. Moreau pour Ethique Scientifique</a:t>
            </a:r>
          </a:p>
          <a:p>
            <a:pPr marL="1200150" lvl="2" indent="-285750">
              <a:buFont typeface="Wingdings" pitchFamily="2" charset="2"/>
              <a:buChar char="Ø"/>
            </a:pPr>
            <a:r>
              <a:rPr lang="fr-FR" dirty="0"/>
              <a:t>B </a:t>
            </a:r>
            <a:r>
              <a:rPr lang="fr-FR" dirty="0" err="1"/>
              <a:t>Lavergne</a:t>
            </a:r>
            <a:r>
              <a:rPr lang="fr-FR" dirty="0"/>
              <a:t> pour </a:t>
            </a:r>
            <a:r>
              <a:rPr lang="fr-FR" dirty="0" err="1"/>
              <a:t>Laicité</a:t>
            </a:r>
            <a:endParaRPr lang="fr-FR" dirty="0"/>
          </a:p>
          <a:p>
            <a:pPr marL="1200150" lvl="2" indent="-285750">
              <a:buFont typeface="Wingdings" pitchFamily="2" charset="2"/>
              <a:buChar char="Ø"/>
            </a:pPr>
            <a:r>
              <a:rPr lang="fr-FR" dirty="0"/>
              <a:t>F. </a:t>
            </a:r>
            <a:r>
              <a:rPr lang="fr-FR" dirty="0" err="1"/>
              <a:t>Oudin</a:t>
            </a:r>
            <a:r>
              <a:rPr lang="fr-FR" dirty="0"/>
              <a:t> pour charge de mission QVT</a:t>
            </a:r>
          </a:p>
          <a:p>
            <a:pPr lvl="1">
              <a:spcBef>
                <a:spcPts val="600"/>
              </a:spcBef>
            </a:pPr>
            <a:r>
              <a:rPr lang="fr-FR" u="sng" dirty="0"/>
              <a:t>Autres Services</a:t>
            </a:r>
            <a:r>
              <a:rPr lang="fr-FR" dirty="0"/>
              <a:t> :</a:t>
            </a:r>
          </a:p>
          <a:p>
            <a:pPr marL="1200150" lvl="2" indent="-285750">
              <a:buFont typeface="Wingdings" pitchFamily="2" charset="2"/>
              <a:buChar char="Ø"/>
            </a:pPr>
            <a:r>
              <a:rPr lang="fr-FR" dirty="0"/>
              <a:t>J. </a:t>
            </a:r>
            <a:r>
              <a:rPr lang="fr-FR" dirty="0" err="1"/>
              <a:t>Barrère</a:t>
            </a:r>
            <a:r>
              <a:rPr lang="fr-FR" dirty="0"/>
              <a:t> pour questions juridiques et RGPD  </a:t>
            </a:r>
          </a:p>
          <a:p>
            <a:pPr marL="1200150" lvl="2" indent="-285750">
              <a:buFont typeface="Wingdings" pitchFamily="2" charset="2"/>
              <a:buChar char="Ø"/>
            </a:pPr>
            <a:r>
              <a:rPr lang="fr-FR" dirty="0"/>
              <a:t>M. Le Bris pour gestion des données informatiques</a:t>
            </a:r>
          </a:p>
          <a:p>
            <a:pPr marL="1200150" lvl="2" indent="-285750">
              <a:buFont typeface="Wingdings" pitchFamily="2" charset="2"/>
              <a:buChar char="Ø"/>
            </a:pPr>
            <a:r>
              <a:rPr lang="fr-FR" dirty="0"/>
              <a:t>A.S. Laure pour la Com</a:t>
            </a:r>
          </a:p>
          <a:p>
            <a:pPr lvl="1">
              <a:spcBef>
                <a:spcPts val="600"/>
              </a:spcBef>
            </a:pPr>
            <a:r>
              <a:rPr lang="fr-FR" u="sng" dirty="0"/>
              <a:t>Autres personnes </a:t>
            </a:r>
            <a:r>
              <a:rPr lang="fr-FR" dirty="0"/>
              <a:t> :</a:t>
            </a:r>
          </a:p>
          <a:p>
            <a:pPr marL="1200150" lvl="2" indent="-285750">
              <a:buFont typeface="Wingdings" pitchFamily="2" charset="2"/>
              <a:buChar char="Ø"/>
            </a:pPr>
            <a:r>
              <a:rPr lang="fr-FR" dirty="0"/>
              <a:t>Ph. </a:t>
            </a:r>
            <a:r>
              <a:rPr lang="fr-FR" dirty="0" err="1"/>
              <a:t>Prevost</a:t>
            </a:r>
            <a:r>
              <a:rPr lang="fr-FR" dirty="0"/>
              <a:t> pour questions formation,</a:t>
            </a:r>
          </a:p>
          <a:p>
            <a:pPr lvl="2"/>
            <a:endParaRPr lang="fr-FR" dirty="0"/>
          </a:p>
        </p:txBody>
      </p:sp>
    </p:spTree>
    <p:extLst>
      <p:ext uri="{BB962C8B-B14F-4D97-AF65-F5344CB8AC3E}">
        <p14:creationId xmlns:p14="http://schemas.microsoft.com/office/powerpoint/2010/main" val="3373216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23528" y="2348880"/>
            <a:ext cx="8136904" cy="2592288"/>
          </a:xfrm>
        </p:spPr>
        <p:txBody>
          <a:bodyPr/>
          <a:lstStyle/>
          <a:p>
            <a:r>
              <a:rPr lang="fr-FR" sz="4000" dirty="0">
                <a:latin typeface="Work Sans" panose="00000500000000000000" pitchFamily="2" charset="0"/>
              </a:rPr>
              <a:t>Merci de votre attention</a:t>
            </a:r>
            <a:r>
              <a:rPr lang="fr-FR" dirty="0">
                <a:latin typeface="Work Sans" panose="00000500000000000000" pitchFamily="2" charset="0"/>
              </a:rPr>
              <a:t/>
            </a:r>
            <a:br>
              <a:rPr lang="fr-FR" dirty="0">
                <a:latin typeface="Work Sans" panose="00000500000000000000" pitchFamily="2" charset="0"/>
              </a:rPr>
            </a:br>
            <a:r>
              <a:rPr lang="fr-FR" dirty="0">
                <a:latin typeface="Work Sans" panose="00000500000000000000" pitchFamily="2" charset="0"/>
              </a:rPr>
              <a:t/>
            </a:r>
            <a:br>
              <a:rPr lang="fr-FR" dirty="0">
                <a:latin typeface="Work Sans" panose="00000500000000000000" pitchFamily="2" charset="0"/>
              </a:rPr>
            </a:br>
            <a:r>
              <a:rPr lang="fr-FR" dirty="0">
                <a:latin typeface="Work Sans" panose="00000500000000000000" pitchFamily="2" charset="0"/>
              </a:rPr>
              <a:t/>
            </a:r>
            <a:br>
              <a:rPr lang="fr-FR" dirty="0">
                <a:latin typeface="Work Sans" panose="00000500000000000000" pitchFamily="2" charset="0"/>
              </a:rPr>
            </a:br>
            <a:r>
              <a:rPr lang="fr-FR" dirty="0">
                <a:latin typeface="Work Sans" panose="00000500000000000000" pitchFamily="2" charset="0"/>
              </a:rPr>
              <a:t>Bonne Matinée !</a:t>
            </a:r>
          </a:p>
        </p:txBody>
      </p:sp>
      <p:cxnSp>
        <p:nvCxnSpPr>
          <p:cNvPr id="5" name="Connecteur droit 4">
            <a:extLst>
              <a:ext uri="{FF2B5EF4-FFF2-40B4-BE49-F238E27FC236}">
                <a16:creationId xmlns:a16="http://schemas.microsoft.com/office/drawing/2014/main" xmlns="" id="{D31276A5-30FB-4C4E-BFC6-DA7371460DE2}"/>
              </a:ext>
            </a:extLst>
          </p:cNvPr>
          <p:cNvCxnSpPr/>
          <p:nvPr/>
        </p:nvCxnSpPr>
        <p:spPr>
          <a:xfrm>
            <a:off x="1691680" y="3068960"/>
            <a:ext cx="6048672" cy="0"/>
          </a:xfrm>
          <a:prstGeom prst="line">
            <a:avLst/>
          </a:prstGeom>
          <a:ln w="38100">
            <a:solidFill>
              <a:srgbClr val="45A59D"/>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xmlns="" id="{F2739B2D-40E9-E343-A6CC-84D427BA1619}"/>
              </a:ext>
            </a:extLst>
          </p:cNvPr>
          <p:cNvCxnSpPr/>
          <p:nvPr/>
        </p:nvCxnSpPr>
        <p:spPr>
          <a:xfrm>
            <a:off x="1835696" y="3140968"/>
            <a:ext cx="6048672" cy="0"/>
          </a:xfrm>
          <a:prstGeom prst="line">
            <a:avLst/>
          </a:prstGeom>
          <a:ln>
            <a:solidFill>
              <a:srgbClr val="45A5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1381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95C30932-BAD3-3342-9C6C-3708AFCEED46}"/>
              </a:ext>
            </a:extLst>
          </p:cNvPr>
          <p:cNvSpPr>
            <a:spLocks noGrp="1"/>
          </p:cNvSpPr>
          <p:nvPr>
            <p:ph type="body" sz="quarter" idx="10"/>
          </p:nvPr>
        </p:nvSpPr>
        <p:spPr/>
        <p:txBody>
          <a:bodyPr/>
          <a:lstStyle/>
          <a:p>
            <a:endParaRPr lang="fr-FR"/>
          </a:p>
        </p:txBody>
      </p:sp>
      <p:sp>
        <p:nvSpPr>
          <p:cNvPr id="7" name="Titre 1">
            <a:extLst>
              <a:ext uri="{FF2B5EF4-FFF2-40B4-BE49-F238E27FC236}">
                <a16:creationId xmlns:a16="http://schemas.microsoft.com/office/drawing/2014/main" xmlns="" id="{BEEBE22A-34C7-8F4F-9C5E-72C44F4E9DD5}"/>
              </a:ext>
            </a:extLst>
          </p:cNvPr>
          <p:cNvSpPr>
            <a:spLocks noGrp="1"/>
          </p:cNvSpPr>
          <p:nvPr>
            <p:ph type="title"/>
          </p:nvPr>
        </p:nvSpPr>
        <p:spPr>
          <a:xfrm>
            <a:off x="539552" y="294185"/>
            <a:ext cx="9145939" cy="990600"/>
          </a:xfrm>
        </p:spPr>
        <p:txBody>
          <a:bodyPr/>
          <a:lstStyle/>
          <a:p>
            <a:r>
              <a:rPr lang="fr-FR" b="1" dirty="0"/>
              <a:t>Méthodologie</a:t>
            </a:r>
          </a:p>
        </p:txBody>
      </p:sp>
      <p:cxnSp>
        <p:nvCxnSpPr>
          <p:cNvPr id="8" name="Connecteur droit 7">
            <a:extLst>
              <a:ext uri="{FF2B5EF4-FFF2-40B4-BE49-F238E27FC236}">
                <a16:creationId xmlns:a16="http://schemas.microsoft.com/office/drawing/2014/main" xmlns="" id="{0F1B445E-5A95-034D-BD92-E02B4472AE61}"/>
              </a:ext>
            </a:extLst>
          </p:cNvPr>
          <p:cNvCxnSpPr/>
          <p:nvPr/>
        </p:nvCxnSpPr>
        <p:spPr>
          <a:xfrm>
            <a:off x="539552" y="789485"/>
            <a:ext cx="7991800" cy="0"/>
          </a:xfrm>
          <a:prstGeom prst="line">
            <a:avLst/>
          </a:prstGeom>
        </p:spPr>
        <p:style>
          <a:lnRef idx="1">
            <a:schemeClr val="accent1"/>
          </a:lnRef>
          <a:fillRef idx="0">
            <a:schemeClr val="accent1"/>
          </a:fillRef>
          <a:effectRef idx="0">
            <a:schemeClr val="accent1"/>
          </a:effectRef>
          <a:fontRef idx="minor">
            <a:schemeClr val="tx1"/>
          </a:fontRef>
        </p:style>
      </p:cxnSp>
      <p:sp>
        <p:nvSpPr>
          <p:cNvPr id="9" name="Hexagone 8">
            <a:extLst>
              <a:ext uri="{FF2B5EF4-FFF2-40B4-BE49-F238E27FC236}">
                <a16:creationId xmlns:a16="http://schemas.microsoft.com/office/drawing/2014/main" xmlns="" id="{F61D1F6E-7F5C-B342-BA57-40A17581EB45}"/>
              </a:ext>
            </a:extLst>
          </p:cNvPr>
          <p:cNvSpPr/>
          <p:nvPr/>
        </p:nvSpPr>
        <p:spPr>
          <a:xfrm>
            <a:off x="2596037" y="862300"/>
            <a:ext cx="3878830" cy="730408"/>
          </a:xfrm>
          <a:prstGeom prst="hexagon">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rgbClr val="FF0000"/>
                </a:solidFill>
              </a:rPr>
              <a:t>Participants CPS</a:t>
            </a:r>
          </a:p>
        </p:txBody>
      </p:sp>
      <p:sp>
        <p:nvSpPr>
          <p:cNvPr id="10" name="ZoneTexte 9">
            <a:extLst>
              <a:ext uri="{FF2B5EF4-FFF2-40B4-BE49-F238E27FC236}">
                <a16:creationId xmlns:a16="http://schemas.microsoft.com/office/drawing/2014/main" xmlns="" id="{023270A6-E41F-6440-9BBC-47F2E4D1E0FD}"/>
              </a:ext>
            </a:extLst>
          </p:cNvPr>
          <p:cNvSpPr txBox="1"/>
          <p:nvPr/>
        </p:nvSpPr>
        <p:spPr>
          <a:xfrm>
            <a:off x="283292" y="1709565"/>
            <a:ext cx="8504320" cy="646331"/>
          </a:xfrm>
          <a:prstGeom prst="rect">
            <a:avLst/>
          </a:prstGeom>
          <a:noFill/>
        </p:spPr>
        <p:txBody>
          <a:bodyPr wrap="square" rtlCol="0">
            <a:spAutoFit/>
          </a:bodyPr>
          <a:lstStyle/>
          <a:p>
            <a:r>
              <a:rPr lang="fr-FR" b="1" u="sng" dirty="0"/>
              <a:t>Proposition de personnes pour les CPS :</a:t>
            </a:r>
          </a:p>
          <a:p>
            <a:endParaRPr lang="fr-FR" b="1" u="sng" dirty="0"/>
          </a:p>
        </p:txBody>
      </p:sp>
      <p:graphicFrame>
        <p:nvGraphicFramePr>
          <p:cNvPr id="11" name="Tableau 10">
            <a:extLst>
              <a:ext uri="{FF2B5EF4-FFF2-40B4-BE49-F238E27FC236}">
                <a16:creationId xmlns:a16="http://schemas.microsoft.com/office/drawing/2014/main" xmlns="" id="{75551F80-4473-9244-9741-A76FCF524ED7}"/>
              </a:ext>
            </a:extLst>
          </p:cNvPr>
          <p:cNvGraphicFramePr>
            <a:graphicFrameLocks noGrp="1"/>
          </p:cNvGraphicFramePr>
          <p:nvPr>
            <p:extLst>
              <p:ext uri="{D42A27DB-BD31-4B8C-83A1-F6EECF244321}">
                <p14:modId xmlns:p14="http://schemas.microsoft.com/office/powerpoint/2010/main" val="1716174071"/>
              </p:ext>
            </p:extLst>
          </p:nvPr>
        </p:nvGraphicFramePr>
        <p:xfrm>
          <a:off x="1012922" y="2127802"/>
          <a:ext cx="7847786" cy="1350274"/>
        </p:xfrm>
        <a:graphic>
          <a:graphicData uri="http://schemas.openxmlformats.org/drawingml/2006/table">
            <a:tbl>
              <a:tblPr firstRow="1" firstCol="1" bandRow="1">
                <a:tableStyleId>{5C22544A-7EE6-4342-B048-85BDC9FD1C3A}</a:tableStyleId>
              </a:tblPr>
              <a:tblGrid>
                <a:gridCol w="1569384">
                  <a:extLst>
                    <a:ext uri="{9D8B030D-6E8A-4147-A177-3AD203B41FA5}">
                      <a16:colId xmlns:a16="http://schemas.microsoft.com/office/drawing/2014/main" xmlns="" val="2379876296"/>
                    </a:ext>
                  </a:extLst>
                </a:gridCol>
                <a:gridCol w="1569384">
                  <a:extLst>
                    <a:ext uri="{9D8B030D-6E8A-4147-A177-3AD203B41FA5}">
                      <a16:colId xmlns:a16="http://schemas.microsoft.com/office/drawing/2014/main" xmlns="" val="3996755922"/>
                    </a:ext>
                  </a:extLst>
                </a:gridCol>
                <a:gridCol w="1569384">
                  <a:extLst>
                    <a:ext uri="{9D8B030D-6E8A-4147-A177-3AD203B41FA5}">
                      <a16:colId xmlns:a16="http://schemas.microsoft.com/office/drawing/2014/main" xmlns="" val="2526101980"/>
                    </a:ext>
                  </a:extLst>
                </a:gridCol>
                <a:gridCol w="1569384">
                  <a:extLst>
                    <a:ext uri="{9D8B030D-6E8A-4147-A177-3AD203B41FA5}">
                      <a16:colId xmlns:a16="http://schemas.microsoft.com/office/drawing/2014/main" xmlns="" val="623287484"/>
                    </a:ext>
                  </a:extLst>
                </a:gridCol>
                <a:gridCol w="1570250">
                  <a:extLst>
                    <a:ext uri="{9D8B030D-6E8A-4147-A177-3AD203B41FA5}">
                      <a16:colId xmlns:a16="http://schemas.microsoft.com/office/drawing/2014/main" xmlns="" val="3893272832"/>
                    </a:ext>
                  </a:extLst>
                </a:gridCol>
              </a:tblGrid>
              <a:tr h="283474">
                <a:tc>
                  <a:txBody>
                    <a:bodyPr/>
                    <a:lstStyle/>
                    <a:p>
                      <a:pPr algn="ctr">
                        <a:lnSpc>
                          <a:spcPct val="150000"/>
                        </a:lnSpc>
                        <a:spcAft>
                          <a:spcPts val="0"/>
                        </a:spcAft>
                      </a:pPr>
                      <a:r>
                        <a:rPr lang="fr-FR" sz="1100">
                          <a:solidFill>
                            <a:schemeClr val="tx1"/>
                          </a:solidFill>
                          <a:effectLst/>
                        </a:rPr>
                        <a:t>SSBCV</a:t>
                      </a:r>
                      <a:endParaRPr lang="fr-FR" sz="12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100" dirty="0">
                          <a:solidFill>
                            <a:schemeClr val="tx1"/>
                          </a:solidFill>
                          <a:effectLst/>
                        </a:rPr>
                        <a:t>EMSTU</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100" dirty="0">
                          <a:solidFill>
                            <a:schemeClr val="tx1"/>
                          </a:solidFill>
                          <a:effectLst/>
                        </a:rPr>
                        <a:t>MIPTIS</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100" dirty="0">
                          <a:solidFill>
                            <a:schemeClr val="tx1"/>
                          </a:solidFill>
                          <a:effectLst/>
                        </a:rPr>
                        <a:t>SSTED/HL</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fr-FR" sz="1100" dirty="0">
                          <a:solidFill>
                            <a:schemeClr val="tx1"/>
                          </a:solidFill>
                          <a:effectLst/>
                        </a:rPr>
                        <a:t>HL/SSTED</a:t>
                      </a:r>
                      <a:endParaRPr lang="fr-FR" sz="1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2620557008"/>
                  </a:ext>
                </a:extLst>
              </a:tr>
              <a:tr h="283474">
                <a:tc>
                  <a:txBody>
                    <a:bodyPr/>
                    <a:lstStyle/>
                    <a:p>
                      <a:pPr>
                        <a:spcAft>
                          <a:spcPts val="0"/>
                        </a:spcAft>
                      </a:pPr>
                      <a:r>
                        <a:rPr lang="fr-FR" sz="1100" dirty="0">
                          <a:effectLst/>
                        </a:rPr>
                        <a:t> V. Camus (CHRU/INSERM)</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marL="0" algn="l" defTabSz="914400" rtl="0" eaLnBrk="1" latinLnBrk="0" hangingPunct="1">
                        <a:spcAft>
                          <a:spcPts val="0"/>
                        </a:spcAft>
                      </a:pPr>
                      <a:r>
                        <a:rPr lang="fr-FR" sz="1100" b="1" kern="1200" dirty="0">
                          <a:solidFill>
                            <a:schemeClr val="lt1"/>
                          </a:solidFill>
                          <a:effectLst/>
                          <a:latin typeface="+mn-lt"/>
                          <a:ea typeface="+mn-ea"/>
                          <a:cs typeface="+mn-cs"/>
                        </a:rPr>
                        <a:t> F. </a:t>
                      </a:r>
                      <a:r>
                        <a:rPr lang="fr-FR" sz="1100" b="1" kern="1200" dirty="0" err="1">
                          <a:solidFill>
                            <a:schemeClr val="lt1"/>
                          </a:solidFill>
                          <a:effectLst/>
                          <a:latin typeface="+mn-lt"/>
                          <a:ea typeface="+mn-ea"/>
                          <a:cs typeface="+mn-cs"/>
                        </a:rPr>
                        <a:t>Levassort</a:t>
                      </a:r>
                      <a:r>
                        <a:rPr lang="fr-FR" sz="1100" b="1" kern="1200" dirty="0">
                          <a:solidFill>
                            <a:schemeClr val="lt1"/>
                          </a:solidFill>
                          <a:effectLst/>
                          <a:latin typeface="+mn-lt"/>
                          <a:ea typeface="+mn-ea"/>
                          <a:cs typeface="+mn-cs"/>
                        </a:rPr>
                        <a:t> / GREMAN (CNRS)</a:t>
                      </a:r>
                    </a:p>
                  </a:txBody>
                  <a:tcPr marL="68580" marR="68580" marT="0" marB="0">
                    <a:solidFill>
                      <a:schemeClr val="bg1">
                        <a:lumMod val="75000"/>
                      </a:schemeClr>
                    </a:solidFill>
                  </a:tcPr>
                </a:tc>
                <a:tc>
                  <a:txBody>
                    <a:bodyPr/>
                    <a:lstStyle/>
                    <a:p>
                      <a:pPr marL="0" algn="l" defTabSz="914400" rtl="0" eaLnBrk="1" latinLnBrk="0" hangingPunct="1">
                        <a:spcAft>
                          <a:spcPts val="0"/>
                        </a:spcAft>
                      </a:pPr>
                      <a:r>
                        <a:rPr lang="fr-FR" sz="1100" b="1" kern="1200" dirty="0">
                          <a:solidFill>
                            <a:schemeClr val="lt1"/>
                          </a:solidFill>
                          <a:effectLst/>
                          <a:latin typeface="+mn-lt"/>
                          <a:ea typeface="+mn-ea"/>
                          <a:cs typeface="+mn-cs"/>
                        </a:rPr>
                        <a:t> P. Marcel / LIFAT (Blois)</a:t>
                      </a:r>
                    </a:p>
                  </a:txBody>
                  <a:tcPr marL="68580" marR="68580" marT="0" marB="0">
                    <a:solidFill>
                      <a:schemeClr val="bg1">
                        <a:lumMod val="75000"/>
                      </a:schemeClr>
                    </a:solidFill>
                  </a:tcPr>
                </a:tc>
                <a:tc>
                  <a:txBody>
                    <a:bodyPr/>
                    <a:lstStyle/>
                    <a:p>
                      <a:pPr marL="0" algn="l" defTabSz="914400" rtl="0" eaLnBrk="1" latinLnBrk="0" hangingPunct="1">
                        <a:spcAft>
                          <a:spcPts val="0"/>
                        </a:spcAft>
                      </a:pPr>
                      <a:r>
                        <a:rPr lang="fr-FR" sz="1100" b="1" kern="1200" dirty="0">
                          <a:solidFill>
                            <a:schemeClr val="lt1"/>
                          </a:solidFill>
                          <a:effectLst/>
                          <a:highlight>
                            <a:srgbClr val="000080"/>
                          </a:highlight>
                          <a:latin typeface="+mn-lt"/>
                          <a:ea typeface="+mn-ea"/>
                          <a:cs typeface="+mn-cs"/>
                        </a:rPr>
                        <a:t> </a:t>
                      </a:r>
                    </a:p>
                  </a:txBody>
                  <a:tcPr marL="68580" marR="68580" marT="0" marB="0">
                    <a:solidFill>
                      <a:schemeClr val="bg1">
                        <a:lumMod val="75000"/>
                      </a:schemeClr>
                    </a:solidFill>
                  </a:tcPr>
                </a:tc>
                <a:tc>
                  <a:txBody>
                    <a:bodyPr/>
                    <a:lstStyle/>
                    <a:p>
                      <a:pPr marL="0" algn="l" defTabSz="914400" rtl="0" eaLnBrk="1" latinLnBrk="0" hangingPunct="1">
                        <a:spcAft>
                          <a:spcPts val="0"/>
                        </a:spcAft>
                      </a:pPr>
                      <a:r>
                        <a:rPr lang="fr-FR" sz="1100" b="1" kern="1200" dirty="0">
                          <a:solidFill>
                            <a:schemeClr val="lt1"/>
                          </a:solidFill>
                          <a:effectLst/>
                          <a:latin typeface="+mn-lt"/>
                          <a:ea typeface="+mn-ea"/>
                          <a:cs typeface="+mn-cs"/>
                        </a:rPr>
                        <a:t> </a:t>
                      </a:r>
                    </a:p>
                  </a:txBody>
                  <a:tcPr marL="68580" marR="68580" marT="0" marB="0">
                    <a:solidFill>
                      <a:schemeClr val="bg1">
                        <a:lumMod val="75000"/>
                      </a:schemeClr>
                    </a:solidFill>
                  </a:tcPr>
                </a:tc>
                <a:extLst>
                  <a:ext uri="{0D108BD9-81ED-4DB2-BD59-A6C34878D82A}">
                    <a16:rowId xmlns:a16="http://schemas.microsoft.com/office/drawing/2014/main" xmlns="" val="1717411654"/>
                  </a:ext>
                </a:extLst>
              </a:tr>
              <a:tr h="283474">
                <a:tc>
                  <a:txBody>
                    <a:bodyPr/>
                    <a:lstStyle/>
                    <a:p>
                      <a:pPr>
                        <a:spcAft>
                          <a:spcPts val="0"/>
                        </a:spcAft>
                      </a:pPr>
                      <a:r>
                        <a:rPr lang="fr-FR" sz="1200" dirty="0">
                          <a:effectLst/>
                          <a:latin typeface="Calibri" panose="020F0502020204030204" pitchFamily="34" charset="0"/>
                          <a:ea typeface="Calibri" panose="020F0502020204030204" pitchFamily="34" charset="0"/>
                          <a:cs typeface="Times New Roman" panose="02020603050405020304" pitchFamily="18" charset="0"/>
                        </a:rPr>
                        <a:t>Une personne de ISP ? (INRA)</a:t>
                      </a:r>
                    </a:p>
                  </a:txBody>
                  <a:tcPr marL="68580" marR="68580" marT="0" marB="0">
                    <a:solidFill>
                      <a:schemeClr val="bg1">
                        <a:lumMod val="75000"/>
                      </a:schemeClr>
                    </a:solidFill>
                  </a:tcPr>
                </a:tc>
                <a:tc>
                  <a:txBody>
                    <a:bodyPr/>
                    <a:lstStyle/>
                    <a:p>
                      <a:pPr marL="0" algn="l" defTabSz="914400" rtl="0" eaLnBrk="1" latinLnBrk="0" hangingPunct="1">
                        <a:spcAft>
                          <a:spcPts val="0"/>
                        </a:spcAft>
                      </a:pPr>
                      <a:r>
                        <a:rPr lang="fr-FR" sz="1100" b="1" kern="1200" dirty="0">
                          <a:solidFill>
                            <a:schemeClr val="lt1"/>
                          </a:solidFill>
                          <a:effectLst/>
                          <a:latin typeface="+mn-lt"/>
                          <a:ea typeface="+mn-ea"/>
                          <a:cs typeface="+mn-cs"/>
                        </a:rPr>
                        <a:t> M. Venin Lame /</a:t>
                      </a:r>
                      <a:r>
                        <a:rPr lang="fr-FR" sz="1100" b="1" kern="1200" dirty="0" err="1">
                          <a:solidFill>
                            <a:schemeClr val="lt1"/>
                          </a:solidFill>
                          <a:effectLst/>
                          <a:latin typeface="+mn-lt"/>
                          <a:ea typeface="+mn-ea"/>
                          <a:cs typeface="+mn-cs"/>
                        </a:rPr>
                        <a:t>ingé</a:t>
                      </a:r>
                      <a:endParaRPr lang="fr-FR" sz="1100" b="1" kern="1200" dirty="0">
                        <a:solidFill>
                          <a:schemeClr val="lt1"/>
                        </a:solidFill>
                        <a:effectLst/>
                        <a:latin typeface="+mn-lt"/>
                        <a:ea typeface="+mn-ea"/>
                        <a:cs typeface="+mn-cs"/>
                      </a:endParaRPr>
                    </a:p>
                    <a:p>
                      <a:pPr marL="0" algn="l" defTabSz="914400" rtl="0" eaLnBrk="1" latinLnBrk="0" hangingPunct="1">
                        <a:spcAft>
                          <a:spcPts val="0"/>
                        </a:spcAft>
                      </a:pPr>
                      <a:r>
                        <a:rPr lang="fr-FR" sz="1100" b="1" kern="1200" dirty="0">
                          <a:solidFill>
                            <a:schemeClr val="lt1"/>
                          </a:solidFill>
                          <a:effectLst/>
                          <a:latin typeface="+mn-lt"/>
                          <a:ea typeface="+mn-ea"/>
                          <a:cs typeface="+mn-cs"/>
                        </a:rPr>
                        <a:t>(UO/INSA)</a:t>
                      </a:r>
                    </a:p>
                  </a:txBody>
                  <a:tcPr marL="68580" marR="68580" marT="0" marB="0">
                    <a:solidFill>
                      <a:schemeClr val="bg1">
                        <a:lumMod val="75000"/>
                      </a:schemeClr>
                    </a:solidFill>
                  </a:tcPr>
                </a:tc>
                <a:tc>
                  <a:txBody>
                    <a:bodyPr/>
                    <a:lstStyle/>
                    <a:p>
                      <a:pPr marL="0" algn="l" defTabSz="914400" rtl="0" eaLnBrk="1" latinLnBrk="0" hangingPunct="1">
                        <a:spcAft>
                          <a:spcPts val="0"/>
                        </a:spcAft>
                      </a:pPr>
                      <a:r>
                        <a:rPr lang="fr-FR" sz="1100" b="1" kern="1200" dirty="0">
                          <a:solidFill>
                            <a:schemeClr val="lt1"/>
                          </a:solidFill>
                          <a:effectLst/>
                          <a:latin typeface="+mn-lt"/>
                          <a:ea typeface="+mn-ea"/>
                          <a:cs typeface="+mn-cs"/>
                        </a:rPr>
                        <a:t> K. Rachel  / IDP  (CNRS)</a:t>
                      </a:r>
                    </a:p>
                  </a:txBody>
                  <a:tcPr marL="68580" marR="68580" marT="0" marB="0">
                    <a:solidFill>
                      <a:schemeClr val="bg1">
                        <a:lumMod val="75000"/>
                      </a:schemeClr>
                    </a:solidFill>
                  </a:tcPr>
                </a:tc>
                <a:tc>
                  <a:txBody>
                    <a:bodyPr/>
                    <a:lstStyle/>
                    <a:p>
                      <a:pPr marL="0" algn="l" defTabSz="914400" rtl="0" eaLnBrk="1" latinLnBrk="0" hangingPunct="1">
                        <a:spcAft>
                          <a:spcPts val="0"/>
                        </a:spcAft>
                      </a:pPr>
                      <a:r>
                        <a:rPr lang="fr-FR" sz="1100" b="1" kern="1200" dirty="0">
                          <a:solidFill>
                            <a:schemeClr val="lt1"/>
                          </a:solidFill>
                          <a:effectLst/>
                          <a:highlight>
                            <a:srgbClr val="000080"/>
                          </a:highlight>
                          <a:latin typeface="+mn-lt"/>
                          <a:ea typeface="+mn-ea"/>
                          <a:cs typeface="+mn-cs"/>
                        </a:rPr>
                        <a:t> </a:t>
                      </a:r>
                    </a:p>
                  </a:txBody>
                  <a:tcPr marL="68580" marR="68580" marT="0" marB="0">
                    <a:solidFill>
                      <a:schemeClr val="bg1">
                        <a:lumMod val="75000"/>
                      </a:schemeClr>
                    </a:solidFill>
                  </a:tcPr>
                </a:tc>
                <a:tc>
                  <a:txBody>
                    <a:bodyPr/>
                    <a:lstStyle/>
                    <a:p>
                      <a:pPr marL="0" algn="l" defTabSz="914400" rtl="0" eaLnBrk="1" latinLnBrk="0" hangingPunct="1">
                        <a:spcAft>
                          <a:spcPts val="0"/>
                        </a:spcAft>
                      </a:pPr>
                      <a:r>
                        <a:rPr lang="fr-FR" sz="1100" b="1" kern="1200" dirty="0">
                          <a:solidFill>
                            <a:schemeClr val="lt1"/>
                          </a:solidFill>
                          <a:effectLst/>
                          <a:latin typeface="+mn-lt"/>
                          <a:ea typeface="+mn-ea"/>
                          <a:cs typeface="+mn-cs"/>
                        </a:rPr>
                        <a:t> </a:t>
                      </a:r>
                    </a:p>
                  </a:txBody>
                  <a:tcPr marL="68580" marR="68580" marT="0" marB="0">
                    <a:solidFill>
                      <a:schemeClr val="tx1"/>
                    </a:solidFill>
                  </a:tcPr>
                </a:tc>
                <a:extLst>
                  <a:ext uri="{0D108BD9-81ED-4DB2-BD59-A6C34878D82A}">
                    <a16:rowId xmlns:a16="http://schemas.microsoft.com/office/drawing/2014/main" xmlns="" val="850596646"/>
                  </a:ext>
                </a:extLst>
              </a:tr>
              <a:tr h="28347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200" dirty="0">
                          <a:effectLst/>
                        </a:rPr>
                        <a:t> L Brisson / N2C (INSERM)</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bg1">
                        <a:lumMod val="75000"/>
                      </a:schemeClr>
                    </a:solidFill>
                  </a:tcPr>
                </a:tc>
                <a:tc>
                  <a:txBody>
                    <a:bodyPr/>
                    <a:lstStyle/>
                    <a:p>
                      <a:pPr marL="0" algn="l" defTabSz="914400" rtl="0" eaLnBrk="1" latinLnBrk="0" hangingPunct="1">
                        <a:spcAft>
                          <a:spcPts val="0"/>
                        </a:spcAft>
                      </a:pPr>
                      <a:endParaRPr lang="fr-FR" sz="1100" b="1" kern="1200" dirty="0">
                        <a:solidFill>
                          <a:schemeClr val="lt1"/>
                        </a:solidFill>
                        <a:effectLst/>
                        <a:latin typeface="+mn-lt"/>
                        <a:ea typeface="+mn-ea"/>
                        <a:cs typeface="+mn-cs"/>
                      </a:endParaRPr>
                    </a:p>
                  </a:txBody>
                  <a:tcPr marL="68580" marR="68580" marT="0" marB="0">
                    <a:solidFill>
                      <a:schemeClr val="tx1"/>
                    </a:solidFill>
                  </a:tcPr>
                </a:tc>
                <a:tc>
                  <a:txBody>
                    <a:bodyPr/>
                    <a:lstStyle/>
                    <a:p>
                      <a:pPr marL="0" algn="l" defTabSz="914400" rtl="0" eaLnBrk="1" latinLnBrk="0" hangingPunct="1">
                        <a:spcAft>
                          <a:spcPts val="0"/>
                        </a:spcAft>
                      </a:pPr>
                      <a:endParaRPr lang="fr-FR" sz="1100" b="1" kern="1200" dirty="0">
                        <a:solidFill>
                          <a:schemeClr val="lt1"/>
                        </a:solidFill>
                        <a:effectLst/>
                        <a:latin typeface="+mn-lt"/>
                        <a:ea typeface="+mn-ea"/>
                        <a:cs typeface="+mn-cs"/>
                      </a:endParaRPr>
                    </a:p>
                  </a:txBody>
                  <a:tcPr marL="68580" marR="68580" marT="0" marB="0">
                    <a:solidFill>
                      <a:schemeClr val="tx1"/>
                    </a:solidFill>
                  </a:tcPr>
                </a:tc>
                <a:tc>
                  <a:txBody>
                    <a:bodyPr/>
                    <a:lstStyle/>
                    <a:p>
                      <a:pPr marL="0" algn="l" defTabSz="914400" rtl="0" eaLnBrk="1" latinLnBrk="0" hangingPunct="1">
                        <a:spcAft>
                          <a:spcPts val="0"/>
                        </a:spcAft>
                      </a:pPr>
                      <a:endParaRPr lang="fr-FR" sz="1100" b="1" kern="1200">
                        <a:solidFill>
                          <a:schemeClr val="lt1"/>
                        </a:solidFill>
                        <a:effectLst/>
                        <a:latin typeface="+mn-lt"/>
                        <a:ea typeface="+mn-ea"/>
                        <a:cs typeface="+mn-cs"/>
                      </a:endParaRPr>
                    </a:p>
                  </a:txBody>
                  <a:tcPr marL="68580" marR="68580" marT="0" marB="0">
                    <a:solidFill>
                      <a:schemeClr val="tx1"/>
                    </a:solidFill>
                  </a:tcPr>
                </a:tc>
                <a:tc>
                  <a:txBody>
                    <a:bodyPr/>
                    <a:lstStyle/>
                    <a:p>
                      <a:pPr marL="0" algn="l" defTabSz="914400" rtl="0" eaLnBrk="1" latinLnBrk="0" hangingPunct="1">
                        <a:spcAft>
                          <a:spcPts val="0"/>
                        </a:spcAft>
                      </a:pPr>
                      <a:endParaRPr lang="fr-FR" sz="1100" b="1" kern="1200" dirty="0">
                        <a:solidFill>
                          <a:schemeClr val="lt1"/>
                        </a:solidFill>
                        <a:effectLst/>
                        <a:latin typeface="+mn-lt"/>
                        <a:ea typeface="+mn-ea"/>
                        <a:cs typeface="+mn-cs"/>
                      </a:endParaRPr>
                    </a:p>
                  </a:txBody>
                  <a:tcPr marL="68580" marR="68580" marT="0" marB="0">
                    <a:solidFill>
                      <a:schemeClr val="tx1"/>
                    </a:solidFill>
                  </a:tcPr>
                </a:tc>
                <a:extLst>
                  <a:ext uri="{0D108BD9-81ED-4DB2-BD59-A6C34878D82A}">
                    <a16:rowId xmlns:a16="http://schemas.microsoft.com/office/drawing/2014/main" xmlns="" val="1429469500"/>
                  </a:ext>
                </a:extLst>
              </a:tr>
            </a:tbl>
          </a:graphicData>
        </a:graphic>
      </p:graphicFrame>
      <p:sp>
        <p:nvSpPr>
          <p:cNvPr id="12" name="ZoneTexte 11">
            <a:extLst>
              <a:ext uri="{FF2B5EF4-FFF2-40B4-BE49-F238E27FC236}">
                <a16:creationId xmlns:a16="http://schemas.microsoft.com/office/drawing/2014/main" xmlns="" id="{F7EADF0E-2D9C-1B46-A1F4-AD634F5578D9}"/>
              </a:ext>
            </a:extLst>
          </p:cNvPr>
          <p:cNvSpPr txBox="1"/>
          <p:nvPr/>
        </p:nvSpPr>
        <p:spPr>
          <a:xfrm>
            <a:off x="132928" y="2564904"/>
            <a:ext cx="671979" cy="307777"/>
          </a:xfrm>
          <a:prstGeom prst="rect">
            <a:avLst/>
          </a:prstGeom>
          <a:noFill/>
        </p:spPr>
        <p:txBody>
          <a:bodyPr wrap="none" rtlCol="0">
            <a:spAutoFit/>
          </a:bodyPr>
          <a:lstStyle/>
          <a:p>
            <a:r>
              <a:rPr lang="fr-FR" sz="1400" i="1" dirty="0">
                <a:solidFill>
                  <a:srgbClr val="FF0000"/>
                </a:solidFill>
              </a:rPr>
              <a:t>senior</a:t>
            </a:r>
          </a:p>
        </p:txBody>
      </p:sp>
      <p:sp>
        <p:nvSpPr>
          <p:cNvPr id="13" name="ZoneTexte 12">
            <a:extLst>
              <a:ext uri="{FF2B5EF4-FFF2-40B4-BE49-F238E27FC236}">
                <a16:creationId xmlns:a16="http://schemas.microsoft.com/office/drawing/2014/main" xmlns="" id="{9CF9506D-BB0D-DB4A-993A-6039E873A82C}"/>
              </a:ext>
            </a:extLst>
          </p:cNvPr>
          <p:cNvSpPr txBox="1"/>
          <p:nvPr/>
        </p:nvSpPr>
        <p:spPr>
          <a:xfrm>
            <a:off x="132928" y="2927144"/>
            <a:ext cx="622286" cy="307777"/>
          </a:xfrm>
          <a:prstGeom prst="rect">
            <a:avLst/>
          </a:prstGeom>
          <a:noFill/>
        </p:spPr>
        <p:txBody>
          <a:bodyPr wrap="none" rtlCol="0">
            <a:spAutoFit/>
          </a:bodyPr>
          <a:lstStyle/>
          <a:p>
            <a:r>
              <a:rPr lang="fr-FR" sz="1400" i="1" dirty="0">
                <a:solidFill>
                  <a:srgbClr val="FF0000"/>
                </a:solidFill>
              </a:rPr>
              <a:t>junior</a:t>
            </a:r>
          </a:p>
        </p:txBody>
      </p:sp>
      <p:sp>
        <p:nvSpPr>
          <p:cNvPr id="14" name="ZoneTexte 13">
            <a:extLst>
              <a:ext uri="{FF2B5EF4-FFF2-40B4-BE49-F238E27FC236}">
                <a16:creationId xmlns:a16="http://schemas.microsoft.com/office/drawing/2014/main" xmlns="" id="{15641FFE-2C2D-C845-956C-AB8778A1CF18}"/>
              </a:ext>
            </a:extLst>
          </p:cNvPr>
          <p:cNvSpPr txBox="1"/>
          <p:nvPr/>
        </p:nvSpPr>
        <p:spPr>
          <a:xfrm>
            <a:off x="132928" y="3623080"/>
            <a:ext cx="8961157" cy="2839239"/>
          </a:xfrm>
          <a:prstGeom prst="rect">
            <a:avLst/>
          </a:prstGeom>
          <a:noFill/>
        </p:spPr>
        <p:txBody>
          <a:bodyPr wrap="square" rtlCol="0">
            <a:spAutoFit/>
          </a:bodyPr>
          <a:lstStyle/>
          <a:p>
            <a:r>
              <a:rPr lang="fr-FR" dirty="0"/>
              <a:t>+ </a:t>
            </a:r>
            <a:r>
              <a:rPr lang="fr-FR" b="1" u="sng" dirty="0"/>
              <a:t>3 doctorants </a:t>
            </a:r>
            <a:r>
              <a:rPr lang="fr-FR" dirty="0"/>
              <a:t>(plutôt en 2A)  :  	2 issues CR ou ED +  1 Etranger </a:t>
            </a:r>
          </a:p>
          <a:p>
            <a:endParaRPr lang="fr-FR" sz="700" dirty="0"/>
          </a:p>
          <a:p>
            <a:r>
              <a:rPr lang="fr-FR" dirty="0"/>
              <a:t>				</a:t>
            </a:r>
          </a:p>
          <a:p>
            <a:pPr algn="ctr"/>
            <a:r>
              <a:rPr lang="fr-FR" dirty="0">
                <a:solidFill>
                  <a:srgbClr val="FF0000"/>
                </a:solidFill>
              </a:rPr>
              <a:t>1 DOC SST		+		1 DOC SHS</a:t>
            </a:r>
          </a:p>
          <a:p>
            <a:endParaRPr lang="fr-FR" dirty="0">
              <a:solidFill>
                <a:srgbClr val="FF0000"/>
              </a:solidFill>
            </a:endParaRPr>
          </a:p>
          <a:p>
            <a:pPr algn="ctr"/>
            <a:r>
              <a:rPr lang="fr-FR" dirty="0">
                <a:solidFill>
                  <a:srgbClr val="FF0000"/>
                </a:solidFill>
              </a:rPr>
              <a:t>1 DOC ETRANGER </a:t>
            </a:r>
            <a:r>
              <a:rPr lang="fr-FR" dirty="0">
                <a:solidFill>
                  <a:srgbClr val="FF0000"/>
                </a:solidFill>
                <a:highlight>
                  <a:srgbClr val="00FFFF"/>
                </a:highlight>
              </a:rPr>
              <a:t>(SSTED ou HL)</a:t>
            </a:r>
          </a:p>
          <a:p>
            <a:endParaRPr lang="fr-FR" sz="1400" i="1" dirty="0"/>
          </a:p>
          <a:p>
            <a:r>
              <a:rPr lang="fr-FR" sz="1400" i="1" dirty="0"/>
              <a:t>Proposition RI</a:t>
            </a:r>
            <a:r>
              <a:rPr lang="fr-FR" dirty="0"/>
              <a:t>           </a:t>
            </a:r>
          </a:p>
          <a:p>
            <a:r>
              <a:rPr lang="fr-FR" sz="1400" strike="sngStrike" dirty="0" err="1"/>
              <a:t>Mykyta</a:t>
            </a:r>
            <a:r>
              <a:rPr lang="fr-FR" sz="1400" strike="sngStrike" dirty="0"/>
              <a:t> Smirnov (I </a:t>
            </a:r>
            <a:r>
              <a:rPr lang="fr-FR" sz="1400" strike="sngStrike" dirty="0" err="1"/>
              <a:t>brain</a:t>
            </a:r>
            <a:r>
              <a:rPr lang="fr-FR" sz="1400" strike="sngStrike" dirty="0"/>
              <a:t> 2A</a:t>
            </a:r>
            <a:r>
              <a:rPr lang="fr-FR" sz="1400" dirty="0"/>
              <a:t>) /YILMAZ </a:t>
            </a:r>
            <a:r>
              <a:rPr lang="fr-FR" sz="1400" dirty="0" err="1"/>
              <a:t>Humeyra</a:t>
            </a:r>
            <a:r>
              <a:rPr lang="fr-FR" sz="1400" dirty="0"/>
              <a:t> (IRJI 2A) / </a:t>
            </a:r>
            <a:r>
              <a:rPr lang="fr-FR" sz="1400" dirty="0" err="1"/>
              <a:t>Fatemeh</a:t>
            </a:r>
            <a:r>
              <a:rPr lang="fr-FR" sz="1400" dirty="0"/>
              <a:t> </a:t>
            </a:r>
            <a:r>
              <a:rPr lang="fr-FR" sz="1400" dirty="0" err="1"/>
              <a:t>Ghalenoee</a:t>
            </a:r>
            <a:r>
              <a:rPr lang="fr-FR" sz="1400" dirty="0"/>
              <a:t>  (CITERES (Bilingue) 3A) /</a:t>
            </a:r>
          </a:p>
          <a:p>
            <a:r>
              <a:rPr lang="fr-FR" sz="1400" strike="sngStrike" dirty="0" err="1"/>
              <a:t>Hoda</a:t>
            </a:r>
            <a:r>
              <a:rPr lang="fr-FR" sz="1400" strike="sngStrike" dirty="0"/>
              <a:t> ELSAYED ELIWA ALI KASEM (</a:t>
            </a:r>
            <a:r>
              <a:rPr lang="fr-FR" sz="1400" strike="sngStrike" dirty="0" err="1"/>
              <a:t>Ibrain</a:t>
            </a:r>
            <a:r>
              <a:rPr lang="fr-FR" sz="1400" strike="sngStrike" dirty="0"/>
              <a:t> 3A)</a:t>
            </a:r>
          </a:p>
          <a:p>
            <a:endParaRPr lang="fr-FR" dirty="0"/>
          </a:p>
        </p:txBody>
      </p:sp>
    </p:spTree>
    <p:extLst>
      <p:ext uri="{BB962C8B-B14F-4D97-AF65-F5344CB8AC3E}">
        <p14:creationId xmlns:p14="http://schemas.microsoft.com/office/powerpoint/2010/main" val="3781283166"/>
      </p:ext>
    </p:extLst>
  </p:cSld>
  <p:clrMapOvr>
    <a:masterClrMapping/>
  </p:clrMapOvr>
</p:sld>
</file>

<file path=ppt/theme/theme1.xml><?xml version="1.0" encoding="utf-8"?>
<a:theme xmlns:a="http://schemas.openxmlformats.org/drawingml/2006/main" name="couver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10599</TotalTime>
  <Words>862</Words>
  <Application>Microsoft Office PowerPoint</Application>
  <PresentationFormat>Affichage à l'écran (4:3)</PresentationFormat>
  <Paragraphs>317</Paragraphs>
  <Slides>16</Slides>
  <Notes>4</Notes>
  <HiddenSlides>0</HiddenSlides>
  <MMClips>0</MMClips>
  <ScaleCrop>false</ScaleCrop>
  <HeadingPairs>
    <vt:vector size="4" baseType="variant">
      <vt:variant>
        <vt:lpstr>Thème</vt:lpstr>
      </vt:variant>
      <vt:variant>
        <vt:i4>1</vt:i4>
      </vt:variant>
      <vt:variant>
        <vt:lpstr>Titres des diapositives</vt:lpstr>
      </vt:variant>
      <vt:variant>
        <vt:i4>16</vt:i4>
      </vt:variant>
    </vt:vector>
  </HeadingPairs>
  <TitlesOfParts>
    <vt:vector size="17" baseType="lpstr">
      <vt:lpstr>couverture</vt:lpstr>
      <vt:lpstr>Présentation PowerPoint</vt:lpstr>
      <vt:lpstr>1 – Projets européens : Horizon Europe !!</vt:lpstr>
      <vt:lpstr>2-Label HRS4R 2019 :  </vt:lpstr>
      <vt:lpstr>Méthodologie</vt:lpstr>
      <vt:lpstr>Méthodologie</vt:lpstr>
      <vt:lpstr>Méthodologie</vt:lpstr>
      <vt:lpstr>Méthodologie</vt:lpstr>
      <vt:lpstr>Méthodologie</vt:lpstr>
      <vt:lpstr>Méthodologie</vt:lpstr>
      <vt:lpstr>Méthodologie</vt:lpstr>
      <vt:lpstr>Méthodologie</vt:lpstr>
      <vt:lpstr>Méthodologie</vt:lpstr>
      <vt:lpstr>Méthodologie</vt:lpstr>
      <vt:lpstr>Méthodologie</vt:lpstr>
      <vt:lpstr>Merci de votre attention   Bonne Matinée !</vt:lpstr>
      <vt:lpstr>Méthodologie</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Guillaume Parrot</dc:creator>
  <cp:lastModifiedBy>Isabelle Guillouet</cp:lastModifiedBy>
  <cp:revision>236</cp:revision>
  <cp:lastPrinted>2018-01-18T13:09:23Z</cp:lastPrinted>
  <dcterms:created xsi:type="dcterms:W3CDTF">2017-12-15T09:55:52Z</dcterms:created>
  <dcterms:modified xsi:type="dcterms:W3CDTF">2019-04-29T15:16:02Z</dcterms:modified>
</cp:coreProperties>
</file>