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null)" ContentType="image/x-em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9" r:id="rId2"/>
    <p:sldId id="300" r:id="rId3"/>
    <p:sldId id="290" r:id="rId4"/>
    <p:sldId id="293" r:id="rId5"/>
    <p:sldId id="294" r:id="rId6"/>
    <p:sldId id="299" r:id="rId7"/>
    <p:sldId id="298" r:id="rId8"/>
    <p:sldId id="291" r:id="rId9"/>
    <p:sldId id="292" r:id="rId10"/>
    <p:sldId id="371" r:id="rId11"/>
    <p:sldId id="304" r:id="rId12"/>
    <p:sldId id="379" r:id="rId13"/>
    <p:sldId id="380" r:id="rId14"/>
    <p:sldId id="381" r:id="rId15"/>
    <p:sldId id="382" r:id="rId16"/>
    <p:sldId id="383" r:id="rId17"/>
    <p:sldId id="370" r:id="rId18"/>
    <p:sldId id="340" r:id="rId19"/>
    <p:sldId id="363" r:id="rId20"/>
    <p:sldId id="271" r:id="rId21"/>
    <p:sldId id="373" r:id="rId22"/>
    <p:sldId id="372" r:id="rId23"/>
    <p:sldId id="356" r:id="rId24"/>
    <p:sldId id="361" r:id="rId25"/>
    <p:sldId id="369" r:id="rId26"/>
    <p:sldId id="353" r:id="rId27"/>
    <p:sldId id="358" r:id="rId28"/>
    <p:sldId id="364" r:id="rId29"/>
    <p:sldId id="280" r:id="rId30"/>
    <p:sldId id="295" r:id="rId31"/>
    <p:sldId id="301" r:id="rId32"/>
    <p:sldId id="302" r:id="rId33"/>
    <p:sldId id="303" r:id="rId34"/>
    <p:sldId id="374" r:id="rId35"/>
    <p:sldId id="375" r:id="rId36"/>
    <p:sldId id="376" r:id="rId37"/>
    <p:sldId id="377" r:id="rId38"/>
    <p:sldId id="378"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59D"/>
    <a:srgbClr val="424A54"/>
    <a:srgbClr val="AE1433"/>
    <a:srgbClr val="E0C510"/>
    <a:srgbClr val="902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2954"/>
  </p:normalViewPr>
  <p:slideViewPr>
    <p:cSldViewPr>
      <p:cViewPr varScale="1">
        <p:scale>
          <a:sx n="106" d="100"/>
          <a:sy n="106" d="100"/>
        </p:scale>
        <p:origin x="232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37" d="100"/>
          <a:sy n="137" d="100"/>
        </p:scale>
        <p:origin x="4744"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233;r&#244;me%20Casas\Dropbox\HRS4R\HRS4R%20mentoring\MCF%20sans%20recherch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circle"/>
            <c:size val="7"/>
            <c:spPr>
              <a:solidFill>
                <a:srgbClr val="FF0000"/>
              </a:solidFill>
            </c:spPr>
          </c:marker>
          <c:trendline>
            <c:trendlineType val="log"/>
            <c:dispRSqr val="0"/>
            <c:dispEq val="0"/>
          </c:trendline>
          <c:xVal>
            <c:numRef>
              <c:f>Feuil1!$E$2:$E$11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Feuil1!$F$2:$F$11</c:f>
              <c:numCache>
                <c:formatCode>General</c:formatCode>
                <c:ptCount val="10"/>
                <c:pt idx="0">
                  <c:v>0.35294117647058798</c:v>
                </c:pt>
                <c:pt idx="1">
                  <c:v>0.29411764705882398</c:v>
                </c:pt>
                <c:pt idx="2">
                  <c:v>5.8823529411764698E-2</c:v>
                </c:pt>
                <c:pt idx="3">
                  <c:v>5.8823529411764698E-2</c:v>
                </c:pt>
                <c:pt idx="4">
                  <c:v>0.17647058823529399</c:v>
                </c:pt>
                <c:pt idx="5">
                  <c:v>0.29411764705882398</c:v>
                </c:pt>
                <c:pt idx="6">
                  <c:v>0.11764705882352899</c:v>
                </c:pt>
                <c:pt idx="7">
                  <c:v>0</c:v>
                </c:pt>
                <c:pt idx="8">
                  <c:v>0.11764705882352899</c:v>
                </c:pt>
                <c:pt idx="9">
                  <c:v>5.8823529411764698E-2</c:v>
                </c:pt>
              </c:numCache>
            </c:numRef>
          </c:yVal>
          <c:smooth val="0"/>
          <c:extLst>
            <c:ext xmlns:c16="http://schemas.microsoft.com/office/drawing/2014/chart" uri="{C3380CC4-5D6E-409C-BE32-E72D297353CC}">
              <c16:uniqueId val="{00000001-601F-466F-9CF2-83B95738665F}"/>
            </c:ext>
          </c:extLst>
        </c:ser>
        <c:dLbls>
          <c:showLegendKey val="0"/>
          <c:showVal val="0"/>
          <c:showCatName val="0"/>
          <c:showSerName val="0"/>
          <c:showPercent val="0"/>
          <c:showBubbleSize val="0"/>
        </c:dLbls>
        <c:axId val="-1200750304"/>
        <c:axId val="-1200736880"/>
      </c:scatterChart>
      <c:valAx>
        <c:axId val="-1200750304"/>
        <c:scaling>
          <c:orientation val="minMax"/>
          <c:max val="2022"/>
        </c:scaling>
        <c:delete val="0"/>
        <c:axPos val="b"/>
        <c:numFmt formatCode="General" sourceLinked="1"/>
        <c:majorTickMark val="out"/>
        <c:minorTickMark val="none"/>
        <c:tickLblPos val="nextTo"/>
        <c:crossAx val="-1200736880"/>
        <c:crosses val="autoZero"/>
        <c:crossBetween val="midCat"/>
      </c:valAx>
      <c:valAx>
        <c:axId val="-1200736880"/>
        <c:scaling>
          <c:orientation val="minMax"/>
          <c:max val="0.4"/>
        </c:scaling>
        <c:delete val="0"/>
        <c:axPos val="l"/>
        <c:majorGridlines>
          <c:spPr>
            <a:ln>
              <a:solidFill>
                <a:schemeClr val="bg1"/>
              </a:solidFill>
            </a:ln>
          </c:spPr>
        </c:majorGridlines>
        <c:numFmt formatCode="General" sourceLinked="1"/>
        <c:majorTickMark val="none"/>
        <c:minorTickMark val="none"/>
        <c:tickLblPos val="nextTo"/>
        <c:crossAx val="-1200750304"/>
        <c:crosses val="autoZero"/>
        <c:crossBetween val="midCat"/>
        <c:majorUnit val="0.05"/>
        <c:minorUnit val="0.05"/>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E539E96-8572-2A44-87E6-6D95A10062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4" name="Espace réservé du pied de page 3">
            <a:extLst>
              <a:ext uri="{FF2B5EF4-FFF2-40B4-BE49-F238E27FC236}">
                <a16:creationId xmlns:a16="http://schemas.microsoft.com/office/drawing/2014/main" id="{0099B758-85D5-D34E-A934-7AF798DD3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9B03E60-58F5-D74A-BD1C-D7974FF3D5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FD4791-97AE-0E4F-9C95-CEAA9E939018}" type="slidenum">
              <a:rPr lang="fr-FR" smtClean="0"/>
              <a:t>‹N°›</a:t>
            </a:fld>
            <a:endParaRPr lang="fr-FR"/>
          </a:p>
        </p:txBody>
      </p:sp>
    </p:spTree>
    <p:extLst>
      <p:ext uri="{BB962C8B-B14F-4D97-AF65-F5344CB8AC3E}">
        <p14:creationId xmlns:p14="http://schemas.microsoft.com/office/powerpoint/2010/main" val="118987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33B3D-2CAC-EA43-9FCF-0AE2424CDE32}" type="datetimeFigureOut">
              <a:rPr lang="fr-FR" smtClean="0"/>
              <a:t>25/05/2022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41D84-D9D4-B941-81C5-EDDB6B969F43}" type="slidenum">
              <a:rPr lang="fr-FR" smtClean="0"/>
              <a:t>‹N°›</a:t>
            </a:fld>
            <a:endParaRPr lang="fr-FR"/>
          </a:p>
        </p:txBody>
      </p:sp>
    </p:spTree>
    <p:extLst>
      <p:ext uri="{BB962C8B-B14F-4D97-AF65-F5344CB8AC3E}">
        <p14:creationId xmlns:p14="http://schemas.microsoft.com/office/powerpoint/2010/main" val="129213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actions supprimées entre v1 et V2 :</a:t>
            </a:r>
          </a:p>
          <a:p>
            <a:r>
              <a:rPr lang="fr-FR" dirty="0"/>
              <a:t>- 9.3 : étendre la diffusion du journal institutionnel à l’extérieur et au « grand public », en particulier en mettant en place une version électronique (déjà réalisé),</a:t>
            </a:r>
          </a:p>
          <a:p>
            <a:r>
              <a:rPr lang="fr-FR" dirty="0"/>
              <a:t>- 28.2 : améliorer l’information sur les possibilités de mobilité interne et externe, en utilisant, par exemple les dispositifs de mobilité internationale ERASMUS+, en adoptant une approche plus transversale à l’aide de fiches synthétiques et spécifiques (fusionnée avec l’action 29.1),</a:t>
            </a:r>
          </a:p>
          <a:p>
            <a:r>
              <a:rPr lang="fr-FR" dirty="0"/>
              <a:t>- 28.3 : améliorer la communication sur les possibilités d'accès aux cours de français pour les chercheurs étrangers et leurs conjoints afin de faciliter leur insertion professionnelle comme personnelle (déjà réalisé),</a:t>
            </a:r>
          </a:p>
          <a:p>
            <a:r>
              <a:rPr lang="fr-FR" dirty="0"/>
              <a:t>- 35.1 : communiquer davantage auprès des chercheurs sur le rôle et les missions de la commission recherche et améliorer la diffusion de ses travaux (déjà réalisé),</a:t>
            </a:r>
          </a:p>
          <a:p>
            <a:r>
              <a:rPr lang="fr-FR" dirty="0"/>
              <a:t>- 36.1 : poursuivre l'effort de traduction des documents disponibles sur le site du collège doctoral, au moins en langue anglaise, dont la majorité est actuellement rédigée en français (déjà réalisé).</a:t>
            </a:r>
          </a:p>
        </p:txBody>
      </p:sp>
      <p:sp>
        <p:nvSpPr>
          <p:cNvPr id="4" name="Espace réservé du numéro de diapositive 3"/>
          <p:cNvSpPr>
            <a:spLocks noGrp="1"/>
          </p:cNvSpPr>
          <p:nvPr>
            <p:ph type="sldNum" sz="quarter" idx="10"/>
          </p:nvPr>
        </p:nvSpPr>
        <p:spPr/>
        <p:txBody>
          <a:bodyPr/>
          <a:lstStyle/>
          <a:p>
            <a:fld id="{D6441D84-D9D4-B941-81C5-EDDB6B969F43}" type="slidenum">
              <a:rPr lang="fr-FR" smtClean="0"/>
              <a:t>4</a:t>
            </a:fld>
            <a:endParaRPr lang="fr-FR"/>
          </a:p>
        </p:txBody>
      </p:sp>
    </p:spTree>
    <p:extLst>
      <p:ext uri="{BB962C8B-B14F-4D97-AF65-F5344CB8AC3E}">
        <p14:creationId xmlns:p14="http://schemas.microsoft.com/office/powerpoint/2010/main" val="408931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Attachement particulier de la Commission Européenne concernant : l’égalité femmes/ hommes, l’équilibre des « </a:t>
            </a:r>
            <a:r>
              <a:rPr lang="fr-FR" dirty="0" err="1"/>
              <a:t>stakeholders</a:t>
            </a:r>
            <a:r>
              <a:rPr lang="fr-FR" dirty="0"/>
              <a:t> » (catégories R1 à R4) et des disciplines</a:t>
            </a:r>
          </a:p>
        </p:txBody>
      </p:sp>
      <p:sp>
        <p:nvSpPr>
          <p:cNvPr id="4" name="Espace réservé du numéro de diapositive 3"/>
          <p:cNvSpPr>
            <a:spLocks noGrp="1"/>
          </p:cNvSpPr>
          <p:nvPr>
            <p:ph type="sldNum" sz="quarter" idx="10"/>
          </p:nvPr>
        </p:nvSpPr>
        <p:spPr/>
        <p:txBody>
          <a:bodyPr/>
          <a:lstStyle/>
          <a:p>
            <a:fld id="{D6441D84-D9D4-B941-81C5-EDDB6B969F43}" type="slidenum">
              <a:rPr lang="fr-FR" smtClean="0"/>
              <a:t>5</a:t>
            </a:fld>
            <a:endParaRPr lang="fr-FR"/>
          </a:p>
        </p:txBody>
      </p:sp>
    </p:spTree>
    <p:extLst>
      <p:ext uri="{BB962C8B-B14F-4D97-AF65-F5344CB8AC3E}">
        <p14:creationId xmlns:p14="http://schemas.microsoft.com/office/powerpoint/2010/main" val="779575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15D0532-0EE1-954C-81C6-9E533006E4E9}"/>
              </a:ext>
            </a:extLst>
          </p:cNvPr>
          <p:cNvSpPr>
            <a:spLocks noGrp="1"/>
          </p:cNvSpPr>
          <p:nvPr>
            <p:ph type="title" hasCustomPrompt="1"/>
          </p:nvPr>
        </p:nvSpPr>
        <p:spPr>
          <a:xfrm>
            <a:off x="628650" y="365125"/>
            <a:ext cx="7886700" cy="1325563"/>
          </a:xfrm>
          <a:prstGeom prst="rect">
            <a:avLst/>
          </a:prstGeom>
        </p:spPr>
        <p:txBody>
          <a:bodyPr/>
          <a:lstStyle>
            <a:lvl1pPr algn="ctr">
              <a:defRPr sz="2800" b="1">
                <a:solidFill>
                  <a:srgbClr val="45A59D"/>
                </a:solidFill>
              </a:defRPr>
            </a:lvl1pPr>
          </a:lstStyle>
          <a:p>
            <a:r>
              <a:rPr lang="fr-FR" dirty="0"/>
              <a:t>MODIFIEZ LE STYLE DU TITRE</a:t>
            </a:r>
          </a:p>
        </p:txBody>
      </p:sp>
      <p:sp>
        <p:nvSpPr>
          <p:cNvPr id="15" name="Espace réservé du texte 10">
            <a:extLst>
              <a:ext uri="{FF2B5EF4-FFF2-40B4-BE49-F238E27FC236}">
                <a16:creationId xmlns:a16="http://schemas.microsoft.com/office/drawing/2014/main" id="{23D2F5B0-54A2-404C-87AB-2A4F7D52178F}"/>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12" name="ZoneTexte 11">
            <a:extLst>
              <a:ext uri="{FF2B5EF4-FFF2-40B4-BE49-F238E27FC236}">
                <a16:creationId xmlns:a16="http://schemas.microsoft.com/office/drawing/2014/main" id="{DF8891A1-E265-9A41-992B-8BF6C690176F}"/>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3" name="ZoneTexte 12">
            <a:extLst>
              <a:ext uri="{FF2B5EF4-FFF2-40B4-BE49-F238E27FC236}">
                <a16:creationId xmlns:a16="http://schemas.microsoft.com/office/drawing/2014/main" id="{0EE33A70-8E86-FF45-AB9A-2F3F10C9137C}"/>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4" name="Shape 4880">
            <a:extLst>
              <a:ext uri="{FF2B5EF4-FFF2-40B4-BE49-F238E27FC236}">
                <a16:creationId xmlns:a16="http://schemas.microsoft.com/office/drawing/2014/main" id="{8A5CA413-04C6-C74B-9673-DFA8CD41AA55}"/>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1" name="ZoneTexte 20">
            <a:extLst>
              <a:ext uri="{FF2B5EF4-FFF2-40B4-BE49-F238E27FC236}">
                <a16:creationId xmlns:a16="http://schemas.microsoft.com/office/drawing/2014/main" id="{D9CAAD86-0F51-EA40-84FF-DEABA75D933B}"/>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2" name="Espace réservé du texte 4">
            <a:extLst>
              <a:ext uri="{FF2B5EF4-FFF2-40B4-BE49-F238E27FC236}">
                <a16:creationId xmlns:a16="http://schemas.microsoft.com/office/drawing/2014/main" id="{899C93F2-F8B6-D449-9E4F-DFCC6F118400}"/>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178257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619672" y="1445245"/>
            <a:ext cx="5832410" cy="430887"/>
          </a:xfrm>
          <a:prstGeom prst="rect">
            <a:avLst/>
          </a:prstGeom>
        </p:spPr>
        <p:txBody>
          <a:bodyPr wrap="square" lIns="0" tIns="0" rIns="0" bIns="0">
            <a:spAutoFit/>
          </a:bodyPr>
          <a:lstStyle>
            <a:lvl1pPr algn="ctr">
              <a:defRPr sz="2800" b="1">
                <a:solidFill>
                  <a:srgbClr val="45A59D"/>
                </a:solidFill>
              </a:defRPr>
            </a:lvl1pPr>
          </a:lstStyle>
          <a:p>
            <a:r>
              <a:rPr lang="fr-FR" dirty="0"/>
              <a:t>CLIQUEZ ET MODIFIEZ LE TITRE</a:t>
            </a:r>
          </a:p>
        </p:txBody>
      </p:sp>
      <p:sp>
        <p:nvSpPr>
          <p:cNvPr id="7" name="Espace réservé du texte 6"/>
          <p:cNvSpPr>
            <a:spLocks noGrp="1"/>
          </p:cNvSpPr>
          <p:nvPr>
            <p:ph type="body" sz="quarter" idx="12" hasCustomPrompt="1"/>
          </p:nvPr>
        </p:nvSpPr>
        <p:spPr>
          <a:xfrm>
            <a:off x="1619672" y="2060848"/>
            <a:ext cx="5831879" cy="307777"/>
          </a:xfrm>
          <a:prstGeom prst="rect">
            <a:avLst/>
          </a:prstGeom>
        </p:spPr>
        <p:txBody>
          <a:bodyPr wrap="square" lIns="0" tIns="0" rIns="0" bIns="0" anchor="ctr" anchorCtr="0">
            <a:spAutoFit/>
          </a:bodyPr>
          <a:lstStyle>
            <a:lvl1pPr marL="0" indent="0" algn="ctr">
              <a:buNone/>
              <a:defRPr sz="2000" b="1">
                <a:solidFill>
                  <a:srgbClr val="424A54"/>
                </a:solidFill>
              </a:defRPr>
            </a:lvl1pPr>
            <a:lvl2pPr marL="457200" indent="0" algn="ctr">
              <a:buNone/>
              <a:defRPr sz="2000" b="1">
                <a:solidFill>
                  <a:srgbClr val="424A54"/>
                </a:solidFill>
              </a:defRPr>
            </a:lvl2pPr>
            <a:lvl3pPr marL="914400" indent="0" algn="ctr">
              <a:buNone/>
              <a:defRPr sz="2000" b="1">
                <a:solidFill>
                  <a:srgbClr val="424A54"/>
                </a:solidFill>
              </a:defRPr>
            </a:lvl3pPr>
            <a:lvl4pPr marL="1371600" indent="0" algn="ctr">
              <a:buNone/>
              <a:defRPr sz="2000" b="1">
                <a:solidFill>
                  <a:srgbClr val="424A54"/>
                </a:solidFill>
              </a:defRPr>
            </a:lvl4pPr>
            <a:lvl5pPr marL="1828800" indent="0" algn="ctr">
              <a:buNone/>
              <a:defRPr sz="2000" b="1">
                <a:solidFill>
                  <a:srgbClr val="424A54"/>
                </a:solidFill>
              </a:defRPr>
            </a:lvl5pPr>
          </a:lstStyle>
          <a:p>
            <a:pPr lvl="0"/>
            <a:r>
              <a:rPr lang="fr-FR" dirty="0"/>
              <a:t>Contact</a:t>
            </a:r>
          </a:p>
        </p:txBody>
      </p:sp>
      <p:sp>
        <p:nvSpPr>
          <p:cNvPr id="22" name="ZoneTexte 21">
            <a:extLst>
              <a:ext uri="{FF2B5EF4-FFF2-40B4-BE49-F238E27FC236}">
                <a16:creationId xmlns:a16="http://schemas.microsoft.com/office/drawing/2014/main" id="{BA2437D7-B8D8-324C-90F7-3A0A981A19A3}"/>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3" name="ZoneTexte 22">
            <a:extLst>
              <a:ext uri="{FF2B5EF4-FFF2-40B4-BE49-F238E27FC236}">
                <a16:creationId xmlns:a16="http://schemas.microsoft.com/office/drawing/2014/main" id="{AC2E4CCB-A0F5-C54F-98F5-53DB67BA772B}"/>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4" name="Shape 4880">
            <a:extLst>
              <a:ext uri="{FF2B5EF4-FFF2-40B4-BE49-F238E27FC236}">
                <a16:creationId xmlns:a16="http://schemas.microsoft.com/office/drawing/2014/main" id="{0BCFE733-9495-EC47-9083-6A9DF34916BA}"/>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5" name="ZoneTexte 24">
            <a:extLst>
              <a:ext uri="{FF2B5EF4-FFF2-40B4-BE49-F238E27FC236}">
                <a16:creationId xmlns:a16="http://schemas.microsoft.com/office/drawing/2014/main" id="{AA39A344-6979-3B4F-BD18-7060B5F976F3}"/>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6" name="Espace réservé du texte 4">
            <a:extLst>
              <a:ext uri="{FF2B5EF4-FFF2-40B4-BE49-F238E27FC236}">
                <a16:creationId xmlns:a16="http://schemas.microsoft.com/office/drawing/2014/main" id="{DB16123F-0024-6243-84D0-668BB7530431}"/>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2 colonn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200" y="2060848"/>
            <a:ext cx="8229600" cy="3168352"/>
          </a:xfrm>
          <a:prstGeom prst="rect">
            <a:avLst/>
          </a:prstGeom>
        </p:spPr>
        <p:txBody>
          <a:bodyPr numCol="2" spcCol="540000"/>
          <a:lstStyle>
            <a:lvl1pPr marL="0" indent="0" algn="l">
              <a:buNone/>
              <a:defRPr lang="fr-FR" sz="1500" smtClean="0">
                <a:solidFill>
                  <a:srgbClr val="424A54"/>
                </a:solidFill>
                <a:effectLst/>
              </a:defRPr>
            </a:lvl1pPr>
            <a:lvl2pPr algn="l">
              <a:defRPr/>
            </a:lvl2pPr>
            <a:lvl3pPr algn="l">
              <a:defRPr/>
            </a:lvl3pPr>
            <a:lvl4pPr algn="l">
              <a:defRPr/>
            </a:lvl4pPr>
            <a:lvl5pPr algn="l">
              <a:defRPr/>
            </a:lvl5pPr>
          </a:lstStyle>
          <a:p>
            <a:pPr lvl="0"/>
            <a:r>
              <a:rPr lang="fr-FR" dirty="0" err="1"/>
              <a:t>Sum</a:t>
            </a:r>
            <a:r>
              <a:rPr lang="fr-FR" dirty="0"/>
              <a:t> </a:t>
            </a:r>
            <a:r>
              <a:rPr lang="fr-FR" dirty="0" err="1"/>
              <a:t>everum</a:t>
            </a:r>
            <a:r>
              <a:rPr lang="fr-FR" dirty="0"/>
              <a:t> </a:t>
            </a:r>
            <a:r>
              <a:rPr lang="fr-FR" dirty="0" err="1"/>
              <a:t>faccus</a:t>
            </a:r>
            <a:r>
              <a:rPr lang="fr-FR" dirty="0"/>
              <a:t> non </a:t>
            </a:r>
            <a:r>
              <a:rPr lang="fr-FR" dirty="0" err="1"/>
              <a:t>cusdae</a:t>
            </a:r>
            <a:r>
              <a:rPr lang="fr-FR" dirty="0"/>
              <a:t> </a:t>
            </a:r>
            <a:r>
              <a:rPr lang="fr-FR" dirty="0" err="1"/>
              <a:t>vitatis</a:t>
            </a:r>
            <a:r>
              <a:rPr lang="fr-FR" dirty="0"/>
              <a:t> con </a:t>
            </a:r>
            <a:r>
              <a:rPr lang="fr-FR" dirty="0" err="1"/>
              <a:t>pla</a:t>
            </a:r>
            <a:r>
              <a:rPr lang="fr-FR" dirty="0"/>
              <a:t> </a:t>
            </a:r>
            <a:r>
              <a:rPr lang="fr-FR" dirty="0" err="1"/>
              <a:t>ipsanti</a:t>
            </a:r>
            <a:r>
              <a:rPr lang="fr-FR" dirty="0"/>
              <a:t> </a:t>
            </a:r>
            <a:r>
              <a:rPr lang="fr-FR" dirty="0" err="1"/>
              <a:t>volor</a:t>
            </a:r>
            <a:r>
              <a:rPr lang="fr-FR" dirty="0"/>
              <a:t> </a:t>
            </a:r>
            <a:r>
              <a:rPr lang="fr-FR" dirty="0" err="1"/>
              <a:t>maio</a:t>
            </a:r>
            <a:r>
              <a:rPr lang="fr-FR" dirty="0"/>
              <a:t>. Ma </a:t>
            </a:r>
            <a:r>
              <a:rPr lang="fr-FR" dirty="0" err="1"/>
              <a:t>ese</a:t>
            </a:r>
            <a:r>
              <a:rPr lang="fr-FR" dirty="0"/>
              <a:t> </a:t>
            </a:r>
            <a:r>
              <a:rPr lang="fr-FR" dirty="0" err="1"/>
              <a:t>voluptatum</a:t>
            </a:r>
            <a:r>
              <a:rPr lang="fr-FR" dirty="0"/>
              <a:t> </a:t>
            </a:r>
            <a:r>
              <a:rPr lang="fr-FR" dirty="0" err="1"/>
              <a:t>rernatus</a:t>
            </a:r>
            <a:r>
              <a:rPr lang="fr-FR" dirty="0"/>
              <a:t> </a:t>
            </a:r>
            <a:r>
              <a:rPr lang="fr-FR" dirty="0" err="1"/>
              <a:t>ea</a:t>
            </a:r>
            <a:r>
              <a:rPr lang="fr-FR" dirty="0"/>
              <a:t> </a:t>
            </a:r>
            <a:r>
              <a:rPr lang="fr-FR" dirty="0" err="1"/>
              <a:t>dempost</a:t>
            </a:r>
            <a:r>
              <a:rPr lang="fr-FR" dirty="0"/>
              <a:t>, </a:t>
            </a:r>
            <a:r>
              <a:rPr lang="fr-FR" dirty="0" err="1"/>
              <a:t>num</a:t>
            </a:r>
            <a:r>
              <a:rPr lang="fr-FR" dirty="0"/>
              <a:t> </a:t>
            </a:r>
            <a:r>
              <a:rPr lang="fr-FR" dirty="0" err="1"/>
              <a:t>remporibus</a:t>
            </a:r>
            <a:r>
              <a:rPr lang="fr-FR" dirty="0"/>
              <a:t> </a:t>
            </a:r>
            <a:r>
              <a:rPr lang="fr-FR" dirty="0" err="1"/>
              <a:t>alibust</a:t>
            </a:r>
            <a:r>
              <a:rPr lang="fr-FR" dirty="0"/>
              <a:t>, que </a:t>
            </a:r>
            <a:r>
              <a:rPr lang="fr-FR" dirty="0" err="1"/>
              <a:t>necte</a:t>
            </a:r>
            <a:r>
              <a:rPr lang="fr-FR" dirty="0"/>
              <a:t> et, sus di </a:t>
            </a:r>
            <a:r>
              <a:rPr lang="fr-FR" dirty="0" err="1"/>
              <a:t>doleculpa</a:t>
            </a:r>
            <a:r>
              <a:rPr lang="fr-FR" dirty="0"/>
              <a:t> </a:t>
            </a:r>
            <a:r>
              <a:rPr lang="fr-FR" dirty="0" err="1"/>
              <a:t>voluptassum</a:t>
            </a:r>
            <a:r>
              <a:rPr lang="fr-FR" dirty="0"/>
              <a:t> </a:t>
            </a:r>
            <a:r>
              <a:rPr lang="fr-FR" dirty="0" err="1"/>
              <a:t>fugias</a:t>
            </a:r>
            <a:r>
              <a:rPr lang="fr-FR" dirty="0"/>
              <a:t> </a:t>
            </a:r>
            <a:r>
              <a:rPr lang="fr-FR" dirty="0" err="1"/>
              <a:t>coribustiur</a:t>
            </a:r>
            <a:r>
              <a:rPr lang="fr-FR" dirty="0"/>
              <a:t>, con </a:t>
            </a:r>
            <a:r>
              <a:rPr lang="fr-FR" dirty="0" err="1"/>
              <a:t>commolo</a:t>
            </a:r>
            <a:r>
              <a:rPr lang="fr-FR" dirty="0"/>
              <a:t> </a:t>
            </a:r>
            <a:r>
              <a:rPr lang="fr-FR" dirty="0" err="1"/>
              <a:t>rrorporpor</a:t>
            </a:r>
            <a:r>
              <a:rPr lang="fr-FR" dirty="0"/>
              <a:t> </a:t>
            </a:r>
            <a:r>
              <a:rPr lang="fr-FR" dirty="0" err="1"/>
              <a:t>sitendu</a:t>
            </a:r>
            <a:r>
              <a:rPr lang="fr-FR" dirty="0"/>
              <a:t> </a:t>
            </a:r>
            <a:r>
              <a:rPr lang="fr-FR" dirty="0" err="1"/>
              <a:t>cillest</a:t>
            </a:r>
            <a:r>
              <a:rPr lang="fr-FR" dirty="0"/>
              <a:t> </a:t>
            </a:r>
            <a:r>
              <a:rPr lang="fr-FR" dirty="0" err="1"/>
              <a:t>fugitium</a:t>
            </a:r>
            <a:r>
              <a:rPr lang="fr-FR" dirty="0"/>
              <a:t> </a:t>
            </a:r>
            <a:r>
              <a:rPr lang="fr-FR" dirty="0" err="1"/>
              <a:t>cone</a:t>
            </a:r>
            <a:r>
              <a:rPr lang="fr-FR" dirty="0"/>
              <a:t> </a:t>
            </a:r>
            <a:r>
              <a:rPr lang="fr-FR" dirty="0" err="1"/>
              <a:t>nossincipis</a:t>
            </a:r>
            <a:r>
              <a:rPr lang="fr-FR" dirty="0"/>
              <a:t> </a:t>
            </a:r>
            <a:r>
              <a:rPr lang="fr-FR" dirty="0" err="1"/>
              <a:t>reperia</a:t>
            </a:r>
            <a:r>
              <a:rPr lang="fr-FR" dirty="0"/>
              <a:t> pro </a:t>
            </a:r>
            <a:r>
              <a:rPr lang="fr-FR" dirty="0" err="1"/>
              <a:t>idus</a:t>
            </a:r>
            <a:r>
              <a:rPr lang="fr-FR" dirty="0"/>
              <a:t>, </a:t>
            </a:r>
            <a:r>
              <a:rPr lang="fr-FR" dirty="0" err="1"/>
              <a:t>officidem</a:t>
            </a:r>
            <a:r>
              <a:rPr lang="fr-FR" dirty="0"/>
              <a:t> </a:t>
            </a:r>
            <a:r>
              <a:rPr lang="fr-FR" dirty="0" err="1"/>
              <a:t>repudignim</a:t>
            </a:r>
            <a:r>
              <a:rPr lang="fr-FR" dirty="0"/>
              <a:t> </a:t>
            </a:r>
            <a:r>
              <a:rPr lang="fr-FR" dirty="0" err="1"/>
              <a:t>res</a:t>
            </a:r>
            <a:r>
              <a:rPr lang="fr-FR" dirty="0"/>
              <a:t> </a:t>
            </a:r>
            <a:r>
              <a:rPr lang="fr-FR" dirty="0" err="1"/>
              <a:t>consenimi</a:t>
            </a:r>
            <a:r>
              <a:rPr lang="fr-FR" dirty="0"/>
              <a:t>, </a:t>
            </a:r>
            <a:r>
              <a:rPr lang="fr-FR" dirty="0" err="1"/>
              <a:t>quae</a:t>
            </a:r>
            <a:r>
              <a:rPr lang="fr-FR" dirty="0"/>
              <a:t> </a:t>
            </a:r>
            <a:r>
              <a:rPr lang="fr-FR" dirty="0" err="1"/>
              <a:t>dolorerion</a:t>
            </a:r>
            <a:r>
              <a:rPr lang="fr-FR" dirty="0"/>
              <a:t> </a:t>
            </a:r>
            <a:r>
              <a:rPr lang="fr-FR" dirty="0" err="1"/>
              <a:t>corestio</a:t>
            </a:r>
            <a:r>
              <a:rPr lang="fr-FR" dirty="0"/>
              <a:t> que </a:t>
            </a:r>
            <a:r>
              <a:rPr lang="fr-FR" dirty="0" err="1"/>
              <a:t>vollentur</a:t>
            </a:r>
            <a:r>
              <a:rPr lang="fr-FR" dirty="0"/>
              <a:t> </a:t>
            </a:r>
            <a:r>
              <a:rPr lang="fr-FR" dirty="0" err="1"/>
              <a:t>recae</a:t>
            </a:r>
            <a:r>
              <a:rPr lang="fr-FR" dirty="0"/>
              <a:t> si </a:t>
            </a:r>
            <a:r>
              <a:rPr lang="fr-FR" dirty="0" err="1"/>
              <a:t>res</a:t>
            </a:r>
            <a:r>
              <a:rPr lang="fr-FR" dirty="0"/>
              <a:t> </a:t>
            </a:r>
            <a:r>
              <a:rPr lang="fr-FR" dirty="0" err="1"/>
              <a:t>quassequiam</a:t>
            </a:r>
            <a:r>
              <a:rPr lang="fr-FR" dirty="0"/>
              <a:t> </a:t>
            </a:r>
            <a:r>
              <a:rPr lang="fr-FR" dirty="0" err="1"/>
              <a:t>consequi</a:t>
            </a:r>
            <a:r>
              <a:rPr lang="fr-FR" dirty="0"/>
              <a:t> di </a:t>
            </a:r>
            <a:r>
              <a:rPr lang="fr-FR" dirty="0" err="1"/>
              <a:t>ulparum</a:t>
            </a:r>
            <a:r>
              <a:rPr lang="fr-FR" dirty="0"/>
              <a:t> </a:t>
            </a:r>
            <a:r>
              <a:rPr lang="fr-FR" dirty="0" err="1"/>
              <a:t>endaesent</a:t>
            </a:r>
            <a:r>
              <a:rPr lang="fr-FR" dirty="0"/>
              <a:t> </a:t>
            </a:r>
            <a:r>
              <a:rPr lang="fr-FR" dirty="0" err="1"/>
              <a:t>pa</a:t>
            </a:r>
            <a:r>
              <a:rPr lang="fr-FR" dirty="0"/>
              <a:t> </a:t>
            </a:r>
            <a:r>
              <a:rPr lang="fr-FR" dirty="0" err="1"/>
              <a:t>cus</a:t>
            </a:r>
            <a:r>
              <a:rPr lang="fr-FR" dirty="0"/>
              <a:t> </a:t>
            </a:r>
            <a:r>
              <a:rPr lang="fr-FR" dirty="0" err="1"/>
              <a:t>magnatem</a:t>
            </a:r>
            <a:r>
              <a:rPr lang="fr-FR" dirty="0"/>
              <a:t> </a:t>
            </a:r>
            <a:r>
              <a:rPr lang="fr-FR" dirty="0" err="1"/>
              <a:t>voloreptatus</a:t>
            </a:r>
            <a:r>
              <a:rPr lang="fr-FR" dirty="0"/>
              <a:t> </a:t>
            </a:r>
            <a:r>
              <a:rPr lang="fr-FR" dirty="0" err="1"/>
              <a:t>dellabo</a:t>
            </a:r>
            <a:r>
              <a:rPr lang="fr-FR" dirty="0"/>
              <a:t> </a:t>
            </a:r>
            <a:r>
              <a:rPr lang="fr-FR" dirty="0" err="1"/>
              <a:t>riatenim</a:t>
            </a:r>
            <a:r>
              <a:rPr lang="fr-FR" dirty="0"/>
              <a:t> </a:t>
            </a:r>
            <a:r>
              <a:rPr lang="fr-FR" dirty="0" err="1"/>
              <a:t>fugitatiat</a:t>
            </a:r>
            <a:r>
              <a:rPr lang="fr-FR" dirty="0"/>
              <a:t> </a:t>
            </a:r>
            <a:r>
              <a:rPr lang="fr-FR" dirty="0" err="1"/>
              <a:t>licti</a:t>
            </a:r>
            <a:r>
              <a:rPr lang="fr-FR" dirty="0"/>
              <a:t> </a:t>
            </a:r>
            <a:r>
              <a:rPr lang="fr-FR" dirty="0" err="1"/>
              <a:t>repe</a:t>
            </a:r>
            <a:r>
              <a:rPr lang="fr-FR" dirty="0"/>
              <a:t> </a:t>
            </a:r>
            <a:r>
              <a:rPr lang="fr-FR" dirty="0" err="1"/>
              <a:t>voloribus</a:t>
            </a:r>
            <a:r>
              <a:rPr lang="fr-FR" dirty="0"/>
              <a:t>, si ut </a:t>
            </a:r>
            <a:r>
              <a:rPr lang="fr-FR" dirty="0" err="1"/>
              <a:t>aut</a:t>
            </a:r>
            <a:r>
              <a:rPr lang="fr-FR" dirty="0"/>
              <a:t> </a:t>
            </a:r>
            <a:r>
              <a:rPr lang="fr-FR" dirty="0" err="1"/>
              <a:t>ommoluptatur</a:t>
            </a:r>
            <a:r>
              <a:rPr lang="fr-FR" dirty="0"/>
              <a:t> </a:t>
            </a:r>
            <a:r>
              <a:rPr lang="fr-FR" dirty="0" err="1"/>
              <a:t>sum</a:t>
            </a:r>
            <a:r>
              <a:rPr lang="fr-FR" dirty="0"/>
              <a:t> </a:t>
            </a:r>
            <a:r>
              <a:rPr lang="fr-FR" dirty="0" err="1"/>
              <a:t>quatem</a:t>
            </a:r>
            <a:r>
              <a:rPr lang="fr-FR" dirty="0"/>
              <a:t> </a:t>
            </a:r>
            <a:r>
              <a:rPr lang="fr-FR" dirty="0" err="1"/>
              <a:t>fugit</a:t>
            </a:r>
            <a:r>
              <a:rPr lang="fr-FR" dirty="0"/>
              <a:t> </a:t>
            </a:r>
            <a:r>
              <a:rPr lang="fr-FR" dirty="0" err="1"/>
              <a:t>pelita</a:t>
            </a:r>
            <a:r>
              <a:rPr lang="fr-FR" dirty="0"/>
              <a:t> si </a:t>
            </a:r>
            <a:r>
              <a:rPr lang="fr-FR" dirty="0" err="1"/>
              <a:t>ditatis</a:t>
            </a:r>
            <a:r>
              <a:rPr lang="fr-FR" dirty="0"/>
              <a:t> </a:t>
            </a:r>
            <a:r>
              <a:rPr lang="fr-FR" dirty="0" err="1"/>
              <a:t>ate</a:t>
            </a:r>
            <a:r>
              <a:rPr lang="fr-FR" dirty="0"/>
              <a:t> </a:t>
            </a:r>
            <a:r>
              <a:rPr lang="fr-FR" dirty="0" err="1"/>
              <a:t>vitatis</a:t>
            </a:r>
            <a:r>
              <a:rPr lang="fr-FR" dirty="0"/>
              <a:t> et </a:t>
            </a:r>
            <a:r>
              <a:rPr lang="fr-FR" dirty="0" err="1"/>
              <a:t>pa</a:t>
            </a:r>
            <a:r>
              <a:rPr lang="fr-FR" dirty="0"/>
              <a:t> </a:t>
            </a:r>
            <a:r>
              <a:rPr lang="fr-FR" dirty="0" err="1"/>
              <a:t>nis</a:t>
            </a:r>
            <a:r>
              <a:rPr lang="fr-FR" dirty="0"/>
              <a:t> ut es </a:t>
            </a:r>
            <a:r>
              <a:rPr lang="fr-FR" dirty="0" err="1"/>
              <a:t>minulpa</a:t>
            </a:r>
            <a:r>
              <a:rPr lang="fr-FR" dirty="0"/>
              <a:t> non </a:t>
            </a:r>
            <a:r>
              <a:rPr lang="fr-FR" dirty="0" err="1"/>
              <a:t>paruptiorrum</a:t>
            </a:r>
            <a:r>
              <a:rPr lang="fr-FR" dirty="0"/>
              <a:t> quia </a:t>
            </a:r>
            <a:r>
              <a:rPr lang="fr-FR" dirty="0" err="1"/>
              <a:t>parum</a:t>
            </a:r>
            <a:r>
              <a:rPr lang="fr-FR" dirty="0"/>
              <a:t> </a:t>
            </a:r>
            <a:r>
              <a:rPr lang="fr-FR" dirty="0" err="1"/>
              <a:t>ressime</a:t>
            </a:r>
            <a:r>
              <a:rPr lang="fr-FR" dirty="0"/>
              <a:t> </a:t>
            </a:r>
            <a:r>
              <a:rPr lang="fr-FR" dirty="0" err="1"/>
              <a:t>velique</a:t>
            </a:r>
            <a:r>
              <a:rPr lang="fr-FR" dirty="0"/>
              <a:t> </a:t>
            </a:r>
            <a:r>
              <a:rPr lang="fr-FR" dirty="0" err="1"/>
              <a:t>sequidignis</a:t>
            </a:r>
            <a:r>
              <a:rPr lang="fr-FR" dirty="0"/>
              <a:t> </a:t>
            </a:r>
            <a:r>
              <a:rPr lang="fr-FR" dirty="0" err="1"/>
              <a:t>dolorro</a:t>
            </a:r>
            <a:r>
              <a:rPr lang="fr-FR" dirty="0"/>
              <a:t> </a:t>
            </a:r>
            <a:r>
              <a:rPr lang="fr-FR" dirty="0" err="1"/>
              <a:t>repuda</a:t>
            </a:r>
            <a:r>
              <a:rPr lang="fr-FR" dirty="0"/>
              <a:t> pro to </a:t>
            </a:r>
            <a:r>
              <a:rPr lang="fr-FR" dirty="0" err="1"/>
              <a:t>doluptatia</a:t>
            </a:r>
            <a:r>
              <a:rPr lang="fr-FR" dirty="0"/>
              <a:t> </a:t>
            </a:r>
            <a:r>
              <a:rPr lang="fr-FR" dirty="0" err="1"/>
              <a:t>sequisimusam</a:t>
            </a:r>
            <a:r>
              <a:rPr lang="fr-FR" dirty="0"/>
              <a:t> </a:t>
            </a:r>
            <a:r>
              <a:rPr lang="fr-FR" dirty="0" err="1"/>
              <a:t>nis</a:t>
            </a:r>
            <a:r>
              <a:rPr lang="fr-FR" dirty="0"/>
              <a:t> </a:t>
            </a:r>
            <a:r>
              <a:rPr lang="fr-FR" dirty="0" err="1"/>
              <a:t>elluptam</a:t>
            </a:r>
            <a:r>
              <a:rPr lang="fr-FR" dirty="0"/>
              <a:t> sa </a:t>
            </a:r>
            <a:r>
              <a:rPr lang="fr-FR" dirty="0" err="1"/>
              <a:t>debit</a:t>
            </a:r>
            <a:r>
              <a:rPr lang="fr-FR" dirty="0"/>
              <a:t> </a:t>
            </a:r>
            <a:r>
              <a:rPr lang="fr-FR" dirty="0" err="1"/>
              <a:t>intiis</a:t>
            </a:r>
            <a:r>
              <a:rPr lang="fr-FR" dirty="0"/>
              <a:t> </a:t>
            </a:r>
            <a:r>
              <a:rPr lang="fr-FR" dirty="0" err="1"/>
              <a:t>apeliquundis</a:t>
            </a:r>
            <a:r>
              <a:rPr lang="fr-FR" dirty="0"/>
              <a:t> as mos </a:t>
            </a:r>
            <a:r>
              <a:rPr lang="fr-FR" dirty="0" err="1"/>
              <a:t>exerchic</a:t>
            </a:r>
            <a:r>
              <a:rPr lang="fr-FR" dirty="0"/>
              <a:t> to </a:t>
            </a:r>
            <a:r>
              <a:rPr lang="fr-FR" dirty="0" err="1"/>
              <a:t>quibea</a:t>
            </a:r>
            <a:r>
              <a:rPr lang="fr-FR" dirty="0"/>
              <a:t> </a:t>
            </a:r>
            <a:r>
              <a:rPr lang="fr-FR" dirty="0" err="1"/>
              <a:t>quiatium</a:t>
            </a:r>
            <a:r>
              <a:rPr lang="fr-FR" dirty="0"/>
              <a:t> </a:t>
            </a:r>
            <a:r>
              <a:rPr lang="fr-FR" dirty="0" err="1"/>
              <a:t>sed</a:t>
            </a:r>
            <a:r>
              <a:rPr lang="fr-FR" dirty="0"/>
              <a:t> </a:t>
            </a:r>
            <a:r>
              <a:rPr lang="fr-FR" dirty="0" err="1"/>
              <a:t>magnimiliqui</a:t>
            </a:r>
            <a:r>
              <a:rPr lang="fr-FR" dirty="0"/>
              <a:t> </a:t>
            </a:r>
            <a:r>
              <a:rPr lang="fr-FR" dirty="0" err="1"/>
              <a:t>aut</a:t>
            </a:r>
            <a:r>
              <a:rPr lang="fr-FR" dirty="0"/>
              <a:t> </a:t>
            </a:r>
            <a:r>
              <a:rPr lang="fr-FR" dirty="0" err="1"/>
              <a:t>platem</a:t>
            </a:r>
            <a:r>
              <a:rPr lang="fr-FR" dirty="0"/>
              <a:t> qui </a:t>
            </a:r>
            <a:r>
              <a:rPr lang="fr-FR" dirty="0" err="1"/>
              <a:t>omnitaque</a:t>
            </a:r>
            <a:r>
              <a:rPr lang="fr-FR" dirty="0"/>
              <a:t> </a:t>
            </a:r>
            <a:r>
              <a:rPr lang="fr-FR" dirty="0" err="1"/>
              <a:t>resti</a:t>
            </a:r>
            <a:r>
              <a:rPr lang="fr-FR" dirty="0"/>
              <a:t> </a:t>
            </a:r>
            <a:r>
              <a:rPr lang="fr-FR" dirty="0" err="1"/>
              <a:t>num</a:t>
            </a:r>
            <a:r>
              <a:rPr lang="fr-FR" dirty="0"/>
              <a:t> </a:t>
            </a:r>
            <a:r>
              <a:rPr lang="fr-FR" dirty="0" err="1"/>
              <a:t>facerfera</a:t>
            </a:r>
            <a:r>
              <a:rPr lang="fr-FR" dirty="0"/>
              <a:t> </a:t>
            </a:r>
            <a:r>
              <a:rPr lang="fr-FR" dirty="0" err="1"/>
              <a:t>sunti</a:t>
            </a:r>
            <a:r>
              <a:rPr lang="fr-FR" dirty="0"/>
              <a:t> </a:t>
            </a:r>
            <a:r>
              <a:rPr lang="fr-FR" dirty="0" err="1"/>
              <a:t>volum</a:t>
            </a:r>
            <a:r>
              <a:rPr lang="fr-FR" dirty="0"/>
              <a:t> </a:t>
            </a:r>
            <a:r>
              <a:rPr lang="fr-FR" dirty="0" err="1"/>
              <a:t>dolorem</a:t>
            </a:r>
            <a:r>
              <a:rPr lang="fr-FR" dirty="0"/>
              <a:t> </a:t>
            </a:r>
            <a:r>
              <a:rPr lang="fr-FR" dirty="0" err="1"/>
              <a:t>liquo</a:t>
            </a:r>
            <a:r>
              <a:rPr lang="fr-FR" dirty="0"/>
              <a:t> </a:t>
            </a:r>
            <a:r>
              <a:rPr lang="fr-FR" dirty="0" err="1"/>
              <a:t>eum</a:t>
            </a:r>
            <a:r>
              <a:rPr lang="fr-FR" dirty="0"/>
              <a:t> et </a:t>
            </a:r>
            <a:r>
              <a:rPr lang="fr-FR" dirty="0" err="1"/>
              <a:t>aborem</a:t>
            </a:r>
            <a:r>
              <a:rPr lang="fr-FR" dirty="0"/>
              <a:t> </a:t>
            </a:r>
            <a:r>
              <a:rPr lang="fr-FR" dirty="0" err="1"/>
              <a:t>sumet</a:t>
            </a:r>
            <a:r>
              <a:rPr lang="fr-FR" dirty="0"/>
              <a:t> quia </a:t>
            </a:r>
            <a:r>
              <a:rPr lang="fr-FR" dirty="0" err="1"/>
              <a:t>doluptatur</a:t>
            </a:r>
            <a:r>
              <a:rPr lang="fr-FR" dirty="0"/>
              <a:t> mi, id </a:t>
            </a:r>
            <a:r>
              <a:rPr lang="fr-FR" dirty="0" err="1"/>
              <a:t>unt</a:t>
            </a:r>
            <a:r>
              <a:rPr lang="fr-FR" dirty="0"/>
              <a:t> et </a:t>
            </a:r>
            <a:r>
              <a:rPr lang="fr-FR" dirty="0" err="1"/>
              <a:t>ute</a:t>
            </a:r>
            <a:r>
              <a:rPr lang="fr-FR" dirty="0"/>
              <a:t> dit </a:t>
            </a:r>
            <a:r>
              <a:rPr lang="fr-FR" dirty="0" err="1"/>
              <a:t>experae</a:t>
            </a:r>
            <a:r>
              <a:rPr lang="fr-FR" dirty="0"/>
              <a:t> cum </a:t>
            </a:r>
            <a:r>
              <a:rPr lang="fr-FR" dirty="0" err="1"/>
              <a:t>fugia</a:t>
            </a:r>
            <a:r>
              <a:rPr lang="fr-FR" dirty="0"/>
              <a:t> </a:t>
            </a:r>
            <a:r>
              <a:rPr lang="fr-FR" dirty="0" err="1"/>
              <a:t>iumquodisqui</a:t>
            </a:r>
            <a:r>
              <a:rPr lang="fr-FR" dirty="0"/>
              <a:t> </a:t>
            </a:r>
            <a:r>
              <a:rPr lang="fr-FR" dirty="0" err="1"/>
              <a:t>alit</a:t>
            </a:r>
            <a:r>
              <a:rPr lang="fr-FR" dirty="0"/>
              <a:t> </a:t>
            </a:r>
            <a:r>
              <a:rPr lang="fr-FR" dirty="0" err="1"/>
              <a:t>venis</a:t>
            </a:r>
            <a:r>
              <a:rPr lang="fr-FR" dirty="0"/>
              <a:t> </a:t>
            </a:r>
            <a:r>
              <a:rPr lang="fr-FR" dirty="0" err="1"/>
              <a:t>ationsequati</a:t>
            </a:r>
            <a:r>
              <a:rPr lang="fr-FR" dirty="0"/>
              <a:t> </a:t>
            </a:r>
            <a:r>
              <a:rPr lang="fr-FR" dirty="0" err="1"/>
              <a:t>officitis</a:t>
            </a:r>
            <a:r>
              <a:rPr lang="fr-FR" dirty="0"/>
              <a:t> ut </a:t>
            </a:r>
            <a:r>
              <a:rPr lang="fr-FR" dirty="0" err="1"/>
              <a:t>eneceati</a:t>
            </a:r>
            <a:r>
              <a:rPr lang="fr-FR" dirty="0"/>
              <a:t> qui </a:t>
            </a:r>
            <a:r>
              <a:rPr lang="fr-FR" dirty="0" err="1"/>
              <a:t>dest</a:t>
            </a:r>
            <a:r>
              <a:rPr lang="fr-FR" dirty="0"/>
              <a:t>, </a:t>
            </a:r>
          </a:p>
        </p:txBody>
      </p:sp>
      <p:sp>
        <p:nvSpPr>
          <p:cNvPr id="2" name="Titre 1"/>
          <p:cNvSpPr>
            <a:spLocks noGrp="1"/>
          </p:cNvSpPr>
          <p:nvPr>
            <p:ph type="title" hasCustomPrompt="1"/>
          </p:nvPr>
        </p:nvSpPr>
        <p:spPr>
          <a:xfrm>
            <a:off x="457200" y="365125"/>
            <a:ext cx="8229600" cy="543595"/>
          </a:xfrm>
          <a:prstGeom prst="rect">
            <a:avLst/>
          </a:prstGeom>
        </p:spPr>
        <p:txBody>
          <a:bodyPr/>
          <a:lstStyle>
            <a:lvl1pPr algn="ctr">
              <a:defRPr sz="2800" b="1">
                <a:solidFill>
                  <a:srgbClr val="45A59D"/>
                </a:solidFill>
              </a:defRPr>
            </a:lvl1pPr>
          </a:lstStyle>
          <a:p>
            <a:r>
              <a:rPr lang="fr-FR" dirty="0"/>
              <a:t>CLIQUEZ ET MODIFIEZ LE TITRE</a:t>
            </a:r>
          </a:p>
        </p:txBody>
      </p:sp>
      <p:sp>
        <p:nvSpPr>
          <p:cNvPr id="8" name="ZoneTexte 7"/>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3" name="ZoneTexte 12"/>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0" name="Espace réservé du texte 19"/>
          <p:cNvSpPr>
            <a:spLocks noGrp="1"/>
          </p:cNvSpPr>
          <p:nvPr>
            <p:ph type="body" sz="quarter" idx="12"/>
          </p:nvPr>
        </p:nvSpPr>
        <p:spPr>
          <a:xfrm>
            <a:off x="457200" y="908720"/>
            <a:ext cx="8229600" cy="307777"/>
          </a:xfrm>
          <a:prstGeom prst="rect">
            <a:avLst/>
          </a:prstGeom>
        </p:spPr>
        <p:txBody>
          <a:bodyPr lIns="0" tIns="0" rIns="0" bIns="0">
            <a:spAutoFit/>
          </a:bodyPr>
          <a:lstStyle>
            <a:lvl1pPr marL="0" indent="0" algn="ctr">
              <a:buNone/>
              <a:defRPr sz="2000" b="1">
                <a:solidFill>
                  <a:srgbClr val="424A5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r-FR" dirty="0"/>
              <a:t>Cliquez pour modifier les styles du texte du masque</a:t>
            </a:r>
          </a:p>
        </p:txBody>
      </p:sp>
      <p:sp>
        <p:nvSpPr>
          <p:cNvPr id="9" name="Espace réservé du texte 10">
            <a:extLst>
              <a:ext uri="{FF2B5EF4-FFF2-40B4-BE49-F238E27FC236}">
                <a16:creationId xmlns:a16="http://schemas.microsoft.com/office/drawing/2014/main" id="{53025B21-B041-9548-99C9-7356202B5CEE}"/>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3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Réunion lancement HRS4R  12/06/19</a:t>
            </a:r>
          </a:p>
        </p:txBody>
      </p:sp>
    </p:spTree>
    <p:extLst>
      <p:ext uri="{BB962C8B-B14F-4D97-AF65-F5344CB8AC3E}">
        <p14:creationId xmlns:p14="http://schemas.microsoft.com/office/powerpoint/2010/main" val="189637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graphiqu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1999" y="1749840"/>
            <a:ext cx="4114801" cy="3406061"/>
          </a:xfrm>
          <a:prstGeom prst="rect">
            <a:avLst/>
          </a:prstGeom>
        </p:spPr>
        <p:txBody>
          <a:bodyPr wrap="square" lIns="0" tIns="0" rIns="0" bIns="0" numCol="1" spcCol="1080000">
            <a:spAutoFit/>
          </a:bodyPr>
          <a:lstStyle>
            <a:lvl1pPr marL="0" indent="0" algn="l">
              <a:spcBef>
                <a:spcPts val="2000"/>
              </a:spcBef>
              <a:buNone/>
              <a:defRPr lang="fr-FR" sz="1400" smtClean="0">
                <a:solidFill>
                  <a:srgbClr val="424A54"/>
                </a:solidFill>
                <a:effectLst/>
              </a:defRPr>
            </a:lvl1pPr>
            <a:lvl2pPr algn="l">
              <a:defRPr/>
            </a:lvl2pPr>
            <a:lvl3pPr algn="l">
              <a:defRPr/>
            </a:lvl3pPr>
            <a:lvl4pPr algn="l">
              <a:defRPr/>
            </a:lvl4pPr>
            <a:lvl5pPr algn="l">
              <a:defRPr/>
            </a:lvl5pPr>
          </a:lstStyle>
          <a:p>
            <a:pPr lvl="0"/>
            <a:r>
              <a:rPr lang="fr-FR" dirty="0" err="1"/>
              <a:t>Sum</a:t>
            </a:r>
            <a:r>
              <a:rPr lang="fr-FR" dirty="0"/>
              <a:t> </a:t>
            </a:r>
            <a:r>
              <a:rPr lang="fr-FR" dirty="0" err="1"/>
              <a:t>everum</a:t>
            </a:r>
            <a:r>
              <a:rPr lang="fr-FR" dirty="0"/>
              <a:t> </a:t>
            </a:r>
            <a:r>
              <a:rPr lang="fr-FR" dirty="0" err="1"/>
              <a:t>faccus</a:t>
            </a:r>
            <a:r>
              <a:rPr lang="fr-FR" dirty="0"/>
              <a:t> non </a:t>
            </a:r>
            <a:r>
              <a:rPr lang="fr-FR" dirty="0" err="1"/>
              <a:t>cusdae</a:t>
            </a:r>
            <a:r>
              <a:rPr lang="fr-FR" dirty="0"/>
              <a:t> </a:t>
            </a:r>
            <a:r>
              <a:rPr lang="fr-FR" dirty="0" err="1"/>
              <a:t>vitatis</a:t>
            </a:r>
            <a:r>
              <a:rPr lang="fr-FR" dirty="0"/>
              <a:t> con </a:t>
            </a:r>
            <a:r>
              <a:rPr lang="fr-FR" dirty="0" err="1"/>
              <a:t>pla</a:t>
            </a:r>
            <a:r>
              <a:rPr lang="fr-FR" dirty="0"/>
              <a:t> </a:t>
            </a:r>
            <a:r>
              <a:rPr lang="fr-FR" dirty="0" err="1"/>
              <a:t>ipsanti</a:t>
            </a:r>
            <a:r>
              <a:rPr lang="fr-FR" dirty="0"/>
              <a:t> </a:t>
            </a:r>
            <a:r>
              <a:rPr lang="fr-FR" dirty="0" err="1"/>
              <a:t>volor</a:t>
            </a:r>
            <a:r>
              <a:rPr lang="fr-FR" dirty="0"/>
              <a:t> </a:t>
            </a:r>
            <a:r>
              <a:rPr lang="fr-FR" dirty="0" err="1"/>
              <a:t>maio</a:t>
            </a:r>
            <a:r>
              <a:rPr lang="fr-FR" dirty="0"/>
              <a:t>. Ma </a:t>
            </a:r>
            <a:r>
              <a:rPr lang="fr-FR" dirty="0" err="1"/>
              <a:t>ese</a:t>
            </a:r>
            <a:r>
              <a:rPr lang="fr-FR" dirty="0"/>
              <a:t> </a:t>
            </a:r>
            <a:r>
              <a:rPr lang="fr-FR" dirty="0" err="1"/>
              <a:t>voluptatum</a:t>
            </a:r>
            <a:r>
              <a:rPr lang="fr-FR" dirty="0"/>
              <a:t> </a:t>
            </a:r>
            <a:r>
              <a:rPr lang="fr-FR" dirty="0" err="1"/>
              <a:t>rernatus</a:t>
            </a:r>
            <a:r>
              <a:rPr lang="fr-FR" dirty="0"/>
              <a:t> </a:t>
            </a:r>
            <a:r>
              <a:rPr lang="fr-FR" dirty="0" err="1"/>
              <a:t>ea</a:t>
            </a:r>
            <a:r>
              <a:rPr lang="fr-FR" dirty="0"/>
              <a:t> </a:t>
            </a:r>
            <a:r>
              <a:rPr lang="fr-FR" dirty="0" err="1"/>
              <a:t>dempost</a:t>
            </a:r>
            <a:r>
              <a:rPr lang="fr-FR" dirty="0"/>
              <a:t>, </a:t>
            </a:r>
            <a:r>
              <a:rPr lang="fr-FR" dirty="0" err="1"/>
              <a:t>num</a:t>
            </a:r>
            <a:r>
              <a:rPr lang="fr-FR" dirty="0"/>
              <a:t> </a:t>
            </a:r>
            <a:r>
              <a:rPr lang="fr-FR" dirty="0" err="1"/>
              <a:t>remporibus</a:t>
            </a:r>
            <a:r>
              <a:rPr lang="fr-FR" dirty="0"/>
              <a:t> </a:t>
            </a:r>
            <a:r>
              <a:rPr lang="fr-FR" dirty="0" err="1"/>
              <a:t>alibust</a:t>
            </a:r>
            <a:r>
              <a:rPr lang="fr-FR" dirty="0"/>
              <a:t>, que </a:t>
            </a:r>
            <a:r>
              <a:rPr lang="fr-FR" dirty="0" err="1"/>
              <a:t>necte</a:t>
            </a:r>
            <a:r>
              <a:rPr lang="fr-FR" dirty="0"/>
              <a:t> et, sus di </a:t>
            </a:r>
            <a:r>
              <a:rPr lang="fr-FR" dirty="0" err="1"/>
              <a:t>doleculpa</a:t>
            </a:r>
            <a:r>
              <a:rPr lang="fr-FR" dirty="0"/>
              <a:t> </a:t>
            </a:r>
            <a:r>
              <a:rPr lang="fr-FR" dirty="0" err="1"/>
              <a:t>voluptassum</a:t>
            </a:r>
            <a:r>
              <a:rPr lang="fr-FR" dirty="0"/>
              <a:t> </a:t>
            </a:r>
            <a:r>
              <a:rPr lang="fr-FR" dirty="0" err="1"/>
              <a:t>fugias</a:t>
            </a:r>
            <a:r>
              <a:rPr lang="fr-FR" dirty="0"/>
              <a:t> </a:t>
            </a:r>
            <a:r>
              <a:rPr lang="fr-FR" dirty="0" err="1"/>
              <a:t>coribustiur</a:t>
            </a:r>
            <a:r>
              <a:rPr lang="fr-FR" dirty="0"/>
              <a:t>.</a:t>
            </a:r>
          </a:p>
          <a:p>
            <a:pPr lvl="0"/>
            <a:r>
              <a:rPr lang="fr-FR" dirty="0"/>
              <a:t>Con </a:t>
            </a:r>
            <a:r>
              <a:rPr lang="fr-FR" dirty="0" err="1"/>
              <a:t>commolo</a:t>
            </a:r>
            <a:r>
              <a:rPr lang="fr-FR" dirty="0"/>
              <a:t> </a:t>
            </a:r>
            <a:r>
              <a:rPr lang="fr-FR" dirty="0" err="1"/>
              <a:t>rrorporpor</a:t>
            </a:r>
            <a:r>
              <a:rPr lang="fr-FR" dirty="0"/>
              <a:t> </a:t>
            </a:r>
            <a:r>
              <a:rPr lang="fr-FR" dirty="0" err="1"/>
              <a:t>sitendu</a:t>
            </a:r>
            <a:r>
              <a:rPr lang="fr-FR" dirty="0"/>
              <a:t> </a:t>
            </a:r>
            <a:r>
              <a:rPr lang="fr-FR" dirty="0" err="1"/>
              <a:t>cillest</a:t>
            </a:r>
            <a:r>
              <a:rPr lang="fr-FR" dirty="0"/>
              <a:t> </a:t>
            </a:r>
            <a:r>
              <a:rPr lang="fr-FR" dirty="0" err="1"/>
              <a:t>fugitium</a:t>
            </a:r>
            <a:r>
              <a:rPr lang="fr-FR" dirty="0"/>
              <a:t> </a:t>
            </a:r>
            <a:r>
              <a:rPr lang="fr-FR" dirty="0" err="1"/>
              <a:t>cone</a:t>
            </a:r>
            <a:r>
              <a:rPr lang="fr-FR" dirty="0"/>
              <a:t> </a:t>
            </a:r>
            <a:r>
              <a:rPr lang="fr-FR" dirty="0" err="1"/>
              <a:t>nossincipis</a:t>
            </a:r>
            <a:r>
              <a:rPr lang="fr-FR" dirty="0"/>
              <a:t> </a:t>
            </a:r>
            <a:r>
              <a:rPr lang="fr-FR" dirty="0" err="1"/>
              <a:t>reperia</a:t>
            </a:r>
            <a:r>
              <a:rPr lang="fr-FR" dirty="0"/>
              <a:t> pro </a:t>
            </a:r>
            <a:r>
              <a:rPr lang="fr-FR" dirty="0" err="1"/>
              <a:t>idus</a:t>
            </a:r>
            <a:r>
              <a:rPr lang="fr-FR" dirty="0"/>
              <a:t>, </a:t>
            </a:r>
            <a:r>
              <a:rPr lang="fr-FR" dirty="0" err="1"/>
              <a:t>officidem</a:t>
            </a:r>
            <a:r>
              <a:rPr lang="fr-FR" dirty="0"/>
              <a:t> </a:t>
            </a:r>
            <a:r>
              <a:rPr lang="fr-FR" dirty="0" err="1"/>
              <a:t>repudignim</a:t>
            </a:r>
            <a:r>
              <a:rPr lang="fr-FR" dirty="0"/>
              <a:t> </a:t>
            </a:r>
            <a:r>
              <a:rPr lang="fr-FR" dirty="0" err="1"/>
              <a:t>res</a:t>
            </a:r>
            <a:r>
              <a:rPr lang="fr-FR" dirty="0"/>
              <a:t> </a:t>
            </a:r>
            <a:r>
              <a:rPr lang="fr-FR" dirty="0" err="1"/>
              <a:t>consenimi</a:t>
            </a:r>
            <a:r>
              <a:rPr lang="fr-FR" dirty="0"/>
              <a:t>, </a:t>
            </a:r>
            <a:r>
              <a:rPr lang="fr-FR" dirty="0" err="1"/>
              <a:t>quae</a:t>
            </a:r>
            <a:r>
              <a:rPr lang="fr-FR" dirty="0"/>
              <a:t> </a:t>
            </a:r>
            <a:r>
              <a:rPr lang="fr-FR" dirty="0" err="1"/>
              <a:t>dolorerion</a:t>
            </a:r>
            <a:r>
              <a:rPr lang="fr-FR" dirty="0"/>
              <a:t> </a:t>
            </a:r>
            <a:r>
              <a:rPr lang="fr-FR" dirty="0" err="1"/>
              <a:t>corestio</a:t>
            </a:r>
            <a:r>
              <a:rPr lang="fr-FR" dirty="0"/>
              <a:t> que </a:t>
            </a:r>
            <a:r>
              <a:rPr lang="fr-FR" dirty="0" err="1"/>
              <a:t>vollentur</a:t>
            </a:r>
            <a:r>
              <a:rPr lang="fr-FR" dirty="0"/>
              <a:t> </a:t>
            </a:r>
            <a:r>
              <a:rPr lang="fr-FR" dirty="0" err="1"/>
              <a:t>recae</a:t>
            </a:r>
            <a:r>
              <a:rPr lang="fr-FR" dirty="0"/>
              <a:t> si </a:t>
            </a:r>
            <a:r>
              <a:rPr lang="fr-FR" dirty="0" err="1"/>
              <a:t>res</a:t>
            </a:r>
            <a:r>
              <a:rPr lang="fr-FR" dirty="0"/>
              <a:t> </a:t>
            </a:r>
            <a:r>
              <a:rPr lang="fr-FR" dirty="0" err="1"/>
              <a:t>quassequiam</a:t>
            </a:r>
            <a:r>
              <a:rPr lang="fr-FR" dirty="0"/>
              <a:t> </a:t>
            </a:r>
            <a:r>
              <a:rPr lang="fr-FR" dirty="0" err="1"/>
              <a:t>consequi</a:t>
            </a:r>
            <a:r>
              <a:rPr lang="fr-FR" dirty="0"/>
              <a:t> di.</a:t>
            </a:r>
          </a:p>
          <a:p>
            <a:pPr lvl="0"/>
            <a:r>
              <a:rPr lang="fr-FR" dirty="0" err="1"/>
              <a:t>Quatem</a:t>
            </a:r>
            <a:r>
              <a:rPr lang="fr-FR" dirty="0"/>
              <a:t> </a:t>
            </a:r>
            <a:r>
              <a:rPr lang="fr-FR" dirty="0" err="1"/>
              <a:t>fugit</a:t>
            </a:r>
            <a:r>
              <a:rPr lang="fr-FR" dirty="0"/>
              <a:t> </a:t>
            </a:r>
            <a:r>
              <a:rPr lang="fr-FR" dirty="0" err="1"/>
              <a:t>pelita</a:t>
            </a:r>
            <a:r>
              <a:rPr lang="fr-FR" dirty="0"/>
              <a:t> si </a:t>
            </a:r>
            <a:r>
              <a:rPr lang="fr-FR" dirty="0" err="1"/>
              <a:t>ditatis</a:t>
            </a:r>
            <a:r>
              <a:rPr lang="fr-FR" dirty="0"/>
              <a:t> </a:t>
            </a:r>
            <a:r>
              <a:rPr lang="fr-FR" dirty="0" err="1"/>
              <a:t>ate</a:t>
            </a:r>
            <a:r>
              <a:rPr lang="fr-FR" dirty="0"/>
              <a:t> </a:t>
            </a:r>
            <a:r>
              <a:rPr lang="fr-FR" dirty="0" err="1"/>
              <a:t>vitatis</a:t>
            </a:r>
            <a:r>
              <a:rPr lang="fr-FR" dirty="0"/>
              <a:t> et </a:t>
            </a:r>
            <a:r>
              <a:rPr lang="fr-FR" dirty="0" err="1"/>
              <a:t>pa</a:t>
            </a:r>
            <a:r>
              <a:rPr lang="fr-FR" dirty="0"/>
              <a:t> </a:t>
            </a:r>
            <a:r>
              <a:rPr lang="fr-FR" dirty="0" err="1"/>
              <a:t>nis</a:t>
            </a:r>
            <a:r>
              <a:rPr lang="fr-FR" dirty="0"/>
              <a:t> ut es </a:t>
            </a:r>
            <a:r>
              <a:rPr lang="fr-FR" dirty="0" err="1"/>
              <a:t>minulpa</a:t>
            </a:r>
            <a:r>
              <a:rPr lang="fr-FR" dirty="0"/>
              <a:t> non </a:t>
            </a:r>
            <a:r>
              <a:rPr lang="fr-FR" dirty="0" err="1"/>
              <a:t>paruptiorrum</a:t>
            </a:r>
            <a:r>
              <a:rPr lang="fr-FR" dirty="0"/>
              <a:t> quia </a:t>
            </a:r>
            <a:r>
              <a:rPr lang="fr-FR" dirty="0" err="1"/>
              <a:t>parum</a:t>
            </a:r>
            <a:r>
              <a:rPr lang="fr-FR" dirty="0"/>
              <a:t> </a:t>
            </a:r>
            <a:r>
              <a:rPr lang="fr-FR" dirty="0" err="1"/>
              <a:t>ressime</a:t>
            </a:r>
            <a:r>
              <a:rPr lang="fr-FR" dirty="0"/>
              <a:t> </a:t>
            </a:r>
            <a:r>
              <a:rPr lang="fr-FR" dirty="0" err="1"/>
              <a:t>velique</a:t>
            </a:r>
            <a:r>
              <a:rPr lang="fr-FR" dirty="0"/>
              <a:t> </a:t>
            </a:r>
            <a:r>
              <a:rPr lang="fr-FR" dirty="0" err="1"/>
              <a:t>sequidignis</a:t>
            </a:r>
            <a:r>
              <a:rPr lang="fr-FR" dirty="0"/>
              <a:t> </a:t>
            </a:r>
            <a:r>
              <a:rPr lang="fr-FR" dirty="0" err="1"/>
              <a:t>dolorro</a:t>
            </a:r>
            <a:r>
              <a:rPr lang="fr-FR" dirty="0"/>
              <a:t> </a:t>
            </a:r>
            <a:r>
              <a:rPr lang="fr-FR" dirty="0" err="1"/>
              <a:t>repuda</a:t>
            </a:r>
            <a:r>
              <a:rPr lang="fr-FR" dirty="0"/>
              <a:t> pro to </a:t>
            </a:r>
            <a:r>
              <a:rPr lang="fr-FR" dirty="0" err="1"/>
              <a:t>doluptatia</a:t>
            </a:r>
            <a:r>
              <a:rPr lang="fr-FR" dirty="0"/>
              <a:t> </a:t>
            </a:r>
            <a:r>
              <a:rPr lang="fr-FR" dirty="0" err="1"/>
              <a:t>sequisimusam</a:t>
            </a:r>
            <a:r>
              <a:rPr lang="fr-FR" dirty="0"/>
              <a:t> </a:t>
            </a:r>
            <a:r>
              <a:rPr lang="fr-FR" dirty="0" err="1"/>
              <a:t>nis</a:t>
            </a:r>
            <a:r>
              <a:rPr lang="fr-FR" dirty="0"/>
              <a:t> </a:t>
            </a:r>
            <a:r>
              <a:rPr lang="fr-FR" dirty="0" err="1"/>
              <a:t>elluptam</a:t>
            </a:r>
            <a:r>
              <a:rPr lang="fr-FR" dirty="0"/>
              <a:t> sa </a:t>
            </a:r>
            <a:r>
              <a:rPr lang="fr-FR" dirty="0" err="1"/>
              <a:t>debit</a:t>
            </a:r>
            <a:r>
              <a:rPr lang="fr-FR" dirty="0"/>
              <a:t> </a:t>
            </a:r>
            <a:r>
              <a:rPr lang="fr-FR" dirty="0" err="1"/>
              <a:t>intiis</a:t>
            </a:r>
            <a:r>
              <a:rPr lang="fr-FR" dirty="0"/>
              <a:t> </a:t>
            </a:r>
            <a:r>
              <a:rPr lang="fr-FR" dirty="0" err="1"/>
              <a:t>apeliquundis</a:t>
            </a:r>
            <a:r>
              <a:rPr lang="fr-FR" dirty="0"/>
              <a:t> as mos.</a:t>
            </a:r>
          </a:p>
        </p:txBody>
      </p:sp>
      <p:sp>
        <p:nvSpPr>
          <p:cNvPr id="2" name="Titre 1"/>
          <p:cNvSpPr>
            <a:spLocks noGrp="1"/>
          </p:cNvSpPr>
          <p:nvPr>
            <p:ph type="title" hasCustomPrompt="1"/>
          </p:nvPr>
        </p:nvSpPr>
        <p:spPr>
          <a:xfrm>
            <a:off x="4571998" y="365125"/>
            <a:ext cx="4114802" cy="861774"/>
          </a:xfrm>
          <a:prstGeom prst="rect">
            <a:avLst/>
          </a:prstGeom>
        </p:spPr>
        <p:txBody>
          <a:bodyPr lIns="0" tIns="0" rIns="0" bIns="0">
            <a:spAutoFit/>
          </a:bodyPr>
          <a:lstStyle>
            <a:lvl1pPr algn="l">
              <a:defRPr sz="2800" b="1">
                <a:solidFill>
                  <a:srgbClr val="45A59D"/>
                </a:solidFill>
              </a:defRPr>
            </a:lvl1pPr>
          </a:lstStyle>
          <a:p>
            <a:r>
              <a:rPr lang="fr-FR" dirty="0"/>
              <a:t>CLIQUEZ ET MODIFIEZ LE TITRE</a:t>
            </a:r>
          </a:p>
        </p:txBody>
      </p:sp>
      <p:sp>
        <p:nvSpPr>
          <p:cNvPr id="11" name="Espace réservé du texte 10"/>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3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Réunion lancement HRS4R  12/06/19</a:t>
            </a:r>
          </a:p>
        </p:txBody>
      </p:sp>
      <p:sp>
        <p:nvSpPr>
          <p:cNvPr id="13" name="ZoneTexte 12"/>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6" name="Espace réservé du graphique 5"/>
          <p:cNvSpPr>
            <a:spLocks noGrp="1"/>
          </p:cNvSpPr>
          <p:nvPr>
            <p:ph type="chart" sz="quarter" idx="12"/>
          </p:nvPr>
        </p:nvSpPr>
        <p:spPr>
          <a:xfrm>
            <a:off x="468313" y="365125"/>
            <a:ext cx="3671639" cy="5006975"/>
          </a:xfrm>
          <a:prstGeom prst="rect">
            <a:avLst/>
          </a:prstGeom>
        </p:spPr>
        <p:txBody>
          <a:bodyPr/>
          <a:lstStyle/>
          <a:p>
            <a:endParaRPr lang="fr-FR"/>
          </a:p>
        </p:txBody>
      </p:sp>
      <p:sp>
        <p:nvSpPr>
          <p:cNvPr id="14" name="ZoneTexte 13"/>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5" name="Espace réservé du texte 19"/>
          <p:cNvSpPr>
            <a:spLocks noGrp="1"/>
          </p:cNvSpPr>
          <p:nvPr>
            <p:ph type="body" sz="quarter" idx="13"/>
          </p:nvPr>
        </p:nvSpPr>
        <p:spPr>
          <a:xfrm>
            <a:off x="4571997" y="1224304"/>
            <a:ext cx="4125915" cy="307777"/>
          </a:xfrm>
          <a:prstGeom prst="rect">
            <a:avLst/>
          </a:prstGeom>
        </p:spPr>
        <p:txBody>
          <a:bodyPr wrap="square" lIns="0" tIns="0" rIns="0" bIns="0">
            <a:spAutoFit/>
          </a:bodyPr>
          <a:lstStyle>
            <a:lvl1pPr marL="0" indent="0" algn="l">
              <a:buNone/>
              <a:defRPr sz="2000" b="1">
                <a:solidFill>
                  <a:srgbClr val="424A5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r-FR" dirty="0"/>
              <a:t>Cliquez </a:t>
            </a:r>
            <a:r>
              <a:rPr lang="fr-FR"/>
              <a:t>pour modifier</a:t>
            </a:r>
            <a:endParaRPr lang="fr-FR" dirty="0"/>
          </a:p>
        </p:txBody>
      </p:sp>
    </p:spTree>
    <p:extLst>
      <p:ext uri="{BB962C8B-B14F-4D97-AF65-F5344CB8AC3E}">
        <p14:creationId xmlns:p14="http://schemas.microsoft.com/office/powerpoint/2010/main" val="177141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200" y="2060848"/>
            <a:ext cx="8229600" cy="3168352"/>
          </a:xfrm>
          <a:prstGeom prst="rect">
            <a:avLst/>
          </a:prstGeom>
        </p:spPr>
        <p:txBody>
          <a:bodyPr numCol="2" spcCol="540000"/>
          <a:lstStyle>
            <a:lvl1pPr marL="0" indent="0" algn="l">
              <a:buNone/>
              <a:defRPr lang="fr-FR" sz="1500" smtClean="0">
                <a:solidFill>
                  <a:srgbClr val="424A54"/>
                </a:solidFill>
                <a:effectLst/>
              </a:defRPr>
            </a:lvl1pPr>
            <a:lvl2pPr algn="l">
              <a:defRPr/>
            </a:lvl2pPr>
            <a:lvl3pPr algn="l">
              <a:defRPr/>
            </a:lvl3pPr>
            <a:lvl4pPr algn="l">
              <a:defRPr/>
            </a:lvl4pPr>
            <a:lvl5pPr algn="l">
              <a:defRPr/>
            </a:lvl5pPr>
          </a:lstStyle>
          <a:p>
            <a:pPr lvl="0"/>
            <a:r>
              <a:rPr lang="fr-FR" dirty="0" err="1"/>
              <a:t>Sum</a:t>
            </a:r>
            <a:r>
              <a:rPr lang="fr-FR" dirty="0"/>
              <a:t> </a:t>
            </a:r>
            <a:r>
              <a:rPr lang="fr-FR" dirty="0" err="1"/>
              <a:t>everum</a:t>
            </a:r>
            <a:r>
              <a:rPr lang="fr-FR" dirty="0"/>
              <a:t> </a:t>
            </a:r>
            <a:r>
              <a:rPr lang="fr-FR" dirty="0" err="1"/>
              <a:t>faccus</a:t>
            </a:r>
            <a:r>
              <a:rPr lang="fr-FR" dirty="0"/>
              <a:t> non </a:t>
            </a:r>
            <a:r>
              <a:rPr lang="fr-FR" dirty="0" err="1"/>
              <a:t>cusdae</a:t>
            </a:r>
            <a:r>
              <a:rPr lang="fr-FR" dirty="0"/>
              <a:t> </a:t>
            </a:r>
            <a:r>
              <a:rPr lang="fr-FR" dirty="0" err="1"/>
              <a:t>vitatis</a:t>
            </a:r>
            <a:r>
              <a:rPr lang="fr-FR" dirty="0"/>
              <a:t> con </a:t>
            </a:r>
            <a:r>
              <a:rPr lang="fr-FR" dirty="0" err="1"/>
              <a:t>pla</a:t>
            </a:r>
            <a:r>
              <a:rPr lang="fr-FR" dirty="0"/>
              <a:t> </a:t>
            </a:r>
            <a:r>
              <a:rPr lang="fr-FR" dirty="0" err="1"/>
              <a:t>ipsanti</a:t>
            </a:r>
            <a:r>
              <a:rPr lang="fr-FR" dirty="0"/>
              <a:t> </a:t>
            </a:r>
            <a:r>
              <a:rPr lang="fr-FR" dirty="0" err="1"/>
              <a:t>volor</a:t>
            </a:r>
            <a:r>
              <a:rPr lang="fr-FR" dirty="0"/>
              <a:t> </a:t>
            </a:r>
            <a:r>
              <a:rPr lang="fr-FR" dirty="0" err="1"/>
              <a:t>maio</a:t>
            </a:r>
            <a:r>
              <a:rPr lang="fr-FR" dirty="0"/>
              <a:t>. Ma </a:t>
            </a:r>
            <a:r>
              <a:rPr lang="fr-FR" dirty="0" err="1"/>
              <a:t>ese</a:t>
            </a:r>
            <a:r>
              <a:rPr lang="fr-FR" dirty="0"/>
              <a:t> </a:t>
            </a:r>
            <a:r>
              <a:rPr lang="fr-FR" dirty="0" err="1"/>
              <a:t>voluptatum</a:t>
            </a:r>
            <a:r>
              <a:rPr lang="fr-FR" dirty="0"/>
              <a:t> </a:t>
            </a:r>
            <a:r>
              <a:rPr lang="fr-FR" dirty="0" err="1"/>
              <a:t>rernatus</a:t>
            </a:r>
            <a:r>
              <a:rPr lang="fr-FR" dirty="0"/>
              <a:t> </a:t>
            </a:r>
            <a:r>
              <a:rPr lang="fr-FR" dirty="0" err="1"/>
              <a:t>ea</a:t>
            </a:r>
            <a:r>
              <a:rPr lang="fr-FR" dirty="0"/>
              <a:t> </a:t>
            </a:r>
            <a:r>
              <a:rPr lang="fr-FR" dirty="0" err="1"/>
              <a:t>dempost</a:t>
            </a:r>
            <a:r>
              <a:rPr lang="fr-FR" dirty="0"/>
              <a:t>, </a:t>
            </a:r>
            <a:r>
              <a:rPr lang="fr-FR" dirty="0" err="1"/>
              <a:t>num</a:t>
            </a:r>
            <a:r>
              <a:rPr lang="fr-FR" dirty="0"/>
              <a:t> </a:t>
            </a:r>
            <a:r>
              <a:rPr lang="fr-FR" dirty="0" err="1"/>
              <a:t>remporibus</a:t>
            </a:r>
            <a:r>
              <a:rPr lang="fr-FR" dirty="0"/>
              <a:t> </a:t>
            </a:r>
            <a:r>
              <a:rPr lang="fr-FR" dirty="0" err="1"/>
              <a:t>alibust</a:t>
            </a:r>
            <a:r>
              <a:rPr lang="fr-FR" dirty="0"/>
              <a:t>, que </a:t>
            </a:r>
            <a:r>
              <a:rPr lang="fr-FR" dirty="0" err="1"/>
              <a:t>necte</a:t>
            </a:r>
            <a:r>
              <a:rPr lang="fr-FR" dirty="0"/>
              <a:t> et, sus di </a:t>
            </a:r>
            <a:r>
              <a:rPr lang="fr-FR" dirty="0" err="1"/>
              <a:t>doleculpa</a:t>
            </a:r>
            <a:r>
              <a:rPr lang="fr-FR" dirty="0"/>
              <a:t> </a:t>
            </a:r>
            <a:r>
              <a:rPr lang="fr-FR" dirty="0" err="1"/>
              <a:t>voluptassum</a:t>
            </a:r>
            <a:r>
              <a:rPr lang="fr-FR" dirty="0"/>
              <a:t> </a:t>
            </a:r>
            <a:r>
              <a:rPr lang="fr-FR" dirty="0" err="1"/>
              <a:t>fugias</a:t>
            </a:r>
            <a:r>
              <a:rPr lang="fr-FR" dirty="0"/>
              <a:t> </a:t>
            </a:r>
            <a:r>
              <a:rPr lang="fr-FR" dirty="0" err="1"/>
              <a:t>coribustiur</a:t>
            </a:r>
            <a:r>
              <a:rPr lang="fr-FR" dirty="0"/>
              <a:t>, con </a:t>
            </a:r>
            <a:r>
              <a:rPr lang="fr-FR" dirty="0" err="1"/>
              <a:t>commolo</a:t>
            </a:r>
            <a:r>
              <a:rPr lang="fr-FR" dirty="0"/>
              <a:t> </a:t>
            </a:r>
            <a:r>
              <a:rPr lang="fr-FR" dirty="0" err="1"/>
              <a:t>rrorporpor</a:t>
            </a:r>
            <a:r>
              <a:rPr lang="fr-FR" dirty="0"/>
              <a:t> </a:t>
            </a:r>
            <a:r>
              <a:rPr lang="fr-FR" dirty="0" err="1"/>
              <a:t>sitendu</a:t>
            </a:r>
            <a:r>
              <a:rPr lang="fr-FR" dirty="0"/>
              <a:t> </a:t>
            </a:r>
            <a:r>
              <a:rPr lang="fr-FR" dirty="0" err="1"/>
              <a:t>cillest</a:t>
            </a:r>
            <a:r>
              <a:rPr lang="fr-FR" dirty="0"/>
              <a:t> </a:t>
            </a:r>
            <a:r>
              <a:rPr lang="fr-FR" dirty="0" err="1"/>
              <a:t>fugitium</a:t>
            </a:r>
            <a:r>
              <a:rPr lang="fr-FR" dirty="0"/>
              <a:t> </a:t>
            </a:r>
            <a:r>
              <a:rPr lang="fr-FR" dirty="0" err="1"/>
              <a:t>cone</a:t>
            </a:r>
            <a:r>
              <a:rPr lang="fr-FR" dirty="0"/>
              <a:t> </a:t>
            </a:r>
            <a:r>
              <a:rPr lang="fr-FR" dirty="0" err="1"/>
              <a:t>nossincipis</a:t>
            </a:r>
            <a:r>
              <a:rPr lang="fr-FR" dirty="0"/>
              <a:t> </a:t>
            </a:r>
            <a:r>
              <a:rPr lang="fr-FR" dirty="0" err="1"/>
              <a:t>reperia</a:t>
            </a:r>
            <a:r>
              <a:rPr lang="fr-FR" dirty="0"/>
              <a:t> pro </a:t>
            </a:r>
            <a:r>
              <a:rPr lang="fr-FR" dirty="0" err="1"/>
              <a:t>idus</a:t>
            </a:r>
            <a:r>
              <a:rPr lang="fr-FR" dirty="0"/>
              <a:t>, </a:t>
            </a:r>
            <a:r>
              <a:rPr lang="fr-FR" dirty="0" err="1"/>
              <a:t>officidem</a:t>
            </a:r>
            <a:r>
              <a:rPr lang="fr-FR" dirty="0"/>
              <a:t> </a:t>
            </a:r>
            <a:r>
              <a:rPr lang="fr-FR" dirty="0" err="1"/>
              <a:t>repudignim</a:t>
            </a:r>
            <a:r>
              <a:rPr lang="fr-FR" dirty="0"/>
              <a:t> </a:t>
            </a:r>
            <a:r>
              <a:rPr lang="fr-FR" dirty="0" err="1"/>
              <a:t>res</a:t>
            </a:r>
            <a:r>
              <a:rPr lang="fr-FR" dirty="0"/>
              <a:t> </a:t>
            </a:r>
            <a:r>
              <a:rPr lang="fr-FR" dirty="0" err="1"/>
              <a:t>consenimi</a:t>
            </a:r>
            <a:r>
              <a:rPr lang="fr-FR" dirty="0"/>
              <a:t>, </a:t>
            </a:r>
            <a:r>
              <a:rPr lang="fr-FR" dirty="0" err="1"/>
              <a:t>quae</a:t>
            </a:r>
            <a:r>
              <a:rPr lang="fr-FR" dirty="0"/>
              <a:t> </a:t>
            </a:r>
            <a:r>
              <a:rPr lang="fr-FR" dirty="0" err="1"/>
              <a:t>dolorerion</a:t>
            </a:r>
            <a:r>
              <a:rPr lang="fr-FR" dirty="0"/>
              <a:t> </a:t>
            </a:r>
            <a:r>
              <a:rPr lang="fr-FR" dirty="0" err="1"/>
              <a:t>corestio</a:t>
            </a:r>
            <a:r>
              <a:rPr lang="fr-FR" dirty="0"/>
              <a:t> que </a:t>
            </a:r>
            <a:r>
              <a:rPr lang="fr-FR" dirty="0" err="1"/>
              <a:t>vollentur</a:t>
            </a:r>
            <a:r>
              <a:rPr lang="fr-FR" dirty="0"/>
              <a:t> </a:t>
            </a:r>
            <a:r>
              <a:rPr lang="fr-FR" dirty="0" err="1"/>
              <a:t>recae</a:t>
            </a:r>
            <a:r>
              <a:rPr lang="fr-FR" dirty="0"/>
              <a:t> si </a:t>
            </a:r>
            <a:r>
              <a:rPr lang="fr-FR" dirty="0" err="1"/>
              <a:t>res</a:t>
            </a:r>
            <a:r>
              <a:rPr lang="fr-FR" dirty="0"/>
              <a:t> </a:t>
            </a:r>
            <a:r>
              <a:rPr lang="fr-FR" dirty="0" err="1"/>
              <a:t>quassequiam</a:t>
            </a:r>
            <a:r>
              <a:rPr lang="fr-FR" dirty="0"/>
              <a:t> </a:t>
            </a:r>
            <a:r>
              <a:rPr lang="fr-FR" dirty="0" err="1"/>
              <a:t>consequi</a:t>
            </a:r>
            <a:r>
              <a:rPr lang="fr-FR" dirty="0"/>
              <a:t> di </a:t>
            </a:r>
            <a:r>
              <a:rPr lang="fr-FR" dirty="0" err="1"/>
              <a:t>ulparum</a:t>
            </a:r>
            <a:r>
              <a:rPr lang="fr-FR" dirty="0"/>
              <a:t> </a:t>
            </a:r>
            <a:r>
              <a:rPr lang="fr-FR" dirty="0" err="1"/>
              <a:t>endaesent</a:t>
            </a:r>
            <a:r>
              <a:rPr lang="fr-FR" dirty="0"/>
              <a:t> </a:t>
            </a:r>
            <a:r>
              <a:rPr lang="fr-FR" dirty="0" err="1"/>
              <a:t>pa</a:t>
            </a:r>
            <a:r>
              <a:rPr lang="fr-FR" dirty="0"/>
              <a:t> </a:t>
            </a:r>
            <a:r>
              <a:rPr lang="fr-FR" dirty="0" err="1"/>
              <a:t>cus</a:t>
            </a:r>
            <a:r>
              <a:rPr lang="fr-FR" dirty="0"/>
              <a:t> </a:t>
            </a:r>
            <a:r>
              <a:rPr lang="fr-FR" dirty="0" err="1"/>
              <a:t>magnatem</a:t>
            </a:r>
            <a:r>
              <a:rPr lang="fr-FR" dirty="0"/>
              <a:t> </a:t>
            </a:r>
            <a:r>
              <a:rPr lang="fr-FR" dirty="0" err="1"/>
              <a:t>voloreptatus</a:t>
            </a:r>
            <a:r>
              <a:rPr lang="fr-FR" dirty="0"/>
              <a:t> </a:t>
            </a:r>
            <a:r>
              <a:rPr lang="fr-FR" dirty="0" err="1"/>
              <a:t>dellabo</a:t>
            </a:r>
            <a:r>
              <a:rPr lang="fr-FR" dirty="0"/>
              <a:t> </a:t>
            </a:r>
            <a:r>
              <a:rPr lang="fr-FR" dirty="0" err="1"/>
              <a:t>riatenim</a:t>
            </a:r>
            <a:r>
              <a:rPr lang="fr-FR" dirty="0"/>
              <a:t> </a:t>
            </a:r>
            <a:r>
              <a:rPr lang="fr-FR" dirty="0" err="1"/>
              <a:t>fugitatiat</a:t>
            </a:r>
            <a:r>
              <a:rPr lang="fr-FR" dirty="0"/>
              <a:t> </a:t>
            </a:r>
            <a:r>
              <a:rPr lang="fr-FR" dirty="0" err="1"/>
              <a:t>licti</a:t>
            </a:r>
            <a:r>
              <a:rPr lang="fr-FR" dirty="0"/>
              <a:t> </a:t>
            </a:r>
            <a:r>
              <a:rPr lang="fr-FR" dirty="0" err="1"/>
              <a:t>repe</a:t>
            </a:r>
            <a:r>
              <a:rPr lang="fr-FR" dirty="0"/>
              <a:t> </a:t>
            </a:r>
            <a:r>
              <a:rPr lang="fr-FR" dirty="0" err="1"/>
              <a:t>voloribus</a:t>
            </a:r>
            <a:r>
              <a:rPr lang="fr-FR" dirty="0"/>
              <a:t>, si ut </a:t>
            </a:r>
            <a:r>
              <a:rPr lang="fr-FR" dirty="0" err="1"/>
              <a:t>aut</a:t>
            </a:r>
            <a:r>
              <a:rPr lang="fr-FR" dirty="0"/>
              <a:t> </a:t>
            </a:r>
            <a:r>
              <a:rPr lang="fr-FR" dirty="0" err="1"/>
              <a:t>ommoluptatur</a:t>
            </a:r>
            <a:r>
              <a:rPr lang="fr-FR" dirty="0"/>
              <a:t> </a:t>
            </a:r>
            <a:r>
              <a:rPr lang="fr-FR" dirty="0" err="1"/>
              <a:t>sum</a:t>
            </a:r>
            <a:r>
              <a:rPr lang="fr-FR" dirty="0"/>
              <a:t> </a:t>
            </a:r>
            <a:r>
              <a:rPr lang="fr-FR" dirty="0" err="1"/>
              <a:t>quatem</a:t>
            </a:r>
            <a:r>
              <a:rPr lang="fr-FR" dirty="0"/>
              <a:t> </a:t>
            </a:r>
            <a:r>
              <a:rPr lang="fr-FR" dirty="0" err="1"/>
              <a:t>fugit</a:t>
            </a:r>
            <a:r>
              <a:rPr lang="fr-FR" dirty="0"/>
              <a:t> </a:t>
            </a:r>
            <a:r>
              <a:rPr lang="fr-FR" dirty="0" err="1"/>
              <a:t>pelita</a:t>
            </a:r>
            <a:r>
              <a:rPr lang="fr-FR" dirty="0"/>
              <a:t> si </a:t>
            </a:r>
            <a:r>
              <a:rPr lang="fr-FR" dirty="0" err="1"/>
              <a:t>ditatis</a:t>
            </a:r>
            <a:r>
              <a:rPr lang="fr-FR" dirty="0"/>
              <a:t> </a:t>
            </a:r>
            <a:r>
              <a:rPr lang="fr-FR" dirty="0" err="1"/>
              <a:t>ate</a:t>
            </a:r>
            <a:r>
              <a:rPr lang="fr-FR" dirty="0"/>
              <a:t> </a:t>
            </a:r>
            <a:r>
              <a:rPr lang="fr-FR" dirty="0" err="1"/>
              <a:t>vitatis</a:t>
            </a:r>
            <a:r>
              <a:rPr lang="fr-FR" dirty="0"/>
              <a:t> et </a:t>
            </a:r>
            <a:r>
              <a:rPr lang="fr-FR" dirty="0" err="1"/>
              <a:t>pa</a:t>
            </a:r>
            <a:r>
              <a:rPr lang="fr-FR" dirty="0"/>
              <a:t> </a:t>
            </a:r>
            <a:r>
              <a:rPr lang="fr-FR" dirty="0" err="1"/>
              <a:t>nis</a:t>
            </a:r>
            <a:r>
              <a:rPr lang="fr-FR" dirty="0"/>
              <a:t> ut es </a:t>
            </a:r>
            <a:r>
              <a:rPr lang="fr-FR" dirty="0" err="1"/>
              <a:t>minulpa</a:t>
            </a:r>
            <a:r>
              <a:rPr lang="fr-FR" dirty="0"/>
              <a:t> non </a:t>
            </a:r>
            <a:r>
              <a:rPr lang="fr-FR" dirty="0" err="1"/>
              <a:t>paruptiorrum</a:t>
            </a:r>
            <a:r>
              <a:rPr lang="fr-FR" dirty="0"/>
              <a:t> quia </a:t>
            </a:r>
            <a:r>
              <a:rPr lang="fr-FR" dirty="0" err="1"/>
              <a:t>parum</a:t>
            </a:r>
            <a:r>
              <a:rPr lang="fr-FR" dirty="0"/>
              <a:t> </a:t>
            </a:r>
            <a:r>
              <a:rPr lang="fr-FR" dirty="0" err="1"/>
              <a:t>ressime</a:t>
            </a:r>
            <a:r>
              <a:rPr lang="fr-FR" dirty="0"/>
              <a:t> </a:t>
            </a:r>
            <a:r>
              <a:rPr lang="fr-FR" dirty="0" err="1"/>
              <a:t>velique</a:t>
            </a:r>
            <a:r>
              <a:rPr lang="fr-FR" dirty="0"/>
              <a:t> </a:t>
            </a:r>
            <a:r>
              <a:rPr lang="fr-FR" dirty="0" err="1"/>
              <a:t>sequidignis</a:t>
            </a:r>
            <a:r>
              <a:rPr lang="fr-FR" dirty="0"/>
              <a:t> </a:t>
            </a:r>
            <a:r>
              <a:rPr lang="fr-FR" dirty="0" err="1"/>
              <a:t>dolorro</a:t>
            </a:r>
            <a:r>
              <a:rPr lang="fr-FR" dirty="0"/>
              <a:t> </a:t>
            </a:r>
            <a:r>
              <a:rPr lang="fr-FR" dirty="0" err="1"/>
              <a:t>repuda</a:t>
            </a:r>
            <a:r>
              <a:rPr lang="fr-FR" dirty="0"/>
              <a:t> pro to </a:t>
            </a:r>
            <a:r>
              <a:rPr lang="fr-FR" dirty="0" err="1"/>
              <a:t>doluptatia</a:t>
            </a:r>
            <a:r>
              <a:rPr lang="fr-FR" dirty="0"/>
              <a:t> </a:t>
            </a:r>
            <a:r>
              <a:rPr lang="fr-FR" dirty="0" err="1"/>
              <a:t>sequisimusam</a:t>
            </a:r>
            <a:r>
              <a:rPr lang="fr-FR" dirty="0"/>
              <a:t> </a:t>
            </a:r>
            <a:r>
              <a:rPr lang="fr-FR" dirty="0" err="1"/>
              <a:t>nis</a:t>
            </a:r>
            <a:r>
              <a:rPr lang="fr-FR" dirty="0"/>
              <a:t> </a:t>
            </a:r>
            <a:r>
              <a:rPr lang="fr-FR" dirty="0" err="1"/>
              <a:t>elluptam</a:t>
            </a:r>
            <a:r>
              <a:rPr lang="fr-FR" dirty="0"/>
              <a:t> sa </a:t>
            </a:r>
            <a:r>
              <a:rPr lang="fr-FR" dirty="0" err="1"/>
              <a:t>debit</a:t>
            </a:r>
            <a:r>
              <a:rPr lang="fr-FR" dirty="0"/>
              <a:t> </a:t>
            </a:r>
            <a:r>
              <a:rPr lang="fr-FR" dirty="0" err="1"/>
              <a:t>intiis</a:t>
            </a:r>
            <a:r>
              <a:rPr lang="fr-FR" dirty="0"/>
              <a:t> </a:t>
            </a:r>
            <a:r>
              <a:rPr lang="fr-FR" dirty="0" err="1"/>
              <a:t>apeliquundis</a:t>
            </a:r>
            <a:r>
              <a:rPr lang="fr-FR" dirty="0"/>
              <a:t> as mos </a:t>
            </a:r>
            <a:r>
              <a:rPr lang="fr-FR" dirty="0" err="1"/>
              <a:t>exerchic</a:t>
            </a:r>
            <a:r>
              <a:rPr lang="fr-FR" dirty="0"/>
              <a:t> to </a:t>
            </a:r>
            <a:r>
              <a:rPr lang="fr-FR" dirty="0" err="1"/>
              <a:t>quibea</a:t>
            </a:r>
            <a:r>
              <a:rPr lang="fr-FR" dirty="0"/>
              <a:t> </a:t>
            </a:r>
            <a:r>
              <a:rPr lang="fr-FR" dirty="0" err="1"/>
              <a:t>quiatium</a:t>
            </a:r>
            <a:r>
              <a:rPr lang="fr-FR" dirty="0"/>
              <a:t> </a:t>
            </a:r>
            <a:r>
              <a:rPr lang="fr-FR" dirty="0" err="1"/>
              <a:t>sed</a:t>
            </a:r>
            <a:r>
              <a:rPr lang="fr-FR" dirty="0"/>
              <a:t> </a:t>
            </a:r>
            <a:r>
              <a:rPr lang="fr-FR" dirty="0" err="1"/>
              <a:t>magnimiliqui</a:t>
            </a:r>
            <a:r>
              <a:rPr lang="fr-FR" dirty="0"/>
              <a:t> </a:t>
            </a:r>
            <a:r>
              <a:rPr lang="fr-FR" dirty="0" err="1"/>
              <a:t>aut</a:t>
            </a:r>
            <a:r>
              <a:rPr lang="fr-FR" dirty="0"/>
              <a:t> </a:t>
            </a:r>
            <a:r>
              <a:rPr lang="fr-FR" dirty="0" err="1"/>
              <a:t>platem</a:t>
            </a:r>
            <a:r>
              <a:rPr lang="fr-FR" dirty="0"/>
              <a:t> qui </a:t>
            </a:r>
            <a:r>
              <a:rPr lang="fr-FR" dirty="0" err="1"/>
              <a:t>omnitaque</a:t>
            </a:r>
            <a:r>
              <a:rPr lang="fr-FR" dirty="0"/>
              <a:t> </a:t>
            </a:r>
            <a:r>
              <a:rPr lang="fr-FR" dirty="0" err="1"/>
              <a:t>resti</a:t>
            </a:r>
            <a:r>
              <a:rPr lang="fr-FR" dirty="0"/>
              <a:t> </a:t>
            </a:r>
            <a:r>
              <a:rPr lang="fr-FR" dirty="0" err="1"/>
              <a:t>num</a:t>
            </a:r>
            <a:r>
              <a:rPr lang="fr-FR" dirty="0"/>
              <a:t> </a:t>
            </a:r>
            <a:r>
              <a:rPr lang="fr-FR" dirty="0" err="1"/>
              <a:t>facerfera</a:t>
            </a:r>
            <a:r>
              <a:rPr lang="fr-FR" dirty="0"/>
              <a:t> </a:t>
            </a:r>
            <a:r>
              <a:rPr lang="fr-FR" dirty="0" err="1"/>
              <a:t>sunti</a:t>
            </a:r>
            <a:r>
              <a:rPr lang="fr-FR" dirty="0"/>
              <a:t> </a:t>
            </a:r>
            <a:r>
              <a:rPr lang="fr-FR" dirty="0" err="1"/>
              <a:t>volum</a:t>
            </a:r>
            <a:r>
              <a:rPr lang="fr-FR" dirty="0"/>
              <a:t> </a:t>
            </a:r>
            <a:r>
              <a:rPr lang="fr-FR" dirty="0" err="1"/>
              <a:t>dolorem</a:t>
            </a:r>
            <a:r>
              <a:rPr lang="fr-FR" dirty="0"/>
              <a:t> </a:t>
            </a:r>
            <a:r>
              <a:rPr lang="fr-FR" dirty="0" err="1"/>
              <a:t>liquo</a:t>
            </a:r>
            <a:r>
              <a:rPr lang="fr-FR" dirty="0"/>
              <a:t> </a:t>
            </a:r>
            <a:r>
              <a:rPr lang="fr-FR" dirty="0" err="1"/>
              <a:t>eum</a:t>
            </a:r>
            <a:r>
              <a:rPr lang="fr-FR" dirty="0"/>
              <a:t> et </a:t>
            </a:r>
            <a:r>
              <a:rPr lang="fr-FR" dirty="0" err="1"/>
              <a:t>aborem</a:t>
            </a:r>
            <a:r>
              <a:rPr lang="fr-FR" dirty="0"/>
              <a:t> </a:t>
            </a:r>
            <a:r>
              <a:rPr lang="fr-FR" dirty="0" err="1"/>
              <a:t>sumet</a:t>
            </a:r>
            <a:r>
              <a:rPr lang="fr-FR" dirty="0"/>
              <a:t> quia </a:t>
            </a:r>
            <a:r>
              <a:rPr lang="fr-FR" dirty="0" err="1"/>
              <a:t>doluptatur</a:t>
            </a:r>
            <a:r>
              <a:rPr lang="fr-FR" dirty="0"/>
              <a:t> mi, id </a:t>
            </a:r>
            <a:r>
              <a:rPr lang="fr-FR" dirty="0" err="1"/>
              <a:t>unt</a:t>
            </a:r>
            <a:r>
              <a:rPr lang="fr-FR" dirty="0"/>
              <a:t> et </a:t>
            </a:r>
            <a:r>
              <a:rPr lang="fr-FR" dirty="0" err="1"/>
              <a:t>ute</a:t>
            </a:r>
            <a:r>
              <a:rPr lang="fr-FR" dirty="0"/>
              <a:t> dit </a:t>
            </a:r>
            <a:r>
              <a:rPr lang="fr-FR" dirty="0" err="1"/>
              <a:t>experae</a:t>
            </a:r>
            <a:r>
              <a:rPr lang="fr-FR" dirty="0"/>
              <a:t> cum </a:t>
            </a:r>
            <a:r>
              <a:rPr lang="fr-FR" dirty="0" err="1"/>
              <a:t>fugia</a:t>
            </a:r>
            <a:r>
              <a:rPr lang="fr-FR" dirty="0"/>
              <a:t> </a:t>
            </a:r>
            <a:r>
              <a:rPr lang="fr-FR" dirty="0" err="1"/>
              <a:t>iumquodisqui</a:t>
            </a:r>
            <a:r>
              <a:rPr lang="fr-FR" dirty="0"/>
              <a:t> </a:t>
            </a:r>
            <a:r>
              <a:rPr lang="fr-FR" dirty="0" err="1"/>
              <a:t>alit</a:t>
            </a:r>
            <a:r>
              <a:rPr lang="fr-FR" dirty="0"/>
              <a:t> </a:t>
            </a:r>
            <a:r>
              <a:rPr lang="fr-FR" dirty="0" err="1"/>
              <a:t>venis</a:t>
            </a:r>
            <a:r>
              <a:rPr lang="fr-FR" dirty="0"/>
              <a:t> </a:t>
            </a:r>
            <a:r>
              <a:rPr lang="fr-FR" dirty="0" err="1"/>
              <a:t>ationsequati</a:t>
            </a:r>
            <a:r>
              <a:rPr lang="fr-FR" dirty="0"/>
              <a:t> </a:t>
            </a:r>
            <a:r>
              <a:rPr lang="fr-FR" dirty="0" err="1"/>
              <a:t>officitis</a:t>
            </a:r>
            <a:r>
              <a:rPr lang="fr-FR" dirty="0"/>
              <a:t> ut </a:t>
            </a:r>
            <a:r>
              <a:rPr lang="fr-FR" dirty="0" err="1"/>
              <a:t>eneceati</a:t>
            </a:r>
            <a:r>
              <a:rPr lang="fr-FR" dirty="0"/>
              <a:t> qui </a:t>
            </a:r>
            <a:r>
              <a:rPr lang="fr-FR" dirty="0" err="1"/>
              <a:t>dest</a:t>
            </a:r>
            <a:r>
              <a:rPr lang="fr-FR" dirty="0"/>
              <a:t>, </a:t>
            </a:r>
          </a:p>
        </p:txBody>
      </p:sp>
      <p:sp>
        <p:nvSpPr>
          <p:cNvPr id="2" name="Titre 1"/>
          <p:cNvSpPr>
            <a:spLocks noGrp="1"/>
          </p:cNvSpPr>
          <p:nvPr>
            <p:ph type="title" hasCustomPrompt="1"/>
          </p:nvPr>
        </p:nvSpPr>
        <p:spPr>
          <a:xfrm>
            <a:off x="457200" y="365125"/>
            <a:ext cx="8229600" cy="543595"/>
          </a:xfrm>
          <a:prstGeom prst="rect">
            <a:avLst/>
          </a:prstGeom>
        </p:spPr>
        <p:txBody>
          <a:bodyPr/>
          <a:lstStyle>
            <a:lvl1pPr algn="ctr">
              <a:defRPr sz="2800" b="1">
                <a:solidFill>
                  <a:srgbClr val="45A59D"/>
                </a:solidFill>
              </a:defRPr>
            </a:lvl1pPr>
          </a:lstStyle>
          <a:p>
            <a:r>
              <a:rPr lang="fr-FR" dirty="0"/>
              <a:t>CLIQUEZ ET MODIFIEZ LE TITRE</a:t>
            </a:r>
          </a:p>
        </p:txBody>
      </p:sp>
      <p:sp>
        <p:nvSpPr>
          <p:cNvPr id="11" name="Espace réservé du texte 10"/>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20" name="Espace réservé du texte 19"/>
          <p:cNvSpPr>
            <a:spLocks noGrp="1"/>
          </p:cNvSpPr>
          <p:nvPr>
            <p:ph type="body" sz="quarter" idx="12"/>
          </p:nvPr>
        </p:nvSpPr>
        <p:spPr>
          <a:xfrm>
            <a:off x="457200" y="908720"/>
            <a:ext cx="8229600" cy="307777"/>
          </a:xfrm>
          <a:prstGeom prst="rect">
            <a:avLst/>
          </a:prstGeom>
        </p:spPr>
        <p:txBody>
          <a:bodyPr lIns="0" tIns="0" rIns="0" bIns="0">
            <a:spAutoFit/>
          </a:bodyPr>
          <a:lstStyle>
            <a:lvl1pPr marL="0" indent="0" algn="ctr">
              <a:buNone/>
              <a:defRPr sz="2000" b="1">
                <a:solidFill>
                  <a:srgbClr val="424A5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r-FR" dirty="0"/>
              <a:t>Cliquez pour modifier les styles du texte du masque</a:t>
            </a:r>
          </a:p>
        </p:txBody>
      </p:sp>
      <p:sp>
        <p:nvSpPr>
          <p:cNvPr id="15" name="ZoneTexte 14">
            <a:extLst>
              <a:ext uri="{FF2B5EF4-FFF2-40B4-BE49-F238E27FC236}">
                <a16:creationId xmlns:a16="http://schemas.microsoft.com/office/drawing/2014/main" id="{549CD028-D145-0C42-9481-35F3B904235B}"/>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6" name="ZoneTexte 15">
            <a:extLst>
              <a:ext uri="{FF2B5EF4-FFF2-40B4-BE49-F238E27FC236}">
                <a16:creationId xmlns:a16="http://schemas.microsoft.com/office/drawing/2014/main" id="{867983B9-638B-B743-927F-E55AB78DDA54}"/>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7" name="Shape 4880">
            <a:extLst>
              <a:ext uri="{FF2B5EF4-FFF2-40B4-BE49-F238E27FC236}">
                <a16:creationId xmlns:a16="http://schemas.microsoft.com/office/drawing/2014/main" id="{FC4FF59E-6BFF-2F42-AF7D-2BE8796DF035}"/>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18" name="ZoneTexte 17">
            <a:extLst>
              <a:ext uri="{FF2B5EF4-FFF2-40B4-BE49-F238E27FC236}">
                <a16:creationId xmlns:a16="http://schemas.microsoft.com/office/drawing/2014/main" id="{3AD9047C-CAF4-3D49-8355-5D31DD71F2E0}"/>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5" name="Espace réservé du texte 4">
            <a:extLst>
              <a:ext uri="{FF2B5EF4-FFF2-40B4-BE49-F238E27FC236}">
                <a16:creationId xmlns:a16="http://schemas.microsoft.com/office/drawing/2014/main" id="{0C75A3B3-98CB-0741-B431-EE07EA60A819}"/>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239811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avec le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10">
            <a:extLst>
              <a:ext uri="{FF2B5EF4-FFF2-40B4-BE49-F238E27FC236}">
                <a16:creationId xmlns:a16="http://schemas.microsoft.com/office/drawing/2014/main" id="{9E86A5EC-20E8-D44F-AF15-8AEC060BC15A}"/>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8" name="Title 1">
            <a:extLst>
              <a:ext uri="{FF2B5EF4-FFF2-40B4-BE49-F238E27FC236}">
                <a16:creationId xmlns:a16="http://schemas.microsoft.com/office/drawing/2014/main" id="{85A9F804-5166-8142-9634-5D7E3F11A62E}"/>
              </a:ext>
            </a:extLst>
          </p:cNvPr>
          <p:cNvSpPr>
            <a:spLocks noGrp="1"/>
          </p:cNvSpPr>
          <p:nvPr>
            <p:ph type="title" hasCustomPrompt="1"/>
          </p:nvPr>
        </p:nvSpPr>
        <p:spPr>
          <a:xfrm>
            <a:off x="467544" y="1498604"/>
            <a:ext cx="3854528" cy="1278466"/>
          </a:xfrm>
          <a:prstGeom prst="rect">
            <a:avLst/>
          </a:prstGeom>
        </p:spPr>
        <p:txBody>
          <a:bodyPr anchor="b">
            <a:normAutofit/>
          </a:bodyPr>
          <a:lstStyle>
            <a:lvl1pPr>
              <a:defRPr sz="2800" b="1">
                <a:solidFill>
                  <a:srgbClr val="45A59D"/>
                </a:solidFill>
              </a:defRPr>
            </a:lvl1pPr>
          </a:lstStyle>
          <a:p>
            <a:r>
              <a:rPr lang="fr-FR" dirty="0"/>
              <a:t>MODIFIEZ LE STYLE DU TITRE</a:t>
            </a:r>
            <a:endParaRPr lang="en-US" dirty="0"/>
          </a:p>
        </p:txBody>
      </p:sp>
      <p:sp>
        <p:nvSpPr>
          <p:cNvPr id="9" name="Content Placeholder 2">
            <a:extLst>
              <a:ext uri="{FF2B5EF4-FFF2-40B4-BE49-F238E27FC236}">
                <a16:creationId xmlns:a16="http://schemas.microsoft.com/office/drawing/2014/main" id="{B7CABBE0-88E1-B84C-91DB-39D57E160857}"/>
              </a:ext>
            </a:extLst>
          </p:cNvPr>
          <p:cNvSpPr>
            <a:spLocks noGrp="1"/>
          </p:cNvSpPr>
          <p:nvPr>
            <p:ph idx="1"/>
          </p:nvPr>
        </p:nvSpPr>
        <p:spPr>
          <a:xfrm>
            <a:off x="4583070" y="514924"/>
            <a:ext cx="4204027" cy="5526437"/>
          </a:xfrm>
          <a:prstGeom prst="rect">
            <a:avLst/>
          </a:prstGeom>
        </p:spPr>
        <p:txBody>
          <a:bodyPr>
            <a:normAutofit/>
          </a:bodyPr>
          <a:lstStyle>
            <a:lvl1pPr marL="342900" indent="-342900">
              <a:buClr>
                <a:srgbClr val="45A59D"/>
              </a:buClr>
              <a:buSzPct val="80000"/>
              <a:buFont typeface="Wingdings" pitchFamily="2" charset="2"/>
              <a:buChar char="§"/>
              <a:defRPr/>
            </a:lvl1pPr>
            <a:lvl2pPr marL="742950" indent="-285750">
              <a:buClr>
                <a:srgbClr val="45A59D"/>
              </a:buClr>
              <a:buSzPct val="80000"/>
              <a:buFont typeface="Wingdings" pitchFamily="2" charset="2"/>
              <a:buChar char="§"/>
              <a:defRPr/>
            </a:lvl2pPr>
            <a:lvl3pPr marL="1143000" indent="-228600">
              <a:buClr>
                <a:srgbClr val="45A59D"/>
              </a:buClr>
              <a:buSzPct val="80000"/>
              <a:buFont typeface="Wingdings" pitchFamily="2" charset="2"/>
              <a:buChar char="§"/>
              <a:defRPr/>
            </a:lvl3pPr>
            <a:lvl4pPr marL="1600200" indent="-228600">
              <a:buClr>
                <a:srgbClr val="45A59D"/>
              </a:buClr>
              <a:buSzPct val="80000"/>
              <a:buFont typeface="Wingdings" pitchFamily="2" charset="2"/>
              <a:buChar char="§"/>
              <a:defRPr/>
            </a:lvl4pPr>
            <a:lvl5pPr marL="2057400" indent="-228600">
              <a:buClr>
                <a:srgbClr val="45A59D"/>
              </a:buClr>
              <a:buSzPct val="80000"/>
              <a:buFont typeface="Wingdings" pitchFamily="2" charset="2"/>
              <a:buChar char="§"/>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Text Placeholder 3">
            <a:extLst>
              <a:ext uri="{FF2B5EF4-FFF2-40B4-BE49-F238E27FC236}">
                <a16:creationId xmlns:a16="http://schemas.microsoft.com/office/drawing/2014/main" id="{F84904EC-3F6A-D647-81F1-6D6DAB843E40}"/>
              </a:ext>
            </a:extLst>
          </p:cNvPr>
          <p:cNvSpPr>
            <a:spLocks noGrp="1"/>
          </p:cNvSpPr>
          <p:nvPr>
            <p:ph type="body" sz="half" idx="2"/>
          </p:nvPr>
        </p:nvSpPr>
        <p:spPr>
          <a:xfrm>
            <a:off x="467544" y="2777069"/>
            <a:ext cx="3854528" cy="2584449"/>
          </a:xfrm>
          <a:prstGeom prst="rect">
            <a:avLst/>
          </a:prstGeo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dirty="0"/>
              <a:t>Modifier les styles du texte du masque</a:t>
            </a:r>
          </a:p>
        </p:txBody>
      </p:sp>
      <p:sp>
        <p:nvSpPr>
          <p:cNvPr id="16" name="ZoneTexte 15">
            <a:extLst>
              <a:ext uri="{FF2B5EF4-FFF2-40B4-BE49-F238E27FC236}">
                <a16:creationId xmlns:a16="http://schemas.microsoft.com/office/drawing/2014/main" id="{6F812B03-3F17-1A4E-9FFC-7AC9B5553A98}"/>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7" name="ZoneTexte 16">
            <a:extLst>
              <a:ext uri="{FF2B5EF4-FFF2-40B4-BE49-F238E27FC236}">
                <a16:creationId xmlns:a16="http://schemas.microsoft.com/office/drawing/2014/main" id="{2F58E1E2-8F28-EF4E-8FEE-EDAF7F9C54FA}"/>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8" name="Shape 4880">
            <a:extLst>
              <a:ext uri="{FF2B5EF4-FFF2-40B4-BE49-F238E27FC236}">
                <a16:creationId xmlns:a16="http://schemas.microsoft.com/office/drawing/2014/main" id="{D378E8F2-0624-3E49-AF47-09B31CAF106E}"/>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19" name="ZoneTexte 18">
            <a:extLst>
              <a:ext uri="{FF2B5EF4-FFF2-40B4-BE49-F238E27FC236}">
                <a16:creationId xmlns:a16="http://schemas.microsoft.com/office/drawing/2014/main" id="{0C5CC901-DD1A-6B4E-9225-B32475BC95E1}"/>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0" name="Espace réservé du texte 4">
            <a:extLst>
              <a:ext uri="{FF2B5EF4-FFF2-40B4-BE49-F238E27FC236}">
                <a16:creationId xmlns:a16="http://schemas.microsoft.com/office/drawing/2014/main" id="{9265F587-209E-8441-88F5-14ADBFCF6BEE}"/>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251710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u texte 10">
            <a:extLst>
              <a:ext uri="{FF2B5EF4-FFF2-40B4-BE49-F238E27FC236}">
                <a16:creationId xmlns:a16="http://schemas.microsoft.com/office/drawing/2014/main" id="{3D578572-C9C4-1B45-A1B9-7C1C5FB79D3E}"/>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11" name="Title 1">
            <a:extLst>
              <a:ext uri="{FF2B5EF4-FFF2-40B4-BE49-F238E27FC236}">
                <a16:creationId xmlns:a16="http://schemas.microsoft.com/office/drawing/2014/main" id="{1E8D2074-61F0-EF41-B804-FB76C3788CFF}"/>
              </a:ext>
            </a:extLst>
          </p:cNvPr>
          <p:cNvSpPr>
            <a:spLocks noGrp="1"/>
          </p:cNvSpPr>
          <p:nvPr>
            <p:ph type="title"/>
          </p:nvPr>
        </p:nvSpPr>
        <p:spPr>
          <a:xfrm>
            <a:off x="273665" y="4739680"/>
            <a:ext cx="8596667" cy="566738"/>
          </a:xfrm>
          <a:prstGeom prst="rect">
            <a:avLst/>
          </a:prstGeom>
        </p:spPr>
        <p:txBody>
          <a:bodyPr anchor="b">
            <a:normAutofit/>
          </a:bodyPr>
          <a:lstStyle>
            <a:lvl1pPr algn="l">
              <a:defRPr sz="2400" b="1">
                <a:solidFill>
                  <a:srgbClr val="45A59D"/>
                </a:solidFill>
              </a:defRPr>
            </a:lvl1pPr>
          </a:lstStyle>
          <a:p>
            <a:r>
              <a:rPr lang="fr-FR" dirty="0"/>
              <a:t>Modifiez le style du titre</a:t>
            </a:r>
            <a:endParaRPr lang="en-US" dirty="0"/>
          </a:p>
        </p:txBody>
      </p:sp>
      <p:sp>
        <p:nvSpPr>
          <p:cNvPr id="12" name="Picture Placeholder 2">
            <a:extLst>
              <a:ext uri="{FF2B5EF4-FFF2-40B4-BE49-F238E27FC236}">
                <a16:creationId xmlns:a16="http://schemas.microsoft.com/office/drawing/2014/main" id="{C53D8247-2A2A-D24D-B691-474156EAB7C5}"/>
              </a:ext>
            </a:extLst>
          </p:cNvPr>
          <p:cNvSpPr>
            <a:spLocks noGrp="1" noChangeAspect="1"/>
          </p:cNvSpPr>
          <p:nvPr>
            <p:ph type="pic" idx="1"/>
          </p:nvPr>
        </p:nvSpPr>
        <p:spPr>
          <a:xfrm>
            <a:off x="273665" y="548680"/>
            <a:ext cx="8596668" cy="3845718"/>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13" name="Text Placeholder 3">
            <a:extLst>
              <a:ext uri="{FF2B5EF4-FFF2-40B4-BE49-F238E27FC236}">
                <a16:creationId xmlns:a16="http://schemas.microsoft.com/office/drawing/2014/main" id="{DE647747-A5BC-9846-859B-08CB3076D164}"/>
              </a:ext>
            </a:extLst>
          </p:cNvPr>
          <p:cNvSpPr>
            <a:spLocks noGrp="1"/>
          </p:cNvSpPr>
          <p:nvPr>
            <p:ph type="body" sz="half" idx="2"/>
          </p:nvPr>
        </p:nvSpPr>
        <p:spPr>
          <a:xfrm>
            <a:off x="273665" y="5306418"/>
            <a:ext cx="8596667"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9" name="ZoneTexte 18">
            <a:extLst>
              <a:ext uri="{FF2B5EF4-FFF2-40B4-BE49-F238E27FC236}">
                <a16:creationId xmlns:a16="http://schemas.microsoft.com/office/drawing/2014/main" id="{AACD686F-E67C-0049-BC07-CBC10AA51E9B}"/>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0" name="ZoneTexte 19">
            <a:extLst>
              <a:ext uri="{FF2B5EF4-FFF2-40B4-BE49-F238E27FC236}">
                <a16:creationId xmlns:a16="http://schemas.microsoft.com/office/drawing/2014/main" id="{D8CC53D2-72AB-F444-B0D6-E639EFB8446B}"/>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1" name="Shape 4880">
            <a:extLst>
              <a:ext uri="{FF2B5EF4-FFF2-40B4-BE49-F238E27FC236}">
                <a16:creationId xmlns:a16="http://schemas.microsoft.com/office/drawing/2014/main" id="{6A4B9627-9DAF-D74D-BC08-D64CC33E76A5}"/>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2" name="ZoneTexte 21">
            <a:extLst>
              <a:ext uri="{FF2B5EF4-FFF2-40B4-BE49-F238E27FC236}">
                <a16:creationId xmlns:a16="http://schemas.microsoft.com/office/drawing/2014/main" id="{42D5E3A6-0F48-9B4C-8AB2-1E9C094B738D}"/>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3" name="Espace réservé du texte 4">
            <a:extLst>
              <a:ext uri="{FF2B5EF4-FFF2-40B4-BE49-F238E27FC236}">
                <a16:creationId xmlns:a16="http://schemas.microsoft.com/office/drawing/2014/main" id="{E561801F-A72E-0843-A876-EFAC6C2B317F}"/>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239928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u texte 10">
            <a:extLst>
              <a:ext uri="{FF2B5EF4-FFF2-40B4-BE49-F238E27FC236}">
                <a16:creationId xmlns:a16="http://schemas.microsoft.com/office/drawing/2014/main" id="{70D971BD-59A7-2144-B898-0703E4BC318D}"/>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18" name="ZoneTexte 17">
            <a:extLst>
              <a:ext uri="{FF2B5EF4-FFF2-40B4-BE49-F238E27FC236}">
                <a16:creationId xmlns:a16="http://schemas.microsoft.com/office/drawing/2014/main" id="{E1FB2811-91F4-2B41-B4A3-F1CE4C781ED2}"/>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9" name="ZoneTexte 18">
            <a:extLst>
              <a:ext uri="{FF2B5EF4-FFF2-40B4-BE49-F238E27FC236}">
                <a16:creationId xmlns:a16="http://schemas.microsoft.com/office/drawing/2014/main" id="{C885B1D1-1FD9-F940-A9F4-C6B3822C55AF}"/>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0" name="Shape 4880">
            <a:extLst>
              <a:ext uri="{FF2B5EF4-FFF2-40B4-BE49-F238E27FC236}">
                <a16:creationId xmlns:a16="http://schemas.microsoft.com/office/drawing/2014/main" id="{1631A397-0493-214C-BE66-24D2263B078B}"/>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1" name="ZoneTexte 20">
            <a:extLst>
              <a:ext uri="{FF2B5EF4-FFF2-40B4-BE49-F238E27FC236}">
                <a16:creationId xmlns:a16="http://schemas.microsoft.com/office/drawing/2014/main" id="{D0DC3234-B441-3748-8C8E-1C14A52C94E0}"/>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2" name="Espace réservé du texte 4">
            <a:extLst>
              <a:ext uri="{FF2B5EF4-FFF2-40B4-BE49-F238E27FC236}">
                <a16:creationId xmlns:a16="http://schemas.microsoft.com/office/drawing/2014/main" id="{B11BE8E6-20F5-9B42-92D6-6441BF9D033F}"/>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
        <p:nvSpPr>
          <p:cNvPr id="2" name="Titre 1">
            <a:extLst>
              <a:ext uri="{FF2B5EF4-FFF2-40B4-BE49-F238E27FC236}">
                <a16:creationId xmlns:a16="http://schemas.microsoft.com/office/drawing/2014/main" id="{049356C6-30B1-6249-BD7B-60548AE285BE}"/>
              </a:ext>
            </a:extLst>
          </p:cNvPr>
          <p:cNvSpPr>
            <a:spLocks noGrp="1"/>
          </p:cNvSpPr>
          <p:nvPr>
            <p:ph type="title"/>
          </p:nvPr>
        </p:nvSpPr>
        <p:spPr>
          <a:xfrm>
            <a:off x="628650" y="365125"/>
            <a:ext cx="7886700" cy="1325563"/>
          </a:xfrm>
          <a:prstGeom prst="rect">
            <a:avLst/>
          </a:prstGeom>
        </p:spPr>
        <p:txBody>
          <a:bodyPr/>
          <a:lstStyle>
            <a:lvl1pPr>
              <a:defRPr sz="3600" b="1">
                <a:solidFill>
                  <a:srgbClr val="45A59D"/>
                </a:solidFill>
              </a:defRPr>
            </a:lvl1pPr>
          </a:lstStyle>
          <a:p>
            <a:r>
              <a:rPr lang="fr-FR" dirty="0"/>
              <a:t>Modifiez le style du titre</a:t>
            </a:r>
          </a:p>
        </p:txBody>
      </p:sp>
      <p:sp>
        <p:nvSpPr>
          <p:cNvPr id="4" name="Espace réservé du texte 3">
            <a:extLst>
              <a:ext uri="{FF2B5EF4-FFF2-40B4-BE49-F238E27FC236}">
                <a16:creationId xmlns:a16="http://schemas.microsoft.com/office/drawing/2014/main" id="{8AA72F4C-CE85-264D-8756-00E54BD95A6D}"/>
              </a:ext>
            </a:extLst>
          </p:cNvPr>
          <p:cNvSpPr>
            <a:spLocks noGrp="1"/>
          </p:cNvSpPr>
          <p:nvPr>
            <p:ph type="body" sz="quarter" idx="14"/>
          </p:nvPr>
        </p:nvSpPr>
        <p:spPr>
          <a:xfrm>
            <a:off x="628650" y="1844675"/>
            <a:ext cx="7886700" cy="1368425"/>
          </a:xfrm>
          <a:prstGeom prst="rect">
            <a:avLst/>
          </a:prstGeom>
        </p:spPr>
        <p:txBody>
          <a:bodyPr/>
          <a:lstStyle>
            <a:lvl1pPr marL="342900" indent="-342900">
              <a:buClr>
                <a:srgbClr val="45A59D"/>
              </a:buClr>
              <a:buFont typeface="Wingdings" pitchFamily="2" charset="2"/>
              <a:buChar char="§"/>
              <a:defRPr sz="1800">
                <a:solidFill>
                  <a:schemeClr val="tx1"/>
                </a:solidFill>
              </a:defRPr>
            </a:lvl1pPr>
            <a:lvl2pPr marL="742950" indent="-285750">
              <a:buClr>
                <a:srgbClr val="45A59D"/>
              </a:buClr>
              <a:buFont typeface="Wingdings" pitchFamily="2" charset="2"/>
              <a:buChar char="§"/>
              <a:defRPr sz="1800">
                <a:solidFill>
                  <a:schemeClr val="tx1"/>
                </a:solidFill>
              </a:defRPr>
            </a:lvl2pPr>
            <a:lvl3pPr marL="1143000" indent="-228600">
              <a:buClr>
                <a:srgbClr val="45A59D"/>
              </a:buClr>
              <a:buFont typeface="Wingdings" pitchFamily="2" charset="2"/>
              <a:buChar char="§"/>
              <a:defRPr sz="1800">
                <a:solidFill>
                  <a:schemeClr val="tx1"/>
                </a:solidFill>
              </a:defRPr>
            </a:lvl3pPr>
            <a:lvl4pPr marL="1600200" indent="-228600">
              <a:buClr>
                <a:srgbClr val="45A59D"/>
              </a:buClr>
              <a:buFont typeface="Wingdings" pitchFamily="2" charset="2"/>
              <a:buChar char="§"/>
              <a:defRPr sz="1800">
                <a:solidFill>
                  <a:schemeClr val="tx1"/>
                </a:solidFill>
              </a:defRPr>
            </a:lvl4pPr>
            <a:lvl5pPr marL="2057400" indent="-228600">
              <a:buClr>
                <a:srgbClr val="45A59D"/>
              </a:buClr>
              <a:buFont typeface="Wingdings" pitchFamily="2" charset="2"/>
              <a:buChar char="§"/>
              <a:defRPr sz="1800">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5233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du texte 10">
            <a:extLst>
              <a:ext uri="{FF2B5EF4-FFF2-40B4-BE49-F238E27FC236}">
                <a16:creationId xmlns:a16="http://schemas.microsoft.com/office/drawing/2014/main" id="{054735E8-42FE-474E-A01B-7A232636CBE7}"/>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18" name="ZoneTexte 17">
            <a:extLst>
              <a:ext uri="{FF2B5EF4-FFF2-40B4-BE49-F238E27FC236}">
                <a16:creationId xmlns:a16="http://schemas.microsoft.com/office/drawing/2014/main" id="{2D1FFAAB-2D88-4343-B657-4D7E54301F4B}"/>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9" name="ZoneTexte 18">
            <a:extLst>
              <a:ext uri="{FF2B5EF4-FFF2-40B4-BE49-F238E27FC236}">
                <a16:creationId xmlns:a16="http://schemas.microsoft.com/office/drawing/2014/main" id="{B25D55BA-4318-A744-BABF-4D3AC917CC9D}"/>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0" name="Shape 4880">
            <a:extLst>
              <a:ext uri="{FF2B5EF4-FFF2-40B4-BE49-F238E27FC236}">
                <a16:creationId xmlns:a16="http://schemas.microsoft.com/office/drawing/2014/main" id="{04CFF14A-9F40-8B41-A0EB-117F61C22577}"/>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1" name="ZoneTexte 20">
            <a:extLst>
              <a:ext uri="{FF2B5EF4-FFF2-40B4-BE49-F238E27FC236}">
                <a16:creationId xmlns:a16="http://schemas.microsoft.com/office/drawing/2014/main" id="{CFD81780-EAF1-BD47-8555-463C76904A2E}"/>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2" name="Espace réservé du texte 4">
            <a:extLst>
              <a:ext uri="{FF2B5EF4-FFF2-40B4-BE49-F238E27FC236}">
                <a16:creationId xmlns:a16="http://schemas.microsoft.com/office/drawing/2014/main" id="{4952823E-E6AB-AC42-8C5B-D07522243CAF}"/>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
        <p:nvSpPr>
          <p:cNvPr id="13" name="Espace réservé du texte 12">
            <a:extLst>
              <a:ext uri="{FF2B5EF4-FFF2-40B4-BE49-F238E27FC236}">
                <a16:creationId xmlns:a16="http://schemas.microsoft.com/office/drawing/2014/main" id="{8FC63014-70D1-5F4A-805F-7E5ED6435B46}"/>
              </a:ext>
            </a:extLst>
          </p:cNvPr>
          <p:cNvSpPr>
            <a:spLocks noGrp="1"/>
          </p:cNvSpPr>
          <p:nvPr>
            <p:ph type="body" sz="quarter" idx="15"/>
          </p:nvPr>
        </p:nvSpPr>
        <p:spPr>
          <a:xfrm>
            <a:off x="477865" y="1200179"/>
            <a:ext cx="4006613" cy="2743200"/>
          </a:xfrm>
          <a:prstGeom prst="rect">
            <a:avLst/>
          </a:prstGeom>
        </p:spPr>
        <p:txBody>
          <a:bodyPr/>
          <a:lstStyle>
            <a:lvl1pPr marL="342900" indent="-342900">
              <a:buClr>
                <a:srgbClr val="45A59D"/>
              </a:buClr>
              <a:buFont typeface="Wingdings" pitchFamily="2" charset="2"/>
              <a:buChar char="§"/>
              <a:defRPr sz="1800"/>
            </a:lvl1pPr>
            <a:lvl2pPr marL="742950" indent="-285750">
              <a:buClr>
                <a:srgbClr val="45A59D"/>
              </a:buClr>
              <a:buFont typeface="Wingdings" pitchFamily="2" charset="2"/>
              <a:buChar char="§"/>
              <a:defRPr sz="1800"/>
            </a:lvl2pPr>
            <a:lvl3pPr marL="1143000" indent="-228600">
              <a:buClr>
                <a:srgbClr val="45A59D"/>
              </a:buClr>
              <a:buFont typeface="Wingdings" pitchFamily="2" charset="2"/>
              <a:buChar char="§"/>
              <a:defRPr sz="1800"/>
            </a:lvl3pPr>
            <a:lvl4pPr marL="1600200" indent="-228600">
              <a:buClr>
                <a:srgbClr val="45A59D"/>
              </a:buClr>
              <a:buFont typeface="Wingdings" pitchFamily="2" charset="2"/>
              <a:buChar char="§"/>
              <a:defRPr sz="1800"/>
            </a:lvl4pPr>
            <a:lvl5pPr marL="2057400" indent="-228600">
              <a:buClr>
                <a:srgbClr val="45A59D"/>
              </a:buClr>
              <a:buFont typeface="Wingdings" pitchFamily="2" charset="2"/>
              <a:buChar char="§"/>
              <a:defRPr sz="18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3" name="Espace réservé du texte 12">
            <a:extLst>
              <a:ext uri="{FF2B5EF4-FFF2-40B4-BE49-F238E27FC236}">
                <a16:creationId xmlns:a16="http://schemas.microsoft.com/office/drawing/2014/main" id="{11E74D3B-AC89-7646-B148-78FCF43D5A78}"/>
              </a:ext>
            </a:extLst>
          </p:cNvPr>
          <p:cNvSpPr>
            <a:spLocks noGrp="1"/>
          </p:cNvSpPr>
          <p:nvPr>
            <p:ph type="body" sz="quarter" idx="16"/>
          </p:nvPr>
        </p:nvSpPr>
        <p:spPr>
          <a:xfrm>
            <a:off x="4484479" y="1200179"/>
            <a:ext cx="4281934" cy="2743200"/>
          </a:xfrm>
          <a:prstGeom prst="rect">
            <a:avLst/>
          </a:prstGeom>
        </p:spPr>
        <p:txBody>
          <a:bodyPr/>
          <a:lstStyle>
            <a:lvl1pPr marL="342900" indent="-342900">
              <a:buClr>
                <a:srgbClr val="45A59D"/>
              </a:buClr>
              <a:buFont typeface="Wingdings" pitchFamily="2" charset="2"/>
              <a:buChar char="§"/>
              <a:defRPr sz="1800"/>
            </a:lvl1pPr>
            <a:lvl2pPr marL="742950" indent="-285750">
              <a:buClr>
                <a:srgbClr val="45A59D"/>
              </a:buClr>
              <a:buFont typeface="Wingdings" pitchFamily="2" charset="2"/>
              <a:buChar char="§"/>
              <a:defRPr sz="1800"/>
            </a:lvl2pPr>
            <a:lvl3pPr marL="1143000" indent="-228600">
              <a:buClr>
                <a:srgbClr val="45A59D"/>
              </a:buClr>
              <a:buFont typeface="Wingdings" pitchFamily="2" charset="2"/>
              <a:buChar char="§"/>
              <a:defRPr sz="1800"/>
            </a:lvl3pPr>
            <a:lvl4pPr marL="1600200" indent="-228600">
              <a:buClr>
                <a:srgbClr val="45A59D"/>
              </a:buClr>
              <a:buFont typeface="Wingdings" pitchFamily="2" charset="2"/>
              <a:buChar char="§"/>
              <a:defRPr sz="1800"/>
            </a:lvl4pPr>
            <a:lvl5pPr marL="2057400" indent="-228600">
              <a:buClr>
                <a:srgbClr val="45A59D"/>
              </a:buClr>
              <a:buFont typeface="Wingdings" pitchFamily="2" charset="2"/>
              <a:buChar char="§"/>
              <a:defRPr sz="18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Titre 13">
            <a:extLst>
              <a:ext uri="{FF2B5EF4-FFF2-40B4-BE49-F238E27FC236}">
                <a16:creationId xmlns:a16="http://schemas.microsoft.com/office/drawing/2014/main" id="{693B6082-33D1-A04B-8755-B85BA3A842D9}"/>
              </a:ext>
            </a:extLst>
          </p:cNvPr>
          <p:cNvSpPr>
            <a:spLocks noGrp="1"/>
          </p:cNvSpPr>
          <p:nvPr>
            <p:ph type="title"/>
          </p:nvPr>
        </p:nvSpPr>
        <p:spPr>
          <a:xfrm>
            <a:off x="477865" y="365125"/>
            <a:ext cx="8288547" cy="543595"/>
          </a:xfrm>
          <a:prstGeom prst="rect">
            <a:avLst/>
          </a:prstGeom>
        </p:spPr>
        <p:txBody>
          <a:bodyPr/>
          <a:lstStyle>
            <a:lvl1pPr>
              <a:defRPr sz="2400" b="1">
                <a:solidFill>
                  <a:srgbClr val="45A59D"/>
                </a:solidFill>
              </a:defRPr>
            </a:lvl1pPr>
          </a:lstStyle>
          <a:p>
            <a:r>
              <a:rPr lang="fr-FR" dirty="0"/>
              <a:t>Modifiez le style du titre</a:t>
            </a:r>
          </a:p>
        </p:txBody>
      </p:sp>
    </p:spTree>
    <p:extLst>
      <p:ext uri="{BB962C8B-B14F-4D97-AF65-F5344CB8AC3E}">
        <p14:creationId xmlns:p14="http://schemas.microsoft.com/office/powerpoint/2010/main" val="378501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1999" y="1749840"/>
            <a:ext cx="4114801" cy="3406061"/>
          </a:xfrm>
          <a:prstGeom prst="rect">
            <a:avLst/>
          </a:prstGeom>
        </p:spPr>
        <p:txBody>
          <a:bodyPr wrap="square" lIns="0" tIns="0" rIns="0" bIns="0" numCol="1" spcCol="1080000">
            <a:spAutoFit/>
          </a:bodyPr>
          <a:lstStyle>
            <a:lvl1pPr marL="0" indent="0" algn="l">
              <a:spcBef>
                <a:spcPts val="2000"/>
              </a:spcBef>
              <a:buNone/>
              <a:defRPr lang="fr-FR" sz="1400" smtClean="0">
                <a:solidFill>
                  <a:srgbClr val="424A54"/>
                </a:solidFill>
                <a:effectLst/>
              </a:defRPr>
            </a:lvl1pPr>
            <a:lvl2pPr algn="l">
              <a:defRPr/>
            </a:lvl2pPr>
            <a:lvl3pPr algn="l">
              <a:defRPr/>
            </a:lvl3pPr>
            <a:lvl4pPr algn="l">
              <a:defRPr/>
            </a:lvl4pPr>
            <a:lvl5pPr algn="l">
              <a:defRPr/>
            </a:lvl5pPr>
          </a:lstStyle>
          <a:p>
            <a:pPr lvl="0"/>
            <a:r>
              <a:rPr lang="fr-FR" dirty="0" err="1"/>
              <a:t>Sum</a:t>
            </a:r>
            <a:r>
              <a:rPr lang="fr-FR" dirty="0"/>
              <a:t> </a:t>
            </a:r>
            <a:r>
              <a:rPr lang="fr-FR" dirty="0" err="1"/>
              <a:t>everum</a:t>
            </a:r>
            <a:r>
              <a:rPr lang="fr-FR" dirty="0"/>
              <a:t> </a:t>
            </a:r>
            <a:r>
              <a:rPr lang="fr-FR" dirty="0" err="1"/>
              <a:t>faccus</a:t>
            </a:r>
            <a:r>
              <a:rPr lang="fr-FR" dirty="0"/>
              <a:t> non </a:t>
            </a:r>
            <a:r>
              <a:rPr lang="fr-FR" dirty="0" err="1"/>
              <a:t>cusdae</a:t>
            </a:r>
            <a:r>
              <a:rPr lang="fr-FR" dirty="0"/>
              <a:t> </a:t>
            </a:r>
            <a:r>
              <a:rPr lang="fr-FR" dirty="0" err="1"/>
              <a:t>vitatis</a:t>
            </a:r>
            <a:r>
              <a:rPr lang="fr-FR" dirty="0"/>
              <a:t> con </a:t>
            </a:r>
            <a:r>
              <a:rPr lang="fr-FR" dirty="0" err="1"/>
              <a:t>pla</a:t>
            </a:r>
            <a:r>
              <a:rPr lang="fr-FR" dirty="0"/>
              <a:t> </a:t>
            </a:r>
            <a:r>
              <a:rPr lang="fr-FR" dirty="0" err="1"/>
              <a:t>ipsanti</a:t>
            </a:r>
            <a:r>
              <a:rPr lang="fr-FR" dirty="0"/>
              <a:t> </a:t>
            </a:r>
            <a:r>
              <a:rPr lang="fr-FR" dirty="0" err="1"/>
              <a:t>volor</a:t>
            </a:r>
            <a:r>
              <a:rPr lang="fr-FR" dirty="0"/>
              <a:t> </a:t>
            </a:r>
            <a:r>
              <a:rPr lang="fr-FR" dirty="0" err="1"/>
              <a:t>maio</a:t>
            </a:r>
            <a:r>
              <a:rPr lang="fr-FR" dirty="0"/>
              <a:t>. Ma </a:t>
            </a:r>
            <a:r>
              <a:rPr lang="fr-FR" dirty="0" err="1"/>
              <a:t>ese</a:t>
            </a:r>
            <a:r>
              <a:rPr lang="fr-FR" dirty="0"/>
              <a:t> </a:t>
            </a:r>
            <a:r>
              <a:rPr lang="fr-FR" dirty="0" err="1"/>
              <a:t>voluptatum</a:t>
            </a:r>
            <a:r>
              <a:rPr lang="fr-FR" dirty="0"/>
              <a:t> </a:t>
            </a:r>
            <a:r>
              <a:rPr lang="fr-FR" dirty="0" err="1"/>
              <a:t>rernatus</a:t>
            </a:r>
            <a:r>
              <a:rPr lang="fr-FR" dirty="0"/>
              <a:t> </a:t>
            </a:r>
            <a:r>
              <a:rPr lang="fr-FR" dirty="0" err="1"/>
              <a:t>ea</a:t>
            </a:r>
            <a:r>
              <a:rPr lang="fr-FR" dirty="0"/>
              <a:t> </a:t>
            </a:r>
            <a:r>
              <a:rPr lang="fr-FR" dirty="0" err="1"/>
              <a:t>dempost</a:t>
            </a:r>
            <a:r>
              <a:rPr lang="fr-FR" dirty="0"/>
              <a:t>, </a:t>
            </a:r>
            <a:r>
              <a:rPr lang="fr-FR" dirty="0" err="1"/>
              <a:t>num</a:t>
            </a:r>
            <a:r>
              <a:rPr lang="fr-FR" dirty="0"/>
              <a:t> </a:t>
            </a:r>
            <a:r>
              <a:rPr lang="fr-FR" dirty="0" err="1"/>
              <a:t>remporibus</a:t>
            </a:r>
            <a:r>
              <a:rPr lang="fr-FR" dirty="0"/>
              <a:t> </a:t>
            </a:r>
            <a:r>
              <a:rPr lang="fr-FR" dirty="0" err="1"/>
              <a:t>alibust</a:t>
            </a:r>
            <a:r>
              <a:rPr lang="fr-FR" dirty="0"/>
              <a:t>, que </a:t>
            </a:r>
            <a:r>
              <a:rPr lang="fr-FR" dirty="0" err="1"/>
              <a:t>necte</a:t>
            </a:r>
            <a:r>
              <a:rPr lang="fr-FR" dirty="0"/>
              <a:t> et, sus di </a:t>
            </a:r>
            <a:r>
              <a:rPr lang="fr-FR" dirty="0" err="1"/>
              <a:t>doleculpa</a:t>
            </a:r>
            <a:r>
              <a:rPr lang="fr-FR" dirty="0"/>
              <a:t> </a:t>
            </a:r>
            <a:r>
              <a:rPr lang="fr-FR" dirty="0" err="1"/>
              <a:t>voluptassum</a:t>
            </a:r>
            <a:r>
              <a:rPr lang="fr-FR" dirty="0"/>
              <a:t> </a:t>
            </a:r>
            <a:r>
              <a:rPr lang="fr-FR" dirty="0" err="1"/>
              <a:t>fugias</a:t>
            </a:r>
            <a:r>
              <a:rPr lang="fr-FR" dirty="0"/>
              <a:t> </a:t>
            </a:r>
            <a:r>
              <a:rPr lang="fr-FR" dirty="0" err="1"/>
              <a:t>coribustiur</a:t>
            </a:r>
            <a:r>
              <a:rPr lang="fr-FR" dirty="0"/>
              <a:t>.</a:t>
            </a:r>
          </a:p>
          <a:p>
            <a:pPr lvl="0"/>
            <a:r>
              <a:rPr lang="fr-FR" dirty="0"/>
              <a:t>Con </a:t>
            </a:r>
            <a:r>
              <a:rPr lang="fr-FR" dirty="0" err="1"/>
              <a:t>commolo</a:t>
            </a:r>
            <a:r>
              <a:rPr lang="fr-FR" dirty="0"/>
              <a:t> </a:t>
            </a:r>
            <a:r>
              <a:rPr lang="fr-FR" dirty="0" err="1"/>
              <a:t>rrorporpor</a:t>
            </a:r>
            <a:r>
              <a:rPr lang="fr-FR" dirty="0"/>
              <a:t> </a:t>
            </a:r>
            <a:r>
              <a:rPr lang="fr-FR" dirty="0" err="1"/>
              <a:t>sitendu</a:t>
            </a:r>
            <a:r>
              <a:rPr lang="fr-FR" dirty="0"/>
              <a:t> </a:t>
            </a:r>
            <a:r>
              <a:rPr lang="fr-FR" dirty="0" err="1"/>
              <a:t>cillest</a:t>
            </a:r>
            <a:r>
              <a:rPr lang="fr-FR" dirty="0"/>
              <a:t> </a:t>
            </a:r>
            <a:r>
              <a:rPr lang="fr-FR" dirty="0" err="1"/>
              <a:t>fugitium</a:t>
            </a:r>
            <a:r>
              <a:rPr lang="fr-FR" dirty="0"/>
              <a:t> </a:t>
            </a:r>
            <a:r>
              <a:rPr lang="fr-FR" dirty="0" err="1"/>
              <a:t>cone</a:t>
            </a:r>
            <a:r>
              <a:rPr lang="fr-FR" dirty="0"/>
              <a:t> </a:t>
            </a:r>
            <a:r>
              <a:rPr lang="fr-FR" dirty="0" err="1"/>
              <a:t>nossincipis</a:t>
            </a:r>
            <a:r>
              <a:rPr lang="fr-FR" dirty="0"/>
              <a:t> </a:t>
            </a:r>
            <a:r>
              <a:rPr lang="fr-FR" dirty="0" err="1"/>
              <a:t>reperia</a:t>
            </a:r>
            <a:r>
              <a:rPr lang="fr-FR" dirty="0"/>
              <a:t> pro </a:t>
            </a:r>
            <a:r>
              <a:rPr lang="fr-FR" dirty="0" err="1"/>
              <a:t>idus</a:t>
            </a:r>
            <a:r>
              <a:rPr lang="fr-FR" dirty="0"/>
              <a:t>, </a:t>
            </a:r>
            <a:r>
              <a:rPr lang="fr-FR" dirty="0" err="1"/>
              <a:t>officidem</a:t>
            </a:r>
            <a:r>
              <a:rPr lang="fr-FR" dirty="0"/>
              <a:t> </a:t>
            </a:r>
            <a:r>
              <a:rPr lang="fr-FR" dirty="0" err="1"/>
              <a:t>repudignim</a:t>
            </a:r>
            <a:r>
              <a:rPr lang="fr-FR" dirty="0"/>
              <a:t> </a:t>
            </a:r>
            <a:r>
              <a:rPr lang="fr-FR" dirty="0" err="1"/>
              <a:t>res</a:t>
            </a:r>
            <a:r>
              <a:rPr lang="fr-FR" dirty="0"/>
              <a:t> </a:t>
            </a:r>
            <a:r>
              <a:rPr lang="fr-FR" dirty="0" err="1"/>
              <a:t>consenimi</a:t>
            </a:r>
            <a:r>
              <a:rPr lang="fr-FR" dirty="0"/>
              <a:t>, </a:t>
            </a:r>
            <a:r>
              <a:rPr lang="fr-FR" dirty="0" err="1"/>
              <a:t>quae</a:t>
            </a:r>
            <a:r>
              <a:rPr lang="fr-FR" dirty="0"/>
              <a:t> </a:t>
            </a:r>
            <a:r>
              <a:rPr lang="fr-FR" dirty="0" err="1"/>
              <a:t>dolorerion</a:t>
            </a:r>
            <a:r>
              <a:rPr lang="fr-FR" dirty="0"/>
              <a:t> </a:t>
            </a:r>
            <a:r>
              <a:rPr lang="fr-FR" dirty="0" err="1"/>
              <a:t>corestio</a:t>
            </a:r>
            <a:r>
              <a:rPr lang="fr-FR" dirty="0"/>
              <a:t> que </a:t>
            </a:r>
            <a:r>
              <a:rPr lang="fr-FR" dirty="0" err="1"/>
              <a:t>vollentur</a:t>
            </a:r>
            <a:r>
              <a:rPr lang="fr-FR" dirty="0"/>
              <a:t> </a:t>
            </a:r>
            <a:r>
              <a:rPr lang="fr-FR" dirty="0" err="1"/>
              <a:t>recae</a:t>
            </a:r>
            <a:r>
              <a:rPr lang="fr-FR" dirty="0"/>
              <a:t> si </a:t>
            </a:r>
            <a:r>
              <a:rPr lang="fr-FR" dirty="0" err="1"/>
              <a:t>res</a:t>
            </a:r>
            <a:r>
              <a:rPr lang="fr-FR" dirty="0"/>
              <a:t> </a:t>
            </a:r>
            <a:r>
              <a:rPr lang="fr-FR" dirty="0" err="1"/>
              <a:t>quassequiam</a:t>
            </a:r>
            <a:r>
              <a:rPr lang="fr-FR" dirty="0"/>
              <a:t> </a:t>
            </a:r>
            <a:r>
              <a:rPr lang="fr-FR" dirty="0" err="1"/>
              <a:t>consequi</a:t>
            </a:r>
            <a:r>
              <a:rPr lang="fr-FR" dirty="0"/>
              <a:t> di.</a:t>
            </a:r>
          </a:p>
          <a:p>
            <a:pPr lvl="0"/>
            <a:r>
              <a:rPr lang="fr-FR" dirty="0" err="1"/>
              <a:t>Quatem</a:t>
            </a:r>
            <a:r>
              <a:rPr lang="fr-FR" dirty="0"/>
              <a:t> </a:t>
            </a:r>
            <a:r>
              <a:rPr lang="fr-FR" dirty="0" err="1"/>
              <a:t>fugit</a:t>
            </a:r>
            <a:r>
              <a:rPr lang="fr-FR" dirty="0"/>
              <a:t> </a:t>
            </a:r>
            <a:r>
              <a:rPr lang="fr-FR" dirty="0" err="1"/>
              <a:t>pelita</a:t>
            </a:r>
            <a:r>
              <a:rPr lang="fr-FR" dirty="0"/>
              <a:t> si </a:t>
            </a:r>
            <a:r>
              <a:rPr lang="fr-FR" dirty="0" err="1"/>
              <a:t>ditatis</a:t>
            </a:r>
            <a:r>
              <a:rPr lang="fr-FR" dirty="0"/>
              <a:t> </a:t>
            </a:r>
            <a:r>
              <a:rPr lang="fr-FR" dirty="0" err="1"/>
              <a:t>ate</a:t>
            </a:r>
            <a:r>
              <a:rPr lang="fr-FR" dirty="0"/>
              <a:t> </a:t>
            </a:r>
            <a:r>
              <a:rPr lang="fr-FR" dirty="0" err="1"/>
              <a:t>vitatis</a:t>
            </a:r>
            <a:r>
              <a:rPr lang="fr-FR" dirty="0"/>
              <a:t> et </a:t>
            </a:r>
            <a:r>
              <a:rPr lang="fr-FR" dirty="0" err="1"/>
              <a:t>pa</a:t>
            </a:r>
            <a:r>
              <a:rPr lang="fr-FR" dirty="0"/>
              <a:t> </a:t>
            </a:r>
            <a:r>
              <a:rPr lang="fr-FR" dirty="0" err="1"/>
              <a:t>nis</a:t>
            </a:r>
            <a:r>
              <a:rPr lang="fr-FR" dirty="0"/>
              <a:t> ut es </a:t>
            </a:r>
            <a:r>
              <a:rPr lang="fr-FR" dirty="0" err="1"/>
              <a:t>minulpa</a:t>
            </a:r>
            <a:r>
              <a:rPr lang="fr-FR" dirty="0"/>
              <a:t> non </a:t>
            </a:r>
            <a:r>
              <a:rPr lang="fr-FR" dirty="0" err="1"/>
              <a:t>paruptiorrum</a:t>
            </a:r>
            <a:r>
              <a:rPr lang="fr-FR" dirty="0"/>
              <a:t> quia </a:t>
            </a:r>
            <a:r>
              <a:rPr lang="fr-FR" dirty="0" err="1"/>
              <a:t>parum</a:t>
            </a:r>
            <a:r>
              <a:rPr lang="fr-FR" dirty="0"/>
              <a:t> </a:t>
            </a:r>
            <a:r>
              <a:rPr lang="fr-FR" dirty="0" err="1"/>
              <a:t>ressime</a:t>
            </a:r>
            <a:r>
              <a:rPr lang="fr-FR" dirty="0"/>
              <a:t> </a:t>
            </a:r>
            <a:r>
              <a:rPr lang="fr-FR" dirty="0" err="1"/>
              <a:t>velique</a:t>
            </a:r>
            <a:r>
              <a:rPr lang="fr-FR" dirty="0"/>
              <a:t> </a:t>
            </a:r>
            <a:r>
              <a:rPr lang="fr-FR" dirty="0" err="1"/>
              <a:t>sequidignis</a:t>
            </a:r>
            <a:r>
              <a:rPr lang="fr-FR" dirty="0"/>
              <a:t> </a:t>
            </a:r>
            <a:r>
              <a:rPr lang="fr-FR" dirty="0" err="1"/>
              <a:t>dolorro</a:t>
            </a:r>
            <a:r>
              <a:rPr lang="fr-FR" dirty="0"/>
              <a:t> </a:t>
            </a:r>
            <a:r>
              <a:rPr lang="fr-FR" dirty="0" err="1"/>
              <a:t>repuda</a:t>
            </a:r>
            <a:r>
              <a:rPr lang="fr-FR" dirty="0"/>
              <a:t> pro to </a:t>
            </a:r>
            <a:r>
              <a:rPr lang="fr-FR" dirty="0" err="1"/>
              <a:t>doluptatia</a:t>
            </a:r>
            <a:r>
              <a:rPr lang="fr-FR" dirty="0"/>
              <a:t> </a:t>
            </a:r>
            <a:r>
              <a:rPr lang="fr-FR" dirty="0" err="1"/>
              <a:t>sequisimusam</a:t>
            </a:r>
            <a:r>
              <a:rPr lang="fr-FR" dirty="0"/>
              <a:t> </a:t>
            </a:r>
            <a:r>
              <a:rPr lang="fr-FR" dirty="0" err="1"/>
              <a:t>nis</a:t>
            </a:r>
            <a:r>
              <a:rPr lang="fr-FR" dirty="0"/>
              <a:t> </a:t>
            </a:r>
            <a:r>
              <a:rPr lang="fr-FR" dirty="0" err="1"/>
              <a:t>elluptam</a:t>
            </a:r>
            <a:r>
              <a:rPr lang="fr-FR" dirty="0"/>
              <a:t> sa </a:t>
            </a:r>
            <a:r>
              <a:rPr lang="fr-FR" dirty="0" err="1"/>
              <a:t>debit</a:t>
            </a:r>
            <a:r>
              <a:rPr lang="fr-FR" dirty="0"/>
              <a:t> </a:t>
            </a:r>
            <a:r>
              <a:rPr lang="fr-FR" dirty="0" err="1"/>
              <a:t>intiis</a:t>
            </a:r>
            <a:r>
              <a:rPr lang="fr-FR" dirty="0"/>
              <a:t> </a:t>
            </a:r>
            <a:r>
              <a:rPr lang="fr-FR" dirty="0" err="1"/>
              <a:t>apeliquundis</a:t>
            </a:r>
            <a:r>
              <a:rPr lang="fr-FR" dirty="0"/>
              <a:t> as mos.</a:t>
            </a:r>
          </a:p>
        </p:txBody>
      </p:sp>
      <p:sp>
        <p:nvSpPr>
          <p:cNvPr id="2" name="Titre 1"/>
          <p:cNvSpPr>
            <a:spLocks noGrp="1"/>
          </p:cNvSpPr>
          <p:nvPr>
            <p:ph type="title" hasCustomPrompt="1"/>
          </p:nvPr>
        </p:nvSpPr>
        <p:spPr>
          <a:xfrm>
            <a:off x="4571998" y="365125"/>
            <a:ext cx="4114802" cy="861774"/>
          </a:xfrm>
          <a:prstGeom prst="rect">
            <a:avLst/>
          </a:prstGeom>
        </p:spPr>
        <p:txBody>
          <a:bodyPr lIns="0" tIns="0" rIns="0" bIns="0">
            <a:spAutoFit/>
          </a:bodyPr>
          <a:lstStyle>
            <a:lvl1pPr algn="l">
              <a:defRPr sz="2800" b="1">
                <a:solidFill>
                  <a:srgbClr val="45A59D"/>
                </a:solidFill>
              </a:defRPr>
            </a:lvl1pPr>
          </a:lstStyle>
          <a:p>
            <a:r>
              <a:rPr lang="fr-FR" dirty="0"/>
              <a:t>CLIQUEZ ET MODIFIEZ LE TITRE</a:t>
            </a:r>
          </a:p>
        </p:txBody>
      </p:sp>
      <p:sp>
        <p:nvSpPr>
          <p:cNvPr id="11" name="Espace réservé du texte 10"/>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6" name="Espace réservé du graphique 5"/>
          <p:cNvSpPr>
            <a:spLocks noGrp="1"/>
          </p:cNvSpPr>
          <p:nvPr>
            <p:ph type="chart" sz="quarter" idx="12"/>
          </p:nvPr>
        </p:nvSpPr>
        <p:spPr>
          <a:xfrm>
            <a:off x="468313" y="365125"/>
            <a:ext cx="3671639" cy="5006975"/>
          </a:xfrm>
          <a:prstGeom prst="rect">
            <a:avLst/>
          </a:prstGeom>
        </p:spPr>
        <p:txBody>
          <a:bodyPr/>
          <a:lstStyle/>
          <a:p>
            <a:endParaRPr lang="fr-FR"/>
          </a:p>
        </p:txBody>
      </p:sp>
      <p:sp>
        <p:nvSpPr>
          <p:cNvPr id="15" name="Espace réservé du texte 19"/>
          <p:cNvSpPr>
            <a:spLocks noGrp="1"/>
          </p:cNvSpPr>
          <p:nvPr>
            <p:ph type="body" sz="quarter" idx="13"/>
          </p:nvPr>
        </p:nvSpPr>
        <p:spPr>
          <a:xfrm>
            <a:off x="4571997" y="1224304"/>
            <a:ext cx="4125915" cy="307777"/>
          </a:xfrm>
          <a:prstGeom prst="rect">
            <a:avLst/>
          </a:prstGeom>
        </p:spPr>
        <p:txBody>
          <a:bodyPr wrap="square" lIns="0" tIns="0" rIns="0" bIns="0">
            <a:spAutoFit/>
          </a:bodyPr>
          <a:lstStyle>
            <a:lvl1pPr marL="0" indent="0" algn="l">
              <a:buNone/>
              <a:defRPr sz="2000" b="1">
                <a:solidFill>
                  <a:srgbClr val="424A5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r-FR" dirty="0"/>
              <a:t>Cliquez </a:t>
            </a:r>
            <a:r>
              <a:rPr lang="fr-FR"/>
              <a:t>pour modifier</a:t>
            </a:r>
            <a:endParaRPr lang="fr-FR" dirty="0"/>
          </a:p>
        </p:txBody>
      </p:sp>
      <p:sp>
        <p:nvSpPr>
          <p:cNvPr id="22" name="ZoneTexte 21">
            <a:extLst>
              <a:ext uri="{FF2B5EF4-FFF2-40B4-BE49-F238E27FC236}">
                <a16:creationId xmlns:a16="http://schemas.microsoft.com/office/drawing/2014/main" id="{C77CE5EE-6A45-4F43-9D82-CFAC5A583CBC}"/>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3" name="ZoneTexte 22">
            <a:extLst>
              <a:ext uri="{FF2B5EF4-FFF2-40B4-BE49-F238E27FC236}">
                <a16:creationId xmlns:a16="http://schemas.microsoft.com/office/drawing/2014/main" id="{EDD5D99F-13B5-6148-9728-3E264C951F7C}"/>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4" name="Shape 4880">
            <a:extLst>
              <a:ext uri="{FF2B5EF4-FFF2-40B4-BE49-F238E27FC236}">
                <a16:creationId xmlns:a16="http://schemas.microsoft.com/office/drawing/2014/main" id="{7C26B515-4321-DA4E-8214-E477AD13AAE7}"/>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5" name="ZoneTexte 24">
            <a:extLst>
              <a:ext uri="{FF2B5EF4-FFF2-40B4-BE49-F238E27FC236}">
                <a16:creationId xmlns:a16="http://schemas.microsoft.com/office/drawing/2014/main" id="{DB60E50E-7BB1-6E45-9C2D-6FAA97361E91}"/>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6" name="Espace réservé du texte 4">
            <a:extLst>
              <a:ext uri="{FF2B5EF4-FFF2-40B4-BE49-F238E27FC236}">
                <a16:creationId xmlns:a16="http://schemas.microsoft.com/office/drawing/2014/main" id="{E42AB998-3AFC-8A4B-A499-8E4A63CBBA4D}"/>
              </a:ext>
            </a:extLst>
          </p:cNvPr>
          <p:cNvSpPr>
            <a:spLocks noGrp="1"/>
          </p:cNvSpPr>
          <p:nvPr>
            <p:ph type="body" sz="quarter" idx="14"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du texte 10">
            <a:extLst>
              <a:ext uri="{FF2B5EF4-FFF2-40B4-BE49-F238E27FC236}">
                <a16:creationId xmlns:a16="http://schemas.microsoft.com/office/drawing/2014/main" id="{CEBB8636-2A7C-EC41-9F9A-CB29024D76FE}"/>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22" name="ZoneTexte 21">
            <a:extLst>
              <a:ext uri="{FF2B5EF4-FFF2-40B4-BE49-F238E27FC236}">
                <a16:creationId xmlns:a16="http://schemas.microsoft.com/office/drawing/2014/main" id="{1D1BF1C2-B962-D442-BF65-4DCE1312B4FA}"/>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3" name="ZoneTexte 22">
            <a:extLst>
              <a:ext uri="{FF2B5EF4-FFF2-40B4-BE49-F238E27FC236}">
                <a16:creationId xmlns:a16="http://schemas.microsoft.com/office/drawing/2014/main" id="{D6ABD7AB-7221-3643-AC39-E5979DDA2C25}"/>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4" name="Shape 4880">
            <a:extLst>
              <a:ext uri="{FF2B5EF4-FFF2-40B4-BE49-F238E27FC236}">
                <a16:creationId xmlns:a16="http://schemas.microsoft.com/office/drawing/2014/main" id="{472F8129-E39D-E041-9DE6-CF514D8B2BDF}"/>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5" name="ZoneTexte 24">
            <a:extLst>
              <a:ext uri="{FF2B5EF4-FFF2-40B4-BE49-F238E27FC236}">
                <a16:creationId xmlns:a16="http://schemas.microsoft.com/office/drawing/2014/main" id="{38E2F991-881A-074A-AF3B-7A4886701F8B}"/>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6" name="Espace réservé du texte 4">
            <a:extLst>
              <a:ext uri="{FF2B5EF4-FFF2-40B4-BE49-F238E27FC236}">
                <a16:creationId xmlns:a16="http://schemas.microsoft.com/office/drawing/2014/main" id="{DAC73FFB-72F3-324C-BC16-B490F7AE0826}"/>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327787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Espace réservé de l’image 9">
            <a:extLst>
              <a:ext uri="{FF2B5EF4-FFF2-40B4-BE49-F238E27FC236}">
                <a16:creationId xmlns:a16="http://schemas.microsoft.com/office/drawing/2014/main" id="{9BAB4EF7-6CD3-F047-8059-A5B1F0F367B1}"/>
              </a:ext>
            </a:extLst>
          </p:cNvPr>
          <p:cNvSpPr>
            <a:spLocks noGrp="1"/>
          </p:cNvSpPr>
          <p:nvPr>
            <p:ph type="pic" sz="quarter" idx="14"/>
          </p:nvPr>
        </p:nvSpPr>
        <p:spPr>
          <a:xfrm>
            <a:off x="0" y="1834192"/>
            <a:ext cx="2908015" cy="2520280"/>
          </a:xfrm>
          <a:prstGeom prst="rect">
            <a:avLst/>
          </a:prstGeom>
        </p:spPr>
        <p:txBody>
          <a:bodyPr/>
          <a:lstStyle/>
          <a:p>
            <a:endParaRPr lang="fr-FR" dirty="0"/>
          </a:p>
        </p:txBody>
      </p:sp>
      <p:sp>
        <p:nvSpPr>
          <p:cNvPr id="11" name="Espace réservé de l’image 9">
            <a:extLst>
              <a:ext uri="{FF2B5EF4-FFF2-40B4-BE49-F238E27FC236}">
                <a16:creationId xmlns:a16="http://schemas.microsoft.com/office/drawing/2014/main" id="{ECB11088-B779-804D-9DD2-D575DB395D04}"/>
              </a:ext>
            </a:extLst>
          </p:cNvPr>
          <p:cNvSpPr>
            <a:spLocks noGrp="1"/>
          </p:cNvSpPr>
          <p:nvPr>
            <p:ph type="pic" sz="quarter" idx="15"/>
          </p:nvPr>
        </p:nvSpPr>
        <p:spPr>
          <a:xfrm>
            <a:off x="3116231" y="1834192"/>
            <a:ext cx="2908015" cy="2520280"/>
          </a:xfrm>
          <a:prstGeom prst="rect">
            <a:avLst/>
          </a:prstGeom>
        </p:spPr>
        <p:txBody>
          <a:bodyPr/>
          <a:lstStyle/>
          <a:p>
            <a:endParaRPr lang="fr-FR" dirty="0"/>
          </a:p>
        </p:txBody>
      </p:sp>
      <p:sp>
        <p:nvSpPr>
          <p:cNvPr id="12" name="Espace réservé de l’image 9">
            <a:extLst>
              <a:ext uri="{FF2B5EF4-FFF2-40B4-BE49-F238E27FC236}">
                <a16:creationId xmlns:a16="http://schemas.microsoft.com/office/drawing/2014/main" id="{6F14EB61-0CC3-1A40-B2E2-17F843C73C2F}"/>
              </a:ext>
            </a:extLst>
          </p:cNvPr>
          <p:cNvSpPr>
            <a:spLocks noGrp="1"/>
          </p:cNvSpPr>
          <p:nvPr>
            <p:ph type="pic" sz="quarter" idx="16"/>
          </p:nvPr>
        </p:nvSpPr>
        <p:spPr>
          <a:xfrm>
            <a:off x="6232462" y="1834192"/>
            <a:ext cx="2908015" cy="2520280"/>
          </a:xfrm>
          <a:prstGeom prst="rect">
            <a:avLst/>
          </a:prstGeom>
        </p:spPr>
        <p:txBody>
          <a:bodyPr/>
          <a:lstStyle/>
          <a:p>
            <a:endParaRPr lang="fr-FR" dirty="0"/>
          </a:p>
        </p:txBody>
      </p:sp>
      <p:sp>
        <p:nvSpPr>
          <p:cNvPr id="13" name="Espace réservé du texte 10">
            <a:extLst>
              <a:ext uri="{FF2B5EF4-FFF2-40B4-BE49-F238E27FC236}">
                <a16:creationId xmlns:a16="http://schemas.microsoft.com/office/drawing/2014/main" id="{73537300-00BC-7C45-9468-B46E58A05D25}"/>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23" name="ZoneTexte 22">
            <a:extLst>
              <a:ext uri="{FF2B5EF4-FFF2-40B4-BE49-F238E27FC236}">
                <a16:creationId xmlns:a16="http://schemas.microsoft.com/office/drawing/2014/main" id="{0685A6AD-E74B-D640-8C29-73BB9FAAA8A3}"/>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4" name="ZoneTexte 23">
            <a:extLst>
              <a:ext uri="{FF2B5EF4-FFF2-40B4-BE49-F238E27FC236}">
                <a16:creationId xmlns:a16="http://schemas.microsoft.com/office/drawing/2014/main" id="{AE31B48A-9088-AA4E-B783-D25293ED4594}"/>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5" name="Shape 4880">
            <a:extLst>
              <a:ext uri="{FF2B5EF4-FFF2-40B4-BE49-F238E27FC236}">
                <a16:creationId xmlns:a16="http://schemas.microsoft.com/office/drawing/2014/main" id="{C6D5E2ED-FC93-F046-BD46-AF2B70901A11}"/>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6" name="ZoneTexte 25">
            <a:extLst>
              <a:ext uri="{FF2B5EF4-FFF2-40B4-BE49-F238E27FC236}">
                <a16:creationId xmlns:a16="http://schemas.microsoft.com/office/drawing/2014/main" id="{E4127467-6240-A941-94FC-DA4D1919A56E}"/>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7" name="Espace réservé du texte 4">
            <a:extLst>
              <a:ext uri="{FF2B5EF4-FFF2-40B4-BE49-F238E27FC236}">
                <a16:creationId xmlns:a16="http://schemas.microsoft.com/office/drawing/2014/main" id="{8898CBA2-0CDE-624C-A86D-2FDABB444A72}"/>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126268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id="{DB1E6E7F-30E7-F84B-B9ED-49130363D74A}"/>
              </a:ext>
            </a:extLst>
          </p:cNvPr>
          <p:cNvSpPr txBox="1">
            <a:spLocks/>
          </p:cNvSpPr>
          <p:nvPr userDrawn="1"/>
        </p:nvSpPr>
        <p:spPr>
          <a:xfrm>
            <a:off x="6948363" y="6165304"/>
            <a:ext cx="1368053" cy="692696"/>
          </a:xfrm>
          <a:prstGeom prst="rect">
            <a:avLst/>
          </a:prstGeom>
        </p:spPr>
        <p:txBody>
          <a:bodyPr lIns="0" tIns="0" rIns="0" bIns="0" anchor="ctr" anchorCtr="0"/>
          <a:lstStyle>
            <a:lvl1pPr marL="0" indent="0" algn="r" defTabSz="914400" rtl="0" eaLnBrk="1" latinLnBrk="0" hangingPunct="1">
              <a:spcBef>
                <a:spcPct val="20000"/>
              </a:spcBef>
              <a:buFont typeface="Arial" panose="020B0604020202020204" pitchFamily="34" charset="0"/>
              <a:buNone/>
              <a:defRPr sz="1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BC14B74C-C413-FD4F-A2DA-ABC505EDD829}" type="datetime4">
              <a:rPr lang="fr-FR" smtClean="0"/>
              <a:pPr/>
              <a:t>25 mai 2022</a:t>
            </a:fld>
            <a:endParaRPr lang="fr-FR" dirty="0"/>
          </a:p>
        </p:txBody>
      </p:sp>
    </p:spTree>
    <p:extLst>
      <p:ext uri="{BB962C8B-B14F-4D97-AF65-F5344CB8AC3E}">
        <p14:creationId xmlns:p14="http://schemas.microsoft.com/office/powerpoint/2010/main" val="4226525157"/>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8" r:id="rId3"/>
    <p:sldLayoutId id="2147483659" r:id="rId4"/>
    <p:sldLayoutId id="2147483660" r:id="rId5"/>
    <p:sldLayoutId id="2147483657" r:id="rId6"/>
    <p:sldLayoutId id="2147483652" r:id="rId7"/>
    <p:sldLayoutId id="2147483654" r:id="rId8"/>
    <p:sldLayoutId id="2147483656" r:id="rId9"/>
    <p:sldLayoutId id="2147483653" r:id="rId10"/>
    <p:sldLayoutId id="2147483661" r:id="rId11"/>
    <p:sldLayoutId id="2147483662" r:id="rId12"/>
  </p:sldLayoutIdLst>
  <p:hf hdr="0" ftr="0" dt="0"/>
  <p:txStyles>
    <p:titleStyle>
      <a:lvl1pPr marL="0" marR="0" indent="0" algn="l"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nul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8.emf"/><Relationship Id="rId5" Type="http://schemas.openxmlformats.org/officeDocument/2006/relationships/package" Target="../embeddings/Microsoft_Excel_Worksheet1.xlsx"/><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p:cNvSpPr txBox="1"/>
          <p:nvPr/>
        </p:nvSpPr>
        <p:spPr>
          <a:xfrm>
            <a:off x="1187624" y="3501008"/>
            <a:ext cx="6624735" cy="3024336"/>
          </a:xfrm>
          <a:prstGeom prst="rect">
            <a:avLst/>
          </a:prstGeom>
          <a:noFill/>
        </p:spPr>
        <p:txBody>
          <a:bodyPr wrap="square" lIns="0" tIns="0" rIns="0" bIns="0" rtlCol="0" anchor="ctr" anchorCtr="0">
            <a:noAutofit/>
          </a:bodyPr>
          <a:lstStyle/>
          <a:p>
            <a:pPr algn="ctr"/>
            <a:r>
              <a:rPr lang="fr-FR" sz="3600" b="1" dirty="0">
                <a:solidFill>
                  <a:schemeClr val="bg1"/>
                </a:solidFill>
                <a:latin typeface="Arial" charset="0"/>
                <a:ea typeface="Arial" charset="0"/>
                <a:cs typeface="Arial" charset="0"/>
              </a:rPr>
              <a:t>Espace européen de la recherche – Label HRS4R</a:t>
            </a:r>
          </a:p>
          <a:p>
            <a:pPr algn="ctr"/>
            <a:endParaRPr lang="fr-FR" sz="3600" b="1" dirty="0">
              <a:solidFill>
                <a:schemeClr val="bg1"/>
              </a:solidFill>
              <a:latin typeface="Arial" charset="0"/>
              <a:ea typeface="Arial" charset="0"/>
              <a:cs typeface="Arial" charset="0"/>
            </a:endParaRPr>
          </a:p>
          <a:p>
            <a:pPr algn="ctr"/>
            <a:r>
              <a:rPr lang="fr-FR" sz="3600" b="1" dirty="0">
                <a:solidFill>
                  <a:schemeClr val="bg1"/>
                </a:solidFill>
                <a:latin typeface="Arial" charset="0"/>
                <a:ea typeface="Arial" charset="0"/>
                <a:cs typeface="Arial" charset="0"/>
              </a:rPr>
              <a:t>Point d’étape</a:t>
            </a:r>
          </a:p>
          <a:p>
            <a:pPr algn="ctr">
              <a:spcBef>
                <a:spcPts val="1200"/>
              </a:spcBef>
            </a:pPr>
            <a:endParaRPr lang="fr-FR" sz="1200" b="1" dirty="0">
              <a:solidFill>
                <a:schemeClr val="bg1"/>
              </a:solidFill>
              <a:latin typeface="Arial" charset="0"/>
              <a:ea typeface="Arial" charset="0"/>
              <a:cs typeface="Arial" charset="0"/>
            </a:endParaRPr>
          </a:p>
          <a:p>
            <a:pPr algn="ctr">
              <a:spcBef>
                <a:spcPts val="1200"/>
              </a:spcBef>
            </a:pPr>
            <a:r>
              <a:rPr lang="fr-FR" sz="2400" b="1" dirty="0">
                <a:solidFill>
                  <a:schemeClr val="bg1"/>
                </a:solidFill>
                <a:latin typeface="Arial" charset="0"/>
                <a:ea typeface="Arial" charset="0"/>
                <a:cs typeface="Arial" charset="0"/>
              </a:rPr>
              <a:t>COMMISSION RECHERCHE Mai 2022 </a:t>
            </a:r>
          </a:p>
        </p:txBody>
      </p:sp>
      <p:pic>
        <p:nvPicPr>
          <p:cNvPr id="4" name="Image 3">
            <a:extLst>
              <a:ext uri="{FF2B5EF4-FFF2-40B4-BE49-F238E27FC236}">
                <a16:creationId xmlns:a16="http://schemas.microsoft.com/office/drawing/2014/main" id="{5D7DDA72-15AE-1342-803F-19CD05120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764704"/>
            <a:ext cx="5203637" cy="1872208"/>
          </a:xfrm>
          <a:prstGeom prst="rect">
            <a:avLst/>
          </a:prstGeom>
        </p:spPr>
      </p:pic>
    </p:spTree>
    <p:extLst>
      <p:ext uri="{BB962C8B-B14F-4D97-AF65-F5344CB8AC3E}">
        <p14:creationId xmlns:p14="http://schemas.microsoft.com/office/powerpoint/2010/main" val="2541226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F3E02F3-7624-4AC1-AECC-BDD13D2594F7}"/>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EC739052-484B-43CC-A7CA-5888FB9CEB44}"/>
              </a:ext>
            </a:extLst>
          </p:cNvPr>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21915D81-7438-4621-9104-8D5316445226}"/>
              </a:ext>
            </a:extLst>
          </p:cNvPr>
          <p:cNvPicPr>
            <a:picLocks noChangeAspect="1"/>
          </p:cNvPicPr>
          <p:nvPr/>
        </p:nvPicPr>
        <p:blipFill>
          <a:blip r:embed="rId2"/>
          <a:stretch>
            <a:fillRect/>
          </a:stretch>
        </p:blipFill>
        <p:spPr>
          <a:xfrm>
            <a:off x="91503" y="908721"/>
            <a:ext cx="8872985" cy="4991054"/>
          </a:xfrm>
          <a:prstGeom prst="rect">
            <a:avLst/>
          </a:prstGeom>
        </p:spPr>
      </p:pic>
    </p:spTree>
    <p:extLst>
      <p:ext uri="{BB962C8B-B14F-4D97-AF65-F5344CB8AC3E}">
        <p14:creationId xmlns:p14="http://schemas.microsoft.com/office/powerpoint/2010/main" val="271922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363272" cy="5112568"/>
          </a:xfrm>
        </p:spPr>
        <p:txBody>
          <a:bodyPr numCol="1"/>
          <a:lstStyle/>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a:latin typeface="Work Sans" panose="00000500000000000000" pitchFamily="2" charset="0"/>
              </a:rPr>
              <a:t>Etat d’avancement du projet (3)</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7" name="Image 6"/>
          <p:cNvPicPr>
            <a:picLocks noChangeAspect="1"/>
          </p:cNvPicPr>
          <p:nvPr/>
        </p:nvPicPr>
        <p:blipFill>
          <a:blip r:embed="rId2"/>
          <a:stretch>
            <a:fillRect/>
          </a:stretch>
        </p:blipFill>
        <p:spPr>
          <a:xfrm>
            <a:off x="107269" y="1052736"/>
            <a:ext cx="8929459" cy="2448272"/>
          </a:xfrm>
          <a:prstGeom prst="rect">
            <a:avLst/>
          </a:prstGeom>
        </p:spPr>
      </p:pic>
    </p:spTree>
    <p:extLst>
      <p:ext uri="{BB962C8B-B14F-4D97-AF65-F5344CB8AC3E}">
        <p14:creationId xmlns:p14="http://schemas.microsoft.com/office/powerpoint/2010/main" val="312476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r>
              <a:rPr lang="fr-FR" dirty="0">
                <a:latin typeface="Work Sans" panose="00000500000000000000" pitchFamily="2" charset="0"/>
              </a:rPr>
              <a:t>Pour mémoire : </a:t>
            </a:r>
            <a:r>
              <a:rPr lang="fr-FR" b="1" dirty="0">
                <a:latin typeface="Work Sans" panose="00000500000000000000" pitchFamily="2" charset="0"/>
              </a:rPr>
              <a:t>66 actions </a:t>
            </a:r>
            <a:r>
              <a:rPr lang="fr-FR" dirty="0">
                <a:latin typeface="Work Sans" panose="00000500000000000000" pitchFamily="2" charset="0"/>
              </a:rPr>
              <a:t>mélangeant communication, formalisation et développement, une multitude d’interlocuteurs, des échéances et délais distincts</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Un outil de gestion de projet collaboratif, permettant notamment :</a:t>
            </a:r>
          </a:p>
          <a:p>
            <a:pPr algn="just"/>
            <a:r>
              <a:rPr lang="fr-FR" dirty="0">
                <a:latin typeface="Work Sans" panose="00000500000000000000" pitchFamily="2" charset="0"/>
              </a:rPr>
              <a:t>     - la consultation de l’avancement du dossier en temps réel,</a:t>
            </a:r>
          </a:p>
          <a:p>
            <a:pPr algn="just"/>
            <a:r>
              <a:rPr lang="fr-FR" dirty="0">
                <a:latin typeface="Work Sans" panose="00000500000000000000" pitchFamily="2" charset="0"/>
              </a:rPr>
              <a:t>     - la centralisation et le partage de l’ensemble des informations et documents,</a:t>
            </a:r>
          </a:p>
          <a:p>
            <a:pPr algn="just"/>
            <a:r>
              <a:rPr lang="fr-FR" dirty="0">
                <a:latin typeface="Work Sans" panose="00000500000000000000" pitchFamily="2" charset="0"/>
              </a:rPr>
              <a:t>     - les relances et notifications automatiques,</a:t>
            </a:r>
          </a:p>
          <a:p>
            <a:pPr algn="just"/>
            <a:r>
              <a:rPr lang="fr-FR" dirty="0">
                <a:latin typeface="Work Sans" panose="00000500000000000000" pitchFamily="2" charset="0"/>
              </a:rPr>
              <a:t>     - l’édition de rapports et tableaux de bord,</a:t>
            </a:r>
          </a:p>
          <a:p>
            <a:pPr algn="just"/>
            <a:r>
              <a:rPr lang="fr-FR" dirty="0">
                <a:latin typeface="Work Sans" panose="00000500000000000000" pitchFamily="2" charset="0"/>
              </a:rPr>
              <a:t>     - le suivi des plannings et la planification des phases d’un projet donné.</a:t>
            </a:r>
          </a:p>
          <a:p>
            <a:pPr algn="just"/>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Une faiblesse néanmoins : l’impossibilité d’y rattacher des indicateurs spécifiques et personnalisés liés à notre projet, ceci afin de mesurer la progression et l’efficacité des actions mises en place</a:t>
            </a:r>
          </a:p>
          <a:p>
            <a:pPr algn="just"/>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Utilité particulière lors de la constitution du (futur) rapport « à mi-chemin » devant être rendu à la Commission Européenne fin septembre 2023</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Le projet, libellé </a:t>
            </a:r>
            <a:r>
              <a:rPr lang="fr-FR" b="1" dirty="0">
                <a:latin typeface="Work Sans" panose="00000500000000000000" pitchFamily="2" charset="0"/>
              </a:rPr>
              <a:t>PRE-2021-HRS4R</a:t>
            </a:r>
            <a:r>
              <a:rPr lang="fr-FR" dirty="0">
                <a:latin typeface="Work Sans" panose="00000500000000000000" pitchFamily="2" charset="0"/>
              </a:rPr>
              <a:t>, est librement accessible et consultable via l’ENT</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endParaRPr lang="fr-FR" dirty="0"/>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72982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down)">
                                      <p:cBhvr>
                                        <p:cTn id="18" dur="500"/>
                                        <p:tgtEl>
                                          <p:spTgt spid="2">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down)">
                                      <p:cBhvr>
                                        <p:cTn id="21" dur="500"/>
                                        <p:tgtEl>
                                          <p:spTgt spid="2">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wipe(down)">
                                      <p:cBhvr>
                                        <p:cTn id="24" dur="500"/>
                                        <p:tgtEl>
                                          <p:spTgt spid="2">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down)">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wipe(down)">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wipe(down)">
                                      <p:cBhvr>
                                        <p:cTn id="37" dur="500"/>
                                        <p:tgtEl>
                                          <p:spTgt spid="2">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wipe(down)">
                                      <p:cBhvr>
                                        <p:cTn id="4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12F250A-0452-4C3B-94B6-500ED193F6B8}"/>
              </a:ext>
            </a:extLst>
          </p:cNvPr>
          <p:cNvPicPr>
            <a:picLocks noChangeAspect="1"/>
          </p:cNvPicPr>
          <p:nvPr/>
        </p:nvPicPr>
        <p:blipFill>
          <a:blip r:embed="rId2"/>
          <a:stretch>
            <a:fillRect/>
          </a:stretch>
        </p:blipFill>
        <p:spPr>
          <a:xfrm>
            <a:off x="107505" y="3626281"/>
            <a:ext cx="8928992" cy="2105562"/>
          </a:xfrm>
          <a:prstGeom prst="rect">
            <a:avLst/>
          </a:prstGeom>
        </p:spPr>
      </p:pic>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(2)</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5" name="Image 4"/>
          <p:cNvPicPr>
            <a:picLocks noChangeAspect="1"/>
          </p:cNvPicPr>
          <p:nvPr/>
        </p:nvPicPr>
        <p:blipFill>
          <a:blip r:embed="rId3"/>
          <a:stretch>
            <a:fillRect/>
          </a:stretch>
        </p:blipFill>
        <p:spPr>
          <a:xfrm>
            <a:off x="251519" y="908720"/>
            <a:ext cx="8640960" cy="2380624"/>
          </a:xfrm>
          <a:prstGeom prst="rect">
            <a:avLst/>
          </a:prstGeom>
        </p:spPr>
      </p:pic>
      <p:sp>
        <p:nvSpPr>
          <p:cNvPr id="7" name="Ellipse 6"/>
          <p:cNvSpPr/>
          <p:nvPr/>
        </p:nvSpPr>
        <p:spPr>
          <a:xfrm>
            <a:off x="4644008" y="1251862"/>
            <a:ext cx="1296144" cy="822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141B962F-26E0-4DAA-AD29-29DD9ED7AFC2}"/>
              </a:ext>
            </a:extLst>
          </p:cNvPr>
          <p:cNvSpPr/>
          <p:nvPr/>
        </p:nvSpPr>
        <p:spPr>
          <a:xfrm>
            <a:off x="457200" y="4509120"/>
            <a:ext cx="730424"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38B9867B-63A5-4B6B-9354-5D768F4A0059}"/>
              </a:ext>
            </a:extLst>
          </p:cNvPr>
          <p:cNvSpPr/>
          <p:nvPr/>
        </p:nvSpPr>
        <p:spPr>
          <a:xfrm>
            <a:off x="53750" y="5535975"/>
            <a:ext cx="9036497" cy="2034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8939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(3)</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250D5EEE-5525-4472-810A-69F5982E7216}"/>
              </a:ext>
            </a:extLst>
          </p:cNvPr>
          <p:cNvPicPr>
            <a:picLocks noChangeAspect="1"/>
          </p:cNvPicPr>
          <p:nvPr/>
        </p:nvPicPr>
        <p:blipFill>
          <a:blip r:embed="rId2"/>
          <a:stretch>
            <a:fillRect/>
          </a:stretch>
        </p:blipFill>
        <p:spPr>
          <a:xfrm>
            <a:off x="135300" y="3934106"/>
            <a:ext cx="8941713" cy="2159190"/>
          </a:xfrm>
          <a:prstGeom prst="rect">
            <a:avLst/>
          </a:prstGeom>
        </p:spPr>
      </p:pic>
      <p:pic>
        <p:nvPicPr>
          <p:cNvPr id="11" name="Image 10">
            <a:extLst>
              <a:ext uri="{FF2B5EF4-FFF2-40B4-BE49-F238E27FC236}">
                <a16:creationId xmlns:a16="http://schemas.microsoft.com/office/drawing/2014/main" id="{CE3BBBC2-BB57-473C-A882-1B11ACD63A42}"/>
              </a:ext>
            </a:extLst>
          </p:cNvPr>
          <p:cNvPicPr>
            <a:picLocks noChangeAspect="1"/>
          </p:cNvPicPr>
          <p:nvPr/>
        </p:nvPicPr>
        <p:blipFill>
          <a:blip r:embed="rId3"/>
          <a:stretch>
            <a:fillRect/>
          </a:stretch>
        </p:blipFill>
        <p:spPr>
          <a:xfrm>
            <a:off x="135300" y="919035"/>
            <a:ext cx="8918942" cy="2914403"/>
          </a:xfrm>
          <a:prstGeom prst="rect">
            <a:avLst/>
          </a:prstGeom>
        </p:spPr>
      </p:pic>
    </p:spTree>
    <p:extLst>
      <p:ext uri="{BB962C8B-B14F-4D97-AF65-F5344CB8AC3E}">
        <p14:creationId xmlns:p14="http://schemas.microsoft.com/office/powerpoint/2010/main" val="64608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61FDD07-F8DC-48FF-8891-74AFB128D3E5}"/>
              </a:ext>
            </a:extLst>
          </p:cNvPr>
          <p:cNvPicPr>
            <a:picLocks noChangeAspect="1"/>
          </p:cNvPicPr>
          <p:nvPr/>
        </p:nvPicPr>
        <p:blipFill>
          <a:blip r:embed="rId2"/>
          <a:stretch>
            <a:fillRect/>
          </a:stretch>
        </p:blipFill>
        <p:spPr>
          <a:xfrm>
            <a:off x="107503" y="1052736"/>
            <a:ext cx="8928992" cy="4387098"/>
          </a:xfrm>
          <a:prstGeom prst="rect">
            <a:avLst/>
          </a:prstGeom>
        </p:spPr>
      </p:pic>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(4)</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8" name="Image 7">
            <a:extLst>
              <a:ext uri="{FF2B5EF4-FFF2-40B4-BE49-F238E27FC236}">
                <a16:creationId xmlns:a16="http://schemas.microsoft.com/office/drawing/2014/main" id="{C2539B4F-518F-4894-A9E4-13B60D8DBD52}"/>
              </a:ext>
            </a:extLst>
          </p:cNvPr>
          <p:cNvPicPr>
            <a:picLocks noChangeAspect="1"/>
          </p:cNvPicPr>
          <p:nvPr/>
        </p:nvPicPr>
        <p:blipFill>
          <a:blip r:embed="rId3"/>
          <a:stretch>
            <a:fillRect/>
          </a:stretch>
        </p:blipFill>
        <p:spPr>
          <a:xfrm>
            <a:off x="1840099" y="3365086"/>
            <a:ext cx="5752728" cy="2728210"/>
          </a:xfrm>
          <a:prstGeom prst="rect">
            <a:avLst/>
          </a:prstGeom>
        </p:spPr>
      </p:pic>
      <p:sp>
        <p:nvSpPr>
          <p:cNvPr id="11" name="Ellipse 10"/>
          <p:cNvSpPr/>
          <p:nvPr/>
        </p:nvSpPr>
        <p:spPr>
          <a:xfrm>
            <a:off x="253841" y="3145691"/>
            <a:ext cx="566683" cy="283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en angle 15"/>
          <p:cNvCxnSpPr>
            <a:cxnSpLocks/>
            <a:stCxn id="11" idx="6"/>
          </p:cNvCxnSpPr>
          <p:nvPr/>
        </p:nvCxnSpPr>
        <p:spPr>
          <a:xfrm>
            <a:off x="820524" y="3287346"/>
            <a:ext cx="2743364" cy="1858942"/>
          </a:xfrm>
          <a:prstGeom prst="bentConnector3">
            <a:avLst>
              <a:gd name="adj1" fmla="val 99997"/>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8527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(5)</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5" name="Image 4">
            <a:extLst>
              <a:ext uri="{FF2B5EF4-FFF2-40B4-BE49-F238E27FC236}">
                <a16:creationId xmlns:a16="http://schemas.microsoft.com/office/drawing/2014/main" id="{3B912A73-BF37-4CD1-B4A8-F2A41DDDEF6F}"/>
              </a:ext>
            </a:extLst>
          </p:cNvPr>
          <p:cNvPicPr>
            <a:picLocks noChangeAspect="1"/>
          </p:cNvPicPr>
          <p:nvPr/>
        </p:nvPicPr>
        <p:blipFill>
          <a:blip r:embed="rId2"/>
          <a:stretch>
            <a:fillRect/>
          </a:stretch>
        </p:blipFill>
        <p:spPr>
          <a:xfrm>
            <a:off x="107504" y="908720"/>
            <a:ext cx="8928992" cy="4075814"/>
          </a:xfrm>
          <a:prstGeom prst="rect">
            <a:avLst/>
          </a:prstGeom>
        </p:spPr>
      </p:pic>
      <p:sp>
        <p:nvSpPr>
          <p:cNvPr id="7" name="ZoneTexte 6">
            <a:extLst>
              <a:ext uri="{FF2B5EF4-FFF2-40B4-BE49-F238E27FC236}">
                <a16:creationId xmlns:a16="http://schemas.microsoft.com/office/drawing/2014/main" id="{508BAEE4-F7CC-4378-9F37-D2638265431C}"/>
              </a:ext>
            </a:extLst>
          </p:cNvPr>
          <p:cNvSpPr txBox="1"/>
          <p:nvPr/>
        </p:nvSpPr>
        <p:spPr>
          <a:xfrm>
            <a:off x="107503" y="5013176"/>
            <a:ext cx="8928992" cy="1107996"/>
          </a:xfrm>
          <a:prstGeom prst="rect">
            <a:avLst/>
          </a:prstGeom>
          <a:noFill/>
        </p:spPr>
        <p:txBody>
          <a:bodyPr wrap="square" rtlCol="0">
            <a:spAutoFit/>
          </a:bodyPr>
          <a:lstStyle/>
          <a:p>
            <a:pPr algn="just"/>
            <a:r>
              <a:rPr lang="fr-FR" sz="1100" dirty="0">
                <a:latin typeface="Work Sans" panose="00000500000000000000" pitchFamily="2" charset="0"/>
              </a:rPr>
              <a:t>Exemple d’une action bien avancée : l’action 34.1 relevant de la mission égalité, avec entre autres les tâches suivantes réalisées ou bien avancées :</a:t>
            </a:r>
          </a:p>
          <a:p>
            <a:pPr marL="171450" indent="-171450" algn="just">
              <a:buFont typeface="Wingdings" panose="05000000000000000000" pitchFamily="2" charset="2"/>
              <a:buChar char="§"/>
            </a:pPr>
            <a:r>
              <a:rPr lang="fr-FR" sz="1100" dirty="0">
                <a:latin typeface="Work Sans" panose="00000500000000000000" pitchFamily="2" charset="0"/>
              </a:rPr>
              <a:t>mise en place des correspondants égalité dans les composantes,</a:t>
            </a:r>
          </a:p>
          <a:p>
            <a:pPr marL="171450" indent="-171450" algn="just">
              <a:buFont typeface="Wingdings" panose="05000000000000000000" pitchFamily="2" charset="2"/>
              <a:buChar char="§"/>
            </a:pPr>
            <a:r>
              <a:rPr lang="fr-FR" sz="1100" dirty="0">
                <a:latin typeface="Work Sans" panose="00000500000000000000" pitchFamily="2" charset="0"/>
              </a:rPr>
              <a:t>création d'un dépliant sur les violences sexistes et sexuelles (VSS) en français et en anglais,</a:t>
            </a:r>
          </a:p>
          <a:p>
            <a:pPr marL="171450" indent="-171450" algn="just">
              <a:buFont typeface="Wingdings" panose="05000000000000000000" pitchFamily="2" charset="2"/>
              <a:buChar char="§"/>
            </a:pPr>
            <a:r>
              <a:rPr lang="fr-FR" sz="1100" dirty="0">
                <a:latin typeface="Work Sans" panose="00000500000000000000" pitchFamily="2" charset="0"/>
              </a:rPr>
              <a:t>refonte du dispositif d'écoute avec mise en place au 1er juin 2022 d’une cellule d'écoute, de prévention et d'accompagnement en cas de conflits au travail et risques psycho-sociaux.</a:t>
            </a:r>
          </a:p>
        </p:txBody>
      </p:sp>
      <p:sp>
        <p:nvSpPr>
          <p:cNvPr id="8" name="Rectangle : coins arrondis 7">
            <a:extLst>
              <a:ext uri="{FF2B5EF4-FFF2-40B4-BE49-F238E27FC236}">
                <a16:creationId xmlns:a16="http://schemas.microsoft.com/office/drawing/2014/main" id="{50BE5483-735D-4909-B9F1-EAE5C818FAAB}"/>
              </a:ext>
            </a:extLst>
          </p:cNvPr>
          <p:cNvSpPr/>
          <p:nvPr/>
        </p:nvSpPr>
        <p:spPr>
          <a:xfrm>
            <a:off x="179512" y="4437112"/>
            <a:ext cx="885698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7841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down)">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wipe(down)">
                                      <p:cBhvr>
                                        <p:cTn id="3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363272" cy="5112568"/>
          </a:xfrm>
        </p:spPr>
        <p:txBody>
          <a:bodyPr numCol="1"/>
          <a:lstStyle/>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a:xfrm>
            <a:off x="457199" y="577523"/>
            <a:ext cx="8229600" cy="543595"/>
          </a:xfrm>
        </p:spPr>
        <p:txBody>
          <a:bodyPr/>
          <a:lstStyle/>
          <a:p>
            <a:r>
              <a:rPr lang="fr-FR" dirty="0">
                <a:latin typeface="+mn-lt"/>
              </a:rPr>
              <a:t>Questions actuellement débattues</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sp>
        <p:nvSpPr>
          <p:cNvPr id="9" name="Titre 2">
            <a:extLst>
              <a:ext uri="{FF2B5EF4-FFF2-40B4-BE49-F238E27FC236}">
                <a16:creationId xmlns:a16="http://schemas.microsoft.com/office/drawing/2014/main" id="{E9FD1AE0-E89E-49CC-BC2D-780B9588F787}"/>
              </a:ext>
            </a:extLst>
          </p:cNvPr>
          <p:cNvSpPr txBox="1">
            <a:spLocks/>
          </p:cNvSpPr>
          <p:nvPr/>
        </p:nvSpPr>
        <p:spPr>
          <a:xfrm>
            <a:off x="308688" y="1844824"/>
            <a:ext cx="8229600" cy="36004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2800" b="1" kern="1200">
                <a:solidFill>
                  <a:srgbClr val="45A59D"/>
                </a:solidFill>
                <a:latin typeface="+mj-lt"/>
                <a:ea typeface="+mj-ea"/>
                <a:cs typeface="+mj-cs"/>
              </a:defRPr>
            </a:lvl1pPr>
          </a:lstStyle>
          <a:p>
            <a:pPr marL="342900" indent="-342900">
              <a:buAutoNum type="arabicPeriod"/>
            </a:pPr>
            <a:r>
              <a:rPr lang="fr-FR" sz="2000" dirty="0">
                <a:latin typeface="+mn-lt"/>
              </a:rPr>
              <a:t>Permettre aux jeunes </a:t>
            </a:r>
            <a:r>
              <a:rPr lang="fr-FR" sz="2000" dirty="0" err="1">
                <a:latin typeface="+mn-lt"/>
              </a:rPr>
              <a:t>McF</a:t>
            </a:r>
            <a:r>
              <a:rPr lang="fr-FR" sz="2000" dirty="0">
                <a:latin typeface="+mn-lt"/>
              </a:rPr>
              <a:t>, via le mentoring, de continuer à faire une recherche  de pointe</a:t>
            </a:r>
          </a:p>
          <a:p>
            <a:pPr marL="342900" indent="-342900">
              <a:buAutoNum type="arabicPeriod"/>
            </a:pPr>
            <a:endParaRPr lang="fr-FR" sz="2000" dirty="0">
              <a:latin typeface="+mn-lt"/>
            </a:endParaRPr>
          </a:p>
          <a:p>
            <a:pPr marL="342900" indent="-342900">
              <a:buAutoNum type="arabicPeriod"/>
            </a:pPr>
            <a:r>
              <a:rPr lang="fr-FR" sz="2000" dirty="0">
                <a:latin typeface="+mn-lt"/>
              </a:rPr>
              <a:t>Identifier et mobiliser les post-docs</a:t>
            </a:r>
          </a:p>
          <a:p>
            <a:pPr marL="342900" indent="-342900">
              <a:buAutoNum type="arabicPeriod"/>
            </a:pPr>
            <a:endParaRPr lang="fr-FR" sz="2000" dirty="0">
              <a:latin typeface="+mn-lt"/>
            </a:endParaRPr>
          </a:p>
          <a:p>
            <a:pPr marL="342900" indent="-342900">
              <a:buAutoNum type="arabicPeriod"/>
            </a:pPr>
            <a:r>
              <a:rPr lang="fr-FR" sz="2000" dirty="0">
                <a:latin typeface="+mn-lt"/>
              </a:rPr>
              <a:t>Les cahiers de laboratoire: une pénétration très hétérogène de UT</a:t>
            </a:r>
          </a:p>
          <a:p>
            <a:pPr marL="342900" indent="-342900">
              <a:buAutoNum type="arabicPeriod"/>
            </a:pPr>
            <a:endParaRPr lang="fr-FR" sz="2000" dirty="0">
              <a:latin typeface="+mn-lt"/>
            </a:endParaRPr>
          </a:p>
          <a:p>
            <a:pPr marL="342900" indent="-342900">
              <a:buAutoNum type="arabicPeriod"/>
            </a:pPr>
            <a:endParaRPr lang="fr-FR" sz="2000" dirty="0">
              <a:latin typeface="+mn-lt"/>
            </a:endParaRPr>
          </a:p>
          <a:p>
            <a:pPr marL="342900" indent="-342900">
              <a:buAutoNum type="arabicPeriod"/>
            </a:pPr>
            <a:r>
              <a:rPr lang="fr-FR" sz="2000" dirty="0">
                <a:latin typeface="+mn-lt"/>
              </a:rPr>
              <a:t>Comment UT peut s’emparer de HRS4R</a:t>
            </a:r>
          </a:p>
          <a:p>
            <a:endParaRPr lang="fr-FR" sz="1800" b="0" dirty="0">
              <a:latin typeface="Work Sans" panose="00000500000000000000" pitchFamily="2" charset="0"/>
            </a:endParaRPr>
          </a:p>
          <a:p>
            <a:pPr marL="342900" indent="-342900">
              <a:buAutoNum type="arabicPeriod"/>
            </a:pPr>
            <a:endParaRPr lang="fr-FR" sz="1800" b="0" dirty="0">
              <a:latin typeface="Work Sans" panose="00000500000000000000" pitchFamily="2" charset="0"/>
            </a:endParaRPr>
          </a:p>
        </p:txBody>
      </p:sp>
    </p:spTree>
    <p:extLst>
      <p:ext uri="{BB962C8B-B14F-4D97-AF65-F5344CB8AC3E}">
        <p14:creationId xmlns:p14="http://schemas.microsoft.com/office/powerpoint/2010/main" val="2951195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71600" y="692696"/>
            <a:ext cx="7643192" cy="738664"/>
          </a:xfrm>
        </p:spPr>
        <p:txBody>
          <a:bodyPr/>
          <a:lstStyle/>
          <a:p>
            <a:pPr algn="ctr"/>
            <a:r>
              <a:rPr lang="fr-FR" sz="2400" dirty="0"/>
              <a:t>Proportion de MCF ayant demandé une </a:t>
            </a:r>
            <a:br>
              <a:rPr lang="fr-FR" sz="2400" dirty="0"/>
            </a:br>
            <a:r>
              <a:rPr lang="fr-FR" sz="2400" dirty="0"/>
              <a:t>décharge pour recherche lors de leur 2ème année</a:t>
            </a:r>
          </a:p>
        </p:txBody>
      </p:sp>
      <p:sp>
        <p:nvSpPr>
          <p:cNvPr id="8" name="ZoneTexte 7"/>
          <p:cNvSpPr txBox="1"/>
          <p:nvPr/>
        </p:nvSpPr>
        <p:spPr>
          <a:xfrm>
            <a:off x="4072567" y="5301208"/>
            <a:ext cx="926857" cy="400110"/>
          </a:xfrm>
          <a:prstGeom prst="rect">
            <a:avLst/>
          </a:prstGeom>
          <a:noFill/>
        </p:spPr>
        <p:txBody>
          <a:bodyPr wrap="none" rtlCol="0">
            <a:spAutoFit/>
          </a:bodyPr>
          <a:lstStyle/>
          <a:p>
            <a:r>
              <a:rPr lang="fr-FR" sz="2000" b="1" dirty="0">
                <a:solidFill>
                  <a:srgbClr val="45A59D"/>
                </a:solidFill>
              </a:rPr>
              <a:t>année</a:t>
            </a:r>
          </a:p>
        </p:txBody>
      </p:sp>
      <p:sp>
        <p:nvSpPr>
          <p:cNvPr id="9" name="ZoneTexte 8"/>
          <p:cNvSpPr txBox="1"/>
          <p:nvPr/>
        </p:nvSpPr>
        <p:spPr>
          <a:xfrm rot="16200000">
            <a:off x="605701" y="3027729"/>
            <a:ext cx="1481496" cy="400110"/>
          </a:xfrm>
          <a:prstGeom prst="rect">
            <a:avLst/>
          </a:prstGeom>
          <a:noFill/>
        </p:spPr>
        <p:txBody>
          <a:bodyPr wrap="none" rtlCol="0">
            <a:spAutoFit/>
          </a:bodyPr>
          <a:lstStyle/>
          <a:p>
            <a:r>
              <a:rPr lang="fr-FR" sz="2000" b="1" dirty="0">
                <a:solidFill>
                  <a:srgbClr val="45A59D"/>
                </a:solidFill>
              </a:rPr>
              <a:t>proportion</a:t>
            </a:r>
          </a:p>
        </p:txBody>
      </p:sp>
      <p:graphicFrame>
        <p:nvGraphicFramePr>
          <p:cNvPr id="6" name="Graphique 5">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110720096"/>
              </p:ext>
            </p:extLst>
          </p:nvPr>
        </p:nvGraphicFramePr>
        <p:xfrm>
          <a:off x="1763688" y="2057400"/>
          <a:ext cx="5544616" cy="3203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4801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s://www.nap.edu/cover/5789/450"/>
          <p:cNvPicPr>
            <a:picLocks noChangeAspect="1" noChangeArrowheads="1"/>
          </p:cNvPicPr>
          <p:nvPr/>
        </p:nvPicPr>
        <p:blipFill>
          <a:blip r:embed="rId2" cstate="print"/>
          <a:srcRect/>
          <a:stretch>
            <a:fillRect/>
          </a:stretch>
        </p:blipFill>
        <p:spPr bwMode="auto">
          <a:xfrm>
            <a:off x="179512" y="1988840"/>
            <a:ext cx="2304256" cy="3732896"/>
          </a:xfrm>
          <a:prstGeom prst="rect">
            <a:avLst/>
          </a:prstGeom>
          <a:noFill/>
        </p:spPr>
      </p:pic>
      <p:pic>
        <p:nvPicPr>
          <p:cNvPr id="29698" name="Picture 2"/>
          <p:cNvPicPr>
            <a:picLocks noChangeAspect="1" noChangeArrowheads="1"/>
          </p:cNvPicPr>
          <p:nvPr/>
        </p:nvPicPr>
        <p:blipFill>
          <a:blip r:embed="rId3" cstate="print"/>
          <a:srcRect/>
          <a:stretch>
            <a:fillRect/>
          </a:stretch>
        </p:blipFill>
        <p:spPr bwMode="auto">
          <a:xfrm>
            <a:off x="2555776" y="2492896"/>
            <a:ext cx="2448272" cy="3706821"/>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b="51917"/>
          <a:stretch>
            <a:fillRect/>
          </a:stretch>
        </p:blipFill>
        <p:spPr bwMode="auto">
          <a:xfrm>
            <a:off x="1" y="-99392"/>
            <a:ext cx="6444208" cy="1922436"/>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r="5695"/>
          <a:stretch>
            <a:fillRect/>
          </a:stretch>
        </p:blipFill>
        <p:spPr bwMode="auto">
          <a:xfrm>
            <a:off x="5364088" y="3933056"/>
            <a:ext cx="3240360" cy="2160515"/>
          </a:xfrm>
          <a:prstGeom prst="rect">
            <a:avLst/>
          </a:prstGeom>
          <a:noFill/>
          <a:ln w="9525">
            <a:noFill/>
            <a:miter lim="800000"/>
            <a:headEnd/>
            <a:tailEnd/>
          </a:ln>
        </p:spPr>
      </p:pic>
      <p:pic>
        <p:nvPicPr>
          <p:cNvPr id="29701" name="Picture 5"/>
          <p:cNvPicPr>
            <a:picLocks noChangeAspect="1" noChangeArrowheads="1"/>
          </p:cNvPicPr>
          <p:nvPr/>
        </p:nvPicPr>
        <p:blipFill>
          <a:blip r:embed="rId6" cstate="print"/>
          <a:srcRect r="11667"/>
          <a:stretch>
            <a:fillRect/>
          </a:stretch>
        </p:blipFill>
        <p:spPr bwMode="auto">
          <a:xfrm>
            <a:off x="4607496" y="1610766"/>
            <a:ext cx="4536504" cy="2250282"/>
          </a:xfrm>
          <a:prstGeom prst="rect">
            <a:avLst/>
          </a:prstGeom>
          <a:noFill/>
          <a:ln w="9525">
            <a:noFill/>
            <a:miter lim="800000"/>
            <a:headEnd/>
            <a:tailEnd/>
          </a:ln>
        </p:spPr>
      </p:pic>
      <p:pic>
        <p:nvPicPr>
          <p:cNvPr id="12" name="Picture 2" descr="C:\Users\hpearson\AppData\Local\Microsoft\Windows\Temporary Internet Files\Content.IE5\5PGPZ2I9\Spear_3875[1].jpg"/>
          <p:cNvPicPr>
            <a:picLocks noChangeAspect="1" noChangeArrowheads="1"/>
          </p:cNvPicPr>
          <p:nvPr/>
        </p:nvPicPr>
        <p:blipFill>
          <a:blip r:embed="rId7" cstate="print">
            <a:extLst>
              <a:ext uri="{28A0092B-C50C-407E-A947-70E740481C1C}">
                <a14:useLocalDpi xmlns:a14="http://schemas.microsoft.com/office/drawing/2010/main" val="0"/>
              </a:ext>
            </a:extLst>
          </a:blip>
          <a:srcRect l="3500" t="7967" r="3217"/>
          <a:stretch>
            <a:fillRect/>
          </a:stretch>
        </p:blipFill>
        <p:spPr bwMode="auto">
          <a:xfrm>
            <a:off x="6407696" y="0"/>
            <a:ext cx="2736304" cy="217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5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836712"/>
            <a:ext cx="8229600" cy="5328592"/>
          </a:xfrm>
        </p:spPr>
        <p:txBody>
          <a:bodyPr numCol="1"/>
          <a:lstStyle/>
          <a:p>
            <a:pPr marL="285750" indent="-285750" algn="just">
              <a:buFont typeface="Wingdings" panose="05000000000000000000" pitchFamily="2" charset="2"/>
              <a:buChar char="§"/>
            </a:pPr>
            <a:endParaRPr lang="fr-FR" sz="500"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sz="1800" dirty="0"/>
              <a:t>rappel/retour sur le déroulement du projet et la chronologie suivie jusqu'à l'obtention du label </a:t>
            </a:r>
          </a:p>
          <a:p>
            <a:pPr marL="285750" indent="-285750" algn="just">
              <a:buFont typeface="Wingdings" panose="05000000000000000000" pitchFamily="2" charset="2"/>
              <a:buChar char="§"/>
            </a:pPr>
            <a:endParaRPr lang="fr-FR" sz="1800" dirty="0"/>
          </a:p>
          <a:p>
            <a:pPr marL="285750" indent="-285750" algn="just">
              <a:buFont typeface="Wingdings" panose="05000000000000000000" pitchFamily="2" charset="2"/>
              <a:buChar char="§"/>
            </a:pPr>
            <a:r>
              <a:rPr lang="fr-FR" sz="1800" dirty="0"/>
              <a:t>évolutions intervenues entre la version initiale de la réponse et la version finale acceptée par la Commission Européenne</a:t>
            </a:r>
          </a:p>
          <a:p>
            <a:pPr marL="285750" indent="-285750" algn="just">
              <a:buFont typeface="Wingdings" panose="05000000000000000000" pitchFamily="2" charset="2"/>
              <a:buChar char="§"/>
            </a:pPr>
            <a:endParaRPr lang="fr-FR" sz="1800" dirty="0"/>
          </a:p>
          <a:p>
            <a:pPr marL="285750" indent="-285750" algn="just">
              <a:buFont typeface="Wingdings" panose="05000000000000000000" pitchFamily="2" charset="2"/>
              <a:buChar char="§"/>
            </a:pPr>
            <a:r>
              <a:rPr lang="fr-FR" sz="1800" dirty="0"/>
              <a:t>phase de travail actuelle et dates/échéances à venir</a:t>
            </a:r>
          </a:p>
          <a:p>
            <a:pPr marL="285750" indent="-285750" algn="just">
              <a:buFont typeface="Wingdings" panose="05000000000000000000" pitchFamily="2" charset="2"/>
              <a:buChar char="§"/>
            </a:pPr>
            <a:endParaRPr lang="fr-FR" sz="1800" dirty="0"/>
          </a:p>
          <a:p>
            <a:pPr marL="285750" indent="-285750" algn="just">
              <a:buFont typeface="Wingdings" panose="05000000000000000000" pitchFamily="2" charset="2"/>
              <a:buChar char="§"/>
            </a:pPr>
            <a:r>
              <a:rPr lang="fr-FR" sz="1800" dirty="0"/>
              <a:t>discussion sur quelques points clefs nécessitant l'avis du CPS : </a:t>
            </a:r>
            <a:r>
              <a:rPr lang="fr-FR" sz="1800" dirty="0" err="1"/>
              <a:t>mentoring</a:t>
            </a:r>
            <a:r>
              <a:rPr lang="fr-FR" sz="1800" dirty="0"/>
              <a:t>, post-docs, cahiers labo, implication plus large : comment faire ? etc...</a:t>
            </a:r>
          </a:p>
          <a:p>
            <a:pPr marL="285750" indent="-285750" algn="just">
              <a:buFont typeface="Wingdings" panose="05000000000000000000" pitchFamily="2" charset="2"/>
              <a:buChar char="§"/>
            </a:pPr>
            <a:endParaRPr lang="fr-FR" sz="1800" dirty="0"/>
          </a:p>
          <a:p>
            <a:pPr marL="285750" indent="-285750" algn="just">
              <a:buFont typeface="Wingdings" panose="05000000000000000000" pitchFamily="2" charset="2"/>
              <a:buChar char="§"/>
            </a:pPr>
            <a:r>
              <a:rPr lang="fr-FR" sz="1800" dirty="0"/>
              <a:t>questions diverses</a:t>
            </a:r>
            <a:endParaRPr lang="fr-FR" sz="1800" b="1" dirty="0"/>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a:t>Plan</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85505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down)">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7823F67-C2A1-4F92-8FD9-E19AC62C3396}"/>
              </a:ext>
            </a:extLst>
          </p:cNvPr>
          <p:cNvSpPr>
            <a:spLocks noGrp="1"/>
          </p:cNvSpPr>
          <p:nvPr>
            <p:ph type="title"/>
          </p:nvPr>
        </p:nvSpPr>
        <p:spPr>
          <a:xfrm>
            <a:off x="323528" y="836712"/>
            <a:ext cx="8229600" cy="543595"/>
          </a:xfrm>
        </p:spPr>
        <p:txBody>
          <a:bodyPr/>
          <a:lstStyle/>
          <a:p>
            <a:r>
              <a:rPr lang="fr-FR" dirty="0"/>
              <a:t>CAHIERS DE LABORATOIRE</a:t>
            </a:r>
          </a:p>
        </p:txBody>
      </p:sp>
      <p:sp>
        <p:nvSpPr>
          <p:cNvPr id="7" name="ZoneTexte 6">
            <a:extLst>
              <a:ext uri="{FF2B5EF4-FFF2-40B4-BE49-F238E27FC236}">
                <a16:creationId xmlns:a16="http://schemas.microsoft.com/office/drawing/2014/main" id="{6C66BD3E-EF40-4BDF-AD4D-B80138D49F51}"/>
              </a:ext>
            </a:extLst>
          </p:cNvPr>
          <p:cNvSpPr txBox="1"/>
          <p:nvPr/>
        </p:nvSpPr>
        <p:spPr>
          <a:xfrm>
            <a:off x="323528" y="1628800"/>
            <a:ext cx="7414809" cy="2308324"/>
          </a:xfrm>
          <a:prstGeom prst="rect">
            <a:avLst/>
          </a:prstGeom>
          <a:noFill/>
        </p:spPr>
        <p:txBody>
          <a:bodyPr wrap="square" rtlCol="0">
            <a:spAutoFit/>
          </a:bodyPr>
          <a:lstStyle/>
          <a:p>
            <a:r>
              <a:rPr lang="fr-FR" b="1" dirty="0">
                <a:solidFill>
                  <a:srgbClr val="45A59D"/>
                </a:solidFill>
              </a:rPr>
              <a:t>Constat: </a:t>
            </a:r>
          </a:p>
          <a:p>
            <a:pPr marL="285750" indent="-285750">
              <a:buFontTx/>
              <a:buChar char="-"/>
            </a:pPr>
            <a:r>
              <a:rPr lang="fr-FR" b="1" dirty="0">
                <a:solidFill>
                  <a:srgbClr val="45A59D"/>
                </a:solidFill>
              </a:rPr>
              <a:t>Un petit nombre d’unités utilisent déjà des cahiers de laboratoires électroniques</a:t>
            </a:r>
          </a:p>
          <a:p>
            <a:pPr marL="285750" indent="-285750">
              <a:buFontTx/>
              <a:buChar char="-"/>
            </a:pPr>
            <a:r>
              <a:rPr lang="fr-FR" b="1" dirty="0">
                <a:solidFill>
                  <a:srgbClr val="45A59D"/>
                </a:solidFill>
              </a:rPr>
              <a:t> un petit nombre, mais plus important, utilise des cahiers papier</a:t>
            </a:r>
          </a:p>
          <a:p>
            <a:pPr marL="285750" indent="-285750">
              <a:buFontTx/>
              <a:buChar char="-"/>
            </a:pPr>
            <a:r>
              <a:rPr lang="fr-FR" b="1" dirty="0">
                <a:solidFill>
                  <a:srgbClr val="45A59D"/>
                </a:solidFill>
              </a:rPr>
              <a:t>Les sciences dures sont relativement bien couvertes</a:t>
            </a:r>
          </a:p>
          <a:p>
            <a:pPr marL="285750" indent="-285750">
              <a:buFontTx/>
              <a:buChar char="-"/>
            </a:pPr>
            <a:r>
              <a:rPr lang="fr-FR" b="1" dirty="0">
                <a:solidFill>
                  <a:srgbClr val="45A59D"/>
                </a:solidFill>
              </a:rPr>
              <a:t>Les SHS non: outil non approprié, autre manque, comment faire mieux?</a:t>
            </a:r>
          </a:p>
        </p:txBody>
      </p:sp>
      <p:sp>
        <p:nvSpPr>
          <p:cNvPr id="5" name="ZoneTexte 4">
            <a:extLst>
              <a:ext uri="{FF2B5EF4-FFF2-40B4-BE49-F238E27FC236}">
                <a16:creationId xmlns:a16="http://schemas.microsoft.com/office/drawing/2014/main" id="{6C66BD3E-EF40-4BDF-AD4D-B80138D49F51}"/>
              </a:ext>
            </a:extLst>
          </p:cNvPr>
          <p:cNvSpPr txBox="1"/>
          <p:nvPr/>
        </p:nvSpPr>
        <p:spPr>
          <a:xfrm>
            <a:off x="467544" y="4077072"/>
            <a:ext cx="7414809" cy="923330"/>
          </a:xfrm>
          <a:prstGeom prst="rect">
            <a:avLst/>
          </a:prstGeom>
          <a:noFill/>
        </p:spPr>
        <p:txBody>
          <a:bodyPr wrap="square" rtlCol="0">
            <a:spAutoFit/>
          </a:bodyPr>
          <a:lstStyle/>
          <a:p>
            <a:r>
              <a:rPr lang="fr-FR" b="1" dirty="0">
                <a:solidFill>
                  <a:srgbClr val="45A59D"/>
                </a:solidFill>
              </a:rPr>
              <a:t>Mise en </a:t>
            </a:r>
            <a:r>
              <a:rPr lang="fr-FR" b="1" dirty="0" err="1">
                <a:solidFill>
                  <a:srgbClr val="45A59D"/>
                </a:solidFill>
              </a:rPr>
              <a:t>oeuvre</a:t>
            </a:r>
            <a:r>
              <a:rPr lang="fr-FR" b="1" dirty="0">
                <a:solidFill>
                  <a:srgbClr val="45A59D"/>
                </a:solidFill>
              </a:rPr>
              <a:t>: </a:t>
            </a:r>
          </a:p>
          <a:p>
            <a:pPr marL="285750" indent="-285750">
              <a:buFontTx/>
              <a:buChar char="-"/>
            </a:pPr>
            <a:r>
              <a:rPr lang="fr-FR" b="1" dirty="0">
                <a:solidFill>
                  <a:srgbClr val="45A59D"/>
                </a:solidFill>
              </a:rPr>
              <a:t>Comité d’utilisateurs (3 réunions à la rentrée)</a:t>
            </a:r>
          </a:p>
          <a:p>
            <a:pPr marL="285750" indent="-285750">
              <a:buFontTx/>
              <a:buChar char="-"/>
            </a:pPr>
            <a:r>
              <a:rPr lang="fr-FR" b="1" dirty="0">
                <a:solidFill>
                  <a:schemeClr val="accent6">
                    <a:lumMod val="75000"/>
                  </a:schemeClr>
                </a:solidFill>
              </a:rPr>
              <a:t> appel: participation SHS!</a:t>
            </a:r>
          </a:p>
        </p:txBody>
      </p:sp>
    </p:spTree>
    <p:extLst>
      <p:ext uri="{BB962C8B-B14F-4D97-AF65-F5344CB8AC3E}">
        <p14:creationId xmlns:p14="http://schemas.microsoft.com/office/powerpoint/2010/main" val="4286357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7823F67-C2A1-4F92-8FD9-E19AC62C3396}"/>
              </a:ext>
            </a:extLst>
          </p:cNvPr>
          <p:cNvSpPr>
            <a:spLocks noGrp="1"/>
          </p:cNvSpPr>
          <p:nvPr>
            <p:ph type="title"/>
          </p:nvPr>
        </p:nvSpPr>
        <p:spPr>
          <a:xfrm>
            <a:off x="323528" y="980728"/>
            <a:ext cx="8229600" cy="543595"/>
          </a:xfrm>
        </p:spPr>
        <p:txBody>
          <a:bodyPr/>
          <a:lstStyle/>
          <a:p>
            <a:r>
              <a:rPr lang="fr-FR" dirty="0"/>
              <a:t>POST-DOCS</a:t>
            </a:r>
          </a:p>
        </p:txBody>
      </p:sp>
      <p:sp>
        <p:nvSpPr>
          <p:cNvPr id="7" name="ZoneTexte 6">
            <a:extLst>
              <a:ext uri="{FF2B5EF4-FFF2-40B4-BE49-F238E27FC236}">
                <a16:creationId xmlns:a16="http://schemas.microsoft.com/office/drawing/2014/main" id="{6C66BD3E-EF40-4BDF-AD4D-B80138D49F51}"/>
              </a:ext>
            </a:extLst>
          </p:cNvPr>
          <p:cNvSpPr txBox="1"/>
          <p:nvPr/>
        </p:nvSpPr>
        <p:spPr>
          <a:xfrm>
            <a:off x="2411760" y="2348880"/>
            <a:ext cx="5006499" cy="1477328"/>
          </a:xfrm>
          <a:prstGeom prst="rect">
            <a:avLst/>
          </a:prstGeom>
          <a:noFill/>
        </p:spPr>
        <p:txBody>
          <a:bodyPr wrap="none" rtlCol="0">
            <a:spAutoFit/>
          </a:bodyPr>
          <a:lstStyle/>
          <a:p>
            <a:r>
              <a:rPr lang="fr-FR" b="1" dirty="0">
                <a:solidFill>
                  <a:srgbClr val="45A59D"/>
                </a:solidFill>
              </a:rPr>
              <a:t>40 contactés, aucune réponse</a:t>
            </a:r>
          </a:p>
          <a:p>
            <a:endParaRPr lang="fr-FR" b="1" dirty="0">
              <a:solidFill>
                <a:srgbClr val="45A59D"/>
              </a:solidFill>
            </a:endParaRPr>
          </a:p>
          <a:p>
            <a:r>
              <a:rPr lang="fr-FR" b="1" dirty="0">
                <a:solidFill>
                  <a:schemeClr val="accent6">
                    <a:lumMod val="75000"/>
                  </a:schemeClr>
                </a:solidFill>
              </a:rPr>
              <a:t>Appel: participation CPS, en particulier SHS</a:t>
            </a:r>
          </a:p>
          <a:p>
            <a:endParaRPr lang="fr-FR" b="1" dirty="0">
              <a:solidFill>
                <a:srgbClr val="45A59D"/>
              </a:solidFill>
            </a:endParaRPr>
          </a:p>
          <a:p>
            <a:r>
              <a:rPr lang="fr-FR" b="1" dirty="0">
                <a:solidFill>
                  <a:srgbClr val="45A59D"/>
                </a:solidFill>
              </a:rPr>
              <a:t> </a:t>
            </a:r>
          </a:p>
        </p:txBody>
      </p:sp>
    </p:spTree>
    <p:extLst>
      <p:ext uri="{BB962C8B-B14F-4D97-AF65-F5344CB8AC3E}">
        <p14:creationId xmlns:p14="http://schemas.microsoft.com/office/powerpoint/2010/main" val="474913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28" y="2348880"/>
            <a:ext cx="8136904" cy="2592288"/>
          </a:xfrm>
        </p:spPr>
        <p:txBody>
          <a:bodyPr/>
          <a:lstStyle/>
          <a:p>
            <a:r>
              <a:rPr lang="fr-FR" sz="4000" dirty="0">
                <a:latin typeface="Work Sans" panose="00000500000000000000" pitchFamily="2" charset="0"/>
              </a:rPr>
              <a:t>Merci de votre attention</a:t>
            </a:r>
            <a:br>
              <a:rPr lang="fr-FR" dirty="0">
                <a:latin typeface="Work Sans" panose="00000500000000000000" pitchFamily="2" charset="0"/>
              </a:rPr>
            </a:br>
            <a:br>
              <a:rPr lang="fr-FR" dirty="0">
                <a:latin typeface="Work Sans" panose="00000500000000000000" pitchFamily="2" charset="0"/>
              </a:rPr>
            </a:br>
            <a:br>
              <a:rPr lang="fr-FR" dirty="0">
                <a:latin typeface="Work Sans" panose="00000500000000000000" pitchFamily="2" charset="0"/>
              </a:rPr>
            </a:br>
            <a:endParaRPr lang="fr-FR" dirty="0">
              <a:latin typeface="Work Sans" panose="00000500000000000000" pitchFamily="2" charset="0"/>
            </a:endParaRPr>
          </a:p>
        </p:txBody>
      </p:sp>
      <p:cxnSp>
        <p:nvCxnSpPr>
          <p:cNvPr id="5" name="Connecteur droit 4">
            <a:extLst>
              <a:ext uri="{FF2B5EF4-FFF2-40B4-BE49-F238E27FC236}">
                <a16:creationId xmlns:a16="http://schemas.microsoft.com/office/drawing/2014/main" id="{D31276A5-30FB-4C4E-BFC6-DA7371460DE2}"/>
              </a:ext>
            </a:extLst>
          </p:cNvPr>
          <p:cNvCxnSpPr/>
          <p:nvPr/>
        </p:nvCxnSpPr>
        <p:spPr>
          <a:xfrm>
            <a:off x="1691680" y="3068960"/>
            <a:ext cx="6048672" cy="0"/>
          </a:xfrm>
          <a:prstGeom prst="line">
            <a:avLst/>
          </a:prstGeom>
          <a:ln w="38100">
            <a:solidFill>
              <a:srgbClr val="45A59D"/>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F2739B2D-40E9-E343-A6CC-84D427BA1619}"/>
              </a:ext>
            </a:extLst>
          </p:cNvPr>
          <p:cNvCxnSpPr/>
          <p:nvPr/>
        </p:nvCxnSpPr>
        <p:spPr>
          <a:xfrm>
            <a:off x="1835696" y="3140968"/>
            <a:ext cx="6048672" cy="0"/>
          </a:xfrm>
          <a:prstGeom prst="line">
            <a:avLst/>
          </a:prstGeom>
          <a:ln>
            <a:solidFill>
              <a:srgbClr val="45A5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737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467544" y="1628800"/>
            <a:ext cx="8280920" cy="3693319"/>
          </a:xfrm>
          <a:prstGeom prst="rect">
            <a:avLst/>
          </a:prstGeom>
          <a:noFill/>
        </p:spPr>
        <p:txBody>
          <a:bodyPr wrap="square" rtlCol="0">
            <a:spAutoFit/>
          </a:bodyPr>
          <a:lstStyle/>
          <a:p>
            <a:r>
              <a:rPr lang="fr-FR" b="1" dirty="0">
                <a:solidFill>
                  <a:srgbClr val="45A59D"/>
                </a:solidFill>
              </a:rPr>
              <a:t>ITEM 40 - Supervision en début de carrière :</a:t>
            </a:r>
          </a:p>
          <a:p>
            <a:endParaRPr lang="fr-FR" b="1" dirty="0">
              <a:solidFill>
                <a:srgbClr val="45A59D"/>
              </a:solidFill>
            </a:endParaRPr>
          </a:p>
          <a:p>
            <a:pPr algn="just"/>
            <a:r>
              <a:rPr lang="fr-FR" dirty="0">
                <a:solidFill>
                  <a:srgbClr val="45A59D"/>
                </a:solidFill>
              </a:rPr>
              <a:t>Les employeurs et/ou bailleurs de fonds devraient veiller à ce que soit clairement indiquée </a:t>
            </a:r>
            <a:r>
              <a:rPr lang="fr-FR" b="1" dirty="0">
                <a:solidFill>
                  <a:srgbClr val="45A59D"/>
                </a:solidFill>
              </a:rPr>
              <a:t>une personne de référence que les chercheurs en début de carrière peuvent consulter </a:t>
            </a:r>
            <a:r>
              <a:rPr lang="fr-FR" dirty="0">
                <a:solidFill>
                  <a:srgbClr val="45A59D"/>
                </a:solidFill>
              </a:rPr>
              <a:t>pour l'exécution de leurs tâches professionnelles et devraient informer les chercheurs en conséquence. Ces dispositions devraient clairement déterminer que les directeurs de thèse/stage proposés possèdent une expertise suffisante en matière de supervision de la recherche, qu'ils ont le temps, la connaissance, l'expérience, l'expertise et l'engagement nécessaires pour pouvoir offrir le soutien adéquat au chercheur en formation, et qu'ils prévoient les procédures nécessaires en matière d'avancement et d'examen, ainsi que les mécanismes de retour d’expérience nécessaires.</a:t>
            </a:r>
          </a:p>
        </p:txBody>
      </p:sp>
      <p:sp>
        <p:nvSpPr>
          <p:cNvPr id="6" name="Titre 2"/>
          <p:cNvSpPr>
            <a:spLocks noGrp="1"/>
          </p:cNvSpPr>
          <p:nvPr>
            <p:ph type="title"/>
          </p:nvPr>
        </p:nvSpPr>
        <p:spPr>
          <a:xfrm>
            <a:off x="3491880" y="404664"/>
            <a:ext cx="2160240" cy="430887"/>
          </a:xfrm>
        </p:spPr>
        <p:txBody>
          <a:bodyPr/>
          <a:lstStyle/>
          <a:p>
            <a:r>
              <a:rPr lang="fr-FR" dirty="0"/>
              <a:t>Exemple 3</a:t>
            </a:r>
          </a:p>
        </p:txBody>
      </p:sp>
    </p:spTree>
    <p:extLst>
      <p:ext uri="{BB962C8B-B14F-4D97-AF65-F5344CB8AC3E}">
        <p14:creationId xmlns:p14="http://schemas.microsoft.com/office/powerpoint/2010/main" val="191632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nvGraphicFramePr>
        <p:xfrm>
          <a:off x="0" y="692696"/>
          <a:ext cx="8965499" cy="5605519"/>
        </p:xfrm>
        <a:graphic>
          <a:graphicData uri="http://schemas.openxmlformats.org/drawingml/2006/table">
            <a:tbl>
              <a:tblPr/>
              <a:tblGrid>
                <a:gridCol w="51467">
                  <a:extLst>
                    <a:ext uri="{9D8B030D-6E8A-4147-A177-3AD203B41FA5}">
                      <a16:colId xmlns:a16="http://schemas.microsoft.com/office/drawing/2014/main" val="20000"/>
                    </a:ext>
                  </a:extLst>
                </a:gridCol>
                <a:gridCol w="48860">
                  <a:extLst>
                    <a:ext uri="{9D8B030D-6E8A-4147-A177-3AD203B41FA5}">
                      <a16:colId xmlns:a16="http://schemas.microsoft.com/office/drawing/2014/main" val="20001"/>
                    </a:ext>
                  </a:extLst>
                </a:gridCol>
                <a:gridCol w="4759705">
                  <a:extLst>
                    <a:ext uri="{9D8B030D-6E8A-4147-A177-3AD203B41FA5}">
                      <a16:colId xmlns:a16="http://schemas.microsoft.com/office/drawing/2014/main" val="20002"/>
                    </a:ext>
                  </a:extLst>
                </a:gridCol>
                <a:gridCol w="3468868">
                  <a:extLst>
                    <a:ext uri="{9D8B030D-6E8A-4147-A177-3AD203B41FA5}">
                      <a16:colId xmlns:a16="http://schemas.microsoft.com/office/drawing/2014/main" val="20003"/>
                    </a:ext>
                  </a:extLst>
                </a:gridCol>
                <a:gridCol w="636599">
                  <a:extLst>
                    <a:ext uri="{9D8B030D-6E8A-4147-A177-3AD203B41FA5}">
                      <a16:colId xmlns:a16="http://schemas.microsoft.com/office/drawing/2014/main" val="20004"/>
                    </a:ext>
                  </a:extLst>
                </a:gridCol>
              </a:tblGrid>
              <a:tr h="363435">
                <a:tc gridSpan="2">
                  <a:txBody>
                    <a:bodyPr/>
                    <a:lstStyle/>
                    <a:p>
                      <a:pPr algn="ctr" fontAlgn="ctr"/>
                      <a:endParaRPr lang="fr-FR" sz="1000" b="1" i="0" u="none" strike="noStrike" dirty="0">
                        <a:solidFill>
                          <a:srgbClr val="FFFFFF"/>
                        </a:solidFill>
                        <a:latin typeface="Work Sans"/>
                      </a:endParaRPr>
                    </a:p>
                  </a:txBody>
                  <a:tcPr marL="2607" marR="2607" marT="26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tc hMerge="1">
                  <a:txBody>
                    <a:bodyPr/>
                    <a:lstStyle/>
                    <a:p>
                      <a:endParaRPr lang="fr-FR"/>
                    </a:p>
                  </a:txBody>
                  <a:tcPr/>
                </a:tc>
                <a:tc>
                  <a:txBody>
                    <a:bodyPr/>
                    <a:lstStyle/>
                    <a:p>
                      <a:pPr algn="ctr" fontAlgn="ctr"/>
                      <a:r>
                        <a:rPr lang="fr-FR" sz="1000" b="1" i="0" u="none" strike="noStrike" dirty="0">
                          <a:solidFill>
                            <a:srgbClr val="FFFFFF"/>
                          </a:solidFill>
                          <a:latin typeface="Work Sans"/>
                        </a:rPr>
                        <a:t>Pratiques et constats de l'établissement</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tc>
                  <a:txBody>
                    <a:bodyPr/>
                    <a:lstStyle/>
                    <a:p>
                      <a:pPr algn="ctr" fontAlgn="ctr"/>
                      <a:r>
                        <a:rPr lang="fr-FR" sz="1000" b="1" i="0" u="none" strike="noStrike" dirty="0">
                          <a:solidFill>
                            <a:srgbClr val="FFFFFF"/>
                          </a:solidFill>
                          <a:latin typeface="Work Sans"/>
                        </a:rPr>
                        <a:t>Propositions d'actions</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tc>
                  <a:txBody>
                    <a:bodyPr/>
                    <a:lstStyle/>
                    <a:p>
                      <a:pPr algn="ctr" fontAlgn="ctr"/>
                      <a:r>
                        <a:rPr lang="fr-FR" sz="800" b="1" i="0" u="none" strike="noStrike" dirty="0">
                          <a:solidFill>
                            <a:srgbClr val="FFFFFF"/>
                          </a:solidFill>
                          <a:latin typeface="Work Sans"/>
                        </a:rPr>
                        <a:t>Type d'action</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extLst>
                  <a:ext uri="{0D108BD9-81ED-4DB2-BD59-A6C34878D82A}">
                    <a16:rowId xmlns:a16="http://schemas.microsoft.com/office/drawing/2014/main" val="10000"/>
                  </a:ext>
                </a:extLst>
              </a:tr>
              <a:tr h="178288">
                <a:tc gridSpan="5">
                  <a:txBody>
                    <a:bodyPr/>
                    <a:lstStyle/>
                    <a:p>
                      <a:pPr algn="l" fontAlgn="ctr"/>
                      <a:endParaRPr lang="fr-FR" sz="1000" b="1" i="0" u="none" strike="noStrike" dirty="0">
                        <a:solidFill>
                          <a:srgbClr val="FFFFFF"/>
                        </a:solidFill>
                        <a:latin typeface="Work Sans"/>
                      </a:endParaRPr>
                    </a:p>
                  </a:txBody>
                  <a:tcPr marL="2607" marR="2607" marT="26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4A5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137146">
                <a:tc gridSpan="5">
                  <a:txBody>
                    <a:bodyPr/>
                    <a:lstStyle/>
                    <a:p>
                      <a:pPr algn="just" fontAlgn="ctr"/>
                      <a:endParaRPr lang="fr-FR" sz="1100" b="1" i="0" u="none" strike="noStrike" dirty="0">
                        <a:solidFill>
                          <a:srgbClr val="000000"/>
                        </a:solidFill>
                        <a:latin typeface="Work Sans"/>
                      </a:endParaRPr>
                    </a:p>
                  </a:txBody>
                  <a:tcPr marL="2607" marR="2607" marT="2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4616622">
                <a:tc rowSpan="2">
                  <a:txBody>
                    <a:bodyPr/>
                    <a:lstStyle/>
                    <a:p>
                      <a:pPr algn="ctr" fontAlgn="ctr"/>
                      <a:endParaRPr lang="fr-FR" sz="800" b="0" i="0" u="none" strike="noStrike" dirty="0">
                        <a:solidFill>
                          <a:srgbClr val="000000"/>
                        </a:solidFill>
                        <a:effectLst/>
                        <a:latin typeface="Work Sans"/>
                      </a:endParaRP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fr-FR" sz="1200" b="0" i="0" u="none" strike="noStrike" dirty="0">
                          <a:solidFill>
                            <a:srgbClr val="000000"/>
                          </a:solidFill>
                          <a:latin typeface="Work Sans"/>
                        </a:rPr>
                        <a:t>La charte des thèses de l’UT (commune) et la convention doctorale (propre à chaque doctorant) constituent les documents de référence, permettant de bien cadrer/</a:t>
                      </a:r>
                      <a:r>
                        <a:rPr lang="fr-FR" sz="1200" b="0" i="0" u="none" strike="noStrike" dirty="0" err="1">
                          <a:solidFill>
                            <a:srgbClr val="000000"/>
                          </a:solidFill>
                          <a:latin typeface="Work Sans"/>
                        </a:rPr>
                        <a:t>normer</a:t>
                      </a:r>
                      <a:r>
                        <a:rPr lang="fr-FR" sz="1200" b="0" i="0" u="none" strike="noStrike" dirty="0">
                          <a:solidFill>
                            <a:srgbClr val="000000"/>
                          </a:solidFill>
                          <a:latin typeface="Work Sans"/>
                        </a:rPr>
                        <a:t> les activités du doctorant mais également du directeur de thèse. Pour autant, à ce jour rien d’équivalent n’existe pour les stages et mémoires en masters (hors convention de stage qui satisfait à un objectif essentiellement administratif et juridique).</a:t>
                      </a:r>
                    </a:p>
                    <a:p>
                      <a:pPr algn="ctr" fontAlgn="ctr"/>
                      <a:endParaRPr lang="fr-FR" sz="1200" b="0" i="0" u="none" strike="noStrike" dirty="0">
                        <a:solidFill>
                          <a:srgbClr val="000000"/>
                        </a:solidFill>
                        <a:latin typeface="Work Sans"/>
                      </a:endParaRPr>
                    </a:p>
                    <a:p>
                      <a:pPr algn="ctr" fontAlgn="ctr"/>
                      <a:r>
                        <a:rPr lang="fr-FR" sz="1200" b="0" i="0" u="none" strike="noStrike" dirty="0">
                          <a:solidFill>
                            <a:srgbClr val="000000"/>
                          </a:solidFill>
                          <a:latin typeface="Work Sans"/>
                        </a:rPr>
                        <a:t>Il ressort que le parrainage par le directeur de thèse est bien établi pour les doctorants</a:t>
                      </a:r>
                      <a:r>
                        <a:rPr lang="fr-FR" sz="1200" b="1" i="0" u="none" strike="noStrike" dirty="0">
                          <a:solidFill>
                            <a:srgbClr val="000000"/>
                          </a:solidFill>
                          <a:latin typeface="Work Sans"/>
                        </a:rPr>
                        <a:t>. Mais qu’en est-il des jeunes EC nouvellement nommés ? </a:t>
                      </a:r>
                    </a:p>
                    <a:p>
                      <a:pPr algn="ctr" fontAlgn="ctr"/>
                      <a:endParaRPr lang="fr-FR" sz="1200" b="0" i="0" u="none" strike="noStrike" dirty="0">
                        <a:solidFill>
                          <a:srgbClr val="000000"/>
                        </a:solidFill>
                        <a:latin typeface="Work Sans"/>
                      </a:endParaRPr>
                    </a:p>
                    <a:p>
                      <a:pPr algn="ctr" fontAlgn="ctr"/>
                      <a:r>
                        <a:rPr lang="fr-FR" sz="1200" b="0" i="0" u="none" strike="noStrike" dirty="0">
                          <a:solidFill>
                            <a:srgbClr val="000000"/>
                          </a:solidFill>
                          <a:latin typeface="Work Sans"/>
                        </a:rPr>
                        <a:t>Les possibilités de missions d’enseignement ne sont pas toujours bien connues des doctorants. </a:t>
                      </a: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ctr"/>
                      <a:endParaRPr lang="fr-FR" sz="1000" b="0" i="0" u="none" strike="noStrike" dirty="0">
                        <a:solidFill>
                          <a:srgbClr val="000000"/>
                        </a:solidFill>
                        <a:latin typeface="Work Sans"/>
                      </a:endParaRP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a:solidFill>
                            <a:srgbClr val="000000"/>
                          </a:solidFill>
                          <a:latin typeface="Work Sans"/>
                        </a:rPr>
                        <a:t>40.1 - Pour les jeunes EC, nommer une personne-ressource extérieure au laboratoire, professeur, pour une durée de 4 ans, dont le but est de faire un </a:t>
                      </a:r>
                      <a:r>
                        <a:rPr lang="fr-FR" sz="1200" b="0" i="0" u="none" strike="noStrike" dirty="0" err="1">
                          <a:solidFill>
                            <a:srgbClr val="000000"/>
                          </a:solidFill>
                          <a:latin typeface="Work Sans"/>
                        </a:rPr>
                        <a:t>mentoring</a:t>
                      </a:r>
                      <a:r>
                        <a:rPr lang="fr-FR" sz="1200" b="0" i="0" u="none" strike="noStrike" dirty="0">
                          <a:solidFill>
                            <a:srgbClr val="000000"/>
                          </a:solidFill>
                          <a:latin typeface="Work Sans"/>
                        </a:rPr>
                        <a:t> régulier.</a:t>
                      </a: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Work Sans"/>
                        </a:rPr>
                        <a:t>F - Formalisation</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vMerge="1">
                  <a:txBody>
                    <a:bodyPr/>
                    <a:lstStyle/>
                    <a:p>
                      <a:endParaRPr lang="fr-FR"/>
                    </a:p>
                  </a:txBody>
                  <a:tcPr/>
                </a:tc>
                <a:tc gridSpan="2" vMerge="1">
                  <a:txBody>
                    <a:bodyPr/>
                    <a:lstStyle/>
                    <a:p>
                      <a:endParaRPr lang="fr-FR"/>
                    </a:p>
                  </a:txBody>
                  <a:tcPr/>
                </a:tc>
                <a:tc hMerge="1" vMerge="1">
                  <a:txBody>
                    <a:bodyPr/>
                    <a:lstStyle/>
                    <a:p>
                      <a:endParaRPr lang="fr-FR"/>
                    </a:p>
                  </a:txBody>
                  <a:tcPr/>
                </a:tc>
                <a:tc>
                  <a:txBody>
                    <a:bodyPr/>
                    <a:lstStyle/>
                    <a:p>
                      <a:endParaRPr lang="fr-F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fr-FR" dirty="0"/>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ZoneTexte 9"/>
          <p:cNvSpPr txBox="1"/>
          <p:nvPr/>
        </p:nvSpPr>
        <p:spPr>
          <a:xfrm>
            <a:off x="2051720" y="188640"/>
            <a:ext cx="4596130" cy="369332"/>
          </a:xfrm>
          <a:prstGeom prst="rect">
            <a:avLst/>
          </a:prstGeom>
          <a:solidFill>
            <a:schemeClr val="tx2">
              <a:lumMod val="75000"/>
            </a:schemeClr>
          </a:solidFill>
        </p:spPr>
        <p:txBody>
          <a:bodyPr wrap="none" rtlCol="0">
            <a:spAutoFit/>
          </a:bodyPr>
          <a:lstStyle/>
          <a:p>
            <a:r>
              <a:rPr lang="fr-FR" b="1" dirty="0">
                <a:solidFill>
                  <a:srgbClr val="FF99FF"/>
                </a:solidFill>
              </a:rPr>
              <a:t>Exemple 3: </a:t>
            </a:r>
            <a:r>
              <a:rPr lang="fr-FR" b="1" dirty="0" err="1">
                <a:solidFill>
                  <a:srgbClr val="FF99FF"/>
                </a:solidFill>
              </a:rPr>
              <a:t>co</a:t>
            </a:r>
            <a:r>
              <a:rPr lang="fr-FR" b="1" dirty="0">
                <a:solidFill>
                  <a:srgbClr val="FF99FF"/>
                </a:solidFill>
              </a:rPr>
              <a:t>-construction EC-services</a:t>
            </a:r>
          </a:p>
        </p:txBody>
      </p:sp>
    </p:spTree>
    <p:extLst>
      <p:ext uri="{BB962C8B-B14F-4D97-AF65-F5344CB8AC3E}">
        <p14:creationId xmlns:p14="http://schemas.microsoft.com/office/powerpoint/2010/main" val="312013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èche droite 7"/>
          <p:cNvSpPr/>
          <p:nvPr/>
        </p:nvSpPr>
        <p:spPr>
          <a:xfrm>
            <a:off x="17040226" y="115138200"/>
            <a:ext cx="4048124" cy="1323975"/>
          </a:xfrm>
          <a:prstGeom prst="rightArrow">
            <a:avLst/>
          </a:prstGeom>
          <a:solidFill>
            <a:schemeClr val="accent1">
              <a:lumMod val="60000"/>
              <a:lumOff val="40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9" name="Rectangle à coins arrondis 8"/>
          <p:cNvSpPr/>
          <p:nvPr/>
        </p:nvSpPr>
        <p:spPr>
          <a:xfrm>
            <a:off x="18454009" y="115607192"/>
            <a:ext cx="1296097" cy="340633"/>
          </a:xfrm>
          <a:prstGeom prst="roundRect">
            <a:avLst/>
          </a:prstGeom>
          <a:solidFill>
            <a:schemeClr val="accent1">
              <a:lumMod val="7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50">
                <a:latin typeface="Work Sans" panose="00000500000000000000" pitchFamily="2" charset="0"/>
              </a:rPr>
              <a:t>24 mois</a:t>
            </a:r>
          </a:p>
        </p:txBody>
      </p:sp>
      <p:sp>
        <p:nvSpPr>
          <p:cNvPr id="10" name="Flèche droite 9"/>
          <p:cNvSpPr/>
          <p:nvPr/>
        </p:nvSpPr>
        <p:spPr>
          <a:xfrm>
            <a:off x="17040226" y="116462176"/>
            <a:ext cx="3028949" cy="1204913"/>
          </a:xfrm>
          <a:prstGeom prst="rightArrow">
            <a:avLst/>
          </a:prstGeom>
          <a:solidFill>
            <a:schemeClr val="accent1">
              <a:lumMod val="60000"/>
              <a:lumOff val="40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15" name="Flèche droite 14"/>
          <p:cNvSpPr/>
          <p:nvPr/>
        </p:nvSpPr>
        <p:spPr>
          <a:xfrm>
            <a:off x="17040226" y="115138200"/>
            <a:ext cx="4048124" cy="1323975"/>
          </a:xfrm>
          <a:prstGeom prst="rightArrow">
            <a:avLst/>
          </a:prstGeom>
          <a:solidFill>
            <a:schemeClr val="accent1">
              <a:lumMod val="60000"/>
              <a:lumOff val="40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16" name="Rectangle à coins arrondis 15"/>
          <p:cNvSpPr/>
          <p:nvPr/>
        </p:nvSpPr>
        <p:spPr>
          <a:xfrm>
            <a:off x="18454009" y="115607192"/>
            <a:ext cx="1296097" cy="340633"/>
          </a:xfrm>
          <a:prstGeom prst="roundRect">
            <a:avLst/>
          </a:prstGeom>
          <a:solidFill>
            <a:schemeClr val="accent1">
              <a:lumMod val="7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50">
                <a:latin typeface="Work Sans" panose="00000500000000000000" pitchFamily="2" charset="0"/>
              </a:rPr>
              <a:t>24 mois</a:t>
            </a:r>
          </a:p>
        </p:txBody>
      </p:sp>
      <p:sp>
        <p:nvSpPr>
          <p:cNvPr id="17" name="Flèche droite 16"/>
          <p:cNvSpPr/>
          <p:nvPr/>
        </p:nvSpPr>
        <p:spPr>
          <a:xfrm>
            <a:off x="17040226" y="116462176"/>
            <a:ext cx="3028949" cy="1204913"/>
          </a:xfrm>
          <a:prstGeom prst="rightArrow">
            <a:avLst/>
          </a:prstGeom>
          <a:solidFill>
            <a:schemeClr val="accent1">
              <a:lumMod val="60000"/>
              <a:lumOff val="40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graphicFrame>
        <p:nvGraphicFramePr>
          <p:cNvPr id="18441" name="Object 9"/>
          <p:cNvGraphicFramePr>
            <a:graphicFrameLocks noChangeAspect="1"/>
          </p:cNvGraphicFramePr>
          <p:nvPr/>
        </p:nvGraphicFramePr>
        <p:xfrm>
          <a:off x="323528" y="2996952"/>
          <a:ext cx="8568952" cy="653828"/>
        </p:xfrm>
        <a:graphic>
          <a:graphicData uri="http://schemas.openxmlformats.org/presentationml/2006/ole">
            <mc:AlternateContent xmlns:mc="http://schemas.openxmlformats.org/markup-compatibility/2006">
              <mc:Choice xmlns:v="urn:schemas-microsoft-com:vml" Requires="v">
                <p:oleObj spid="_x0000_s3104" name="Feuille de calcul" r:id="rId3" imgW="22488567" imgH="1714500" progId="Excel.Sheet.12">
                  <p:embed/>
                </p:oleObj>
              </mc:Choice>
              <mc:Fallback>
                <p:oleObj name="Feuille de calcul" r:id="rId3" imgW="22488567" imgH="1714500" progId="Excel.Sheet.12">
                  <p:embed/>
                  <p:pic>
                    <p:nvPicPr>
                      <p:cNvPr id="1844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996952"/>
                        <a:ext cx="8568952" cy="65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2" name="Object 10"/>
          <p:cNvGraphicFramePr>
            <a:graphicFrameLocks noChangeAspect="1"/>
          </p:cNvGraphicFramePr>
          <p:nvPr/>
        </p:nvGraphicFramePr>
        <p:xfrm>
          <a:off x="323528" y="2132856"/>
          <a:ext cx="8573976" cy="576064"/>
        </p:xfrm>
        <a:graphic>
          <a:graphicData uri="http://schemas.openxmlformats.org/presentationml/2006/ole">
            <mc:AlternateContent xmlns:mc="http://schemas.openxmlformats.org/markup-compatibility/2006">
              <mc:Choice xmlns:v="urn:schemas-microsoft-com:vml" Requires="v">
                <p:oleObj spid="_x0000_s3105" name="Feuille de calcul" r:id="rId5" imgW="22488567" imgH="1514430" progId="Excel.Sheet.12">
                  <p:embed/>
                </p:oleObj>
              </mc:Choice>
              <mc:Fallback>
                <p:oleObj name="Feuille de calcul" r:id="rId5" imgW="22488567" imgH="1514430" progId="Excel.Sheet.12">
                  <p:embed/>
                  <p:pic>
                    <p:nvPicPr>
                      <p:cNvPr id="18442"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132856"/>
                        <a:ext cx="857397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33640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491880" y="404664"/>
            <a:ext cx="2160240" cy="430887"/>
          </a:xfrm>
        </p:spPr>
        <p:txBody>
          <a:bodyPr/>
          <a:lstStyle/>
          <a:p>
            <a:r>
              <a:rPr lang="fr-FR" dirty="0"/>
              <a:t>Exemple 1</a:t>
            </a:r>
          </a:p>
        </p:txBody>
      </p:sp>
      <p:sp>
        <p:nvSpPr>
          <p:cNvPr id="10" name="ZoneTexte 9"/>
          <p:cNvSpPr txBox="1"/>
          <p:nvPr/>
        </p:nvSpPr>
        <p:spPr>
          <a:xfrm>
            <a:off x="539552" y="1340768"/>
            <a:ext cx="8280920" cy="4247317"/>
          </a:xfrm>
          <a:prstGeom prst="rect">
            <a:avLst/>
          </a:prstGeom>
          <a:noFill/>
        </p:spPr>
        <p:txBody>
          <a:bodyPr wrap="square" rtlCol="0">
            <a:spAutoFit/>
          </a:bodyPr>
          <a:lstStyle/>
          <a:p>
            <a:r>
              <a:rPr lang="fr-FR" b="1" dirty="0">
                <a:solidFill>
                  <a:srgbClr val="45A59D"/>
                </a:solidFill>
              </a:rPr>
              <a:t>ITEM 1 - Liberté de recherche : </a:t>
            </a:r>
          </a:p>
          <a:p>
            <a:endParaRPr lang="fr-FR" b="1" dirty="0">
              <a:solidFill>
                <a:srgbClr val="45A59D"/>
              </a:solidFill>
            </a:endParaRPr>
          </a:p>
          <a:p>
            <a:r>
              <a:rPr lang="fr-FR" dirty="0">
                <a:solidFill>
                  <a:srgbClr val="45A59D"/>
                </a:solidFill>
              </a:rPr>
              <a:t>Les chercheurs devraient centrer leurs travaux de recherche sur le bien de l'humanité et l'extension des frontières de la connaissance scientifique, tout en </a:t>
            </a:r>
            <a:r>
              <a:rPr lang="fr-FR" b="1" dirty="0">
                <a:solidFill>
                  <a:srgbClr val="45A59D"/>
                </a:solidFill>
              </a:rPr>
              <a:t>jouissant de la liberté de pensée et d'expression</a:t>
            </a:r>
            <a:r>
              <a:rPr lang="fr-FR" dirty="0">
                <a:solidFill>
                  <a:srgbClr val="45A59D"/>
                </a:solidFill>
              </a:rPr>
              <a:t>, ainsi que de la liberté de déterminer les méthodes qui permettent la résolution des problèmes, selon les pratiques et principes éthiques qui sont reconnus. Les chercheurs doivent néanmoins </a:t>
            </a:r>
            <a:r>
              <a:rPr lang="fr-FR" b="1" dirty="0">
                <a:solidFill>
                  <a:srgbClr val="45A59D"/>
                </a:solidFill>
              </a:rPr>
              <a:t>reconnaître les limites à cette liberté susceptibles </a:t>
            </a:r>
            <a:r>
              <a:rPr lang="fr-FR" dirty="0">
                <a:solidFill>
                  <a:srgbClr val="45A59D"/>
                </a:solidFill>
              </a:rPr>
              <a:t>de découler de circonstances particulières de recherche (notamment sur le plan de la supervision, l’orientation et la gestion) ou de contraintes opérationnelles, par exemple pour des raisons de budget ou d'infrastructure ou particulièrement dans le secteur industriel, pour des raisons de protection de la propriété intellectuelle. </a:t>
            </a:r>
            <a:r>
              <a:rPr lang="fr-FR" b="1" dirty="0">
                <a:solidFill>
                  <a:srgbClr val="45A59D"/>
                </a:solidFill>
              </a:rPr>
              <a:t>Ces limites ne doivent cependant pas s'opposer aux pratiques et principes éthiques reconnus</a:t>
            </a:r>
            <a:r>
              <a:rPr lang="fr-FR" dirty="0">
                <a:solidFill>
                  <a:srgbClr val="45A59D"/>
                </a:solidFill>
              </a:rPr>
              <a:t>, auxquels les chercheurs doivent adhérer.</a:t>
            </a:r>
          </a:p>
        </p:txBody>
      </p:sp>
    </p:spTree>
    <p:extLst>
      <p:ext uri="{BB962C8B-B14F-4D97-AF65-F5344CB8AC3E}">
        <p14:creationId xmlns:p14="http://schemas.microsoft.com/office/powerpoint/2010/main" val="3304325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nvGraphicFramePr>
        <p:xfrm>
          <a:off x="0" y="692696"/>
          <a:ext cx="9144000" cy="5605519"/>
        </p:xfrm>
        <a:graphic>
          <a:graphicData uri="http://schemas.openxmlformats.org/drawingml/2006/table">
            <a:tbl>
              <a:tblPr/>
              <a:tblGrid>
                <a:gridCol w="2794396">
                  <a:extLst>
                    <a:ext uri="{9D8B030D-6E8A-4147-A177-3AD203B41FA5}">
                      <a16:colId xmlns:a16="http://schemas.microsoft.com/office/drawing/2014/main" val="20000"/>
                    </a:ext>
                  </a:extLst>
                </a:gridCol>
                <a:gridCol w="2904564">
                  <a:extLst>
                    <a:ext uri="{9D8B030D-6E8A-4147-A177-3AD203B41FA5}">
                      <a16:colId xmlns:a16="http://schemas.microsoft.com/office/drawing/2014/main" val="20001"/>
                    </a:ext>
                  </a:extLst>
                </a:gridCol>
                <a:gridCol w="2795693">
                  <a:extLst>
                    <a:ext uri="{9D8B030D-6E8A-4147-A177-3AD203B41FA5}">
                      <a16:colId xmlns:a16="http://schemas.microsoft.com/office/drawing/2014/main" val="20002"/>
                    </a:ext>
                  </a:extLst>
                </a:gridCol>
                <a:gridCol w="649347">
                  <a:extLst>
                    <a:ext uri="{9D8B030D-6E8A-4147-A177-3AD203B41FA5}">
                      <a16:colId xmlns:a16="http://schemas.microsoft.com/office/drawing/2014/main" val="20003"/>
                    </a:ext>
                  </a:extLst>
                </a:gridCol>
              </a:tblGrid>
              <a:tr h="363435">
                <a:tc>
                  <a:txBody>
                    <a:bodyPr/>
                    <a:lstStyle/>
                    <a:p>
                      <a:pPr algn="ctr" fontAlgn="ctr"/>
                      <a:r>
                        <a:rPr lang="fr-FR" sz="1000" b="1" i="0" u="none" strike="noStrike" dirty="0">
                          <a:solidFill>
                            <a:srgbClr val="FFFFFF"/>
                          </a:solidFill>
                          <a:latin typeface="Work Sans"/>
                        </a:rPr>
                        <a:t>Textes et règles applicables</a:t>
                      </a:r>
                    </a:p>
                  </a:txBody>
                  <a:tcPr marL="2607" marR="2607" marT="26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tc>
                  <a:txBody>
                    <a:bodyPr/>
                    <a:lstStyle/>
                    <a:p>
                      <a:pPr algn="ctr" fontAlgn="ctr"/>
                      <a:r>
                        <a:rPr lang="fr-FR" sz="1000" b="1" i="0" u="none" strike="noStrike" dirty="0">
                          <a:solidFill>
                            <a:srgbClr val="FFFFFF"/>
                          </a:solidFill>
                          <a:latin typeface="Work Sans"/>
                        </a:rPr>
                        <a:t>Pratiques et constats de l'établissement</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tc>
                  <a:txBody>
                    <a:bodyPr/>
                    <a:lstStyle/>
                    <a:p>
                      <a:pPr algn="ctr" fontAlgn="ctr"/>
                      <a:r>
                        <a:rPr lang="fr-FR" sz="1000" b="1" i="0" u="none" strike="noStrike" dirty="0">
                          <a:solidFill>
                            <a:srgbClr val="FFFFFF"/>
                          </a:solidFill>
                          <a:latin typeface="Work Sans"/>
                        </a:rPr>
                        <a:t>Propositions d'actions</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tc>
                  <a:txBody>
                    <a:bodyPr/>
                    <a:lstStyle/>
                    <a:p>
                      <a:pPr algn="ctr" fontAlgn="ctr"/>
                      <a:r>
                        <a:rPr lang="fr-FR" sz="800" b="1" i="0" u="none" strike="noStrike" dirty="0">
                          <a:solidFill>
                            <a:srgbClr val="FFFFFF"/>
                          </a:solidFill>
                          <a:latin typeface="Work Sans"/>
                        </a:rPr>
                        <a:t>Type d'action</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extLst>
                  <a:ext uri="{0D108BD9-81ED-4DB2-BD59-A6C34878D82A}">
                    <a16:rowId xmlns:a16="http://schemas.microsoft.com/office/drawing/2014/main" val="10000"/>
                  </a:ext>
                </a:extLst>
              </a:tr>
              <a:tr h="178288">
                <a:tc gridSpan="4">
                  <a:txBody>
                    <a:bodyPr/>
                    <a:lstStyle/>
                    <a:p>
                      <a:pPr algn="l" fontAlgn="ctr"/>
                      <a:r>
                        <a:rPr lang="fr-FR" sz="1000" b="1" i="0" u="none" strike="noStrike" dirty="0">
                          <a:solidFill>
                            <a:srgbClr val="FFFFFF"/>
                          </a:solidFill>
                          <a:latin typeface="Work Sans"/>
                        </a:rPr>
                        <a:t>ASPECTS ETHIQUES ET PROFESSIONNELS DU METIER DE CHERCHEUR</a:t>
                      </a:r>
                    </a:p>
                  </a:txBody>
                  <a:tcPr marL="2607" marR="2607" marT="26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4A54"/>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137146">
                <a:tc gridSpan="4">
                  <a:txBody>
                    <a:bodyPr/>
                    <a:lstStyle/>
                    <a:p>
                      <a:pPr algn="just" fontAlgn="ctr"/>
                      <a:r>
                        <a:rPr lang="fr-FR" sz="1100" b="1" i="0" u="none" strike="noStrike" dirty="0">
                          <a:solidFill>
                            <a:srgbClr val="000000"/>
                          </a:solidFill>
                          <a:latin typeface="Work Sans"/>
                        </a:rPr>
                        <a:t>1 - Liberté de recherche</a:t>
                      </a:r>
                    </a:p>
                  </a:txBody>
                  <a:tcPr marL="2607" marR="2607" marT="2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4616622">
                <a:tc rowSpan="2">
                  <a:txBody>
                    <a:bodyPr/>
                    <a:lstStyle/>
                    <a:p>
                      <a:pPr algn="ctr" fontAlgn="ctr"/>
                      <a:r>
                        <a:rPr lang="fr-FR" sz="800" b="0" i="0" u="none" strike="noStrike" dirty="0">
                          <a:solidFill>
                            <a:srgbClr val="000000"/>
                          </a:solidFill>
                          <a:effectLst/>
                          <a:latin typeface="Work Sans"/>
                        </a:rPr>
                        <a:t>Les garanties de l’indépendance des enseignants-chercheurs résultent d’un principe fondamental reconnu par les lois de la République dégagé par plusieurs décisions du Conseil constitutionnel. </a:t>
                      </a:r>
                    </a:p>
                    <a:p>
                      <a:pPr algn="ctr" fontAlgn="ctr"/>
                      <a:endParaRPr lang="fr-FR" sz="800" b="0" i="0" u="none" strike="noStrike" dirty="0">
                        <a:solidFill>
                          <a:srgbClr val="000000"/>
                        </a:solidFill>
                        <a:effectLst/>
                        <a:latin typeface="Work Sans"/>
                      </a:endParaRPr>
                    </a:p>
                    <a:p>
                      <a:pPr algn="ctr" fontAlgn="ctr"/>
                      <a:r>
                        <a:rPr lang="fr-FR" sz="800" b="0" i="0" u="none" strike="noStrike" dirty="0">
                          <a:solidFill>
                            <a:srgbClr val="000000"/>
                          </a:solidFill>
                          <a:effectLst/>
                          <a:latin typeface="Work Sans"/>
                        </a:rPr>
                        <a:t>La loi de 1983, qui constitue le titre 1er du statut général des fonctionnaires détermine les garanties fondamentales des fonctionnaires. Elle précise que les fonctionnaires sont vis-à-vis de l’administration dans une situation statutaire et réglementaire. </a:t>
                      </a:r>
                    </a:p>
                    <a:p>
                      <a:pPr algn="ctr" fontAlgn="ctr"/>
                      <a:endParaRPr lang="fr-FR" sz="800" b="0" i="0" u="none" strike="noStrike" dirty="0">
                        <a:solidFill>
                          <a:srgbClr val="000000"/>
                        </a:solidFill>
                        <a:effectLst/>
                        <a:latin typeface="Work Sans"/>
                      </a:endParaRPr>
                    </a:p>
                    <a:p>
                      <a:pPr algn="ctr" fontAlgn="ctr"/>
                      <a:r>
                        <a:rPr lang="fr-FR" sz="800" b="0" i="0" u="none" strike="noStrike" dirty="0">
                          <a:solidFill>
                            <a:srgbClr val="000000"/>
                          </a:solidFill>
                          <a:effectLst/>
                          <a:latin typeface="Work Sans"/>
                        </a:rPr>
                        <a:t>Les enseignants-chercheurs et les chercheurs jouissent d'une pleine indépendance et d'une entière liberté d'expression dans l'exercice de leurs fonctions d'enseignement et de leurs activités de recherche, sous les réserves que leur imposent, conformément aux traditions universitaires et aux dispositions du code de l’éducation, les principes de tolérance et d'objectivité. </a:t>
                      </a:r>
                    </a:p>
                    <a:p>
                      <a:pPr algn="ctr" fontAlgn="ctr"/>
                      <a:endParaRPr lang="fr-FR" sz="800" b="0" i="0" u="none" strike="noStrike" dirty="0">
                        <a:solidFill>
                          <a:srgbClr val="000000"/>
                        </a:solidFill>
                        <a:effectLst/>
                        <a:latin typeface="Work Sans"/>
                      </a:endParaRPr>
                    </a:p>
                    <a:p>
                      <a:pPr algn="ctr" fontAlgn="ctr"/>
                      <a:r>
                        <a:rPr lang="fr-FR" sz="800" b="0" i="0" u="none" strike="noStrike" dirty="0">
                          <a:solidFill>
                            <a:srgbClr val="000000"/>
                          </a:solidFill>
                          <a:effectLst/>
                          <a:latin typeface="Work Sans"/>
                        </a:rPr>
                        <a:t>Les textes donnent aux enseignants-chercheurs une compétence exclusive pour fixer les principes généraux de répartition des fonctions d'enseignement et des activités de recherche au sein de l’établissement et la possibilité de participer aux travaux d'une équipe de recherche dans certaines conditions. </a:t>
                      </a:r>
                    </a:p>
                    <a:p>
                      <a:pPr algn="ctr" fontAlgn="ctr"/>
                      <a:endParaRPr lang="fr-FR" sz="800" b="0" i="0" u="none" strike="noStrike" dirty="0">
                        <a:solidFill>
                          <a:srgbClr val="000000"/>
                        </a:solidFill>
                        <a:effectLst/>
                        <a:latin typeface="Work Sans"/>
                      </a:endParaRPr>
                    </a:p>
                    <a:p>
                      <a:pPr algn="ctr" fontAlgn="ctr"/>
                      <a:r>
                        <a:rPr lang="fr-FR" sz="800" b="0" i="0" u="none" strike="noStrike" dirty="0">
                          <a:solidFill>
                            <a:srgbClr val="000000"/>
                          </a:solidFill>
                          <a:effectLst/>
                          <a:latin typeface="Work Sans"/>
                        </a:rPr>
                        <a:t>L'article L.952-2 du Code de l'Education reconnaît aux enseignants-chercheurs et aux chercheurs une pleine indépendance et une entière liberté d'expression dans l'exercice de leurs fonctions d'enseignement et de leurs activités de recherche, sous les réserves que leur imposent, conformément aux traditions universitaires et aux dispositions du code de l’éducation, les principes de tolérance et d'objectivité. </a:t>
                      </a: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1000" b="0" i="0" u="none" strike="noStrike" dirty="0">
                          <a:solidFill>
                            <a:srgbClr val="000000"/>
                          </a:solidFill>
                          <a:latin typeface="Work Sans"/>
                        </a:rPr>
                        <a:t>En conformité avec notre législation, la pratique veut qu’il n’y ait jamais d’exclusivité avec les partenaires industriels afin de préserver la liberté et l’indépendance de la recherche publique. Reste cependant à mieux intégrer et diffuser ce principe dans la politique globale d'établissement.</a:t>
                      </a: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solidFill>
                            <a:srgbClr val="000000"/>
                          </a:solidFill>
                          <a:latin typeface="Work Sans"/>
                        </a:rPr>
                        <a:t>1.1 - Adresser la charte à tous les Directeurs d'Unités pour affichage dans les labos et diffuser celle-ci par voie électronique à l'ensemble des chercheurs, notamment nouveaux arrivants, au moment de la rentrée universitaire.</a:t>
                      </a: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latin typeface="Work Sans"/>
                        </a:rPr>
                        <a:t>C - Communication</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vMerge="1">
                  <a:txBody>
                    <a:bodyPr/>
                    <a:lstStyle/>
                    <a:p>
                      <a:endParaRPr lang="fr-FR"/>
                    </a:p>
                  </a:txBody>
                  <a:tcPr/>
                </a:tc>
                <a:tc vMerge="1">
                  <a:txBody>
                    <a:bodyPr/>
                    <a:lstStyle/>
                    <a:p>
                      <a:endParaRPr lang="fr-FR"/>
                    </a:p>
                  </a:txBody>
                  <a:tcPr/>
                </a:tc>
                <a:tc>
                  <a:txBody>
                    <a:bodyPr/>
                    <a:lstStyle/>
                    <a:p>
                      <a:endParaRPr lang="fr-FR" dirty="0"/>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fr-F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ZoneTexte 9"/>
          <p:cNvSpPr txBox="1"/>
          <p:nvPr/>
        </p:nvSpPr>
        <p:spPr>
          <a:xfrm>
            <a:off x="2051720" y="188640"/>
            <a:ext cx="5416868" cy="369332"/>
          </a:xfrm>
          <a:prstGeom prst="rect">
            <a:avLst/>
          </a:prstGeom>
          <a:solidFill>
            <a:schemeClr val="tx2">
              <a:lumMod val="75000"/>
            </a:schemeClr>
          </a:solidFill>
        </p:spPr>
        <p:txBody>
          <a:bodyPr wrap="none" rtlCol="0">
            <a:spAutoFit/>
          </a:bodyPr>
          <a:lstStyle/>
          <a:p>
            <a:r>
              <a:rPr lang="fr-FR" b="1" dirty="0">
                <a:solidFill>
                  <a:srgbClr val="FF99FF"/>
                </a:solidFill>
              </a:rPr>
              <a:t>Exemple 1: facile, travailler le flux d’information</a:t>
            </a:r>
          </a:p>
        </p:txBody>
      </p:sp>
    </p:spTree>
    <p:extLst>
      <p:ext uri="{BB962C8B-B14F-4D97-AF65-F5344CB8AC3E}">
        <p14:creationId xmlns:p14="http://schemas.microsoft.com/office/powerpoint/2010/main" val="130437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graphicFrame>
        <p:nvGraphicFramePr>
          <p:cNvPr id="1026" name="Object 2"/>
          <p:cNvGraphicFramePr>
            <a:graphicFrameLocks noChangeAspect="1"/>
          </p:cNvGraphicFramePr>
          <p:nvPr/>
        </p:nvGraphicFramePr>
        <p:xfrm>
          <a:off x="103113" y="1052736"/>
          <a:ext cx="8908857" cy="4824536"/>
        </p:xfrm>
        <a:graphic>
          <a:graphicData uri="http://schemas.openxmlformats.org/presentationml/2006/ole">
            <mc:AlternateContent xmlns:mc="http://schemas.openxmlformats.org/markup-compatibility/2006">
              <mc:Choice xmlns:v="urn:schemas-microsoft-com:vml" Requires="v">
                <p:oleObj spid="_x0000_s4114" name="Feuille de calcul" r:id="rId3" imgW="22488567" imgH="9639270" progId="Excel.Sheet.12">
                  <p:embed/>
                </p:oleObj>
              </mc:Choice>
              <mc:Fallback>
                <p:oleObj name="Feuille de calcul" r:id="rId3" imgW="22488567" imgH="9639270" progId="Excel.Sheet.12">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13" y="1052736"/>
                        <a:ext cx="8908857"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98997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r>
              <a:rPr lang="fr-FR" dirty="0">
                <a:latin typeface="Work Sans" panose="00000500000000000000" pitchFamily="2" charset="0"/>
              </a:rPr>
              <a:t>Pour mémoire : 66 actions mélangeant communication, formalisation et développement, une multitude d’interlocuteurs, des échéances et délais distincts</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Un outil de gestion de projet collaboratif, permettant notamment :</a:t>
            </a:r>
          </a:p>
          <a:p>
            <a:pPr algn="just"/>
            <a:r>
              <a:rPr lang="fr-FR" dirty="0">
                <a:latin typeface="Work Sans" panose="00000500000000000000" pitchFamily="2" charset="0"/>
              </a:rPr>
              <a:t>     - la consultation de l’avancement du dossier en temps réel,</a:t>
            </a:r>
          </a:p>
          <a:p>
            <a:pPr algn="just"/>
            <a:r>
              <a:rPr lang="fr-FR" dirty="0">
                <a:latin typeface="Work Sans" panose="00000500000000000000" pitchFamily="2" charset="0"/>
              </a:rPr>
              <a:t>     - la centralisation et le partage de l’ensemble des informations et documents,</a:t>
            </a:r>
          </a:p>
          <a:p>
            <a:pPr algn="just"/>
            <a:r>
              <a:rPr lang="fr-FR" dirty="0">
                <a:latin typeface="Work Sans" panose="00000500000000000000" pitchFamily="2" charset="0"/>
              </a:rPr>
              <a:t>     - l’édition de rapports et tableaux de bord,</a:t>
            </a:r>
          </a:p>
          <a:p>
            <a:pPr algn="just"/>
            <a:r>
              <a:rPr lang="fr-FR" dirty="0">
                <a:latin typeface="Work Sans" panose="00000500000000000000" pitchFamily="2" charset="0"/>
              </a:rPr>
              <a:t>     - les relances et notifications automatiques, alertes de dépassement de délai,</a:t>
            </a:r>
          </a:p>
          <a:p>
            <a:pPr algn="just"/>
            <a:r>
              <a:rPr lang="fr-FR" dirty="0">
                <a:latin typeface="Work Sans" panose="00000500000000000000" pitchFamily="2" charset="0"/>
              </a:rPr>
              <a:t>     - le suivi des plannings et la planification des phases d’un projet donné.</a:t>
            </a:r>
          </a:p>
          <a:p>
            <a:pPr algn="just"/>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Seule faiblesse : l’impossibilité d’y rattacher des indicateurs spécifiques et personnalisés liés à notre projet, ceci afin de mesurer la progression et l’efficacité des actions mises en place</a:t>
            </a:r>
          </a:p>
          <a:p>
            <a:pPr algn="just"/>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Utilité particulière lors de la constitution du (futur) rapport « à mi-chemin » devant être rendu à la Commission Européenne fin septembre 2023</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Accessible via l’ENT, en se connectant simplement avec l’identifiant et le mot de passe habituels ; le projet, libellé </a:t>
            </a:r>
            <a:r>
              <a:rPr lang="fr-FR" b="1" dirty="0">
                <a:latin typeface="Work Sans" panose="00000500000000000000" pitchFamily="2" charset="0"/>
              </a:rPr>
              <a:t>PRE-2021-HRS4R</a:t>
            </a:r>
            <a:r>
              <a:rPr lang="fr-FR" dirty="0">
                <a:latin typeface="Work Sans" panose="00000500000000000000" pitchFamily="2" charset="0"/>
              </a:rPr>
              <a:t>, est librement consultable :</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endParaRPr lang="fr-FR" dirty="0"/>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83979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down)">
                                      <p:cBhvr>
                                        <p:cTn id="18" dur="500"/>
                                        <p:tgtEl>
                                          <p:spTgt spid="2">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down)">
                                      <p:cBhvr>
                                        <p:cTn id="21" dur="500"/>
                                        <p:tgtEl>
                                          <p:spTgt spid="2">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wipe(down)">
                                      <p:cBhvr>
                                        <p:cTn id="24" dur="500"/>
                                        <p:tgtEl>
                                          <p:spTgt spid="2">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down)">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wipe(down)">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wipe(down)">
                                      <p:cBhvr>
                                        <p:cTn id="37" dur="500"/>
                                        <p:tgtEl>
                                          <p:spTgt spid="2">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wipe(down)">
                                      <p:cBhvr>
                                        <p:cTn id="4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1052736"/>
            <a:ext cx="8229600" cy="4608512"/>
          </a:xfrm>
        </p:spPr>
        <p:txBody>
          <a:bodyPr numCol="1"/>
          <a:lstStyle/>
          <a:p>
            <a:endParaRPr lang="fr-FR" sz="500" dirty="0">
              <a:latin typeface="Work Sans" panose="00000500000000000000" pitchFamily="2" charset="0"/>
            </a:endParaRPr>
          </a:p>
          <a:p>
            <a:pPr marL="285750" indent="-285750" algn="just">
              <a:buFont typeface="Wingdings" panose="05000000000000000000" pitchFamily="2" charset="2"/>
              <a:buChar char="§"/>
            </a:pPr>
            <a:r>
              <a:rPr lang="fr-FR" sz="1600" b="1" dirty="0"/>
              <a:t>12 juin 2019</a:t>
            </a:r>
            <a:r>
              <a:rPr lang="fr-FR" sz="1600" dirty="0"/>
              <a:t> : réunion officielle de lancement du projet HRS4R</a:t>
            </a:r>
          </a:p>
          <a:p>
            <a:pPr marL="285750" indent="-285750" algn="just">
              <a:buFont typeface="Wingdings" panose="05000000000000000000" pitchFamily="2" charset="2"/>
              <a:buChar char="§"/>
            </a:pPr>
            <a:r>
              <a:rPr lang="fr-FR" sz="1600" b="1" dirty="0"/>
              <a:t>1</a:t>
            </a:r>
            <a:r>
              <a:rPr lang="fr-FR" sz="1600" b="1" baseline="30000" dirty="0"/>
              <a:t>er</a:t>
            </a:r>
            <a:r>
              <a:rPr lang="fr-FR" sz="1600" b="1" dirty="0"/>
              <a:t> octobre 2019</a:t>
            </a:r>
            <a:r>
              <a:rPr lang="fr-FR" sz="1600" dirty="0"/>
              <a:t> : envoi de la lettre d’intention à la Commission Européenne (officialisation de la candidature)</a:t>
            </a:r>
          </a:p>
          <a:p>
            <a:pPr marL="285750" indent="-285750" algn="just">
              <a:buFont typeface="Wingdings" panose="05000000000000000000" pitchFamily="2" charset="2"/>
              <a:buChar char="§"/>
            </a:pPr>
            <a:r>
              <a:rPr lang="fr-FR" sz="1600" b="1" dirty="0"/>
              <a:t>entre octobre 2019 et octobre 2020</a:t>
            </a:r>
            <a:r>
              <a:rPr lang="fr-FR" sz="1600" dirty="0"/>
              <a:t> : réunion des 4 groupes de travail, mise au point, finalisation du plan d’actions </a:t>
            </a:r>
          </a:p>
          <a:p>
            <a:pPr marL="285750" indent="-285750" algn="just">
              <a:buFont typeface="Wingdings" panose="05000000000000000000" pitchFamily="2" charset="2"/>
              <a:buChar char="§"/>
            </a:pPr>
            <a:r>
              <a:rPr lang="fr-FR" sz="1600" b="1" dirty="0"/>
              <a:t>29 juin 2020</a:t>
            </a:r>
            <a:r>
              <a:rPr lang="fr-FR" sz="1600" dirty="0"/>
              <a:t> : demande d’extension/prolongation de 3 mois de la date limite de réponse du fait de la situation sanitaire</a:t>
            </a:r>
          </a:p>
          <a:p>
            <a:pPr marL="285750" indent="-285750" algn="just">
              <a:buFont typeface="Wingdings" panose="05000000000000000000" pitchFamily="2" charset="2"/>
              <a:buChar char="§"/>
            </a:pPr>
            <a:r>
              <a:rPr lang="fr-FR" sz="1600" b="1" dirty="0">
                <a:solidFill>
                  <a:schemeClr val="accent5">
                    <a:lumMod val="75000"/>
                  </a:schemeClr>
                </a:solidFill>
              </a:rPr>
              <a:t>9 novembre 2020 </a:t>
            </a:r>
            <a:r>
              <a:rPr lang="fr-FR" sz="1600" dirty="0">
                <a:solidFill>
                  <a:schemeClr val="accent5">
                    <a:lumMod val="75000"/>
                  </a:schemeClr>
                </a:solidFill>
              </a:rPr>
              <a:t>: validation de la réponse finale par le Conseil d'Administration</a:t>
            </a:r>
          </a:p>
          <a:p>
            <a:pPr marL="285750" indent="-285750" algn="just">
              <a:buFont typeface="Wingdings" panose="05000000000000000000" pitchFamily="2" charset="2"/>
              <a:buChar char="§"/>
            </a:pPr>
            <a:r>
              <a:rPr lang="fr-FR" sz="1600" b="1" dirty="0"/>
              <a:t>14 décembre 2020 </a:t>
            </a:r>
            <a:r>
              <a:rPr lang="fr-FR" sz="1600" dirty="0"/>
              <a:t>: envoi de la (1</a:t>
            </a:r>
            <a:r>
              <a:rPr lang="fr-FR" sz="1600" baseline="30000" dirty="0"/>
              <a:t>ère</a:t>
            </a:r>
            <a:r>
              <a:rPr lang="fr-FR" sz="1600" dirty="0"/>
              <a:t>) réponse à la Commission Européenne</a:t>
            </a:r>
          </a:p>
          <a:p>
            <a:pPr marL="285750" indent="-285750" algn="just">
              <a:buFont typeface="Wingdings" panose="05000000000000000000" pitchFamily="2" charset="2"/>
              <a:buChar char="§"/>
            </a:pPr>
            <a:r>
              <a:rPr lang="fr-FR" sz="1600" b="1" dirty="0"/>
              <a:t>28 avril 2021 </a:t>
            </a:r>
            <a:r>
              <a:rPr lang="fr-FR" sz="1600" dirty="0"/>
              <a:t>: retour de la Commission européenne, avec des modifications mineures à apporter au dossier avant la date limite du 28 juillet 2021 </a:t>
            </a:r>
          </a:p>
          <a:p>
            <a:pPr marL="285750" indent="-285750" algn="just">
              <a:buFont typeface="Wingdings" panose="05000000000000000000" pitchFamily="2" charset="2"/>
              <a:buChar char="§"/>
            </a:pPr>
            <a:r>
              <a:rPr lang="fr-FR" sz="1600" b="1" dirty="0"/>
              <a:t>entre mai et juillet 2021</a:t>
            </a:r>
            <a:r>
              <a:rPr lang="fr-FR" sz="1600" dirty="0"/>
              <a:t> : travail sur l'amélioration de l'accessibilité du site web et sur une description plus détaillée de l'ensemble du plan d'actions, en particulier sa phase opérationnelle (indicateurs, fréquence, moyens de </a:t>
            </a:r>
            <a:r>
              <a:rPr lang="fr-FR" sz="1600" dirty="0" err="1"/>
              <a:t>reporting</a:t>
            </a:r>
            <a:r>
              <a:rPr lang="fr-FR" sz="1600" dirty="0"/>
              <a:t>)</a:t>
            </a:r>
          </a:p>
          <a:p>
            <a:pPr marL="285750" indent="-285750" algn="just">
              <a:buFont typeface="Wingdings" panose="05000000000000000000" pitchFamily="2" charset="2"/>
              <a:buChar char="§"/>
            </a:pPr>
            <a:r>
              <a:rPr lang="fr-FR" sz="1600" b="1" dirty="0"/>
              <a:t>27 juillet 2021 </a:t>
            </a:r>
            <a:r>
              <a:rPr lang="fr-FR" sz="1600" dirty="0"/>
              <a:t>: 2nde réponse/version envoyée à la Commission Européenne</a:t>
            </a:r>
          </a:p>
          <a:p>
            <a:pPr marL="285750" indent="-285750" algn="just">
              <a:buFont typeface="Wingdings" panose="05000000000000000000" pitchFamily="2" charset="2"/>
              <a:buChar char="§"/>
            </a:pPr>
            <a:r>
              <a:rPr lang="fr-FR" sz="1600" b="1" dirty="0"/>
              <a:t>27 septembre 2021 </a:t>
            </a:r>
            <a:r>
              <a:rPr lang="fr-FR" sz="1600" dirty="0"/>
              <a:t>: attribution du label HR Excellence in </a:t>
            </a:r>
            <a:r>
              <a:rPr lang="fr-FR" sz="1600" dirty="0" err="1"/>
              <a:t>Research</a:t>
            </a:r>
            <a:endParaRPr lang="fr-FR" sz="1600" dirty="0"/>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a:t>Retour sur les dates-clefs</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88030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down)">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down)">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wipe(down)">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(2)</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5" name="Image 4"/>
          <p:cNvPicPr>
            <a:picLocks noChangeAspect="1"/>
          </p:cNvPicPr>
          <p:nvPr/>
        </p:nvPicPr>
        <p:blipFill>
          <a:blip r:embed="rId2"/>
          <a:stretch>
            <a:fillRect/>
          </a:stretch>
        </p:blipFill>
        <p:spPr>
          <a:xfrm>
            <a:off x="251519" y="908720"/>
            <a:ext cx="8640960" cy="2380624"/>
          </a:xfrm>
          <a:prstGeom prst="rect">
            <a:avLst/>
          </a:prstGeom>
        </p:spPr>
      </p:pic>
      <p:sp>
        <p:nvSpPr>
          <p:cNvPr id="7" name="Ellipse 6"/>
          <p:cNvSpPr/>
          <p:nvPr/>
        </p:nvSpPr>
        <p:spPr>
          <a:xfrm>
            <a:off x="4644008" y="1251862"/>
            <a:ext cx="1296144" cy="822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3"/>
          <a:stretch>
            <a:fillRect/>
          </a:stretch>
        </p:blipFill>
        <p:spPr>
          <a:xfrm>
            <a:off x="251519" y="3365993"/>
            <a:ext cx="8640960" cy="2727303"/>
          </a:xfrm>
          <a:prstGeom prst="rect">
            <a:avLst/>
          </a:prstGeom>
        </p:spPr>
      </p:pic>
      <p:sp>
        <p:nvSpPr>
          <p:cNvPr id="10" name="Ellipse 9"/>
          <p:cNvSpPr/>
          <p:nvPr/>
        </p:nvSpPr>
        <p:spPr>
          <a:xfrm>
            <a:off x="251519" y="3717032"/>
            <a:ext cx="1152129"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5637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(3)</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8" name="Image 7"/>
          <p:cNvPicPr>
            <a:picLocks noChangeAspect="1"/>
          </p:cNvPicPr>
          <p:nvPr/>
        </p:nvPicPr>
        <p:blipFill>
          <a:blip r:embed="rId2"/>
          <a:stretch>
            <a:fillRect/>
          </a:stretch>
        </p:blipFill>
        <p:spPr>
          <a:xfrm>
            <a:off x="150186" y="1052736"/>
            <a:ext cx="8843626" cy="4320480"/>
          </a:xfrm>
          <a:prstGeom prst="rect">
            <a:avLst/>
          </a:prstGeom>
        </p:spPr>
      </p:pic>
    </p:spTree>
    <p:extLst>
      <p:ext uri="{BB962C8B-B14F-4D97-AF65-F5344CB8AC3E}">
        <p14:creationId xmlns:p14="http://schemas.microsoft.com/office/powerpoint/2010/main" val="2104254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(4)</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7" name="Image 6"/>
          <p:cNvPicPr>
            <a:picLocks noChangeAspect="1"/>
          </p:cNvPicPr>
          <p:nvPr/>
        </p:nvPicPr>
        <p:blipFill>
          <a:blip r:embed="rId2"/>
          <a:stretch>
            <a:fillRect/>
          </a:stretch>
        </p:blipFill>
        <p:spPr>
          <a:xfrm>
            <a:off x="107504" y="980728"/>
            <a:ext cx="8836421" cy="4176464"/>
          </a:xfrm>
          <a:prstGeom prst="rect">
            <a:avLst/>
          </a:prstGeom>
        </p:spPr>
      </p:pic>
      <p:pic>
        <p:nvPicPr>
          <p:cNvPr id="9" name="Image 8"/>
          <p:cNvPicPr>
            <a:picLocks noChangeAspect="1"/>
          </p:cNvPicPr>
          <p:nvPr/>
        </p:nvPicPr>
        <p:blipFill>
          <a:blip r:embed="rId3"/>
          <a:stretch>
            <a:fillRect/>
          </a:stretch>
        </p:blipFill>
        <p:spPr>
          <a:xfrm>
            <a:off x="962219" y="3784317"/>
            <a:ext cx="8064895" cy="2236971"/>
          </a:xfrm>
          <a:prstGeom prst="rect">
            <a:avLst/>
          </a:prstGeom>
          <a:ln>
            <a:solidFill>
              <a:schemeClr val="bg1">
                <a:lumMod val="65000"/>
              </a:schemeClr>
            </a:solidFill>
          </a:ln>
        </p:spPr>
      </p:pic>
      <p:sp>
        <p:nvSpPr>
          <p:cNvPr id="11" name="Ellipse 10"/>
          <p:cNvSpPr/>
          <p:nvPr/>
        </p:nvSpPr>
        <p:spPr>
          <a:xfrm>
            <a:off x="374011" y="3485093"/>
            <a:ext cx="566683" cy="283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en angle 15"/>
          <p:cNvCxnSpPr>
            <a:stCxn id="11" idx="6"/>
          </p:cNvCxnSpPr>
          <p:nvPr/>
        </p:nvCxnSpPr>
        <p:spPr>
          <a:xfrm>
            <a:off x="940694" y="3626748"/>
            <a:ext cx="2263154" cy="1242412"/>
          </a:xfrm>
          <a:prstGeom prst="bentConnector3">
            <a:avLst>
              <a:gd name="adj1" fmla="val 99987"/>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4581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(5)</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16" name="Image 15"/>
          <p:cNvPicPr>
            <a:picLocks noChangeAspect="1"/>
          </p:cNvPicPr>
          <p:nvPr/>
        </p:nvPicPr>
        <p:blipFill>
          <a:blip r:embed="rId2"/>
          <a:stretch>
            <a:fillRect/>
          </a:stretch>
        </p:blipFill>
        <p:spPr>
          <a:xfrm>
            <a:off x="107504" y="931612"/>
            <a:ext cx="8965278" cy="3721524"/>
          </a:xfrm>
          <a:prstGeom prst="rect">
            <a:avLst/>
          </a:prstGeom>
        </p:spPr>
      </p:pic>
      <p:pic>
        <p:nvPicPr>
          <p:cNvPr id="15" name="Image 14"/>
          <p:cNvPicPr>
            <a:picLocks noChangeAspect="1"/>
          </p:cNvPicPr>
          <p:nvPr/>
        </p:nvPicPr>
        <p:blipFill>
          <a:blip r:embed="rId3"/>
          <a:stretch>
            <a:fillRect/>
          </a:stretch>
        </p:blipFill>
        <p:spPr>
          <a:xfrm>
            <a:off x="1024165" y="4371281"/>
            <a:ext cx="7991933" cy="1794023"/>
          </a:xfrm>
          <a:prstGeom prst="rect">
            <a:avLst/>
          </a:prstGeom>
          <a:ln>
            <a:solidFill>
              <a:schemeClr val="bg1">
                <a:lumMod val="75000"/>
              </a:schemeClr>
            </a:solidFill>
          </a:ln>
        </p:spPr>
      </p:pic>
      <p:sp>
        <p:nvSpPr>
          <p:cNvPr id="17" name="Ellipse 16"/>
          <p:cNvSpPr/>
          <p:nvPr/>
        </p:nvSpPr>
        <p:spPr>
          <a:xfrm>
            <a:off x="611560" y="1520276"/>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en angle 18"/>
          <p:cNvCxnSpPr>
            <a:stCxn id="17" idx="4"/>
          </p:cNvCxnSpPr>
          <p:nvPr/>
        </p:nvCxnSpPr>
        <p:spPr>
          <a:xfrm rot="16200000" flipH="1">
            <a:off x="-270794" y="2906686"/>
            <a:ext cx="3132860" cy="792088"/>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r>
              <a:rPr lang="fr-FR" dirty="0">
                <a:latin typeface="Work Sans" panose="00000500000000000000" pitchFamily="2" charset="0"/>
              </a:rPr>
              <a:t>Pour mémoire : </a:t>
            </a:r>
            <a:r>
              <a:rPr lang="fr-FR" b="1" dirty="0">
                <a:latin typeface="Work Sans" panose="00000500000000000000" pitchFamily="2" charset="0"/>
              </a:rPr>
              <a:t>66 actions </a:t>
            </a:r>
            <a:r>
              <a:rPr lang="fr-FR" dirty="0">
                <a:latin typeface="Work Sans" panose="00000500000000000000" pitchFamily="2" charset="0"/>
              </a:rPr>
              <a:t>mélangeant communication, formalisation et développement, une multitude d’interlocuteurs, des échéances et délais distincts</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Un outil de gestion de projet collaboratif, permettant notamment :</a:t>
            </a:r>
          </a:p>
          <a:p>
            <a:pPr algn="just"/>
            <a:r>
              <a:rPr lang="fr-FR" dirty="0">
                <a:latin typeface="Work Sans" panose="00000500000000000000" pitchFamily="2" charset="0"/>
              </a:rPr>
              <a:t>     - la consultation de l’avancement du dossier en temps réel,</a:t>
            </a:r>
          </a:p>
          <a:p>
            <a:pPr algn="just"/>
            <a:r>
              <a:rPr lang="fr-FR" dirty="0">
                <a:latin typeface="Work Sans" panose="00000500000000000000" pitchFamily="2" charset="0"/>
              </a:rPr>
              <a:t>     - la centralisation et le partage de l’ensemble des informations et documents,</a:t>
            </a:r>
          </a:p>
          <a:p>
            <a:pPr algn="just"/>
            <a:r>
              <a:rPr lang="fr-FR" dirty="0">
                <a:latin typeface="Work Sans" panose="00000500000000000000" pitchFamily="2" charset="0"/>
              </a:rPr>
              <a:t>     - les relances et notifications automatiques,</a:t>
            </a:r>
          </a:p>
          <a:p>
            <a:pPr algn="just"/>
            <a:r>
              <a:rPr lang="fr-FR" dirty="0">
                <a:latin typeface="Work Sans" panose="00000500000000000000" pitchFamily="2" charset="0"/>
              </a:rPr>
              <a:t>     - l’édition de rapports et tableaux de bord,</a:t>
            </a:r>
          </a:p>
          <a:p>
            <a:pPr algn="just"/>
            <a:r>
              <a:rPr lang="fr-FR" dirty="0">
                <a:latin typeface="Work Sans" panose="00000500000000000000" pitchFamily="2" charset="0"/>
              </a:rPr>
              <a:t>     - le suivi des plannings et la planification des phases d’un projet donné.</a:t>
            </a:r>
          </a:p>
          <a:p>
            <a:pPr algn="just"/>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Une faiblesse néanmoins : l’impossibilité d’y rattacher des indicateurs spécifiques et personnalisés liés à notre projet, ceci afin de mesurer la progression et l’efficacité des actions mises en place</a:t>
            </a:r>
          </a:p>
          <a:p>
            <a:pPr algn="just"/>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Utilité particulière lors de la constitution du (futur) rapport « à mi-chemin » devant être rendu à la Commission Européenne fin septembre 2023</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Le projet, libellé </a:t>
            </a:r>
            <a:r>
              <a:rPr lang="fr-FR" b="1" dirty="0">
                <a:latin typeface="Work Sans" panose="00000500000000000000" pitchFamily="2" charset="0"/>
              </a:rPr>
              <a:t>PRE-2021-HRS4R</a:t>
            </a:r>
            <a:r>
              <a:rPr lang="fr-FR" dirty="0">
                <a:latin typeface="Work Sans" panose="00000500000000000000" pitchFamily="2" charset="0"/>
              </a:rPr>
              <a:t>, est librement accessible et consultable via l’ENT</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endParaRPr lang="fr-FR" dirty="0"/>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76141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down)">
                                      <p:cBhvr>
                                        <p:cTn id="18" dur="500"/>
                                        <p:tgtEl>
                                          <p:spTgt spid="2">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down)">
                                      <p:cBhvr>
                                        <p:cTn id="21" dur="500"/>
                                        <p:tgtEl>
                                          <p:spTgt spid="2">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wipe(down)">
                                      <p:cBhvr>
                                        <p:cTn id="24" dur="500"/>
                                        <p:tgtEl>
                                          <p:spTgt spid="2">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down)">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wipe(down)">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wipe(down)">
                                      <p:cBhvr>
                                        <p:cTn id="37" dur="500"/>
                                        <p:tgtEl>
                                          <p:spTgt spid="2">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wipe(down)">
                                      <p:cBhvr>
                                        <p:cTn id="4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12F250A-0452-4C3B-94B6-500ED193F6B8}"/>
              </a:ext>
            </a:extLst>
          </p:cNvPr>
          <p:cNvPicPr>
            <a:picLocks noChangeAspect="1"/>
          </p:cNvPicPr>
          <p:nvPr/>
        </p:nvPicPr>
        <p:blipFill>
          <a:blip r:embed="rId2"/>
          <a:stretch>
            <a:fillRect/>
          </a:stretch>
        </p:blipFill>
        <p:spPr>
          <a:xfrm>
            <a:off x="107505" y="3626281"/>
            <a:ext cx="8928992" cy="2105562"/>
          </a:xfrm>
          <a:prstGeom prst="rect">
            <a:avLst/>
          </a:prstGeom>
        </p:spPr>
      </p:pic>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(2)</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5" name="Image 4"/>
          <p:cNvPicPr>
            <a:picLocks noChangeAspect="1"/>
          </p:cNvPicPr>
          <p:nvPr/>
        </p:nvPicPr>
        <p:blipFill>
          <a:blip r:embed="rId3"/>
          <a:stretch>
            <a:fillRect/>
          </a:stretch>
        </p:blipFill>
        <p:spPr>
          <a:xfrm>
            <a:off x="251519" y="908720"/>
            <a:ext cx="8640960" cy="2380624"/>
          </a:xfrm>
          <a:prstGeom prst="rect">
            <a:avLst/>
          </a:prstGeom>
        </p:spPr>
      </p:pic>
      <p:sp>
        <p:nvSpPr>
          <p:cNvPr id="7" name="Ellipse 6"/>
          <p:cNvSpPr/>
          <p:nvPr/>
        </p:nvSpPr>
        <p:spPr>
          <a:xfrm>
            <a:off x="4644008" y="1251862"/>
            <a:ext cx="1296144" cy="822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141B962F-26E0-4DAA-AD29-29DD9ED7AFC2}"/>
              </a:ext>
            </a:extLst>
          </p:cNvPr>
          <p:cNvSpPr/>
          <p:nvPr/>
        </p:nvSpPr>
        <p:spPr>
          <a:xfrm>
            <a:off x="457200" y="4509120"/>
            <a:ext cx="730424"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38B9867B-63A5-4B6B-9354-5D768F4A0059}"/>
              </a:ext>
            </a:extLst>
          </p:cNvPr>
          <p:cNvSpPr/>
          <p:nvPr/>
        </p:nvSpPr>
        <p:spPr>
          <a:xfrm>
            <a:off x="53750" y="5535975"/>
            <a:ext cx="9036497" cy="2034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6287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(3)</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250D5EEE-5525-4472-810A-69F5982E7216}"/>
              </a:ext>
            </a:extLst>
          </p:cNvPr>
          <p:cNvPicPr>
            <a:picLocks noChangeAspect="1"/>
          </p:cNvPicPr>
          <p:nvPr/>
        </p:nvPicPr>
        <p:blipFill>
          <a:blip r:embed="rId2"/>
          <a:stretch>
            <a:fillRect/>
          </a:stretch>
        </p:blipFill>
        <p:spPr>
          <a:xfrm>
            <a:off x="135300" y="3934106"/>
            <a:ext cx="8941713" cy="2159190"/>
          </a:xfrm>
          <a:prstGeom prst="rect">
            <a:avLst/>
          </a:prstGeom>
        </p:spPr>
      </p:pic>
      <p:pic>
        <p:nvPicPr>
          <p:cNvPr id="11" name="Image 10">
            <a:extLst>
              <a:ext uri="{FF2B5EF4-FFF2-40B4-BE49-F238E27FC236}">
                <a16:creationId xmlns:a16="http://schemas.microsoft.com/office/drawing/2014/main" id="{CE3BBBC2-BB57-473C-A882-1B11ACD63A42}"/>
              </a:ext>
            </a:extLst>
          </p:cNvPr>
          <p:cNvPicPr>
            <a:picLocks noChangeAspect="1"/>
          </p:cNvPicPr>
          <p:nvPr/>
        </p:nvPicPr>
        <p:blipFill>
          <a:blip r:embed="rId3"/>
          <a:stretch>
            <a:fillRect/>
          </a:stretch>
        </p:blipFill>
        <p:spPr>
          <a:xfrm>
            <a:off x="135300" y="919035"/>
            <a:ext cx="8918942" cy="2914403"/>
          </a:xfrm>
          <a:prstGeom prst="rect">
            <a:avLst/>
          </a:prstGeom>
        </p:spPr>
      </p:pic>
    </p:spTree>
    <p:extLst>
      <p:ext uri="{BB962C8B-B14F-4D97-AF65-F5344CB8AC3E}">
        <p14:creationId xmlns:p14="http://schemas.microsoft.com/office/powerpoint/2010/main" val="191224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61FDD07-F8DC-48FF-8891-74AFB128D3E5}"/>
              </a:ext>
            </a:extLst>
          </p:cNvPr>
          <p:cNvPicPr>
            <a:picLocks noChangeAspect="1"/>
          </p:cNvPicPr>
          <p:nvPr/>
        </p:nvPicPr>
        <p:blipFill>
          <a:blip r:embed="rId2"/>
          <a:stretch>
            <a:fillRect/>
          </a:stretch>
        </p:blipFill>
        <p:spPr>
          <a:xfrm>
            <a:off x="107503" y="1052736"/>
            <a:ext cx="8928992" cy="4387098"/>
          </a:xfrm>
          <a:prstGeom prst="rect">
            <a:avLst/>
          </a:prstGeom>
        </p:spPr>
      </p:pic>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(4)</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8" name="Image 7">
            <a:extLst>
              <a:ext uri="{FF2B5EF4-FFF2-40B4-BE49-F238E27FC236}">
                <a16:creationId xmlns:a16="http://schemas.microsoft.com/office/drawing/2014/main" id="{C2539B4F-518F-4894-A9E4-13B60D8DBD52}"/>
              </a:ext>
            </a:extLst>
          </p:cNvPr>
          <p:cNvPicPr>
            <a:picLocks noChangeAspect="1"/>
          </p:cNvPicPr>
          <p:nvPr/>
        </p:nvPicPr>
        <p:blipFill>
          <a:blip r:embed="rId3"/>
          <a:stretch>
            <a:fillRect/>
          </a:stretch>
        </p:blipFill>
        <p:spPr>
          <a:xfrm>
            <a:off x="1840099" y="3365086"/>
            <a:ext cx="5752728" cy="2728210"/>
          </a:xfrm>
          <a:prstGeom prst="rect">
            <a:avLst/>
          </a:prstGeom>
        </p:spPr>
      </p:pic>
      <p:sp>
        <p:nvSpPr>
          <p:cNvPr id="11" name="Ellipse 10"/>
          <p:cNvSpPr/>
          <p:nvPr/>
        </p:nvSpPr>
        <p:spPr>
          <a:xfrm>
            <a:off x="253841" y="3145691"/>
            <a:ext cx="566683" cy="283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en angle 15"/>
          <p:cNvCxnSpPr>
            <a:cxnSpLocks/>
            <a:stCxn id="11" idx="6"/>
          </p:cNvCxnSpPr>
          <p:nvPr/>
        </p:nvCxnSpPr>
        <p:spPr>
          <a:xfrm>
            <a:off x="820524" y="3287346"/>
            <a:ext cx="2743364" cy="1858942"/>
          </a:xfrm>
          <a:prstGeom prst="bentConnector3">
            <a:avLst>
              <a:gd name="adj1" fmla="val 99997"/>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9527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(5)</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5" name="Image 4">
            <a:extLst>
              <a:ext uri="{FF2B5EF4-FFF2-40B4-BE49-F238E27FC236}">
                <a16:creationId xmlns:a16="http://schemas.microsoft.com/office/drawing/2014/main" id="{3B912A73-BF37-4CD1-B4A8-F2A41DDDEF6F}"/>
              </a:ext>
            </a:extLst>
          </p:cNvPr>
          <p:cNvPicPr>
            <a:picLocks noChangeAspect="1"/>
          </p:cNvPicPr>
          <p:nvPr/>
        </p:nvPicPr>
        <p:blipFill>
          <a:blip r:embed="rId2"/>
          <a:stretch>
            <a:fillRect/>
          </a:stretch>
        </p:blipFill>
        <p:spPr>
          <a:xfrm>
            <a:off x="107504" y="908720"/>
            <a:ext cx="8928992" cy="4075814"/>
          </a:xfrm>
          <a:prstGeom prst="rect">
            <a:avLst/>
          </a:prstGeom>
        </p:spPr>
      </p:pic>
      <p:sp>
        <p:nvSpPr>
          <p:cNvPr id="7" name="ZoneTexte 6">
            <a:extLst>
              <a:ext uri="{FF2B5EF4-FFF2-40B4-BE49-F238E27FC236}">
                <a16:creationId xmlns:a16="http://schemas.microsoft.com/office/drawing/2014/main" id="{508BAEE4-F7CC-4378-9F37-D2638265431C}"/>
              </a:ext>
            </a:extLst>
          </p:cNvPr>
          <p:cNvSpPr txBox="1"/>
          <p:nvPr/>
        </p:nvSpPr>
        <p:spPr>
          <a:xfrm>
            <a:off x="107503" y="5013176"/>
            <a:ext cx="8928992" cy="1107996"/>
          </a:xfrm>
          <a:prstGeom prst="rect">
            <a:avLst/>
          </a:prstGeom>
          <a:noFill/>
        </p:spPr>
        <p:txBody>
          <a:bodyPr wrap="square" rtlCol="0">
            <a:spAutoFit/>
          </a:bodyPr>
          <a:lstStyle/>
          <a:p>
            <a:pPr algn="just"/>
            <a:r>
              <a:rPr lang="fr-FR" sz="1100" dirty="0">
                <a:latin typeface="Work Sans" panose="00000500000000000000" pitchFamily="2" charset="0"/>
              </a:rPr>
              <a:t>Exemple d’une action bien avancée : l’action 34.1 relevant de la mission égalité, avec entre autres les tâches suivantes réalisées ou bien avancées :</a:t>
            </a:r>
          </a:p>
          <a:p>
            <a:pPr marL="171450" indent="-171450" algn="just">
              <a:buFont typeface="Wingdings" panose="05000000000000000000" pitchFamily="2" charset="2"/>
              <a:buChar char="§"/>
            </a:pPr>
            <a:r>
              <a:rPr lang="fr-FR" sz="1100" dirty="0">
                <a:latin typeface="Work Sans" panose="00000500000000000000" pitchFamily="2" charset="0"/>
              </a:rPr>
              <a:t>mise en place des correspondants égalité dans les composantes,</a:t>
            </a:r>
          </a:p>
          <a:p>
            <a:pPr marL="171450" indent="-171450" algn="just">
              <a:buFont typeface="Wingdings" panose="05000000000000000000" pitchFamily="2" charset="2"/>
              <a:buChar char="§"/>
            </a:pPr>
            <a:r>
              <a:rPr lang="fr-FR" sz="1100" dirty="0">
                <a:latin typeface="Work Sans" panose="00000500000000000000" pitchFamily="2" charset="0"/>
              </a:rPr>
              <a:t>création d'un dépliant sur les violences sexistes et sexuelles (VSS) en français et en anglais,</a:t>
            </a:r>
          </a:p>
          <a:p>
            <a:pPr marL="171450" indent="-171450" algn="just">
              <a:buFont typeface="Wingdings" panose="05000000000000000000" pitchFamily="2" charset="2"/>
              <a:buChar char="§"/>
            </a:pPr>
            <a:r>
              <a:rPr lang="fr-FR" sz="1100" dirty="0">
                <a:latin typeface="Work Sans" panose="00000500000000000000" pitchFamily="2" charset="0"/>
              </a:rPr>
              <a:t>refonte du dispositif d'écoute avec mise en place au 1er juin 2022 d’une cellule d'écoute, de prévention et d'accompagnement en cas de conflits au travail et risques psycho-sociaux.</a:t>
            </a:r>
          </a:p>
        </p:txBody>
      </p:sp>
      <p:sp>
        <p:nvSpPr>
          <p:cNvPr id="8" name="Rectangle : coins arrondis 7">
            <a:extLst>
              <a:ext uri="{FF2B5EF4-FFF2-40B4-BE49-F238E27FC236}">
                <a16:creationId xmlns:a16="http://schemas.microsoft.com/office/drawing/2014/main" id="{50BE5483-735D-4909-B9F1-EAE5C818FAAB}"/>
              </a:ext>
            </a:extLst>
          </p:cNvPr>
          <p:cNvSpPr/>
          <p:nvPr/>
        </p:nvSpPr>
        <p:spPr>
          <a:xfrm>
            <a:off x="179512" y="4437112"/>
            <a:ext cx="885698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4084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down)">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wipe(down)">
                                      <p:cBhvr>
                                        <p:cTn id="3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836712"/>
            <a:ext cx="8229600" cy="5328592"/>
          </a:xfrm>
        </p:spPr>
        <p:txBody>
          <a:bodyPr numCol="1"/>
          <a:lstStyle/>
          <a:p>
            <a:endParaRPr lang="fr-FR" sz="500" dirty="0">
              <a:latin typeface="Work Sans" panose="00000500000000000000" pitchFamily="2" charset="0"/>
            </a:endParaRPr>
          </a:p>
          <a:p>
            <a:pPr algn="just"/>
            <a:endParaRPr lang="fr-FR" dirty="0">
              <a:latin typeface="Work Sans" panose="00000500000000000000" pitchFamily="2" charset="0"/>
            </a:endParaRPr>
          </a:p>
          <a:p>
            <a:pPr algn="just"/>
            <a:r>
              <a:rPr lang="fr-FR" sz="1600" dirty="0"/>
              <a:t>La version révisée du dossier (V2.0) prend en compte les changements et évolutions suivants :</a:t>
            </a:r>
          </a:p>
          <a:p>
            <a:pPr algn="just"/>
            <a:endParaRPr lang="fr-FR" sz="1600" dirty="0"/>
          </a:p>
          <a:p>
            <a:pPr marL="285750" lvl="0" indent="-285750" algn="just">
              <a:buFont typeface="Wingdings" panose="05000000000000000000" pitchFamily="2" charset="2"/>
              <a:buChar char="§"/>
            </a:pPr>
            <a:r>
              <a:rPr lang="fr-FR" sz="1600" dirty="0"/>
              <a:t>l’accès direct, en un clic, à la page web HRS4R, depuis la page d’accueil du site internet institutionnel de l’UT</a:t>
            </a:r>
          </a:p>
          <a:p>
            <a:pPr lvl="0" algn="just"/>
            <a:endParaRPr lang="fr-FR" sz="1600" dirty="0"/>
          </a:p>
          <a:p>
            <a:pPr marL="285750" lvl="0" indent="-285750" algn="just">
              <a:buFont typeface="Wingdings" panose="05000000000000000000" pitchFamily="2" charset="2"/>
              <a:buChar char="§"/>
            </a:pPr>
            <a:r>
              <a:rPr lang="fr-FR" sz="1600" dirty="0"/>
              <a:t>le lancement du site web international de l’UT, avec la traduction en anglais de la page HRS4R</a:t>
            </a:r>
          </a:p>
          <a:p>
            <a:pPr marL="285750" lvl="0" indent="-285750" algn="just">
              <a:buFont typeface="Wingdings" panose="05000000000000000000" pitchFamily="2" charset="2"/>
              <a:buChar char="§"/>
            </a:pPr>
            <a:endParaRPr lang="fr-FR" sz="1600" dirty="0"/>
          </a:p>
          <a:p>
            <a:pPr marL="285750" lvl="0" indent="-285750" algn="just">
              <a:buFont typeface="Wingdings" panose="05000000000000000000" pitchFamily="2" charset="2"/>
              <a:buChar char="§"/>
            </a:pPr>
            <a:r>
              <a:rPr lang="fr-FR" sz="1600" dirty="0"/>
              <a:t>la traduction de l’organigramme administratif de l’UT en langue anglaise</a:t>
            </a:r>
          </a:p>
          <a:p>
            <a:pPr marL="285750" lvl="0" indent="-285750" algn="just">
              <a:buFont typeface="Wingdings" panose="05000000000000000000" pitchFamily="2" charset="2"/>
              <a:buChar char="§"/>
            </a:pPr>
            <a:endParaRPr lang="fr-FR" sz="1600" dirty="0"/>
          </a:p>
          <a:p>
            <a:pPr marL="285750" lvl="0" indent="-285750" algn="just">
              <a:buFont typeface="Wingdings" panose="05000000000000000000" pitchFamily="2" charset="2"/>
              <a:buChar char="§"/>
            </a:pPr>
            <a:r>
              <a:rPr lang="fr-FR" sz="1600" dirty="0"/>
              <a:t>la suppression du logo HRS4R sur l’ensemble des supports (tant que le label n’a pas été attribué …)</a:t>
            </a:r>
          </a:p>
          <a:p>
            <a:pPr marL="285750" lvl="0" indent="-285750" algn="just">
              <a:buFont typeface="Wingdings" panose="05000000000000000000" pitchFamily="2" charset="2"/>
              <a:buChar char="§"/>
            </a:pPr>
            <a:endParaRPr lang="fr-FR" sz="1600" dirty="0"/>
          </a:p>
          <a:p>
            <a:pPr marL="285750" lvl="0" indent="-285750" algn="just">
              <a:buFont typeface="Wingdings" panose="05000000000000000000" pitchFamily="2" charset="2"/>
              <a:buChar char="§"/>
            </a:pPr>
            <a:r>
              <a:rPr lang="fr-FR" sz="1600" dirty="0"/>
              <a:t>la réduction du nombre d’actions, avec dorénavant </a:t>
            </a:r>
            <a:r>
              <a:rPr lang="fr-FR" sz="1600" b="1" dirty="0"/>
              <a:t>66 actions au lieu de 72 initialement</a:t>
            </a:r>
            <a:r>
              <a:rPr lang="fr-FR" sz="1600" dirty="0"/>
              <a:t>*, ceci afin de répondre à la critique d’un plan jugé « trop ambitieux et difficilement tenable » :</a:t>
            </a: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a:t>Evolutions du plan d’actions (V1 </a:t>
            </a:r>
            <a:r>
              <a:rPr lang="fr-FR" dirty="0">
                <a:sym typeface="Wingdings" panose="05000000000000000000" pitchFamily="2" charset="2"/>
              </a:rPr>
              <a:t> V2)</a:t>
            </a:r>
            <a:endParaRPr lang="fr-FR" dirty="0"/>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135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down)">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wipe(down)">
                                      <p:cBhvr>
                                        <p:cTn id="3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614934" y="3302049"/>
            <a:ext cx="8229600" cy="2801786"/>
          </a:xfrm>
        </p:spPr>
        <p:txBody>
          <a:bodyPr numCol="1"/>
          <a:lstStyle/>
          <a:p>
            <a:endParaRPr lang="fr-FR" sz="500"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sz="1600" dirty="0"/>
              <a:t>dans le même esprit, certaines actions ont vu leur délai de réalisation rallongé, afin de mieux étaler et répartir la charge de travail dans le temps</a:t>
            </a:r>
          </a:p>
          <a:p>
            <a:pPr marL="285750" indent="-285750" algn="just">
              <a:buFont typeface="Wingdings" panose="05000000000000000000" pitchFamily="2" charset="2"/>
              <a:buChar char="§"/>
            </a:pPr>
            <a:endParaRPr lang="fr-FR" sz="1400" dirty="0"/>
          </a:p>
          <a:p>
            <a:pPr marL="285750" lvl="0" indent="-285750" algn="just">
              <a:buFont typeface="Wingdings" panose="05000000000000000000" pitchFamily="2" charset="2"/>
              <a:buChar char="§"/>
            </a:pPr>
            <a:r>
              <a:rPr lang="fr-FR" sz="1600" dirty="0"/>
              <a:t>chacun des points de vigilance (ou de faiblesse) a été précisé en rajoutant les actions correctrices correspondantes</a:t>
            </a:r>
          </a:p>
          <a:p>
            <a:pPr marL="285750" lvl="0" indent="-285750" algn="just">
              <a:buFont typeface="Wingdings" panose="05000000000000000000" pitchFamily="2" charset="2"/>
              <a:buChar char="§"/>
            </a:pPr>
            <a:endParaRPr lang="fr-FR" sz="1400" dirty="0"/>
          </a:p>
          <a:p>
            <a:pPr marL="285750" lvl="0" indent="-285750" algn="just">
              <a:buFont typeface="Wingdings" panose="05000000000000000000" pitchFamily="2" charset="2"/>
              <a:buChar char="§"/>
            </a:pPr>
            <a:r>
              <a:rPr lang="fr-FR" sz="1600" dirty="0"/>
              <a:t>les indicateurs ont été complétés avec une valeur initiale et une cible (objectif) à atteindre dans le délai prescrit, pour une grande majorité des actions : 52 actions sur 66</a:t>
            </a:r>
          </a:p>
          <a:p>
            <a:pPr marL="285750" indent="-285750" algn="just">
              <a:buFont typeface="Wingdings" panose="05000000000000000000" pitchFamily="2" charset="2"/>
              <a:buChar char="§"/>
            </a:pPr>
            <a:endParaRPr lang="fr-FR" sz="1600" dirty="0"/>
          </a:p>
          <a:p>
            <a:pPr marL="285750" lvl="0" indent="-285750" algn="just">
              <a:buFont typeface="Wingdings" panose="05000000000000000000" pitchFamily="2" charset="2"/>
              <a:buChar char="§"/>
            </a:pPr>
            <a:endParaRPr lang="fr-FR" sz="1600" dirty="0"/>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a:t>Evolutions du plan d’actions : V1 </a:t>
            </a:r>
            <a:r>
              <a:rPr lang="fr-FR" dirty="0">
                <a:sym typeface="Wingdings" panose="05000000000000000000" pitchFamily="2" charset="2"/>
              </a:rPr>
              <a:t> V2 (2)</a:t>
            </a:r>
            <a:endParaRPr lang="fr-FR" dirty="0"/>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12" name="Image 11"/>
          <p:cNvPicPr>
            <a:picLocks noChangeAspect="1"/>
          </p:cNvPicPr>
          <p:nvPr/>
        </p:nvPicPr>
        <p:blipFill>
          <a:blip r:embed="rId3"/>
          <a:stretch>
            <a:fillRect/>
          </a:stretch>
        </p:blipFill>
        <p:spPr>
          <a:xfrm>
            <a:off x="398910" y="1022993"/>
            <a:ext cx="8637586" cy="1293854"/>
          </a:xfrm>
          <a:prstGeom prst="rect">
            <a:avLst/>
          </a:prstGeom>
        </p:spPr>
      </p:pic>
      <p:pic>
        <p:nvPicPr>
          <p:cNvPr id="13" name="Image 12"/>
          <p:cNvPicPr>
            <a:picLocks noChangeAspect="1"/>
          </p:cNvPicPr>
          <p:nvPr/>
        </p:nvPicPr>
        <p:blipFill>
          <a:blip r:embed="rId4"/>
          <a:stretch>
            <a:fillRect/>
          </a:stretch>
        </p:blipFill>
        <p:spPr>
          <a:xfrm>
            <a:off x="354270" y="2192186"/>
            <a:ext cx="8453557" cy="1308822"/>
          </a:xfrm>
          <a:prstGeom prst="rect">
            <a:avLst/>
          </a:prstGeom>
        </p:spPr>
      </p:pic>
      <p:pic>
        <p:nvPicPr>
          <p:cNvPr id="14" name="Image 13"/>
          <p:cNvPicPr>
            <a:picLocks noChangeAspect="1"/>
          </p:cNvPicPr>
          <p:nvPr/>
        </p:nvPicPr>
        <p:blipFill>
          <a:blip r:embed="rId5"/>
          <a:stretch>
            <a:fillRect/>
          </a:stretch>
        </p:blipFill>
        <p:spPr>
          <a:xfrm>
            <a:off x="4628692" y="2215787"/>
            <a:ext cx="367533" cy="502939"/>
          </a:xfrm>
          <a:prstGeom prst="rect">
            <a:avLst/>
          </a:prstGeom>
        </p:spPr>
      </p:pic>
    </p:spTree>
    <p:extLst>
      <p:ext uri="{BB962C8B-B14F-4D97-AF65-F5344CB8AC3E}">
        <p14:creationId xmlns:p14="http://schemas.microsoft.com/office/powerpoint/2010/main" val="183302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down)">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down)">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down)">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2969420539"/>
              </p:ext>
            </p:extLst>
          </p:nvPr>
        </p:nvGraphicFramePr>
        <p:xfrm>
          <a:off x="179512" y="151571"/>
          <a:ext cx="8784976" cy="5692244"/>
        </p:xfrm>
        <a:graphic>
          <a:graphicData uri="http://schemas.openxmlformats.org/drawingml/2006/table">
            <a:tbl>
              <a:tblPr firstRow="1" firstCol="1" bandRow="1"/>
              <a:tblGrid>
                <a:gridCol w="1619264">
                  <a:extLst>
                    <a:ext uri="{9D8B030D-6E8A-4147-A177-3AD203B41FA5}">
                      <a16:colId xmlns:a16="http://schemas.microsoft.com/office/drawing/2014/main" val="2971048688"/>
                    </a:ext>
                  </a:extLst>
                </a:gridCol>
                <a:gridCol w="7165712">
                  <a:extLst>
                    <a:ext uri="{9D8B030D-6E8A-4147-A177-3AD203B41FA5}">
                      <a16:colId xmlns:a16="http://schemas.microsoft.com/office/drawing/2014/main" val="472639576"/>
                    </a:ext>
                  </a:extLst>
                </a:gridCol>
              </a:tblGrid>
              <a:tr h="156325">
                <a:tc gridSpan="2">
                  <a:txBody>
                    <a:bodyPr/>
                    <a:lstStyle/>
                    <a:p>
                      <a:pPr algn="ctr">
                        <a:lnSpc>
                          <a:spcPct val="107000"/>
                        </a:lnSpc>
                        <a:spcAft>
                          <a:spcPts val="0"/>
                        </a:spcAft>
                      </a:pPr>
                      <a:r>
                        <a:rPr lang="fr-FR" sz="105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Points forts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a:noFill/>
                    </a:lnL>
                    <a:lnR>
                      <a:noFill/>
                    </a:lnR>
                    <a:lnT>
                      <a:noFill/>
                    </a:lnT>
                    <a:lnB>
                      <a:noFill/>
                    </a:lnB>
                    <a:solidFill>
                      <a:srgbClr val="45A59D"/>
                    </a:solidFill>
                  </a:tcPr>
                </a:tc>
                <a:tc hMerge="1">
                  <a:txBody>
                    <a:bodyPr/>
                    <a:lstStyle/>
                    <a:p>
                      <a:endParaRPr lang="fr-FR"/>
                    </a:p>
                  </a:txBody>
                  <a:tcPr/>
                </a:tc>
                <a:extLst>
                  <a:ext uri="{0D108BD9-81ED-4DB2-BD59-A6C34878D82A}">
                    <a16:rowId xmlns:a16="http://schemas.microsoft.com/office/drawing/2014/main" val="896290702"/>
                  </a:ext>
                </a:extLst>
              </a:tr>
              <a:tr h="124987">
                <a:tc>
                  <a:txBody>
                    <a:bodyPr/>
                    <a:lstStyle/>
                    <a:p>
                      <a:pPr>
                        <a:lnSpc>
                          <a:spcPct val="107000"/>
                        </a:lnSpc>
                      </a:pPr>
                      <a:endParaRPr lang="fr-FR" sz="800">
                        <a:effectLst/>
                        <a:latin typeface="Calibri" panose="020F0502020204030204" pitchFamily="34" charset="0"/>
                        <a:cs typeface="Times New Roman" panose="02020603050405020304" pitchFamily="18" charset="0"/>
                      </a:endParaRPr>
                    </a:p>
                  </a:txBody>
                  <a:tcPr marL="28129" marR="2812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fr-FR" sz="800">
                        <a:effectLst/>
                        <a:latin typeface="Calibri" panose="020F0502020204030204" pitchFamily="34" charset="0"/>
                        <a:cs typeface="Times New Roman" panose="02020603050405020304" pitchFamily="18" charset="0"/>
                      </a:endParaRPr>
                    </a:p>
                  </a:txBody>
                  <a:tcPr marL="28129" marR="28129"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179982"/>
                  </a:ext>
                </a:extLst>
              </a:tr>
              <a:tr h="1029338">
                <a:tc>
                  <a:txBody>
                    <a:bodyPr/>
                    <a:lstStyle/>
                    <a:p>
                      <a:pPr>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Assurer des conditions de recrutement de ses enseignants chercheurs et chercheurs transparentes et équitables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9D"/>
                    </a:solidFill>
                  </a:tcPr>
                </a:tc>
                <a:tc>
                  <a:txBody>
                    <a:bodyPr/>
                    <a:lstStyle/>
                    <a:p>
                      <a:pPr algn="just">
                        <a:lnSpc>
                          <a:spcPct val="100000"/>
                        </a:lnSpc>
                        <a:spcBef>
                          <a:spcPts val="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L’université de Tours s’inscrit pleinement dans un dispositif cadré réglementairement pour le recrutement de ses enseignants-chercheurs et chercheurs. Les procédures sont établies, largement encadrées juridiquement et partagées par la communauté universitaire qui se doit de les respecter et de les mettre en œuvre. La non-pérennité de comités, les parités membres internes/externes comme celle femmes/hommes sont inscrites dans nos pratiques. Des accompagnements spécifiques des comités de sélection sont en place, tout comme les sensibilisations aux conflits d’intérêt lors des processus de recrutement. </a:t>
                      </a:r>
                      <a:endParaRPr lang="fr-FR" sz="2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endParaRPr>
                    </a:p>
                    <a:p>
                      <a:pPr algn="just">
                        <a:lnSpc>
                          <a:spcPct val="100000"/>
                        </a:lnSpc>
                        <a:spcBef>
                          <a:spcPts val="0"/>
                        </a:spcBef>
                        <a:spcAft>
                          <a:spcPts val="0"/>
                        </a:spcAft>
                      </a:pPr>
                      <a:r>
                        <a:rPr lang="fr-FR" sz="5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Enfin, l’accueil des nouveaux enseignants chercheurs (comme de tous les personnels) est en place annuellement avec une journée d’accueil et la remise d’un livret associé. Ceci permet de garantir l’équité et l’éthique dans les procédures appliquées et un accueil véritable des collègues.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3555748"/>
                  </a:ext>
                </a:extLst>
              </a:tr>
              <a:tr h="156264">
                <a:tc>
                  <a:txBody>
                    <a:bodyPr/>
                    <a:lstStyle/>
                    <a:p>
                      <a:pPr>
                        <a:lnSpc>
                          <a:spcPct val="107000"/>
                        </a:lnSpc>
                      </a:pPr>
                      <a:endParaRPr lang="fr-FR" sz="100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fr-FR" sz="800" dirty="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6569111"/>
                  </a:ext>
                </a:extLst>
              </a:tr>
              <a:tr h="1030804">
                <a:tc>
                  <a:txBody>
                    <a:bodyPr/>
                    <a:lstStyle/>
                    <a:p>
                      <a:pPr>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Améliorer les conditions de travail et lutter contre les discriminations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9D"/>
                    </a:solidFill>
                  </a:tcPr>
                </a:tc>
                <a:tc>
                  <a:txBody>
                    <a:bodyPr/>
                    <a:lstStyle/>
                    <a:p>
                      <a:pPr algn="just">
                        <a:lnSpc>
                          <a:spcPct val="107000"/>
                        </a:lnSpc>
                        <a:spcBef>
                          <a:spcPts val="60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Les conditions de travail des chercheurs à l’université de Tours s’appuient sur des valeurs partagées d’ouverture, non-discrimination, développement de l’égalité Femmes/Hommes et de conciliation vie professionnelle et vie personnelle, ainsi que l’accès de toutes et tous à la formation professionnelle.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L’université de Tours déploie une politique d’action sociale et de conditions de travail (formation, télétravail, flexibilité horaire, congés, …) forte.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fr-FR" sz="1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endParaRPr>
                    </a:p>
                    <a:p>
                      <a:pPr algn="just">
                        <a:lnSpc>
                          <a:spcPct val="107000"/>
                        </a:lnSpc>
                        <a:spcAft>
                          <a:spcPts val="60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L’université est enfin engagée contre toutes les discriminations qu’elles soient liées aux handicaps, au genre ou à l’orientation sexuelle. Elle milite résolument en faveur de l'égalité femmes/hommes (label "Orange" ONU obtenu en 2018).</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010696"/>
                  </a:ext>
                </a:extLst>
              </a:tr>
              <a:tr h="156264">
                <a:tc>
                  <a:txBody>
                    <a:bodyPr/>
                    <a:lstStyle/>
                    <a:p>
                      <a:pPr>
                        <a:lnSpc>
                          <a:spcPct val="107000"/>
                        </a:lnSpc>
                      </a:pPr>
                      <a:endParaRPr lang="fr-FR" sz="100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fr-FR" sz="800" dirty="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206237"/>
                  </a:ext>
                </a:extLst>
              </a:tr>
              <a:tr h="555928">
                <a:tc>
                  <a:txBody>
                    <a:bodyPr/>
                    <a:lstStyle/>
                    <a:p>
                      <a:pPr>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Prendre en compte et accompagner les évolutions du métier de chercheur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9D"/>
                    </a:solidFill>
                  </a:tcPr>
                </a:tc>
                <a:tc>
                  <a:txBody>
                    <a:bodyPr/>
                    <a:lstStyle/>
                    <a:p>
                      <a:pPr algn="just">
                        <a:lnSpc>
                          <a:spcPct val="107000"/>
                        </a:lnSpc>
                        <a:spcBef>
                          <a:spcPts val="600"/>
                        </a:spcBef>
                        <a:spcAft>
                          <a:spcPts val="60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L’évolution du métier de chercheur a été grande ces dernières années. L’université accompagne ces changements par des dispositifs différenciés. Ainsi, elle mène des actions fortes autour de l’éthique et de l’intégrité scientifique, la science ouverte de manière adaptée aux publics de doctorants, chercheurs et enseignants-chercheurs. Elle soutient, avec des formes originales, les pratiques d’enrichissement et valorisation de la diversité des recherches au travers du lien socio-économique et socio-culturel.</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422545"/>
                  </a:ext>
                </a:extLst>
              </a:tr>
              <a:tr h="156264">
                <a:tc>
                  <a:txBody>
                    <a:bodyPr/>
                    <a:lstStyle/>
                    <a:p>
                      <a:pPr>
                        <a:lnSpc>
                          <a:spcPct val="107000"/>
                        </a:lnSpc>
                      </a:pPr>
                      <a:endParaRPr lang="fr-FR" sz="100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fr-FR" sz="80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793478"/>
                  </a:ext>
                </a:extLst>
              </a:tr>
              <a:tr h="957784">
                <a:tc>
                  <a:txBody>
                    <a:bodyPr/>
                    <a:lstStyle/>
                    <a:p>
                      <a:pPr>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Former et accompagner les doctorants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9D"/>
                    </a:solidFill>
                  </a:tcPr>
                </a:tc>
                <a:tc>
                  <a:txBody>
                    <a:bodyPr/>
                    <a:lstStyle/>
                    <a:p>
                      <a:pPr algn="just">
                        <a:lnSpc>
                          <a:spcPct val="107000"/>
                        </a:lnSpc>
                        <a:spcBef>
                          <a:spcPts val="60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L’UT a mis en place, depuis longtemps, un nombre conséquent d'actions en faveur de la formation et de l’accompagnement des doctorants, en particulier au sein du collège doctoral Centre Val de Loire. Au-delà des actions classiques et inscrites dans la loi envers ce public des doctorants, l’UT a mis en place des actions très concrètes pour l’insertion professionnelle (IP) des doctorants /docteurs (concours thèse en 180 s, concours jeunes entrepreneurs, chargé de mission IP et plan de formations associé, lieu privilégié dédié à la recherche du premier emploi « </a:t>
                      </a:r>
                      <a:r>
                        <a:rPr lang="fr-FR" sz="800" dirty="0" err="1">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After</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fac by UT »).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fr-FR" sz="1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endParaRPr>
                    </a:p>
                    <a:p>
                      <a:pPr algn="just">
                        <a:lnSpc>
                          <a:spcPct val="107000"/>
                        </a:lnSpc>
                        <a:spcAft>
                          <a:spcPts val="60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L’UT a aussi des actions de formation et de suivi sur l’encadrement doctoral dans un souci d’amélioration continue des pratiques (conférence/ateliers HDR, Comité de Suivi Individuel de Thèse, nombre limité de thèses par HDR,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848756"/>
                  </a:ext>
                </a:extLst>
              </a:tr>
              <a:tr h="156264">
                <a:tc>
                  <a:txBody>
                    <a:bodyPr/>
                    <a:lstStyle/>
                    <a:p>
                      <a:pPr>
                        <a:lnSpc>
                          <a:spcPct val="107000"/>
                        </a:lnSpc>
                      </a:pPr>
                      <a:endParaRPr lang="fr-FR" sz="100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fr-FR" sz="600" dirty="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036678"/>
                  </a:ext>
                </a:extLst>
              </a:tr>
              <a:tr h="1164493">
                <a:tc>
                  <a:txBody>
                    <a:bodyPr/>
                    <a:lstStyle/>
                    <a:p>
                      <a:pPr>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S’ouvrir à l’Europe et l’international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9D"/>
                    </a:solidFill>
                  </a:tcPr>
                </a:tc>
                <a:tc>
                  <a:txBody>
                    <a:bodyPr/>
                    <a:lstStyle/>
                    <a:p>
                      <a:pPr algn="just">
                        <a:lnSpc>
                          <a:spcPct val="107000"/>
                        </a:lnSpc>
                        <a:spcBef>
                          <a:spcPts val="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L’université de Tours a fait une priorité de son ouverture internationale. Au-delà des classements internationaux, dans lesquels elle figure et qui lui assure une visibilité, elle soutient la coopération et la mobilité en Europe et dans le monde. Elle accompagne fortement la projection de ses unités vers les programmes européens. Elle prône l’interculturalité comme vecteur de savoirs et d’ouverture. Pour assurer sa projection internationale, elle a mis en place des outils originaux. De plus, pour faciliter le suivi des activités de recherche nationale et Europe, elle a revu ses systèmes d’information via un certain nombre d’outils partagés entre EC et services d’appui à la recherche.</a:t>
                      </a:r>
                      <a:endParaRPr lang="fr-FR" sz="2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endParaRPr>
                    </a:p>
                    <a:p>
                      <a:pPr algn="just">
                        <a:lnSpc>
                          <a:spcPct val="107000"/>
                        </a:lnSpc>
                        <a:spcBef>
                          <a:spcPts val="0"/>
                        </a:spcBef>
                        <a:spcAft>
                          <a:spcPts val="0"/>
                        </a:spcAft>
                      </a:pP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Enfin, la commission recherche a un dispositif d’accueil de chercheurs internationaux (&gt; 20/an). L’accueil des chercheurs comme des doctorants étrangers, via la cellule </a:t>
                      </a:r>
                      <a:r>
                        <a:rPr lang="fr-FR" sz="800" dirty="0" err="1">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Euraxess</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 été optimisé pour faciliter tous les aspects du quotidien (prise en compte de la situation familiale, recherche logement, ouverture compte bancaire…).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4761134"/>
                  </a:ext>
                </a:extLst>
              </a:tr>
            </a:tbl>
          </a:graphicData>
        </a:graphic>
      </p:graphicFrame>
      <p:sp>
        <p:nvSpPr>
          <p:cNvPr id="8" name="Rectangle 1"/>
          <p:cNvSpPr>
            <a:spLocks noChangeArrowheads="1"/>
          </p:cNvSpPr>
          <p:nvPr/>
        </p:nvSpPr>
        <p:spPr bwMode="auto">
          <a:xfrm>
            <a:off x="251434" y="620056"/>
            <a:ext cx="10415379" cy="50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684294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1259904" y="5589240"/>
            <a:ext cx="3240087" cy="692696"/>
          </a:xfrm>
        </p:spPr>
        <p:txBody>
          <a:bodyPr/>
          <a:lstStyle/>
          <a:p>
            <a:endParaRPr lang="fr-FR"/>
          </a:p>
        </p:txBody>
      </p:sp>
      <p:sp>
        <p:nvSpPr>
          <p:cNvPr id="6" name="Espace réservé du texte 5"/>
          <p:cNvSpPr>
            <a:spLocks noGrp="1"/>
          </p:cNvSpPr>
          <p:nvPr>
            <p:ph type="body" sz="quarter" idx="13"/>
          </p:nvPr>
        </p:nvSpPr>
        <p:spPr>
          <a:xfrm>
            <a:off x="4644455" y="5589240"/>
            <a:ext cx="1871662" cy="692696"/>
          </a:xfrm>
        </p:spPr>
        <p:txBody>
          <a:bodyPr/>
          <a:lstStyle/>
          <a:p>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972185704"/>
              </p:ext>
            </p:extLst>
          </p:nvPr>
        </p:nvGraphicFramePr>
        <p:xfrm>
          <a:off x="107504" y="404664"/>
          <a:ext cx="8928992" cy="5225673"/>
        </p:xfrm>
        <a:graphic>
          <a:graphicData uri="http://schemas.openxmlformats.org/drawingml/2006/table">
            <a:tbl>
              <a:tblPr firstRow="1" firstCol="1" bandRow="1"/>
              <a:tblGrid>
                <a:gridCol w="1792153">
                  <a:extLst>
                    <a:ext uri="{9D8B030D-6E8A-4147-A177-3AD203B41FA5}">
                      <a16:colId xmlns:a16="http://schemas.microsoft.com/office/drawing/2014/main" val="2539131453"/>
                    </a:ext>
                  </a:extLst>
                </a:gridCol>
                <a:gridCol w="7136839">
                  <a:extLst>
                    <a:ext uri="{9D8B030D-6E8A-4147-A177-3AD203B41FA5}">
                      <a16:colId xmlns:a16="http://schemas.microsoft.com/office/drawing/2014/main" val="4288266207"/>
                    </a:ext>
                  </a:extLst>
                </a:gridCol>
              </a:tblGrid>
              <a:tr h="249947">
                <a:tc gridSpan="2">
                  <a:txBody>
                    <a:bodyPr/>
                    <a:lstStyle/>
                    <a:p>
                      <a:pPr algn="ctr">
                        <a:lnSpc>
                          <a:spcPct val="107000"/>
                        </a:lnSpc>
                        <a:spcAft>
                          <a:spcPts val="0"/>
                        </a:spcAft>
                      </a:pPr>
                      <a:r>
                        <a:rPr lang="fr-FR" sz="105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Points de vigilance et d'amélioration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a:noFill/>
                    </a:lnL>
                    <a:lnR>
                      <a:noFill/>
                    </a:lnR>
                    <a:lnT>
                      <a:noFill/>
                    </a:lnT>
                    <a:lnB>
                      <a:noFill/>
                    </a:lnB>
                    <a:solidFill>
                      <a:srgbClr val="424A54"/>
                    </a:solidFill>
                  </a:tcPr>
                </a:tc>
                <a:tc hMerge="1">
                  <a:txBody>
                    <a:bodyPr/>
                    <a:lstStyle/>
                    <a:p>
                      <a:endParaRPr lang="fr-FR"/>
                    </a:p>
                  </a:txBody>
                  <a:tcPr/>
                </a:tc>
                <a:extLst>
                  <a:ext uri="{0D108BD9-81ED-4DB2-BD59-A6C34878D82A}">
                    <a16:rowId xmlns:a16="http://schemas.microsoft.com/office/drawing/2014/main" val="1066233302"/>
                  </a:ext>
                </a:extLst>
              </a:tr>
              <a:tr h="168404">
                <a:tc>
                  <a:txBody>
                    <a:bodyPr/>
                    <a:lstStyle/>
                    <a:p>
                      <a:pPr algn="l">
                        <a:lnSpc>
                          <a:spcPct val="107000"/>
                        </a:lnSpc>
                      </a:pPr>
                      <a:endParaRPr lang="fr-FR" sz="800">
                        <a:effectLst/>
                        <a:latin typeface="Calibri" panose="020F0502020204030204" pitchFamily="34" charset="0"/>
                        <a:cs typeface="Times New Roman" panose="02020603050405020304" pitchFamily="18" charset="0"/>
                      </a:endParaRPr>
                    </a:p>
                  </a:txBody>
                  <a:tcPr marL="33865" marR="3386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fr-FR" sz="1050" dirty="0">
                        <a:effectLst/>
                        <a:latin typeface="Calibri" panose="020F0502020204030204" pitchFamily="34" charset="0"/>
                        <a:cs typeface="Times New Roman" panose="02020603050405020304" pitchFamily="18" charset="0"/>
                      </a:endParaRPr>
                    </a:p>
                  </a:txBody>
                  <a:tcPr marL="33865" marR="33865"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186641"/>
                  </a:ext>
                </a:extLst>
              </a:tr>
              <a:tr h="1597873">
                <a:tc>
                  <a:txBody>
                    <a:bodyPr/>
                    <a:lstStyle/>
                    <a:p>
                      <a:pPr algn="l">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Ouvrir et améliorer nos procédures de recrutement pour les divers publics, notamment chercheurs étrangers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4A54"/>
                    </a:solidFill>
                  </a:tcPr>
                </a:tc>
                <a:tc>
                  <a:txBody>
                    <a:bodyPr/>
                    <a:lstStyle/>
                    <a:p>
                      <a:pPr algn="just">
                        <a:lnSpc>
                          <a:spcPct val="107000"/>
                        </a:lnSpc>
                        <a:spcBef>
                          <a:spcPts val="60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Si le recrutement des enseignants-chercheurs est un point fort, l’établissement doit progresser pour les autres publics recherche qu’il accueille. L’accès aux offres de recrutement n’est pas optimal. On note un déficit de communication et un manque de publicité des critères de sélection des candidatures et l’absence de traduction en anglais de nombre d’offres de recrutement. Ceci ne permet pas une ouverture plus large du vivier de recrutement au sein de l’université de Tours. </a:t>
                      </a:r>
                      <a:r>
                        <a:rPr lang="fr-FR" sz="800" dirty="0">
                          <a:solidFill>
                            <a:srgbClr val="000000"/>
                          </a:solidFill>
                          <a:effectLst/>
                          <a:highlight>
                            <a:srgbClr val="FFFF00"/>
                          </a:highlight>
                          <a:latin typeface="Work Sans" panose="00000500000000000000" pitchFamily="2" charset="0"/>
                          <a:ea typeface="Times New Roman" panose="02020603050405020304" pitchFamily="18" charset="0"/>
                          <a:cs typeface="Calibri" panose="020F0502020204030204" pitchFamily="34" charset="0"/>
                        </a:rPr>
                        <a:t>Le recrutement de chercheurs étrangers</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n’est pas suffisamment développé au sein de l’établissement pour ces mêmes raisons, malgré une longue expérience d'accueil de personnels étrangers.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Globalement, l’UT doit faire un effort sur les formulaires et démarches qui restent trop souvent faites en français par </a:t>
                      </a:r>
                      <a:r>
                        <a:rPr lang="fr-FR" sz="800" dirty="0">
                          <a:solidFill>
                            <a:srgbClr val="000000"/>
                          </a:solidFill>
                          <a:effectLst/>
                          <a:highlight>
                            <a:srgbClr val="FFFF00"/>
                          </a:highlight>
                          <a:latin typeface="Work Sans" panose="00000500000000000000" pitchFamily="2" charset="0"/>
                          <a:ea typeface="Times New Roman" panose="02020603050405020304" pitchFamily="18" charset="0"/>
                          <a:cs typeface="Calibri" panose="020F0502020204030204" pitchFamily="34" charset="0"/>
                        </a:rPr>
                        <a:t>une traduction systématique des documents </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ainsi qu’un accueil des personnels étrangers aux RH par un agent bilingue doivent être développés. Cet accompagnement administratif comme en formation des chercheurs étrangers doit se poursuivre pendant la totalité de leur présence à Tours.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611575"/>
                  </a:ext>
                </a:extLst>
              </a:tr>
              <a:tr h="168404">
                <a:tc>
                  <a:txBody>
                    <a:bodyPr/>
                    <a:lstStyle/>
                    <a:p>
                      <a:pPr algn="l">
                        <a:lnSpc>
                          <a:spcPct val="107000"/>
                        </a:lnSpc>
                      </a:pPr>
                      <a:endParaRPr lang="fr-FR" sz="1000">
                        <a:effectLst/>
                        <a:latin typeface="Calibri" panose="020F0502020204030204" pitchFamily="34" charset="0"/>
                        <a:cs typeface="Times New Roman" panose="02020603050405020304" pitchFamily="18" charset="0"/>
                      </a:endParaRPr>
                    </a:p>
                  </a:txBody>
                  <a:tcPr marL="33865" marR="3386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fr-FR" sz="900" dirty="0">
                        <a:effectLst/>
                        <a:latin typeface="Calibri" panose="020F0502020204030204" pitchFamily="34" charset="0"/>
                        <a:cs typeface="Times New Roman" panose="02020603050405020304" pitchFamily="18" charset="0"/>
                      </a:endParaRPr>
                    </a:p>
                  </a:txBody>
                  <a:tcPr marL="33865" marR="3386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981787"/>
                  </a:ext>
                </a:extLst>
              </a:tr>
              <a:tr h="1247370">
                <a:tc>
                  <a:txBody>
                    <a:bodyPr/>
                    <a:lstStyle/>
                    <a:p>
                      <a:pPr algn="l">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Accompagner le démarrage des carrières des jeunes enseignants-chercheurs, concilier enseignement et recherche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4A54"/>
                    </a:solidFill>
                  </a:tcPr>
                </a:tc>
                <a:tc>
                  <a:txBody>
                    <a:bodyPr/>
                    <a:lstStyle/>
                    <a:p>
                      <a:pPr algn="just">
                        <a:lnSpc>
                          <a:spcPct val="107000"/>
                        </a:lnSpc>
                        <a:spcBef>
                          <a:spcPts val="60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L’accompagnement individuel à la carrière des chercheurs n’est pas suffisamment déployé, ce qui ne permet pas de dégager des perspectives de déroulement de carrière clairement identifiées. Les dispositifs d’accompagnement personnalisés pour y parvenir, soutien, écoute, coaching, ne sont pas suffisamment étayés et efficients.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De plus, trop </a:t>
                      </a:r>
                      <a:r>
                        <a:rPr lang="fr-FR" sz="800" dirty="0">
                          <a:solidFill>
                            <a:srgbClr val="000000"/>
                          </a:solidFill>
                          <a:effectLst/>
                          <a:highlight>
                            <a:srgbClr val="FFFF00"/>
                          </a:highlight>
                          <a:latin typeface="Work Sans" panose="00000500000000000000" pitchFamily="2" charset="0"/>
                          <a:ea typeface="Times New Roman" panose="02020603050405020304" pitchFamily="18" charset="0"/>
                          <a:cs typeface="Calibri" panose="020F0502020204030204" pitchFamily="34" charset="0"/>
                        </a:rPr>
                        <a:t>de jeunes enseignants-chercheurs </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ne profitent pas des facilités offertes par l’UT afin de concilier leur activité d'enseignement et de recherche. Il peut en découler un renoncement à la recherche et des situations de "mal-être". Bien que rares, il faut poursuivre les efforts de prise en considération et d’accompagnement de ces situations dès le début de carrière. La mise en œuvre d’un </a:t>
                      </a:r>
                      <a:r>
                        <a:rPr lang="fr-FR" sz="800" dirty="0">
                          <a:solidFill>
                            <a:srgbClr val="000000"/>
                          </a:solidFill>
                          <a:effectLst/>
                          <a:highlight>
                            <a:srgbClr val="FFFF00"/>
                          </a:highlight>
                          <a:latin typeface="Work Sans" panose="00000500000000000000" pitchFamily="2" charset="0"/>
                          <a:ea typeface="Times New Roman" panose="02020603050405020304" pitchFamily="18" charset="0"/>
                          <a:cs typeface="Calibri" panose="020F0502020204030204" pitchFamily="34" charset="0"/>
                        </a:rPr>
                        <a:t>mentorat</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de 4 ans pour chaque nouveau recruté sera une des actions fortes du plan d’action.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4767"/>
                  </a:ext>
                </a:extLst>
              </a:tr>
              <a:tr h="166926">
                <a:tc>
                  <a:txBody>
                    <a:bodyPr/>
                    <a:lstStyle/>
                    <a:p>
                      <a:pPr algn="l">
                        <a:lnSpc>
                          <a:spcPct val="107000"/>
                        </a:lnSpc>
                        <a:spcAft>
                          <a:spcPts val="0"/>
                        </a:spcAft>
                      </a:pPr>
                      <a:r>
                        <a:rPr lang="fr-FR" sz="9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fr-FR" sz="900" dirty="0">
                        <a:effectLst/>
                        <a:latin typeface="Calibri" panose="020F0502020204030204" pitchFamily="34" charset="0"/>
                        <a:cs typeface="Times New Roman" panose="02020603050405020304" pitchFamily="18" charset="0"/>
                      </a:endParaRPr>
                    </a:p>
                  </a:txBody>
                  <a:tcPr marL="33865" marR="3386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080497"/>
                  </a:ext>
                </a:extLst>
              </a:tr>
              <a:tr h="698432">
                <a:tc>
                  <a:txBody>
                    <a:bodyPr/>
                    <a:lstStyle/>
                    <a:p>
                      <a:pPr algn="l">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Moderniser les pratiques d’ouverture et de gestion des données issues de la recherche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4A54"/>
                    </a:solidFill>
                  </a:tcPr>
                </a:tc>
                <a:tc>
                  <a:txBody>
                    <a:bodyPr/>
                    <a:lstStyle/>
                    <a:p>
                      <a:pPr indent="-13970" algn="just">
                        <a:lnSpc>
                          <a:spcPct val="107000"/>
                        </a:lnSpc>
                        <a:spcBef>
                          <a:spcPts val="600"/>
                        </a:spcBef>
                        <a:spcAft>
                          <a:spcPts val="60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Le développement des actions «</a:t>
                      </a:r>
                      <a:r>
                        <a:rPr lang="fr-FR" sz="800" dirty="0">
                          <a:solidFill>
                            <a:srgbClr val="000000"/>
                          </a:solidFill>
                          <a:effectLst/>
                          <a:highlight>
                            <a:srgbClr val="FFFF00"/>
                          </a:highlight>
                          <a:latin typeface="Work Sans" panose="00000500000000000000" pitchFamily="2" charset="0"/>
                          <a:ea typeface="Times New Roman" panose="02020603050405020304" pitchFamily="18" charset="0"/>
                          <a:cs typeface="Calibri" panose="020F0502020204030204" pitchFamily="34" charset="0"/>
                        </a:rPr>
                        <a:t> science ouverte </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reste malheureusement trop peu développé au sein de l’établissement. Une politique claire de gestion des données issues de la recherche doit être proposé en veillant à créer le lien entre chercheurs et services d’appui, prenant en compte les recommandations européenne et nationale. A titre d’exemple, la diffusion, </a:t>
                      </a:r>
                      <a:r>
                        <a:rPr lang="fr-FR" sz="800" dirty="0">
                          <a:solidFill>
                            <a:srgbClr val="000000"/>
                          </a:solidFill>
                          <a:effectLst/>
                          <a:highlight>
                            <a:srgbClr val="FFFF00"/>
                          </a:highlight>
                          <a:latin typeface="Work Sans" panose="00000500000000000000" pitchFamily="2" charset="0"/>
                          <a:ea typeface="Times New Roman" panose="02020603050405020304" pitchFamily="18" charset="0"/>
                          <a:cs typeface="Calibri" panose="020F0502020204030204" pitchFamily="34" charset="0"/>
                        </a:rPr>
                        <a:t>l'utilisation et la dématérialisation des cahiers de laboratoire</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doivent être menées.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0331686"/>
                  </a:ext>
                </a:extLst>
              </a:tr>
              <a:tr h="168404">
                <a:tc>
                  <a:txBody>
                    <a:bodyPr/>
                    <a:lstStyle/>
                    <a:p>
                      <a:pPr algn="l">
                        <a:lnSpc>
                          <a:spcPct val="107000"/>
                        </a:lnSpc>
                      </a:pPr>
                      <a:endParaRPr lang="fr-FR" sz="1000" dirty="0">
                        <a:effectLst/>
                        <a:latin typeface="Calibri" panose="020F0502020204030204" pitchFamily="34" charset="0"/>
                        <a:cs typeface="Times New Roman" panose="02020603050405020304" pitchFamily="18" charset="0"/>
                      </a:endParaRPr>
                    </a:p>
                  </a:txBody>
                  <a:tcPr marL="33865" marR="3386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fr-FR" sz="900">
                        <a:effectLst/>
                        <a:latin typeface="Calibri" panose="020F0502020204030204" pitchFamily="34" charset="0"/>
                        <a:cs typeface="Times New Roman" panose="02020603050405020304" pitchFamily="18" charset="0"/>
                      </a:endParaRPr>
                    </a:p>
                  </a:txBody>
                  <a:tcPr marL="33865" marR="3386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813907"/>
                  </a:ext>
                </a:extLst>
              </a:tr>
              <a:tr h="757121">
                <a:tc>
                  <a:txBody>
                    <a:bodyPr/>
                    <a:lstStyle/>
                    <a:p>
                      <a:pPr algn="l">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Définir et accompagner la catégorie des post-doctorants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4A54"/>
                    </a:solidFill>
                  </a:tcPr>
                </a:tc>
                <a:tc>
                  <a:txBody>
                    <a:bodyPr/>
                    <a:lstStyle/>
                    <a:p>
                      <a:pPr algn="just">
                        <a:lnSpc>
                          <a:spcPct val="107000"/>
                        </a:lnSpc>
                        <a:spcAft>
                          <a:spcPts val="0"/>
                        </a:spcAft>
                      </a:pPr>
                      <a:r>
                        <a:rPr lang="fr-FR" sz="3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3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3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Parmi toutes les catégories de chercheurs, il y a un manque d’actions spécifiques envers le public des </a:t>
                      </a:r>
                      <a:r>
                        <a:rPr lang="fr-FR" sz="800" dirty="0">
                          <a:solidFill>
                            <a:srgbClr val="000000"/>
                          </a:solidFill>
                          <a:effectLst/>
                          <a:highlight>
                            <a:srgbClr val="FFFF00"/>
                          </a:highlight>
                          <a:latin typeface="Work Sans" panose="00000500000000000000" pitchFamily="2" charset="0"/>
                          <a:ea typeface="Times New Roman" panose="02020603050405020304" pitchFamily="18" charset="0"/>
                          <a:cs typeface="Calibri" panose="020F0502020204030204" pitchFamily="34" charset="0"/>
                        </a:rPr>
                        <a:t>post-doctorants</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Leur statut n'est pas clairement défini et recouvre des tâches et des degrés de responsabilité disparates, tout comme leur rémunération et leur suivi de carrière. L’université désire mettre en place une définition claire et des procédures formalisées, permettant ainsi la codification de leur statut et le suivi de cette population possible.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3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3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209301"/>
                  </a:ext>
                </a:extLst>
              </a:tr>
            </a:tbl>
          </a:graphicData>
        </a:graphic>
      </p:graphicFrame>
      <p:sp>
        <p:nvSpPr>
          <p:cNvPr id="9" name="Rectangle 1"/>
          <p:cNvSpPr>
            <a:spLocks noChangeArrowheads="1"/>
          </p:cNvSpPr>
          <p:nvPr/>
        </p:nvSpPr>
        <p:spPr bwMode="auto">
          <a:xfrm>
            <a:off x="202879" y="692515"/>
            <a:ext cx="10018504" cy="52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190690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a:xfrm>
            <a:off x="457199" y="414095"/>
            <a:ext cx="8229600" cy="543595"/>
          </a:xfrm>
        </p:spPr>
        <p:txBody>
          <a:bodyPr/>
          <a:lstStyle/>
          <a:p>
            <a:r>
              <a:rPr lang="fr-FR" dirty="0"/>
              <a:t>Etat d’avancement du projet</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9" name="Image 8"/>
          <p:cNvPicPr>
            <a:picLocks noChangeAspect="1"/>
          </p:cNvPicPr>
          <p:nvPr/>
        </p:nvPicPr>
        <p:blipFill>
          <a:blip r:embed="rId2"/>
          <a:stretch>
            <a:fillRect/>
          </a:stretch>
        </p:blipFill>
        <p:spPr>
          <a:xfrm>
            <a:off x="750403" y="957690"/>
            <a:ext cx="7643192" cy="5206368"/>
          </a:xfrm>
          <a:prstGeom prst="rect">
            <a:avLst/>
          </a:prstGeom>
        </p:spPr>
      </p:pic>
      <p:cxnSp>
        <p:nvCxnSpPr>
          <p:cNvPr id="11" name="Connecteur droit 10"/>
          <p:cNvCxnSpPr/>
          <p:nvPr/>
        </p:nvCxnSpPr>
        <p:spPr>
          <a:xfrm>
            <a:off x="3729231" y="981397"/>
            <a:ext cx="0" cy="4445723"/>
          </a:xfrm>
          <a:prstGeom prst="line">
            <a:avLst/>
          </a:prstGeom>
          <a:ln w="38100">
            <a:solidFill>
              <a:srgbClr val="FF0000"/>
            </a:solidFill>
            <a:prstDash val="sysDash"/>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13" name="ZoneTexte 12"/>
          <p:cNvSpPr txBox="1"/>
          <p:nvPr/>
        </p:nvSpPr>
        <p:spPr>
          <a:xfrm>
            <a:off x="2267744" y="5057788"/>
            <a:ext cx="1440160" cy="369332"/>
          </a:xfrm>
          <a:prstGeom prst="rect">
            <a:avLst/>
          </a:prstGeom>
          <a:noFill/>
        </p:spPr>
        <p:txBody>
          <a:bodyPr wrap="square" rtlCol="0">
            <a:spAutoFit/>
          </a:bodyPr>
          <a:lstStyle/>
          <a:p>
            <a:r>
              <a:rPr lang="fr-FR" sz="900" b="1" dirty="0">
                <a:solidFill>
                  <a:srgbClr val="FF0000"/>
                </a:solidFill>
                <a:latin typeface="Work Sans" panose="00000500000000000000" pitchFamily="2" charset="0"/>
              </a:rPr>
              <a:t>Attribution du label :</a:t>
            </a:r>
          </a:p>
          <a:p>
            <a:r>
              <a:rPr lang="fr-FR" sz="900" b="1" dirty="0">
                <a:solidFill>
                  <a:srgbClr val="FF0000"/>
                </a:solidFill>
                <a:latin typeface="Work Sans" panose="00000500000000000000" pitchFamily="2" charset="0"/>
              </a:rPr>
              <a:t>27 septembre 2021</a:t>
            </a:r>
          </a:p>
        </p:txBody>
      </p:sp>
      <p:sp>
        <p:nvSpPr>
          <p:cNvPr id="15" name="ZoneTexte 14"/>
          <p:cNvSpPr txBox="1"/>
          <p:nvPr/>
        </p:nvSpPr>
        <p:spPr>
          <a:xfrm>
            <a:off x="4139952" y="4149080"/>
            <a:ext cx="1440160" cy="369332"/>
          </a:xfrm>
          <a:prstGeom prst="rect">
            <a:avLst/>
          </a:prstGeom>
          <a:noFill/>
        </p:spPr>
        <p:txBody>
          <a:bodyPr wrap="square" rtlCol="0">
            <a:spAutoFit/>
          </a:bodyPr>
          <a:lstStyle/>
          <a:p>
            <a:r>
              <a:rPr lang="fr-FR" sz="900" b="1" dirty="0">
                <a:solidFill>
                  <a:srgbClr val="FF0000"/>
                </a:solidFill>
                <a:latin typeface="Work Sans" panose="00000500000000000000" pitchFamily="2" charset="0"/>
              </a:rPr>
              <a:t>Dead-line :</a:t>
            </a:r>
          </a:p>
          <a:p>
            <a:r>
              <a:rPr lang="fr-FR" sz="900" b="1" dirty="0">
                <a:solidFill>
                  <a:srgbClr val="FF0000"/>
                </a:solidFill>
                <a:latin typeface="Work Sans" panose="00000500000000000000" pitchFamily="2" charset="0"/>
              </a:rPr>
              <a:t>27 septembre 2023</a:t>
            </a:r>
          </a:p>
        </p:txBody>
      </p:sp>
    </p:spTree>
    <p:extLst>
      <p:ext uri="{BB962C8B-B14F-4D97-AF65-F5344CB8AC3E}">
        <p14:creationId xmlns:p14="http://schemas.microsoft.com/office/powerpoint/2010/main" val="14280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363272" cy="5112568"/>
          </a:xfrm>
        </p:spPr>
        <p:txBody>
          <a:bodyPr numCol="1"/>
          <a:lstStyle/>
          <a:p>
            <a:pPr marL="285750" indent="-285750" algn="just">
              <a:buFont typeface="Wingdings" panose="05000000000000000000" pitchFamily="2" charset="2"/>
              <a:buChar char="§"/>
            </a:pPr>
            <a:r>
              <a:rPr lang="fr-FR" sz="1600" dirty="0"/>
              <a:t>Phase de déploiement en cours, avec pour chaque action :</a:t>
            </a:r>
          </a:p>
          <a:p>
            <a:pPr algn="just"/>
            <a:endParaRPr lang="fr-FR" sz="1600" dirty="0"/>
          </a:p>
          <a:p>
            <a:pPr marL="285750" indent="-285750" algn="just">
              <a:buFontTx/>
              <a:buChar char="-"/>
            </a:pPr>
            <a:r>
              <a:rPr lang="fr-FR" sz="1600" dirty="0"/>
              <a:t>la désignation de la personne responsable au sein de la direction « métiers »  préalablement identifiée,</a:t>
            </a:r>
          </a:p>
          <a:p>
            <a:pPr marL="285750" indent="-285750" algn="just">
              <a:buFontTx/>
              <a:buChar char="-"/>
            </a:pPr>
            <a:r>
              <a:rPr lang="fr-FR" sz="1600" dirty="0"/>
              <a:t>le renseignement des jalons, qui décomposent l’action en passages obligés ou étapes (</a:t>
            </a:r>
            <a:r>
              <a:rPr lang="fr-FR" sz="1600" dirty="0" err="1"/>
              <a:t>sous-actions</a:t>
            </a:r>
            <a:r>
              <a:rPr lang="fr-FR" sz="1600" dirty="0"/>
              <a:t>),</a:t>
            </a:r>
          </a:p>
          <a:p>
            <a:pPr marL="285750" indent="-285750" algn="just">
              <a:buFontTx/>
              <a:buChar char="-"/>
            </a:pPr>
            <a:r>
              <a:rPr lang="fr-FR" sz="1600" dirty="0"/>
              <a:t>la confirmation des indicateurs et la mise en place de leur mode de calcul/suivi</a:t>
            </a:r>
          </a:p>
          <a:p>
            <a:pPr marL="285750" indent="-285750" algn="just">
              <a:buFont typeface="Arial" panose="020B0604020202020204" pitchFamily="34" charset="0"/>
              <a:buChar char="•"/>
            </a:pPr>
            <a:endParaRPr lang="fr-FR" sz="1600" dirty="0"/>
          </a:p>
          <a:p>
            <a:pPr marL="285750" indent="-285750" algn="just">
              <a:buFont typeface="Wingdings" panose="05000000000000000000" pitchFamily="2" charset="2"/>
              <a:buChar char="§"/>
            </a:pPr>
            <a:endParaRPr lang="fr-FR" sz="1600" dirty="0"/>
          </a:p>
          <a:p>
            <a:pPr marL="285750" indent="-285750" algn="just">
              <a:buFont typeface="Wingdings" panose="05000000000000000000" pitchFamily="2" charset="2"/>
              <a:buChar char="§"/>
            </a:pPr>
            <a:r>
              <a:rPr lang="fr-FR" sz="1600" dirty="0"/>
              <a:t>présentations sont prochainement prévues : </a:t>
            </a:r>
          </a:p>
          <a:p>
            <a:pPr algn="just"/>
            <a:endParaRPr lang="fr-FR" sz="1600" dirty="0"/>
          </a:p>
          <a:p>
            <a:pPr marL="285750" indent="-285750" algn="just">
              <a:buFontTx/>
              <a:buChar char="-"/>
            </a:pPr>
            <a:r>
              <a:rPr lang="fr-FR" sz="1600" dirty="0"/>
              <a:t>Comité technique du 28/4,</a:t>
            </a:r>
          </a:p>
          <a:p>
            <a:pPr marL="285750" indent="-285750" algn="just">
              <a:buFontTx/>
              <a:buChar char="-"/>
            </a:pPr>
            <a:r>
              <a:rPr lang="fr-FR" sz="1600" dirty="0"/>
              <a:t>Conseil d’Administration du 9/5</a:t>
            </a:r>
          </a:p>
          <a:p>
            <a:pPr marL="285750" indent="-285750" algn="just">
              <a:buFontTx/>
              <a:buChar char="-"/>
            </a:pPr>
            <a:r>
              <a:rPr lang="fr-FR" sz="1600" dirty="0"/>
              <a:t>Commission Recherche </a:t>
            </a:r>
            <a:r>
              <a:rPr lang="fr-FR" sz="1600" dirty="0">
                <a:solidFill>
                  <a:srgbClr val="FFC000"/>
                </a:solidFill>
              </a:rPr>
              <a:t>fin mai</a:t>
            </a:r>
          </a:p>
          <a:p>
            <a:pPr marL="285750" indent="-285750" algn="just">
              <a:buFontTx/>
              <a:buChar char="-"/>
            </a:pPr>
            <a:endParaRPr lang="fr-FR" sz="1600" dirty="0"/>
          </a:p>
          <a:p>
            <a:pPr marL="285750" indent="-285750" algn="just">
              <a:buFontTx/>
              <a:buChar char="-"/>
            </a:pPr>
            <a:r>
              <a:rPr lang="fr-FR" sz="1600" dirty="0"/>
              <a:t>Recrutement d’un chargé de mission (obtention d’un financement par rectorat)</a:t>
            </a:r>
          </a:p>
          <a:p>
            <a:pPr marL="285750" indent="-285750" algn="just">
              <a:buFontTx/>
              <a:buChar char="-"/>
            </a:pPr>
            <a:endParaRPr lang="fr-FR" sz="1600" dirty="0"/>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a:latin typeface="Work Sans" panose="00000500000000000000" pitchFamily="2" charset="0"/>
              </a:rPr>
              <a:t>Etat d’avancement du projet (2)</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32421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down)">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wipe(down)">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wipe(down)">
                                      <p:cBhvr>
                                        <p:cTn id="42" dur="500"/>
                                        <p:tgtEl>
                                          <p:spTgt spid="2">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wipe(down)">
                                      <p:cBhvr>
                                        <p:cTn id="4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uver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11994</TotalTime>
  <Words>3717</Words>
  <Application>Microsoft Office PowerPoint</Application>
  <PresentationFormat>Affichage à l'écran (4:3)</PresentationFormat>
  <Paragraphs>296</Paragraphs>
  <Slides>38</Slides>
  <Notes>2</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38</vt:i4>
      </vt:variant>
    </vt:vector>
  </HeadingPairs>
  <TitlesOfParts>
    <vt:vector size="46" baseType="lpstr">
      <vt:lpstr>Arial</vt:lpstr>
      <vt:lpstr>Calibri</vt:lpstr>
      <vt:lpstr>Lato</vt:lpstr>
      <vt:lpstr>Times New Roman</vt:lpstr>
      <vt:lpstr>Wingdings</vt:lpstr>
      <vt:lpstr>Work Sans</vt:lpstr>
      <vt:lpstr>couverture</vt:lpstr>
      <vt:lpstr>Feuille de calcul</vt:lpstr>
      <vt:lpstr>Présentation PowerPoint</vt:lpstr>
      <vt:lpstr>Plan</vt:lpstr>
      <vt:lpstr>Retour sur les dates-clefs</vt:lpstr>
      <vt:lpstr>Evolutions du plan d’actions (V1  V2)</vt:lpstr>
      <vt:lpstr>Evolutions du plan d’actions : V1  V2 (2)</vt:lpstr>
      <vt:lpstr>Présentation PowerPoint</vt:lpstr>
      <vt:lpstr>Présentation PowerPoint</vt:lpstr>
      <vt:lpstr>Etat d’avancement du projet</vt:lpstr>
      <vt:lpstr>Etat d’avancement du projet (2)</vt:lpstr>
      <vt:lpstr>Présentation PowerPoint</vt:lpstr>
      <vt:lpstr>Etat d’avancement du projet (3)</vt:lpstr>
      <vt:lpstr>Gepeto</vt:lpstr>
      <vt:lpstr>Gepeto (2)</vt:lpstr>
      <vt:lpstr>Gepeto (3)</vt:lpstr>
      <vt:lpstr>Gepeto (4)</vt:lpstr>
      <vt:lpstr>Gepeto (5)</vt:lpstr>
      <vt:lpstr>Questions actuellement débattues</vt:lpstr>
      <vt:lpstr>Proportion de MCF ayant demandé une  décharge pour recherche lors de leur 2ème année</vt:lpstr>
      <vt:lpstr>Présentation PowerPoint</vt:lpstr>
      <vt:lpstr>CAHIERS DE LABORATOIRE</vt:lpstr>
      <vt:lpstr>POST-DOCS</vt:lpstr>
      <vt:lpstr>Merci de votre attention   </vt:lpstr>
      <vt:lpstr>Exemple 3</vt:lpstr>
      <vt:lpstr>Présentation PowerPoint</vt:lpstr>
      <vt:lpstr>Présentation PowerPoint</vt:lpstr>
      <vt:lpstr>Exemple 1</vt:lpstr>
      <vt:lpstr>Présentation PowerPoint</vt:lpstr>
      <vt:lpstr>Présentation PowerPoint</vt:lpstr>
      <vt:lpstr>Gepeto</vt:lpstr>
      <vt:lpstr>Gepeto (2)</vt:lpstr>
      <vt:lpstr>Gepeto (3)</vt:lpstr>
      <vt:lpstr>Gepeto (4)</vt:lpstr>
      <vt:lpstr>Gepeto (5)</vt:lpstr>
      <vt:lpstr>Gepeto</vt:lpstr>
      <vt:lpstr>Gepeto (2)</vt:lpstr>
      <vt:lpstr>Gepeto (3)</vt:lpstr>
      <vt:lpstr>Gepeto (4)</vt:lpstr>
      <vt:lpstr>Gepeto (5)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Parrot</dc:creator>
  <cp:lastModifiedBy>Isabelle Guillouet</cp:lastModifiedBy>
  <cp:revision>220</cp:revision>
  <cp:lastPrinted>2018-01-18T13:09:23Z</cp:lastPrinted>
  <dcterms:created xsi:type="dcterms:W3CDTF">2017-12-15T09:55:52Z</dcterms:created>
  <dcterms:modified xsi:type="dcterms:W3CDTF">2022-05-25T08:43:19Z</dcterms:modified>
</cp:coreProperties>
</file>