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8" r:id="rId1"/>
  </p:sldMasterIdLst>
  <p:sldIdLst>
    <p:sldId id="264" r:id="rId2"/>
    <p:sldId id="260" r:id="rId3"/>
    <p:sldId id="261" r:id="rId4"/>
    <p:sldId id="262" r:id="rId5"/>
    <p:sldId id="263" r:id="rId6"/>
  </p:sldIdLst>
  <p:sldSz cx="15125700" cy="106934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36" userDrawn="1">
          <p15:clr>
            <a:srgbClr val="A4A3A4"/>
          </p15:clr>
        </p15:guide>
        <p15:guide id="2" pos="305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338" y="48"/>
      </p:cViewPr>
      <p:guideLst>
        <p:guide orient="horz" pos="2036"/>
        <p:guide pos="305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34428" y="1750055"/>
            <a:ext cx="12856845" cy="3722887"/>
          </a:xfrm>
        </p:spPr>
        <p:txBody>
          <a:bodyPr anchor="b"/>
          <a:lstStyle>
            <a:lvl1pPr algn="ctr">
              <a:defRPr sz="9356"/>
            </a:lvl1pPr>
          </a:lstStyle>
          <a:p>
            <a:r>
              <a:rPr lang="fr-FR"/>
              <a:t>Modifiez le style du titre</a:t>
            </a:r>
            <a:endParaRPr lang="en-US" dirty="0"/>
          </a:p>
        </p:txBody>
      </p:sp>
      <p:sp>
        <p:nvSpPr>
          <p:cNvPr id="3" name="Subtitle 2"/>
          <p:cNvSpPr>
            <a:spLocks noGrp="1"/>
          </p:cNvSpPr>
          <p:nvPr>
            <p:ph type="subTitle" idx="1"/>
          </p:nvPr>
        </p:nvSpPr>
        <p:spPr>
          <a:xfrm>
            <a:off x="1890713" y="5616511"/>
            <a:ext cx="11344275" cy="2581762"/>
          </a:xfrm>
        </p:spPr>
        <p:txBody>
          <a:bodyPr/>
          <a:lstStyle>
            <a:lvl1pPr marL="0" indent="0" algn="ctr">
              <a:buNone/>
              <a:defRPr sz="3742"/>
            </a:lvl1pPr>
            <a:lvl2pPr marL="712912" indent="0" algn="ctr">
              <a:buNone/>
              <a:defRPr sz="3119"/>
            </a:lvl2pPr>
            <a:lvl3pPr marL="1425824" indent="0" algn="ctr">
              <a:buNone/>
              <a:defRPr sz="2807"/>
            </a:lvl3pPr>
            <a:lvl4pPr marL="2138736" indent="0" algn="ctr">
              <a:buNone/>
              <a:defRPr sz="2495"/>
            </a:lvl4pPr>
            <a:lvl5pPr marL="2851648" indent="0" algn="ctr">
              <a:buNone/>
              <a:defRPr sz="2495"/>
            </a:lvl5pPr>
            <a:lvl6pPr marL="3564560" indent="0" algn="ctr">
              <a:buNone/>
              <a:defRPr sz="2495"/>
            </a:lvl6pPr>
            <a:lvl7pPr marL="4277472" indent="0" algn="ctr">
              <a:buNone/>
              <a:defRPr sz="2495"/>
            </a:lvl7pPr>
            <a:lvl8pPr marL="4990384" indent="0" algn="ctr">
              <a:buNone/>
              <a:defRPr sz="2495"/>
            </a:lvl8pPr>
            <a:lvl9pPr marL="5703296" indent="0" algn="ctr">
              <a:buNone/>
              <a:defRPr sz="2495"/>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72A631A-F633-4A78-B1A9-25745D0B504F}" type="datetimeFigureOut">
              <a:rPr lang="fr-FR" smtClean="0"/>
              <a:t>21/04/2021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06E8B4-6197-4BA2-A8B9-3D17B5B55CDB}" type="slidenum">
              <a:rPr lang="fr-FR" smtClean="0"/>
              <a:t>‹N°›</a:t>
            </a:fld>
            <a:endParaRPr lang="fr-FR"/>
          </a:p>
        </p:txBody>
      </p:sp>
    </p:spTree>
    <p:extLst>
      <p:ext uri="{BB962C8B-B14F-4D97-AF65-F5344CB8AC3E}">
        <p14:creationId xmlns:p14="http://schemas.microsoft.com/office/powerpoint/2010/main" val="266811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72A631A-F633-4A78-B1A9-25745D0B504F}" type="datetimeFigureOut">
              <a:rPr lang="fr-FR" smtClean="0"/>
              <a:t>21/04/2021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06E8B4-6197-4BA2-A8B9-3D17B5B55CDB}" type="slidenum">
              <a:rPr lang="fr-FR" smtClean="0"/>
              <a:t>‹N°›</a:t>
            </a:fld>
            <a:endParaRPr lang="fr-FR"/>
          </a:p>
        </p:txBody>
      </p:sp>
    </p:spTree>
    <p:extLst>
      <p:ext uri="{BB962C8B-B14F-4D97-AF65-F5344CB8AC3E}">
        <p14:creationId xmlns:p14="http://schemas.microsoft.com/office/powerpoint/2010/main" val="2033805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24330" y="569325"/>
            <a:ext cx="3261479" cy="90621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039893" y="569325"/>
            <a:ext cx="9595366" cy="9062162"/>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72A631A-F633-4A78-B1A9-25745D0B504F}" type="datetimeFigureOut">
              <a:rPr lang="fr-FR" smtClean="0"/>
              <a:t>21/04/2021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06E8B4-6197-4BA2-A8B9-3D17B5B55CDB}" type="slidenum">
              <a:rPr lang="fr-FR" smtClean="0"/>
              <a:t>‹N°›</a:t>
            </a:fld>
            <a:endParaRPr lang="fr-FR"/>
          </a:p>
        </p:txBody>
      </p:sp>
    </p:spTree>
    <p:extLst>
      <p:ext uri="{BB962C8B-B14F-4D97-AF65-F5344CB8AC3E}">
        <p14:creationId xmlns:p14="http://schemas.microsoft.com/office/powerpoint/2010/main" val="899669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72A631A-F633-4A78-B1A9-25745D0B504F}" type="datetimeFigureOut">
              <a:rPr lang="fr-FR" smtClean="0"/>
              <a:t>21/04/2021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06E8B4-6197-4BA2-A8B9-3D17B5B55CDB}" type="slidenum">
              <a:rPr lang="fr-FR" smtClean="0"/>
              <a:t>‹N°›</a:t>
            </a:fld>
            <a:endParaRPr lang="fr-FR"/>
          </a:p>
        </p:txBody>
      </p:sp>
    </p:spTree>
    <p:extLst>
      <p:ext uri="{BB962C8B-B14F-4D97-AF65-F5344CB8AC3E}">
        <p14:creationId xmlns:p14="http://schemas.microsoft.com/office/powerpoint/2010/main" val="4247847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032015" y="2665927"/>
            <a:ext cx="13045916" cy="4448157"/>
          </a:xfrm>
        </p:spPr>
        <p:txBody>
          <a:bodyPr anchor="b"/>
          <a:lstStyle>
            <a:lvl1pPr>
              <a:defRPr sz="9356"/>
            </a:lvl1pPr>
          </a:lstStyle>
          <a:p>
            <a:r>
              <a:rPr lang="fr-FR"/>
              <a:t>Modifiez le style du titre</a:t>
            </a:r>
            <a:endParaRPr lang="en-US" dirty="0"/>
          </a:p>
        </p:txBody>
      </p:sp>
      <p:sp>
        <p:nvSpPr>
          <p:cNvPr id="3" name="Text Placeholder 2"/>
          <p:cNvSpPr>
            <a:spLocks noGrp="1"/>
          </p:cNvSpPr>
          <p:nvPr>
            <p:ph type="body" idx="1"/>
          </p:nvPr>
        </p:nvSpPr>
        <p:spPr>
          <a:xfrm>
            <a:off x="1032015" y="7156165"/>
            <a:ext cx="13045916" cy="2339180"/>
          </a:xfrm>
        </p:spPr>
        <p:txBody>
          <a:bodyPr/>
          <a:lstStyle>
            <a:lvl1pPr marL="0" indent="0">
              <a:buNone/>
              <a:defRPr sz="3742">
                <a:solidFill>
                  <a:schemeClr val="tx1"/>
                </a:solidFill>
              </a:defRPr>
            </a:lvl1pPr>
            <a:lvl2pPr marL="712912" indent="0">
              <a:buNone/>
              <a:defRPr sz="3119">
                <a:solidFill>
                  <a:schemeClr val="tx1">
                    <a:tint val="75000"/>
                  </a:schemeClr>
                </a:solidFill>
              </a:defRPr>
            </a:lvl2pPr>
            <a:lvl3pPr marL="1425824" indent="0">
              <a:buNone/>
              <a:defRPr sz="2807">
                <a:solidFill>
                  <a:schemeClr val="tx1">
                    <a:tint val="75000"/>
                  </a:schemeClr>
                </a:solidFill>
              </a:defRPr>
            </a:lvl3pPr>
            <a:lvl4pPr marL="2138736" indent="0">
              <a:buNone/>
              <a:defRPr sz="2495">
                <a:solidFill>
                  <a:schemeClr val="tx1">
                    <a:tint val="75000"/>
                  </a:schemeClr>
                </a:solidFill>
              </a:defRPr>
            </a:lvl4pPr>
            <a:lvl5pPr marL="2851648" indent="0">
              <a:buNone/>
              <a:defRPr sz="2495">
                <a:solidFill>
                  <a:schemeClr val="tx1">
                    <a:tint val="75000"/>
                  </a:schemeClr>
                </a:solidFill>
              </a:defRPr>
            </a:lvl5pPr>
            <a:lvl6pPr marL="3564560" indent="0">
              <a:buNone/>
              <a:defRPr sz="2495">
                <a:solidFill>
                  <a:schemeClr val="tx1">
                    <a:tint val="75000"/>
                  </a:schemeClr>
                </a:solidFill>
              </a:defRPr>
            </a:lvl6pPr>
            <a:lvl7pPr marL="4277472" indent="0">
              <a:buNone/>
              <a:defRPr sz="2495">
                <a:solidFill>
                  <a:schemeClr val="tx1">
                    <a:tint val="75000"/>
                  </a:schemeClr>
                </a:solidFill>
              </a:defRPr>
            </a:lvl7pPr>
            <a:lvl8pPr marL="4990384" indent="0">
              <a:buNone/>
              <a:defRPr sz="2495">
                <a:solidFill>
                  <a:schemeClr val="tx1">
                    <a:tint val="75000"/>
                  </a:schemeClr>
                </a:solidFill>
              </a:defRPr>
            </a:lvl8pPr>
            <a:lvl9pPr marL="5703296" indent="0">
              <a:buNone/>
              <a:defRPr sz="2495">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272A631A-F633-4A78-B1A9-25745D0B504F}" type="datetimeFigureOut">
              <a:rPr lang="fr-FR" smtClean="0"/>
              <a:t>21/04/2021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06E8B4-6197-4BA2-A8B9-3D17B5B55CDB}" type="slidenum">
              <a:rPr lang="fr-FR" smtClean="0"/>
              <a:t>‹N°›</a:t>
            </a:fld>
            <a:endParaRPr lang="fr-FR"/>
          </a:p>
        </p:txBody>
      </p:sp>
    </p:spTree>
    <p:extLst>
      <p:ext uri="{BB962C8B-B14F-4D97-AF65-F5344CB8AC3E}">
        <p14:creationId xmlns:p14="http://schemas.microsoft.com/office/powerpoint/2010/main" val="1322707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039892" y="2846623"/>
            <a:ext cx="6428423" cy="678486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657385" y="2846623"/>
            <a:ext cx="6428423" cy="678486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72A631A-F633-4A78-B1A9-25745D0B504F}" type="datetimeFigureOut">
              <a:rPr lang="fr-FR" smtClean="0"/>
              <a:t>21/04/2021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06E8B4-6197-4BA2-A8B9-3D17B5B55CDB}" type="slidenum">
              <a:rPr lang="fr-FR" smtClean="0"/>
              <a:t>‹N°›</a:t>
            </a:fld>
            <a:endParaRPr lang="fr-FR"/>
          </a:p>
        </p:txBody>
      </p:sp>
    </p:spTree>
    <p:extLst>
      <p:ext uri="{BB962C8B-B14F-4D97-AF65-F5344CB8AC3E}">
        <p14:creationId xmlns:p14="http://schemas.microsoft.com/office/powerpoint/2010/main" val="392900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041862" y="569327"/>
            <a:ext cx="13045916" cy="2066896"/>
          </a:xfrm>
        </p:spPr>
        <p:txBody>
          <a:bodyPr/>
          <a:lstStyle/>
          <a:p>
            <a:r>
              <a:rPr lang="fr-FR"/>
              <a:t>Modifiez le style du titre</a:t>
            </a:r>
            <a:endParaRPr lang="en-US" dirty="0"/>
          </a:p>
        </p:txBody>
      </p:sp>
      <p:sp>
        <p:nvSpPr>
          <p:cNvPr id="3" name="Text Placeholder 2"/>
          <p:cNvSpPr>
            <a:spLocks noGrp="1"/>
          </p:cNvSpPr>
          <p:nvPr>
            <p:ph type="body" idx="1"/>
          </p:nvPr>
        </p:nvSpPr>
        <p:spPr>
          <a:xfrm>
            <a:off x="1041864" y="2621369"/>
            <a:ext cx="6398879" cy="1284692"/>
          </a:xfrm>
        </p:spPr>
        <p:txBody>
          <a:bodyPr anchor="b"/>
          <a:lstStyle>
            <a:lvl1pPr marL="0" indent="0">
              <a:buNone/>
              <a:defRPr sz="3742" b="1"/>
            </a:lvl1pPr>
            <a:lvl2pPr marL="712912" indent="0">
              <a:buNone/>
              <a:defRPr sz="3119" b="1"/>
            </a:lvl2pPr>
            <a:lvl3pPr marL="1425824" indent="0">
              <a:buNone/>
              <a:defRPr sz="2807" b="1"/>
            </a:lvl3pPr>
            <a:lvl4pPr marL="2138736" indent="0">
              <a:buNone/>
              <a:defRPr sz="2495" b="1"/>
            </a:lvl4pPr>
            <a:lvl5pPr marL="2851648" indent="0">
              <a:buNone/>
              <a:defRPr sz="2495" b="1"/>
            </a:lvl5pPr>
            <a:lvl6pPr marL="3564560" indent="0">
              <a:buNone/>
              <a:defRPr sz="2495" b="1"/>
            </a:lvl6pPr>
            <a:lvl7pPr marL="4277472" indent="0">
              <a:buNone/>
              <a:defRPr sz="2495" b="1"/>
            </a:lvl7pPr>
            <a:lvl8pPr marL="4990384" indent="0">
              <a:buNone/>
              <a:defRPr sz="2495" b="1"/>
            </a:lvl8pPr>
            <a:lvl9pPr marL="5703296" indent="0">
              <a:buNone/>
              <a:defRPr sz="2495" b="1"/>
            </a:lvl9pPr>
          </a:lstStyle>
          <a:p>
            <a:pPr lvl="0"/>
            <a:r>
              <a:rPr lang="fr-FR"/>
              <a:t>Cliquez pour modifier les styles du texte du masque</a:t>
            </a:r>
          </a:p>
        </p:txBody>
      </p:sp>
      <p:sp>
        <p:nvSpPr>
          <p:cNvPr id="4" name="Content Placeholder 3"/>
          <p:cNvSpPr>
            <a:spLocks noGrp="1"/>
          </p:cNvSpPr>
          <p:nvPr>
            <p:ph sz="half" idx="2"/>
          </p:nvPr>
        </p:nvSpPr>
        <p:spPr>
          <a:xfrm>
            <a:off x="1041864" y="3906061"/>
            <a:ext cx="6398879" cy="574522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657386" y="2621369"/>
            <a:ext cx="6430393" cy="1284692"/>
          </a:xfrm>
        </p:spPr>
        <p:txBody>
          <a:bodyPr anchor="b"/>
          <a:lstStyle>
            <a:lvl1pPr marL="0" indent="0">
              <a:buNone/>
              <a:defRPr sz="3742" b="1"/>
            </a:lvl1pPr>
            <a:lvl2pPr marL="712912" indent="0">
              <a:buNone/>
              <a:defRPr sz="3119" b="1"/>
            </a:lvl2pPr>
            <a:lvl3pPr marL="1425824" indent="0">
              <a:buNone/>
              <a:defRPr sz="2807" b="1"/>
            </a:lvl3pPr>
            <a:lvl4pPr marL="2138736" indent="0">
              <a:buNone/>
              <a:defRPr sz="2495" b="1"/>
            </a:lvl4pPr>
            <a:lvl5pPr marL="2851648" indent="0">
              <a:buNone/>
              <a:defRPr sz="2495" b="1"/>
            </a:lvl5pPr>
            <a:lvl6pPr marL="3564560" indent="0">
              <a:buNone/>
              <a:defRPr sz="2495" b="1"/>
            </a:lvl6pPr>
            <a:lvl7pPr marL="4277472" indent="0">
              <a:buNone/>
              <a:defRPr sz="2495" b="1"/>
            </a:lvl7pPr>
            <a:lvl8pPr marL="4990384" indent="0">
              <a:buNone/>
              <a:defRPr sz="2495" b="1"/>
            </a:lvl8pPr>
            <a:lvl9pPr marL="5703296" indent="0">
              <a:buNone/>
              <a:defRPr sz="2495" b="1"/>
            </a:lvl9pPr>
          </a:lstStyle>
          <a:p>
            <a:pPr lvl="0"/>
            <a:r>
              <a:rPr lang="fr-FR"/>
              <a:t>Cliquez pour modifier les styles du texte du masque</a:t>
            </a:r>
          </a:p>
        </p:txBody>
      </p:sp>
      <p:sp>
        <p:nvSpPr>
          <p:cNvPr id="6" name="Content Placeholder 5"/>
          <p:cNvSpPr>
            <a:spLocks noGrp="1"/>
          </p:cNvSpPr>
          <p:nvPr>
            <p:ph sz="quarter" idx="4"/>
          </p:nvPr>
        </p:nvSpPr>
        <p:spPr>
          <a:xfrm>
            <a:off x="7657386" y="3906061"/>
            <a:ext cx="6430393" cy="574522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72A631A-F633-4A78-B1A9-25745D0B504F}" type="datetimeFigureOut">
              <a:rPr lang="fr-FR" smtClean="0"/>
              <a:t>21/04/2021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F06E8B4-6197-4BA2-A8B9-3D17B5B55CDB}" type="slidenum">
              <a:rPr lang="fr-FR" smtClean="0"/>
              <a:t>‹N°›</a:t>
            </a:fld>
            <a:endParaRPr lang="fr-FR"/>
          </a:p>
        </p:txBody>
      </p:sp>
    </p:spTree>
    <p:extLst>
      <p:ext uri="{BB962C8B-B14F-4D97-AF65-F5344CB8AC3E}">
        <p14:creationId xmlns:p14="http://schemas.microsoft.com/office/powerpoint/2010/main" val="3818507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72A631A-F633-4A78-B1A9-25745D0B504F}" type="datetimeFigureOut">
              <a:rPr lang="fr-FR" smtClean="0"/>
              <a:t>21/04/2021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F06E8B4-6197-4BA2-A8B9-3D17B5B55CDB}" type="slidenum">
              <a:rPr lang="fr-FR" smtClean="0"/>
              <a:t>‹N°›</a:t>
            </a:fld>
            <a:endParaRPr lang="fr-FR"/>
          </a:p>
        </p:txBody>
      </p:sp>
    </p:spTree>
    <p:extLst>
      <p:ext uri="{BB962C8B-B14F-4D97-AF65-F5344CB8AC3E}">
        <p14:creationId xmlns:p14="http://schemas.microsoft.com/office/powerpoint/2010/main" val="1807621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A631A-F633-4A78-B1A9-25745D0B504F}" type="datetimeFigureOut">
              <a:rPr lang="fr-FR" smtClean="0"/>
              <a:t>21/04/2021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F06E8B4-6197-4BA2-A8B9-3D17B5B55CDB}" type="slidenum">
              <a:rPr lang="fr-FR" smtClean="0"/>
              <a:t>‹N°›</a:t>
            </a:fld>
            <a:endParaRPr lang="fr-FR"/>
          </a:p>
        </p:txBody>
      </p:sp>
    </p:spTree>
    <p:extLst>
      <p:ext uri="{BB962C8B-B14F-4D97-AF65-F5344CB8AC3E}">
        <p14:creationId xmlns:p14="http://schemas.microsoft.com/office/powerpoint/2010/main" val="531277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041862" y="712893"/>
            <a:ext cx="4878432" cy="2495127"/>
          </a:xfrm>
        </p:spPr>
        <p:txBody>
          <a:bodyPr anchor="b"/>
          <a:lstStyle>
            <a:lvl1pPr>
              <a:defRPr sz="4990"/>
            </a:lvl1pPr>
          </a:lstStyle>
          <a:p>
            <a:r>
              <a:rPr lang="fr-FR"/>
              <a:t>Modifiez le style du titre</a:t>
            </a:r>
            <a:endParaRPr lang="en-US" dirty="0"/>
          </a:p>
        </p:txBody>
      </p:sp>
      <p:sp>
        <p:nvSpPr>
          <p:cNvPr id="3" name="Content Placeholder 2"/>
          <p:cNvSpPr>
            <a:spLocks noGrp="1"/>
          </p:cNvSpPr>
          <p:nvPr>
            <p:ph idx="1"/>
          </p:nvPr>
        </p:nvSpPr>
        <p:spPr>
          <a:xfrm>
            <a:off x="6430392" y="1539654"/>
            <a:ext cx="7657386" cy="7599245"/>
          </a:xfrm>
        </p:spPr>
        <p:txBody>
          <a:bodyPr/>
          <a:lstStyle>
            <a:lvl1pPr>
              <a:defRPr sz="4990"/>
            </a:lvl1pPr>
            <a:lvl2pPr>
              <a:defRPr sz="4366"/>
            </a:lvl2pPr>
            <a:lvl3pPr>
              <a:defRPr sz="3742"/>
            </a:lvl3pPr>
            <a:lvl4pPr>
              <a:defRPr sz="3119"/>
            </a:lvl4pPr>
            <a:lvl5pPr>
              <a:defRPr sz="3119"/>
            </a:lvl5pPr>
            <a:lvl6pPr>
              <a:defRPr sz="3119"/>
            </a:lvl6pPr>
            <a:lvl7pPr>
              <a:defRPr sz="3119"/>
            </a:lvl7pPr>
            <a:lvl8pPr>
              <a:defRPr sz="3119"/>
            </a:lvl8pPr>
            <a:lvl9pPr>
              <a:defRPr sz="311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41862" y="3208020"/>
            <a:ext cx="4878432" cy="5943254"/>
          </a:xfrm>
        </p:spPr>
        <p:txBody>
          <a:bodyPr/>
          <a:lstStyle>
            <a:lvl1pPr marL="0" indent="0">
              <a:buNone/>
              <a:defRPr sz="2495"/>
            </a:lvl1pPr>
            <a:lvl2pPr marL="712912" indent="0">
              <a:buNone/>
              <a:defRPr sz="2183"/>
            </a:lvl2pPr>
            <a:lvl3pPr marL="1425824" indent="0">
              <a:buNone/>
              <a:defRPr sz="1871"/>
            </a:lvl3pPr>
            <a:lvl4pPr marL="2138736" indent="0">
              <a:buNone/>
              <a:defRPr sz="1559"/>
            </a:lvl4pPr>
            <a:lvl5pPr marL="2851648" indent="0">
              <a:buNone/>
              <a:defRPr sz="1559"/>
            </a:lvl5pPr>
            <a:lvl6pPr marL="3564560" indent="0">
              <a:buNone/>
              <a:defRPr sz="1559"/>
            </a:lvl6pPr>
            <a:lvl7pPr marL="4277472" indent="0">
              <a:buNone/>
              <a:defRPr sz="1559"/>
            </a:lvl7pPr>
            <a:lvl8pPr marL="4990384" indent="0">
              <a:buNone/>
              <a:defRPr sz="1559"/>
            </a:lvl8pPr>
            <a:lvl9pPr marL="5703296" indent="0">
              <a:buNone/>
              <a:defRPr sz="1559"/>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72A631A-F633-4A78-B1A9-25745D0B504F}" type="datetimeFigureOut">
              <a:rPr lang="fr-FR" smtClean="0"/>
              <a:t>21/04/2021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06E8B4-6197-4BA2-A8B9-3D17B5B55CDB}" type="slidenum">
              <a:rPr lang="fr-FR" smtClean="0"/>
              <a:t>‹N°›</a:t>
            </a:fld>
            <a:endParaRPr lang="fr-FR"/>
          </a:p>
        </p:txBody>
      </p:sp>
    </p:spTree>
    <p:extLst>
      <p:ext uri="{BB962C8B-B14F-4D97-AF65-F5344CB8AC3E}">
        <p14:creationId xmlns:p14="http://schemas.microsoft.com/office/powerpoint/2010/main" val="1779364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041862" y="712893"/>
            <a:ext cx="4878432" cy="2495127"/>
          </a:xfrm>
        </p:spPr>
        <p:txBody>
          <a:bodyPr anchor="b"/>
          <a:lstStyle>
            <a:lvl1pPr>
              <a:defRPr sz="4990"/>
            </a:lvl1pPr>
          </a:lstStyle>
          <a:p>
            <a:r>
              <a:rPr lang="fr-FR"/>
              <a:t>Modifiez le style du titre</a:t>
            </a:r>
            <a:endParaRPr lang="en-US" dirty="0"/>
          </a:p>
        </p:txBody>
      </p:sp>
      <p:sp>
        <p:nvSpPr>
          <p:cNvPr id="3" name="Picture Placeholder 2"/>
          <p:cNvSpPr>
            <a:spLocks noGrp="1" noChangeAspect="1"/>
          </p:cNvSpPr>
          <p:nvPr>
            <p:ph type="pic" idx="1"/>
          </p:nvPr>
        </p:nvSpPr>
        <p:spPr>
          <a:xfrm>
            <a:off x="6430392" y="1539654"/>
            <a:ext cx="7657386" cy="7599245"/>
          </a:xfrm>
        </p:spPr>
        <p:txBody>
          <a:bodyPr anchor="t"/>
          <a:lstStyle>
            <a:lvl1pPr marL="0" indent="0">
              <a:buNone/>
              <a:defRPr sz="4990"/>
            </a:lvl1pPr>
            <a:lvl2pPr marL="712912" indent="0">
              <a:buNone/>
              <a:defRPr sz="4366"/>
            </a:lvl2pPr>
            <a:lvl3pPr marL="1425824" indent="0">
              <a:buNone/>
              <a:defRPr sz="3742"/>
            </a:lvl3pPr>
            <a:lvl4pPr marL="2138736" indent="0">
              <a:buNone/>
              <a:defRPr sz="3119"/>
            </a:lvl4pPr>
            <a:lvl5pPr marL="2851648" indent="0">
              <a:buNone/>
              <a:defRPr sz="3119"/>
            </a:lvl5pPr>
            <a:lvl6pPr marL="3564560" indent="0">
              <a:buNone/>
              <a:defRPr sz="3119"/>
            </a:lvl6pPr>
            <a:lvl7pPr marL="4277472" indent="0">
              <a:buNone/>
              <a:defRPr sz="3119"/>
            </a:lvl7pPr>
            <a:lvl8pPr marL="4990384" indent="0">
              <a:buNone/>
              <a:defRPr sz="3119"/>
            </a:lvl8pPr>
            <a:lvl9pPr marL="5703296" indent="0">
              <a:buNone/>
              <a:defRPr sz="3119"/>
            </a:lvl9pPr>
          </a:lstStyle>
          <a:p>
            <a:r>
              <a:rPr lang="fr-FR"/>
              <a:t>Cliquez sur l'icône pour ajouter une image</a:t>
            </a:r>
            <a:endParaRPr lang="en-US" dirty="0"/>
          </a:p>
        </p:txBody>
      </p:sp>
      <p:sp>
        <p:nvSpPr>
          <p:cNvPr id="4" name="Text Placeholder 3"/>
          <p:cNvSpPr>
            <a:spLocks noGrp="1"/>
          </p:cNvSpPr>
          <p:nvPr>
            <p:ph type="body" sz="half" idx="2"/>
          </p:nvPr>
        </p:nvSpPr>
        <p:spPr>
          <a:xfrm>
            <a:off x="1041862" y="3208020"/>
            <a:ext cx="4878432" cy="5943254"/>
          </a:xfrm>
        </p:spPr>
        <p:txBody>
          <a:bodyPr/>
          <a:lstStyle>
            <a:lvl1pPr marL="0" indent="0">
              <a:buNone/>
              <a:defRPr sz="2495"/>
            </a:lvl1pPr>
            <a:lvl2pPr marL="712912" indent="0">
              <a:buNone/>
              <a:defRPr sz="2183"/>
            </a:lvl2pPr>
            <a:lvl3pPr marL="1425824" indent="0">
              <a:buNone/>
              <a:defRPr sz="1871"/>
            </a:lvl3pPr>
            <a:lvl4pPr marL="2138736" indent="0">
              <a:buNone/>
              <a:defRPr sz="1559"/>
            </a:lvl4pPr>
            <a:lvl5pPr marL="2851648" indent="0">
              <a:buNone/>
              <a:defRPr sz="1559"/>
            </a:lvl5pPr>
            <a:lvl6pPr marL="3564560" indent="0">
              <a:buNone/>
              <a:defRPr sz="1559"/>
            </a:lvl6pPr>
            <a:lvl7pPr marL="4277472" indent="0">
              <a:buNone/>
              <a:defRPr sz="1559"/>
            </a:lvl7pPr>
            <a:lvl8pPr marL="4990384" indent="0">
              <a:buNone/>
              <a:defRPr sz="1559"/>
            </a:lvl8pPr>
            <a:lvl9pPr marL="5703296" indent="0">
              <a:buNone/>
              <a:defRPr sz="1559"/>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72A631A-F633-4A78-B1A9-25745D0B504F}" type="datetimeFigureOut">
              <a:rPr lang="fr-FR" smtClean="0"/>
              <a:t>21/04/2021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06E8B4-6197-4BA2-A8B9-3D17B5B55CDB}" type="slidenum">
              <a:rPr lang="fr-FR" smtClean="0"/>
              <a:t>‹N°›</a:t>
            </a:fld>
            <a:endParaRPr lang="fr-FR"/>
          </a:p>
        </p:txBody>
      </p:sp>
    </p:spTree>
    <p:extLst>
      <p:ext uri="{BB962C8B-B14F-4D97-AF65-F5344CB8AC3E}">
        <p14:creationId xmlns:p14="http://schemas.microsoft.com/office/powerpoint/2010/main" val="3847690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892" y="569327"/>
            <a:ext cx="13045916" cy="206689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39892" y="2846623"/>
            <a:ext cx="13045916" cy="678486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9892" y="9911200"/>
            <a:ext cx="3403283" cy="569325"/>
          </a:xfrm>
          <a:prstGeom prst="rect">
            <a:avLst/>
          </a:prstGeom>
        </p:spPr>
        <p:txBody>
          <a:bodyPr vert="horz" lIns="91440" tIns="45720" rIns="91440" bIns="45720" rtlCol="0" anchor="ctr"/>
          <a:lstStyle>
            <a:lvl1pPr algn="l">
              <a:defRPr sz="1871">
                <a:solidFill>
                  <a:schemeClr val="tx1">
                    <a:tint val="75000"/>
                  </a:schemeClr>
                </a:solidFill>
              </a:defRPr>
            </a:lvl1pPr>
          </a:lstStyle>
          <a:p>
            <a:fld id="{1D8BD707-D9CF-40AE-B4C6-C98DA3205C09}" type="datetimeFigureOut">
              <a:rPr lang="en-US" smtClean="0"/>
              <a:t>4/21/2021</a:t>
            </a:fld>
            <a:endParaRPr lang="en-US"/>
          </a:p>
        </p:txBody>
      </p:sp>
      <p:sp>
        <p:nvSpPr>
          <p:cNvPr id="5" name="Footer Placeholder 4"/>
          <p:cNvSpPr>
            <a:spLocks noGrp="1"/>
          </p:cNvSpPr>
          <p:nvPr>
            <p:ph type="ftr" sz="quarter" idx="3"/>
          </p:nvPr>
        </p:nvSpPr>
        <p:spPr>
          <a:xfrm>
            <a:off x="5010388" y="9911200"/>
            <a:ext cx="5104924" cy="569325"/>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0682525" y="9911200"/>
            <a:ext cx="3403283" cy="569325"/>
          </a:xfrm>
          <a:prstGeom prst="rect">
            <a:avLst/>
          </a:prstGeom>
        </p:spPr>
        <p:txBody>
          <a:bodyPr vert="horz" lIns="91440" tIns="45720" rIns="91440" bIns="45720" rtlCol="0" anchor="ctr"/>
          <a:lstStyle>
            <a:lvl1pPr algn="r">
              <a:defRPr sz="1871">
                <a:solidFill>
                  <a:schemeClr val="tx1">
                    <a:tint val="75000"/>
                  </a:schemeClr>
                </a:solidFill>
              </a:defRPr>
            </a:lvl1pPr>
          </a:lstStyle>
          <a:p>
            <a:fld id="{B6F15528-21DE-4FAA-801E-634DDDAF4B2B}" type="slidenum">
              <a:rPr lang="fr-FR" smtClean="0"/>
              <a:t>‹N°›</a:t>
            </a:fld>
            <a:endParaRPr lang="fr-FR"/>
          </a:p>
        </p:txBody>
      </p:sp>
    </p:spTree>
    <p:extLst>
      <p:ext uri="{BB962C8B-B14F-4D97-AF65-F5344CB8AC3E}">
        <p14:creationId xmlns:p14="http://schemas.microsoft.com/office/powerpoint/2010/main" val="199683793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1425824" rtl="0" eaLnBrk="1" latinLnBrk="0" hangingPunct="1">
        <a:lnSpc>
          <a:spcPct val="90000"/>
        </a:lnSpc>
        <a:spcBef>
          <a:spcPct val="0"/>
        </a:spcBef>
        <a:buNone/>
        <a:defRPr sz="6861" kern="1200">
          <a:solidFill>
            <a:schemeClr val="tx1"/>
          </a:solidFill>
          <a:latin typeface="+mj-lt"/>
          <a:ea typeface="+mj-ea"/>
          <a:cs typeface="+mj-cs"/>
        </a:defRPr>
      </a:lvl1pPr>
    </p:titleStyle>
    <p:bodyStyle>
      <a:lvl1pPr marL="356456" indent="-356456" algn="l" defTabSz="1425824" rtl="0" eaLnBrk="1" latinLnBrk="0" hangingPunct="1">
        <a:lnSpc>
          <a:spcPct val="90000"/>
        </a:lnSpc>
        <a:spcBef>
          <a:spcPts val="1559"/>
        </a:spcBef>
        <a:buFont typeface="Arial" panose="020B0604020202020204" pitchFamily="34" charset="0"/>
        <a:buChar char="•"/>
        <a:defRPr sz="4366" kern="1200">
          <a:solidFill>
            <a:schemeClr val="tx1"/>
          </a:solidFill>
          <a:latin typeface="+mn-lt"/>
          <a:ea typeface="+mn-ea"/>
          <a:cs typeface="+mn-cs"/>
        </a:defRPr>
      </a:lvl1pPr>
      <a:lvl2pPr marL="1069368" indent="-356456" algn="l" defTabSz="1425824"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2280" indent="-356456" algn="l" defTabSz="1425824" rtl="0" eaLnBrk="1" latinLnBrk="0" hangingPunct="1">
        <a:lnSpc>
          <a:spcPct val="90000"/>
        </a:lnSpc>
        <a:spcBef>
          <a:spcPts val="780"/>
        </a:spcBef>
        <a:buFont typeface="Arial" panose="020B0604020202020204" pitchFamily="34" charset="0"/>
        <a:buChar char="•"/>
        <a:defRPr sz="3119" kern="1200">
          <a:solidFill>
            <a:schemeClr val="tx1"/>
          </a:solidFill>
          <a:latin typeface="+mn-lt"/>
          <a:ea typeface="+mn-ea"/>
          <a:cs typeface="+mn-cs"/>
        </a:defRPr>
      </a:lvl3pPr>
      <a:lvl4pPr marL="2495192" indent="-356456" algn="l" defTabSz="1425824"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4pPr>
      <a:lvl5pPr marL="3208104" indent="-356456" algn="l" defTabSz="1425824"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5pPr>
      <a:lvl6pPr marL="3921016" indent="-356456" algn="l" defTabSz="1425824"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6pPr>
      <a:lvl7pPr marL="4633928" indent="-356456" algn="l" defTabSz="1425824"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7pPr>
      <a:lvl8pPr marL="5346840" indent="-356456" algn="l" defTabSz="1425824"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8pPr>
      <a:lvl9pPr marL="6059752" indent="-356456" algn="l" defTabSz="1425824" rtl="0" eaLnBrk="1" latinLnBrk="0" hangingPunct="1">
        <a:lnSpc>
          <a:spcPct val="90000"/>
        </a:lnSpc>
        <a:spcBef>
          <a:spcPts val="780"/>
        </a:spcBef>
        <a:buFont typeface="Arial" panose="020B0604020202020204" pitchFamily="34" charset="0"/>
        <a:buChar char="•"/>
        <a:defRPr sz="2807" kern="1200">
          <a:solidFill>
            <a:schemeClr val="tx1"/>
          </a:solidFill>
          <a:latin typeface="+mn-lt"/>
          <a:ea typeface="+mn-ea"/>
          <a:cs typeface="+mn-cs"/>
        </a:defRPr>
      </a:lvl9pPr>
    </p:bodyStyle>
    <p:otherStyle>
      <a:defPPr>
        <a:defRPr lang="en-US"/>
      </a:defPPr>
      <a:lvl1pPr marL="0" algn="l" defTabSz="1425824" rtl="0" eaLnBrk="1" latinLnBrk="0" hangingPunct="1">
        <a:defRPr sz="2807" kern="1200">
          <a:solidFill>
            <a:schemeClr val="tx1"/>
          </a:solidFill>
          <a:latin typeface="+mn-lt"/>
          <a:ea typeface="+mn-ea"/>
          <a:cs typeface="+mn-cs"/>
        </a:defRPr>
      </a:lvl1pPr>
      <a:lvl2pPr marL="712912" algn="l" defTabSz="1425824" rtl="0" eaLnBrk="1" latinLnBrk="0" hangingPunct="1">
        <a:defRPr sz="2807" kern="1200">
          <a:solidFill>
            <a:schemeClr val="tx1"/>
          </a:solidFill>
          <a:latin typeface="+mn-lt"/>
          <a:ea typeface="+mn-ea"/>
          <a:cs typeface="+mn-cs"/>
        </a:defRPr>
      </a:lvl2pPr>
      <a:lvl3pPr marL="1425824" algn="l" defTabSz="1425824" rtl="0" eaLnBrk="1" latinLnBrk="0" hangingPunct="1">
        <a:defRPr sz="2807" kern="1200">
          <a:solidFill>
            <a:schemeClr val="tx1"/>
          </a:solidFill>
          <a:latin typeface="+mn-lt"/>
          <a:ea typeface="+mn-ea"/>
          <a:cs typeface="+mn-cs"/>
        </a:defRPr>
      </a:lvl3pPr>
      <a:lvl4pPr marL="2138736" algn="l" defTabSz="1425824" rtl="0" eaLnBrk="1" latinLnBrk="0" hangingPunct="1">
        <a:defRPr sz="2807" kern="1200">
          <a:solidFill>
            <a:schemeClr val="tx1"/>
          </a:solidFill>
          <a:latin typeface="+mn-lt"/>
          <a:ea typeface="+mn-ea"/>
          <a:cs typeface="+mn-cs"/>
        </a:defRPr>
      </a:lvl4pPr>
      <a:lvl5pPr marL="2851648" algn="l" defTabSz="1425824" rtl="0" eaLnBrk="1" latinLnBrk="0" hangingPunct="1">
        <a:defRPr sz="2807" kern="1200">
          <a:solidFill>
            <a:schemeClr val="tx1"/>
          </a:solidFill>
          <a:latin typeface="+mn-lt"/>
          <a:ea typeface="+mn-ea"/>
          <a:cs typeface="+mn-cs"/>
        </a:defRPr>
      </a:lvl5pPr>
      <a:lvl6pPr marL="3564560" algn="l" defTabSz="1425824" rtl="0" eaLnBrk="1" latinLnBrk="0" hangingPunct="1">
        <a:defRPr sz="2807" kern="1200">
          <a:solidFill>
            <a:schemeClr val="tx1"/>
          </a:solidFill>
          <a:latin typeface="+mn-lt"/>
          <a:ea typeface="+mn-ea"/>
          <a:cs typeface="+mn-cs"/>
        </a:defRPr>
      </a:lvl6pPr>
      <a:lvl7pPr marL="4277472" algn="l" defTabSz="1425824" rtl="0" eaLnBrk="1" latinLnBrk="0" hangingPunct="1">
        <a:defRPr sz="2807" kern="1200">
          <a:solidFill>
            <a:schemeClr val="tx1"/>
          </a:solidFill>
          <a:latin typeface="+mn-lt"/>
          <a:ea typeface="+mn-ea"/>
          <a:cs typeface="+mn-cs"/>
        </a:defRPr>
      </a:lvl7pPr>
      <a:lvl8pPr marL="4990384" algn="l" defTabSz="1425824" rtl="0" eaLnBrk="1" latinLnBrk="0" hangingPunct="1">
        <a:defRPr sz="2807" kern="1200">
          <a:solidFill>
            <a:schemeClr val="tx1"/>
          </a:solidFill>
          <a:latin typeface="+mn-lt"/>
          <a:ea typeface="+mn-ea"/>
          <a:cs typeface="+mn-cs"/>
        </a:defRPr>
      </a:lvl8pPr>
      <a:lvl9pPr marL="5703296" algn="l" defTabSz="1425824" rtl="0" eaLnBrk="1" latinLnBrk="0" hangingPunct="1">
        <a:defRPr sz="2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C31D9F-40D1-414D-91C7-647D3B63ECF3}"/>
              </a:ext>
            </a:extLst>
          </p:cNvPr>
          <p:cNvSpPr>
            <a:spLocks noGrp="1"/>
          </p:cNvSpPr>
          <p:nvPr>
            <p:ph type="title"/>
          </p:nvPr>
        </p:nvSpPr>
        <p:spPr/>
        <p:txBody>
          <a:bodyPr/>
          <a:lstStyle/>
          <a:p>
            <a:endParaRPr lang="fr-FR"/>
          </a:p>
        </p:txBody>
      </p:sp>
      <p:pic>
        <p:nvPicPr>
          <p:cNvPr id="9" name="Espace réservé du contenu 8">
            <a:extLst>
              <a:ext uri="{FF2B5EF4-FFF2-40B4-BE49-F238E27FC236}">
                <a16:creationId xmlns:a16="http://schemas.microsoft.com/office/drawing/2014/main" id="{2A6B2ABC-7133-4FBA-85DE-E0473A2C7B5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90950" y="-16797"/>
            <a:ext cx="7581900" cy="10721335"/>
          </a:xfrm>
        </p:spPr>
      </p:pic>
    </p:spTree>
    <p:extLst>
      <p:ext uri="{BB962C8B-B14F-4D97-AF65-F5344CB8AC3E}">
        <p14:creationId xmlns:p14="http://schemas.microsoft.com/office/powerpoint/2010/main" val="1474754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76A7821E-B296-4FB2-89D1-77AD730A167C}"/>
              </a:ext>
            </a:extLst>
          </p:cNvPr>
          <p:cNvSpPr txBox="1"/>
          <p:nvPr/>
        </p:nvSpPr>
        <p:spPr>
          <a:xfrm>
            <a:off x="1238250" y="165100"/>
            <a:ext cx="13258800" cy="9879628"/>
          </a:xfrm>
          <a:prstGeom prst="rect">
            <a:avLst/>
          </a:prstGeom>
          <a:noFill/>
        </p:spPr>
        <p:txBody>
          <a:bodyPr wrap="square">
            <a:spAutoFit/>
          </a:bodyPr>
          <a:lstStyle/>
          <a:p>
            <a:r>
              <a:rPr lang="fr-FR" sz="2800" b="1" dirty="0">
                <a:solidFill>
                  <a:srgbClr val="000000"/>
                </a:solidFill>
                <a:latin typeface="Times New Roman" panose="02020603050405020304" pitchFamily="18" charset="0"/>
                <a:cs typeface="Times New Roman" panose="02020603050405020304" pitchFamily="18" charset="0"/>
              </a:rPr>
              <a:t>Durée prévue du projet : </a:t>
            </a:r>
            <a:r>
              <a:rPr lang="fr-FR" sz="2800" dirty="0">
                <a:solidFill>
                  <a:srgbClr val="0070C1"/>
                </a:solidFill>
                <a:latin typeface="Times New Roman" panose="02020603050405020304" pitchFamily="18" charset="0"/>
                <a:cs typeface="Times New Roman" panose="02020603050405020304" pitchFamily="18" charset="0"/>
              </a:rPr>
              <a:t>24 mois (Mai 2019 à mai 2021)</a:t>
            </a:r>
            <a:endParaRPr lang="fr-FR" sz="2800" dirty="0">
              <a:latin typeface="Times New Roman" panose="02020603050405020304" pitchFamily="18" charset="0"/>
              <a:cs typeface="Times New Roman" panose="02020603050405020304" pitchFamily="18" charset="0"/>
            </a:endParaRPr>
          </a:p>
          <a:p>
            <a:pPr algn="l"/>
            <a:endParaRPr lang="fr-FR" sz="2800" b="1" dirty="0">
              <a:solidFill>
                <a:srgbClr val="000000"/>
              </a:solidFill>
              <a:latin typeface="Times New Roman" panose="02020603050405020304" pitchFamily="18" charset="0"/>
              <a:cs typeface="Times New Roman" panose="02020603050405020304" pitchFamily="18" charset="0"/>
            </a:endParaRPr>
          </a:p>
          <a:p>
            <a:pPr algn="l"/>
            <a:r>
              <a:rPr lang="fr-FR" sz="2800" b="1" dirty="0">
                <a:solidFill>
                  <a:srgbClr val="000000"/>
                </a:solidFill>
                <a:latin typeface="Times New Roman" panose="02020603050405020304" pitchFamily="18" charset="0"/>
                <a:cs typeface="Times New Roman" panose="02020603050405020304" pitchFamily="18" charset="0"/>
              </a:rPr>
              <a:t>Résumé du projet :</a:t>
            </a:r>
          </a:p>
          <a:p>
            <a:pPr algn="l"/>
            <a:endParaRPr lang="fr-FR" sz="1200" b="1" dirty="0">
              <a:solidFill>
                <a:srgbClr val="000000"/>
              </a:solidFill>
              <a:latin typeface="Times New Roman" panose="02020603050405020304" pitchFamily="18" charset="0"/>
              <a:cs typeface="Times New Roman" panose="02020603050405020304" pitchFamily="18" charset="0"/>
            </a:endParaRPr>
          </a:p>
          <a:p>
            <a:pPr algn="l"/>
            <a:r>
              <a:rPr lang="fr-FR" sz="2800" dirty="0">
                <a:solidFill>
                  <a:srgbClr val="0070C1"/>
                </a:solidFill>
                <a:latin typeface="Times New Roman" panose="02020603050405020304" pitchFamily="18" charset="0"/>
                <a:cs typeface="Times New Roman" panose="02020603050405020304" pitchFamily="18" charset="0"/>
              </a:rPr>
              <a:t>Projet transdisciplinaire portant sur le néolibéralisme anglo-américain des années 1980.</a:t>
            </a:r>
          </a:p>
          <a:p>
            <a:pPr algn="l"/>
            <a:endParaRPr lang="fr-FR" sz="2800" b="1" dirty="0">
              <a:solidFill>
                <a:srgbClr val="0070C1"/>
              </a:solidFill>
              <a:latin typeface="Times New Roman" panose="02020603050405020304" pitchFamily="18" charset="0"/>
              <a:cs typeface="Times New Roman" panose="02020603050405020304" pitchFamily="18" charset="0"/>
            </a:endParaRPr>
          </a:p>
          <a:p>
            <a:pPr algn="l"/>
            <a:r>
              <a:rPr lang="fr-FR" sz="2800" b="1" dirty="0">
                <a:solidFill>
                  <a:srgbClr val="000000"/>
                </a:solidFill>
                <a:latin typeface="Times New Roman" panose="02020603050405020304" pitchFamily="18" charset="0"/>
                <a:cs typeface="Times New Roman" panose="02020603050405020304" pitchFamily="18" charset="0"/>
              </a:rPr>
              <a:t>Objectif scientifique :</a:t>
            </a:r>
            <a:r>
              <a:rPr lang="fr-FR" sz="2800" dirty="0">
                <a:solidFill>
                  <a:srgbClr val="0070C1"/>
                </a:solidFill>
                <a:latin typeface="Times New Roman" panose="02020603050405020304" pitchFamily="18" charset="0"/>
                <a:cs typeface="Times New Roman" panose="02020603050405020304" pitchFamily="18" charset="0"/>
              </a:rPr>
              <a:t> répondre à 4 questions fondamentales</a:t>
            </a:r>
          </a:p>
          <a:p>
            <a:pPr algn="l"/>
            <a:endParaRPr lang="fr-FR" sz="1200" dirty="0">
              <a:solidFill>
                <a:srgbClr val="0070C1"/>
              </a:solidFill>
              <a:latin typeface="Times New Roman" panose="02020603050405020304" pitchFamily="18" charset="0"/>
              <a:cs typeface="Times New Roman" panose="02020603050405020304" pitchFamily="18" charset="0"/>
            </a:endParaRPr>
          </a:p>
          <a:p>
            <a:pPr algn="just"/>
            <a:r>
              <a:rPr lang="fr-FR" sz="2800" dirty="0">
                <a:solidFill>
                  <a:srgbClr val="0070C1"/>
                </a:solidFill>
                <a:latin typeface="Times New Roman" panose="02020603050405020304" pitchFamily="18" charset="0"/>
                <a:cs typeface="Times New Roman" panose="02020603050405020304" pitchFamily="18" charset="0"/>
              </a:rPr>
              <a:t>(1) En quoi est-il possible de parler de paradigme/modèle du néolibéralisme anglo-américain ? </a:t>
            </a:r>
          </a:p>
          <a:p>
            <a:pPr algn="just"/>
            <a:r>
              <a:rPr lang="fr-FR" sz="2800" dirty="0">
                <a:solidFill>
                  <a:srgbClr val="0070C1"/>
                </a:solidFill>
                <a:latin typeface="Times New Roman" panose="02020603050405020304" pitchFamily="18" charset="0"/>
                <a:cs typeface="Times New Roman" panose="02020603050405020304" pitchFamily="18" charset="0"/>
              </a:rPr>
              <a:t>(2) Quelles sont les racines visibles et invisibles de ce paradigme/modèle ? </a:t>
            </a:r>
          </a:p>
          <a:p>
            <a:pPr algn="just"/>
            <a:r>
              <a:rPr lang="fr-FR" sz="2800" dirty="0">
                <a:solidFill>
                  <a:srgbClr val="0070C1"/>
                </a:solidFill>
                <a:latin typeface="Times New Roman" panose="02020603050405020304" pitchFamily="18" charset="0"/>
                <a:cs typeface="Times New Roman" panose="02020603050405020304" pitchFamily="18" charset="0"/>
              </a:rPr>
              <a:t>(3) Quel est l’héritage laissé par ce paradigme/modèle dans les deux pays concernés ?</a:t>
            </a:r>
          </a:p>
          <a:p>
            <a:pPr algn="just"/>
            <a:r>
              <a:rPr lang="fr-FR" sz="2800" dirty="0">
                <a:solidFill>
                  <a:srgbClr val="0070C1"/>
                </a:solidFill>
                <a:latin typeface="Times New Roman" panose="02020603050405020304" pitchFamily="18" charset="0"/>
                <a:cs typeface="Times New Roman" panose="02020603050405020304" pitchFamily="18" charset="0"/>
              </a:rPr>
              <a:t>(4) Qu’en est-il d’une transmission de ce paradigme/modèle à l’échelle globale ?</a:t>
            </a:r>
          </a:p>
          <a:p>
            <a:pPr marL="457200" indent="-457200" algn="just">
              <a:buFontTx/>
              <a:buChar char="-"/>
            </a:pPr>
            <a:endParaRPr lang="fr-FR" sz="2800" dirty="0">
              <a:solidFill>
                <a:srgbClr val="0070C1"/>
              </a:solidFill>
              <a:latin typeface="Times New Roman" panose="02020603050405020304" pitchFamily="18" charset="0"/>
              <a:cs typeface="Times New Roman" panose="02020603050405020304" pitchFamily="18" charset="0"/>
            </a:endParaRPr>
          </a:p>
          <a:p>
            <a:pPr algn="just"/>
            <a:r>
              <a:rPr lang="fr-FR" sz="2800" dirty="0">
                <a:solidFill>
                  <a:srgbClr val="0070C1"/>
                </a:solidFill>
                <a:latin typeface="Times New Roman" panose="02020603050405020304" pitchFamily="18" charset="0"/>
                <a:cs typeface="Times New Roman" panose="02020603050405020304" pitchFamily="18" charset="0"/>
              </a:rPr>
              <a:t> </a:t>
            </a:r>
            <a:r>
              <a:rPr lang="fr-FR" sz="2800" b="1" dirty="0">
                <a:latin typeface="Times New Roman" panose="02020603050405020304" pitchFamily="18" charset="0"/>
                <a:cs typeface="Times New Roman" panose="02020603050405020304" pitchFamily="18" charset="0"/>
              </a:rPr>
              <a:t>Méthodologie :</a:t>
            </a:r>
          </a:p>
          <a:p>
            <a:pPr algn="just"/>
            <a:endParaRPr lang="fr-FR" sz="1200" dirty="0">
              <a:solidFill>
                <a:srgbClr val="0070C1"/>
              </a:solidFill>
              <a:latin typeface="Times New Roman" panose="02020603050405020304" pitchFamily="18" charset="0"/>
              <a:cs typeface="Times New Roman" panose="02020603050405020304" pitchFamily="18" charset="0"/>
            </a:endParaRPr>
          </a:p>
          <a:p>
            <a:pPr marL="457200" indent="-457200" algn="just">
              <a:buFontTx/>
              <a:buChar char="-"/>
            </a:pPr>
            <a:r>
              <a:rPr lang="fr-FR" sz="2800" dirty="0">
                <a:solidFill>
                  <a:srgbClr val="0070C1"/>
                </a:solidFill>
                <a:latin typeface="Times New Roman" panose="02020603050405020304" pitchFamily="18" charset="0"/>
                <a:cs typeface="Times New Roman" panose="02020603050405020304" pitchFamily="18" charset="0"/>
              </a:rPr>
              <a:t>Analyser empiriquement les différentes manifestations néolibérales observées dans ces</a:t>
            </a:r>
          </a:p>
          <a:p>
            <a:pPr algn="just"/>
            <a:r>
              <a:rPr lang="fr-FR" sz="2800" dirty="0">
                <a:solidFill>
                  <a:srgbClr val="0070C1"/>
                </a:solidFill>
                <a:latin typeface="Times New Roman" panose="02020603050405020304" pitchFamily="18" charset="0"/>
                <a:cs typeface="Times New Roman" panose="02020603050405020304" pitchFamily="18" charset="0"/>
              </a:rPr>
              <a:t>deux pays </a:t>
            </a:r>
          </a:p>
          <a:p>
            <a:pPr algn="just"/>
            <a:r>
              <a:rPr lang="fr-FR" sz="2800" dirty="0">
                <a:solidFill>
                  <a:srgbClr val="0070C1"/>
                </a:solidFill>
                <a:latin typeface="Times New Roman" panose="02020603050405020304" pitchFamily="18" charset="0"/>
                <a:cs typeface="Times New Roman" panose="02020603050405020304" pitchFamily="18" charset="0"/>
              </a:rPr>
              <a:t>-    Identifier les racines profondes du néolibéralisme à travers l’histoire des idées, l’histoire économique et diverses disciplines (étude de la civilisation étrangère, droit, sciences politiques, philosophie et sociologie).</a:t>
            </a:r>
            <a:endParaRPr lang="fr-FR" sz="2800" dirty="0">
              <a:latin typeface="Times New Roman" panose="02020603050405020304" pitchFamily="18" charset="0"/>
              <a:cs typeface="Times New Roman" panose="02020603050405020304" pitchFamily="18" charset="0"/>
            </a:endParaRPr>
          </a:p>
          <a:p>
            <a:pPr algn="just"/>
            <a:endParaRPr lang="fr-FR" sz="2800" dirty="0">
              <a:solidFill>
                <a:srgbClr val="0070C1"/>
              </a:solidFill>
              <a:latin typeface="Times New Roman" panose="02020603050405020304" pitchFamily="18" charset="0"/>
              <a:cs typeface="Times New Roman" panose="02020603050405020304" pitchFamily="18" charset="0"/>
            </a:endParaRPr>
          </a:p>
          <a:p>
            <a:pPr algn="just"/>
            <a:r>
              <a:rPr lang="fr-FR" sz="2800" b="1" dirty="0">
                <a:latin typeface="Times New Roman" panose="02020603050405020304" pitchFamily="18" charset="0"/>
                <a:cs typeface="Times New Roman" panose="02020603050405020304" pitchFamily="18" charset="0"/>
              </a:rPr>
              <a:t>Réalisations :</a:t>
            </a:r>
          </a:p>
          <a:p>
            <a:pPr algn="just"/>
            <a:endParaRPr lang="fr-FR" sz="1200" b="1" dirty="0">
              <a:latin typeface="Times New Roman" panose="02020603050405020304" pitchFamily="18" charset="0"/>
              <a:cs typeface="Times New Roman" panose="02020603050405020304" pitchFamily="18" charset="0"/>
            </a:endParaRPr>
          </a:p>
          <a:p>
            <a:pPr algn="just"/>
            <a:r>
              <a:rPr lang="fr-FR" sz="2800" dirty="0">
                <a:solidFill>
                  <a:srgbClr val="0070C1"/>
                </a:solidFill>
                <a:latin typeface="Times New Roman" panose="02020603050405020304" pitchFamily="18" charset="0"/>
                <a:cs typeface="Times New Roman" panose="02020603050405020304" pitchFamily="18" charset="0"/>
              </a:rPr>
              <a:t>Un cycle de séminaires mensuels, un colloque international et au moins une publication</a:t>
            </a:r>
          </a:p>
        </p:txBody>
      </p:sp>
    </p:spTree>
    <p:extLst>
      <p:ext uri="{BB962C8B-B14F-4D97-AF65-F5344CB8AC3E}">
        <p14:creationId xmlns:p14="http://schemas.microsoft.com/office/powerpoint/2010/main" val="321911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5" end="1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6" end="1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17" end="1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9" end="19"/>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76A7821E-B296-4FB2-89D1-77AD730A167C}"/>
              </a:ext>
            </a:extLst>
          </p:cNvPr>
          <p:cNvSpPr txBox="1"/>
          <p:nvPr/>
        </p:nvSpPr>
        <p:spPr>
          <a:xfrm>
            <a:off x="1390650" y="757431"/>
            <a:ext cx="13258800" cy="8463855"/>
          </a:xfrm>
          <a:prstGeom prst="rect">
            <a:avLst/>
          </a:prstGeom>
          <a:noFill/>
        </p:spPr>
        <p:txBody>
          <a:bodyPr wrap="square">
            <a:spAutoFit/>
          </a:bodyPr>
          <a:lstStyle/>
          <a:p>
            <a:pPr algn="ctr"/>
            <a:r>
              <a:rPr lang="fr-FR" sz="2800" b="1" i="0" u="none" strike="noStrike" baseline="0" dirty="0">
                <a:solidFill>
                  <a:srgbClr val="000000"/>
                </a:solidFill>
                <a:latin typeface="Times New Roman" panose="02020603050405020304" pitchFamily="18" charset="0"/>
                <a:cs typeface="Times New Roman" panose="02020603050405020304" pitchFamily="18" charset="0"/>
              </a:rPr>
              <a:t>Les séminaires de recherche ICD/IRJI - mai 2019 à avril 2021  </a:t>
            </a:r>
          </a:p>
          <a:p>
            <a:pPr algn="ctr"/>
            <a:endParaRPr lang="fr-FR" sz="2800" b="1" i="0" u="none" strike="noStrike" baseline="0" dirty="0">
              <a:solidFill>
                <a:srgbClr val="000000"/>
              </a:solidFill>
              <a:latin typeface="Times New Roman" panose="02020603050405020304" pitchFamily="18" charset="0"/>
              <a:cs typeface="Times New Roman" panose="02020603050405020304" pitchFamily="18" charset="0"/>
            </a:endParaRPr>
          </a:p>
          <a:p>
            <a:r>
              <a:rPr lang="fr-FR" sz="2800" b="1" i="0" u="none" strike="noStrike" baseline="0" dirty="0">
                <a:latin typeface="Times New Roman" panose="02020603050405020304" pitchFamily="18" charset="0"/>
                <a:cs typeface="Times New Roman" panose="02020603050405020304" pitchFamily="18" charset="0"/>
              </a:rPr>
              <a:t>Objectif :</a:t>
            </a:r>
            <a:r>
              <a:rPr lang="fr-FR" sz="2800" b="0" i="0" u="none" strike="noStrike" baseline="0" dirty="0">
                <a:solidFill>
                  <a:srgbClr val="0070C1"/>
                </a:solidFill>
                <a:latin typeface="Times New Roman" panose="02020603050405020304" pitchFamily="18" charset="0"/>
                <a:cs typeface="Times New Roman" panose="02020603050405020304" pitchFamily="18" charset="0"/>
              </a:rPr>
              <a:t> </a:t>
            </a:r>
          </a:p>
          <a:p>
            <a:r>
              <a:rPr lang="fr-FR" sz="2800" b="0" i="0" u="none" strike="noStrike" baseline="0" dirty="0">
                <a:solidFill>
                  <a:srgbClr val="0070C1"/>
                </a:solidFill>
                <a:latin typeface="Times New Roman" panose="02020603050405020304" pitchFamily="18" charset="0"/>
                <a:cs typeface="Times New Roman" panose="02020603050405020304" pitchFamily="18" charset="0"/>
              </a:rPr>
              <a:t>-    Créer un incubateur d’idées et un cadre de recherche régulier pour stimuler la réflexion </a:t>
            </a:r>
          </a:p>
          <a:p>
            <a:pPr marL="457200" indent="-457200">
              <a:buFontTx/>
              <a:buChar char="-"/>
            </a:pPr>
            <a:r>
              <a:rPr lang="fr-FR" sz="2800" b="0" i="0" u="none" strike="noStrike" baseline="0" dirty="0">
                <a:solidFill>
                  <a:srgbClr val="0070C1"/>
                </a:solidFill>
                <a:latin typeface="Times New Roman" panose="02020603050405020304" pitchFamily="18" charset="0"/>
                <a:cs typeface="Times New Roman" panose="02020603050405020304" pitchFamily="18" charset="0"/>
              </a:rPr>
              <a:t>Explorer le néolibéralisme au RU et aux EU </a:t>
            </a:r>
          </a:p>
          <a:p>
            <a:r>
              <a:rPr lang="fr-FR" sz="2800" b="0" i="0" u="none" strike="noStrike" baseline="0" dirty="0">
                <a:solidFill>
                  <a:srgbClr val="0070C1"/>
                </a:solidFill>
                <a:latin typeface="Times New Roman" panose="02020603050405020304" pitchFamily="18" charset="0"/>
                <a:cs typeface="Times New Roman" panose="02020603050405020304" pitchFamily="18" charset="0"/>
              </a:rPr>
              <a:t>-    Etendre l’analyse à l’Union Européenne, aux Amériques et à l’Asie.</a:t>
            </a:r>
            <a:endParaRPr lang="fr-FR" sz="2800" dirty="0">
              <a:solidFill>
                <a:srgbClr val="0070C1"/>
              </a:solidFill>
              <a:latin typeface="Times New Roman" panose="02020603050405020304" pitchFamily="18" charset="0"/>
              <a:cs typeface="Times New Roman" panose="02020603050405020304" pitchFamily="18" charset="0"/>
            </a:endParaRPr>
          </a:p>
          <a:p>
            <a:pPr marL="457200" indent="-457200">
              <a:buFontTx/>
              <a:buChar char="-"/>
            </a:pPr>
            <a:endParaRPr lang="fr-FR" sz="2800" dirty="0">
              <a:solidFill>
                <a:srgbClr val="0070C1"/>
              </a:solidFill>
              <a:latin typeface="Times New Roman" panose="02020603050405020304" pitchFamily="18" charset="0"/>
              <a:cs typeface="Times New Roman" panose="02020603050405020304" pitchFamily="18" charset="0"/>
            </a:endParaRPr>
          </a:p>
          <a:p>
            <a:r>
              <a:rPr lang="fr-FR" sz="2800" b="1" dirty="0">
                <a:latin typeface="Times New Roman" panose="02020603050405020304" pitchFamily="18" charset="0"/>
                <a:cs typeface="Times New Roman" panose="02020603050405020304" pitchFamily="18" charset="0"/>
              </a:rPr>
              <a:t>Cible </a:t>
            </a:r>
            <a:r>
              <a:rPr lang="fr-FR" sz="2800" b="1" i="0" u="none" strike="noStrike" baseline="0" dirty="0">
                <a:latin typeface="Times New Roman" panose="02020603050405020304" pitchFamily="18" charset="0"/>
                <a:cs typeface="Times New Roman" panose="02020603050405020304" pitchFamily="18" charset="0"/>
              </a:rPr>
              <a:t>:</a:t>
            </a:r>
            <a:r>
              <a:rPr lang="fr-FR" sz="2800" b="0" i="0" u="none" strike="noStrike" baseline="0" dirty="0">
                <a:solidFill>
                  <a:srgbClr val="0070C1"/>
                </a:solidFill>
                <a:latin typeface="Times New Roman" panose="02020603050405020304" pitchFamily="18" charset="0"/>
                <a:cs typeface="Times New Roman" panose="02020603050405020304" pitchFamily="18" charset="0"/>
              </a:rPr>
              <a:t> </a:t>
            </a:r>
          </a:p>
          <a:p>
            <a:pPr marL="457200" indent="-457200">
              <a:buFontTx/>
              <a:buChar char="-"/>
            </a:pPr>
            <a:r>
              <a:rPr lang="fr-FR" sz="2800" b="0" i="0" u="none" strike="noStrike" baseline="0" dirty="0">
                <a:solidFill>
                  <a:srgbClr val="0070C1"/>
                </a:solidFill>
                <a:latin typeface="Times New Roman" panose="02020603050405020304" pitchFamily="18" charset="0"/>
                <a:cs typeface="Times New Roman" panose="02020603050405020304" pitchFamily="18" charset="0"/>
              </a:rPr>
              <a:t>Des chercheurs confirmés (post-doc, MCF, PR, chercheurs)</a:t>
            </a:r>
          </a:p>
          <a:p>
            <a:pPr marL="457200" indent="-457200">
              <a:buFontTx/>
              <a:buChar char="-"/>
            </a:pPr>
            <a:r>
              <a:rPr lang="fr-FR" sz="2800" dirty="0">
                <a:solidFill>
                  <a:srgbClr val="0070C1"/>
                </a:solidFill>
                <a:latin typeface="Times New Roman" panose="02020603050405020304" pitchFamily="18" charset="0"/>
                <a:cs typeface="Times New Roman" panose="02020603050405020304" pitchFamily="18" charset="0"/>
              </a:rPr>
              <a:t>D</a:t>
            </a:r>
            <a:r>
              <a:rPr lang="fr-FR" sz="2800" b="0" i="0" u="none" strike="noStrike" baseline="0" dirty="0">
                <a:solidFill>
                  <a:srgbClr val="0070C1"/>
                </a:solidFill>
                <a:latin typeface="Times New Roman" panose="02020603050405020304" pitchFamily="18" charset="0"/>
                <a:cs typeface="Times New Roman" panose="02020603050405020304" pitchFamily="18" charset="0"/>
              </a:rPr>
              <a:t>es chercheurs en herbe (étudiants en Master, doctorants) </a:t>
            </a:r>
          </a:p>
          <a:p>
            <a:pPr marL="457200" indent="-457200">
              <a:buFontTx/>
              <a:buChar char="-"/>
            </a:pPr>
            <a:r>
              <a:rPr lang="fr-FR" sz="2800" dirty="0">
                <a:solidFill>
                  <a:srgbClr val="0070C1"/>
                </a:solidFill>
                <a:latin typeface="Times New Roman" panose="02020603050405020304" pitchFamily="18" charset="0"/>
                <a:cs typeface="Times New Roman" panose="02020603050405020304" pitchFamily="18" charset="0"/>
              </a:rPr>
              <a:t>Issus </a:t>
            </a:r>
            <a:r>
              <a:rPr lang="fr-FR" sz="2800" b="0" i="0" u="none" strike="noStrike" baseline="0" dirty="0">
                <a:solidFill>
                  <a:srgbClr val="0070C1"/>
                </a:solidFill>
                <a:latin typeface="Times New Roman" panose="02020603050405020304" pitchFamily="18" charset="0"/>
                <a:cs typeface="Times New Roman" panose="02020603050405020304" pitchFamily="18" charset="0"/>
              </a:rPr>
              <a:t>de disciplines variées appelés pour leur expertise</a:t>
            </a:r>
          </a:p>
          <a:p>
            <a:endParaRPr lang="fr-FR" sz="2800" dirty="0">
              <a:solidFill>
                <a:srgbClr val="0070C1"/>
              </a:solidFill>
              <a:latin typeface="Times New Roman" panose="02020603050405020304" pitchFamily="18" charset="0"/>
              <a:cs typeface="Times New Roman" panose="02020603050405020304" pitchFamily="18" charset="0"/>
            </a:endParaRPr>
          </a:p>
          <a:p>
            <a:r>
              <a:rPr lang="fr-FR" sz="2800" b="1" i="0" u="none" strike="noStrike" baseline="0" dirty="0">
                <a:latin typeface="Times New Roman" panose="02020603050405020304" pitchFamily="18" charset="0"/>
                <a:cs typeface="Times New Roman" panose="02020603050405020304" pitchFamily="18" charset="0"/>
              </a:rPr>
              <a:t>Réalisation  :</a:t>
            </a:r>
          </a:p>
          <a:p>
            <a:endParaRPr lang="fr-FR" sz="1200" b="1" i="0" u="none" strike="noStrike" baseline="0" dirty="0">
              <a:latin typeface="Times New Roman" panose="02020603050405020304" pitchFamily="18" charset="0"/>
              <a:cs typeface="Times New Roman" panose="02020603050405020304" pitchFamily="18" charset="0"/>
            </a:endParaRPr>
          </a:p>
          <a:p>
            <a:pPr marL="457200" indent="-457200">
              <a:buFontTx/>
              <a:buChar char="-"/>
            </a:pPr>
            <a:r>
              <a:rPr lang="fr-FR" sz="2800" dirty="0">
                <a:solidFill>
                  <a:srgbClr val="0070C1"/>
                </a:solidFill>
                <a:latin typeface="Times New Roman" panose="02020603050405020304" pitchFamily="18" charset="0"/>
                <a:cs typeface="Times New Roman" panose="02020603050405020304" pitchFamily="18" charset="0"/>
              </a:rPr>
              <a:t>23 séances </a:t>
            </a:r>
            <a:r>
              <a:rPr lang="fr-FR" sz="2800" b="0" i="0" u="none" strike="noStrike" baseline="0" dirty="0">
                <a:solidFill>
                  <a:srgbClr val="0070C1"/>
                </a:solidFill>
                <a:latin typeface="Times New Roman" panose="02020603050405020304" pitchFamily="18" charset="0"/>
                <a:cs typeface="Times New Roman" panose="02020603050405020304" pitchFamily="18" charset="0"/>
              </a:rPr>
              <a:t>mensuelles publiques (lundi soir) sous forme de conférences – débats</a:t>
            </a:r>
          </a:p>
          <a:p>
            <a:pPr marL="457200" indent="-457200">
              <a:buFontTx/>
              <a:buChar char="-"/>
            </a:pPr>
            <a:r>
              <a:rPr lang="fr-FR" sz="2800" dirty="0">
                <a:solidFill>
                  <a:srgbClr val="0070C1"/>
                </a:solidFill>
                <a:latin typeface="Times New Roman" panose="02020603050405020304" pitchFamily="18" charset="0"/>
                <a:cs typeface="Times New Roman" panose="02020603050405020304" pitchFamily="18" charset="0"/>
              </a:rPr>
              <a:t>H</a:t>
            </a:r>
            <a:r>
              <a:rPr lang="fr-FR" sz="2800" b="0" i="0" u="none" strike="noStrike" baseline="0" dirty="0">
                <a:solidFill>
                  <a:srgbClr val="0070C1"/>
                </a:solidFill>
                <a:latin typeface="Times New Roman" panose="02020603050405020304" pitchFamily="18" charset="0"/>
                <a:cs typeface="Times New Roman" panose="02020603050405020304" pitchFamily="18" charset="0"/>
              </a:rPr>
              <a:t>ébergées hors confinement par le site des Tanneurs de la Faculté de Lettres et Langues, celui des Deux Lions de la Faculté de Droit, d’Economie et des Sciences Sociales, ou celui de l’IUT de Tours</a:t>
            </a:r>
          </a:p>
          <a:p>
            <a:pPr marL="457200" indent="-457200">
              <a:buFontTx/>
              <a:buChar char="-"/>
            </a:pPr>
            <a:r>
              <a:rPr lang="fr-FR" sz="2800" b="0" i="0" u="none" strike="noStrike" baseline="0" dirty="0">
                <a:solidFill>
                  <a:srgbClr val="0070C1"/>
                </a:solidFill>
                <a:latin typeface="Times New Roman" panose="02020603050405020304" pitchFamily="18" charset="0"/>
                <a:cs typeface="Times New Roman" panose="02020603050405020304" pitchFamily="18" charset="0"/>
              </a:rPr>
              <a:t>Séances à distance via Teams depuis novembre 2020</a:t>
            </a:r>
          </a:p>
          <a:p>
            <a:pPr marL="457200" indent="-457200">
              <a:buFontTx/>
              <a:buChar char="-"/>
            </a:pPr>
            <a:r>
              <a:rPr lang="fr-FR" sz="2800" dirty="0">
                <a:solidFill>
                  <a:srgbClr val="0070C1"/>
                </a:solidFill>
                <a:latin typeface="Times New Roman" panose="02020603050405020304" pitchFamily="18" charset="0"/>
                <a:cs typeface="Times New Roman" panose="02020603050405020304" pitchFamily="18" charset="0"/>
              </a:rPr>
              <a:t>E</a:t>
            </a:r>
            <a:r>
              <a:rPr lang="fr-FR" sz="2800" b="0" i="0" u="none" strike="noStrike" baseline="0" dirty="0">
                <a:solidFill>
                  <a:srgbClr val="0070C1"/>
                </a:solidFill>
                <a:latin typeface="Times New Roman" panose="02020603050405020304" pitchFamily="18" charset="0"/>
                <a:cs typeface="Times New Roman" panose="02020603050405020304" pitchFamily="18" charset="0"/>
              </a:rPr>
              <a:t>nregistrement et mise en ligne des vidéos sur Canal-U</a:t>
            </a:r>
          </a:p>
        </p:txBody>
      </p:sp>
    </p:spTree>
    <p:extLst>
      <p:ext uri="{BB962C8B-B14F-4D97-AF65-F5344CB8AC3E}">
        <p14:creationId xmlns:p14="http://schemas.microsoft.com/office/powerpoint/2010/main" val="251812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16" end="1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76A7821E-B296-4FB2-89D1-77AD730A167C}"/>
              </a:ext>
            </a:extLst>
          </p:cNvPr>
          <p:cNvSpPr txBox="1"/>
          <p:nvPr/>
        </p:nvSpPr>
        <p:spPr>
          <a:xfrm>
            <a:off x="1390650" y="757431"/>
            <a:ext cx="13258800" cy="9264075"/>
          </a:xfrm>
          <a:prstGeom prst="rect">
            <a:avLst/>
          </a:prstGeom>
          <a:noFill/>
        </p:spPr>
        <p:txBody>
          <a:bodyPr wrap="square">
            <a:spAutoFit/>
          </a:bodyPr>
          <a:lstStyle/>
          <a:p>
            <a:pPr algn="ctr"/>
            <a:r>
              <a:rPr lang="fr-FR" sz="2800" b="1" i="0" u="none" strike="noStrike" baseline="0" dirty="0">
                <a:solidFill>
                  <a:srgbClr val="000000"/>
                </a:solidFill>
                <a:latin typeface="TimesNewRomanPS-BoldMT"/>
              </a:rPr>
              <a:t>Le colloque international - 15 et 16 mars 2021 :</a:t>
            </a:r>
          </a:p>
          <a:p>
            <a:pPr algn="ctr"/>
            <a:r>
              <a:rPr lang="fr-FR" sz="2800" b="0" i="1" u="none" strike="noStrike" baseline="0" dirty="0">
                <a:solidFill>
                  <a:srgbClr val="0070C1"/>
                </a:solidFill>
                <a:latin typeface="TimesNewRomanPS-ItalicMT"/>
              </a:rPr>
              <a:t>Le néolibéralisme anglo-américain des années 1980 : construction, évolution et</a:t>
            </a:r>
          </a:p>
          <a:p>
            <a:pPr algn="ctr"/>
            <a:r>
              <a:rPr lang="fr-FR" sz="2800" b="0" i="1" u="none" strike="noStrike" baseline="0" dirty="0">
                <a:solidFill>
                  <a:srgbClr val="0070C1"/>
                </a:solidFill>
                <a:latin typeface="TimesNewRomanPS-ItalicMT"/>
              </a:rPr>
              <a:t>mondialisation d'un paradigme/modèle à la fin du XXème siècle </a:t>
            </a:r>
            <a:r>
              <a:rPr lang="fr-FR" sz="2800" b="0" i="0" u="none" strike="noStrike" baseline="0" dirty="0">
                <a:solidFill>
                  <a:srgbClr val="0070C1"/>
                </a:solidFill>
                <a:latin typeface="TimesNewRomanPSMT"/>
              </a:rPr>
              <a:t>à distance via Teams</a:t>
            </a:r>
          </a:p>
          <a:p>
            <a:pPr algn="l"/>
            <a:endParaRPr lang="fr-FR" sz="2800" b="0" i="0" u="none" strike="noStrike" baseline="0" dirty="0">
              <a:solidFill>
                <a:srgbClr val="0070C1"/>
              </a:solidFill>
              <a:latin typeface="TimesNewRomanPSMT"/>
            </a:endParaRPr>
          </a:p>
          <a:p>
            <a:pPr marL="457200" indent="-457200" algn="just">
              <a:buFont typeface="Wingdings" panose="05000000000000000000" pitchFamily="2" charset="2"/>
              <a:buChar char="Ø"/>
            </a:pPr>
            <a:r>
              <a:rPr lang="fr-FR" sz="2800" b="0" i="0" u="none" strike="noStrike" baseline="0" dirty="0">
                <a:solidFill>
                  <a:srgbClr val="0070C1"/>
                </a:solidFill>
                <a:latin typeface="TimesNewRomanPSMT"/>
              </a:rPr>
              <a:t>22 communications orales sélectionnées par le Comité scientifique (15 chercheurs reconnus dans leur discipline (sections CNU 02, 05, 11, 12 et 22)</a:t>
            </a:r>
          </a:p>
          <a:p>
            <a:pPr marL="457200" indent="-457200" algn="just">
              <a:buFont typeface="Wingdings" panose="05000000000000000000" pitchFamily="2" charset="2"/>
              <a:buChar char="Ø"/>
            </a:pPr>
            <a:endParaRPr lang="fr-FR" sz="1400" b="0" i="0" u="none" strike="noStrike" baseline="0" dirty="0">
              <a:solidFill>
                <a:srgbClr val="0070C1"/>
              </a:solidFill>
              <a:latin typeface="TimesNewRomanPSMT"/>
            </a:endParaRPr>
          </a:p>
          <a:p>
            <a:pPr marL="457200" indent="-457200" algn="just">
              <a:buFont typeface="Wingdings" panose="05000000000000000000" pitchFamily="2" charset="2"/>
              <a:buChar char="Ø"/>
            </a:pPr>
            <a:r>
              <a:rPr lang="fr-FR" sz="2800" b="0" i="0" u="none" strike="noStrike" baseline="0" dirty="0">
                <a:solidFill>
                  <a:srgbClr val="0070C1"/>
                </a:solidFill>
                <a:latin typeface="TimesNewRomanPSMT"/>
              </a:rPr>
              <a:t>4 sessions distinctes réparties sur 2 jours : Histoire des idées / Droit / Economie / Gouvernance européenne</a:t>
            </a:r>
          </a:p>
          <a:p>
            <a:pPr marL="457200" indent="-457200" algn="just">
              <a:buFont typeface="Wingdings" panose="05000000000000000000" pitchFamily="2" charset="2"/>
              <a:buChar char="Ø"/>
            </a:pPr>
            <a:endParaRPr lang="fr-FR" sz="1400" b="0" i="0" u="none" strike="noStrike" baseline="0" dirty="0">
              <a:solidFill>
                <a:srgbClr val="0070C1"/>
              </a:solidFill>
              <a:latin typeface="TimesNewRomanPSMT"/>
            </a:endParaRPr>
          </a:p>
          <a:p>
            <a:pPr marL="457200" indent="-457200" algn="just">
              <a:buFont typeface="Wingdings" panose="05000000000000000000" pitchFamily="2" charset="2"/>
              <a:buChar char="Ø"/>
            </a:pPr>
            <a:r>
              <a:rPr lang="fr-FR" sz="2800" dirty="0">
                <a:solidFill>
                  <a:srgbClr val="0070C1"/>
                </a:solidFill>
                <a:latin typeface="TimesNewRomanPSMT"/>
              </a:rPr>
              <a:t>1</a:t>
            </a:r>
            <a:r>
              <a:rPr lang="fr-FR" sz="2800" b="0" i="0" u="none" strike="noStrike" baseline="0" dirty="0">
                <a:solidFill>
                  <a:srgbClr val="0070C1"/>
                </a:solidFill>
                <a:latin typeface="TimesNewRomanPSMT"/>
              </a:rPr>
              <a:t> conférence liminaire par session (chercheur invité de renom)</a:t>
            </a:r>
          </a:p>
          <a:p>
            <a:pPr marL="457200" indent="-457200" algn="just">
              <a:buFont typeface="Wingdings" panose="05000000000000000000" pitchFamily="2" charset="2"/>
              <a:buChar char="Ø"/>
            </a:pPr>
            <a:endParaRPr lang="fr-FR" sz="1400" b="0" i="0" u="none" strike="noStrike" baseline="0" dirty="0">
              <a:solidFill>
                <a:srgbClr val="0070C1"/>
              </a:solidFill>
              <a:latin typeface="TimesNewRomanPSMT"/>
            </a:endParaRPr>
          </a:p>
          <a:p>
            <a:pPr marL="457200" indent="-457200" algn="just">
              <a:buFont typeface="Wingdings" panose="05000000000000000000" pitchFamily="2" charset="2"/>
              <a:buChar char="Ø"/>
            </a:pPr>
            <a:r>
              <a:rPr lang="fr-FR" sz="2800" b="0" i="0" u="none" strike="noStrike" baseline="0" dirty="0">
                <a:solidFill>
                  <a:srgbClr val="0070C1"/>
                </a:solidFill>
                <a:latin typeface="TimesNewRomanPSMT"/>
              </a:rPr>
              <a:t>134 participants</a:t>
            </a:r>
          </a:p>
          <a:p>
            <a:pPr algn="just"/>
            <a:endParaRPr lang="fr-FR" sz="2800" b="0" i="0" u="none" strike="noStrike" baseline="0" dirty="0">
              <a:solidFill>
                <a:srgbClr val="0070C1"/>
              </a:solidFill>
              <a:latin typeface="TimesNewRomanPSMT"/>
            </a:endParaRPr>
          </a:p>
          <a:p>
            <a:pPr algn="just"/>
            <a:r>
              <a:rPr lang="fr-FR" sz="2800" b="1" dirty="0">
                <a:latin typeface="TimesNewRomanPSMT"/>
              </a:rPr>
              <a:t>D</a:t>
            </a:r>
            <a:r>
              <a:rPr lang="fr-FR" sz="2800" b="1" i="0" u="none" strike="noStrike" baseline="0" dirty="0">
                <a:latin typeface="TimesNewRomanPSMT"/>
              </a:rPr>
              <a:t>imensions nationale et internationale du colloque : </a:t>
            </a:r>
          </a:p>
          <a:p>
            <a:pPr algn="just"/>
            <a:endParaRPr lang="fr-FR" sz="2800" b="1" i="0" u="none" strike="noStrike" baseline="0" dirty="0">
              <a:latin typeface="TimesNewRomanPSMT"/>
            </a:endParaRPr>
          </a:p>
          <a:p>
            <a:pPr marL="457200" indent="-457200" algn="just">
              <a:buFontTx/>
              <a:buChar char="-"/>
            </a:pPr>
            <a:r>
              <a:rPr lang="fr-FR" sz="2800" dirty="0">
                <a:solidFill>
                  <a:srgbClr val="0070C1"/>
                </a:solidFill>
                <a:latin typeface="TimesNewRomanPSMT"/>
              </a:rPr>
              <a:t>P</a:t>
            </a:r>
            <a:r>
              <a:rPr lang="fr-FR" sz="2800" b="0" i="0" u="none" strike="noStrike" baseline="0" dirty="0">
                <a:solidFill>
                  <a:srgbClr val="0070C1"/>
                </a:solidFill>
                <a:latin typeface="TimesNewRomanPSMT"/>
              </a:rPr>
              <a:t>articipation de quatre chercheurs étrangers : Kenneth O. Morgan (</a:t>
            </a:r>
            <a:r>
              <a:rPr lang="fr-FR" sz="2800" b="0" i="0" u="none" strike="noStrike" baseline="0" dirty="0" err="1">
                <a:solidFill>
                  <a:srgbClr val="0070C1"/>
                </a:solidFill>
                <a:latin typeface="TimesNewRomanPSMT"/>
              </a:rPr>
              <a:t>King’s</a:t>
            </a:r>
            <a:r>
              <a:rPr lang="fr-FR" sz="2800" b="0" i="0" u="none" strike="noStrike" baseline="0" dirty="0">
                <a:solidFill>
                  <a:srgbClr val="0070C1"/>
                </a:solidFill>
                <a:latin typeface="TimesNewRomanPSMT"/>
              </a:rPr>
              <a:t> </a:t>
            </a:r>
            <a:r>
              <a:rPr lang="fr-FR" sz="2800" b="0" i="0" u="none" strike="noStrike" baseline="0" dirty="0" err="1">
                <a:solidFill>
                  <a:srgbClr val="0070C1"/>
                </a:solidFill>
                <a:latin typeface="TimesNewRomanPSMT"/>
              </a:rPr>
              <a:t>College</a:t>
            </a:r>
            <a:r>
              <a:rPr lang="fr-FR" sz="2800" b="0" i="0" u="none" strike="noStrike" baseline="0" dirty="0">
                <a:solidFill>
                  <a:srgbClr val="0070C1"/>
                </a:solidFill>
                <a:latin typeface="TimesNewRomanPSMT"/>
              </a:rPr>
              <a:t>, </a:t>
            </a:r>
            <a:r>
              <a:rPr lang="it-IT" sz="2800" b="0" i="0" u="none" strike="noStrike" baseline="0" dirty="0">
                <a:solidFill>
                  <a:srgbClr val="0070C1"/>
                </a:solidFill>
                <a:latin typeface="TimesNewRomanPSMT"/>
              </a:rPr>
              <a:t>London), Ilias Ben Mna (Humboldt-University, Berlin), Simoné Selva (Università' degli studi di </a:t>
            </a:r>
            <a:r>
              <a:rPr lang="fr-FR" sz="2800" dirty="0">
                <a:solidFill>
                  <a:srgbClr val="0070C1"/>
                </a:solidFill>
                <a:latin typeface="TimesNewRomanPSMT"/>
              </a:rPr>
              <a:t>N</a:t>
            </a:r>
            <a:r>
              <a:rPr lang="fr-FR" sz="2800" b="0" i="0" u="none" strike="noStrike" baseline="0" dirty="0">
                <a:solidFill>
                  <a:srgbClr val="0070C1"/>
                </a:solidFill>
                <a:latin typeface="TimesNewRomanPSMT"/>
              </a:rPr>
              <a:t>apoli l'orientale, Naples), Jonathan Bell (</a:t>
            </a:r>
            <a:r>
              <a:rPr lang="fr-FR" sz="2800" b="0" i="0" u="none" strike="noStrike" baseline="0" dirty="0" err="1">
                <a:solidFill>
                  <a:srgbClr val="0070C1"/>
                </a:solidFill>
                <a:latin typeface="TimesNewRomanPSMT"/>
              </a:rPr>
              <a:t>University</a:t>
            </a:r>
            <a:r>
              <a:rPr lang="fr-FR" sz="2800" b="0" i="0" u="none" strike="noStrike" baseline="0" dirty="0">
                <a:solidFill>
                  <a:srgbClr val="0070C1"/>
                </a:solidFill>
                <a:latin typeface="TimesNewRomanPSMT"/>
              </a:rPr>
              <a:t> </a:t>
            </a:r>
            <a:r>
              <a:rPr lang="fr-FR" sz="2800" b="0" i="0" u="none" strike="noStrike" baseline="0" dirty="0" err="1">
                <a:solidFill>
                  <a:srgbClr val="0070C1"/>
                </a:solidFill>
                <a:latin typeface="TimesNewRomanPSMT"/>
              </a:rPr>
              <a:t>College</a:t>
            </a:r>
            <a:r>
              <a:rPr lang="fr-FR" sz="2800" b="0" i="0" u="none" strike="noStrike" baseline="0" dirty="0">
                <a:solidFill>
                  <a:srgbClr val="0070C1"/>
                </a:solidFill>
                <a:latin typeface="TimesNewRomanPSMT"/>
              </a:rPr>
              <a:t>, London</a:t>
            </a:r>
            <a:r>
              <a:rPr lang="fr-FR" sz="3200" b="0" i="0" u="none" strike="noStrike" baseline="0" dirty="0">
                <a:solidFill>
                  <a:srgbClr val="0070C1"/>
                </a:solidFill>
                <a:latin typeface="ArialMT"/>
              </a:rPr>
              <a:t>).</a:t>
            </a:r>
          </a:p>
          <a:p>
            <a:pPr algn="just"/>
            <a:endParaRPr lang="fr-FR" sz="3200" b="0" i="0" u="none" strike="noStrike" baseline="0" dirty="0">
              <a:solidFill>
                <a:srgbClr val="0070C1"/>
              </a:solidFill>
              <a:latin typeface="ArialMT"/>
            </a:endParaRPr>
          </a:p>
          <a:p>
            <a:pPr algn="just"/>
            <a:r>
              <a:rPr lang="fr-FR" sz="2800" b="0" i="0" u="none" strike="noStrike" baseline="0" dirty="0">
                <a:solidFill>
                  <a:srgbClr val="0070C1"/>
                </a:solidFill>
                <a:latin typeface="TimesNewRomanPSMT"/>
              </a:rPr>
              <a:t>-    Renforcement des liens avec d’autres laboratoires de recherche : </a:t>
            </a:r>
          </a:p>
          <a:p>
            <a:pPr algn="just"/>
            <a:r>
              <a:rPr lang="fr-FR" sz="2800" b="0" i="0" u="none" strike="noStrike" baseline="0" dirty="0">
                <a:solidFill>
                  <a:srgbClr val="0070C1"/>
                </a:solidFill>
                <a:latin typeface="TimesNewRomanPSMT"/>
              </a:rPr>
              <a:t>AGORA (Catherine Marshall, Université de Cergy) et IDEA (Université de Lorraine)</a:t>
            </a:r>
            <a:endParaRPr lang="fr-FR" sz="2800" dirty="0">
              <a:solidFill>
                <a:srgbClr val="0070C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044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76A7821E-B296-4FB2-89D1-77AD730A167C}"/>
              </a:ext>
            </a:extLst>
          </p:cNvPr>
          <p:cNvSpPr txBox="1"/>
          <p:nvPr/>
        </p:nvSpPr>
        <p:spPr>
          <a:xfrm>
            <a:off x="1390650" y="469900"/>
            <a:ext cx="13258800" cy="6986528"/>
          </a:xfrm>
          <a:prstGeom prst="rect">
            <a:avLst/>
          </a:prstGeom>
          <a:noFill/>
        </p:spPr>
        <p:txBody>
          <a:bodyPr wrap="square">
            <a:spAutoFit/>
          </a:bodyPr>
          <a:lstStyle/>
          <a:p>
            <a:pPr algn="l"/>
            <a:r>
              <a:rPr lang="fr-FR" sz="2800" b="1" dirty="0">
                <a:solidFill>
                  <a:srgbClr val="000000"/>
                </a:solidFill>
                <a:latin typeface="TimesNewRomanPS-BoldMT"/>
              </a:rPr>
              <a:t>P</a:t>
            </a:r>
            <a:r>
              <a:rPr lang="fr-FR" sz="2800" b="1" i="0" u="none" strike="noStrike" baseline="0" dirty="0">
                <a:solidFill>
                  <a:srgbClr val="000000"/>
                </a:solidFill>
                <a:latin typeface="TimesNewRomanPS-BoldMT"/>
              </a:rPr>
              <a:t>erspectives futures :</a:t>
            </a:r>
          </a:p>
          <a:p>
            <a:pPr algn="l"/>
            <a:endParaRPr lang="fr-FR" sz="2800" b="1" i="0" u="none" strike="noStrike" baseline="0" dirty="0">
              <a:solidFill>
                <a:srgbClr val="000000"/>
              </a:solidFill>
              <a:latin typeface="TimesNewRomanPS-BoldMT"/>
            </a:endParaRPr>
          </a:p>
          <a:p>
            <a:pPr algn="just"/>
            <a:r>
              <a:rPr lang="fr-FR" sz="2800" dirty="0">
                <a:solidFill>
                  <a:srgbClr val="0070C1"/>
                </a:solidFill>
                <a:latin typeface="TimesNewRomanPSMT"/>
              </a:rPr>
              <a:t>(1) Poursuite d</a:t>
            </a:r>
            <a:r>
              <a:rPr lang="fr-FR" sz="2800" b="0" i="0" u="none" strike="noStrike" baseline="0" dirty="0">
                <a:solidFill>
                  <a:srgbClr val="0070C1"/>
                </a:solidFill>
                <a:latin typeface="TimesNewRomanPSMT"/>
              </a:rPr>
              <a:t>es séminaires mensuels à horizon de juin 2022 : </a:t>
            </a:r>
          </a:p>
          <a:p>
            <a:pPr marL="457200" indent="-457200" algn="just">
              <a:buFontTx/>
              <a:buChar char="-"/>
            </a:pPr>
            <a:r>
              <a:rPr lang="fr-FR" sz="2800" b="0" i="0" u="none" strike="noStrike" baseline="0" dirty="0">
                <a:solidFill>
                  <a:srgbClr val="0070C1"/>
                </a:solidFill>
                <a:latin typeface="TimesNewRomanPSMT"/>
              </a:rPr>
              <a:t>3 séances sont programmées en avril, mai et juin 2021. </a:t>
            </a:r>
          </a:p>
          <a:p>
            <a:pPr marL="457200" indent="-457200" algn="just">
              <a:buFontTx/>
              <a:buChar char="-"/>
            </a:pPr>
            <a:r>
              <a:rPr lang="fr-FR" sz="2800" b="0" i="0" u="none" strike="noStrike" baseline="0" dirty="0">
                <a:solidFill>
                  <a:srgbClr val="0070C1"/>
                </a:solidFill>
                <a:latin typeface="TimesNewRomanPSMT"/>
              </a:rPr>
              <a:t>Le programme de septembre 2021-juin 2022 est en cours d’élaboration avec l’intervention de </a:t>
            </a:r>
            <a:r>
              <a:rPr lang="fr-FR" sz="2800" b="0" i="0" u="none" strike="noStrike" baseline="0" dirty="0" err="1">
                <a:solidFill>
                  <a:srgbClr val="0070C1"/>
                </a:solidFill>
                <a:latin typeface="TimesNewRomanPSMT"/>
              </a:rPr>
              <a:t>Rosella</a:t>
            </a:r>
            <a:r>
              <a:rPr lang="fr-FR" sz="2800" b="0" i="0" u="none" strike="noStrike" baseline="0" dirty="0">
                <a:solidFill>
                  <a:srgbClr val="0070C1"/>
                </a:solidFill>
                <a:latin typeface="TimesNewRomanPSMT"/>
              </a:rPr>
              <a:t> Carré, MCF à l’Université de Cagliari (Italie) prévue en septembre 2021.</a:t>
            </a:r>
          </a:p>
          <a:p>
            <a:pPr marL="457200" indent="-457200" algn="just">
              <a:buFontTx/>
              <a:buChar char="-"/>
            </a:pPr>
            <a:endParaRPr lang="fr-FR" sz="2800" b="0" i="0" u="none" strike="noStrike" baseline="0" dirty="0">
              <a:solidFill>
                <a:srgbClr val="0070C1"/>
              </a:solidFill>
              <a:latin typeface="TimesNewRomanPSMT"/>
            </a:endParaRPr>
          </a:p>
          <a:p>
            <a:pPr algn="just"/>
            <a:r>
              <a:rPr lang="fr-FR" sz="2800" dirty="0">
                <a:solidFill>
                  <a:srgbClr val="0070C1"/>
                </a:solidFill>
                <a:latin typeface="TimesNewRomanPSMT"/>
              </a:rPr>
              <a:t> (2)</a:t>
            </a:r>
            <a:r>
              <a:rPr lang="fr-FR" sz="2800" b="0" i="0" u="none" strike="noStrike" baseline="0" dirty="0">
                <a:solidFill>
                  <a:srgbClr val="0070C1"/>
                </a:solidFill>
                <a:latin typeface="TimesNewRomanPSMT"/>
              </a:rPr>
              <a:t> </a:t>
            </a:r>
            <a:r>
              <a:rPr lang="fr-FR" sz="2800" dirty="0">
                <a:solidFill>
                  <a:srgbClr val="0070C1"/>
                </a:solidFill>
                <a:latin typeface="TimesNewRomanPSMT"/>
              </a:rPr>
              <a:t>P</a:t>
            </a:r>
            <a:r>
              <a:rPr lang="fr-FR" sz="2800" b="0" i="0" u="none" strike="noStrike" baseline="0" dirty="0">
                <a:solidFill>
                  <a:srgbClr val="0070C1"/>
                </a:solidFill>
                <a:latin typeface="TimesNewRomanPSMT"/>
              </a:rPr>
              <a:t>ublication d’un ouvrage en langue anglaise autour des communications du colloque. Deux éditeurs ont pour le moment été démarchés : Routledge and </a:t>
            </a:r>
            <a:r>
              <a:rPr lang="fr-FR" sz="2800" b="0" i="0" u="none" strike="noStrike" baseline="0" dirty="0" err="1">
                <a:solidFill>
                  <a:srgbClr val="0070C1"/>
                </a:solidFill>
                <a:latin typeface="TimesNewRomanPSMT"/>
              </a:rPr>
              <a:t>Palgrave</a:t>
            </a:r>
            <a:r>
              <a:rPr lang="fr-FR" sz="2800" b="0" i="0" u="none" strike="noStrike" baseline="0" dirty="0">
                <a:solidFill>
                  <a:srgbClr val="0070C1"/>
                </a:solidFill>
                <a:latin typeface="TimesNewRomanPSMT"/>
              </a:rPr>
              <a:t>.</a:t>
            </a:r>
          </a:p>
          <a:p>
            <a:pPr algn="just"/>
            <a:endParaRPr lang="fr-FR" sz="2800" b="0" i="0" u="none" strike="noStrike" baseline="0" dirty="0">
              <a:solidFill>
                <a:srgbClr val="0070C1"/>
              </a:solidFill>
              <a:latin typeface="TimesNewRomanPSMT"/>
            </a:endParaRPr>
          </a:p>
          <a:p>
            <a:pPr algn="just"/>
            <a:r>
              <a:rPr lang="fr-FR" sz="2800" dirty="0">
                <a:solidFill>
                  <a:srgbClr val="0070C1"/>
                </a:solidFill>
                <a:latin typeface="TimesNewRomanPSMT"/>
              </a:rPr>
              <a:t> (3) Explorer l</a:t>
            </a:r>
            <a:r>
              <a:rPr lang="fr-FR" sz="2800" b="0" i="0" u="none" strike="noStrike" baseline="0" dirty="0">
                <a:solidFill>
                  <a:srgbClr val="0070C1"/>
                </a:solidFill>
                <a:latin typeface="TimesNewRomanPSMT"/>
              </a:rPr>
              <a:t>a dimension “essaimage” du modèle néolibéral au-delà de l’Union Européenne dans le cadre du séminaire 2021-2022, d’une journée d’études possible en 2022 et d’une nouvelle publication à l’horizon de l’année 2022-2023.</a:t>
            </a:r>
          </a:p>
          <a:p>
            <a:pPr algn="just"/>
            <a:endParaRPr lang="fr-FR" sz="2800" dirty="0">
              <a:solidFill>
                <a:srgbClr val="0070C1"/>
              </a:solidFill>
              <a:latin typeface="TimesNewRomanPSMT"/>
              <a:cs typeface="Times New Roman" panose="02020603050405020304" pitchFamily="18" charset="0"/>
            </a:endParaRPr>
          </a:p>
          <a:p>
            <a:r>
              <a:rPr lang="fr-FR" sz="2800" b="1" dirty="0">
                <a:solidFill>
                  <a:srgbClr val="000000"/>
                </a:solidFill>
                <a:latin typeface="TimesNewRomanPS-BoldMT"/>
              </a:rPr>
              <a:t>Bilan financier : </a:t>
            </a:r>
          </a:p>
        </p:txBody>
      </p:sp>
      <p:graphicFrame>
        <p:nvGraphicFramePr>
          <p:cNvPr id="2" name="Tableau 2">
            <a:extLst>
              <a:ext uri="{FF2B5EF4-FFF2-40B4-BE49-F238E27FC236}">
                <a16:creationId xmlns:a16="http://schemas.microsoft.com/office/drawing/2014/main" id="{AA86E260-07F7-412E-8A1E-B4B4D8E298BC}"/>
              </a:ext>
            </a:extLst>
          </p:cNvPr>
          <p:cNvGraphicFramePr>
            <a:graphicFrameLocks noGrp="1"/>
          </p:cNvGraphicFramePr>
          <p:nvPr>
            <p:extLst>
              <p:ext uri="{D42A27DB-BD31-4B8C-83A1-F6EECF244321}">
                <p14:modId xmlns:p14="http://schemas.microsoft.com/office/powerpoint/2010/main" val="322964707"/>
              </p:ext>
            </p:extLst>
          </p:nvPr>
        </p:nvGraphicFramePr>
        <p:xfrm>
          <a:off x="1009650" y="7480300"/>
          <a:ext cx="13449300" cy="2897760"/>
        </p:xfrm>
        <a:graphic>
          <a:graphicData uri="http://schemas.openxmlformats.org/drawingml/2006/table">
            <a:tbl>
              <a:tblPr firstRow="1" bandRow="1">
                <a:tableStyleId>{5C22544A-7EE6-4342-B048-85BDC9FD1C3A}</a:tableStyleId>
              </a:tblPr>
              <a:tblGrid>
                <a:gridCol w="6724650">
                  <a:extLst>
                    <a:ext uri="{9D8B030D-6E8A-4147-A177-3AD203B41FA5}">
                      <a16:colId xmlns:a16="http://schemas.microsoft.com/office/drawing/2014/main" val="3938211428"/>
                    </a:ext>
                  </a:extLst>
                </a:gridCol>
                <a:gridCol w="6724650">
                  <a:extLst>
                    <a:ext uri="{9D8B030D-6E8A-4147-A177-3AD203B41FA5}">
                      <a16:colId xmlns:a16="http://schemas.microsoft.com/office/drawing/2014/main" val="1099855002"/>
                    </a:ext>
                  </a:extLst>
                </a:gridCol>
              </a:tblGrid>
              <a:tr h="0">
                <a:tc>
                  <a:txBody>
                    <a:bodyPr/>
                    <a:lstStyle/>
                    <a:p>
                      <a:r>
                        <a:rPr lang="fr-FR" dirty="0"/>
                        <a:t>DEPENSES REALISEES</a:t>
                      </a:r>
                    </a:p>
                  </a:txBody>
                  <a:tcPr/>
                </a:tc>
                <a:tc>
                  <a:txBody>
                    <a:bodyPr/>
                    <a:lstStyle/>
                    <a:p>
                      <a:r>
                        <a:rPr lang="fr-FR" dirty="0"/>
                        <a:t>BUDGET OBTENU</a:t>
                      </a:r>
                    </a:p>
                  </a:txBody>
                  <a:tcPr/>
                </a:tc>
                <a:extLst>
                  <a:ext uri="{0D108BD9-81ED-4DB2-BD59-A6C34878D82A}">
                    <a16:rowId xmlns:a16="http://schemas.microsoft.com/office/drawing/2014/main" val="1011758117"/>
                  </a:ext>
                </a:extLst>
              </a:tr>
              <a:tr h="370840">
                <a:tc>
                  <a:txBody>
                    <a:bodyPr/>
                    <a:lstStyle/>
                    <a:p>
                      <a:pPr marL="0" marR="0" lvl="0" indent="0" algn="l" defTabSz="1425824" rtl="0" eaLnBrk="1" fontAlgn="auto" latinLnBrk="0" hangingPunct="1">
                        <a:lnSpc>
                          <a:spcPct val="100000"/>
                        </a:lnSpc>
                        <a:spcBef>
                          <a:spcPts val="0"/>
                        </a:spcBef>
                        <a:spcAft>
                          <a:spcPts val="0"/>
                        </a:spcAft>
                        <a:buClrTx/>
                        <a:buSzTx/>
                        <a:buFontTx/>
                        <a:buNone/>
                        <a:tabLst/>
                        <a:defRPr/>
                      </a:pPr>
                      <a:r>
                        <a:rPr lang="fr-FR" sz="2800" b="1" i="0" u="none" strike="noStrike" baseline="0" dirty="0">
                          <a:solidFill>
                            <a:srgbClr val="000000"/>
                          </a:solidFill>
                          <a:latin typeface="Times New Roman" panose="02020603050405020304" pitchFamily="18" charset="0"/>
                          <a:cs typeface="Times New Roman" panose="02020603050405020304" pitchFamily="18" charset="0"/>
                        </a:rPr>
                        <a:t>Financement séminaire :           </a:t>
                      </a:r>
                      <a:r>
                        <a:rPr lang="fr-FR" sz="2800" b="0" i="0" u="none" strike="noStrike" baseline="0" dirty="0">
                          <a:solidFill>
                            <a:srgbClr val="0070C1"/>
                          </a:solidFill>
                          <a:latin typeface="Times New Roman" panose="02020603050405020304" pitchFamily="18" charset="0"/>
                          <a:cs typeface="Times New Roman" panose="02020603050405020304" pitchFamily="18" charset="0"/>
                        </a:rPr>
                        <a:t>1 926,12 €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000000"/>
                          </a:solidFill>
                          <a:effectLst/>
                          <a:uLnTx/>
                          <a:uFillTx/>
                          <a:latin typeface="TimesNewRomanPS-BoldMT"/>
                          <a:ea typeface="+mn-ea"/>
                          <a:cs typeface="+mn-cs"/>
                        </a:rPr>
                        <a:t>Frais de traduction colloque :  </a:t>
                      </a:r>
                      <a:r>
                        <a:rPr kumimoji="0" lang="fr-FR" sz="2800" b="0" i="0" u="none" strike="noStrike" kern="1200" cap="none" spc="0" normalizeH="0" baseline="0" noProof="0" dirty="0">
                          <a:ln>
                            <a:noFill/>
                          </a:ln>
                          <a:solidFill>
                            <a:srgbClr val="0070C1"/>
                          </a:solidFill>
                          <a:effectLst/>
                          <a:uLnTx/>
                          <a:uFillTx/>
                          <a:latin typeface="TimesNewRomanPSMT"/>
                          <a:ea typeface="+mn-ea"/>
                          <a:cs typeface="+mn-cs"/>
                        </a:rPr>
                        <a:t>1 800,00 €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000000"/>
                          </a:solidFill>
                          <a:effectLst/>
                          <a:uLnTx/>
                          <a:uFillTx/>
                          <a:latin typeface="TimesNewRomanPS-BoldMT"/>
                          <a:ea typeface="+mn-ea"/>
                          <a:cs typeface="+mn-cs"/>
                        </a:rPr>
                        <a:t>Goodies colloque :                        </a:t>
                      </a:r>
                      <a:r>
                        <a:rPr kumimoji="0" lang="fr-FR" sz="2800" b="0" i="0" u="none" strike="noStrike" kern="1200" cap="none" spc="0" normalizeH="0" baseline="0" noProof="0" dirty="0">
                          <a:ln>
                            <a:noFill/>
                          </a:ln>
                          <a:solidFill>
                            <a:srgbClr val="0070C1"/>
                          </a:solidFill>
                          <a:effectLst/>
                          <a:uLnTx/>
                          <a:uFillTx/>
                          <a:latin typeface="TimesNewRomanPSMT"/>
                          <a:ea typeface="+mn-ea"/>
                          <a:cs typeface="+mn-cs"/>
                        </a:rPr>
                        <a:t>229,14 €</a:t>
                      </a:r>
                    </a:p>
                  </a:txBody>
                  <a:tcPr/>
                </a:tc>
                <a:tc>
                  <a:txBody>
                    <a:bodyPr/>
                    <a:lstStyle/>
                    <a:p>
                      <a:pPr marL="0" marR="0" lvl="0" indent="0" algn="l" defTabSz="1425824" rtl="0" eaLnBrk="1" fontAlgn="auto" latinLnBrk="0" hangingPunct="1">
                        <a:lnSpc>
                          <a:spcPct val="100000"/>
                        </a:lnSpc>
                        <a:spcBef>
                          <a:spcPts val="0"/>
                        </a:spcBef>
                        <a:spcAft>
                          <a:spcPts val="0"/>
                        </a:spcAft>
                        <a:buClrTx/>
                        <a:buSzTx/>
                        <a:buFontTx/>
                        <a:buNone/>
                        <a:tabLst/>
                        <a:defRPr/>
                      </a:pPr>
                      <a:r>
                        <a:rPr lang="fr-FR" sz="2800" b="1" i="0" u="none" strike="noStrike" baseline="0" dirty="0">
                          <a:solidFill>
                            <a:srgbClr val="000000"/>
                          </a:solidFill>
                          <a:latin typeface="TimesNewRomanPS-BoldMT"/>
                        </a:rPr>
                        <a:t>ART                                                 </a:t>
                      </a:r>
                      <a:r>
                        <a:rPr lang="fr-FR" sz="2800" b="0" i="0" u="none" strike="noStrike" baseline="0" dirty="0">
                          <a:solidFill>
                            <a:srgbClr val="0070C1"/>
                          </a:solidFill>
                          <a:latin typeface="TimesNewRomanPSMT"/>
                        </a:rPr>
                        <a:t>8 000 €</a:t>
                      </a:r>
                    </a:p>
                    <a:p>
                      <a:pPr marL="0" marR="0" lvl="0" indent="0" algn="l" defTabSz="1425824" rtl="0" eaLnBrk="1" fontAlgn="auto" latinLnBrk="0" hangingPunct="1">
                        <a:lnSpc>
                          <a:spcPct val="100000"/>
                        </a:lnSpc>
                        <a:spcBef>
                          <a:spcPts val="0"/>
                        </a:spcBef>
                        <a:spcAft>
                          <a:spcPts val="0"/>
                        </a:spcAft>
                        <a:buClrTx/>
                        <a:buSzTx/>
                        <a:buFontTx/>
                        <a:buNone/>
                        <a:tabLst/>
                        <a:defRPr/>
                      </a:pPr>
                      <a:r>
                        <a:rPr lang="fr-FR" sz="2800" b="1" i="0" u="none" strike="noStrike" baseline="0" dirty="0">
                          <a:solidFill>
                            <a:schemeClr val="tx1"/>
                          </a:solidFill>
                          <a:latin typeface="TimesNewRomanPS-BoldMT"/>
                        </a:rPr>
                        <a:t>Cofinancement </a:t>
                      </a:r>
                      <a:r>
                        <a:rPr lang="fr-FR" sz="2800" b="1" i="0" u="none" strike="noStrike" baseline="0" dirty="0">
                          <a:solidFill>
                            <a:schemeClr val="tx1"/>
                          </a:solidFill>
                          <a:latin typeface="TimesNewRomanPSMT"/>
                        </a:rPr>
                        <a:t>ICD - IRJI :         </a:t>
                      </a:r>
                      <a:r>
                        <a:rPr lang="fr-FR" sz="2800" b="0" i="0" u="none" strike="noStrike" baseline="0" dirty="0">
                          <a:solidFill>
                            <a:srgbClr val="0070C1"/>
                          </a:solidFill>
                          <a:latin typeface="TimesNewRomanPSMT"/>
                        </a:rPr>
                        <a:t>2 400 € </a:t>
                      </a:r>
                    </a:p>
                    <a:p>
                      <a:endParaRPr lang="fr-FR" dirty="0"/>
                    </a:p>
                  </a:txBody>
                  <a:tcPr/>
                </a:tc>
                <a:extLst>
                  <a:ext uri="{0D108BD9-81ED-4DB2-BD59-A6C34878D82A}">
                    <a16:rowId xmlns:a16="http://schemas.microsoft.com/office/drawing/2014/main" val="657877626"/>
                  </a:ext>
                </a:extLst>
              </a:tr>
              <a:tr h="370840">
                <a:tc>
                  <a:txBody>
                    <a:bodyPr/>
                    <a:lstStyle/>
                    <a:p>
                      <a:pPr marL="0" marR="0" lvl="0" indent="0" algn="l" defTabSz="1425824" rtl="0" eaLnBrk="1" fontAlgn="auto" latinLnBrk="0" hangingPunct="1">
                        <a:lnSpc>
                          <a:spcPct val="100000"/>
                        </a:lnSpc>
                        <a:spcBef>
                          <a:spcPts val="0"/>
                        </a:spcBef>
                        <a:spcAft>
                          <a:spcPts val="0"/>
                        </a:spcAft>
                        <a:buClrTx/>
                        <a:buSzTx/>
                        <a:buFontTx/>
                        <a:buNone/>
                        <a:tabLst/>
                        <a:defRPr/>
                      </a:pPr>
                      <a:r>
                        <a:rPr lang="fr-FR" sz="2800" b="1" i="0" u="none" strike="noStrike" baseline="0" dirty="0">
                          <a:solidFill>
                            <a:srgbClr val="000000"/>
                          </a:solidFill>
                          <a:latin typeface="Times New Roman" panose="02020603050405020304" pitchFamily="18" charset="0"/>
                          <a:cs typeface="Times New Roman" panose="02020603050405020304" pitchFamily="18" charset="0"/>
                        </a:rPr>
                        <a:t>Dépenses réalisées :                   </a:t>
                      </a:r>
                      <a:r>
                        <a:rPr lang="fr-FR" sz="2800" b="0" i="0" u="none" strike="noStrike" baseline="0" dirty="0">
                          <a:solidFill>
                            <a:srgbClr val="0070C1"/>
                          </a:solidFill>
                          <a:latin typeface="Times New Roman" panose="02020603050405020304" pitchFamily="18" charset="0"/>
                          <a:cs typeface="Times New Roman" panose="02020603050405020304" pitchFamily="18" charset="0"/>
                        </a:rPr>
                        <a:t>3 955,26 €</a:t>
                      </a:r>
                    </a:p>
                    <a:p>
                      <a:pPr marL="0" marR="0" lvl="0" indent="0" algn="l" defTabSz="1425824" rtl="0" eaLnBrk="1" fontAlgn="auto" latinLnBrk="0" hangingPunct="1">
                        <a:lnSpc>
                          <a:spcPct val="100000"/>
                        </a:lnSpc>
                        <a:spcBef>
                          <a:spcPts val="0"/>
                        </a:spcBef>
                        <a:spcAft>
                          <a:spcPts val="0"/>
                        </a:spcAft>
                        <a:buClrTx/>
                        <a:buSzTx/>
                        <a:buFontTx/>
                        <a:buNone/>
                        <a:tabLst/>
                        <a:defRPr/>
                      </a:pPr>
                      <a:r>
                        <a:rPr lang="fr-FR" sz="3200" b="1" dirty="0">
                          <a:solidFill>
                            <a:srgbClr val="FF0000"/>
                          </a:solidFill>
                        </a:rPr>
                        <a:t>SOLDE                                     </a:t>
                      </a:r>
                      <a:r>
                        <a:rPr lang="fr-FR" sz="3200" b="1" i="0" u="none" strike="noStrike" kern="1200" baseline="0" dirty="0">
                          <a:solidFill>
                            <a:srgbClr val="FF0000"/>
                          </a:solidFill>
                          <a:latin typeface="+mn-lt"/>
                          <a:ea typeface="+mn-ea"/>
                          <a:cs typeface="+mn-cs"/>
                        </a:rPr>
                        <a:t>6 444,74 €</a:t>
                      </a:r>
                      <a:endParaRPr lang="fr-FR" sz="3200" b="0" i="0" u="none" strike="noStrike" baseline="0" dirty="0">
                        <a:solidFill>
                          <a:srgbClr val="0070C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1425824" rtl="0" eaLnBrk="1" fontAlgn="auto" latinLnBrk="0" hangingPunct="1">
                        <a:lnSpc>
                          <a:spcPct val="100000"/>
                        </a:lnSpc>
                        <a:spcBef>
                          <a:spcPts val="0"/>
                        </a:spcBef>
                        <a:spcAft>
                          <a:spcPts val="0"/>
                        </a:spcAft>
                        <a:buClrTx/>
                        <a:buSzTx/>
                        <a:buFontTx/>
                        <a:buNone/>
                        <a:tabLst/>
                        <a:defRPr/>
                      </a:pPr>
                      <a:r>
                        <a:rPr lang="fr-FR" sz="2800" b="1" i="0" u="none" strike="noStrike" baseline="0" dirty="0">
                          <a:solidFill>
                            <a:srgbClr val="000000"/>
                          </a:solidFill>
                          <a:latin typeface="Times New Roman" panose="02020603050405020304" pitchFamily="18" charset="0"/>
                          <a:cs typeface="Times New Roman" panose="02020603050405020304" pitchFamily="18" charset="0"/>
                        </a:rPr>
                        <a:t>Budget Total </a:t>
                      </a:r>
                      <a:r>
                        <a:rPr lang="fr-FR" sz="2800" b="1" i="0" u="none" strike="noStrike" baseline="0" dirty="0">
                          <a:solidFill>
                            <a:srgbClr val="0070C1"/>
                          </a:solidFill>
                          <a:latin typeface="Times New Roman" panose="02020603050405020304" pitchFamily="18" charset="0"/>
                          <a:cs typeface="Times New Roman" panose="02020603050405020304" pitchFamily="18" charset="0"/>
                        </a:rPr>
                        <a:t>:                                </a:t>
                      </a:r>
                      <a:r>
                        <a:rPr lang="fr-FR" sz="2800" b="0" i="0" u="none" strike="noStrike" baseline="0" dirty="0">
                          <a:solidFill>
                            <a:srgbClr val="0070C1"/>
                          </a:solidFill>
                          <a:latin typeface="Times New Roman" panose="02020603050405020304" pitchFamily="18" charset="0"/>
                          <a:cs typeface="Times New Roman" panose="02020603050405020304" pitchFamily="18" charset="0"/>
                        </a:rPr>
                        <a:t>10 400 €</a:t>
                      </a:r>
                    </a:p>
                    <a:p>
                      <a:endParaRPr lang="fr-FR" b="1" dirty="0">
                        <a:solidFill>
                          <a:srgbClr val="FF0000"/>
                        </a:solidFill>
                      </a:endParaRPr>
                    </a:p>
                  </a:txBody>
                  <a:tcPr/>
                </a:tc>
                <a:extLst>
                  <a:ext uri="{0D108BD9-81ED-4DB2-BD59-A6C34878D82A}">
                    <a16:rowId xmlns:a16="http://schemas.microsoft.com/office/drawing/2014/main" val="3117537728"/>
                  </a:ext>
                </a:extLst>
              </a:tr>
            </a:tbl>
          </a:graphicData>
        </a:graphic>
      </p:graphicFrame>
    </p:spTree>
    <p:extLst>
      <p:ext uri="{BB962C8B-B14F-4D97-AF65-F5344CB8AC3E}">
        <p14:creationId xmlns:p14="http://schemas.microsoft.com/office/powerpoint/2010/main" val="1365500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TotalTime>
  <Words>676</Words>
  <Application>Microsoft Office PowerPoint</Application>
  <PresentationFormat>Personnalisé</PresentationFormat>
  <Paragraphs>79</Paragraphs>
  <Slides>5</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5</vt:i4>
      </vt:variant>
    </vt:vector>
  </HeadingPairs>
  <TitlesOfParts>
    <vt:vector size="15" baseType="lpstr">
      <vt:lpstr>Arial</vt:lpstr>
      <vt:lpstr>ArialMT</vt:lpstr>
      <vt:lpstr>Calibri</vt:lpstr>
      <vt:lpstr>Calibri Light</vt:lpstr>
      <vt:lpstr>Times New Roman</vt:lpstr>
      <vt:lpstr>TimesNewRomanPS-BoldMT</vt:lpstr>
      <vt:lpstr>TimesNewRomanPS-ItalicMT</vt:lpstr>
      <vt:lpstr>TimesNewRomanPSMT</vt:lpstr>
      <vt:lpstr>Wingdings</vt:lpstr>
      <vt:lpstr>Thème Office</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Nathalie Levy</dc:creator>
  <cp:lastModifiedBy>Isabelle Guillouet</cp:lastModifiedBy>
  <cp:revision>26</cp:revision>
  <cp:lastPrinted>2021-04-21T09:53:48Z</cp:lastPrinted>
  <dcterms:created xsi:type="dcterms:W3CDTF">2021-04-20T08:56:31Z</dcterms:created>
  <dcterms:modified xsi:type="dcterms:W3CDTF">2021-04-21T09:56:41Z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2021-02-05T00:00:00Z</vt:filetime>
  </property>
  <property fmtid="{D5CDD505-2E9C-101B-9397-08002B2CF9AE}" pid="3" name="Creator">
    <vt:lpwstr>Adobe InDesign 15.1 (Windows)</vt:lpwstr>
  </property>
  <property fmtid="{D5CDD505-2E9C-101B-9397-08002B2CF9AE}" pid="4" name="LastSaved">
    <vt:filetime>2021-04-20T00:00:00Z</vt:filetime>
  </property>
</Properties>
</file>