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4"/>
  </p:notesMasterIdLst>
  <p:sldIdLst>
    <p:sldId id="256" r:id="rId4"/>
    <p:sldId id="257" r:id="rId5"/>
    <p:sldId id="258" r:id="rId6"/>
    <p:sldId id="270" r:id="rId7"/>
    <p:sldId id="260" r:id="rId8"/>
    <p:sldId id="261" r:id="rId9"/>
    <p:sldId id="262" r:id="rId10"/>
    <p:sldId id="271" r:id="rId11"/>
    <p:sldId id="269" r:id="rId12"/>
    <p:sldId id="268" r:id="rId1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ile Chamaillard" initials="C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799936"/>
        <c:axId val="79457484"/>
      </c:barChart>
      <c:catAx>
        <c:axId val="4879993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fr-FR"/>
          </a:p>
        </c:txPr>
        <c:crossAx val="79457484"/>
        <c:crosses val="autoZero"/>
        <c:auto val="1"/>
        <c:lblAlgn val="ctr"/>
        <c:lblOffset val="100"/>
        <c:noMultiLvlLbl val="0"/>
      </c:catAx>
      <c:valAx>
        <c:axId val="79457484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fr-FR"/>
          </a:p>
        </c:txPr>
        <c:crossAx val="48799936"/>
        <c:crosses val="autoZero"/>
        <c:crossBetween val="midCat"/>
      </c:valAx>
      <c:spPr>
        <a:noFill/>
        <a:ln w="25560">
          <a:noFill/>
        </a:ln>
      </c:spPr>
    </c:plotArea>
    <c:plotVisOnly val="1"/>
    <c:dispBlanksAs val="zero"/>
    <c:showDLblsOverMax val="1"/>
  </c:chart>
  <c:spPr>
    <a:solidFill>
      <a:srgbClr val="FFFFFF"/>
    </a:solidFill>
    <a:ln w="936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fr-FR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fr-FR" sz="1400" b="0" strike="noStrike" spc="-1">
                <a:latin typeface="Times New Roman"/>
              </a:defRPr>
            </a:lvl1pPr>
          </a:lstStyle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fr-FR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96732732-E706-456D-BE9F-7C3C16838D3F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Num" idx="15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latin typeface="Times New Roman"/>
                <a:ea typeface="ＭＳ Ｐゴシック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4868BA9-2E64-465F-95D4-F63A049082E3}" type="slidenum">
              <a:rPr lang="fr-FR" sz="1200" b="0" strike="noStrike" spc="-1">
                <a:latin typeface="Times New Roman"/>
                <a:ea typeface="ＭＳ Ｐゴシック"/>
              </a:rPr>
              <a:t>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15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fr-FR" sz="2000" b="0" strike="noStrike" spc="-1">
                <a:latin typeface="Arial"/>
              </a:rPr>
              <a:t>Lamé = fusion du LMR et de 3 équipes de Prisme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Après la crise sanitaire que nous avons connue, les déplacements et séjours des doctorants (en France ou à l'étranger) ont bien repris et, à la fin 2022, il n'a malheureusement pas été possible d'accéder à toutes les demandes de soutien financier, ce qui a été une désagréable surprise. 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C’est afin d'éviter cette logique de guichet que nous avons introduit dès 2023 le principe du budget prévisionnel,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046D-7EB2-A1DF-B425-AE6D63A41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>
            <a:extLst>
              <a:ext uri="{FF2B5EF4-FFF2-40B4-BE49-F238E27FC236}">
                <a16:creationId xmlns:a16="http://schemas.microsoft.com/office/drawing/2014/main" id="{6010CAFE-3F9D-4E8D-EC8C-A13130E29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8" name="PlaceHolder 2">
            <a:extLst>
              <a:ext uri="{FF2B5EF4-FFF2-40B4-BE49-F238E27FC236}">
                <a16:creationId xmlns:a16="http://schemas.microsoft.com/office/drawing/2014/main" id="{038F9889-C63D-2A14-E200-0DE6C7B787C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fr-FR" sz="2000" b="0" strike="noStrike" spc="-1">
                <a:latin typeface="Arial"/>
              </a:rPr>
              <a:t>Pour CIFRE et COFRA : voir diapo 6 du Conseil (Gaël) pour détails si besoin</a:t>
            </a:r>
          </a:p>
        </p:txBody>
      </p:sp>
    </p:spTree>
    <p:extLst>
      <p:ext uri="{BB962C8B-B14F-4D97-AF65-F5344CB8AC3E}">
        <p14:creationId xmlns:p14="http://schemas.microsoft.com/office/powerpoint/2010/main" val="3445547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614AF61-C05D-4254-B528-FF703C36E8B3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88C384-2BE1-408E-8C4B-FE49A9B1DD45}" type="slidenum">
              <a:t>‹N°›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AF80C59-67CE-4201-AB9C-996FAAD7C7C3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23CDF4C-3092-4C3F-8F91-DF571BC8E9F1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90A4569-1193-4528-B6EE-03A816888EA4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C6BA47-5C92-4C51-AA04-3A8E325D541E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38D9A57-1EFF-47FC-90CD-BD7EB8C483A9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556744F-BA6E-41D4-BF84-B98EBB891B14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BA8A26E-C093-4467-A5EE-F3EF4D1BCEE6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0FDC4CA-059B-4082-9F1C-A99CCEB12E4E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AC742D9-8119-4684-BE0D-67B0F8BB78AC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EF0B126-5F27-4E00-888F-1F68C0AF25F6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3610607-8800-4234-A6D5-B16C3A25CD4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3BE5EB9-8ADE-4E40-B489-82305D7DFD6D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FB69D3C-BDE6-43A5-B7C4-1BAD429B3270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3455158-CCFC-40FB-95B6-649FE590894E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AF9E1E7-6469-4CD7-8A8A-78029E83B526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B8B5A94-7B02-445B-9EE5-141E20C9D3B5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5EDD401-CED6-48EB-BD14-EBBEC595F00D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73289E3-5C78-457F-87A6-41D294AD091F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065523C-B231-4C04-8CFF-A4E73C4F57A1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9E5D4E7-566F-478F-BA4A-80FD8891CA0F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5DCE685-203B-4E2C-81C4-9CD8D80736A8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9017E27-ED4D-4283-86BD-833D36C0E71A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7D230D7-601E-466B-8499-0169928E3111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27D781E-03A0-46D5-9103-BDF2B7DEF5F9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5720A2A-31FD-45DA-9F2F-BD5F13C3AFF2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F891313-930E-492F-9E18-F899C8434816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5A3C377-59B7-4085-8160-52BB26E146B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FB99FE0-F81E-4675-A4BF-859AAD5C03CD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57A83C9-36A6-4574-8121-7B6E8A670743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E9A2F46-A9A7-4500-BE95-1B67C3C0B3D6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E1A81D4-945A-41F9-A58B-D02F61E5486E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F78A543-EAD0-4289-8651-C390E1723813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60F4D30-73F2-4C77-BF7E-072A2B4345FA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BBA2DD2-79B5-4E6C-B04C-87F0C4AB96A0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&lt;date/heure&gt;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&lt;pied de page&gt;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459E418-8D3A-4988-BAB7-1D6EB0069FDC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 idx="4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&lt;date/heure&gt;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5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&lt;pied de page&gt;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6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7810A09-2DCA-4B82-9C63-61AC4484661F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Modifier les styles du texte du masque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dt" idx="7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&lt;date/heure&gt;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 idx="8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&lt;pied de page&gt;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 idx="9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33F0D71-8177-4BC1-B71F-6407B52F691C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Box 6"/>
          <p:cNvSpPr/>
          <p:nvPr/>
        </p:nvSpPr>
        <p:spPr>
          <a:xfrm>
            <a:off x="1751760" y="4545392"/>
            <a:ext cx="5366520" cy="396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1" strike="noStrike" spc="-1" dirty="0">
                <a:solidFill>
                  <a:srgbClr val="000000"/>
                </a:solidFill>
                <a:latin typeface="Calibri"/>
              </a:rPr>
              <a:t>Commission Recherche du 18 novembre 2025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130" name="Text Box 1032"/>
          <p:cNvSpPr/>
          <p:nvPr/>
        </p:nvSpPr>
        <p:spPr>
          <a:xfrm>
            <a:off x="181440" y="2952000"/>
            <a:ext cx="8507160" cy="181442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800" b="1" strike="noStrike" spc="-1" dirty="0">
                <a:solidFill>
                  <a:srgbClr val="0000FF"/>
                </a:solidFill>
                <a:latin typeface="Calibri"/>
              </a:rPr>
              <a:t>École Doctorale </a:t>
            </a:r>
            <a:endParaRPr lang="fr-FR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2800" b="1" strike="noStrike" spc="-1" dirty="0">
                <a:solidFill>
                  <a:srgbClr val="0000FF"/>
                </a:solidFill>
                <a:latin typeface="Calibri"/>
              </a:rPr>
              <a:t>« Sciences de la société : </a:t>
            </a:r>
            <a:r>
              <a:rPr lang="fr-FR" sz="2800" b="1" spc="-1" dirty="0">
                <a:solidFill>
                  <a:srgbClr val="0000FF"/>
                </a:solidFill>
                <a:latin typeface="Calibri"/>
              </a:rPr>
              <a:t>territoires, économie, droit</a:t>
            </a:r>
            <a:r>
              <a:rPr lang="fr-FR" sz="2800" b="1" strike="noStrike" spc="-1" dirty="0">
                <a:solidFill>
                  <a:srgbClr val="0000FF"/>
                </a:solidFill>
                <a:latin typeface="Calibri"/>
              </a:rPr>
              <a:t> » (ED 617)</a:t>
            </a:r>
            <a:endParaRPr lang="fr-FR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fr-FR" sz="2800" b="0" strike="noStrike" spc="-1" dirty="0">
              <a:latin typeface="Arial"/>
            </a:endParaRPr>
          </a:p>
        </p:txBody>
      </p:sp>
      <p:pic>
        <p:nvPicPr>
          <p:cNvPr id="132" name="Image 4"/>
          <p:cNvPicPr/>
          <p:nvPr/>
        </p:nvPicPr>
        <p:blipFill>
          <a:blip r:embed="rId3"/>
          <a:stretch/>
        </p:blipFill>
        <p:spPr>
          <a:xfrm>
            <a:off x="460080" y="879840"/>
            <a:ext cx="2388240" cy="617040"/>
          </a:xfrm>
          <a:prstGeom prst="rect">
            <a:avLst/>
          </a:prstGeom>
          <a:ln w="0">
            <a:noFill/>
          </a:ln>
        </p:spPr>
      </p:pic>
      <p:pic>
        <p:nvPicPr>
          <p:cNvPr id="133" name="Image 6"/>
          <p:cNvPicPr/>
          <p:nvPr/>
        </p:nvPicPr>
        <p:blipFill>
          <a:blip r:embed="rId4"/>
          <a:stretch/>
        </p:blipFill>
        <p:spPr>
          <a:xfrm>
            <a:off x="3545640" y="777960"/>
            <a:ext cx="2052360" cy="8208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F70B51F-B262-4593-92DA-D1EC5DF975C1}" type="slidenum">
              <a:rPr/>
              <a:t>1</a:t>
            </a:fld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BADABA-5C53-AE5F-2B54-E3DAD3733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040" y="550259"/>
            <a:ext cx="1701940" cy="1119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ZoneTexte 3"/>
          <p:cNvSpPr/>
          <p:nvPr/>
        </p:nvSpPr>
        <p:spPr>
          <a:xfrm>
            <a:off x="457200" y="856440"/>
            <a:ext cx="8159120" cy="52307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800" b="1" strike="noStrike" spc="-1" dirty="0">
                <a:solidFill>
                  <a:srgbClr val="0000FF"/>
                </a:solidFill>
                <a:latin typeface="Calibri"/>
              </a:rPr>
              <a:t>« </a:t>
            </a:r>
            <a:r>
              <a:rPr lang="fr-FR" sz="2800" b="1" spc="-1" dirty="0">
                <a:solidFill>
                  <a:srgbClr val="0000FF"/>
                </a:solidFill>
                <a:latin typeface="Calibri"/>
              </a:rPr>
              <a:t>Sciences de la société : territoires, économie, droit </a:t>
            </a:r>
            <a:r>
              <a:rPr lang="fr-FR" sz="2800" b="1" strike="noStrike" spc="-1" dirty="0">
                <a:solidFill>
                  <a:srgbClr val="0000FF"/>
                </a:solidFill>
                <a:latin typeface="Calibri"/>
              </a:rPr>
              <a:t>» 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2400" b="1" strike="noStrike" spc="-1" dirty="0">
                <a:solidFill>
                  <a:srgbClr val="0000FF"/>
                </a:solidFill>
                <a:latin typeface="Calibri"/>
              </a:rPr>
              <a:t>→ 7 Unités de Recherche sur </a:t>
            </a:r>
            <a:r>
              <a:rPr lang="fr-FR" sz="2400" b="1" strike="noStrike" spc="-1" dirty="0">
                <a:solidFill>
                  <a:srgbClr val="FF0000"/>
                </a:solidFill>
                <a:latin typeface="Calibri"/>
              </a:rPr>
              <a:t>Orléans</a:t>
            </a:r>
            <a:r>
              <a:rPr lang="fr-FR" sz="2400" b="1" strike="noStrike" spc="-1" dirty="0">
                <a:solidFill>
                  <a:srgbClr val="0000FF"/>
                </a:solidFill>
                <a:latin typeface="Calibri"/>
              </a:rPr>
              <a:t> et </a:t>
            </a:r>
            <a:r>
              <a:rPr lang="fr-FR" sz="2400" b="1" strike="noStrike" spc="-1" dirty="0">
                <a:solidFill>
                  <a:srgbClr val="00B050"/>
                </a:solidFill>
                <a:latin typeface="Calibri"/>
              </a:rPr>
              <a:t>Tours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5715000" algn="r"/>
              </a:tabLst>
            </a:pPr>
            <a:r>
              <a:rPr lang="fr-FR" b="1" spc="-1" dirty="0">
                <a:solidFill>
                  <a:srgbClr val="000000"/>
                </a:solidFill>
                <a:latin typeface="Calibri"/>
              </a:rPr>
              <a:t>1</a:t>
            </a: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 Unité Mixte de Recherche 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: </a:t>
            </a:r>
            <a:endParaRPr lang="fr-FR" sz="1800" b="0" strike="noStrike" spc="-1" dirty="0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UMR 7324 </a:t>
            </a: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CITERES (Cités, Territoires, Environnement, Sociétés) (hors équipe LAT : ED H&amp;L) : </a:t>
            </a:r>
            <a:r>
              <a:rPr lang="fr-FR" sz="1600" spc="-1" dirty="0">
                <a:solidFill>
                  <a:srgbClr val="00B050"/>
                </a:solidFill>
                <a:latin typeface="Calibri"/>
                <a:ea typeface="Times New Roman"/>
              </a:rPr>
              <a:t>TOURS</a:t>
            </a:r>
            <a:endParaRPr lang="fr-FR" sz="1400" b="0" strike="noStrike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endParaRPr lang="fr-FR" sz="14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5715000" algn="r"/>
              </a:tabLst>
            </a:pPr>
            <a:r>
              <a:rPr lang="fr-FR" b="1" spc="-1" dirty="0">
                <a:solidFill>
                  <a:srgbClr val="000000"/>
                </a:solidFill>
                <a:latin typeface="Calibri"/>
                <a:ea typeface="Times New Roman"/>
              </a:rPr>
              <a:t>6</a:t>
            </a:r>
            <a:r>
              <a:rPr lang="fr-FR" sz="1800" b="1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 Équipes d’Accueil</a:t>
            </a:r>
            <a:endParaRPr lang="fr-FR" sz="1800" b="0" strike="noStrike" spc="-1" dirty="0">
              <a:latin typeface="Arial"/>
            </a:endParaRPr>
          </a:p>
          <a:p>
            <a:pPr marL="914400" algn="just">
              <a:lnSpc>
                <a:spcPct val="100000"/>
              </a:lnSpc>
              <a:tabLst>
                <a:tab pos="5715000" algn="r"/>
              </a:tabLst>
            </a:pPr>
            <a:r>
              <a:rPr lang="fr-FR" sz="1600" b="0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VALLOREM</a:t>
            </a: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 : </a:t>
            </a:r>
            <a:r>
              <a:rPr lang="fr-FR" sz="1600" spc="-1" dirty="0">
                <a:solidFill>
                  <a:srgbClr val="00B050"/>
                </a:solidFill>
                <a:latin typeface="Calibri"/>
                <a:ea typeface="Times New Roman"/>
              </a:rPr>
              <a:t>TOURS</a:t>
            </a: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 et </a:t>
            </a:r>
            <a:r>
              <a:rPr lang="fr-FR" sz="1600" spc="-1" dirty="0">
                <a:solidFill>
                  <a:srgbClr val="FF0000"/>
                </a:solidFill>
                <a:latin typeface="Calibri"/>
                <a:ea typeface="Times New Roman"/>
              </a:rPr>
              <a:t>ORLEANS</a:t>
            </a:r>
            <a:endParaRPr lang="fr-FR" sz="1600" b="0" strike="noStrike" spc="-1" dirty="0">
              <a:solidFill>
                <a:srgbClr val="000000"/>
              </a:solidFill>
              <a:latin typeface="Calibri"/>
              <a:ea typeface="Times New Roman"/>
            </a:endParaRPr>
          </a:p>
          <a:p>
            <a:pPr marL="914400" algn="just">
              <a:lnSpc>
                <a:spcPct val="100000"/>
              </a:lnSpc>
              <a:tabLst>
                <a:tab pos="5715000" algn="r"/>
              </a:tabLst>
            </a:pP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PRIM : </a:t>
            </a:r>
            <a:r>
              <a:rPr lang="fr-FR" sz="1600" spc="-1" dirty="0">
                <a:solidFill>
                  <a:srgbClr val="00B050"/>
                </a:solidFill>
                <a:latin typeface="Calibri"/>
                <a:ea typeface="Times New Roman"/>
              </a:rPr>
              <a:t>TOURS</a:t>
            </a:r>
            <a:endParaRPr lang="fr-FR" sz="1600" spc="-1" dirty="0">
              <a:solidFill>
                <a:srgbClr val="FF0000"/>
              </a:solidFill>
              <a:latin typeface="Calibri"/>
              <a:ea typeface="Times New Roman"/>
            </a:endParaRPr>
          </a:p>
          <a:p>
            <a:pPr marL="914400" algn="just">
              <a:lnSpc>
                <a:spcPct val="100000"/>
              </a:lnSpc>
              <a:tabLst>
                <a:tab pos="5715000" algn="r"/>
              </a:tabLst>
            </a:pPr>
            <a:r>
              <a:rPr lang="fr-FR" sz="1600" b="0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LEO</a:t>
            </a: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 : </a:t>
            </a:r>
            <a:r>
              <a:rPr lang="fr-FR" sz="1600" spc="-1" dirty="0">
                <a:solidFill>
                  <a:srgbClr val="FF0000"/>
                </a:solidFill>
                <a:latin typeface="Calibri"/>
                <a:ea typeface="Times New Roman"/>
              </a:rPr>
              <a:t>ORLEANS</a:t>
            </a: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 et </a:t>
            </a:r>
            <a:r>
              <a:rPr lang="fr-FR" sz="1600" spc="-1" dirty="0">
                <a:solidFill>
                  <a:srgbClr val="00B050"/>
                </a:solidFill>
                <a:latin typeface="Calibri"/>
                <a:ea typeface="Times New Roman"/>
              </a:rPr>
              <a:t>TOURS</a:t>
            </a:r>
            <a:endParaRPr lang="fr-FR" sz="1600" b="0" strike="noStrike" spc="-1" dirty="0">
              <a:solidFill>
                <a:srgbClr val="00B050"/>
              </a:solidFill>
              <a:latin typeface="Calibri"/>
              <a:ea typeface="Times New Roman"/>
            </a:endParaRPr>
          </a:p>
          <a:p>
            <a:pPr marL="914400" algn="just">
              <a:lnSpc>
                <a:spcPct val="100000"/>
              </a:lnSpc>
              <a:tabLst>
                <a:tab pos="5715000" algn="r"/>
              </a:tabLst>
            </a:pP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CEDETE : </a:t>
            </a:r>
            <a:r>
              <a:rPr lang="fr-FR" sz="1600" spc="-1" dirty="0">
                <a:solidFill>
                  <a:srgbClr val="FF0000"/>
                </a:solidFill>
                <a:latin typeface="Calibri"/>
                <a:ea typeface="Times New Roman"/>
              </a:rPr>
              <a:t>ORLEANS</a:t>
            </a:r>
          </a:p>
          <a:p>
            <a:pPr marL="914400" algn="just">
              <a:lnSpc>
                <a:spcPct val="100000"/>
              </a:lnSpc>
              <a:tabLst>
                <a:tab pos="5715000" algn="r"/>
              </a:tabLst>
            </a:pPr>
            <a:r>
              <a:rPr lang="fr-FR" sz="1600" b="0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CRJ Pothier : </a:t>
            </a:r>
            <a:r>
              <a:rPr lang="fr-FR" sz="1600" b="0" strike="noStrike" spc="-1" dirty="0">
                <a:solidFill>
                  <a:srgbClr val="FF0000"/>
                </a:solidFill>
                <a:latin typeface="Calibri"/>
                <a:ea typeface="Times New Roman"/>
              </a:rPr>
              <a:t>ORLEANS</a:t>
            </a:r>
          </a:p>
          <a:p>
            <a:pPr marL="914400" algn="just">
              <a:lnSpc>
                <a:spcPct val="100000"/>
              </a:lnSpc>
              <a:tabLst>
                <a:tab pos="5715000" algn="r"/>
              </a:tabLst>
            </a:pPr>
            <a:r>
              <a:rPr lang="fr-FR" sz="1600" spc="-1" dirty="0">
                <a:solidFill>
                  <a:srgbClr val="000000"/>
                </a:solidFill>
                <a:latin typeface="Calibri"/>
                <a:ea typeface="Times New Roman"/>
              </a:rPr>
              <a:t>IRJI : </a:t>
            </a:r>
            <a:r>
              <a:rPr lang="fr-FR" sz="1600" spc="-1" dirty="0">
                <a:solidFill>
                  <a:srgbClr val="00B050"/>
                </a:solidFill>
                <a:latin typeface="Calibri"/>
                <a:ea typeface="Times New Roman"/>
              </a:rPr>
              <a:t>TOURS</a:t>
            </a: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Partenariat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 : Maison des Sciences de l’Homme (MSH)</a:t>
            </a: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endParaRPr lang="fr-FR" sz="1800" b="0" strike="noStrike" spc="-1" dirty="0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B415371-D686-46E0-8A12-ABC634BFD3EE}" type="slidenum">
              <a:rPr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ZoneTexte 3"/>
          <p:cNvSpPr/>
          <p:nvPr/>
        </p:nvSpPr>
        <p:spPr>
          <a:xfrm>
            <a:off x="173174" y="371160"/>
            <a:ext cx="8805726" cy="532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800" b="1" spc="-1" dirty="0">
                <a:solidFill>
                  <a:srgbClr val="0000FF"/>
                </a:solidFill>
                <a:latin typeface="Calibri"/>
              </a:rPr>
              <a:t>« Sciences de la société : territoires, économie, droit »</a:t>
            </a:r>
          </a:p>
          <a:p>
            <a:pPr>
              <a:lnSpc>
                <a:spcPct val="100000"/>
              </a:lnSpc>
              <a:buNone/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b="1" strike="noStrike" spc="-1" dirty="0">
                <a:solidFill>
                  <a:srgbClr val="0000FF"/>
                </a:solidFill>
                <a:latin typeface="Calibri"/>
              </a:rPr>
              <a:t>→ 1</a:t>
            </a:r>
            <a:r>
              <a:rPr lang="fr-FR" b="1" spc="-1" dirty="0">
                <a:solidFill>
                  <a:srgbClr val="0000FF"/>
                </a:solidFill>
                <a:latin typeface="Calibri"/>
              </a:rPr>
              <a:t>4</a:t>
            </a:r>
            <a:r>
              <a:rPr lang="fr-FR" b="1" strike="noStrike" spc="-1" dirty="0">
                <a:solidFill>
                  <a:srgbClr val="0000FF"/>
                </a:solidFill>
                <a:latin typeface="Calibri"/>
              </a:rPr>
              <a:t> sections du CNU</a:t>
            </a:r>
            <a:endParaRPr lang="fr-FR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01 Droit privé et sciences criminelles	</a:t>
            </a:r>
            <a:r>
              <a:rPr lang="fr-FR" spc="-1" dirty="0">
                <a:latin typeface="Arial"/>
              </a:rPr>
              <a:t>02 Droit public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03 Histoire du droit			</a:t>
            </a:r>
            <a:r>
              <a:rPr lang="fr-FR" spc="-1" dirty="0">
                <a:latin typeface="Arial"/>
              </a:rPr>
              <a:t>04 Science politique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05 Sciences économiques			</a:t>
            </a:r>
            <a:r>
              <a:rPr lang="fr-FR" spc="-1" dirty="0">
                <a:latin typeface="Arial"/>
              </a:rPr>
              <a:t>06 Sciences de gestion et management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19 Sociologie, démographie		</a:t>
            </a:r>
            <a:r>
              <a:rPr lang="fr-FR" spc="-1" dirty="0">
                <a:latin typeface="Arial"/>
              </a:rPr>
              <a:t>20 Anthropo, ethnologie, préhistoire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22 Histoire moderne et contemporaine	</a:t>
            </a:r>
            <a:r>
              <a:rPr lang="fr-FR" spc="-1" dirty="0">
                <a:latin typeface="Arial"/>
              </a:rPr>
              <a:t>23 Géographie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24 Aménagement-urbanisme		</a:t>
            </a:r>
            <a:r>
              <a:rPr lang="fr-FR" spc="-1" dirty="0">
                <a:latin typeface="Arial"/>
              </a:rPr>
              <a:t>67 Biologie des population et écologie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latin typeface="Arial"/>
              </a:rPr>
              <a:t>68 Biologie des organismes		</a:t>
            </a:r>
            <a:r>
              <a:rPr lang="fr-FR" spc="-1" dirty="0">
                <a:latin typeface="Arial"/>
              </a:rPr>
              <a:t>71 Sciences de l’info° et de la </a:t>
            </a:r>
            <a:r>
              <a:rPr lang="fr-FR" spc="-1" dirty="0" err="1">
                <a:latin typeface="Arial"/>
              </a:rPr>
              <a:t>comm</a:t>
            </a:r>
            <a:r>
              <a:rPr lang="fr-FR" spc="-1" dirty="0">
                <a:latin typeface="Arial"/>
              </a:rPr>
              <a:t>°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fr-FR" b="0" strike="noStrike" spc="-1" dirty="0">
              <a:latin typeface="Arial"/>
            </a:endParaRPr>
          </a:p>
          <a:p>
            <a:r>
              <a:rPr lang="fr-FR" b="1" spc="-1" dirty="0">
                <a:solidFill>
                  <a:srgbClr val="0000FF"/>
                </a:solidFill>
                <a:latin typeface="Calibri"/>
              </a:rPr>
              <a:t>→ 12 sous-panels HCERES</a:t>
            </a:r>
            <a:endParaRPr lang="fr-FR" spc="-1" dirty="0"/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SHS1_1 Economie			</a:t>
            </a: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SHS1_2 Management	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SHS2_1 Droit				</a:t>
            </a: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SHS3_1 Science politique	</a:t>
            </a:r>
          </a:p>
          <a:p>
            <a:pPr>
              <a:lnSpc>
                <a:spcPct val="100000"/>
              </a:lnSpc>
            </a:pP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SHS3_2 Sociologie			SHS3_3 Anthropologie sociale</a:t>
            </a:r>
          </a:p>
          <a:p>
            <a:pPr>
              <a:lnSpc>
                <a:spcPct val="100000"/>
              </a:lnSpc>
            </a:pP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SHS3_4 Sciences de l’info° et de la </a:t>
            </a:r>
            <a:r>
              <a:rPr lang="fr-FR" spc="-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</a:t>
            </a: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	</a:t>
            </a:r>
            <a:r>
              <a:rPr lang="fr-FR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SHS6_2 Histoire générale du passé</a:t>
            </a: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fr-FR" b="0" strike="noStrike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SHS7_1 Géo. humaine, outils de la géo	</a:t>
            </a: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SHS7_2 Population et santé</a:t>
            </a:r>
          </a:p>
          <a:p>
            <a:pPr>
              <a:lnSpc>
                <a:spcPct val="100000"/>
              </a:lnSpc>
            </a:pPr>
            <a:r>
              <a:rPr lang="fr-FR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SHS7_3 Rapports hommes/milieux		SHS7_4 Aménagement et architecture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217223A-2B64-4C9C-B7E6-02E57DE9D7D2}" type="slidenum">
              <a:rPr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7A4AC-7175-0830-CCBA-BCFC93CBD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Graphique 18">
            <a:extLst>
              <a:ext uri="{FF2B5EF4-FFF2-40B4-BE49-F238E27FC236}">
                <a16:creationId xmlns:a16="http://schemas.microsoft.com/office/drawing/2014/main" id="{BAEC066C-F17A-0FFC-7882-FE94163491D8}"/>
              </a:ext>
            </a:extLst>
          </p:cNvPr>
          <p:cNvGraphicFramePr/>
          <p:nvPr/>
        </p:nvGraphicFramePr>
        <p:xfrm>
          <a:off x="9000" y="3701880"/>
          <a:ext cx="3042360" cy="279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7" name="ZoneTexte 2">
            <a:extLst>
              <a:ext uri="{FF2B5EF4-FFF2-40B4-BE49-F238E27FC236}">
                <a16:creationId xmlns:a16="http://schemas.microsoft.com/office/drawing/2014/main" id="{BEDE825C-5417-D718-7F4A-BDDCF7483F39}"/>
              </a:ext>
            </a:extLst>
          </p:cNvPr>
          <p:cNvSpPr/>
          <p:nvPr/>
        </p:nvSpPr>
        <p:spPr>
          <a:xfrm>
            <a:off x="1324080" y="584280"/>
            <a:ext cx="4227824" cy="5539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Soutenances depuis 2019</a:t>
            </a:r>
            <a:endParaRPr lang="fr-FR" sz="3000" b="0" strike="noStrike" spc="-1" dirty="0">
              <a:latin typeface="Arial"/>
            </a:endParaRPr>
          </a:p>
        </p:txBody>
      </p:sp>
      <p:sp>
        <p:nvSpPr>
          <p:cNvPr id="138" name="Rectangle 3">
            <a:extLst>
              <a:ext uri="{FF2B5EF4-FFF2-40B4-BE49-F238E27FC236}">
                <a16:creationId xmlns:a16="http://schemas.microsoft.com/office/drawing/2014/main" id="{BEE9C4F3-B9B5-B7E3-FF22-8D99784C1432}"/>
              </a:ext>
            </a:extLst>
          </p:cNvPr>
          <p:cNvSpPr/>
          <p:nvPr/>
        </p:nvSpPr>
        <p:spPr>
          <a:xfrm>
            <a:off x="319860" y="1885038"/>
            <a:ext cx="8595360" cy="4585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Durée moyenne des thèses : 60 mois avec une très forte disparité selon les disciplines.</a:t>
            </a:r>
          </a:p>
          <a:p>
            <a:pPr>
              <a:lnSpc>
                <a:spcPct val="100000"/>
              </a:lnSpc>
              <a:buNone/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	Soutenances	Abandons	Césures		1</a:t>
            </a:r>
            <a:r>
              <a:rPr lang="fr-FR" sz="2000" b="0" strike="noStrike" spc="-1" baseline="30000" dirty="0">
                <a:solidFill>
                  <a:srgbClr val="000000"/>
                </a:solidFill>
                <a:latin typeface="Calibri"/>
              </a:rPr>
              <a:t>ères</a:t>
            </a: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 inscriptions</a:t>
            </a:r>
          </a:p>
          <a:p>
            <a:pPr>
              <a:lnSpc>
                <a:spcPct val="100000"/>
              </a:lnSpc>
              <a:buNone/>
            </a:pPr>
            <a:r>
              <a:rPr lang="fr-FR" sz="2000" strike="noStrike" spc="-1" dirty="0">
                <a:solidFill>
                  <a:srgbClr val="000000"/>
                </a:solidFill>
                <a:latin typeface="Calibri"/>
              </a:rPr>
              <a:t>2019</a:t>
            </a: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	18 </a:t>
            </a:r>
            <a:r>
              <a:rPr lang="fr-FR" sz="2000" spc="-1" dirty="0">
                <a:solidFill>
                  <a:srgbClr val="000000"/>
                </a:solidFill>
                <a:latin typeface="Calibri"/>
              </a:rPr>
              <a:t>		15		4 		44</a:t>
            </a: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fr-FR" sz="2000" spc="-1" dirty="0">
                <a:solidFill>
                  <a:srgbClr val="000000"/>
                </a:solidFill>
                <a:latin typeface="Calibri"/>
              </a:rPr>
              <a:t>2020	11 		10		3 		35</a:t>
            </a:r>
          </a:p>
          <a:p>
            <a:pPr>
              <a:lnSpc>
                <a:spcPct val="100000"/>
              </a:lnSpc>
              <a:buNone/>
            </a:pP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2021	20</a:t>
            </a:r>
            <a:r>
              <a:rPr lang="fr-FR" sz="2000" spc="-1" dirty="0">
                <a:solidFill>
                  <a:srgbClr val="000000"/>
                </a:solidFill>
                <a:latin typeface="Calibri"/>
              </a:rPr>
              <a:t> 		12		10 		31</a:t>
            </a: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fr-FR" sz="2000" spc="-1" dirty="0">
                <a:solidFill>
                  <a:srgbClr val="000000"/>
                </a:solidFill>
                <a:latin typeface="Calibri"/>
              </a:rPr>
              <a:t>2022	12 		25		1 		22</a:t>
            </a:r>
          </a:p>
          <a:p>
            <a:pPr>
              <a:lnSpc>
                <a:spcPct val="100000"/>
              </a:lnSpc>
              <a:buNone/>
            </a:pPr>
            <a:r>
              <a:rPr lang="fr-FR" sz="2000" spc="-1" dirty="0">
                <a:solidFill>
                  <a:srgbClr val="000000"/>
                </a:solidFill>
                <a:latin typeface="Calibri"/>
              </a:rPr>
              <a:t>2023	29 		8		5 		23</a:t>
            </a:r>
          </a:p>
          <a:p>
            <a:pPr>
              <a:lnSpc>
                <a:spcPct val="100000"/>
              </a:lnSpc>
              <a:buNone/>
            </a:pP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2024 	20 		7		4 		27</a:t>
            </a:r>
          </a:p>
          <a:p>
            <a:pPr>
              <a:lnSpc>
                <a:spcPct val="100000"/>
              </a:lnSpc>
            </a:pP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fr-FR" sz="2000" spc="-1" dirty="0">
                <a:solidFill>
                  <a:srgbClr val="000000"/>
                </a:solidFill>
                <a:latin typeface="Calibri"/>
              </a:rPr>
              <a:t>Effets du Covid </a:t>
            </a:r>
          </a:p>
          <a:p>
            <a:pPr>
              <a:lnSpc>
                <a:spcPct val="100000"/>
              </a:lnSpc>
            </a:pP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Erosion de l’attractivité du doctorat en Sciences de la société</a:t>
            </a:r>
          </a:p>
          <a:p>
            <a:pPr>
              <a:lnSpc>
                <a:spcPct val="100000"/>
              </a:lnSpc>
              <a:buNone/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6EEDFF6C-8119-6882-C48C-3D4B9985019F}"/>
              </a:ext>
            </a:extLst>
          </p:cNvPr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14A9DAA-A4CA-4810-B6DD-75B0DD83ACA9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8660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ZoneTexte 2"/>
          <p:cNvSpPr/>
          <p:nvPr/>
        </p:nvSpPr>
        <p:spPr>
          <a:xfrm>
            <a:off x="381000" y="227520"/>
            <a:ext cx="8564880" cy="51691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Effectifs de l’année 2025-26 (inscriptions </a:t>
            </a:r>
          </a:p>
          <a:p>
            <a:pPr>
              <a:lnSpc>
                <a:spcPct val="100000"/>
              </a:lnSpc>
              <a:buNone/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en cours)</a:t>
            </a:r>
            <a:r>
              <a:rPr lang="fr-FR" sz="3000" b="1" spc="-1" dirty="0">
                <a:solidFill>
                  <a:srgbClr val="0000FF"/>
                </a:solidFill>
                <a:latin typeface="Calibri"/>
              </a:rPr>
              <a:t> </a:t>
            </a: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au 14/11 et en 2024-25</a:t>
            </a:r>
          </a:p>
          <a:p>
            <a:pPr>
              <a:lnSpc>
                <a:spcPct val="100000"/>
              </a:lnSpc>
              <a:buNone/>
            </a:pPr>
            <a:r>
              <a:rPr lang="fr-FR" sz="3000" b="0" strike="noStrike" spc="-1" dirty="0">
                <a:latin typeface="Arial"/>
              </a:rPr>
              <a:t>			</a:t>
            </a:r>
          </a:p>
          <a:p>
            <a:pPr>
              <a:lnSpc>
                <a:spcPct val="100000"/>
              </a:lnSpc>
              <a:buNone/>
            </a:pPr>
            <a:r>
              <a:rPr lang="fr-FR" sz="3000" spc="-1" dirty="0">
                <a:latin typeface="Arial"/>
              </a:rPr>
              <a:t>Inscriptions en	</a:t>
            </a:r>
            <a:r>
              <a:rPr lang="fr-FR" sz="3000" spc="-1" dirty="0"/>
              <a:t> 2024-25 		Au 14 nov. 2025 </a:t>
            </a:r>
            <a:r>
              <a:rPr lang="fr-FR" sz="3000" spc="-1" dirty="0">
                <a:latin typeface="Arial"/>
              </a:rPr>
              <a:t>	</a:t>
            </a:r>
          </a:p>
          <a:p>
            <a:pPr>
              <a:lnSpc>
                <a:spcPct val="100000"/>
              </a:lnSpc>
              <a:buNone/>
            </a:pPr>
            <a:r>
              <a:rPr lang="fr-FR" sz="3000" b="0" strike="noStrike" spc="-1" dirty="0">
                <a:latin typeface="Arial"/>
              </a:rPr>
              <a:t>1</a:t>
            </a:r>
            <a:r>
              <a:rPr lang="fr-FR" sz="3000" b="0" strike="noStrike" spc="-1" baseline="30000" dirty="0">
                <a:latin typeface="Arial"/>
              </a:rPr>
              <a:t>ère</a:t>
            </a:r>
            <a:r>
              <a:rPr lang="fr-FR" sz="3000" b="0" strike="noStrike" spc="-1" dirty="0">
                <a:latin typeface="Arial"/>
              </a:rPr>
              <a:t> année			23			18</a:t>
            </a:r>
          </a:p>
          <a:p>
            <a:pPr>
              <a:lnSpc>
                <a:spcPct val="100000"/>
              </a:lnSpc>
              <a:buNone/>
            </a:pPr>
            <a:r>
              <a:rPr lang="fr-FR" sz="3000" spc="-1" dirty="0">
                <a:latin typeface="Arial"/>
              </a:rPr>
              <a:t>2</a:t>
            </a:r>
            <a:r>
              <a:rPr lang="fr-FR" sz="3000" spc="-1" baseline="30000" dirty="0">
                <a:latin typeface="Arial"/>
              </a:rPr>
              <a:t>ème</a:t>
            </a:r>
            <a:r>
              <a:rPr lang="fr-FR" sz="3000" spc="-1" dirty="0">
                <a:latin typeface="Arial"/>
              </a:rPr>
              <a:t> année		24			16</a:t>
            </a:r>
          </a:p>
          <a:p>
            <a:pPr>
              <a:lnSpc>
                <a:spcPct val="100000"/>
              </a:lnSpc>
              <a:buNone/>
            </a:pPr>
            <a:r>
              <a:rPr lang="fr-FR" sz="3000" b="0" strike="noStrike" spc="-1" dirty="0">
                <a:latin typeface="Arial"/>
              </a:rPr>
              <a:t>3</a:t>
            </a:r>
            <a:r>
              <a:rPr lang="fr-FR" sz="3000" b="0" strike="noStrike" spc="-1" baseline="30000" dirty="0">
                <a:latin typeface="Arial"/>
              </a:rPr>
              <a:t>ème</a:t>
            </a:r>
            <a:r>
              <a:rPr lang="fr-FR" sz="3000" b="0" strike="noStrike" spc="-1" dirty="0">
                <a:latin typeface="Arial"/>
              </a:rPr>
              <a:t> année		21			15</a:t>
            </a:r>
          </a:p>
          <a:p>
            <a:pPr>
              <a:lnSpc>
                <a:spcPct val="100000"/>
              </a:lnSpc>
              <a:buNone/>
            </a:pPr>
            <a:r>
              <a:rPr lang="fr-FR" sz="3000" spc="-1" dirty="0">
                <a:latin typeface="Arial"/>
              </a:rPr>
              <a:t>4</a:t>
            </a:r>
            <a:r>
              <a:rPr lang="fr-FR" sz="3000" spc="-1" baseline="30000" dirty="0">
                <a:latin typeface="Arial"/>
              </a:rPr>
              <a:t>ème</a:t>
            </a:r>
            <a:r>
              <a:rPr lang="fr-FR" sz="3000" spc="-1" dirty="0">
                <a:latin typeface="Arial"/>
              </a:rPr>
              <a:t> année		22			10</a:t>
            </a:r>
          </a:p>
          <a:p>
            <a:pPr>
              <a:lnSpc>
                <a:spcPct val="100000"/>
              </a:lnSpc>
              <a:buNone/>
            </a:pPr>
            <a:r>
              <a:rPr lang="fr-FR" sz="3000" b="0" strike="noStrike" spc="-1" dirty="0">
                <a:latin typeface="Arial"/>
              </a:rPr>
              <a:t>5</a:t>
            </a:r>
            <a:r>
              <a:rPr lang="fr-FR" sz="3000" b="0" strike="noStrike" spc="-1" baseline="30000" dirty="0">
                <a:latin typeface="Arial"/>
              </a:rPr>
              <a:t>ème</a:t>
            </a:r>
            <a:r>
              <a:rPr lang="fr-FR" sz="3000" b="0" strike="noStrike" spc="-1" dirty="0">
                <a:latin typeface="Arial"/>
              </a:rPr>
              <a:t> année		15			  7</a:t>
            </a:r>
          </a:p>
          <a:p>
            <a:pPr>
              <a:lnSpc>
                <a:spcPct val="100000"/>
              </a:lnSpc>
              <a:buNone/>
            </a:pPr>
            <a:r>
              <a:rPr lang="fr-FR" sz="3000" spc="-1" dirty="0">
                <a:latin typeface="Arial"/>
              </a:rPr>
              <a:t>6</a:t>
            </a:r>
            <a:r>
              <a:rPr lang="fr-FR" sz="3000" spc="-1" baseline="30000" dirty="0">
                <a:latin typeface="Arial"/>
              </a:rPr>
              <a:t>ème</a:t>
            </a:r>
            <a:r>
              <a:rPr lang="fr-FR" sz="3000" spc="-1" dirty="0">
                <a:latin typeface="Arial"/>
              </a:rPr>
              <a:t> année et +		32			  5</a:t>
            </a:r>
            <a:endParaRPr lang="fr-FR" sz="3000" b="0" strike="noStrike" spc="-1" dirty="0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107E92E-5483-42BF-A5A4-6BC1AFF712F1}" type="slidenum">
              <a:rPr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ZoneTexte 4"/>
          <p:cNvSpPr/>
          <p:nvPr/>
        </p:nvSpPr>
        <p:spPr>
          <a:xfrm>
            <a:off x="720000" y="527400"/>
            <a:ext cx="7022160" cy="54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rgbClr val="0000FF"/>
                </a:solidFill>
                <a:latin typeface="Calibri"/>
              </a:rPr>
              <a:t>Contrats doctoraux : processus de sélection</a:t>
            </a:r>
            <a:endParaRPr lang="fr-FR" sz="3000" b="0" strike="noStrike" spc="-1">
              <a:latin typeface="Arial"/>
            </a:endParaRPr>
          </a:p>
        </p:txBody>
      </p:sp>
      <p:sp>
        <p:nvSpPr>
          <p:cNvPr id="144" name="ZoneTexte 1"/>
          <p:cNvSpPr/>
          <p:nvPr/>
        </p:nvSpPr>
        <p:spPr>
          <a:xfrm>
            <a:off x="601920" y="1423800"/>
            <a:ext cx="8405280" cy="44319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fr-FR" sz="18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b="1" strike="noStrike" spc="-1" dirty="0">
                <a:solidFill>
                  <a:srgbClr val="000000"/>
                </a:solidFill>
                <a:latin typeface="Calibri"/>
              </a:rPr>
              <a:t>Premier temps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Appel lancé par l’ED</a:t>
            </a:r>
            <a:endParaRPr lang="fr-FR" sz="24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Remontée des sujets par les laboratoires (en mars/avril)</a:t>
            </a:r>
            <a:endParaRPr lang="fr-FR" sz="24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Examen et validation des candidatures en bureau d’ED (avril)</a:t>
            </a:r>
            <a:endParaRPr lang="fr-FR" sz="24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Publicité sur ADUM (avril-mai)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b="1" strike="noStrike" spc="-1" dirty="0">
                <a:solidFill>
                  <a:srgbClr val="000000"/>
                </a:solidFill>
                <a:latin typeface="Calibri"/>
              </a:rPr>
              <a:t>Second temps</a:t>
            </a:r>
            <a:endParaRPr lang="fr-FR" sz="2400" b="0" strike="noStrike" spc="-1" dirty="0">
              <a:latin typeface="Arial"/>
            </a:endParaRPr>
          </a:p>
          <a:p>
            <a:pPr marL="447840"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Auditions des candidats devant un jury composé des HDR membres du conseil de l’ED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 dirty="0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29E4467-A463-4385-823C-B5900F1D81E4}" type="slidenum">
              <a:rPr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ZoneTexte 4"/>
          <p:cNvSpPr/>
          <p:nvPr/>
        </p:nvSpPr>
        <p:spPr>
          <a:xfrm>
            <a:off x="182880" y="467377"/>
            <a:ext cx="8778240" cy="60309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Contrats doctoraux : lauréats 2025</a:t>
            </a:r>
            <a:endParaRPr lang="fr-FR" sz="3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2 contrats Région + 4 contrats Établissement</a:t>
            </a: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000" b="1" strike="noStrike" spc="-1" dirty="0">
                <a:solidFill>
                  <a:srgbClr val="000000"/>
                </a:solidFill>
                <a:latin typeface="Calibri"/>
              </a:rPr>
              <a:t>Lauréats ½ contrat Établissement + ½ contrat Région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600" b="1" strike="noStrike" spc="-1" dirty="0">
                <a:solidFill>
                  <a:srgbClr val="000000"/>
                </a:solidFill>
                <a:latin typeface="Calibri"/>
              </a:rPr>
              <a:t>Gabrielle DERRAR (IRJI) </a:t>
            </a:r>
            <a:r>
              <a:rPr lang="fr-FR" sz="1600" b="0" strike="noStrike" spc="-1" dirty="0">
                <a:solidFill>
                  <a:srgbClr val="000000"/>
                </a:solidFill>
                <a:latin typeface="Calibri"/>
              </a:rPr>
              <a:t>: </a:t>
            </a:r>
            <a:r>
              <a:rPr lang="fr-FR" sz="1600" spc="-1" dirty="0">
                <a:solidFill>
                  <a:srgbClr val="000000"/>
                </a:solidFill>
                <a:latin typeface="Calibri"/>
              </a:rPr>
              <a:t>Le service public de la réparation du dommage corporel</a:t>
            </a: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600" b="1" strike="noStrike" spc="-1" dirty="0">
                <a:solidFill>
                  <a:srgbClr val="000000"/>
                </a:solidFill>
                <a:latin typeface="Calibri"/>
              </a:rPr>
              <a:t>Maëlle LEMIEUX (CITERES)</a:t>
            </a:r>
            <a:r>
              <a:rPr lang="fr-FR" sz="1600" b="0" strike="noStrike" spc="-1" dirty="0">
                <a:solidFill>
                  <a:srgbClr val="000000"/>
                </a:solidFill>
                <a:latin typeface="Calibri"/>
              </a:rPr>
              <a:t> : </a:t>
            </a:r>
            <a:r>
              <a:rPr lang="fr-FR" sz="1600" spc="-1" dirty="0">
                <a:solidFill>
                  <a:srgbClr val="000000"/>
                </a:solidFill>
                <a:latin typeface="Calibri"/>
              </a:rPr>
              <a:t>La prostitution en milieu rural. Enquête sur une figure méconnue</a:t>
            </a:r>
            <a:endParaRPr lang="fr-FR" sz="1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Aft>
                <a:spcPts val="601"/>
              </a:spcAft>
              <a:tabLst>
                <a:tab pos="0" algn="l"/>
              </a:tabLst>
            </a:pPr>
            <a:r>
              <a:rPr lang="fr-FR" sz="1600" b="1" spc="-1" dirty="0">
                <a:solidFill>
                  <a:srgbClr val="000000"/>
                </a:solidFill>
                <a:latin typeface="Calibri"/>
              </a:rPr>
              <a:t>Axelle VEILLOT (IRJI)</a:t>
            </a:r>
            <a:r>
              <a:rPr lang="fr-FR" sz="1600" spc="-1" dirty="0">
                <a:solidFill>
                  <a:srgbClr val="000000"/>
                </a:solidFill>
                <a:latin typeface="Calibri"/>
              </a:rPr>
              <a:t> : Renvoi préjudiciel. Recherche sur la création jurisprudentielle du droit de l'Union européenne par la Cour de justice</a:t>
            </a:r>
            <a:endParaRPr lang="fr-FR" sz="1600" b="1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600" b="1" strike="noStrike" spc="-1" dirty="0">
                <a:solidFill>
                  <a:srgbClr val="000000"/>
                </a:solidFill>
                <a:latin typeface="Calibri"/>
              </a:rPr>
              <a:t>Victor OLIVEREAU (</a:t>
            </a:r>
            <a:r>
              <a:rPr lang="fr-FR" sz="1600" b="1" spc="-1" dirty="0">
                <a:solidFill>
                  <a:srgbClr val="000000"/>
                </a:solidFill>
                <a:latin typeface="Calibri"/>
              </a:rPr>
              <a:t>CITERES</a:t>
            </a:r>
            <a:r>
              <a:rPr lang="fr-FR" sz="1600" b="1" strike="noStrike" spc="-1" dirty="0">
                <a:solidFill>
                  <a:srgbClr val="000000"/>
                </a:solidFill>
                <a:latin typeface="Calibri"/>
              </a:rPr>
              <a:t>) </a:t>
            </a:r>
            <a:r>
              <a:rPr lang="fr-FR" sz="1600" b="0" strike="noStrike" spc="-1" dirty="0">
                <a:solidFill>
                  <a:srgbClr val="000000"/>
                </a:solidFill>
                <a:latin typeface="Calibri"/>
              </a:rPr>
              <a:t>: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sport dans la géopolitique égyptienne : une étude des spatialités sportives contemporaines en Égypte (PAAC)</a:t>
            </a: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600" b="1" spc="-1" dirty="0">
                <a:solidFill>
                  <a:srgbClr val="000000"/>
                </a:solidFill>
                <a:latin typeface="Calibri"/>
              </a:rPr>
              <a:t>Chloé VAUGEOIS (CITERES)</a:t>
            </a:r>
            <a:r>
              <a:rPr lang="fr-FR" sz="1600" spc="-1" dirty="0">
                <a:solidFill>
                  <a:srgbClr val="000000"/>
                </a:solidFill>
                <a:latin typeface="Calibri"/>
              </a:rPr>
              <a:t> : Protéger son enfant d’un parent violent. Trajectoires de survie, parcours de judiciarisation et rapports aux institutions (PAAC)</a:t>
            </a: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16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000" b="1" spc="-1" dirty="0">
                <a:solidFill>
                  <a:srgbClr val="000000"/>
                </a:solidFill>
                <a:latin typeface="Calibri"/>
              </a:rPr>
              <a:t>Lauréats contrat Établissement entier</a:t>
            </a:r>
            <a:endParaRPr lang="fr-FR" sz="2000" spc="-1" dirty="0"/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600" b="1" spc="-1" dirty="0" err="1">
                <a:solidFill>
                  <a:srgbClr val="000000"/>
                </a:solidFill>
                <a:latin typeface="Calibri"/>
              </a:rPr>
              <a:t>Houaria</a:t>
            </a:r>
            <a:r>
              <a:rPr lang="fr-FR" sz="1600" b="1" spc="-1" dirty="0">
                <a:solidFill>
                  <a:srgbClr val="000000"/>
                </a:solidFill>
                <a:latin typeface="Calibri"/>
              </a:rPr>
              <a:t> DIALLA (VALLOREM)</a:t>
            </a:r>
            <a:r>
              <a:rPr lang="fr-FR" sz="1600" spc="-1" dirty="0">
                <a:solidFill>
                  <a:srgbClr val="000000"/>
                </a:solidFill>
                <a:latin typeface="Calibri"/>
              </a:rPr>
              <a:t> : Intelligence Artificielle Responsable : Gestion des Biais Humains et Algorithmiques pour une prise de décision éthique</a:t>
            </a:r>
            <a:endParaRPr lang="fr-FR" sz="1600" spc="-1" dirty="0"/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600" b="1" spc="-1" dirty="0">
                <a:solidFill>
                  <a:srgbClr val="000000"/>
                </a:solidFill>
                <a:latin typeface="Calibri"/>
              </a:rPr>
              <a:t>Rose LAFITTE (IRJI) </a:t>
            </a:r>
            <a:r>
              <a:rPr lang="fr-FR" sz="1600" spc="-1" dirty="0">
                <a:solidFill>
                  <a:srgbClr val="000000"/>
                </a:solidFill>
                <a:latin typeface="Calibri"/>
              </a:rPr>
              <a:t>: La souveraineté alimentaire dans l’Union européenne. Étude sur l’adaptation du droit européen de la concurrence au secteur agricole</a:t>
            </a:r>
          </a:p>
        </p:txBody>
      </p:sp>
      <p:sp>
        <p:nvSpPr>
          <p:cNvPr id="146" name="PlaceHolder 1"/>
          <p:cNvSpPr>
            <a:spLocks noGrp="1"/>
          </p:cNvSpPr>
          <p:nvPr>
            <p:ph type="sldNum" idx="13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FA1E1AE1-6582-4EFB-9CA2-E6BC030C253E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7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DEED1-2C22-CADC-224D-0F05D5D0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b="1" spc="-1" dirty="0">
                <a:solidFill>
                  <a:srgbClr val="0000FF"/>
                </a:solidFill>
                <a:latin typeface="Calibri"/>
              </a:rPr>
              <a:t>Enjeux actuels</a:t>
            </a:r>
            <a:endParaRPr lang="fr-FR" sz="32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5A43DF-8E63-1786-BA0C-2A0C31E72653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lvl="0"/>
            <a:r>
              <a:rPr lang="fr-FR" dirty="0"/>
              <a:t>Intégration Orléans-Tours : OK</a:t>
            </a:r>
          </a:p>
          <a:p>
            <a:pPr lvl="0"/>
            <a:r>
              <a:rPr lang="fr-FR" dirty="0"/>
              <a:t>Maintien d’une homogénéité de fonctionnement dans une ED hétérogène (discipline, taille des laboratoires)</a:t>
            </a:r>
          </a:p>
          <a:p>
            <a:pPr lvl="0"/>
            <a:r>
              <a:rPr lang="fr-FR" dirty="0"/>
              <a:t>Amélioration de la mise en œuvre des CSI </a:t>
            </a:r>
          </a:p>
          <a:p>
            <a:pPr lvl="0"/>
            <a:r>
              <a:rPr lang="fr-FR" dirty="0"/>
              <a:t>Mettre en place un meilleur suivi des docteurs : objectif 2026</a:t>
            </a:r>
          </a:p>
          <a:p>
            <a:pPr lvl="0"/>
            <a:r>
              <a:rPr lang="fr-FR" dirty="0"/>
              <a:t>Rehausser l’attractivité de l’ED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239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8A874-4875-68F5-F143-E4E2D1D0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000" b="1" spc="-1" dirty="0">
                <a:solidFill>
                  <a:srgbClr val="0000FF"/>
                </a:solidFill>
                <a:latin typeface="Calibri"/>
              </a:rPr>
              <a:t>Rapport taille de l’ED -- Nombre de contrats Établissement reçus</a:t>
            </a:r>
            <a:endParaRPr lang="fr-FR" sz="3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A7A2AE-B229-8B2E-DC65-B51A4BBF71F4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259080" y="2142000"/>
            <a:ext cx="8256000" cy="4350960"/>
          </a:xfrm>
        </p:spPr>
        <p:txBody>
          <a:bodyPr/>
          <a:lstStyle/>
          <a:p>
            <a:pPr marL="2286000" lvl="5" indent="0">
              <a:buNone/>
            </a:pPr>
            <a:r>
              <a:rPr lang="fr-FR" dirty="0"/>
              <a:t>		Nombre d’inscrits </a:t>
            </a:r>
          </a:p>
          <a:p>
            <a:pPr marL="2286000" lvl="5" indent="0">
              <a:buNone/>
            </a:pPr>
            <a:r>
              <a:rPr lang="fr-FR" dirty="0"/>
              <a:t>		en 2024-25</a:t>
            </a:r>
          </a:p>
          <a:p>
            <a:pPr marL="2286000" lvl="5" indent="0">
              <a:buNone/>
            </a:pPr>
            <a:endParaRPr lang="fr-FR" dirty="0"/>
          </a:p>
          <a:p>
            <a:r>
              <a:rPr lang="fr-FR" sz="2000" dirty="0"/>
              <a:t>	EMSTU			54	</a:t>
            </a:r>
          </a:p>
          <a:p>
            <a:r>
              <a:rPr lang="fr-FR" sz="2000" dirty="0"/>
              <a:t>	H&amp;L			200</a:t>
            </a:r>
          </a:p>
          <a:p>
            <a:r>
              <a:rPr lang="fr-FR" sz="2000" dirty="0"/>
              <a:t>	MIPTIS			41</a:t>
            </a:r>
          </a:p>
          <a:p>
            <a:r>
              <a:rPr lang="fr-FR" sz="2000" dirty="0"/>
              <a:t>	SSBCV			170</a:t>
            </a:r>
          </a:p>
          <a:p>
            <a:r>
              <a:rPr lang="fr-FR" sz="2000" dirty="0"/>
              <a:t>	SSTED			137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	TOTAL 			602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2400" dirty="0"/>
              <a:t>	SSTED représente </a:t>
            </a:r>
            <a:r>
              <a:rPr lang="fr-FR" sz="2400" b="1" dirty="0"/>
              <a:t>23%</a:t>
            </a:r>
            <a:r>
              <a:rPr lang="fr-FR" sz="2400" dirty="0"/>
              <a:t> des inscrits</a:t>
            </a:r>
          </a:p>
          <a:p>
            <a:pPr marL="0" indent="0">
              <a:buNone/>
            </a:pPr>
            <a:r>
              <a:rPr lang="fr-FR" sz="2400" dirty="0"/>
              <a:t>	SSTED dispose de 4 contrats doctoraux 	Etablissement sur 27, soit </a:t>
            </a:r>
            <a:r>
              <a:rPr lang="fr-FR" sz="2400" b="1" dirty="0"/>
              <a:t>14,8% </a:t>
            </a:r>
            <a:r>
              <a:rPr lang="fr-FR" sz="2400" dirty="0"/>
              <a:t>des contrats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12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84B9B-51FC-6C37-E4C4-A5A43583B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>
            <a:extLst>
              <a:ext uri="{FF2B5EF4-FFF2-40B4-BE49-F238E27FC236}">
                <a16:creationId xmlns:a16="http://schemas.microsoft.com/office/drawing/2014/main" id="{C75CAF8F-D8B3-211A-47BE-41A9540E2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365040"/>
            <a:ext cx="8708572" cy="929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700" b="1" strike="noStrike" spc="-1" dirty="0">
                <a:solidFill>
                  <a:srgbClr val="0000FF"/>
                </a:solidFill>
                <a:latin typeface="Calibri"/>
              </a:rPr>
              <a:t>Rapport taille de l’ED / Nombre de contrats Établissement</a:t>
            </a:r>
            <a:endParaRPr lang="fr-FR" sz="27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>
            <a:extLst>
              <a:ext uri="{FF2B5EF4-FFF2-40B4-BE49-F238E27FC236}">
                <a16:creationId xmlns:a16="http://schemas.microsoft.com/office/drawing/2014/main" id="{4756F96D-44DC-9C03-7126-9C39BFAF4C8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28560" y="1492200"/>
            <a:ext cx="6818040" cy="4667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000000"/>
                </a:solidFill>
                <a:latin typeface="Calibri"/>
              </a:rPr>
              <a:t>Relativement au </a:t>
            </a:r>
            <a:r>
              <a:rPr lang="fr-FR" sz="2800" b="1" strike="noStrike" spc="-1" dirty="0">
                <a:solidFill>
                  <a:srgbClr val="000000"/>
                </a:solidFill>
                <a:latin typeface="Calibri"/>
              </a:rPr>
              <a:t>nombre de collègues HDR</a:t>
            </a:r>
            <a:r>
              <a:rPr lang="fr-FR" sz="2800" b="0" strike="noStrike" spc="-1" dirty="0">
                <a:solidFill>
                  <a:srgbClr val="000000"/>
                </a:solidFill>
                <a:latin typeface="Calibri"/>
              </a:rPr>
              <a:t>, situation équilibrée : environ 15% des HDR de l’Etablissement, 14% des contrats.</a:t>
            </a:r>
          </a:p>
          <a:p>
            <a:pPr>
              <a:spcBef>
                <a:spcPts val="1001"/>
              </a:spcBef>
              <a:tabLst>
                <a:tab pos="0" algn="l"/>
              </a:tabLst>
            </a:pP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FR" spc="-1" dirty="0">
                <a:solidFill>
                  <a:srgbClr val="000000"/>
                </a:solidFill>
                <a:latin typeface="Calibri"/>
              </a:rPr>
              <a:t>Au regard du </a:t>
            </a:r>
            <a:r>
              <a:rPr lang="fr-FR" b="1" spc="-1" dirty="0">
                <a:solidFill>
                  <a:srgbClr val="000000"/>
                </a:solidFill>
                <a:latin typeface="Calibri"/>
              </a:rPr>
              <a:t>nombre de doctorants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, situation non équitable : env. 23% des effectifs, 14% des contrats.</a:t>
            </a:r>
          </a:p>
          <a:p>
            <a:pPr>
              <a:spcBef>
                <a:spcPts val="1001"/>
              </a:spcBef>
              <a:tabLst>
                <a:tab pos="0" algn="l"/>
              </a:tabLst>
            </a:pPr>
            <a:endParaRPr lang="fr-FR" sz="2000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FR" spc="-1" dirty="0">
                <a:solidFill>
                  <a:srgbClr val="000000"/>
                </a:solidFill>
                <a:latin typeface="Calibri"/>
              </a:rPr>
              <a:t>Rééquilibrage d’autant plus </a:t>
            </a:r>
            <a:r>
              <a:rPr lang="fr-FR" b="1" spc="-1" dirty="0">
                <a:solidFill>
                  <a:srgbClr val="000000"/>
                </a:solidFill>
                <a:latin typeface="Calibri"/>
              </a:rPr>
              <a:t>urgent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 que le déséquilibre initial a été considérablement aggravé par la suppression des contrats 100% Région et l’octroi de demi-contrats Région.</a:t>
            </a:r>
            <a:endParaRPr lang="fr-F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4818EEE-CAE3-38F2-5958-DEF7BD2D3F10}"/>
              </a:ext>
            </a:extLst>
          </p:cNvPr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B2D7220-F5E9-43FE-BCE5-D33C42D8D654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54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2095</TotalTime>
  <Words>1040</Words>
  <Application>Microsoft Office PowerPoint</Application>
  <PresentationFormat>Affichage à l'écran (4:3)</PresentationFormat>
  <Paragraphs>123</Paragraphs>
  <Slides>10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Enjeux actuels</vt:lpstr>
      <vt:lpstr>Rapport taille de l’ED -- Nombre de contrats Établissement reçus</vt:lpstr>
      <vt:lpstr>Rapport taille de l’ED / Nombre de contrats Établissement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Christophe Sinturel</dc:creator>
  <dc:description/>
  <cp:lastModifiedBy>Isabelle Guillouet</cp:lastModifiedBy>
  <cp:revision>379</cp:revision>
  <cp:lastPrinted>2017-10-18T13:30:15Z</cp:lastPrinted>
  <dcterms:created xsi:type="dcterms:W3CDTF">2017-09-25T09:11:57Z</dcterms:created>
  <dcterms:modified xsi:type="dcterms:W3CDTF">2025-11-18T14:04:52Z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0x01010071B24968EFC6EF4AB289C484678AA922</vt:lpwstr>
  </property>
  <property fmtid="{D5CDD505-2E9C-101B-9397-08002B2CF9AE}" pid="3" name="Notes">
    <vt:i4>7</vt:i4>
  </property>
  <property fmtid="{D5CDD505-2E9C-101B-9397-08002B2CF9AE}" pid="4" name="PresentationFormat">
    <vt:lpwstr>Affichage à l'écran (4:3)</vt:lpwstr>
  </property>
  <property fmtid="{D5CDD505-2E9C-101B-9397-08002B2CF9AE}" pid="5" name="Slides">
    <vt:i4>11</vt:i4>
  </property>
</Properties>
</file>