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0" r:id="rId5"/>
    <p:sldId id="272" r:id="rId6"/>
    <p:sldId id="274" r:id="rId7"/>
    <p:sldId id="273" r:id="rId8"/>
    <p:sldId id="275" r:id="rId9"/>
    <p:sldId id="260" r:id="rId10"/>
    <p:sldId id="258" r:id="rId11"/>
    <p:sldId id="259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608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B979-95C3-4AF9-8680-F5E421D875BE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0C5F2-5BA9-4504-9C80-0190B86E0B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B979-95C3-4AF9-8680-F5E421D875BE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0C5F2-5BA9-4504-9C80-0190B86E0B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B979-95C3-4AF9-8680-F5E421D875BE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0C5F2-5BA9-4504-9C80-0190B86E0B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B979-95C3-4AF9-8680-F5E421D875BE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0C5F2-5BA9-4504-9C80-0190B86E0B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B979-95C3-4AF9-8680-F5E421D875BE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0C5F2-5BA9-4504-9C80-0190B86E0B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B979-95C3-4AF9-8680-F5E421D875BE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0C5F2-5BA9-4504-9C80-0190B86E0B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B979-95C3-4AF9-8680-F5E421D875BE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0C5F2-5BA9-4504-9C80-0190B86E0B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B979-95C3-4AF9-8680-F5E421D875BE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0C5F2-5BA9-4504-9C80-0190B86E0B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B979-95C3-4AF9-8680-F5E421D875BE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0C5F2-5BA9-4504-9C80-0190B86E0B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B979-95C3-4AF9-8680-F5E421D875BE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0C5F2-5BA9-4504-9C80-0190B86E0B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B979-95C3-4AF9-8680-F5E421D875BE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0C5F2-5BA9-4504-9C80-0190B86E0B0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9B979-95C3-4AF9-8680-F5E421D875BE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0C5F2-5BA9-4504-9C80-0190B86E0B0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128792" y="6453336"/>
            <a:ext cx="1907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 smtClean="0">
                <a:solidFill>
                  <a:schemeClr val="bg1"/>
                </a:solidFill>
                <a:latin typeface="Trebuchet MS" pitchFamily="34" charset="0"/>
              </a:rPr>
              <a:t>8 Avril 2011</a:t>
            </a:r>
            <a:endParaRPr lang="fr-FR" sz="1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60687"/>
            <a:ext cx="8892480" cy="4736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Reports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010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r-FR" sz="2400" dirty="0" smtClean="0"/>
              <a:t>Calcul des reports </a:t>
            </a:r>
            <a:r>
              <a:rPr lang="fr-FR" sz="2400" dirty="0" smtClean="0">
                <a:solidFill>
                  <a:srgbClr val="C00000"/>
                </a:solidFill>
              </a:rPr>
              <a:t>en février 2014 </a:t>
            </a:r>
            <a:r>
              <a:rPr lang="fr-FR" sz="2400" dirty="0" smtClean="0"/>
              <a:t>(cf. note reports </a:t>
            </a:r>
            <a:r>
              <a:rPr lang="fr-FR" sz="2400" dirty="0" err="1" smtClean="0"/>
              <a:t>Ph.Dailloux</a:t>
            </a:r>
            <a:r>
              <a:rPr lang="fr-FR" sz="2400" dirty="0" smtClean="0"/>
              <a:t>) et ouverture des crédits en mars 2014 </a:t>
            </a:r>
          </a:p>
          <a:p>
            <a:pPr marL="0" indent="0" algn="just">
              <a:buNone/>
            </a:pPr>
            <a:endParaRPr lang="fr-FR" sz="2400" dirty="0" smtClean="0"/>
          </a:p>
          <a:p>
            <a:r>
              <a:rPr lang="fr-FR" sz="2400" dirty="0" smtClean="0"/>
              <a:t>Sont concernés par les reports :</a:t>
            </a:r>
          </a:p>
          <a:p>
            <a:pPr lvl="1"/>
            <a:r>
              <a:rPr lang="fr-FR" sz="2400" dirty="0" smtClean="0"/>
              <a:t>Projet  pluriannuels 2013 qui sont prolongés (avenant)</a:t>
            </a:r>
          </a:p>
          <a:p>
            <a:pPr lvl="1"/>
            <a:r>
              <a:rPr lang="fr-FR" sz="2400" dirty="0" smtClean="0"/>
              <a:t>Projets  pluriannuels dont l’</a:t>
            </a:r>
            <a:r>
              <a:rPr lang="fr-FR" sz="2400" dirty="0" err="1" smtClean="0"/>
              <a:t>exercisation</a:t>
            </a:r>
            <a:r>
              <a:rPr lang="fr-FR" sz="2400" dirty="0" smtClean="0"/>
              <a:t> se termine en 2014 ou au plus tard 1</a:t>
            </a:r>
            <a:r>
              <a:rPr lang="fr-FR" sz="2400" baseline="30000" dirty="0" smtClean="0"/>
              <a:t>er</a:t>
            </a:r>
            <a:r>
              <a:rPr lang="fr-FR" sz="2400" dirty="0" smtClean="0"/>
              <a:t> trimestre 2015</a:t>
            </a:r>
          </a:p>
          <a:p>
            <a:pPr marL="457200" lvl="1" indent="0">
              <a:buNone/>
            </a:pPr>
            <a:endParaRPr lang="fr-FR" sz="24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fr-FR" sz="2400" dirty="0" smtClean="0"/>
              <a:t>Travail des antennes financières : contrôler le fichier Excel des reports transmis par la DSF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20151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Tableau RRR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dirty="0" smtClean="0"/>
              <a:t>Il </a:t>
            </a:r>
            <a:r>
              <a:rPr lang="fr-FR" dirty="0"/>
              <a:t>comprend tous les projets de recherche pluri </a:t>
            </a:r>
            <a:r>
              <a:rPr lang="fr-FR" dirty="0" smtClean="0"/>
              <a:t>annuels</a:t>
            </a:r>
          </a:p>
          <a:p>
            <a:pPr lvl="0"/>
            <a:endParaRPr lang="fr-FR" dirty="0" smtClean="0"/>
          </a:p>
          <a:p>
            <a:pPr lvl="0"/>
            <a:r>
              <a:rPr lang="fr-FR" dirty="0" smtClean="0">
                <a:solidFill>
                  <a:srgbClr val="C00000"/>
                </a:solidFill>
              </a:rPr>
              <a:t>Autorisation </a:t>
            </a:r>
            <a:r>
              <a:rPr lang="fr-FR" dirty="0">
                <a:solidFill>
                  <a:srgbClr val="C00000"/>
                </a:solidFill>
              </a:rPr>
              <a:t>d’engagement </a:t>
            </a:r>
            <a:r>
              <a:rPr lang="fr-FR" dirty="0"/>
              <a:t>= financement du projet</a:t>
            </a:r>
          </a:p>
          <a:p>
            <a:pPr lvl="0"/>
            <a:r>
              <a:rPr lang="fr-FR" dirty="0">
                <a:solidFill>
                  <a:srgbClr val="C00000"/>
                </a:solidFill>
              </a:rPr>
              <a:t>Crédit de paiement </a:t>
            </a:r>
            <a:r>
              <a:rPr lang="fr-FR" dirty="0"/>
              <a:t>= dépenses réalisées</a:t>
            </a:r>
          </a:p>
          <a:p>
            <a:pPr lvl="0"/>
            <a:r>
              <a:rPr lang="fr-FR" dirty="0">
                <a:solidFill>
                  <a:srgbClr val="C00000"/>
                </a:solidFill>
              </a:rPr>
              <a:t>Autorisation d’engagement = </a:t>
            </a:r>
            <a:r>
              <a:rPr lang="fr-FR" dirty="0"/>
              <a:t>somme des crédits de paiements</a:t>
            </a:r>
            <a:r>
              <a:rPr lang="fr-FR" dirty="0">
                <a:solidFill>
                  <a:srgbClr val="C00000"/>
                </a:solidFill>
              </a:rPr>
              <a:t> (dépenses ne peuvent être supérieures à AE)</a:t>
            </a:r>
          </a:p>
          <a:p>
            <a:pPr marL="0" indent="0">
              <a:buNone/>
            </a:pPr>
            <a:endParaRPr lang="fr-FR" i="1" dirty="0" smtClean="0"/>
          </a:p>
          <a:p>
            <a:r>
              <a:rPr lang="fr-FR" i="1" dirty="0" smtClean="0"/>
              <a:t>Implication </a:t>
            </a:r>
            <a:r>
              <a:rPr lang="fr-FR" i="1" dirty="0"/>
              <a:t>des Antennes financières : suivi du projet plus fin et un réajustement des crédits ouverts par rapport aux crédits consommés au Budget </a:t>
            </a:r>
            <a:r>
              <a:rPr lang="fr-FR" i="1" dirty="0" smtClean="0"/>
              <a:t>Primitif</a:t>
            </a:r>
            <a:endParaRPr lang="fr-FR" dirty="0"/>
          </a:p>
          <a:p>
            <a:r>
              <a:rPr lang="fr-FR" i="1" dirty="0"/>
              <a:t>Implication des chercheurs : sincérité dans la demande d’ouverture de crédit  et dans  la réalisation des dépenses</a:t>
            </a:r>
            <a:endParaRPr lang="fr-FR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fr-FR" sz="3100" i="1" dirty="0"/>
              <a:t>Cela permet de connaître pour chaque exercice les produits uniquement concernés par un exercice donné (et de donner une image le plus fidèle possible).</a:t>
            </a:r>
          </a:p>
          <a:p>
            <a:endParaRPr lang="fr-FR" sz="3100" i="1" dirty="0"/>
          </a:p>
        </p:txBody>
      </p:sp>
    </p:spTree>
    <p:extLst>
      <p:ext uri="{BB962C8B-B14F-4D97-AF65-F5344CB8AC3E}">
        <p14:creationId xmlns:p14="http://schemas.microsoft.com/office/powerpoint/2010/main" val="412437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Les nouveautés BP 2014</a:t>
            </a:r>
          </a:p>
          <a:p>
            <a:r>
              <a:rPr lang="fr-FR" dirty="0"/>
              <a:t>Les chiffres clés</a:t>
            </a:r>
          </a:p>
          <a:p>
            <a:pPr lvl="0"/>
            <a:r>
              <a:rPr lang="fr-FR" dirty="0" smtClean="0"/>
              <a:t>Typologie du budget</a:t>
            </a:r>
          </a:p>
          <a:p>
            <a:pPr lvl="0"/>
            <a:r>
              <a:rPr lang="fr-FR" dirty="0" smtClean="0"/>
              <a:t>Recettes</a:t>
            </a:r>
          </a:p>
          <a:p>
            <a:pPr lvl="0"/>
            <a:r>
              <a:rPr lang="fr-FR" dirty="0" smtClean="0"/>
              <a:t>Reports</a:t>
            </a:r>
          </a:p>
          <a:p>
            <a:pPr lvl="0"/>
            <a:r>
              <a:rPr lang="fr-FR" dirty="0" smtClean="0"/>
              <a:t>Le tableau RRR</a:t>
            </a:r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221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Nouveautés BI  2014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0"/>
            <a:ext cx="8507288" cy="4896544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Fermeture DU SAIC</a:t>
            </a:r>
          </a:p>
          <a:p>
            <a:r>
              <a:rPr lang="fr-FR" dirty="0">
                <a:solidFill>
                  <a:srgbClr val="C00000"/>
                </a:solidFill>
              </a:rPr>
              <a:t>disparition UB </a:t>
            </a:r>
            <a:r>
              <a:rPr lang="fr-FR" dirty="0" smtClean="0">
                <a:solidFill>
                  <a:srgbClr val="C00000"/>
                </a:solidFill>
              </a:rPr>
              <a:t>V et 1 seule unité budgétaire pour la recherche: UB R </a:t>
            </a:r>
          </a:p>
          <a:p>
            <a:r>
              <a:rPr lang="fr-FR" dirty="0" smtClean="0"/>
              <a:t>Construction du budget initial : dépenses = recettes</a:t>
            </a:r>
          </a:p>
          <a:p>
            <a:r>
              <a:rPr lang="fr-FR" dirty="0" smtClean="0"/>
              <a:t>Inscription d’un budget pour la P.I</a:t>
            </a:r>
          </a:p>
          <a:p>
            <a:r>
              <a:rPr lang="fr-FR" dirty="0" smtClean="0"/>
              <a:t>Pièce obligatoire au budget : tableau RRR –tableau des restes à réaliser recherche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0608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Chiffres clés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fr-FR" dirty="0" smtClean="0">
                <a:solidFill>
                  <a:srgbClr val="C00000"/>
                </a:solidFill>
              </a:rPr>
              <a:t>BUDGET RECHERCHE INITIAL : 21 348 k€ soit une baisse de 23% par rapport à 2013 (27 885 K€)</a:t>
            </a:r>
          </a:p>
          <a:p>
            <a:pPr marL="457200" lvl="1" indent="0">
              <a:buNone/>
            </a:pPr>
            <a:endParaRPr lang="fr-FR" dirty="0" smtClean="0">
              <a:solidFill>
                <a:schemeClr val="accent1"/>
              </a:solidFill>
            </a:endParaRPr>
          </a:p>
          <a:p>
            <a:pPr lvl="1"/>
            <a:r>
              <a:rPr lang="fr-FR" dirty="0"/>
              <a:t>Fonctionnement : 16 766K€ </a:t>
            </a:r>
          </a:p>
          <a:p>
            <a:pPr lvl="1"/>
            <a:r>
              <a:rPr lang="fr-FR" dirty="0"/>
              <a:t>dont Masse </a:t>
            </a:r>
            <a:r>
              <a:rPr lang="fr-FR" dirty="0" smtClean="0"/>
              <a:t>salariale (contrats financés sur projets recherche </a:t>
            </a:r>
            <a:r>
              <a:rPr lang="fr-FR" dirty="0"/>
              <a:t>: 7 613 K€ soit </a:t>
            </a:r>
            <a:r>
              <a:rPr lang="fr-FR" dirty="0">
                <a:solidFill>
                  <a:srgbClr val="C00000"/>
                </a:solidFill>
              </a:rPr>
              <a:t>45% des dépenses de fonctionnement</a:t>
            </a:r>
            <a:endParaRPr lang="fr-FR" dirty="0"/>
          </a:p>
          <a:p>
            <a:pPr lvl="1"/>
            <a:r>
              <a:rPr lang="fr-FR" dirty="0" smtClean="0"/>
              <a:t>Investissement </a:t>
            </a:r>
            <a:r>
              <a:rPr lang="fr-FR" dirty="0"/>
              <a:t>: 4 582 K</a:t>
            </a:r>
            <a:r>
              <a:rPr lang="fr-FR" dirty="0" smtClean="0"/>
              <a:t>€</a:t>
            </a:r>
          </a:p>
          <a:p>
            <a:pPr lvl="1"/>
            <a:endParaRPr lang="fr-FR" dirty="0"/>
          </a:p>
          <a:p>
            <a:pPr lvl="1"/>
            <a:r>
              <a:rPr lang="fr-FR" dirty="0" smtClean="0"/>
              <a:t>Courrier de notification de crédits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0918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Typologie du budget recherche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fr-FR" dirty="0"/>
              <a:t>Projets et </a:t>
            </a:r>
            <a:r>
              <a:rPr lang="fr-FR" dirty="0">
                <a:solidFill>
                  <a:srgbClr val="C00000"/>
                </a:solidFill>
              </a:rPr>
              <a:t>Prestations recherche </a:t>
            </a:r>
            <a:r>
              <a:rPr lang="fr-FR" dirty="0"/>
              <a:t>(ex UB V</a:t>
            </a:r>
            <a:r>
              <a:rPr lang="fr-FR" dirty="0" smtClean="0"/>
              <a:t>)- </a:t>
            </a:r>
            <a:r>
              <a:rPr lang="fr-FR" dirty="0" smtClean="0">
                <a:solidFill>
                  <a:srgbClr val="C00000"/>
                </a:solidFill>
              </a:rPr>
              <a:t>67 %</a:t>
            </a:r>
            <a:endParaRPr lang="fr-FR" dirty="0">
              <a:solidFill>
                <a:srgbClr val="C00000"/>
              </a:solidFill>
            </a:endParaRPr>
          </a:p>
          <a:p>
            <a:pPr lvl="1"/>
            <a:r>
              <a:rPr lang="fr-FR" dirty="0" smtClean="0"/>
              <a:t>Prévisions </a:t>
            </a:r>
            <a:r>
              <a:rPr lang="fr-FR" dirty="0"/>
              <a:t>pour des futurs </a:t>
            </a:r>
            <a:r>
              <a:rPr lang="fr-FR" dirty="0" smtClean="0"/>
              <a:t>projets -</a:t>
            </a:r>
            <a:r>
              <a:rPr lang="fr-FR" dirty="0" smtClean="0">
                <a:solidFill>
                  <a:srgbClr val="C00000"/>
                </a:solidFill>
              </a:rPr>
              <a:t>18%</a:t>
            </a:r>
            <a:endParaRPr lang="fr-FR" dirty="0">
              <a:solidFill>
                <a:srgbClr val="C00000"/>
              </a:solidFill>
            </a:endParaRPr>
          </a:p>
          <a:p>
            <a:pPr lvl="1"/>
            <a:r>
              <a:rPr lang="fr-FR" dirty="0"/>
              <a:t>Dotation CS (Pilotage CS, BQI, décharge… </a:t>
            </a:r>
            <a:r>
              <a:rPr lang="fr-FR" dirty="0" smtClean="0"/>
              <a:t>)-</a:t>
            </a:r>
            <a:r>
              <a:rPr lang="fr-FR" dirty="0">
                <a:solidFill>
                  <a:srgbClr val="C00000"/>
                </a:solidFill>
              </a:rPr>
              <a:t>10%</a:t>
            </a:r>
          </a:p>
          <a:p>
            <a:pPr lvl="1"/>
            <a:r>
              <a:rPr lang="fr-FR" dirty="0"/>
              <a:t>Préciput</a:t>
            </a:r>
          </a:p>
          <a:p>
            <a:pPr lvl="1"/>
            <a:r>
              <a:rPr lang="fr-FR" dirty="0" smtClean="0"/>
              <a:t>PUFR </a:t>
            </a:r>
            <a:r>
              <a:rPr lang="fr-FR" dirty="0"/>
              <a:t>(ex UB V)</a:t>
            </a:r>
          </a:p>
          <a:p>
            <a:pPr lvl="1"/>
            <a:r>
              <a:rPr lang="fr-FR" dirty="0"/>
              <a:t>CETU (ex UB </a:t>
            </a:r>
            <a:r>
              <a:rPr lang="fr-FR" dirty="0" smtClean="0"/>
              <a:t>V)</a:t>
            </a:r>
          </a:p>
          <a:p>
            <a:pPr lvl="1"/>
            <a:r>
              <a:rPr lang="fr-FR" i="1" dirty="0" smtClean="0"/>
              <a:t>Ne font plus partie du budget recherche : distributeurs, les locations de salle, salle Thélème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641883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7488832" cy="51845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00114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Budget 2014 </a:t>
            </a:r>
            <a:br>
              <a:rPr lang="fr-FR" dirty="0" smtClean="0"/>
            </a:br>
            <a:r>
              <a:rPr lang="fr-FR" dirty="0" smtClean="0"/>
              <a:t>par Unités de recherche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fr-FR" dirty="0" smtClean="0">
                <a:solidFill>
                  <a:srgbClr val="C00000"/>
                </a:solidFill>
              </a:rPr>
              <a:t>GREMAN : 2657 k€ - </a:t>
            </a:r>
            <a:r>
              <a:rPr lang="fr-FR" dirty="0" err="1" smtClean="0">
                <a:solidFill>
                  <a:srgbClr val="C00000"/>
                </a:solidFill>
              </a:rPr>
              <a:t>dt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r>
              <a:rPr lang="fr-FR" sz="2400" dirty="0" smtClean="0"/>
              <a:t>730 k€ pour Tours 2015 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CITERES : 2000 k€-</a:t>
            </a:r>
            <a:r>
              <a:rPr lang="fr-FR" sz="2400" dirty="0" smtClean="0"/>
              <a:t>197 K€ pour </a:t>
            </a:r>
            <a:r>
              <a:rPr lang="fr-FR" sz="2400" dirty="0" err="1"/>
              <a:t>Starflood</a:t>
            </a:r>
            <a:endParaRPr lang="fr-FR" sz="2400" dirty="0"/>
          </a:p>
          <a:p>
            <a:r>
              <a:rPr lang="fr-FR" dirty="0" smtClean="0">
                <a:solidFill>
                  <a:srgbClr val="C00000"/>
                </a:solidFill>
              </a:rPr>
              <a:t>UMR 930 : 1453 k€-</a:t>
            </a:r>
            <a:r>
              <a:rPr lang="fr-FR" sz="2400" dirty="0"/>
              <a:t>133 </a:t>
            </a:r>
            <a:r>
              <a:rPr lang="fr-FR" sz="2400" dirty="0" smtClean="0"/>
              <a:t>K€ </a:t>
            </a:r>
            <a:r>
              <a:rPr lang="fr-FR" sz="2400" dirty="0"/>
              <a:t>euros </a:t>
            </a:r>
            <a:r>
              <a:rPr lang="fr-FR" sz="2400" dirty="0" err="1"/>
              <a:t>Imakinib</a:t>
            </a:r>
            <a:endParaRPr lang="fr-FR" sz="2400" dirty="0"/>
          </a:p>
          <a:p>
            <a:r>
              <a:rPr lang="fr-FR" dirty="0" smtClean="0"/>
              <a:t>CEPR : 1089 k€-</a:t>
            </a:r>
            <a:r>
              <a:rPr lang="fr-FR" sz="2400" dirty="0"/>
              <a:t>211 </a:t>
            </a:r>
            <a:r>
              <a:rPr lang="fr-FR" sz="2400" dirty="0" smtClean="0"/>
              <a:t>K€ </a:t>
            </a:r>
            <a:r>
              <a:rPr lang="fr-FR" sz="2400" dirty="0"/>
              <a:t>euros </a:t>
            </a:r>
            <a:r>
              <a:rPr lang="fr-FR" sz="2400" dirty="0" err="1"/>
              <a:t>Aeromabform</a:t>
            </a:r>
            <a:endParaRPr lang="fr-FR" sz="2400" dirty="0"/>
          </a:p>
          <a:p>
            <a:r>
              <a:rPr lang="fr-FR" dirty="0" smtClean="0"/>
              <a:t>CESR : 939 k€ -</a:t>
            </a:r>
            <a:r>
              <a:rPr lang="fr-FR" sz="2400" dirty="0"/>
              <a:t>100 K€ </a:t>
            </a:r>
            <a:r>
              <a:rPr lang="fr-FR" sz="2400" dirty="0" err="1"/>
              <a:t>Monloe</a:t>
            </a:r>
            <a:endParaRPr lang="fr-FR" sz="2400" dirty="0"/>
          </a:p>
          <a:p>
            <a:endParaRPr lang="fr-FR" dirty="0" smtClean="0"/>
          </a:p>
          <a:p>
            <a:r>
              <a:rPr lang="fr-FR" dirty="0" smtClean="0"/>
              <a:t>BIOMEDICAMENTS : </a:t>
            </a:r>
            <a:r>
              <a:rPr lang="fr-FR" dirty="0"/>
              <a:t>1603 k</a:t>
            </a:r>
            <a:r>
              <a:rPr lang="fr-FR" dirty="0" smtClean="0"/>
              <a:t>€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2182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Recettes-titres d’ordre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19 375 k€</a:t>
            </a:r>
          </a:p>
          <a:p>
            <a:r>
              <a:rPr lang="fr-FR" dirty="0" smtClean="0"/>
              <a:t>Les + gros financeurs :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Région Centre : 6359 k€</a:t>
            </a:r>
          </a:p>
          <a:p>
            <a:r>
              <a:rPr lang="fr-FR" dirty="0" err="1" smtClean="0">
                <a:solidFill>
                  <a:srgbClr val="C00000"/>
                </a:solidFill>
              </a:rPr>
              <a:t>Feder</a:t>
            </a:r>
            <a:r>
              <a:rPr lang="fr-FR" dirty="0" smtClean="0">
                <a:solidFill>
                  <a:srgbClr val="C00000"/>
                </a:solidFill>
              </a:rPr>
              <a:t> : 2770 k€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ANR : 1533 k€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Entreprises privées : 1154 K€</a:t>
            </a:r>
          </a:p>
          <a:p>
            <a:r>
              <a:rPr lang="fr-FR" dirty="0" smtClean="0"/>
              <a:t>Caisse des dépôts : 730 k€</a:t>
            </a:r>
          </a:p>
          <a:p>
            <a:r>
              <a:rPr lang="fr-FR" dirty="0" smtClean="0"/>
              <a:t>UE : 352 k€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0117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Reports 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5127783"/>
              </p:ext>
            </p:extLst>
          </p:nvPr>
        </p:nvGraphicFramePr>
        <p:xfrm>
          <a:off x="457200" y="1600200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41463" y="34051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Consignes :</a:t>
            </a:r>
            <a:endParaRPr kumimoji="0" lang="fr-FR" alt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640188"/>
              </p:ext>
            </p:extLst>
          </p:nvPr>
        </p:nvGraphicFramePr>
        <p:xfrm>
          <a:off x="457200" y="1600200"/>
          <a:ext cx="828092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6062"/>
                <a:gridCol w="2394552"/>
                <a:gridCol w="2760306"/>
              </a:tblGrid>
              <a:tr h="29215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 Type Reports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Procédure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Commentaires</a:t>
                      </a:r>
                      <a:endParaRPr lang="fr-FR" dirty="0"/>
                    </a:p>
                  </a:txBody>
                  <a:tcPr/>
                </a:tc>
              </a:tr>
              <a:tr h="16228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Reports sur les opérations pluriannuelles : Ouverture des reports sur la dernière année du projet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Recensement des reports début février et mise à disposition début mars 2014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Ce principe s’applique sous réserve de ne pas pénaliser le projet –Dans cette hypothèse, report tout ou en partie admis si besoin justifié sur l’exercice suivant</a:t>
                      </a:r>
                      <a:endParaRPr lang="fr-FR" dirty="0"/>
                    </a:p>
                  </a:txBody>
                  <a:tcPr/>
                </a:tc>
              </a:tr>
              <a:tr h="1168599">
                <a:tc>
                  <a:txBody>
                    <a:bodyPr/>
                    <a:lstStyle/>
                    <a:p>
                      <a:r>
                        <a:rPr lang="fr-FR" dirty="0" smtClean="0"/>
                        <a:t>Reports sur les restes à réaliser (engagements et missions)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Recensement des commandes avant fin janvier pour bascule DES engagements  (sans les crédits ) au début février 2014 après validation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Engagements doivent être soldés sur l’exercice suivant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29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</TotalTime>
  <Words>427</Words>
  <Application>Microsoft Office PowerPoint</Application>
  <PresentationFormat>Affichage à l'écran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Présentation PowerPoint</vt:lpstr>
      <vt:lpstr>Plan</vt:lpstr>
      <vt:lpstr>Nouveautés BI  2014</vt:lpstr>
      <vt:lpstr>Chiffres clés</vt:lpstr>
      <vt:lpstr>Typologie du budget recherche</vt:lpstr>
      <vt:lpstr>Présentation PowerPoint</vt:lpstr>
      <vt:lpstr>Budget 2014  par Unités de recherche</vt:lpstr>
      <vt:lpstr>Recettes-titres d’ordre</vt:lpstr>
      <vt:lpstr>Reports </vt:lpstr>
      <vt:lpstr>Reports</vt:lpstr>
      <vt:lpstr>Tableau RRR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Guillaume PARROT</dc:creator>
  <cp:lastModifiedBy>Isabelle Guillouet</cp:lastModifiedBy>
  <cp:revision>46</cp:revision>
  <dcterms:created xsi:type="dcterms:W3CDTF">2011-04-07T12:53:54Z</dcterms:created>
  <dcterms:modified xsi:type="dcterms:W3CDTF">2014-01-28T11:15:22Z</dcterms:modified>
</cp:coreProperties>
</file>