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18"/>
  </p:notesMasterIdLst>
  <p:handoutMasterIdLst>
    <p:handoutMasterId r:id="rId19"/>
  </p:handoutMasterIdLst>
  <p:sldIdLst>
    <p:sldId id="350" r:id="rId5"/>
    <p:sldId id="363" r:id="rId6"/>
    <p:sldId id="352" r:id="rId7"/>
    <p:sldId id="376" r:id="rId8"/>
    <p:sldId id="361" r:id="rId9"/>
    <p:sldId id="377" r:id="rId10"/>
    <p:sldId id="373" r:id="rId11"/>
    <p:sldId id="378" r:id="rId12"/>
    <p:sldId id="371" r:id="rId13"/>
    <p:sldId id="372" r:id="rId14"/>
    <p:sldId id="379" r:id="rId15"/>
    <p:sldId id="380" r:id="rId16"/>
    <p:sldId id="381" r:id="rId17"/>
  </p:sldIdLst>
  <p:sldSz cx="9144000" cy="6858000" type="screen4x3"/>
  <p:notesSz cx="6799263" cy="99298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2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9F9F9"/>
    <a:srgbClr val="E8E8E8"/>
    <a:srgbClr val="0D87AF"/>
    <a:srgbClr val="AF0D35"/>
    <a:srgbClr val="D5D2BB"/>
    <a:srgbClr val="FDB324"/>
    <a:srgbClr val="0C6A42"/>
    <a:srgbClr val="990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190" y="67"/>
      </p:cViewPr>
      <p:guideLst>
        <p:guide orient="horz" pos="1842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13" cy="495851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847" y="0"/>
            <a:ext cx="2945813" cy="495851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BDD2C57-FC39-45E6-8090-EA4B207D1F31}" type="datetimeFigureOut">
              <a:rPr lang="fr-FR"/>
              <a:pPr>
                <a:defRPr/>
              </a:pPr>
              <a:t>23/10/2025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2364"/>
            <a:ext cx="2945813" cy="495851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847" y="9432364"/>
            <a:ext cx="2945813" cy="495851"/>
          </a:xfrm>
          <a:prstGeom prst="rect">
            <a:avLst/>
          </a:prstGeom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C76C586-A54E-4284-9922-E5C544B88A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13" cy="4958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451" y="0"/>
            <a:ext cx="2945812" cy="4958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4113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035" y="4716982"/>
            <a:ext cx="4987195" cy="446745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963"/>
            <a:ext cx="2945813" cy="4958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451" y="9433963"/>
            <a:ext cx="2945812" cy="4958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5D113C8-0742-4326-A094-6F6817F71B6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48217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677" cy="6858000"/>
          </a:xfrm>
        </p:grpSpPr>
        <p:pic>
          <p:nvPicPr>
            <p:cNvPr id="5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1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8"/>
            <a:stretch>
              <a:fillRect/>
            </a:stretch>
          </p:blipFill>
          <p:spPr bwMode="auto">
            <a:xfrm>
              <a:off x="0" y="3128434"/>
              <a:ext cx="1664208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8"/>
            <a:stretch>
              <a:fillRect/>
            </a:stretch>
          </p:blipFill>
          <p:spPr bwMode="auto">
            <a:xfrm>
              <a:off x="7480469" y="3128434"/>
              <a:ext cx="1664208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14"/>
          <p:cNvCxnSpPr/>
          <p:nvPr/>
        </p:nvCxnSpPr>
        <p:spPr>
          <a:xfrm>
            <a:off x="2019300" y="3471863"/>
            <a:ext cx="511333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838" y="5054600"/>
            <a:ext cx="6731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2463" y="5054600"/>
            <a:ext cx="4064000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725" y="5054600"/>
            <a:ext cx="414338" cy="279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AEDB3-784F-4339-9F97-ED331B0908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2403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6A0A1-D799-4947-BD7B-6BAC69DA057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9892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0"/>
          <p:cNvCxnSpPr/>
          <p:nvPr/>
        </p:nvCxnSpPr>
        <p:spPr>
          <a:xfrm>
            <a:off x="1277938" y="35988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8321B-7C0C-4D05-A068-62370A14613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9710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7"/>
          <p:cNvCxnSpPr/>
          <p:nvPr/>
        </p:nvCxnSpPr>
        <p:spPr>
          <a:xfrm>
            <a:off x="1277938" y="235585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AE10-44CB-4515-947D-31A65C869CC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3857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40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F47AF-8CC8-417E-896C-79E1F846645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8032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3"/>
          <p:cNvCxnSpPr/>
          <p:nvPr/>
        </p:nvCxnSpPr>
        <p:spPr>
          <a:xfrm>
            <a:off x="1277938" y="2354263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809C6-ED2A-4C81-8AE4-DA65B77A90D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43135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33248-18C8-4E8E-81D3-A003F8C43AF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5773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5"/>
          <p:cNvCxnSpPr/>
          <p:nvPr/>
        </p:nvCxnSpPr>
        <p:spPr>
          <a:xfrm>
            <a:off x="1277938" y="2913063"/>
            <a:ext cx="23336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3635-49D1-42C5-9407-3316EA72C2B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59287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11B69-216E-4A4C-9225-F9D7DFC18F1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9703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144BC-F9D4-43C5-861F-8288C77D921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1768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4"/>
          <p:cNvCxnSpPr/>
          <p:nvPr/>
        </p:nvCxnSpPr>
        <p:spPr>
          <a:xfrm>
            <a:off x="1277938" y="41402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D92E1-0EF1-407E-8DA6-3AFB49FED32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34876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849313" y="9048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fr-FR" sz="7200"/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7634288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fr-FR" sz="7200"/>
              <a:t>”</a:t>
            </a:r>
          </a:p>
        </p:txBody>
      </p:sp>
      <p:cxnSp>
        <p:nvCxnSpPr>
          <p:cNvPr id="7" name="Straight Connector 18"/>
          <p:cNvCxnSpPr/>
          <p:nvPr/>
        </p:nvCxnSpPr>
        <p:spPr>
          <a:xfrm>
            <a:off x="1277938" y="41402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A4D3D-FBB2-498E-B5C4-B41D69F815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4334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88E2F-32CB-461B-8406-AA21F939990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32162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77888" y="896938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/>
            <a:r>
              <a:rPr lang="en-US" altLang="fr-FR" sz="8000"/>
              <a:t>“</a:t>
            </a:r>
          </a:p>
        </p:txBody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7650163" y="2608263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eaLnBrk="1" hangingPunct="1"/>
            <a:r>
              <a:rPr lang="en-US" altLang="fr-FR" sz="8000"/>
              <a:t>”</a:t>
            </a:r>
          </a:p>
        </p:txBody>
      </p:sp>
      <p:cxnSp>
        <p:nvCxnSpPr>
          <p:cNvPr id="7" name="Straight Connector 25"/>
          <p:cNvCxnSpPr/>
          <p:nvPr/>
        </p:nvCxnSpPr>
        <p:spPr>
          <a:xfrm>
            <a:off x="1277938" y="3429000"/>
            <a:ext cx="659606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A7FEA-84F7-438A-815F-7A29370980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7364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4"/>
          <p:cNvCxnSpPr/>
          <p:nvPr/>
        </p:nvCxnSpPr>
        <p:spPr>
          <a:xfrm>
            <a:off x="1277938" y="3429000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rtlCol="0">
            <a:normAutofit/>
          </a:bodyPr>
          <a:lstStyle>
            <a:lvl1pPr>
              <a:defRPr lang="en-US" sz="3200" b="0" dirty="0"/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8E14C-5B1B-4193-9A29-BC948DEFFE8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80434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1277938" y="2354263"/>
            <a:ext cx="660717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E81D9-34E6-4037-B15D-377896D6F95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11471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3"/>
          <p:cNvCxnSpPr/>
          <p:nvPr/>
        </p:nvCxnSpPr>
        <p:spPr>
          <a:xfrm>
            <a:off x="6245225" y="906463"/>
            <a:ext cx="0" cy="496887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B9627-B654-495C-86AF-A61837FDE85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427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2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9151938" cy="6858000"/>
            <a:chOff x="0" y="0"/>
            <a:chExt cx="9152467" cy="6858000"/>
          </a:xfrm>
        </p:grpSpPr>
        <p:pic>
          <p:nvPicPr>
            <p:cNvPr id="1032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14240"/>
            <a:stretch>
              <a:fillRect/>
            </a:stretch>
          </p:blipFill>
          <p:spPr bwMode="auto">
            <a:xfrm>
              <a:off x="0" y="3128434"/>
              <a:ext cx="68580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14240"/>
            <a:stretch>
              <a:fillRect/>
            </a:stretch>
          </p:blipFill>
          <p:spPr bwMode="auto">
            <a:xfrm>
              <a:off x="8466667" y="3128434"/>
              <a:ext cx="68580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176338" y="915988"/>
            <a:ext cx="679926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6338" y="2490788"/>
            <a:ext cx="6799262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350" y="5961063"/>
            <a:ext cx="11493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338" y="5961063"/>
            <a:ext cx="51054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313" y="5961063"/>
            <a:ext cx="39528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C1C07ED-0243-4CD7-B058-C881C49E2F3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09" r:id="rId7"/>
    <p:sldLayoutId id="2147483719" r:id="rId8"/>
    <p:sldLayoutId id="2147483710" r:id="rId9"/>
    <p:sldLayoutId id="2147483711" r:id="rId10"/>
    <p:sldLayoutId id="2147483720" r:id="rId11"/>
    <p:sldLayoutId id="2147483721" r:id="rId12"/>
    <p:sldLayoutId id="2147483712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0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000">
          <a:solidFill>
            <a:srgbClr val="262626"/>
          </a:solidFill>
          <a:latin typeface="Garamond" panose="02020404030301010803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0"/>
          <p:cNvSpPr txBox="1">
            <a:spLocks noChangeArrowheads="1"/>
          </p:cNvSpPr>
          <p:nvPr/>
        </p:nvSpPr>
        <p:spPr bwMode="auto">
          <a:xfrm>
            <a:off x="711428" y="2880075"/>
            <a:ext cx="7721143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3600" b="1" dirty="0">
                <a:solidFill>
                  <a:srgbClr val="0D87AF"/>
                </a:solidFill>
                <a:latin typeface="Calibri"/>
                <a:cs typeface="Calibri"/>
              </a:rPr>
              <a:t>SFR </a:t>
            </a:r>
            <a:r>
              <a:rPr lang="fr-FR" altLang="fr-FR" sz="3600" b="1" dirty="0" err="1">
                <a:solidFill>
                  <a:srgbClr val="0D87AF"/>
                </a:solidFill>
                <a:latin typeface="Calibri"/>
                <a:cs typeface="Calibri"/>
              </a:rPr>
              <a:t>SaNeC</a:t>
            </a:r>
            <a:endParaRPr lang="fr-FR" altLang="fr-FR" sz="3600" b="1" dirty="0">
              <a:solidFill>
                <a:srgbClr val="0D87A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‘Santé mentale, Neurosciences et Comportement’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1400" b="1" dirty="0">
              <a:solidFill>
                <a:srgbClr val="0D87AF"/>
              </a:solidFill>
              <a:latin typeface="Calibri"/>
              <a:cs typeface="Calibri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800" b="1" dirty="0">
              <a:solidFill>
                <a:srgbClr val="0D87AF"/>
              </a:solidFill>
              <a:latin typeface="Calibri"/>
              <a:cs typeface="Calibri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b="1" dirty="0">
                <a:solidFill>
                  <a:srgbClr val="0D87AF"/>
                </a:solidFill>
                <a:latin typeface="Calibri"/>
                <a:cs typeface="Calibri"/>
              </a:rPr>
              <a:t>Laurence TACONNAT &amp; Marie GOMOT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800" b="1" dirty="0">
              <a:solidFill>
                <a:srgbClr val="0D87AF"/>
              </a:solidFill>
              <a:latin typeface="Calibri"/>
              <a:cs typeface="Calibri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Commission Recherche 2025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800" b="1" dirty="0">
              <a:solidFill>
                <a:srgbClr val="0D87AF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928E02-635E-AAC5-9D4B-27843357BB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310" y="807826"/>
            <a:ext cx="4328809" cy="18001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985DA57-E5B6-C48B-414A-1FE191E6B4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4682"/>
            <a:ext cx="1202436" cy="954107"/>
          </a:xfrm>
          <a:prstGeom prst="rect">
            <a:avLst/>
          </a:prstGeom>
        </p:spPr>
      </p:pic>
      <p:sp>
        <p:nvSpPr>
          <p:cNvPr id="4" name="Rectangle 32">
            <a:extLst>
              <a:ext uri="{FF2B5EF4-FFF2-40B4-BE49-F238E27FC236}">
                <a16:creationId xmlns:a16="http://schemas.microsoft.com/office/drawing/2014/main" id="{E02A8992-CF99-3582-5202-4C8135B3E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290" y="790253"/>
            <a:ext cx="5155706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40" tIns="45720" rIns="91440" bIns="45720" anchor="ctr"/>
          <a:lstStyle/>
          <a:p>
            <a:pPr algn="ctr" eaLnBrk="1" hangingPunct="1"/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Orientation et Objectifs du projet 2024-2028</a:t>
            </a:r>
          </a:p>
        </p:txBody>
      </p:sp>
      <p:sp>
        <p:nvSpPr>
          <p:cNvPr id="6" name="Text Box 37">
            <a:extLst>
              <a:ext uri="{FF2B5EF4-FFF2-40B4-BE49-F238E27FC236}">
                <a16:creationId xmlns:a16="http://schemas.microsoft.com/office/drawing/2014/main" id="{A3ACC266-A8D6-5437-2A39-A864E7939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00" y="1456986"/>
            <a:ext cx="7913687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altLang="fr-FR" sz="2000" dirty="0">
                <a:latin typeface="Calibri"/>
                <a:cs typeface="Calibri"/>
              </a:rPr>
              <a:t>Élargir le périmètre de la SFR aux </a:t>
            </a:r>
            <a:r>
              <a:rPr lang="fr-FR" altLang="fr-FR" sz="2000" b="1" dirty="0">
                <a:latin typeface="Calibri"/>
                <a:cs typeface="Calibri"/>
              </a:rPr>
              <a:t>approches comportementales </a:t>
            </a:r>
            <a:r>
              <a:rPr lang="fr-FR" altLang="fr-FR" sz="2000" dirty="0">
                <a:latin typeface="Calibri"/>
                <a:cs typeface="Calibri"/>
              </a:rPr>
              <a:t>et aux </a:t>
            </a:r>
            <a:r>
              <a:rPr lang="fr-FR" altLang="fr-FR" sz="2000" b="1" dirty="0">
                <a:latin typeface="Calibri"/>
                <a:cs typeface="Calibri"/>
              </a:rPr>
              <a:t>applications en santé mentale</a:t>
            </a:r>
            <a:r>
              <a:rPr lang="fr-FR" altLang="fr-FR" sz="2000" dirty="0">
                <a:latin typeface="Calibri"/>
                <a:cs typeface="Calibri"/>
              </a:rPr>
              <a:t>, </a:t>
            </a:r>
          </a:p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altLang="fr-FR" sz="2000" dirty="0">
                <a:latin typeface="Calibri"/>
                <a:cs typeface="Calibri"/>
              </a:rPr>
              <a:t> Favoriser </a:t>
            </a:r>
            <a:r>
              <a:rPr lang="fr-FR" altLang="fr-FR" sz="2000" b="1" dirty="0">
                <a:latin typeface="Calibri"/>
                <a:cs typeface="Calibri"/>
              </a:rPr>
              <a:t>l’intégration des équipes </a:t>
            </a:r>
            <a:r>
              <a:rPr lang="fr-FR" altLang="fr-FR" sz="2000" dirty="0">
                <a:latin typeface="Calibri"/>
                <a:cs typeface="Calibri"/>
              </a:rPr>
              <a:t>ayant des compétences dans ces domaines ou pouvant enrichir ces questions de recherche, </a:t>
            </a:r>
            <a:r>
              <a:rPr lang="fr-FR" altLang="fr-FR" sz="2000" b="1" dirty="0">
                <a:latin typeface="Calibri"/>
                <a:cs typeface="Calibri"/>
              </a:rPr>
              <a:t>ouverture aux sciences humaines</a:t>
            </a:r>
            <a:r>
              <a:rPr lang="fr-FR" altLang="fr-FR" sz="2000" dirty="0">
                <a:latin typeface="Calibri"/>
                <a:cs typeface="Calibri"/>
              </a:rPr>
              <a:t> (Psychologie sociale et comportementale)  </a:t>
            </a:r>
            <a:r>
              <a:rPr lang="fr-FR" altLang="fr-FR" sz="2000" b="1" dirty="0">
                <a:latin typeface="Calibri"/>
                <a:cs typeface="Calibri"/>
              </a:rPr>
              <a:t>et techniques</a:t>
            </a:r>
            <a:r>
              <a:rPr lang="fr-FR" altLang="fr-FR" sz="2000" dirty="0">
                <a:latin typeface="Calibri"/>
                <a:cs typeface="Calibri"/>
              </a:rPr>
              <a:t> (informatique).</a:t>
            </a:r>
          </a:p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Char char="-"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Char char="-"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Char char="-"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marL="342900" indent="-342900" eaLnBrk="1" fontAlgn="auto" hangingPunct="1">
              <a:spcBef>
                <a:spcPct val="0"/>
              </a:spcBef>
              <a:spcAft>
                <a:spcPts val="0"/>
              </a:spcAft>
              <a:buFontTx/>
              <a:buChar char="-"/>
              <a:defRPr/>
            </a:pPr>
            <a:endParaRPr lang="fr-FR" altLang="fr-FR" sz="2000" dirty="0">
              <a:latin typeface="Calibri"/>
              <a:cs typeface="Calibri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fr-FR" altLang="fr-FR" sz="2000" dirty="0">
                <a:latin typeface="Calibri"/>
                <a:cs typeface="Calibri"/>
              </a:rPr>
              <a:t>			Accroître la visibilité des recherches autour de ces axes </a:t>
            </a:r>
            <a:br>
              <a:rPr lang="fr-FR" altLang="fr-FR" sz="2000" dirty="0">
                <a:latin typeface="Calibri"/>
                <a:cs typeface="Calibri"/>
              </a:rPr>
            </a:br>
            <a:r>
              <a:rPr lang="fr-FR" altLang="fr-FR" sz="2000" dirty="0">
                <a:latin typeface="Calibri"/>
                <a:cs typeface="Calibri"/>
              </a:rPr>
              <a:t>                	au niveau régional et péri-régional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3E65184-D364-1CAF-3754-8A7FC31136F7}"/>
              </a:ext>
            </a:extLst>
          </p:cNvPr>
          <p:cNvSpPr txBox="1"/>
          <p:nvPr/>
        </p:nvSpPr>
        <p:spPr>
          <a:xfrm>
            <a:off x="1050587" y="4133447"/>
            <a:ext cx="304475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fr-FR" altLang="fr-FR" sz="1800" dirty="0">
                <a:latin typeface="Calibri"/>
                <a:cs typeface="Calibri"/>
              </a:rPr>
              <a:t>Faciliter les collaborations entre les équipes à travers différentes actions de soutien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4C2828F-37C8-7C9B-71E2-B25749A12F8A}"/>
              </a:ext>
            </a:extLst>
          </p:cNvPr>
          <p:cNvSpPr txBox="1"/>
          <p:nvPr/>
        </p:nvSpPr>
        <p:spPr>
          <a:xfrm>
            <a:off x="4671850" y="4141739"/>
            <a:ext cx="3618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fr-FR" altLang="fr-FR" sz="1800" dirty="0">
                <a:latin typeface="Calibri"/>
                <a:cs typeface="Calibri"/>
              </a:rPr>
              <a:t>Promouvoir et animer la recherche en neurosciences, comportements et santé mentale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DDD7474-1F24-2A9A-AA5B-B35F712BED8C}"/>
              </a:ext>
            </a:extLst>
          </p:cNvPr>
          <p:cNvSpPr/>
          <p:nvPr/>
        </p:nvSpPr>
        <p:spPr>
          <a:xfrm>
            <a:off x="992221" y="4095345"/>
            <a:ext cx="3219856" cy="1011676"/>
          </a:xfrm>
          <a:prstGeom prst="roundRect">
            <a:avLst/>
          </a:prstGeom>
          <a:noFill/>
          <a:ln w="28575">
            <a:solidFill>
              <a:srgbClr val="0D87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ED5094C-0DEB-D6AB-E850-60D4DC733C9E}"/>
              </a:ext>
            </a:extLst>
          </p:cNvPr>
          <p:cNvSpPr/>
          <p:nvPr/>
        </p:nvSpPr>
        <p:spPr>
          <a:xfrm>
            <a:off x="4611243" y="4077316"/>
            <a:ext cx="3530471" cy="1029705"/>
          </a:xfrm>
          <a:prstGeom prst="roundRect">
            <a:avLst/>
          </a:prstGeom>
          <a:noFill/>
          <a:ln w="28575">
            <a:solidFill>
              <a:srgbClr val="0D87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courbe vers la droite 17">
            <a:extLst>
              <a:ext uri="{FF2B5EF4-FFF2-40B4-BE49-F238E27FC236}">
                <a16:creationId xmlns:a16="http://schemas.microsoft.com/office/drawing/2014/main" id="{6791F62B-08A9-D0D1-05C1-E552C2319748}"/>
              </a:ext>
            </a:extLst>
          </p:cNvPr>
          <p:cNvSpPr/>
          <p:nvPr/>
        </p:nvSpPr>
        <p:spPr>
          <a:xfrm>
            <a:off x="1420238" y="5347339"/>
            <a:ext cx="505839" cy="515757"/>
          </a:xfrm>
          <a:prstGeom prst="curvedRightArrow">
            <a:avLst/>
          </a:prstGeom>
          <a:solidFill>
            <a:srgbClr val="0D87AF"/>
          </a:solidFill>
          <a:ln>
            <a:solidFill>
              <a:srgbClr val="0D87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80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2"/>
          <p:cNvSpPr>
            <a:spLocks noChangeArrowheads="1"/>
          </p:cNvSpPr>
          <p:nvPr/>
        </p:nvSpPr>
        <p:spPr bwMode="auto">
          <a:xfrm>
            <a:off x="969176" y="678094"/>
            <a:ext cx="70326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Elargissement du périmètre de la SFR</a:t>
            </a:r>
          </a:p>
        </p:txBody>
      </p:sp>
      <p:sp>
        <p:nvSpPr>
          <p:cNvPr id="31747" name="Text Box 13"/>
          <p:cNvSpPr txBox="1">
            <a:spLocks noChangeArrowheads="1"/>
          </p:cNvSpPr>
          <p:nvPr/>
        </p:nvSpPr>
        <p:spPr bwMode="auto">
          <a:xfrm>
            <a:off x="3609342" y="1378251"/>
            <a:ext cx="8499475" cy="40011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et </a:t>
            </a:r>
            <a:r>
              <a:rPr lang="fr-FR" altLang="fr-FR" sz="2000" dirty="0" err="1">
                <a:solidFill>
                  <a:srgbClr val="0D87AF"/>
                </a:solidFill>
                <a:latin typeface="Calibri"/>
                <a:cs typeface="Calibri"/>
              </a:rPr>
              <a:t>LPPL</a:t>
            </a: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 de l'Université d'Angers/Nantes</a:t>
            </a:r>
            <a:endParaRPr lang="fr-FR" sz="2000" dirty="0">
              <a:solidFill>
                <a:srgbClr val="0D87AF"/>
              </a:solidFill>
              <a:latin typeface="Calibri"/>
              <a:cs typeface="Calibri"/>
            </a:endParaRPr>
          </a:p>
        </p:txBody>
      </p:sp>
      <p:sp>
        <p:nvSpPr>
          <p:cNvPr id="31752" name="ZoneTexte 1"/>
          <p:cNvSpPr txBox="1">
            <a:spLocks noChangeArrowheads="1"/>
          </p:cNvSpPr>
          <p:nvPr/>
        </p:nvSpPr>
        <p:spPr bwMode="auto">
          <a:xfrm flipH="1">
            <a:off x="919948" y="1116769"/>
            <a:ext cx="69391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buClr>
                <a:schemeClr val="accent1"/>
              </a:buClr>
              <a:buSzPct val="115000"/>
            </a:pP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Intégration des Laboratoires PRISME de l'Université d'Orléans</a:t>
            </a:r>
          </a:p>
        </p:txBody>
      </p:sp>
      <p:pic>
        <p:nvPicPr>
          <p:cNvPr id="2" name="Image 2" descr="Une image contenant texte, sport athlétique, sport&#10;&#10;Description générée automatiquement">
            <a:extLst>
              <a:ext uri="{FF2B5EF4-FFF2-40B4-BE49-F238E27FC236}">
                <a16:creationId xmlns:a16="http://schemas.microsoft.com/office/drawing/2014/main" id="{A1B2C206-E060-6FF1-08AC-FF9C9C7F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585" y="1778361"/>
            <a:ext cx="5606247" cy="46662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A386656-5EA3-DD9A-0CDC-B258C08E3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4682"/>
            <a:ext cx="1202436" cy="9541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985DA57-E5B6-C48B-414A-1FE191E6B4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4682"/>
            <a:ext cx="1202436" cy="954107"/>
          </a:xfrm>
          <a:prstGeom prst="rect">
            <a:avLst/>
          </a:prstGeom>
        </p:spPr>
      </p:pic>
      <p:sp>
        <p:nvSpPr>
          <p:cNvPr id="4" name="Text Box 14">
            <a:extLst>
              <a:ext uri="{FF2B5EF4-FFF2-40B4-BE49-F238E27FC236}">
                <a16:creationId xmlns:a16="http://schemas.microsoft.com/office/drawing/2014/main" id="{DEB7E200-509F-261B-04DA-0301AE443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688" y="1885903"/>
            <a:ext cx="733901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4 : U1253 Inserm - Université de Tours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iBrain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b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1 :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EA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6300 - Université de Tours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LIFAT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1 :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EA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2114 - Université de Tours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PAVeA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1 :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EE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1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901 - Université de Tours (</a:t>
            </a:r>
            <a:r>
              <a:rPr lang="fr-FR" sz="2000" dirty="0" err="1">
                <a:solidFill>
                  <a:schemeClr val="tx1"/>
                </a:solidFill>
                <a:latin typeface="Calibri"/>
                <a:cs typeface="Calibri"/>
              </a:rPr>
              <a:t>QualiPsy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5 : UMR 7247 INRAE- CNRS- Université de Tours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IFCE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b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5 : UMR 7295 CNRS - Universités Tours et Poitiers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CeRCA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endParaRPr 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3 : U1084 Inserm - Université de Poitiers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LNEC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1 : EA 3808 - Université de Poitiers (</a:t>
            </a:r>
            <a:r>
              <a:rPr lang="fr-FR" sz="2000" dirty="0" err="1">
                <a:solidFill>
                  <a:schemeClr val="tx1"/>
                </a:solidFill>
                <a:latin typeface="Calibri"/>
                <a:cs typeface="Calibri"/>
              </a:rPr>
              <a:t>NEUVACOD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  <a:endParaRPr lang="fr-FR" alt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3 : UPR 4309 CNRS – Université d’Orléans(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CBM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1 : UMR 7311 CNRS - Université d’Orléans (ICOA)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2 : UMR 7355 CNRS - Université d’Orléans (INEM)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1:  </a:t>
            </a:r>
            <a:r>
              <a:rPr lang="fr-FR" sz="2000" dirty="0" err="1">
                <a:solidFill>
                  <a:schemeClr val="tx1"/>
                </a:solidFill>
                <a:latin typeface="Calibri"/>
                <a:cs typeface="Calibri"/>
              </a:rPr>
              <a:t>UPRES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 EA1207 - Université d’Orleans (</a:t>
            </a:r>
            <a:r>
              <a:rPr lang="fr-FR" sz="2000" dirty="0" err="1">
                <a:solidFill>
                  <a:schemeClr val="tx1"/>
                </a:solidFill>
                <a:latin typeface="Calibri"/>
                <a:cs typeface="Calibri"/>
              </a:rPr>
              <a:t>LBLGC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1 : </a:t>
            </a:r>
            <a:r>
              <a:rPr lang="fr-FR" sz="2000" dirty="0" err="1">
                <a:solidFill>
                  <a:schemeClr val="tx1"/>
                </a:solidFill>
                <a:latin typeface="Calibri"/>
                <a:cs typeface="Calibri"/>
              </a:rPr>
              <a:t>UPRES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 4229 - Université d’Orleans (PRISME)</a:t>
            </a:r>
            <a:endParaRPr lang="fr-FR" alt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1:  UR 4638 - Universités Angers/Nantes (</a:t>
            </a:r>
            <a:r>
              <a:rPr lang="fr-FR" sz="2000" dirty="0" err="1">
                <a:solidFill>
                  <a:schemeClr val="tx1"/>
                </a:solidFill>
                <a:latin typeface="Calibri"/>
                <a:cs typeface="Calibri"/>
              </a:rPr>
              <a:t>LPPL</a:t>
            </a:r>
            <a:r>
              <a:rPr 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6" name="ZoneTexte 17">
            <a:extLst>
              <a:ext uri="{FF2B5EF4-FFF2-40B4-BE49-F238E27FC236}">
                <a16:creationId xmlns:a16="http://schemas.microsoft.com/office/drawing/2014/main" id="{0BB476DA-D484-E60D-3917-113C10937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624" y="1178017"/>
            <a:ext cx="82367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30 équipes, 10 unités reconnues par les tutelles </a:t>
            </a:r>
            <a:b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</a:b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(Inserm,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Inrae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, CNRS, Universités de Tours, Orléans, Poitiers, Angers/Nantes)</a:t>
            </a:r>
          </a:p>
        </p:txBody>
      </p:sp>
      <p:sp>
        <p:nvSpPr>
          <p:cNvPr id="8" name="Text Box 20">
            <a:extLst>
              <a:ext uri="{FF2B5EF4-FFF2-40B4-BE49-F238E27FC236}">
                <a16:creationId xmlns:a16="http://schemas.microsoft.com/office/drawing/2014/main" id="{E3664379-782C-6D97-6227-642666F0C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718665"/>
            <a:ext cx="722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ctr"/>
          <a:lstStyle>
            <a:defPPr>
              <a:defRPr lang="en-US"/>
            </a:defPPr>
            <a:lvl1pPr algn="ctr" eaLnBrk="1" hangingPunct="1">
              <a:buClrTx/>
              <a:buSzTx/>
              <a:buFontTx/>
              <a:buNone/>
              <a:defRPr sz="2800" b="1">
                <a:solidFill>
                  <a:srgbClr val="0D87AF"/>
                </a:solidFill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9pPr>
          </a:lstStyle>
          <a:p>
            <a:r>
              <a:rPr lang="fr-FR" altLang="fr-FR" dirty="0"/>
              <a:t>Constitution de la SFR </a:t>
            </a:r>
          </a:p>
        </p:txBody>
      </p:sp>
    </p:spTree>
    <p:extLst>
      <p:ext uri="{BB962C8B-B14F-4D97-AF65-F5344CB8AC3E}">
        <p14:creationId xmlns:p14="http://schemas.microsoft.com/office/powerpoint/2010/main" val="186185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2">
            <a:extLst>
              <a:ext uri="{FF2B5EF4-FFF2-40B4-BE49-F238E27FC236}">
                <a16:creationId xmlns:a16="http://schemas.microsoft.com/office/drawing/2014/main" id="{0ED0BFF2-0922-8A0F-07CF-1B1D1D64D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033" y="500792"/>
            <a:ext cx="709319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Répartition des équipes selon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3 axes thématiques</a:t>
            </a:r>
          </a:p>
        </p:txBody>
      </p:sp>
      <p:sp>
        <p:nvSpPr>
          <p:cNvPr id="5" name="Text Box 23">
            <a:extLst>
              <a:ext uri="{FF2B5EF4-FFF2-40B4-BE49-F238E27FC236}">
                <a16:creationId xmlns:a16="http://schemas.microsoft.com/office/drawing/2014/main" id="{3E30FE8A-68B0-3710-468F-30440D886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132" y="2298733"/>
            <a:ext cx="7953483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361950" indent="-3619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D87AF"/>
                </a:solidFill>
                <a:latin typeface="Calibri"/>
                <a:cs typeface="Calibri"/>
              </a:rPr>
              <a:t>Développement et vieillissement: cerveau et comportement 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Structures impliquées : UMR1253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iBraiN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Inserm,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PAVeA</a:t>
            </a:r>
            <a:r>
              <a:rPr lang="fr-FR" sz="1600" i="1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EA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2114,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LIFAT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EA6300 Tours; UMR 7295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CeRCA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CNRS -Tours-Poitiers, Inserm U1084-LNEC,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NEUVACOD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EA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3808 Poitiers;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UPRES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4229 </a:t>
            </a:r>
            <a:r>
              <a:rPr lang="fr-FR" sz="1600" b="1" dirty="0">
                <a:solidFill>
                  <a:schemeClr val="tx1"/>
                </a:solidFill>
                <a:latin typeface="Calibri"/>
                <a:cs typeface="Calibri"/>
              </a:rPr>
              <a:t>PRISME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CBM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ICOA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INEM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Orléans; </a:t>
            </a:r>
            <a:r>
              <a:rPr lang="fr-FR" sz="1600" b="1" dirty="0" err="1">
                <a:solidFill>
                  <a:schemeClr val="tx1"/>
                </a:solidFill>
                <a:latin typeface="Calibri"/>
                <a:cs typeface="Calibri"/>
              </a:rPr>
              <a:t>LPPL</a:t>
            </a:r>
            <a:r>
              <a:rPr lang="fr-FR" sz="1600" b="1" dirty="0">
                <a:solidFill>
                  <a:schemeClr val="tx1"/>
                </a:solidFill>
                <a:latin typeface="Calibri"/>
                <a:cs typeface="Calibri"/>
              </a:rPr>
              <a:t>  Angers-Nantes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.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1600" b="1" dirty="0">
                <a:solidFill>
                  <a:srgbClr val="990000"/>
                </a:solidFill>
                <a:latin typeface="Calibri"/>
                <a:cs typeface="Calibri"/>
              </a:rPr>
              <a:t>  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D87AF"/>
                </a:solidFill>
                <a:latin typeface="Calibri"/>
                <a:cs typeface="Calibri"/>
              </a:rPr>
              <a:t>Santé mentale, psychiatrie, qualité de vie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Structures impliquées : UMR1253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iBraiN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Inserm, EE 1901 QUALIPSY, EA 2114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PAVeA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, Tours; UMR 7295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CeRCA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CNRS-Tours-Poitiers, Inserm U1084-LNEC Poitiers, INRAE 7547 Nouzilly,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INEM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 Orléans.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  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D87AF"/>
                </a:solidFill>
                <a:latin typeface="Calibri"/>
                <a:cs typeface="Calibri"/>
              </a:rPr>
              <a:t>Neurobiologie des grandes fonctions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Structures impliquées : UMR 7247 PRC Nouzilly; UMR1253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iBraiN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Inserm, EA6300 Tours;  NEUVACOD EA 3808 Poitiers; CBM, ICOA, INEM, UPRES EA 1207 </a:t>
            </a:r>
            <a:r>
              <a:rPr lang="fr-FR" sz="1600" dirty="0" err="1">
                <a:solidFill>
                  <a:schemeClr val="tx1"/>
                </a:solidFill>
                <a:latin typeface="Calibri"/>
                <a:cs typeface="Calibri"/>
              </a:rPr>
              <a:t>LBLGC</a:t>
            </a:r>
            <a:r>
              <a:rPr lang="fr-FR" sz="1600" dirty="0">
                <a:solidFill>
                  <a:schemeClr val="tx1"/>
                </a:solidFill>
                <a:latin typeface="Calibri"/>
                <a:cs typeface="Calibri"/>
              </a:rPr>
              <a:t> Orléans.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7B12CA9-B8E2-295B-24F4-EFD3CB2F48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F7F284-32FC-2BA7-CC43-AB51E6B49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2" name="ZoneTexte 17">
            <a:extLst>
              <a:ext uri="{FF2B5EF4-FFF2-40B4-BE49-F238E27FC236}">
                <a16:creationId xmlns:a16="http://schemas.microsoft.com/office/drawing/2014/main" id="{B9F110EF-7F54-4114-9AE5-32E190087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623" y="1454899"/>
            <a:ext cx="823675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1800" i="1" dirty="0">
                <a:solidFill>
                  <a:srgbClr val="0D87AF"/>
                </a:solidFill>
                <a:latin typeface="Calibri"/>
                <a:cs typeface="Calibri"/>
              </a:rPr>
              <a:t>30 équipes, 10 unités</a:t>
            </a:r>
            <a:br>
              <a:rPr lang="fr-FR" altLang="fr-FR" sz="1800" i="1" dirty="0">
                <a:solidFill>
                  <a:srgbClr val="0D87AF"/>
                </a:solidFill>
                <a:latin typeface="Calibri"/>
                <a:cs typeface="Calibri"/>
              </a:rPr>
            </a:br>
            <a:r>
              <a:rPr lang="fr-FR" altLang="fr-FR" sz="1600" i="1" dirty="0">
                <a:solidFill>
                  <a:srgbClr val="0D87AF"/>
                </a:solidFill>
                <a:latin typeface="Calibri"/>
                <a:cs typeface="Calibri"/>
              </a:rPr>
              <a:t>Inserm, </a:t>
            </a:r>
            <a:r>
              <a:rPr lang="fr-FR" altLang="fr-FR" sz="1600" i="1" dirty="0" err="1">
                <a:solidFill>
                  <a:srgbClr val="0D87AF"/>
                </a:solidFill>
                <a:latin typeface="Calibri"/>
                <a:cs typeface="Calibri"/>
              </a:rPr>
              <a:t>Inrae</a:t>
            </a:r>
            <a:r>
              <a:rPr lang="fr-FR" altLang="fr-FR" sz="1600" i="1" dirty="0">
                <a:solidFill>
                  <a:srgbClr val="0D87AF"/>
                </a:solidFill>
                <a:latin typeface="Calibri"/>
                <a:cs typeface="Calibri"/>
              </a:rPr>
              <a:t>, CNRS, Universités de Tours (13), Orléans (8), Poitiers (8), Angers-Nantes (1)</a:t>
            </a:r>
          </a:p>
        </p:txBody>
      </p:sp>
    </p:spTree>
    <p:extLst>
      <p:ext uri="{BB962C8B-B14F-4D97-AF65-F5344CB8AC3E}">
        <p14:creationId xmlns:p14="http://schemas.microsoft.com/office/powerpoint/2010/main" val="333814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7">
            <a:extLst>
              <a:ext uri="{FF2B5EF4-FFF2-40B4-BE49-F238E27FC236}">
                <a16:creationId xmlns:a16="http://schemas.microsoft.com/office/drawing/2014/main" id="{3A85DB55-3D24-D5AF-0158-C292586D9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4888" y="681038"/>
            <a:ext cx="453548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ctr"/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800" b="1" dirty="0">
                <a:solidFill>
                  <a:srgbClr val="0D87AF"/>
                </a:solidFill>
                <a:latin typeface="Calibri"/>
                <a:cs typeface="Calibri"/>
              </a:rPr>
              <a:t>Organisation</a:t>
            </a:r>
          </a:p>
        </p:txBody>
      </p:sp>
      <p:sp>
        <p:nvSpPr>
          <p:cNvPr id="5" name="Text Box 70">
            <a:extLst>
              <a:ext uri="{FF2B5EF4-FFF2-40B4-BE49-F238E27FC236}">
                <a16:creationId xmlns:a16="http://schemas.microsoft.com/office/drawing/2014/main" id="{E11E2D18-6F25-1199-9304-E9BBEDECF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0" y="4725988"/>
            <a:ext cx="230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2000">
              <a:solidFill>
                <a:srgbClr val="99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Line 45">
            <a:extLst>
              <a:ext uri="{FF2B5EF4-FFF2-40B4-BE49-F238E27FC236}">
                <a16:creationId xmlns:a16="http://schemas.microsoft.com/office/drawing/2014/main" id="{0B631169-17F8-B284-CC00-97C94140E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8925" y="33750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" name="Line 46">
            <a:extLst>
              <a:ext uri="{FF2B5EF4-FFF2-40B4-BE49-F238E27FC236}">
                <a16:creationId xmlns:a16="http://schemas.microsoft.com/office/drawing/2014/main" id="{1906DED5-0DF1-2B36-E3DA-BBE91FCD7BC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8338" y="27273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Text Box 129">
            <a:extLst>
              <a:ext uri="{FF2B5EF4-FFF2-40B4-BE49-F238E27FC236}">
                <a16:creationId xmlns:a16="http://schemas.microsoft.com/office/drawing/2014/main" id="{3CE06471-1873-B16B-BD8B-DBB6221D4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002" y="1725771"/>
            <a:ext cx="7649996" cy="2862322"/>
          </a:xfrm>
          <a:prstGeom prst="rect">
            <a:avLst/>
          </a:prstGeom>
          <a:noFill/>
          <a:ln w="9525">
            <a:solidFill>
              <a:srgbClr val="0D87A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dirty="0">
                <a:solidFill>
                  <a:srgbClr val="0D87AF"/>
                </a:solidFill>
                <a:latin typeface="Calibri"/>
                <a:cs typeface="Calibri"/>
              </a:rPr>
              <a:t>Equipe de direction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Marie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Gomot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iBraiN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, Tours) &amp; Laurence Taconnat 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CeRCA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, Tours) soutien de Lucie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Pelissier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Inrae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, Tours) pour la recherche sur l'animal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b="1" dirty="0">
                <a:solidFill>
                  <a:srgbClr val="0D87AF"/>
                </a:solidFill>
                <a:latin typeface="Calibri"/>
                <a:cs typeface="Calibri"/>
              </a:rPr>
              <a:t>Secrétariat </a:t>
            </a: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: 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Gilberte Baumann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r-FR" alt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b="1" dirty="0">
                <a:solidFill>
                  <a:srgbClr val="0D87AF"/>
                </a:solidFill>
                <a:latin typeface="Calibri"/>
                <a:cs typeface="Calibri"/>
              </a:rPr>
              <a:t>Correspondant</a:t>
            </a: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 </a:t>
            </a:r>
            <a:r>
              <a:rPr lang="fr-FR" altLang="fr-FR" sz="2000" b="1" dirty="0">
                <a:solidFill>
                  <a:srgbClr val="0D87AF"/>
                </a:solidFill>
                <a:latin typeface="Calibri"/>
                <a:cs typeface="Calibri"/>
              </a:rPr>
              <a:t>Poitiers</a:t>
            </a: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: 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Nicolas Noiret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CeRCA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b="1" dirty="0">
                <a:solidFill>
                  <a:srgbClr val="0D87AF"/>
                </a:solidFill>
                <a:latin typeface="Calibri"/>
                <a:cs typeface="Calibri"/>
              </a:rPr>
              <a:t>Correspondant Orléans:</a:t>
            </a: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 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Sylvain Routier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ICOA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b="1" dirty="0">
                <a:solidFill>
                  <a:srgbClr val="0D87AF"/>
                </a:solidFill>
                <a:latin typeface="Calibri"/>
                <a:cs typeface="Calibri"/>
              </a:rPr>
              <a:t>Correspondants Nantes-Angers: 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Anne 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Congard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et Philippe Allain (</a:t>
            </a:r>
            <a:r>
              <a:rPr lang="fr-FR" altLang="fr-FR" sz="2000" dirty="0" err="1">
                <a:solidFill>
                  <a:schemeClr val="tx1"/>
                </a:solidFill>
                <a:latin typeface="Calibri"/>
                <a:cs typeface="Calibri"/>
              </a:rPr>
              <a:t>LPPL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C97CB5BD-F621-D1EA-038B-4A7AF84DE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139" y="4972050"/>
            <a:ext cx="2892425" cy="708025"/>
          </a:xfrm>
          <a:prstGeom prst="rect">
            <a:avLst/>
          </a:prstGeom>
          <a:noFill/>
          <a:ln w="9525">
            <a:solidFill>
              <a:srgbClr val="0D87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Comité de Direction : 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Responsables d’équipes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BB2A4B9-F9AA-A0D5-1A41-54BF684EE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538" y="5001132"/>
            <a:ext cx="3360092" cy="707886"/>
          </a:xfrm>
          <a:prstGeom prst="rect">
            <a:avLst/>
          </a:prstGeom>
          <a:noFill/>
          <a:ln w="9525">
            <a:solidFill>
              <a:srgbClr val="0D87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Comité d’évaluation: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altLang="fr-FR" sz="2000" dirty="0">
                <a:solidFill>
                  <a:srgbClr val="0D87AF"/>
                </a:solidFill>
                <a:latin typeface="Calibri"/>
                <a:cs typeface="Calibri"/>
              </a:rPr>
              <a:t>1 représentant de chaque site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85DA57-E5B6-C48B-414A-1FE191E6B4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4682"/>
            <a:ext cx="1202436" cy="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70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ZoneTexte 1"/>
          <p:cNvSpPr txBox="1">
            <a:spLocks noChangeArrowheads="1"/>
          </p:cNvSpPr>
          <p:nvPr/>
        </p:nvSpPr>
        <p:spPr bwMode="auto">
          <a:xfrm>
            <a:off x="3072373" y="1192282"/>
            <a:ext cx="32000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2800" b="1" dirty="0">
                <a:solidFill>
                  <a:srgbClr val="0D87AF"/>
                </a:solidFill>
                <a:latin typeface="Calibri"/>
                <a:cs typeface="Calibri"/>
              </a:rPr>
              <a:t>Budget Annuel 2025</a:t>
            </a: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145168"/>
              </p:ext>
            </p:extLst>
          </p:nvPr>
        </p:nvGraphicFramePr>
        <p:xfrm>
          <a:off x="2206861" y="2569028"/>
          <a:ext cx="4789714" cy="2046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0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673">
                <a:tc>
                  <a:txBody>
                    <a:bodyPr/>
                    <a:lstStyle/>
                    <a:p>
                      <a:pPr marL="0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Tours</a:t>
                      </a:r>
                    </a:p>
                  </a:txBody>
                  <a:tcPr marL="91455" marR="91455" marT="45705" marB="4570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8 000</a:t>
                      </a:r>
                    </a:p>
                  </a:txBody>
                  <a:tcPr marL="91455" marR="91455" marT="45705" marB="4570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853">
                <a:tc>
                  <a:txBody>
                    <a:bodyPr/>
                    <a:lstStyle/>
                    <a:p>
                      <a:pPr marL="0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Poitiers</a:t>
                      </a:r>
                    </a:p>
                  </a:txBody>
                  <a:tcPr marL="91455" marR="91455" marT="45705" marB="4570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4 000</a:t>
                      </a:r>
                    </a:p>
                  </a:txBody>
                  <a:tcPr marL="91455" marR="91455" marT="45705" marB="4570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9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Orléans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Angers/Nantes</a:t>
                      </a:r>
                    </a:p>
                  </a:txBody>
                  <a:tcPr marL="91455" marR="91455" marT="45705" marB="4570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4 000</a:t>
                      </a: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3 000</a:t>
                      </a:r>
                    </a:p>
                  </a:txBody>
                  <a:tcPr marL="91455" marR="91455" marT="45705" marB="4570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5483461" y="4840904"/>
            <a:ext cx="2245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: 19 000€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166A5A-B571-272E-1D68-329D3BCC71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7243B05-B9B0-3541-5510-87EDBE41E56D}"/>
              </a:ext>
            </a:extLst>
          </p:cNvPr>
          <p:cNvSpPr/>
          <p:nvPr/>
        </p:nvSpPr>
        <p:spPr>
          <a:xfrm>
            <a:off x="1717003" y="2536371"/>
            <a:ext cx="5709994" cy="2046514"/>
          </a:xfrm>
          <a:prstGeom prst="roundRect">
            <a:avLst/>
          </a:prstGeom>
          <a:noFill/>
          <a:ln w="28575">
            <a:solidFill>
              <a:srgbClr val="0D87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74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ZoneTexte 1"/>
          <p:cNvSpPr txBox="1">
            <a:spLocks noChangeArrowheads="1"/>
          </p:cNvSpPr>
          <p:nvPr/>
        </p:nvSpPr>
        <p:spPr bwMode="auto">
          <a:xfrm>
            <a:off x="3357023" y="1233717"/>
            <a:ext cx="18517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fr-FR" sz="2800" b="1" dirty="0">
                <a:solidFill>
                  <a:srgbClr val="0D87AF"/>
                </a:solidFill>
                <a:latin typeface="Calibri"/>
                <a:cs typeface="Calibri"/>
              </a:rPr>
              <a:t>Les Actions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9166A5A-B571-272E-1D68-329D3BCC71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4" name="Text Box 17">
            <a:extLst>
              <a:ext uri="{FF2B5EF4-FFF2-40B4-BE49-F238E27FC236}">
                <a16:creationId xmlns:a16="http://schemas.microsoft.com/office/drawing/2014/main" id="{3DC3E117-84DC-55C8-E607-F069A6186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776" y="2804297"/>
            <a:ext cx="730500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  <a:latin typeface="Garamond" panose="02020404030301010803" pitchFamily="18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spcAft>
                <a:spcPct val="5000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Contribuer à l’</a:t>
            </a:r>
            <a:r>
              <a:rPr lang="fr-FR" altLang="fr-FR" sz="2000" b="1" dirty="0">
                <a:solidFill>
                  <a:schemeClr val="tx1"/>
                </a:solidFill>
                <a:latin typeface="Calibri"/>
                <a:cs typeface="Calibri"/>
              </a:rPr>
              <a:t>animation scientifique </a:t>
            </a:r>
            <a:endParaRPr lang="fr-FR" alt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ct val="5000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Encourager les </a:t>
            </a:r>
            <a:r>
              <a:rPr lang="fr-FR" altLang="fr-FR" sz="2000" b="1" dirty="0">
                <a:solidFill>
                  <a:schemeClr val="tx1"/>
                </a:solidFill>
                <a:latin typeface="Calibri"/>
                <a:cs typeface="Calibri"/>
              </a:rPr>
              <a:t>collaborations inter-équipes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 (M2R) </a:t>
            </a:r>
          </a:p>
          <a:p>
            <a:pPr marL="342900" indent="-342900" eaLnBrk="1" hangingPunct="1">
              <a:spcBef>
                <a:spcPct val="0"/>
              </a:spcBef>
              <a:spcAft>
                <a:spcPct val="5000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Favoriser la </a:t>
            </a:r>
            <a:r>
              <a:rPr lang="fr-FR" altLang="fr-FR" sz="2000" b="1" dirty="0">
                <a:solidFill>
                  <a:schemeClr val="tx1"/>
                </a:solidFill>
                <a:latin typeface="Calibri"/>
                <a:cs typeface="Calibri"/>
              </a:rPr>
              <a:t>communication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 vers la communauté scientifique et la société</a:t>
            </a:r>
            <a:endParaRPr lang="fr-FR" altLang="fr-FR" sz="2000" b="1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ct val="5000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Soutenir la formation les </a:t>
            </a:r>
            <a:r>
              <a:rPr lang="fr-FR" altLang="fr-FR" sz="2000" b="1" dirty="0">
                <a:solidFill>
                  <a:schemeClr val="tx1"/>
                </a:solidFill>
                <a:latin typeface="Calibri"/>
                <a:cs typeface="Calibri"/>
              </a:rPr>
              <a:t>doctorants </a:t>
            </a:r>
            <a:r>
              <a:rPr lang="fr-FR" altLang="fr-FR" sz="2000" dirty="0">
                <a:solidFill>
                  <a:schemeClr val="tx1"/>
                </a:solidFill>
                <a:latin typeface="Calibri"/>
                <a:cs typeface="Calibri"/>
              </a:rPr>
              <a:t>(congrès)</a:t>
            </a:r>
            <a:endParaRPr lang="fr-FR" sz="200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342900" indent="-342900" eaLnBrk="1" hangingPunct="1">
              <a:spcBef>
                <a:spcPct val="0"/>
              </a:spcBef>
              <a:spcAft>
                <a:spcPct val="50000"/>
              </a:spcAft>
              <a:buClrTx/>
              <a:buSzTx/>
              <a:buFont typeface="Wingdings" panose="05000000000000000000" pitchFamily="2" charset="2"/>
              <a:buChar char="§"/>
            </a:pPr>
            <a:endParaRPr lang="fr-FR" altLang="fr-FR" sz="200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515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7B12CA9-B8E2-295B-24F4-EFD3CB2F48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F7F284-32FC-2BA7-CC43-AB51E6B49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BDABD7-CFD0-FD7F-02FB-8AADF91F1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077" y="1010684"/>
            <a:ext cx="49018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ctr" eaLnBrk="1" hangingPunct="1">
              <a:buClrTx/>
              <a:buSzTx/>
              <a:buFontTx/>
              <a:buNone/>
              <a:defRPr sz="2800" b="1">
                <a:solidFill>
                  <a:srgbClr val="0D87AF"/>
                </a:solidFill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9pPr>
          </a:lstStyle>
          <a:p>
            <a:r>
              <a:rPr lang="fr-FR" altLang="fr-FR" dirty="0"/>
              <a:t>Les actions de la SFR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6C6E68-18AF-535D-2CD5-B929FB59EEC1}"/>
              </a:ext>
            </a:extLst>
          </p:cNvPr>
          <p:cNvSpPr txBox="1"/>
          <p:nvPr/>
        </p:nvSpPr>
        <p:spPr>
          <a:xfrm>
            <a:off x="1517682" y="4519263"/>
            <a:ext cx="7885173" cy="1267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Aft>
                <a:spcPct val="50000"/>
              </a:spcAft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Calibri"/>
                <a:cs typeface="Calibri"/>
              </a:rPr>
              <a:t>Soutien à l’accueil de conférenciers (1)</a:t>
            </a:r>
          </a:p>
          <a:p>
            <a:pPr marL="342900" marR="0" lvl="0" indent="-342900" eaLnBrk="1" latinLnBrk="0" hangingPunct="1">
              <a:lnSpc>
                <a:spcPct val="100000"/>
              </a:lnSpc>
              <a:spcAft>
                <a:spcPct val="50000"/>
              </a:spcAft>
              <a:buFont typeface="Wingdings" panose="05000000000000000000" pitchFamily="2" charset="2"/>
              <a:buChar char="§"/>
              <a:tabLst/>
              <a:defRPr/>
            </a:pPr>
            <a:r>
              <a:rPr lang="fr-FR" sz="2000" dirty="0">
                <a:latin typeface="Calibri"/>
                <a:cs typeface="Calibri"/>
              </a:rPr>
              <a:t>Soutien aux doctorants - </a:t>
            </a:r>
            <a:r>
              <a:rPr lang="fr-FR" sz="2000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communication formation</a:t>
            </a:r>
            <a:r>
              <a:rPr lang="fr-FR" sz="2000" dirty="0">
                <a:latin typeface="Calibri"/>
                <a:cs typeface="Calibri"/>
              </a:rPr>
              <a:t> (9)</a:t>
            </a:r>
          </a:p>
          <a:p>
            <a:pPr marL="542925" lvl="1">
              <a:lnSpc>
                <a:spcPct val="107000"/>
              </a:lnSpc>
              <a:defRPr/>
            </a:pP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81ED6EE-7525-00A5-7D46-E80CBB7CE821}"/>
              </a:ext>
            </a:extLst>
          </p:cNvPr>
          <p:cNvSpPr txBox="1"/>
          <p:nvPr/>
        </p:nvSpPr>
        <p:spPr>
          <a:xfrm>
            <a:off x="1517682" y="2035632"/>
            <a:ext cx="701671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Aft>
                <a:spcPct val="50000"/>
              </a:spcAft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Calibri"/>
                <a:cs typeface="Calibri"/>
              </a:rPr>
              <a:t>Animation scientifique organisée par la SFR - Journée scientifique annuelle</a:t>
            </a:r>
          </a:p>
          <a:p>
            <a:pPr marL="342900" indent="-342900" eaLnBrk="1" hangingPunct="1">
              <a:spcAft>
                <a:spcPct val="50000"/>
              </a:spcAft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Calibri"/>
                <a:cs typeface="Calibri"/>
              </a:rPr>
              <a:t>Soutien aux Stages de Master2 (2) </a:t>
            </a:r>
          </a:p>
          <a:p>
            <a:pPr marL="342900" indent="-342900" eaLnBrk="1" hangingPunct="1">
              <a:spcAft>
                <a:spcPct val="50000"/>
              </a:spcAft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Calibri"/>
                <a:cs typeface="Calibri"/>
              </a:rPr>
              <a:t>Soutien à la publication d’un article (2)</a:t>
            </a:r>
          </a:p>
          <a:p>
            <a:pPr marL="342900" indent="-342900" eaLnBrk="1" hangingPunct="1">
              <a:spcAft>
                <a:spcPct val="50000"/>
              </a:spcAft>
              <a:buFont typeface="Wingdings" panose="05000000000000000000" pitchFamily="2" charset="2"/>
              <a:buChar char="§"/>
              <a:defRPr/>
            </a:pPr>
            <a:r>
              <a:rPr lang="fr-FR" sz="2000" dirty="0">
                <a:latin typeface="Calibri"/>
                <a:cs typeface="Calibri"/>
              </a:rPr>
              <a:t>Soutien pour l’organisation de colloques et réunions scientifiques (5)</a:t>
            </a:r>
          </a:p>
        </p:txBody>
      </p:sp>
    </p:spTree>
    <p:extLst>
      <p:ext uri="{BB962C8B-B14F-4D97-AF65-F5344CB8AC3E}">
        <p14:creationId xmlns:p14="http://schemas.microsoft.com/office/powerpoint/2010/main" val="670619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7B12CA9-B8E2-295B-24F4-EFD3CB2F48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F7F284-32FC-2BA7-CC43-AB51E6B49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BDABD7-CFD0-FD7F-02FB-8AADF91F1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3659" y="754731"/>
            <a:ext cx="52096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ctr" eaLnBrk="1" hangingPunct="1">
              <a:buClrTx/>
              <a:buSzTx/>
              <a:buFontTx/>
              <a:buNone/>
              <a:defRPr sz="2800" b="1">
                <a:solidFill>
                  <a:srgbClr val="0D87AF"/>
                </a:solidFill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9pPr>
          </a:lstStyle>
          <a:p>
            <a:r>
              <a:rPr lang="fr-FR" altLang="fr-FR" dirty="0"/>
              <a:t>Coût des actions de la SFR 2024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DBD6A4-0494-0F43-C86F-47E57222BFDA}"/>
              </a:ext>
            </a:extLst>
          </p:cNvPr>
          <p:cNvSpPr txBox="1"/>
          <p:nvPr/>
        </p:nvSpPr>
        <p:spPr>
          <a:xfrm>
            <a:off x="1206955" y="1606841"/>
            <a:ext cx="745807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Animation scientifique organisée par la SFR </a:t>
            </a:r>
            <a:r>
              <a:rPr lang="fr-FR" sz="1600" b="1" i="0" u="none" strike="noStrike" kern="12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(journée annuelle...) 	     	</a:t>
            </a: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2718.53</a:t>
            </a:r>
            <a:endParaRPr lang="fr-FR" sz="1600" b="1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i="0" u="none" strike="noStrike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Soutien aux stages de M2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				</a:t>
            </a: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3500</a:t>
            </a:r>
            <a:endParaRPr lang="fr-FR" sz="1600" b="1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i="0" u="none" strike="noStrike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defRPr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Soutien à la publication d’un article							1500</a:t>
            </a: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i="0" u="none" strike="noStrike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Soutien à l’organisation</a:t>
            </a:r>
            <a:r>
              <a:rPr lang="fr-FR" sz="1600" b="1" i="0" u="none" strike="noStrike" kern="12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colloques et réunions 				4550</a:t>
            </a:r>
            <a:endParaRPr lang="fr-FR" sz="1600" b="1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1600" b="1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Soutien à l’accueil de conférenciers							150</a:t>
            </a:r>
            <a:endParaRPr lang="fr-FR" sz="1600" b="1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i="0" u="none" strike="noStrike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Soutien à la communication et à la formation					2765</a:t>
            </a:r>
            <a:endParaRPr lang="fr-FR" sz="1600" b="1" i="0" u="none" strike="noStrik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i="0" u="none" strike="noStrike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i="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Fonctionnement SFR (comit</a:t>
            </a:r>
            <a:r>
              <a:rPr lang="fr-FR" sz="1600" b="1" i="0" u="none" strike="noStrike" kern="12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de direction, déplacements…)			1236</a:t>
            </a: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endParaRPr lang="fr-FR" sz="1600" b="1" i="0" u="none" strike="noStrike" kern="1200" baseline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					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         </a:t>
            </a:r>
            <a:r>
              <a:rPr lang="fr-FR" sz="2400" b="1" i="0" u="none" strike="noStrike" kern="1200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16419.5</a:t>
            </a:r>
          </a:p>
          <a:p>
            <a:pPr marL="0" marR="0" indent="0" algn="r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(pour un budget de 16 500 €)</a:t>
            </a:r>
            <a:r>
              <a:rPr lang="fr-FR" sz="1800" b="0" i="0" u="none" strike="noStrike" kern="1200" baseline="0" dirty="0"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	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898525" indent="-898525">
              <a:defRPr/>
            </a:pPr>
            <a:r>
              <a:rPr lang="fr-FR" sz="1600" dirty="0">
                <a:solidFill>
                  <a:srgbClr val="99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sz="1600" dirty="0">
              <a:solidFill>
                <a:srgbClr val="00B05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160229C-BF64-5DD3-CB2D-36C71D863735}"/>
              </a:ext>
            </a:extLst>
          </p:cNvPr>
          <p:cNvSpPr/>
          <p:nvPr/>
        </p:nvSpPr>
        <p:spPr>
          <a:xfrm>
            <a:off x="1045028" y="1502229"/>
            <a:ext cx="7151915" cy="3483428"/>
          </a:xfrm>
          <a:prstGeom prst="roundRect">
            <a:avLst/>
          </a:prstGeom>
          <a:noFill/>
          <a:ln w="28575">
            <a:solidFill>
              <a:srgbClr val="0D87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081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D46FA8-DDC8-EFCD-1100-270A0F132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829" y="893465"/>
            <a:ext cx="5618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ctr" eaLnBrk="1" hangingPunct="1">
              <a:buClrTx/>
              <a:buSzTx/>
              <a:buFontTx/>
              <a:buNone/>
              <a:defRPr sz="2800" b="1">
                <a:solidFill>
                  <a:srgbClr val="0D87AF"/>
                </a:solidFill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9pPr>
          </a:lstStyle>
          <a:p>
            <a:r>
              <a:rPr lang="fr-FR" altLang="fr-FR" dirty="0"/>
              <a:t>Programme de la Journée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15CF71-7427-D9C8-0A93-0A3A52A69A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932112-E6BE-C6B2-CE12-EBEF2B1588B3}"/>
              </a:ext>
            </a:extLst>
          </p:cNvPr>
          <p:cNvSpPr txBox="1"/>
          <p:nvPr/>
        </p:nvSpPr>
        <p:spPr>
          <a:xfrm>
            <a:off x="748111" y="949061"/>
            <a:ext cx="7647777" cy="5840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1400" b="1" dirty="0">
              <a:solidFill>
                <a:srgbClr val="AF0D35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Arabic Typesetting" panose="03020402040406030203" pitchFamily="66" charset="-78"/>
            </a:endParaRPr>
          </a:p>
          <a:p>
            <a:pPr algn="ctr"/>
            <a:r>
              <a:rPr lang="fr-FR" sz="1600" b="1" dirty="0">
                <a:ln w="12256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9h00-9h30 : Accueil Café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9h30-9h40 </a:t>
            </a:r>
            <a:r>
              <a:rPr lang="fr-FR" sz="1400" b="1" dirty="0">
                <a:solidFill>
                  <a:srgbClr val="94363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: </a:t>
            </a:r>
            <a:r>
              <a:rPr lang="fr-FR" sz="1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Introduction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7620" algn="l"/>
            <a:r>
              <a:rPr lang="fr-FR" sz="1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       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Marie Gomot et Laurence </a:t>
            </a:r>
            <a:r>
              <a:rPr lang="fr-FR" sz="14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Taconnat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9h40 -11h00 </a:t>
            </a:r>
            <a:r>
              <a:rPr lang="fr-FR" sz="1400" b="1" dirty="0">
                <a:solidFill>
                  <a:srgbClr val="94363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: </a:t>
            </a:r>
            <a:r>
              <a:rPr lang="fr-FR" sz="1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Axe 1-&gt; Développement et vieillissement : cerveau et comportement </a:t>
            </a:r>
            <a:r>
              <a:rPr lang="fr-FR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4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Modératrices</a:t>
            </a:r>
            <a:r>
              <a:rPr lang="fr-FR" sz="1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Lucie Angel 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14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CeRCA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/Tours Poitiers) 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Lina Guerrero-</a:t>
            </a:r>
            <a:r>
              <a:rPr lang="fr-FR" sz="14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Sastoque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Laboratoire de Psychologie des Pays de la Loire Nantes/Angers)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09h40 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Pauline </a:t>
            </a:r>
            <a:r>
              <a:rPr lang="fr-FR" sz="14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Quémart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4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LPPL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Nantes/Angers)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 Peut-on améliorer le langage écrit avec une intervention non langagière ? L’exemple du logiciel </a:t>
            </a:r>
            <a:r>
              <a:rPr lang="fr-FR" sz="1400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Brûme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10h00 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Olivier Dupuy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Laboratoire Move/Université Poitiers)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 Vieillissement neurophysiologique et métabolique : effet de l’activité physique »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10h20 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Mathilde Duflos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4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PAVeA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/Tours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« Jeu en plein air intergénérationnel : Quelles sont les motivations et difficultés des grands-parents canadiens ? »</a:t>
            </a:r>
          </a:p>
          <a:p>
            <a:pPr lvl="0" algn="just">
              <a:spcAft>
                <a:spcPts val="300"/>
              </a:spcAft>
            </a:pP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300"/>
              </a:spcAft>
            </a:pP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10h40 : </a:t>
            </a:r>
            <a:r>
              <a:rPr lang="fr-FR" sz="1400" b="1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Dorothée Leroux &amp; Ilona </a:t>
            </a:r>
            <a:r>
              <a:rPr lang="fr-FR" sz="1400" b="1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Moutoussamy</a:t>
            </a:r>
            <a:r>
              <a:rPr lang="fr-FR" sz="1200" b="1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2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Université de Tours</a:t>
            </a:r>
            <a:r>
              <a:rPr lang="fr-FR" sz="12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 </a:t>
            </a:r>
            <a:r>
              <a:rPr lang="fr-F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Loire Val-</a:t>
            </a:r>
            <a:r>
              <a:rPr lang="fr-FR" sz="1400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fr-F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vers une recherche plus participative en santé »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1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AF0D35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11h00-11h30 : Pause-Café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38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D46FA8-DDC8-EFCD-1100-270A0F132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829" y="893465"/>
            <a:ext cx="5618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ctr" eaLnBrk="1" hangingPunct="1">
              <a:buClrTx/>
              <a:buSzTx/>
              <a:buFontTx/>
              <a:buNone/>
              <a:defRPr sz="2800" b="1">
                <a:solidFill>
                  <a:srgbClr val="0D87AF"/>
                </a:solidFill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9pPr>
          </a:lstStyle>
          <a:p>
            <a:r>
              <a:rPr lang="fr-FR" altLang="fr-FR" dirty="0"/>
              <a:t>Programme de la Journée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15CF71-7427-D9C8-0A93-0A3A52A69A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932112-E6BE-C6B2-CE12-EBEF2B1588B3}"/>
              </a:ext>
            </a:extLst>
          </p:cNvPr>
          <p:cNvSpPr txBox="1"/>
          <p:nvPr/>
        </p:nvSpPr>
        <p:spPr>
          <a:xfrm>
            <a:off x="748111" y="1326225"/>
            <a:ext cx="7647777" cy="4762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9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11h30 -12h30 : </a:t>
            </a:r>
            <a:r>
              <a:rPr lang="fr-FR" sz="14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Axe 2-&gt; Santé mentale, psychiatrie, qualité de vie et  Axe3-&gt; Neurobiologie des grandes fonctions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900" u="none" strike="noStrike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400" u="sng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Modérateurs</a:t>
            </a:r>
            <a:r>
              <a:rPr lang="fr-FR" sz="14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Frédéric </a:t>
            </a:r>
            <a:r>
              <a:rPr lang="fr-FR" sz="14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Laumonnier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</a:t>
            </a:r>
            <a:r>
              <a:rPr lang="fr-FR" sz="14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iBraiN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/Tours)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Arnaud Menuet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(CNRS/Orléans)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11h30 : </a:t>
            </a:r>
            <a:r>
              <a:rPr lang="en-US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Thibault </a:t>
            </a:r>
            <a:r>
              <a:rPr lang="en-US" sz="14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Laboute</a:t>
            </a:r>
            <a:r>
              <a:rPr lang="en-US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iBraiN</a:t>
            </a:r>
            <a:r>
              <a:rPr lang="en-US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/Tours</a:t>
            </a:r>
            <a:r>
              <a:rPr lang="en-US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 GPR158 in depression : from the structure to the ligand and from the nanobody to the first preclinical trial»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11h50 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Stéphane </a:t>
            </a:r>
            <a:r>
              <a:rPr lang="fr-FR" sz="14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Mortaud</a:t>
            </a:r>
            <a:r>
              <a:rPr lang="fr-FR" sz="11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400" i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INEM</a:t>
            </a:r>
            <a:r>
              <a:rPr lang="fr-FR" sz="140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/Orléans</a:t>
            </a:r>
            <a:r>
              <a:rPr lang="fr-FR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 Exposition </a:t>
            </a:r>
            <a:r>
              <a:rPr lang="en-US" sz="1400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précoce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aux </a:t>
            </a:r>
            <a:r>
              <a:rPr lang="en-US" sz="1400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polluants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action direct </a:t>
            </a:r>
            <a:r>
              <a:rPr lang="en-US" sz="1400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sensibilisation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lang="en-US" sz="1400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risque</a:t>
            </a:r>
            <a:r>
              <a:rPr lang="en-US" sz="140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? »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12h10 : </a:t>
            </a:r>
            <a:r>
              <a:rPr lang="fr-FR" sz="14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 Malo</a:t>
            </a:r>
            <a:r>
              <a:rPr lang="fr-F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1400" i="1" dirty="0" err="1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LPPL</a:t>
            </a:r>
            <a:r>
              <a:rPr lang="fr-FR" sz="1400" i="1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/Nantes</a:t>
            </a:r>
            <a:r>
              <a:rPr lang="fr-FR" sz="14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« IA et réalité virtuelle au service d’une meilleure prise en charge des patients</a:t>
            </a:r>
            <a:r>
              <a:rPr lang="fr-FR" sz="14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»</a:t>
            </a: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endParaRPr lang="fr-FR" sz="1400" dirty="0">
              <a:effectLst/>
              <a:latin typeface="Georgia" panose="02040502050405020303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fr-FR" sz="13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12h30-14h00 : </a:t>
            </a:r>
            <a:r>
              <a:rPr lang="fr-FR" sz="13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Pause déjeuner sur inscription </a:t>
            </a:r>
            <a:r>
              <a:rPr lang="fr-FR" sz="1300" b="1" i="1" dirty="0">
                <a:solidFill>
                  <a:srgbClr val="D9959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(offert par la SFR/</a:t>
            </a:r>
            <a:r>
              <a:rPr lang="fr-FR" sz="1300" b="1" i="1" dirty="0" err="1">
                <a:solidFill>
                  <a:srgbClr val="D9959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SaNeC</a:t>
            </a:r>
            <a:r>
              <a:rPr lang="fr-FR" sz="1300" b="1" i="1" dirty="0">
                <a:solidFill>
                  <a:srgbClr val="D9959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 4226)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3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&amp; Présentation des Posters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300" b="1" i="1" dirty="0">
                <a:solidFill>
                  <a:srgbClr val="D9959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  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300" b="1" i="1" dirty="0">
                <a:solidFill>
                  <a:srgbClr val="D9959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13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14h00-14h20 </a:t>
            </a:r>
            <a:r>
              <a:rPr lang="fr-FR" sz="1400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: Présentation du nouveau laboratoire </a:t>
            </a:r>
          </a:p>
          <a:p>
            <a:pPr algn="just"/>
            <a:r>
              <a:rPr lang="fr-FR" sz="8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14h00</a:t>
            </a:r>
            <a:r>
              <a:rPr lang="fr-FR" sz="11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: </a:t>
            </a:r>
            <a:r>
              <a:rPr lang="fr-FR" sz="12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Anne </a:t>
            </a:r>
            <a:r>
              <a:rPr lang="fr-FR" sz="1200" b="1" dirty="0" err="1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Congard</a:t>
            </a:r>
            <a:r>
              <a:rPr lang="fr-FR" sz="1200" b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2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Laboratoire de Psychologie des Pays de la Loire UR 4638. 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300"/>
              </a:spcAft>
            </a:pPr>
            <a:r>
              <a:rPr lang="fr-FR" sz="12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204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D46FA8-DDC8-EFCD-1100-270A0F132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286" y="687451"/>
            <a:ext cx="5618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algn="ctr" eaLnBrk="1" hangingPunct="1">
              <a:buClrTx/>
              <a:buSzTx/>
              <a:buFontTx/>
              <a:buNone/>
              <a:defRPr sz="2800" b="1">
                <a:solidFill>
                  <a:srgbClr val="0D87AF"/>
                </a:solidFill>
                <a:latin typeface="Calibri"/>
                <a:cs typeface="Calibri"/>
              </a:defRPr>
            </a:lvl1pPr>
            <a:lvl2pPr marL="742950" indent="-28575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2000">
                <a:solidFill>
                  <a:srgbClr val="262626"/>
                </a:solidFill>
              </a:defRPr>
            </a:lvl2pPr>
            <a:lvl3pPr marL="11430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>
                <a:solidFill>
                  <a:srgbClr val="262626"/>
                </a:solidFill>
              </a:defRPr>
            </a:lvl3pPr>
            <a:lvl4pPr marL="16002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600">
                <a:solidFill>
                  <a:srgbClr val="262626"/>
                </a:solidFill>
              </a:defRPr>
            </a:lvl4pPr>
            <a:lvl5pPr marL="2057400" indent="-2286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5pPr>
            <a:lvl6pPr marL="25146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6pPr>
            <a:lvl7pPr marL="29718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7pPr>
            <a:lvl8pPr marL="34290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8pPr>
            <a:lvl9pPr marL="3886200" indent="-228600" defTabSz="457200" fontAlgn="base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 panose="020B0604020202020204" pitchFamily="34" charset="0"/>
              <a:buChar char="•"/>
              <a:defRPr sz="1400">
                <a:solidFill>
                  <a:srgbClr val="262626"/>
                </a:solidFill>
              </a:defRPr>
            </a:lvl9pPr>
          </a:lstStyle>
          <a:p>
            <a:r>
              <a:rPr lang="fr-FR" altLang="fr-FR" dirty="0"/>
              <a:t>Programme de la Journée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15CF71-7427-D9C8-0A93-0A3A52A69A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564" y="-5046"/>
            <a:ext cx="1202436" cy="9541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932112-E6BE-C6B2-CE12-EBEF2B1588B3}"/>
              </a:ext>
            </a:extLst>
          </p:cNvPr>
          <p:cNvSpPr txBox="1"/>
          <p:nvPr/>
        </p:nvSpPr>
        <p:spPr>
          <a:xfrm>
            <a:off x="748111" y="949061"/>
            <a:ext cx="764777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900" b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r>
              <a:rPr lang="fr-FR" sz="1300" b="1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14h20-16h50 </a:t>
            </a:r>
            <a:r>
              <a:rPr lang="fr-FR" sz="13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:</a:t>
            </a:r>
            <a:r>
              <a:rPr lang="fr-FR" sz="1300" b="1" dirty="0">
                <a:solidFill>
                  <a:srgbClr val="943634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 </a:t>
            </a:r>
            <a:r>
              <a:rPr lang="fr-FR" sz="13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Projets soutenus/ financés par la SFR 4226 – 2024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fr-FR" sz="8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14h20</a:t>
            </a:r>
            <a:r>
              <a:rPr lang="en-US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Jimmy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BORDARIE</a:t>
            </a:r>
            <a:r>
              <a:rPr lang="fr-FR" sz="12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QualiPsy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/Tours)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 Ethique, Confiance, Santé 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14h35: 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Ilona </a:t>
            </a:r>
            <a:r>
              <a:rPr lang="en-US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MOUTOUSSAMY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représentée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par </a:t>
            </a:r>
            <a:r>
              <a:rPr lang="en-US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Séverine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FAY</a:t>
            </a:r>
            <a:r>
              <a:rPr lang="en-US" sz="12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CeRCA</a:t>
            </a: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«Protective effects of physical activity on episodic memory during aging are explained by executive functioning 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14h50</a:t>
            </a:r>
            <a:r>
              <a:rPr lang="en-US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: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Marcello </a:t>
            </a:r>
            <a:r>
              <a:rPr lang="en-US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SOLINAS</a:t>
            </a:r>
            <a:r>
              <a:rPr lang="en-US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LNEC</a:t>
            </a:r>
            <a:r>
              <a:rPr lang="en-US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équipe 2/Poitiers)</a:t>
            </a:r>
            <a:r>
              <a:rPr lang="en-US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«Delay of punishment highlights differential vulnerability to </a:t>
            </a:r>
            <a:r>
              <a:rPr lang="en-US" sz="1200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developping</a:t>
            </a:r>
            <a:r>
              <a:rPr lang="en-US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addiction-like behavior toward sweet food 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15h05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: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Dévina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UNG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&amp; Jean-Michel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ESCOFFRE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iBraiN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Equipe 3 et 4/Tours)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« Journée thématique sphéroïdes et </a:t>
            </a:r>
            <a:r>
              <a:rPr lang="fr-FR" sz="1200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oragnoïdes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en Région Val-de-Loire 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15h20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Léo-Paul HEBERT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LNEC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/Poitiers)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« Effet thérapeutique de la stimulation de l'insula : lien avec le </a:t>
            </a:r>
            <a:r>
              <a:rPr lang="fr-FR" sz="1200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craving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et l'insight 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15h</a:t>
            </a:r>
            <a:r>
              <a:rPr lang="fr-FR" sz="1200" i="1" dirty="0"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Fanny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DARRAULT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iBraiN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équipe 4/Tours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 « Exploration de la matière blanche du gyrus précentral du macaque par IRM de diffusion 11,7T) 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15h50 : 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Maëlle CERTON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iBraiN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équipe 2/Tours)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 Cartographie cérébrale des traces mnésiques associées à un modèle murin d'adversité précoce 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16h05 : 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Tiphanie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GONNORD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CeRCA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équipe 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ViPsyM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/Poitiers)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 Bénéfices d’une intervention combinée physique et cognitive réalisée dans un environnement socialement enrichi sur la qualité de vie des personnes âgées : un essai contrôlé randomisé de 12 semaines 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16h20 : 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Victor NOBLE</a:t>
            </a:r>
            <a:r>
              <a:rPr lang="fr-FR" sz="12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QualiPsy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/Tours)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 Les profils d'identification professionnelle dans la fonction publique française 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16h35 : </a:t>
            </a:r>
            <a:r>
              <a:rPr lang="fr-FR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Zoé </a:t>
            </a:r>
            <a:r>
              <a:rPr lang="fr-FR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RANTY</a:t>
            </a:r>
            <a:r>
              <a:rPr lang="fr-FR" sz="1200" b="1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1200" i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iBraiN</a:t>
            </a:r>
            <a:r>
              <a:rPr lang="fr-FR" sz="12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équipe 1/Tours) </a:t>
            </a: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 Sourire vocal dans le développement typique et dans l'autisme »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300"/>
              </a:spcAft>
            </a:pP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Prix du meilleur poster</a:t>
            </a:r>
          </a:p>
          <a:p>
            <a:pPr algn="ctr">
              <a:spcAft>
                <a:spcPts val="300"/>
              </a:spcAft>
            </a:pP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300"/>
              </a:spcAft>
            </a:pPr>
            <a:r>
              <a:rPr lang="fr-FR" sz="12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300" b="1" dirty="0">
                <a:solidFill>
                  <a:srgbClr val="AF0D35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16h50 </a:t>
            </a:r>
            <a:r>
              <a:rPr lang="fr-FR" sz="13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abic Typesetting" panose="03020402040406030203" pitchFamily="66" charset="-78"/>
              </a:rPr>
              <a:t>: Clôture de la journée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300"/>
              </a:spcAft>
            </a:pPr>
            <a:r>
              <a:rPr lang="fr-FR" sz="1200" dirty="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834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A3758ECF56474DA3535D985316A91A" ma:contentTypeVersion="2" ma:contentTypeDescription="Crée un document." ma:contentTypeScope="" ma:versionID="a614231b8386b3c1982fed64594a40f4">
  <xsd:schema xmlns:xsd="http://www.w3.org/2001/XMLSchema" xmlns:xs="http://www.w3.org/2001/XMLSchema" xmlns:p="http://schemas.microsoft.com/office/2006/metadata/properties" xmlns:ns2="543a317f-fbe1-4c45-a3cf-06cb793fc0ee" targetNamespace="http://schemas.microsoft.com/office/2006/metadata/properties" ma:root="true" ma:fieldsID="0cb2cfb406b02ec457a5c13f9d367218" ns2:_="">
    <xsd:import namespace="543a317f-fbe1-4c45-a3cf-06cb793fc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a317f-fbe1-4c45-a3cf-06cb793fc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B74DB9-C5DA-4C89-BB4D-E89D6BB6021F}">
  <ds:schemaRefs>
    <ds:schemaRef ds:uri="543a317f-fbe1-4c45-a3cf-06cb793fc0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C5CF817-329E-4B99-9C57-9E56A6F8FCE4}">
  <ds:schemaRefs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543a317f-fbe1-4c45-a3cf-06cb793fc0e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7514047-C357-41C5-A6E6-5986B7461A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6150599-ebb0-4fcf-94a5-6010823c7bd5}" enabled="0" method="" siteId="{16150599-ebb0-4fcf-94a5-6010823c7bd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543</TotalTime>
  <Words>1442</Words>
  <Application>Microsoft Office PowerPoint</Application>
  <PresentationFormat>Affichage à l'écran (4:3)</PresentationFormat>
  <Paragraphs>163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4" baseType="lpstr">
      <vt:lpstr>Arial</vt:lpstr>
      <vt:lpstr>Arial Narrow</vt:lpstr>
      <vt:lpstr>Calibri</vt:lpstr>
      <vt:lpstr>Comic Sans MS</vt:lpstr>
      <vt:lpstr>Garamond</vt:lpstr>
      <vt:lpstr>Georgia</vt:lpstr>
      <vt:lpstr>Segoe UI</vt:lpstr>
      <vt:lpstr>Symbol</vt:lpstr>
      <vt:lpstr>Times New Roman</vt:lpstr>
      <vt:lpstr>Wingdings</vt:lpstr>
      <vt:lpstr>Organique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INSERM</dc:creator>
  <cp:lastModifiedBy>Caroline Vaslin</cp:lastModifiedBy>
  <cp:revision>100</cp:revision>
  <cp:lastPrinted>2023-12-05T16:13:48Z</cp:lastPrinted>
  <dcterms:created xsi:type="dcterms:W3CDTF">2003-07-18T11:54:16Z</dcterms:created>
  <dcterms:modified xsi:type="dcterms:W3CDTF">2025-10-23T09:30:52Z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0x010100CBA3758ECF56474DA3535D985316A91A</vt:lpwstr>
  </property>
</Properties>
</file>