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omments/modernComment_101_685D0F39.xml" ContentType="application/vnd.ms-powerpoint.comments+xml"/>
  <Override PartName="/ppt/comments/modernComment_104_3326929F.xml" ContentType="application/vnd.ms-powerpoint.comments+xml"/>
  <Override PartName="/ppt/comments/modernComment_105_CB2C49.xml" ContentType="application/vnd.ms-powerpoint.comments+xml"/>
  <Override PartName="/ppt/comments/modernComment_103_909814EE.xml" ContentType="application/vnd.ms-powerpoint.comments+xml"/>
  <Override PartName="/ppt/comments/modernComment_106_6C03A4A9.xml" ContentType="application/vnd.ms-powerpoint.comments+xml"/>
  <Override PartName="/ppt/authors.xml" ContentType="application/vnd.ms-powerpoint.author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7" r:id="rId5"/>
    <p:sldId id="260" r:id="rId6"/>
    <p:sldId id="261" r:id="rId7"/>
    <p:sldId id="259" r:id="rId8"/>
    <p:sldId id="262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3EC8E37-9911-980D-BB16-ADE48DADF93D}" name="Eric Bricout" initials="EB" userId="S::eric.bricout@univ-tours.fr::13c477d7-3930-4951-a317-c4655140176c" providerId="AD"/>
  <p188:author id="{6EE9647C-ED9B-5E5B-701B-828CFEB673E0}" name="Catherine Beaumont" initials="CB" userId="S::catherine.beaumont@univ-tours.fr::af06fce3-acee-4c59-8d24-9cb48a077d4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8D7AE5-89FC-3474-83D4-E7EBF326CD74}" v="775" dt="2022-03-29T15:47:03.907"/>
    <p1510:client id="{6DE342C5-EEE8-4980-B82F-5863018D4875}" v="124" dt="2022-04-01T07:26:00.310"/>
    <p1510:client id="{76378A91-CF0F-45F2-AA93-986BB01E0276}" v="104" dt="2022-03-31T10:29:00.858"/>
    <p1510:client id="{818D3E1A-D620-65F9-1F07-2C9F5AA27AD2}" v="3" dt="2022-03-30T16:36:46.012"/>
    <p1510:client id="{C189E5FC-A68D-418D-BBA3-8B494B3750C6}" v="683" dt="2022-03-30T12:58:52.367"/>
    <p1510:client id="{D52E6B9A-1546-465D-910A-9CD473F94892}" v="354" dt="2022-03-30T16:06:52.652"/>
    <p1510:client id="{D5EAE77C-3CBB-4685-98C6-1761D68FF591}" v="556" dt="2022-03-29T08:27:35.958"/>
    <p1510:client id="{E7118370-DA53-4F3F-B0E8-38035F73693A}" v="400" dt="2022-03-31T10:17:16.6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11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16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manuelle Huver" userId="S::huver@univ-tours.fr::d81aeb5e-167c-4879-9c14-0ea094cab8ab" providerId="AD" clId="Web-{76378A91-CF0F-45F2-AA93-986BB01E0276}"/>
    <pc:docChg chg="modSld">
      <pc:chgData name="Emmanuelle Huver" userId="S::huver@univ-tours.fr::d81aeb5e-167c-4879-9c14-0ea094cab8ab" providerId="AD" clId="Web-{76378A91-CF0F-45F2-AA93-986BB01E0276}" dt="2022-03-31T10:29:00.858" v="93" actId="1076"/>
      <pc:docMkLst>
        <pc:docMk/>
      </pc:docMkLst>
      <pc:sldChg chg="modSp">
        <pc:chgData name="Emmanuelle Huver" userId="S::huver@univ-tours.fr::d81aeb5e-167c-4879-9c14-0ea094cab8ab" providerId="AD" clId="Web-{76378A91-CF0F-45F2-AA93-986BB01E0276}" dt="2022-03-31T10:27:37.543" v="73"/>
        <pc:sldMkLst>
          <pc:docMk/>
          <pc:sldMk cId="1750929209" sldId="257"/>
        </pc:sldMkLst>
        <pc:graphicFrameChg chg="mod modGraphic">
          <ac:chgData name="Emmanuelle Huver" userId="S::huver@univ-tours.fr::d81aeb5e-167c-4879-9c14-0ea094cab8ab" providerId="AD" clId="Web-{76378A91-CF0F-45F2-AA93-986BB01E0276}" dt="2022-03-31T10:27:37.543" v="73"/>
          <ac:graphicFrameMkLst>
            <pc:docMk/>
            <pc:sldMk cId="1750929209" sldId="257"/>
            <ac:graphicFrameMk id="2" creationId="{00000000-0000-0000-0000-000000000000}"/>
          </ac:graphicFrameMkLst>
        </pc:graphicFrameChg>
      </pc:sldChg>
      <pc:sldChg chg="modSp">
        <pc:chgData name="Emmanuelle Huver" userId="S::huver@univ-tours.fr::d81aeb5e-167c-4879-9c14-0ea094cab8ab" providerId="AD" clId="Web-{76378A91-CF0F-45F2-AA93-986BB01E0276}" dt="2022-03-31T10:29:00.858" v="93" actId="1076"/>
        <pc:sldMkLst>
          <pc:docMk/>
          <pc:sldMk cId="1812178089" sldId="262"/>
        </pc:sldMkLst>
        <pc:graphicFrameChg chg="mod modGraphic">
          <ac:chgData name="Emmanuelle Huver" userId="S::huver@univ-tours.fr::d81aeb5e-167c-4879-9c14-0ea094cab8ab" providerId="AD" clId="Web-{76378A91-CF0F-45F2-AA93-986BB01E0276}" dt="2022-03-31T10:29:00.858" v="93" actId="1076"/>
          <ac:graphicFrameMkLst>
            <pc:docMk/>
            <pc:sldMk cId="1812178089" sldId="262"/>
            <ac:graphicFrameMk id="2" creationId="{00000000-0000-0000-0000-000000000000}"/>
          </ac:graphicFrameMkLst>
        </pc:graphicFrameChg>
      </pc:sldChg>
    </pc:docChg>
  </pc:docChgLst>
  <pc:docChgLst>
    <pc:chgData name="Emmanuelle Huver" userId="S::huver@univ-tours.fr::d81aeb5e-167c-4879-9c14-0ea094cab8ab" providerId="AD" clId="Web-{D5EAE77C-3CBB-4685-98C6-1761D68FF591}"/>
    <pc:docChg chg="modSld">
      <pc:chgData name="Emmanuelle Huver" userId="S::huver@univ-tours.fr::d81aeb5e-167c-4879-9c14-0ea094cab8ab" providerId="AD" clId="Web-{D5EAE77C-3CBB-4685-98C6-1761D68FF591}" dt="2022-03-29T08:16:18.254" v="540"/>
      <pc:docMkLst>
        <pc:docMk/>
      </pc:docMkLst>
      <pc:sldChg chg="modSp">
        <pc:chgData name="Emmanuelle Huver" userId="S::huver@univ-tours.fr::d81aeb5e-167c-4879-9c14-0ea094cab8ab" providerId="AD" clId="Web-{D5EAE77C-3CBB-4685-98C6-1761D68FF591}" dt="2022-03-29T07:58:07.384" v="248"/>
        <pc:sldMkLst>
          <pc:docMk/>
          <pc:sldMk cId="1750929209" sldId="257"/>
        </pc:sldMkLst>
        <pc:graphicFrameChg chg="mod modGraphic">
          <ac:chgData name="Emmanuelle Huver" userId="S::huver@univ-tours.fr::d81aeb5e-167c-4879-9c14-0ea094cab8ab" providerId="AD" clId="Web-{D5EAE77C-3CBB-4685-98C6-1761D68FF591}" dt="2022-03-29T07:58:07.384" v="248"/>
          <ac:graphicFrameMkLst>
            <pc:docMk/>
            <pc:sldMk cId="1750929209" sldId="257"/>
            <ac:graphicFrameMk id="2" creationId="{00000000-0000-0000-0000-000000000000}"/>
          </ac:graphicFrameMkLst>
        </pc:graphicFrameChg>
      </pc:sldChg>
      <pc:sldChg chg="modSp">
        <pc:chgData name="Emmanuelle Huver" userId="S::huver@univ-tours.fr::d81aeb5e-167c-4879-9c14-0ea094cab8ab" providerId="AD" clId="Web-{D5EAE77C-3CBB-4685-98C6-1761D68FF591}" dt="2022-03-29T08:12:39.967" v="458"/>
        <pc:sldMkLst>
          <pc:docMk/>
          <pc:sldMk cId="858165919" sldId="260"/>
        </pc:sldMkLst>
        <pc:graphicFrameChg chg="mod modGraphic">
          <ac:chgData name="Emmanuelle Huver" userId="S::huver@univ-tours.fr::d81aeb5e-167c-4879-9c14-0ea094cab8ab" providerId="AD" clId="Web-{D5EAE77C-3CBB-4685-98C6-1761D68FF591}" dt="2022-03-29T08:12:39.967" v="458"/>
          <ac:graphicFrameMkLst>
            <pc:docMk/>
            <pc:sldMk cId="858165919" sldId="260"/>
            <ac:graphicFrameMk id="2" creationId="{00000000-0000-0000-0000-000000000000}"/>
          </ac:graphicFrameMkLst>
        </pc:graphicFrameChg>
      </pc:sldChg>
      <pc:sldChg chg="modSp">
        <pc:chgData name="Emmanuelle Huver" userId="S::huver@univ-tours.fr::d81aeb5e-167c-4879-9c14-0ea094cab8ab" providerId="AD" clId="Web-{D5EAE77C-3CBB-4685-98C6-1761D68FF591}" dt="2022-03-29T08:16:18.254" v="540"/>
        <pc:sldMkLst>
          <pc:docMk/>
          <pc:sldMk cId="1812178089" sldId="262"/>
        </pc:sldMkLst>
        <pc:graphicFrameChg chg="mod modGraphic">
          <ac:chgData name="Emmanuelle Huver" userId="S::huver@univ-tours.fr::d81aeb5e-167c-4879-9c14-0ea094cab8ab" providerId="AD" clId="Web-{D5EAE77C-3CBB-4685-98C6-1761D68FF591}" dt="2022-03-29T08:16:18.254" v="540"/>
          <ac:graphicFrameMkLst>
            <pc:docMk/>
            <pc:sldMk cId="1812178089" sldId="262"/>
            <ac:graphicFrameMk id="2" creationId="{00000000-0000-0000-0000-000000000000}"/>
          </ac:graphicFrameMkLst>
        </pc:graphicFrameChg>
      </pc:sldChg>
    </pc:docChg>
  </pc:docChgLst>
  <pc:docChgLst>
    <pc:chgData name="Catherine Beaumont" userId="S::catherine.beaumont@univ-tours.fr::af06fce3-acee-4c59-8d24-9cb48a077d49" providerId="AD" clId="Web-{C189E5FC-A68D-418D-BBA3-8B494B3750C6}"/>
    <pc:docChg chg="modSld">
      <pc:chgData name="Catherine Beaumont" userId="S::catherine.beaumont@univ-tours.fr::af06fce3-acee-4c59-8d24-9cb48a077d49" providerId="AD" clId="Web-{C189E5FC-A68D-418D-BBA3-8B494B3750C6}" dt="2022-03-30T12:58:52.367" v="838"/>
      <pc:docMkLst>
        <pc:docMk/>
      </pc:docMkLst>
      <pc:sldChg chg="modSp addCm delCm modCm">
        <pc:chgData name="Catherine Beaumont" userId="S::catherine.beaumont@univ-tours.fr::af06fce3-acee-4c59-8d24-9cb48a077d49" providerId="AD" clId="Web-{C189E5FC-A68D-418D-BBA3-8B494B3750C6}" dt="2022-03-30T12:32:53.891" v="276"/>
        <pc:sldMkLst>
          <pc:docMk/>
          <pc:sldMk cId="1750929209" sldId="257"/>
        </pc:sldMkLst>
        <pc:graphicFrameChg chg="mod modGraphic">
          <ac:chgData name="Catherine Beaumont" userId="S::catherine.beaumont@univ-tours.fr::af06fce3-acee-4c59-8d24-9cb48a077d49" providerId="AD" clId="Web-{C189E5FC-A68D-418D-BBA3-8B494B3750C6}" dt="2022-03-30T12:32:28.812" v="275"/>
          <ac:graphicFrameMkLst>
            <pc:docMk/>
            <pc:sldMk cId="1750929209" sldId="257"/>
            <ac:graphicFrameMk id="2" creationId="{00000000-0000-0000-0000-000000000000}"/>
          </ac:graphicFrameMkLst>
        </pc:graphicFrameChg>
      </pc:sldChg>
      <pc:sldChg chg="modSp addCm modCm">
        <pc:chgData name="Catherine Beaumont" userId="S::catherine.beaumont@univ-tours.fr::af06fce3-acee-4c59-8d24-9cb48a077d49" providerId="AD" clId="Web-{C189E5FC-A68D-418D-BBA3-8B494B3750C6}" dt="2022-03-30T12:58:52.367" v="838"/>
        <pc:sldMkLst>
          <pc:docMk/>
          <pc:sldMk cId="2425885934" sldId="259"/>
        </pc:sldMkLst>
        <pc:graphicFrameChg chg="mod modGraphic">
          <ac:chgData name="Catherine Beaumont" userId="S::catherine.beaumont@univ-tours.fr::af06fce3-acee-4c59-8d24-9cb48a077d49" providerId="AD" clId="Web-{C189E5FC-A68D-418D-BBA3-8B494B3750C6}" dt="2022-03-30T12:58:52.367" v="838"/>
          <ac:graphicFrameMkLst>
            <pc:docMk/>
            <pc:sldMk cId="2425885934" sldId="259"/>
            <ac:graphicFrameMk id="2" creationId="{00000000-0000-0000-0000-000000000000}"/>
          </ac:graphicFrameMkLst>
        </pc:graphicFrameChg>
      </pc:sldChg>
      <pc:sldChg chg="modSp addCm modCm">
        <pc:chgData name="Catherine Beaumont" userId="S::catherine.beaumont@univ-tours.fr::af06fce3-acee-4c59-8d24-9cb48a077d49" providerId="AD" clId="Web-{C189E5FC-A68D-418D-BBA3-8B494B3750C6}" dt="2022-03-30T12:40:29.761" v="533"/>
        <pc:sldMkLst>
          <pc:docMk/>
          <pc:sldMk cId="858165919" sldId="260"/>
        </pc:sldMkLst>
        <pc:graphicFrameChg chg="mod modGraphic">
          <ac:chgData name="Catherine Beaumont" userId="S::catherine.beaumont@univ-tours.fr::af06fce3-acee-4c59-8d24-9cb48a077d49" providerId="AD" clId="Web-{C189E5FC-A68D-418D-BBA3-8B494B3750C6}" dt="2022-03-30T12:40:29.761" v="533"/>
          <ac:graphicFrameMkLst>
            <pc:docMk/>
            <pc:sldMk cId="858165919" sldId="260"/>
            <ac:graphicFrameMk id="2" creationId="{00000000-0000-0000-0000-000000000000}"/>
          </ac:graphicFrameMkLst>
        </pc:graphicFrameChg>
      </pc:sldChg>
      <pc:sldChg chg="modSp addCm modCm">
        <pc:chgData name="Catherine Beaumont" userId="S::catherine.beaumont@univ-tours.fr::af06fce3-acee-4c59-8d24-9cb48a077d49" providerId="AD" clId="Web-{C189E5FC-A68D-418D-BBA3-8B494B3750C6}" dt="2022-03-30T12:51:21.543" v="753"/>
        <pc:sldMkLst>
          <pc:docMk/>
          <pc:sldMk cId="13315145" sldId="261"/>
        </pc:sldMkLst>
        <pc:graphicFrameChg chg="mod modGraphic">
          <ac:chgData name="Catherine Beaumont" userId="S::catherine.beaumont@univ-tours.fr::af06fce3-acee-4c59-8d24-9cb48a077d49" providerId="AD" clId="Web-{C189E5FC-A68D-418D-BBA3-8B494B3750C6}" dt="2022-03-30T12:51:21.543" v="753"/>
          <ac:graphicFrameMkLst>
            <pc:docMk/>
            <pc:sldMk cId="13315145" sldId="261"/>
            <ac:graphicFrameMk id="2" creationId="{00000000-0000-0000-0000-000000000000}"/>
          </ac:graphicFrameMkLst>
        </pc:graphicFrameChg>
      </pc:sldChg>
    </pc:docChg>
  </pc:docChgLst>
  <pc:docChgLst>
    <pc:chgData name="Catherine Beaumont" userId="S::catherine.beaumont@univ-tours.fr::af06fce3-acee-4c59-8d24-9cb48a077d49" providerId="AD" clId="Web-{648D7AE5-89FC-3474-83D4-E7EBF326CD74}"/>
    <pc:docChg chg="mod modSld">
      <pc:chgData name="Catherine Beaumont" userId="S::catherine.beaumont@univ-tours.fr::af06fce3-acee-4c59-8d24-9cb48a077d49" providerId="AD" clId="Web-{648D7AE5-89FC-3474-83D4-E7EBF326CD74}" dt="2022-03-29T15:46:59.141" v="833"/>
      <pc:docMkLst>
        <pc:docMk/>
      </pc:docMkLst>
      <pc:sldChg chg="modSp addCm modCm">
        <pc:chgData name="Catherine Beaumont" userId="S::catherine.beaumont@univ-tours.fr::af06fce3-acee-4c59-8d24-9cb48a077d49" providerId="AD" clId="Web-{648D7AE5-89FC-3474-83D4-E7EBF326CD74}" dt="2022-03-29T15:46:59.141" v="833"/>
        <pc:sldMkLst>
          <pc:docMk/>
          <pc:sldMk cId="1812178089" sldId="262"/>
        </pc:sldMkLst>
        <pc:graphicFrameChg chg="mod modGraphic">
          <ac:chgData name="Catherine Beaumont" userId="S::catherine.beaumont@univ-tours.fr::af06fce3-acee-4c59-8d24-9cb48a077d49" providerId="AD" clId="Web-{648D7AE5-89FC-3474-83D4-E7EBF326CD74}" dt="2022-03-29T15:46:59.141" v="833"/>
          <ac:graphicFrameMkLst>
            <pc:docMk/>
            <pc:sldMk cId="1812178089" sldId="262"/>
            <ac:graphicFrameMk id="2" creationId="{00000000-0000-0000-0000-000000000000}"/>
          </ac:graphicFrameMkLst>
        </pc:graphicFrameChg>
      </pc:sldChg>
    </pc:docChg>
  </pc:docChgLst>
  <pc:docChgLst>
    <pc:chgData name="Emmanuelle Huver" userId="S::huver@univ-tours.fr::d81aeb5e-167c-4879-9c14-0ea094cab8ab" providerId="AD" clId="Web-{E7118370-DA53-4F3F-B0E8-38035F73693A}"/>
    <pc:docChg chg="modSld">
      <pc:chgData name="Emmanuelle Huver" userId="S::huver@univ-tours.fr::d81aeb5e-167c-4879-9c14-0ea094cab8ab" providerId="AD" clId="Web-{E7118370-DA53-4F3F-B0E8-38035F73693A}" dt="2022-03-31T10:17:05.105" v="658"/>
      <pc:docMkLst>
        <pc:docMk/>
      </pc:docMkLst>
      <pc:sldChg chg="modSp modCm">
        <pc:chgData name="Emmanuelle Huver" userId="S::huver@univ-tours.fr::d81aeb5e-167c-4879-9c14-0ea094cab8ab" providerId="AD" clId="Web-{E7118370-DA53-4F3F-B0E8-38035F73693A}" dt="2022-03-31T10:17:05.105" v="658"/>
        <pc:sldMkLst>
          <pc:docMk/>
          <pc:sldMk cId="1750929209" sldId="257"/>
        </pc:sldMkLst>
        <pc:graphicFrameChg chg="mod modGraphic">
          <ac:chgData name="Emmanuelle Huver" userId="S::huver@univ-tours.fr::d81aeb5e-167c-4879-9c14-0ea094cab8ab" providerId="AD" clId="Web-{E7118370-DA53-4F3F-B0E8-38035F73693A}" dt="2022-03-31T10:17:05.105" v="658"/>
          <ac:graphicFrameMkLst>
            <pc:docMk/>
            <pc:sldMk cId="1750929209" sldId="257"/>
            <ac:graphicFrameMk id="2" creationId="{00000000-0000-0000-0000-000000000000}"/>
          </ac:graphicFrameMkLst>
        </pc:graphicFrameChg>
      </pc:sldChg>
      <pc:sldChg chg="modCm">
        <pc:chgData name="Emmanuelle Huver" userId="S::huver@univ-tours.fr::d81aeb5e-167c-4879-9c14-0ea094cab8ab" providerId="AD" clId="Web-{E7118370-DA53-4F3F-B0E8-38035F73693A}" dt="2022-03-31T10:02:45.474" v="550"/>
        <pc:sldMkLst>
          <pc:docMk/>
          <pc:sldMk cId="2425885934" sldId="259"/>
        </pc:sldMkLst>
      </pc:sldChg>
      <pc:sldChg chg="modSp addCm delCm modCm">
        <pc:chgData name="Emmanuelle Huver" userId="S::huver@univ-tours.fr::d81aeb5e-167c-4879-9c14-0ea094cab8ab" providerId="AD" clId="Web-{E7118370-DA53-4F3F-B0E8-38035F73693A}" dt="2022-03-31T10:15:00.600" v="595" actId="1076"/>
        <pc:sldMkLst>
          <pc:docMk/>
          <pc:sldMk cId="858165919" sldId="260"/>
        </pc:sldMkLst>
        <pc:graphicFrameChg chg="mod modGraphic">
          <ac:chgData name="Emmanuelle Huver" userId="S::huver@univ-tours.fr::d81aeb5e-167c-4879-9c14-0ea094cab8ab" providerId="AD" clId="Web-{E7118370-DA53-4F3F-B0E8-38035F73693A}" dt="2022-03-31T10:15:00.600" v="595" actId="1076"/>
          <ac:graphicFrameMkLst>
            <pc:docMk/>
            <pc:sldMk cId="858165919" sldId="260"/>
            <ac:graphicFrameMk id="2" creationId="{00000000-0000-0000-0000-000000000000}"/>
          </ac:graphicFrameMkLst>
        </pc:graphicFrameChg>
      </pc:sldChg>
      <pc:sldChg chg="modSp modCm">
        <pc:chgData name="Emmanuelle Huver" userId="S::huver@univ-tours.fr::d81aeb5e-167c-4879-9c14-0ea094cab8ab" providerId="AD" clId="Web-{E7118370-DA53-4F3F-B0E8-38035F73693A}" dt="2022-03-31T10:12:57.348" v="576"/>
        <pc:sldMkLst>
          <pc:docMk/>
          <pc:sldMk cId="13315145" sldId="261"/>
        </pc:sldMkLst>
        <pc:graphicFrameChg chg="mod modGraphic">
          <ac:chgData name="Emmanuelle Huver" userId="S::huver@univ-tours.fr::d81aeb5e-167c-4879-9c14-0ea094cab8ab" providerId="AD" clId="Web-{E7118370-DA53-4F3F-B0E8-38035F73693A}" dt="2022-03-31T10:12:57.348" v="576"/>
          <ac:graphicFrameMkLst>
            <pc:docMk/>
            <pc:sldMk cId="13315145" sldId="261"/>
            <ac:graphicFrameMk id="2" creationId="{00000000-0000-0000-0000-000000000000}"/>
          </ac:graphicFrameMkLst>
        </pc:graphicFrameChg>
      </pc:sldChg>
      <pc:sldChg chg="modSp modCm">
        <pc:chgData name="Emmanuelle Huver" userId="S::huver@univ-tours.fr::d81aeb5e-167c-4879-9c14-0ea094cab8ab" providerId="AD" clId="Web-{E7118370-DA53-4F3F-B0E8-38035F73693A}" dt="2022-03-31T10:12:23.691" v="569"/>
        <pc:sldMkLst>
          <pc:docMk/>
          <pc:sldMk cId="1812178089" sldId="262"/>
        </pc:sldMkLst>
        <pc:graphicFrameChg chg="mod modGraphic">
          <ac:chgData name="Emmanuelle Huver" userId="S::huver@univ-tours.fr::d81aeb5e-167c-4879-9c14-0ea094cab8ab" providerId="AD" clId="Web-{E7118370-DA53-4F3F-B0E8-38035F73693A}" dt="2022-03-31T10:06:50.902" v="568"/>
          <ac:graphicFrameMkLst>
            <pc:docMk/>
            <pc:sldMk cId="1812178089" sldId="262"/>
            <ac:graphicFrameMk id="2" creationId="{00000000-0000-0000-0000-000000000000}"/>
          </ac:graphicFrameMkLst>
        </pc:graphicFrameChg>
      </pc:sldChg>
    </pc:docChg>
  </pc:docChgLst>
  <pc:docChgLst>
    <pc:chgData name="Catherine Beaumont" userId="S::catherine.beaumont@univ-tours.fr::af06fce3-acee-4c59-8d24-9cb48a077d49" providerId="AD" clId="Web-{D52E6B9A-1546-465D-910A-9CD473F94892}"/>
    <pc:docChg chg="modSld">
      <pc:chgData name="Catherine Beaumont" userId="S::catherine.beaumont@univ-tours.fr::af06fce3-acee-4c59-8d24-9cb48a077d49" providerId="AD" clId="Web-{D52E6B9A-1546-465D-910A-9CD473F94892}" dt="2022-03-30T16:06:17.057" v="434"/>
      <pc:docMkLst>
        <pc:docMk/>
      </pc:docMkLst>
      <pc:sldChg chg="modSp addCm modCm">
        <pc:chgData name="Catherine Beaumont" userId="S::catherine.beaumont@univ-tours.fr::af06fce3-acee-4c59-8d24-9cb48a077d49" providerId="AD" clId="Web-{D52E6B9A-1546-465D-910A-9CD473F94892}" dt="2022-03-30T16:06:17.057" v="434"/>
        <pc:sldMkLst>
          <pc:docMk/>
          <pc:sldMk cId="2425885934" sldId="259"/>
        </pc:sldMkLst>
        <pc:graphicFrameChg chg="mod modGraphic">
          <ac:chgData name="Catherine Beaumont" userId="S::catherine.beaumont@univ-tours.fr::af06fce3-acee-4c59-8d24-9cb48a077d49" providerId="AD" clId="Web-{D52E6B9A-1546-465D-910A-9CD473F94892}" dt="2022-03-30T16:06:17.057" v="434"/>
          <ac:graphicFrameMkLst>
            <pc:docMk/>
            <pc:sldMk cId="2425885934" sldId="259"/>
            <ac:graphicFrameMk id="2" creationId="{00000000-0000-0000-0000-000000000000}"/>
          </ac:graphicFrameMkLst>
        </pc:graphicFrameChg>
      </pc:sldChg>
    </pc:docChg>
  </pc:docChgLst>
  <pc:docChgLst>
    <pc:chgData name="Eric Bricout" userId="S::eric.bricout@univ-tours.fr::13c477d7-3930-4951-a317-c4655140176c" providerId="AD" clId="Web-{818D3E1A-D620-65F9-1F07-2C9F5AA27AD2}"/>
    <pc:docChg chg="mod">
      <pc:chgData name="Eric Bricout" userId="S::eric.bricout@univ-tours.fr::13c477d7-3930-4951-a317-c4655140176c" providerId="AD" clId="Web-{818D3E1A-D620-65F9-1F07-2C9F5AA27AD2}" dt="2022-03-30T16:36:46.012" v="2"/>
      <pc:docMkLst>
        <pc:docMk/>
      </pc:docMkLst>
      <pc:sldChg chg="addCm">
        <pc:chgData name="Eric Bricout" userId="S::eric.bricout@univ-tours.fr::13c477d7-3930-4951-a317-c4655140176c" providerId="AD" clId="Web-{818D3E1A-D620-65F9-1F07-2C9F5AA27AD2}" dt="2022-03-30T16:32:45.725" v="1"/>
        <pc:sldMkLst>
          <pc:docMk/>
          <pc:sldMk cId="1750929209" sldId="257"/>
        </pc:sldMkLst>
      </pc:sldChg>
      <pc:sldChg chg="addCm">
        <pc:chgData name="Eric Bricout" userId="S::eric.bricout@univ-tours.fr::13c477d7-3930-4951-a317-c4655140176c" providerId="AD" clId="Web-{818D3E1A-D620-65F9-1F07-2C9F5AA27AD2}" dt="2022-03-30T16:36:46.012" v="2"/>
        <pc:sldMkLst>
          <pc:docMk/>
          <pc:sldMk cId="858165919" sldId="260"/>
        </pc:sldMkLst>
      </pc:sldChg>
    </pc:docChg>
  </pc:docChgLst>
  <pc:docChgLst>
    <pc:chgData name="Isabelle Guillouet" userId="S::isabelle.guillouet@univ-tours.fr::c39e73c5-22d5-435f-b41c-017b2053a5fe" providerId="AD" clId="Web-{6DE342C5-EEE8-4980-B82F-5863018D4875}"/>
    <pc:docChg chg="modSld">
      <pc:chgData name="Isabelle Guillouet" userId="S::isabelle.guillouet@univ-tours.fr::c39e73c5-22d5-435f-b41c-017b2053a5fe" providerId="AD" clId="Web-{6DE342C5-EEE8-4980-B82F-5863018D4875}" dt="2022-04-01T07:25:45.091" v="234"/>
      <pc:docMkLst>
        <pc:docMk/>
      </pc:docMkLst>
      <pc:sldChg chg="modSp modCm">
        <pc:chgData name="Isabelle Guillouet" userId="S::isabelle.guillouet@univ-tours.fr::c39e73c5-22d5-435f-b41c-017b2053a5fe" providerId="AD" clId="Web-{6DE342C5-EEE8-4980-B82F-5863018D4875}" dt="2022-04-01T07:25:45.091" v="234"/>
        <pc:sldMkLst>
          <pc:docMk/>
          <pc:sldMk cId="13315145" sldId="261"/>
        </pc:sldMkLst>
        <pc:graphicFrameChg chg="mod modGraphic">
          <ac:chgData name="Isabelle Guillouet" userId="S::isabelle.guillouet@univ-tours.fr::c39e73c5-22d5-435f-b41c-017b2053a5fe" providerId="AD" clId="Web-{6DE342C5-EEE8-4980-B82F-5863018D4875}" dt="2022-04-01T07:25:45.091" v="234"/>
          <ac:graphicFrameMkLst>
            <pc:docMk/>
            <pc:sldMk cId="13315145" sldId="261"/>
            <ac:graphicFrameMk id="2" creationId="{00000000-0000-0000-0000-000000000000}"/>
          </ac:graphicFrameMkLst>
        </pc:graphicFrameChg>
      </pc:sldChg>
    </pc:docChg>
  </pc:docChgLst>
</pc:chgInfo>
</file>

<file path=ppt/comments/modernComment_101_685D0F39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46FBE4BA-BB5A-4037-BABB-FB1BB1E8C63A}" authorId="{6EE9647C-ED9B-5E5B-701B-828CFEB673E0}" status="resolved" created="2022-03-30T12:23:06.939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750929209" sldId="257"/>
      <ac:graphicFrameMk id="2" creationId="{00000000-0000-0000-0000-000000000000}"/>
      <ac:tblMk/>
      <ac:tcMk rowId="4256673968" colId="425947524"/>
      <ac:txMk cp="451" len="5">
        <ac:context len="1063" hash="68486086"/>
      </ac:txMk>
    </ac:txMkLst>
    <p188:pos x="3895725" y="1724025"/>
    <p188:txBody>
      <a:bodyPr/>
      <a:lstStyle/>
      <a:p>
        <a:r>
          <a:rPr lang="fr-FR"/>
          <a:t>Il faudra veiller à utiliser partout le même terme soit CHRU soit CHU (ce qui dans le contexte actuel n'est pas neutre)</a:t>
        </a:r>
      </a:p>
    </p188:txBody>
  </p188:cm>
  <p188:cm id="{EFF6D2F3-702E-453C-B926-7DF229ECD0BA}" authorId="{6EE9647C-ED9B-5E5B-701B-828CFEB673E0}" status="resolved" created="2022-03-30T12:24:30.675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750929209" sldId="257"/>
      <ac:graphicFrameMk id="2" creationId="{00000000-0000-0000-0000-000000000000}"/>
      <ac:tblMk/>
      <ac:tcMk rowId="4256673968" colId="425947524"/>
      <ac:txMk cp="679" len="21">
        <ac:context len="1063" hash="68486086"/>
      </ac:txMk>
    </ac:txMkLst>
    <p188:pos x="2038350" y="2628900"/>
    <p188:txBody>
      <a:bodyPr/>
      <a:lstStyle/>
      <a:p>
        <a:r>
          <a:rPr lang="fr-FR"/>
          <a:t>Hugo c'est le réseau des CHU du grand ouest donc à mon sens c'est à mettre au même niveau que le CHU</a:t>
        </a:r>
      </a:p>
    </p188:txBody>
  </p188:cm>
  <p188:cm id="{11F4AB71-1515-42E7-9261-BF692AC88442}" authorId="{6EE9647C-ED9B-5E5B-701B-828CFEB673E0}" status="resolved" created="2022-03-30T12:25:17.379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750929209" sldId="257"/>
      <ac:graphicFrameMk id="2" creationId="{00000000-0000-0000-0000-000000000000}"/>
      <ac:tblMk/>
      <ac:tcMk rowId="4256673968" colId="425947524"/>
      <ac:txMk cp="812" len="6">
        <ac:context len="1063" hash="68486086"/>
      </ac:txMk>
    </ac:txMkLst>
    <p188:pos x="2238375" y="2990850"/>
    <p188:txBody>
      <a:bodyPr/>
      <a:lstStyle/>
      <a:p>
        <a:r>
          <a:rPr lang="fr-FR"/>
          <a:t>Les ARD sont aussi une forme de partenariat </a:t>
        </a:r>
      </a:p>
    </p188:txBody>
  </p188:cm>
  <p188:cm id="{3086CD0E-1C75-4A92-A1B9-F04867373401}" authorId="{6EE9647C-ED9B-5E5B-701B-828CFEB673E0}" status="resolved" created="2022-03-30T12:29:04.604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750929209" sldId="257"/>
      <ac:graphicFrameMk id="2" creationId="{00000000-0000-0000-0000-000000000000}"/>
      <ac:tblMk/>
      <ac:tcMk rowId="4256673968" colId="1716337604"/>
      <ac:txMk cp="142" len="161">
        <ac:context len="907" hash="2133004605"/>
      </ac:txMk>
    </ac:txMkLst>
    <p188:pos x="6848475" y="1362075"/>
    <p188:txBody>
      <a:bodyPr/>
      <a:lstStyle/>
      <a:p>
        <a:r>
          <a:rPr lang="fr-FR"/>
          <a:t>Pour harmoniser la présentation des faiblles (une...</a:t>
        </a:r>
      </a:p>
    </p188:txBody>
  </p188:cm>
  <p188:cm id="{6BDC19E2-8022-45E1-9B20-220698E6FBF2}" authorId="{6EE9647C-ED9B-5E5B-701B-828CFEB673E0}" status="resolved" created="2022-03-30T12:29:31.261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750929209" sldId="257"/>
      <ac:graphicFrameMk id="2" creationId="{00000000-0000-0000-0000-000000000000}"/>
      <ac:tblMk/>
      <ac:tcMk rowId="3571621392" colId="425947524"/>
      <ac:txMk cp="359">
        <ac:context len="533" hash="1095926760"/>
      </ac:txMk>
    </ac:txMkLst>
    <p188:pos x="4124325" y="4905375"/>
    <p188:txBody>
      <a:bodyPr/>
      <a:lstStyle/>
      <a:p>
        <a:r>
          <a:rPr lang="fr-FR"/>
          <a:t>Pour que la phrase soit différente de celle figurant comme faiblesse</a:t>
        </a:r>
      </a:p>
    </p188:txBody>
  </p188:cm>
  <p188:cm id="{E8239E77-8878-4EBF-B232-A9CE67E1B2F3}" authorId="{6EE9647C-ED9B-5E5B-701B-828CFEB673E0}" status="resolved" created="2022-03-30T12:31:34.232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750929209" sldId="257"/>
      <ac:graphicFrameMk id="2" creationId="{00000000-0000-0000-0000-000000000000}"/>
      <ac:tblMk/>
      <ac:tcMk rowId="3571621392" colId="425947524"/>
      <ac:txMk cp="332">
        <ac:context len="533" hash="1095926760"/>
      </ac:txMk>
    </ac:txMkLst>
    <p188:pos x="4648200" y="5629275"/>
    <p188:txBody>
      <a:bodyPr/>
      <a:lstStyle/>
      <a:p>
        <a:r>
          <a:rPr lang="fr-FR"/>
          <a:t>C'est une faiblesse pas une menace.
La menace c'est de les perdre</a:t>
        </a:r>
      </a:p>
    </p188:txBody>
  </p188:cm>
  <p188:cm id="{4884D9F1-5627-454A-8B2F-CBC0F3881302}" authorId="{6EE9647C-ED9B-5E5B-701B-828CFEB673E0}" status="resolved" created="2022-03-30T12:32:53.891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750929209" sldId="257"/>
      <ac:graphicFrameMk id="2" creationId="{00000000-0000-0000-0000-000000000000}"/>
      <ac:tblMk/>
      <ac:tcMk rowId="4256673968" colId="1716337604"/>
      <ac:txMk cp="794" len="112">
        <ac:context len="907" hash="2133004605"/>
      </ac:txMk>
    </ac:txMkLst>
    <p188:pos x="8543925" y="3352800"/>
    <p188:txBody>
      <a:bodyPr/>
      <a:lstStyle/>
      <a:p>
        <a:r>
          <a:rPr lang="fr-FR"/>
          <a:t>C'est une faiblesse pas une menace</a:t>
        </a:r>
      </a:p>
    </p188:txBody>
  </p188:cm>
  <p188:cm id="{C6745579-B520-4581-A2BF-FA60AA958EBA}" authorId="{33EC8E37-9911-980D-BB16-ADE48DADF93D}" status="resolved" created="2022-03-30T16:32:45.725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750929209" sldId="257"/>
      <ac:graphicFrameMk id="2" creationId="{00000000-0000-0000-0000-000000000000}"/>
      <ac:tblMk/>
      <ac:tcMk rowId="4256673968" colId="1716337604"/>
      <ac:txMk cp="659">
        <ac:context len="907" hash="2133004605"/>
      </ac:txMk>
    </ac:txMkLst>
    <p188:pos x="10100930" y="2622697"/>
    <p188:txBody>
      <a:bodyPr/>
      <a:lstStyle/>
      <a:p>
        <a:r>
          <a:rPr lang="en-US"/>
          <a:t>Nous avons surtout des difficultés à mobiliser des porteurs.</a:t>
        </a:r>
      </a:p>
    </p188:txBody>
  </p188:cm>
</p188:cmLst>
</file>

<file path=ppt/comments/modernComment_103_909814EE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0509E935-8532-496C-9C09-E3F24D4CF536}" authorId="{6EE9647C-ED9B-5E5B-701B-828CFEB673E0}" status="resolved" created="2022-03-30T12:52:31.185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2425885934" sldId="259"/>
      <ac:graphicFrameMk id="2" creationId="{00000000-0000-0000-0000-000000000000}"/>
      <ac:tblMk/>
      <ac:tcMk rowId="4256673968" colId="425947524"/>
      <ac:txMk cp="297" len="37">
        <ac:context len="576" hash="1181304059"/>
      </ac:txMk>
    </ac:txMkLst>
    <p188:pos x="3038475" y="1724025"/>
    <p188:txBody>
      <a:bodyPr/>
      <a:lstStyle/>
      <a:p>
        <a:r>
          <a:rPr lang="fr-FR"/>
          <a:t>pour être un peu plus factuel</a:t>
        </a:r>
      </a:p>
    </p188:txBody>
  </p188:cm>
  <p188:cm id="{786B9B2C-94F5-4CE7-928B-CFA7838212E1}" authorId="{6EE9647C-ED9B-5E5B-701B-828CFEB673E0}" status="resolved" created="2022-03-30T16:02:13.581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2425885934" sldId="259"/>
      <ac:graphicFrameMk id="2" creationId="{00000000-0000-0000-0000-000000000000}"/>
      <ac:tblMk/>
      <ac:tcMk rowId="3571621392" colId="425947524"/>
      <ac:txMk cp="10" len="251">
        <ac:context len="734" hash="1101995040"/>
      </ac:txMk>
    </ac:txMkLst>
    <p188:pos x="2047875" y="4067175"/>
    <p188:txBody>
      <a:bodyPr/>
      <a:lstStyle/>
      <a:p>
        <a:r>
          <a:rPr lang="fr-FR"/>
          <a:t>J'ai explicité les menances pour les distinguer des faiblesses</a:t>
        </a:r>
      </a:p>
    </p188:txBody>
  </p188:cm>
  <p188:cm id="{0E7FF030-4852-448B-9700-73ED488E5B4F}" authorId="{6EE9647C-ED9B-5E5B-701B-828CFEB673E0}" status="resolved" created="2022-03-30T16:05:35.149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2425885934" sldId="259"/>
      <ac:graphicFrameMk id="2" creationId="{00000000-0000-0000-0000-000000000000}"/>
      <ac:tblMk/>
      <ac:tcMk rowId="3571621392" colId="425947524"/>
      <ac:txMk cp="545" len="23">
        <ac:context len="734" hash="1101995040"/>
      </ac:txMk>
    </ac:txMkLst>
    <p188:pos x="4791075" y="4791075"/>
    <p188:txBody>
      <a:bodyPr/>
      <a:lstStyle/>
      <a:p>
        <a:r>
          <a:rPr lang="fr-FR"/>
          <a:t>Je pense que le problème n'est pas la capacité d'accueil (au sens où on pourrait en accueillir plus) mais les besoins des entreprises en région</a:t>
        </a:r>
      </a:p>
    </p188:txBody>
  </p188:cm>
  <p188:cm id="{D226CC92-8A82-4D6B-A4DE-238AD9EF8EA4}" authorId="{6EE9647C-ED9B-5E5B-701B-828CFEB673E0}" status="resolved" created="2022-03-30T16:06:02.369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2425885934" sldId="259"/>
      <ac:graphicFrameMk id="2" creationId="{00000000-0000-0000-0000-000000000000}"/>
      <ac:tblMk/>
      <ac:tcMk rowId="3571621392" colId="425947524"/>
      <ac:txMk cp="545" len="23">
        <ac:context len="734" hash="1101995040"/>
      </ac:txMk>
    </ac:txMkLst>
    <p188:pos x="4791075" y="4791075"/>
    <p188:txBody>
      <a:bodyPr/>
      <a:lstStyle/>
      <a:p>
        <a:r>
          <a:rPr lang="fr-FR"/>
          <a:t>Je pense que le manque de pépinières technologiques ​est quasiment la même chose?</a:t>
        </a:r>
      </a:p>
    </p188:txBody>
  </p188:cm>
</p188:cmLst>
</file>

<file path=ppt/comments/modernComment_104_3326929F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2D2879A8-C709-4A08-BB94-530F197AA351}" authorId="{6EE9647C-ED9B-5E5B-701B-828CFEB673E0}" status="resolved" created="2022-03-30T12:35:07.347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858165919" sldId="260"/>
      <ac:graphicFrameMk id="2" creationId="{00000000-0000-0000-0000-000000000000}"/>
      <ac:tblMk/>
      <ac:tcMk rowId="4256673968" colId="425947524"/>
      <ac:txMk cp="254" len="19">
        <ac:context len="876" hash="523022359"/>
      </ac:txMk>
    </ac:txMkLst>
    <p188:pos x="1047750" y="1362075"/>
    <p188:txBody>
      <a:bodyPr/>
      <a:lstStyle/>
      <a:p>
        <a:r>
          <a:rPr lang="fr-FR"/>
          <a:t>A garder? C'est pour être cohérent avec le manque de moyens. annoncé en faiblesse</a:t>
        </a:r>
      </a:p>
    </p188:txBody>
  </p188:cm>
  <p188:cm id="{F1EB7B9A-35B3-44EB-AC66-11F083AD5A8F}" authorId="{6EE9647C-ED9B-5E5B-701B-828CFEB673E0}" status="resolved" created="2022-03-30T12:38:36.352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858165919" sldId="260"/>
      <ac:graphicFrameMk id="2" creationId="{00000000-0000-0000-0000-000000000000}"/>
      <ac:tblMk/>
      <ac:tcMk rowId="3571621392" colId="425947524"/>
      <ac:txMk cp="614">
        <ac:context len="615" hash="4179302381"/>
      </ac:txMk>
    </ac:txMkLst>
    <p188:pos x="1857375" y="5019675"/>
    <p188:txBody>
      <a:bodyPr/>
      <a:lstStyle/>
      <a:p>
        <a:r>
          <a:rPr lang="fr-FR"/>
          <a:t>Je pense que cette formulation est plutôt en réf 1 et celle en réf1 ici</a:t>
        </a:r>
      </a:p>
    </p188:txBody>
  </p188:cm>
  <p188:cm id="{421F2BE5-1AED-4139-B21C-7BA3AA59290E}" authorId="{6EE9647C-ED9B-5E5B-701B-828CFEB673E0}" status="resolved" created="2022-03-30T12:38:50.603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858165919" sldId="260"/>
      <ac:graphicFrameMk id="2" creationId="{00000000-0000-0000-0000-000000000000}"/>
      <ac:tblMk/>
      <ac:tcMk rowId="3571621392" colId="425947524"/>
      <ac:txMk cp="614">
        <ac:context len="615" hash="4179302381"/>
      </ac:txMk>
    </ac:txMkLst>
    <p188:pos x="1857375" y="5019675"/>
    <p188:txBody>
      <a:bodyPr/>
      <a:lstStyle/>
      <a:p>
        <a:r>
          <a:rPr lang="fr-FR"/>
          <a:t>Pour expliciter la menace</a:t>
        </a:r>
      </a:p>
    </p188:txBody>
  </p188:cm>
  <p188:cm id="{CA2BF656-539E-4519-B228-3DF4252C0F6E}" authorId="{6EE9647C-ED9B-5E5B-701B-828CFEB673E0}" status="resolved" created="2022-03-30T12:39:43.619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858165919" sldId="260"/>
      <ac:graphicFrameMk id="2" creationId="{00000000-0000-0000-0000-000000000000}"/>
      <ac:tblMk/>
      <ac:tcMk rowId="3571621392" colId="425947524"/>
      <ac:txMk cp="614">
        <ac:context len="615" hash="4179302381"/>
      </ac:txMk>
    </ac:txMkLst>
    <p188:pos x="4629150" y="5381625"/>
    <p188:txBody>
      <a:bodyPr/>
      <a:lstStyle/>
      <a:p>
        <a:r>
          <a:rPr lang="fr-FR"/>
          <a:t>Idem : expliciter les menaces</a:t>
        </a:r>
      </a:p>
    </p188:txBody>
  </p188:cm>
  <p188:cm id="{CB400C26-EB7F-4EB5-8207-694EBD05C977}" authorId="{33EC8E37-9911-980D-BB16-ADE48DADF93D}" status="resolved" created="2022-03-30T16:36:46.012" complete="100000">
    <pc:sldMkLst xmlns:pc="http://schemas.microsoft.com/office/powerpoint/2013/main/command">
      <pc:docMk/>
      <pc:sldMk cId="858165919" sldId="260"/>
    </pc:sldMkLst>
    <p188:txBody>
      <a:bodyPr/>
      <a:lstStyle/>
      <a:p>
        <a:r>
          <a:rPr lang="en-US"/>
          <a:t>Je ne limiterai pas aux projets européens.
".... le taux de réussite aux dépôts de projets par une mutualisation des ressources d'accompagnement.".</a:t>
        </a:r>
      </a:p>
    </p188:txBody>
  </p188:cm>
</p188:cmLst>
</file>

<file path=ppt/comments/modernComment_105_CB2C49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22526C58-8C03-4A3D-975B-A2F532CFFA13}" authorId="{6EE9647C-ED9B-5E5B-701B-828CFEB673E0}" status="resolved" created="2022-03-30T12:45:33.628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3315145" sldId="261"/>
      <ac:graphicFrameMk id="2" creationId="{00000000-0000-0000-0000-000000000000}"/>
      <ac:tblMk/>
      <ac:tcMk rowId="3571621392" colId="425947524"/>
      <ac:txMk cp="223">
        <ac:context len="822" hash="3527045830"/>
      </ac:txMk>
    </ac:txMkLst>
    <p188:pos x="4286250" y="4581525"/>
    <p188:txBody>
      <a:bodyPr/>
      <a:lstStyle/>
      <a:p>
        <a:r>
          <a:rPr lang="fr-FR"/>
          <a:t>Pour moi, c'est dans le menace précédente?</a:t>
        </a:r>
      </a:p>
    </p188:txBody>
  </p188:cm>
  <p188:cm id="{1C463A6E-9166-422A-8366-8558EBF31FCE}" authorId="{6EE9647C-ED9B-5E5B-701B-828CFEB673E0}" status="resolved" created="2022-03-30T12:48:30.398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3315145" sldId="261"/>
      <ac:graphicFrameMk id="2" creationId="{00000000-0000-0000-0000-000000000000}"/>
      <ac:tblMk/>
      <ac:tcMk rowId="4256673968" colId="1716337604"/>
      <ac:txMk cp="64">
        <ac:context len="423" hash="1142039165"/>
      </ac:txMk>
    </ac:txMkLst>
    <p188:pos x="9525000" y="638175"/>
    <p188:txBody>
      <a:bodyPr/>
      <a:lstStyle/>
      <a:p>
        <a:r>
          <a:rPr lang="fr-FR"/>
          <a:t>C'est plutôt une faiblesse? Et pourtant la région essaie de coordonner mais l'action avait échoué</a:t>
        </a:r>
      </a:p>
    </p188:txBody>
  </p188:cm>
  <p188:cm id="{99A23865-772B-4D0F-B5E1-43D45BAD2CD6}" authorId="{6EE9647C-ED9B-5E5B-701B-828CFEB673E0}" status="resolved" created="2022-03-30T12:48:39.930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3315145" sldId="261"/>
      <ac:graphicFrameMk id="2" creationId="{00000000-0000-0000-0000-000000000000}"/>
      <ac:tblMk/>
      <ac:tcMk rowId="4256673968" colId="1716337604"/>
      <ac:txMk cp="64">
        <ac:context len="423" hash="1142039165"/>
      </ac:txMk>
    </ac:txMkLst>
    <p188:pos x="9525000" y="638175"/>
    <p188:txBody>
      <a:bodyPr/>
      <a:lstStyle/>
      <a:p>
        <a:r>
          <a:rPr lang="fr-FR"/>
          <a:t>C'est une faiblesse</a:t>
        </a:r>
      </a:p>
    </p188:txBody>
  </p188:cm>
  <p188:cm id="{DFC17154-893E-4174-BBD7-8990638B31C7}" authorId="{6EE9647C-ED9B-5E5B-701B-828CFEB673E0}" status="resolved" created="2022-03-30T12:49:59.791" complete="100000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13315145" sldId="261"/>
      <ac:graphicFrameMk id="2" creationId="{00000000-0000-0000-0000-000000000000}"/>
    </ac:deMkLst>
    <p188:txBody>
      <a:bodyPr/>
      <a:lstStyle/>
      <a:p>
        <a:r>
          <a:rPr lang="fr-FR"/>
          <a:t>et au niveau national</a:t>
        </a:r>
      </a:p>
    </p188:txBody>
  </p188:cm>
</p188:cmLst>
</file>

<file path=ppt/comments/modernComment_106_6C03A4A9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0334BDDE-49AB-4C6E-800C-CE4FBBBF2C3D}" authorId="{6EE9647C-ED9B-5E5B-701B-828CFEB673E0}" status="resolved" created="2022-03-29T15:34:36.467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812178089" sldId="262"/>
      <ac:graphicFrameMk id="2" creationId="{00000000-0000-0000-0000-000000000000}"/>
      <ac:tblMk/>
      <ac:tcMk rowId="4256673968" colId="425947524"/>
      <ac:txMk cp="8" len="104">
        <ac:context len="789" hash="122136121"/>
      </ac:txMk>
    </ac:txMkLst>
    <p188:pos x="1840301" y="819509"/>
    <p188:txBody>
      <a:bodyPr/>
      <a:lstStyle/>
      <a:p>
        <a:r>
          <a:rPr lang="en-US"/>
          <a:t>Je trouve délicat d'écrire que les équipes sont très stables ; elles évoluent et notre stratégie aussi</a:t>
        </a:r>
      </a:p>
    </p188:txBody>
  </p188:cm>
  <p188:cm id="{F6994E2E-C59F-44CB-977E-4270D2D35023}" authorId="{6EE9647C-ED9B-5E5B-701B-828CFEB673E0}" status="resolved" created="2022-03-29T15:36:04.051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812178089" sldId="262"/>
      <ac:graphicFrameMk id="2" creationId="{00000000-0000-0000-0000-000000000000}"/>
      <ac:tblMk/>
      <ac:tcMk rowId="4256673968" colId="425947524"/>
      <ac:txMk cp="312" len="14">
        <ac:context len="789" hash="122136121"/>
      </ac:txMk>
    </ac:txMkLst>
    <p188:pos x="5355771" y="1357085"/>
    <p188:txBody>
      <a:bodyPr/>
      <a:lstStyle/>
      <a:p>
        <a:r>
          <a:rPr lang="en-US"/>
          <a:t>Sigles à développer</a:t>
        </a:r>
      </a:p>
    </p188:txBody>
  </p188:cm>
  <p188:cm id="{F45CEE42-6DCA-4AF7-957F-57608863AFC6}" authorId="{6EE9647C-ED9B-5E5B-701B-828CFEB673E0}" status="resolved" created="2022-03-29T15:41:10.540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812178089" sldId="262"/>
      <ac:graphicFrameMk id="2" creationId="{00000000-0000-0000-0000-000000000000}"/>
      <ac:tblMk/>
      <ac:tcMk rowId="3571621392" colId="425947524"/>
      <ac:txMk cp="161" len="33">
        <ac:context len="550" hash="878391305"/>
      </ac:txMk>
    </ac:txMkLst>
    <p188:pos x="1342571" y="4114800"/>
    <p188:txBody>
      <a:bodyPr/>
      <a:lstStyle/>
      <a:p>
        <a:r>
          <a:rPr lang="en-US"/>
          <a:t>Je ne mettrais pas le terme université de recherche car il faut affirmer que nous faisons de la recherche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E3D6F4-3BB1-435A-A6B7-6E1F074080A6}" type="datetimeFigureOut">
              <a:rPr lang="fr-FR" smtClean="0"/>
              <a:t>25/04/2022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8616C0-0499-4A53-B822-1A64989AF0C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67491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616C0-0499-4A53-B822-1A64989AF0C1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6688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99A91-F7B1-4785-8848-808B4572FF7A}" type="datetimeFigureOut">
              <a:rPr lang="fr-FR" smtClean="0"/>
              <a:t>25/04/2022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9B8A3-9EA4-4C23-84F7-54645A4D69C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13190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99A91-F7B1-4785-8848-808B4572FF7A}" type="datetimeFigureOut">
              <a:rPr lang="fr-FR" smtClean="0"/>
              <a:t>25/04/2022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9B8A3-9EA4-4C23-84F7-54645A4D69C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17719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99A91-F7B1-4785-8848-808B4572FF7A}" type="datetimeFigureOut">
              <a:rPr lang="fr-FR" smtClean="0"/>
              <a:t>25/04/2022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9B8A3-9EA4-4C23-84F7-54645A4D69C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21386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99A91-F7B1-4785-8848-808B4572FF7A}" type="datetimeFigureOut">
              <a:rPr lang="fr-FR" smtClean="0"/>
              <a:t>25/04/2022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9B8A3-9EA4-4C23-84F7-54645A4D69C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20998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99A91-F7B1-4785-8848-808B4572FF7A}" type="datetimeFigureOut">
              <a:rPr lang="fr-FR" smtClean="0"/>
              <a:t>25/04/2022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9B8A3-9EA4-4C23-84F7-54645A4D69C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33280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99A91-F7B1-4785-8848-808B4572FF7A}" type="datetimeFigureOut">
              <a:rPr lang="fr-FR" smtClean="0"/>
              <a:t>25/04/2022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9B8A3-9EA4-4C23-84F7-54645A4D69C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96386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99A91-F7B1-4785-8848-808B4572FF7A}" type="datetimeFigureOut">
              <a:rPr lang="fr-FR" smtClean="0"/>
              <a:t>25/04/2022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9B8A3-9EA4-4C23-84F7-54645A4D69C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12030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99A91-F7B1-4785-8848-808B4572FF7A}" type="datetimeFigureOut">
              <a:rPr lang="fr-FR" smtClean="0"/>
              <a:t>25/04/2022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9B8A3-9EA4-4C23-84F7-54645A4D69C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98979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99A91-F7B1-4785-8848-808B4572FF7A}" type="datetimeFigureOut">
              <a:rPr lang="fr-FR" smtClean="0"/>
              <a:t>25/04/2022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9B8A3-9EA4-4C23-84F7-54645A4D69C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86436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99A91-F7B1-4785-8848-808B4572FF7A}" type="datetimeFigureOut">
              <a:rPr lang="fr-FR" smtClean="0"/>
              <a:t>25/04/2022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9B8A3-9EA4-4C23-84F7-54645A4D69C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38231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99A91-F7B1-4785-8848-808B4572FF7A}" type="datetimeFigureOut">
              <a:rPr lang="fr-FR" smtClean="0"/>
              <a:t>25/04/2022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9B8A3-9EA4-4C23-84F7-54645A4D69C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6339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99A91-F7B1-4785-8848-808B4572FF7A}" type="datetimeFigureOut">
              <a:rPr lang="fr-FR" smtClean="0"/>
              <a:t>25/04/2022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9B8A3-9EA4-4C23-84F7-54645A4D69C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5754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01_685D0F3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4_3326929F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5_CB2C4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3_909814EE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6_6C03A4A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813390"/>
              </p:ext>
            </p:extLst>
          </p:nvPr>
        </p:nvGraphicFramePr>
        <p:xfrm>
          <a:off x="728423" y="0"/>
          <a:ext cx="11126804" cy="704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63402">
                  <a:extLst>
                    <a:ext uri="{9D8B030D-6E8A-4147-A177-3AD203B41FA5}">
                      <a16:colId xmlns:a16="http://schemas.microsoft.com/office/drawing/2014/main" val="425947524"/>
                    </a:ext>
                  </a:extLst>
                </a:gridCol>
                <a:gridCol w="5563402">
                  <a:extLst>
                    <a:ext uri="{9D8B030D-6E8A-4147-A177-3AD203B41FA5}">
                      <a16:colId xmlns:a16="http://schemas.microsoft.com/office/drawing/2014/main" val="1716337604"/>
                    </a:ext>
                  </a:extLst>
                </a:gridCol>
              </a:tblGrid>
              <a:tr h="3573683">
                <a:tc>
                  <a:txBody>
                    <a:bodyPr/>
                    <a:lstStyle/>
                    <a:p>
                      <a:pPr algn="just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Forces</a:t>
                      </a:r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just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Une université de recherche pluridisciplinaire ayant</a:t>
                      </a:r>
                      <a:r>
                        <a:rPr lang="fr-FR" sz="1200" b="0" baseline="0" dirty="0">
                          <a:solidFill>
                            <a:schemeClr val="tx1"/>
                          </a:solidFill>
                        </a:rPr>
                        <a:t> mis en place des actions transdisciplinaires et des structures transversales performantes  (plateformes)</a:t>
                      </a: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Une stratégie partenariale</a:t>
                      </a:r>
                      <a:r>
                        <a:rPr lang="fr-FR" sz="1200" b="0" baseline="0" dirty="0">
                          <a:solidFill>
                            <a:schemeClr val="tx1"/>
                          </a:solidFill>
                        </a:rPr>
                        <a:t> bien établie 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avec les ONR, appuyées</a:t>
                      </a:r>
                      <a:r>
                        <a:rPr lang="fr-FR" sz="1200" b="0" baseline="0" dirty="0">
                          <a:solidFill>
                            <a:schemeClr val="tx1"/>
                          </a:solidFill>
                        </a:rPr>
                        <a:t> par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 des fédérations de recherche et des</a:t>
                      </a:r>
                      <a:r>
                        <a:rPr lang="fr-FR" sz="1200" b="0" baseline="0" dirty="0">
                          <a:solidFill>
                            <a:schemeClr val="tx1"/>
                          </a:solidFill>
                        </a:rPr>
                        <a:t> réseaux thématiques régionaux</a:t>
                      </a:r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just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Une politique </a:t>
                      </a:r>
                      <a:r>
                        <a:rPr lang="fr-FR" sz="12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plurielle 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de structuration de la recherche visant à : 1. affirmer les forces</a:t>
                      </a:r>
                      <a:r>
                        <a:rPr lang="fr-FR" sz="12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de l’université,  2. co-construire</a:t>
                      </a:r>
                      <a:r>
                        <a:rPr lang="fr-FR" sz="1200" b="0" baseline="0" dirty="0">
                          <a:solidFill>
                            <a:schemeClr val="tx1"/>
                          </a:solidFill>
                        </a:rPr>
                        <a:t> avec les organismes et le CHRU des unités et dispositifs visibles; 3. s’appuyer sur les priorités européennes, nationales et régionales et le partenariat public/privé</a:t>
                      </a:r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Un partenariat structuré avec le CHRU (CRBSP, réunion de concertation régulière etc.) et avec le réseau HUGO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Une  structuration</a:t>
                      </a:r>
                      <a:r>
                        <a:rPr lang="fr-FR" sz="1200" b="0" baseline="0" dirty="0">
                          <a:solidFill>
                            <a:schemeClr val="tx1"/>
                          </a:solidFill>
                        </a:rPr>
                        <a:t> forte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 du partenariat public/privé avec</a:t>
                      </a:r>
                      <a:r>
                        <a:rPr lang="fr-FR" sz="1200" b="0" baseline="0" dirty="0">
                          <a:solidFill>
                            <a:schemeClr val="tx1"/>
                          </a:solidFill>
                        </a:rPr>
                        <a:t> des réussites notables et des dispositifs originaux 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(ARD, CETU, CER, PST...)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Une politique d’internationalisation opérationnelle, fondée sur un large réseau de collaborations internationales</a:t>
                      </a:r>
                    </a:p>
                    <a:p>
                      <a:pPr marL="171450" lvl="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Une politique d'incitation et de soutien au dépôt de projets européens</a:t>
                      </a:r>
                      <a:endParaRPr lang="fr-FR" sz="1200" b="1" i="0" u="none" strike="noStrike" noProof="0" dirty="0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 collège doctoral régional </a:t>
                      </a:r>
                      <a:r>
                        <a:rPr lang="fr-FR" sz="12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</a:t>
                      </a:r>
                      <a:r>
                        <a:rPr lang="fr-FR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-accrédité </a:t>
                      </a:r>
                      <a:r>
                        <a:rPr lang="fr-FR" sz="12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XXX insertion</a:t>
                      </a:r>
                      <a:r>
                        <a:rPr lang="fr-FR" sz="120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professionnelle</a:t>
                      </a:r>
                      <a:endParaRPr lang="fr-FR" sz="12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Faiblesses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endParaRPr lang="fr-FR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Absence de Comue et de coordination territoriale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Une université historiquement sous dotée en emplois comme en moyens financiers ​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Une pression </a:t>
                      </a:r>
                      <a:r>
                        <a:rPr lang="fr-FR" sz="1200" b="0" i="0" u="none" strike="noStrike" kern="1200" noProof="0" dirty="0">
                          <a:solidFill>
                            <a:schemeClr val="tx1"/>
                          </a:solidFill>
                          <a:latin typeface="Calibri"/>
                        </a:rPr>
                        <a:t>trop forte</a:t>
                      </a: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en termes de besoins de formation et de gestion administrative (du fait du manque de personnel),  au détriment des activités de recherche</a:t>
                      </a:r>
                    </a:p>
                    <a:p>
                      <a:pPr marL="171450" lvl="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Une m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arge de manœuvre réduite pour porter et </a:t>
                      </a: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développer l’ensemble des projets stratégiques de l’établissement 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algn="just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Une stratégie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et une trajectoire en recherche </a:t>
                      </a:r>
                      <a:r>
                        <a:rPr lang="fr-FR" sz="1200" b="0" u="sng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insuffisamment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explicitées et diffusées</a:t>
                      </a:r>
                      <a:endParaRPr lang="fr-FR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 algn="just" defTabSz="914400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Une politique</a:t>
                      </a:r>
                      <a:r>
                        <a:rPr lang="fr-FR" sz="1200" b="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de recrutement </a:t>
                      </a:r>
                      <a:r>
                        <a:rPr lang="fr-FR" sz="1200" b="0" u="sng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insuffisamment</a:t>
                      </a:r>
                      <a:r>
                        <a:rPr lang="fr-FR" sz="1200" b="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affirmée, limitant l’attractivité de </a:t>
                      </a:r>
                      <a:r>
                        <a:rPr lang="fr-FR" sz="120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l’établissement </a:t>
                      </a:r>
                      <a:r>
                        <a:rPr lang="fr-FR" sz="120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menace </a:t>
                      </a:r>
                      <a:r>
                        <a:rPr lang="fr-FR" sz="1200" b="0" i="0" u="none" strike="noStrike" kern="1200" baseline="0" noProof="0" dirty="0" smtClean="0">
                          <a:solidFill>
                            <a:srgbClr val="FF0000"/>
                          </a:solidFill>
                          <a:latin typeface="+mn-lt"/>
                          <a:sym typeface="Wingdings" panose="05000000000000000000" pitchFamily="2" charset="2"/>
                        </a:rPr>
                        <a:t>en reformulant</a:t>
                      </a:r>
                      <a:r>
                        <a:rPr lang="fr-FR" sz="120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?</a:t>
                      </a:r>
                      <a:endParaRPr lang="fr-FR" sz="12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Pas d’intégration dans une université européenne labellisée</a:t>
                      </a: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Des thématiques de recherche en reconfiguration,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au détriment de la lisibilité d’ensemble et d’une projection collective dans l’avenir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i="0" u="none" strike="noStrike" kern="1200" baseline="0" noProof="0" dirty="0" smtClean="0">
                          <a:solidFill>
                            <a:srgbClr val="FF0000"/>
                          </a:solidFill>
                          <a:latin typeface="Calibri"/>
                        </a:rPr>
                        <a:t> [</a:t>
                      </a:r>
                      <a:r>
                        <a:rPr lang="fr-FR" sz="1200" b="1" i="0" u="none" strike="noStrike" kern="1200" baseline="0" noProof="0" dirty="0" smtClean="0">
                          <a:solidFill>
                            <a:srgbClr val="FF0000"/>
                          </a:solidFill>
                          <a:latin typeface="Calibri"/>
                        </a:rPr>
                        <a:t>adossement</a:t>
                      </a:r>
                      <a:r>
                        <a:rPr lang="fr-FR" sz="1200" b="0" i="0" u="none" strike="noStrike" kern="1200" baseline="0" noProof="0" dirty="0" smtClean="0">
                          <a:solidFill>
                            <a:srgbClr val="FF0000"/>
                          </a:solidFill>
                          <a:latin typeface="Calibri"/>
                        </a:rPr>
                        <a:t>] L’alignement </a:t>
                      </a:r>
                      <a:r>
                        <a:rPr lang="fr-FR" sz="1200" b="0" i="0" u="sng" strike="noStrike" kern="1200" baseline="0" noProof="0" dirty="0" smtClean="0">
                          <a:solidFill>
                            <a:srgbClr val="FF0000"/>
                          </a:solidFill>
                          <a:latin typeface="Calibri"/>
                        </a:rPr>
                        <a:t>insuffisant / </a:t>
                      </a:r>
                      <a:r>
                        <a:rPr lang="fr-FR" sz="1200" b="1" i="0" u="sng" strike="noStrike" kern="1200" baseline="0" noProof="0" dirty="0" smtClean="0">
                          <a:solidFill>
                            <a:srgbClr val="FF0000"/>
                          </a:solidFill>
                          <a:latin typeface="Calibri"/>
                        </a:rPr>
                        <a:t>partiel</a:t>
                      </a:r>
                      <a:r>
                        <a:rPr lang="fr-FR" sz="1200" b="0" i="0" u="none" strike="noStrike" kern="1200" baseline="0" noProof="0" dirty="0" smtClean="0">
                          <a:solidFill>
                            <a:srgbClr val="FF0000"/>
                          </a:solidFill>
                          <a:latin typeface="Calibri"/>
                        </a:rPr>
                        <a:t> </a:t>
                      </a:r>
                      <a:r>
                        <a:rPr lang="fr-FR" sz="1200" b="0" i="0" u="none" strike="noStrike" kern="1200" baseline="0" noProof="0" dirty="0">
                          <a:solidFill>
                            <a:srgbClr val="FF0000"/>
                          </a:solidFill>
                          <a:latin typeface="Calibri"/>
                        </a:rPr>
                        <a:t>entre les besoins de recherche et de </a:t>
                      </a:r>
                      <a:r>
                        <a:rPr lang="fr-FR" sz="1200" b="0" i="0" u="none" strike="noStrike" kern="1200" baseline="0" noProof="0" dirty="0" smtClean="0">
                          <a:solidFill>
                            <a:srgbClr val="FF0000"/>
                          </a:solidFill>
                          <a:latin typeface="Calibri"/>
                        </a:rPr>
                        <a:t>formation (pas de </a:t>
                      </a:r>
                      <a:r>
                        <a:rPr lang="fr-FR" sz="1200" b="0" i="0" u="none" strike="noStrike" kern="1200" baseline="0" noProof="0" dirty="0" err="1" smtClean="0">
                          <a:solidFill>
                            <a:srgbClr val="FF0000"/>
                          </a:solidFill>
                          <a:latin typeface="Calibri"/>
                        </a:rPr>
                        <a:t>graduate</a:t>
                      </a:r>
                      <a:r>
                        <a:rPr lang="fr-FR" sz="1200" b="0" i="0" u="none" strike="noStrike" kern="1200" baseline="0" noProof="0" dirty="0" smtClean="0">
                          <a:solidFill>
                            <a:srgbClr val="FF0000"/>
                          </a:solidFill>
                          <a:latin typeface="Calibri"/>
                        </a:rPr>
                        <a:t> </a:t>
                      </a:r>
                      <a:r>
                        <a:rPr lang="fr-FR" sz="1200" b="0" i="0" u="none" strike="noStrike" kern="1200" baseline="0" noProof="0" dirty="0" err="1" smtClean="0">
                          <a:solidFill>
                            <a:srgbClr val="FF0000"/>
                          </a:solidFill>
                          <a:latin typeface="Calibri"/>
                        </a:rPr>
                        <a:t>school</a:t>
                      </a:r>
                      <a:r>
                        <a:rPr lang="fr-FR" sz="1200" b="0" i="0" u="none" strike="noStrike" kern="1200" baseline="0" noProof="0" smtClean="0">
                          <a:solidFill>
                            <a:srgbClr val="FF0000"/>
                          </a:solidFill>
                          <a:latin typeface="Calibri"/>
                        </a:rPr>
                        <a:t> ou d’EUR)</a:t>
                      </a:r>
                      <a:endParaRPr lang="fr-FR" sz="1200" b="0" i="0" u="none" strike="noStrike" kern="1200" baseline="0" noProof="0" dirty="0">
                        <a:solidFill>
                          <a:srgbClr val="FF0000"/>
                        </a:solidFill>
                      </a:endParaRPr>
                    </a:p>
                    <a:p>
                      <a:pPr marL="171450" marR="0" lvl="0" indent="-1714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i="0" u="none" strike="noStrike" kern="1200" baseline="0" noProof="0" dirty="0">
                          <a:solidFill>
                            <a:srgbClr val="FF0000"/>
                          </a:solidFill>
                          <a:latin typeface="Calibri"/>
                        </a:rPr>
                        <a:t>La dépendance aux financements </a:t>
                      </a:r>
                      <a:r>
                        <a:rPr lang="fr-FR" sz="1200" b="0" i="0" u="none" strike="noStrike" kern="1200" baseline="0" noProof="0" dirty="0" smtClean="0">
                          <a:solidFill>
                            <a:srgbClr val="FF0000"/>
                          </a:solidFill>
                          <a:latin typeface="Calibri"/>
                        </a:rPr>
                        <a:t>régionaux </a:t>
                      </a:r>
                      <a:r>
                        <a:rPr lang="fr-FR" sz="1200" b="0" i="0" u="none" strike="noStrike" kern="1200" baseline="0" noProof="0" dirty="0" smtClean="0">
                          <a:solidFill>
                            <a:srgbClr val="FF0000"/>
                          </a:solidFill>
                          <a:latin typeface="Calibri"/>
                          <a:sym typeface="Wingdings" panose="05000000000000000000" pitchFamily="2" charset="2"/>
                        </a:rPr>
                        <a:t> menace en reformulant??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6673968"/>
                  </a:ext>
                </a:extLst>
              </a:tr>
              <a:tr h="2994949">
                <a:tc>
                  <a:txBody>
                    <a:bodyPr/>
                    <a:lstStyle/>
                    <a:p>
                      <a:pPr algn="just"/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Menaces</a:t>
                      </a:r>
                      <a:r>
                        <a:rPr lang="fr-FR" b="0" dirty="0">
                          <a:solidFill>
                            <a:schemeClr val="tx1"/>
                          </a:solidFill>
                        </a:rPr>
                        <a:t> </a:t>
                      </a:r>
                    </a:p>
                    <a:p>
                      <a:pPr algn="just"/>
                      <a:endParaRPr lang="fr-FR" b="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algn="just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i="0" u="none" strike="noStrike" kern="1200" noProof="0" dirty="0">
                          <a:solidFill>
                            <a:srgbClr val="FF0000"/>
                          </a:solidFill>
                          <a:latin typeface="Calibri"/>
                        </a:rPr>
                        <a:t>Une université qui a peu bénéficié des différents PIA </a:t>
                      </a:r>
                      <a:r>
                        <a:rPr lang="fr-FR" sz="1200" b="0" i="0" u="none" strike="noStrike" kern="1200" noProof="0" dirty="0" smtClean="0">
                          <a:solidFill>
                            <a:srgbClr val="FF0000"/>
                          </a:solidFill>
                          <a:latin typeface="Calibri"/>
                          <a:sym typeface="Wingdings" panose="05000000000000000000" pitchFamily="2" charset="2"/>
                        </a:rPr>
                        <a:t> l’absence</a:t>
                      </a:r>
                      <a:r>
                        <a:rPr lang="fr-FR" sz="1200" b="0" i="0" u="none" strike="noStrike" kern="1200" baseline="0" noProof="0" dirty="0" smtClean="0">
                          <a:solidFill>
                            <a:srgbClr val="FF0000"/>
                          </a:solidFill>
                          <a:latin typeface="Calibri"/>
                          <a:sym typeface="Wingdings" panose="05000000000000000000" pitchFamily="2" charset="2"/>
                        </a:rPr>
                        <a:t> de PIA / une politique nationale XXXXX qui a pour conséquence que XXXX</a:t>
                      </a:r>
                      <a:endParaRPr lang="fr-FR" sz="1200" b="0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Un </a:t>
                      </a:r>
                      <a:r>
                        <a:rPr lang="fr-FR" sz="1200" b="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paysage national privilégiant les Idex et les </a:t>
                      </a:r>
                      <a:r>
                        <a:rPr lang="fr-FR" sz="1200" b="0" kern="1200" baseline="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Isite</a:t>
                      </a:r>
                      <a:r>
                        <a:rPr lang="fr-FR" sz="120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qui entraine une p</a:t>
                      </a:r>
                      <a:r>
                        <a:rPr lang="fr-FR" sz="12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erte de visibilité</a:t>
                      </a:r>
                      <a:endParaRPr lang="fr-FR" sz="1200" b="0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Difficulté de mobilisation collective forte autour de projets transversaux structurants, du fait d'une politique insuffisamment connue et partagée</a:t>
                      </a:r>
                    </a:p>
                    <a:p>
                      <a:pPr marL="171450" lvl="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i="0" u="none" strike="noStrike" kern="1200" baseline="0" noProof="0" dirty="0">
                          <a:solidFill>
                            <a:schemeClr val="tx1"/>
                          </a:solidFill>
                          <a:latin typeface="Calibri"/>
                        </a:rPr>
                        <a:t>Taux de sélectivité trop important au niveau des projets européens</a:t>
                      </a:r>
                      <a:endParaRPr lang="fr-FR" sz="1200" b="0" i="0" u="none" strike="noStrike" kern="1200" baseline="0" noProof="0" dirty="0"/>
                    </a:p>
                    <a:p>
                      <a:pPr marL="171450" lvl="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i="0" u="none" strike="noStrike" kern="1200" noProof="0" dirty="0">
                          <a:solidFill>
                            <a:schemeClr val="tx1"/>
                          </a:solidFill>
                          <a:latin typeface="Calibri"/>
                        </a:rPr>
                        <a:t>La perte de compétence du fait de la faible attractivité des postes pour les personnels d’appui à la recherche et à sa valorisation (salaire, perspectives professionnelles)</a:t>
                      </a:r>
                      <a:endParaRPr lang="fr-FR" sz="1200" b="0" i="0" u="none" strike="noStrike" kern="1200" noProof="0" dirty="0"/>
                    </a:p>
                    <a:p>
                      <a:pPr algn="just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Plafond</a:t>
                      </a:r>
                      <a:r>
                        <a:rPr lang="fr-FR" b="0" baseline="0" dirty="0" smtClean="0">
                          <a:solidFill>
                            <a:srgbClr val="FF0000"/>
                          </a:solidFill>
                        </a:rPr>
                        <a:t> d’emploi</a:t>
                      </a:r>
                      <a:endParaRPr lang="fr-FR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Opportunités</a:t>
                      </a:r>
                    </a:p>
                    <a:p>
                      <a:pPr algn="just"/>
                      <a:endParaRPr lang="fr-FR" b="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Des forces en recherche reconnues au niveau national et international</a:t>
                      </a:r>
                    </a:p>
                    <a:p>
                      <a:pPr marL="171450" marR="0" lvl="0" indent="-171450" algn="just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Des succès importants dans des domaines stratégiques </a:t>
                      </a: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Des opportunités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recrutement à développer sur la base de ces succès</a:t>
                      </a:r>
                      <a:endParaRPr lang="fr-FR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labellisation HRS4R, au bénéfice de la </a:t>
                      </a:r>
                      <a:r>
                        <a:rPr lang="fr-FR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recherche</a:t>
                      </a:r>
                    </a:p>
                    <a:p>
                      <a:pPr marL="171450" marR="0" lvl="0" indent="-1714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L’effet levier lié à la </a:t>
                      </a:r>
                      <a:r>
                        <a:rPr lang="fr-FR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réflexion bien engagée sur les sciences ouvertes </a:t>
                      </a:r>
                      <a:r>
                        <a:rPr lang="fr-FR" sz="120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qui permet de faire </a:t>
                      </a:r>
                      <a:r>
                        <a:rPr lang="fr-FR" sz="12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levier</a:t>
                      </a:r>
                      <a:endParaRPr lang="fr-FR" sz="1200" b="1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just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Une structuration régionale et des liens avec les organismes de recherche qui se renforcent </a:t>
                      </a: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structuration de la MSH permettant le développement d’une politique de </a:t>
                      </a:r>
                      <a:r>
                        <a:rPr lang="fr-FR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recherche </a:t>
                      </a:r>
                      <a:r>
                        <a:rPr lang="fr-FR" sz="1200" b="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affirmée, interdisciplinaire et à l’échelle régionale </a:t>
                      </a:r>
                      <a:r>
                        <a:rPr lang="fr-FR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 SHS</a:t>
                      </a: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 projet Loire Val-Health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déposé dans le cadre de l’APP ExcellenceS du PIA4 qui trace une route pour l’UT</a:t>
                      </a:r>
                    </a:p>
                    <a:p>
                      <a:pPr marL="171450" indent="-1714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 développement du consortium Neolaia (projet d’université européenne)</a:t>
                      </a:r>
                    </a:p>
                    <a:p>
                      <a:pPr marL="171450" indent="-1714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Une adaptation des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axes prioritaires de la recherche </a:t>
                      </a: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aux priorités sociétales et à l’évolution des forces de recherche au sein de l’université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621392"/>
                  </a:ext>
                </a:extLst>
              </a:tr>
            </a:tbl>
          </a:graphicData>
        </a:graphic>
      </p:graphicFrame>
      <p:sp>
        <p:nvSpPr>
          <p:cNvPr id="5" name="Titre 1"/>
          <p:cNvSpPr txBox="1">
            <a:spLocks/>
          </p:cNvSpPr>
          <p:nvPr/>
        </p:nvSpPr>
        <p:spPr>
          <a:xfrm rot="16200000">
            <a:off x="-2825333" y="3123080"/>
            <a:ext cx="6352673" cy="54927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b="1" dirty="0">
                <a:solidFill>
                  <a:schemeClr val="accent1">
                    <a:lumMod val="50000"/>
                  </a:schemeClr>
                </a:solidFill>
              </a:rPr>
              <a:t>Ref. </a:t>
            </a:r>
            <a:r>
              <a:rPr lang="fr-FR" sz="3200" b="1" dirty="0" smtClean="0">
                <a:solidFill>
                  <a:schemeClr val="accent1">
                    <a:lumMod val="50000"/>
                  </a:schemeClr>
                </a:solidFill>
              </a:rPr>
              <a:t>9 </a:t>
            </a:r>
            <a:r>
              <a:rPr lang="fr-FR" sz="3200" b="1" dirty="0">
                <a:solidFill>
                  <a:schemeClr val="accent1">
                    <a:lumMod val="50000"/>
                  </a:schemeClr>
                </a:solidFill>
              </a:rPr>
              <a:t>: politique de la recherche</a:t>
            </a:r>
          </a:p>
        </p:txBody>
      </p:sp>
    </p:spTree>
    <p:extLst>
      <p:ext uri="{BB962C8B-B14F-4D97-AF65-F5344CB8AC3E}">
        <p14:creationId xmlns:p14="http://schemas.microsoft.com/office/powerpoint/2010/main" val="175092920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6950BFC3-D8DA-4A85-94F7-54DA5524770B}">
      <p188:commentRel xmlns:p188="http://schemas.microsoft.com/office/powerpoint/2018/8/main" xmlns="" r:id="rId3"/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864348"/>
              </p:ext>
            </p:extLst>
          </p:nvPr>
        </p:nvGraphicFramePr>
        <p:xfrm>
          <a:off x="728265" y="64819"/>
          <a:ext cx="11126804" cy="67931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63402">
                  <a:extLst>
                    <a:ext uri="{9D8B030D-6E8A-4147-A177-3AD203B41FA5}">
                      <a16:colId xmlns:a16="http://schemas.microsoft.com/office/drawing/2014/main" val="425947524"/>
                    </a:ext>
                  </a:extLst>
                </a:gridCol>
                <a:gridCol w="5563402">
                  <a:extLst>
                    <a:ext uri="{9D8B030D-6E8A-4147-A177-3AD203B41FA5}">
                      <a16:colId xmlns:a16="http://schemas.microsoft.com/office/drawing/2014/main" val="1716337604"/>
                    </a:ext>
                  </a:extLst>
                </a:gridCol>
              </a:tblGrid>
              <a:tr h="3118587">
                <a:tc>
                  <a:txBody>
                    <a:bodyPr/>
                    <a:lstStyle/>
                    <a:p>
                      <a:pPr algn="just"/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Forces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endParaRPr lang="fr-FR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 soutien de base maintenu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voire </a:t>
                      </a: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renforcé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sur la période, malgré une SCSP insuffisante</a:t>
                      </a:r>
                      <a:endParaRPr lang="fr-FR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just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Une clé de répartition visant la stabilisation des unités de recherche et la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structuration </a:t>
                      </a: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d’une activité diversifiée et pluridisciplinaire, tout en libérant autant que possible des marges de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manœuvre pour des 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actions structurantes et </a:t>
                      </a:r>
                      <a:r>
                        <a:rPr lang="fr-FR" sz="1200" b="0" dirty="0" smtClean="0">
                          <a:solidFill>
                            <a:schemeClr val="tx1"/>
                          </a:solidFill>
                        </a:rPr>
                        <a:t>incitatives</a:t>
                      </a: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Une politique</a:t>
                      </a:r>
                      <a:r>
                        <a:rPr lang="fr-FR" sz="1200" b="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</a:t>
                      </a:r>
                      <a:r>
                        <a:rPr lang="fr-FR" sz="12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soutien aux actions pluridisciplinaires (ART, </a:t>
                      </a:r>
                      <a:r>
                        <a:rPr lang="fr-FR" sz="1200" b="0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Rabelaisiennnes</a:t>
                      </a:r>
                      <a:r>
                        <a:rPr lang="fr-FR" sz="12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Une politique</a:t>
                      </a:r>
                      <a:r>
                        <a:rPr lang="fr-FR" sz="1200" b="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</a:t>
                      </a:r>
                      <a:r>
                        <a:rPr lang="fr-FR" sz="12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soutien </a:t>
                      </a:r>
                      <a:r>
                        <a:rPr lang="fr-FR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aux </a:t>
                      </a: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structures transversales, mutualisées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collaboratives, partagé avec les partenaires pour des effets de levier maximisés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 usage optimisé des moyens à disposition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L’alignement entre les forces en région,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les priorités régionales et nationales </a:t>
                      </a: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 les orientations de l’université (CER, ARD, </a:t>
                      </a:r>
                      <a:r>
                        <a:rPr lang="fr-FR" sz="12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Studium</a:t>
                      </a: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Une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direction de la recherche et de la valorisation </a:t>
                      </a:r>
                      <a:r>
                        <a:rPr lang="fr-FR" sz="12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renforcée et structurée</a:t>
                      </a:r>
                      <a:endParaRPr lang="fr-FR" sz="1200" b="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 soutien affirmé à l’internationalisation (BQI, </a:t>
                      </a:r>
                      <a:r>
                        <a:rPr lang="fr-FR" sz="12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Euraxess</a:t>
                      </a: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etc.)</a:t>
                      </a:r>
                    </a:p>
                    <a:p>
                      <a:pPr marL="171450" lvl="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i="0" u="none" strike="noStrike" kern="12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Des moyens dédiés à l'incitation et au soutien de dépôt de projets européens</a:t>
                      </a:r>
                      <a:endParaRPr lang="fr-FR" sz="1200" b="1" i="0" u="none" strike="noStrike" kern="1200" noProof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marL="171450" lvl="0" indent="-171450" algn="just">
                        <a:buFont typeface="Arial" panose="020B0604020202020204" pitchFamily="34" charset="0"/>
                        <a:buChar char="•"/>
                      </a:pPr>
                      <a:endParaRPr lang="fr-FR" sz="1200" b="0" i="0" u="none" strike="noStrike" kern="1200" noProof="0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Faiblesses</a:t>
                      </a:r>
                    </a:p>
                    <a:p>
                      <a:pPr marL="171450" indent="-1714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fr-FR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just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manque de marges budgétaires pour développer des soutiens incitatifs </a:t>
                      </a:r>
                    </a:p>
                    <a:p>
                      <a:pPr marL="171450" indent="-1714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 outils d’aide à la décision </a:t>
                      </a:r>
                      <a:r>
                        <a:rPr lang="fr-FR" sz="12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insuffisamment</a:t>
                      </a: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développés</a:t>
                      </a:r>
                    </a:p>
                    <a:p>
                      <a:pPr marL="171450" indent="-1714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 unités de recherche </a:t>
                      </a:r>
                      <a:r>
                        <a:rPr lang="fr-FR" sz="12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insuffisamment</a:t>
                      </a: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associées au dialogue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gestion de l’établissement</a:t>
                      </a:r>
                      <a:endParaRPr lang="fr-FR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 </a:t>
                      </a:r>
                      <a:r>
                        <a:rPr lang="fr-FR" sz="1200" b="0" strike="sng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manque</a:t>
                      </a:r>
                      <a:r>
                        <a:rPr lang="fr-FR" sz="1200" b="0" strike="sng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dialogue </a:t>
                      </a:r>
                      <a:r>
                        <a:rPr lang="fr-FR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institutionnalisé </a:t>
                      </a: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avec les ONR </a:t>
                      </a:r>
                      <a:r>
                        <a:rPr lang="fr-FR" sz="12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à renforcer </a:t>
                      </a:r>
                      <a:r>
                        <a:rPr lang="fr-FR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pour </a:t>
                      </a: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associer à notre stratégie et à nos arbitrages pour les </a:t>
                      </a:r>
                      <a:r>
                        <a:rPr lang="fr-FR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UMR</a:t>
                      </a:r>
                    </a:p>
                    <a:p>
                      <a:pPr marL="171450" indent="-1714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Dont l’</a:t>
                      </a:r>
                      <a:r>
                        <a:rPr lang="fr-FR" sz="1200" b="0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institutionnalisaion</a:t>
                      </a:r>
                      <a:r>
                        <a:rPr lang="fr-FR" sz="1200" b="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peut être renforcée???</a:t>
                      </a:r>
                    </a:p>
                    <a:p>
                      <a:pPr marL="171450" indent="-1714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baseline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Une communication </a:t>
                      </a:r>
                      <a:r>
                        <a:rPr lang="fr-FR" sz="1200" b="0" kern="120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 UR en direction du SPIV à renforcer / systématiser</a:t>
                      </a:r>
                      <a:endParaRPr lang="fr-FR" sz="1200" b="0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 algn="just">
                        <a:buFont typeface="Arial" panose="020B0604020202020204" pitchFamily="34" charset="0"/>
                        <a:buChar char="•"/>
                      </a:pPr>
                      <a:endParaRPr lang="fr-FR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6673968"/>
                  </a:ext>
                </a:extLst>
              </a:tr>
              <a:tr h="3501341">
                <a:tc>
                  <a:txBody>
                    <a:bodyPr/>
                    <a:lstStyle/>
                    <a:p>
                      <a:pPr algn="just"/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Menaces</a:t>
                      </a:r>
                      <a:r>
                        <a:rPr lang="fr-FR" b="0" dirty="0">
                          <a:solidFill>
                            <a:schemeClr val="tx1"/>
                          </a:solidFill>
                        </a:rPr>
                        <a:t> </a:t>
                      </a:r>
                    </a:p>
                    <a:p>
                      <a:pPr marL="171450" indent="-1714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fr-FR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just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baiss</a:t>
                      </a:r>
                      <a:r>
                        <a:rPr lang="fr-FR" sz="1200" b="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des soutiens régionaux </a:t>
                      </a:r>
                    </a:p>
                    <a:p>
                      <a:pPr marL="171450" marR="0" lvl="0" indent="-171450" algn="just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</a:t>
                      </a:r>
                      <a:r>
                        <a:rPr lang="fr-FR" sz="12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difficulté</a:t>
                      </a:r>
                      <a:r>
                        <a:rPr lang="fr-FR" sz="12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à obtenir des </a:t>
                      </a:r>
                      <a:r>
                        <a:rPr lang="fr-FR" sz="12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financements liée à la </a:t>
                      </a:r>
                      <a:r>
                        <a:rPr lang="fr-FR" sz="12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difficulté</a:t>
                      </a:r>
                      <a:r>
                        <a:rPr lang="fr-FR" sz="1200" b="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à obtenir des financements PIA pour un établissement ni Idex ni ISITE</a:t>
                      </a:r>
                    </a:p>
                    <a:p>
                      <a:pPr marL="171450" indent="-171450" algn="just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difficulté à financer une politique du fait de l’intensification de l’exigence de financement sur ressources propres (appels à projets) dans une université en déficit structurel de personnels</a:t>
                      </a:r>
                      <a:r>
                        <a:rPr lang="fr-FR" sz="1200" b="0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(tant personnels d’appui que chercheurs) pour assumer le portage) </a:t>
                      </a:r>
                      <a:endParaRPr lang="fr-FR" sz="1200" b="0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just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</a:t>
                      </a:r>
                      <a:r>
                        <a:rPr lang="fr-FR" sz="1200" b="0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plafond d'emploi insuffisant, qui limite  les recrutements et donc  </a:t>
                      </a:r>
                      <a:r>
                        <a:rPr lang="fr-FR" sz="1200" b="0" i="0" u="none" strike="noStrike" kern="1200" baseline="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la capacité de mobilisation nécessa</a:t>
                      </a:r>
                      <a:r>
                        <a:rPr lang="fr-FR" sz="1200" b="0" i="0" u="none" strike="noStrike" kern="1200" baseline="0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ire au montage, au portage de projets et à l’obtention de financements conséquents</a:t>
                      </a:r>
                      <a:endParaRPr lang="fr-FR" sz="1200" b="0" i="0" u="none" strike="noStrike" kern="1200" baseline="0" noProof="0" dirty="0">
                        <a:effectLst/>
                      </a:endParaRPr>
                    </a:p>
                    <a:p>
                      <a:pPr marL="171450" lvl="0" indent="-171450" algn="just">
                        <a:buFont typeface="Arial" panose="020B0604020202020204" pitchFamily="34" charset="0"/>
                        <a:buChar char="•"/>
                      </a:pPr>
                      <a:endParaRPr lang="fr-FR" sz="1200" b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Opportunités</a:t>
                      </a:r>
                    </a:p>
                    <a:p>
                      <a:pPr marL="171450" indent="-1714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fr-FR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just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L’utilisation de l’augmentation de la dotation ministérielle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pour augmenter les </a:t>
                      </a:r>
                      <a:r>
                        <a:rPr lang="fr-FR" sz="1200" b="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dotations de base des unités</a:t>
                      </a:r>
                      <a:r>
                        <a:rPr lang="fr-FR" sz="1200" b="0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recherche</a:t>
                      </a:r>
                    </a:p>
                    <a:p>
                      <a:pPr marL="171450" indent="-171450" algn="just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L’augmentation du </a:t>
                      </a:r>
                      <a:r>
                        <a:rPr lang="fr-FR" sz="1200" b="0" kern="1200" baseline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preciput</a:t>
                      </a:r>
                      <a:r>
                        <a:rPr lang="fr-FR" sz="1200" b="0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relatif aux projets ANR q</a:t>
                      </a:r>
                      <a:r>
                        <a:rPr lang="fr-FR" sz="1200" b="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ui peut permettre de réorienter la politique d'incitation au dépôt de projets et les moyens afférent</a:t>
                      </a:r>
                      <a:r>
                        <a:rPr lang="fr-FR" sz="1200" b="0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</a:p>
                    <a:p>
                      <a:pPr marL="171450" lvl="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création d'une UAR régionale pour optimiser et renforcer les taux de réussite aux dépôts de projets </a:t>
                      </a:r>
                      <a:r>
                        <a:rPr lang="fr-FR" sz="1200" b="0" i="0" u="none" strike="noStrike" kern="1200" noProof="0" dirty="0">
                          <a:effectLst/>
                        </a:rPr>
                        <a:t>par une mutualisation des ressources d'accompagnement</a:t>
                      </a:r>
                    </a:p>
                    <a:p>
                      <a:pPr marL="171450" indent="-1714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consolidation de la concertation régionale </a:t>
                      </a:r>
                      <a:r>
                        <a:rPr lang="fr-FR" sz="1200" b="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pour des synergies renforcées à des fins d' optimisation</a:t>
                      </a:r>
                      <a:r>
                        <a:rPr lang="fr-FR" sz="1200" b="0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des moyens</a:t>
                      </a:r>
                      <a:endParaRPr lang="fr-FR" sz="1200" b="0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Une collaboration plus active avec nos partenaires pour conduire ensemble des projets structurants (DSG,</a:t>
                      </a:r>
                      <a:r>
                        <a:rPr lang="fr-FR" sz="1200" b="0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PIA notamment</a:t>
                      </a:r>
                      <a:r>
                        <a:rPr lang="fr-FR" sz="1200" b="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171450" indent="-171450" algn="just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Le dépôt de projets structurants</a:t>
                      </a:r>
                      <a:r>
                        <a:rPr lang="fr-FR" sz="1200" b="0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fr-FR" sz="1200" b="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Loire Val-Health</a:t>
                      </a:r>
                      <a:r>
                        <a:rPr lang="fr-FR" sz="1200" b="0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 Neolaia) pour dégager des marges de manœuvre </a:t>
                      </a:r>
                    </a:p>
                    <a:p>
                      <a:pPr marL="171450" indent="-1714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</a:t>
                      </a:r>
                      <a:r>
                        <a:rPr lang="fr-FR" sz="1200" b="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-accréditation régionale du Collège doctoral permettant de  mutualiser les moyens</a:t>
                      </a:r>
                    </a:p>
                    <a:p>
                      <a:pPr marL="171450" marR="0" lvl="0" indent="-171450" algn="just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i="0" u="none" strike="noStrike" kern="1200" noProof="0" dirty="0">
                          <a:solidFill>
                            <a:schemeClr val="tx1"/>
                          </a:solidFill>
                          <a:latin typeface="Calibri"/>
                        </a:rPr>
                        <a:t>Un service de Presses universitaires au modèle original et performant</a:t>
                      </a:r>
                      <a:endParaRPr lang="fr-FR" sz="1200" b="0" i="0" u="none" strike="noStrike" kern="1200" noProof="0" dirty="0"/>
                    </a:p>
                    <a:p>
                      <a:pPr marL="171450" marR="0" lvl="0" indent="-171450" algn="just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montée en puissance de la MSH au service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du soutien des SHS</a:t>
                      </a:r>
                      <a:endParaRPr lang="fr-FR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621392"/>
                  </a:ext>
                </a:extLst>
              </a:tr>
            </a:tbl>
          </a:graphicData>
        </a:graphic>
      </p:graphicFrame>
      <p:sp>
        <p:nvSpPr>
          <p:cNvPr id="5" name="Titre 1"/>
          <p:cNvSpPr txBox="1">
            <a:spLocks/>
          </p:cNvSpPr>
          <p:nvPr/>
        </p:nvSpPr>
        <p:spPr>
          <a:xfrm rot="16200000">
            <a:off x="-2825333" y="3123080"/>
            <a:ext cx="6352673" cy="54927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800" b="1" dirty="0">
                <a:solidFill>
                  <a:schemeClr val="accent1">
                    <a:lumMod val="50000"/>
                  </a:schemeClr>
                </a:solidFill>
              </a:rPr>
              <a:t>Ref. </a:t>
            </a:r>
            <a:r>
              <a:rPr lang="fr-FR" sz="2800" b="1" dirty="0" smtClean="0">
                <a:solidFill>
                  <a:schemeClr val="accent1">
                    <a:lumMod val="50000"/>
                  </a:schemeClr>
                </a:solidFill>
              </a:rPr>
              <a:t>10 </a:t>
            </a:r>
            <a:r>
              <a:rPr lang="fr-FR" sz="2800" b="1" dirty="0">
                <a:solidFill>
                  <a:schemeClr val="accent1">
                    <a:lumMod val="50000"/>
                  </a:schemeClr>
                </a:solidFill>
              </a:rPr>
              <a:t>: moyens et soutien à la recherche</a:t>
            </a:r>
          </a:p>
        </p:txBody>
      </p:sp>
    </p:spTree>
    <p:extLst>
      <p:ext uri="{BB962C8B-B14F-4D97-AF65-F5344CB8AC3E}">
        <p14:creationId xmlns:p14="http://schemas.microsoft.com/office/powerpoint/2010/main" val="85816591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6950BFC3-D8DA-4A85-94F7-54DA5524770B}">
      <p188:commentRel xmlns:p188="http://schemas.microsoft.com/office/powerpoint/2018/8/main" xmlns="" r:id="rId2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143019"/>
              </p:ext>
            </p:extLst>
          </p:nvPr>
        </p:nvGraphicFramePr>
        <p:xfrm>
          <a:off x="906338" y="0"/>
          <a:ext cx="11285662" cy="758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2831">
                  <a:extLst>
                    <a:ext uri="{9D8B030D-6E8A-4147-A177-3AD203B41FA5}">
                      <a16:colId xmlns:a16="http://schemas.microsoft.com/office/drawing/2014/main" val="425947524"/>
                    </a:ext>
                  </a:extLst>
                </a:gridCol>
                <a:gridCol w="5642831">
                  <a:extLst>
                    <a:ext uri="{9D8B030D-6E8A-4147-A177-3AD203B41FA5}">
                      <a16:colId xmlns:a16="http://schemas.microsoft.com/office/drawing/2014/main" val="1716337604"/>
                    </a:ext>
                  </a:extLst>
                </a:gridCol>
              </a:tblGrid>
              <a:tr h="3241622">
                <a:tc>
                  <a:txBody>
                    <a:bodyPr/>
                    <a:lstStyle/>
                    <a:p>
                      <a:pPr algn="just"/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Forces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Des actions fortes d’excellence dans les partenariats public / privé, tant avec des partenaires classiques (industriels) qu'avec des partenaires plus originaux (secteur mé</a:t>
                      </a:r>
                      <a:r>
                        <a:rPr lang="fr-FR" sz="12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dico-social)</a:t>
                      </a: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Des</a:t>
                      </a:r>
                      <a:r>
                        <a:rPr lang="fr-FR" sz="1200" b="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dispositifs originaux, relevant de l’innovation, du transfert de connaissances et/ou de démarches de recherche participatives, dont l’efficacité a entrainé des réussites notables (Living </a:t>
                      </a:r>
                      <a:r>
                        <a:rPr lang="fr-FR" sz="1200" b="0" baseline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Lab</a:t>
                      </a:r>
                      <a:r>
                        <a:rPr lang="fr-FR" sz="1200" b="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, CER, </a:t>
                      </a:r>
                      <a:r>
                        <a:rPr lang="fr-FR" sz="1200" b="0" baseline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Cetu</a:t>
                      </a:r>
                      <a:r>
                        <a:rPr lang="fr-FR" sz="1200" b="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)</a:t>
                      </a:r>
                    </a:p>
                    <a:p>
                      <a:pPr marL="171450" marR="0" lvl="0" indent="-171450" algn="just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Des résultats concrets et reconnus, témoins d’une politique qui porte ses fruits</a:t>
                      </a:r>
                      <a:r>
                        <a:rPr lang="fr-FR" sz="1200" b="0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au plan de l’innovation (brevets,</a:t>
                      </a:r>
                      <a:r>
                        <a:rPr lang="fr-FR" sz="1200" b="0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déclarations d’invention, création de start-ups)</a:t>
                      </a:r>
                      <a:endParaRPr lang="fr-FR" sz="1200" b="0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 tissu de partenaires socio-économiques et culturels solide, dense, fiable, structuré et impliqué </a:t>
                      </a:r>
                      <a:r>
                        <a:rPr lang="fr-FR" sz="12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pour développer un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e politique d’envergure</a:t>
                      </a: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Une politique d’inscription de la science dans la société ancrée de longue date autour de nos forces académiques et 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d’un tissu régional dense et efficient</a:t>
                      </a: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avec des actions variées vers différents </a:t>
                      </a:r>
                      <a:r>
                        <a:rPr lang="fr-FR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publics</a:t>
                      </a: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Une MSH </a:t>
                      </a:r>
                      <a:r>
                        <a:rPr lang="fr-FR" sz="1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ayant développé des dispositifs propres</a:t>
                      </a:r>
                      <a:r>
                        <a:rPr lang="fr-FR" sz="12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en</a:t>
                      </a:r>
                      <a:r>
                        <a:rPr lang="fr-FR" sz="120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matière de sciences avec et pour la société</a:t>
                      </a:r>
                      <a:endParaRPr lang="fr-FR" sz="1200" b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visibilité et l’originalité du positionnement des PUFR</a:t>
                      </a: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Faiblesses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Seule région sans SATT et sans incubateur </a:t>
                      </a:r>
                      <a:r>
                        <a:rPr lang="fr-FR" sz="1200" b="0" dirty="0" smtClean="0">
                          <a:solidFill>
                            <a:schemeClr val="tx1"/>
                          </a:solidFill>
                        </a:rPr>
                        <a:t>académique </a:t>
                      </a:r>
                      <a:r>
                        <a:rPr lang="fr-FR" sz="12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menace en reformulant</a:t>
                      </a:r>
                      <a:r>
                        <a:rPr lang="fr-FR" sz="12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??</a:t>
                      </a:r>
                      <a:endParaRPr lang="fr-FR" sz="1200" b="1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</a:rPr>
                        <a:t>Les 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incertitudes</a:t>
                      </a:r>
                      <a:r>
                        <a:rPr lang="fr-FR" sz="1200" b="0" baseline="0" dirty="0">
                          <a:solidFill>
                            <a:schemeClr val="tx1"/>
                          </a:solidFill>
                        </a:rPr>
                        <a:t> autour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 de la pérennité</a:t>
                      </a:r>
                      <a:r>
                        <a:rPr lang="fr-FR" sz="1200" b="0" baseline="0" dirty="0">
                          <a:solidFill>
                            <a:schemeClr val="tx1"/>
                          </a:solidFill>
                        </a:rPr>
                        <a:t> de la 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structure expérimentale C-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</a:rPr>
                        <a:t>Valo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, qui</a:t>
                      </a:r>
                      <a:r>
                        <a:rPr lang="fr-FR" sz="1200" b="0" baseline="0" dirty="0">
                          <a:solidFill>
                            <a:schemeClr val="tx1"/>
                          </a:solidFill>
                        </a:rPr>
                        <a:t> excluent de certains PIA</a:t>
                      </a:r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Des partenari</a:t>
                      </a:r>
                      <a:r>
                        <a:rPr lang="fr-FR" sz="12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ats avec le monde associatif encore trop peu soutenus et structurés, ce qui défavorise notamment les recherches en SHS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Des actions visant à rapprocher recherche et société encore trop éparses et insuffisamment identifiées</a:t>
                      </a:r>
                      <a:r>
                        <a:rPr lang="fr-FR" sz="1200" b="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et coordonnées</a:t>
                      </a:r>
                      <a:endParaRPr lang="fr-FR" sz="12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  <a:p>
                      <a:pPr marL="0" indent="0" algn="just">
                        <a:buNone/>
                      </a:pPr>
                      <a:endParaRPr lang="fr-FR" sz="12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6673968"/>
                  </a:ext>
                </a:extLst>
              </a:tr>
              <a:tr h="2841363">
                <a:tc>
                  <a:txBody>
                    <a:bodyPr/>
                    <a:lstStyle/>
                    <a:p>
                      <a:pPr algn="just"/>
                      <a:r>
                        <a:rPr lang="fr-FR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Menaces 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Risque de perdre toute structure permettant d’accéder aux fonds de maturation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Difficultés à organiser le continuum de la recherche à la valorisation du fait  d'informations floues, tardives et/ou contradictoires </a:t>
                      </a:r>
                    </a:p>
                    <a:p>
                      <a:pPr marL="171450" lvl="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Implantations de start-ups encore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insuffisamment appuyées sur des actions concertées au niveau de l’écosystème régional</a:t>
                      </a:r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Manque de lisibilité de la stratégie nationale de rapprochement public/privé (multiplication des dispositifs concurrents)</a:t>
                      </a:r>
                    </a:p>
                    <a:p>
                      <a:pPr marL="171450" indent="-171450" algn="just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Les </a:t>
                      </a:r>
                      <a:r>
                        <a:rPr lang="fr-FR" sz="120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délais de l’ANRT </a:t>
                      </a:r>
                      <a:r>
                        <a:rPr lang="fr-FR" sz="1200" b="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pour mettre en place les thèses CIFRE qui réduisent l’attractivité de ce dispositif</a:t>
                      </a:r>
                    </a:p>
                    <a:p>
                      <a:pPr marL="171450" indent="-171450" algn="just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Manque de visibilité des thèses CIFRE pour les structures autres qu'entrepreneuriales, voire</a:t>
                      </a:r>
                      <a:r>
                        <a:rPr lang="fr-FR" sz="1200" b="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dans certains cas difficultés de mise en œuvre (structures associatives</a:t>
                      </a:r>
                      <a:r>
                        <a:rPr lang="fr-FR" sz="120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fr-FR" sz="1200" b="0" u="sng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synthétiser les </a:t>
                      </a:r>
                      <a:r>
                        <a:rPr lang="fr-FR" sz="1200" b="0" u="sng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2 </a:t>
                      </a:r>
                      <a:r>
                        <a:rPr lang="fr-FR" sz="1200" b="0" u="sng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items</a:t>
                      </a:r>
                      <a:endParaRPr lang="fr-FR" sz="1200" b="0" u="sng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Une coordination régionale</a:t>
                      </a:r>
                      <a:r>
                        <a:rPr lang="fr-FR" sz="120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sur le volet science/société à densifier </a:t>
                      </a:r>
                      <a:r>
                        <a:rPr lang="fr-FR" sz="1200" b="0" strike="sngStrike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strike="sngStrike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réflexion sur le </a:t>
                      </a:r>
                      <a:r>
                        <a:rPr lang="fr-FR" sz="1200" b="0" strike="sngStrike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rapprochement </a:t>
                      </a:r>
                      <a:r>
                        <a:rPr lang="fr-FR" sz="1200" b="0" strike="sngStrike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sc</a:t>
                      </a:r>
                      <a:r>
                        <a:rPr lang="fr-FR" sz="1200" b="0" strike="sng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ience / société </a:t>
                      </a:r>
                      <a:r>
                        <a:rPr lang="fr-FR" sz="1200" b="0" strike="sngStrike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insuffisamment</a:t>
                      </a:r>
                      <a:r>
                        <a:rPr lang="fr-FR" sz="1200" b="0" strike="sng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coordonnée au plan régional</a:t>
                      </a:r>
                      <a:endParaRPr lang="fr-FR" sz="1200" b="1" strike="sng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Opportunités</a:t>
                      </a:r>
                    </a:p>
                    <a:p>
                      <a:pPr marL="171450" indent="-1714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fr-FR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just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Une volonté de développement de l’innovation très largement partagée et soutenue par les différents acteurs de la recherche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en région</a:t>
                      </a:r>
                      <a:r>
                        <a:rPr lang="fr-FR" sz="1200" b="0" kern="120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fr-FR" sz="1200" b="0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(incubateur notamment)</a:t>
                      </a:r>
                    </a:p>
                    <a:p>
                      <a:pPr marL="171450" indent="-171450" algn="just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Des perspectives de partenariat public/privé  prometteuses </a:t>
                      </a:r>
                      <a:r>
                        <a:rPr lang="fr-FR" sz="1200" b="0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(HTS – accélérateur, st pierre des corps)</a:t>
                      </a:r>
                    </a:p>
                    <a:p>
                      <a:pPr marL="171450" indent="-1714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</a:t>
                      </a: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construction d’une structure fédérative de valorisation de la recherche en RCVL</a:t>
                      </a:r>
                    </a:p>
                    <a:p>
                      <a:pPr marL="171450" indent="-1714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Des forces dans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des thématiques à enjeu social fort</a:t>
                      </a: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à renforcer et affirmer</a:t>
                      </a:r>
                    </a:p>
                    <a:p>
                      <a:pPr marL="171450" indent="-171450" algn="just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Des formes de recherches participatives (notamment en living </a:t>
                      </a:r>
                      <a:r>
                        <a:rPr lang="fr-FR" sz="12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lab</a:t>
                      </a: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qui font modèle, à développer et diffuser</a:t>
                      </a: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 projet Loire Val-</a:t>
                      </a:r>
                      <a:r>
                        <a:rPr lang="fr-FR" sz="12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Health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qui comporte des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actions fortes en faveur de l’innovation et des SAPS</a:t>
                      </a:r>
                      <a:endParaRPr lang="fr-FR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just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La</a:t>
                      </a:r>
                      <a:r>
                        <a:rPr lang="fr-FR" sz="1200" b="0" baseline="0" dirty="0">
                          <a:solidFill>
                            <a:schemeClr val="tx1"/>
                          </a:solidFill>
                        </a:rPr>
                        <a:t> c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réation d’un pôle en</a:t>
                      </a:r>
                      <a:r>
                        <a:rPr lang="fr-FR" sz="1200" b="0" baseline="0" dirty="0">
                          <a:solidFill>
                            <a:schemeClr val="tx1"/>
                          </a:solidFill>
                        </a:rPr>
                        <a:t> soutien à la structuration et au développement des SAPS pour r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enforcer les partenariats avec le monde associatif</a:t>
                      </a:r>
                      <a:r>
                        <a:rPr lang="fr-FR" sz="1200" b="0" baseline="0" dirty="0">
                          <a:solidFill>
                            <a:schemeClr val="tx1"/>
                          </a:solidFill>
                        </a:rPr>
                        <a:t> et la société 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</a:rPr>
                        <a:t>civile</a:t>
                      </a:r>
                    </a:p>
                    <a:p>
                      <a:pPr marL="171450" marR="0" lvl="0" indent="-171450" algn="just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baseline="0" dirty="0" smtClean="0">
                          <a:solidFill>
                            <a:srgbClr val="FF0000"/>
                          </a:solidFill>
                        </a:rPr>
                        <a:t>De nouveaux types de financements des thèses</a:t>
                      </a:r>
                      <a:endParaRPr lang="fr-FR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Une MSH force de proposition en matière de sciences</a:t>
                      </a:r>
                      <a:r>
                        <a:rPr lang="fr-FR" sz="1200" b="0" baseline="0" dirty="0">
                          <a:solidFill>
                            <a:schemeClr val="tx1"/>
                          </a:solidFill>
                        </a:rPr>
                        <a:t> avec et pour la 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</a:rPr>
                        <a:t>société</a:t>
                      </a:r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="0" baseline="0" dirty="0" smtClean="0">
                          <a:solidFill>
                            <a:srgbClr val="FF0000"/>
                          </a:solidFill>
                        </a:rPr>
                        <a:t>Une politique éditoriale des PUFR  / susceptible de faire // qui </a:t>
                      </a:r>
                      <a:r>
                        <a:rPr lang="fr-FR" sz="12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modèle, à développer et diffuser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endParaRPr lang="fr-FR" sz="1200" b="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endParaRPr lang="fr-FR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621392"/>
                  </a:ext>
                </a:extLst>
              </a:tr>
            </a:tbl>
          </a:graphicData>
        </a:graphic>
      </p:graphicFrame>
      <p:sp>
        <p:nvSpPr>
          <p:cNvPr id="5" name="Titre 1"/>
          <p:cNvSpPr txBox="1">
            <a:spLocks/>
          </p:cNvSpPr>
          <p:nvPr/>
        </p:nvSpPr>
        <p:spPr>
          <a:xfrm rot="16200000">
            <a:off x="-2825333" y="3123080"/>
            <a:ext cx="6352673" cy="54927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000" b="1" dirty="0">
                <a:solidFill>
                  <a:schemeClr val="accent1">
                    <a:lumMod val="50000"/>
                  </a:schemeClr>
                </a:solidFill>
              </a:rPr>
              <a:t>Ref. </a:t>
            </a:r>
            <a:r>
              <a:rPr lang="fr-FR" sz="2000" b="1" dirty="0" smtClean="0">
                <a:solidFill>
                  <a:schemeClr val="accent1">
                    <a:lumMod val="50000"/>
                  </a:schemeClr>
                </a:solidFill>
              </a:rPr>
              <a:t>11 </a:t>
            </a:r>
            <a:r>
              <a:rPr lang="fr-FR" sz="2000" b="1" dirty="0">
                <a:solidFill>
                  <a:schemeClr val="accent1">
                    <a:lumMod val="50000"/>
                  </a:schemeClr>
                </a:solidFill>
              </a:rPr>
              <a:t>: politique d’innovation et d’inscription de la recherche dans la société</a:t>
            </a:r>
          </a:p>
        </p:txBody>
      </p:sp>
    </p:spTree>
    <p:extLst>
      <p:ext uri="{BB962C8B-B14F-4D97-AF65-F5344CB8AC3E}">
        <p14:creationId xmlns:p14="http://schemas.microsoft.com/office/powerpoint/2010/main" val="1331514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6950BFC3-D8DA-4A85-94F7-54DA5524770B}">
      <p188:commentRel xmlns:p188="http://schemas.microsoft.com/office/powerpoint/2018/8/main" xmlns="" r:id="rId2"/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618370"/>
              </p:ext>
            </p:extLst>
          </p:nvPr>
        </p:nvGraphicFramePr>
        <p:xfrm>
          <a:off x="895690" y="394448"/>
          <a:ext cx="11126804" cy="6362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63402">
                  <a:extLst>
                    <a:ext uri="{9D8B030D-6E8A-4147-A177-3AD203B41FA5}">
                      <a16:colId xmlns:a16="http://schemas.microsoft.com/office/drawing/2014/main" val="425947524"/>
                    </a:ext>
                  </a:extLst>
                </a:gridCol>
                <a:gridCol w="5563402">
                  <a:extLst>
                    <a:ext uri="{9D8B030D-6E8A-4147-A177-3AD203B41FA5}">
                      <a16:colId xmlns:a16="http://schemas.microsoft.com/office/drawing/2014/main" val="1716337604"/>
                    </a:ext>
                  </a:extLst>
                </a:gridCol>
              </a:tblGrid>
              <a:tr h="2887951">
                <a:tc>
                  <a:txBody>
                    <a:bodyPr/>
                    <a:lstStyle/>
                    <a:p>
                      <a:pPr algn="just"/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Forces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 service d’appui à l’innovation compétent et </a:t>
                      </a:r>
                      <a:r>
                        <a:rPr lang="fr-FR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expérimenté</a:t>
                      </a:r>
                      <a:endParaRPr lang="fr-FR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just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 soutien à l’innovation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628650" lvl="1" indent="-171450" algn="just" defTabSz="914400" rtl="0" eaLnBrk="1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 couvre l’ensemble de la chaine de valeurs</a:t>
                      </a:r>
                    </a:p>
                    <a:p>
                      <a:pPr marL="628650" lvl="1" indent="-171450" algn="just" defTabSz="914400" rtl="0" eaLnBrk="1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dont la diversification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ciblée répond </a:t>
                      </a: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à des besoins exprimés </a:t>
                      </a:r>
                    </a:p>
                    <a:p>
                      <a:pPr marL="628650" marR="0" lvl="1" indent="-171450" algn="just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dont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 </a:t>
                      </a: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construction progressive et coordonnée répond à une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visée d’efficience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de stabilité</a:t>
                      </a:r>
                      <a:endParaRPr lang="fr-FR" sz="1200" b="1" i="0" u="none" strike="noStrike" kern="1200" baseline="0" noProof="0" dirty="0">
                        <a:effectLst/>
                      </a:endParaRPr>
                    </a:p>
                    <a:p>
                      <a:pPr marL="628650" marR="0" lvl="1" indent="-1714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</a:pPr>
                      <a:r>
                        <a:rPr lang="fr-FR" sz="1200" b="0" i="0" u="none" strike="noStrike" kern="1200" baseline="0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qui ont mené à des résultats concrets </a:t>
                      </a:r>
                      <a:r>
                        <a:rPr lang="fr-FR" sz="1200" b="0" i="0" u="none" strike="noStrike" kern="1200" baseline="0" noProof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(start-ups, brevets, living </a:t>
                      </a:r>
                      <a:r>
                        <a:rPr lang="fr-FR" sz="1200" b="0" i="0" u="none" strike="noStrike" kern="1200" baseline="0" noProof="0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lab</a:t>
                      </a:r>
                      <a:r>
                        <a:rPr lang="fr-FR" sz="1200" b="0" i="0" u="none" strike="noStrike" kern="1200" baseline="0" noProof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, </a:t>
                      </a:r>
                      <a:r>
                        <a:rPr lang="fr-FR" sz="1200" b="0" i="0" u="none" strike="noStrike" kern="1200" baseline="0" noProof="0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labcom</a:t>
                      </a:r>
                      <a:r>
                        <a:rPr lang="fr-FR" sz="1200" b="0" i="0" u="none" strike="noStrike" kern="1200" baseline="0" noProof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, etc.)</a:t>
                      </a:r>
                      <a:endParaRPr lang="fr-FR" sz="1200" b="1" i="0" u="none" strike="noStrike" kern="1200" baseline="0" noProof="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171450" indent="-1714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renforcement </a:t>
                      </a: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 synergies entre les services de la communication, de la recherche et de la culture au service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la structuration et de la visibilité des actions SAPS</a:t>
                      </a:r>
                    </a:p>
                    <a:p>
                      <a:pPr marL="171450" indent="-171450" algn="just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Une augmentation progressive de la dotation en moyens pour les SAPS.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Faiblesses</a:t>
                      </a:r>
                    </a:p>
                    <a:p>
                      <a:pPr marL="171450" indent="-1714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fr-FR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Absence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SATT et fragilité de C-</a:t>
                      </a:r>
                      <a:r>
                        <a:rPr lang="fr-FR" sz="12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Valo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ce qui ne permet pas de lever les fonds nécessaires au plein déploiement des actions d’innovation</a:t>
                      </a: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manque de marges budgétaires pour soutenir et inciter des projets</a:t>
                      </a:r>
                    </a:p>
                    <a:p>
                      <a:pPr marL="171450" indent="-1714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 outils de pilotage et des dispositifs de renforcement de la concertation à développer</a:t>
                      </a:r>
                    </a:p>
                    <a:p>
                      <a:pPr marL="171450" indent="-1714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 nombreuses initiatives en matière de rapprochement recherche / société qui pourraient être identifiées plus finement et davantage structurées</a:t>
                      </a:r>
                    </a:p>
                    <a:p>
                      <a:pPr marL="171450" indent="-1714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</a:t>
                      </a: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ormation des personnels sur les aspects innovation et </a:t>
                      </a:r>
                      <a:r>
                        <a:rPr lang="fr-FR" sz="12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Saps</a:t>
                      </a: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qui pourrait être renforcée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endParaRPr lang="fr-FR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6673968"/>
                  </a:ext>
                </a:extLst>
              </a:tr>
              <a:tr h="3118587">
                <a:tc>
                  <a:txBody>
                    <a:bodyPr/>
                    <a:lstStyle/>
                    <a:p>
                      <a:pPr algn="just"/>
                      <a:r>
                        <a:rPr lang="fr-FR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Menaces </a:t>
                      </a:r>
                    </a:p>
                    <a:p>
                      <a:pPr marL="171450" indent="-1714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fr-FR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just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Une réduction des moyens en faveur de l'innovation du fait de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l’absence de structure régionale d’appui et de financement au transfert </a:t>
                      </a:r>
                      <a:endParaRPr lang="fr-FR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i="0" u="none" strike="noStrike" kern="1200" baseline="0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Une réduction des implantations de start-up du fait de la difficulté à lever des fonds en région Centre Val de Loire</a:t>
                      </a:r>
                    </a:p>
                    <a:p>
                      <a:pPr marL="171450" lvl="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 pertes de compétence du fait du fort turn-over au détriment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la stabilité et de la continuité du service et d’une plus grande montée en compétence</a:t>
                      </a:r>
                      <a:endParaRPr lang="fr-FR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just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Une région trop faiblement industrialisée</a:t>
                      </a:r>
                      <a:r>
                        <a:rPr lang="fr-FR" sz="120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dans certains secteurs (une industrialisation disparate ??) et absence d’un technopole sur l’agglomération tourangelle XXXX</a:t>
                      </a:r>
                      <a:endParaRPr lang="fr-FR" sz="1200" b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just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200" b="0" strike="sngStrike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réduction </a:t>
                      </a:r>
                      <a:r>
                        <a:rPr lang="fr-FR" sz="1200" b="0" strike="sngStrike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des financements pour les plates-formes et plateaux technologiques du fait du nombre limité d'</a:t>
                      </a:r>
                      <a:r>
                        <a:rPr lang="fr-FR" sz="1200" b="0" i="0" u="none" strike="sngStrike" kern="1200" noProof="0" dirty="0">
                          <a:solidFill>
                            <a:srgbClr val="FF0000"/>
                          </a:solidFill>
                          <a:latin typeface="Calibri"/>
                        </a:rPr>
                        <a:t>entreprises en région</a:t>
                      </a:r>
                      <a:r>
                        <a:rPr lang="fr-FR" sz="1200" b="0" strike="sngStrike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 (absence de technopôle)</a:t>
                      </a:r>
                    </a:p>
                    <a:p>
                      <a:pPr marL="171450" lvl="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Une conjoncture économique moins favorable</a:t>
                      </a:r>
                      <a:endParaRPr lang="fr-FR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strike="sng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Une évolution des réglementations qui rend certains fonctionnements de structures moins opérants ou beaucoup plus </a:t>
                      </a:r>
                      <a:r>
                        <a:rPr lang="fr-FR" sz="1200" b="0" strike="sng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coûteux </a:t>
                      </a:r>
                      <a:r>
                        <a:rPr lang="fr-FR" sz="1200" b="1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(à voir si on garde)</a:t>
                      </a:r>
                    </a:p>
                    <a:p>
                      <a:pPr marL="171450" indent="-1714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L’évolution des conditions d’éligibilité imposées par les financeurs</a:t>
                      </a:r>
                      <a:r>
                        <a:rPr lang="fr-FR" sz="1200" b="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qui met en difficulté le financement des personnels permanents non titulaires</a:t>
                      </a:r>
                      <a:endParaRPr lang="fr-FR" sz="1200" b="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Opportunités</a:t>
                      </a:r>
                    </a:p>
                    <a:p>
                      <a:pPr marL="171450" indent="-1714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fr-FR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Une politique nationale de développement des moyens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 faveur de l’innovation et des SAPS, discutée et renforcée au niveau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régional et au niveau de l’établissement</a:t>
                      </a:r>
                      <a:endParaRPr lang="fr-FR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 résultats concrets et reconnus en matière d’innovation et de SAPS, susceptibles de dégager des marges de manœuvre </a:t>
                      </a: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 moyens mis en commun entre différents acteurs de l’écosystème régional pour développer une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structure fédérative de valorisation de la recherche en RCVL</a:t>
                      </a:r>
                      <a:endParaRPr lang="fr-FR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 services d’appui efficaces pour développer des actions consistantes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offrir des conseils pertinents pour sécuriser les actions fortement innovantes</a:t>
                      </a: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  dépôt de projets structurants permettant de dégager des marges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manœuvre</a:t>
                      </a: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 appui renforcé à la MSH et aux PUFR</a:t>
                      </a:r>
                      <a:endParaRPr lang="fr-FR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621392"/>
                  </a:ext>
                </a:extLst>
              </a:tr>
            </a:tbl>
          </a:graphicData>
        </a:graphic>
      </p:graphicFrame>
      <p:sp>
        <p:nvSpPr>
          <p:cNvPr id="5" name="Titre 1"/>
          <p:cNvSpPr txBox="1">
            <a:spLocks/>
          </p:cNvSpPr>
          <p:nvPr/>
        </p:nvSpPr>
        <p:spPr>
          <a:xfrm rot="16200000">
            <a:off x="-2825333" y="3123080"/>
            <a:ext cx="6352673" cy="54927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000" b="1" dirty="0">
                <a:solidFill>
                  <a:schemeClr val="accent1">
                    <a:lumMod val="50000"/>
                  </a:schemeClr>
                </a:solidFill>
              </a:rPr>
              <a:t>Ref. </a:t>
            </a:r>
            <a:r>
              <a:rPr lang="fr-FR" sz="2000" b="1" dirty="0" smtClean="0">
                <a:solidFill>
                  <a:schemeClr val="accent1">
                    <a:lumMod val="50000"/>
                  </a:schemeClr>
                </a:solidFill>
              </a:rPr>
              <a:t>12 </a:t>
            </a:r>
            <a:r>
              <a:rPr lang="fr-FR" sz="2000" b="1" dirty="0">
                <a:solidFill>
                  <a:schemeClr val="accent1">
                    <a:lumMod val="50000"/>
                  </a:schemeClr>
                </a:solidFill>
              </a:rPr>
              <a:t>: moyens et soutien à l’innovation et à l’inscription  de la recherche  dans la société</a:t>
            </a:r>
          </a:p>
        </p:txBody>
      </p:sp>
    </p:spTree>
    <p:extLst>
      <p:ext uri="{BB962C8B-B14F-4D97-AF65-F5344CB8AC3E}">
        <p14:creationId xmlns:p14="http://schemas.microsoft.com/office/powerpoint/2010/main" val="2425885934"/>
      </p:ext>
    </p:extLst>
  </p:cSld>
  <p:clrMapOvr>
    <a:masterClrMapping/>
  </p:clrMapOvr>
  <p:extLst mod="1">
    <p:ext uri="{6950BFC3-D8DA-4A85-94F7-54DA5524770B}">
      <p188:commentRel xmlns:p188="http://schemas.microsoft.com/office/powerpoint/2018/8/main" xmlns="" r:id="rId2"/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867871"/>
              </p:ext>
            </p:extLst>
          </p:nvPr>
        </p:nvGraphicFramePr>
        <p:xfrm>
          <a:off x="741144" y="221381"/>
          <a:ext cx="11126804" cy="704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63402">
                  <a:extLst>
                    <a:ext uri="{9D8B030D-6E8A-4147-A177-3AD203B41FA5}">
                      <a16:colId xmlns:a16="http://schemas.microsoft.com/office/drawing/2014/main" val="425947524"/>
                    </a:ext>
                  </a:extLst>
                </a:gridCol>
                <a:gridCol w="5563402">
                  <a:extLst>
                    <a:ext uri="{9D8B030D-6E8A-4147-A177-3AD203B41FA5}">
                      <a16:colId xmlns:a16="http://schemas.microsoft.com/office/drawing/2014/main" val="1716337604"/>
                    </a:ext>
                  </a:extLst>
                </a:gridCol>
              </a:tblGrid>
              <a:tr h="2898321"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Forces</a:t>
                      </a:r>
                    </a:p>
                    <a:p>
                      <a:pPr marL="0" lvl="0" indent="0" algn="just">
                        <a:buFont typeface="Arial" panose="020B0604020202020204" pitchFamily="34" charset="0"/>
                        <a:buNone/>
                      </a:pPr>
                      <a:endParaRPr lang="fr-FR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just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Une stratégie de recherche affirmée de longue date et affinée en fonction des évolutions et </a:t>
                      </a:r>
                      <a:r>
                        <a:rPr lang="fr-FR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opportunités</a:t>
                      </a:r>
                    </a:p>
                    <a:p>
                      <a:pPr marL="171450" marR="0" lvl="0" indent="-171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 service d’appui à l’innovation compétent et expérimenté – à dire </a:t>
                      </a:r>
                      <a:r>
                        <a:rPr lang="fr-FR" sz="1200" b="0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aurtement</a:t>
                      </a:r>
                      <a:r>
                        <a:rPr lang="fr-FR" sz="12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pour éviter les redondances avec </a:t>
                      </a:r>
                      <a:r>
                        <a:rPr lang="fr-FR" sz="1200" b="0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</a:t>
                      </a:r>
                      <a:r>
                        <a:rPr lang="fr-FR" sz="12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4) </a:t>
                      </a:r>
                    </a:p>
                    <a:p>
                      <a:pPr marL="171450" marR="0" lvl="0" indent="-1714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 </a:t>
                      </a: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appui renforcé : </a:t>
                      </a:r>
                      <a:endParaRPr lang="fr-FR" dirty="0"/>
                    </a:p>
                    <a:p>
                      <a:pPr marL="628650" lvl="1" indent="-171450" algn="just" defTabSz="914400" rtl="0" eaLnBrk="1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aux dispositifs mutualisés (MSH, Plateformes Scientifiques et Techniques) et/ou fédératifs (structures fédératives)</a:t>
                      </a:r>
                    </a:p>
                    <a:p>
                      <a:pPr marL="628650" lvl="1" indent="-171450" algn="just" rtl="0" eaLnBrk="1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aux actions menées vers l'Europe (CMER) et l’international (</a:t>
                      </a:r>
                      <a:r>
                        <a:rPr lang="fr-FR" sz="12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LaBRI</a:t>
                      </a: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CRI, BQI)</a:t>
                      </a:r>
                    </a:p>
                    <a:p>
                      <a:pPr marL="171450" indent="-171450" algn="just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 collaborations fortes avec les partenaires de l’ESR et le CHRU autour de stratégies partagées (recherche, plates-formes, partenariat, innovation,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SAPS) </a:t>
                      </a:r>
                    </a:p>
                    <a:p>
                      <a:pPr marL="171450" lvl="0" indent="-171450" algn="just" rtl="0" eaLnBrk="1" fontAlgn="base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Une  structuration</a:t>
                      </a:r>
                      <a:r>
                        <a:rPr lang="fr-FR" sz="1200" b="0" baseline="0" dirty="0">
                          <a:solidFill>
                            <a:schemeClr val="tx1"/>
                          </a:solidFill>
                        </a:rPr>
                        <a:t> forte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 du partenariat public/privé avec</a:t>
                      </a:r>
                      <a:r>
                        <a:rPr lang="fr-FR" sz="1200" b="0" baseline="0" dirty="0">
                          <a:solidFill>
                            <a:schemeClr val="tx1"/>
                          </a:solidFill>
                        </a:rPr>
                        <a:t> des réussites notables et des dispositifs originaux </a:t>
                      </a:r>
                      <a:r>
                        <a:rPr lang="fr-FR" sz="1200" b="0" baseline="0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fr-FR" sz="1200" b="0" baseline="0" dirty="0" err="1" smtClean="0">
                          <a:solidFill>
                            <a:srgbClr val="FF0000"/>
                          </a:solidFill>
                        </a:rPr>
                        <a:t>Cetu</a:t>
                      </a:r>
                      <a:r>
                        <a:rPr lang="fr-FR" sz="1200" b="0" baseline="0" dirty="0" smtClean="0">
                          <a:solidFill>
                            <a:srgbClr val="FF0000"/>
                          </a:solidFill>
                        </a:rPr>
                        <a:t>, XXXX)</a:t>
                      </a:r>
                      <a:endParaRPr lang="fr-FR" sz="1200" b="0" baseline="0" dirty="0">
                        <a:solidFill>
                          <a:srgbClr val="FF0000"/>
                        </a:solidFill>
                      </a:endParaRPr>
                    </a:p>
                    <a:p>
                      <a:pPr marL="171450" lvl="0" indent="-171450" algn="just" defTabSz="914400" rtl="0" eaLnBrk="1" fontAlgn="base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 actions à l’international diversifiées, fondées sur des partenariats solides et en cours de structuration via le projet Neolaia</a:t>
                      </a:r>
                      <a:endParaRPr lang="fr-FR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 actions SAPS variées et appuyées par une équipe renforcée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Faiblesses</a:t>
                      </a:r>
                    </a:p>
                    <a:p>
                      <a:pPr lvl="0" algn="just">
                        <a:buNone/>
                      </a:pP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algn="just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 effectifs limités dans un paysage nécessitant de renforcer les réponses à des appels à projets</a:t>
                      </a:r>
                    </a:p>
                    <a:p>
                      <a:pPr marL="171450" lvl="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Déficit structurel de personnels d’appui, avec en outre des salaires et des perspectives professionnels insuffisamment attractifs, qui génèrent un important </a:t>
                      </a:r>
                      <a:r>
                        <a:rPr lang="fr-FR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turn-over </a:t>
                      </a:r>
                      <a:r>
                        <a:rPr lang="fr-FR" sz="12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menace en reformulant</a:t>
                      </a:r>
                      <a:r>
                        <a:rPr lang="fr-FR" sz="12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??</a:t>
                      </a:r>
                      <a:endParaRPr lang="fr-FR" sz="12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Seule région sans incubateur académique ni SATT </a:t>
                      </a:r>
                      <a:r>
                        <a:rPr lang="fr-FR" sz="1200" b="0" strike="sng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 structure </a:t>
                      </a:r>
                      <a:r>
                        <a:rPr lang="fr-FR" sz="1200" b="0" strike="sng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expérimentale </a:t>
                      </a:r>
                      <a:r>
                        <a:rPr lang="fr-FR" sz="12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menace en reformulant</a:t>
                      </a:r>
                      <a:r>
                        <a:rPr lang="fr-FR" sz="12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(confiance de l’Etat) ??</a:t>
                      </a:r>
                      <a:endParaRPr lang="fr-FR" sz="1200" b="1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 dialogue de gestion </a:t>
                      </a:r>
                      <a:r>
                        <a:rPr lang="fr-FR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 </a:t>
                      </a: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pourrait être plus </a:t>
                      </a:r>
                      <a:r>
                        <a:rPr lang="fr-FR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attentif </a:t>
                      </a:r>
                      <a:r>
                        <a:rPr lang="fr-FR" sz="12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à l’adéquation</a:t>
                      </a:r>
                      <a:r>
                        <a:rPr lang="fr-FR" sz="1200" b="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entre les profils enseignement et recherche</a:t>
                      </a:r>
                      <a:r>
                        <a:rPr lang="fr-FR" sz="1200" b="0" strike="sng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strike="sng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aux profils recherche des enseignants-chercheurs</a:t>
                      </a:r>
                    </a:p>
                    <a:p>
                      <a:pPr marL="171450" indent="-171450" algn="just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Une stratégie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recherche insuffisamment connue au sein de la communauté universitaire</a:t>
                      </a:r>
                      <a:endParaRPr lang="fr-FR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6673968"/>
                  </a:ext>
                </a:extLst>
              </a:tr>
              <a:tr h="3118587">
                <a:tc>
                  <a:txBody>
                    <a:bodyPr/>
                    <a:lstStyle/>
                    <a:p>
                      <a:pPr algn="just"/>
                      <a:r>
                        <a:rPr lang="fr-FR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Menaces </a:t>
                      </a: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fr-FR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Perte de visibilité et réduction des moyens dans un paysage national mettant en valeur les </a:t>
                      </a:r>
                      <a:r>
                        <a:rPr lang="fr-FR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lang="fr-FR" sz="1200" b="0" i="0" u="none" strike="noStrike" kern="1200" noProof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niversités</a:t>
                      </a:r>
                      <a:r>
                        <a:rPr lang="fr-FR" sz="1200" b="0" i="0" u="none" strike="noStrike" kern="120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avec </a:t>
                      </a:r>
                      <a:r>
                        <a:rPr lang="fr-FR" sz="1200" b="0" i="0" u="none" strike="noStrike" kern="1200" noProof="0" dirty="0">
                          <a:solidFill>
                            <a:schemeClr val="tx1"/>
                          </a:solidFill>
                          <a:latin typeface="Calibri"/>
                        </a:rPr>
                        <a:t>IDEX ou ISITE et limitant les possibilités de réponse des autres universités</a:t>
                      </a:r>
                      <a:endParaRPr lang="en-US" sz="1200" b="0" i="0" u="none" strike="noStrike" kern="1200" noProof="0" dirty="0"/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Faible marge de </a:t>
                      </a:r>
                      <a:r>
                        <a:rPr lang="fr-FR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manœuvre </a:t>
                      </a: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 termes de réorientations des recrutements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Réduction des aides notamment régionales et concentration de celles-ci sur quelques secteurs (DPS)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Découragement des chercheurs devant l’augmentation de la pression sur les AAP et la complexité de gestion de nombre de ceux-ci (avec, dans certains cas, des risques financiers avérés)</a:t>
                      </a:r>
                    </a:p>
                    <a:p>
                      <a:pPr marL="0" indent="0" algn="just">
                        <a:buNone/>
                      </a:pPr>
                      <a:endParaRPr lang="fr-FR" sz="1200" b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indent="0" algn="just">
                        <a:buNone/>
                      </a:pPr>
                      <a:r>
                        <a:rPr lang="fr-FR" sz="1200" b="0" dirty="0" smtClean="0">
                          <a:solidFill>
                            <a:srgbClr val="FF0000"/>
                          </a:solidFill>
                        </a:rPr>
                        <a:t>Plafond</a:t>
                      </a:r>
                      <a:r>
                        <a:rPr lang="fr-FR" sz="1200" b="0" baseline="0" dirty="0" smtClean="0">
                          <a:solidFill>
                            <a:srgbClr val="FF0000"/>
                          </a:solidFill>
                        </a:rPr>
                        <a:t> d’emploi / masse salariale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fr-FR" sz="120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La diversité des statuts -- ??? (</a:t>
                      </a:r>
                      <a:r>
                        <a:rPr lang="fr-FR" sz="1200" b="0" kern="1200" baseline="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ds</a:t>
                      </a:r>
                      <a:r>
                        <a:rPr lang="fr-FR" sz="120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le DAE???)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Opportunités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just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Une politique plurielle de structuration de la recherche combinant les différents leviers à sa</a:t>
                      </a:r>
                      <a:r>
                        <a:rPr lang="fr-FR" sz="1200" b="0" baseline="0" dirty="0">
                          <a:solidFill>
                            <a:schemeClr val="tx1"/>
                          </a:solidFill>
                        </a:rPr>
                        <a:t> disposition pour des effets de renforcement mutuels</a:t>
                      </a:r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i="0" u="none" strike="noStrike" baseline="0" noProof="0" dirty="0">
                          <a:solidFill>
                            <a:schemeClr val="tx1"/>
                          </a:solidFill>
                          <a:latin typeface="Calibri"/>
                        </a:rPr>
                        <a:t>La labellisation </a:t>
                      </a:r>
                      <a:r>
                        <a:rPr lang="fr-FR" sz="1200" b="0" i="0" u="none" strike="noStrike" baseline="0" noProof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HRS4R et le développement d’une politique sciences ouvertes, </a:t>
                      </a:r>
                      <a:r>
                        <a:rPr lang="fr-FR" sz="1200" b="0" i="0" u="none" strike="noStrike" baseline="0" noProof="0" dirty="0">
                          <a:solidFill>
                            <a:schemeClr val="tx1"/>
                          </a:solidFill>
                          <a:latin typeface="Calibri"/>
                        </a:rPr>
                        <a:t>au bénéfice de la recherche</a:t>
                      </a:r>
                      <a:endParaRPr lang="fr-FR" sz="1200" b="0" i="0" u="none" strike="noStrike" baseline="0" noProof="0" dirty="0">
                        <a:latin typeface="Calibri"/>
                      </a:endParaRP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Des appels à projets ouverts aux universités sans Idex et Isite </a:t>
                      </a:r>
                    </a:p>
                    <a:p>
                      <a:pPr marL="171450" lvl="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dirty="0">
                          <a:solidFill>
                            <a:srgbClr val="FF0000"/>
                          </a:solidFill>
                        </a:rPr>
                        <a:t>Des </a:t>
                      </a:r>
                      <a:r>
                        <a:rPr lang="fr-FR" sz="1200" b="0" dirty="0" smtClean="0">
                          <a:solidFill>
                            <a:srgbClr val="FF0000"/>
                          </a:solidFill>
                        </a:rPr>
                        <a:t>projets </a:t>
                      </a:r>
                      <a:r>
                        <a:rPr lang="fr-FR" sz="1200" b="1" dirty="0" smtClean="0">
                          <a:solidFill>
                            <a:srgbClr val="FF0000"/>
                          </a:solidFill>
                        </a:rPr>
                        <a:t>déposés</a:t>
                      </a:r>
                      <a:r>
                        <a:rPr lang="fr-FR" sz="1200" b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sz="1200" b="0" dirty="0">
                          <a:solidFill>
                            <a:srgbClr val="FF0000"/>
                          </a:solidFill>
                        </a:rPr>
                        <a:t>qui vont tracer une route</a:t>
                      </a:r>
                      <a:r>
                        <a:rPr lang="fr-FR" sz="1200" b="0" baseline="0" dirty="0">
                          <a:solidFill>
                            <a:srgbClr val="FF0000"/>
                          </a:solidFill>
                        </a:rPr>
                        <a:t> pour la prochaine décennie à différents niveaux (priorités thématiques, soutien au dépôt de projets de recherche,  international, innovation, SAPS)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  <a:p>
                      <a:pPr marL="171450" marR="0" lvl="0" indent="-171450" algn="just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Le renforcement de la proximité avec quelques acteurs majeurs de la recherche dans l’écosystème régional : CHRU, INRAe, CNRS, INSERM</a:t>
                      </a:r>
                      <a:endParaRPr lang="fr-FR" sz="1200" b="0" i="0" u="none" strike="noStrike" noProof="0" dirty="0">
                        <a:latin typeface="Calibri"/>
                      </a:endParaRPr>
                    </a:p>
                    <a:p>
                      <a:pPr marL="171450" marR="0" lvl="0" indent="-1714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strike="sngStrike" dirty="0">
                          <a:solidFill>
                            <a:srgbClr val="FF0000"/>
                          </a:solidFill>
                        </a:rPr>
                        <a:t>Un alignement sur des priorités </a:t>
                      </a:r>
                      <a:r>
                        <a:rPr lang="fr-FR" sz="1200" b="0" strike="sngStrike" dirty="0" smtClean="0">
                          <a:solidFill>
                            <a:srgbClr val="FF0000"/>
                          </a:solidFill>
                        </a:rPr>
                        <a:t>nationale</a:t>
                      </a:r>
                      <a:r>
                        <a:rPr lang="fr-FR" sz="1200" b="0" dirty="0" smtClean="0">
                          <a:solidFill>
                            <a:srgbClr val="FF0000"/>
                          </a:solidFill>
                        </a:rPr>
                        <a:t>s </a:t>
                      </a:r>
                      <a:r>
                        <a:rPr lang="fr-FR" sz="1200" b="1" u="sng" dirty="0" smtClean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 des priorités nationales en</a:t>
                      </a:r>
                      <a:r>
                        <a:rPr lang="fr-FR" sz="1200" b="1" u="sng" baseline="0" dirty="0" smtClean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 résonnance avec nos domaines prioritaires </a:t>
                      </a:r>
                      <a:endParaRPr lang="fr-FR" b="1" u="sng" dirty="0">
                        <a:solidFill>
                          <a:srgbClr val="FF0000"/>
                        </a:solidFill>
                      </a:endParaRPr>
                    </a:p>
                    <a:p>
                      <a:pPr marL="171450" marR="0" lvl="0" indent="-171450" algn="just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Une densification de la structuration au</a:t>
                      </a:r>
                      <a:r>
                        <a:rPr lang="fr-FR" sz="1200" b="0" baseline="0" dirty="0">
                          <a:solidFill>
                            <a:schemeClr val="tx1"/>
                          </a:solidFill>
                        </a:rPr>
                        <a:t> niveau régional (COS, ONR, CHRU) et d</a:t>
                      </a:r>
                      <a:r>
                        <a:rPr lang="fr-FR" sz="1200" b="0" i="0" u="none" strike="noStrike" baseline="0" noProof="0" dirty="0">
                          <a:solidFill>
                            <a:schemeClr val="tx1"/>
                          </a:solidFill>
                          <a:latin typeface="Calibri"/>
                        </a:rPr>
                        <a:t>es actions structurantes (ARD, CPER, FEDER) 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permettant des priorisations concertées à différents</a:t>
                      </a:r>
                      <a:r>
                        <a:rPr lang="fr-FR" sz="1200" b="0" baseline="0" dirty="0">
                          <a:solidFill>
                            <a:schemeClr val="tx1"/>
                          </a:solidFill>
                        </a:rPr>
                        <a:t> niveaux (de site notamment)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Un appui pour les recherches en SHS sur les axes de structuration de la MSH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Un renforcement des SAPS, dont les PUFR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621392"/>
                  </a:ext>
                </a:extLst>
              </a:tr>
            </a:tbl>
          </a:graphicData>
        </a:graphic>
      </p:graphicFrame>
      <p:sp>
        <p:nvSpPr>
          <p:cNvPr id="5" name="Titre 1"/>
          <p:cNvSpPr txBox="1">
            <a:spLocks/>
          </p:cNvSpPr>
          <p:nvPr/>
        </p:nvSpPr>
        <p:spPr>
          <a:xfrm rot="16200000">
            <a:off x="-2825333" y="3123080"/>
            <a:ext cx="6352673" cy="54927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b="1" dirty="0" smtClean="0">
                <a:solidFill>
                  <a:schemeClr val="accent1">
                    <a:lumMod val="50000"/>
                  </a:schemeClr>
                </a:solidFill>
              </a:rPr>
              <a:t>Synthèse pour le domaine 2</a:t>
            </a:r>
            <a:endParaRPr lang="fr-FR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178089"/>
      </p:ext>
    </p:extLst>
  </p:cSld>
  <p:clrMapOvr>
    <a:masterClrMapping/>
  </p:clrMapOvr>
  <p:extLst mod="1">
    <p:ext uri="{6950BFC3-D8DA-4A85-94F7-54DA5524770B}">
      <p188:commentRel xmlns:p188="http://schemas.microsoft.com/office/powerpoint/2018/8/main" xmlns="" r:id="rId2"/>
    </p:ext>
  </p:extLst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8656DED83BE246A943F35676832E9E" ma:contentTypeVersion="4" ma:contentTypeDescription="Crée un document." ma:contentTypeScope="" ma:versionID="96619548cd15e2908d779b8d98616fd0">
  <xsd:schema xmlns:xsd="http://www.w3.org/2001/XMLSchema" xmlns:xs="http://www.w3.org/2001/XMLSchema" xmlns:p="http://schemas.microsoft.com/office/2006/metadata/properties" xmlns:ns2="76dcae39-e892-4168-a0bb-0e9999fd1089" targetNamespace="http://schemas.microsoft.com/office/2006/metadata/properties" ma:root="true" ma:fieldsID="2724ee02b246b1d0ea8f078d099490b1" ns2:_="">
    <xsd:import namespace="76dcae39-e892-4168-a0bb-0e9999fd10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cae39-e892-4168-a0bb-0e9999fd10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7FA101C-F627-424E-9F63-543BC5D9204D}">
  <ds:schemaRefs>
    <ds:schemaRef ds:uri="76dcae39-e892-4168-a0bb-0e9999fd1089"/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5E96B61-F7CA-434F-B133-18D7922352E9}">
  <ds:schemaRefs>
    <ds:schemaRef ds:uri="76dcae39-e892-4168-a0bb-0e9999fd108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28DC1CBE-8919-4106-ADC5-ABCF4798D5E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2706</Words>
  <Application>Microsoft Office PowerPoint</Application>
  <PresentationFormat>Grand écran</PresentationFormat>
  <Paragraphs>191</Paragraphs>
  <Slides>5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Emmanuelle Huver</dc:creator>
  <cp:lastModifiedBy>Emmanuelle Huver</cp:lastModifiedBy>
  <cp:revision>17</cp:revision>
  <dcterms:created xsi:type="dcterms:W3CDTF">2022-03-25T05:20:52Z</dcterms:created>
  <dcterms:modified xsi:type="dcterms:W3CDTF">2022-04-25T06:39:41Z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0x010100418656DED83BE246A943F35676832E9E</vt:lpwstr>
  </property>
</Properties>
</file>