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576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B55BE-C8B6-41C4-9119-6E46E57A46CF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66E66-3C39-4678-8376-B1970F8AEF1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5363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9410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3595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004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9206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030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837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4870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551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762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655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228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BEDF4-7B77-49BF-89EA-BD0AE2A36DB8}" type="datetimeFigureOut">
              <a:rPr lang="fr-FR" smtClean="0"/>
              <a:t>21/01/2015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054E3-A959-495A-951D-637EFD2D5F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790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2187674"/>
          </a:xfrm>
        </p:spPr>
        <p:txBody>
          <a:bodyPr>
            <a:normAutofit/>
          </a:bodyPr>
          <a:lstStyle/>
          <a:p>
            <a:r>
              <a:rPr lang="fr-FR" dirty="0" smtClean="0"/>
              <a:t>Recherche :</a:t>
            </a:r>
            <a:br>
              <a:rPr lang="fr-FR" dirty="0" smtClean="0"/>
            </a:br>
            <a:r>
              <a:rPr lang="fr-FR" dirty="0" smtClean="0"/>
              <a:t>CPER 2015-2020</a:t>
            </a:r>
            <a:br>
              <a:rPr lang="fr-FR" dirty="0" smtClean="0"/>
            </a:br>
            <a:r>
              <a:rPr lang="fr-FR" dirty="0" smtClean="0"/>
              <a:t>&amp; APR d’initiative académique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971600" y="3212976"/>
            <a:ext cx="7272808" cy="1752600"/>
          </a:xfrm>
        </p:spPr>
        <p:txBody>
          <a:bodyPr/>
          <a:lstStyle/>
          <a:p>
            <a:r>
              <a:rPr lang="fr-FR" dirty="0" smtClean="0"/>
              <a:t>Réunion établissements / DRRT / Région</a:t>
            </a:r>
          </a:p>
          <a:p>
            <a:r>
              <a:rPr lang="fr-FR" dirty="0" smtClean="0"/>
              <a:t>16 janvier 2015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045" y="4725144"/>
            <a:ext cx="300037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884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Cadrage financier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r>
              <a:rPr lang="fr-FR" dirty="0" smtClean="0"/>
              <a:t>Rappel 2007-2013 :</a:t>
            </a:r>
          </a:p>
          <a:p>
            <a:pPr lvl="1"/>
            <a:r>
              <a:rPr lang="fr-FR" dirty="0" smtClean="0"/>
              <a:t>CPER Région = 29 M€ (≈ 4,1 M€ / an), engagés dans les premières années du Contrat</a:t>
            </a:r>
          </a:p>
          <a:p>
            <a:pPr lvl="1"/>
            <a:r>
              <a:rPr lang="fr-FR" dirty="0" smtClean="0"/>
              <a:t>Mise en place de l’APR d’initiative académique (IA) en 2011, augmentation graduelle des crédits au fur et à mesure de la diminution des besoins de crédits CPER</a:t>
            </a:r>
          </a:p>
          <a:p>
            <a:pPr lvl="1"/>
            <a:r>
              <a:rPr lang="fr-FR" dirty="0" smtClean="0"/>
              <a:t>A la fin du Contrat : 4,8 M€ engagés annuellement (sur l’APR IA)</a:t>
            </a:r>
          </a:p>
          <a:p>
            <a:r>
              <a:rPr lang="fr-FR" dirty="0" smtClean="0"/>
              <a:t>Principes pour 2015-2020 :</a:t>
            </a:r>
          </a:p>
          <a:p>
            <a:pPr lvl="1"/>
            <a:r>
              <a:rPr lang="fr-FR" dirty="0" smtClean="0"/>
              <a:t>CPER : intervention en parité avec l’Etat (Ministère + grands organismes)</a:t>
            </a:r>
          </a:p>
          <a:p>
            <a:pPr lvl="1"/>
            <a:r>
              <a:rPr lang="fr-FR" dirty="0" smtClean="0"/>
              <a:t>Ajustement de l’APR IA à engagement annuel total (CPER + APR IA) constant</a:t>
            </a:r>
          </a:p>
          <a:p>
            <a:pPr lvl="1"/>
            <a:r>
              <a:rPr lang="fr-FR" dirty="0" smtClean="0"/>
              <a:t>Nécessité de réduire les dépenses de fonctionnement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6117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Tableau de répartition proposé</a:t>
            </a:r>
            <a:endParaRPr lang="fr-FR" dirty="0"/>
          </a:p>
        </p:txBody>
      </p:sp>
      <p:pic>
        <p:nvPicPr>
          <p:cNvPr id="4" name="Espace réservé du contenu 3" descr="tab_CPER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" t="7093" b="8275"/>
          <a:stretch/>
        </p:blipFill>
        <p:spPr>
          <a:xfrm>
            <a:off x="539552" y="1484784"/>
            <a:ext cx="8244765" cy="4921715"/>
          </a:xfrm>
        </p:spPr>
      </p:pic>
    </p:spTree>
    <p:extLst>
      <p:ext uri="{BB962C8B-B14F-4D97-AF65-F5344CB8AC3E}">
        <p14:creationId xmlns:p14="http://schemas.microsoft.com/office/powerpoint/2010/main" val="1323748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Modalités de contractualisation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Signature du CPER avec engagement contractuel sur chacun des 7 grands projets</a:t>
            </a:r>
          </a:p>
          <a:p>
            <a:r>
              <a:rPr lang="fr-FR" dirty="0" smtClean="0"/>
              <a:t>Engagement des crédits : convention de financement spécifique adoptée en Commission Permanente Régionale pour chaque opération d’achat d’équipement(s) « à maturité »</a:t>
            </a:r>
          </a:p>
          <a:p>
            <a:r>
              <a:rPr lang="fr-FR" dirty="0" smtClean="0"/>
              <a:t>Pas d’enveloppe annuelle figée</a:t>
            </a:r>
          </a:p>
          <a:p>
            <a:r>
              <a:rPr lang="fr-FR" dirty="0" smtClean="0"/>
              <a:t>Nature des dépenses : uniquement investissement</a:t>
            </a:r>
          </a:p>
          <a:p>
            <a:r>
              <a:rPr lang="fr-FR" dirty="0" smtClean="0"/>
              <a:t>Dossier type à construire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476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APR IA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APR IA 2014 :</a:t>
            </a:r>
          </a:p>
          <a:p>
            <a:pPr lvl="1"/>
            <a:r>
              <a:rPr lang="fr-FR" dirty="0" smtClean="0"/>
              <a:t>3,4 M€ investissement </a:t>
            </a:r>
          </a:p>
          <a:p>
            <a:pPr lvl="1"/>
            <a:r>
              <a:rPr lang="fr-FR" dirty="0" smtClean="0"/>
              <a:t>1,4 M€ fonctionnement</a:t>
            </a:r>
          </a:p>
          <a:p>
            <a:r>
              <a:rPr lang="fr-FR" dirty="0" smtClean="0"/>
              <a:t>Hypothèse simple : CPER = 15 M€ (2,5 M€ / an)</a:t>
            </a:r>
          </a:p>
          <a:p>
            <a:r>
              <a:rPr lang="fr-FR" dirty="0" smtClean="0"/>
              <a:t>Disponible annuel pour l’APR IA 2015 :</a:t>
            </a:r>
          </a:p>
          <a:p>
            <a:pPr lvl="1"/>
            <a:r>
              <a:rPr lang="fr-FR" dirty="0" smtClean="0"/>
              <a:t>1,4 M€ investissement</a:t>
            </a:r>
          </a:p>
          <a:p>
            <a:pPr lvl="1"/>
            <a:r>
              <a:rPr lang="fr-FR" dirty="0" smtClean="0"/>
              <a:t>0,9 M€ fonctionnement</a:t>
            </a:r>
          </a:p>
          <a:p>
            <a:r>
              <a:rPr lang="fr-FR" dirty="0" smtClean="0"/>
              <a:t>Remise à plat des modalités possible (appel biannuel, nature des opérations, etc.)</a:t>
            </a:r>
          </a:p>
          <a:p>
            <a:r>
              <a:rPr lang="fr-FR" dirty="0" smtClean="0"/>
              <a:t>Répartition des projets entre investissement et fonctionnement non prévisible, et plus complexe en raison de la baisse du budget fonctionnement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00160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250</Words>
  <Application>Microsoft Macintosh PowerPoint</Application>
  <PresentationFormat>Présentation à l'écran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Thème Office</vt:lpstr>
      <vt:lpstr>Recherche : CPER 2015-2020 &amp; APR d’initiative académique</vt:lpstr>
      <vt:lpstr>Cadrage financier</vt:lpstr>
      <vt:lpstr>Tableau de répartition proposé</vt:lpstr>
      <vt:lpstr>Modalités de contractualisation</vt:lpstr>
      <vt:lpstr>APR IA</vt:lpstr>
    </vt:vector>
  </TitlesOfParts>
  <Company>CONSEIL REGIONAL DU CENTRE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Recherche : CPER 2015-2020 &amp; APR d’initiative académique</dc:title>
  <dc:creator>Nicolas DUBOULOZ</dc:creator>
  <cp:lastModifiedBy>Emmanuel Lesigne</cp:lastModifiedBy>
  <cp:revision>13</cp:revision>
  <dcterms:created xsi:type="dcterms:W3CDTF">2015-01-15T09:12:06Z</dcterms:created>
  <dcterms:modified xsi:type="dcterms:W3CDTF">2015-01-21T10:39:18Z</dcterms:modified>
</cp:coreProperties>
</file>