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notesMasterIdLst>
    <p:notesMasterId r:id="rId16"/>
  </p:notesMasterIdLst>
  <p:handoutMasterIdLst>
    <p:handoutMasterId r:id="rId17"/>
  </p:handoutMasterIdLst>
  <p:sldIdLst>
    <p:sldId id="279" r:id="rId5"/>
    <p:sldId id="417" r:id="rId6"/>
    <p:sldId id="418" r:id="rId7"/>
    <p:sldId id="294" r:id="rId8"/>
    <p:sldId id="292" r:id="rId9"/>
    <p:sldId id="435" r:id="rId10"/>
    <p:sldId id="340" r:id="rId11"/>
    <p:sldId id="291" r:id="rId12"/>
    <p:sldId id="301" r:id="rId13"/>
    <p:sldId id="438" r:id="rId14"/>
    <p:sldId id="377" r:id="rId15"/>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8" clrIdx="0"/>
  <p:cmAuthor id="1" name="ED2019" initials="E" lastIdx="27" clrIdx="1"/>
  <p:cmAuthor id="2" name="Marie Clermonté" initials="MC" lastIdx="1" clrIdx="2"/>
  <p:cmAuthor id="3" name="Cecile Chamaillard" initials="CC" lastIdx="1" clrIdx="3">
    <p:extLst>
      <p:ext uri="{19B8F6BF-5375-455C-9EA6-DF929625EA0E}">
        <p15:presenceInfo xmlns:p15="http://schemas.microsoft.com/office/powerpoint/2012/main" userId="S-1-5-21-1203434975-2139403288-3280681729-5110" providerId="AD"/>
      </p:ext>
    </p:extLst>
  </p:cmAuthor>
  <p:cmAuthor id="4" name="Fabienne" initials="F" lastIdx="1" clrIdx="4">
    <p:extLst>
      <p:ext uri="{19B8F6BF-5375-455C-9EA6-DF929625EA0E}">
        <p15:presenceInfo xmlns:p15="http://schemas.microsoft.com/office/powerpoint/2012/main" userId="Fabien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CC0066"/>
    <a:srgbClr val="FF3300"/>
    <a:srgbClr val="006600"/>
    <a:srgbClr val="FFFF66"/>
    <a:srgbClr val="33CC33"/>
    <a:srgbClr val="3366FF"/>
    <a:srgbClr val="FF6699"/>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3579" autoAdjust="0"/>
  </p:normalViewPr>
  <p:slideViewPr>
    <p:cSldViewPr snapToGrid="0">
      <p:cViewPr varScale="1">
        <p:scale>
          <a:sx n="81" d="100"/>
          <a:sy n="81" d="100"/>
        </p:scale>
        <p:origin x="149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63516\Downloads\donn&#233;es-chiffr&#233;es-conseil_2021-03-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1"/>
          <c:showCatName val="1"/>
          <c:showSerName val="0"/>
          <c:showPercent val="0"/>
          <c:showBubbleSize val="0"/>
          <c:showLeaderLines val="0"/>
        </c:dLbls>
        <c:firstSliceAng val="0"/>
      </c:pieChart>
      <c:spPr>
        <a:noFill/>
        <a:ln>
          <a:noFill/>
        </a:ln>
        <a:effectLst/>
      </c:spPr>
    </c:plotArea>
    <c:plotVisOnly val="1"/>
    <c:dispBlanksAs val="zero"/>
    <c:showDLblsOverMax val="0"/>
  </c:chart>
  <c:spPr>
    <a:noFill/>
    <a:ln>
      <a:noFill/>
    </a:ln>
    <a:effectLst/>
  </c:spPr>
  <c:txPr>
    <a:bodyPr/>
    <a:lstStyle/>
    <a:p>
      <a:pPr>
        <a:defRPr/>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508650A-34D3-4CCC-B56C-5CB823356325}" type="datetimeFigureOut">
              <a:rPr lang="fr-FR" smtClean="0"/>
              <a:pPr/>
              <a:t>16/01/2024</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83403E4-C227-4D14-9B21-1B5BE1B3E8AC}" type="slidenum">
              <a:rPr lang="fr-FR" smtClean="0"/>
              <a:pPr/>
              <a:t>‹N°›</a:t>
            </a:fld>
            <a:endParaRPr lang="fr-FR"/>
          </a:p>
        </p:txBody>
      </p:sp>
    </p:spTree>
    <p:extLst>
      <p:ext uri="{BB962C8B-B14F-4D97-AF65-F5344CB8AC3E}">
        <p14:creationId xmlns:p14="http://schemas.microsoft.com/office/powerpoint/2010/main" val="26375940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EB6B4EA-5D08-4B32-8062-4C7E7A0A69D5}" type="datetimeFigureOut">
              <a:rPr lang="fr-FR" smtClean="0"/>
              <a:pPr/>
              <a:t>16/01/2024</a:t>
            </a:fld>
            <a:endParaRPr lang="fr-FR"/>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4E7019A-45C8-413F-89C3-D32ECB5AFACC}" type="slidenum">
              <a:rPr lang="fr-FR" smtClean="0"/>
              <a:pPr/>
              <a:t>‹N°›</a:t>
            </a:fld>
            <a:endParaRPr lang="fr-FR"/>
          </a:p>
        </p:txBody>
      </p:sp>
    </p:spTree>
    <p:extLst>
      <p:ext uri="{BB962C8B-B14F-4D97-AF65-F5344CB8AC3E}">
        <p14:creationId xmlns:p14="http://schemas.microsoft.com/office/powerpoint/2010/main" val="72660940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p:cNvSpPr>
            <a:spLocks noGrp="1" noChangeArrowheads="1"/>
          </p:cNvSpPr>
          <p:nvPr>
            <p:ph type="sldNum" sz="quarter" idx="5"/>
          </p:nvPr>
        </p:nvSpPr>
        <p:spPr>
          <a:noFill/>
        </p:spPr>
        <p:txBody>
          <a:bodyPr/>
          <a:lstStyle/>
          <a:p>
            <a:fld id="{9D7DF6C8-B499-4B1F-92B0-3D193C6B8230}" type="slidenum">
              <a:rPr lang="fr-FR" smtClean="0">
                <a:latin typeface="Times New Roman" pitchFamily="-72" charset="0"/>
                <a:ea typeface="ＭＳ Ｐゴシック" pitchFamily="-72" charset="-128"/>
                <a:cs typeface="ＭＳ Ｐゴシック" pitchFamily="-72" charset="-128"/>
              </a:rPr>
              <a:pPr/>
              <a:t>1</a:t>
            </a:fld>
            <a:endParaRPr lang="fr-FR">
              <a:latin typeface="Times New Roman" pitchFamily="-72" charset="0"/>
              <a:ea typeface="ＭＳ Ｐゴシック" pitchFamily="-72" charset="-128"/>
              <a:cs typeface="ＭＳ Ｐゴシック" pitchFamily="-72" charset="-128"/>
            </a:endParaRPr>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p:spPr>
        <p:txBody>
          <a:bodyPr/>
          <a:lstStyle/>
          <a:p>
            <a:endParaRPr lang="fr-FR">
              <a:latin typeface="Arial Narrow" pitchFamily="-72" charset="0"/>
              <a:ea typeface="ＭＳ Ｐゴシック" pitchFamily="-72" charset="-128"/>
              <a:cs typeface="ＭＳ Ｐゴシック" pitchFamily="-72" charset="-128"/>
            </a:endParaRPr>
          </a:p>
        </p:txBody>
      </p:sp>
    </p:spTree>
    <p:extLst>
      <p:ext uri="{BB962C8B-B14F-4D97-AF65-F5344CB8AC3E}">
        <p14:creationId xmlns:p14="http://schemas.microsoft.com/office/powerpoint/2010/main" val="1316115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Lamé = fusion du</a:t>
            </a:r>
            <a:r>
              <a:rPr lang="fr-FR" baseline="0" dirty="0"/>
              <a:t> LMR et de 3 équipes de Prisme</a:t>
            </a:r>
            <a:endParaRPr lang="fr-FR" dirty="0"/>
          </a:p>
        </p:txBody>
      </p:sp>
    </p:spTree>
    <p:extLst>
      <p:ext uri="{BB962C8B-B14F-4D97-AF65-F5344CB8AC3E}">
        <p14:creationId xmlns:p14="http://schemas.microsoft.com/office/powerpoint/2010/main" val="1858870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13FD710-AA9D-40A4-93B9-500B7C010712}" type="slidenum">
              <a:rPr lang="fr-FR" smtClean="0"/>
              <a:pPr/>
              <a:t>5</a:t>
            </a:fld>
            <a:endParaRPr lang="fr-FR"/>
          </a:p>
        </p:txBody>
      </p:sp>
    </p:spTree>
    <p:extLst>
      <p:ext uri="{BB962C8B-B14F-4D97-AF65-F5344CB8AC3E}">
        <p14:creationId xmlns:p14="http://schemas.microsoft.com/office/powerpoint/2010/main" val="2170050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buFontTx/>
              <a:buChar char="-"/>
            </a:pPr>
            <a:r>
              <a:rPr lang="fr-FR" sz="1200" dirty="0">
                <a:cs typeface="Calibri"/>
              </a:rPr>
              <a:t>Résultats 2023 pour contrats Région : CETHIS (1) et LAT (1)</a:t>
            </a:r>
          </a:p>
          <a:p>
            <a:pPr>
              <a:buFontTx/>
              <a:buChar char="-"/>
            </a:pPr>
            <a:r>
              <a:rPr lang="fr-FR" sz="1200" dirty="0">
                <a:cs typeface="Calibri"/>
              </a:rPr>
              <a:t> Résultats 2023 pour contrats MESRI : CESR (2), CETHIS (3), LLL (1) et QUALIPSY (1)</a:t>
            </a:r>
          </a:p>
          <a:p>
            <a:pPr>
              <a:buFontTx/>
              <a:buChar char="-"/>
            </a:pPr>
            <a:r>
              <a:rPr lang="fr-FR" sz="1200" dirty="0">
                <a:cs typeface="Calibri"/>
              </a:rPr>
              <a:t> Résultats 2023 pour contrats Établissement : CETHIS (1) et QUALIPSY (1)</a:t>
            </a:r>
          </a:p>
        </p:txBody>
      </p:sp>
    </p:spTree>
    <p:extLst>
      <p:ext uri="{BB962C8B-B14F-4D97-AF65-F5344CB8AC3E}">
        <p14:creationId xmlns:p14="http://schemas.microsoft.com/office/powerpoint/2010/main" val="2951688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en-US"/>
          </a:p>
        </p:txBody>
      </p:sp>
      <p:sp>
        <p:nvSpPr>
          <p:cNvPr id="4" name="Date Placeholder 3"/>
          <p:cNvSpPr>
            <a:spLocks noGrp="1"/>
          </p:cNvSpPr>
          <p:nvPr>
            <p:ph type="dt" sz="half" idx="10"/>
          </p:nvPr>
        </p:nvSpPr>
        <p:spPr/>
        <p:txBody>
          <a:bodyPr/>
          <a:lstStyle/>
          <a:p>
            <a:fld id="{BC261D23-1230-44C1-B979-43A30E3E55C0}" type="datetime1">
              <a:rPr lang="fr-FR" smtClean="0"/>
              <a:pPr/>
              <a:t>16/01/2024</a:t>
            </a:fld>
            <a:endParaRPr lang="fr-FR"/>
          </a:p>
        </p:txBody>
      </p:sp>
      <p:sp>
        <p:nvSpPr>
          <p:cNvPr id="5" name="Footer Placeholder 4"/>
          <p:cNvSpPr>
            <a:spLocks noGrp="1"/>
          </p:cNvSpPr>
          <p:nvPr>
            <p:ph type="ftr" sz="quarter" idx="11"/>
          </p:nvPr>
        </p:nvSpPr>
        <p:spPr/>
        <p:txBody>
          <a:bodyPr/>
          <a:lstStyle/>
          <a:p>
            <a:r>
              <a:rPr lang="fr-FR"/>
              <a:t>Conseil de l'ED EMSTU - 8 mars 2019</a:t>
            </a:r>
          </a:p>
        </p:txBody>
      </p:sp>
      <p:sp>
        <p:nvSpPr>
          <p:cNvPr id="6" name="Slide Number Placeholder 5"/>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3044968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46953EDE-C5C5-45EC-A18F-A83BDE7D317F}" type="datetime1">
              <a:rPr lang="fr-FR" smtClean="0"/>
              <a:pPr/>
              <a:t>16/01/2024</a:t>
            </a:fld>
            <a:endParaRPr lang="fr-FR"/>
          </a:p>
        </p:txBody>
      </p:sp>
      <p:sp>
        <p:nvSpPr>
          <p:cNvPr id="5" name="Footer Placeholder 4"/>
          <p:cNvSpPr>
            <a:spLocks noGrp="1"/>
          </p:cNvSpPr>
          <p:nvPr>
            <p:ph type="ftr" sz="quarter" idx="11"/>
          </p:nvPr>
        </p:nvSpPr>
        <p:spPr/>
        <p:txBody>
          <a:bodyPr/>
          <a:lstStyle/>
          <a:p>
            <a:r>
              <a:rPr lang="fr-FR"/>
              <a:t>Conseil de l'ED EMSTU - 8 mars 2019</a:t>
            </a:r>
          </a:p>
        </p:txBody>
      </p:sp>
      <p:sp>
        <p:nvSpPr>
          <p:cNvPr id="6" name="Slide Number Placeholder 5"/>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3663245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2FB8C91F-6CB0-448B-955D-5027F5006E70}" type="datetime1">
              <a:rPr lang="fr-FR" smtClean="0"/>
              <a:pPr/>
              <a:t>16/01/2024</a:t>
            </a:fld>
            <a:endParaRPr lang="fr-FR"/>
          </a:p>
        </p:txBody>
      </p:sp>
      <p:sp>
        <p:nvSpPr>
          <p:cNvPr id="5" name="Footer Placeholder 4"/>
          <p:cNvSpPr>
            <a:spLocks noGrp="1"/>
          </p:cNvSpPr>
          <p:nvPr>
            <p:ph type="ftr" sz="quarter" idx="11"/>
          </p:nvPr>
        </p:nvSpPr>
        <p:spPr/>
        <p:txBody>
          <a:bodyPr/>
          <a:lstStyle/>
          <a:p>
            <a:r>
              <a:rPr lang="fr-FR"/>
              <a:t>Conseil de l'ED EMSTU - 8 mars 2019</a:t>
            </a:r>
          </a:p>
        </p:txBody>
      </p:sp>
      <p:sp>
        <p:nvSpPr>
          <p:cNvPr id="6" name="Slide Number Placeholder 5"/>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197030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2BC24AB7-7FC9-4573-95BE-17C9CC23D7D4}" type="datetime1">
              <a:rPr lang="fr-FR" smtClean="0"/>
              <a:pPr/>
              <a:t>16/01/2024</a:t>
            </a:fld>
            <a:endParaRPr lang="fr-FR"/>
          </a:p>
        </p:txBody>
      </p:sp>
      <p:sp>
        <p:nvSpPr>
          <p:cNvPr id="5" name="Footer Placeholder 4"/>
          <p:cNvSpPr>
            <a:spLocks noGrp="1"/>
          </p:cNvSpPr>
          <p:nvPr>
            <p:ph type="ftr" sz="quarter" idx="11"/>
          </p:nvPr>
        </p:nvSpPr>
        <p:spPr/>
        <p:txBody>
          <a:bodyPr/>
          <a:lstStyle/>
          <a:p>
            <a:r>
              <a:rPr lang="fr-FR"/>
              <a:t>Conseil de l'ED EMSTU - 8 mars 2019</a:t>
            </a:r>
          </a:p>
        </p:txBody>
      </p:sp>
      <p:sp>
        <p:nvSpPr>
          <p:cNvPr id="6" name="Slide Number Placeholder 5"/>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3008779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04410CB8-B9E8-4B28-88A4-7AD94576DB2B}" type="datetime1">
              <a:rPr lang="fr-FR" smtClean="0"/>
              <a:pPr/>
              <a:t>16/01/2024</a:t>
            </a:fld>
            <a:endParaRPr lang="fr-FR"/>
          </a:p>
        </p:txBody>
      </p:sp>
      <p:sp>
        <p:nvSpPr>
          <p:cNvPr id="5" name="Footer Placeholder 4"/>
          <p:cNvSpPr>
            <a:spLocks noGrp="1"/>
          </p:cNvSpPr>
          <p:nvPr>
            <p:ph type="ftr" sz="quarter" idx="11"/>
          </p:nvPr>
        </p:nvSpPr>
        <p:spPr/>
        <p:txBody>
          <a:bodyPr/>
          <a:lstStyle/>
          <a:p>
            <a:r>
              <a:rPr lang="fr-FR"/>
              <a:t>Conseil de l'ED EMSTU - 8 mars 2019</a:t>
            </a:r>
          </a:p>
        </p:txBody>
      </p:sp>
      <p:sp>
        <p:nvSpPr>
          <p:cNvPr id="6" name="Slide Number Placeholder 5"/>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3037412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fld id="{E3C6A0FC-0791-47CE-A6AB-F82A80B53D79}" type="datetime1">
              <a:rPr lang="fr-FR" smtClean="0"/>
              <a:pPr/>
              <a:t>16/01/2024</a:t>
            </a:fld>
            <a:endParaRPr lang="fr-FR"/>
          </a:p>
        </p:txBody>
      </p:sp>
      <p:sp>
        <p:nvSpPr>
          <p:cNvPr id="6" name="Footer Placeholder 5"/>
          <p:cNvSpPr>
            <a:spLocks noGrp="1"/>
          </p:cNvSpPr>
          <p:nvPr>
            <p:ph type="ftr" sz="quarter" idx="11"/>
          </p:nvPr>
        </p:nvSpPr>
        <p:spPr/>
        <p:txBody>
          <a:bodyPr/>
          <a:lstStyle/>
          <a:p>
            <a:r>
              <a:rPr lang="fr-FR"/>
              <a:t>Conseil de l'ED EMSTU - 8 mars 2019</a:t>
            </a:r>
          </a:p>
        </p:txBody>
      </p:sp>
      <p:sp>
        <p:nvSpPr>
          <p:cNvPr id="7" name="Slide Number Placeholder 6"/>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119825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ADA98C67-3AC2-485B-A582-05B0C8CB09CB}" type="datetime1">
              <a:rPr lang="fr-FR" smtClean="0"/>
              <a:pPr/>
              <a:t>16/01/2024</a:t>
            </a:fld>
            <a:endParaRPr lang="fr-FR"/>
          </a:p>
        </p:txBody>
      </p:sp>
      <p:sp>
        <p:nvSpPr>
          <p:cNvPr id="8" name="Footer Placeholder 7"/>
          <p:cNvSpPr>
            <a:spLocks noGrp="1"/>
          </p:cNvSpPr>
          <p:nvPr>
            <p:ph type="ftr" sz="quarter" idx="11"/>
          </p:nvPr>
        </p:nvSpPr>
        <p:spPr/>
        <p:txBody>
          <a:bodyPr/>
          <a:lstStyle/>
          <a:p>
            <a:r>
              <a:rPr lang="fr-FR"/>
              <a:t>Conseil de l'ED EMSTU - 8 mars 2019</a:t>
            </a:r>
          </a:p>
        </p:txBody>
      </p:sp>
      <p:sp>
        <p:nvSpPr>
          <p:cNvPr id="9" name="Slide Number Placeholder 8"/>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19898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8ED39DB3-CEC8-4419-804C-E6564B2753CD}" type="datetime1">
              <a:rPr lang="fr-FR" smtClean="0"/>
              <a:pPr/>
              <a:t>16/01/2024</a:t>
            </a:fld>
            <a:endParaRPr lang="fr-FR"/>
          </a:p>
        </p:txBody>
      </p:sp>
      <p:sp>
        <p:nvSpPr>
          <p:cNvPr id="4" name="Footer Placeholder 3"/>
          <p:cNvSpPr>
            <a:spLocks noGrp="1"/>
          </p:cNvSpPr>
          <p:nvPr>
            <p:ph type="ftr" sz="quarter" idx="11"/>
          </p:nvPr>
        </p:nvSpPr>
        <p:spPr/>
        <p:txBody>
          <a:bodyPr/>
          <a:lstStyle/>
          <a:p>
            <a:r>
              <a:rPr lang="fr-FR"/>
              <a:t>Conseil de l'ED EMSTU - 8 mars 2019</a:t>
            </a:r>
          </a:p>
        </p:txBody>
      </p:sp>
      <p:sp>
        <p:nvSpPr>
          <p:cNvPr id="5" name="Slide Number Placeholder 4"/>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3945785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6832FE-BF6B-4D2C-9418-8DDAB20B6EAA}" type="datetime1">
              <a:rPr lang="fr-FR" smtClean="0"/>
              <a:pPr/>
              <a:t>16/01/2024</a:t>
            </a:fld>
            <a:endParaRPr lang="fr-FR"/>
          </a:p>
        </p:txBody>
      </p:sp>
      <p:sp>
        <p:nvSpPr>
          <p:cNvPr id="3" name="Footer Placeholder 2"/>
          <p:cNvSpPr>
            <a:spLocks noGrp="1"/>
          </p:cNvSpPr>
          <p:nvPr>
            <p:ph type="ftr" sz="quarter" idx="11"/>
          </p:nvPr>
        </p:nvSpPr>
        <p:spPr/>
        <p:txBody>
          <a:bodyPr/>
          <a:lstStyle/>
          <a:p>
            <a:r>
              <a:rPr lang="fr-FR"/>
              <a:t>Conseil de l'ED EMSTU - 8 mars 2019</a:t>
            </a:r>
          </a:p>
        </p:txBody>
      </p:sp>
      <p:sp>
        <p:nvSpPr>
          <p:cNvPr id="4" name="Slide Number Placeholder 3"/>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1717511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568DDEED-BBB4-4927-BD18-FA9B2AAEC52E}" type="datetime1">
              <a:rPr lang="fr-FR" smtClean="0"/>
              <a:pPr/>
              <a:t>16/01/2024</a:t>
            </a:fld>
            <a:endParaRPr lang="fr-FR"/>
          </a:p>
        </p:txBody>
      </p:sp>
      <p:sp>
        <p:nvSpPr>
          <p:cNvPr id="6" name="Footer Placeholder 5"/>
          <p:cNvSpPr>
            <a:spLocks noGrp="1"/>
          </p:cNvSpPr>
          <p:nvPr>
            <p:ph type="ftr" sz="quarter" idx="11"/>
          </p:nvPr>
        </p:nvSpPr>
        <p:spPr/>
        <p:txBody>
          <a:bodyPr/>
          <a:lstStyle/>
          <a:p>
            <a:r>
              <a:rPr lang="fr-FR"/>
              <a:t>Conseil de l'ED EMSTU - 8 mars 2019</a:t>
            </a:r>
          </a:p>
        </p:txBody>
      </p:sp>
      <p:sp>
        <p:nvSpPr>
          <p:cNvPr id="7" name="Slide Number Placeholder 6"/>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2007120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F4AC943-FC36-47B3-A5A6-E04E6E46C27B}" type="datetime1">
              <a:rPr lang="fr-FR" smtClean="0"/>
              <a:pPr/>
              <a:t>16/01/2024</a:t>
            </a:fld>
            <a:endParaRPr lang="fr-FR"/>
          </a:p>
        </p:txBody>
      </p:sp>
      <p:sp>
        <p:nvSpPr>
          <p:cNvPr id="6" name="Footer Placeholder 5"/>
          <p:cNvSpPr>
            <a:spLocks noGrp="1"/>
          </p:cNvSpPr>
          <p:nvPr>
            <p:ph type="ftr" sz="quarter" idx="11"/>
          </p:nvPr>
        </p:nvSpPr>
        <p:spPr/>
        <p:txBody>
          <a:bodyPr/>
          <a:lstStyle/>
          <a:p>
            <a:r>
              <a:rPr lang="fr-FR"/>
              <a:t>Conseil de l'ED EMSTU - 8 mars 2019</a:t>
            </a:r>
          </a:p>
        </p:txBody>
      </p:sp>
      <p:sp>
        <p:nvSpPr>
          <p:cNvPr id="7" name="Slide Number Placeholder 6"/>
          <p:cNvSpPr>
            <a:spLocks noGrp="1"/>
          </p:cNvSpPr>
          <p:nvPr>
            <p:ph type="sldNum" sz="quarter" idx="12"/>
          </p:nvPr>
        </p:nvSpPr>
        <p:spPr/>
        <p:txBody>
          <a:bodyPr/>
          <a:lstStyle/>
          <a:p>
            <a:fld id="{62D5FE6A-B184-4C19-BF31-F6E73E9B91CD}" type="slidenum">
              <a:rPr lang="fr-FR" smtClean="0"/>
              <a:pPr/>
              <a:t>‹N°›</a:t>
            </a:fld>
            <a:endParaRPr lang="fr-FR"/>
          </a:p>
        </p:txBody>
      </p:sp>
    </p:spTree>
    <p:extLst>
      <p:ext uri="{BB962C8B-B14F-4D97-AF65-F5344CB8AC3E}">
        <p14:creationId xmlns:p14="http://schemas.microsoft.com/office/powerpoint/2010/main" val="207601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D07F8-8CB1-4355-9697-911C2C7DEF1A}" type="datetime1">
              <a:rPr lang="fr-FR" smtClean="0"/>
              <a:pPr/>
              <a:t>16/01/2024</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Conseil de l'ED EMSTU - 8 mars 2019</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D5FE6A-B184-4C19-BF31-F6E73E9B91CD}" type="slidenum">
              <a:rPr lang="fr-FR" smtClean="0"/>
              <a:pPr/>
              <a:t>‹N°›</a:t>
            </a:fld>
            <a:endParaRPr lang="fr-FR"/>
          </a:p>
        </p:txBody>
      </p:sp>
    </p:spTree>
    <p:extLst>
      <p:ext uri="{BB962C8B-B14F-4D97-AF65-F5344CB8AC3E}">
        <p14:creationId xmlns:p14="http://schemas.microsoft.com/office/powerpoint/2010/main" val="652731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hyperlink" Target="http://images.math.cnrs.fr/IMG/jpg/CNRSfilaire-grand.jp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0"/>
          <p:cNvSpPr>
            <a:spLocks noChangeArrowheads="1"/>
          </p:cNvSpPr>
          <p:nvPr/>
        </p:nvSpPr>
        <p:spPr bwMode="auto">
          <a:xfrm>
            <a:off x="784473" y="1539391"/>
            <a:ext cx="7705725" cy="2800767"/>
          </a:xfrm>
          <a:prstGeom prst="rect">
            <a:avLst/>
          </a:prstGeom>
          <a:noFill/>
          <a:ln w="9525">
            <a:noFill/>
            <a:miter lim="800000"/>
            <a:headEnd/>
            <a:tailEnd/>
          </a:ln>
        </p:spPr>
        <p:txBody>
          <a:bodyPr wrap="square">
            <a:prstTxWarp prst="textNoShape">
              <a:avLst/>
            </a:prstTxWarp>
            <a:spAutoFit/>
          </a:bodyPr>
          <a:lstStyle/>
          <a:p>
            <a:pPr algn="ctr">
              <a:spcAft>
                <a:spcPts val="600"/>
              </a:spcAft>
            </a:pPr>
            <a:endParaRPr lang="fr-FR" sz="2000" dirty="0"/>
          </a:p>
          <a:p>
            <a:pPr marR="361950" algn="ctr">
              <a:spcAft>
                <a:spcPts val="600"/>
              </a:spcAft>
            </a:pPr>
            <a:r>
              <a:rPr lang="fr-FR" sz="3200" b="1" dirty="0">
                <a:solidFill>
                  <a:srgbClr val="FF0000"/>
                </a:solidFill>
                <a:latin typeface="Calibri" panose="020F0502020204030204" pitchFamily="34" charset="0"/>
                <a:ea typeface="MS Mincho" panose="02020609040205080304" pitchFamily="49" charset="-128"/>
                <a:cs typeface="TrebuchetMS-Bold"/>
              </a:rPr>
              <a:t>MIPTIS</a:t>
            </a:r>
            <a:endParaRPr lang="fr-FR" sz="3200" dirty="0">
              <a:latin typeface="Calibri" panose="020F0502020204030204" pitchFamily="34" charset="0"/>
              <a:ea typeface="MS Mincho" panose="02020609040205080304" pitchFamily="49" charset="-128"/>
              <a:cs typeface="TrebuchetMS-Bold"/>
            </a:endParaRPr>
          </a:p>
          <a:p>
            <a:pPr algn="ctr">
              <a:spcAft>
                <a:spcPts val="600"/>
              </a:spcAft>
            </a:pPr>
            <a:r>
              <a:rPr lang="fr-FR" sz="2400" dirty="0">
                <a:solidFill>
                  <a:srgbClr val="FF0000"/>
                </a:solidFill>
              </a:rPr>
              <a:t>M</a:t>
            </a:r>
            <a:r>
              <a:rPr lang="fr-FR" sz="2400" dirty="0"/>
              <a:t>athématiques – </a:t>
            </a:r>
            <a:r>
              <a:rPr lang="fr-FR" sz="2400" dirty="0">
                <a:solidFill>
                  <a:srgbClr val="FF0000"/>
                </a:solidFill>
              </a:rPr>
              <a:t>I</a:t>
            </a:r>
            <a:r>
              <a:rPr lang="fr-FR" sz="2400" dirty="0"/>
              <a:t>nformatique – </a:t>
            </a:r>
            <a:r>
              <a:rPr lang="fr-FR" sz="2400" dirty="0">
                <a:solidFill>
                  <a:srgbClr val="FF0000"/>
                </a:solidFill>
              </a:rPr>
              <a:t>P</a:t>
            </a:r>
            <a:r>
              <a:rPr lang="fr-FR" sz="2400" dirty="0"/>
              <a:t>hysique </a:t>
            </a:r>
            <a:r>
              <a:rPr lang="fr-FR" sz="2400" dirty="0">
                <a:solidFill>
                  <a:srgbClr val="FF0000"/>
                </a:solidFill>
              </a:rPr>
              <a:t>T</a:t>
            </a:r>
            <a:r>
              <a:rPr lang="fr-FR" sz="2400" dirty="0"/>
              <a:t>héorique et </a:t>
            </a:r>
            <a:r>
              <a:rPr lang="fr-FR" sz="2400" dirty="0">
                <a:solidFill>
                  <a:srgbClr val="FF0000"/>
                </a:solidFill>
              </a:rPr>
              <a:t>I</a:t>
            </a:r>
            <a:r>
              <a:rPr lang="fr-FR" sz="2400" dirty="0"/>
              <a:t>ngénierie des </a:t>
            </a:r>
            <a:r>
              <a:rPr lang="fr-FR" sz="2400" dirty="0">
                <a:solidFill>
                  <a:srgbClr val="FF0000"/>
                </a:solidFill>
              </a:rPr>
              <a:t>S</a:t>
            </a:r>
            <a:r>
              <a:rPr lang="fr-FR" sz="2400" dirty="0"/>
              <a:t>ystèmes</a:t>
            </a:r>
          </a:p>
          <a:p>
            <a:pPr algn="ctr">
              <a:spcAft>
                <a:spcPts val="600"/>
              </a:spcAft>
            </a:pPr>
            <a:endParaRPr lang="fr-FR" sz="2000" dirty="0"/>
          </a:p>
          <a:p>
            <a:pPr algn="ctr"/>
            <a:endParaRPr lang="fr-FR" dirty="0"/>
          </a:p>
          <a:p>
            <a:pPr algn="ctr"/>
            <a:endParaRPr lang="fr-FR" dirty="0"/>
          </a:p>
        </p:txBody>
      </p:sp>
      <p:sp>
        <p:nvSpPr>
          <p:cNvPr id="12290" name="AutoShape 2" descr="Résultat de recherche d'images pour &quot;logo insa cvl&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292" name="AutoShape 4" descr="Résultat de recherche d'images pour &quot;logo insa cvl&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2294" name="Picture 6" descr="logo de l'école"/>
          <p:cNvPicPr>
            <a:picLocks noChangeAspect="1" noChangeArrowheads="1"/>
          </p:cNvPicPr>
          <p:nvPr/>
        </p:nvPicPr>
        <p:blipFill>
          <a:blip r:embed="rId3" cstate="print"/>
          <a:srcRect/>
          <a:stretch>
            <a:fillRect/>
          </a:stretch>
        </p:blipFill>
        <p:spPr bwMode="auto">
          <a:xfrm>
            <a:off x="5868144" y="561490"/>
            <a:ext cx="3008511" cy="621759"/>
          </a:xfrm>
          <a:prstGeom prst="rect">
            <a:avLst/>
          </a:prstGeom>
          <a:noFill/>
        </p:spPr>
      </p:pic>
      <p:pic>
        <p:nvPicPr>
          <p:cNvPr id="9" name="Picture 13" descr="Afficher l'image en taille réelle">
            <a:hlinkClick r:id="rId4"/>
          </p:cNvPr>
          <p:cNvPicPr>
            <a:picLocks noChangeAspect="1" noChangeArrowheads="1"/>
          </p:cNvPicPr>
          <p:nvPr/>
        </p:nvPicPr>
        <p:blipFill>
          <a:blip r:embed="rId5" cstate="print"/>
          <a:srcRect/>
          <a:stretch>
            <a:fillRect/>
          </a:stretch>
        </p:blipFill>
        <p:spPr bwMode="auto">
          <a:xfrm>
            <a:off x="395536" y="5733256"/>
            <a:ext cx="777875" cy="698500"/>
          </a:xfrm>
          <a:prstGeom prst="rect">
            <a:avLst/>
          </a:prstGeom>
          <a:noFill/>
          <a:ln w="9525">
            <a:noFill/>
            <a:miter lim="800000"/>
            <a:headEnd/>
            <a:tailEnd/>
          </a:ln>
        </p:spPr>
      </p:pic>
      <p:pic>
        <p:nvPicPr>
          <p:cNvPr id="11" name="Image 10"/>
          <p:cNvPicPr/>
          <p:nvPr/>
        </p:nvPicPr>
        <p:blipFill>
          <a:blip r:embed="rId6" cstate="print">
            <a:extLst>
              <a:ext uri="{28A0092B-C50C-407E-A947-70E740481C1C}">
                <a14:useLocalDpi xmlns:a14="http://schemas.microsoft.com/office/drawing/2010/main" val="0"/>
              </a:ext>
            </a:extLst>
          </a:blip>
          <a:stretch>
            <a:fillRect/>
          </a:stretch>
        </p:blipFill>
        <p:spPr>
          <a:xfrm>
            <a:off x="3491880" y="160338"/>
            <a:ext cx="1654804" cy="1108422"/>
          </a:xfrm>
          <a:prstGeom prst="rect">
            <a:avLst/>
          </a:prstGeom>
        </p:spPr>
      </p:pic>
      <p:pic>
        <p:nvPicPr>
          <p:cNvPr id="2" name="Image 1">
            <a:extLst>
              <a:ext uri="{FF2B5EF4-FFF2-40B4-BE49-F238E27FC236}">
                <a16:creationId xmlns:a16="http://schemas.microsoft.com/office/drawing/2014/main" id="{FA00F5F4-8BB4-4336-A436-A817FBDCD29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48098" y="5733256"/>
            <a:ext cx="1519766" cy="864096"/>
          </a:xfrm>
          <a:prstGeom prst="rect">
            <a:avLst/>
          </a:prstGeom>
        </p:spPr>
      </p:pic>
      <p:pic>
        <p:nvPicPr>
          <p:cNvPr id="12" name="Image 11">
            <a:extLst>
              <a:ext uri="{FF2B5EF4-FFF2-40B4-BE49-F238E27FC236}">
                <a16:creationId xmlns:a16="http://schemas.microsoft.com/office/drawing/2014/main" id="{13F98CE0-C2CB-44ED-931C-074213117097}"/>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513088" y="233536"/>
            <a:ext cx="1654804" cy="1179240"/>
          </a:xfrm>
          <a:prstGeom prst="rect">
            <a:avLst/>
          </a:prstGeom>
          <a:noFill/>
          <a:ln>
            <a:noFill/>
          </a:ln>
        </p:spPr>
      </p:pic>
    </p:spTree>
    <p:extLst>
      <p:ext uri="{BB962C8B-B14F-4D97-AF65-F5344CB8AC3E}">
        <p14:creationId xmlns:p14="http://schemas.microsoft.com/office/powerpoint/2010/main" val="1500137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5"/>
          <p:cNvSpPr txBox="1">
            <a:spLocks/>
          </p:cNvSpPr>
          <p:nvPr/>
        </p:nvSpPr>
        <p:spPr>
          <a:xfrm>
            <a:off x="304371" y="518056"/>
            <a:ext cx="8535257" cy="43234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3000" b="1" dirty="0">
                <a:solidFill>
                  <a:srgbClr val="0000FF"/>
                </a:solidFill>
              </a:rPr>
              <a:t>Bilan financier de l’École (site de Tours, 2023)</a:t>
            </a:r>
          </a:p>
          <a:p>
            <a:pPr marL="0" indent="0">
              <a:buNone/>
            </a:pPr>
            <a:endParaRPr lang="fr-FR" sz="3000" b="1" dirty="0">
              <a:solidFill>
                <a:srgbClr val="0000FF"/>
              </a:solidFill>
            </a:endParaRPr>
          </a:p>
          <a:p>
            <a:pPr marL="0" indent="0">
              <a:buNone/>
            </a:pPr>
            <a:r>
              <a:rPr lang="fr-FR" sz="2000" b="1" dirty="0"/>
              <a:t>Budget initial : 2500 euros (à Tours)</a:t>
            </a:r>
          </a:p>
          <a:p>
            <a:pPr marL="0" indent="0">
              <a:buNone/>
            </a:pPr>
            <a:r>
              <a:rPr lang="fr-FR" sz="1800" dirty="0"/>
              <a:t> mais cette année seulement 1300 dépensés. </a:t>
            </a:r>
          </a:p>
          <a:p>
            <a:pPr marL="0" indent="0">
              <a:buNone/>
            </a:pPr>
            <a:endParaRPr lang="fr-FR" sz="1800" dirty="0"/>
          </a:p>
          <a:p>
            <a:pPr marL="0" indent="0">
              <a:buNone/>
            </a:pPr>
            <a:r>
              <a:rPr lang="fr-FR" sz="1800" dirty="0"/>
              <a:t>Raisons : </a:t>
            </a:r>
          </a:p>
          <a:p>
            <a:pPr marL="0" indent="0">
              <a:buNone/>
            </a:pPr>
            <a:r>
              <a:rPr lang="fr-FR" sz="1800" dirty="0"/>
              <a:t>- très peu de demandes d’aide à la mobilité cette année</a:t>
            </a:r>
          </a:p>
          <a:p>
            <a:pPr marL="0" indent="0">
              <a:buNone/>
            </a:pPr>
            <a:r>
              <a:rPr lang="fr-FR" sz="1800" dirty="0"/>
              <a:t>- conseil doctoral organisé à Orléans</a:t>
            </a:r>
          </a:p>
          <a:p>
            <a:pPr marL="0" indent="0">
              <a:buNone/>
            </a:pPr>
            <a:r>
              <a:rPr lang="fr-FR" sz="1800" dirty="0"/>
              <a:t>Remarque : Financement de la journée des doctorants par le RTR DIAMS qui s’arrête cette année. </a:t>
            </a:r>
          </a:p>
          <a:p>
            <a:pPr marL="0" indent="0">
              <a:buNone/>
            </a:pPr>
            <a:r>
              <a:rPr lang="fr-FR" sz="1800" dirty="0"/>
              <a:t> </a:t>
            </a:r>
          </a:p>
          <a:p>
            <a:pPr marL="0" indent="0">
              <a:spcBef>
                <a:spcPts val="0"/>
              </a:spcBef>
              <a:spcAft>
                <a:spcPts val="600"/>
              </a:spcAft>
              <a:buNone/>
            </a:pPr>
            <a:endParaRPr lang="fr-FR" sz="1800" dirty="0"/>
          </a:p>
        </p:txBody>
      </p:sp>
      <p:sp>
        <p:nvSpPr>
          <p:cNvPr id="2" name="Espace réservé du numéro de diapositive 1"/>
          <p:cNvSpPr>
            <a:spLocks noGrp="1"/>
          </p:cNvSpPr>
          <p:nvPr>
            <p:ph type="sldNum" sz="quarter" idx="12"/>
          </p:nvPr>
        </p:nvSpPr>
        <p:spPr/>
        <p:txBody>
          <a:bodyPr/>
          <a:lstStyle/>
          <a:p>
            <a:fld id="{62D5FE6A-B184-4C19-BF31-F6E73E9B91CD}" type="slidenum">
              <a:rPr lang="fr-FR" smtClean="0"/>
              <a:pPr/>
              <a:t>10</a:t>
            </a:fld>
            <a:endParaRPr lang="fr-FR"/>
          </a:p>
        </p:txBody>
      </p:sp>
    </p:spTree>
    <p:extLst>
      <p:ext uri="{BB962C8B-B14F-4D97-AF65-F5344CB8AC3E}">
        <p14:creationId xmlns:p14="http://schemas.microsoft.com/office/powerpoint/2010/main" val="1326454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2D5FE6A-B184-4C19-BF31-F6E73E9B91CD}" type="slidenum">
              <a:rPr lang="fr-FR" smtClean="0"/>
              <a:pPr/>
              <a:t>11</a:t>
            </a:fld>
            <a:endParaRPr lang="fr-FR"/>
          </a:p>
        </p:txBody>
      </p:sp>
      <p:sp>
        <p:nvSpPr>
          <p:cNvPr id="5" name="ZoneTexte 4"/>
          <p:cNvSpPr txBox="1"/>
          <p:nvPr/>
        </p:nvSpPr>
        <p:spPr>
          <a:xfrm>
            <a:off x="137129" y="302109"/>
            <a:ext cx="5291962" cy="553998"/>
          </a:xfrm>
          <a:prstGeom prst="rect">
            <a:avLst/>
          </a:prstGeom>
          <a:noFill/>
        </p:spPr>
        <p:txBody>
          <a:bodyPr wrap="none" lIns="91440" tIns="45720" rIns="91440" bIns="45720" rtlCol="0" anchor="t">
            <a:spAutoFit/>
          </a:bodyPr>
          <a:lstStyle/>
          <a:p>
            <a:r>
              <a:rPr lang="fr-FR" sz="3000" b="1" dirty="0">
                <a:solidFill>
                  <a:srgbClr val="0000FF"/>
                </a:solidFill>
              </a:rPr>
              <a:t>Comité de suivi individuel (CSI)</a:t>
            </a:r>
          </a:p>
        </p:txBody>
      </p:sp>
      <p:sp>
        <p:nvSpPr>
          <p:cNvPr id="9" name="ZoneTexte 8"/>
          <p:cNvSpPr txBox="1"/>
          <p:nvPr/>
        </p:nvSpPr>
        <p:spPr>
          <a:xfrm>
            <a:off x="430823" y="970261"/>
            <a:ext cx="8305214" cy="6001643"/>
          </a:xfrm>
          <a:prstGeom prst="rect">
            <a:avLst/>
          </a:prstGeom>
          <a:noFill/>
        </p:spPr>
        <p:txBody>
          <a:bodyPr wrap="square" rtlCol="0">
            <a:spAutoFit/>
          </a:bodyPr>
          <a:lstStyle/>
          <a:p>
            <a:endParaRPr lang="fr-FR" sz="1600" b="1" dirty="0"/>
          </a:p>
          <a:p>
            <a:r>
              <a:rPr lang="fr-FR" sz="1600" dirty="0"/>
              <a:t>- </a:t>
            </a:r>
            <a:r>
              <a:rPr lang="fr-FR" sz="1600" b="1" dirty="0"/>
              <a:t>jusqu’en 2022-2023 :  </a:t>
            </a:r>
            <a:r>
              <a:rPr lang="fr-FR" sz="1600" dirty="0"/>
              <a:t>(arrêté d’août 2022) chaque doctorant rencontrait un membre du bureau de l’école doctorale (ou un collègue sur les autres sites) extérieur à son labo. Discussion dont le but était de déceler tous types de problèmes. Anonyme (en particulier, non transmis au directeur de thèse)</a:t>
            </a:r>
          </a:p>
          <a:p>
            <a:endParaRPr lang="fr-FR" sz="1600" b="1" dirty="0"/>
          </a:p>
          <a:p>
            <a:r>
              <a:rPr lang="fr-FR" sz="1600" dirty="0"/>
              <a:t>Non conforme à l’arrêté d’août 2022 qui demande une rencontre impliquant le directeur de thèse.</a:t>
            </a:r>
          </a:p>
          <a:p>
            <a:endParaRPr lang="fr-FR" sz="1600" b="1" dirty="0"/>
          </a:p>
          <a:p>
            <a:pPr marL="342900" indent="-342900">
              <a:buAutoNum type="arabicParenR"/>
            </a:pPr>
            <a:r>
              <a:rPr lang="fr-FR" sz="1600" b="1" dirty="0"/>
              <a:t>Nous organisons des CSI conformes à l’arrêté : </a:t>
            </a:r>
          </a:p>
          <a:p>
            <a:endParaRPr lang="fr-FR" sz="1600" dirty="0"/>
          </a:p>
          <a:p>
            <a:pPr>
              <a:buFontTx/>
              <a:buChar char="-"/>
            </a:pPr>
            <a:r>
              <a:rPr lang="fr-FR" sz="1600" dirty="0"/>
              <a:t> Composition : un « spécialiste de la discipline » issu du laboratoire du doctorant et un non-spécialiste issu de l’ED ; composition proposée par la direction de thèse, approbation par le  doctorant.</a:t>
            </a:r>
          </a:p>
          <a:p>
            <a:pPr>
              <a:buFontTx/>
              <a:buChar char="-"/>
            </a:pPr>
            <a:endParaRPr lang="fr-FR" sz="1600" dirty="0"/>
          </a:p>
          <a:p>
            <a:pPr>
              <a:buFontTx/>
              <a:buChar char="-"/>
            </a:pPr>
            <a:r>
              <a:rPr lang="fr-FR" sz="1600" b="1" dirty="0"/>
              <a:t>  </a:t>
            </a:r>
            <a:r>
              <a:rPr lang="fr-FR" sz="1600" dirty="0"/>
              <a:t>Entretien en 3 étapes : présentation  scientifique de la thèse par le doctorant. Le comité juge de l’avancement ; entretien avec le doctorant ; entretien avec le directeur de thèse</a:t>
            </a:r>
          </a:p>
          <a:p>
            <a:endParaRPr lang="fr-FR" sz="1600" dirty="0"/>
          </a:p>
          <a:p>
            <a:r>
              <a:rPr lang="fr-FR" sz="1600" dirty="0"/>
              <a:t>- Un rapport est rédigé par le comité et est transmis à l’ED, au doctorant et au directeur de thèse accessible à tous</a:t>
            </a:r>
            <a:endParaRPr lang="fr-FR" sz="1600" b="1" dirty="0"/>
          </a:p>
          <a:p>
            <a:endParaRPr lang="fr-FR" sz="1600" b="1" dirty="0"/>
          </a:p>
          <a:p>
            <a:r>
              <a:rPr lang="fr-FR" sz="1600" b="1" dirty="0"/>
              <a:t>2) Maintien de l’ancien système : entretiens annuels.  </a:t>
            </a:r>
            <a:r>
              <a:rPr lang="fr-FR" sz="1600" dirty="0"/>
              <a:t>But : garder un processus indépendant du directeur de thèse</a:t>
            </a:r>
          </a:p>
          <a:p>
            <a:endParaRPr lang="fr-FR" sz="1600" dirty="0"/>
          </a:p>
          <a:p>
            <a:r>
              <a:rPr lang="fr-FR" sz="1600" dirty="0"/>
              <a:t>Les 2 </a:t>
            </a:r>
            <a:r>
              <a:rPr lang="fr-FR" sz="1600"/>
              <a:t>points conditionnent </a:t>
            </a:r>
            <a:r>
              <a:rPr lang="fr-FR" sz="1600" dirty="0"/>
              <a:t>la réinscription.</a:t>
            </a:r>
          </a:p>
        </p:txBody>
      </p:sp>
    </p:spTree>
    <p:extLst>
      <p:ext uri="{BB962C8B-B14F-4D97-AF65-F5344CB8AC3E}">
        <p14:creationId xmlns:p14="http://schemas.microsoft.com/office/powerpoint/2010/main" val="435535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185926" y="267254"/>
            <a:ext cx="6177067" cy="553998"/>
          </a:xfrm>
          <a:prstGeom prst="rect">
            <a:avLst/>
          </a:prstGeom>
          <a:noFill/>
        </p:spPr>
        <p:txBody>
          <a:bodyPr wrap="square" rtlCol="0">
            <a:spAutoFit/>
          </a:bodyPr>
          <a:lstStyle/>
          <a:p>
            <a:r>
              <a:rPr lang="fr-FR" sz="3000" b="1" dirty="0">
                <a:solidFill>
                  <a:srgbClr val="0000FF"/>
                </a:solidFill>
              </a:rPr>
              <a:t>Laboratoires associés</a:t>
            </a:r>
          </a:p>
        </p:txBody>
      </p:sp>
      <p:sp>
        <p:nvSpPr>
          <p:cNvPr id="3" name="Espace réservé du numéro de diapositive 2"/>
          <p:cNvSpPr>
            <a:spLocks noGrp="1"/>
          </p:cNvSpPr>
          <p:nvPr>
            <p:ph type="sldNum" sz="quarter" idx="12"/>
          </p:nvPr>
        </p:nvSpPr>
        <p:spPr/>
        <p:txBody>
          <a:bodyPr/>
          <a:lstStyle/>
          <a:p>
            <a:fld id="{62D5FE6A-B184-4C19-BF31-F6E73E9B91CD}" type="slidenum">
              <a:rPr lang="fr-FR" smtClean="0"/>
              <a:pPr/>
              <a:t>2</a:t>
            </a:fld>
            <a:endParaRPr lang="fr-FR"/>
          </a:p>
        </p:txBody>
      </p:sp>
      <p:sp>
        <p:nvSpPr>
          <p:cNvPr id="2" name="Espace réservé du contenu 1">
            <a:extLst>
              <a:ext uri="{FF2B5EF4-FFF2-40B4-BE49-F238E27FC236}">
                <a16:creationId xmlns:a16="http://schemas.microsoft.com/office/drawing/2014/main" id="{0F478658-3DAD-57C3-3405-7253E10721C5}"/>
              </a:ext>
            </a:extLst>
          </p:cNvPr>
          <p:cNvSpPr txBox="1">
            <a:spLocks/>
          </p:cNvSpPr>
          <p:nvPr/>
        </p:nvSpPr>
        <p:spPr>
          <a:xfrm>
            <a:off x="457200" y="1268760"/>
            <a:ext cx="8229600" cy="490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dirty="0"/>
              <a:t>Institut Denis Poisson, </a:t>
            </a:r>
            <a:r>
              <a:rPr lang="fr-FR" dirty="0">
                <a:solidFill>
                  <a:schemeClr val="accent1">
                    <a:lumMod val="60000"/>
                    <a:lumOff val="40000"/>
                  </a:schemeClr>
                </a:solidFill>
              </a:rPr>
              <a:t>IDP</a:t>
            </a:r>
            <a:r>
              <a:rPr lang="fr-FR" dirty="0"/>
              <a:t> (Univ. Orléans et Tours) : mathématiques et physique théorique</a:t>
            </a:r>
          </a:p>
          <a:p>
            <a:r>
              <a:rPr lang="fr-FR" dirty="0"/>
              <a:t>Laboratoire d’Informatique Fondamentale et Appliquée de Tours, </a:t>
            </a:r>
            <a:r>
              <a:rPr lang="fr-FR" dirty="0">
                <a:solidFill>
                  <a:schemeClr val="accent1">
                    <a:lumMod val="60000"/>
                    <a:lumOff val="40000"/>
                  </a:schemeClr>
                </a:solidFill>
              </a:rPr>
              <a:t>LIFAT</a:t>
            </a:r>
            <a:r>
              <a:rPr lang="fr-FR" dirty="0"/>
              <a:t> (Univ. Tours)</a:t>
            </a:r>
          </a:p>
          <a:p>
            <a:r>
              <a:rPr lang="fr-FR" dirty="0"/>
              <a:t>Laboratoire d’Informatique Fondamentale d’Orléans, </a:t>
            </a:r>
            <a:r>
              <a:rPr lang="fr-FR" dirty="0">
                <a:solidFill>
                  <a:schemeClr val="accent1">
                    <a:lumMod val="60000"/>
                    <a:lumOff val="40000"/>
                  </a:schemeClr>
                </a:solidFill>
              </a:rPr>
              <a:t>LIFO</a:t>
            </a:r>
            <a:r>
              <a:rPr lang="fr-FR" dirty="0"/>
              <a:t> (Univ. Orléans)</a:t>
            </a:r>
          </a:p>
          <a:p>
            <a:r>
              <a:rPr lang="fr-FR" dirty="0"/>
              <a:t>Laboratoire Pluridisciplinaire de Recherche en Ingénierie des Systèmes, Mécanique, Energétique, </a:t>
            </a:r>
            <a:r>
              <a:rPr lang="fr-FR" dirty="0">
                <a:solidFill>
                  <a:schemeClr val="accent1">
                    <a:lumMod val="60000"/>
                    <a:lumOff val="40000"/>
                  </a:schemeClr>
                </a:solidFill>
              </a:rPr>
              <a:t>PRISME</a:t>
            </a:r>
            <a:r>
              <a:rPr lang="fr-FR" dirty="0"/>
              <a:t> (Univ. Orléans, INSA Bourges)</a:t>
            </a:r>
          </a:p>
          <a:p>
            <a:endParaRPr lang="fr-FR" dirty="0"/>
          </a:p>
        </p:txBody>
      </p:sp>
    </p:spTree>
    <p:extLst>
      <p:ext uri="{BB962C8B-B14F-4D97-AF65-F5344CB8AC3E}">
        <p14:creationId xmlns:p14="http://schemas.microsoft.com/office/powerpoint/2010/main" val="1972705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49332" y="278384"/>
            <a:ext cx="3350854" cy="553998"/>
          </a:xfrm>
          <a:prstGeom prst="rect">
            <a:avLst/>
          </a:prstGeom>
          <a:noFill/>
        </p:spPr>
        <p:txBody>
          <a:bodyPr wrap="none" rtlCol="0">
            <a:spAutoFit/>
          </a:bodyPr>
          <a:lstStyle/>
          <a:p>
            <a:r>
              <a:rPr lang="fr-FR" sz="3000" b="1" dirty="0">
                <a:solidFill>
                  <a:srgbClr val="0000FF"/>
                </a:solidFill>
              </a:rPr>
              <a:t>Direction de l’École</a:t>
            </a:r>
          </a:p>
        </p:txBody>
      </p:sp>
      <p:sp>
        <p:nvSpPr>
          <p:cNvPr id="6" name="Rectangle 5"/>
          <p:cNvSpPr/>
          <p:nvPr/>
        </p:nvSpPr>
        <p:spPr>
          <a:xfrm>
            <a:off x="401913" y="1301623"/>
            <a:ext cx="8340173" cy="4924425"/>
          </a:xfrm>
          <a:prstGeom prst="rect">
            <a:avLst/>
          </a:prstGeom>
        </p:spPr>
        <p:txBody>
          <a:bodyPr wrap="square">
            <a:spAutoFit/>
          </a:bodyPr>
          <a:lstStyle/>
          <a:p>
            <a:pPr>
              <a:buNone/>
            </a:pPr>
            <a:r>
              <a:rPr lang="fr-FR" b="1" dirty="0"/>
              <a:t>Direction</a:t>
            </a:r>
            <a:r>
              <a:rPr lang="fr-FR" dirty="0"/>
              <a:t> : jusqu’au 16/01/2024 Nils </a:t>
            </a:r>
            <a:r>
              <a:rPr lang="fr-FR" dirty="0" err="1"/>
              <a:t>Berglund</a:t>
            </a:r>
            <a:r>
              <a:rPr lang="fr-FR" dirty="0"/>
              <a:t> (Orléans), ensuite Driss </a:t>
            </a:r>
            <a:r>
              <a:rPr lang="fr-FR" dirty="0" err="1"/>
              <a:t>Boutat</a:t>
            </a:r>
            <a:r>
              <a:rPr lang="fr-FR" dirty="0"/>
              <a:t> (Bourges) </a:t>
            </a:r>
          </a:p>
          <a:p>
            <a:pPr>
              <a:buNone/>
            </a:pPr>
            <a:endParaRPr lang="fr-FR" b="1" dirty="0"/>
          </a:p>
          <a:p>
            <a:pPr>
              <a:buNone/>
            </a:pPr>
            <a:r>
              <a:rPr lang="fr-FR" b="1" dirty="0"/>
              <a:t>Direction ajointe </a:t>
            </a:r>
            <a:r>
              <a:rPr lang="fr-FR" dirty="0"/>
              <a:t>: jusqu’au 16/01/2024 Emmanuel Humbert (Tours) et Driss </a:t>
            </a:r>
            <a:r>
              <a:rPr lang="fr-FR" dirty="0" err="1"/>
              <a:t>Boutat</a:t>
            </a:r>
            <a:r>
              <a:rPr lang="fr-FR" dirty="0"/>
              <a:t> (Bourges) , ensuite Emmanuel Humbert (Tours) et Philippe Ravier (Orléans)</a:t>
            </a:r>
          </a:p>
          <a:p>
            <a:pPr>
              <a:buNone/>
            </a:pPr>
            <a:endParaRPr lang="fr-FR" sz="2000" dirty="0"/>
          </a:p>
          <a:p>
            <a:pPr>
              <a:buNone/>
            </a:pPr>
            <a:r>
              <a:rPr lang="fr-FR" sz="2000" b="1" dirty="0"/>
              <a:t>Conseil : </a:t>
            </a:r>
          </a:p>
          <a:p>
            <a:pPr>
              <a:buNone/>
            </a:pPr>
            <a:endParaRPr lang="fr-FR" sz="2000" b="1" dirty="0"/>
          </a:p>
          <a:p>
            <a:pPr>
              <a:buNone/>
            </a:pPr>
            <a:r>
              <a:rPr lang="fr-FR" dirty="0"/>
              <a:t>- Se réunit une fois par an avec alternance des sites</a:t>
            </a:r>
          </a:p>
          <a:p>
            <a:pPr>
              <a:buNone/>
            </a:pPr>
            <a:r>
              <a:rPr lang="fr-FR" dirty="0"/>
              <a:t>- Missions : élection de la direction, politique du bureau</a:t>
            </a:r>
          </a:p>
          <a:p>
            <a:pPr>
              <a:buNone/>
            </a:pPr>
            <a:endParaRPr lang="fr-FR" dirty="0"/>
          </a:p>
          <a:p>
            <a:pPr>
              <a:buNone/>
            </a:pPr>
            <a:r>
              <a:rPr lang="fr-FR" sz="2000" b="1" dirty="0"/>
              <a:t>Bureau :</a:t>
            </a:r>
          </a:p>
          <a:p>
            <a:pPr>
              <a:buNone/>
            </a:pPr>
            <a:r>
              <a:rPr lang="fr-FR" dirty="0"/>
              <a:t> </a:t>
            </a:r>
          </a:p>
          <a:p>
            <a:pPr>
              <a:buNone/>
            </a:pPr>
            <a:r>
              <a:rPr lang="fr-FR" dirty="0"/>
              <a:t>- Se réunit toutes les 6 semaines environ</a:t>
            </a:r>
          </a:p>
          <a:p>
            <a:pPr>
              <a:buNone/>
            </a:pPr>
            <a:r>
              <a:rPr lang="fr-FR" dirty="0"/>
              <a:t>- Missions : harmonisation des procédures Tours-Orléans, préparation des conseils, règlement intérieur, situations individuelles délicates, classement des sujets de recherche...</a:t>
            </a:r>
          </a:p>
          <a:p>
            <a:pPr>
              <a:buNone/>
            </a:pPr>
            <a:r>
              <a:rPr lang="fr-FR" dirty="0"/>
              <a:t>- les questions spécifiques tourangelles peuvent être discutées localement. </a:t>
            </a:r>
          </a:p>
        </p:txBody>
      </p:sp>
      <p:sp>
        <p:nvSpPr>
          <p:cNvPr id="2" name="Espace réservé du numéro de diapositive 1"/>
          <p:cNvSpPr>
            <a:spLocks noGrp="1"/>
          </p:cNvSpPr>
          <p:nvPr>
            <p:ph type="sldNum" sz="quarter" idx="12"/>
          </p:nvPr>
        </p:nvSpPr>
        <p:spPr/>
        <p:txBody>
          <a:bodyPr/>
          <a:lstStyle/>
          <a:p>
            <a:fld id="{62D5FE6A-B184-4C19-BF31-F6E73E9B91CD}" type="slidenum">
              <a:rPr lang="fr-FR" smtClean="0"/>
              <a:pPr/>
              <a:t>3</a:t>
            </a:fld>
            <a:endParaRPr lang="fr-FR"/>
          </a:p>
        </p:txBody>
      </p:sp>
    </p:spTree>
    <p:extLst>
      <p:ext uri="{BB962C8B-B14F-4D97-AF65-F5344CB8AC3E}">
        <p14:creationId xmlns:p14="http://schemas.microsoft.com/office/powerpoint/2010/main" val="3595559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855795290"/>
              </p:ext>
            </p:extLst>
          </p:nvPr>
        </p:nvGraphicFramePr>
        <p:xfrm>
          <a:off x="285750" y="404664"/>
          <a:ext cx="8318697" cy="5525161"/>
        </p:xfrm>
        <a:graphic>
          <a:graphicData uri="http://schemas.openxmlformats.org/drawingml/2006/table">
            <a:tbl>
              <a:tblPr firstRow="1" firstCol="1" bandRow="1">
                <a:tableStyleId>{BC89EF96-8CEA-46FF-86C4-4CE0E7609802}</a:tableStyleId>
              </a:tblPr>
              <a:tblGrid>
                <a:gridCol w="2468829">
                  <a:extLst>
                    <a:ext uri="{9D8B030D-6E8A-4147-A177-3AD203B41FA5}">
                      <a16:colId xmlns:a16="http://schemas.microsoft.com/office/drawing/2014/main" val="20000"/>
                    </a:ext>
                  </a:extLst>
                </a:gridCol>
                <a:gridCol w="2816019">
                  <a:extLst>
                    <a:ext uri="{9D8B030D-6E8A-4147-A177-3AD203B41FA5}">
                      <a16:colId xmlns:a16="http://schemas.microsoft.com/office/drawing/2014/main" val="20001"/>
                    </a:ext>
                  </a:extLst>
                </a:gridCol>
                <a:gridCol w="3033849">
                  <a:extLst>
                    <a:ext uri="{9D8B030D-6E8A-4147-A177-3AD203B41FA5}">
                      <a16:colId xmlns:a16="http://schemas.microsoft.com/office/drawing/2014/main" val="20002"/>
                    </a:ext>
                  </a:extLst>
                </a:gridCol>
              </a:tblGrid>
              <a:tr h="264030">
                <a:tc>
                  <a:txBody>
                    <a:bodyPr/>
                    <a:lstStyle/>
                    <a:p>
                      <a:pPr algn="ctr">
                        <a:lnSpc>
                          <a:spcPct val="107000"/>
                        </a:lnSpc>
                        <a:spcAft>
                          <a:spcPts val="0"/>
                        </a:spcAft>
                      </a:pPr>
                      <a:r>
                        <a:rPr lang="fr-FR" sz="1300" dirty="0">
                          <a:effectLst/>
                        </a:rPr>
                        <a:t>Membres conseil</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gn="ctr">
                        <a:lnSpc>
                          <a:spcPct val="107000"/>
                        </a:lnSpc>
                        <a:spcAft>
                          <a:spcPts val="0"/>
                        </a:spcAft>
                      </a:pPr>
                      <a:r>
                        <a:rPr lang="fr-FR" sz="1300" dirty="0">
                          <a:effectLst/>
                        </a:rPr>
                        <a:t>Titulaires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gn="ctr">
                        <a:lnSpc>
                          <a:spcPct val="107000"/>
                        </a:lnSpc>
                        <a:spcAft>
                          <a:spcPts val="0"/>
                        </a:spcAft>
                      </a:pPr>
                      <a:r>
                        <a:rPr lang="fr-FR" sz="1300" dirty="0">
                          <a:effectLst/>
                        </a:rPr>
                        <a:t>Suppléants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0"/>
                  </a:ext>
                </a:extLst>
              </a:tr>
              <a:tr h="264030">
                <a:tc>
                  <a:txBody>
                    <a:bodyPr/>
                    <a:lstStyle/>
                    <a:p>
                      <a:pPr>
                        <a:lnSpc>
                          <a:spcPct val="107000"/>
                        </a:lnSpc>
                        <a:spcAft>
                          <a:spcPts val="0"/>
                        </a:spcAft>
                      </a:pPr>
                      <a:r>
                        <a:rPr lang="fr-FR" sz="1300" dirty="0">
                          <a:effectLst/>
                        </a:rPr>
                        <a:t>représentant LIFAT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solidFill>
                            <a:schemeClr val="tx1"/>
                          </a:solidFill>
                          <a:effectLst/>
                        </a:rPr>
                        <a:t>Jean-Yves Ramel</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err="1">
                          <a:solidFill>
                            <a:schemeClr val="tx1"/>
                          </a:solidFill>
                          <a:effectLst/>
                        </a:rPr>
                        <a:t>Ameur</a:t>
                      </a:r>
                      <a:r>
                        <a:rPr lang="fr-FR" sz="1300" dirty="0">
                          <a:solidFill>
                            <a:schemeClr val="tx1"/>
                          </a:solidFill>
                          <a:effectLst/>
                        </a:rPr>
                        <a:t> </a:t>
                      </a:r>
                      <a:r>
                        <a:rPr lang="fr-FR" sz="1300" dirty="0" err="1">
                          <a:solidFill>
                            <a:schemeClr val="tx1"/>
                          </a:solidFill>
                          <a:effectLst/>
                        </a:rPr>
                        <a:t>Soukhal</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1"/>
                  </a:ext>
                </a:extLst>
              </a:tr>
              <a:tr h="244566">
                <a:tc>
                  <a:txBody>
                    <a:bodyPr/>
                    <a:lstStyle/>
                    <a:p>
                      <a:pPr>
                        <a:lnSpc>
                          <a:spcPct val="107000"/>
                        </a:lnSpc>
                        <a:spcAft>
                          <a:spcPts val="0"/>
                        </a:spcAft>
                      </a:pPr>
                      <a:r>
                        <a:rPr lang="fr-FR" sz="1300">
                          <a:effectLst/>
                        </a:rPr>
                        <a:t>représentant IDP Tours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solidFill>
                            <a:schemeClr val="tx1"/>
                          </a:solidFill>
                          <a:effectLst/>
                        </a:rPr>
                        <a:t>Emmanuel Humbert (</a:t>
                      </a:r>
                      <a:r>
                        <a:rPr lang="fr-FR" sz="1300" dirty="0" err="1">
                          <a:solidFill>
                            <a:schemeClr val="tx1"/>
                          </a:solidFill>
                          <a:effectLst/>
                        </a:rPr>
                        <a:t>dir</a:t>
                      </a:r>
                      <a:r>
                        <a:rPr lang="fr-FR" sz="1300" dirty="0">
                          <a:solidFill>
                            <a:schemeClr val="tx1"/>
                          </a:solidFill>
                          <a:effectLst/>
                        </a:rPr>
                        <a:t>. Adjoint)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solidFill>
                            <a:schemeClr val="tx1"/>
                          </a:solidFill>
                          <a:effectLst/>
                        </a:rPr>
                        <a:t>Oleg Lisovyi</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2"/>
                  </a:ext>
                </a:extLst>
              </a:tr>
              <a:tr h="264030">
                <a:tc>
                  <a:txBody>
                    <a:bodyPr/>
                    <a:lstStyle/>
                    <a:p>
                      <a:pPr>
                        <a:lnSpc>
                          <a:spcPct val="107000"/>
                        </a:lnSpc>
                        <a:spcAft>
                          <a:spcPts val="0"/>
                        </a:spcAft>
                      </a:pPr>
                      <a:r>
                        <a:rPr lang="fr-FR" sz="1300">
                          <a:effectLst/>
                        </a:rPr>
                        <a:t>représentant IDP Orléans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Nils </a:t>
                      </a:r>
                      <a:r>
                        <a:rPr lang="fr-FR" sz="1300" dirty="0" err="1">
                          <a:effectLst/>
                        </a:rPr>
                        <a:t>Berglund</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Carine Lucas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3"/>
                  </a:ext>
                </a:extLst>
              </a:tr>
              <a:tr h="264030">
                <a:tc>
                  <a:txBody>
                    <a:bodyPr/>
                    <a:lstStyle/>
                    <a:p>
                      <a:pPr>
                        <a:lnSpc>
                          <a:spcPct val="107000"/>
                        </a:lnSpc>
                        <a:spcAft>
                          <a:spcPts val="0"/>
                        </a:spcAft>
                      </a:pPr>
                      <a:r>
                        <a:rPr lang="fr-FR" sz="1300" dirty="0">
                          <a:effectLst/>
                        </a:rPr>
                        <a:t>représentant PRISME Orléans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Philippe Ravier (</a:t>
                      </a:r>
                      <a:r>
                        <a:rPr lang="fr-FR" sz="1300" dirty="0" err="1">
                          <a:effectLst/>
                        </a:rPr>
                        <a:t>dir</a:t>
                      </a:r>
                      <a:r>
                        <a:rPr lang="fr-FR" sz="1300" dirty="0">
                          <a:effectLst/>
                        </a:rPr>
                        <a:t>. adjoint)</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4"/>
                  </a:ext>
                </a:extLst>
              </a:tr>
              <a:tr h="264030">
                <a:tc>
                  <a:txBody>
                    <a:bodyPr/>
                    <a:lstStyle/>
                    <a:p>
                      <a:pPr>
                        <a:lnSpc>
                          <a:spcPct val="107000"/>
                        </a:lnSpc>
                        <a:spcAft>
                          <a:spcPts val="0"/>
                        </a:spcAft>
                      </a:pPr>
                      <a:r>
                        <a:rPr lang="fr-FR" sz="1300" dirty="0">
                          <a:effectLst/>
                        </a:rPr>
                        <a:t>représentant PRISME Bourges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Driss </a:t>
                      </a:r>
                      <a:r>
                        <a:rPr lang="fr-FR" sz="1300" dirty="0" err="1">
                          <a:effectLst/>
                        </a:rPr>
                        <a:t>Boutat</a:t>
                      </a:r>
                      <a:r>
                        <a:rPr lang="fr-FR" sz="1300" dirty="0">
                          <a:effectLst/>
                        </a:rPr>
                        <a:t> (</a:t>
                      </a:r>
                      <a:r>
                        <a:rPr lang="fr-FR" sz="1300" dirty="0" err="1">
                          <a:effectLst/>
                        </a:rPr>
                        <a:t>dir</a:t>
                      </a:r>
                      <a:r>
                        <a:rPr lang="fr-FR" sz="1300">
                          <a:effectLst/>
                        </a:rPr>
                        <a:t>)</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5"/>
                  </a:ext>
                </a:extLst>
              </a:tr>
              <a:tr h="264030">
                <a:tc>
                  <a:txBody>
                    <a:bodyPr/>
                    <a:lstStyle/>
                    <a:p>
                      <a:pPr>
                        <a:lnSpc>
                          <a:spcPct val="107000"/>
                        </a:lnSpc>
                        <a:spcAft>
                          <a:spcPts val="0"/>
                        </a:spcAft>
                      </a:pPr>
                      <a:r>
                        <a:rPr lang="fr-FR" sz="1300" dirty="0">
                          <a:effectLst/>
                        </a:rPr>
                        <a:t>représentant LIFO</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en-US" sz="1300" dirty="0" err="1">
                          <a:effectLst/>
                        </a:rPr>
                        <a:t>Mirian</a:t>
                      </a:r>
                      <a:r>
                        <a:rPr lang="en-US" sz="1300" dirty="0">
                          <a:effectLst/>
                        </a:rPr>
                        <a:t> </a:t>
                      </a:r>
                      <a:r>
                        <a:rPr lang="en-US" sz="1300" dirty="0" err="1">
                          <a:effectLst/>
                        </a:rPr>
                        <a:t>Halfeld</a:t>
                      </a:r>
                      <a:r>
                        <a:rPr lang="en-US" sz="1300" dirty="0">
                          <a:effectLst/>
                        </a:rPr>
                        <a:t> Ferrari</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en-US" sz="1300" dirty="0" err="1">
                          <a:effectLst/>
                        </a:rPr>
                        <a:t>Thi</a:t>
                      </a:r>
                      <a:r>
                        <a:rPr lang="en-US" sz="1300" dirty="0">
                          <a:effectLst/>
                        </a:rPr>
                        <a:t> </a:t>
                      </a:r>
                      <a:r>
                        <a:rPr lang="en-US" sz="1300" dirty="0" err="1">
                          <a:effectLst/>
                        </a:rPr>
                        <a:t>Bich</a:t>
                      </a:r>
                      <a:r>
                        <a:rPr lang="en-US" sz="1300" dirty="0">
                          <a:effectLst/>
                        </a:rPr>
                        <a:t> Hanh Dao</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6"/>
                  </a:ext>
                </a:extLst>
              </a:tr>
              <a:tr h="264030">
                <a:tc>
                  <a:txBody>
                    <a:bodyPr/>
                    <a:lstStyle/>
                    <a:p>
                      <a:pPr>
                        <a:lnSpc>
                          <a:spcPct val="107000"/>
                        </a:lnSpc>
                        <a:spcAft>
                          <a:spcPts val="0"/>
                        </a:spcAft>
                      </a:pPr>
                      <a:r>
                        <a:rPr lang="fr-FR" sz="1300">
                          <a:effectLst/>
                        </a:rPr>
                        <a:t>doctorant U. d'Orléans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Antoine Guillaume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 </a:t>
                      </a:r>
                      <a:r>
                        <a:rPr lang="fr-FR" sz="1300" dirty="0" err="1"/>
                        <a:t>Koubouratou</a:t>
                      </a:r>
                      <a:r>
                        <a:rPr lang="fr-FR" sz="1300" dirty="0"/>
                        <a:t> </a:t>
                      </a:r>
                      <a:r>
                        <a:rPr lang="fr-FR" sz="1300" dirty="0" err="1"/>
                        <a:t>Idjaton</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7"/>
                  </a:ext>
                </a:extLst>
              </a:tr>
              <a:tr h="264030">
                <a:tc>
                  <a:txBody>
                    <a:bodyPr/>
                    <a:lstStyle/>
                    <a:p>
                      <a:pPr>
                        <a:lnSpc>
                          <a:spcPct val="107000"/>
                        </a:lnSpc>
                        <a:spcAft>
                          <a:spcPts val="0"/>
                        </a:spcAft>
                      </a:pPr>
                      <a:r>
                        <a:rPr lang="fr-FR" sz="1300">
                          <a:effectLst/>
                        </a:rPr>
                        <a:t>doctorant U. de Tours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solidFill>
                            <a:schemeClr val="tx1"/>
                          </a:solidFill>
                          <a:effectLst/>
                        </a:rPr>
                        <a:t>I. </a:t>
                      </a:r>
                      <a:r>
                        <a:rPr lang="fr-FR" sz="1300" dirty="0" err="1">
                          <a:solidFill>
                            <a:schemeClr val="tx1"/>
                          </a:solidFill>
                          <a:effectLst/>
                        </a:rPr>
                        <a:t>Haladjian</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8"/>
                  </a:ext>
                </a:extLst>
              </a:tr>
              <a:tr h="264030">
                <a:tc>
                  <a:txBody>
                    <a:bodyPr/>
                    <a:lstStyle/>
                    <a:p>
                      <a:pPr>
                        <a:lnSpc>
                          <a:spcPct val="107000"/>
                        </a:lnSpc>
                        <a:spcAft>
                          <a:spcPts val="0"/>
                        </a:spcAft>
                      </a:pPr>
                      <a:r>
                        <a:rPr lang="fr-FR" sz="1300">
                          <a:effectLst/>
                        </a:rPr>
                        <a:t>doctorant INSA CVL</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en-US" sz="1300" dirty="0" err="1">
                          <a:effectLst/>
                        </a:rPr>
                        <a:t>Zhibo</a:t>
                      </a:r>
                      <a:r>
                        <a:rPr lang="en-US" sz="1300" dirty="0">
                          <a:effectLst/>
                        </a:rPr>
                        <a:t> Wang</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09"/>
                  </a:ext>
                </a:extLst>
              </a:tr>
              <a:tr h="264030">
                <a:tc>
                  <a:txBody>
                    <a:bodyPr/>
                    <a:lstStyle/>
                    <a:p>
                      <a:pPr>
                        <a:lnSpc>
                          <a:spcPct val="107000"/>
                        </a:lnSpc>
                        <a:spcAft>
                          <a:spcPts val="0"/>
                        </a:spcAft>
                      </a:pPr>
                      <a:r>
                        <a:rPr lang="fr-FR" sz="13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10"/>
                  </a:ext>
                </a:extLst>
              </a:tr>
              <a:tr h="264030">
                <a:tc>
                  <a:txBody>
                    <a:bodyPr/>
                    <a:lstStyle/>
                    <a:p>
                      <a:pPr>
                        <a:lnSpc>
                          <a:spcPct val="107000"/>
                        </a:lnSpc>
                        <a:spcAft>
                          <a:spcPts val="0"/>
                        </a:spcAft>
                      </a:pPr>
                      <a:r>
                        <a:rPr lang="fr-FR" sz="1300">
                          <a:effectLst/>
                        </a:rPr>
                        <a:t>BIATSS U. d'Orléans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Frédérique Landais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 Blandine Champion</a:t>
                      </a:r>
                    </a:p>
                  </a:txBody>
                  <a:tcPr marL="64746" marR="64746" marT="0" marB="0" anchor="ctr"/>
                </a:tc>
                <a:extLst>
                  <a:ext uri="{0D108BD9-81ED-4DB2-BD59-A6C34878D82A}">
                    <a16:rowId xmlns:a16="http://schemas.microsoft.com/office/drawing/2014/main" val="10011"/>
                  </a:ext>
                </a:extLst>
              </a:tr>
              <a:tr h="264030">
                <a:tc>
                  <a:txBody>
                    <a:bodyPr/>
                    <a:lstStyle/>
                    <a:p>
                      <a:pPr>
                        <a:lnSpc>
                          <a:spcPct val="107000"/>
                        </a:lnSpc>
                        <a:spcAft>
                          <a:spcPts val="0"/>
                        </a:spcAft>
                      </a:pPr>
                      <a:r>
                        <a:rPr lang="fr-FR" sz="1300" dirty="0">
                          <a:effectLst/>
                        </a:rPr>
                        <a:t>BIATSS U. de Tours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err="1">
                          <a:solidFill>
                            <a:schemeClr val="tx1"/>
                          </a:solidFill>
                          <a:effectLst/>
                        </a:rPr>
                        <a:t>Verónica</a:t>
                      </a:r>
                      <a:r>
                        <a:rPr lang="fr-FR" sz="1300" dirty="0">
                          <a:solidFill>
                            <a:schemeClr val="tx1"/>
                          </a:solidFill>
                          <a:effectLst/>
                        </a:rPr>
                        <a:t> Serrano-</a:t>
                      </a:r>
                      <a:r>
                        <a:rPr lang="fr-FR" sz="1300" dirty="0" err="1">
                          <a:solidFill>
                            <a:schemeClr val="tx1"/>
                          </a:solidFill>
                          <a:effectLst/>
                        </a:rPr>
                        <a:t>Ruhaut</a:t>
                      </a:r>
                      <a:r>
                        <a:rPr lang="fr-FR" sz="1300" dirty="0">
                          <a:solidFill>
                            <a:schemeClr val="tx1"/>
                          </a:solidFill>
                          <a:effectLst/>
                        </a:rPr>
                        <a:t>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12"/>
                  </a:ext>
                </a:extLst>
              </a:tr>
              <a:tr h="26403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fr-FR" sz="1300" dirty="0">
                          <a:effectLst/>
                        </a:rPr>
                        <a:t>BIATSS INSA CVL</a:t>
                      </a: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 Laura Guillet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13"/>
                  </a:ext>
                </a:extLst>
              </a:tr>
              <a:tr h="264030">
                <a:tc>
                  <a:txBody>
                    <a:bodyPr/>
                    <a:lstStyle/>
                    <a:p>
                      <a:pPr>
                        <a:lnSpc>
                          <a:spcPct val="107000"/>
                        </a:lnSpc>
                        <a:spcAft>
                          <a:spcPts val="0"/>
                        </a:spcAft>
                      </a:pPr>
                      <a:r>
                        <a:rPr lang="fr-FR" sz="1300">
                          <a:effectLst/>
                        </a:rPr>
                        <a:t>extérieur IDP</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Etienne </a:t>
                      </a:r>
                      <a:r>
                        <a:rPr lang="fr-FR" sz="1300" dirty="0" err="1">
                          <a:effectLst/>
                        </a:rPr>
                        <a:t>Sandier</a:t>
                      </a:r>
                      <a:r>
                        <a:rPr lang="fr-FR" sz="13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14"/>
                  </a:ext>
                </a:extLst>
              </a:tr>
              <a:tr h="264030">
                <a:tc>
                  <a:txBody>
                    <a:bodyPr/>
                    <a:lstStyle/>
                    <a:p>
                      <a:pPr>
                        <a:lnSpc>
                          <a:spcPct val="107000"/>
                        </a:lnSpc>
                        <a:spcAft>
                          <a:spcPts val="0"/>
                        </a:spcAft>
                      </a:pPr>
                      <a:r>
                        <a:rPr lang="fr-FR" sz="1300">
                          <a:effectLst/>
                        </a:rPr>
                        <a:t>extérieur LIFAT</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Gaël Sauvanet</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15"/>
                  </a:ext>
                </a:extLst>
              </a:tr>
              <a:tr h="264030">
                <a:tc>
                  <a:txBody>
                    <a:bodyPr/>
                    <a:lstStyle/>
                    <a:p>
                      <a:pPr>
                        <a:lnSpc>
                          <a:spcPct val="107000"/>
                        </a:lnSpc>
                        <a:spcAft>
                          <a:spcPts val="0"/>
                        </a:spcAft>
                      </a:pPr>
                      <a:r>
                        <a:rPr lang="fr-FR" sz="1300">
                          <a:effectLst/>
                        </a:rPr>
                        <a:t>extérieur LIFO</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Benjamin Venelle</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 </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16"/>
                  </a:ext>
                </a:extLst>
              </a:tr>
              <a:tr h="264030">
                <a:tc>
                  <a:txBody>
                    <a:bodyPr/>
                    <a:lstStyle/>
                    <a:p>
                      <a:pPr>
                        <a:lnSpc>
                          <a:spcPct val="107000"/>
                        </a:lnSpc>
                        <a:spcAft>
                          <a:spcPts val="0"/>
                        </a:spcAft>
                      </a:pPr>
                      <a:r>
                        <a:rPr lang="fr-FR" sz="1300">
                          <a:effectLst/>
                        </a:rPr>
                        <a:t>extérieur PRISME</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a:effectLst/>
                        </a:rPr>
                        <a:t>Laurent Autrique</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nSpc>
                          <a:spcPct val="107000"/>
                        </a:lnSpc>
                        <a:spcAft>
                          <a:spcPts val="0"/>
                        </a:spcAft>
                      </a:pPr>
                      <a:r>
                        <a:rPr lang="fr-FR" sz="1300" dirty="0">
                          <a:effectLst/>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17"/>
                  </a:ext>
                </a:extLst>
              </a:tr>
              <a:tr h="264030">
                <a:tc gridSpan="3">
                  <a:txBody>
                    <a:bodyPr/>
                    <a:lstStyle/>
                    <a:p>
                      <a:pPr algn="ctr">
                        <a:lnSpc>
                          <a:spcPct val="107000"/>
                        </a:lnSpc>
                        <a:spcAft>
                          <a:spcPts val="0"/>
                        </a:spcAft>
                      </a:pPr>
                      <a:r>
                        <a:rPr lang="fr-FR" sz="1300">
                          <a:effectLst/>
                        </a:rPr>
                        <a:t>invités permanents</a:t>
                      </a:r>
                      <a:endParaRPr lang="fr-FR" sz="100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18"/>
                  </a:ext>
                </a:extLst>
              </a:tr>
              <a:tr h="528055">
                <a:tc>
                  <a:txBody>
                    <a:bodyPr/>
                    <a:lstStyle/>
                    <a:p>
                      <a:pPr algn="ctr">
                        <a:lnSpc>
                          <a:spcPct val="107000"/>
                        </a:lnSpc>
                        <a:spcAft>
                          <a:spcPts val="0"/>
                        </a:spcAft>
                      </a:pPr>
                      <a:r>
                        <a:rPr lang="fr-FR" sz="1300" b="0" dirty="0">
                          <a:effectLst/>
                        </a:rPr>
                        <a:t>Directeurs des 4 laboratoires</a:t>
                      </a:r>
                      <a:endParaRPr lang="fr-FR" sz="1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gn="ctr">
                        <a:lnSpc>
                          <a:spcPct val="107000"/>
                        </a:lnSpc>
                        <a:spcAft>
                          <a:spcPts val="0"/>
                        </a:spcAft>
                      </a:pPr>
                      <a:r>
                        <a:rPr lang="fr-FR" sz="1300" dirty="0">
                          <a:effectLst/>
                        </a:rPr>
                        <a:t>Vice-présidents ou directeur recherche des 3 établissements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tc>
                  <a:txBody>
                    <a:bodyPr/>
                    <a:lstStyle/>
                    <a:p>
                      <a:pPr algn="ctr">
                        <a:lnSpc>
                          <a:spcPct val="107000"/>
                        </a:lnSpc>
                        <a:spcAft>
                          <a:spcPts val="0"/>
                        </a:spcAft>
                      </a:pPr>
                      <a:r>
                        <a:rPr lang="fr-FR" sz="1300" dirty="0">
                          <a:effectLst/>
                        </a:rPr>
                        <a:t>Représentant de la Région</a:t>
                      </a:r>
                      <a:endParaRPr lang="fr-FR" sz="1000" dirty="0">
                        <a:effectLst/>
                      </a:endParaRPr>
                    </a:p>
                    <a:p>
                      <a:pPr algn="ctr">
                        <a:lnSpc>
                          <a:spcPct val="107000"/>
                        </a:lnSpc>
                        <a:spcAft>
                          <a:spcPts val="0"/>
                        </a:spcAft>
                      </a:pPr>
                      <a:r>
                        <a:rPr lang="fr-FR" sz="1300" dirty="0">
                          <a:effectLst/>
                        </a:rPr>
                        <a:t>Représentant du CNRS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46" marR="64746" marT="0" marB="0" anchor="ct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3328714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44624"/>
            <a:ext cx="8229600" cy="1008112"/>
          </a:xfrm>
        </p:spPr>
        <p:txBody>
          <a:bodyPr>
            <a:normAutofit/>
          </a:bodyPr>
          <a:lstStyle/>
          <a:p>
            <a:pPr algn="ctr"/>
            <a:r>
              <a:rPr lang="fr-FR" dirty="0"/>
              <a:t>Effectifs </a:t>
            </a:r>
            <a:r>
              <a:rPr lang="fr-FR" dirty="0">
                <a:solidFill>
                  <a:schemeClr val="tx1"/>
                </a:solidFill>
              </a:rPr>
              <a:t>2023/2024</a:t>
            </a:r>
            <a:br>
              <a:rPr lang="fr-FR" dirty="0">
                <a:solidFill>
                  <a:schemeClr val="tx1"/>
                </a:solidFill>
              </a:rPr>
            </a:br>
            <a:endParaRPr lang="fr-FR" sz="2000" dirty="0">
              <a:solidFill>
                <a:schemeClr val="tx1"/>
              </a:solidFill>
            </a:endParaRPr>
          </a:p>
        </p:txBody>
      </p:sp>
      <p:graphicFrame>
        <p:nvGraphicFramePr>
          <p:cNvPr id="5" name="Espace réservé du contenu 4">
            <a:extLst>
              <a:ext uri="{FF2B5EF4-FFF2-40B4-BE49-F238E27FC236}">
                <a16:creationId xmlns:a16="http://schemas.microsoft.com/office/drawing/2014/main" id="{E37387AF-2532-42FF-A4F0-800EB2081960}"/>
              </a:ext>
            </a:extLst>
          </p:cNvPr>
          <p:cNvGraphicFramePr>
            <a:graphicFrameLocks noGrp="1"/>
          </p:cNvGraphicFramePr>
          <p:nvPr>
            <p:ph idx="1"/>
            <p:extLst>
              <p:ext uri="{D42A27DB-BD31-4B8C-83A1-F6EECF244321}">
                <p14:modId xmlns:p14="http://schemas.microsoft.com/office/powerpoint/2010/main" val="2227804501"/>
              </p:ext>
            </p:extLst>
          </p:nvPr>
        </p:nvGraphicFramePr>
        <p:xfrm>
          <a:off x="899593" y="1031448"/>
          <a:ext cx="7352864" cy="5249133"/>
        </p:xfrm>
        <a:graphic>
          <a:graphicData uri="http://schemas.openxmlformats.org/drawingml/2006/table">
            <a:tbl>
              <a:tblPr/>
              <a:tblGrid>
                <a:gridCol w="1132067">
                  <a:extLst>
                    <a:ext uri="{9D8B030D-6E8A-4147-A177-3AD203B41FA5}">
                      <a16:colId xmlns:a16="http://schemas.microsoft.com/office/drawing/2014/main" val="4285336112"/>
                    </a:ext>
                  </a:extLst>
                </a:gridCol>
                <a:gridCol w="681429">
                  <a:extLst>
                    <a:ext uri="{9D8B030D-6E8A-4147-A177-3AD203B41FA5}">
                      <a16:colId xmlns:a16="http://schemas.microsoft.com/office/drawing/2014/main" val="263174146"/>
                    </a:ext>
                  </a:extLst>
                </a:gridCol>
                <a:gridCol w="681429">
                  <a:extLst>
                    <a:ext uri="{9D8B030D-6E8A-4147-A177-3AD203B41FA5}">
                      <a16:colId xmlns:a16="http://schemas.microsoft.com/office/drawing/2014/main" val="335697618"/>
                    </a:ext>
                  </a:extLst>
                </a:gridCol>
                <a:gridCol w="681429">
                  <a:extLst>
                    <a:ext uri="{9D8B030D-6E8A-4147-A177-3AD203B41FA5}">
                      <a16:colId xmlns:a16="http://schemas.microsoft.com/office/drawing/2014/main" val="926353418"/>
                    </a:ext>
                  </a:extLst>
                </a:gridCol>
                <a:gridCol w="681429">
                  <a:extLst>
                    <a:ext uri="{9D8B030D-6E8A-4147-A177-3AD203B41FA5}">
                      <a16:colId xmlns:a16="http://schemas.microsoft.com/office/drawing/2014/main" val="1738884283"/>
                    </a:ext>
                  </a:extLst>
                </a:gridCol>
                <a:gridCol w="681429">
                  <a:extLst>
                    <a:ext uri="{9D8B030D-6E8A-4147-A177-3AD203B41FA5}">
                      <a16:colId xmlns:a16="http://schemas.microsoft.com/office/drawing/2014/main" val="3082125119"/>
                    </a:ext>
                  </a:extLst>
                </a:gridCol>
                <a:gridCol w="681429">
                  <a:extLst>
                    <a:ext uri="{9D8B030D-6E8A-4147-A177-3AD203B41FA5}">
                      <a16:colId xmlns:a16="http://schemas.microsoft.com/office/drawing/2014/main" val="340971810"/>
                    </a:ext>
                  </a:extLst>
                </a:gridCol>
                <a:gridCol w="681429">
                  <a:extLst>
                    <a:ext uri="{9D8B030D-6E8A-4147-A177-3AD203B41FA5}">
                      <a16:colId xmlns:a16="http://schemas.microsoft.com/office/drawing/2014/main" val="3360915606"/>
                    </a:ext>
                  </a:extLst>
                </a:gridCol>
                <a:gridCol w="681429">
                  <a:extLst>
                    <a:ext uri="{9D8B030D-6E8A-4147-A177-3AD203B41FA5}">
                      <a16:colId xmlns:a16="http://schemas.microsoft.com/office/drawing/2014/main" val="4107946701"/>
                    </a:ext>
                  </a:extLst>
                </a:gridCol>
                <a:gridCol w="769365">
                  <a:extLst>
                    <a:ext uri="{9D8B030D-6E8A-4147-A177-3AD203B41FA5}">
                      <a16:colId xmlns:a16="http://schemas.microsoft.com/office/drawing/2014/main" val="2347540534"/>
                    </a:ext>
                  </a:extLst>
                </a:gridCol>
              </a:tblGrid>
              <a:tr h="261486">
                <a:tc rowSpan="2">
                  <a:txBody>
                    <a:bodyPr/>
                    <a:lstStyle/>
                    <a:p>
                      <a:pPr algn="ctr" rtl="0" fontAlgn="auto"/>
                      <a:r>
                        <a:rPr lang="fr-FR" sz="1200" b="0" i="0" u="none" strike="noStrike" dirty="0">
                          <a:solidFill>
                            <a:srgbClr val="000000"/>
                          </a:solidFill>
                          <a:effectLst/>
                          <a:latin typeface="Arial" panose="020B0604020202020204" pitchFamily="34" charset="0"/>
                        </a:rPr>
                        <a:t>​</a:t>
                      </a: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6477"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gridSpan="2">
                  <a:txBody>
                    <a:bodyPr/>
                    <a:lstStyle/>
                    <a:p>
                      <a:pPr algn="ctr" rtl="0" fontAlgn="base"/>
                      <a:r>
                        <a:rPr lang="fr-FR" sz="1000" b="1" i="0" u="none" strike="noStrike">
                          <a:solidFill>
                            <a:srgbClr val="000000"/>
                          </a:solidFill>
                          <a:effectLst/>
                          <a:latin typeface="Arial" panose="020B0604020202020204" pitchFamily="34" charset="0"/>
                        </a:rPr>
                        <a:t>LIFAT</a:t>
                      </a:r>
                      <a:r>
                        <a:rPr lang="fr-FR" sz="1000" b="1" i="0">
                          <a:solidFill>
                            <a:srgbClr val="000000"/>
                          </a:solidFill>
                          <a:effectLst/>
                          <a:latin typeface="Arial" panose="020B0604020202020204" pitchFamily="34" charset="0"/>
                        </a:rPr>
                        <a:t>​</a:t>
                      </a:r>
                      <a:endParaRPr lang="fr-FR" sz="1300" b="1" i="0">
                        <a:solidFill>
                          <a:srgbClr val="FFFFFF"/>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hMerge="1">
                  <a:txBody>
                    <a:bodyPr/>
                    <a:lstStyle/>
                    <a:p>
                      <a:endParaRPr lang="fr-FR"/>
                    </a:p>
                  </a:txBody>
                  <a:tcPr/>
                </a:tc>
                <a:tc rowSpan="2">
                  <a:txBody>
                    <a:bodyPr/>
                    <a:lstStyle/>
                    <a:p>
                      <a:pPr algn="ctr" rtl="0" fontAlgn="base"/>
                      <a:r>
                        <a:rPr lang="fr-FR" sz="1000" b="1" i="0" u="none" strike="noStrike">
                          <a:solidFill>
                            <a:srgbClr val="000000"/>
                          </a:solidFill>
                          <a:effectLst/>
                          <a:latin typeface="Arial" panose="020B0604020202020204" pitchFamily="34" charset="0"/>
                        </a:rPr>
                        <a:t>IDP </a:t>
                      </a:r>
                      <a:r>
                        <a:rPr lang="fr-FR" sz="1000" b="1" i="0">
                          <a:solidFill>
                            <a:srgbClr val="000000"/>
                          </a:solidFill>
                          <a:effectLst/>
                          <a:latin typeface="Arial" panose="020B0604020202020204" pitchFamily="34" charset="0"/>
                        </a:rPr>
                        <a:t>​</a:t>
                      </a:r>
                      <a:br>
                        <a:rPr lang="fr-FR" sz="1000" b="1" i="0">
                          <a:solidFill>
                            <a:srgbClr val="000000"/>
                          </a:solidFill>
                          <a:effectLst/>
                          <a:latin typeface="Arial" panose="020B0604020202020204" pitchFamily="34" charset="0"/>
                        </a:rPr>
                      </a:br>
                      <a:r>
                        <a:rPr lang="fr-FR" sz="1000" b="1" i="0" u="none" strike="noStrike">
                          <a:solidFill>
                            <a:srgbClr val="000000"/>
                          </a:solidFill>
                          <a:effectLst/>
                          <a:latin typeface="Arial" panose="020B0604020202020204" pitchFamily="34" charset="0"/>
                        </a:rPr>
                        <a:t>Tours</a:t>
                      </a:r>
                      <a:r>
                        <a:rPr lang="fr-FR" sz="1000" b="1" i="0">
                          <a:solidFill>
                            <a:srgbClr val="000000"/>
                          </a:solidFill>
                          <a:effectLst/>
                          <a:latin typeface="Arial" panose="020B0604020202020204" pitchFamily="34" charset="0"/>
                        </a:rPr>
                        <a:t>​</a:t>
                      </a:r>
                      <a:endParaRPr lang="fr-FR" sz="1300" b="1" i="0">
                        <a:solidFill>
                          <a:srgbClr val="FFFFFF"/>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rowSpan="2">
                  <a:txBody>
                    <a:bodyPr/>
                    <a:lstStyle/>
                    <a:p>
                      <a:pPr algn="ctr" rtl="0" fontAlgn="base"/>
                      <a:r>
                        <a:rPr lang="fr-FR" sz="1000" b="1" i="0" u="none" strike="noStrike">
                          <a:solidFill>
                            <a:srgbClr val="000000"/>
                          </a:solidFill>
                          <a:effectLst/>
                          <a:latin typeface="Arial" panose="020B0604020202020204" pitchFamily="34" charset="0"/>
                        </a:rPr>
                        <a:t>IDP </a:t>
                      </a:r>
                      <a:r>
                        <a:rPr lang="fr-FR" sz="1000" b="1" i="0">
                          <a:solidFill>
                            <a:srgbClr val="000000"/>
                          </a:solidFill>
                          <a:effectLst/>
                          <a:latin typeface="Arial" panose="020B0604020202020204" pitchFamily="34" charset="0"/>
                        </a:rPr>
                        <a:t>​</a:t>
                      </a:r>
                      <a:br>
                        <a:rPr lang="fr-FR" sz="1000" b="1" i="0">
                          <a:solidFill>
                            <a:srgbClr val="000000"/>
                          </a:solidFill>
                          <a:effectLst/>
                          <a:latin typeface="Arial" panose="020B0604020202020204" pitchFamily="34" charset="0"/>
                        </a:rPr>
                      </a:br>
                      <a:r>
                        <a:rPr lang="fr-FR" sz="1000" b="1" i="0" u="none" strike="noStrike">
                          <a:solidFill>
                            <a:srgbClr val="000000"/>
                          </a:solidFill>
                          <a:effectLst/>
                          <a:latin typeface="Arial" panose="020B0604020202020204" pitchFamily="34" charset="0"/>
                        </a:rPr>
                        <a:t>Orléans</a:t>
                      </a:r>
                      <a:r>
                        <a:rPr lang="fr-FR" sz="1000" b="1" i="0">
                          <a:solidFill>
                            <a:srgbClr val="000000"/>
                          </a:solidFill>
                          <a:effectLst/>
                          <a:latin typeface="Arial" panose="020B0604020202020204" pitchFamily="34" charset="0"/>
                        </a:rPr>
                        <a:t>​</a:t>
                      </a:r>
                      <a:endParaRPr lang="fr-FR" sz="1300" b="1" i="0">
                        <a:solidFill>
                          <a:srgbClr val="FFFFFF"/>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gridSpan="2">
                  <a:txBody>
                    <a:bodyPr/>
                    <a:lstStyle/>
                    <a:p>
                      <a:pPr algn="ctr" rtl="0" fontAlgn="base"/>
                      <a:r>
                        <a:rPr lang="fr-FR" sz="1000" b="1" i="0" u="none" strike="noStrike">
                          <a:solidFill>
                            <a:srgbClr val="000000"/>
                          </a:solidFill>
                          <a:effectLst/>
                          <a:latin typeface="Arial" panose="020B0604020202020204" pitchFamily="34" charset="0"/>
                        </a:rPr>
                        <a:t>LIFO</a:t>
                      </a:r>
                      <a:r>
                        <a:rPr lang="fr-FR" sz="1000" b="1" i="0">
                          <a:solidFill>
                            <a:srgbClr val="000000"/>
                          </a:solidFill>
                          <a:effectLst/>
                          <a:latin typeface="Arial" panose="020B0604020202020204" pitchFamily="34" charset="0"/>
                        </a:rPr>
                        <a:t>​</a:t>
                      </a:r>
                      <a:endParaRPr lang="fr-FR" sz="1300" b="1" i="0">
                        <a:solidFill>
                          <a:srgbClr val="FFFFFF"/>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hMerge="1">
                  <a:txBody>
                    <a:bodyPr/>
                    <a:lstStyle/>
                    <a:p>
                      <a:endParaRPr lang="fr-FR"/>
                    </a:p>
                  </a:txBody>
                  <a:tcPr/>
                </a:tc>
                <a:tc gridSpan="2">
                  <a:txBody>
                    <a:bodyPr/>
                    <a:lstStyle/>
                    <a:p>
                      <a:pPr algn="ctr" rtl="0" fontAlgn="base"/>
                      <a:r>
                        <a:rPr lang="fr-FR" sz="1000" b="1" i="0" u="none" strike="noStrike">
                          <a:solidFill>
                            <a:srgbClr val="000000"/>
                          </a:solidFill>
                          <a:effectLst/>
                          <a:latin typeface="Arial" panose="020B0604020202020204" pitchFamily="34" charset="0"/>
                        </a:rPr>
                        <a:t>PRISME</a:t>
                      </a:r>
                      <a:r>
                        <a:rPr lang="fr-FR" sz="1000" b="1" i="0">
                          <a:solidFill>
                            <a:srgbClr val="000000"/>
                          </a:solidFill>
                          <a:effectLst/>
                          <a:latin typeface="Arial" panose="020B0604020202020204" pitchFamily="34" charset="0"/>
                        </a:rPr>
                        <a:t>​</a:t>
                      </a:r>
                      <a:endParaRPr lang="fr-FR" sz="1300" b="1" i="0">
                        <a:solidFill>
                          <a:srgbClr val="FFFFFF"/>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hMerge="1">
                  <a:txBody>
                    <a:bodyPr/>
                    <a:lstStyle/>
                    <a:p>
                      <a:endParaRPr lang="fr-FR"/>
                    </a:p>
                  </a:txBody>
                  <a:tcPr/>
                </a:tc>
                <a:tc rowSpan="2">
                  <a:txBody>
                    <a:bodyPr/>
                    <a:lstStyle/>
                    <a:p>
                      <a:pPr algn="ctr" rtl="0" fontAlgn="base"/>
                      <a:r>
                        <a:rPr lang="fr-FR" sz="1000" b="1" i="0" u="none" strike="noStrike">
                          <a:solidFill>
                            <a:srgbClr val="000000"/>
                          </a:solidFill>
                          <a:effectLst/>
                          <a:latin typeface="Arial" panose="020B0604020202020204" pitchFamily="34" charset="0"/>
                        </a:rPr>
                        <a:t>TOTAL</a:t>
                      </a:r>
                      <a:r>
                        <a:rPr lang="fr-FR" sz="1000" b="1" i="0">
                          <a:solidFill>
                            <a:srgbClr val="000000"/>
                          </a:solidFill>
                          <a:effectLst/>
                          <a:latin typeface="Arial" panose="020B0604020202020204" pitchFamily="34" charset="0"/>
                        </a:rPr>
                        <a:t>​</a:t>
                      </a:r>
                      <a:endParaRPr lang="fr-FR" sz="1300" b="1" i="0">
                        <a:solidFill>
                          <a:srgbClr val="FFFFFF"/>
                        </a:solidFill>
                        <a:effectLst/>
                      </a:endParaRPr>
                    </a:p>
                  </a:txBody>
                  <a:tcPr marL="67217" marR="67217" marT="33609" marB="33609" anchor="ctr">
                    <a:lnL w="12964"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2173992017"/>
                  </a:ext>
                </a:extLst>
              </a:tr>
              <a:tr h="366080">
                <a:tc vMerge="1">
                  <a:txBody>
                    <a:bodyPr/>
                    <a:lstStyle/>
                    <a:p>
                      <a:endParaRPr lang="fr-FR"/>
                    </a:p>
                  </a:txBody>
                  <a:tcPr/>
                </a:tc>
                <a:tc>
                  <a:txBody>
                    <a:bodyPr/>
                    <a:lstStyle/>
                    <a:p>
                      <a:pPr algn="ctr" rtl="0" fontAlgn="base"/>
                      <a:r>
                        <a:rPr lang="fr-FR" sz="1000" b="1" i="0" u="none" strike="noStrike">
                          <a:solidFill>
                            <a:srgbClr val="000000"/>
                          </a:solidFill>
                          <a:effectLst/>
                          <a:latin typeface="Arial" panose="020B0604020202020204" pitchFamily="34" charset="0"/>
                        </a:rPr>
                        <a:t>UT</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EDEDED"/>
                    </a:solidFill>
                  </a:tcPr>
                </a:tc>
                <a:tc>
                  <a:txBody>
                    <a:bodyPr/>
                    <a:lstStyle/>
                    <a:p>
                      <a:pPr algn="ctr" rtl="0" fontAlgn="base"/>
                      <a:r>
                        <a:rPr lang="fr-FR" sz="1000" b="1" i="0" u="none" strike="noStrike">
                          <a:solidFill>
                            <a:srgbClr val="000000"/>
                          </a:solidFill>
                          <a:effectLst/>
                          <a:latin typeface="Arial" panose="020B0604020202020204" pitchFamily="34" charset="0"/>
                        </a:rPr>
                        <a:t>INSA</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EDEDED"/>
                    </a:solidFill>
                  </a:tcPr>
                </a:tc>
                <a:tc vMerge="1">
                  <a:txBody>
                    <a:bodyPr/>
                    <a:lstStyle/>
                    <a:p>
                      <a:endParaRPr lang="fr-FR"/>
                    </a:p>
                  </a:txBody>
                  <a:tcPr/>
                </a:tc>
                <a:tc vMerge="1">
                  <a:txBody>
                    <a:bodyPr/>
                    <a:lstStyle/>
                    <a:p>
                      <a:endParaRPr lang="fr-FR"/>
                    </a:p>
                  </a:txBody>
                  <a:tcPr/>
                </a:tc>
                <a:tc>
                  <a:txBody>
                    <a:bodyPr/>
                    <a:lstStyle/>
                    <a:p>
                      <a:pPr algn="ctr" rtl="0" fontAlgn="base"/>
                      <a:r>
                        <a:rPr lang="fr-FR" sz="1000" b="1" i="0" u="none" strike="noStrike">
                          <a:solidFill>
                            <a:srgbClr val="000000"/>
                          </a:solidFill>
                          <a:effectLst/>
                          <a:latin typeface="Arial" panose="020B0604020202020204" pitchFamily="34" charset="0"/>
                        </a:rPr>
                        <a:t>UO</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EDEDED"/>
                    </a:solidFill>
                  </a:tcPr>
                </a:tc>
                <a:tc>
                  <a:txBody>
                    <a:bodyPr/>
                    <a:lstStyle/>
                    <a:p>
                      <a:pPr algn="ctr" rtl="0" fontAlgn="base"/>
                      <a:r>
                        <a:rPr lang="fr-FR" sz="1000" b="1" i="0" u="none" strike="noStrike">
                          <a:solidFill>
                            <a:srgbClr val="000000"/>
                          </a:solidFill>
                          <a:effectLst/>
                          <a:latin typeface="Arial" panose="020B0604020202020204" pitchFamily="34" charset="0"/>
                        </a:rPr>
                        <a:t>INSA</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EDEDED"/>
                    </a:solidFill>
                  </a:tcPr>
                </a:tc>
                <a:tc>
                  <a:txBody>
                    <a:bodyPr/>
                    <a:lstStyle/>
                    <a:p>
                      <a:pPr algn="ctr" rtl="0" fontAlgn="base"/>
                      <a:r>
                        <a:rPr lang="fr-FR" sz="1000" b="1" i="0" u="none" strike="noStrike">
                          <a:solidFill>
                            <a:srgbClr val="000000"/>
                          </a:solidFill>
                          <a:effectLst/>
                          <a:latin typeface="Arial" panose="020B0604020202020204" pitchFamily="34" charset="0"/>
                        </a:rPr>
                        <a:t>UO</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EDEDED"/>
                    </a:solidFill>
                  </a:tcPr>
                </a:tc>
                <a:tc>
                  <a:txBody>
                    <a:bodyPr/>
                    <a:lstStyle/>
                    <a:p>
                      <a:pPr algn="ctr" rtl="0" fontAlgn="base"/>
                      <a:r>
                        <a:rPr lang="fr-FR" sz="1000" b="1" i="0" u="none" strike="noStrike">
                          <a:solidFill>
                            <a:srgbClr val="000000"/>
                          </a:solidFill>
                          <a:effectLst/>
                          <a:latin typeface="Arial" panose="020B0604020202020204" pitchFamily="34" charset="0"/>
                        </a:rPr>
                        <a:t>INSA</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EDEDED"/>
                    </a:solidFill>
                  </a:tcPr>
                </a:tc>
                <a:tc vMerge="1">
                  <a:txBody>
                    <a:bodyPr/>
                    <a:lstStyle/>
                    <a:p>
                      <a:endParaRPr lang="fr-FR"/>
                    </a:p>
                  </a:txBody>
                  <a:tcPr/>
                </a:tc>
                <a:extLst>
                  <a:ext uri="{0D108BD9-81ED-4DB2-BD59-A6C34878D82A}">
                    <a16:rowId xmlns:a16="http://schemas.microsoft.com/office/drawing/2014/main" val="1634421252"/>
                  </a:ext>
                </a:extLst>
              </a:tr>
              <a:tr h="291876">
                <a:tc gridSpan="9">
                  <a:txBody>
                    <a:bodyPr/>
                    <a:lstStyle/>
                    <a:p>
                      <a:pPr algn="ctr" rtl="0" fontAlgn="auto"/>
                      <a:r>
                        <a:rPr lang="fr-FR" sz="1200" b="0" i="0" u="none" strike="noStrike">
                          <a:solidFill>
                            <a:srgbClr val="000000"/>
                          </a:solidFill>
                          <a:effectLst/>
                          <a:latin typeface="Arial" panose="020B0604020202020204" pitchFamily="34" charset="0"/>
                        </a:rPr>
                        <a:t>​</a:t>
                      </a:r>
                    </a:p>
                  </a:txBody>
                  <a:tcPr marL="67217" marR="67217" marT="33609" marB="33609" anchor="ctr">
                    <a:lnL w="6477"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rtl="0" fontAlgn="auto"/>
                      <a:r>
                        <a:rPr lang="fr-FR" sz="1200" b="0" i="0" u="none" strike="noStrike">
                          <a:solidFill>
                            <a:srgbClr val="000000"/>
                          </a:solidFill>
                          <a:effectLst/>
                          <a:latin typeface="Arial" panose="020B0604020202020204" pitchFamily="34" charset="0"/>
                        </a:rPr>
                        <a:t>​</a:t>
                      </a:r>
                    </a:p>
                  </a:txBody>
                  <a:tcPr marL="67217" marR="67217" marT="33609" marB="33609" anchor="ctr">
                    <a:lnL w="6477"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4094043"/>
                  </a:ext>
                </a:extLst>
              </a:tr>
              <a:tr h="291876">
                <a:tc>
                  <a:txBody>
                    <a:bodyPr/>
                    <a:lstStyle/>
                    <a:p>
                      <a:pPr algn="ctr" rtl="0" fontAlgn="base"/>
                      <a:r>
                        <a:rPr lang="fr-FR" sz="1200" b="0" i="0" u="none" strike="noStrike">
                          <a:solidFill>
                            <a:srgbClr val="000000"/>
                          </a:solidFill>
                          <a:effectLst/>
                          <a:latin typeface="Arial" panose="020B0604020202020204" pitchFamily="34" charset="0"/>
                        </a:rPr>
                        <a:t>1e année</a:t>
                      </a:r>
                      <a:r>
                        <a:rPr lang="fr-FR" sz="12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a:txBody>
                    <a:bodyPr/>
                    <a:lstStyle/>
                    <a:p>
                      <a:pPr algn="ctr" rtl="0" fontAlgn="base"/>
                      <a:r>
                        <a:rPr lang="fr-FR" sz="1000" b="0" i="0" u="none" strike="noStrike">
                          <a:solidFill>
                            <a:srgbClr val="000000"/>
                          </a:solidFill>
                          <a:effectLst/>
                          <a:latin typeface="Arial" panose="020B0604020202020204" pitchFamily="34" charset="0"/>
                        </a:rPr>
                        <a:t>10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3</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3</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6</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1" i="0" u="none" strike="noStrike">
                          <a:solidFill>
                            <a:srgbClr val="000000"/>
                          </a:solidFill>
                          <a:effectLst/>
                          <a:latin typeface="Arial" panose="020B0604020202020204" pitchFamily="34" charset="0"/>
                        </a:rPr>
                        <a:t>30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408811095"/>
                  </a:ext>
                </a:extLst>
              </a:tr>
              <a:tr h="291876">
                <a:tc>
                  <a:txBody>
                    <a:bodyPr/>
                    <a:lstStyle/>
                    <a:p>
                      <a:pPr algn="ctr" rtl="0" fontAlgn="base"/>
                      <a:r>
                        <a:rPr lang="fr-FR" sz="1200" b="0" i="0" u="none" strike="noStrike">
                          <a:solidFill>
                            <a:srgbClr val="000000"/>
                          </a:solidFill>
                          <a:effectLst/>
                          <a:latin typeface="Arial" panose="020B0604020202020204" pitchFamily="34" charset="0"/>
                        </a:rPr>
                        <a:t>2e année</a:t>
                      </a:r>
                      <a:r>
                        <a:rPr lang="fr-FR" sz="12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a:txBody>
                    <a:bodyPr/>
                    <a:lstStyle/>
                    <a:p>
                      <a:pPr algn="ctr" rtl="0" fontAlgn="base"/>
                      <a:r>
                        <a:rPr lang="fr-FR" sz="1000" b="0" i="0" u="none" strike="noStrike">
                          <a:solidFill>
                            <a:srgbClr val="000000"/>
                          </a:solidFill>
                          <a:effectLst/>
                          <a:latin typeface="Arial" panose="020B0604020202020204" pitchFamily="34" charset="0"/>
                        </a:rPr>
                        <a:t>5</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dirty="0">
                          <a:solidFill>
                            <a:srgbClr val="000000"/>
                          </a:solidFill>
                          <a:effectLst/>
                          <a:latin typeface="Arial" panose="020B0604020202020204" pitchFamily="34" charset="0"/>
                        </a:rPr>
                        <a:t>3</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1</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1</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1" i="0" u="none" strike="noStrike" dirty="0">
                          <a:solidFill>
                            <a:srgbClr val="000000"/>
                          </a:solidFill>
                          <a:effectLst/>
                          <a:latin typeface="Arial" panose="020B0604020202020204" pitchFamily="34" charset="0"/>
                        </a:rPr>
                        <a:t>14</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3384825992"/>
                  </a:ext>
                </a:extLst>
              </a:tr>
              <a:tr h="291876">
                <a:tc>
                  <a:txBody>
                    <a:bodyPr/>
                    <a:lstStyle/>
                    <a:p>
                      <a:pPr algn="ctr" rtl="0" fontAlgn="base"/>
                      <a:r>
                        <a:rPr lang="fr-FR" sz="1200" b="0" i="0" u="none" strike="noStrike">
                          <a:solidFill>
                            <a:srgbClr val="000000"/>
                          </a:solidFill>
                          <a:effectLst/>
                          <a:latin typeface="Arial" panose="020B0604020202020204" pitchFamily="34" charset="0"/>
                        </a:rPr>
                        <a:t>3e année</a:t>
                      </a:r>
                      <a:r>
                        <a:rPr lang="fr-FR" sz="12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a:txBody>
                    <a:bodyPr/>
                    <a:lstStyle/>
                    <a:p>
                      <a:pPr algn="ctr" rtl="0" fontAlgn="base"/>
                      <a:r>
                        <a:rPr lang="fr-FR" sz="1000" b="0" i="0" u="none" strike="noStrike" dirty="0">
                          <a:solidFill>
                            <a:srgbClr val="000000"/>
                          </a:solidFill>
                          <a:effectLst/>
                          <a:latin typeface="Arial" panose="020B0604020202020204" pitchFamily="34" charset="0"/>
                        </a:rPr>
                        <a:t>10</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dirty="0">
                          <a:solidFill>
                            <a:srgbClr val="000000"/>
                          </a:solidFill>
                          <a:effectLst/>
                          <a:latin typeface="Arial" panose="020B0604020202020204" pitchFamily="34" charset="0"/>
                        </a:rPr>
                        <a:t>5</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5</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3</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6</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1" i="0" u="none" strike="noStrike" dirty="0">
                          <a:solidFill>
                            <a:srgbClr val="000000"/>
                          </a:solidFill>
                          <a:effectLst/>
                          <a:latin typeface="Arial" panose="020B0604020202020204" pitchFamily="34" charset="0"/>
                        </a:rPr>
                        <a:t>33</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950919985"/>
                  </a:ext>
                </a:extLst>
              </a:tr>
              <a:tr h="291876">
                <a:tc>
                  <a:txBody>
                    <a:bodyPr/>
                    <a:lstStyle/>
                    <a:p>
                      <a:pPr algn="ctr" rtl="0" fontAlgn="base"/>
                      <a:r>
                        <a:rPr lang="fr-FR" sz="1200" b="0" i="0" u="none" strike="noStrike">
                          <a:solidFill>
                            <a:srgbClr val="000000"/>
                          </a:solidFill>
                          <a:effectLst/>
                          <a:latin typeface="Arial" panose="020B0604020202020204" pitchFamily="34" charset="0"/>
                        </a:rPr>
                        <a:t>4e année </a:t>
                      </a:r>
                      <a:r>
                        <a:rPr lang="fr-FR" sz="12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a:txBody>
                    <a:bodyPr/>
                    <a:lstStyle/>
                    <a:p>
                      <a:pPr algn="ctr" rtl="0" fontAlgn="base"/>
                      <a:r>
                        <a:rPr lang="fr-FR" sz="1000" b="0" i="0" u="none" strike="noStrike">
                          <a:solidFill>
                            <a:srgbClr val="000000"/>
                          </a:solidFill>
                          <a:effectLst/>
                          <a:latin typeface="Arial" panose="020B0604020202020204" pitchFamily="34" charset="0"/>
                        </a:rPr>
                        <a:t>3</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1</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1</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dirty="0">
                          <a:solidFill>
                            <a:srgbClr val="000000"/>
                          </a:solidFill>
                          <a:effectLst/>
                          <a:latin typeface="Arial" panose="020B0604020202020204" pitchFamily="34" charset="0"/>
                        </a:rPr>
                        <a:t>5</a:t>
                      </a:r>
                      <a:r>
                        <a:rPr lang="fr-FR" sz="1000" b="0" i="0" dirty="0">
                          <a:solidFill>
                            <a:srgbClr val="000000"/>
                          </a:solidFill>
                          <a:effectLst/>
                          <a:latin typeface="Arial" panose="020B0604020202020204" pitchFamily="34" charset="0"/>
                        </a:rPr>
                        <a:t>​</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1" i="0" u="none" strike="noStrike">
                          <a:solidFill>
                            <a:srgbClr val="000000"/>
                          </a:solidFill>
                          <a:effectLst/>
                          <a:latin typeface="Arial" panose="020B0604020202020204" pitchFamily="34" charset="0"/>
                        </a:rPr>
                        <a:t>12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355475264"/>
                  </a:ext>
                </a:extLst>
              </a:tr>
              <a:tr h="291876">
                <a:tc>
                  <a:txBody>
                    <a:bodyPr/>
                    <a:lstStyle/>
                    <a:p>
                      <a:pPr algn="ctr" rtl="0" fontAlgn="base"/>
                      <a:r>
                        <a:rPr lang="fr-FR" sz="1200" b="0" i="0" u="none" strike="noStrike" dirty="0">
                          <a:solidFill>
                            <a:srgbClr val="000000"/>
                          </a:solidFill>
                          <a:effectLst/>
                          <a:latin typeface="Arial" panose="020B0604020202020204" pitchFamily="34" charset="0"/>
                        </a:rPr>
                        <a:t>5+ année</a:t>
                      </a:r>
                      <a:r>
                        <a:rPr lang="fr-FR" sz="1200" b="0" i="0" dirty="0">
                          <a:solidFill>
                            <a:srgbClr val="000000"/>
                          </a:solidFill>
                          <a:effectLst/>
                          <a:latin typeface="Arial" panose="020B0604020202020204" pitchFamily="34" charset="0"/>
                        </a:rPr>
                        <a:t>​</a:t>
                      </a:r>
                      <a:endParaRPr lang="fr-FR" sz="1300" b="0" i="0" dirty="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1</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FFFFFF"/>
                    </a:solidFill>
                  </a:tcPr>
                </a:tc>
                <a:tc>
                  <a:txBody>
                    <a:bodyPr/>
                    <a:lstStyle/>
                    <a:p>
                      <a:pPr algn="ctr" rtl="0" fontAlgn="base"/>
                      <a:r>
                        <a:rPr lang="fr-FR" sz="1000" b="1" i="0" u="none" strike="noStrike">
                          <a:solidFill>
                            <a:srgbClr val="000000"/>
                          </a:solidFill>
                          <a:effectLst/>
                          <a:latin typeface="Arial" panose="020B0604020202020204" pitchFamily="34" charset="0"/>
                        </a:rPr>
                        <a:t>5</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54869664"/>
                  </a:ext>
                </a:extLst>
              </a:tr>
              <a:tr h="291876">
                <a:tc>
                  <a:txBody>
                    <a:bodyPr/>
                    <a:lstStyle/>
                    <a:p>
                      <a:pPr algn="ctr" rtl="0" fontAlgn="base"/>
                      <a:r>
                        <a:rPr lang="fr-FR" sz="1200" b="1" i="0" u="none" strike="noStrike">
                          <a:solidFill>
                            <a:srgbClr val="000000"/>
                          </a:solidFill>
                          <a:effectLst/>
                          <a:latin typeface="Arial" panose="020B0604020202020204" pitchFamily="34" charset="0"/>
                        </a:rPr>
                        <a:t>Total</a:t>
                      </a:r>
                      <a:r>
                        <a:rPr lang="fr-FR" sz="12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gridSpan="2">
                  <a:txBody>
                    <a:bodyPr/>
                    <a:lstStyle/>
                    <a:p>
                      <a:pPr algn="ctr" rtl="0" fontAlgn="base"/>
                      <a:r>
                        <a:rPr lang="fr-FR" sz="1000" b="1" i="0" u="none" strike="noStrike" dirty="0">
                          <a:solidFill>
                            <a:srgbClr val="000000"/>
                          </a:solidFill>
                          <a:effectLst/>
                          <a:latin typeface="Arial" panose="020B0604020202020204" pitchFamily="34" charset="0"/>
                        </a:rPr>
                        <a:t>32</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hMerge="1">
                  <a:txBody>
                    <a:bodyPr/>
                    <a:lstStyle/>
                    <a:p>
                      <a:endParaRPr lang="fr-FR"/>
                    </a:p>
                  </a:txBody>
                  <a:tcPr/>
                </a:tc>
                <a:tc>
                  <a:txBody>
                    <a:bodyPr/>
                    <a:lstStyle/>
                    <a:p>
                      <a:pPr algn="ctr" rtl="0" fontAlgn="base"/>
                      <a:r>
                        <a:rPr lang="fr-FR" sz="1000" b="1" i="0" u="none" strike="noStrike" dirty="0">
                          <a:solidFill>
                            <a:srgbClr val="000000"/>
                          </a:solidFill>
                          <a:effectLst/>
                          <a:latin typeface="Arial" panose="020B0604020202020204" pitchFamily="34" charset="0"/>
                        </a:rPr>
                        <a:t>12</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a:txBody>
                    <a:bodyPr/>
                    <a:lstStyle/>
                    <a:p>
                      <a:pPr algn="ctr" rtl="0" fontAlgn="base"/>
                      <a:r>
                        <a:rPr lang="fr-FR" sz="1000" b="1" i="0" u="none" strike="noStrike">
                          <a:solidFill>
                            <a:srgbClr val="000000"/>
                          </a:solidFill>
                          <a:effectLst/>
                          <a:latin typeface="Arial" panose="020B0604020202020204" pitchFamily="34" charset="0"/>
                        </a:rPr>
                        <a:t>9</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gridSpan="2">
                  <a:txBody>
                    <a:bodyPr/>
                    <a:lstStyle/>
                    <a:p>
                      <a:pPr algn="ctr" rtl="0" fontAlgn="base"/>
                      <a:r>
                        <a:rPr lang="fr-FR" sz="1000" b="1" i="0" u="none" strike="noStrike">
                          <a:solidFill>
                            <a:srgbClr val="000000"/>
                          </a:solidFill>
                          <a:effectLst/>
                          <a:latin typeface="Arial" panose="020B0604020202020204" pitchFamily="34" charset="0"/>
                        </a:rPr>
                        <a:t>19</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hMerge="1">
                  <a:txBody>
                    <a:bodyPr/>
                    <a:lstStyle/>
                    <a:p>
                      <a:endParaRPr lang="fr-FR"/>
                    </a:p>
                  </a:txBody>
                  <a:tcPr/>
                </a:tc>
                <a:tc gridSpan="2">
                  <a:txBody>
                    <a:bodyPr/>
                    <a:lstStyle/>
                    <a:p>
                      <a:pPr algn="ctr" rtl="0" fontAlgn="base"/>
                      <a:r>
                        <a:rPr lang="fr-FR" sz="1000" b="1" i="0" u="none" strike="noStrike" dirty="0">
                          <a:solidFill>
                            <a:srgbClr val="000000"/>
                          </a:solidFill>
                          <a:effectLst/>
                          <a:latin typeface="Arial" panose="020B0604020202020204" pitchFamily="34" charset="0"/>
                        </a:rPr>
                        <a:t>22</a:t>
                      </a:r>
                      <a:r>
                        <a:rPr lang="fr-FR" sz="1000" b="0" i="0" dirty="0">
                          <a:solidFill>
                            <a:srgbClr val="000000"/>
                          </a:solidFill>
                          <a:effectLst/>
                          <a:latin typeface="Arial" panose="020B0604020202020204" pitchFamily="34" charset="0"/>
                        </a:rPr>
                        <a:t>​</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hMerge="1">
                  <a:txBody>
                    <a:bodyPr/>
                    <a:lstStyle/>
                    <a:p>
                      <a:endParaRPr lang="fr-FR"/>
                    </a:p>
                  </a:txBody>
                  <a:tcPr/>
                </a:tc>
                <a:tc>
                  <a:txBody>
                    <a:bodyPr/>
                    <a:lstStyle/>
                    <a:p>
                      <a:pPr algn="ctr" rtl="0" fontAlgn="base"/>
                      <a:r>
                        <a:rPr lang="fr-FR" sz="1000" b="1" i="0" u="none" strike="noStrike" dirty="0">
                          <a:solidFill>
                            <a:srgbClr val="000000"/>
                          </a:solidFill>
                          <a:effectLst/>
                          <a:latin typeface="Arial" panose="020B0604020202020204" pitchFamily="34" charset="0"/>
                        </a:rPr>
                        <a:t>94</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225178911"/>
                  </a:ext>
                </a:extLst>
              </a:tr>
              <a:tr h="291876">
                <a:tc>
                  <a:txBody>
                    <a:bodyPr/>
                    <a:lstStyle/>
                    <a:p>
                      <a:pPr algn="ctr" rtl="0" fontAlgn="base"/>
                      <a:r>
                        <a:rPr lang="fr-FR" sz="1200" b="0" i="0" u="none" strike="noStrike" dirty="0">
                          <a:solidFill>
                            <a:srgbClr val="000000"/>
                          </a:solidFill>
                          <a:effectLst/>
                          <a:latin typeface="Arial" panose="020B0604020202020204" pitchFamily="34" charset="0"/>
                        </a:rPr>
                        <a:t>HDR</a:t>
                      </a:r>
                      <a:r>
                        <a:rPr lang="fr-FR" sz="1200" b="0" i="0" dirty="0">
                          <a:solidFill>
                            <a:srgbClr val="000000"/>
                          </a:solidFill>
                          <a:effectLst/>
                          <a:latin typeface="Arial" panose="020B0604020202020204" pitchFamily="34" charset="0"/>
                        </a:rPr>
                        <a:t>​</a:t>
                      </a:r>
                      <a:endParaRPr lang="fr-FR" sz="1300" b="0" i="0" dirty="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gridSpan="2">
                  <a:txBody>
                    <a:bodyPr/>
                    <a:lstStyle/>
                    <a:p>
                      <a:pPr algn="ctr" rtl="0" fontAlgn="base"/>
                      <a:r>
                        <a:rPr lang="fr-FR" sz="1000" b="0" i="0" u="none" strike="noStrike">
                          <a:solidFill>
                            <a:srgbClr val="000000"/>
                          </a:solidFill>
                          <a:effectLst/>
                          <a:latin typeface="Arial" panose="020B0604020202020204" pitchFamily="34" charset="0"/>
                        </a:rPr>
                        <a:t>23</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hMerge="1">
                  <a:txBody>
                    <a:bodyPr/>
                    <a:lstStyle/>
                    <a:p>
                      <a:endParaRPr lang="fr-FR"/>
                    </a:p>
                  </a:txBody>
                  <a:tcPr/>
                </a:tc>
                <a:tc>
                  <a:txBody>
                    <a:bodyPr/>
                    <a:lstStyle/>
                    <a:p>
                      <a:pPr algn="ctr" rtl="0" fontAlgn="base"/>
                      <a:r>
                        <a:rPr lang="fr-FR" sz="1000" b="0" i="0" u="none" strike="noStrike">
                          <a:solidFill>
                            <a:srgbClr val="000000"/>
                          </a:solidFill>
                          <a:effectLst/>
                          <a:latin typeface="Arial" panose="020B0604020202020204" pitchFamily="34" charset="0"/>
                        </a:rPr>
                        <a:t>27</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a:txBody>
                    <a:bodyPr/>
                    <a:lstStyle/>
                    <a:p>
                      <a:pPr algn="ctr" rtl="0" fontAlgn="base"/>
                      <a:r>
                        <a:rPr lang="fr-FR" sz="1000" b="0" i="0" u="none" strike="noStrike">
                          <a:solidFill>
                            <a:srgbClr val="000000"/>
                          </a:solidFill>
                          <a:effectLst/>
                          <a:latin typeface="Arial" panose="020B0604020202020204" pitchFamily="34" charset="0"/>
                        </a:rPr>
                        <a:t>22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gridSpan="2">
                  <a:txBody>
                    <a:bodyPr/>
                    <a:lstStyle/>
                    <a:p>
                      <a:pPr algn="ctr" rtl="0" fontAlgn="base"/>
                      <a:r>
                        <a:rPr lang="fr-FR" sz="1000" b="0" i="0" u="none" strike="noStrike" dirty="0">
                          <a:solidFill>
                            <a:srgbClr val="000000"/>
                          </a:solidFill>
                          <a:effectLst/>
                          <a:latin typeface="Arial" panose="020B0604020202020204" pitchFamily="34" charset="0"/>
                        </a:rPr>
                        <a:t>19</a:t>
                      </a:r>
                      <a:r>
                        <a:rPr lang="fr-FR" sz="1000" b="0" i="0" dirty="0">
                          <a:solidFill>
                            <a:srgbClr val="000000"/>
                          </a:solidFill>
                          <a:effectLst/>
                          <a:latin typeface="Arial" panose="020B0604020202020204" pitchFamily="34" charset="0"/>
                        </a:rPr>
                        <a:t>​</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hMerge="1">
                  <a:txBody>
                    <a:bodyPr/>
                    <a:lstStyle/>
                    <a:p>
                      <a:endParaRPr lang="fr-FR"/>
                    </a:p>
                  </a:txBody>
                  <a:tcPr/>
                </a:tc>
                <a:tc gridSpan="2">
                  <a:txBody>
                    <a:bodyPr/>
                    <a:lstStyle/>
                    <a:p>
                      <a:pPr algn="ctr" rtl="0" fontAlgn="base"/>
                      <a:r>
                        <a:rPr lang="fr-FR" sz="1000" b="0" i="0" u="none" strike="noStrike">
                          <a:solidFill>
                            <a:srgbClr val="000000"/>
                          </a:solidFill>
                          <a:effectLst/>
                          <a:latin typeface="Arial" panose="020B0604020202020204" pitchFamily="34" charset="0"/>
                        </a:rPr>
                        <a:t>24</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4DFEF"/>
                    </a:solidFill>
                  </a:tcPr>
                </a:tc>
                <a:tc hMerge="1">
                  <a:txBody>
                    <a:bodyPr/>
                    <a:lstStyle/>
                    <a:p>
                      <a:endParaRPr lang="fr-FR"/>
                    </a:p>
                  </a:txBody>
                  <a:tcPr/>
                </a:tc>
                <a:tc>
                  <a:txBody>
                    <a:bodyPr/>
                    <a:lstStyle/>
                    <a:p>
                      <a:pPr algn="ctr" rtl="0" fontAlgn="base"/>
                      <a:r>
                        <a:rPr lang="fr-FR" sz="1000" b="1" i="0" u="none" strike="noStrike" dirty="0">
                          <a:solidFill>
                            <a:srgbClr val="000000"/>
                          </a:solidFill>
                          <a:effectLst/>
                          <a:latin typeface="Arial" panose="020B0604020202020204" pitchFamily="34" charset="0"/>
                        </a:rPr>
                        <a:t>115</a:t>
                      </a:r>
                      <a:r>
                        <a:rPr lang="fr-FR" sz="1000" b="0" i="0" dirty="0">
                          <a:solidFill>
                            <a:srgbClr val="000000"/>
                          </a:solidFill>
                          <a:effectLst/>
                          <a:latin typeface="Arial" panose="020B0604020202020204" pitchFamily="34" charset="0"/>
                        </a:rPr>
                        <a:t>​</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3072347834"/>
                  </a:ext>
                </a:extLst>
              </a:tr>
              <a:tr h="291876">
                <a:tc gridSpan="10">
                  <a:txBody>
                    <a:bodyPr/>
                    <a:lstStyle/>
                    <a:p>
                      <a:pPr algn="ctr" rtl="0" fontAlgn="auto"/>
                      <a:r>
                        <a:rPr lang="fr-FR" sz="1200" b="0" i="0" u="none" strike="noStrike">
                          <a:solidFill>
                            <a:srgbClr val="000000"/>
                          </a:solidFill>
                          <a:effectLst/>
                          <a:latin typeface="Arial" panose="020B0604020202020204" pitchFamily="34" charset="0"/>
                        </a:rPr>
                        <a:t>​</a:t>
                      </a:r>
                    </a:p>
                  </a:txBody>
                  <a:tcPr marL="67217" marR="67217" marT="33609" marB="33609" anchor="ctr">
                    <a:lnL w="6477"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D0CECE"/>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829892631"/>
                  </a:ext>
                </a:extLst>
              </a:tr>
              <a:tr h="505305">
                <a:tc>
                  <a:txBody>
                    <a:bodyPr/>
                    <a:lstStyle/>
                    <a:p>
                      <a:pPr algn="ctr" rtl="0" fontAlgn="base"/>
                      <a:r>
                        <a:rPr lang="fr-FR" sz="1200" b="0" i="0" u="none" strike="noStrike">
                          <a:solidFill>
                            <a:srgbClr val="000000"/>
                          </a:solidFill>
                          <a:effectLst/>
                          <a:latin typeface="Arial" panose="020B0604020202020204" pitchFamily="34" charset="0"/>
                        </a:rPr>
                        <a:t>Soutenances 2021</a:t>
                      </a:r>
                      <a:r>
                        <a:rPr lang="fr-FR" sz="12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a:txBody>
                    <a:bodyPr/>
                    <a:lstStyle/>
                    <a:p>
                      <a:pPr algn="ctr" rtl="0" fontAlgn="base"/>
                      <a:r>
                        <a:rPr lang="fr-FR" sz="1000" b="0" i="0" u="none" strike="noStrike">
                          <a:solidFill>
                            <a:srgbClr val="000000"/>
                          </a:solidFill>
                          <a:effectLst/>
                          <a:latin typeface="Arial" panose="020B0604020202020204" pitchFamily="34" charset="0"/>
                        </a:rPr>
                        <a:t>5</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5</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1</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1</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1</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dirty="0">
                          <a:solidFill>
                            <a:srgbClr val="000000"/>
                          </a:solidFill>
                          <a:effectLst/>
                          <a:latin typeface="Arial" panose="020B0604020202020204" pitchFamily="34" charset="0"/>
                        </a:rPr>
                        <a:t>4</a:t>
                      </a:r>
                      <a:r>
                        <a:rPr lang="fr-FR" sz="1000" b="0" i="0" dirty="0">
                          <a:solidFill>
                            <a:srgbClr val="000000"/>
                          </a:solidFill>
                          <a:effectLst/>
                          <a:latin typeface="Arial" panose="020B0604020202020204" pitchFamily="34" charset="0"/>
                        </a:rPr>
                        <a:t>​</a:t>
                      </a:r>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3</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1" i="0" u="none" strike="noStrike">
                          <a:solidFill>
                            <a:srgbClr val="000000"/>
                          </a:solidFill>
                          <a:effectLst/>
                          <a:latin typeface="Arial" panose="020B0604020202020204" pitchFamily="34" charset="0"/>
                        </a:rPr>
                        <a:t>20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2137960684"/>
                  </a:ext>
                </a:extLst>
              </a:tr>
              <a:tr h="505305">
                <a:tc>
                  <a:txBody>
                    <a:bodyPr/>
                    <a:lstStyle/>
                    <a:p>
                      <a:pPr algn="ctr" rtl="0" fontAlgn="base"/>
                      <a:r>
                        <a:rPr lang="fr-FR" sz="1200" b="0" i="0" u="none" strike="noStrike">
                          <a:solidFill>
                            <a:srgbClr val="000000"/>
                          </a:solidFill>
                          <a:effectLst/>
                          <a:latin typeface="Arial" panose="020B0604020202020204" pitchFamily="34" charset="0"/>
                        </a:rPr>
                        <a:t>Soutenances 2022</a:t>
                      </a:r>
                      <a:r>
                        <a:rPr lang="fr-FR" sz="12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a:txBody>
                    <a:bodyPr/>
                    <a:lstStyle/>
                    <a:p>
                      <a:pPr algn="ctr" rtl="0" fontAlgn="base"/>
                      <a:r>
                        <a:rPr lang="fr-FR" sz="1000" b="0" i="0" u="none" strike="noStrike">
                          <a:solidFill>
                            <a:srgbClr val="000000"/>
                          </a:solidFill>
                          <a:effectLst/>
                          <a:latin typeface="Arial" panose="020B0604020202020204" pitchFamily="34" charset="0"/>
                        </a:rPr>
                        <a:t>6</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5</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3</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3</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4</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3</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1" i="0" u="none" strike="noStrike">
                          <a:solidFill>
                            <a:srgbClr val="000000"/>
                          </a:solidFill>
                          <a:effectLst/>
                          <a:latin typeface="Arial" panose="020B0604020202020204" pitchFamily="34" charset="0"/>
                        </a:rPr>
                        <a:t>26</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2269060296"/>
                  </a:ext>
                </a:extLst>
              </a:tr>
              <a:tr h="718735">
                <a:tc>
                  <a:txBody>
                    <a:bodyPr/>
                    <a:lstStyle/>
                    <a:p>
                      <a:pPr algn="ctr" rtl="0" fontAlgn="base"/>
                      <a:r>
                        <a:rPr lang="fr-FR" sz="1200" b="0" i="0" u="none" strike="noStrike" dirty="0">
                          <a:solidFill>
                            <a:srgbClr val="000000"/>
                          </a:solidFill>
                          <a:effectLst/>
                          <a:latin typeface="Arial" panose="020B0604020202020204" pitchFamily="34" charset="0"/>
                        </a:rPr>
                        <a:t>Soutenances 2023 </a:t>
                      </a:r>
                      <a:r>
                        <a:rPr lang="fr-FR" sz="1200" b="0" i="0" dirty="0">
                          <a:solidFill>
                            <a:srgbClr val="000000"/>
                          </a:solidFill>
                          <a:effectLst/>
                          <a:latin typeface="Arial" panose="020B0604020202020204" pitchFamily="34" charset="0"/>
                        </a:rPr>
                        <a:t>​</a:t>
                      </a:r>
                      <a:endParaRPr lang="fr-FR" sz="1300" b="0" i="0" dirty="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4C6E7"/>
                    </a:solidFill>
                  </a:tcPr>
                </a:tc>
                <a:tc>
                  <a:txBody>
                    <a:bodyPr/>
                    <a:lstStyle/>
                    <a:p>
                      <a:pPr algn="ctr" rtl="0" fontAlgn="base"/>
                      <a:r>
                        <a:rPr lang="fr-FR" sz="1000" b="0" i="0" u="none" strike="noStrike">
                          <a:solidFill>
                            <a:srgbClr val="000000"/>
                          </a:solidFill>
                          <a:effectLst/>
                          <a:latin typeface="Arial" panose="020B0604020202020204" pitchFamily="34" charset="0"/>
                        </a:rPr>
                        <a:t>6</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0</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BFBFBF"/>
                    </a:solidFill>
                  </a:tcPr>
                </a:tc>
                <a:tc>
                  <a:txBody>
                    <a:bodyPr/>
                    <a:lstStyle/>
                    <a:p>
                      <a:pPr algn="ctr" rtl="0" fontAlgn="base"/>
                      <a:r>
                        <a:rPr lang="fr-FR" sz="1000" b="0" i="0" u="none" strike="noStrike">
                          <a:solidFill>
                            <a:srgbClr val="000000"/>
                          </a:solidFill>
                          <a:effectLst/>
                          <a:latin typeface="Arial" panose="020B0604020202020204" pitchFamily="34" charset="0"/>
                        </a:rPr>
                        <a:t>5</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5</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5</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2</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4</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0" i="0" u="none" strike="noStrike">
                          <a:solidFill>
                            <a:srgbClr val="000000"/>
                          </a:solidFill>
                          <a:effectLst/>
                          <a:latin typeface="Arial" panose="020B0604020202020204" pitchFamily="34" charset="0"/>
                        </a:rPr>
                        <a:t>4</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tcPr>
                </a:tc>
                <a:tc>
                  <a:txBody>
                    <a:bodyPr/>
                    <a:lstStyle/>
                    <a:p>
                      <a:pPr algn="ctr" rtl="0" fontAlgn="base"/>
                      <a:r>
                        <a:rPr lang="fr-FR" sz="1000" b="1" i="0" u="none" strike="noStrike">
                          <a:solidFill>
                            <a:srgbClr val="000000"/>
                          </a:solidFill>
                          <a:effectLst/>
                          <a:latin typeface="Arial" panose="020B0604020202020204" pitchFamily="34" charset="0"/>
                        </a:rPr>
                        <a:t>31</a:t>
                      </a:r>
                      <a:r>
                        <a:rPr lang="fr-FR" sz="1000" b="0" i="0">
                          <a:solidFill>
                            <a:srgbClr val="000000"/>
                          </a:solidFill>
                          <a:effectLst/>
                          <a:latin typeface="Arial" panose="020B0604020202020204" pitchFamily="34" charset="0"/>
                        </a:rPr>
                        <a:t>​</a:t>
                      </a:r>
                      <a:endParaRPr lang="fr-FR" sz="1300" b="0" i="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2140161073"/>
                  </a:ext>
                </a:extLst>
              </a:tr>
              <a:tr h="0">
                <a:tc>
                  <a:txBody>
                    <a:bodyPr/>
                    <a:lstStyle/>
                    <a:p>
                      <a:pPr algn="ctr" rtl="0" fontAlgn="base"/>
                      <a:endParaRPr lang="fr-FR" sz="1300" b="0" i="0" dirty="0">
                        <a:solidFill>
                          <a:srgbClr val="000000"/>
                        </a:solidFill>
                        <a:effectLst/>
                      </a:endParaRPr>
                    </a:p>
                  </a:txBody>
                  <a:tcPr marL="67217" marR="67217" marT="33609" marB="33609" anchor="ctr">
                    <a:lnL w="6477"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6477" cap="flat" cmpd="sng" algn="ctr">
                      <a:solidFill>
                        <a:srgbClr val="000000"/>
                      </a:solidFill>
                      <a:prstDash val="solid"/>
                      <a:round/>
                      <a:headEnd type="none" w="med" len="med"/>
                      <a:tailEnd type="none" w="med" len="med"/>
                    </a:lnB>
                    <a:solidFill>
                      <a:srgbClr val="B4C6E7"/>
                    </a:solidFill>
                  </a:tcPr>
                </a:tc>
                <a:tc>
                  <a:txBody>
                    <a:bodyPr/>
                    <a:lstStyle/>
                    <a:p>
                      <a:pPr algn="ctr" rtl="0" fontAlgn="base"/>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6477" cap="flat" cmpd="sng" algn="ctr">
                      <a:solidFill>
                        <a:srgbClr val="000000"/>
                      </a:solidFill>
                      <a:prstDash val="solid"/>
                      <a:round/>
                      <a:headEnd type="none" w="med" len="med"/>
                      <a:tailEnd type="none" w="med" len="med"/>
                    </a:lnB>
                    <a:solidFill>
                      <a:srgbClr val="FCE4D6"/>
                    </a:solidFill>
                  </a:tcPr>
                </a:tc>
                <a:tc>
                  <a:txBody>
                    <a:bodyPr/>
                    <a:lstStyle/>
                    <a:p>
                      <a:pPr algn="ctr" rtl="0" fontAlgn="base"/>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6477" cap="flat" cmpd="sng" algn="ctr">
                      <a:solidFill>
                        <a:srgbClr val="000000"/>
                      </a:solidFill>
                      <a:prstDash val="solid"/>
                      <a:round/>
                      <a:headEnd type="none" w="med" len="med"/>
                      <a:tailEnd type="none" w="med" len="med"/>
                    </a:lnB>
                    <a:solidFill>
                      <a:srgbClr val="FCE4D6"/>
                    </a:solidFill>
                  </a:tcPr>
                </a:tc>
                <a:tc>
                  <a:txBody>
                    <a:bodyPr/>
                    <a:lstStyle/>
                    <a:p>
                      <a:pPr algn="ctr" rtl="0" fontAlgn="base"/>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6477" cap="flat" cmpd="sng" algn="ctr">
                      <a:solidFill>
                        <a:srgbClr val="000000"/>
                      </a:solidFill>
                      <a:prstDash val="solid"/>
                      <a:round/>
                      <a:headEnd type="none" w="med" len="med"/>
                      <a:tailEnd type="none" w="med" len="med"/>
                    </a:lnB>
                    <a:solidFill>
                      <a:srgbClr val="FCE4D6"/>
                    </a:solidFill>
                  </a:tcPr>
                </a:tc>
                <a:tc>
                  <a:txBody>
                    <a:bodyPr/>
                    <a:lstStyle/>
                    <a:p>
                      <a:pPr algn="ctr" rtl="0" fontAlgn="base"/>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6477" cap="flat" cmpd="sng" algn="ctr">
                      <a:solidFill>
                        <a:srgbClr val="000000"/>
                      </a:solidFill>
                      <a:prstDash val="solid"/>
                      <a:round/>
                      <a:headEnd type="none" w="med" len="med"/>
                      <a:tailEnd type="none" w="med" len="med"/>
                    </a:lnB>
                    <a:solidFill>
                      <a:srgbClr val="FCE4D6"/>
                    </a:solidFill>
                  </a:tcPr>
                </a:tc>
                <a:tc>
                  <a:txBody>
                    <a:bodyPr/>
                    <a:lstStyle/>
                    <a:p>
                      <a:pPr algn="ctr" rtl="0" fontAlgn="base"/>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6477" cap="flat" cmpd="sng" algn="ctr">
                      <a:solidFill>
                        <a:srgbClr val="000000"/>
                      </a:solidFill>
                      <a:prstDash val="solid"/>
                      <a:round/>
                      <a:headEnd type="none" w="med" len="med"/>
                      <a:tailEnd type="none" w="med" len="med"/>
                    </a:lnB>
                    <a:solidFill>
                      <a:srgbClr val="FCE4D6"/>
                    </a:solidFill>
                  </a:tcPr>
                </a:tc>
                <a:tc>
                  <a:txBody>
                    <a:bodyPr/>
                    <a:lstStyle/>
                    <a:p>
                      <a:pPr algn="ctr" rtl="0" fontAlgn="base"/>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6477" cap="flat" cmpd="sng" algn="ctr">
                      <a:solidFill>
                        <a:srgbClr val="000000"/>
                      </a:solidFill>
                      <a:prstDash val="solid"/>
                      <a:round/>
                      <a:headEnd type="none" w="med" len="med"/>
                      <a:tailEnd type="none" w="med" len="med"/>
                    </a:lnB>
                    <a:solidFill>
                      <a:srgbClr val="FCE4D6"/>
                    </a:solidFill>
                  </a:tcPr>
                </a:tc>
                <a:tc>
                  <a:txBody>
                    <a:bodyPr/>
                    <a:lstStyle/>
                    <a:p>
                      <a:pPr algn="ctr" rtl="0" fontAlgn="base"/>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6477" cap="flat" cmpd="sng" algn="ctr">
                      <a:solidFill>
                        <a:srgbClr val="000000"/>
                      </a:solidFill>
                      <a:prstDash val="solid"/>
                      <a:round/>
                      <a:headEnd type="none" w="med" len="med"/>
                      <a:tailEnd type="none" w="med" len="med"/>
                    </a:lnB>
                    <a:solidFill>
                      <a:srgbClr val="FCE4D6"/>
                    </a:solidFill>
                  </a:tcPr>
                </a:tc>
                <a:tc>
                  <a:txBody>
                    <a:bodyPr/>
                    <a:lstStyle/>
                    <a:p>
                      <a:pPr algn="ctr" rtl="0" fontAlgn="base"/>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12964"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6477" cap="flat" cmpd="sng" algn="ctr">
                      <a:solidFill>
                        <a:srgbClr val="000000"/>
                      </a:solidFill>
                      <a:prstDash val="solid"/>
                      <a:round/>
                      <a:headEnd type="none" w="med" len="med"/>
                      <a:tailEnd type="none" w="med" len="med"/>
                    </a:lnB>
                    <a:solidFill>
                      <a:srgbClr val="FCE4D6"/>
                    </a:solidFill>
                  </a:tcPr>
                </a:tc>
                <a:tc>
                  <a:txBody>
                    <a:bodyPr/>
                    <a:lstStyle/>
                    <a:p>
                      <a:pPr algn="ctr" rtl="0" fontAlgn="base"/>
                      <a:endParaRPr lang="fr-FR" sz="1300" b="0" i="0" dirty="0">
                        <a:solidFill>
                          <a:srgbClr val="000000"/>
                        </a:solidFill>
                        <a:effectLst/>
                      </a:endParaRPr>
                    </a:p>
                  </a:txBody>
                  <a:tcPr marL="67217" marR="67217" marT="33609" marB="33609" anchor="ctr">
                    <a:lnL w="12964" cap="flat" cmpd="sng" algn="ctr">
                      <a:solidFill>
                        <a:srgbClr val="000000"/>
                      </a:solidFill>
                      <a:prstDash val="solid"/>
                      <a:round/>
                      <a:headEnd type="none" w="med" len="med"/>
                      <a:tailEnd type="none" w="med" len="med"/>
                    </a:lnL>
                    <a:lnR w="6477" cap="flat" cmpd="sng" algn="ctr">
                      <a:solidFill>
                        <a:srgbClr val="000000"/>
                      </a:solidFill>
                      <a:prstDash val="solid"/>
                      <a:round/>
                      <a:headEnd type="none" w="med" len="med"/>
                      <a:tailEnd type="none" w="med" len="med"/>
                    </a:lnR>
                    <a:lnT w="12964" cap="flat" cmpd="sng" algn="ctr">
                      <a:solidFill>
                        <a:srgbClr val="000000"/>
                      </a:solidFill>
                      <a:prstDash val="solid"/>
                      <a:round/>
                      <a:headEnd type="none" w="med" len="med"/>
                      <a:tailEnd type="none" w="med" len="med"/>
                    </a:lnT>
                    <a:lnB w="12964"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2363329737"/>
                  </a:ext>
                </a:extLst>
              </a:tr>
            </a:tbl>
          </a:graphicData>
        </a:graphic>
      </p:graphicFrame>
    </p:spTree>
    <p:extLst>
      <p:ext uri="{BB962C8B-B14F-4D97-AF65-F5344CB8AC3E}">
        <p14:creationId xmlns:p14="http://schemas.microsoft.com/office/powerpoint/2010/main" val="1246547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1015" y="156353"/>
            <a:ext cx="5232073" cy="553998"/>
          </a:xfrm>
          <a:prstGeom prst="rect">
            <a:avLst/>
          </a:prstGeom>
          <a:noFill/>
        </p:spPr>
        <p:txBody>
          <a:bodyPr wrap="none" rtlCol="0">
            <a:spAutoFit/>
          </a:bodyPr>
          <a:lstStyle/>
          <a:p>
            <a:r>
              <a:rPr lang="fr-FR" sz="3000" b="1" dirty="0">
                <a:solidFill>
                  <a:srgbClr val="0000FF"/>
                </a:solidFill>
              </a:rPr>
              <a:t>Inscriptions en première année</a:t>
            </a:r>
          </a:p>
        </p:txBody>
      </p:sp>
      <p:sp>
        <p:nvSpPr>
          <p:cNvPr id="7" name="Espace réservé du numéro de diapositive 6"/>
          <p:cNvSpPr>
            <a:spLocks noGrp="1"/>
          </p:cNvSpPr>
          <p:nvPr>
            <p:ph type="sldNum" sz="quarter" idx="12"/>
          </p:nvPr>
        </p:nvSpPr>
        <p:spPr/>
        <p:txBody>
          <a:bodyPr/>
          <a:lstStyle/>
          <a:p>
            <a:fld id="{62D5FE6A-B184-4C19-BF31-F6E73E9B91CD}" type="slidenum">
              <a:rPr lang="fr-FR" smtClean="0"/>
              <a:pPr/>
              <a:t>6</a:t>
            </a:fld>
            <a:endParaRPr lang="fr-FR"/>
          </a:p>
        </p:txBody>
      </p:sp>
      <p:graphicFrame>
        <p:nvGraphicFramePr>
          <p:cNvPr id="29" name="Graphique 28">
            <a:extLst>
              <a:ext uri="{FF2B5EF4-FFF2-40B4-BE49-F238E27FC236}">
                <a16:creationId xmlns:a16="http://schemas.microsoft.com/office/drawing/2014/main" id="{00000000-0008-0000-0100-000004000000}"/>
              </a:ext>
            </a:extLst>
          </p:cNvPr>
          <p:cNvGraphicFramePr>
            <a:graphicFrameLocks/>
          </p:cNvGraphicFramePr>
          <p:nvPr>
            <p:extLst>
              <p:ext uri="{D42A27DB-BD31-4B8C-83A1-F6EECF244321}">
                <p14:modId xmlns:p14="http://schemas.microsoft.com/office/powerpoint/2010/main" val="1240316863"/>
              </p:ext>
            </p:extLst>
          </p:nvPr>
        </p:nvGraphicFramePr>
        <p:xfrm>
          <a:off x="6107316" y="3880451"/>
          <a:ext cx="2964902" cy="2403181"/>
        </p:xfrm>
        <a:graphic>
          <a:graphicData uri="http://schemas.openxmlformats.org/drawingml/2006/chart">
            <c:chart xmlns:c="http://schemas.openxmlformats.org/drawingml/2006/chart" xmlns:r="http://schemas.openxmlformats.org/officeDocument/2006/relationships" r:id="rId3"/>
          </a:graphicData>
        </a:graphic>
      </p:graphicFrame>
      <p:sp>
        <p:nvSpPr>
          <p:cNvPr id="34" name="Rectangle 33"/>
          <p:cNvSpPr/>
          <p:nvPr/>
        </p:nvSpPr>
        <p:spPr>
          <a:xfrm>
            <a:off x="641838" y="1274564"/>
            <a:ext cx="7873512" cy="3170099"/>
          </a:xfrm>
          <a:prstGeom prst="rect">
            <a:avLst/>
          </a:prstGeom>
        </p:spPr>
        <p:txBody>
          <a:bodyPr wrap="square" lIns="91440" tIns="45720" rIns="91440" bIns="45720" anchor="t">
            <a:spAutoFit/>
          </a:bodyPr>
          <a:lstStyle/>
          <a:p>
            <a:r>
              <a:rPr lang="fr-FR" sz="2000" b="1" dirty="0"/>
              <a:t>Financements site de Tours</a:t>
            </a:r>
            <a:r>
              <a:rPr lang="fr-FR" sz="2000" dirty="0"/>
              <a:t> :</a:t>
            </a:r>
          </a:p>
          <a:p>
            <a:endParaRPr lang="fr-FR" dirty="0"/>
          </a:p>
          <a:p>
            <a:r>
              <a:rPr lang="fr-FR" dirty="0"/>
              <a:t>- 3 bourses établissements</a:t>
            </a:r>
          </a:p>
          <a:p>
            <a:r>
              <a:rPr lang="fr-FR" dirty="0"/>
              <a:t>- 2 bourses Région</a:t>
            </a:r>
          </a:p>
          <a:p>
            <a:r>
              <a:rPr lang="fr-FR" dirty="0"/>
              <a:t>- 1 bourse les Rabelaisiennes (appel à projets interdisciplinaires, thématiques prioritaires…)</a:t>
            </a:r>
          </a:p>
          <a:p>
            <a:r>
              <a:rPr lang="fr-FR" dirty="0"/>
              <a:t>- 1 bourse cofinancée Région/ Ecole Polytechnique de Turin</a:t>
            </a:r>
          </a:p>
          <a:p>
            <a:r>
              <a:rPr lang="fr-FR" dirty="0"/>
              <a:t>- 1 bourse ENS </a:t>
            </a:r>
          </a:p>
          <a:p>
            <a:r>
              <a:rPr lang="fr-FR" dirty="0"/>
              <a:t>- 1 bourse Mauritanienne</a:t>
            </a:r>
          </a:p>
          <a:p>
            <a:r>
              <a:rPr lang="fr-FR" dirty="0"/>
              <a:t>- 5 bourses type ANR  </a:t>
            </a:r>
          </a:p>
          <a:p>
            <a:endParaRPr lang="fr-FR" dirty="0">
              <a:solidFill>
                <a:srgbClr val="FF0000"/>
              </a:solidFill>
            </a:endParaRPr>
          </a:p>
        </p:txBody>
      </p:sp>
    </p:spTree>
    <p:extLst>
      <p:ext uri="{BB962C8B-B14F-4D97-AF65-F5344CB8AC3E}">
        <p14:creationId xmlns:p14="http://schemas.microsoft.com/office/powerpoint/2010/main" val="1985986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09616" y="47267"/>
            <a:ext cx="6934142" cy="553998"/>
          </a:xfrm>
          <a:prstGeom prst="rect">
            <a:avLst/>
          </a:prstGeom>
          <a:noFill/>
        </p:spPr>
        <p:txBody>
          <a:bodyPr wrap="none" lIns="91440" tIns="45720" rIns="91440" bIns="45720" rtlCol="0" anchor="t">
            <a:spAutoFit/>
          </a:bodyPr>
          <a:lstStyle/>
          <a:p>
            <a:r>
              <a:rPr lang="fr-FR" sz="3000" b="1" dirty="0">
                <a:solidFill>
                  <a:srgbClr val="0000FF"/>
                </a:solidFill>
              </a:rPr>
              <a:t>Processus de sélection contrats doctoraux </a:t>
            </a:r>
          </a:p>
        </p:txBody>
      </p:sp>
      <p:sp>
        <p:nvSpPr>
          <p:cNvPr id="2" name="ZoneTexte 1"/>
          <p:cNvSpPr txBox="1"/>
          <p:nvPr/>
        </p:nvSpPr>
        <p:spPr>
          <a:xfrm>
            <a:off x="601986" y="1423930"/>
            <a:ext cx="8405734" cy="3416320"/>
          </a:xfrm>
          <a:prstGeom prst="rect">
            <a:avLst/>
          </a:prstGeom>
          <a:noFill/>
        </p:spPr>
        <p:txBody>
          <a:bodyPr wrap="square" lIns="91440" tIns="45720" rIns="91440" bIns="45720" rtlCol="0" anchor="t">
            <a:spAutoFit/>
          </a:bodyPr>
          <a:lstStyle/>
          <a:p>
            <a:r>
              <a:rPr lang="fr-FR" dirty="0"/>
              <a:t> </a:t>
            </a:r>
            <a:endParaRPr lang="fr-FR" dirty="0">
              <a:cs typeface="Calibri"/>
            </a:endParaRPr>
          </a:p>
          <a:p>
            <a:pPr>
              <a:buFontTx/>
              <a:buChar char="-"/>
            </a:pPr>
            <a:r>
              <a:rPr lang="fr-FR" dirty="0">
                <a:cs typeface="Calibri"/>
              </a:rPr>
              <a:t> </a:t>
            </a:r>
            <a:r>
              <a:rPr lang="fr-FR" b="1" dirty="0">
                <a:cs typeface="Calibri"/>
              </a:rPr>
              <a:t>Premier temps </a:t>
            </a:r>
            <a:r>
              <a:rPr lang="fr-FR" dirty="0">
                <a:cs typeface="Calibri"/>
              </a:rPr>
              <a:t>:</a:t>
            </a:r>
          </a:p>
          <a:p>
            <a:pPr>
              <a:buFontTx/>
              <a:buChar char="-"/>
            </a:pPr>
            <a:endParaRPr lang="fr-FR" dirty="0">
              <a:cs typeface="Calibri"/>
            </a:endParaRPr>
          </a:p>
          <a:p>
            <a:pPr lvl="1"/>
            <a:r>
              <a:rPr lang="fr-FR" dirty="0">
                <a:cs typeface="Calibri"/>
              </a:rPr>
              <a:t>Appel lancé par ED</a:t>
            </a:r>
          </a:p>
          <a:p>
            <a:pPr lvl="1"/>
            <a:r>
              <a:rPr lang="fr-FR" dirty="0">
                <a:cs typeface="Calibri"/>
              </a:rPr>
              <a:t>Remontée par laboratoires</a:t>
            </a:r>
          </a:p>
          <a:p>
            <a:pPr lvl="1"/>
            <a:r>
              <a:rPr lang="fr-FR" dirty="0">
                <a:cs typeface="Calibri"/>
              </a:rPr>
              <a:t>Examen et validation des candidatures en bureau</a:t>
            </a:r>
          </a:p>
          <a:p>
            <a:pPr>
              <a:buFontTx/>
              <a:buChar char="-"/>
            </a:pPr>
            <a:endParaRPr lang="fr-FR" dirty="0">
              <a:cs typeface="Calibri"/>
            </a:endParaRPr>
          </a:p>
          <a:p>
            <a:pPr>
              <a:buFontTx/>
              <a:buChar char="-"/>
            </a:pPr>
            <a:endParaRPr lang="fr-FR" dirty="0">
              <a:cs typeface="Calibri"/>
            </a:endParaRPr>
          </a:p>
          <a:p>
            <a:pPr>
              <a:buFontTx/>
              <a:buChar char="-"/>
            </a:pPr>
            <a:r>
              <a:rPr lang="fr-FR" dirty="0">
                <a:cs typeface="Calibri"/>
              </a:rPr>
              <a:t> </a:t>
            </a:r>
            <a:r>
              <a:rPr lang="fr-FR" b="1" dirty="0">
                <a:cs typeface="Calibri"/>
              </a:rPr>
              <a:t>Second temps : auditions par site</a:t>
            </a:r>
          </a:p>
          <a:p>
            <a:pPr>
              <a:buFontTx/>
              <a:buChar char="-"/>
            </a:pPr>
            <a:endParaRPr lang="fr-FR" dirty="0">
              <a:cs typeface="Calibri"/>
            </a:endParaRPr>
          </a:p>
          <a:p>
            <a:r>
              <a:rPr lang="fr-FR" dirty="0">
                <a:cs typeface="Calibri"/>
              </a:rPr>
              <a:t>      </a:t>
            </a:r>
          </a:p>
          <a:p>
            <a:endParaRPr lang="fr-FR" dirty="0">
              <a:cs typeface="Calibri"/>
            </a:endParaRPr>
          </a:p>
        </p:txBody>
      </p:sp>
      <p:sp>
        <p:nvSpPr>
          <p:cNvPr id="8" name="Espace réservé du numéro de diapositive 7"/>
          <p:cNvSpPr>
            <a:spLocks noGrp="1"/>
          </p:cNvSpPr>
          <p:nvPr>
            <p:ph type="sldNum" sz="quarter" idx="12"/>
          </p:nvPr>
        </p:nvSpPr>
        <p:spPr/>
        <p:txBody>
          <a:bodyPr/>
          <a:lstStyle/>
          <a:p>
            <a:fld id="{62D5FE6A-B184-4C19-BF31-F6E73E9B91CD}" type="slidenum">
              <a:rPr lang="fr-FR" smtClean="0"/>
              <a:pPr/>
              <a:t>7</a:t>
            </a:fld>
            <a:endParaRPr lang="fr-FR" dirty="0"/>
          </a:p>
        </p:txBody>
      </p:sp>
    </p:spTree>
    <p:extLst>
      <p:ext uri="{BB962C8B-B14F-4D97-AF65-F5344CB8AC3E}">
        <p14:creationId xmlns:p14="http://schemas.microsoft.com/office/powerpoint/2010/main" val="2543977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pPr algn="just">
              <a:spcAft>
                <a:spcPts val="600"/>
              </a:spcAft>
            </a:pPr>
            <a:r>
              <a:rPr lang="fr-FR" dirty="0"/>
              <a:t>La mobilité, en lien avec la thèse préparée, peut être accordée pour un séjour dans un autre laboratoire, une conférence ou une école d’été/hiver. La destination peut être en France ou à l’étranger.</a:t>
            </a:r>
          </a:p>
          <a:p>
            <a:pPr algn="just">
              <a:spcAft>
                <a:spcPts val="600"/>
              </a:spcAft>
            </a:pPr>
            <a:r>
              <a:rPr lang="fr-FR" dirty="0"/>
              <a:t>Une demande maximum par doctorant sur la durée de la thèse.</a:t>
            </a:r>
          </a:p>
          <a:p>
            <a:pPr>
              <a:spcAft>
                <a:spcPts val="600"/>
              </a:spcAft>
            </a:pPr>
            <a:r>
              <a:rPr lang="fr-FR" dirty="0"/>
              <a:t>Peut être envoyée toute l’année à l’ED (représentants des laboratoires). </a:t>
            </a:r>
            <a:br>
              <a:rPr lang="fr-FR" dirty="0"/>
            </a:br>
            <a:r>
              <a:rPr lang="fr-FR" dirty="0"/>
              <a:t>Simple description de la mobilité, son intérêt pour la thèse et un budget prévisionnel (inscription, déplacement, logement, autres frais) en précisant qui prendra en charge la partie non couverte par l’aide.</a:t>
            </a:r>
          </a:p>
          <a:p>
            <a:pPr algn="just">
              <a:spcAft>
                <a:spcPts val="600"/>
              </a:spcAft>
            </a:pPr>
            <a:r>
              <a:rPr lang="fr-FR" dirty="0"/>
              <a:t>L’aide de l’ED est généralement autour de 300 €.</a:t>
            </a:r>
          </a:p>
        </p:txBody>
      </p:sp>
      <p:sp>
        <p:nvSpPr>
          <p:cNvPr id="3" name="Titre 2"/>
          <p:cNvSpPr>
            <a:spLocks noGrp="1"/>
          </p:cNvSpPr>
          <p:nvPr>
            <p:ph type="title"/>
          </p:nvPr>
        </p:nvSpPr>
        <p:spPr/>
        <p:txBody>
          <a:bodyPr/>
          <a:lstStyle/>
          <a:p>
            <a:r>
              <a:rPr lang="fr-FR" dirty="0">
                <a:effectLst/>
              </a:rPr>
              <a:t>Aide à la mobilité</a:t>
            </a:r>
            <a:endParaRPr lang="fr-FR" dirty="0"/>
          </a:p>
        </p:txBody>
      </p:sp>
    </p:spTree>
    <p:extLst>
      <p:ext uri="{BB962C8B-B14F-4D97-AF65-F5344CB8AC3E}">
        <p14:creationId xmlns:p14="http://schemas.microsoft.com/office/powerpoint/2010/main" val="844025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980728"/>
            <a:ext cx="8856984" cy="5616624"/>
          </a:xfrm>
        </p:spPr>
        <p:txBody>
          <a:bodyPr>
            <a:normAutofit/>
          </a:bodyPr>
          <a:lstStyle/>
          <a:p>
            <a:r>
              <a:rPr lang="fr-FR" dirty="0"/>
              <a:t>Journée annuelle scientifique des doctorants organisée par et pour les doctorants</a:t>
            </a:r>
          </a:p>
          <a:p>
            <a:r>
              <a:rPr lang="fr-FR" dirty="0"/>
              <a:t>Budget RTR DIAMS : 3500 € par an (14 000 € sur 4 ans), essentiellement transport et buffet</a:t>
            </a:r>
          </a:p>
          <a:p>
            <a:r>
              <a:rPr lang="fr-FR" dirty="0"/>
              <a:t>Environ 30 participants en 2023 </a:t>
            </a:r>
          </a:p>
          <a:p>
            <a:pPr marL="109728" indent="0">
              <a:buNone/>
            </a:pPr>
            <a:r>
              <a:rPr lang="fr-FR" dirty="0"/>
              <a:t>à Tours </a:t>
            </a:r>
          </a:p>
          <a:p>
            <a:r>
              <a:rPr lang="fr-FR" dirty="0"/>
              <a:t>Prochaine </a:t>
            </a:r>
            <a:r>
              <a:rPr lang="fr-FR"/>
              <a:t>édition ?</a:t>
            </a:r>
          </a:p>
          <a:p>
            <a:pPr marL="109728" indent="0">
              <a:buNone/>
            </a:pPr>
            <a:endParaRPr lang="fr-FR" dirty="0"/>
          </a:p>
          <a:p>
            <a:r>
              <a:rPr lang="fr-FR" dirty="0"/>
              <a:t>Ouverture aux doctorants des labos du RTR (Réseau Thématique de Recherche)</a:t>
            </a:r>
          </a:p>
          <a:p>
            <a:pPr marL="109728" indent="0">
              <a:buNone/>
            </a:pPr>
            <a:r>
              <a:rPr lang="fr-FR" dirty="0"/>
              <a:t>qui ne sont pas dans MIPTIS</a:t>
            </a:r>
          </a:p>
        </p:txBody>
      </p:sp>
      <p:sp>
        <p:nvSpPr>
          <p:cNvPr id="3" name="Titre 2"/>
          <p:cNvSpPr>
            <a:spLocks noGrp="1"/>
          </p:cNvSpPr>
          <p:nvPr>
            <p:ph type="title"/>
          </p:nvPr>
        </p:nvSpPr>
        <p:spPr>
          <a:xfrm>
            <a:off x="457200" y="274638"/>
            <a:ext cx="8229600" cy="816139"/>
          </a:xfrm>
        </p:spPr>
        <p:txBody>
          <a:bodyPr/>
          <a:lstStyle/>
          <a:p>
            <a:r>
              <a:rPr lang="fr-FR" dirty="0"/>
              <a:t>Journée doctorants</a:t>
            </a:r>
          </a:p>
        </p:txBody>
      </p:sp>
      <p:sp>
        <p:nvSpPr>
          <p:cNvPr id="4" name="AutoShape 2" descr="data:image/jpg;base64,%20/9j/4AAQSkZJRgABAQEAYABgAAD/2wBDAAUDBAQEAwUEBAQFBQUGBwwIBwcHBw8LCwkMEQ8SEhEPERETFhwXExQaFRERGCEYGh0dHx8fExciJCIeJBweHx7/2wBDAQUFBQcGBw4ICA4eFBEUHh4eHh4eHh4eHh4eHh4eHh4eHh4eHh4eHh4eHh4eHh4eHh4eHh4eHh4eHh4eHh4eHh7/wAARCADUAR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tYvEWlM3lyyvbv/dmQqa0re5trgZhnikH+ywNcbH4yimAjuvsM+eizxtGfy+arEdz4fuyGbSmib+/ayA/kqnP6VlylXOwC5pwUVzMElqhC2fiCe3Y9Irtcn8mwa0I7jWo/wDllZ3yjvDJtP60WYXNgLRtrNTWo4+L2zurU9y0eV/MVctb+xuf9TdROfTdzSsBYC0baePalxTAqXFlbz/6yJSfXvWddaErDdbyAezj+tbm2jFArnG3WmXEWRIpA9ccfnVKS0x3IrvivHTNVLjTbWbJMe1vVeKdh8xwzQleufzoCr3wfrXS3WiMuTFhx+RrLnsZI22tGVNAcxTR16EA/TrTbu3t7yFoZ4hNGeqstTPbyL6U3aw9qAucldeHdQ0u5+3aDM/HJiJ5I9PcVs+HfFEN7K1nfA2l4FIClflZ/qen0rZjLHqR9anRVXJHf0FMCYOxzlR2wc+3enIzN6CsTVtXudNkDvp0ktt/FIjdPwxV/TtQtdRgE9k/mDv2I9jQBoLu9R+VPAb+8ai3MAMRMxPbcKevnH/lkg+rf/WoGPVfnIZmwenOKlVE/vH/AL6NQlbgj5Y4Qex3H/CpUjupU2nyR68GkNFu3WEgjAJ+maknt/3JKp0IPT3qpoVtcTanOV2tawpgyiJ8F8kEBi2DjjtWvqEcgtW8uaRFKnAAH+FRzJvQ15WlqRJbO38BrRg04hAxWslXm2jdcTN+IH8hUis39+b/AL+t/jVOMmQnFGubXb2H51V8ndMX3DC/KOPzNU3nkVflZ9zcDLE1LGzKgXOcDqe9CgwckaFnYvdzGJbiOEAZLyOqL+vX8KL+0S2mEQuorgY5aJsge3QVUWRvWmPI7NsQ89zjpVcoriybc7I8lu5yeKq6lfWGk2bXF24VfVuS59vWrJWRYiIcbu27ufeuZl8K3F9qP27WtR+0qv3YlXai+30pqJNyLTta1bW7rzLfT7aKxU4DzKScegwRz+nPtXSqyqgVooQQPTFNhswI1jhPlRgYGBjj2FTrZQgYwrH1bkmny3IaT3PKLnSdE+z+Yq/Z/mGRDKYwR365Jqre6JYQp5ljqUpBYcbNo+pY4NcfJeXCO4PzAHqWyf0qpLc3Cz4BkAzjLPgfhmue0u47p9Dt7Ya1by/udQhljb5djsRH+O7rUx1q5sdv2rT4CM4Mls5jX/x3g1wVpf3LTKrySOR0wTgfnXWasZptIWSSJyMKVZjgfgO9NSknqVypnRWPjVAMC8vIh0/fIJV/ADH860B4g026UNcQ6fcc9QDHIfw7fnXmjLuYN97+VOAPOGJPselamdz1eC9tUP7ltTtG6gRuJlx+tX7bWJ+BDqVldf7MoMbfn0ryGKa8iiPk3Tq/XOeBT08Qa0ihWminQcgSLlQaNB3PaotYkChriwlC/wB+IiRf0qxBq+nTHatyqN/dcbT+teL6Z4gvrq+MUlukDhd3mROV4HYDpW0viae3unsry4SYx/LumTcSRRZAetoyuuUYMPUHNLjmvNrPXrdsMiKnbMMpU5+nStm18QTADbdTfSWMOPzosB1+2myRq4w6hh7isW38RZ/1kcMnujlf51dh1uxkHzeZH7suR+Yp2YiO/wBMjdCbdQr+hPBri/FOtWnh6SKPVIZkMzbUKR7gT9RXoiywzIGjkVlPQg9a80+N8AexsWI6T/0NJ6IEtQ03xBZXrqsEc3JwMrXSRRMQPlYV5/4FiVr6BD3cfzr1iTT7qHmKRZR6OMH86I6obdjMMG5SrLkHqDWQfDFrHqAvbOWazk/iERwrfUV0L3Dwttnt3jPbjIP4063v7dSzBIZeCpDDIB/xqguVGMUIAmlRc92bGamReB6djVTU7bT9RgaC7hSVD2I6fT0qvo1idNjaFdQnngz8iS4Oz2B60WHc2kT6VZt02yB+Md6yIL6CWRo4pkZkPzKG5FWVmkzlJNv4ZpOIKR3R1iCLw3Bo9jax28I5c/3jnP8AOq+qWMosIWwMMMjFc9pd1fG4SFTHKCRgPHmu+1+/1bTNMga+sbJwU+T5SMexxXNKMotJHVGSabOJWzk2D5ewqS2tU89RdeYsX8WwZb8M1HN4mvXXatrZRgZHCmqc+uXLKcvCp7YAroipvdGEpQWzLtxDC12zWvm+QvC+YBnPfpSbcVmLfNtCm6j/AO+hTJbxTn/SF9yDWqTM+ZGlJMM7FcD1JPSue1rX7uO4GnaFa+fcn70zqfLT8e5pLbVDcu6/YZI4FPyyScFz6gVZjvE3f6sJ24zmnYTkPsrnVlgC3EgmnP3iqbVFWo/tjHdMxY+g6CoxfBV+WNj7BaBfE/eSQ+wXFFg5iU3UwJ/dStjqeg/OmadezX9ml1DxG+dvQ5AOM1W1Z/7Q0y5sCs8UdxG0bOjBWAIwce9N0hY9L02Cws7V0ghTai7x0pBc8pOmxSs6SSyBfY4zVdNFhaR24BBzlgD/ADrpPs9r9oJBBQ+iMf6VGllC7M2HZckcQ9PzNctirnJXVokZRwEYljngDFLFcyOYrdiCudvU4rcv9LDISiAfNkF8AY/OqY0+aOVWWSFRuBx5gFTbUtPQh8kFAMluOgFPFudpyNtab2pQbfOTvwnNH2dVAwGY1sZWKEEG5Ci9COTVCC3zGOtdDDC54xtGapwwbTIvdXI/WgZTsIdmpJ7xsP5VH4g1PS59bupLXUbd0L5yHxg9/wBa0jHtu4D33EfoabffDLSYTDOl5cgXaCc7sHDSckD2zTjuEtjnri6byXaC6U8dUcGrnhqeBLsHUr7UIbdo3xJbMNwfHy8HjGcZqTUPhzaxQySR3kx2AnBRefxxWVB4TcITHdSx4PUt1qnFkKS7l+PXdZiI3XHmkdnUHNW7bxNqEt7bW0kMa+dKEMikgjPt0rCk8O6lESV1JmHTBB/xpkel6vDeQbLxDJ5qiMleA2cCmrgfSWkR7dHtkb5iIwCSOtcT4xsUvrm7iuC7Rw2zTRpu4DgHmu38PpcJoNol2yNcLGBIV6Fu+K5/XIg15f8AHWxl/wDQTUSLRwvgj5NQifH3WB+te5SQnYD7V4b4O/4/1HuK+gXjzbKf9mlDYJbmHPGGXBFc3rGmiO0maD5GO5sjjmutmSs3U4/9Fk4/hNaWIPGZNY1hJCizPj1zXR6L9surVZZ7qYMf4Q5FYksQMx+tdJYrLFpiG3JDl1AITd354qYq5bJV0yD7QLj5/OAxv3c1djtxjl5D9XNSSKVjZgu4gZwO9OiD3FsGQSRkj5d64I9KvlFct6W32W4SdCdynIOa1Nf1m81Zh9rmZ1C4AJrGWSTy5mjU7kVuShILAdh3/PmodK+3OryXKMMlXUkkD7gzhD9wZzxk/WkqScrle0ajYka2i/hQUq20f9wflUlukwjjTa24Dktzjn6mrSxMNrK4UZJZcfeyP05rTlMmVBAg52jHrinmEAY2c4zwKmu5porbKWsszBgNiuoz7gk0tqk91C32m1e23ZUozgtj14qlFCuJHGdnCnApPJZnzg1djs1jUQoCEXG0g88VILOORQ0kSsyHchOODQooHcpIq7vL3LvxkJkZx9Kkigb0qM6JIddbVt2R5IjVCfl3euMZ/WtaO1bC5yT7dKOVCuUGh5xwe3BoEIx2OOvtWjHYtkGONcMdzHPX/GpP7OZPl27PZelHKh3PM5fPMqyfOPYuozTdl15rHySwb5iDcDn8jUn2jKIXVVB7m1Xj8qmmdV2Hda/dIybfbXGjUxtQilZW/wBBjGRn5pN2P1rP8ubblLaLgdj/APXrUnaSR9j/AGbnONq4qicL1C+mBUlq5pYuWMbNDCuV4I5yKaI5mk5aNadGYTaQs0LAjgkd6ik8k/6typ/3q0JFEO4nMmeewqNbRRLLwR82c4qaLhC3nDd6E1OJsOQ+OQOfWmIyr+HyzFIF+7IP14rtIoxNo2nSEZPkbfyYiuV1N0eIKMlgwP3feur0++tLHwWmoahMIba0WVpZCOFUMT/WnD4hT+ErX1rutnXHVTXKxWyyRtFLENvGNw61jWfxx8O397LazabcWltuKxXJIbcP7zKOR+tdrYRwXNqtxbuk0MgDRuhyGHrmtLp7GTi47nNy26RxEqFRV7gcCqFxGEuLVsk/v4yD6/MK664tGDn5VKY4HfNcZ4j8ReH9NvU0271OCC981D5THkfMOvp+NO2gke8acP8AQF9iawNXCfb7lWYAtaSjBP8Asmug0dkl09WRlYHJGD2r5V+OOqeKtE+LV9JDrgLMhECwyY+zwOOIyOgOP8axkdEI3Z6V4RTGpLz3FfQaDNqn+6K+JvhH4g1i48XWGmnUHEU0oBZ13dOcfjjH419t23NtH/uiog+hVSPLqZGrl4bK4mTG5I2YZ6ZArzqTVL7WdNSSYJE0V4q/u8jI2EnNeh+JL7T7W2mtrm9toZpYm2RvIAzcdhXBeH7VW0S6JJBW5BXHqUx/Wt3Hmi0ZRfLJM5ILmYnP8R/nXX6MP9DG3lgeRnFed3HibRLXxONEa6aW+LBWiiiZ9hPZiBgda9R0a3EMZRYHQqQp3nJqYDdyM2zrMZ2klZNoHlDkZz1wBmpGhn8oQRTus7cpK0W4KM9DgAdOPWtKGFjIMqAAB2/Ooo4L6PSp45nNxdeU5R41C5JztUA/gK1bElfQrwXVpNefZoL+1eVQRJCrqXJz6Zz603SrO4jvb2SVrp0edmRZT8qr2CjccD8F7cV5n4W8J395rdrqOn3QO26WSdMgNCvf3PIx+NezTwyeVKSHcEEKqYDAEdj6+9Z4SrKondHRjMOqElFO5VgaQ3LQvDKGjVSZtn7tvXHOac8b/aVhW2nIMZJlDAIDnoRnOfwrSsIPLtl8wOTt/wCWmC3A7kcZqa1jZoQfLKA54I56102scZn/AGd98YCErnJAwMcU+9s5ri3aCJpYSybRIhGU9x7/AIVp2FrcRB/tFx9oLSMyYjC7FPRepzj1qDXNWsdGh8y8cB24jjH3mNQ5KKuyoxcnZDre1aNVGS4VQATyT7mporTbnPc+9YWj+Ift2pQ+ayxx8rhTjOR39a7G3hLKPlOD144FTSnGpsVVpypu0jIttMaO+nuQImM21eFIIA9Tzn8hV9LV96HbggZPOcVp/Z8xNs3DOQT1xxwabbrPFcx2rQzzjZuNxhQoOemM5z+FbtGNzndT0e4uU/sW3tEg0ySDbLPHMEkjb0VSpB6Dk+prY0rTrWz023sreUNHbxrEpcgthRgZx3xXN/HS21ZvhxqUejXUllPIyq8qEhhFnnGOeflBx2Jrxz4f/BrVNQ8PJdy+IL6JpHLbYYyFwQCDywzwR2rKc4xly9TenRlOHN0Liw7rfd5oJx93OKlizEqyCaXjqPMzj8K8am+Jt3NqTRWdkkce/CeY5J/Gu18FXHiLxBG0iaTJKiH5inT8zXlzqqHxHbSw86nwq51l46thvPL8/wASdKzUlmWRgsgJ3egGRTfL8uR45nMbrlWUg5BpsS/MQrF/rV3vqZ8ttDbhk3wIjSAsM8EA01sbvnjX6gVWsGCghk4DU7UtQtNOgNxeXEcUPTLH9PetYvQzcdTO8SeIrDw/GGuJsyOMxxDkt/hXN2vxHLXuLnSpEgYABkfcfY4NWbzXfCeqzliFdshWd4uce1WtU8D/ANpbtU0W6jniuJAyqh4jG3kfTrXHWxLjOyPRoYKNSnzPc6OKaG8sjPBIHRlJBFamsabJrPwh17TYEaSZ1kEQH94BSP1Fch4WjGi2Gpw6jcJHDbTld54Xpnj9Kw/EfxcSz8OajouhwTiS4Ug3m/aY1IIJUdc12U5c0VI4KtPkqONtmYHhv4YwXckK6hNfI5iEskcVuSG4yVVuma9c+Gn2a1sJvDkcjrLYythJDkiMngZ7kV5ZoXxNtbTTGnuLh7i5jXfFAgZd8gHQnpj3q14E8RDU9QOqW8pgupWLSIp5VieR79axwntVJuZ05h7F04qlv1PbLq2BMjDduwNuD/nmvFfEnhbwzqmsa3rUxF9JI0gVS5Xa6LjAx15Favxa8Sa3oNnFaR6hMsl2GGeAQo64NeW+Fvtsckl+PtBsmb96N5xIw7f4131IOcexwYdqMrtXNP4bw+J31Oe8k8Sarpt3ZKjQ7pWZCOu0qTgrjHFbPjTTbPx94xn1PRNRPn3aJuikXaGlAwcE9uOldP4YmjuXbUJI4XTpb27qC0mPvKR7Cs19QtrfUgkvkQW9rIXlgwG5ZwOMc5xkjBrw5Yuq5ONj6KOBoxin/TOt+Hvh3S/DVnaJqT25v4GYhwdojcrhvr8v8q97l1S2tPDb3sNxFOYrQyoA4zIQvH5nj8a+ddN1PSy82s6nHAbfzgJmyWUkjAYA+ozWiNQTVtVR9GjZbVEWGKQ4wyD0B/zxW+HnJN21ucuNpR5U56WdreR5vcxeKNQ8TPdax9onvp3LtJu3d+n+yOeBX0Z8LFM/hW5e7XDROMs/Q4Xrz/Oqvhv4d372z6nfX0RhkhEsYWMhyMbsEHpjpWd8UtRfR/gf4okikaKaZBCmzgjfhTj8DXVQozTdSWhyYutRcVTp6/oeQ+GdNt9X+JviFvD+oW9zMJxcRTEcFCAHGe4Br6F0/T5DZxQXEz+bEQJHjYgMR1/Cvi/wBrlz4b12x1Wzfa0Unzjsy9GUj0xX0q3jy8uPDMWpeH7i1ubl5BtikyxZSSMkDnJx+tdFNKnJyvuc1SUpwjHojrvF/irQvB9mbvWtQMe8hY4FILMfVV61x9j8XPC+qSiTT7u7hmTarJNHncNwyeD6V4b8crfXP+Eji1XW2QyajEJQsZbbH6qAelcZpFwy3KMuRu4qKkpGlGMUz6/HiLSZfETTaNCmRbq0nlgKHPJ5A9jVv4hfE7RfB9vbrNC95qNwm+K2jIHy5+8x7DIx61498GdVWfV5Ld5la7EbeVk/e44Fcf8AG++ub34i3ghkhZLREtkZZM52jn8ck5p0m1FyW7M6kb1FF7JHvfgL40aV4g1eHTtTsZdJmmkCxOsgeNieArEjI616pqF5p+lFJNS1CCzhYhQZ5Aqk+2e9fD/hiO8+0wSOuf30abl5wWYDt9a9C8ZapeeOviVdJ4iWZbLSgkItLUllD9/wyDk/SnLEOmryLhhfaStE+p9Cksr23kn0+/W9t2dtsokDDPoCOwryX4m30sfiuaWbd5cIVBH1YDkdPc5/DFP8GNc+C7p7bw7YSTQXaO32S6l2KjqVyynupDVx/wAc/F2upqdldXOm2tlcSQlFVJxJkA8E9+5qK03XpLlXUvDxjh67U3pY6PSdVhtblJb+6jtISM75WCqK9+0GS21CxiubK6iurZ41MckbBlP4ivgC5vLq/uxcajcSTtnjJ4UegHau++GPjjVvDWs2ws9Snigz/qHbMTDuMdBn1rXD03CNmZYiSqS90+zRHJJG1s7P5rKQsqIdq/j2NZXxD16HwV4Ivtan/evboEhVzzJKfug/zPsDXK6d8UtUvObTwzHMBzxforf98nkV59+0Nqni7xfoFokOgT2en2XmT3SrMsmcL9446ADP61u20jlS11PIfEfjHxR4v1pLy41a5mm+9HEjbY4wewXp+dacVz4ruoYydQ1EiNRGojkKKoHbC4HeuN8HtZRa9bC5u5reByQ0qoG2jHHB969t8N6dpK2L/wDFRXDAykgxQRYPA9e/6Vipx5ve3Onkk46bHzDoekahrC3E1hbvMtthpHXgAE8Zr6R/Z9vr648K+YroxiYxiD7pJHvXkvwx0XXtC1S4fcBayJtbIDJID0DKeK7jR9f/AOEZ1SZpLbyIZ5PMLIvy/p0rxMVL2mkdT38BT9klN6Pqd14y0m/EyatNaxIJRiUIc7D0GfwrBgUAHg5rV8Sa1DrUNpc2NzDPDIn8EgJU+jY/rWaqMsJYjHPrXRh7+zVzhx6gqz5SS3yMgZ+hryz4mxaxrPjU6ZYxkx28EbAF8L83U16YrFWyWBJ6YNcx42a6gnh1LTrRJrpl8t1YH5lHPGOa1m3GLaOajFSmkzk9F+HXi24m2xW0Kkfxmfg59K7zwJZ694d8Vrol9lUlhZiofKMMdfrVnw3rmtTaCmo2vh2ZpVkETxSSEYPr6kVd8ba1b6PDY6tqrLb6q8ZjVYELFU3Ak8njkBf+BV5ntak5cske1GjTprmi7epwnxiuZ4vG1/Y2+oCS1kjWVYNuBFKQoYE984/WuDtrf5nNzCUUkYbqDxWjql4uo6g92cmWVi8jZzyTS6TM8c7oOepKnoRXuU6VoKLZ41SalUcl1MW5s7W2b90MKcFv8a7CTRrDQLuxudIulkiuoRcZaZWO4YDdOmc9K5zX7dYdTVY1PkzRll+Yn6isvTZnttZgDMSnzR9cdelLlae5Da7HY/Fxb159PmaOd7VIyDIFL7STk/SoLK5lSMiGz8u3tog0a56D1Puetd0s0epeHIll4DwlSMe2P6V5rf8Anj7bFZ33mhsRFQcZHfkmuhPQ5qOjaOzivNQ820H2WOOcxsDtGOo649cenXNXbrT7e3v7dWgS3luYtwjlGVfK/Kyt35wPUYOay/CN1KBMlxbvCUjiMR3/AD7xwNpHUgDODmqupttmuod0hmnixBDI5BjDNyc544x0J/CvnqlKXO+h9NRq3inHU6Lw/p+jz+FLm1W0u76Q23zvGnywn5jk8/N93881e0mzm0OaK3wzhW5mVtyNu5TB7cA8fWuItdauNOik0O5tfsl9NsQzxSNiZSMhSvTJJHtWx4Y1S4kS1tX+S3SRZWJPzbVGApGeg3HGcHBrXD06iqXvoc2Lq05UWpLU+htF+Inh/StAXS9au5Ybr96i5TI27jjn0HT8K8y/aA1uxPwtla2uklE85hwhznenH8s/hRqf9iXM4ub/AE4ahel3eCISMAFIYlSin5umfwNYth8OLHxnpc9ta3F1ZmeZC+9CY4Qp5KA4wcZ/M16tWaaUOjPGpU42lO+yPANPUtArr1DYr6Q+B2j6bJo9uNKUXswu2kZyxAjXavOe2Gz7muP0/wCD5t/FGueF47qe6aFIZrW8RPkCsTkP2DcH+dfQPw38J2nhDwxb6NpquyplpJZAA8rk8s2O9N1Ip+hMqLnTVno+xwn7TPhRdT8P2+pKjS3FuGVpB3J5zj8K+c/C3hjUr1zN5i21up27nGSx9hX2d8RI4U8KXV1qOBb26mQgHlmwQFH1Jr5evtUZbJlRlheVto2jpmuSpVa0iddOnfWR6J8KNH8ORXCRys/9oxj5Jt23P0xXL+MvBenxeJr60MzpL5m7eD98MNwJ98GtrwDoOpalbwXvmrZWa4KzMOWHqBnvW146sbJtSS+XUra4utkcQh8zZuG7liQD0XgfSsFUqN7msqcV0PPLDwte6bcR3mkySNcxMGSOM/fIORweCapQatqHh7xfe6hqEM3l6k5acmMqyuzEjg9Op4r3jw9p+m+HrefUrp3LqcBpAMqOyL6n3HWsufVJNb1BriSGFozwkbKGAHv6n3rSVRzjyz1Ipv2U+ZGX4k+JWleG2i1CaZ7jUbTTjFa2EkBDF3xlpGBxj5V/Ae9eDah4k1PXNQm1TUvOnuJmLNJ2A9AOwHpVv4p6je6t4iuFu1gja1la2QImPkDcbm6txTNMtxI21VwoXj0xXfQg1FJnLXmpzcjNTUxvBUkj0IrqNFjE8cUzHKg5Yg/dA7muaso0+3uu0ALnj0Ndp4HhRra5Q45QhvxrrorU55vQ6TTNTvo72DU7Od0urSXOM4yoH3T6g19NeNLW6l+Fmr3FkIZJrmyHlBQB8rY3DPfgmvlbw3Mq2F1c3D4azV45iR12dD+WK998Iz3158LrX95LIZLNEjjLYJ6dfoKMXWhRp88nZfl6kU4uc0kfPT+HdYtLm1lk04wKxKKxI2nj1/GvVfD/AIW1e40qFraa3giUbVVhuOPUmqHxF86DQ9KtpY3hkF6AQwwSNjfmKuweGPEt5ZWtxBqklvG8QxGHIwMnH5jmpoTpuKlDVNCq8/M09LEvh+Ivo8H2ySO5lm3Ru2wIVmB5BHo2B9CR61NqHh0a1Zi20+BYkMgMzzlcIiEFwT6n7v496ztLkhi1e70NbpWQN8jI3zIVxsf3yo59fmqfVPEw0XWdNXUICsN7N5EkydN2DhiPrwfpXwsq1bD8zpx5nvY+3cYziubREl5aWtxpLTWCMklk5t7hXUK5KgYJA4wRgg46EVjRjco5yOzensa6i8iFh4ng1aLJtrxfIu0AyC2PkfHr1H41l6pZRWWovBDjaw3qv+yTXXkeY/W6acuv59UcOaYSFNc0EUBF1447j0964v4na9a6Tp6mG43X8MwwqEHb6hvwrubyYWumXF13hhdxnvgE18tX9zJeyzXLyMzSuXOT1JNe+oc2jPE5+R3W57R4F+IE7eZBc32mw2rIZm3QnIIHruHOaW9+IWkaxp89teQwX00ku8vJGCIowMBVB6sep7dOteD/ADL8vzD6V03hp7qGNTa6je2+DxjAX8snNYywdNanVHH1Je6emL4Z0fU7fzNHWWykA+UybhGx9MNyPqK5nWtMvtAv0l1CAxpLGVR1OUY5HQ01PEuoW8kaXGofaCDwfLCt9OD0rqtK8Q2etWZsNWIkibp8wG1ux5OPz4rWnOcN9UElTqbaMzNB8P2/ii5tbe41A2KwlpBJ5eSy45XkjH156dKyPjJoWheF9Rsl8P3GrSLKpeRr5U9R93aBxz3FWL24utG+1Np7fZbq3DbDGisH44+U5HP0rEtdM8QeLZCNZlkgwhKXE8ROT1ChVGeT3rWrGSmpX0MVKDp8lveOm0LUprrRIY45FRFHJANcjf2N9LqU/kRENHISinIyOvtXafCHwtNc6jquk6sZreS3jVoIopFxI59CQeMc+1UfiL4d1fw5q8MdxdQzRXMW7dETtBBwV59P19KcKsXLlvqYOm4+89jm9CutQ0vUY7uQ7QzYCKxYKw/iwfvHGeM967jSfEegyEw2WqmO4vFD37X8ewmRTkKhGOD8o28Yx78cn4WS0h8QWgvUE0JkKtv5CgjqfavT9S8HaHqCiS0Kn3jG4Y/4Hux+FedmMqcJLnT9T1Mt52m4PY5uafw8Vurq+uLO/ZfuuspWZXUM3AXgpkDt/d56iuU8LxmW8ZkvTCSueQQW/Hp+NemWXg7RbeKVWR3YxlQ5CqRkf7IB/WvHNt1o+vvY280g8qd402nlhnjj8q1y2cJJ8rM8xvFx5ke5fCy11C2uNXubqYzW8iL9mYsHKNyDgk8delWtDtdVfX3XSr/xFEoLtcGS92WUWBluxL8H7ucc+ldJ4ZtIZ7W206Ce3gZ4hIY/ODSKCMk7Sd3Y9a5yz0Sz8OT6prWpX0dxetbzww6c0KLJIr7grdRnqecc4rrqYimlov8AgHj1cLKdRTTaS3XcsfCvx9d6hf3MVrbwyaaXCozRhWDbiBlgeS+eDg/d6AZr2bWdasdC08Xt8xWHeE4GTk+3U/hXmfwY0jwrKkpbwne6aVcSqbqExxK4BAYAsQTyelei39jp+oNFb38ME5Vt0aOwPPqOa55yTWmjOzD1Fe01oeQ/G7x3YeILCx0/S3uUSJ2luFkXZk9FyP1ryPwZpp8TeL9P0+QeZD57Szj/AGF+n4D8a7r49eFdQ0HxJcX0GnSjTLsCSJ4UPlqccrkcL9K5j4GG5F5rc8I8u5l8u3t2AwULZLH8FFZcrScnudTlFySWx7ZdXG4nRtI8qJYl2TylQUhH90DoW/lWcfDtp8qxWo8sHLyM253Pua1beBLO3S3hQBF9vvHuT71MZ1RcFdv41gm+hpItRafa+IdINhqCgSx/6icDLIw4DD3H6ivPtOuZLHUY7OUlppLlrdgeNjL96vQPB87zyXaH+CUEfQj/AOtXn+vWOnf8LX1C+0m6kkiS8Iuoycqk3lDO38d2fcmu/wBmuVT6nBOerieSfFCSGy+ImrxsuRIyMPYGNc4/HNZ+j3Kw2UrqflQEr9K1fjhp0i+K7zWfNQxGaK3KBTlW8rcOeh4Brh3vSbX7NECAeprspuyTOdmlp8m65lcc+YTj8a7XwVNthv5DyNpAHrgCuC09iJAR2ruvBkfA3/dI55xwx6/mMVtRfvCnsWtQdbWwvbVSR9vu1UcZ4CjP5nHNfT3wr8OapJ8ObCW6P2aYjdBFIcYQ9j9Tkj61l/Cn4U+D9as7XxFqIv7i6gk2tbNKv2ckHIOMZ/Wvc2hi2BFUKoGAB0ArzM2jTxlKWFqK8XuduBUqM1WT1PlTxvLql944is72ELDa5ZopchoxnHHb0+ua7S18UwrCoaCYEADCSYHAr0vxt4G0/wAR27OpFtfKuI7hV546K3qv8q8bu/DGv6bcyWd1YuHRsAgZVx/eB7isqMpUYRpUY2ila3oE6MJtzqO7bPIJNXuIvFn22Jis9ncJGV7lSgBB9fun867bxBqUV9atEVfi4WeJj/Cf4l/Hn865iaOxjtJfkj8+RWaRyMlnbvn61m6hrwF19ltl8+ac7YVU8Nkd/wDGvDcfaSTS2P0upg8LQXNXeiPVLP4g2ojEUZkty8ZWQRnBQj1OCT+A71keIdUk1CbR9YgVzGFeNix5IJHucjv/AIVnfDHRriBpZrny5JLuArNnkrkfpWbeWradqzWPmblSOJFCtwu1WB47HhaVOtGFV0Yqzik/U8ii4Yisope7Jtfgdbf6fJqGiXVq6usc8TLuU4YAjqK+ZPEGkS6HemzmkVxyUYd1z/OvpDTvFV1pai1jtLS7mEeIY7nOHPp1rnvjhd2+sfCqLWLnTdNtz9qWONbOBI3STJ5ZsZK8HgHnivQwGKxMp2r212tf8bnyuaYalhajoq9+/TQ8BiaEuDI3FbFteQKo2thelc8AtWLeJic7iPpXtNXPLjKxrXd1YPMqtI6ue5jwv55ra8Iaff32sQQaZHJcSyMAghJJ/Qg1ytxbhojuyW7E16f+zj4pttDvri0msybiR1VJVTLHJ4X86xrzdOm5RVzow0FVqqMnY6v4peH5PBum2WoahEhkuLfdJsXcFdeMZzycFa5jwVql5qjvd6gyRQIq48sc+mPX9a9i/abtWv8A4P8A2yaFo5ba5hfkcgM2CD+deTeGtNuv+FPXmtWJVZo73g9yiqMj/wAe/SuPD13UoqT3vY7sXQ9lXcVta501lrtra3Ye1jKOCf3gZcj65NJqosdX04W15auYUYtGEQKcnqQR0OfUV4fJeStcOWZslix57mtvRbqd7gM11Ku7+654rZ0eXVM541ebRo37PTYdFS51Sz23ccfSKfgr8wBz7Y71uaRezWrK9vcN9inHmoAu4rn+HPpWfpOnNJcOZJt8Dg7lboQeua0pLCLT7eKxt3kkRclMnOBnpmssXUVSk1LWxvhqTp1VKPU3or8SQu/z4AJ5P9KyJvDN9rU+iahZ29nZR2d3M8txPGFaTeyBc4G5xnp6A9q2PCmg6trEFzNaRSmCBCzSBcksOQq+rV0mnamzXFtpXk3CSRyMZQqhA2dowcenT8TXBSrLDR83/X6nRXpzrz91bW/r8Df8P6ZNDfDUrtkT7GY4VjijAEu5QpIPXGSa1Z9Gs76+k1BrBZZ5vlYNBH5sWBgHLZzx602wWKTUUE+4pGRIeM7SM9vyNby32h2UcN9JGDLMGVZWGCVHr2rDD4mVekpVGo73187X/r8zlr4abqOMF/VjCh0fTNPvUubYIHi4N2rRgBvQqBgfhWVf6DqOqeOLLXpZbaG3tQMxB2LSMOhyMYrtbjSoLxBNYyRrDJhnRY1IcHnkVdgsbaN90FsisTjiu6jSm5XbMFFL4kQ6frM7arLpV9DstDYTTyNG3IVBzg9iea+efgmi31xqusFExNdSOuO24/4AV7J4/wBVbS7bWZoV/eHRpoYyOxIOf0r5e+FvjlPDlm0MWyZXjUyxN8rbwMEivSrU2qaj1M6VROpzdD6Hkd/4SD9RVZ23D5hXL6N8RfD2pxBDcfZ5v7j10NleW97JGtu6TZI4RhnmuWFOSeqOic1bQfHqR8OaZ4h1gxmRrWwW4jj/ALzDeFH4nFeMfDvWhDJcXF9dAyXE/mTs5wdxJLMfx/nXtHxKu4vD+iXMz2wnSa1TzY/70cfmu367Pzr5Gv5ri8kur9FMVs1x8yKflUvuYL+Sn8q9Bx0UTg5ru50HxO1W01fxDd31m2YJZgV/2tqBc/ocexrmLaMO/JwB1NRO2cCrEKDy92ea1RJpaV/reOnOK6nwtcSQPnO4L8pB9DXJ6U2JVXsK6fw+cXTr2K1pDcT2Ptn4NywR+ALCWBsiYGQkHvnpXZC6968N/Zv1wyaBdaLLJlraTzIsn+Fuv6160JjXJWpvndzppz91G0Ln/aoM7Z4ashZjTxMcday9mX7Q/PWHUNU1K8aCBnwBlmJ6V9BfDbwfo2j+HYNQ1W3jmu2ywlfB2jJxj8DWUPAnhQPcXWlalJCJx8kZwyg8/jjn9KtabBeaGl0l5q1vdac/zLAVLc7QDx26VwV8NVcuWKsj3K2Pw9TD8zqXlfr28jdt9L+za4muWLK+mtkXEIOHA/vL61cto/Aum3supXt1aG71CQYaeQHgcAAdqwPCGveEdY1KJoPM0eeKXYFkc+TKf7p9M+9Xvip4H0W4kj1CytIElVvMuBGuWZe+COK4Y4GpGo3UfvLt23M6OOjFLk2ZW8XeHNPupGurLUSkU8p2tHtYEMMbAPT3rifFWg6fcaANAEt1PbWx8zORlmAOPw+ldPpum6XHd+Ykk7wgDyVb5Qo9wOprYuv7MljVJreOUIcoCvSvHlm1LC4iz5p6vskvTq7ebsaVsK8R7zS02vqfHr/LKy+jEfrVmFgE+9itf4laTbaJ4yvrG1bMG4SRgnlQwzg/TNYKOAPU+lfdUasa1ONSOzVz5qcHCTi+hf8AMTyyOntXsX7KmiG61vVdamUGK2VI4srx5hyc/gB+orxWzjnurhYLeNppmztVe+Bmvrf4cafZ/Dz4VWzX0kcM0kZu7tied7Y4/D5V/CuLMqrjS9nHeX5df8vmenlNJSre0n8Mfz6f5/IpftJa5I3g1dBiDMtyfMnI6BEIIyf97b+tN+G2h6XJ8L7aGC9+0Wd1bsbmMD/lsR82PTHA/CvNviBrFzrU9/NPjLr+6AOdqD7uD79fxNbXwR1qX+w7rTZWIFtLuHqQw5B/Ksnh3SwyS9S3ifb4qTfojyTW9E1K1vrsyW7rBDKY1lcY3c8fU0ac+zYw5IINevfFRbSfw3dna+9CJIwvTOeSfwrx6KPasbZAyoPXr6110ajqR1OatSVKasd7oF1sujGzFkkXAJrrfBsdtqGt2lveMjxedhlbocdAfr0rz3TUaJIbiNsqDzzXX6ddw2twmowFcBgzf7LA96JxUotGkHJM+n9PsrWz02KGyghtbdF+VEGFWuL03w/fWPjG81a+Nq1hMknlOrg5JYEcduAa6vwrqFnr2jWqfOYrtAQVb7rdx+dXLPS7WaR9GnsJvLD7iwcgqf8ACvCxFdOrGOnb59tuwe3nC8I9dDmbSAQi4uWkj8t8qPn5z6CnaRpsUkQjmlMltLGdsLJuCn+8M9DmuqfR1juBZNowlsM43y/M31zSxaDOLtbWa3gWxRi6NGMc+uQetc1GjyTjGz0utnu9fuZVTEupJ3vq1+CsZmlWkdhA0fnSyMxHUYAA6ACrqy+SGYcHoK010KzjcsFnkyc4dyQPwrB8X3sVhvmfCxwRlm/Dk19HgqVrR6I5sQ1GOh458W/GIi8SXGj2d3HG0Cqku5Mgu4+7k8fhXzVeW/2XxJe25QICxZR2AJzXo02nTa94mu9RmYs97cmY7nwM54z9BXO/FfTDpfiay3KoL22JGVgQcE46e2K7VUTqHM6bVM5O8f7PN6H2PStfQte1eyaJ7e6nABGT6fjWFCgvNUghztV5AufQZ61pWKP5xijcrk+vpXRGPMzHmsdh408beINR8P7bq/aYTL5CseSEOcj8QDWJZaSf+FO6nq7Rn5tZt40f/djkz/6MFZ/imK4TTbB3RvIkeQK5/iZdufy3D869S1OG3tv2ULPJZXuJg+M9W+0n9MLWeJaUkkaUVdO54b3qxEzdNprovA1jb3kN4t1GrqpXGR0PNaTaJatuZI4/xFLmsLlOXtSY2WQ11GkQ3szq1vaXEm4cbIyf5VW0a2gk8UWlpFbJOPOVSh6Mc9PpXrmg+KNQtPEk/gfUrKC2cOGtduFPlHnZkdT6Ue0UfUqNOUttr2Oo+Ceg+JLHUV1C5097OArjMvBdD2AFe2pIF+8xH1BH865fwFqjqi2jMWa26DOS0R7fga9CTV9Pli2s6b1ADCRcfj6UQqLERU0XUpOhNwe6MlZo/wDnov51IGz61rW/9n3BLxJbzL32YbH5dKsJp2nyKHNkhJ74NHs2TzHxA811baCl/bwXoiUYd2jYBR7f41Sm1q4vrYxwSPIRwATya7rw38V9Y8by3tsba0toooSZJsNtXPGMdT+nSuF8LQaLo/jq0t7PWJdSgMbtPJ5ASIMuCoUZJxn1zWE8XyqTcdioYPmcVGW5tfD7wbqdvfHU7+7ltUkYZtl43f7wNeuaJC8TXMTzSTBtxRX52gDoK4HVPEblyfL2gjnJ9K7Pw7qi/wBk2l3JwrcSc52+teNSxNeriU56J6W+R7NTDUqOGfLuramN4kka2hTU/Jd7fyxvMYyQfpWRYeIbG4DKI50lVQxRwMgHoeD/APXqp8QPFMFjDc6RZyhHaQqwdeWQjIZPY+teVWeo3DSSpDdrbeaoBDttYj/ePA/OuZZDQrpyqRad+j3+8ivj3TklB3VjB+JP73xtqcyPvEkxb/dz2/Ctf4JeGdO8SeNo7fV0aWwgiaWSMZAkOQqqTngZOfwrm/FNpLpeuTW8jxuSA4KNuGCM9aueB9US01Y+aJRHKhX93JsyRyMnGe2Pxr35UnGh7ODtpY8yjUiq6nNXV9uh9c6F4Q8C6XIs1j4f0eO7t8FXigUvGfUt1zXkXx58UG4vJfCunyBgGVriTOSD94IPYZUn3wO1a1943l07wNNqtrB5TqgSFicK8j8DAPLY5JJ9Kk+Deg6XaeHz4wmU6pqd6jMTd2pkjhYMdxVz3OOv4V5eFhKi3Uk2+nqe9jKkcRajTSXV26HKS+B/E+neGI9Ru9Ll8iKLL/vELouM5Kg5A59K5Xwn4yOju6rC1xPMfLZRhBgHg59a+iEXWodStZZ2e8cW5dIGAITcOQfXA45rwPx9oWj6b46ubS2kjgbCz+Wny+TuGSnpx/IiuuhWlVi41Vr5Hm18MqElKmyTUfiBbTagdNv7JltZBskk35K7h1xWHqGlSWlz5IYSrGxCMp++hGQfyrD0DS38ReKrTSYY1AeUiR1zkoCSWP4fSu+1/wDs2bxLJpml7mgtkWJpE5G5RjjFauCptKJkqjqq8/kN0G3QJHFuKrKvBPZvSr1lp95NNPan5GyGZOgYDuPrWf5MiQiSJvMUNyVPQiuk0i9DPAbhh5hXCSex7Gs3UcTphBTR7V+zrqUVnJJpN9kqQJIctypGc/pX0Utui/MsajPfFfGlhq97oup22rWGFmhfI3fdz3U/WvRPBH7RF42ojTdS0BGtlBCuk53ZB5AOMYGRwex61lFe9fuTXi18J9CyW+4EEVS+wrCW2qdrHJ9qn0nXtM1S0jm015LpGQMNiE4yOhJ71Zd7hxkW6x/9dH5/IZ/nVOF9bnNGs+qMm+jW3tnmPRRx7mvBvjxqq2ujrZ+YRLeNtOOu0ctXtniZ5IYxbGRW3HcQoxj2618i/HPxIuo+PJrSMF4rBRCpB6t1Y/y/KvQo03Cl5s56tRTqeSOcn1iy0qMSSSrHnhS6MwB/D/CuX8Uy6Nd2DX8N0bq/ZcSsGcg+n3gMfhmuteKdtCLQQoLopuiD9M+9cl46l26BGJ7D7NdtIu8hwwYAHvgflV0XHW5nWU+ZNbeuxzPg62+0eIYlbhVimdj6AROc1YskZWdtwWRORnuPWtb4VxRSSeIZ5sgJpEwDDnBOKzdFeKDVLWeVW2RzIzsnUqCM9eM/Wt6crNkSjojrvjVpL6P4W8E6fJGVuWsprudcchpHU8jsQAB+FTeNtYt3+AHhDTIWkEr3Mm9MdRGX3c/WRD+NfSHifSdJ1+eKG+t7aVZImik34DvG2PlB6gZweCKdpvgnwmyLoUug2MtlZ8xQyxq5jZuSRnJ/HrXn06vOk33O2dLlbS7Hzf4S0Q2fgKxv2Qq97PK5OOSq4Vf13Vl6oJIba4ZJtqBSTg8r9K9t+I2l29joS2djCIYLO5bMa/8ALMEtkD2y1eeQaPp+pafcpczhZGRlUBiMnHBxxmt4e8zCasjlvhrZf8VBYTjJeN9+e+fX8KvfFPVJl+KNpqh2xTRrATIvfafvY+nWrXw2aWO+kh8iMSL8pZlyUI44rJ8bLIvxHsbnWFQ2crxEFR8uwHBFVypyTEptQaPf9G1wW2p2l8bacRFhlyAFdD1I9u/4V7HarbuY5tokiOD6gg15d8R5LGPwPJqETHyrSJZYvJxnZwMD2wf0rX+BvjGy8V+FttvMzy2beW4cYbHbIqXh/q3ux2NZYn60+aS1R6i+l2KSLLHBsbHDxsVP5iom0m3Zi3mXQz6TGlhv5Y41j2qwUYHrUw1M45g/8e/+tWinFmfKz5i1D4f+H7uNZtPt103UIvmguYBjDdtw6MPY1JZR+CdJ060udT0S0h1vd5LQxIzyzTZwdi54B69hzWnZTs+Nzcj8vwrY07TdMvNYtr+4gV7q3B8lj2z1P1qMZD3Gzz8srv2ypt7k174P0m7tLA3GhwS3TsA+wmMIp5OdpGcCue8T2a+HwItMmn8lZwyBxnBPUAgcivR2uFjysZAPTk1xfjtZ7xbJSm2yE7KhztO4DO76E14tGP72L8z7LFa0Jeh4d8Wma48dWd9cRxxItpGH2jAbnPTA59q5+O3Mcm6PBdWb58cgZ4x6cV3nxM8N3+ra/BdWEcEypbKgQTr5jEdflJziuGkeSNm8xSr5IYHjkV7LukfMN6mD44sh5MN6pYtnY5P6f1rlISVc4JB7EV3eoyfbLWS027zINqgdc9q4YqVkK45GRTTugNCO8vLh4YZ7maWOPIjVnLBfoK9I8J+NrrTdMs9Dax88RSl4naYjGexHPA54968utvlbd1rpfBcM99riwgO0ZAztHzDnHHvzUyhGWktjelVnTfNB6novij4qeJbW2MllpxMewxPcDJWPsozjA+leU2v9oagt/r11K0xDjzXZxud24AAPJ/DpX1/8G/DetSeCrtLnR4pNPZy8AkQBp93UlT94DjrXyr8SVs7Xx1qVroNktpZx3DCOIElVYHDgZ6AMCPbFZ0lBJ8pVarUk/fMPS7yTTrmVU8y3mkUozAkHB6r9K1NKju2uFkhuTbYP3h1IrOa9kLNHcxI5xk46D86vQXltCI5YdxJHzJ3HsK2aME2dtaQ3M0IZVXeT87Bypf6jkGtywsyqx+apTDcjqPzriLK8vJ4fMiuYonjcME27yAff+ldBa6nq5s3FtqUDzAEmNohhv61zzoqSO2jXlB3O7ht2SykOPNUKd8TDO5fb1/8Ar1w+k+TbeK2a3IFtM4eMb8kZOCMdsf4VuNrd7a6BaakFiaeOTy7lBxhfX+f51laPHo+ua/cS2kr21wJSxaMA8MASQD15BP51FKlZWZrWrX1R718DfFtvo/iSeC4uNtndFoX+b5UdT8p/Qj8a+hYruCaNpkmjkRc52MCBivhfw5dSRz3VrcNiUuSynsRw359f+BV3vww8W33hzUri1ihlvIrlfLeCNuSc8Nj6fpmnKmnPfQxveN7antfjjV1tLG91KQ8RRswGcZPYc18ceJLeS31ZZpLzdLdyNJIrxlWUk5JJ6Ee4r1j9qbxUn/CD6VpttOHfU5fOk8vgeXGenr97A/OvEb+5tr2GG4t7iWYRxLGd7Ftr9wM9q7arVrHDTTOohma5uR5c26JEABBxXJ/EiFZNM8/dzHKB9c1saG0ywHaOo7ms/wAZRu2hSh15JBA64OaxTtY3acrs5jwvfGz0fWtpAM9ukQOfVwf6Vo/DLT/7W8daPZFcq93GX4/hU7m/QGuZt/MhspkIA3upIxzxn/GvT/2ZbZZ/iE9zIuRa2cki+zEhf5M1bVJcsHIyguaSR7X8ULNLqx+0RmVJrdsxSRuUdT7EcjpXKzX2o28Nnqcep38U6xhpHSclnzn72c5PFdl4sm8zTZlAGMg/rXn3imcWctmuMJPHgenUn+deXhm+Vo9GsrSTNpp/tunSxXFwbkXSlt7NkknnOa4S23R3ALZBV8HI5z/Wrmm61DY3EWnTl1WV8wP/AAg+maguJLefVJntZUkjMmflIIyev613wvucUy/pGmvaeJ7ghcQzp5yN9RyPz/nTbvR7O/1SGwvGYpcq0Qzz15HJ6HjqK6fVglj4eN6U3fZ4Ahb/AHv/AK9cpYeI4WWWFzbKJsBXkwWXHdW7e+Oa0q3U4voTSScGi1B4mfSbC58I6yz/AGBo2hguGJYxAjGG9R79qz/gxq1x4F8fwR3IZLO+xE/OVZSflYHoR9PWqfju2Etsl2bqOaTO35eSw9Se9YPhu8UyDR75s2szfuHY828v8LA9gTwR+Pat53qKxnC1Nn3NHIjorq2VYZB9RVyKG1kQMboIe4bArzv4Pa9LqvhiO1vSPttn+6lGc9O9dvXF8L1Onc8Et5VUhVbJrodCmPmLtx784xXG2c3RmOT2roNFuIvMCs2d38O3rXbWhzQaPm8PU9nVjLsxPHHi6Hw/aNc3CF2B/dqGHznsBXmd3421K81I3E04uJcgQoozFED7d6ofHOK6TXIUMhMCqQiA/Kpz/OuHtJtUtU8y3wGPQt2+lePhacI2lI+vxmJqSbhA9h1rw/rvjSwtLu1mt7Wa2zGyRyGPeDzjGcE5rg9W8AeJtKv3jms3nkYbgytuJFRaNrviKHQ4tPjmQPDctMJsncwYcqfx5zXQxeMNajjOAi3JXHnsxkI91B4BrSpWd3ZnNChFrXc87t9PvrrWFtLKW3FwAdyO4AUHgkk9MVneOtHtNI1WNLG4+0Q7Qjyjo8gA3kf7OSce1dfFZK8xlZFZyclmXn61neMNLabQ5Z15aAiT6jof5/pRCveSQSoWizhPM4wo57mvbv2WPBVt4g1ufX9bklj0fTJEyqZHnzZyFJ9BwT9R614hbxyXEqQxIWd2CqqjJJPAFfdPws8NWvhLwDZaFKUEoh3XLL/FMxBc/gflHsBW9ZpRsY0r3uek6lrdhD4evJrC4gJhtnMaqcAEKcDFfnR5nmXEk8zF5ZGaSRzyWYnJ/Wvt2506Gaynazm3xsjZBHBHSvh3W420/Wb3TyebeZ4T9VOM/pWOGUU3ys2xHPZOSKF42ZGIGM1YtgPKVuNxHX0FM1d7B5Iv7PWVU8lfMEjZPmfxEe1SBQsSLx90dK6zlNvSoSYtyvgN1INa9nplq+GWWRJB3DGue0p1RwQxHtniuj0mRpJgobpzUM1ix2rSRW+mS2sd0WMuVlO7OwDrmuH0XULqx1Pfb3EkbZwrqenoa6do1S41DZtaMSvxj3Oa4g8yEjjniqihTex6XNr8l0INbVSlzGwS9iU4wwGNw9iP5V1ejXdrdyC+iR2nZR8yNgEj+9+Ga8r0q7fZ5knLBRFOP78Z4DfUGui8Eaj9k1n7FNwjELu7EdjUyiVCWp0nxDhe6t7C+Zml2oYSpOQpHp+n51iPBHa6ZbBWAeQl2UDpXRSyLfaStrJhn8z5fryD+qis+5sEaZRu24HFY9UadGVrS5lRDtUYx1qTVsy2Xk/dYjnIyPxrRsrM5UKqkZx9an1ey8yUjy8e69qmc7F06baueaeJPN3wwxRxDCEkoOvP/wBauo+F2vXvhiCa8jsY3N0RH5rEg4Xt+tTy6JbTXifaVlAAA3IucCtm10u8vLyG1s3JgjAAaVRkep4rZVIunaRi6clO6R6GmoT6hYS5+ZHiDLnryM1x3xH8xdK0K7Cn5ZJVz7jaR/M11+jwGF2t9uUEYXOfQVU8SaS1/wCGY7dsbop32k9iQD/7LXBB8sjtqJyicPa2Eeq38NvLdfYUkUswmj3RyLjII/oQe9QXVtY+Hr+ObTGa7tmfpJkK3tnt7VtaLbXthE9tbvG8S532lzEJIz7gHp+FQS6ppcz/AGTUNAUQcjbbXLKfwByK74OKPPmm9zp7jWLHUvANxqFjJ5L27R+ZBIu7kHoR3zXnWsalHcboPskLStIDuRgNpPYD0rsYbPwtaaHeyQ32rmWZAI7e5iACsOhJBycVyL2sLMZY4WmkXLb34GfYf41rUabTFTTSaC7ltr7RRcKVE0EjRFBwQueuO4zXOSrznrirjedHdrK5JUcMvQAfSrOr6VcWyRXHlN9nuF3RP/Cfxram7oymrM9b8A+M10/xfYbmjitL+NWCgAZ3dee/II/CvoVJFZQynIIyCK+JNks/hmO4XcJ9NuMbgeRG/IP4MD/31X038L/Gdtq/guyubp/9IUeXKB2Ydf8APpiscTBpKZtRlduJ5LprzEZUq5x3PFdPpM5EiRrHG0pIxtHSuU8LadqmpKEtrcxxnrIw2rj6969S8NaDbaZCJMme4IwXboPpV4jF06a7s8zBZZWxEk7Wj3OR8S+H7PW9Tjgvo5RklAyHG1iODXB6z8P9csbhoUijvAD8pgcEkduPWvZPEdivILEGT5Qw7Hsa8u8TeN9S0CZtKWWCw42tcKm+Zh7MeF/AV4NOcm2j6yvRjGKZytvZyRbomjIKkhgRyCOoNTR26sdu3pVJdd00qWa5Jyckkkkn1o/4SexjysMEkvuTitOSb6GHPTXU2oLRAuNuPoKZqNkW0+6jMJfdC6hf73B4rG/4Su5z+7t4lHbIzXWeBLmbxHK8Jt2jWMfvJgPlXPT6n2odOa6CVWm9LnE/s4+FZNW8ftfXsDLbaLiaRXXH77JEan3BBb/gNfQ1rrFxZatNa3F2pVHOxCnODyvJ4PBrB+GOlJ4Zsr3T7kxJqV5dPdzKHUlhwuRj+HjPturr10fT9ZmMV3GA7LhJl++h7EGu7EU+bQ5cJWVN36M5X4v/ABEutM0KPSNFkS31C8jd2n/54QoMs3sT0FfK+pA3cz3UsjtcPlmcnJY9ya9v/aD8D6xpZS90y8N8GtjHcRiLDiMMGyvXPTkV4RBIGkKMeSOKMNCMY2W5OKnKc7vboUnDL95SPrWlE26JPpShFmPP3RwMd6HCq4AbAHGAtdJzF2w25OAM10OkMRcRj3Fc/ZIxGQuPqa3LJW8ptrYbacH0NQzSJnahOI7e6lt1y1y5wAe571y00Zik2tww6it2KF4EMEkwBXJweorIvtpm3KMDpVRJkavgrT5da8R2ejQzLE17IIdzdMHt+PSvSPiP8O7/AMArpWp3E32i2kmMIlJAckcngdhj9a4f4Yae154jSaOZY5LYGRAf4iMDH616h8Z5tSvPCelfanVoUE67VznzNgZTkk9Ah/OtlQm4+0S0PPnmmGpYiOFlL35bfn+hxVpqby3ZSAlcs0gP0YMR/OugLh5zzzXCeE5T/aFo7fdW4XP0I5rvTGn2jfFho2w6N6g9K5qkT04SNTR4TJcoGYYAJrRntWDbmwQOo703w3CHnllIwQgGK1ZY9uc8g9M9a4KsveO+ivdOfnjBY4U49cVreGV8qKSToeg4qGe39sdsCr3h2zuZUk8tR5IOC7nCg/U8fhWdzQ19JfddMWXnFaE9vJNYzJBGXYTxtwM8bXyf5UaRb2dvclnlNzJt6LlYx+PU/pU+pXJl068VAsaIEYKg2j74H49e9JbiOMuoDbXUhvZAGPBSI7mHpz0H61z93bwrcsLUCDd/EeW/M11+ox+fDuXBKjgdc1kTwRyEEx7TjnniuiM+xhOHcwf7PuBZvNywZtu85IH41XEM8cQwMknk+1dbaq9gwurWRkkAIO3kEfQ1nTq/mGT90xJJG6MdfqMH9a2UzPkRyWpWcqyGQRk5ruPAVrHq/h7+wLy4xFcM+xSgJjlHIAJ6ZHP51nXKtMvzW4f3jf8Aof8AGrXhWaws72VrqaW2WOJp0yCMunKjPP0ralVcZIznSUos5rVbC40OW/0zczCcCOQsOdobd/MD8qz7C/1HToTBZ3MkUZbcQrcZ/wAgV3ni6XS/E0Y1DTbhWvekltj529wO9cW9ndK22TTr5W/64tXrv2bWmx5X7xPzPcNImcIqjAH0rprNmMQoor5Bn2xV1tRJZOGHavnb9oFQuq2IA+9Hknvmiiqw/wDFRzYz+AzzWJiCBVyAnNFFelI8I7n4O6Hp/iLxb9l1RHlgjhMvlhsBiCOD3xzXtlpo9rpb6o1ozojuoWMBVWJdvCrgAgDPGScdqKKhblrY8+8byT+EvDcN/pt1cT3aajHie7kMz7WPzLk9FOOQPU17JoLt9rhbvkUUVvPYiJifEq4kk8SNG2CkUShRj1Ga+evjlpWnadqunT2NnFbSXKyNMYxjeQRyR07miivKoN/WvvPSrJfV0efWrtsFWJOCjYBzwQehoor2TyTTjQQyiNSdpUNz2rTRitorDgk4NFFQzaJneI1Uwxv0YDqK52flefSiirRnLc1vDd5PpzxXlq2yVJeD2IxyD7V7Z46b7V8OYZpQN25XGOxKkH+dFFd+Fb9lUXkfJZ7GP9oYOVteY8e8L8uoP/PUfyNd7oB3aVZluSECg+gwKKK82psfXw3Oy8KNiCVsAktzxWjqEaiMS45/SiivLq/Ez06fwIsT28FroEOqCJZZ5HK4k5VcdwO/45HtWdDd3FxPvmlZyFAA6ADPQAcAfSiikxmxorE3UgJ421oyf8eOoD/p3B/8iIaKKFuBiyOxXb0FZeqKFZduRuPNFFXHcUtio88kNs0i4bb8wDdOK2mt7e80W3vmhWKWRN7CPOM/Q5ooraOxhLcwQ21228VXuWLykMAQExjHqef5UUVcSZFH7LbsxzEvWtSyuLixh8i2mZY85wQG5P1FFFaJkH//2Q==">
            <a:extLst>
              <a:ext uri="{FF2B5EF4-FFF2-40B4-BE49-F238E27FC236}">
                <a16:creationId xmlns:a16="http://schemas.microsoft.com/office/drawing/2014/main" id="{F2447F3F-E4E1-4066-8222-A661F3CD3369}"/>
              </a:ext>
            </a:extLst>
          </p:cNvPr>
          <p:cNvSpPr>
            <a:spLocks noChangeAspect="1" noChangeArrowheads="1"/>
          </p:cNvSpPr>
          <p:nvPr/>
        </p:nvSpPr>
        <p:spPr bwMode="auto">
          <a:xfrm>
            <a:off x="4419600" y="3276600"/>
            <a:ext cx="3248744" cy="324874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6" descr="data:image/jpg;base64,%20/9j/4AAQSkZJRgABAQEAYABgAAD/2wBDAAUDBAQEAwUEBAQFBQUGBwwIBwcHBw8LCwkMEQ8SEhEPERETFhwXExQaFRERGCEYGh0dHx8fExciJCIeJBweHx7/2wBDAQUFBQcGBw4ICA4eFBEUHh4eHh4eHh4eHh4eHh4eHh4eHh4eHh4eHh4eHh4eHh4eHh4eHh4eHh4eHh4eHh4eHh7/wAARCADUAR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tYvEWlM3lyyvbv/dmQqa0re5trgZhnikH+ywNcbH4yimAjuvsM+eizxtGfy+arEdz4fuyGbSmib+/ayA/kqnP6VlylXOwC5pwUVzMElqhC2fiCe3Y9Irtcn8mwa0I7jWo/wDllZ3yjvDJtP60WYXNgLRtrNTWo4+L2zurU9y0eV/MVctb+xuf9TdROfTdzSsBYC0baePalxTAqXFlbz/6yJSfXvWddaErDdbyAezj+tbm2jFArnG3WmXEWRIpA9ccfnVKS0x3IrvivHTNVLjTbWbJMe1vVeKdh8xwzQleufzoCr3wfrXS3WiMuTFhx+RrLnsZI22tGVNAcxTR16EA/TrTbu3t7yFoZ4hNGeqstTPbyL6U3aw9qAucldeHdQ0u5+3aDM/HJiJ5I9PcVs+HfFEN7K1nfA2l4FIClflZ/qen0rZjLHqR9anRVXJHf0FMCYOxzlR2wc+3enIzN6CsTVtXudNkDvp0ktt/FIjdPwxV/TtQtdRgE9k/mDv2I9jQBoLu9R+VPAb+8ai3MAMRMxPbcKevnH/lkg+rf/WoGPVfnIZmwenOKlVE/vH/AL6NQlbgj5Y4Qex3H/CpUjupU2nyR68GkNFu3WEgjAJ+maknt/3JKp0IPT3qpoVtcTanOV2tawpgyiJ8F8kEBi2DjjtWvqEcgtW8uaRFKnAAH+FRzJvQ15WlqRJbO38BrRg04hAxWslXm2jdcTN+IH8hUis39+b/AL+t/jVOMmQnFGubXb2H51V8ndMX3DC/KOPzNU3nkVflZ9zcDLE1LGzKgXOcDqe9CgwckaFnYvdzGJbiOEAZLyOqL+vX8KL+0S2mEQuorgY5aJsge3QVUWRvWmPI7NsQ89zjpVcoriybc7I8lu5yeKq6lfWGk2bXF24VfVuS59vWrJWRYiIcbu27ufeuZl8K3F9qP27WtR+0qv3YlXai+30pqJNyLTta1bW7rzLfT7aKxU4DzKScegwRz+nPtXSqyqgVooQQPTFNhswI1jhPlRgYGBjj2FTrZQgYwrH1bkmny3IaT3PKLnSdE+z+Yq/Z/mGRDKYwR365Jqre6JYQp5ljqUpBYcbNo+pY4NcfJeXCO4PzAHqWyf0qpLc3Cz4BkAzjLPgfhmue0u47p9Dt7Ya1by/udQhljb5djsRH+O7rUx1q5sdv2rT4CM4Mls5jX/x3g1wVpf3LTKrySOR0wTgfnXWasZptIWSSJyMKVZjgfgO9NSknqVypnRWPjVAMC8vIh0/fIJV/ADH860B4g026UNcQ6fcc9QDHIfw7fnXmjLuYN97+VOAPOGJPselamdz1eC9tUP7ltTtG6gRuJlx+tX7bWJ+BDqVldf7MoMbfn0ryGKa8iiPk3Tq/XOeBT08Qa0ihWminQcgSLlQaNB3PaotYkChriwlC/wB+IiRf0qxBq+nTHatyqN/dcbT+teL6Z4gvrq+MUlukDhd3mROV4HYDpW0viae3unsry4SYx/LumTcSRRZAetoyuuUYMPUHNLjmvNrPXrdsMiKnbMMpU5+nStm18QTADbdTfSWMOPzosB1+2myRq4w6hh7isW38RZ/1kcMnujlf51dh1uxkHzeZH7suR+Yp2YiO/wBMjdCbdQr+hPBri/FOtWnh6SKPVIZkMzbUKR7gT9RXoiywzIGjkVlPQg9a80+N8AexsWI6T/0NJ6IEtQ03xBZXrqsEc3JwMrXSRRMQPlYV5/4FiVr6BD3cfzr1iTT7qHmKRZR6OMH86I6obdjMMG5SrLkHqDWQfDFrHqAvbOWazk/iERwrfUV0L3Dwttnt3jPbjIP4063v7dSzBIZeCpDDIB/xqguVGMUIAmlRc92bGamReB6djVTU7bT9RgaC7hSVD2I6fT0qvo1idNjaFdQnngz8iS4Oz2B60WHc2kT6VZt02yB+Md6yIL6CWRo4pkZkPzKG5FWVmkzlJNv4ZpOIKR3R1iCLw3Bo9jax28I5c/3jnP8AOq+qWMosIWwMMMjFc9pd1fG4SFTHKCRgPHmu+1+/1bTNMga+sbJwU+T5SMexxXNKMotJHVGSabOJWzk2D5ewqS2tU89RdeYsX8WwZb8M1HN4mvXXatrZRgZHCmqc+uXLKcvCp7YAroipvdGEpQWzLtxDC12zWvm+QvC+YBnPfpSbcVmLfNtCm6j/AO+hTJbxTn/SF9yDWqTM+ZGlJMM7FcD1JPSue1rX7uO4GnaFa+fcn70zqfLT8e5pLbVDcu6/YZI4FPyyScFz6gVZjvE3f6sJ24zmnYTkPsrnVlgC3EgmnP3iqbVFWo/tjHdMxY+g6CoxfBV+WNj7BaBfE/eSQ+wXFFg5iU3UwJ/dStjqeg/OmadezX9ml1DxG+dvQ5AOM1W1Z/7Q0y5sCs8UdxG0bOjBWAIwce9N0hY9L02Cws7V0ghTai7x0pBc8pOmxSs6SSyBfY4zVdNFhaR24BBzlgD/ADrpPs9r9oJBBQ+iMf6VGllC7M2HZckcQ9PzNctirnJXVokZRwEYljngDFLFcyOYrdiCudvU4rcv9LDISiAfNkF8AY/OqY0+aOVWWSFRuBx5gFTbUtPQh8kFAMluOgFPFudpyNtab2pQbfOTvwnNH2dVAwGY1sZWKEEG5Ci9COTVCC3zGOtdDDC54xtGapwwbTIvdXI/WgZTsIdmpJ7xsP5VH4g1PS59bupLXUbd0L5yHxg9/wBa0jHtu4D33EfoabffDLSYTDOl5cgXaCc7sHDSckD2zTjuEtjnri6byXaC6U8dUcGrnhqeBLsHUr7UIbdo3xJbMNwfHy8HjGcZqTUPhzaxQySR3kx2AnBRefxxWVB4TcITHdSx4PUt1qnFkKS7l+PXdZiI3XHmkdnUHNW7bxNqEt7bW0kMa+dKEMikgjPt0rCk8O6lESV1JmHTBB/xpkel6vDeQbLxDJ5qiMleA2cCmrgfSWkR7dHtkb5iIwCSOtcT4xsUvrm7iuC7Rw2zTRpu4DgHmu38PpcJoNol2yNcLGBIV6Fu+K5/XIg15f8AHWxl/wDQTUSLRwvgj5NQifH3WB+te5SQnYD7V4b4O/4/1HuK+gXjzbKf9mlDYJbmHPGGXBFc3rGmiO0maD5GO5sjjmutmSs3U4/9Fk4/hNaWIPGZNY1hJCizPj1zXR6L9surVZZ7qYMf4Q5FYksQMx+tdJYrLFpiG3JDl1AITd354qYq5bJV0yD7QLj5/OAxv3c1djtxjl5D9XNSSKVjZgu4gZwO9OiD3FsGQSRkj5d64I9KvlFct6W32W4SdCdynIOa1Nf1m81Zh9rmZ1C4AJrGWSTy5mjU7kVuShILAdh3/PmodK+3OryXKMMlXUkkD7gzhD9wZzxk/WkqScrle0ajYka2i/hQUq20f9wflUlukwjjTa24Dktzjn6mrSxMNrK4UZJZcfeyP05rTlMmVBAg52jHrinmEAY2c4zwKmu5porbKWsszBgNiuoz7gk0tqk91C32m1e23ZUozgtj14qlFCuJHGdnCnApPJZnzg1djs1jUQoCEXG0g88VILOORQ0kSsyHchOODQooHcpIq7vL3LvxkJkZx9Kkigb0qM6JIddbVt2R5IjVCfl3euMZ/WtaO1bC5yT7dKOVCuUGh5xwe3BoEIx2OOvtWjHYtkGONcMdzHPX/GpP7OZPl27PZelHKh3PM5fPMqyfOPYuozTdl15rHySwb5iDcDn8jUn2jKIXVVB7m1Xj8qmmdV2Hda/dIybfbXGjUxtQilZW/wBBjGRn5pN2P1rP8ubblLaLgdj/APXrUnaSR9j/AGbnONq4qicL1C+mBUlq5pYuWMbNDCuV4I5yKaI5mk5aNadGYTaQs0LAjgkd6ik8k/6typ/3q0JFEO4nMmeewqNbRRLLwR82c4qaLhC3nDd6E1OJsOQ+OQOfWmIyr+HyzFIF+7IP14rtIoxNo2nSEZPkbfyYiuV1N0eIKMlgwP3feur0++tLHwWmoahMIba0WVpZCOFUMT/WnD4hT+ErX1rutnXHVTXKxWyyRtFLENvGNw61jWfxx8O397LazabcWltuKxXJIbcP7zKOR+tdrYRwXNqtxbuk0MgDRuhyGHrmtLp7GTi47nNy26RxEqFRV7gcCqFxGEuLVsk/v4yD6/MK664tGDn5VKY4HfNcZ4j8ReH9NvU0271OCC981D5THkfMOvp+NO2gke8acP8AQF9iawNXCfb7lWYAtaSjBP8Asmug0dkl09WRlYHJGD2r5V+OOqeKtE+LV9JDrgLMhECwyY+zwOOIyOgOP8axkdEI3Z6V4RTGpLz3FfQaDNqn+6K+JvhH4g1i48XWGmnUHEU0oBZ13dOcfjjH419t23NtH/uiog+hVSPLqZGrl4bK4mTG5I2YZ6ZArzqTVL7WdNSSYJE0V4q/u8jI2EnNeh+JL7T7W2mtrm9toZpYm2RvIAzcdhXBeH7VW0S6JJBW5BXHqUx/Wt3Hmi0ZRfLJM5ILmYnP8R/nXX6MP9DG3lgeRnFed3HibRLXxONEa6aW+LBWiiiZ9hPZiBgda9R0a3EMZRYHQqQp3nJqYDdyM2zrMZ2klZNoHlDkZz1wBmpGhn8oQRTus7cpK0W4KM9DgAdOPWtKGFjIMqAAB2/Ooo4L6PSp45nNxdeU5R41C5JztUA/gK1bElfQrwXVpNefZoL+1eVQRJCrqXJz6Zz603SrO4jvb2SVrp0edmRZT8qr2CjccD8F7cV5n4W8J395rdrqOn3QO26WSdMgNCvf3PIx+NezTwyeVKSHcEEKqYDAEdj6+9Z4SrKondHRjMOqElFO5VgaQ3LQvDKGjVSZtn7tvXHOac8b/aVhW2nIMZJlDAIDnoRnOfwrSsIPLtl8wOTt/wCWmC3A7kcZqa1jZoQfLKA54I56102scZn/AGd98YCErnJAwMcU+9s5ri3aCJpYSybRIhGU9x7/AIVp2FrcRB/tFx9oLSMyYjC7FPRepzj1qDXNWsdGh8y8cB24jjH3mNQ5KKuyoxcnZDre1aNVGS4VQATyT7mporTbnPc+9YWj+Ift2pQ+ayxx8rhTjOR39a7G3hLKPlOD144FTSnGpsVVpypu0jIttMaO+nuQImM21eFIIA9Tzn8hV9LV96HbggZPOcVp/Z8xNs3DOQT1xxwabbrPFcx2rQzzjZuNxhQoOemM5z+FbtGNzndT0e4uU/sW3tEg0ySDbLPHMEkjb0VSpB6Dk+prY0rTrWz023sreUNHbxrEpcgthRgZx3xXN/HS21ZvhxqUejXUllPIyq8qEhhFnnGOeflBx2Jrxz4f/BrVNQ8PJdy+IL6JpHLbYYyFwQCDywzwR2rKc4xly9TenRlOHN0Liw7rfd5oJx93OKlizEqyCaXjqPMzj8K8am+Jt3NqTRWdkkce/CeY5J/Gu18FXHiLxBG0iaTJKiH5inT8zXlzqqHxHbSw86nwq51l46thvPL8/wASdKzUlmWRgsgJ3egGRTfL8uR45nMbrlWUg5BpsS/MQrF/rV3vqZ8ttDbhk3wIjSAsM8EA01sbvnjX6gVWsGCghk4DU7UtQtNOgNxeXEcUPTLH9PetYvQzcdTO8SeIrDw/GGuJsyOMxxDkt/hXN2vxHLXuLnSpEgYABkfcfY4NWbzXfCeqzliFdshWd4uce1WtU8D/ANpbtU0W6jniuJAyqh4jG3kfTrXHWxLjOyPRoYKNSnzPc6OKaG8sjPBIHRlJBFamsabJrPwh17TYEaSZ1kEQH94BSP1Fch4WjGi2Gpw6jcJHDbTld54Xpnj9Kw/EfxcSz8OajouhwTiS4Ug3m/aY1IIJUdc12U5c0VI4KtPkqONtmYHhv4YwXckK6hNfI5iEskcVuSG4yVVuma9c+Gn2a1sJvDkcjrLYythJDkiMngZ7kV5ZoXxNtbTTGnuLh7i5jXfFAgZd8gHQnpj3q14E8RDU9QOqW8pgupWLSIp5VieR79axwntVJuZ05h7F04qlv1PbLq2BMjDduwNuD/nmvFfEnhbwzqmsa3rUxF9JI0gVS5Xa6LjAx15Favxa8Sa3oNnFaR6hMsl2GGeAQo64NeW+Fvtsckl+PtBsmb96N5xIw7f4131IOcexwYdqMrtXNP4bw+J31Oe8k8Sarpt3ZKjQ7pWZCOu0qTgrjHFbPjTTbPx94xn1PRNRPn3aJuikXaGlAwcE9uOldP4YmjuXbUJI4XTpb27qC0mPvKR7Cs19QtrfUgkvkQW9rIXlgwG5ZwOMc5xkjBrw5Yuq5ONj6KOBoxin/TOt+Hvh3S/DVnaJqT25v4GYhwdojcrhvr8v8q97l1S2tPDb3sNxFOYrQyoA4zIQvH5nj8a+ddN1PSy82s6nHAbfzgJmyWUkjAYA+ozWiNQTVtVR9GjZbVEWGKQ4wyD0B/zxW+HnJN21ucuNpR5U56WdreR5vcxeKNQ8TPdax9onvp3LtJu3d+n+yOeBX0Z8LFM/hW5e7XDROMs/Q4Xrz/Oqvhv4d372z6nfX0RhkhEsYWMhyMbsEHpjpWd8UtRfR/gf4okikaKaZBCmzgjfhTj8DXVQozTdSWhyYutRcVTp6/oeQ+GdNt9X+JviFvD+oW9zMJxcRTEcFCAHGe4Br6F0/T5DZxQXEz+bEQJHjYgMR1/Cvi/wBrlz4b12x1Wzfa0Unzjsy9GUj0xX0q3jy8uPDMWpeH7i1ubl5BtikyxZSSMkDnJx+tdFNKnJyvuc1SUpwjHojrvF/irQvB9mbvWtQMe8hY4FILMfVV61x9j8XPC+qSiTT7u7hmTarJNHncNwyeD6V4b8crfXP+Eji1XW2QyajEJQsZbbH6qAelcZpFwy3KMuRu4qKkpGlGMUz6/HiLSZfETTaNCmRbq0nlgKHPJ5A9jVv4hfE7RfB9vbrNC95qNwm+K2jIHy5+8x7DIx61498GdVWfV5Ld5la7EbeVk/e44Fcf8AG++ub34i3ghkhZLREtkZZM52jn8ck5p0m1FyW7M6kb1FF7JHvfgL40aV4g1eHTtTsZdJmmkCxOsgeNieArEjI616pqF5p+lFJNS1CCzhYhQZ5Aqk+2e9fD/hiO8+0wSOuf30abl5wWYDt9a9C8ZapeeOviVdJ4iWZbLSgkItLUllD9/wyDk/SnLEOmryLhhfaStE+p9Cksr23kn0+/W9t2dtsokDDPoCOwryX4m30sfiuaWbd5cIVBH1YDkdPc5/DFP8GNc+C7p7bw7YSTQXaO32S6l2KjqVyynupDVx/wAc/F2upqdldXOm2tlcSQlFVJxJkA8E9+5qK03XpLlXUvDxjh67U3pY6PSdVhtblJb+6jtISM75WCqK9+0GS21CxiubK6iurZ41MckbBlP4ivgC5vLq/uxcajcSTtnjJ4UegHau++GPjjVvDWs2ws9Snigz/qHbMTDuMdBn1rXD03CNmZYiSqS90+zRHJJG1s7P5rKQsqIdq/j2NZXxD16HwV4Ivtan/evboEhVzzJKfug/zPsDXK6d8UtUvObTwzHMBzxforf98nkV59+0Nqni7xfoFokOgT2en2XmT3SrMsmcL9446ADP61u20jlS11PIfEfjHxR4v1pLy41a5mm+9HEjbY4wewXp+dacVz4ruoYydQ1EiNRGojkKKoHbC4HeuN8HtZRa9bC5u5reByQ0qoG2jHHB969t8N6dpK2L/wDFRXDAykgxQRYPA9e/6Vipx5ve3Onkk46bHzDoekahrC3E1hbvMtthpHXgAE8Zr6R/Z9vr648K+YroxiYxiD7pJHvXkvwx0XXtC1S4fcBayJtbIDJID0DKeK7jR9f/AOEZ1SZpLbyIZ5PMLIvy/p0rxMVL2mkdT38BT9klN6Pqd14y0m/EyatNaxIJRiUIc7D0GfwrBgUAHg5rV8Sa1DrUNpc2NzDPDIn8EgJU+jY/rWaqMsJYjHPrXRh7+zVzhx6gqz5SS3yMgZ+hryz4mxaxrPjU6ZYxkx28EbAF8L83U16YrFWyWBJ6YNcx42a6gnh1LTrRJrpl8t1YH5lHPGOa1m3GLaOajFSmkzk9F+HXi24m2xW0Kkfxmfg59K7zwJZ694d8Vrol9lUlhZiofKMMdfrVnw3rmtTaCmo2vh2ZpVkETxSSEYPr6kVd8ba1b6PDY6tqrLb6q8ZjVYELFU3Ak8njkBf+BV5ntak5cske1GjTprmi7epwnxiuZ4vG1/Y2+oCS1kjWVYNuBFKQoYE984/WuDtrf5nNzCUUkYbqDxWjql4uo6g92cmWVi8jZzyTS6TM8c7oOepKnoRXuU6VoKLZ41SalUcl1MW5s7W2b90MKcFv8a7CTRrDQLuxudIulkiuoRcZaZWO4YDdOmc9K5zX7dYdTVY1PkzRll+Yn6isvTZnttZgDMSnzR9cdelLlae5Da7HY/Fxb159PmaOd7VIyDIFL7STk/SoLK5lSMiGz8u3tog0a56D1Puetd0s0epeHIll4DwlSMe2P6V5rf8Anj7bFZ33mhsRFQcZHfkmuhPQ5qOjaOzivNQ820H2WOOcxsDtGOo649cenXNXbrT7e3v7dWgS3luYtwjlGVfK/Kyt35wPUYOay/CN1KBMlxbvCUjiMR3/AD7xwNpHUgDODmqupttmuod0hmnixBDI5BjDNyc544x0J/CvnqlKXO+h9NRq3inHU6Lw/p+jz+FLm1W0u76Q23zvGnywn5jk8/N93881e0mzm0OaK3wzhW5mVtyNu5TB7cA8fWuItdauNOik0O5tfsl9NsQzxSNiZSMhSvTJJHtWx4Y1S4kS1tX+S3SRZWJPzbVGApGeg3HGcHBrXD06iqXvoc2Lq05UWpLU+htF+Inh/StAXS9au5Ybr96i5TI27jjn0HT8K8y/aA1uxPwtla2uklE85hwhznenH8s/hRqf9iXM4ub/AE4ahel3eCISMAFIYlSin5umfwNYth8OLHxnpc9ta3F1ZmeZC+9CY4Qp5KA4wcZ/M16tWaaUOjPGpU42lO+yPANPUtArr1DYr6Q+B2j6bJo9uNKUXswu2kZyxAjXavOe2Gz7muP0/wCD5t/FGueF47qe6aFIZrW8RPkCsTkP2DcH+dfQPw38J2nhDwxb6NpquyplpJZAA8rk8s2O9N1Ip+hMqLnTVno+xwn7TPhRdT8P2+pKjS3FuGVpB3J5zj8K+c/C3hjUr1zN5i21up27nGSx9hX2d8RI4U8KXV1qOBb26mQgHlmwQFH1Jr5evtUZbJlRlheVto2jpmuSpVa0iddOnfWR6J8KNH8ORXCRys/9oxj5Jt23P0xXL+MvBenxeJr60MzpL5m7eD98MNwJ98GtrwDoOpalbwXvmrZWa4KzMOWHqBnvW146sbJtSS+XUra4utkcQh8zZuG7liQD0XgfSsFUqN7msqcV0PPLDwte6bcR3mkySNcxMGSOM/fIORweCapQatqHh7xfe6hqEM3l6k5acmMqyuzEjg9Op4r3jw9p+m+HrefUrp3LqcBpAMqOyL6n3HWsufVJNb1BriSGFozwkbKGAHv6n3rSVRzjyz1Ipv2U+ZGX4k+JWleG2i1CaZ7jUbTTjFa2EkBDF3xlpGBxj5V/Ae9eDah4k1PXNQm1TUvOnuJmLNJ2A9AOwHpVv4p6je6t4iuFu1gja1la2QImPkDcbm6txTNMtxI21VwoXj0xXfQg1FJnLXmpzcjNTUxvBUkj0IrqNFjE8cUzHKg5Yg/dA7muaso0+3uu0ALnj0Ndp4HhRra5Q45QhvxrrorU55vQ6TTNTvo72DU7Od0urSXOM4yoH3T6g19NeNLW6l+Fmr3FkIZJrmyHlBQB8rY3DPfgmvlbw3Mq2F1c3D4azV45iR12dD+WK998Iz3158LrX95LIZLNEjjLYJ6dfoKMXWhRp88nZfl6kU4uc0kfPT+HdYtLm1lk04wKxKKxI2nj1/GvVfD/AIW1e40qFraa3giUbVVhuOPUmqHxF86DQ9KtpY3hkF6AQwwSNjfmKuweGPEt5ZWtxBqklvG8QxGHIwMnH5jmpoTpuKlDVNCq8/M09LEvh+Ivo8H2ySO5lm3Ru2wIVmB5BHo2B9CR61NqHh0a1Zi20+BYkMgMzzlcIiEFwT6n7v496ztLkhi1e70NbpWQN8jI3zIVxsf3yo59fmqfVPEw0XWdNXUICsN7N5EkydN2DhiPrwfpXwsq1bD8zpx5nvY+3cYziubREl5aWtxpLTWCMklk5t7hXUK5KgYJA4wRgg46EVjRjco5yOzensa6i8iFh4ng1aLJtrxfIu0AyC2PkfHr1H41l6pZRWWovBDjaw3qv+yTXXkeY/W6acuv59UcOaYSFNc0EUBF1447j0964v4na9a6Tp6mG43X8MwwqEHb6hvwrubyYWumXF13hhdxnvgE18tX9zJeyzXLyMzSuXOT1JNe+oc2jPE5+R3W57R4F+IE7eZBc32mw2rIZm3QnIIHruHOaW9+IWkaxp89teQwX00ku8vJGCIowMBVB6sep7dOteD/ADL8vzD6V03hp7qGNTa6je2+DxjAX8snNYywdNanVHH1Je6emL4Z0fU7fzNHWWykA+UybhGx9MNyPqK5nWtMvtAv0l1CAxpLGVR1OUY5HQ01PEuoW8kaXGofaCDwfLCt9OD0rqtK8Q2etWZsNWIkibp8wG1ux5OPz4rWnOcN9UElTqbaMzNB8P2/ii5tbe41A2KwlpBJ5eSy45XkjH156dKyPjJoWheF9Rsl8P3GrSLKpeRr5U9R93aBxz3FWL24utG+1Np7fZbq3DbDGisH44+U5HP0rEtdM8QeLZCNZlkgwhKXE8ROT1ChVGeT3rWrGSmpX0MVKDp8lveOm0LUprrRIY45FRFHJANcjf2N9LqU/kRENHISinIyOvtXafCHwtNc6jquk6sZreS3jVoIopFxI59CQeMc+1UfiL4d1fw5q8MdxdQzRXMW7dETtBBwV59P19KcKsXLlvqYOm4+89jm9CutQ0vUY7uQ7QzYCKxYKw/iwfvHGeM967jSfEegyEw2WqmO4vFD37X8ewmRTkKhGOD8o28Yx78cn4WS0h8QWgvUE0JkKtv5CgjqfavT9S8HaHqCiS0Kn3jG4Y/4Hux+FedmMqcJLnT9T1Mt52m4PY5uafw8Vurq+uLO/ZfuuspWZXUM3AXgpkDt/d56iuU8LxmW8ZkvTCSueQQW/Hp+NemWXg7RbeKVWR3YxlQ5CqRkf7IB/WvHNt1o+vvY280g8qd402nlhnjj8q1y2cJJ8rM8xvFx5ke5fCy11C2uNXubqYzW8iL9mYsHKNyDgk8delWtDtdVfX3XSr/xFEoLtcGS92WUWBluxL8H7ucc+ldJ4ZtIZ7W206Ce3gZ4hIY/ODSKCMk7Sd3Y9a5yz0Sz8OT6prWpX0dxetbzww6c0KLJIr7grdRnqecc4rrqYimlov8AgHj1cLKdRTTaS3XcsfCvx9d6hf3MVrbwyaaXCozRhWDbiBlgeS+eDg/d6AZr2bWdasdC08Xt8xWHeE4GTk+3U/hXmfwY0jwrKkpbwne6aVcSqbqExxK4BAYAsQTyelei39jp+oNFb38ME5Vt0aOwPPqOa55yTWmjOzD1Fe01oeQ/G7x3YeILCx0/S3uUSJ2luFkXZk9FyP1ryPwZpp8TeL9P0+QeZD57Szj/AGF+n4D8a7r49eFdQ0HxJcX0GnSjTLsCSJ4UPlqccrkcL9K5j4GG5F5rc8I8u5l8u3t2AwULZLH8FFZcrScnudTlFySWx7ZdXG4nRtI8qJYl2TylQUhH90DoW/lWcfDtp8qxWo8sHLyM253Pua1beBLO3S3hQBF9vvHuT71MZ1RcFdv41gm+hpItRafa+IdINhqCgSx/6icDLIw4DD3H6ivPtOuZLHUY7OUlppLlrdgeNjL96vQPB87zyXaH+CUEfQj/AOtXn+vWOnf8LX1C+0m6kkiS8Iuoycqk3lDO38d2fcmu/wBmuVT6nBOerieSfFCSGy+ImrxsuRIyMPYGNc4/HNZ+j3Kw2UrqflQEr9K1fjhp0i+K7zWfNQxGaK3KBTlW8rcOeh4Brh3vSbX7NECAeprspuyTOdmlp8m65lcc+YTj8a7XwVNthv5DyNpAHrgCuC09iJAR2ruvBkfA3/dI55xwx6/mMVtRfvCnsWtQdbWwvbVSR9vu1UcZ4CjP5nHNfT3wr8OapJ8ObCW6P2aYjdBFIcYQ9j9Tkj61l/Cn4U+D9as7XxFqIv7i6gk2tbNKv2ckHIOMZ/Wvc2hi2BFUKoGAB0ArzM2jTxlKWFqK8XuduBUqM1WT1PlTxvLql944is72ELDa5ZopchoxnHHb0+ua7S18UwrCoaCYEADCSYHAr0vxt4G0/wAR27OpFtfKuI7hV546K3qv8q8bu/DGv6bcyWd1YuHRsAgZVx/eB7isqMpUYRpUY2ila3oE6MJtzqO7bPIJNXuIvFn22Jis9ncJGV7lSgBB9fun867bxBqUV9atEVfi4WeJj/Cf4l/Hn865iaOxjtJfkj8+RWaRyMlnbvn61m6hrwF19ltl8+ac7YVU8Nkd/wDGvDcfaSTS2P0upg8LQXNXeiPVLP4g2ojEUZkty8ZWQRnBQj1OCT+A71keIdUk1CbR9YgVzGFeNix5IJHucjv/AIVnfDHRriBpZrny5JLuArNnkrkfpWbeWradqzWPmblSOJFCtwu1WB47HhaVOtGFV0Yqzik/U8ii4Yisope7Jtfgdbf6fJqGiXVq6usc8TLuU4YAjqK+ZPEGkS6HemzmkVxyUYd1z/OvpDTvFV1pai1jtLS7mEeIY7nOHPp1rnvjhd2+sfCqLWLnTdNtz9qWONbOBI3STJ5ZsZK8HgHnivQwGKxMp2r212tf8bnyuaYalhajoq9+/TQ8BiaEuDI3FbFteQKo2thelc8AtWLeJic7iPpXtNXPLjKxrXd1YPMqtI6ue5jwv55ra8Iaff32sQQaZHJcSyMAghJJ/Qg1ytxbhojuyW7E16f+zj4pttDvri0msybiR1VJVTLHJ4X86xrzdOm5RVzow0FVqqMnY6v4peH5PBum2WoahEhkuLfdJsXcFdeMZzycFa5jwVql5qjvd6gyRQIq48sc+mPX9a9i/abtWv8A4P8A2yaFo5ba5hfkcgM2CD+deTeGtNuv+FPXmtWJVZo73g9yiqMj/wAe/SuPD13UoqT3vY7sXQ9lXcVta501lrtra3Ye1jKOCf3gZcj65NJqosdX04W15auYUYtGEQKcnqQR0OfUV4fJeStcOWZslix57mtvRbqd7gM11Ku7+654rZ0eXVM541ebRo37PTYdFS51Sz23ccfSKfgr8wBz7Y71uaRezWrK9vcN9inHmoAu4rn+HPpWfpOnNJcOZJt8Dg7lboQeua0pLCLT7eKxt3kkRclMnOBnpmssXUVSk1LWxvhqTp1VKPU3or8SQu/z4AJ5P9KyJvDN9rU+iahZ29nZR2d3M8txPGFaTeyBc4G5xnp6A9q2PCmg6trEFzNaRSmCBCzSBcksOQq+rV0mnamzXFtpXk3CSRyMZQqhA2dowcenT8TXBSrLDR83/X6nRXpzrz91bW/r8Df8P6ZNDfDUrtkT7GY4VjijAEu5QpIPXGSa1Z9Gs76+k1BrBZZ5vlYNBH5sWBgHLZzx602wWKTUUE+4pGRIeM7SM9vyNby32h2UcN9JGDLMGVZWGCVHr2rDD4mVekpVGo73187X/r8zlr4abqOMF/VjCh0fTNPvUubYIHi4N2rRgBvQqBgfhWVf6DqOqeOLLXpZbaG3tQMxB2LSMOhyMYrtbjSoLxBNYyRrDJhnRY1IcHnkVdgsbaN90FsisTjiu6jSm5XbMFFL4kQ6frM7arLpV9DstDYTTyNG3IVBzg9iea+efgmi31xqusFExNdSOuO24/4AV7J4/wBVbS7bWZoV/eHRpoYyOxIOf0r5e+FvjlPDlm0MWyZXjUyxN8rbwMEivSrU2qaj1M6VROpzdD6Hkd/4SD9RVZ23D5hXL6N8RfD2pxBDcfZ5v7j10NleW97JGtu6TZI4RhnmuWFOSeqOic1bQfHqR8OaZ4h1gxmRrWwW4jj/ALzDeFH4nFeMfDvWhDJcXF9dAyXE/mTs5wdxJLMfx/nXtHxKu4vD+iXMz2wnSa1TzY/70cfmu367Pzr5Gv5ri8kur9FMVs1x8yKflUvuYL+Sn8q9Bx0UTg5ru50HxO1W01fxDd31m2YJZgV/2tqBc/ocexrmLaMO/JwB1NRO2cCrEKDy92ea1RJpaV/reOnOK6nwtcSQPnO4L8pB9DXJ6U2JVXsK6fw+cXTr2K1pDcT2Ptn4NywR+ALCWBsiYGQkHvnpXZC6968N/Zv1wyaBdaLLJlraTzIsn+Fuv6160JjXJWpvndzppz91G0Ln/aoM7Z4ashZjTxMcday9mX7Q/PWHUNU1K8aCBnwBlmJ6V9BfDbwfo2j+HYNQ1W3jmu2ywlfB2jJxj8DWUPAnhQPcXWlalJCJx8kZwyg8/jjn9KtabBeaGl0l5q1vdac/zLAVLc7QDx26VwV8NVcuWKsj3K2Pw9TD8zqXlfr28jdt9L+za4muWLK+mtkXEIOHA/vL61cto/Aum3supXt1aG71CQYaeQHgcAAdqwPCGveEdY1KJoPM0eeKXYFkc+TKf7p9M+9Xvip4H0W4kj1CytIElVvMuBGuWZe+COK4Y4GpGo3UfvLt23M6OOjFLk2ZW8XeHNPupGurLUSkU8p2tHtYEMMbAPT3rifFWg6fcaANAEt1PbWx8zORlmAOPw+ldPpum6XHd+Ykk7wgDyVb5Qo9wOprYuv7MljVJreOUIcoCvSvHlm1LC4iz5p6vskvTq7ebsaVsK8R7zS02vqfHr/LKy+jEfrVmFgE+9itf4laTbaJ4yvrG1bMG4SRgnlQwzg/TNYKOAPU+lfdUasa1ONSOzVz5qcHCTi+hf8AMTyyOntXsX7KmiG61vVdamUGK2VI4srx5hyc/gB+orxWzjnurhYLeNppmztVe+Bmvrf4cafZ/Dz4VWzX0kcM0kZu7tied7Y4/D5V/CuLMqrjS9nHeX5df8vmenlNJSre0n8Mfz6f5/IpftJa5I3g1dBiDMtyfMnI6BEIIyf97b+tN+G2h6XJ8L7aGC9+0Wd1bsbmMD/lsR82PTHA/CvNviBrFzrU9/NPjLr+6AOdqD7uD79fxNbXwR1qX+w7rTZWIFtLuHqQw5B/Ksnh3SwyS9S3ifb4qTfojyTW9E1K1vrsyW7rBDKY1lcY3c8fU0ac+zYw5IINevfFRbSfw3dna+9CJIwvTOeSfwrx6KPasbZAyoPXr6110ajqR1OatSVKasd7oF1sujGzFkkXAJrrfBsdtqGt2lveMjxedhlbocdAfr0rz3TUaJIbiNsqDzzXX6ddw2twmowFcBgzf7LA96JxUotGkHJM+n9PsrWz02KGyghtbdF+VEGFWuL03w/fWPjG81a+Nq1hMknlOrg5JYEcduAa6vwrqFnr2jWqfOYrtAQVb7rdx+dXLPS7WaR9GnsJvLD7iwcgqf8ACvCxFdOrGOnb59tuwe3nC8I9dDmbSAQi4uWkj8t8qPn5z6CnaRpsUkQjmlMltLGdsLJuCn+8M9DmuqfR1juBZNowlsM43y/M31zSxaDOLtbWa3gWxRi6NGMc+uQetc1GjyTjGz0utnu9fuZVTEupJ3vq1+CsZmlWkdhA0fnSyMxHUYAA6ACrqy+SGYcHoK010KzjcsFnkyc4dyQPwrB8X3sVhvmfCxwRlm/Dk19HgqVrR6I5sQ1GOh458W/GIi8SXGj2d3HG0Cqku5Mgu4+7k8fhXzVeW/2XxJe25QICxZR2AJzXo02nTa94mu9RmYs97cmY7nwM54z9BXO/FfTDpfiay3KoL22JGVgQcE46e2K7VUTqHM6bVM5O8f7PN6H2PStfQte1eyaJ7e6nABGT6fjWFCgvNUghztV5AufQZ61pWKP5xijcrk+vpXRGPMzHmsdh408beINR8P7bq/aYTL5CseSEOcj8QDWJZaSf+FO6nq7Rn5tZt40f/djkz/6MFZ/imK4TTbB3RvIkeQK5/iZdufy3D869S1OG3tv2ULPJZXuJg+M9W+0n9MLWeJaUkkaUVdO54b3qxEzdNprovA1jb3kN4t1GrqpXGR0PNaTaJatuZI4/xFLmsLlOXtSY2WQ11GkQ3szq1vaXEm4cbIyf5VW0a2gk8UWlpFbJOPOVSh6Mc9PpXrmg+KNQtPEk/gfUrKC2cOGtduFPlHnZkdT6Ue0UfUqNOUttr2Oo+Ceg+JLHUV1C5097OArjMvBdD2AFe2pIF+8xH1BH865fwFqjqi2jMWa26DOS0R7fga9CTV9Pli2s6b1ADCRcfj6UQqLERU0XUpOhNwe6MlZo/wDnov51IGz61rW/9n3BLxJbzL32YbH5dKsJp2nyKHNkhJ74NHs2TzHxA811baCl/bwXoiUYd2jYBR7f41Sm1q4vrYxwSPIRwATya7rw38V9Y8by3tsba0toooSZJsNtXPGMdT+nSuF8LQaLo/jq0t7PWJdSgMbtPJ5ASIMuCoUZJxn1zWE8XyqTcdioYPmcVGW5tfD7wbqdvfHU7+7ltUkYZtl43f7wNeuaJC8TXMTzSTBtxRX52gDoK4HVPEblyfL2gjnJ9K7Pw7qi/wBk2l3JwrcSc52+teNSxNeriU56J6W+R7NTDUqOGfLuramN4kka2hTU/Jd7fyxvMYyQfpWRYeIbG4DKI50lVQxRwMgHoeD/APXqp8QPFMFjDc6RZyhHaQqwdeWQjIZPY+teVWeo3DSSpDdrbeaoBDttYj/ePA/OuZZDQrpyqRad+j3+8ivj3TklB3VjB+JP73xtqcyPvEkxb/dz2/Ctf4JeGdO8SeNo7fV0aWwgiaWSMZAkOQqqTngZOfwrm/FNpLpeuTW8jxuSA4KNuGCM9aueB9US01Y+aJRHKhX93JsyRyMnGe2Pxr35UnGh7ODtpY8yjUiq6nNXV9uh9c6F4Q8C6XIs1j4f0eO7t8FXigUvGfUt1zXkXx58UG4vJfCunyBgGVriTOSD94IPYZUn3wO1a1943l07wNNqtrB5TqgSFicK8j8DAPLY5JJ9Kk+Deg6XaeHz4wmU6pqd6jMTd2pkjhYMdxVz3OOv4V5eFhKi3Uk2+nqe9jKkcRajTSXV26HKS+B/E+neGI9Ru9Ll8iKLL/vELouM5Kg5A59K5Xwn4yOju6rC1xPMfLZRhBgHg59a+iEXWodStZZ2e8cW5dIGAITcOQfXA45rwPx9oWj6b46ubS2kjgbCz+Wny+TuGSnpx/IiuuhWlVi41Vr5Hm18MqElKmyTUfiBbTagdNv7JltZBskk35K7h1xWHqGlSWlz5IYSrGxCMp++hGQfyrD0DS38ReKrTSYY1AeUiR1zkoCSWP4fSu+1/wDs2bxLJpml7mgtkWJpE5G5RjjFauCptKJkqjqq8/kN0G3QJHFuKrKvBPZvSr1lp95NNPan5GyGZOgYDuPrWf5MiQiSJvMUNyVPQiuk0i9DPAbhh5hXCSex7Gs3UcTphBTR7V+zrqUVnJJpN9kqQJIctypGc/pX0Utui/MsajPfFfGlhq97oup22rWGFmhfI3fdz3U/WvRPBH7RF42ojTdS0BGtlBCuk53ZB5AOMYGRwex61lFe9fuTXi18J9CyW+4EEVS+wrCW2qdrHJ9qn0nXtM1S0jm015LpGQMNiE4yOhJ71Zd7hxkW6x/9dH5/IZ/nVOF9bnNGs+qMm+jW3tnmPRRx7mvBvjxqq2ujrZ+YRLeNtOOu0ctXtniZ5IYxbGRW3HcQoxj2618i/HPxIuo+PJrSMF4rBRCpB6t1Y/y/KvQo03Cl5s56tRTqeSOcn1iy0qMSSSrHnhS6MwB/D/CuX8Uy6Nd2DX8N0bq/ZcSsGcg+n3gMfhmuteKdtCLQQoLopuiD9M+9cl46l26BGJ7D7NdtIu8hwwYAHvgflV0XHW5nWU+ZNbeuxzPg62+0eIYlbhVimdj6AROc1YskZWdtwWRORnuPWtb4VxRSSeIZ5sgJpEwDDnBOKzdFeKDVLWeVW2RzIzsnUqCM9eM/Wt6crNkSjojrvjVpL6P4W8E6fJGVuWsprudcchpHU8jsQAB+FTeNtYt3+AHhDTIWkEr3Mm9MdRGX3c/WRD+NfSHifSdJ1+eKG+t7aVZImik34DvG2PlB6gZweCKdpvgnwmyLoUug2MtlZ8xQyxq5jZuSRnJ/HrXn06vOk33O2dLlbS7Hzf4S0Q2fgKxv2Qq97PK5OOSq4Vf13Vl6oJIba4ZJtqBSTg8r9K9t+I2l29joS2djCIYLO5bMa/8ALMEtkD2y1eeQaPp+pafcpczhZGRlUBiMnHBxxmt4e8zCasjlvhrZf8VBYTjJeN9+e+fX8KvfFPVJl+KNpqh2xTRrATIvfafvY+nWrXw2aWO+kh8iMSL8pZlyUI44rJ8bLIvxHsbnWFQ2crxEFR8uwHBFVypyTEptQaPf9G1wW2p2l8bacRFhlyAFdD1I9u/4V7HarbuY5tokiOD6gg15d8R5LGPwPJqETHyrSJZYvJxnZwMD2wf0rX+BvjGy8V+FttvMzy2beW4cYbHbIqXh/q3ux2NZYn60+aS1R6i+l2KSLLHBsbHDxsVP5iom0m3Zi3mXQz6TGlhv5Y41j2qwUYHrUw1M45g/8e/+tWinFmfKz5i1D4f+H7uNZtPt103UIvmguYBjDdtw6MPY1JZR+CdJ060udT0S0h1vd5LQxIzyzTZwdi54B69hzWnZTs+Nzcj8vwrY07TdMvNYtr+4gV7q3B8lj2z1P1qMZD3Gzz8srv2ypt7k174P0m7tLA3GhwS3TsA+wmMIp5OdpGcCue8T2a+HwItMmn8lZwyBxnBPUAgcivR2uFjysZAPTk1xfjtZ7xbJSm2yE7KhztO4DO76E14tGP72L8z7LFa0Jeh4d8Wma48dWd9cRxxItpGH2jAbnPTA59q5+O3Mcm6PBdWb58cgZ4x6cV3nxM8N3+ra/BdWEcEypbKgQTr5jEdflJziuGkeSNm8xSr5IYHjkV7LukfMN6mD44sh5MN6pYtnY5P6f1rlISVc4JB7EV3eoyfbLWS027zINqgdc9q4YqVkK45GRTTugNCO8vLh4YZ7maWOPIjVnLBfoK9I8J+NrrTdMs9Dax88RSl4naYjGexHPA54968utvlbd1rpfBcM99riwgO0ZAztHzDnHHvzUyhGWktjelVnTfNB6novij4qeJbW2MllpxMewxPcDJWPsozjA+leU2v9oagt/r11K0xDjzXZxud24AAPJ/DpX1/8G/DetSeCrtLnR4pNPZy8AkQBp93UlT94DjrXyr8SVs7Xx1qVroNktpZx3DCOIElVYHDgZ6AMCPbFZ0lBJ8pVarUk/fMPS7yTTrmVU8y3mkUozAkHB6r9K1NKju2uFkhuTbYP3h1IrOa9kLNHcxI5xk46D86vQXltCI5YdxJHzJ3HsK2aME2dtaQ3M0IZVXeT87Bypf6jkGtywsyqx+apTDcjqPzriLK8vJ4fMiuYonjcME27yAff+ldBa6nq5s3FtqUDzAEmNohhv61zzoqSO2jXlB3O7ht2SykOPNUKd8TDO5fb1/8Ar1w+k+TbeK2a3IFtM4eMb8kZOCMdsf4VuNrd7a6BaakFiaeOTy7lBxhfX+f51laPHo+ua/cS2kr21wJSxaMA8MASQD15BP51FKlZWZrWrX1R718DfFtvo/iSeC4uNtndFoX+b5UdT8p/Qj8a+hYruCaNpkmjkRc52MCBivhfw5dSRz3VrcNiUuSynsRw359f+BV3vww8W33hzUri1ihlvIrlfLeCNuSc8Nj6fpmnKmnPfQxveN7antfjjV1tLG91KQ8RRswGcZPYc18ceJLeS31ZZpLzdLdyNJIrxlWUk5JJ6Ee4r1j9qbxUn/CD6VpttOHfU5fOk8vgeXGenr97A/OvEb+5tr2GG4t7iWYRxLGd7Ftr9wM9q7arVrHDTTOohma5uR5c26JEABBxXJ/EiFZNM8/dzHKB9c1saG0ywHaOo7ms/wAZRu2hSh15JBA64OaxTtY3acrs5jwvfGz0fWtpAM9ukQOfVwf6Vo/DLT/7W8daPZFcq93GX4/hU7m/QGuZt/MhspkIA3upIxzxn/GvT/2ZbZZ/iE9zIuRa2cki+zEhf5M1bVJcsHIyguaSR7X8ULNLqx+0RmVJrdsxSRuUdT7EcjpXKzX2o28Nnqcep38U6xhpHSclnzn72c5PFdl4sm8zTZlAGMg/rXn3imcWctmuMJPHgenUn+deXhm+Vo9GsrSTNpp/tunSxXFwbkXSlt7NkknnOa4S23R3ALZBV8HI5z/Wrmm61DY3EWnTl1WV8wP/AAg+maguJLefVJntZUkjMmflIIyev613wvucUy/pGmvaeJ7ghcQzp5yN9RyPz/nTbvR7O/1SGwvGYpcq0Qzz15HJ6HjqK6fVglj4eN6U3fZ4Ahb/AHv/AK9cpYeI4WWWFzbKJsBXkwWXHdW7e+Oa0q3U4voTSScGi1B4mfSbC58I6yz/AGBo2hguGJYxAjGG9R79qz/gxq1x4F8fwR3IZLO+xE/OVZSflYHoR9PWqfju2Etsl2bqOaTO35eSw9Se9YPhu8UyDR75s2szfuHY828v8LA9gTwR+Pat53qKxnC1Nn3NHIjorq2VYZB9RVyKG1kQMboIe4bArzv4Pa9LqvhiO1vSPttn+6lGc9O9dvXF8L1Onc8Et5VUhVbJrodCmPmLtx784xXG2c3RmOT2roNFuIvMCs2d38O3rXbWhzQaPm8PU9nVjLsxPHHi6Hw/aNc3CF2B/dqGHznsBXmd3421K81I3E04uJcgQoozFED7d6ofHOK6TXIUMhMCqQiA/Kpz/OuHtJtUtU8y3wGPQt2+lePhacI2lI+vxmJqSbhA9h1rw/rvjSwtLu1mt7Wa2zGyRyGPeDzjGcE5rg9W8AeJtKv3jms3nkYbgytuJFRaNrviKHQ4tPjmQPDctMJsncwYcqfx5zXQxeMNajjOAi3JXHnsxkI91B4BrSpWd3ZnNChFrXc87t9PvrrWFtLKW3FwAdyO4AUHgkk9MVneOtHtNI1WNLG4+0Q7Qjyjo8gA3kf7OSce1dfFZK8xlZFZyclmXn61neMNLabQ5Z15aAiT6jof5/pRCveSQSoWizhPM4wo57mvbv2WPBVt4g1ufX9bklj0fTJEyqZHnzZyFJ9BwT9R614hbxyXEqQxIWd2CqqjJJPAFfdPws8NWvhLwDZaFKUEoh3XLL/FMxBc/gflHsBW9ZpRsY0r3uek6lrdhD4evJrC4gJhtnMaqcAEKcDFfnR5nmXEk8zF5ZGaSRzyWYnJ/Wvt2506Gaynazm3xsjZBHBHSvh3W420/Wb3TyebeZ4T9VOM/pWOGUU3ys2xHPZOSKF42ZGIGM1YtgPKVuNxHX0FM1d7B5Iv7PWVU8lfMEjZPmfxEe1SBQsSLx90dK6zlNvSoSYtyvgN1INa9nplq+GWWRJB3DGue0p1RwQxHtniuj0mRpJgobpzUM1ix2rSRW+mS2sd0WMuVlO7OwDrmuH0XULqx1Pfb3EkbZwrqenoa6do1S41DZtaMSvxj3Oa4g8yEjjniqihTex6XNr8l0INbVSlzGwS9iU4wwGNw9iP5V1ejXdrdyC+iR2nZR8yNgEj+9+Ga8r0q7fZ5knLBRFOP78Z4DfUGui8Eaj9k1n7FNwjELu7EdjUyiVCWp0nxDhe6t7C+Zml2oYSpOQpHp+n51iPBHa6ZbBWAeQl2UDpXRSyLfaStrJhn8z5fryD+qis+5sEaZRu24HFY9UadGVrS5lRDtUYx1qTVsy2Xk/dYjnIyPxrRsrM5UKqkZx9an1ey8yUjy8e69qmc7F06baueaeJPN3wwxRxDCEkoOvP/wBauo+F2vXvhiCa8jsY3N0RH5rEg4Xt+tTy6JbTXifaVlAAA3IucCtm10u8vLyG1s3JgjAAaVRkep4rZVIunaRi6clO6R6GmoT6hYS5+ZHiDLnryM1x3xH8xdK0K7Cn5ZJVz7jaR/M11+jwGF2t9uUEYXOfQVU8SaS1/wCGY7dsbop32k9iQD/7LXBB8sjtqJyicPa2Eeq38NvLdfYUkUswmj3RyLjII/oQe9QXVtY+Hr+ObTGa7tmfpJkK3tnt7VtaLbXthE9tbvG8S532lzEJIz7gHp+FQS6ppcz/AGTUNAUQcjbbXLKfwByK74OKPPmm9zp7jWLHUvANxqFjJ5L27R+ZBIu7kHoR3zXnWsalHcboPskLStIDuRgNpPYD0rsYbPwtaaHeyQ32rmWZAI7e5iACsOhJBycVyL2sLMZY4WmkXLb34GfYf41rUabTFTTSaC7ltr7RRcKVE0EjRFBwQueuO4zXOSrznrirjedHdrK5JUcMvQAfSrOr6VcWyRXHlN9nuF3RP/Cfxram7oymrM9b8A+M10/xfYbmjitL+NWCgAZ3dee/II/CvoVJFZQynIIyCK+JNks/hmO4XcJ9NuMbgeRG/IP4MD/31X038L/Gdtq/guyubp/9IUeXKB2Ydf8APpiscTBpKZtRlduJ5LprzEZUq5x3PFdPpM5EiRrHG0pIxtHSuU8LadqmpKEtrcxxnrIw2rj6969S8NaDbaZCJMme4IwXboPpV4jF06a7s8zBZZWxEk7Wj3OR8S+H7PW9Tjgvo5RklAyHG1iODXB6z8P9csbhoUijvAD8pgcEkduPWvZPEdivILEGT5Qw7Hsa8u8TeN9S0CZtKWWCw42tcKm+Zh7MeF/AV4NOcm2j6yvRjGKZytvZyRbomjIKkhgRyCOoNTR26sdu3pVJdd00qWa5Jyckkkkn1o/4SexjysMEkvuTitOSb6GHPTXU2oLRAuNuPoKZqNkW0+6jMJfdC6hf73B4rG/4Su5z+7t4lHbIzXWeBLmbxHK8Jt2jWMfvJgPlXPT6n2odOa6CVWm9LnE/s4+FZNW8ftfXsDLbaLiaRXXH77JEan3BBb/gNfQ1rrFxZatNa3F2pVHOxCnODyvJ4PBrB+GOlJ4Zsr3T7kxJqV5dPdzKHUlhwuRj+HjPturr10fT9ZmMV3GA7LhJl++h7EGu7EU+bQ5cJWVN36M5X4v/ABEutM0KPSNFkS31C8jd2n/54QoMs3sT0FfK+pA3cz3UsjtcPlmcnJY9ya9v/aD8D6xpZS90y8N8GtjHcRiLDiMMGyvXPTkV4RBIGkKMeSOKMNCMY2W5OKnKc7vboUnDL95SPrWlE26JPpShFmPP3RwMd6HCq4AbAHGAtdJzF2w25OAM10OkMRcRj3Fc/ZIxGQuPqa3LJW8ptrYbacH0NQzSJnahOI7e6lt1y1y5wAe571y00Zik2tww6it2KF4EMEkwBXJweorIvtpm3KMDpVRJkavgrT5da8R2ejQzLE17IIdzdMHt+PSvSPiP8O7/AMArpWp3E32i2kmMIlJAckcngdhj9a4f4Yae154jSaOZY5LYGRAf4iMDH616h8Z5tSvPCelfanVoUE67VznzNgZTkk9Ah/OtlQm4+0S0PPnmmGpYiOFlL35bfn+hxVpqby3ZSAlcs0gP0YMR/OugLh5zzzXCeE5T/aFo7fdW4XP0I5rvTGn2jfFho2w6N6g9K5qkT04SNTR4TJcoGYYAJrRntWDbmwQOo703w3CHnllIwQgGK1ZY9uc8g9M9a4KsveO+ivdOfnjBY4U49cVreGV8qKSToeg4qGe39sdsCr3h2zuZUk8tR5IOC7nCg/U8fhWdzQ19JfddMWXnFaE9vJNYzJBGXYTxtwM8bXyf5UaRb2dvclnlNzJt6LlYx+PU/pU+pXJl068VAsaIEYKg2j74H49e9JbiOMuoDbXUhvZAGPBSI7mHpz0H61z93bwrcsLUCDd/EeW/M11+ox+fDuXBKjgdc1kTwRyEEx7TjnniuiM+xhOHcwf7PuBZvNywZtu85IH41XEM8cQwMknk+1dbaq9gwurWRkkAIO3kEfQ1nTq/mGT90xJJG6MdfqMH9a2UzPkRyWpWcqyGQRk5ruPAVrHq/h7+wLy4xFcM+xSgJjlHIAJ6ZHP51nXKtMvzW4f3jf8Aof8AGrXhWaws72VrqaW2WOJp0yCMunKjPP0ralVcZIznSUos5rVbC40OW/0zczCcCOQsOdobd/MD8qz7C/1HToTBZ3MkUZbcQrcZ/wAgV3ni6XS/E0Y1DTbhWvekltj529wO9cW9ndK22TTr5W/64tXrv2bWmx5X7xPzPcNImcIqjAH0rprNmMQoor5Bn2xV1tRJZOGHavnb9oFQuq2IA+9Hknvmiiqw/wDFRzYz+AzzWJiCBVyAnNFFelI8I7n4O6Hp/iLxb9l1RHlgjhMvlhsBiCOD3xzXtlpo9rpb6o1ozojuoWMBVWJdvCrgAgDPGScdqKKhblrY8+8byT+EvDcN/pt1cT3aajHie7kMz7WPzLk9FOOQPU17JoLt9rhbvkUUVvPYiJifEq4kk8SNG2CkUShRj1Ga+evjlpWnadqunT2NnFbSXKyNMYxjeQRyR07miivKoN/WvvPSrJfV0efWrtsFWJOCjYBzwQehoor2TyTTjQQyiNSdpUNz2rTRitorDgk4NFFQzaJneI1Uwxv0YDqK52flefSiirRnLc1vDd5PpzxXlq2yVJeD2IxyD7V7Z46b7V8OYZpQN25XGOxKkH+dFFd+Fb9lUXkfJZ7GP9oYOVteY8e8L8uoP/PUfyNd7oB3aVZluSECg+gwKKK82psfXw3Oy8KNiCVsAktzxWjqEaiMS45/SiivLq/Ez06fwIsT28FroEOqCJZZ5HK4k5VcdwO/45HtWdDd3FxPvmlZyFAA6ADPQAcAfSiikxmxorE3UgJ421oyf8eOoD/p3B/8iIaKKFuBiyOxXb0FZeqKFZduRuPNFFXHcUtio88kNs0i4bb8wDdOK2mt7e80W3vmhWKWRN7CPOM/Q5ooraOxhLcwQ21228VXuWLykMAQExjHqef5UUVcSZFH7LbsxzEvWtSyuLixh8i2mZY85wQG5P1FFFaJkH//2Q==">
            <a:extLst>
              <a:ext uri="{FF2B5EF4-FFF2-40B4-BE49-F238E27FC236}">
                <a16:creationId xmlns:a16="http://schemas.microsoft.com/office/drawing/2014/main" id="{FBF900C4-96A0-42FA-A2A5-D6465D0B967B}"/>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 name="AutoShape 8" descr="data:image/jpg;base64,%20/9j/4AAQSkZJRgABAQEAYABgAAD/2wBDAAUDBAQEAwUEBAQFBQUGBwwIBwcHBw8LCwkMEQ8SEhEPERETFhwXExQaFRERGCEYGh0dHx8fExciJCIeJBweHx7/2wBDAQUFBQcGBw4ICA4eFBEUHh4eHh4eHh4eHh4eHh4eHh4eHh4eHh4eHh4eHh4eHh4eHh4eHh4eHh4eHh4eHh4eHh7/wAARCADUAR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tYvEWlM3lyyvbv/dmQqa0re5trgZhnikH+ywNcbH4yimAjuvsM+eizxtGfy+arEdz4fuyGbSmib+/ayA/kqnP6VlylXOwC5pwUVzMElqhC2fiCe3Y9Irtcn8mwa0I7jWo/wDllZ3yjvDJtP60WYXNgLRtrNTWo4+L2zurU9y0eV/MVctb+xuf9TdROfTdzSsBYC0baePalxTAqXFlbz/6yJSfXvWddaErDdbyAezj+tbm2jFArnG3WmXEWRIpA9ccfnVKS0x3IrvivHTNVLjTbWbJMe1vVeKdh8xwzQleufzoCr3wfrXS3WiMuTFhx+RrLnsZI22tGVNAcxTR16EA/TrTbu3t7yFoZ4hNGeqstTPbyL6U3aw9qAucldeHdQ0u5+3aDM/HJiJ5I9PcVs+HfFEN7K1nfA2l4FIClflZ/qen0rZjLHqR9anRVXJHf0FMCYOxzlR2wc+3enIzN6CsTVtXudNkDvp0ktt/FIjdPwxV/TtQtdRgE9k/mDv2I9jQBoLu9R+VPAb+8ai3MAMRMxPbcKevnH/lkg+rf/WoGPVfnIZmwenOKlVE/vH/AL6NQlbgj5Y4Qex3H/CpUjupU2nyR68GkNFu3WEgjAJ+maknt/3JKp0IPT3qpoVtcTanOV2tawpgyiJ8F8kEBi2DjjtWvqEcgtW8uaRFKnAAH+FRzJvQ15WlqRJbO38BrRg04hAxWslXm2jdcTN+IH8hUis39+b/AL+t/jVOMmQnFGubXb2H51V8ndMX3DC/KOPzNU3nkVflZ9zcDLE1LGzKgXOcDqe9CgwckaFnYvdzGJbiOEAZLyOqL+vX8KL+0S2mEQuorgY5aJsge3QVUWRvWmPI7NsQ89zjpVcoriybc7I8lu5yeKq6lfWGk2bXF24VfVuS59vWrJWRYiIcbu27ufeuZl8K3F9qP27WtR+0qv3YlXai+30pqJNyLTta1bW7rzLfT7aKxU4DzKScegwRz+nPtXSqyqgVooQQPTFNhswI1jhPlRgYGBjj2FTrZQgYwrH1bkmny3IaT3PKLnSdE+z+Yq/Z/mGRDKYwR365Jqre6JYQp5ljqUpBYcbNo+pY4NcfJeXCO4PzAHqWyf0qpLc3Cz4BkAzjLPgfhmue0u47p9Dt7Ya1by/udQhljb5djsRH+O7rUx1q5sdv2rT4CM4Mls5jX/x3g1wVpf3LTKrySOR0wTgfnXWasZptIWSSJyMKVZjgfgO9NSknqVypnRWPjVAMC8vIh0/fIJV/ADH860B4g026UNcQ6fcc9QDHIfw7fnXmjLuYN97+VOAPOGJPselamdz1eC9tUP7ltTtG6gRuJlx+tX7bWJ+BDqVldf7MoMbfn0ryGKa8iiPk3Tq/XOeBT08Qa0ihWminQcgSLlQaNB3PaotYkChriwlC/wB+IiRf0qxBq+nTHatyqN/dcbT+teL6Z4gvrq+MUlukDhd3mROV4HYDpW0viae3unsry4SYx/LumTcSRRZAetoyuuUYMPUHNLjmvNrPXrdsMiKnbMMpU5+nStm18QTADbdTfSWMOPzosB1+2myRq4w6hh7isW38RZ/1kcMnujlf51dh1uxkHzeZH7suR+Yp2YiO/wBMjdCbdQr+hPBri/FOtWnh6SKPVIZkMzbUKR7gT9RXoiywzIGjkVlPQg9a80+N8AexsWI6T/0NJ6IEtQ03xBZXrqsEc3JwMrXSRRMQPlYV5/4FiVr6BD3cfzr1iTT7qHmKRZR6OMH86I6obdjMMG5SrLkHqDWQfDFrHqAvbOWazk/iERwrfUV0L3Dwttnt3jPbjIP4063v7dSzBIZeCpDDIB/xqguVGMUIAmlRc92bGamReB6djVTU7bT9RgaC7hSVD2I6fT0qvo1idNjaFdQnngz8iS4Oz2B60WHc2kT6VZt02yB+Md6yIL6CWRo4pkZkPzKG5FWVmkzlJNv4ZpOIKR3R1iCLw3Bo9jax28I5c/3jnP8AOq+qWMosIWwMMMjFc9pd1fG4SFTHKCRgPHmu+1+/1bTNMga+sbJwU+T5SMexxXNKMotJHVGSabOJWzk2D5ewqS2tU89RdeYsX8WwZb8M1HN4mvXXatrZRgZHCmqc+uXLKcvCp7YAroipvdGEpQWzLtxDC12zWvm+QvC+YBnPfpSbcVmLfNtCm6j/AO+hTJbxTn/SF9yDWqTM+ZGlJMM7FcD1JPSue1rX7uO4GnaFa+fcn70zqfLT8e5pLbVDcu6/YZI4FPyyScFz6gVZjvE3f6sJ24zmnYTkPsrnVlgC3EgmnP3iqbVFWo/tjHdMxY+g6CoxfBV+WNj7BaBfE/eSQ+wXFFg5iU3UwJ/dStjqeg/OmadezX9ml1DxG+dvQ5AOM1W1Z/7Q0y5sCs8UdxG0bOjBWAIwce9N0hY9L02Cws7V0ghTai7x0pBc8pOmxSs6SSyBfY4zVdNFhaR24BBzlgD/ADrpPs9r9oJBBQ+iMf6VGllC7M2HZckcQ9PzNctirnJXVokZRwEYljngDFLFcyOYrdiCudvU4rcv9LDISiAfNkF8AY/OqY0+aOVWWSFRuBx5gFTbUtPQh8kFAMluOgFPFudpyNtab2pQbfOTvwnNH2dVAwGY1sZWKEEG5Ci9COTVCC3zGOtdDDC54xtGapwwbTIvdXI/WgZTsIdmpJ7xsP5VH4g1PS59bupLXUbd0L5yHxg9/wBa0jHtu4D33EfoabffDLSYTDOl5cgXaCc7sHDSckD2zTjuEtjnri6byXaC6U8dUcGrnhqeBLsHUr7UIbdo3xJbMNwfHy8HjGcZqTUPhzaxQySR3kx2AnBRefxxWVB4TcITHdSx4PUt1qnFkKS7l+PXdZiI3XHmkdnUHNW7bxNqEt7bW0kMa+dKEMikgjPt0rCk8O6lESV1JmHTBB/xpkel6vDeQbLxDJ5qiMleA2cCmrgfSWkR7dHtkb5iIwCSOtcT4xsUvrm7iuC7Rw2zTRpu4DgHmu38PpcJoNol2yNcLGBIV6Fu+K5/XIg15f8AHWxl/wDQTUSLRwvgj5NQifH3WB+te5SQnYD7V4b4O/4/1HuK+gXjzbKf9mlDYJbmHPGGXBFc3rGmiO0maD5GO5sjjmutmSs3U4/9Fk4/hNaWIPGZNY1hJCizPj1zXR6L9surVZZ7qYMf4Q5FYksQMx+tdJYrLFpiG3JDl1AITd354qYq5bJV0yD7QLj5/OAxv3c1djtxjl5D9XNSSKVjZgu4gZwO9OiD3FsGQSRkj5d64I9KvlFct6W32W4SdCdynIOa1Nf1m81Zh9rmZ1C4AJrGWSTy5mjU7kVuShILAdh3/PmodK+3OryXKMMlXUkkD7gzhD9wZzxk/WkqScrle0ajYka2i/hQUq20f9wflUlukwjjTa24Dktzjn6mrSxMNrK4UZJZcfeyP05rTlMmVBAg52jHrinmEAY2c4zwKmu5porbKWsszBgNiuoz7gk0tqk91C32m1e23ZUozgtj14qlFCuJHGdnCnApPJZnzg1djs1jUQoCEXG0g88VILOORQ0kSsyHchOODQooHcpIq7vL3LvxkJkZx9Kkigb0qM6JIddbVt2R5IjVCfl3euMZ/WtaO1bC5yT7dKOVCuUGh5xwe3BoEIx2OOvtWjHYtkGONcMdzHPX/GpP7OZPl27PZelHKh3PM5fPMqyfOPYuozTdl15rHySwb5iDcDn8jUn2jKIXVVB7m1Xj8qmmdV2Hda/dIybfbXGjUxtQilZW/wBBjGRn5pN2P1rP8ubblLaLgdj/APXrUnaSR9j/AGbnONq4qicL1C+mBUlq5pYuWMbNDCuV4I5yKaI5mk5aNadGYTaQs0LAjgkd6ik8k/6typ/3q0JFEO4nMmeewqNbRRLLwR82c4qaLhC3nDd6E1OJsOQ+OQOfWmIyr+HyzFIF+7IP14rtIoxNo2nSEZPkbfyYiuV1N0eIKMlgwP3feur0++tLHwWmoahMIba0WVpZCOFUMT/WnD4hT+ErX1rutnXHVTXKxWyyRtFLENvGNw61jWfxx8O397LazabcWltuKxXJIbcP7zKOR+tdrYRwXNqtxbuk0MgDRuhyGHrmtLp7GTi47nNy26RxEqFRV7gcCqFxGEuLVsk/v4yD6/MK664tGDn5VKY4HfNcZ4j8ReH9NvU0271OCC981D5THkfMOvp+NO2gke8acP8AQF9iawNXCfb7lWYAtaSjBP8Asmug0dkl09WRlYHJGD2r5V+OOqeKtE+LV9JDrgLMhECwyY+zwOOIyOgOP8axkdEI3Z6V4RTGpLz3FfQaDNqn+6K+JvhH4g1i48XWGmnUHEU0oBZ13dOcfjjH419t23NtH/uiog+hVSPLqZGrl4bK4mTG5I2YZ6ZArzqTVL7WdNSSYJE0V4q/u8jI2EnNeh+JL7T7W2mtrm9toZpYm2RvIAzcdhXBeH7VW0S6JJBW5BXHqUx/Wt3Hmi0ZRfLJM5ILmYnP8R/nXX6MP9DG3lgeRnFed3HibRLXxONEa6aW+LBWiiiZ9hPZiBgda9R0a3EMZRYHQqQp3nJqYDdyM2zrMZ2klZNoHlDkZz1wBmpGhn8oQRTus7cpK0W4KM9DgAdOPWtKGFjIMqAAB2/Ooo4L6PSp45nNxdeU5R41C5JztUA/gK1bElfQrwXVpNefZoL+1eVQRJCrqXJz6Zz603SrO4jvb2SVrp0edmRZT8qr2CjccD8F7cV5n4W8J395rdrqOn3QO26WSdMgNCvf3PIx+NezTwyeVKSHcEEKqYDAEdj6+9Z4SrKondHRjMOqElFO5VgaQ3LQvDKGjVSZtn7tvXHOac8b/aVhW2nIMZJlDAIDnoRnOfwrSsIPLtl8wOTt/wCWmC3A7kcZqa1jZoQfLKA54I56102scZn/AGd98YCErnJAwMcU+9s5ri3aCJpYSybRIhGU9x7/AIVp2FrcRB/tFx9oLSMyYjC7FPRepzj1qDXNWsdGh8y8cB24jjH3mNQ5KKuyoxcnZDre1aNVGS4VQATyT7mporTbnPc+9YWj+Ift2pQ+ayxx8rhTjOR39a7G3hLKPlOD144FTSnGpsVVpypu0jIttMaO+nuQImM21eFIIA9Tzn8hV9LV96HbggZPOcVp/Z8xNs3DOQT1xxwabbrPFcx2rQzzjZuNxhQoOemM5z+FbtGNzndT0e4uU/sW3tEg0ySDbLPHMEkjb0VSpB6Dk+prY0rTrWz023sreUNHbxrEpcgthRgZx3xXN/HS21ZvhxqUejXUllPIyq8qEhhFnnGOeflBx2Jrxz4f/BrVNQ8PJdy+IL6JpHLbYYyFwQCDywzwR2rKc4xly9TenRlOHN0Liw7rfd5oJx93OKlizEqyCaXjqPMzj8K8am+Jt3NqTRWdkkce/CeY5J/Gu18FXHiLxBG0iaTJKiH5inT8zXlzqqHxHbSw86nwq51l46thvPL8/wASdKzUlmWRgsgJ3egGRTfL8uR45nMbrlWUg5BpsS/MQrF/rV3vqZ8ttDbhk3wIjSAsM8EA01sbvnjX6gVWsGCghk4DU7UtQtNOgNxeXEcUPTLH9PetYvQzcdTO8SeIrDw/GGuJsyOMxxDkt/hXN2vxHLXuLnSpEgYABkfcfY4NWbzXfCeqzliFdshWd4uce1WtU8D/ANpbtU0W6jniuJAyqh4jG3kfTrXHWxLjOyPRoYKNSnzPc6OKaG8sjPBIHRlJBFamsabJrPwh17TYEaSZ1kEQH94BSP1Fch4WjGi2Gpw6jcJHDbTld54Xpnj9Kw/EfxcSz8OajouhwTiS4Ug3m/aY1IIJUdc12U5c0VI4KtPkqONtmYHhv4YwXckK6hNfI5iEskcVuSG4yVVuma9c+Gn2a1sJvDkcjrLYythJDkiMngZ7kV5ZoXxNtbTTGnuLh7i5jXfFAgZd8gHQnpj3q14E8RDU9QOqW8pgupWLSIp5VieR79axwntVJuZ05h7F04qlv1PbLq2BMjDduwNuD/nmvFfEnhbwzqmsa3rUxF9JI0gVS5Xa6LjAx15Favxa8Sa3oNnFaR6hMsl2GGeAQo64NeW+Fvtsckl+PtBsmb96N5xIw7f4131IOcexwYdqMrtXNP4bw+J31Oe8k8Sarpt3ZKjQ7pWZCOu0qTgrjHFbPjTTbPx94xn1PRNRPn3aJuikXaGlAwcE9uOldP4YmjuXbUJI4XTpb27qC0mPvKR7Cs19QtrfUgkvkQW9rIXlgwG5ZwOMc5xkjBrw5Yuq5ONj6KOBoxin/TOt+Hvh3S/DVnaJqT25v4GYhwdojcrhvr8v8q97l1S2tPDb3sNxFOYrQyoA4zIQvH5nj8a+ddN1PSy82s6nHAbfzgJmyWUkjAYA+ozWiNQTVtVR9GjZbVEWGKQ4wyD0B/zxW+HnJN21ucuNpR5U56WdreR5vcxeKNQ8TPdax9onvp3LtJu3d+n+yOeBX0Z8LFM/hW5e7XDROMs/Q4Xrz/Oqvhv4d372z6nfX0RhkhEsYWMhyMbsEHpjpWd8UtRfR/gf4okikaKaZBCmzgjfhTj8DXVQozTdSWhyYutRcVTp6/oeQ+GdNt9X+JviFvD+oW9zMJxcRTEcFCAHGe4Br6F0/T5DZxQXEz+bEQJHjYgMR1/Cvi/wBrlz4b12x1Wzfa0Unzjsy9GUj0xX0q3jy8uPDMWpeH7i1ubl5BtikyxZSSMkDnJx+tdFNKnJyvuc1SUpwjHojrvF/irQvB9mbvWtQMe8hY4FILMfVV61x9j8XPC+qSiTT7u7hmTarJNHncNwyeD6V4b8crfXP+Eji1XW2QyajEJQsZbbH6qAelcZpFwy3KMuRu4qKkpGlGMUz6/HiLSZfETTaNCmRbq0nlgKHPJ5A9jVv4hfE7RfB9vbrNC95qNwm+K2jIHy5+8x7DIx61498GdVWfV5Ld5la7EbeVk/e44Fcf8AG++ub34i3ghkhZLREtkZZM52jn8ck5p0m1FyW7M6kb1FF7JHvfgL40aV4g1eHTtTsZdJmmkCxOsgeNieArEjI616pqF5p+lFJNS1CCzhYhQZ5Aqk+2e9fD/hiO8+0wSOuf30abl5wWYDt9a9C8ZapeeOviVdJ4iWZbLSgkItLUllD9/wyDk/SnLEOmryLhhfaStE+p9Cksr23kn0+/W9t2dtsokDDPoCOwryX4m30sfiuaWbd5cIVBH1YDkdPc5/DFP8GNc+C7p7bw7YSTQXaO32S6l2KjqVyynupDVx/wAc/F2upqdldXOm2tlcSQlFVJxJkA8E9+5qK03XpLlXUvDxjh67U3pY6PSdVhtblJb+6jtISM75WCqK9+0GS21CxiubK6iurZ41MckbBlP4ivgC5vLq/uxcajcSTtnjJ4UegHau++GPjjVvDWs2ws9Snigz/qHbMTDuMdBn1rXD03CNmZYiSqS90+zRHJJG1s7P5rKQsqIdq/j2NZXxD16HwV4Ivtan/evboEhVzzJKfug/zPsDXK6d8UtUvObTwzHMBzxforf98nkV59+0Nqni7xfoFokOgT2en2XmT3SrMsmcL9446ADP61u20jlS11PIfEfjHxR4v1pLy41a5mm+9HEjbY4wewXp+dacVz4ruoYydQ1EiNRGojkKKoHbC4HeuN8HtZRa9bC5u5reByQ0qoG2jHHB969t8N6dpK2L/wDFRXDAykgxQRYPA9e/6Vipx5ve3Onkk46bHzDoekahrC3E1hbvMtthpHXgAE8Zr6R/Z9vr648K+YroxiYxiD7pJHvXkvwx0XXtC1S4fcBayJtbIDJID0DKeK7jR9f/AOEZ1SZpLbyIZ5PMLIvy/p0rxMVL2mkdT38BT9klN6Pqd14y0m/EyatNaxIJRiUIc7D0GfwrBgUAHg5rV8Sa1DrUNpc2NzDPDIn8EgJU+jY/rWaqMsJYjHPrXRh7+zVzhx6gqz5SS3yMgZ+hryz4mxaxrPjU6ZYxkx28EbAF8L83U16YrFWyWBJ6YNcx42a6gnh1LTrRJrpl8t1YH5lHPGOa1m3GLaOajFSmkzk9F+HXi24m2xW0Kkfxmfg59K7zwJZ694d8Vrol9lUlhZiofKMMdfrVnw3rmtTaCmo2vh2ZpVkETxSSEYPr6kVd8ba1b6PDY6tqrLb6q8ZjVYELFU3Ak8njkBf+BV5ntak5cske1GjTprmi7epwnxiuZ4vG1/Y2+oCS1kjWVYNuBFKQoYE984/WuDtrf5nNzCUUkYbqDxWjql4uo6g92cmWVi8jZzyTS6TM8c7oOepKnoRXuU6VoKLZ41SalUcl1MW5s7W2b90MKcFv8a7CTRrDQLuxudIulkiuoRcZaZWO4YDdOmc9K5zX7dYdTVY1PkzRll+Yn6isvTZnttZgDMSnzR9cdelLlae5Da7HY/Fxb159PmaOd7VIyDIFL7STk/SoLK5lSMiGz8u3tog0a56D1Puetd0s0epeHIll4DwlSMe2P6V5rf8Anj7bFZ33mhsRFQcZHfkmuhPQ5qOjaOzivNQ820H2WOOcxsDtGOo649cenXNXbrT7e3v7dWgS3luYtwjlGVfK/Kyt35wPUYOay/CN1KBMlxbvCUjiMR3/AD7xwNpHUgDODmqupttmuod0hmnixBDI5BjDNyc544x0J/CvnqlKXO+h9NRq3inHU6Lw/p+jz+FLm1W0u76Q23zvGnywn5jk8/N93881e0mzm0OaK3wzhW5mVtyNu5TB7cA8fWuItdauNOik0O5tfsl9NsQzxSNiZSMhSvTJJHtWx4Y1S4kS1tX+S3SRZWJPzbVGApGeg3HGcHBrXD06iqXvoc2Lq05UWpLU+htF+Inh/StAXS9au5Ybr96i5TI27jjn0HT8K8y/aA1uxPwtla2uklE85hwhznenH8s/hRqf9iXM4ub/AE4ahel3eCISMAFIYlSin5umfwNYth8OLHxnpc9ta3F1ZmeZC+9CY4Qp5KA4wcZ/M16tWaaUOjPGpU42lO+yPANPUtArr1DYr6Q+B2j6bJo9uNKUXswu2kZyxAjXavOe2Gz7muP0/wCD5t/FGueF47qe6aFIZrW8RPkCsTkP2DcH+dfQPw38J2nhDwxb6NpquyplpJZAA8rk8s2O9N1Ip+hMqLnTVno+xwn7TPhRdT8P2+pKjS3FuGVpB3J5zj8K+c/C3hjUr1zN5i21up27nGSx9hX2d8RI4U8KXV1qOBb26mQgHlmwQFH1Jr5evtUZbJlRlheVto2jpmuSpVa0iddOnfWR6J8KNH8ORXCRys/9oxj5Jt23P0xXL+MvBenxeJr60MzpL5m7eD98MNwJ98GtrwDoOpalbwXvmrZWa4KzMOWHqBnvW146sbJtSS+XUra4utkcQh8zZuG7liQD0XgfSsFUqN7msqcV0PPLDwte6bcR3mkySNcxMGSOM/fIORweCapQatqHh7xfe6hqEM3l6k5acmMqyuzEjg9Op4r3jw9p+m+HrefUrp3LqcBpAMqOyL6n3HWsufVJNb1BriSGFozwkbKGAHv6n3rSVRzjyz1Ipv2U+ZGX4k+JWleG2i1CaZ7jUbTTjFa2EkBDF3xlpGBxj5V/Ae9eDah4k1PXNQm1TUvOnuJmLNJ2A9AOwHpVv4p6je6t4iuFu1gja1la2QImPkDcbm6txTNMtxI21VwoXj0xXfQg1FJnLXmpzcjNTUxvBUkj0IrqNFjE8cUzHKg5Yg/dA7muaso0+3uu0ALnj0Ndp4HhRra5Q45QhvxrrorU55vQ6TTNTvo72DU7Od0urSXOM4yoH3T6g19NeNLW6l+Fmr3FkIZJrmyHlBQB8rY3DPfgmvlbw3Mq2F1c3D4azV45iR12dD+WK998Iz3158LrX95LIZLNEjjLYJ6dfoKMXWhRp88nZfl6kU4uc0kfPT+HdYtLm1lk04wKxKKxI2nj1/GvVfD/AIW1e40qFraa3giUbVVhuOPUmqHxF86DQ9KtpY3hkF6AQwwSNjfmKuweGPEt5ZWtxBqklvG8QxGHIwMnH5jmpoTpuKlDVNCq8/M09LEvh+Ivo8H2ySO5lm3Ru2wIVmB5BHo2B9CR61NqHh0a1Zi20+BYkMgMzzlcIiEFwT6n7v496ztLkhi1e70NbpWQN8jI3zIVxsf3yo59fmqfVPEw0XWdNXUICsN7N5EkydN2DhiPrwfpXwsq1bD8zpx5nvY+3cYziubREl5aWtxpLTWCMklk5t7hXUK5KgYJA4wRgg46EVjRjco5yOzensa6i8iFh4ng1aLJtrxfIu0AyC2PkfHr1H41l6pZRWWovBDjaw3qv+yTXXkeY/W6acuv59UcOaYSFNc0EUBF1447j0964v4na9a6Tp6mG43X8MwwqEHb6hvwrubyYWumXF13hhdxnvgE18tX9zJeyzXLyMzSuXOT1JNe+oc2jPE5+R3W57R4F+IE7eZBc32mw2rIZm3QnIIHruHOaW9+IWkaxp89teQwX00ku8vJGCIowMBVB6sep7dOteD/ADL8vzD6V03hp7qGNTa6je2+DxjAX8snNYywdNanVHH1Je6emL4Z0fU7fzNHWWykA+UybhGx9MNyPqK5nWtMvtAv0l1CAxpLGVR1OUY5HQ01PEuoW8kaXGofaCDwfLCt9OD0rqtK8Q2etWZsNWIkibp8wG1ux5OPz4rWnOcN9UElTqbaMzNB8P2/ii5tbe41A2KwlpBJ5eSy45XkjH156dKyPjJoWheF9Rsl8P3GrSLKpeRr5U9R93aBxz3FWL24utG+1Np7fZbq3DbDGisH44+U5HP0rEtdM8QeLZCNZlkgwhKXE8ROT1ChVGeT3rWrGSmpX0MVKDp8lveOm0LUprrRIY45FRFHJANcjf2N9LqU/kRENHISinIyOvtXafCHwtNc6jquk6sZreS3jVoIopFxI59CQeMc+1UfiL4d1fw5q8MdxdQzRXMW7dETtBBwV59P19KcKsXLlvqYOm4+89jm9CutQ0vUY7uQ7QzYCKxYKw/iwfvHGeM967jSfEegyEw2WqmO4vFD37X8ewmRTkKhGOD8o28Yx78cn4WS0h8QWgvUE0JkKtv5CgjqfavT9S8HaHqCiS0Kn3jG4Y/4Hux+FedmMqcJLnT9T1Mt52m4PY5uafw8Vurq+uLO/ZfuuspWZXUM3AXgpkDt/d56iuU8LxmW8ZkvTCSueQQW/Hp+NemWXg7RbeKVWR3YxlQ5CqRkf7IB/WvHNt1o+vvY280g8qd402nlhnjj8q1y2cJJ8rM8xvFx5ke5fCy11C2uNXubqYzW8iL9mYsHKNyDgk8delWtDtdVfX3XSr/xFEoLtcGS92WUWBluxL8H7ucc+ldJ4ZtIZ7W206Ce3gZ4hIY/ODSKCMk7Sd3Y9a5yz0Sz8OT6prWpX0dxetbzww6c0KLJIr7grdRnqecc4rrqYimlov8AgHj1cLKdRTTaS3XcsfCvx9d6hf3MVrbwyaaXCozRhWDbiBlgeS+eDg/d6AZr2bWdasdC08Xt8xWHeE4GTk+3U/hXmfwY0jwrKkpbwne6aVcSqbqExxK4BAYAsQTyelei39jp+oNFb38ME5Vt0aOwPPqOa55yTWmjOzD1Fe01oeQ/G7x3YeILCx0/S3uUSJ2luFkXZk9FyP1ryPwZpp8TeL9P0+QeZD57Szj/AGF+n4D8a7r49eFdQ0HxJcX0GnSjTLsCSJ4UPlqccrkcL9K5j4GG5F5rc8I8u5l8u3t2AwULZLH8FFZcrScnudTlFySWx7ZdXG4nRtI8qJYl2TylQUhH90DoW/lWcfDtp8qxWo8sHLyM253Pua1beBLO3S3hQBF9vvHuT71MZ1RcFdv41gm+hpItRafa+IdINhqCgSx/6icDLIw4DD3H6ivPtOuZLHUY7OUlppLlrdgeNjL96vQPB87zyXaH+CUEfQj/AOtXn+vWOnf8LX1C+0m6kkiS8Iuoycqk3lDO38d2fcmu/wBmuVT6nBOerieSfFCSGy+ImrxsuRIyMPYGNc4/HNZ+j3Kw2UrqflQEr9K1fjhp0i+K7zWfNQxGaK3KBTlW8rcOeh4Brh3vSbX7NECAeprspuyTOdmlp8m65lcc+YTj8a7XwVNthv5DyNpAHrgCuC09iJAR2ruvBkfA3/dI55xwx6/mMVtRfvCnsWtQdbWwvbVSR9vu1UcZ4CjP5nHNfT3wr8OapJ8ObCW6P2aYjdBFIcYQ9j9Tkj61l/Cn4U+D9as7XxFqIv7i6gk2tbNKv2ckHIOMZ/Wvc2hi2BFUKoGAB0ArzM2jTxlKWFqK8XuduBUqM1WT1PlTxvLql944is72ELDa5ZopchoxnHHb0+ua7S18UwrCoaCYEADCSYHAr0vxt4G0/wAR27OpFtfKuI7hV546K3qv8q8bu/DGv6bcyWd1YuHRsAgZVx/eB7isqMpUYRpUY2ila3oE6MJtzqO7bPIJNXuIvFn22Jis9ncJGV7lSgBB9fun867bxBqUV9atEVfi4WeJj/Cf4l/Hn865iaOxjtJfkj8+RWaRyMlnbvn61m6hrwF19ltl8+ac7YVU8Nkd/wDGvDcfaSTS2P0upg8LQXNXeiPVLP4g2ojEUZkty8ZWQRnBQj1OCT+A71keIdUk1CbR9YgVzGFeNix5IJHucjv/AIVnfDHRriBpZrny5JLuArNnkrkfpWbeWradqzWPmblSOJFCtwu1WB47HhaVOtGFV0Yqzik/U8ii4Yisope7Jtfgdbf6fJqGiXVq6usc8TLuU4YAjqK+ZPEGkS6HemzmkVxyUYd1z/OvpDTvFV1pai1jtLS7mEeIY7nOHPp1rnvjhd2+sfCqLWLnTdNtz9qWONbOBI3STJ5ZsZK8HgHnivQwGKxMp2r212tf8bnyuaYalhajoq9+/TQ8BiaEuDI3FbFteQKo2thelc8AtWLeJic7iPpXtNXPLjKxrXd1YPMqtI6ue5jwv55ra8Iaff32sQQaZHJcSyMAghJJ/Qg1ytxbhojuyW7E16f+zj4pttDvri0msybiR1VJVTLHJ4X86xrzdOm5RVzow0FVqqMnY6v4peH5PBum2WoahEhkuLfdJsXcFdeMZzycFa5jwVql5qjvd6gyRQIq48sc+mPX9a9i/abtWv8A4P8A2yaFo5ba5hfkcgM2CD+deTeGtNuv+FPXmtWJVZo73g9yiqMj/wAe/SuPD13UoqT3vY7sXQ9lXcVta501lrtra3Ye1jKOCf3gZcj65NJqosdX04W15auYUYtGEQKcnqQR0OfUV4fJeStcOWZslix57mtvRbqd7gM11Ku7+654rZ0eXVM541ebRo37PTYdFS51Sz23ccfSKfgr8wBz7Y71uaRezWrK9vcN9inHmoAu4rn+HPpWfpOnNJcOZJt8Dg7lboQeua0pLCLT7eKxt3kkRclMnOBnpmssXUVSk1LWxvhqTp1VKPU3or8SQu/z4AJ5P9KyJvDN9rU+iahZ29nZR2d3M8txPGFaTeyBc4G5xnp6A9q2PCmg6trEFzNaRSmCBCzSBcksOQq+rV0mnamzXFtpXk3CSRyMZQqhA2dowcenT8TXBSrLDR83/X6nRXpzrz91bW/r8Df8P6ZNDfDUrtkT7GY4VjijAEu5QpIPXGSa1Z9Gs76+k1BrBZZ5vlYNBH5sWBgHLZzx602wWKTUUE+4pGRIeM7SM9vyNby32h2UcN9JGDLMGVZWGCVHr2rDD4mVekpVGo73187X/r8zlr4abqOMF/VjCh0fTNPvUubYIHi4N2rRgBvQqBgfhWVf6DqOqeOLLXpZbaG3tQMxB2LSMOhyMYrtbjSoLxBNYyRrDJhnRY1IcHnkVdgsbaN90FsisTjiu6jSm5XbMFFL4kQ6frM7arLpV9DstDYTTyNG3IVBzg9iea+efgmi31xqusFExNdSOuO24/4AV7J4/wBVbS7bWZoV/eHRpoYyOxIOf0r5e+FvjlPDlm0MWyZXjUyxN8rbwMEivSrU2qaj1M6VROpzdD6Hkd/4SD9RVZ23D5hXL6N8RfD2pxBDcfZ5v7j10NleW97JGtu6TZI4RhnmuWFOSeqOic1bQfHqR8OaZ4h1gxmRrWwW4jj/ALzDeFH4nFeMfDvWhDJcXF9dAyXE/mTs5wdxJLMfx/nXtHxKu4vD+iXMz2wnSa1TzY/70cfmu367Pzr5Gv5ri8kur9FMVs1x8yKflUvuYL+Sn8q9Bx0UTg5ru50HxO1W01fxDd31m2YJZgV/2tqBc/ocexrmLaMO/JwB1NRO2cCrEKDy92ea1RJpaV/reOnOK6nwtcSQPnO4L8pB9DXJ6U2JVXsK6fw+cXTr2K1pDcT2Ptn4NywR+ALCWBsiYGQkHvnpXZC6968N/Zv1wyaBdaLLJlraTzIsn+Fuv6160JjXJWpvndzppz91G0Ln/aoM7Z4ashZjTxMcday9mX7Q/PWHUNU1K8aCBnwBlmJ6V9BfDbwfo2j+HYNQ1W3jmu2ywlfB2jJxj8DWUPAnhQPcXWlalJCJx8kZwyg8/jjn9KtabBeaGl0l5q1vdac/zLAVLc7QDx26VwV8NVcuWKsj3K2Pw9TD8zqXlfr28jdt9L+za4muWLK+mtkXEIOHA/vL61cto/Aum3supXt1aG71CQYaeQHgcAAdqwPCGveEdY1KJoPM0eeKXYFkc+TKf7p9M+9Xvip4H0W4kj1CytIElVvMuBGuWZe+COK4Y4GpGo3UfvLt23M6OOjFLk2ZW8XeHNPupGurLUSkU8p2tHtYEMMbAPT3rifFWg6fcaANAEt1PbWx8zORlmAOPw+ldPpum6XHd+Ykk7wgDyVb5Qo9wOprYuv7MljVJreOUIcoCvSvHlm1LC4iz5p6vskvTq7ebsaVsK8R7zS02vqfHr/LKy+jEfrVmFgE+9itf4laTbaJ4yvrG1bMG4SRgnlQwzg/TNYKOAPU+lfdUasa1ONSOzVz5qcHCTi+hf8AMTyyOntXsX7KmiG61vVdamUGK2VI4srx5hyc/gB+orxWzjnurhYLeNppmztVe+Bmvrf4cafZ/Dz4VWzX0kcM0kZu7tied7Y4/D5V/CuLMqrjS9nHeX5df8vmenlNJSre0n8Mfz6f5/IpftJa5I3g1dBiDMtyfMnI6BEIIyf97b+tN+G2h6XJ8L7aGC9+0Wd1bsbmMD/lsR82PTHA/CvNviBrFzrU9/NPjLr+6AOdqD7uD79fxNbXwR1qX+w7rTZWIFtLuHqQw5B/Ksnh3SwyS9S3ifb4qTfojyTW9E1K1vrsyW7rBDKY1lcY3c8fU0ac+zYw5IINevfFRbSfw3dna+9CJIwvTOeSfwrx6KPasbZAyoPXr6110ajqR1OatSVKasd7oF1sujGzFkkXAJrrfBsdtqGt2lveMjxedhlbocdAfr0rz3TUaJIbiNsqDzzXX6ddw2twmowFcBgzf7LA96JxUotGkHJM+n9PsrWz02KGyghtbdF+VEGFWuL03w/fWPjG81a+Nq1hMknlOrg5JYEcduAa6vwrqFnr2jWqfOYrtAQVb7rdx+dXLPS7WaR9GnsJvLD7iwcgqf8ACvCxFdOrGOnb59tuwe3nC8I9dDmbSAQi4uWkj8t8qPn5z6CnaRpsUkQjmlMltLGdsLJuCn+8M9DmuqfR1juBZNowlsM43y/M31zSxaDOLtbWa3gWxRi6NGMc+uQetc1GjyTjGz0utnu9fuZVTEupJ3vq1+CsZmlWkdhA0fnSyMxHUYAA6ACrqy+SGYcHoK010KzjcsFnkyc4dyQPwrB8X3sVhvmfCxwRlm/Dk19HgqVrR6I5sQ1GOh458W/GIi8SXGj2d3HG0Cqku5Mgu4+7k8fhXzVeW/2XxJe25QICxZR2AJzXo02nTa94mu9RmYs97cmY7nwM54z9BXO/FfTDpfiay3KoL22JGVgQcE46e2K7VUTqHM6bVM5O8f7PN6H2PStfQte1eyaJ7e6nABGT6fjWFCgvNUghztV5AufQZ61pWKP5xijcrk+vpXRGPMzHmsdh408beINR8P7bq/aYTL5CseSEOcj8QDWJZaSf+FO6nq7Rn5tZt40f/djkz/6MFZ/imK4TTbB3RvIkeQK5/iZdufy3D869S1OG3tv2ULPJZXuJg+M9W+0n9MLWeJaUkkaUVdO54b3qxEzdNprovA1jb3kN4t1GrqpXGR0PNaTaJatuZI4/xFLmsLlOXtSY2WQ11GkQ3szq1vaXEm4cbIyf5VW0a2gk8UWlpFbJOPOVSh6Mc9PpXrmg+KNQtPEk/gfUrKC2cOGtduFPlHnZkdT6Ue0UfUqNOUttr2Oo+Ceg+JLHUV1C5097OArjMvBdD2AFe2pIF+8xH1BH865fwFqjqi2jMWa26DOS0R7fga9CTV9Pli2s6b1ADCRcfj6UQqLERU0XUpOhNwe6MlZo/wDnov51IGz61rW/9n3BLxJbzL32YbH5dKsJp2nyKHNkhJ74NHs2TzHxA811baCl/bwXoiUYd2jYBR7f41Sm1q4vrYxwSPIRwATya7rw38V9Y8by3tsba0toooSZJsNtXPGMdT+nSuF8LQaLo/jq0t7PWJdSgMbtPJ5ASIMuCoUZJxn1zWE8XyqTcdioYPmcVGW5tfD7wbqdvfHU7+7ltUkYZtl43f7wNeuaJC8TXMTzSTBtxRX52gDoK4HVPEblyfL2gjnJ9K7Pw7qi/wBk2l3JwrcSc52+teNSxNeriU56J6W+R7NTDUqOGfLuramN4kka2hTU/Jd7fyxvMYyQfpWRYeIbG4DKI50lVQxRwMgHoeD/APXqp8QPFMFjDc6RZyhHaQqwdeWQjIZPY+teVWeo3DSSpDdrbeaoBDttYj/ePA/OuZZDQrpyqRad+j3+8ivj3TklB3VjB+JP73xtqcyPvEkxb/dz2/Ctf4JeGdO8SeNo7fV0aWwgiaWSMZAkOQqqTngZOfwrm/FNpLpeuTW8jxuSA4KNuGCM9aueB9US01Y+aJRHKhX93JsyRyMnGe2Pxr35UnGh7ODtpY8yjUiq6nNXV9uh9c6F4Q8C6XIs1j4f0eO7t8FXigUvGfUt1zXkXx58UG4vJfCunyBgGVriTOSD94IPYZUn3wO1a1943l07wNNqtrB5TqgSFicK8j8DAPLY5JJ9Kk+Deg6XaeHz4wmU6pqd6jMTd2pkjhYMdxVz3OOv4V5eFhKi3Uk2+nqe9jKkcRajTSXV26HKS+B/E+neGI9Ru9Ll8iKLL/vELouM5Kg5A59K5Xwn4yOju6rC1xPMfLZRhBgHg59a+iEXWodStZZ2e8cW5dIGAITcOQfXA45rwPx9oWj6b46ubS2kjgbCz+Wny+TuGSnpx/IiuuhWlVi41Vr5Hm18MqElKmyTUfiBbTagdNv7JltZBskk35K7h1xWHqGlSWlz5IYSrGxCMp++hGQfyrD0DS38ReKrTSYY1AeUiR1zkoCSWP4fSu+1/wDs2bxLJpml7mgtkWJpE5G5RjjFauCptKJkqjqq8/kN0G3QJHFuKrKvBPZvSr1lp95NNPan5GyGZOgYDuPrWf5MiQiSJvMUNyVPQiuk0i9DPAbhh5hXCSex7Gs3UcTphBTR7V+zrqUVnJJpN9kqQJIctypGc/pX0Utui/MsajPfFfGlhq97oup22rWGFmhfI3fdz3U/WvRPBH7RF42ojTdS0BGtlBCuk53ZB5AOMYGRwex61lFe9fuTXi18J9CyW+4EEVS+wrCW2qdrHJ9qn0nXtM1S0jm015LpGQMNiE4yOhJ71Zd7hxkW6x/9dH5/IZ/nVOF9bnNGs+qMm+jW3tnmPRRx7mvBvjxqq2ujrZ+YRLeNtOOu0ctXtniZ5IYxbGRW3HcQoxj2618i/HPxIuo+PJrSMF4rBRCpB6t1Y/y/KvQo03Cl5s56tRTqeSOcn1iy0qMSSSrHnhS6MwB/D/CuX8Uy6Nd2DX8N0bq/ZcSsGcg+n3gMfhmuteKdtCLQQoLopuiD9M+9cl46l26BGJ7D7NdtIu8hwwYAHvgflV0XHW5nWU+ZNbeuxzPg62+0eIYlbhVimdj6AROc1YskZWdtwWRORnuPWtb4VxRSSeIZ5sgJpEwDDnBOKzdFeKDVLWeVW2RzIzsnUqCM9eM/Wt6crNkSjojrvjVpL6P4W8E6fJGVuWsprudcchpHU8jsQAB+FTeNtYt3+AHhDTIWkEr3Mm9MdRGX3c/WRD+NfSHifSdJ1+eKG+t7aVZImik34DvG2PlB6gZweCKdpvgnwmyLoUug2MtlZ8xQyxq5jZuSRnJ/HrXn06vOk33O2dLlbS7Hzf4S0Q2fgKxv2Qq97PK5OOSq4Vf13Vl6oJIba4ZJtqBSTg8r9K9t+I2l29joS2djCIYLO5bMa/8ALMEtkD2y1eeQaPp+pafcpczhZGRlUBiMnHBxxmt4e8zCasjlvhrZf8VBYTjJeN9+e+fX8KvfFPVJl+KNpqh2xTRrATIvfafvY+nWrXw2aWO+kh8iMSL8pZlyUI44rJ8bLIvxHsbnWFQ2crxEFR8uwHBFVypyTEptQaPf9G1wW2p2l8bacRFhlyAFdD1I9u/4V7HarbuY5tokiOD6gg15d8R5LGPwPJqETHyrSJZYvJxnZwMD2wf0rX+BvjGy8V+FttvMzy2beW4cYbHbIqXh/q3ux2NZYn60+aS1R6i+l2KSLLHBsbHDxsVP5iom0m3Zi3mXQz6TGlhv5Y41j2qwUYHrUw1M45g/8e/+tWinFmfKz5i1D4f+H7uNZtPt103UIvmguYBjDdtw6MPY1JZR+CdJ060udT0S0h1vd5LQxIzyzTZwdi54B69hzWnZTs+Nzcj8vwrY07TdMvNYtr+4gV7q3B8lj2z1P1qMZD3Gzz8srv2ypt7k174P0m7tLA3GhwS3TsA+wmMIp5OdpGcCue8T2a+HwItMmn8lZwyBxnBPUAgcivR2uFjysZAPTk1xfjtZ7xbJSm2yE7KhztO4DO76E14tGP72L8z7LFa0Jeh4d8Wma48dWd9cRxxItpGH2jAbnPTA59q5+O3Mcm6PBdWb58cgZ4x6cV3nxM8N3+ra/BdWEcEypbKgQTr5jEdflJziuGkeSNm8xSr5IYHjkV7LukfMN6mD44sh5MN6pYtnY5P6f1rlISVc4JB7EV3eoyfbLWS027zINqgdc9q4YqVkK45GRTTugNCO8vLh4YZ7maWOPIjVnLBfoK9I8J+NrrTdMs9Dax88RSl4naYjGexHPA54968utvlbd1rpfBcM99riwgO0ZAztHzDnHHvzUyhGWktjelVnTfNB6novij4qeJbW2MllpxMewxPcDJWPsozjA+leU2v9oagt/r11K0xDjzXZxud24AAPJ/DpX1/8G/DetSeCrtLnR4pNPZy8AkQBp93UlT94DjrXyr8SVs7Xx1qVroNktpZx3DCOIElVYHDgZ6AMCPbFZ0lBJ8pVarUk/fMPS7yTTrmVU8y3mkUozAkHB6r9K1NKju2uFkhuTbYP3h1IrOa9kLNHcxI5xk46D86vQXltCI5YdxJHzJ3HsK2aME2dtaQ3M0IZVXeT87Bypf6jkGtywsyqx+apTDcjqPzriLK8vJ4fMiuYonjcME27yAff+ldBa6nq5s3FtqUDzAEmNohhv61zzoqSO2jXlB3O7ht2SykOPNUKd8TDO5fb1/8Ar1w+k+TbeK2a3IFtM4eMb8kZOCMdsf4VuNrd7a6BaakFiaeOTy7lBxhfX+f51laPHo+ua/cS2kr21wJSxaMA8MASQD15BP51FKlZWZrWrX1R718DfFtvo/iSeC4uNtndFoX+b5UdT8p/Qj8a+hYruCaNpkmjkRc52MCBivhfw5dSRz3VrcNiUuSynsRw359f+BV3vww8W33hzUri1ihlvIrlfLeCNuSc8Nj6fpmnKmnPfQxveN7antfjjV1tLG91KQ8RRswGcZPYc18ceJLeS31ZZpLzdLdyNJIrxlWUk5JJ6Ee4r1j9qbxUn/CD6VpttOHfU5fOk8vgeXGenr97A/OvEb+5tr2GG4t7iWYRxLGd7Ftr9wM9q7arVrHDTTOohma5uR5c26JEABBxXJ/EiFZNM8/dzHKB9c1saG0ywHaOo7ms/wAZRu2hSh15JBA64OaxTtY3acrs5jwvfGz0fWtpAM9ukQOfVwf6Vo/DLT/7W8daPZFcq93GX4/hU7m/QGuZt/MhspkIA3upIxzxn/GvT/2ZbZZ/iE9zIuRa2cki+zEhf5M1bVJcsHIyguaSR7X8ULNLqx+0RmVJrdsxSRuUdT7EcjpXKzX2o28Nnqcep38U6xhpHSclnzn72c5PFdl4sm8zTZlAGMg/rXn3imcWctmuMJPHgenUn+deXhm+Vo9GsrSTNpp/tunSxXFwbkXSlt7NkknnOa4S23R3ALZBV8HI5z/Wrmm61DY3EWnTl1WV8wP/AAg+maguJLefVJntZUkjMmflIIyev613wvucUy/pGmvaeJ7ghcQzp5yN9RyPz/nTbvR7O/1SGwvGYpcq0Qzz15HJ6HjqK6fVglj4eN6U3fZ4Ahb/AHv/AK9cpYeI4WWWFzbKJsBXkwWXHdW7e+Oa0q3U4voTSScGi1B4mfSbC58I6yz/AGBo2hguGJYxAjGG9R79qz/gxq1x4F8fwR3IZLO+xE/OVZSflYHoR9PWqfju2Etsl2bqOaTO35eSw9Se9YPhu8UyDR75s2szfuHY828v8LA9gTwR+Pat53qKxnC1Nn3NHIjorq2VYZB9RVyKG1kQMboIe4bArzv4Pa9LqvhiO1vSPttn+6lGc9O9dvXF8L1Onc8Et5VUhVbJrodCmPmLtx784xXG2c3RmOT2roNFuIvMCs2d38O3rXbWhzQaPm8PU9nVjLsxPHHi6Hw/aNc3CF2B/dqGHznsBXmd3421K81I3E04uJcgQoozFED7d6ofHOK6TXIUMhMCqQiA/Kpz/OuHtJtUtU8y3wGPQt2+lePhacI2lI+vxmJqSbhA9h1rw/rvjSwtLu1mt7Wa2zGyRyGPeDzjGcE5rg9W8AeJtKv3jms3nkYbgytuJFRaNrviKHQ4tPjmQPDctMJsncwYcqfx5zXQxeMNajjOAi3JXHnsxkI91B4BrSpWd3ZnNChFrXc87t9PvrrWFtLKW3FwAdyO4AUHgkk9MVneOtHtNI1WNLG4+0Q7Qjyjo8gA3kf7OSce1dfFZK8xlZFZyclmXn61neMNLabQ5Z15aAiT6jof5/pRCveSQSoWizhPM4wo57mvbv2WPBVt4g1ufX9bklj0fTJEyqZHnzZyFJ9BwT9R614hbxyXEqQxIWd2CqqjJJPAFfdPws8NWvhLwDZaFKUEoh3XLL/FMxBc/gflHsBW9ZpRsY0r3uek6lrdhD4evJrC4gJhtnMaqcAEKcDFfnR5nmXEk8zF5ZGaSRzyWYnJ/Wvt2506Gaynazm3xsjZBHBHSvh3W420/Wb3TyebeZ4T9VOM/pWOGUU3ys2xHPZOSKF42ZGIGM1YtgPKVuNxHX0FM1d7B5Iv7PWVU8lfMEjZPmfxEe1SBQsSLx90dK6zlNvSoSYtyvgN1INa9nplq+GWWRJB3DGue0p1RwQxHtniuj0mRpJgobpzUM1ix2rSRW+mS2sd0WMuVlO7OwDrmuH0XULqx1Pfb3EkbZwrqenoa6do1S41DZtaMSvxj3Oa4g8yEjjniqihTex6XNr8l0INbVSlzGwS9iU4wwGNw9iP5V1ejXdrdyC+iR2nZR8yNgEj+9+Ga8r0q7fZ5knLBRFOP78Z4DfUGui8Eaj9k1n7FNwjELu7EdjUyiVCWp0nxDhe6t7C+Zml2oYSpOQpHp+n51iPBHa6ZbBWAeQl2UDpXRSyLfaStrJhn8z5fryD+qis+5sEaZRu24HFY9UadGVrS5lRDtUYx1qTVsy2Xk/dYjnIyPxrRsrM5UKqkZx9an1ey8yUjy8e69qmc7F06baueaeJPN3wwxRxDCEkoOvP/wBauo+F2vXvhiCa8jsY3N0RH5rEg4Xt+tTy6JbTXifaVlAAA3IucCtm10u8vLyG1s3JgjAAaVRkep4rZVIunaRi6clO6R6GmoT6hYS5+ZHiDLnryM1x3xH8xdK0K7Cn5ZJVz7jaR/M11+jwGF2t9uUEYXOfQVU8SaS1/wCGY7dsbop32k9iQD/7LXBB8sjtqJyicPa2Eeq38NvLdfYUkUswmj3RyLjII/oQe9QXVtY+Hr+ObTGa7tmfpJkK3tnt7VtaLbXthE9tbvG8S532lzEJIz7gHp+FQS6ppcz/AGTUNAUQcjbbXLKfwByK74OKPPmm9zp7jWLHUvANxqFjJ5L27R+ZBIu7kHoR3zXnWsalHcboPskLStIDuRgNpPYD0rsYbPwtaaHeyQ32rmWZAI7e5iACsOhJBycVyL2sLMZY4WmkXLb34GfYf41rUabTFTTSaC7ltr7RRcKVE0EjRFBwQueuO4zXOSrznrirjedHdrK5JUcMvQAfSrOr6VcWyRXHlN9nuF3RP/Cfxram7oymrM9b8A+M10/xfYbmjitL+NWCgAZ3dee/II/CvoVJFZQynIIyCK+JNks/hmO4XcJ9NuMbgeRG/IP4MD/31X038L/Gdtq/guyubp/9IUeXKB2Ydf8APpiscTBpKZtRlduJ5LprzEZUq5x3PFdPpM5EiRrHG0pIxtHSuU8LadqmpKEtrcxxnrIw2rj6969S8NaDbaZCJMme4IwXboPpV4jF06a7s8zBZZWxEk7Wj3OR8S+H7PW9Tjgvo5RklAyHG1iODXB6z8P9csbhoUijvAD8pgcEkduPWvZPEdivILEGT5Qw7Hsa8u8TeN9S0CZtKWWCw42tcKm+Zh7MeF/AV4NOcm2j6yvRjGKZytvZyRbomjIKkhgRyCOoNTR26sdu3pVJdd00qWa5Jyckkkkn1o/4SexjysMEkvuTitOSb6GHPTXU2oLRAuNuPoKZqNkW0+6jMJfdC6hf73B4rG/4Su5z+7t4lHbIzXWeBLmbxHK8Jt2jWMfvJgPlXPT6n2odOa6CVWm9LnE/s4+FZNW8ftfXsDLbaLiaRXXH77JEan3BBb/gNfQ1rrFxZatNa3F2pVHOxCnODyvJ4PBrB+GOlJ4Zsr3T7kxJqV5dPdzKHUlhwuRj+HjPturr10fT9ZmMV3GA7LhJl++h7EGu7EU+bQ5cJWVN36M5X4v/ABEutM0KPSNFkS31C8jd2n/54QoMs3sT0FfK+pA3cz3UsjtcPlmcnJY9ya9v/aD8D6xpZS90y8N8GtjHcRiLDiMMGyvXPTkV4RBIGkKMeSOKMNCMY2W5OKnKc7vboUnDL95SPrWlE26JPpShFmPP3RwMd6HCq4AbAHGAtdJzF2w25OAM10OkMRcRj3Fc/ZIxGQuPqa3LJW8ptrYbacH0NQzSJnahOI7e6lt1y1y5wAe571y00Zik2tww6it2KF4EMEkwBXJweorIvtpm3KMDpVRJkavgrT5da8R2ejQzLE17IIdzdMHt+PSvSPiP8O7/AMArpWp3E32i2kmMIlJAckcngdhj9a4f4Yae154jSaOZY5LYGRAf4iMDH616h8Z5tSvPCelfanVoUE67VznzNgZTkk9Ah/OtlQm4+0S0PPnmmGpYiOFlL35bfn+hxVpqby3ZSAlcs0gP0YMR/OugLh5zzzXCeE5T/aFo7fdW4XP0I5rvTGn2jfFho2w6N6g9K5qkT04SNTR4TJcoGYYAJrRntWDbmwQOo703w3CHnllIwQgGK1ZY9uc8g9M9a4KsveO+ivdOfnjBY4U49cVreGV8qKSToeg4qGe39sdsCr3h2zuZUk8tR5IOC7nCg/U8fhWdzQ19JfddMWXnFaE9vJNYzJBGXYTxtwM8bXyf5UaRb2dvclnlNzJt6LlYx+PU/pU+pXJl068VAsaIEYKg2j74H49e9JbiOMuoDbXUhvZAGPBSI7mHpz0H61z93bwrcsLUCDd/EeW/M11+ox+fDuXBKjgdc1kTwRyEEx7TjnniuiM+xhOHcwf7PuBZvNywZtu85IH41XEM8cQwMknk+1dbaq9gwurWRkkAIO3kEfQ1nTq/mGT90xJJG6MdfqMH9a2UzPkRyWpWcqyGQRk5ruPAVrHq/h7+wLy4xFcM+xSgJjlHIAJ6ZHP51nXKtMvzW4f3jf8Aof8AGrXhWaws72VrqaW2WOJp0yCMunKjPP0ralVcZIznSUos5rVbC40OW/0zczCcCOQsOdobd/MD8qz7C/1HToTBZ3MkUZbcQrcZ/wAgV3ni6XS/E0Y1DTbhWvekltj529wO9cW9ndK22TTr5W/64tXrv2bWmx5X7xPzPcNImcIqjAH0rprNmMQoor5Bn2xV1tRJZOGHavnb9oFQuq2IA+9Hknvmiiqw/wDFRzYz+AzzWJiCBVyAnNFFelI8I7n4O6Hp/iLxb9l1RHlgjhMvlhsBiCOD3xzXtlpo9rpb6o1ozojuoWMBVWJdvCrgAgDPGScdqKKhblrY8+8byT+EvDcN/pt1cT3aajHie7kMz7WPzLk9FOOQPU17JoLt9rhbvkUUVvPYiJifEq4kk8SNG2CkUShRj1Ga+evjlpWnadqunT2NnFbSXKyNMYxjeQRyR07miivKoN/WvvPSrJfV0efWrtsFWJOCjYBzwQehoor2TyTTjQQyiNSdpUNz2rTRitorDgk4NFFQzaJneI1Uwxv0YDqK52flefSiirRnLc1vDd5PpzxXlq2yVJeD2IxyD7V7Z46b7V8OYZpQN25XGOxKkH+dFFd+Fb9lUXkfJZ7GP9oYOVteY8e8L8uoP/PUfyNd7oB3aVZluSECg+gwKKK82psfXw3Oy8KNiCVsAktzxWjqEaiMS45/SiivLq/Ez06fwIsT28FroEOqCJZZ5HK4k5VcdwO/45HtWdDd3FxPvmlZyFAA6ADPQAcAfSiikxmxorE3UgJ421oyf8eOoD/p3B/8iIaKKFuBiyOxXb0FZeqKFZduRuPNFFXHcUtio88kNs0i4bb8wDdOK2mt7e80W3vmhWKWRN7CPOM/Q5ooraOxhLcwQ21228VXuWLykMAQExjHqef5UUVcSZFH7LbsxzEvWtSyuLixh8i2mZY85wQG5P1FFFaJkH//2Q==">
            <a:extLst>
              <a:ext uri="{FF2B5EF4-FFF2-40B4-BE49-F238E27FC236}">
                <a16:creationId xmlns:a16="http://schemas.microsoft.com/office/drawing/2014/main" id="{0DDE4932-388D-4652-913F-2BE06F3C2E7F}"/>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2" name="Image 11">
            <a:extLst>
              <a:ext uri="{FF2B5EF4-FFF2-40B4-BE49-F238E27FC236}">
                <a16:creationId xmlns:a16="http://schemas.microsoft.com/office/drawing/2014/main" id="{85C3D09C-A7FD-47D3-8254-4D345793A05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6683" y="2803004"/>
            <a:ext cx="2075723" cy="1556792"/>
          </a:xfrm>
          <a:prstGeom prst="rect">
            <a:avLst/>
          </a:prstGeom>
        </p:spPr>
      </p:pic>
      <p:sp>
        <p:nvSpPr>
          <p:cNvPr id="5" name="ZoneTexte 4">
            <a:extLst>
              <a:ext uri="{FF2B5EF4-FFF2-40B4-BE49-F238E27FC236}">
                <a16:creationId xmlns:a16="http://schemas.microsoft.com/office/drawing/2014/main" id="{F325A387-B51E-404D-A396-073149E7DD0D}"/>
              </a:ext>
            </a:extLst>
          </p:cNvPr>
          <p:cNvSpPr txBox="1"/>
          <p:nvPr/>
        </p:nvSpPr>
        <p:spPr>
          <a:xfrm>
            <a:off x="-1332089" y="6321778"/>
            <a:ext cx="184731"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73051733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24968EFC6EF4AB289C484678AA922" ma:contentTypeVersion="2" ma:contentTypeDescription="Create a new document." ma:contentTypeScope="" ma:versionID="419c3868ceb306fb9770f2b90b1c13ae">
  <xsd:schema xmlns:xsd="http://www.w3.org/2001/XMLSchema" xmlns:xs="http://www.w3.org/2001/XMLSchema" xmlns:p="http://schemas.microsoft.com/office/2006/metadata/properties" xmlns:ns2="2334f2aa-3fc8-42a3-8962-b3894c390d60" targetNamespace="http://schemas.microsoft.com/office/2006/metadata/properties" ma:root="true" ma:fieldsID="4b40fdb568b814ea01cf541011a3cd99" ns2:_="">
    <xsd:import namespace="2334f2aa-3fc8-42a3-8962-b3894c390d6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f2aa-3fc8-42a3-8962-b3894c390d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5DC419-3D3D-4893-9DA6-C186ABF7E4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f2aa-3fc8-42a3-8962-b3894c390d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380CE0-D019-4DC9-A30C-2C71B83EAC1C}">
  <ds:schemaRefs>
    <ds:schemaRef ds:uri="http://schemas.microsoft.com/sharepoint/v3/contenttype/forms"/>
  </ds:schemaRefs>
</ds:datastoreItem>
</file>

<file path=customXml/itemProps3.xml><?xml version="1.0" encoding="utf-8"?>
<ds:datastoreItem xmlns:ds="http://schemas.openxmlformats.org/officeDocument/2006/customXml" ds:itemID="{3FFE945A-F5EB-48FC-93D9-3EAFFC133BBC}">
  <ds:schemaRefs>
    <ds:schemaRef ds:uri="http://purl.org/dc/dcmitype/"/>
    <ds:schemaRef ds:uri="http://schemas.openxmlformats.org/package/2006/metadata/core-properties"/>
    <ds:schemaRef ds:uri="http://schemas.microsoft.com/office/2006/documentManagement/types"/>
    <ds:schemaRef ds:uri="http://purl.org/dc/terms/"/>
    <ds:schemaRef ds:uri="http://www.w3.org/XML/1998/namespace"/>
    <ds:schemaRef ds:uri="http://schemas.microsoft.com/office/infopath/2007/PartnerControls"/>
    <ds:schemaRef ds:uri="2334f2aa-3fc8-42a3-8962-b3894c390d60"/>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12888</TotalTime>
  <Words>1184</Words>
  <Application>Microsoft Office PowerPoint</Application>
  <PresentationFormat>Affichage à l'écran (4:3)</PresentationFormat>
  <Paragraphs>265</Paragraphs>
  <Slides>11</Slides>
  <Notes>4</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11</vt:i4>
      </vt:variant>
    </vt:vector>
  </HeadingPairs>
  <TitlesOfParts>
    <vt:vector size="20" baseType="lpstr">
      <vt:lpstr>MS Mincho</vt:lpstr>
      <vt:lpstr>ＭＳ Ｐゴシック</vt:lpstr>
      <vt:lpstr>Arial</vt:lpstr>
      <vt:lpstr>Arial Narrow</vt:lpstr>
      <vt:lpstr>Calibri</vt:lpstr>
      <vt:lpstr>Calibri Light</vt:lpstr>
      <vt:lpstr>Times New Roman</vt:lpstr>
      <vt:lpstr>TrebuchetMS-Bold</vt:lpstr>
      <vt:lpstr>Thème Office</vt:lpstr>
      <vt:lpstr>Présentation PowerPoint</vt:lpstr>
      <vt:lpstr>Présentation PowerPoint</vt:lpstr>
      <vt:lpstr>Présentation PowerPoint</vt:lpstr>
      <vt:lpstr>Présentation PowerPoint</vt:lpstr>
      <vt:lpstr>Effectifs 2023/2024 </vt:lpstr>
      <vt:lpstr>Présentation PowerPoint</vt:lpstr>
      <vt:lpstr>Présentation PowerPoint</vt:lpstr>
      <vt:lpstr>Aide à la mobilité</vt:lpstr>
      <vt:lpstr>Journée doctorants</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Christophe Sinturel</dc:creator>
  <cp:lastModifiedBy>Isabelle Guillouet</cp:lastModifiedBy>
  <cp:revision>378</cp:revision>
  <cp:lastPrinted>2017-10-18T13:30:15Z</cp:lastPrinted>
  <dcterms:created xsi:type="dcterms:W3CDTF">2017-09-25T09:11:57Z</dcterms:created>
  <dcterms:modified xsi:type="dcterms:W3CDTF">2024-01-16T14:07:40Z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0x01010071B24968EFC6EF4AB289C484678AA922</vt:lpwstr>
  </property>
</Properties>
</file>