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73" r:id="rId3"/>
    <p:sldId id="262" r:id="rId4"/>
    <p:sldId id="6679" r:id="rId5"/>
    <p:sldId id="314" r:id="rId6"/>
    <p:sldId id="292" r:id="rId7"/>
    <p:sldId id="265" r:id="rId8"/>
    <p:sldId id="6681" r:id="rId9"/>
    <p:sldId id="6682" r:id="rId10"/>
    <p:sldId id="263" r:id="rId11"/>
    <p:sldId id="6675" r:id="rId12"/>
    <p:sldId id="6674" r:id="rId1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elle Rivas" initials="CR" lastIdx="1" clrIdx="0">
    <p:extLst>
      <p:ext uri="{19B8F6BF-5375-455C-9EA6-DF929625EA0E}">
        <p15:presenceInfo xmlns:p15="http://schemas.microsoft.com/office/powerpoint/2012/main" userId="S::christelle.rivas@univ-tours.fr::4001a23c-c3fc-48e6-b8f7-e73e49a625e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59DA"/>
    <a:srgbClr val="1C2463"/>
    <a:srgbClr val="E5101E"/>
    <a:srgbClr val="6165A9"/>
    <a:srgbClr val="4D51A1"/>
    <a:srgbClr val="4C5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3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/>
              <a:t>Nombre Doctorants SNEE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Nombre doctorants EE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Feuil1!$A$2:$A$5</c:f>
              <c:strCache>
                <c:ptCount val="4"/>
                <c:pt idx="0">
                  <c:v>21-22</c:v>
                </c:pt>
                <c:pt idx="1">
                  <c:v>22-23</c:v>
                </c:pt>
                <c:pt idx="2">
                  <c:v>23-24</c:v>
                </c:pt>
                <c:pt idx="3">
                  <c:v>24-25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7</c:v>
                </c:pt>
                <c:pt idx="1">
                  <c:v>9</c:v>
                </c:pt>
                <c:pt idx="2">
                  <c:v>14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40-4AB6-9340-7ED0EFC1027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910181440"/>
        <c:axId val="1989043728"/>
      </c:barChart>
      <c:catAx>
        <c:axId val="191018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89043728"/>
        <c:crosses val="autoZero"/>
        <c:auto val="1"/>
        <c:lblAlgn val="ctr"/>
        <c:lblOffset val="100"/>
        <c:noMultiLvlLbl val="0"/>
      </c:catAx>
      <c:valAx>
        <c:axId val="19890437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10181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Hommes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64%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77D-4032-B27E-2296864C8540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41%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877D-4032-B27E-2296864C85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Feuil1!$A$2:$A$3</c:f>
              <c:strCache>
                <c:ptCount val="2"/>
                <c:pt idx="0">
                  <c:v>TOTAL SNEE PCVL</c:v>
                </c:pt>
                <c:pt idx="1">
                  <c:v>SNEE DOCTORANTS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64</c:v>
                </c:pt>
                <c:pt idx="1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7D-4032-B27E-2296864C8540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Femmes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7D-4032-B27E-2296864C854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59%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77D-4032-B27E-2296864C85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Feuil1!$A$2:$A$3</c:f>
              <c:strCache>
                <c:ptCount val="2"/>
                <c:pt idx="0">
                  <c:v>TOTAL SNEE PCVL</c:v>
                </c:pt>
                <c:pt idx="1">
                  <c:v>SNEE DOCTORANTS</c:v>
                </c:pt>
              </c:strCache>
            </c:strRef>
          </c:cat>
          <c:val>
            <c:numRef>
              <c:f>Feuil1!$C$2:$C$3</c:f>
              <c:numCache>
                <c:formatCode>General</c:formatCode>
                <c:ptCount val="2"/>
                <c:pt idx="0">
                  <c:v>36</c:v>
                </c:pt>
                <c:pt idx="1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77D-4032-B27E-2296864C85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39805536"/>
        <c:axId val="1896536192"/>
      </c:barChart>
      <c:catAx>
        <c:axId val="1839805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96536192"/>
        <c:crosses val="autoZero"/>
        <c:auto val="1"/>
        <c:lblAlgn val="ctr"/>
        <c:lblOffset val="100"/>
        <c:noMultiLvlLbl val="0"/>
      </c:catAx>
      <c:valAx>
        <c:axId val="189653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39805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A9F31-128C-4ECD-BFE1-77EEB3A2716C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A6296-E008-4062-BB0E-9D406A7A50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7286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2436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A6296-E008-4062-BB0E-9D406A7A50F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352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983932" y="3505259"/>
            <a:ext cx="7871456" cy="3320771"/>
          </a:xfrm>
          <a:prstGeom prst="rect">
            <a:avLst/>
          </a:prstGeom>
        </p:spPr>
        <p:txBody>
          <a:bodyPr spcFirstLastPara="1" wrap="square" lIns="91275" tIns="45625" rIns="91275" bIns="4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0625" y="552450"/>
            <a:ext cx="4918075" cy="27670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983932" y="3505259"/>
            <a:ext cx="7871456" cy="3320771"/>
          </a:xfrm>
          <a:prstGeom prst="rect">
            <a:avLst/>
          </a:prstGeom>
        </p:spPr>
        <p:txBody>
          <a:bodyPr spcFirstLastPara="1" wrap="square" lIns="91275" tIns="45625" rIns="91275" bIns="4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0625" y="552450"/>
            <a:ext cx="4918075" cy="27670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6470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983932" y="3505259"/>
            <a:ext cx="7871456" cy="3320771"/>
          </a:xfrm>
          <a:prstGeom prst="rect">
            <a:avLst/>
          </a:prstGeom>
        </p:spPr>
        <p:txBody>
          <a:bodyPr spcFirstLastPara="1" wrap="square" lIns="91275" tIns="45625" rIns="91275" bIns="4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0625" y="552450"/>
            <a:ext cx="4918075" cy="27670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787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6151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883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44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4005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633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327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144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126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96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27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824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8B888-2191-4108-BF95-BAF0424FFD8E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FB2BE-24D4-4220-A160-DBFC88D85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40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.png"/><Relationship Id="rId7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zVxsY3Uno8s&amp;list=PL45cEew-RR0F9lnxP230D1a54Ary7LfV-&amp;index=14" TargetMode="External"/><Relationship Id="rId5" Type="http://schemas.openxmlformats.org/officeDocument/2006/relationships/hyperlink" Target="https://www.youtube.com/watch?v=XnLQ24vaI_0" TargetMode="External"/><Relationship Id="rId4" Type="http://schemas.openxmlformats.org/officeDocument/2006/relationships/hyperlink" Target="https://www.youtube.com/watch?v=knzGkjo9biY" TargetMode="External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19.emf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0.emf"/><Relationship Id="rId5" Type="http://schemas.openxmlformats.org/officeDocument/2006/relationships/hyperlink" Target="mailto:christelle.rivas@univ-tours.fr?subject=Je%20m'inscris%20&#224;%20Pla20newsletter%20Pepite%20PhD" TargetMode="External"/><Relationship Id="rId10" Type="http://schemas.openxmlformats.org/officeDocument/2006/relationships/oleObject" Target="../embeddings/oleObject2.bin"/><Relationship Id="rId4" Type="http://schemas.openxmlformats.org/officeDocument/2006/relationships/image" Target="../media/image10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hyperlink" Target="https://www.enseignementsup-recherche.gouv.fr/fr/starthese-un-programme-national-pour-sensibiliser-les-jeunes-chercheurs-l-entrepreneuriat-92397" TargetMode="Externa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jpe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10.png"/><Relationship Id="rId9" Type="http://schemas.openxmlformats.org/officeDocument/2006/relationships/image" Target="../media/image29.png"/><Relationship Id="rId1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39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15366" b="15366"/>
          <a:stretch/>
        </p:blipFill>
        <p:spPr>
          <a:xfrm>
            <a:off x="-20049" y="0"/>
            <a:ext cx="1223209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34225" y="6258358"/>
            <a:ext cx="2077459" cy="46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973" y="6258348"/>
            <a:ext cx="1803950" cy="46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6">
            <a:alphaModFix/>
          </a:blip>
          <a:srcRect l="53164"/>
          <a:stretch/>
        </p:blipFill>
        <p:spPr>
          <a:xfrm>
            <a:off x="4702041" y="5940236"/>
            <a:ext cx="948261" cy="917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7">
            <a:alphaModFix/>
          </a:blip>
          <a:srcRect l="10971" t="15531" r="9688" b="34362"/>
          <a:stretch/>
        </p:blipFill>
        <p:spPr>
          <a:xfrm>
            <a:off x="5007009" y="338136"/>
            <a:ext cx="2778708" cy="977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115922" y="6236171"/>
            <a:ext cx="1011918" cy="46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682061" y="6025830"/>
            <a:ext cx="1402102" cy="74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335837" y="6025830"/>
            <a:ext cx="585313" cy="7465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DD1B6027-2B06-4765-9D91-CB303FD014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9923" y="2448440"/>
            <a:ext cx="9144000" cy="2387600"/>
          </a:xfrm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</a:rPr>
              <a:t>L’esprit d’entreprendre 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b="1" dirty="0">
                <a:solidFill>
                  <a:schemeClr val="bg1"/>
                </a:solidFill>
              </a:rPr>
              <a:t>au service de la recherche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B635622-0720-47EC-90C3-7EFCAD0ECE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2612" y="5873504"/>
            <a:ext cx="1729890" cy="76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44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cercle, Graphique&#10;&#10;Description générée automatiquement">
            <a:extLst>
              <a:ext uri="{FF2B5EF4-FFF2-40B4-BE49-F238E27FC236}">
                <a16:creationId xmlns:a16="http://schemas.microsoft.com/office/drawing/2014/main" id="{23139CB9-613E-6CB7-987A-C5E7D3397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508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75CECF5-CA53-431C-8682-EB03A9523BBE}"/>
              </a:ext>
            </a:extLst>
          </p:cNvPr>
          <p:cNvSpPr txBox="1"/>
          <p:nvPr/>
        </p:nvSpPr>
        <p:spPr>
          <a:xfrm>
            <a:off x="767111" y="326805"/>
            <a:ext cx="108573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VALORISATION DES PORTEURS DOCTORANTS SNEE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40BE2A-CCF1-4195-857B-949758382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6447" y="211667"/>
            <a:ext cx="1296006" cy="63052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CAD697D-35FB-440A-B578-C26B4D5303A4}"/>
              </a:ext>
            </a:extLst>
          </p:cNvPr>
          <p:cNvSpPr txBox="1"/>
          <p:nvPr/>
        </p:nvSpPr>
        <p:spPr>
          <a:xfrm>
            <a:off x="855279" y="1082710"/>
            <a:ext cx="493257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Guillaume BRACHET   </a:t>
            </a:r>
            <a:r>
              <a:rPr lang="fr-FR" dirty="0">
                <a:hlinkClick r:id="rId4"/>
              </a:rPr>
              <a:t>https://www.youtube.com/watch?v=knzGkjo9biY</a:t>
            </a:r>
            <a:r>
              <a:rPr lang="fr-FR" dirty="0"/>
              <a:t> 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Camille JUSTEAU</a:t>
            </a:r>
          </a:p>
          <a:p>
            <a:r>
              <a:rPr lang="fr-FR" dirty="0">
                <a:hlinkClick r:id="rId5"/>
              </a:rPr>
              <a:t>https://www.youtube.com/watch?v=XnLQ24vaI_0</a:t>
            </a:r>
            <a:r>
              <a:rPr lang="fr-FR" dirty="0"/>
              <a:t>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 err="1"/>
              <a:t>Tassanee</a:t>
            </a:r>
            <a:r>
              <a:rPr lang="fr-FR" dirty="0"/>
              <a:t> ALLEAU</a:t>
            </a:r>
          </a:p>
          <a:p>
            <a:r>
              <a:rPr lang="fr-FR" dirty="0">
                <a:hlinkClick r:id="rId6"/>
              </a:rPr>
              <a:t>https://www.youtube.com/watch?v=zVxsY3Uno8s&amp;list=PL45cEew-RR0F9lnxP230D1a54Ary7LfV-&amp;index=14</a:t>
            </a:r>
            <a:r>
              <a:rPr lang="fr-FR" dirty="0"/>
              <a:t>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109265-4457-426A-BBD4-E407F2C6B1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5762" y="326805"/>
            <a:ext cx="3080141" cy="173257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6162646-DBFA-442D-B7E6-D58A33DB8A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5762" y="2186359"/>
            <a:ext cx="3191271" cy="183918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623F7F7-CBFD-4694-9778-F4C6AAD05A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60174" y="4176071"/>
            <a:ext cx="1993997" cy="195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920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cercle, Graphique&#10;&#10;Description générée automatiquement">
            <a:extLst>
              <a:ext uri="{FF2B5EF4-FFF2-40B4-BE49-F238E27FC236}">
                <a16:creationId xmlns:a16="http://schemas.microsoft.com/office/drawing/2014/main" id="{23139CB9-613E-6CB7-987A-C5E7D3397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EDDA890C-71FB-5370-4C1F-3BF302AEFB7D}"/>
              </a:ext>
            </a:extLst>
          </p:cNvPr>
          <p:cNvSpPr txBox="1"/>
          <p:nvPr/>
        </p:nvSpPr>
        <p:spPr>
          <a:xfrm>
            <a:off x="2625661" y="121558"/>
            <a:ext cx="6281362" cy="1131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rgbClr val="25B4C5"/>
                </a:solidFill>
                <a:latin typeface="Montserrat" pitchFamily="2" charset="77"/>
              </a:rPr>
              <a:t>FOCUS </a:t>
            </a:r>
          </a:p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rgbClr val="25B4C5"/>
                </a:solidFill>
                <a:latin typeface="Montserrat" pitchFamily="2" charset="77"/>
              </a:rPr>
              <a:t>Le </a:t>
            </a:r>
            <a:r>
              <a:rPr lang="en-US" altLang="zh-CN" sz="2400" b="1" dirty="0" err="1">
                <a:solidFill>
                  <a:srgbClr val="25B4C5"/>
                </a:solidFill>
                <a:latin typeface="Montserrat" pitchFamily="2" charset="77"/>
              </a:rPr>
              <a:t>programme</a:t>
            </a:r>
            <a:r>
              <a:rPr lang="en-US" altLang="zh-CN" sz="2400" b="1" dirty="0">
                <a:solidFill>
                  <a:srgbClr val="25B4C5"/>
                </a:solidFill>
                <a:latin typeface="Montserrat" pitchFamily="2" charset="77"/>
              </a:rPr>
              <a:t> de </a:t>
            </a:r>
            <a:r>
              <a:rPr lang="en-US" altLang="zh-CN" sz="2400" b="1" dirty="0" err="1">
                <a:solidFill>
                  <a:srgbClr val="25B4C5"/>
                </a:solidFill>
                <a:latin typeface="Montserrat" pitchFamily="2" charset="77"/>
              </a:rPr>
              <a:t>mentorat</a:t>
            </a:r>
            <a:r>
              <a:rPr lang="en-US" altLang="zh-CN" sz="2400" b="1" dirty="0">
                <a:solidFill>
                  <a:srgbClr val="25B4C5"/>
                </a:solidFill>
                <a:latin typeface="Montserrat" pitchFamily="2" charset="77"/>
              </a:rPr>
              <a:t> SERENA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B4485BF-C872-259F-D34A-4BDB50CE62E8}"/>
              </a:ext>
            </a:extLst>
          </p:cNvPr>
          <p:cNvSpPr txBox="1"/>
          <p:nvPr/>
        </p:nvSpPr>
        <p:spPr>
          <a:xfrm>
            <a:off x="2963672" y="1375027"/>
            <a:ext cx="56053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/>
            <a:r>
              <a:rPr lang="fr-FR" b="1" dirty="0">
                <a:solidFill>
                  <a:srgbClr val="009FE4"/>
                </a:solidFill>
                <a:effectLst/>
                <a:highlight>
                  <a:srgbClr val="FFFFFF"/>
                </a:highlight>
              </a:rPr>
              <a:t>1er programme régional de mentorat pour les chercheuses et enseignantes-chercheuses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516BB4-4C6F-2521-476A-A43A18253315}"/>
              </a:ext>
            </a:extLst>
          </p:cNvPr>
          <p:cNvSpPr txBox="1"/>
          <p:nvPr/>
        </p:nvSpPr>
        <p:spPr>
          <a:xfrm>
            <a:off x="421612" y="2526108"/>
            <a:ext cx="28655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i="0" dirty="0">
                <a:solidFill>
                  <a:srgbClr val="2F3E47"/>
                </a:solidFill>
                <a:effectLst/>
                <a:highlight>
                  <a:srgbClr val="FFFFFF"/>
                </a:highlight>
                <a:latin typeface="Hind_web"/>
              </a:rPr>
              <a:t>Mentorat personnalisé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ABF710E-D1E6-F957-C5D2-E9A24048DB4E}"/>
              </a:ext>
            </a:extLst>
          </p:cNvPr>
          <p:cNvSpPr txBox="1"/>
          <p:nvPr/>
        </p:nvSpPr>
        <p:spPr>
          <a:xfrm>
            <a:off x="2061708" y="3560351"/>
            <a:ext cx="7643975" cy="46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lnSpc>
                <a:spcPct val="150000"/>
              </a:lnSpc>
              <a:defRPr sz="2400" b="1">
                <a:solidFill>
                  <a:srgbClr val="25B4C5"/>
                </a:solidFill>
                <a:latin typeface="Montserrat" pitchFamily="2" charset="77"/>
              </a:defRPr>
            </a:lvl1pPr>
          </a:lstStyle>
          <a:p>
            <a:r>
              <a:rPr lang="fr-FR" sz="1800" dirty="0"/>
              <a:t> Pour des talents féminins portant des projets innovants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4DCA660-AD8D-09B4-B969-6A34BC1123BB}"/>
              </a:ext>
            </a:extLst>
          </p:cNvPr>
          <p:cNvSpPr txBox="1"/>
          <p:nvPr/>
        </p:nvSpPr>
        <p:spPr>
          <a:xfrm>
            <a:off x="2676301" y="4895457"/>
            <a:ext cx="618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En savoir plus : https://loirevalleyinnov.fr/mentorat-feminin-1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569DEC4-D118-97E2-CA11-DDEC894C140B}"/>
              </a:ext>
            </a:extLst>
          </p:cNvPr>
          <p:cNvSpPr txBox="1"/>
          <p:nvPr/>
        </p:nvSpPr>
        <p:spPr>
          <a:xfrm>
            <a:off x="4224883" y="2498092"/>
            <a:ext cx="21461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>
                <a:solidFill>
                  <a:srgbClr val="2F3E47"/>
                </a:solidFill>
                <a:highlight>
                  <a:srgbClr val="FFFFFF"/>
                </a:highlight>
                <a:latin typeface="Hind_web"/>
              </a:rPr>
              <a:t>Cercle de pairs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B3698DE-3377-221A-0150-1E172FCA575F}"/>
              </a:ext>
            </a:extLst>
          </p:cNvPr>
          <p:cNvSpPr txBox="1"/>
          <p:nvPr/>
        </p:nvSpPr>
        <p:spPr>
          <a:xfrm>
            <a:off x="7098175" y="2498621"/>
            <a:ext cx="6186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i="0" dirty="0">
                <a:solidFill>
                  <a:srgbClr val="2F3E47"/>
                </a:solidFill>
                <a:effectLst/>
                <a:highlight>
                  <a:srgbClr val="FFFFFF"/>
                </a:highlight>
                <a:latin typeface="Hind_web"/>
              </a:rPr>
              <a:t>Renforcement ciblé de compétences posture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59330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cercle, Graphique&#10;&#10;Description générée automatiquement">
            <a:extLst>
              <a:ext uri="{FF2B5EF4-FFF2-40B4-BE49-F238E27FC236}">
                <a16:creationId xmlns:a16="http://schemas.microsoft.com/office/drawing/2014/main" id="{23139CB9-613E-6CB7-987A-C5E7D3397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8"/>
            <a:ext cx="12192000" cy="6858000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EDDA890C-71FB-5370-4C1F-3BF302AEFB7D}"/>
              </a:ext>
            </a:extLst>
          </p:cNvPr>
          <p:cNvSpPr txBox="1"/>
          <p:nvPr/>
        </p:nvSpPr>
        <p:spPr>
          <a:xfrm>
            <a:off x="5132930" y="552692"/>
            <a:ext cx="6281362" cy="1137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rgbClr val="25B4C5"/>
                </a:solidFill>
                <a:latin typeface="Montserrat" pitchFamily="2" charset="77"/>
              </a:rPr>
              <a:t>Un </a:t>
            </a:r>
            <a:r>
              <a:rPr lang="en-US" altLang="zh-CN" sz="2400" b="1" dirty="0" err="1">
                <a:solidFill>
                  <a:srgbClr val="25B4C5"/>
                </a:solidFill>
                <a:latin typeface="Montserrat" pitchFamily="2" charset="77"/>
              </a:rPr>
              <a:t>parcours</a:t>
            </a:r>
            <a:r>
              <a:rPr lang="en-US" altLang="zh-CN" sz="2400" b="1" dirty="0">
                <a:solidFill>
                  <a:srgbClr val="25B4C5"/>
                </a:solidFill>
                <a:latin typeface="Montserrat" pitchFamily="2" charset="77"/>
              </a:rPr>
              <a:t> pour </a:t>
            </a:r>
            <a:r>
              <a:rPr lang="en-US" altLang="zh-CN" sz="2400" b="1" dirty="0" err="1">
                <a:solidFill>
                  <a:srgbClr val="25B4C5"/>
                </a:solidFill>
                <a:latin typeface="Montserrat" pitchFamily="2" charset="77"/>
              </a:rPr>
              <a:t>soutenir</a:t>
            </a:r>
            <a:r>
              <a:rPr lang="en-US" altLang="zh-CN" sz="2400" b="1" dirty="0">
                <a:solidFill>
                  <a:srgbClr val="25B4C5"/>
                </a:solidFill>
                <a:latin typeface="Montserrat" pitchFamily="2" charset="77"/>
              </a:rPr>
              <a:t> </a:t>
            </a:r>
            <a:r>
              <a:rPr lang="en-US" altLang="zh-CN" sz="2400" b="1" dirty="0" err="1">
                <a:solidFill>
                  <a:srgbClr val="25B4C5"/>
                </a:solidFill>
                <a:latin typeface="Montserrat" pitchFamily="2" charset="77"/>
              </a:rPr>
              <a:t>l’innovation</a:t>
            </a:r>
            <a:r>
              <a:rPr lang="en-US" altLang="zh-CN" sz="2400" b="1" dirty="0">
                <a:solidFill>
                  <a:srgbClr val="25B4C5"/>
                </a:solidFill>
                <a:latin typeface="Montserrat" pitchFamily="2" charset="77"/>
              </a:rPr>
              <a:t> </a:t>
            </a:r>
            <a:r>
              <a:rPr lang="en-US" altLang="zh-CN" sz="2400" b="1" dirty="0" err="1">
                <a:solidFill>
                  <a:srgbClr val="25B4C5"/>
                </a:solidFill>
                <a:latin typeface="Montserrat" pitchFamily="2" charset="77"/>
              </a:rPr>
              <a:t>académique</a:t>
            </a:r>
            <a:endParaRPr lang="en-US" altLang="zh-CN" sz="2400" b="1" dirty="0">
              <a:solidFill>
                <a:srgbClr val="25B4C5"/>
              </a:solidFill>
              <a:latin typeface="Montserrat" pitchFamily="2" charset="77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4FC9416-55CF-FB5A-4458-115C2654204F}"/>
              </a:ext>
            </a:extLst>
          </p:cNvPr>
          <p:cNvSpPr txBox="1"/>
          <p:nvPr/>
        </p:nvSpPr>
        <p:spPr>
          <a:xfrm>
            <a:off x="6367281" y="2098154"/>
            <a:ext cx="49502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effectLst/>
                <a:latin typeface="Montserrat" pitchFamily="2" charset="77"/>
                <a:ea typeface="Aptos" panose="020B0004020202020204" pitchFamily="34" charset="0"/>
                <a:cs typeface="Aptos" panose="020B0004020202020204" pitchFamily="34" charset="0"/>
              </a:rPr>
              <a:t>Un continuum d’actions</a:t>
            </a:r>
          </a:p>
          <a:p>
            <a:pPr algn="ctr"/>
            <a:r>
              <a:rPr lang="fr-FR" sz="1600" b="1" dirty="0">
                <a:effectLst/>
                <a:latin typeface="Montserrat" pitchFamily="2" charset="77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fr-FR" sz="1600" dirty="0">
                <a:effectLst/>
                <a:latin typeface="Montserrat" pitchFamily="2" charset="77"/>
                <a:ea typeface="Aptos" panose="020B0004020202020204" pitchFamily="34" charset="0"/>
                <a:cs typeface="Aptos" panose="020B0004020202020204" pitchFamily="34" charset="0"/>
              </a:rPr>
              <a:t>pour faciliter/améliorer la détection des projets et les consolider à chaque étape de leur évolution </a:t>
            </a:r>
            <a:endParaRPr lang="fr-FR" sz="1200" dirty="0">
              <a:latin typeface="Montserrat" pitchFamily="2" charset="77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C520482-8B72-E7C9-E3C5-A8680D72F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0" y="89762"/>
            <a:ext cx="6016726" cy="59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6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D327138-2343-4D9B-83D4-3DB29F64B7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366" b="28258"/>
          <a:stretch>
            <a:fillRect/>
          </a:stretch>
        </p:blipFill>
        <p:spPr>
          <a:xfrm>
            <a:off x="0" y="-112147"/>
            <a:ext cx="12232778" cy="1106060"/>
          </a:xfrm>
          <a:prstGeom prst="rect">
            <a:avLst/>
          </a:prstGeom>
        </p:spPr>
      </p:pic>
      <p:pic>
        <p:nvPicPr>
          <p:cNvPr id="5" name="Espace réservé du contenu 7">
            <a:extLst>
              <a:ext uri="{FF2B5EF4-FFF2-40B4-BE49-F238E27FC236}">
                <a16:creationId xmlns:a16="http://schemas.microsoft.com/office/drawing/2014/main" id="{3FCBDE0A-B20D-4819-A976-B4D1FB63DC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9" t="22644" r="21514" b="22875"/>
          <a:stretch/>
        </p:blipFill>
        <p:spPr>
          <a:xfrm>
            <a:off x="11041054" y="43279"/>
            <a:ext cx="1150946" cy="95063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A73E9C6-BF8B-4CCA-A600-9209F46A76BB}"/>
              </a:ext>
            </a:extLst>
          </p:cNvPr>
          <p:cNvSpPr txBox="1"/>
          <p:nvPr/>
        </p:nvSpPr>
        <p:spPr>
          <a:xfrm>
            <a:off x="477077" y="108092"/>
            <a:ext cx="8721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Introduction : c’est quoi Pépite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550D2E-04D6-4134-AACE-5D5A45F27794}"/>
              </a:ext>
            </a:extLst>
          </p:cNvPr>
          <p:cNvSpPr txBox="1"/>
          <p:nvPr/>
        </p:nvSpPr>
        <p:spPr>
          <a:xfrm>
            <a:off x="101417" y="1097772"/>
            <a:ext cx="116363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>
                <a:latin typeface="Open Sans Light"/>
                <a:ea typeface="Open Sans Light"/>
                <a:cs typeface="Open Sans Light"/>
                <a:sym typeface="Open Sans Light"/>
              </a:rPr>
              <a:t>Pôle Etudiant pour l’Innovation, le Transfert et l’Entrepreneuriat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000" dirty="0">
              <a:latin typeface="Open Sans Light"/>
              <a:cs typeface="Open Sans Light"/>
              <a:sym typeface="Open Sans 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>
                <a:latin typeface="Open Sans Light"/>
                <a:cs typeface="Open Sans Light"/>
                <a:sym typeface="Open Sans Light"/>
              </a:rPr>
              <a:t>Dispositif du MESRE depuis 2014, réseau national de 31 Pépite</a:t>
            </a:r>
          </a:p>
          <a:p>
            <a:pPr lvl="2"/>
            <a:r>
              <a:rPr lang="fr-FR" sz="2000" dirty="0">
                <a:latin typeface="Open Sans Light"/>
                <a:cs typeface="Open Sans Light"/>
                <a:sym typeface="Open Sans Light"/>
              </a:rPr>
              <a:t>- Sensibiliser et accompagner à </a:t>
            </a:r>
            <a:r>
              <a:rPr lang="fr-FR" sz="2000" b="1" dirty="0">
                <a:latin typeface="Open Sans Light"/>
                <a:cs typeface="Open Sans Light"/>
                <a:sym typeface="Open Sans Light"/>
              </a:rPr>
              <a:t>l’esprit d’entreprendre</a:t>
            </a:r>
          </a:p>
          <a:p>
            <a:pPr lvl="2"/>
            <a:r>
              <a:rPr lang="fr-FR" sz="2000" dirty="0">
                <a:latin typeface="Open Sans Light"/>
                <a:cs typeface="Open Sans Light"/>
                <a:sym typeface="Open Sans Light"/>
              </a:rPr>
              <a:t>- Tous les étudiants : </a:t>
            </a:r>
            <a:r>
              <a:rPr lang="fr-FR" sz="2000" b="1" dirty="0">
                <a:latin typeface="Open Sans Light"/>
                <a:cs typeface="Open Sans Light"/>
                <a:sym typeface="Open Sans Light"/>
              </a:rPr>
              <a:t>L1 au doctorat, et jeunes diplômés</a:t>
            </a:r>
            <a:r>
              <a:rPr lang="fr-FR" sz="2000" dirty="0">
                <a:latin typeface="Open Sans Light"/>
                <a:cs typeface="Open Sans Light"/>
                <a:sym typeface="Open Sans Light"/>
              </a:rPr>
              <a:t> ( donc jeunes chercheurs)</a:t>
            </a:r>
          </a:p>
          <a:p>
            <a:pPr marL="1257300" lvl="2" indent="-342900">
              <a:buFontTx/>
              <a:buChar char="-"/>
            </a:pPr>
            <a:r>
              <a:rPr lang="fr-FR" sz="2000" dirty="0">
                <a:latin typeface="Open Sans Light"/>
                <a:cs typeface="Open Sans Light"/>
                <a:sym typeface="Open Sans Light"/>
              </a:rPr>
              <a:t>100 % gratuit </a:t>
            </a:r>
          </a:p>
          <a:p>
            <a:pPr lvl="2"/>
            <a:endParaRPr lang="fr-FR" sz="2000" dirty="0">
              <a:latin typeface="Open Sans Light"/>
              <a:cs typeface="Open Sans Light"/>
              <a:sym typeface="Open Sans 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>
                <a:latin typeface="Open Sans Light"/>
                <a:cs typeface="Open Sans Light"/>
                <a:sym typeface="Open Sans Light"/>
              </a:rPr>
              <a:t>En région Centre Val de Loire : 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sz="2000" dirty="0">
                <a:latin typeface="Open Sans Light"/>
                <a:cs typeface="Open Sans Light"/>
                <a:sym typeface="Open Sans Light"/>
              </a:rPr>
              <a:t>Membres fondateurs UT, UO, INSA mais le dispositif est ouvert à tous les étudiants en ESR Région CVL.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sz="2000" dirty="0">
                <a:latin typeface="Open Sans Light"/>
                <a:cs typeface="Open Sans Light"/>
                <a:sym typeface="Open Sans Light"/>
              </a:rPr>
              <a:t>Portage administratif régional assuré par UT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sz="2000" dirty="0">
                <a:latin typeface="Open Sans Light"/>
                <a:sym typeface="Open Sans Light"/>
              </a:rPr>
              <a:t>Financement actions public doctorant par </a:t>
            </a:r>
            <a:r>
              <a:rPr lang="fr-FR" sz="2000" b="1" dirty="0">
                <a:latin typeface="Open Sans Light"/>
                <a:sym typeface="Open Sans Light"/>
              </a:rPr>
              <a:t>PUI Loire Valley Innov’</a:t>
            </a:r>
            <a:endParaRPr lang="fr-FR" sz="2000" b="1" dirty="0"/>
          </a:p>
          <a:p>
            <a:endParaRPr lang="fr-FR" sz="2000" dirty="0">
              <a:latin typeface="Open Sans Light"/>
              <a:cs typeface="Open Sans 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b="1" dirty="0">
                <a:latin typeface="Open Sans Light"/>
                <a:cs typeface="Open Sans Light"/>
              </a:rPr>
              <a:t>1 équipe </a:t>
            </a:r>
            <a:r>
              <a:rPr lang="fr-FR" sz="2000" dirty="0">
                <a:latin typeface="Open Sans Light"/>
                <a:cs typeface="Open Sans Light"/>
              </a:rPr>
              <a:t>répartie sur tout le territoire</a:t>
            </a:r>
          </a:p>
          <a:p>
            <a:r>
              <a:rPr lang="fr-FR" sz="2000" dirty="0">
                <a:latin typeface="Open Sans Light"/>
                <a:cs typeface="Open Sans Light"/>
              </a:rPr>
              <a:t>	- Sur sites 4 ETP (Tours, Orléans, Blois, Bourges, Chartres, Châteauroux)</a:t>
            </a:r>
          </a:p>
          <a:p>
            <a:r>
              <a:rPr lang="fr-FR" sz="2000" dirty="0">
                <a:latin typeface="Open Sans Light"/>
                <a:cs typeface="Open Sans Light"/>
              </a:rPr>
              <a:t>	- En régional 3,5 ETP ( équipe transversale basée à MAME)</a:t>
            </a:r>
            <a:endParaRPr lang="fr-FR" sz="20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B3FC11F-A031-4F40-8871-A384FE2962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87" y="874495"/>
            <a:ext cx="2998513" cy="182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95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107;p3">
            <a:extLst>
              <a:ext uri="{FF2B5EF4-FFF2-40B4-BE49-F238E27FC236}">
                <a16:creationId xmlns:a16="http://schemas.microsoft.com/office/drawing/2014/main" id="{2187E8A0-D8C9-4723-AA09-8253935E18CE}"/>
              </a:ext>
            </a:extLst>
          </p:cNvPr>
          <p:cNvSpPr/>
          <p:nvPr/>
        </p:nvSpPr>
        <p:spPr>
          <a:xfrm>
            <a:off x="344947" y="2546270"/>
            <a:ext cx="6029424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Tous les étudiants, </a:t>
            </a:r>
            <a:r>
              <a:rPr lang="fr-FR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fr-FR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Bac+1 jusqu’au doctorat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attention particulière portée :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Doctorants &amp; 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Jeunes Docteurs</a:t>
            </a:r>
            <a:endParaRPr b="1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Entrepreneuriat par les femmes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108;p3">
            <a:extLst>
              <a:ext uri="{FF2B5EF4-FFF2-40B4-BE49-F238E27FC236}">
                <a16:creationId xmlns:a16="http://schemas.microsoft.com/office/drawing/2014/main" id="{7E191CB4-6BB8-4185-9A4F-06AAC385514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5300" y="4549921"/>
            <a:ext cx="3383280" cy="1889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06;p3">
            <a:extLst>
              <a:ext uri="{FF2B5EF4-FFF2-40B4-BE49-F238E27FC236}">
                <a16:creationId xmlns:a16="http://schemas.microsoft.com/office/drawing/2014/main" id="{9AE567B9-2A9F-4654-B4EC-6BA573154C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758" y="1478374"/>
            <a:ext cx="5436872" cy="949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17;p4">
            <a:extLst>
              <a:ext uri="{FF2B5EF4-FFF2-40B4-BE49-F238E27FC236}">
                <a16:creationId xmlns:a16="http://schemas.microsoft.com/office/drawing/2014/main" id="{9DFA970E-727B-4B44-BE5D-7A23391863A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1446925"/>
            <a:ext cx="5715242" cy="98122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Espace réservé du contenu 1">
            <a:extLst>
              <a:ext uri="{FF2B5EF4-FFF2-40B4-BE49-F238E27FC236}">
                <a16:creationId xmlns:a16="http://schemas.microsoft.com/office/drawing/2014/main" id="{C2995CC7-E09F-4B62-ABB6-6AC21D8880ED}"/>
              </a:ext>
            </a:extLst>
          </p:cNvPr>
          <p:cNvSpPr txBox="1">
            <a:spLocks/>
          </p:cNvSpPr>
          <p:nvPr/>
        </p:nvSpPr>
        <p:spPr>
          <a:xfrm>
            <a:off x="6157060" y="2538238"/>
            <a:ext cx="5923571" cy="3968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b="1" u="sng" dirty="0"/>
              <a:t>Statut National </a:t>
            </a:r>
            <a:r>
              <a:rPr lang="fr-FR" sz="1800" b="1" u="sng" dirty="0" err="1"/>
              <a:t>Etudiant.e</a:t>
            </a:r>
            <a:r>
              <a:rPr lang="fr-FR" sz="1800" b="1" u="sng" dirty="0"/>
              <a:t> </a:t>
            </a:r>
            <a:r>
              <a:rPr lang="fr-FR" sz="1800" b="1" u="sng" dirty="0" err="1"/>
              <a:t>Entrepreneur.e</a:t>
            </a:r>
            <a:r>
              <a:rPr lang="fr-FR" sz="1800" b="1" dirty="0"/>
              <a:t> *</a:t>
            </a:r>
          </a:p>
          <a:p>
            <a:r>
              <a:rPr lang="fr-FR" sz="1800" b="1" dirty="0"/>
              <a:t>Pour les étudiants porteurs d’un projet </a:t>
            </a:r>
          </a:p>
          <a:p>
            <a:r>
              <a:rPr lang="fr-FR" sz="1800" b="1" dirty="0"/>
              <a:t>Accompagnement</a:t>
            </a:r>
            <a:r>
              <a:rPr lang="fr-FR" sz="1800" dirty="0"/>
              <a:t> individuel ( « mentor »)</a:t>
            </a:r>
          </a:p>
          <a:p>
            <a:r>
              <a:rPr lang="fr-FR" sz="1800" b="1" dirty="0"/>
              <a:t>Accompagnement collectif </a:t>
            </a:r>
            <a:r>
              <a:rPr lang="fr-FR" sz="1800" dirty="0"/>
              <a:t>: Journées Régionales Etudiants Entrepreneurs, webinars en ligne …</a:t>
            </a:r>
          </a:p>
          <a:p>
            <a:r>
              <a:rPr lang="fr-FR" sz="1800" dirty="0"/>
              <a:t>Accès gratuit à des espace de </a:t>
            </a:r>
            <a:r>
              <a:rPr lang="fr-FR" sz="1800" b="1" dirty="0"/>
              <a:t>coworking</a:t>
            </a:r>
            <a:r>
              <a:rPr lang="fr-FR" sz="1800" dirty="0"/>
              <a:t> (Mame)</a:t>
            </a:r>
          </a:p>
          <a:p>
            <a:r>
              <a:rPr lang="fr-FR" sz="1800" dirty="0"/>
              <a:t>Mises en relation experts, acteurs de financement de l’ écosystème en fonction des besoins…</a:t>
            </a:r>
          </a:p>
          <a:p>
            <a:pPr marL="0" indent="0">
              <a:buNone/>
            </a:pPr>
            <a:r>
              <a:rPr lang="fr-FR" sz="1000" b="1" dirty="0"/>
              <a:t>* SNEE : être titulaire du bac et avoir un projet de création d’activité à minima formalisé (validé par un comité d’engagement)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9098F6AF-0F26-4FE2-B483-C426E1C562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495" y="5245419"/>
            <a:ext cx="1977185" cy="867929"/>
          </a:xfrm>
          <a:prstGeom prst="rect">
            <a:avLst/>
          </a:prstGeom>
        </p:spPr>
      </p:pic>
      <p:pic>
        <p:nvPicPr>
          <p:cNvPr id="11" name="Google Shape;109;p5">
            <a:extLst>
              <a:ext uri="{FF2B5EF4-FFF2-40B4-BE49-F238E27FC236}">
                <a16:creationId xmlns:a16="http://schemas.microsoft.com/office/drawing/2014/main" id="{C652705E-4C2B-4CC2-BB52-44CAFBD62E2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59906" y="2865254"/>
            <a:ext cx="2160030" cy="1187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08;p5">
            <a:extLst>
              <a:ext uri="{FF2B5EF4-FFF2-40B4-BE49-F238E27FC236}">
                <a16:creationId xmlns:a16="http://schemas.microsoft.com/office/drawing/2014/main" id="{5ECA1E43-384F-4B7B-A586-9BD4F9A6A38F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33366" y="3728068"/>
            <a:ext cx="813109" cy="581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BD23EA9E-3079-49F8-A9A5-847F0C1F2083}"/>
              </a:ext>
            </a:extLst>
          </p:cNvPr>
          <p:cNvGrpSpPr/>
          <p:nvPr/>
        </p:nvGrpSpPr>
        <p:grpSpPr>
          <a:xfrm>
            <a:off x="6198556" y="5569403"/>
            <a:ext cx="2078182" cy="1241760"/>
            <a:chOff x="10396883" y="852094"/>
            <a:chExt cx="2078182" cy="1241760"/>
          </a:xfrm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DD38D44E-8DAE-4250-A523-DCB1097E6F08}"/>
                </a:ext>
              </a:extLst>
            </p:cNvPr>
            <p:cNvSpPr/>
            <p:nvPr/>
          </p:nvSpPr>
          <p:spPr>
            <a:xfrm>
              <a:off x="10781347" y="852094"/>
              <a:ext cx="1309255" cy="1241760"/>
            </a:xfrm>
            <a:prstGeom prst="ellipse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D2573484-A8C1-484B-A91E-39A86911CDBF}"/>
                </a:ext>
              </a:extLst>
            </p:cNvPr>
            <p:cNvSpPr txBox="1"/>
            <p:nvPr/>
          </p:nvSpPr>
          <p:spPr>
            <a:xfrm>
              <a:off x="10396883" y="1057475"/>
              <a:ext cx="207818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/>
                <a:t>Plus  de </a:t>
              </a:r>
              <a:r>
                <a:rPr lang="fr-FR" sz="1200" b="1" dirty="0"/>
                <a:t>200 EE </a:t>
              </a:r>
            </a:p>
            <a:p>
              <a:pPr algn="ctr"/>
              <a:r>
                <a:rPr lang="fr-FR" sz="1200" dirty="0"/>
                <a:t>/ an</a:t>
              </a:r>
            </a:p>
            <a:p>
              <a:pPr algn="ctr"/>
              <a:endParaRPr lang="fr-FR" sz="1200" dirty="0"/>
            </a:p>
            <a:p>
              <a:pPr algn="ctr"/>
              <a:r>
                <a:rPr lang="fr-FR" sz="1200" dirty="0"/>
                <a:t>Plus de </a:t>
              </a:r>
              <a:r>
                <a:rPr lang="fr-FR" sz="1200" b="1" dirty="0"/>
                <a:t>130 </a:t>
              </a:r>
            </a:p>
            <a:p>
              <a:pPr algn="ctr"/>
              <a:r>
                <a:rPr lang="fr-FR" sz="1200" dirty="0"/>
                <a:t>créations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4EF7B264-A7FB-412A-B56F-2053CA73CFB4}"/>
              </a:ext>
            </a:extLst>
          </p:cNvPr>
          <p:cNvGrpSpPr/>
          <p:nvPr/>
        </p:nvGrpSpPr>
        <p:grpSpPr>
          <a:xfrm>
            <a:off x="4269388" y="5578516"/>
            <a:ext cx="1554173" cy="1241760"/>
            <a:chOff x="2365431" y="774588"/>
            <a:chExt cx="1554173" cy="1241760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C934DFBA-9BA8-40E1-B33C-8B4DBF3CD785}"/>
                </a:ext>
              </a:extLst>
            </p:cNvPr>
            <p:cNvSpPr/>
            <p:nvPr/>
          </p:nvSpPr>
          <p:spPr>
            <a:xfrm>
              <a:off x="2487891" y="774588"/>
              <a:ext cx="1309255" cy="1241760"/>
            </a:xfrm>
            <a:prstGeom prst="ellipse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E6A9DF-8023-4B39-AA23-0440382160B8}"/>
                </a:ext>
              </a:extLst>
            </p:cNvPr>
            <p:cNvSpPr txBox="1"/>
            <p:nvPr/>
          </p:nvSpPr>
          <p:spPr>
            <a:xfrm>
              <a:off x="2365431" y="1105404"/>
              <a:ext cx="1554173" cy="4771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/>
                <a:t>Plus de </a:t>
              </a:r>
              <a:r>
                <a:rPr lang="fr-FR" sz="1200" b="1" dirty="0"/>
                <a:t>1 000 </a:t>
              </a:r>
              <a:r>
                <a:rPr lang="fr-FR" sz="1200" dirty="0"/>
                <a:t>étudiants / an</a:t>
              </a:r>
            </a:p>
          </p:txBody>
        </p:sp>
      </p:grpSp>
      <p:pic>
        <p:nvPicPr>
          <p:cNvPr id="19" name="Picture 2">
            <a:extLst>
              <a:ext uri="{FF2B5EF4-FFF2-40B4-BE49-F238E27FC236}">
                <a16:creationId xmlns:a16="http://schemas.microsoft.com/office/drawing/2014/main" id="{7D072F25-D7F5-4E00-96C1-012BB50C4F3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5366" b="28258"/>
          <a:stretch>
            <a:fillRect/>
          </a:stretch>
        </p:blipFill>
        <p:spPr>
          <a:xfrm>
            <a:off x="0" y="-112147"/>
            <a:ext cx="12232778" cy="1106060"/>
          </a:xfrm>
          <a:prstGeom prst="rect">
            <a:avLst/>
          </a:prstGeom>
        </p:spPr>
      </p:pic>
      <p:pic>
        <p:nvPicPr>
          <p:cNvPr id="20" name="Espace réservé du contenu 7">
            <a:extLst>
              <a:ext uri="{FF2B5EF4-FFF2-40B4-BE49-F238E27FC236}">
                <a16:creationId xmlns:a16="http://schemas.microsoft.com/office/drawing/2014/main" id="{63C49AEE-329E-4D3F-89AF-48265FC5CDC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9" t="22644" r="21514" b="22875"/>
          <a:stretch/>
        </p:blipFill>
        <p:spPr>
          <a:xfrm>
            <a:off x="11041054" y="43279"/>
            <a:ext cx="1150946" cy="950634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93EB0A64-9B67-44D4-A03F-28C88C114112}"/>
              </a:ext>
            </a:extLst>
          </p:cNvPr>
          <p:cNvSpPr txBox="1"/>
          <p:nvPr/>
        </p:nvSpPr>
        <p:spPr>
          <a:xfrm>
            <a:off x="477077" y="108092"/>
            <a:ext cx="8721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Nos missions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E87D899-E739-41C1-B9DE-F95C216044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8010" y="4548031"/>
            <a:ext cx="1759620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13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>
            <a:extLst>
              <a:ext uri="{FF2B5EF4-FFF2-40B4-BE49-F238E27FC236}">
                <a16:creationId xmlns:a16="http://schemas.microsoft.com/office/drawing/2014/main" id="{7D072F25-D7F5-4E00-96C1-012BB50C4F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366" b="28258"/>
          <a:stretch>
            <a:fillRect/>
          </a:stretch>
        </p:blipFill>
        <p:spPr>
          <a:xfrm>
            <a:off x="0" y="-112147"/>
            <a:ext cx="12232778" cy="1106060"/>
          </a:xfrm>
          <a:prstGeom prst="rect">
            <a:avLst/>
          </a:prstGeom>
        </p:spPr>
      </p:pic>
      <p:pic>
        <p:nvPicPr>
          <p:cNvPr id="20" name="Espace réservé du contenu 7">
            <a:extLst>
              <a:ext uri="{FF2B5EF4-FFF2-40B4-BE49-F238E27FC236}">
                <a16:creationId xmlns:a16="http://schemas.microsoft.com/office/drawing/2014/main" id="{63C49AEE-329E-4D3F-89AF-48265FC5CD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9" t="22644" r="21514" b="22875"/>
          <a:stretch/>
        </p:blipFill>
        <p:spPr>
          <a:xfrm>
            <a:off x="11041054" y="43279"/>
            <a:ext cx="1150946" cy="95063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9EEA489-F069-4DF9-9A1B-B29E94F97706}"/>
              </a:ext>
            </a:extLst>
          </p:cNvPr>
          <p:cNvSpPr txBox="1"/>
          <p:nvPr/>
        </p:nvSpPr>
        <p:spPr>
          <a:xfrm>
            <a:off x="365384" y="14840"/>
            <a:ext cx="10939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Exemple : AFTERWORKS Jeunes chercheurs</a:t>
            </a:r>
          </a:p>
        </p:txBody>
      </p:sp>
      <p:sp>
        <p:nvSpPr>
          <p:cNvPr id="156" name="ZoneTexte 155">
            <a:extLst>
              <a:ext uri="{FF2B5EF4-FFF2-40B4-BE49-F238E27FC236}">
                <a16:creationId xmlns:a16="http://schemas.microsoft.com/office/drawing/2014/main" id="{E98182F3-B8C9-4A6C-ABBF-6182C7888640}"/>
              </a:ext>
            </a:extLst>
          </p:cNvPr>
          <p:cNvSpPr txBox="1"/>
          <p:nvPr/>
        </p:nvSpPr>
        <p:spPr>
          <a:xfrm>
            <a:off x="8834613" y="3268056"/>
            <a:ext cx="3273440" cy="120032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Pour ne rien rater :</a:t>
            </a:r>
          </a:p>
          <a:p>
            <a:r>
              <a:rPr lang="fr-FR" b="1" dirty="0"/>
              <a:t> Inscription </a:t>
            </a:r>
          </a:p>
          <a:p>
            <a:r>
              <a:rPr lang="fr-FR" b="1" dirty="0"/>
              <a:t>à la newsletter </a:t>
            </a:r>
          </a:p>
          <a:p>
            <a:r>
              <a:rPr lang="fr-FR" b="1" dirty="0">
                <a:hlinkClick r:id="rId5"/>
              </a:rPr>
              <a:t>christelle.rivas@univ-tours.fr</a:t>
            </a:r>
            <a:endParaRPr lang="fr-FR" b="1" dirty="0"/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05DC18E8-D2C2-ED8D-46B0-EB5ECC6375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096985"/>
              </p:ext>
            </p:extLst>
          </p:nvPr>
        </p:nvGraphicFramePr>
        <p:xfrm>
          <a:off x="291394" y="1121753"/>
          <a:ext cx="4080346" cy="4080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Acrobat Document" r:id="rId6" imgW="6858000" imgH="6857717" progId="AcroExch.Document.DC">
                  <p:embed/>
                </p:oleObj>
              </mc:Choice>
              <mc:Fallback>
                <p:oleObj name="Acrobat Document" r:id="rId6" imgW="6858000" imgH="6857717" progId="AcroExch.Document.DC">
                  <p:embed/>
                  <p:pic>
                    <p:nvPicPr>
                      <p:cNvPr id="3" name="Objet 2">
                        <a:extLst>
                          <a:ext uri="{FF2B5EF4-FFF2-40B4-BE49-F238E27FC236}">
                            <a16:creationId xmlns:a16="http://schemas.microsoft.com/office/drawing/2014/main" id="{05DC18E8-D2C2-ED8D-46B0-EB5ECC6375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1394" y="1121753"/>
                        <a:ext cx="4080346" cy="40803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3AC9351F-094D-E5AA-AC25-C33785160F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1054" y="3306328"/>
            <a:ext cx="835361" cy="85668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9228678-D540-3DA4-F196-573FD6D4B9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8224" y="6022247"/>
            <a:ext cx="12432549" cy="984193"/>
          </a:xfrm>
          <a:prstGeom prst="rect">
            <a:avLst/>
          </a:prstGeom>
        </p:spPr>
      </p:pic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6FCD3E4F-C9B4-3125-26B8-488B9220D6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0342658"/>
              </p:ext>
            </p:extLst>
          </p:nvPr>
        </p:nvGraphicFramePr>
        <p:xfrm>
          <a:off x="4508664" y="1162222"/>
          <a:ext cx="4080347" cy="4080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Acrobat Document" r:id="rId10" imgW="6858000" imgH="6857717" progId="AcroExch.Document.DC">
                  <p:embed/>
                </p:oleObj>
              </mc:Choice>
              <mc:Fallback>
                <p:oleObj name="Acrobat Document" r:id="rId10" imgW="6858000" imgH="685771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08664" y="1162222"/>
                        <a:ext cx="4080347" cy="40803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Google Shape;109;p5">
            <a:extLst>
              <a:ext uri="{FF2B5EF4-FFF2-40B4-BE49-F238E27FC236}">
                <a16:creationId xmlns:a16="http://schemas.microsoft.com/office/drawing/2014/main" id="{DF43216A-DCFA-4B58-A99B-543064020F64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661768" y="1727415"/>
            <a:ext cx="2160030" cy="1187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9742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>
            <a:extLst>
              <a:ext uri="{FF2B5EF4-FFF2-40B4-BE49-F238E27FC236}">
                <a16:creationId xmlns:a16="http://schemas.microsoft.com/office/drawing/2014/main" id="{7D072F25-D7F5-4E00-96C1-012BB50C4F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366" b="28258"/>
          <a:stretch>
            <a:fillRect/>
          </a:stretch>
        </p:blipFill>
        <p:spPr>
          <a:xfrm>
            <a:off x="0" y="-112147"/>
            <a:ext cx="12232778" cy="1106060"/>
          </a:xfrm>
          <a:prstGeom prst="rect">
            <a:avLst/>
          </a:prstGeom>
        </p:spPr>
      </p:pic>
      <p:pic>
        <p:nvPicPr>
          <p:cNvPr id="20" name="Espace réservé du contenu 7">
            <a:extLst>
              <a:ext uri="{FF2B5EF4-FFF2-40B4-BE49-F238E27FC236}">
                <a16:creationId xmlns:a16="http://schemas.microsoft.com/office/drawing/2014/main" id="{63C49AEE-329E-4D3F-89AF-48265FC5CD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9" t="22644" r="21514" b="22875"/>
          <a:stretch/>
        </p:blipFill>
        <p:spPr>
          <a:xfrm>
            <a:off x="11041054" y="43279"/>
            <a:ext cx="1150946" cy="950634"/>
          </a:xfrm>
          <a:prstGeom prst="rect">
            <a:avLst/>
          </a:prstGeom>
        </p:spPr>
      </p:pic>
      <p:pic>
        <p:nvPicPr>
          <p:cNvPr id="6" name="Image 5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A564E97F-7228-4518-837C-67EE1B0A4A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262" y="1252411"/>
            <a:ext cx="2072640" cy="110395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E29E458-61A5-46E3-A59A-A93B92472AAC}"/>
              </a:ext>
            </a:extLst>
          </p:cNvPr>
          <p:cNvSpPr txBox="1"/>
          <p:nvPr/>
        </p:nvSpPr>
        <p:spPr>
          <a:xfrm>
            <a:off x="188409" y="5357249"/>
            <a:ext cx="51765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hlinkClick r:id="rId5"/>
              </a:rPr>
              <a:t>En savoir plus : https://www.enseignementsup-recherche.gouv.fr/fr/starthese-un-programme-national-pour-sensibiliser-les-jeunes-chercheurs-l-entrepreneuriat-92397</a:t>
            </a:r>
            <a:endParaRPr lang="fr-FR" sz="1400" i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FA1A3A-9213-4DCD-87CD-FB1354041D8F}"/>
              </a:ext>
            </a:extLst>
          </p:cNvPr>
          <p:cNvSpPr/>
          <p:nvPr/>
        </p:nvSpPr>
        <p:spPr>
          <a:xfrm>
            <a:off x="5834083" y="2571820"/>
            <a:ext cx="61695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Expérimenter l’entrepreneuriat afin de valoriser ses compétences et les travaux menés dans le cadre de la thèse.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Un challenge de 3 jours pour tester et construire un projet à partir de ses travaux de thèse en équipe multidisciplinaire.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Finale locale de </a:t>
            </a:r>
            <a:r>
              <a:rPr lang="fr-FR" dirty="0" err="1"/>
              <a:t>Starthèse</a:t>
            </a:r>
            <a:r>
              <a:rPr lang="fr-FR" dirty="0"/>
              <a:t>, concours national à la demande du MESRE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Ouvert aux Jeunes chercheurs ( Thèse soutenue depuis moins de 5 ans)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Dates pour 2026 ( Inscriptions ADUM)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dirty="0"/>
              <a:t>Du 11 au 13 Mars : Distanciel - Anglais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dirty="0"/>
              <a:t>Du 8 au 10 Juin : Présentiel - Français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D85303-3999-4DA9-883A-3EF7320D961E}"/>
              </a:ext>
            </a:extLst>
          </p:cNvPr>
          <p:cNvSpPr/>
          <p:nvPr/>
        </p:nvSpPr>
        <p:spPr>
          <a:xfrm>
            <a:off x="124868" y="121856"/>
            <a:ext cx="115776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Exemple : FORMATION  « Docteur Entrepreneur &amp; Innovation »</a:t>
            </a:r>
          </a:p>
        </p:txBody>
      </p:sp>
      <p:pic>
        <p:nvPicPr>
          <p:cNvPr id="8" name="Image 7" descr="Une image contenant plein air, arbre, personne, habits&#10;&#10;Description générée automatiquement">
            <a:extLst>
              <a:ext uri="{FF2B5EF4-FFF2-40B4-BE49-F238E27FC236}">
                <a16:creationId xmlns:a16="http://schemas.microsoft.com/office/drawing/2014/main" id="{419B749D-ED02-FFB3-041A-6BAF01EDB4B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9" t="25587" r="10481" b="10184"/>
          <a:stretch/>
        </p:blipFill>
        <p:spPr>
          <a:xfrm>
            <a:off x="-109809" y="1500751"/>
            <a:ext cx="5773017" cy="3679041"/>
          </a:xfrm>
          <a:prstGeom prst="rect">
            <a:avLst/>
          </a:prstGeom>
        </p:spPr>
      </p:pic>
      <p:pic>
        <p:nvPicPr>
          <p:cNvPr id="11" name="Google Shape;109;p5">
            <a:extLst>
              <a:ext uri="{FF2B5EF4-FFF2-40B4-BE49-F238E27FC236}">
                <a16:creationId xmlns:a16="http://schemas.microsoft.com/office/drawing/2014/main" id="{1D060D9E-FC0D-4AEE-BEED-D05A81924A2E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96000" y="1252411"/>
            <a:ext cx="2160030" cy="1187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0079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>
            <a:extLst>
              <a:ext uri="{FF2B5EF4-FFF2-40B4-BE49-F238E27FC236}">
                <a16:creationId xmlns:a16="http://schemas.microsoft.com/office/drawing/2014/main" id="{7D072F25-D7F5-4E00-96C1-012BB50C4F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366" b="28258"/>
          <a:stretch>
            <a:fillRect/>
          </a:stretch>
        </p:blipFill>
        <p:spPr>
          <a:xfrm>
            <a:off x="0" y="-112147"/>
            <a:ext cx="12232778" cy="1106060"/>
          </a:xfrm>
          <a:prstGeom prst="rect">
            <a:avLst/>
          </a:prstGeom>
        </p:spPr>
      </p:pic>
      <p:pic>
        <p:nvPicPr>
          <p:cNvPr id="20" name="Espace réservé du contenu 7">
            <a:extLst>
              <a:ext uri="{FF2B5EF4-FFF2-40B4-BE49-F238E27FC236}">
                <a16:creationId xmlns:a16="http://schemas.microsoft.com/office/drawing/2014/main" id="{63C49AEE-329E-4D3F-89AF-48265FC5CD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9" t="22644" r="21514" b="22875"/>
          <a:stretch/>
        </p:blipFill>
        <p:spPr>
          <a:xfrm>
            <a:off x="11041054" y="43279"/>
            <a:ext cx="1150946" cy="950634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F9EBBAE3-5DF0-4D82-B391-9A6B86ACBDAC}"/>
              </a:ext>
            </a:extLst>
          </p:cNvPr>
          <p:cNvSpPr txBox="1"/>
          <p:nvPr/>
        </p:nvSpPr>
        <p:spPr>
          <a:xfrm>
            <a:off x="4604042" y="1886525"/>
            <a:ext cx="19676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C000"/>
                </a:solidFill>
              </a:rPr>
              <a:t>Formation Docteurs Entrepreneurs</a:t>
            </a:r>
          </a:p>
          <a:p>
            <a:r>
              <a:rPr lang="fr-FR" sz="1400" b="1" dirty="0">
                <a:solidFill>
                  <a:srgbClr val="FFC000"/>
                </a:solidFill>
              </a:rPr>
              <a:t>&amp; Innovation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6A9E8CE-2115-4F1B-B3D6-E7B270068845}"/>
              </a:ext>
            </a:extLst>
          </p:cNvPr>
          <p:cNvSpPr txBox="1"/>
          <p:nvPr/>
        </p:nvSpPr>
        <p:spPr>
          <a:xfrm>
            <a:off x="5625039" y="1363305"/>
            <a:ext cx="2315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800" b="1">
                <a:solidFill>
                  <a:srgbClr val="4C509E"/>
                </a:solidFill>
              </a:defRPr>
            </a:lvl1pPr>
          </a:lstStyle>
          <a:p>
            <a:r>
              <a:rPr lang="fr-FR" dirty="0">
                <a:solidFill>
                  <a:srgbClr val="FFC000"/>
                </a:solidFill>
              </a:rPr>
              <a:t>Je m’outille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B541C87-640B-4541-B7B4-8A3ADBFE8660}"/>
              </a:ext>
            </a:extLst>
          </p:cNvPr>
          <p:cNvSpPr txBox="1"/>
          <p:nvPr/>
        </p:nvSpPr>
        <p:spPr>
          <a:xfrm>
            <a:off x="1101436" y="1363305"/>
            <a:ext cx="2190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B050"/>
                </a:solidFill>
              </a:rPr>
              <a:t>Je m’inspire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B50C895-0F55-41A5-8AC2-BC594949DBCF}"/>
              </a:ext>
            </a:extLst>
          </p:cNvPr>
          <p:cNvSpPr txBox="1"/>
          <p:nvPr/>
        </p:nvSpPr>
        <p:spPr>
          <a:xfrm>
            <a:off x="291393" y="6146100"/>
            <a:ext cx="1927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800" b="1">
                <a:solidFill>
                  <a:srgbClr val="4C509E"/>
                </a:solidFill>
              </a:defRPr>
            </a:lvl1pPr>
          </a:lstStyle>
          <a:p>
            <a:r>
              <a:rPr lang="fr-FR" dirty="0">
                <a:solidFill>
                  <a:srgbClr val="6165A9"/>
                </a:solidFill>
              </a:rPr>
              <a:t>Ressources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2725DE1-A6C3-4160-9819-C3C240FC0BB8}"/>
              </a:ext>
            </a:extLst>
          </p:cNvPr>
          <p:cNvSpPr/>
          <p:nvPr/>
        </p:nvSpPr>
        <p:spPr>
          <a:xfrm>
            <a:off x="6799266" y="6146397"/>
            <a:ext cx="2216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/>
              <a:t>PHDooc</a:t>
            </a:r>
            <a:r>
              <a:rPr lang="fr-FR" sz="1400" dirty="0"/>
              <a:t> : janvier à Mars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7FD1BC0-A68F-44D1-B264-D52BDA64750C}"/>
              </a:ext>
            </a:extLst>
          </p:cNvPr>
          <p:cNvSpPr/>
          <p:nvPr/>
        </p:nvSpPr>
        <p:spPr>
          <a:xfrm>
            <a:off x="2523492" y="6146397"/>
            <a:ext cx="40617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/>
              <a:t>Le guide de l’entrepreneuriat pour les Doctorants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97A2732-0BC8-480D-B1C2-1C3FC00C529E}"/>
              </a:ext>
            </a:extLst>
          </p:cNvPr>
          <p:cNvSpPr txBox="1"/>
          <p:nvPr/>
        </p:nvSpPr>
        <p:spPr>
          <a:xfrm>
            <a:off x="9428458" y="1363305"/>
            <a:ext cx="2099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800" b="1">
                <a:solidFill>
                  <a:srgbClr val="4C509E"/>
                </a:solidFill>
              </a:defRPr>
            </a:lvl1pPr>
          </a:lstStyle>
          <a:p>
            <a:r>
              <a:rPr lang="fr-FR" dirty="0">
                <a:solidFill>
                  <a:schemeClr val="accent1"/>
                </a:solidFill>
              </a:rPr>
              <a:t>J’ai un projet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FCE578F-423B-445F-98DB-8B57A0384300}"/>
              </a:ext>
            </a:extLst>
          </p:cNvPr>
          <p:cNvSpPr txBox="1"/>
          <p:nvPr/>
        </p:nvSpPr>
        <p:spPr>
          <a:xfrm>
            <a:off x="9126205" y="1881061"/>
            <a:ext cx="2735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</a:rPr>
              <a:t>Statut National Etudiant Entrepreneur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75197789-0A0C-4135-8E5A-CCB993BE1325}"/>
              </a:ext>
            </a:extLst>
          </p:cNvPr>
          <p:cNvSpPr txBox="1"/>
          <p:nvPr/>
        </p:nvSpPr>
        <p:spPr>
          <a:xfrm>
            <a:off x="9129016" y="2587127"/>
            <a:ext cx="1465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</a:rPr>
              <a:t>Docteur Plus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B62F14-DBA5-4BE5-B11C-79DFF7881F72}"/>
              </a:ext>
            </a:extLst>
          </p:cNvPr>
          <p:cNvSpPr/>
          <p:nvPr/>
        </p:nvSpPr>
        <p:spPr>
          <a:xfrm>
            <a:off x="2523492" y="6407710"/>
            <a:ext cx="2793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/>
              <a:t>Livret de l’idée au business Plan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105C91C-661E-4F17-8E8D-887F22534E52}"/>
              </a:ext>
            </a:extLst>
          </p:cNvPr>
          <p:cNvSpPr/>
          <p:nvPr/>
        </p:nvSpPr>
        <p:spPr>
          <a:xfrm>
            <a:off x="6799266" y="6407710"/>
            <a:ext cx="451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/>
              <a:t>La communauté des </a:t>
            </a:r>
            <a:r>
              <a:rPr lang="fr-FR" sz="1400" dirty="0" err="1"/>
              <a:t>Alumnis</a:t>
            </a:r>
            <a:r>
              <a:rPr lang="fr-FR" sz="1400" dirty="0"/>
              <a:t> Docteurs - Entrepreneurs</a:t>
            </a:r>
          </a:p>
        </p:txBody>
      </p:sp>
      <p:pic>
        <p:nvPicPr>
          <p:cNvPr id="41" name="Picture 2" descr="Concours d'innovation : i-PhD">
            <a:extLst>
              <a:ext uri="{FF2B5EF4-FFF2-40B4-BE49-F238E27FC236}">
                <a16:creationId xmlns:a16="http://schemas.microsoft.com/office/drawing/2014/main" id="{E300468A-0677-4ADB-A977-9D237FC34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064" y="4933513"/>
            <a:ext cx="1195588" cy="77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774F4C30-ECAC-4190-B456-F59CBE5D0079}"/>
              </a:ext>
            </a:extLst>
          </p:cNvPr>
          <p:cNvSpPr txBox="1"/>
          <p:nvPr/>
        </p:nvSpPr>
        <p:spPr>
          <a:xfrm>
            <a:off x="1654018" y="3543036"/>
            <a:ext cx="2617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Des moments conviviaux (</a:t>
            </a:r>
            <a:r>
              <a:rPr lang="fr-FR" sz="1400" dirty="0" err="1"/>
              <a:t>Afterwork</a:t>
            </a:r>
            <a:r>
              <a:rPr lang="fr-FR" sz="1400" dirty="0"/>
              <a:t>, petits déjeuners…) pour échanger et se rencontrer. 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2D3DA755-FA79-47C2-9387-D0A10074E7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376" y="2246806"/>
            <a:ext cx="1253401" cy="433086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914BFD0E-DBEC-4721-A63E-716437BB14D5}"/>
              </a:ext>
            </a:extLst>
          </p:cNvPr>
          <p:cNvSpPr txBox="1"/>
          <p:nvPr/>
        </p:nvSpPr>
        <p:spPr>
          <a:xfrm>
            <a:off x="1654018" y="2192896"/>
            <a:ext cx="26008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 Learning expédition lors des grands évènements nationaux et régionaux : témoignages, rencontre de l’écosystème…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5878D57-E487-4236-892F-8C0EB8722C39}"/>
              </a:ext>
            </a:extLst>
          </p:cNvPr>
          <p:cNvSpPr/>
          <p:nvPr/>
        </p:nvSpPr>
        <p:spPr>
          <a:xfrm>
            <a:off x="9129016" y="2823630"/>
            <a:ext cx="163928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/>
              <a:t>Suivi personnalisé avec mise en relation avec des experts, coachs... - Double suivi C-</a:t>
            </a:r>
            <a:r>
              <a:rPr lang="fr-FR" sz="1100" dirty="0" err="1"/>
              <a:t>VaLo</a:t>
            </a:r>
            <a:r>
              <a:rPr lang="fr-FR" sz="1100" dirty="0"/>
              <a:t> - Evènements spécifiques (webinaires, soirées…)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B735A20-EB71-42E1-996F-35840AFEAE89}"/>
              </a:ext>
            </a:extLst>
          </p:cNvPr>
          <p:cNvSpPr/>
          <p:nvPr/>
        </p:nvSpPr>
        <p:spPr>
          <a:xfrm>
            <a:off x="254595" y="1855883"/>
            <a:ext cx="24876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00B050"/>
                </a:solidFill>
              </a:rPr>
              <a:t>Evènements et salons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CFE3658F-B584-4CC1-BD48-23B586EFF644}"/>
              </a:ext>
            </a:extLst>
          </p:cNvPr>
          <p:cNvSpPr txBox="1"/>
          <p:nvPr/>
        </p:nvSpPr>
        <p:spPr>
          <a:xfrm>
            <a:off x="6166742" y="1901934"/>
            <a:ext cx="24480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Un challenge de 3 jours en équipe pour se mettre dans la peau d’un créateur. 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7AE4C9D-6645-477C-B9A8-D41BBCFC5D4F}"/>
              </a:ext>
            </a:extLst>
          </p:cNvPr>
          <p:cNvSpPr txBox="1"/>
          <p:nvPr/>
        </p:nvSpPr>
        <p:spPr>
          <a:xfrm>
            <a:off x="6140305" y="3301682"/>
            <a:ext cx="22486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Tout savoir sur la création d’entreprises innovantes en 5 </a:t>
            </a:r>
            <a:r>
              <a:rPr lang="fr-FR" sz="1400" dirty="0" err="1"/>
              <a:t>RDVs</a:t>
            </a:r>
            <a:r>
              <a:rPr lang="fr-FR" sz="1400" dirty="0"/>
              <a:t>!</a:t>
            </a:r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C066F14E-40C8-47AE-A324-7F887F97A9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72" y="2676431"/>
            <a:ext cx="268652" cy="26865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E30FCB88-8F55-43BC-A624-99A3A2AB1F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72" y="4038532"/>
            <a:ext cx="268652" cy="268652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7394DF8A-B1D4-4E55-8A72-E5D50D499A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066" y="3116981"/>
            <a:ext cx="268652" cy="268652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9403D750-E5D1-4513-BB72-7BB1BA8274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066" y="4316453"/>
            <a:ext cx="268652" cy="268652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6A55262E-6C07-4376-99B5-BB0B83EA0DB0}"/>
              </a:ext>
            </a:extLst>
          </p:cNvPr>
          <p:cNvSpPr/>
          <p:nvPr/>
        </p:nvSpPr>
        <p:spPr>
          <a:xfrm>
            <a:off x="6509326" y="3993196"/>
            <a:ext cx="160948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FFC000"/>
                </a:solidFill>
              </a:rPr>
              <a:t>Septembre et Mars</a:t>
            </a:r>
          </a:p>
          <a:p>
            <a:r>
              <a:rPr lang="fr-FR" sz="800" b="1" dirty="0">
                <a:solidFill>
                  <a:srgbClr val="FFC000"/>
                </a:solidFill>
              </a:rPr>
              <a:t>Distanciel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EDA6656-435E-4167-85E6-99840404CA66}"/>
              </a:ext>
            </a:extLst>
          </p:cNvPr>
          <p:cNvSpPr/>
          <p:nvPr/>
        </p:nvSpPr>
        <p:spPr>
          <a:xfrm>
            <a:off x="6509326" y="2645346"/>
            <a:ext cx="205639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FFC000"/>
                </a:solidFill>
              </a:rPr>
              <a:t>11-13 Mars / 8 au 10 Juin</a:t>
            </a:r>
          </a:p>
          <a:p>
            <a:r>
              <a:rPr lang="fr-FR" sz="800" b="1" dirty="0">
                <a:solidFill>
                  <a:srgbClr val="FFC000"/>
                </a:solidFill>
              </a:rPr>
              <a:t>Distanciel / Présentiel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36B51BD-4B27-443E-A817-CD0ABE092B55}"/>
              </a:ext>
            </a:extLst>
          </p:cNvPr>
          <p:cNvSpPr/>
          <p:nvPr/>
        </p:nvSpPr>
        <p:spPr>
          <a:xfrm>
            <a:off x="2034379" y="3106360"/>
            <a:ext cx="15984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Septembre, Juin ….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CED10A5-0AC1-40C9-B0B4-C4F1FFA121C4}"/>
              </a:ext>
            </a:extLst>
          </p:cNvPr>
          <p:cNvSpPr/>
          <p:nvPr/>
        </p:nvSpPr>
        <p:spPr>
          <a:xfrm>
            <a:off x="2023718" y="4305296"/>
            <a:ext cx="11954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Au fil de l’eau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14F0708E-E5B1-4498-91E8-DA9B7BDB6F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760" y="2213489"/>
            <a:ext cx="268652" cy="268652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34B0AB1C-943C-4460-A870-929122571F69}"/>
              </a:ext>
            </a:extLst>
          </p:cNvPr>
          <p:cNvSpPr/>
          <p:nvPr/>
        </p:nvSpPr>
        <p:spPr>
          <a:xfrm>
            <a:off x="10615752" y="2179171"/>
            <a:ext cx="12355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chemeClr val="accent1"/>
                </a:solidFill>
              </a:rPr>
              <a:t>Au fil de l’eau </a:t>
            </a:r>
          </a:p>
          <a:p>
            <a:r>
              <a:rPr lang="fr-FR" sz="1000" b="1" dirty="0">
                <a:solidFill>
                  <a:schemeClr val="accent1"/>
                </a:solidFill>
              </a:rPr>
              <a:t>(Passage en CDE)</a:t>
            </a:r>
          </a:p>
        </p:txBody>
      </p:sp>
      <p:pic>
        <p:nvPicPr>
          <p:cNvPr id="61" name="Image 60">
            <a:extLst>
              <a:ext uri="{FF2B5EF4-FFF2-40B4-BE49-F238E27FC236}">
                <a16:creationId xmlns:a16="http://schemas.microsoft.com/office/drawing/2014/main" id="{340A632E-8E27-45D1-A3D7-90C4DA0DEC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223" y="3385633"/>
            <a:ext cx="268652" cy="268652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E8224FFA-9F88-48DE-A44C-30AE103579E7}"/>
              </a:ext>
            </a:extLst>
          </p:cNvPr>
          <p:cNvSpPr/>
          <p:nvPr/>
        </p:nvSpPr>
        <p:spPr>
          <a:xfrm>
            <a:off x="11062913" y="3295645"/>
            <a:ext cx="9301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accent1"/>
                </a:solidFill>
              </a:rPr>
              <a:t>Au fil de l’eau</a:t>
            </a:r>
          </a:p>
        </p:txBody>
      </p:sp>
      <p:pic>
        <p:nvPicPr>
          <p:cNvPr id="63" name="Image 62">
            <a:extLst>
              <a:ext uri="{FF2B5EF4-FFF2-40B4-BE49-F238E27FC236}">
                <a16:creationId xmlns:a16="http://schemas.microsoft.com/office/drawing/2014/main" id="{72755548-A504-4259-AED6-4B15FBAD31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384" y="5032746"/>
            <a:ext cx="268652" cy="268652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0C9FC8DB-17F9-4ABB-BD54-338B82CAAEF6}"/>
              </a:ext>
            </a:extLst>
          </p:cNvPr>
          <p:cNvSpPr/>
          <p:nvPr/>
        </p:nvSpPr>
        <p:spPr>
          <a:xfrm>
            <a:off x="10964549" y="4893388"/>
            <a:ext cx="12682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accent1"/>
                </a:solidFill>
              </a:rPr>
              <a:t>AAP</a:t>
            </a:r>
          </a:p>
          <a:p>
            <a:r>
              <a:rPr lang="fr-FR" sz="1400" b="1" dirty="0" err="1">
                <a:solidFill>
                  <a:schemeClr val="accent1"/>
                </a:solidFill>
              </a:rPr>
              <a:t>Nov</a:t>
            </a:r>
            <a:r>
              <a:rPr lang="fr-FR" sz="1400" b="1" dirty="0">
                <a:solidFill>
                  <a:schemeClr val="accent1"/>
                </a:solidFill>
              </a:rPr>
              <a:t> –</a:t>
            </a:r>
            <a:r>
              <a:rPr lang="fr-FR" sz="1400" b="1" dirty="0" err="1">
                <a:solidFill>
                  <a:schemeClr val="accent1"/>
                </a:solidFill>
              </a:rPr>
              <a:t>Fév</a:t>
            </a:r>
            <a:endParaRPr lang="fr-FR" sz="1400" b="1" dirty="0">
              <a:solidFill>
                <a:schemeClr val="accent1"/>
              </a:solidFill>
            </a:endParaRPr>
          </a:p>
        </p:txBody>
      </p:sp>
      <p:sp>
        <p:nvSpPr>
          <p:cNvPr id="66" name="Rectangle : coins arrondis 65">
            <a:extLst>
              <a:ext uri="{FF2B5EF4-FFF2-40B4-BE49-F238E27FC236}">
                <a16:creationId xmlns:a16="http://schemas.microsoft.com/office/drawing/2014/main" id="{42E1DD73-05B3-47FD-A739-2A8D3B73D7E7}"/>
              </a:ext>
            </a:extLst>
          </p:cNvPr>
          <p:cNvSpPr/>
          <p:nvPr/>
        </p:nvSpPr>
        <p:spPr>
          <a:xfrm>
            <a:off x="132882" y="1341457"/>
            <a:ext cx="4164098" cy="4474425"/>
          </a:xfrm>
          <a:prstGeom prst="roundRect">
            <a:avLst/>
          </a:prstGeom>
          <a:noFill/>
          <a:ln w="3810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3604155595">
                  <a:custGeom>
                    <a:avLst/>
                    <a:gdLst>
                      <a:gd name="connsiteX0" fmla="*/ 0 w 3974833"/>
                      <a:gd name="connsiteY0" fmla="*/ 662485 h 4474425"/>
                      <a:gd name="connsiteX1" fmla="*/ 662485 w 3974833"/>
                      <a:gd name="connsiteY1" fmla="*/ 0 h 4474425"/>
                      <a:gd name="connsiteX2" fmla="*/ 3312348 w 3974833"/>
                      <a:gd name="connsiteY2" fmla="*/ 0 h 4474425"/>
                      <a:gd name="connsiteX3" fmla="*/ 3974833 w 3974833"/>
                      <a:gd name="connsiteY3" fmla="*/ 662485 h 4474425"/>
                      <a:gd name="connsiteX4" fmla="*/ 3974833 w 3974833"/>
                      <a:gd name="connsiteY4" fmla="*/ 3811940 h 4474425"/>
                      <a:gd name="connsiteX5" fmla="*/ 3312348 w 3974833"/>
                      <a:gd name="connsiteY5" fmla="*/ 4474425 h 4474425"/>
                      <a:gd name="connsiteX6" fmla="*/ 662485 w 3974833"/>
                      <a:gd name="connsiteY6" fmla="*/ 4474425 h 4474425"/>
                      <a:gd name="connsiteX7" fmla="*/ 0 w 3974833"/>
                      <a:gd name="connsiteY7" fmla="*/ 3811940 h 4474425"/>
                      <a:gd name="connsiteX8" fmla="*/ 0 w 3974833"/>
                      <a:gd name="connsiteY8" fmla="*/ 662485 h 447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74833" h="4474425" extrusionOk="0">
                        <a:moveTo>
                          <a:pt x="0" y="662485"/>
                        </a:moveTo>
                        <a:cubicBezTo>
                          <a:pt x="6298" y="296673"/>
                          <a:pt x="271735" y="-4671"/>
                          <a:pt x="662485" y="0"/>
                        </a:cubicBezTo>
                        <a:cubicBezTo>
                          <a:pt x="1855454" y="-117048"/>
                          <a:pt x="2298021" y="10971"/>
                          <a:pt x="3312348" y="0"/>
                        </a:cubicBezTo>
                        <a:cubicBezTo>
                          <a:pt x="3678005" y="33279"/>
                          <a:pt x="4005249" y="311979"/>
                          <a:pt x="3974833" y="662485"/>
                        </a:cubicBezTo>
                        <a:cubicBezTo>
                          <a:pt x="3837916" y="1358314"/>
                          <a:pt x="4097239" y="2330367"/>
                          <a:pt x="3974833" y="3811940"/>
                        </a:cubicBezTo>
                        <a:cubicBezTo>
                          <a:pt x="4001061" y="4201347"/>
                          <a:pt x="3684146" y="4472947"/>
                          <a:pt x="3312348" y="4474425"/>
                        </a:cubicBezTo>
                        <a:cubicBezTo>
                          <a:pt x="2966186" y="4331451"/>
                          <a:pt x="1202956" y="4574638"/>
                          <a:pt x="662485" y="4474425"/>
                        </a:cubicBezTo>
                        <a:cubicBezTo>
                          <a:pt x="242988" y="4503902"/>
                          <a:pt x="-58077" y="4202259"/>
                          <a:pt x="0" y="3811940"/>
                        </a:cubicBezTo>
                        <a:cubicBezTo>
                          <a:pt x="-77346" y="3157406"/>
                          <a:pt x="34068" y="2147063"/>
                          <a:pt x="0" y="662485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1137B751-3912-429F-9FAA-99A74887F9DE}"/>
              </a:ext>
            </a:extLst>
          </p:cNvPr>
          <p:cNvSpPr/>
          <p:nvPr/>
        </p:nvSpPr>
        <p:spPr>
          <a:xfrm>
            <a:off x="4391569" y="1341457"/>
            <a:ext cx="4482542" cy="4474425"/>
          </a:xfrm>
          <a:prstGeom prst="roundRect">
            <a:avLst/>
          </a:prstGeom>
          <a:noFill/>
          <a:ln w="38100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xmlns="" sd="6890009">
                  <a:custGeom>
                    <a:avLst/>
                    <a:gdLst>
                      <a:gd name="connsiteX0" fmla="*/ 0 w 4525688"/>
                      <a:gd name="connsiteY0" fmla="*/ 745752 h 4474425"/>
                      <a:gd name="connsiteX1" fmla="*/ 745752 w 4525688"/>
                      <a:gd name="connsiteY1" fmla="*/ 0 h 4474425"/>
                      <a:gd name="connsiteX2" fmla="*/ 3779936 w 4525688"/>
                      <a:gd name="connsiteY2" fmla="*/ 0 h 4474425"/>
                      <a:gd name="connsiteX3" fmla="*/ 4525688 w 4525688"/>
                      <a:gd name="connsiteY3" fmla="*/ 745752 h 4474425"/>
                      <a:gd name="connsiteX4" fmla="*/ 4525688 w 4525688"/>
                      <a:gd name="connsiteY4" fmla="*/ 3728673 h 4474425"/>
                      <a:gd name="connsiteX5" fmla="*/ 3779936 w 4525688"/>
                      <a:gd name="connsiteY5" fmla="*/ 4474425 h 4474425"/>
                      <a:gd name="connsiteX6" fmla="*/ 745752 w 4525688"/>
                      <a:gd name="connsiteY6" fmla="*/ 4474425 h 4474425"/>
                      <a:gd name="connsiteX7" fmla="*/ 0 w 4525688"/>
                      <a:gd name="connsiteY7" fmla="*/ 3728673 h 4474425"/>
                      <a:gd name="connsiteX8" fmla="*/ 0 w 4525688"/>
                      <a:gd name="connsiteY8" fmla="*/ 745752 h 447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525688" h="4474425" extrusionOk="0">
                        <a:moveTo>
                          <a:pt x="0" y="745752"/>
                        </a:moveTo>
                        <a:cubicBezTo>
                          <a:pt x="-28849" y="382702"/>
                          <a:pt x="339014" y="-40154"/>
                          <a:pt x="745752" y="0"/>
                        </a:cubicBezTo>
                        <a:cubicBezTo>
                          <a:pt x="1571684" y="-129783"/>
                          <a:pt x="2516245" y="-145924"/>
                          <a:pt x="3779936" y="0"/>
                        </a:cubicBezTo>
                        <a:cubicBezTo>
                          <a:pt x="4217969" y="50260"/>
                          <a:pt x="4522168" y="330075"/>
                          <a:pt x="4525688" y="745752"/>
                        </a:cubicBezTo>
                        <a:cubicBezTo>
                          <a:pt x="4448116" y="1690291"/>
                          <a:pt x="4491398" y="3234087"/>
                          <a:pt x="4525688" y="3728673"/>
                        </a:cubicBezTo>
                        <a:cubicBezTo>
                          <a:pt x="4552047" y="4154674"/>
                          <a:pt x="4135679" y="4420627"/>
                          <a:pt x="3779936" y="4474425"/>
                        </a:cubicBezTo>
                        <a:cubicBezTo>
                          <a:pt x="3284660" y="4584466"/>
                          <a:pt x="1188034" y="4426596"/>
                          <a:pt x="745752" y="4474425"/>
                        </a:cubicBezTo>
                        <a:cubicBezTo>
                          <a:pt x="306290" y="4495037"/>
                          <a:pt x="-55982" y="4177654"/>
                          <a:pt x="0" y="3728673"/>
                        </a:cubicBezTo>
                        <a:cubicBezTo>
                          <a:pt x="-63499" y="2950329"/>
                          <a:pt x="84973" y="1893112"/>
                          <a:pt x="0" y="74575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 : coins arrondis 67">
            <a:extLst>
              <a:ext uri="{FF2B5EF4-FFF2-40B4-BE49-F238E27FC236}">
                <a16:creationId xmlns:a16="http://schemas.microsoft.com/office/drawing/2014/main" id="{CFC44836-E7BB-45F4-98B3-B0F54D568F0A}"/>
              </a:ext>
            </a:extLst>
          </p:cNvPr>
          <p:cNvSpPr/>
          <p:nvPr/>
        </p:nvSpPr>
        <p:spPr>
          <a:xfrm>
            <a:off x="8949246" y="1341457"/>
            <a:ext cx="3068583" cy="4474425"/>
          </a:xfrm>
          <a:prstGeom prst="roundRect">
            <a:avLst/>
          </a:prstGeom>
          <a:noFill/>
          <a:ln w="38100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xmlns="" sd="2824319931">
                  <a:custGeom>
                    <a:avLst/>
                    <a:gdLst>
                      <a:gd name="connsiteX0" fmla="*/ 0 w 3068583"/>
                      <a:gd name="connsiteY0" fmla="*/ 511441 h 4474425"/>
                      <a:gd name="connsiteX1" fmla="*/ 511441 w 3068583"/>
                      <a:gd name="connsiteY1" fmla="*/ 0 h 4474425"/>
                      <a:gd name="connsiteX2" fmla="*/ 2557142 w 3068583"/>
                      <a:gd name="connsiteY2" fmla="*/ 0 h 4474425"/>
                      <a:gd name="connsiteX3" fmla="*/ 3068583 w 3068583"/>
                      <a:gd name="connsiteY3" fmla="*/ 511441 h 4474425"/>
                      <a:gd name="connsiteX4" fmla="*/ 3068583 w 3068583"/>
                      <a:gd name="connsiteY4" fmla="*/ 3962984 h 4474425"/>
                      <a:gd name="connsiteX5" fmla="*/ 2557142 w 3068583"/>
                      <a:gd name="connsiteY5" fmla="*/ 4474425 h 4474425"/>
                      <a:gd name="connsiteX6" fmla="*/ 511441 w 3068583"/>
                      <a:gd name="connsiteY6" fmla="*/ 4474425 h 4474425"/>
                      <a:gd name="connsiteX7" fmla="*/ 0 w 3068583"/>
                      <a:gd name="connsiteY7" fmla="*/ 3962984 h 4474425"/>
                      <a:gd name="connsiteX8" fmla="*/ 0 w 3068583"/>
                      <a:gd name="connsiteY8" fmla="*/ 511441 h 447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068583" h="4474425" extrusionOk="0">
                        <a:moveTo>
                          <a:pt x="0" y="511441"/>
                        </a:moveTo>
                        <a:cubicBezTo>
                          <a:pt x="-19394" y="256468"/>
                          <a:pt x="210349" y="-46273"/>
                          <a:pt x="511441" y="0"/>
                        </a:cubicBezTo>
                        <a:cubicBezTo>
                          <a:pt x="1148428" y="60467"/>
                          <a:pt x="1905349" y="110690"/>
                          <a:pt x="2557142" y="0"/>
                        </a:cubicBezTo>
                        <a:cubicBezTo>
                          <a:pt x="2819295" y="-39227"/>
                          <a:pt x="3058794" y="211819"/>
                          <a:pt x="3068583" y="511441"/>
                        </a:cubicBezTo>
                        <a:cubicBezTo>
                          <a:pt x="3134964" y="977647"/>
                          <a:pt x="3095495" y="2686462"/>
                          <a:pt x="3068583" y="3962984"/>
                        </a:cubicBezTo>
                        <a:cubicBezTo>
                          <a:pt x="3063000" y="4243965"/>
                          <a:pt x="2817897" y="4489761"/>
                          <a:pt x="2557142" y="4474425"/>
                        </a:cubicBezTo>
                        <a:cubicBezTo>
                          <a:pt x="2201070" y="4512411"/>
                          <a:pt x="1485029" y="4485353"/>
                          <a:pt x="511441" y="4474425"/>
                        </a:cubicBezTo>
                        <a:cubicBezTo>
                          <a:pt x="216528" y="4518106"/>
                          <a:pt x="14416" y="4232448"/>
                          <a:pt x="0" y="3962984"/>
                        </a:cubicBezTo>
                        <a:cubicBezTo>
                          <a:pt x="9330" y="3201011"/>
                          <a:pt x="26010" y="1432567"/>
                          <a:pt x="0" y="51144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C6B09F5C-A01B-47AA-A055-F4864CC58C27}"/>
              </a:ext>
            </a:extLst>
          </p:cNvPr>
          <p:cNvSpPr/>
          <p:nvPr/>
        </p:nvSpPr>
        <p:spPr>
          <a:xfrm>
            <a:off x="158867" y="6120597"/>
            <a:ext cx="11884947" cy="588906"/>
          </a:xfrm>
          <a:custGeom>
            <a:avLst/>
            <a:gdLst>
              <a:gd name="connsiteX0" fmla="*/ 0 w 11884947"/>
              <a:gd name="connsiteY0" fmla="*/ 98153 h 588906"/>
              <a:gd name="connsiteX1" fmla="*/ 98153 w 11884947"/>
              <a:gd name="connsiteY1" fmla="*/ 0 h 588906"/>
              <a:gd name="connsiteX2" fmla="*/ 668834 w 11884947"/>
              <a:gd name="connsiteY2" fmla="*/ 0 h 588906"/>
              <a:gd name="connsiteX3" fmla="*/ 1122628 w 11884947"/>
              <a:gd name="connsiteY3" fmla="*/ 0 h 588906"/>
              <a:gd name="connsiteX4" fmla="*/ 1459536 w 11884947"/>
              <a:gd name="connsiteY4" fmla="*/ 0 h 588906"/>
              <a:gd name="connsiteX5" fmla="*/ 2030217 w 11884947"/>
              <a:gd name="connsiteY5" fmla="*/ 0 h 588906"/>
              <a:gd name="connsiteX6" fmla="*/ 2951557 w 11884947"/>
              <a:gd name="connsiteY6" fmla="*/ 0 h 588906"/>
              <a:gd name="connsiteX7" fmla="*/ 3639124 w 11884947"/>
              <a:gd name="connsiteY7" fmla="*/ 0 h 588906"/>
              <a:gd name="connsiteX8" fmla="*/ 4443577 w 11884947"/>
              <a:gd name="connsiteY8" fmla="*/ 0 h 588906"/>
              <a:gd name="connsiteX9" fmla="*/ 4897371 w 11884947"/>
              <a:gd name="connsiteY9" fmla="*/ 0 h 588906"/>
              <a:gd name="connsiteX10" fmla="*/ 5818711 w 11884947"/>
              <a:gd name="connsiteY10" fmla="*/ 0 h 588906"/>
              <a:gd name="connsiteX11" fmla="*/ 6623165 w 11884947"/>
              <a:gd name="connsiteY11" fmla="*/ 0 h 588906"/>
              <a:gd name="connsiteX12" fmla="*/ 7076959 w 11884947"/>
              <a:gd name="connsiteY12" fmla="*/ 0 h 588906"/>
              <a:gd name="connsiteX13" fmla="*/ 7647640 w 11884947"/>
              <a:gd name="connsiteY13" fmla="*/ 0 h 588906"/>
              <a:gd name="connsiteX14" fmla="*/ 8452093 w 11884947"/>
              <a:gd name="connsiteY14" fmla="*/ 0 h 588906"/>
              <a:gd name="connsiteX15" fmla="*/ 9022774 w 11884947"/>
              <a:gd name="connsiteY15" fmla="*/ 0 h 588906"/>
              <a:gd name="connsiteX16" fmla="*/ 9476568 w 11884947"/>
              <a:gd name="connsiteY16" fmla="*/ 0 h 588906"/>
              <a:gd name="connsiteX17" fmla="*/ 9930363 w 11884947"/>
              <a:gd name="connsiteY17" fmla="*/ 0 h 588906"/>
              <a:gd name="connsiteX18" fmla="*/ 10501043 w 11884947"/>
              <a:gd name="connsiteY18" fmla="*/ 0 h 588906"/>
              <a:gd name="connsiteX19" fmla="*/ 10837951 w 11884947"/>
              <a:gd name="connsiteY19" fmla="*/ 0 h 588906"/>
              <a:gd name="connsiteX20" fmla="*/ 11786794 w 11884947"/>
              <a:gd name="connsiteY20" fmla="*/ 0 h 588906"/>
              <a:gd name="connsiteX21" fmla="*/ 11884947 w 11884947"/>
              <a:gd name="connsiteY21" fmla="*/ 98153 h 588906"/>
              <a:gd name="connsiteX22" fmla="*/ 11884947 w 11884947"/>
              <a:gd name="connsiteY22" fmla="*/ 490753 h 588906"/>
              <a:gd name="connsiteX23" fmla="*/ 11786794 w 11884947"/>
              <a:gd name="connsiteY23" fmla="*/ 588906 h 588906"/>
              <a:gd name="connsiteX24" fmla="*/ 11449886 w 11884947"/>
              <a:gd name="connsiteY24" fmla="*/ 588906 h 588906"/>
              <a:gd name="connsiteX25" fmla="*/ 11112978 w 11884947"/>
              <a:gd name="connsiteY25" fmla="*/ 588906 h 588906"/>
              <a:gd name="connsiteX26" fmla="*/ 10776070 w 11884947"/>
              <a:gd name="connsiteY26" fmla="*/ 588906 h 588906"/>
              <a:gd name="connsiteX27" fmla="*/ 10088503 w 11884947"/>
              <a:gd name="connsiteY27" fmla="*/ 588906 h 588906"/>
              <a:gd name="connsiteX28" fmla="*/ 9167163 w 11884947"/>
              <a:gd name="connsiteY28" fmla="*/ 588906 h 588906"/>
              <a:gd name="connsiteX29" fmla="*/ 8713369 w 11884947"/>
              <a:gd name="connsiteY29" fmla="*/ 588906 h 588906"/>
              <a:gd name="connsiteX30" fmla="*/ 8025802 w 11884947"/>
              <a:gd name="connsiteY30" fmla="*/ 588906 h 588906"/>
              <a:gd name="connsiteX31" fmla="*/ 7338235 w 11884947"/>
              <a:gd name="connsiteY31" fmla="*/ 588906 h 588906"/>
              <a:gd name="connsiteX32" fmla="*/ 6884440 w 11884947"/>
              <a:gd name="connsiteY32" fmla="*/ 588906 h 588906"/>
              <a:gd name="connsiteX33" fmla="*/ 5963101 w 11884947"/>
              <a:gd name="connsiteY33" fmla="*/ 588906 h 588906"/>
              <a:gd name="connsiteX34" fmla="*/ 5509306 w 11884947"/>
              <a:gd name="connsiteY34" fmla="*/ 588906 h 588906"/>
              <a:gd name="connsiteX35" fmla="*/ 4938626 w 11884947"/>
              <a:gd name="connsiteY35" fmla="*/ 588906 h 588906"/>
              <a:gd name="connsiteX36" fmla="*/ 4251058 w 11884947"/>
              <a:gd name="connsiteY36" fmla="*/ 588906 h 588906"/>
              <a:gd name="connsiteX37" fmla="*/ 3914151 w 11884947"/>
              <a:gd name="connsiteY37" fmla="*/ 588906 h 588906"/>
              <a:gd name="connsiteX38" fmla="*/ 2992811 w 11884947"/>
              <a:gd name="connsiteY38" fmla="*/ 588906 h 588906"/>
              <a:gd name="connsiteX39" fmla="*/ 2071471 w 11884947"/>
              <a:gd name="connsiteY39" fmla="*/ 588906 h 588906"/>
              <a:gd name="connsiteX40" fmla="*/ 1734563 w 11884947"/>
              <a:gd name="connsiteY40" fmla="*/ 588906 h 588906"/>
              <a:gd name="connsiteX41" fmla="*/ 1163882 w 11884947"/>
              <a:gd name="connsiteY41" fmla="*/ 588906 h 588906"/>
              <a:gd name="connsiteX42" fmla="*/ 710088 w 11884947"/>
              <a:gd name="connsiteY42" fmla="*/ 588906 h 588906"/>
              <a:gd name="connsiteX43" fmla="*/ 98153 w 11884947"/>
              <a:gd name="connsiteY43" fmla="*/ 588906 h 588906"/>
              <a:gd name="connsiteX44" fmla="*/ 0 w 11884947"/>
              <a:gd name="connsiteY44" fmla="*/ 490753 h 588906"/>
              <a:gd name="connsiteX45" fmla="*/ 0 w 11884947"/>
              <a:gd name="connsiteY45" fmla="*/ 98153 h 588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884947" h="588906" extrusionOk="0">
                <a:moveTo>
                  <a:pt x="0" y="98153"/>
                </a:moveTo>
                <a:cubicBezTo>
                  <a:pt x="9301" y="36467"/>
                  <a:pt x="54791" y="-523"/>
                  <a:pt x="98153" y="0"/>
                </a:cubicBezTo>
                <a:cubicBezTo>
                  <a:pt x="335473" y="13333"/>
                  <a:pt x="419142" y="-20764"/>
                  <a:pt x="668834" y="0"/>
                </a:cubicBezTo>
                <a:cubicBezTo>
                  <a:pt x="918526" y="20764"/>
                  <a:pt x="968917" y="-15047"/>
                  <a:pt x="1122628" y="0"/>
                </a:cubicBezTo>
                <a:cubicBezTo>
                  <a:pt x="1276339" y="15047"/>
                  <a:pt x="1343427" y="-15192"/>
                  <a:pt x="1459536" y="0"/>
                </a:cubicBezTo>
                <a:cubicBezTo>
                  <a:pt x="1575645" y="15192"/>
                  <a:pt x="1807286" y="-3206"/>
                  <a:pt x="2030217" y="0"/>
                </a:cubicBezTo>
                <a:cubicBezTo>
                  <a:pt x="2253148" y="3206"/>
                  <a:pt x="2701643" y="-35716"/>
                  <a:pt x="2951557" y="0"/>
                </a:cubicBezTo>
                <a:cubicBezTo>
                  <a:pt x="3201471" y="35716"/>
                  <a:pt x="3300277" y="18831"/>
                  <a:pt x="3639124" y="0"/>
                </a:cubicBezTo>
                <a:cubicBezTo>
                  <a:pt x="3977971" y="-18831"/>
                  <a:pt x="4209937" y="5355"/>
                  <a:pt x="4443577" y="0"/>
                </a:cubicBezTo>
                <a:cubicBezTo>
                  <a:pt x="4677217" y="-5355"/>
                  <a:pt x="4784410" y="5988"/>
                  <a:pt x="4897371" y="0"/>
                </a:cubicBezTo>
                <a:cubicBezTo>
                  <a:pt x="5010332" y="-5988"/>
                  <a:pt x="5443277" y="-21516"/>
                  <a:pt x="5818711" y="0"/>
                </a:cubicBezTo>
                <a:cubicBezTo>
                  <a:pt x="6194145" y="21516"/>
                  <a:pt x="6442030" y="14919"/>
                  <a:pt x="6623165" y="0"/>
                </a:cubicBezTo>
                <a:cubicBezTo>
                  <a:pt x="6804300" y="-14919"/>
                  <a:pt x="6957891" y="3744"/>
                  <a:pt x="7076959" y="0"/>
                </a:cubicBezTo>
                <a:cubicBezTo>
                  <a:pt x="7196027" y="-3744"/>
                  <a:pt x="7372904" y="-17349"/>
                  <a:pt x="7647640" y="0"/>
                </a:cubicBezTo>
                <a:cubicBezTo>
                  <a:pt x="7922376" y="17349"/>
                  <a:pt x="8086810" y="19638"/>
                  <a:pt x="8452093" y="0"/>
                </a:cubicBezTo>
                <a:cubicBezTo>
                  <a:pt x="8817376" y="-19638"/>
                  <a:pt x="8767992" y="12729"/>
                  <a:pt x="9022774" y="0"/>
                </a:cubicBezTo>
                <a:cubicBezTo>
                  <a:pt x="9277556" y="-12729"/>
                  <a:pt x="9357355" y="13388"/>
                  <a:pt x="9476568" y="0"/>
                </a:cubicBezTo>
                <a:cubicBezTo>
                  <a:pt x="9595781" y="-13388"/>
                  <a:pt x="9780222" y="-12714"/>
                  <a:pt x="9930363" y="0"/>
                </a:cubicBezTo>
                <a:cubicBezTo>
                  <a:pt x="10080505" y="12714"/>
                  <a:pt x="10322439" y="-23056"/>
                  <a:pt x="10501043" y="0"/>
                </a:cubicBezTo>
                <a:cubicBezTo>
                  <a:pt x="10679647" y="23056"/>
                  <a:pt x="10712786" y="-6908"/>
                  <a:pt x="10837951" y="0"/>
                </a:cubicBezTo>
                <a:cubicBezTo>
                  <a:pt x="10963116" y="6908"/>
                  <a:pt x="11438784" y="-7220"/>
                  <a:pt x="11786794" y="0"/>
                </a:cubicBezTo>
                <a:cubicBezTo>
                  <a:pt x="11850094" y="-8569"/>
                  <a:pt x="11894795" y="37403"/>
                  <a:pt x="11884947" y="98153"/>
                </a:cubicBezTo>
                <a:cubicBezTo>
                  <a:pt x="11870645" y="248823"/>
                  <a:pt x="11903456" y="310254"/>
                  <a:pt x="11884947" y="490753"/>
                </a:cubicBezTo>
                <a:cubicBezTo>
                  <a:pt x="11876156" y="536990"/>
                  <a:pt x="11848537" y="586631"/>
                  <a:pt x="11786794" y="588906"/>
                </a:cubicBezTo>
                <a:cubicBezTo>
                  <a:pt x="11676420" y="576979"/>
                  <a:pt x="11577589" y="590353"/>
                  <a:pt x="11449886" y="588906"/>
                </a:cubicBezTo>
                <a:cubicBezTo>
                  <a:pt x="11322183" y="587459"/>
                  <a:pt x="11252243" y="594075"/>
                  <a:pt x="11112978" y="588906"/>
                </a:cubicBezTo>
                <a:cubicBezTo>
                  <a:pt x="10973713" y="583737"/>
                  <a:pt x="10858148" y="605177"/>
                  <a:pt x="10776070" y="588906"/>
                </a:cubicBezTo>
                <a:cubicBezTo>
                  <a:pt x="10693992" y="572635"/>
                  <a:pt x="10350631" y="593633"/>
                  <a:pt x="10088503" y="588906"/>
                </a:cubicBezTo>
                <a:cubicBezTo>
                  <a:pt x="9826375" y="584179"/>
                  <a:pt x="9519796" y="574335"/>
                  <a:pt x="9167163" y="588906"/>
                </a:cubicBezTo>
                <a:cubicBezTo>
                  <a:pt x="8814530" y="603477"/>
                  <a:pt x="8820618" y="604972"/>
                  <a:pt x="8713369" y="588906"/>
                </a:cubicBezTo>
                <a:cubicBezTo>
                  <a:pt x="8606120" y="572840"/>
                  <a:pt x="8219937" y="587954"/>
                  <a:pt x="8025802" y="588906"/>
                </a:cubicBezTo>
                <a:cubicBezTo>
                  <a:pt x="7831667" y="589858"/>
                  <a:pt x="7486353" y="594943"/>
                  <a:pt x="7338235" y="588906"/>
                </a:cubicBezTo>
                <a:cubicBezTo>
                  <a:pt x="7190117" y="582869"/>
                  <a:pt x="7085697" y="585146"/>
                  <a:pt x="6884440" y="588906"/>
                </a:cubicBezTo>
                <a:cubicBezTo>
                  <a:pt x="6683184" y="592666"/>
                  <a:pt x="6366072" y="627025"/>
                  <a:pt x="5963101" y="588906"/>
                </a:cubicBezTo>
                <a:cubicBezTo>
                  <a:pt x="5560130" y="550787"/>
                  <a:pt x="5717508" y="593676"/>
                  <a:pt x="5509306" y="588906"/>
                </a:cubicBezTo>
                <a:cubicBezTo>
                  <a:pt x="5301105" y="584136"/>
                  <a:pt x="5130075" y="568072"/>
                  <a:pt x="4938626" y="588906"/>
                </a:cubicBezTo>
                <a:cubicBezTo>
                  <a:pt x="4747177" y="609740"/>
                  <a:pt x="4552505" y="581388"/>
                  <a:pt x="4251058" y="588906"/>
                </a:cubicBezTo>
                <a:cubicBezTo>
                  <a:pt x="3949611" y="596424"/>
                  <a:pt x="4003037" y="603454"/>
                  <a:pt x="3914151" y="588906"/>
                </a:cubicBezTo>
                <a:cubicBezTo>
                  <a:pt x="3825265" y="574358"/>
                  <a:pt x="3397540" y="557366"/>
                  <a:pt x="2992811" y="588906"/>
                </a:cubicBezTo>
                <a:cubicBezTo>
                  <a:pt x="2588082" y="620446"/>
                  <a:pt x="2260944" y="600226"/>
                  <a:pt x="2071471" y="588906"/>
                </a:cubicBezTo>
                <a:cubicBezTo>
                  <a:pt x="1881998" y="577586"/>
                  <a:pt x="1896599" y="579595"/>
                  <a:pt x="1734563" y="588906"/>
                </a:cubicBezTo>
                <a:cubicBezTo>
                  <a:pt x="1572527" y="598217"/>
                  <a:pt x="1441177" y="595800"/>
                  <a:pt x="1163882" y="588906"/>
                </a:cubicBezTo>
                <a:cubicBezTo>
                  <a:pt x="886587" y="582012"/>
                  <a:pt x="851521" y="602623"/>
                  <a:pt x="710088" y="588906"/>
                </a:cubicBezTo>
                <a:cubicBezTo>
                  <a:pt x="568655" y="575189"/>
                  <a:pt x="359941" y="561402"/>
                  <a:pt x="98153" y="588906"/>
                </a:cubicBezTo>
                <a:cubicBezTo>
                  <a:pt x="46463" y="584149"/>
                  <a:pt x="-1995" y="545372"/>
                  <a:pt x="0" y="490753"/>
                </a:cubicBezTo>
                <a:cubicBezTo>
                  <a:pt x="-9130" y="369556"/>
                  <a:pt x="-1073" y="282575"/>
                  <a:pt x="0" y="98153"/>
                </a:cubicBezTo>
                <a:close/>
              </a:path>
            </a:pathLst>
          </a:custGeom>
          <a:noFill/>
          <a:ln w="57150">
            <a:solidFill>
              <a:srgbClr val="4D51A1"/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391836066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1" name="Image 70">
            <a:extLst>
              <a:ext uri="{FF2B5EF4-FFF2-40B4-BE49-F238E27FC236}">
                <a16:creationId xmlns:a16="http://schemas.microsoft.com/office/drawing/2014/main" id="{DE0BC36A-5A55-4A58-8A6C-2B4B525329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9" y="6376619"/>
            <a:ext cx="295005" cy="295005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59788BF9-40DA-41B5-8F8A-1DAD3D4CD7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645" y="2234964"/>
            <a:ext cx="354295" cy="354295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379F5F1B-64E9-403A-95B8-F9BF873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246" y="6113955"/>
            <a:ext cx="295005" cy="295005"/>
          </a:xfrm>
          <a:prstGeom prst="rect">
            <a:avLst/>
          </a:prstGeom>
        </p:spPr>
      </p:pic>
      <p:sp>
        <p:nvSpPr>
          <p:cNvPr id="74" name="ZoneTexte 73">
            <a:extLst>
              <a:ext uri="{FF2B5EF4-FFF2-40B4-BE49-F238E27FC236}">
                <a16:creationId xmlns:a16="http://schemas.microsoft.com/office/drawing/2014/main" id="{A9E5EDEC-C1CF-4C45-B08A-E70D0476A1EB}"/>
              </a:ext>
            </a:extLst>
          </p:cNvPr>
          <p:cNvSpPr txBox="1"/>
          <p:nvPr/>
        </p:nvSpPr>
        <p:spPr>
          <a:xfrm>
            <a:off x="4652311" y="4710148"/>
            <a:ext cx="1603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C000"/>
                </a:solidFill>
              </a:rPr>
              <a:t>Certificat Universitaire</a:t>
            </a:r>
          </a:p>
          <a:p>
            <a:r>
              <a:rPr lang="fr-FR" sz="1600" b="1" dirty="0">
                <a:solidFill>
                  <a:srgbClr val="FFC000"/>
                </a:solidFill>
              </a:rPr>
              <a:t>(Tours)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7E183A87-FE8D-4C8C-84D0-1A1BA04353D9}"/>
              </a:ext>
            </a:extLst>
          </p:cNvPr>
          <p:cNvSpPr txBox="1"/>
          <p:nvPr/>
        </p:nvSpPr>
        <p:spPr>
          <a:xfrm>
            <a:off x="6177859" y="4781591"/>
            <a:ext cx="2425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Des cours du soir pour innover et entreprendre</a:t>
            </a:r>
          </a:p>
        </p:txBody>
      </p:sp>
      <p:pic>
        <p:nvPicPr>
          <p:cNvPr id="76" name="Image 75">
            <a:extLst>
              <a:ext uri="{FF2B5EF4-FFF2-40B4-BE49-F238E27FC236}">
                <a16:creationId xmlns:a16="http://schemas.microsoft.com/office/drawing/2014/main" id="{964E435F-8915-4558-BB38-9690673E4A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72" y="5235488"/>
            <a:ext cx="268652" cy="268652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29375877-55D6-46C6-B294-92697248751F}"/>
              </a:ext>
            </a:extLst>
          </p:cNvPr>
          <p:cNvSpPr/>
          <p:nvPr/>
        </p:nvSpPr>
        <p:spPr>
          <a:xfrm>
            <a:off x="6509326" y="5204403"/>
            <a:ext cx="7005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FFC000"/>
                </a:solidFill>
              </a:rPr>
              <a:t>Février</a:t>
            </a:r>
          </a:p>
          <a:p>
            <a:r>
              <a:rPr lang="fr-FR" sz="800" b="1" dirty="0">
                <a:solidFill>
                  <a:srgbClr val="FFC000"/>
                </a:solidFill>
              </a:rPr>
              <a:t>Présentiel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272A01EC-AA26-4C7E-9E55-84E47D2CC46D}"/>
              </a:ext>
            </a:extLst>
          </p:cNvPr>
          <p:cNvSpPr txBox="1"/>
          <p:nvPr/>
        </p:nvSpPr>
        <p:spPr>
          <a:xfrm>
            <a:off x="1654018" y="4738051"/>
            <a:ext cx="25688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Un atelier d’intelligence collective pour booster des projets de recherche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3379D7B3-4314-494C-9434-BDA3C4D7FD8D}"/>
              </a:ext>
            </a:extLst>
          </p:cNvPr>
          <p:cNvSpPr/>
          <p:nvPr/>
        </p:nvSpPr>
        <p:spPr>
          <a:xfrm>
            <a:off x="2023718" y="5435269"/>
            <a:ext cx="13378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29 Janvier 2026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BF5125E5-ABC8-4DED-A0AC-6F552C4DD4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066" y="5449779"/>
            <a:ext cx="268652" cy="268652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5C9C3252-A874-4AF0-9AA5-6D989C621568}"/>
              </a:ext>
            </a:extLst>
          </p:cNvPr>
          <p:cNvSpPr/>
          <p:nvPr/>
        </p:nvSpPr>
        <p:spPr>
          <a:xfrm>
            <a:off x="9540998" y="6146397"/>
            <a:ext cx="24020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/>
              <a:t>La série des Quizz and Talk</a:t>
            </a:r>
          </a:p>
        </p:txBody>
      </p:sp>
      <p:pic>
        <p:nvPicPr>
          <p:cNvPr id="83" name="Image 82">
            <a:extLst>
              <a:ext uri="{FF2B5EF4-FFF2-40B4-BE49-F238E27FC236}">
                <a16:creationId xmlns:a16="http://schemas.microsoft.com/office/drawing/2014/main" id="{29FB72C2-8026-4937-8D29-183F556F562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038" t="31430" r="11862" b="31609"/>
          <a:stretch/>
        </p:blipFill>
        <p:spPr>
          <a:xfrm>
            <a:off x="11206516" y="3821299"/>
            <a:ext cx="612525" cy="286210"/>
          </a:xfrm>
          <a:prstGeom prst="rect">
            <a:avLst/>
          </a:prstGeom>
        </p:spPr>
      </p:pic>
      <p:pic>
        <p:nvPicPr>
          <p:cNvPr id="3" name="Image 2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CCA5179D-3E5B-4C2F-B43C-3311A83163A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93" y="-239986"/>
            <a:ext cx="2816195" cy="1723298"/>
          </a:xfrm>
          <a:prstGeom prst="rect">
            <a:avLst/>
          </a:prstGeom>
        </p:spPr>
      </p:pic>
      <p:pic>
        <p:nvPicPr>
          <p:cNvPr id="88" name="Image 87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F6CC566E-B365-4C86-A1F3-259F3A5A9A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831" y="2560106"/>
            <a:ext cx="942243" cy="501868"/>
          </a:xfrm>
          <a:prstGeom prst="rect">
            <a:avLst/>
          </a:prstGeom>
        </p:spPr>
      </p:pic>
      <p:pic>
        <p:nvPicPr>
          <p:cNvPr id="7170" name="Picture 2" descr="Viva Technology — Wikipédia">
            <a:extLst>
              <a:ext uri="{FF2B5EF4-FFF2-40B4-BE49-F238E27FC236}">
                <a16:creationId xmlns:a16="http://schemas.microsoft.com/office/drawing/2014/main" id="{AC4444B5-2F12-4308-8A45-E7A91E61D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85" y="2811040"/>
            <a:ext cx="1127959" cy="36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6537CCD-D364-7F76-DB65-5260051EAEE2}"/>
              </a:ext>
            </a:extLst>
          </p:cNvPr>
          <p:cNvSpPr txBox="1"/>
          <p:nvPr/>
        </p:nvSpPr>
        <p:spPr>
          <a:xfrm>
            <a:off x="4640836" y="3380687"/>
            <a:ext cx="1232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C000"/>
                </a:solidFill>
              </a:rPr>
              <a:t>Cycle de Webinaires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64321C-EEAC-4AF2-8C4E-DD8BB22F8A2D}"/>
              </a:ext>
            </a:extLst>
          </p:cNvPr>
          <p:cNvSpPr/>
          <p:nvPr/>
        </p:nvSpPr>
        <p:spPr>
          <a:xfrm>
            <a:off x="5747854" y="6391241"/>
            <a:ext cx="9669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/>
              <a:t>Vidéos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FE9BC42-0F8B-4DA3-F980-73D572C45109}"/>
              </a:ext>
            </a:extLst>
          </p:cNvPr>
          <p:cNvSpPr txBox="1"/>
          <p:nvPr/>
        </p:nvSpPr>
        <p:spPr>
          <a:xfrm>
            <a:off x="3067509" y="-43580"/>
            <a:ext cx="99949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Le programme 2025-26 pour doctorants et jeunes chercheurs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CAB73E-742D-F11C-0E58-5017D8617775}"/>
              </a:ext>
            </a:extLst>
          </p:cNvPr>
          <p:cNvSpPr/>
          <p:nvPr/>
        </p:nvSpPr>
        <p:spPr>
          <a:xfrm>
            <a:off x="10848882" y="4309885"/>
            <a:ext cx="12682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err="1">
                <a:solidFill>
                  <a:schemeClr val="accent1"/>
                </a:solidFill>
              </a:rPr>
              <a:t>Nov</a:t>
            </a:r>
            <a:r>
              <a:rPr lang="fr-FR" sz="1400" b="1" dirty="0">
                <a:solidFill>
                  <a:schemeClr val="accent1"/>
                </a:solidFill>
              </a:rPr>
              <a:t> –Janvier</a:t>
            </a:r>
          </a:p>
        </p:txBody>
      </p:sp>
      <p:pic>
        <p:nvPicPr>
          <p:cNvPr id="6" name="Image 5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B12F9329-01CB-F451-261F-BC2B488D8F21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8" b="18613"/>
          <a:stretch/>
        </p:blipFill>
        <p:spPr bwMode="auto">
          <a:xfrm>
            <a:off x="9121831" y="4022891"/>
            <a:ext cx="956145" cy="4096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A01819-5727-AFED-1C91-92ABE2998D4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90806" t="27896" r="1935" b="64485"/>
          <a:stretch/>
        </p:blipFill>
        <p:spPr>
          <a:xfrm>
            <a:off x="9725830" y="4476546"/>
            <a:ext cx="884904" cy="521110"/>
          </a:xfrm>
          <a:prstGeom prst="rect">
            <a:avLst/>
          </a:prstGeom>
        </p:spPr>
      </p:pic>
      <p:pic>
        <p:nvPicPr>
          <p:cNvPr id="9" name="Image 8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3EA045D3-65FA-7E7B-6256-CF9AC3E6BB8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8" b="18613"/>
          <a:stretch/>
        </p:blipFill>
        <p:spPr bwMode="auto">
          <a:xfrm>
            <a:off x="351927" y="4914931"/>
            <a:ext cx="1052462" cy="4509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4EF9F1-75BF-CB7B-3C2A-6EF10C5000A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038" t="31430" r="11862" b="31609"/>
          <a:stretch/>
        </p:blipFill>
        <p:spPr>
          <a:xfrm>
            <a:off x="5072125" y="3971086"/>
            <a:ext cx="574949" cy="268652"/>
          </a:xfrm>
          <a:prstGeom prst="rect">
            <a:avLst/>
          </a:prstGeom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7AD9BD00-D7AF-49BF-B1C1-39DCCD9651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821" y="4353862"/>
            <a:ext cx="268652" cy="268652"/>
          </a:xfrm>
          <a:prstGeom prst="rect">
            <a:avLst/>
          </a:prstGeom>
        </p:spPr>
      </p:pic>
      <p:pic>
        <p:nvPicPr>
          <p:cNvPr id="10" name="Image 9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DC522694-09E3-C2C6-A0C2-B52E06FA9AF7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3063" t="15752" r="4251" b="12484"/>
          <a:stretch/>
        </p:blipFill>
        <p:spPr>
          <a:xfrm>
            <a:off x="251457" y="3622755"/>
            <a:ext cx="1253401" cy="684177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021CCF38-3FCA-E770-6316-E72B49A72D1B}"/>
              </a:ext>
            </a:extLst>
          </p:cNvPr>
          <p:cNvGrpSpPr/>
          <p:nvPr/>
        </p:nvGrpSpPr>
        <p:grpSpPr>
          <a:xfrm>
            <a:off x="5373065" y="2825575"/>
            <a:ext cx="646675" cy="501868"/>
            <a:chOff x="5444519" y="2859903"/>
            <a:chExt cx="690655" cy="494424"/>
          </a:xfrm>
          <a:solidFill>
            <a:srgbClr val="6759DA"/>
          </a:solidFill>
        </p:grpSpPr>
        <p:sp>
          <p:nvSpPr>
            <p:cNvPr id="18" name="Étoile : 12 branches 17">
              <a:extLst>
                <a:ext uri="{FF2B5EF4-FFF2-40B4-BE49-F238E27FC236}">
                  <a16:creationId xmlns:a16="http://schemas.microsoft.com/office/drawing/2014/main" id="{D226F777-498A-0B88-2C87-C36BD4491789}"/>
                </a:ext>
              </a:extLst>
            </p:cNvPr>
            <p:cNvSpPr/>
            <p:nvPr/>
          </p:nvSpPr>
          <p:spPr>
            <a:xfrm>
              <a:off x="5527409" y="2859903"/>
              <a:ext cx="513614" cy="494424"/>
            </a:xfrm>
            <a:prstGeom prst="star12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13E2A70D-E766-6EFB-298F-CB10EB6907D7}"/>
                </a:ext>
              </a:extLst>
            </p:cNvPr>
            <p:cNvSpPr txBox="1"/>
            <p:nvPr/>
          </p:nvSpPr>
          <p:spPr>
            <a:xfrm>
              <a:off x="5444519" y="2964545"/>
              <a:ext cx="6906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" b="1" dirty="0">
                  <a:solidFill>
                    <a:schemeClr val="bg1"/>
                  </a:solidFill>
                </a:rPr>
                <a:t>Crédits Doctoraux</a:t>
              </a:r>
            </a:p>
          </p:txBody>
        </p:sp>
      </p:grpSp>
      <p:pic>
        <p:nvPicPr>
          <p:cNvPr id="7171" name="Image 7170">
            <a:extLst>
              <a:ext uri="{FF2B5EF4-FFF2-40B4-BE49-F238E27FC236}">
                <a16:creationId xmlns:a16="http://schemas.microsoft.com/office/drawing/2014/main" id="{815969DF-1162-5291-A7F9-8AEEEFFEE9F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038" t="31430" r="11862" b="31609"/>
          <a:stretch/>
        </p:blipFill>
        <p:spPr>
          <a:xfrm>
            <a:off x="806699" y="4270568"/>
            <a:ext cx="559356" cy="261366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552505F-8758-E00D-9963-92E52622452A}"/>
              </a:ext>
            </a:extLst>
          </p:cNvPr>
          <p:cNvGrpSpPr/>
          <p:nvPr/>
        </p:nvGrpSpPr>
        <p:grpSpPr>
          <a:xfrm>
            <a:off x="5330287" y="5278484"/>
            <a:ext cx="646675" cy="501868"/>
            <a:chOff x="5444519" y="2859903"/>
            <a:chExt cx="690655" cy="494424"/>
          </a:xfrm>
          <a:solidFill>
            <a:srgbClr val="6759DA"/>
          </a:solidFill>
        </p:grpSpPr>
        <p:sp>
          <p:nvSpPr>
            <p:cNvPr id="13" name="Étoile : 12 branches 12">
              <a:extLst>
                <a:ext uri="{FF2B5EF4-FFF2-40B4-BE49-F238E27FC236}">
                  <a16:creationId xmlns:a16="http://schemas.microsoft.com/office/drawing/2014/main" id="{26B4ED08-43E4-91C9-5559-3FB996C8D595}"/>
                </a:ext>
              </a:extLst>
            </p:cNvPr>
            <p:cNvSpPr/>
            <p:nvPr/>
          </p:nvSpPr>
          <p:spPr>
            <a:xfrm>
              <a:off x="5527409" y="2859903"/>
              <a:ext cx="513614" cy="494424"/>
            </a:xfrm>
            <a:prstGeom prst="star12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CF2F8C06-9BC7-6882-7D52-0DFD282C3DAA}"/>
                </a:ext>
              </a:extLst>
            </p:cNvPr>
            <p:cNvSpPr txBox="1"/>
            <p:nvPr/>
          </p:nvSpPr>
          <p:spPr>
            <a:xfrm>
              <a:off x="5444519" y="2964545"/>
              <a:ext cx="6906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" b="1" dirty="0">
                  <a:solidFill>
                    <a:schemeClr val="bg1"/>
                  </a:solidFill>
                </a:rPr>
                <a:t>Crédits Doctoraux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85E9857C-4136-2DD6-D23D-94134260E295}"/>
              </a:ext>
            </a:extLst>
          </p:cNvPr>
          <p:cNvGrpSpPr/>
          <p:nvPr/>
        </p:nvGrpSpPr>
        <p:grpSpPr>
          <a:xfrm>
            <a:off x="11293189" y="1658435"/>
            <a:ext cx="646675" cy="501868"/>
            <a:chOff x="5444519" y="2859903"/>
            <a:chExt cx="690655" cy="494424"/>
          </a:xfrm>
          <a:solidFill>
            <a:srgbClr val="6759DA"/>
          </a:solidFill>
        </p:grpSpPr>
        <p:sp>
          <p:nvSpPr>
            <p:cNvPr id="17" name="Étoile : 12 branches 16">
              <a:extLst>
                <a:ext uri="{FF2B5EF4-FFF2-40B4-BE49-F238E27FC236}">
                  <a16:creationId xmlns:a16="http://schemas.microsoft.com/office/drawing/2014/main" id="{55212CE4-426D-CDBC-7B9E-E4763B551E54}"/>
                </a:ext>
              </a:extLst>
            </p:cNvPr>
            <p:cNvSpPr/>
            <p:nvPr/>
          </p:nvSpPr>
          <p:spPr>
            <a:xfrm>
              <a:off x="5527409" y="2859903"/>
              <a:ext cx="513614" cy="494424"/>
            </a:xfrm>
            <a:prstGeom prst="star12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827C788B-D8B9-5EF7-22EC-265DAED0D2E2}"/>
                </a:ext>
              </a:extLst>
            </p:cNvPr>
            <p:cNvSpPr txBox="1"/>
            <p:nvPr/>
          </p:nvSpPr>
          <p:spPr>
            <a:xfrm>
              <a:off x="5444519" y="2964545"/>
              <a:ext cx="6906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" b="1" dirty="0">
                  <a:solidFill>
                    <a:schemeClr val="bg1"/>
                  </a:solidFill>
                </a:rPr>
                <a:t>Crédits Doctoraux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6752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 txBox="1">
            <a:spLocks noGrp="1"/>
          </p:cNvSpPr>
          <p:nvPr>
            <p:ph type="sldNum" idx="12"/>
          </p:nvPr>
        </p:nvSpPr>
        <p:spPr>
          <a:xfrm>
            <a:off x="9144000" y="18289"/>
            <a:ext cx="1066800" cy="329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fr-FR"/>
              <a:pPr/>
              <a:t>7</a:t>
            </a:fld>
            <a:endParaRPr/>
          </a:p>
        </p:txBody>
      </p:sp>
      <p:pic>
        <p:nvPicPr>
          <p:cNvPr id="16" name="Google Shape;170;p9">
            <a:extLst>
              <a:ext uri="{FF2B5EF4-FFF2-40B4-BE49-F238E27FC236}">
                <a16:creationId xmlns:a16="http://schemas.microsoft.com/office/drawing/2014/main" id="{90B99658-F5F6-4AEB-9D62-A047C2D7CAD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81655" y="5461516"/>
            <a:ext cx="2356556" cy="139648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25;p6">
            <a:extLst>
              <a:ext uri="{FF2B5EF4-FFF2-40B4-BE49-F238E27FC236}">
                <a16:creationId xmlns:a16="http://schemas.microsoft.com/office/drawing/2014/main" id="{42D11404-750B-461F-8129-94D89E7DC6ED}"/>
              </a:ext>
            </a:extLst>
          </p:cNvPr>
          <p:cNvSpPr txBox="1"/>
          <p:nvPr/>
        </p:nvSpPr>
        <p:spPr>
          <a:xfrm>
            <a:off x="616522" y="1393404"/>
            <a:ext cx="11316398" cy="4247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SzPts val="2000"/>
              <a:buFont typeface="Wingdings" panose="05000000000000000000" pitchFamily="2" charset="2"/>
              <a:buChar char="Ø"/>
            </a:pPr>
            <a:r>
              <a:rPr lang="en-US" dirty="0">
                <a:ea typeface="Open Sans Light"/>
                <a:cs typeface="Open Sans Light"/>
                <a:sym typeface="Open Sans Light"/>
              </a:rPr>
              <a:t>Des </a:t>
            </a:r>
            <a:r>
              <a:rPr lang="en-US" dirty="0" err="1">
                <a:ea typeface="Open Sans Light"/>
                <a:cs typeface="Open Sans Light"/>
                <a:sym typeface="Open Sans Light"/>
              </a:rPr>
              <a:t>compétences</a:t>
            </a:r>
            <a:r>
              <a:rPr lang="en-US" dirty="0">
                <a:ea typeface="Open Sans Light"/>
                <a:cs typeface="Open Sans Light"/>
                <a:sym typeface="Open Sans Light"/>
              </a:rPr>
              <a:t> </a:t>
            </a:r>
            <a:r>
              <a:rPr lang="en-US" dirty="0" err="1">
                <a:ea typeface="Open Sans Light"/>
                <a:cs typeface="Open Sans Light"/>
                <a:sym typeface="Open Sans Light"/>
              </a:rPr>
              <a:t>mobilisables</a:t>
            </a:r>
            <a:r>
              <a:rPr lang="en-US" dirty="0">
                <a:ea typeface="Open Sans Light"/>
                <a:cs typeface="Open Sans Light"/>
                <a:sym typeface="Open Sans Light"/>
              </a:rPr>
              <a:t> dans </a:t>
            </a:r>
            <a:r>
              <a:rPr lang="en-US" dirty="0" err="1">
                <a:ea typeface="Open Sans Light"/>
                <a:cs typeface="Open Sans Light"/>
                <a:sym typeface="Open Sans Light"/>
              </a:rPr>
              <a:t>différents</a:t>
            </a:r>
            <a:r>
              <a:rPr lang="en-US" dirty="0">
                <a:ea typeface="Open Sans Light"/>
                <a:cs typeface="Open Sans Light"/>
                <a:sym typeface="Open Sans Light"/>
              </a:rPr>
              <a:t> cadres </a:t>
            </a:r>
            <a:r>
              <a:rPr lang="en-US" dirty="0" err="1">
                <a:ea typeface="Open Sans Light"/>
                <a:cs typeface="Open Sans Light"/>
                <a:sym typeface="Open Sans Light"/>
              </a:rPr>
              <a:t>professionels</a:t>
            </a:r>
            <a:endParaRPr lang="en-US" dirty="0">
              <a:ea typeface="Open Sans Light"/>
              <a:cs typeface="Open Sans Light"/>
              <a:sym typeface="Open Sans Light"/>
            </a:endParaRPr>
          </a:p>
          <a:p>
            <a:pPr>
              <a:buSzPts val="2000"/>
            </a:pPr>
            <a:r>
              <a:rPr lang="en-US" dirty="0">
                <a:ea typeface="Open Sans Light"/>
                <a:cs typeface="Open Sans Light"/>
                <a:sym typeface="Open Sans Light"/>
              </a:rPr>
              <a:t> </a:t>
            </a:r>
          </a:p>
          <a:p>
            <a:pPr marL="342900" indent="-342900">
              <a:buSzPts val="2000"/>
              <a:buFont typeface="Wingdings" panose="05000000000000000000" pitchFamily="2" charset="2"/>
              <a:buChar char="Ø"/>
            </a:pPr>
            <a:r>
              <a:rPr lang="en-US" dirty="0">
                <a:ea typeface="Open Sans Light"/>
                <a:cs typeface="Open Sans Light"/>
                <a:sym typeface="Open Sans Light"/>
              </a:rPr>
              <a:t>Un </a:t>
            </a:r>
            <a:r>
              <a:rPr lang="en-US" dirty="0" err="1">
                <a:ea typeface="Open Sans Light"/>
                <a:cs typeface="Open Sans Light"/>
                <a:sym typeface="Open Sans Light"/>
              </a:rPr>
              <a:t>référentiel</a:t>
            </a:r>
            <a:r>
              <a:rPr lang="en-US" dirty="0">
                <a:ea typeface="Open Sans Light"/>
                <a:cs typeface="Open Sans Light"/>
                <a:sym typeface="Open Sans Light"/>
              </a:rPr>
              <a:t> de </a:t>
            </a:r>
            <a:r>
              <a:rPr lang="en-US" dirty="0" err="1">
                <a:ea typeface="Open Sans Light"/>
                <a:cs typeface="Open Sans Light"/>
                <a:sym typeface="Open Sans Light"/>
              </a:rPr>
              <a:t>compétences</a:t>
            </a:r>
            <a:r>
              <a:rPr lang="en-US" dirty="0">
                <a:ea typeface="Open Sans Light"/>
                <a:cs typeface="Open Sans Light"/>
                <a:sym typeface="Open Sans Light"/>
              </a:rPr>
              <a:t>  “Esprit </a:t>
            </a:r>
            <a:r>
              <a:rPr lang="en-US" dirty="0" err="1">
                <a:ea typeface="Open Sans Light"/>
                <a:cs typeface="Open Sans Light"/>
                <a:sym typeface="Open Sans Light"/>
              </a:rPr>
              <a:t>d’entreprendre</a:t>
            </a:r>
            <a:r>
              <a:rPr lang="en-US" dirty="0">
                <a:ea typeface="Open Sans Light"/>
                <a:cs typeface="Open Sans Light"/>
                <a:sym typeface="Open Sans Light"/>
              </a:rPr>
              <a:t>”  pour  </a:t>
            </a:r>
            <a:r>
              <a:rPr lang="en-US" dirty="0" err="1">
                <a:ea typeface="Open Sans Light"/>
                <a:cs typeface="Open Sans Light"/>
                <a:sym typeface="Open Sans Light"/>
              </a:rPr>
              <a:t>enrichir</a:t>
            </a:r>
            <a:r>
              <a:rPr lang="en-US" dirty="0">
                <a:ea typeface="Open Sans Light"/>
                <a:cs typeface="Open Sans Light"/>
                <a:sym typeface="Open Sans Light"/>
              </a:rPr>
              <a:t> son CV</a:t>
            </a:r>
          </a:p>
          <a:p>
            <a:pPr marL="342900" indent="-342900">
              <a:lnSpc>
                <a:spcPct val="200000"/>
              </a:lnSpc>
              <a:buSzPts val="2000"/>
              <a:buFont typeface="Wingdings" panose="05000000000000000000" pitchFamily="2" charset="2"/>
              <a:buChar char="Ø"/>
            </a:pPr>
            <a:r>
              <a:rPr lang="en-US" dirty="0" err="1">
                <a:ea typeface="Open Sans Light"/>
                <a:cs typeface="Open Sans Light"/>
                <a:sym typeface="Open Sans Light"/>
              </a:rPr>
              <a:t>S’acculturer</a:t>
            </a:r>
            <a:r>
              <a:rPr lang="en-US" dirty="0">
                <a:ea typeface="Open Sans Light"/>
                <a:cs typeface="Open Sans Light"/>
                <a:sym typeface="Open Sans Light"/>
              </a:rPr>
              <a:t> au monde socio </a:t>
            </a:r>
            <a:r>
              <a:rPr lang="en-US" dirty="0" err="1">
                <a:ea typeface="Open Sans Light"/>
                <a:cs typeface="Open Sans Light"/>
                <a:sym typeface="Open Sans Light"/>
              </a:rPr>
              <a:t>économique</a:t>
            </a:r>
            <a:endParaRPr lang="en-US" dirty="0">
              <a:ea typeface="Open Sans Light"/>
              <a:cs typeface="Open Sans Light"/>
              <a:sym typeface="Open Sans Light"/>
            </a:endParaRPr>
          </a:p>
          <a:p>
            <a:pPr marL="342900" indent="-342900">
              <a:lnSpc>
                <a:spcPct val="200000"/>
              </a:lnSpc>
              <a:buSzPts val="2000"/>
              <a:buFont typeface="Wingdings" panose="05000000000000000000" pitchFamily="2" charset="2"/>
              <a:buChar char="Ø"/>
            </a:pPr>
            <a:r>
              <a:rPr lang="fr-FR" dirty="0">
                <a:ea typeface="Open Sans Light"/>
                <a:cs typeface="Open Sans Light"/>
                <a:sym typeface="Open Sans Light"/>
              </a:rPr>
              <a:t>Développer son réseau et les opportunités professionnelles</a:t>
            </a:r>
          </a:p>
          <a:p>
            <a:pPr marL="342900" indent="-342900">
              <a:lnSpc>
                <a:spcPct val="200000"/>
              </a:lnSpc>
              <a:buSzPts val="2000"/>
              <a:buFont typeface="Wingdings" panose="05000000000000000000" pitchFamily="2" charset="2"/>
              <a:buChar char="Ø"/>
            </a:pPr>
            <a:r>
              <a:rPr lang="fr-FR" dirty="0"/>
              <a:t>Utiliser les outils de l’entrepreneur pour booster ses projets (ou en créer !)</a:t>
            </a:r>
            <a:endParaRPr lang="en-US" dirty="0">
              <a:ea typeface="Open Sans Light"/>
              <a:cs typeface="Open Sans Light"/>
              <a:sym typeface="Open Sans Light"/>
            </a:endParaRPr>
          </a:p>
          <a:p>
            <a:pPr marL="342900" indent="-342900">
              <a:lnSpc>
                <a:spcPct val="200000"/>
              </a:lnSpc>
              <a:buSzPts val="2000"/>
              <a:buFont typeface="Wingdings" panose="05000000000000000000" pitchFamily="2" charset="2"/>
              <a:buChar char="Ø"/>
            </a:pPr>
            <a:r>
              <a:rPr lang="fr-FR" dirty="0">
                <a:ea typeface="Open Sans Light"/>
                <a:cs typeface="Open Sans Light"/>
                <a:sym typeface="Open Sans Light"/>
              </a:rPr>
              <a:t>Construire un projet sous un angle proposition de valeur pour mieux répondre aux AAP</a:t>
            </a:r>
          </a:p>
          <a:p>
            <a:pPr marL="342900" indent="-342900">
              <a:lnSpc>
                <a:spcPct val="200000"/>
              </a:lnSpc>
              <a:buSzPts val="2000"/>
              <a:buFont typeface="Wingdings" panose="05000000000000000000" pitchFamily="2" charset="2"/>
              <a:buChar char="Ø"/>
            </a:pPr>
            <a:r>
              <a:rPr lang="fr-FR" dirty="0">
                <a:ea typeface="Open Sans Light"/>
                <a:cs typeface="Open Sans Light"/>
                <a:sym typeface="Open Sans Light"/>
              </a:rPr>
              <a:t>Des opportunités nationales de visibilité de son projet</a:t>
            </a:r>
          </a:p>
          <a:p>
            <a:pPr marL="342900" indent="-342900">
              <a:lnSpc>
                <a:spcPct val="200000"/>
              </a:lnSpc>
              <a:buSzPts val="2000"/>
              <a:buFont typeface="Wingdings" panose="05000000000000000000" pitchFamily="2" charset="2"/>
              <a:buChar char="Ø"/>
            </a:pPr>
            <a:r>
              <a:rPr lang="fr-FR" dirty="0">
                <a:ea typeface="Open Sans Light"/>
                <a:cs typeface="Open Sans Light"/>
                <a:sym typeface="Open Sans Light"/>
              </a:rPr>
              <a:t>TESTER « en sécurité »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3F0D453-8F25-4A81-AF8D-A0E4D493491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366" b="28258"/>
          <a:stretch>
            <a:fillRect/>
          </a:stretch>
        </p:blipFill>
        <p:spPr>
          <a:xfrm>
            <a:off x="0" y="-112147"/>
            <a:ext cx="12232778" cy="1106060"/>
          </a:xfrm>
          <a:prstGeom prst="rect">
            <a:avLst/>
          </a:prstGeom>
        </p:spPr>
      </p:pic>
      <p:pic>
        <p:nvPicPr>
          <p:cNvPr id="7" name="Espace réservé du contenu 7">
            <a:extLst>
              <a:ext uri="{FF2B5EF4-FFF2-40B4-BE49-F238E27FC236}">
                <a16:creationId xmlns:a16="http://schemas.microsoft.com/office/drawing/2014/main" id="{0416A015-0105-42AC-8C7E-7B053978A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9" t="22644" r="21514" b="22875"/>
          <a:stretch/>
        </p:blipFill>
        <p:spPr>
          <a:xfrm>
            <a:off x="11041054" y="43279"/>
            <a:ext cx="1150946" cy="950634"/>
          </a:xfr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982C42F-5938-4E0C-B9CB-695510A12FEA}"/>
              </a:ext>
            </a:extLst>
          </p:cNvPr>
          <p:cNvSpPr txBox="1"/>
          <p:nvPr/>
        </p:nvSpPr>
        <p:spPr>
          <a:xfrm>
            <a:off x="477077" y="108092"/>
            <a:ext cx="96139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</a:rPr>
              <a:t>Qu’est ce qu’apporte Pepite PhD 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 txBox="1">
            <a:spLocks noGrp="1"/>
          </p:cNvSpPr>
          <p:nvPr>
            <p:ph type="sldNum" idx="12"/>
          </p:nvPr>
        </p:nvSpPr>
        <p:spPr>
          <a:xfrm>
            <a:off x="9144000" y="18289"/>
            <a:ext cx="1066800" cy="329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fr-FR"/>
              <a:pPr/>
              <a:t>8</a:t>
            </a:fld>
            <a:endParaRPr/>
          </a:p>
        </p:txBody>
      </p:sp>
      <p:pic>
        <p:nvPicPr>
          <p:cNvPr id="16" name="Google Shape;170;p9">
            <a:extLst>
              <a:ext uri="{FF2B5EF4-FFF2-40B4-BE49-F238E27FC236}">
                <a16:creationId xmlns:a16="http://schemas.microsoft.com/office/drawing/2014/main" id="{90B99658-F5F6-4AEB-9D62-A047C2D7CAD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81655" y="5461516"/>
            <a:ext cx="2356556" cy="1396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3F0D453-8F25-4A81-AF8D-A0E4D493491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366" b="28258"/>
          <a:stretch>
            <a:fillRect/>
          </a:stretch>
        </p:blipFill>
        <p:spPr>
          <a:xfrm>
            <a:off x="0" y="-112147"/>
            <a:ext cx="12232778" cy="1106060"/>
          </a:xfrm>
          <a:prstGeom prst="rect">
            <a:avLst/>
          </a:prstGeom>
        </p:spPr>
      </p:pic>
      <p:pic>
        <p:nvPicPr>
          <p:cNvPr id="7" name="Espace réservé du contenu 7">
            <a:extLst>
              <a:ext uri="{FF2B5EF4-FFF2-40B4-BE49-F238E27FC236}">
                <a16:creationId xmlns:a16="http://schemas.microsoft.com/office/drawing/2014/main" id="{0416A015-0105-42AC-8C7E-7B053978A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9" t="22644" r="21514" b="22875"/>
          <a:stretch/>
        </p:blipFill>
        <p:spPr>
          <a:xfrm>
            <a:off x="11041054" y="43279"/>
            <a:ext cx="1150946" cy="950634"/>
          </a:xfr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982C42F-5938-4E0C-B9CB-695510A12FEA}"/>
              </a:ext>
            </a:extLst>
          </p:cNvPr>
          <p:cNvSpPr txBox="1"/>
          <p:nvPr/>
        </p:nvSpPr>
        <p:spPr>
          <a:xfrm>
            <a:off x="477077" y="108092"/>
            <a:ext cx="96139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</a:rPr>
              <a:t>Résultats SNEE </a:t>
            </a: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AAA28C16-37C4-46A2-BEA0-BB110BA139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5502736"/>
              </p:ext>
            </p:extLst>
          </p:nvPr>
        </p:nvGraphicFramePr>
        <p:xfrm>
          <a:off x="958494" y="1986073"/>
          <a:ext cx="4747714" cy="2665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6135DF3B-B223-483E-9293-82B3F6B1E8F3}"/>
              </a:ext>
            </a:extLst>
          </p:cNvPr>
          <p:cNvSpPr txBox="1"/>
          <p:nvPr/>
        </p:nvSpPr>
        <p:spPr>
          <a:xfrm>
            <a:off x="6275419" y="2303236"/>
            <a:ext cx="4020373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En 4 ans x 2,4</a:t>
            </a:r>
          </a:p>
          <a:p>
            <a:endParaRPr lang="fr-FR" dirty="0"/>
          </a:p>
          <a:p>
            <a:r>
              <a:rPr lang="fr-FR" dirty="0"/>
              <a:t>Les doctorants représentent</a:t>
            </a:r>
          </a:p>
          <a:p>
            <a:pPr marL="285750" indent="-285750">
              <a:buFontTx/>
              <a:buChar char="-"/>
            </a:pPr>
            <a:r>
              <a:rPr lang="fr-FR" dirty="0"/>
              <a:t>2 à 3% des étudiants  en France</a:t>
            </a:r>
          </a:p>
          <a:p>
            <a:pPr marL="285750" indent="-285750">
              <a:buFontTx/>
              <a:buChar char="-"/>
            </a:pPr>
            <a:r>
              <a:rPr lang="fr-FR" dirty="0"/>
              <a:t>5 %  des EE au niveau national</a:t>
            </a:r>
          </a:p>
          <a:p>
            <a:pPr marL="285750" indent="-285750">
              <a:buFontTx/>
              <a:buChar char="-"/>
            </a:pPr>
            <a:r>
              <a:rPr lang="fr-FR" dirty="0"/>
              <a:t>7 % des EE en Région CVL via PCVL</a:t>
            </a:r>
          </a:p>
        </p:txBody>
      </p:sp>
    </p:spTree>
    <p:extLst>
      <p:ext uri="{BB962C8B-B14F-4D97-AF65-F5344CB8AC3E}">
        <p14:creationId xmlns:p14="http://schemas.microsoft.com/office/powerpoint/2010/main" val="1057875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 txBox="1">
            <a:spLocks noGrp="1"/>
          </p:cNvSpPr>
          <p:nvPr>
            <p:ph type="sldNum" idx="12"/>
          </p:nvPr>
        </p:nvSpPr>
        <p:spPr>
          <a:xfrm>
            <a:off x="9144000" y="18289"/>
            <a:ext cx="1066800" cy="329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fr-FR"/>
              <a:pPr/>
              <a:t>9</a:t>
            </a:fld>
            <a:endParaRPr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3F0D453-8F25-4A81-AF8D-A0E4D49349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366" b="28258"/>
          <a:stretch>
            <a:fillRect/>
          </a:stretch>
        </p:blipFill>
        <p:spPr>
          <a:xfrm>
            <a:off x="0" y="-112147"/>
            <a:ext cx="12232778" cy="1106060"/>
          </a:xfrm>
          <a:prstGeom prst="rect">
            <a:avLst/>
          </a:prstGeom>
        </p:spPr>
      </p:pic>
      <p:pic>
        <p:nvPicPr>
          <p:cNvPr id="7" name="Espace réservé du contenu 7">
            <a:extLst>
              <a:ext uri="{FF2B5EF4-FFF2-40B4-BE49-F238E27FC236}">
                <a16:creationId xmlns:a16="http://schemas.microsoft.com/office/drawing/2014/main" id="{0416A015-0105-42AC-8C7E-7B053978A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9" t="22644" r="21514" b="22875"/>
          <a:stretch/>
        </p:blipFill>
        <p:spPr>
          <a:xfrm>
            <a:off x="11041054" y="43279"/>
            <a:ext cx="1150946" cy="950634"/>
          </a:xfr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982C42F-5938-4E0C-B9CB-695510A12FEA}"/>
              </a:ext>
            </a:extLst>
          </p:cNvPr>
          <p:cNvSpPr txBox="1"/>
          <p:nvPr/>
        </p:nvSpPr>
        <p:spPr>
          <a:xfrm>
            <a:off x="477077" y="108092"/>
            <a:ext cx="96139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</a:rPr>
              <a:t>Résultats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2034D6-8FC3-4E24-86E6-F92E9C5B3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527" y="1071865"/>
            <a:ext cx="3127033" cy="2052451"/>
          </a:xfrm>
          <a:prstGeom prst="rect">
            <a:avLst/>
          </a:prstGeom>
        </p:spPr>
      </p:pic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53C7528A-CFDD-4B96-A54E-E075F299F7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0461070"/>
              </p:ext>
            </p:extLst>
          </p:nvPr>
        </p:nvGraphicFramePr>
        <p:xfrm>
          <a:off x="1564033" y="3429001"/>
          <a:ext cx="3720034" cy="2345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5C415039-B713-4B88-8731-40D4FC6C3E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4067" y="1283451"/>
            <a:ext cx="5090601" cy="899238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D2EFB77-C0E5-49DA-B66B-D190770685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886267"/>
              </p:ext>
            </p:extLst>
          </p:nvPr>
        </p:nvGraphicFramePr>
        <p:xfrm>
          <a:off x="6116389" y="3496938"/>
          <a:ext cx="2939688" cy="17589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89386">
                  <a:extLst>
                    <a:ext uri="{9D8B030D-6E8A-4147-A177-3AD203B41FA5}">
                      <a16:colId xmlns:a16="http://schemas.microsoft.com/office/drawing/2014/main" val="3016999701"/>
                    </a:ext>
                  </a:extLst>
                </a:gridCol>
                <a:gridCol w="694034">
                  <a:extLst>
                    <a:ext uri="{9D8B030D-6E8A-4147-A177-3AD203B41FA5}">
                      <a16:colId xmlns:a16="http://schemas.microsoft.com/office/drawing/2014/main" val="857825709"/>
                    </a:ext>
                  </a:extLst>
                </a:gridCol>
                <a:gridCol w="556268">
                  <a:extLst>
                    <a:ext uri="{9D8B030D-6E8A-4147-A177-3AD203B41FA5}">
                      <a16:colId xmlns:a16="http://schemas.microsoft.com/office/drawing/2014/main" val="2004710177"/>
                    </a:ext>
                  </a:extLst>
                </a:gridCol>
              </a:tblGrid>
              <a:tr h="3949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2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24-25 DOCT SNEE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2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2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540494"/>
                  </a:ext>
                </a:extLst>
              </a:tr>
              <a:tr h="340997"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Valo thèse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750453"/>
                  </a:ext>
                </a:extLst>
              </a:tr>
              <a:tr h="340997"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Liens avec recherche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486876"/>
                  </a:ext>
                </a:extLst>
              </a:tr>
              <a:tr h="340997"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SANS LIEN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802001"/>
                  </a:ext>
                </a:extLst>
              </a:tr>
              <a:tr h="340997"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19322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2E0D9B42-6A89-433C-A54B-FC4A267A9988}"/>
              </a:ext>
            </a:extLst>
          </p:cNvPr>
          <p:cNvSpPr txBox="1"/>
          <p:nvPr/>
        </p:nvSpPr>
        <p:spPr>
          <a:xfrm>
            <a:off x="790997" y="5807533"/>
            <a:ext cx="8687422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SHS bien représentées dans le dispositif SNEE Doctorants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femmes majoritaires ( proportion inversée vs total EE PCVL 24-25)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1/3 des doctorants sont porteurs de projets HORS champ de leurs recherche</a:t>
            </a:r>
          </a:p>
        </p:txBody>
      </p:sp>
    </p:spTree>
    <p:extLst>
      <p:ext uri="{BB962C8B-B14F-4D97-AF65-F5344CB8AC3E}">
        <p14:creationId xmlns:p14="http://schemas.microsoft.com/office/powerpoint/2010/main" val="41336060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10104</TotalTime>
  <Words>959</Words>
  <Application>Microsoft Office PowerPoint</Application>
  <PresentationFormat>Grand écran</PresentationFormat>
  <Paragraphs>168</Paragraphs>
  <Slides>12</Slides>
  <Notes>5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3" baseType="lpstr">
      <vt:lpstr>等线</vt:lpstr>
      <vt:lpstr>Aptos</vt:lpstr>
      <vt:lpstr>Arial</vt:lpstr>
      <vt:lpstr>Calibri</vt:lpstr>
      <vt:lpstr>Calibri Light</vt:lpstr>
      <vt:lpstr>Hind_web</vt:lpstr>
      <vt:lpstr>Montserrat</vt:lpstr>
      <vt:lpstr>Open Sans Light</vt:lpstr>
      <vt:lpstr>Wingdings</vt:lpstr>
      <vt:lpstr>Thème Office</vt:lpstr>
      <vt:lpstr>Acrobat Document</vt:lpstr>
      <vt:lpstr>L’esprit d’entreprendre  au service de la recherche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Université d'Orléans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BLANDINE CHAMPION</dc:creator>
  <cp:lastModifiedBy>Isabelle Guillouet</cp:lastModifiedBy>
  <cp:revision>159</cp:revision>
  <cp:lastPrinted>2026-01-08T16:07:52Z</cp:lastPrinted>
  <dcterms:created xsi:type="dcterms:W3CDTF">2022-10-26T10:22:33Z</dcterms:created>
  <dcterms:modified xsi:type="dcterms:W3CDTF">2026-01-13T11:24:43Z</dcterms:modified>
</cp:coreProperties>
</file>