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8" r:id="rId2"/>
    <p:sldId id="257" r:id="rId3"/>
    <p:sldId id="261" r:id="rId4"/>
    <p:sldId id="262" r:id="rId5"/>
    <p:sldId id="260" r:id="rId6"/>
    <p:sldId id="263" r:id="rId7"/>
    <p:sldId id="259" r:id="rId8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Objects="1" showGuides="1"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FDDEF-76E2-6C4D-A082-0AC282D0BDD1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9A6A9-9E21-684C-9368-C01AF6C0987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A6A9-9E21-684C-9368-C01AF6C0987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C7DD-4320-E94B-8471-9FE2BA9796B5}" type="datetimeFigureOut">
              <a:rPr lang="fr-FR" smtClean="0"/>
              <a:pPr/>
              <a:t>21/04/2021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94A4-E296-914B-9C7B-6BBB1236A1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Transmission volumique </a:t>
            </a:r>
            <a:br>
              <a:rPr lang="fr-FR" sz="2800" dirty="0"/>
            </a:br>
            <a:r>
              <a:rPr lang="fr-FR" sz="2400" dirty="0"/>
              <a:t>réseau de neurones à Gonadotropin Releasing Hormone (GnRH)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3" name="Image 2" descr="Diapositiv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417638"/>
            <a:ext cx="7380312" cy="55352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6A1EA7-894D-7B45-BCA6-DC0EBE253F7E}"/>
              </a:ext>
            </a:extLst>
          </p:cNvPr>
          <p:cNvSpPr txBox="1"/>
          <p:nvPr/>
        </p:nvSpPr>
        <p:spPr>
          <a:xfrm>
            <a:off x="423063" y="1417638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Diffusion du peptide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DD56AE-6116-0140-8E50-B0A6426695D3}"/>
              </a:ext>
            </a:extLst>
          </p:cNvPr>
          <p:cNvSpPr txBox="1"/>
          <p:nvPr/>
        </p:nvSpPr>
        <p:spPr>
          <a:xfrm rot="16200000">
            <a:off x="-841725" y="2986739"/>
            <a:ext cx="265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Gradient de concentration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F100CD5-E91C-634E-94D9-655A6CA5EBFB}"/>
              </a:ext>
            </a:extLst>
          </p:cNvPr>
          <p:cNvSpPr/>
          <p:nvPr/>
        </p:nvSpPr>
        <p:spPr>
          <a:xfrm rot="10800000">
            <a:off x="840271" y="1786970"/>
            <a:ext cx="288032" cy="403244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83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Impact sur l’activité neuronale environnante</a:t>
            </a:r>
          </a:p>
        </p:txBody>
      </p:sp>
      <p:pic>
        <p:nvPicPr>
          <p:cNvPr id="3" name="Image 2" descr="Diapositiv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5539"/>
            <a:ext cx="7155649" cy="5366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710D06-AA38-0B49-AAB4-F2804B0A1ACD}"/>
              </a:ext>
            </a:extLst>
          </p:cNvPr>
          <p:cNvSpPr/>
          <p:nvPr/>
        </p:nvSpPr>
        <p:spPr>
          <a:xfrm>
            <a:off x="457200" y="15122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Effet sur l’activité neuronale</a:t>
            </a:r>
          </a:p>
          <a:p>
            <a:r>
              <a:rPr lang="fr-FR" dirty="0"/>
              <a:t>(mesure du Ca</a:t>
            </a:r>
            <a:r>
              <a:rPr lang="fr-FR" baseline="30000" dirty="0"/>
              <a:t>2+</a:t>
            </a:r>
            <a:r>
              <a:rPr lang="fr-FR" dirty="0"/>
              <a:t> </a:t>
            </a:r>
            <a:r>
              <a:rPr lang="fr-FR" dirty="0" err="1"/>
              <a:t>intra-cellulaire</a:t>
            </a:r>
            <a:r>
              <a:rPr lang="fr-FR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A3244F-E079-3E48-8D9F-7D4431CFFC40}"/>
              </a:ext>
            </a:extLst>
          </p:cNvPr>
          <p:cNvSpPr/>
          <p:nvPr/>
        </p:nvSpPr>
        <p:spPr>
          <a:xfrm>
            <a:off x="124017" y="6128248"/>
            <a:ext cx="9019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 err="1"/>
              <a:t>Biermé</a:t>
            </a:r>
            <a:r>
              <a:rPr lang="fr-FR" sz="1050" dirty="0"/>
              <a:t> H, Constant C, </a:t>
            </a:r>
            <a:r>
              <a:rPr lang="fr-FR" sz="1050" dirty="0" err="1"/>
              <a:t>Duittoz</a:t>
            </a:r>
            <a:r>
              <a:rPr lang="fr-FR" sz="1050" dirty="0"/>
              <a:t> A, </a:t>
            </a:r>
            <a:r>
              <a:rPr lang="fr-FR" sz="1050" dirty="0" err="1"/>
              <a:t>Georgelin</a:t>
            </a:r>
            <a:r>
              <a:rPr lang="fr-FR" sz="1050" dirty="0"/>
              <a:t> C Spike </a:t>
            </a:r>
            <a:r>
              <a:rPr lang="fr-FR" sz="1050" dirty="0" err="1"/>
              <a:t>detection</a:t>
            </a:r>
            <a:r>
              <a:rPr lang="fr-FR" sz="1050" dirty="0"/>
              <a:t> for calcium </a:t>
            </a:r>
            <a:r>
              <a:rPr lang="fr-FR" sz="1050" dirty="0" err="1"/>
              <a:t>activity</a:t>
            </a:r>
            <a:r>
              <a:rPr lang="fr-FR" sz="1050" dirty="0"/>
              <a:t>. En </a:t>
            </a:r>
            <a:r>
              <a:rPr lang="fr-FR" sz="1050" dirty="0" err="1"/>
              <a:t>revision</a:t>
            </a:r>
            <a:r>
              <a:rPr lang="fr-FR" sz="1050" dirty="0"/>
              <a:t> International Journal of </a:t>
            </a:r>
            <a:r>
              <a:rPr lang="fr-FR" sz="1050" dirty="0" err="1"/>
              <a:t>Biostatistics</a:t>
            </a:r>
            <a:br>
              <a:rPr lang="fr-FR" sz="1050" dirty="0"/>
            </a:br>
            <a:br>
              <a:rPr lang="fr-FR" sz="1050" dirty="0"/>
            </a:br>
            <a:r>
              <a:rPr lang="fr-FR" sz="1050" dirty="0" err="1"/>
              <a:t>Georgelin</a:t>
            </a:r>
            <a:r>
              <a:rPr lang="fr-FR" sz="1050" dirty="0"/>
              <a:t> C, Constant C, </a:t>
            </a:r>
            <a:r>
              <a:rPr lang="fr-FR" sz="1050" dirty="0" err="1"/>
              <a:t>Biermé</a:t>
            </a:r>
            <a:r>
              <a:rPr lang="fr-FR" sz="1050" dirty="0"/>
              <a:t> H, Chevrot G, </a:t>
            </a:r>
            <a:r>
              <a:rPr lang="fr-FR" sz="1050" dirty="0" err="1"/>
              <a:t>Piégu</a:t>
            </a:r>
            <a:r>
              <a:rPr lang="fr-FR" sz="1050" dirty="0"/>
              <a:t> B, </a:t>
            </a:r>
            <a:r>
              <a:rPr lang="fr-FR" sz="1050" dirty="0" err="1"/>
              <a:t>Fleurot</a:t>
            </a:r>
            <a:r>
              <a:rPr lang="fr-FR" sz="1050" dirty="0"/>
              <a:t> R, </a:t>
            </a:r>
            <a:r>
              <a:rPr lang="fr-FR" sz="1050" dirty="0" err="1"/>
              <a:t>Cayla</a:t>
            </a:r>
            <a:r>
              <a:rPr lang="fr-FR" sz="1050" dirty="0"/>
              <a:t> X, </a:t>
            </a:r>
            <a:r>
              <a:rPr lang="fr-FR" sz="1050" dirty="0" err="1"/>
              <a:t>Leng</a:t>
            </a:r>
            <a:r>
              <a:rPr lang="fr-FR" sz="1050" dirty="0"/>
              <a:t> G, </a:t>
            </a:r>
            <a:r>
              <a:rPr lang="fr-FR" sz="1050" dirty="0" err="1"/>
              <a:t>Duittoz</a:t>
            </a:r>
            <a:r>
              <a:rPr lang="fr-FR" sz="1050" dirty="0"/>
              <a:t> A GnRH paracrine/autocrine action and </a:t>
            </a:r>
            <a:r>
              <a:rPr lang="fr-FR" sz="1050" dirty="0" err="1"/>
              <a:t>episodic</a:t>
            </a:r>
            <a:r>
              <a:rPr lang="fr-FR" sz="1050" dirty="0"/>
              <a:t> </a:t>
            </a:r>
            <a:r>
              <a:rPr lang="fr-FR" sz="1050" dirty="0" err="1"/>
              <a:t>synchronization</a:t>
            </a:r>
            <a:r>
              <a:rPr lang="fr-FR" sz="1050" dirty="0"/>
              <a:t> of GnRH </a:t>
            </a:r>
            <a:r>
              <a:rPr lang="fr-FR" sz="1050" dirty="0" err="1"/>
              <a:t>neurons</a:t>
            </a:r>
            <a:r>
              <a:rPr lang="fr-FR" sz="1050" dirty="0"/>
              <a:t> </a:t>
            </a:r>
            <a:r>
              <a:rPr lang="fr-FR" sz="1050" dirty="0" err="1"/>
              <a:t>activity</a:t>
            </a:r>
            <a:r>
              <a:rPr lang="fr-FR" sz="1050" dirty="0"/>
              <a:t>: an in vitro and in silico </a:t>
            </a:r>
            <a:r>
              <a:rPr lang="fr-FR" sz="1050" dirty="0" err="1"/>
              <a:t>study</a:t>
            </a:r>
            <a:r>
              <a:rPr lang="fr-FR" sz="1050" dirty="0"/>
              <a:t>. En préparation pour Journal of </a:t>
            </a:r>
            <a:r>
              <a:rPr lang="fr-FR" sz="1050" dirty="0" err="1"/>
              <a:t>Neuroendocrinology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39277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1C77D4D-6E8E-874E-9402-7D495CA7F8AA}"/>
              </a:ext>
            </a:extLst>
          </p:cNvPr>
          <p:cNvSpPr txBox="1"/>
          <p:nvPr/>
        </p:nvSpPr>
        <p:spPr>
          <a:xfrm>
            <a:off x="539552" y="36953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 un neurone ne ressemble pas à                          et il y a un microenvironnement de cellules gliales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465754-5ED0-3840-AABF-C545DC477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866" y="211174"/>
            <a:ext cx="1010308" cy="963042"/>
          </a:xfrm>
          <a:prstGeom prst="rect">
            <a:avLst/>
          </a:prstGeom>
        </p:spPr>
      </p:pic>
      <p:pic>
        <p:nvPicPr>
          <p:cNvPr id="8" name="20170926_immuno_03_dapi_antiGFP_a488_p75_a546">
            <a:hlinkClick r:id="" action="ppaction://media"/>
            <a:extLst>
              <a:ext uri="{FF2B5EF4-FFF2-40B4-BE49-F238E27FC236}">
                <a16:creationId xmlns:a16="http://schemas.microsoft.com/office/drawing/2014/main" id="{7D53B615-3190-4742-81CC-25F5D748A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417" y="1196752"/>
            <a:ext cx="5216897" cy="52168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615E0E2-3019-3847-AEAF-035E21466956}"/>
              </a:ext>
            </a:extLst>
          </p:cNvPr>
          <p:cNvSpPr txBox="1"/>
          <p:nvPr/>
        </p:nvSpPr>
        <p:spPr>
          <a:xfrm>
            <a:off x="6853250" y="1188499"/>
            <a:ext cx="15481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92D050"/>
                </a:solidFill>
              </a:rPr>
              <a:t>GFP-GnRH (neurones)</a:t>
            </a:r>
          </a:p>
          <a:p>
            <a:r>
              <a:rPr lang="fr-FR" sz="1200" dirty="0">
                <a:solidFill>
                  <a:srgbClr val="FF0000"/>
                </a:solidFill>
              </a:rPr>
              <a:t>P75 (cellules gliales)</a:t>
            </a:r>
          </a:p>
          <a:p>
            <a:r>
              <a:rPr lang="fr-FR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Dapi</a:t>
            </a:r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(noyaux)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08C07D-0695-D547-92D0-F8034CA05CAF}"/>
              </a:ext>
            </a:extLst>
          </p:cNvPr>
          <p:cNvSpPr txBox="1"/>
          <p:nvPr/>
        </p:nvSpPr>
        <p:spPr>
          <a:xfrm>
            <a:off x="6804248" y="1986814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Acquisition microscope </a:t>
            </a:r>
            <a:r>
              <a:rPr lang="fr-FR" sz="1200" dirty="0" err="1"/>
              <a:t>confocal</a:t>
            </a:r>
            <a:r>
              <a:rPr lang="fr-FR" sz="1200" dirty="0"/>
              <a:t> Zeiss LSM 780</a:t>
            </a:r>
          </a:p>
          <a:p>
            <a:r>
              <a:rPr lang="fr-FR" sz="1200" dirty="0"/>
              <a:t>GFP </a:t>
            </a:r>
            <a:r>
              <a:rPr lang="fr-FR" sz="1200" dirty="0" err="1"/>
              <a:t>alexa</a:t>
            </a:r>
            <a:r>
              <a:rPr lang="fr-FR" sz="1200" dirty="0"/>
              <a:t> fluor 488</a:t>
            </a:r>
          </a:p>
          <a:p>
            <a:r>
              <a:rPr lang="fr-FR" sz="1200" dirty="0"/>
              <a:t>P75 </a:t>
            </a:r>
            <a:r>
              <a:rPr lang="fr-FR" sz="1200" dirty="0" err="1"/>
              <a:t>alexa</a:t>
            </a:r>
            <a:r>
              <a:rPr lang="fr-FR" sz="1200" dirty="0"/>
              <a:t> fluor 546</a:t>
            </a:r>
          </a:p>
          <a:p>
            <a:r>
              <a:rPr lang="fr-FR" sz="1200" dirty="0"/>
              <a:t>84 z slices (</a:t>
            </a:r>
            <a:r>
              <a:rPr lang="fr-FR" sz="1200" dirty="0" err="1"/>
              <a:t>suréchantillonage</a:t>
            </a:r>
            <a:r>
              <a:rPr lang="fr-F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43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EF4F6-4A4A-D944-8727-871F4BEB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Reconstruction 3D </a:t>
            </a:r>
            <a:r>
              <a:rPr lang="fr-FR" sz="3600" dirty="0" err="1"/>
              <a:t>Imaris</a:t>
            </a:r>
            <a:endParaRPr lang="fr-FR" sz="3600" dirty="0"/>
          </a:p>
        </p:txBody>
      </p:sp>
      <p:pic>
        <p:nvPicPr>
          <p:cNvPr id="3" name="20170926_immuno_03_crop_volume_surface_filament">
            <a:hlinkClick r:id="" action="ppaction://media"/>
            <a:extLst>
              <a:ext uri="{FF2B5EF4-FFF2-40B4-BE49-F238E27FC236}">
                <a16:creationId xmlns:a16="http://schemas.microsoft.com/office/drawing/2014/main" id="{E655A93F-8D91-E748-9336-0FB3EF517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2508"/>
            <a:ext cx="9144000" cy="54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mathématique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33400" y="11430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Générer un champ aléatoire de noyau ( Loi ?   Poisson ?)</a:t>
            </a:r>
          </a:p>
          <a:p>
            <a:r>
              <a:rPr lang="fr-FR" sz="2400" dirty="0"/>
              <a:t>Déterminer  la vitesse de diffusion du </a:t>
            </a:r>
            <a:r>
              <a:rPr lang="fr-FR" sz="2400" dirty="0" err="1"/>
              <a:t>GnRH</a:t>
            </a:r>
            <a:r>
              <a:rPr lang="fr-FR" sz="2400" dirty="0"/>
              <a:t> </a:t>
            </a:r>
            <a:r>
              <a:rPr lang="fr-FR" sz="2400"/>
              <a:t>, vs </a:t>
            </a:r>
            <a:r>
              <a:rPr lang="fr-FR" sz="2400" dirty="0"/>
              <a:t>taux de clairance</a:t>
            </a:r>
          </a:p>
          <a:p>
            <a:r>
              <a:rPr lang="fr-FR" sz="2400" dirty="0"/>
              <a:t>Simulation  à l’aide du </a:t>
            </a:r>
            <a:r>
              <a:rPr lang="fr-FR" sz="2400" dirty="0" err="1"/>
              <a:t>Toy</a:t>
            </a:r>
            <a:r>
              <a:rPr lang="fr-FR" sz="2400" dirty="0"/>
              <a:t> Model  </a:t>
            </a:r>
          </a:p>
          <a:p>
            <a:endParaRPr lang="fr-FR" sz="2400" dirty="0"/>
          </a:p>
          <a:p>
            <a:r>
              <a:rPr lang="fr-FR" sz="2400" dirty="0"/>
              <a:t>  </a:t>
            </a:r>
            <a:br>
              <a:rPr lang="fr-FR" sz="2400" dirty="0"/>
            </a:br>
            <a:br>
              <a:rPr lang="fr-FR" sz="2400" dirty="0"/>
            </a:b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6652" y="2362200"/>
            <a:ext cx="8521148" cy="44290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AC63C-F5EC-4F40-B031-B8CE272A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Reste à faire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9A4CC5-575D-CB4D-B812-9118A74A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Marquage des membranes afin de délimiter l’espace intercellulaire </a:t>
            </a:r>
            <a:r>
              <a:rPr lang="fr-FR" dirty="0" err="1"/>
              <a:t>CellBrite</a:t>
            </a:r>
            <a:r>
              <a:rPr lang="fr-FR" baseline="30000" dirty="0" err="1"/>
              <a:t>TM</a:t>
            </a:r>
            <a:endParaRPr lang="fr-FR" baseline="30000" dirty="0"/>
          </a:p>
          <a:p>
            <a:r>
              <a:rPr lang="fr-FR" dirty="0"/>
              <a:t>Augmenter le nombre d’échantillons </a:t>
            </a:r>
          </a:p>
          <a:p>
            <a:r>
              <a:rPr lang="fr-FR" dirty="0"/>
              <a:t>Construire le modèle de percolation/diffusion</a:t>
            </a:r>
          </a:p>
        </p:txBody>
      </p:sp>
    </p:spTree>
    <p:extLst>
      <p:ext uri="{BB962C8B-B14F-4D97-AF65-F5344CB8AC3E}">
        <p14:creationId xmlns:p14="http://schemas.microsoft.com/office/powerpoint/2010/main" val="404725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neurone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47800" y="32766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Merci de votre attention</a:t>
            </a:r>
            <a:endParaRPr lang="fr-FR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228</Words>
  <Application>Microsoft Office PowerPoint</Application>
  <PresentationFormat>Affichage à l'écran (4:3)</PresentationFormat>
  <Paragraphs>28</Paragraphs>
  <Slides>7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0" baseType="lpstr">
      <vt:lpstr>Arial</vt:lpstr>
      <vt:lpstr>Calibri</vt:lpstr>
      <vt:lpstr>Thème Office</vt:lpstr>
      <vt:lpstr>Transmission volumique  réseau de neurones à Gonadotropin Releasing Hormone (GnRH) </vt:lpstr>
      <vt:lpstr>Impact sur l’activité neuronale environnante</vt:lpstr>
      <vt:lpstr>Présentation PowerPoint</vt:lpstr>
      <vt:lpstr>Reconstruction 3D Imaris</vt:lpstr>
      <vt:lpstr>Modèle mathématique</vt:lpstr>
      <vt:lpstr>Reste à faire</vt:lpstr>
      <vt:lpstr>Présentation PowerPoint</vt:lpstr>
    </vt:vector>
  </TitlesOfParts>
  <Company>LMPT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Christine Georgelin</dc:creator>
  <cp:lastModifiedBy>Isabelle Guillouet</cp:lastModifiedBy>
  <cp:revision>11</cp:revision>
  <cp:lastPrinted>2021-04-21T11:09:14Z</cp:lastPrinted>
  <dcterms:created xsi:type="dcterms:W3CDTF">2021-04-19T08:06:58Z</dcterms:created>
  <dcterms:modified xsi:type="dcterms:W3CDTF">2021-04-21T11:09:27Z</dcterms:modified>
</cp:coreProperties>
</file>