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  <p:sldMasterId id="2147483674" r:id="rId3"/>
  </p:sldMasterIdLst>
  <p:notesMasterIdLst>
    <p:notesMasterId r:id="rId15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7" r:id="rId11"/>
    <p:sldId id="263" r:id="rId12"/>
    <p:sldId id="264" r:id="rId13"/>
    <p:sldId id="268" r:id="rId14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ecile Chamaillard" initials="CC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70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fr-FR"/>
  <c:roundedCorners val="0"/>
  <c:style val="2"/>
  <c:chart>
    <c:autoTitleDeleted val="1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8799936"/>
        <c:axId val="79457484"/>
      </c:barChart>
      <c:catAx>
        <c:axId val="48799936"/>
        <c:scaling>
          <c:orientation val="minMax"/>
        </c:scaling>
        <c:delete val="0"/>
        <c:axPos val="b"/>
        <c:numFmt formatCode="General" sourceLinked="1"/>
        <c:majorTickMark val="cross"/>
        <c:minorTickMark val="cross"/>
        <c:tickLblPos val="none"/>
        <c:spPr>
          <a:ln w="0">
            <a:noFill/>
          </a:ln>
        </c:spPr>
        <c:txPr>
          <a:bodyPr/>
          <a:lstStyle/>
          <a:p>
            <a:pPr>
              <a:defRPr sz="1800" b="0" spc="-1"/>
            </a:pPr>
            <a:endParaRPr lang="fr-FR"/>
          </a:p>
        </c:txPr>
        <c:crossAx val="79457484"/>
        <c:crosses val="autoZero"/>
        <c:auto val="1"/>
        <c:lblAlgn val="ctr"/>
        <c:lblOffset val="100"/>
        <c:noMultiLvlLbl val="0"/>
      </c:catAx>
      <c:valAx>
        <c:axId val="79457484"/>
        <c:scaling>
          <c:orientation val="minMax"/>
        </c:scaling>
        <c:delete val="0"/>
        <c:axPos val="l"/>
        <c:numFmt formatCode="General" sourceLinked="1"/>
        <c:majorTickMark val="cross"/>
        <c:minorTickMark val="cross"/>
        <c:tickLblPos val="none"/>
        <c:spPr>
          <a:ln w="0">
            <a:noFill/>
          </a:ln>
        </c:spPr>
        <c:txPr>
          <a:bodyPr/>
          <a:lstStyle/>
          <a:p>
            <a:pPr>
              <a:defRPr sz="1800" b="0" spc="-1"/>
            </a:pPr>
            <a:endParaRPr lang="fr-FR"/>
          </a:p>
        </c:txPr>
        <c:crossAx val="48799936"/>
        <c:crosses val="autoZero"/>
        <c:crossBetween val="midCat"/>
      </c:valAx>
      <c:spPr>
        <a:noFill/>
        <a:ln w="25560">
          <a:noFill/>
        </a:ln>
      </c:spPr>
    </c:plotArea>
    <c:plotVisOnly val="1"/>
    <c:dispBlanksAs val="zero"/>
    <c:showDLblsOverMax val="1"/>
  </c:chart>
  <c:spPr>
    <a:solidFill>
      <a:srgbClr val="FFFFFF"/>
    </a:solidFill>
    <a:ln w="9360">
      <a:noFill/>
    </a:ln>
  </c:sp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fr-FR"/>
  <c:roundedCorners val="0"/>
  <c:style val="2"/>
  <c:chart>
    <c:autoTitleDeleted val="1"/>
    <c:plotArea>
      <c:layout/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951005"/>
        <c:axId val="58929254"/>
      </c:barChart>
      <c:catAx>
        <c:axId val="14951005"/>
        <c:scaling>
          <c:orientation val="minMax"/>
        </c:scaling>
        <c:delete val="0"/>
        <c:axPos val="b"/>
        <c:numFmt formatCode="General" sourceLinked="1"/>
        <c:majorTickMark val="cross"/>
        <c:minorTickMark val="cross"/>
        <c:tickLblPos val="none"/>
        <c:spPr>
          <a:ln w="0">
            <a:noFill/>
          </a:ln>
        </c:spPr>
        <c:txPr>
          <a:bodyPr/>
          <a:lstStyle/>
          <a:p>
            <a:pPr>
              <a:defRPr sz="1800" b="0" spc="-1"/>
            </a:pPr>
            <a:endParaRPr lang="fr-FR"/>
          </a:p>
        </c:txPr>
        <c:crossAx val="58929254"/>
        <c:crosses val="autoZero"/>
        <c:auto val="1"/>
        <c:lblAlgn val="ctr"/>
        <c:lblOffset val="100"/>
        <c:noMultiLvlLbl val="0"/>
      </c:catAx>
      <c:valAx>
        <c:axId val="58929254"/>
        <c:scaling>
          <c:orientation val="minMax"/>
        </c:scaling>
        <c:delete val="0"/>
        <c:axPos val="l"/>
        <c:numFmt formatCode="General" sourceLinked="1"/>
        <c:majorTickMark val="cross"/>
        <c:minorTickMark val="cross"/>
        <c:tickLblPos val="none"/>
        <c:spPr>
          <a:ln w="0">
            <a:noFill/>
          </a:ln>
        </c:spPr>
        <c:txPr>
          <a:bodyPr/>
          <a:lstStyle/>
          <a:p>
            <a:pPr>
              <a:defRPr sz="1800" b="0" spc="-1"/>
            </a:pPr>
            <a:endParaRPr lang="fr-FR"/>
          </a:p>
        </c:txPr>
        <c:crossAx val="14951005"/>
        <c:crosses val="autoZero"/>
        <c:crossBetween val="midCat"/>
      </c:valAx>
      <c:spPr>
        <a:noFill/>
        <a:ln w="0">
          <a:noFill/>
        </a:ln>
      </c:spPr>
    </c:plotArea>
    <c:plotVisOnly val="1"/>
    <c:dispBlanksAs val="zero"/>
    <c:showDLblsOverMax val="1"/>
  </c:chart>
  <c:spPr>
    <a:noFill/>
    <a:ln w="9360">
      <a:noFill/>
    </a:ln>
  </c:spPr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Cliquez pour déplacer la diapo</a:t>
            </a:r>
          </a:p>
        </p:txBody>
      </p:sp>
      <p:sp>
        <p:nvSpPr>
          <p:cNvPr id="124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fr-FR" sz="2000" b="0" strike="noStrike" spc="-1">
                <a:latin typeface="Arial"/>
              </a:rPr>
              <a:t>Cliquez pour modifier le format des notes</a:t>
            </a:r>
          </a:p>
        </p:txBody>
      </p:sp>
      <p:sp>
        <p:nvSpPr>
          <p:cNvPr id="125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r>
              <a:rPr lang="fr-FR" sz="1400" b="0" strike="noStrike" spc="-1">
                <a:latin typeface="Times New Roman"/>
              </a:rPr>
              <a:t>&lt;en-tête&gt;</a:t>
            </a:r>
          </a:p>
        </p:txBody>
      </p:sp>
      <p:sp>
        <p:nvSpPr>
          <p:cNvPr id="126" name="PlaceHolder 4"/>
          <p:cNvSpPr>
            <a:spLocks noGrp="1"/>
          </p:cNvSpPr>
          <p:nvPr>
            <p:ph type="dt" idx="10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r">
              <a:buNone/>
              <a:defRPr lang="fr-FR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r>
              <a:rPr lang="fr-FR" sz="1400" b="0" strike="noStrike" spc="-1">
                <a:latin typeface="Times New Roman"/>
              </a:rPr>
              <a:t>&lt;date/heure&gt;</a:t>
            </a:r>
          </a:p>
        </p:txBody>
      </p:sp>
      <p:sp>
        <p:nvSpPr>
          <p:cNvPr id="127" name="PlaceHolder 5"/>
          <p:cNvSpPr>
            <a:spLocks noGrp="1"/>
          </p:cNvSpPr>
          <p:nvPr>
            <p:ph type="ftr" idx="11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>
              <a:defRPr lang="fr-FR" sz="1400" b="0" strike="noStrike" spc="-1">
                <a:latin typeface="Times New Roman"/>
              </a:defRPr>
            </a:lvl1pPr>
          </a:lstStyle>
          <a:p>
            <a:r>
              <a:rPr lang="fr-FR" sz="1400" b="0" strike="noStrike" spc="-1">
                <a:latin typeface="Times New Roman"/>
              </a:rPr>
              <a:t>&lt;pied de page&gt;</a:t>
            </a:r>
          </a:p>
        </p:txBody>
      </p:sp>
      <p:sp>
        <p:nvSpPr>
          <p:cNvPr id="128" name="PlaceHolder 6"/>
          <p:cNvSpPr>
            <a:spLocks noGrp="1"/>
          </p:cNvSpPr>
          <p:nvPr>
            <p:ph type="sldNum" idx="12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algn="r">
              <a:buNone/>
              <a:defRPr lang="fr-FR" sz="1400" b="0" strike="noStrike" spc="-1">
                <a:latin typeface="Times New Roman"/>
              </a:defRPr>
            </a:lvl1pPr>
          </a:lstStyle>
          <a:p>
            <a:pPr algn="r">
              <a:buNone/>
            </a:pPr>
            <a:fld id="{96732732-E706-456D-BE9F-7C3C16838D3F}" type="slidenum">
              <a:rPr lang="fr-FR" sz="1400" b="0" strike="noStrike" spc="-1">
                <a:latin typeface="Times New Roman"/>
              </a:rPr>
              <a:t>‹N°›</a:t>
            </a:fld>
            <a:endParaRPr lang="fr-FR" sz="14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PlaceHolder 1"/>
          <p:cNvSpPr>
            <a:spLocks noGrp="1"/>
          </p:cNvSpPr>
          <p:nvPr>
            <p:ph type="sldNum" idx="15"/>
          </p:nvPr>
        </p:nvSpPr>
        <p:spPr>
          <a:xfrm>
            <a:off x="3850560" y="9428760"/>
            <a:ext cx="2945160" cy="49752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lang="fr-FR" sz="1200" b="0" strike="noStrike" spc="-1">
                <a:latin typeface="Times New Roman"/>
                <a:ea typeface="ＭＳ Ｐゴシック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24868BA9-2E64-465F-95D4-F63A049082E3}" type="slidenum">
              <a:rPr lang="fr-FR" sz="1200" b="0" strike="noStrike" spc="-1">
                <a:latin typeface="Times New Roman"/>
                <a:ea typeface="ＭＳ Ｐゴシック"/>
              </a:rPr>
              <a:t>1</a:t>
            </a:fld>
            <a:endParaRPr lang="fr-FR" sz="1200" b="0" strike="noStrike" spc="-1">
              <a:latin typeface="Times New Roman"/>
            </a:endParaRPr>
          </a:p>
        </p:txBody>
      </p:sp>
      <p:sp>
        <p:nvSpPr>
          <p:cNvPr id="159" name="PlaceHolder 2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ln w="0">
            <a:noFill/>
          </a:ln>
        </p:spPr>
      </p:sp>
      <p:sp>
        <p:nvSpPr>
          <p:cNvPr id="160" name="PlaceHolder 3"/>
          <p:cNvSpPr>
            <a:spLocks noGrp="1"/>
          </p:cNvSpPr>
          <p:nvPr>
            <p:ph type="body"/>
          </p:nvPr>
        </p:nvSpPr>
        <p:spPr>
          <a:xfrm>
            <a:off x="679680" y="4777200"/>
            <a:ext cx="5437800" cy="39081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endParaRPr lang="fr-FR" sz="20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760" y="1241280"/>
            <a:ext cx="4463640" cy="3349440"/>
          </a:xfrm>
          <a:prstGeom prst="rect">
            <a:avLst/>
          </a:prstGeom>
          <a:ln w="0">
            <a:noFill/>
          </a:ln>
        </p:spPr>
      </p:sp>
      <p:sp>
        <p:nvSpPr>
          <p:cNvPr id="162" name="PlaceHolder 2"/>
          <p:cNvSpPr>
            <a:spLocks noGrp="1"/>
          </p:cNvSpPr>
          <p:nvPr>
            <p:ph type="body"/>
          </p:nvPr>
        </p:nvSpPr>
        <p:spPr>
          <a:xfrm>
            <a:off x="679680" y="4777200"/>
            <a:ext cx="5437800" cy="39081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16000" indent="-216000">
              <a:lnSpc>
                <a:spcPct val="100000"/>
              </a:lnSpc>
              <a:buNone/>
            </a:pPr>
            <a:r>
              <a:rPr lang="fr-FR" sz="2000" b="0" strike="noStrike" spc="-1">
                <a:latin typeface="Arial"/>
              </a:rPr>
              <a:t>Lamé = fusion du LMR et de 3 équipes de Prisme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ln w="0">
            <a:noFill/>
          </a:ln>
        </p:spPr>
      </p:sp>
      <p:sp>
        <p:nvSpPr>
          <p:cNvPr id="164" name="PlaceHolder 2"/>
          <p:cNvSpPr>
            <a:spLocks noGrp="1"/>
          </p:cNvSpPr>
          <p:nvPr>
            <p:ph type="body"/>
          </p:nvPr>
        </p:nvSpPr>
        <p:spPr>
          <a:xfrm>
            <a:off x="679680" y="4777200"/>
            <a:ext cx="5437800" cy="39081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1200" b="0" strike="noStrike" spc="-1">
                <a:latin typeface="Arial"/>
              </a:rPr>
              <a:t>Après la crise sanitaire que nous avons connue, les déplacements et séjours des doctorants (en France ou à l'étranger) ont bien repris et, à la fin 2022, il n'a malheureusement pas été possible d'accéder à toutes les demandes de soutien financier, ce qui a été une désagréable surprise. </a:t>
            </a: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1200" b="0" strike="noStrike" spc="-1">
                <a:latin typeface="Arial"/>
              </a:rPr>
              <a:t>C’est afin d'éviter cette logique de guichet que nous avons introduit dès 2023 le principe du budget prévisionnel,</a:t>
            </a: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fr-FR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706540-1EB8-4E36-54B9-243B9135F3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>
            <a:extLst>
              <a:ext uri="{FF2B5EF4-FFF2-40B4-BE49-F238E27FC236}">
                <a16:creationId xmlns:a16="http://schemas.microsoft.com/office/drawing/2014/main" id="{5741446A-6F3B-E93C-3BB4-100BF62634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ln w="0">
            <a:noFill/>
          </a:ln>
        </p:spPr>
      </p:sp>
      <p:sp>
        <p:nvSpPr>
          <p:cNvPr id="164" name="PlaceHolder 2">
            <a:extLst>
              <a:ext uri="{FF2B5EF4-FFF2-40B4-BE49-F238E27FC236}">
                <a16:creationId xmlns:a16="http://schemas.microsoft.com/office/drawing/2014/main" id="{DBF63DD2-92B2-1435-DA92-9777E2DDB2CF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79680" y="4777200"/>
            <a:ext cx="5437800" cy="39081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1200" b="0" strike="noStrike" spc="-1">
                <a:latin typeface="Arial"/>
              </a:rPr>
              <a:t>Après la crise sanitaire que nous avons connue, les déplacements et séjours des doctorants (en France ou à l'étranger) ont bien repris et, à la fin 2022, il n'a malheureusement pas été possible d'accéder à toutes les demandes de soutien financier, ce qui a été une désagréable surprise. </a:t>
            </a: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1200" b="0" strike="noStrike" spc="-1">
                <a:latin typeface="Arial"/>
              </a:rPr>
              <a:t>C’est afin d'éviter cette logique de guichet que nous avons introduit dès 2023 le principe du budget prévisionnel,</a:t>
            </a: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fr-FR" sz="1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599428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ln w="0">
            <a:noFill/>
          </a:ln>
        </p:spPr>
      </p:sp>
      <p:sp>
        <p:nvSpPr>
          <p:cNvPr id="166" name="PlaceHolder 2"/>
          <p:cNvSpPr>
            <a:spLocks noGrp="1"/>
          </p:cNvSpPr>
          <p:nvPr>
            <p:ph type="body"/>
          </p:nvPr>
        </p:nvSpPr>
        <p:spPr>
          <a:xfrm>
            <a:off x="679680" y="4777200"/>
            <a:ext cx="5437800" cy="39081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1200" b="0" strike="noStrike" spc="-1">
                <a:latin typeface="Arial"/>
              </a:rPr>
              <a:t>Après la crise sanitaire que nous avons connue, les déplacements et séjours des doctorants (en France ou à l'étranger) ont bien repris et, à la fin 2022, il n'a malheureusement pas été possible d'accéder à toutes les demandes de soutien financier, ce qui a été une désagréable surprise. </a:t>
            </a: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r>
              <a:rPr lang="fr-FR" sz="1200" b="0" strike="noStrike" spc="-1">
                <a:latin typeface="Arial"/>
              </a:rPr>
              <a:t>C’est afin d'éviter cette logique de guichet que nous avons introduit dès 2023 le principe du budget prévisionnel,</a:t>
            </a:r>
          </a:p>
          <a:p>
            <a:pPr>
              <a:lnSpc>
                <a:spcPct val="100000"/>
              </a:lnSpc>
              <a:buNone/>
              <a:tabLst>
                <a:tab pos="0" algn="l"/>
              </a:tabLst>
            </a:pPr>
            <a:endParaRPr lang="fr-FR" sz="1200" b="0" strike="noStrike" spc="-1">
              <a:latin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ln w="0">
            <a:noFill/>
          </a:ln>
        </p:spPr>
      </p:sp>
      <p:sp>
        <p:nvSpPr>
          <p:cNvPr id="168" name="PlaceHolder 2"/>
          <p:cNvSpPr>
            <a:spLocks noGrp="1"/>
          </p:cNvSpPr>
          <p:nvPr>
            <p:ph type="body"/>
          </p:nvPr>
        </p:nvSpPr>
        <p:spPr>
          <a:xfrm>
            <a:off x="679680" y="4777200"/>
            <a:ext cx="5437800" cy="39081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16000" indent="-216000">
              <a:lnSpc>
                <a:spcPct val="100000"/>
              </a:lnSpc>
              <a:buNone/>
            </a:pPr>
            <a:r>
              <a:rPr lang="fr-FR" sz="2000" b="0" strike="noStrike" spc="-1">
                <a:latin typeface="Arial"/>
              </a:rPr>
              <a:t>Pour CIFRE et COFRA : voir diapo 6 du Conseil (Gaël) pour détails si besoin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47046D-7EB2-A1DF-B425-AE6D63A417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>
            <a:extLst>
              <a:ext uri="{FF2B5EF4-FFF2-40B4-BE49-F238E27FC236}">
                <a16:creationId xmlns:a16="http://schemas.microsoft.com/office/drawing/2014/main" id="{6010CAFE-3F9D-4E8D-EC8C-A13130E292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ln w="0">
            <a:noFill/>
          </a:ln>
        </p:spPr>
      </p:sp>
      <p:sp>
        <p:nvSpPr>
          <p:cNvPr id="168" name="PlaceHolder 2">
            <a:extLst>
              <a:ext uri="{FF2B5EF4-FFF2-40B4-BE49-F238E27FC236}">
                <a16:creationId xmlns:a16="http://schemas.microsoft.com/office/drawing/2014/main" id="{038F9889-C63D-2A14-E200-0DE6C7B787C9}"/>
              </a:ext>
            </a:extLst>
          </p:cNvPr>
          <p:cNvSpPr>
            <a:spLocks noGrp="1"/>
          </p:cNvSpPr>
          <p:nvPr>
            <p:ph type="body"/>
          </p:nvPr>
        </p:nvSpPr>
        <p:spPr>
          <a:xfrm>
            <a:off x="679680" y="4777200"/>
            <a:ext cx="5437800" cy="39081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16000" indent="-216000">
              <a:lnSpc>
                <a:spcPct val="100000"/>
              </a:lnSpc>
              <a:buNone/>
            </a:pPr>
            <a:r>
              <a:rPr lang="fr-FR" sz="2000" b="0" strike="noStrike" spc="-1">
                <a:latin typeface="Arial"/>
              </a:rPr>
              <a:t>Pour CIFRE et COFRA : voir diapo 6 du Conseil (Gaël) pour détails si besoin</a:t>
            </a:r>
          </a:p>
        </p:txBody>
      </p:sp>
    </p:spTree>
    <p:extLst>
      <p:ext uri="{BB962C8B-B14F-4D97-AF65-F5344CB8AC3E}">
        <p14:creationId xmlns:p14="http://schemas.microsoft.com/office/powerpoint/2010/main" val="34455470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4614AF61-C05D-4254-B528-FF703C36E8B3}" type="slidenum">
              <a:t>‹N°›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28560" y="1825560"/>
            <a:ext cx="788652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fr-FR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EB88C384-2BE1-408E-8C4B-FE49A9B1DD45}" type="slidenum">
              <a:t>‹N°›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28560" y="1825560"/>
            <a:ext cx="788652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0AF80C59-67CE-4201-AB9C-996FAAD7C7C3}" type="slidenum">
              <a:t>‹N°›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28560" y="1825560"/>
            <a:ext cx="384840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4669920" y="1825560"/>
            <a:ext cx="384840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C23CDF4C-3092-4C3F-8F91-DF571BC8E9F1}" type="slidenum">
              <a:t>‹N°›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E90A4569-1193-4528-B6EE-03A816888EA4}" type="slidenum">
              <a:t>‹N°›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628560" y="365040"/>
            <a:ext cx="7886520" cy="614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fr-FR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64C6BA47-5C92-4C51-AA04-3A8E325D541E}" type="slidenum">
              <a:t>‹N°›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28560" y="1825560"/>
            <a:ext cx="38484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4669920" y="1825560"/>
            <a:ext cx="384840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628560" y="4098240"/>
            <a:ext cx="38484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A38D9A57-1EFF-47FC-90CD-BD7EB8C483A9}" type="slidenum">
              <a:t>‹N°›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28560" y="1825560"/>
            <a:ext cx="384840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4669920" y="1825560"/>
            <a:ext cx="38484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4669920" y="4098240"/>
            <a:ext cx="38484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8556744F-BA6E-41D4-BF84-B98EBB891B14}" type="slidenum">
              <a:t>‹N°›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28560" y="1825560"/>
            <a:ext cx="38484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4669920" y="1825560"/>
            <a:ext cx="38484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28560" y="4098240"/>
            <a:ext cx="788652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8BA8A26E-C093-4467-A5EE-F3EF4D1BCEE6}" type="slidenum">
              <a:t>‹N°›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28560" y="1825560"/>
            <a:ext cx="788652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28560" y="4098240"/>
            <a:ext cx="788652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A0FDC4CA-059B-4082-9F1C-A99CCEB12E4E}" type="slidenum">
              <a:t>‹N°›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28560" y="1825560"/>
            <a:ext cx="38484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4669920" y="1825560"/>
            <a:ext cx="38484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28560" y="4098240"/>
            <a:ext cx="38484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4669920" y="4098240"/>
            <a:ext cx="38484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3AC742D9-8119-4684-BE0D-67B0F8BB78AC}" type="slidenum">
              <a:t>‹N°›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28560" y="1825560"/>
            <a:ext cx="2539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295080" y="1825560"/>
            <a:ext cx="2539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5961240" y="1825560"/>
            <a:ext cx="2539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28560" y="4098240"/>
            <a:ext cx="2539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295080" y="4098240"/>
            <a:ext cx="2539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5961240" y="4098240"/>
            <a:ext cx="2539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FEF0B126-5F27-4E00-888F-1F68C0AF25F6}" type="slidenum">
              <a:t>‹N°›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83610607-8800-4234-A6D5-B16C3A25CD4A}" type="slidenum">
              <a:t>‹N°›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628560" y="1825560"/>
            <a:ext cx="788652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fr-FR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73BE5EB9-8ADE-4E40-B489-82305D7DFD6D}" type="slidenum">
              <a:t>‹N°›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628560" y="1825560"/>
            <a:ext cx="788652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1FB69D3C-BDE6-43A5-B7C4-1BAD429B3270}" type="slidenum">
              <a:t>‹N°›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628560" y="1825560"/>
            <a:ext cx="384840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4669920" y="1825560"/>
            <a:ext cx="384840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53455158-CCFC-40FB-95B6-649FE590894E}" type="slidenum">
              <a:t>‹N°›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EAF9E1E7-6469-4CD7-8A8A-78029E83B526}" type="slidenum">
              <a:t>‹N°›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628560" y="365040"/>
            <a:ext cx="7886520" cy="614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fr-FR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EB8B5A94-7B02-445B-9EE5-141E20C9D3B5}" type="slidenum">
              <a:t>‹N°›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628560" y="1825560"/>
            <a:ext cx="38484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4669920" y="1825560"/>
            <a:ext cx="384840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628560" y="4098240"/>
            <a:ext cx="38484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85EDD401-CED6-48EB-BD14-EBBEC595F00D}" type="slidenum">
              <a:t>‹N°›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628560" y="1825560"/>
            <a:ext cx="384840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4669920" y="1825560"/>
            <a:ext cx="38484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4669920" y="4098240"/>
            <a:ext cx="38484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F73289E3-5C78-457F-87A6-41D294AD091F}" type="slidenum">
              <a:t>‹N°›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628560" y="1825560"/>
            <a:ext cx="38484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4669920" y="1825560"/>
            <a:ext cx="38484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628560" y="4098240"/>
            <a:ext cx="788652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9065523C-B231-4C04-8CFF-A4E73C4F57A1}" type="slidenum">
              <a:t>‹N°›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628560" y="1825560"/>
            <a:ext cx="788652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628560" y="4098240"/>
            <a:ext cx="788652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89E5D4E7-566F-478F-BA4A-80FD8891CA0F}" type="slidenum">
              <a:t>‹N°›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628560" y="1825560"/>
            <a:ext cx="38484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4669920" y="1825560"/>
            <a:ext cx="38484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628560" y="4098240"/>
            <a:ext cx="38484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4669920" y="4098240"/>
            <a:ext cx="38484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65DCE685-203B-4E2C-81C4-9CD8D80736A8}" type="slidenum">
              <a:t>‹N°›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628560" y="1825560"/>
            <a:ext cx="2539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3295080" y="1825560"/>
            <a:ext cx="2539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5961240" y="1825560"/>
            <a:ext cx="2539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628560" y="4098240"/>
            <a:ext cx="2539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3295080" y="4098240"/>
            <a:ext cx="2539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5961240" y="4098240"/>
            <a:ext cx="2539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5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39017E27-ED4D-4283-86BD-833D36C0E71A}" type="slidenum">
              <a:t>‹N°›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4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27D230D7-601E-466B-8499-0169928E3111}" type="slidenum">
              <a:t>‹N°›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subTitle"/>
          </p:nvPr>
        </p:nvSpPr>
        <p:spPr>
          <a:xfrm>
            <a:off x="628560" y="1825560"/>
            <a:ext cx="788652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fr-FR" sz="3200" b="0" strike="noStrike" spc="-1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227D781E-03A0-46D5-9103-BDF2B7DEF5F9}" type="slidenum">
              <a:t>‹N°›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/>
          </p:nvPr>
        </p:nvSpPr>
        <p:spPr>
          <a:xfrm>
            <a:off x="628560" y="1825560"/>
            <a:ext cx="788652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05720A2A-31FD-45DA-9F2F-BD5F13C3AFF2}" type="slidenum">
              <a:t>‹N°›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/>
          </p:nvPr>
        </p:nvSpPr>
        <p:spPr>
          <a:xfrm>
            <a:off x="628560" y="1825560"/>
            <a:ext cx="384840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/>
          </p:nvPr>
        </p:nvSpPr>
        <p:spPr>
          <a:xfrm>
            <a:off x="4669920" y="1825560"/>
            <a:ext cx="384840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6F891313-930E-492F-9E18-F899C8434816}" type="slidenum">
              <a:t>‹N°›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D5A3C377-59B7-4085-8160-52BB26E146B9}" type="slidenum">
              <a:t>‹N°›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subTitle"/>
          </p:nvPr>
        </p:nvSpPr>
        <p:spPr>
          <a:xfrm>
            <a:off x="628560" y="365040"/>
            <a:ext cx="7886520" cy="614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fr-FR" sz="32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CFB99FE0-F81E-4675-A4BF-859AAD5C03CD}" type="slidenum">
              <a:t>‹N°›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/>
          </p:nvPr>
        </p:nvSpPr>
        <p:spPr>
          <a:xfrm>
            <a:off x="628560" y="1825560"/>
            <a:ext cx="38484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/>
          </p:nvPr>
        </p:nvSpPr>
        <p:spPr>
          <a:xfrm>
            <a:off x="4669920" y="1825560"/>
            <a:ext cx="384840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/>
          </p:nvPr>
        </p:nvSpPr>
        <p:spPr>
          <a:xfrm>
            <a:off x="628560" y="4098240"/>
            <a:ext cx="38484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E57A83C9-36A6-4574-8121-7B6E8A670743}" type="slidenum">
              <a:t>‹N°›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628560" y="1825560"/>
            <a:ext cx="3848400" cy="4350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/>
          </p:nvPr>
        </p:nvSpPr>
        <p:spPr>
          <a:xfrm>
            <a:off x="4669920" y="1825560"/>
            <a:ext cx="38484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/>
          </p:nvPr>
        </p:nvSpPr>
        <p:spPr>
          <a:xfrm>
            <a:off x="4669920" y="4098240"/>
            <a:ext cx="38484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FE9A2F46-A9A7-4500-BE95-1B67C3C0B3D6}" type="slidenum">
              <a:t>‹N°›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628560" y="1825560"/>
            <a:ext cx="38484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/>
          </p:nvPr>
        </p:nvSpPr>
        <p:spPr>
          <a:xfrm>
            <a:off x="4669920" y="1825560"/>
            <a:ext cx="38484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/>
          </p:nvPr>
        </p:nvSpPr>
        <p:spPr>
          <a:xfrm>
            <a:off x="628560" y="4098240"/>
            <a:ext cx="788652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DE1A81D4-945A-41F9-A58B-D02F61E5486E}" type="slidenum">
              <a:t>‹N°›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/>
          </p:nvPr>
        </p:nvSpPr>
        <p:spPr>
          <a:xfrm>
            <a:off x="628560" y="1825560"/>
            <a:ext cx="788652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/>
          </p:nvPr>
        </p:nvSpPr>
        <p:spPr>
          <a:xfrm>
            <a:off x="628560" y="4098240"/>
            <a:ext cx="788652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2F78A543-EAD0-4289-8651-C390E1723813}" type="slidenum">
              <a:t>‹N°›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628560" y="1825560"/>
            <a:ext cx="38484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/>
          </p:nvPr>
        </p:nvSpPr>
        <p:spPr>
          <a:xfrm>
            <a:off x="4669920" y="1825560"/>
            <a:ext cx="38484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/>
          </p:nvPr>
        </p:nvSpPr>
        <p:spPr>
          <a:xfrm>
            <a:off x="628560" y="4098240"/>
            <a:ext cx="38484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5" name="PlaceHolder 5"/>
          <p:cNvSpPr>
            <a:spLocks noGrp="1"/>
          </p:cNvSpPr>
          <p:nvPr>
            <p:ph/>
          </p:nvPr>
        </p:nvSpPr>
        <p:spPr>
          <a:xfrm>
            <a:off x="4669920" y="4098240"/>
            <a:ext cx="384840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F60F4D30-73F2-4C77-BF7E-072A2B4345FA}" type="slidenum">
              <a:t>‹N°›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fr-F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/>
          </p:nvPr>
        </p:nvSpPr>
        <p:spPr>
          <a:xfrm>
            <a:off x="628560" y="1825560"/>
            <a:ext cx="2539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/>
          </p:nvPr>
        </p:nvSpPr>
        <p:spPr>
          <a:xfrm>
            <a:off x="3295080" y="1825560"/>
            <a:ext cx="2539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/>
          </p:nvPr>
        </p:nvSpPr>
        <p:spPr>
          <a:xfrm>
            <a:off x="5961240" y="1825560"/>
            <a:ext cx="2539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/>
          </p:nvPr>
        </p:nvSpPr>
        <p:spPr>
          <a:xfrm>
            <a:off x="628560" y="4098240"/>
            <a:ext cx="2539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1" name="PlaceHolder 6"/>
          <p:cNvSpPr>
            <a:spLocks noGrp="1"/>
          </p:cNvSpPr>
          <p:nvPr>
            <p:ph/>
          </p:nvPr>
        </p:nvSpPr>
        <p:spPr>
          <a:xfrm>
            <a:off x="3295080" y="4098240"/>
            <a:ext cx="2539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2" name="PlaceHolder 7"/>
          <p:cNvSpPr>
            <a:spLocks noGrp="1"/>
          </p:cNvSpPr>
          <p:nvPr>
            <p:ph/>
          </p:nvPr>
        </p:nvSpPr>
        <p:spPr>
          <a:xfrm>
            <a:off x="5961240" y="4098240"/>
            <a:ext cx="2539080" cy="207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8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6BBA2DD2-79B5-4E6C-B04C-87F0C4AB96A0}" type="slidenum">
              <a:t>‹N°›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7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1122480"/>
            <a:ext cx="7772040" cy="238716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/>
          <a:p>
            <a:pPr algn="ctr">
              <a:lnSpc>
                <a:spcPct val="90000"/>
              </a:lnSpc>
              <a:buNone/>
            </a:pPr>
            <a:r>
              <a:rPr lang="fr-FR" sz="6000" b="0" strike="noStrike" spc="-1">
                <a:solidFill>
                  <a:srgbClr val="000000"/>
                </a:solidFill>
                <a:latin typeface="Calibri Light"/>
              </a:rPr>
              <a:t>Modifiez le style du titre</a:t>
            </a:r>
            <a:endParaRPr lang="fr-FR" sz="6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 idx="1"/>
          </p:nvPr>
        </p:nvSpPr>
        <p:spPr>
          <a:xfrm>
            <a:off x="628560" y="6356520"/>
            <a:ext cx="20570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lang="fr-FR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fr-FR" sz="1200" b="0" strike="noStrike" spc="-1">
                <a:solidFill>
                  <a:srgbClr val="8B8B8B"/>
                </a:solidFill>
                <a:latin typeface="Calibri"/>
              </a:rPr>
              <a:t>&lt;date/heure&gt;</a:t>
            </a:r>
            <a:endParaRPr lang="fr-FR" sz="12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3029040" y="6356520"/>
            <a:ext cx="308592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buNone/>
              <a:defRPr lang="fr-FR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lang="fr-FR" sz="1200" b="0" strike="noStrike" spc="-1">
                <a:solidFill>
                  <a:srgbClr val="8B8B8B"/>
                </a:solidFill>
                <a:latin typeface="Calibri"/>
              </a:rPr>
              <a:t>&lt;pied de page&gt;</a:t>
            </a:r>
            <a:endParaRPr lang="fr-FR" sz="12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6458040" y="6356520"/>
            <a:ext cx="20570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fr-FR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8459E418-8D3A-4988-BAB7-1D6EB0069FDC}" type="slidenum">
              <a:rPr lang="fr-FR" sz="1200" b="0" strike="noStrike" spc="-1">
                <a:solidFill>
                  <a:srgbClr val="8B8B8B"/>
                </a:solidFill>
                <a:latin typeface="Calibri"/>
              </a:rPr>
              <a:t>‹N°›</a:t>
            </a:fld>
            <a:endParaRPr lang="fr-FR" sz="120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800" b="0" strike="noStrike" spc="-1">
                <a:solidFill>
                  <a:srgbClr val="000000"/>
                </a:solidFill>
                <a:latin typeface="Calibri"/>
              </a:rPr>
              <a:t>Cliquez pour éditer le format du plan de texte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Second niveau de plan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Troisième niveau de plan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Quatrième niveau de plan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Cinquième niveau de plan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Sixième niveau de plan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Septième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dt" idx="4"/>
          </p:nvPr>
        </p:nvSpPr>
        <p:spPr>
          <a:xfrm>
            <a:off x="628560" y="6356520"/>
            <a:ext cx="20570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lang="fr-FR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fr-FR" sz="1200" b="0" strike="noStrike" spc="-1">
                <a:solidFill>
                  <a:srgbClr val="8B8B8B"/>
                </a:solidFill>
                <a:latin typeface="Calibri"/>
              </a:rPr>
              <a:t>&lt;date/heure&gt;</a:t>
            </a:r>
            <a:endParaRPr lang="fr-FR" sz="1200" b="0" strike="noStrike" spc="-1">
              <a:latin typeface="Times New Roman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ftr" idx="5"/>
          </p:nvPr>
        </p:nvSpPr>
        <p:spPr>
          <a:xfrm>
            <a:off x="3029040" y="6356520"/>
            <a:ext cx="308592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buNone/>
              <a:defRPr lang="fr-FR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lang="fr-FR" sz="1200" b="0" strike="noStrike" spc="-1">
                <a:solidFill>
                  <a:srgbClr val="8B8B8B"/>
                </a:solidFill>
                <a:latin typeface="Calibri"/>
              </a:rPr>
              <a:t>&lt;pied de page&gt;</a:t>
            </a:r>
            <a:endParaRPr lang="fr-FR" sz="1200" b="0" strike="noStrike" spc="-1"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sldNum" idx="6"/>
          </p:nvPr>
        </p:nvSpPr>
        <p:spPr>
          <a:xfrm>
            <a:off x="6458040" y="6356520"/>
            <a:ext cx="20570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fr-FR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47810A09-2DCA-4B82-9C63-61AC4484661F}" type="slidenum">
              <a:rPr lang="fr-FR" sz="1200" b="0" strike="noStrike" spc="-1">
                <a:solidFill>
                  <a:srgbClr val="8B8B8B"/>
                </a:solidFill>
                <a:latin typeface="Calibri"/>
              </a:rPr>
              <a:t>‹N°›</a:t>
            </a:fld>
            <a:endParaRPr lang="fr-FR" sz="1200" b="0" strike="noStrike" spc="-1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Cliquez pour éditer le format du texte-titre</a:t>
            </a: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800" b="0" strike="noStrike" spc="-1">
                <a:solidFill>
                  <a:srgbClr val="000000"/>
                </a:solidFill>
                <a:latin typeface="Calibri"/>
              </a:rPr>
              <a:t>Cliquez pour éditer le format du plan de texte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Second niveau de plan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Troisième niveau de plan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Quatrième niveau de plan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Cinquième niveau de plan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Sixième niveau de plan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Septième niveau de plan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  <a:buNone/>
            </a:pPr>
            <a:r>
              <a:rPr lang="fr-FR" sz="4400" b="0" strike="noStrike" spc="-1">
                <a:solidFill>
                  <a:srgbClr val="000000"/>
                </a:solidFill>
                <a:latin typeface="Calibri Light"/>
              </a:rPr>
              <a:t>Modifiez le style du titre</a:t>
            </a:r>
            <a:endParaRPr lang="fr-FR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body"/>
          </p:nvPr>
        </p:nvSpPr>
        <p:spPr>
          <a:xfrm>
            <a:off x="628560" y="1825560"/>
            <a:ext cx="7886520" cy="43509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fr-FR" sz="2800" b="0" strike="noStrike" spc="-1">
                <a:solidFill>
                  <a:srgbClr val="000000"/>
                </a:solidFill>
                <a:latin typeface="Calibri"/>
              </a:rPr>
              <a:t>Modifier les styles du texte du masque</a:t>
            </a:r>
          </a:p>
          <a:p>
            <a:pPr marL="685800" lvl="1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2400" b="0" strike="noStrike" spc="-1">
                <a:solidFill>
                  <a:srgbClr val="000000"/>
                </a:solidFill>
                <a:latin typeface="Calibri"/>
              </a:rPr>
              <a:t>Deuxième niveau</a:t>
            </a:r>
          </a:p>
          <a:p>
            <a:pPr marL="1143000" lvl="2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2000" b="0" strike="noStrike" spc="-1">
                <a:solidFill>
                  <a:srgbClr val="000000"/>
                </a:solidFill>
                <a:latin typeface="Calibri"/>
              </a:rPr>
              <a:t>Troisième niveau</a:t>
            </a:r>
          </a:p>
          <a:p>
            <a:pPr marL="1600200" lvl="3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Quatrième niveau</a:t>
            </a:r>
          </a:p>
          <a:p>
            <a:pPr marL="2057400" lvl="4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Cinquième niveau</a:t>
            </a:r>
          </a:p>
        </p:txBody>
      </p:sp>
      <p:sp>
        <p:nvSpPr>
          <p:cNvPr id="84" name="PlaceHolder 3"/>
          <p:cNvSpPr>
            <a:spLocks noGrp="1"/>
          </p:cNvSpPr>
          <p:nvPr>
            <p:ph type="dt" idx="7"/>
          </p:nvPr>
        </p:nvSpPr>
        <p:spPr>
          <a:xfrm>
            <a:off x="628560" y="6356520"/>
            <a:ext cx="20570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lang="fr-FR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lang="fr-FR" sz="1200" b="0" strike="noStrike" spc="-1">
                <a:solidFill>
                  <a:srgbClr val="8B8B8B"/>
                </a:solidFill>
                <a:latin typeface="Calibri"/>
              </a:rPr>
              <a:t>&lt;date/heure&gt;</a:t>
            </a:r>
            <a:endParaRPr lang="fr-FR" sz="1200" b="0" strike="noStrike" spc="-1">
              <a:latin typeface="Times New Roman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 type="ftr" idx="8"/>
          </p:nvPr>
        </p:nvSpPr>
        <p:spPr>
          <a:xfrm>
            <a:off x="3029040" y="6356520"/>
            <a:ext cx="308592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buNone/>
              <a:defRPr lang="fr-FR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lang="fr-FR" sz="1200" b="0" strike="noStrike" spc="-1">
                <a:solidFill>
                  <a:srgbClr val="8B8B8B"/>
                </a:solidFill>
                <a:latin typeface="Calibri"/>
              </a:rPr>
              <a:t>&lt;pied de page&gt;</a:t>
            </a:r>
            <a:endParaRPr lang="fr-FR" sz="1200" b="0" strike="noStrike" spc="-1">
              <a:latin typeface="Times New Roman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 type="sldNum" idx="9"/>
          </p:nvPr>
        </p:nvSpPr>
        <p:spPr>
          <a:xfrm>
            <a:off x="6458040" y="6356520"/>
            <a:ext cx="20570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lang="fr-FR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633F0D71-8177-4BC1-B71F-6407B52F691C}" type="slidenum">
              <a:rPr lang="fr-FR" sz="1200" b="0" strike="noStrike" spc="-1">
                <a:solidFill>
                  <a:srgbClr val="8B8B8B"/>
                </a:solidFill>
                <a:latin typeface="Calibri"/>
              </a:rPr>
              <a:t>‹N°›</a:t>
            </a:fld>
            <a:endParaRPr lang="fr-FR" sz="12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Text Box 6"/>
          <p:cNvSpPr/>
          <p:nvPr/>
        </p:nvSpPr>
        <p:spPr>
          <a:xfrm>
            <a:off x="1751760" y="4545392"/>
            <a:ext cx="5366520" cy="39672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fr-FR" sz="2000" b="1" strike="noStrike" spc="-1" dirty="0">
                <a:solidFill>
                  <a:srgbClr val="000000"/>
                </a:solidFill>
                <a:latin typeface="Calibri"/>
              </a:rPr>
              <a:t>Commission Recherche du 18 novembre 2025</a:t>
            </a:r>
            <a:endParaRPr lang="fr-FR" sz="2000" b="0" strike="noStrike" spc="-1" dirty="0">
              <a:latin typeface="Arial"/>
            </a:endParaRPr>
          </a:p>
        </p:txBody>
      </p:sp>
      <p:sp>
        <p:nvSpPr>
          <p:cNvPr id="130" name="Text Box 1032"/>
          <p:cNvSpPr/>
          <p:nvPr/>
        </p:nvSpPr>
        <p:spPr>
          <a:xfrm>
            <a:off x="181440" y="2952000"/>
            <a:ext cx="8507160" cy="1370160"/>
          </a:xfrm>
          <a:prstGeom prst="rect">
            <a:avLst/>
          </a:prstGeom>
          <a:noFill/>
          <a:ln w="9525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fr-FR" sz="2800" b="1" strike="noStrike" spc="-1">
                <a:solidFill>
                  <a:srgbClr val="0000FF"/>
                </a:solidFill>
                <a:latin typeface="Calibri"/>
              </a:rPr>
              <a:t>École Doctorale </a:t>
            </a:r>
            <a:endParaRPr lang="fr-FR" sz="28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lang="fr-FR" sz="2800" b="1" strike="noStrike" spc="-1">
                <a:solidFill>
                  <a:srgbClr val="0000FF"/>
                </a:solidFill>
                <a:latin typeface="Calibri"/>
              </a:rPr>
              <a:t>« Humanités et Langues » (ED 616)</a:t>
            </a:r>
            <a:endParaRPr lang="fr-FR" sz="2800" b="0" strike="noStrike" spc="-1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endParaRPr lang="fr-FR" sz="2800" b="0" strike="noStrike" spc="-1">
              <a:latin typeface="Arial"/>
            </a:endParaRPr>
          </a:p>
        </p:txBody>
      </p:sp>
      <p:pic>
        <p:nvPicPr>
          <p:cNvPr id="132" name="Image 4"/>
          <p:cNvPicPr/>
          <p:nvPr/>
        </p:nvPicPr>
        <p:blipFill>
          <a:blip r:embed="rId3"/>
          <a:stretch/>
        </p:blipFill>
        <p:spPr>
          <a:xfrm>
            <a:off x="460080" y="879840"/>
            <a:ext cx="2388240" cy="617040"/>
          </a:xfrm>
          <a:prstGeom prst="rect">
            <a:avLst/>
          </a:prstGeom>
          <a:ln w="0">
            <a:noFill/>
          </a:ln>
        </p:spPr>
      </p:pic>
      <p:pic>
        <p:nvPicPr>
          <p:cNvPr id="133" name="Image 6"/>
          <p:cNvPicPr/>
          <p:nvPr/>
        </p:nvPicPr>
        <p:blipFill>
          <a:blip r:embed="rId4"/>
          <a:stretch/>
        </p:blipFill>
        <p:spPr>
          <a:xfrm>
            <a:off x="3545640" y="777960"/>
            <a:ext cx="2052360" cy="820800"/>
          </a:xfrm>
          <a:prstGeom prst="rect">
            <a:avLst/>
          </a:prstGeom>
          <a:ln w="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AF70B51F-B262-4593-92DA-D1EC5DF975C1}" type="slidenum">
              <a:rPr/>
              <a:t>1</a:t>
            </a:fld>
            <a:endParaRPr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DBADABA-5C53-AE5F-2B54-E3DAD37330F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5040" y="550259"/>
            <a:ext cx="1701940" cy="11191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ZoneTexte 3"/>
          <p:cNvSpPr/>
          <p:nvPr/>
        </p:nvSpPr>
        <p:spPr>
          <a:xfrm>
            <a:off x="505440" y="856440"/>
            <a:ext cx="8009280" cy="5721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800" b="1" strike="noStrike" spc="-1">
                <a:solidFill>
                  <a:srgbClr val="0000FF"/>
                </a:solidFill>
                <a:latin typeface="Calibri"/>
              </a:rPr>
              <a:t>« Humanités et Langues » </a:t>
            </a:r>
            <a:endParaRPr lang="fr-FR" sz="2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fr-FR" sz="2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fr-FR" sz="2400" b="1" strike="noStrike" spc="-1">
                <a:solidFill>
                  <a:srgbClr val="0000FF"/>
                </a:solidFill>
                <a:latin typeface="Calibri"/>
              </a:rPr>
              <a:t>→ presque 1/3 des Unités de Recherche de l’Établissement :</a:t>
            </a:r>
            <a:endParaRPr lang="fr-FR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fr-FR" sz="2400" b="0" strike="noStrike" spc="-1">
              <a:latin typeface="Arial"/>
            </a:endParaRPr>
          </a:p>
          <a:p>
            <a:pPr marL="285840" indent="-285840" algn="just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5715000" algn="r"/>
              </a:tabLst>
            </a:pPr>
            <a:r>
              <a:rPr lang="fr-FR" sz="1800" b="1" strike="noStrike" spc="-1">
                <a:solidFill>
                  <a:srgbClr val="000000"/>
                </a:solidFill>
                <a:latin typeface="Calibri"/>
              </a:rPr>
              <a:t>3 Unités Mixtes de Recherche </a:t>
            </a: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: </a:t>
            </a:r>
            <a:endParaRPr lang="fr-FR" sz="1800" b="0" strike="noStrike" spc="-1">
              <a:latin typeface="Arial"/>
            </a:endParaRPr>
          </a:p>
          <a:p>
            <a:pPr marL="914400" algn="just">
              <a:lnSpc>
                <a:spcPct val="100000"/>
              </a:lnSpc>
              <a:buNone/>
              <a:tabLst>
                <a:tab pos="5715000" algn="r"/>
              </a:tabLst>
            </a:pPr>
            <a:r>
              <a:rPr lang="fr-FR" sz="1600" b="0" strike="noStrike" spc="-1">
                <a:solidFill>
                  <a:srgbClr val="000000"/>
                </a:solidFill>
                <a:latin typeface="Calibri"/>
                <a:ea typeface="Times New Roman"/>
              </a:rPr>
              <a:t>- Centre d’Etudes Supérieures de la Renaissance (CESR) </a:t>
            </a:r>
            <a:endParaRPr lang="fr-FR" sz="1600" b="0" strike="noStrike" spc="-1">
              <a:latin typeface="Arial"/>
            </a:endParaRPr>
          </a:p>
          <a:p>
            <a:pPr marL="914400" algn="just">
              <a:lnSpc>
                <a:spcPct val="100000"/>
              </a:lnSpc>
              <a:buNone/>
              <a:tabLst>
                <a:tab pos="5715000" algn="r"/>
              </a:tabLst>
            </a:pPr>
            <a:r>
              <a:rPr lang="fr-FR" sz="1600" b="0" strike="noStrike" spc="-1">
                <a:solidFill>
                  <a:srgbClr val="000000"/>
                </a:solidFill>
                <a:latin typeface="Calibri"/>
                <a:ea typeface="Times New Roman"/>
              </a:rPr>
              <a:t>- Laboratoire Archéologie et Territoire, équipe (LAT), qui fait partie de CITERES</a:t>
            </a:r>
            <a:endParaRPr lang="fr-FR" sz="1600" b="0" strike="noStrike" spc="-1">
              <a:latin typeface="Arial"/>
            </a:endParaRPr>
          </a:p>
          <a:p>
            <a:pPr marL="914400" algn="just">
              <a:lnSpc>
                <a:spcPct val="100000"/>
              </a:lnSpc>
              <a:buNone/>
              <a:tabLst>
                <a:tab pos="5715000" algn="r"/>
              </a:tabLst>
            </a:pPr>
            <a:r>
              <a:rPr lang="fr-FR" sz="1600" b="0" strike="noStrike" spc="-1">
                <a:solidFill>
                  <a:srgbClr val="000000"/>
                </a:solidFill>
                <a:latin typeface="Calibri"/>
                <a:ea typeface="Times New Roman"/>
              </a:rPr>
              <a:t>      (Cités, Territoires, Environnement, Sociétés)</a:t>
            </a:r>
            <a:endParaRPr lang="fr-FR" sz="1600" b="0" strike="noStrike" spc="-1">
              <a:latin typeface="Arial"/>
            </a:endParaRPr>
          </a:p>
          <a:p>
            <a:pPr marL="914400" algn="just">
              <a:lnSpc>
                <a:spcPct val="100000"/>
              </a:lnSpc>
              <a:buNone/>
              <a:tabLst>
                <a:tab pos="5715000" algn="r"/>
              </a:tabLst>
            </a:pPr>
            <a:r>
              <a:rPr lang="fr-FR" sz="1600" b="0" strike="noStrike" spc="-1">
                <a:solidFill>
                  <a:srgbClr val="000000"/>
                </a:solidFill>
                <a:latin typeface="Calibri"/>
                <a:ea typeface="Times New Roman"/>
              </a:rPr>
              <a:t>[- Laboratoire Ligérien de Linguistique (LLL) ; équipe régionale Orléans-Tours</a:t>
            </a:r>
            <a:r>
              <a:rPr lang="fr-FR" sz="1400" b="0" strike="noStrike" spc="-1">
                <a:solidFill>
                  <a:srgbClr val="000000"/>
                </a:solidFill>
                <a:latin typeface="Calibri"/>
                <a:ea typeface="Times New Roman"/>
              </a:rPr>
              <a:t>]</a:t>
            </a:r>
            <a:endParaRPr lang="fr-FR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5715000" algn="r"/>
              </a:tabLst>
            </a:pPr>
            <a:endParaRPr lang="fr-FR" sz="1400" b="0" strike="noStrike" spc="-1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  <a:tabLst>
                <a:tab pos="5715000" algn="r"/>
              </a:tabLst>
            </a:pPr>
            <a:r>
              <a:rPr lang="fr-FR" sz="1800" b="1" strike="noStrike" spc="-1">
                <a:solidFill>
                  <a:srgbClr val="000000"/>
                </a:solidFill>
                <a:latin typeface="Calibri"/>
                <a:ea typeface="Times New Roman"/>
              </a:rPr>
              <a:t>7 Équipes d’Accueil </a:t>
            </a:r>
            <a:r>
              <a:rPr lang="fr-FR" sz="1800" b="0" strike="noStrike" spc="-1">
                <a:solidFill>
                  <a:srgbClr val="000000"/>
                </a:solidFill>
                <a:latin typeface="Calibri"/>
                <a:ea typeface="Times New Roman"/>
              </a:rPr>
              <a:t>:</a:t>
            </a:r>
            <a:endParaRPr lang="fr-FR" sz="1800" b="0" strike="noStrike" spc="-1">
              <a:latin typeface="Arial"/>
            </a:endParaRPr>
          </a:p>
          <a:p>
            <a:pPr marL="914400" algn="just">
              <a:lnSpc>
                <a:spcPct val="100000"/>
              </a:lnSpc>
              <a:buNone/>
              <a:tabLst>
                <a:tab pos="5715000" algn="r"/>
              </a:tabLst>
            </a:pPr>
            <a:r>
              <a:rPr lang="fr-FR" sz="1600" b="0" strike="noStrike" spc="-1">
                <a:solidFill>
                  <a:srgbClr val="000000"/>
                </a:solidFill>
                <a:latin typeface="Calibri"/>
                <a:ea typeface="Times New Roman"/>
              </a:rPr>
              <a:t>- Centre Tourangeau d’Histoire et Etude des Sources (CETHIS)</a:t>
            </a:r>
            <a:endParaRPr lang="fr-FR" sz="1600" b="0" strike="noStrike" spc="-1">
              <a:latin typeface="Arial"/>
            </a:endParaRPr>
          </a:p>
          <a:p>
            <a:pPr marL="914400" algn="just">
              <a:lnSpc>
                <a:spcPct val="100000"/>
              </a:lnSpc>
              <a:buNone/>
              <a:tabLst>
                <a:tab pos="5715000" algn="r"/>
              </a:tabLst>
            </a:pPr>
            <a:r>
              <a:rPr lang="fr-FR" sz="1600" b="0" strike="noStrike" spc="-1">
                <a:solidFill>
                  <a:srgbClr val="000000"/>
                </a:solidFill>
                <a:latin typeface="Calibri"/>
                <a:ea typeface="Times New Roman"/>
              </a:rPr>
              <a:t>- Dynamiques et Enjeux de la Diversité linguistique et culturelle</a:t>
            </a:r>
            <a:r>
              <a:rPr lang="fr-FR" sz="1600" b="1" strike="noStrike" spc="-1">
                <a:solidFill>
                  <a:srgbClr val="000000"/>
                </a:solidFill>
                <a:latin typeface="Calibri"/>
                <a:ea typeface="Times New Roman"/>
              </a:rPr>
              <a:t> </a:t>
            </a:r>
            <a:r>
              <a:rPr lang="fr-FR" sz="1600" b="0" strike="noStrike" spc="-1">
                <a:solidFill>
                  <a:srgbClr val="000000"/>
                </a:solidFill>
                <a:latin typeface="Calibri"/>
                <a:ea typeface="Times New Roman"/>
              </a:rPr>
              <a:t>(DYNADIV)</a:t>
            </a:r>
            <a:endParaRPr lang="fr-FR" sz="1600" b="0" strike="noStrike" spc="-1">
              <a:latin typeface="Arial"/>
            </a:endParaRPr>
          </a:p>
          <a:p>
            <a:pPr marL="914400" algn="just">
              <a:lnSpc>
                <a:spcPct val="100000"/>
              </a:lnSpc>
              <a:buNone/>
              <a:tabLst>
                <a:tab pos="5715000" algn="r"/>
              </a:tabLst>
            </a:pPr>
            <a:r>
              <a:rPr lang="fr-FR" sz="1600" b="0" strike="noStrike" spc="-1">
                <a:solidFill>
                  <a:srgbClr val="000000"/>
                </a:solidFill>
                <a:latin typeface="Calibri"/>
                <a:ea typeface="Times New Roman"/>
              </a:rPr>
              <a:t>- Education, Ethique, Santé (EES)</a:t>
            </a:r>
            <a:endParaRPr lang="fr-FR" sz="1600" b="0" strike="noStrike" spc="-1">
              <a:latin typeface="Arial"/>
            </a:endParaRPr>
          </a:p>
          <a:p>
            <a:pPr marL="914400" algn="just">
              <a:lnSpc>
                <a:spcPct val="100000"/>
              </a:lnSpc>
              <a:buNone/>
              <a:tabLst>
                <a:tab pos="5715000" algn="r"/>
              </a:tabLst>
            </a:pPr>
            <a:r>
              <a:rPr lang="fr-FR" sz="1600" b="0" strike="noStrike" spc="-1">
                <a:solidFill>
                  <a:srgbClr val="000000"/>
                </a:solidFill>
                <a:latin typeface="Calibri"/>
                <a:ea typeface="Times New Roman"/>
              </a:rPr>
              <a:t>- Interactions Culturelles et Discursives (ICD)</a:t>
            </a:r>
            <a:endParaRPr lang="fr-FR" sz="1600" b="0" strike="noStrike" spc="-1">
              <a:latin typeface="Arial"/>
            </a:endParaRPr>
          </a:p>
          <a:p>
            <a:pPr marL="914400" algn="just">
              <a:lnSpc>
                <a:spcPct val="100000"/>
              </a:lnSpc>
              <a:buNone/>
              <a:tabLst>
                <a:tab pos="5715000" algn="r"/>
              </a:tabLst>
            </a:pPr>
            <a:r>
              <a:rPr lang="fr-FR" sz="1600" b="0" strike="noStrike" spc="-1">
                <a:solidFill>
                  <a:srgbClr val="000000"/>
                </a:solidFill>
                <a:latin typeface="Calibri"/>
                <a:ea typeface="Times New Roman"/>
              </a:rPr>
              <a:t>- Interactions, Transferts, Ruptures Artistiques et Culturelles (INTRU)</a:t>
            </a:r>
            <a:endParaRPr lang="fr-FR" sz="1600" b="0" strike="noStrike" spc="-1">
              <a:latin typeface="Arial"/>
            </a:endParaRPr>
          </a:p>
          <a:p>
            <a:pPr marL="914400" algn="just">
              <a:lnSpc>
                <a:spcPct val="100000"/>
              </a:lnSpc>
              <a:buNone/>
              <a:tabLst>
                <a:tab pos="5715000" algn="r"/>
              </a:tabLst>
            </a:pPr>
            <a:r>
              <a:rPr lang="fr-FR" sz="1600" b="0" strike="noStrike" spc="-1">
                <a:solidFill>
                  <a:srgbClr val="000000"/>
                </a:solidFill>
                <a:latin typeface="Calibri"/>
                <a:ea typeface="Times New Roman"/>
              </a:rPr>
              <a:t>- Psychologie des Ages de la Vie et Adaptation (PAVEA)</a:t>
            </a:r>
            <a:endParaRPr lang="fr-FR" sz="1600" b="0" strike="noStrike" spc="-1">
              <a:latin typeface="Arial"/>
            </a:endParaRPr>
          </a:p>
          <a:p>
            <a:pPr marL="914400" algn="just">
              <a:lnSpc>
                <a:spcPct val="100000"/>
              </a:lnSpc>
              <a:buNone/>
              <a:tabLst>
                <a:tab pos="5715000" algn="r"/>
              </a:tabLst>
            </a:pPr>
            <a:r>
              <a:rPr lang="fr-FR" sz="1600" b="0" strike="noStrike" spc="-1">
                <a:solidFill>
                  <a:srgbClr val="000000"/>
                </a:solidFill>
                <a:latin typeface="Calibri"/>
                <a:ea typeface="Times New Roman"/>
              </a:rPr>
              <a:t>- Qualité de vie et santé psychologique (Qualipsy)</a:t>
            </a:r>
            <a:endParaRPr lang="fr-FR" sz="16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5715000" algn="r"/>
              </a:tabLst>
            </a:pPr>
            <a:endParaRPr lang="fr-FR" sz="16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5715000" algn="r"/>
              </a:tabLst>
            </a:pPr>
            <a:r>
              <a:rPr lang="fr-FR" sz="1800" b="1" strike="noStrike" spc="-1">
                <a:solidFill>
                  <a:srgbClr val="000000"/>
                </a:solidFill>
                <a:latin typeface="Calibri"/>
                <a:ea typeface="Times New Roman"/>
              </a:rPr>
              <a:t>Partenariat</a:t>
            </a:r>
            <a:r>
              <a:rPr lang="fr-FR" sz="1800" b="0" strike="noStrike" spc="-1">
                <a:solidFill>
                  <a:srgbClr val="000000"/>
                </a:solidFill>
                <a:latin typeface="Calibri"/>
                <a:ea typeface="Times New Roman"/>
              </a:rPr>
              <a:t> : Maison des Sciences de l’Homme (MSH)</a:t>
            </a:r>
            <a:endParaRPr lang="fr-FR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pos="5715000" algn="r"/>
              </a:tabLst>
            </a:pPr>
            <a:endParaRPr lang="fr-FR" sz="1800" b="0" strike="noStrike" spc="-1">
              <a:latin typeface="Arial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FB415371-D686-46E0-8A12-ABC634BFD3EE}" type="slidenum">
              <a:rPr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ZoneTexte 3"/>
          <p:cNvSpPr/>
          <p:nvPr/>
        </p:nvSpPr>
        <p:spPr>
          <a:xfrm>
            <a:off x="628560" y="371160"/>
            <a:ext cx="8633520" cy="5633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800" b="1" strike="noStrike" spc="-1">
                <a:solidFill>
                  <a:srgbClr val="0000FF"/>
                </a:solidFill>
                <a:latin typeface="Calibri"/>
              </a:rPr>
              <a:t>« Humanités et Langues »</a:t>
            </a:r>
            <a:endParaRPr lang="fr-FR" sz="2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fr-FR" sz="2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fr-FR" sz="2400" b="1" strike="noStrike" spc="-1">
                <a:solidFill>
                  <a:srgbClr val="0000FF"/>
                </a:solidFill>
                <a:latin typeface="Calibri"/>
              </a:rPr>
              <a:t>→ La plus importante, numériquement, des 5 ED de Tours</a:t>
            </a:r>
            <a:endParaRPr lang="fr-FR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fr-FR" sz="2400" b="1" strike="noStrike" spc="-1">
                <a:solidFill>
                  <a:srgbClr val="0000FF"/>
                </a:solidFill>
                <a:latin typeface="Calibri"/>
              </a:rPr>
              <a:t>→ Très complexe sur le plan disciplinaire (15 sections du CNU)</a:t>
            </a:r>
            <a:endParaRPr lang="fr-FR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fr-FR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fr-FR" sz="1800" b="1" strike="noStrike" spc="-1">
                <a:solidFill>
                  <a:srgbClr val="000000"/>
                </a:solidFill>
                <a:latin typeface="Calibri"/>
              </a:rPr>
              <a:t>     Domaines et sous-domaines disciplinaires représentés :</a:t>
            </a:r>
            <a:endParaRPr lang="fr-FR" sz="1800" b="0" strike="noStrike" spc="-1">
              <a:latin typeface="Arial"/>
            </a:endParaRPr>
          </a:p>
          <a:p>
            <a:pPr marL="914400">
              <a:lnSpc>
                <a:spcPct val="100000"/>
              </a:lnSpc>
              <a:buNone/>
            </a:pPr>
            <a:r>
              <a:rPr lang="fr-FR" sz="1400" b="0" strike="noStrike" spc="-1">
                <a:solidFill>
                  <a:srgbClr val="000000"/>
                </a:solidFill>
                <a:latin typeface="Calibri"/>
              </a:rPr>
              <a:t>4200022 SCIENCES DU LANGAGE – LINGUISTIQUE</a:t>
            </a:r>
            <a:endParaRPr lang="fr-FR" sz="1400" b="0" strike="noStrike" spc="-1">
              <a:latin typeface="Arial"/>
            </a:endParaRPr>
          </a:p>
          <a:p>
            <a:pPr marL="914400">
              <a:lnSpc>
                <a:spcPct val="100000"/>
              </a:lnSpc>
              <a:buNone/>
            </a:pPr>
            <a:r>
              <a:rPr lang="fr-FR" sz="1400" b="0" strike="noStrike" spc="-1">
                <a:solidFill>
                  <a:srgbClr val="000000"/>
                </a:solidFill>
                <a:latin typeface="Calibri"/>
              </a:rPr>
              <a:t>4200023 LANGUES ET LITTERATURES ANCIENNES</a:t>
            </a:r>
            <a:endParaRPr lang="fr-FR" sz="1400" b="0" strike="noStrike" spc="-1">
              <a:latin typeface="Arial"/>
            </a:endParaRPr>
          </a:p>
          <a:p>
            <a:pPr marL="914400">
              <a:lnSpc>
                <a:spcPct val="100000"/>
              </a:lnSpc>
              <a:buNone/>
            </a:pPr>
            <a:r>
              <a:rPr lang="fr-FR" sz="1400" b="0" strike="noStrike" spc="-1">
                <a:solidFill>
                  <a:srgbClr val="000000"/>
                </a:solidFill>
                <a:latin typeface="Calibri"/>
              </a:rPr>
              <a:t>4200024 LANGUES ET LITTERATURES FRANCAISES</a:t>
            </a:r>
            <a:endParaRPr lang="fr-FR" sz="1400" b="0" strike="noStrike" spc="-1">
              <a:latin typeface="Arial"/>
            </a:endParaRPr>
          </a:p>
          <a:p>
            <a:pPr marL="914400">
              <a:lnSpc>
                <a:spcPct val="100000"/>
              </a:lnSpc>
              <a:buNone/>
            </a:pPr>
            <a:r>
              <a:rPr lang="fr-FR" sz="1400" b="0" strike="noStrike" spc="-1">
                <a:solidFill>
                  <a:srgbClr val="000000"/>
                </a:solidFill>
                <a:latin typeface="Calibri"/>
              </a:rPr>
              <a:t>4200025 LITTERATURE GENERALE ET COMPAREE</a:t>
            </a:r>
            <a:endParaRPr lang="fr-FR" sz="1400" b="0" strike="noStrike" spc="-1">
              <a:latin typeface="Arial"/>
            </a:endParaRPr>
          </a:p>
          <a:p>
            <a:pPr marL="914400">
              <a:lnSpc>
                <a:spcPct val="100000"/>
              </a:lnSpc>
              <a:buNone/>
            </a:pPr>
            <a:r>
              <a:rPr lang="fr-FR" sz="1400" b="0" strike="noStrike" spc="-1">
                <a:solidFill>
                  <a:srgbClr val="000000"/>
                </a:solidFill>
                <a:latin typeface="Calibri"/>
              </a:rPr>
              <a:t>4200026 ARTS</a:t>
            </a:r>
            <a:endParaRPr lang="fr-FR" sz="1400" b="0" strike="noStrike" spc="-1">
              <a:latin typeface="Arial"/>
            </a:endParaRPr>
          </a:p>
          <a:p>
            <a:pPr marL="914400">
              <a:lnSpc>
                <a:spcPct val="100000"/>
              </a:lnSpc>
              <a:buNone/>
            </a:pPr>
            <a:r>
              <a:rPr lang="fr-FR" sz="1400" b="0" strike="noStrike" spc="-1">
                <a:solidFill>
                  <a:srgbClr val="000000"/>
                </a:solidFill>
                <a:latin typeface="Calibri"/>
              </a:rPr>
              <a:t>4200027 FRANÇAIS, LANGUE ETRANGERE</a:t>
            </a:r>
            <a:endParaRPr lang="fr-FR" sz="1400" b="0" strike="noStrike" spc="-1">
              <a:latin typeface="Arial"/>
            </a:endParaRPr>
          </a:p>
          <a:p>
            <a:pPr marL="914400">
              <a:lnSpc>
                <a:spcPct val="100000"/>
              </a:lnSpc>
              <a:buNone/>
            </a:pPr>
            <a:r>
              <a:rPr lang="fr-FR" sz="1400" b="0" strike="noStrike" spc="-1">
                <a:solidFill>
                  <a:srgbClr val="000000"/>
                </a:solidFill>
                <a:latin typeface="Calibri"/>
              </a:rPr>
              <a:t>4200028 LANGUES ET LITTERATURES ETRANGERES</a:t>
            </a:r>
            <a:endParaRPr lang="fr-FR" sz="1400" b="0" strike="noStrike" spc="-1">
              <a:latin typeface="Arial"/>
            </a:endParaRPr>
          </a:p>
          <a:p>
            <a:pPr marL="914400">
              <a:lnSpc>
                <a:spcPct val="100000"/>
              </a:lnSpc>
              <a:buNone/>
            </a:pPr>
            <a:r>
              <a:rPr lang="fr-FR" sz="1400" b="0" strike="noStrike" spc="-1">
                <a:solidFill>
                  <a:srgbClr val="000000"/>
                </a:solidFill>
                <a:latin typeface="Calibri"/>
              </a:rPr>
              <a:t>4200029 LANGUES ETRANGERES APPLIQUEES</a:t>
            </a:r>
            <a:endParaRPr lang="fr-FR" sz="1400" b="0" strike="noStrike" spc="-1">
              <a:latin typeface="Arial"/>
            </a:endParaRPr>
          </a:p>
          <a:p>
            <a:pPr marL="914400">
              <a:lnSpc>
                <a:spcPct val="100000"/>
              </a:lnSpc>
              <a:buNone/>
            </a:pPr>
            <a:r>
              <a:rPr lang="fr-FR" sz="1400" b="0" strike="noStrike" spc="-1">
                <a:solidFill>
                  <a:srgbClr val="000000"/>
                </a:solidFill>
                <a:latin typeface="Calibri"/>
              </a:rPr>
              <a:t>4200031 PHILOSOPHIE, EPISTEMOLOGIE</a:t>
            </a:r>
            <a:endParaRPr lang="fr-FR" sz="1400" b="0" strike="noStrike" spc="-1">
              <a:latin typeface="Arial"/>
            </a:endParaRPr>
          </a:p>
          <a:p>
            <a:pPr marL="914400">
              <a:lnSpc>
                <a:spcPct val="100000"/>
              </a:lnSpc>
              <a:buNone/>
            </a:pPr>
            <a:r>
              <a:rPr lang="fr-FR" sz="1400" b="0" strike="noStrike" spc="-1">
                <a:solidFill>
                  <a:srgbClr val="000000"/>
                </a:solidFill>
                <a:latin typeface="Calibri"/>
              </a:rPr>
              <a:t>4200032 HISTOIRE</a:t>
            </a:r>
            <a:endParaRPr lang="fr-FR" sz="1400" b="0" strike="noStrike" spc="-1">
              <a:latin typeface="Arial"/>
            </a:endParaRPr>
          </a:p>
          <a:p>
            <a:pPr marL="914400">
              <a:lnSpc>
                <a:spcPct val="100000"/>
              </a:lnSpc>
              <a:buNone/>
            </a:pPr>
            <a:r>
              <a:rPr lang="fr-FR" sz="1400" b="0" strike="noStrike" spc="-1">
                <a:solidFill>
                  <a:srgbClr val="000000"/>
                </a:solidFill>
                <a:latin typeface="Calibri"/>
              </a:rPr>
              <a:t>4200035 ARCHEOLOGIE, ETHNOLOGIE, PREHISTOIRE</a:t>
            </a:r>
            <a:endParaRPr lang="fr-FR" sz="1400" b="0" strike="noStrike" spc="-1">
              <a:latin typeface="Arial"/>
            </a:endParaRPr>
          </a:p>
          <a:p>
            <a:pPr marL="914400">
              <a:lnSpc>
                <a:spcPct val="100000"/>
              </a:lnSpc>
              <a:buNone/>
            </a:pPr>
            <a:r>
              <a:rPr lang="fr-FR" sz="1400" b="0" strike="noStrike" spc="-1">
                <a:solidFill>
                  <a:srgbClr val="000000"/>
                </a:solidFill>
                <a:latin typeface="Calibri"/>
              </a:rPr>
              <a:t>4200037 PSYCHOLOGIE</a:t>
            </a:r>
            <a:endParaRPr lang="fr-FR" sz="1400" b="0" strike="noStrike" spc="-1">
              <a:latin typeface="Arial"/>
            </a:endParaRPr>
          </a:p>
          <a:p>
            <a:pPr marL="914400">
              <a:lnSpc>
                <a:spcPct val="100000"/>
              </a:lnSpc>
              <a:buNone/>
            </a:pPr>
            <a:r>
              <a:rPr lang="fr-FR" sz="1400" b="0" strike="noStrike" spc="-1">
                <a:solidFill>
                  <a:srgbClr val="000000"/>
                </a:solidFill>
                <a:latin typeface="Calibri"/>
              </a:rPr>
              <a:t>4200039 SCIENCES DE L’EDUCATION</a:t>
            </a:r>
            <a:endParaRPr lang="fr-FR" sz="1400" b="0" strike="noStrike" spc="-1">
              <a:latin typeface="Arial"/>
            </a:endParaRPr>
          </a:p>
          <a:p>
            <a:pPr marL="914400">
              <a:lnSpc>
                <a:spcPct val="100000"/>
              </a:lnSpc>
              <a:buNone/>
            </a:pPr>
            <a:r>
              <a:rPr lang="fr-FR" sz="1400" b="0" strike="noStrike" spc="-1">
                <a:solidFill>
                  <a:srgbClr val="000000"/>
                </a:solidFill>
                <a:latin typeface="Calibri"/>
              </a:rPr>
              <a:t>4200040 SCIENCES DE L’INFORMATION ET DE LA COMMUNICATION</a:t>
            </a:r>
            <a:endParaRPr lang="fr-FR" sz="1400" b="0" strike="noStrike" spc="-1">
              <a:latin typeface="Arial"/>
            </a:endParaRPr>
          </a:p>
          <a:p>
            <a:pPr marL="1371600">
              <a:lnSpc>
                <a:spcPct val="100000"/>
              </a:lnSpc>
              <a:buNone/>
            </a:pPr>
            <a:r>
              <a:rPr lang="fr-FR" sz="1400" b="0" strike="noStrike" spc="-1">
                <a:solidFill>
                  <a:srgbClr val="000000"/>
                </a:solidFill>
                <a:latin typeface="Calibri"/>
              </a:rPr>
              <a:t>( + 4200041 SCIENCES JURIDIQUES : Histoire du droit, à Orléans)</a:t>
            </a:r>
            <a:endParaRPr lang="fr-FR" sz="1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fr-FR" sz="1400" b="0" strike="noStrike" spc="-1">
              <a:latin typeface="Arial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1217223A-2B64-4C9C-B7E6-02E57DE9D7D2}" type="slidenum">
              <a:rPr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6" name="Graphique 18"/>
          <p:cNvGraphicFramePr/>
          <p:nvPr/>
        </p:nvGraphicFramePr>
        <p:xfrm>
          <a:off x="9000" y="3701880"/>
          <a:ext cx="3042360" cy="27907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7" name="ZoneTexte 2"/>
          <p:cNvSpPr/>
          <p:nvPr/>
        </p:nvSpPr>
        <p:spPr>
          <a:xfrm>
            <a:off x="1324080" y="584280"/>
            <a:ext cx="2192760" cy="548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3000" b="1" strike="noStrike" spc="-1">
                <a:solidFill>
                  <a:srgbClr val="0000FF"/>
                </a:solidFill>
                <a:latin typeface="Calibri"/>
              </a:rPr>
              <a:t>Soutenances</a:t>
            </a:r>
            <a:endParaRPr lang="fr-FR" sz="3000" b="0" strike="noStrike" spc="-1">
              <a:latin typeface="Arial"/>
            </a:endParaRPr>
          </a:p>
        </p:txBody>
      </p:sp>
      <p:sp>
        <p:nvSpPr>
          <p:cNvPr id="138" name="Rectangle 3"/>
          <p:cNvSpPr/>
          <p:nvPr/>
        </p:nvSpPr>
        <p:spPr>
          <a:xfrm>
            <a:off x="1229040" y="1616760"/>
            <a:ext cx="6180840" cy="1006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2000" b="0" strike="noStrike" spc="-1" dirty="0">
                <a:solidFill>
                  <a:srgbClr val="000000"/>
                </a:solidFill>
                <a:latin typeface="Calibri"/>
              </a:rPr>
              <a:t>Durée moyenne des thèses : 64 mois</a:t>
            </a:r>
            <a:endParaRPr lang="fr-FR" sz="2000" b="0" strike="noStrike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fr-FR" sz="2000" b="0" strike="noStrike" spc="-1" dirty="0">
                <a:solidFill>
                  <a:srgbClr val="000000"/>
                </a:solidFill>
                <a:latin typeface="Calibri"/>
              </a:rPr>
              <a:t>Mais problème dans le décompte pour les doctorants non financés.</a:t>
            </a:r>
            <a:endParaRPr lang="fr-FR" sz="2000" b="0" strike="noStrike" spc="-1" dirty="0">
              <a:latin typeface="Arial"/>
            </a:endParaRPr>
          </a:p>
        </p:txBody>
      </p:sp>
      <p:graphicFrame>
        <p:nvGraphicFramePr>
          <p:cNvPr id="139" name="Tableau 6"/>
          <p:cNvGraphicFramePr/>
          <p:nvPr>
            <p:extLst>
              <p:ext uri="{D42A27DB-BD31-4B8C-83A1-F6EECF244321}">
                <p14:modId xmlns:p14="http://schemas.microsoft.com/office/powerpoint/2010/main" val="3572473120"/>
              </p:ext>
            </p:extLst>
          </p:nvPr>
        </p:nvGraphicFramePr>
        <p:xfrm>
          <a:off x="1314360" y="2802960"/>
          <a:ext cx="6095520" cy="2366640"/>
        </p:xfrm>
        <a:graphic>
          <a:graphicData uri="http://schemas.openxmlformats.org/drawingml/2006/table">
            <a:tbl>
              <a:tblPr/>
              <a:tblGrid>
                <a:gridCol w="1523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38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38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388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64360">
                <a:tc>
                  <a:txBody>
                    <a:bodyPr/>
                    <a:lstStyle/>
                    <a:p>
                      <a:endParaRPr lang="fr-FR"/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fr-FR" sz="18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Soutenances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fr-FR" sz="18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Abandons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fr-FR" sz="18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Transferts sortants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0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2022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21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fr-FR" sz="1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30</a:t>
                      </a:r>
                      <a:endParaRPr lang="fr-FR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fr-FR" sz="1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  <a:endParaRPr lang="fr-FR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0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fr-FR" sz="1800" b="0" strike="noStrike" spc="-1" dirty="0">
                          <a:latin typeface="Arial"/>
                        </a:rPr>
                        <a:t>2023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fr-FR" sz="1800" b="0" strike="noStrike" spc="-1" dirty="0">
                          <a:solidFill>
                            <a:schemeClr val="tx1"/>
                          </a:solidFill>
                          <a:latin typeface="Calibri"/>
                        </a:rPr>
                        <a:t>30</a:t>
                      </a:r>
                      <a:endParaRPr lang="fr-FR" sz="1800" b="0" strike="noStrike" spc="-1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fr-FR" sz="1800" b="0" strike="noStrike" spc="-1" dirty="0">
                          <a:solidFill>
                            <a:schemeClr val="tx1"/>
                          </a:solidFill>
                          <a:latin typeface="Calibri"/>
                        </a:rPr>
                        <a:t>13</a:t>
                      </a:r>
                      <a:endParaRPr lang="fr-FR" sz="1800" b="0" strike="noStrike" spc="-1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fr-FR" sz="1800" b="0" strike="noStrike" spc="-1" dirty="0">
                          <a:solidFill>
                            <a:schemeClr val="tx1"/>
                          </a:solidFill>
                          <a:latin typeface="Calibri"/>
                        </a:rPr>
                        <a:t>1</a:t>
                      </a:r>
                      <a:endParaRPr lang="fr-FR" sz="1800" b="0" strike="noStrike" spc="-1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E9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0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fr-FR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2024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fr-FR" sz="1800" b="0" strike="noStrike" spc="-1" dirty="0">
                          <a:solidFill>
                            <a:schemeClr val="tx1"/>
                          </a:solidFill>
                          <a:latin typeface="Calibri"/>
                        </a:rPr>
                        <a:t>28</a:t>
                      </a:r>
                      <a:endParaRPr lang="fr-FR" sz="1800" b="0" strike="noStrike" spc="-1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fr-FR" sz="1800" b="0" strike="noStrike" spc="-1" dirty="0">
                          <a:solidFill>
                            <a:schemeClr val="tx1"/>
                          </a:solidFill>
                          <a:latin typeface="Calibri"/>
                        </a:rPr>
                        <a:t>16</a:t>
                      </a:r>
                      <a:endParaRPr lang="fr-FR" sz="1800" b="0" strike="noStrike" spc="-1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fr-FR" sz="1800" b="0" strike="noStrike" spc="-1" dirty="0">
                          <a:solidFill>
                            <a:schemeClr val="tx1"/>
                          </a:solidFill>
                          <a:latin typeface="Calibri"/>
                        </a:rPr>
                        <a:t>4</a:t>
                      </a:r>
                      <a:endParaRPr lang="fr-FR" sz="1800" b="0" strike="noStrike" spc="-1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1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" name="PlaceHolder 1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B14A9DAA-A4CA-4810-B6DD-75B0DD83ACA9}" type="slidenum">
              <a:rPr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ZoneTexte 2"/>
          <p:cNvSpPr/>
          <p:nvPr/>
        </p:nvSpPr>
        <p:spPr>
          <a:xfrm>
            <a:off x="1086480" y="227520"/>
            <a:ext cx="5212687" cy="101420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3000" b="1" strike="noStrike" spc="-1" dirty="0">
                <a:solidFill>
                  <a:srgbClr val="0000FF"/>
                </a:solidFill>
                <a:latin typeface="Calibri"/>
              </a:rPr>
              <a:t>Effectifs de l’année 2025-26</a:t>
            </a:r>
            <a:endParaRPr lang="fr-FR" sz="3000" spc="-1" dirty="0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fr-FR" sz="3000" b="1" strike="noStrike" spc="-1" dirty="0">
                <a:solidFill>
                  <a:srgbClr val="0000FF"/>
                </a:solidFill>
                <a:latin typeface="Calibri"/>
              </a:rPr>
              <a:t>(inscriptions en cours) au 14/11</a:t>
            </a:r>
            <a:endParaRPr lang="fr-FR" sz="3000" b="0" strike="noStrike" spc="-1" dirty="0">
              <a:latin typeface="Arial"/>
            </a:endParaRPr>
          </a:p>
        </p:txBody>
      </p:sp>
      <p:graphicFrame>
        <p:nvGraphicFramePr>
          <p:cNvPr id="141" name="Graphique 28"/>
          <p:cNvGraphicFramePr/>
          <p:nvPr/>
        </p:nvGraphicFramePr>
        <p:xfrm>
          <a:off x="6107400" y="3880440"/>
          <a:ext cx="2964600" cy="240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2" name="Espace réservé du contenu 3"/>
          <p:cNvGraphicFramePr/>
          <p:nvPr>
            <p:extLst>
              <p:ext uri="{D42A27DB-BD31-4B8C-83A1-F6EECF244321}">
                <p14:modId xmlns:p14="http://schemas.microsoft.com/office/powerpoint/2010/main" val="2025593735"/>
              </p:ext>
            </p:extLst>
          </p:nvPr>
        </p:nvGraphicFramePr>
        <p:xfrm>
          <a:off x="1057680" y="1450800"/>
          <a:ext cx="6420960" cy="4085280"/>
        </p:xfrm>
        <a:graphic>
          <a:graphicData uri="http://schemas.openxmlformats.org/drawingml/2006/table">
            <a:tbl>
              <a:tblPr/>
              <a:tblGrid>
                <a:gridCol w="29931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0078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70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14760">
                <a:tc>
                  <a:txBody>
                    <a:bodyPr/>
                    <a:lstStyle/>
                    <a:p>
                      <a:pPr algn="ctr">
                        <a:lnSpc>
                          <a:spcPct val="250000"/>
                        </a:lnSpc>
                        <a:buNone/>
                      </a:pPr>
                      <a:r>
                        <a:rPr lang="fr-FR" sz="1800" b="1" strike="noStrike" spc="-1">
                          <a:solidFill>
                            <a:srgbClr val="FFFFFF"/>
                          </a:solidFill>
                          <a:latin typeface="Calibri"/>
                        </a:rPr>
                        <a:t>Année</a:t>
                      </a:r>
                      <a:endParaRPr lang="fr-FR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472C4"/>
                      </a:solidFill>
                    </a:lnL>
                    <a:lnR w="12240">
                      <a:solidFill>
                        <a:srgbClr val="4472C4"/>
                      </a:solidFill>
                    </a:lnR>
                    <a:lnT w="12240">
                      <a:solidFill>
                        <a:srgbClr val="4472C4"/>
                      </a:solidFill>
                    </a:lnT>
                    <a:lnB w="12240">
                      <a:solidFill>
                        <a:srgbClr val="4472C4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fr-FR" sz="1800" b="1" strike="noStrike" spc="-1" dirty="0">
                          <a:solidFill>
                            <a:srgbClr val="FFFFFF"/>
                          </a:solidFill>
                          <a:latin typeface="Calibri"/>
                        </a:rPr>
                        <a:t>Doctorants inscrits à Tours (</a:t>
                      </a:r>
                      <a:r>
                        <a:rPr lang="fr-FR" sz="1800" b="1" strike="noStrike" spc="-1" dirty="0">
                          <a:solidFill>
                            <a:schemeClr val="bg1"/>
                          </a:solidFill>
                          <a:latin typeface="Calibri"/>
                        </a:rPr>
                        <a:t>86</a:t>
                      </a:r>
                      <a:r>
                        <a:rPr lang="fr-FR" sz="1800" b="1" strike="noStrike" spc="-1" dirty="0">
                          <a:solidFill>
                            <a:srgbClr val="FFFFFF"/>
                          </a:solidFill>
                          <a:latin typeface="Calibri"/>
                        </a:rPr>
                        <a:t>)</a:t>
                      </a:r>
                      <a:endParaRPr lang="fr-FR" sz="1800" b="0" strike="noStrike" spc="-1" dirty="0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lang="fr-FR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472C4"/>
                      </a:solidFill>
                    </a:lnL>
                    <a:lnR w="12240">
                      <a:solidFill>
                        <a:srgbClr val="4472C4"/>
                      </a:solidFill>
                    </a:lnR>
                    <a:lnT w="12240">
                      <a:solidFill>
                        <a:srgbClr val="4472C4"/>
                      </a:solidFill>
                    </a:lnT>
                    <a:lnB w="12240">
                      <a:solidFill>
                        <a:srgbClr val="4472C4"/>
                      </a:solidFill>
                    </a:lnB>
                    <a:solidFill>
                      <a:srgbClr val="4472C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fr-FR" sz="1800" b="1" strike="noStrike" spc="-1" dirty="0">
                          <a:solidFill>
                            <a:srgbClr val="FFFFFF"/>
                          </a:solidFill>
                          <a:latin typeface="Calibri"/>
                        </a:rPr>
                        <a:t>Dossiers en cours de traitement (</a:t>
                      </a:r>
                      <a:r>
                        <a:rPr lang="fr-FR" sz="1800" b="1" strike="noStrike" spc="-1" dirty="0">
                          <a:solidFill>
                            <a:schemeClr val="bg1"/>
                          </a:solidFill>
                          <a:latin typeface="Calibri"/>
                        </a:rPr>
                        <a:t>107</a:t>
                      </a:r>
                      <a:r>
                        <a:rPr lang="fr-FR" sz="1800" b="1" strike="noStrike" spc="-1" dirty="0">
                          <a:solidFill>
                            <a:srgbClr val="FFFFFF"/>
                          </a:solidFill>
                          <a:latin typeface="Calibri"/>
                        </a:rPr>
                        <a:t>)</a:t>
                      </a:r>
                      <a:endParaRPr lang="fr-FR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472C4"/>
                      </a:solidFill>
                    </a:lnL>
                    <a:lnR w="12240">
                      <a:solidFill>
                        <a:srgbClr val="4472C4"/>
                      </a:solidFill>
                    </a:lnR>
                    <a:lnT w="12240">
                      <a:solidFill>
                        <a:srgbClr val="4472C4"/>
                      </a:solidFill>
                    </a:lnT>
                    <a:lnB w="12240">
                      <a:solidFill>
                        <a:srgbClr val="4472C4"/>
                      </a:solidFill>
                    </a:lnB>
                    <a:solidFill>
                      <a:srgbClr val="4472C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2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fr-FR" sz="1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  <a:r>
                        <a:rPr lang="fr-FR" sz="1800" b="0" strike="noStrike" spc="-1" baseline="30000" dirty="0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  <a:r>
                        <a:rPr lang="fr-FR" sz="1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 ANNEE                 24</a:t>
                      </a:r>
                      <a:endParaRPr lang="fr-FR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472C4"/>
                      </a:solidFill>
                    </a:lnL>
                    <a:lnR w="12240">
                      <a:solidFill>
                        <a:srgbClr val="4472C4"/>
                      </a:solidFill>
                    </a:lnR>
                    <a:lnT w="12240">
                      <a:solidFill>
                        <a:srgbClr val="4472C4"/>
                      </a:solidFill>
                    </a:lnT>
                    <a:lnB w="12240">
                      <a:solidFill>
                        <a:srgbClr val="4472C4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fr-FR" sz="1800" b="0" strike="noStrike" spc="-1" dirty="0">
                          <a:solidFill>
                            <a:schemeClr val="tx1"/>
                          </a:solidFill>
                          <a:latin typeface="Calibri"/>
                        </a:rPr>
                        <a:t>18</a:t>
                      </a:r>
                      <a:endParaRPr lang="fr-FR" sz="1800" b="0" strike="noStrike" spc="-1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472C4"/>
                      </a:solidFill>
                    </a:lnL>
                    <a:lnR w="12240">
                      <a:solidFill>
                        <a:srgbClr val="4472C4"/>
                      </a:solidFill>
                    </a:lnR>
                    <a:lnT w="12240">
                      <a:solidFill>
                        <a:srgbClr val="4472C4"/>
                      </a:solidFill>
                    </a:lnT>
                    <a:lnB w="12240">
                      <a:solidFill>
                        <a:srgbClr val="4472C4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fr-FR" sz="1800" b="0" strike="noStrike" spc="-1" dirty="0">
                          <a:solidFill>
                            <a:schemeClr val="tx1"/>
                          </a:solidFill>
                          <a:latin typeface="Calibri"/>
                        </a:rPr>
                        <a:t>6</a:t>
                      </a:r>
                      <a:endParaRPr lang="fr-FR" sz="1800" b="0" strike="noStrike" spc="-1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472C4"/>
                      </a:solidFill>
                    </a:lnL>
                    <a:lnR w="12240">
                      <a:solidFill>
                        <a:srgbClr val="4472C4"/>
                      </a:solidFill>
                    </a:lnR>
                    <a:lnT w="12240">
                      <a:solidFill>
                        <a:srgbClr val="4472C4"/>
                      </a:solidFill>
                    </a:lnT>
                    <a:lnB w="12240">
                      <a:solidFill>
                        <a:srgbClr val="4472C4"/>
                      </a:solidFill>
                    </a:lnB>
                    <a:solidFill>
                      <a:srgbClr val="E8EB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2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fr-FR" sz="1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r>
                        <a:rPr lang="fr-FR" sz="1800" b="0" strike="noStrike" spc="-1" baseline="30000" dirty="0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  <a:r>
                        <a:rPr lang="fr-FR" sz="1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 ANNEE                 31</a:t>
                      </a:r>
                      <a:endParaRPr lang="fr-FR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472C4"/>
                      </a:solidFill>
                    </a:lnL>
                    <a:lnR w="12240">
                      <a:solidFill>
                        <a:srgbClr val="4472C4"/>
                      </a:solidFill>
                    </a:lnR>
                    <a:lnT w="12240">
                      <a:solidFill>
                        <a:srgbClr val="4472C4"/>
                      </a:solidFill>
                    </a:lnT>
                    <a:lnB w="12240">
                      <a:solidFill>
                        <a:srgbClr val="4472C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fr-FR" sz="1800" b="0" strike="noStrike" spc="-1">
                          <a:solidFill>
                            <a:schemeClr val="tx1"/>
                          </a:solidFill>
                          <a:latin typeface="Calibri"/>
                        </a:rPr>
                        <a:t>14</a:t>
                      </a:r>
                      <a:endParaRPr lang="fr-FR" sz="1800" b="0" strike="noStrike" spc="-1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472C4"/>
                      </a:solidFill>
                    </a:lnL>
                    <a:lnR w="12240">
                      <a:solidFill>
                        <a:srgbClr val="4472C4"/>
                      </a:solidFill>
                    </a:lnR>
                    <a:lnT w="12240">
                      <a:solidFill>
                        <a:srgbClr val="4472C4"/>
                      </a:solidFill>
                    </a:lnT>
                    <a:lnB w="12240">
                      <a:solidFill>
                        <a:srgbClr val="4472C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fr-FR" sz="1800" b="0" strike="noStrike" spc="-1" dirty="0">
                          <a:solidFill>
                            <a:schemeClr val="tx1"/>
                          </a:solidFill>
                          <a:latin typeface="Calibri"/>
                        </a:rPr>
                        <a:t>17</a:t>
                      </a:r>
                      <a:endParaRPr lang="fr-FR" sz="1800" b="0" strike="noStrike" spc="-1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472C4"/>
                      </a:solidFill>
                    </a:lnL>
                    <a:lnR w="12240">
                      <a:solidFill>
                        <a:srgbClr val="4472C4"/>
                      </a:solidFill>
                    </a:lnR>
                    <a:lnT w="12240">
                      <a:solidFill>
                        <a:srgbClr val="4472C4"/>
                      </a:solidFill>
                    </a:lnT>
                    <a:lnB w="12240">
                      <a:solidFill>
                        <a:srgbClr val="4472C4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2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fr-FR" sz="1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3</a:t>
                      </a:r>
                      <a:r>
                        <a:rPr lang="fr-FR" sz="1800" b="0" strike="noStrike" spc="-1" baseline="30000" dirty="0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  <a:r>
                        <a:rPr lang="fr-FR" sz="1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 ANNEE                 47</a:t>
                      </a:r>
                      <a:endParaRPr lang="fr-FR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472C4"/>
                      </a:solidFill>
                    </a:lnL>
                    <a:lnR w="12240">
                      <a:solidFill>
                        <a:srgbClr val="4472C4"/>
                      </a:solidFill>
                    </a:lnR>
                    <a:lnT w="12240">
                      <a:solidFill>
                        <a:srgbClr val="4472C4"/>
                      </a:solidFill>
                    </a:lnT>
                    <a:lnB w="12240">
                      <a:solidFill>
                        <a:srgbClr val="4472C4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fr-FR" sz="1800" b="0" strike="noStrike" spc="-1" dirty="0">
                          <a:solidFill>
                            <a:schemeClr val="tx1"/>
                          </a:solidFill>
                          <a:latin typeface="Calibri"/>
                        </a:rPr>
                        <a:t>18</a:t>
                      </a:r>
                      <a:endParaRPr lang="fr-FR" sz="1800" b="0" strike="noStrike" spc="-1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472C4"/>
                      </a:solidFill>
                    </a:lnL>
                    <a:lnR w="12240">
                      <a:solidFill>
                        <a:srgbClr val="4472C4"/>
                      </a:solidFill>
                    </a:lnR>
                    <a:lnT w="12240">
                      <a:solidFill>
                        <a:srgbClr val="4472C4"/>
                      </a:solidFill>
                    </a:lnT>
                    <a:lnB w="12240">
                      <a:solidFill>
                        <a:srgbClr val="4472C4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fr-FR" sz="1800" b="0" strike="noStrike" spc="-1" dirty="0">
                          <a:solidFill>
                            <a:schemeClr val="tx1"/>
                          </a:solidFill>
                          <a:latin typeface="Calibri"/>
                        </a:rPr>
                        <a:t>29</a:t>
                      </a:r>
                      <a:endParaRPr lang="fr-FR" sz="1800" b="0" strike="noStrike" spc="-1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472C4"/>
                      </a:solidFill>
                    </a:lnL>
                    <a:lnR w="12240">
                      <a:solidFill>
                        <a:srgbClr val="4472C4"/>
                      </a:solidFill>
                    </a:lnR>
                    <a:lnT w="12240">
                      <a:solidFill>
                        <a:srgbClr val="4472C4"/>
                      </a:solidFill>
                    </a:lnT>
                    <a:lnB w="12240">
                      <a:solidFill>
                        <a:srgbClr val="4472C4"/>
                      </a:solidFill>
                    </a:lnB>
                    <a:solidFill>
                      <a:srgbClr val="E8EB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2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fr-FR" sz="1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4</a:t>
                      </a:r>
                      <a:r>
                        <a:rPr lang="fr-FR" sz="1800" b="0" strike="noStrike" spc="-1" baseline="30000" dirty="0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  <a:r>
                        <a:rPr lang="fr-FR" sz="1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 ANNEE                 34</a:t>
                      </a:r>
                      <a:endParaRPr lang="fr-FR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472C4"/>
                      </a:solidFill>
                    </a:lnL>
                    <a:lnR w="12240">
                      <a:solidFill>
                        <a:srgbClr val="4472C4"/>
                      </a:solidFill>
                    </a:lnR>
                    <a:lnT w="12240">
                      <a:solidFill>
                        <a:srgbClr val="4472C4"/>
                      </a:solidFill>
                    </a:lnT>
                    <a:lnB w="12240">
                      <a:solidFill>
                        <a:srgbClr val="4472C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fr-FR" sz="1800" b="0" strike="noStrike" spc="-1">
                          <a:solidFill>
                            <a:schemeClr val="tx1"/>
                          </a:solidFill>
                          <a:latin typeface="Calibri"/>
                        </a:rPr>
                        <a:t>20</a:t>
                      </a:r>
                      <a:endParaRPr lang="fr-FR" sz="1800" b="0" strike="noStrike" spc="-1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472C4"/>
                      </a:solidFill>
                    </a:lnL>
                    <a:lnR w="12240">
                      <a:solidFill>
                        <a:srgbClr val="4472C4"/>
                      </a:solidFill>
                    </a:lnR>
                    <a:lnT w="12240">
                      <a:solidFill>
                        <a:srgbClr val="4472C4"/>
                      </a:solidFill>
                    </a:lnT>
                    <a:lnB w="12240">
                      <a:solidFill>
                        <a:srgbClr val="4472C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fr-FR" sz="1800" b="0" strike="noStrike" spc="-1" dirty="0">
                          <a:solidFill>
                            <a:schemeClr val="tx1"/>
                          </a:solidFill>
                          <a:latin typeface="Calibri"/>
                        </a:rPr>
                        <a:t>14</a:t>
                      </a:r>
                      <a:endParaRPr lang="fr-FR" sz="1800" b="0" strike="noStrike" spc="-1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472C4"/>
                      </a:solidFill>
                    </a:lnL>
                    <a:lnR w="12240">
                      <a:solidFill>
                        <a:srgbClr val="4472C4"/>
                      </a:solidFill>
                    </a:lnR>
                    <a:lnT w="12240">
                      <a:solidFill>
                        <a:srgbClr val="4472C4"/>
                      </a:solidFill>
                    </a:lnT>
                    <a:lnB w="12240">
                      <a:solidFill>
                        <a:srgbClr val="4472C4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2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fr-FR" sz="1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5</a:t>
                      </a:r>
                      <a:r>
                        <a:rPr lang="fr-FR" sz="1800" b="0" strike="noStrike" spc="-1" baseline="30000" dirty="0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  <a:r>
                        <a:rPr lang="fr-FR" sz="1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 ANNEE                 29</a:t>
                      </a:r>
                      <a:endParaRPr lang="fr-FR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472C4"/>
                      </a:solidFill>
                    </a:lnL>
                    <a:lnR w="12240">
                      <a:solidFill>
                        <a:srgbClr val="4472C4"/>
                      </a:solidFill>
                    </a:lnR>
                    <a:lnT w="12240">
                      <a:solidFill>
                        <a:srgbClr val="4472C4"/>
                      </a:solidFill>
                    </a:lnT>
                    <a:lnB w="12240">
                      <a:solidFill>
                        <a:srgbClr val="4472C4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fr-FR" sz="1800" b="0" strike="noStrike" spc="-1" dirty="0">
                          <a:solidFill>
                            <a:schemeClr val="tx1"/>
                          </a:solidFill>
                          <a:latin typeface="Calibri"/>
                        </a:rPr>
                        <a:t>9</a:t>
                      </a:r>
                      <a:endParaRPr lang="fr-FR" sz="1800" b="0" strike="noStrike" spc="-1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472C4"/>
                      </a:solidFill>
                    </a:lnL>
                    <a:lnR w="12240">
                      <a:solidFill>
                        <a:srgbClr val="4472C4"/>
                      </a:solidFill>
                    </a:lnR>
                    <a:lnT w="12240">
                      <a:solidFill>
                        <a:srgbClr val="4472C4"/>
                      </a:solidFill>
                    </a:lnT>
                    <a:lnB w="12240">
                      <a:solidFill>
                        <a:srgbClr val="4472C4"/>
                      </a:solidFill>
                    </a:lnB>
                    <a:solidFill>
                      <a:srgbClr val="E8EB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fr-FR" sz="1800" b="0" strike="noStrike" spc="-1" dirty="0">
                          <a:solidFill>
                            <a:schemeClr val="tx1"/>
                          </a:solidFill>
                          <a:latin typeface="Calibri"/>
                        </a:rPr>
                        <a:t>20</a:t>
                      </a:r>
                      <a:endParaRPr lang="fr-FR" sz="1800" b="0" strike="noStrike" spc="-1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472C4"/>
                      </a:solidFill>
                    </a:lnL>
                    <a:lnR w="12240">
                      <a:solidFill>
                        <a:srgbClr val="4472C4"/>
                      </a:solidFill>
                    </a:lnR>
                    <a:lnT w="12240">
                      <a:solidFill>
                        <a:srgbClr val="4472C4"/>
                      </a:solidFill>
                    </a:lnT>
                    <a:lnB w="12240">
                      <a:solidFill>
                        <a:srgbClr val="4472C4"/>
                      </a:solidFill>
                    </a:lnB>
                    <a:solidFill>
                      <a:srgbClr val="E8EB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27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fr-FR" sz="1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6</a:t>
                      </a:r>
                      <a:r>
                        <a:rPr lang="fr-FR" sz="1800" b="0" strike="noStrike" spc="-1" baseline="30000" dirty="0">
                          <a:solidFill>
                            <a:srgbClr val="000000"/>
                          </a:solidFill>
                          <a:latin typeface="Calibri"/>
                        </a:rPr>
                        <a:t>e</a:t>
                      </a:r>
                      <a:r>
                        <a:rPr lang="fr-FR" sz="18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 ANNEE ET +         28</a:t>
                      </a:r>
                      <a:endParaRPr lang="fr-FR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472C4"/>
                      </a:solidFill>
                    </a:lnL>
                    <a:lnR w="12240">
                      <a:solidFill>
                        <a:srgbClr val="4472C4"/>
                      </a:solidFill>
                    </a:lnR>
                    <a:lnT w="12240">
                      <a:solidFill>
                        <a:srgbClr val="4472C4"/>
                      </a:solidFill>
                    </a:lnT>
                    <a:lnB w="12240">
                      <a:solidFill>
                        <a:srgbClr val="4472C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fr-FR" sz="1800" b="0" strike="noStrike" spc="-1" dirty="0">
                          <a:solidFill>
                            <a:schemeClr val="tx1"/>
                          </a:solidFill>
                          <a:latin typeface="Calibri"/>
                        </a:rPr>
                        <a:t>7</a:t>
                      </a:r>
                      <a:endParaRPr lang="fr-FR" sz="1800" b="0" strike="noStrike" spc="-1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472C4"/>
                      </a:solidFill>
                    </a:lnL>
                    <a:lnR w="12240">
                      <a:solidFill>
                        <a:srgbClr val="4472C4"/>
                      </a:solidFill>
                    </a:lnR>
                    <a:lnT w="12240">
                      <a:solidFill>
                        <a:srgbClr val="4472C4"/>
                      </a:solidFill>
                    </a:lnT>
                    <a:lnB w="12240">
                      <a:solidFill>
                        <a:srgbClr val="4472C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fr-FR" sz="1800" b="0" strike="noStrike" spc="-1" dirty="0">
                          <a:solidFill>
                            <a:schemeClr val="tx1"/>
                          </a:solidFill>
                          <a:latin typeface="Calibri"/>
                        </a:rPr>
                        <a:t>21</a:t>
                      </a:r>
                      <a:endParaRPr lang="fr-FR" sz="1800" b="0" strike="noStrike" spc="-1" dirty="0">
                        <a:solidFill>
                          <a:schemeClr val="tx1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4472C4"/>
                      </a:solidFill>
                    </a:lnL>
                    <a:lnR w="12240">
                      <a:solidFill>
                        <a:srgbClr val="4472C4"/>
                      </a:solidFill>
                    </a:lnR>
                    <a:lnT w="12240">
                      <a:solidFill>
                        <a:srgbClr val="4472C4"/>
                      </a:solidFill>
                    </a:lnT>
                    <a:lnB w="12240">
                      <a:solidFill>
                        <a:srgbClr val="4472C4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" name="PlaceHolder 1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C107E92E-5483-42BF-A5A4-6BC1AFF712F1}" type="slidenum">
              <a:rPr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ZoneTexte 4"/>
          <p:cNvSpPr/>
          <p:nvPr/>
        </p:nvSpPr>
        <p:spPr>
          <a:xfrm>
            <a:off x="720000" y="527400"/>
            <a:ext cx="7022160" cy="548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3000" b="1" strike="noStrike" spc="-1">
                <a:solidFill>
                  <a:srgbClr val="0000FF"/>
                </a:solidFill>
                <a:latin typeface="Calibri"/>
              </a:rPr>
              <a:t>Contrats doctoraux : processus de sélection</a:t>
            </a:r>
            <a:endParaRPr lang="fr-FR" sz="3000" b="0" strike="noStrike" spc="-1">
              <a:latin typeface="Arial"/>
            </a:endParaRPr>
          </a:p>
        </p:txBody>
      </p:sp>
      <p:sp>
        <p:nvSpPr>
          <p:cNvPr id="144" name="ZoneTexte 1"/>
          <p:cNvSpPr/>
          <p:nvPr/>
        </p:nvSpPr>
        <p:spPr>
          <a:xfrm>
            <a:off x="601920" y="1423800"/>
            <a:ext cx="8405280" cy="5029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1800" b="0" strike="noStrike" spc="-1">
                <a:solidFill>
                  <a:srgbClr val="000000"/>
                </a:solidFill>
                <a:latin typeface="Calibri"/>
              </a:rPr>
              <a:t> </a:t>
            </a:r>
            <a:endParaRPr lang="fr-FR" sz="1800" b="0" strike="noStrike" spc="-1">
              <a:latin typeface="Arial"/>
            </a:endParaRPr>
          </a:p>
          <a:p>
            <a:pPr indent="-216000">
              <a:lnSpc>
                <a:spcPct val="100000"/>
              </a:lnSpc>
              <a:buClr>
                <a:srgbClr val="000000"/>
              </a:buClr>
              <a:buFont typeface="StarSymbol"/>
              <a:buChar char="-"/>
            </a:pPr>
            <a:r>
              <a:rPr lang="fr-FR" sz="2400" b="0" strike="noStrike" spc="-1">
                <a:solidFill>
                  <a:srgbClr val="000000"/>
                </a:solidFill>
                <a:latin typeface="Calibri"/>
              </a:rPr>
              <a:t> </a:t>
            </a:r>
            <a:r>
              <a:rPr lang="fr-FR" sz="2400" b="1" strike="noStrike" spc="-1">
                <a:solidFill>
                  <a:srgbClr val="000000"/>
                </a:solidFill>
                <a:latin typeface="Calibri"/>
              </a:rPr>
              <a:t>Premier temps </a:t>
            </a:r>
            <a:r>
              <a:rPr lang="fr-FR" sz="2400" b="0" strike="noStrike" spc="-1">
                <a:solidFill>
                  <a:srgbClr val="000000"/>
                </a:solidFill>
                <a:latin typeface="Calibri"/>
              </a:rPr>
              <a:t>:</a:t>
            </a:r>
            <a:endParaRPr lang="fr-FR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fr-FR" sz="2400" b="0" strike="noStrike" spc="-1">
              <a:latin typeface="Arial"/>
            </a:endParaRPr>
          </a:p>
          <a:p>
            <a:pPr marL="457200">
              <a:lnSpc>
                <a:spcPct val="100000"/>
              </a:lnSpc>
              <a:buNone/>
            </a:pPr>
            <a:r>
              <a:rPr lang="fr-FR" sz="2400" b="0" strike="noStrike" spc="-1">
                <a:solidFill>
                  <a:srgbClr val="000000"/>
                </a:solidFill>
                <a:latin typeface="Calibri"/>
              </a:rPr>
              <a:t>Appel lancé par ED</a:t>
            </a:r>
            <a:endParaRPr lang="fr-FR" sz="2400" b="0" strike="noStrike" spc="-1">
              <a:latin typeface="Arial"/>
            </a:endParaRPr>
          </a:p>
          <a:p>
            <a:pPr marL="457200">
              <a:lnSpc>
                <a:spcPct val="100000"/>
              </a:lnSpc>
              <a:buNone/>
            </a:pPr>
            <a:r>
              <a:rPr lang="fr-FR" sz="2400" b="0" strike="noStrike" spc="-1">
                <a:solidFill>
                  <a:srgbClr val="000000"/>
                </a:solidFill>
                <a:latin typeface="Calibri"/>
              </a:rPr>
              <a:t>Remontée des sujets par laboratoires (avril)</a:t>
            </a:r>
            <a:endParaRPr lang="fr-FR" sz="2400" b="0" strike="noStrike" spc="-1">
              <a:latin typeface="Arial"/>
            </a:endParaRPr>
          </a:p>
          <a:p>
            <a:pPr marL="457200">
              <a:lnSpc>
                <a:spcPct val="100000"/>
              </a:lnSpc>
              <a:buNone/>
            </a:pPr>
            <a:r>
              <a:rPr lang="fr-FR" sz="2400" b="0" strike="noStrike" spc="-1">
                <a:solidFill>
                  <a:srgbClr val="000000"/>
                </a:solidFill>
                <a:latin typeface="Calibri"/>
              </a:rPr>
              <a:t>Examen et validation des candidatures en Bureau plénier de site (avril)</a:t>
            </a:r>
            <a:endParaRPr lang="fr-FR" sz="2400" b="0" strike="noStrike" spc="-1">
              <a:latin typeface="Arial"/>
            </a:endParaRPr>
          </a:p>
          <a:p>
            <a:pPr marL="457200">
              <a:lnSpc>
                <a:spcPct val="100000"/>
              </a:lnSpc>
              <a:buNone/>
            </a:pPr>
            <a:r>
              <a:rPr lang="fr-FR" sz="2400" b="0" strike="noStrike" spc="-1">
                <a:solidFill>
                  <a:srgbClr val="000000"/>
                </a:solidFill>
                <a:latin typeface="Calibri"/>
              </a:rPr>
              <a:t>Publicité sur ADUM (avril-mai)</a:t>
            </a:r>
            <a:endParaRPr lang="fr-FR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fr-FR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fr-FR" sz="2400" b="0" strike="noStrike" spc="-1">
              <a:latin typeface="Arial"/>
            </a:endParaRPr>
          </a:p>
          <a:p>
            <a:pPr indent="-216000">
              <a:lnSpc>
                <a:spcPct val="100000"/>
              </a:lnSpc>
              <a:buClr>
                <a:srgbClr val="000000"/>
              </a:buClr>
              <a:buFont typeface="StarSymbol"/>
              <a:buChar char="-"/>
            </a:pPr>
            <a:r>
              <a:rPr lang="fr-FR" sz="2400" b="0" strike="noStrike" spc="-1">
                <a:solidFill>
                  <a:srgbClr val="000000"/>
                </a:solidFill>
                <a:latin typeface="Calibri"/>
              </a:rPr>
              <a:t> </a:t>
            </a:r>
            <a:r>
              <a:rPr lang="fr-FR" sz="2400" b="1" strike="noStrike" spc="-1">
                <a:solidFill>
                  <a:srgbClr val="000000"/>
                </a:solidFill>
                <a:latin typeface="Calibri"/>
              </a:rPr>
              <a:t>Second temps : auditions </a:t>
            </a:r>
            <a:r>
              <a:rPr lang="fr-FR" sz="2400" b="0" strike="noStrike" spc="-1">
                <a:solidFill>
                  <a:srgbClr val="000000"/>
                </a:solidFill>
                <a:latin typeface="Calibri"/>
              </a:rPr>
              <a:t>(fin juin/début juillet)</a:t>
            </a:r>
            <a:endParaRPr lang="fr-FR" sz="2400" b="0" strike="noStrike" spc="-1">
              <a:latin typeface="Arial"/>
            </a:endParaRPr>
          </a:p>
          <a:p>
            <a:pPr marL="447840">
              <a:lnSpc>
                <a:spcPct val="100000"/>
              </a:lnSpc>
              <a:buNone/>
            </a:pPr>
            <a:r>
              <a:rPr lang="fr-FR" sz="2400" b="0" strike="noStrike" spc="-1">
                <a:solidFill>
                  <a:srgbClr val="000000"/>
                </a:solidFill>
                <a:latin typeface="Calibri"/>
              </a:rPr>
              <a:t>Jury composé par les D.U. (ou leurs représentants) et la direction de l’ED</a:t>
            </a:r>
            <a:endParaRPr lang="fr-FR" sz="24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lang="fr-FR" sz="2400" b="0" strike="noStrike" spc="-1">
              <a:latin typeface="Arial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sldNum" idx="6"/>
          </p:nvPr>
        </p:nvSpPr>
        <p:spPr/>
        <p:txBody>
          <a:bodyPr/>
          <a:lstStyle/>
          <a:p>
            <a:fld id="{A29E4467-A463-4385-823C-B5900F1D81E4}" type="slidenum">
              <a:rPr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ZoneTexte 4"/>
          <p:cNvSpPr/>
          <p:nvPr/>
        </p:nvSpPr>
        <p:spPr>
          <a:xfrm>
            <a:off x="921600" y="820800"/>
            <a:ext cx="7705440" cy="513841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spcAft>
                <a:spcPts val="601"/>
              </a:spcAft>
              <a:buNone/>
              <a:tabLst>
                <a:tab pos="0" algn="l"/>
              </a:tabLst>
            </a:pPr>
            <a:r>
              <a:rPr lang="fr-FR" sz="3000" b="1" strike="noStrike" spc="-1" dirty="0">
                <a:solidFill>
                  <a:srgbClr val="0000FF"/>
                </a:solidFill>
                <a:latin typeface="Calibri"/>
              </a:rPr>
              <a:t>Contrats doctoraux : lauréats 2025 (1)</a:t>
            </a:r>
            <a:endParaRPr lang="fr-FR" sz="30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Aft>
                <a:spcPts val="601"/>
              </a:spcAft>
              <a:buNone/>
              <a:tabLst>
                <a:tab pos="0" algn="l"/>
              </a:tabLst>
            </a:pPr>
            <a:r>
              <a:rPr lang="fr-FR" sz="2400" b="0" strike="noStrike" spc="-1" dirty="0">
                <a:solidFill>
                  <a:srgbClr val="000000"/>
                </a:solidFill>
                <a:latin typeface="Calibri"/>
              </a:rPr>
              <a:t>2 contrats Région + 5 contrats Établissement</a:t>
            </a:r>
          </a:p>
          <a:p>
            <a:pPr>
              <a:lnSpc>
                <a:spcPct val="100000"/>
              </a:lnSpc>
              <a:spcAft>
                <a:spcPts val="601"/>
              </a:spcAft>
              <a:buNone/>
              <a:tabLst>
                <a:tab pos="0" algn="l"/>
              </a:tabLst>
            </a:pPr>
            <a:endParaRPr lang="fr-F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Aft>
                <a:spcPts val="601"/>
              </a:spcAft>
              <a:buNone/>
              <a:tabLst>
                <a:tab pos="0" algn="l"/>
              </a:tabLst>
            </a:pPr>
            <a:r>
              <a:rPr lang="fr-FR" sz="2400" b="1" strike="noStrike" spc="-1" dirty="0">
                <a:solidFill>
                  <a:srgbClr val="000000"/>
                </a:solidFill>
                <a:latin typeface="Calibri"/>
              </a:rPr>
              <a:t>Lauréats ½ contrat Établissement + ½ contrat Région :</a:t>
            </a:r>
            <a:endParaRPr lang="fr-F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Aft>
                <a:spcPts val="601"/>
              </a:spcAft>
              <a:buNone/>
              <a:tabLst>
                <a:tab pos="0" algn="l"/>
              </a:tabLst>
            </a:pPr>
            <a:endParaRPr lang="fr-F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Aft>
                <a:spcPts val="601"/>
              </a:spcAft>
              <a:buNone/>
              <a:tabLst>
                <a:tab pos="0" algn="l"/>
              </a:tabLst>
            </a:pPr>
            <a:r>
              <a:rPr lang="fr-FR" sz="1800" b="1" strike="noStrike" spc="-1" dirty="0">
                <a:solidFill>
                  <a:srgbClr val="000000"/>
                </a:solidFill>
                <a:latin typeface="Calibri"/>
              </a:rPr>
              <a:t>Azalée </a:t>
            </a:r>
            <a:r>
              <a:rPr lang="fr-FR" sz="1800" b="1" strike="noStrike" spc="-1" dirty="0" err="1">
                <a:solidFill>
                  <a:srgbClr val="000000"/>
                </a:solidFill>
                <a:latin typeface="Calibri"/>
              </a:rPr>
              <a:t>Richalley</a:t>
            </a:r>
            <a:r>
              <a:rPr lang="fr-FR" sz="1800" b="1" strike="noStrike" spc="-1" dirty="0">
                <a:solidFill>
                  <a:srgbClr val="000000"/>
                </a:solidFill>
                <a:latin typeface="Calibri"/>
              </a:rPr>
              <a:t> (QUALIPSY) </a:t>
            </a:r>
            <a:r>
              <a:rPr lang="fr-FR" sz="1800" b="0" strike="noStrike" spc="-1" dirty="0">
                <a:solidFill>
                  <a:srgbClr val="000000"/>
                </a:solidFill>
                <a:latin typeface="Calibri"/>
              </a:rPr>
              <a:t>: Hypersensibilité et alexithymie primaire ou secondaire chez les adolescents : enjeux épistémologiques et méthodologiques et prévention en santé mentale</a:t>
            </a:r>
            <a:endParaRPr lang="fr-F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Aft>
                <a:spcPts val="601"/>
              </a:spcAft>
              <a:buNone/>
              <a:tabLst>
                <a:tab pos="0" algn="l"/>
              </a:tabLst>
            </a:pPr>
            <a:r>
              <a:rPr lang="fr-FR" sz="1800" b="1" strike="noStrike" spc="-1" dirty="0">
                <a:solidFill>
                  <a:srgbClr val="000000"/>
                </a:solidFill>
                <a:latin typeface="Calibri"/>
              </a:rPr>
              <a:t>Océane </a:t>
            </a:r>
            <a:r>
              <a:rPr lang="fr-FR" sz="1800" b="1" strike="noStrike" spc="-1" dirty="0" err="1">
                <a:solidFill>
                  <a:srgbClr val="000000"/>
                </a:solidFill>
                <a:latin typeface="Calibri"/>
              </a:rPr>
              <a:t>Bringaud</a:t>
            </a:r>
            <a:r>
              <a:rPr lang="fr-FR" sz="1800" b="1" strike="noStrike" spc="-1" dirty="0">
                <a:solidFill>
                  <a:srgbClr val="000000"/>
                </a:solidFill>
                <a:latin typeface="Calibri"/>
              </a:rPr>
              <a:t> (CITERES-LAT)</a:t>
            </a:r>
            <a:r>
              <a:rPr lang="fr-FR" sz="1800" b="0" strike="noStrike" spc="-1" dirty="0">
                <a:solidFill>
                  <a:srgbClr val="000000"/>
                </a:solidFill>
                <a:latin typeface="Calibri"/>
              </a:rPr>
              <a:t> : Programmes décoratifs et architecture de l’habitat rural antique dans le territoire de la cité des Lémovices</a:t>
            </a:r>
            <a:endParaRPr lang="fr-F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Aft>
                <a:spcPts val="601"/>
              </a:spcAft>
              <a:buNone/>
              <a:tabLst>
                <a:tab pos="0" algn="l"/>
              </a:tabLst>
            </a:pPr>
            <a:r>
              <a:rPr lang="fr-FR" sz="1800" b="1" strike="noStrike" spc="-1" dirty="0">
                <a:solidFill>
                  <a:srgbClr val="000000"/>
                </a:solidFill>
                <a:latin typeface="Calibri"/>
              </a:rPr>
              <a:t>Francesco </a:t>
            </a:r>
            <a:r>
              <a:rPr lang="fr-FR" sz="1800" b="1" strike="noStrike" spc="-1" dirty="0" err="1">
                <a:solidFill>
                  <a:srgbClr val="000000"/>
                </a:solidFill>
                <a:latin typeface="Calibri"/>
              </a:rPr>
              <a:t>Intrieri</a:t>
            </a:r>
            <a:r>
              <a:rPr lang="fr-FR" sz="1800" b="1" strike="noStrike" spc="-1" dirty="0">
                <a:solidFill>
                  <a:srgbClr val="000000"/>
                </a:solidFill>
                <a:latin typeface="Calibri"/>
              </a:rPr>
              <a:t> (CESR) </a:t>
            </a:r>
            <a:r>
              <a:rPr lang="fr-FR" sz="1800" b="0" strike="noStrike" spc="-1" dirty="0">
                <a:solidFill>
                  <a:srgbClr val="000000"/>
                </a:solidFill>
                <a:latin typeface="Calibri"/>
              </a:rPr>
              <a:t>: Les Saisons du ballet : du ballet à entrées à l’opéra-ballet. Étude et édition critique du Ballet des Saisons de Pascal </a:t>
            </a:r>
            <a:r>
              <a:rPr lang="fr-FR" sz="1800" b="0" strike="noStrike" spc="-1" dirty="0" err="1">
                <a:solidFill>
                  <a:srgbClr val="000000"/>
                </a:solidFill>
                <a:latin typeface="Calibri"/>
              </a:rPr>
              <a:t>Colasse</a:t>
            </a:r>
            <a:r>
              <a:rPr lang="fr-FR" sz="1800" b="0" strike="noStrike" spc="-1" dirty="0">
                <a:solidFill>
                  <a:srgbClr val="000000"/>
                </a:solidFill>
                <a:latin typeface="Calibri"/>
              </a:rPr>
              <a:t> (1696)</a:t>
            </a:r>
            <a:endParaRPr lang="fr-F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Aft>
                <a:spcPts val="601"/>
              </a:spcAft>
              <a:buNone/>
              <a:tabLst>
                <a:tab pos="0" algn="l"/>
              </a:tabLst>
            </a:pPr>
            <a:r>
              <a:rPr lang="fr-FR" sz="1800" b="1" strike="noStrike" spc="-1" dirty="0">
                <a:solidFill>
                  <a:srgbClr val="000000"/>
                </a:solidFill>
                <a:latin typeface="Calibri"/>
              </a:rPr>
              <a:t>Émilie Beaux Vitali (CESR)</a:t>
            </a:r>
            <a:r>
              <a:rPr lang="fr-FR" sz="1800" b="0" strike="noStrike" spc="-1" dirty="0">
                <a:solidFill>
                  <a:srgbClr val="000000"/>
                </a:solidFill>
                <a:latin typeface="Calibri"/>
              </a:rPr>
              <a:t> : Le plaisir à la Renaissance : recherches sur ses relations avec la question de la dignité humaine. Pour une dignité du plaisir</a:t>
            </a:r>
            <a:endParaRPr lang="fr-FR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6" name="PlaceHolder 1"/>
          <p:cNvSpPr>
            <a:spLocks noGrp="1"/>
          </p:cNvSpPr>
          <p:nvPr>
            <p:ph type="sldNum" idx="13"/>
          </p:nvPr>
        </p:nvSpPr>
        <p:spPr>
          <a:xfrm>
            <a:off x="6458040" y="6356520"/>
            <a:ext cx="20570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tabLst>
                <a:tab pos="0" algn="l"/>
              </a:tabLst>
              <a:defRPr lang="fr-FR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pos="0" algn="l"/>
              </a:tabLst>
            </a:pPr>
            <a:fld id="{FA1E1AE1-6582-4EFB-9CA2-E6BC030C253E}" type="slidenum">
              <a:rPr lang="fr-FR" sz="1200" b="0" strike="noStrike" spc="-1">
                <a:solidFill>
                  <a:srgbClr val="8B8B8B"/>
                </a:solidFill>
                <a:latin typeface="Calibri"/>
              </a:rPr>
              <a:t>7</a:t>
            </a:fld>
            <a:endParaRPr lang="fr-FR" sz="1200" b="0" strike="noStrike" spc="-1">
              <a:latin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C3D5C2-CF77-809A-2383-FF0A647784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ZoneTexte 4">
            <a:extLst>
              <a:ext uri="{FF2B5EF4-FFF2-40B4-BE49-F238E27FC236}">
                <a16:creationId xmlns:a16="http://schemas.microsoft.com/office/drawing/2014/main" id="{15244DB8-20C8-4A0F-9E8C-16569538C7A7}"/>
              </a:ext>
            </a:extLst>
          </p:cNvPr>
          <p:cNvSpPr/>
          <p:nvPr/>
        </p:nvSpPr>
        <p:spPr>
          <a:xfrm>
            <a:off x="921600" y="820800"/>
            <a:ext cx="7705440" cy="421508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spcAft>
                <a:spcPts val="601"/>
              </a:spcAft>
              <a:buNone/>
              <a:tabLst>
                <a:tab pos="0" algn="l"/>
              </a:tabLst>
            </a:pPr>
            <a:r>
              <a:rPr lang="fr-FR" sz="3000" b="1" strike="noStrike" spc="-1" dirty="0">
                <a:solidFill>
                  <a:srgbClr val="0000FF"/>
                </a:solidFill>
                <a:latin typeface="Calibri"/>
              </a:rPr>
              <a:t>Contrats doctoraux : lauréats 2025 (2)</a:t>
            </a:r>
            <a:endParaRPr lang="fr-FR" sz="30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Aft>
                <a:spcPts val="601"/>
              </a:spcAft>
              <a:buNone/>
              <a:tabLst>
                <a:tab pos="0" algn="l"/>
              </a:tabLst>
            </a:pPr>
            <a:endParaRPr lang="fr-F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Aft>
                <a:spcPts val="601"/>
              </a:spcAft>
              <a:buNone/>
              <a:tabLst>
                <a:tab pos="0" algn="l"/>
              </a:tabLst>
            </a:pPr>
            <a:r>
              <a:rPr lang="fr-FR" sz="2400" b="1" strike="noStrike" spc="-1" dirty="0">
                <a:solidFill>
                  <a:srgbClr val="000000"/>
                </a:solidFill>
                <a:latin typeface="Calibri"/>
              </a:rPr>
              <a:t>Lauréats ½ contrat Établissement + ½ contrat autre :</a:t>
            </a:r>
            <a:endParaRPr lang="fr-F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Aft>
                <a:spcPts val="601"/>
              </a:spcAft>
              <a:buNone/>
              <a:tabLst>
                <a:tab pos="0" algn="l"/>
              </a:tabLst>
            </a:pPr>
            <a:endParaRPr lang="fr-F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Aft>
                <a:spcPts val="601"/>
              </a:spcAft>
              <a:buNone/>
              <a:tabLst>
                <a:tab pos="0" algn="l"/>
              </a:tabLst>
            </a:pPr>
            <a:r>
              <a:rPr lang="fr-FR" b="1" spc="-1" dirty="0">
                <a:latin typeface="Calibri"/>
              </a:rPr>
              <a:t>Adeline Martin (CESR) </a:t>
            </a:r>
            <a:r>
              <a:rPr lang="fr-FR" spc="-1" dirty="0">
                <a:latin typeface="Calibri"/>
              </a:rPr>
              <a:t>: </a:t>
            </a:r>
            <a:r>
              <a:rPr lang="fr-FR" i="1" spc="-1" dirty="0">
                <a:latin typeface="Calibri"/>
              </a:rPr>
              <a:t>De Profundis </a:t>
            </a:r>
            <a:r>
              <a:rPr lang="fr-FR" spc="-1" dirty="0">
                <a:latin typeface="Calibri"/>
              </a:rPr>
              <a:t>d’Oscar Wilde: édition numérique critique et réception éditoriale d’un texte censuré (1897-1962) </a:t>
            </a:r>
          </a:p>
          <a:p>
            <a:pPr>
              <a:lnSpc>
                <a:spcPct val="100000"/>
              </a:lnSpc>
              <a:spcAft>
                <a:spcPts val="601"/>
              </a:spcAft>
              <a:buNone/>
              <a:tabLst>
                <a:tab pos="0" algn="l"/>
              </a:tabLst>
            </a:pPr>
            <a:r>
              <a:rPr lang="fr-FR" spc="-1" dirty="0">
                <a:latin typeface="Calibri"/>
              </a:rPr>
              <a:t>        → 50% Établissement et 50 % Université de Montréal</a:t>
            </a:r>
          </a:p>
          <a:p>
            <a:pPr>
              <a:spcAft>
                <a:spcPts val="601"/>
              </a:spcAft>
              <a:tabLst>
                <a:tab pos="0" algn="l"/>
              </a:tabLst>
            </a:pPr>
            <a:r>
              <a:rPr lang="fr-FR" b="1" spc="-1" dirty="0">
                <a:solidFill>
                  <a:srgbClr val="000000"/>
                </a:solidFill>
                <a:latin typeface="Calibri"/>
              </a:rPr>
              <a:t>Lucie Perrault (</a:t>
            </a:r>
            <a:r>
              <a:rPr lang="fr-FR" b="1" spc="-1" dirty="0" err="1">
                <a:solidFill>
                  <a:srgbClr val="000000"/>
                </a:solidFill>
                <a:latin typeface="Calibri"/>
              </a:rPr>
              <a:t>QualiPsy</a:t>
            </a:r>
            <a:r>
              <a:rPr lang="fr-FR" b="1" spc="-1" dirty="0">
                <a:solidFill>
                  <a:srgbClr val="000000"/>
                </a:solidFill>
                <a:latin typeface="Calibri"/>
              </a:rPr>
              <a:t>) </a:t>
            </a:r>
            <a:r>
              <a:rPr lang="fr-FR" spc="-1" dirty="0">
                <a:solidFill>
                  <a:srgbClr val="000000"/>
                </a:solidFill>
                <a:latin typeface="Calibri"/>
              </a:rPr>
              <a:t>: </a:t>
            </a:r>
            <a:r>
              <a:rPr lang="fr-FR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Mieux comprendre, prévenir et soigner la fatigue compassionnelle chez les soignants hautement sensibles</a:t>
            </a:r>
          </a:p>
          <a:p>
            <a:pPr>
              <a:spcAft>
                <a:spcPts val="601"/>
              </a:spcAft>
              <a:tabLst>
                <a:tab pos="0" algn="l"/>
              </a:tabLst>
            </a:pPr>
            <a:r>
              <a:rPr lang="fr-FR" spc="-1" dirty="0">
                <a:latin typeface="Calibri"/>
              </a:rPr>
              <a:t>        → 50% Établissement et 50 % contrat non utilisé par EMSTU</a:t>
            </a:r>
            <a:endParaRPr lang="fr-FR" spc="-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00000"/>
              </a:lnSpc>
              <a:spcAft>
                <a:spcPts val="601"/>
              </a:spcAft>
              <a:buNone/>
              <a:tabLst>
                <a:tab pos="0" algn="l"/>
              </a:tabLst>
            </a:pPr>
            <a:endParaRPr lang="fr-FR" sz="1800" b="0" strike="noStrike" spc="-1" dirty="0">
              <a:latin typeface="Arial"/>
            </a:endParaRPr>
          </a:p>
        </p:txBody>
      </p:sp>
      <p:sp>
        <p:nvSpPr>
          <p:cNvPr id="146" name="PlaceHolder 1">
            <a:extLst>
              <a:ext uri="{FF2B5EF4-FFF2-40B4-BE49-F238E27FC236}">
                <a16:creationId xmlns:a16="http://schemas.microsoft.com/office/drawing/2014/main" id="{98EB0688-0F31-08CC-827C-178FD375E369}"/>
              </a:ext>
            </a:extLst>
          </p:cNvPr>
          <p:cNvSpPr>
            <a:spLocks noGrp="1"/>
          </p:cNvSpPr>
          <p:nvPr>
            <p:ph type="sldNum" idx="13"/>
          </p:nvPr>
        </p:nvSpPr>
        <p:spPr>
          <a:xfrm>
            <a:off x="6458040" y="6356520"/>
            <a:ext cx="20570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tabLst>
                <a:tab pos="0" algn="l"/>
              </a:tabLst>
              <a:defRPr lang="fr-FR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pos="0" algn="l"/>
              </a:tabLst>
            </a:pPr>
            <a:fld id="{FA1E1AE1-6582-4EFB-9CA2-E6BC030C253E}" type="slidenum">
              <a:rPr lang="fr-FR" sz="1200" b="0" strike="noStrike" spc="-1">
                <a:solidFill>
                  <a:srgbClr val="8B8B8B"/>
                </a:solidFill>
                <a:latin typeface="Calibri"/>
              </a:rPr>
              <a:t>8</a:t>
            </a:fld>
            <a:endParaRPr lang="fr-FR" sz="1200" b="0" strike="noStrike" spc="-1">
              <a:latin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2612045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ZoneTexte 4"/>
          <p:cNvSpPr/>
          <p:nvPr/>
        </p:nvSpPr>
        <p:spPr>
          <a:xfrm>
            <a:off x="921600" y="820800"/>
            <a:ext cx="7705440" cy="3245589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>
              <a:lnSpc>
                <a:spcPct val="100000"/>
              </a:lnSpc>
              <a:spcAft>
                <a:spcPts val="601"/>
              </a:spcAft>
              <a:buNone/>
              <a:tabLst>
                <a:tab pos="0" algn="l"/>
              </a:tabLst>
            </a:pPr>
            <a:r>
              <a:rPr lang="fr-FR" sz="3000" b="1" strike="noStrike" spc="-1" dirty="0">
                <a:solidFill>
                  <a:srgbClr val="0000FF"/>
                </a:solidFill>
                <a:latin typeface="Calibri"/>
              </a:rPr>
              <a:t>Contrats doctoraux : lauréats 2025 (3)</a:t>
            </a:r>
            <a:endParaRPr lang="fr-FR" sz="30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Aft>
                <a:spcPts val="601"/>
              </a:spcAft>
              <a:buNone/>
              <a:tabLst>
                <a:tab pos="0" algn="l"/>
              </a:tabLst>
            </a:pPr>
            <a:endParaRPr lang="fr-FR" sz="30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Aft>
                <a:spcPts val="601"/>
              </a:spcAft>
              <a:buNone/>
              <a:tabLst>
                <a:tab pos="0" algn="l"/>
              </a:tabLst>
            </a:pPr>
            <a:r>
              <a:rPr lang="fr-FR" sz="2400" b="1" strike="noStrike" spc="-1" dirty="0">
                <a:solidFill>
                  <a:srgbClr val="000000"/>
                </a:solidFill>
                <a:latin typeface="Calibri"/>
              </a:rPr>
              <a:t>Lauréats contrat Établissement entier :</a:t>
            </a:r>
            <a:endParaRPr lang="fr-F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Aft>
                <a:spcPts val="601"/>
              </a:spcAft>
              <a:buNone/>
              <a:tabLst>
                <a:tab pos="0" algn="l"/>
              </a:tabLst>
            </a:pPr>
            <a:endParaRPr lang="fr-FR" sz="24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Aft>
                <a:spcPts val="601"/>
              </a:spcAft>
              <a:buNone/>
              <a:tabLst>
                <a:tab pos="0" algn="l"/>
              </a:tabLst>
            </a:pPr>
            <a:r>
              <a:rPr lang="fr-FR" sz="1800" b="1" strike="noStrike" spc="-1" dirty="0">
                <a:solidFill>
                  <a:srgbClr val="000000"/>
                </a:solidFill>
                <a:latin typeface="Calibri"/>
              </a:rPr>
              <a:t>Ieva VAITKEVICIUTE (INTRU)</a:t>
            </a:r>
            <a:r>
              <a:rPr lang="fr-FR" sz="1800" b="0" strike="noStrike" spc="-1" dirty="0">
                <a:solidFill>
                  <a:srgbClr val="000000"/>
                </a:solidFill>
                <a:latin typeface="Calibri"/>
              </a:rPr>
              <a:t> : Le potentiel relationnel du dispositif littéraire : la lecture d’albums dans les centres maternels comme accompagnement à la maternité</a:t>
            </a:r>
            <a:endParaRPr lang="fr-FR" sz="1800" b="0" strike="noStrike" spc="-1" dirty="0">
              <a:latin typeface="Arial"/>
            </a:endParaRPr>
          </a:p>
          <a:p>
            <a:pPr>
              <a:lnSpc>
                <a:spcPct val="100000"/>
              </a:lnSpc>
              <a:spcAft>
                <a:spcPts val="601"/>
              </a:spcAft>
              <a:buNone/>
              <a:tabLst>
                <a:tab pos="0" algn="l"/>
              </a:tabLst>
            </a:pPr>
            <a:r>
              <a:rPr lang="fr-FR" sz="1800" b="1" strike="noStrike" spc="-1" dirty="0">
                <a:solidFill>
                  <a:srgbClr val="000000"/>
                </a:solidFill>
                <a:latin typeface="Calibri"/>
              </a:rPr>
              <a:t>Samuel Carrat (ICD) </a:t>
            </a:r>
            <a:r>
              <a:rPr lang="fr-FR" sz="1800" b="0" strike="noStrike" spc="-1" dirty="0">
                <a:solidFill>
                  <a:srgbClr val="000000"/>
                </a:solidFill>
                <a:latin typeface="Calibri"/>
              </a:rPr>
              <a:t>: La fondation ontologique de l'éthique environnementale</a:t>
            </a:r>
          </a:p>
        </p:txBody>
      </p:sp>
      <p:sp>
        <p:nvSpPr>
          <p:cNvPr id="148" name="PlaceHolder 1"/>
          <p:cNvSpPr>
            <a:spLocks noGrp="1"/>
          </p:cNvSpPr>
          <p:nvPr>
            <p:ph type="sldNum" idx="14"/>
          </p:nvPr>
        </p:nvSpPr>
        <p:spPr>
          <a:xfrm>
            <a:off x="6458040" y="6356520"/>
            <a:ext cx="20570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tabLst>
                <a:tab pos="0" algn="l"/>
              </a:tabLst>
              <a:defRPr lang="fr-FR" sz="1200" b="0" strike="noStrike" spc="-1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pos="0" algn="l"/>
              </a:tabLst>
            </a:pPr>
            <a:fld id="{FD1C5694-208B-4FA0-841A-57F28EBC9835}" type="slidenum">
              <a:rPr lang="fr-FR" sz="1200" b="0" strike="noStrike" spc="-1">
                <a:solidFill>
                  <a:srgbClr val="8B8B8B"/>
                </a:solidFill>
                <a:latin typeface="Calibri"/>
              </a:rPr>
              <a:t>9</a:t>
            </a:fld>
            <a:endParaRPr lang="fr-FR" sz="1200" b="0" strike="noStrike" spc="-1">
              <a:latin typeface="Times New Roman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9298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3000" b="1" strike="noStrike" spc="-1">
                <a:solidFill>
                  <a:srgbClr val="0000FF"/>
                </a:solidFill>
                <a:latin typeface="Calibri"/>
              </a:rPr>
              <a:t>Rapport taille de l’ED -- nombre de contrats Établissement reçus (N-1)</a:t>
            </a:r>
            <a:endParaRPr lang="fr-FR" sz="3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/>
          </p:nvPr>
        </p:nvSpPr>
        <p:spPr>
          <a:xfrm>
            <a:off x="628560" y="1492200"/>
            <a:ext cx="6818040" cy="4667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  <a:spcBef>
                <a:spcPts val="1001"/>
              </a:spcBef>
              <a:buNone/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fr-FR" sz="28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51" name="Image 5"/>
          <p:cNvPicPr/>
          <p:nvPr/>
        </p:nvPicPr>
        <p:blipFill>
          <a:blip r:embed="rId3"/>
          <a:stretch/>
        </p:blipFill>
        <p:spPr>
          <a:xfrm>
            <a:off x="2099520" y="1704960"/>
            <a:ext cx="5159520" cy="4555440"/>
          </a:xfrm>
          <a:prstGeom prst="rect">
            <a:avLst/>
          </a:prstGeom>
          <a:ln w="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6B2D7220-F5E9-43FE-BCE5-D33C42D8D654}" type="slidenum">
              <a:rPr/>
              <a:t>10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984B9B-51FC-6C37-E4C4-A5A43583B2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>
            <a:extLst>
              <a:ext uri="{FF2B5EF4-FFF2-40B4-BE49-F238E27FC236}">
                <a16:creationId xmlns:a16="http://schemas.microsoft.com/office/drawing/2014/main" id="{C75CAF8F-D8B3-211A-47BE-41A9540E28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560" y="365040"/>
            <a:ext cx="7886520" cy="9298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fr-FR" sz="3000" b="1" strike="noStrike" spc="-1" dirty="0">
                <a:solidFill>
                  <a:srgbClr val="0000FF"/>
                </a:solidFill>
                <a:latin typeface="Calibri"/>
              </a:rPr>
              <a:t>Rapport taille de l’ED -- nombre de contrats Établissement reçus (N-1)</a:t>
            </a:r>
            <a:endParaRPr lang="fr-FR" sz="30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0" name="PlaceHolder 2">
            <a:extLst>
              <a:ext uri="{FF2B5EF4-FFF2-40B4-BE49-F238E27FC236}">
                <a16:creationId xmlns:a16="http://schemas.microsoft.com/office/drawing/2014/main" id="{4756F96D-44DC-9C03-7126-9C39BFAF4C85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628560" y="1492200"/>
            <a:ext cx="6818040" cy="46670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lnSpcReduction="10000"/>
          </a:bodyPr>
          <a:lstStyle/>
          <a:p>
            <a:pPr>
              <a:spcBef>
                <a:spcPts val="1001"/>
              </a:spcBef>
              <a:tabLst>
                <a:tab pos="0" algn="l"/>
              </a:tabLst>
            </a:pPr>
            <a:r>
              <a:rPr lang="fr-FR" sz="2800" b="0" strike="noStrike" spc="-1" dirty="0">
                <a:solidFill>
                  <a:srgbClr val="000000"/>
                </a:solidFill>
                <a:latin typeface="Calibri"/>
              </a:rPr>
              <a:t>Relativement au </a:t>
            </a:r>
            <a:r>
              <a:rPr lang="fr-FR" sz="2800" b="1" strike="noStrike" spc="-1" dirty="0">
                <a:solidFill>
                  <a:srgbClr val="000000"/>
                </a:solidFill>
                <a:latin typeface="Calibri"/>
              </a:rPr>
              <a:t>nombre de collègues HDR</a:t>
            </a:r>
            <a:r>
              <a:rPr lang="fr-FR" sz="2800" b="0" strike="noStrike" spc="-1" dirty="0">
                <a:solidFill>
                  <a:srgbClr val="000000"/>
                </a:solidFill>
                <a:latin typeface="Calibri"/>
              </a:rPr>
              <a:t>, situation équilibrée : env. 19% des HDR de l’établissement, 18% des contrats.</a:t>
            </a:r>
          </a:p>
          <a:p>
            <a:pPr>
              <a:spcBef>
                <a:spcPts val="1001"/>
              </a:spcBef>
              <a:tabLst>
                <a:tab pos="0" algn="l"/>
              </a:tabLst>
            </a:pPr>
            <a:endParaRPr lang="fr-FR" sz="20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spcBef>
                <a:spcPts val="1001"/>
              </a:spcBef>
              <a:tabLst>
                <a:tab pos="0" algn="l"/>
              </a:tabLst>
            </a:pPr>
            <a:r>
              <a:rPr lang="fr-FR" spc="-1" dirty="0">
                <a:solidFill>
                  <a:srgbClr val="000000"/>
                </a:solidFill>
                <a:latin typeface="Calibri"/>
              </a:rPr>
              <a:t>Au regard du </a:t>
            </a:r>
            <a:r>
              <a:rPr lang="fr-FR" b="1" spc="-1" dirty="0">
                <a:solidFill>
                  <a:srgbClr val="000000"/>
                </a:solidFill>
                <a:latin typeface="Calibri"/>
              </a:rPr>
              <a:t>nombre de doctorants</a:t>
            </a:r>
            <a:r>
              <a:rPr lang="fr-FR" spc="-1" dirty="0">
                <a:solidFill>
                  <a:srgbClr val="000000"/>
                </a:solidFill>
                <a:latin typeface="Calibri"/>
              </a:rPr>
              <a:t>, situation non équitable : env. 33% des effectifs, 18% des contrats.</a:t>
            </a:r>
          </a:p>
          <a:p>
            <a:pPr>
              <a:spcBef>
                <a:spcPts val="1001"/>
              </a:spcBef>
              <a:tabLst>
                <a:tab pos="0" algn="l"/>
              </a:tabLst>
            </a:pPr>
            <a:endParaRPr lang="fr-FR" sz="2000" spc="-1" dirty="0">
              <a:solidFill>
                <a:srgbClr val="000000"/>
              </a:solidFill>
              <a:latin typeface="Calibri"/>
            </a:endParaRPr>
          </a:p>
          <a:p>
            <a:pPr>
              <a:spcBef>
                <a:spcPts val="1001"/>
              </a:spcBef>
              <a:tabLst>
                <a:tab pos="0" algn="l"/>
              </a:tabLst>
            </a:pPr>
            <a:r>
              <a:rPr lang="fr-FR" spc="-1" dirty="0" err="1">
                <a:solidFill>
                  <a:srgbClr val="000000"/>
                </a:solidFill>
                <a:latin typeface="Calibri"/>
              </a:rPr>
              <a:t>Ré-équilibrage</a:t>
            </a:r>
            <a:r>
              <a:rPr lang="fr-FR" spc="-1" dirty="0">
                <a:solidFill>
                  <a:srgbClr val="000000"/>
                </a:solidFill>
                <a:latin typeface="Calibri"/>
              </a:rPr>
              <a:t> d’autant plus </a:t>
            </a:r>
            <a:r>
              <a:rPr lang="fr-FR" b="1" spc="-1" dirty="0">
                <a:solidFill>
                  <a:srgbClr val="000000"/>
                </a:solidFill>
                <a:latin typeface="Calibri"/>
              </a:rPr>
              <a:t>urgent</a:t>
            </a:r>
            <a:r>
              <a:rPr lang="fr-FR" spc="-1" dirty="0">
                <a:solidFill>
                  <a:srgbClr val="000000"/>
                </a:solidFill>
                <a:latin typeface="Calibri"/>
              </a:rPr>
              <a:t> que déséquilibre initial a été considérablement aggravé par passage aux demi-contrats Région.</a:t>
            </a:r>
            <a:endParaRPr lang="fr-FR" sz="2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>
            <a:extLst>
              <a:ext uri="{FF2B5EF4-FFF2-40B4-BE49-F238E27FC236}">
                <a16:creationId xmlns:a16="http://schemas.microsoft.com/office/drawing/2014/main" id="{F4818EEE-CAE3-38F2-5958-DEF7BD2D3F10}"/>
              </a:ext>
            </a:extLst>
          </p:cNvPr>
          <p:cNvSpPr>
            <a:spLocks noGrp="1"/>
          </p:cNvSpPr>
          <p:nvPr>
            <p:ph type="sldNum" idx="9"/>
          </p:nvPr>
        </p:nvSpPr>
        <p:spPr/>
        <p:txBody>
          <a:bodyPr/>
          <a:lstStyle/>
          <a:p>
            <a:fld id="{6B2D7220-F5E9-43FE-BCE5-D33C42D8D654}" type="slidenum">
              <a:rPr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185425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1396</TotalTime>
  <Words>1096</Words>
  <Application>Microsoft Office PowerPoint</Application>
  <PresentationFormat>Affichage à l'écran (4:3)</PresentationFormat>
  <Paragraphs>148</Paragraphs>
  <Slides>11</Slides>
  <Notes>7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11</vt:i4>
      </vt:variant>
    </vt:vector>
  </HeadingPairs>
  <TitlesOfParts>
    <vt:vector size="23" baseType="lpstr">
      <vt:lpstr>ＭＳ Ｐゴシック</vt:lpstr>
      <vt:lpstr>Arial</vt:lpstr>
      <vt:lpstr>Calibri</vt:lpstr>
      <vt:lpstr>Calibri Light</vt:lpstr>
      <vt:lpstr>DejaVu Sans</vt:lpstr>
      <vt:lpstr>StarSymbol</vt:lpstr>
      <vt:lpstr>Symbol</vt:lpstr>
      <vt:lpstr>Times New Roman</vt:lpstr>
      <vt:lpstr>Wingdings</vt:lpstr>
      <vt:lpstr>Office Theme</vt:lpstr>
      <vt:lpstr>Office Theme</vt:lpstr>
      <vt:lpstr>Office Theme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Rapport taille de l’ED -- nombre de contrats Établissement reçus (N-1)</vt:lpstr>
      <vt:lpstr>Rapport taille de l’ED -- nombre de contrats Établissement reçus (N-1)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/>
  <dc:creator>Christophe Sinturel</dc:creator>
  <dc:description/>
  <cp:lastModifiedBy>Isabelle Guillouet</cp:lastModifiedBy>
  <cp:revision>369</cp:revision>
  <cp:lastPrinted>2017-10-18T13:30:15Z</cp:lastPrinted>
  <dcterms:created xsi:type="dcterms:W3CDTF">2017-09-25T09:11:57Z</dcterms:created>
  <dcterms:modified xsi:type="dcterms:W3CDTF">2025-11-20T07:22:57Z</dcterms:modified>
  <dc:language>fr-FR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0x01010071B24968EFC6EF4AB289C484678AA922</vt:lpwstr>
  </property>
  <property fmtid="{D5CDD505-2E9C-101B-9397-08002B2CF9AE}" pid="3" name="Notes">
    <vt:i4>7</vt:i4>
  </property>
  <property fmtid="{D5CDD505-2E9C-101B-9397-08002B2CF9AE}" pid="4" name="PresentationFormat">
    <vt:lpwstr>Affichage à l'écran (4:3)</vt:lpwstr>
  </property>
  <property fmtid="{D5CDD505-2E9C-101B-9397-08002B2CF9AE}" pid="5" name="Slides">
    <vt:i4>11</vt:i4>
  </property>
</Properties>
</file>