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Lst>
  <p:notesMasterIdLst>
    <p:notesMasterId r:id="rId15"/>
  </p:notesMasterIdLst>
  <p:handoutMasterIdLst>
    <p:handoutMasterId r:id="rId16"/>
  </p:handoutMasterIdLst>
  <p:sldIdLst>
    <p:sldId id="279" r:id="rId5"/>
    <p:sldId id="417" r:id="rId6"/>
    <p:sldId id="418" r:id="rId7"/>
    <p:sldId id="439" r:id="rId8"/>
    <p:sldId id="292" r:id="rId9"/>
    <p:sldId id="298" r:id="rId10"/>
    <p:sldId id="340" r:id="rId11"/>
    <p:sldId id="291" r:id="rId12"/>
    <p:sldId id="438" r:id="rId13"/>
    <p:sldId id="377" r:id="rId14"/>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8" clrIdx="0"/>
  <p:cmAuthor id="1" name="ED2019" initials="E" lastIdx="27" clrIdx="1"/>
  <p:cmAuthor id="2" name="Marie Clermonté" initials="MC" lastIdx="1" clrIdx="2"/>
  <p:cmAuthor id="3" name="Cecile Chamaillard" initials="CC" lastIdx="1" clrIdx="3">
    <p:extLst>
      <p:ext uri="{19B8F6BF-5375-455C-9EA6-DF929625EA0E}">
        <p15:presenceInfo xmlns:p15="http://schemas.microsoft.com/office/powerpoint/2012/main" userId="S-1-5-21-1203434975-2139403288-3280681729-5110" providerId="AD"/>
      </p:ext>
    </p:extLst>
  </p:cmAuthor>
  <p:cmAuthor id="4" name="Fabienne" initials="F" lastIdx="1" clrIdx="4">
    <p:extLst>
      <p:ext uri="{19B8F6BF-5375-455C-9EA6-DF929625EA0E}">
        <p15:presenceInfo xmlns:p15="http://schemas.microsoft.com/office/powerpoint/2012/main" userId="Fabien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CC0066"/>
    <a:srgbClr val="FF3300"/>
    <a:srgbClr val="006600"/>
    <a:srgbClr val="FFFF66"/>
    <a:srgbClr val="33CC33"/>
    <a:srgbClr val="3366FF"/>
    <a:srgbClr val="FF6699"/>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3579" autoAdjust="0"/>
  </p:normalViewPr>
  <p:slideViewPr>
    <p:cSldViewPr snapToGrid="0">
      <p:cViewPr varScale="1">
        <p:scale>
          <a:sx n="112" d="100"/>
          <a:sy n="112" d="100"/>
        </p:scale>
        <p:origin x="1640"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508650A-34D3-4CCC-B56C-5CB823356325}" type="datetimeFigureOut">
              <a:rPr lang="fr-FR" smtClean="0"/>
              <a:pPr/>
              <a:t>13/10/2025</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483403E4-C227-4D14-9B21-1B5BE1B3E8AC}" type="slidenum">
              <a:rPr lang="fr-FR" smtClean="0"/>
              <a:pPr/>
              <a:t>‹N°›</a:t>
            </a:fld>
            <a:endParaRPr lang="fr-FR"/>
          </a:p>
        </p:txBody>
      </p:sp>
    </p:spTree>
    <p:extLst>
      <p:ext uri="{BB962C8B-B14F-4D97-AF65-F5344CB8AC3E}">
        <p14:creationId xmlns:p14="http://schemas.microsoft.com/office/powerpoint/2010/main" val="26375940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EB6B4EA-5D08-4B32-8062-4C7E7A0A69D5}" type="datetimeFigureOut">
              <a:rPr lang="fr-FR" smtClean="0"/>
              <a:pPr/>
              <a:t>13/10/2025</a:t>
            </a:fld>
            <a:endParaRPr lang="fr-FR"/>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4E7019A-45C8-413F-89C3-D32ECB5AFACC}" type="slidenum">
              <a:rPr lang="fr-FR" smtClean="0"/>
              <a:pPr/>
              <a:t>‹N°›</a:t>
            </a:fld>
            <a:endParaRPr lang="fr-FR"/>
          </a:p>
        </p:txBody>
      </p:sp>
    </p:spTree>
    <p:extLst>
      <p:ext uri="{BB962C8B-B14F-4D97-AF65-F5344CB8AC3E}">
        <p14:creationId xmlns:p14="http://schemas.microsoft.com/office/powerpoint/2010/main" val="72660940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p:spPr>
        <p:txBody>
          <a:bodyPr/>
          <a:lstStyle/>
          <a:p>
            <a:fld id="{9D7DF6C8-B499-4B1F-92B0-3D193C6B8230}" type="slidenum">
              <a:rPr lang="fr-FR" smtClean="0">
                <a:latin typeface="Times New Roman" pitchFamily="-72" charset="0"/>
                <a:ea typeface="ＭＳ Ｐゴシック" pitchFamily="-72" charset="-128"/>
                <a:cs typeface="ＭＳ Ｐゴシック" pitchFamily="-72" charset="-128"/>
              </a:rPr>
              <a:pPr/>
              <a:t>1</a:t>
            </a:fld>
            <a:endParaRPr lang="fr-FR">
              <a:latin typeface="Times New Roman" pitchFamily="-72" charset="0"/>
              <a:ea typeface="ＭＳ Ｐゴシック" pitchFamily="-72" charset="-128"/>
              <a:cs typeface="ＭＳ Ｐゴシック" pitchFamily="-72" charset="-128"/>
            </a:endParaRP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endParaRPr lang="fr-FR">
              <a:latin typeface="Arial Narrow" pitchFamily="-72"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131611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Lamé = fusion du</a:t>
            </a:r>
            <a:r>
              <a:rPr lang="fr-FR" baseline="0" dirty="0"/>
              <a:t> LMR et de 3 équipes de Prisme</a:t>
            </a:r>
            <a:endParaRPr lang="fr-FR" dirty="0"/>
          </a:p>
        </p:txBody>
      </p:sp>
    </p:spTree>
    <p:extLst>
      <p:ext uri="{BB962C8B-B14F-4D97-AF65-F5344CB8AC3E}">
        <p14:creationId xmlns:p14="http://schemas.microsoft.com/office/powerpoint/2010/main" val="1858870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13FD710-AA9D-40A4-93B9-500B7C010712}" type="slidenum">
              <a:rPr lang="fr-FR" smtClean="0"/>
              <a:pPr/>
              <a:t>5</a:t>
            </a:fld>
            <a:endParaRPr lang="fr-FR"/>
          </a:p>
        </p:txBody>
      </p:sp>
    </p:spTree>
    <p:extLst>
      <p:ext uri="{BB962C8B-B14F-4D97-AF65-F5344CB8AC3E}">
        <p14:creationId xmlns:p14="http://schemas.microsoft.com/office/powerpoint/2010/main" val="2170050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sp>
        <p:nvSpPr>
          <p:cNvPr id="4" name="Date Placeholder 3"/>
          <p:cNvSpPr>
            <a:spLocks noGrp="1"/>
          </p:cNvSpPr>
          <p:nvPr>
            <p:ph type="dt" sz="half" idx="10"/>
          </p:nvPr>
        </p:nvSpPr>
        <p:spPr/>
        <p:txBody>
          <a:bodyPr/>
          <a:lstStyle/>
          <a:p>
            <a:fld id="{BC261D23-1230-44C1-B979-43A30E3E55C0}" type="datetime1">
              <a:rPr lang="fr-FR" smtClean="0"/>
              <a:pPr/>
              <a:t>13/10/2025</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44968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6953EDE-C5C5-45EC-A18F-A83BDE7D317F}" type="datetime1">
              <a:rPr lang="fr-FR" smtClean="0"/>
              <a:pPr/>
              <a:t>13/10/2025</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66324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FB8C91F-6CB0-448B-955D-5027F5006E70}" type="datetime1">
              <a:rPr lang="fr-FR" smtClean="0"/>
              <a:pPr/>
              <a:t>13/10/2025</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970307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2BC24AB7-7FC9-4573-95BE-17C9CC23D7D4}" type="datetime1">
              <a:rPr lang="fr-FR" smtClean="0"/>
              <a:pPr/>
              <a:t>13/10/2025</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08779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04410CB8-B9E8-4B28-88A4-7AD94576DB2B}" type="datetime1">
              <a:rPr lang="fr-FR" smtClean="0"/>
              <a:pPr/>
              <a:t>13/10/2025</a:t>
            </a:fld>
            <a:endParaRPr lang="fr-FR"/>
          </a:p>
        </p:txBody>
      </p:sp>
      <p:sp>
        <p:nvSpPr>
          <p:cNvPr id="5" name="Footer Placeholder 4"/>
          <p:cNvSpPr>
            <a:spLocks noGrp="1"/>
          </p:cNvSpPr>
          <p:nvPr>
            <p:ph type="ftr" sz="quarter" idx="11"/>
          </p:nvPr>
        </p:nvSpPr>
        <p:spPr/>
        <p:txBody>
          <a:bodyPr/>
          <a:lstStyle/>
          <a:p>
            <a:r>
              <a:rPr lang="fr-FR"/>
              <a:t>Conseil de l'ED EMSTU - 8 mars 2019</a:t>
            </a:r>
          </a:p>
        </p:txBody>
      </p:sp>
      <p:sp>
        <p:nvSpPr>
          <p:cNvPr id="6" name="Slide Number Placeholder 5"/>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037412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E3C6A0FC-0791-47CE-A6AB-F82A80B53D79}" type="datetime1">
              <a:rPr lang="fr-FR" smtClean="0"/>
              <a:pPr/>
              <a:t>13/10/2025</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198256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ADA98C67-3AC2-485B-A582-05B0C8CB09CB}" type="datetime1">
              <a:rPr lang="fr-FR" smtClean="0"/>
              <a:pPr/>
              <a:t>13/10/2025</a:t>
            </a:fld>
            <a:endParaRPr lang="fr-FR"/>
          </a:p>
        </p:txBody>
      </p:sp>
      <p:sp>
        <p:nvSpPr>
          <p:cNvPr id="8" name="Footer Placeholder 7"/>
          <p:cNvSpPr>
            <a:spLocks noGrp="1"/>
          </p:cNvSpPr>
          <p:nvPr>
            <p:ph type="ftr" sz="quarter" idx="11"/>
          </p:nvPr>
        </p:nvSpPr>
        <p:spPr/>
        <p:txBody>
          <a:bodyPr/>
          <a:lstStyle/>
          <a:p>
            <a:r>
              <a:rPr lang="fr-FR"/>
              <a:t>Conseil de l'ED EMSTU - 8 mars 2019</a:t>
            </a:r>
          </a:p>
        </p:txBody>
      </p:sp>
      <p:sp>
        <p:nvSpPr>
          <p:cNvPr id="9" name="Slide Number Placeholder 8"/>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9898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8ED39DB3-CEC8-4419-804C-E6564B2753CD}" type="datetime1">
              <a:rPr lang="fr-FR" smtClean="0"/>
              <a:pPr/>
              <a:t>13/10/2025</a:t>
            </a:fld>
            <a:endParaRPr lang="fr-FR"/>
          </a:p>
        </p:txBody>
      </p:sp>
      <p:sp>
        <p:nvSpPr>
          <p:cNvPr id="4" name="Footer Placeholder 3"/>
          <p:cNvSpPr>
            <a:spLocks noGrp="1"/>
          </p:cNvSpPr>
          <p:nvPr>
            <p:ph type="ftr" sz="quarter" idx="11"/>
          </p:nvPr>
        </p:nvSpPr>
        <p:spPr/>
        <p:txBody>
          <a:bodyPr/>
          <a:lstStyle/>
          <a:p>
            <a:r>
              <a:rPr lang="fr-FR"/>
              <a:t>Conseil de l'ED EMSTU - 8 mars 2019</a:t>
            </a:r>
          </a:p>
        </p:txBody>
      </p:sp>
      <p:sp>
        <p:nvSpPr>
          <p:cNvPr id="5" name="Slide Number Placeholder 4"/>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3945785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832FE-BF6B-4D2C-9418-8DDAB20B6EAA}" type="datetime1">
              <a:rPr lang="fr-FR" smtClean="0"/>
              <a:pPr/>
              <a:t>13/10/2025</a:t>
            </a:fld>
            <a:endParaRPr lang="fr-FR"/>
          </a:p>
        </p:txBody>
      </p:sp>
      <p:sp>
        <p:nvSpPr>
          <p:cNvPr id="3" name="Footer Placeholder 2"/>
          <p:cNvSpPr>
            <a:spLocks noGrp="1"/>
          </p:cNvSpPr>
          <p:nvPr>
            <p:ph type="ftr" sz="quarter" idx="11"/>
          </p:nvPr>
        </p:nvSpPr>
        <p:spPr/>
        <p:txBody>
          <a:bodyPr/>
          <a:lstStyle/>
          <a:p>
            <a:r>
              <a:rPr lang="fr-FR"/>
              <a:t>Conseil de l'ED EMSTU - 8 mars 2019</a:t>
            </a:r>
          </a:p>
        </p:txBody>
      </p:sp>
      <p:sp>
        <p:nvSpPr>
          <p:cNvPr id="4" name="Slide Number Placeholder 3"/>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1717511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68DDEED-BBB4-4927-BD18-FA9B2AAEC52E}" type="datetime1">
              <a:rPr lang="fr-FR" smtClean="0"/>
              <a:pPr/>
              <a:t>13/10/2025</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200712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F4AC943-FC36-47B3-A5A6-E04E6E46C27B}" type="datetime1">
              <a:rPr lang="fr-FR" smtClean="0"/>
              <a:pPr/>
              <a:t>13/10/2025</a:t>
            </a:fld>
            <a:endParaRPr lang="fr-FR"/>
          </a:p>
        </p:txBody>
      </p:sp>
      <p:sp>
        <p:nvSpPr>
          <p:cNvPr id="6" name="Footer Placeholder 5"/>
          <p:cNvSpPr>
            <a:spLocks noGrp="1"/>
          </p:cNvSpPr>
          <p:nvPr>
            <p:ph type="ftr" sz="quarter" idx="11"/>
          </p:nvPr>
        </p:nvSpPr>
        <p:spPr/>
        <p:txBody>
          <a:bodyPr/>
          <a:lstStyle/>
          <a:p>
            <a:r>
              <a:rPr lang="fr-FR"/>
              <a:t>Conseil de l'ED EMSTU - 8 mars 2019</a:t>
            </a:r>
          </a:p>
        </p:txBody>
      </p:sp>
      <p:sp>
        <p:nvSpPr>
          <p:cNvPr id="7" name="Slide Number Placeholder 6"/>
          <p:cNvSpPr>
            <a:spLocks noGrp="1"/>
          </p:cNvSpPr>
          <p:nvPr>
            <p:ph type="sldNum" sz="quarter" idx="12"/>
          </p:nvPr>
        </p:nvSpPr>
        <p:spPr/>
        <p:txBody>
          <a:bodyPr/>
          <a:lstStyle/>
          <a:p>
            <a:fld id="{62D5FE6A-B184-4C19-BF31-F6E73E9B91CD}" type="slidenum">
              <a:rPr lang="fr-FR" smtClean="0"/>
              <a:pPr/>
              <a:t>‹N°›</a:t>
            </a:fld>
            <a:endParaRPr lang="fr-FR"/>
          </a:p>
        </p:txBody>
      </p:sp>
    </p:spTree>
    <p:extLst>
      <p:ext uri="{BB962C8B-B14F-4D97-AF65-F5344CB8AC3E}">
        <p14:creationId xmlns:p14="http://schemas.microsoft.com/office/powerpoint/2010/main" val="207601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2D07F8-8CB1-4355-9697-911C2C7DEF1A}" type="datetime1">
              <a:rPr lang="fr-FR" smtClean="0"/>
              <a:pPr/>
              <a:t>13/10/2025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Conseil de l'ED EMSTU - 8 mars 2019</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5FE6A-B184-4C19-BF31-F6E73E9B91CD}" type="slidenum">
              <a:rPr lang="fr-FR" smtClean="0"/>
              <a:pPr/>
              <a:t>‹N°›</a:t>
            </a:fld>
            <a:endParaRPr lang="fr-FR"/>
          </a:p>
        </p:txBody>
      </p:sp>
    </p:spTree>
    <p:extLst>
      <p:ext uri="{BB962C8B-B14F-4D97-AF65-F5344CB8AC3E}">
        <p14:creationId xmlns:p14="http://schemas.microsoft.com/office/powerpoint/2010/main" val="652731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http://images.math.cnrs.fr/IMG/jpg/CNRSfilaire-grand.jp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0"/>
          <p:cNvSpPr>
            <a:spLocks noChangeArrowheads="1"/>
          </p:cNvSpPr>
          <p:nvPr/>
        </p:nvSpPr>
        <p:spPr bwMode="auto">
          <a:xfrm>
            <a:off x="784473" y="1539391"/>
            <a:ext cx="7705725" cy="2800767"/>
          </a:xfrm>
          <a:prstGeom prst="rect">
            <a:avLst/>
          </a:prstGeom>
          <a:noFill/>
          <a:ln w="9525">
            <a:noFill/>
            <a:miter lim="800000"/>
            <a:headEnd/>
            <a:tailEnd/>
          </a:ln>
        </p:spPr>
        <p:txBody>
          <a:bodyPr wrap="square">
            <a:prstTxWarp prst="textNoShape">
              <a:avLst/>
            </a:prstTxWarp>
            <a:spAutoFit/>
          </a:bodyPr>
          <a:lstStyle/>
          <a:p>
            <a:pPr algn="ctr">
              <a:spcAft>
                <a:spcPts val="600"/>
              </a:spcAft>
            </a:pPr>
            <a:endParaRPr lang="fr-FR" sz="2000" dirty="0"/>
          </a:p>
          <a:p>
            <a:pPr marR="361950" algn="ctr">
              <a:spcAft>
                <a:spcPts val="600"/>
              </a:spcAft>
            </a:pPr>
            <a:r>
              <a:rPr lang="fr-FR" sz="3200" b="1" dirty="0">
                <a:solidFill>
                  <a:srgbClr val="FF0000"/>
                </a:solidFill>
                <a:latin typeface="Calibri" panose="020F0502020204030204" pitchFamily="34" charset="0"/>
                <a:ea typeface="MS Mincho" panose="02020609040205080304" pitchFamily="49" charset="-128"/>
                <a:cs typeface="TrebuchetMS-Bold"/>
              </a:rPr>
              <a:t>MIPTIS</a:t>
            </a:r>
            <a:endParaRPr lang="fr-FR" sz="3200" dirty="0">
              <a:latin typeface="Calibri" panose="020F0502020204030204" pitchFamily="34" charset="0"/>
              <a:ea typeface="MS Mincho" panose="02020609040205080304" pitchFamily="49" charset="-128"/>
              <a:cs typeface="TrebuchetMS-Bold"/>
            </a:endParaRPr>
          </a:p>
          <a:p>
            <a:pPr algn="ctr">
              <a:spcAft>
                <a:spcPts val="600"/>
              </a:spcAft>
            </a:pPr>
            <a:r>
              <a:rPr lang="fr-FR" sz="2400" dirty="0">
                <a:solidFill>
                  <a:srgbClr val="FF0000"/>
                </a:solidFill>
              </a:rPr>
              <a:t>M</a:t>
            </a:r>
            <a:r>
              <a:rPr lang="fr-FR" sz="2400" dirty="0"/>
              <a:t>athématiques – </a:t>
            </a:r>
            <a:r>
              <a:rPr lang="fr-FR" sz="2400" dirty="0">
                <a:solidFill>
                  <a:srgbClr val="FF0000"/>
                </a:solidFill>
              </a:rPr>
              <a:t>I</a:t>
            </a:r>
            <a:r>
              <a:rPr lang="fr-FR" sz="2400" dirty="0"/>
              <a:t>nformatique – </a:t>
            </a:r>
            <a:r>
              <a:rPr lang="fr-FR" sz="2400" dirty="0">
                <a:solidFill>
                  <a:srgbClr val="FF0000"/>
                </a:solidFill>
              </a:rPr>
              <a:t>P</a:t>
            </a:r>
            <a:r>
              <a:rPr lang="fr-FR" sz="2400" dirty="0"/>
              <a:t>hysique </a:t>
            </a:r>
            <a:r>
              <a:rPr lang="fr-FR" sz="2400" dirty="0">
                <a:solidFill>
                  <a:srgbClr val="FF0000"/>
                </a:solidFill>
              </a:rPr>
              <a:t>T</a:t>
            </a:r>
            <a:r>
              <a:rPr lang="fr-FR" sz="2400" dirty="0"/>
              <a:t>héorique et </a:t>
            </a:r>
            <a:r>
              <a:rPr lang="fr-FR" sz="2400" dirty="0">
                <a:solidFill>
                  <a:srgbClr val="FF0000"/>
                </a:solidFill>
              </a:rPr>
              <a:t>I</a:t>
            </a:r>
            <a:r>
              <a:rPr lang="fr-FR" sz="2400" dirty="0"/>
              <a:t>ngénierie des </a:t>
            </a:r>
            <a:r>
              <a:rPr lang="fr-FR" sz="2400" dirty="0">
                <a:solidFill>
                  <a:srgbClr val="FF0000"/>
                </a:solidFill>
              </a:rPr>
              <a:t>S</a:t>
            </a:r>
            <a:r>
              <a:rPr lang="fr-FR" sz="2400" dirty="0"/>
              <a:t>ystèmes</a:t>
            </a:r>
          </a:p>
          <a:p>
            <a:pPr algn="ctr">
              <a:spcAft>
                <a:spcPts val="600"/>
              </a:spcAft>
            </a:pPr>
            <a:endParaRPr lang="fr-FR" sz="2000" dirty="0"/>
          </a:p>
          <a:p>
            <a:pPr algn="ctr"/>
            <a:endParaRPr lang="fr-FR" dirty="0"/>
          </a:p>
          <a:p>
            <a:pPr algn="ctr"/>
            <a:endParaRPr lang="fr-FR" dirty="0"/>
          </a:p>
        </p:txBody>
      </p:sp>
      <p:sp>
        <p:nvSpPr>
          <p:cNvPr id="12290" name="AutoShape 2" descr="Résultat de recherche d'images pour &quot;logo insa cv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2" name="AutoShape 4" descr="Résultat de recherche d'images pour &quot;logo insa cvl&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4" name="Picture 6" descr="logo de l'école"/>
          <p:cNvPicPr>
            <a:picLocks noChangeAspect="1" noChangeArrowheads="1"/>
          </p:cNvPicPr>
          <p:nvPr/>
        </p:nvPicPr>
        <p:blipFill>
          <a:blip r:embed="rId3" cstate="print"/>
          <a:srcRect/>
          <a:stretch>
            <a:fillRect/>
          </a:stretch>
        </p:blipFill>
        <p:spPr bwMode="auto">
          <a:xfrm>
            <a:off x="5868144" y="561490"/>
            <a:ext cx="3008511" cy="621759"/>
          </a:xfrm>
          <a:prstGeom prst="rect">
            <a:avLst/>
          </a:prstGeom>
          <a:noFill/>
        </p:spPr>
      </p:pic>
      <p:pic>
        <p:nvPicPr>
          <p:cNvPr id="9" name="Picture 13" descr="Afficher l'image en taille réelle">
            <a:hlinkClick r:id="rId4"/>
          </p:cNvPr>
          <p:cNvPicPr>
            <a:picLocks noChangeAspect="1" noChangeArrowheads="1"/>
          </p:cNvPicPr>
          <p:nvPr/>
        </p:nvPicPr>
        <p:blipFill>
          <a:blip r:embed="rId5" cstate="print"/>
          <a:srcRect/>
          <a:stretch>
            <a:fillRect/>
          </a:stretch>
        </p:blipFill>
        <p:spPr bwMode="auto">
          <a:xfrm>
            <a:off x="395536" y="5733256"/>
            <a:ext cx="777875" cy="698500"/>
          </a:xfrm>
          <a:prstGeom prst="rect">
            <a:avLst/>
          </a:prstGeom>
          <a:noFill/>
          <a:ln w="9525">
            <a:noFill/>
            <a:miter lim="800000"/>
            <a:headEnd/>
            <a:tailEnd/>
          </a:ln>
        </p:spPr>
      </p:pic>
      <p:pic>
        <p:nvPicPr>
          <p:cNvPr id="11" name="Image 10"/>
          <p:cNvPicPr/>
          <p:nvPr/>
        </p:nvPicPr>
        <p:blipFill>
          <a:blip r:embed="rId6" cstate="print">
            <a:extLst>
              <a:ext uri="{28A0092B-C50C-407E-A947-70E740481C1C}">
                <a14:useLocalDpi xmlns:a14="http://schemas.microsoft.com/office/drawing/2010/main" val="0"/>
              </a:ext>
            </a:extLst>
          </a:blip>
          <a:stretch>
            <a:fillRect/>
          </a:stretch>
        </p:blipFill>
        <p:spPr>
          <a:xfrm>
            <a:off x="3491880" y="160338"/>
            <a:ext cx="1654804" cy="1108422"/>
          </a:xfrm>
          <a:prstGeom prst="rect">
            <a:avLst/>
          </a:prstGeom>
        </p:spPr>
      </p:pic>
      <p:pic>
        <p:nvPicPr>
          <p:cNvPr id="2" name="Image 1">
            <a:extLst>
              <a:ext uri="{FF2B5EF4-FFF2-40B4-BE49-F238E27FC236}">
                <a16:creationId xmlns:a16="http://schemas.microsoft.com/office/drawing/2014/main" id="{FA00F5F4-8BB4-4336-A436-A817FBDCD2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8098" y="5733256"/>
            <a:ext cx="1519766" cy="864096"/>
          </a:xfrm>
          <a:prstGeom prst="rect">
            <a:avLst/>
          </a:prstGeom>
        </p:spPr>
      </p:pic>
      <p:pic>
        <p:nvPicPr>
          <p:cNvPr id="12" name="Image 11">
            <a:extLst>
              <a:ext uri="{FF2B5EF4-FFF2-40B4-BE49-F238E27FC236}">
                <a16:creationId xmlns:a16="http://schemas.microsoft.com/office/drawing/2014/main" id="{13F98CE0-C2CB-44ED-931C-074213117097}"/>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513088" y="233536"/>
            <a:ext cx="1654804" cy="1179240"/>
          </a:xfrm>
          <a:prstGeom prst="rect">
            <a:avLst/>
          </a:prstGeom>
          <a:noFill/>
          <a:ln>
            <a:noFill/>
          </a:ln>
        </p:spPr>
      </p:pic>
    </p:spTree>
    <p:extLst>
      <p:ext uri="{BB962C8B-B14F-4D97-AF65-F5344CB8AC3E}">
        <p14:creationId xmlns:p14="http://schemas.microsoft.com/office/powerpoint/2010/main" val="1500137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62D5FE6A-B184-4C19-BF31-F6E73E9B91CD}" type="slidenum">
              <a:rPr lang="fr-FR" smtClean="0"/>
              <a:pPr/>
              <a:t>10</a:t>
            </a:fld>
            <a:endParaRPr lang="fr-FR"/>
          </a:p>
        </p:txBody>
      </p:sp>
      <p:sp>
        <p:nvSpPr>
          <p:cNvPr id="5" name="ZoneTexte 4"/>
          <p:cNvSpPr txBox="1"/>
          <p:nvPr/>
        </p:nvSpPr>
        <p:spPr>
          <a:xfrm>
            <a:off x="137129" y="302109"/>
            <a:ext cx="5291962" cy="553998"/>
          </a:xfrm>
          <a:prstGeom prst="rect">
            <a:avLst/>
          </a:prstGeom>
          <a:noFill/>
        </p:spPr>
        <p:txBody>
          <a:bodyPr wrap="none" lIns="91440" tIns="45720" rIns="91440" bIns="45720" rtlCol="0" anchor="t">
            <a:spAutoFit/>
          </a:bodyPr>
          <a:lstStyle/>
          <a:p>
            <a:r>
              <a:rPr lang="fr-FR" sz="3000" b="1" dirty="0">
                <a:solidFill>
                  <a:srgbClr val="0000FF"/>
                </a:solidFill>
              </a:rPr>
              <a:t>Comité de suivi individuel (CSI)</a:t>
            </a:r>
          </a:p>
        </p:txBody>
      </p:sp>
      <p:sp>
        <p:nvSpPr>
          <p:cNvPr id="9" name="ZoneTexte 8"/>
          <p:cNvSpPr txBox="1"/>
          <p:nvPr/>
        </p:nvSpPr>
        <p:spPr>
          <a:xfrm>
            <a:off x="430823" y="970261"/>
            <a:ext cx="8305214" cy="6001643"/>
          </a:xfrm>
          <a:prstGeom prst="rect">
            <a:avLst/>
          </a:prstGeom>
          <a:noFill/>
        </p:spPr>
        <p:txBody>
          <a:bodyPr wrap="square" rtlCol="0">
            <a:spAutoFit/>
          </a:bodyPr>
          <a:lstStyle/>
          <a:p>
            <a:endParaRPr lang="fr-FR" sz="1600" b="1" dirty="0"/>
          </a:p>
          <a:p>
            <a:r>
              <a:rPr lang="fr-FR" sz="1600" dirty="0"/>
              <a:t>- </a:t>
            </a:r>
            <a:r>
              <a:rPr lang="fr-FR" sz="1600" b="1" dirty="0"/>
              <a:t>jusqu’en 2022-2023 :  </a:t>
            </a:r>
            <a:r>
              <a:rPr lang="fr-FR" sz="1600" dirty="0"/>
              <a:t>(arrêté d’août 2022) chaque doctorant rencontrait un membre du bureau de l’école doctorale (ou un collègue sur les autres sites) extérieur à son labo. Discussion dont le but était de déceler tous types de problèmes. Anonyme (en particulier, non transmis au directeur de thèse)</a:t>
            </a:r>
          </a:p>
          <a:p>
            <a:endParaRPr lang="fr-FR" sz="1600" b="1" dirty="0"/>
          </a:p>
          <a:p>
            <a:r>
              <a:rPr lang="fr-FR" sz="1600" dirty="0"/>
              <a:t>Non conforme à l’arrêté d’août 2022 qui demande une rencontre impliquant le directeur de thèse.</a:t>
            </a:r>
          </a:p>
          <a:p>
            <a:endParaRPr lang="fr-FR" sz="1600" b="1" dirty="0"/>
          </a:p>
          <a:p>
            <a:pPr marL="342900" indent="-342900">
              <a:buAutoNum type="arabicParenR"/>
            </a:pPr>
            <a:r>
              <a:rPr lang="fr-FR" sz="1600" b="1" dirty="0"/>
              <a:t>Nous organisons des CSI conformes à l’arrêté : </a:t>
            </a:r>
          </a:p>
          <a:p>
            <a:endParaRPr lang="fr-FR" sz="1600" dirty="0"/>
          </a:p>
          <a:p>
            <a:pPr>
              <a:buFontTx/>
              <a:buChar char="-"/>
            </a:pPr>
            <a:r>
              <a:rPr lang="fr-FR" sz="1600" dirty="0"/>
              <a:t> Composition : un « spécialiste de la discipline » issu du laboratoire du doctorant et un non-spécialiste issu de l’ED ; composition proposée par la direction de thèse, approbation par le  doctorant.</a:t>
            </a:r>
          </a:p>
          <a:p>
            <a:pPr>
              <a:buFontTx/>
              <a:buChar char="-"/>
            </a:pPr>
            <a:endParaRPr lang="fr-FR" sz="1600" dirty="0"/>
          </a:p>
          <a:p>
            <a:pPr>
              <a:buFontTx/>
              <a:buChar char="-"/>
            </a:pPr>
            <a:r>
              <a:rPr lang="fr-FR" sz="1600" b="1" dirty="0"/>
              <a:t>  </a:t>
            </a:r>
            <a:r>
              <a:rPr lang="fr-FR" sz="1600" dirty="0"/>
              <a:t>Entretien en 3 étapes : présentation  scientifique de la thèse par le doctorant. Le comité juge de l’avancement ; entretien avec le doctorant ; entretien avec le directeur de thèse</a:t>
            </a:r>
          </a:p>
          <a:p>
            <a:endParaRPr lang="fr-FR" sz="1600" dirty="0"/>
          </a:p>
          <a:p>
            <a:r>
              <a:rPr lang="fr-FR" sz="1600" dirty="0"/>
              <a:t>- Un rapport est rédigé par le comité et est transmis à l’ED, au doctorant et au directeur de thèse accessible à tous</a:t>
            </a:r>
          </a:p>
          <a:p>
            <a:r>
              <a:rPr lang="fr-FR" sz="1600" dirty="0"/>
              <a:t>Conditionne la réinscription.</a:t>
            </a:r>
          </a:p>
          <a:p>
            <a:endParaRPr lang="fr-FR" sz="1600" b="1" dirty="0"/>
          </a:p>
          <a:p>
            <a:r>
              <a:rPr lang="fr-FR" sz="1600" b="1" dirty="0"/>
              <a:t>2) entretiens annuels sur demande  (obligatoire jusqu’en 2023) </a:t>
            </a:r>
          </a:p>
          <a:p>
            <a:r>
              <a:rPr lang="fr-FR" sz="1600" dirty="0"/>
              <a:t>But : garder un processus indépendant du directeur de thèse</a:t>
            </a:r>
          </a:p>
          <a:p>
            <a:endParaRPr lang="fr-FR" sz="1600" dirty="0"/>
          </a:p>
        </p:txBody>
      </p:sp>
    </p:spTree>
    <p:extLst>
      <p:ext uri="{BB962C8B-B14F-4D97-AF65-F5344CB8AC3E}">
        <p14:creationId xmlns:p14="http://schemas.microsoft.com/office/powerpoint/2010/main" val="43553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185926" y="267254"/>
            <a:ext cx="6177067" cy="553998"/>
          </a:xfrm>
          <a:prstGeom prst="rect">
            <a:avLst/>
          </a:prstGeom>
          <a:noFill/>
        </p:spPr>
        <p:txBody>
          <a:bodyPr wrap="square" rtlCol="0">
            <a:spAutoFit/>
          </a:bodyPr>
          <a:lstStyle/>
          <a:p>
            <a:r>
              <a:rPr lang="fr-FR" sz="3000" b="1" dirty="0">
                <a:solidFill>
                  <a:srgbClr val="0000FF"/>
                </a:solidFill>
              </a:rPr>
              <a:t>Laboratoires associés</a:t>
            </a:r>
          </a:p>
        </p:txBody>
      </p:sp>
      <p:sp>
        <p:nvSpPr>
          <p:cNvPr id="3" name="Espace réservé du numéro de diapositive 2"/>
          <p:cNvSpPr>
            <a:spLocks noGrp="1"/>
          </p:cNvSpPr>
          <p:nvPr>
            <p:ph type="sldNum" sz="quarter" idx="12"/>
          </p:nvPr>
        </p:nvSpPr>
        <p:spPr/>
        <p:txBody>
          <a:bodyPr/>
          <a:lstStyle/>
          <a:p>
            <a:fld id="{62D5FE6A-B184-4C19-BF31-F6E73E9B91CD}" type="slidenum">
              <a:rPr lang="fr-FR" smtClean="0"/>
              <a:pPr/>
              <a:t>2</a:t>
            </a:fld>
            <a:endParaRPr lang="fr-FR"/>
          </a:p>
        </p:txBody>
      </p:sp>
      <p:sp>
        <p:nvSpPr>
          <p:cNvPr id="2" name="Espace réservé du contenu 1">
            <a:extLst>
              <a:ext uri="{FF2B5EF4-FFF2-40B4-BE49-F238E27FC236}">
                <a16:creationId xmlns:a16="http://schemas.microsoft.com/office/drawing/2014/main" id="{0F478658-3DAD-57C3-3405-7253E10721C5}"/>
              </a:ext>
            </a:extLst>
          </p:cNvPr>
          <p:cNvSpPr txBox="1">
            <a:spLocks/>
          </p:cNvSpPr>
          <p:nvPr/>
        </p:nvSpPr>
        <p:spPr>
          <a:xfrm>
            <a:off x="457200" y="1268760"/>
            <a:ext cx="8229600" cy="4900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Institut Denis Poisson, </a:t>
            </a:r>
            <a:r>
              <a:rPr lang="fr-FR" dirty="0">
                <a:solidFill>
                  <a:schemeClr val="accent1">
                    <a:lumMod val="60000"/>
                    <a:lumOff val="40000"/>
                  </a:schemeClr>
                </a:solidFill>
              </a:rPr>
              <a:t>IDP</a:t>
            </a:r>
            <a:r>
              <a:rPr lang="fr-FR" dirty="0"/>
              <a:t> (Univ. Orléans et Tours) : mathématiques et physique théorique</a:t>
            </a:r>
          </a:p>
          <a:p>
            <a:r>
              <a:rPr lang="fr-FR" dirty="0"/>
              <a:t>Laboratoire d’Informatique Fondamentale et Appliquée de Tours, </a:t>
            </a:r>
            <a:r>
              <a:rPr lang="fr-FR" dirty="0">
                <a:solidFill>
                  <a:schemeClr val="accent1">
                    <a:lumMod val="60000"/>
                    <a:lumOff val="40000"/>
                  </a:schemeClr>
                </a:solidFill>
              </a:rPr>
              <a:t>LIFAT</a:t>
            </a:r>
            <a:r>
              <a:rPr lang="fr-FR" dirty="0"/>
              <a:t> (Univ. Tours)</a:t>
            </a:r>
          </a:p>
          <a:p>
            <a:r>
              <a:rPr lang="fr-FR" dirty="0"/>
              <a:t>Laboratoire d’Informatique Fondamentale d’Orléans, </a:t>
            </a:r>
            <a:r>
              <a:rPr lang="fr-FR" dirty="0">
                <a:solidFill>
                  <a:schemeClr val="accent1">
                    <a:lumMod val="60000"/>
                    <a:lumOff val="40000"/>
                  </a:schemeClr>
                </a:solidFill>
              </a:rPr>
              <a:t>LIFO</a:t>
            </a:r>
            <a:r>
              <a:rPr lang="fr-FR" dirty="0"/>
              <a:t> (Univ. Orléans)</a:t>
            </a:r>
          </a:p>
          <a:p>
            <a:r>
              <a:rPr lang="fr-FR" dirty="0"/>
              <a:t>Laboratoire Pluridisciplinaire de Recherche en Ingénierie des Systèmes, Mécanique, Energétique, </a:t>
            </a:r>
            <a:r>
              <a:rPr lang="fr-FR" dirty="0">
                <a:solidFill>
                  <a:schemeClr val="accent1">
                    <a:lumMod val="60000"/>
                    <a:lumOff val="40000"/>
                  </a:schemeClr>
                </a:solidFill>
              </a:rPr>
              <a:t>PRISME</a:t>
            </a:r>
            <a:r>
              <a:rPr lang="fr-FR" dirty="0"/>
              <a:t> (Univ. Orléans, INSA Bourges)</a:t>
            </a:r>
          </a:p>
          <a:p>
            <a:endParaRPr lang="fr-FR" dirty="0"/>
          </a:p>
        </p:txBody>
      </p:sp>
    </p:spTree>
    <p:extLst>
      <p:ext uri="{BB962C8B-B14F-4D97-AF65-F5344CB8AC3E}">
        <p14:creationId xmlns:p14="http://schemas.microsoft.com/office/powerpoint/2010/main" val="1972705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49332" y="278384"/>
            <a:ext cx="3420873" cy="553998"/>
          </a:xfrm>
          <a:prstGeom prst="rect">
            <a:avLst/>
          </a:prstGeom>
          <a:noFill/>
        </p:spPr>
        <p:txBody>
          <a:bodyPr wrap="none" rtlCol="0">
            <a:spAutoFit/>
          </a:bodyPr>
          <a:lstStyle/>
          <a:p>
            <a:r>
              <a:rPr lang="fr-FR" sz="3000" b="1" dirty="0">
                <a:solidFill>
                  <a:srgbClr val="0000FF"/>
                </a:solidFill>
              </a:rPr>
              <a:t>Organisation de l’ED</a:t>
            </a:r>
          </a:p>
        </p:txBody>
      </p:sp>
      <p:sp>
        <p:nvSpPr>
          <p:cNvPr id="6" name="Rectangle 5"/>
          <p:cNvSpPr/>
          <p:nvPr/>
        </p:nvSpPr>
        <p:spPr>
          <a:xfrm>
            <a:off x="401913" y="1301623"/>
            <a:ext cx="8340173" cy="5447645"/>
          </a:xfrm>
          <a:prstGeom prst="rect">
            <a:avLst/>
          </a:prstGeom>
        </p:spPr>
        <p:txBody>
          <a:bodyPr wrap="square">
            <a:spAutoFit/>
          </a:bodyPr>
          <a:lstStyle/>
          <a:p>
            <a:pPr>
              <a:buNone/>
            </a:pPr>
            <a:r>
              <a:rPr lang="fr-FR" b="1" dirty="0"/>
              <a:t>Direction</a:t>
            </a:r>
            <a:r>
              <a:rPr lang="fr-FR" dirty="0"/>
              <a:t> Driss </a:t>
            </a:r>
            <a:r>
              <a:rPr lang="fr-FR" dirty="0" err="1"/>
              <a:t>Boutat</a:t>
            </a:r>
            <a:r>
              <a:rPr lang="fr-FR" dirty="0"/>
              <a:t> (Bourges) </a:t>
            </a:r>
          </a:p>
          <a:p>
            <a:pPr>
              <a:buNone/>
            </a:pPr>
            <a:endParaRPr lang="fr-FR" b="1" dirty="0"/>
          </a:p>
          <a:p>
            <a:pPr>
              <a:buNone/>
            </a:pPr>
            <a:r>
              <a:rPr lang="fr-FR" b="1" dirty="0"/>
              <a:t>Direction de site </a:t>
            </a:r>
            <a:r>
              <a:rPr lang="fr-FR" dirty="0"/>
              <a:t>: Emmanuel Humbert (Tours) et Philippe Ravier (Orléans)</a:t>
            </a:r>
          </a:p>
          <a:p>
            <a:pPr>
              <a:buNone/>
            </a:pPr>
            <a:endParaRPr lang="fr-FR" sz="2000" dirty="0"/>
          </a:p>
          <a:p>
            <a:pPr>
              <a:buNone/>
            </a:pPr>
            <a:r>
              <a:rPr lang="fr-FR" sz="2000" b="1" dirty="0"/>
              <a:t>Conseil : </a:t>
            </a:r>
          </a:p>
          <a:p>
            <a:pPr>
              <a:buNone/>
            </a:pPr>
            <a:r>
              <a:rPr lang="fr-FR" dirty="0"/>
              <a:t>- Se réunit une fois par an avec alternance des sites</a:t>
            </a:r>
          </a:p>
          <a:p>
            <a:pPr>
              <a:buNone/>
            </a:pPr>
            <a:r>
              <a:rPr lang="fr-FR" dirty="0"/>
              <a:t>- Missions : élection de la direction, politique du bureau</a:t>
            </a:r>
          </a:p>
          <a:p>
            <a:pPr>
              <a:buNone/>
            </a:pPr>
            <a:endParaRPr lang="fr-FR" dirty="0"/>
          </a:p>
          <a:p>
            <a:pPr>
              <a:buNone/>
            </a:pPr>
            <a:r>
              <a:rPr lang="fr-FR" sz="2000" b="1" dirty="0"/>
              <a:t>Bureau :</a:t>
            </a:r>
            <a:endParaRPr lang="fr-FR" dirty="0"/>
          </a:p>
          <a:p>
            <a:pPr>
              <a:buNone/>
            </a:pPr>
            <a:r>
              <a:rPr lang="fr-FR" dirty="0"/>
              <a:t>- Se réunit toutes les 6 semaines environ</a:t>
            </a:r>
          </a:p>
          <a:p>
            <a:pPr>
              <a:buNone/>
            </a:pPr>
            <a:r>
              <a:rPr lang="fr-FR" dirty="0"/>
              <a:t>- Missions : harmonisation des procédures Tours-Orléans, préparation des conseils, règlement intérieur, situations individuelles délicates, classement des sujets de recherche...</a:t>
            </a:r>
          </a:p>
          <a:p>
            <a:pPr>
              <a:buNone/>
            </a:pPr>
            <a:r>
              <a:rPr lang="fr-FR" dirty="0"/>
              <a:t>- les questions spécifiques tourangelles peuvent être discutées localement. </a:t>
            </a:r>
          </a:p>
          <a:p>
            <a:pPr>
              <a:buNone/>
            </a:pPr>
            <a:endParaRPr lang="fr-FR" dirty="0"/>
          </a:p>
          <a:p>
            <a:pPr>
              <a:buNone/>
            </a:pPr>
            <a:r>
              <a:rPr lang="fr-FR" b="1" dirty="0"/>
              <a:t>Autres : </a:t>
            </a:r>
          </a:p>
          <a:p>
            <a:pPr>
              <a:buNone/>
            </a:pPr>
            <a:r>
              <a:rPr lang="fr-FR" dirty="0"/>
              <a:t>- Journée des doctorants, </a:t>
            </a:r>
          </a:p>
          <a:p>
            <a:pPr>
              <a:buNone/>
            </a:pPr>
            <a:r>
              <a:rPr lang="fr-FR" dirty="0"/>
              <a:t>- ma thèse en 180 secondes, remise des diplômes, ...</a:t>
            </a:r>
          </a:p>
          <a:p>
            <a:pPr>
              <a:buNone/>
            </a:pPr>
            <a:r>
              <a:rPr lang="fr-FR" dirty="0"/>
              <a:t>- harmonisation avec les autres ED (au sein du collège doctoral)</a:t>
            </a:r>
          </a:p>
        </p:txBody>
      </p:sp>
      <p:sp>
        <p:nvSpPr>
          <p:cNvPr id="2" name="Espace réservé du numéro de diapositive 1"/>
          <p:cNvSpPr>
            <a:spLocks noGrp="1"/>
          </p:cNvSpPr>
          <p:nvPr>
            <p:ph type="sldNum" sz="quarter" idx="12"/>
          </p:nvPr>
        </p:nvSpPr>
        <p:spPr/>
        <p:txBody>
          <a:bodyPr/>
          <a:lstStyle/>
          <a:p>
            <a:fld id="{62D5FE6A-B184-4C19-BF31-F6E73E9B91CD}" type="slidenum">
              <a:rPr lang="fr-FR" smtClean="0"/>
              <a:pPr/>
              <a:t>3</a:t>
            </a:fld>
            <a:endParaRPr lang="fr-FR"/>
          </a:p>
        </p:txBody>
      </p:sp>
    </p:spTree>
    <p:extLst>
      <p:ext uri="{BB962C8B-B14F-4D97-AF65-F5344CB8AC3E}">
        <p14:creationId xmlns:p14="http://schemas.microsoft.com/office/powerpoint/2010/main" val="359555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323528" y="116632"/>
          <a:ext cx="8280919" cy="6350711"/>
        </p:xfrm>
        <a:graphic>
          <a:graphicData uri="http://schemas.openxmlformats.org/drawingml/2006/table">
            <a:tbl>
              <a:tblPr firstRow="1" firstCol="1" bandRow="1">
                <a:tableStyleId>{BC89EF96-8CEA-46FF-86C4-4CE0E7609802}</a:tableStyleId>
              </a:tblPr>
              <a:tblGrid>
                <a:gridCol w="2431051">
                  <a:extLst>
                    <a:ext uri="{9D8B030D-6E8A-4147-A177-3AD203B41FA5}">
                      <a16:colId xmlns:a16="http://schemas.microsoft.com/office/drawing/2014/main" val="20000"/>
                    </a:ext>
                  </a:extLst>
                </a:gridCol>
                <a:gridCol w="2816019">
                  <a:extLst>
                    <a:ext uri="{9D8B030D-6E8A-4147-A177-3AD203B41FA5}">
                      <a16:colId xmlns:a16="http://schemas.microsoft.com/office/drawing/2014/main" val="20001"/>
                    </a:ext>
                  </a:extLst>
                </a:gridCol>
                <a:gridCol w="3033849">
                  <a:extLst>
                    <a:ext uri="{9D8B030D-6E8A-4147-A177-3AD203B41FA5}">
                      <a16:colId xmlns:a16="http://schemas.microsoft.com/office/drawing/2014/main" val="20002"/>
                    </a:ext>
                  </a:extLst>
                </a:gridCol>
              </a:tblGrid>
              <a:tr h="432048">
                <a:tc>
                  <a:txBody>
                    <a:bodyPr/>
                    <a:lstStyle/>
                    <a:p>
                      <a:pPr algn="ctr">
                        <a:lnSpc>
                          <a:spcPct val="107000"/>
                        </a:lnSpc>
                        <a:spcAft>
                          <a:spcPts val="0"/>
                        </a:spcAft>
                      </a:pPr>
                      <a:r>
                        <a:rPr lang="fr-FR" sz="1300" dirty="0">
                          <a:effectLst/>
                        </a:rPr>
                        <a:t>Membres conseil</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Titulaires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Suppléants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0"/>
                  </a:ext>
                </a:extLst>
              </a:tr>
              <a:tr h="70980">
                <a:tc>
                  <a:txBody>
                    <a:bodyPr/>
                    <a:lstStyle/>
                    <a:p>
                      <a:pPr>
                        <a:lnSpc>
                          <a:spcPct val="107000"/>
                        </a:lnSpc>
                        <a:spcAft>
                          <a:spcPts val="0"/>
                        </a:spcAft>
                      </a:pPr>
                      <a:r>
                        <a:rPr lang="fr-FR" sz="1300" dirty="0">
                          <a:effectLst/>
                        </a:rPr>
                        <a:t>représentant LIFAT</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400" dirty="0">
                          <a:solidFill>
                            <a:schemeClr val="tx1"/>
                          </a:solidFill>
                          <a:effectLst/>
                          <a:latin typeface="+mj-lt"/>
                        </a:rPr>
                        <a:t>Ameur </a:t>
                      </a:r>
                      <a:r>
                        <a:rPr lang="fr-FR" sz="1400" dirty="0" err="1">
                          <a:solidFill>
                            <a:schemeClr val="tx1"/>
                          </a:solidFill>
                          <a:effectLst/>
                          <a:latin typeface="+mj-lt"/>
                        </a:rPr>
                        <a:t>Soukhal</a:t>
                      </a:r>
                      <a:endParaRPr lang="fr-FR" sz="1400" dirty="0">
                        <a:solidFill>
                          <a:schemeClr val="tx1"/>
                        </a:solidFill>
                        <a:effectLst/>
                        <a:latin typeface="+mj-lt"/>
                        <a:ea typeface="Calibri" panose="020F0502020204030204" pitchFamily="34" charset="0"/>
                        <a:cs typeface="Times New Roman" panose="02020603050405020304" pitchFamily="18" charset="0"/>
                      </a:endParaRPr>
                    </a:p>
                    <a:p>
                      <a:pPr>
                        <a:lnSpc>
                          <a:spcPct val="107000"/>
                        </a:lnSpc>
                        <a:spcAft>
                          <a:spcPts val="0"/>
                        </a:spcAft>
                      </a:pP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1"/>
                  </a:ext>
                </a:extLst>
              </a:tr>
              <a:tr h="264030">
                <a:tc>
                  <a:txBody>
                    <a:bodyPr/>
                    <a:lstStyle/>
                    <a:p>
                      <a:pPr>
                        <a:lnSpc>
                          <a:spcPct val="107000"/>
                        </a:lnSpc>
                        <a:spcAft>
                          <a:spcPts val="0"/>
                        </a:spcAft>
                      </a:pPr>
                      <a:r>
                        <a:rPr lang="fr-FR" sz="1300">
                          <a:effectLst/>
                        </a:rPr>
                        <a:t>représentant IDP Tours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solidFill>
                            <a:schemeClr val="tx1"/>
                          </a:solidFill>
                          <a:effectLst/>
                          <a:latin typeface="+mj-lt"/>
                        </a:rPr>
                        <a:t>Emmanuel Humbert (directeur, Tours) </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solidFill>
                            <a:schemeClr val="tx1"/>
                          </a:solidFill>
                          <a:effectLst/>
                          <a:latin typeface="+mj-lt"/>
                        </a:rPr>
                        <a:t>Oleg Lisovyi</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2"/>
                  </a:ext>
                </a:extLst>
              </a:tr>
              <a:tr h="264030">
                <a:tc>
                  <a:txBody>
                    <a:bodyPr/>
                    <a:lstStyle/>
                    <a:p>
                      <a:pPr>
                        <a:lnSpc>
                          <a:spcPct val="107000"/>
                        </a:lnSpc>
                        <a:spcAft>
                          <a:spcPts val="0"/>
                        </a:spcAft>
                      </a:pPr>
                      <a:r>
                        <a:rPr lang="fr-FR" sz="1300">
                          <a:effectLst/>
                        </a:rPr>
                        <a:t>représentant IDP 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Rachid </a:t>
                      </a:r>
                      <a:r>
                        <a:rPr lang="fr-FR" sz="1400" dirty="0" err="1">
                          <a:effectLst/>
                          <a:latin typeface="+mj-lt"/>
                        </a:rPr>
                        <a:t>Jennane</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Nils </a:t>
                      </a:r>
                      <a:r>
                        <a:rPr lang="fr-FR" sz="1400" dirty="0" err="1">
                          <a:effectLst/>
                          <a:latin typeface="+mj-lt"/>
                        </a:rPr>
                        <a:t>Berglund</a:t>
                      </a: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3"/>
                  </a:ext>
                </a:extLst>
              </a:tr>
              <a:tr h="264030">
                <a:tc>
                  <a:txBody>
                    <a:bodyPr/>
                    <a:lstStyle/>
                    <a:p>
                      <a:pPr>
                        <a:lnSpc>
                          <a:spcPct val="107000"/>
                        </a:lnSpc>
                        <a:spcAft>
                          <a:spcPts val="0"/>
                        </a:spcAft>
                      </a:pPr>
                      <a:r>
                        <a:rPr lang="fr-FR" sz="1300">
                          <a:effectLst/>
                        </a:rPr>
                        <a:t>représentant PRISME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ea typeface="Calibri" panose="020F0502020204030204" pitchFamily="34" charset="0"/>
                          <a:cs typeface="Times New Roman" panose="02020603050405020304" pitchFamily="18" charset="0"/>
                        </a:rPr>
                        <a:t>Philippe Ravier (directeur, Orléans)</a:t>
                      </a:r>
                    </a:p>
                  </a:txBody>
                  <a:tcPr marL="64746" marR="64746"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400" dirty="0">
                          <a:effectLst/>
                          <a:latin typeface="+mj-lt"/>
                        </a:rPr>
                        <a:t>Driss </a:t>
                      </a:r>
                      <a:r>
                        <a:rPr lang="fr-FR" sz="1400" dirty="0" err="1">
                          <a:effectLst/>
                          <a:latin typeface="+mj-lt"/>
                        </a:rPr>
                        <a:t>Boutat</a:t>
                      </a:r>
                      <a:r>
                        <a:rPr lang="fr-FR" sz="1400" dirty="0">
                          <a:effectLst/>
                          <a:latin typeface="+mj-lt"/>
                        </a:rPr>
                        <a:t> (directeur, INSA)</a:t>
                      </a:r>
                    </a:p>
                    <a:p>
                      <a:pPr>
                        <a:lnSpc>
                          <a:spcPct val="107000"/>
                        </a:lnSpc>
                        <a:spcAft>
                          <a:spcPts val="0"/>
                        </a:spcAft>
                      </a:pP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4"/>
                  </a:ext>
                </a:extLst>
              </a:tr>
              <a:tr h="264030">
                <a:tc>
                  <a:txBody>
                    <a:bodyPr/>
                    <a:lstStyle/>
                    <a:p>
                      <a:pPr>
                        <a:lnSpc>
                          <a:spcPct val="107000"/>
                        </a:lnSpc>
                        <a:spcAft>
                          <a:spcPts val="0"/>
                        </a:spcAft>
                      </a:pPr>
                      <a:r>
                        <a:rPr lang="fr-FR" sz="1300">
                          <a:effectLst/>
                        </a:rPr>
                        <a:t>représentant LIFO</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dirty="0" err="1">
                          <a:effectLst/>
                          <a:latin typeface="+mj-lt"/>
                        </a:rPr>
                        <a:t>Thi</a:t>
                      </a:r>
                      <a:r>
                        <a:rPr lang="en-US" sz="1400" dirty="0">
                          <a:effectLst/>
                          <a:latin typeface="+mj-lt"/>
                        </a:rPr>
                        <a:t> </a:t>
                      </a:r>
                      <a:r>
                        <a:rPr lang="en-US" sz="1400" dirty="0" err="1">
                          <a:effectLst/>
                          <a:latin typeface="+mj-lt"/>
                        </a:rPr>
                        <a:t>Bich</a:t>
                      </a:r>
                      <a:r>
                        <a:rPr lang="en-US" sz="1400" dirty="0">
                          <a:effectLst/>
                          <a:latin typeface="+mj-lt"/>
                        </a:rPr>
                        <a:t> Hanh Dao</a:t>
                      </a:r>
                      <a:endParaRPr lang="fr-FR" sz="1400" dirty="0">
                        <a:effectLst/>
                        <a:latin typeface="+mj-lt"/>
                        <a:ea typeface="Calibri" panose="020F0502020204030204" pitchFamily="34" charset="0"/>
                        <a:cs typeface="Times New Roman" panose="02020603050405020304" pitchFamily="18" charset="0"/>
                      </a:endParaRPr>
                    </a:p>
                    <a:p>
                      <a:pPr>
                        <a:lnSpc>
                          <a:spcPct val="107000"/>
                        </a:lnSpc>
                        <a:spcAft>
                          <a:spcPts val="0"/>
                        </a:spcAft>
                      </a:pP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en-US" sz="1400" dirty="0">
                          <a:effectLst/>
                          <a:latin typeface="+mj-lt"/>
                          <a:ea typeface="Calibri" panose="020F0502020204030204" pitchFamily="34" charset="0"/>
                          <a:cs typeface="Times New Roman" panose="02020603050405020304" pitchFamily="18" charset="0"/>
                        </a:rPr>
                        <a:t>Nicolas </a:t>
                      </a:r>
                      <a:r>
                        <a:rPr lang="en-US" sz="1400" dirty="0" err="1">
                          <a:effectLst/>
                          <a:latin typeface="+mj-lt"/>
                          <a:ea typeface="Calibri" panose="020F0502020204030204" pitchFamily="34" charset="0"/>
                          <a:cs typeface="Times New Roman" panose="02020603050405020304" pitchFamily="18" charset="0"/>
                        </a:rPr>
                        <a:t>Ollinger</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5"/>
                  </a:ext>
                </a:extLst>
              </a:tr>
              <a:tr h="213966">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 </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6"/>
                  </a:ext>
                </a:extLst>
              </a:tr>
              <a:tr h="264030">
                <a:tc>
                  <a:txBody>
                    <a:bodyPr/>
                    <a:lstStyle/>
                    <a:p>
                      <a:pPr>
                        <a:lnSpc>
                          <a:spcPct val="107000"/>
                        </a:lnSpc>
                        <a:spcAft>
                          <a:spcPts val="0"/>
                        </a:spcAft>
                      </a:pPr>
                      <a:r>
                        <a:rPr lang="fr-FR" sz="1300">
                          <a:effectLst/>
                        </a:rPr>
                        <a:t>doctorant U. d'Orléans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Emma </a:t>
                      </a:r>
                      <a:r>
                        <a:rPr lang="fr-FR" sz="1400" dirty="0" err="1">
                          <a:effectLst/>
                          <a:latin typeface="+mj-lt"/>
                        </a:rPr>
                        <a:t>Grugier</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7"/>
                  </a:ext>
                </a:extLst>
              </a:tr>
              <a:tr h="264030">
                <a:tc>
                  <a:txBody>
                    <a:bodyPr/>
                    <a:lstStyle/>
                    <a:p>
                      <a:pPr>
                        <a:lnSpc>
                          <a:spcPct val="107000"/>
                        </a:lnSpc>
                        <a:spcAft>
                          <a:spcPts val="0"/>
                        </a:spcAft>
                      </a:pPr>
                      <a:r>
                        <a:rPr lang="fr-FR" sz="1300">
                          <a:effectLst/>
                        </a:rPr>
                        <a:t>doctorant U. de Tours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solidFill>
                            <a:schemeClr val="tx1"/>
                          </a:solidFill>
                          <a:effectLst/>
                          <a:latin typeface="+mj-lt"/>
                        </a:rPr>
                        <a:t>Igor </a:t>
                      </a:r>
                      <a:r>
                        <a:rPr lang="fr-FR" sz="1400" dirty="0" err="1">
                          <a:solidFill>
                            <a:schemeClr val="tx1"/>
                          </a:solidFill>
                          <a:effectLst/>
                          <a:latin typeface="+mj-lt"/>
                        </a:rPr>
                        <a:t>Haladjian</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Julien Vergès</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8"/>
                  </a:ext>
                </a:extLst>
              </a:tr>
              <a:tr h="264030">
                <a:tc>
                  <a:txBody>
                    <a:bodyPr/>
                    <a:lstStyle/>
                    <a:p>
                      <a:pPr>
                        <a:lnSpc>
                          <a:spcPct val="107000"/>
                        </a:lnSpc>
                        <a:spcAft>
                          <a:spcPts val="0"/>
                        </a:spcAft>
                      </a:pPr>
                      <a:r>
                        <a:rPr lang="fr-FR" sz="1300">
                          <a:effectLst/>
                        </a:rPr>
                        <a:t>doctorant INSA CVL</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en-US" sz="1400" dirty="0" err="1">
                          <a:effectLst/>
                          <a:latin typeface="+mj-lt"/>
                        </a:rPr>
                        <a:t>Zhibo</a:t>
                      </a:r>
                      <a:r>
                        <a:rPr lang="en-US" sz="1400" dirty="0">
                          <a:effectLst/>
                          <a:latin typeface="+mj-lt"/>
                        </a:rPr>
                        <a:t> Wang</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09"/>
                  </a:ext>
                </a:extLst>
              </a:tr>
              <a:tr h="144014">
                <a:tc>
                  <a:txBody>
                    <a:bodyPr/>
                    <a:lstStyle/>
                    <a:p>
                      <a:pPr>
                        <a:lnSpc>
                          <a:spcPct val="107000"/>
                        </a:lnSpc>
                        <a:spcAft>
                          <a:spcPts val="0"/>
                        </a:spcAft>
                      </a:pPr>
                      <a:r>
                        <a:rPr lang="fr-FR" sz="1300">
                          <a:effectLst/>
                        </a:rPr>
                        <a:t> </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 </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0"/>
                  </a:ext>
                </a:extLst>
              </a:tr>
              <a:tr h="264030">
                <a:tc>
                  <a:txBody>
                    <a:bodyPr/>
                    <a:lstStyle/>
                    <a:p>
                      <a:pPr>
                        <a:lnSpc>
                          <a:spcPct val="107000"/>
                        </a:lnSpc>
                        <a:spcAft>
                          <a:spcPts val="0"/>
                        </a:spcAft>
                      </a:pPr>
                      <a:r>
                        <a:rPr lang="fr-FR" sz="1300">
                          <a:effectLst/>
                        </a:rPr>
                        <a:t>BIATSS U. d'Orléans</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Frédérique Landais</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Blandine Champion, Audrey Bourgeois</a:t>
                      </a:r>
                    </a:p>
                  </a:txBody>
                  <a:tcPr marL="64746" marR="64746" marT="0" marB="0" anchor="ctr"/>
                </a:tc>
                <a:extLst>
                  <a:ext uri="{0D108BD9-81ED-4DB2-BD59-A6C34878D82A}">
                    <a16:rowId xmlns:a16="http://schemas.microsoft.com/office/drawing/2014/main" val="10011"/>
                  </a:ext>
                </a:extLst>
              </a:tr>
              <a:tr h="264030">
                <a:tc>
                  <a:txBody>
                    <a:bodyPr/>
                    <a:lstStyle/>
                    <a:p>
                      <a:pPr>
                        <a:lnSpc>
                          <a:spcPct val="107000"/>
                        </a:lnSpc>
                        <a:spcAft>
                          <a:spcPts val="0"/>
                        </a:spcAft>
                      </a:pPr>
                      <a:r>
                        <a:rPr lang="fr-FR" sz="1300" dirty="0">
                          <a:effectLst/>
                        </a:rPr>
                        <a:t>BIATSS U. de Tours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err="1">
                          <a:solidFill>
                            <a:schemeClr val="tx1"/>
                          </a:solidFill>
                          <a:effectLst/>
                          <a:latin typeface="+mj-lt"/>
                        </a:rPr>
                        <a:t>Verónica</a:t>
                      </a:r>
                      <a:r>
                        <a:rPr lang="fr-FR" sz="1400" dirty="0">
                          <a:solidFill>
                            <a:schemeClr val="tx1"/>
                          </a:solidFill>
                          <a:effectLst/>
                          <a:latin typeface="+mj-lt"/>
                        </a:rPr>
                        <a:t> Serrano-</a:t>
                      </a:r>
                      <a:r>
                        <a:rPr lang="fr-FR" sz="1400" dirty="0" err="1">
                          <a:solidFill>
                            <a:schemeClr val="tx1"/>
                          </a:solidFill>
                          <a:effectLst/>
                          <a:latin typeface="+mj-lt"/>
                        </a:rPr>
                        <a:t>Ruhaut</a:t>
                      </a:r>
                      <a:r>
                        <a:rPr lang="fr-FR" sz="1400" dirty="0">
                          <a:solidFill>
                            <a:schemeClr val="tx1"/>
                          </a:solidFill>
                          <a:effectLst/>
                          <a:latin typeface="+mj-lt"/>
                        </a:rPr>
                        <a:t> </a:t>
                      </a:r>
                      <a:endParaRPr lang="fr-FR" sz="1400" dirty="0">
                        <a:solidFill>
                          <a:schemeClr val="tx1"/>
                        </a:solidFill>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2"/>
                  </a:ext>
                </a:extLst>
              </a:tr>
              <a:tr h="26403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300" dirty="0">
                          <a:effectLst/>
                        </a:rPr>
                        <a:t>BIATSS INSA CVL</a:t>
                      </a:r>
                      <a:endParaRPr lang="fr-FR"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Laura Guillet</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3"/>
                  </a:ext>
                </a:extLst>
              </a:tr>
              <a:tr h="264030">
                <a:tc>
                  <a:txBody>
                    <a:bodyPr/>
                    <a:lstStyle/>
                    <a:p>
                      <a:pPr>
                        <a:lnSpc>
                          <a:spcPct val="107000"/>
                        </a:lnSpc>
                        <a:spcAft>
                          <a:spcPts val="0"/>
                        </a:spcAft>
                      </a:pPr>
                      <a:r>
                        <a:rPr lang="fr-FR" sz="1300">
                          <a:effectLst/>
                        </a:rPr>
                        <a:t>extérieur IDP</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Etienne </a:t>
                      </a:r>
                      <a:r>
                        <a:rPr lang="fr-FR" sz="1400" dirty="0" err="1">
                          <a:effectLst/>
                          <a:latin typeface="+mj-lt"/>
                        </a:rPr>
                        <a:t>Sandier</a:t>
                      </a: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 </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4"/>
                  </a:ext>
                </a:extLst>
              </a:tr>
              <a:tr h="264030">
                <a:tc>
                  <a:txBody>
                    <a:bodyPr/>
                    <a:lstStyle/>
                    <a:p>
                      <a:pPr>
                        <a:lnSpc>
                          <a:spcPct val="107000"/>
                        </a:lnSpc>
                        <a:spcAft>
                          <a:spcPts val="0"/>
                        </a:spcAft>
                      </a:pPr>
                      <a:r>
                        <a:rPr lang="fr-FR" sz="1300">
                          <a:effectLst/>
                        </a:rPr>
                        <a:t>extérieur LIFAT</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Gaël Sauvanet</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5"/>
                  </a:ext>
                </a:extLst>
              </a:tr>
              <a:tr h="264030">
                <a:tc>
                  <a:txBody>
                    <a:bodyPr/>
                    <a:lstStyle/>
                    <a:p>
                      <a:pPr>
                        <a:lnSpc>
                          <a:spcPct val="107000"/>
                        </a:lnSpc>
                        <a:spcAft>
                          <a:spcPts val="0"/>
                        </a:spcAft>
                      </a:pPr>
                      <a:r>
                        <a:rPr lang="fr-FR" sz="1300">
                          <a:effectLst/>
                        </a:rPr>
                        <a:t>extérieur LIFO</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Benjamin Venelle</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6"/>
                  </a:ext>
                </a:extLst>
              </a:tr>
              <a:tr h="264030">
                <a:tc>
                  <a:txBody>
                    <a:bodyPr/>
                    <a:lstStyle/>
                    <a:p>
                      <a:pPr>
                        <a:lnSpc>
                          <a:spcPct val="107000"/>
                        </a:lnSpc>
                        <a:spcAft>
                          <a:spcPts val="0"/>
                        </a:spcAft>
                      </a:pPr>
                      <a:r>
                        <a:rPr lang="fr-FR" sz="1300">
                          <a:effectLst/>
                        </a:rPr>
                        <a:t>extérieur PRISME</a:t>
                      </a:r>
                      <a:endParaRPr lang="fr-FR" sz="100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a:effectLst/>
                          <a:latin typeface="+mj-lt"/>
                        </a:rPr>
                        <a:t>Laurent Autrique</a:t>
                      </a:r>
                      <a:endParaRPr lang="fr-FR" sz="1400">
                        <a:effectLst/>
                        <a:latin typeface="+mj-lt"/>
                        <a:ea typeface="Calibri" panose="020F0502020204030204" pitchFamily="34" charset="0"/>
                        <a:cs typeface="Times New Roman" panose="02020603050405020304" pitchFamily="18" charset="0"/>
                      </a:endParaRPr>
                    </a:p>
                  </a:txBody>
                  <a:tcPr marL="64746" marR="64746" marT="0" marB="0" anchor="ctr"/>
                </a:tc>
                <a:tc>
                  <a:txBody>
                    <a:bodyPr/>
                    <a:lstStyle/>
                    <a:p>
                      <a:pPr>
                        <a:lnSpc>
                          <a:spcPct val="107000"/>
                        </a:lnSpc>
                        <a:spcAft>
                          <a:spcPts val="0"/>
                        </a:spcAft>
                      </a:pPr>
                      <a:r>
                        <a:rPr lang="fr-FR" sz="1400" dirty="0">
                          <a:effectLst/>
                          <a:latin typeface="+mj-lt"/>
                        </a:rPr>
                        <a:t> </a:t>
                      </a:r>
                      <a:endParaRPr lang="fr-FR" sz="1400" dirty="0">
                        <a:effectLst/>
                        <a:latin typeface="+mj-lt"/>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7"/>
                  </a:ext>
                </a:extLst>
              </a:tr>
              <a:tr h="264030">
                <a:tc gridSpan="3">
                  <a:txBody>
                    <a:bodyPr/>
                    <a:lstStyle/>
                    <a:p>
                      <a:pPr algn="ctr">
                        <a:lnSpc>
                          <a:spcPct val="107000"/>
                        </a:lnSpc>
                        <a:spcAft>
                          <a:spcPts val="0"/>
                        </a:spcAft>
                      </a:pPr>
                      <a:r>
                        <a:rPr lang="fr-FR" sz="1300" dirty="0">
                          <a:effectLst/>
                        </a:rPr>
                        <a:t>invités permanents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18"/>
                  </a:ext>
                </a:extLst>
              </a:tr>
              <a:tr h="528055">
                <a:tc>
                  <a:txBody>
                    <a:bodyPr/>
                    <a:lstStyle/>
                    <a:p>
                      <a:pPr algn="ctr">
                        <a:lnSpc>
                          <a:spcPct val="107000"/>
                        </a:lnSpc>
                        <a:spcAft>
                          <a:spcPts val="0"/>
                        </a:spcAft>
                      </a:pPr>
                      <a:r>
                        <a:rPr lang="fr-FR" sz="1300" b="0" dirty="0">
                          <a:effectLst/>
                        </a:rPr>
                        <a:t>Directeurs des 4 laboratoires</a:t>
                      </a:r>
                      <a:endParaRPr lang="fr-FR" sz="1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Vice-présidents ou directeur recherche des 3 établissements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tc>
                  <a:txBody>
                    <a:bodyPr/>
                    <a:lstStyle/>
                    <a:p>
                      <a:pPr algn="ctr">
                        <a:lnSpc>
                          <a:spcPct val="107000"/>
                        </a:lnSpc>
                        <a:spcAft>
                          <a:spcPts val="0"/>
                        </a:spcAft>
                      </a:pPr>
                      <a:r>
                        <a:rPr lang="fr-FR" sz="1300" dirty="0">
                          <a:effectLst/>
                        </a:rPr>
                        <a:t>Représentant de la Région</a:t>
                      </a:r>
                      <a:endParaRPr lang="fr-FR" sz="1000" dirty="0">
                        <a:effectLst/>
                      </a:endParaRPr>
                    </a:p>
                    <a:p>
                      <a:pPr algn="ctr">
                        <a:lnSpc>
                          <a:spcPct val="107000"/>
                        </a:lnSpc>
                        <a:spcAft>
                          <a:spcPts val="0"/>
                        </a:spcAft>
                      </a:pPr>
                      <a:r>
                        <a:rPr lang="fr-FR" sz="1300" dirty="0">
                          <a:effectLst/>
                        </a:rPr>
                        <a:t>Représentant du CNRS</a:t>
                      </a:r>
                      <a:endParaRPr lang="fr-F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746" marR="64746" marT="0" marB="0" anchor="ct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538544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44624"/>
            <a:ext cx="8229600" cy="1008112"/>
          </a:xfrm>
        </p:spPr>
        <p:txBody>
          <a:bodyPr>
            <a:normAutofit/>
          </a:bodyPr>
          <a:lstStyle/>
          <a:p>
            <a:pPr algn="ctr"/>
            <a:r>
              <a:rPr lang="fr-FR" dirty="0"/>
              <a:t>Effectifs </a:t>
            </a:r>
            <a:r>
              <a:rPr lang="fr-FR" dirty="0">
                <a:solidFill>
                  <a:schemeClr val="tx1"/>
                </a:solidFill>
              </a:rPr>
              <a:t>2024/2025</a:t>
            </a:r>
            <a:br>
              <a:rPr lang="fr-FR" dirty="0">
                <a:solidFill>
                  <a:schemeClr val="tx1"/>
                </a:solidFill>
              </a:rPr>
            </a:br>
            <a:endParaRPr lang="fr-FR" sz="2000" dirty="0">
              <a:solidFill>
                <a:schemeClr val="tx1"/>
              </a:solidFill>
            </a:endParaRPr>
          </a:p>
        </p:txBody>
      </p:sp>
      <p:graphicFrame>
        <p:nvGraphicFramePr>
          <p:cNvPr id="5" name="Espace réservé du contenu 4">
            <a:extLst>
              <a:ext uri="{FF2B5EF4-FFF2-40B4-BE49-F238E27FC236}">
                <a16:creationId xmlns:a16="http://schemas.microsoft.com/office/drawing/2014/main" id="{E37387AF-2532-42FF-A4F0-800EB2081960}"/>
              </a:ext>
            </a:extLst>
          </p:cNvPr>
          <p:cNvGraphicFramePr>
            <a:graphicFrameLocks noGrp="1"/>
          </p:cNvGraphicFramePr>
          <p:nvPr>
            <p:ph idx="1"/>
            <p:extLst>
              <p:ext uri="{D42A27DB-BD31-4B8C-83A1-F6EECF244321}">
                <p14:modId xmlns:p14="http://schemas.microsoft.com/office/powerpoint/2010/main" val="2074805909"/>
              </p:ext>
            </p:extLst>
          </p:nvPr>
        </p:nvGraphicFramePr>
        <p:xfrm>
          <a:off x="457200" y="1026161"/>
          <a:ext cx="8003230" cy="5335792"/>
        </p:xfrm>
        <a:graphic>
          <a:graphicData uri="http://schemas.openxmlformats.org/drawingml/2006/table">
            <a:tbl>
              <a:tblPr/>
              <a:tblGrid>
                <a:gridCol w="1022786">
                  <a:extLst>
                    <a:ext uri="{9D8B030D-6E8A-4147-A177-3AD203B41FA5}">
                      <a16:colId xmlns:a16="http://schemas.microsoft.com/office/drawing/2014/main" val="4285336112"/>
                    </a:ext>
                  </a:extLst>
                </a:gridCol>
                <a:gridCol w="764641">
                  <a:extLst>
                    <a:ext uri="{9D8B030D-6E8A-4147-A177-3AD203B41FA5}">
                      <a16:colId xmlns:a16="http://schemas.microsoft.com/office/drawing/2014/main" val="263174146"/>
                    </a:ext>
                  </a:extLst>
                </a:gridCol>
                <a:gridCol w="764641">
                  <a:extLst>
                    <a:ext uri="{9D8B030D-6E8A-4147-A177-3AD203B41FA5}">
                      <a16:colId xmlns:a16="http://schemas.microsoft.com/office/drawing/2014/main" val="335697618"/>
                    </a:ext>
                  </a:extLst>
                </a:gridCol>
                <a:gridCol w="764641">
                  <a:extLst>
                    <a:ext uri="{9D8B030D-6E8A-4147-A177-3AD203B41FA5}">
                      <a16:colId xmlns:a16="http://schemas.microsoft.com/office/drawing/2014/main" val="926353418"/>
                    </a:ext>
                  </a:extLst>
                </a:gridCol>
                <a:gridCol w="764641">
                  <a:extLst>
                    <a:ext uri="{9D8B030D-6E8A-4147-A177-3AD203B41FA5}">
                      <a16:colId xmlns:a16="http://schemas.microsoft.com/office/drawing/2014/main" val="1738884283"/>
                    </a:ext>
                  </a:extLst>
                </a:gridCol>
                <a:gridCol w="764641">
                  <a:extLst>
                    <a:ext uri="{9D8B030D-6E8A-4147-A177-3AD203B41FA5}">
                      <a16:colId xmlns:a16="http://schemas.microsoft.com/office/drawing/2014/main" val="3082125119"/>
                    </a:ext>
                  </a:extLst>
                </a:gridCol>
                <a:gridCol w="764641">
                  <a:extLst>
                    <a:ext uri="{9D8B030D-6E8A-4147-A177-3AD203B41FA5}">
                      <a16:colId xmlns:a16="http://schemas.microsoft.com/office/drawing/2014/main" val="340971810"/>
                    </a:ext>
                  </a:extLst>
                </a:gridCol>
                <a:gridCol w="764641">
                  <a:extLst>
                    <a:ext uri="{9D8B030D-6E8A-4147-A177-3AD203B41FA5}">
                      <a16:colId xmlns:a16="http://schemas.microsoft.com/office/drawing/2014/main" val="3360915606"/>
                    </a:ext>
                  </a:extLst>
                </a:gridCol>
                <a:gridCol w="764641">
                  <a:extLst>
                    <a:ext uri="{9D8B030D-6E8A-4147-A177-3AD203B41FA5}">
                      <a16:colId xmlns:a16="http://schemas.microsoft.com/office/drawing/2014/main" val="4107946701"/>
                    </a:ext>
                  </a:extLst>
                </a:gridCol>
                <a:gridCol w="863316">
                  <a:extLst>
                    <a:ext uri="{9D8B030D-6E8A-4147-A177-3AD203B41FA5}">
                      <a16:colId xmlns:a16="http://schemas.microsoft.com/office/drawing/2014/main" val="2347540534"/>
                    </a:ext>
                  </a:extLst>
                </a:gridCol>
              </a:tblGrid>
              <a:tr h="254105">
                <a:tc rowSpan="2">
                  <a:txBody>
                    <a:bodyPr/>
                    <a:lstStyle/>
                    <a:p>
                      <a:pPr algn="ctr" rtl="0" fontAlgn="auto"/>
                      <a:r>
                        <a:rPr lang="fr-FR" sz="1200" b="0" i="0" u="none" strike="noStrike" dirty="0">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6477"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1" i="0" u="none" strike="noStrike">
                          <a:solidFill>
                            <a:srgbClr val="000000"/>
                          </a:solidFill>
                          <a:effectLst/>
                          <a:latin typeface="Arial" panose="020B0604020202020204" pitchFamily="34" charset="0"/>
                        </a:rPr>
                        <a:t>LIFAT</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rowSpan="2">
                  <a:txBody>
                    <a:bodyPr/>
                    <a:lstStyle/>
                    <a:p>
                      <a:pPr algn="ctr" rtl="0" fontAlgn="base"/>
                      <a:r>
                        <a:rPr lang="fr-FR" sz="1000" b="1" i="0" u="none" strike="noStrike">
                          <a:solidFill>
                            <a:srgbClr val="000000"/>
                          </a:solidFill>
                          <a:effectLst/>
                          <a:latin typeface="Arial" panose="020B0604020202020204" pitchFamily="34" charset="0"/>
                        </a:rPr>
                        <a:t>IDP </a:t>
                      </a:r>
                      <a:r>
                        <a:rPr lang="fr-FR" sz="1000" b="1" i="0">
                          <a:solidFill>
                            <a:srgbClr val="000000"/>
                          </a:solidFill>
                          <a:effectLst/>
                          <a:latin typeface="Arial" panose="020B0604020202020204" pitchFamily="34" charset="0"/>
                        </a:rPr>
                        <a:t>​</a:t>
                      </a:r>
                      <a:br>
                        <a:rPr lang="fr-FR" sz="1000" b="1" i="0">
                          <a:solidFill>
                            <a:srgbClr val="000000"/>
                          </a:solidFill>
                          <a:effectLst/>
                          <a:latin typeface="Arial" panose="020B0604020202020204" pitchFamily="34" charset="0"/>
                        </a:rPr>
                      </a:br>
                      <a:r>
                        <a:rPr lang="fr-FR" sz="1000" b="1" i="0" u="none" strike="noStrike">
                          <a:solidFill>
                            <a:srgbClr val="000000"/>
                          </a:solidFill>
                          <a:effectLst/>
                          <a:latin typeface="Arial" panose="020B0604020202020204" pitchFamily="34" charset="0"/>
                        </a:rPr>
                        <a:t>Tours</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rowSpan="2">
                  <a:txBody>
                    <a:bodyPr/>
                    <a:lstStyle/>
                    <a:p>
                      <a:pPr algn="ctr" rtl="0" fontAlgn="base"/>
                      <a:r>
                        <a:rPr lang="fr-FR" sz="1000" b="1" i="0" u="none" strike="noStrike">
                          <a:solidFill>
                            <a:srgbClr val="000000"/>
                          </a:solidFill>
                          <a:effectLst/>
                          <a:latin typeface="Arial" panose="020B0604020202020204" pitchFamily="34" charset="0"/>
                        </a:rPr>
                        <a:t>IDP </a:t>
                      </a:r>
                      <a:r>
                        <a:rPr lang="fr-FR" sz="1000" b="1" i="0">
                          <a:solidFill>
                            <a:srgbClr val="000000"/>
                          </a:solidFill>
                          <a:effectLst/>
                          <a:latin typeface="Arial" panose="020B0604020202020204" pitchFamily="34" charset="0"/>
                        </a:rPr>
                        <a:t>​</a:t>
                      </a:r>
                      <a:br>
                        <a:rPr lang="fr-FR" sz="1000" b="1" i="0">
                          <a:solidFill>
                            <a:srgbClr val="000000"/>
                          </a:solidFill>
                          <a:effectLst/>
                          <a:latin typeface="Arial" panose="020B0604020202020204" pitchFamily="34" charset="0"/>
                        </a:rPr>
                      </a:br>
                      <a:r>
                        <a:rPr lang="fr-FR" sz="1000" b="1" i="0" u="none" strike="noStrike">
                          <a:solidFill>
                            <a:srgbClr val="000000"/>
                          </a:solidFill>
                          <a:effectLst/>
                          <a:latin typeface="Arial" panose="020B0604020202020204" pitchFamily="34" charset="0"/>
                        </a:rPr>
                        <a:t>Orléans</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1" i="0" u="none" strike="noStrike">
                          <a:solidFill>
                            <a:srgbClr val="000000"/>
                          </a:solidFill>
                          <a:effectLst/>
                          <a:latin typeface="Arial" panose="020B0604020202020204" pitchFamily="34" charset="0"/>
                        </a:rPr>
                        <a:t>LIFO</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gridSpan="2">
                  <a:txBody>
                    <a:bodyPr/>
                    <a:lstStyle/>
                    <a:p>
                      <a:pPr algn="ctr" rtl="0" fontAlgn="base"/>
                      <a:r>
                        <a:rPr lang="fr-FR" sz="1000" b="1" i="0" u="none" strike="noStrike">
                          <a:solidFill>
                            <a:srgbClr val="000000"/>
                          </a:solidFill>
                          <a:effectLst/>
                          <a:latin typeface="Arial" panose="020B0604020202020204" pitchFamily="34" charset="0"/>
                        </a:rPr>
                        <a:t>PRISME</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hMerge="1">
                  <a:txBody>
                    <a:bodyPr/>
                    <a:lstStyle/>
                    <a:p>
                      <a:endParaRPr lang="fr-FR"/>
                    </a:p>
                  </a:txBody>
                  <a:tcPr/>
                </a:tc>
                <a:tc rowSpan="2">
                  <a:txBody>
                    <a:bodyPr/>
                    <a:lstStyle/>
                    <a:p>
                      <a:pPr algn="ctr" rtl="0" fontAlgn="base"/>
                      <a:r>
                        <a:rPr lang="fr-FR" sz="1000" b="1" i="0" u="none" strike="noStrike">
                          <a:solidFill>
                            <a:srgbClr val="000000"/>
                          </a:solidFill>
                          <a:effectLst/>
                          <a:latin typeface="Arial" panose="020B0604020202020204" pitchFamily="34" charset="0"/>
                        </a:rPr>
                        <a:t>TOTAL</a:t>
                      </a:r>
                      <a:r>
                        <a:rPr lang="fr-FR" sz="1000" b="1" i="0">
                          <a:solidFill>
                            <a:srgbClr val="000000"/>
                          </a:solidFill>
                          <a:effectLst/>
                          <a:latin typeface="Arial" panose="020B0604020202020204" pitchFamily="34" charset="0"/>
                        </a:rPr>
                        <a:t>​</a:t>
                      </a:r>
                      <a:endParaRPr lang="fr-FR" sz="1300" b="1" i="0">
                        <a:solidFill>
                          <a:srgbClr val="FFFFFF"/>
                        </a:solidFill>
                        <a:effectLst/>
                      </a:endParaRPr>
                    </a:p>
                  </a:txBody>
                  <a:tcPr marL="67217" marR="67217" marT="33609" marB="33609" anchor="ctr">
                    <a:lnL w="12964"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2173992017"/>
                  </a:ext>
                </a:extLst>
              </a:tr>
              <a:tr h="355747">
                <a:tc vMerge="1">
                  <a:txBody>
                    <a:bodyPr/>
                    <a:lstStyle/>
                    <a:p>
                      <a:endParaRPr lang="fr-FR"/>
                    </a:p>
                  </a:txBody>
                  <a:tcPr/>
                </a:tc>
                <a:tc>
                  <a:txBody>
                    <a:bodyPr/>
                    <a:lstStyle/>
                    <a:p>
                      <a:pPr algn="ctr" rtl="0" fontAlgn="base"/>
                      <a:r>
                        <a:rPr lang="fr-FR" sz="1000" b="1" i="0" u="none" strike="noStrike">
                          <a:solidFill>
                            <a:srgbClr val="000000"/>
                          </a:solidFill>
                          <a:effectLst/>
                          <a:latin typeface="Arial" panose="020B0604020202020204" pitchFamily="34" charset="0"/>
                        </a:rPr>
                        <a:t>UT</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INSA</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vMerge="1">
                  <a:txBody>
                    <a:bodyPr/>
                    <a:lstStyle/>
                    <a:p>
                      <a:endParaRPr lang="fr-FR"/>
                    </a:p>
                  </a:txBody>
                  <a:tcPr/>
                </a:tc>
                <a:tc v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UO</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dirty="0">
                          <a:solidFill>
                            <a:srgbClr val="000000"/>
                          </a:solidFill>
                          <a:effectLst/>
                          <a:latin typeface="Arial" panose="020B0604020202020204" pitchFamily="34" charset="0"/>
                        </a:rPr>
                        <a:t>INSA</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UO</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a:txBody>
                    <a:bodyPr/>
                    <a:lstStyle/>
                    <a:p>
                      <a:pPr algn="ctr" rtl="0" fontAlgn="base"/>
                      <a:r>
                        <a:rPr lang="fr-FR" sz="1000" b="1" i="0" u="none" strike="noStrike">
                          <a:solidFill>
                            <a:srgbClr val="000000"/>
                          </a:solidFill>
                          <a:effectLst/>
                          <a:latin typeface="Arial" panose="020B0604020202020204" pitchFamily="34" charset="0"/>
                        </a:rPr>
                        <a:t>INSA</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EDEDED"/>
                    </a:solidFill>
                  </a:tcPr>
                </a:tc>
                <a:tc vMerge="1">
                  <a:txBody>
                    <a:bodyPr/>
                    <a:lstStyle/>
                    <a:p>
                      <a:endParaRPr lang="fr-FR"/>
                    </a:p>
                  </a:txBody>
                  <a:tcPr/>
                </a:tc>
                <a:extLst>
                  <a:ext uri="{0D108BD9-81ED-4DB2-BD59-A6C34878D82A}">
                    <a16:rowId xmlns:a16="http://schemas.microsoft.com/office/drawing/2014/main" val="1634421252"/>
                  </a:ext>
                </a:extLst>
              </a:tr>
              <a:tr h="420569">
                <a:tc gridSpan="9">
                  <a:txBody>
                    <a:bodyPr/>
                    <a:lstStyle/>
                    <a:p>
                      <a:pPr algn="ctr" rtl="0" fontAlgn="auto"/>
                      <a:r>
                        <a:rPr lang="fr-FR" sz="1200" b="0" i="0" u="none" strike="noStrike" dirty="0">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rtl="0" fontAlgn="auto"/>
                      <a:r>
                        <a:rPr lang="fr-FR" sz="1200" b="0" i="0" u="none" strike="noStrike">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4094043"/>
                  </a:ext>
                </a:extLst>
              </a:tr>
              <a:tr h="283637">
                <a:tc>
                  <a:txBody>
                    <a:bodyPr/>
                    <a:lstStyle/>
                    <a:p>
                      <a:pPr algn="ctr" rtl="0" fontAlgn="base"/>
                      <a:r>
                        <a:rPr lang="fr-FR" sz="1200" b="0" i="0" u="none" strike="noStrike">
                          <a:solidFill>
                            <a:srgbClr val="000000"/>
                          </a:solidFill>
                          <a:effectLst/>
                          <a:latin typeface="Arial" panose="020B0604020202020204" pitchFamily="34" charset="0"/>
                        </a:rPr>
                        <a:t>1e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chemeClr val="tx1"/>
                          </a:solidFill>
                          <a:effectLst/>
                          <a:latin typeface="Arial" panose="020B0604020202020204" pitchFamily="34" charset="0"/>
                        </a:rPr>
                        <a:t>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2</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26</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08811095"/>
                  </a:ext>
                </a:extLst>
              </a:tr>
              <a:tr h="283637">
                <a:tc>
                  <a:txBody>
                    <a:bodyPr/>
                    <a:lstStyle/>
                    <a:p>
                      <a:pPr algn="ctr" rtl="0" fontAlgn="base"/>
                      <a:r>
                        <a:rPr lang="fr-FR" sz="1200" b="0" i="0" u="none" strike="noStrike">
                          <a:solidFill>
                            <a:srgbClr val="000000"/>
                          </a:solidFill>
                          <a:effectLst/>
                          <a:latin typeface="Arial" panose="020B0604020202020204" pitchFamily="34" charset="0"/>
                        </a:rPr>
                        <a:t>2e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2</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7</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34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384825992"/>
                  </a:ext>
                </a:extLst>
              </a:tr>
              <a:tr h="283637">
                <a:tc>
                  <a:txBody>
                    <a:bodyPr/>
                    <a:lstStyle/>
                    <a:p>
                      <a:pPr algn="ctr" rtl="0" fontAlgn="base"/>
                      <a:r>
                        <a:rPr lang="fr-FR" sz="1200" b="0" i="0" u="none" strike="noStrike">
                          <a:solidFill>
                            <a:srgbClr val="000000"/>
                          </a:solidFill>
                          <a:effectLst/>
                          <a:latin typeface="Arial" panose="020B0604020202020204" pitchFamily="34" charset="0"/>
                        </a:rPr>
                        <a:t>3e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chemeClr val="tx1"/>
                          </a:solidFill>
                          <a:effectLst/>
                          <a:latin typeface="Arial" panose="020B0604020202020204" pitchFamily="34" charset="0"/>
                        </a:rPr>
                        <a:t>5</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7</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2</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1</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2</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24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950919985"/>
                  </a:ext>
                </a:extLst>
              </a:tr>
              <a:tr h="283637">
                <a:tc>
                  <a:txBody>
                    <a:bodyPr/>
                    <a:lstStyle/>
                    <a:p>
                      <a:pPr algn="ctr" rtl="0" fontAlgn="base"/>
                      <a:r>
                        <a:rPr lang="fr-FR" sz="1200" b="0" i="0" u="none" strike="noStrike">
                          <a:solidFill>
                            <a:srgbClr val="000000"/>
                          </a:solidFill>
                          <a:effectLst/>
                          <a:latin typeface="Arial" panose="020B0604020202020204" pitchFamily="34" charset="0"/>
                        </a:rPr>
                        <a:t>4e année </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chemeClr val="tx1"/>
                          </a:solidFill>
                          <a:effectLst/>
                          <a:latin typeface="Arial" panose="020B0604020202020204" pitchFamily="34" charset="0"/>
                        </a:rPr>
                        <a:t>6</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6</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1</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1</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6</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24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5475264"/>
                  </a:ext>
                </a:extLst>
              </a:tr>
              <a:tr h="283637">
                <a:tc>
                  <a:txBody>
                    <a:bodyPr/>
                    <a:lstStyle/>
                    <a:p>
                      <a:pPr algn="ctr" rtl="0" fontAlgn="base"/>
                      <a:r>
                        <a:rPr lang="fr-FR" sz="1200" b="0" i="0" u="none" strike="noStrike">
                          <a:solidFill>
                            <a:srgbClr val="000000"/>
                          </a:solidFill>
                          <a:effectLst/>
                          <a:latin typeface="Arial" panose="020B0604020202020204" pitchFamily="34" charset="0"/>
                        </a:rPr>
                        <a:t>5+ année</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chemeClr val="tx1"/>
                          </a:solidFill>
                          <a:effectLst/>
                          <a:latin typeface="Arial" panose="020B0604020202020204" pitchFamily="34" charset="0"/>
                        </a:rPr>
                        <a:t>2</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a:solidFill>
                            <a:schemeClr val="tx1"/>
                          </a:solidFill>
                          <a:effectLst/>
                          <a:latin typeface="Arial" panose="020B0604020202020204" pitchFamily="34" charset="0"/>
                        </a:rPr>
                        <a:t>0</a:t>
                      </a:r>
                      <a:r>
                        <a:rPr lang="fr-FR" sz="1000" b="0" i="0">
                          <a:solidFill>
                            <a:schemeClr val="tx1"/>
                          </a:solidFill>
                          <a:effectLst/>
                          <a:latin typeface="Arial" panose="020B0604020202020204" pitchFamily="34" charset="0"/>
                        </a:rPr>
                        <a:t>​</a:t>
                      </a:r>
                      <a:endParaRPr lang="fr-FR" sz="1300" b="0" i="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dirty="0">
                          <a:solidFill>
                            <a:schemeClr val="tx1"/>
                          </a:solidFill>
                          <a:effectLst/>
                          <a:latin typeface="Arial" panose="020B0604020202020204" pitchFamily="34" charset="0"/>
                          <a:cs typeface="Arial" panose="020B0604020202020204" pitchFamily="34" charset="0"/>
                        </a:rPr>
                        <a:t>2</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0</a:t>
                      </a:r>
                      <a:r>
                        <a:rPr lang="fr-FR" sz="1000" b="0" i="0" dirty="0">
                          <a:solidFill>
                            <a:schemeClr val="tx1"/>
                          </a:solidFill>
                          <a:effectLst/>
                          <a:latin typeface="Arial" panose="020B0604020202020204" pitchFamily="34" charset="0"/>
                        </a:rPr>
                        <a:t>​</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chemeClr val="tx1"/>
                          </a:solidFill>
                          <a:effectLst/>
                          <a:latin typeface="Arial" panose="020B0604020202020204" pitchFamily="34" charset="0"/>
                        </a:rPr>
                        <a:t>1</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300" b="0" i="0" dirty="0">
                          <a:solidFill>
                            <a:schemeClr val="tx1"/>
                          </a:solidFill>
                          <a:effectLst/>
                        </a:rPr>
                        <a:t>2</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fr-FR" sz="1000" b="1" i="0" u="none" strike="noStrike" dirty="0">
                          <a:solidFill>
                            <a:srgbClr val="000000"/>
                          </a:solidFill>
                          <a:effectLst/>
                          <a:latin typeface="Arial" panose="020B0604020202020204" pitchFamily="34" charset="0"/>
                        </a:rPr>
                        <a:t>7</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54869664"/>
                  </a:ext>
                </a:extLst>
              </a:tr>
              <a:tr h="283637">
                <a:tc>
                  <a:txBody>
                    <a:bodyPr/>
                    <a:lstStyle/>
                    <a:p>
                      <a:pPr algn="ctr" rtl="0" fontAlgn="base"/>
                      <a:r>
                        <a:rPr lang="fr-FR" sz="1200" b="1" i="0" u="none" strike="noStrike">
                          <a:solidFill>
                            <a:srgbClr val="000000"/>
                          </a:solidFill>
                          <a:effectLst/>
                          <a:latin typeface="Arial" panose="020B0604020202020204" pitchFamily="34" charset="0"/>
                        </a:rPr>
                        <a:t>Total</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0" i="0" u="none" strike="noStrike" dirty="0">
                          <a:solidFill>
                            <a:schemeClr val="tx1"/>
                          </a:solidFill>
                          <a:effectLst/>
                          <a:latin typeface="Arial" panose="020B0604020202020204" pitchFamily="34" charset="0"/>
                        </a:rPr>
                        <a:t>23</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0" i="0" u="none" strike="noStrike" dirty="0">
                          <a:solidFill>
                            <a:schemeClr val="tx1"/>
                          </a:solidFill>
                          <a:effectLst/>
                          <a:latin typeface="Arial" panose="020B0604020202020204" pitchFamily="34" charset="0"/>
                        </a:rPr>
                        <a:t>21</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a:txBody>
                    <a:bodyPr/>
                    <a:lstStyle/>
                    <a:p>
                      <a:pPr algn="ctr" rtl="0" fontAlgn="base"/>
                      <a:r>
                        <a:rPr lang="fr-FR" sz="1000" b="0" i="0" u="none" strike="noStrike" dirty="0">
                          <a:solidFill>
                            <a:schemeClr val="tx1"/>
                          </a:solidFill>
                          <a:effectLst/>
                          <a:latin typeface="Arial" panose="020B0604020202020204" pitchFamily="34" charset="0"/>
                        </a:rPr>
                        <a:t>14</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gridSpan="2">
                  <a:txBody>
                    <a:bodyPr/>
                    <a:lstStyle/>
                    <a:p>
                      <a:pPr algn="ctr" rtl="0" fontAlgn="base"/>
                      <a:r>
                        <a:rPr lang="fr-FR" sz="1000" b="0" i="0" u="none" strike="noStrike" dirty="0">
                          <a:solidFill>
                            <a:schemeClr val="tx1"/>
                          </a:solidFill>
                          <a:effectLst/>
                          <a:latin typeface="Arial" panose="020B0604020202020204" pitchFamily="34" charset="0"/>
                        </a:rPr>
                        <a:t>27</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gridSpan="2">
                  <a:txBody>
                    <a:bodyPr/>
                    <a:lstStyle/>
                    <a:p>
                      <a:pPr algn="ctr" rtl="0" fontAlgn="base"/>
                      <a:r>
                        <a:rPr lang="fr-FR" sz="1000" b="0" i="0" u="none" strike="noStrike" dirty="0">
                          <a:solidFill>
                            <a:schemeClr val="tx1"/>
                          </a:solidFill>
                          <a:effectLst/>
                          <a:latin typeface="Arial" panose="020B0604020202020204" pitchFamily="34" charset="0"/>
                        </a:rPr>
                        <a:t>30</a:t>
                      </a:r>
                      <a:endParaRPr lang="fr-FR" sz="1300" b="0" i="0" dirty="0">
                        <a:solidFill>
                          <a:schemeClr val="tx1"/>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115</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5178911"/>
                  </a:ext>
                </a:extLst>
              </a:tr>
              <a:tr h="283637">
                <a:tc>
                  <a:txBody>
                    <a:bodyPr/>
                    <a:lstStyle/>
                    <a:p>
                      <a:pPr algn="ctr" rtl="0" fontAlgn="base"/>
                      <a:r>
                        <a:rPr lang="fr-FR" sz="1200" b="0" i="0" u="none" strike="noStrike">
                          <a:solidFill>
                            <a:srgbClr val="000000"/>
                          </a:solidFill>
                          <a:effectLst/>
                          <a:latin typeface="Arial" panose="020B0604020202020204" pitchFamily="34" charset="0"/>
                        </a:rPr>
                        <a:t>HDR</a:t>
                      </a:r>
                      <a:r>
                        <a:rPr lang="fr-FR" sz="12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gridSpan="2">
                  <a:txBody>
                    <a:bodyPr/>
                    <a:lstStyle/>
                    <a:p>
                      <a:pPr algn="ctr" rtl="0" fontAlgn="base"/>
                      <a:r>
                        <a:rPr lang="fr-FR" sz="1000" b="0" i="0" u="none" strike="noStrike">
                          <a:solidFill>
                            <a:srgbClr val="000000"/>
                          </a:solidFill>
                          <a:effectLst/>
                          <a:latin typeface="Arial" panose="020B0604020202020204" pitchFamily="34" charset="0"/>
                        </a:rPr>
                        <a:t>23</a:t>
                      </a:r>
                      <a:r>
                        <a:rPr lang="fr-FR" sz="10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0" i="0" u="none" strike="noStrike" dirty="0">
                          <a:solidFill>
                            <a:srgbClr val="000000"/>
                          </a:solidFill>
                          <a:effectLst/>
                          <a:latin typeface="Arial" panose="020B0604020202020204" pitchFamily="34" charset="0"/>
                        </a:rPr>
                        <a:t>27</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a:txBody>
                    <a:bodyPr/>
                    <a:lstStyle/>
                    <a:p>
                      <a:pPr algn="ctr" rtl="0" fontAlgn="base"/>
                      <a:r>
                        <a:rPr lang="fr-FR" sz="1000" b="0" i="0" u="none" strike="noStrike" dirty="0">
                          <a:solidFill>
                            <a:srgbClr val="000000"/>
                          </a:solidFill>
                          <a:effectLst/>
                          <a:latin typeface="Arial" panose="020B0604020202020204" pitchFamily="34" charset="0"/>
                        </a:rPr>
                        <a:t>22</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gridSpan="2">
                  <a:txBody>
                    <a:bodyPr/>
                    <a:lstStyle/>
                    <a:p>
                      <a:pPr algn="ctr" rtl="0" fontAlgn="base"/>
                      <a:r>
                        <a:rPr lang="fr-FR" sz="1000" b="0" i="0" u="none" strike="noStrike" dirty="0">
                          <a:solidFill>
                            <a:srgbClr val="000000"/>
                          </a:solidFill>
                          <a:effectLst/>
                          <a:latin typeface="Arial" panose="020B0604020202020204" pitchFamily="34" charset="0"/>
                        </a:rPr>
                        <a:t>19</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gridSpan="2">
                  <a:txBody>
                    <a:bodyPr/>
                    <a:lstStyle/>
                    <a:p>
                      <a:pPr algn="ctr" rtl="0" fontAlgn="base"/>
                      <a:r>
                        <a:rPr lang="fr-FR" sz="1000" b="0" i="0" u="none" strike="noStrike" dirty="0">
                          <a:solidFill>
                            <a:srgbClr val="000000"/>
                          </a:solidFill>
                          <a:effectLst/>
                          <a:latin typeface="Arial" panose="020B0604020202020204" pitchFamily="34" charset="0"/>
                        </a:rPr>
                        <a:t>24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4DFEF"/>
                    </a:solidFill>
                  </a:tcPr>
                </a:tc>
                <a:tc hMerge="1">
                  <a:txBody>
                    <a:bodyPr/>
                    <a:lstStyle/>
                    <a:p>
                      <a:endParaRPr lang="fr-FR"/>
                    </a:p>
                  </a:txBody>
                  <a:tcPr/>
                </a:tc>
                <a:tc>
                  <a:txBody>
                    <a:bodyPr/>
                    <a:lstStyle/>
                    <a:p>
                      <a:pPr algn="ctr" rtl="0" fontAlgn="base"/>
                      <a:r>
                        <a:rPr lang="fr-FR" sz="1000" b="1" i="0" u="none" strike="noStrike" dirty="0">
                          <a:solidFill>
                            <a:srgbClr val="000000"/>
                          </a:solidFill>
                          <a:effectLst/>
                          <a:latin typeface="Arial" panose="020B0604020202020204" pitchFamily="34" charset="0"/>
                        </a:rPr>
                        <a:t>115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072347834"/>
                  </a:ext>
                </a:extLst>
              </a:tr>
              <a:tr h="283637">
                <a:tc gridSpan="10">
                  <a:txBody>
                    <a:bodyPr/>
                    <a:lstStyle/>
                    <a:p>
                      <a:pPr algn="ctr" rtl="0" fontAlgn="auto"/>
                      <a:r>
                        <a:rPr lang="fr-FR" sz="1200" b="0" i="0" u="none" strike="noStrike">
                          <a:solidFill>
                            <a:srgbClr val="000000"/>
                          </a:solidFill>
                          <a:effectLst/>
                          <a:latin typeface="Arial" panose="020B0604020202020204" pitchFamily="34" charset="0"/>
                        </a:rPr>
                        <a:t>​</a:t>
                      </a:r>
                    </a:p>
                  </a:txBody>
                  <a:tcPr marL="67217" marR="67217" marT="33609" marB="33609" anchor="ctr">
                    <a:lnL w="6477"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D0CECE"/>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829892631"/>
                  </a:ext>
                </a:extLst>
              </a:tr>
              <a:tr h="491041">
                <a:tc>
                  <a:txBody>
                    <a:bodyPr/>
                    <a:lstStyle/>
                    <a:p>
                      <a:pPr algn="ctr" rtl="0" fontAlgn="base"/>
                      <a:r>
                        <a:rPr lang="fr-FR" sz="1200" b="0" i="0" u="none" strike="noStrike" dirty="0">
                          <a:solidFill>
                            <a:srgbClr val="000000"/>
                          </a:solidFill>
                          <a:effectLst/>
                          <a:latin typeface="Arial" panose="020B0604020202020204" pitchFamily="34" charset="0"/>
                        </a:rPr>
                        <a:t>Soutenances 2022</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rgbClr val="000000"/>
                          </a:solidFill>
                          <a:effectLst/>
                          <a:latin typeface="Arial" panose="020B0604020202020204" pitchFamily="34" charset="0"/>
                        </a:rPr>
                        <a:t>6</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0</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rgbClr val="000000"/>
                          </a:solidFill>
                          <a:effectLst/>
                          <a:latin typeface="Arial" panose="020B0604020202020204" pitchFamily="34" charset="0"/>
                        </a:rPr>
                        <a:t>2</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3</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3</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4</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3</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1" i="0" u="none" strike="noStrike" dirty="0">
                          <a:solidFill>
                            <a:srgbClr val="000000"/>
                          </a:solidFill>
                          <a:effectLst/>
                          <a:latin typeface="Arial" panose="020B0604020202020204" pitchFamily="34" charset="0"/>
                        </a:rPr>
                        <a:t>26</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37960684"/>
                  </a:ext>
                </a:extLst>
              </a:tr>
              <a:tr h="491041">
                <a:tc>
                  <a:txBody>
                    <a:bodyPr/>
                    <a:lstStyle/>
                    <a:p>
                      <a:pPr algn="ctr" rtl="0" fontAlgn="base"/>
                      <a:r>
                        <a:rPr lang="fr-FR" sz="1200" b="0" i="0" u="none" strike="noStrike" dirty="0">
                          <a:solidFill>
                            <a:srgbClr val="000000"/>
                          </a:solidFill>
                          <a:effectLst/>
                          <a:latin typeface="Arial" panose="020B0604020202020204" pitchFamily="34" charset="0"/>
                        </a:rPr>
                        <a:t>Soutenances 2023</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000" b="0" i="0" u="none" strike="noStrike" dirty="0">
                          <a:solidFill>
                            <a:srgbClr val="000000"/>
                          </a:solidFill>
                          <a:effectLst/>
                          <a:latin typeface="Arial" panose="020B0604020202020204" pitchFamily="34" charset="0"/>
                        </a:rPr>
                        <a:t>8</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0</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rgbClr val="000000"/>
                          </a:solidFill>
                          <a:effectLst/>
                          <a:latin typeface="Arial" panose="020B0604020202020204" pitchFamily="34" charset="0"/>
                        </a:rPr>
                        <a:t>10</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5</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2</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4</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1" i="0" u="none" strike="noStrike" dirty="0">
                          <a:solidFill>
                            <a:srgbClr val="000000"/>
                          </a:solidFill>
                          <a:effectLst/>
                          <a:latin typeface="Arial" panose="020B0604020202020204" pitchFamily="34" charset="0"/>
                        </a:rPr>
                        <a:t>38</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269060296"/>
                  </a:ext>
                </a:extLst>
              </a:tr>
              <a:tr h="698446">
                <a:tc>
                  <a:txBody>
                    <a:bodyPr/>
                    <a:lstStyle/>
                    <a:p>
                      <a:pPr algn="ctr" rtl="0" fontAlgn="base"/>
                      <a:r>
                        <a:rPr lang="fr-FR" sz="1200" b="0" i="0" u="none" strike="noStrike" dirty="0">
                          <a:solidFill>
                            <a:srgbClr val="000000"/>
                          </a:solidFill>
                          <a:effectLst/>
                          <a:latin typeface="Arial" panose="020B0604020202020204" pitchFamily="34" charset="0"/>
                        </a:rPr>
                        <a:t>Soutenances 2024</a:t>
                      </a:r>
                      <a:endParaRPr lang="fr-FR" sz="1300" b="0" i="0" dirty="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4C6E7"/>
                    </a:solidFill>
                  </a:tcPr>
                </a:tc>
                <a:tc>
                  <a:txBody>
                    <a:bodyPr/>
                    <a:lstStyle/>
                    <a:p>
                      <a:pPr algn="ctr" rtl="0" fontAlgn="base"/>
                      <a:r>
                        <a:rPr lang="fr-FR" sz="1300" b="0" i="0" dirty="0">
                          <a:solidFill>
                            <a:srgbClr val="000000"/>
                          </a:solidFill>
                          <a:effectLst/>
                        </a:rPr>
                        <a:t>9</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u="none" strike="noStrike" dirty="0">
                          <a:solidFill>
                            <a:srgbClr val="000000"/>
                          </a:solidFill>
                          <a:effectLst/>
                          <a:latin typeface="Arial" panose="020B0604020202020204" pitchFamily="34" charset="0"/>
                        </a:rPr>
                        <a:t>0</a:t>
                      </a:r>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BFBFBF"/>
                    </a:solidFill>
                  </a:tcPr>
                </a:tc>
                <a:tc>
                  <a:txBody>
                    <a:bodyPr/>
                    <a:lstStyle/>
                    <a:p>
                      <a:pPr algn="ctr" rtl="0" fontAlgn="base"/>
                      <a:r>
                        <a:rPr lang="fr-FR" sz="1000" b="0" i="0" u="none" strike="noStrike" dirty="0">
                          <a:solidFill>
                            <a:srgbClr val="000000"/>
                          </a:solidFill>
                          <a:effectLst/>
                          <a:latin typeface="Arial" panose="020B0604020202020204" pitchFamily="34" charset="0"/>
                        </a:rPr>
                        <a:t>2</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000" b="0" i="0" dirty="0">
                          <a:solidFill>
                            <a:srgbClr val="000000"/>
                          </a:solidFill>
                          <a:effectLst/>
                          <a:latin typeface="Arial" panose="020B0604020202020204" pitchFamily="34" charset="0"/>
                        </a:rPr>
                        <a:t>8</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300" b="0" i="0" dirty="0">
                          <a:solidFill>
                            <a:srgbClr val="000000"/>
                          </a:solidFill>
                          <a:effectLst/>
                        </a:rPr>
                        <a:t>5</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300" b="0" i="0" dirty="0">
                          <a:solidFill>
                            <a:srgbClr val="000000"/>
                          </a:solidFill>
                          <a:effectLst/>
                        </a:rPr>
                        <a:t>4</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300" b="0" i="0" dirty="0">
                          <a:solidFill>
                            <a:srgbClr val="000000"/>
                          </a:solidFill>
                          <a:effectLst/>
                        </a:rPr>
                        <a:t>11</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300" b="0" i="0" dirty="0">
                          <a:solidFill>
                            <a:srgbClr val="000000"/>
                          </a:solidFill>
                          <a:effectLst/>
                        </a:rPr>
                        <a:t>11</a:t>
                      </a: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tcPr>
                </a:tc>
                <a:tc>
                  <a:txBody>
                    <a:bodyPr/>
                    <a:lstStyle/>
                    <a:p>
                      <a:pPr algn="ctr" rtl="0" fontAlgn="base"/>
                      <a:r>
                        <a:rPr lang="fr-FR" sz="1300" b="0" i="0" dirty="0">
                          <a:solidFill>
                            <a:srgbClr val="000000"/>
                          </a:solidFill>
                          <a:effectLst/>
                        </a:rPr>
                        <a:t>50</a:t>
                      </a: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140161073"/>
                  </a:ext>
                </a:extLst>
              </a:tr>
              <a:tr h="355747">
                <a:tc>
                  <a:txBody>
                    <a:bodyPr/>
                    <a:lstStyle/>
                    <a:p>
                      <a:pPr algn="ctr" rtl="0" fontAlgn="base"/>
                      <a:r>
                        <a:rPr lang="fr-FR" sz="800" b="0" i="1" u="none" strike="noStrike">
                          <a:solidFill>
                            <a:srgbClr val="000000"/>
                          </a:solidFill>
                          <a:effectLst/>
                          <a:latin typeface="Arial" panose="020B0604020202020204" pitchFamily="34" charset="0"/>
                        </a:rPr>
                        <a:t>dont soutenances à venir</a:t>
                      </a:r>
                      <a:r>
                        <a:rPr lang="fr-FR" sz="800" b="0" i="0">
                          <a:solidFill>
                            <a:srgbClr val="000000"/>
                          </a:solidFill>
                          <a:effectLst/>
                          <a:latin typeface="Arial" panose="020B0604020202020204" pitchFamily="34" charset="0"/>
                        </a:rPr>
                        <a:t>​</a:t>
                      </a:r>
                      <a:endParaRPr lang="fr-FR" sz="1300" b="0" i="0">
                        <a:solidFill>
                          <a:srgbClr val="000000"/>
                        </a:solidFill>
                        <a:effectLst/>
                      </a:endParaRPr>
                    </a:p>
                  </a:txBody>
                  <a:tcPr marL="67217" marR="67217" marT="33609" marB="33609" anchor="ctr">
                    <a:lnL w="6477"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B4C6E7"/>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r>
                        <a:rPr lang="fr-FR" sz="1000" b="0" i="0" dirty="0">
                          <a:solidFill>
                            <a:srgbClr val="000000"/>
                          </a:solidFill>
                          <a:effectLst/>
                          <a:latin typeface="Arial" panose="020B0604020202020204" pitchFamily="34" charset="0"/>
                        </a:rPr>
                        <a:t>​</a:t>
                      </a:r>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12964"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6477" cap="flat" cmpd="sng" algn="ctr">
                      <a:solidFill>
                        <a:srgbClr val="000000"/>
                      </a:solidFill>
                      <a:prstDash val="solid"/>
                      <a:round/>
                      <a:headEnd type="none" w="med" len="med"/>
                      <a:tailEnd type="none" w="med" len="med"/>
                    </a:lnB>
                    <a:solidFill>
                      <a:srgbClr val="FCE4D6"/>
                    </a:solidFill>
                  </a:tcPr>
                </a:tc>
                <a:tc>
                  <a:txBody>
                    <a:bodyPr/>
                    <a:lstStyle/>
                    <a:p>
                      <a:pPr algn="ctr" rtl="0" fontAlgn="base"/>
                      <a:endParaRPr lang="fr-FR" sz="1300" b="0" i="0" dirty="0">
                        <a:solidFill>
                          <a:srgbClr val="000000"/>
                        </a:solidFill>
                        <a:effectLst/>
                      </a:endParaRPr>
                    </a:p>
                  </a:txBody>
                  <a:tcPr marL="67217" marR="67217" marT="33609" marB="33609" anchor="ctr">
                    <a:lnL w="12964" cap="flat" cmpd="sng" algn="ctr">
                      <a:solidFill>
                        <a:srgbClr val="000000"/>
                      </a:solidFill>
                      <a:prstDash val="solid"/>
                      <a:round/>
                      <a:headEnd type="none" w="med" len="med"/>
                      <a:tailEnd type="none" w="med" len="med"/>
                    </a:lnL>
                    <a:lnR w="6477" cap="flat" cmpd="sng" algn="ctr">
                      <a:solidFill>
                        <a:srgbClr val="000000"/>
                      </a:solidFill>
                      <a:prstDash val="solid"/>
                      <a:round/>
                      <a:headEnd type="none" w="med" len="med"/>
                      <a:tailEnd type="none" w="med" len="med"/>
                    </a:lnR>
                    <a:lnT w="12964" cap="flat" cmpd="sng" algn="ctr">
                      <a:solidFill>
                        <a:srgbClr val="000000"/>
                      </a:solidFill>
                      <a:prstDash val="solid"/>
                      <a:round/>
                      <a:headEnd type="none" w="med" len="med"/>
                      <a:tailEnd type="none" w="med" len="med"/>
                    </a:lnT>
                    <a:lnB w="12964"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363329737"/>
                  </a:ext>
                </a:extLst>
              </a:tr>
            </a:tbl>
          </a:graphicData>
        </a:graphic>
      </p:graphicFrame>
      <p:sp>
        <p:nvSpPr>
          <p:cNvPr id="7" name="ZoneTexte 6">
            <a:extLst>
              <a:ext uri="{FF2B5EF4-FFF2-40B4-BE49-F238E27FC236}">
                <a16:creationId xmlns:a16="http://schemas.microsoft.com/office/drawing/2014/main" id="{497F15E9-F29B-4DF4-9C4A-2AFA8F903BFF}"/>
              </a:ext>
            </a:extLst>
          </p:cNvPr>
          <p:cNvSpPr txBox="1"/>
          <p:nvPr/>
        </p:nvSpPr>
        <p:spPr>
          <a:xfrm>
            <a:off x="5868144" y="6381328"/>
            <a:ext cx="6840755" cy="276999"/>
          </a:xfrm>
          <a:prstGeom prst="rect">
            <a:avLst/>
          </a:prstGeom>
          <a:noFill/>
        </p:spPr>
        <p:txBody>
          <a:bodyPr wrap="square" rtlCol="0">
            <a:spAutoFit/>
          </a:bodyPr>
          <a:lstStyle/>
          <a:p>
            <a:r>
              <a:rPr lang="fr-FR" sz="1200" dirty="0"/>
              <a:t>(+X)= inscriptions en cours</a:t>
            </a:r>
          </a:p>
        </p:txBody>
      </p:sp>
    </p:spTree>
    <p:extLst>
      <p:ext uri="{BB962C8B-B14F-4D97-AF65-F5344CB8AC3E}">
        <p14:creationId xmlns:p14="http://schemas.microsoft.com/office/powerpoint/2010/main" val="1246547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8870" y="53752"/>
            <a:ext cx="8229600" cy="1143000"/>
          </a:xfrm>
        </p:spPr>
        <p:txBody>
          <a:bodyPr>
            <a:normAutofit/>
          </a:bodyPr>
          <a:lstStyle/>
          <a:p>
            <a:r>
              <a:rPr lang="fr-FR" b="0" dirty="0"/>
              <a:t>Nouveaux inscrits Tours </a:t>
            </a:r>
            <a:r>
              <a:rPr lang="fr-FR" sz="3200" b="0" dirty="0"/>
              <a:t>(2025/2026)</a:t>
            </a:r>
            <a:endParaRPr lang="fr-FR" sz="3200" dirty="0">
              <a:solidFill>
                <a:srgbClr val="FF0000"/>
              </a:solidFill>
            </a:endParaRPr>
          </a:p>
        </p:txBody>
      </p:sp>
      <p:graphicFrame>
        <p:nvGraphicFramePr>
          <p:cNvPr id="2" name="Tableau 1"/>
          <p:cNvGraphicFramePr>
            <a:graphicFrameLocks noGrp="1"/>
          </p:cNvGraphicFramePr>
          <p:nvPr>
            <p:extLst>
              <p:ext uri="{D42A27DB-BD31-4B8C-83A1-F6EECF244321}">
                <p14:modId xmlns:p14="http://schemas.microsoft.com/office/powerpoint/2010/main" val="4205520676"/>
              </p:ext>
            </p:extLst>
          </p:nvPr>
        </p:nvGraphicFramePr>
        <p:xfrm>
          <a:off x="-1188640" y="1322482"/>
          <a:ext cx="10332640" cy="4705587"/>
        </p:xfrm>
        <a:graphic>
          <a:graphicData uri="http://schemas.openxmlformats.org/drawingml/2006/table">
            <a:tbl>
              <a:tblPr firstRow="1" bandRow="1">
                <a:tableStyleId>{5C22544A-7EE6-4342-B048-85BDC9FD1C3A}</a:tableStyleId>
              </a:tblPr>
              <a:tblGrid>
                <a:gridCol w="3106643">
                  <a:extLst>
                    <a:ext uri="{9D8B030D-6E8A-4147-A177-3AD203B41FA5}">
                      <a16:colId xmlns:a16="http://schemas.microsoft.com/office/drawing/2014/main" val="472540779"/>
                    </a:ext>
                  </a:extLst>
                </a:gridCol>
                <a:gridCol w="3015270">
                  <a:extLst>
                    <a:ext uri="{9D8B030D-6E8A-4147-A177-3AD203B41FA5}">
                      <a16:colId xmlns:a16="http://schemas.microsoft.com/office/drawing/2014/main" val="166205286"/>
                    </a:ext>
                  </a:extLst>
                </a:gridCol>
                <a:gridCol w="2047263">
                  <a:extLst>
                    <a:ext uri="{9D8B030D-6E8A-4147-A177-3AD203B41FA5}">
                      <a16:colId xmlns:a16="http://schemas.microsoft.com/office/drawing/2014/main" val="3212459611"/>
                    </a:ext>
                  </a:extLst>
                </a:gridCol>
                <a:gridCol w="2163464">
                  <a:extLst>
                    <a:ext uri="{9D8B030D-6E8A-4147-A177-3AD203B41FA5}">
                      <a16:colId xmlns:a16="http://schemas.microsoft.com/office/drawing/2014/main" val="3033649679"/>
                    </a:ext>
                  </a:extLst>
                </a:gridCol>
              </a:tblGrid>
              <a:tr h="502601">
                <a:tc>
                  <a:txBody>
                    <a:bodyPr/>
                    <a:lstStyle/>
                    <a:p>
                      <a:pPr marL="0" lvl="0" algn="ctr" rtl="0" eaLnBrk="1" fontAlgn="b" latinLnBrk="0" hangingPunct="1"/>
                      <a:r>
                        <a:rPr kumimoji="0" lang="fr-FR" kern="1200" dirty="0">
                          <a:solidFill>
                            <a:schemeClr val="bg1"/>
                          </a:solidFill>
                          <a:latin typeface="+mn-lt"/>
                          <a:ea typeface="+mn-ea"/>
                          <a:cs typeface="+mn-cs"/>
                        </a:rPr>
                        <a:t>Laboratoire</a:t>
                      </a:r>
                    </a:p>
                  </a:txBody>
                  <a:tcPr marL="9525" marR="9525" marT="9525" marB="0" anchor="ctr"/>
                </a:tc>
                <a:tc>
                  <a:txBody>
                    <a:bodyPr/>
                    <a:lstStyle/>
                    <a:p>
                      <a:pPr marL="0" lvl="0" algn="ctr" rtl="0" eaLnBrk="1" fontAlgn="b" latinLnBrk="0" hangingPunct="1"/>
                      <a:r>
                        <a:rPr kumimoji="0" lang="fr-FR" kern="1200" dirty="0">
                          <a:solidFill>
                            <a:schemeClr val="bg1"/>
                          </a:solidFill>
                          <a:latin typeface="+mn-lt"/>
                          <a:ea typeface="+mn-ea"/>
                          <a:cs typeface="+mn-cs"/>
                        </a:rPr>
                        <a:t>Direction</a:t>
                      </a:r>
                    </a:p>
                  </a:txBody>
                  <a:tcPr marL="9525" marR="9525" marT="9525" marB="0" anchor="ctr"/>
                </a:tc>
                <a:tc>
                  <a:txBody>
                    <a:bodyPr/>
                    <a:lstStyle/>
                    <a:p>
                      <a:pPr marL="0" lvl="0" algn="ctr" rtl="0" eaLnBrk="1" fontAlgn="b" latinLnBrk="0" hangingPunct="1"/>
                      <a:r>
                        <a:rPr kumimoji="0" lang="fr-FR" kern="1200" dirty="0">
                          <a:solidFill>
                            <a:schemeClr val="bg1"/>
                          </a:solidFill>
                          <a:latin typeface="+mn-lt"/>
                          <a:ea typeface="+mn-ea"/>
                          <a:cs typeface="+mn-cs"/>
                        </a:rPr>
                        <a:t>Doctorant</a:t>
                      </a:r>
                    </a:p>
                  </a:txBody>
                  <a:tcPr marL="9525" marR="9525" marT="9525" marB="0" anchor="ctr"/>
                </a:tc>
                <a:tc>
                  <a:txBody>
                    <a:bodyPr/>
                    <a:lstStyle/>
                    <a:p>
                      <a:pPr marL="0" lvl="0" algn="ctr" rtl="0" eaLnBrk="1" fontAlgn="b" latinLnBrk="0" hangingPunct="1"/>
                      <a:r>
                        <a:rPr kumimoji="0" lang="fr-FR" kern="1200" dirty="0">
                          <a:solidFill>
                            <a:schemeClr val="bg1"/>
                          </a:solidFill>
                          <a:latin typeface="+mn-lt"/>
                          <a:ea typeface="+mn-ea"/>
                          <a:cs typeface="+mn-cs"/>
                        </a:rPr>
                        <a:t>Type</a:t>
                      </a:r>
                    </a:p>
                  </a:txBody>
                  <a:tcPr marL="9525" marR="9525" marT="9525" marB="0" anchor="ctr"/>
                </a:tc>
                <a:extLst>
                  <a:ext uri="{0D108BD9-81ED-4DB2-BD59-A6C34878D82A}">
                    <a16:rowId xmlns:a16="http://schemas.microsoft.com/office/drawing/2014/main" val="3426270008"/>
                  </a:ext>
                </a:extLst>
              </a:tr>
              <a:tr h="368331">
                <a:tc>
                  <a:txBody>
                    <a:bodyPr/>
                    <a:lstStyle/>
                    <a:p>
                      <a:pPr lvl="0" algn="ctr" fontAlgn="b"/>
                      <a:r>
                        <a:rPr lang="fr-FR" sz="1600" b="1" i="0" u="none" strike="noStrike" dirty="0">
                          <a:solidFill>
                            <a:schemeClr val="tx1"/>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A. </a:t>
                      </a:r>
                      <a:r>
                        <a:rPr lang="fr-FR" sz="1600" b="0" i="0" u="none" strike="noStrike" dirty="0" err="1">
                          <a:solidFill>
                            <a:schemeClr val="tx1"/>
                          </a:solidFill>
                          <a:effectLst/>
                          <a:latin typeface="+mn-lt"/>
                        </a:rPr>
                        <a:t>Soukhal</a:t>
                      </a:r>
                      <a:r>
                        <a:rPr lang="fr-FR" sz="1600" b="0" i="0" u="none" strike="noStrike" dirty="0">
                          <a:solidFill>
                            <a:schemeClr val="tx1"/>
                          </a:solidFill>
                          <a:effectLst/>
                          <a:latin typeface="+mn-lt"/>
                        </a:rPr>
                        <a:t>, </a:t>
                      </a:r>
                      <a:r>
                        <a:rPr lang="fr-FR" sz="1600" b="0" i="0" u="none" strike="noStrike" dirty="0" err="1">
                          <a:solidFill>
                            <a:schemeClr val="tx1"/>
                          </a:solidFill>
                          <a:effectLst/>
                          <a:latin typeface="+mn-lt"/>
                        </a:rPr>
                        <a:t>T</a:t>
                      </a:r>
                      <a:r>
                        <a:rPr lang="fr-FR" sz="1600" b="0" i="0" u="none" strike="noStrike" dirty="0">
                          <a:solidFill>
                            <a:schemeClr val="tx1"/>
                          </a:solidFill>
                          <a:effectLst/>
                          <a:latin typeface="+mn-lt"/>
                        </a:rPr>
                        <a:t>. Rault, A. </a:t>
                      </a:r>
                      <a:r>
                        <a:rPr lang="fr-FR" sz="1600" b="0" i="0" u="none" strike="noStrike" dirty="0" err="1">
                          <a:solidFill>
                            <a:schemeClr val="tx1"/>
                          </a:solidFill>
                          <a:effectLst/>
                          <a:latin typeface="+mn-lt"/>
                        </a:rPr>
                        <a:t>Oulamara</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A. </a:t>
                      </a:r>
                      <a:r>
                        <a:rPr lang="fr-FR" sz="1600" b="0" i="0" u="none" strike="noStrike" dirty="0" err="1">
                          <a:solidFill>
                            <a:schemeClr val="tx1"/>
                          </a:solidFill>
                          <a:effectLst/>
                          <a:latin typeface="+mn-lt"/>
                        </a:rPr>
                        <a:t>Mazeyrat</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Région+ </a:t>
                      </a:r>
                      <a:r>
                        <a:rPr lang="fr-FR" sz="1600" b="0" i="0" u="none" strike="noStrike" dirty="0" err="1">
                          <a:solidFill>
                            <a:schemeClr val="tx1"/>
                          </a:solidFill>
                          <a:effectLst/>
                          <a:latin typeface="+mn-lt"/>
                        </a:rPr>
                        <a:t>Loria</a:t>
                      </a:r>
                      <a:r>
                        <a:rPr lang="fr-FR" sz="1600" b="0" i="0" u="none" strike="noStrike" dirty="0">
                          <a:solidFill>
                            <a:schemeClr val="tx1"/>
                          </a:solidFill>
                          <a:effectLst/>
                          <a:latin typeface="+mn-lt"/>
                        </a:rPr>
                        <a:t> Nancy</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61116869"/>
                  </a:ext>
                </a:extLst>
              </a:tr>
              <a:tr h="0">
                <a:tc>
                  <a:txBody>
                    <a:bodyPr/>
                    <a:lstStyle/>
                    <a:p>
                      <a:pPr lvl="0" algn="ctr" fontAlgn="b"/>
                      <a:r>
                        <a:rPr lang="fr-FR" sz="1600" b="1" i="0" u="none" strike="noStrike" dirty="0">
                          <a:solidFill>
                            <a:schemeClr val="tx1"/>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N. </a:t>
                      </a:r>
                      <a:r>
                        <a:rPr lang="fr-FR" sz="1600" b="0" i="0" u="none" strike="noStrike" dirty="0" err="1">
                          <a:solidFill>
                            <a:schemeClr val="tx1"/>
                          </a:solidFill>
                          <a:effectLst/>
                          <a:latin typeface="+mn-lt"/>
                        </a:rPr>
                        <a:t>Labroche</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O. Gourdin</a:t>
                      </a: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chemeClr val="tx1"/>
                          </a:solidFill>
                          <a:effectLst/>
                          <a:latin typeface="+mn-lt"/>
                        </a:rPr>
                        <a:t>ANR</a:t>
                      </a:r>
                    </a:p>
                    <a:p>
                      <a:pPr lvl="0" algn="ctr" fontAlgn="b"/>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extLst>
                  <a:ext uri="{0D108BD9-81ED-4DB2-BD59-A6C34878D82A}">
                    <a16:rowId xmlns:a16="http://schemas.microsoft.com/office/drawing/2014/main" val="551321919"/>
                  </a:ext>
                </a:extLst>
              </a:tr>
              <a:tr h="31432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V. </a:t>
                      </a:r>
                      <a:r>
                        <a:rPr lang="fr-FR" sz="1600" b="0" i="0" u="none" strike="noStrike" dirty="0" err="1">
                          <a:solidFill>
                            <a:schemeClr val="tx1"/>
                          </a:solidFill>
                          <a:effectLst/>
                          <a:latin typeface="+mn-lt"/>
                        </a:rPr>
                        <a:t>Peralta</a:t>
                      </a:r>
                      <a:r>
                        <a:rPr lang="fr-FR" sz="1600" b="0" i="0" u="none" strike="noStrike" dirty="0">
                          <a:solidFill>
                            <a:schemeClr val="tx1"/>
                          </a:solidFill>
                          <a:effectLst/>
                          <a:latin typeface="+mn-lt"/>
                        </a:rPr>
                        <a:t>/P. Marcelo</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A. </a:t>
                      </a:r>
                      <a:r>
                        <a:rPr lang="fr-FR" sz="1600" b="0" i="0" u="none" strike="noStrike" dirty="0" err="1">
                          <a:solidFill>
                            <a:schemeClr val="tx1"/>
                          </a:solidFill>
                          <a:effectLst/>
                          <a:latin typeface="+mn-lt"/>
                        </a:rPr>
                        <a:t>Mekki</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err="1">
                          <a:solidFill>
                            <a:schemeClr val="tx1"/>
                          </a:solidFill>
                          <a:effectLst/>
                          <a:latin typeface="+mn-lt"/>
                        </a:rPr>
                        <a:t>PAAC+établissement</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extLst>
                  <a:ext uri="{0D108BD9-81ED-4DB2-BD59-A6C34878D82A}">
                    <a16:rowId xmlns:a16="http://schemas.microsoft.com/office/drawing/2014/main" val="533648771"/>
                  </a:ext>
                </a:extLst>
              </a:tr>
              <a:tr h="28689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Y. Sam</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S. </a:t>
                      </a:r>
                      <a:r>
                        <a:rPr lang="fr-FR" sz="1600" b="0" i="0" u="none" strike="noStrike" dirty="0" err="1">
                          <a:solidFill>
                            <a:schemeClr val="tx1"/>
                          </a:solidFill>
                          <a:effectLst/>
                          <a:latin typeface="+mn-lt"/>
                        </a:rPr>
                        <a:t>Orellana</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Les Rabelaisiennes</a:t>
                      </a:r>
                    </a:p>
                  </a:txBody>
                  <a:tcPr marL="9525" marR="9525" marT="9525" marB="0" anchor="ctr">
                    <a:solidFill>
                      <a:schemeClr val="accent4">
                        <a:lumMod val="20000"/>
                        <a:lumOff val="80000"/>
                      </a:schemeClr>
                    </a:solidFill>
                  </a:tcPr>
                </a:tc>
                <a:extLst>
                  <a:ext uri="{0D108BD9-81ED-4DB2-BD59-A6C34878D82A}">
                    <a16:rowId xmlns:a16="http://schemas.microsoft.com/office/drawing/2014/main" val="2541326957"/>
                  </a:ext>
                </a:extLst>
              </a:tr>
              <a:tr h="30975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rgbClr val="000000"/>
                          </a:solidFill>
                          <a:effectLst/>
                          <a:latin typeface="+mn-lt"/>
                        </a:rPr>
                        <a:t>E. Néron</a:t>
                      </a: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L. </a:t>
                      </a:r>
                      <a:r>
                        <a:rPr lang="fr-FR" sz="1600" b="0" i="0" u="none" strike="noStrike" dirty="0" err="1">
                          <a:solidFill>
                            <a:srgbClr val="000000"/>
                          </a:solidFill>
                          <a:effectLst/>
                          <a:latin typeface="+mn-lt"/>
                        </a:rPr>
                        <a:t>Joubin</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ANR</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049522938"/>
                  </a:ext>
                </a:extLst>
              </a:tr>
              <a:tr h="31007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N. </a:t>
                      </a:r>
                      <a:r>
                        <a:rPr lang="fr-FR" sz="1600" b="0" i="0" u="none" strike="noStrike" dirty="0" err="1">
                          <a:solidFill>
                            <a:schemeClr val="tx1"/>
                          </a:solidFill>
                          <a:effectLst/>
                          <a:latin typeface="+mn-lt"/>
                        </a:rPr>
                        <a:t>Labroche</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F. </a:t>
                      </a:r>
                      <a:r>
                        <a:rPr lang="fr-FR" sz="1600" b="0" i="0" u="none" strike="noStrike" dirty="0" err="1">
                          <a:solidFill>
                            <a:schemeClr val="tx1"/>
                          </a:solidFill>
                          <a:effectLst/>
                          <a:latin typeface="+mn-lt"/>
                        </a:rPr>
                        <a:t>Gol</a:t>
                      </a:r>
                      <a:r>
                        <a:rPr lang="fr-FR" sz="1600" b="0" i="0" u="none" strike="noStrike" dirty="0">
                          <a:solidFill>
                            <a:schemeClr val="tx1"/>
                          </a:solidFill>
                          <a:effectLst/>
                          <a:latin typeface="+mn-lt"/>
                        </a:rPr>
                        <a:t> Pour</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ANR</a:t>
                      </a:r>
                    </a:p>
                  </a:txBody>
                  <a:tcPr marL="9525" marR="9525" marT="9525" marB="0" anchor="ctr">
                    <a:solidFill>
                      <a:schemeClr val="accent4">
                        <a:lumMod val="20000"/>
                        <a:lumOff val="80000"/>
                      </a:schemeClr>
                    </a:solidFill>
                  </a:tcPr>
                </a:tc>
                <a:extLst>
                  <a:ext uri="{0D108BD9-81ED-4DB2-BD59-A6C34878D82A}">
                    <a16:rowId xmlns:a16="http://schemas.microsoft.com/office/drawing/2014/main" val="2277326354"/>
                  </a:ext>
                </a:extLst>
              </a:tr>
              <a:tr h="24181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F. </a:t>
                      </a:r>
                      <a:r>
                        <a:rPr lang="fr-FR" sz="1600" b="0" i="0" u="none" strike="noStrike" dirty="0" err="1">
                          <a:solidFill>
                            <a:schemeClr val="tx1"/>
                          </a:solidFill>
                          <a:effectLst/>
                          <a:latin typeface="+mn-lt"/>
                        </a:rPr>
                        <a:t>Rayar</a:t>
                      </a:r>
                      <a:r>
                        <a:rPr lang="fr-FR" sz="1600" b="0" i="0" u="none" strike="noStrike" dirty="0">
                          <a:solidFill>
                            <a:schemeClr val="tx1"/>
                          </a:solidFill>
                          <a:effectLst/>
                          <a:latin typeface="+mn-lt"/>
                        </a:rPr>
                        <a:t>/N. Ragot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H.L. N’Guyen</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Établissement</a:t>
                      </a:r>
                    </a:p>
                  </a:txBody>
                  <a:tcPr marL="9525" marR="9525" marT="9525" marB="0" anchor="ctr">
                    <a:solidFill>
                      <a:schemeClr val="accent4">
                        <a:lumMod val="20000"/>
                        <a:lumOff val="80000"/>
                      </a:schemeClr>
                    </a:solidFill>
                  </a:tcPr>
                </a:tc>
                <a:extLst>
                  <a:ext uri="{0D108BD9-81ED-4DB2-BD59-A6C34878D82A}">
                    <a16:rowId xmlns:a16="http://schemas.microsoft.com/office/drawing/2014/main" val="63703480"/>
                  </a:ext>
                </a:extLst>
              </a:tr>
              <a:tr h="30975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LIFAT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Y. </a:t>
                      </a:r>
                      <a:r>
                        <a:rPr lang="fr-FR" sz="1600" b="0" i="0" u="none" strike="noStrike" dirty="0" err="1">
                          <a:solidFill>
                            <a:schemeClr val="tx1"/>
                          </a:solidFill>
                          <a:effectLst/>
                          <a:latin typeface="+mn-lt"/>
                        </a:rPr>
                        <a:t>Kergosien</a:t>
                      </a:r>
                      <a:r>
                        <a:rPr lang="fr-FR" sz="1600" b="0" i="0" u="none" strike="noStrike" dirty="0">
                          <a:solidFill>
                            <a:schemeClr val="tx1"/>
                          </a:solidFill>
                          <a:effectLst/>
                          <a:latin typeface="+mn-lt"/>
                        </a:rPr>
                        <a:t>/P. Desport</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D. </a:t>
                      </a:r>
                      <a:r>
                        <a:rPr lang="fr-FR" sz="1600" b="0" i="0" u="none" strike="noStrike" dirty="0" err="1">
                          <a:solidFill>
                            <a:schemeClr val="tx1"/>
                          </a:solidFill>
                          <a:effectLst/>
                          <a:latin typeface="+mn-lt"/>
                        </a:rPr>
                        <a:t>Metsanou</a:t>
                      </a:r>
                      <a:r>
                        <a:rPr lang="fr-FR" sz="1600" b="0" i="0" u="none" strike="noStrike" dirty="0">
                          <a:solidFill>
                            <a:schemeClr val="tx1"/>
                          </a:solidFill>
                          <a:effectLst/>
                          <a:latin typeface="+mn-lt"/>
                        </a:rPr>
                        <a:t> </a:t>
                      </a:r>
                      <a:r>
                        <a:rPr lang="fr-FR" sz="1600" b="0" i="0" u="none" strike="noStrike" dirty="0" err="1">
                          <a:solidFill>
                            <a:schemeClr val="tx1"/>
                          </a:solidFill>
                          <a:effectLst/>
                          <a:latin typeface="+mn-lt"/>
                        </a:rPr>
                        <a:t>Tsafack</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err="1">
                          <a:solidFill>
                            <a:schemeClr val="tx1"/>
                          </a:solidFill>
                          <a:effectLst/>
                          <a:latin typeface="+mn-lt"/>
                        </a:rPr>
                        <a:t>PAAC+Laval</a:t>
                      </a:r>
                      <a:r>
                        <a:rPr lang="fr-FR" sz="1600" b="0" i="0" u="none" strike="noStrike" dirty="0">
                          <a:solidFill>
                            <a:schemeClr val="tx1"/>
                          </a:solidFill>
                          <a:effectLst/>
                          <a:latin typeface="+mn-lt"/>
                        </a:rPr>
                        <a:t> (Canada)</a:t>
                      </a:r>
                    </a:p>
                  </a:txBody>
                  <a:tcPr marL="9525" marR="9525" marT="9525" marB="0" anchor="ctr">
                    <a:solidFill>
                      <a:schemeClr val="accent4">
                        <a:lumMod val="20000"/>
                        <a:lumOff val="80000"/>
                      </a:schemeClr>
                    </a:solidFill>
                  </a:tcPr>
                </a:tc>
                <a:extLst>
                  <a:ext uri="{0D108BD9-81ED-4DB2-BD59-A6C34878D82A}">
                    <a16:rowId xmlns:a16="http://schemas.microsoft.com/office/drawing/2014/main" val="1237914961"/>
                  </a:ext>
                </a:extLst>
              </a:tr>
              <a:tr h="36955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IDP</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K. </a:t>
                      </a:r>
                      <a:r>
                        <a:rPr lang="fr-FR" sz="1600" b="0" i="0" u="none" strike="noStrike" dirty="0" err="1">
                          <a:solidFill>
                            <a:schemeClr val="tx1"/>
                          </a:solidFill>
                          <a:effectLst/>
                          <a:latin typeface="+mn-lt"/>
                        </a:rPr>
                        <a:t>Raschel</a:t>
                      </a:r>
                      <a:r>
                        <a:rPr lang="fr-FR" sz="1600" b="0" i="0" u="none" strike="noStrike" dirty="0">
                          <a:solidFill>
                            <a:schemeClr val="tx1"/>
                          </a:solidFill>
                          <a:effectLst/>
                          <a:latin typeface="+mn-lt"/>
                        </a:rPr>
                        <a:t>, A. </a:t>
                      </a:r>
                      <a:r>
                        <a:rPr lang="fr-FR" sz="1600" b="0" i="0" u="none" strike="noStrike" dirty="0" err="1">
                          <a:solidFill>
                            <a:schemeClr val="tx1"/>
                          </a:solidFill>
                          <a:effectLst/>
                          <a:latin typeface="+mn-lt"/>
                        </a:rPr>
                        <a:t>Elvey</a:t>
                      </a:r>
                      <a:r>
                        <a:rPr lang="fr-FR" sz="1600" b="0" i="0" u="none" strike="noStrike" dirty="0">
                          <a:solidFill>
                            <a:schemeClr val="tx1"/>
                          </a:solidFill>
                          <a:effectLst/>
                          <a:latin typeface="+mn-lt"/>
                        </a:rPr>
                        <a:t> Price</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L. </a:t>
                      </a:r>
                      <a:r>
                        <a:rPr lang="fr-FR" sz="1600" b="0" i="0" u="none" strike="noStrike" dirty="0" err="1">
                          <a:solidFill>
                            <a:schemeClr val="tx1"/>
                          </a:solidFill>
                          <a:effectLst/>
                          <a:latin typeface="+mn-lt"/>
                        </a:rPr>
                        <a:t>Rovina</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Établissement/région</a:t>
                      </a:r>
                    </a:p>
                  </a:txBody>
                  <a:tcPr marL="9525" marR="9525" marT="9525" marB="0" anchor="ctr">
                    <a:solidFill>
                      <a:schemeClr val="accent4">
                        <a:lumMod val="20000"/>
                        <a:lumOff val="80000"/>
                      </a:schemeClr>
                    </a:solidFill>
                  </a:tcPr>
                </a:tc>
                <a:extLst>
                  <a:ext uri="{0D108BD9-81ED-4DB2-BD59-A6C34878D82A}">
                    <a16:rowId xmlns:a16="http://schemas.microsoft.com/office/drawing/2014/main" val="3829843768"/>
                  </a:ext>
                </a:extLst>
              </a:tr>
              <a:tr h="33676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IDP</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P. Gabriel</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E. </a:t>
                      </a:r>
                      <a:r>
                        <a:rPr lang="fr-FR" sz="1600" b="0" i="0" u="none" strike="noStrike" dirty="0" err="1">
                          <a:solidFill>
                            <a:schemeClr val="tx1"/>
                          </a:solidFill>
                          <a:effectLst/>
                          <a:latin typeface="+mn-lt"/>
                        </a:rPr>
                        <a:t>Roniaux</a:t>
                      </a:r>
                      <a:endParaRPr lang="fr-FR" sz="1600" b="0" i="0" u="none" strike="noStrike" dirty="0">
                        <a:solidFill>
                          <a:schemeClr val="tx1"/>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chemeClr val="tx1"/>
                          </a:solidFill>
                          <a:effectLst/>
                          <a:latin typeface="+mn-lt"/>
                        </a:rPr>
                        <a:t>Établissement /région</a:t>
                      </a:r>
                    </a:p>
                  </a:txBody>
                  <a:tcPr marL="9525" marR="9525" marT="9525" marB="0" anchor="ctr">
                    <a:solidFill>
                      <a:schemeClr val="accent4">
                        <a:lumMod val="20000"/>
                        <a:lumOff val="80000"/>
                      </a:schemeClr>
                    </a:solidFill>
                  </a:tcPr>
                </a:tc>
                <a:extLst>
                  <a:ext uri="{0D108BD9-81ED-4DB2-BD59-A6C34878D82A}">
                    <a16:rowId xmlns:a16="http://schemas.microsoft.com/office/drawing/2014/main" val="487761180"/>
                  </a:ext>
                </a:extLst>
              </a:tr>
              <a:tr h="30975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u="none" strike="noStrike" dirty="0">
                          <a:effectLst/>
                          <a:latin typeface="+mn-lt"/>
                        </a:rPr>
                        <a:t>IDP</a:t>
                      </a:r>
                      <a:endParaRPr lang="fr-FR" sz="1600" b="1"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rgbClr val="000000"/>
                          </a:solidFill>
                          <a:effectLst/>
                          <a:latin typeface="+mn-lt"/>
                        </a:rPr>
                        <a:t>X. Bekaert, Y. </a:t>
                      </a:r>
                      <a:r>
                        <a:rPr lang="fr-FR" sz="1600" b="0" i="0" u="none" strike="noStrike" dirty="0" err="1">
                          <a:solidFill>
                            <a:srgbClr val="000000"/>
                          </a:solidFill>
                          <a:effectLst/>
                          <a:latin typeface="+mn-lt"/>
                        </a:rPr>
                        <a:t>Herfray</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B. </a:t>
                      </a:r>
                      <a:r>
                        <a:rPr lang="fr-FR" sz="1600" b="0" i="0" u="none" strike="noStrike" dirty="0" err="1">
                          <a:solidFill>
                            <a:srgbClr val="000000"/>
                          </a:solidFill>
                          <a:effectLst/>
                          <a:latin typeface="+mn-lt"/>
                        </a:rPr>
                        <a:t>Benazout</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ENS</a:t>
                      </a:r>
                    </a:p>
                  </a:txBody>
                  <a:tcPr marL="9525" marR="9525" marT="9525" marB="0" anchor="ctr">
                    <a:solidFill>
                      <a:schemeClr val="accent4">
                        <a:lumMod val="20000"/>
                        <a:lumOff val="80000"/>
                      </a:schemeClr>
                    </a:solidFill>
                  </a:tcPr>
                </a:tc>
                <a:extLst>
                  <a:ext uri="{0D108BD9-81ED-4DB2-BD59-A6C34878D82A}">
                    <a16:rowId xmlns:a16="http://schemas.microsoft.com/office/drawing/2014/main" val="3724382808"/>
                  </a:ext>
                </a:extLst>
              </a:tr>
              <a:tr h="27432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IDP</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rgbClr val="000000"/>
                          </a:solidFill>
                          <a:effectLst/>
                          <a:latin typeface="+mn-lt"/>
                        </a:rPr>
                        <a:t>B. </a:t>
                      </a:r>
                      <a:r>
                        <a:rPr lang="fr-FR" sz="1600" b="0" i="0" u="none" strike="noStrike" dirty="0" err="1">
                          <a:solidFill>
                            <a:srgbClr val="000000"/>
                          </a:solidFill>
                          <a:effectLst/>
                          <a:latin typeface="+mn-lt"/>
                        </a:rPr>
                        <a:t>Andreianov</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A. </a:t>
                      </a:r>
                      <a:r>
                        <a:rPr lang="fr-FR" sz="1600" b="0" i="0" u="none" strike="noStrike" dirty="0" err="1">
                          <a:solidFill>
                            <a:srgbClr val="000000"/>
                          </a:solidFill>
                          <a:effectLst/>
                          <a:latin typeface="+mn-lt"/>
                        </a:rPr>
                        <a:t>Salvadori</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Financement Italie</a:t>
                      </a:r>
                    </a:p>
                  </a:txBody>
                  <a:tcPr marL="9525" marR="9525" marT="9525" marB="0" anchor="ctr">
                    <a:solidFill>
                      <a:schemeClr val="accent4">
                        <a:lumMod val="20000"/>
                        <a:lumOff val="80000"/>
                      </a:schemeClr>
                    </a:solidFill>
                  </a:tcPr>
                </a:tc>
                <a:extLst>
                  <a:ext uri="{0D108BD9-81ED-4DB2-BD59-A6C34878D82A}">
                    <a16:rowId xmlns:a16="http://schemas.microsoft.com/office/drawing/2014/main" val="2948947844"/>
                  </a:ext>
                </a:extLst>
              </a:tr>
              <a:tr h="26289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i="0" u="none" strike="noStrike" dirty="0">
                          <a:solidFill>
                            <a:srgbClr val="000000"/>
                          </a:solidFill>
                          <a:effectLst/>
                          <a:latin typeface="+mn-lt"/>
                        </a:rPr>
                        <a:t>IDP</a:t>
                      </a:r>
                    </a:p>
                  </a:txBody>
                  <a:tcPr marL="9525" marR="9525" marT="9525" marB="0" anchor="ctr">
                    <a:solidFill>
                      <a:schemeClr val="accent4">
                        <a:lumMod val="20000"/>
                        <a:lumOff val="80000"/>
                      </a:schemeClr>
                    </a:solidFill>
                  </a:tcPr>
                </a:tc>
                <a:tc>
                  <a:txBody>
                    <a:bodyPr/>
                    <a:lstStyle/>
                    <a:p>
                      <a:pPr lvl="0" algn="ctr" fontAlgn="b"/>
                      <a:r>
                        <a:rPr lang="fr-FR" sz="1600" b="0" i="0" u="none" strike="noStrike" dirty="0">
                          <a:solidFill>
                            <a:srgbClr val="000000"/>
                          </a:solidFill>
                          <a:effectLst/>
                          <a:latin typeface="+mn-lt"/>
                        </a:rPr>
                        <a:t>H. </a:t>
                      </a:r>
                      <a:r>
                        <a:rPr lang="fr-FR" sz="1600" b="0" i="0" u="none" strike="noStrike" dirty="0" err="1">
                          <a:solidFill>
                            <a:srgbClr val="000000"/>
                          </a:solidFill>
                          <a:effectLst/>
                          <a:latin typeface="+mn-lt"/>
                        </a:rPr>
                        <a:t>Biermé</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H. </a:t>
                      </a:r>
                      <a:r>
                        <a:rPr lang="fr-FR" sz="1600" b="0" i="0" u="none" strike="noStrike" dirty="0" err="1">
                          <a:solidFill>
                            <a:srgbClr val="000000"/>
                          </a:solidFill>
                          <a:effectLst/>
                          <a:latin typeface="+mn-lt"/>
                        </a:rPr>
                        <a:t>Nassor</a:t>
                      </a:r>
                      <a:endParaRPr lang="fr-FR" sz="1600" b="0" i="0" u="none" strike="noStrike" dirty="0">
                        <a:solidFill>
                          <a:srgbClr val="000000"/>
                        </a:solidFill>
                        <a:effectLst/>
                        <a:latin typeface="+mn-lt"/>
                      </a:endParaRPr>
                    </a:p>
                  </a:txBody>
                  <a:tcPr marL="9525" marR="9525" marT="9525" marB="0" anchor="ctr">
                    <a:solidFill>
                      <a:schemeClr val="accent4">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0" i="0" u="none" strike="noStrike" dirty="0">
                          <a:solidFill>
                            <a:srgbClr val="000000"/>
                          </a:solidFill>
                          <a:effectLst/>
                          <a:latin typeface="+mn-lt"/>
                        </a:rPr>
                        <a:t>CNRS</a:t>
                      </a:r>
                    </a:p>
                  </a:txBody>
                  <a:tcPr marL="9525" marR="9525" marT="9525" marB="0" anchor="ctr">
                    <a:solidFill>
                      <a:schemeClr val="accent4">
                        <a:lumMod val="20000"/>
                        <a:lumOff val="80000"/>
                      </a:schemeClr>
                    </a:solidFill>
                  </a:tcPr>
                </a:tc>
                <a:extLst>
                  <a:ext uri="{0D108BD9-81ED-4DB2-BD59-A6C34878D82A}">
                    <a16:rowId xmlns:a16="http://schemas.microsoft.com/office/drawing/2014/main" val="3363431147"/>
                  </a:ext>
                </a:extLst>
              </a:tr>
            </a:tbl>
          </a:graphicData>
        </a:graphic>
      </p:graphicFrame>
    </p:spTree>
    <p:extLst>
      <p:ext uri="{BB962C8B-B14F-4D97-AF65-F5344CB8AC3E}">
        <p14:creationId xmlns:p14="http://schemas.microsoft.com/office/powerpoint/2010/main" val="398377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9616" y="47267"/>
            <a:ext cx="6934142" cy="553998"/>
          </a:xfrm>
          <a:prstGeom prst="rect">
            <a:avLst/>
          </a:prstGeom>
          <a:noFill/>
        </p:spPr>
        <p:txBody>
          <a:bodyPr wrap="none" lIns="91440" tIns="45720" rIns="91440" bIns="45720" rtlCol="0" anchor="t">
            <a:spAutoFit/>
          </a:bodyPr>
          <a:lstStyle/>
          <a:p>
            <a:r>
              <a:rPr lang="fr-FR" sz="3000" b="1" dirty="0">
                <a:solidFill>
                  <a:srgbClr val="0000FF"/>
                </a:solidFill>
              </a:rPr>
              <a:t>Processus de sélection contrats doctoraux </a:t>
            </a:r>
          </a:p>
        </p:txBody>
      </p:sp>
      <p:sp>
        <p:nvSpPr>
          <p:cNvPr id="2" name="ZoneTexte 1"/>
          <p:cNvSpPr txBox="1"/>
          <p:nvPr/>
        </p:nvSpPr>
        <p:spPr>
          <a:xfrm>
            <a:off x="601986" y="1423930"/>
            <a:ext cx="8405734" cy="3970318"/>
          </a:xfrm>
          <a:prstGeom prst="rect">
            <a:avLst/>
          </a:prstGeom>
          <a:noFill/>
        </p:spPr>
        <p:txBody>
          <a:bodyPr wrap="square" lIns="91440" tIns="45720" rIns="91440" bIns="45720" rtlCol="0" anchor="t">
            <a:spAutoFit/>
          </a:bodyPr>
          <a:lstStyle/>
          <a:p>
            <a:r>
              <a:rPr lang="fr-FR" dirty="0"/>
              <a:t> </a:t>
            </a:r>
            <a:endParaRPr lang="fr-FR" dirty="0">
              <a:cs typeface="Calibri"/>
            </a:endParaRPr>
          </a:p>
          <a:p>
            <a:pPr>
              <a:buFontTx/>
              <a:buChar char="-"/>
            </a:pPr>
            <a:r>
              <a:rPr lang="fr-FR" dirty="0">
                <a:cs typeface="Calibri"/>
              </a:rPr>
              <a:t> </a:t>
            </a:r>
            <a:r>
              <a:rPr lang="fr-FR" b="1" dirty="0">
                <a:cs typeface="Calibri"/>
              </a:rPr>
              <a:t>Premier temps </a:t>
            </a:r>
            <a:r>
              <a:rPr lang="fr-FR" dirty="0">
                <a:cs typeface="Calibri"/>
              </a:rPr>
              <a:t>:</a:t>
            </a:r>
          </a:p>
          <a:p>
            <a:pPr>
              <a:buFontTx/>
              <a:buChar char="-"/>
            </a:pPr>
            <a:endParaRPr lang="fr-FR" dirty="0">
              <a:cs typeface="Calibri"/>
            </a:endParaRPr>
          </a:p>
          <a:p>
            <a:pPr lvl="1"/>
            <a:r>
              <a:rPr lang="fr-FR" dirty="0">
                <a:cs typeface="Calibri"/>
              </a:rPr>
              <a:t>Appel lancé par ED</a:t>
            </a:r>
          </a:p>
          <a:p>
            <a:pPr lvl="1"/>
            <a:r>
              <a:rPr lang="fr-FR" dirty="0">
                <a:cs typeface="Calibri"/>
              </a:rPr>
              <a:t>Remontée par laboratoires</a:t>
            </a:r>
          </a:p>
          <a:p>
            <a:pPr lvl="1"/>
            <a:r>
              <a:rPr lang="fr-FR" dirty="0">
                <a:cs typeface="Calibri"/>
              </a:rPr>
              <a:t>Examen et validation des candidatures en bureau</a:t>
            </a:r>
          </a:p>
          <a:p>
            <a:pPr>
              <a:buFontTx/>
              <a:buChar char="-"/>
            </a:pPr>
            <a:endParaRPr lang="fr-FR" dirty="0">
              <a:cs typeface="Calibri"/>
            </a:endParaRPr>
          </a:p>
          <a:p>
            <a:pPr>
              <a:buFontTx/>
              <a:buChar char="-"/>
            </a:pPr>
            <a:endParaRPr lang="fr-FR" dirty="0">
              <a:cs typeface="Calibri"/>
            </a:endParaRPr>
          </a:p>
          <a:p>
            <a:pPr>
              <a:buFontTx/>
              <a:buChar char="-"/>
            </a:pPr>
            <a:r>
              <a:rPr lang="fr-FR" dirty="0">
                <a:cs typeface="Calibri"/>
              </a:rPr>
              <a:t> </a:t>
            </a:r>
            <a:r>
              <a:rPr lang="fr-FR" b="1" dirty="0">
                <a:cs typeface="Calibri"/>
              </a:rPr>
              <a:t>Second temps : </a:t>
            </a:r>
          </a:p>
          <a:p>
            <a:r>
              <a:rPr lang="fr-FR" b="1" dirty="0">
                <a:cs typeface="Calibri"/>
              </a:rPr>
              <a:t>         </a:t>
            </a:r>
          </a:p>
          <a:p>
            <a:r>
              <a:rPr lang="fr-FR" b="1" dirty="0">
                <a:cs typeface="Calibri"/>
              </a:rPr>
              <a:t>        </a:t>
            </a:r>
            <a:r>
              <a:rPr lang="fr-FR" dirty="0">
                <a:cs typeface="Calibri"/>
              </a:rPr>
              <a:t>Auditions par site</a:t>
            </a:r>
          </a:p>
          <a:p>
            <a:pPr>
              <a:buFontTx/>
              <a:buChar char="-"/>
            </a:pPr>
            <a:endParaRPr lang="fr-FR" dirty="0">
              <a:cs typeface="Calibri"/>
            </a:endParaRPr>
          </a:p>
          <a:p>
            <a:r>
              <a:rPr lang="fr-FR" dirty="0">
                <a:cs typeface="Calibri"/>
              </a:rPr>
              <a:t>      </a:t>
            </a:r>
          </a:p>
          <a:p>
            <a:endParaRPr lang="fr-FR" dirty="0">
              <a:cs typeface="Calibri"/>
            </a:endParaRPr>
          </a:p>
        </p:txBody>
      </p:sp>
      <p:sp>
        <p:nvSpPr>
          <p:cNvPr id="8" name="Espace réservé du numéro de diapositive 7"/>
          <p:cNvSpPr>
            <a:spLocks noGrp="1"/>
          </p:cNvSpPr>
          <p:nvPr>
            <p:ph type="sldNum" sz="quarter" idx="12"/>
          </p:nvPr>
        </p:nvSpPr>
        <p:spPr/>
        <p:txBody>
          <a:bodyPr/>
          <a:lstStyle/>
          <a:p>
            <a:fld id="{62D5FE6A-B184-4C19-BF31-F6E73E9B91CD}" type="slidenum">
              <a:rPr lang="fr-FR" smtClean="0"/>
              <a:pPr/>
              <a:t>7</a:t>
            </a:fld>
            <a:endParaRPr lang="fr-FR" dirty="0"/>
          </a:p>
        </p:txBody>
      </p:sp>
    </p:spTree>
    <p:extLst>
      <p:ext uri="{BB962C8B-B14F-4D97-AF65-F5344CB8AC3E}">
        <p14:creationId xmlns:p14="http://schemas.microsoft.com/office/powerpoint/2010/main" val="2543977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20000"/>
          </a:bodyPr>
          <a:lstStyle/>
          <a:p>
            <a:pPr algn="just">
              <a:spcAft>
                <a:spcPts val="600"/>
              </a:spcAft>
            </a:pPr>
            <a:r>
              <a:rPr lang="fr-FR" dirty="0"/>
              <a:t>La mobilité, en lien avec la thèse préparée, peut être accordée pour un séjour dans un autre laboratoire, une conférence ou une école d’été/hiver. La destination peut être en France ou à l’étranger.</a:t>
            </a:r>
          </a:p>
          <a:p>
            <a:pPr algn="just">
              <a:spcAft>
                <a:spcPts val="600"/>
              </a:spcAft>
            </a:pPr>
            <a:r>
              <a:rPr lang="fr-FR" dirty="0"/>
              <a:t>Une demande maximum par doctorant sur la durée de la thèse (actuellement, voire page suivante)</a:t>
            </a:r>
          </a:p>
          <a:p>
            <a:pPr>
              <a:spcAft>
                <a:spcPts val="600"/>
              </a:spcAft>
            </a:pPr>
            <a:r>
              <a:rPr lang="fr-FR" dirty="0"/>
              <a:t>Peut être envoyée toute l’année à l’ED (représentants des laboratoires). </a:t>
            </a:r>
            <a:br>
              <a:rPr lang="fr-FR" dirty="0"/>
            </a:br>
            <a:r>
              <a:rPr lang="fr-FR" dirty="0"/>
              <a:t>Simple description de la mobilité, son intérêt pour la thèse et un budget prévisionnel (inscription, déplacement, logement, autres frais) en précisant qui prendra en charge la partie non couverte par l’aide.</a:t>
            </a:r>
          </a:p>
          <a:p>
            <a:pPr algn="just">
              <a:spcAft>
                <a:spcPts val="600"/>
              </a:spcAft>
            </a:pPr>
            <a:r>
              <a:rPr lang="fr-FR" dirty="0"/>
              <a:t>L’aide de l’ED </a:t>
            </a:r>
            <a:r>
              <a:rPr lang="fr-FR"/>
              <a:t>se situe entre 300 et 600€ </a:t>
            </a:r>
            <a:r>
              <a:rPr lang="fr-FR" dirty="0"/>
              <a:t>(actuellement, voire page suivante)</a:t>
            </a:r>
          </a:p>
        </p:txBody>
      </p:sp>
      <p:sp>
        <p:nvSpPr>
          <p:cNvPr id="3" name="Titre 2"/>
          <p:cNvSpPr>
            <a:spLocks noGrp="1"/>
          </p:cNvSpPr>
          <p:nvPr>
            <p:ph type="title"/>
          </p:nvPr>
        </p:nvSpPr>
        <p:spPr/>
        <p:txBody>
          <a:bodyPr/>
          <a:lstStyle/>
          <a:p>
            <a:r>
              <a:rPr lang="fr-FR" dirty="0">
                <a:effectLst/>
              </a:rPr>
              <a:t>Aide à la mobilité</a:t>
            </a:r>
            <a:endParaRPr lang="fr-FR" dirty="0"/>
          </a:p>
        </p:txBody>
      </p:sp>
    </p:spTree>
    <p:extLst>
      <p:ext uri="{BB962C8B-B14F-4D97-AF65-F5344CB8AC3E}">
        <p14:creationId xmlns:p14="http://schemas.microsoft.com/office/powerpoint/2010/main" val="844025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5"/>
          <p:cNvSpPr txBox="1">
            <a:spLocks/>
          </p:cNvSpPr>
          <p:nvPr/>
        </p:nvSpPr>
        <p:spPr>
          <a:xfrm>
            <a:off x="304371" y="518056"/>
            <a:ext cx="8535257" cy="4323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3000" b="1" dirty="0">
                <a:solidFill>
                  <a:srgbClr val="0000FF"/>
                </a:solidFill>
              </a:rPr>
              <a:t>Bilan financier de l’École (site de Tours, 2025)</a:t>
            </a:r>
          </a:p>
          <a:p>
            <a:pPr marL="0" indent="0">
              <a:buNone/>
            </a:pPr>
            <a:endParaRPr lang="fr-FR" sz="3000" b="1" dirty="0">
              <a:solidFill>
                <a:srgbClr val="0000FF"/>
              </a:solidFill>
            </a:endParaRPr>
          </a:p>
          <a:p>
            <a:pPr marL="0" indent="0">
              <a:buNone/>
            </a:pPr>
            <a:r>
              <a:rPr lang="fr-FR" sz="2000" b="1" dirty="0"/>
              <a:t>Budget initial : 6600 euros (à Tours)</a:t>
            </a:r>
          </a:p>
          <a:p>
            <a:pPr marL="0" indent="0">
              <a:buNone/>
            </a:pPr>
            <a:r>
              <a:rPr lang="fr-FR" sz="1800" dirty="0"/>
              <a:t>A ce jour, 1500 dépensés </a:t>
            </a:r>
          </a:p>
          <a:p>
            <a:pPr marL="0" indent="0">
              <a:buNone/>
            </a:pPr>
            <a:endParaRPr lang="fr-FR" sz="1800" dirty="0"/>
          </a:p>
          <a:p>
            <a:pPr marL="0" indent="0">
              <a:buNone/>
            </a:pPr>
            <a:r>
              <a:rPr lang="fr-FR" sz="1800" dirty="0"/>
              <a:t>Raisons : </a:t>
            </a:r>
          </a:p>
          <a:p>
            <a:pPr marL="0" indent="0">
              <a:buNone/>
            </a:pPr>
            <a:r>
              <a:rPr lang="fr-FR" sz="1800" dirty="0"/>
              <a:t>- très peu de demandes d’aide à la mobilité.</a:t>
            </a:r>
          </a:p>
          <a:p>
            <a:pPr marL="0" indent="0">
              <a:buNone/>
            </a:pPr>
            <a:r>
              <a:rPr lang="fr-FR" sz="1800" dirty="0"/>
              <a:t>- Règlement intérieur fixe une seule demande sur la durée de la thèse et aide comprise entre 300 et 600 euros. Sera modifié au conseil.</a:t>
            </a:r>
          </a:p>
          <a:p>
            <a:pPr marL="0" indent="0">
              <a:buNone/>
            </a:pPr>
            <a:r>
              <a:rPr lang="fr-FR" sz="1800" dirty="0"/>
              <a:t>- Le conseil qui a lieu en novembre sera financé par notre ED </a:t>
            </a:r>
          </a:p>
          <a:p>
            <a:pPr marL="0" indent="0">
              <a:buNone/>
            </a:pPr>
            <a:r>
              <a:rPr lang="fr-FR" sz="1800" dirty="0"/>
              <a:t> </a:t>
            </a:r>
          </a:p>
          <a:p>
            <a:pPr marL="0" indent="0">
              <a:buNone/>
            </a:pPr>
            <a:r>
              <a:rPr lang="fr-FR" sz="1800" dirty="0"/>
              <a:t> </a:t>
            </a:r>
          </a:p>
          <a:p>
            <a:pPr marL="0" indent="0">
              <a:spcBef>
                <a:spcPts val="0"/>
              </a:spcBef>
              <a:spcAft>
                <a:spcPts val="600"/>
              </a:spcAft>
              <a:buNone/>
            </a:pPr>
            <a:endParaRPr lang="fr-FR" sz="1800" dirty="0"/>
          </a:p>
        </p:txBody>
      </p:sp>
      <p:sp>
        <p:nvSpPr>
          <p:cNvPr id="2" name="Espace réservé du numéro de diapositive 1"/>
          <p:cNvSpPr>
            <a:spLocks noGrp="1"/>
          </p:cNvSpPr>
          <p:nvPr>
            <p:ph type="sldNum" sz="quarter" idx="12"/>
          </p:nvPr>
        </p:nvSpPr>
        <p:spPr/>
        <p:txBody>
          <a:bodyPr/>
          <a:lstStyle/>
          <a:p>
            <a:fld id="{62D5FE6A-B184-4C19-BF31-F6E73E9B91CD}" type="slidenum">
              <a:rPr lang="fr-FR" smtClean="0"/>
              <a:pPr/>
              <a:t>9</a:t>
            </a:fld>
            <a:endParaRPr lang="fr-FR"/>
          </a:p>
        </p:txBody>
      </p:sp>
    </p:spTree>
    <p:extLst>
      <p:ext uri="{BB962C8B-B14F-4D97-AF65-F5344CB8AC3E}">
        <p14:creationId xmlns:p14="http://schemas.microsoft.com/office/powerpoint/2010/main" val="132645454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24968EFC6EF4AB289C484678AA922" ma:contentTypeVersion="2" ma:contentTypeDescription="Create a new document." ma:contentTypeScope="" ma:versionID="419c3868ceb306fb9770f2b90b1c13ae">
  <xsd:schema xmlns:xsd="http://www.w3.org/2001/XMLSchema" xmlns:xs="http://www.w3.org/2001/XMLSchema" xmlns:p="http://schemas.microsoft.com/office/2006/metadata/properties" xmlns:ns2="2334f2aa-3fc8-42a3-8962-b3894c390d60" targetNamespace="http://schemas.microsoft.com/office/2006/metadata/properties" ma:root="true" ma:fieldsID="4b40fdb568b814ea01cf541011a3cd99" ns2:_="">
    <xsd:import namespace="2334f2aa-3fc8-42a3-8962-b3894c390d6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34f2aa-3fc8-42a3-8962-b3894c390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5DC419-3D3D-4893-9DA6-C186ABF7E4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34f2aa-3fc8-42a3-8962-b3894c390d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FE945A-F5EB-48FC-93D9-3EAFFC133BBC}">
  <ds:schemaRefs>
    <ds:schemaRef ds:uri="2334f2aa-3fc8-42a3-8962-b3894c390d60"/>
    <ds:schemaRef ds:uri="http://www.w3.org/XML/1998/namespace"/>
    <ds:schemaRef ds:uri="http://purl.org/dc/term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1F380CE0-D019-4DC9-A30C-2C71B83EAC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13271</TotalTime>
  <Words>1112</Words>
  <Application>Microsoft Macintosh PowerPoint</Application>
  <PresentationFormat>Affichage à l'écran (4:3)</PresentationFormat>
  <Paragraphs>308</Paragraphs>
  <Slides>10</Slides>
  <Notes>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Arial Narrow</vt:lpstr>
      <vt:lpstr>Calibri</vt:lpstr>
      <vt:lpstr>Calibri Light</vt:lpstr>
      <vt:lpstr>Times New Roman</vt:lpstr>
      <vt:lpstr>Thème Office</vt:lpstr>
      <vt:lpstr>Présentation PowerPoint</vt:lpstr>
      <vt:lpstr>Présentation PowerPoint</vt:lpstr>
      <vt:lpstr>Présentation PowerPoint</vt:lpstr>
      <vt:lpstr>Présentation PowerPoint</vt:lpstr>
      <vt:lpstr>Effectifs 2024/2025 </vt:lpstr>
      <vt:lpstr>Nouveaux inscrits Tours (2025/2026)</vt:lpstr>
      <vt:lpstr>Présentation PowerPoint</vt:lpstr>
      <vt:lpstr>Aide à la mobilité</vt:lpstr>
      <vt:lpstr>Présentation PowerPoint</vt:lpstr>
      <vt:lpstr>Présentation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Christophe Sinturel</dc:creator>
  <cp:lastModifiedBy>Emmanuel Humbert</cp:lastModifiedBy>
  <cp:revision>391</cp:revision>
  <cp:lastPrinted>2017-10-18T13:30:15Z</cp:lastPrinted>
  <dcterms:created xsi:type="dcterms:W3CDTF">2017-09-25T09:11:57Z</dcterms:created>
  <dcterms:modified xsi:type="dcterms:W3CDTF">2025-10-13T12:25:45Z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0x01010071B24968EFC6EF4AB289C484678AA922</vt:lpwstr>
  </property>
</Properties>
</file>