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308" r:id="rId3"/>
    <p:sldId id="309" r:id="rId4"/>
    <p:sldId id="311" r:id="rId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BF1A"/>
    <a:srgbClr val="2B63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63"/>
  </p:normalViewPr>
  <p:slideViewPr>
    <p:cSldViewPr snapToGrid="0" snapToObjects="1">
      <p:cViewPr varScale="1">
        <p:scale>
          <a:sx n="128" d="100"/>
          <a:sy n="128" d="100"/>
        </p:scale>
        <p:origin x="1400"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08F4FDA-0277-BF45-BBC2-87164B6F1817}" type="datetimeFigureOut">
              <a:rPr lang="fr-FR" smtClean="0"/>
              <a:t>12/09/2025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353756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8F4FDA-0277-BF45-BBC2-87164B6F1817}" type="datetimeFigureOut">
              <a:rPr lang="fr-FR" smtClean="0"/>
              <a:t>12/09/2025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2491307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8F4FDA-0277-BF45-BBC2-87164B6F1817}" type="datetimeFigureOut">
              <a:rPr lang="fr-FR" smtClean="0"/>
              <a:t>12/09/2025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176206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8F4FDA-0277-BF45-BBC2-87164B6F1817}" type="datetimeFigureOut">
              <a:rPr lang="fr-FR" smtClean="0"/>
              <a:t>12/09/2025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118057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08F4FDA-0277-BF45-BBC2-87164B6F1817}" type="datetimeFigureOut">
              <a:rPr lang="fr-FR" smtClean="0"/>
              <a:t>12/09/2025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4250503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08F4FDA-0277-BF45-BBC2-87164B6F1817}" type="datetimeFigureOut">
              <a:rPr lang="fr-FR" smtClean="0"/>
              <a:t>12/09/2025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131338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2329" y="2505075"/>
            <a:ext cx="4190702"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14913" y="2505075"/>
            <a:ext cx="4211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08F4FDA-0277-BF45-BBC2-87164B6F1817}" type="datetimeFigureOut">
              <a:rPr lang="fr-FR" smtClean="0"/>
              <a:t>12/09/2025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3073233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08F4FDA-0277-BF45-BBC2-87164B6F1817}" type="datetimeFigureOut">
              <a:rPr lang="fr-FR" smtClean="0"/>
              <a:t>12/09/2025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3180010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8F4FDA-0277-BF45-BBC2-87164B6F1817}" type="datetimeFigureOut">
              <a:rPr lang="fr-FR" smtClean="0"/>
              <a:t>12/09/2025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2607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08F4FDA-0277-BF45-BBC2-87164B6F1817}" type="datetimeFigureOut">
              <a:rPr lang="fr-FR" smtClean="0"/>
              <a:t>12/09/2025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1074374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08F4FDA-0277-BF45-BBC2-87164B6F1817}" type="datetimeFigureOut">
              <a:rPr lang="fr-FR" smtClean="0"/>
              <a:t>12/09/2025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5D48BD1-4049-1C48-938D-91308AF8FBAA}" type="slidenum">
              <a:rPr lang="fr-FR" smtClean="0"/>
              <a:t>‹N°›</a:t>
            </a:fld>
            <a:endParaRPr lang="fr-FR"/>
          </a:p>
        </p:txBody>
      </p:sp>
    </p:spTree>
    <p:extLst>
      <p:ext uri="{BB962C8B-B14F-4D97-AF65-F5344CB8AC3E}">
        <p14:creationId xmlns:p14="http://schemas.microsoft.com/office/powerpoint/2010/main" val="25542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8F4FDA-0277-BF45-BBC2-87164B6F1817}" type="datetimeFigureOut">
              <a:rPr lang="fr-FR" smtClean="0"/>
              <a:t>12/09/2025</a:t>
            </a:fld>
            <a:endParaRPr lang="fr-F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48BD1-4049-1C48-938D-91308AF8FBAA}" type="slidenum">
              <a:rPr lang="fr-FR" smtClean="0"/>
              <a:t>‹N°›</a:t>
            </a:fld>
            <a:endParaRPr lang="fr-FR"/>
          </a:p>
        </p:txBody>
      </p:sp>
    </p:spTree>
    <p:extLst>
      <p:ext uri="{BB962C8B-B14F-4D97-AF65-F5344CB8AC3E}">
        <p14:creationId xmlns:p14="http://schemas.microsoft.com/office/powerpoint/2010/main" val="41161389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sses universitaires François-Rabelais – PUFR">
            <a:extLst>
              <a:ext uri="{FF2B5EF4-FFF2-40B4-BE49-F238E27FC236}">
                <a16:creationId xmlns:a16="http://schemas.microsoft.com/office/drawing/2014/main" id="{9F57B78B-88AD-9B4A-B922-423B1A6055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1"/>
            <a:ext cx="1318436" cy="131843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89DC0D1-D462-0248-B2C4-8639732C4703}"/>
              </a:ext>
            </a:extLst>
          </p:cNvPr>
          <p:cNvSpPr txBox="1"/>
          <p:nvPr/>
        </p:nvSpPr>
        <p:spPr>
          <a:xfrm>
            <a:off x="1807088" y="111712"/>
            <a:ext cx="3975768" cy="1077218"/>
          </a:xfrm>
          <a:prstGeom prst="rect">
            <a:avLst/>
          </a:prstGeom>
          <a:noFill/>
        </p:spPr>
        <p:txBody>
          <a:bodyPr wrap="none" rtlCol="0">
            <a:spAutoFit/>
          </a:bodyPr>
          <a:lstStyle/>
          <a:p>
            <a:r>
              <a:rPr lang="fr-FR" sz="4600" b="1" dirty="0" err="1">
                <a:solidFill>
                  <a:srgbClr val="2B6330"/>
                </a:solidFill>
                <a:latin typeface="Frutiger 87 Extra Black Condens" pitchFamily="2" charset="0"/>
              </a:rPr>
              <a:t>Junie</a:t>
            </a:r>
            <a:r>
              <a:rPr lang="fr-FR" sz="4600" b="1" dirty="0">
                <a:solidFill>
                  <a:srgbClr val="2B6330"/>
                </a:solidFill>
                <a:latin typeface="Frutiger 87 Extra Black Condens" pitchFamily="2" charset="0"/>
              </a:rPr>
              <a:t> Éditions</a:t>
            </a:r>
          </a:p>
          <a:p>
            <a:r>
              <a:rPr lang="fr-FR" b="1" dirty="0">
                <a:solidFill>
                  <a:srgbClr val="96BF1A"/>
                </a:solidFill>
                <a:latin typeface="Frutiger 87 Extra Black Condens" pitchFamily="2" charset="0"/>
              </a:rPr>
              <a:t>Une nouvelle marque pour les PUFR</a:t>
            </a:r>
          </a:p>
        </p:txBody>
      </p:sp>
      <p:sp>
        <p:nvSpPr>
          <p:cNvPr id="7" name="ZoneTexte 6">
            <a:extLst>
              <a:ext uri="{FF2B5EF4-FFF2-40B4-BE49-F238E27FC236}">
                <a16:creationId xmlns:a16="http://schemas.microsoft.com/office/drawing/2014/main" id="{7E8F8A8E-8B88-CC4A-AEC2-C56FF9178C31}"/>
              </a:ext>
            </a:extLst>
          </p:cNvPr>
          <p:cNvSpPr txBox="1"/>
          <p:nvPr/>
        </p:nvSpPr>
        <p:spPr>
          <a:xfrm>
            <a:off x="2253707" y="1840815"/>
            <a:ext cx="7081679" cy="1569660"/>
          </a:xfrm>
          <a:prstGeom prst="rect">
            <a:avLst/>
          </a:prstGeom>
          <a:noFill/>
        </p:spPr>
        <p:txBody>
          <a:bodyPr wrap="square" rtlCol="0">
            <a:spAutoFit/>
          </a:bodyPr>
          <a:lstStyle/>
          <a:p>
            <a:r>
              <a:rPr lang="fr-FR" sz="2400" b="1" dirty="0">
                <a:solidFill>
                  <a:srgbClr val="2B6330"/>
                </a:solidFill>
                <a:latin typeface="Frutiger 87 Extra Black Condens" pitchFamily="2" charset="0"/>
              </a:rPr>
              <a:t>Par décision du comité éditorial en date du 9 juillet 2025, les PUFR sont désormais dotées d’un nouveau nom de marque pour développer leur activité.</a:t>
            </a:r>
          </a:p>
        </p:txBody>
      </p:sp>
      <p:sp>
        <p:nvSpPr>
          <p:cNvPr id="9" name="ZoneTexte 8">
            <a:extLst>
              <a:ext uri="{FF2B5EF4-FFF2-40B4-BE49-F238E27FC236}">
                <a16:creationId xmlns:a16="http://schemas.microsoft.com/office/drawing/2014/main" id="{86F309F0-AD8B-FB42-ACD9-B6BBDEE3F0A9}"/>
              </a:ext>
            </a:extLst>
          </p:cNvPr>
          <p:cNvSpPr txBox="1"/>
          <p:nvPr/>
        </p:nvSpPr>
        <p:spPr>
          <a:xfrm>
            <a:off x="1272965" y="2198445"/>
            <a:ext cx="534121" cy="584775"/>
          </a:xfrm>
          <a:prstGeom prst="rect">
            <a:avLst/>
          </a:prstGeom>
          <a:noFill/>
        </p:spPr>
        <p:txBody>
          <a:bodyPr wrap="none" rtlCol="0">
            <a:spAutoFit/>
          </a:bodyPr>
          <a:lstStyle/>
          <a:p>
            <a:r>
              <a:rPr lang="fr-FR" sz="3200" dirty="0">
                <a:solidFill>
                  <a:srgbClr val="96BF1A"/>
                </a:solidFill>
              </a:rPr>
              <a:t>☛</a:t>
            </a:r>
          </a:p>
        </p:txBody>
      </p:sp>
      <p:sp>
        <p:nvSpPr>
          <p:cNvPr id="10" name="ZoneTexte 9">
            <a:extLst>
              <a:ext uri="{FF2B5EF4-FFF2-40B4-BE49-F238E27FC236}">
                <a16:creationId xmlns:a16="http://schemas.microsoft.com/office/drawing/2014/main" id="{707D47FB-7503-2541-930A-25B53B7BBB99}"/>
              </a:ext>
            </a:extLst>
          </p:cNvPr>
          <p:cNvSpPr txBox="1"/>
          <p:nvPr/>
        </p:nvSpPr>
        <p:spPr>
          <a:xfrm>
            <a:off x="2272691" y="3694601"/>
            <a:ext cx="7020329" cy="1569660"/>
          </a:xfrm>
          <a:prstGeom prst="rect">
            <a:avLst/>
          </a:prstGeom>
          <a:noFill/>
        </p:spPr>
        <p:txBody>
          <a:bodyPr wrap="square" rtlCol="0">
            <a:spAutoFit/>
          </a:bodyPr>
          <a:lstStyle/>
          <a:p>
            <a:r>
              <a:rPr lang="fr-FR" sz="2400" b="1" dirty="0">
                <a:solidFill>
                  <a:srgbClr val="2B6330"/>
                </a:solidFill>
                <a:latin typeface="Frutiger 87 Extra Black Condens" pitchFamily="2" charset="0"/>
              </a:rPr>
              <a:t>Le présent document a pour but de rappeler très brièvement le contexte et les enjeux de cette décision, qui fournit aux PUFR un outil décisif.</a:t>
            </a:r>
          </a:p>
        </p:txBody>
      </p:sp>
      <p:sp>
        <p:nvSpPr>
          <p:cNvPr id="11" name="ZoneTexte 10">
            <a:extLst>
              <a:ext uri="{FF2B5EF4-FFF2-40B4-BE49-F238E27FC236}">
                <a16:creationId xmlns:a16="http://schemas.microsoft.com/office/drawing/2014/main" id="{507C235D-E3EA-6B49-9C32-91C06A597AD7}"/>
              </a:ext>
            </a:extLst>
          </p:cNvPr>
          <p:cNvSpPr txBox="1"/>
          <p:nvPr/>
        </p:nvSpPr>
        <p:spPr>
          <a:xfrm>
            <a:off x="1272966" y="4023510"/>
            <a:ext cx="534121" cy="584775"/>
          </a:xfrm>
          <a:prstGeom prst="rect">
            <a:avLst/>
          </a:prstGeom>
          <a:noFill/>
        </p:spPr>
        <p:txBody>
          <a:bodyPr wrap="none" rtlCol="0">
            <a:spAutoFit/>
          </a:bodyPr>
          <a:lstStyle/>
          <a:p>
            <a:r>
              <a:rPr lang="fr-FR" sz="3200" dirty="0">
                <a:solidFill>
                  <a:srgbClr val="96BF1A"/>
                </a:solidFill>
              </a:rPr>
              <a:t>☛</a:t>
            </a:r>
          </a:p>
        </p:txBody>
      </p:sp>
      <p:sp>
        <p:nvSpPr>
          <p:cNvPr id="20" name="ZoneTexte 19">
            <a:extLst>
              <a:ext uri="{FF2B5EF4-FFF2-40B4-BE49-F238E27FC236}">
                <a16:creationId xmlns:a16="http://schemas.microsoft.com/office/drawing/2014/main" id="{759FA203-83BD-1B45-905C-B346F129DB44}"/>
              </a:ext>
            </a:extLst>
          </p:cNvPr>
          <p:cNvSpPr txBox="1"/>
          <p:nvPr/>
        </p:nvSpPr>
        <p:spPr>
          <a:xfrm>
            <a:off x="0" y="6519446"/>
            <a:ext cx="2315057" cy="338554"/>
          </a:xfrm>
          <a:prstGeom prst="rect">
            <a:avLst/>
          </a:prstGeom>
          <a:noFill/>
        </p:spPr>
        <p:txBody>
          <a:bodyPr wrap="none" rtlCol="0">
            <a:spAutoFit/>
          </a:bodyPr>
          <a:lstStyle/>
          <a:p>
            <a:r>
              <a:rPr lang="fr-FR" sz="1600" b="1" dirty="0">
                <a:solidFill>
                  <a:srgbClr val="96BF1A"/>
                </a:solidFill>
                <a:latin typeface="Frutiger 87 Extra Black Condens" pitchFamily="2" charset="0"/>
              </a:rPr>
              <a:t>https://</a:t>
            </a:r>
            <a:r>
              <a:rPr lang="fr-FR" sz="1600" b="1" dirty="0" err="1">
                <a:solidFill>
                  <a:srgbClr val="96BF1A"/>
                </a:solidFill>
                <a:latin typeface="Frutiger 87 Extra Black Condens" pitchFamily="2" charset="0"/>
              </a:rPr>
              <a:t>pufr-editions.fr</a:t>
            </a:r>
            <a:endParaRPr lang="fr-FR" sz="1600" b="1" dirty="0">
              <a:solidFill>
                <a:srgbClr val="96BF1A"/>
              </a:solidFill>
              <a:latin typeface="Frutiger 87 Extra Black Condens" pitchFamily="2" charset="0"/>
            </a:endParaRPr>
          </a:p>
        </p:txBody>
      </p:sp>
      <p:sp>
        <p:nvSpPr>
          <p:cNvPr id="21" name="ZoneTexte 20">
            <a:extLst>
              <a:ext uri="{FF2B5EF4-FFF2-40B4-BE49-F238E27FC236}">
                <a16:creationId xmlns:a16="http://schemas.microsoft.com/office/drawing/2014/main" id="{116D2925-8DB5-DF4E-9D08-745388F2CF7E}"/>
              </a:ext>
            </a:extLst>
          </p:cNvPr>
          <p:cNvSpPr txBox="1"/>
          <p:nvPr/>
        </p:nvSpPr>
        <p:spPr>
          <a:xfrm>
            <a:off x="6294474" y="419489"/>
            <a:ext cx="3177473" cy="430887"/>
          </a:xfrm>
          <a:prstGeom prst="rect">
            <a:avLst/>
          </a:prstGeom>
          <a:noFill/>
        </p:spPr>
        <p:txBody>
          <a:bodyPr wrap="none" rtlCol="0">
            <a:spAutoFit/>
          </a:bodyPr>
          <a:lstStyle/>
          <a:p>
            <a:r>
              <a:rPr lang="fr-FR" sz="1100" b="1" dirty="0">
                <a:solidFill>
                  <a:srgbClr val="96BF1A"/>
                </a:solidFill>
                <a:latin typeface="Frutiger 77 Black Condensed" pitchFamily="2" charset="0"/>
              </a:rPr>
              <a:t>Laurent Gerbier </a:t>
            </a:r>
            <a:r>
              <a:rPr lang="fr-FR" sz="1100" b="1" dirty="0">
                <a:solidFill>
                  <a:srgbClr val="2B6330"/>
                </a:solidFill>
                <a:latin typeface="Frutiger 77 Black Condensed" pitchFamily="2" charset="0"/>
              </a:rPr>
              <a:t>– Président du Comité Éditorial</a:t>
            </a:r>
          </a:p>
          <a:p>
            <a:r>
              <a:rPr lang="fr-FR" sz="1100" b="1" dirty="0">
                <a:solidFill>
                  <a:srgbClr val="96BF1A"/>
                </a:solidFill>
                <a:latin typeface="Frutiger 77 Black Condensed" pitchFamily="2" charset="0"/>
              </a:rPr>
              <a:t>Mickaël Robert </a:t>
            </a:r>
            <a:r>
              <a:rPr lang="fr-FR" sz="1100" b="1" dirty="0">
                <a:solidFill>
                  <a:srgbClr val="2B6330"/>
                </a:solidFill>
                <a:latin typeface="Frutiger 77 Black Condensed" pitchFamily="2" charset="0"/>
              </a:rPr>
              <a:t>– Directeur Éditorial des PUFR</a:t>
            </a:r>
          </a:p>
        </p:txBody>
      </p:sp>
    </p:spTree>
    <p:extLst>
      <p:ext uri="{BB962C8B-B14F-4D97-AF65-F5344CB8AC3E}">
        <p14:creationId xmlns:p14="http://schemas.microsoft.com/office/powerpoint/2010/main" val="3908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sses universitaires François-Rabelais – PUFR">
            <a:extLst>
              <a:ext uri="{FF2B5EF4-FFF2-40B4-BE49-F238E27FC236}">
                <a16:creationId xmlns:a16="http://schemas.microsoft.com/office/drawing/2014/main" id="{9F57B78B-88AD-9B4A-B922-423B1A6055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1"/>
            <a:ext cx="1318436" cy="131843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89DC0D1-D462-0248-B2C4-8639732C4703}"/>
              </a:ext>
            </a:extLst>
          </p:cNvPr>
          <p:cNvSpPr txBox="1"/>
          <p:nvPr/>
        </p:nvSpPr>
        <p:spPr>
          <a:xfrm>
            <a:off x="1807088" y="111712"/>
            <a:ext cx="3975768" cy="1077218"/>
          </a:xfrm>
          <a:prstGeom prst="rect">
            <a:avLst/>
          </a:prstGeom>
          <a:noFill/>
        </p:spPr>
        <p:txBody>
          <a:bodyPr wrap="none" rtlCol="0">
            <a:spAutoFit/>
          </a:bodyPr>
          <a:lstStyle/>
          <a:p>
            <a:r>
              <a:rPr lang="fr-FR" sz="4600" b="1" dirty="0" err="1">
                <a:solidFill>
                  <a:srgbClr val="2B6330"/>
                </a:solidFill>
                <a:latin typeface="Frutiger 87 Extra Black Condens" pitchFamily="2" charset="0"/>
              </a:rPr>
              <a:t>Junie</a:t>
            </a:r>
            <a:r>
              <a:rPr lang="fr-FR" sz="4600" b="1" dirty="0">
                <a:solidFill>
                  <a:srgbClr val="2B6330"/>
                </a:solidFill>
                <a:latin typeface="Frutiger 87 Extra Black Condens" pitchFamily="2" charset="0"/>
              </a:rPr>
              <a:t> Éditions</a:t>
            </a:r>
          </a:p>
          <a:p>
            <a:r>
              <a:rPr lang="fr-FR" b="1" dirty="0">
                <a:solidFill>
                  <a:srgbClr val="96BF1A"/>
                </a:solidFill>
                <a:latin typeface="Frutiger 87 Extra Black Condens" pitchFamily="2" charset="0"/>
              </a:rPr>
              <a:t>Une nouvelle marque pour les PUFR</a:t>
            </a:r>
          </a:p>
        </p:txBody>
      </p:sp>
      <p:sp>
        <p:nvSpPr>
          <p:cNvPr id="7" name="ZoneTexte 6">
            <a:extLst>
              <a:ext uri="{FF2B5EF4-FFF2-40B4-BE49-F238E27FC236}">
                <a16:creationId xmlns:a16="http://schemas.microsoft.com/office/drawing/2014/main" id="{7E8F8A8E-8B88-CC4A-AEC2-C56FF9178C31}"/>
              </a:ext>
            </a:extLst>
          </p:cNvPr>
          <p:cNvSpPr txBox="1"/>
          <p:nvPr/>
        </p:nvSpPr>
        <p:spPr>
          <a:xfrm>
            <a:off x="680484" y="1348532"/>
            <a:ext cx="8791463" cy="369332"/>
          </a:xfrm>
          <a:prstGeom prst="rect">
            <a:avLst/>
          </a:prstGeom>
          <a:noFill/>
        </p:spPr>
        <p:txBody>
          <a:bodyPr wrap="square" rtlCol="0">
            <a:spAutoFit/>
          </a:bodyPr>
          <a:lstStyle/>
          <a:p>
            <a:pPr algn="just"/>
            <a:r>
              <a:rPr lang="fr-FR" b="1" dirty="0">
                <a:solidFill>
                  <a:srgbClr val="2B6330"/>
                </a:solidFill>
                <a:latin typeface="Frutiger 87 Extra Black Condens" pitchFamily="2" charset="0"/>
              </a:rPr>
              <a:t>Pourquoi une marque « fille » ?</a:t>
            </a:r>
          </a:p>
        </p:txBody>
      </p:sp>
      <p:sp>
        <p:nvSpPr>
          <p:cNvPr id="20" name="ZoneTexte 19">
            <a:extLst>
              <a:ext uri="{FF2B5EF4-FFF2-40B4-BE49-F238E27FC236}">
                <a16:creationId xmlns:a16="http://schemas.microsoft.com/office/drawing/2014/main" id="{759FA203-83BD-1B45-905C-B346F129DB44}"/>
              </a:ext>
            </a:extLst>
          </p:cNvPr>
          <p:cNvSpPr txBox="1"/>
          <p:nvPr/>
        </p:nvSpPr>
        <p:spPr>
          <a:xfrm>
            <a:off x="0" y="6519446"/>
            <a:ext cx="2315057" cy="338554"/>
          </a:xfrm>
          <a:prstGeom prst="rect">
            <a:avLst/>
          </a:prstGeom>
          <a:noFill/>
        </p:spPr>
        <p:txBody>
          <a:bodyPr wrap="none" rtlCol="0">
            <a:spAutoFit/>
          </a:bodyPr>
          <a:lstStyle/>
          <a:p>
            <a:r>
              <a:rPr lang="fr-FR" sz="1600" b="1" dirty="0">
                <a:solidFill>
                  <a:srgbClr val="96BF1A"/>
                </a:solidFill>
                <a:latin typeface="Frutiger 87 Extra Black Condens" pitchFamily="2" charset="0"/>
              </a:rPr>
              <a:t>https://</a:t>
            </a:r>
            <a:r>
              <a:rPr lang="fr-FR" sz="1600" b="1" dirty="0" err="1">
                <a:solidFill>
                  <a:srgbClr val="96BF1A"/>
                </a:solidFill>
                <a:latin typeface="Frutiger 87 Extra Black Condens" pitchFamily="2" charset="0"/>
              </a:rPr>
              <a:t>pufr-editions.fr</a:t>
            </a:r>
            <a:endParaRPr lang="fr-FR" sz="1600" b="1" dirty="0">
              <a:solidFill>
                <a:srgbClr val="96BF1A"/>
              </a:solidFill>
              <a:latin typeface="Frutiger 87 Extra Black Condens" pitchFamily="2" charset="0"/>
            </a:endParaRPr>
          </a:p>
        </p:txBody>
      </p:sp>
      <p:sp>
        <p:nvSpPr>
          <p:cNvPr id="21" name="ZoneTexte 20">
            <a:extLst>
              <a:ext uri="{FF2B5EF4-FFF2-40B4-BE49-F238E27FC236}">
                <a16:creationId xmlns:a16="http://schemas.microsoft.com/office/drawing/2014/main" id="{116D2925-8DB5-DF4E-9D08-745388F2CF7E}"/>
              </a:ext>
            </a:extLst>
          </p:cNvPr>
          <p:cNvSpPr txBox="1"/>
          <p:nvPr/>
        </p:nvSpPr>
        <p:spPr>
          <a:xfrm>
            <a:off x="6294474" y="419489"/>
            <a:ext cx="3177473" cy="430887"/>
          </a:xfrm>
          <a:prstGeom prst="rect">
            <a:avLst/>
          </a:prstGeom>
          <a:noFill/>
        </p:spPr>
        <p:txBody>
          <a:bodyPr wrap="none" rtlCol="0">
            <a:spAutoFit/>
          </a:bodyPr>
          <a:lstStyle/>
          <a:p>
            <a:r>
              <a:rPr lang="fr-FR" sz="1100" b="1" dirty="0">
                <a:solidFill>
                  <a:srgbClr val="96BF1A"/>
                </a:solidFill>
                <a:latin typeface="Frutiger 77 Black Condensed" pitchFamily="2" charset="0"/>
              </a:rPr>
              <a:t>Laurent Gerbier </a:t>
            </a:r>
            <a:r>
              <a:rPr lang="fr-FR" sz="1100" b="1" dirty="0">
                <a:solidFill>
                  <a:srgbClr val="2B6330"/>
                </a:solidFill>
                <a:latin typeface="Frutiger 77 Black Condensed" pitchFamily="2" charset="0"/>
              </a:rPr>
              <a:t>– Président du Comité Éditorial</a:t>
            </a:r>
          </a:p>
          <a:p>
            <a:r>
              <a:rPr lang="fr-FR" sz="1100" b="1" dirty="0">
                <a:solidFill>
                  <a:srgbClr val="96BF1A"/>
                </a:solidFill>
                <a:latin typeface="Frutiger 77 Black Condensed" pitchFamily="2" charset="0"/>
              </a:rPr>
              <a:t>Mickaël Robert </a:t>
            </a:r>
            <a:r>
              <a:rPr lang="fr-FR" sz="1100" b="1" dirty="0">
                <a:solidFill>
                  <a:srgbClr val="2B6330"/>
                </a:solidFill>
                <a:latin typeface="Frutiger 77 Black Condensed" pitchFamily="2" charset="0"/>
              </a:rPr>
              <a:t>– Directeur Éditorial des PUFR</a:t>
            </a:r>
          </a:p>
        </p:txBody>
      </p:sp>
      <p:sp>
        <p:nvSpPr>
          <p:cNvPr id="12" name="ZoneTexte 11">
            <a:extLst>
              <a:ext uri="{FF2B5EF4-FFF2-40B4-BE49-F238E27FC236}">
                <a16:creationId xmlns:a16="http://schemas.microsoft.com/office/drawing/2014/main" id="{B1F28085-2C8F-4D4B-B11F-163248C985BD}"/>
              </a:ext>
            </a:extLst>
          </p:cNvPr>
          <p:cNvSpPr txBox="1"/>
          <p:nvPr/>
        </p:nvSpPr>
        <p:spPr>
          <a:xfrm>
            <a:off x="675871" y="3468559"/>
            <a:ext cx="425116" cy="646331"/>
          </a:xfrm>
          <a:prstGeom prst="rect">
            <a:avLst/>
          </a:prstGeom>
          <a:noFill/>
        </p:spPr>
        <p:txBody>
          <a:bodyPr wrap="none" rtlCol="0">
            <a:spAutoFit/>
          </a:bodyPr>
          <a:lstStyle/>
          <a:p>
            <a:r>
              <a:rPr lang="fr-FR" sz="3600" b="1" dirty="0">
                <a:solidFill>
                  <a:srgbClr val="96BF1A"/>
                </a:solidFill>
                <a:latin typeface="Frutiger 87 Extra Black Condens" pitchFamily="2" charset="0"/>
              </a:rPr>
              <a:t>1</a:t>
            </a:r>
          </a:p>
        </p:txBody>
      </p:sp>
      <p:sp>
        <p:nvSpPr>
          <p:cNvPr id="13" name="ZoneTexte 12">
            <a:extLst>
              <a:ext uri="{FF2B5EF4-FFF2-40B4-BE49-F238E27FC236}">
                <a16:creationId xmlns:a16="http://schemas.microsoft.com/office/drawing/2014/main" id="{4345A04D-1CCF-014B-BE93-465C259757D4}"/>
              </a:ext>
            </a:extLst>
          </p:cNvPr>
          <p:cNvSpPr txBox="1"/>
          <p:nvPr/>
        </p:nvSpPr>
        <p:spPr>
          <a:xfrm>
            <a:off x="1318437" y="3314672"/>
            <a:ext cx="8084823" cy="1169551"/>
          </a:xfrm>
          <a:prstGeom prst="rect">
            <a:avLst/>
          </a:prstGeom>
          <a:noFill/>
        </p:spPr>
        <p:txBody>
          <a:bodyPr wrap="square" rtlCol="0">
            <a:spAutoFit/>
          </a:bodyPr>
          <a:lstStyle/>
          <a:p>
            <a:pPr algn="just"/>
            <a:r>
              <a:rPr lang="fr-FR" sz="1400" dirty="0">
                <a:latin typeface="Frutiger 47 Light Condensed" pitchFamily="2" charset="0"/>
              </a:rPr>
              <a:t>Un besoin collectif qui ne cesse de croître, en particulier (mais pas exclusivement) dans le secteur des sciences de santé : or il rend indispensable de réfléchir à </a:t>
            </a:r>
            <a:r>
              <a:rPr lang="fr-FR" sz="1400" b="1" dirty="0">
                <a:solidFill>
                  <a:srgbClr val="2B6330"/>
                </a:solidFill>
                <a:latin typeface="FRUTIGER 57 CONDENSED" pitchFamily="2" charset="0"/>
              </a:rPr>
              <a:t>la meilleure manière de toucher un nouveau public</a:t>
            </a:r>
            <a:r>
              <a:rPr lang="fr-FR" sz="1400" dirty="0">
                <a:latin typeface="Frutiger 47 Light Condensed" pitchFamily="2" charset="0"/>
              </a:rPr>
              <a:t>, qui n’est pas celui des universitaires ou des étudiants, et que l’appellation « presses universitaires » peut rebuter. Doter les PUFR d’un nom de marque qui échappe à cet effet potentiellement rébarbatif, c’est d’abord construire un outil pour toucher un public nouveau.</a:t>
            </a:r>
          </a:p>
        </p:txBody>
      </p:sp>
      <p:sp>
        <p:nvSpPr>
          <p:cNvPr id="14" name="ZoneTexte 13">
            <a:extLst>
              <a:ext uri="{FF2B5EF4-FFF2-40B4-BE49-F238E27FC236}">
                <a16:creationId xmlns:a16="http://schemas.microsoft.com/office/drawing/2014/main" id="{1657DE8A-1CFB-6042-94E3-DD4C887E4C82}"/>
              </a:ext>
            </a:extLst>
          </p:cNvPr>
          <p:cNvSpPr txBox="1"/>
          <p:nvPr/>
        </p:nvSpPr>
        <p:spPr>
          <a:xfrm>
            <a:off x="675871" y="4618059"/>
            <a:ext cx="425116" cy="646331"/>
          </a:xfrm>
          <a:prstGeom prst="rect">
            <a:avLst/>
          </a:prstGeom>
          <a:noFill/>
        </p:spPr>
        <p:txBody>
          <a:bodyPr wrap="none" rtlCol="0">
            <a:spAutoFit/>
          </a:bodyPr>
          <a:lstStyle/>
          <a:p>
            <a:r>
              <a:rPr lang="fr-FR" sz="3600" b="1" dirty="0">
                <a:solidFill>
                  <a:srgbClr val="96BF1A"/>
                </a:solidFill>
                <a:latin typeface="Frutiger 87 Extra Black Condens" pitchFamily="2" charset="0"/>
              </a:rPr>
              <a:t>2</a:t>
            </a:r>
          </a:p>
        </p:txBody>
      </p:sp>
      <p:sp>
        <p:nvSpPr>
          <p:cNvPr id="15" name="ZoneTexte 14">
            <a:extLst>
              <a:ext uri="{FF2B5EF4-FFF2-40B4-BE49-F238E27FC236}">
                <a16:creationId xmlns:a16="http://schemas.microsoft.com/office/drawing/2014/main" id="{AF3DB033-8389-7B4E-AA9E-571B30A0229D}"/>
              </a:ext>
            </a:extLst>
          </p:cNvPr>
          <p:cNvSpPr txBox="1"/>
          <p:nvPr/>
        </p:nvSpPr>
        <p:spPr>
          <a:xfrm>
            <a:off x="1318437" y="4568268"/>
            <a:ext cx="8084823" cy="738664"/>
          </a:xfrm>
          <a:prstGeom prst="rect">
            <a:avLst/>
          </a:prstGeom>
          <a:noFill/>
        </p:spPr>
        <p:txBody>
          <a:bodyPr wrap="square" rtlCol="0">
            <a:spAutoFit/>
          </a:bodyPr>
          <a:lstStyle/>
          <a:p>
            <a:pPr algn="just"/>
            <a:r>
              <a:rPr lang="fr-FR" sz="1400" dirty="0">
                <a:latin typeface="Frutiger 47 Light Condensed" pitchFamily="2" charset="0"/>
              </a:rPr>
              <a:t>Un tel outil permet de </a:t>
            </a:r>
            <a:r>
              <a:rPr lang="fr-FR" sz="1400" b="1" dirty="0">
                <a:solidFill>
                  <a:srgbClr val="2B6330"/>
                </a:solidFill>
                <a:latin typeface="FRUTIGER 57 CONDENSED" pitchFamily="2" charset="0"/>
              </a:rPr>
              <a:t>répondre à des demandes </a:t>
            </a:r>
            <a:r>
              <a:rPr lang="fr-FR" sz="1400" dirty="0">
                <a:latin typeface="Frutiger 47 Light Condensed" pitchFamily="2" charset="0"/>
              </a:rPr>
              <a:t>qui s’expriment dans plusieurs programmes régionaux (comme le programme d’excellence Loire Val </a:t>
            </a:r>
            <a:r>
              <a:rPr lang="fr-FR" sz="1400" dirty="0" err="1">
                <a:latin typeface="Frutiger 47 Light Condensed" pitchFamily="2" charset="0"/>
              </a:rPr>
              <a:t>Health</a:t>
            </a:r>
            <a:r>
              <a:rPr lang="fr-FR" sz="1400" dirty="0">
                <a:latin typeface="Frutiger 47 Light Condensed" pitchFamily="2" charset="0"/>
              </a:rPr>
              <a:t>) ou nationaux (comme la loi de programmation SAPS, ou le plan de lutte contre la désinformation en santé adopté par le ministère de la santé au printemps).</a:t>
            </a:r>
          </a:p>
        </p:txBody>
      </p:sp>
      <p:sp>
        <p:nvSpPr>
          <p:cNvPr id="17" name="ZoneTexte 16">
            <a:extLst>
              <a:ext uri="{FF2B5EF4-FFF2-40B4-BE49-F238E27FC236}">
                <a16:creationId xmlns:a16="http://schemas.microsoft.com/office/drawing/2014/main" id="{48E00CF7-C348-AF48-AC0A-250D3C69EF4C}"/>
              </a:ext>
            </a:extLst>
          </p:cNvPr>
          <p:cNvSpPr txBox="1"/>
          <p:nvPr/>
        </p:nvSpPr>
        <p:spPr>
          <a:xfrm>
            <a:off x="1318437" y="5455491"/>
            <a:ext cx="8084823" cy="738664"/>
          </a:xfrm>
          <a:prstGeom prst="rect">
            <a:avLst/>
          </a:prstGeom>
          <a:noFill/>
        </p:spPr>
        <p:txBody>
          <a:bodyPr wrap="square" rtlCol="0">
            <a:spAutoFit/>
          </a:bodyPr>
          <a:lstStyle/>
          <a:p>
            <a:pPr algn="just"/>
            <a:r>
              <a:rPr lang="fr-FR" sz="1400" dirty="0">
                <a:latin typeface="Frutiger 47 Light Condensed" pitchFamily="2" charset="0"/>
              </a:rPr>
              <a:t>La nouvelle marque ne transformera ni le nom ni l’identité des Presses Universitaires François-Rabelais : elle constitue un </a:t>
            </a:r>
            <a:r>
              <a:rPr lang="fr-FR" sz="1400" b="1" dirty="0">
                <a:solidFill>
                  <a:srgbClr val="2B6330"/>
                </a:solidFill>
                <a:latin typeface="FRUTIGER 57 CONDENSED" pitchFamily="2" charset="0"/>
              </a:rPr>
              <a:t>label, instrument aux mains des PUFR</a:t>
            </a:r>
            <a:r>
              <a:rPr lang="fr-FR" sz="1400" dirty="0">
                <a:latin typeface="Frutiger 47 Light Condensed" pitchFamily="2" charset="0"/>
              </a:rPr>
              <a:t>, qui leur permet de mieux travailler la production et la diffusion des ouvrages que nous choisirons d’inscrire sous ce label, en particulier en lien avec notre diffuseur, GEODIF.</a:t>
            </a:r>
          </a:p>
        </p:txBody>
      </p:sp>
      <p:sp>
        <p:nvSpPr>
          <p:cNvPr id="18" name="ZoneTexte 17">
            <a:extLst>
              <a:ext uri="{FF2B5EF4-FFF2-40B4-BE49-F238E27FC236}">
                <a16:creationId xmlns:a16="http://schemas.microsoft.com/office/drawing/2014/main" id="{DEFAD98D-2928-A642-830A-C4E87BE2DCD9}"/>
              </a:ext>
            </a:extLst>
          </p:cNvPr>
          <p:cNvSpPr txBox="1"/>
          <p:nvPr/>
        </p:nvSpPr>
        <p:spPr>
          <a:xfrm>
            <a:off x="675871" y="5501657"/>
            <a:ext cx="425116" cy="646331"/>
          </a:xfrm>
          <a:prstGeom prst="rect">
            <a:avLst/>
          </a:prstGeom>
          <a:noFill/>
        </p:spPr>
        <p:txBody>
          <a:bodyPr wrap="none" rtlCol="0">
            <a:spAutoFit/>
          </a:bodyPr>
          <a:lstStyle/>
          <a:p>
            <a:r>
              <a:rPr lang="fr-FR" sz="3600" b="1" dirty="0">
                <a:solidFill>
                  <a:srgbClr val="96BF1A"/>
                </a:solidFill>
                <a:latin typeface="Frutiger 87 Extra Black Condens" pitchFamily="2" charset="0"/>
              </a:rPr>
              <a:t>3</a:t>
            </a:r>
          </a:p>
        </p:txBody>
      </p:sp>
      <p:sp>
        <p:nvSpPr>
          <p:cNvPr id="9" name="ZoneTexte 8">
            <a:extLst>
              <a:ext uri="{FF2B5EF4-FFF2-40B4-BE49-F238E27FC236}">
                <a16:creationId xmlns:a16="http://schemas.microsoft.com/office/drawing/2014/main" id="{88669037-3474-30DA-661D-488CFB56F3A4}"/>
              </a:ext>
            </a:extLst>
          </p:cNvPr>
          <p:cNvSpPr txBox="1"/>
          <p:nvPr/>
        </p:nvSpPr>
        <p:spPr>
          <a:xfrm>
            <a:off x="1100986" y="1682239"/>
            <a:ext cx="7931502" cy="1246495"/>
          </a:xfrm>
          <a:prstGeom prst="rect">
            <a:avLst/>
          </a:prstGeom>
          <a:noFill/>
        </p:spPr>
        <p:txBody>
          <a:bodyPr wrap="square">
            <a:spAutoFit/>
          </a:bodyPr>
          <a:lstStyle/>
          <a:p>
            <a:pPr algn="just"/>
            <a:r>
              <a:rPr lang="fr-FR" sz="1400" dirty="0">
                <a:latin typeface="Frutiger 47 Light Condensed" pitchFamily="2" charset="0"/>
              </a:rPr>
              <a:t>Réponse à une réflexion entamée depuis près de deux ans sur </a:t>
            </a:r>
            <a:r>
              <a:rPr lang="fr-FR" sz="1400" b="1" dirty="0">
                <a:solidFill>
                  <a:srgbClr val="2B6330"/>
                </a:solidFill>
                <a:latin typeface="Frutiger 47 Light Condensed" pitchFamily="2" charset="0"/>
              </a:rPr>
              <a:t>la mission </a:t>
            </a:r>
            <a:r>
              <a:rPr lang="fr-FR" sz="1400" dirty="0">
                <a:latin typeface="Frutiger 47 Light Condensed" pitchFamily="2" charset="0"/>
              </a:rPr>
              <a:t>d’une maison d’édition universitaire chargée de la diffusion des savoirs qui doit s’adapter à </a:t>
            </a:r>
            <a:r>
              <a:rPr lang="fr-FR" sz="1400" b="1" dirty="0">
                <a:solidFill>
                  <a:srgbClr val="2B6330"/>
                </a:solidFill>
                <a:latin typeface="Frutiger 47 Light Condensed" pitchFamily="2" charset="0"/>
              </a:rPr>
              <a:t>un contexte en constante évolution</a:t>
            </a:r>
            <a:r>
              <a:rPr lang="fr-FR" sz="1400" dirty="0">
                <a:latin typeface="Frutiger 47 Light Condensed" pitchFamily="2" charset="0"/>
              </a:rPr>
              <a:t>. </a:t>
            </a:r>
          </a:p>
          <a:p>
            <a:pPr algn="just">
              <a:spcBef>
                <a:spcPts val="600"/>
              </a:spcBef>
            </a:pPr>
            <a:r>
              <a:rPr lang="fr-FR" sz="1400" dirty="0">
                <a:latin typeface="Frutiger 47 Light Condensed" pitchFamily="2" charset="0"/>
              </a:rPr>
              <a:t>Réponse à </a:t>
            </a:r>
            <a:r>
              <a:rPr lang="fr-FR" sz="1400" b="1" dirty="0">
                <a:solidFill>
                  <a:srgbClr val="2B6330"/>
                </a:solidFill>
                <a:latin typeface="Frutiger 47 Light Condensed" pitchFamily="2" charset="0"/>
              </a:rPr>
              <a:t>un besoin collectif </a:t>
            </a:r>
            <a:r>
              <a:rPr lang="fr-FR" sz="1400" dirty="0">
                <a:latin typeface="Frutiger 47 Light Condensed" pitchFamily="2" charset="0"/>
              </a:rPr>
              <a:t>de connaissances fiables et vérifiées, accessibles au grand public, permettant de lutter contre la désinformation, la manipulation des connaissances, les attaques contre la raison et l’esprit critique instruit.</a:t>
            </a:r>
          </a:p>
        </p:txBody>
      </p:sp>
      <p:sp>
        <p:nvSpPr>
          <p:cNvPr id="19" name="ZoneTexte 18">
            <a:extLst>
              <a:ext uri="{FF2B5EF4-FFF2-40B4-BE49-F238E27FC236}">
                <a16:creationId xmlns:a16="http://schemas.microsoft.com/office/drawing/2014/main" id="{33185A07-685B-F785-4B53-3187AF74E47E}"/>
              </a:ext>
            </a:extLst>
          </p:cNvPr>
          <p:cNvSpPr txBox="1"/>
          <p:nvPr/>
        </p:nvSpPr>
        <p:spPr>
          <a:xfrm>
            <a:off x="602426" y="3010062"/>
            <a:ext cx="8791463" cy="369332"/>
          </a:xfrm>
          <a:prstGeom prst="rect">
            <a:avLst/>
          </a:prstGeom>
          <a:noFill/>
        </p:spPr>
        <p:txBody>
          <a:bodyPr wrap="square" rtlCol="0">
            <a:spAutoFit/>
          </a:bodyPr>
          <a:lstStyle/>
          <a:p>
            <a:pPr algn="just"/>
            <a:r>
              <a:rPr lang="fr-FR" b="1" dirty="0">
                <a:solidFill>
                  <a:srgbClr val="2B6330"/>
                </a:solidFill>
                <a:latin typeface="Frutiger 87 Extra Black Condens" pitchFamily="2" charset="0"/>
              </a:rPr>
              <a:t>Enjeux</a:t>
            </a:r>
          </a:p>
        </p:txBody>
      </p:sp>
      <p:sp>
        <p:nvSpPr>
          <p:cNvPr id="24" name="ZoneTexte 23">
            <a:extLst>
              <a:ext uri="{FF2B5EF4-FFF2-40B4-BE49-F238E27FC236}">
                <a16:creationId xmlns:a16="http://schemas.microsoft.com/office/drawing/2014/main" id="{CA577531-2D4C-5A9B-884A-38A21B9D7097}"/>
              </a:ext>
            </a:extLst>
          </p:cNvPr>
          <p:cNvSpPr txBox="1"/>
          <p:nvPr/>
        </p:nvSpPr>
        <p:spPr>
          <a:xfrm>
            <a:off x="659219" y="1589615"/>
            <a:ext cx="534121" cy="584775"/>
          </a:xfrm>
          <a:prstGeom prst="rect">
            <a:avLst/>
          </a:prstGeom>
          <a:noFill/>
        </p:spPr>
        <p:txBody>
          <a:bodyPr wrap="none" rtlCol="0">
            <a:spAutoFit/>
          </a:bodyPr>
          <a:lstStyle/>
          <a:p>
            <a:r>
              <a:rPr lang="fr-FR" sz="3200" dirty="0">
                <a:solidFill>
                  <a:srgbClr val="96BF1A"/>
                </a:solidFill>
              </a:rPr>
              <a:t>☛</a:t>
            </a:r>
          </a:p>
        </p:txBody>
      </p:sp>
    </p:spTree>
    <p:extLst>
      <p:ext uri="{BB962C8B-B14F-4D97-AF65-F5344CB8AC3E}">
        <p14:creationId xmlns:p14="http://schemas.microsoft.com/office/powerpoint/2010/main" val="342528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sses universitaires François-Rabelais – PUFR">
            <a:extLst>
              <a:ext uri="{FF2B5EF4-FFF2-40B4-BE49-F238E27FC236}">
                <a16:creationId xmlns:a16="http://schemas.microsoft.com/office/drawing/2014/main" id="{9F57B78B-88AD-9B4A-B922-423B1A6055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1"/>
            <a:ext cx="1318436" cy="131843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89DC0D1-D462-0248-B2C4-8639732C4703}"/>
              </a:ext>
            </a:extLst>
          </p:cNvPr>
          <p:cNvSpPr txBox="1"/>
          <p:nvPr/>
        </p:nvSpPr>
        <p:spPr>
          <a:xfrm>
            <a:off x="1807088" y="111712"/>
            <a:ext cx="3975768" cy="1077218"/>
          </a:xfrm>
          <a:prstGeom prst="rect">
            <a:avLst/>
          </a:prstGeom>
          <a:noFill/>
        </p:spPr>
        <p:txBody>
          <a:bodyPr wrap="none" rtlCol="0">
            <a:spAutoFit/>
          </a:bodyPr>
          <a:lstStyle/>
          <a:p>
            <a:r>
              <a:rPr lang="fr-FR" sz="4600" b="1" dirty="0" err="1">
                <a:solidFill>
                  <a:srgbClr val="2B6330"/>
                </a:solidFill>
                <a:latin typeface="Frutiger 87 Extra Black Condens" pitchFamily="2" charset="0"/>
              </a:rPr>
              <a:t>Junie</a:t>
            </a:r>
            <a:r>
              <a:rPr lang="fr-FR" sz="4600" b="1" dirty="0">
                <a:solidFill>
                  <a:srgbClr val="2B6330"/>
                </a:solidFill>
                <a:latin typeface="Frutiger 87 Extra Black Condens" pitchFamily="2" charset="0"/>
              </a:rPr>
              <a:t> Éditions</a:t>
            </a:r>
          </a:p>
          <a:p>
            <a:r>
              <a:rPr lang="fr-FR" b="1" dirty="0">
                <a:solidFill>
                  <a:srgbClr val="96BF1A"/>
                </a:solidFill>
                <a:latin typeface="Frutiger 87 Extra Black Condens" pitchFamily="2" charset="0"/>
              </a:rPr>
              <a:t>Une nouvelle marque pour les PUFR</a:t>
            </a:r>
          </a:p>
        </p:txBody>
      </p:sp>
      <p:sp>
        <p:nvSpPr>
          <p:cNvPr id="7" name="ZoneTexte 6">
            <a:extLst>
              <a:ext uri="{FF2B5EF4-FFF2-40B4-BE49-F238E27FC236}">
                <a16:creationId xmlns:a16="http://schemas.microsoft.com/office/drawing/2014/main" id="{7E8F8A8E-8B88-CC4A-AEC2-C56FF9178C31}"/>
              </a:ext>
            </a:extLst>
          </p:cNvPr>
          <p:cNvSpPr txBox="1"/>
          <p:nvPr/>
        </p:nvSpPr>
        <p:spPr>
          <a:xfrm>
            <a:off x="392158" y="1237838"/>
            <a:ext cx="8791463" cy="369332"/>
          </a:xfrm>
          <a:prstGeom prst="rect">
            <a:avLst/>
          </a:prstGeom>
          <a:noFill/>
        </p:spPr>
        <p:txBody>
          <a:bodyPr wrap="square" rtlCol="0">
            <a:spAutoFit/>
          </a:bodyPr>
          <a:lstStyle/>
          <a:p>
            <a:r>
              <a:rPr lang="fr-FR" b="1" dirty="0">
                <a:solidFill>
                  <a:srgbClr val="2B6330"/>
                </a:solidFill>
                <a:latin typeface="Frutiger 87 Extra Black Condens" pitchFamily="2" charset="0"/>
              </a:rPr>
              <a:t>Pourquoi « </a:t>
            </a:r>
            <a:r>
              <a:rPr lang="fr-FR" b="1" dirty="0" err="1">
                <a:solidFill>
                  <a:srgbClr val="2B6330"/>
                </a:solidFill>
                <a:latin typeface="Frutiger 87 Extra Black Condens" pitchFamily="2" charset="0"/>
              </a:rPr>
              <a:t>Junie</a:t>
            </a:r>
            <a:r>
              <a:rPr lang="fr-FR" b="1" dirty="0">
                <a:solidFill>
                  <a:srgbClr val="2B6330"/>
                </a:solidFill>
                <a:latin typeface="Frutiger 87 Extra Black Condens" pitchFamily="2" charset="0"/>
              </a:rPr>
              <a:t> » ?</a:t>
            </a:r>
          </a:p>
        </p:txBody>
      </p:sp>
      <p:sp>
        <p:nvSpPr>
          <p:cNvPr id="20" name="ZoneTexte 19">
            <a:extLst>
              <a:ext uri="{FF2B5EF4-FFF2-40B4-BE49-F238E27FC236}">
                <a16:creationId xmlns:a16="http://schemas.microsoft.com/office/drawing/2014/main" id="{759FA203-83BD-1B45-905C-B346F129DB44}"/>
              </a:ext>
            </a:extLst>
          </p:cNvPr>
          <p:cNvSpPr txBox="1"/>
          <p:nvPr/>
        </p:nvSpPr>
        <p:spPr>
          <a:xfrm>
            <a:off x="0" y="6519446"/>
            <a:ext cx="2315057" cy="338554"/>
          </a:xfrm>
          <a:prstGeom prst="rect">
            <a:avLst/>
          </a:prstGeom>
          <a:noFill/>
        </p:spPr>
        <p:txBody>
          <a:bodyPr wrap="none" rtlCol="0">
            <a:spAutoFit/>
          </a:bodyPr>
          <a:lstStyle/>
          <a:p>
            <a:r>
              <a:rPr lang="fr-FR" sz="1600" b="1" dirty="0">
                <a:solidFill>
                  <a:srgbClr val="96BF1A"/>
                </a:solidFill>
                <a:latin typeface="Frutiger 87 Extra Black Condens" pitchFamily="2" charset="0"/>
              </a:rPr>
              <a:t>https://</a:t>
            </a:r>
            <a:r>
              <a:rPr lang="fr-FR" sz="1600" b="1" dirty="0" err="1">
                <a:solidFill>
                  <a:srgbClr val="96BF1A"/>
                </a:solidFill>
                <a:latin typeface="Frutiger 87 Extra Black Condens" pitchFamily="2" charset="0"/>
              </a:rPr>
              <a:t>pufr-editions.fr</a:t>
            </a:r>
            <a:endParaRPr lang="fr-FR" sz="1600" b="1" dirty="0">
              <a:solidFill>
                <a:srgbClr val="96BF1A"/>
              </a:solidFill>
              <a:latin typeface="Frutiger 87 Extra Black Condens" pitchFamily="2" charset="0"/>
            </a:endParaRPr>
          </a:p>
        </p:txBody>
      </p:sp>
      <p:sp>
        <p:nvSpPr>
          <p:cNvPr id="21" name="ZoneTexte 20">
            <a:extLst>
              <a:ext uri="{FF2B5EF4-FFF2-40B4-BE49-F238E27FC236}">
                <a16:creationId xmlns:a16="http://schemas.microsoft.com/office/drawing/2014/main" id="{116D2925-8DB5-DF4E-9D08-745388F2CF7E}"/>
              </a:ext>
            </a:extLst>
          </p:cNvPr>
          <p:cNvSpPr txBox="1"/>
          <p:nvPr/>
        </p:nvSpPr>
        <p:spPr>
          <a:xfrm>
            <a:off x="6294474" y="419489"/>
            <a:ext cx="3177473" cy="430887"/>
          </a:xfrm>
          <a:prstGeom prst="rect">
            <a:avLst/>
          </a:prstGeom>
          <a:noFill/>
        </p:spPr>
        <p:txBody>
          <a:bodyPr wrap="none" rtlCol="0">
            <a:spAutoFit/>
          </a:bodyPr>
          <a:lstStyle/>
          <a:p>
            <a:r>
              <a:rPr lang="fr-FR" sz="1100" b="1" dirty="0">
                <a:solidFill>
                  <a:srgbClr val="96BF1A"/>
                </a:solidFill>
                <a:latin typeface="Frutiger 77 Black Condensed" pitchFamily="2" charset="0"/>
              </a:rPr>
              <a:t>Laurent Gerbier </a:t>
            </a:r>
            <a:r>
              <a:rPr lang="fr-FR" sz="1100" b="1" dirty="0">
                <a:solidFill>
                  <a:srgbClr val="2B6330"/>
                </a:solidFill>
                <a:latin typeface="Frutiger 77 Black Condensed" pitchFamily="2" charset="0"/>
              </a:rPr>
              <a:t>– Président du Comité Éditorial</a:t>
            </a:r>
          </a:p>
          <a:p>
            <a:r>
              <a:rPr lang="fr-FR" sz="1100" b="1" dirty="0">
                <a:solidFill>
                  <a:srgbClr val="96BF1A"/>
                </a:solidFill>
                <a:latin typeface="Frutiger 77 Black Condensed" pitchFamily="2" charset="0"/>
              </a:rPr>
              <a:t>Mickaël Robert </a:t>
            </a:r>
            <a:r>
              <a:rPr lang="fr-FR" sz="1100" b="1" dirty="0">
                <a:solidFill>
                  <a:srgbClr val="2B6330"/>
                </a:solidFill>
                <a:latin typeface="Frutiger 77 Black Condensed" pitchFamily="2" charset="0"/>
              </a:rPr>
              <a:t>– Directeur Éditorial des PUFR</a:t>
            </a:r>
          </a:p>
        </p:txBody>
      </p:sp>
      <p:sp>
        <p:nvSpPr>
          <p:cNvPr id="16" name="ZoneTexte 15">
            <a:extLst>
              <a:ext uri="{FF2B5EF4-FFF2-40B4-BE49-F238E27FC236}">
                <a16:creationId xmlns:a16="http://schemas.microsoft.com/office/drawing/2014/main" id="{462BA088-F933-6B43-9F6F-6C8FEA794B39}"/>
              </a:ext>
            </a:extLst>
          </p:cNvPr>
          <p:cNvSpPr txBox="1"/>
          <p:nvPr/>
        </p:nvSpPr>
        <p:spPr>
          <a:xfrm>
            <a:off x="392158" y="1546167"/>
            <a:ext cx="534121" cy="584775"/>
          </a:xfrm>
          <a:prstGeom prst="rect">
            <a:avLst/>
          </a:prstGeom>
          <a:noFill/>
        </p:spPr>
        <p:txBody>
          <a:bodyPr wrap="none" rtlCol="0">
            <a:spAutoFit/>
          </a:bodyPr>
          <a:lstStyle/>
          <a:p>
            <a:r>
              <a:rPr lang="fr-FR" sz="3200" dirty="0">
                <a:solidFill>
                  <a:srgbClr val="96BF1A"/>
                </a:solidFill>
              </a:rPr>
              <a:t>☛</a:t>
            </a:r>
          </a:p>
        </p:txBody>
      </p:sp>
      <p:sp>
        <p:nvSpPr>
          <p:cNvPr id="19" name="ZoneTexte 18">
            <a:extLst>
              <a:ext uri="{FF2B5EF4-FFF2-40B4-BE49-F238E27FC236}">
                <a16:creationId xmlns:a16="http://schemas.microsoft.com/office/drawing/2014/main" id="{778723E0-4A7B-184B-92C6-BA1DE2F1E905}"/>
              </a:ext>
            </a:extLst>
          </p:cNvPr>
          <p:cNvSpPr txBox="1"/>
          <p:nvPr/>
        </p:nvSpPr>
        <p:spPr>
          <a:xfrm>
            <a:off x="839972" y="1650993"/>
            <a:ext cx="8694514" cy="1169551"/>
          </a:xfrm>
          <a:prstGeom prst="rect">
            <a:avLst/>
          </a:prstGeom>
          <a:noFill/>
        </p:spPr>
        <p:txBody>
          <a:bodyPr wrap="square" rtlCol="0">
            <a:spAutoFit/>
          </a:bodyPr>
          <a:lstStyle/>
          <a:p>
            <a:pPr algn="just"/>
            <a:r>
              <a:rPr lang="fr-FR" sz="1400" dirty="0">
                <a:latin typeface="Frutiger 47 Light Condensed" pitchFamily="2" charset="0"/>
              </a:rPr>
              <a:t>Pendant un an, l’équipe des PUFR a conduit des consultations internes, ainsi que des discussions avec notre diffuseur, GEODIF ; elle a aussi choisi de s’entourer de </a:t>
            </a:r>
            <a:r>
              <a:rPr lang="fr-FR" sz="1400" dirty="0">
                <a:effectLst/>
                <a:latin typeface="Frutiger 47 Light Condensed" pitchFamily="2" charset="0"/>
                <a:ea typeface="Calibri" panose="020F0502020204030204" pitchFamily="34" charset="0"/>
                <a:cs typeface="Times New Roman" panose="02020603050405020304" pitchFamily="18" charset="0"/>
              </a:rPr>
              <a:t>deux partenaires professionnels, qui apportent leur expertise en matière de stratégie, de marketing et de diffusion (le cabinet Axiales et </a:t>
            </a:r>
            <a:r>
              <a:rPr lang="fr-FR" sz="1400" dirty="0" err="1">
                <a:effectLst/>
                <a:latin typeface="Frutiger 47 Light Condensed" pitchFamily="2" charset="0"/>
                <a:ea typeface="Calibri" panose="020F0502020204030204" pitchFamily="34" charset="0"/>
                <a:cs typeface="Times New Roman" panose="02020603050405020304" pitchFamily="18" charset="0"/>
              </a:rPr>
              <a:t>Edif</a:t>
            </a:r>
            <a:r>
              <a:rPr lang="fr-FR" sz="1400" dirty="0">
                <a:effectLst/>
                <a:latin typeface="Frutiger 47 Light Condensed" pitchFamily="2" charset="0"/>
                <a:ea typeface="Calibri" panose="020F0502020204030204" pitchFamily="34" charset="0"/>
                <a:cs typeface="Times New Roman" panose="02020603050405020304" pitchFamily="18" charset="0"/>
              </a:rPr>
              <a:t> Conseil)</a:t>
            </a:r>
            <a:r>
              <a:rPr lang="fr-FR" sz="1400" dirty="0">
                <a:latin typeface="Frutiger 47 Light Condensed" pitchFamily="2" charset="0"/>
                <a:ea typeface="Calibri" panose="020F0502020204030204" pitchFamily="34" charset="0"/>
                <a:cs typeface="Times New Roman" panose="02020603050405020304" pitchFamily="18" charset="0"/>
              </a:rPr>
              <a:t>. Ces partenaires nous ont aidé à réfléchir aux enjeux de ce « nouveau nom » (quelles valeurs, quels effets d’enracinement historique ou géographique, quels jeux d’euphonie, etc.). </a:t>
            </a:r>
            <a:r>
              <a:rPr lang="fr-FR" sz="1400" dirty="0">
                <a:latin typeface="Frutiger 47 Light Condensed" pitchFamily="2" charset="0"/>
              </a:rPr>
              <a:t>Au terme de ce travail, trois propositions ont été retenues, et c’est sur ces propositions qu’ont porté les discussions puis le vote du comité éditorial : </a:t>
            </a:r>
          </a:p>
        </p:txBody>
      </p:sp>
      <p:sp>
        <p:nvSpPr>
          <p:cNvPr id="22" name="ZoneTexte 21">
            <a:extLst>
              <a:ext uri="{FF2B5EF4-FFF2-40B4-BE49-F238E27FC236}">
                <a16:creationId xmlns:a16="http://schemas.microsoft.com/office/drawing/2014/main" id="{E353C656-D9BB-6E4C-BEA5-70D3E4FC7184}"/>
              </a:ext>
            </a:extLst>
          </p:cNvPr>
          <p:cNvSpPr txBox="1"/>
          <p:nvPr/>
        </p:nvSpPr>
        <p:spPr>
          <a:xfrm>
            <a:off x="359327" y="3723330"/>
            <a:ext cx="2264735" cy="2031325"/>
          </a:xfrm>
          <a:prstGeom prst="rect">
            <a:avLst/>
          </a:prstGeom>
          <a:noFill/>
        </p:spPr>
        <p:txBody>
          <a:bodyPr wrap="square" rtlCol="0">
            <a:spAutoFit/>
          </a:bodyPr>
          <a:lstStyle/>
          <a:p>
            <a:r>
              <a:rPr lang="fr-FR" sz="1400" dirty="0">
                <a:effectLst/>
                <a:latin typeface="Frutiger 47 Light Condensed" pitchFamily="2" charset="0"/>
                <a:ea typeface="Calibri" panose="020F0502020204030204" pitchFamily="34" charset="0"/>
                <a:cs typeface="Times New Roman" panose="02020603050405020304" pitchFamily="18" charset="0"/>
              </a:rPr>
              <a:t>Relevant du choix des « valeurs », ce nom qui met l’accent sur le travail de l’éditeur joue aussi sur le double sens substantif et adjectival du mot (est établi ce qui est assuré, certifié). Par ailleurs, le nom est clair, bref, facile à mémoriser.</a:t>
            </a:r>
          </a:p>
        </p:txBody>
      </p:sp>
      <p:sp>
        <p:nvSpPr>
          <p:cNvPr id="24" name="ZoneTexte 23">
            <a:extLst>
              <a:ext uri="{FF2B5EF4-FFF2-40B4-BE49-F238E27FC236}">
                <a16:creationId xmlns:a16="http://schemas.microsoft.com/office/drawing/2014/main" id="{489DEB93-D07F-D949-B358-11E4098428E1}"/>
              </a:ext>
            </a:extLst>
          </p:cNvPr>
          <p:cNvSpPr txBox="1"/>
          <p:nvPr/>
        </p:nvSpPr>
        <p:spPr>
          <a:xfrm>
            <a:off x="349935" y="3379094"/>
            <a:ext cx="2516327" cy="392928"/>
          </a:xfrm>
          <a:prstGeom prst="rect">
            <a:avLst/>
          </a:prstGeom>
          <a:noFill/>
        </p:spPr>
        <p:txBody>
          <a:bodyPr wrap="square">
            <a:spAutoFit/>
          </a:bodyPr>
          <a:lstStyle/>
          <a:p>
            <a:pPr algn="just">
              <a:lnSpc>
                <a:spcPct val="115000"/>
              </a:lnSpc>
            </a:pPr>
            <a:r>
              <a:rPr lang="fr-FR" b="1" dirty="0">
                <a:solidFill>
                  <a:srgbClr val="2B6330"/>
                </a:solidFill>
                <a:latin typeface="Frutiger 87 Extra Black Condens" pitchFamily="2" charset="0"/>
                <a:ea typeface="Calibri" panose="020F0502020204030204" pitchFamily="34" charset="0"/>
                <a:cs typeface="Times New Roman" panose="02020603050405020304" pitchFamily="18" charset="0"/>
              </a:rPr>
              <a:t>1.</a:t>
            </a:r>
            <a:r>
              <a:rPr lang="fr-FR" sz="18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 Éditions de l’Établi</a:t>
            </a:r>
            <a:endParaRPr lang="fr-FR" sz="1800" dirty="0">
              <a:solidFill>
                <a:srgbClr val="2B633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ZoneTexte 24">
            <a:extLst>
              <a:ext uri="{FF2B5EF4-FFF2-40B4-BE49-F238E27FC236}">
                <a16:creationId xmlns:a16="http://schemas.microsoft.com/office/drawing/2014/main" id="{1A8A88C2-3872-0645-83B5-335111EAC6F2}"/>
              </a:ext>
            </a:extLst>
          </p:cNvPr>
          <p:cNvSpPr txBox="1"/>
          <p:nvPr/>
        </p:nvSpPr>
        <p:spPr>
          <a:xfrm>
            <a:off x="7018159" y="3373136"/>
            <a:ext cx="2516328" cy="392928"/>
          </a:xfrm>
          <a:prstGeom prst="rect">
            <a:avLst/>
          </a:prstGeom>
          <a:noFill/>
        </p:spPr>
        <p:txBody>
          <a:bodyPr wrap="square">
            <a:spAutoFit/>
          </a:bodyPr>
          <a:lstStyle/>
          <a:p>
            <a:pPr algn="r">
              <a:lnSpc>
                <a:spcPct val="115000"/>
              </a:lnSpc>
            </a:pPr>
            <a:r>
              <a:rPr lang="fr-FR" b="1" dirty="0">
                <a:solidFill>
                  <a:srgbClr val="2B6330"/>
                </a:solidFill>
                <a:latin typeface="Frutiger 87 Extra Black Condens" pitchFamily="2" charset="0"/>
                <a:ea typeface="Calibri" panose="020F0502020204030204" pitchFamily="34" charset="0"/>
                <a:cs typeface="Times New Roman" panose="02020603050405020304" pitchFamily="18" charset="0"/>
              </a:rPr>
              <a:t>3.</a:t>
            </a:r>
            <a:r>
              <a:rPr lang="fr-FR" sz="18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 Éditions du Mûrier</a:t>
            </a:r>
            <a:endParaRPr lang="fr-FR" sz="1800" dirty="0">
              <a:solidFill>
                <a:srgbClr val="2B633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345756AB-A6E7-4A4B-9288-946538240D90}"/>
              </a:ext>
            </a:extLst>
          </p:cNvPr>
          <p:cNvSpPr txBox="1"/>
          <p:nvPr/>
        </p:nvSpPr>
        <p:spPr>
          <a:xfrm>
            <a:off x="7018159" y="3723329"/>
            <a:ext cx="2516327" cy="1815882"/>
          </a:xfrm>
          <a:prstGeom prst="rect">
            <a:avLst/>
          </a:prstGeom>
          <a:noFill/>
        </p:spPr>
        <p:txBody>
          <a:bodyPr wrap="square" rtlCol="0">
            <a:spAutoFit/>
          </a:bodyPr>
          <a:lstStyle/>
          <a:p>
            <a:pPr algn="r"/>
            <a:r>
              <a:rPr lang="fr-FR" sz="1400" dirty="0">
                <a:latin typeface="Frutiger 47 Light Condensed" pitchFamily="2" charset="0"/>
                <a:ea typeface="Calibri" panose="020F0502020204030204" pitchFamily="34" charset="0"/>
                <a:cs typeface="Times New Roman" panose="02020603050405020304" pitchFamily="18" charset="0"/>
              </a:rPr>
              <a:t>Ce nom joue la carte de </a:t>
            </a:r>
            <a:r>
              <a:rPr lang="fr-FR" sz="1400" dirty="0">
                <a:effectLst/>
                <a:latin typeface="Frutiger 47 Light Condensed" pitchFamily="2" charset="0"/>
                <a:ea typeface="Calibri" panose="020F0502020204030204" pitchFamily="34" charset="0"/>
                <a:cs typeface="Times New Roman" panose="02020603050405020304" pitchFamily="18" charset="0"/>
              </a:rPr>
              <a:t>l’ancrage historico-géographique (le siège actuel des PUFR se situe dans le quartier du </a:t>
            </a:r>
            <a:r>
              <a:rPr lang="fr-FR" sz="1400" dirty="0" err="1">
                <a:effectLst/>
                <a:latin typeface="Frutiger 47 Light Condensed" pitchFamily="2" charset="0"/>
                <a:ea typeface="Calibri" panose="020F0502020204030204" pitchFamily="34" charset="0"/>
                <a:cs typeface="Times New Roman" panose="02020603050405020304" pitchFamily="18" charset="0"/>
              </a:rPr>
              <a:t>Morier</a:t>
            </a:r>
            <a:r>
              <a:rPr lang="fr-FR" sz="1400" dirty="0">
                <a:effectLst/>
                <a:latin typeface="Frutiger 47 Light Condensed" pitchFamily="2" charset="0"/>
                <a:ea typeface="Calibri" panose="020F0502020204030204" pitchFamily="34" charset="0"/>
                <a:cs typeface="Times New Roman" panose="02020603050405020304" pitchFamily="18" charset="0"/>
              </a:rPr>
              <a:t>, caractérisé par la présence de mûriers sauvages), et évoque la culture du mûrier blanc qui a accompagné l’industrie tourangelle de la soie.</a:t>
            </a:r>
          </a:p>
        </p:txBody>
      </p:sp>
      <p:sp>
        <p:nvSpPr>
          <p:cNvPr id="26" name="ZoneTexte 25">
            <a:extLst>
              <a:ext uri="{FF2B5EF4-FFF2-40B4-BE49-F238E27FC236}">
                <a16:creationId xmlns:a16="http://schemas.microsoft.com/office/drawing/2014/main" id="{CD576FCF-CFEA-7941-B664-F917A5A81684}"/>
              </a:ext>
            </a:extLst>
          </p:cNvPr>
          <p:cNvSpPr txBox="1"/>
          <p:nvPr/>
        </p:nvSpPr>
        <p:spPr>
          <a:xfrm>
            <a:off x="3853770" y="3362094"/>
            <a:ext cx="2065374" cy="392928"/>
          </a:xfrm>
          <a:prstGeom prst="rect">
            <a:avLst/>
          </a:prstGeom>
          <a:noFill/>
        </p:spPr>
        <p:txBody>
          <a:bodyPr wrap="square">
            <a:spAutoFit/>
          </a:bodyPr>
          <a:lstStyle/>
          <a:p>
            <a:pPr algn="just">
              <a:lnSpc>
                <a:spcPct val="115000"/>
              </a:lnSpc>
            </a:pPr>
            <a:r>
              <a:rPr lang="fr-FR" b="1" dirty="0">
                <a:solidFill>
                  <a:srgbClr val="2B6330"/>
                </a:solidFill>
                <a:latin typeface="Frutiger 87 Extra Black Condens" pitchFamily="2" charset="0"/>
                <a:ea typeface="Calibri" panose="020F0502020204030204" pitchFamily="34" charset="0"/>
                <a:cs typeface="Times New Roman" panose="02020603050405020304" pitchFamily="18" charset="0"/>
              </a:rPr>
              <a:t>2.</a:t>
            </a:r>
            <a:r>
              <a:rPr lang="fr-FR" sz="18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 Éditions </a:t>
            </a:r>
            <a:r>
              <a:rPr lang="fr-FR" sz="1800" b="1" dirty="0" err="1">
                <a:solidFill>
                  <a:srgbClr val="2B6330"/>
                </a:solidFill>
                <a:effectLst/>
                <a:latin typeface="Frutiger 87 Extra Black Condens" pitchFamily="2" charset="0"/>
                <a:ea typeface="Calibri" panose="020F0502020204030204" pitchFamily="34" charset="0"/>
                <a:cs typeface="Times New Roman" panose="02020603050405020304" pitchFamily="18" charset="0"/>
              </a:rPr>
              <a:t>Junie</a:t>
            </a:r>
            <a:endParaRPr lang="fr-FR" sz="1800" dirty="0">
              <a:solidFill>
                <a:srgbClr val="2B633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ZoneTexte 26">
            <a:extLst>
              <a:ext uri="{FF2B5EF4-FFF2-40B4-BE49-F238E27FC236}">
                <a16:creationId xmlns:a16="http://schemas.microsoft.com/office/drawing/2014/main" id="{81A89599-9135-354A-B1F8-4F60ABA8DA60}"/>
              </a:ext>
            </a:extLst>
          </p:cNvPr>
          <p:cNvSpPr txBox="1"/>
          <p:nvPr/>
        </p:nvSpPr>
        <p:spPr>
          <a:xfrm>
            <a:off x="3185056" y="3776696"/>
            <a:ext cx="3402801" cy="2677656"/>
          </a:xfrm>
          <a:prstGeom prst="rect">
            <a:avLst/>
          </a:prstGeom>
          <a:solidFill>
            <a:srgbClr val="96BF1A"/>
          </a:solidFill>
        </p:spPr>
        <p:txBody>
          <a:bodyPr wrap="square" rtlCol="0">
            <a:spAutoFit/>
          </a:bodyPr>
          <a:lstStyle/>
          <a:p>
            <a:pPr algn="just"/>
            <a:r>
              <a:rPr lang="fr-FR" sz="1400" b="1" dirty="0" err="1">
                <a:effectLst/>
                <a:latin typeface="Frutiger 47 Light Condensed" pitchFamily="2" charset="0"/>
                <a:ea typeface="Calibri" panose="020F0502020204030204" pitchFamily="34" charset="0"/>
                <a:cs typeface="Times New Roman" panose="02020603050405020304" pitchFamily="18" charset="0"/>
              </a:rPr>
              <a:t>Junie</a:t>
            </a:r>
            <a:r>
              <a:rPr lang="fr-FR" sz="1400" b="1" dirty="0">
                <a:effectLst/>
                <a:latin typeface="Frutiger 47 Light Condensed" pitchFamily="2" charset="0"/>
                <a:ea typeface="Calibri" panose="020F0502020204030204" pitchFamily="34" charset="0"/>
                <a:cs typeface="Times New Roman" panose="02020603050405020304" pitchFamily="18" charset="0"/>
              </a:rPr>
              <a:t> est le prénom de la fille naturelle de Rabelais, légitimée par le Pape Paul III en 1540. La référence historique et littéraire fonctionne comme un clin d’œil : il n’est pas nécessaire de la  connaître. Ce choix donne au label un « nom propre » qui le personnalise. </a:t>
            </a:r>
            <a:r>
              <a:rPr lang="fr-FR" sz="1400" b="1" dirty="0" err="1">
                <a:effectLst/>
                <a:latin typeface="Frutiger 47 Light Condensed" pitchFamily="2" charset="0"/>
                <a:ea typeface="Calibri" panose="020F0502020204030204" pitchFamily="34" charset="0"/>
                <a:cs typeface="Times New Roman" panose="02020603050405020304" pitchFamily="18" charset="0"/>
              </a:rPr>
              <a:t>Junie</a:t>
            </a:r>
            <a:r>
              <a:rPr lang="fr-FR" sz="1400" b="1" dirty="0">
                <a:effectLst/>
                <a:latin typeface="Frutiger 47 Light Condensed" pitchFamily="2" charset="0"/>
                <a:ea typeface="Calibri" panose="020F0502020204030204" pitchFamily="34" charset="0"/>
                <a:cs typeface="Times New Roman" panose="02020603050405020304" pitchFamily="18" charset="0"/>
              </a:rPr>
              <a:t>, par sa brièveté, sonne très contemporain et évoque la jeunesse et la vivacité. Enfin ce nom donne un visage féminin au nouveau label, dans un contexte général de remise en avant des personnalités historiques féminines.</a:t>
            </a:r>
            <a:endParaRPr lang="fr-FR" sz="1400" b="1" dirty="0">
              <a:effectLst/>
              <a:latin typeface="FRUTIGER 47 LIGHT CONDENSED" pitchFamily="2" charset="0"/>
              <a:ea typeface="Calibri" panose="020F0502020204030204" pitchFamily="34" charset="0"/>
              <a:cs typeface="Times New Roman" panose="02020603050405020304" pitchFamily="18" charset="0"/>
            </a:endParaRPr>
          </a:p>
        </p:txBody>
      </p:sp>
      <p:sp>
        <p:nvSpPr>
          <p:cNvPr id="28" name="ZoneTexte 27">
            <a:extLst>
              <a:ext uri="{FF2B5EF4-FFF2-40B4-BE49-F238E27FC236}">
                <a16:creationId xmlns:a16="http://schemas.microsoft.com/office/drawing/2014/main" id="{D4A42A08-2335-5B40-820C-04DE3DE900CE}"/>
              </a:ext>
            </a:extLst>
          </p:cNvPr>
          <p:cNvSpPr txBox="1"/>
          <p:nvPr/>
        </p:nvSpPr>
        <p:spPr>
          <a:xfrm>
            <a:off x="6572679" y="5888467"/>
            <a:ext cx="534121" cy="584775"/>
          </a:xfrm>
          <a:prstGeom prst="rect">
            <a:avLst/>
          </a:prstGeom>
          <a:noFill/>
        </p:spPr>
        <p:txBody>
          <a:bodyPr wrap="square" rtlCol="0">
            <a:spAutoFit/>
          </a:bodyPr>
          <a:lstStyle/>
          <a:p>
            <a:r>
              <a:rPr lang="fr-FR" sz="3200" dirty="0">
                <a:solidFill>
                  <a:srgbClr val="96BF1A"/>
                </a:solidFill>
              </a:rPr>
              <a:t>☛</a:t>
            </a:r>
          </a:p>
        </p:txBody>
      </p:sp>
      <p:sp>
        <p:nvSpPr>
          <p:cNvPr id="29" name="ZoneTexte 28">
            <a:extLst>
              <a:ext uri="{FF2B5EF4-FFF2-40B4-BE49-F238E27FC236}">
                <a16:creationId xmlns:a16="http://schemas.microsoft.com/office/drawing/2014/main" id="{A5B22627-E10F-F148-A1A4-74B5B8C60D61}"/>
              </a:ext>
            </a:extLst>
          </p:cNvPr>
          <p:cNvSpPr txBox="1"/>
          <p:nvPr/>
        </p:nvSpPr>
        <p:spPr>
          <a:xfrm>
            <a:off x="7081941" y="5996189"/>
            <a:ext cx="2645642" cy="738664"/>
          </a:xfrm>
          <a:prstGeom prst="rect">
            <a:avLst/>
          </a:prstGeom>
          <a:noFill/>
        </p:spPr>
        <p:txBody>
          <a:bodyPr wrap="square">
            <a:spAutoFit/>
          </a:bodyPr>
          <a:lstStyle/>
          <a:p>
            <a:r>
              <a:rPr lang="fr-FR" sz="14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C’est la formule</a:t>
            </a:r>
          </a:p>
          <a:p>
            <a:r>
              <a:rPr lang="fr-FR" sz="14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 </a:t>
            </a:r>
            <a:r>
              <a:rPr lang="fr-FR" sz="1400" b="1" dirty="0" err="1">
                <a:solidFill>
                  <a:srgbClr val="2B6330"/>
                </a:solidFill>
                <a:effectLst/>
                <a:latin typeface="Frutiger 87 Extra Black Condens" pitchFamily="2" charset="0"/>
                <a:ea typeface="Calibri" panose="020F0502020204030204" pitchFamily="34" charset="0"/>
                <a:cs typeface="Times New Roman" panose="02020603050405020304" pitchFamily="18" charset="0"/>
              </a:rPr>
              <a:t>Junie</a:t>
            </a:r>
            <a:r>
              <a:rPr lang="fr-FR" sz="1400" b="1" dirty="0">
                <a:solidFill>
                  <a:srgbClr val="2B6330"/>
                </a:solidFill>
                <a:effectLst/>
                <a:latin typeface="Frutiger 87 Extra Black Condens" pitchFamily="2" charset="0"/>
                <a:ea typeface="Calibri" panose="020F0502020204030204" pitchFamily="34" charset="0"/>
                <a:cs typeface="Times New Roman" panose="02020603050405020304" pitchFamily="18" charset="0"/>
              </a:rPr>
              <a:t> Éditions » qui</a:t>
            </a:r>
          </a:p>
          <a:p>
            <a:r>
              <a:rPr lang="fr-FR" sz="1400" b="1" dirty="0">
                <a:solidFill>
                  <a:srgbClr val="2B6330"/>
                </a:solidFill>
                <a:latin typeface="Frutiger 87 Extra Black Condens" pitchFamily="2" charset="0"/>
                <a:cs typeface="Times New Roman" panose="02020603050405020304" pitchFamily="18" charset="0"/>
              </a:rPr>
              <a:t>l’a finalement emporté</a:t>
            </a:r>
            <a:endParaRPr lang="fr-FR" sz="1400" dirty="0"/>
          </a:p>
        </p:txBody>
      </p:sp>
      <p:cxnSp>
        <p:nvCxnSpPr>
          <p:cNvPr id="23" name="Connecteur droit avec flèche 22">
            <a:extLst>
              <a:ext uri="{FF2B5EF4-FFF2-40B4-BE49-F238E27FC236}">
                <a16:creationId xmlns:a16="http://schemas.microsoft.com/office/drawing/2014/main" id="{6BE8C2D3-4009-1841-8BB3-8EC448C9A3CC}"/>
              </a:ext>
            </a:extLst>
          </p:cNvPr>
          <p:cNvCxnSpPr>
            <a:cxnSpLocks/>
          </p:cNvCxnSpPr>
          <p:nvPr/>
        </p:nvCxnSpPr>
        <p:spPr>
          <a:xfrm>
            <a:off x="4860851" y="3115836"/>
            <a:ext cx="0" cy="345648"/>
          </a:xfrm>
          <a:prstGeom prst="straightConnector1">
            <a:avLst/>
          </a:prstGeom>
          <a:ln w="38100">
            <a:solidFill>
              <a:srgbClr val="96BF1A"/>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81323CB3-32AB-5B4B-A3EB-D37407F84C09}"/>
              </a:ext>
            </a:extLst>
          </p:cNvPr>
          <p:cNvCxnSpPr>
            <a:cxnSpLocks/>
          </p:cNvCxnSpPr>
          <p:nvPr/>
        </p:nvCxnSpPr>
        <p:spPr>
          <a:xfrm>
            <a:off x="8490097" y="3094571"/>
            <a:ext cx="0" cy="345648"/>
          </a:xfrm>
          <a:prstGeom prst="straightConnector1">
            <a:avLst/>
          </a:prstGeom>
          <a:ln w="38100">
            <a:solidFill>
              <a:srgbClr val="96BF1A"/>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32AFAF1-5836-3043-92C5-4803F621137F}"/>
              </a:ext>
            </a:extLst>
          </p:cNvPr>
          <p:cNvCxnSpPr>
            <a:cxnSpLocks/>
          </p:cNvCxnSpPr>
          <p:nvPr/>
        </p:nvCxnSpPr>
        <p:spPr>
          <a:xfrm>
            <a:off x="1454887" y="3115836"/>
            <a:ext cx="0" cy="345648"/>
          </a:xfrm>
          <a:prstGeom prst="straightConnector1">
            <a:avLst/>
          </a:prstGeom>
          <a:ln w="38100">
            <a:solidFill>
              <a:srgbClr val="96BF1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646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sses universitaires François-Rabelais – PUFR">
            <a:extLst>
              <a:ext uri="{FF2B5EF4-FFF2-40B4-BE49-F238E27FC236}">
                <a16:creationId xmlns:a16="http://schemas.microsoft.com/office/drawing/2014/main" id="{9F57B78B-88AD-9B4A-B922-423B1A6055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1"/>
            <a:ext cx="1318436" cy="131843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89DC0D1-D462-0248-B2C4-8639732C4703}"/>
              </a:ext>
            </a:extLst>
          </p:cNvPr>
          <p:cNvSpPr txBox="1"/>
          <p:nvPr/>
        </p:nvSpPr>
        <p:spPr>
          <a:xfrm>
            <a:off x="1807088" y="111712"/>
            <a:ext cx="3975768" cy="1077218"/>
          </a:xfrm>
          <a:prstGeom prst="rect">
            <a:avLst/>
          </a:prstGeom>
          <a:noFill/>
        </p:spPr>
        <p:txBody>
          <a:bodyPr wrap="none" rtlCol="0">
            <a:spAutoFit/>
          </a:bodyPr>
          <a:lstStyle/>
          <a:p>
            <a:r>
              <a:rPr lang="fr-FR" sz="4600" b="1" dirty="0" err="1">
                <a:solidFill>
                  <a:srgbClr val="2B6330"/>
                </a:solidFill>
                <a:latin typeface="Frutiger 87 Extra Black Condens" pitchFamily="2" charset="0"/>
              </a:rPr>
              <a:t>Junie</a:t>
            </a:r>
            <a:r>
              <a:rPr lang="fr-FR" sz="4600" b="1" dirty="0">
                <a:solidFill>
                  <a:srgbClr val="2B6330"/>
                </a:solidFill>
                <a:latin typeface="Frutiger 87 Extra Black Condens" pitchFamily="2" charset="0"/>
              </a:rPr>
              <a:t> Éditions</a:t>
            </a:r>
          </a:p>
          <a:p>
            <a:r>
              <a:rPr lang="fr-FR" b="1" dirty="0">
                <a:solidFill>
                  <a:srgbClr val="96BF1A"/>
                </a:solidFill>
                <a:latin typeface="Frutiger 87 Extra Black Condens" pitchFamily="2" charset="0"/>
              </a:rPr>
              <a:t>Une nouvelle marque pour les PUFR</a:t>
            </a:r>
          </a:p>
        </p:txBody>
      </p:sp>
      <p:sp>
        <p:nvSpPr>
          <p:cNvPr id="7" name="ZoneTexte 6">
            <a:extLst>
              <a:ext uri="{FF2B5EF4-FFF2-40B4-BE49-F238E27FC236}">
                <a16:creationId xmlns:a16="http://schemas.microsoft.com/office/drawing/2014/main" id="{7E8F8A8E-8B88-CC4A-AEC2-C56FF9178C31}"/>
              </a:ext>
            </a:extLst>
          </p:cNvPr>
          <p:cNvSpPr txBox="1"/>
          <p:nvPr/>
        </p:nvSpPr>
        <p:spPr>
          <a:xfrm>
            <a:off x="4174582" y="1546674"/>
            <a:ext cx="1828800" cy="369332"/>
          </a:xfrm>
          <a:prstGeom prst="rect">
            <a:avLst/>
          </a:prstGeom>
          <a:noFill/>
        </p:spPr>
        <p:txBody>
          <a:bodyPr wrap="square" rtlCol="0">
            <a:spAutoFit/>
          </a:bodyPr>
          <a:lstStyle/>
          <a:p>
            <a:r>
              <a:rPr lang="fr-FR" b="1" dirty="0">
                <a:solidFill>
                  <a:srgbClr val="2B6330"/>
                </a:solidFill>
                <a:latin typeface="Frutiger 87 Extra Black Condens" pitchFamily="2" charset="0"/>
              </a:rPr>
              <a:t>Pour résumer</a:t>
            </a:r>
          </a:p>
        </p:txBody>
      </p:sp>
      <p:sp>
        <p:nvSpPr>
          <p:cNvPr id="20" name="ZoneTexte 19">
            <a:extLst>
              <a:ext uri="{FF2B5EF4-FFF2-40B4-BE49-F238E27FC236}">
                <a16:creationId xmlns:a16="http://schemas.microsoft.com/office/drawing/2014/main" id="{759FA203-83BD-1B45-905C-B346F129DB44}"/>
              </a:ext>
            </a:extLst>
          </p:cNvPr>
          <p:cNvSpPr txBox="1"/>
          <p:nvPr/>
        </p:nvSpPr>
        <p:spPr>
          <a:xfrm>
            <a:off x="0" y="6519446"/>
            <a:ext cx="2315057" cy="338554"/>
          </a:xfrm>
          <a:prstGeom prst="rect">
            <a:avLst/>
          </a:prstGeom>
          <a:noFill/>
        </p:spPr>
        <p:txBody>
          <a:bodyPr wrap="none" rtlCol="0">
            <a:spAutoFit/>
          </a:bodyPr>
          <a:lstStyle/>
          <a:p>
            <a:r>
              <a:rPr lang="fr-FR" sz="1600" b="1" dirty="0">
                <a:solidFill>
                  <a:srgbClr val="96BF1A"/>
                </a:solidFill>
                <a:latin typeface="Frutiger 87 Extra Black Condens" pitchFamily="2" charset="0"/>
              </a:rPr>
              <a:t>https://</a:t>
            </a:r>
            <a:r>
              <a:rPr lang="fr-FR" sz="1600" b="1" dirty="0" err="1">
                <a:solidFill>
                  <a:srgbClr val="96BF1A"/>
                </a:solidFill>
                <a:latin typeface="Frutiger 87 Extra Black Condens" pitchFamily="2" charset="0"/>
              </a:rPr>
              <a:t>pufr-editions.fr</a:t>
            </a:r>
            <a:endParaRPr lang="fr-FR" sz="1600" b="1" dirty="0">
              <a:solidFill>
                <a:srgbClr val="96BF1A"/>
              </a:solidFill>
              <a:latin typeface="Frutiger 87 Extra Black Condens" pitchFamily="2" charset="0"/>
            </a:endParaRPr>
          </a:p>
        </p:txBody>
      </p:sp>
      <p:sp>
        <p:nvSpPr>
          <p:cNvPr id="21" name="ZoneTexte 20">
            <a:extLst>
              <a:ext uri="{FF2B5EF4-FFF2-40B4-BE49-F238E27FC236}">
                <a16:creationId xmlns:a16="http://schemas.microsoft.com/office/drawing/2014/main" id="{116D2925-8DB5-DF4E-9D08-745388F2CF7E}"/>
              </a:ext>
            </a:extLst>
          </p:cNvPr>
          <p:cNvSpPr txBox="1"/>
          <p:nvPr/>
        </p:nvSpPr>
        <p:spPr>
          <a:xfrm>
            <a:off x="6294474" y="419489"/>
            <a:ext cx="3177473" cy="430887"/>
          </a:xfrm>
          <a:prstGeom prst="rect">
            <a:avLst/>
          </a:prstGeom>
          <a:noFill/>
        </p:spPr>
        <p:txBody>
          <a:bodyPr wrap="none" rtlCol="0">
            <a:spAutoFit/>
          </a:bodyPr>
          <a:lstStyle/>
          <a:p>
            <a:r>
              <a:rPr lang="fr-FR" sz="1100" b="1" dirty="0">
                <a:solidFill>
                  <a:srgbClr val="96BF1A"/>
                </a:solidFill>
                <a:latin typeface="Frutiger 77 Black Condensed" pitchFamily="2" charset="0"/>
              </a:rPr>
              <a:t>Laurent Gerbier </a:t>
            </a:r>
            <a:r>
              <a:rPr lang="fr-FR" sz="1100" b="1" dirty="0">
                <a:solidFill>
                  <a:srgbClr val="2B6330"/>
                </a:solidFill>
                <a:latin typeface="Frutiger 77 Black Condensed" pitchFamily="2" charset="0"/>
              </a:rPr>
              <a:t>– Président du Comité Éditorial</a:t>
            </a:r>
          </a:p>
          <a:p>
            <a:r>
              <a:rPr lang="fr-FR" sz="1100" b="1" dirty="0">
                <a:solidFill>
                  <a:srgbClr val="96BF1A"/>
                </a:solidFill>
                <a:latin typeface="Frutiger 77 Black Condensed" pitchFamily="2" charset="0"/>
              </a:rPr>
              <a:t>Mickaël Robert </a:t>
            </a:r>
            <a:r>
              <a:rPr lang="fr-FR" sz="1100" b="1" dirty="0">
                <a:solidFill>
                  <a:srgbClr val="2B6330"/>
                </a:solidFill>
                <a:latin typeface="Frutiger 77 Black Condensed" pitchFamily="2" charset="0"/>
              </a:rPr>
              <a:t>– Directeur Éditorial des PUFR</a:t>
            </a:r>
          </a:p>
        </p:txBody>
      </p:sp>
      <p:sp>
        <p:nvSpPr>
          <p:cNvPr id="17" name="ZoneTexte 16">
            <a:extLst>
              <a:ext uri="{FF2B5EF4-FFF2-40B4-BE49-F238E27FC236}">
                <a16:creationId xmlns:a16="http://schemas.microsoft.com/office/drawing/2014/main" id="{931F523D-62EF-C448-9CC5-BDA808A46D2E}"/>
              </a:ext>
            </a:extLst>
          </p:cNvPr>
          <p:cNvSpPr txBox="1"/>
          <p:nvPr/>
        </p:nvSpPr>
        <p:spPr>
          <a:xfrm>
            <a:off x="1881473" y="2258474"/>
            <a:ext cx="303619" cy="392415"/>
          </a:xfrm>
          <a:prstGeom prst="rect">
            <a:avLst/>
          </a:prstGeom>
          <a:solidFill>
            <a:srgbClr val="2B6330"/>
          </a:solidFill>
        </p:spPr>
        <p:txBody>
          <a:bodyPr wrap="square" rtlCol="0">
            <a:spAutoFit/>
          </a:bodyPr>
          <a:lstStyle/>
          <a:p>
            <a:pPr algn="ctr"/>
            <a:r>
              <a:rPr lang="fr-FR" sz="1950" b="1" dirty="0">
                <a:solidFill>
                  <a:schemeClr val="bg1"/>
                </a:solidFill>
                <a:latin typeface="Frutiger 87 Extra Black Condens" pitchFamily="2" charset="0"/>
              </a:rPr>
              <a:t>1</a:t>
            </a:r>
          </a:p>
        </p:txBody>
      </p:sp>
      <p:sp>
        <p:nvSpPr>
          <p:cNvPr id="18" name="ZoneTexte 17">
            <a:extLst>
              <a:ext uri="{FF2B5EF4-FFF2-40B4-BE49-F238E27FC236}">
                <a16:creationId xmlns:a16="http://schemas.microsoft.com/office/drawing/2014/main" id="{A095BDDD-5957-134C-8F9F-4B4C90F1F30F}"/>
              </a:ext>
            </a:extLst>
          </p:cNvPr>
          <p:cNvSpPr txBox="1"/>
          <p:nvPr/>
        </p:nvSpPr>
        <p:spPr>
          <a:xfrm>
            <a:off x="4900473" y="2261042"/>
            <a:ext cx="303619" cy="392415"/>
          </a:xfrm>
          <a:prstGeom prst="rect">
            <a:avLst/>
          </a:prstGeom>
          <a:solidFill>
            <a:srgbClr val="2B6330"/>
          </a:solidFill>
        </p:spPr>
        <p:txBody>
          <a:bodyPr wrap="square" rtlCol="0">
            <a:spAutoFit/>
          </a:bodyPr>
          <a:lstStyle/>
          <a:p>
            <a:pPr algn="ctr"/>
            <a:r>
              <a:rPr lang="fr-FR" sz="1950" b="1" dirty="0">
                <a:solidFill>
                  <a:schemeClr val="bg1"/>
                </a:solidFill>
                <a:latin typeface="Frutiger 87 Extra Black Condens" pitchFamily="2" charset="0"/>
              </a:rPr>
              <a:t>2</a:t>
            </a:r>
          </a:p>
        </p:txBody>
      </p:sp>
      <p:sp>
        <p:nvSpPr>
          <p:cNvPr id="23" name="ZoneTexte 22">
            <a:extLst>
              <a:ext uri="{FF2B5EF4-FFF2-40B4-BE49-F238E27FC236}">
                <a16:creationId xmlns:a16="http://schemas.microsoft.com/office/drawing/2014/main" id="{E0B2AB12-5D2A-784A-BFED-096A617DDB34}"/>
              </a:ext>
            </a:extLst>
          </p:cNvPr>
          <p:cNvSpPr txBox="1"/>
          <p:nvPr/>
        </p:nvSpPr>
        <p:spPr>
          <a:xfrm>
            <a:off x="7835984" y="2262466"/>
            <a:ext cx="303619" cy="392415"/>
          </a:xfrm>
          <a:prstGeom prst="rect">
            <a:avLst/>
          </a:prstGeom>
          <a:solidFill>
            <a:srgbClr val="2B6330"/>
          </a:solidFill>
        </p:spPr>
        <p:txBody>
          <a:bodyPr wrap="square" rtlCol="0">
            <a:spAutoFit/>
          </a:bodyPr>
          <a:lstStyle/>
          <a:p>
            <a:pPr algn="ctr"/>
            <a:r>
              <a:rPr lang="fr-FR" sz="1950" b="1" dirty="0">
                <a:solidFill>
                  <a:schemeClr val="bg1"/>
                </a:solidFill>
                <a:latin typeface="Frutiger 87 Extra Black Condens" pitchFamily="2" charset="0"/>
              </a:rPr>
              <a:t>3</a:t>
            </a:r>
          </a:p>
        </p:txBody>
      </p:sp>
      <p:sp>
        <p:nvSpPr>
          <p:cNvPr id="30" name="ZoneTexte 29">
            <a:extLst>
              <a:ext uri="{FF2B5EF4-FFF2-40B4-BE49-F238E27FC236}">
                <a16:creationId xmlns:a16="http://schemas.microsoft.com/office/drawing/2014/main" id="{F22999B5-5121-0C4A-BAAC-D556ECB09ABA}"/>
              </a:ext>
            </a:extLst>
          </p:cNvPr>
          <p:cNvSpPr txBox="1"/>
          <p:nvPr/>
        </p:nvSpPr>
        <p:spPr>
          <a:xfrm>
            <a:off x="3899556" y="3051664"/>
            <a:ext cx="2315057" cy="2379690"/>
          </a:xfrm>
          <a:prstGeom prst="rect">
            <a:avLst/>
          </a:prstGeom>
          <a:solidFill>
            <a:srgbClr val="96BF1A"/>
          </a:solidFill>
        </p:spPr>
        <p:txBody>
          <a:bodyPr wrap="square" rtlCol="0">
            <a:spAutoFit/>
          </a:bodyPr>
          <a:lstStyle/>
          <a:p>
            <a:pPr algn="ctr"/>
            <a:r>
              <a:rPr lang="fr-FR" sz="1400" b="1" dirty="0"/>
              <a:t>Junie Éditions </a:t>
            </a:r>
            <a:br>
              <a:rPr lang="fr-FR" sz="1400" b="1" dirty="0"/>
            </a:br>
            <a:r>
              <a:rPr lang="fr-FR" sz="1400" b="1" dirty="0"/>
              <a:t>est un label</a:t>
            </a:r>
          </a:p>
          <a:p>
            <a:pPr algn="ctr"/>
            <a:endParaRPr lang="fr-FR" sz="1138" dirty="0"/>
          </a:p>
          <a:p>
            <a:pPr algn="ctr"/>
            <a:r>
              <a:rPr lang="fr-FR" sz="1200" dirty="0"/>
              <a:t>• qui ne remplace pas les PUFR mais leur offre un outil nouveau</a:t>
            </a:r>
          </a:p>
          <a:p>
            <a:pPr algn="ctr"/>
            <a:endParaRPr lang="fr-FR" sz="1200" dirty="0"/>
          </a:p>
          <a:p>
            <a:pPr algn="ctr"/>
            <a:r>
              <a:rPr lang="fr-FR" sz="1200" dirty="0"/>
              <a:t>• qui a pour objectif de gommer les effets rébarbatifs du nom « presses universitaires »</a:t>
            </a:r>
          </a:p>
          <a:p>
            <a:pPr algn="ctr"/>
            <a:endParaRPr lang="fr-FR" sz="1200" dirty="0"/>
          </a:p>
          <a:p>
            <a:pPr algn="ctr"/>
            <a:r>
              <a:rPr lang="fr-FR" sz="1200" dirty="0"/>
              <a:t>• qui permet de cibler le grand public</a:t>
            </a:r>
          </a:p>
        </p:txBody>
      </p:sp>
      <p:sp>
        <p:nvSpPr>
          <p:cNvPr id="31" name="ZoneTexte 30">
            <a:extLst>
              <a:ext uri="{FF2B5EF4-FFF2-40B4-BE49-F238E27FC236}">
                <a16:creationId xmlns:a16="http://schemas.microsoft.com/office/drawing/2014/main" id="{7723160B-C45A-8242-A938-4E692FB7108D}"/>
              </a:ext>
            </a:extLst>
          </p:cNvPr>
          <p:cNvSpPr txBox="1"/>
          <p:nvPr/>
        </p:nvSpPr>
        <p:spPr>
          <a:xfrm>
            <a:off x="875753" y="3051664"/>
            <a:ext cx="2315057" cy="2604816"/>
          </a:xfrm>
          <a:prstGeom prst="rect">
            <a:avLst/>
          </a:prstGeom>
          <a:solidFill>
            <a:srgbClr val="96BF1A"/>
          </a:solidFill>
        </p:spPr>
        <p:txBody>
          <a:bodyPr wrap="square" rtlCol="0">
            <a:spAutoFit/>
          </a:bodyPr>
          <a:lstStyle/>
          <a:p>
            <a:pPr algn="ctr"/>
            <a:r>
              <a:rPr lang="fr-FR" sz="1400" b="1" dirty="0"/>
              <a:t>Junie Éditions </a:t>
            </a:r>
            <a:br>
              <a:rPr lang="fr-FR" sz="1400" b="1" dirty="0"/>
            </a:br>
            <a:r>
              <a:rPr lang="fr-FR" sz="1400" b="1" dirty="0"/>
              <a:t>est l’aboutissement d’un an de travail</a:t>
            </a:r>
          </a:p>
          <a:p>
            <a:pPr algn="ctr"/>
            <a:endParaRPr lang="fr-FR" sz="1138" dirty="0"/>
          </a:p>
          <a:p>
            <a:pPr algn="ctr"/>
            <a:r>
              <a:rPr lang="fr-FR" sz="1200" dirty="0"/>
              <a:t>• le projet a été initié par le comité éditorial en juillet 2024</a:t>
            </a:r>
          </a:p>
          <a:p>
            <a:pPr algn="ctr"/>
            <a:endParaRPr lang="fr-FR" sz="1200" dirty="0"/>
          </a:p>
          <a:p>
            <a:pPr algn="ctr"/>
            <a:r>
              <a:rPr lang="fr-FR" sz="1200" dirty="0"/>
              <a:t>• il a été travaillé avec notre diffuseur, GEODIF, dont l’avis est très favorable</a:t>
            </a:r>
          </a:p>
          <a:p>
            <a:pPr algn="ctr"/>
            <a:endParaRPr lang="fr-FR" sz="1200" dirty="0"/>
          </a:p>
          <a:p>
            <a:pPr algn="ctr"/>
            <a:r>
              <a:rPr lang="fr-FR" sz="1200" dirty="0"/>
              <a:t>• il a été officiellement créé par le comité éditorial en juillet 2025</a:t>
            </a:r>
          </a:p>
        </p:txBody>
      </p:sp>
      <p:sp>
        <p:nvSpPr>
          <p:cNvPr id="32" name="ZoneTexte 31">
            <a:extLst>
              <a:ext uri="{FF2B5EF4-FFF2-40B4-BE49-F238E27FC236}">
                <a16:creationId xmlns:a16="http://schemas.microsoft.com/office/drawing/2014/main" id="{115507D6-364A-8648-98C7-45BDDB86273E}"/>
              </a:ext>
            </a:extLst>
          </p:cNvPr>
          <p:cNvSpPr txBox="1"/>
          <p:nvPr/>
        </p:nvSpPr>
        <p:spPr>
          <a:xfrm>
            <a:off x="6924359" y="3055656"/>
            <a:ext cx="2126870" cy="2564356"/>
          </a:xfrm>
          <a:prstGeom prst="rect">
            <a:avLst/>
          </a:prstGeom>
          <a:solidFill>
            <a:srgbClr val="96BF1A"/>
          </a:solidFill>
        </p:spPr>
        <p:txBody>
          <a:bodyPr wrap="square" rtlCol="0">
            <a:spAutoFit/>
          </a:bodyPr>
          <a:lstStyle/>
          <a:p>
            <a:pPr algn="ctr"/>
            <a:r>
              <a:rPr lang="fr-FR" sz="1400" b="1" dirty="0"/>
              <a:t>Junie Éditions </a:t>
            </a:r>
            <a:br>
              <a:rPr lang="fr-FR" sz="1400" b="1" dirty="0"/>
            </a:br>
            <a:r>
              <a:rPr lang="fr-FR" sz="1400" b="1" dirty="0"/>
              <a:t>est un outil</a:t>
            </a:r>
          </a:p>
          <a:p>
            <a:pPr algn="ctr"/>
            <a:endParaRPr lang="fr-FR" sz="1138" dirty="0"/>
          </a:p>
          <a:p>
            <a:pPr algn="ctr"/>
            <a:r>
              <a:rPr lang="fr-FR" sz="1200" dirty="0"/>
              <a:t>• pour rendre les connaissances universitaires accessibles à tous nos citoyens</a:t>
            </a:r>
          </a:p>
          <a:p>
            <a:pPr algn="ctr"/>
            <a:endParaRPr lang="fr-FR" sz="1200" dirty="0"/>
          </a:p>
          <a:p>
            <a:pPr algn="ctr"/>
            <a:r>
              <a:rPr lang="fr-FR" sz="1200" dirty="0"/>
              <a:t>• pour développer une collection d’ouvrages de santé grand public</a:t>
            </a:r>
          </a:p>
          <a:p>
            <a:pPr algn="ctr"/>
            <a:endParaRPr lang="fr-FR" sz="1200" dirty="0"/>
          </a:p>
          <a:p>
            <a:pPr algn="ctr"/>
            <a:r>
              <a:rPr lang="fr-FR" sz="1200" dirty="0"/>
              <a:t>• que l’on va décliner en plusieurs collections</a:t>
            </a:r>
          </a:p>
        </p:txBody>
      </p:sp>
    </p:spTree>
    <p:extLst>
      <p:ext uri="{BB962C8B-B14F-4D97-AF65-F5344CB8AC3E}">
        <p14:creationId xmlns:p14="http://schemas.microsoft.com/office/powerpoint/2010/main" val="22715616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780</TotalTime>
  <Words>918</Words>
  <Application>Microsoft Macintosh PowerPoint</Application>
  <PresentationFormat>Format A4 (210 x 297 mm)</PresentationFormat>
  <Paragraphs>73</Paragraphs>
  <Slides>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vt:i4>
      </vt:variant>
    </vt:vector>
  </HeadingPairs>
  <TitlesOfParts>
    <vt:vector size="13" baseType="lpstr">
      <vt:lpstr>Arial</vt:lpstr>
      <vt:lpstr>Calibri</vt:lpstr>
      <vt:lpstr>Calibri Light</vt:lpstr>
      <vt:lpstr>Frutiger 47 Light Condensed</vt:lpstr>
      <vt:lpstr>Frutiger 47 Light Condensed</vt:lpstr>
      <vt:lpstr>FRUTIGER 57 CONDENSED</vt:lpstr>
      <vt:lpstr>Frutiger 77 Black Condensed</vt:lpstr>
      <vt:lpstr>Frutiger 87 Extra Black Condens</vt:lpstr>
      <vt:lpstr>Thème Office</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Laurent Gerbier</dc:creator>
  <cp:lastModifiedBy>Mickael Robert</cp:lastModifiedBy>
  <cp:revision>11</cp:revision>
  <dcterms:created xsi:type="dcterms:W3CDTF">2025-07-17T19:05:17Z</dcterms:created>
  <dcterms:modified xsi:type="dcterms:W3CDTF">2025-09-12T09:01:40Z</dcterms:modified>
</cp:coreProperties>
</file>