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11" d="100"/>
          <a:sy n="111" d="100"/>
        </p:scale>
        <p:origin x="-161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0BA6ADF5-21ED-9842-8002-F2E9AE4F5C87}" type="datetimeFigureOut">
              <a:rPr lang="fr-FR" smtClean="0"/>
              <a:t>21/01/2015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95721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A6ADF5-21ED-9842-8002-F2E9AE4F5C87}" type="datetimeFigureOut">
              <a:rPr lang="fr-FR" smtClean="0"/>
              <a:t>21/01/2015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568037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A6ADF5-21ED-9842-8002-F2E9AE4F5C87}" type="datetimeFigureOut">
              <a:rPr lang="fr-FR" smtClean="0"/>
              <a:t>21/01/2015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191362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BA6ADF5-21ED-9842-8002-F2E9AE4F5C87}" type="datetimeFigureOut">
              <a:rPr lang="fr-FR" smtClean="0"/>
              <a:t>21/01/2015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3219484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0BA6ADF5-21ED-9842-8002-F2E9AE4F5C87}" type="datetimeFigureOut">
              <a:rPr lang="fr-FR" smtClean="0"/>
              <a:t>21/01/2015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3164200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0BA6ADF5-21ED-9842-8002-F2E9AE4F5C87}" type="datetimeFigureOut">
              <a:rPr lang="fr-FR" smtClean="0"/>
              <a:t>21/01/2015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18217745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0BA6ADF5-21ED-9842-8002-F2E9AE4F5C87}" type="datetimeFigureOut">
              <a:rPr lang="fr-FR" smtClean="0"/>
              <a:t>21/01/2015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3100993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0BA6ADF5-21ED-9842-8002-F2E9AE4F5C87}" type="datetimeFigureOut">
              <a:rPr lang="fr-FR" smtClean="0"/>
              <a:t>21/01/2015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3407181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0BA6ADF5-21ED-9842-8002-F2E9AE4F5C87}" type="datetimeFigureOut">
              <a:rPr lang="fr-FR" smtClean="0"/>
              <a:t>21/01/2015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3863473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BA6ADF5-21ED-9842-8002-F2E9AE4F5C87}" type="datetimeFigureOut">
              <a:rPr lang="fr-FR" smtClean="0"/>
              <a:t>21/01/2015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33908815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BA6ADF5-21ED-9842-8002-F2E9AE4F5C87}" type="datetimeFigureOut">
              <a:rPr lang="fr-FR" smtClean="0"/>
              <a:t>21/01/2015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2BC53AC-291B-A94C-B6AD-7C3FA2A62B95}" type="slidenum">
              <a:rPr lang="fr-FR" smtClean="0"/>
              <a:t>‹N°›</a:t>
            </a:fld>
            <a:endParaRPr lang="fr-FR"/>
          </a:p>
        </p:txBody>
      </p:sp>
    </p:spTree>
    <p:extLst>
      <p:ext uri="{BB962C8B-B14F-4D97-AF65-F5344CB8AC3E}">
        <p14:creationId xmlns:p14="http://schemas.microsoft.com/office/powerpoint/2010/main" val="329927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6ADF5-21ED-9842-8002-F2E9AE4F5C87}" type="datetimeFigureOut">
              <a:rPr lang="fr-FR" smtClean="0"/>
              <a:t>21/01/2015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BC53AC-291B-A94C-B6AD-7C3FA2A62B95}" type="slidenum">
              <a:rPr lang="fr-FR" smtClean="0"/>
              <a:t>‹N°›</a:t>
            </a:fld>
            <a:endParaRPr lang="fr-FR"/>
          </a:p>
        </p:txBody>
      </p:sp>
    </p:spTree>
    <p:extLst>
      <p:ext uri="{BB962C8B-B14F-4D97-AF65-F5344CB8AC3E}">
        <p14:creationId xmlns:p14="http://schemas.microsoft.com/office/powerpoint/2010/main" val="31380140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1368424"/>
            <a:ext cx="7772400" cy="1470025"/>
          </a:xfrm>
        </p:spPr>
        <p:txBody>
          <a:bodyPr>
            <a:normAutofit fontScale="90000"/>
          </a:bodyPr>
          <a:lstStyle/>
          <a:p>
            <a:r>
              <a:rPr lang="fr-FR" dirty="0" smtClean="0"/>
              <a:t>Appel à Projet </a:t>
            </a:r>
            <a:r>
              <a:rPr lang="fr-FR" dirty="0"/>
              <a:t>R</a:t>
            </a:r>
            <a:r>
              <a:rPr lang="fr-FR" dirty="0" smtClean="0"/>
              <a:t>echerche </a:t>
            </a:r>
            <a:br>
              <a:rPr lang="fr-FR" dirty="0" smtClean="0"/>
            </a:br>
            <a:r>
              <a:rPr lang="fr-FR" dirty="0" smtClean="0"/>
              <a:t>d’Initiative Académique 2015-2020</a:t>
            </a:r>
            <a:br>
              <a:rPr lang="fr-FR" dirty="0" smtClean="0"/>
            </a:br>
            <a:r>
              <a:rPr lang="fr-FR" dirty="0" smtClean="0"/>
              <a:t/>
            </a:r>
            <a:br>
              <a:rPr lang="fr-FR" dirty="0" smtClean="0"/>
            </a:br>
            <a:r>
              <a:rPr lang="fr-FR" dirty="0" smtClean="0"/>
              <a:t>Région Centre Val de Loire</a:t>
            </a:r>
            <a:endParaRPr lang="fr-FR" dirty="0"/>
          </a:p>
        </p:txBody>
      </p:sp>
      <p:sp>
        <p:nvSpPr>
          <p:cNvPr id="3" name="Sous-titre 2"/>
          <p:cNvSpPr>
            <a:spLocks noGrp="1"/>
          </p:cNvSpPr>
          <p:nvPr>
            <p:ph type="subTitle" idx="1"/>
          </p:nvPr>
        </p:nvSpPr>
        <p:spPr/>
        <p:txBody>
          <a:bodyPr>
            <a:normAutofit/>
          </a:bodyPr>
          <a:lstStyle/>
          <a:p>
            <a:r>
              <a:rPr lang="fr-FR" sz="2400" dirty="0" smtClean="0">
                <a:solidFill>
                  <a:schemeClr val="tx1"/>
                </a:solidFill>
              </a:rPr>
              <a:t>Proposition des deux universités régionales</a:t>
            </a:r>
          </a:p>
          <a:p>
            <a:r>
              <a:rPr lang="fr-FR" sz="2400" dirty="0" smtClean="0">
                <a:solidFill>
                  <a:schemeClr val="tx1"/>
                </a:solidFill>
              </a:rPr>
              <a:t>16 janvier 2015</a:t>
            </a:r>
            <a:endParaRPr lang="fr-FR" sz="2400" dirty="0">
              <a:solidFill>
                <a:schemeClr val="tx1"/>
              </a:solidFill>
            </a:endParaRPr>
          </a:p>
        </p:txBody>
      </p:sp>
    </p:spTree>
    <p:extLst>
      <p:ext uri="{BB962C8B-B14F-4D97-AF65-F5344CB8AC3E}">
        <p14:creationId xmlns:p14="http://schemas.microsoft.com/office/powerpoint/2010/main" val="490098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APR IA 2015-2020</a:t>
            </a:r>
            <a:endParaRPr lang="fr-FR" dirty="0"/>
          </a:p>
        </p:txBody>
      </p:sp>
      <p:sp>
        <p:nvSpPr>
          <p:cNvPr id="3" name="Espace réservé du contenu 2"/>
          <p:cNvSpPr>
            <a:spLocks noGrp="1"/>
          </p:cNvSpPr>
          <p:nvPr>
            <p:ph idx="1"/>
          </p:nvPr>
        </p:nvSpPr>
        <p:spPr/>
        <p:txBody>
          <a:bodyPr>
            <a:normAutofit fontScale="70000" lnSpcReduction="20000"/>
          </a:bodyPr>
          <a:lstStyle/>
          <a:p>
            <a:pPr marL="0" indent="0">
              <a:buNone/>
            </a:pPr>
            <a:r>
              <a:rPr lang="fr-FR" u="sng" dirty="0" smtClean="0"/>
              <a:t>Objet</a:t>
            </a:r>
            <a:r>
              <a:rPr lang="fr-FR" dirty="0" smtClean="0"/>
              <a:t> : soutien à la recherche menée dans les établissements d’enseignement supérieur et organismes de recherche implantés en région, sans fléchage thématique a priori.</a:t>
            </a:r>
          </a:p>
          <a:p>
            <a:pPr marL="0" indent="0">
              <a:buNone/>
            </a:pPr>
            <a:endParaRPr lang="fr-FR" dirty="0" smtClean="0"/>
          </a:p>
          <a:p>
            <a:pPr marL="0" indent="0">
              <a:buNone/>
            </a:pPr>
            <a:r>
              <a:rPr lang="fr-FR" dirty="0" smtClean="0"/>
              <a:t>Vient en complément d’autres programmes de soutien à la recherche par les instances régionales, en particulier :</a:t>
            </a:r>
          </a:p>
          <a:p>
            <a:pPr marL="0" indent="0">
              <a:buNone/>
            </a:pPr>
            <a:endParaRPr lang="fr-FR" dirty="0" smtClean="0"/>
          </a:p>
          <a:p>
            <a:r>
              <a:rPr lang="fr-FR" dirty="0" smtClean="0"/>
              <a:t>APR IR (Intérêt Régional)</a:t>
            </a:r>
          </a:p>
          <a:p>
            <a:r>
              <a:rPr lang="fr-FR" dirty="0" smtClean="0"/>
              <a:t>CPER (équipement recherche, programmation </a:t>
            </a:r>
            <a:r>
              <a:rPr lang="fr-FR" dirty="0" err="1" smtClean="0"/>
              <a:t>pluri-annuelle</a:t>
            </a:r>
            <a:r>
              <a:rPr lang="fr-FR" dirty="0" smtClean="0"/>
              <a:t> thématisée)</a:t>
            </a:r>
          </a:p>
          <a:p>
            <a:r>
              <a:rPr lang="fr-FR" dirty="0" smtClean="0"/>
              <a:t>Bourses doctorales</a:t>
            </a:r>
          </a:p>
          <a:p>
            <a:r>
              <a:rPr lang="fr-FR" smtClean="0"/>
              <a:t>Programmes ARD </a:t>
            </a:r>
            <a:endParaRPr lang="fr-FR" dirty="0" smtClean="0"/>
          </a:p>
          <a:p>
            <a:r>
              <a:rPr lang="fr-FR" dirty="0" smtClean="0"/>
              <a:t>Investissements immobiliers</a:t>
            </a:r>
            <a:endParaRPr lang="fr-FR" dirty="0"/>
          </a:p>
        </p:txBody>
      </p:sp>
    </p:spTree>
    <p:extLst>
      <p:ext uri="{BB962C8B-B14F-4D97-AF65-F5344CB8AC3E}">
        <p14:creationId xmlns:p14="http://schemas.microsoft.com/office/powerpoint/2010/main" val="3833311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APR IA 2015-2020</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u="sng" dirty="0" smtClean="0"/>
              <a:t>Principes simples</a:t>
            </a:r>
          </a:p>
          <a:p>
            <a:pPr marL="0" indent="0">
              <a:buNone/>
            </a:pPr>
            <a:endParaRPr lang="fr-FR" sz="2800" dirty="0"/>
          </a:p>
          <a:p>
            <a:pPr marL="0" indent="0">
              <a:buNone/>
            </a:pPr>
            <a:r>
              <a:rPr lang="fr-FR" sz="2800" dirty="0" smtClean="0"/>
              <a:t>Les </a:t>
            </a:r>
            <a:r>
              <a:rPr lang="fr-FR" sz="2800" dirty="0"/>
              <a:t>actions doivent être portées par des unités de recherche, dans le cadre des politiques scientifiques de leurs établissements et organismes de tutelle.  Les actions transversales et pluridisciplinaires, ainsi que les opérations basées sur la coopération entre plusieurs établissements ou organismes, sont encouragées.</a:t>
            </a:r>
          </a:p>
        </p:txBody>
      </p:sp>
    </p:spTree>
    <p:extLst>
      <p:ext uri="{BB962C8B-B14F-4D97-AF65-F5344CB8AC3E}">
        <p14:creationId xmlns:p14="http://schemas.microsoft.com/office/powerpoint/2010/main" val="465401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APR IA 2015-2020</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u="sng" dirty="0" smtClean="0"/>
              <a:t>Quels types </a:t>
            </a:r>
            <a:r>
              <a:rPr lang="fr-FR" sz="2800" u="sng" dirty="0"/>
              <a:t>d’actions ?</a:t>
            </a:r>
            <a:r>
              <a:rPr lang="fr-FR" sz="2800" u="sng" dirty="0" smtClean="0"/>
              <a:t> </a:t>
            </a:r>
          </a:p>
          <a:p>
            <a:r>
              <a:rPr lang="fr-FR" sz="2800" dirty="0" smtClean="0"/>
              <a:t>Projets </a:t>
            </a:r>
            <a:r>
              <a:rPr lang="fr-FR" sz="2800" dirty="0"/>
              <a:t>de recherche (sur 2 ans, financement limité à 350 k€)</a:t>
            </a:r>
            <a:r>
              <a:rPr lang="fr-FR" sz="2800" dirty="0" smtClean="0"/>
              <a:t> </a:t>
            </a:r>
          </a:p>
          <a:p>
            <a:r>
              <a:rPr lang="fr-FR" sz="2800" dirty="0" smtClean="0"/>
              <a:t>Achat </a:t>
            </a:r>
            <a:r>
              <a:rPr lang="fr-FR" sz="2800" dirty="0"/>
              <a:t>d’équipement (financement limité à 700 k€)</a:t>
            </a:r>
            <a:r>
              <a:rPr lang="fr-FR" sz="2800" dirty="0" smtClean="0"/>
              <a:t> </a:t>
            </a:r>
          </a:p>
          <a:p>
            <a:r>
              <a:rPr lang="fr-FR" sz="2800" dirty="0" smtClean="0"/>
              <a:t>Recrutement </a:t>
            </a:r>
            <a:r>
              <a:rPr lang="fr-FR" sz="2800" dirty="0"/>
              <a:t>de post-doc pour une </a:t>
            </a:r>
            <a:r>
              <a:rPr lang="fr-FR" sz="2800" dirty="0" smtClean="0"/>
              <a:t>année ou 18 mois </a:t>
            </a:r>
            <a:r>
              <a:rPr lang="fr-FR" sz="2800" dirty="0"/>
              <a:t>(</a:t>
            </a:r>
            <a:r>
              <a:rPr lang="fr-FR" sz="2800" dirty="0" smtClean="0"/>
              <a:t>47 </a:t>
            </a:r>
            <a:r>
              <a:rPr lang="fr-FR" sz="2800" dirty="0"/>
              <a:t>k</a:t>
            </a:r>
            <a:r>
              <a:rPr lang="fr-FR" sz="2800" dirty="0" smtClean="0"/>
              <a:t>€/an)</a:t>
            </a:r>
            <a:endParaRPr lang="fr-FR" sz="2800" dirty="0"/>
          </a:p>
        </p:txBody>
      </p:sp>
    </p:spTree>
    <p:extLst>
      <p:ext uri="{BB962C8B-B14F-4D97-AF65-F5344CB8AC3E}">
        <p14:creationId xmlns:p14="http://schemas.microsoft.com/office/powerpoint/2010/main" val="22970460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APR IA 2015-2020</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u="sng" dirty="0" smtClean="0"/>
              <a:t>Quel financement</a:t>
            </a:r>
            <a:r>
              <a:rPr lang="fr-FR" sz="2800" dirty="0" smtClean="0"/>
              <a:t> ?</a:t>
            </a:r>
          </a:p>
          <a:p>
            <a:pPr marL="0" indent="0">
              <a:buNone/>
            </a:pPr>
            <a:endParaRPr lang="fr-FR" sz="2800" u="sng" dirty="0"/>
          </a:p>
          <a:p>
            <a:pPr marL="0" indent="0">
              <a:buNone/>
            </a:pPr>
            <a:r>
              <a:rPr lang="fr-FR" sz="2800" dirty="0" smtClean="0"/>
              <a:t>Somme globale : </a:t>
            </a:r>
            <a:r>
              <a:rPr lang="fr-FR" sz="2800" dirty="0"/>
              <a:t>4,8 M€ x 6 </a:t>
            </a:r>
            <a:r>
              <a:rPr lang="fr-FR" sz="2800" dirty="0" smtClean="0"/>
              <a:t>- </a:t>
            </a:r>
            <a:r>
              <a:rPr lang="fr-FR" sz="2800" dirty="0"/>
              <a:t>contribution Région CPER recherche : environ 14 M€ </a:t>
            </a:r>
            <a:r>
              <a:rPr lang="fr-FR" sz="2800" dirty="0" smtClean="0"/>
              <a:t>sur 6 ans.</a:t>
            </a:r>
          </a:p>
          <a:p>
            <a:pPr marL="0" indent="0">
              <a:buNone/>
            </a:pPr>
            <a:endParaRPr lang="fr-FR" sz="2800" dirty="0"/>
          </a:p>
          <a:p>
            <a:pPr marL="0" indent="0">
              <a:buNone/>
            </a:pPr>
            <a:r>
              <a:rPr lang="fr-FR" sz="2800" dirty="0" smtClean="0"/>
              <a:t>Avec </a:t>
            </a:r>
            <a:r>
              <a:rPr lang="fr-FR" sz="2800" dirty="0"/>
              <a:t>une contrainte de répartition entre investissement et fonctionnement. </a:t>
            </a:r>
          </a:p>
        </p:txBody>
      </p:sp>
    </p:spTree>
    <p:extLst>
      <p:ext uri="{BB962C8B-B14F-4D97-AF65-F5344CB8AC3E}">
        <p14:creationId xmlns:p14="http://schemas.microsoft.com/office/powerpoint/2010/main" val="10533723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APR IA 2015-2020</a:t>
            </a:r>
            <a:endParaRPr lang="fr-FR" dirty="0"/>
          </a:p>
        </p:txBody>
      </p:sp>
      <p:sp>
        <p:nvSpPr>
          <p:cNvPr id="3" name="Espace réservé du contenu 2"/>
          <p:cNvSpPr>
            <a:spLocks noGrp="1"/>
          </p:cNvSpPr>
          <p:nvPr>
            <p:ph idx="1"/>
          </p:nvPr>
        </p:nvSpPr>
        <p:spPr/>
        <p:txBody>
          <a:bodyPr>
            <a:normAutofit fontScale="92500" lnSpcReduction="10000"/>
          </a:bodyPr>
          <a:lstStyle/>
          <a:p>
            <a:pPr marL="0" indent="0">
              <a:buNone/>
            </a:pPr>
            <a:r>
              <a:rPr lang="fr-FR" sz="2800" u="sng" dirty="0" smtClean="0"/>
              <a:t>Gestion de l’appel à projets</a:t>
            </a:r>
            <a:r>
              <a:rPr lang="fr-FR" sz="2800" dirty="0" smtClean="0"/>
              <a:t> :</a:t>
            </a:r>
          </a:p>
          <a:p>
            <a:pPr marL="0" indent="0">
              <a:buNone/>
            </a:pPr>
            <a:endParaRPr lang="fr-FR" sz="2800" u="sng" dirty="0"/>
          </a:p>
          <a:p>
            <a:r>
              <a:rPr lang="fr-FR" sz="2800" dirty="0" smtClean="0"/>
              <a:t>Lancement </a:t>
            </a:r>
            <a:r>
              <a:rPr lang="fr-FR" sz="2800" dirty="0"/>
              <a:t>effectué par la </a:t>
            </a:r>
            <a:r>
              <a:rPr lang="fr-FR" sz="2800" dirty="0" smtClean="0"/>
              <a:t>Région</a:t>
            </a:r>
          </a:p>
          <a:p>
            <a:r>
              <a:rPr lang="fr-FR" sz="2800" dirty="0" smtClean="0"/>
              <a:t>Gestion </a:t>
            </a:r>
            <a:r>
              <a:rPr lang="fr-FR" sz="2800" dirty="0"/>
              <a:t>de l’appel à projets </a:t>
            </a:r>
            <a:r>
              <a:rPr lang="fr-FR" sz="2800" dirty="0" smtClean="0"/>
              <a:t>confié </a:t>
            </a:r>
            <a:r>
              <a:rPr lang="fr-FR" sz="2800" dirty="0"/>
              <a:t>aux deux </a:t>
            </a:r>
            <a:r>
              <a:rPr lang="fr-FR" sz="2800" dirty="0" smtClean="0"/>
              <a:t>universités (ou à l’héritier de PUCVL)</a:t>
            </a:r>
          </a:p>
          <a:p>
            <a:r>
              <a:rPr lang="fr-FR" sz="2800" dirty="0" smtClean="0"/>
              <a:t>Expertise par le comité </a:t>
            </a:r>
            <a:r>
              <a:rPr lang="fr-FR" sz="2800" dirty="0"/>
              <a:t>scientifique hérité de la commission recherche de CVLU élargie aux organismes de recherche. Cette commission examine les réponses à l’appel à projets qui lui sont transmises par les établissements et organismes (et non directement par les chercheurs ou unités de recherche). </a:t>
            </a:r>
          </a:p>
        </p:txBody>
      </p:sp>
    </p:spTree>
    <p:extLst>
      <p:ext uri="{BB962C8B-B14F-4D97-AF65-F5344CB8AC3E}">
        <p14:creationId xmlns:p14="http://schemas.microsoft.com/office/powerpoint/2010/main" val="1697893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APR IA 2015-2020</a:t>
            </a:r>
            <a:endParaRPr lang="fr-FR" dirty="0"/>
          </a:p>
        </p:txBody>
      </p:sp>
      <p:sp>
        <p:nvSpPr>
          <p:cNvPr id="3" name="Espace réservé du contenu 2"/>
          <p:cNvSpPr>
            <a:spLocks noGrp="1"/>
          </p:cNvSpPr>
          <p:nvPr>
            <p:ph idx="1"/>
          </p:nvPr>
        </p:nvSpPr>
        <p:spPr/>
        <p:txBody>
          <a:bodyPr>
            <a:normAutofit/>
          </a:bodyPr>
          <a:lstStyle/>
          <a:p>
            <a:pPr marL="0" indent="0">
              <a:buNone/>
            </a:pPr>
            <a:r>
              <a:rPr lang="fr-FR" sz="2800" u="sng" dirty="0" smtClean="0"/>
              <a:t>Calendrier</a:t>
            </a:r>
            <a:r>
              <a:rPr lang="fr-FR" sz="2800" dirty="0" smtClean="0"/>
              <a:t> :</a:t>
            </a:r>
          </a:p>
          <a:p>
            <a:pPr marL="0" indent="0">
              <a:buNone/>
            </a:pPr>
            <a:endParaRPr lang="fr-FR" sz="2800" dirty="0" smtClean="0"/>
          </a:p>
          <a:p>
            <a:pPr marL="0" indent="0">
              <a:buNone/>
            </a:pPr>
            <a:r>
              <a:rPr lang="fr-FR" sz="2800" dirty="0"/>
              <a:t>3 appels sur les 6 années. </a:t>
            </a:r>
            <a:endParaRPr lang="fr-FR" sz="2800" dirty="0" smtClean="0"/>
          </a:p>
          <a:p>
            <a:pPr marL="0" indent="0">
              <a:buNone/>
            </a:pPr>
            <a:r>
              <a:rPr lang="fr-FR" sz="2800" dirty="0" smtClean="0"/>
              <a:t>Lancement </a:t>
            </a:r>
            <a:r>
              <a:rPr lang="fr-FR" sz="2800" dirty="0"/>
              <a:t>de l’appel à projets et sélection au cours de l’année 2015, de façon à ouvrir les crédits en début d’année 2016. </a:t>
            </a:r>
            <a:r>
              <a:rPr lang="fr-FR" sz="2800" smtClean="0"/>
              <a:t>Répétition </a:t>
            </a:r>
            <a:r>
              <a:rPr lang="fr-FR" sz="2800" dirty="0"/>
              <a:t>en 2017/18 et 2019/20.</a:t>
            </a:r>
          </a:p>
          <a:p>
            <a:pPr marL="0" indent="0">
              <a:buNone/>
            </a:pPr>
            <a:endParaRPr lang="fr-FR" sz="2800" u="sng" dirty="0"/>
          </a:p>
        </p:txBody>
      </p:sp>
    </p:spTree>
    <p:extLst>
      <p:ext uri="{BB962C8B-B14F-4D97-AF65-F5344CB8AC3E}">
        <p14:creationId xmlns:p14="http://schemas.microsoft.com/office/powerpoint/2010/main" val="21799271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TotalTime>
  <Words>275</Words>
  <Application>Microsoft Office PowerPoint</Application>
  <PresentationFormat>Affichage à l'écran (4:3)</PresentationFormat>
  <Paragraphs>39</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Appel à Projet Recherche  d’Initiative Académique 2015-2020  Région Centre Val de Loire</vt:lpstr>
      <vt:lpstr>APR IA 2015-2020</vt:lpstr>
      <vt:lpstr>APR IA 2015-2020</vt:lpstr>
      <vt:lpstr>APR IA 2015-2020</vt:lpstr>
      <vt:lpstr>APR IA 2015-2020</vt:lpstr>
      <vt:lpstr>APR IA 2015-2020</vt:lpstr>
      <vt:lpstr>APR IA 2015-2020</vt:lpstr>
    </vt:vector>
  </TitlesOfParts>
  <Company>Université François Rabelais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Appel à Projet Recherche  d’Initiative Académique 2015-2020  Région Centre Val de Loire</dc:title>
  <dc:creator>Emmanuel Lesigne</dc:creator>
  <cp:lastModifiedBy>Caroline Vaslin</cp:lastModifiedBy>
  <cp:revision>10</cp:revision>
  <dcterms:created xsi:type="dcterms:W3CDTF">2015-01-15T08:36:19Z</dcterms:created>
  <dcterms:modified xsi:type="dcterms:W3CDTF">2015-01-21T11:17:29Z</dcterms:modified>
</cp:coreProperties>
</file>