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4"/>
  </p:notesMasterIdLst>
  <p:sldIdLst>
    <p:sldId id="256" r:id="rId5"/>
    <p:sldId id="332" r:id="rId6"/>
    <p:sldId id="353" r:id="rId7"/>
    <p:sldId id="361" r:id="rId8"/>
    <p:sldId id="339" r:id="rId9"/>
    <p:sldId id="364" r:id="rId10"/>
    <p:sldId id="363" r:id="rId11"/>
    <p:sldId id="362" r:id="rId12"/>
    <p:sldId id="352" r:id="rId1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424242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0" algn="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424242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0" algn="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424242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0" algn="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424242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0" algn="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424242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0" algn="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424242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0" algn="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424242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0" algn="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424242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0" algn="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424242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521415D9-36F7-43E2-AB2F-B90AF26B5E84}">
      <p14:sectionLst xmlns:p14="http://schemas.microsoft.com/office/powerpoint/2010/main">
        <p14:section name="Section par défaut" id="{2D32909D-3AEF-584A-AA45-63987BF6EC69}">
          <p14:sldIdLst>
            <p14:sldId id="256"/>
            <p14:sldId id="332"/>
            <p14:sldId id="353"/>
            <p14:sldId id="361"/>
            <p14:sldId id="339"/>
          </p14:sldIdLst>
        </p14:section>
        <p14:section name="Section sans titre" id="{57A58B61-5C19-F244-83B6-29E21B200FFF}">
          <p14:sldIdLst>
            <p14:sldId id="364"/>
            <p14:sldId id="363"/>
            <p14:sldId id="362"/>
            <p14:sldId id="35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5B6D"/>
    <a:srgbClr val="2F3E47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424242"/>
        </a:fontRef>
        <a:srgbClr val="424242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424242"/>
        </a:fontRef>
        <a:srgbClr val="424242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424242"/>
        </a:fontRef>
        <a:srgbClr val="424242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CDDF"/>
          </a:solidFill>
        </a:fill>
      </a:tcStyle>
    </a:wholeTbl>
    <a:band2H>
      <a:tcTxStyle/>
      <a:tcStyle>
        <a:tcBdr/>
        <a:fill>
          <a:solidFill>
            <a:srgbClr val="FFE8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424242"/>
        </a:fontRef>
        <a:srgbClr val="424242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8E8E8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424242"/>
        </a:fontRef>
        <a:srgbClr val="424242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424242"/>
              </a:solidFill>
              <a:prstDash val="solid"/>
              <a:round/>
            </a:ln>
          </a:top>
          <a:bottom>
            <a:ln w="25400" cap="flat">
              <a:solidFill>
                <a:srgbClr val="424242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424242"/>
              </a:solidFill>
              <a:prstDash val="solid"/>
              <a:round/>
            </a:ln>
          </a:top>
          <a:bottom>
            <a:ln w="25400" cap="flat">
              <a:solidFill>
                <a:srgbClr val="424242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424242"/>
        </a:fontRef>
        <a:srgbClr val="424242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CDCD"/>
          </a:solidFill>
        </a:fill>
      </a:tcStyle>
    </a:wholeTbl>
    <a:band2H>
      <a:tcTxStyle/>
      <a:tcStyle>
        <a:tcBdr/>
        <a:fill>
          <a:solidFill>
            <a:srgbClr val="E8E8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424242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424242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424242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424242"/>
        </a:fontRef>
        <a:srgbClr val="424242"/>
      </a:tcTxStyle>
      <a:tcStyle>
        <a:tcBdr>
          <a:left>
            <a:ln w="12700" cap="flat">
              <a:solidFill>
                <a:srgbClr val="424242"/>
              </a:solidFill>
              <a:prstDash val="solid"/>
              <a:round/>
            </a:ln>
          </a:left>
          <a:right>
            <a:ln w="12700" cap="flat">
              <a:solidFill>
                <a:srgbClr val="424242"/>
              </a:solidFill>
              <a:prstDash val="solid"/>
              <a:round/>
            </a:ln>
          </a:right>
          <a:top>
            <a:ln w="12700" cap="flat">
              <a:solidFill>
                <a:srgbClr val="424242"/>
              </a:solidFill>
              <a:prstDash val="solid"/>
              <a:round/>
            </a:ln>
          </a:top>
          <a:bottom>
            <a:ln w="12700" cap="flat">
              <a:solidFill>
                <a:srgbClr val="424242"/>
              </a:solidFill>
              <a:prstDash val="solid"/>
              <a:round/>
            </a:ln>
          </a:bottom>
          <a:insideH>
            <a:ln w="12700" cap="flat">
              <a:solidFill>
                <a:srgbClr val="424242"/>
              </a:solidFill>
              <a:prstDash val="solid"/>
              <a:round/>
            </a:ln>
          </a:insideH>
          <a:insideV>
            <a:ln w="12700" cap="flat">
              <a:solidFill>
                <a:srgbClr val="424242"/>
              </a:solidFill>
              <a:prstDash val="solid"/>
              <a:round/>
            </a:ln>
          </a:insideV>
        </a:tcBdr>
        <a:fill>
          <a:solidFill>
            <a:srgbClr val="424242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424242"/>
        </a:fontRef>
        <a:srgbClr val="424242"/>
      </a:tcTxStyle>
      <a:tcStyle>
        <a:tcBdr>
          <a:left>
            <a:ln w="12700" cap="flat">
              <a:solidFill>
                <a:srgbClr val="424242"/>
              </a:solidFill>
              <a:prstDash val="solid"/>
              <a:round/>
            </a:ln>
          </a:left>
          <a:right>
            <a:ln w="12700" cap="flat">
              <a:solidFill>
                <a:srgbClr val="424242"/>
              </a:solidFill>
              <a:prstDash val="solid"/>
              <a:round/>
            </a:ln>
          </a:right>
          <a:top>
            <a:ln w="12700" cap="flat">
              <a:solidFill>
                <a:srgbClr val="424242"/>
              </a:solidFill>
              <a:prstDash val="solid"/>
              <a:round/>
            </a:ln>
          </a:top>
          <a:bottom>
            <a:ln w="12700" cap="flat">
              <a:solidFill>
                <a:srgbClr val="424242"/>
              </a:solidFill>
              <a:prstDash val="solid"/>
              <a:round/>
            </a:ln>
          </a:bottom>
          <a:insideH>
            <a:ln w="12700" cap="flat">
              <a:solidFill>
                <a:srgbClr val="424242"/>
              </a:solidFill>
              <a:prstDash val="solid"/>
              <a:round/>
            </a:ln>
          </a:insideH>
          <a:insideV>
            <a:ln w="12700" cap="flat">
              <a:solidFill>
                <a:srgbClr val="424242"/>
              </a:solidFill>
              <a:prstDash val="solid"/>
              <a:round/>
            </a:ln>
          </a:insideV>
        </a:tcBdr>
        <a:fill>
          <a:solidFill>
            <a:srgbClr val="424242">
              <a:alpha val="20000"/>
            </a:srgbClr>
          </a:solidFill>
        </a:fill>
      </a:tcStyle>
    </a:firstCol>
    <a:lastRow>
      <a:tcTxStyle b="on" i="off">
        <a:fontRef idx="minor">
          <a:srgbClr val="424242"/>
        </a:fontRef>
        <a:srgbClr val="424242"/>
      </a:tcTxStyle>
      <a:tcStyle>
        <a:tcBdr>
          <a:left>
            <a:ln w="12700" cap="flat">
              <a:solidFill>
                <a:srgbClr val="424242"/>
              </a:solidFill>
              <a:prstDash val="solid"/>
              <a:round/>
            </a:ln>
          </a:left>
          <a:right>
            <a:ln w="12700" cap="flat">
              <a:solidFill>
                <a:srgbClr val="424242"/>
              </a:solidFill>
              <a:prstDash val="solid"/>
              <a:round/>
            </a:ln>
          </a:right>
          <a:top>
            <a:ln w="50800" cap="flat">
              <a:solidFill>
                <a:srgbClr val="424242"/>
              </a:solidFill>
              <a:prstDash val="solid"/>
              <a:round/>
            </a:ln>
          </a:top>
          <a:bottom>
            <a:ln w="12700" cap="flat">
              <a:solidFill>
                <a:srgbClr val="424242"/>
              </a:solidFill>
              <a:prstDash val="solid"/>
              <a:round/>
            </a:ln>
          </a:bottom>
          <a:insideH>
            <a:ln w="12700" cap="flat">
              <a:solidFill>
                <a:srgbClr val="424242"/>
              </a:solidFill>
              <a:prstDash val="solid"/>
              <a:round/>
            </a:ln>
          </a:insideH>
          <a:insideV>
            <a:ln w="12700" cap="flat">
              <a:solidFill>
                <a:srgbClr val="424242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424242"/>
        </a:fontRef>
        <a:srgbClr val="424242"/>
      </a:tcTxStyle>
      <a:tcStyle>
        <a:tcBdr>
          <a:left>
            <a:ln w="12700" cap="flat">
              <a:solidFill>
                <a:srgbClr val="424242"/>
              </a:solidFill>
              <a:prstDash val="solid"/>
              <a:round/>
            </a:ln>
          </a:left>
          <a:right>
            <a:ln w="12700" cap="flat">
              <a:solidFill>
                <a:srgbClr val="424242"/>
              </a:solidFill>
              <a:prstDash val="solid"/>
              <a:round/>
            </a:ln>
          </a:right>
          <a:top>
            <a:ln w="12700" cap="flat">
              <a:solidFill>
                <a:srgbClr val="424242"/>
              </a:solidFill>
              <a:prstDash val="solid"/>
              <a:round/>
            </a:ln>
          </a:top>
          <a:bottom>
            <a:ln w="25400" cap="flat">
              <a:solidFill>
                <a:srgbClr val="424242"/>
              </a:solidFill>
              <a:prstDash val="solid"/>
              <a:round/>
            </a:ln>
          </a:bottom>
          <a:insideH>
            <a:ln w="12700" cap="flat">
              <a:solidFill>
                <a:srgbClr val="424242"/>
              </a:solidFill>
              <a:prstDash val="solid"/>
              <a:round/>
            </a:ln>
          </a:insideH>
          <a:insideV>
            <a:ln w="12700" cap="flat">
              <a:solidFill>
                <a:srgbClr val="424242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84"/>
    <p:restoredTop sz="88535"/>
  </p:normalViewPr>
  <p:slideViewPr>
    <p:cSldViewPr snapToGrid="0">
      <p:cViewPr varScale="1">
        <p:scale>
          <a:sx n="46" d="100"/>
          <a:sy n="46" d="100"/>
        </p:scale>
        <p:origin x="75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5" name="Shape 17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Zone à régime restrictif</a:t>
            </a:r>
          </a:p>
        </p:txBody>
      </p:sp>
    </p:spTree>
    <p:extLst>
      <p:ext uri="{BB962C8B-B14F-4D97-AF65-F5344CB8AC3E}">
        <p14:creationId xmlns:p14="http://schemas.microsoft.com/office/powerpoint/2010/main" val="17186815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450564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586128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956879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Plan d’accueil et d’accompagnement des chercheuses et des chercheurs</a:t>
            </a:r>
          </a:p>
          <a:p>
            <a:r>
              <a:rPr lang="fr-FR" dirty="0"/>
              <a:t>11 PAACC en 2025 </a:t>
            </a:r>
            <a:r>
              <a:rPr lang="fr-FR" dirty="0" err="1"/>
              <a:t>pr</a:t>
            </a:r>
            <a:r>
              <a:rPr lang="fr-FR" dirty="0"/>
              <a:t> EMSTU : 2 UT, 3 INSA, 6 UO</a:t>
            </a:r>
          </a:p>
          <a:p>
            <a:r>
              <a:rPr lang="fr-FR" dirty="0"/>
              <a:t>A Tours, 1 seule utilisée </a:t>
            </a:r>
            <a:r>
              <a:rPr lang="fr-FR" dirty="0" err="1"/>
              <a:t>pr</a:t>
            </a:r>
            <a:r>
              <a:rPr lang="fr-FR" dirty="0"/>
              <a:t> Sept 2025 avec 1 </a:t>
            </a:r>
            <a:r>
              <a:rPr lang="fr-FR" dirty="0" err="1"/>
              <a:t>cofianncement</a:t>
            </a:r>
            <a:r>
              <a:rPr lang="fr-FR" dirty="0"/>
              <a:t> ERC</a:t>
            </a:r>
          </a:p>
        </p:txBody>
      </p:sp>
    </p:spTree>
    <p:extLst>
      <p:ext uri="{BB962C8B-B14F-4D97-AF65-F5344CB8AC3E}">
        <p14:creationId xmlns:p14="http://schemas.microsoft.com/office/powerpoint/2010/main" val="3923593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24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3"/>
              </a:buBlip>
            </a:lvl2pPr>
          </a:lstStyle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90355B9B-0EAE-3BF9-205E-47C7B6135224}"/>
              </a:ext>
            </a:extLst>
          </p:cNvPr>
          <p:cNvSpPr txBox="1">
            <a:spLocks/>
          </p:cNvSpPr>
          <p:nvPr userDrawn="1"/>
        </p:nvSpPr>
        <p:spPr>
          <a:xfrm>
            <a:off x="187641" y="12959628"/>
            <a:ext cx="613951" cy="471924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0" algn="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0" i="0" u="none" strike="noStrike" cap="none" spc="0" normalizeH="0" baseline="0">
                <a:ln>
                  <a:noFill/>
                </a:ln>
                <a:solidFill>
                  <a:srgbClr val="42424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0" algn="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0" i="0" u="none" strike="noStrike" cap="none" spc="0" normalizeH="0" baseline="0">
                <a:ln>
                  <a:noFill/>
                </a:ln>
                <a:solidFill>
                  <a:srgbClr val="42424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0" algn="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0" i="0" u="none" strike="noStrike" cap="none" spc="0" normalizeH="0" baseline="0">
                <a:ln>
                  <a:noFill/>
                </a:ln>
                <a:solidFill>
                  <a:srgbClr val="42424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0" algn="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0" i="0" u="none" strike="noStrike" cap="none" spc="0" normalizeH="0" baseline="0">
                <a:ln>
                  <a:noFill/>
                </a:ln>
                <a:solidFill>
                  <a:srgbClr val="42424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0" algn="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0" i="0" u="none" strike="noStrike" cap="none" spc="0" normalizeH="0" baseline="0">
                <a:ln>
                  <a:noFill/>
                </a:ln>
                <a:solidFill>
                  <a:srgbClr val="42424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0" algn="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0" i="0" u="none" strike="noStrike" cap="none" spc="0" normalizeH="0" baseline="0">
                <a:ln>
                  <a:noFill/>
                </a:ln>
                <a:solidFill>
                  <a:srgbClr val="42424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0" algn="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0" i="0" u="none" strike="noStrike" cap="none" spc="0" normalizeH="0" baseline="0">
                <a:ln>
                  <a:noFill/>
                </a:ln>
                <a:solidFill>
                  <a:srgbClr val="42424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0" algn="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0" i="0" u="none" strike="noStrike" cap="none" spc="0" normalizeH="0" baseline="0">
                <a:ln>
                  <a:noFill/>
                </a:ln>
                <a:solidFill>
                  <a:srgbClr val="42424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fld id="{86CB4B4D-7CA3-9044-876B-883B54F8677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5045505C-5925-05BB-783D-51D8911A4E93}"/>
              </a:ext>
            </a:extLst>
          </p:cNvPr>
          <p:cNvSpPr txBox="1">
            <a:spLocks/>
          </p:cNvSpPr>
          <p:nvPr userDrawn="1"/>
        </p:nvSpPr>
        <p:spPr>
          <a:xfrm>
            <a:off x="60130" y="13226367"/>
            <a:ext cx="625670" cy="489634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0" algn="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0" i="0" u="none" strike="noStrike" cap="none" spc="0" normalizeH="0" baseline="0">
                <a:ln>
                  <a:noFill/>
                </a:ln>
                <a:solidFill>
                  <a:srgbClr val="42424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0" algn="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0" i="0" u="none" strike="noStrike" cap="none" spc="0" normalizeH="0" baseline="0">
                <a:ln>
                  <a:noFill/>
                </a:ln>
                <a:solidFill>
                  <a:srgbClr val="42424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0" algn="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0" i="0" u="none" strike="noStrike" cap="none" spc="0" normalizeH="0" baseline="0">
                <a:ln>
                  <a:noFill/>
                </a:ln>
                <a:solidFill>
                  <a:srgbClr val="42424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0" algn="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0" i="0" u="none" strike="noStrike" cap="none" spc="0" normalizeH="0" baseline="0">
                <a:ln>
                  <a:noFill/>
                </a:ln>
                <a:solidFill>
                  <a:srgbClr val="42424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0" algn="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0" i="0" u="none" strike="noStrike" cap="none" spc="0" normalizeH="0" baseline="0">
                <a:ln>
                  <a:noFill/>
                </a:ln>
                <a:solidFill>
                  <a:srgbClr val="42424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0" algn="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0" i="0" u="none" strike="noStrike" cap="none" spc="0" normalizeH="0" baseline="0">
                <a:ln>
                  <a:noFill/>
                </a:ln>
                <a:solidFill>
                  <a:srgbClr val="42424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0" algn="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0" i="0" u="none" strike="noStrike" cap="none" spc="0" normalizeH="0" baseline="0">
                <a:ln>
                  <a:noFill/>
                </a:ln>
                <a:solidFill>
                  <a:srgbClr val="42424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0" algn="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0" i="0" u="none" strike="noStrike" cap="none" spc="0" normalizeH="0" baseline="0">
                <a:ln>
                  <a:noFill/>
                </a:ln>
                <a:solidFill>
                  <a:srgbClr val="42424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endParaRPr lang="fr-FR" dirty="0"/>
          </a:p>
        </p:txBody>
      </p:sp>
      <p:sp>
        <p:nvSpPr>
          <p:cNvPr id="3" name="conseil ED  20211015">
            <a:extLst>
              <a:ext uri="{FF2B5EF4-FFF2-40B4-BE49-F238E27FC236}">
                <a16:creationId xmlns:a16="http://schemas.microsoft.com/office/drawing/2014/main" id="{CD8A77D2-069A-123F-C5CE-8A7A8589D5C7}"/>
              </a:ext>
            </a:extLst>
          </p:cNvPr>
          <p:cNvSpPr txBox="1"/>
          <p:nvPr userDrawn="1"/>
        </p:nvSpPr>
        <p:spPr>
          <a:xfrm>
            <a:off x="21808180" y="13226367"/>
            <a:ext cx="2322751" cy="410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dirty="0"/>
              <a:t>conseil  ED 202</a:t>
            </a:r>
            <a:r>
              <a:rPr lang="fr-FR" dirty="0"/>
              <a:t>50627</a:t>
            </a:r>
            <a:endParaRPr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885D0C5-81E1-0650-FA80-E39006192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AD5C1A6-1226-582B-CA9D-2B79B51C90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253069" y="12999260"/>
            <a:ext cx="613951" cy="471924"/>
          </a:xfrm>
        </p:spPr>
        <p:txBody>
          <a:bodyPr/>
          <a:lstStyle/>
          <a:p>
            <a:fld id="{86CB4B4D-7CA3-9044-876B-883B54F8677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65100"/>
            <a:ext cx="21971000" cy="1433163"/>
          </a:xfrm>
          <a:prstGeom prst="rect">
            <a:avLst/>
          </a:prstGeom>
        </p:spPr>
        <p:txBody>
          <a:bodyPr/>
          <a:lstStyle>
            <a:lvl1pPr defTabSz="2438338">
              <a:defRPr spc="-170"/>
            </a:lvl1pPr>
          </a:lstStyle>
          <a:p>
            <a:r>
              <a:t>Slide Title</a:t>
            </a:r>
          </a:p>
        </p:txBody>
      </p:sp>
      <p:sp>
        <p:nvSpPr>
          <p:cNvPr id="112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2569024"/>
            <a:ext cx="21971000" cy="10210157"/>
          </a:xfrm>
          <a:prstGeom prst="rect">
            <a:avLst/>
          </a:prstGeom>
        </p:spPr>
        <p:txBody>
          <a:bodyPr/>
          <a:lstStyle>
            <a:lvl1pPr marL="539999" indent="-539999" defTabSz="2438338">
              <a:spcBef>
                <a:spcPts val="3000"/>
              </a:spcBef>
              <a:buBlip>
                <a:blip r:embed="rId2"/>
              </a:buBlip>
            </a:lvl1pPr>
            <a:lvl2pPr marL="1149599" indent="-539999" defTabSz="2438338">
              <a:spcBef>
                <a:spcPts val="2000"/>
              </a:spcBef>
              <a:buClr>
                <a:srgbClr val="000000"/>
              </a:buClr>
              <a:buBlip>
                <a:blip r:embed="rId3"/>
              </a:buBlip>
              <a:defRPr sz="3900">
                <a:solidFill>
                  <a:srgbClr val="5E5E5E"/>
                </a:solidFill>
              </a:defRPr>
            </a:lvl2pPr>
            <a:lvl3pPr marL="1828800" indent="-609600" defTabSz="2438338">
              <a:spcBef>
                <a:spcPts val="1500"/>
              </a:spcBef>
              <a:defRPr sz="3900"/>
            </a:lvl3pPr>
            <a:lvl4pPr marL="2438400" indent="-609600" defTabSz="2438338">
              <a:spcBef>
                <a:spcPts val="4500"/>
              </a:spcBef>
              <a:defRPr sz="4800"/>
            </a:lvl4pPr>
            <a:lvl5pPr marL="3048000" indent="-609600" defTabSz="2438338">
              <a:spcBef>
                <a:spcPts val="4500"/>
              </a:spcBef>
              <a:defRPr sz="4800"/>
            </a:lvl5pPr>
          </a:lstStyle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53069" y="13134035"/>
            <a:ext cx="700513" cy="533479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Latin Modern Sans 10 Regular"/>
                <a:ea typeface="Latin Modern Sans 10 Regular"/>
                <a:cs typeface="Latin Modern Sans 10 Regular"/>
                <a:sym typeface="Latin Modern Sans 10 Regular"/>
              </a:defRPr>
            </a:lvl1pPr>
          </a:lstStyle>
          <a:p>
            <a:fld id="{86CB4B4D-7CA3-9044-876B-883B54F8677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5" name="Line"/>
          <p:cNvSpPr/>
          <p:nvPr/>
        </p:nvSpPr>
        <p:spPr>
          <a:xfrm>
            <a:off x="-656262" y="1737962"/>
            <a:ext cx="25696526" cy="1"/>
          </a:xfrm>
          <a:prstGeom prst="line">
            <a:avLst/>
          </a:prstGeom>
          <a:ln w="25400">
            <a:solidFill>
              <a:srgbClr val="0076B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2438338">
              <a:defRPr sz="2400">
                <a:solidFill>
                  <a:srgbClr val="5E5E5E"/>
                </a:solidFill>
              </a:defRPr>
            </a:pPr>
            <a:endParaRPr/>
          </a:p>
        </p:txBody>
      </p:sp>
      <p:sp>
        <p:nvSpPr>
          <p:cNvPr id="2" name="conseil ED  20211015">
            <a:extLst>
              <a:ext uri="{FF2B5EF4-FFF2-40B4-BE49-F238E27FC236}">
                <a16:creationId xmlns:a16="http://schemas.microsoft.com/office/drawing/2014/main" id="{D400BDC7-9FBF-8435-6985-E74FB7D6C39F}"/>
              </a:ext>
            </a:extLst>
          </p:cNvPr>
          <p:cNvSpPr txBox="1"/>
          <p:nvPr userDrawn="1"/>
        </p:nvSpPr>
        <p:spPr>
          <a:xfrm>
            <a:off x="21368956" y="13195590"/>
            <a:ext cx="2761975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2400" dirty="0"/>
              <a:t>conseil ED  </a:t>
            </a:r>
            <a:r>
              <a:rPr lang="fr-FR" sz="2400" dirty="0"/>
              <a:t>20250627</a:t>
            </a:r>
            <a:endParaRPr sz="2400" dirty="0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seil ED  20211015"/>
          <p:cNvSpPr txBox="1"/>
          <p:nvPr/>
        </p:nvSpPr>
        <p:spPr>
          <a:xfrm>
            <a:off x="21368956" y="13195590"/>
            <a:ext cx="2761975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2400" dirty="0"/>
              <a:t>conseil ED  </a:t>
            </a:r>
            <a:r>
              <a:rPr lang="fr-FR" sz="2400" dirty="0"/>
              <a:t>20250627</a:t>
            </a:r>
            <a:endParaRPr sz="2400" dirty="0"/>
          </a:p>
        </p:txBody>
      </p:sp>
      <p:sp>
        <p:nvSpPr>
          <p:cNvPr id="3" name="Line"/>
          <p:cNvSpPr/>
          <p:nvPr/>
        </p:nvSpPr>
        <p:spPr>
          <a:xfrm>
            <a:off x="-656263" y="1737962"/>
            <a:ext cx="25696528" cy="1"/>
          </a:xfrm>
          <a:prstGeom prst="line">
            <a:avLst/>
          </a:prstGeom>
          <a:ln w="25400">
            <a:solidFill>
              <a:srgbClr val="0076BA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651581" y="148501"/>
            <a:ext cx="21971003" cy="1433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5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651581" y="2569024"/>
            <a:ext cx="21200000" cy="108625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>
              <a:buBlip>
                <a:blip r:embed="rId5"/>
              </a:buBlip>
            </a:lvl1pPr>
            <a:lvl2pPr>
              <a:buBlip>
                <a:blip r:embed="rId6"/>
              </a:buBlip>
            </a:lvl2pPr>
          </a:lstStyle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0130" y="13244077"/>
            <a:ext cx="613951" cy="471924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4" r:id="rId2"/>
    <p:sldLayoutId id="2147483660" r:id="rId3"/>
  </p:sldLayoutIdLst>
  <p:transition spd="med"/>
  <p:txStyles>
    <p:titleStyle>
      <a:lvl1pPr marL="0" marR="0" indent="0" algn="l" defTabSz="24383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76BA"/>
          </a:solidFill>
          <a:uFillTx/>
          <a:latin typeface="Calibri"/>
          <a:ea typeface="Calibri"/>
          <a:cs typeface="Calibri"/>
          <a:sym typeface="Calibri"/>
        </a:defRPr>
      </a:lvl1pPr>
      <a:lvl2pPr marL="0" marR="0" indent="0" algn="l" defTabSz="24383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76BA"/>
          </a:solidFill>
          <a:uFillTx/>
          <a:latin typeface="Calibri"/>
          <a:ea typeface="Calibri"/>
          <a:cs typeface="Calibri"/>
          <a:sym typeface="Calibri"/>
        </a:defRPr>
      </a:lvl2pPr>
      <a:lvl3pPr marL="0" marR="0" indent="0" algn="l" defTabSz="24383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76BA"/>
          </a:solidFill>
          <a:uFillTx/>
          <a:latin typeface="Calibri"/>
          <a:ea typeface="Calibri"/>
          <a:cs typeface="Calibri"/>
          <a:sym typeface="Calibri"/>
        </a:defRPr>
      </a:lvl3pPr>
      <a:lvl4pPr marL="0" marR="0" indent="0" algn="l" defTabSz="24383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76BA"/>
          </a:solidFill>
          <a:uFillTx/>
          <a:latin typeface="Calibri"/>
          <a:ea typeface="Calibri"/>
          <a:cs typeface="Calibri"/>
          <a:sym typeface="Calibri"/>
        </a:defRPr>
      </a:lvl4pPr>
      <a:lvl5pPr marL="0" marR="0" indent="0" algn="l" defTabSz="24383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76BA"/>
          </a:solidFill>
          <a:uFillTx/>
          <a:latin typeface="Calibri"/>
          <a:ea typeface="Calibri"/>
          <a:cs typeface="Calibri"/>
          <a:sym typeface="Calibri"/>
        </a:defRPr>
      </a:lvl5pPr>
      <a:lvl6pPr marL="0" marR="0" indent="0" algn="l" defTabSz="24383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76BA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0" algn="l" defTabSz="24383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76BA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0" algn="l" defTabSz="24383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76BA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0" algn="l" defTabSz="24383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76BA"/>
          </a:solidFill>
          <a:uFillTx/>
          <a:latin typeface="Calibri"/>
          <a:ea typeface="Calibri"/>
          <a:cs typeface="Calibri"/>
          <a:sym typeface="Calibri"/>
        </a:defRPr>
      </a:lvl9pPr>
    </p:titleStyle>
    <p:bodyStyle>
      <a:lvl1pPr marL="539999" marR="0" indent="-539999" algn="l" defTabSz="2438337" latinLnBrk="0">
        <a:lnSpc>
          <a:spcPct val="100000"/>
        </a:lnSpc>
        <a:spcBef>
          <a:spcPts val="4000"/>
        </a:spcBef>
        <a:spcAft>
          <a:spcPts val="0"/>
        </a:spcAft>
        <a:buClrTx/>
        <a:buSzPct val="50000"/>
        <a:buFontTx/>
        <a:buBlip>
          <a:blip r:embed="rId5"/>
        </a:buBlip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1203598" marR="0" indent="-593998" algn="l" defTabSz="2438337" latinLnBrk="0">
        <a:lnSpc>
          <a:spcPct val="100000"/>
        </a:lnSpc>
        <a:spcBef>
          <a:spcPts val="4000"/>
        </a:spcBef>
        <a:spcAft>
          <a:spcPts val="0"/>
        </a:spcAft>
        <a:buClrTx/>
        <a:buSzPct val="40000"/>
        <a:buFontTx/>
        <a:buBlip>
          <a:blip r:embed="rId6"/>
        </a:buBlip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1906953" marR="0" indent="-687753" algn="l" defTabSz="2438337" latinLnBrk="0">
        <a:lnSpc>
          <a:spcPct val="100000"/>
        </a:lnSpc>
        <a:spcBef>
          <a:spcPts val="4000"/>
        </a:spcBef>
        <a:spcAft>
          <a:spcPts val="0"/>
        </a:spcAft>
        <a:buClrTx/>
        <a:buSzPct val="123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2387600" marR="0" indent="-558800" algn="l" defTabSz="2438337" latinLnBrk="0">
        <a:lnSpc>
          <a:spcPct val="100000"/>
        </a:lnSpc>
        <a:spcBef>
          <a:spcPts val="4000"/>
        </a:spcBef>
        <a:spcAft>
          <a:spcPts val="0"/>
        </a:spcAft>
        <a:buClrTx/>
        <a:buSzPct val="123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2997200" marR="0" indent="-558800" algn="l" defTabSz="2438337" latinLnBrk="0">
        <a:lnSpc>
          <a:spcPct val="100000"/>
        </a:lnSpc>
        <a:spcBef>
          <a:spcPts val="4000"/>
        </a:spcBef>
        <a:spcAft>
          <a:spcPts val="0"/>
        </a:spcAft>
        <a:buClrTx/>
        <a:buSzPct val="123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3606800" marR="0" indent="-558800" algn="l" defTabSz="2438337" latinLnBrk="0">
        <a:lnSpc>
          <a:spcPct val="100000"/>
        </a:lnSpc>
        <a:spcBef>
          <a:spcPts val="4000"/>
        </a:spcBef>
        <a:spcAft>
          <a:spcPts val="0"/>
        </a:spcAft>
        <a:buClrTx/>
        <a:buSzPct val="123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4216400" marR="0" indent="-558800" algn="l" defTabSz="2438337" latinLnBrk="0">
        <a:lnSpc>
          <a:spcPct val="100000"/>
        </a:lnSpc>
        <a:spcBef>
          <a:spcPts val="4000"/>
        </a:spcBef>
        <a:spcAft>
          <a:spcPts val="0"/>
        </a:spcAft>
        <a:buClrTx/>
        <a:buSzPct val="123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4826000" marR="0" indent="-558800" algn="l" defTabSz="2438337" latinLnBrk="0">
        <a:lnSpc>
          <a:spcPct val="100000"/>
        </a:lnSpc>
        <a:spcBef>
          <a:spcPts val="4000"/>
        </a:spcBef>
        <a:spcAft>
          <a:spcPts val="0"/>
        </a:spcAft>
        <a:buClrTx/>
        <a:buSzPct val="123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5435600" marR="0" indent="-558800" algn="l" defTabSz="2438337" latinLnBrk="0">
        <a:lnSpc>
          <a:spcPct val="100000"/>
        </a:lnSpc>
        <a:spcBef>
          <a:spcPts val="4000"/>
        </a:spcBef>
        <a:spcAft>
          <a:spcPts val="0"/>
        </a:spcAft>
        <a:buClrTx/>
        <a:buSzPct val="123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0" userDrawn="1">
          <p15:clr>
            <a:srgbClr val="F26B43"/>
          </p15:clr>
        </p15:guide>
        <p15:guide id="2" pos="76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Image 4" descr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8372" y="1759374"/>
            <a:ext cx="4777071" cy="1234892"/>
          </a:xfrm>
          <a:prstGeom prst="rect">
            <a:avLst/>
          </a:prstGeom>
          <a:ln w="12700">
            <a:miter lim="400000"/>
          </a:ln>
        </p:spPr>
      </p:pic>
      <p:pic>
        <p:nvPicPr>
          <p:cNvPr id="180" name="Image 6" descr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9266" y="1555725"/>
            <a:ext cx="4105470" cy="16421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81" name="logo_univ_transp.png" descr="logo_univ_trans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34692" y="1073914"/>
            <a:ext cx="2871999" cy="2605813"/>
          </a:xfrm>
          <a:prstGeom prst="rect">
            <a:avLst/>
          </a:prstGeom>
          <a:ln w="12700">
            <a:miter lim="400000"/>
          </a:ln>
        </p:spPr>
      </p:pic>
      <p:sp>
        <p:nvSpPr>
          <p:cNvPr id="182" name="Text Box 6"/>
          <p:cNvSpPr txBox="1"/>
          <p:nvPr/>
        </p:nvSpPr>
        <p:spPr>
          <a:xfrm>
            <a:off x="3955600" y="6897248"/>
            <a:ext cx="16472801" cy="18084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38" tIns="91438" rIns="91438" bIns="91438">
            <a:spAutoFit/>
          </a:bodyPr>
          <a:lstStyle/>
          <a:p>
            <a:pPr algn="ctr" defTabSz="1828800">
              <a:defRPr sz="5300" b="1">
                <a:solidFill>
                  <a:srgbClr val="115CA4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fr-FR" dirty="0">
                <a:solidFill>
                  <a:srgbClr val="365B6D"/>
                </a:solidFill>
              </a:rPr>
              <a:t>E</a:t>
            </a:r>
            <a:r>
              <a:rPr dirty="0" err="1">
                <a:solidFill>
                  <a:srgbClr val="365B6D"/>
                </a:solidFill>
              </a:rPr>
              <a:t>cole</a:t>
            </a:r>
            <a:r>
              <a:rPr dirty="0">
                <a:solidFill>
                  <a:srgbClr val="365B6D"/>
                </a:solidFill>
              </a:rPr>
              <a:t> </a:t>
            </a:r>
            <a:r>
              <a:rPr lang="fr-FR" dirty="0">
                <a:solidFill>
                  <a:srgbClr val="365B6D"/>
                </a:solidFill>
              </a:rPr>
              <a:t>d</a:t>
            </a:r>
            <a:r>
              <a:rPr dirty="0" err="1">
                <a:solidFill>
                  <a:srgbClr val="365B6D"/>
                </a:solidFill>
              </a:rPr>
              <a:t>octorale</a:t>
            </a:r>
            <a:r>
              <a:rPr dirty="0">
                <a:solidFill>
                  <a:srgbClr val="365B6D"/>
                </a:solidFill>
              </a:rPr>
              <a:t> </a:t>
            </a:r>
            <a:r>
              <a:rPr lang="fr-FR" dirty="0">
                <a:solidFill>
                  <a:srgbClr val="365B6D"/>
                </a:solidFill>
              </a:rPr>
              <a:t>n°552 </a:t>
            </a:r>
            <a:r>
              <a:rPr dirty="0">
                <a:solidFill>
                  <a:srgbClr val="365B6D"/>
                </a:solidFill>
              </a:rPr>
              <a:t>EMSTU </a:t>
            </a:r>
          </a:p>
          <a:p>
            <a:pPr algn="ctr" defTabSz="1828800">
              <a:defRPr sz="5300" b="1">
                <a:solidFill>
                  <a:srgbClr val="115CA4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>
                <a:solidFill>
                  <a:srgbClr val="365B6D"/>
                </a:solidFill>
              </a:rPr>
              <a:t>« </a:t>
            </a:r>
            <a:r>
              <a:rPr dirty="0" err="1">
                <a:solidFill>
                  <a:srgbClr val="365B6D"/>
                </a:solidFill>
              </a:rPr>
              <a:t>Energie</a:t>
            </a:r>
            <a:r>
              <a:rPr dirty="0">
                <a:solidFill>
                  <a:srgbClr val="365B6D"/>
                </a:solidFill>
              </a:rPr>
              <a:t>, </a:t>
            </a:r>
            <a:r>
              <a:rPr dirty="0" err="1">
                <a:solidFill>
                  <a:srgbClr val="365B6D"/>
                </a:solidFill>
              </a:rPr>
              <a:t>Matériaux</a:t>
            </a:r>
            <a:r>
              <a:rPr dirty="0">
                <a:solidFill>
                  <a:srgbClr val="365B6D"/>
                </a:solidFill>
              </a:rPr>
              <a:t>, Sciences de la Terre et de </a:t>
            </a:r>
            <a:r>
              <a:rPr dirty="0" err="1">
                <a:solidFill>
                  <a:srgbClr val="365B6D"/>
                </a:solidFill>
              </a:rPr>
              <a:t>l’Univers</a:t>
            </a:r>
            <a:r>
              <a:rPr dirty="0">
                <a:solidFill>
                  <a:srgbClr val="365B6D"/>
                </a:solidFill>
              </a:rPr>
              <a:t>»</a:t>
            </a:r>
          </a:p>
        </p:txBody>
      </p:sp>
      <p:sp>
        <p:nvSpPr>
          <p:cNvPr id="7" name="Freeform 32">
            <a:extLst>
              <a:ext uri="{FF2B5EF4-FFF2-40B4-BE49-F238E27FC236}">
                <a16:creationId xmlns:a16="http://schemas.microsoft.com/office/drawing/2014/main" id="{2453D70A-36AF-3A49-8ED6-E948C7C41231}"/>
              </a:ext>
            </a:extLst>
          </p:cNvPr>
          <p:cNvSpPr/>
          <p:nvPr/>
        </p:nvSpPr>
        <p:spPr>
          <a:xfrm rot="-908135">
            <a:off x="7087771" y="6318571"/>
            <a:ext cx="1544761" cy="1070098"/>
          </a:xfrm>
          <a:custGeom>
            <a:avLst/>
            <a:gdLst/>
            <a:ahLst/>
            <a:cxnLst/>
            <a:rect l="l" t="t" r="r" b="b"/>
            <a:pathLst>
              <a:path w="1544761" h="1070098">
                <a:moveTo>
                  <a:pt x="0" y="0"/>
                </a:moveTo>
                <a:lnTo>
                  <a:pt x="1544761" y="0"/>
                </a:lnTo>
                <a:lnTo>
                  <a:pt x="1544761" y="1070099"/>
                </a:lnTo>
                <a:lnTo>
                  <a:pt x="0" y="107009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116DFD8-ADBC-4C44-BF4A-CBF089CBB317}"/>
              </a:ext>
            </a:extLst>
          </p:cNvPr>
          <p:cNvSpPr/>
          <p:nvPr/>
        </p:nvSpPr>
        <p:spPr>
          <a:xfrm>
            <a:off x="21717000" y="13144500"/>
            <a:ext cx="2446020" cy="571500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200" b="0" i="0" u="none" strike="noStrike" cap="none" spc="0" normalizeH="0" baseline="0">
              <a:ln>
                <a:noFill/>
              </a:ln>
              <a:solidFill>
                <a:srgbClr val="424242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F6F7708-4FD7-A54D-973B-1F2AD9D66863}"/>
              </a:ext>
            </a:extLst>
          </p:cNvPr>
          <p:cNvSpPr txBox="1"/>
          <p:nvPr/>
        </p:nvSpPr>
        <p:spPr>
          <a:xfrm>
            <a:off x="5211561" y="3679727"/>
            <a:ext cx="2290692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3200" b="0" i="0" u="none" strike="noStrike" cap="none" spc="0" normalizeH="0" baseline="0" dirty="0">
                <a:ln>
                  <a:noFill/>
                </a:ln>
                <a:solidFill>
                  <a:srgbClr val="424242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C. Grosbois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3B36185-4429-A747-B1B4-6DE620E86A51}"/>
              </a:ext>
            </a:extLst>
          </p:cNvPr>
          <p:cNvSpPr txBox="1"/>
          <p:nvPr/>
        </p:nvSpPr>
        <p:spPr>
          <a:xfrm>
            <a:off x="11104362" y="3679727"/>
            <a:ext cx="2175275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dirty="0"/>
              <a:t>E. Florentin</a:t>
            </a:r>
            <a:endParaRPr kumimoji="0" lang="fr-FR" sz="3200" b="0" i="0" u="none" strike="noStrike" cap="none" spc="0" normalizeH="0" baseline="0" dirty="0">
              <a:ln>
                <a:noFill/>
              </a:ln>
              <a:solidFill>
                <a:srgbClr val="424242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95A5D3D-F418-BE49-A8C8-F53DB06E2643}"/>
              </a:ext>
            </a:extLst>
          </p:cNvPr>
          <p:cNvSpPr txBox="1"/>
          <p:nvPr/>
        </p:nvSpPr>
        <p:spPr>
          <a:xfrm>
            <a:off x="17244104" y="3679727"/>
            <a:ext cx="1614224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dirty="0"/>
              <a:t>D. Hong</a:t>
            </a:r>
            <a:endParaRPr kumimoji="0" lang="fr-FR" sz="3200" b="0" i="0" u="none" strike="noStrike" cap="none" spc="0" normalizeH="0" baseline="0" dirty="0">
              <a:ln>
                <a:noFill/>
              </a:ln>
              <a:solidFill>
                <a:srgbClr val="424242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D25EBA-7EDC-62C9-01CA-B8CB5389A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1. Nouvelles">
            <a:extLst>
              <a:ext uri="{FF2B5EF4-FFF2-40B4-BE49-F238E27FC236}">
                <a16:creationId xmlns:a16="http://schemas.microsoft.com/office/drawing/2014/main" id="{7A110900-77F6-0B84-00E1-7E6452C447A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fr-FR" dirty="0"/>
              <a:t>1. </a:t>
            </a:r>
            <a:r>
              <a:rPr lang="fr-FR" sz="8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 sommes nous ?</a:t>
            </a:r>
            <a:endParaRPr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80052B0-B8B3-C5AC-B5E4-90CCBCED78C9}"/>
              </a:ext>
            </a:extLst>
          </p:cNvPr>
          <p:cNvSpPr txBox="1"/>
          <p:nvPr/>
        </p:nvSpPr>
        <p:spPr>
          <a:xfrm>
            <a:off x="12637082" y="2388717"/>
            <a:ext cx="14987587" cy="15711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457200" indent="-457200" algn="l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ü"/>
            </a:pPr>
            <a:r>
              <a:rPr lang="fr-FR" sz="40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13 spécialités du doctorat pour l’ED EMSTU</a:t>
            </a: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endParaRPr lang="fr-FR" sz="4000" b="1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602891A-21BD-2D4A-977C-319D5269349D}"/>
              </a:ext>
            </a:extLst>
          </p:cNvPr>
          <p:cNvSpPr txBox="1"/>
          <p:nvPr/>
        </p:nvSpPr>
        <p:spPr>
          <a:xfrm>
            <a:off x="14043341" y="3038895"/>
            <a:ext cx="11570892" cy="844308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fr-FR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endParaRPr lang="fr-FR" b="1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lvl="0" indent="-571500" algn="l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fr-FR" sz="36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Chimie 	</a:t>
            </a:r>
            <a:endParaRPr lang="fr-FR" sz="36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lvl="0" indent="-571500" algn="l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fr-FR" sz="36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Electronique 	</a:t>
            </a:r>
            <a:endParaRPr lang="fr-FR" sz="36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lvl="0" indent="-571500" algn="l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fr-FR" sz="36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Energétique 	</a:t>
            </a:r>
            <a:endParaRPr lang="fr-FR" sz="36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lvl="0" indent="-571500" algn="l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fr-FR" sz="36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Génie Civil 	</a:t>
            </a:r>
            <a:endParaRPr lang="fr-FR" sz="36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lvl="0" indent="-571500" algn="l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fr-FR" sz="36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Génie Mécanique 	</a:t>
            </a:r>
            <a:endParaRPr lang="fr-FR" sz="36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lvl="0" indent="-571500" algn="l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fr-FR" sz="36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Génie Mécanique et Productique 	</a:t>
            </a:r>
            <a:endParaRPr lang="fr-FR" sz="36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lvl="0" indent="-571500" algn="l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fr-FR" sz="36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Génie des Procédés 	</a:t>
            </a:r>
            <a:endParaRPr lang="fr-FR" sz="36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lvl="0" indent="-571500" algn="l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fr-FR" sz="36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Physique 	</a:t>
            </a:r>
            <a:endParaRPr lang="fr-FR" sz="36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lvl="0" indent="-571500" algn="l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fr-FR" sz="36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Science des Matériaux 	</a:t>
            </a:r>
            <a:endParaRPr lang="fr-FR" sz="36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lvl="0" indent="-571500" algn="l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fr-FR" sz="36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Sciences de l'Ingénieur 	</a:t>
            </a:r>
            <a:endParaRPr lang="fr-FR" sz="36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lvl="0" indent="-571500" algn="l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fr-FR" sz="36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Sciences de l'Univers 	</a:t>
            </a:r>
            <a:endParaRPr lang="fr-FR" sz="36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lvl="0" indent="-571500" algn="l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fr-FR" sz="36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Sciences de la Terre 	</a:t>
            </a:r>
            <a:endParaRPr lang="fr-FR" sz="36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lvl="0" indent="-571500" algn="l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fr-FR" sz="36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Sciences et Technologies Industrielles </a:t>
            </a:r>
            <a:r>
              <a:rPr lang="fr-FR" sz="40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fr-FR" sz="40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123CF1D-C33F-E945-94A9-30DAFF6F2DC7}"/>
              </a:ext>
            </a:extLst>
          </p:cNvPr>
          <p:cNvSpPr txBox="1"/>
          <p:nvPr/>
        </p:nvSpPr>
        <p:spPr>
          <a:xfrm>
            <a:off x="1311118" y="2338190"/>
            <a:ext cx="11325964" cy="32434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457200" indent="-457200" algn="l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ü"/>
            </a:pPr>
            <a:r>
              <a:rPr lang="fr-FR" sz="40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 U.R. pour 3 établissements UO, UT, INSA</a:t>
            </a:r>
          </a:p>
          <a:p>
            <a:pPr marL="457200" indent="-457200" algn="l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ü"/>
            </a:pPr>
            <a:endParaRPr lang="fr-FR" sz="4000" b="1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l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ü"/>
            </a:pPr>
            <a:r>
              <a:rPr lang="fr-FR" sz="40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236 doctorants inscrits pour 2024-2025</a:t>
            </a: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endParaRPr lang="fr-FR" sz="4000" b="1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2377F2C-D1FA-524D-A357-657AD5A10341}"/>
              </a:ext>
            </a:extLst>
          </p:cNvPr>
          <p:cNvSpPr txBox="1"/>
          <p:nvPr/>
        </p:nvSpPr>
        <p:spPr>
          <a:xfrm>
            <a:off x="3178626" y="4293257"/>
            <a:ext cx="11570892" cy="31080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fr-FR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endParaRPr lang="fr-FR" b="1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lvl="0" indent="-571500" algn="l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fr-FR" sz="36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17 à l’INSA CVL	(18 HDR)</a:t>
            </a:r>
            <a:endParaRPr lang="fr-FR" sz="36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 algn="l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fr-FR" sz="36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53 à l’UT 	(53 HDR)</a:t>
            </a:r>
            <a:endParaRPr lang="fr-FR" sz="36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 algn="l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fr-FR" sz="36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166  à l’UO	(132 HDR)</a:t>
            </a:r>
            <a:endParaRPr lang="fr-FR" sz="36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l">
              <a:lnSpc>
                <a:spcPct val="107000"/>
              </a:lnSpc>
            </a:pPr>
            <a:r>
              <a:rPr lang="fr-FR" sz="40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fr-FR" sz="40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530BD3D-ECDD-B849-9F63-9676CEEB502E}"/>
              </a:ext>
            </a:extLst>
          </p:cNvPr>
          <p:cNvSpPr/>
          <p:nvPr/>
        </p:nvSpPr>
        <p:spPr>
          <a:xfrm>
            <a:off x="21214080" y="13144500"/>
            <a:ext cx="2948940" cy="571500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200" b="0" i="0" u="none" strike="noStrike" cap="none" spc="0" normalizeH="0" baseline="0">
              <a:ln>
                <a:noFill/>
              </a:ln>
              <a:solidFill>
                <a:srgbClr val="424242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134597264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3E227-1E34-7CE3-1D43-5ED31D83DE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ZoneTexte 17">
            <a:extLst>
              <a:ext uri="{FF2B5EF4-FFF2-40B4-BE49-F238E27FC236}">
                <a16:creationId xmlns:a16="http://schemas.microsoft.com/office/drawing/2014/main" id="{BEF661A7-E8FF-7A4E-A26E-8DBB6721ACFA}"/>
              </a:ext>
            </a:extLst>
          </p:cNvPr>
          <p:cNvSpPr txBox="1"/>
          <p:nvPr/>
        </p:nvSpPr>
        <p:spPr>
          <a:xfrm>
            <a:off x="1651581" y="2547637"/>
            <a:ext cx="6351098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just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b="1" dirty="0">
                <a:solidFill>
                  <a:srgbClr val="0070C0"/>
                </a:solidFill>
                <a:latin typeface="Century Gothic" panose="020B0502020202020204" pitchFamily="34" charset="0"/>
              </a:rPr>
              <a:t>Classement sujet-financement</a:t>
            </a:r>
            <a:endParaRPr kumimoji="0" lang="fr-FR" sz="3200" b="1" i="0" u="none" strike="noStrike" cap="none" spc="0" normalizeH="0" baseline="0" dirty="0">
              <a:ln>
                <a:noFill/>
              </a:ln>
              <a:solidFill>
                <a:srgbClr val="0070C0"/>
              </a:solidFill>
              <a:effectLst/>
              <a:uFillTx/>
              <a:latin typeface="Century Gothic" panose="020B0502020202020204" pitchFamily="34" charset="0"/>
              <a:sym typeface="Helvetica Neue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0F55992-94E1-4345-A4AF-332332540513}"/>
              </a:ext>
            </a:extLst>
          </p:cNvPr>
          <p:cNvSpPr/>
          <p:nvPr/>
        </p:nvSpPr>
        <p:spPr>
          <a:xfrm>
            <a:off x="4714800" y="3469243"/>
            <a:ext cx="20061086" cy="6717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ü"/>
            </a:pPr>
            <a:r>
              <a:rPr lang="fr-FR" sz="28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Nombre total de bourses Etablissement et Région attribuées par nos établissements de rattachement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ü"/>
            </a:pPr>
            <a:endParaRPr lang="fr-FR" sz="2800" dirty="0">
              <a:solidFill>
                <a:srgbClr val="000000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ü"/>
            </a:pPr>
            <a:r>
              <a:rPr lang="fr-FR" sz="28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Informations aux D.U. des 4 U.R. : GREMAN, </a:t>
            </a:r>
            <a:r>
              <a:rPr lang="fr-FR" sz="2800" dirty="0" err="1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LAMé</a:t>
            </a:r>
            <a:r>
              <a:rPr lang="fr-FR" sz="28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PCM2E, GéHCO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ü"/>
            </a:pPr>
            <a:endParaRPr lang="fr-FR" sz="2800" dirty="0">
              <a:solidFill>
                <a:srgbClr val="000000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ü"/>
            </a:pPr>
            <a:r>
              <a:rPr lang="fr-FR" sz="28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CDL de chaque U.R. : classement des sujets 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ü"/>
            </a:pPr>
            <a:endParaRPr lang="fr-FR" sz="2800" dirty="0">
              <a:solidFill>
                <a:srgbClr val="000000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ü"/>
            </a:pPr>
            <a:r>
              <a:rPr lang="fr-FR" sz="28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Réunion DU-ED fin Décembre: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8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Présentation par les DU de chaque sujet classé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8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Attribution du nombre de bourses à chaque U.R en fonction du nombre d’HDR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8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Classement des sujets-financements-U.R.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fr-FR" sz="2800" dirty="0">
              <a:solidFill>
                <a:srgbClr val="000000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fr-FR" sz="28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2. Inscriptions en 1ere année">
            <a:extLst>
              <a:ext uri="{FF2B5EF4-FFF2-40B4-BE49-F238E27FC236}">
                <a16:creationId xmlns:a16="http://schemas.microsoft.com/office/drawing/2014/main" id="{EA229C3C-F74F-EA4E-A3E2-5BAB9620B0F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51581" y="148501"/>
            <a:ext cx="21971003" cy="1433165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US" dirty="0"/>
              <a:t>2</a:t>
            </a:r>
            <a:r>
              <a:rPr dirty="0"/>
              <a:t>. </a:t>
            </a:r>
            <a:r>
              <a:rPr lang="fr-FR" dirty="0"/>
              <a:t>Modalités pour financements Etablissement et Région</a:t>
            </a:r>
            <a:endParaRPr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ED17453-D166-8B4E-95F1-968D6E0502FB}"/>
              </a:ext>
            </a:extLst>
          </p:cNvPr>
          <p:cNvSpPr txBox="1"/>
          <p:nvPr/>
        </p:nvSpPr>
        <p:spPr>
          <a:xfrm>
            <a:off x="4112071" y="3469243"/>
            <a:ext cx="602729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just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b="1" dirty="0">
                <a:solidFill>
                  <a:srgbClr val="0070C0"/>
                </a:solidFill>
                <a:latin typeface="Century Gothic" panose="020B0502020202020204" pitchFamily="34" charset="0"/>
              </a:rPr>
              <a:t>ED</a:t>
            </a:r>
            <a:endParaRPr kumimoji="0" lang="fr-FR" sz="3200" b="1" i="0" u="none" strike="noStrike" cap="none" spc="0" normalizeH="0" baseline="0" dirty="0">
              <a:ln>
                <a:noFill/>
              </a:ln>
              <a:solidFill>
                <a:srgbClr val="0070C0"/>
              </a:solidFill>
              <a:effectLst/>
              <a:uFillTx/>
              <a:latin typeface="Century Gothic" panose="020B0502020202020204" pitchFamily="34" charset="0"/>
              <a:sym typeface="Helvetica Neue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59F11BB-160E-C642-9D26-45A000350BF7}"/>
              </a:ext>
            </a:extLst>
          </p:cNvPr>
          <p:cNvSpPr txBox="1"/>
          <p:nvPr/>
        </p:nvSpPr>
        <p:spPr>
          <a:xfrm>
            <a:off x="3879635" y="5118826"/>
            <a:ext cx="835165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just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b="1" dirty="0">
                <a:solidFill>
                  <a:srgbClr val="0070C0"/>
                </a:solidFill>
                <a:latin typeface="Century Gothic" panose="020B0502020202020204" pitchFamily="34" charset="0"/>
              </a:rPr>
              <a:t>U.R.</a:t>
            </a:r>
            <a:endParaRPr kumimoji="0" lang="fr-FR" sz="3200" b="1" i="0" u="none" strike="noStrike" cap="none" spc="0" normalizeH="0" baseline="0" dirty="0">
              <a:ln>
                <a:noFill/>
              </a:ln>
              <a:solidFill>
                <a:srgbClr val="0070C0"/>
              </a:solidFill>
              <a:effectLst/>
              <a:uFillTx/>
              <a:latin typeface="Century Gothic" panose="020B0502020202020204" pitchFamily="34" charset="0"/>
              <a:sym typeface="Helvetica Neue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F68FD7B-666D-FA4E-9364-83350FD319A7}"/>
              </a:ext>
            </a:extLst>
          </p:cNvPr>
          <p:cNvSpPr txBox="1"/>
          <p:nvPr/>
        </p:nvSpPr>
        <p:spPr>
          <a:xfrm>
            <a:off x="3205572" y="7553346"/>
            <a:ext cx="1812997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just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b="1" dirty="0">
                <a:solidFill>
                  <a:srgbClr val="0070C0"/>
                </a:solidFill>
                <a:latin typeface="Century Gothic" panose="020B0502020202020204" pitchFamily="34" charset="0"/>
              </a:rPr>
              <a:t>ED + U.R.</a:t>
            </a:r>
            <a:endParaRPr kumimoji="0" lang="fr-FR" sz="3200" b="1" i="0" u="none" strike="noStrike" cap="none" spc="0" normalizeH="0" baseline="0" dirty="0">
              <a:ln>
                <a:noFill/>
              </a:ln>
              <a:solidFill>
                <a:srgbClr val="0070C0"/>
              </a:solidFill>
              <a:effectLst/>
              <a:uFillTx/>
              <a:latin typeface="Century Gothic" panose="020B0502020202020204" pitchFamily="34" charset="0"/>
              <a:sym typeface="Helvetica Neue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87EFE5A7-AF14-6246-B1BF-772D0D0B939C}"/>
              </a:ext>
            </a:extLst>
          </p:cNvPr>
          <p:cNvCxnSpPr/>
          <p:nvPr/>
        </p:nvCxnSpPr>
        <p:spPr>
          <a:xfrm>
            <a:off x="4714800" y="4785964"/>
            <a:ext cx="0" cy="1526076"/>
          </a:xfrm>
          <a:prstGeom prst="line">
            <a:avLst/>
          </a:prstGeom>
          <a:noFill/>
          <a:ln w="38100" cap="flat">
            <a:solidFill>
              <a:srgbClr val="0070C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1F54890D-44BF-294B-B213-01EA6BCD01B2}"/>
              </a:ext>
            </a:extLst>
          </p:cNvPr>
          <p:cNvSpPr/>
          <p:nvPr/>
        </p:nvSpPr>
        <p:spPr>
          <a:xfrm>
            <a:off x="21214080" y="13144500"/>
            <a:ext cx="2948940" cy="571500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200" b="0" i="0" u="none" strike="noStrike" cap="none" spc="0" normalizeH="0" baseline="0">
              <a:ln>
                <a:noFill/>
              </a:ln>
              <a:solidFill>
                <a:srgbClr val="424242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152247614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3E227-1E34-7CE3-1D43-5ED31D83DE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ZoneTexte 17">
            <a:extLst>
              <a:ext uri="{FF2B5EF4-FFF2-40B4-BE49-F238E27FC236}">
                <a16:creationId xmlns:a16="http://schemas.microsoft.com/office/drawing/2014/main" id="{BEF661A7-E8FF-7A4E-A26E-8DBB6721ACFA}"/>
              </a:ext>
            </a:extLst>
          </p:cNvPr>
          <p:cNvSpPr txBox="1"/>
          <p:nvPr/>
        </p:nvSpPr>
        <p:spPr>
          <a:xfrm>
            <a:off x="2531632" y="2401036"/>
            <a:ext cx="2039020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just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3200" b="1" i="0" u="none" strike="noStrike" cap="none" spc="0" normalizeH="0" baseline="0" dirty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Century Gothic" panose="020B0502020202020204" pitchFamily="34" charset="0"/>
                <a:sym typeface="Helvetica Neue"/>
              </a:rPr>
              <a:t>Modalités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0F55992-94E1-4345-A4AF-332332540513}"/>
              </a:ext>
            </a:extLst>
          </p:cNvPr>
          <p:cNvSpPr/>
          <p:nvPr/>
        </p:nvSpPr>
        <p:spPr>
          <a:xfrm>
            <a:off x="5008714" y="2489529"/>
            <a:ext cx="19154306" cy="11687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ü"/>
            </a:pPr>
            <a:r>
              <a:rPr lang="fr-FR" sz="2800" dirty="0">
                <a:solidFill>
                  <a:srgbClr val="0070C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Publicités</a:t>
            </a:r>
            <a:r>
              <a:rPr lang="fr-FR" sz="28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 sujet (ADUM, </a:t>
            </a:r>
            <a:r>
              <a:rPr lang="fr-FR" sz="2800" dirty="0" err="1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Euraxes</a:t>
            </a:r>
            <a:r>
              <a:rPr lang="fr-FR" sz="28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réseaux)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ü"/>
            </a:pPr>
            <a:r>
              <a:rPr lang="fr-FR" sz="2800" dirty="0">
                <a:solidFill>
                  <a:srgbClr val="0070C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Entretiens</a:t>
            </a:r>
            <a:r>
              <a:rPr lang="fr-FR" sz="28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par l’équipe encadrante et sélection de 3 candidats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ü"/>
            </a:pPr>
            <a:r>
              <a:rPr lang="fr-FR" sz="2800" dirty="0">
                <a:solidFill>
                  <a:srgbClr val="0070C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Auditions</a:t>
            </a:r>
            <a:r>
              <a:rPr lang="fr-FR" sz="28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classement par l’ED  pour tous les sujets sur financements Etablissement et Région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8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Auditions et classement par l’ED sur demande des porteurs pour les sujets financés par projet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8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Pas d’audition pour des financements dépendant du labo-sujet-candidat (CIFRE, CEA, CNES, ADEME…)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fr-FR" sz="2800" dirty="0">
              <a:solidFill>
                <a:srgbClr val="000000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ü"/>
            </a:pPr>
            <a:r>
              <a:rPr lang="fr-FR" sz="28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 à 3 journées d’auditions : 1 ou 2 à UO, 1 à UT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8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Pour chaque site : 1 session en Mai, 1 en Juin (cofinancements validés) et parfois même fin août ou début       septembre</a:t>
            </a:r>
            <a:endParaRPr lang="fr-FR" sz="2800" dirty="0">
              <a:solidFill>
                <a:srgbClr val="0070C0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ü"/>
            </a:pPr>
            <a:endParaRPr lang="fr-FR" sz="2800" dirty="0">
              <a:solidFill>
                <a:srgbClr val="000000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ü"/>
            </a:pPr>
            <a:r>
              <a:rPr lang="fr-FR" sz="28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ou 3 Membres de jury + présence de l’équipe encadrante.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8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10 minutes de présentation, 20 minutes d’échanges entre le candidat et le jury.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8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Visio si candidat à l’étranger avec des exceptions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ü"/>
            </a:pPr>
            <a:endParaRPr lang="fr-FR" sz="2800" dirty="0">
              <a:solidFill>
                <a:srgbClr val="000000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ü"/>
            </a:pPr>
            <a:r>
              <a:rPr lang="fr-FR" sz="28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 général, 3 candidats / sujet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8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Parfois 1 seul candidat classé sur les 2 ou 3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fr-FR" sz="2800" dirty="0">
              <a:solidFill>
                <a:srgbClr val="000000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ü"/>
            </a:pPr>
            <a:r>
              <a:rPr lang="fr-FR" sz="28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 désistements avant audition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ü"/>
            </a:pPr>
            <a:endParaRPr lang="fr-FR" sz="2800" dirty="0">
              <a:solidFill>
                <a:srgbClr val="000000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ü"/>
            </a:pPr>
            <a:r>
              <a:rPr lang="fr-FR" sz="28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 candidats classés premiers / ZRR</a:t>
            </a:r>
            <a:endParaRPr lang="fr-FR" sz="2800" dirty="0">
              <a:solidFill>
                <a:srgbClr val="FF0000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fr-FR" sz="28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75AE07E-180E-9142-ADB6-E5120D4944C2}"/>
              </a:ext>
            </a:extLst>
          </p:cNvPr>
          <p:cNvSpPr txBox="1"/>
          <p:nvPr/>
        </p:nvSpPr>
        <p:spPr>
          <a:xfrm>
            <a:off x="2375514" y="9614850"/>
            <a:ext cx="3799117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just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3200" b="1" i="0" u="none" strike="noStrike" cap="none" spc="0" normalizeH="0" baseline="0" dirty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Century Gothic" panose="020B0502020202020204" pitchFamily="34" charset="0"/>
                <a:sym typeface="Helvetica Neue"/>
              </a:rPr>
              <a:t>Bilan des auditions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B331262-ED08-944A-BDE0-905C7B36DAE3}"/>
              </a:ext>
            </a:extLst>
          </p:cNvPr>
          <p:cNvSpPr/>
          <p:nvPr/>
        </p:nvSpPr>
        <p:spPr>
          <a:xfrm>
            <a:off x="21214080" y="13144500"/>
            <a:ext cx="2948940" cy="571500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200" b="0" i="0" u="none" strike="noStrike" cap="none" spc="0" normalizeH="0" baseline="0">
              <a:ln>
                <a:noFill/>
              </a:ln>
              <a:solidFill>
                <a:srgbClr val="424242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7" name="2. Inscriptions en 1ere année">
            <a:extLst>
              <a:ext uri="{FF2B5EF4-FFF2-40B4-BE49-F238E27FC236}">
                <a16:creationId xmlns:a16="http://schemas.microsoft.com/office/drawing/2014/main" id="{537A35E6-242D-A644-B568-2FD5C5B232A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51581" y="148501"/>
            <a:ext cx="21971003" cy="1433165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US" dirty="0"/>
              <a:t>2</a:t>
            </a:r>
            <a:r>
              <a:rPr dirty="0"/>
              <a:t>. </a:t>
            </a:r>
            <a:r>
              <a:rPr lang="fr-FR" dirty="0"/>
              <a:t>Modalités pour financements Etablissement et Région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59573065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299F0-12B6-C01C-F4F8-D0FEB42DB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2. Inscriptions en 1ere année">
            <a:extLst>
              <a:ext uri="{FF2B5EF4-FFF2-40B4-BE49-F238E27FC236}">
                <a16:creationId xmlns:a16="http://schemas.microsoft.com/office/drawing/2014/main" id="{F64F7B53-2102-0B47-86B8-39D175215FF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51581" y="148501"/>
            <a:ext cx="21971003" cy="143316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3</a:t>
            </a:r>
            <a:r>
              <a:rPr dirty="0"/>
              <a:t>. </a:t>
            </a:r>
            <a:r>
              <a:rPr lang="fr-FR" dirty="0"/>
              <a:t>Bilan 2025 sur les financements Etablissement</a:t>
            </a:r>
            <a:endParaRPr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944B3B5-7606-614D-A6F9-437DC53C68B3}"/>
              </a:ext>
            </a:extLst>
          </p:cNvPr>
          <p:cNvSpPr txBox="1"/>
          <p:nvPr/>
        </p:nvSpPr>
        <p:spPr>
          <a:xfrm>
            <a:off x="6561083" y="2161333"/>
            <a:ext cx="7314503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just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3200" b="1" i="0" u="none" strike="noStrike" cap="none" spc="0" normalizeH="0" baseline="0" dirty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Century Gothic" panose="020B0502020202020204" pitchFamily="34" charset="0"/>
                <a:sym typeface="Helvetica Neue"/>
              </a:rPr>
              <a:t>2 financements 100% Etablissement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6B454C2-D7C5-054C-814D-801B8D792E40}"/>
              </a:ext>
            </a:extLst>
          </p:cNvPr>
          <p:cNvSpPr/>
          <p:nvPr/>
        </p:nvSpPr>
        <p:spPr>
          <a:xfrm>
            <a:off x="1651580" y="3175329"/>
            <a:ext cx="21971003" cy="50302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ü"/>
            </a:pPr>
            <a:r>
              <a:rPr lang="fr-FR" sz="28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À l’UMR GREMAN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8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 Mise en place de couches minces d’oxydes ferroélectriques. </a:t>
            </a:r>
            <a:r>
              <a:rPr lang="fr-FR" sz="2800" dirty="0" err="1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</a:t>
            </a:r>
            <a:r>
              <a:rPr lang="fr-FR" sz="28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M. </a:t>
            </a:r>
            <a:r>
              <a:rPr lang="fr-FR" sz="2800" dirty="0" err="1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Chettab</a:t>
            </a:r>
            <a:r>
              <a:rPr lang="fr-FR" sz="28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2800" dirty="0" err="1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P.Laffez</a:t>
            </a:r>
            <a:r>
              <a:rPr lang="fr-FR" sz="28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8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3 candidats auditionnés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8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Mr Jules </a:t>
            </a:r>
            <a:r>
              <a:rPr lang="fr-FR" sz="2800" dirty="0" err="1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Molineau</a:t>
            </a:r>
            <a:r>
              <a:rPr lang="fr-FR" sz="28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classé n°1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8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	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ü"/>
            </a:pPr>
            <a:r>
              <a:rPr lang="fr-FR" sz="28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l’UR </a:t>
            </a:r>
            <a:r>
              <a:rPr lang="fr-FR" sz="2800" dirty="0" err="1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LaMé</a:t>
            </a:r>
            <a:endParaRPr lang="fr-FR" sz="2800" dirty="0">
              <a:solidFill>
                <a:srgbClr val="000000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8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 Optimisation des techniques de caractérisation sur la fatigue </a:t>
            </a:r>
            <a:r>
              <a:rPr lang="fr-FR" sz="280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 élastomères. Dir</a:t>
            </a:r>
            <a:r>
              <a:rPr lang="fr-FR" sz="28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G. Berton, F. Lacroix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8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3 candidats auditionnés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8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	Mme </a:t>
            </a:r>
            <a:r>
              <a:rPr lang="fr-FR" sz="2800" dirty="0" err="1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Kaoutar</a:t>
            </a:r>
            <a:r>
              <a:rPr lang="fr-FR" sz="28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Derki</a:t>
            </a:r>
            <a:r>
              <a:rPr lang="fr-FR" sz="28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classée n°1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B85BC44-1AAA-AC4A-A436-5F90374EC47E}"/>
              </a:ext>
            </a:extLst>
          </p:cNvPr>
          <p:cNvSpPr txBox="1"/>
          <p:nvPr/>
        </p:nvSpPr>
        <p:spPr>
          <a:xfrm>
            <a:off x="6473719" y="9082802"/>
            <a:ext cx="15326312" cy="20723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just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3200" b="1" i="0" u="none" strike="noStrike" cap="none" spc="0" normalizeH="0" baseline="0" dirty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Century Gothic" panose="020B0502020202020204" pitchFamily="34" charset="0"/>
                <a:sym typeface="Helvetica Neue"/>
              </a:rPr>
              <a:t>2 financements 50% Région </a:t>
            </a:r>
            <a:r>
              <a:rPr kumimoji="0" lang="fr-FR" sz="320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entury Gothic" panose="020B0502020202020204" pitchFamily="34" charset="0"/>
                <a:sym typeface="Helvetica Neue"/>
              </a:rPr>
              <a:t>(GREMAN avec ANR</a:t>
            </a:r>
            <a:r>
              <a:rPr kumimoji="0" lang="fr-FR" sz="3200" i="0" u="none" strike="noStrike" cap="none" spc="0" normalizeH="0" baseline="0" dirty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Century Gothic" panose="020B0502020202020204" pitchFamily="34" charset="0"/>
                <a:sym typeface="Helvetica Neue"/>
              </a:rPr>
              <a:t>*</a:t>
            </a:r>
            <a:r>
              <a:rPr kumimoji="0" lang="fr-FR" sz="320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entury Gothic" panose="020B0502020202020204" pitchFamily="34" charset="0"/>
                <a:sym typeface="Helvetica Neue"/>
              </a:rPr>
              <a:t>, PCM2E avec APR-IR</a:t>
            </a:r>
            <a:r>
              <a:rPr kumimoji="0" lang="fr-FR" sz="3200" i="0" u="none" strike="noStrike" cap="none" spc="0" normalizeH="0" baseline="0" dirty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Century Gothic" panose="020B0502020202020204" pitchFamily="34" charset="0"/>
                <a:sym typeface="Helvetica Neue"/>
              </a:rPr>
              <a:t>*</a:t>
            </a:r>
            <a:r>
              <a:rPr kumimoji="0" lang="fr-FR" sz="320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entury Gothic" panose="020B0502020202020204" pitchFamily="34" charset="0"/>
                <a:sym typeface="Helvetica Neue"/>
              </a:rPr>
              <a:t>)</a:t>
            </a:r>
          </a:p>
          <a:p>
            <a:pPr algn="just"/>
            <a:r>
              <a:rPr lang="fr-FR" b="1" dirty="0">
                <a:solidFill>
                  <a:srgbClr val="0070C0"/>
                </a:solidFill>
                <a:latin typeface="Century Gothic" panose="020B0502020202020204" pitchFamily="34" charset="0"/>
              </a:rPr>
              <a:t>2 financements 100% sur projets </a:t>
            </a:r>
            <a:r>
              <a:rPr lang="fr-FR" dirty="0">
                <a:solidFill>
                  <a:schemeClr val="tx1"/>
                </a:solidFill>
                <a:latin typeface="Century Gothic" panose="020B0502020202020204" pitchFamily="34" charset="0"/>
              </a:rPr>
              <a:t>(GREMAN avec ANR, </a:t>
            </a:r>
            <a:r>
              <a:rPr lang="fr-FR" dirty="0" err="1">
                <a:solidFill>
                  <a:schemeClr val="tx1"/>
                </a:solidFill>
                <a:latin typeface="Century Gothic" panose="020B0502020202020204" pitchFamily="34" charset="0"/>
              </a:rPr>
              <a:t>GeHCO</a:t>
            </a:r>
            <a:r>
              <a:rPr lang="fr-FR" dirty="0">
                <a:solidFill>
                  <a:schemeClr val="tx1"/>
                </a:solidFill>
                <a:latin typeface="Century Gothic" panose="020B0502020202020204" pitchFamily="34" charset="0"/>
              </a:rPr>
              <a:t> avec APR-IR</a:t>
            </a:r>
            <a:r>
              <a:rPr lang="fr-FR" dirty="0">
                <a:solidFill>
                  <a:srgbClr val="0070C0"/>
                </a:solidFill>
                <a:latin typeface="Century Gothic" panose="020B0502020202020204" pitchFamily="34" charset="0"/>
              </a:rPr>
              <a:t>*</a:t>
            </a:r>
            <a:r>
              <a:rPr lang="fr-FR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</a:p>
          <a:p>
            <a:pPr algn="just"/>
            <a:r>
              <a:rPr lang="fr-FR" b="1" dirty="0">
                <a:solidFill>
                  <a:srgbClr val="0070C0"/>
                </a:solidFill>
                <a:latin typeface="Century Gothic" panose="020B0502020202020204" pitchFamily="34" charset="0"/>
              </a:rPr>
              <a:t>1 financement 50% PAACC </a:t>
            </a:r>
            <a:r>
              <a:rPr lang="fr-FR" dirty="0">
                <a:solidFill>
                  <a:schemeClr val="tx1"/>
                </a:solidFill>
                <a:latin typeface="Century Gothic" panose="020B0502020202020204" pitchFamily="34" charset="0"/>
              </a:rPr>
              <a:t>(GREMAN avec ERC</a:t>
            </a:r>
            <a:r>
              <a:rPr lang="fr-FR" dirty="0">
                <a:solidFill>
                  <a:srgbClr val="0070C0"/>
                </a:solidFill>
                <a:latin typeface="Century Gothic" panose="020B0502020202020204" pitchFamily="34" charset="0"/>
              </a:rPr>
              <a:t>*</a:t>
            </a:r>
            <a:r>
              <a:rPr lang="fr-FR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</a:p>
          <a:p>
            <a:pPr marL="0" marR="0" indent="0" algn="just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20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Century Gothic" panose="020B0502020202020204" pitchFamily="34" charset="0"/>
              <a:sym typeface="Helvetica Neue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C08F89-A460-A444-A754-D1FBAB028605}"/>
              </a:ext>
            </a:extLst>
          </p:cNvPr>
          <p:cNvSpPr/>
          <p:nvPr/>
        </p:nvSpPr>
        <p:spPr>
          <a:xfrm>
            <a:off x="15415074" y="8498027"/>
            <a:ext cx="79207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solidFill>
                  <a:srgbClr val="0070C0"/>
                </a:solidFill>
                <a:latin typeface="Century Gothic" panose="020B0502020202020204" pitchFamily="34" charset="0"/>
              </a:rPr>
              <a:t>*avec auditions des candidats par l’ED</a:t>
            </a:r>
            <a:endParaRPr lang="fr-FR" dirty="0">
              <a:solidFill>
                <a:srgbClr val="0070C0"/>
              </a:solidFill>
            </a:endParaRP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563DA510-1CEA-C043-9C60-85B73AF438B3}"/>
              </a:ext>
            </a:extLst>
          </p:cNvPr>
          <p:cNvCxnSpPr/>
          <p:nvPr/>
        </p:nvCxnSpPr>
        <p:spPr>
          <a:xfrm>
            <a:off x="6835804" y="10898911"/>
            <a:ext cx="4846320" cy="0"/>
          </a:xfrm>
          <a:prstGeom prst="line">
            <a:avLst/>
          </a:prstGeom>
          <a:noFill/>
          <a:ln w="57150" cap="flat">
            <a:solidFill>
              <a:srgbClr val="0070C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A65979BA-082C-EB49-AE66-3C01F64DC0A4}"/>
              </a:ext>
            </a:extLst>
          </p:cNvPr>
          <p:cNvSpPr txBox="1"/>
          <p:nvPr/>
        </p:nvSpPr>
        <p:spPr>
          <a:xfrm>
            <a:off x="7253581" y="11155164"/>
            <a:ext cx="7922040" cy="10874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just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3200" b="1" i="0" u="none" strike="noStrike" cap="none" spc="0" normalizeH="0" baseline="0" dirty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Century Gothic" panose="020B0502020202020204" pitchFamily="34" charset="0"/>
                <a:sym typeface="Helvetica Neue"/>
              </a:rPr>
              <a:t>Un total de 7 financements au 09/10/25</a:t>
            </a:r>
          </a:p>
          <a:p>
            <a:pPr marL="0" marR="0" indent="0" algn="just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b="1" dirty="0">
                <a:solidFill>
                  <a:srgbClr val="0070C0"/>
                </a:solidFill>
                <a:latin typeface="Century Gothic" panose="020B0502020202020204" pitchFamily="34" charset="0"/>
              </a:rPr>
              <a:t>En cours les projets, CIFRE, cotutelles </a:t>
            </a:r>
            <a:endParaRPr kumimoji="0" lang="fr-FR" sz="3200" b="1" i="0" u="none" strike="noStrike" cap="none" spc="0" normalizeH="0" baseline="0" dirty="0">
              <a:ln>
                <a:noFill/>
              </a:ln>
              <a:solidFill>
                <a:srgbClr val="0070C0"/>
              </a:solidFill>
              <a:effectLst/>
              <a:uFillTx/>
              <a:latin typeface="Century Gothic" panose="020B0502020202020204" pitchFamily="34" charset="0"/>
              <a:sym typeface="Helvetica Neue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33ACA8B-48D1-2143-B218-F8F7FB2BE508}"/>
              </a:ext>
            </a:extLst>
          </p:cNvPr>
          <p:cNvSpPr/>
          <p:nvPr/>
        </p:nvSpPr>
        <p:spPr>
          <a:xfrm>
            <a:off x="21214080" y="13144500"/>
            <a:ext cx="2948940" cy="571500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200" b="0" i="0" u="none" strike="noStrike" cap="none" spc="0" normalizeH="0" baseline="0">
              <a:ln>
                <a:noFill/>
              </a:ln>
              <a:solidFill>
                <a:srgbClr val="424242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62498058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299F0-12B6-C01C-F4F8-D0FEB42DB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2. Inscriptions en 1ere année">
            <a:extLst>
              <a:ext uri="{FF2B5EF4-FFF2-40B4-BE49-F238E27FC236}">
                <a16:creationId xmlns:a16="http://schemas.microsoft.com/office/drawing/2014/main" id="{F64F7B53-2102-0B47-86B8-39D175215FF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51581" y="148501"/>
            <a:ext cx="21971003" cy="143316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3</a:t>
            </a:r>
            <a:r>
              <a:rPr dirty="0"/>
              <a:t>. </a:t>
            </a:r>
            <a:r>
              <a:rPr lang="fr-FR" dirty="0"/>
              <a:t>Evolution des types de financements </a:t>
            </a:r>
            <a:r>
              <a:rPr lang="fr-FR" sz="4400" dirty="0"/>
              <a:t>2021-2025</a:t>
            </a:r>
            <a:endParaRPr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944B3B5-7606-614D-A6F9-437DC53C68B3}"/>
              </a:ext>
            </a:extLst>
          </p:cNvPr>
          <p:cNvSpPr txBox="1"/>
          <p:nvPr/>
        </p:nvSpPr>
        <p:spPr>
          <a:xfrm>
            <a:off x="4964487" y="2741000"/>
            <a:ext cx="12686165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just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3200" b="1" i="0" u="none" strike="noStrike" cap="none" spc="0" normalizeH="0" baseline="0" dirty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Century Gothic" panose="020B0502020202020204" pitchFamily="34" charset="0"/>
                <a:sym typeface="Helvetica Neue"/>
              </a:rPr>
              <a:t>Nombre de doctorants 1A (Financements à 100%) – EMSTU Tours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BA2A784-0A1C-4B4F-B08C-A3011FF8CE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0585" y="3336035"/>
            <a:ext cx="11555186" cy="9226902"/>
          </a:xfrm>
          <a:prstGeom prst="rect">
            <a:avLst/>
          </a:prstGeom>
        </p:spPr>
      </p:pic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EF2F16F5-4D81-7D42-AD43-033AE6054AD5}"/>
              </a:ext>
            </a:extLst>
          </p:cNvPr>
          <p:cNvCxnSpPr/>
          <p:nvPr/>
        </p:nvCxnSpPr>
        <p:spPr>
          <a:xfrm>
            <a:off x="9578340" y="4366260"/>
            <a:ext cx="0" cy="1508760"/>
          </a:xfrm>
          <a:prstGeom prst="straightConnector1">
            <a:avLst/>
          </a:prstGeom>
          <a:noFill/>
          <a:ln w="25400" cap="flat">
            <a:solidFill>
              <a:schemeClr val="tx1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B6F94651-0618-6346-9154-DC3DEDD3F3F6}"/>
              </a:ext>
            </a:extLst>
          </p:cNvPr>
          <p:cNvSpPr txBox="1"/>
          <p:nvPr/>
        </p:nvSpPr>
        <p:spPr>
          <a:xfrm>
            <a:off x="9578340" y="3894336"/>
            <a:ext cx="3964227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0" i="1" u="none" strike="noStrike" cap="none" spc="0" normalizeH="0" baseline="0" dirty="0">
                <a:ln>
                  <a:noFill/>
                </a:ln>
                <a:solidFill>
                  <a:srgbClr val="424242"/>
                </a:solidFill>
                <a:effectLst/>
                <a:uFillTx/>
                <a:latin typeface="Century Gothic" panose="020B0502020202020204" pitchFamily="34" charset="0"/>
                <a:sym typeface="Helvetica Neue"/>
              </a:rPr>
              <a:t>Financement 100% et 50%</a:t>
            </a: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67C86500-1C4E-3B44-8DBD-F3844A9B3988}"/>
              </a:ext>
            </a:extLst>
          </p:cNvPr>
          <p:cNvCxnSpPr>
            <a:cxnSpLocks/>
          </p:cNvCxnSpPr>
          <p:nvPr/>
        </p:nvCxnSpPr>
        <p:spPr>
          <a:xfrm>
            <a:off x="10050780" y="4777740"/>
            <a:ext cx="0" cy="2606040"/>
          </a:xfrm>
          <a:prstGeom prst="straightConnector1">
            <a:avLst/>
          </a:prstGeom>
          <a:noFill/>
          <a:ln w="25400" cap="flat">
            <a:solidFill>
              <a:schemeClr val="tx1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8917AF80-B1AC-E040-A407-09542C4A0D01}"/>
              </a:ext>
            </a:extLst>
          </p:cNvPr>
          <p:cNvSpPr txBox="1"/>
          <p:nvPr/>
        </p:nvSpPr>
        <p:spPr>
          <a:xfrm>
            <a:off x="10042409" y="4366260"/>
            <a:ext cx="3036088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0" i="1" u="none" strike="noStrike" cap="none" spc="0" normalizeH="0" baseline="0" dirty="0">
                <a:ln>
                  <a:noFill/>
                </a:ln>
                <a:solidFill>
                  <a:srgbClr val="424242"/>
                </a:solidFill>
                <a:effectLst/>
                <a:uFillTx/>
                <a:latin typeface="Century Gothic" panose="020B0502020202020204" pitchFamily="34" charset="0"/>
                <a:sym typeface="Helvetica Neue"/>
              </a:rPr>
              <a:t>Financement à 50%</a:t>
            </a:r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94131FCD-9381-524D-99E3-45BC9EDA5E1A}"/>
              </a:ext>
            </a:extLst>
          </p:cNvPr>
          <p:cNvCxnSpPr/>
          <p:nvPr/>
        </p:nvCxnSpPr>
        <p:spPr>
          <a:xfrm>
            <a:off x="16177260" y="7195106"/>
            <a:ext cx="0" cy="1508760"/>
          </a:xfrm>
          <a:prstGeom prst="straightConnector1">
            <a:avLst/>
          </a:prstGeom>
          <a:noFill/>
          <a:ln w="25400" cap="flat">
            <a:solidFill>
              <a:schemeClr val="tx1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2BE48053-46DF-5D43-A1B0-5EF137A12847}"/>
              </a:ext>
            </a:extLst>
          </p:cNvPr>
          <p:cNvSpPr txBox="1"/>
          <p:nvPr/>
        </p:nvSpPr>
        <p:spPr>
          <a:xfrm>
            <a:off x="16177260" y="6723182"/>
            <a:ext cx="3036088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0" i="1" u="none" strike="noStrike" cap="none" spc="0" normalizeH="0" baseline="0" dirty="0">
                <a:ln>
                  <a:noFill/>
                </a:ln>
                <a:solidFill>
                  <a:srgbClr val="424242"/>
                </a:solidFill>
                <a:effectLst/>
                <a:uFillTx/>
                <a:latin typeface="Century Gothic" panose="020B0502020202020204" pitchFamily="34" charset="0"/>
                <a:sym typeface="Helvetica Neue"/>
              </a:rPr>
              <a:t>Financement à 50%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045C8B9-7815-7947-8DB9-066EB18A4DED}"/>
              </a:ext>
            </a:extLst>
          </p:cNvPr>
          <p:cNvSpPr txBox="1"/>
          <p:nvPr/>
        </p:nvSpPr>
        <p:spPr>
          <a:xfrm>
            <a:off x="13647770" y="12326975"/>
            <a:ext cx="1569340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0" i="1" u="none" strike="noStrike" cap="none" spc="0" normalizeH="0" baseline="0" dirty="0">
                <a:ln>
                  <a:noFill/>
                </a:ln>
                <a:solidFill>
                  <a:srgbClr val="424242"/>
                </a:solidFill>
                <a:effectLst/>
                <a:uFillTx/>
                <a:latin typeface="Century Gothic" panose="020B0502020202020204" pitchFamily="34" charset="0"/>
                <a:sym typeface="Helvetica Neue"/>
              </a:rPr>
              <a:t>(En cours)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27C7B39-F1AF-D94F-AC1E-236C1A46B465}"/>
              </a:ext>
            </a:extLst>
          </p:cNvPr>
          <p:cNvSpPr txBox="1"/>
          <p:nvPr/>
        </p:nvSpPr>
        <p:spPr>
          <a:xfrm>
            <a:off x="6060832" y="10950456"/>
            <a:ext cx="936155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0" i="1" u="none" strike="noStrike" cap="none" spc="0" normalizeH="0" baseline="0" dirty="0">
                <a:ln>
                  <a:noFill/>
                </a:ln>
                <a:solidFill>
                  <a:srgbClr val="424242"/>
                </a:solidFill>
                <a:effectLst/>
                <a:uFillTx/>
                <a:latin typeface="Century Gothic" panose="020B0502020202020204" pitchFamily="34" charset="0"/>
                <a:sym typeface="Helvetica Neue"/>
              </a:rPr>
              <a:t>16,7%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08E5650-C5E0-CD45-844D-15B69D7CA4AA}"/>
              </a:ext>
            </a:extLst>
          </p:cNvPr>
          <p:cNvSpPr txBox="1"/>
          <p:nvPr/>
        </p:nvSpPr>
        <p:spPr>
          <a:xfrm>
            <a:off x="7561973" y="10950456"/>
            <a:ext cx="936154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0" i="1" u="none" strike="noStrike" cap="none" spc="0" normalizeH="0" baseline="0" dirty="0">
                <a:ln>
                  <a:noFill/>
                </a:ln>
                <a:solidFill>
                  <a:srgbClr val="424242"/>
                </a:solidFill>
                <a:effectLst/>
                <a:uFillTx/>
                <a:latin typeface="Century Gothic" panose="020B0502020202020204" pitchFamily="34" charset="0"/>
                <a:sym typeface="Helvetica Neue"/>
              </a:rPr>
              <a:t>21,7%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138B98F4-540B-2E43-B145-11B87BE2104F}"/>
              </a:ext>
            </a:extLst>
          </p:cNvPr>
          <p:cNvSpPr txBox="1"/>
          <p:nvPr/>
        </p:nvSpPr>
        <p:spPr>
          <a:xfrm>
            <a:off x="9151522" y="10950456"/>
            <a:ext cx="936154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400" i="1" dirty="0">
                <a:latin typeface="Century Gothic" panose="020B0502020202020204" pitchFamily="34" charset="0"/>
              </a:rPr>
              <a:t>2</a:t>
            </a:r>
            <a:r>
              <a:rPr kumimoji="0" lang="fr-FR" sz="2400" b="0" i="1" u="none" strike="noStrike" cap="none" spc="0" normalizeH="0" baseline="0" dirty="0">
                <a:ln>
                  <a:noFill/>
                </a:ln>
                <a:solidFill>
                  <a:srgbClr val="424242"/>
                </a:solidFill>
                <a:effectLst/>
                <a:uFillTx/>
                <a:latin typeface="Century Gothic" panose="020B0502020202020204" pitchFamily="34" charset="0"/>
                <a:sym typeface="Helvetica Neue"/>
              </a:rPr>
              <a:t>6,7%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606EDAE-ED27-2C42-A05C-346D50E180F0}"/>
              </a:ext>
            </a:extLst>
          </p:cNvPr>
          <p:cNvSpPr/>
          <p:nvPr/>
        </p:nvSpPr>
        <p:spPr>
          <a:xfrm>
            <a:off x="10287000" y="10950456"/>
            <a:ext cx="1623060" cy="776724"/>
          </a:xfrm>
          <a:prstGeom prst="rect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200" b="0" i="0" u="none" strike="noStrike" cap="none" spc="0" normalizeH="0" baseline="0">
              <a:ln>
                <a:noFill/>
              </a:ln>
              <a:solidFill>
                <a:srgbClr val="424242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65625566-19FA-8949-B4C8-48E15E9BE39C}"/>
              </a:ext>
            </a:extLst>
          </p:cNvPr>
          <p:cNvSpPr txBox="1"/>
          <p:nvPr/>
        </p:nvSpPr>
        <p:spPr>
          <a:xfrm>
            <a:off x="10741071" y="10919976"/>
            <a:ext cx="936154" cy="471924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0" i="1" u="none" strike="noStrike" cap="none" spc="0" normalizeH="0" baseline="0" dirty="0">
                <a:ln>
                  <a:noFill/>
                </a:ln>
                <a:solidFill>
                  <a:srgbClr val="424242"/>
                </a:solidFill>
                <a:effectLst/>
                <a:uFillTx/>
                <a:latin typeface="Century Gothic" panose="020B0502020202020204" pitchFamily="34" charset="0"/>
                <a:sym typeface="Helvetica Neue"/>
              </a:rPr>
              <a:t>28,3%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130D44C-24B3-CF44-8F14-12F9461978BB}"/>
              </a:ext>
            </a:extLst>
          </p:cNvPr>
          <p:cNvSpPr/>
          <p:nvPr/>
        </p:nvSpPr>
        <p:spPr>
          <a:xfrm>
            <a:off x="21214080" y="13144500"/>
            <a:ext cx="2948940" cy="571500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200" b="0" i="0" u="none" strike="noStrike" cap="none" spc="0" normalizeH="0" baseline="0">
              <a:ln>
                <a:noFill/>
              </a:ln>
              <a:solidFill>
                <a:srgbClr val="424242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575516846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Image 4" descr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8372" y="1759374"/>
            <a:ext cx="4777071" cy="1234892"/>
          </a:xfrm>
          <a:prstGeom prst="rect">
            <a:avLst/>
          </a:prstGeom>
          <a:ln w="12700">
            <a:miter lim="400000"/>
          </a:ln>
        </p:spPr>
      </p:pic>
      <p:pic>
        <p:nvPicPr>
          <p:cNvPr id="180" name="Image 6" descr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9266" y="1555725"/>
            <a:ext cx="4105470" cy="16421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81" name="logo_univ_transp.png" descr="logo_univ_trans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34692" y="1073914"/>
            <a:ext cx="2871999" cy="2605813"/>
          </a:xfrm>
          <a:prstGeom prst="rect">
            <a:avLst/>
          </a:prstGeom>
          <a:ln w="12700">
            <a:miter lim="400000"/>
          </a:ln>
        </p:spPr>
      </p:pic>
      <p:sp>
        <p:nvSpPr>
          <p:cNvPr id="182" name="Text Box 6"/>
          <p:cNvSpPr txBox="1"/>
          <p:nvPr/>
        </p:nvSpPr>
        <p:spPr>
          <a:xfrm>
            <a:off x="3955600" y="6897248"/>
            <a:ext cx="16472801" cy="18084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38" tIns="91438" rIns="91438" bIns="91438">
            <a:spAutoFit/>
          </a:bodyPr>
          <a:lstStyle/>
          <a:p>
            <a:pPr algn="ctr" defTabSz="1828800">
              <a:defRPr sz="5300" b="1">
                <a:solidFill>
                  <a:srgbClr val="115CA4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fr-FR" dirty="0">
                <a:solidFill>
                  <a:srgbClr val="365B6D"/>
                </a:solidFill>
              </a:rPr>
              <a:t>E</a:t>
            </a:r>
            <a:r>
              <a:rPr dirty="0" err="1">
                <a:solidFill>
                  <a:srgbClr val="365B6D"/>
                </a:solidFill>
              </a:rPr>
              <a:t>cole</a:t>
            </a:r>
            <a:r>
              <a:rPr dirty="0">
                <a:solidFill>
                  <a:srgbClr val="365B6D"/>
                </a:solidFill>
              </a:rPr>
              <a:t> </a:t>
            </a:r>
            <a:r>
              <a:rPr lang="fr-FR" dirty="0">
                <a:solidFill>
                  <a:srgbClr val="365B6D"/>
                </a:solidFill>
              </a:rPr>
              <a:t>d</a:t>
            </a:r>
            <a:r>
              <a:rPr dirty="0" err="1">
                <a:solidFill>
                  <a:srgbClr val="365B6D"/>
                </a:solidFill>
              </a:rPr>
              <a:t>octorale</a:t>
            </a:r>
            <a:r>
              <a:rPr dirty="0">
                <a:solidFill>
                  <a:srgbClr val="365B6D"/>
                </a:solidFill>
              </a:rPr>
              <a:t> </a:t>
            </a:r>
            <a:r>
              <a:rPr lang="fr-FR" dirty="0">
                <a:solidFill>
                  <a:srgbClr val="365B6D"/>
                </a:solidFill>
              </a:rPr>
              <a:t>n°552 </a:t>
            </a:r>
            <a:r>
              <a:rPr dirty="0">
                <a:solidFill>
                  <a:srgbClr val="365B6D"/>
                </a:solidFill>
              </a:rPr>
              <a:t>EMSTU </a:t>
            </a:r>
          </a:p>
          <a:p>
            <a:pPr algn="ctr" defTabSz="1828800">
              <a:defRPr sz="5300" b="1">
                <a:solidFill>
                  <a:srgbClr val="115CA4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>
                <a:solidFill>
                  <a:srgbClr val="365B6D"/>
                </a:solidFill>
              </a:rPr>
              <a:t>« </a:t>
            </a:r>
            <a:r>
              <a:rPr dirty="0" err="1">
                <a:solidFill>
                  <a:srgbClr val="365B6D"/>
                </a:solidFill>
              </a:rPr>
              <a:t>Energie</a:t>
            </a:r>
            <a:r>
              <a:rPr dirty="0">
                <a:solidFill>
                  <a:srgbClr val="365B6D"/>
                </a:solidFill>
              </a:rPr>
              <a:t>, </a:t>
            </a:r>
            <a:r>
              <a:rPr dirty="0" err="1">
                <a:solidFill>
                  <a:srgbClr val="365B6D"/>
                </a:solidFill>
              </a:rPr>
              <a:t>Matériaux</a:t>
            </a:r>
            <a:r>
              <a:rPr dirty="0">
                <a:solidFill>
                  <a:srgbClr val="365B6D"/>
                </a:solidFill>
              </a:rPr>
              <a:t>, Sciences de la Terre et de </a:t>
            </a:r>
            <a:r>
              <a:rPr dirty="0" err="1">
                <a:solidFill>
                  <a:srgbClr val="365B6D"/>
                </a:solidFill>
              </a:rPr>
              <a:t>l’Univers</a:t>
            </a:r>
            <a:r>
              <a:rPr dirty="0">
                <a:solidFill>
                  <a:srgbClr val="365B6D"/>
                </a:solidFill>
              </a:rPr>
              <a:t>»</a:t>
            </a:r>
          </a:p>
        </p:txBody>
      </p:sp>
      <p:sp>
        <p:nvSpPr>
          <p:cNvPr id="7" name="Freeform 32">
            <a:extLst>
              <a:ext uri="{FF2B5EF4-FFF2-40B4-BE49-F238E27FC236}">
                <a16:creationId xmlns:a16="http://schemas.microsoft.com/office/drawing/2014/main" id="{2453D70A-36AF-3A49-8ED6-E948C7C41231}"/>
              </a:ext>
            </a:extLst>
          </p:cNvPr>
          <p:cNvSpPr/>
          <p:nvPr/>
        </p:nvSpPr>
        <p:spPr>
          <a:xfrm rot="-908135">
            <a:off x="7087773" y="6394899"/>
            <a:ext cx="1544761" cy="1070098"/>
          </a:xfrm>
          <a:custGeom>
            <a:avLst/>
            <a:gdLst/>
            <a:ahLst/>
            <a:cxnLst/>
            <a:rect l="l" t="t" r="r" b="b"/>
            <a:pathLst>
              <a:path w="1544761" h="1070098">
                <a:moveTo>
                  <a:pt x="0" y="0"/>
                </a:moveTo>
                <a:lnTo>
                  <a:pt x="1544761" y="0"/>
                </a:lnTo>
                <a:lnTo>
                  <a:pt x="1544761" y="1070099"/>
                </a:lnTo>
                <a:lnTo>
                  <a:pt x="0" y="107009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F3104C8-C9E9-C942-9C1C-28957CE722AF}"/>
              </a:ext>
            </a:extLst>
          </p:cNvPr>
          <p:cNvSpPr/>
          <p:nvPr/>
        </p:nvSpPr>
        <p:spPr>
          <a:xfrm>
            <a:off x="21214080" y="13144500"/>
            <a:ext cx="2948940" cy="571500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200" b="0" i="0" u="none" strike="noStrike" cap="none" spc="0" normalizeH="0" baseline="0">
              <a:ln>
                <a:noFill/>
              </a:ln>
              <a:solidFill>
                <a:srgbClr val="424242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37363285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299F0-12B6-C01C-F4F8-D0FEB42DB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1814113-7A1C-83CD-0B63-5C69559461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880" y="3265406"/>
            <a:ext cx="10562026" cy="6544945"/>
          </a:xfrm>
          <a:prstGeom prst="rect">
            <a:avLst/>
          </a:prstGeom>
          <a:noFill/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9DAA08F-3CBC-DCBB-F23C-461C3611EE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463" y="9944100"/>
            <a:ext cx="6394802" cy="3771900"/>
          </a:xfrm>
          <a:prstGeom prst="rect">
            <a:avLst/>
          </a:prstGeom>
          <a:noFill/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7BCB2B3-B190-5229-F3A8-F512246D1A9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7082" y="3265405"/>
            <a:ext cx="11563272" cy="6325161"/>
          </a:xfrm>
          <a:prstGeom prst="rect">
            <a:avLst/>
          </a:prstGeom>
          <a:noFill/>
        </p:spPr>
      </p:pic>
      <p:sp>
        <p:nvSpPr>
          <p:cNvPr id="10" name="2. Inscriptions en 1ere année">
            <a:extLst>
              <a:ext uri="{FF2B5EF4-FFF2-40B4-BE49-F238E27FC236}">
                <a16:creationId xmlns:a16="http://schemas.microsoft.com/office/drawing/2014/main" id="{F64F7B53-2102-0B47-86B8-39D175215FF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51581" y="148501"/>
            <a:ext cx="21971003" cy="143316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4</a:t>
            </a:r>
            <a:r>
              <a:rPr dirty="0"/>
              <a:t>. </a:t>
            </a:r>
            <a:r>
              <a:rPr lang="fr-FR" dirty="0"/>
              <a:t>Evolution 2020-2025 sur les financements</a:t>
            </a:r>
            <a:endParaRPr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944B3B5-7606-614D-A6F9-437DC53C68B3}"/>
              </a:ext>
            </a:extLst>
          </p:cNvPr>
          <p:cNvSpPr txBox="1"/>
          <p:nvPr/>
        </p:nvSpPr>
        <p:spPr>
          <a:xfrm>
            <a:off x="8634025" y="2198354"/>
            <a:ext cx="6493765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just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3200" b="1" i="0" u="none" strike="noStrike" cap="none" spc="0" normalizeH="0" baseline="0" dirty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Century Gothic" panose="020B0502020202020204" pitchFamily="34" charset="0"/>
                <a:sym typeface="Helvetica Neue"/>
              </a:rPr>
              <a:t>Bilan des inscriptions  : évolution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E039AE6-FA73-8F4F-A3E3-F4AE92632A28}"/>
              </a:ext>
            </a:extLst>
          </p:cNvPr>
          <p:cNvSpPr txBox="1"/>
          <p:nvPr/>
        </p:nvSpPr>
        <p:spPr>
          <a:xfrm>
            <a:off x="5085984" y="10061795"/>
            <a:ext cx="4305666" cy="441146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200" b="0" i="0" u="none" strike="noStrike" cap="none" spc="0" normalizeH="0" baseline="0" dirty="0">
                <a:ln>
                  <a:noFill/>
                </a:ln>
                <a:solidFill>
                  <a:srgbClr val="424242"/>
                </a:solidFill>
                <a:effectLst/>
                <a:uFillTx/>
                <a:latin typeface="Century Gothic" panose="020B0502020202020204" pitchFamily="34" charset="0"/>
                <a:sym typeface="Helvetica Neue"/>
              </a:rPr>
              <a:t>Pourcentages des </a:t>
            </a:r>
            <a:r>
              <a:rPr kumimoji="0" lang="fr-FR" sz="2200" b="0" i="0" u="none" strike="noStrike" cap="none" spc="0" normalizeH="0" baseline="0" dirty="0" err="1">
                <a:ln>
                  <a:noFill/>
                </a:ln>
                <a:solidFill>
                  <a:srgbClr val="424242"/>
                </a:solidFill>
                <a:effectLst/>
                <a:uFillTx/>
                <a:latin typeface="Century Gothic" panose="020B0502020202020204" pitchFamily="34" charset="0"/>
                <a:sym typeface="Helvetica Neue"/>
              </a:rPr>
              <a:t>doctorantEs</a:t>
            </a:r>
            <a:endParaRPr kumimoji="0" lang="fr-FR" sz="2200" b="0" i="0" u="none" strike="noStrike" cap="none" spc="0" normalizeH="0" baseline="0" dirty="0">
              <a:ln>
                <a:noFill/>
              </a:ln>
              <a:solidFill>
                <a:srgbClr val="424242"/>
              </a:solidFill>
              <a:effectLst/>
              <a:uFillTx/>
              <a:latin typeface="Century Gothic" panose="020B050202020202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491101230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3E227-1E34-7CE3-1D43-5ED31D83DE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0A77F473-3800-7B40-8810-1F76427D1D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1581" y="3332035"/>
            <a:ext cx="13939626" cy="10383965"/>
          </a:xfrm>
          <a:prstGeom prst="rect">
            <a:avLst/>
          </a:prstGeom>
        </p:spPr>
      </p:pic>
      <p:sp>
        <p:nvSpPr>
          <p:cNvPr id="17" name="2. Inscriptions en 1ere année">
            <a:extLst>
              <a:ext uri="{FF2B5EF4-FFF2-40B4-BE49-F238E27FC236}">
                <a16:creationId xmlns:a16="http://schemas.microsoft.com/office/drawing/2014/main" id="{486E9887-F9C0-B64E-9E3C-126FC8029D8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51581" y="148501"/>
            <a:ext cx="21971003" cy="143316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fr-FR" dirty="0"/>
              <a:t>2. Financements doctoraux - Auditions</a:t>
            </a:r>
            <a:endParaRPr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EF661A7-E8FF-7A4E-A26E-8DBB6721ACFA}"/>
              </a:ext>
            </a:extLst>
          </p:cNvPr>
          <p:cNvSpPr txBox="1"/>
          <p:nvPr/>
        </p:nvSpPr>
        <p:spPr>
          <a:xfrm>
            <a:off x="1651581" y="2241724"/>
            <a:ext cx="19766630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just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3200" b="1" i="0" u="none" strike="noStrike" cap="none" spc="0" normalizeH="0" baseline="0" dirty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Century Gothic" panose="020B0502020202020204" pitchFamily="34" charset="0"/>
                <a:sym typeface="Helvetica Neue"/>
              </a:rPr>
              <a:t>Bilan des différents types de financements doctoraux  : évolution EMSTU pour les 3 établissements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C4973A17-1C55-5941-9428-B1A9FEE146BD}"/>
              </a:ext>
            </a:extLst>
          </p:cNvPr>
          <p:cNvSpPr txBox="1"/>
          <p:nvPr/>
        </p:nvSpPr>
        <p:spPr>
          <a:xfrm>
            <a:off x="14861998" y="5274152"/>
            <a:ext cx="9196428" cy="354969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just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3200" b="1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entury Gothic" panose="020B0502020202020204" pitchFamily="34" charset="0"/>
                <a:sym typeface="Helvetica Neue"/>
              </a:rPr>
              <a:t>Origines des cofinancements aux 50% Région</a:t>
            </a:r>
          </a:p>
          <a:p>
            <a:pPr marL="457200" marR="0" indent="-457200" algn="just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fr-F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Sur projets </a:t>
            </a:r>
          </a:p>
          <a:p>
            <a:pPr marL="0" marR="0" indent="0" algn="just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ANR, projets Europe, APR-IR</a:t>
            </a:r>
          </a:p>
          <a:p>
            <a:pPr marL="457200" marR="0" indent="-457200" algn="just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fr-FR" sz="32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entury Gothic" panose="020B0502020202020204" pitchFamily="34" charset="0"/>
                <a:sym typeface="Helvetica Neue"/>
              </a:rPr>
              <a:t>Cofinancements institutionnels </a:t>
            </a:r>
          </a:p>
          <a:p>
            <a:pPr marL="0" marR="0" indent="0" algn="just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32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entury Gothic" panose="020B0502020202020204" pitchFamily="34" charset="0"/>
                <a:sym typeface="Helvetica Neue"/>
              </a:rPr>
              <a:t>BRGM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fr-FR" dirty="0" err="1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INRAe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kumimoji="0" lang="fr-FR" sz="32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entury Gothic" panose="020B0502020202020204" pitchFamily="34" charset="0"/>
                <a:sym typeface="Helvetica Neue"/>
              </a:rPr>
              <a:t>CNES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fr-FR" dirty="0" err="1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Ademe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, CERTEM</a:t>
            </a:r>
          </a:p>
          <a:p>
            <a:pPr marL="457200" marR="0" indent="-457200" algn="just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fr-FR" sz="32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entury Gothic" panose="020B0502020202020204" pitchFamily="34" charset="0"/>
                <a:sym typeface="Helvetica Neue"/>
              </a:rPr>
              <a:t>Fonds propres </a:t>
            </a:r>
          </a:p>
          <a:p>
            <a:pPr marR="0" algn="just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kumimoji="0" lang="fr-FR" sz="32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entury Gothic" panose="020B0502020202020204" pitchFamily="34" charset="0"/>
                <a:sym typeface="Helvetica Neue"/>
              </a:rPr>
              <a:t>Etablissements, 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U.R., ERC, chaire CPJ</a:t>
            </a:r>
            <a:endParaRPr kumimoji="0" lang="fr-FR" sz="3200" b="0" i="0" u="none" strike="noStrike" cap="none" spc="0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Century Gothic" panose="020B0502020202020204" pitchFamily="34" charset="0"/>
              <a:sym typeface="Helvetica Neue"/>
            </a:endParaRPr>
          </a:p>
        </p:txBody>
      </p: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76313725-722A-AE4B-9874-148388322423}"/>
              </a:ext>
            </a:extLst>
          </p:cNvPr>
          <p:cNvCxnSpPr>
            <a:cxnSpLocks/>
          </p:cNvCxnSpPr>
          <p:nvPr/>
        </p:nvCxnSpPr>
        <p:spPr>
          <a:xfrm>
            <a:off x="5720862" y="6744197"/>
            <a:ext cx="0" cy="1395282"/>
          </a:xfrm>
          <a:prstGeom prst="straightConnector1">
            <a:avLst/>
          </a:prstGeom>
          <a:noFill/>
          <a:ln w="57150" cap="flat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2F8F7592-B114-9745-B28A-6240613E9F1A}"/>
              </a:ext>
            </a:extLst>
          </p:cNvPr>
          <p:cNvSpPr txBox="1"/>
          <p:nvPr/>
        </p:nvSpPr>
        <p:spPr>
          <a:xfrm>
            <a:off x="4640404" y="6311455"/>
            <a:ext cx="2838919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400" i="1" dirty="0">
                <a:solidFill>
                  <a:schemeClr val="accent1"/>
                </a:solidFill>
                <a:latin typeface="Century Gothic" panose="020B0502020202020204" pitchFamily="34" charset="0"/>
              </a:rPr>
              <a:t>d</a:t>
            </a:r>
            <a:r>
              <a:rPr kumimoji="0" lang="fr-FR" sz="2400" b="0" i="1" u="none" strike="noStrike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Century Gothic" panose="020B0502020202020204" pitchFamily="34" charset="0"/>
                <a:sym typeface="Helvetica Neue"/>
              </a:rPr>
              <a:t>ont les ½ PAACC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3B10440-ED71-944D-A0E8-7BCDD2872F18}"/>
              </a:ext>
            </a:extLst>
          </p:cNvPr>
          <p:cNvSpPr txBox="1"/>
          <p:nvPr/>
        </p:nvSpPr>
        <p:spPr>
          <a:xfrm>
            <a:off x="16317524" y="12516328"/>
            <a:ext cx="7740902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0" i="1" u="none" strike="noStrike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Century Gothic" panose="020B0502020202020204" pitchFamily="34" charset="0"/>
                <a:sym typeface="Helvetica Neue"/>
              </a:rPr>
              <a:t>NB : PAACC 59274 € donc </a:t>
            </a:r>
            <a:r>
              <a:rPr kumimoji="0" lang="fr-FR" sz="2400" b="0" i="1" u="none" strike="noStrike" cap="none" spc="0" normalizeH="0" baseline="0" dirty="0" err="1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Century Gothic" panose="020B0502020202020204" pitchFamily="34" charset="0"/>
                <a:sym typeface="Helvetica Neue"/>
              </a:rPr>
              <a:t>cofiancnement</a:t>
            </a:r>
            <a:r>
              <a:rPr kumimoji="0" lang="fr-FR" sz="2400" b="0" i="1" u="none" strike="noStrike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Century Gothic" panose="020B0502020202020204" pitchFamily="34" charset="0"/>
                <a:sym typeface="Helvetica Neue"/>
              </a:rPr>
              <a:t> : 60373 €</a:t>
            </a:r>
          </a:p>
        </p:txBody>
      </p:sp>
    </p:spTree>
    <p:extLst>
      <p:ext uri="{BB962C8B-B14F-4D97-AF65-F5344CB8AC3E}">
        <p14:creationId xmlns:p14="http://schemas.microsoft.com/office/powerpoint/2010/main" val="111291377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424242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424242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424242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424242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424242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1B24968EFC6EF4AB289C484678AA922" ma:contentTypeVersion="6" ma:contentTypeDescription="Create a new document." ma:contentTypeScope="" ma:versionID="047ffe9bd82491a9bcf2666a154592d1">
  <xsd:schema xmlns:xsd="http://www.w3.org/2001/XMLSchema" xmlns:xs="http://www.w3.org/2001/XMLSchema" xmlns:p="http://schemas.microsoft.com/office/2006/metadata/properties" xmlns:ns2="2334f2aa-3fc8-42a3-8962-b3894c390d60" xmlns:ns3="914d3b5a-4139-4003-8ddb-9be6869ae256" targetNamespace="http://schemas.microsoft.com/office/2006/metadata/properties" ma:root="true" ma:fieldsID="d8dfedfb881e4b6ac2728dcce3a32b19" ns2:_="" ns3:_="">
    <xsd:import namespace="2334f2aa-3fc8-42a3-8962-b3894c390d60"/>
    <xsd:import namespace="914d3b5a-4139-4003-8ddb-9be6869ae25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34f2aa-3fc8-42a3-8962-b3894c390d6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4d3b5a-4139-4003-8ddb-9be6869ae25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B189816-B142-4A4F-BC7A-CE1DDE248986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CE547F3-FF52-4DEE-A26A-C1200C94D0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334f2aa-3fc8-42a3-8962-b3894c390d60"/>
    <ds:schemaRef ds:uri="914d3b5a-4139-4003-8ddb-9be6869ae25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965CAF4-9B2B-4091-8303-03BD5C4C222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4182</TotalTime>
  <Words>770</Words>
  <Application>Microsoft Macintosh PowerPoint</Application>
  <PresentationFormat>Personnalisé</PresentationFormat>
  <Paragraphs>113</Paragraphs>
  <Slides>9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7" baseType="lpstr">
      <vt:lpstr>Calibri</vt:lpstr>
      <vt:lpstr>Century Gothic</vt:lpstr>
      <vt:lpstr>Courier New</vt:lpstr>
      <vt:lpstr>Helvetica Neue</vt:lpstr>
      <vt:lpstr>Latin Modern Sans 10 Regular</vt:lpstr>
      <vt:lpstr>Times New Roman</vt:lpstr>
      <vt:lpstr>Wingdings</vt:lpstr>
      <vt:lpstr>21_BasicWhite</vt:lpstr>
      <vt:lpstr>Présentation PowerPoint</vt:lpstr>
      <vt:lpstr>1. Qui sommes nous ?</vt:lpstr>
      <vt:lpstr>2. Modalités pour financements Etablissement et Région</vt:lpstr>
      <vt:lpstr>2. Modalités pour financements Etablissement et Région</vt:lpstr>
      <vt:lpstr>3. Bilan 2025 sur les financements Etablissement</vt:lpstr>
      <vt:lpstr>3. Evolution des types de financements 2021-2025</vt:lpstr>
      <vt:lpstr>Présentation PowerPoint</vt:lpstr>
      <vt:lpstr>4. Evolution 2020-2025 sur les financements</vt:lpstr>
      <vt:lpstr>2. Financements doctoraux - Auditions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Hong Dunpin</dc:creator>
  <cp:lastModifiedBy>Cecile Grosbois</cp:lastModifiedBy>
  <cp:revision>140</cp:revision>
  <cp:lastPrinted>2025-06-23T12:52:39Z</cp:lastPrinted>
  <dcterms:modified xsi:type="dcterms:W3CDTF">2025-10-14T15:52:05Z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0x01010071B24968EFC6EF4AB289C484678AA922</vt:lpwstr>
  </property>
</Properties>
</file>