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6" r:id="rId5"/>
  </p:sldMasterIdLst>
  <p:notesMasterIdLst>
    <p:notesMasterId r:id="rId30"/>
  </p:notesMasterIdLst>
  <p:sldIdLst>
    <p:sldId id="256" r:id="rId6"/>
    <p:sldId id="285" r:id="rId7"/>
    <p:sldId id="279" r:id="rId8"/>
    <p:sldId id="280" r:id="rId9"/>
    <p:sldId id="298" r:id="rId10"/>
    <p:sldId id="328" r:id="rId11"/>
    <p:sldId id="284" r:id="rId12"/>
    <p:sldId id="329" r:id="rId13"/>
    <p:sldId id="330" r:id="rId14"/>
    <p:sldId id="331" r:id="rId15"/>
    <p:sldId id="332" r:id="rId16"/>
    <p:sldId id="334" r:id="rId17"/>
    <p:sldId id="337" r:id="rId18"/>
    <p:sldId id="336" r:id="rId19"/>
    <p:sldId id="338" r:id="rId20"/>
    <p:sldId id="339" r:id="rId21"/>
    <p:sldId id="322" r:id="rId22"/>
    <p:sldId id="321" r:id="rId23"/>
    <p:sldId id="324" r:id="rId24"/>
    <p:sldId id="326" r:id="rId25"/>
    <p:sldId id="325" r:id="rId26"/>
    <p:sldId id="327" r:id="rId27"/>
    <p:sldId id="275" r:id="rId28"/>
    <p:sldId id="335" r:id="rId29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BD0D"/>
    <a:srgbClr val="FCC734"/>
    <a:srgbClr val="C8D8B4"/>
    <a:srgbClr val="BFDADF"/>
    <a:srgbClr val="D0C5D5"/>
    <a:srgbClr val="F8C6A8"/>
    <a:srgbClr val="F0E742"/>
    <a:srgbClr val="FFF82B"/>
    <a:srgbClr val="EEADAD"/>
    <a:srgbClr val="58A6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32" y="102"/>
      </p:cViewPr>
      <p:guideLst>
        <p:guide orient="horz" pos="220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8370D5-B0CB-456F-9670-02389DEA574C}" type="doc">
      <dgm:prSet loTypeId="urn:microsoft.com/office/officeart/2005/8/layout/radial3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5B8E21C0-3F7F-4A23-B316-DC5B487D0DBE}">
      <dgm:prSet phldrT="[Texte]"/>
      <dgm:spPr>
        <a:noFill/>
        <a:ln>
          <a:solidFill>
            <a:srgbClr val="00B050"/>
          </a:solidFill>
        </a:ln>
      </dgm:spPr>
      <dgm:t>
        <a:bodyPr/>
        <a:lstStyle/>
        <a:p>
          <a:r>
            <a:rPr lang="fr-FR"/>
            <a:t>WP5</a:t>
          </a:r>
        </a:p>
      </dgm:t>
    </dgm:pt>
    <dgm:pt modelId="{B691E1AE-D7D1-4BE3-BAA9-4DCCFEA756A7}" type="parTrans" cxnId="{3C51F964-3D13-441B-B061-41750031DFA8}">
      <dgm:prSet/>
      <dgm:spPr/>
      <dgm:t>
        <a:bodyPr/>
        <a:lstStyle/>
        <a:p>
          <a:endParaRPr lang="fr-FR"/>
        </a:p>
      </dgm:t>
    </dgm:pt>
    <dgm:pt modelId="{A05F57DA-347C-4588-AAFC-B65F62E069AE}" type="sibTrans" cxnId="{3C51F964-3D13-441B-B061-41750031DFA8}">
      <dgm:prSet/>
      <dgm:spPr/>
      <dgm:t>
        <a:bodyPr/>
        <a:lstStyle/>
        <a:p>
          <a:endParaRPr lang="fr-FR"/>
        </a:p>
      </dgm:t>
    </dgm:pt>
    <dgm:pt modelId="{AB2A51E3-E1F6-4164-84DD-10B9E0AF3CB5}">
      <dgm:prSet phldrT="[Texte]" custT="1"/>
      <dgm:spPr>
        <a:solidFill>
          <a:srgbClr val="59B079"/>
        </a:solidFill>
      </dgm:spPr>
      <dgm:t>
        <a:bodyPr/>
        <a:lstStyle/>
        <a:p>
          <a:pPr>
            <a:buNone/>
          </a:pPr>
          <a:r>
            <a:rPr lang="fr-FR" sz="1400" b="1">
              <a:solidFill>
                <a:schemeClr val="bg1"/>
              </a:solidFill>
            </a:rPr>
            <a:t>T5.1 </a:t>
          </a:r>
        </a:p>
        <a:p>
          <a:pPr>
            <a:buNone/>
          </a:pPr>
          <a:r>
            <a:rPr lang="fr-FR" sz="1400" b="1">
              <a:solidFill>
                <a:schemeClr val="bg1"/>
              </a:solidFill>
            </a:rPr>
            <a:t>Cadre de recherche </a:t>
          </a:r>
          <a:r>
            <a:rPr lang="fr-FR" sz="1400" b="1" err="1">
              <a:solidFill>
                <a:schemeClr val="bg1"/>
              </a:solidFill>
            </a:rPr>
            <a:t>NEOLAiA</a:t>
          </a:r>
          <a:endParaRPr lang="fr-FR" sz="1400"/>
        </a:p>
      </dgm:t>
    </dgm:pt>
    <dgm:pt modelId="{463CADF6-D417-4D59-B04A-92B56CFC9088}" type="parTrans" cxnId="{A86E525A-93E8-4947-B8B6-1F396AEA2913}">
      <dgm:prSet/>
      <dgm:spPr/>
      <dgm:t>
        <a:bodyPr/>
        <a:lstStyle/>
        <a:p>
          <a:endParaRPr lang="fr-FR"/>
        </a:p>
      </dgm:t>
    </dgm:pt>
    <dgm:pt modelId="{E5E86BE3-27E4-46E5-9AC9-E8FEBFD0E46F}" type="sibTrans" cxnId="{A86E525A-93E8-4947-B8B6-1F396AEA2913}">
      <dgm:prSet/>
      <dgm:spPr/>
      <dgm:t>
        <a:bodyPr/>
        <a:lstStyle/>
        <a:p>
          <a:endParaRPr lang="fr-FR"/>
        </a:p>
      </dgm:t>
    </dgm:pt>
    <dgm:pt modelId="{C47CC152-3275-41F5-A058-11C3210C9F4F}">
      <dgm:prSet phldrT="[Texte]" custT="1"/>
      <dgm:spPr>
        <a:solidFill>
          <a:srgbClr val="59B079"/>
        </a:solidFill>
      </dgm:spPr>
      <dgm:t>
        <a:bodyPr/>
        <a:lstStyle/>
        <a:p>
          <a:pPr>
            <a:buNone/>
          </a:pPr>
          <a:r>
            <a:rPr lang="fr-FR" sz="1300" b="1">
              <a:solidFill>
                <a:schemeClr val="bg1"/>
              </a:solidFill>
            </a:rPr>
            <a:t>T5.2</a:t>
          </a:r>
        </a:p>
        <a:p>
          <a:pPr>
            <a:buNone/>
          </a:pPr>
          <a:r>
            <a:rPr lang="fr-FR" sz="1300" b="1">
              <a:solidFill>
                <a:schemeClr val="bg1"/>
              </a:solidFill>
            </a:rPr>
            <a:t>Cartographie des ressources et synergies de recherche</a:t>
          </a:r>
          <a:endParaRPr lang="fr-FR" sz="1300"/>
        </a:p>
      </dgm:t>
    </dgm:pt>
    <dgm:pt modelId="{3A851527-0B5A-46C5-811A-8C1401CDC398}" type="parTrans" cxnId="{23E0E5B1-63AA-4D52-8521-D60EF4DDE91C}">
      <dgm:prSet/>
      <dgm:spPr/>
      <dgm:t>
        <a:bodyPr/>
        <a:lstStyle/>
        <a:p>
          <a:endParaRPr lang="fr-FR"/>
        </a:p>
      </dgm:t>
    </dgm:pt>
    <dgm:pt modelId="{45E43F21-3202-4956-8FF4-D2E26E22BDB7}" type="sibTrans" cxnId="{23E0E5B1-63AA-4D52-8521-D60EF4DDE91C}">
      <dgm:prSet/>
      <dgm:spPr/>
      <dgm:t>
        <a:bodyPr/>
        <a:lstStyle/>
        <a:p>
          <a:endParaRPr lang="fr-FR"/>
        </a:p>
      </dgm:t>
    </dgm:pt>
    <dgm:pt modelId="{AAC71955-2A55-4DB0-BE3B-596420C5B84A}">
      <dgm:prSet phldrT="[Texte]" custT="1"/>
      <dgm:spPr>
        <a:solidFill>
          <a:srgbClr val="59B079"/>
        </a:solidFill>
        <a:ln>
          <a:solidFill>
            <a:srgbClr val="59B079"/>
          </a:solidFill>
        </a:ln>
      </dgm:spPr>
      <dgm:t>
        <a:bodyPr/>
        <a:lstStyle/>
        <a:p>
          <a:pPr>
            <a:buNone/>
          </a:pPr>
          <a:r>
            <a:rPr lang="fr-FR" sz="1300" b="1">
              <a:solidFill>
                <a:schemeClr val="bg1"/>
              </a:solidFill>
            </a:rPr>
            <a:t>T5.3</a:t>
          </a:r>
        </a:p>
        <a:p>
          <a:pPr>
            <a:buNone/>
          </a:pPr>
          <a:r>
            <a:rPr lang="fr-FR" sz="1300" b="1">
              <a:solidFill>
                <a:schemeClr val="bg1"/>
              </a:solidFill>
            </a:rPr>
            <a:t>Création d’équipes d’appui à la recherche</a:t>
          </a:r>
          <a:endParaRPr lang="fr-FR" sz="1300"/>
        </a:p>
      </dgm:t>
    </dgm:pt>
    <dgm:pt modelId="{AA63243D-E609-4126-9454-FAC388422E58}" type="parTrans" cxnId="{2B3E3E63-4420-4D5E-98A5-04CE0391821B}">
      <dgm:prSet/>
      <dgm:spPr/>
      <dgm:t>
        <a:bodyPr/>
        <a:lstStyle/>
        <a:p>
          <a:endParaRPr lang="fr-FR"/>
        </a:p>
      </dgm:t>
    </dgm:pt>
    <dgm:pt modelId="{5B48F064-C5CD-48D3-B6C8-A488CBE79A31}" type="sibTrans" cxnId="{2B3E3E63-4420-4D5E-98A5-04CE0391821B}">
      <dgm:prSet/>
      <dgm:spPr/>
      <dgm:t>
        <a:bodyPr/>
        <a:lstStyle/>
        <a:p>
          <a:endParaRPr lang="fr-FR"/>
        </a:p>
      </dgm:t>
    </dgm:pt>
    <dgm:pt modelId="{48316949-0773-49F1-8B75-4D882041FE96}">
      <dgm:prSet phldrT="[Texte]" custT="1"/>
      <dgm:spPr>
        <a:solidFill>
          <a:srgbClr val="59B079"/>
        </a:solidFill>
      </dgm:spPr>
      <dgm:t>
        <a:bodyPr/>
        <a:lstStyle/>
        <a:p>
          <a:pPr>
            <a:buNone/>
          </a:pPr>
          <a:r>
            <a:rPr lang="fr-FR" sz="1300" b="1">
              <a:solidFill>
                <a:schemeClr val="bg1"/>
              </a:solidFill>
            </a:rPr>
            <a:t>T5.4 Actions de soutien pour une recherche d’excellence</a:t>
          </a:r>
          <a:endParaRPr lang="fr-FR" sz="1300"/>
        </a:p>
      </dgm:t>
    </dgm:pt>
    <dgm:pt modelId="{EBCAAF9B-3E7C-4716-89C8-F91EB02A51FF}" type="parTrans" cxnId="{6C5AF0D3-C3E0-44EA-A4B2-659BBBD59B38}">
      <dgm:prSet/>
      <dgm:spPr/>
      <dgm:t>
        <a:bodyPr/>
        <a:lstStyle/>
        <a:p>
          <a:endParaRPr lang="fr-FR"/>
        </a:p>
      </dgm:t>
    </dgm:pt>
    <dgm:pt modelId="{5FADE882-43B9-43F5-8E75-56CCEABE6926}" type="sibTrans" cxnId="{6C5AF0D3-C3E0-44EA-A4B2-659BBBD59B38}">
      <dgm:prSet/>
      <dgm:spPr/>
      <dgm:t>
        <a:bodyPr/>
        <a:lstStyle/>
        <a:p>
          <a:endParaRPr lang="fr-FR"/>
        </a:p>
      </dgm:t>
    </dgm:pt>
    <dgm:pt modelId="{6AB0783C-58BB-4DA9-AD55-58DADDDF7BE4}">
      <dgm:prSet phldrT="[Texte]" custT="1"/>
      <dgm:spPr>
        <a:solidFill>
          <a:srgbClr val="59B079"/>
        </a:solidFill>
      </dgm:spPr>
      <dgm:t>
        <a:bodyPr/>
        <a:lstStyle/>
        <a:p>
          <a:pPr>
            <a:buNone/>
          </a:pPr>
          <a:r>
            <a:rPr lang="fr-FR" sz="1300" b="1" dirty="0">
              <a:solidFill>
                <a:schemeClr val="bg1"/>
              </a:solidFill>
            </a:rPr>
            <a:t>T5.5</a:t>
          </a:r>
        </a:p>
        <a:p>
          <a:pPr>
            <a:buNone/>
          </a:pPr>
          <a:r>
            <a:rPr lang="fr-FR" sz="1300" b="1" dirty="0">
              <a:solidFill>
                <a:schemeClr val="bg1"/>
              </a:solidFill>
            </a:rPr>
            <a:t>Définir et animer un programme Living </a:t>
          </a:r>
          <a:r>
            <a:rPr lang="fr-FR" sz="1300" b="1" dirty="0" err="1">
              <a:solidFill>
                <a:schemeClr val="bg1"/>
              </a:solidFill>
            </a:rPr>
            <a:t>Lab</a:t>
          </a:r>
          <a:r>
            <a:rPr lang="fr-FR" sz="1300" b="1" dirty="0">
              <a:solidFill>
                <a:schemeClr val="bg1"/>
              </a:solidFill>
            </a:rPr>
            <a:t> </a:t>
          </a:r>
          <a:r>
            <a:rPr lang="fr-FR" sz="1300" b="1" dirty="0" err="1">
              <a:solidFill>
                <a:schemeClr val="bg1"/>
              </a:solidFill>
            </a:rPr>
            <a:t>NEOLAiA</a:t>
          </a:r>
          <a:endParaRPr lang="fr-FR" sz="1300" dirty="0"/>
        </a:p>
      </dgm:t>
    </dgm:pt>
    <dgm:pt modelId="{83A35116-4EAC-4D2E-9608-58AB43536444}" type="parTrans" cxnId="{F4FCAD4F-D9B1-4D76-9BAB-69E282C7468F}">
      <dgm:prSet/>
      <dgm:spPr/>
      <dgm:t>
        <a:bodyPr/>
        <a:lstStyle/>
        <a:p>
          <a:endParaRPr lang="fr-FR"/>
        </a:p>
      </dgm:t>
    </dgm:pt>
    <dgm:pt modelId="{2D9F1D72-0E75-4B59-96ED-EA3295AA2DF1}" type="sibTrans" cxnId="{F4FCAD4F-D9B1-4D76-9BAB-69E282C7468F}">
      <dgm:prSet/>
      <dgm:spPr/>
      <dgm:t>
        <a:bodyPr/>
        <a:lstStyle/>
        <a:p>
          <a:endParaRPr lang="fr-FR"/>
        </a:p>
      </dgm:t>
    </dgm:pt>
    <dgm:pt modelId="{454BE576-7E98-4428-943F-03AA7E0E77CB}" type="pres">
      <dgm:prSet presAssocID="{0F8370D5-B0CB-456F-9670-02389DEA574C}" presName="composite" presStyleCnt="0">
        <dgm:presLayoutVars>
          <dgm:chMax val="1"/>
          <dgm:dir/>
          <dgm:resizeHandles val="exact"/>
        </dgm:presLayoutVars>
      </dgm:prSet>
      <dgm:spPr/>
    </dgm:pt>
    <dgm:pt modelId="{75D1AF7D-55C6-4F4B-8814-7F84B4BFDE07}" type="pres">
      <dgm:prSet presAssocID="{0F8370D5-B0CB-456F-9670-02389DEA574C}" presName="radial" presStyleCnt="0">
        <dgm:presLayoutVars>
          <dgm:animLvl val="ctr"/>
        </dgm:presLayoutVars>
      </dgm:prSet>
      <dgm:spPr/>
    </dgm:pt>
    <dgm:pt modelId="{033361EA-B7EF-4B70-8119-A7635DADBF61}" type="pres">
      <dgm:prSet presAssocID="{5B8E21C0-3F7F-4A23-B316-DC5B487D0DBE}" presName="centerShape" presStyleLbl="vennNode1" presStyleIdx="0" presStyleCnt="6"/>
      <dgm:spPr/>
    </dgm:pt>
    <dgm:pt modelId="{2689F61E-75C8-486D-B3F7-0777B936A0FF}" type="pres">
      <dgm:prSet presAssocID="{AB2A51E3-E1F6-4164-84DD-10B9E0AF3CB5}" presName="node" presStyleLbl="vennNode1" presStyleIdx="1" presStyleCnt="6">
        <dgm:presLayoutVars>
          <dgm:bulletEnabled val="1"/>
        </dgm:presLayoutVars>
      </dgm:prSet>
      <dgm:spPr/>
    </dgm:pt>
    <dgm:pt modelId="{0B4CE9B5-6102-4982-BFC3-5F94337DC30E}" type="pres">
      <dgm:prSet presAssocID="{C47CC152-3275-41F5-A058-11C3210C9F4F}" presName="node" presStyleLbl="vennNode1" presStyleIdx="2" presStyleCnt="6">
        <dgm:presLayoutVars>
          <dgm:bulletEnabled val="1"/>
        </dgm:presLayoutVars>
      </dgm:prSet>
      <dgm:spPr/>
    </dgm:pt>
    <dgm:pt modelId="{2D924728-DC74-440D-8C8F-8D4B8B23CBA2}" type="pres">
      <dgm:prSet presAssocID="{AAC71955-2A55-4DB0-BE3B-596420C5B84A}" presName="node" presStyleLbl="vennNode1" presStyleIdx="3" presStyleCnt="6">
        <dgm:presLayoutVars>
          <dgm:bulletEnabled val="1"/>
        </dgm:presLayoutVars>
      </dgm:prSet>
      <dgm:spPr/>
    </dgm:pt>
    <dgm:pt modelId="{6D36D1EB-45E6-46BF-B7F4-81F3FFFB74EA}" type="pres">
      <dgm:prSet presAssocID="{48316949-0773-49F1-8B75-4D882041FE96}" presName="node" presStyleLbl="vennNode1" presStyleIdx="4" presStyleCnt="6">
        <dgm:presLayoutVars>
          <dgm:bulletEnabled val="1"/>
        </dgm:presLayoutVars>
      </dgm:prSet>
      <dgm:spPr/>
    </dgm:pt>
    <dgm:pt modelId="{E5CF84B8-90C1-400A-BB6F-84B6F8B3996B}" type="pres">
      <dgm:prSet presAssocID="{6AB0783C-58BB-4DA9-AD55-58DADDDF7BE4}" presName="node" presStyleLbl="vennNode1" presStyleIdx="5" presStyleCnt="6">
        <dgm:presLayoutVars>
          <dgm:bulletEnabled val="1"/>
        </dgm:presLayoutVars>
      </dgm:prSet>
      <dgm:spPr/>
    </dgm:pt>
  </dgm:ptLst>
  <dgm:cxnLst>
    <dgm:cxn modelId="{AEFFC233-CC5C-41BB-B61D-EBF65A3E4D7E}" type="presOf" srcId="{AB2A51E3-E1F6-4164-84DD-10B9E0AF3CB5}" destId="{2689F61E-75C8-486D-B3F7-0777B936A0FF}" srcOrd="0" destOrd="0" presId="urn:microsoft.com/office/officeart/2005/8/layout/radial3"/>
    <dgm:cxn modelId="{2B3E3E63-4420-4D5E-98A5-04CE0391821B}" srcId="{5B8E21C0-3F7F-4A23-B316-DC5B487D0DBE}" destId="{AAC71955-2A55-4DB0-BE3B-596420C5B84A}" srcOrd="2" destOrd="0" parTransId="{AA63243D-E609-4126-9454-FAC388422E58}" sibTransId="{5B48F064-C5CD-48D3-B6C8-A488CBE79A31}"/>
    <dgm:cxn modelId="{3C51F964-3D13-441B-B061-41750031DFA8}" srcId="{0F8370D5-B0CB-456F-9670-02389DEA574C}" destId="{5B8E21C0-3F7F-4A23-B316-DC5B487D0DBE}" srcOrd="0" destOrd="0" parTransId="{B691E1AE-D7D1-4BE3-BAA9-4DCCFEA756A7}" sibTransId="{A05F57DA-347C-4588-AAFC-B65F62E069AE}"/>
    <dgm:cxn modelId="{F4FCAD4F-D9B1-4D76-9BAB-69E282C7468F}" srcId="{5B8E21C0-3F7F-4A23-B316-DC5B487D0DBE}" destId="{6AB0783C-58BB-4DA9-AD55-58DADDDF7BE4}" srcOrd="4" destOrd="0" parTransId="{83A35116-4EAC-4D2E-9608-58AB43536444}" sibTransId="{2D9F1D72-0E75-4B59-96ED-EA3295AA2DF1}"/>
    <dgm:cxn modelId="{A86E525A-93E8-4947-B8B6-1F396AEA2913}" srcId="{5B8E21C0-3F7F-4A23-B316-DC5B487D0DBE}" destId="{AB2A51E3-E1F6-4164-84DD-10B9E0AF3CB5}" srcOrd="0" destOrd="0" parTransId="{463CADF6-D417-4D59-B04A-92B56CFC9088}" sibTransId="{E5E86BE3-27E4-46E5-9AC9-E8FEBFD0E46F}"/>
    <dgm:cxn modelId="{10DD277E-EF6F-4DFB-B2CF-B0808C6BB04E}" type="presOf" srcId="{0F8370D5-B0CB-456F-9670-02389DEA574C}" destId="{454BE576-7E98-4428-943F-03AA7E0E77CB}" srcOrd="0" destOrd="0" presId="urn:microsoft.com/office/officeart/2005/8/layout/radial3"/>
    <dgm:cxn modelId="{7F586685-652D-49FB-BA3E-2BD4D21C50A6}" type="presOf" srcId="{C47CC152-3275-41F5-A058-11C3210C9F4F}" destId="{0B4CE9B5-6102-4982-BFC3-5F94337DC30E}" srcOrd="0" destOrd="0" presId="urn:microsoft.com/office/officeart/2005/8/layout/radial3"/>
    <dgm:cxn modelId="{D465289F-602D-4EF0-A047-10137F9AFD38}" type="presOf" srcId="{5B8E21C0-3F7F-4A23-B316-DC5B487D0DBE}" destId="{033361EA-B7EF-4B70-8119-A7635DADBF61}" srcOrd="0" destOrd="0" presId="urn:microsoft.com/office/officeart/2005/8/layout/radial3"/>
    <dgm:cxn modelId="{23E0E5B1-63AA-4D52-8521-D60EF4DDE91C}" srcId="{5B8E21C0-3F7F-4A23-B316-DC5B487D0DBE}" destId="{C47CC152-3275-41F5-A058-11C3210C9F4F}" srcOrd="1" destOrd="0" parTransId="{3A851527-0B5A-46C5-811A-8C1401CDC398}" sibTransId="{45E43F21-3202-4956-8FF4-D2E26E22BDB7}"/>
    <dgm:cxn modelId="{89E12FB6-28F8-4134-A7A3-8F6123BDF979}" type="presOf" srcId="{6AB0783C-58BB-4DA9-AD55-58DADDDF7BE4}" destId="{E5CF84B8-90C1-400A-BB6F-84B6F8B3996B}" srcOrd="0" destOrd="0" presId="urn:microsoft.com/office/officeart/2005/8/layout/radial3"/>
    <dgm:cxn modelId="{6C5AF0D3-C3E0-44EA-A4B2-659BBBD59B38}" srcId="{5B8E21C0-3F7F-4A23-B316-DC5B487D0DBE}" destId="{48316949-0773-49F1-8B75-4D882041FE96}" srcOrd="3" destOrd="0" parTransId="{EBCAAF9B-3E7C-4716-89C8-F91EB02A51FF}" sibTransId="{5FADE882-43B9-43F5-8E75-56CCEABE6926}"/>
    <dgm:cxn modelId="{7CB4A5D4-FEB0-4CDE-BCAD-73D76C041C7F}" type="presOf" srcId="{48316949-0773-49F1-8B75-4D882041FE96}" destId="{6D36D1EB-45E6-46BF-B7F4-81F3FFFB74EA}" srcOrd="0" destOrd="0" presId="urn:microsoft.com/office/officeart/2005/8/layout/radial3"/>
    <dgm:cxn modelId="{692841DB-CB36-49F2-97C7-952411D070E9}" type="presOf" srcId="{AAC71955-2A55-4DB0-BE3B-596420C5B84A}" destId="{2D924728-DC74-440D-8C8F-8D4B8B23CBA2}" srcOrd="0" destOrd="0" presId="urn:microsoft.com/office/officeart/2005/8/layout/radial3"/>
    <dgm:cxn modelId="{1F01BDB8-8E69-46CF-977E-09336059A3E7}" type="presParOf" srcId="{454BE576-7E98-4428-943F-03AA7E0E77CB}" destId="{75D1AF7D-55C6-4F4B-8814-7F84B4BFDE07}" srcOrd="0" destOrd="0" presId="urn:microsoft.com/office/officeart/2005/8/layout/radial3"/>
    <dgm:cxn modelId="{4601F7B1-D32B-41DD-88BC-74846F3A7B5E}" type="presParOf" srcId="{75D1AF7D-55C6-4F4B-8814-7F84B4BFDE07}" destId="{033361EA-B7EF-4B70-8119-A7635DADBF61}" srcOrd="0" destOrd="0" presId="urn:microsoft.com/office/officeart/2005/8/layout/radial3"/>
    <dgm:cxn modelId="{3C30DCF4-7D34-42B8-AD9C-F9D421C5E596}" type="presParOf" srcId="{75D1AF7D-55C6-4F4B-8814-7F84B4BFDE07}" destId="{2689F61E-75C8-486D-B3F7-0777B936A0FF}" srcOrd="1" destOrd="0" presId="urn:microsoft.com/office/officeart/2005/8/layout/radial3"/>
    <dgm:cxn modelId="{023A56D0-5D8A-40A6-9E64-BACFC93A983E}" type="presParOf" srcId="{75D1AF7D-55C6-4F4B-8814-7F84B4BFDE07}" destId="{0B4CE9B5-6102-4982-BFC3-5F94337DC30E}" srcOrd="2" destOrd="0" presId="urn:microsoft.com/office/officeart/2005/8/layout/radial3"/>
    <dgm:cxn modelId="{A64A5925-551A-4912-9C8B-5AE6A38B2E06}" type="presParOf" srcId="{75D1AF7D-55C6-4F4B-8814-7F84B4BFDE07}" destId="{2D924728-DC74-440D-8C8F-8D4B8B23CBA2}" srcOrd="3" destOrd="0" presId="urn:microsoft.com/office/officeart/2005/8/layout/radial3"/>
    <dgm:cxn modelId="{E4164B67-07A3-407A-94A4-8A951C46D6BA}" type="presParOf" srcId="{75D1AF7D-55C6-4F4B-8814-7F84B4BFDE07}" destId="{6D36D1EB-45E6-46BF-B7F4-81F3FFFB74EA}" srcOrd="4" destOrd="0" presId="urn:microsoft.com/office/officeart/2005/8/layout/radial3"/>
    <dgm:cxn modelId="{746504EA-54B3-4FE3-9F0D-D2785E8AED2E}" type="presParOf" srcId="{75D1AF7D-55C6-4F4B-8814-7F84B4BFDE07}" destId="{E5CF84B8-90C1-400A-BB6F-84B6F8B3996B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3361EA-B7EF-4B70-8119-A7635DADBF61}">
      <dsp:nvSpPr>
        <dsp:cNvPr id="0" name=""/>
        <dsp:cNvSpPr/>
      </dsp:nvSpPr>
      <dsp:spPr>
        <a:xfrm>
          <a:off x="2991761" y="1238295"/>
          <a:ext cx="2870471" cy="2870471"/>
        </a:xfrm>
        <a:prstGeom prst="ellipse">
          <a:avLst/>
        </a:pr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6500" kern="1200"/>
            <a:t>WP5</a:t>
          </a:r>
        </a:p>
      </dsp:txBody>
      <dsp:txXfrm>
        <a:off x="3412132" y="1658666"/>
        <a:ext cx="2029729" cy="2029729"/>
      </dsp:txXfrm>
    </dsp:sp>
    <dsp:sp modelId="{2689F61E-75C8-486D-B3F7-0777B936A0FF}">
      <dsp:nvSpPr>
        <dsp:cNvPr id="0" name=""/>
        <dsp:cNvSpPr/>
      </dsp:nvSpPr>
      <dsp:spPr>
        <a:xfrm>
          <a:off x="3709379" y="88560"/>
          <a:ext cx="1435235" cy="1435235"/>
        </a:xfrm>
        <a:prstGeom prst="ellipse">
          <a:avLst/>
        </a:prstGeom>
        <a:solidFill>
          <a:srgbClr val="59B07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b="1" kern="1200">
              <a:solidFill>
                <a:schemeClr val="bg1"/>
              </a:solidFill>
            </a:rPr>
            <a:t>T5.1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b="1" kern="1200">
              <a:solidFill>
                <a:schemeClr val="bg1"/>
              </a:solidFill>
            </a:rPr>
            <a:t>Cadre de recherche </a:t>
          </a:r>
          <a:r>
            <a:rPr lang="fr-FR" sz="1400" b="1" kern="1200" err="1">
              <a:solidFill>
                <a:schemeClr val="bg1"/>
              </a:solidFill>
            </a:rPr>
            <a:t>NEOLAiA</a:t>
          </a:r>
          <a:endParaRPr lang="fr-FR" sz="1400" kern="1200"/>
        </a:p>
      </dsp:txBody>
      <dsp:txXfrm>
        <a:off x="3919564" y="298745"/>
        <a:ext cx="1014865" cy="1014865"/>
      </dsp:txXfrm>
    </dsp:sp>
    <dsp:sp modelId="{0B4CE9B5-6102-4982-BFC3-5F94337DC30E}">
      <dsp:nvSpPr>
        <dsp:cNvPr id="0" name=""/>
        <dsp:cNvSpPr/>
      </dsp:nvSpPr>
      <dsp:spPr>
        <a:xfrm>
          <a:off x="5485337" y="1378869"/>
          <a:ext cx="1435235" cy="1435235"/>
        </a:xfrm>
        <a:prstGeom prst="ellipse">
          <a:avLst/>
        </a:prstGeom>
        <a:solidFill>
          <a:srgbClr val="59B07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>
              <a:solidFill>
                <a:schemeClr val="bg1"/>
              </a:solidFill>
            </a:rPr>
            <a:t>T5.2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>
              <a:solidFill>
                <a:schemeClr val="bg1"/>
              </a:solidFill>
            </a:rPr>
            <a:t>Cartographie des ressources et synergies de recherche</a:t>
          </a:r>
          <a:endParaRPr lang="fr-FR" sz="1300" kern="1200"/>
        </a:p>
      </dsp:txBody>
      <dsp:txXfrm>
        <a:off x="5695522" y="1589054"/>
        <a:ext cx="1014865" cy="1014865"/>
      </dsp:txXfrm>
    </dsp:sp>
    <dsp:sp modelId="{2D924728-DC74-440D-8C8F-8D4B8B23CBA2}">
      <dsp:nvSpPr>
        <dsp:cNvPr id="0" name=""/>
        <dsp:cNvSpPr/>
      </dsp:nvSpPr>
      <dsp:spPr>
        <a:xfrm>
          <a:off x="4806981" y="3466633"/>
          <a:ext cx="1435235" cy="1435235"/>
        </a:xfrm>
        <a:prstGeom prst="ellipse">
          <a:avLst/>
        </a:prstGeom>
        <a:solidFill>
          <a:srgbClr val="59B079"/>
        </a:solidFill>
        <a:ln w="25400" cap="flat" cmpd="sng" algn="ctr">
          <a:solidFill>
            <a:srgbClr val="59B07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>
              <a:solidFill>
                <a:schemeClr val="bg1"/>
              </a:solidFill>
            </a:rPr>
            <a:t>T5.3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>
              <a:solidFill>
                <a:schemeClr val="bg1"/>
              </a:solidFill>
            </a:rPr>
            <a:t>Création d’équipes d’appui à la recherche</a:t>
          </a:r>
          <a:endParaRPr lang="fr-FR" sz="1300" kern="1200"/>
        </a:p>
      </dsp:txBody>
      <dsp:txXfrm>
        <a:off x="5017166" y="3676818"/>
        <a:ext cx="1014865" cy="1014865"/>
      </dsp:txXfrm>
    </dsp:sp>
    <dsp:sp modelId="{6D36D1EB-45E6-46BF-B7F4-81F3FFFB74EA}">
      <dsp:nvSpPr>
        <dsp:cNvPr id="0" name=""/>
        <dsp:cNvSpPr/>
      </dsp:nvSpPr>
      <dsp:spPr>
        <a:xfrm>
          <a:off x="2611777" y="3466633"/>
          <a:ext cx="1435235" cy="1435235"/>
        </a:xfrm>
        <a:prstGeom prst="ellipse">
          <a:avLst/>
        </a:prstGeom>
        <a:solidFill>
          <a:srgbClr val="59B07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>
              <a:solidFill>
                <a:schemeClr val="bg1"/>
              </a:solidFill>
            </a:rPr>
            <a:t>T5.4 Actions de soutien pour une recherche d’excellence</a:t>
          </a:r>
          <a:endParaRPr lang="fr-FR" sz="1300" kern="1200"/>
        </a:p>
      </dsp:txBody>
      <dsp:txXfrm>
        <a:off x="2821962" y="3676818"/>
        <a:ext cx="1014865" cy="1014865"/>
      </dsp:txXfrm>
    </dsp:sp>
    <dsp:sp modelId="{E5CF84B8-90C1-400A-BB6F-84B6F8B3996B}">
      <dsp:nvSpPr>
        <dsp:cNvPr id="0" name=""/>
        <dsp:cNvSpPr/>
      </dsp:nvSpPr>
      <dsp:spPr>
        <a:xfrm>
          <a:off x="1933421" y="1378869"/>
          <a:ext cx="1435235" cy="1435235"/>
        </a:xfrm>
        <a:prstGeom prst="ellipse">
          <a:avLst/>
        </a:prstGeom>
        <a:solidFill>
          <a:srgbClr val="59B07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 dirty="0">
              <a:solidFill>
                <a:schemeClr val="bg1"/>
              </a:solidFill>
            </a:rPr>
            <a:t>T5.5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 dirty="0">
              <a:solidFill>
                <a:schemeClr val="bg1"/>
              </a:solidFill>
            </a:rPr>
            <a:t>Définir et animer un programme Living </a:t>
          </a:r>
          <a:r>
            <a:rPr lang="fr-FR" sz="1300" b="1" kern="1200" dirty="0" err="1">
              <a:solidFill>
                <a:schemeClr val="bg1"/>
              </a:solidFill>
            </a:rPr>
            <a:t>Lab</a:t>
          </a:r>
          <a:r>
            <a:rPr lang="fr-FR" sz="1300" b="1" kern="1200" dirty="0">
              <a:solidFill>
                <a:schemeClr val="bg1"/>
              </a:solidFill>
            </a:rPr>
            <a:t> </a:t>
          </a:r>
          <a:r>
            <a:rPr lang="fr-FR" sz="1300" b="1" kern="1200" dirty="0" err="1">
              <a:solidFill>
                <a:schemeClr val="bg1"/>
              </a:solidFill>
            </a:rPr>
            <a:t>NEOLAiA</a:t>
          </a:r>
          <a:endParaRPr lang="fr-FR" sz="1300" kern="1200" dirty="0"/>
        </a:p>
      </dsp:txBody>
      <dsp:txXfrm>
        <a:off x="2143606" y="1589054"/>
        <a:ext cx="1014865" cy="10148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67A9A-8B44-4940-B35D-19934A25D2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DE9C9-CA2A-4C16-A141-2D53AAA2E774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10740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74997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NB : mentorat = dix séances transversales en ligne sur les six premiers mois puis échanges réguliers avec le mentor sur un an, avec une mobilité de 1 mois.</a:t>
            </a:r>
          </a:p>
          <a:p>
            <a:r>
              <a:rPr lang="fr-FR" dirty="0"/>
              <a:t>Séminaire annuel. Pour 2024 = 27 février la recherche </a:t>
            </a:r>
            <a:r>
              <a:rPr lang="fr-FR" dirty="0" err="1"/>
              <a:t>inter-disciplinaire</a:t>
            </a:r>
            <a:r>
              <a:rPr lang="fr-FR" dirty="0"/>
              <a:t> présentée par Eléonore </a:t>
            </a:r>
            <a:r>
              <a:rPr lang="fr-FR" dirty="0" err="1"/>
              <a:t>Kristoffersson</a:t>
            </a:r>
            <a:r>
              <a:rPr lang="fr-FR" dirty="0"/>
              <a:t>, 2 mai diversité et inclusion dans la recherche, par Michaela Vogt, le 12 septembre la recherche de financement (UT mobilisable et le </a:t>
            </a:r>
            <a:r>
              <a:rPr lang="fr-FR" dirty="0" err="1"/>
              <a:t>grant</a:t>
            </a:r>
            <a:r>
              <a:rPr lang="fr-FR" dirty="0"/>
              <a:t> office d’Orebro), 3 novembre : internationalisation de la recherche, Magnus </a:t>
            </a:r>
            <a:r>
              <a:rPr lang="fr-FR" dirty="0" err="1"/>
              <a:t>Kristoffersson</a:t>
            </a:r>
            <a:r>
              <a:rPr lang="fr-FR" dirty="0"/>
              <a:t> est preneur de contacts pour animer cette séance.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66174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7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44825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8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62311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9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89829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10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8584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85891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9450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807183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57109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983857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87175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18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54483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19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9558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20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37189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21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310257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22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268840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DE9C9-CA2A-4C16-A141-2D53AAA2E774}" type="slidenum">
              <a:rPr lang="lt-LT" smtClean="0"/>
              <a:t>24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55855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ECFBA9A-6B69-4139-D9C2-FE94B681BE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EC880899-A00E-C083-324A-7BA565844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5B29E0E5-DC74-8F5F-EE68-B44751EB0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CC512C92-A9CC-4B45-FD96-667DC9A5A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B3B4F394-BA18-61A1-CD79-3D682D16E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5314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5E339FE-790A-C9D1-DB9C-AAEB821B6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7AA4F191-426F-79DE-36E9-A59537BC8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B6D08DE-1A8E-950B-B242-19299943B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1D7AD21D-65E4-6574-6BF4-2248A2406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4C91018F-E1D1-7E79-403B-F59D03B06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54640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3B7A709-FFAB-EF38-761B-BD9753448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C450A330-3141-15C6-A2B7-61250B9CDB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92C95CA4-9222-9368-DB2A-ADE2CD032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CA81575C-873E-CB0B-5E5A-022BA4C0B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9AA0C2C5-6A3F-1266-D846-9C52BD67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66519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EA77859-B94A-14E2-FB5D-02B5AEC6A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8C22F05-DDAA-2292-95A7-6E09401A8C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ED51301D-B730-CFC5-EFA4-605BB6947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CE31DEAD-15A2-9930-5518-0D469B0BB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773B6E5C-EA0C-7E3F-491B-52005E3F4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EB33EFF4-028F-379A-2EC3-CF368771A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66484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978B307-45C7-EF98-0520-FBF2AD618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C44A7991-770F-D5BD-4232-08922643D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4DF7FDE2-D5DD-A38D-D6F6-2951A6D94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B4E59869-99E4-A018-2923-EC336C3522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55371E38-9F36-1550-F366-D149DD0CAC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95B7A4F0-1248-B787-A60F-30A29B9D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0F960A26-9461-0A98-6424-66B14867D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C025D61C-7971-E8AA-AAF5-AD4362000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2846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768085A-E048-F1A8-D84D-B62B79877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E00FD229-5683-8534-D687-CE0D58006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2C3B0225-E79F-FD8C-45FA-71BA4F9F7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7913C9EB-00EA-1C3A-A160-74A879790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19133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28A1F3A4-7F5E-F540-D6B9-9DE62D7A3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2B0A270B-7799-E0D9-345F-06B10143F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8506F542-F89E-C6A4-E5AF-325D1A9F8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03763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D16E7F2-DDF4-49B2-AF72-6EA07F370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56CC957-7142-20FC-77CC-5C6274191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FAB46277-5841-318F-A75E-2903081218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DBDDD366-819C-8F3A-85A9-9FA0D4756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BF7C8426-F0DE-216A-C37B-2BC4D5EC6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6E1DB5B5-51ED-19DE-426A-8AC997FDD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30836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B6DA384-510A-EA5E-E1DE-893412F7B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9EF5D20F-9C2D-F83F-ED5C-F0B3010C1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8986DB57-664B-48C4-8DC5-3ECBB4AC0B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6A645933-2379-A935-4E94-EF68DF715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43482F96-C017-F218-0E2F-5540D1B03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901AE0DE-3520-640B-2C26-12A9ED8E4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89776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F06C90C-593F-2DDF-4E48-DFA50A335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956DC474-9019-A08E-40B7-101096001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E2A9FB7-6C4D-F312-F84D-1D8F3B9A7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8B4627F1-71C1-35CE-E50B-5BB0EBBBF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D76F082-5664-AC2D-C9F2-10986C458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4400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50D10F8F-5615-0CE2-22E1-853E23B0D8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28104B8C-A61F-1BB7-9EFD-E1A86FA54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130DD35-1250-07CB-8316-989376AF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7B4DC3C8-6A0B-670E-E07A-5DCA8A6F2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8C4C8F8D-F83E-C625-24E6-6247D64A3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303932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65" y="3771222"/>
            <a:ext cx="3068320" cy="3069836"/>
          </a:xfrm>
          <a:custGeom>
            <a:avLst/>
            <a:gdLst/>
            <a:ahLst/>
            <a:cxnLst/>
            <a:rect l="l" t="t" r="r" b="b"/>
            <a:pathLst>
              <a:path w="2876550" h="2876550">
                <a:moveTo>
                  <a:pt x="0" y="2876550"/>
                </a:moveTo>
                <a:lnTo>
                  <a:pt x="0" y="0"/>
                </a:lnTo>
                <a:lnTo>
                  <a:pt x="48537" y="401"/>
                </a:lnTo>
                <a:lnTo>
                  <a:pt x="96881" y="1600"/>
                </a:lnTo>
                <a:lnTo>
                  <a:pt x="145025" y="3592"/>
                </a:lnTo>
                <a:lnTo>
                  <a:pt x="192961" y="6369"/>
                </a:lnTo>
                <a:lnTo>
                  <a:pt x="240684" y="9926"/>
                </a:lnTo>
                <a:lnTo>
                  <a:pt x="288188" y="14255"/>
                </a:lnTo>
                <a:lnTo>
                  <a:pt x="335467" y="19352"/>
                </a:lnTo>
                <a:lnTo>
                  <a:pt x="382513" y="25209"/>
                </a:lnTo>
                <a:lnTo>
                  <a:pt x="429321" y="31821"/>
                </a:lnTo>
                <a:lnTo>
                  <a:pt x="475885" y="39180"/>
                </a:lnTo>
                <a:lnTo>
                  <a:pt x="522197" y="47281"/>
                </a:lnTo>
                <a:lnTo>
                  <a:pt x="568253" y="56117"/>
                </a:lnTo>
                <a:lnTo>
                  <a:pt x="614045" y="65683"/>
                </a:lnTo>
                <a:lnTo>
                  <a:pt x="659567" y="75971"/>
                </a:lnTo>
                <a:lnTo>
                  <a:pt x="704814" y="86976"/>
                </a:lnTo>
                <a:lnTo>
                  <a:pt x="749778" y="98691"/>
                </a:lnTo>
                <a:lnTo>
                  <a:pt x="794453" y="111110"/>
                </a:lnTo>
                <a:lnTo>
                  <a:pt x="838833" y="124226"/>
                </a:lnTo>
                <a:lnTo>
                  <a:pt x="882913" y="138034"/>
                </a:lnTo>
                <a:lnTo>
                  <a:pt x="926685" y="152526"/>
                </a:lnTo>
                <a:lnTo>
                  <a:pt x="970143" y="167698"/>
                </a:lnTo>
                <a:lnTo>
                  <a:pt x="1013281" y="183542"/>
                </a:lnTo>
                <a:lnTo>
                  <a:pt x="1056092" y="200052"/>
                </a:lnTo>
                <a:lnTo>
                  <a:pt x="1098571" y="217222"/>
                </a:lnTo>
                <a:lnTo>
                  <a:pt x="1140711" y="235046"/>
                </a:lnTo>
                <a:lnTo>
                  <a:pt x="1182506" y="253516"/>
                </a:lnTo>
                <a:lnTo>
                  <a:pt x="1223949" y="272628"/>
                </a:lnTo>
                <a:lnTo>
                  <a:pt x="1265035" y="292375"/>
                </a:lnTo>
                <a:lnTo>
                  <a:pt x="1305756" y="312750"/>
                </a:lnTo>
                <a:lnTo>
                  <a:pt x="1346107" y="333747"/>
                </a:lnTo>
                <a:lnTo>
                  <a:pt x="1386081" y="355359"/>
                </a:lnTo>
                <a:lnTo>
                  <a:pt x="1425673" y="377582"/>
                </a:lnTo>
                <a:lnTo>
                  <a:pt x="1464875" y="400407"/>
                </a:lnTo>
                <a:lnTo>
                  <a:pt x="1503681" y="423830"/>
                </a:lnTo>
                <a:lnTo>
                  <a:pt x="1542086" y="447843"/>
                </a:lnTo>
                <a:lnTo>
                  <a:pt x="1580082" y="472440"/>
                </a:lnTo>
                <a:lnTo>
                  <a:pt x="1617664" y="497616"/>
                </a:lnTo>
                <a:lnTo>
                  <a:pt x="1654825" y="523363"/>
                </a:lnTo>
                <a:lnTo>
                  <a:pt x="1691559" y="549676"/>
                </a:lnTo>
                <a:lnTo>
                  <a:pt x="1727860" y="576548"/>
                </a:lnTo>
                <a:lnTo>
                  <a:pt x="1763721" y="603973"/>
                </a:lnTo>
                <a:lnTo>
                  <a:pt x="1799136" y="631944"/>
                </a:lnTo>
                <a:lnTo>
                  <a:pt x="1834099" y="660456"/>
                </a:lnTo>
                <a:lnTo>
                  <a:pt x="1868604" y="689502"/>
                </a:lnTo>
                <a:lnTo>
                  <a:pt x="1902644" y="719075"/>
                </a:lnTo>
                <a:lnTo>
                  <a:pt x="1936212" y="749170"/>
                </a:lnTo>
                <a:lnTo>
                  <a:pt x="1969304" y="779780"/>
                </a:lnTo>
                <a:lnTo>
                  <a:pt x="2001911" y="810899"/>
                </a:lnTo>
                <a:lnTo>
                  <a:pt x="2034029" y="842520"/>
                </a:lnTo>
                <a:lnTo>
                  <a:pt x="2065650" y="874638"/>
                </a:lnTo>
                <a:lnTo>
                  <a:pt x="2096769" y="907245"/>
                </a:lnTo>
                <a:lnTo>
                  <a:pt x="2127379" y="940337"/>
                </a:lnTo>
                <a:lnTo>
                  <a:pt x="2157474" y="973905"/>
                </a:lnTo>
                <a:lnTo>
                  <a:pt x="2187047" y="1007945"/>
                </a:lnTo>
                <a:lnTo>
                  <a:pt x="2216093" y="1042450"/>
                </a:lnTo>
                <a:lnTo>
                  <a:pt x="2244605" y="1077413"/>
                </a:lnTo>
                <a:lnTo>
                  <a:pt x="2272576" y="1112828"/>
                </a:lnTo>
                <a:lnTo>
                  <a:pt x="2300001" y="1148689"/>
                </a:lnTo>
                <a:lnTo>
                  <a:pt x="2326873" y="1184990"/>
                </a:lnTo>
                <a:lnTo>
                  <a:pt x="2353186" y="1221724"/>
                </a:lnTo>
                <a:lnTo>
                  <a:pt x="2378933" y="1258885"/>
                </a:lnTo>
                <a:lnTo>
                  <a:pt x="2404109" y="1296467"/>
                </a:lnTo>
                <a:lnTo>
                  <a:pt x="2428706" y="1334463"/>
                </a:lnTo>
                <a:lnTo>
                  <a:pt x="2452719" y="1372868"/>
                </a:lnTo>
                <a:lnTo>
                  <a:pt x="2476142" y="1411674"/>
                </a:lnTo>
                <a:lnTo>
                  <a:pt x="2498967" y="1450876"/>
                </a:lnTo>
                <a:lnTo>
                  <a:pt x="2521190" y="1490468"/>
                </a:lnTo>
                <a:lnTo>
                  <a:pt x="2542802" y="1530442"/>
                </a:lnTo>
                <a:lnTo>
                  <a:pt x="2563799" y="1570793"/>
                </a:lnTo>
                <a:lnTo>
                  <a:pt x="2584174" y="1611514"/>
                </a:lnTo>
                <a:lnTo>
                  <a:pt x="2603921" y="1652600"/>
                </a:lnTo>
                <a:lnTo>
                  <a:pt x="2623033" y="1694043"/>
                </a:lnTo>
                <a:lnTo>
                  <a:pt x="2641503" y="1735838"/>
                </a:lnTo>
                <a:lnTo>
                  <a:pt x="2659327" y="1777978"/>
                </a:lnTo>
                <a:lnTo>
                  <a:pt x="2676497" y="1820457"/>
                </a:lnTo>
                <a:lnTo>
                  <a:pt x="2693007" y="1863268"/>
                </a:lnTo>
                <a:lnTo>
                  <a:pt x="2708851" y="1906406"/>
                </a:lnTo>
                <a:lnTo>
                  <a:pt x="2724023" y="1949864"/>
                </a:lnTo>
                <a:lnTo>
                  <a:pt x="2738515" y="1993636"/>
                </a:lnTo>
                <a:lnTo>
                  <a:pt x="2752323" y="2037716"/>
                </a:lnTo>
                <a:lnTo>
                  <a:pt x="2765440" y="2082096"/>
                </a:lnTo>
                <a:lnTo>
                  <a:pt x="2777858" y="2126771"/>
                </a:lnTo>
                <a:lnTo>
                  <a:pt x="2789573" y="2171736"/>
                </a:lnTo>
                <a:lnTo>
                  <a:pt x="2800578" y="2216982"/>
                </a:lnTo>
                <a:lnTo>
                  <a:pt x="2810866" y="2262504"/>
                </a:lnTo>
                <a:lnTo>
                  <a:pt x="2820432" y="2308296"/>
                </a:lnTo>
                <a:lnTo>
                  <a:pt x="2829268" y="2354352"/>
                </a:lnTo>
                <a:lnTo>
                  <a:pt x="2837369" y="2400664"/>
                </a:lnTo>
                <a:lnTo>
                  <a:pt x="2844728" y="2447228"/>
                </a:lnTo>
                <a:lnTo>
                  <a:pt x="2851340" y="2494036"/>
                </a:lnTo>
                <a:lnTo>
                  <a:pt x="2857197" y="2541082"/>
                </a:lnTo>
                <a:lnTo>
                  <a:pt x="2862294" y="2588361"/>
                </a:lnTo>
                <a:lnTo>
                  <a:pt x="2866623" y="2635865"/>
                </a:lnTo>
                <a:lnTo>
                  <a:pt x="2870180" y="2683588"/>
                </a:lnTo>
                <a:lnTo>
                  <a:pt x="2872957" y="2731524"/>
                </a:lnTo>
                <a:lnTo>
                  <a:pt x="2874949" y="2779668"/>
                </a:lnTo>
                <a:lnTo>
                  <a:pt x="2876148" y="2828012"/>
                </a:lnTo>
                <a:lnTo>
                  <a:pt x="2876550" y="2876550"/>
                </a:lnTo>
                <a:lnTo>
                  <a:pt x="0" y="2876550"/>
                </a:lnTo>
                <a:close/>
              </a:path>
            </a:pathLst>
          </a:custGeom>
          <a:solidFill>
            <a:srgbClr val="FF9E3C"/>
          </a:solidFill>
        </p:spPr>
        <p:txBody>
          <a:bodyPr wrap="square" lIns="0" tIns="0" rIns="0" bIns="0" rtlCol="0"/>
          <a:lstStyle/>
          <a:p>
            <a:endParaRPr sz="1920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20330"/>
            <a:ext cx="6826843" cy="6830216"/>
          </a:xfrm>
          <a:custGeom>
            <a:avLst/>
            <a:gdLst/>
            <a:ahLst/>
            <a:cxnLst/>
            <a:rect l="l" t="t" r="r" b="b"/>
            <a:pathLst>
              <a:path w="6400165" h="6400165">
                <a:moveTo>
                  <a:pt x="6400038" y="6400038"/>
                </a:moveTo>
                <a:lnTo>
                  <a:pt x="0" y="6400038"/>
                </a:lnTo>
                <a:lnTo>
                  <a:pt x="0" y="0"/>
                </a:lnTo>
                <a:lnTo>
                  <a:pt x="6400038" y="6400038"/>
                </a:lnTo>
                <a:close/>
              </a:path>
            </a:pathLst>
          </a:custGeom>
          <a:solidFill>
            <a:srgbClr val="FF9E3C"/>
          </a:solidFill>
        </p:spPr>
        <p:txBody>
          <a:bodyPr wrap="square" lIns="0" tIns="0" rIns="0" bIns="0" rtlCol="0"/>
          <a:lstStyle/>
          <a:p>
            <a:endParaRPr sz="1920"/>
          </a:p>
        </p:txBody>
      </p:sp>
      <p:sp>
        <p:nvSpPr>
          <p:cNvPr id="17" name="bg object 17"/>
          <p:cNvSpPr/>
          <p:nvPr/>
        </p:nvSpPr>
        <p:spPr>
          <a:xfrm>
            <a:off x="548640" y="579407"/>
            <a:ext cx="11094720" cy="5722906"/>
          </a:xfrm>
          <a:custGeom>
            <a:avLst/>
            <a:gdLst/>
            <a:ahLst/>
            <a:cxnLst/>
            <a:rect l="l" t="t" r="r" b="b"/>
            <a:pathLst>
              <a:path w="10401300" h="5362575">
                <a:moveTo>
                  <a:pt x="10401299" y="5362574"/>
                </a:moveTo>
                <a:lnTo>
                  <a:pt x="0" y="5362574"/>
                </a:lnTo>
                <a:lnTo>
                  <a:pt x="0" y="0"/>
                </a:lnTo>
                <a:lnTo>
                  <a:pt x="10401299" y="0"/>
                </a:lnTo>
                <a:lnTo>
                  <a:pt x="10401299" y="5362574"/>
                </a:lnTo>
                <a:close/>
              </a:path>
            </a:pathLst>
          </a:custGeom>
          <a:solidFill>
            <a:srgbClr val="040404"/>
          </a:solidFill>
        </p:spPr>
        <p:txBody>
          <a:bodyPr wrap="square" lIns="0" tIns="0" rIns="0" bIns="0" rtlCol="0"/>
          <a:lstStyle/>
          <a:p>
            <a:endParaRPr sz="192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73" b="0" i="0">
                <a:solidFill>
                  <a:srgbClr val="C140F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067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3997DFA3-EC18-C1C1-0E24-DDC415EAB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4778A465-BEF1-7356-8D2F-E2665AB5BB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D9D13B1-9B8E-FE97-65BA-51C6C7C1C5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5ED4F4-CF5B-4712-91FD-674328902737}" type="datetimeFigureOut">
              <a:rPr lang="lt-LT" smtClean="0"/>
              <a:t>2025-01-15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CB382E38-FE44-DD1A-8474-2A68D38714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BCF3820-E77E-1619-7F49-FE4D5B9FB7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34586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46585" y="840613"/>
            <a:ext cx="2842091" cy="33205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50" b="0" i="0">
                <a:solidFill>
                  <a:srgbClr val="C140FF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88349" y="1092156"/>
            <a:ext cx="5368544" cy="2512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2" r:id="rId2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9.png"/><Relationship Id="rId10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9.png"/><Relationship Id="rId10" Type="http://schemas.openxmlformats.org/officeDocument/2006/relationships/image" Target="../media/image23.png"/><Relationship Id="rId4" Type="http://schemas.openxmlformats.org/officeDocument/2006/relationships/image" Target="../media/image2.png"/><Relationship Id="rId9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1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v-tours.fr/international/neolaia/neolaia-fonds-de-soutien-aux-collaborations-de-recherche" TargetMode="External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neolaia@univ-tours.fr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6.svg"/><Relationship Id="rId7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F9263CE-3C17-E868-98B0-B2E7987EA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3387" y="3955913"/>
            <a:ext cx="7795646" cy="1411096"/>
          </a:xfrm>
        </p:spPr>
        <p:txBody>
          <a:bodyPr>
            <a:normAutofit fontScale="90000"/>
          </a:bodyPr>
          <a:lstStyle/>
          <a:p>
            <a:pPr algn="l"/>
            <a:br>
              <a:rPr lang="es-ES" dirty="0"/>
            </a:br>
            <a:r>
              <a:rPr lang="es-ES" dirty="0" err="1"/>
              <a:t>Présentation</a:t>
            </a:r>
            <a:r>
              <a:rPr lang="es-ES" dirty="0"/>
              <a:t> </a:t>
            </a:r>
            <a:r>
              <a:rPr lang="es-ES" dirty="0" err="1"/>
              <a:t>NEOLAiA</a:t>
            </a:r>
            <a:r>
              <a:rPr lang="es-ES" dirty="0"/>
              <a:t> </a:t>
            </a:r>
            <a:r>
              <a:rPr lang="es-ES" dirty="0" err="1"/>
              <a:t>volet</a:t>
            </a:r>
            <a:r>
              <a:rPr lang="es-ES" dirty="0"/>
              <a:t> </a:t>
            </a:r>
            <a:r>
              <a:rPr lang="es-ES" dirty="0" err="1"/>
              <a:t>recherche</a:t>
            </a:r>
            <a:r>
              <a:rPr lang="es-ES" dirty="0"/>
              <a:t> </a:t>
            </a:r>
            <a:br>
              <a:rPr lang="es-ES" dirty="0"/>
            </a:br>
            <a:r>
              <a:rPr lang="es-ES" sz="4400" dirty="0" err="1"/>
              <a:t>Commission</a:t>
            </a:r>
            <a:r>
              <a:rPr lang="es-ES" sz="4400" dirty="0"/>
              <a:t> </a:t>
            </a:r>
            <a:r>
              <a:rPr lang="es-ES" sz="4400" dirty="0" err="1"/>
              <a:t>Recherche</a:t>
            </a:r>
            <a:r>
              <a:rPr lang="es-ES" sz="4400" dirty="0"/>
              <a:t> du 14 </a:t>
            </a:r>
            <a:r>
              <a:rPr lang="es-ES" sz="4400" dirty="0" err="1"/>
              <a:t>janvier</a:t>
            </a:r>
            <a:r>
              <a:rPr lang="es-ES" sz="4400" dirty="0"/>
              <a:t> 2025</a:t>
            </a:r>
            <a:endParaRPr lang="lt-LT" sz="4400" b="1" dirty="0">
              <a:latin typeface="Calibri (Antraštės)"/>
            </a:endParaRPr>
          </a:p>
        </p:txBody>
      </p:sp>
      <p:pic>
        <p:nvPicPr>
          <p:cNvPr id="6" name="Paveikslėlis 5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441B0645-15BD-864F-C89C-31E7B8A45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30" y="735694"/>
            <a:ext cx="2455382" cy="604402"/>
          </a:xfrm>
          <a:prstGeom prst="rect">
            <a:avLst/>
          </a:prstGeom>
        </p:spPr>
      </p:pic>
      <p:sp>
        <p:nvSpPr>
          <p:cNvPr id="20" name="Stačiakampis: suapvalinti kampai 19">
            <a:extLst>
              <a:ext uri="{FF2B5EF4-FFF2-40B4-BE49-F238E27FC236}">
                <a16:creationId xmlns:a16="http://schemas.microsoft.com/office/drawing/2014/main" id="{47F617C3-5136-469D-8ABE-73DCA46E9AF3}"/>
              </a:ext>
            </a:extLst>
          </p:cNvPr>
          <p:cNvSpPr/>
          <p:nvPr/>
        </p:nvSpPr>
        <p:spPr>
          <a:xfrm>
            <a:off x="1174729" y="2861847"/>
            <a:ext cx="212111" cy="2395953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4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F5953E11-19ED-A853-541E-EE9F2A6FA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723530" y="6101427"/>
            <a:ext cx="10744940" cy="571667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123A38F8-5999-4C50-A343-7A5261819B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046" y="735694"/>
            <a:ext cx="2708954" cy="604402"/>
          </a:xfrm>
          <a:prstGeom prst="rect">
            <a:avLst/>
          </a:prstGeom>
        </p:spPr>
      </p:pic>
      <p:sp>
        <p:nvSpPr>
          <p:cNvPr id="9" name="Stačiakampis 24">
            <a:extLst>
              <a:ext uri="{FF2B5EF4-FFF2-40B4-BE49-F238E27FC236}">
                <a16:creationId xmlns:a16="http://schemas.microsoft.com/office/drawing/2014/main" id="{8AEC00DD-D5CA-4451-8771-5DA0720A0A9F}"/>
              </a:ext>
            </a:extLst>
          </p:cNvPr>
          <p:cNvSpPr/>
          <p:nvPr/>
        </p:nvSpPr>
        <p:spPr>
          <a:xfrm>
            <a:off x="-43876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pic>
        <p:nvPicPr>
          <p:cNvPr id="10" name="Paveikslėlis 7">
            <a:extLst>
              <a:ext uri="{FF2B5EF4-FFF2-40B4-BE49-F238E27FC236}">
                <a16:creationId xmlns:a16="http://schemas.microsoft.com/office/drawing/2014/main" id="{0360AA98-E8DE-4D5D-A442-6D35E9A6B8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33" y="184906"/>
            <a:ext cx="2708954" cy="585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96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5" y="162292"/>
            <a:ext cx="6535988" cy="13570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fr-FR" sz="3600" b="1" dirty="0">
                <a:latin typeface="Calibri (Antraštės)"/>
              </a:rPr>
              <a:t>Le projet </a:t>
            </a:r>
            <a:r>
              <a:rPr lang="fr-FR" sz="3600" b="1" dirty="0" err="1">
                <a:latin typeface="Calibri (Antraštės)"/>
              </a:rPr>
              <a:t>NEOLAiA</a:t>
            </a:r>
            <a:br>
              <a:rPr lang="fr-FR" sz="3600" b="1" dirty="0">
                <a:latin typeface="Calibri (Antraštės)"/>
              </a:rPr>
            </a:br>
            <a:r>
              <a:rPr lang="fr-FR" sz="3600" b="1" dirty="0">
                <a:latin typeface="Calibri (Antraštės)"/>
              </a:rPr>
              <a:t>Volet recherche</a:t>
            </a:r>
            <a:endParaRPr lang="lt-LT" sz="36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3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E172D395-FB36-404D-AE3A-895C8B1E17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208418"/>
            <a:ext cx="9456668" cy="503127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01F4EA62-B89A-4C06-87FE-445DD7AF80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514" y="6277621"/>
            <a:ext cx="1944866" cy="433924"/>
          </a:xfrm>
          <a:prstGeom prst="rect">
            <a:avLst/>
          </a:prstGeom>
        </p:spPr>
      </p:pic>
      <p:sp>
        <p:nvSpPr>
          <p:cNvPr id="10" name="Stačiakampis: suapvalinti kampai 19">
            <a:extLst>
              <a:ext uri="{FF2B5EF4-FFF2-40B4-BE49-F238E27FC236}">
                <a16:creationId xmlns:a16="http://schemas.microsoft.com/office/drawing/2014/main" id="{4BEC5FC8-7288-4521-BAE0-45F3CCC714CA}"/>
              </a:ext>
            </a:extLst>
          </p:cNvPr>
          <p:cNvSpPr/>
          <p:nvPr/>
        </p:nvSpPr>
        <p:spPr>
          <a:xfrm>
            <a:off x="1174729" y="2861847"/>
            <a:ext cx="234193" cy="1803459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1" name="Segnaposto contenuto 2">
            <a:extLst>
              <a:ext uri="{FF2B5EF4-FFF2-40B4-BE49-F238E27FC236}">
                <a16:creationId xmlns:a16="http://schemas.microsoft.com/office/drawing/2014/main" id="{411374A2-781C-42DF-8057-62E53FEE0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576" y="2861847"/>
            <a:ext cx="9858375" cy="3962904"/>
          </a:xfrm>
        </p:spPr>
        <p:txBody>
          <a:bodyPr>
            <a:noAutofit/>
          </a:bodyPr>
          <a:lstStyle>
            <a:defPPr>
              <a:defRPr lang="en-IT"/>
            </a:defPPr>
            <a:lvl1pPr marL="0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28534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067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5601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4134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42668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71201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99735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8268" algn="l" defTabSz="857067" rtl="0" eaLnBrk="1" latinLnBrk="0" hangingPunct="1"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buNone/>
            </a:pPr>
            <a:r>
              <a:rPr lang="it-IT" sz="2800" dirty="0"/>
              <a:t>1 - Le WP 5 Recherche au sein du projet NEOLAiA</a:t>
            </a:r>
            <a:endParaRPr lang="it-IT" sz="1400" dirty="0"/>
          </a:p>
          <a:p>
            <a:pPr indent="0">
              <a:buNone/>
            </a:pPr>
            <a:r>
              <a:rPr lang="it-IT" sz="2800" dirty="0"/>
              <a:t>2 - Portrait rapide de la recherche chez les partenaires</a:t>
            </a:r>
            <a:endParaRPr lang="it-IT" sz="1600" dirty="0"/>
          </a:p>
          <a:p>
            <a:pPr indent="0">
              <a:buNone/>
            </a:pPr>
            <a:r>
              <a:rPr lang="it-IT" sz="2800" dirty="0"/>
              <a:t>3 - Des coopérations de recherches soutenues par la subvention ANR Universités européennes – Plan France 2030</a:t>
            </a:r>
          </a:p>
          <a:p>
            <a:pPr indent="0">
              <a:buNone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2733927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object 15"/>
          <p:cNvGrpSpPr/>
          <p:nvPr/>
        </p:nvGrpSpPr>
        <p:grpSpPr>
          <a:xfrm>
            <a:off x="5809893" y="1289711"/>
            <a:ext cx="2289387" cy="2229781"/>
            <a:chOff x="5446775" y="1207516"/>
            <a:chExt cx="2146300" cy="2090420"/>
          </a:xfrm>
        </p:grpSpPr>
        <p:sp>
          <p:nvSpPr>
            <p:cNvPr id="16" name="object 16"/>
            <p:cNvSpPr/>
            <p:nvPr/>
          </p:nvSpPr>
          <p:spPr>
            <a:xfrm>
              <a:off x="5446763" y="1207528"/>
              <a:ext cx="2146300" cy="2090420"/>
            </a:xfrm>
            <a:custGeom>
              <a:avLst/>
              <a:gdLst/>
              <a:ahLst/>
              <a:cxnLst/>
              <a:rect l="l" t="t" r="r" b="b"/>
              <a:pathLst>
                <a:path w="2146300" h="2090420">
                  <a:moveTo>
                    <a:pt x="1992249" y="202184"/>
                  </a:moveTo>
                  <a:lnTo>
                    <a:pt x="1877949" y="202184"/>
                  </a:lnTo>
                  <a:lnTo>
                    <a:pt x="1877949" y="1811909"/>
                  </a:lnTo>
                  <a:lnTo>
                    <a:pt x="1992249" y="1811909"/>
                  </a:lnTo>
                  <a:lnTo>
                    <a:pt x="1992249" y="202184"/>
                  </a:lnTo>
                  <a:close/>
                </a:path>
                <a:path w="2146300" h="2090420">
                  <a:moveTo>
                    <a:pt x="2145792" y="0"/>
                  </a:moveTo>
                  <a:lnTo>
                    <a:pt x="0" y="0"/>
                  </a:lnTo>
                  <a:lnTo>
                    <a:pt x="0" y="183134"/>
                  </a:lnTo>
                  <a:lnTo>
                    <a:pt x="0" y="201930"/>
                  </a:lnTo>
                  <a:lnTo>
                    <a:pt x="0" y="1812290"/>
                  </a:lnTo>
                  <a:lnTo>
                    <a:pt x="0" y="2090420"/>
                  </a:lnTo>
                  <a:lnTo>
                    <a:pt x="2145792" y="2090420"/>
                  </a:lnTo>
                  <a:lnTo>
                    <a:pt x="2145792" y="1812290"/>
                  </a:lnTo>
                  <a:lnTo>
                    <a:pt x="211074" y="1812290"/>
                  </a:lnTo>
                  <a:lnTo>
                    <a:pt x="211074" y="201930"/>
                  </a:lnTo>
                  <a:lnTo>
                    <a:pt x="2145792" y="201930"/>
                  </a:lnTo>
                  <a:lnTo>
                    <a:pt x="2145792" y="183134"/>
                  </a:lnTo>
                  <a:lnTo>
                    <a:pt x="2145792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17" name="object 17"/>
            <p:cNvSpPr/>
            <p:nvPr/>
          </p:nvSpPr>
          <p:spPr>
            <a:xfrm>
              <a:off x="5657849" y="1409700"/>
              <a:ext cx="1666875" cy="1609725"/>
            </a:xfrm>
            <a:custGeom>
              <a:avLst/>
              <a:gdLst/>
              <a:ahLst/>
              <a:cxnLst/>
              <a:rect l="l" t="t" r="r" b="b"/>
              <a:pathLst>
                <a:path w="1666875" h="1609725">
                  <a:moveTo>
                    <a:pt x="1666874" y="1609725"/>
                  </a:moveTo>
                  <a:lnTo>
                    <a:pt x="0" y="1609725"/>
                  </a:lnTo>
                  <a:lnTo>
                    <a:pt x="0" y="0"/>
                  </a:lnTo>
                  <a:lnTo>
                    <a:pt x="1666874" y="0"/>
                  </a:lnTo>
                  <a:lnTo>
                    <a:pt x="1666874" y="1609725"/>
                  </a:lnTo>
                  <a:close/>
                </a:path>
              </a:pathLst>
            </a:custGeom>
            <a:solidFill>
              <a:srgbClr val="C140FF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grpSp>
        <p:nvGrpSpPr>
          <p:cNvPr id="2" name="object 2"/>
          <p:cNvGrpSpPr/>
          <p:nvPr/>
        </p:nvGrpSpPr>
        <p:grpSpPr>
          <a:xfrm>
            <a:off x="1196428" y="1227950"/>
            <a:ext cx="3612489" cy="2281530"/>
            <a:chOff x="1121651" y="1149616"/>
            <a:chExt cx="3386708" cy="2214880"/>
          </a:xfrm>
        </p:grpSpPr>
        <p:sp>
          <p:nvSpPr>
            <p:cNvPr id="3" name="object 3"/>
            <p:cNvSpPr/>
            <p:nvPr/>
          </p:nvSpPr>
          <p:spPr>
            <a:xfrm>
              <a:off x="1121651" y="1149616"/>
              <a:ext cx="1746885" cy="1367790"/>
            </a:xfrm>
            <a:custGeom>
              <a:avLst/>
              <a:gdLst/>
              <a:ahLst/>
              <a:cxnLst/>
              <a:rect l="l" t="t" r="r" b="b"/>
              <a:pathLst>
                <a:path w="1746885" h="1367789">
                  <a:moveTo>
                    <a:pt x="1746516" y="202946"/>
                  </a:moveTo>
                  <a:lnTo>
                    <a:pt x="1746504" y="0"/>
                  </a:lnTo>
                  <a:lnTo>
                    <a:pt x="1478661" y="0"/>
                  </a:lnTo>
                  <a:lnTo>
                    <a:pt x="1478661" y="203200"/>
                  </a:lnTo>
                  <a:lnTo>
                    <a:pt x="1478661" y="279146"/>
                  </a:lnTo>
                  <a:lnTo>
                    <a:pt x="1478661" y="1088390"/>
                  </a:lnTo>
                  <a:lnTo>
                    <a:pt x="211836" y="1088390"/>
                  </a:lnTo>
                  <a:lnTo>
                    <a:pt x="211836" y="203200"/>
                  </a:lnTo>
                  <a:lnTo>
                    <a:pt x="1478661" y="203200"/>
                  </a:lnTo>
                  <a:lnTo>
                    <a:pt x="1478661" y="0"/>
                  </a:lnTo>
                  <a:lnTo>
                    <a:pt x="0" y="0"/>
                  </a:lnTo>
                  <a:lnTo>
                    <a:pt x="0" y="203200"/>
                  </a:lnTo>
                  <a:lnTo>
                    <a:pt x="0" y="1088390"/>
                  </a:lnTo>
                  <a:lnTo>
                    <a:pt x="0" y="1145921"/>
                  </a:lnTo>
                  <a:lnTo>
                    <a:pt x="0" y="1367790"/>
                  </a:lnTo>
                  <a:lnTo>
                    <a:pt x="1592961" y="1367790"/>
                  </a:lnTo>
                  <a:lnTo>
                    <a:pt x="1592961" y="1145921"/>
                  </a:lnTo>
                  <a:lnTo>
                    <a:pt x="1592961" y="1088771"/>
                  </a:lnTo>
                  <a:lnTo>
                    <a:pt x="1746516" y="1088771"/>
                  </a:lnTo>
                  <a:lnTo>
                    <a:pt x="1746516" y="279146"/>
                  </a:lnTo>
                  <a:lnTo>
                    <a:pt x="1746516" y="202946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4" name="object 4"/>
            <p:cNvSpPr/>
            <p:nvPr/>
          </p:nvSpPr>
          <p:spPr>
            <a:xfrm>
              <a:off x="1333499" y="1352549"/>
              <a:ext cx="1266825" cy="885825"/>
            </a:xfrm>
            <a:custGeom>
              <a:avLst/>
              <a:gdLst/>
              <a:ahLst/>
              <a:cxnLst/>
              <a:rect l="l" t="t" r="r" b="b"/>
              <a:pathLst>
                <a:path w="1266825" h="885825">
                  <a:moveTo>
                    <a:pt x="1266824" y="885824"/>
                  </a:moveTo>
                  <a:lnTo>
                    <a:pt x="0" y="885824"/>
                  </a:lnTo>
                  <a:lnTo>
                    <a:pt x="0" y="0"/>
                  </a:lnTo>
                  <a:lnTo>
                    <a:pt x="1266824" y="0"/>
                  </a:lnTo>
                  <a:lnTo>
                    <a:pt x="1266824" y="885824"/>
                  </a:lnTo>
                  <a:close/>
                </a:path>
              </a:pathLst>
            </a:custGeom>
            <a:solidFill>
              <a:srgbClr val="FF9E3C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5" name="object 5"/>
            <p:cNvSpPr/>
            <p:nvPr/>
          </p:nvSpPr>
          <p:spPr>
            <a:xfrm>
              <a:off x="2502395" y="1225816"/>
              <a:ext cx="2005964" cy="2138680"/>
            </a:xfrm>
            <a:custGeom>
              <a:avLst/>
              <a:gdLst/>
              <a:ahLst/>
              <a:cxnLst/>
              <a:rect l="l" t="t" r="r" b="b"/>
              <a:pathLst>
                <a:path w="2005964" h="2138679">
                  <a:moveTo>
                    <a:pt x="2005584" y="0"/>
                  </a:moveTo>
                  <a:lnTo>
                    <a:pt x="0" y="0"/>
                  </a:lnTo>
                  <a:lnTo>
                    <a:pt x="0" y="203200"/>
                  </a:lnTo>
                  <a:lnTo>
                    <a:pt x="0" y="1069721"/>
                  </a:lnTo>
                  <a:lnTo>
                    <a:pt x="0" y="1860550"/>
                  </a:lnTo>
                  <a:lnTo>
                    <a:pt x="0" y="2107946"/>
                  </a:lnTo>
                  <a:lnTo>
                    <a:pt x="0" y="2138680"/>
                  </a:lnTo>
                  <a:lnTo>
                    <a:pt x="1126617" y="2138680"/>
                  </a:lnTo>
                  <a:lnTo>
                    <a:pt x="1126617" y="2107946"/>
                  </a:lnTo>
                  <a:lnTo>
                    <a:pt x="2005584" y="2107946"/>
                  </a:lnTo>
                  <a:lnTo>
                    <a:pt x="2005584" y="1860550"/>
                  </a:lnTo>
                  <a:lnTo>
                    <a:pt x="212217" y="1860550"/>
                  </a:lnTo>
                  <a:lnTo>
                    <a:pt x="212217" y="1069721"/>
                  </a:lnTo>
                  <a:lnTo>
                    <a:pt x="212217" y="203200"/>
                  </a:lnTo>
                  <a:lnTo>
                    <a:pt x="1736217" y="203200"/>
                  </a:lnTo>
                  <a:lnTo>
                    <a:pt x="1736217" y="1860283"/>
                  </a:lnTo>
                  <a:lnTo>
                    <a:pt x="2005584" y="1860283"/>
                  </a:lnTo>
                  <a:lnTo>
                    <a:pt x="2005584" y="203200"/>
                  </a:lnTo>
                  <a:lnTo>
                    <a:pt x="2005584" y="202946"/>
                  </a:lnTo>
                  <a:lnTo>
                    <a:pt x="2005584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6" name="object 6"/>
            <p:cNvSpPr/>
            <p:nvPr/>
          </p:nvSpPr>
          <p:spPr>
            <a:xfrm>
              <a:off x="2714624" y="1428749"/>
              <a:ext cx="1524000" cy="1657350"/>
            </a:xfrm>
            <a:custGeom>
              <a:avLst/>
              <a:gdLst/>
              <a:ahLst/>
              <a:cxnLst/>
              <a:rect l="l" t="t" r="r" b="b"/>
              <a:pathLst>
                <a:path w="1524000" h="1657350">
                  <a:moveTo>
                    <a:pt x="1523999" y="1657350"/>
                  </a:moveTo>
                  <a:lnTo>
                    <a:pt x="0" y="1657350"/>
                  </a:lnTo>
                  <a:lnTo>
                    <a:pt x="0" y="0"/>
                  </a:lnTo>
                  <a:lnTo>
                    <a:pt x="1523999" y="0"/>
                  </a:lnTo>
                  <a:lnTo>
                    <a:pt x="1523999" y="1657350"/>
                  </a:lnTo>
                  <a:close/>
                </a:path>
              </a:pathLst>
            </a:custGeom>
            <a:solidFill>
              <a:srgbClr val="C140FF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1186687" y="2234725"/>
            <a:ext cx="1824059" cy="1620181"/>
            <a:chOff x="1112519" y="2093467"/>
            <a:chExt cx="1755775" cy="1518920"/>
          </a:xfrm>
        </p:grpSpPr>
        <p:sp>
          <p:nvSpPr>
            <p:cNvPr id="22" name="object 22"/>
            <p:cNvSpPr/>
            <p:nvPr/>
          </p:nvSpPr>
          <p:spPr>
            <a:xfrm>
              <a:off x="1112507" y="2093480"/>
              <a:ext cx="1755775" cy="1518920"/>
            </a:xfrm>
            <a:custGeom>
              <a:avLst/>
              <a:gdLst/>
              <a:ahLst/>
              <a:cxnLst/>
              <a:rect l="l" t="t" r="r" b="b"/>
              <a:pathLst>
                <a:path w="1755775" h="1518920">
                  <a:moveTo>
                    <a:pt x="1755648" y="202057"/>
                  </a:moveTo>
                  <a:lnTo>
                    <a:pt x="1487805" y="202057"/>
                  </a:lnTo>
                  <a:lnTo>
                    <a:pt x="1487805" y="1240269"/>
                  </a:lnTo>
                  <a:lnTo>
                    <a:pt x="1755648" y="1240269"/>
                  </a:lnTo>
                  <a:lnTo>
                    <a:pt x="1755648" y="202057"/>
                  </a:lnTo>
                  <a:close/>
                </a:path>
                <a:path w="1755775" h="1518920">
                  <a:moveTo>
                    <a:pt x="1755660" y="1240790"/>
                  </a:moveTo>
                  <a:lnTo>
                    <a:pt x="211455" y="1240790"/>
                  </a:lnTo>
                  <a:lnTo>
                    <a:pt x="211455" y="201930"/>
                  </a:lnTo>
                  <a:lnTo>
                    <a:pt x="1755648" y="201930"/>
                  </a:lnTo>
                  <a:lnTo>
                    <a:pt x="1755648" y="0"/>
                  </a:lnTo>
                  <a:lnTo>
                    <a:pt x="0" y="0"/>
                  </a:lnTo>
                  <a:lnTo>
                    <a:pt x="0" y="201930"/>
                  </a:lnTo>
                  <a:lnTo>
                    <a:pt x="0" y="1240790"/>
                  </a:lnTo>
                  <a:lnTo>
                    <a:pt x="0" y="1306957"/>
                  </a:lnTo>
                  <a:lnTo>
                    <a:pt x="0" y="1518920"/>
                  </a:lnTo>
                  <a:lnTo>
                    <a:pt x="1755660" y="1518920"/>
                  </a:lnTo>
                  <a:lnTo>
                    <a:pt x="1755660" y="1306957"/>
                  </a:lnTo>
                  <a:lnTo>
                    <a:pt x="1755660" y="124079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23" name="object 23"/>
            <p:cNvSpPr/>
            <p:nvPr/>
          </p:nvSpPr>
          <p:spPr>
            <a:xfrm>
              <a:off x="1323974" y="2295524"/>
              <a:ext cx="1276350" cy="1038225"/>
            </a:xfrm>
            <a:custGeom>
              <a:avLst/>
              <a:gdLst/>
              <a:ahLst/>
              <a:cxnLst/>
              <a:rect l="l" t="t" r="r" b="b"/>
              <a:pathLst>
                <a:path w="1276350" h="1038225">
                  <a:moveTo>
                    <a:pt x="1276350" y="1038225"/>
                  </a:moveTo>
                  <a:lnTo>
                    <a:pt x="0" y="1038225"/>
                  </a:lnTo>
                  <a:lnTo>
                    <a:pt x="0" y="0"/>
                  </a:lnTo>
                  <a:lnTo>
                    <a:pt x="1276350" y="0"/>
                  </a:lnTo>
                  <a:lnTo>
                    <a:pt x="1276350" y="1038225"/>
                  </a:lnTo>
                  <a:close/>
                </a:path>
              </a:pathLst>
            </a:custGeom>
            <a:solidFill>
              <a:srgbClr val="FF9E3C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grpSp>
        <p:nvGrpSpPr>
          <p:cNvPr id="55" name="object 45">
            <a:extLst>
              <a:ext uri="{FF2B5EF4-FFF2-40B4-BE49-F238E27FC236}">
                <a16:creationId xmlns:a16="http://schemas.microsoft.com/office/drawing/2014/main" id="{665F6193-8394-4CA1-8B54-C9FBA33E4645}"/>
              </a:ext>
            </a:extLst>
          </p:cNvPr>
          <p:cNvGrpSpPr/>
          <p:nvPr/>
        </p:nvGrpSpPr>
        <p:grpSpPr>
          <a:xfrm>
            <a:off x="4397160" y="1315721"/>
            <a:ext cx="1824059" cy="2218015"/>
            <a:chOff x="7226807" y="1189227"/>
            <a:chExt cx="1710055" cy="2099310"/>
          </a:xfrm>
        </p:grpSpPr>
        <p:sp>
          <p:nvSpPr>
            <p:cNvPr id="56" name="object 46">
              <a:extLst>
                <a:ext uri="{FF2B5EF4-FFF2-40B4-BE49-F238E27FC236}">
                  <a16:creationId xmlns:a16="http://schemas.microsoft.com/office/drawing/2014/main" id="{18F580F4-CA73-44FF-84A0-C1AA22A66F27}"/>
                </a:ext>
              </a:extLst>
            </p:cNvPr>
            <p:cNvSpPr/>
            <p:nvPr/>
          </p:nvSpPr>
          <p:spPr>
            <a:xfrm>
              <a:off x="7226795" y="1189240"/>
              <a:ext cx="1710055" cy="2099310"/>
            </a:xfrm>
            <a:custGeom>
              <a:avLst/>
              <a:gdLst/>
              <a:ahLst/>
              <a:cxnLst/>
              <a:rect l="l" t="t" r="r" b="b"/>
              <a:pathLst>
                <a:path w="1710054" h="2099310">
                  <a:moveTo>
                    <a:pt x="1709928" y="0"/>
                  </a:moveTo>
                  <a:lnTo>
                    <a:pt x="0" y="0"/>
                  </a:lnTo>
                  <a:lnTo>
                    <a:pt x="0" y="191897"/>
                  </a:lnTo>
                  <a:lnTo>
                    <a:pt x="0" y="201930"/>
                  </a:lnTo>
                  <a:lnTo>
                    <a:pt x="0" y="1821180"/>
                  </a:lnTo>
                  <a:lnTo>
                    <a:pt x="0" y="2099310"/>
                  </a:lnTo>
                  <a:lnTo>
                    <a:pt x="1709928" y="2099310"/>
                  </a:lnTo>
                  <a:lnTo>
                    <a:pt x="1709928" y="1821180"/>
                  </a:lnTo>
                  <a:lnTo>
                    <a:pt x="212217" y="1821180"/>
                  </a:lnTo>
                  <a:lnTo>
                    <a:pt x="212217" y="201930"/>
                  </a:lnTo>
                  <a:lnTo>
                    <a:pt x="1440942" y="201930"/>
                  </a:lnTo>
                  <a:lnTo>
                    <a:pt x="1440942" y="1820672"/>
                  </a:lnTo>
                  <a:lnTo>
                    <a:pt x="1593342" y="1820672"/>
                  </a:lnTo>
                  <a:lnTo>
                    <a:pt x="1593342" y="201930"/>
                  </a:lnTo>
                  <a:lnTo>
                    <a:pt x="1709928" y="201930"/>
                  </a:lnTo>
                  <a:lnTo>
                    <a:pt x="1709928" y="191897"/>
                  </a:lnTo>
                  <a:lnTo>
                    <a:pt x="1709928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57" name="object 47">
              <a:extLst>
                <a:ext uri="{FF2B5EF4-FFF2-40B4-BE49-F238E27FC236}">
                  <a16:creationId xmlns:a16="http://schemas.microsoft.com/office/drawing/2014/main" id="{39FAC4FE-6287-4B63-98EB-5F23816E7DEC}"/>
                </a:ext>
              </a:extLst>
            </p:cNvPr>
            <p:cNvSpPr/>
            <p:nvPr/>
          </p:nvSpPr>
          <p:spPr>
            <a:xfrm>
              <a:off x="7439024" y="1390649"/>
              <a:ext cx="1228725" cy="1619250"/>
            </a:xfrm>
            <a:custGeom>
              <a:avLst/>
              <a:gdLst/>
              <a:ahLst/>
              <a:cxnLst/>
              <a:rect l="l" t="t" r="r" b="b"/>
              <a:pathLst>
                <a:path w="1228725" h="1619250">
                  <a:moveTo>
                    <a:pt x="1228725" y="1619249"/>
                  </a:moveTo>
                  <a:lnTo>
                    <a:pt x="0" y="1619249"/>
                  </a:lnTo>
                  <a:lnTo>
                    <a:pt x="0" y="0"/>
                  </a:lnTo>
                  <a:lnTo>
                    <a:pt x="1228725" y="0"/>
                  </a:lnTo>
                  <a:lnTo>
                    <a:pt x="1228725" y="1619249"/>
                  </a:lnTo>
                  <a:close/>
                </a:path>
              </a:pathLst>
            </a:custGeom>
            <a:solidFill>
              <a:srgbClr val="FF9E3C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981112" y="2119251"/>
            <a:ext cx="1431883" cy="306067"/>
          </a:xfrm>
          <a:prstGeom prst="rect">
            <a:avLst/>
          </a:prstGeom>
        </p:spPr>
        <p:txBody>
          <a:bodyPr vert="horz" wrap="square" lIns="0" tIns="23707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 marR="5419" indent="11515">
              <a:lnSpc>
                <a:spcPts val="1120"/>
              </a:lnSpc>
              <a:spcBef>
                <a:spcPts val="187"/>
              </a:spcBef>
            </a:pP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16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-9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59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-96" dirty="0">
                <a:solidFill>
                  <a:srgbClr val="FFFFFF"/>
                </a:solidFill>
                <a:latin typeface="Verdana"/>
                <a:cs typeface="Verdana"/>
              </a:rPr>
              <a:t>,  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16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-101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endParaRPr sz="96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17016" y="2403731"/>
            <a:ext cx="959780" cy="306067"/>
          </a:xfrm>
          <a:prstGeom prst="rect">
            <a:avLst/>
          </a:prstGeom>
        </p:spPr>
        <p:txBody>
          <a:bodyPr vert="horz" wrap="square" lIns="0" tIns="23707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 marR="5419" indent="17611">
              <a:lnSpc>
                <a:spcPts val="1120"/>
              </a:lnSpc>
              <a:spcBef>
                <a:spcPts val="187"/>
              </a:spcBef>
            </a:pP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16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-48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16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-96" dirty="0">
                <a:solidFill>
                  <a:srgbClr val="FFFFFF"/>
                </a:solidFill>
                <a:latin typeface="Verdana"/>
                <a:cs typeface="Verdana"/>
              </a:rPr>
              <a:t>,  </a:t>
            </a:r>
            <a:r>
              <a:rPr sz="960" i="1" spc="122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-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ili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69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960" dirty="0">
              <a:latin typeface="Verdana"/>
              <a:cs typeface="Verdan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550937" y="3829323"/>
            <a:ext cx="1814575" cy="2239264"/>
            <a:chOff x="4102607" y="1225803"/>
            <a:chExt cx="1701164" cy="2099310"/>
          </a:xfrm>
        </p:grpSpPr>
        <p:sp>
          <p:nvSpPr>
            <p:cNvPr id="10" name="object 10"/>
            <p:cNvSpPr/>
            <p:nvPr/>
          </p:nvSpPr>
          <p:spPr>
            <a:xfrm>
              <a:off x="4102595" y="1225816"/>
              <a:ext cx="1701164" cy="2099310"/>
            </a:xfrm>
            <a:custGeom>
              <a:avLst/>
              <a:gdLst/>
              <a:ahLst/>
              <a:cxnLst/>
              <a:rect l="l" t="t" r="r" b="b"/>
              <a:pathLst>
                <a:path w="1701164" h="2099310">
                  <a:moveTo>
                    <a:pt x="1700784" y="0"/>
                  </a:moveTo>
                  <a:lnTo>
                    <a:pt x="0" y="0"/>
                  </a:lnTo>
                  <a:lnTo>
                    <a:pt x="0" y="183896"/>
                  </a:lnTo>
                  <a:lnTo>
                    <a:pt x="0" y="203200"/>
                  </a:lnTo>
                  <a:lnTo>
                    <a:pt x="0" y="1822450"/>
                  </a:lnTo>
                  <a:lnTo>
                    <a:pt x="0" y="2099310"/>
                  </a:lnTo>
                  <a:lnTo>
                    <a:pt x="1700784" y="2099310"/>
                  </a:lnTo>
                  <a:lnTo>
                    <a:pt x="1700784" y="1822450"/>
                  </a:lnTo>
                  <a:lnTo>
                    <a:pt x="212217" y="1822450"/>
                  </a:lnTo>
                  <a:lnTo>
                    <a:pt x="212217" y="203200"/>
                  </a:lnTo>
                  <a:lnTo>
                    <a:pt x="1431417" y="203200"/>
                  </a:lnTo>
                  <a:lnTo>
                    <a:pt x="1431417" y="1793621"/>
                  </a:lnTo>
                  <a:lnTo>
                    <a:pt x="1431417" y="1822196"/>
                  </a:lnTo>
                  <a:lnTo>
                    <a:pt x="1700784" y="1822196"/>
                  </a:lnTo>
                  <a:lnTo>
                    <a:pt x="1700784" y="1793621"/>
                  </a:lnTo>
                  <a:lnTo>
                    <a:pt x="1700784" y="203200"/>
                  </a:lnTo>
                  <a:lnTo>
                    <a:pt x="1700784" y="202946"/>
                  </a:lnTo>
                  <a:lnTo>
                    <a:pt x="1700784" y="183896"/>
                  </a:lnTo>
                  <a:lnTo>
                    <a:pt x="1700784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11" name="object 11"/>
            <p:cNvSpPr/>
            <p:nvPr/>
          </p:nvSpPr>
          <p:spPr>
            <a:xfrm>
              <a:off x="4314824" y="1428749"/>
              <a:ext cx="1219200" cy="1619250"/>
            </a:xfrm>
            <a:custGeom>
              <a:avLst/>
              <a:gdLst/>
              <a:ahLst/>
              <a:cxnLst/>
              <a:rect l="l" t="t" r="r" b="b"/>
              <a:pathLst>
                <a:path w="1219200" h="1619250">
                  <a:moveTo>
                    <a:pt x="1219199" y="1619249"/>
                  </a:moveTo>
                  <a:lnTo>
                    <a:pt x="0" y="1619249"/>
                  </a:lnTo>
                  <a:lnTo>
                    <a:pt x="0" y="0"/>
                  </a:lnTo>
                  <a:lnTo>
                    <a:pt x="1219199" y="0"/>
                  </a:lnTo>
                  <a:lnTo>
                    <a:pt x="1219199" y="1619249"/>
                  </a:lnTo>
                  <a:close/>
                </a:path>
              </a:pathLst>
            </a:custGeom>
            <a:solidFill>
              <a:srgbClr val="FF9E3C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632960" y="1855091"/>
            <a:ext cx="1244939" cy="163463"/>
          </a:xfrm>
          <a:prstGeom prst="rect">
            <a:avLst/>
          </a:prstGeom>
        </p:spPr>
        <p:txBody>
          <a:bodyPr vert="horz" wrap="square" lIns="0" tIns="1557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22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-37" dirty="0">
                <a:solidFill>
                  <a:srgbClr val="FFFFFF"/>
                </a:solidFill>
                <a:latin typeface="Verdana"/>
                <a:cs typeface="Verdana"/>
              </a:rPr>
              <a:t>j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96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871509" y="1997331"/>
            <a:ext cx="710523" cy="163463"/>
          </a:xfrm>
          <a:prstGeom prst="rect">
            <a:avLst/>
          </a:prstGeom>
        </p:spPr>
        <p:txBody>
          <a:bodyPr vert="horz" wrap="square" lIns="0" tIns="1557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22"/>
              </a:spcBef>
            </a:pPr>
            <a:r>
              <a:rPr sz="960" i="1" spc="107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ili</a:t>
            </a:r>
            <a:r>
              <a:rPr sz="960" i="1" spc="16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96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745938" y="2139571"/>
            <a:ext cx="961136" cy="163463"/>
          </a:xfrm>
          <a:prstGeom prst="rect">
            <a:avLst/>
          </a:prstGeom>
        </p:spPr>
        <p:txBody>
          <a:bodyPr vert="horz" wrap="square" lIns="0" tIns="1557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22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69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96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98988" y="1855091"/>
            <a:ext cx="1244939" cy="163463"/>
          </a:xfrm>
          <a:prstGeom prst="rect">
            <a:avLst/>
          </a:prstGeom>
        </p:spPr>
        <p:txBody>
          <a:bodyPr vert="horz" wrap="square" lIns="0" tIns="1557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22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-37" dirty="0">
                <a:solidFill>
                  <a:srgbClr val="FFFFFF"/>
                </a:solidFill>
                <a:latin typeface="Verdana"/>
                <a:cs typeface="Verdana"/>
              </a:rPr>
              <a:t>j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96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122617" y="1997331"/>
            <a:ext cx="1597829" cy="163463"/>
          </a:xfrm>
          <a:prstGeom prst="rect">
            <a:avLst/>
          </a:prstGeom>
        </p:spPr>
        <p:txBody>
          <a:bodyPr vert="horz" wrap="square" lIns="0" tIns="1557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22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Rercherche</a:t>
            </a:r>
            <a:r>
              <a:rPr sz="960" i="1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960" i="1" spc="-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formation</a:t>
            </a:r>
            <a:endParaRPr sz="96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605375" y="2139571"/>
            <a:ext cx="631952" cy="163463"/>
          </a:xfrm>
          <a:prstGeom prst="rect">
            <a:avLst/>
          </a:prstGeom>
        </p:spPr>
        <p:txBody>
          <a:bodyPr vert="horz" wrap="square" lIns="0" tIns="1557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22"/>
              </a:spcBef>
            </a:pPr>
            <a:r>
              <a:rPr sz="960" i="1" spc="27" dirty="0">
                <a:solidFill>
                  <a:srgbClr val="FFFFFF"/>
                </a:solidFill>
                <a:latin typeface="Verdana"/>
                <a:cs typeface="Verdana"/>
              </a:rPr>
              <a:t>doctorale</a:t>
            </a:r>
            <a:endParaRPr sz="96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51264" y="2810131"/>
            <a:ext cx="880533" cy="461263"/>
          </a:xfrm>
          <a:prstGeom prst="rect">
            <a:avLst/>
          </a:prstGeom>
        </p:spPr>
        <p:txBody>
          <a:bodyPr vert="horz" wrap="square" lIns="0" tIns="23707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 marR="5419" indent="33868" algn="ctr">
              <a:lnSpc>
                <a:spcPts val="1120"/>
              </a:lnSpc>
              <a:spcBef>
                <a:spcPts val="187"/>
              </a:spcBef>
            </a:pPr>
            <a:r>
              <a:rPr sz="960" i="1" spc="27" dirty="0">
                <a:solidFill>
                  <a:srgbClr val="FFFFFF"/>
                </a:solidFill>
                <a:latin typeface="Verdana"/>
                <a:cs typeface="Verdana"/>
              </a:rPr>
              <a:t>Conseillère 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q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e  </a:t>
            </a:r>
            <a:r>
              <a:rPr sz="960" i="1" spc="59" dirty="0">
                <a:solidFill>
                  <a:srgbClr val="FFFFFF"/>
                </a:solidFill>
                <a:latin typeface="Verdana"/>
                <a:cs typeface="Verdana"/>
              </a:rPr>
              <a:t>CAPE</a:t>
            </a:r>
            <a:endParaRPr sz="960" dirty="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921423" y="1574529"/>
            <a:ext cx="1408853" cy="436880"/>
          </a:xfrm>
          <a:prstGeom prst="rect">
            <a:avLst/>
          </a:prstGeom>
        </p:spPr>
        <p:txBody>
          <a:bodyPr vert="horz" wrap="square" lIns="0" tIns="1896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5419" algn="r">
              <a:lnSpc>
                <a:spcPct val="100000"/>
              </a:lnSpc>
              <a:spcBef>
                <a:spcPts val="149"/>
              </a:spcBef>
            </a:pPr>
            <a:r>
              <a:rPr sz="1067" spc="122" dirty="0">
                <a:solidFill>
                  <a:srgbClr val="FBFBFB"/>
                </a:solidFill>
                <a:latin typeface="Verdana"/>
                <a:cs typeface="Verdana"/>
              </a:rPr>
              <a:t>B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-27" dirty="0">
                <a:solidFill>
                  <a:srgbClr val="FBFBFB"/>
                </a:solidFill>
                <a:latin typeface="Verdana"/>
                <a:cs typeface="Verdana"/>
              </a:rPr>
              <a:t>j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133" dirty="0">
                <a:solidFill>
                  <a:srgbClr val="FBFBFB"/>
                </a:solidFill>
                <a:latin typeface="Verdana"/>
                <a:cs typeface="Verdana"/>
              </a:rPr>
              <a:t>m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-59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101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p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91" dirty="0">
                <a:solidFill>
                  <a:srgbClr val="FBFBFB"/>
                </a:solidFill>
                <a:latin typeface="Verdana"/>
                <a:cs typeface="Verdana"/>
              </a:rPr>
              <a:t>u</a:t>
            </a:r>
            <a:r>
              <a:rPr sz="1067" spc="176" dirty="0">
                <a:solidFill>
                  <a:srgbClr val="FBFBFB"/>
                </a:solidFill>
                <a:latin typeface="Verdana"/>
                <a:cs typeface="Verdana"/>
              </a:rPr>
              <a:t>w</a:t>
            </a:r>
            <a:endParaRPr sz="1067" dirty="0">
              <a:latin typeface="Verdana"/>
              <a:cs typeface="Verdana"/>
            </a:endParaRPr>
          </a:p>
          <a:p>
            <a:pPr marR="54866" algn="r">
              <a:lnSpc>
                <a:spcPct val="100000"/>
              </a:lnSpc>
              <a:spcBef>
                <a:spcPts val="747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-37" dirty="0">
                <a:solidFill>
                  <a:srgbClr val="FFFFFF"/>
                </a:solidFill>
                <a:latin typeface="Verdana"/>
                <a:cs typeface="Verdana"/>
              </a:rPr>
              <a:t>j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960" dirty="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698312" y="1574528"/>
            <a:ext cx="1051220" cy="183362"/>
          </a:xfrm>
          <a:prstGeom prst="rect">
            <a:avLst/>
          </a:prstGeom>
        </p:spPr>
        <p:txBody>
          <a:bodyPr vert="horz" wrap="square" lIns="0" tIns="1896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49"/>
              </a:spcBef>
            </a:pPr>
            <a:r>
              <a:rPr sz="1067" spc="75" dirty="0">
                <a:solidFill>
                  <a:srgbClr val="FBFBFB"/>
                </a:solidFill>
                <a:latin typeface="Verdana"/>
                <a:cs typeface="Verdana"/>
              </a:rPr>
              <a:t>C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l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067" spc="16" dirty="0">
                <a:solidFill>
                  <a:srgbClr val="FBFBFB"/>
                </a:solidFill>
                <a:latin typeface="Verdana"/>
                <a:cs typeface="Verdana"/>
              </a:rPr>
              <a:t>r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-59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101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r>
              <a:rPr sz="1067" spc="91" dirty="0">
                <a:solidFill>
                  <a:srgbClr val="FBFBFB"/>
                </a:solidFill>
                <a:latin typeface="Verdana"/>
                <a:cs typeface="Verdana"/>
              </a:rPr>
              <a:t>u</a:t>
            </a:r>
            <a:r>
              <a:rPr sz="1067" spc="-21" dirty="0">
                <a:solidFill>
                  <a:srgbClr val="FBFBFB"/>
                </a:solidFill>
                <a:latin typeface="Verdana"/>
                <a:cs typeface="Verdana"/>
              </a:rPr>
              <a:t>r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107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endParaRPr sz="1067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61082" y="1482736"/>
            <a:ext cx="1127760" cy="518836"/>
          </a:xfrm>
          <a:prstGeom prst="rect">
            <a:avLst/>
          </a:prstGeom>
        </p:spPr>
        <p:txBody>
          <a:bodyPr vert="horz" wrap="square" lIns="0" tIns="11040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869"/>
              </a:spcBef>
            </a:pPr>
            <a:r>
              <a:rPr sz="1067" spc="53" dirty="0">
                <a:solidFill>
                  <a:srgbClr val="FBFBFB"/>
                </a:solidFill>
                <a:latin typeface="Verdana"/>
                <a:cs typeface="Verdana"/>
              </a:rPr>
              <a:t>C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é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li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-59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122" dirty="0">
                <a:solidFill>
                  <a:srgbClr val="FBFBFB"/>
                </a:solidFill>
                <a:latin typeface="Verdana"/>
                <a:cs typeface="Verdana"/>
              </a:rPr>
              <a:t>B</a:t>
            </a:r>
            <a:r>
              <a:rPr sz="1067" spc="85" dirty="0">
                <a:solidFill>
                  <a:srgbClr val="FBFBFB"/>
                </a:solidFill>
                <a:latin typeface="Verdana"/>
                <a:cs typeface="Verdana"/>
              </a:rPr>
              <a:t>o</a:t>
            </a:r>
            <a:r>
              <a:rPr sz="1067" spc="107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endParaRPr sz="1067" dirty="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667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f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f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-37" dirty="0">
                <a:solidFill>
                  <a:srgbClr val="FFFFFF"/>
                </a:solidFill>
                <a:latin typeface="Verdana"/>
                <a:cs typeface="Verdana"/>
              </a:rPr>
              <a:t>j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960" dirty="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114678" y="1574528"/>
            <a:ext cx="1613408" cy="183362"/>
          </a:xfrm>
          <a:prstGeom prst="rect">
            <a:avLst/>
          </a:prstGeom>
        </p:spPr>
        <p:txBody>
          <a:bodyPr vert="horz" wrap="square" lIns="0" tIns="1896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49"/>
              </a:spcBef>
            </a:pPr>
            <a:r>
              <a:rPr sz="1067" spc="75" dirty="0">
                <a:solidFill>
                  <a:srgbClr val="FBFBFB"/>
                </a:solidFill>
                <a:latin typeface="Verdana"/>
                <a:cs typeface="Verdana"/>
              </a:rPr>
              <a:t>C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l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é</a:t>
            </a:r>
            <a:r>
              <a:rPr sz="1067" spc="133" dirty="0">
                <a:solidFill>
                  <a:srgbClr val="FBFBFB"/>
                </a:solidFill>
                <a:latin typeface="Verdana"/>
                <a:cs typeface="Verdana"/>
              </a:rPr>
              <a:t>m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64" dirty="0">
                <a:solidFill>
                  <a:srgbClr val="FBFBFB"/>
                </a:solidFill>
                <a:latin typeface="Verdana"/>
                <a:cs typeface="Verdana"/>
              </a:rPr>
              <a:t>t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-59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160" dirty="0">
                <a:solidFill>
                  <a:srgbClr val="FBFBFB"/>
                </a:solidFill>
                <a:latin typeface="Verdana"/>
                <a:cs typeface="Verdana"/>
              </a:rPr>
              <a:t>P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21" dirty="0">
                <a:solidFill>
                  <a:srgbClr val="FBFBFB"/>
                </a:solidFill>
                <a:latin typeface="Verdana"/>
                <a:cs typeface="Verdana"/>
              </a:rPr>
              <a:t>r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91" dirty="0">
                <a:solidFill>
                  <a:srgbClr val="FBFBFB"/>
                </a:solidFill>
                <a:latin typeface="Verdana"/>
                <a:cs typeface="Verdana"/>
              </a:rPr>
              <a:t>u</a:t>
            </a:r>
            <a:r>
              <a:rPr sz="1067" spc="107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endParaRPr sz="1067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542361" y="2580368"/>
            <a:ext cx="1216491" cy="183362"/>
          </a:xfrm>
          <a:prstGeom prst="rect">
            <a:avLst/>
          </a:prstGeom>
        </p:spPr>
        <p:txBody>
          <a:bodyPr vert="horz" wrap="square" lIns="0" tIns="1896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49"/>
              </a:spcBef>
            </a:pPr>
            <a:r>
              <a:rPr sz="1067" spc="80" dirty="0">
                <a:solidFill>
                  <a:srgbClr val="FBFBFB"/>
                </a:solidFill>
                <a:latin typeface="Verdana"/>
                <a:cs typeface="Verdana"/>
              </a:rPr>
              <a:t>Hanan</a:t>
            </a:r>
            <a:r>
              <a:rPr sz="1067" spc="-96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59" dirty="0">
                <a:solidFill>
                  <a:srgbClr val="FBFBFB"/>
                </a:solidFill>
                <a:latin typeface="Verdana"/>
                <a:cs typeface="Verdana"/>
              </a:rPr>
              <a:t>El</a:t>
            </a:r>
            <a:r>
              <a:rPr sz="1067" spc="-91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khadir</a:t>
            </a:r>
            <a:endParaRPr sz="1067" dirty="0">
              <a:latin typeface="Verdana"/>
              <a:cs typeface="Verdana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888788" y="846118"/>
            <a:ext cx="7565813" cy="411819"/>
          </a:xfrm>
          <a:prstGeom prst="rect">
            <a:avLst/>
          </a:prstGeom>
        </p:spPr>
        <p:txBody>
          <a:bodyPr vert="horz" wrap="square" lIns="0" tIns="1557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22"/>
              </a:spcBef>
            </a:pPr>
            <a:r>
              <a:rPr sz="2507" spc="363" dirty="0">
                <a:solidFill>
                  <a:srgbClr val="FF9E3C"/>
                </a:solidFill>
                <a:latin typeface="Verdana"/>
                <a:cs typeface="Verdana"/>
              </a:rPr>
              <a:t>Team</a:t>
            </a:r>
            <a:r>
              <a:rPr sz="2507" spc="-117" dirty="0">
                <a:solidFill>
                  <a:srgbClr val="FF9E3C"/>
                </a:solidFill>
                <a:latin typeface="Verdana"/>
                <a:cs typeface="Verdana"/>
              </a:rPr>
              <a:t> </a:t>
            </a:r>
            <a:r>
              <a:rPr sz="2507" spc="533" dirty="0">
                <a:solidFill>
                  <a:srgbClr val="FF9E3C"/>
                </a:solidFill>
                <a:latin typeface="Verdana"/>
                <a:cs typeface="Verdana"/>
              </a:rPr>
              <a:t>NEOLAiA</a:t>
            </a:r>
            <a:r>
              <a:rPr sz="2507" spc="-112" dirty="0">
                <a:solidFill>
                  <a:srgbClr val="FF9E3C"/>
                </a:solidFill>
                <a:latin typeface="Verdana"/>
                <a:cs typeface="Verdana"/>
              </a:rPr>
              <a:t> </a:t>
            </a:r>
            <a:r>
              <a:rPr sz="2507" spc="587" dirty="0">
                <a:solidFill>
                  <a:srgbClr val="FF9E3C"/>
                </a:solidFill>
                <a:latin typeface="Verdana"/>
                <a:cs typeface="Verdana"/>
              </a:rPr>
              <a:t>à</a:t>
            </a:r>
            <a:r>
              <a:rPr sz="2507" spc="-112" dirty="0">
                <a:solidFill>
                  <a:srgbClr val="FF9E3C"/>
                </a:solidFill>
                <a:latin typeface="Verdana"/>
                <a:cs typeface="Verdana"/>
              </a:rPr>
              <a:t> </a:t>
            </a:r>
            <a:r>
              <a:rPr sz="2507" spc="320" dirty="0">
                <a:solidFill>
                  <a:srgbClr val="FF9E3C"/>
                </a:solidFill>
                <a:latin typeface="Verdana"/>
                <a:cs typeface="Verdana"/>
              </a:rPr>
              <a:t>l'Université</a:t>
            </a:r>
            <a:r>
              <a:rPr sz="2507" spc="-112" dirty="0">
                <a:solidFill>
                  <a:srgbClr val="FF9E3C"/>
                </a:solidFill>
                <a:latin typeface="Verdana"/>
                <a:cs typeface="Verdana"/>
              </a:rPr>
              <a:t> </a:t>
            </a:r>
            <a:r>
              <a:rPr sz="2507" spc="448" dirty="0">
                <a:solidFill>
                  <a:srgbClr val="FF9E3C"/>
                </a:solidFill>
                <a:latin typeface="Verdana"/>
                <a:cs typeface="Verdana"/>
              </a:rPr>
              <a:t>de</a:t>
            </a:r>
            <a:r>
              <a:rPr sz="2507" spc="-112" dirty="0">
                <a:solidFill>
                  <a:srgbClr val="FF9E3C"/>
                </a:solidFill>
                <a:latin typeface="Verdana"/>
                <a:cs typeface="Verdana"/>
              </a:rPr>
              <a:t> </a:t>
            </a:r>
            <a:r>
              <a:rPr sz="2507" spc="271" dirty="0">
                <a:solidFill>
                  <a:srgbClr val="FF9E3C"/>
                </a:solidFill>
                <a:latin typeface="Verdana"/>
                <a:cs typeface="Verdana"/>
              </a:rPr>
              <a:t>Tours</a:t>
            </a:r>
            <a:endParaRPr sz="2507" dirty="0">
              <a:latin typeface="Verdana"/>
              <a:cs typeface="Verdana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1215948" y="3341216"/>
            <a:ext cx="9789499" cy="3114379"/>
            <a:chOff x="1139951" y="3130803"/>
            <a:chExt cx="9177655" cy="2919730"/>
          </a:xfrm>
        </p:grpSpPr>
        <p:sp>
          <p:nvSpPr>
            <p:cNvPr id="32" name="object 32"/>
            <p:cNvSpPr/>
            <p:nvPr/>
          </p:nvSpPr>
          <p:spPr>
            <a:xfrm>
              <a:off x="3416795" y="3130816"/>
              <a:ext cx="6901180" cy="2919730"/>
            </a:xfrm>
            <a:custGeom>
              <a:avLst/>
              <a:gdLst/>
              <a:ahLst/>
              <a:cxnLst/>
              <a:rect l="l" t="t" r="r" b="b"/>
              <a:pathLst>
                <a:path w="6901180" h="2919729">
                  <a:moveTo>
                    <a:pt x="6900672" y="0"/>
                  </a:moveTo>
                  <a:lnTo>
                    <a:pt x="0" y="0"/>
                  </a:lnTo>
                  <a:lnTo>
                    <a:pt x="0" y="203200"/>
                  </a:lnTo>
                  <a:lnTo>
                    <a:pt x="0" y="2641600"/>
                  </a:lnTo>
                  <a:lnTo>
                    <a:pt x="0" y="2919730"/>
                  </a:lnTo>
                  <a:lnTo>
                    <a:pt x="6900672" y="2919730"/>
                  </a:lnTo>
                  <a:lnTo>
                    <a:pt x="6900672" y="2641600"/>
                  </a:lnTo>
                  <a:lnTo>
                    <a:pt x="212217" y="2641600"/>
                  </a:lnTo>
                  <a:lnTo>
                    <a:pt x="212217" y="203200"/>
                  </a:lnTo>
                  <a:lnTo>
                    <a:pt x="6632067" y="203200"/>
                  </a:lnTo>
                  <a:lnTo>
                    <a:pt x="6632067" y="2641333"/>
                  </a:lnTo>
                  <a:lnTo>
                    <a:pt x="6900672" y="2641333"/>
                  </a:lnTo>
                  <a:lnTo>
                    <a:pt x="6900672" y="203200"/>
                  </a:lnTo>
                  <a:lnTo>
                    <a:pt x="6900672" y="202946"/>
                  </a:lnTo>
                  <a:lnTo>
                    <a:pt x="6900672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33" name="object 33"/>
            <p:cNvSpPr/>
            <p:nvPr/>
          </p:nvSpPr>
          <p:spPr>
            <a:xfrm>
              <a:off x="3629024" y="3333749"/>
              <a:ext cx="6419850" cy="2438400"/>
            </a:xfrm>
            <a:custGeom>
              <a:avLst/>
              <a:gdLst/>
              <a:ahLst/>
              <a:cxnLst/>
              <a:rect l="l" t="t" r="r" b="b"/>
              <a:pathLst>
                <a:path w="6419850" h="2438400">
                  <a:moveTo>
                    <a:pt x="6419850" y="2438399"/>
                  </a:moveTo>
                  <a:lnTo>
                    <a:pt x="0" y="2438399"/>
                  </a:lnTo>
                  <a:lnTo>
                    <a:pt x="0" y="0"/>
                  </a:lnTo>
                  <a:lnTo>
                    <a:pt x="6419850" y="0"/>
                  </a:lnTo>
                  <a:lnTo>
                    <a:pt x="6419850" y="2438399"/>
                  </a:lnTo>
                  <a:close/>
                </a:path>
              </a:pathLst>
            </a:custGeom>
            <a:solidFill>
              <a:srgbClr val="FF9E3C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34" name="object 34"/>
            <p:cNvSpPr/>
            <p:nvPr/>
          </p:nvSpPr>
          <p:spPr>
            <a:xfrm>
              <a:off x="1139939" y="3197872"/>
              <a:ext cx="2359660" cy="1358900"/>
            </a:xfrm>
            <a:custGeom>
              <a:avLst/>
              <a:gdLst/>
              <a:ahLst/>
              <a:cxnLst/>
              <a:rect l="l" t="t" r="r" b="b"/>
              <a:pathLst>
                <a:path w="2359660" h="1358900">
                  <a:moveTo>
                    <a:pt x="2359164" y="1078230"/>
                  </a:moveTo>
                  <a:lnTo>
                    <a:pt x="2359152" y="202565"/>
                  </a:lnTo>
                  <a:lnTo>
                    <a:pt x="2089023" y="202565"/>
                  </a:lnTo>
                  <a:lnTo>
                    <a:pt x="2089023" y="1078230"/>
                  </a:lnTo>
                  <a:lnTo>
                    <a:pt x="212598" y="1078230"/>
                  </a:lnTo>
                  <a:lnTo>
                    <a:pt x="212598" y="201930"/>
                  </a:lnTo>
                  <a:lnTo>
                    <a:pt x="2359152" y="201930"/>
                  </a:lnTo>
                  <a:lnTo>
                    <a:pt x="2359152" y="0"/>
                  </a:lnTo>
                  <a:lnTo>
                    <a:pt x="0" y="0"/>
                  </a:lnTo>
                  <a:lnTo>
                    <a:pt x="0" y="201930"/>
                  </a:lnTo>
                  <a:lnTo>
                    <a:pt x="0" y="1078230"/>
                  </a:lnTo>
                  <a:lnTo>
                    <a:pt x="0" y="1174115"/>
                  </a:lnTo>
                  <a:lnTo>
                    <a:pt x="0" y="1358900"/>
                  </a:lnTo>
                  <a:lnTo>
                    <a:pt x="2359164" y="1358900"/>
                  </a:lnTo>
                  <a:lnTo>
                    <a:pt x="2359164" y="1174115"/>
                  </a:lnTo>
                  <a:lnTo>
                    <a:pt x="2359164" y="107823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35" name="object 35"/>
            <p:cNvSpPr/>
            <p:nvPr/>
          </p:nvSpPr>
          <p:spPr>
            <a:xfrm>
              <a:off x="1352549" y="3400424"/>
              <a:ext cx="1876425" cy="876300"/>
            </a:xfrm>
            <a:custGeom>
              <a:avLst/>
              <a:gdLst/>
              <a:ahLst/>
              <a:cxnLst/>
              <a:rect l="l" t="t" r="r" b="b"/>
              <a:pathLst>
                <a:path w="1876425" h="876300">
                  <a:moveTo>
                    <a:pt x="1876425" y="876299"/>
                  </a:moveTo>
                  <a:lnTo>
                    <a:pt x="0" y="876299"/>
                  </a:lnTo>
                  <a:lnTo>
                    <a:pt x="0" y="0"/>
                  </a:lnTo>
                  <a:lnTo>
                    <a:pt x="1876425" y="0"/>
                  </a:lnTo>
                  <a:lnTo>
                    <a:pt x="1876425" y="876299"/>
                  </a:lnTo>
                  <a:close/>
                </a:path>
              </a:pathLst>
            </a:custGeom>
            <a:solidFill>
              <a:srgbClr val="C140FF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701271" y="3657329"/>
            <a:ext cx="1542965" cy="745744"/>
          </a:xfrm>
          <a:prstGeom prst="rect">
            <a:avLst/>
          </a:prstGeom>
        </p:spPr>
        <p:txBody>
          <a:bodyPr vert="horz" wrap="square" lIns="0" tIns="1896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7948" marR="241816" algn="ctr">
              <a:lnSpc>
                <a:spcPct val="100000"/>
              </a:lnSpc>
              <a:spcBef>
                <a:spcPts val="149"/>
              </a:spcBef>
            </a:pP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Etudiants </a:t>
            </a:r>
            <a:r>
              <a:rPr sz="1067" spc="75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133" dirty="0">
                <a:solidFill>
                  <a:srgbClr val="FBFBFB"/>
                </a:solidFill>
                <a:latin typeface="Verdana"/>
                <a:cs typeface="Verdana"/>
              </a:rPr>
              <a:t>m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b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37" dirty="0">
                <a:solidFill>
                  <a:srgbClr val="FBFBFB"/>
                </a:solidFill>
                <a:latin typeface="Verdana"/>
                <a:cs typeface="Verdana"/>
              </a:rPr>
              <a:t>ss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107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91" dirty="0">
                <a:solidFill>
                  <a:srgbClr val="FBFBFB"/>
                </a:solidFill>
                <a:latin typeface="Verdana"/>
                <a:cs typeface="Verdana"/>
              </a:rPr>
              <a:t>u</a:t>
            </a:r>
            <a:r>
              <a:rPr sz="1067" spc="27" dirty="0">
                <a:solidFill>
                  <a:srgbClr val="FBFBFB"/>
                </a:solidFill>
                <a:latin typeface="Verdana"/>
                <a:cs typeface="Verdana"/>
              </a:rPr>
              <a:t>r</a:t>
            </a:r>
            <a:r>
              <a:rPr sz="1067" spc="37" dirty="0">
                <a:solidFill>
                  <a:srgbClr val="FBFBFB"/>
                </a:solidFill>
                <a:latin typeface="Verdana"/>
                <a:cs typeface="Verdana"/>
              </a:rPr>
              <a:t>s</a:t>
            </a:r>
            <a:endParaRPr sz="1067" dirty="0">
              <a:latin typeface="Verdana"/>
              <a:cs typeface="Verdana"/>
            </a:endParaRPr>
          </a:p>
          <a:p>
            <a:pPr marL="13547" marR="5419" algn="ctr">
              <a:lnSpc>
                <a:spcPct val="101200"/>
              </a:lnSpc>
              <a:spcBef>
                <a:spcPts val="330"/>
              </a:spcBef>
            </a:pPr>
            <a:r>
              <a:rPr sz="1120" i="1" spc="8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120" i="1" spc="69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1120" i="1" spc="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120" i="1" spc="59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112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112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120" i="1" spc="59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112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1120" i="1" spc="-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120" i="1" spc="53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1120" i="1" spc="27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1120" i="1" spc="21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112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112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1120" i="1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112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1120" i="1" spc="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120" i="1" spc="32" dirty="0">
                <a:solidFill>
                  <a:srgbClr val="FFFFFF"/>
                </a:solidFill>
                <a:latin typeface="Verdana"/>
                <a:cs typeface="Verdana"/>
              </a:rPr>
              <a:t>l  </a:t>
            </a:r>
            <a:r>
              <a:rPr sz="1120" i="1" spc="21" dirty="0" err="1">
                <a:solidFill>
                  <a:srgbClr val="FFFFFF"/>
                </a:solidFill>
                <a:latin typeface="Verdana"/>
                <a:cs typeface="Verdana"/>
              </a:rPr>
              <a:t>Soufyane</a:t>
            </a:r>
            <a:r>
              <a:rPr sz="1120" i="1" spc="-91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120" i="1" spc="27" dirty="0">
                <a:solidFill>
                  <a:srgbClr val="FFFFFF"/>
                </a:solidFill>
                <a:latin typeface="Verdana"/>
                <a:cs typeface="Verdana"/>
              </a:rPr>
              <a:t>Cha</a:t>
            </a:r>
            <a:r>
              <a:rPr lang="fr-FR" sz="1120" i="1" spc="27" dirty="0">
                <a:solidFill>
                  <a:srgbClr val="FFFFFF"/>
                </a:solidFill>
                <a:latin typeface="Verdana"/>
                <a:cs typeface="Verdana"/>
              </a:rPr>
              <a:t>fi</a:t>
            </a:r>
            <a:r>
              <a:rPr sz="1120" i="1" spc="75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endParaRPr sz="1120" dirty="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383635" y="3654992"/>
            <a:ext cx="4851061" cy="2654402"/>
          </a:xfrm>
          <a:prstGeom prst="rect">
            <a:avLst/>
          </a:prstGeom>
        </p:spPr>
        <p:txBody>
          <a:bodyPr vert="horz" wrap="square" lIns="0" tIns="14224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ts val="1882"/>
              </a:lnSpc>
              <a:spcBef>
                <a:spcPts val="112"/>
              </a:spcBef>
            </a:pPr>
            <a:r>
              <a:rPr sz="1387" spc="-1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1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5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Cé</a:t>
            </a:r>
            <a:r>
              <a:rPr sz="1387" spc="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l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n</a:t>
            </a:r>
            <a:r>
              <a:rPr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Bo</a:t>
            </a:r>
            <a:r>
              <a:rPr sz="13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d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n</a:t>
            </a:r>
            <a:r>
              <a:rPr sz="1387" spc="-8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,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5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Stéphanie Germon</a:t>
            </a:r>
            <a:endParaRPr sz="1387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 marR="5419">
              <a:lnSpc>
                <a:spcPts val="1845"/>
              </a:lnSpc>
              <a:spcBef>
                <a:spcPts val="85"/>
              </a:spcBef>
            </a:pPr>
            <a:r>
              <a:rPr sz="1387" spc="-1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2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5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Cé</a:t>
            </a:r>
            <a:r>
              <a:rPr sz="1387" spc="-1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c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sz="1387" spc="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l</a:t>
            </a:r>
            <a:r>
              <a:rPr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5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C</a:t>
            </a:r>
            <a:r>
              <a:rPr sz="1387" spc="-2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h</a:t>
            </a:r>
            <a:r>
              <a:rPr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sz="13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sz="1387" spc="-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o</a:t>
            </a:r>
            <a:r>
              <a:rPr sz="1387" spc="-1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n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et XX</a:t>
            </a:r>
            <a:endParaRPr lang="fr-FR" sz="1387" spc="-112" dirty="0">
              <a:solidFill>
                <a:srgbClr val="FFFFFF"/>
              </a:solidFill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 marR="5419">
              <a:lnSpc>
                <a:spcPts val="1845"/>
              </a:lnSpc>
              <a:spcBef>
                <a:spcPts val="85"/>
              </a:spcBef>
            </a:pPr>
            <a:r>
              <a:rPr sz="1387" spc="-8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WP3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Annabelle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Hulin,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Elise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Bonneveux</a:t>
            </a:r>
            <a:endParaRPr sz="1387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>
              <a:lnSpc>
                <a:spcPts val="1744"/>
              </a:lnSpc>
            </a:pPr>
            <a:r>
              <a:rPr sz="1387" spc="-1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4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5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C</a:t>
            </a:r>
            <a:r>
              <a:rPr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sz="1387" spc="-4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r</a:t>
            </a:r>
            <a:r>
              <a:rPr sz="1387" spc="-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o</a:t>
            </a:r>
            <a:r>
              <a:rPr sz="1387" spc="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l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n</a:t>
            </a:r>
            <a:r>
              <a:rPr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8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G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sz="1387" spc="-64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r</a:t>
            </a:r>
            <a:r>
              <a:rPr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sz="1387" spc="-2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u</a:t>
            </a:r>
            <a:r>
              <a:rPr sz="13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d</a:t>
            </a:r>
            <a:r>
              <a:rPr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u</a:t>
            </a:r>
            <a:endParaRPr sz="1387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>
              <a:lnSpc>
                <a:spcPts val="1882"/>
              </a:lnSpc>
            </a:pPr>
            <a:r>
              <a:rPr sz="1387" spc="-1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</a:t>
            </a:r>
            <a:r>
              <a:rPr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5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85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G</a:t>
            </a:r>
            <a:r>
              <a:rPr sz="1387" spc="-27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u</a:t>
            </a:r>
            <a:r>
              <a:rPr sz="1387" spc="21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sz="1387" spc="-32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sz="1387" spc="-75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M</a:t>
            </a:r>
            <a:r>
              <a:rPr sz="1387" spc="21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sz="1387" spc="-101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g</a:t>
            </a:r>
            <a:r>
              <a:rPr sz="1387" spc="-37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sz="1387" spc="-21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n</a:t>
            </a:r>
            <a:r>
              <a:rPr sz="1387" spc="27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endParaRPr lang="fr-FR" sz="1387" spc="27" dirty="0">
              <a:solidFill>
                <a:srgbClr val="FFFFFF"/>
              </a:solidFill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>
              <a:lnSpc>
                <a:spcPts val="1882"/>
              </a:lnSpc>
              <a:spcBef>
                <a:spcPts val="112"/>
              </a:spcBef>
            </a:pPr>
            <a:r>
              <a:rPr lang="fr-FR" sz="1387" spc="-1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</a:t>
            </a:r>
            <a:r>
              <a:rPr lang="fr-FR"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lang="fr-FR"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6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13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T</a:t>
            </a:r>
            <a:r>
              <a:rPr lang="fr-FR" sz="1387" spc="-5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y</a:t>
            </a:r>
            <a:r>
              <a:rPr lang="fr-FR" sz="13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lang="fr-FR" sz="1387" spc="-2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h</a:t>
            </a:r>
            <a:r>
              <a:rPr lang="fr-FR"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lang="fr-FR"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lang="fr-FR"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n</a:t>
            </a:r>
            <a:r>
              <a:rPr lang="fr-FR"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37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L</a:t>
            </a:r>
            <a:r>
              <a:rPr lang="fr-FR" sz="1387" spc="-53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lang="fr-FR" sz="1387" spc="-5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b</a:t>
            </a:r>
            <a:r>
              <a:rPr lang="fr-FR" sz="1387" spc="-69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è</a:t>
            </a:r>
            <a:r>
              <a:rPr lang="fr-FR" sz="1387" spc="-80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g</a:t>
            </a:r>
            <a:r>
              <a:rPr lang="fr-FR" sz="1387" spc="-27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u</a:t>
            </a:r>
            <a:r>
              <a:rPr lang="fr-FR" sz="1387" spc="-48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endParaRPr lang="fr-FR" sz="1387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 marR="5419">
              <a:lnSpc>
                <a:spcPts val="1845"/>
              </a:lnSpc>
              <a:spcBef>
                <a:spcPts val="85"/>
              </a:spcBef>
            </a:pPr>
            <a:r>
              <a:rPr lang="fr-FR" sz="1387" spc="-8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WP7</a:t>
            </a:r>
            <a:r>
              <a:rPr lang="fr-FR" sz="1387" spc="-17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lang="fr-FR" sz="1387" spc="-17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4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Marc</a:t>
            </a:r>
            <a:r>
              <a:rPr lang="fr-FR" sz="1387" spc="-17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4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Debono,</a:t>
            </a:r>
            <a:r>
              <a:rPr lang="fr-FR"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Léa</a:t>
            </a:r>
            <a:r>
              <a:rPr lang="fr-FR" sz="1387" spc="-17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Courtaud</a:t>
            </a:r>
            <a:r>
              <a:rPr lang="fr-FR" sz="1387" spc="-32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,</a:t>
            </a:r>
            <a:r>
              <a:rPr lang="fr-FR" sz="1387" spc="-17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Véronique</a:t>
            </a:r>
            <a:r>
              <a:rPr lang="fr-FR" sz="1387" spc="-176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21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Castellotti</a:t>
            </a:r>
            <a:r>
              <a:rPr lang="fr-FR"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</a:p>
          <a:p>
            <a:pPr marL="13547" marR="5419">
              <a:lnSpc>
                <a:spcPts val="1845"/>
              </a:lnSpc>
              <a:spcBef>
                <a:spcPts val="85"/>
              </a:spcBef>
            </a:pPr>
            <a:r>
              <a:rPr lang="fr-FR" sz="1387" spc="-48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8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WP8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Joël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5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Meunier,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Anne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53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Azanza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32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et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2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Stéphanie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5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Puel</a:t>
            </a:r>
            <a:endParaRPr lang="fr-FR" sz="1387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>
              <a:lnSpc>
                <a:spcPts val="1744"/>
              </a:lnSpc>
            </a:pPr>
            <a:r>
              <a:rPr lang="fr-FR" sz="1387" spc="-1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</a:t>
            </a:r>
            <a:r>
              <a:rPr lang="fr-FR"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lang="fr-FR"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9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Thierry Brouard, </a:t>
            </a:r>
            <a:r>
              <a:rPr lang="fr-FR" sz="1387" spc="-5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Melpomeni</a:t>
            </a:r>
            <a:r>
              <a:rPr lang="fr-FR" sz="1387" spc="-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5" dirty="0" err="1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Papadopoulou</a:t>
            </a:r>
            <a:endParaRPr lang="fr-FR" sz="1387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>
              <a:lnSpc>
                <a:spcPts val="1882"/>
              </a:lnSpc>
            </a:pPr>
            <a:r>
              <a:rPr lang="fr-FR" sz="1387" spc="-1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W</a:t>
            </a:r>
            <a:r>
              <a:rPr lang="fr-FR"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lang="fr-FR" sz="1387" spc="-8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1</a:t>
            </a:r>
            <a:r>
              <a:rPr lang="fr-FR" sz="1387" spc="-7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0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17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9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lang="fr-FR"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nn</a:t>
            </a:r>
            <a:r>
              <a:rPr lang="fr-FR"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lang="fr-FR" sz="1387" spc="-11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-</a:t>
            </a:r>
            <a:r>
              <a:rPr lang="fr-FR" sz="1387" spc="-4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S</a:t>
            </a:r>
            <a:r>
              <a:rPr lang="fr-FR" sz="1387" spc="-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o</a:t>
            </a:r>
            <a:r>
              <a:rPr lang="fr-FR" sz="138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p</a:t>
            </a:r>
            <a:r>
              <a:rPr lang="fr-FR" sz="1387" spc="-2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h</a:t>
            </a:r>
            <a:r>
              <a:rPr lang="fr-FR" sz="1387" spc="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i</a:t>
            </a:r>
            <a:r>
              <a:rPr lang="fr-FR"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r>
              <a:rPr lang="fr-FR" sz="1387" spc="-18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fr-FR" sz="1387" spc="-2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L</a:t>
            </a:r>
            <a:r>
              <a:rPr lang="fr-FR" sz="1387" spc="-3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a</a:t>
            </a:r>
            <a:r>
              <a:rPr lang="fr-FR" sz="1387" spc="-27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u</a:t>
            </a:r>
            <a:r>
              <a:rPr lang="fr-FR" sz="1387" spc="-43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r</a:t>
            </a:r>
            <a:r>
              <a:rPr lang="fr-FR" sz="1387" spc="-48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e</a:t>
            </a:r>
            <a:endParaRPr lang="fr-FR" sz="1387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3547">
              <a:lnSpc>
                <a:spcPts val="1882"/>
              </a:lnSpc>
            </a:pPr>
            <a:endParaRPr sz="1600" dirty="0">
              <a:latin typeface="Tahoma"/>
              <a:cs typeface="Tahom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383636" y="4823391"/>
            <a:ext cx="4756912" cy="238767"/>
          </a:xfrm>
          <a:prstGeom prst="rect">
            <a:avLst/>
          </a:prstGeom>
        </p:spPr>
        <p:txBody>
          <a:bodyPr vert="horz" wrap="square" lIns="0" tIns="14224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ts val="1882"/>
              </a:lnSpc>
              <a:spcBef>
                <a:spcPts val="112"/>
              </a:spcBef>
            </a:pPr>
            <a:endParaRPr sz="1493" dirty="0"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028864" y="4521131"/>
            <a:ext cx="1016677" cy="207301"/>
          </a:xfrm>
          <a:prstGeom prst="rect">
            <a:avLst/>
          </a:prstGeom>
        </p:spPr>
        <p:txBody>
          <a:bodyPr vert="horz" wrap="square" lIns="0" tIns="1828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44"/>
              </a:spcBef>
            </a:pPr>
            <a:r>
              <a:rPr sz="1227" spc="43" dirty="0">
                <a:solidFill>
                  <a:srgbClr val="FBFBFB"/>
                </a:solidFill>
                <a:latin typeface="Verdana"/>
                <a:cs typeface="Verdana"/>
              </a:rPr>
              <a:t>Délégué.e.s</a:t>
            </a:r>
            <a:endParaRPr sz="1227" dirty="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136337" y="4785291"/>
            <a:ext cx="801963" cy="207301"/>
          </a:xfrm>
          <a:prstGeom prst="rect">
            <a:avLst/>
          </a:prstGeom>
        </p:spPr>
        <p:txBody>
          <a:bodyPr vert="horz" wrap="square" lIns="0" tIns="18288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44"/>
              </a:spcBef>
            </a:pPr>
            <a:r>
              <a:rPr sz="1227" spc="112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227" spc="80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227" spc="112" dirty="0">
                <a:solidFill>
                  <a:srgbClr val="FBFBFB"/>
                </a:solidFill>
                <a:latin typeface="Verdana"/>
                <a:cs typeface="Verdana"/>
              </a:rPr>
              <a:t>O</a:t>
            </a:r>
            <a:r>
              <a:rPr sz="1227" spc="85" dirty="0">
                <a:solidFill>
                  <a:srgbClr val="FBFBFB"/>
                </a:solidFill>
                <a:latin typeface="Verdana"/>
                <a:cs typeface="Verdana"/>
              </a:rPr>
              <a:t>L</a:t>
            </a:r>
            <a:r>
              <a:rPr sz="1227" spc="139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227" spc="48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227" spc="139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endParaRPr sz="1227" dirty="0">
              <a:latin typeface="Verdana"/>
              <a:cs typeface="Verdana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1225701" y="4449876"/>
            <a:ext cx="2484459" cy="2025227"/>
            <a:chOff x="1149095" y="4170171"/>
            <a:chExt cx="2329180" cy="1898650"/>
          </a:xfrm>
        </p:grpSpPr>
        <p:sp>
          <p:nvSpPr>
            <p:cNvPr id="42" name="object 42"/>
            <p:cNvSpPr/>
            <p:nvPr/>
          </p:nvSpPr>
          <p:spPr>
            <a:xfrm>
              <a:off x="1149083" y="4170184"/>
              <a:ext cx="2329180" cy="1898650"/>
            </a:xfrm>
            <a:custGeom>
              <a:avLst/>
              <a:gdLst/>
              <a:ahLst/>
              <a:cxnLst/>
              <a:rect l="l" t="t" r="r" b="b"/>
              <a:pathLst>
                <a:path w="2329179" h="1898650">
                  <a:moveTo>
                    <a:pt x="2328672" y="0"/>
                  </a:moveTo>
                  <a:lnTo>
                    <a:pt x="2060829" y="0"/>
                  </a:lnTo>
                  <a:lnTo>
                    <a:pt x="2060829" y="201930"/>
                  </a:lnTo>
                  <a:lnTo>
                    <a:pt x="2060829" y="1620520"/>
                  </a:lnTo>
                  <a:lnTo>
                    <a:pt x="212979" y="1620520"/>
                  </a:lnTo>
                  <a:lnTo>
                    <a:pt x="212979" y="201930"/>
                  </a:lnTo>
                  <a:lnTo>
                    <a:pt x="2060829" y="201930"/>
                  </a:lnTo>
                  <a:lnTo>
                    <a:pt x="2060829" y="0"/>
                  </a:lnTo>
                  <a:lnTo>
                    <a:pt x="0" y="0"/>
                  </a:lnTo>
                  <a:lnTo>
                    <a:pt x="0" y="201930"/>
                  </a:lnTo>
                  <a:lnTo>
                    <a:pt x="0" y="1620520"/>
                  </a:lnTo>
                  <a:lnTo>
                    <a:pt x="0" y="1898650"/>
                  </a:lnTo>
                  <a:lnTo>
                    <a:pt x="2328672" y="1898650"/>
                  </a:lnTo>
                  <a:lnTo>
                    <a:pt x="2328672" y="1621028"/>
                  </a:lnTo>
                  <a:lnTo>
                    <a:pt x="2328672" y="1620520"/>
                  </a:lnTo>
                  <a:lnTo>
                    <a:pt x="2328672" y="201930"/>
                  </a:lnTo>
                  <a:lnTo>
                    <a:pt x="2328672" y="201803"/>
                  </a:lnTo>
                  <a:lnTo>
                    <a:pt x="2328672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43" name="object 43"/>
            <p:cNvSpPr/>
            <p:nvPr/>
          </p:nvSpPr>
          <p:spPr>
            <a:xfrm>
              <a:off x="1362074" y="4371974"/>
              <a:ext cx="1847850" cy="1419225"/>
            </a:xfrm>
            <a:custGeom>
              <a:avLst/>
              <a:gdLst/>
              <a:ahLst/>
              <a:cxnLst/>
              <a:rect l="l" t="t" r="r" b="b"/>
              <a:pathLst>
                <a:path w="1847850" h="1419225">
                  <a:moveTo>
                    <a:pt x="1847849" y="1419224"/>
                  </a:moveTo>
                  <a:lnTo>
                    <a:pt x="0" y="1419224"/>
                  </a:lnTo>
                  <a:lnTo>
                    <a:pt x="0" y="0"/>
                  </a:lnTo>
                  <a:lnTo>
                    <a:pt x="1847849" y="0"/>
                  </a:lnTo>
                  <a:lnTo>
                    <a:pt x="1847849" y="1419224"/>
                  </a:lnTo>
                  <a:close/>
                </a:path>
              </a:pathLst>
            </a:custGeom>
            <a:solidFill>
              <a:srgbClr val="C140FF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1638406" y="4691438"/>
            <a:ext cx="1597829" cy="1393952"/>
          </a:xfrm>
          <a:prstGeom prst="rect">
            <a:avLst/>
          </a:prstGeom>
        </p:spPr>
        <p:txBody>
          <a:bodyPr vert="horz" wrap="square" lIns="0" tIns="3183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790" marR="168661" algn="ctr">
              <a:lnSpc>
                <a:spcPts val="1525"/>
              </a:lnSpc>
              <a:spcBef>
                <a:spcPts val="251"/>
              </a:spcBef>
            </a:pPr>
            <a:r>
              <a:rPr sz="1333" spc="75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333" spc="117" dirty="0">
                <a:solidFill>
                  <a:srgbClr val="FBFBFB"/>
                </a:solidFill>
                <a:latin typeface="Verdana"/>
                <a:cs typeface="Verdana"/>
              </a:rPr>
              <a:t>q</a:t>
            </a:r>
            <a:r>
              <a:rPr sz="1333" spc="101" dirty="0">
                <a:solidFill>
                  <a:srgbClr val="FBFBFB"/>
                </a:solidFill>
                <a:latin typeface="Verdana"/>
                <a:cs typeface="Verdana"/>
              </a:rPr>
              <a:t>u</a:t>
            </a:r>
            <a:r>
              <a:rPr sz="1333" spc="48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333" spc="117" dirty="0">
                <a:solidFill>
                  <a:srgbClr val="FBFBFB"/>
                </a:solidFill>
                <a:latin typeface="Verdana"/>
                <a:cs typeface="Verdana"/>
              </a:rPr>
              <a:t>p</a:t>
            </a:r>
            <a:r>
              <a:rPr sz="1333" spc="75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333" spc="-80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117" dirty="0">
                <a:solidFill>
                  <a:srgbClr val="FBFBFB"/>
                </a:solidFill>
                <a:latin typeface="Verdana"/>
                <a:cs typeface="Verdana"/>
              </a:rPr>
              <a:t>p</a:t>
            </a:r>
            <a:r>
              <a:rPr sz="1333" spc="5" dirty="0">
                <a:solidFill>
                  <a:srgbClr val="FBFBFB"/>
                </a:solidFill>
                <a:latin typeface="Verdana"/>
                <a:cs typeface="Verdana"/>
              </a:rPr>
              <a:t>r</a:t>
            </a:r>
            <a:r>
              <a:rPr sz="1333" spc="91" dirty="0">
                <a:solidFill>
                  <a:srgbClr val="FBFBFB"/>
                </a:solidFill>
                <a:latin typeface="Verdana"/>
                <a:cs typeface="Verdana"/>
              </a:rPr>
              <a:t>o</a:t>
            </a:r>
            <a:r>
              <a:rPr sz="1333" spc="-37" dirty="0">
                <a:solidFill>
                  <a:srgbClr val="FBFBFB"/>
                </a:solidFill>
                <a:latin typeface="Verdana"/>
                <a:cs typeface="Verdana"/>
              </a:rPr>
              <a:t>j</a:t>
            </a:r>
            <a:r>
              <a:rPr sz="1333" spc="75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333" spc="69" dirty="0">
                <a:solidFill>
                  <a:srgbClr val="FBFBFB"/>
                </a:solidFill>
                <a:latin typeface="Verdana"/>
                <a:cs typeface="Verdana"/>
              </a:rPr>
              <a:t>t  </a:t>
            </a:r>
            <a:r>
              <a:rPr sz="1333" spc="64" dirty="0">
                <a:solidFill>
                  <a:srgbClr val="FBFBFB"/>
                </a:solidFill>
                <a:latin typeface="Verdana"/>
                <a:cs typeface="Verdana"/>
              </a:rPr>
              <a:t>élargie </a:t>
            </a:r>
            <a:r>
              <a:rPr sz="1333" spc="-244" dirty="0">
                <a:solidFill>
                  <a:srgbClr val="FBFBFB"/>
                </a:solidFill>
                <a:latin typeface="Verdana"/>
                <a:cs typeface="Verdana"/>
              </a:rPr>
              <a:t>: </a:t>
            </a:r>
            <a:r>
              <a:rPr sz="1333" spc="-240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48" dirty="0">
                <a:solidFill>
                  <a:srgbClr val="FBFBFB"/>
                </a:solidFill>
                <a:latin typeface="Verdana"/>
                <a:cs typeface="Verdana"/>
              </a:rPr>
              <a:t>Toutes </a:t>
            </a:r>
            <a:r>
              <a:rPr sz="1333" spc="53" dirty="0">
                <a:solidFill>
                  <a:srgbClr val="FBFBFB"/>
                </a:solidFill>
                <a:latin typeface="Verdana"/>
                <a:cs typeface="Verdana"/>
              </a:rPr>
              <a:t>les </a:t>
            </a:r>
            <a:r>
              <a:rPr sz="1333" spc="59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75" dirty="0">
                <a:solidFill>
                  <a:srgbClr val="FBFBFB"/>
                </a:solidFill>
                <a:latin typeface="Verdana"/>
                <a:cs typeface="Verdana"/>
              </a:rPr>
              <a:t>personnes</a:t>
            </a:r>
            <a:endParaRPr sz="1333" dirty="0">
              <a:latin typeface="Verdana"/>
              <a:cs typeface="Verdana"/>
            </a:endParaRPr>
          </a:p>
          <a:p>
            <a:pPr algn="ctr">
              <a:lnSpc>
                <a:spcPts val="1424"/>
              </a:lnSpc>
            </a:pPr>
            <a:r>
              <a:rPr sz="1333" spc="80" dirty="0">
                <a:solidFill>
                  <a:srgbClr val="FBFBFB"/>
                </a:solidFill>
                <a:latin typeface="Verdana"/>
                <a:cs typeface="Verdana"/>
              </a:rPr>
              <a:t>impliquées</a:t>
            </a:r>
            <a:r>
              <a:rPr sz="1333" spc="-101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53" dirty="0">
                <a:solidFill>
                  <a:srgbClr val="FBFBFB"/>
                </a:solidFill>
                <a:latin typeface="Verdana"/>
                <a:cs typeface="Verdana"/>
              </a:rPr>
              <a:t>sur</a:t>
            </a:r>
            <a:r>
              <a:rPr sz="1333" spc="-101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59" dirty="0">
                <a:solidFill>
                  <a:srgbClr val="FBFBFB"/>
                </a:solidFill>
                <a:latin typeface="Verdana"/>
                <a:cs typeface="Verdana"/>
              </a:rPr>
              <a:t>le</a:t>
            </a:r>
            <a:endParaRPr sz="1333" dirty="0">
              <a:latin typeface="Verdana"/>
              <a:cs typeface="Verdana"/>
            </a:endParaRPr>
          </a:p>
          <a:p>
            <a:pPr marL="29804" marR="21675" algn="ctr">
              <a:lnSpc>
                <a:spcPts val="1525"/>
              </a:lnSpc>
              <a:spcBef>
                <a:spcPts val="75"/>
              </a:spcBef>
            </a:pPr>
            <a:r>
              <a:rPr sz="1333" spc="53" dirty="0">
                <a:solidFill>
                  <a:srgbClr val="FBFBFB"/>
                </a:solidFill>
                <a:latin typeface="Verdana"/>
                <a:cs typeface="Verdana"/>
              </a:rPr>
              <a:t>projet</a:t>
            </a:r>
            <a:r>
              <a:rPr sz="1333" spc="-101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75" dirty="0">
                <a:solidFill>
                  <a:srgbClr val="FBFBFB"/>
                </a:solidFill>
                <a:latin typeface="Verdana"/>
                <a:cs typeface="Verdana"/>
              </a:rPr>
              <a:t>au</a:t>
            </a:r>
            <a:r>
              <a:rPr sz="1333" spc="-96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64" dirty="0">
                <a:solidFill>
                  <a:srgbClr val="FBFBFB"/>
                </a:solidFill>
                <a:latin typeface="Verdana"/>
                <a:cs typeface="Verdana"/>
              </a:rPr>
              <a:t>sein</a:t>
            </a:r>
            <a:r>
              <a:rPr sz="1333" spc="-96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96" dirty="0">
                <a:solidFill>
                  <a:srgbClr val="FBFBFB"/>
                </a:solidFill>
                <a:latin typeface="Verdana"/>
                <a:cs typeface="Verdana"/>
              </a:rPr>
              <a:t>de </a:t>
            </a:r>
            <a:r>
              <a:rPr sz="1333" spc="-453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333" spc="43" dirty="0">
                <a:solidFill>
                  <a:srgbClr val="FBFBFB"/>
                </a:solidFill>
                <a:latin typeface="Verdana"/>
                <a:cs typeface="Verdana"/>
              </a:rPr>
              <a:t>l’UT</a:t>
            </a:r>
            <a:endParaRPr sz="1333" dirty="0">
              <a:latin typeface="Verdana"/>
              <a:cs typeface="Verdana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7708595" y="1270202"/>
            <a:ext cx="1824059" cy="2239264"/>
            <a:chOff x="7226807" y="1189227"/>
            <a:chExt cx="1710055" cy="2099310"/>
          </a:xfrm>
        </p:grpSpPr>
        <p:sp>
          <p:nvSpPr>
            <p:cNvPr id="46" name="object 46"/>
            <p:cNvSpPr/>
            <p:nvPr/>
          </p:nvSpPr>
          <p:spPr>
            <a:xfrm>
              <a:off x="7226795" y="1189240"/>
              <a:ext cx="1710055" cy="2099310"/>
            </a:xfrm>
            <a:custGeom>
              <a:avLst/>
              <a:gdLst/>
              <a:ahLst/>
              <a:cxnLst/>
              <a:rect l="l" t="t" r="r" b="b"/>
              <a:pathLst>
                <a:path w="1710054" h="2099310">
                  <a:moveTo>
                    <a:pt x="1709928" y="0"/>
                  </a:moveTo>
                  <a:lnTo>
                    <a:pt x="0" y="0"/>
                  </a:lnTo>
                  <a:lnTo>
                    <a:pt x="0" y="191897"/>
                  </a:lnTo>
                  <a:lnTo>
                    <a:pt x="0" y="201930"/>
                  </a:lnTo>
                  <a:lnTo>
                    <a:pt x="0" y="1821180"/>
                  </a:lnTo>
                  <a:lnTo>
                    <a:pt x="0" y="2099310"/>
                  </a:lnTo>
                  <a:lnTo>
                    <a:pt x="1709928" y="2099310"/>
                  </a:lnTo>
                  <a:lnTo>
                    <a:pt x="1709928" y="1821180"/>
                  </a:lnTo>
                  <a:lnTo>
                    <a:pt x="212217" y="1821180"/>
                  </a:lnTo>
                  <a:lnTo>
                    <a:pt x="212217" y="201930"/>
                  </a:lnTo>
                  <a:lnTo>
                    <a:pt x="1440942" y="201930"/>
                  </a:lnTo>
                  <a:lnTo>
                    <a:pt x="1440942" y="1820672"/>
                  </a:lnTo>
                  <a:lnTo>
                    <a:pt x="1593342" y="1820672"/>
                  </a:lnTo>
                  <a:lnTo>
                    <a:pt x="1593342" y="201930"/>
                  </a:lnTo>
                  <a:lnTo>
                    <a:pt x="1709928" y="201930"/>
                  </a:lnTo>
                  <a:lnTo>
                    <a:pt x="1709928" y="191897"/>
                  </a:lnTo>
                  <a:lnTo>
                    <a:pt x="1709928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47" name="object 47"/>
            <p:cNvSpPr/>
            <p:nvPr/>
          </p:nvSpPr>
          <p:spPr>
            <a:xfrm>
              <a:off x="7439024" y="1390649"/>
              <a:ext cx="1228725" cy="1619250"/>
            </a:xfrm>
            <a:custGeom>
              <a:avLst/>
              <a:gdLst/>
              <a:ahLst/>
              <a:cxnLst/>
              <a:rect l="l" t="t" r="r" b="b"/>
              <a:pathLst>
                <a:path w="1228725" h="1619250">
                  <a:moveTo>
                    <a:pt x="1228725" y="1619249"/>
                  </a:moveTo>
                  <a:lnTo>
                    <a:pt x="0" y="1619249"/>
                  </a:lnTo>
                  <a:lnTo>
                    <a:pt x="0" y="0"/>
                  </a:lnTo>
                  <a:lnTo>
                    <a:pt x="1228725" y="0"/>
                  </a:lnTo>
                  <a:lnTo>
                    <a:pt x="1228725" y="1619249"/>
                  </a:lnTo>
                  <a:close/>
                </a:path>
              </a:pathLst>
            </a:custGeom>
            <a:solidFill>
              <a:srgbClr val="FF9E3C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7949988" y="1905891"/>
            <a:ext cx="1244939" cy="745744"/>
          </a:xfrm>
          <a:prstGeom prst="rect">
            <a:avLst/>
          </a:prstGeom>
        </p:spPr>
        <p:txBody>
          <a:bodyPr vert="horz" wrap="square" lIns="0" tIns="23707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870" marR="5419" algn="ctr">
              <a:lnSpc>
                <a:spcPts val="1120"/>
              </a:lnSpc>
              <a:spcBef>
                <a:spcPts val="187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7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ée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-37" dirty="0">
                <a:solidFill>
                  <a:srgbClr val="FFFFFF"/>
                </a:solidFill>
                <a:latin typeface="Verdana"/>
                <a:cs typeface="Verdana"/>
              </a:rPr>
              <a:t>j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s  </a:t>
            </a:r>
            <a:r>
              <a:rPr sz="960" i="1" spc="27" dirty="0">
                <a:solidFill>
                  <a:srgbClr val="FFFFFF"/>
                </a:solidFill>
                <a:latin typeface="Verdana"/>
                <a:cs typeface="Verdana"/>
              </a:rPr>
              <a:t>Entrepreneuriat 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NEOLAiA</a:t>
            </a:r>
            <a:endParaRPr sz="960" dirty="0">
              <a:latin typeface="Verdana"/>
              <a:cs typeface="Verdana"/>
            </a:endParaRPr>
          </a:p>
          <a:p>
            <a:pPr marL="210657" marR="167984" algn="ctr">
              <a:lnSpc>
                <a:spcPts val="1120"/>
              </a:lnSpc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e  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femmes</a:t>
            </a:r>
            <a:endParaRPr sz="960" dirty="0">
              <a:latin typeface="Verdana"/>
              <a:cs typeface="Verdana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957767" y="1625328"/>
            <a:ext cx="1257808" cy="183362"/>
          </a:xfrm>
          <a:prstGeom prst="rect">
            <a:avLst/>
          </a:prstGeom>
        </p:spPr>
        <p:txBody>
          <a:bodyPr vert="horz" wrap="square" lIns="0" tIns="1896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49"/>
              </a:spcBef>
            </a:pPr>
            <a:r>
              <a:rPr sz="1067" spc="80" dirty="0">
                <a:solidFill>
                  <a:srgbClr val="FBFBFB"/>
                </a:solidFill>
                <a:latin typeface="Verdana"/>
                <a:cs typeface="Verdana"/>
              </a:rPr>
              <a:t>L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r>
              <a:rPr sz="1067" spc="107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r>
              <a:rPr sz="1067" spc="37" dirty="0">
                <a:solidFill>
                  <a:srgbClr val="FBFBFB"/>
                </a:solidFill>
                <a:latin typeface="Verdana"/>
                <a:cs typeface="Verdana"/>
              </a:rPr>
              <a:t>s</a:t>
            </a:r>
            <a:r>
              <a:rPr sz="1067" spc="32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37" dirty="0">
                <a:solidFill>
                  <a:srgbClr val="FBFBFB"/>
                </a:solidFill>
                <a:latin typeface="Verdana"/>
                <a:cs typeface="Verdana"/>
              </a:rPr>
              <a:t>y</a:t>
            </a:r>
            <a:r>
              <a:rPr sz="1067" spc="-59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32" dirty="0">
                <a:solidFill>
                  <a:srgbClr val="FBFBFB"/>
                </a:solidFill>
                <a:latin typeface="Verdana"/>
                <a:cs typeface="Verdana"/>
              </a:rPr>
              <a:t>G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85" dirty="0">
                <a:solidFill>
                  <a:srgbClr val="FBFBFB"/>
                </a:solidFill>
                <a:latin typeface="Verdana"/>
                <a:cs typeface="Verdana"/>
              </a:rPr>
              <a:t>o</a:t>
            </a:r>
            <a:r>
              <a:rPr sz="1067" spc="16" dirty="0">
                <a:solidFill>
                  <a:srgbClr val="FBFBFB"/>
                </a:solidFill>
                <a:latin typeface="Verdana"/>
                <a:cs typeface="Verdana"/>
              </a:rPr>
              <a:t>r</a:t>
            </a:r>
            <a:r>
              <a:rPr sz="1067" spc="117" dirty="0">
                <a:solidFill>
                  <a:srgbClr val="FBFBFB"/>
                </a:solidFill>
                <a:latin typeface="Verdana"/>
                <a:cs typeface="Verdana"/>
              </a:rPr>
              <a:t>g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37" dirty="0">
                <a:solidFill>
                  <a:srgbClr val="FBFBFB"/>
                </a:solidFill>
                <a:latin typeface="Verdana"/>
                <a:cs typeface="Verdana"/>
              </a:rPr>
              <a:t>s</a:t>
            </a:r>
            <a:endParaRPr sz="1067" dirty="0">
              <a:latin typeface="Verdana"/>
              <a:cs typeface="Verdana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9181388" y="1260449"/>
            <a:ext cx="1814575" cy="2239264"/>
            <a:chOff x="8607551" y="1180083"/>
            <a:chExt cx="1701164" cy="2099310"/>
          </a:xfrm>
        </p:grpSpPr>
        <p:sp>
          <p:nvSpPr>
            <p:cNvPr id="51" name="object 51"/>
            <p:cNvSpPr/>
            <p:nvPr/>
          </p:nvSpPr>
          <p:spPr>
            <a:xfrm>
              <a:off x="8607539" y="1180096"/>
              <a:ext cx="1701164" cy="2099310"/>
            </a:xfrm>
            <a:custGeom>
              <a:avLst/>
              <a:gdLst/>
              <a:ahLst/>
              <a:cxnLst/>
              <a:rect l="l" t="t" r="r" b="b"/>
              <a:pathLst>
                <a:path w="1701165" h="2099310">
                  <a:moveTo>
                    <a:pt x="1700784" y="0"/>
                  </a:moveTo>
                  <a:lnTo>
                    <a:pt x="0" y="0"/>
                  </a:lnTo>
                  <a:lnTo>
                    <a:pt x="0" y="200660"/>
                  </a:lnTo>
                  <a:lnTo>
                    <a:pt x="0" y="1819910"/>
                  </a:lnTo>
                  <a:lnTo>
                    <a:pt x="0" y="2099310"/>
                  </a:lnTo>
                  <a:lnTo>
                    <a:pt x="1700784" y="2099310"/>
                  </a:lnTo>
                  <a:lnTo>
                    <a:pt x="1700784" y="1820291"/>
                  </a:lnTo>
                  <a:lnTo>
                    <a:pt x="1700784" y="1819910"/>
                  </a:lnTo>
                  <a:lnTo>
                    <a:pt x="1700784" y="201041"/>
                  </a:lnTo>
                  <a:lnTo>
                    <a:pt x="1431798" y="201041"/>
                  </a:lnTo>
                  <a:lnTo>
                    <a:pt x="1431798" y="1819910"/>
                  </a:lnTo>
                  <a:lnTo>
                    <a:pt x="212598" y="1819910"/>
                  </a:lnTo>
                  <a:lnTo>
                    <a:pt x="212598" y="200660"/>
                  </a:lnTo>
                  <a:lnTo>
                    <a:pt x="1700784" y="200660"/>
                  </a:lnTo>
                  <a:lnTo>
                    <a:pt x="1700784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  <p:sp>
          <p:nvSpPr>
            <p:cNvPr id="52" name="object 52"/>
            <p:cNvSpPr/>
            <p:nvPr/>
          </p:nvSpPr>
          <p:spPr>
            <a:xfrm>
              <a:off x="8820149" y="1381124"/>
              <a:ext cx="1219200" cy="1619250"/>
            </a:xfrm>
            <a:custGeom>
              <a:avLst/>
              <a:gdLst/>
              <a:ahLst/>
              <a:cxnLst/>
              <a:rect l="l" t="t" r="r" b="b"/>
              <a:pathLst>
                <a:path w="1219200" h="1619250">
                  <a:moveTo>
                    <a:pt x="1219199" y="1619249"/>
                  </a:moveTo>
                  <a:lnTo>
                    <a:pt x="0" y="1619249"/>
                  </a:lnTo>
                  <a:lnTo>
                    <a:pt x="0" y="0"/>
                  </a:lnTo>
                  <a:lnTo>
                    <a:pt x="1219199" y="0"/>
                  </a:lnTo>
                  <a:lnTo>
                    <a:pt x="1219199" y="1619249"/>
                  </a:lnTo>
                  <a:close/>
                </a:path>
              </a:pathLst>
            </a:custGeom>
            <a:solidFill>
              <a:srgbClr val="FF9E3C"/>
            </a:solidFill>
          </p:spPr>
          <p:txBody>
            <a:bodyPr wrap="square" lIns="0" tIns="0" rIns="0" bIns="0" rtlCol="0"/>
            <a:lstStyle>
              <a:defPPr>
                <a:defRPr lang="fr-FR"/>
              </a:defPPr>
              <a:lvl1pPr marL="0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87741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75482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63223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50964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38705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26446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14187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01928" algn="l" defTabSz="975482" rtl="0" eaLnBrk="1" latinLnBrk="0" hangingPunct="1">
                <a:defRPr sz="192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048"/>
            </a:p>
          </p:txBody>
        </p:sp>
      </p:grpSp>
      <p:sp>
        <p:nvSpPr>
          <p:cNvPr id="53" name="object 53"/>
          <p:cNvSpPr txBox="1"/>
          <p:nvPr/>
        </p:nvSpPr>
        <p:spPr>
          <a:xfrm>
            <a:off x="9454303" y="1905891"/>
            <a:ext cx="1156208" cy="745744"/>
          </a:xfrm>
          <a:prstGeom prst="rect">
            <a:avLst/>
          </a:prstGeom>
        </p:spPr>
        <p:txBody>
          <a:bodyPr vert="horz" wrap="square" lIns="0" tIns="23707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122" marR="62994" algn="ctr">
              <a:lnSpc>
                <a:spcPts val="1120"/>
              </a:lnSpc>
              <a:spcBef>
                <a:spcPts val="187"/>
              </a:spcBef>
            </a:pP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Chargée 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de 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 c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69" dirty="0">
                <a:solidFill>
                  <a:srgbClr val="FFFFFF"/>
                </a:solidFill>
                <a:latin typeface="Verdana"/>
                <a:cs typeface="Verdana"/>
              </a:rPr>
              <a:t>mm</a:t>
            </a:r>
            <a:r>
              <a:rPr sz="960" i="1" spc="48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64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n  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NEOLAiA</a:t>
            </a:r>
            <a:endParaRPr sz="960">
              <a:latin typeface="Verdana"/>
              <a:cs typeface="Verdana"/>
            </a:endParaRPr>
          </a:p>
          <a:p>
            <a:pPr marL="12870" marR="5419" algn="ctr">
              <a:lnSpc>
                <a:spcPts val="1120"/>
              </a:lnSpc>
            </a:pPr>
            <a:r>
              <a:rPr sz="960" i="1" spc="27" dirty="0">
                <a:solidFill>
                  <a:srgbClr val="FFFFFF"/>
                </a:solidFill>
                <a:latin typeface="Verdana"/>
                <a:cs typeface="Verdana"/>
              </a:rPr>
              <a:t>Loire </a:t>
            </a:r>
            <a:r>
              <a:rPr sz="960" i="1" spc="16" dirty="0">
                <a:solidFill>
                  <a:srgbClr val="FFFFFF"/>
                </a:solidFill>
                <a:latin typeface="Verdana"/>
                <a:cs typeface="Verdana"/>
              </a:rPr>
              <a:t>Val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Health </a:t>
            </a:r>
            <a:r>
              <a:rPr sz="960" i="1" spc="-32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37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960" i="1" spc="43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-11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960" i="1" spc="32" dirty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960" i="1" spc="11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960" i="1" spc="21" dirty="0">
                <a:solidFill>
                  <a:srgbClr val="FFFFFF"/>
                </a:solidFill>
                <a:latin typeface="Verdana"/>
                <a:cs typeface="Verdana"/>
              </a:rPr>
              <a:t>lle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960" i="1" spc="-6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960" i="1" spc="-91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960" i="1" spc="53" dirty="0">
                <a:solidFill>
                  <a:srgbClr val="FFFFFF"/>
                </a:solidFill>
                <a:latin typeface="Verdana"/>
                <a:cs typeface="Verdana"/>
              </a:rPr>
              <a:t>nn</a:t>
            </a:r>
            <a:r>
              <a:rPr sz="960" i="1" spc="27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960" i="1" spc="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endParaRPr sz="960">
              <a:latin typeface="Verdana"/>
              <a:cs typeface="Verdana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9473036" y="1625328"/>
            <a:ext cx="1112859" cy="183362"/>
          </a:xfrm>
          <a:prstGeom prst="rect">
            <a:avLst/>
          </a:prstGeom>
        </p:spPr>
        <p:txBody>
          <a:bodyPr vert="horz" wrap="square" lIns="0" tIns="18965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>
              <a:lnSpc>
                <a:spcPct val="100000"/>
              </a:lnSpc>
              <a:spcBef>
                <a:spcPts val="149"/>
              </a:spcBef>
            </a:pPr>
            <a:r>
              <a:rPr sz="1067" spc="112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91" dirty="0">
                <a:solidFill>
                  <a:srgbClr val="FBFBFB"/>
                </a:solidFill>
                <a:latin typeface="Verdana"/>
                <a:cs typeface="Verdana"/>
              </a:rPr>
              <a:t>u</a:t>
            </a:r>
            <a:r>
              <a:rPr sz="1067" spc="107" dirty="0">
                <a:solidFill>
                  <a:srgbClr val="FBFBFB"/>
                </a:solidFill>
                <a:latin typeface="Verdana"/>
                <a:cs typeface="Verdana"/>
              </a:rPr>
              <a:t>d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-59" dirty="0">
                <a:solidFill>
                  <a:srgbClr val="FBFBFB"/>
                </a:solidFill>
                <a:latin typeface="Verdana"/>
                <a:cs typeface="Verdana"/>
              </a:rPr>
              <a:t> </a:t>
            </a:r>
            <a:r>
              <a:rPr sz="1067" spc="171" dirty="0">
                <a:solidFill>
                  <a:srgbClr val="FBFBFB"/>
                </a:solidFill>
                <a:latin typeface="Verdana"/>
                <a:cs typeface="Verdana"/>
              </a:rPr>
              <a:t>M</a:t>
            </a:r>
            <a:r>
              <a:rPr sz="1067" spc="48" dirty="0">
                <a:solidFill>
                  <a:srgbClr val="FBFBFB"/>
                </a:solidFill>
                <a:latin typeface="Verdana"/>
                <a:cs typeface="Verdana"/>
              </a:rPr>
              <a:t>a</a:t>
            </a:r>
            <a:r>
              <a:rPr sz="1067" spc="91" dirty="0">
                <a:solidFill>
                  <a:srgbClr val="FBFBFB"/>
                </a:solidFill>
                <a:latin typeface="Verdana"/>
                <a:cs typeface="Verdana"/>
              </a:rPr>
              <a:t>u</a:t>
            </a:r>
            <a:r>
              <a:rPr sz="1067" spc="117" dirty="0">
                <a:solidFill>
                  <a:srgbClr val="FBFBFB"/>
                </a:solidFill>
                <a:latin typeface="Verdana"/>
                <a:cs typeface="Verdana"/>
              </a:rPr>
              <a:t>g</a:t>
            </a:r>
            <a:r>
              <a:rPr sz="1067" spc="69" dirty="0">
                <a:solidFill>
                  <a:srgbClr val="FBFBFB"/>
                </a:solidFill>
                <a:latin typeface="Verdana"/>
                <a:cs typeface="Verdana"/>
              </a:rPr>
              <a:t>e</a:t>
            </a:r>
            <a:r>
              <a:rPr sz="1067" spc="43" dirty="0">
                <a:solidFill>
                  <a:srgbClr val="FBFBFB"/>
                </a:solidFill>
                <a:latin typeface="Verdana"/>
                <a:cs typeface="Verdana"/>
              </a:rPr>
              <a:t>i</a:t>
            </a:r>
            <a:r>
              <a:rPr sz="1067" spc="96" dirty="0">
                <a:solidFill>
                  <a:srgbClr val="FBFBFB"/>
                </a:solidFill>
                <a:latin typeface="Verdana"/>
                <a:cs typeface="Verdana"/>
              </a:rPr>
              <a:t>n</a:t>
            </a:r>
            <a:endParaRPr sz="1067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942902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vadinimas 1">
            <a:extLst>
              <a:ext uri="{FF2B5EF4-FFF2-40B4-BE49-F238E27FC236}">
                <a16:creationId xmlns:a16="http://schemas.microsoft.com/office/drawing/2014/main" id="{B3D3B8CE-0EAF-4AE6-82BE-4685292A31E1}"/>
              </a:ext>
            </a:extLst>
          </p:cNvPr>
          <p:cNvSpPr txBox="1">
            <a:spLocks/>
          </p:cNvSpPr>
          <p:nvPr/>
        </p:nvSpPr>
        <p:spPr>
          <a:xfrm>
            <a:off x="807205" y="123510"/>
            <a:ext cx="4931122" cy="1357015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b="1" kern="0" dirty="0">
                <a:solidFill>
                  <a:sysClr val="windowText" lastClr="000000"/>
                </a:solidFill>
                <a:latin typeface="Calibri (Antraštės)"/>
              </a:rPr>
              <a:t>1- Le WP5 au sein du projet</a:t>
            </a:r>
            <a:endParaRPr lang="lt-LT" sz="3200" b="1" kern="0" dirty="0">
              <a:solidFill>
                <a:sysClr val="windowText" lastClr="000000"/>
              </a:solidFill>
              <a:latin typeface="Calibri (Antraštės)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799" y="93134"/>
            <a:ext cx="9601199" cy="6675119"/>
          </a:xfrm>
          <a:prstGeom prst="rect">
            <a:avLst/>
          </a:prstGeom>
        </p:spPr>
      </p:pic>
      <p:sp>
        <p:nvSpPr>
          <p:cNvPr id="4" name="Stačiakampis 3">
            <a:extLst>
              <a:ext uri="{FF2B5EF4-FFF2-40B4-BE49-F238E27FC236}">
                <a16:creationId xmlns:a16="http://schemas.microsoft.com/office/drawing/2014/main" id="{0A72F63F-6BA0-477F-B0BB-8B922DEF11CD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11" name="Stačiakampis: suapvalinti kampai 6">
            <a:extLst>
              <a:ext uri="{FF2B5EF4-FFF2-40B4-BE49-F238E27FC236}">
                <a16:creationId xmlns:a16="http://schemas.microsoft.com/office/drawing/2014/main" id="{FDFD4FC6-E68B-4DE9-A926-C37B73BB4FD3}"/>
              </a:ext>
            </a:extLst>
          </p:cNvPr>
          <p:cNvSpPr/>
          <p:nvPr/>
        </p:nvSpPr>
        <p:spPr>
          <a:xfrm>
            <a:off x="621225" y="210136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69040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1F77E27A-B2D6-4FD9-9C5D-62927DE12108}"/>
              </a:ext>
            </a:extLst>
          </p:cNvPr>
          <p:cNvSpPr/>
          <p:nvPr/>
        </p:nvSpPr>
        <p:spPr>
          <a:xfrm>
            <a:off x="573468" y="1425298"/>
            <a:ext cx="4314336" cy="11431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707" b="1" dirty="0"/>
              <a:t>Objectif principal : </a:t>
            </a:r>
            <a:r>
              <a:rPr lang="fr-FR" sz="1707" dirty="0"/>
              <a:t>Soutien à la création de collaborations de recherche au sein de NEOLAIA (Rapport bisannuel sur les coopérations de recherche)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207D64-55B4-4242-AF68-BBA393F82E5E}"/>
              </a:ext>
            </a:extLst>
          </p:cNvPr>
          <p:cNvSpPr/>
          <p:nvPr/>
        </p:nvSpPr>
        <p:spPr>
          <a:xfrm>
            <a:off x="553026" y="1398034"/>
            <a:ext cx="3914556" cy="1143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Pavadinimas 1">
            <a:extLst>
              <a:ext uri="{FF2B5EF4-FFF2-40B4-BE49-F238E27FC236}">
                <a16:creationId xmlns:a16="http://schemas.microsoft.com/office/drawing/2014/main" id="{1686AFE5-6716-4A47-9D57-C14A1815D07F}"/>
              </a:ext>
            </a:extLst>
          </p:cNvPr>
          <p:cNvSpPr txBox="1">
            <a:spLocks/>
          </p:cNvSpPr>
          <p:nvPr/>
        </p:nvSpPr>
        <p:spPr>
          <a:xfrm>
            <a:off x="812898" y="159958"/>
            <a:ext cx="4931122" cy="1357015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b="1" kern="0" dirty="0">
                <a:solidFill>
                  <a:sysClr val="windowText" lastClr="000000"/>
                </a:solidFill>
                <a:latin typeface="Calibri (Antraštės)"/>
              </a:rPr>
              <a:t>1- Le WP5 au sein du projet</a:t>
            </a:r>
            <a:endParaRPr lang="lt-LT" sz="3200" b="1" kern="0" dirty="0">
              <a:solidFill>
                <a:sysClr val="windowText" lastClr="000000"/>
              </a:solidFill>
              <a:latin typeface="Calibri (Antraštės)"/>
            </a:endParaRPr>
          </a:p>
        </p:txBody>
      </p:sp>
      <p:graphicFrame>
        <p:nvGraphicFramePr>
          <p:cNvPr id="21" name="Diagramme 20">
            <a:extLst>
              <a:ext uri="{FF2B5EF4-FFF2-40B4-BE49-F238E27FC236}">
                <a16:creationId xmlns:a16="http://schemas.microsoft.com/office/drawing/2014/main" id="{5EAC71BC-0363-4B95-8AD4-C37F1228D2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1189149"/>
              </p:ext>
            </p:extLst>
          </p:nvPr>
        </p:nvGraphicFramePr>
        <p:xfrm>
          <a:off x="2326344" y="602190"/>
          <a:ext cx="8853995" cy="4990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object 2">
            <a:extLst>
              <a:ext uri="{FF2B5EF4-FFF2-40B4-BE49-F238E27FC236}">
                <a16:creationId xmlns:a16="http://schemas.microsoft.com/office/drawing/2014/main" id="{1866BB99-46BE-82BB-30BF-6E43CDAA994C}"/>
              </a:ext>
            </a:extLst>
          </p:cNvPr>
          <p:cNvSpPr txBox="1"/>
          <p:nvPr/>
        </p:nvSpPr>
        <p:spPr>
          <a:xfrm>
            <a:off x="482421" y="6377228"/>
            <a:ext cx="3256460" cy="342252"/>
          </a:xfrm>
          <a:prstGeom prst="rect">
            <a:avLst/>
          </a:prstGeom>
        </p:spPr>
        <p:txBody>
          <a:bodyPr vert="horz" wrap="square" lIns="0" tIns="12869" rIns="0" bIns="0" rtlCol="0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547" marR="5419" lvl="0" indent="0" algn="l" defTabSz="975390" rtl="0" eaLnBrk="1" fontAlgn="auto" latinLnBrk="0" hangingPunct="1">
              <a:lnSpc>
                <a:spcPct val="109000"/>
              </a:lnSpc>
              <a:spcBef>
                <a:spcPts val="101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133" b="0" i="0" u="none" strike="noStrike" kern="1200" cap="none" spc="320" normalizeH="0" baseline="0" noProof="0" dirty="0">
                <a:ln>
                  <a:noFill/>
                </a:ln>
                <a:solidFill>
                  <a:srgbClr val="492FE7"/>
                </a:solidFill>
                <a:effectLst/>
                <a:uLnTx/>
                <a:uFillTx/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Leader : </a:t>
            </a:r>
            <a:r>
              <a:rPr lang="fr-FR" sz="2133" spc="320" dirty="0">
                <a:solidFill>
                  <a:srgbClr val="492FE7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ORU</a:t>
            </a:r>
            <a:endParaRPr kumimoji="0" sz="2133" b="0" i="0" u="none" strike="noStrike" kern="1200" cap="none" spc="3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094A4C0-52E6-4A89-B3F7-B2EA49B6D5A1}"/>
              </a:ext>
            </a:extLst>
          </p:cNvPr>
          <p:cNvSpPr/>
          <p:nvPr/>
        </p:nvSpPr>
        <p:spPr>
          <a:xfrm>
            <a:off x="7870647" y="166023"/>
            <a:ext cx="4314336" cy="1996829"/>
          </a:xfrm>
          <a:prstGeom prst="rect">
            <a:avLst/>
          </a:prstGeom>
        </p:spPr>
        <p:txBody>
          <a:bodyPr wrap="square" lIns="97536" tIns="48768" rIns="97536" bIns="48768" anchor="t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93" b="1" dirty="0"/>
              <a:t>Coordinateur de la tâche: </a:t>
            </a:r>
            <a:r>
              <a:rPr lang="fr-FR" sz="1493" dirty="0"/>
              <a:t>ORU</a:t>
            </a:r>
            <a:endParaRPr lang="fr-FR" sz="1493" b="1" dirty="0"/>
          </a:p>
          <a:p>
            <a:r>
              <a:rPr lang="fr-FR" sz="1300" i="1" dirty="0" err="1"/>
              <a:t>NEOLAiA</a:t>
            </a:r>
            <a:r>
              <a:rPr lang="fr-FR" sz="1300" i="1" dirty="0"/>
              <a:t> Recherche Framework</a:t>
            </a:r>
            <a:endParaRPr lang="fr-FR" sz="1300" dirty="0"/>
          </a:p>
          <a:p>
            <a:r>
              <a:rPr lang="fr-FR" sz="1300" dirty="0">
                <a:ea typeface="Calibri"/>
                <a:cs typeface="Calibri"/>
              </a:rPr>
              <a:t>Engagement sur des principes communs de coopération (diversité et inclusion, science ouverte, impact régional…) et des projets communs.</a:t>
            </a:r>
            <a:endParaRPr lang="fr-FR" sz="1300" dirty="0"/>
          </a:p>
          <a:p>
            <a:r>
              <a:rPr lang="fr-FR" sz="1300" dirty="0"/>
              <a:t>comment les coopérations de recherche peuvent-elles être efficacement soutenues et les ressources partagées  ?</a:t>
            </a:r>
          </a:p>
          <a:p>
            <a:pPr>
              <a:spcBef>
                <a:spcPts val="300"/>
              </a:spcBef>
            </a:pPr>
            <a:r>
              <a:rPr lang="fr-FR" sz="1300" dirty="0">
                <a:ea typeface="Calibri"/>
                <a:cs typeface="Calibri"/>
              </a:rPr>
              <a:t>Livre blanc publié en 2027.</a:t>
            </a:r>
          </a:p>
          <a:p>
            <a:endParaRPr lang="fr-FR" sz="1493" dirty="0"/>
          </a:p>
        </p:txBody>
      </p:sp>
      <p:cxnSp>
        <p:nvCxnSpPr>
          <p:cNvPr id="20" name="Connecteur : en angle 19">
            <a:extLst>
              <a:ext uri="{FF2B5EF4-FFF2-40B4-BE49-F238E27FC236}">
                <a16:creationId xmlns:a16="http://schemas.microsoft.com/office/drawing/2014/main" id="{EB9CA36C-F09F-4A1B-8BDF-2C83C4BF64B7}"/>
              </a:ext>
            </a:extLst>
          </p:cNvPr>
          <p:cNvCxnSpPr>
            <a:cxnSpLocks/>
          </p:cNvCxnSpPr>
          <p:nvPr/>
        </p:nvCxnSpPr>
        <p:spPr>
          <a:xfrm flipV="1">
            <a:off x="7395244" y="1251597"/>
            <a:ext cx="282935" cy="108625"/>
          </a:xfrm>
          <a:prstGeom prst="bentConnector3">
            <a:avLst>
              <a:gd name="adj1" fmla="val 50000"/>
            </a:avLst>
          </a:prstGeom>
          <a:ln>
            <a:solidFill>
              <a:srgbClr val="59B0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DC78C9D3-C6B2-44B6-9E34-BB25B13123CF}"/>
              </a:ext>
            </a:extLst>
          </p:cNvPr>
          <p:cNvSpPr/>
          <p:nvPr/>
        </p:nvSpPr>
        <p:spPr>
          <a:xfrm>
            <a:off x="9496567" y="2039992"/>
            <a:ext cx="2752794" cy="2174891"/>
          </a:xfrm>
          <a:prstGeom prst="rect">
            <a:avLst/>
          </a:prstGeom>
        </p:spPr>
        <p:txBody>
          <a:bodyPr wrap="square" lIns="97536" tIns="48768" rIns="97536" bIns="48768" anchor="t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93" b="1" dirty="0"/>
              <a:t>Coordinateur de la tâche: </a:t>
            </a:r>
            <a:r>
              <a:rPr lang="fr-FR" sz="1493" dirty="0"/>
              <a:t>ORU</a:t>
            </a:r>
          </a:p>
          <a:p>
            <a:r>
              <a:rPr lang="fr-FR" sz="1300" dirty="0">
                <a:ea typeface="Calibri"/>
                <a:cs typeface="Calibri"/>
              </a:rPr>
              <a:t>Publication fin décembre 2024 d’une base de données-annuaire des groupes et infrastructures de recherche </a:t>
            </a:r>
            <a:r>
              <a:rPr lang="fr-FR" sz="1300" dirty="0" err="1">
                <a:ea typeface="Calibri"/>
                <a:cs typeface="Calibri"/>
              </a:rPr>
              <a:t>NEOLAiA</a:t>
            </a:r>
            <a:r>
              <a:rPr lang="fr-FR" sz="1300" dirty="0">
                <a:ea typeface="Calibri"/>
                <a:cs typeface="Calibri"/>
              </a:rPr>
              <a:t> (actualisation tous les 6 mois)</a:t>
            </a:r>
          </a:p>
          <a:p>
            <a:endParaRPr lang="fr-FR" sz="300" dirty="0">
              <a:ea typeface="Calibri"/>
              <a:cs typeface="Calibri"/>
            </a:endParaRPr>
          </a:p>
          <a:p>
            <a:r>
              <a:rPr lang="fr-FR" sz="1300" dirty="0">
                <a:ea typeface="Calibri"/>
                <a:cs typeface="Calibri"/>
              </a:rPr>
              <a:t>Mise en ligne en janvier 2025 du  </a:t>
            </a:r>
            <a:r>
              <a:rPr lang="fr-FR" sz="1300" i="1" dirty="0" err="1"/>
              <a:t>NEOLAiA</a:t>
            </a:r>
            <a:r>
              <a:rPr lang="fr-FR" sz="1300" i="1" dirty="0"/>
              <a:t> Open </a:t>
            </a:r>
            <a:r>
              <a:rPr lang="fr-FR" sz="1300" i="1" dirty="0" err="1"/>
              <a:t>Research</a:t>
            </a:r>
            <a:r>
              <a:rPr lang="fr-FR" sz="1300" i="1" dirty="0"/>
              <a:t> Hub</a:t>
            </a:r>
            <a:r>
              <a:rPr lang="fr-FR" sz="1300" i="1" dirty="0">
                <a:ea typeface="Calibri"/>
                <a:cs typeface="Calibri"/>
              </a:rPr>
              <a:t> </a:t>
            </a:r>
            <a:r>
              <a:rPr lang="fr-FR" sz="1300" dirty="0">
                <a:ea typeface="Calibri"/>
                <a:cs typeface="Calibri"/>
              </a:rPr>
              <a:t>d’une plateforme de profils des chercheur.es</a:t>
            </a:r>
          </a:p>
        </p:txBody>
      </p:sp>
      <p:cxnSp>
        <p:nvCxnSpPr>
          <p:cNvPr id="35" name="Connecteur : en angle 34">
            <a:extLst>
              <a:ext uri="{FF2B5EF4-FFF2-40B4-BE49-F238E27FC236}">
                <a16:creationId xmlns:a16="http://schemas.microsoft.com/office/drawing/2014/main" id="{879F47DA-7411-45D3-9BA7-F4370AD67DCD}"/>
              </a:ext>
            </a:extLst>
          </p:cNvPr>
          <p:cNvCxnSpPr>
            <a:cxnSpLocks/>
          </p:cNvCxnSpPr>
          <p:nvPr/>
        </p:nvCxnSpPr>
        <p:spPr>
          <a:xfrm flipV="1">
            <a:off x="9199359" y="2782485"/>
            <a:ext cx="277763" cy="135291"/>
          </a:xfrm>
          <a:prstGeom prst="bentConnector3">
            <a:avLst>
              <a:gd name="adj1" fmla="val 50000"/>
            </a:avLst>
          </a:prstGeom>
          <a:ln>
            <a:solidFill>
              <a:srgbClr val="59B0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88C54606-57D0-4CB8-8D0D-E8A46B18F61E}"/>
              </a:ext>
            </a:extLst>
          </p:cNvPr>
          <p:cNvSpPr/>
          <p:nvPr/>
        </p:nvSpPr>
        <p:spPr>
          <a:xfrm>
            <a:off x="8850304" y="4322124"/>
            <a:ext cx="3399057" cy="2374946"/>
          </a:xfrm>
          <a:prstGeom prst="rect">
            <a:avLst/>
          </a:prstGeom>
        </p:spPr>
        <p:txBody>
          <a:bodyPr wrap="square" lIns="97536" tIns="48768" rIns="97536" bIns="48768" anchor="t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93" b="1" dirty="0"/>
              <a:t>Coordinateur de la tâche: </a:t>
            </a:r>
            <a:r>
              <a:rPr lang="fr-FR" sz="1493" dirty="0"/>
              <a:t>UT </a:t>
            </a:r>
          </a:p>
          <a:p>
            <a:r>
              <a:rPr lang="fr-FR" sz="1300" dirty="0"/>
              <a:t>* Réseau HRS4R (</a:t>
            </a:r>
            <a:r>
              <a:rPr lang="fr-FR" sz="1300" i="1" dirty="0"/>
              <a:t>Mise en œuvre des principes de la charte européenne des chercheurs)</a:t>
            </a:r>
          </a:p>
          <a:p>
            <a:r>
              <a:rPr lang="fr-FR" sz="1300" dirty="0">
                <a:ea typeface="Calibri"/>
                <a:cs typeface="Calibri"/>
              </a:rPr>
              <a:t>Séminaire (26-27 novembre 2024) et réunions bimestrielles. 20 membres.</a:t>
            </a:r>
          </a:p>
          <a:p>
            <a:r>
              <a:rPr lang="fr-FR" sz="1300" dirty="0">
                <a:ea typeface="Calibri"/>
                <a:cs typeface="Calibri"/>
              </a:rPr>
              <a:t>Objectifs : Echange et suivi – Suivi de l’obtention/renouvellement du label.</a:t>
            </a:r>
          </a:p>
          <a:p>
            <a:endParaRPr lang="fr-FR" sz="300" dirty="0"/>
          </a:p>
          <a:p>
            <a:r>
              <a:rPr lang="fr-FR" sz="1300" dirty="0"/>
              <a:t>* </a:t>
            </a:r>
            <a:r>
              <a:rPr lang="fr-FR" sz="1300" dirty="0">
                <a:ea typeface="Calibri"/>
                <a:cs typeface="Calibri"/>
              </a:rPr>
              <a:t>3 groupes d’appui à la recherche lancés en décembre 2024 : communication scientifique / suivi des études doctorales / gestion des données de recherche et documentation</a:t>
            </a:r>
          </a:p>
        </p:txBody>
      </p:sp>
      <p:cxnSp>
        <p:nvCxnSpPr>
          <p:cNvPr id="37" name="Connecteur : en angle 36">
            <a:extLst>
              <a:ext uri="{FF2B5EF4-FFF2-40B4-BE49-F238E27FC236}">
                <a16:creationId xmlns:a16="http://schemas.microsoft.com/office/drawing/2014/main" id="{514FCA32-666B-441A-9747-5435AA36DD80}"/>
              </a:ext>
            </a:extLst>
          </p:cNvPr>
          <p:cNvCxnSpPr>
            <a:cxnSpLocks/>
          </p:cNvCxnSpPr>
          <p:nvPr/>
        </p:nvCxnSpPr>
        <p:spPr>
          <a:xfrm flipV="1">
            <a:off x="8484704" y="4721832"/>
            <a:ext cx="346118" cy="149778"/>
          </a:xfrm>
          <a:prstGeom prst="bentConnector3">
            <a:avLst>
              <a:gd name="adj1" fmla="val 50000"/>
            </a:avLst>
          </a:prstGeom>
          <a:ln>
            <a:solidFill>
              <a:srgbClr val="59B0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79759194-CA48-4AD9-83C5-A1774A5E40C0}"/>
              </a:ext>
            </a:extLst>
          </p:cNvPr>
          <p:cNvSpPr/>
          <p:nvPr/>
        </p:nvSpPr>
        <p:spPr>
          <a:xfrm>
            <a:off x="2995128" y="4200887"/>
            <a:ext cx="1752648" cy="2604687"/>
          </a:xfrm>
          <a:prstGeom prst="rect">
            <a:avLst/>
          </a:prstGeom>
        </p:spPr>
        <p:txBody>
          <a:bodyPr wrap="square" lIns="97536" tIns="48768" rIns="97536" bIns="48768" anchor="t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FR" sz="1493" b="1" dirty="0"/>
              <a:t>Coordinateur de la tâche: </a:t>
            </a:r>
            <a:r>
              <a:rPr lang="fr-FR" sz="1493" dirty="0"/>
              <a:t>ORU</a:t>
            </a:r>
          </a:p>
          <a:p>
            <a:pPr algn="r"/>
            <a:r>
              <a:rPr lang="fr-FR" sz="1300" dirty="0"/>
              <a:t>* Programmes de mentorat pour les jeunes chercheurs (2025-2026 et 2026-2027)</a:t>
            </a:r>
          </a:p>
          <a:p>
            <a:pPr algn="r"/>
            <a:endParaRPr lang="fr-FR" sz="300" dirty="0"/>
          </a:p>
          <a:p>
            <a:pPr algn="r"/>
            <a:r>
              <a:rPr lang="fr-FR" sz="1300" dirty="0"/>
              <a:t>* Webinaire annuel en ligne pour les jeunes chercheurs</a:t>
            </a:r>
          </a:p>
          <a:p>
            <a:pPr algn="r"/>
            <a:r>
              <a:rPr lang="fr-FR" sz="1300" dirty="0">
                <a:ea typeface="Calibri"/>
                <a:cs typeface="Calibri"/>
              </a:rPr>
              <a:t>(4 séances par an, 2025-2027)</a:t>
            </a:r>
          </a:p>
        </p:txBody>
      </p:sp>
      <p:cxnSp>
        <p:nvCxnSpPr>
          <p:cNvPr id="39" name="Connecteur : en angle 38">
            <a:extLst>
              <a:ext uri="{FF2B5EF4-FFF2-40B4-BE49-F238E27FC236}">
                <a16:creationId xmlns:a16="http://schemas.microsoft.com/office/drawing/2014/main" id="{8426DF12-6B39-4048-8421-BFF106A371A4}"/>
              </a:ext>
            </a:extLst>
          </p:cNvPr>
          <p:cNvCxnSpPr>
            <a:cxnSpLocks/>
          </p:cNvCxnSpPr>
          <p:nvPr/>
        </p:nvCxnSpPr>
        <p:spPr>
          <a:xfrm rot="10800000">
            <a:off x="4718720" y="4721833"/>
            <a:ext cx="263978" cy="237451"/>
          </a:xfrm>
          <a:prstGeom prst="bentConnector3">
            <a:avLst>
              <a:gd name="adj1" fmla="val 50000"/>
            </a:avLst>
          </a:prstGeom>
          <a:ln>
            <a:solidFill>
              <a:srgbClr val="59B0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Stačiakampis: suapvalinti kampai 6">
            <a:extLst>
              <a:ext uri="{FF2B5EF4-FFF2-40B4-BE49-F238E27FC236}">
                <a16:creationId xmlns:a16="http://schemas.microsoft.com/office/drawing/2014/main" id="{2C099559-C1A3-4FB8-AAEE-AD696D39E032}"/>
              </a:ext>
            </a:extLst>
          </p:cNvPr>
          <p:cNvSpPr/>
          <p:nvPr/>
        </p:nvSpPr>
        <p:spPr>
          <a:xfrm>
            <a:off x="621225" y="210136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2" name="Stačiakampis 3">
            <a:extLst>
              <a:ext uri="{FF2B5EF4-FFF2-40B4-BE49-F238E27FC236}">
                <a16:creationId xmlns:a16="http://schemas.microsoft.com/office/drawing/2014/main" id="{8A548743-FC01-4DA3-8E81-5100730FB70D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A16346B-5BF6-426A-A4B8-3EED8799AC41}"/>
              </a:ext>
            </a:extLst>
          </p:cNvPr>
          <p:cNvSpPr/>
          <p:nvPr/>
        </p:nvSpPr>
        <p:spPr>
          <a:xfrm>
            <a:off x="473224" y="1392696"/>
            <a:ext cx="3540027" cy="2528834"/>
          </a:xfrm>
          <a:prstGeom prst="rect">
            <a:avLst/>
          </a:prstGeom>
        </p:spPr>
        <p:txBody>
          <a:bodyPr wrap="square" lIns="97536" tIns="48768" rIns="97536" bIns="48768" anchor="t">
            <a:spAutoFit/>
          </a:bodyPr>
          <a:lstStyle>
            <a:defPPr>
              <a:defRPr lang="fr-FR"/>
            </a:defPPr>
            <a:lvl1pPr marL="0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741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75482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3223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964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8705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6446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14187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01928" algn="l" defTabSz="975482" rtl="0" eaLnBrk="1" latinLnBrk="0" hangingPunct="1"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FR" sz="1493" b="1" dirty="0"/>
              <a:t>Coordinateur de la tâche: </a:t>
            </a:r>
            <a:r>
              <a:rPr lang="fr-FR" sz="1493" dirty="0"/>
              <a:t>UT</a:t>
            </a:r>
            <a:endParaRPr lang="fr-FR" sz="2048" dirty="0"/>
          </a:p>
          <a:p>
            <a:pPr algn="r"/>
            <a:r>
              <a:rPr lang="fr-FR" sz="1300" dirty="0"/>
              <a:t>Living </a:t>
            </a:r>
            <a:r>
              <a:rPr lang="fr-FR" sz="1300" dirty="0" err="1"/>
              <a:t>Lab</a:t>
            </a:r>
            <a:r>
              <a:rPr lang="fr-FR" sz="1300" dirty="0"/>
              <a:t> Hub : Groupe de réflexion sur les Living </a:t>
            </a:r>
            <a:r>
              <a:rPr lang="fr-FR" sz="1300" dirty="0" err="1"/>
              <a:t>Labs</a:t>
            </a:r>
            <a:r>
              <a:rPr lang="fr-FR" sz="1300" dirty="0"/>
              <a:t> et les sciences participatives (séminaire en 2025 et 2027 et deux workshops par an)</a:t>
            </a:r>
          </a:p>
          <a:p>
            <a:pPr algn="r"/>
            <a:r>
              <a:rPr lang="fr-FR" sz="1300" dirty="0"/>
              <a:t>Membres associés : </a:t>
            </a:r>
            <a:r>
              <a:rPr lang="fr-FR" sz="1300" dirty="0" err="1"/>
              <a:t>UseTechLab</a:t>
            </a:r>
            <a:r>
              <a:rPr lang="fr-FR" sz="1300" dirty="0"/>
              <a:t> (UT), Social Impact </a:t>
            </a:r>
            <a:r>
              <a:rPr lang="fr-FR" sz="1300" dirty="0" err="1"/>
              <a:t>Lab</a:t>
            </a:r>
            <a:r>
              <a:rPr lang="fr-FR" sz="1300" dirty="0"/>
              <a:t> et IA Impact </a:t>
            </a:r>
            <a:r>
              <a:rPr lang="fr-FR" sz="1300" dirty="0" err="1"/>
              <a:t>Lab</a:t>
            </a:r>
            <a:r>
              <a:rPr lang="fr-FR" sz="1300" dirty="0"/>
              <a:t> (ORU), Cor </a:t>
            </a:r>
            <a:r>
              <a:rPr lang="fr-FR" sz="1300" dirty="0" err="1"/>
              <a:t>Lab</a:t>
            </a:r>
            <a:r>
              <a:rPr lang="fr-FR" sz="1300" dirty="0"/>
              <a:t> (UNIBI)…</a:t>
            </a:r>
          </a:p>
          <a:p>
            <a:pPr algn="r"/>
            <a:r>
              <a:rPr lang="fr-FR" sz="1300" dirty="0">
                <a:ea typeface="Calibri"/>
                <a:cs typeface="Calibri"/>
              </a:rPr>
              <a:t>Objectif : identifier et soutenir toute initiative de recherche associant au moins deux partenaires </a:t>
            </a:r>
            <a:r>
              <a:rPr lang="fr-FR" sz="1300" dirty="0" err="1">
                <a:ea typeface="Calibri"/>
                <a:cs typeface="Calibri"/>
              </a:rPr>
              <a:t>NEOLAiA</a:t>
            </a:r>
            <a:r>
              <a:rPr lang="fr-FR" sz="1300" dirty="0">
                <a:ea typeface="Calibri"/>
                <a:cs typeface="Calibri"/>
              </a:rPr>
              <a:t>, et ayant une dimension collaborative/participative, un impact social et régional. </a:t>
            </a:r>
          </a:p>
        </p:txBody>
      </p:sp>
      <p:cxnSp>
        <p:nvCxnSpPr>
          <p:cNvPr id="45" name="Connecteur : en angle 44">
            <a:extLst>
              <a:ext uri="{FF2B5EF4-FFF2-40B4-BE49-F238E27FC236}">
                <a16:creationId xmlns:a16="http://schemas.microsoft.com/office/drawing/2014/main" id="{61EF9CE7-CFA2-4A21-B19E-B22CC0790AFA}"/>
              </a:ext>
            </a:extLst>
          </p:cNvPr>
          <p:cNvCxnSpPr>
            <a:cxnSpLocks/>
          </p:cNvCxnSpPr>
          <p:nvPr/>
        </p:nvCxnSpPr>
        <p:spPr>
          <a:xfrm rot="10800000">
            <a:off x="4026943" y="2765432"/>
            <a:ext cx="357952" cy="162561"/>
          </a:xfrm>
          <a:prstGeom prst="bentConnector3">
            <a:avLst>
              <a:gd name="adj1" fmla="val 50000"/>
            </a:avLst>
          </a:prstGeom>
          <a:ln>
            <a:solidFill>
              <a:srgbClr val="59B0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497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9" grpId="0"/>
      <p:bldP spid="34" grpId="0"/>
      <p:bldP spid="36" grpId="0"/>
      <p:bldP spid="38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73EAA43-9671-6E07-890C-10DCDA9140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4803" y="3961802"/>
            <a:ext cx="7619401" cy="1104220"/>
          </a:xfrm>
        </p:spPr>
        <p:txBody>
          <a:bodyPr>
            <a:normAutofit fontScale="90000"/>
          </a:bodyPr>
          <a:lstStyle/>
          <a:p>
            <a:pPr algn="l"/>
            <a:r>
              <a:rPr lang="it-IT" sz="4400" b="1" dirty="0"/>
              <a:t>Portrait rapide de la recherche chez les partenaires</a:t>
            </a:r>
            <a:br>
              <a:rPr lang="it-IT" sz="4400" b="1" dirty="0"/>
            </a:br>
            <a:endParaRPr lang="lt-LT" sz="4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tačiakampis 2">
            <a:extLst>
              <a:ext uri="{FF2B5EF4-FFF2-40B4-BE49-F238E27FC236}">
                <a16:creationId xmlns:a16="http://schemas.microsoft.com/office/drawing/2014/main" id="{74723957-A9B2-4527-BE6D-B998AE39D818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086165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E6566E-5930-4859-B190-AF56E23794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36" y="1342561"/>
            <a:ext cx="6918755" cy="4891949"/>
          </a:xfrm>
          <a:prstGeom prst="rect">
            <a:avLst/>
          </a:prstGeom>
        </p:spPr>
      </p:pic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graphicFrame>
        <p:nvGraphicFramePr>
          <p:cNvPr id="14" name="Tableau 13">
            <a:extLst>
              <a:ext uri="{FF2B5EF4-FFF2-40B4-BE49-F238E27FC236}">
                <a16:creationId xmlns:a16="http://schemas.microsoft.com/office/drawing/2014/main" id="{EAB0B237-7EBC-4AC0-ADDE-ED00294F5392}"/>
              </a:ext>
            </a:extLst>
          </p:cNvPr>
          <p:cNvGraphicFramePr>
            <a:graphicFrameLocks noGrp="1"/>
          </p:cNvGraphicFramePr>
          <p:nvPr/>
        </p:nvGraphicFramePr>
        <p:xfrm>
          <a:off x="7924910" y="3225341"/>
          <a:ext cx="3281045" cy="285675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07476">
                  <a:extLst>
                    <a:ext uri="{9D8B030D-6E8A-4147-A177-3AD203B41FA5}">
                      <a16:colId xmlns:a16="http://schemas.microsoft.com/office/drawing/2014/main" val="1279753446"/>
                    </a:ext>
                  </a:extLst>
                </a:gridCol>
                <a:gridCol w="1559169">
                  <a:extLst>
                    <a:ext uri="{9D8B030D-6E8A-4147-A177-3AD203B41FA5}">
                      <a16:colId xmlns:a16="http://schemas.microsoft.com/office/drawing/2014/main" val="340172703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588941578"/>
                    </a:ext>
                  </a:extLst>
                </a:gridCol>
              </a:tblGrid>
              <a:tr h="208144">
                <a:tc>
                  <a:txBody>
                    <a:bodyPr/>
                    <a:lstStyle/>
                    <a:p>
                      <a:r>
                        <a:rPr lang="fr-FR" sz="1200" dirty="0"/>
                        <a:t>Univ.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Pays, ville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Etudiants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5917034"/>
                  </a:ext>
                </a:extLst>
              </a:tr>
              <a:tr h="269845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France, Tours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30000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767781"/>
                  </a:ext>
                </a:extLst>
              </a:tr>
              <a:tr h="269845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Espagne, Jaén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16500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3959924"/>
                  </a:ext>
                </a:extLst>
              </a:tr>
              <a:tr h="269845">
                <a:tc>
                  <a:txBody>
                    <a:bodyPr/>
                    <a:lstStyle/>
                    <a:p>
                      <a:endParaRPr lang="fr-F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/>
                        <a:t>All., Bielefeld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24700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1033396"/>
                  </a:ext>
                </a:extLst>
              </a:tr>
              <a:tr h="269845">
                <a:tc>
                  <a:txBody>
                    <a:bodyPr/>
                    <a:lstStyle/>
                    <a:p>
                      <a:endParaRPr lang="fr-F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/>
                        <a:t>Roumanie, Suceava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10300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5670154"/>
                  </a:ext>
                </a:extLst>
              </a:tr>
              <a:tr h="269845">
                <a:tc>
                  <a:txBody>
                    <a:bodyPr/>
                    <a:lstStyle/>
                    <a:p>
                      <a:endParaRPr lang="fr-F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/>
                        <a:t>Suède, Örebro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15500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607945"/>
                  </a:ext>
                </a:extLst>
              </a:tr>
              <a:tr h="287154">
                <a:tc>
                  <a:txBody>
                    <a:bodyPr/>
                    <a:lstStyle/>
                    <a:p>
                      <a:endParaRPr lang="fr-F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/>
                        <a:t>Italie, Salerne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35770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6790852"/>
                  </a:ext>
                </a:extLst>
              </a:tr>
              <a:tr h="287154">
                <a:tc>
                  <a:txBody>
                    <a:bodyPr/>
                    <a:lstStyle/>
                    <a:p>
                      <a:endParaRPr lang="fr-F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/>
                        <a:t>Chypre, Nicosie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14500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4338681"/>
                  </a:ext>
                </a:extLst>
              </a:tr>
              <a:tr h="287154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/>
                        <a:t>Tchéquie, Ostrava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8500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1374291"/>
                  </a:ext>
                </a:extLst>
              </a:tr>
              <a:tr h="349372"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/>
                        <a:t>Lituanie, </a:t>
                      </a:r>
                      <a:r>
                        <a:rPr lang="fr-FR" sz="1200" b="0" i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Šiauliai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1500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098224"/>
                  </a:ext>
                </a:extLst>
              </a:tr>
            </a:tbl>
          </a:graphicData>
        </a:graphic>
      </p:graphicFrame>
      <p:pic>
        <p:nvPicPr>
          <p:cNvPr id="16" name="object 2">
            <a:extLst>
              <a:ext uri="{FF2B5EF4-FFF2-40B4-BE49-F238E27FC236}">
                <a16:creationId xmlns:a16="http://schemas.microsoft.com/office/drawing/2014/main" id="{A70A9660-EA0A-43D6-814C-C1A0A4C56F3F}"/>
              </a:ext>
            </a:extLst>
          </p:cNvPr>
          <p:cNvPicPr/>
          <p:nvPr/>
        </p:nvPicPr>
        <p:blipFill rotWithShape="1">
          <a:blip r:embed="rId6" cstate="print"/>
          <a:srcRect t="87736" r="88312"/>
          <a:stretch/>
        </p:blipFill>
        <p:spPr>
          <a:xfrm>
            <a:off x="7968347" y="4086115"/>
            <a:ext cx="719455" cy="221670"/>
          </a:xfrm>
          <a:prstGeom prst="rect">
            <a:avLst/>
          </a:prstGeom>
        </p:spPr>
      </p:pic>
      <p:pic>
        <p:nvPicPr>
          <p:cNvPr id="18" name="object 2">
            <a:extLst>
              <a:ext uri="{FF2B5EF4-FFF2-40B4-BE49-F238E27FC236}">
                <a16:creationId xmlns:a16="http://schemas.microsoft.com/office/drawing/2014/main" id="{52176291-3AAC-4DA6-96FA-C9EE5BDE017C}"/>
              </a:ext>
            </a:extLst>
          </p:cNvPr>
          <p:cNvPicPr/>
          <p:nvPr/>
        </p:nvPicPr>
        <p:blipFill rotWithShape="1">
          <a:blip r:embed="rId6" cstate="print"/>
          <a:srcRect l="12129" t="85453" r="79007"/>
          <a:stretch/>
        </p:blipFill>
        <p:spPr>
          <a:xfrm>
            <a:off x="7928734" y="3781623"/>
            <a:ext cx="533400" cy="257030"/>
          </a:xfrm>
          <a:prstGeom prst="rect">
            <a:avLst/>
          </a:prstGeom>
        </p:spPr>
      </p:pic>
      <p:pic>
        <p:nvPicPr>
          <p:cNvPr id="19" name="object 2">
            <a:extLst>
              <a:ext uri="{FF2B5EF4-FFF2-40B4-BE49-F238E27FC236}">
                <a16:creationId xmlns:a16="http://schemas.microsoft.com/office/drawing/2014/main" id="{17B802DC-3816-4AC4-B0C8-800D3A8C4DF4}"/>
              </a:ext>
            </a:extLst>
          </p:cNvPr>
          <p:cNvPicPr/>
          <p:nvPr/>
        </p:nvPicPr>
        <p:blipFill rotWithShape="1">
          <a:blip r:embed="rId6" cstate="print"/>
          <a:srcRect l="22101" t="85453" r="67926"/>
          <a:stretch/>
        </p:blipFill>
        <p:spPr>
          <a:xfrm>
            <a:off x="7968348" y="5167237"/>
            <a:ext cx="685800" cy="293749"/>
          </a:xfrm>
          <a:prstGeom prst="rect">
            <a:avLst/>
          </a:prstGeom>
        </p:spPr>
      </p:pic>
      <p:pic>
        <p:nvPicPr>
          <p:cNvPr id="20" name="object 2">
            <a:extLst>
              <a:ext uri="{FF2B5EF4-FFF2-40B4-BE49-F238E27FC236}">
                <a16:creationId xmlns:a16="http://schemas.microsoft.com/office/drawing/2014/main" id="{46694C6E-D998-4366-BEE2-4540391F2408}"/>
              </a:ext>
            </a:extLst>
          </p:cNvPr>
          <p:cNvPicPr/>
          <p:nvPr/>
        </p:nvPicPr>
        <p:blipFill rotWithShape="1">
          <a:blip r:embed="rId6" cstate="print"/>
          <a:srcRect l="32133" t="84828" r="56787"/>
          <a:stretch/>
        </p:blipFill>
        <p:spPr>
          <a:xfrm>
            <a:off x="7916413" y="4582700"/>
            <a:ext cx="762001" cy="306365"/>
          </a:xfrm>
          <a:prstGeom prst="rect">
            <a:avLst/>
          </a:prstGeom>
        </p:spPr>
      </p:pic>
      <p:pic>
        <p:nvPicPr>
          <p:cNvPr id="21" name="object 2">
            <a:extLst>
              <a:ext uri="{FF2B5EF4-FFF2-40B4-BE49-F238E27FC236}">
                <a16:creationId xmlns:a16="http://schemas.microsoft.com/office/drawing/2014/main" id="{CC5E63BF-6248-4262-B069-AF4A2EBCF81D}"/>
              </a:ext>
            </a:extLst>
          </p:cNvPr>
          <p:cNvPicPr/>
          <p:nvPr/>
        </p:nvPicPr>
        <p:blipFill rotWithShape="1">
          <a:blip r:embed="rId6" cstate="print"/>
          <a:srcRect l="43214" t="85289" r="44598"/>
          <a:stretch/>
        </p:blipFill>
        <p:spPr>
          <a:xfrm>
            <a:off x="7940457" y="5440397"/>
            <a:ext cx="838201" cy="297053"/>
          </a:xfrm>
          <a:prstGeom prst="rect">
            <a:avLst/>
          </a:prstGeom>
        </p:spPr>
      </p:pic>
      <p:pic>
        <p:nvPicPr>
          <p:cNvPr id="22" name="object 2">
            <a:extLst>
              <a:ext uri="{FF2B5EF4-FFF2-40B4-BE49-F238E27FC236}">
                <a16:creationId xmlns:a16="http://schemas.microsoft.com/office/drawing/2014/main" id="{4AEBDDD3-A80E-4FCE-B7F7-F7DD29B15502}"/>
              </a:ext>
            </a:extLst>
          </p:cNvPr>
          <p:cNvPicPr/>
          <p:nvPr/>
        </p:nvPicPr>
        <p:blipFill rotWithShape="1">
          <a:blip r:embed="rId6" cstate="print"/>
          <a:srcRect l="55402" t="85221" r="32410"/>
          <a:stretch/>
        </p:blipFill>
        <p:spPr>
          <a:xfrm>
            <a:off x="7892147" y="4868798"/>
            <a:ext cx="838201" cy="298439"/>
          </a:xfrm>
          <a:prstGeom prst="rect">
            <a:avLst/>
          </a:prstGeom>
        </p:spPr>
      </p:pic>
      <p:pic>
        <p:nvPicPr>
          <p:cNvPr id="23" name="object 2">
            <a:extLst>
              <a:ext uri="{FF2B5EF4-FFF2-40B4-BE49-F238E27FC236}">
                <a16:creationId xmlns:a16="http://schemas.microsoft.com/office/drawing/2014/main" id="{8BCEDA65-B272-4A3F-AF29-EBB46320BB8B}"/>
              </a:ext>
            </a:extLst>
          </p:cNvPr>
          <p:cNvPicPr/>
          <p:nvPr/>
        </p:nvPicPr>
        <p:blipFill rotWithShape="1">
          <a:blip r:embed="rId6" cstate="print"/>
          <a:srcRect l="67590" t="86390" r="20624"/>
          <a:stretch/>
        </p:blipFill>
        <p:spPr>
          <a:xfrm>
            <a:off x="7892147" y="4343982"/>
            <a:ext cx="810535" cy="274836"/>
          </a:xfrm>
          <a:prstGeom prst="rect">
            <a:avLst/>
          </a:prstGeom>
        </p:spPr>
      </p:pic>
      <p:pic>
        <p:nvPicPr>
          <p:cNvPr id="24" name="object 2">
            <a:extLst>
              <a:ext uri="{FF2B5EF4-FFF2-40B4-BE49-F238E27FC236}">
                <a16:creationId xmlns:a16="http://schemas.microsoft.com/office/drawing/2014/main" id="{C4768254-7941-4B06-9E8E-AF4EDB4AD411}"/>
              </a:ext>
            </a:extLst>
          </p:cNvPr>
          <p:cNvPicPr/>
          <p:nvPr/>
        </p:nvPicPr>
        <p:blipFill rotWithShape="1">
          <a:blip r:embed="rId6" cstate="print"/>
          <a:srcRect l="79778" t="86793" r="10250" b="1887"/>
          <a:stretch/>
        </p:blipFill>
        <p:spPr>
          <a:xfrm>
            <a:off x="7922872" y="3522909"/>
            <a:ext cx="685801" cy="228600"/>
          </a:xfrm>
          <a:prstGeom prst="rect">
            <a:avLst/>
          </a:prstGeom>
        </p:spPr>
      </p:pic>
      <p:pic>
        <p:nvPicPr>
          <p:cNvPr id="25" name="object 2">
            <a:extLst>
              <a:ext uri="{FF2B5EF4-FFF2-40B4-BE49-F238E27FC236}">
                <a16:creationId xmlns:a16="http://schemas.microsoft.com/office/drawing/2014/main" id="{020CC2F1-F2E7-4F22-B465-A76CB26E5EBA}"/>
              </a:ext>
            </a:extLst>
          </p:cNvPr>
          <p:cNvPicPr/>
          <p:nvPr/>
        </p:nvPicPr>
        <p:blipFill rotWithShape="1">
          <a:blip r:embed="rId6" cstate="print"/>
          <a:srcRect l="90220" t="86138" r="-193" b="-1232"/>
          <a:stretch/>
        </p:blipFill>
        <p:spPr>
          <a:xfrm>
            <a:off x="7968348" y="5757925"/>
            <a:ext cx="685800" cy="304800"/>
          </a:xfrm>
          <a:prstGeom prst="rect">
            <a:avLst/>
          </a:prstGeom>
        </p:spPr>
      </p:pic>
      <p:sp>
        <p:nvSpPr>
          <p:cNvPr id="26" name="object 15">
            <a:extLst>
              <a:ext uri="{FF2B5EF4-FFF2-40B4-BE49-F238E27FC236}">
                <a16:creationId xmlns:a16="http://schemas.microsoft.com/office/drawing/2014/main" id="{F891A1AF-440E-4FCB-A3C4-DF22DBB983FD}"/>
              </a:ext>
            </a:extLst>
          </p:cNvPr>
          <p:cNvSpPr txBox="1"/>
          <p:nvPr/>
        </p:nvSpPr>
        <p:spPr>
          <a:xfrm>
            <a:off x="7576457" y="1428264"/>
            <a:ext cx="4372943" cy="1049390"/>
          </a:xfrm>
          <a:prstGeom prst="rect">
            <a:avLst/>
          </a:prstGeom>
          <a:solidFill>
            <a:schemeClr val="bg1">
              <a:alpha val="50199"/>
            </a:schemeClr>
          </a:solidFill>
        </p:spPr>
        <p:txBody>
          <a:bodyPr vert="horz" wrap="square" lIns="0" tIns="24130" rIns="0" bIns="0" rtlCol="0">
            <a:spAutoFit/>
          </a:bodyPr>
          <a:lstStyle/>
          <a:p>
            <a:pPr marL="345440" marR="88265" indent="-285750">
              <a:lnSpc>
                <a:spcPts val="18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sz="1300" spc="75" dirty="0">
                <a:latin typeface="Calibri" panose="020F0502020204030204" pitchFamily="34" charset="0"/>
                <a:cs typeface="Calibri" panose="020F0502020204030204" pitchFamily="34" charset="0"/>
              </a:rPr>
              <a:t>Des</a:t>
            </a:r>
            <a:r>
              <a:rPr sz="1300" spc="-10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55" dirty="0">
                <a:latin typeface="Calibri" panose="020F0502020204030204" pitchFamily="34" charset="0"/>
                <a:cs typeface="Calibri" panose="020F0502020204030204" pitchFamily="34" charset="0"/>
              </a:rPr>
              <a:t>universités</a:t>
            </a:r>
            <a:r>
              <a:rPr sz="1300" spc="-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65" dirty="0">
                <a:latin typeface="Calibri" panose="020F0502020204030204" pitchFamily="34" charset="0"/>
                <a:cs typeface="Calibri" panose="020F0502020204030204" pitchFamily="34" charset="0"/>
              </a:rPr>
              <a:t>pluridisciplinaires </a:t>
            </a:r>
            <a:r>
              <a:rPr sz="1300" spc="-53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60" dirty="0">
                <a:latin typeface="Calibri" panose="020F0502020204030204" pitchFamily="34" charset="0"/>
                <a:cs typeface="Calibri" panose="020F0502020204030204" pitchFamily="34" charset="0"/>
              </a:rPr>
              <a:t>avec </a:t>
            </a:r>
            <a:r>
              <a:rPr sz="1300" spc="85" dirty="0">
                <a:latin typeface="Calibri" panose="020F0502020204030204" pitchFamily="34" charset="0"/>
                <a:cs typeface="Calibri" panose="020F0502020204030204" pitchFamily="34" charset="0"/>
              </a:rPr>
              <a:t>pour </a:t>
            </a:r>
            <a:r>
              <a:rPr sz="1300" spc="50" dirty="0"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sz="1300" spc="80" dirty="0">
                <a:latin typeface="Calibri" panose="020F0502020204030204" pitchFamily="34" charset="0"/>
                <a:cs typeface="Calibri" panose="020F0502020204030204" pitchFamily="34" charset="0"/>
              </a:rPr>
              <a:t>plupart </a:t>
            </a:r>
            <a:r>
              <a:rPr sz="1300" spc="110" dirty="0">
                <a:latin typeface="Calibri" panose="020F0502020204030204" pitchFamily="34" charset="0"/>
                <a:cs typeface="Calibri" panose="020F0502020204030204" pitchFamily="34" charset="0"/>
              </a:rPr>
              <a:t>un </a:t>
            </a:r>
            <a:r>
              <a:rPr sz="1300" spc="70" dirty="0">
                <a:latin typeface="Calibri" panose="020F0502020204030204" pitchFamily="34" charset="0"/>
                <a:cs typeface="Calibri" panose="020F0502020204030204" pitchFamily="34" charset="0"/>
              </a:rPr>
              <a:t>secteur </a:t>
            </a:r>
            <a:r>
              <a:rPr sz="1300" spc="7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65" dirty="0">
                <a:latin typeface="Calibri" panose="020F0502020204030204" pitchFamily="34" charset="0"/>
                <a:cs typeface="Calibri" panose="020F0502020204030204" pitchFamily="34" charset="0"/>
              </a:rPr>
              <a:t>santé</a:t>
            </a:r>
            <a:r>
              <a:rPr sz="1300" spc="-10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75" dirty="0">
                <a:latin typeface="Calibri" panose="020F0502020204030204" pitchFamily="34" charset="0"/>
                <a:cs typeface="Calibri" panose="020F0502020204030204" pitchFamily="34" charset="0"/>
              </a:rPr>
              <a:t>et</a:t>
            </a:r>
            <a:r>
              <a:rPr sz="1300" spc="-9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75" dirty="0">
                <a:latin typeface="Calibri" panose="020F0502020204030204" pitchFamily="34" charset="0"/>
                <a:cs typeface="Calibri" panose="020F0502020204030204" pitchFamily="34" charset="0"/>
              </a:rPr>
              <a:t>ingénierie</a:t>
            </a:r>
            <a:endParaRPr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5440" marR="95885" indent="-285750">
              <a:lnSpc>
                <a:spcPts val="1800"/>
              </a:lnSpc>
              <a:spcBef>
                <a:spcPts val="875"/>
              </a:spcBef>
              <a:buFont typeface="Arial" panose="020B0604020202020204" pitchFamily="34" charset="0"/>
              <a:buChar char="•"/>
            </a:pPr>
            <a:r>
              <a:rPr sz="1300" spc="75" dirty="0">
                <a:latin typeface="Calibri" panose="020F0502020204030204" pitchFamily="34" charset="0"/>
                <a:cs typeface="Calibri" panose="020F0502020204030204" pitchFamily="34" charset="0"/>
              </a:rPr>
              <a:t>Des</a:t>
            </a:r>
            <a:r>
              <a:rPr sz="1300" spc="-10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55" dirty="0">
                <a:latin typeface="Calibri" panose="020F0502020204030204" pitchFamily="34" charset="0"/>
                <a:cs typeface="Calibri" panose="020F0502020204030204" pitchFamily="34" charset="0"/>
              </a:rPr>
              <a:t>universités</a:t>
            </a:r>
            <a:r>
              <a:rPr sz="1300" spc="-10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70" dirty="0">
                <a:latin typeface="Calibri" panose="020F0502020204030204" pitchFamily="34" charset="0"/>
                <a:cs typeface="Calibri" panose="020F0502020204030204" pitchFamily="34" charset="0"/>
              </a:rPr>
              <a:t>ancrées</a:t>
            </a:r>
            <a:r>
              <a:rPr sz="1300" spc="-10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80" dirty="0">
                <a:latin typeface="Calibri" panose="020F0502020204030204" pitchFamily="34" charset="0"/>
                <a:cs typeface="Calibri" panose="020F0502020204030204" pitchFamily="34" charset="0"/>
              </a:rPr>
              <a:t>dans</a:t>
            </a:r>
            <a:r>
              <a:rPr sz="1300" spc="-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60" dirty="0">
                <a:latin typeface="Calibri" panose="020F0502020204030204" pitchFamily="34" charset="0"/>
                <a:cs typeface="Calibri" panose="020F0502020204030204" pitchFamily="34" charset="0"/>
              </a:rPr>
              <a:t>leur </a:t>
            </a:r>
            <a:r>
              <a:rPr sz="1300" spc="-53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80" dirty="0">
                <a:latin typeface="Calibri" panose="020F0502020204030204" pitchFamily="34" charset="0"/>
                <a:cs typeface="Calibri" panose="020F0502020204030204" pitchFamily="34" charset="0"/>
              </a:rPr>
              <a:t>région </a:t>
            </a:r>
            <a:r>
              <a:rPr sz="1300" spc="75" dirty="0">
                <a:latin typeface="Calibri" panose="020F0502020204030204" pitchFamily="34" charset="0"/>
                <a:cs typeface="Calibri" panose="020F0502020204030204" pitchFamily="34" charset="0"/>
              </a:rPr>
              <a:t>et participant </a:t>
            </a:r>
            <a:r>
              <a:rPr sz="1300" spc="50" dirty="0">
                <a:latin typeface="Calibri" panose="020F0502020204030204" pitchFamily="34" charset="0"/>
                <a:cs typeface="Calibri" panose="020F0502020204030204" pitchFamily="34" charset="0"/>
              </a:rPr>
              <a:t>à </a:t>
            </a:r>
            <a:r>
              <a:rPr sz="1300" spc="60" dirty="0">
                <a:latin typeface="Calibri" panose="020F0502020204030204" pitchFamily="34" charset="0"/>
                <a:cs typeface="Calibri" panose="020F0502020204030204" pitchFamily="34" charset="0"/>
              </a:rPr>
              <a:t>leur </a:t>
            </a:r>
            <a:r>
              <a:rPr sz="1300" spc="65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1300" spc="90" dirty="0">
                <a:latin typeface="Calibri" panose="020F0502020204030204" pitchFamily="34" charset="0"/>
                <a:cs typeface="Calibri" panose="020F0502020204030204" pitchFamily="34" charset="0"/>
              </a:rPr>
              <a:t>développement</a:t>
            </a:r>
            <a:endParaRPr sz="13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46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9AC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de Jaén (Espagne)</a:t>
            </a:r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C6B9E424-B34A-48B7-9D95-1B52ED819E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18"/>
          <a:stretch/>
        </p:blipFill>
        <p:spPr>
          <a:xfrm>
            <a:off x="621224" y="1342559"/>
            <a:ext cx="4641241" cy="4891951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2AA70AFA-0D2F-4BB7-929B-A6039E6A97BD}"/>
              </a:ext>
            </a:extLst>
          </p:cNvPr>
          <p:cNvSpPr/>
          <p:nvPr/>
        </p:nvSpPr>
        <p:spPr>
          <a:xfrm>
            <a:off x="5365102" y="1647101"/>
            <a:ext cx="663625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16 500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- 88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Doctorants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- 1012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- 127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groupes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de recherche</a:t>
            </a:r>
          </a:p>
          <a:p>
            <a:pPr algn="r"/>
            <a:endParaRPr lang="en-US" sz="3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Données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2023-2024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" name="Image 29">
            <a:extLst>
              <a:ext uri="{FF2B5EF4-FFF2-40B4-BE49-F238E27FC236}">
                <a16:creationId xmlns:a16="http://schemas.microsoft.com/office/drawing/2014/main" id="{52B1CA36-A4E7-4B76-81FE-456EAFD78E2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976" t="22035" r="16761" b="26544"/>
          <a:stretch/>
        </p:blipFill>
        <p:spPr>
          <a:xfrm>
            <a:off x="5908654" y="2128487"/>
            <a:ext cx="6022086" cy="3848208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375EF92-F25A-4941-8439-3150E882ED7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39"/>
          <a:stretch/>
        </p:blipFill>
        <p:spPr>
          <a:xfrm>
            <a:off x="548278" y="1328428"/>
            <a:ext cx="4746845" cy="493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133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2B1D8711-E190-445F-B01F-17F93B8797D9}"/>
              </a:ext>
            </a:extLst>
          </p:cNvPr>
          <p:cNvCxnSpPr>
            <a:cxnSpLocks/>
          </p:cNvCxnSpPr>
          <p:nvPr/>
        </p:nvCxnSpPr>
        <p:spPr>
          <a:xfrm flipV="1">
            <a:off x="7688424" y="4065565"/>
            <a:ext cx="849086" cy="4317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C72542FE-5634-4E64-9253-F1E3162743A6}"/>
              </a:ext>
            </a:extLst>
          </p:cNvPr>
          <p:cNvCxnSpPr>
            <a:cxnSpLocks/>
          </p:cNvCxnSpPr>
          <p:nvPr/>
        </p:nvCxnSpPr>
        <p:spPr>
          <a:xfrm>
            <a:off x="7763069" y="4733331"/>
            <a:ext cx="774441" cy="41924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0F65E583-53DC-47CF-BC21-DE52CA7617E8}"/>
              </a:ext>
            </a:extLst>
          </p:cNvPr>
          <p:cNvCxnSpPr/>
          <p:nvPr/>
        </p:nvCxnSpPr>
        <p:spPr>
          <a:xfrm>
            <a:off x="7411617" y="4628147"/>
            <a:ext cx="15395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30F718E5-10E7-429B-8035-FBDFBBFCC825}"/>
              </a:ext>
            </a:extLst>
          </p:cNvPr>
          <p:cNvCxnSpPr/>
          <p:nvPr/>
        </p:nvCxnSpPr>
        <p:spPr>
          <a:xfrm>
            <a:off x="7343192" y="3580008"/>
            <a:ext cx="15395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>
            <a:extLst>
              <a:ext uri="{FF2B5EF4-FFF2-40B4-BE49-F238E27FC236}">
                <a16:creationId xmlns:a16="http://schemas.microsoft.com/office/drawing/2014/main" id="{FF8038C4-D86C-47CA-82A2-3DA2C6052D98}"/>
              </a:ext>
            </a:extLst>
          </p:cNvPr>
          <p:cNvCxnSpPr/>
          <p:nvPr/>
        </p:nvCxnSpPr>
        <p:spPr>
          <a:xfrm>
            <a:off x="7343192" y="3054384"/>
            <a:ext cx="15395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Image 10">
            <a:extLst>
              <a:ext uri="{FF2B5EF4-FFF2-40B4-BE49-F238E27FC236}">
                <a16:creationId xmlns:a16="http://schemas.microsoft.com/office/drawing/2014/main" id="{F0975BE2-57B7-4487-AD36-F62959ACE9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062" t="38545" r="39771" b="26297"/>
          <a:stretch/>
        </p:blipFill>
        <p:spPr>
          <a:xfrm>
            <a:off x="8023251" y="1647101"/>
            <a:ext cx="1459038" cy="1102743"/>
          </a:xfrm>
          <a:prstGeom prst="rect">
            <a:avLst/>
          </a:prstGeom>
        </p:spPr>
      </p:pic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9AC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de Jaén (Espagne)</a:t>
            </a:r>
          </a:p>
        </p:txBody>
      </p:sp>
      <p:sp>
        <p:nvSpPr>
          <p:cNvPr id="13" name="Rectangle : coins arrondis 12">
            <a:extLst>
              <a:ext uri="{FF2B5EF4-FFF2-40B4-BE49-F238E27FC236}">
                <a16:creationId xmlns:a16="http://schemas.microsoft.com/office/drawing/2014/main" id="{386B69FB-1C7E-4C46-8045-0D03269A0306}"/>
              </a:ext>
            </a:extLst>
          </p:cNvPr>
          <p:cNvSpPr/>
          <p:nvPr/>
        </p:nvSpPr>
        <p:spPr>
          <a:xfrm>
            <a:off x="5394983" y="2835513"/>
            <a:ext cx="2554699" cy="420871"/>
          </a:xfrm>
          <a:prstGeom prst="roundRect">
            <a:avLst/>
          </a:prstGeom>
          <a:solidFill>
            <a:srgbClr val="BED7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Patrimoine culturel et archéologie</a:t>
            </a:r>
          </a:p>
        </p:txBody>
      </p:sp>
      <p:sp>
        <p:nvSpPr>
          <p:cNvPr id="14" name="Rectangle : coins arrondis 13">
            <a:extLst>
              <a:ext uri="{FF2B5EF4-FFF2-40B4-BE49-F238E27FC236}">
                <a16:creationId xmlns:a16="http://schemas.microsoft.com/office/drawing/2014/main" id="{271189EF-AA09-4C3E-B8B9-5B145704EF4A}"/>
              </a:ext>
            </a:extLst>
          </p:cNvPr>
          <p:cNvSpPr/>
          <p:nvPr/>
        </p:nvSpPr>
        <p:spPr>
          <a:xfrm>
            <a:off x="8342294" y="2877920"/>
            <a:ext cx="3659065" cy="352928"/>
          </a:xfrm>
          <a:prstGeom prst="roundRect">
            <a:avLst/>
          </a:prstGeom>
          <a:solidFill>
            <a:srgbClr val="FFF3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Institut de recherche archéologique ibérique</a:t>
            </a:r>
          </a:p>
        </p:txBody>
      </p:sp>
      <p:sp>
        <p:nvSpPr>
          <p:cNvPr id="22" name="Rectangle : coins arrondis 21">
            <a:extLst>
              <a:ext uri="{FF2B5EF4-FFF2-40B4-BE49-F238E27FC236}">
                <a16:creationId xmlns:a16="http://schemas.microsoft.com/office/drawing/2014/main" id="{59B7EF02-623E-42D7-9374-AC43278A04BE}"/>
              </a:ext>
            </a:extLst>
          </p:cNvPr>
          <p:cNvSpPr/>
          <p:nvPr/>
        </p:nvSpPr>
        <p:spPr>
          <a:xfrm>
            <a:off x="5394983" y="3358924"/>
            <a:ext cx="2554700" cy="431791"/>
          </a:xfrm>
          <a:prstGeom prst="roundRect">
            <a:avLst/>
          </a:prstGeom>
          <a:solidFill>
            <a:srgbClr val="BED7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Industrie agro-alimentaire</a:t>
            </a:r>
          </a:p>
        </p:txBody>
      </p:sp>
      <p:sp>
        <p:nvSpPr>
          <p:cNvPr id="23" name="Rectangle : coins arrondis 22">
            <a:extLst>
              <a:ext uri="{FF2B5EF4-FFF2-40B4-BE49-F238E27FC236}">
                <a16:creationId xmlns:a16="http://schemas.microsoft.com/office/drawing/2014/main" id="{23F1A780-F862-4C84-8789-E9A7A3DFC9BB}"/>
              </a:ext>
            </a:extLst>
          </p:cNvPr>
          <p:cNvSpPr/>
          <p:nvPr/>
        </p:nvSpPr>
        <p:spPr>
          <a:xfrm>
            <a:off x="8342294" y="3386128"/>
            <a:ext cx="3659065" cy="367907"/>
          </a:xfrm>
          <a:prstGeom prst="roundRect">
            <a:avLst/>
          </a:prstGeom>
          <a:solidFill>
            <a:srgbClr val="FFF3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Institut de recherche sur la culture de l’olive</a:t>
            </a:r>
          </a:p>
        </p:txBody>
      </p:sp>
      <p:sp>
        <p:nvSpPr>
          <p:cNvPr id="25" name="Rectangle : coins arrondis 24">
            <a:extLst>
              <a:ext uri="{FF2B5EF4-FFF2-40B4-BE49-F238E27FC236}">
                <a16:creationId xmlns:a16="http://schemas.microsoft.com/office/drawing/2014/main" id="{4F7F6CE3-68B5-4BFA-94BB-B53A69117074}"/>
              </a:ext>
            </a:extLst>
          </p:cNvPr>
          <p:cNvSpPr/>
          <p:nvPr/>
        </p:nvSpPr>
        <p:spPr>
          <a:xfrm>
            <a:off x="5394982" y="4353375"/>
            <a:ext cx="2554700" cy="503127"/>
          </a:xfrm>
          <a:prstGeom prst="roundRect">
            <a:avLst/>
          </a:prstGeom>
          <a:solidFill>
            <a:srgbClr val="BED7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Environnement, biodiversité et changement global</a:t>
            </a:r>
          </a:p>
        </p:txBody>
      </p:sp>
      <p:sp>
        <p:nvSpPr>
          <p:cNvPr id="26" name="Rectangle : coins arrondis 25">
            <a:extLst>
              <a:ext uri="{FF2B5EF4-FFF2-40B4-BE49-F238E27FC236}">
                <a16:creationId xmlns:a16="http://schemas.microsoft.com/office/drawing/2014/main" id="{D7E74492-709B-4F8E-9EB9-2E8886128A1E}"/>
              </a:ext>
            </a:extLst>
          </p:cNvPr>
          <p:cNvSpPr/>
          <p:nvPr/>
        </p:nvSpPr>
        <p:spPr>
          <a:xfrm>
            <a:off x="8334869" y="3910677"/>
            <a:ext cx="3688081" cy="367907"/>
          </a:xfrm>
          <a:prstGeom prst="roundRect">
            <a:avLst/>
          </a:prstGeom>
          <a:solidFill>
            <a:srgbClr val="FFF3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Centre d’étude du système terre andalou</a:t>
            </a:r>
          </a:p>
        </p:txBody>
      </p:sp>
      <p:sp>
        <p:nvSpPr>
          <p:cNvPr id="31" name="Rectangle : coins arrondis 30">
            <a:extLst>
              <a:ext uri="{FF2B5EF4-FFF2-40B4-BE49-F238E27FC236}">
                <a16:creationId xmlns:a16="http://schemas.microsoft.com/office/drawing/2014/main" id="{CF6E9927-49C9-4532-BD1E-15E5D3E5EF44}"/>
              </a:ext>
            </a:extLst>
          </p:cNvPr>
          <p:cNvSpPr/>
          <p:nvPr/>
        </p:nvSpPr>
        <p:spPr>
          <a:xfrm>
            <a:off x="8334869" y="4353375"/>
            <a:ext cx="3688081" cy="503127"/>
          </a:xfrm>
          <a:prstGeom prst="roundRect">
            <a:avLst/>
          </a:prstGeom>
          <a:solidFill>
            <a:srgbClr val="FFF3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Centre d'études </a:t>
            </a:r>
            <a:r>
              <a:rPr lang="fr-FR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avancées</a:t>
            </a:r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en sciences de la Terre, de l'énergie et de l'environnement</a:t>
            </a:r>
          </a:p>
        </p:txBody>
      </p:sp>
      <p:sp>
        <p:nvSpPr>
          <p:cNvPr id="32" name="Rectangle : coins arrondis 31">
            <a:extLst>
              <a:ext uri="{FF2B5EF4-FFF2-40B4-BE49-F238E27FC236}">
                <a16:creationId xmlns:a16="http://schemas.microsoft.com/office/drawing/2014/main" id="{001E69AD-6A88-4990-AED6-9B7A532DE290}"/>
              </a:ext>
            </a:extLst>
          </p:cNvPr>
          <p:cNvSpPr/>
          <p:nvPr/>
        </p:nvSpPr>
        <p:spPr>
          <a:xfrm>
            <a:off x="8349376" y="4921588"/>
            <a:ext cx="3688081" cy="375514"/>
          </a:xfrm>
          <a:prstGeom prst="roundRect">
            <a:avLst/>
          </a:prstGeom>
          <a:solidFill>
            <a:srgbClr val="FFF3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Institut Européen de gestion de la durabilité</a:t>
            </a:r>
          </a:p>
        </p:txBody>
      </p:sp>
      <p:sp>
        <p:nvSpPr>
          <p:cNvPr id="37" name="Rectangle : coins arrondis 36">
            <a:extLst>
              <a:ext uri="{FF2B5EF4-FFF2-40B4-BE49-F238E27FC236}">
                <a16:creationId xmlns:a16="http://schemas.microsoft.com/office/drawing/2014/main" id="{7BD9AFCE-35D2-48A5-AD51-948B1784F8B0}"/>
              </a:ext>
            </a:extLst>
          </p:cNvPr>
          <p:cNvSpPr/>
          <p:nvPr/>
        </p:nvSpPr>
        <p:spPr>
          <a:xfrm>
            <a:off x="8349376" y="5400060"/>
            <a:ext cx="3673574" cy="389336"/>
          </a:xfrm>
          <a:prstGeom prst="roundRect">
            <a:avLst/>
          </a:prstGeom>
          <a:solidFill>
            <a:srgbClr val="FFF3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Centre d’études avancées des TIC</a:t>
            </a:r>
          </a:p>
        </p:txBody>
      </p:sp>
      <p:sp>
        <p:nvSpPr>
          <p:cNvPr id="38" name="Rectangle : coins arrondis 37">
            <a:extLst>
              <a:ext uri="{FF2B5EF4-FFF2-40B4-BE49-F238E27FC236}">
                <a16:creationId xmlns:a16="http://schemas.microsoft.com/office/drawing/2014/main" id="{6711462C-86DE-4109-8A2F-EC3F446E02A4}"/>
              </a:ext>
            </a:extLst>
          </p:cNvPr>
          <p:cNvSpPr/>
          <p:nvPr/>
        </p:nvSpPr>
        <p:spPr>
          <a:xfrm>
            <a:off x="8349376" y="5837696"/>
            <a:ext cx="3673574" cy="375514"/>
          </a:xfrm>
          <a:prstGeom prst="roundRect">
            <a:avLst/>
          </a:prstGeom>
          <a:solidFill>
            <a:srgbClr val="FFF3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Institut interuniversitaire en science des données et intelligence computationnelle</a:t>
            </a:r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0FDB582E-0B0C-408B-8117-9AEDD0FB6CB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39"/>
          <a:stretch/>
        </p:blipFill>
        <p:spPr>
          <a:xfrm>
            <a:off x="548278" y="1328428"/>
            <a:ext cx="4746845" cy="493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71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2" grpId="0" animBg="1"/>
      <p:bldP spid="23" grpId="0" animBg="1"/>
      <p:bldP spid="25" grpId="0" animBg="1"/>
      <p:bldP spid="26" grpId="0" animBg="1"/>
      <p:bldP spid="31" grpId="0" animBg="1"/>
      <p:bldP spid="32" grpId="0" animBg="1"/>
      <p:bldP spid="3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C3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de Bielefeld (Allemagne)</a:t>
            </a:r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C6B9E424-B34A-48B7-9D95-1B52ED819E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18"/>
          <a:stretch/>
        </p:blipFill>
        <p:spPr>
          <a:xfrm>
            <a:off x="621224" y="1342559"/>
            <a:ext cx="4641241" cy="4891951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2AA70AFA-0D2F-4BB7-929B-A6039E6A97BD}"/>
              </a:ext>
            </a:extLst>
          </p:cNvPr>
          <p:cNvSpPr/>
          <p:nvPr/>
        </p:nvSpPr>
        <p:spPr>
          <a:xfrm>
            <a:off x="5379054" y="1647101"/>
            <a:ext cx="66223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700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et 1866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Données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de 2021-2022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4724DE70-127A-4DF5-8933-A3E496B0A1C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853" t="43658" r="14897" b="19441"/>
          <a:stretch/>
        </p:blipFill>
        <p:spPr>
          <a:xfrm>
            <a:off x="5294681" y="2163509"/>
            <a:ext cx="6845555" cy="199423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AADB381-BBDA-4A81-A1A7-370CF26C7E06}"/>
              </a:ext>
            </a:extLst>
          </p:cNvPr>
          <p:cNvSpPr/>
          <p:nvPr/>
        </p:nvSpPr>
        <p:spPr>
          <a:xfrm>
            <a:off x="5294681" y="1952852"/>
            <a:ext cx="663625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14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facultés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89D44008-C75C-47AD-AD1B-489CD4111D1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1310" t="27444" r="48884" b="36828"/>
          <a:stretch/>
        </p:blipFill>
        <p:spPr>
          <a:xfrm>
            <a:off x="7356938" y="4640322"/>
            <a:ext cx="995441" cy="101008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9AC06518-8764-438D-8EFF-85B2DDC8FA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2112" t="37282" r="50000" b="29191"/>
          <a:stretch/>
        </p:blipFill>
        <p:spPr>
          <a:xfrm>
            <a:off x="10753354" y="4617989"/>
            <a:ext cx="995441" cy="1049468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10B237A6-541A-44E0-926E-1E661BC0AFB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2112" t="34434" r="50000" b="32298"/>
          <a:stretch/>
        </p:blipFill>
        <p:spPr>
          <a:xfrm>
            <a:off x="9055146" y="4688179"/>
            <a:ext cx="995441" cy="1041364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75D456DA-A6A2-40D9-813F-BCBC5FA77C9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728" t="44660" r="48811" b="21941"/>
          <a:stretch/>
        </p:blipFill>
        <p:spPr>
          <a:xfrm>
            <a:off x="5698402" y="4632290"/>
            <a:ext cx="1094283" cy="100471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DB679A8-6A7B-40C3-B828-192CF149E9D3}"/>
              </a:ext>
            </a:extLst>
          </p:cNvPr>
          <p:cNvSpPr/>
          <p:nvPr/>
        </p:nvSpPr>
        <p:spPr>
          <a:xfrm>
            <a:off x="6700625" y="4280637"/>
            <a:ext cx="3977196" cy="337352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domaines de recherche stratégiques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C7DD38C-0661-4475-9509-5A3134458F05}"/>
              </a:ext>
            </a:extLst>
          </p:cNvPr>
          <p:cNvSpPr/>
          <p:nvPr/>
        </p:nvSpPr>
        <p:spPr>
          <a:xfrm>
            <a:off x="10416972" y="5718836"/>
            <a:ext cx="1584387" cy="42641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Robotique et IA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BF5E64-370C-4409-9B92-BDDF3B1A8E2C}"/>
              </a:ext>
            </a:extLst>
          </p:cNvPr>
          <p:cNvSpPr/>
          <p:nvPr/>
        </p:nvSpPr>
        <p:spPr>
          <a:xfrm>
            <a:off x="8724396" y="5718836"/>
            <a:ext cx="1584387" cy="42641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Mathématiques appliquées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C9687CB-3F9C-47EA-A5F9-D7D6BFA5AB7A}"/>
              </a:ext>
            </a:extLst>
          </p:cNvPr>
          <p:cNvSpPr/>
          <p:nvPr/>
        </p:nvSpPr>
        <p:spPr>
          <a:xfrm>
            <a:off x="7071225" y="5718836"/>
            <a:ext cx="1584387" cy="42641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Structures de la matière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6539A65-D98B-4BD1-A359-812E8C6ECA95}"/>
              </a:ext>
            </a:extLst>
          </p:cNvPr>
          <p:cNvSpPr/>
          <p:nvPr/>
        </p:nvSpPr>
        <p:spPr>
          <a:xfrm>
            <a:off x="5379055" y="5718836"/>
            <a:ext cx="1575579" cy="42641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monde en transformation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60856CF-3421-4F28-9B27-FA37CF28CBA1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578"/>
          <a:stretch/>
        </p:blipFill>
        <p:spPr>
          <a:xfrm>
            <a:off x="566980" y="1345109"/>
            <a:ext cx="4703885" cy="493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8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E61A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d’Örebro (Suède)</a:t>
            </a:r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C6B9E424-B34A-48B7-9D95-1B52ED819E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18"/>
          <a:stretch/>
        </p:blipFill>
        <p:spPr>
          <a:xfrm>
            <a:off x="621224" y="1342559"/>
            <a:ext cx="4641241" cy="489195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1BEDB0E-F66D-4C02-8534-3E8964D8FE5D}"/>
              </a:ext>
            </a:extLst>
          </p:cNvPr>
          <p:cNvSpPr/>
          <p:nvPr/>
        </p:nvSpPr>
        <p:spPr>
          <a:xfrm>
            <a:off x="5459931" y="1662559"/>
            <a:ext cx="65359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15 500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- 490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Doctorants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- 840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- 642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groupes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de recherche</a:t>
            </a:r>
          </a:p>
          <a:p>
            <a:pPr algn="ctr"/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endParaRPr lang="en-US" sz="7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Données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2023-2024</a:t>
            </a:r>
          </a:p>
          <a:p>
            <a:pPr algn="r"/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22" descr="Organisation plan for Örebro University">
            <a:extLst>
              <a:ext uri="{FF2B5EF4-FFF2-40B4-BE49-F238E27FC236}">
                <a16:creationId xmlns:a16="http://schemas.microsoft.com/office/drawing/2014/main" id="{6D6779D1-B751-4DD0-851D-F23F14D3EE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00"/>
          <a:stretch/>
        </p:blipFill>
        <p:spPr bwMode="auto">
          <a:xfrm>
            <a:off x="5459931" y="2044955"/>
            <a:ext cx="6503405" cy="211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1058842-19D8-4844-9C88-2DD666A1387B}"/>
              </a:ext>
            </a:extLst>
          </p:cNvPr>
          <p:cNvSpPr/>
          <p:nvPr/>
        </p:nvSpPr>
        <p:spPr>
          <a:xfrm>
            <a:off x="6728380" y="4306525"/>
            <a:ext cx="3977196" cy="337352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domaines de recherche stratégiques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F89E19-B1D8-4EE5-8A82-37CC2506EE6A}"/>
              </a:ext>
            </a:extLst>
          </p:cNvPr>
          <p:cNvSpPr/>
          <p:nvPr/>
        </p:nvSpPr>
        <p:spPr>
          <a:xfrm>
            <a:off x="7616911" y="5721911"/>
            <a:ext cx="2048762" cy="47552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IA et Robotique</a:t>
            </a: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IA Impact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Lab</a:t>
            </a:r>
            <a:endParaRPr lang="fr-FR" sz="1300" i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Picture 2" descr="En man sitter med en webbkamera.">
            <a:extLst>
              <a:ext uri="{FF2B5EF4-FFF2-40B4-BE49-F238E27FC236}">
                <a16:creationId xmlns:a16="http://schemas.microsoft.com/office/drawing/2014/main" id="{7D49421D-EDFA-4C73-95BD-5966CE9070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9" r="38991"/>
          <a:stretch/>
        </p:blipFill>
        <p:spPr bwMode="auto">
          <a:xfrm>
            <a:off x="5954126" y="4743598"/>
            <a:ext cx="878992" cy="87804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A person speaking in front of a large screen picturing a robot hand and a butterfly.">
            <a:extLst>
              <a:ext uri="{FF2B5EF4-FFF2-40B4-BE49-F238E27FC236}">
                <a16:creationId xmlns:a16="http://schemas.microsoft.com/office/drawing/2014/main" id="{5D66E554-4E90-4100-B376-9F4542193F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4" r="21608"/>
          <a:stretch/>
        </p:blipFill>
        <p:spPr bwMode="auto">
          <a:xfrm>
            <a:off x="8196745" y="4743597"/>
            <a:ext cx="889095" cy="87804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74A87F3-D88C-4B4C-9707-C86C11549B39}"/>
              </a:ext>
            </a:extLst>
          </p:cNvPr>
          <p:cNvSpPr/>
          <p:nvPr/>
        </p:nvSpPr>
        <p:spPr>
          <a:xfrm>
            <a:off x="9771252" y="5716445"/>
            <a:ext cx="2048762" cy="464534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Polluants et société</a:t>
            </a: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Axe en émergence</a:t>
            </a:r>
          </a:p>
        </p:txBody>
      </p:sp>
      <p:pic>
        <p:nvPicPr>
          <p:cNvPr id="23" name="Picture 10" descr="Une association va déposer plainte contre la pollution de l'air à Paris">
            <a:extLst>
              <a:ext uri="{FF2B5EF4-FFF2-40B4-BE49-F238E27FC236}">
                <a16:creationId xmlns:a16="http://schemas.microsoft.com/office/drawing/2014/main" id="{E5CBB60E-434E-41F1-9CDD-1B0BBCD182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46" r="9045" b="-6"/>
          <a:stretch/>
        </p:blipFill>
        <p:spPr bwMode="auto">
          <a:xfrm>
            <a:off x="10405601" y="4723032"/>
            <a:ext cx="914885" cy="8986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428167D-3DDB-4947-A023-F2D8B91E9F59}"/>
              </a:ext>
            </a:extLst>
          </p:cNvPr>
          <p:cNvSpPr/>
          <p:nvPr/>
        </p:nvSpPr>
        <p:spPr>
          <a:xfrm>
            <a:off x="5462570" y="5723665"/>
            <a:ext cx="2048762" cy="47552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Nourriture et santé </a:t>
            </a: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Food and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platform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F53CC087-E651-45CF-9E08-2F79635BEB0F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9"/>
          <a:stretch/>
        </p:blipFill>
        <p:spPr>
          <a:xfrm>
            <a:off x="621224" y="1314597"/>
            <a:ext cx="4638299" cy="491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9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2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58A6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d’Ostrava (République tchèque)</a:t>
            </a:r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C6B9E424-B34A-48B7-9D95-1B52ED819E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0" r="149"/>
          <a:stretch/>
        </p:blipFill>
        <p:spPr>
          <a:xfrm>
            <a:off x="621225" y="1342561"/>
            <a:ext cx="4659901" cy="489195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B20FD96-BC91-4163-824E-FC7BE6DB8185}"/>
              </a:ext>
            </a:extLst>
          </p:cNvPr>
          <p:cNvSpPr/>
          <p:nvPr/>
        </p:nvSpPr>
        <p:spPr>
          <a:xfrm>
            <a:off x="5365101" y="1647101"/>
            <a:ext cx="67930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8 700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–400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Doctorants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- 958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Données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2022-2023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C3717A7-BF55-49A0-B64B-F1ACDDF0A5EA}"/>
              </a:ext>
            </a:extLst>
          </p:cNvPr>
          <p:cNvSpPr/>
          <p:nvPr/>
        </p:nvSpPr>
        <p:spPr>
          <a:xfrm>
            <a:off x="5379316" y="2146152"/>
            <a:ext cx="663625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Fondée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1991,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l’université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d’Ostrava, compte 6 facultés et un centre d’excellence :</a:t>
            </a:r>
            <a:endParaRPr lang="fr-FR" sz="13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00D5B49-7503-4CBA-9112-34FD662EDABC}"/>
              </a:ext>
            </a:extLst>
          </p:cNvPr>
          <p:cNvSpPr/>
          <p:nvPr/>
        </p:nvSpPr>
        <p:spPr>
          <a:xfrm>
            <a:off x="5456035" y="2522581"/>
            <a:ext cx="851457" cy="799121"/>
          </a:xfrm>
          <a:prstGeom prst="rect">
            <a:avLst/>
          </a:prstGeom>
          <a:solidFill>
            <a:srgbClr val="FCC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Faculté de sciences sociales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AE3DD7F-BF34-4D12-A067-BEBD4CDC4995}"/>
              </a:ext>
            </a:extLst>
          </p:cNvPr>
          <p:cNvSpPr/>
          <p:nvPr/>
        </p:nvSpPr>
        <p:spPr>
          <a:xfrm>
            <a:off x="6416088" y="2501754"/>
            <a:ext cx="851457" cy="799121"/>
          </a:xfrm>
          <a:prstGeom prst="rect">
            <a:avLst/>
          </a:prstGeom>
          <a:solidFill>
            <a:srgbClr val="F8C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Faculté de sciences de l’éducation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380500B-603F-4F84-9A14-A2423C7833BF}"/>
              </a:ext>
            </a:extLst>
          </p:cNvPr>
          <p:cNvSpPr/>
          <p:nvPr/>
        </p:nvSpPr>
        <p:spPr>
          <a:xfrm>
            <a:off x="7392028" y="2496379"/>
            <a:ext cx="851457" cy="799121"/>
          </a:xfrm>
          <a:prstGeom prst="rect">
            <a:avLst/>
          </a:prstGeom>
          <a:solidFill>
            <a:srgbClr val="EEAD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Faculté des beaux-arts et de la musique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F00A0BF-3ECC-473C-8E48-6E888F5DE954}"/>
              </a:ext>
            </a:extLst>
          </p:cNvPr>
          <p:cNvSpPr/>
          <p:nvPr/>
        </p:nvSpPr>
        <p:spPr>
          <a:xfrm>
            <a:off x="8354981" y="2494671"/>
            <a:ext cx="851457" cy="799121"/>
          </a:xfrm>
          <a:prstGeom prst="rect">
            <a:avLst/>
          </a:prstGeom>
          <a:solidFill>
            <a:srgbClr val="D0C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Faculté des arts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6A793A1-B8D4-4E54-BEE7-0C1B55FFB19F}"/>
              </a:ext>
            </a:extLst>
          </p:cNvPr>
          <p:cNvSpPr/>
          <p:nvPr/>
        </p:nvSpPr>
        <p:spPr>
          <a:xfrm>
            <a:off x="9317934" y="2492963"/>
            <a:ext cx="851457" cy="799121"/>
          </a:xfrm>
          <a:prstGeom prst="rect">
            <a:avLst/>
          </a:prstGeom>
          <a:solidFill>
            <a:srgbClr val="BFD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Faculté de médecine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D828A4-CF3F-466A-96AD-810B0032B916}"/>
              </a:ext>
            </a:extLst>
          </p:cNvPr>
          <p:cNvSpPr/>
          <p:nvPr/>
        </p:nvSpPr>
        <p:spPr>
          <a:xfrm>
            <a:off x="10280887" y="2492963"/>
            <a:ext cx="851457" cy="799121"/>
          </a:xfrm>
          <a:prstGeom prst="rect">
            <a:avLst/>
          </a:prstGeom>
          <a:solidFill>
            <a:srgbClr val="C8D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Faculté de science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EE58C69-4417-4883-B2ED-356F03FC6EEE}"/>
              </a:ext>
            </a:extLst>
          </p:cNvPr>
          <p:cNvSpPr/>
          <p:nvPr/>
        </p:nvSpPr>
        <p:spPr>
          <a:xfrm>
            <a:off x="5379316" y="3329576"/>
            <a:ext cx="10472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2 dép. :</a:t>
            </a:r>
          </a:p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Travail social</a:t>
            </a:r>
          </a:p>
          <a:p>
            <a:r>
              <a:rPr lang="fr-FR" sz="1000" dirty="0">
                <a:latin typeface="Calibri" panose="020F0502020204030204" pitchFamily="34" charset="0"/>
                <a:cs typeface="Calibri" panose="020F0502020204030204" pitchFamily="34" charset="0"/>
              </a:rPr>
              <a:t>- Santé et sciences sociales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154E42F-EF76-49A2-9F42-042BBABFD536}"/>
              </a:ext>
            </a:extLst>
          </p:cNvPr>
          <p:cNvSpPr/>
          <p:nvPr/>
        </p:nvSpPr>
        <p:spPr>
          <a:xfrm>
            <a:off x="6360492" y="3300647"/>
            <a:ext cx="10472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r>
              <a:rPr lang="fr-FR" sz="10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dép. et 3 centres.</a:t>
            </a:r>
          </a:p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C</a:t>
            </a:r>
            <a:r>
              <a:rPr lang="fr-FR" sz="1000" dirty="0">
                <a:latin typeface="Calibri" panose="020F0502020204030204" pitchFamily="34" charset="0"/>
                <a:cs typeface="Calibri" panose="020F0502020204030204" pitchFamily="34" charset="0"/>
              </a:rPr>
              <a:t>ultures et identités régionales</a:t>
            </a:r>
          </a:p>
          <a:p>
            <a:r>
              <a:rPr lang="fr-FR" sz="1000" dirty="0">
                <a:latin typeface="Calibri" panose="020F0502020204030204" pitchFamily="34" charset="0"/>
                <a:cs typeface="Calibri" panose="020F0502020204030204" pitchFamily="34" charset="0"/>
              </a:rPr>
              <a:t>- Culture visuelle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9A29EF4-274E-4FDA-B811-9893B0CAE6B3}"/>
              </a:ext>
            </a:extLst>
          </p:cNvPr>
          <p:cNvSpPr/>
          <p:nvPr/>
        </p:nvSpPr>
        <p:spPr>
          <a:xfrm>
            <a:off x="7379309" y="3281062"/>
            <a:ext cx="104728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fr-FR" sz="10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dép. </a:t>
            </a:r>
            <a:endParaRPr lang="fr-FR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933D208-CAD1-46B2-9BAA-2B5F4CD364DA}"/>
              </a:ext>
            </a:extLst>
          </p:cNvPr>
          <p:cNvSpPr/>
          <p:nvPr/>
        </p:nvSpPr>
        <p:spPr>
          <a:xfrm>
            <a:off x="8292500" y="3281062"/>
            <a:ext cx="10472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8 dép. et 4 centres.</a:t>
            </a:r>
          </a:p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Identités des lieux et régions</a:t>
            </a:r>
          </a:p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études médiévales</a:t>
            </a:r>
          </a:p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Histoire sociale et économique</a:t>
            </a:r>
            <a:endParaRPr lang="fr-FR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6241A26-E5CC-4CB5-B7F7-2A5C708D7354}"/>
              </a:ext>
            </a:extLst>
          </p:cNvPr>
          <p:cNvSpPr/>
          <p:nvPr/>
        </p:nvSpPr>
        <p:spPr>
          <a:xfrm>
            <a:off x="9244272" y="3281062"/>
            <a:ext cx="10472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r>
              <a:rPr lang="fr-FR" sz="10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dép. et 7 centres ou instituts.</a:t>
            </a:r>
          </a:p>
          <a:p>
            <a:endParaRPr lang="fr-FR" sz="10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C73A4F8-24B2-490C-9191-09226FE11A71}"/>
              </a:ext>
            </a:extLst>
          </p:cNvPr>
          <p:cNvSpPr/>
          <p:nvPr/>
        </p:nvSpPr>
        <p:spPr>
          <a:xfrm>
            <a:off x="10243974" y="3281062"/>
            <a:ext cx="10472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fr-FR" sz="10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dép. et 1 centres ou instituts.</a:t>
            </a:r>
          </a:p>
          <a:p>
            <a:endParaRPr lang="fr-FR" sz="10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0922529-C713-4F2A-B96B-B4600DE56974}"/>
              </a:ext>
            </a:extLst>
          </p:cNvPr>
          <p:cNvSpPr/>
          <p:nvPr/>
        </p:nvSpPr>
        <p:spPr>
          <a:xfrm>
            <a:off x="11169258" y="2487452"/>
            <a:ext cx="988928" cy="150149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Centre of Excellence IT4Innovations - Institute for Research and Applications of Fuzzy Modeling</a:t>
            </a:r>
            <a:endParaRPr lang="fr-FR" sz="1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8DC5C0D-F3B4-42C2-96CA-AEA92CB4283E}"/>
              </a:ext>
            </a:extLst>
          </p:cNvPr>
          <p:cNvSpPr/>
          <p:nvPr/>
        </p:nvSpPr>
        <p:spPr>
          <a:xfrm>
            <a:off x="6884132" y="4672739"/>
            <a:ext cx="3977196" cy="269003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domaines de recherche stratégiques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5132C7D-D813-4EC4-B4C3-A1655AC1C354}"/>
              </a:ext>
            </a:extLst>
          </p:cNvPr>
          <p:cNvSpPr/>
          <p:nvPr/>
        </p:nvSpPr>
        <p:spPr>
          <a:xfrm>
            <a:off x="5456035" y="5020517"/>
            <a:ext cx="6702149" cy="57719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Innovation sociale, technologies au travail et mutations sociales</a:t>
            </a: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REFRESH Project : étude des impacts sociaux des transitions économiques et environnementales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670367E-89CE-4FA3-871D-D16E505E5C01}"/>
              </a:ext>
            </a:extLst>
          </p:cNvPr>
          <p:cNvSpPr/>
          <p:nvPr/>
        </p:nvSpPr>
        <p:spPr>
          <a:xfrm>
            <a:off x="5456034" y="5685597"/>
            <a:ext cx="6702150" cy="48549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Intelligence artificielle et computationnelle </a:t>
            </a: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Institute for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Research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Application of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Fuzzy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Modeling, Centre d’Excellence IT4 </a:t>
            </a:r>
            <a:r>
              <a:rPr lang="fr-FR" sz="14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Innovations</a:t>
            </a:r>
            <a:endParaRPr lang="fr-FR" sz="1100" i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9901022-02BF-4CFB-9FFB-0FEAD9551B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04"/>
          <a:stretch/>
        </p:blipFill>
        <p:spPr>
          <a:xfrm>
            <a:off x="621224" y="1331815"/>
            <a:ext cx="4683508" cy="489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5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F4B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de Nicosie (Chypre)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AA70AFA-0D2F-4BB7-929B-A6039E6A97BD}"/>
              </a:ext>
            </a:extLst>
          </p:cNvPr>
          <p:cNvSpPr/>
          <p:nvPr/>
        </p:nvSpPr>
        <p:spPr>
          <a:xfrm>
            <a:off x="5350705" y="1696409"/>
            <a:ext cx="268785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14 500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356 (?)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E318FD2-F4CE-4948-BD04-7FDE289FB2D1}"/>
              </a:ext>
            </a:extLst>
          </p:cNvPr>
          <p:cNvSpPr/>
          <p:nvPr/>
        </p:nvSpPr>
        <p:spPr>
          <a:xfrm>
            <a:off x="5365101" y="3988794"/>
            <a:ext cx="6636257" cy="559975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Technologies dites de rupture</a:t>
            </a:r>
          </a:p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intelligence artificielle, biotechnologie, nanotechnologie, robotique, réalité augmentée et virtuelle, blockchain, drones, médecine computationnelle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8489D0-BDB8-4928-9D76-9E4466D535A9}"/>
              </a:ext>
            </a:extLst>
          </p:cNvPr>
          <p:cNvSpPr/>
          <p:nvPr/>
        </p:nvSpPr>
        <p:spPr>
          <a:xfrm>
            <a:off x="5365102" y="5375174"/>
            <a:ext cx="6636257" cy="79592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Recherche en sciences de l’éducation et linguistique</a:t>
            </a:r>
          </a:p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Introduction de l’intelligence artificielle dans les pratiques pédagogiques universitaires – Création d’environnements adaptés à la diversité linguistique et culturelle des publics scolarisés  - linguistique computationnelle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50F42E3-5518-4E7D-B77F-7A6B35732C87}"/>
              </a:ext>
            </a:extLst>
          </p:cNvPr>
          <p:cNvSpPr/>
          <p:nvPr/>
        </p:nvSpPr>
        <p:spPr>
          <a:xfrm>
            <a:off x="6694631" y="3640575"/>
            <a:ext cx="3977196" cy="269003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domaines de recherche stratégiques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3A147E0-A25C-4C6D-A6EB-D1EA43DB3D1E}"/>
              </a:ext>
            </a:extLst>
          </p:cNvPr>
          <p:cNvSpPr/>
          <p:nvPr/>
        </p:nvSpPr>
        <p:spPr>
          <a:xfrm>
            <a:off x="8180337" y="1775003"/>
            <a:ext cx="851457" cy="799121"/>
          </a:xfrm>
          <a:prstGeom prst="rect">
            <a:avLst/>
          </a:prstGeom>
          <a:solidFill>
            <a:srgbClr val="FCC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Business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768EFC-6620-4243-B37D-19789D0FB125}"/>
              </a:ext>
            </a:extLst>
          </p:cNvPr>
          <p:cNvSpPr/>
          <p:nvPr/>
        </p:nvSpPr>
        <p:spPr>
          <a:xfrm>
            <a:off x="9140390" y="1754176"/>
            <a:ext cx="851457" cy="799121"/>
          </a:xfrm>
          <a:prstGeom prst="rect">
            <a:avLst/>
          </a:prstGeom>
          <a:solidFill>
            <a:srgbClr val="F8C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Education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8FB988-76D1-43F6-AB8E-A846D898A092}"/>
              </a:ext>
            </a:extLst>
          </p:cNvPr>
          <p:cNvSpPr/>
          <p:nvPr/>
        </p:nvSpPr>
        <p:spPr>
          <a:xfrm>
            <a:off x="10116330" y="1748801"/>
            <a:ext cx="851457" cy="799121"/>
          </a:xfrm>
          <a:prstGeom prst="rect">
            <a:avLst/>
          </a:prstGeom>
          <a:solidFill>
            <a:srgbClr val="EEAD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humanities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Social Sciences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6D0EF68-80B3-4060-951D-513296600DA3}"/>
              </a:ext>
            </a:extLst>
          </p:cNvPr>
          <p:cNvSpPr/>
          <p:nvPr/>
        </p:nvSpPr>
        <p:spPr>
          <a:xfrm>
            <a:off x="11079283" y="1747093"/>
            <a:ext cx="851457" cy="799121"/>
          </a:xfrm>
          <a:prstGeom prst="rect">
            <a:avLst/>
          </a:prstGeom>
          <a:solidFill>
            <a:srgbClr val="D0C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Law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BD0FF5E-2C65-4D33-B3CC-6B4E2365852A}"/>
              </a:ext>
            </a:extLst>
          </p:cNvPr>
          <p:cNvSpPr/>
          <p:nvPr/>
        </p:nvSpPr>
        <p:spPr>
          <a:xfrm>
            <a:off x="8180337" y="2710089"/>
            <a:ext cx="851457" cy="799121"/>
          </a:xfrm>
          <a:prstGeom prst="rect">
            <a:avLst/>
          </a:prstGeom>
          <a:solidFill>
            <a:srgbClr val="C8D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Life and </a:t>
            </a:r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Sciences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F4BF1F3-2964-4240-B116-82D3E23B2304}"/>
              </a:ext>
            </a:extLst>
          </p:cNvPr>
          <p:cNvSpPr/>
          <p:nvPr/>
        </p:nvSpPr>
        <p:spPr>
          <a:xfrm>
            <a:off x="9140390" y="2689262"/>
            <a:ext cx="851457" cy="799121"/>
          </a:xfrm>
          <a:prstGeom prst="rect">
            <a:avLst/>
          </a:prstGeom>
          <a:solidFill>
            <a:srgbClr val="BFD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Medical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endParaRPr lang="fr-FR" sz="1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153D98B-A302-4252-A484-5BF41738D8A0}"/>
              </a:ext>
            </a:extLst>
          </p:cNvPr>
          <p:cNvSpPr/>
          <p:nvPr/>
        </p:nvSpPr>
        <p:spPr>
          <a:xfrm>
            <a:off x="10116330" y="2683887"/>
            <a:ext cx="851457" cy="799121"/>
          </a:xfrm>
          <a:prstGeom prst="rect">
            <a:avLst/>
          </a:prstGeom>
          <a:solidFill>
            <a:srgbClr val="F0E7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Sciences and Engineering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B842E8E-261E-4F30-B379-18D2C640EB55}"/>
              </a:ext>
            </a:extLst>
          </p:cNvPr>
          <p:cNvSpPr/>
          <p:nvPr/>
        </p:nvSpPr>
        <p:spPr>
          <a:xfrm>
            <a:off x="11079283" y="2682179"/>
            <a:ext cx="851457" cy="79912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School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Veterinary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Medecine</a:t>
            </a:r>
            <a:endParaRPr lang="fr-FR" sz="1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DB19304-C89E-45A7-9524-992694DD4126}"/>
              </a:ext>
            </a:extLst>
          </p:cNvPr>
          <p:cNvSpPr/>
          <p:nvPr/>
        </p:nvSpPr>
        <p:spPr>
          <a:xfrm>
            <a:off x="5365101" y="4627985"/>
            <a:ext cx="6636257" cy="68234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Recherche en médecine et santé : One </a:t>
            </a:r>
            <a:r>
              <a:rPr lang="fr-FR" sz="14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</a:t>
            </a:r>
            <a:endParaRPr lang="fr-FR" sz="1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Psychologie – Neurosciences et IA -  études épidémiologiques et One </a:t>
            </a:r>
            <a:r>
              <a:rPr lang="fr-FR" sz="13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</a:t>
            </a:r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Maladies infectieuses et One </a:t>
            </a:r>
            <a:r>
              <a:rPr lang="fr-FR" sz="13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</a:t>
            </a:r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Cancérologie – Génétique et médecine régénérative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57D1A91-C729-40AC-B96B-58BB308EE53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20"/>
          <a:stretch/>
        </p:blipFill>
        <p:spPr>
          <a:xfrm>
            <a:off x="621225" y="1343752"/>
            <a:ext cx="4627440" cy="482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9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C3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Stefan </a:t>
            </a:r>
            <a:r>
              <a:rPr lang="fr-FR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cel</a:t>
            </a:r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Mare Suceava (Roumanie)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AA70AFA-0D2F-4BB7-929B-A6039E6A97BD}"/>
              </a:ext>
            </a:extLst>
          </p:cNvPr>
          <p:cNvSpPr/>
          <p:nvPr/>
        </p:nvSpPr>
        <p:spPr>
          <a:xfrm>
            <a:off x="3145797" y="1647101"/>
            <a:ext cx="1123889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10 300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–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821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31164842-D749-4EC5-A23C-AE75A17F674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0" r="149"/>
          <a:stretch/>
        </p:blipFill>
        <p:spPr>
          <a:xfrm>
            <a:off x="621225" y="1342561"/>
            <a:ext cx="4659901" cy="4891951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C08FA002-CFE9-49F0-8279-35BBF5717A8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6695" t="28457" r="10689" b="24488"/>
          <a:stretch/>
        </p:blipFill>
        <p:spPr>
          <a:xfrm>
            <a:off x="5747656" y="1984191"/>
            <a:ext cx="6183083" cy="3110323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6DAD71D-6CBB-4D30-A3CA-9068E2B4CA9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098" t="75105" r="40841" b="19577"/>
          <a:stretch/>
        </p:blipFill>
        <p:spPr>
          <a:xfrm>
            <a:off x="5803637" y="5225364"/>
            <a:ext cx="5682999" cy="35372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EF32953-A953-4A99-9AF4-74DBEB06874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709" t="32018" r="64643" b="62040"/>
          <a:stretch/>
        </p:blipFill>
        <p:spPr>
          <a:xfrm>
            <a:off x="5882084" y="4883764"/>
            <a:ext cx="2883159" cy="407495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995D26EE-CC27-4272-AE96-C12052B436A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709" t="65338" r="64643" b="24017"/>
          <a:stretch/>
        </p:blipFill>
        <p:spPr>
          <a:xfrm>
            <a:off x="5882083" y="5611659"/>
            <a:ext cx="2883159" cy="73006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AEF96D04-B946-4CF4-8614-6CE57AD3395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709" t="41724" r="68462" b="50939"/>
          <a:stretch/>
        </p:blipFill>
        <p:spPr>
          <a:xfrm>
            <a:off x="5872752" y="4445060"/>
            <a:ext cx="2417542" cy="503127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6964981E-1091-4345-9798-E2308109B45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709" t="52043" r="64643" b="40621"/>
          <a:stretch/>
        </p:blipFill>
        <p:spPr>
          <a:xfrm>
            <a:off x="8946322" y="5663070"/>
            <a:ext cx="2883159" cy="503127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B2E05725-3E92-4B8E-A07A-EAA7503F0A6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709" t="58977" r="70501" b="36942"/>
          <a:stretch/>
        </p:blipFill>
        <p:spPr>
          <a:xfrm>
            <a:off x="8946322" y="5056828"/>
            <a:ext cx="2168977" cy="279918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8370A956-D12B-4E8F-84E8-3DB3036393E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348" t="75105" r="40841" b="19577"/>
          <a:stretch/>
        </p:blipFill>
        <p:spPr>
          <a:xfrm>
            <a:off x="8907624" y="5338574"/>
            <a:ext cx="2579012" cy="35372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5D369714-0C2A-44BF-8468-3FD9ABF6B0A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5"/>
          <a:stretch/>
        </p:blipFill>
        <p:spPr>
          <a:xfrm>
            <a:off x="621225" y="1367480"/>
            <a:ext cx="4672685" cy="486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9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FFF8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Institut de sciences appliquées de </a:t>
            </a:r>
            <a:r>
              <a:rPr lang="fr-FR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Siaulai</a:t>
            </a:r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(Lituanie)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AA70AFA-0D2F-4BB7-929B-A6039E6A97BD}"/>
              </a:ext>
            </a:extLst>
          </p:cNvPr>
          <p:cNvSpPr/>
          <p:nvPr/>
        </p:nvSpPr>
        <p:spPr>
          <a:xfrm>
            <a:off x="5365102" y="1703084"/>
            <a:ext cx="663625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1500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US" sz="13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une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centaine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d’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31164842-D749-4EC5-A23C-AE75A17F674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0" r="149"/>
          <a:stretch/>
        </p:blipFill>
        <p:spPr>
          <a:xfrm>
            <a:off x="621225" y="1342561"/>
            <a:ext cx="4659901" cy="4891951"/>
          </a:xfrm>
          <a:prstGeom prst="rect">
            <a:avLst/>
          </a:prstGeom>
        </p:spPr>
      </p:pic>
      <p:pic>
        <p:nvPicPr>
          <p:cNvPr id="1026" name="Picture 2" descr="svako-2020-automatikos-ir-elektros-inzinerija.jpg">
            <a:extLst>
              <a:ext uri="{FF2B5EF4-FFF2-40B4-BE49-F238E27FC236}">
                <a16:creationId xmlns:a16="http://schemas.microsoft.com/office/drawing/2014/main" id="{BE42CD07-82C7-4DF1-8F6F-42E3825085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46"/>
          <a:stretch/>
        </p:blipFill>
        <p:spPr bwMode="auto">
          <a:xfrm>
            <a:off x="5891504" y="2615404"/>
            <a:ext cx="1544993" cy="145216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vako-2020-bendrosios-praktikos-slauga.jpg">
            <a:extLst>
              <a:ext uri="{FF2B5EF4-FFF2-40B4-BE49-F238E27FC236}">
                <a16:creationId xmlns:a16="http://schemas.microsoft.com/office/drawing/2014/main" id="{36285CBC-F296-4C62-A83D-727960BC58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40" r="44869" b="4615"/>
          <a:stretch/>
        </p:blipFill>
        <p:spPr bwMode="auto">
          <a:xfrm>
            <a:off x="10092125" y="2616019"/>
            <a:ext cx="1347846" cy="1400235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vako-2020-informacijos-valdymas.jpg">
            <a:extLst>
              <a:ext uri="{FF2B5EF4-FFF2-40B4-BE49-F238E27FC236}">
                <a16:creationId xmlns:a16="http://schemas.microsoft.com/office/drawing/2014/main" id="{B6275A2D-6DB7-41F6-B0A3-1437EB5276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26"/>
          <a:stretch/>
        </p:blipFill>
        <p:spPr bwMode="auto">
          <a:xfrm>
            <a:off x="8134530" y="2587052"/>
            <a:ext cx="1396207" cy="1448642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B6D5215-69C3-44D3-8EBA-DFD3E61DAC19}"/>
              </a:ext>
            </a:extLst>
          </p:cNvPr>
          <p:cNvSpPr/>
          <p:nvPr/>
        </p:nvSpPr>
        <p:spPr>
          <a:xfrm>
            <a:off x="5589037" y="4464655"/>
            <a:ext cx="1996751" cy="76201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Ingénierie des matériaux</a:t>
            </a:r>
          </a:p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Tests de nouveaux matériels électroniques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AE5849-E4C5-4E54-9732-72BD60C83496}"/>
              </a:ext>
            </a:extLst>
          </p:cNvPr>
          <p:cNvSpPr/>
          <p:nvPr/>
        </p:nvSpPr>
        <p:spPr>
          <a:xfrm>
            <a:off x="7740840" y="4464655"/>
            <a:ext cx="1996751" cy="76201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Santé et soins infirmiers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C4CA16-A42E-4208-A960-C77BD7D7E9BB}"/>
              </a:ext>
            </a:extLst>
          </p:cNvPr>
          <p:cNvSpPr/>
          <p:nvPr/>
        </p:nvSpPr>
        <p:spPr>
          <a:xfrm>
            <a:off x="9933989" y="4454396"/>
            <a:ext cx="1996751" cy="1201173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Communication, marketing, économie</a:t>
            </a:r>
          </a:p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Formation, diversité et inclusion, leadership féminin, économie et environnement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E929C7B-97E9-4CBE-BD10-70EAD38DEA8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0"/>
          <a:stretch/>
        </p:blipFill>
        <p:spPr>
          <a:xfrm>
            <a:off x="610806" y="1342561"/>
            <a:ext cx="4663502" cy="486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05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de Salerne (Italie)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AA70AFA-0D2F-4BB7-929B-A6039E6A97BD}"/>
              </a:ext>
            </a:extLst>
          </p:cNvPr>
          <p:cNvSpPr/>
          <p:nvPr/>
        </p:nvSpPr>
        <p:spPr>
          <a:xfrm>
            <a:off x="5365102" y="1647101"/>
            <a:ext cx="663625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32 700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étudiants</a:t>
            </a:r>
            <a:r>
              <a:rPr lang="en-US" sz="1300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– 632 </a:t>
            </a:r>
            <a:r>
              <a:rPr lang="en-US" sz="1300" dirty="0" err="1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US" sz="1300" i="0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octorants</a:t>
            </a:r>
            <a:r>
              <a:rPr lang="en-US" sz="13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- 1596</a:t>
            </a:r>
            <a:r>
              <a:rPr 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enseignants-chercheurs</a:t>
            </a:r>
            <a:endParaRPr 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Données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2022-2023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300" i="0" dirty="0">
              <a:solidFill>
                <a:srgbClr val="333333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31164842-D749-4EC5-A23C-AE75A17F674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0" r="149"/>
          <a:stretch/>
        </p:blipFill>
        <p:spPr>
          <a:xfrm>
            <a:off x="621225" y="1342561"/>
            <a:ext cx="4659901" cy="489195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9C892F6-AE6D-433C-9273-F8ABA81BE30A}"/>
              </a:ext>
            </a:extLst>
          </p:cNvPr>
          <p:cNvSpPr/>
          <p:nvPr/>
        </p:nvSpPr>
        <p:spPr>
          <a:xfrm>
            <a:off x="5841592" y="2365043"/>
            <a:ext cx="851457" cy="799121"/>
          </a:xfrm>
          <a:prstGeom prst="rect">
            <a:avLst/>
          </a:prstGeom>
          <a:solidFill>
            <a:srgbClr val="F8C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Pharmacie (DIFARMA)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37894A-97FE-43F4-8381-98B191256A04}"/>
              </a:ext>
            </a:extLst>
          </p:cNvPr>
          <p:cNvSpPr/>
          <p:nvPr/>
        </p:nvSpPr>
        <p:spPr>
          <a:xfrm>
            <a:off x="8740538" y="3267843"/>
            <a:ext cx="851457" cy="799121"/>
          </a:xfrm>
          <a:prstGeom prst="rect">
            <a:avLst/>
          </a:prstGeom>
          <a:solidFill>
            <a:srgbClr val="BFD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Physique (DF)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2DA8D8-E532-48E2-B4B7-002C383AB553}"/>
              </a:ext>
            </a:extLst>
          </p:cNvPr>
          <p:cNvSpPr/>
          <p:nvPr/>
        </p:nvSpPr>
        <p:spPr>
          <a:xfrm>
            <a:off x="8740539" y="2338280"/>
            <a:ext cx="851457" cy="799121"/>
          </a:xfrm>
          <a:prstGeom prst="rect">
            <a:avLst/>
          </a:prstGeom>
          <a:solidFill>
            <a:srgbClr val="D0C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Ingénierie civile (DICIV)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6D0365-A619-402A-9953-64675543DDCD}"/>
              </a:ext>
            </a:extLst>
          </p:cNvPr>
          <p:cNvSpPr/>
          <p:nvPr/>
        </p:nvSpPr>
        <p:spPr>
          <a:xfrm>
            <a:off x="10655189" y="3260667"/>
            <a:ext cx="851457" cy="799121"/>
          </a:xfrm>
          <a:prstGeom prst="rect">
            <a:avLst/>
          </a:prstGeom>
          <a:solidFill>
            <a:srgbClr val="BFD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Sciences informatiques (DI)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1B5450-5C51-4ACD-90F2-B7F8DECAFD28}"/>
              </a:ext>
            </a:extLst>
          </p:cNvPr>
          <p:cNvSpPr/>
          <p:nvPr/>
        </p:nvSpPr>
        <p:spPr>
          <a:xfrm>
            <a:off x="10666445" y="2336572"/>
            <a:ext cx="851457" cy="799121"/>
          </a:xfrm>
          <a:prstGeom prst="rect">
            <a:avLst/>
          </a:prstGeom>
          <a:solidFill>
            <a:srgbClr val="D0C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Electronique et </a:t>
            </a:r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mathéma-tiques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appliquées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94B391C-A4EC-436A-BA06-EC458CB248B6}"/>
              </a:ext>
            </a:extLst>
          </p:cNvPr>
          <p:cNvSpPr/>
          <p:nvPr/>
        </p:nvSpPr>
        <p:spPr>
          <a:xfrm>
            <a:off x="5841593" y="3275809"/>
            <a:ext cx="851457" cy="799121"/>
          </a:xfrm>
          <a:prstGeom prst="rect">
            <a:avLst/>
          </a:prstGeom>
          <a:solidFill>
            <a:srgbClr val="FCC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Patrimoine culturel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549C4F-DB67-4644-959D-4F24298B4116}"/>
              </a:ext>
            </a:extLst>
          </p:cNvPr>
          <p:cNvSpPr/>
          <p:nvPr/>
        </p:nvSpPr>
        <p:spPr>
          <a:xfrm>
            <a:off x="6801646" y="2359899"/>
            <a:ext cx="851457" cy="799121"/>
          </a:xfrm>
          <a:prstGeom prst="rect">
            <a:avLst/>
          </a:prstGeom>
          <a:solidFill>
            <a:srgbClr val="F8C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Chimie et biologie (DCB)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1C5D332-E260-4885-8395-4E06C29EBF19}"/>
              </a:ext>
            </a:extLst>
          </p:cNvPr>
          <p:cNvSpPr/>
          <p:nvPr/>
        </p:nvSpPr>
        <p:spPr>
          <a:xfrm>
            <a:off x="9700593" y="2342930"/>
            <a:ext cx="851457" cy="799121"/>
          </a:xfrm>
          <a:prstGeom prst="rect">
            <a:avLst/>
          </a:prstGeom>
          <a:solidFill>
            <a:srgbClr val="D0C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Ingénierie industrielle (DIIN)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A31E075-D749-4C32-98FA-D3B3088BEF88}"/>
              </a:ext>
            </a:extLst>
          </p:cNvPr>
          <p:cNvSpPr/>
          <p:nvPr/>
        </p:nvSpPr>
        <p:spPr>
          <a:xfrm>
            <a:off x="9700593" y="3263315"/>
            <a:ext cx="851457" cy="799121"/>
          </a:xfrm>
          <a:prstGeom prst="rect">
            <a:avLst/>
          </a:prstGeom>
          <a:solidFill>
            <a:srgbClr val="BFD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Mathématiques (DIPMAT)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D30985C-5300-4367-82D3-B6E75A6BE4F7}"/>
              </a:ext>
            </a:extLst>
          </p:cNvPr>
          <p:cNvSpPr/>
          <p:nvPr/>
        </p:nvSpPr>
        <p:spPr>
          <a:xfrm>
            <a:off x="7768255" y="2366869"/>
            <a:ext cx="851457" cy="799121"/>
          </a:xfrm>
          <a:prstGeom prst="rect">
            <a:avLst/>
          </a:prstGeom>
          <a:solidFill>
            <a:srgbClr val="F8C6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Ecole médicale de Salerne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612BD91-8E35-4947-A22E-1A0BE29A8E60}"/>
              </a:ext>
            </a:extLst>
          </p:cNvPr>
          <p:cNvSpPr/>
          <p:nvPr/>
        </p:nvSpPr>
        <p:spPr>
          <a:xfrm>
            <a:off x="5841593" y="4220347"/>
            <a:ext cx="851457" cy="799121"/>
          </a:xfrm>
          <a:prstGeom prst="rect">
            <a:avLst/>
          </a:prstGeom>
          <a:solidFill>
            <a:srgbClr val="FCC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Economie et statistiques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43055F3-4D0C-477C-BC2B-5481DFCFEB42}"/>
              </a:ext>
            </a:extLst>
          </p:cNvPr>
          <p:cNvSpPr/>
          <p:nvPr/>
        </p:nvSpPr>
        <p:spPr>
          <a:xfrm>
            <a:off x="6801646" y="4199520"/>
            <a:ext cx="851457" cy="799121"/>
          </a:xfrm>
          <a:prstGeom prst="rect">
            <a:avLst/>
          </a:prstGeom>
          <a:solidFill>
            <a:srgbClr val="FCC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Ecole de droit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1E9F31B-E41A-4B58-A0A4-B1BAA4482A53}"/>
              </a:ext>
            </a:extLst>
          </p:cNvPr>
          <p:cNvSpPr/>
          <p:nvPr/>
        </p:nvSpPr>
        <p:spPr>
          <a:xfrm>
            <a:off x="7777586" y="4194145"/>
            <a:ext cx="851457" cy="799121"/>
          </a:xfrm>
          <a:prstGeom prst="rect">
            <a:avLst/>
          </a:prstGeom>
          <a:solidFill>
            <a:srgbClr val="F4B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Sciences politiques et communication (DISPC)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A941556-81ED-40B7-B721-70182D0AF7F8}"/>
              </a:ext>
            </a:extLst>
          </p:cNvPr>
          <p:cNvSpPr/>
          <p:nvPr/>
        </p:nvSpPr>
        <p:spPr>
          <a:xfrm>
            <a:off x="8740539" y="4192437"/>
            <a:ext cx="851457" cy="799121"/>
          </a:xfrm>
          <a:prstGeom prst="rect">
            <a:avLst/>
          </a:prstGeom>
          <a:solidFill>
            <a:srgbClr val="C8D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Humanités Philosophie Sc. de l’éduc.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435E5B7-5062-49B0-9E1F-65895FC432C7}"/>
              </a:ext>
            </a:extLst>
          </p:cNvPr>
          <p:cNvSpPr/>
          <p:nvPr/>
        </p:nvSpPr>
        <p:spPr>
          <a:xfrm>
            <a:off x="9703492" y="4190729"/>
            <a:ext cx="851457" cy="799121"/>
          </a:xfrm>
          <a:prstGeom prst="rect">
            <a:avLst/>
          </a:prstGeom>
          <a:solidFill>
            <a:srgbClr val="C8D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Sciences humaines (DISPSUM)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0B6DC39-9114-4B39-8AA8-D9436166BC88}"/>
              </a:ext>
            </a:extLst>
          </p:cNvPr>
          <p:cNvSpPr/>
          <p:nvPr/>
        </p:nvSpPr>
        <p:spPr>
          <a:xfrm>
            <a:off x="7768254" y="3275809"/>
            <a:ext cx="851457" cy="799121"/>
          </a:xfrm>
          <a:prstGeom prst="rect">
            <a:avLst/>
          </a:prstGeom>
          <a:solidFill>
            <a:srgbClr val="F4BD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Sciences sociales et politiques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90472B5-C264-4856-BE5B-AC60107BE849}"/>
              </a:ext>
            </a:extLst>
          </p:cNvPr>
          <p:cNvSpPr/>
          <p:nvPr/>
        </p:nvSpPr>
        <p:spPr>
          <a:xfrm>
            <a:off x="6796189" y="3275809"/>
            <a:ext cx="851457" cy="799121"/>
          </a:xfrm>
          <a:prstGeom prst="rect">
            <a:avLst/>
          </a:prstGeom>
          <a:solidFill>
            <a:srgbClr val="FCC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Business, </a:t>
            </a:r>
            <a:r>
              <a:rPr lang="fr-FR" sz="10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manage-ment</a:t>
            </a:r>
            <a:r>
              <a:rPr lang="fr-FR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Systèmes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3B6A203-933F-45A2-929B-EAB4CADE7D4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96"/>
          <a:stretch/>
        </p:blipFill>
        <p:spPr>
          <a:xfrm>
            <a:off x="621224" y="1342561"/>
            <a:ext cx="4628725" cy="489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916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73EAA43-9671-6E07-890C-10DCDA9140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4803" y="4269712"/>
            <a:ext cx="8610599" cy="1104220"/>
          </a:xfrm>
        </p:spPr>
        <p:txBody>
          <a:bodyPr>
            <a:normAutofit fontScale="90000"/>
          </a:bodyPr>
          <a:lstStyle/>
          <a:p>
            <a:pPr algn="l"/>
            <a:r>
              <a:rPr lang="it-IT" sz="4400" b="1" dirty="0"/>
              <a:t>Volet recherche soutenu par la subvention ANR Universités européennes – Plan France 2030</a:t>
            </a:r>
            <a:br>
              <a:rPr lang="it-IT" sz="4400" b="1" dirty="0"/>
            </a:br>
            <a:endParaRPr lang="lt-LT" sz="4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tačiakampis 2">
            <a:extLst>
              <a:ext uri="{FF2B5EF4-FFF2-40B4-BE49-F238E27FC236}">
                <a16:creationId xmlns:a16="http://schemas.microsoft.com/office/drawing/2014/main" id="{74723957-A9B2-4527-BE6D-B998AE39D818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8006607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54" y="331438"/>
            <a:ext cx="7105872" cy="135701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FR" sz="3600" b="1" dirty="0">
                <a:latin typeface="Calibri (Antraštės)"/>
              </a:rPr>
              <a:t>Partenariat en cours de construction avec LE STUDIUM </a:t>
            </a:r>
            <a:r>
              <a:rPr lang="en-US" sz="3600" b="1" dirty="0">
                <a:latin typeface="Calibri (Antraštės)"/>
              </a:rPr>
              <a:t>Loire Valley Institute for Advanced Studies</a:t>
            </a:r>
            <a:r>
              <a:rPr lang="fr-FR" sz="3600" b="1" dirty="0">
                <a:latin typeface="Calibri (Antraštės)"/>
              </a:rPr>
              <a:t> (Orléans)</a:t>
            </a:r>
            <a:endParaRPr lang="lt-LT" sz="36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590184" y="431961"/>
            <a:ext cx="236551" cy="1155967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" name="Stačiakampis: suapvalinti kampai 1">
            <a:extLst>
              <a:ext uri="{FF2B5EF4-FFF2-40B4-BE49-F238E27FC236}">
                <a16:creationId xmlns:a16="http://schemas.microsoft.com/office/drawing/2014/main" id="{2CFD6377-FE5D-BB8F-4581-733095C13354}"/>
              </a:ext>
            </a:extLst>
          </p:cNvPr>
          <p:cNvSpPr/>
          <p:nvPr/>
        </p:nvSpPr>
        <p:spPr>
          <a:xfrm>
            <a:off x="1132269" y="2674701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071" y="469638"/>
            <a:ext cx="3317929" cy="816721"/>
          </a:xfrm>
          <a:prstGeom prst="rect">
            <a:avLst/>
          </a:prstGeom>
        </p:spPr>
      </p:pic>
      <p:sp>
        <p:nvSpPr>
          <p:cNvPr id="3" name="Stačiakampis: suapvalinti kampai 1">
            <a:extLst>
              <a:ext uri="{FF2B5EF4-FFF2-40B4-BE49-F238E27FC236}">
                <a16:creationId xmlns:a16="http://schemas.microsoft.com/office/drawing/2014/main" id="{3120522E-2668-8072-46A7-ADFB5CBFFD7A}"/>
              </a:ext>
            </a:extLst>
          </p:cNvPr>
          <p:cNvSpPr/>
          <p:nvPr/>
        </p:nvSpPr>
        <p:spPr>
          <a:xfrm>
            <a:off x="1132269" y="2544572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Discussion en cours sur l'accueil en mobilité longue de chercheurs </a:t>
            </a:r>
            <a:r>
              <a:rPr lang="fr-FR" sz="26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NEOLAiA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à Tours, sur une durée de 3 à 6 mois, pour 10 accueils.  </a:t>
            </a:r>
          </a:p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Sélection sur 3 appels (2025, 2026, 2027)</a:t>
            </a:r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aveikslėlis 16">
            <a:extLst>
              <a:ext uri="{FF2B5EF4-FFF2-40B4-BE49-F238E27FC236}">
                <a16:creationId xmlns:a16="http://schemas.microsoft.com/office/drawing/2014/main" id="{0412149A-DB5F-F909-F1CB-5454FF230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2708927"/>
            <a:ext cx="447091" cy="44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7355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54" y="331438"/>
            <a:ext cx="7105872" cy="135701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FR" sz="3600" b="1" dirty="0">
                <a:latin typeface="Calibri (Antraštės)"/>
              </a:rPr>
              <a:t>Appel ANR : Fonds de soutien aux collaborations de recherche </a:t>
            </a:r>
            <a:r>
              <a:rPr lang="fr-FR" sz="3600" b="1" dirty="0" err="1">
                <a:latin typeface="Calibri (Antraštės)"/>
              </a:rPr>
              <a:t>NEOLAiA</a:t>
            </a:r>
            <a:endParaRPr lang="lt-LT" sz="36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590184" y="431961"/>
            <a:ext cx="236551" cy="1155967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" name="Stačiakampis: suapvalinti kampai 1">
            <a:extLst>
              <a:ext uri="{FF2B5EF4-FFF2-40B4-BE49-F238E27FC236}">
                <a16:creationId xmlns:a16="http://schemas.microsoft.com/office/drawing/2014/main" id="{2CFD6377-FE5D-BB8F-4581-733095C13354}"/>
              </a:ext>
            </a:extLst>
          </p:cNvPr>
          <p:cNvSpPr/>
          <p:nvPr/>
        </p:nvSpPr>
        <p:spPr>
          <a:xfrm>
            <a:off x="1132269" y="2674701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Ouvert aux chercheuses et chercheurs de l’université de Tours, y compris les doctorantes et doctorants</a:t>
            </a:r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071" y="469638"/>
            <a:ext cx="3317929" cy="816721"/>
          </a:xfrm>
          <a:prstGeom prst="rect">
            <a:avLst/>
          </a:prstGeom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CE3CD295-9D46-4957-8CC0-870E71FD68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2742918"/>
            <a:ext cx="447091" cy="447091"/>
          </a:xfrm>
          <a:prstGeom prst="rect">
            <a:avLst/>
          </a:prstGeom>
        </p:spPr>
      </p:pic>
      <p:sp>
        <p:nvSpPr>
          <p:cNvPr id="3" name="Stačiakampis: suapvalinti kampai 1">
            <a:extLst>
              <a:ext uri="{FF2B5EF4-FFF2-40B4-BE49-F238E27FC236}">
                <a16:creationId xmlns:a16="http://schemas.microsoft.com/office/drawing/2014/main" id="{3120522E-2668-8072-46A7-ADFB5CBFFD7A}"/>
              </a:ext>
            </a:extLst>
          </p:cNvPr>
          <p:cNvSpPr/>
          <p:nvPr/>
        </p:nvSpPr>
        <p:spPr>
          <a:xfrm>
            <a:off x="1132269" y="3961892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Pour soutenir 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 mobilités entrantes ou sortantes d’un mois maximum, visant à développer des collaborations avec des partenaires de </a:t>
            </a:r>
            <a:r>
              <a:rPr lang="fr-FR" sz="26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NEOLAiA</a:t>
            </a:r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 mobilités réalisées dans le cadre du programme de mentorat </a:t>
            </a:r>
            <a:r>
              <a:rPr lang="fr-FR" sz="26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NEOLAiA</a:t>
            </a:r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 événements scientifiques organisés à l’UT et impliquant au moins un partenaire </a:t>
            </a:r>
            <a:r>
              <a:rPr lang="fr-FR" sz="26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NEOLAiA</a:t>
            </a:r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aveikslėlis 16">
            <a:extLst>
              <a:ext uri="{FF2B5EF4-FFF2-40B4-BE49-F238E27FC236}">
                <a16:creationId xmlns:a16="http://schemas.microsoft.com/office/drawing/2014/main" id="{0412149A-DB5F-F909-F1CB-5454FF230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3827308"/>
            <a:ext cx="447091" cy="44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844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54" y="331438"/>
            <a:ext cx="7105872" cy="135701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FR" sz="3600" b="1" dirty="0">
                <a:latin typeface="Calibri (Antraštės)"/>
              </a:rPr>
              <a:t>Appel ANR : Fonds de soutien aux collaborations de recherche </a:t>
            </a:r>
            <a:r>
              <a:rPr lang="fr-FR" sz="3600" b="1" dirty="0" err="1">
                <a:latin typeface="Calibri (Antraštės)"/>
              </a:rPr>
              <a:t>NEOLAiA</a:t>
            </a:r>
            <a:endParaRPr lang="lt-LT" sz="36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590184" y="431961"/>
            <a:ext cx="236551" cy="1155967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" name="Stačiakampis: suapvalinti kampai 1">
            <a:extLst>
              <a:ext uri="{FF2B5EF4-FFF2-40B4-BE49-F238E27FC236}">
                <a16:creationId xmlns:a16="http://schemas.microsoft.com/office/drawing/2014/main" id="{2CFD6377-FE5D-BB8F-4581-733095C13354}"/>
              </a:ext>
            </a:extLst>
          </p:cNvPr>
          <p:cNvSpPr/>
          <p:nvPr/>
        </p:nvSpPr>
        <p:spPr>
          <a:xfrm>
            <a:off x="1132267" y="2537855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Montant maximum octroyé par projet : 20 000 euros</a:t>
            </a:r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071" y="469638"/>
            <a:ext cx="3317929" cy="816721"/>
          </a:xfrm>
          <a:prstGeom prst="rect">
            <a:avLst/>
          </a:prstGeom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CE3CD295-9D46-4957-8CC0-870E71FD68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2742918"/>
            <a:ext cx="447091" cy="447091"/>
          </a:xfrm>
          <a:prstGeom prst="rect">
            <a:avLst/>
          </a:prstGeom>
        </p:spPr>
      </p:pic>
      <p:pic>
        <p:nvPicPr>
          <p:cNvPr id="6" name="Paveikslėlis 16">
            <a:extLst>
              <a:ext uri="{FF2B5EF4-FFF2-40B4-BE49-F238E27FC236}">
                <a16:creationId xmlns:a16="http://schemas.microsoft.com/office/drawing/2014/main" id="{0412149A-DB5F-F909-F1CB-5454FF230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3667992"/>
            <a:ext cx="447091" cy="447091"/>
          </a:xfrm>
          <a:prstGeom prst="rect">
            <a:avLst/>
          </a:prstGeom>
        </p:spPr>
      </p:pic>
      <p:sp>
        <p:nvSpPr>
          <p:cNvPr id="8" name="Stačiakampis: suapvalinti kampai 1">
            <a:extLst>
              <a:ext uri="{FF2B5EF4-FFF2-40B4-BE49-F238E27FC236}">
                <a16:creationId xmlns:a16="http://schemas.microsoft.com/office/drawing/2014/main" id="{E314AC5C-BE60-8FD0-58BC-64A0C68A59EC}"/>
              </a:ext>
            </a:extLst>
          </p:cNvPr>
          <p:cNvSpPr/>
          <p:nvPr/>
        </p:nvSpPr>
        <p:spPr>
          <a:xfrm>
            <a:off x="1132266" y="4605472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Coûts éligibles = dépenses de fonctionnement réalisées par l’Université de Tours 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Coûts liés à la mobilité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Coûts liés à l’organisation d’un événement</a:t>
            </a:r>
          </a:p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Pour le 1</a:t>
            </a:r>
            <a:r>
              <a:rPr lang="fr-FR" sz="2600" b="1" baseline="30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appel, les dépenses doivent être effectuées entre le 1</a:t>
            </a:r>
            <a:r>
              <a:rPr lang="fr-FR" sz="2600" b="1" baseline="30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mars et le 31 décembre 2025.</a:t>
            </a:r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250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54" y="331438"/>
            <a:ext cx="7105872" cy="135701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FR" sz="3600" b="1" dirty="0">
                <a:latin typeface="Calibri (Antraštės)"/>
              </a:rPr>
              <a:t>Appel ANR : Fonds de soutien aux collaborations de recherche </a:t>
            </a:r>
            <a:r>
              <a:rPr lang="fr-FR" sz="3600" b="1" dirty="0" err="1">
                <a:latin typeface="Calibri (Antraštės)"/>
              </a:rPr>
              <a:t>NEOLAiA</a:t>
            </a:r>
            <a:endParaRPr lang="lt-LT" sz="36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590184" y="431961"/>
            <a:ext cx="236551" cy="1155967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" name="Stačiakampis: suapvalinti kampai 1">
            <a:extLst>
              <a:ext uri="{FF2B5EF4-FFF2-40B4-BE49-F238E27FC236}">
                <a16:creationId xmlns:a16="http://schemas.microsoft.com/office/drawing/2014/main" id="{2CFD6377-FE5D-BB8F-4581-733095C13354}"/>
              </a:ext>
            </a:extLst>
          </p:cNvPr>
          <p:cNvSpPr/>
          <p:nvPr/>
        </p:nvSpPr>
        <p:spPr>
          <a:xfrm>
            <a:off x="1132269" y="2674701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Deadline 1</a:t>
            </a:r>
            <a:r>
              <a:rPr lang="fr-FR" sz="2600" b="1" baseline="30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appel : 31 JANVIER 2025</a:t>
            </a:r>
          </a:p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autres appels semestriels à venir </a:t>
            </a:r>
            <a:r>
              <a:rPr lang="fr-FR" sz="2600" b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entre mai 2025 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 fin 2026</a:t>
            </a:r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071" y="469638"/>
            <a:ext cx="3317929" cy="816721"/>
          </a:xfrm>
          <a:prstGeom prst="rect">
            <a:avLst/>
          </a:prstGeom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CE3CD295-9D46-4957-8CC0-870E71FD68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2742918"/>
            <a:ext cx="447091" cy="447091"/>
          </a:xfrm>
          <a:prstGeom prst="rect">
            <a:avLst/>
          </a:prstGeom>
        </p:spPr>
      </p:pic>
      <p:pic>
        <p:nvPicPr>
          <p:cNvPr id="6" name="Paveikslėlis 16">
            <a:extLst>
              <a:ext uri="{FF2B5EF4-FFF2-40B4-BE49-F238E27FC236}">
                <a16:creationId xmlns:a16="http://schemas.microsoft.com/office/drawing/2014/main" id="{0412149A-DB5F-F909-F1CB-5454FF230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3827308"/>
            <a:ext cx="447091" cy="447091"/>
          </a:xfrm>
          <a:prstGeom prst="rect">
            <a:avLst/>
          </a:prstGeom>
        </p:spPr>
      </p:pic>
      <p:sp>
        <p:nvSpPr>
          <p:cNvPr id="8" name="Stačiakampis: suapvalinti kampai 1">
            <a:extLst>
              <a:ext uri="{FF2B5EF4-FFF2-40B4-BE49-F238E27FC236}">
                <a16:creationId xmlns:a16="http://schemas.microsoft.com/office/drawing/2014/main" id="{E314AC5C-BE60-8FD0-58BC-64A0C68A59EC}"/>
              </a:ext>
            </a:extLst>
          </p:cNvPr>
          <p:cNvSpPr/>
          <p:nvPr/>
        </p:nvSpPr>
        <p:spPr>
          <a:xfrm>
            <a:off x="1132268" y="3983191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Commission de sélection des projets : 7 février de 14h à 16h</a:t>
            </a:r>
          </a:p>
          <a:p>
            <a:r>
              <a:rPr lang="fr-FR" sz="2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Décision : besoin d’un représentant de la CR pour participer à cette commission</a:t>
            </a:r>
            <a:endParaRPr lang="lt-LT" sz="2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021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54" y="331438"/>
            <a:ext cx="7105872" cy="135701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fr-FR" sz="3600" b="1" dirty="0">
                <a:latin typeface="Calibri (Antraštės)"/>
              </a:rPr>
              <a:t>Appel ANR : Fonds de soutien aux collaborations de recherche </a:t>
            </a:r>
            <a:r>
              <a:rPr lang="fr-FR" sz="3600" b="1" dirty="0" err="1">
                <a:latin typeface="Calibri (Antraštės)"/>
              </a:rPr>
              <a:t>NEOLAiA</a:t>
            </a:r>
            <a:endParaRPr lang="lt-LT" sz="36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590184" y="431961"/>
            <a:ext cx="236551" cy="1155967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" name="Stačiakampis: suapvalinti kampai 1">
            <a:extLst>
              <a:ext uri="{FF2B5EF4-FFF2-40B4-BE49-F238E27FC236}">
                <a16:creationId xmlns:a16="http://schemas.microsoft.com/office/drawing/2014/main" id="{2CFD6377-FE5D-BB8F-4581-733095C13354}"/>
              </a:ext>
            </a:extLst>
          </p:cNvPr>
          <p:cNvSpPr/>
          <p:nvPr/>
        </p:nvSpPr>
        <p:spPr>
          <a:xfrm>
            <a:off x="1132267" y="2537855"/>
            <a:ext cx="10678731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Plus d’informations sur l’appel avec accès au formulaire de candidature :</a:t>
            </a:r>
          </a:p>
          <a:p>
            <a:r>
              <a:rPr lang="lt-LT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https://www.univ-tours.fr/international/neolaia/neolaia-fonds-de-soutien-aux-collaborations-de-recherche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071" y="469638"/>
            <a:ext cx="3317929" cy="816721"/>
          </a:xfrm>
          <a:prstGeom prst="rect">
            <a:avLst/>
          </a:prstGeom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CE3CD295-9D46-4957-8CC0-870E71FD68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2742918"/>
            <a:ext cx="447091" cy="447091"/>
          </a:xfrm>
          <a:prstGeom prst="rect">
            <a:avLst/>
          </a:prstGeom>
        </p:spPr>
      </p:pic>
      <p:pic>
        <p:nvPicPr>
          <p:cNvPr id="6" name="Paveikslėlis 16">
            <a:extLst>
              <a:ext uri="{FF2B5EF4-FFF2-40B4-BE49-F238E27FC236}">
                <a16:creationId xmlns:a16="http://schemas.microsoft.com/office/drawing/2014/main" id="{0412149A-DB5F-F909-F1CB-5454FF230E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4244474"/>
            <a:ext cx="447091" cy="447091"/>
          </a:xfrm>
          <a:prstGeom prst="rect">
            <a:avLst/>
          </a:prstGeom>
        </p:spPr>
      </p:pic>
      <p:sp>
        <p:nvSpPr>
          <p:cNvPr id="8" name="Stačiakampis: suapvalinti kampai 1">
            <a:extLst>
              <a:ext uri="{FF2B5EF4-FFF2-40B4-BE49-F238E27FC236}">
                <a16:creationId xmlns:a16="http://schemas.microsoft.com/office/drawing/2014/main" id="{E314AC5C-BE60-8FD0-58BC-64A0C68A59EC}"/>
              </a:ext>
            </a:extLst>
          </p:cNvPr>
          <p:cNvSpPr/>
          <p:nvPr/>
        </p:nvSpPr>
        <p:spPr>
          <a:xfrm>
            <a:off x="1132267" y="4605472"/>
            <a:ext cx="6640134" cy="827314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CONTACT :</a:t>
            </a:r>
          </a:p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Clémentine </a:t>
            </a:r>
            <a:r>
              <a:rPr lang="fr-FR" sz="26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Périnaud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Chargée de projet Recherche et coopérations doctorales, Université européenne </a:t>
            </a:r>
            <a:r>
              <a:rPr lang="fr-FR" sz="26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NEOLAiA</a:t>
            </a:r>
            <a:endParaRPr lang="fr-FR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neolaia@univ-tours.fr</a:t>
            </a:r>
            <a:r>
              <a:rPr lang="fr-FR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lt-LT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8F10EB5-7651-E08D-49A7-114927ACA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C15986B0-A01B-B0FD-4E5C-BB5EA4D21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2" name="Image 11" descr="Une image contenant motif, point&#10;&#10;Description générée automatiquement">
            <a:extLst>
              <a:ext uri="{FF2B5EF4-FFF2-40B4-BE49-F238E27FC236}">
                <a16:creationId xmlns:a16="http://schemas.microsoft.com/office/drawing/2014/main" id="{8ACDB314-6FC5-9540-65E4-E80F3E74A8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894" y="2927945"/>
            <a:ext cx="3848447" cy="384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386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">
            <a:extLst>
              <a:ext uri="{FF2B5EF4-FFF2-40B4-BE49-F238E27FC236}">
                <a16:creationId xmlns:a16="http://schemas.microsoft.com/office/drawing/2014/main" id="{BB5AF95D-9F96-4288-AE2A-C9253C473CE6}"/>
              </a:ext>
            </a:extLst>
          </p:cNvPr>
          <p:cNvSpPr/>
          <p:nvPr/>
        </p:nvSpPr>
        <p:spPr>
          <a:xfrm rot="18668174">
            <a:off x="8590924" y="1468249"/>
            <a:ext cx="2324829" cy="4664567"/>
          </a:xfrm>
          <a:custGeom>
            <a:avLst/>
            <a:gdLst/>
            <a:ahLst/>
            <a:cxnLst/>
            <a:rect l="l" t="t" r="r" b="b"/>
            <a:pathLst>
              <a:path w="3414789" h="7377771">
                <a:moveTo>
                  <a:pt x="0" y="0"/>
                </a:moveTo>
                <a:lnTo>
                  <a:pt x="3414788" y="0"/>
                </a:lnTo>
                <a:lnTo>
                  <a:pt x="3414788" y="7377771"/>
                </a:lnTo>
                <a:lnTo>
                  <a:pt x="0" y="73777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6" name="Freeform 3">
            <a:extLst>
              <a:ext uri="{FF2B5EF4-FFF2-40B4-BE49-F238E27FC236}">
                <a16:creationId xmlns:a16="http://schemas.microsoft.com/office/drawing/2014/main" id="{0382426F-8311-428F-98DB-699DBC315F96}"/>
              </a:ext>
            </a:extLst>
          </p:cNvPr>
          <p:cNvSpPr/>
          <p:nvPr/>
        </p:nvSpPr>
        <p:spPr>
          <a:xfrm>
            <a:off x="8950419" y="4555084"/>
            <a:ext cx="1605837" cy="1336344"/>
          </a:xfrm>
          <a:custGeom>
            <a:avLst/>
            <a:gdLst/>
            <a:ahLst/>
            <a:cxnLst/>
            <a:rect l="l" t="t" r="r" b="b"/>
            <a:pathLst>
              <a:path w="2539893" h="1962868">
                <a:moveTo>
                  <a:pt x="0" y="0"/>
                </a:moveTo>
                <a:lnTo>
                  <a:pt x="2539893" y="0"/>
                </a:lnTo>
                <a:lnTo>
                  <a:pt x="2539893" y="1962868"/>
                </a:lnTo>
                <a:lnTo>
                  <a:pt x="0" y="19628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59022" r="-29039"/>
            </a:stretch>
          </a:blipFill>
        </p:spPr>
        <p:txBody>
          <a:bodyPr/>
          <a:lstStyle/>
          <a:p>
            <a:endParaRPr lang="fr-FR"/>
          </a:p>
        </p:txBody>
      </p:sp>
      <p:sp>
        <p:nvSpPr>
          <p:cNvPr id="27" name="Freeform 4">
            <a:extLst>
              <a:ext uri="{FF2B5EF4-FFF2-40B4-BE49-F238E27FC236}">
                <a16:creationId xmlns:a16="http://schemas.microsoft.com/office/drawing/2014/main" id="{8B632BAD-E77A-42B7-9877-CBAA30DA4F77}"/>
              </a:ext>
            </a:extLst>
          </p:cNvPr>
          <p:cNvSpPr/>
          <p:nvPr/>
        </p:nvSpPr>
        <p:spPr>
          <a:xfrm>
            <a:off x="8624365" y="1580823"/>
            <a:ext cx="1508383" cy="1460704"/>
          </a:xfrm>
          <a:custGeom>
            <a:avLst/>
            <a:gdLst/>
            <a:ahLst/>
            <a:cxnLst/>
            <a:rect l="l" t="t" r="r" b="b"/>
            <a:pathLst>
              <a:path w="2385753" h="2145532">
                <a:moveTo>
                  <a:pt x="0" y="0"/>
                </a:moveTo>
                <a:lnTo>
                  <a:pt x="2385752" y="0"/>
                </a:lnTo>
                <a:lnTo>
                  <a:pt x="2385752" y="2145533"/>
                </a:lnTo>
                <a:lnTo>
                  <a:pt x="0" y="21455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45484" r="-37377"/>
            </a:stretch>
          </a:blipFill>
        </p:spPr>
        <p:txBody>
          <a:bodyPr/>
          <a:lstStyle/>
          <a:p>
            <a:endParaRPr lang="fr-FR"/>
          </a:p>
        </p:txBody>
      </p:sp>
      <p:pic>
        <p:nvPicPr>
          <p:cNvPr id="31" name="Paveikslėlis 30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C6E6FD3C-5FF3-4974-BAFC-D7FA0CE6F6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57" y="616928"/>
            <a:ext cx="3345643" cy="823543"/>
          </a:xfrm>
          <a:prstGeom prst="rect">
            <a:avLst/>
          </a:prstGeom>
        </p:spPr>
      </p:pic>
      <p:pic>
        <p:nvPicPr>
          <p:cNvPr id="32" name="Paveikslėlis 31">
            <a:extLst>
              <a:ext uri="{FF2B5EF4-FFF2-40B4-BE49-F238E27FC236}">
                <a16:creationId xmlns:a16="http://schemas.microsoft.com/office/drawing/2014/main" id="{580BB027-7286-4AFB-8323-FCE6737AFC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291" y="666867"/>
            <a:ext cx="2976652" cy="664128"/>
          </a:xfrm>
          <a:prstGeom prst="rect">
            <a:avLst/>
          </a:prstGeom>
        </p:spPr>
      </p:pic>
      <p:pic>
        <p:nvPicPr>
          <p:cNvPr id="33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221AE976-DAC6-4172-9F66-4C5F385052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723530" y="6101427"/>
            <a:ext cx="10744940" cy="571667"/>
          </a:xfrm>
          <a:prstGeom prst="rect">
            <a:avLst/>
          </a:prstGeom>
        </p:spPr>
      </p:pic>
      <p:sp>
        <p:nvSpPr>
          <p:cNvPr id="8" name="Pavadinimas 1">
            <a:extLst>
              <a:ext uri="{FF2B5EF4-FFF2-40B4-BE49-F238E27FC236}">
                <a16:creationId xmlns:a16="http://schemas.microsoft.com/office/drawing/2014/main" id="{EB52E864-97D9-49FD-AE34-0B6DCD0BF921}"/>
              </a:ext>
            </a:extLst>
          </p:cNvPr>
          <p:cNvSpPr txBox="1">
            <a:spLocks/>
          </p:cNvSpPr>
          <p:nvPr/>
        </p:nvSpPr>
        <p:spPr>
          <a:xfrm>
            <a:off x="1455667" y="3231584"/>
            <a:ext cx="7795646" cy="1411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err="1"/>
              <a:t>Merci</a:t>
            </a:r>
            <a:r>
              <a:rPr lang="es-ES" dirty="0"/>
              <a:t> de </a:t>
            </a:r>
            <a:r>
              <a:rPr lang="es-ES" dirty="0" err="1"/>
              <a:t>votre</a:t>
            </a:r>
            <a:r>
              <a:rPr lang="es-ES" dirty="0"/>
              <a:t> </a:t>
            </a:r>
            <a:r>
              <a:rPr lang="es-ES" dirty="0" err="1"/>
              <a:t>attention</a:t>
            </a:r>
            <a:endParaRPr lang="lt-LT" sz="4800" b="1" dirty="0">
              <a:latin typeface="Calibri (Antraštės)"/>
            </a:endParaRPr>
          </a:p>
        </p:txBody>
      </p:sp>
    </p:spTree>
    <p:extLst>
      <p:ext uri="{BB962C8B-B14F-4D97-AF65-F5344CB8AC3E}">
        <p14:creationId xmlns:p14="http://schemas.microsoft.com/office/powerpoint/2010/main" val="35442319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7C278625-54B5-C6B6-8B06-05A49FBCEA36}"/>
              </a:ext>
            </a:extLst>
          </p:cNvPr>
          <p:cNvSpPr/>
          <p:nvPr/>
        </p:nvSpPr>
        <p:spPr>
          <a:xfrm>
            <a:off x="-30997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5915BF73-2FF4-5745-11F1-A9761056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154149"/>
            <a:ext cx="6535988" cy="1357015"/>
          </a:xfrm>
          <a:noFill/>
        </p:spPr>
        <p:txBody>
          <a:bodyPr>
            <a:normAutofit/>
          </a:bodyPr>
          <a:lstStyle/>
          <a:p>
            <a:r>
              <a:rPr lang="fr-FR" sz="3200" b="1" dirty="0">
                <a:latin typeface="Calibri (Antraštės)"/>
              </a:rPr>
              <a:t>2 – Profil de recherche des partenaires</a:t>
            </a:r>
            <a:endParaRPr lang="lt-LT" sz="3200" b="1" dirty="0">
              <a:latin typeface="Calibri (Antraštės)"/>
            </a:endParaRPr>
          </a:p>
        </p:txBody>
      </p:sp>
      <p:sp>
        <p:nvSpPr>
          <p:cNvPr id="7" name="Stačiakampis: suapvalinti kampai 6">
            <a:extLst>
              <a:ext uri="{FF2B5EF4-FFF2-40B4-BE49-F238E27FC236}">
                <a16:creationId xmlns:a16="http://schemas.microsoft.com/office/drawing/2014/main" id="{857A54B1-8715-E5E3-C139-12A70C689781}"/>
              </a:ext>
            </a:extLst>
          </p:cNvPr>
          <p:cNvSpPr/>
          <p:nvPr/>
        </p:nvSpPr>
        <p:spPr>
          <a:xfrm>
            <a:off x="621225" y="331439"/>
            <a:ext cx="185980" cy="954920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8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D40380FA-CD4A-5F97-547C-ADE1B2E05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11" y="331439"/>
            <a:ext cx="3317929" cy="816721"/>
          </a:xfrm>
          <a:prstGeom prst="rect">
            <a:avLst/>
          </a:prstGeom>
        </p:spPr>
      </p:pic>
      <p:pic>
        <p:nvPicPr>
          <p:cNvPr id="12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3C4DE654-C331-4D26-85D1-A2C0A69EF6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A68ED1-17AE-48B7-A44D-CE2254E47576}"/>
              </a:ext>
            </a:extLst>
          </p:cNvPr>
          <p:cNvSpPr/>
          <p:nvPr/>
        </p:nvSpPr>
        <p:spPr>
          <a:xfrm>
            <a:off x="5365102" y="1342561"/>
            <a:ext cx="6636257" cy="304540"/>
          </a:xfrm>
          <a:prstGeom prst="rect">
            <a:avLst/>
          </a:prstGeom>
          <a:solidFill>
            <a:srgbClr val="C3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Université de Bielefeld (Allemagne)</a:t>
            </a:r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C6B9E424-B34A-48B7-9D95-1B52ED819E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18"/>
          <a:stretch/>
        </p:blipFill>
        <p:spPr>
          <a:xfrm>
            <a:off x="621224" y="1342559"/>
            <a:ext cx="4641241" cy="4891951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315824B2-2AAE-4E1E-A0BA-E0208A6A6CB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310" t="27444" r="48884" b="36828"/>
          <a:stretch/>
        </p:blipFill>
        <p:spPr>
          <a:xfrm>
            <a:off x="7280525" y="2540377"/>
            <a:ext cx="1332285" cy="1351877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DED5DE57-B7C2-49C5-B843-A730BBA1084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112" t="37282" r="50000" b="29191"/>
          <a:stretch/>
        </p:blipFill>
        <p:spPr>
          <a:xfrm>
            <a:off x="10601408" y="2539052"/>
            <a:ext cx="1293042" cy="136322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8C2E407-12DC-48C6-9CF6-7CD50A6FEE1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2112" t="34434" r="50000" b="32298"/>
          <a:stretch/>
        </p:blipFill>
        <p:spPr>
          <a:xfrm>
            <a:off x="8978733" y="2588235"/>
            <a:ext cx="1293042" cy="1352694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5CC55396-AC72-47FB-AB13-C6C5C09DBFB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0728" t="44660" r="48811" b="21941"/>
          <a:stretch/>
        </p:blipFill>
        <p:spPr>
          <a:xfrm>
            <a:off x="5496898" y="2596075"/>
            <a:ext cx="1472394" cy="1351878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229275A-FA39-4F21-A340-B3695290AE7C}"/>
              </a:ext>
            </a:extLst>
          </p:cNvPr>
          <p:cNvSpPr/>
          <p:nvPr/>
        </p:nvSpPr>
        <p:spPr>
          <a:xfrm>
            <a:off x="10459360" y="4062587"/>
            <a:ext cx="1584387" cy="198720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Robotique et IA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Citec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Centre for Cognitive Interaction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Technology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CorLab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Research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Institute for Cognition and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Robotics</a:t>
            </a:r>
            <a:endParaRPr lang="fr-FR" sz="1300" i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E24A6B0-7559-49C5-9A0E-69519AAC1D2B}"/>
              </a:ext>
            </a:extLst>
          </p:cNvPr>
          <p:cNvSpPr/>
          <p:nvPr/>
        </p:nvSpPr>
        <p:spPr>
          <a:xfrm>
            <a:off x="8793699" y="4062588"/>
            <a:ext cx="1584387" cy="1986847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Mathématiques appliquée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Appliquées à l’économie et aux modélisations environnementales – Institute of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Mathematical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Economy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7881CDC-15DD-4572-AC1A-C73187300806}"/>
              </a:ext>
            </a:extLst>
          </p:cNvPr>
          <p:cNvSpPr/>
          <p:nvPr/>
        </p:nvSpPr>
        <p:spPr>
          <a:xfrm>
            <a:off x="7128038" y="4062588"/>
            <a:ext cx="1584387" cy="200815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Structures de la matière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Pluralité physique, chimie, biologie et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bioinformatique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CeBITEC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BINAS,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Transregio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211 Collaborative </a:t>
            </a:r>
            <a:r>
              <a:rPr lang="fr-FR" sz="1300" i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Research</a:t>
            </a:r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Centre…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DDAEB16-C91E-4205-9B3C-2FD0F06AEE39}"/>
              </a:ext>
            </a:extLst>
          </p:cNvPr>
          <p:cNvSpPr/>
          <p:nvPr/>
        </p:nvSpPr>
        <p:spPr>
          <a:xfrm>
            <a:off x="5478149" y="4062588"/>
            <a:ext cx="1575579" cy="200815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monde en transformation</a:t>
            </a:r>
          </a:p>
          <a:p>
            <a:pPr algn="ctr"/>
            <a:endParaRPr lang="fr-FR" sz="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300" i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Pluralité éco., socio., psycho. – Centre d’étude sur l’incertitude, Centre d’étude de genre, centre d’étude des violences…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16FFBE7-B5A4-441B-BEE8-240DA33998CD}"/>
              </a:ext>
            </a:extLst>
          </p:cNvPr>
          <p:cNvSpPr/>
          <p:nvPr/>
        </p:nvSpPr>
        <p:spPr>
          <a:xfrm>
            <a:off x="6624212" y="2041386"/>
            <a:ext cx="3977196" cy="337352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3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domaines de recherche stratégiques</a:t>
            </a:r>
          </a:p>
        </p:txBody>
      </p:sp>
    </p:spTree>
    <p:extLst>
      <p:ext uri="{BB962C8B-B14F-4D97-AF65-F5344CB8AC3E}">
        <p14:creationId xmlns:p14="http://schemas.microsoft.com/office/powerpoint/2010/main" val="3019462625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14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9328C675A426D34CAB4B77F27BB88A5D" ma:contentTypeVersion="14" ma:contentTypeDescription="Kurkite naują dokumentą." ma:contentTypeScope="" ma:versionID="a6c95be11f6d3e235dc8f23fe22ecbf8">
  <xsd:schema xmlns:xsd="http://www.w3.org/2001/XMLSchema" xmlns:xs="http://www.w3.org/2001/XMLSchema" xmlns:p="http://schemas.microsoft.com/office/2006/metadata/properties" xmlns:ns2="2e6ee36a-509d-432b-aae4-655932ae2103" xmlns:ns3="c80b1384-d428-4b76-8a3b-9822e0d097a7" targetNamespace="http://schemas.microsoft.com/office/2006/metadata/properties" ma:root="true" ma:fieldsID="ae594c19364db010669cf566c8e9ba8e" ns2:_="" ns3:_="">
    <xsd:import namespace="2e6ee36a-509d-432b-aae4-655932ae2103"/>
    <xsd:import namespace="c80b1384-d428-4b76-8a3b-9822e0d097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6ee36a-509d-432b-aae4-655932ae21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Vaizdų žymės" ma:readOnly="false" ma:fieldId="{5cf76f15-5ced-4ddc-b409-7134ff3c332f}" ma:taxonomyMulti="true" ma:sspId="9931fd06-c864-4273-bece-bdc11859f55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b1384-d428-4b76-8a3b-9822e0d097a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Bendrinta su išsamia informacija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4c4821e-beaf-49d7-8dc2-7384690e19af}" ma:internalName="TaxCatchAll" ma:showField="CatchAllData" ma:web="c80b1384-d428-4b76-8a3b-9822e0d097a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80b1384-d428-4b76-8a3b-9822e0d097a7" xsi:nil="true"/>
    <lcf76f155ced4ddcb4097134ff3c332f xmlns="2e6ee36a-509d-432b-aae4-655932ae210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ABC23C4-630C-4C10-B479-043C1D8521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6ee36a-509d-432b-aae4-655932ae2103"/>
    <ds:schemaRef ds:uri="c80b1384-d428-4b76-8a3b-9822e0d097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DF4C99-11BE-4313-822A-C48FE34C2D69}">
  <ds:schemaRefs>
    <ds:schemaRef ds:uri="http://www.w3.org/XML/1998/namespace"/>
    <ds:schemaRef ds:uri="http://purl.org/dc/terms/"/>
    <ds:schemaRef ds:uri="http://purl.org/dc/elements/1.1/"/>
    <ds:schemaRef ds:uri="c80b1384-d428-4b76-8a3b-9822e0d097a7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2e6ee36a-509d-432b-aae4-655932ae2103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D3111672-6C39-4BB2-B018-6198DF2E3A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4291</TotalTime>
  <Words>1925</Words>
  <Application>Microsoft Office PowerPoint</Application>
  <PresentationFormat>Grand écran</PresentationFormat>
  <Paragraphs>299</Paragraphs>
  <Slides>24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24</vt:i4>
      </vt:variant>
    </vt:vector>
  </HeadingPairs>
  <TitlesOfParts>
    <vt:vector size="34" baseType="lpstr">
      <vt:lpstr>Aptos</vt:lpstr>
      <vt:lpstr>Aptos Display</vt:lpstr>
      <vt:lpstr>Arial</vt:lpstr>
      <vt:lpstr>Calibri</vt:lpstr>
      <vt:lpstr>Calibri (Antraštės)</vt:lpstr>
      <vt:lpstr>Microsoft Sans Serif</vt:lpstr>
      <vt:lpstr>Tahoma</vt:lpstr>
      <vt:lpstr>Verdana</vt:lpstr>
      <vt:lpstr>„Office“ tema</vt:lpstr>
      <vt:lpstr>Office Theme</vt:lpstr>
      <vt:lpstr> Présentation NEOLAiA volet recherche  Commission Recherche du 14 janvier 2025</vt:lpstr>
      <vt:lpstr>Le projet NEOLAiA Volet recherche</vt:lpstr>
      <vt:lpstr>Team NEOLAiA à l'Université de Tours</vt:lpstr>
      <vt:lpstr>Présentation PowerPoint</vt:lpstr>
      <vt:lpstr>Présentation PowerPoint</vt:lpstr>
      <vt:lpstr>Portrait rapide de la recherche chez les partenaires </vt:lpstr>
      <vt:lpstr>2 – Profil de recherche des partenaires</vt:lpstr>
      <vt:lpstr>2 – Profil de recherche des partenaires</vt:lpstr>
      <vt:lpstr>2 – Profil de recherche des partenaires</vt:lpstr>
      <vt:lpstr>2 – Profil de recherche des partenaires</vt:lpstr>
      <vt:lpstr>2 – Profil de recherche des partenaires</vt:lpstr>
      <vt:lpstr>2 – Profil de recherche des partenaires</vt:lpstr>
      <vt:lpstr>2 – Profil de recherche des partenaires</vt:lpstr>
      <vt:lpstr>2 – Profil de recherche des partenaires</vt:lpstr>
      <vt:lpstr>2 – Profil de recherche des partenaires</vt:lpstr>
      <vt:lpstr>2 – Profil de recherche des partenaires</vt:lpstr>
      <vt:lpstr>Volet recherche soutenu par la subvention ANR Universités européennes – Plan France 2030 </vt:lpstr>
      <vt:lpstr>Partenariat en cours de construction avec LE STUDIUM Loire Valley Institute for Advanced Studies (Orléans)</vt:lpstr>
      <vt:lpstr>Appel ANR : Fonds de soutien aux collaborations de recherche NEOLAiA</vt:lpstr>
      <vt:lpstr>Appel ANR : Fonds de soutien aux collaborations de recherche NEOLAiA</vt:lpstr>
      <vt:lpstr>Appel ANR : Fonds de soutien aux collaborations de recherche NEOLAiA</vt:lpstr>
      <vt:lpstr>Appel ANR : Fonds de soutien aux collaborations de recherche NEOLAiA</vt:lpstr>
      <vt:lpstr>Présentation PowerPoint</vt:lpstr>
      <vt:lpstr>2 – Profil de recherche des partenaires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WP10 Sustainability and dissemination   - Reflections on the process of submitting our first milestones and deliverables (challenges but also good practices!) - Where each package is at the moment and a timeline for reaching our next milestone and deliverable.</dc:title>
  <dc:creator>Gina Zdanaviciene</dc:creator>
  <cp:lastModifiedBy>Isabelle Guillouet</cp:lastModifiedBy>
  <cp:revision>135</cp:revision>
  <dcterms:created xsi:type="dcterms:W3CDTF">2024-10-16T06:58:30Z</dcterms:created>
  <dcterms:modified xsi:type="dcterms:W3CDTF">2025-01-15T07:32:31Z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0x0101009328C675A426D34CAB4B77F27BB88A5D</vt:lpwstr>
  </property>
</Properties>
</file>