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86" r:id="rId5"/>
    <p:sldId id="274" r:id="rId6"/>
    <p:sldId id="260" r:id="rId7"/>
    <p:sldId id="26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ma Josso" initials="SJ" lastIdx="6" clrIdx="0">
    <p:extLst>
      <p:ext uri="{19B8F6BF-5375-455C-9EA6-DF929625EA0E}">
        <p15:presenceInfo xmlns:p15="http://schemas.microsoft.com/office/powerpoint/2012/main" userId="S-1-5-21-4200064104-1741535518-3391936376-17343" providerId="AD"/>
      </p:ext>
    </p:extLst>
  </p:cmAuthor>
  <p:cmAuthor id="2" name="JEAN MARC BAUCHIRE" initials="JB" lastIdx="5" clrIdx="1">
    <p:extLst>
      <p:ext uri="{19B8F6BF-5375-455C-9EA6-DF929625EA0E}">
        <p15:presenceInfo xmlns:p15="http://schemas.microsoft.com/office/powerpoint/2012/main" userId="S::jean-marc.bauchire@univ-orleans.fr::7640efb7-8bd6-4e27-ac62-3ea9e139713f" providerId="AD"/>
      </p:ext>
    </p:extLst>
  </p:cmAuthor>
  <p:cmAuthor id="3" name="Rana El Alam" initials="RE" lastIdx="1" clrIdx="2">
    <p:extLst>
      <p:ext uri="{19B8F6BF-5375-455C-9EA6-DF929625EA0E}">
        <p15:presenceInfo xmlns:p15="http://schemas.microsoft.com/office/powerpoint/2012/main" userId="7300c5b12fb831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CD8"/>
    <a:srgbClr val="E3BCD0"/>
    <a:srgbClr val="660066"/>
    <a:srgbClr val="C693D0"/>
    <a:srgbClr val="FFEBDB"/>
    <a:srgbClr val="FBBEA7"/>
    <a:srgbClr val="E8DAF5"/>
    <a:srgbClr val="D3D8F3"/>
    <a:srgbClr val="A5A5A5"/>
    <a:srgbClr val="FF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5" autoAdjust="0"/>
    <p:restoredTop sz="93503" autoAdjust="0"/>
  </p:normalViewPr>
  <p:slideViewPr>
    <p:cSldViewPr snapToGrid="0">
      <p:cViewPr varScale="1">
        <p:scale>
          <a:sx n="65" d="100"/>
          <a:sy n="65" d="100"/>
        </p:scale>
        <p:origin x="552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01AD3-A387-4D7A-A979-6A9941236C37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EB2DE05F-485B-4D8C-B939-19D01000C3AD}">
      <dgm:prSet phldrT="[Texte]" custT="1"/>
      <dgm:spPr>
        <a:solidFill>
          <a:srgbClr val="660066"/>
        </a:solidFill>
      </dgm:spPr>
      <dgm:t>
        <a:bodyPr/>
        <a:lstStyle/>
        <a:p>
          <a:r>
            <a:rPr lang="fr-FR" sz="2600" b="1" dirty="0">
              <a:latin typeface="Garamond" panose="02020404030301010803" pitchFamily="18" charset="0"/>
            </a:rPr>
            <a:t>9 </a:t>
          </a:r>
          <a:r>
            <a:rPr lang="fr-FR" sz="3200" b="1" dirty="0">
              <a:latin typeface="Garamond" panose="02020404030301010803" pitchFamily="18" charset="0"/>
            </a:rPr>
            <a:t>Fondateurs</a:t>
          </a:r>
        </a:p>
      </dgm:t>
    </dgm:pt>
    <dgm:pt modelId="{D349D067-27AE-4E61-AC4A-24477C43DD55}" type="parTrans" cxnId="{DC1AB43F-F3EC-4D84-BDE5-4C86CB81FEA0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96CB4492-3C29-415C-954B-1CBD5B9F15A7}" type="sibTrans" cxnId="{DC1AB43F-F3EC-4D84-BDE5-4C86CB81FEA0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44719F28-A05D-4A69-AF21-0A99C5EB887B}">
      <dgm:prSet phldrT="[Texte]"/>
      <dgm:spPr>
        <a:solidFill>
          <a:srgbClr val="E3CCD8"/>
        </a:solidFill>
        <a:ln>
          <a:noFill/>
        </a:ln>
      </dgm:spPr>
      <dgm:t>
        <a:bodyPr/>
        <a:lstStyle/>
        <a:p>
          <a:r>
            <a:rPr lang="fr-FR" b="1" dirty="0">
              <a:latin typeface="Garamond" panose="02020404030301010803" pitchFamily="18" charset="0"/>
            </a:rPr>
            <a:t>3 ESR</a:t>
          </a:r>
        </a:p>
      </dgm:t>
    </dgm:pt>
    <dgm:pt modelId="{00EC5D7C-A711-4FE7-88EC-722031674E60}" type="parTrans" cxnId="{669E0567-D309-405A-9BBE-F4E50FECDE56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740F06D6-277A-4567-B689-3A44E9C53C23}" type="sibTrans" cxnId="{669E0567-D309-405A-9BBE-F4E50FECDE56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7B7C33AE-10AB-496C-B8D4-D4BE60C999D5}">
      <dgm:prSet phldrT="[Texte]"/>
      <dgm:spPr>
        <a:solidFill>
          <a:srgbClr val="E3CCD8"/>
        </a:solidFill>
        <a:ln>
          <a:noFill/>
        </a:ln>
      </dgm:spPr>
      <dgm:t>
        <a:bodyPr/>
        <a:lstStyle/>
        <a:p>
          <a:r>
            <a:rPr lang="fr-FR" b="1" dirty="0">
              <a:latin typeface="Garamond" panose="02020404030301010803" pitchFamily="18" charset="0"/>
            </a:rPr>
            <a:t>3 ONR</a:t>
          </a:r>
        </a:p>
      </dgm:t>
    </dgm:pt>
    <dgm:pt modelId="{31A97E6E-22BB-47BD-AD06-55D4988C6ADC}" type="parTrans" cxnId="{48755DAD-4F9B-4AE8-8EE4-D013A5A902AB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74AE6290-EF25-4CD4-95DE-366E1EE4B404}" type="sibTrans" cxnId="{48755DAD-4F9B-4AE8-8EE4-D013A5A902AB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8A6AC6CC-093C-44E4-909B-4BB73D090E32}">
      <dgm:prSet phldrT="[Texte]" custT="1"/>
      <dgm:spPr>
        <a:solidFill>
          <a:srgbClr val="E3CCD8"/>
        </a:solidFill>
        <a:ln>
          <a:noFill/>
        </a:ln>
      </dgm:spPr>
      <dgm:t>
        <a:bodyPr/>
        <a:lstStyle/>
        <a:p>
          <a:r>
            <a:rPr lang="fr-FR" sz="2000" b="1" dirty="0">
              <a:latin typeface="Garamond" panose="02020404030301010803" pitchFamily="18" charset="0"/>
            </a:rPr>
            <a:t>1 Dispositif d’appui à la valorisation</a:t>
          </a:r>
        </a:p>
      </dgm:t>
    </dgm:pt>
    <dgm:pt modelId="{3C483B4E-3FCF-44D8-BDB8-ABDDB6CF5E43}" type="parTrans" cxnId="{7C000ECD-80C6-4BAF-A849-906132E90F35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552507CE-4BD3-489B-8BC5-049A648C30F2}" type="sibTrans" cxnId="{7C000ECD-80C6-4BAF-A849-906132E90F35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009192F5-7C5A-4398-B5DC-97D446A3D81F}">
      <dgm:prSet phldrT="[Texte]"/>
      <dgm:spPr>
        <a:solidFill>
          <a:srgbClr val="E3CCD8"/>
        </a:solidFill>
        <a:ln>
          <a:noFill/>
        </a:ln>
      </dgm:spPr>
      <dgm:t>
        <a:bodyPr/>
        <a:lstStyle/>
        <a:p>
          <a:r>
            <a:rPr lang="fr-FR" b="1" dirty="0">
              <a:latin typeface="Garamond" panose="02020404030301010803" pitchFamily="18" charset="0"/>
            </a:rPr>
            <a:t>2 CHU</a:t>
          </a:r>
        </a:p>
      </dgm:t>
    </dgm:pt>
    <dgm:pt modelId="{F6C5926F-8EB5-45C2-B972-90AC2380CB26}" type="parTrans" cxnId="{32F52D10-523C-4C16-841D-789EDD9FC8C0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683B0070-D739-4E55-97E9-031A24147FD1}" type="sibTrans" cxnId="{32F52D10-523C-4C16-841D-789EDD9FC8C0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C8459C8B-27C5-4C29-A45C-14BED1563B3D}" type="pres">
      <dgm:prSet presAssocID="{9F101AD3-A387-4D7A-A979-6A9941236C37}" presName="Name0" presStyleCnt="0">
        <dgm:presLayoutVars>
          <dgm:chMax val="1"/>
          <dgm:chPref val="1"/>
        </dgm:presLayoutVars>
      </dgm:prSet>
      <dgm:spPr/>
    </dgm:pt>
    <dgm:pt modelId="{E0D9AF33-518F-4DF0-88F2-4F3FD5ECE129}" type="pres">
      <dgm:prSet presAssocID="{EB2DE05F-485B-4D8C-B939-19D01000C3AD}" presName="Parent" presStyleLbl="node0" presStyleIdx="0" presStyleCnt="1" custLinFactNeighborX="14076" custLinFactNeighborY="5861">
        <dgm:presLayoutVars>
          <dgm:chMax val="5"/>
          <dgm:chPref val="5"/>
        </dgm:presLayoutVars>
      </dgm:prSet>
      <dgm:spPr/>
    </dgm:pt>
    <dgm:pt modelId="{BD61D20F-B346-4D92-BE1A-183D60128303}" type="pres">
      <dgm:prSet presAssocID="{EB2DE05F-485B-4D8C-B939-19D01000C3AD}" presName="Accent1" presStyleLbl="node1" presStyleIdx="0" presStyleCnt="17" custLinFactX="-160268" custLinFactY="14910" custLinFactNeighborX="-200000" custLinFactNeighborY="100000"/>
      <dgm:spPr/>
    </dgm:pt>
    <dgm:pt modelId="{C11C7040-8B42-4D59-85C9-2E64D4657D46}" type="pres">
      <dgm:prSet presAssocID="{EB2DE05F-485B-4D8C-B939-19D01000C3AD}" presName="Accent2" presStyleLbl="node1" presStyleIdx="1" presStyleCnt="17"/>
      <dgm:spPr/>
    </dgm:pt>
    <dgm:pt modelId="{505F1362-A707-4844-8E9C-51D312D660B1}" type="pres">
      <dgm:prSet presAssocID="{EB2DE05F-485B-4D8C-B939-19D01000C3AD}" presName="Accent3" presStyleLbl="node1" presStyleIdx="2" presStyleCnt="17"/>
      <dgm:spPr/>
    </dgm:pt>
    <dgm:pt modelId="{244770AF-8469-4323-A435-67B70B6414BC}" type="pres">
      <dgm:prSet presAssocID="{EB2DE05F-485B-4D8C-B939-19D01000C3AD}" presName="Accent4" presStyleLbl="node1" presStyleIdx="3" presStyleCnt="17"/>
      <dgm:spPr/>
    </dgm:pt>
    <dgm:pt modelId="{BB61F929-EC53-4154-8CCB-B0D4DE1C2FB9}" type="pres">
      <dgm:prSet presAssocID="{EB2DE05F-485B-4D8C-B939-19D01000C3AD}" presName="Accent5" presStyleLbl="node1" presStyleIdx="4" presStyleCnt="17"/>
      <dgm:spPr/>
    </dgm:pt>
    <dgm:pt modelId="{0D902B31-7A41-4B2F-9B60-C71B257E3412}" type="pres">
      <dgm:prSet presAssocID="{EB2DE05F-485B-4D8C-B939-19D01000C3AD}" presName="Accent6" presStyleLbl="node1" presStyleIdx="5" presStyleCnt="17"/>
      <dgm:spPr/>
    </dgm:pt>
    <dgm:pt modelId="{39074BCB-32BC-405B-B97E-4E14F055FDA5}" type="pres">
      <dgm:prSet presAssocID="{44719F28-A05D-4A69-AF21-0A99C5EB887B}" presName="Child1" presStyleLbl="node1" presStyleIdx="6" presStyleCnt="17" custLinFactNeighborX="1007" custLinFactNeighborY="51000">
        <dgm:presLayoutVars>
          <dgm:chMax val="0"/>
          <dgm:chPref val="0"/>
        </dgm:presLayoutVars>
      </dgm:prSet>
      <dgm:spPr/>
    </dgm:pt>
    <dgm:pt modelId="{F44518B7-0C55-4C0E-A00A-86D3193AFE55}" type="pres">
      <dgm:prSet presAssocID="{44719F28-A05D-4A69-AF21-0A99C5EB887B}" presName="Accent7" presStyleCnt="0"/>
      <dgm:spPr/>
    </dgm:pt>
    <dgm:pt modelId="{1EAF8E42-D81B-4778-8AF7-2729A0B3A9EE}" type="pres">
      <dgm:prSet presAssocID="{44719F28-A05D-4A69-AF21-0A99C5EB887B}" presName="AccentHold1" presStyleLbl="node1" presStyleIdx="7" presStyleCnt="17"/>
      <dgm:spPr/>
    </dgm:pt>
    <dgm:pt modelId="{401C9D9D-BA87-4595-8D5F-D2097A66B0CE}" type="pres">
      <dgm:prSet presAssocID="{44719F28-A05D-4A69-AF21-0A99C5EB887B}" presName="Accent8" presStyleCnt="0"/>
      <dgm:spPr/>
    </dgm:pt>
    <dgm:pt modelId="{6A5DB13C-EF65-4F75-B09C-B8425B3C9292}" type="pres">
      <dgm:prSet presAssocID="{44719F28-A05D-4A69-AF21-0A99C5EB887B}" presName="AccentHold2" presStyleLbl="node1" presStyleIdx="8" presStyleCnt="17" custLinFactNeighborX="53376" custLinFactNeighborY="86655"/>
      <dgm:spPr/>
    </dgm:pt>
    <dgm:pt modelId="{5FD0C982-EECE-4F39-89DE-7F827729B1F8}" type="pres">
      <dgm:prSet presAssocID="{7B7C33AE-10AB-496C-B8D4-D4BE60C999D5}" presName="Child2" presStyleLbl="node1" presStyleIdx="9" presStyleCnt="17">
        <dgm:presLayoutVars>
          <dgm:chMax val="0"/>
          <dgm:chPref val="0"/>
        </dgm:presLayoutVars>
      </dgm:prSet>
      <dgm:spPr/>
    </dgm:pt>
    <dgm:pt modelId="{C8142B46-1193-4A35-9B45-D22D90520611}" type="pres">
      <dgm:prSet presAssocID="{7B7C33AE-10AB-496C-B8D4-D4BE60C999D5}" presName="Accent9" presStyleCnt="0"/>
      <dgm:spPr/>
    </dgm:pt>
    <dgm:pt modelId="{379FA8A0-5B34-453A-BEAD-A3FADB680DC2}" type="pres">
      <dgm:prSet presAssocID="{7B7C33AE-10AB-496C-B8D4-D4BE60C999D5}" presName="AccentHold1" presStyleLbl="node1" presStyleIdx="10" presStyleCnt="17"/>
      <dgm:spPr/>
    </dgm:pt>
    <dgm:pt modelId="{7541C51D-0E25-435E-8603-74C8E7D6975E}" type="pres">
      <dgm:prSet presAssocID="{7B7C33AE-10AB-496C-B8D4-D4BE60C999D5}" presName="Accent10" presStyleCnt="0"/>
      <dgm:spPr/>
    </dgm:pt>
    <dgm:pt modelId="{7990DB07-E737-477A-BCD9-F4D2D78CCE7D}" type="pres">
      <dgm:prSet presAssocID="{7B7C33AE-10AB-496C-B8D4-D4BE60C999D5}" presName="AccentHold2" presStyleLbl="node1" presStyleIdx="11" presStyleCnt="17"/>
      <dgm:spPr/>
    </dgm:pt>
    <dgm:pt modelId="{6AE44997-2C91-4E89-8516-42536B20CBD9}" type="pres">
      <dgm:prSet presAssocID="{7B7C33AE-10AB-496C-B8D4-D4BE60C999D5}" presName="Accent11" presStyleCnt="0"/>
      <dgm:spPr/>
    </dgm:pt>
    <dgm:pt modelId="{366CEFD0-8727-43F4-A6D8-C07CF7FB4928}" type="pres">
      <dgm:prSet presAssocID="{7B7C33AE-10AB-496C-B8D4-D4BE60C999D5}" presName="AccentHold3" presStyleLbl="node1" presStyleIdx="12" presStyleCnt="17"/>
      <dgm:spPr/>
    </dgm:pt>
    <dgm:pt modelId="{DD0DE98A-64E4-4A0D-B83E-F6E8BFDF2C79}" type="pres">
      <dgm:prSet presAssocID="{8A6AC6CC-093C-44E4-909B-4BB73D090E32}" presName="Child3" presStyleLbl="node1" presStyleIdx="13" presStyleCnt="17" custScaleX="137775" custScaleY="123454">
        <dgm:presLayoutVars>
          <dgm:chMax val="0"/>
          <dgm:chPref val="0"/>
        </dgm:presLayoutVars>
      </dgm:prSet>
      <dgm:spPr/>
    </dgm:pt>
    <dgm:pt modelId="{623B168F-B508-4B9B-A53E-43920BCEF89F}" type="pres">
      <dgm:prSet presAssocID="{8A6AC6CC-093C-44E4-909B-4BB73D090E32}" presName="Accent12" presStyleCnt="0"/>
      <dgm:spPr/>
    </dgm:pt>
    <dgm:pt modelId="{15660059-FA5E-4D27-B8FA-EEC4CD7CB2F7}" type="pres">
      <dgm:prSet presAssocID="{8A6AC6CC-093C-44E4-909B-4BB73D090E32}" presName="AccentHold1" presStyleLbl="node1" presStyleIdx="14" presStyleCnt="17"/>
      <dgm:spPr/>
    </dgm:pt>
    <dgm:pt modelId="{85F9050B-4D9E-4DB8-A534-0E7A4463AB48}" type="pres">
      <dgm:prSet presAssocID="{009192F5-7C5A-4398-B5DC-97D446A3D81F}" presName="Child4" presStyleLbl="node1" presStyleIdx="15" presStyleCnt="17">
        <dgm:presLayoutVars>
          <dgm:chMax val="0"/>
          <dgm:chPref val="0"/>
        </dgm:presLayoutVars>
      </dgm:prSet>
      <dgm:spPr/>
    </dgm:pt>
    <dgm:pt modelId="{93997F50-9BC2-42A3-85CD-FFC4E229A490}" type="pres">
      <dgm:prSet presAssocID="{009192F5-7C5A-4398-B5DC-97D446A3D81F}" presName="Accent13" presStyleCnt="0"/>
      <dgm:spPr/>
    </dgm:pt>
    <dgm:pt modelId="{3A9FE690-77AA-4364-BB9D-1FDBBB6D3CBE}" type="pres">
      <dgm:prSet presAssocID="{009192F5-7C5A-4398-B5DC-97D446A3D81F}" presName="AccentHold1" presStyleLbl="node1" presStyleIdx="16" presStyleCnt="17"/>
      <dgm:spPr/>
    </dgm:pt>
  </dgm:ptLst>
  <dgm:cxnLst>
    <dgm:cxn modelId="{8AF9600D-533F-4F06-B359-291F3177B2E9}" type="presOf" srcId="{009192F5-7C5A-4398-B5DC-97D446A3D81F}" destId="{85F9050B-4D9E-4DB8-A534-0E7A4463AB48}" srcOrd="0" destOrd="0" presId="urn:microsoft.com/office/officeart/2009/3/layout/CircleRelationship"/>
    <dgm:cxn modelId="{32F52D10-523C-4C16-841D-789EDD9FC8C0}" srcId="{EB2DE05F-485B-4D8C-B939-19D01000C3AD}" destId="{009192F5-7C5A-4398-B5DC-97D446A3D81F}" srcOrd="3" destOrd="0" parTransId="{F6C5926F-8EB5-45C2-B972-90AC2380CB26}" sibTransId="{683B0070-D739-4E55-97E9-031A24147FD1}"/>
    <dgm:cxn modelId="{DC1AB43F-F3EC-4D84-BDE5-4C86CB81FEA0}" srcId="{9F101AD3-A387-4D7A-A979-6A9941236C37}" destId="{EB2DE05F-485B-4D8C-B939-19D01000C3AD}" srcOrd="0" destOrd="0" parTransId="{D349D067-27AE-4E61-AC4A-24477C43DD55}" sibTransId="{96CB4492-3C29-415C-954B-1CBD5B9F15A7}"/>
    <dgm:cxn modelId="{0B473942-ADEA-4AA7-9649-FB97BD31AD6C}" type="presOf" srcId="{EB2DE05F-485B-4D8C-B939-19D01000C3AD}" destId="{E0D9AF33-518F-4DF0-88F2-4F3FD5ECE129}" srcOrd="0" destOrd="0" presId="urn:microsoft.com/office/officeart/2009/3/layout/CircleRelationship"/>
    <dgm:cxn modelId="{669E0567-D309-405A-9BBE-F4E50FECDE56}" srcId="{EB2DE05F-485B-4D8C-B939-19D01000C3AD}" destId="{44719F28-A05D-4A69-AF21-0A99C5EB887B}" srcOrd="0" destOrd="0" parTransId="{00EC5D7C-A711-4FE7-88EC-722031674E60}" sibTransId="{740F06D6-277A-4567-B689-3A44E9C53C23}"/>
    <dgm:cxn modelId="{4712F871-5AB0-4E15-ABF2-44A6717CF7BE}" type="presOf" srcId="{7B7C33AE-10AB-496C-B8D4-D4BE60C999D5}" destId="{5FD0C982-EECE-4F39-89DE-7F827729B1F8}" srcOrd="0" destOrd="0" presId="urn:microsoft.com/office/officeart/2009/3/layout/CircleRelationship"/>
    <dgm:cxn modelId="{DA3D0554-403C-41E4-8CCB-079215391C38}" type="presOf" srcId="{8A6AC6CC-093C-44E4-909B-4BB73D090E32}" destId="{DD0DE98A-64E4-4A0D-B83E-F6E8BFDF2C79}" srcOrd="0" destOrd="0" presId="urn:microsoft.com/office/officeart/2009/3/layout/CircleRelationship"/>
    <dgm:cxn modelId="{48755DAD-4F9B-4AE8-8EE4-D013A5A902AB}" srcId="{EB2DE05F-485B-4D8C-B939-19D01000C3AD}" destId="{7B7C33AE-10AB-496C-B8D4-D4BE60C999D5}" srcOrd="1" destOrd="0" parTransId="{31A97E6E-22BB-47BD-AD06-55D4988C6ADC}" sibTransId="{74AE6290-EF25-4CD4-95DE-366E1EE4B404}"/>
    <dgm:cxn modelId="{617C5EC0-756A-4AF5-ADDA-0C85B2AAFE56}" type="presOf" srcId="{44719F28-A05D-4A69-AF21-0A99C5EB887B}" destId="{39074BCB-32BC-405B-B97E-4E14F055FDA5}" srcOrd="0" destOrd="0" presId="urn:microsoft.com/office/officeart/2009/3/layout/CircleRelationship"/>
    <dgm:cxn modelId="{7C000ECD-80C6-4BAF-A849-906132E90F35}" srcId="{EB2DE05F-485B-4D8C-B939-19D01000C3AD}" destId="{8A6AC6CC-093C-44E4-909B-4BB73D090E32}" srcOrd="2" destOrd="0" parTransId="{3C483B4E-3FCF-44D8-BDB8-ABDDB6CF5E43}" sibTransId="{552507CE-4BD3-489B-8BC5-049A648C30F2}"/>
    <dgm:cxn modelId="{547F9AF3-7437-4497-859A-C6ADFE5996F8}" type="presOf" srcId="{9F101AD3-A387-4D7A-A979-6A9941236C37}" destId="{C8459C8B-27C5-4C29-A45C-14BED1563B3D}" srcOrd="0" destOrd="0" presId="urn:microsoft.com/office/officeart/2009/3/layout/CircleRelationship"/>
    <dgm:cxn modelId="{DB1D44DA-65C0-4783-B370-D83E32285A6A}" type="presParOf" srcId="{C8459C8B-27C5-4C29-A45C-14BED1563B3D}" destId="{E0D9AF33-518F-4DF0-88F2-4F3FD5ECE129}" srcOrd="0" destOrd="0" presId="urn:microsoft.com/office/officeart/2009/3/layout/CircleRelationship"/>
    <dgm:cxn modelId="{96B7E700-FDAD-4016-B98A-5D4BD6C3DFE7}" type="presParOf" srcId="{C8459C8B-27C5-4C29-A45C-14BED1563B3D}" destId="{BD61D20F-B346-4D92-BE1A-183D60128303}" srcOrd="1" destOrd="0" presId="urn:microsoft.com/office/officeart/2009/3/layout/CircleRelationship"/>
    <dgm:cxn modelId="{C4F531A9-7F99-43A2-A745-441DA76B3088}" type="presParOf" srcId="{C8459C8B-27C5-4C29-A45C-14BED1563B3D}" destId="{C11C7040-8B42-4D59-85C9-2E64D4657D46}" srcOrd="2" destOrd="0" presId="urn:microsoft.com/office/officeart/2009/3/layout/CircleRelationship"/>
    <dgm:cxn modelId="{137DCBBE-3ED9-44F2-8172-35A4AD5D5BE5}" type="presParOf" srcId="{C8459C8B-27C5-4C29-A45C-14BED1563B3D}" destId="{505F1362-A707-4844-8E9C-51D312D660B1}" srcOrd="3" destOrd="0" presId="urn:microsoft.com/office/officeart/2009/3/layout/CircleRelationship"/>
    <dgm:cxn modelId="{69E82A47-F2EE-4FD8-AF30-8DEF5D97493F}" type="presParOf" srcId="{C8459C8B-27C5-4C29-A45C-14BED1563B3D}" destId="{244770AF-8469-4323-A435-67B70B6414BC}" srcOrd="4" destOrd="0" presId="urn:microsoft.com/office/officeart/2009/3/layout/CircleRelationship"/>
    <dgm:cxn modelId="{BA9D2DC0-9049-4F8D-AB27-ABD8B0368E94}" type="presParOf" srcId="{C8459C8B-27C5-4C29-A45C-14BED1563B3D}" destId="{BB61F929-EC53-4154-8CCB-B0D4DE1C2FB9}" srcOrd="5" destOrd="0" presId="urn:microsoft.com/office/officeart/2009/3/layout/CircleRelationship"/>
    <dgm:cxn modelId="{F9F8EBDB-32EB-40C6-9B91-EDA248B49ECF}" type="presParOf" srcId="{C8459C8B-27C5-4C29-A45C-14BED1563B3D}" destId="{0D902B31-7A41-4B2F-9B60-C71B257E3412}" srcOrd="6" destOrd="0" presId="urn:microsoft.com/office/officeart/2009/3/layout/CircleRelationship"/>
    <dgm:cxn modelId="{62547B03-7794-473E-BA35-8798270AF403}" type="presParOf" srcId="{C8459C8B-27C5-4C29-A45C-14BED1563B3D}" destId="{39074BCB-32BC-405B-B97E-4E14F055FDA5}" srcOrd="7" destOrd="0" presId="urn:microsoft.com/office/officeart/2009/3/layout/CircleRelationship"/>
    <dgm:cxn modelId="{BB80F6DC-1406-46A0-A2BE-38BB2E41668A}" type="presParOf" srcId="{C8459C8B-27C5-4C29-A45C-14BED1563B3D}" destId="{F44518B7-0C55-4C0E-A00A-86D3193AFE55}" srcOrd="8" destOrd="0" presId="urn:microsoft.com/office/officeart/2009/3/layout/CircleRelationship"/>
    <dgm:cxn modelId="{7A21A3A1-927F-49A0-B1CA-009AC43F1F21}" type="presParOf" srcId="{F44518B7-0C55-4C0E-A00A-86D3193AFE55}" destId="{1EAF8E42-D81B-4778-8AF7-2729A0B3A9EE}" srcOrd="0" destOrd="0" presId="urn:microsoft.com/office/officeart/2009/3/layout/CircleRelationship"/>
    <dgm:cxn modelId="{2BD12800-2A26-41DB-95EE-FFF9BBBCF5E5}" type="presParOf" srcId="{C8459C8B-27C5-4C29-A45C-14BED1563B3D}" destId="{401C9D9D-BA87-4595-8D5F-D2097A66B0CE}" srcOrd="9" destOrd="0" presId="urn:microsoft.com/office/officeart/2009/3/layout/CircleRelationship"/>
    <dgm:cxn modelId="{8DE72F84-DF8A-4126-929E-63DAEDDDBC5C}" type="presParOf" srcId="{401C9D9D-BA87-4595-8D5F-D2097A66B0CE}" destId="{6A5DB13C-EF65-4F75-B09C-B8425B3C9292}" srcOrd="0" destOrd="0" presId="urn:microsoft.com/office/officeart/2009/3/layout/CircleRelationship"/>
    <dgm:cxn modelId="{993D8DB5-DCB9-4116-8D3C-C363FD8A2281}" type="presParOf" srcId="{C8459C8B-27C5-4C29-A45C-14BED1563B3D}" destId="{5FD0C982-EECE-4F39-89DE-7F827729B1F8}" srcOrd="10" destOrd="0" presId="urn:microsoft.com/office/officeart/2009/3/layout/CircleRelationship"/>
    <dgm:cxn modelId="{62F6CE46-0FF4-447F-9E87-871CADE89EB6}" type="presParOf" srcId="{C8459C8B-27C5-4C29-A45C-14BED1563B3D}" destId="{C8142B46-1193-4A35-9B45-D22D90520611}" srcOrd="11" destOrd="0" presId="urn:microsoft.com/office/officeart/2009/3/layout/CircleRelationship"/>
    <dgm:cxn modelId="{D1CFE741-C1F3-4061-BAC4-674A596CA1C5}" type="presParOf" srcId="{C8142B46-1193-4A35-9B45-D22D90520611}" destId="{379FA8A0-5B34-453A-BEAD-A3FADB680DC2}" srcOrd="0" destOrd="0" presId="urn:microsoft.com/office/officeart/2009/3/layout/CircleRelationship"/>
    <dgm:cxn modelId="{0F2AAEA6-5A90-4374-B5B3-E1303C6A125C}" type="presParOf" srcId="{C8459C8B-27C5-4C29-A45C-14BED1563B3D}" destId="{7541C51D-0E25-435E-8603-74C8E7D6975E}" srcOrd="12" destOrd="0" presId="urn:microsoft.com/office/officeart/2009/3/layout/CircleRelationship"/>
    <dgm:cxn modelId="{842E1300-252F-4E42-BC47-FA11B3BC0515}" type="presParOf" srcId="{7541C51D-0E25-435E-8603-74C8E7D6975E}" destId="{7990DB07-E737-477A-BCD9-F4D2D78CCE7D}" srcOrd="0" destOrd="0" presId="urn:microsoft.com/office/officeart/2009/3/layout/CircleRelationship"/>
    <dgm:cxn modelId="{24644DDB-472F-4F50-9E7F-071DD777D934}" type="presParOf" srcId="{C8459C8B-27C5-4C29-A45C-14BED1563B3D}" destId="{6AE44997-2C91-4E89-8516-42536B20CBD9}" srcOrd="13" destOrd="0" presId="urn:microsoft.com/office/officeart/2009/3/layout/CircleRelationship"/>
    <dgm:cxn modelId="{458C0142-C684-4B43-B7FA-A453C1FDBBF0}" type="presParOf" srcId="{6AE44997-2C91-4E89-8516-42536B20CBD9}" destId="{366CEFD0-8727-43F4-A6D8-C07CF7FB4928}" srcOrd="0" destOrd="0" presId="urn:microsoft.com/office/officeart/2009/3/layout/CircleRelationship"/>
    <dgm:cxn modelId="{6BEAA907-8965-4D78-AC73-5FD624AC4BBF}" type="presParOf" srcId="{C8459C8B-27C5-4C29-A45C-14BED1563B3D}" destId="{DD0DE98A-64E4-4A0D-B83E-F6E8BFDF2C79}" srcOrd="14" destOrd="0" presId="urn:microsoft.com/office/officeart/2009/3/layout/CircleRelationship"/>
    <dgm:cxn modelId="{A46F3F3D-0EB2-42EF-AD6B-17E76229CF3F}" type="presParOf" srcId="{C8459C8B-27C5-4C29-A45C-14BED1563B3D}" destId="{623B168F-B508-4B9B-A53E-43920BCEF89F}" srcOrd="15" destOrd="0" presId="urn:microsoft.com/office/officeart/2009/3/layout/CircleRelationship"/>
    <dgm:cxn modelId="{8DCDD88F-8F24-4047-9F09-F0D506AC1778}" type="presParOf" srcId="{623B168F-B508-4B9B-A53E-43920BCEF89F}" destId="{15660059-FA5E-4D27-B8FA-EEC4CD7CB2F7}" srcOrd="0" destOrd="0" presId="urn:microsoft.com/office/officeart/2009/3/layout/CircleRelationship"/>
    <dgm:cxn modelId="{F9667681-963B-4B93-A381-E123B9EB199D}" type="presParOf" srcId="{C8459C8B-27C5-4C29-A45C-14BED1563B3D}" destId="{85F9050B-4D9E-4DB8-A534-0E7A4463AB48}" srcOrd="16" destOrd="0" presId="urn:microsoft.com/office/officeart/2009/3/layout/CircleRelationship"/>
    <dgm:cxn modelId="{07A64A2A-6736-4F14-B317-52E501B3CF5D}" type="presParOf" srcId="{C8459C8B-27C5-4C29-A45C-14BED1563B3D}" destId="{93997F50-9BC2-42A3-85CD-FFC4E229A490}" srcOrd="17" destOrd="0" presId="urn:microsoft.com/office/officeart/2009/3/layout/CircleRelationship"/>
    <dgm:cxn modelId="{D95DCE55-4807-4544-B1DE-1829A47F9155}" type="presParOf" srcId="{93997F50-9BC2-42A3-85CD-FFC4E229A490}" destId="{3A9FE690-77AA-4364-BB9D-1FDBBB6D3CB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101AD3-A387-4D7A-A979-6A9941236C37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EB2DE05F-485B-4D8C-B939-19D01000C3AD}">
      <dgm:prSet phldrT="[Texte]" custT="1"/>
      <dgm:spPr>
        <a:solidFill>
          <a:srgbClr val="660066"/>
        </a:solidFill>
      </dgm:spPr>
      <dgm:t>
        <a:bodyPr/>
        <a:lstStyle/>
        <a:p>
          <a:r>
            <a:rPr lang="fr-FR" sz="3200" dirty="0">
              <a:latin typeface="Garamond" panose="02020404030301010803" pitchFamily="18" charset="0"/>
            </a:rPr>
            <a:t>Partenaires</a:t>
          </a:r>
        </a:p>
      </dgm:t>
    </dgm:pt>
    <dgm:pt modelId="{D349D067-27AE-4E61-AC4A-24477C43DD55}" type="parTrans" cxnId="{DC1AB43F-F3EC-4D84-BDE5-4C86CB81FEA0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96CB4492-3C29-415C-954B-1CBD5B9F15A7}" type="sibTrans" cxnId="{DC1AB43F-F3EC-4D84-BDE5-4C86CB81FEA0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44719F28-A05D-4A69-AF21-0A99C5EB887B}">
      <dgm:prSet phldrT="[Texte]" custT="1"/>
      <dgm:spPr>
        <a:solidFill>
          <a:srgbClr val="E3BCD0"/>
        </a:solidFill>
      </dgm:spPr>
      <dgm:t>
        <a:bodyPr/>
        <a:lstStyle/>
        <a:p>
          <a:r>
            <a:rPr lang="fr-FR" sz="1100" b="1" dirty="0">
              <a:latin typeface="Garamond" panose="02020404030301010803" pitchFamily="18" charset="0"/>
            </a:rPr>
            <a:t>Collectivités</a:t>
          </a:r>
        </a:p>
      </dgm:t>
    </dgm:pt>
    <dgm:pt modelId="{00EC5D7C-A711-4FE7-88EC-722031674E60}" type="parTrans" cxnId="{669E0567-D309-405A-9BBE-F4E50FECDE56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740F06D6-277A-4567-B689-3A44E9C53C23}" type="sibTrans" cxnId="{669E0567-D309-405A-9BBE-F4E50FECDE56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7B7C33AE-10AB-496C-B8D4-D4BE60C999D5}">
      <dgm:prSet phldrT="[Texte]" custT="1"/>
      <dgm:spPr>
        <a:solidFill>
          <a:srgbClr val="E3BCD0"/>
        </a:solidFill>
      </dgm:spPr>
      <dgm:t>
        <a:bodyPr/>
        <a:lstStyle/>
        <a:p>
          <a:r>
            <a:rPr lang="fr-FR" sz="2000" dirty="0">
              <a:latin typeface="Garamond" panose="02020404030301010803" pitchFamily="18" charset="0"/>
            </a:rPr>
            <a:t>ONR</a:t>
          </a:r>
        </a:p>
      </dgm:t>
    </dgm:pt>
    <dgm:pt modelId="{31A97E6E-22BB-47BD-AD06-55D4988C6ADC}" type="parTrans" cxnId="{48755DAD-4F9B-4AE8-8EE4-D013A5A902AB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74AE6290-EF25-4CD4-95DE-366E1EE4B404}" type="sibTrans" cxnId="{48755DAD-4F9B-4AE8-8EE4-D013A5A902AB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8A6AC6CC-093C-44E4-909B-4BB73D090E32}">
      <dgm:prSet phldrT="[Texte]" custT="1"/>
      <dgm:spPr>
        <a:solidFill>
          <a:srgbClr val="E3BCD0"/>
        </a:solidFill>
      </dgm:spPr>
      <dgm:t>
        <a:bodyPr/>
        <a:lstStyle/>
        <a:p>
          <a:r>
            <a:rPr lang="fr-FR" sz="1800" dirty="0">
              <a:latin typeface="Garamond" panose="02020404030301010803" pitchFamily="18" charset="0"/>
            </a:rPr>
            <a:t>Pôles et Clusters</a:t>
          </a:r>
        </a:p>
      </dgm:t>
    </dgm:pt>
    <dgm:pt modelId="{3C483B4E-3FCF-44D8-BDB8-ABDDB6CF5E43}" type="parTrans" cxnId="{7C000ECD-80C6-4BAF-A849-906132E90F35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552507CE-4BD3-489B-8BC5-049A648C30F2}" type="sibTrans" cxnId="{7C000ECD-80C6-4BAF-A849-906132E90F35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009192F5-7C5A-4398-B5DC-97D446A3D81F}">
      <dgm:prSet phldrT="[Texte]" custT="1"/>
      <dgm:spPr>
        <a:solidFill>
          <a:srgbClr val="E3BCD0"/>
        </a:solidFill>
      </dgm:spPr>
      <dgm:t>
        <a:bodyPr/>
        <a:lstStyle/>
        <a:p>
          <a:r>
            <a:rPr lang="fr-FR" sz="1600" dirty="0">
              <a:latin typeface="Garamond" panose="02020404030301010803" pitchFamily="18" charset="0"/>
            </a:rPr>
            <a:t>Et d’autres</a:t>
          </a:r>
        </a:p>
      </dgm:t>
    </dgm:pt>
    <dgm:pt modelId="{F6C5926F-8EB5-45C2-B972-90AC2380CB26}" type="parTrans" cxnId="{32F52D10-523C-4C16-841D-789EDD9FC8C0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683B0070-D739-4E55-97E9-031A24147FD1}" type="sibTrans" cxnId="{32F52D10-523C-4C16-841D-789EDD9FC8C0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C8243BD7-CCAD-4172-99E8-3E346240519F}">
      <dgm:prSet phldrT="[Texte]"/>
      <dgm:spPr>
        <a:solidFill>
          <a:srgbClr val="E3BCD0"/>
        </a:solidFill>
      </dgm:spPr>
      <dgm:t>
        <a:bodyPr/>
        <a:lstStyle/>
        <a:p>
          <a:r>
            <a:rPr lang="fr-FR" dirty="0">
              <a:latin typeface="Garamond" panose="02020404030301010803" pitchFamily="18" charset="0"/>
            </a:rPr>
            <a:t>Chambres consulaires</a:t>
          </a:r>
        </a:p>
      </dgm:t>
    </dgm:pt>
    <dgm:pt modelId="{2A25BD66-B990-4D11-88C9-AAEF330E6D41}" type="parTrans" cxnId="{1EAC0CAE-5BD0-4A86-95E9-FBB2F7D51C2C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2E59AA71-C248-482D-803A-8037A25C37AB}" type="sibTrans" cxnId="{1EAC0CAE-5BD0-4A86-95E9-FBB2F7D51C2C}">
      <dgm:prSet/>
      <dgm:spPr/>
      <dgm:t>
        <a:bodyPr/>
        <a:lstStyle/>
        <a:p>
          <a:endParaRPr lang="fr-FR">
            <a:latin typeface="Garamond" panose="02020404030301010803" pitchFamily="18" charset="0"/>
          </a:endParaRPr>
        </a:p>
      </dgm:t>
    </dgm:pt>
    <dgm:pt modelId="{C8459C8B-27C5-4C29-A45C-14BED1563B3D}" type="pres">
      <dgm:prSet presAssocID="{9F101AD3-A387-4D7A-A979-6A9941236C37}" presName="Name0" presStyleCnt="0">
        <dgm:presLayoutVars>
          <dgm:chMax val="1"/>
          <dgm:chPref val="1"/>
        </dgm:presLayoutVars>
      </dgm:prSet>
      <dgm:spPr/>
    </dgm:pt>
    <dgm:pt modelId="{E0D9AF33-518F-4DF0-88F2-4F3FD5ECE129}" type="pres">
      <dgm:prSet presAssocID="{EB2DE05F-485B-4D8C-B939-19D01000C3AD}" presName="Parent" presStyleLbl="node0" presStyleIdx="0" presStyleCnt="1">
        <dgm:presLayoutVars>
          <dgm:chMax val="5"/>
          <dgm:chPref val="5"/>
        </dgm:presLayoutVars>
      </dgm:prSet>
      <dgm:spPr/>
    </dgm:pt>
    <dgm:pt modelId="{C11C7040-8B42-4D59-85C9-2E64D4657D46}" type="pres">
      <dgm:prSet presAssocID="{EB2DE05F-485B-4D8C-B939-19D01000C3AD}" presName="Accent2" presStyleLbl="node1" presStyleIdx="0" presStyleCnt="19"/>
      <dgm:spPr/>
    </dgm:pt>
    <dgm:pt modelId="{505F1362-A707-4844-8E9C-51D312D660B1}" type="pres">
      <dgm:prSet presAssocID="{EB2DE05F-485B-4D8C-B939-19D01000C3AD}" presName="Accent3" presStyleLbl="node1" presStyleIdx="1" presStyleCnt="19"/>
      <dgm:spPr/>
    </dgm:pt>
    <dgm:pt modelId="{244770AF-8469-4323-A435-67B70B6414BC}" type="pres">
      <dgm:prSet presAssocID="{EB2DE05F-485B-4D8C-B939-19D01000C3AD}" presName="Accent4" presStyleLbl="node1" presStyleIdx="2" presStyleCnt="19"/>
      <dgm:spPr/>
    </dgm:pt>
    <dgm:pt modelId="{BB61F929-EC53-4154-8CCB-B0D4DE1C2FB9}" type="pres">
      <dgm:prSet presAssocID="{EB2DE05F-485B-4D8C-B939-19D01000C3AD}" presName="Accent5" presStyleLbl="node1" presStyleIdx="3" presStyleCnt="19"/>
      <dgm:spPr/>
    </dgm:pt>
    <dgm:pt modelId="{0D902B31-7A41-4B2F-9B60-C71B257E3412}" type="pres">
      <dgm:prSet presAssocID="{EB2DE05F-485B-4D8C-B939-19D01000C3AD}" presName="Accent6" presStyleLbl="node1" presStyleIdx="4" presStyleCnt="19"/>
      <dgm:spPr/>
    </dgm:pt>
    <dgm:pt modelId="{39074BCB-32BC-405B-B97E-4E14F055FDA5}" type="pres">
      <dgm:prSet presAssocID="{44719F28-A05D-4A69-AF21-0A99C5EB887B}" presName="Child1" presStyleLbl="node1" presStyleIdx="5" presStyleCnt="19">
        <dgm:presLayoutVars>
          <dgm:chMax val="0"/>
          <dgm:chPref val="0"/>
        </dgm:presLayoutVars>
      </dgm:prSet>
      <dgm:spPr/>
    </dgm:pt>
    <dgm:pt modelId="{F44518B7-0C55-4C0E-A00A-86D3193AFE55}" type="pres">
      <dgm:prSet presAssocID="{44719F28-A05D-4A69-AF21-0A99C5EB887B}" presName="Accent7" presStyleCnt="0"/>
      <dgm:spPr/>
    </dgm:pt>
    <dgm:pt modelId="{1EAF8E42-D81B-4778-8AF7-2729A0B3A9EE}" type="pres">
      <dgm:prSet presAssocID="{44719F28-A05D-4A69-AF21-0A99C5EB887B}" presName="AccentHold1" presStyleLbl="node1" presStyleIdx="6" presStyleCnt="19"/>
      <dgm:spPr/>
    </dgm:pt>
    <dgm:pt modelId="{401C9D9D-BA87-4595-8D5F-D2097A66B0CE}" type="pres">
      <dgm:prSet presAssocID="{44719F28-A05D-4A69-AF21-0A99C5EB887B}" presName="Accent8" presStyleCnt="0"/>
      <dgm:spPr/>
    </dgm:pt>
    <dgm:pt modelId="{6A5DB13C-EF65-4F75-B09C-B8425B3C9292}" type="pres">
      <dgm:prSet presAssocID="{44719F28-A05D-4A69-AF21-0A99C5EB887B}" presName="AccentHold2" presStyleLbl="node1" presStyleIdx="7" presStyleCnt="19"/>
      <dgm:spPr/>
    </dgm:pt>
    <dgm:pt modelId="{5FD0C982-EECE-4F39-89DE-7F827729B1F8}" type="pres">
      <dgm:prSet presAssocID="{7B7C33AE-10AB-496C-B8D4-D4BE60C999D5}" presName="Child2" presStyleLbl="node1" presStyleIdx="8" presStyleCnt="19">
        <dgm:presLayoutVars>
          <dgm:chMax val="0"/>
          <dgm:chPref val="0"/>
        </dgm:presLayoutVars>
      </dgm:prSet>
      <dgm:spPr/>
    </dgm:pt>
    <dgm:pt modelId="{C8142B46-1193-4A35-9B45-D22D90520611}" type="pres">
      <dgm:prSet presAssocID="{7B7C33AE-10AB-496C-B8D4-D4BE60C999D5}" presName="Accent9" presStyleCnt="0"/>
      <dgm:spPr/>
    </dgm:pt>
    <dgm:pt modelId="{379FA8A0-5B34-453A-BEAD-A3FADB680DC2}" type="pres">
      <dgm:prSet presAssocID="{7B7C33AE-10AB-496C-B8D4-D4BE60C999D5}" presName="AccentHold1" presStyleLbl="node1" presStyleIdx="9" presStyleCnt="19"/>
      <dgm:spPr/>
    </dgm:pt>
    <dgm:pt modelId="{7541C51D-0E25-435E-8603-74C8E7D6975E}" type="pres">
      <dgm:prSet presAssocID="{7B7C33AE-10AB-496C-B8D4-D4BE60C999D5}" presName="Accent10" presStyleCnt="0"/>
      <dgm:spPr/>
    </dgm:pt>
    <dgm:pt modelId="{7990DB07-E737-477A-BCD9-F4D2D78CCE7D}" type="pres">
      <dgm:prSet presAssocID="{7B7C33AE-10AB-496C-B8D4-D4BE60C999D5}" presName="AccentHold2" presStyleLbl="node1" presStyleIdx="10" presStyleCnt="19"/>
      <dgm:spPr/>
    </dgm:pt>
    <dgm:pt modelId="{6AE44997-2C91-4E89-8516-42536B20CBD9}" type="pres">
      <dgm:prSet presAssocID="{7B7C33AE-10AB-496C-B8D4-D4BE60C999D5}" presName="Accent11" presStyleCnt="0"/>
      <dgm:spPr/>
    </dgm:pt>
    <dgm:pt modelId="{366CEFD0-8727-43F4-A6D8-C07CF7FB4928}" type="pres">
      <dgm:prSet presAssocID="{7B7C33AE-10AB-496C-B8D4-D4BE60C999D5}" presName="AccentHold3" presStyleLbl="node1" presStyleIdx="11" presStyleCnt="19"/>
      <dgm:spPr/>
    </dgm:pt>
    <dgm:pt modelId="{DD0DE98A-64E4-4A0D-B83E-F6E8BFDF2C79}" type="pres">
      <dgm:prSet presAssocID="{8A6AC6CC-093C-44E4-909B-4BB73D090E32}" presName="Child3" presStyleLbl="node1" presStyleIdx="12" presStyleCnt="19">
        <dgm:presLayoutVars>
          <dgm:chMax val="0"/>
          <dgm:chPref val="0"/>
        </dgm:presLayoutVars>
      </dgm:prSet>
      <dgm:spPr/>
    </dgm:pt>
    <dgm:pt modelId="{623B168F-B508-4B9B-A53E-43920BCEF89F}" type="pres">
      <dgm:prSet presAssocID="{8A6AC6CC-093C-44E4-909B-4BB73D090E32}" presName="Accent12" presStyleCnt="0"/>
      <dgm:spPr/>
    </dgm:pt>
    <dgm:pt modelId="{15660059-FA5E-4D27-B8FA-EEC4CD7CB2F7}" type="pres">
      <dgm:prSet presAssocID="{8A6AC6CC-093C-44E4-909B-4BB73D090E32}" presName="AccentHold1" presStyleLbl="node1" presStyleIdx="13" presStyleCnt="19"/>
      <dgm:spPr/>
    </dgm:pt>
    <dgm:pt modelId="{85F9050B-4D9E-4DB8-A534-0E7A4463AB48}" type="pres">
      <dgm:prSet presAssocID="{009192F5-7C5A-4398-B5DC-97D446A3D81F}" presName="Child4" presStyleLbl="node1" presStyleIdx="14" presStyleCnt="19">
        <dgm:presLayoutVars>
          <dgm:chMax val="0"/>
          <dgm:chPref val="0"/>
        </dgm:presLayoutVars>
      </dgm:prSet>
      <dgm:spPr/>
    </dgm:pt>
    <dgm:pt modelId="{93997F50-9BC2-42A3-85CD-FFC4E229A490}" type="pres">
      <dgm:prSet presAssocID="{009192F5-7C5A-4398-B5DC-97D446A3D81F}" presName="Accent13" presStyleCnt="0"/>
      <dgm:spPr/>
    </dgm:pt>
    <dgm:pt modelId="{3A9FE690-77AA-4364-BB9D-1FDBBB6D3CBE}" type="pres">
      <dgm:prSet presAssocID="{009192F5-7C5A-4398-B5DC-97D446A3D81F}" presName="AccentHold1" presStyleLbl="node1" presStyleIdx="15" presStyleCnt="19"/>
      <dgm:spPr/>
    </dgm:pt>
    <dgm:pt modelId="{55B36711-9019-4BD5-9834-2B91D913C6A9}" type="pres">
      <dgm:prSet presAssocID="{C8243BD7-CCAD-4172-99E8-3E346240519F}" presName="Child5" presStyleLbl="node1" presStyleIdx="16" presStyleCnt="19">
        <dgm:presLayoutVars>
          <dgm:chMax val="0"/>
          <dgm:chPref val="0"/>
        </dgm:presLayoutVars>
      </dgm:prSet>
      <dgm:spPr/>
    </dgm:pt>
    <dgm:pt modelId="{887782BF-E45E-4CAA-9E77-6BC93DE38884}" type="pres">
      <dgm:prSet presAssocID="{C8243BD7-CCAD-4172-99E8-3E346240519F}" presName="Accent15" presStyleCnt="0"/>
      <dgm:spPr/>
    </dgm:pt>
    <dgm:pt modelId="{D43021A9-CD8B-4FB3-8CEB-E65E4BE15F90}" type="pres">
      <dgm:prSet presAssocID="{C8243BD7-CCAD-4172-99E8-3E346240519F}" presName="AccentHold2" presStyleLbl="node1" presStyleIdx="17" presStyleCnt="19"/>
      <dgm:spPr/>
    </dgm:pt>
    <dgm:pt modelId="{776804AB-E1FA-4C87-A82A-62FA2BD9D57B}" type="pres">
      <dgm:prSet presAssocID="{C8243BD7-CCAD-4172-99E8-3E346240519F}" presName="Accent16" presStyleCnt="0"/>
      <dgm:spPr/>
    </dgm:pt>
    <dgm:pt modelId="{90AFE4FE-C21B-47F6-9778-0C0DAFCFE5EF}" type="pres">
      <dgm:prSet presAssocID="{C8243BD7-CCAD-4172-99E8-3E346240519F}" presName="AccentHold3" presStyleLbl="node1" presStyleIdx="18" presStyleCnt="19"/>
      <dgm:spPr/>
    </dgm:pt>
  </dgm:ptLst>
  <dgm:cxnLst>
    <dgm:cxn modelId="{8AF9600D-533F-4F06-B359-291F3177B2E9}" type="presOf" srcId="{009192F5-7C5A-4398-B5DC-97D446A3D81F}" destId="{85F9050B-4D9E-4DB8-A534-0E7A4463AB48}" srcOrd="0" destOrd="0" presId="urn:microsoft.com/office/officeart/2009/3/layout/CircleRelationship"/>
    <dgm:cxn modelId="{32F52D10-523C-4C16-841D-789EDD9FC8C0}" srcId="{EB2DE05F-485B-4D8C-B939-19D01000C3AD}" destId="{009192F5-7C5A-4398-B5DC-97D446A3D81F}" srcOrd="3" destOrd="0" parTransId="{F6C5926F-8EB5-45C2-B972-90AC2380CB26}" sibTransId="{683B0070-D739-4E55-97E9-031A24147FD1}"/>
    <dgm:cxn modelId="{DC1AB43F-F3EC-4D84-BDE5-4C86CB81FEA0}" srcId="{9F101AD3-A387-4D7A-A979-6A9941236C37}" destId="{EB2DE05F-485B-4D8C-B939-19D01000C3AD}" srcOrd="0" destOrd="0" parTransId="{D349D067-27AE-4E61-AC4A-24477C43DD55}" sibTransId="{96CB4492-3C29-415C-954B-1CBD5B9F15A7}"/>
    <dgm:cxn modelId="{0B473942-ADEA-4AA7-9649-FB97BD31AD6C}" type="presOf" srcId="{EB2DE05F-485B-4D8C-B939-19D01000C3AD}" destId="{E0D9AF33-518F-4DF0-88F2-4F3FD5ECE129}" srcOrd="0" destOrd="0" presId="urn:microsoft.com/office/officeart/2009/3/layout/CircleRelationship"/>
    <dgm:cxn modelId="{669E0567-D309-405A-9BBE-F4E50FECDE56}" srcId="{EB2DE05F-485B-4D8C-B939-19D01000C3AD}" destId="{44719F28-A05D-4A69-AF21-0A99C5EB887B}" srcOrd="0" destOrd="0" parTransId="{00EC5D7C-A711-4FE7-88EC-722031674E60}" sibTransId="{740F06D6-277A-4567-B689-3A44E9C53C23}"/>
    <dgm:cxn modelId="{FCA1416E-D004-476C-8C5F-AF76AE2A9331}" type="presOf" srcId="{C8243BD7-CCAD-4172-99E8-3E346240519F}" destId="{55B36711-9019-4BD5-9834-2B91D913C6A9}" srcOrd="0" destOrd="0" presId="urn:microsoft.com/office/officeart/2009/3/layout/CircleRelationship"/>
    <dgm:cxn modelId="{4712F871-5AB0-4E15-ABF2-44A6717CF7BE}" type="presOf" srcId="{7B7C33AE-10AB-496C-B8D4-D4BE60C999D5}" destId="{5FD0C982-EECE-4F39-89DE-7F827729B1F8}" srcOrd="0" destOrd="0" presId="urn:microsoft.com/office/officeart/2009/3/layout/CircleRelationship"/>
    <dgm:cxn modelId="{DA3D0554-403C-41E4-8CCB-079215391C38}" type="presOf" srcId="{8A6AC6CC-093C-44E4-909B-4BB73D090E32}" destId="{DD0DE98A-64E4-4A0D-B83E-F6E8BFDF2C79}" srcOrd="0" destOrd="0" presId="urn:microsoft.com/office/officeart/2009/3/layout/CircleRelationship"/>
    <dgm:cxn modelId="{48755DAD-4F9B-4AE8-8EE4-D013A5A902AB}" srcId="{EB2DE05F-485B-4D8C-B939-19D01000C3AD}" destId="{7B7C33AE-10AB-496C-B8D4-D4BE60C999D5}" srcOrd="1" destOrd="0" parTransId="{31A97E6E-22BB-47BD-AD06-55D4988C6ADC}" sibTransId="{74AE6290-EF25-4CD4-95DE-366E1EE4B404}"/>
    <dgm:cxn modelId="{1EAC0CAE-5BD0-4A86-95E9-FBB2F7D51C2C}" srcId="{EB2DE05F-485B-4D8C-B939-19D01000C3AD}" destId="{C8243BD7-CCAD-4172-99E8-3E346240519F}" srcOrd="4" destOrd="0" parTransId="{2A25BD66-B990-4D11-88C9-AAEF330E6D41}" sibTransId="{2E59AA71-C248-482D-803A-8037A25C37AB}"/>
    <dgm:cxn modelId="{617C5EC0-756A-4AF5-ADDA-0C85B2AAFE56}" type="presOf" srcId="{44719F28-A05D-4A69-AF21-0A99C5EB887B}" destId="{39074BCB-32BC-405B-B97E-4E14F055FDA5}" srcOrd="0" destOrd="0" presId="urn:microsoft.com/office/officeart/2009/3/layout/CircleRelationship"/>
    <dgm:cxn modelId="{7C000ECD-80C6-4BAF-A849-906132E90F35}" srcId="{EB2DE05F-485B-4D8C-B939-19D01000C3AD}" destId="{8A6AC6CC-093C-44E4-909B-4BB73D090E32}" srcOrd="2" destOrd="0" parTransId="{3C483B4E-3FCF-44D8-BDB8-ABDDB6CF5E43}" sibTransId="{552507CE-4BD3-489B-8BC5-049A648C30F2}"/>
    <dgm:cxn modelId="{547F9AF3-7437-4497-859A-C6ADFE5996F8}" type="presOf" srcId="{9F101AD3-A387-4D7A-A979-6A9941236C37}" destId="{C8459C8B-27C5-4C29-A45C-14BED1563B3D}" srcOrd="0" destOrd="0" presId="urn:microsoft.com/office/officeart/2009/3/layout/CircleRelationship"/>
    <dgm:cxn modelId="{DB1D44DA-65C0-4783-B370-D83E32285A6A}" type="presParOf" srcId="{C8459C8B-27C5-4C29-A45C-14BED1563B3D}" destId="{E0D9AF33-518F-4DF0-88F2-4F3FD5ECE129}" srcOrd="0" destOrd="0" presId="urn:microsoft.com/office/officeart/2009/3/layout/CircleRelationship"/>
    <dgm:cxn modelId="{C4F531A9-7F99-43A2-A745-441DA76B3088}" type="presParOf" srcId="{C8459C8B-27C5-4C29-A45C-14BED1563B3D}" destId="{C11C7040-8B42-4D59-85C9-2E64D4657D46}" srcOrd="1" destOrd="0" presId="urn:microsoft.com/office/officeart/2009/3/layout/CircleRelationship"/>
    <dgm:cxn modelId="{137DCBBE-3ED9-44F2-8172-35A4AD5D5BE5}" type="presParOf" srcId="{C8459C8B-27C5-4C29-A45C-14BED1563B3D}" destId="{505F1362-A707-4844-8E9C-51D312D660B1}" srcOrd="2" destOrd="0" presId="urn:microsoft.com/office/officeart/2009/3/layout/CircleRelationship"/>
    <dgm:cxn modelId="{69E82A47-F2EE-4FD8-AF30-8DEF5D97493F}" type="presParOf" srcId="{C8459C8B-27C5-4C29-A45C-14BED1563B3D}" destId="{244770AF-8469-4323-A435-67B70B6414BC}" srcOrd="3" destOrd="0" presId="urn:microsoft.com/office/officeart/2009/3/layout/CircleRelationship"/>
    <dgm:cxn modelId="{BA9D2DC0-9049-4F8D-AB27-ABD8B0368E94}" type="presParOf" srcId="{C8459C8B-27C5-4C29-A45C-14BED1563B3D}" destId="{BB61F929-EC53-4154-8CCB-B0D4DE1C2FB9}" srcOrd="4" destOrd="0" presId="urn:microsoft.com/office/officeart/2009/3/layout/CircleRelationship"/>
    <dgm:cxn modelId="{F9F8EBDB-32EB-40C6-9B91-EDA248B49ECF}" type="presParOf" srcId="{C8459C8B-27C5-4C29-A45C-14BED1563B3D}" destId="{0D902B31-7A41-4B2F-9B60-C71B257E3412}" srcOrd="5" destOrd="0" presId="urn:microsoft.com/office/officeart/2009/3/layout/CircleRelationship"/>
    <dgm:cxn modelId="{62547B03-7794-473E-BA35-8798270AF403}" type="presParOf" srcId="{C8459C8B-27C5-4C29-A45C-14BED1563B3D}" destId="{39074BCB-32BC-405B-B97E-4E14F055FDA5}" srcOrd="6" destOrd="0" presId="urn:microsoft.com/office/officeart/2009/3/layout/CircleRelationship"/>
    <dgm:cxn modelId="{BB80F6DC-1406-46A0-A2BE-38BB2E41668A}" type="presParOf" srcId="{C8459C8B-27C5-4C29-A45C-14BED1563B3D}" destId="{F44518B7-0C55-4C0E-A00A-86D3193AFE55}" srcOrd="7" destOrd="0" presId="urn:microsoft.com/office/officeart/2009/3/layout/CircleRelationship"/>
    <dgm:cxn modelId="{7A21A3A1-927F-49A0-B1CA-009AC43F1F21}" type="presParOf" srcId="{F44518B7-0C55-4C0E-A00A-86D3193AFE55}" destId="{1EAF8E42-D81B-4778-8AF7-2729A0B3A9EE}" srcOrd="0" destOrd="0" presId="urn:microsoft.com/office/officeart/2009/3/layout/CircleRelationship"/>
    <dgm:cxn modelId="{2BD12800-2A26-41DB-95EE-FFF9BBBCF5E5}" type="presParOf" srcId="{C8459C8B-27C5-4C29-A45C-14BED1563B3D}" destId="{401C9D9D-BA87-4595-8D5F-D2097A66B0CE}" srcOrd="8" destOrd="0" presId="urn:microsoft.com/office/officeart/2009/3/layout/CircleRelationship"/>
    <dgm:cxn modelId="{8DE72F84-DF8A-4126-929E-63DAEDDDBC5C}" type="presParOf" srcId="{401C9D9D-BA87-4595-8D5F-D2097A66B0CE}" destId="{6A5DB13C-EF65-4F75-B09C-B8425B3C9292}" srcOrd="0" destOrd="0" presId="urn:microsoft.com/office/officeart/2009/3/layout/CircleRelationship"/>
    <dgm:cxn modelId="{993D8DB5-DCB9-4116-8D3C-C363FD8A2281}" type="presParOf" srcId="{C8459C8B-27C5-4C29-A45C-14BED1563B3D}" destId="{5FD0C982-EECE-4F39-89DE-7F827729B1F8}" srcOrd="9" destOrd="0" presId="urn:microsoft.com/office/officeart/2009/3/layout/CircleRelationship"/>
    <dgm:cxn modelId="{62F6CE46-0FF4-447F-9E87-871CADE89EB6}" type="presParOf" srcId="{C8459C8B-27C5-4C29-A45C-14BED1563B3D}" destId="{C8142B46-1193-4A35-9B45-D22D90520611}" srcOrd="10" destOrd="0" presId="urn:microsoft.com/office/officeart/2009/3/layout/CircleRelationship"/>
    <dgm:cxn modelId="{D1CFE741-C1F3-4061-BAC4-674A596CA1C5}" type="presParOf" srcId="{C8142B46-1193-4A35-9B45-D22D90520611}" destId="{379FA8A0-5B34-453A-BEAD-A3FADB680DC2}" srcOrd="0" destOrd="0" presId="urn:microsoft.com/office/officeart/2009/3/layout/CircleRelationship"/>
    <dgm:cxn modelId="{0F2AAEA6-5A90-4374-B5B3-E1303C6A125C}" type="presParOf" srcId="{C8459C8B-27C5-4C29-A45C-14BED1563B3D}" destId="{7541C51D-0E25-435E-8603-74C8E7D6975E}" srcOrd="11" destOrd="0" presId="urn:microsoft.com/office/officeart/2009/3/layout/CircleRelationship"/>
    <dgm:cxn modelId="{842E1300-252F-4E42-BC47-FA11B3BC0515}" type="presParOf" srcId="{7541C51D-0E25-435E-8603-74C8E7D6975E}" destId="{7990DB07-E737-477A-BCD9-F4D2D78CCE7D}" srcOrd="0" destOrd="0" presId="urn:microsoft.com/office/officeart/2009/3/layout/CircleRelationship"/>
    <dgm:cxn modelId="{24644DDB-472F-4F50-9E7F-071DD777D934}" type="presParOf" srcId="{C8459C8B-27C5-4C29-A45C-14BED1563B3D}" destId="{6AE44997-2C91-4E89-8516-42536B20CBD9}" srcOrd="12" destOrd="0" presId="urn:microsoft.com/office/officeart/2009/3/layout/CircleRelationship"/>
    <dgm:cxn modelId="{458C0142-C684-4B43-B7FA-A453C1FDBBF0}" type="presParOf" srcId="{6AE44997-2C91-4E89-8516-42536B20CBD9}" destId="{366CEFD0-8727-43F4-A6D8-C07CF7FB4928}" srcOrd="0" destOrd="0" presId="urn:microsoft.com/office/officeart/2009/3/layout/CircleRelationship"/>
    <dgm:cxn modelId="{6BEAA907-8965-4D78-AC73-5FD624AC4BBF}" type="presParOf" srcId="{C8459C8B-27C5-4C29-A45C-14BED1563B3D}" destId="{DD0DE98A-64E4-4A0D-B83E-F6E8BFDF2C79}" srcOrd="13" destOrd="0" presId="urn:microsoft.com/office/officeart/2009/3/layout/CircleRelationship"/>
    <dgm:cxn modelId="{A46F3F3D-0EB2-42EF-AD6B-17E76229CF3F}" type="presParOf" srcId="{C8459C8B-27C5-4C29-A45C-14BED1563B3D}" destId="{623B168F-B508-4B9B-A53E-43920BCEF89F}" srcOrd="14" destOrd="0" presId="urn:microsoft.com/office/officeart/2009/3/layout/CircleRelationship"/>
    <dgm:cxn modelId="{8DCDD88F-8F24-4047-9F09-F0D506AC1778}" type="presParOf" srcId="{623B168F-B508-4B9B-A53E-43920BCEF89F}" destId="{15660059-FA5E-4D27-B8FA-EEC4CD7CB2F7}" srcOrd="0" destOrd="0" presId="urn:microsoft.com/office/officeart/2009/3/layout/CircleRelationship"/>
    <dgm:cxn modelId="{F9667681-963B-4B93-A381-E123B9EB199D}" type="presParOf" srcId="{C8459C8B-27C5-4C29-A45C-14BED1563B3D}" destId="{85F9050B-4D9E-4DB8-A534-0E7A4463AB48}" srcOrd="15" destOrd="0" presId="urn:microsoft.com/office/officeart/2009/3/layout/CircleRelationship"/>
    <dgm:cxn modelId="{07A64A2A-6736-4F14-B317-52E501B3CF5D}" type="presParOf" srcId="{C8459C8B-27C5-4C29-A45C-14BED1563B3D}" destId="{93997F50-9BC2-42A3-85CD-FFC4E229A490}" srcOrd="16" destOrd="0" presId="urn:microsoft.com/office/officeart/2009/3/layout/CircleRelationship"/>
    <dgm:cxn modelId="{D95DCE55-4807-4544-B1DE-1829A47F9155}" type="presParOf" srcId="{93997F50-9BC2-42A3-85CD-FFC4E229A490}" destId="{3A9FE690-77AA-4364-BB9D-1FDBBB6D3CBE}" srcOrd="0" destOrd="0" presId="urn:microsoft.com/office/officeart/2009/3/layout/CircleRelationship"/>
    <dgm:cxn modelId="{0CC519C7-D854-4D11-8F16-2976F7D1B354}" type="presParOf" srcId="{C8459C8B-27C5-4C29-A45C-14BED1563B3D}" destId="{55B36711-9019-4BD5-9834-2B91D913C6A9}" srcOrd="17" destOrd="0" presId="urn:microsoft.com/office/officeart/2009/3/layout/CircleRelationship"/>
    <dgm:cxn modelId="{934FAFCB-3FB1-4C39-84A3-B93CB9CEA510}" type="presParOf" srcId="{C8459C8B-27C5-4C29-A45C-14BED1563B3D}" destId="{887782BF-E45E-4CAA-9E77-6BC93DE38884}" srcOrd="18" destOrd="0" presId="urn:microsoft.com/office/officeart/2009/3/layout/CircleRelationship"/>
    <dgm:cxn modelId="{79EA8724-0BBC-465E-B676-27C22AAF26C7}" type="presParOf" srcId="{887782BF-E45E-4CAA-9E77-6BC93DE38884}" destId="{D43021A9-CD8B-4FB3-8CEB-E65E4BE15F90}" srcOrd="0" destOrd="0" presId="urn:microsoft.com/office/officeart/2009/3/layout/CircleRelationship"/>
    <dgm:cxn modelId="{EFD23AB1-56BA-414A-A8CE-492FA8C2041E}" type="presParOf" srcId="{C8459C8B-27C5-4C29-A45C-14BED1563B3D}" destId="{776804AB-E1FA-4C87-A82A-62FA2BD9D57B}" srcOrd="19" destOrd="0" presId="urn:microsoft.com/office/officeart/2009/3/layout/CircleRelationship"/>
    <dgm:cxn modelId="{1F5B8C84-8B4D-4754-A8AC-6C42CD00DA47}" type="presParOf" srcId="{776804AB-E1FA-4C87-A82A-62FA2BD9D57B}" destId="{90AFE4FE-C21B-47F6-9778-0C0DAFCFE5EF}" srcOrd="0" destOrd="0" presId="urn:microsoft.com/office/officeart/2009/3/layout/CircleRelationship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9AF33-518F-4DF0-88F2-4F3FD5ECE129}">
      <dsp:nvSpPr>
        <dsp:cNvPr id="0" name=""/>
        <dsp:cNvSpPr/>
      </dsp:nvSpPr>
      <dsp:spPr>
        <a:xfrm>
          <a:off x="1984692" y="378690"/>
          <a:ext cx="3631936" cy="3632132"/>
        </a:xfrm>
        <a:prstGeom prst="ellipse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>
              <a:latin typeface="Garamond" panose="02020404030301010803" pitchFamily="18" charset="0"/>
            </a:rPr>
            <a:t>9 </a:t>
          </a:r>
          <a:r>
            <a:rPr lang="fr-FR" sz="3200" b="1" kern="1200" dirty="0">
              <a:latin typeface="Garamond" panose="02020404030301010803" pitchFamily="18" charset="0"/>
            </a:rPr>
            <a:t>Fondateurs</a:t>
          </a:r>
        </a:p>
      </dsp:txBody>
      <dsp:txXfrm>
        <a:off x="2516577" y="910603"/>
        <a:ext cx="2568166" cy="2568306"/>
      </dsp:txXfrm>
    </dsp:sp>
    <dsp:sp modelId="{BD61D20F-B346-4D92-BE1A-183D60128303}">
      <dsp:nvSpPr>
        <dsp:cNvPr id="0" name=""/>
        <dsp:cNvSpPr/>
      </dsp:nvSpPr>
      <dsp:spPr>
        <a:xfrm>
          <a:off x="2091335" y="464503"/>
          <a:ext cx="403796" cy="40423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C7040-8B42-4D59-85C9-2E64D4657D46}">
      <dsp:nvSpPr>
        <dsp:cNvPr id="0" name=""/>
        <dsp:cNvSpPr/>
      </dsp:nvSpPr>
      <dsp:spPr>
        <a:xfrm>
          <a:off x="2590234" y="3528094"/>
          <a:ext cx="292789" cy="292608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F1362-A707-4844-8E9C-51D312D660B1}">
      <dsp:nvSpPr>
        <dsp:cNvPr id="0" name=""/>
        <dsp:cNvSpPr/>
      </dsp:nvSpPr>
      <dsp:spPr>
        <a:xfrm>
          <a:off x="5339330" y="1639688"/>
          <a:ext cx="292789" cy="292608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770AF-8469-4323-A435-67B70B6414BC}">
      <dsp:nvSpPr>
        <dsp:cNvPr id="0" name=""/>
        <dsp:cNvSpPr/>
      </dsp:nvSpPr>
      <dsp:spPr>
        <a:xfrm>
          <a:off x="3940197" y="3839125"/>
          <a:ext cx="403796" cy="40423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1F929-EC53-4154-8CCB-B0D4DE1C2FB9}">
      <dsp:nvSpPr>
        <dsp:cNvPr id="0" name=""/>
        <dsp:cNvSpPr/>
      </dsp:nvSpPr>
      <dsp:spPr>
        <a:xfrm>
          <a:off x="2672186" y="573836"/>
          <a:ext cx="292789" cy="292608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02B31-7A41-4B2F-9B60-C71B257E3412}">
      <dsp:nvSpPr>
        <dsp:cNvPr id="0" name=""/>
        <dsp:cNvSpPr/>
      </dsp:nvSpPr>
      <dsp:spPr>
        <a:xfrm>
          <a:off x="1750605" y="2249288"/>
          <a:ext cx="292789" cy="292608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74BCB-32BC-405B-B97E-4E14F055FDA5}">
      <dsp:nvSpPr>
        <dsp:cNvPr id="0" name=""/>
        <dsp:cNvSpPr/>
      </dsp:nvSpPr>
      <dsp:spPr>
        <a:xfrm>
          <a:off x="352931" y="1573987"/>
          <a:ext cx="1476614" cy="1476586"/>
        </a:xfrm>
        <a:prstGeom prst="ellipse">
          <a:avLst/>
        </a:prstGeom>
        <a:solidFill>
          <a:srgbClr val="E3CC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Garamond" panose="02020404030301010803" pitchFamily="18" charset="0"/>
            </a:rPr>
            <a:t>3 ESR</a:t>
          </a:r>
        </a:p>
      </dsp:txBody>
      <dsp:txXfrm>
        <a:off x="569176" y="1790228"/>
        <a:ext cx="1044124" cy="1044104"/>
      </dsp:txXfrm>
    </dsp:sp>
    <dsp:sp modelId="{1EAF8E42-D81B-4778-8AF7-2729A0B3A9EE}">
      <dsp:nvSpPr>
        <dsp:cNvPr id="0" name=""/>
        <dsp:cNvSpPr/>
      </dsp:nvSpPr>
      <dsp:spPr>
        <a:xfrm>
          <a:off x="3137818" y="586841"/>
          <a:ext cx="403796" cy="40423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DB13C-EF65-4F75-B09C-B8425B3C9292}">
      <dsp:nvSpPr>
        <dsp:cNvPr id="0" name=""/>
        <dsp:cNvSpPr/>
      </dsp:nvSpPr>
      <dsp:spPr>
        <a:xfrm>
          <a:off x="867083" y="3362884"/>
          <a:ext cx="730112" cy="730436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0C982-EECE-4F39-89DE-7F827729B1F8}">
      <dsp:nvSpPr>
        <dsp:cNvPr id="0" name=""/>
        <dsp:cNvSpPr/>
      </dsp:nvSpPr>
      <dsp:spPr>
        <a:xfrm>
          <a:off x="5478648" y="126254"/>
          <a:ext cx="1476614" cy="1476586"/>
        </a:xfrm>
        <a:prstGeom prst="ellipse">
          <a:avLst/>
        </a:prstGeom>
        <a:solidFill>
          <a:srgbClr val="E3CC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Garamond" panose="02020404030301010803" pitchFamily="18" charset="0"/>
            </a:rPr>
            <a:t>3 ONR</a:t>
          </a:r>
        </a:p>
      </dsp:txBody>
      <dsp:txXfrm>
        <a:off x="5694893" y="342495"/>
        <a:ext cx="1044124" cy="1044104"/>
      </dsp:txXfrm>
    </dsp:sp>
    <dsp:sp modelId="{379FA8A0-5B34-453A-BEAD-A3FADB680DC2}">
      <dsp:nvSpPr>
        <dsp:cNvPr id="0" name=""/>
        <dsp:cNvSpPr/>
      </dsp:nvSpPr>
      <dsp:spPr>
        <a:xfrm>
          <a:off x="4819312" y="1146048"/>
          <a:ext cx="403796" cy="40423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0DB07-E737-477A-BCD9-F4D2D78CCE7D}">
      <dsp:nvSpPr>
        <dsp:cNvPr id="0" name=""/>
        <dsp:cNvSpPr/>
      </dsp:nvSpPr>
      <dsp:spPr>
        <a:xfrm>
          <a:off x="199489" y="3599078"/>
          <a:ext cx="292789" cy="292608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CEFD0-8727-43F4-A6D8-C07CF7FB4928}">
      <dsp:nvSpPr>
        <dsp:cNvPr id="0" name=""/>
        <dsp:cNvSpPr/>
      </dsp:nvSpPr>
      <dsp:spPr>
        <a:xfrm>
          <a:off x="3116958" y="3182383"/>
          <a:ext cx="292789" cy="292608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DE98A-64E4-4A0D-B83E-F6E8BFDF2C79}">
      <dsp:nvSpPr>
        <dsp:cNvPr id="0" name=""/>
        <dsp:cNvSpPr/>
      </dsp:nvSpPr>
      <dsp:spPr>
        <a:xfrm>
          <a:off x="5894104" y="2505287"/>
          <a:ext cx="2034406" cy="1822905"/>
        </a:xfrm>
        <a:prstGeom prst="ellipse">
          <a:avLst/>
        </a:prstGeom>
        <a:solidFill>
          <a:srgbClr val="E3CC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Garamond" panose="02020404030301010803" pitchFamily="18" charset="0"/>
            </a:rPr>
            <a:t>1 Dispositif d’appui à la valorisation</a:t>
          </a:r>
        </a:p>
      </dsp:txBody>
      <dsp:txXfrm>
        <a:off x="6192036" y="2772245"/>
        <a:ext cx="1438542" cy="1288989"/>
      </dsp:txXfrm>
    </dsp:sp>
    <dsp:sp modelId="{15660059-FA5E-4D27-B8FA-EEC4CD7CB2F7}">
      <dsp:nvSpPr>
        <dsp:cNvPr id="0" name=""/>
        <dsp:cNvSpPr/>
      </dsp:nvSpPr>
      <dsp:spPr>
        <a:xfrm>
          <a:off x="5756537" y="2626969"/>
          <a:ext cx="292789" cy="292608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9050B-4D9E-4DB8-A534-0E7A4463AB48}">
      <dsp:nvSpPr>
        <dsp:cNvPr id="0" name=""/>
        <dsp:cNvSpPr/>
      </dsp:nvSpPr>
      <dsp:spPr>
        <a:xfrm>
          <a:off x="1934623" y="3942080"/>
          <a:ext cx="1476614" cy="1476586"/>
        </a:xfrm>
        <a:prstGeom prst="ellipse">
          <a:avLst/>
        </a:prstGeom>
        <a:solidFill>
          <a:srgbClr val="E3CC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Garamond" panose="02020404030301010803" pitchFamily="18" charset="0"/>
            </a:rPr>
            <a:t>2 CHU</a:t>
          </a:r>
        </a:p>
      </dsp:txBody>
      <dsp:txXfrm>
        <a:off x="2150868" y="4158321"/>
        <a:ext cx="1044124" cy="1044104"/>
      </dsp:txXfrm>
    </dsp:sp>
    <dsp:sp modelId="{3A9FE690-77AA-4364-BB9D-1FDBBB6D3CBE}">
      <dsp:nvSpPr>
        <dsp:cNvPr id="0" name=""/>
        <dsp:cNvSpPr/>
      </dsp:nvSpPr>
      <dsp:spPr>
        <a:xfrm>
          <a:off x="3253295" y="3892228"/>
          <a:ext cx="292789" cy="292608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9AF33-518F-4DF0-88F2-4F3FD5ECE129}">
      <dsp:nvSpPr>
        <dsp:cNvPr id="0" name=""/>
        <dsp:cNvSpPr/>
      </dsp:nvSpPr>
      <dsp:spPr>
        <a:xfrm>
          <a:off x="2368200" y="1033339"/>
          <a:ext cx="3031764" cy="3032286"/>
        </a:xfrm>
        <a:prstGeom prst="ellipse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latin typeface="Garamond" panose="02020404030301010803" pitchFamily="18" charset="0"/>
            </a:rPr>
            <a:t>Partenaires</a:t>
          </a:r>
        </a:p>
      </dsp:txBody>
      <dsp:txXfrm>
        <a:off x="2812192" y="1477407"/>
        <a:ext cx="2143780" cy="2144150"/>
      </dsp:txXfrm>
    </dsp:sp>
    <dsp:sp modelId="{C11C7040-8B42-4D59-85C9-2E64D4657D46}">
      <dsp:nvSpPr>
        <dsp:cNvPr id="0" name=""/>
        <dsp:cNvSpPr/>
      </dsp:nvSpPr>
      <dsp:spPr>
        <a:xfrm>
          <a:off x="3300428" y="3840209"/>
          <a:ext cx="244406" cy="24438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F1362-A707-4844-8E9C-51D312D660B1}">
      <dsp:nvSpPr>
        <dsp:cNvPr id="0" name=""/>
        <dsp:cNvSpPr/>
      </dsp:nvSpPr>
      <dsp:spPr>
        <a:xfrm>
          <a:off x="5595241" y="2263919"/>
          <a:ext cx="244406" cy="24438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3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770AF-8469-4323-A435-67B70B6414BC}">
      <dsp:nvSpPr>
        <dsp:cNvPr id="0" name=""/>
        <dsp:cNvSpPr/>
      </dsp:nvSpPr>
      <dsp:spPr>
        <a:xfrm>
          <a:off x="4427312" y="4100305"/>
          <a:ext cx="337070" cy="337582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7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1F929-EC53-4154-8CCB-B0D4DE1C2FB9}">
      <dsp:nvSpPr>
        <dsp:cNvPr id="0" name=""/>
        <dsp:cNvSpPr/>
      </dsp:nvSpPr>
      <dsp:spPr>
        <a:xfrm>
          <a:off x="3368837" y="1374173"/>
          <a:ext cx="244406" cy="24438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113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02B31-7A41-4B2F-9B60-C71B257E3412}">
      <dsp:nvSpPr>
        <dsp:cNvPr id="0" name=""/>
        <dsp:cNvSpPr/>
      </dsp:nvSpPr>
      <dsp:spPr>
        <a:xfrm>
          <a:off x="2599547" y="2772731"/>
          <a:ext cx="244406" cy="24438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151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74BCB-32BC-405B-B97E-4E14F055FDA5}">
      <dsp:nvSpPr>
        <dsp:cNvPr id="0" name=""/>
        <dsp:cNvSpPr/>
      </dsp:nvSpPr>
      <dsp:spPr>
        <a:xfrm>
          <a:off x="1420423" y="1580625"/>
          <a:ext cx="1232606" cy="1232746"/>
        </a:xfrm>
        <a:prstGeom prst="ellipse">
          <a:avLst/>
        </a:prstGeom>
        <a:solidFill>
          <a:srgbClr val="E3BC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Garamond" panose="02020404030301010803" pitchFamily="18" charset="0"/>
            </a:rPr>
            <a:t>Collectivités</a:t>
          </a:r>
        </a:p>
      </dsp:txBody>
      <dsp:txXfrm>
        <a:off x="1600934" y="1761156"/>
        <a:ext cx="871584" cy="871684"/>
      </dsp:txXfrm>
    </dsp:sp>
    <dsp:sp modelId="{1EAF8E42-D81B-4778-8AF7-2729A0B3A9EE}">
      <dsp:nvSpPr>
        <dsp:cNvPr id="0" name=""/>
        <dsp:cNvSpPr/>
      </dsp:nvSpPr>
      <dsp:spPr>
        <a:xfrm>
          <a:off x="3757525" y="1385011"/>
          <a:ext cx="337070" cy="337582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22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DB13C-EF65-4F75-B09C-B8425B3C9292}">
      <dsp:nvSpPr>
        <dsp:cNvPr id="0" name=""/>
        <dsp:cNvSpPr/>
      </dsp:nvSpPr>
      <dsp:spPr>
        <a:xfrm>
          <a:off x="1536719" y="3174255"/>
          <a:ext cx="609462" cy="609600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264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0C982-EECE-4F39-89DE-7F827729B1F8}">
      <dsp:nvSpPr>
        <dsp:cNvPr id="0" name=""/>
        <dsp:cNvSpPr/>
      </dsp:nvSpPr>
      <dsp:spPr>
        <a:xfrm>
          <a:off x="5711536" y="1000827"/>
          <a:ext cx="1232606" cy="1232746"/>
        </a:xfrm>
        <a:prstGeom prst="ellipse">
          <a:avLst/>
        </a:prstGeom>
        <a:solidFill>
          <a:srgbClr val="E3BC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Garamond" panose="02020404030301010803" pitchFamily="18" charset="0"/>
            </a:rPr>
            <a:t>ONR</a:t>
          </a:r>
        </a:p>
      </dsp:txBody>
      <dsp:txXfrm>
        <a:off x="5892047" y="1181358"/>
        <a:ext cx="871584" cy="871684"/>
      </dsp:txXfrm>
    </dsp:sp>
    <dsp:sp modelId="{379FA8A0-5B34-453A-BEAD-A3FADB680DC2}">
      <dsp:nvSpPr>
        <dsp:cNvPr id="0" name=""/>
        <dsp:cNvSpPr/>
      </dsp:nvSpPr>
      <dsp:spPr>
        <a:xfrm>
          <a:off x="5161154" y="1851558"/>
          <a:ext cx="337070" cy="337582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340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0DB07-E737-477A-BCD9-F4D2D78CCE7D}">
      <dsp:nvSpPr>
        <dsp:cNvPr id="0" name=""/>
        <dsp:cNvSpPr/>
      </dsp:nvSpPr>
      <dsp:spPr>
        <a:xfrm>
          <a:off x="1304750" y="3899814"/>
          <a:ext cx="244406" cy="24438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340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CEFD0-8727-43F4-A6D8-C07CF7FB4928}">
      <dsp:nvSpPr>
        <dsp:cNvPr id="0" name=""/>
        <dsp:cNvSpPr/>
      </dsp:nvSpPr>
      <dsp:spPr>
        <a:xfrm>
          <a:off x="3740112" y="3551936"/>
          <a:ext cx="244406" cy="24438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302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DE98A-64E4-4A0D-B83E-F6E8BFDF2C79}">
      <dsp:nvSpPr>
        <dsp:cNvPr id="0" name=""/>
        <dsp:cNvSpPr/>
      </dsp:nvSpPr>
      <dsp:spPr>
        <a:xfrm>
          <a:off x="6291147" y="3130905"/>
          <a:ext cx="1232606" cy="1232746"/>
        </a:xfrm>
        <a:prstGeom prst="ellipse">
          <a:avLst/>
        </a:prstGeom>
        <a:solidFill>
          <a:srgbClr val="E3BC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Garamond" panose="02020404030301010803" pitchFamily="18" charset="0"/>
            </a:rPr>
            <a:t>Pôles et Clusters</a:t>
          </a:r>
        </a:p>
      </dsp:txBody>
      <dsp:txXfrm>
        <a:off x="6471658" y="3311436"/>
        <a:ext cx="871584" cy="871684"/>
      </dsp:txXfrm>
    </dsp:sp>
    <dsp:sp modelId="{15660059-FA5E-4D27-B8FA-EEC4CD7CB2F7}">
      <dsp:nvSpPr>
        <dsp:cNvPr id="0" name=""/>
        <dsp:cNvSpPr/>
      </dsp:nvSpPr>
      <dsp:spPr>
        <a:xfrm>
          <a:off x="5943505" y="3088098"/>
          <a:ext cx="244406" cy="24438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22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9050B-4D9E-4DB8-A534-0E7A4463AB48}">
      <dsp:nvSpPr>
        <dsp:cNvPr id="0" name=""/>
        <dsp:cNvSpPr/>
      </dsp:nvSpPr>
      <dsp:spPr>
        <a:xfrm>
          <a:off x="2753156" y="4185920"/>
          <a:ext cx="1232606" cy="1232746"/>
        </a:xfrm>
        <a:prstGeom prst="ellipse">
          <a:avLst/>
        </a:prstGeom>
        <a:solidFill>
          <a:srgbClr val="E3BC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Garamond" panose="02020404030301010803" pitchFamily="18" charset="0"/>
            </a:rPr>
            <a:t>Et d’autres</a:t>
          </a:r>
        </a:p>
      </dsp:txBody>
      <dsp:txXfrm>
        <a:off x="2933667" y="4366451"/>
        <a:ext cx="871584" cy="871684"/>
      </dsp:txXfrm>
    </dsp:sp>
    <dsp:sp modelId="{3A9FE690-77AA-4364-BB9D-1FDBBB6D3CBE}">
      <dsp:nvSpPr>
        <dsp:cNvPr id="0" name=""/>
        <dsp:cNvSpPr/>
      </dsp:nvSpPr>
      <dsp:spPr>
        <a:xfrm>
          <a:off x="3853920" y="4144196"/>
          <a:ext cx="244406" cy="24438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151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36711-9019-4BD5-9834-2B91D913C6A9}">
      <dsp:nvSpPr>
        <dsp:cNvPr id="0" name=""/>
        <dsp:cNvSpPr/>
      </dsp:nvSpPr>
      <dsp:spPr>
        <a:xfrm>
          <a:off x="3928548" y="0"/>
          <a:ext cx="1232606" cy="1232746"/>
        </a:xfrm>
        <a:prstGeom prst="ellipse">
          <a:avLst/>
        </a:prstGeom>
        <a:solidFill>
          <a:srgbClr val="E3BC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Garamond" panose="02020404030301010803" pitchFamily="18" charset="0"/>
            </a:rPr>
            <a:t>Chambres consulaires</a:t>
          </a:r>
        </a:p>
      </dsp:txBody>
      <dsp:txXfrm>
        <a:off x="4109059" y="180531"/>
        <a:ext cx="871584" cy="871684"/>
      </dsp:txXfrm>
    </dsp:sp>
    <dsp:sp modelId="{D43021A9-CD8B-4FB3-8CEB-E65E4BE15F90}">
      <dsp:nvSpPr>
        <dsp:cNvPr id="0" name=""/>
        <dsp:cNvSpPr/>
      </dsp:nvSpPr>
      <dsp:spPr>
        <a:xfrm>
          <a:off x="2408623" y="1336243"/>
          <a:ext cx="244406" cy="24438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7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FE4FE-C21B-47F6-9778-0C0DAFCFE5EF}">
      <dsp:nvSpPr>
        <dsp:cNvPr id="0" name=""/>
        <dsp:cNvSpPr/>
      </dsp:nvSpPr>
      <dsp:spPr>
        <a:xfrm>
          <a:off x="5254439" y="303445"/>
          <a:ext cx="244406" cy="24438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3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C8147-C9ED-4A3E-9AAC-9242B4B6F412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D13C6-4968-477B-BDE1-8DD9C6584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82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D13C6-4968-477B-BDE1-8DD9C6584414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30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D13C6-4968-477B-BDE1-8DD9C658441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67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D13C6-4968-477B-BDE1-8DD9C658441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92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D13C6-4968-477B-BDE1-8DD9C658441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19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D13C6-4968-477B-BDE1-8DD9C658441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16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BDB7D-8EBD-41AF-A042-2A8F54ED3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8B3569-316D-4DEA-B4E6-E548DAD8B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DC9EE0-5957-4276-8685-39E19A56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C27B-70BF-6940-9818-29D31BBDF1AD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699D19-90B7-405B-855A-9A2CA9B3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FDB832-9239-4DA7-AEDB-BA2B8127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51-5ACE-459D-BB6F-883B7F9AA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90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228E3-1F3F-42D4-A9C6-DB1C20E6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A73EC7-21AE-4160-BD3E-0273AE692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8E62C-C942-46A6-BF64-8CE171D5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5DDF-CC94-FA4A-B9FD-2DF97862D28A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3B3B29-7C68-4B48-8558-602B49AE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8ED2F6-735E-4079-A570-F401D51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51-5ACE-459D-BB6F-883B7F9AA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2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C97508-A1F1-4252-80BA-EDC3DC628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8CDA6A-F013-4EE6-AD4D-F835380DA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FBD574-768C-4C1B-93E0-129F246E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8710-B529-924A-8245-422444774A0E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61647-CDF4-4E56-996F-09F84D3B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3214D-8882-4DD2-915D-3BF6472E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51-5ACE-459D-BB6F-883B7F9AA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1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B2681-05BF-47A2-9F61-E67D169D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CF4265-76B1-4276-966D-090F1325F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3198D1-6D9D-4EB5-BC4E-D02B269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1B388-C46B-234C-B307-85E14BE1296A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0450A5-5428-4440-9D1D-662DDFD1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4758C8-9A20-40FF-A7B8-0A04760E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51-5ACE-459D-BB6F-883B7F9AA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41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2EC1D-CB0C-4601-9A4C-30BB92B5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D98A38-BC40-4A58-A0F4-BE5687564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122CE8-F90F-4095-B4A5-EBADF98D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4E9-CDBA-5146-9B38-501274D5566A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F3A40C-15A6-47AC-BEEC-EAB690F0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0F36D5-05F1-4704-8E6A-2D9FEBE4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51-5ACE-459D-BB6F-883B7F9AA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30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5CBB4-E3D0-4244-A6E6-39699228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52DAF6-4F6D-4A7D-9E78-7802D0A27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F766CF-2F7C-4367-9FFD-7E527E10A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5B7CFB-C39F-454B-BB1F-080C3548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05A6-F830-104F-8276-365E97133496}" type="datetime1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A9B3E5-8573-4C35-8320-55CE9922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9AE1F4-9872-4C00-AFF6-06BD4C89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51-5ACE-459D-BB6F-883B7F9AA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04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B0A2E-9520-4B3B-B437-79F2D9E1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DD3953-0148-40D5-B6FF-CA637A8BF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A41E61-9E64-4035-858C-A16AB20D8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EC559D-B15F-44FC-8166-AD06BED30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7B3A50-DD74-498D-A3E3-918B4B717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A9D816B-BFA5-4933-BF0B-03648287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F461-00DB-074E-9334-2B6BDDC35EA2}" type="datetime1">
              <a:rPr lang="fr-FR" smtClean="0"/>
              <a:t>11/01/2024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CB1D351-EE4C-4624-B7F9-EC79D206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28CB39-3B13-4311-8ADE-D16AE994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51-5ACE-459D-BB6F-883B7F9AA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25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4EA37-BB7A-480F-8886-6DDDA8E97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731D25-F57B-4AC6-83E6-8B84831B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FCBE-AB3F-8843-B432-E3487D7D4DD3}" type="datetime1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3D2C4B-FE4B-44C4-8958-8B191DD5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768BE1-75CF-401B-BFA1-0718A703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76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C00000"/>
                </a:solidFill>
              </a:defRPr>
            </a:lvl1pPr>
          </a:lstStyle>
          <a:p>
            <a:fld id="{96B44C51-5ACE-459D-BB6F-883B7F9AA3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2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79E197-5039-4342-8824-D9FA494C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0C11-A51C-4746-82D8-2BE969EE88D6}" type="datetime1">
              <a:rPr lang="fr-FR" smtClean="0"/>
              <a:t>11/01/2024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861647-F02F-4050-8CFE-8764D1AB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D6A2A3-D16F-4148-8E3F-D4F4A7FC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51-5ACE-459D-BB6F-883B7F9AA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62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0BF9D-9D8B-4B38-9664-50270166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B808B9-5E61-489C-BB1C-051E0A08C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CC1968-CBB7-405B-A4A2-DFF5939B9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86275A-641F-480A-90C7-78A2F029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7190-1C2E-C94F-81C6-F8559BE5F2D1}" type="datetime1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5BCF3C-503E-44C4-8E66-4AF2912E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FA9D33-4AE7-43B8-89E9-6285F940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51-5ACE-459D-BB6F-883B7F9AA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46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2E64A-82D7-45AF-BCCD-7AC6FDDC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282E6F-4C04-4709-AD8A-CDBF7916F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B3CFDF-1911-4F1C-A080-FF846C1B9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FC1056-FF7F-4D2A-9E4E-AEDC185F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399-A10B-5147-94E9-3B2D16A76569}" type="datetime1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D383B1-FA7A-4CED-B7B4-187F6197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20F367-2473-44F1-890F-9098A7F3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51-5ACE-459D-BB6F-883B7F9AA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31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A183AE-8B2E-4E80-A3A5-81A2F578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6D78EC-8901-4B29-9AEA-C494BF2F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D807BE-5343-49AB-AA73-119D5A9CB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BFE6-86D0-404F-ADAB-B4EA03B678DB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C242BE-E128-40B7-8AA4-AE04F7976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62D1BF-E272-4503-A053-DB09672BF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4C51-5ACE-459D-BB6F-883B7F9AA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6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1.xml"/><Relationship Id="rId1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19" Type="http://schemas.openxmlformats.org/officeDocument/2006/relationships/image" Target="../media/image3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png"/><Relationship Id="rId3" Type="http://schemas.openxmlformats.org/officeDocument/2006/relationships/image" Target="../media/image1.jpg"/><Relationship Id="rId21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32" Type="http://schemas.openxmlformats.org/officeDocument/2006/relationships/image" Target="../media/image4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jpe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31" Type="http://schemas.openxmlformats.org/officeDocument/2006/relationships/image" Target="../media/image3.sv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jpeg"/><Relationship Id="rId30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1A0254-DA86-4E45-89B4-8AC7D007D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00" y="301558"/>
            <a:ext cx="6151654" cy="5750086"/>
          </a:xfrm>
        </p:spPr>
        <p:txBody>
          <a:bodyPr>
            <a:normAutofit/>
          </a:bodyPr>
          <a:lstStyle/>
          <a:p>
            <a:pPr algn="l"/>
            <a:br>
              <a:rPr lang="fr-FR" sz="4000" b="1" dirty="0">
                <a:solidFill>
                  <a:srgbClr val="660066"/>
                </a:solidFill>
                <a:latin typeface="Garamond" panose="02020404030301010803" pitchFamily="18" charset="0"/>
              </a:rPr>
            </a:br>
            <a:br>
              <a:rPr lang="fr-FR" sz="4000" b="1" dirty="0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fr-FR" sz="4000" b="1" dirty="0">
                <a:solidFill>
                  <a:srgbClr val="660066"/>
                </a:solidFill>
                <a:latin typeface="Garamond" panose="02020404030301010803" pitchFamily="18" charset="0"/>
              </a:rPr>
              <a:t>PUI</a:t>
            </a:r>
            <a:r>
              <a:rPr lang="fr-FR" sz="4000" b="1" dirty="0">
                <a:solidFill>
                  <a:srgbClr val="660066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fr-FR" sz="4000" b="1" dirty="0">
                <a:solidFill>
                  <a:srgbClr val="660066"/>
                </a:solidFill>
                <a:latin typeface="Garamond" panose="02020404030301010803" pitchFamily="18" charset="0"/>
              </a:rPr>
              <a:t>Loire Valley Innov’</a:t>
            </a:r>
            <a:br>
              <a:rPr lang="fr-FR" sz="2500" b="1" dirty="0">
                <a:solidFill>
                  <a:srgbClr val="660066"/>
                </a:solidFill>
                <a:latin typeface="Garamond" panose="02020404030301010803" pitchFamily="18" charset="0"/>
              </a:rPr>
            </a:br>
            <a:br>
              <a:rPr lang="fr-FR" sz="2500" b="1" dirty="0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fr-FR" sz="3200" b="1" dirty="0">
                <a:solidFill>
                  <a:srgbClr val="660066"/>
                </a:solidFill>
                <a:latin typeface="Garamond" panose="02020404030301010803" pitchFamily="18" charset="0"/>
              </a:rPr>
              <a:t>Une ambition régionale</a:t>
            </a:r>
            <a:br>
              <a:rPr lang="fr-FR" sz="2500" dirty="0">
                <a:solidFill>
                  <a:srgbClr val="660066"/>
                </a:solidFill>
                <a:latin typeface="Garamond" panose="02020404030301010803" pitchFamily="18" charset="0"/>
              </a:rPr>
            </a:br>
            <a:br>
              <a:rPr lang="fr-FR" sz="2500" dirty="0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fr-FR" sz="2500" dirty="0">
                <a:solidFill>
                  <a:srgbClr val="660066"/>
                </a:solidFill>
                <a:latin typeface="Garamond" panose="02020404030301010803" pitchFamily="18" charset="0"/>
              </a:rPr>
              <a:t>Présentation à la Commission Recherche</a:t>
            </a:r>
            <a:br>
              <a:rPr lang="fr-FR" sz="2500" dirty="0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fr-FR" sz="2500" dirty="0">
                <a:solidFill>
                  <a:srgbClr val="660066"/>
                </a:solidFill>
                <a:latin typeface="Garamond" panose="02020404030301010803" pitchFamily="18" charset="0"/>
              </a:rPr>
              <a:t>20 novembre 2023</a:t>
            </a:r>
            <a:br>
              <a:rPr lang="fr-FR" sz="2500" dirty="0">
                <a:latin typeface="Garamond" panose="02020404030301010803" pitchFamily="18" charset="0"/>
                <a:cs typeface="Arial"/>
              </a:rPr>
            </a:br>
            <a:br>
              <a:rPr lang="fr-FR" sz="2500" dirty="0">
                <a:latin typeface="Garamond" panose="02020404030301010803" pitchFamily="18" charset="0"/>
                <a:cs typeface="Arial"/>
              </a:rPr>
            </a:br>
            <a:br>
              <a:rPr lang="fr-FR" sz="2500" i="1" dirty="0">
                <a:latin typeface="Garamond" panose="02020404030301010803" pitchFamily="18" charset="0"/>
                <a:cs typeface="Arial"/>
              </a:rPr>
            </a:br>
            <a:br>
              <a:rPr lang="fr-FR" sz="2500" i="1" dirty="0">
                <a:latin typeface="Garamond" panose="02020404030301010803" pitchFamily="18" charset="0"/>
                <a:cs typeface="Arial"/>
              </a:rPr>
            </a:br>
            <a:br>
              <a:rPr lang="fr-FR" sz="2500" i="1" dirty="0">
                <a:latin typeface="Garamond" panose="02020404030301010803" pitchFamily="18" charset="0"/>
                <a:cs typeface="Arial"/>
              </a:rPr>
            </a:br>
            <a:br>
              <a:rPr lang="fr-FR" sz="2500" i="1" dirty="0">
                <a:latin typeface="Garamond" panose="02020404030301010803" pitchFamily="18" charset="0"/>
                <a:cs typeface="Arial"/>
              </a:rPr>
            </a:br>
            <a:endParaRPr lang="fr-FR" sz="2500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F2599-ACA7-D749-B87A-E21C2F1E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51-5ACE-459D-BB6F-883B7F9AA3CD}" type="slidenum">
              <a:rPr lang="fr-FR" smtClean="0"/>
              <a:t>1</a:t>
            </a:fld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66AC8D2-D88C-4E06-908A-F3078F5C1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10981612" y="89944"/>
            <a:ext cx="1015151" cy="9930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38DC0F5-80C2-4E23-8175-FD09AF1FD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gray">
          <a:xfrm>
            <a:off x="9982200" y="136525"/>
            <a:ext cx="807224" cy="8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8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>
            <a:extLst>
              <a:ext uri="{FF2B5EF4-FFF2-40B4-BE49-F238E27FC236}">
                <a16:creationId xmlns:a16="http://schemas.microsoft.com/office/drawing/2014/main" id="{E81821C0-42B5-8285-FC3A-41D8B9A209BC}"/>
              </a:ext>
            </a:extLst>
          </p:cNvPr>
          <p:cNvSpPr/>
          <p:nvPr/>
        </p:nvSpPr>
        <p:spPr>
          <a:xfrm>
            <a:off x="133999" y="1631176"/>
            <a:ext cx="2836186" cy="2879310"/>
          </a:xfrm>
          <a:prstGeom prst="ellipse">
            <a:avLst/>
          </a:prstGeom>
          <a:solidFill>
            <a:srgbClr val="E3B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9C3B2CD-027C-375F-60A2-5E27AB3A41F0}"/>
              </a:ext>
            </a:extLst>
          </p:cNvPr>
          <p:cNvSpPr/>
          <p:nvPr/>
        </p:nvSpPr>
        <p:spPr>
          <a:xfrm>
            <a:off x="2719709" y="4838784"/>
            <a:ext cx="1952887" cy="1951434"/>
          </a:xfrm>
          <a:prstGeom prst="ellipse">
            <a:avLst/>
          </a:prstGeom>
          <a:solidFill>
            <a:srgbClr val="E3B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F5B49EE-3A66-E643-3462-E3409004B67C}"/>
              </a:ext>
            </a:extLst>
          </p:cNvPr>
          <p:cNvSpPr/>
          <p:nvPr/>
        </p:nvSpPr>
        <p:spPr>
          <a:xfrm>
            <a:off x="8705309" y="3874478"/>
            <a:ext cx="1952887" cy="1951434"/>
          </a:xfrm>
          <a:prstGeom prst="ellipse">
            <a:avLst/>
          </a:prstGeom>
          <a:solidFill>
            <a:srgbClr val="E3B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6" name="Image 15" descr="Une image contenant ciel, extérieur, nature, crépuscule&#10;&#10;Description générée automatiquement">
            <a:extLst>
              <a:ext uri="{FF2B5EF4-FFF2-40B4-BE49-F238E27FC236}">
                <a16:creationId xmlns:a16="http://schemas.microsoft.com/office/drawing/2014/main" id="{4B8CAD63-3308-9A5A-63C1-98326A427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8"/>
          <a:stretch/>
        </p:blipFill>
        <p:spPr>
          <a:xfrm>
            <a:off x="-15452" y="8885"/>
            <a:ext cx="12207452" cy="905515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D1E64813-CB90-047D-AE25-C024F6E7D0FF}"/>
              </a:ext>
            </a:extLst>
          </p:cNvPr>
          <p:cNvSpPr/>
          <p:nvPr/>
        </p:nvSpPr>
        <p:spPr>
          <a:xfrm>
            <a:off x="8536961" y="914400"/>
            <a:ext cx="1952887" cy="1951434"/>
          </a:xfrm>
          <a:prstGeom prst="ellipse">
            <a:avLst/>
          </a:prstGeom>
          <a:solidFill>
            <a:srgbClr val="E3B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0CD59455-B657-44F8-90CA-635B248723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1" y="2035259"/>
            <a:ext cx="1881388" cy="563321"/>
          </a:xfrm>
          <a:prstGeom prst="rect">
            <a:avLst/>
          </a:prstGeom>
        </p:spPr>
      </p:pic>
      <p:pic>
        <p:nvPicPr>
          <p:cNvPr id="4" name="Image 17">
            <a:extLst>
              <a:ext uri="{FF2B5EF4-FFF2-40B4-BE49-F238E27FC236}">
                <a16:creationId xmlns:a16="http://schemas.microsoft.com/office/drawing/2014/main" id="{37139824-62ED-41AF-A7F7-ED8228D210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78" y="2541358"/>
            <a:ext cx="1194828" cy="1058946"/>
          </a:xfrm>
          <a:prstGeom prst="rect">
            <a:avLst/>
          </a:prstGeom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7A169016-1056-4DD2-A40C-3FD0CE26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50" y="5123088"/>
            <a:ext cx="453475" cy="9506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Bienvenue sur le site du CHRU de Tours">
            <a:extLst>
              <a:ext uri="{FF2B5EF4-FFF2-40B4-BE49-F238E27FC236}">
                <a16:creationId xmlns:a16="http://schemas.microsoft.com/office/drawing/2014/main" id="{ACDF6083-F247-4CA9-A9C7-E8D63D59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20" y="5906863"/>
            <a:ext cx="1433809" cy="7194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Bienvenue sur C-Valo, dispositif d'investissement public">
            <a:extLst>
              <a:ext uri="{FF2B5EF4-FFF2-40B4-BE49-F238E27FC236}">
                <a16:creationId xmlns:a16="http://schemas.microsoft.com/office/drawing/2014/main" id="{FD8101BA-B3AD-4917-9ADF-A131834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225" y="4339314"/>
            <a:ext cx="1409623" cy="14056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ssier de presse de la création de l'INSA Centre Val de Loire">
            <a:extLst>
              <a:ext uri="{FF2B5EF4-FFF2-40B4-BE49-F238E27FC236}">
                <a16:creationId xmlns:a16="http://schemas.microsoft.com/office/drawing/2014/main" id="{A30C1FC5-90D1-4916-BF96-A1AE3B4A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21" y="3711934"/>
            <a:ext cx="1852398" cy="3546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re 11">
            <a:extLst>
              <a:ext uri="{FF2B5EF4-FFF2-40B4-BE49-F238E27FC236}">
                <a16:creationId xmlns:a16="http://schemas.microsoft.com/office/drawing/2014/main" id="{BCCAD27D-1D37-6469-740F-4B8F33A7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53" y="-55372"/>
            <a:ext cx="4879283" cy="1034027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  <a:t>PUI</a:t>
            </a:r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  <a:t>Loire Valley Innov’ 			</a:t>
            </a:r>
            <a:b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fr-FR" sz="1600" b="1" i="1" dirty="0">
                <a:solidFill>
                  <a:srgbClr val="660066"/>
                </a:solidFill>
                <a:latin typeface="Garamond" panose="02020404030301010803" pitchFamily="18" charset="0"/>
              </a:rPr>
              <a:t>Une ambition régionale    </a:t>
            </a:r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  <a:t>		</a:t>
            </a:r>
            <a:endParaRPr lang="fr-FR" sz="3600" dirty="0"/>
          </a:p>
        </p:txBody>
      </p:sp>
      <p:sp>
        <p:nvSpPr>
          <p:cNvPr id="18" name="Titre 11">
            <a:extLst>
              <a:ext uri="{FF2B5EF4-FFF2-40B4-BE49-F238E27FC236}">
                <a16:creationId xmlns:a16="http://schemas.microsoft.com/office/drawing/2014/main" id="{E38142F5-425B-BA3F-41FF-503EB7F2ADE6}"/>
              </a:ext>
            </a:extLst>
          </p:cNvPr>
          <p:cNvSpPr txBox="1">
            <a:spLocks/>
          </p:cNvSpPr>
          <p:nvPr/>
        </p:nvSpPr>
        <p:spPr>
          <a:xfrm>
            <a:off x="954678" y="56083"/>
            <a:ext cx="8229600" cy="74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  <a:t>		</a:t>
            </a:r>
            <a:r>
              <a:rPr lang="fr-FR" sz="3200" b="1" dirty="0">
                <a:solidFill>
                  <a:srgbClr val="660066"/>
                </a:solidFill>
                <a:latin typeface="Garamond" panose="02020404030301010803" pitchFamily="18" charset="0"/>
              </a:rPr>
              <a:t>9 Fondateurs</a:t>
            </a:r>
            <a:endParaRPr lang="fr-FR" sz="3600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042D7E90-A414-444A-85E9-60345622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840" y="2208121"/>
            <a:ext cx="1495657" cy="5614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0CFB5E5-2019-45B4-9F38-D7D9445A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141" y="1625307"/>
            <a:ext cx="504000" cy="50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ésultat de recherche d'images pour &quot;logo inrae&quot;">
            <a:extLst>
              <a:ext uri="{FF2B5EF4-FFF2-40B4-BE49-F238E27FC236}">
                <a16:creationId xmlns:a16="http://schemas.microsoft.com/office/drawing/2014/main" id="{E32AF935-F971-F8F1-326A-4EABEBED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84" y="1229282"/>
            <a:ext cx="921113" cy="232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6239BA2-88D7-402A-9EBB-6BB128C75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286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7C0330E5-EFA6-89F6-A4C0-758D66B1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308" y="6329064"/>
            <a:ext cx="2743200" cy="365125"/>
          </a:xfrm>
        </p:spPr>
        <p:txBody>
          <a:bodyPr/>
          <a:lstStyle/>
          <a:p>
            <a:fld id="{96B44C51-5ACE-459D-BB6F-883B7F9AA3CD}" type="slidenum">
              <a:rPr lang="fr-FR" b="0" smtClean="0"/>
              <a:t>2</a:t>
            </a:fld>
            <a:endParaRPr lang="fr-FR" b="0" dirty="0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4C03511A-08E7-440D-AAA5-4789C30A0F6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 bwMode="gray">
          <a:xfrm>
            <a:off x="11180896" y="56083"/>
            <a:ext cx="790503" cy="77332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F5BC7FD-7A8D-4F93-AB1E-7F8C6A8F2AC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 bwMode="gray">
          <a:xfrm>
            <a:off x="10053322" y="37754"/>
            <a:ext cx="758707" cy="8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ciel, extérieur, nature, crépuscule&#10;&#10;Description générée automatiquement">
            <a:extLst>
              <a:ext uri="{FF2B5EF4-FFF2-40B4-BE49-F238E27FC236}">
                <a16:creationId xmlns:a16="http://schemas.microsoft.com/office/drawing/2014/main" id="{19557DAE-595E-4988-8387-FB175E5F0C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8"/>
          <a:stretch/>
        </p:blipFill>
        <p:spPr>
          <a:xfrm>
            <a:off x="-15452" y="8885"/>
            <a:ext cx="12207452" cy="905515"/>
          </a:xfrm>
          <a:prstGeom prst="rect">
            <a:avLst/>
          </a:prstGeom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6239BA2-88D7-402A-9EBB-6BB128C75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95310"/>
              </p:ext>
            </p:extLst>
          </p:nvPr>
        </p:nvGraphicFramePr>
        <p:xfrm>
          <a:off x="1752672" y="716517"/>
          <a:ext cx="88285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6448109A-0D65-4E23-BA5E-F9F576A41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531" y="2348410"/>
            <a:ext cx="1288907" cy="732835"/>
          </a:xfrm>
          <a:prstGeom prst="rect">
            <a:avLst/>
          </a:prstGeom>
        </p:spPr>
      </p:pic>
      <p:pic>
        <p:nvPicPr>
          <p:cNvPr id="13" name="Picture 26" descr="Tours Métropole Val de Loire |">
            <a:extLst>
              <a:ext uri="{FF2B5EF4-FFF2-40B4-BE49-F238E27FC236}">
                <a16:creationId xmlns:a16="http://schemas.microsoft.com/office/drawing/2014/main" id="{D6833349-8AC9-4B6D-B3EA-B0D19EFD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67" y="3134742"/>
            <a:ext cx="683792" cy="8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Agenda de sorties dans la métropole orléanaise">
            <a:extLst>
              <a:ext uri="{FF2B5EF4-FFF2-40B4-BE49-F238E27FC236}">
                <a16:creationId xmlns:a16="http://schemas.microsoft.com/office/drawing/2014/main" id="{BFFD3AB3-F493-448D-A175-F13A9E9E7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82" y="2124743"/>
            <a:ext cx="1180171" cy="118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26B539-8D35-4B8E-B611-FFEAE910FB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68" y="1608701"/>
            <a:ext cx="1424416" cy="647462"/>
          </a:xfrm>
          <a:prstGeom prst="rect">
            <a:avLst/>
          </a:prstGeom>
        </p:spPr>
      </p:pic>
      <p:pic>
        <p:nvPicPr>
          <p:cNvPr id="16" name="Picture 36" descr="DEV'UP Centre-Val de Loire | LinkedIn">
            <a:extLst>
              <a:ext uri="{FF2B5EF4-FFF2-40B4-BE49-F238E27FC236}">
                <a16:creationId xmlns:a16="http://schemas.microsoft.com/office/drawing/2014/main" id="{DC9F1BF0-70EC-43ED-9DA7-FE65404F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99" y="6050881"/>
            <a:ext cx="866772" cy="86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8" descr="Mame">
            <a:extLst>
              <a:ext uri="{FF2B5EF4-FFF2-40B4-BE49-F238E27FC236}">
                <a16:creationId xmlns:a16="http://schemas.microsoft.com/office/drawing/2014/main" id="{A6357BD7-9CBD-4180-85EF-F277E699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20" y="5961896"/>
            <a:ext cx="1170913" cy="50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6" descr="La Technopole d'Orléans">
            <a:extLst>
              <a:ext uri="{FF2B5EF4-FFF2-40B4-BE49-F238E27FC236}">
                <a16:creationId xmlns:a16="http://schemas.microsoft.com/office/drawing/2014/main" id="{233C21AF-2731-4D2A-B4B5-4702206F1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19" y="4710951"/>
            <a:ext cx="1076404" cy="10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51906C42-4E2D-4520-AADF-3BAB832ABF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19" y="5891903"/>
            <a:ext cx="1076404" cy="304317"/>
          </a:xfrm>
          <a:prstGeom prst="rect">
            <a:avLst/>
          </a:prstGeom>
        </p:spPr>
      </p:pic>
      <p:pic>
        <p:nvPicPr>
          <p:cNvPr id="20" name="Picture 48" descr="Centre-Val de Loire - Polymeris">
            <a:extLst>
              <a:ext uri="{FF2B5EF4-FFF2-40B4-BE49-F238E27FC236}">
                <a16:creationId xmlns:a16="http://schemas.microsoft.com/office/drawing/2014/main" id="{3331B043-7E3C-4FA5-BF70-1F6A97D3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02" y="4603970"/>
            <a:ext cx="1498673" cy="149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8" descr="LOIRE&amp;ORLEANS Économie | Pôle de compétitivité : S2E2 (Smart Electricity  Cluster) | LOIRE&amp;ORLEANS Économie">
            <a:extLst>
              <a:ext uri="{FF2B5EF4-FFF2-40B4-BE49-F238E27FC236}">
                <a16:creationId xmlns:a16="http://schemas.microsoft.com/office/drawing/2014/main" id="{6C6377DD-1FED-48B5-875D-B38FF4C70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037" y="3155184"/>
            <a:ext cx="1333158" cy="8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4" descr="VEGEPOLYS VALLEY | CCI Maine et Loire">
            <a:extLst>
              <a:ext uri="{FF2B5EF4-FFF2-40B4-BE49-F238E27FC236}">
                <a16:creationId xmlns:a16="http://schemas.microsoft.com/office/drawing/2014/main" id="{C33AE6A4-DEFB-4D25-9AB0-4FF0960B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733" y="3722851"/>
            <a:ext cx="886642" cy="12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6" descr="Cosmetic Valley — Wikipédia">
            <a:extLst>
              <a:ext uri="{FF2B5EF4-FFF2-40B4-BE49-F238E27FC236}">
                <a16:creationId xmlns:a16="http://schemas.microsoft.com/office/drawing/2014/main" id="{E9A94097-CAE8-4A22-9474-B503F7EED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33" y="5090578"/>
            <a:ext cx="910726" cy="71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2" descr="Atlanpole Biotherapies | G_NIUS">
            <a:extLst>
              <a:ext uri="{FF2B5EF4-FFF2-40B4-BE49-F238E27FC236}">
                <a16:creationId xmlns:a16="http://schemas.microsoft.com/office/drawing/2014/main" id="{E024969B-3AC8-4C53-9A14-AC68CC93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42" y="4995175"/>
            <a:ext cx="1278163" cy="9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0" descr="Pôle DREAM - Eau &amp; Milieux - Portail de la biodiversité en Centre-Val de  Loire">
            <a:extLst>
              <a:ext uri="{FF2B5EF4-FFF2-40B4-BE49-F238E27FC236}">
                <a16:creationId xmlns:a16="http://schemas.microsoft.com/office/drawing/2014/main" id="{B77B4DD5-E6C4-4EC8-94C5-41A9C07A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934" y="4045350"/>
            <a:ext cx="1152989" cy="8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B2A548C-58F3-40C7-B308-BB408600A1C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05210" y="5911809"/>
            <a:ext cx="1154741" cy="560084"/>
          </a:xfrm>
          <a:prstGeom prst="rect">
            <a:avLst/>
          </a:prstGeom>
        </p:spPr>
      </p:pic>
      <p:pic>
        <p:nvPicPr>
          <p:cNvPr id="28" name="Picture 52" descr="POLEPHARMA">
            <a:extLst>
              <a:ext uri="{FF2B5EF4-FFF2-40B4-BE49-F238E27FC236}">
                <a16:creationId xmlns:a16="http://schemas.microsoft.com/office/drawing/2014/main" id="{B746A44D-AC65-4755-961D-449984F59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03" y="5920255"/>
            <a:ext cx="998330" cy="5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0" descr="AGREEN Tech Valley">
            <a:extLst>
              <a:ext uri="{FF2B5EF4-FFF2-40B4-BE49-F238E27FC236}">
                <a16:creationId xmlns:a16="http://schemas.microsoft.com/office/drawing/2014/main" id="{40F72905-0995-47D0-BEB9-5CB38488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2" y="5600452"/>
            <a:ext cx="887220" cy="88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ésultat de recherche d'images pour &quot;logo inserm&quot;">
            <a:extLst>
              <a:ext uri="{FF2B5EF4-FFF2-40B4-BE49-F238E27FC236}">
                <a16:creationId xmlns:a16="http://schemas.microsoft.com/office/drawing/2014/main" id="{CB6CBD9A-67C7-4CC0-AB80-9DB43E9D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315" y="1746516"/>
            <a:ext cx="1310504" cy="11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2" descr="Chambre de Métiers et de l'Artisanat Centre-Val de Loire | LinkedIn">
            <a:extLst>
              <a:ext uri="{FF2B5EF4-FFF2-40B4-BE49-F238E27FC236}">
                <a16:creationId xmlns:a16="http://schemas.microsoft.com/office/drawing/2014/main" id="{8EDC78EE-489C-4B16-8D10-F57A3C1F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38" y="924965"/>
            <a:ext cx="888001" cy="8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4" descr="Chambre régionale d'agriculture Centre-Val de Loire - Chambres d'agriculture  Centre-Val de Loire">
            <a:extLst>
              <a:ext uri="{FF2B5EF4-FFF2-40B4-BE49-F238E27FC236}">
                <a16:creationId xmlns:a16="http://schemas.microsoft.com/office/drawing/2014/main" id="{8AB693D9-08D7-44C5-856C-F8A56E99E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46" y="940158"/>
            <a:ext cx="926162" cy="9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ciel, extérieur, nature, crépuscule&#10;&#10;Description générée automatiquement">
            <a:extLst>
              <a:ext uri="{FF2B5EF4-FFF2-40B4-BE49-F238E27FC236}">
                <a16:creationId xmlns:a16="http://schemas.microsoft.com/office/drawing/2014/main" id="{A348534A-16B1-8922-2733-E660FFA54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8"/>
          <a:stretch/>
        </p:blipFill>
        <p:spPr>
          <a:xfrm>
            <a:off x="0" y="-10718"/>
            <a:ext cx="12207452" cy="905515"/>
          </a:xfrm>
          <a:prstGeom prst="rect">
            <a:avLst/>
          </a:prstGeom>
        </p:spPr>
      </p:pic>
      <p:sp>
        <p:nvSpPr>
          <p:cNvPr id="6" name="Titre 11">
            <a:extLst>
              <a:ext uri="{FF2B5EF4-FFF2-40B4-BE49-F238E27FC236}">
                <a16:creationId xmlns:a16="http://schemas.microsoft.com/office/drawing/2014/main" id="{4D86C816-157B-A4E2-DCC7-6C5BAEF7F62E}"/>
              </a:ext>
            </a:extLst>
          </p:cNvPr>
          <p:cNvSpPr txBox="1">
            <a:spLocks/>
          </p:cNvSpPr>
          <p:nvPr/>
        </p:nvSpPr>
        <p:spPr>
          <a:xfrm>
            <a:off x="-67710" y="171170"/>
            <a:ext cx="4879283" cy="10340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  <a:t>PUI</a:t>
            </a:r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  <a:t>Loire Valley Innov’ 			</a:t>
            </a:r>
            <a:b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fr-FR" sz="1600" b="1" i="1" dirty="0">
                <a:solidFill>
                  <a:srgbClr val="660066"/>
                </a:solidFill>
                <a:latin typeface="Garamond" panose="02020404030301010803" pitchFamily="18" charset="0"/>
              </a:rPr>
              <a:t>Une ambition régionale    </a:t>
            </a:r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  <a:t>		</a:t>
            </a:r>
            <a:endParaRPr lang="fr-FR" sz="3600" dirty="0"/>
          </a:p>
        </p:txBody>
      </p:sp>
      <p:sp>
        <p:nvSpPr>
          <p:cNvPr id="7" name="Titre 11">
            <a:extLst>
              <a:ext uri="{FF2B5EF4-FFF2-40B4-BE49-F238E27FC236}">
                <a16:creationId xmlns:a16="http://schemas.microsoft.com/office/drawing/2014/main" id="{BBE037A1-144A-7ECF-0385-B75526642CC8}"/>
              </a:ext>
            </a:extLst>
          </p:cNvPr>
          <p:cNvSpPr txBox="1">
            <a:spLocks/>
          </p:cNvSpPr>
          <p:nvPr/>
        </p:nvSpPr>
        <p:spPr>
          <a:xfrm>
            <a:off x="583659" y="34643"/>
            <a:ext cx="8229600" cy="74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  <a:t>			</a:t>
            </a:r>
            <a:r>
              <a:rPr lang="fr-FR" sz="3200" b="1" dirty="0">
                <a:solidFill>
                  <a:srgbClr val="660066"/>
                </a:solidFill>
                <a:latin typeface="Garamond" panose="02020404030301010803" pitchFamily="18" charset="0"/>
              </a:rPr>
              <a:t>et de nombreux partenaires</a:t>
            </a:r>
            <a:endParaRPr lang="fr-FR" sz="3600" dirty="0"/>
          </a:p>
        </p:txBody>
      </p:sp>
      <p:pic>
        <p:nvPicPr>
          <p:cNvPr id="33" name="Picture 30" descr="Contacts - CCI Centre">
            <a:extLst>
              <a:ext uri="{FF2B5EF4-FFF2-40B4-BE49-F238E27FC236}">
                <a16:creationId xmlns:a16="http://schemas.microsoft.com/office/drawing/2014/main" id="{A2ED396D-EC9B-4C71-896C-D1929C7C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32" y="367434"/>
            <a:ext cx="1983206" cy="8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F49B3D-1E6E-2730-E698-43D04F0E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572" y="6407141"/>
            <a:ext cx="2743200" cy="365125"/>
          </a:xfrm>
        </p:spPr>
        <p:txBody>
          <a:bodyPr/>
          <a:lstStyle/>
          <a:p>
            <a:fld id="{96B44C51-5ACE-459D-BB6F-883B7F9AA3CD}" type="slidenum">
              <a:rPr lang="fr-FR" sz="1600" smtClean="0">
                <a:solidFill>
                  <a:srgbClr val="C00000"/>
                </a:solidFill>
              </a:rPr>
              <a:t>3</a:t>
            </a:fld>
            <a:endParaRPr lang="fr-FR" sz="1600" dirty="0">
              <a:solidFill>
                <a:srgbClr val="C00000"/>
              </a:solidFill>
            </a:endParaRPr>
          </a:p>
        </p:txBody>
      </p:sp>
      <p:pic>
        <p:nvPicPr>
          <p:cNvPr id="35" name="Graphique 34">
            <a:extLst>
              <a:ext uri="{FF2B5EF4-FFF2-40B4-BE49-F238E27FC236}">
                <a16:creationId xmlns:a16="http://schemas.microsoft.com/office/drawing/2014/main" id="{E2746651-22BE-4E74-8051-95FC5D3336A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 bwMode="gray">
          <a:xfrm>
            <a:off x="11180896" y="56083"/>
            <a:ext cx="790503" cy="77332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69C52C0-C883-41F8-B45B-EB29F599DFC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 bwMode="gray">
          <a:xfrm>
            <a:off x="10053322" y="37754"/>
            <a:ext cx="758707" cy="8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9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ciel, extérieur, nature, crépuscule&#10;&#10;Description générée automatiquement">
            <a:extLst>
              <a:ext uri="{FF2B5EF4-FFF2-40B4-BE49-F238E27FC236}">
                <a16:creationId xmlns:a16="http://schemas.microsoft.com/office/drawing/2014/main" id="{9A2496A7-4F8E-4AE2-FCA9-26397638A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8"/>
          <a:stretch/>
        </p:blipFill>
        <p:spPr>
          <a:xfrm>
            <a:off x="-15452" y="8885"/>
            <a:ext cx="12207452" cy="905515"/>
          </a:xfrm>
          <a:prstGeom prst="rect">
            <a:avLst/>
          </a:prstGeom>
        </p:spPr>
      </p:pic>
      <p:sp>
        <p:nvSpPr>
          <p:cNvPr id="16" name="Titre 11">
            <a:extLst>
              <a:ext uri="{FF2B5EF4-FFF2-40B4-BE49-F238E27FC236}">
                <a16:creationId xmlns:a16="http://schemas.microsoft.com/office/drawing/2014/main" id="{D94BE151-BA44-069F-2056-CF23F0463534}"/>
              </a:ext>
            </a:extLst>
          </p:cNvPr>
          <p:cNvSpPr txBox="1">
            <a:spLocks/>
          </p:cNvSpPr>
          <p:nvPr/>
        </p:nvSpPr>
        <p:spPr>
          <a:xfrm>
            <a:off x="-15453" y="-55372"/>
            <a:ext cx="4879283" cy="103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>
                <a:solidFill>
                  <a:srgbClr val="660066"/>
                </a:solidFill>
                <a:latin typeface="Garamond" panose="02020404030301010803" pitchFamily="18" charset="0"/>
              </a:rPr>
              <a:t>PUI</a:t>
            </a:r>
            <a:r>
              <a:rPr lang="fr-FR" sz="1800" b="1">
                <a:solidFill>
                  <a:srgbClr val="660066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fr-FR" sz="1800" b="1">
                <a:solidFill>
                  <a:srgbClr val="660066"/>
                </a:solidFill>
                <a:latin typeface="Garamond" panose="02020404030301010803" pitchFamily="18" charset="0"/>
              </a:rPr>
              <a:t>Loire Valley Innov’ 			</a:t>
            </a:r>
            <a:br>
              <a:rPr lang="fr-FR" sz="1800" b="1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fr-FR" sz="1600" b="1" i="1">
                <a:solidFill>
                  <a:srgbClr val="660066"/>
                </a:solidFill>
                <a:latin typeface="Garamond" panose="02020404030301010803" pitchFamily="18" charset="0"/>
              </a:rPr>
              <a:t>Une ambition régionale    </a:t>
            </a:r>
            <a:r>
              <a:rPr lang="fr-FR" sz="1800" b="1">
                <a:solidFill>
                  <a:srgbClr val="660066"/>
                </a:solidFill>
                <a:latin typeface="Garamond" panose="02020404030301010803" pitchFamily="18" charset="0"/>
              </a:rPr>
              <a:t>		</a:t>
            </a:r>
            <a:endParaRPr lang="fr-FR" sz="3600"/>
          </a:p>
        </p:txBody>
      </p:sp>
      <p:sp>
        <p:nvSpPr>
          <p:cNvPr id="3" name="Titre 11">
            <a:extLst>
              <a:ext uri="{FF2B5EF4-FFF2-40B4-BE49-F238E27FC236}">
                <a16:creationId xmlns:a16="http://schemas.microsoft.com/office/drawing/2014/main" id="{3F476C56-89F9-2655-D3AB-1A9CAEDF8998}"/>
              </a:ext>
            </a:extLst>
          </p:cNvPr>
          <p:cNvSpPr txBox="1">
            <a:spLocks/>
          </p:cNvSpPr>
          <p:nvPr/>
        </p:nvSpPr>
        <p:spPr>
          <a:xfrm>
            <a:off x="1973474" y="99340"/>
            <a:ext cx="8229600" cy="74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660066"/>
                </a:solidFill>
                <a:latin typeface="Garamond" panose="02020404030301010803" pitchFamily="18" charset="0"/>
              </a:rPr>
              <a:t>3 axes stratégiques et 4 objectifs</a:t>
            </a:r>
            <a:endParaRPr lang="fr-FR" sz="1400" b="1" dirty="0">
              <a:solidFill>
                <a:srgbClr val="660066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2F8A4A-9F50-5AC9-A46E-FFBDC1707090}"/>
              </a:ext>
            </a:extLst>
          </p:cNvPr>
          <p:cNvSpPr/>
          <p:nvPr/>
        </p:nvSpPr>
        <p:spPr>
          <a:xfrm>
            <a:off x="343437" y="5600344"/>
            <a:ext cx="4432852" cy="854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7638" algn="ctr"/>
            <a:r>
              <a:rPr lang="fr-FR" sz="1600">
                <a:solidFill>
                  <a:schemeClr val="tx1"/>
                </a:solidFill>
                <a:latin typeface="Garamond" panose="02020404030301010803" pitchFamily="18" charset="0"/>
              </a:rPr>
              <a:t>Renforcer transversalement la chaîne de</a:t>
            </a:r>
            <a:br>
              <a:rPr lang="fr-FR" sz="160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fr-FR" sz="1600">
                <a:solidFill>
                  <a:schemeClr val="tx1"/>
                </a:solidFill>
                <a:latin typeface="Garamond" panose="02020404030301010803" pitchFamily="18" charset="0"/>
              </a:rPr>
              <a:t>la valorisation à l’échelle de la Région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2E1EE9-5F9D-12E0-68F4-D32AEBC93D5F}"/>
              </a:ext>
            </a:extLst>
          </p:cNvPr>
          <p:cNvSpPr/>
          <p:nvPr/>
        </p:nvSpPr>
        <p:spPr>
          <a:xfrm>
            <a:off x="343437" y="1648386"/>
            <a:ext cx="4432852" cy="103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7638"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Renforcer les actions de sensibilisation et de détections des résultats de recherche valorisable pour augmenter le flux de transfert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C195A-D027-FCF4-2884-F85620D2AA14}"/>
              </a:ext>
            </a:extLst>
          </p:cNvPr>
          <p:cNvSpPr/>
          <p:nvPr/>
        </p:nvSpPr>
        <p:spPr>
          <a:xfrm>
            <a:off x="343435" y="2884151"/>
            <a:ext cx="4432852" cy="103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7638"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Renforcer l’émergence d’entreprises innovantes et de startups </a:t>
            </a:r>
            <a:r>
              <a:rPr lang="fr-FR" dirty="0" err="1">
                <a:solidFill>
                  <a:schemeClr val="tx1"/>
                </a:solidFill>
                <a:latin typeface="Garamond" panose="02020404030301010803" pitchFamily="18" charset="0"/>
              </a:rPr>
              <a:t>deeptech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85C0D1-0ADE-262D-8550-9AB405F2A484}"/>
              </a:ext>
            </a:extLst>
          </p:cNvPr>
          <p:cNvSpPr/>
          <p:nvPr/>
        </p:nvSpPr>
        <p:spPr>
          <a:xfrm>
            <a:off x="343433" y="4119916"/>
            <a:ext cx="4432852" cy="103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7638"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Renforcer les liens entre les membres</a:t>
            </a:r>
            <a:b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du PUI LVI’ et les acteurs du monde </a:t>
            </a:r>
          </a:p>
          <a:p>
            <a:pPr marL="147638"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socio-économique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118A99-7865-8CB0-05B8-64F2B8A6A91D}"/>
              </a:ext>
            </a:extLst>
          </p:cNvPr>
          <p:cNvSpPr/>
          <p:nvPr/>
        </p:nvSpPr>
        <p:spPr>
          <a:xfrm>
            <a:off x="6210837" y="5600344"/>
            <a:ext cx="4734338" cy="97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3388" indent="-285750">
              <a:buFont typeface="System Font Regular"/>
              <a:buChar char="-"/>
            </a:pPr>
            <a:r>
              <a:rPr lang="fr-FR" sz="1600">
                <a:solidFill>
                  <a:schemeClr val="tx1"/>
                </a:solidFill>
                <a:latin typeface="Garamond" panose="02020404030301010803" pitchFamily="18" charset="0"/>
              </a:rPr>
              <a:t>Clarifier, harmoniser, coordonner et simplifier les process de valorisation et de l’organisation associée</a:t>
            </a:r>
          </a:p>
          <a:p>
            <a:pPr marL="433388" indent="-285750">
              <a:buFont typeface="System Font Regular"/>
              <a:buChar char="-"/>
            </a:pPr>
            <a:r>
              <a:rPr lang="fr-FR" sz="1600">
                <a:solidFill>
                  <a:schemeClr val="tx1"/>
                </a:solidFill>
                <a:latin typeface="Garamond" panose="02020404030301010803" pitchFamily="18" charset="0"/>
              </a:rPr>
              <a:t>Intensifier le partage et la circulation de l’information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3EA7CB-DDA0-D131-96AC-B1BA81B757A8}"/>
              </a:ext>
            </a:extLst>
          </p:cNvPr>
          <p:cNvSpPr/>
          <p:nvPr/>
        </p:nvSpPr>
        <p:spPr>
          <a:xfrm>
            <a:off x="6226876" y="1664428"/>
            <a:ext cx="5981165" cy="3505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90538" indent="-342900">
              <a:spcBef>
                <a:spcPts val="900"/>
              </a:spcBef>
              <a:buFont typeface="+mj-lt"/>
              <a:buAutoNum type="arabicPeriod"/>
            </a:pPr>
            <a:r>
              <a:rPr lang="fr-FR" sz="1400" dirty="0">
                <a:solidFill>
                  <a:schemeClr val="tx1"/>
                </a:solidFill>
                <a:latin typeface="Garamond" panose="02020404030301010803" pitchFamily="18" charset="0"/>
              </a:rPr>
              <a:t>Renforcer la </a:t>
            </a:r>
            <a:r>
              <a:rPr lang="fr-FR" sz="1400" b="1" dirty="0">
                <a:solidFill>
                  <a:srgbClr val="C00000"/>
                </a:solidFill>
                <a:latin typeface="Garamond" panose="02020404030301010803" pitchFamily="18" charset="0"/>
              </a:rPr>
              <a:t>sensibilisation et la formation à l’innovation</a:t>
            </a:r>
            <a:r>
              <a:rPr lang="fr-FR" sz="1400" dirty="0">
                <a:solidFill>
                  <a:schemeClr val="tx1"/>
                </a:solidFill>
                <a:latin typeface="Garamond" panose="02020404030301010803" pitchFamily="18" charset="0"/>
              </a:rPr>
              <a:t>, la culture d'entreprise et l’entrepreneuriat sur le territoire</a:t>
            </a:r>
          </a:p>
          <a:p>
            <a:pPr marL="490538" indent="-342900">
              <a:spcBef>
                <a:spcPts val="900"/>
              </a:spcBef>
              <a:buFont typeface="+mj-lt"/>
              <a:buAutoNum type="arabicPeriod"/>
            </a:pPr>
            <a:r>
              <a:rPr lang="fr-FR" sz="1400" dirty="0">
                <a:solidFill>
                  <a:schemeClr val="tx1"/>
                </a:solidFill>
                <a:latin typeface="Garamond" panose="02020404030301010803" pitchFamily="18" charset="0"/>
              </a:rPr>
              <a:t>Diversifier les voies de </a:t>
            </a:r>
            <a:r>
              <a:rPr lang="fr-FR" sz="1400" b="1" dirty="0">
                <a:solidFill>
                  <a:srgbClr val="C00000"/>
                </a:solidFill>
                <a:latin typeface="Garamond" panose="02020404030301010803" pitchFamily="18" charset="0"/>
              </a:rPr>
              <a:t>détection des projets innovants et valorisables</a:t>
            </a:r>
          </a:p>
          <a:p>
            <a:pPr marL="490538" indent="-342900">
              <a:spcBef>
                <a:spcPts val="900"/>
              </a:spcBef>
              <a:buFont typeface="+mj-lt"/>
              <a:buAutoNum type="arabicPeriod"/>
            </a:pPr>
            <a:r>
              <a:rPr lang="fr-FR" sz="1400" dirty="0">
                <a:solidFill>
                  <a:schemeClr val="tx1"/>
                </a:solidFill>
                <a:latin typeface="Garamond" panose="02020404030301010803" pitchFamily="18" charset="0"/>
              </a:rPr>
              <a:t>Renforcer et professionnaliser l’accompagnement à </a:t>
            </a:r>
            <a:r>
              <a:rPr lang="fr-FR" sz="1400" b="1" dirty="0">
                <a:solidFill>
                  <a:srgbClr val="C00000"/>
                </a:solidFill>
                <a:latin typeface="Garamond" panose="02020404030301010803" pitchFamily="18" charset="0"/>
              </a:rPr>
              <a:t>la création d’entreprise </a:t>
            </a:r>
            <a:r>
              <a:rPr lang="fr-FR" sz="1400" dirty="0">
                <a:solidFill>
                  <a:schemeClr val="tx1"/>
                </a:solidFill>
                <a:latin typeface="Garamond" panose="02020404030301010803" pitchFamily="18" charset="0"/>
              </a:rPr>
              <a:t>et </a:t>
            </a:r>
            <a:r>
              <a:rPr lang="fr-FR" sz="1400" b="1" dirty="0">
                <a:solidFill>
                  <a:srgbClr val="C00000"/>
                </a:solidFill>
                <a:latin typeface="Garamond" panose="02020404030301010803" pitchFamily="18" charset="0"/>
              </a:rPr>
              <a:t>l’hébergement des startups</a:t>
            </a:r>
          </a:p>
          <a:p>
            <a:pPr marL="490538" indent="-342900">
              <a:spcBef>
                <a:spcPts val="900"/>
              </a:spcBef>
              <a:buFont typeface="+mj-lt"/>
              <a:buAutoNum type="arabicPeriod"/>
            </a:pPr>
            <a:r>
              <a:rPr lang="fr-FR" sz="1400" dirty="0">
                <a:solidFill>
                  <a:schemeClr val="tx1"/>
                </a:solidFill>
                <a:latin typeface="Garamond" panose="02020404030301010803" pitchFamily="18" charset="0"/>
              </a:rPr>
              <a:t>Renforcer, consolider et les </a:t>
            </a:r>
            <a:r>
              <a:rPr lang="fr-FR" sz="1400" b="1" dirty="0">
                <a:solidFill>
                  <a:srgbClr val="C00000"/>
                </a:solidFill>
                <a:latin typeface="Garamond" panose="02020404030301010803" pitchFamily="18" charset="0"/>
              </a:rPr>
              <a:t>relations entre académiques et acteurs du monde socio-économique</a:t>
            </a:r>
            <a:endParaRPr lang="fr-FR" sz="1400" b="1" dirty="0">
              <a:solidFill>
                <a:srgbClr val="660066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5CD97-4DD3-3B53-4E04-3DB8C670D53A}"/>
              </a:ext>
            </a:extLst>
          </p:cNvPr>
          <p:cNvSpPr txBox="1"/>
          <p:nvPr/>
        </p:nvSpPr>
        <p:spPr>
          <a:xfrm>
            <a:off x="343432" y="1233393"/>
            <a:ext cx="2504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b="1" i="1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Axes stratégiques</a:t>
            </a:r>
            <a:endParaRPr lang="fr-FR" sz="4000" b="1"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42A22E-A110-F892-8144-C158DD1663C5}"/>
              </a:ext>
            </a:extLst>
          </p:cNvPr>
          <p:cNvSpPr txBox="1"/>
          <p:nvPr/>
        </p:nvSpPr>
        <p:spPr>
          <a:xfrm>
            <a:off x="6210837" y="1248614"/>
            <a:ext cx="3214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b="1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Objectifs </a:t>
            </a:r>
            <a:endParaRPr lang="fr-FR" sz="4000" b="1" dirty="0">
              <a:latin typeface="Garamond" panose="02020404030301010803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A37D2A-6DEC-AC69-FF80-113FF6B0518B}"/>
              </a:ext>
            </a:extLst>
          </p:cNvPr>
          <p:cNvGrpSpPr/>
          <p:nvPr/>
        </p:nvGrpSpPr>
        <p:grpSpPr>
          <a:xfrm>
            <a:off x="5104280" y="5799028"/>
            <a:ext cx="778565" cy="457200"/>
            <a:chOff x="5529470" y="1790699"/>
            <a:chExt cx="778565" cy="457200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720691CA-20E1-CF31-E5D8-07DD2D648C50}"/>
                </a:ext>
              </a:extLst>
            </p:cNvPr>
            <p:cNvSpPr/>
            <p:nvPr/>
          </p:nvSpPr>
          <p:spPr>
            <a:xfrm>
              <a:off x="5529470" y="1790699"/>
              <a:ext cx="238539" cy="457200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094867A4-8ACC-F57B-180D-9ADA5FD556B0}"/>
                </a:ext>
              </a:extLst>
            </p:cNvPr>
            <p:cNvSpPr/>
            <p:nvPr/>
          </p:nvSpPr>
          <p:spPr>
            <a:xfrm>
              <a:off x="5799483" y="1790699"/>
              <a:ext cx="238539" cy="457200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FF174EC0-75CF-3EF2-3E01-F5DFD083D909}"/>
                </a:ext>
              </a:extLst>
            </p:cNvPr>
            <p:cNvSpPr/>
            <p:nvPr/>
          </p:nvSpPr>
          <p:spPr>
            <a:xfrm>
              <a:off x="6069496" y="1790699"/>
              <a:ext cx="238539" cy="457200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1D5278-EDDE-7BEB-D56D-C96C3546F99C}"/>
              </a:ext>
            </a:extLst>
          </p:cNvPr>
          <p:cNvGrpSpPr/>
          <p:nvPr/>
        </p:nvGrpSpPr>
        <p:grpSpPr>
          <a:xfrm>
            <a:off x="5104282" y="2022760"/>
            <a:ext cx="778565" cy="457200"/>
            <a:chOff x="5529470" y="1790699"/>
            <a:chExt cx="778565" cy="457200"/>
          </a:xfrm>
        </p:grpSpPr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B48B8043-5762-4683-5387-5F699F93402D}"/>
                </a:ext>
              </a:extLst>
            </p:cNvPr>
            <p:cNvSpPr/>
            <p:nvPr/>
          </p:nvSpPr>
          <p:spPr>
            <a:xfrm>
              <a:off x="5529470" y="1790699"/>
              <a:ext cx="238539" cy="457200"/>
            </a:xfrm>
            <a:prstGeom prst="chevron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54EE2C9A-248F-DD00-9297-4C5C8CA5FF91}"/>
                </a:ext>
              </a:extLst>
            </p:cNvPr>
            <p:cNvSpPr/>
            <p:nvPr/>
          </p:nvSpPr>
          <p:spPr>
            <a:xfrm>
              <a:off x="5799483" y="1790699"/>
              <a:ext cx="238539" cy="457200"/>
            </a:xfrm>
            <a:prstGeom prst="chevron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7762C980-D506-0442-05C6-900E27243D22}"/>
                </a:ext>
              </a:extLst>
            </p:cNvPr>
            <p:cNvSpPr/>
            <p:nvPr/>
          </p:nvSpPr>
          <p:spPr>
            <a:xfrm>
              <a:off x="6069496" y="1790699"/>
              <a:ext cx="238539" cy="457200"/>
            </a:xfrm>
            <a:prstGeom prst="chevron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D9DD07-D4BE-8CB8-7579-CDE7C7809F29}"/>
              </a:ext>
            </a:extLst>
          </p:cNvPr>
          <p:cNvGrpSpPr/>
          <p:nvPr/>
        </p:nvGrpSpPr>
        <p:grpSpPr>
          <a:xfrm>
            <a:off x="5104282" y="3172564"/>
            <a:ext cx="778565" cy="457200"/>
            <a:chOff x="5529470" y="1790699"/>
            <a:chExt cx="778565" cy="457200"/>
          </a:xfrm>
        </p:grpSpPr>
        <p:sp>
          <p:nvSpPr>
            <p:cNvPr id="28" name="Chevron 27">
              <a:extLst>
                <a:ext uri="{FF2B5EF4-FFF2-40B4-BE49-F238E27FC236}">
                  <a16:creationId xmlns:a16="http://schemas.microsoft.com/office/drawing/2014/main" id="{C0BDCA13-3DE6-8841-C86B-BAF63D0F0889}"/>
                </a:ext>
              </a:extLst>
            </p:cNvPr>
            <p:cNvSpPr/>
            <p:nvPr/>
          </p:nvSpPr>
          <p:spPr>
            <a:xfrm>
              <a:off x="5529470" y="1790699"/>
              <a:ext cx="238539" cy="457200"/>
            </a:xfrm>
            <a:prstGeom prst="chevron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Chevron 28">
              <a:extLst>
                <a:ext uri="{FF2B5EF4-FFF2-40B4-BE49-F238E27FC236}">
                  <a16:creationId xmlns:a16="http://schemas.microsoft.com/office/drawing/2014/main" id="{25E3597E-0BE2-EEDF-50BA-4CC679325A2C}"/>
                </a:ext>
              </a:extLst>
            </p:cNvPr>
            <p:cNvSpPr/>
            <p:nvPr/>
          </p:nvSpPr>
          <p:spPr>
            <a:xfrm>
              <a:off x="5799483" y="1790699"/>
              <a:ext cx="238539" cy="457200"/>
            </a:xfrm>
            <a:prstGeom prst="chevron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Chevron 29">
              <a:extLst>
                <a:ext uri="{FF2B5EF4-FFF2-40B4-BE49-F238E27FC236}">
                  <a16:creationId xmlns:a16="http://schemas.microsoft.com/office/drawing/2014/main" id="{8F9B2D87-150A-C335-22CC-1A364052BF5C}"/>
                </a:ext>
              </a:extLst>
            </p:cNvPr>
            <p:cNvSpPr/>
            <p:nvPr/>
          </p:nvSpPr>
          <p:spPr>
            <a:xfrm>
              <a:off x="6069496" y="1790699"/>
              <a:ext cx="238539" cy="457200"/>
            </a:xfrm>
            <a:prstGeom prst="chevron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07497E-5471-7C8F-9CEA-5C48EC3F1A3C}"/>
              </a:ext>
            </a:extLst>
          </p:cNvPr>
          <p:cNvGrpSpPr/>
          <p:nvPr/>
        </p:nvGrpSpPr>
        <p:grpSpPr>
          <a:xfrm>
            <a:off x="5104282" y="4408329"/>
            <a:ext cx="778565" cy="457200"/>
            <a:chOff x="5529470" y="1790699"/>
            <a:chExt cx="778565" cy="457200"/>
          </a:xfrm>
        </p:grpSpPr>
        <p:sp>
          <p:nvSpPr>
            <p:cNvPr id="32" name="Chevron 31">
              <a:extLst>
                <a:ext uri="{FF2B5EF4-FFF2-40B4-BE49-F238E27FC236}">
                  <a16:creationId xmlns:a16="http://schemas.microsoft.com/office/drawing/2014/main" id="{798CA14C-F8EC-9370-85B9-2B3FA1F26B4A}"/>
                </a:ext>
              </a:extLst>
            </p:cNvPr>
            <p:cNvSpPr/>
            <p:nvPr/>
          </p:nvSpPr>
          <p:spPr>
            <a:xfrm>
              <a:off x="5529470" y="1790699"/>
              <a:ext cx="238539" cy="457200"/>
            </a:xfrm>
            <a:prstGeom prst="chevron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7C91771B-C5E7-728A-A0C6-A23575F65053}"/>
                </a:ext>
              </a:extLst>
            </p:cNvPr>
            <p:cNvSpPr/>
            <p:nvPr/>
          </p:nvSpPr>
          <p:spPr>
            <a:xfrm>
              <a:off x="5799483" y="1790699"/>
              <a:ext cx="238539" cy="457200"/>
            </a:xfrm>
            <a:prstGeom prst="chevron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extLst>
                <a:ext uri="{FF2B5EF4-FFF2-40B4-BE49-F238E27FC236}">
                  <a16:creationId xmlns:a16="http://schemas.microsoft.com/office/drawing/2014/main" id="{FEB5BED9-246B-6C1E-1886-85C935C06EA0}"/>
                </a:ext>
              </a:extLst>
            </p:cNvPr>
            <p:cNvSpPr/>
            <p:nvPr/>
          </p:nvSpPr>
          <p:spPr>
            <a:xfrm>
              <a:off x="6069496" y="1790699"/>
              <a:ext cx="238539" cy="457200"/>
            </a:xfrm>
            <a:prstGeom prst="chevron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AAD6F7-6BD6-9949-6B99-C6A00CA40C0C}"/>
              </a:ext>
            </a:extLst>
          </p:cNvPr>
          <p:cNvSpPr txBox="1"/>
          <p:nvPr/>
        </p:nvSpPr>
        <p:spPr>
          <a:xfrm>
            <a:off x="343427" y="5245150"/>
            <a:ext cx="2948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b="1" i="1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Une ambition transversale</a:t>
            </a:r>
            <a:endParaRPr lang="fr-FR" b="1">
              <a:latin typeface="Garamond" panose="02020404030301010803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A77A6B-88DE-47BE-5D74-D3E30233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663" y="6394507"/>
            <a:ext cx="2743200" cy="365125"/>
          </a:xfrm>
        </p:spPr>
        <p:txBody>
          <a:bodyPr/>
          <a:lstStyle/>
          <a:p>
            <a:fld id="{96B44C51-5ACE-459D-BB6F-883B7F9AA3CD}" type="slidenum">
              <a:rPr lang="fr-FR" sz="1600" smtClean="0">
                <a:solidFill>
                  <a:srgbClr val="C00000"/>
                </a:solidFill>
              </a:rPr>
              <a:t>4</a:t>
            </a:fld>
            <a:endParaRPr lang="fr-FR" sz="1600">
              <a:solidFill>
                <a:srgbClr val="C00000"/>
              </a:solidFill>
            </a:endParaRPr>
          </a:p>
        </p:txBody>
      </p:sp>
      <p:pic>
        <p:nvPicPr>
          <p:cNvPr id="35" name="Graphique 34">
            <a:extLst>
              <a:ext uri="{FF2B5EF4-FFF2-40B4-BE49-F238E27FC236}">
                <a16:creationId xmlns:a16="http://schemas.microsoft.com/office/drawing/2014/main" id="{522536E1-9B1F-4279-9C43-BD584618C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gray">
          <a:xfrm>
            <a:off x="11180896" y="56083"/>
            <a:ext cx="790503" cy="77332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7A149413-ADFD-4145-99FB-B262463D9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gray">
          <a:xfrm>
            <a:off x="10053322" y="37754"/>
            <a:ext cx="758707" cy="8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8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ciel, extérieur, nature, crépuscule&#10;&#10;Description générée automatiquement">
            <a:extLst>
              <a:ext uri="{FF2B5EF4-FFF2-40B4-BE49-F238E27FC236}">
                <a16:creationId xmlns:a16="http://schemas.microsoft.com/office/drawing/2014/main" id="{9A2496A7-4F8E-4AE2-FCA9-26397638A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8"/>
          <a:stretch/>
        </p:blipFill>
        <p:spPr>
          <a:xfrm>
            <a:off x="-15452" y="8885"/>
            <a:ext cx="12207452" cy="905515"/>
          </a:xfrm>
          <a:prstGeom prst="rect">
            <a:avLst/>
          </a:prstGeom>
        </p:spPr>
      </p:pic>
      <p:sp>
        <p:nvSpPr>
          <p:cNvPr id="16" name="Titre 11">
            <a:extLst>
              <a:ext uri="{FF2B5EF4-FFF2-40B4-BE49-F238E27FC236}">
                <a16:creationId xmlns:a16="http://schemas.microsoft.com/office/drawing/2014/main" id="{D94BE151-BA44-069F-2056-CF23F0463534}"/>
              </a:ext>
            </a:extLst>
          </p:cNvPr>
          <p:cNvSpPr txBox="1">
            <a:spLocks/>
          </p:cNvSpPr>
          <p:nvPr/>
        </p:nvSpPr>
        <p:spPr>
          <a:xfrm>
            <a:off x="-15453" y="-55372"/>
            <a:ext cx="4879283" cy="103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>
                <a:solidFill>
                  <a:srgbClr val="660066"/>
                </a:solidFill>
                <a:latin typeface="Garamond" panose="02020404030301010803" pitchFamily="18" charset="0"/>
              </a:rPr>
              <a:t>PUI</a:t>
            </a:r>
            <a:r>
              <a:rPr lang="fr-FR" sz="1800" b="1">
                <a:solidFill>
                  <a:srgbClr val="660066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fr-FR" sz="1800" b="1">
                <a:solidFill>
                  <a:srgbClr val="660066"/>
                </a:solidFill>
                <a:latin typeface="Garamond" panose="02020404030301010803" pitchFamily="18" charset="0"/>
              </a:rPr>
              <a:t>Loire Valley Innov’ 			</a:t>
            </a:r>
            <a:br>
              <a:rPr lang="fr-FR" sz="1800" b="1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fr-FR" sz="1600" b="1" i="1">
                <a:solidFill>
                  <a:srgbClr val="660066"/>
                </a:solidFill>
                <a:latin typeface="Garamond" panose="02020404030301010803" pitchFamily="18" charset="0"/>
              </a:rPr>
              <a:t>Une ambition régionale    </a:t>
            </a:r>
            <a:r>
              <a:rPr lang="fr-FR" sz="1800" b="1">
                <a:solidFill>
                  <a:srgbClr val="660066"/>
                </a:solidFill>
                <a:latin typeface="Garamond" panose="02020404030301010803" pitchFamily="18" charset="0"/>
              </a:rPr>
              <a:t>		</a:t>
            </a:r>
            <a:endParaRPr lang="fr-FR" sz="3600"/>
          </a:p>
        </p:txBody>
      </p:sp>
      <p:sp>
        <p:nvSpPr>
          <p:cNvPr id="3" name="Titre 11">
            <a:extLst>
              <a:ext uri="{FF2B5EF4-FFF2-40B4-BE49-F238E27FC236}">
                <a16:creationId xmlns:a16="http://schemas.microsoft.com/office/drawing/2014/main" id="{3F476C56-89F9-2655-D3AB-1A9CAEDF8998}"/>
              </a:ext>
            </a:extLst>
          </p:cNvPr>
          <p:cNvSpPr txBox="1">
            <a:spLocks/>
          </p:cNvSpPr>
          <p:nvPr/>
        </p:nvSpPr>
        <p:spPr>
          <a:xfrm>
            <a:off x="1973474" y="99340"/>
            <a:ext cx="8229600" cy="74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660066"/>
                </a:solidFill>
                <a:latin typeface="Garamond" panose="02020404030301010803" pitchFamily="18" charset="0"/>
              </a:rPr>
              <a:t>6 actions clés</a:t>
            </a:r>
            <a:endParaRPr lang="fr-FR" sz="1400" b="1" dirty="0">
              <a:solidFill>
                <a:srgbClr val="660066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A61496C-5911-08EF-6AAC-E160369B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317" y="6393535"/>
            <a:ext cx="2743200" cy="365125"/>
          </a:xfrm>
        </p:spPr>
        <p:txBody>
          <a:bodyPr/>
          <a:lstStyle/>
          <a:p>
            <a:fld id="{96B44C51-5ACE-459D-BB6F-883B7F9AA3CD}" type="slidenum">
              <a:rPr lang="fr-FR" sz="1600" smtClean="0">
                <a:solidFill>
                  <a:srgbClr val="C00000"/>
                </a:solidFill>
              </a:rPr>
              <a:t>5</a:t>
            </a:fld>
            <a:endParaRPr lang="fr-FR" sz="160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808680-77E3-4834-AA8A-ECB67E95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30" y="1030455"/>
            <a:ext cx="8810625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626535EB-2770-4969-B901-F24DF183D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11180896" y="56083"/>
            <a:ext cx="790503" cy="7733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D85E64A-180B-40FA-A9D8-7A243F0C6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gray">
          <a:xfrm>
            <a:off x="10053322" y="37754"/>
            <a:ext cx="758707" cy="8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D3E7EA30-30D5-4AA7-8FA7-137B0A95A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897" y="1344185"/>
            <a:ext cx="9163526" cy="5265857"/>
          </a:xfrm>
          <a:prstGeom prst="rect">
            <a:avLst/>
          </a:prstGeom>
        </p:spPr>
      </p:pic>
      <p:pic>
        <p:nvPicPr>
          <p:cNvPr id="7" name="Image 6" descr="Une image contenant ciel, extérieur, nature, crépuscule&#10;&#10;Description générée automatiquement">
            <a:extLst>
              <a:ext uri="{FF2B5EF4-FFF2-40B4-BE49-F238E27FC236}">
                <a16:creationId xmlns:a16="http://schemas.microsoft.com/office/drawing/2014/main" id="{174AFD08-0806-1307-A3BE-289CDB8C75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8"/>
          <a:stretch/>
        </p:blipFill>
        <p:spPr>
          <a:xfrm>
            <a:off x="-15452" y="8885"/>
            <a:ext cx="12207452" cy="905515"/>
          </a:xfrm>
          <a:prstGeom prst="rect">
            <a:avLst/>
          </a:prstGeom>
        </p:spPr>
      </p:pic>
      <p:sp>
        <p:nvSpPr>
          <p:cNvPr id="8" name="Titre 11">
            <a:extLst>
              <a:ext uri="{FF2B5EF4-FFF2-40B4-BE49-F238E27FC236}">
                <a16:creationId xmlns:a16="http://schemas.microsoft.com/office/drawing/2014/main" id="{CDE35FE2-9278-2AC6-BE5A-43C506491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53" y="-55372"/>
            <a:ext cx="4879283" cy="1034027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  <a:t>PUI</a:t>
            </a:r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  <a:t>Loire Valley Innov’ 			</a:t>
            </a:r>
            <a:b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fr-FR" sz="1600" b="1" i="1" dirty="0">
                <a:solidFill>
                  <a:srgbClr val="660066"/>
                </a:solidFill>
                <a:latin typeface="Garamond" panose="02020404030301010803" pitchFamily="18" charset="0"/>
              </a:rPr>
              <a:t>Une ambition régionale    </a:t>
            </a:r>
            <a:r>
              <a:rPr lang="fr-FR" sz="1800" b="1" dirty="0">
                <a:solidFill>
                  <a:srgbClr val="660066"/>
                </a:solidFill>
                <a:latin typeface="Garamond" panose="02020404030301010803" pitchFamily="18" charset="0"/>
              </a:rPr>
              <a:t>		</a:t>
            </a:r>
            <a:endParaRPr lang="fr-FR" sz="3600" dirty="0"/>
          </a:p>
        </p:txBody>
      </p:sp>
      <p:sp>
        <p:nvSpPr>
          <p:cNvPr id="9" name="Titre 11">
            <a:extLst>
              <a:ext uri="{FF2B5EF4-FFF2-40B4-BE49-F238E27FC236}">
                <a16:creationId xmlns:a16="http://schemas.microsoft.com/office/drawing/2014/main" id="{7B006F78-F74A-7BA0-DB5B-E17EB5803004}"/>
              </a:ext>
            </a:extLst>
          </p:cNvPr>
          <p:cNvSpPr txBox="1">
            <a:spLocks/>
          </p:cNvSpPr>
          <p:nvPr/>
        </p:nvSpPr>
        <p:spPr>
          <a:xfrm>
            <a:off x="1973474" y="99340"/>
            <a:ext cx="8229600" cy="74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660066"/>
                </a:solidFill>
                <a:latin typeface="Garamond" panose="02020404030301010803" pitchFamily="18" charset="0"/>
              </a:rPr>
              <a:t>La Gouvernance agile du PUI LVI’</a:t>
            </a:r>
            <a:endParaRPr lang="fr-FR" sz="1400" b="1" dirty="0">
              <a:solidFill>
                <a:srgbClr val="660066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Line Callout 1 3">
            <a:extLst>
              <a:ext uri="{FF2B5EF4-FFF2-40B4-BE49-F238E27FC236}">
                <a16:creationId xmlns:a16="http://schemas.microsoft.com/office/drawing/2014/main" id="{855815D0-23E7-493C-D0DA-3C226FEFA8ED}"/>
              </a:ext>
            </a:extLst>
          </p:cNvPr>
          <p:cNvSpPr/>
          <p:nvPr/>
        </p:nvSpPr>
        <p:spPr>
          <a:xfrm>
            <a:off x="7403335" y="978655"/>
            <a:ext cx="3560038" cy="1224718"/>
          </a:xfrm>
          <a:prstGeom prst="borderCallout1">
            <a:avLst>
              <a:gd name="adj1" fmla="val 50771"/>
              <a:gd name="adj2" fmla="val -856"/>
              <a:gd name="adj3" fmla="val 78230"/>
              <a:gd name="adj4" fmla="val -20576"/>
            </a:avLst>
          </a:prstGeom>
          <a:solidFill>
            <a:schemeClr val="bg1"/>
          </a:solidFill>
          <a:ln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Fréquence</a:t>
            </a:r>
            <a:r>
              <a:rPr kumimoji="0" lang="fr-FR" sz="1400" b="1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fois par 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Présidence</a:t>
            </a:r>
            <a:r>
              <a:rPr kumimoji="0" lang="fr-FR" sz="1400" b="1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binôme Président ESR / VP ONR (rotation annuelle)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Prise de décisions </a:t>
            </a:r>
            <a:r>
              <a:rPr kumimoji="0" lang="fr-FR" sz="14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consensus ou le cas échéant vote à la majorité des ¾ des membres</a:t>
            </a:r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04810735-34CF-0919-61D7-4157F594B162}"/>
              </a:ext>
            </a:extLst>
          </p:cNvPr>
          <p:cNvSpPr/>
          <p:nvPr/>
        </p:nvSpPr>
        <p:spPr>
          <a:xfrm>
            <a:off x="1393698" y="5480206"/>
            <a:ext cx="1781308" cy="373942"/>
          </a:xfrm>
          <a:prstGeom prst="borderCallout1">
            <a:avLst>
              <a:gd name="adj1" fmla="val 50075"/>
              <a:gd name="adj2" fmla="val 101013"/>
              <a:gd name="adj3" fmla="val -38461"/>
              <a:gd name="adj4" fmla="val 123075"/>
            </a:avLst>
          </a:prstGeom>
          <a:solidFill>
            <a:schemeClr val="bg1"/>
          </a:solidFill>
          <a:ln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Fréquence</a:t>
            </a:r>
            <a:r>
              <a:rPr kumimoji="0" lang="fr-FR" sz="1400" b="1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au moins 1 fois par mois</a:t>
            </a:r>
          </a:p>
        </p:txBody>
      </p:sp>
      <p:sp>
        <p:nvSpPr>
          <p:cNvPr id="10" name="Line Callout 1 9">
            <a:extLst>
              <a:ext uri="{FF2B5EF4-FFF2-40B4-BE49-F238E27FC236}">
                <a16:creationId xmlns:a16="http://schemas.microsoft.com/office/drawing/2014/main" id="{F92F85A3-6E5B-EE77-029C-C63AC339F610}"/>
              </a:ext>
            </a:extLst>
          </p:cNvPr>
          <p:cNvSpPr/>
          <p:nvPr/>
        </p:nvSpPr>
        <p:spPr>
          <a:xfrm>
            <a:off x="8696738" y="3364323"/>
            <a:ext cx="2101563" cy="432425"/>
          </a:xfrm>
          <a:prstGeom prst="borderCallout1">
            <a:avLst>
              <a:gd name="adj1" fmla="val 45256"/>
              <a:gd name="adj2" fmla="val -3037"/>
              <a:gd name="adj3" fmla="val 133594"/>
              <a:gd name="adj4" fmla="val -40881"/>
            </a:avLst>
          </a:prstGeom>
          <a:solidFill>
            <a:schemeClr val="bg1"/>
          </a:solidFill>
          <a:ln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Fréquence</a:t>
            </a:r>
            <a:r>
              <a:rPr kumimoji="0" lang="fr-FR" sz="1400" b="1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fois par an</a:t>
            </a:r>
            <a:br>
              <a:rPr kumimoji="0" lang="fr-FR" sz="14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4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 mois avant le COS LVI’)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B86EB7-ADCE-E900-5BC1-C20854CF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697" y="6393535"/>
            <a:ext cx="2743200" cy="365125"/>
          </a:xfrm>
        </p:spPr>
        <p:txBody>
          <a:bodyPr/>
          <a:lstStyle/>
          <a:p>
            <a:fld id="{96B44C51-5ACE-459D-BB6F-883B7F9AA3CD}" type="slidenum">
              <a:rPr lang="fr-FR" sz="1600" smtClean="0">
                <a:solidFill>
                  <a:srgbClr val="C00000"/>
                </a:solidFill>
              </a:rPr>
              <a:t>6</a:t>
            </a:fld>
            <a:endParaRPr lang="fr-FR" sz="1600" dirty="0">
              <a:solidFill>
                <a:srgbClr val="C00000"/>
              </a:solidFill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AD49E888-5417-4BEC-90DA-1C09BB6B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11180896" y="56083"/>
            <a:ext cx="790503" cy="7733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1C60ADE-CD1C-4D46-BF7F-5749293BE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gray">
          <a:xfrm>
            <a:off x="10053322" y="37754"/>
            <a:ext cx="758707" cy="8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6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iel, extérieur, nature, crépuscule&#10;&#10;Description générée automatiquement">
            <a:extLst>
              <a:ext uri="{FF2B5EF4-FFF2-40B4-BE49-F238E27FC236}">
                <a16:creationId xmlns:a16="http://schemas.microsoft.com/office/drawing/2014/main" id="{6C8C0907-0EEB-8669-2641-1933C099B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8"/>
          <a:stretch/>
        </p:blipFill>
        <p:spPr>
          <a:xfrm>
            <a:off x="-15453" y="0"/>
            <a:ext cx="12207452" cy="112900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394A7B-240E-4290-9FC9-C9960F9E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4567"/>
            <a:ext cx="10515600" cy="3239356"/>
          </a:xfrm>
        </p:spPr>
        <p:txBody>
          <a:bodyPr/>
          <a:lstStyle/>
          <a:p>
            <a:r>
              <a:rPr lang="fr-FR" dirty="0">
                <a:solidFill>
                  <a:srgbClr val="660066"/>
                </a:solidFill>
                <a:latin typeface="Garamond" panose="02020404030301010803" pitchFamily="18" charset="0"/>
              </a:rPr>
              <a:t>Une mobilisation régionale pour un alignement stratégique inédit </a:t>
            </a:r>
          </a:p>
          <a:p>
            <a:r>
              <a:rPr lang="fr-FR" dirty="0">
                <a:solidFill>
                  <a:srgbClr val="660066"/>
                </a:solidFill>
                <a:latin typeface="Garamond" panose="02020404030301010803" pitchFamily="18" charset="0"/>
              </a:rPr>
              <a:t>Un PUI porté par les Universités de Tours et Orléans, l’INSA CVL avec les </a:t>
            </a:r>
            <a:r>
              <a:rPr lang="fr-FR" dirty="0" err="1">
                <a:solidFill>
                  <a:srgbClr val="660066"/>
                </a:solidFill>
                <a:latin typeface="Garamond" panose="02020404030301010803" pitchFamily="18" charset="0"/>
              </a:rPr>
              <a:t>CHUs</a:t>
            </a:r>
            <a:r>
              <a:rPr lang="fr-FR" dirty="0">
                <a:solidFill>
                  <a:srgbClr val="660066"/>
                </a:solidFill>
                <a:latin typeface="Garamond" panose="02020404030301010803" pitchFamily="18" charset="0"/>
              </a:rPr>
              <a:t> de la région et les grands ONR présents sur le territoire </a:t>
            </a:r>
          </a:p>
          <a:p>
            <a:r>
              <a:rPr lang="fr-FR" dirty="0">
                <a:solidFill>
                  <a:srgbClr val="660066"/>
                </a:solidFill>
                <a:latin typeface="Garamond" panose="02020404030301010803" pitchFamily="18" charset="0"/>
              </a:rPr>
              <a:t>Un écosystème institutionnel et entrepreneurial riche et d’ores et déjà impliqué </a:t>
            </a:r>
          </a:p>
          <a:p>
            <a:r>
              <a:rPr lang="fr-FR" dirty="0">
                <a:solidFill>
                  <a:srgbClr val="660066"/>
                </a:solidFill>
                <a:latin typeface="Garamond" panose="02020404030301010803" pitchFamily="18" charset="0"/>
              </a:rPr>
              <a:t>Un programme, des objectifs et actions qui s’inscrivent dans la dynamique et les ambitions nationales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410AA55-1B8F-4AB8-9B8D-12E44051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992" y="1129004"/>
            <a:ext cx="6845030" cy="1325563"/>
          </a:xfrm>
        </p:spPr>
        <p:txBody>
          <a:bodyPr>
            <a:normAutofit/>
          </a:bodyPr>
          <a:lstStyle/>
          <a:p>
            <a:pPr algn="ctr"/>
            <a:r>
              <a:rPr lang="fr-FR" sz="2800" b="1">
                <a:solidFill>
                  <a:srgbClr val="660066"/>
                </a:solidFill>
                <a:latin typeface="Garamond" panose="02020404030301010803" pitchFamily="18" charset="0"/>
              </a:rPr>
              <a:t>PUI</a:t>
            </a:r>
            <a:r>
              <a:rPr lang="fr-FR" sz="2800" b="1">
                <a:solidFill>
                  <a:srgbClr val="660066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fr-FR" sz="2800" b="1">
                <a:solidFill>
                  <a:srgbClr val="660066"/>
                </a:solidFill>
                <a:latin typeface="Garamond" panose="02020404030301010803" pitchFamily="18" charset="0"/>
              </a:rPr>
              <a:t>Loire Valley Innov’ </a:t>
            </a:r>
            <a:br>
              <a:rPr lang="fr-FR" sz="2800" b="1">
                <a:solidFill>
                  <a:srgbClr val="660066"/>
                </a:solidFill>
                <a:latin typeface="Garamond" panose="02020404030301010803" pitchFamily="18" charset="0"/>
              </a:rPr>
            </a:br>
            <a:r>
              <a:rPr lang="fr-FR" sz="2400" b="1" i="1">
                <a:solidFill>
                  <a:srgbClr val="660066"/>
                </a:solidFill>
                <a:latin typeface="Garamond" panose="02020404030301010803" pitchFamily="18" charset="0"/>
              </a:rPr>
              <a:t>UNE AMBITION REGIONALE</a:t>
            </a:r>
            <a:endParaRPr lang="fr-FR" sz="2800" b="1" i="1">
              <a:solidFill>
                <a:srgbClr val="660066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071A437-9A31-2C18-1775-4A8BA18C6BE9}"/>
              </a:ext>
            </a:extLst>
          </p:cNvPr>
          <p:cNvSpPr txBox="1">
            <a:spLocks/>
          </p:cNvSpPr>
          <p:nvPr/>
        </p:nvSpPr>
        <p:spPr>
          <a:xfrm>
            <a:off x="1861026" y="-119350"/>
            <a:ext cx="88131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>
                <a:solidFill>
                  <a:srgbClr val="660066"/>
                </a:solidFill>
                <a:latin typeface="Garamond" panose="02020404030301010803" pitchFamily="18" charset="0"/>
              </a:rPr>
              <a:t>MERCI DE VOTRE ATTENTION</a:t>
            </a:r>
            <a:endParaRPr lang="fr-FR" sz="240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F4C178-BAD5-04EC-DF5F-A4A69B8A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4C51-5ACE-459D-BB6F-883B7F9AA3CD}" type="slidenum">
              <a:rPr lang="fr-FR" smtClean="0"/>
              <a:t>7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8FB69A2-DB96-41F8-A8BF-2E14A793D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11180896" y="56083"/>
            <a:ext cx="790503" cy="7733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ABCB7F-BB3B-4BEA-A52B-C9FE7CBA5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gray">
          <a:xfrm>
            <a:off x="10053322" y="37754"/>
            <a:ext cx="758707" cy="8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70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435</Words>
  <Application>Microsoft Office PowerPoint</Application>
  <PresentationFormat>Grand écran</PresentationFormat>
  <Paragraphs>59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System Font Regular</vt:lpstr>
      <vt:lpstr>Thème Office</vt:lpstr>
      <vt:lpstr>  PUI Loire Valley Innov’  Une ambition régionale  Présentation à la Commission Recherche 20 novembre 2023      </vt:lpstr>
      <vt:lpstr>PUI Loire Valley Innov’     Une ambition régionale      </vt:lpstr>
      <vt:lpstr>Présentation PowerPoint</vt:lpstr>
      <vt:lpstr>Présentation PowerPoint</vt:lpstr>
      <vt:lpstr>Présentation PowerPoint</vt:lpstr>
      <vt:lpstr>PUI Loire Valley Innov’     Une ambition régionale      </vt:lpstr>
      <vt:lpstr>PUI Loire Valley Innov’  UNE AMBITION REGIONALE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PUI Loire Valley Innov’ Une ambition régionale   Audition du 15 février 2023</dc:title>
  <dc:creator>Selma Josso</dc:creator>
  <cp:lastModifiedBy>Isabelle Guillouet</cp:lastModifiedBy>
  <cp:revision>149</cp:revision>
  <dcterms:created xsi:type="dcterms:W3CDTF">2023-02-07T14:45:52Z</dcterms:created>
  <dcterms:modified xsi:type="dcterms:W3CDTF">2024-01-11T14:17:17Z</dcterms:modified>
</cp:coreProperties>
</file>