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259" r:id="rId5"/>
    <p:sldId id="373" r:id="rId6"/>
    <p:sldId id="455" r:id="rId7"/>
    <p:sldId id="444" r:id="rId8"/>
    <p:sldId id="288" r:id="rId9"/>
    <p:sldId id="438" r:id="rId10"/>
    <p:sldId id="456" r:id="rId11"/>
    <p:sldId id="448" r:id="rId12"/>
    <p:sldId id="457" r:id="rId13"/>
    <p:sldId id="449" r:id="rId14"/>
    <p:sldId id="453" r:id="rId15"/>
    <p:sldId id="454" r:id="rId16"/>
    <p:sldId id="451" r:id="rId17"/>
    <p:sldId id="450" r:id="rId18"/>
    <p:sldId id="452" r:id="rId19"/>
    <p:sldId id="440" r:id="rId20"/>
    <p:sldId id="458" r:id="rId21"/>
    <p:sldId id="459" r:id="rId22"/>
  </p:sldIdLst>
  <p:sldSz cx="12192000" cy="6858000"/>
  <p:notesSz cx="6810375" cy="99425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c Le Bris" initials="MB" lastIdx="3" clrIdx="0">
    <p:extLst>
      <p:ext uri="{19B8F6BF-5375-455C-9EA6-DF929625EA0E}">
        <p15:presenceInfo xmlns:p15="http://schemas.microsoft.com/office/powerpoint/2012/main" userId="S::marc.lebris@univ-tours.fr::49a16b47-70c8-4d01-ac7f-91ddb8b1e31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C510"/>
    <a:srgbClr val="AE1433"/>
    <a:srgbClr val="45A59D"/>
    <a:srgbClr val="424A54"/>
    <a:srgbClr val="902F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BA9870-FCF7-4B8D-AAF3-F6A7657B54DC}" v="98" dt="2026-01-09T17:19:23.4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:a16="http://schemas.microsoft.com/office/drawing/2014/main" id="{EE539E96-8572-2A44-87E6-6D95A10062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99B758-85D5-D34E-A934-7AF798DD31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9B03E60-58F5-D74A-BD1C-D7974FF3D5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7636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FD4791-97AE-0E4F-9C95-CEAA9E9390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871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A33B3D-2CAC-EA43-9FCF-0AE2424CDE32}" type="datetimeFigureOut">
              <a:rPr lang="fr-FR" smtClean="0"/>
              <a:t>13/01/2026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41D84-D9D4-B941-81C5-EDDB6B969F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2134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41D84-D9D4-B941-81C5-EDDB6B969F43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295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EE2D4-0771-F1AE-948E-EC299A643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23A33D0-6BC1-4EAB-6929-90BACF79D6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EEB2C3-025F-8FF7-363F-C5F87C8AF2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B1D54D-C6F7-FB8C-4EB9-EC6D25310E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41D84-D9D4-B941-81C5-EDDB6B969F4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5778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13923-C12A-D1D4-F3F4-C6451B21D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70DA4B4-431F-2305-5812-C0D5C694CC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661E0F1-1E93-8318-13E0-72741116A5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59A2361-F980-2DDF-CED0-48AB26FC5A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41D84-D9D4-B941-81C5-EDDB6B969F43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291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0CF39-F67B-E690-9CC7-4A8FD722D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C498952-E843-9BCE-D90E-9D4D7AFADE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3B32BCD-54CC-C4AC-0F04-F9F4D6420B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B3365EE-B730-9F1D-1B25-B6523F5F01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41D84-D9D4-B941-81C5-EDDB6B969F4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6429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15D0532-0EE1-954C-81C6-9E533006E4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sz="2800" b="1">
                <a:solidFill>
                  <a:srgbClr val="45A59D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5" name="Espace réservé du texte 10">
            <a:extLst>
              <a:ext uri="{FF2B5EF4-FFF2-40B4-BE49-F238E27FC236}">
                <a16:creationId xmlns:a16="http://schemas.microsoft.com/office/drawing/2014/main" id="{23D2F5B0-54A2-404C-87AB-2A4F7D5217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75883" y="6165304"/>
            <a:ext cx="4320116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Titre de votre présentation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F8891A1-E265-9A41-992B-8BF6C690176F}"/>
              </a:ext>
            </a:extLst>
          </p:cNvPr>
          <p:cNvSpPr txBox="1"/>
          <p:nvPr userDrawn="1"/>
        </p:nvSpPr>
        <p:spPr>
          <a:xfrm>
            <a:off x="10999509" y="6165304"/>
            <a:ext cx="354291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EE33A70-8E86-FF45-AB9A-2F3F10C9137C}"/>
              </a:ext>
            </a:extLst>
          </p:cNvPr>
          <p:cNvSpPr txBox="1"/>
          <p:nvPr userDrawn="1"/>
        </p:nvSpPr>
        <p:spPr>
          <a:xfrm>
            <a:off x="11353800" y="6165304"/>
            <a:ext cx="83820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>
              <a:solidFill>
                <a:schemeClr val="bg1"/>
              </a:solidFill>
            </a:endParaRPr>
          </a:p>
        </p:txBody>
      </p:sp>
      <p:sp>
        <p:nvSpPr>
          <p:cNvPr id="14" name="Shape 4880">
            <a:extLst>
              <a:ext uri="{FF2B5EF4-FFF2-40B4-BE49-F238E27FC236}">
                <a16:creationId xmlns:a16="http://schemas.microsoft.com/office/drawing/2014/main" id="{8A5CA413-04C6-C74B-9673-DFA8CD41AA55}"/>
              </a:ext>
            </a:extLst>
          </p:cNvPr>
          <p:cNvSpPr>
            <a:spLocks noChangeAspect="1"/>
          </p:cNvSpPr>
          <p:nvPr userDrawn="1"/>
        </p:nvSpPr>
        <p:spPr>
          <a:xfrm>
            <a:off x="8907714" y="6456763"/>
            <a:ext cx="164617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9CAAD86-0F51-EA40-84FF-DEABA75D933B}"/>
              </a:ext>
            </a:extLst>
          </p:cNvPr>
          <p:cNvSpPr txBox="1"/>
          <p:nvPr userDrawn="1"/>
        </p:nvSpPr>
        <p:spPr>
          <a:xfrm>
            <a:off x="8976320" y="6165304"/>
            <a:ext cx="354291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2" name="Espace réservé du texte 4">
            <a:extLst>
              <a:ext uri="{FF2B5EF4-FFF2-40B4-BE49-F238E27FC236}">
                <a16:creationId xmlns:a16="http://schemas.microsoft.com/office/drawing/2014/main" id="{899C93F2-F8B6-D449-9E4F-DFCC6F1184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8618" y="6165304"/>
            <a:ext cx="2495549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err="1"/>
              <a:t>univ-tours.fr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2577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09600" y="2060848"/>
            <a:ext cx="10972800" cy="3168352"/>
          </a:xfrm>
          <a:prstGeom prst="rect">
            <a:avLst/>
          </a:prstGeom>
        </p:spPr>
        <p:txBody>
          <a:bodyPr numCol="2" spcCol="540000"/>
          <a:lstStyle>
            <a:lvl1pPr marL="0" indent="0" algn="l">
              <a:buNone/>
              <a:defRPr lang="fr-FR" sz="1500" smtClean="0">
                <a:solidFill>
                  <a:srgbClr val="424A54"/>
                </a:solidFill>
                <a:effectLst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err="1"/>
              <a:t>Sum</a:t>
            </a:r>
            <a:r>
              <a:rPr lang="fr-FR"/>
              <a:t> </a:t>
            </a:r>
            <a:r>
              <a:rPr lang="fr-FR" err="1"/>
              <a:t>everum</a:t>
            </a:r>
            <a:r>
              <a:rPr lang="fr-FR"/>
              <a:t> </a:t>
            </a:r>
            <a:r>
              <a:rPr lang="fr-FR" err="1"/>
              <a:t>faccus</a:t>
            </a:r>
            <a:r>
              <a:rPr lang="fr-FR"/>
              <a:t> non </a:t>
            </a:r>
            <a:r>
              <a:rPr lang="fr-FR" err="1"/>
              <a:t>cusdae</a:t>
            </a:r>
            <a:r>
              <a:rPr lang="fr-FR"/>
              <a:t> </a:t>
            </a:r>
            <a:r>
              <a:rPr lang="fr-FR" err="1"/>
              <a:t>vitatis</a:t>
            </a:r>
            <a:r>
              <a:rPr lang="fr-FR"/>
              <a:t> con </a:t>
            </a:r>
            <a:r>
              <a:rPr lang="fr-FR" err="1"/>
              <a:t>pla</a:t>
            </a:r>
            <a:r>
              <a:rPr lang="fr-FR"/>
              <a:t> </a:t>
            </a:r>
            <a:r>
              <a:rPr lang="fr-FR" err="1"/>
              <a:t>ipsanti</a:t>
            </a:r>
            <a:r>
              <a:rPr lang="fr-FR"/>
              <a:t> </a:t>
            </a:r>
            <a:r>
              <a:rPr lang="fr-FR" err="1"/>
              <a:t>volor</a:t>
            </a:r>
            <a:r>
              <a:rPr lang="fr-FR"/>
              <a:t> </a:t>
            </a:r>
            <a:r>
              <a:rPr lang="fr-FR" err="1"/>
              <a:t>maio</a:t>
            </a:r>
            <a:r>
              <a:rPr lang="fr-FR"/>
              <a:t>. Ma </a:t>
            </a:r>
            <a:r>
              <a:rPr lang="fr-FR" err="1"/>
              <a:t>ese</a:t>
            </a:r>
            <a:r>
              <a:rPr lang="fr-FR"/>
              <a:t> </a:t>
            </a:r>
            <a:r>
              <a:rPr lang="fr-FR" err="1"/>
              <a:t>voluptatum</a:t>
            </a:r>
            <a:r>
              <a:rPr lang="fr-FR"/>
              <a:t> </a:t>
            </a:r>
            <a:r>
              <a:rPr lang="fr-FR" err="1"/>
              <a:t>rernatus</a:t>
            </a:r>
            <a:r>
              <a:rPr lang="fr-FR"/>
              <a:t> </a:t>
            </a:r>
            <a:r>
              <a:rPr lang="fr-FR" err="1"/>
              <a:t>ea</a:t>
            </a:r>
            <a:r>
              <a:rPr lang="fr-FR"/>
              <a:t> </a:t>
            </a:r>
            <a:r>
              <a:rPr lang="fr-FR" err="1"/>
              <a:t>dempost</a:t>
            </a:r>
            <a:r>
              <a:rPr lang="fr-FR"/>
              <a:t>, </a:t>
            </a:r>
            <a:r>
              <a:rPr lang="fr-FR" err="1"/>
              <a:t>num</a:t>
            </a:r>
            <a:r>
              <a:rPr lang="fr-FR"/>
              <a:t> </a:t>
            </a:r>
            <a:r>
              <a:rPr lang="fr-FR" err="1"/>
              <a:t>remporibus</a:t>
            </a:r>
            <a:r>
              <a:rPr lang="fr-FR"/>
              <a:t> </a:t>
            </a:r>
            <a:r>
              <a:rPr lang="fr-FR" err="1"/>
              <a:t>alibust</a:t>
            </a:r>
            <a:r>
              <a:rPr lang="fr-FR"/>
              <a:t>, que </a:t>
            </a:r>
            <a:r>
              <a:rPr lang="fr-FR" err="1"/>
              <a:t>necte</a:t>
            </a:r>
            <a:r>
              <a:rPr lang="fr-FR"/>
              <a:t> et, sus di </a:t>
            </a:r>
            <a:r>
              <a:rPr lang="fr-FR" err="1"/>
              <a:t>doleculpa</a:t>
            </a:r>
            <a:r>
              <a:rPr lang="fr-FR"/>
              <a:t> </a:t>
            </a:r>
            <a:r>
              <a:rPr lang="fr-FR" err="1"/>
              <a:t>voluptassum</a:t>
            </a:r>
            <a:r>
              <a:rPr lang="fr-FR"/>
              <a:t> </a:t>
            </a:r>
            <a:r>
              <a:rPr lang="fr-FR" err="1"/>
              <a:t>fugias</a:t>
            </a:r>
            <a:r>
              <a:rPr lang="fr-FR"/>
              <a:t> </a:t>
            </a:r>
            <a:r>
              <a:rPr lang="fr-FR" err="1"/>
              <a:t>coribustiur</a:t>
            </a:r>
            <a:r>
              <a:rPr lang="fr-FR"/>
              <a:t>, con </a:t>
            </a:r>
            <a:r>
              <a:rPr lang="fr-FR" err="1"/>
              <a:t>commolo</a:t>
            </a:r>
            <a:r>
              <a:rPr lang="fr-FR"/>
              <a:t> </a:t>
            </a:r>
            <a:r>
              <a:rPr lang="fr-FR" err="1"/>
              <a:t>rrorporpor</a:t>
            </a:r>
            <a:r>
              <a:rPr lang="fr-FR"/>
              <a:t> </a:t>
            </a:r>
            <a:r>
              <a:rPr lang="fr-FR" err="1"/>
              <a:t>sitendu</a:t>
            </a:r>
            <a:r>
              <a:rPr lang="fr-FR"/>
              <a:t> </a:t>
            </a:r>
            <a:r>
              <a:rPr lang="fr-FR" err="1"/>
              <a:t>cillest</a:t>
            </a:r>
            <a:r>
              <a:rPr lang="fr-FR"/>
              <a:t> </a:t>
            </a:r>
            <a:r>
              <a:rPr lang="fr-FR" err="1"/>
              <a:t>fugitium</a:t>
            </a:r>
            <a:r>
              <a:rPr lang="fr-FR"/>
              <a:t> </a:t>
            </a:r>
            <a:r>
              <a:rPr lang="fr-FR" err="1"/>
              <a:t>cone</a:t>
            </a:r>
            <a:r>
              <a:rPr lang="fr-FR"/>
              <a:t> </a:t>
            </a:r>
            <a:r>
              <a:rPr lang="fr-FR" err="1"/>
              <a:t>nossincipis</a:t>
            </a:r>
            <a:r>
              <a:rPr lang="fr-FR"/>
              <a:t> </a:t>
            </a:r>
            <a:r>
              <a:rPr lang="fr-FR" err="1"/>
              <a:t>reperia</a:t>
            </a:r>
            <a:r>
              <a:rPr lang="fr-FR"/>
              <a:t> pro </a:t>
            </a:r>
            <a:r>
              <a:rPr lang="fr-FR" err="1"/>
              <a:t>idus</a:t>
            </a:r>
            <a:r>
              <a:rPr lang="fr-FR"/>
              <a:t>, </a:t>
            </a:r>
            <a:r>
              <a:rPr lang="fr-FR" err="1"/>
              <a:t>officidem</a:t>
            </a:r>
            <a:r>
              <a:rPr lang="fr-FR"/>
              <a:t> </a:t>
            </a:r>
            <a:r>
              <a:rPr lang="fr-FR" err="1"/>
              <a:t>repudignim</a:t>
            </a:r>
            <a:r>
              <a:rPr lang="fr-FR"/>
              <a:t> </a:t>
            </a:r>
            <a:r>
              <a:rPr lang="fr-FR" err="1"/>
              <a:t>res</a:t>
            </a:r>
            <a:r>
              <a:rPr lang="fr-FR"/>
              <a:t> </a:t>
            </a:r>
            <a:r>
              <a:rPr lang="fr-FR" err="1"/>
              <a:t>consenimi</a:t>
            </a:r>
            <a:r>
              <a:rPr lang="fr-FR"/>
              <a:t>, </a:t>
            </a:r>
            <a:r>
              <a:rPr lang="fr-FR" err="1"/>
              <a:t>quae</a:t>
            </a:r>
            <a:r>
              <a:rPr lang="fr-FR"/>
              <a:t> </a:t>
            </a:r>
            <a:r>
              <a:rPr lang="fr-FR" err="1"/>
              <a:t>dolorerion</a:t>
            </a:r>
            <a:r>
              <a:rPr lang="fr-FR"/>
              <a:t> </a:t>
            </a:r>
            <a:r>
              <a:rPr lang="fr-FR" err="1"/>
              <a:t>corestio</a:t>
            </a:r>
            <a:r>
              <a:rPr lang="fr-FR"/>
              <a:t> que </a:t>
            </a:r>
            <a:r>
              <a:rPr lang="fr-FR" err="1"/>
              <a:t>vollentur</a:t>
            </a:r>
            <a:r>
              <a:rPr lang="fr-FR"/>
              <a:t> </a:t>
            </a:r>
            <a:r>
              <a:rPr lang="fr-FR" err="1"/>
              <a:t>recae</a:t>
            </a:r>
            <a:r>
              <a:rPr lang="fr-FR"/>
              <a:t> si </a:t>
            </a:r>
            <a:r>
              <a:rPr lang="fr-FR" err="1"/>
              <a:t>res</a:t>
            </a:r>
            <a:r>
              <a:rPr lang="fr-FR"/>
              <a:t> </a:t>
            </a:r>
            <a:r>
              <a:rPr lang="fr-FR" err="1"/>
              <a:t>quassequiam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di </a:t>
            </a:r>
            <a:r>
              <a:rPr lang="fr-FR" err="1"/>
              <a:t>ulparum</a:t>
            </a:r>
            <a:r>
              <a:rPr lang="fr-FR"/>
              <a:t> </a:t>
            </a:r>
            <a:r>
              <a:rPr lang="fr-FR" err="1"/>
              <a:t>endaesent</a:t>
            </a:r>
            <a:r>
              <a:rPr lang="fr-FR"/>
              <a:t> </a:t>
            </a:r>
            <a:r>
              <a:rPr lang="fr-FR" err="1"/>
              <a:t>pa</a:t>
            </a:r>
            <a:r>
              <a:rPr lang="fr-FR"/>
              <a:t> </a:t>
            </a:r>
            <a:r>
              <a:rPr lang="fr-FR" err="1"/>
              <a:t>cus</a:t>
            </a:r>
            <a:r>
              <a:rPr lang="fr-FR"/>
              <a:t> </a:t>
            </a:r>
            <a:r>
              <a:rPr lang="fr-FR" err="1"/>
              <a:t>magnatem</a:t>
            </a:r>
            <a:r>
              <a:rPr lang="fr-FR"/>
              <a:t> </a:t>
            </a:r>
            <a:r>
              <a:rPr lang="fr-FR" err="1"/>
              <a:t>voloreptatus</a:t>
            </a:r>
            <a:r>
              <a:rPr lang="fr-FR"/>
              <a:t> </a:t>
            </a:r>
            <a:r>
              <a:rPr lang="fr-FR" err="1"/>
              <a:t>dellabo</a:t>
            </a:r>
            <a:r>
              <a:rPr lang="fr-FR"/>
              <a:t> </a:t>
            </a:r>
            <a:r>
              <a:rPr lang="fr-FR" err="1"/>
              <a:t>riatenim</a:t>
            </a:r>
            <a:r>
              <a:rPr lang="fr-FR"/>
              <a:t> </a:t>
            </a:r>
            <a:r>
              <a:rPr lang="fr-FR" err="1"/>
              <a:t>fugitatiat</a:t>
            </a:r>
            <a:r>
              <a:rPr lang="fr-FR"/>
              <a:t> </a:t>
            </a:r>
            <a:r>
              <a:rPr lang="fr-FR" err="1"/>
              <a:t>licti</a:t>
            </a:r>
            <a:r>
              <a:rPr lang="fr-FR"/>
              <a:t> </a:t>
            </a:r>
            <a:r>
              <a:rPr lang="fr-FR" err="1"/>
              <a:t>repe</a:t>
            </a:r>
            <a:r>
              <a:rPr lang="fr-FR"/>
              <a:t> </a:t>
            </a:r>
            <a:r>
              <a:rPr lang="fr-FR" err="1"/>
              <a:t>voloribus</a:t>
            </a:r>
            <a:r>
              <a:rPr lang="fr-FR"/>
              <a:t>, si ut </a:t>
            </a:r>
            <a:r>
              <a:rPr lang="fr-FR" err="1"/>
              <a:t>aut</a:t>
            </a:r>
            <a:r>
              <a:rPr lang="fr-FR"/>
              <a:t> </a:t>
            </a:r>
            <a:r>
              <a:rPr lang="fr-FR" err="1"/>
              <a:t>ommoluptatur</a:t>
            </a:r>
            <a:r>
              <a:rPr lang="fr-FR"/>
              <a:t> </a:t>
            </a:r>
            <a:r>
              <a:rPr lang="fr-FR" err="1"/>
              <a:t>sum</a:t>
            </a:r>
            <a:r>
              <a:rPr lang="fr-FR"/>
              <a:t> </a:t>
            </a:r>
            <a:r>
              <a:rPr lang="fr-FR" err="1"/>
              <a:t>quatem</a:t>
            </a:r>
            <a:r>
              <a:rPr lang="fr-FR"/>
              <a:t> </a:t>
            </a:r>
            <a:r>
              <a:rPr lang="fr-FR" err="1"/>
              <a:t>fugit</a:t>
            </a:r>
            <a:r>
              <a:rPr lang="fr-FR"/>
              <a:t> </a:t>
            </a:r>
            <a:r>
              <a:rPr lang="fr-FR" err="1"/>
              <a:t>pelita</a:t>
            </a:r>
            <a:r>
              <a:rPr lang="fr-FR"/>
              <a:t> si </a:t>
            </a:r>
            <a:r>
              <a:rPr lang="fr-FR" err="1"/>
              <a:t>ditatis</a:t>
            </a:r>
            <a:r>
              <a:rPr lang="fr-FR"/>
              <a:t> </a:t>
            </a:r>
            <a:r>
              <a:rPr lang="fr-FR" err="1"/>
              <a:t>ate</a:t>
            </a:r>
            <a:r>
              <a:rPr lang="fr-FR"/>
              <a:t> </a:t>
            </a:r>
            <a:r>
              <a:rPr lang="fr-FR" err="1"/>
              <a:t>vitatis</a:t>
            </a:r>
            <a:r>
              <a:rPr lang="fr-FR"/>
              <a:t> et </a:t>
            </a:r>
            <a:r>
              <a:rPr lang="fr-FR" err="1"/>
              <a:t>pa</a:t>
            </a:r>
            <a:r>
              <a:rPr lang="fr-FR"/>
              <a:t> </a:t>
            </a:r>
            <a:r>
              <a:rPr lang="fr-FR" err="1"/>
              <a:t>nis</a:t>
            </a:r>
            <a:r>
              <a:rPr lang="fr-FR"/>
              <a:t> ut es </a:t>
            </a:r>
            <a:r>
              <a:rPr lang="fr-FR" err="1"/>
              <a:t>minulpa</a:t>
            </a:r>
            <a:r>
              <a:rPr lang="fr-FR"/>
              <a:t> non </a:t>
            </a:r>
            <a:r>
              <a:rPr lang="fr-FR" err="1"/>
              <a:t>paruptiorrum</a:t>
            </a:r>
            <a:r>
              <a:rPr lang="fr-FR"/>
              <a:t> quia </a:t>
            </a:r>
            <a:r>
              <a:rPr lang="fr-FR" err="1"/>
              <a:t>parum</a:t>
            </a:r>
            <a:r>
              <a:rPr lang="fr-FR"/>
              <a:t> </a:t>
            </a:r>
            <a:r>
              <a:rPr lang="fr-FR" err="1"/>
              <a:t>ressime</a:t>
            </a:r>
            <a:r>
              <a:rPr lang="fr-FR"/>
              <a:t> </a:t>
            </a:r>
            <a:r>
              <a:rPr lang="fr-FR" err="1"/>
              <a:t>velique</a:t>
            </a:r>
            <a:r>
              <a:rPr lang="fr-FR"/>
              <a:t> </a:t>
            </a:r>
            <a:r>
              <a:rPr lang="fr-FR" err="1"/>
              <a:t>sequidignis</a:t>
            </a:r>
            <a:r>
              <a:rPr lang="fr-FR"/>
              <a:t> </a:t>
            </a:r>
            <a:r>
              <a:rPr lang="fr-FR" err="1"/>
              <a:t>dolorro</a:t>
            </a:r>
            <a:r>
              <a:rPr lang="fr-FR"/>
              <a:t> </a:t>
            </a:r>
            <a:r>
              <a:rPr lang="fr-FR" err="1"/>
              <a:t>repuda</a:t>
            </a:r>
            <a:r>
              <a:rPr lang="fr-FR"/>
              <a:t> pro to </a:t>
            </a:r>
            <a:r>
              <a:rPr lang="fr-FR" err="1"/>
              <a:t>doluptatia</a:t>
            </a:r>
            <a:r>
              <a:rPr lang="fr-FR"/>
              <a:t> </a:t>
            </a:r>
            <a:r>
              <a:rPr lang="fr-FR" err="1"/>
              <a:t>sequisimusam</a:t>
            </a:r>
            <a:r>
              <a:rPr lang="fr-FR"/>
              <a:t> </a:t>
            </a:r>
            <a:r>
              <a:rPr lang="fr-FR" err="1"/>
              <a:t>nis</a:t>
            </a:r>
            <a:r>
              <a:rPr lang="fr-FR"/>
              <a:t> </a:t>
            </a:r>
            <a:r>
              <a:rPr lang="fr-FR" err="1"/>
              <a:t>elluptam</a:t>
            </a:r>
            <a:r>
              <a:rPr lang="fr-FR"/>
              <a:t> sa </a:t>
            </a:r>
            <a:r>
              <a:rPr lang="fr-FR" err="1"/>
              <a:t>debit</a:t>
            </a:r>
            <a:r>
              <a:rPr lang="fr-FR"/>
              <a:t> </a:t>
            </a:r>
            <a:r>
              <a:rPr lang="fr-FR" err="1"/>
              <a:t>intiis</a:t>
            </a:r>
            <a:r>
              <a:rPr lang="fr-FR"/>
              <a:t> </a:t>
            </a:r>
            <a:r>
              <a:rPr lang="fr-FR" err="1"/>
              <a:t>apeliquundis</a:t>
            </a:r>
            <a:r>
              <a:rPr lang="fr-FR"/>
              <a:t> as mos </a:t>
            </a:r>
            <a:r>
              <a:rPr lang="fr-FR" err="1"/>
              <a:t>exerchic</a:t>
            </a:r>
            <a:r>
              <a:rPr lang="fr-FR"/>
              <a:t> to </a:t>
            </a:r>
            <a:r>
              <a:rPr lang="fr-FR" err="1"/>
              <a:t>quibea</a:t>
            </a:r>
            <a:r>
              <a:rPr lang="fr-FR"/>
              <a:t> </a:t>
            </a:r>
            <a:r>
              <a:rPr lang="fr-FR" err="1"/>
              <a:t>quiatium</a:t>
            </a:r>
            <a:r>
              <a:rPr lang="fr-FR"/>
              <a:t> </a:t>
            </a:r>
            <a:r>
              <a:rPr lang="fr-FR" err="1"/>
              <a:t>sed</a:t>
            </a:r>
            <a:r>
              <a:rPr lang="fr-FR"/>
              <a:t> </a:t>
            </a:r>
            <a:r>
              <a:rPr lang="fr-FR" err="1"/>
              <a:t>magnimiliqui</a:t>
            </a:r>
            <a:r>
              <a:rPr lang="fr-FR"/>
              <a:t> </a:t>
            </a:r>
            <a:r>
              <a:rPr lang="fr-FR" err="1"/>
              <a:t>aut</a:t>
            </a:r>
            <a:r>
              <a:rPr lang="fr-FR"/>
              <a:t> </a:t>
            </a:r>
            <a:r>
              <a:rPr lang="fr-FR" err="1"/>
              <a:t>platem</a:t>
            </a:r>
            <a:r>
              <a:rPr lang="fr-FR"/>
              <a:t> qui </a:t>
            </a:r>
            <a:r>
              <a:rPr lang="fr-FR" err="1"/>
              <a:t>omnitaque</a:t>
            </a:r>
            <a:r>
              <a:rPr lang="fr-FR"/>
              <a:t> </a:t>
            </a:r>
            <a:r>
              <a:rPr lang="fr-FR" err="1"/>
              <a:t>resti</a:t>
            </a:r>
            <a:r>
              <a:rPr lang="fr-FR"/>
              <a:t> </a:t>
            </a:r>
            <a:r>
              <a:rPr lang="fr-FR" err="1"/>
              <a:t>num</a:t>
            </a:r>
            <a:r>
              <a:rPr lang="fr-FR"/>
              <a:t> </a:t>
            </a:r>
            <a:r>
              <a:rPr lang="fr-FR" err="1"/>
              <a:t>facerfera</a:t>
            </a:r>
            <a:r>
              <a:rPr lang="fr-FR"/>
              <a:t> </a:t>
            </a:r>
            <a:r>
              <a:rPr lang="fr-FR" err="1"/>
              <a:t>sunti</a:t>
            </a:r>
            <a:r>
              <a:rPr lang="fr-FR"/>
              <a:t> </a:t>
            </a:r>
            <a:r>
              <a:rPr lang="fr-FR" err="1"/>
              <a:t>volum</a:t>
            </a:r>
            <a:r>
              <a:rPr lang="fr-FR"/>
              <a:t> </a:t>
            </a:r>
            <a:r>
              <a:rPr lang="fr-FR" err="1"/>
              <a:t>dolorem</a:t>
            </a:r>
            <a:r>
              <a:rPr lang="fr-FR"/>
              <a:t> </a:t>
            </a:r>
            <a:r>
              <a:rPr lang="fr-FR" err="1"/>
              <a:t>liquo</a:t>
            </a:r>
            <a:r>
              <a:rPr lang="fr-FR"/>
              <a:t> </a:t>
            </a:r>
            <a:r>
              <a:rPr lang="fr-FR" err="1"/>
              <a:t>eum</a:t>
            </a:r>
            <a:r>
              <a:rPr lang="fr-FR"/>
              <a:t> et </a:t>
            </a:r>
            <a:r>
              <a:rPr lang="fr-FR" err="1"/>
              <a:t>aborem</a:t>
            </a:r>
            <a:r>
              <a:rPr lang="fr-FR"/>
              <a:t> </a:t>
            </a:r>
            <a:r>
              <a:rPr lang="fr-FR" err="1"/>
              <a:t>sumet</a:t>
            </a:r>
            <a:r>
              <a:rPr lang="fr-FR"/>
              <a:t> quia </a:t>
            </a:r>
            <a:r>
              <a:rPr lang="fr-FR" err="1"/>
              <a:t>doluptatur</a:t>
            </a:r>
            <a:r>
              <a:rPr lang="fr-FR"/>
              <a:t> mi, id </a:t>
            </a:r>
            <a:r>
              <a:rPr lang="fr-FR" err="1"/>
              <a:t>unt</a:t>
            </a:r>
            <a:r>
              <a:rPr lang="fr-FR"/>
              <a:t> et </a:t>
            </a:r>
            <a:r>
              <a:rPr lang="fr-FR" err="1"/>
              <a:t>ute</a:t>
            </a:r>
            <a:r>
              <a:rPr lang="fr-FR"/>
              <a:t> dit </a:t>
            </a:r>
            <a:r>
              <a:rPr lang="fr-FR" err="1"/>
              <a:t>experae</a:t>
            </a:r>
            <a:r>
              <a:rPr lang="fr-FR"/>
              <a:t> cum </a:t>
            </a:r>
            <a:r>
              <a:rPr lang="fr-FR" err="1"/>
              <a:t>fugia</a:t>
            </a:r>
            <a:r>
              <a:rPr lang="fr-FR"/>
              <a:t> </a:t>
            </a:r>
            <a:r>
              <a:rPr lang="fr-FR" err="1"/>
              <a:t>iumquodisqui</a:t>
            </a:r>
            <a:r>
              <a:rPr lang="fr-FR"/>
              <a:t> </a:t>
            </a:r>
            <a:r>
              <a:rPr lang="fr-FR" err="1"/>
              <a:t>alit</a:t>
            </a:r>
            <a:r>
              <a:rPr lang="fr-FR"/>
              <a:t> </a:t>
            </a:r>
            <a:r>
              <a:rPr lang="fr-FR" err="1"/>
              <a:t>venis</a:t>
            </a:r>
            <a:r>
              <a:rPr lang="fr-FR"/>
              <a:t> </a:t>
            </a:r>
            <a:r>
              <a:rPr lang="fr-FR" err="1"/>
              <a:t>ationsequati</a:t>
            </a:r>
            <a:r>
              <a:rPr lang="fr-FR"/>
              <a:t> </a:t>
            </a:r>
            <a:r>
              <a:rPr lang="fr-FR" err="1"/>
              <a:t>officitis</a:t>
            </a:r>
            <a:r>
              <a:rPr lang="fr-FR"/>
              <a:t> ut </a:t>
            </a:r>
            <a:r>
              <a:rPr lang="fr-FR" err="1"/>
              <a:t>eneceati</a:t>
            </a:r>
            <a:r>
              <a:rPr lang="fr-FR"/>
              <a:t> qui </a:t>
            </a:r>
            <a:r>
              <a:rPr lang="fr-FR" err="1"/>
              <a:t>dest</a:t>
            </a:r>
            <a:r>
              <a:rPr lang="fr-FR"/>
              <a:t>, 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609600" y="365126"/>
            <a:ext cx="10972800" cy="543595"/>
          </a:xfrm>
          <a:prstGeom prst="rect">
            <a:avLst/>
          </a:prstGeom>
        </p:spPr>
        <p:txBody>
          <a:bodyPr/>
          <a:lstStyle>
            <a:lvl1pPr algn="ctr">
              <a:defRPr sz="2800" b="1">
                <a:solidFill>
                  <a:srgbClr val="45A59D"/>
                </a:solidFill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1775883" y="6165304"/>
            <a:ext cx="4320116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Titre de votre présentation</a:t>
            </a:r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2"/>
          </p:nvPr>
        </p:nvSpPr>
        <p:spPr>
          <a:xfrm>
            <a:off x="609600" y="908721"/>
            <a:ext cx="10972800" cy="3077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buNone/>
              <a:defRPr sz="2000" b="1">
                <a:solidFill>
                  <a:srgbClr val="424A5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49CD028-D145-0C42-9481-35F3B904235B}"/>
              </a:ext>
            </a:extLst>
          </p:cNvPr>
          <p:cNvSpPr txBox="1"/>
          <p:nvPr userDrawn="1"/>
        </p:nvSpPr>
        <p:spPr>
          <a:xfrm>
            <a:off x="10999509" y="6165304"/>
            <a:ext cx="354291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67983B9-638B-B743-927F-E55AB78DDA54}"/>
              </a:ext>
            </a:extLst>
          </p:cNvPr>
          <p:cNvSpPr txBox="1"/>
          <p:nvPr userDrawn="1"/>
        </p:nvSpPr>
        <p:spPr>
          <a:xfrm>
            <a:off x="11353800" y="6165304"/>
            <a:ext cx="83820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>
              <a:solidFill>
                <a:schemeClr val="bg1"/>
              </a:solidFill>
            </a:endParaRPr>
          </a:p>
        </p:txBody>
      </p:sp>
      <p:sp>
        <p:nvSpPr>
          <p:cNvPr id="17" name="Shape 4880">
            <a:extLst>
              <a:ext uri="{FF2B5EF4-FFF2-40B4-BE49-F238E27FC236}">
                <a16:creationId xmlns:a16="http://schemas.microsoft.com/office/drawing/2014/main" id="{FC4FF59E-6BFF-2F42-AF7D-2BE8796DF035}"/>
              </a:ext>
            </a:extLst>
          </p:cNvPr>
          <p:cNvSpPr>
            <a:spLocks noChangeAspect="1"/>
          </p:cNvSpPr>
          <p:nvPr userDrawn="1"/>
        </p:nvSpPr>
        <p:spPr>
          <a:xfrm>
            <a:off x="8907714" y="6456763"/>
            <a:ext cx="164617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AD9047C-CAF4-3D49-8355-5D31DD71F2E0}"/>
              </a:ext>
            </a:extLst>
          </p:cNvPr>
          <p:cNvSpPr txBox="1"/>
          <p:nvPr userDrawn="1"/>
        </p:nvSpPr>
        <p:spPr>
          <a:xfrm>
            <a:off x="8976320" y="6165304"/>
            <a:ext cx="354291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75A3B3-98CB-0741-B431-EE07EA60A8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8618" y="6165304"/>
            <a:ext cx="2495549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err="1"/>
              <a:t>univ-tours.fr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8117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e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0">
            <a:extLst>
              <a:ext uri="{FF2B5EF4-FFF2-40B4-BE49-F238E27FC236}">
                <a16:creationId xmlns:a16="http://schemas.microsoft.com/office/drawing/2014/main" id="{9E86A5EC-20E8-D44F-AF15-8AEC060BC1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75883" y="6165304"/>
            <a:ext cx="4320116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Titre de votre présentation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5A9F804-5166-8142-9634-5D7E3F11A6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392" y="1498604"/>
            <a:ext cx="5139371" cy="12784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 b="1">
                <a:solidFill>
                  <a:srgbClr val="45A59D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7CABBE0-88E1-B84C-91DB-39D57E160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0761" y="514925"/>
            <a:ext cx="5605369" cy="552643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45A59D"/>
              </a:buClr>
              <a:buSzPct val="80000"/>
              <a:buFont typeface="Wingdings" pitchFamily="2" charset="2"/>
              <a:buChar char="§"/>
              <a:defRPr/>
            </a:lvl1pPr>
            <a:lvl2pPr marL="742950" indent="-285750">
              <a:buClr>
                <a:srgbClr val="45A59D"/>
              </a:buClr>
              <a:buSzPct val="80000"/>
              <a:buFont typeface="Wingdings" pitchFamily="2" charset="2"/>
              <a:buChar char="§"/>
              <a:defRPr/>
            </a:lvl2pPr>
            <a:lvl3pPr marL="1143000" indent="-228600">
              <a:buClr>
                <a:srgbClr val="45A59D"/>
              </a:buClr>
              <a:buSzPct val="80000"/>
              <a:buFont typeface="Wingdings" pitchFamily="2" charset="2"/>
              <a:buChar char="§"/>
              <a:defRPr/>
            </a:lvl3pPr>
            <a:lvl4pPr marL="1600200" indent="-228600">
              <a:buClr>
                <a:srgbClr val="45A59D"/>
              </a:buClr>
              <a:buSzPct val="80000"/>
              <a:buFont typeface="Wingdings" pitchFamily="2" charset="2"/>
              <a:buChar char="§"/>
              <a:defRPr/>
            </a:lvl4pPr>
            <a:lvl5pPr marL="2057400" indent="-228600">
              <a:buClr>
                <a:srgbClr val="45A59D"/>
              </a:buClr>
              <a:buSzPct val="80000"/>
              <a:buFont typeface="Wingdings" pitchFamily="2" charset="2"/>
              <a:buChar char="§"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F84904EC-3F6A-D647-81F1-6D6DAB843E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3392" y="2777069"/>
            <a:ext cx="5139371" cy="25844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F812B03-3F17-1A4E-9FFC-7AC9B5553A98}"/>
              </a:ext>
            </a:extLst>
          </p:cNvPr>
          <p:cNvSpPr txBox="1"/>
          <p:nvPr userDrawn="1"/>
        </p:nvSpPr>
        <p:spPr>
          <a:xfrm>
            <a:off x="10999509" y="6165304"/>
            <a:ext cx="354291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F58E1E2-8F28-EF4E-8FEE-EDAF7F9C54FA}"/>
              </a:ext>
            </a:extLst>
          </p:cNvPr>
          <p:cNvSpPr txBox="1"/>
          <p:nvPr userDrawn="1"/>
        </p:nvSpPr>
        <p:spPr>
          <a:xfrm>
            <a:off x="11353800" y="6165304"/>
            <a:ext cx="83820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>
              <a:solidFill>
                <a:schemeClr val="bg1"/>
              </a:solidFill>
            </a:endParaRPr>
          </a:p>
        </p:txBody>
      </p:sp>
      <p:sp>
        <p:nvSpPr>
          <p:cNvPr id="18" name="Shape 4880">
            <a:extLst>
              <a:ext uri="{FF2B5EF4-FFF2-40B4-BE49-F238E27FC236}">
                <a16:creationId xmlns:a16="http://schemas.microsoft.com/office/drawing/2014/main" id="{D378E8F2-0624-3E49-AF47-09B31CAF106E}"/>
              </a:ext>
            </a:extLst>
          </p:cNvPr>
          <p:cNvSpPr>
            <a:spLocks noChangeAspect="1"/>
          </p:cNvSpPr>
          <p:nvPr userDrawn="1"/>
        </p:nvSpPr>
        <p:spPr>
          <a:xfrm>
            <a:off x="8907714" y="6456763"/>
            <a:ext cx="164617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C5CC901-DD1A-6B4E-9225-B32475BC95E1}"/>
              </a:ext>
            </a:extLst>
          </p:cNvPr>
          <p:cNvSpPr txBox="1"/>
          <p:nvPr userDrawn="1"/>
        </p:nvSpPr>
        <p:spPr>
          <a:xfrm>
            <a:off x="8976320" y="6165304"/>
            <a:ext cx="354291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0" name="Espace réservé du texte 4">
            <a:extLst>
              <a:ext uri="{FF2B5EF4-FFF2-40B4-BE49-F238E27FC236}">
                <a16:creationId xmlns:a16="http://schemas.microsoft.com/office/drawing/2014/main" id="{9265F587-209E-8441-88F5-14ADBFCF6B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8618" y="6165304"/>
            <a:ext cx="2495549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err="1"/>
              <a:t>univ-tours.fr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710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0">
            <a:extLst>
              <a:ext uri="{FF2B5EF4-FFF2-40B4-BE49-F238E27FC236}">
                <a16:creationId xmlns:a16="http://schemas.microsoft.com/office/drawing/2014/main" id="{3D578572-C9C4-1B45-A1B9-7C1C5FB79D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75883" y="6165304"/>
            <a:ext cx="4320116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Titre de votre présentation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E8D2074-61F0-EF41-B804-FB76C3788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887" y="4739680"/>
            <a:ext cx="11462223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1">
                <a:solidFill>
                  <a:srgbClr val="45A59D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C53D8247-2A2A-D24D-B691-474156EAB7C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64887" y="548680"/>
            <a:ext cx="11462224" cy="38457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l’icône pour ajouter une image</a:t>
            </a:r>
            <a:endParaRPr lang="en-US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DE647747-A5BC-9846-859B-08CB3076D1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4887" y="5306418"/>
            <a:ext cx="11462223" cy="67402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ACD686F-E67C-0049-BC07-CBC10AA51E9B}"/>
              </a:ext>
            </a:extLst>
          </p:cNvPr>
          <p:cNvSpPr txBox="1"/>
          <p:nvPr userDrawn="1"/>
        </p:nvSpPr>
        <p:spPr>
          <a:xfrm>
            <a:off x="10999509" y="6165304"/>
            <a:ext cx="354291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8CC53D2-72AB-F444-B0D6-E639EFB8446B}"/>
              </a:ext>
            </a:extLst>
          </p:cNvPr>
          <p:cNvSpPr txBox="1"/>
          <p:nvPr userDrawn="1"/>
        </p:nvSpPr>
        <p:spPr>
          <a:xfrm>
            <a:off x="11353800" y="6165304"/>
            <a:ext cx="83820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>
              <a:solidFill>
                <a:schemeClr val="bg1"/>
              </a:solidFill>
            </a:endParaRPr>
          </a:p>
        </p:txBody>
      </p:sp>
      <p:sp>
        <p:nvSpPr>
          <p:cNvPr id="21" name="Shape 4880">
            <a:extLst>
              <a:ext uri="{FF2B5EF4-FFF2-40B4-BE49-F238E27FC236}">
                <a16:creationId xmlns:a16="http://schemas.microsoft.com/office/drawing/2014/main" id="{6A4B9627-9DAF-D74D-BC08-D64CC33E76A5}"/>
              </a:ext>
            </a:extLst>
          </p:cNvPr>
          <p:cNvSpPr>
            <a:spLocks noChangeAspect="1"/>
          </p:cNvSpPr>
          <p:nvPr userDrawn="1"/>
        </p:nvSpPr>
        <p:spPr>
          <a:xfrm>
            <a:off x="8907714" y="6456763"/>
            <a:ext cx="164617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2D5E3A6-0F48-9B4C-8AB2-1E9C094B738D}"/>
              </a:ext>
            </a:extLst>
          </p:cNvPr>
          <p:cNvSpPr txBox="1"/>
          <p:nvPr userDrawn="1"/>
        </p:nvSpPr>
        <p:spPr>
          <a:xfrm>
            <a:off x="8976320" y="6165304"/>
            <a:ext cx="354291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3" name="Espace réservé du texte 4">
            <a:extLst>
              <a:ext uri="{FF2B5EF4-FFF2-40B4-BE49-F238E27FC236}">
                <a16:creationId xmlns:a16="http://schemas.microsoft.com/office/drawing/2014/main" id="{E561801F-A72E-0843-A876-EFAC6C2B31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8618" y="6165304"/>
            <a:ext cx="2495549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err="1"/>
              <a:t>univ-tours.fr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9280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0">
            <a:extLst>
              <a:ext uri="{FF2B5EF4-FFF2-40B4-BE49-F238E27FC236}">
                <a16:creationId xmlns:a16="http://schemas.microsoft.com/office/drawing/2014/main" id="{70D971BD-59A7-2144-B898-0703E4BC318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75883" y="6165304"/>
            <a:ext cx="4320116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Titre de votre présentation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1FB2811-91F4-2B41-B4A3-F1CE4C781ED2}"/>
              </a:ext>
            </a:extLst>
          </p:cNvPr>
          <p:cNvSpPr txBox="1"/>
          <p:nvPr userDrawn="1"/>
        </p:nvSpPr>
        <p:spPr>
          <a:xfrm>
            <a:off x="10999509" y="6165304"/>
            <a:ext cx="354291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885B1D1-1FD9-F940-A9F4-C6B3822C55AF}"/>
              </a:ext>
            </a:extLst>
          </p:cNvPr>
          <p:cNvSpPr txBox="1"/>
          <p:nvPr userDrawn="1"/>
        </p:nvSpPr>
        <p:spPr>
          <a:xfrm>
            <a:off x="11353800" y="6165304"/>
            <a:ext cx="83820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>
              <a:solidFill>
                <a:schemeClr val="bg1"/>
              </a:solidFill>
            </a:endParaRPr>
          </a:p>
        </p:txBody>
      </p:sp>
      <p:sp>
        <p:nvSpPr>
          <p:cNvPr id="20" name="Shape 4880">
            <a:extLst>
              <a:ext uri="{FF2B5EF4-FFF2-40B4-BE49-F238E27FC236}">
                <a16:creationId xmlns:a16="http://schemas.microsoft.com/office/drawing/2014/main" id="{1631A397-0493-214C-BE66-24D2263B078B}"/>
              </a:ext>
            </a:extLst>
          </p:cNvPr>
          <p:cNvSpPr>
            <a:spLocks noChangeAspect="1"/>
          </p:cNvSpPr>
          <p:nvPr userDrawn="1"/>
        </p:nvSpPr>
        <p:spPr>
          <a:xfrm>
            <a:off x="8907714" y="6456763"/>
            <a:ext cx="164617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0DC3234-B441-3748-8C8E-1C14A52C94E0}"/>
              </a:ext>
            </a:extLst>
          </p:cNvPr>
          <p:cNvSpPr txBox="1"/>
          <p:nvPr userDrawn="1"/>
        </p:nvSpPr>
        <p:spPr>
          <a:xfrm>
            <a:off x="8976320" y="6165304"/>
            <a:ext cx="354291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2" name="Espace réservé du texte 4">
            <a:extLst>
              <a:ext uri="{FF2B5EF4-FFF2-40B4-BE49-F238E27FC236}">
                <a16:creationId xmlns:a16="http://schemas.microsoft.com/office/drawing/2014/main" id="{B11BE8E6-20F5-9B42-92D6-6441BF9D03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8618" y="6165304"/>
            <a:ext cx="2495549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err="1"/>
              <a:t>univ-tours.fr</a:t>
            </a:r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49356C6-30B1-6249-BD7B-60548AE28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rgbClr val="45A59D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AA72F4C-CE85-264D-8756-00E54BD95A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844676"/>
            <a:ext cx="10515600" cy="136842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45A59D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1pPr>
            <a:lvl2pPr marL="742950" indent="-285750">
              <a:buClr>
                <a:srgbClr val="45A59D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2pPr>
            <a:lvl3pPr marL="1143000" indent="-228600">
              <a:buClr>
                <a:srgbClr val="45A59D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3pPr>
            <a:lvl4pPr marL="1600200" indent="-228600">
              <a:buClr>
                <a:srgbClr val="45A59D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4pPr>
            <a:lvl5pPr marL="2057400" indent="-228600">
              <a:buClr>
                <a:srgbClr val="45A59D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52331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0">
            <a:extLst>
              <a:ext uri="{FF2B5EF4-FFF2-40B4-BE49-F238E27FC236}">
                <a16:creationId xmlns:a16="http://schemas.microsoft.com/office/drawing/2014/main" id="{054735E8-42FE-474E-A01B-7A232636CB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75883" y="6165304"/>
            <a:ext cx="4320116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Titre de votre présentation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D1FFAAB-2D88-4343-B657-4D7E54301F4B}"/>
              </a:ext>
            </a:extLst>
          </p:cNvPr>
          <p:cNvSpPr txBox="1"/>
          <p:nvPr userDrawn="1"/>
        </p:nvSpPr>
        <p:spPr>
          <a:xfrm>
            <a:off x="10999509" y="6165304"/>
            <a:ext cx="354291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25D55BA-4318-A744-BABF-4D3AC917CC9D}"/>
              </a:ext>
            </a:extLst>
          </p:cNvPr>
          <p:cNvSpPr txBox="1"/>
          <p:nvPr userDrawn="1"/>
        </p:nvSpPr>
        <p:spPr>
          <a:xfrm>
            <a:off x="11353800" y="6165304"/>
            <a:ext cx="83820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>
              <a:solidFill>
                <a:schemeClr val="bg1"/>
              </a:solidFill>
            </a:endParaRPr>
          </a:p>
        </p:txBody>
      </p:sp>
      <p:sp>
        <p:nvSpPr>
          <p:cNvPr id="20" name="Shape 4880">
            <a:extLst>
              <a:ext uri="{FF2B5EF4-FFF2-40B4-BE49-F238E27FC236}">
                <a16:creationId xmlns:a16="http://schemas.microsoft.com/office/drawing/2014/main" id="{04CFF14A-9F40-8B41-A0EB-117F61C22577}"/>
              </a:ext>
            </a:extLst>
          </p:cNvPr>
          <p:cNvSpPr>
            <a:spLocks noChangeAspect="1"/>
          </p:cNvSpPr>
          <p:nvPr userDrawn="1"/>
        </p:nvSpPr>
        <p:spPr>
          <a:xfrm>
            <a:off x="8907714" y="6456763"/>
            <a:ext cx="164617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FD81780-EAF1-BD47-8555-463C76904A2E}"/>
              </a:ext>
            </a:extLst>
          </p:cNvPr>
          <p:cNvSpPr txBox="1"/>
          <p:nvPr userDrawn="1"/>
        </p:nvSpPr>
        <p:spPr>
          <a:xfrm>
            <a:off x="8976320" y="6165304"/>
            <a:ext cx="354291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2" name="Espace réservé du texte 4">
            <a:extLst>
              <a:ext uri="{FF2B5EF4-FFF2-40B4-BE49-F238E27FC236}">
                <a16:creationId xmlns:a16="http://schemas.microsoft.com/office/drawing/2014/main" id="{4952823E-E6AB-AC42-8C5B-D07522243C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8618" y="6165304"/>
            <a:ext cx="2495549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err="1"/>
              <a:t>univ-tours.fr</a:t>
            </a:r>
            <a:endParaRPr lang="fr-FR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8FC63014-70D1-5F4A-805F-7E5ED6435B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7154" y="1200179"/>
            <a:ext cx="5342151" cy="274320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45A59D"/>
              </a:buClr>
              <a:buFont typeface="Wingdings" pitchFamily="2" charset="2"/>
              <a:buChar char="§"/>
              <a:defRPr sz="1800"/>
            </a:lvl1pPr>
            <a:lvl2pPr marL="742950" indent="-285750">
              <a:buClr>
                <a:srgbClr val="45A59D"/>
              </a:buClr>
              <a:buFont typeface="Wingdings" pitchFamily="2" charset="2"/>
              <a:buChar char="§"/>
              <a:defRPr sz="1800"/>
            </a:lvl2pPr>
            <a:lvl3pPr marL="1143000" indent="-228600">
              <a:buClr>
                <a:srgbClr val="45A59D"/>
              </a:buClr>
              <a:buFont typeface="Wingdings" pitchFamily="2" charset="2"/>
              <a:buChar char="§"/>
              <a:defRPr sz="1800"/>
            </a:lvl3pPr>
            <a:lvl4pPr marL="1600200" indent="-228600">
              <a:buClr>
                <a:srgbClr val="45A59D"/>
              </a:buClr>
              <a:buFont typeface="Wingdings" pitchFamily="2" charset="2"/>
              <a:buChar char="§"/>
              <a:defRPr sz="1800"/>
            </a:lvl4pPr>
            <a:lvl5pPr marL="2057400" indent="-228600">
              <a:buClr>
                <a:srgbClr val="45A59D"/>
              </a:buClr>
              <a:buFont typeface="Wingdings" pitchFamily="2" charset="2"/>
              <a:buChar char="§"/>
              <a:defRPr sz="1800"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12">
            <a:extLst>
              <a:ext uri="{FF2B5EF4-FFF2-40B4-BE49-F238E27FC236}">
                <a16:creationId xmlns:a16="http://schemas.microsoft.com/office/drawing/2014/main" id="{11E74D3B-AC89-7646-B148-78FCF43D5A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79306" y="1200179"/>
            <a:ext cx="5709245" cy="274320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45A59D"/>
              </a:buClr>
              <a:buFont typeface="Wingdings" pitchFamily="2" charset="2"/>
              <a:buChar char="§"/>
              <a:defRPr sz="1800"/>
            </a:lvl1pPr>
            <a:lvl2pPr marL="742950" indent="-285750">
              <a:buClr>
                <a:srgbClr val="45A59D"/>
              </a:buClr>
              <a:buFont typeface="Wingdings" pitchFamily="2" charset="2"/>
              <a:buChar char="§"/>
              <a:defRPr sz="1800"/>
            </a:lvl2pPr>
            <a:lvl3pPr marL="1143000" indent="-228600">
              <a:buClr>
                <a:srgbClr val="45A59D"/>
              </a:buClr>
              <a:buFont typeface="Wingdings" pitchFamily="2" charset="2"/>
              <a:buChar char="§"/>
              <a:defRPr sz="1800"/>
            </a:lvl3pPr>
            <a:lvl4pPr marL="1600200" indent="-228600">
              <a:buClr>
                <a:srgbClr val="45A59D"/>
              </a:buClr>
              <a:buFont typeface="Wingdings" pitchFamily="2" charset="2"/>
              <a:buChar char="§"/>
              <a:defRPr sz="1800"/>
            </a:lvl4pPr>
            <a:lvl5pPr marL="2057400" indent="-228600">
              <a:buClr>
                <a:srgbClr val="45A59D"/>
              </a:buClr>
              <a:buFont typeface="Wingdings" pitchFamily="2" charset="2"/>
              <a:buChar char="§"/>
              <a:defRPr sz="1800"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693B6082-33D1-A04B-8755-B85BA3A84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54" y="365126"/>
            <a:ext cx="11051396" cy="543595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45A59D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85013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096000" y="1749841"/>
            <a:ext cx="5486401" cy="2667397"/>
          </a:xfrm>
          <a:prstGeom prst="rect">
            <a:avLst/>
          </a:prstGeom>
        </p:spPr>
        <p:txBody>
          <a:bodyPr wrap="square" lIns="0" tIns="0" rIns="0" bIns="0" numCol="1" spcCol="1080000">
            <a:spAutoFit/>
          </a:bodyPr>
          <a:lstStyle>
            <a:lvl1pPr marL="0" indent="0" algn="l">
              <a:spcBef>
                <a:spcPts val="2000"/>
              </a:spcBef>
              <a:buNone/>
              <a:defRPr lang="fr-FR" sz="1400" smtClean="0">
                <a:solidFill>
                  <a:srgbClr val="424A54"/>
                </a:solidFill>
                <a:effectLst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err="1"/>
              <a:t>Sum</a:t>
            </a:r>
            <a:r>
              <a:rPr lang="fr-FR"/>
              <a:t> </a:t>
            </a:r>
            <a:r>
              <a:rPr lang="fr-FR" err="1"/>
              <a:t>everum</a:t>
            </a:r>
            <a:r>
              <a:rPr lang="fr-FR"/>
              <a:t> </a:t>
            </a:r>
            <a:r>
              <a:rPr lang="fr-FR" err="1"/>
              <a:t>faccus</a:t>
            </a:r>
            <a:r>
              <a:rPr lang="fr-FR"/>
              <a:t> non </a:t>
            </a:r>
            <a:r>
              <a:rPr lang="fr-FR" err="1"/>
              <a:t>cusdae</a:t>
            </a:r>
            <a:r>
              <a:rPr lang="fr-FR"/>
              <a:t> </a:t>
            </a:r>
            <a:r>
              <a:rPr lang="fr-FR" err="1"/>
              <a:t>vitatis</a:t>
            </a:r>
            <a:r>
              <a:rPr lang="fr-FR"/>
              <a:t> con </a:t>
            </a:r>
            <a:r>
              <a:rPr lang="fr-FR" err="1"/>
              <a:t>pla</a:t>
            </a:r>
            <a:r>
              <a:rPr lang="fr-FR"/>
              <a:t> </a:t>
            </a:r>
            <a:r>
              <a:rPr lang="fr-FR" err="1"/>
              <a:t>ipsanti</a:t>
            </a:r>
            <a:r>
              <a:rPr lang="fr-FR"/>
              <a:t> </a:t>
            </a:r>
            <a:r>
              <a:rPr lang="fr-FR" err="1"/>
              <a:t>volor</a:t>
            </a:r>
            <a:r>
              <a:rPr lang="fr-FR"/>
              <a:t> </a:t>
            </a:r>
            <a:r>
              <a:rPr lang="fr-FR" err="1"/>
              <a:t>maio</a:t>
            </a:r>
            <a:r>
              <a:rPr lang="fr-FR"/>
              <a:t>. Ma </a:t>
            </a:r>
            <a:r>
              <a:rPr lang="fr-FR" err="1"/>
              <a:t>ese</a:t>
            </a:r>
            <a:r>
              <a:rPr lang="fr-FR"/>
              <a:t> </a:t>
            </a:r>
            <a:r>
              <a:rPr lang="fr-FR" err="1"/>
              <a:t>voluptatum</a:t>
            </a:r>
            <a:r>
              <a:rPr lang="fr-FR"/>
              <a:t> </a:t>
            </a:r>
            <a:r>
              <a:rPr lang="fr-FR" err="1"/>
              <a:t>rernatus</a:t>
            </a:r>
            <a:r>
              <a:rPr lang="fr-FR"/>
              <a:t> </a:t>
            </a:r>
            <a:r>
              <a:rPr lang="fr-FR" err="1"/>
              <a:t>ea</a:t>
            </a:r>
            <a:r>
              <a:rPr lang="fr-FR"/>
              <a:t> </a:t>
            </a:r>
            <a:r>
              <a:rPr lang="fr-FR" err="1"/>
              <a:t>dempost</a:t>
            </a:r>
            <a:r>
              <a:rPr lang="fr-FR"/>
              <a:t>, </a:t>
            </a:r>
            <a:r>
              <a:rPr lang="fr-FR" err="1"/>
              <a:t>num</a:t>
            </a:r>
            <a:r>
              <a:rPr lang="fr-FR"/>
              <a:t> </a:t>
            </a:r>
            <a:r>
              <a:rPr lang="fr-FR" err="1"/>
              <a:t>remporibus</a:t>
            </a:r>
            <a:r>
              <a:rPr lang="fr-FR"/>
              <a:t> </a:t>
            </a:r>
            <a:r>
              <a:rPr lang="fr-FR" err="1"/>
              <a:t>alibust</a:t>
            </a:r>
            <a:r>
              <a:rPr lang="fr-FR"/>
              <a:t>, que </a:t>
            </a:r>
            <a:r>
              <a:rPr lang="fr-FR" err="1"/>
              <a:t>necte</a:t>
            </a:r>
            <a:r>
              <a:rPr lang="fr-FR"/>
              <a:t> et, sus di </a:t>
            </a:r>
            <a:r>
              <a:rPr lang="fr-FR" err="1"/>
              <a:t>doleculpa</a:t>
            </a:r>
            <a:r>
              <a:rPr lang="fr-FR"/>
              <a:t> </a:t>
            </a:r>
            <a:r>
              <a:rPr lang="fr-FR" err="1"/>
              <a:t>voluptassum</a:t>
            </a:r>
            <a:r>
              <a:rPr lang="fr-FR"/>
              <a:t> </a:t>
            </a:r>
            <a:r>
              <a:rPr lang="fr-FR" err="1"/>
              <a:t>fugias</a:t>
            </a:r>
            <a:r>
              <a:rPr lang="fr-FR"/>
              <a:t> </a:t>
            </a:r>
            <a:r>
              <a:rPr lang="fr-FR" err="1"/>
              <a:t>coribustiur</a:t>
            </a:r>
            <a:r>
              <a:rPr lang="fr-FR"/>
              <a:t>.</a:t>
            </a:r>
          </a:p>
          <a:p>
            <a:pPr lvl="0"/>
            <a:r>
              <a:rPr lang="fr-FR"/>
              <a:t>Con </a:t>
            </a:r>
            <a:r>
              <a:rPr lang="fr-FR" err="1"/>
              <a:t>commolo</a:t>
            </a:r>
            <a:r>
              <a:rPr lang="fr-FR"/>
              <a:t> </a:t>
            </a:r>
            <a:r>
              <a:rPr lang="fr-FR" err="1"/>
              <a:t>rrorporpor</a:t>
            </a:r>
            <a:r>
              <a:rPr lang="fr-FR"/>
              <a:t> </a:t>
            </a:r>
            <a:r>
              <a:rPr lang="fr-FR" err="1"/>
              <a:t>sitendu</a:t>
            </a:r>
            <a:r>
              <a:rPr lang="fr-FR"/>
              <a:t> </a:t>
            </a:r>
            <a:r>
              <a:rPr lang="fr-FR" err="1"/>
              <a:t>cillest</a:t>
            </a:r>
            <a:r>
              <a:rPr lang="fr-FR"/>
              <a:t> </a:t>
            </a:r>
            <a:r>
              <a:rPr lang="fr-FR" err="1"/>
              <a:t>fugitium</a:t>
            </a:r>
            <a:r>
              <a:rPr lang="fr-FR"/>
              <a:t> </a:t>
            </a:r>
            <a:r>
              <a:rPr lang="fr-FR" err="1"/>
              <a:t>cone</a:t>
            </a:r>
            <a:r>
              <a:rPr lang="fr-FR"/>
              <a:t> </a:t>
            </a:r>
            <a:r>
              <a:rPr lang="fr-FR" err="1"/>
              <a:t>nossincipis</a:t>
            </a:r>
            <a:r>
              <a:rPr lang="fr-FR"/>
              <a:t> </a:t>
            </a:r>
            <a:r>
              <a:rPr lang="fr-FR" err="1"/>
              <a:t>reperia</a:t>
            </a:r>
            <a:r>
              <a:rPr lang="fr-FR"/>
              <a:t> pro </a:t>
            </a:r>
            <a:r>
              <a:rPr lang="fr-FR" err="1"/>
              <a:t>idus</a:t>
            </a:r>
            <a:r>
              <a:rPr lang="fr-FR"/>
              <a:t>, </a:t>
            </a:r>
            <a:r>
              <a:rPr lang="fr-FR" err="1"/>
              <a:t>officidem</a:t>
            </a:r>
            <a:r>
              <a:rPr lang="fr-FR"/>
              <a:t> </a:t>
            </a:r>
            <a:r>
              <a:rPr lang="fr-FR" err="1"/>
              <a:t>repudignim</a:t>
            </a:r>
            <a:r>
              <a:rPr lang="fr-FR"/>
              <a:t> </a:t>
            </a:r>
            <a:r>
              <a:rPr lang="fr-FR" err="1"/>
              <a:t>res</a:t>
            </a:r>
            <a:r>
              <a:rPr lang="fr-FR"/>
              <a:t> </a:t>
            </a:r>
            <a:r>
              <a:rPr lang="fr-FR" err="1"/>
              <a:t>consenimi</a:t>
            </a:r>
            <a:r>
              <a:rPr lang="fr-FR"/>
              <a:t>, </a:t>
            </a:r>
            <a:r>
              <a:rPr lang="fr-FR" err="1"/>
              <a:t>quae</a:t>
            </a:r>
            <a:r>
              <a:rPr lang="fr-FR"/>
              <a:t> </a:t>
            </a:r>
            <a:r>
              <a:rPr lang="fr-FR" err="1"/>
              <a:t>dolorerion</a:t>
            </a:r>
            <a:r>
              <a:rPr lang="fr-FR"/>
              <a:t> </a:t>
            </a:r>
            <a:r>
              <a:rPr lang="fr-FR" err="1"/>
              <a:t>corestio</a:t>
            </a:r>
            <a:r>
              <a:rPr lang="fr-FR"/>
              <a:t> que </a:t>
            </a:r>
            <a:r>
              <a:rPr lang="fr-FR" err="1"/>
              <a:t>vollentur</a:t>
            </a:r>
            <a:r>
              <a:rPr lang="fr-FR"/>
              <a:t> </a:t>
            </a:r>
            <a:r>
              <a:rPr lang="fr-FR" err="1"/>
              <a:t>recae</a:t>
            </a:r>
            <a:r>
              <a:rPr lang="fr-FR"/>
              <a:t> si </a:t>
            </a:r>
            <a:r>
              <a:rPr lang="fr-FR" err="1"/>
              <a:t>res</a:t>
            </a:r>
            <a:r>
              <a:rPr lang="fr-FR"/>
              <a:t> </a:t>
            </a:r>
            <a:r>
              <a:rPr lang="fr-FR" err="1"/>
              <a:t>quassequiam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di.</a:t>
            </a:r>
          </a:p>
          <a:p>
            <a:pPr lvl="0"/>
            <a:r>
              <a:rPr lang="fr-FR" err="1"/>
              <a:t>Quatem</a:t>
            </a:r>
            <a:r>
              <a:rPr lang="fr-FR"/>
              <a:t> </a:t>
            </a:r>
            <a:r>
              <a:rPr lang="fr-FR" err="1"/>
              <a:t>fugit</a:t>
            </a:r>
            <a:r>
              <a:rPr lang="fr-FR"/>
              <a:t> </a:t>
            </a:r>
            <a:r>
              <a:rPr lang="fr-FR" err="1"/>
              <a:t>pelita</a:t>
            </a:r>
            <a:r>
              <a:rPr lang="fr-FR"/>
              <a:t> si </a:t>
            </a:r>
            <a:r>
              <a:rPr lang="fr-FR" err="1"/>
              <a:t>ditatis</a:t>
            </a:r>
            <a:r>
              <a:rPr lang="fr-FR"/>
              <a:t> </a:t>
            </a:r>
            <a:r>
              <a:rPr lang="fr-FR" err="1"/>
              <a:t>ate</a:t>
            </a:r>
            <a:r>
              <a:rPr lang="fr-FR"/>
              <a:t> </a:t>
            </a:r>
            <a:r>
              <a:rPr lang="fr-FR" err="1"/>
              <a:t>vitatis</a:t>
            </a:r>
            <a:r>
              <a:rPr lang="fr-FR"/>
              <a:t> et </a:t>
            </a:r>
            <a:r>
              <a:rPr lang="fr-FR" err="1"/>
              <a:t>pa</a:t>
            </a:r>
            <a:r>
              <a:rPr lang="fr-FR"/>
              <a:t> </a:t>
            </a:r>
            <a:r>
              <a:rPr lang="fr-FR" err="1"/>
              <a:t>nis</a:t>
            </a:r>
            <a:r>
              <a:rPr lang="fr-FR"/>
              <a:t> ut es </a:t>
            </a:r>
            <a:r>
              <a:rPr lang="fr-FR" err="1"/>
              <a:t>minulpa</a:t>
            </a:r>
            <a:r>
              <a:rPr lang="fr-FR"/>
              <a:t> non </a:t>
            </a:r>
            <a:r>
              <a:rPr lang="fr-FR" err="1"/>
              <a:t>paruptiorrum</a:t>
            </a:r>
            <a:r>
              <a:rPr lang="fr-FR"/>
              <a:t> quia </a:t>
            </a:r>
            <a:r>
              <a:rPr lang="fr-FR" err="1"/>
              <a:t>parum</a:t>
            </a:r>
            <a:r>
              <a:rPr lang="fr-FR"/>
              <a:t> </a:t>
            </a:r>
            <a:r>
              <a:rPr lang="fr-FR" err="1"/>
              <a:t>ressime</a:t>
            </a:r>
            <a:r>
              <a:rPr lang="fr-FR"/>
              <a:t> </a:t>
            </a:r>
            <a:r>
              <a:rPr lang="fr-FR" err="1"/>
              <a:t>velique</a:t>
            </a:r>
            <a:r>
              <a:rPr lang="fr-FR"/>
              <a:t> </a:t>
            </a:r>
            <a:r>
              <a:rPr lang="fr-FR" err="1"/>
              <a:t>sequidignis</a:t>
            </a:r>
            <a:r>
              <a:rPr lang="fr-FR"/>
              <a:t> </a:t>
            </a:r>
            <a:r>
              <a:rPr lang="fr-FR" err="1"/>
              <a:t>dolorro</a:t>
            </a:r>
            <a:r>
              <a:rPr lang="fr-FR"/>
              <a:t> </a:t>
            </a:r>
            <a:r>
              <a:rPr lang="fr-FR" err="1"/>
              <a:t>repuda</a:t>
            </a:r>
            <a:r>
              <a:rPr lang="fr-FR"/>
              <a:t> pro to </a:t>
            </a:r>
            <a:r>
              <a:rPr lang="fr-FR" err="1"/>
              <a:t>doluptatia</a:t>
            </a:r>
            <a:r>
              <a:rPr lang="fr-FR"/>
              <a:t> </a:t>
            </a:r>
            <a:r>
              <a:rPr lang="fr-FR" err="1"/>
              <a:t>sequisimusam</a:t>
            </a:r>
            <a:r>
              <a:rPr lang="fr-FR"/>
              <a:t> </a:t>
            </a:r>
            <a:r>
              <a:rPr lang="fr-FR" err="1"/>
              <a:t>nis</a:t>
            </a:r>
            <a:r>
              <a:rPr lang="fr-FR"/>
              <a:t> </a:t>
            </a:r>
            <a:r>
              <a:rPr lang="fr-FR" err="1"/>
              <a:t>elluptam</a:t>
            </a:r>
            <a:r>
              <a:rPr lang="fr-FR"/>
              <a:t> sa </a:t>
            </a:r>
            <a:r>
              <a:rPr lang="fr-FR" err="1"/>
              <a:t>debit</a:t>
            </a:r>
            <a:r>
              <a:rPr lang="fr-FR"/>
              <a:t> </a:t>
            </a:r>
            <a:r>
              <a:rPr lang="fr-FR" err="1"/>
              <a:t>intiis</a:t>
            </a:r>
            <a:r>
              <a:rPr lang="fr-FR"/>
              <a:t> </a:t>
            </a:r>
            <a:r>
              <a:rPr lang="fr-FR" err="1"/>
              <a:t>apeliquundis</a:t>
            </a:r>
            <a:r>
              <a:rPr lang="fr-FR"/>
              <a:t> as mos.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6095997" y="365125"/>
            <a:ext cx="5486403" cy="86177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l">
              <a:defRPr sz="2800" b="1">
                <a:solidFill>
                  <a:srgbClr val="45A59D"/>
                </a:solidFill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1775883" y="6165304"/>
            <a:ext cx="4320116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Titre de votre présentation</a:t>
            </a:r>
          </a:p>
        </p:txBody>
      </p:sp>
      <p:sp>
        <p:nvSpPr>
          <p:cNvPr id="6" name="Espace réservé du graphique 5"/>
          <p:cNvSpPr>
            <a:spLocks noGrp="1"/>
          </p:cNvSpPr>
          <p:nvPr>
            <p:ph type="chart" sz="quarter" idx="12"/>
          </p:nvPr>
        </p:nvSpPr>
        <p:spPr>
          <a:xfrm>
            <a:off x="624418" y="365126"/>
            <a:ext cx="4895519" cy="500697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15" name="Espace réservé du texte 19"/>
          <p:cNvSpPr>
            <a:spLocks noGrp="1"/>
          </p:cNvSpPr>
          <p:nvPr>
            <p:ph type="body" sz="quarter" idx="13"/>
          </p:nvPr>
        </p:nvSpPr>
        <p:spPr>
          <a:xfrm>
            <a:off x="6095997" y="1224305"/>
            <a:ext cx="550122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000" b="1">
                <a:solidFill>
                  <a:srgbClr val="424A5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fr-FR"/>
              <a:t>Cliquez pour modifier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77CE5EE-6A45-4F43-9D82-CFAC5A583CBC}"/>
              </a:ext>
            </a:extLst>
          </p:cNvPr>
          <p:cNvSpPr txBox="1"/>
          <p:nvPr userDrawn="1"/>
        </p:nvSpPr>
        <p:spPr>
          <a:xfrm>
            <a:off x="10999509" y="6165304"/>
            <a:ext cx="354291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DD5D99F-13B5-6148-9728-3E264C951F7C}"/>
              </a:ext>
            </a:extLst>
          </p:cNvPr>
          <p:cNvSpPr txBox="1"/>
          <p:nvPr userDrawn="1"/>
        </p:nvSpPr>
        <p:spPr>
          <a:xfrm>
            <a:off x="11353800" y="6165304"/>
            <a:ext cx="83820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>
              <a:solidFill>
                <a:schemeClr val="bg1"/>
              </a:solidFill>
            </a:endParaRPr>
          </a:p>
        </p:txBody>
      </p:sp>
      <p:sp>
        <p:nvSpPr>
          <p:cNvPr id="24" name="Shape 4880">
            <a:extLst>
              <a:ext uri="{FF2B5EF4-FFF2-40B4-BE49-F238E27FC236}">
                <a16:creationId xmlns:a16="http://schemas.microsoft.com/office/drawing/2014/main" id="{7C26B515-4321-DA4E-8214-E477AD13AAE7}"/>
              </a:ext>
            </a:extLst>
          </p:cNvPr>
          <p:cNvSpPr>
            <a:spLocks noChangeAspect="1"/>
          </p:cNvSpPr>
          <p:nvPr userDrawn="1"/>
        </p:nvSpPr>
        <p:spPr>
          <a:xfrm>
            <a:off x="8907714" y="6456763"/>
            <a:ext cx="164617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B60E50E-7BB1-6E45-9C2D-6FAA97361E91}"/>
              </a:ext>
            </a:extLst>
          </p:cNvPr>
          <p:cNvSpPr txBox="1"/>
          <p:nvPr userDrawn="1"/>
        </p:nvSpPr>
        <p:spPr>
          <a:xfrm>
            <a:off x="8976320" y="6165304"/>
            <a:ext cx="354291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6" name="Espace réservé du texte 4">
            <a:extLst>
              <a:ext uri="{FF2B5EF4-FFF2-40B4-BE49-F238E27FC236}">
                <a16:creationId xmlns:a16="http://schemas.microsoft.com/office/drawing/2014/main" id="{E42AB998-3AFC-8A4B-A499-8E4A63CBBA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88618" y="6165304"/>
            <a:ext cx="2495549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err="1"/>
              <a:t>univ-tours.fr</a:t>
            </a:r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0">
            <a:extLst>
              <a:ext uri="{FF2B5EF4-FFF2-40B4-BE49-F238E27FC236}">
                <a16:creationId xmlns:a16="http://schemas.microsoft.com/office/drawing/2014/main" id="{CEBB8636-2A7C-EC41-9F9A-CB29024D76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75883" y="6165304"/>
            <a:ext cx="4320116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Titre de votre présentation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D1BF1C2-B962-D442-BF65-4DCE1312B4FA}"/>
              </a:ext>
            </a:extLst>
          </p:cNvPr>
          <p:cNvSpPr txBox="1"/>
          <p:nvPr userDrawn="1"/>
        </p:nvSpPr>
        <p:spPr>
          <a:xfrm>
            <a:off x="10999509" y="6165304"/>
            <a:ext cx="354291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6ABD7AB-7221-3643-AC39-E5979DDA2C25}"/>
              </a:ext>
            </a:extLst>
          </p:cNvPr>
          <p:cNvSpPr txBox="1"/>
          <p:nvPr userDrawn="1"/>
        </p:nvSpPr>
        <p:spPr>
          <a:xfrm>
            <a:off x="11353800" y="6165304"/>
            <a:ext cx="83820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>
              <a:solidFill>
                <a:schemeClr val="bg1"/>
              </a:solidFill>
            </a:endParaRPr>
          </a:p>
        </p:txBody>
      </p:sp>
      <p:sp>
        <p:nvSpPr>
          <p:cNvPr id="24" name="Shape 4880">
            <a:extLst>
              <a:ext uri="{FF2B5EF4-FFF2-40B4-BE49-F238E27FC236}">
                <a16:creationId xmlns:a16="http://schemas.microsoft.com/office/drawing/2014/main" id="{472F8129-E39D-E041-9DE6-CF514D8B2BDF}"/>
              </a:ext>
            </a:extLst>
          </p:cNvPr>
          <p:cNvSpPr>
            <a:spLocks noChangeAspect="1"/>
          </p:cNvSpPr>
          <p:nvPr userDrawn="1"/>
        </p:nvSpPr>
        <p:spPr>
          <a:xfrm>
            <a:off x="8907714" y="6456763"/>
            <a:ext cx="164617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8E2F991-881A-074A-AF3B-7A4886701F8B}"/>
              </a:ext>
            </a:extLst>
          </p:cNvPr>
          <p:cNvSpPr txBox="1"/>
          <p:nvPr userDrawn="1"/>
        </p:nvSpPr>
        <p:spPr>
          <a:xfrm>
            <a:off x="8976320" y="6165304"/>
            <a:ext cx="354291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6" name="Espace réservé du texte 4">
            <a:extLst>
              <a:ext uri="{FF2B5EF4-FFF2-40B4-BE49-F238E27FC236}">
                <a16:creationId xmlns:a16="http://schemas.microsoft.com/office/drawing/2014/main" id="{DAC73FFB-72F3-324C-BC16-B490F7AE08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8618" y="6165304"/>
            <a:ext cx="2495549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err="1"/>
              <a:t>univ-tours.fr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7875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e l’image 9">
            <a:extLst>
              <a:ext uri="{FF2B5EF4-FFF2-40B4-BE49-F238E27FC236}">
                <a16:creationId xmlns:a16="http://schemas.microsoft.com/office/drawing/2014/main" id="{9BAB4EF7-6CD3-F047-8059-A5B1F0F367B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1834192"/>
            <a:ext cx="3877353" cy="252028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11" name="Espace réservé de l’image 9">
            <a:extLst>
              <a:ext uri="{FF2B5EF4-FFF2-40B4-BE49-F238E27FC236}">
                <a16:creationId xmlns:a16="http://schemas.microsoft.com/office/drawing/2014/main" id="{ECB11088-B779-804D-9DD2-D575DB395D0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54976" y="1834192"/>
            <a:ext cx="3877353" cy="252028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12" name="Espace réservé de l’image 9">
            <a:extLst>
              <a:ext uri="{FF2B5EF4-FFF2-40B4-BE49-F238E27FC236}">
                <a16:creationId xmlns:a16="http://schemas.microsoft.com/office/drawing/2014/main" id="{6F14EB61-0CC3-1A40-B2E2-17F843C73C2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09950" y="1834192"/>
            <a:ext cx="3877353" cy="252028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73537300-00BC-7C45-9468-B46E58A05D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75883" y="6165304"/>
            <a:ext cx="4320116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Titre de votre présentation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685A6AD-E74B-D640-8C29-73BB9FAAA8A3}"/>
              </a:ext>
            </a:extLst>
          </p:cNvPr>
          <p:cNvSpPr txBox="1"/>
          <p:nvPr userDrawn="1"/>
        </p:nvSpPr>
        <p:spPr>
          <a:xfrm>
            <a:off x="10999509" y="6165304"/>
            <a:ext cx="354291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E31B48A-9088-AA4E-B783-D25293ED4594}"/>
              </a:ext>
            </a:extLst>
          </p:cNvPr>
          <p:cNvSpPr txBox="1"/>
          <p:nvPr userDrawn="1"/>
        </p:nvSpPr>
        <p:spPr>
          <a:xfrm>
            <a:off x="11353800" y="6165304"/>
            <a:ext cx="83820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>
              <a:solidFill>
                <a:schemeClr val="bg1"/>
              </a:solidFill>
            </a:endParaRPr>
          </a:p>
        </p:txBody>
      </p:sp>
      <p:sp>
        <p:nvSpPr>
          <p:cNvPr id="25" name="Shape 4880">
            <a:extLst>
              <a:ext uri="{FF2B5EF4-FFF2-40B4-BE49-F238E27FC236}">
                <a16:creationId xmlns:a16="http://schemas.microsoft.com/office/drawing/2014/main" id="{C6D5E2ED-FC93-F046-BD46-AF2B70901A11}"/>
              </a:ext>
            </a:extLst>
          </p:cNvPr>
          <p:cNvSpPr>
            <a:spLocks noChangeAspect="1"/>
          </p:cNvSpPr>
          <p:nvPr userDrawn="1"/>
        </p:nvSpPr>
        <p:spPr>
          <a:xfrm>
            <a:off x="8907714" y="6456763"/>
            <a:ext cx="164617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4127467-6240-A941-94FC-DA4D1919A56E}"/>
              </a:ext>
            </a:extLst>
          </p:cNvPr>
          <p:cNvSpPr txBox="1"/>
          <p:nvPr userDrawn="1"/>
        </p:nvSpPr>
        <p:spPr>
          <a:xfrm>
            <a:off x="8976320" y="6165304"/>
            <a:ext cx="354291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7" name="Espace réservé du texte 4">
            <a:extLst>
              <a:ext uri="{FF2B5EF4-FFF2-40B4-BE49-F238E27FC236}">
                <a16:creationId xmlns:a16="http://schemas.microsoft.com/office/drawing/2014/main" id="{8898CBA2-0CDE-624C-A86D-2FDABB444A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8618" y="6165304"/>
            <a:ext cx="2495549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err="1"/>
              <a:t>univ-tours.fr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2682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159563" y="1445246"/>
            <a:ext cx="7776547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sz="2800" b="1">
                <a:solidFill>
                  <a:srgbClr val="45A59D"/>
                </a:solidFill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2" hasCustomPrompt="1"/>
          </p:nvPr>
        </p:nvSpPr>
        <p:spPr>
          <a:xfrm>
            <a:off x="2159563" y="2060849"/>
            <a:ext cx="7775839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2000" b="1">
                <a:solidFill>
                  <a:srgbClr val="424A54"/>
                </a:solidFill>
              </a:defRPr>
            </a:lvl1pPr>
            <a:lvl2pPr marL="457200" indent="0" algn="ctr">
              <a:buNone/>
              <a:defRPr sz="2000" b="1">
                <a:solidFill>
                  <a:srgbClr val="424A54"/>
                </a:solidFill>
              </a:defRPr>
            </a:lvl2pPr>
            <a:lvl3pPr marL="914400" indent="0" algn="ctr">
              <a:buNone/>
              <a:defRPr sz="2000" b="1">
                <a:solidFill>
                  <a:srgbClr val="424A54"/>
                </a:solidFill>
              </a:defRPr>
            </a:lvl3pPr>
            <a:lvl4pPr marL="1371600" indent="0" algn="ctr">
              <a:buNone/>
              <a:defRPr sz="2000" b="1">
                <a:solidFill>
                  <a:srgbClr val="424A54"/>
                </a:solidFill>
              </a:defRPr>
            </a:lvl4pPr>
            <a:lvl5pPr marL="1828800" indent="0" algn="ctr">
              <a:buNone/>
              <a:defRPr sz="2000" b="1">
                <a:solidFill>
                  <a:srgbClr val="424A54"/>
                </a:solidFill>
              </a:defRPr>
            </a:lvl5pPr>
          </a:lstStyle>
          <a:p>
            <a:pPr lvl="0"/>
            <a:r>
              <a:rPr lang="fr-FR"/>
              <a:t>Contact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2437D7-B8D8-324C-90F7-3A0A981A19A3}"/>
              </a:ext>
            </a:extLst>
          </p:cNvPr>
          <p:cNvSpPr txBox="1"/>
          <p:nvPr userDrawn="1"/>
        </p:nvSpPr>
        <p:spPr>
          <a:xfrm>
            <a:off x="10999509" y="6165304"/>
            <a:ext cx="354291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C2E4CCB-A0F5-C54F-98F5-53DB67BA772B}"/>
              </a:ext>
            </a:extLst>
          </p:cNvPr>
          <p:cNvSpPr txBox="1"/>
          <p:nvPr userDrawn="1"/>
        </p:nvSpPr>
        <p:spPr>
          <a:xfrm>
            <a:off x="11353800" y="6165304"/>
            <a:ext cx="83820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>
              <a:solidFill>
                <a:schemeClr val="bg1"/>
              </a:solidFill>
            </a:endParaRPr>
          </a:p>
        </p:txBody>
      </p:sp>
      <p:sp>
        <p:nvSpPr>
          <p:cNvPr id="24" name="Shape 4880">
            <a:extLst>
              <a:ext uri="{FF2B5EF4-FFF2-40B4-BE49-F238E27FC236}">
                <a16:creationId xmlns:a16="http://schemas.microsoft.com/office/drawing/2014/main" id="{0BCFE733-9495-EC47-9083-6A9DF34916BA}"/>
              </a:ext>
            </a:extLst>
          </p:cNvPr>
          <p:cNvSpPr>
            <a:spLocks noChangeAspect="1"/>
          </p:cNvSpPr>
          <p:nvPr userDrawn="1"/>
        </p:nvSpPr>
        <p:spPr>
          <a:xfrm>
            <a:off x="8907714" y="6456763"/>
            <a:ext cx="164617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A39A344-6979-3B4F-BD18-7060B5F976F3}"/>
              </a:ext>
            </a:extLst>
          </p:cNvPr>
          <p:cNvSpPr txBox="1"/>
          <p:nvPr userDrawn="1"/>
        </p:nvSpPr>
        <p:spPr>
          <a:xfrm>
            <a:off x="8976320" y="6165304"/>
            <a:ext cx="354291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6" name="Espace réservé du texte 4">
            <a:extLst>
              <a:ext uri="{FF2B5EF4-FFF2-40B4-BE49-F238E27FC236}">
                <a16:creationId xmlns:a16="http://schemas.microsoft.com/office/drawing/2014/main" id="{DB16123F-0024-6243-84D0-668BB75304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8618" y="6165304"/>
            <a:ext cx="2495549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err="1"/>
              <a:t>univ-tours.fr</a:t>
            </a:r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DB1E6E7F-30E7-F84B-B9ED-49130363D74A}"/>
              </a:ext>
            </a:extLst>
          </p:cNvPr>
          <p:cNvSpPr txBox="1">
            <a:spLocks/>
          </p:cNvSpPr>
          <p:nvPr userDrawn="1"/>
        </p:nvSpPr>
        <p:spPr>
          <a:xfrm>
            <a:off x="9264485" y="6165304"/>
            <a:ext cx="1824071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C14B74C-C413-FD4F-A2DA-ABC505EDD829}" type="datetime4">
              <a:rPr lang="fr-FR" sz="1200" smtClean="0"/>
              <a:pPr/>
              <a:t>13 janvier 2026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4226525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  <p:sldLayoutId id="2147483658" r:id="rId3"/>
    <p:sldLayoutId id="2147483659" r:id="rId4"/>
    <p:sldLayoutId id="2147483660" r:id="rId5"/>
    <p:sldLayoutId id="2147483657" r:id="rId6"/>
    <p:sldLayoutId id="2147483652" r:id="rId7"/>
    <p:sldLayoutId id="2147483654" r:id="rId8"/>
    <p:sldLayoutId id="2147483656" r:id="rId9"/>
    <p:sldLayoutId id="2147483653" r:id="rId10"/>
  </p:sldLayoutIdLst>
  <p:hf hdr="0" ftr="0" dt="0"/>
  <p:txStyles>
    <p:title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rid5000.fr/" TargetMode="External"/><Relationship Id="rId3" Type="http://schemas.openxmlformats.org/officeDocument/2006/relationships/hyperlink" Target="https://www.ilaas.fr/" TargetMode="External"/><Relationship Id="rId7" Type="http://schemas.openxmlformats.org/officeDocument/2006/relationships/hyperlink" Target="https://slices-fr.eu/" TargetMode="External"/><Relationship Id="rId2" Type="http://schemas.openxmlformats.org/officeDocument/2006/relationships/hyperlink" Target="https://www.mesonet.fr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data-terra.org/" TargetMode="External"/><Relationship Id="rId5" Type="http://schemas.openxmlformats.org/officeDocument/2006/relationships/hyperlink" Target="https://www.ods.cnrs.fr/" TargetMode="External"/><Relationship Id="rId4" Type="http://schemas.openxmlformats.org/officeDocument/2006/relationships/hyperlink" Target="https://cloud.inserm.fr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4337100" y="3429000"/>
            <a:ext cx="5575324" cy="302433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fr-FR" sz="3400" dirty="0">
                <a:solidFill>
                  <a:schemeClr val="bg1"/>
                </a:solidFill>
                <a:latin typeface="Arial"/>
                <a:ea typeface="Arial" charset="0"/>
                <a:cs typeface="Arial"/>
              </a:rPr>
              <a:t>Quelle stratégie pour les services numériques dédiés à la recherche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7DDA72-15AE-1342-803F-19CD051205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729" y="764704"/>
            <a:ext cx="5203637" cy="1872208"/>
          </a:xfrm>
          <a:prstGeom prst="rect">
            <a:avLst/>
          </a:prstGeom>
        </p:spPr>
      </p:pic>
      <p:pic>
        <p:nvPicPr>
          <p:cNvPr id="2" name="Image 1" descr="Une image contenant plein air, texte, ciel, nuage&#10;&#10;Le contenu généré par l’IA peut être incorrect.">
            <a:extLst>
              <a:ext uri="{FF2B5EF4-FFF2-40B4-BE49-F238E27FC236}">
                <a16:creationId xmlns:a16="http://schemas.microsoft.com/office/drawing/2014/main" id="{27D0F31C-14A3-71B0-5E7B-F28A5CB9D0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414" y="4178300"/>
            <a:ext cx="2682272" cy="17399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FD63BB9-11B4-82A2-1D55-B6470F772E36}"/>
              </a:ext>
            </a:extLst>
          </p:cNvPr>
          <p:cNvSpPr txBox="1"/>
          <p:nvPr/>
        </p:nvSpPr>
        <p:spPr>
          <a:xfrm>
            <a:off x="318287" y="478135"/>
            <a:ext cx="16337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D</a:t>
            </a:r>
            <a:r>
              <a:rPr lang="fr-FR" dirty="0"/>
              <a:t>irection</a:t>
            </a:r>
          </a:p>
          <a:p>
            <a:r>
              <a:rPr lang="fr-FR" dirty="0"/>
              <a:t>des </a:t>
            </a:r>
            <a:r>
              <a:rPr lang="fr-FR" b="1" dirty="0"/>
              <a:t>S</a:t>
            </a:r>
            <a:r>
              <a:rPr lang="fr-FR" dirty="0"/>
              <a:t>ystèmes</a:t>
            </a:r>
          </a:p>
          <a:p>
            <a:r>
              <a:rPr lang="fr-FR" dirty="0"/>
              <a:t>d’</a:t>
            </a:r>
            <a:r>
              <a:rPr lang="fr-FR" b="1" dirty="0"/>
              <a:t>I</a:t>
            </a:r>
            <a:r>
              <a:rPr lang="fr-FR" dirty="0"/>
              <a:t>nformation</a:t>
            </a:r>
          </a:p>
        </p:txBody>
      </p:sp>
    </p:spTree>
    <p:extLst>
      <p:ext uri="{BB962C8B-B14F-4D97-AF65-F5344CB8AC3E}">
        <p14:creationId xmlns:p14="http://schemas.microsoft.com/office/powerpoint/2010/main" val="2541226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963AC9-AA77-3E44-98E7-DF5BD6DEF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Contexte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8059B60-B4EF-1B47-A6DF-15475B4747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/>
              <a:t>DSI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4FDFC7-1A65-DD4F-B7CA-DDC255D9A4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BB16F5E4-81C1-894E-BC22-7444CB9225A6}"/>
              </a:ext>
            </a:extLst>
          </p:cNvPr>
          <p:cNvSpPr txBox="1">
            <a:spLocks/>
          </p:cNvSpPr>
          <p:nvPr/>
        </p:nvSpPr>
        <p:spPr>
          <a:xfrm>
            <a:off x="931938" y="1278193"/>
            <a:ext cx="8385586" cy="4156254"/>
          </a:xfrm>
          <a:prstGeom prst="rect">
            <a:avLst/>
          </a:prstGeom>
        </p:spPr>
        <p:txBody>
          <a:bodyPr lIns="91440" tIns="45720" rIns="91440" bIns="45720" anchor="t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400" dirty="0">
              <a:cs typeface="Arial"/>
            </a:endParaRPr>
          </a:p>
          <a:p>
            <a:r>
              <a:rPr lang="fr-FR" sz="2800" dirty="0">
                <a:cs typeface="Arial"/>
              </a:rPr>
              <a:t>Bascule progressive des services numériques de l’université vers le DC CVL</a:t>
            </a:r>
          </a:p>
          <a:p>
            <a:pPr lvl="1"/>
            <a:r>
              <a:rPr lang="fr-FR" sz="2000" dirty="0">
                <a:cs typeface="Arial"/>
              </a:rPr>
              <a:t>Changement de modèle de consommation des services</a:t>
            </a:r>
          </a:p>
          <a:p>
            <a:pPr lvl="1"/>
            <a:r>
              <a:rPr lang="fr-FR" sz="2000" dirty="0">
                <a:cs typeface="Arial"/>
              </a:rPr>
              <a:t>L’offre est-elle toujours adaptée à la demande, en particulier pour </a:t>
            </a:r>
            <a:r>
              <a:rPr lang="fr-FR" sz="2000" dirty="0" err="1">
                <a:cs typeface="Arial"/>
              </a:rPr>
              <a:t>CaScimodOT</a:t>
            </a:r>
            <a:r>
              <a:rPr lang="fr-FR" sz="2000" dirty="0">
                <a:cs typeface="Arial"/>
              </a:rPr>
              <a:t> ?</a:t>
            </a:r>
          </a:p>
          <a:p>
            <a:pPr lvl="1"/>
            <a:endParaRPr lang="fr-FR" sz="2000" dirty="0">
              <a:cs typeface="Arial"/>
            </a:endParaRPr>
          </a:p>
          <a:p>
            <a:r>
              <a:rPr lang="fr-FR" sz="2600" dirty="0">
                <a:cs typeface="Arial"/>
              </a:rPr>
              <a:t>Nouvelles façons de mettre à disposition des environnements informatiques pour les chercheurs (conteneurs </a:t>
            </a:r>
            <a:r>
              <a:rPr lang="fr-FR" sz="2600" dirty="0" err="1">
                <a:cs typeface="Arial"/>
              </a:rPr>
              <a:t>Kub</a:t>
            </a:r>
            <a:r>
              <a:rPr lang="fr-FR" sz="2600" dirty="0">
                <a:cs typeface="Arial"/>
              </a:rPr>
              <a:t> ou Docker)</a:t>
            </a:r>
          </a:p>
          <a:p>
            <a:endParaRPr lang="fr-FR" sz="2600" dirty="0">
              <a:cs typeface="Arial"/>
            </a:endParaRPr>
          </a:p>
          <a:p>
            <a:r>
              <a:rPr lang="fr-FR" sz="2600" dirty="0">
                <a:cs typeface="Arial"/>
              </a:rPr>
              <a:t>Eclosion de multiples offres issues des ONR ou de groupements d’intérêts, avec un fort soutien de la DGRI (MESRI) qui porte une politique de mutualisation</a:t>
            </a:r>
          </a:p>
          <a:p>
            <a:endParaRPr lang="fr-FR" sz="2800" dirty="0">
              <a:cs typeface="Arial"/>
            </a:endParaRPr>
          </a:p>
          <a:p>
            <a:pPr lvl="1"/>
            <a:endParaRPr lang="fr-FR" sz="2400" dirty="0">
              <a:cs typeface="Arial"/>
            </a:endParaRPr>
          </a:p>
          <a:p>
            <a:endParaRPr lang="fr-FR" dirty="0">
              <a:cs typeface="Arial"/>
            </a:endParaRPr>
          </a:p>
          <a:p>
            <a:endParaRPr lang="fr-FR" sz="2400" dirty="0"/>
          </a:p>
          <a:p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457200" lvl="1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endParaRPr lang="fr-FR" sz="2000" dirty="0"/>
          </a:p>
          <a:p>
            <a:pPr marL="457200" lvl="1" indent="0">
              <a:buNone/>
            </a:pPr>
            <a:endParaRPr lang="fr-FR" sz="2000" dirty="0"/>
          </a:p>
          <a:p>
            <a:pPr marL="457200" lvl="1" indent="0">
              <a:buNone/>
            </a:pPr>
            <a:endParaRPr lang="fr-FR" sz="2400" dirty="0"/>
          </a:p>
          <a:p>
            <a:endParaRPr lang="fr-FR" sz="2800" dirty="0"/>
          </a:p>
        </p:txBody>
      </p:sp>
      <p:pic>
        <p:nvPicPr>
          <p:cNvPr id="16" name="Image 15" descr="Une image contenant texte, Police, graphisme, Graphique&#10;&#10;Le contenu généré par l’IA peut être incorrect.">
            <a:extLst>
              <a:ext uri="{FF2B5EF4-FFF2-40B4-BE49-F238E27FC236}">
                <a16:creationId xmlns:a16="http://schemas.microsoft.com/office/drawing/2014/main" id="{31683B2C-AFD1-A5AB-F402-AEDE94CB06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7524" y="4085738"/>
            <a:ext cx="2201453" cy="168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511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481373-D580-24AB-998C-66E3B9C66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8A6541-EB13-D978-0FBA-97F8F56B2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Contexte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973C614-5658-2CC5-6499-109BDDF565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/>
              <a:t>DSI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17A8D7B-C585-D775-30F0-25AE12CD7E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AA116FCC-AFF0-5681-BD99-477003FC3268}"/>
              </a:ext>
            </a:extLst>
          </p:cNvPr>
          <p:cNvSpPr txBox="1">
            <a:spLocks/>
          </p:cNvSpPr>
          <p:nvPr/>
        </p:nvSpPr>
        <p:spPr>
          <a:xfrm>
            <a:off x="931938" y="1278193"/>
            <a:ext cx="8231727" cy="4156254"/>
          </a:xfrm>
          <a:prstGeom prst="rect">
            <a:avLst/>
          </a:prstGeom>
        </p:spPr>
        <p:txBody>
          <a:bodyPr lIns="91440" tIns="45720" rIns="91440" bIns="45720" anchor="t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400" dirty="0">
              <a:cs typeface="Arial"/>
            </a:endParaRPr>
          </a:p>
          <a:p>
            <a:r>
              <a:rPr lang="fr-FR" sz="2800" dirty="0">
                <a:cs typeface="Arial"/>
              </a:rPr>
              <a:t>Bascule progressive des services numériques de l’université vers le DC CVL</a:t>
            </a:r>
          </a:p>
          <a:p>
            <a:pPr lvl="1"/>
            <a:r>
              <a:rPr lang="fr-FR" sz="2000" dirty="0">
                <a:cs typeface="Arial"/>
              </a:rPr>
              <a:t>Changement de modèle de consommation des services</a:t>
            </a:r>
          </a:p>
          <a:p>
            <a:pPr lvl="1"/>
            <a:r>
              <a:rPr lang="fr-FR" sz="2000" dirty="0">
                <a:cs typeface="Arial"/>
              </a:rPr>
              <a:t>L’offre est-elle toujours adaptée à la demande, en particulier pour </a:t>
            </a:r>
            <a:r>
              <a:rPr lang="fr-FR" sz="2000" dirty="0" err="1">
                <a:cs typeface="Arial"/>
              </a:rPr>
              <a:t>CaScimodOT</a:t>
            </a:r>
            <a:r>
              <a:rPr lang="fr-FR" sz="2000" dirty="0">
                <a:cs typeface="Arial"/>
              </a:rPr>
              <a:t> ?</a:t>
            </a:r>
          </a:p>
          <a:p>
            <a:pPr lvl="1"/>
            <a:endParaRPr lang="fr-FR" sz="2000" dirty="0">
              <a:cs typeface="Arial"/>
            </a:endParaRPr>
          </a:p>
          <a:p>
            <a:r>
              <a:rPr lang="fr-FR" sz="2600" dirty="0">
                <a:cs typeface="Arial"/>
              </a:rPr>
              <a:t>Nouvelles façons de mettre à disposition des environnements informatiques pour les chercheurs (conteneurs </a:t>
            </a:r>
            <a:r>
              <a:rPr lang="fr-FR" sz="2600" dirty="0" err="1">
                <a:cs typeface="Arial"/>
              </a:rPr>
              <a:t>Kub</a:t>
            </a:r>
            <a:r>
              <a:rPr lang="fr-FR" sz="2600" dirty="0">
                <a:cs typeface="Arial"/>
              </a:rPr>
              <a:t> ou Docker)</a:t>
            </a:r>
          </a:p>
          <a:p>
            <a:endParaRPr lang="fr-FR" sz="2600" dirty="0">
              <a:cs typeface="Arial"/>
            </a:endParaRPr>
          </a:p>
          <a:p>
            <a:r>
              <a:rPr lang="fr-FR" sz="2600" dirty="0">
                <a:cs typeface="Arial"/>
              </a:rPr>
              <a:t>Eclosion de multiples offres issues des ONR ou de groupements d’intérêts, avec un fort soutien de la DGRI (MESRI) qui porte une politique de mutualisation</a:t>
            </a:r>
          </a:p>
          <a:p>
            <a:endParaRPr lang="fr-FR" sz="2800" dirty="0">
              <a:cs typeface="Arial"/>
            </a:endParaRPr>
          </a:p>
          <a:p>
            <a:pPr lvl="1"/>
            <a:endParaRPr lang="fr-FR" sz="2400" dirty="0">
              <a:cs typeface="Arial"/>
            </a:endParaRPr>
          </a:p>
          <a:p>
            <a:endParaRPr lang="fr-FR" dirty="0">
              <a:cs typeface="Arial"/>
            </a:endParaRPr>
          </a:p>
          <a:p>
            <a:endParaRPr lang="fr-FR" sz="2400" dirty="0"/>
          </a:p>
          <a:p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457200" lvl="1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endParaRPr lang="fr-FR" sz="2000" dirty="0"/>
          </a:p>
          <a:p>
            <a:pPr marL="457200" lvl="1" indent="0">
              <a:buNone/>
            </a:pPr>
            <a:endParaRPr lang="fr-FR" sz="2000" dirty="0"/>
          </a:p>
          <a:p>
            <a:pPr marL="457200" lvl="1" indent="0">
              <a:buNone/>
            </a:pPr>
            <a:endParaRPr lang="fr-FR" sz="2400" dirty="0"/>
          </a:p>
          <a:p>
            <a:endParaRPr lang="fr-FR" sz="2800" dirty="0"/>
          </a:p>
        </p:txBody>
      </p:sp>
      <p:pic>
        <p:nvPicPr>
          <p:cNvPr id="16" name="Image 15" descr="Une image contenant texte, Police, graphisme, Graphique&#10;&#10;Le contenu généré par l’IA peut être incorrect.">
            <a:extLst>
              <a:ext uri="{FF2B5EF4-FFF2-40B4-BE49-F238E27FC236}">
                <a16:creationId xmlns:a16="http://schemas.microsoft.com/office/drawing/2014/main" id="{AFD7BCF2-8AD0-4BCF-93F9-5D79890DB5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7524" y="4085738"/>
            <a:ext cx="2201453" cy="1684478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1873B18-92D2-5725-EB0F-3793441AEAF9}"/>
              </a:ext>
            </a:extLst>
          </p:cNvPr>
          <p:cNvSpPr/>
          <p:nvPr/>
        </p:nvSpPr>
        <p:spPr>
          <a:xfrm>
            <a:off x="838200" y="1371600"/>
            <a:ext cx="8569960" cy="1684478"/>
          </a:xfrm>
          <a:prstGeom prst="roundRect">
            <a:avLst/>
          </a:prstGeom>
          <a:noFill/>
          <a:effectLst>
            <a:outerShdw blurRad="50800" dist="50800" dir="3660000" algn="ctr" rotWithShape="0">
              <a:schemeClr val="accent1"/>
            </a:outerShdw>
            <a:softEdge rad="0"/>
          </a:effectLst>
          <a:scene3d>
            <a:camera prst="orthographicFront"/>
            <a:lightRig rig="threePt" dir="t"/>
          </a:scene3d>
          <a:sp3d contourW="31750">
            <a:contourClr>
              <a:srgbClr val="FF0000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278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EF1519-7FD1-2DD4-988B-C2495926E9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16163F3-B3D9-683D-4E5C-B5052B5DA0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C35BBB9-DB90-9F14-9913-1300E3758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57" y="314502"/>
            <a:ext cx="10567253" cy="577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98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963AC9-AA77-3E44-98E7-DF5BD6DEF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composants de l’offre régionale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8059B60-B4EF-1B47-A6DF-15475B4747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/>
              <a:t>DSI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4FDFC7-1A65-DD4F-B7CA-DDC255D9A4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52BE521-9DC1-3EBD-5A1B-2818082B0082}"/>
              </a:ext>
            </a:extLst>
          </p:cNvPr>
          <p:cNvSpPr/>
          <p:nvPr/>
        </p:nvSpPr>
        <p:spPr>
          <a:xfrm>
            <a:off x="6409676" y="3630628"/>
            <a:ext cx="3697884" cy="101514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Boîte à outils Science ouverte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Recherche.data.gouv.fr</a:t>
            </a:r>
          </a:p>
          <a:p>
            <a:pPr algn="ctr"/>
            <a:endParaRPr lang="fr-FR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BDD0D37-4C38-3A75-5C79-F45A72EF67EB}"/>
              </a:ext>
            </a:extLst>
          </p:cNvPr>
          <p:cNvSpPr/>
          <p:nvPr/>
        </p:nvSpPr>
        <p:spPr>
          <a:xfrm>
            <a:off x="6255675" y="1621984"/>
            <a:ext cx="3372464" cy="150426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Stockage ZRR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/>
              <a:t>CaScimodOT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Hébergement sec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Serveurs virtuels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3702D6D-A2D3-10FC-B192-ACE8E90DC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6131" y="2846719"/>
            <a:ext cx="1819373" cy="69269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22CD66-9DCF-4361-A973-D3BE79D281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6439" y="1182109"/>
            <a:ext cx="2163773" cy="40803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36193CC-BE7B-657F-E276-AA894C3B6C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3897" y="824087"/>
            <a:ext cx="1551113" cy="86172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C2B5EB6-25DD-0DAF-B470-1016A3857094}"/>
              </a:ext>
            </a:extLst>
          </p:cNvPr>
          <p:cNvSpPr/>
          <p:nvPr/>
        </p:nvSpPr>
        <p:spPr>
          <a:xfrm>
            <a:off x="6393219" y="4911191"/>
            <a:ext cx="4255865" cy="98869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Hébergement données de santé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Protocole  d’anonymisation de données de santé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9EFE487-2BDD-750B-7300-2F0B017DAC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7616" y="4377391"/>
            <a:ext cx="1226421" cy="63611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31739CB-8028-5E20-CAC2-8A7C46DCB4AD}"/>
              </a:ext>
            </a:extLst>
          </p:cNvPr>
          <p:cNvSpPr/>
          <p:nvPr/>
        </p:nvSpPr>
        <p:spPr>
          <a:xfrm>
            <a:off x="682545" y="1579764"/>
            <a:ext cx="4676194" cy="437858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cs typeface="Arial"/>
              </a:rPr>
              <a:t>Postes de travail pour les doctorants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cs typeface="Arial"/>
              </a:rPr>
              <a:t>Prêt d’ordinateurs portables pour missions étranger hors Europe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cs typeface="Arial"/>
              </a:rPr>
              <a:t>Logiciel Oscar de gestion et suivi des programmes de recherche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cs typeface="Arial"/>
              </a:rPr>
              <a:t>Offre spécifique ZRR (outils de sécurité)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cs typeface="Arial"/>
              </a:rPr>
              <a:t>Bac à sable recherche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cs typeface="Arial"/>
              </a:rPr>
              <a:t>Cluster Esméralda pour calcul intensif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cs typeface="Arial"/>
              </a:rPr>
              <a:t>Cahier de Laboratoire Electronique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cs typeface="Arial"/>
              </a:rPr>
              <a:t>Hébergement sec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cs typeface="Arial"/>
              </a:rPr>
              <a:t>Stockage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cs typeface="Arial"/>
              </a:rPr>
              <a:t>Serveurs virtuels sous Linux ou Windows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>
                <a:cs typeface="Arial"/>
              </a:rPr>
              <a:t>GitLab</a:t>
            </a:r>
            <a:endParaRPr lang="fr-FR" sz="1600" dirty="0"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cs typeface="Arial"/>
              </a:rPr>
              <a:t>Sites web recherche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cs typeface="Arial"/>
              </a:rPr>
              <a:t>Environnement de travail collaboratif </a:t>
            </a:r>
            <a:r>
              <a:rPr lang="fr-FR" sz="1600" dirty="0" err="1">
                <a:cs typeface="Arial"/>
              </a:rPr>
              <a:t>Nextcloud</a:t>
            </a:r>
            <a:endParaRPr lang="fr-FR" sz="1600" dirty="0"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E0C510"/>
                </a:solidFill>
                <a:cs typeface="Arial"/>
              </a:rPr>
              <a:t>Pas d’hébergement de données de santé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0791666-E33B-7085-EE73-82053514F6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0311" y="2206232"/>
            <a:ext cx="892277" cy="89227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DE187F2-E0E6-9CD1-C604-35F8F569BA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01273" y="5028284"/>
            <a:ext cx="1105053" cy="20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926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symbole, balance, conception">
            <a:extLst>
              <a:ext uri="{FF2B5EF4-FFF2-40B4-BE49-F238E27FC236}">
                <a16:creationId xmlns:a16="http://schemas.microsoft.com/office/drawing/2014/main" id="{EBA25EAA-A4C6-4BBB-D552-BA96784809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600" y="3996994"/>
            <a:ext cx="5144218" cy="2152950"/>
          </a:xfrm>
          <a:prstGeom prst="rect">
            <a:avLst/>
          </a:prstGeom>
          <a:effectLst>
            <a:softEdge rad="266700"/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9963AC9-AA77-3E44-98E7-DF5BD6DEF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Transformation majeure du </a:t>
            </a:r>
            <a:r>
              <a:rPr lang="fr-FR" dirty="0"/>
              <a:t>mode de consommation des services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8059B60-B4EF-1B47-A6DF-15475B4747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DSI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4FDFC7-1A65-DD4F-B7CA-DDC255D9A4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AA8B816-978F-8599-D6D8-5FE82DB32908}"/>
              </a:ext>
            </a:extLst>
          </p:cNvPr>
          <p:cNvSpPr/>
          <p:nvPr/>
        </p:nvSpPr>
        <p:spPr>
          <a:xfrm>
            <a:off x="2463218" y="1327355"/>
            <a:ext cx="2945446" cy="258528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/>
              <a:t>Modèle sur site (investissement /maintenance, usage forfaitaire)</a:t>
            </a:r>
          </a:p>
          <a:p>
            <a:pPr algn="ctr"/>
            <a:endParaRPr lang="fr-F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Informatique de labo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Modèle traditionnel DSI d’université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AFFEFFF-008A-C625-0AB1-C27B02CB8A69}"/>
              </a:ext>
            </a:extLst>
          </p:cNvPr>
          <p:cNvSpPr/>
          <p:nvPr/>
        </p:nvSpPr>
        <p:spPr>
          <a:xfrm>
            <a:off x="5973986" y="1775046"/>
            <a:ext cx="2945446" cy="279236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/>
              <a:t>Modèle Cloud (location de services à l’usage, en fonctionnement)</a:t>
            </a:r>
          </a:p>
          <a:p>
            <a:pPr algn="ctr"/>
            <a:endParaRPr lang="fr-F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/>
              <a:t>Datacentre</a:t>
            </a:r>
            <a:r>
              <a:rPr lang="fr-FR" sz="1600" dirty="0"/>
              <a:t> CVL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Offres de services nationales (</a:t>
            </a:r>
            <a:r>
              <a:rPr lang="fr-FR" sz="1600" dirty="0" err="1"/>
              <a:t>Terradata</a:t>
            </a:r>
            <a:r>
              <a:rPr lang="fr-FR" sz="1600" dirty="0"/>
              <a:t>, CRD, INSERM, …)</a:t>
            </a:r>
          </a:p>
        </p:txBody>
      </p:sp>
    </p:spTree>
    <p:extLst>
      <p:ext uri="{BB962C8B-B14F-4D97-AF65-F5344CB8AC3E}">
        <p14:creationId xmlns:p14="http://schemas.microsoft.com/office/powerpoint/2010/main" val="2638278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67CAB-1A77-F087-F7BE-71F534FBE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1669AD-27CB-E3A8-76A3-E9D63BAC7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Contexte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B198122-ACA4-25DB-0E5C-0367C35E8A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/>
              <a:t>DSI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B52B41E-0089-ACC9-83E5-CCB5327F89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29D5AA0D-0468-61D4-BD54-F4C0ED95A808}"/>
              </a:ext>
            </a:extLst>
          </p:cNvPr>
          <p:cNvSpPr txBox="1">
            <a:spLocks/>
          </p:cNvSpPr>
          <p:nvPr/>
        </p:nvSpPr>
        <p:spPr>
          <a:xfrm>
            <a:off x="931938" y="1278193"/>
            <a:ext cx="8231727" cy="4156254"/>
          </a:xfrm>
          <a:prstGeom prst="rect">
            <a:avLst/>
          </a:prstGeom>
        </p:spPr>
        <p:txBody>
          <a:bodyPr lIns="91440" tIns="45720" rIns="91440" bIns="45720" anchor="t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400" dirty="0">
              <a:cs typeface="Arial"/>
            </a:endParaRPr>
          </a:p>
          <a:p>
            <a:r>
              <a:rPr lang="fr-FR" sz="2800" dirty="0">
                <a:cs typeface="Arial"/>
              </a:rPr>
              <a:t>Bascule progressive des services numériques de l’université vers le DC CVL</a:t>
            </a:r>
          </a:p>
          <a:p>
            <a:pPr lvl="1"/>
            <a:r>
              <a:rPr lang="fr-FR" sz="2000" dirty="0">
                <a:cs typeface="Arial"/>
              </a:rPr>
              <a:t>Changement de modèle de consommation des services</a:t>
            </a:r>
          </a:p>
          <a:p>
            <a:pPr lvl="1"/>
            <a:r>
              <a:rPr lang="fr-FR" sz="2000" dirty="0">
                <a:cs typeface="Arial"/>
              </a:rPr>
              <a:t>L’offre est-elle toujours adaptée à la demande, en particulier pour </a:t>
            </a:r>
            <a:r>
              <a:rPr lang="fr-FR" sz="2000" dirty="0" err="1">
                <a:cs typeface="Arial"/>
              </a:rPr>
              <a:t>CaScimodOT</a:t>
            </a:r>
            <a:r>
              <a:rPr lang="fr-FR" sz="2000" dirty="0">
                <a:cs typeface="Arial"/>
              </a:rPr>
              <a:t> ?</a:t>
            </a:r>
          </a:p>
          <a:p>
            <a:pPr lvl="1"/>
            <a:endParaRPr lang="fr-FR" sz="2000" dirty="0">
              <a:cs typeface="Arial"/>
            </a:endParaRPr>
          </a:p>
          <a:p>
            <a:r>
              <a:rPr lang="fr-FR" sz="2600" dirty="0">
                <a:cs typeface="Arial"/>
              </a:rPr>
              <a:t>Nouvelles façons de mettre à disposition des environnements informatiques pour les chercheurs (conteneurs </a:t>
            </a:r>
            <a:r>
              <a:rPr lang="fr-FR" sz="2600" dirty="0" err="1">
                <a:cs typeface="Arial"/>
              </a:rPr>
              <a:t>Kub</a:t>
            </a:r>
            <a:r>
              <a:rPr lang="fr-FR" sz="2600" dirty="0">
                <a:cs typeface="Arial"/>
              </a:rPr>
              <a:t> ou Docker)</a:t>
            </a:r>
          </a:p>
          <a:p>
            <a:endParaRPr lang="fr-FR" sz="2600" dirty="0">
              <a:cs typeface="Arial"/>
            </a:endParaRPr>
          </a:p>
          <a:p>
            <a:r>
              <a:rPr lang="fr-FR" sz="2600" dirty="0">
                <a:cs typeface="Arial"/>
              </a:rPr>
              <a:t>Eclosion de multiples offres issues des ONR ou de groupements d’intérêts, avec un fort soutien de la DGRI (MESRI) qui porte une politique de mutualisation</a:t>
            </a:r>
          </a:p>
          <a:p>
            <a:endParaRPr lang="fr-FR" sz="2800" dirty="0">
              <a:cs typeface="Arial"/>
            </a:endParaRPr>
          </a:p>
          <a:p>
            <a:pPr lvl="1"/>
            <a:endParaRPr lang="fr-FR" sz="2400" dirty="0">
              <a:cs typeface="Arial"/>
            </a:endParaRPr>
          </a:p>
          <a:p>
            <a:endParaRPr lang="fr-FR" dirty="0">
              <a:cs typeface="Arial"/>
            </a:endParaRPr>
          </a:p>
          <a:p>
            <a:endParaRPr lang="fr-FR" sz="2400" dirty="0"/>
          </a:p>
          <a:p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457200" lvl="1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endParaRPr lang="fr-FR" sz="2000" dirty="0"/>
          </a:p>
          <a:p>
            <a:pPr marL="457200" lvl="1" indent="0">
              <a:buNone/>
            </a:pPr>
            <a:endParaRPr lang="fr-FR" sz="2000" dirty="0"/>
          </a:p>
          <a:p>
            <a:pPr marL="457200" lvl="1" indent="0">
              <a:buNone/>
            </a:pPr>
            <a:endParaRPr lang="fr-FR" sz="2400" dirty="0"/>
          </a:p>
          <a:p>
            <a:endParaRPr lang="fr-FR" sz="2800" dirty="0"/>
          </a:p>
        </p:txBody>
      </p:sp>
      <p:pic>
        <p:nvPicPr>
          <p:cNvPr id="16" name="Image 15" descr="Une image contenant texte, Police, graphisme, Graphique&#10;&#10;Le contenu généré par l’IA peut être incorrect.">
            <a:extLst>
              <a:ext uri="{FF2B5EF4-FFF2-40B4-BE49-F238E27FC236}">
                <a16:creationId xmlns:a16="http://schemas.microsoft.com/office/drawing/2014/main" id="{C4A02A52-61D9-DFD6-AC6E-D10A48CCF7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7524" y="4085738"/>
            <a:ext cx="2201453" cy="1684478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E5EBCE6-B1A5-DC01-AC73-6164A6754AF4}"/>
              </a:ext>
            </a:extLst>
          </p:cNvPr>
          <p:cNvSpPr/>
          <p:nvPr/>
        </p:nvSpPr>
        <p:spPr>
          <a:xfrm>
            <a:off x="705884" y="3130768"/>
            <a:ext cx="8479324" cy="1046480"/>
          </a:xfrm>
          <a:prstGeom prst="roundRect">
            <a:avLst/>
          </a:prstGeom>
          <a:noFill/>
          <a:effectLst>
            <a:outerShdw blurRad="50800" dist="50800" dir="3660000" algn="ctr" rotWithShape="0">
              <a:schemeClr val="accent1"/>
            </a:outerShdw>
            <a:softEdge rad="0"/>
          </a:effectLst>
          <a:scene3d>
            <a:camera prst="orthographicFront"/>
            <a:lightRig rig="threePt" dir="t"/>
          </a:scene3d>
          <a:sp3d contourW="31750">
            <a:contourClr>
              <a:srgbClr val="FF0000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2608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432A5-4059-CC3E-DC29-18BA3C3F1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0C85F4-57FA-BF21-76EC-8394B92FE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883" y="376952"/>
            <a:ext cx="10515600" cy="1325563"/>
          </a:xfrm>
        </p:spPr>
        <p:txBody>
          <a:bodyPr/>
          <a:lstStyle/>
          <a:p>
            <a:r>
              <a:rPr lang="fr-FR" dirty="0"/>
              <a:t>La </a:t>
            </a:r>
            <a:r>
              <a:rPr lang="fr-FR" dirty="0" err="1"/>
              <a:t>sandbox</a:t>
            </a:r>
            <a:r>
              <a:rPr lang="fr-FR" dirty="0"/>
              <a:t> recherche : </a:t>
            </a:r>
            <a:br>
              <a:rPr lang="fr-FR" dirty="0"/>
            </a:br>
            <a:r>
              <a:rPr lang="fr-FR" dirty="0"/>
              <a:t>conteneurs et environnements métiers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99CD12-7F70-CF17-AE0A-9D474839AE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/>
              <a:t>DSI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D3CA587-0D23-2966-35C1-009DFDF8EB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AF91E31-C156-7F35-90D3-63BBA9D69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519" y="1499877"/>
            <a:ext cx="9759478" cy="453815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C736817-2D53-54B2-8993-8197A04FC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4794" y="1690689"/>
            <a:ext cx="1436567" cy="71828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A963719-606D-F18D-60BC-B0C4D8C1EB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2675" y="2554048"/>
            <a:ext cx="1160803" cy="75376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238799C-1CA3-3FCC-C300-1DDAF95D0A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4794" y="5050790"/>
            <a:ext cx="1428750" cy="85725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61E4F7D-2319-4732-F8CC-F73EE5B46F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41550" y="3658286"/>
            <a:ext cx="1755238" cy="98732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A8229C9-B450-CF64-04CB-C33047D297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087" y="431520"/>
            <a:ext cx="991796" cy="71003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E2DE0A-7233-A9B7-2547-C6A21CC069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6910" y="414473"/>
            <a:ext cx="1309995" cy="72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954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158D6-6DEE-B3E8-DBB9-E0CB779D3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15A6DB-00F8-C4B7-66D9-65059824A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Contexte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325D496-8780-DA71-4633-550F5FF64A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/>
              <a:t>DSI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9970850-5681-8ABE-9394-8FB9BC8C88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267592B6-8663-0448-6F82-742C74C48245}"/>
              </a:ext>
            </a:extLst>
          </p:cNvPr>
          <p:cNvSpPr txBox="1">
            <a:spLocks/>
          </p:cNvSpPr>
          <p:nvPr/>
        </p:nvSpPr>
        <p:spPr>
          <a:xfrm>
            <a:off x="931938" y="1278193"/>
            <a:ext cx="8231727" cy="4156254"/>
          </a:xfrm>
          <a:prstGeom prst="rect">
            <a:avLst/>
          </a:prstGeom>
        </p:spPr>
        <p:txBody>
          <a:bodyPr lIns="91440" tIns="45720" rIns="91440" bIns="45720" anchor="t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400" dirty="0">
              <a:cs typeface="Arial"/>
            </a:endParaRPr>
          </a:p>
          <a:p>
            <a:r>
              <a:rPr lang="fr-FR" sz="2800" dirty="0">
                <a:cs typeface="Arial"/>
              </a:rPr>
              <a:t>Bascule progressive des services numériques de l’université vers le DC CVL</a:t>
            </a:r>
          </a:p>
          <a:p>
            <a:pPr lvl="1"/>
            <a:r>
              <a:rPr lang="fr-FR" sz="2000" dirty="0">
                <a:cs typeface="Arial"/>
              </a:rPr>
              <a:t>Changement de modèle de consommation des services</a:t>
            </a:r>
          </a:p>
          <a:p>
            <a:pPr lvl="1"/>
            <a:r>
              <a:rPr lang="fr-FR" sz="2000" dirty="0">
                <a:cs typeface="Arial"/>
              </a:rPr>
              <a:t>L’offre est-elle toujours adaptée à la demande, en particulier pour </a:t>
            </a:r>
            <a:r>
              <a:rPr lang="fr-FR" sz="2000" dirty="0" err="1">
                <a:cs typeface="Arial"/>
              </a:rPr>
              <a:t>CaScimodOT</a:t>
            </a:r>
            <a:r>
              <a:rPr lang="fr-FR" sz="2000" dirty="0">
                <a:cs typeface="Arial"/>
              </a:rPr>
              <a:t> ?</a:t>
            </a:r>
          </a:p>
          <a:p>
            <a:pPr lvl="1"/>
            <a:endParaRPr lang="fr-FR" sz="2000" dirty="0">
              <a:cs typeface="Arial"/>
            </a:endParaRPr>
          </a:p>
          <a:p>
            <a:r>
              <a:rPr lang="fr-FR" sz="2600" dirty="0">
                <a:cs typeface="Arial"/>
              </a:rPr>
              <a:t>Nouvelles façons de mettre à disposition des environnements informatiques pour les chercheurs (conteneurs </a:t>
            </a:r>
            <a:r>
              <a:rPr lang="fr-FR" sz="2600" dirty="0" err="1">
                <a:cs typeface="Arial"/>
              </a:rPr>
              <a:t>Kub</a:t>
            </a:r>
            <a:r>
              <a:rPr lang="fr-FR" sz="2600" dirty="0">
                <a:cs typeface="Arial"/>
              </a:rPr>
              <a:t> ou Docker)</a:t>
            </a:r>
          </a:p>
          <a:p>
            <a:endParaRPr lang="fr-FR" sz="2600" dirty="0">
              <a:cs typeface="Arial"/>
            </a:endParaRPr>
          </a:p>
          <a:p>
            <a:r>
              <a:rPr lang="fr-FR" sz="2600" dirty="0">
                <a:cs typeface="Arial"/>
              </a:rPr>
              <a:t>Eclosion de multiples offres issues des ONR ou de groupements d’intérêts, avec un fort soutien de la DGRI (MESRI) qui porte une politique de mutualisation</a:t>
            </a:r>
          </a:p>
          <a:p>
            <a:endParaRPr lang="fr-FR" sz="2800" dirty="0">
              <a:cs typeface="Arial"/>
            </a:endParaRPr>
          </a:p>
          <a:p>
            <a:pPr lvl="1"/>
            <a:endParaRPr lang="fr-FR" sz="2400" dirty="0">
              <a:cs typeface="Arial"/>
            </a:endParaRPr>
          </a:p>
          <a:p>
            <a:endParaRPr lang="fr-FR" dirty="0">
              <a:cs typeface="Arial"/>
            </a:endParaRPr>
          </a:p>
          <a:p>
            <a:endParaRPr lang="fr-FR" sz="2400" dirty="0"/>
          </a:p>
          <a:p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457200" lvl="1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endParaRPr lang="fr-FR" sz="2000" dirty="0"/>
          </a:p>
          <a:p>
            <a:pPr marL="457200" lvl="1" indent="0">
              <a:buNone/>
            </a:pPr>
            <a:endParaRPr lang="fr-FR" sz="2000" dirty="0"/>
          </a:p>
          <a:p>
            <a:pPr marL="457200" lvl="1" indent="0">
              <a:buNone/>
            </a:pPr>
            <a:endParaRPr lang="fr-FR" sz="2400" dirty="0"/>
          </a:p>
          <a:p>
            <a:endParaRPr lang="fr-FR" sz="2800" dirty="0"/>
          </a:p>
        </p:txBody>
      </p:sp>
      <p:pic>
        <p:nvPicPr>
          <p:cNvPr id="16" name="Image 15" descr="Une image contenant texte, Police, graphisme, Graphique&#10;&#10;Le contenu généré par l’IA peut être incorrect.">
            <a:extLst>
              <a:ext uri="{FF2B5EF4-FFF2-40B4-BE49-F238E27FC236}">
                <a16:creationId xmlns:a16="http://schemas.microsoft.com/office/drawing/2014/main" id="{2C62E2E0-6C67-39DC-C78C-F31C7930F6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7524" y="4085738"/>
            <a:ext cx="2201453" cy="1684478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B898F1F-8E57-46C5-E28B-6C1669AFAB7A}"/>
              </a:ext>
            </a:extLst>
          </p:cNvPr>
          <p:cNvSpPr/>
          <p:nvPr/>
        </p:nvSpPr>
        <p:spPr>
          <a:xfrm>
            <a:off x="761271" y="4307214"/>
            <a:ext cx="8479324" cy="1241525"/>
          </a:xfrm>
          <a:prstGeom prst="roundRect">
            <a:avLst/>
          </a:prstGeom>
          <a:noFill/>
          <a:effectLst>
            <a:outerShdw blurRad="50800" dist="50800" dir="3660000" algn="ctr" rotWithShape="0">
              <a:schemeClr val="accent1"/>
            </a:outerShdw>
            <a:softEdge rad="0"/>
          </a:effectLst>
          <a:scene3d>
            <a:camera prst="orthographicFront"/>
            <a:lightRig rig="threePt" dir="t"/>
          </a:scene3d>
          <a:sp3d contourW="31750">
            <a:contourClr>
              <a:srgbClr val="FF0000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13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8D962-6993-7861-95BB-EE2CC7657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1C7734-F7F3-6DC1-83D7-A897B7B5D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87178"/>
            <a:ext cx="10515600" cy="1325563"/>
          </a:xfrm>
        </p:spPr>
        <p:txBody>
          <a:bodyPr/>
          <a:lstStyle/>
          <a:p>
            <a:r>
              <a:rPr lang="fr-FR" dirty="0"/>
              <a:t>Un écosystème national dynamique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D5753E2-BF5C-6B25-9FA2-3FBE1BC627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/>
              <a:t>DSI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32EC831-BFCD-4348-A3F1-35C4FBC92F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96EC1D54-91DA-3FBE-6AB9-FF8DB5403C63}"/>
              </a:ext>
            </a:extLst>
          </p:cNvPr>
          <p:cNvSpPr txBox="1">
            <a:spLocks/>
          </p:cNvSpPr>
          <p:nvPr/>
        </p:nvSpPr>
        <p:spPr>
          <a:xfrm>
            <a:off x="931938" y="1278192"/>
            <a:ext cx="7216382" cy="4645087"/>
          </a:xfrm>
          <a:prstGeom prst="rect">
            <a:avLst/>
          </a:prstGeom>
        </p:spPr>
        <p:txBody>
          <a:bodyPr lIns="91440" tIns="45720" rIns="91440" bIns="45720" anchor="t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400" dirty="0">
              <a:cs typeface="Arial"/>
            </a:endParaRPr>
          </a:p>
          <a:p>
            <a:r>
              <a:rPr lang="fr-FR" sz="2800" dirty="0">
                <a:cs typeface="Arial"/>
              </a:rPr>
              <a:t>Offres nationales :</a:t>
            </a:r>
          </a:p>
          <a:p>
            <a:pPr lvl="1"/>
            <a:r>
              <a:rPr lang="fr-FR" sz="2400" dirty="0">
                <a:cs typeface="Arial"/>
              </a:rPr>
              <a:t>Fédération de </a:t>
            </a:r>
            <a:r>
              <a:rPr lang="fr-FR" sz="2400" dirty="0" err="1">
                <a:cs typeface="Arial"/>
              </a:rPr>
              <a:t>mésocentres</a:t>
            </a:r>
            <a:r>
              <a:rPr lang="fr-FR" sz="2400" dirty="0">
                <a:cs typeface="Arial"/>
              </a:rPr>
              <a:t> </a:t>
            </a:r>
            <a:r>
              <a:rPr lang="fr-FR" sz="2400" dirty="0" err="1">
                <a:cs typeface="Arial"/>
              </a:rPr>
              <a:t>MesoNet</a:t>
            </a:r>
            <a:r>
              <a:rPr lang="fr-FR" sz="2400" dirty="0">
                <a:cs typeface="Arial"/>
              </a:rPr>
              <a:t> ; </a:t>
            </a:r>
            <a:r>
              <a:rPr lang="fr-FR" sz="2400" dirty="0">
                <a:cs typeface="Arial"/>
                <a:hlinkClick r:id="rId2"/>
              </a:rPr>
              <a:t>https://www.mesonet.fr/</a:t>
            </a:r>
            <a:r>
              <a:rPr lang="fr-FR" sz="2400" dirty="0">
                <a:cs typeface="Arial"/>
              </a:rPr>
              <a:t> </a:t>
            </a:r>
          </a:p>
          <a:p>
            <a:pPr lvl="1"/>
            <a:r>
              <a:rPr lang="fr-FR" sz="2400" dirty="0">
                <a:cs typeface="Arial"/>
              </a:rPr>
              <a:t> Fédération ILAAS : </a:t>
            </a:r>
            <a:r>
              <a:rPr lang="fr-FR" sz="2400" dirty="0">
                <a:cs typeface="Arial"/>
                <a:hlinkClick r:id="rId3"/>
              </a:rPr>
              <a:t>https://www.ilaas.fr/</a:t>
            </a:r>
            <a:r>
              <a:rPr lang="fr-FR" sz="2400" dirty="0">
                <a:cs typeface="Arial"/>
              </a:rPr>
              <a:t> </a:t>
            </a:r>
          </a:p>
          <a:p>
            <a:endParaRPr lang="fr-FR" sz="2800" dirty="0">
              <a:cs typeface="Arial"/>
            </a:endParaRPr>
          </a:p>
          <a:p>
            <a:r>
              <a:rPr lang="fr-FR" sz="2800" dirty="0">
                <a:cs typeface="Arial"/>
              </a:rPr>
              <a:t>Offres intégrées proposées par les ONR ou d’autres universités</a:t>
            </a:r>
          </a:p>
          <a:p>
            <a:pPr lvl="1"/>
            <a:r>
              <a:rPr lang="fr-FR" sz="2400" dirty="0">
                <a:cs typeface="Arial"/>
              </a:rPr>
              <a:t>Cloud CRD, poussé par le MESRI/DGRI</a:t>
            </a:r>
          </a:p>
          <a:p>
            <a:pPr lvl="1"/>
            <a:r>
              <a:rPr lang="fr-FR" sz="2400" dirty="0">
                <a:cs typeface="Arial"/>
              </a:rPr>
              <a:t>Cloud INSERM : </a:t>
            </a:r>
            <a:r>
              <a:rPr lang="fr-FR" sz="2400" dirty="0">
                <a:cs typeface="Arial"/>
                <a:hlinkClick r:id="rId4"/>
              </a:rPr>
              <a:t>https://cloud.inserm.fr</a:t>
            </a:r>
            <a:r>
              <a:rPr lang="fr-FR" sz="2400" dirty="0">
                <a:cs typeface="Arial"/>
              </a:rPr>
              <a:t> </a:t>
            </a:r>
          </a:p>
          <a:p>
            <a:pPr lvl="1"/>
            <a:r>
              <a:rPr lang="fr-FR" sz="2400" dirty="0">
                <a:cs typeface="Arial"/>
              </a:rPr>
              <a:t>ODS (CNRS) : </a:t>
            </a:r>
            <a:r>
              <a:rPr lang="fr-FR" sz="2400" dirty="0">
                <a:cs typeface="Arial"/>
                <a:hlinkClick r:id="rId5"/>
              </a:rPr>
              <a:t>https://www.ods.cnrs.fr/</a:t>
            </a:r>
            <a:endParaRPr lang="fr-FR" sz="2400" dirty="0">
              <a:cs typeface="Arial"/>
            </a:endParaRPr>
          </a:p>
          <a:p>
            <a:pPr lvl="1"/>
            <a:r>
              <a:rPr lang="fr-FR" sz="2400" dirty="0" err="1">
                <a:cs typeface="Arial"/>
              </a:rPr>
              <a:t>Dataterra</a:t>
            </a:r>
            <a:r>
              <a:rPr lang="fr-FR" sz="2400" dirty="0">
                <a:cs typeface="Arial"/>
              </a:rPr>
              <a:t> : </a:t>
            </a:r>
            <a:r>
              <a:rPr lang="fr-FR" sz="2400" dirty="0">
                <a:cs typeface="Arial"/>
                <a:hlinkClick r:id="rId6"/>
              </a:rPr>
              <a:t>https://www.data-terra.org/</a:t>
            </a:r>
            <a:r>
              <a:rPr lang="fr-FR" sz="2400" dirty="0">
                <a:cs typeface="Arial"/>
              </a:rPr>
              <a:t> </a:t>
            </a:r>
          </a:p>
          <a:p>
            <a:endParaRPr lang="fr-FR" sz="2800" dirty="0">
              <a:cs typeface="Arial"/>
            </a:endParaRPr>
          </a:p>
          <a:p>
            <a:r>
              <a:rPr lang="fr-FR" sz="2800" dirty="0">
                <a:cs typeface="Arial"/>
              </a:rPr>
              <a:t>Offres spécialisées calcul intensif ou big data : </a:t>
            </a:r>
          </a:p>
          <a:p>
            <a:pPr lvl="1"/>
            <a:r>
              <a:rPr lang="fr-FR" sz="2400" dirty="0">
                <a:cs typeface="Arial"/>
              </a:rPr>
              <a:t>Slices-Fr : </a:t>
            </a:r>
            <a:r>
              <a:rPr lang="fr-FR" sz="2400" dirty="0">
                <a:cs typeface="Arial"/>
                <a:hlinkClick r:id="rId7"/>
              </a:rPr>
              <a:t>https://slices-fr.eu</a:t>
            </a:r>
            <a:endParaRPr lang="fr-FR" sz="2400" dirty="0">
              <a:cs typeface="Arial"/>
            </a:endParaRPr>
          </a:p>
          <a:p>
            <a:pPr lvl="1"/>
            <a:r>
              <a:rPr lang="fr-FR" sz="2400" dirty="0">
                <a:cs typeface="Arial"/>
              </a:rPr>
              <a:t>Grid’5000 :  </a:t>
            </a:r>
            <a:r>
              <a:rPr lang="fr-FR" sz="2400" dirty="0">
                <a:cs typeface="Arial"/>
                <a:hlinkClick r:id="rId8"/>
              </a:rPr>
              <a:t>https://www.grid5000.fr</a:t>
            </a:r>
            <a:endParaRPr lang="fr-FR" sz="2400" dirty="0">
              <a:cs typeface="Arial"/>
            </a:endParaRPr>
          </a:p>
          <a:p>
            <a:pPr lvl="1"/>
            <a:endParaRPr lang="fr-FR" sz="2400" dirty="0">
              <a:cs typeface="Arial"/>
            </a:endParaRPr>
          </a:p>
          <a:p>
            <a:r>
              <a:rPr lang="fr-FR" sz="2800" dirty="0">
                <a:cs typeface="Arial"/>
              </a:rPr>
              <a:t>Services spécifiques d’accompagnement à la recherche</a:t>
            </a:r>
          </a:p>
          <a:p>
            <a:pPr lvl="1"/>
            <a:r>
              <a:rPr lang="fr-FR" sz="2400" dirty="0">
                <a:cs typeface="Arial"/>
              </a:rPr>
              <a:t>FINOPS : CNES</a:t>
            </a:r>
          </a:p>
          <a:p>
            <a:endParaRPr lang="fr-FR" sz="2800" dirty="0">
              <a:cs typeface="Arial"/>
            </a:endParaRPr>
          </a:p>
          <a:p>
            <a:endParaRPr lang="fr-FR" sz="2800" dirty="0">
              <a:cs typeface="Arial"/>
            </a:endParaRPr>
          </a:p>
          <a:p>
            <a:endParaRPr lang="fr-FR" sz="2600" dirty="0">
              <a:cs typeface="Arial"/>
            </a:endParaRPr>
          </a:p>
          <a:p>
            <a:endParaRPr lang="fr-FR" sz="2800" dirty="0">
              <a:cs typeface="Arial"/>
            </a:endParaRPr>
          </a:p>
          <a:p>
            <a:pPr lvl="1"/>
            <a:endParaRPr lang="fr-FR" sz="2400" dirty="0">
              <a:cs typeface="Arial"/>
            </a:endParaRPr>
          </a:p>
          <a:p>
            <a:endParaRPr lang="fr-FR" dirty="0">
              <a:cs typeface="Arial"/>
            </a:endParaRPr>
          </a:p>
          <a:p>
            <a:endParaRPr lang="fr-FR" sz="2400" dirty="0"/>
          </a:p>
          <a:p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457200" lvl="1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endParaRPr lang="fr-FR" sz="2000" dirty="0"/>
          </a:p>
          <a:p>
            <a:pPr marL="457200" lvl="1" indent="0">
              <a:buNone/>
            </a:pPr>
            <a:endParaRPr lang="fr-FR" sz="2000" dirty="0"/>
          </a:p>
          <a:p>
            <a:pPr marL="457200" lvl="1" indent="0">
              <a:buNone/>
            </a:pPr>
            <a:endParaRPr lang="fr-FR" sz="2400" dirty="0"/>
          </a:p>
          <a:p>
            <a:endParaRPr lang="fr-FR" sz="28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39024DE-EF5E-8D90-B2E2-DF9CD475BB2F}"/>
              </a:ext>
            </a:extLst>
          </p:cNvPr>
          <p:cNvSpPr txBox="1"/>
          <p:nvPr/>
        </p:nvSpPr>
        <p:spPr>
          <a:xfrm>
            <a:off x="9334298" y="1940754"/>
            <a:ext cx="201950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Convergence forte entre moyens de calcul intensif (HPC) et les nouvelles infrastructures dédiées à l’IA au aux services conteneurisés</a:t>
            </a:r>
          </a:p>
        </p:txBody>
      </p:sp>
      <p:sp>
        <p:nvSpPr>
          <p:cNvPr id="17" name="Accolade fermante 16">
            <a:extLst>
              <a:ext uri="{FF2B5EF4-FFF2-40B4-BE49-F238E27FC236}">
                <a16:creationId xmlns:a16="http://schemas.microsoft.com/office/drawing/2014/main" id="{23C261DB-8A72-23B9-DE18-817C9E60E3CA}"/>
              </a:ext>
            </a:extLst>
          </p:cNvPr>
          <p:cNvSpPr/>
          <p:nvPr/>
        </p:nvSpPr>
        <p:spPr>
          <a:xfrm>
            <a:off x="8973387" y="1744472"/>
            <a:ext cx="307357" cy="2977889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379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644B3-08A3-EBD3-8819-FD93A7571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74CDFE-3DFD-EF6A-C2D7-80C6EF03A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87178"/>
            <a:ext cx="10515600" cy="1325563"/>
          </a:xfrm>
        </p:spPr>
        <p:txBody>
          <a:bodyPr/>
          <a:lstStyle/>
          <a:p>
            <a:r>
              <a:rPr lang="fr-FR" dirty="0"/>
              <a:t>Le CRD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AB87254-A7E7-82B0-8579-4D309D66D4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/>
              <a:t>DSI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8775234-5515-6F47-144D-DFD7D41094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B34F1FC0-DD38-5941-87BB-4037F692F721}"/>
              </a:ext>
            </a:extLst>
          </p:cNvPr>
          <p:cNvSpPr txBox="1">
            <a:spLocks/>
          </p:cNvSpPr>
          <p:nvPr/>
        </p:nvSpPr>
        <p:spPr>
          <a:xfrm>
            <a:off x="931938" y="1278193"/>
            <a:ext cx="10619982" cy="4156254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400" dirty="0">
              <a:cs typeface="Arial"/>
            </a:endParaRPr>
          </a:p>
          <a:p>
            <a:r>
              <a:rPr lang="fr-FR" sz="2800" dirty="0">
                <a:cs typeface="Arial"/>
              </a:rPr>
              <a:t>Une offre de service évoluée, basée sur les infrastructures de calcul intensifs (méso-centres ou centres de calcul nationaux)</a:t>
            </a:r>
          </a:p>
          <a:p>
            <a:pPr lvl="1"/>
            <a:r>
              <a:rPr lang="fr-FR" sz="2400" dirty="0">
                <a:cs typeface="Arial"/>
              </a:rPr>
              <a:t>Phase 1 : 10 M€, avec 2,6 M€ de fonds d’</a:t>
            </a:r>
            <a:r>
              <a:rPr lang="fr-FR" sz="2400" dirty="0" err="1">
                <a:cs typeface="Arial"/>
              </a:rPr>
              <a:t>amorçagee</a:t>
            </a:r>
            <a:r>
              <a:rPr lang="fr-FR" sz="2400" dirty="0">
                <a:cs typeface="Arial"/>
              </a:rPr>
              <a:t> DGRI</a:t>
            </a:r>
          </a:p>
          <a:p>
            <a:pPr lvl="1"/>
            <a:r>
              <a:rPr lang="fr-FR" sz="2400" dirty="0">
                <a:cs typeface="Arial"/>
              </a:rPr>
              <a:t>Phase 2 : 9,5 M€ (financement non achevé) dont 1,7 M€ DGRI</a:t>
            </a:r>
          </a:p>
          <a:p>
            <a:pPr marL="457200" lvl="1" indent="0">
              <a:buNone/>
            </a:pPr>
            <a:endParaRPr lang="fr-FR" sz="2400" dirty="0">
              <a:cs typeface="Arial"/>
            </a:endParaRPr>
          </a:p>
          <a:p>
            <a:r>
              <a:rPr lang="fr-FR" sz="2800" dirty="0">
                <a:cs typeface="Arial"/>
              </a:rPr>
              <a:t>Sites porteurs : Brest (Ifremer), Montpellier, Paris (Méso-Saclay et IDRIS), Toulouse, Reims, Strasbourg (HPC-CNRS et </a:t>
            </a:r>
            <a:r>
              <a:rPr lang="fr-FR" sz="2800" dirty="0" err="1">
                <a:cs typeface="Arial"/>
              </a:rPr>
              <a:t>UniStra</a:t>
            </a:r>
            <a:r>
              <a:rPr lang="fr-FR" sz="2800" dirty="0">
                <a:cs typeface="Arial"/>
              </a:rPr>
              <a:t>)</a:t>
            </a:r>
          </a:p>
          <a:p>
            <a:r>
              <a:rPr lang="fr-FR" sz="2800" dirty="0">
                <a:cs typeface="Arial"/>
              </a:rPr>
              <a:t>Partenaires : INSERM, INRAE, CIRAD, IRD, </a:t>
            </a:r>
          </a:p>
          <a:p>
            <a:r>
              <a:rPr lang="fr-FR" sz="2800" dirty="0">
                <a:cs typeface="Arial"/>
              </a:rPr>
              <a:t>En attente de clients nouveaux et de DC régionaux contributeurs</a:t>
            </a:r>
          </a:p>
          <a:p>
            <a:endParaRPr lang="fr-FR" sz="2600" dirty="0">
              <a:cs typeface="Arial"/>
            </a:endParaRPr>
          </a:p>
          <a:p>
            <a:endParaRPr lang="fr-FR" sz="2800" dirty="0">
              <a:cs typeface="Arial"/>
            </a:endParaRPr>
          </a:p>
          <a:p>
            <a:pPr lvl="1"/>
            <a:endParaRPr lang="fr-FR" sz="2400" dirty="0">
              <a:cs typeface="Arial"/>
            </a:endParaRPr>
          </a:p>
          <a:p>
            <a:endParaRPr lang="fr-FR" dirty="0">
              <a:cs typeface="Arial"/>
            </a:endParaRPr>
          </a:p>
          <a:p>
            <a:endParaRPr lang="fr-FR" sz="2400" dirty="0"/>
          </a:p>
          <a:p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457200" lvl="1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endParaRPr lang="fr-FR" sz="2000" dirty="0"/>
          </a:p>
          <a:p>
            <a:pPr marL="457200" lvl="1" indent="0">
              <a:buNone/>
            </a:pPr>
            <a:endParaRPr lang="fr-FR" sz="2000" dirty="0"/>
          </a:p>
          <a:p>
            <a:pPr marL="457200" lvl="1" indent="0">
              <a:buNone/>
            </a:pPr>
            <a:endParaRPr lang="fr-FR" sz="2400" dirty="0"/>
          </a:p>
          <a:p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535190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6FF7D-A94A-FBC7-6606-AFCCBE687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61659B-7832-20FB-0B2F-4C6C40A66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87178"/>
            <a:ext cx="10515600" cy="1325563"/>
          </a:xfrm>
        </p:spPr>
        <p:txBody>
          <a:bodyPr/>
          <a:lstStyle/>
          <a:p>
            <a:r>
              <a:rPr lang="fr-FR" dirty="0"/>
              <a:t>Les services du CRD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ABDA8C-3385-8BBC-E0D2-45AD08AEC7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/>
              <a:t>DSI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81AF1EC-F908-32DA-278F-0196214B7B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table">
            <a:extLst>
              <a:ext uri="{FF2B5EF4-FFF2-40B4-BE49-F238E27FC236}">
                <a16:creationId xmlns:a16="http://schemas.microsoft.com/office/drawing/2014/main" id="{296FD4F7-13FC-F2E1-C7C6-CEC47BFA1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462" y="949959"/>
            <a:ext cx="10043337" cy="484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561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A5489-1F5F-F2E3-1C48-474BE8707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40CA29-8990-7E15-0C53-04B4D77E9A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/>
              <a:t>DSI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A8B632B-0E0D-C451-ACF3-28B6632347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84E3787-42EB-C740-FC6D-8FDE606C7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724" y="313125"/>
            <a:ext cx="9779787" cy="566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195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2A7D0-4180-0AC4-730A-4D0241EB3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1BAAFDF-4C64-DB2C-AE82-D43E7ECC99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/>
              <a:t>DSI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16DFC17-783E-4F4A-045E-981A3F7426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314690B-F3F9-663A-D71F-A44AED721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340" y="172721"/>
            <a:ext cx="9966459" cy="566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876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F9F39-D58F-4E19-F3D1-75409D408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6A03E89-2F0F-CCE1-283E-0CFE6AAA99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/>
              <a:t>DSI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1745FA0-DD70-D907-8E2D-F6600D4F8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F01A783-1677-B5AF-C19D-998581483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270" y="233680"/>
            <a:ext cx="10265457" cy="561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195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963AC9-AA77-3E44-98E7-DF5BD6DEF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49677"/>
            <a:ext cx="10515600" cy="1325563"/>
          </a:xfrm>
        </p:spPr>
        <p:txBody>
          <a:bodyPr/>
          <a:lstStyle/>
          <a:p>
            <a:r>
              <a:rPr lang="fr-FR" dirty="0"/>
              <a:t>Quel écosystème de services dédiés à la recherche </a:t>
            </a:r>
            <a:br>
              <a:rPr lang="fr-FR" dirty="0"/>
            </a:br>
            <a:r>
              <a:rPr lang="fr-FR" dirty="0"/>
              <a:t>dans le futur ?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8059B60-B4EF-1B47-A6DF-15475B4747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/>
              <a:t>DSI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4FDFC7-1A65-DD4F-B7CA-DDC255D9A4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BB16F5E4-81C1-894E-BC22-7444CB9225A6}"/>
              </a:ext>
            </a:extLst>
          </p:cNvPr>
          <p:cNvSpPr txBox="1">
            <a:spLocks/>
          </p:cNvSpPr>
          <p:nvPr/>
        </p:nvSpPr>
        <p:spPr>
          <a:xfrm>
            <a:off x="989356" y="1663921"/>
            <a:ext cx="9617684" cy="442192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Comment s’organiser pour que les laboratoires puissent bénéficier de services numériques sous forme locative (budget de fonctionnement) ?</a:t>
            </a:r>
          </a:p>
          <a:p>
            <a:pPr marL="0" indent="0">
              <a:buNone/>
            </a:pPr>
            <a:endParaRPr lang="fr-FR" sz="2000" dirty="0"/>
          </a:p>
          <a:p>
            <a:r>
              <a:rPr lang="fr-FR" sz="2000" dirty="0"/>
              <a:t>Faut-il mettre en place une structure d’accompagnement FINOPS (échelle locale UT ou régionale ?) pour conseiller les laboratoires en matière d’usage de services numériques et limiter les coûts et l’impact carbone ?</a:t>
            </a:r>
          </a:p>
          <a:p>
            <a:endParaRPr lang="fr-FR" sz="2000" dirty="0"/>
          </a:p>
          <a:p>
            <a:pPr marL="457200" lvl="1" indent="0">
              <a:buNone/>
            </a:pPr>
            <a:endParaRPr lang="fr-FR" sz="2400" dirty="0"/>
          </a:p>
          <a:p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962984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A77D2-B849-8107-5B71-D40413D9B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247D7-E712-F582-7ADE-B77F4F36A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49677"/>
            <a:ext cx="10515600" cy="1325563"/>
          </a:xfrm>
        </p:spPr>
        <p:txBody>
          <a:bodyPr/>
          <a:lstStyle/>
          <a:p>
            <a:r>
              <a:rPr lang="fr-FR" dirty="0"/>
              <a:t>Quel écosystème de services dédiés à la recherche </a:t>
            </a:r>
            <a:br>
              <a:rPr lang="fr-FR" dirty="0"/>
            </a:br>
            <a:r>
              <a:rPr lang="fr-FR" dirty="0"/>
              <a:t>dans le futur ?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26561F-81C6-2663-349A-1EC2CFA0EC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/>
              <a:t>DSI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D2BD353-96D6-0048-A3F3-D4E3E22EA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2F457BFE-751C-888B-D5CE-C8203B0DAAB0}"/>
              </a:ext>
            </a:extLst>
          </p:cNvPr>
          <p:cNvSpPr txBox="1">
            <a:spLocks/>
          </p:cNvSpPr>
          <p:nvPr/>
        </p:nvSpPr>
        <p:spPr>
          <a:xfrm>
            <a:off x="989356" y="1663921"/>
            <a:ext cx="9617684" cy="442192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L’UT (ou les membres de PU-CVL) est elle intéressée par des offres de service sous forme de conteneurs ?</a:t>
            </a:r>
          </a:p>
          <a:p>
            <a:pPr lvl="1"/>
            <a:r>
              <a:rPr lang="fr-FR" sz="1600" dirty="0"/>
              <a:t>Si besoin standard, le satisfaire via une offre nationale, ou sur une offre régionale DC CVL  ou une offre UT (hébergée DC CVL) ?</a:t>
            </a:r>
          </a:p>
          <a:p>
            <a:pPr lvl="1"/>
            <a:r>
              <a:rPr lang="fr-FR" sz="1600" dirty="0"/>
              <a:t>Si besoin innovant, le fabriquer (seul, à plusieurs ?) et le faire héberger à l’échelle nationale, ou bien régionale,  ou sur le périmètre UT du DC CVL</a:t>
            </a:r>
          </a:p>
          <a:p>
            <a:pPr lvl="1"/>
            <a:endParaRPr lang="fr-FR" sz="1600" dirty="0"/>
          </a:p>
          <a:p>
            <a:r>
              <a:rPr lang="fr-FR" sz="2000" dirty="0"/>
              <a:t>Si usage d’offres nationales : choisir lesquelles, et dire comment contribuer (payer son écot ou fabriquer du service et le mettre à disposition) pour bénéficier du service global</a:t>
            </a:r>
          </a:p>
          <a:p>
            <a:endParaRPr lang="fr-FR" sz="2000" dirty="0"/>
          </a:p>
          <a:p>
            <a:r>
              <a:rPr lang="fr-FR" sz="2000" dirty="0"/>
              <a:t>Si fabrication d’offres locale/régionale, sur quels périmètres aller pour éviter de refaire ce qui existe déjà ailleurs ?</a:t>
            </a:r>
          </a:p>
          <a:p>
            <a:endParaRPr lang="fr-FR" sz="2000" dirty="0"/>
          </a:p>
          <a:p>
            <a:pPr marL="457200" lvl="1" indent="0">
              <a:buNone/>
            </a:pPr>
            <a:endParaRPr lang="fr-FR" sz="2400" dirty="0"/>
          </a:p>
          <a:p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905756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AE05E-03C0-4F09-66AB-F7BA23CA4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491F44-A30F-49B1-DA89-CAB25BEA3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49677"/>
            <a:ext cx="10515600" cy="1325563"/>
          </a:xfrm>
        </p:spPr>
        <p:txBody>
          <a:bodyPr/>
          <a:lstStyle/>
          <a:p>
            <a:r>
              <a:rPr lang="fr-FR" dirty="0"/>
              <a:t>Quel écosystème de services dédiés à la recherche </a:t>
            </a:r>
            <a:br>
              <a:rPr lang="fr-FR" dirty="0"/>
            </a:br>
            <a:r>
              <a:rPr lang="fr-FR" dirty="0"/>
              <a:t>dans le futur ?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55115B-4D24-F6C6-CE61-DBAAA2DD22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/>
              <a:t>DSI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E1D2E02-4DE0-334B-3F42-C7DF114AAF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8541C681-4DD3-194B-54CF-D1DC675B677C}"/>
              </a:ext>
            </a:extLst>
          </p:cNvPr>
          <p:cNvSpPr txBox="1">
            <a:spLocks/>
          </p:cNvSpPr>
          <p:nvPr/>
        </p:nvSpPr>
        <p:spPr>
          <a:xfrm>
            <a:off x="989356" y="1663921"/>
            <a:ext cx="9617684" cy="2471199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Quel positionnement de l’UT (ou des membres de PU-CVL) sur </a:t>
            </a:r>
            <a:r>
              <a:rPr lang="fr-FR" sz="2000" dirty="0" err="1"/>
              <a:t>CaScimodOT</a:t>
            </a:r>
            <a:r>
              <a:rPr lang="fr-FR" sz="2000" dirty="0"/>
              <a:t> ou sur les infrastructures de calcul intensif (CPU, GPU) qui deviennent stratégiques pour l’avenir ?</a:t>
            </a:r>
          </a:p>
          <a:p>
            <a:endParaRPr lang="fr-FR" sz="2000" dirty="0"/>
          </a:p>
          <a:p>
            <a:r>
              <a:rPr lang="fr-FR" sz="2000" dirty="0"/>
              <a:t>La mise au point d’une offre de services numériques dédiés à la recherche devient-elle une question ultra stratégique pour l’écosystème numérique ESR de la Région Centre ?</a:t>
            </a:r>
          </a:p>
          <a:p>
            <a:endParaRPr lang="fr-FR" sz="2000" dirty="0"/>
          </a:p>
          <a:p>
            <a:pPr marL="0" indent="0">
              <a:buNone/>
            </a:pPr>
            <a:r>
              <a:rPr lang="fr-FR" sz="2000" dirty="0"/>
              <a:t>		</a:t>
            </a:r>
          </a:p>
          <a:p>
            <a:pPr marL="457200" lvl="1" indent="0">
              <a:buNone/>
            </a:pPr>
            <a:endParaRPr lang="fr-FR" sz="2400" dirty="0"/>
          </a:p>
          <a:p>
            <a:endParaRPr lang="fr-FR" sz="28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0671EF5-B30B-4C9F-FD13-D09B1BD1B038}"/>
              </a:ext>
            </a:extLst>
          </p:cNvPr>
          <p:cNvSpPr txBox="1"/>
          <p:nvPr/>
        </p:nvSpPr>
        <p:spPr>
          <a:xfrm>
            <a:off x="3210560" y="4180715"/>
            <a:ext cx="78701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Risques à terme sur le DC CVL et sur </a:t>
            </a:r>
            <a:r>
              <a:rPr lang="fr-FR" dirty="0" err="1"/>
              <a:t>CaScimodOT</a:t>
            </a:r>
            <a:r>
              <a:rPr lang="fr-FR" dirty="0"/>
              <a:t> si on ne développe pas d’offre innovante et/ou qu’on ne participe pas à la dynamique nationale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0F338C6-EC7D-5E2D-3942-26E881958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883" y="4022933"/>
            <a:ext cx="1322705" cy="132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352812"/>
      </p:ext>
    </p:extLst>
  </p:cSld>
  <p:clrMapOvr>
    <a:masterClrMapping/>
  </p:clrMapOvr>
</p:sld>
</file>

<file path=ppt/theme/theme1.xml><?xml version="1.0" encoding="utf-8"?>
<a:theme xmlns:a="http://schemas.openxmlformats.org/drawingml/2006/main" name="couvertu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50EE6BA8B27243BBE1E7DBD65B903D" ma:contentTypeVersion="11" ma:contentTypeDescription="Crée un document." ma:contentTypeScope="" ma:versionID="ddb1b50c41f537978eb20e45d9909a89">
  <xsd:schema xmlns:xsd="http://www.w3.org/2001/XMLSchema" xmlns:xs="http://www.w3.org/2001/XMLSchema" xmlns:p="http://schemas.microsoft.com/office/2006/metadata/properties" xmlns:ns3="1ca0d60f-c9ff-4fb3-b57a-25fe05d2374d" xmlns:ns4="d92cb497-aeea-4498-a360-e03cf7a576f5" targetNamespace="http://schemas.microsoft.com/office/2006/metadata/properties" ma:root="true" ma:fieldsID="fe61d93e70e7eb4deca70335781697fc" ns3:_="" ns4:_="">
    <xsd:import namespace="1ca0d60f-c9ff-4fb3-b57a-25fe05d2374d"/>
    <xsd:import namespace="d92cb497-aeea-4498-a360-e03cf7a576f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a0d60f-c9ff-4fb3-b57a-25fe05d237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2cb497-aeea-4498-a360-e03cf7a576f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A4C45B-5DCA-4734-A479-4A3999D15D43}">
  <ds:schemaRefs>
    <ds:schemaRef ds:uri="http://purl.org/dc/terms/"/>
    <ds:schemaRef ds:uri="http://www.w3.org/XML/1998/namespace"/>
    <ds:schemaRef ds:uri="d92cb497-aeea-4498-a360-e03cf7a576f5"/>
    <ds:schemaRef ds:uri="http://schemas.microsoft.com/office/2006/documentManagement/types"/>
    <ds:schemaRef ds:uri="http://schemas.microsoft.com/office/2006/metadata/properties"/>
    <ds:schemaRef ds:uri="1ca0d60f-c9ff-4fb3-b57a-25fe05d2374d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BA0D5B1-521E-4F05-BBD9-92ABFA16471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74F01B-3CFF-45C1-B840-0C9AEE9DB5EA}">
  <ds:schemaRefs>
    <ds:schemaRef ds:uri="1ca0d60f-c9ff-4fb3-b57a-25fe05d2374d"/>
    <ds:schemaRef ds:uri="d92cb497-aeea-4498-a360-e03cf7a576f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49edbd16-550d-4e8e-99f2-7580f816fae1}" enabled="1" method="Standard" siteId="{16150599-ebb0-4fcf-94a5-6010823c7bd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14020</TotalTime>
  <Words>1066</Words>
  <Application>Microsoft Office PowerPoint</Application>
  <PresentationFormat>Grand écran</PresentationFormat>
  <Paragraphs>207</Paragraphs>
  <Slides>18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3" baseType="lpstr">
      <vt:lpstr>Arial</vt:lpstr>
      <vt:lpstr>Calibri</vt:lpstr>
      <vt:lpstr>Lato</vt:lpstr>
      <vt:lpstr>Wingdings</vt:lpstr>
      <vt:lpstr>couverture</vt:lpstr>
      <vt:lpstr>Présentation PowerPoint</vt:lpstr>
      <vt:lpstr>Contexte</vt:lpstr>
      <vt:lpstr>Contexte</vt:lpstr>
      <vt:lpstr>Présentation PowerPoint</vt:lpstr>
      <vt:lpstr>Les composants de l’offre régionale</vt:lpstr>
      <vt:lpstr>Transformation majeure du mode de consommation des services</vt:lpstr>
      <vt:lpstr>Contexte</vt:lpstr>
      <vt:lpstr>La sandbox recherche :  conteneurs et environnements métiers</vt:lpstr>
      <vt:lpstr>Contexte</vt:lpstr>
      <vt:lpstr>Un écosystème national dynamique</vt:lpstr>
      <vt:lpstr>Le CRD</vt:lpstr>
      <vt:lpstr>Les services du CRD</vt:lpstr>
      <vt:lpstr>Présentation PowerPoint</vt:lpstr>
      <vt:lpstr>Présentation PowerPoint</vt:lpstr>
      <vt:lpstr>Présentation PowerPoint</vt:lpstr>
      <vt:lpstr>Quel écosystème de services dédiés à la recherche  dans le futur ?</vt:lpstr>
      <vt:lpstr>Quel écosystème de services dédiés à la recherche  dans le futur ?</vt:lpstr>
      <vt:lpstr>Quel écosystème de services dédiés à la recherche  dans le futur ?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Marc Le Bris</dc:creator>
  <cp:keywords>SDN;Composantes;achats informatiques</cp:keywords>
  <cp:lastModifiedBy>Isabelle Guillouet</cp:lastModifiedBy>
  <cp:revision>282</cp:revision>
  <cp:lastPrinted>2021-09-03T07:14:28Z</cp:lastPrinted>
  <dcterms:created xsi:type="dcterms:W3CDTF">2017-12-15T09:55:52Z</dcterms:created>
  <dcterms:modified xsi:type="dcterms:W3CDTF">2026-01-13T07:36:33Z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0x0101005E50EE6BA8B27243BBE1E7DBD65B903D</vt:lpwstr>
  </property>
  <property fmtid="{D5CDD505-2E9C-101B-9397-08002B2CF9AE}" pid="3" name="MSIP_Label_49edbd16-550d-4e8e-99f2-7580f816fae1_Enabled">
    <vt:lpwstr>true</vt:lpwstr>
  </property>
  <property fmtid="{D5CDD505-2E9C-101B-9397-08002B2CF9AE}" pid="4" name="MSIP_Label_49edbd16-550d-4e8e-99f2-7580f816fae1_SetDate">
    <vt:lpwstr>2024-11-18T11:51:50Z</vt:lpwstr>
  </property>
  <property fmtid="{D5CDD505-2E9C-101B-9397-08002B2CF9AE}" pid="5" name="MSIP_Label_49edbd16-550d-4e8e-99f2-7580f816fae1_Method">
    <vt:lpwstr>Standard</vt:lpwstr>
  </property>
  <property fmtid="{D5CDD505-2E9C-101B-9397-08002B2CF9AE}" pid="6" name="MSIP_Label_49edbd16-550d-4e8e-99f2-7580f816fae1_Name">
    <vt:lpwstr>Données restreintes</vt:lpwstr>
  </property>
  <property fmtid="{D5CDD505-2E9C-101B-9397-08002B2CF9AE}" pid="7" name="MSIP_Label_49edbd16-550d-4e8e-99f2-7580f816fae1_SiteId">
    <vt:lpwstr>16150599-ebb0-4fcf-94a5-6010823c7bd5</vt:lpwstr>
  </property>
  <property fmtid="{D5CDD505-2E9C-101B-9397-08002B2CF9AE}" pid="8" name="MSIP_Label_49edbd16-550d-4e8e-99f2-7580f816fae1_ActionId">
    <vt:lpwstr>4f8076e4-f839-4c07-bafe-2d0ed8947ba4</vt:lpwstr>
  </property>
  <property fmtid="{D5CDD505-2E9C-101B-9397-08002B2CF9AE}" pid="9" name="MSIP_Label_49edbd16-550d-4e8e-99f2-7580f816fae1_ContentBits">
    <vt:lpwstr>0</vt:lpwstr>
  </property>
</Properties>
</file>