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Lst>
  <p:notesMasterIdLst>
    <p:notesMasterId r:id="rId10"/>
  </p:notesMasterIdLst>
  <p:handoutMasterIdLst>
    <p:handoutMasterId r:id="rId11"/>
  </p:handoutMasterIdLst>
  <p:sldIdLst>
    <p:sldId id="634" r:id="rId2"/>
    <p:sldId id="769" r:id="rId3"/>
    <p:sldId id="637" r:id="rId4"/>
    <p:sldId id="771" r:id="rId5"/>
    <p:sldId id="773" r:id="rId6"/>
    <p:sldId id="772" r:id="rId7"/>
    <p:sldId id="774" r:id="rId8"/>
    <p:sldId id="770" r:id="rId9"/>
  </p:sldIdLst>
  <p:sldSz cx="9144000" cy="6858000" type="screen4x3"/>
  <p:notesSz cx="9942513" cy="6810375"/>
  <p:defaultTextStyle>
    <a:defPPr>
      <a:defRPr lang="en-US"/>
    </a:defPPr>
    <a:lvl1pPr algn="l" rtl="0" fontAlgn="base">
      <a:spcBef>
        <a:spcPct val="0"/>
      </a:spcBef>
      <a:spcAft>
        <a:spcPct val="0"/>
      </a:spcAft>
      <a:defRPr sz="2400" b="1" kern="1200">
        <a:solidFill>
          <a:srgbClr val="000010"/>
        </a:solidFill>
        <a:latin typeface="Comic Sans MS" pitchFamily="-72" charset="0"/>
        <a:ea typeface="ＭＳ Ｐゴシック" pitchFamily="-72" charset="-128"/>
        <a:cs typeface="ＭＳ Ｐゴシック" pitchFamily="-72" charset="-128"/>
      </a:defRPr>
    </a:lvl1pPr>
    <a:lvl2pPr marL="457200" algn="l" rtl="0" fontAlgn="base">
      <a:spcBef>
        <a:spcPct val="0"/>
      </a:spcBef>
      <a:spcAft>
        <a:spcPct val="0"/>
      </a:spcAft>
      <a:defRPr sz="2400" b="1" kern="1200">
        <a:solidFill>
          <a:srgbClr val="000010"/>
        </a:solidFill>
        <a:latin typeface="Comic Sans MS" pitchFamily="-72" charset="0"/>
        <a:ea typeface="ＭＳ Ｐゴシック" pitchFamily="-72" charset="-128"/>
        <a:cs typeface="ＭＳ Ｐゴシック" pitchFamily="-72" charset="-128"/>
      </a:defRPr>
    </a:lvl2pPr>
    <a:lvl3pPr marL="914400" algn="l" rtl="0" fontAlgn="base">
      <a:spcBef>
        <a:spcPct val="0"/>
      </a:spcBef>
      <a:spcAft>
        <a:spcPct val="0"/>
      </a:spcAft>
      <a:defRPr sz="2400" b="1" kern="1200">
        <a:solidFill>
          <a:srgbClr val="000010"/>
        </a:solidFill>
        <a:latin typeface="Comic Sans MS" pitchFamily="-72" charset="0"/>
        <a:ea typeface="ＭＳ Ｐゴシック" pitchFamily="-72" charset="-128"/>
        <a:cs typeface="ＭＳ Ｐゴシック" pitchFamily="-72" charset="-128"/>
      </a:defRPr>
    </a:lvl3pPr>
    <a:lvl4pPr marL="1371600" algn="l" rtl="0" fontAlgn="base">
      <a:spcBef>
        <a:spcPct val="0"/>
      </a:spcBef>
      <a:spcAft>
        <a:spcPct val="0"/>
      </a:spcAft>
      <a:defRPr sz="2400" b="1" kern="1200">
        <a:solidFill>
          <a:srgbClr val="000010"/>
        </a:solidFill>
        <a:latin typeface="Comic Sans MS" pitchFamily="-72" charset="0"/>
        <a:ea typeface="ＭＳ Ｐゴシック" pitchFamily="-72" charset="-128"/>
        <a:cs typeface="ＭＳ Ｐゴシック" pitchFamily="-72" charset="-128"/>
      </a:defRPr>
    </a:lvl4pPr>
    <a:lvl5pPr marL="1828800" algn="l" rtl="0" fontAlgn="base">
      <a:spcBef>
        <a:spcPct val="0"/>
      </a:spcBef>
      <a:spcAft>
        <a:spcPct val="0"/>
      </a:spcAft>
      <a:defRPr sz="2400" b="1" kern="1200">
        <a:solidFill>
          <a:srgbClr val="000010"/>
        </a:solidFill>
        <a:latin typeface="Comic Sans MS" pitchFamily="-72" charset="0"/>
        <a:ea typeface="ＭＳ Ｐゴシック" pitchFamily="-72" charset="-128"/>
        <a:cs typeface="ＭＳ Ｐゴシック" pitchFamily="-72" charset="-128"/>
      </a:defRPr>
    </a:lvl5pPr>
    <a:lvl6pPr marL="2286000" algn="l" defTabSz="457200" rtl="0" eaLnBrk="1" latinLnBrk="0" hangingPunct="1">
      <a:defRPr sz="2400" b="1" kern="1200">
        <a:solidFill>
          <a:srgbClr val="000010"/>
        </a:solidFill>
        <a:latin typeface="Comic Sans MS" pitchFamily="-72" charset="0"/>
        <a:ea typeface="ＭＳ Ｐゴシック" pitchFamily="-72" charset="-128"/>
        <a:cs typeface="ＭＳ Ｐゴシック" pitchFamily="-72" charset="-128"/>
      </a:defRPr>
    </a:lvl6pPr>
    <a:lvl7pPr marL="2743200" algn="l" defTabSz="457200" rtl="0" eaLnBrk="1" latinLnBrk="0" hangingPunct="1">
      <a:defRPr sz="2400" b="1" kern="1200">
        <a:solidFill>
          <a:srgbClr val="000010"/>
        </a:solidFill>
        <a:latin typeface="Comic Sans MS" pitchFamily="-72" charset="0"/>
        <a:ea typeface="ＭＳ Ｐゴシック" pitchFamily="-72" charset="-128"/>
        <a:cs typeface="ＭＳ Ｐゴシック" pitchFamily="-72" charset="-128"/>
      </a:defRPr>
    </a:lvl7pPr>
    <a:lvl8pPr marL="3200400" algn="l" defTabSz="457200" rtl="0" eaLnBrk="1" latinLnBrk="0" hangingPunct="1">
      <a:defRPr sz="2400" b="1" kern="1200">
        <a:solidFill>
          <a:srgbClr val="000010"/>
        </a:solidFill>
        <a:latin typeface="Comic Sans MS" pitchFamily="-72" charset="0"/>
        <a:ea typeface="ＭＳ Ｐゴシック" pitchFamily="-72" charset="-128"/>
        <a:cs typeface="ＭＳ Ｐゴシック" pitchFamily="-72" charset="-128"/>
      </a:defRPr>
    </a:lvl8pPr>
    <a:lvl9pPr marL="3657600" algn="l" defTabSz="457200" rtl="0" eaLnBrk="1" latinLnBrk="0" hangingPunct="1">
      <a:defRPr sz="2400" b="1" kern="1200">
        <a:solidFill>
          <a:srgbClr val="000010"/>
        </a:solidFill>
        <a:latin typeface="Comic Sans MS" pitchFamily="-72" charset="0"/>
        <a:ea typeface="ＭＳ Ｐゴシック" pitchFamily="-72" charset="-128"/>
        <a:cs typeface="ＭＳ Ｐゴシック" pitchFamily="-72" charset="-128"/>
      </a:defRPr>
    </a:lvl9pPr>
  </p:defaultTextStyle>
  <p:extLst>
    <p:ext uri="{EFAFB233-063F-42B5-8137-9DF3F51BA10A}">
      <p15:sldGuideLst xmlns:mc="http://schemas.openxmlformats.org/markup-compatibility/2006" xmlns:mv="urn:schemas-microsoft-com:mac:vml"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
        <p15:guide id="1" orient="horz" pos="2141">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B7C7"/>
    <a:srgbClr val="C9A920"/>
    <a:srgbClr val="C736C3"/>
    <a:srgbClr val="967C14"/>
    <a:srgbClr val="2EAEB2"/>
    <a:srgbClr val="AE21A1"/>
    <a:srgbClr val="E22DCF"/>
    <a:srgbClr val="FA0000"/>
    <a:srgbClr val="000010"/>
    <a:srgbClr val="22F8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mc="http://schemas.openxmlformats.org/markup-compatibility/2006" xmlns:mv="urn:schemas-microsoft-com:mac:vml"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7547" autoAdjust="0"/>
    <p:restoredTop sz="90900" autoAdjust="0"/>
  </p:normalViewPr>
  <p:slideViewPr>
    <p:cSldViewPr snapToGrid="0">
      <p:cViewPr>
        <p:scale>
          <a:sx n="100" d="100"/>
          <a:sy n="100" d="100"/>
        </p:scale>
        <p:origin x="-1090" y="2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2" d="100"/>
          <a:sy n="82" d="100"/>
        </p:scale>
        <p:origin x="-1980" y="-66"/>
      </p:cViewPr>
      <p:guideLst>
        <p:guide orient="horz" pos="2145"/>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1" y="0"/>
            <a:ext cx="4309005" cy="340360"/>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lvl1pPr defTabSz="930267">
              <a:defRPr sz="1200" b="0">
                <a:solidFill>
                  <a:schemeClr val="tx1"/>
                </a:solidFill>
                <a:latin typeface="Times New Roman" pitchFamily="18" charset="0"/>
                <a:ea typeface="+mn-ea"/>
                <a:cs typeface="+mn-cs"/>
              </a:defRPr>
            </a:lvl1pPr>
          </a:lstStyle>
          <a:p>
            <a:pPr>
              <a:defRPr/>
            </a:pPr>
            <a:endParaRPr lang="fr-FR"/>
          </a:p>
        </p:txBody>
      </p:sp>
      <p:sp>
        <p:nvSpPr>
          <p:cNvPr id="101379" name="Rectangle 3"/>
          <p:cNvSpPr>
            <a:spLocks noGrp="1" noChangeArrowheads="1"/>
          </p:cNvSpPr>
          <p:nvPr>
            <p:ph type="dt" sz="quarter" idx="1"/>
          </p:nvPr>
        </p:nvSpPr>
        <p:spPr bwMode="auto">
          <a:xfrm>
            <a:off x="5633508" y="0"/>
            <a:ext cx="4309005" cy="340360"/>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lvl1pPr algn="r" defTabSz="930267">
              <a:defRPr sz="1200" b="0">
                <a:solidFill>
                  <a:schemeClr val="tx1"/>
                </a:solidFill>
                <a:latin typeface="Times New Roman" pitchFamily="18" charset="0"/>
                <a:ea typeface="+mn-ea"/>
                <a:cs typeface="+mn-cs"/>
              </a:defRPr>
            </a:lvl1pPr>
          </a:lstStyle>
          <a:p>
            <a:pPr>
              <a:defRPr/>
            </a:pPr>
            <a:endParaRPr lang="fr-FR"/>
          </a:p>
        </p:txBody>
      </p:sp>
      <p:sp>
        <p:nvSpPr>
          <p:cNvPr id="101380" name="Rectangle 4"/>
          <p:cNvSpPr>
            <a:spLocks noGrp="1" noChangeArrowheads="1"/>
          </p:cNvSpPr>
          <p:nvPr>
            <p:ph type="ftr" sz="quarter" idx="2"/>
          </p:nvPr>
        </p:nvSpPr>
        <p:spPr bwMode="auto">
          <a:xfrm>
            <a:off x="1" y="6470016"/>
            <a:ext cx="4309005" cy="340360"/>
          </a:xfrm>
          <a:prstGeom prst="rect">
            <a:avLst/>
          </a:prstGeom>
          <a:noFill/>
          <a:ln w="9525">
            <a:noFill/>
            <a:miter lim="800000"/>
            <a:headEnd/>
            <a:tailEnd/>
          </a:ln>
          <a:effectLst/>
        </p:spPr>
        <p:txBody>
          <a:bodyPr vert="horz" wrap="square" lIns="93015" tIns="46508" rIns="93015" bIns="46508" numCol="1" anchor="b" anchorCtr="0" compatLnSpc="1">
            <a:prstTxWarp prst="textNoShape">
              <a:avLst/>
            </a:prstTxWarp>
          </a:bodyPr>
          <a:lstStyle>
            <a:lvl1pPr defTabSz="930267">
              <a:defRPr sz="1200" b="0">
                <a:solidFill>
                  <a:schemeClr val="tx1"/>
                </a:solidFill>
                <a:latin typeface="Times New Roman" pitchFamily="18" charset="0"/>
                <a:ea typeface="+mn-ea"/>
                <a:cs typeface="+mn-cs"/>
              </a:defRPr>
            </a:lvl1pPr>
          </a:lstStyle>
          <a:p>
            <a:pPr>
              <a:defRPr/>
            </a:pPr>
            <a:endParaRPr lang="fr-FR"/>
          </a:p>
        </p:txBody>
      </p:sp>
      <p:sp>
        <p:nvSpPr>
          <p:cNvPr id="101381" name="Rectangle 5"/>
          <p:cNvSpPr>
            <a:spLocks noGrp="1" noChangeArrowheads="1"/>
          </p:cNvSpPr>
          <p:nvPr>
            <p:ph type="sldNum" sz="quarter" idx="3"/>
          </p:nvPr>
        </p:nvSpPr>
        <p:spPr bwMode="auto">
          <a:xfrm>
            <a:off x="5633508" y="6470016"/>
            <a:ext cx="4309005" cy="340360"/>
          </a:xfrm>
          <a:prstGeom prst="rect">
            <a:avLst/>
          </a:prstGeom>
          <a:noFill/>
          <a:ln w="9525">
            <a:noFill/>
            <a:miter lim="800000"/>
            <a:headEnd/>
            <a:tailEnd/>
          </a:ln>
          <a:effectLst/>
        </p:spPr>
        <p:txBody>
          <a:bodyPr vert="horz" wrap="square" lIns="93015" tIns="46508" rIns="93015" bIns="46508" numCol="1" anchor="b" anchorCtr="0" compatLnSpc="1">
            <a:prstTxWarp prst="textNoShape">
              <a:avLst/>
            </a:prstTxWarp>
          </a:bodyPr>
          <a:lstStyle>
            <a:lvl1pPr algn="r" defTabSz="930267">
              <a:defRPr sz="1200" b="0">
                <a:solidFill>
                  <a:schemeClr val="tx1"/>
                </a:solidFill>
                <a:latin typeface="Times New Roman" pitchFamily="18" charset="0"/>
                <a:ea typeface="+mn-ea"/>
                <a:cs typeface="+mn-cs"/>
              </a:defRPr>
            </a:lvl1pPr>
          </a:lstStyle>
          <a:p>
            <a:pPr>
              <a:defRPr/>
            </a:pPr>
            <a:fld id="{7D6E3E69-A0F0-4D31-90A8-2F591B1E0E66}" type="slidenum">
              <a:rPr lang="fr-FR"/>
              <a:pPr>
                <a:defRPr/>
              </a:pPr>
              <a:t>‹N°›</a:t>
            </a:fld>
            <a:endParaRPr lang="fr-FR"/>
          </a:p>
        </p:txBody>
      </p:sp>
    </p:spTree>
    <p:extLst>
      <p:ext uri="{BB962C8B-B14F-4D97-AF65-F5344CB8AC3E}">
        <p14:creationId xmlns:p14="http://schemas.microsoft.com/office/powerpoint/2010/main" val="2063535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1" y="0"/>
            <a:ext cx="4309005" cy="340360"/>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lvl1pPr defTabSz="930267">
              <a:defRPr sz="1200" b="0">
                <a:solidFill>
                  <a:schemeClr val="tx1"/>
                </a:solidFill>
                <a:latin typeface="Times New Roman" pitchFamily="18" charset="0"/>
                <a:ea typeface="+mn-ea"/>
                <a:cs typeface="+mn-cs"/>
              </a:defRPr>
            </a:lvl1pPr>
          </a:lstStyle>
          <a:p>
            <a:pPr>
              <a:defRPr/>
            </a:pPr>
            <a:endParaRPr lang="fr-FR"/>
          </a:p>
        </p:txBody>
      </p:sp>
      <p:sp>
        <p:nvSpPr>
          <p:cNvPr id="68611" name="Rectangle 3"/>
          <p:cNvSpPr>
            <a:spLocks noGrp="1" noChangeArrowheads="1"/>
          </p:cNvSpPr>
          <p:nvPr>
            <p:ph type="dt" idx="1"/>
          </p:nvPr>
        </p:nvSpPr>
        <p:spPr bwMode="auto">
          <a:xfrm>
            <a:off x="5633508" y="0"/>
            <a:ext cx="4309005" cy="340360"/>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lvl1pPr algn="r" defTabSz="930267">
              <a:defRPr sz="1200" b="0">
                <a:solidFill>
                  <a:schemeClr val="tx1"/>
                </a:solidFill>
                <a:latin typeface="Times New Roman" pitchFamily="18" charset="0"/>
                <a:ea typeface="+mn-ea"/>
                <a:cs typeface="+mn-cs"/>
              </a:defRPr>
            </a:lvl1pPr>
          </a:lstStyle>
          <a:p>
            <a:pPr>
              <a:defRPr/>
            </a:pPr>
            <a:endParaRPr lang="fr-FR"/>
          </a:p>
        </p:txBody>
      </p:sp>
      <p:sp>
        <p:nvSpPr>
          <p:cNvPr id="5124" name="Rectangle 4"/>
          <p:cNvSpPr>
            <a:spLocks noGrp="1" noRot="1" noChangeAspect="1" noChangeArrowheads="1" noTextEdit="1"/>
          </p:cNvSpPr>
          <p:nvPr>
            <p:ph type="sldImg" idx="2"/>
          </p:nvPr>
        </p:nvSpPr>
        <p:spPr bwMode="auto">
          <a:xfrm>
            <a:off x="3270250" y="511175"/>
            <a:ext cx="3405188" cy="2554288"/>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1326093" y="3236599"/>
            <a:ext cx="7290328" cy="3063237"/>
          </a:xfrm>
          <a:prstGeom prst="rect">
            <a:avLst/>
          </a:prstGeom>
          <a:noFill/>
          <a:ln w="9525">
            <a:noFill/>
            <a:miter lim="800000"/>
            <a:headEnd/>
            <a:tailEnd/>
          </a:ln>
          <a:effectLst/>
        </p:spPr>
        <p:txBody>
          <a:bodyPr vert="horz" wrap="square" lIns="93015" tIns="46508" rIns="93015" bIns="46508"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8614" name="Rectangle 6"/>
          <p:cNvSpPr>
            <a:spLocks noGrp="1" noChangeArrowheads="1"/>
          </p:cNvSpPr>
          <p:nvPr>
            <p:ph type="ftr" sz="quarter" idx="4"/>
          </p:nvPr>
        </p:nvSpPr>
        <p:spPr bwMode="auto">
          <a:xfrm>
            <a:off x="1" y="6470016"/>
            <a:ext cx="4309005" cy="340360"/>
          </a:xfrm>
          <a:prstGeom prst="rect">
            <a:avLst/>
          </a:prstGeom>
          <a:noFill/>
          <a:ln w="9525">
            <a:noFill/>
            <a:miter lim="800000"/>
            <a:headEnd/>
            <a:tailEnd/>
          </a:ln>
          <a:effectLst/>
        </p:spPr>
        <p:txBody>
          <a:bodyPr vert="horz" wrap="square" lIns="93015" tIns="46508" rIns="93015" bIns="46508" numCol="1" anchor="b" anchorCtr="0" compatLnSpc="1">
            <a:prstTxWarp prst="textNoShape">
              <a:avLst/>
            </a:prstTxWarp>
          </a:bodyPr>
          <a:lstStyle>
            <a:lvl1pPr defTabSz="930267">
              <a:defRPr sz="1200" b="0">
                <a:solidFill>
                  <a:schemeClr val="tx1"/>
                </a:solidFill>
                <a:latin typeface="Times New Roman" pitchFamily="18" charset="0"/>
                <a:ea typeface="+mn-ea"/>
                <a:cs typeface="+mn-cs"/>
              </a:defRPr>
            </a:lvl1pPr>
          </a:lstStyle>
          <a:p>
            <a:pPr>
              <a:defRPr/>
            </a:pPr>
            <a:endParaRPr lang="fr-FR"/>
          </a:p>
        </p:txBody>
      </p:sp>
      <p:sp>
        <p:nvSpPr>
          <p:cNvPr id="68615" name="Rectangle 7"/>
          <p:cNvSpPr>
            <a:spLocks noGrp="1" noChangeArrowheads="1"/>
          </p:cNvSpPr>
          <p:nvPr>
            <p:ph type="sldNum" sz="quarter" idx="5"/>
          </p:nvPr>
        </p:nvSpPr>
        <p:spPr bwMode="auto">
          <a:xfrm>
            <a:off x="5633508" y="6470016"/>
            <a:ext cx="4309005" cy="340360"/>
          </a:xfrm>
          <a:prstGeom prst="rect">
            <a:avLst/>
          </a:prstGeom>
          <a:noFill/>
          <a:ln w="9525">
            <a:noFill/>
            <a:miter lim="800000"/>
            <a:headEnd/>
            <a:tailEnd/>
          </a:ln>
          <a:effectLst/>
        </p:spPr>
        <p:txBody>
          <a:bodyPr vert="horz" wrap="square" lIns="93015" tIns="46508" rIns="93015" bIns="46508" numCol="1" anchor="b" anchorCtr="0" compatLnSpc="1">
            <a:prstTxWarp prst="textNoShape">
              <a:avLst/>
            </a:prstTxWarp>
          </a:bodyPr>
          <a:lstStyle>
            <a:lvl1pPr algn="r" defTabSz="930267">
              <a:defRPr sz="1200" b="0">
                <a:solidFill>
                  <a:schemeClr val="tx1"/>
                </a:solidFill>
                <a:latin typeface="Times New Roman" pitchFamily="18" charset="0"/>
                <a:ea typeface="+mn-ea"/>
                <a:cs typeface="+mn-cs"/>
              </a:defRPr>
            </a:lvl1pPr>
          </a:lstStyle>
          <a:p>
            <a:pPr>
              <a:defRPr/>
            </a:pPr>
            <a:fld id="{0AC6F86B-70C7-4ECD-ABA0-8F67315F31EE}" type="slidenum">
              <a:rPr lang="fr-FR"/>
              <a:pPr>
                <a:defRPr/>
              </a:pPr>
              <a:t>‹N°›</a:t>
            </a:fld>
            <a:endParaRPr lang="fr-FR"/>
          </a:p>
        </p:txBody>
      </p:sp>
    </p:spTree>
    <p:extLst>
      <p:ext uri="{BB962C8B-B14F-4D97-AF65-F5344CB8AC3E}">
        <p14:creationId xmlns:p14="http://schemas.microsoft.com/office/powerpoint/2010/main" val="4013095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Narrow" pitchFamily="34" charset="0"/>
        <a:ea typeface="ＭＳ Ｐゴシック" pitchFamily="127" charset="-128"/>
        <a:cs typeface="ＭＳ Ｐゴシック" pitchFamily="127" charset="-128"/>
      </a:defRPr>
    </a:lvl1pPr>
    <a:lvl2pPr marL="457200" algn="l" rtl="0" eaLnBrk="0" fontAlgn="base" hangingPunct="0">
      <a:spcBef>
        <a:spcPct val="30000"/>
      </a:spcBef>
      <a:spcAft>
        <a:spcPct val="0"/>
      </a:spcAft>
      <a:defRPr kumimoji="1" sz="1200" kern="1200">
        <a:solidFill>
          <a:schemeClr val="tx1"/>
        </a:solidFill>
        <a:latin typeface="Arial Narrow" pitchFamily="34" charset="0"/>
        <a:ea typeface="ＭＳ Ｐゴシック" pitchFamily="127" charset="-128"/>
        <a:cs typeface="+mn-cs"/>
      </a:defRPr>
    </a:lvl2pPr>
    <a:lvl3pPr marL="914400" algn="l" rtl="0" eaLnBrk="0" fontAlgn="base" hangingPunct="0">
      <a:spcBef>
        <a:spcPct val="30000"/>
      </a:spcBef>
      <a:spcAft>
        <a:spcPct val="0"/>
      </a:spcAft>
      <a:defRPr kumimoji="1" sz="1200" kern="1200">
        <a:solidFill>
          <a:schemeClr val="tx1"/>
        </a:solidFill>
        <a:latin typeface="Arial Narrow" pitchFamily="34" charset="0"/>
        <a:ea typeface="ＭＳ Ｐゴシック" pitchFamily="127" charset="-128"/>
        <a:cs typeface="+mn-cs"/>
      </a:defRPr>
    </a:lvl3pPr>
    <a:lvl4pPr marL="1371600" algn="l" rtl="0" eaLnBrk="0" fontAlgn="base" hangingPunct="0">
      <a:spcBef>
        <a:spcPct val="30000"/>
      </a:spcBef>
      <a:spcAft>
        <a:spcPct val="0"/>
      </a:spcAft>
      <a:defRPr kumimoji="1" sz="1200" kern="1200">
        <a:solidFill>
          <a:schemeClr val="tx1"/>
        </a:solidFill>
        <a:latin typeface="Arial Narrow" pitchFamily="34" charset="0"/>
        <a:ea typeface="ＭＳ Ｐゴシック" pitchFamily="127" charset="-128"/>
        <a:cs typeface="+mn-cs"/>
      </a:defRPr>
    </a:lvl4pPr>
    <a:lvl5pPr marL="1828800" algn="l" rtl="0" eaLnBrk="0" fontAlgn="base" hangingPunct="0">
      <a:spcBef>
        <a:spcPct val="30000"/>
      </a:spcBef>
      <a:spcAft>
        <a:spcPct val="0"/>
      </a:spcAft>
      <a:defRPr kumimoji="1" sz="1200" kern="1200">
        <a:solidFill>
          <a:schemeClr val="tx1"/>
        </a:solidFill>
        <a:latin typeface="Arial Narrow" pitchFamily="34" charset="0"/>
        <a:ea typeface="ＭＳ Ｐゴシック" pitchFamily="127"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p:spPr>
        <p:txBody>
          <a:bodyPr/>
          <a:lstStyle/>
          <a:p>
            <a:fld id="{9D7DF6C8-B499-4B1F-92B0-3D193C6B8230}" type="slidenum">
              <a:rPr lang="fr-FR" smtClean="0">
                <a:latin typeface="Times New Roman" pitchFamily="-72" charset="0"/>
                <a:ea typeface="ＭＳ Ｐゴシック" pitchFamily="-72" charset="-128"/>
                <a:cs typeface="ＭＳ Ｐゴシック" pitchFamily="-72" charset="-128"/>
              </a:rPr>
              <a:pPr/>
              <a:t>1</a:t>
            </a:fld>
            <a:endParaRPr lang="fr-FR" smtClean="0">
              <a:latin typeface="Times New Roman" pitchFamily="-72" charset="0"/>
              <a:ea typeface="ＭＳ Ｐゴシック" pitchFamily="-72" charset="-128"/>
              <a:cs typeface="ＭＳ Ｐゴシック" pitchFamily="-72" charset="-128"/>
            </a:endParaRPr>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p:spPr>
        <p:txBody>
          <a:bodyPr/>
          <a:lstStyle/>
          <a:p>
            <a:endParaRPr lang="fr-FR" smtClean="0">
              <a:latin typeface="Arial Narrow" pitchFamily="-72" charset="0"/>
              <a:ea typeface="ＭＳ Ｐゴシック" pitchFamily="-72" charset="-128"/>
              <a:cs typeface="ＭＳ Ｐゴシック" pitchFamily="-72" charset="-128"/>
            </a:endParaRPr>
          </a:p>
        </p:txBody>
      </p:sp>
    </p:spTree>
    <p:extLst>
      <p:ext uri="{BB962C8B-B14F-4D97-AF65-F5344CB8AC3E}">
        <p14:creationId xmlns:p14="http://schemas.microsoft.com/office/powerpoint/2010/main" val="439593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7"/>
          <p:cNvSpPr>
            <a:spLocks noGrp="1" noChangeArrowheads="1"/>
          </p:cNvSpPr>
          <p:nvPr>
            <p:ph type="sldNum" sz="quarter" idx="5"/>
          </p:nvPr>
        </p:nvSpPr>
        <p:spPr>
          <a:noFill/>
        </p:spPr>
        <p:txBody>
          <a:bodyPr/>
          <a:lstStyle/>
          <a:p>
            <a:fld id="{26219C47-3990-407D-9598-0D4726C22BF5}" type="slidenum">
              <a:rPr lang="fr-FR" smtClean="0">
                <a:latin typeface="Times New Roman" pitchFamily="-72" charset="0"/>
                <a:ea typeface="ＭＳ Ｐゴシック" pitchFamily="-72" charset="-128"/>
                <a:cs typeface="ＭＳ Ｐゴシック" pitchFamily="-72" charset="-128"/>
              </a:rPr>
              <a:pPr/>
              <a:t>3</a:t>
            </a:fld>
            <a:endParaRPr lang="fr-FR" smtClean="0">
              <a:latin typeface="Times New Roman" pitchFamily="-72" charset="0"/>
              <a:ea typeface="ＭＳ Ｐゴシック" pitchFamily="-72" charset="-128"/>
              <a:cs typeface="ＭＳ Ｐゴシック" pitchFamily="-72" charset="-128"/>
            </a:endParaRPr>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p:spPr>
        <p:txBody>
          <a:bodyPr/>
          <a:lstStyle/>
          <a:p>
            <a:pPr eaLnBrk="1" hangingPunct="1"/>
            <a:endParaRPr lang="fr-FR" smtClean="0">
              <a:latin typeface="Arial Narrow" pitchFamily="-72" charset="0"/>
              <a:ea typeface="ＭＳ Ｐゴシック" pitchFamily="-72" charset="-128"/>
              <a:cs typeface="ＭＳ Ｐゴシック" pitchFamily="-72" charset="-128"/>
            </a:endParaRPr>
          </a:p>
        </p:txBody>
      </p:sp>
    </p:spTree>
    <p:extLst>
      <p:ext uri="{BB962C8B-B14F-4D97-AF65-F5344CB8AC3E}">
        <p14:creationId xmlns:p14="http://schemas.microsoft.com/office/powerpoint/2010/main" val="2044443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7762" name="Rectangle 1026"/>
          <p:cNvSpPr>
            <a:spLocks noGrp="1" noRot="1" noChangeArrowheads="1"/>
          </p:cNvSpPr>
          <p:nvPr>
            <p:ph type="ctrTitle"/>
          </p:nvPr>
        </p:nvSpPr>
        <p:spPr>
          <a:xfrm>
            <a:off x="685800" y="1981200"/>
            <a:ext cx="7772400" cy="1600200"/>
          </a:xfrm>
        </p:spPr>
        <p:txBody>
          <a:bodyPr/>
          <a:lstStyle>
            <a:lvl1pPr>
              <a:defRPr/>
            </a:lvl1pPr>
          </a:lstStyle>
          <a:p>
            <a:r>
              <a:rPr lang="fr-FR"/>
              <a:t>Cliquez pour modifier le style du titre</a:t>
            </a:r>
          </a:p>
        </p:txBody>
      </p:sp>
      <p:sp>
        <p:nvSpPr>
          <p:cNvPr id="117763" name="Rectangle 1027"/>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4" name="Rectangle 1028"/>
          <p:cNvSpPr>
            <a:spLocks noGrp="1" noChangeArrowheads="1"/>
          </p:cNvSpPr>
          <p:nvPr>
            <p:ph type="dt" sz="quarter" idx="10"/>
          </p:nvPr>
        </p:nvSpPr>
        <p:spPr>
          <a:ln/>
        </p:spPr>
        <p:txBody>
          <a:bodyPr/>
          <a:lstStyle>
            <a:lvl1pPr>
              <a:defRPr/>
            </a:lvl1pPr>
          </a:lstStyle>
          <a:p>
            <a:pPr>
              <a:defRPr/>
            </a:pPr>
            <a:fld id="{DAD9AE30-1033-435E-973C-70D61D9E9B4D}" type="datetime1">
              <a:rPr lang="fr-FR"/>
              <a:pPr>
                <a:defRPr/>
              </a:pPr>
              <a:t>30/03/2017</a:t>
            </a:fld>
            <a:endParaRPr lang="fr-FR"/>
          </a:p>
        </p:txBody>
      </p:sp>
      <p:sp>
        <p:nvSpPr>
          <p:cNvPr id="5" name="Rectangle 1029"/>
          <p:cNvSpPr>
            <a:spLocks noGrp="1" noChangeArrowheads="1"/>
          </p:cNvSpPr>
          <p:nvPr>
            <p:ph type="ftr" sz="quarter" idx="11"/>
          </p:nvPr>
        </p:nvSpPr>
        <p:spPr>
          <a:ln/>
        </p:spPr>
        <p:txBody>
          <a:bodyPr/>
          <a:lstStyle>
            <a:lvl1pPr>
              <a:defRPr/>
            </a:lvl1pPr>
          </a:lstStyle>
          <a:p>
            <a:pPr>
              <a:defRPr/>
            </a:pPr>
            <a:endParaRPr lang="fr-FR"/>
          </a:p>
        </p:txBody>
      </p:sp>
      <p:sp>
        <p:nvSpPr>
          <p:cNvPr id="6" name="Rectangle 1030"/>
          <p:cNvSpPr>
            <a:spLocks noGrp="1" noChangeArrowheads="1"/>
          </p:cNvSpPr>
          <p:nvPr>
            <p:ph type="sldNum" sz="quarter" idx="12"/>
          </p:nvPr>
        </p:nvSpPr>
        <p:spPr>
          <a:ln/>
        </p:spPr>
        <p:txBody>
          <a:bodyPr/>
          <a:lstStyle>
            <a:lvl1pPr>
              <a:defRPr/>
            </a:lvl1pPr>
          </a:lstStyle>
          <a:p>
            <a:pPr>
              <a:defRPr/>
            </a:pPr>
            <a:fld id="{1B83E8A6-1BA9-4F4A-88CE-14274C933001}"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028"/>
          <p:cNvSpPr>
            <a:spLocks noGrp="1" noChangeArrowheads="1"/>
          </p:cNvSpPr>
          <p:nvPr>
            <p:ph type="dt" sz="quarter" idx="10"/>
          </p:nvPr>
        </p:nvSpPr>
        <p:spPr>
          <a:ln/>
        </p:spPr>
        <p:txBody>
          <a:bodyPr/>
          <a:lstStyle>
            <a:lvl1pPr>
              <a:defRPr/>
            </a:lvl1pPr>
          </a:lstStyle>
          <a:p>
            <a:pPr>
              <a:defRPr/>
            </a:pPr>
            <a:fld id="{035A53F5-5462-458E-8760-3550543EF628}" type="datetime1">
              <a:rPr lang="fr-FR"/>
              <a:pPr>
                <a:defRPr/>
              </a:pPr>
              <a:t>30/03/2017</a:t>
            </a:fld>
            <a:endParaRPr lang="fr-FR"/>
          </a:p>
        </p:txBody>
      </p:sp>
      <p:sp>
        <p:nvSpPr>
          <p:cNvPr id="3" name="Rectangle 1029"/>
          <p:cNvSpPr>
            <a:spLocks noGrp="1" noChangeArrowheads="1"/>
          </p:cNvSpPr>
          <p:nvPr>
            <p:ph type="ftr" sz="quarter" idx="11"/>
          </p:nvPr>
        </p:nvSpPr>
        <p:spPr>
          <a:ln/>
        </p:spPr>
        <p:txBody>
          <a:bodyPr/>
          <a:lstStyle>
            <a:lvl1pPr>
              <a:defRPr/>
            </a:lvl1pPr>
          </a:lstStyle>
          <a:p>
            <a:pPr>
              <a:defRPr/>
            </a:pPr>
            <a:endParaRPr lang="fr-FR"/>
          </a:p>
        </p:txBody>
      </p:sp>
      <p:sp>
        <p:nvSpPr>
          <p:cNvPr id="4" name="Rectangle 1030"/>
          <p:cNvSpPr>
            <a:spLocks noGrp="1" noChangeArrowheads="1"/>
          </p:cNvSpPr>
          <p:nvPr>
            <p:ph type="sldNum" sz="quarter" idx="12"/>
          </p:nvPr>
        </p:nvSpPr>
        <p:spPr>
          <a:ln/>
        </p:spPr>
        <p:txBody>
          <a:bodyPr/>
          <a:lstStyle>
            <a:lvl1pPr>
              <a:defRPr/>
            </a:lvl1pPr>
          </a:lstStyle>
          <a:p>
            <a:pPr>
              <a:defRPr/>
            </a:pPr>
            <a:fld id="{13952888-8AD3-44B9-9F2D-4A8265E4D657}"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Cliquez pour modifier le style du titre</a:t>
            </a:r>
            <a:endParaRPr lang="fr-FR"/>
          </a:p>
        </p:txBody>
      </p:sp>
      <p:sp>
        <p:nvSpPr>
          <p:cNvPr id="3" name="Espace réservé du contenu 2"/>
          <p:cNvSpPr>
            <a:spLocks noGrp="1"/>
          </p:cNvSpPr>
          <p:nvPr>
            <p:ph idx="1"/>
          </p:nvPr>
        </p:nvSpPr>
        <p:spPr/>
        <p:txBody>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7AA22D79-14A5-4BAA-B63D-9942D9162FBC}"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et modifiez le titre</a:t>
            </a:r>
          </a:p>
        </p:txBody>
      </p:sp>
      <p:sp>
        <p:nvSpPr>
          <p:cNvPr id="116739"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8" name="Rectangle 1028"/>
          <p:cNvSpPr>
            <a:spLocks noGrp="1" noChangeArrowheads="1"/>
          </p:cNvSpPr>
          <p:nvPr>
            <p:ph type="dt" sz="quarter" idx="2"/>
          </p:nvPr>
        </p:nvSpPr>
        <p:spPr bwMode="auto">
          <a:xfrm>
            <a:off x="304800" y="6245225"/>
            <a:ext cx="22860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400" b="0">
                <a:solidFill>
                  <a:schemeClr val="tx1"/>
                </a:solidFill>
                <a:effectLst>
                  <a:outerShdw blurRad="38100" dist="38100" dir="2700000" algn="tl">
                    <a:srgbClr val="C0C0C0"/>
                  </a:outerShdw>
                </a:effectLst>
                <a:latin typeface="Arial" charset="0"/>
                <a:ea typeface="+mn-ea"/>
                <a:cs typeface="+mn-cs"/>
              </a:defRPr>
            </a:lvl1pPr>
          </a:lstStyle>
          <a:p>
            <a:pPr>
              <a:defRPr/>
            </a:pPr>
            <a:fld id="{C9E28EE5-65A6-4FC0-AEEC-1920A735324A}" type="datetime1">
              <a:rPr lang="fr-FR"/>
              <a:pPr>
                <a:defRPr/>
              </a:pPr>
              <a:t>30/03/2017</a:t>
            </a:fld>
            <a:endParaRPr lang="fr-FR"/>
          </a:p>
        </p:txBody>
      </p:sp>
      <p:sp>
        <p:nvSpPr>
          <p:cNvPr id="9" name="Rectangle 1029"/>
          <p:cNvSpPr>
            <a:spLocks noGrp="1" noChangeArrowheads="1"/>
          </p:cNvSpPr>
          <p:nvPr>
            <p:ph type="ftr" sz="quarter" idx="3"/>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400" b="0">
                <a:solidFill>
                  <a:schemeClr val="tx1"/>
                </a:solidFill>
                <a:effectLst>
                  <a:outerShdw blurRad="38100" dist="38100" dir="2700000" algn="tl">
                    <a:srgbClr val="C0C0C0"/>
                  </a:outerShdw>
                </a:effectLst>
                <a:latin typeface="Arial" charset="0"/>
                <a:ea typeface="+mn-ea"/>
                <a:cs typeface="+mn-cs"/>
              </a:defRPr>
            </a:lvl1pPr>
          </a:lstStyle>
          <a:p>
            <a:pPr>
              <a:defRPr/>
            </a:pPr>
            <a:endParaRPr lang="fr-FR"/>
          </a:p>
        </p:txBody>
      </p:sp>
      <p:sp>
        <p:nvSpPr>
          <p:cNvPr id="10" name="Rectangle 1030"/>
          <p:cNvSpPr>
            <a:spLocks noGrp="1" noChangeArrowheads="1"/>
          </p:cNvSpPr>
          <p:nvPr>
            <p:ph type="sldNum" sz="quarter" idx="4"/>
          </p:nvPr>
        </p:nvSpPr>
        <p:spPr bwMode="auto">
          <a:xfrm>
            <a:off x="6553200" y="6245225"/>
            <a:ext cx="22860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400" b="0">
                <a:solidFill>
                  <a:schemeClr val="tx1"/>
                </a:solidFill>
                <a:effectLst>
                  <a:outerShdw blurRad="38100" dist="38100" dir="2700000" algn="tl">
                    <a:srgbClr val="000000"/>
                  </a:outerShdw>
                </a:effectLst>
                <a:latin typeface="Arial" charset="0"/>
                <a:ea typeface="+mn-ea"/>
                <a:cs typeface="+mn-cs"/>
              </a:defRPr>
            </a:lvl1pPr>
          </a:lstStyle>
          <a:p>
            <a:pPr>
              <a:defRPr/>
            </a:pPr>
            <a:fld id="{0BF4AD41-BA9B-4241-BBD1-35693E57FC0E}" type="slidenum">
              <a:rPr lang="fr-FR"/>
              <a:pPr>
                <a:defRPr/>
              </a:pPr>
              <a:t>‹N°›</a:t>
            </a:fld>
            <a:endParaRPr lang="fr-FR"/>
          </a:p>
        </p:txBody>
      </p:sp>
    </p:spTree>
  </p:cSld>
  <p:clrMap bg1="dk2" tx1="lt1" bg2="dk1" tx2="lt2" accent1="accent1" accent2="accent2" accent3="accent3" accent4="accent4" accent5="accent5" accent6="accent6" hlink="hlink" folHlink="folHlink"/>
  <p:sldLayoutIdLst>
    <p:sldLayoutId id="2147483661" r:id="rId1"/>
    <p:sldLayoutId id="2147483660" r:id="rId2"/>
    <p:sldLayoutId id="2147483662" r:id="rId3"/>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27" charset="-128"/>
          <a:cs typeface="ＭＳ Ｐゴシック" pitchFamily="127" charset="-128"/>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27" charset="-128"/>
          <a:cs typeface="ＭＳ Ｐゴシック" pitchFamily="127" charset="-128"/>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27" charset="-128"/>
          <a:cs typeface="ＭＳ Ｐゴシック" pitchFamily="127" charset="-128"/>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27" charset="-128"/>
          <a:cs typeface="ＭＳ Ｐゴシック" pitchFamily="127" charset="-128"/>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ea typeface="ＭＳ Ｐゴシック" pitchFamily="127" charset="-128"/>
          <a:cs typeface="ＭＳ Ｐゴシック" pitchFamily="127" charset="-128"/>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72" charset="2"/>
        <a:buChar char="§"/>
        <a:defRPr sz="3200">
          <a:solidFill>
            <a:schemeClr val="tx1"/>
          </a:solidFill>
          <a:effectLst>
            <a:outerShdw blurRad="38100" dist="38100" dir="2700000" algn="tl">
              <a:srgbClr val="000000"/>
            </a:outerShdw>
          </a:effectLst>
          <a:latin typeface="Arial" charset="0"/>
          <a:ea typeface="ＭＳ Ｐゴシック" pitchFamily="127" charset="-128"/>
          <a:cs typeface="ＭＳ Ｐゴシック" pitchFamily="127" charset="-128"/>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Arial" charset="0"/>
          <a:ea typeface="ＭＳ Ｐゴシック" pitchFamily="127" charset="-128"/>
        </a:defRPr>
      </a:lvl2pPr>
      <a:lvl3pPr marL="1143000" indent="-228600" algn="l" rtl="0" eaLnBrk="0" fontAlgn="base" hangingPunct="0">
        <a:spcBef>
          <a:spcPct val="20000"/>
        </a:spcBef>
        <a:spcAft>
          <a:spcPct val="0"/>
        </a:spcAft>
        <a:buClr>
          <a:schemeClr val="hlink"/>
        </a:buClr>
        <a:buFont typeface="Wingdings" pitchFamily="-72" charset="2"/>
        <a:buChar char="§"/>
        <a:defRPr sz="2400">
          <a:solidFill>
            <a:schemeClr val="tx1"/>
          </a:solidFill>
          <a:effectLst>
            <a:outerShdw blurRad="38100" dist="38100" dir="2700000" algn="tl">
              <a:srgbClr val="000000"/>
            </a:outerShdw>
          </a:effectLst>
          <a:latin typeface="Arial" charset="0"/>
          <a:ea typeface="ＭＳ Ｐゴシック" pitchFamily="127" charset="-128"/>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Arial" charset="0"/>
          <a:ea typeface="ＭＳ Ｐゴシック" pitchFamily="127" charset="-128"/>
        </a:defRPr>
      </a:lvl4pPr>
      <a:lvl5pPr marL="2057400" indent="-228600" algn="l" rtl="0" eaLnBrk="0" fontAlgn="base" hangingPunct="0">
        <a:spcBef>
          <a:spcPct val="20000"/>
        </a:spcBef>
        <a:spcAft>
          <a:spcPct val="0"/>
        </a:spcAft>
        <a:buClr>
          <a:schemeClr val="hlink"/>
        </a:buClr>
        <a:buFont typeface="Wingdings" pitchFamily="-72" charset="2"/>
        <a:buChar char="§"/>
        <a:defRPr sz="2000">
          <a:solidFill>
            <a:schemeClr val="tx1"/>
          </a:solidFill>
          <a:effectLst>
            <a:outerShdw blurRad="38100" dist="38100" dir="2700000" algn="tl">
              <a:srgbClr val="000000"/>
            </a:outerShdw>
          </a:effectLst>
          <a:latin typeface="Arial" charset="0"/>
          <a:ea typeface="ＭＳ Ｐゴシック" pitchFamily="127" charset="-128"/>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Line 19"/>
          <p:cNvSpPr>
            <a:spLocks noChangeShapeType="1"/>
          </p:cNvSpPr>
          <p:nvPr/>
        </p:nvSpPr>
        <p:spPr bwMode="auto">
          <a:xfrm>
            <a:off x="2590800" y="2222500"/>
            <a:ext cx="381000" cy="660400"/>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sp>
        <p:nvSpPr>
          <p:cNvPr id="7170" name="Line 21"/>
          <p:cNvSpPr>
            <a:spLocks noChangeShapeType="1"/>
          </p:cNvSpPr>
          <p:nvPr/>
        </p:nvSpPr>
        <p:spPr bwMode="auto">
          <a:xfrm flipH="1">
            <a:off x="5778500" y="2260600"/>
            <a:ext cx="571500" cy="571500"/>
          </a:xfrm>
          <a:prstGeom prst="line">
            <a:avLst/>
          </a:prstGeom>
          <a:noFill/>
          <a:ln w="38100">
            <a:solidFill>
              <a:schemeClr val="tx1"/>
            </a:solidFill>
            <a:round/>
            <a:headEnd/>
            <a:tailEnd type="triangle" w="med" len="med"/>
          </a:ln>
        </p:spPr>
        <p:txBody>
          <a:bodyPr wrap="none" anchor="ctr">
            <a:prstTxWarp prst="textNoShape">
              <a:avLst/>
            </a:prstTxWarp>
          </a:bodyPr>
          <a:lstStyle/>
          <a:p>
            <a:endParaRPr lang="en-US"/>
          </a:p>
        </p:txBody>
      </p:sp>
      <p:pic>
        <p:nvPicPr>
          <p:cNvPr id="7172" name="Picture 50" descr="LOGO UNIVERSITE ORLEANS"/>
          <p:cNvPicPr>
            <a:picLocks noChangeAspect="1" noChangeArrowheads="1"/>
          </p:cNvPicPr>
          <p:nvPr/>
        </p:nvPicPr>
        <p:blipFill>
          <a:blip r:embed="rId3"/>
          <a:srcRect/>
          <a:stretch>
            <a:fillRect/>
          </a:stretch>
        </p:blipFill>
        <p:spPr bwMode="auto">
          <a:xfrm>
            <a:off x="4437603" y="253472"/>
            <a:ext cx="1271583" cy="745595"/>
          </a:xfrm>
          <a:prstGeom prst="rect">
            <a:avLst/>
          </a:prstGeom>
          <a:noFill/>
          <a:ln w="9525">
            <a:noFill/>
            <a:miter lim="800000"/>
            <a:headEnd/>
            <a:tailEnd/>
          </a:ln>
        </p:spPr>
      </p:pic>
      <p:pic>
        <p:nvPicPr>
          <p:cNvPr id="7173" name="Picture 54" descr="Logo_UnivTours"/>
          <p:cNvPicPr>
            <a:picLocks noChangeAspect="1" noChangeArrowheads="1"/>
          </p:cNvPicPr>
          <p:nvPr/>
        </p:nvPicPr>
        <p:blipFill>
          <a:blip r:embed="rId4"/>
          <a:srcRect/>
          <a:stretch>
            <a:fillRect/>
          </a:stretch>
        </p:blipFill>
        <p:spPr bwMode="auto">
          <a:xfrm>
            <a:off x="3311006" y="266701"/>
            <a:ext cx="1048319" cy="817033"/>
          </a:xfrm>
          <a:prstGeom prst="rect">
            <a:avLst/>
          </a:prstGeom>
          <a:noFill/>
          <a:ln w="9525">
            <a:noFill/>
            <a:miter lim="800000"/>
            <a:headEnd/>
            <a:tailEnd/>
          </a:ln>
        </p:spPr>
      </p:pic>
      <p:sp>
        <p:nvSpPr>
          <p:cNvPr id="2" name="Rectangle 1"/>
          <p:cNvSpPr/>
          <p:nvPr/>
        </p:nvSpPr>
        <p:spPr>
          <a:xfrm>
            <a:off x="-338660" y="1400708"/>
            <a:ext cx="9635066" cy="3354764"/>
          </a:xfrm>
          <a:prstGeom prst="rect">
            <a:avLst/>
          </a:prstGeom>
        </p:spPr>
        <p:txBody>
          <a:bodyPr wrap="square">
            <a:spAutoFit/>
          </a:bodyPr>
          <a:lstStyle/>
          <a:p>
            <a:pPr algn="ctr"/>
            <a:r>
              <a:rPr lang="fr-FR" sz="1400"/>
              <a:t>ED  Santé, Sciences Biologiques, Chimie du Vivant</a:t>
            </a:r>
          </a:p>
          <a:p>
            <a:pPr algn="ctr"/>
            <a:r>
              <a:rPr lang="fr-FR" sz="1200"/>
              <a:t>(</a:t>
            </a:r>
            <a:r>
              <a:rPr lang="fr-FR" sz="1200" u="sng">
                <a:solidFill>
                  <a:srgbClr val="0000FF"/>
                </a:solidFill>
              </a:rPr>
              <a:t>Thierry Moreau </a:t>
            </a:r>
            <a:r>
              <a:rPr lang="fr-FR" sz="1200"/>
              <a:t>– </a:t>
            </a:r>
            <a:r>
              <a:rPr lang="fr-FR" sz="1200">
                <a:solidFill>
                  <a:srgbClr val="008000"/>
                </a:solidFill>
              </a:rPr>
              <a:t>Luigi Agrofoglio</a:t>
            </a:r>
            <a:r>
              <a:rPr lang="fr-FR" sz="1200"/>
              <a:t>)</a:t>
            </a:r>
          </a:p>
          <a:p>
            <a:pPr algn="ctr"/>
            <a:endParaRPr lang="fr-FR" sz="1200"/>
          </a:p>
          <a:p>
            <a:pPr algn="ctr"/>
            <a:r>
              <a:rPr lang="fr-FR" sz="1000">
                <a:solidFill>
                  <a:srgbClr val="0000FF"/>
                </a:solidFill>
              </a:rPr>
              <a:t>CDG, CEPR, GICC, IC, ISP, MAVIVH, N2C, NMNS, BBV, IGC, PRC, IRBI, STIM, CeRCA</a:t>
            </a:r>
          </a:p>
          <a:p>
            <a:pPr algn="ctr"/>
            <a:r>
              <a:rPr lang="fr-FR" sz="1000">
                <a:solidFill>
                  <a:srgbClr val="0000FF"/>
                </a:solidFill>
              </a:rPr>
              <a:t>U83 INRA, </a:t>
            </a:r>
            <a:r>
              <a:rPr lang="fr-FR" sz="1000">
                <a:solidFill>
                  <a:srgbClr val="008000"/>
                </a:solidFill>
              </a:rPr>
              <a:t>CBM, ICOA, INEM, I3MTO, CIAMS, LBLGC, 2 UR INRA</a:t>
            </a:r>
          </a:p>
          <a:p>
            <a:pPr algn="ctr"/>
            <a:endParaRPr lang="fr-FR" sz="1200"/>
          </a:p>
          <a:p>
            <a:pPr algn="ctr"/>
            <a:endParaRPr lang="fr-FR" sz="1200">
              <a:effectLst/>
            </a:endParaRPr>
          </a:p>
          <a:p>
            <a:pPr algn="ctr"/>
            <a:r>
              <a:rPr lang="fr-FR" sz="1400"/>
              <a:t>ED Energie, Matériaux, Sciences de la Terre et de l’Univers</a:t>
            </a:r>
          </a:p>
          <a:p>
            <a:pPr algn="ctr"/>
            <a:r>
              <a:rPr lang="fr-FR" sz="1200"/>
              <a:t>(</a:t>
            </a:r>
            <a:r>
              <a:rPr lang="fr-FR" sz="1200" u="sng">
                <a:solidFill>
                  <a:srgbClr val="008000"/>
                </a:solidFill>
              </a:rPr>
              <a:t>Yann Vaills </a:t>
            </a:r>
            <a:r>
              <a:rPr lang="fr-FR" sz="1200"/>
              <a:t>– </a:t>
            </a:r>
            <a:r>
              <a:rPr lang="fr-FR" sz="1200">
                <a:solidFill>
                  <a:srgbClr val="0000FF"/>
                </a:solidFill>
              </a:rPr>
              <a:t>François Tran Van</a:t>
            </a:r>
            <a:r>
              <a:rPr lang="fr-FR" sz="1200">
                <a:solidFill>
                  <a:srgbClr val="000000"/>
                </a:solidFill>
              </a:rPr>
              <a:t>)</a:t>
            </a:r>
            <a:r>
              <a:rPr lang="fr-FR" sz="1200">
                <a:solidFill>
                  <a:srgbClr val="FA0000"/>
                </a:solidFill>
              </a:rPr>
              <a:t> </a:t>
            </a:r>
          </a:p>
          <a:p>
            <a:pPr algn="ctr"/>
            <a:endParaRPr lang="fr-FR" sz="1200">
              <a:solidFill>
                <a:srgbClr val="2F2FFF"/>
              </a:solidFill>
            </a:endParaRPr>
          </a:p>
          <a:p>
            <a:pPr algn="ctr"/>
            <a:r>
              <a:rPr lang="fr-FR" sz="1000">
                <a:solidFill>
                  <a:srgbClr val="008000"/>
                </a:solidFill>
              </a:rPr>
              <a:t>ISTO, LPC2E, ICARE, CEMHTI, ICMN, GREMI, PRISME (F2ME), </a:t>
            </a:r>
            <a:r>
              <a:rPr lang="fr-FR" sz="1000">
                <a:solidFill>
                  <a:srgbClr val="0000FA"/>
                </a:solidFill>
              </a:rPr>
              <a:t>GéHCO, PCM2E, GREMAN, LMR</a:t>
            </a:r>
          </a:p>
          <a:p>
            <a:pPr algn="ctr"/>
            <a:endParaRPr lang="fr-FR" sz="1000">
              <a:solidFill>
                <a:srgbClr val="FA0000"/>
              </a:solidFill>
            </a:endParaRPr>
          </a:p>
          <a:p>
            <a:pPr algn="ctr"/>
            <a:endParaRPr lang="fr-FR" sz="1200">
              <a:effectLst/>
            </a:endParaRPr>
          </a:p>
          <a:p>
            <a:pPr algn="ctr"/>
            <a:r>
              <a:rPr lang="fr-FR" sz="1400"/>
              <a:t>ED Mathématiques, Informatique, Physique Théorique, Ingénierie des Systèmes</a:t>
            </a:r>
          </a:p>
          <a:p>
            <a:pPr algn="ctr"/>
            <a:r>
              <a:rPr lang="fr-FR" sz="1200"/>
              <a:t>(</a:t>
            </a:r>
            <a:r>
              <a:rPr lang="fr-FR" sz="1200" u="sng">
                <a:solidFill>
                  <a:srgbClr val="0000FA"/>
                </a:solidFill>
              </a:rPr>
              <a:t>Hubert Cardot </a:t>
            </a:r>
            <a:r>
              <a:rPr lang="fr-FR" sz="1200"/>
              <a:t>– </a:t>
            </a:r>
            <a:r>
              <a:rPr lang="fr-FR" sz="1200">
                <a:solidFill>
                  <a:srgbClr val="008000"/>
                </a:solidFill>
              </a:rPr>
              <a:t>Maïtine Bergougnioux</a:t>
            </a:r>
            <a:r>
              <a:rPr lang="fr-FR" sz="1200"/>
              <a:t>)</a:t>
            </a:r>
          </a:p>
          <a:p>
            <a:pPr algn="ctr"/>
            <a:endParaRPr lang="fr-FR" sz="1200"/>
          </a:p>
          <a:p>
            <a:pPr algn="ctr"/>
            <a:r>
              <a:rPr lang="fr-FR" sz="1000">
                <a:solidFill>
                  <a:srgbClr val="0000FA"/>
                </a:solidFill>
              </a:rPr>
              <a:t>LI, LMPT, </a:t>
            </a:r>
            <a:r>
              <a:rPr lang="fr-FR" sz="1000">
                <a:solidFill>
                  <a:srgbClr val="008000"/>
                </a:solidFill>
              </a:rPr>
              <a:t>MAPMO LIFO, PRISME (IRAUS)</a:t>
            </a:r>
          </a:p>
          <a:p>
            <a:r>
              <a:rPr lang="fr-FR" sz="1200" i="1"/>
              <a:t> </a:t>
            </a:r>
            <a:endParaRPr lang="fr-FR" sz="1200"/>
          </a:p>
        </p:txBody>
      </p:sp>
      <p:pic>
        <p:nvPicPr>
          <p:cNvPr id="10" name="Picture 54" descr="Logo_UnivTours"/>
          <p:cNvPicPr>
            <a:picLocks noChangeAspect="1" noChangeArrowheads="1"/>
          </p:cNvPicPr>
          <p:nvPr/>
        </p:nvPicPr>
        <p:blipFill>
          <a:blip r:embed="rId4"/>
          <a:srcRect/>
          <a:stretch>
            <a:fillRect/>
          </a:stretch>
        </p:blipFill>
        <p:spPr bwMode="auto">
          <a:xfrm>
            <a:off x="1380601" y="4957206"/>
            <a:ext cx="1048319" cy="817033"/>
          </a:xfrm>
          <a:prstGeom prst="rect">
            <a:avLst/>
          </a:prstGeom>
          <a:noFill/>
          <a:ln w="9525">
            <a:noFill/>
            <a:miter lim="800000"/>
            <a:headEnd/>
            <a:tailEnd/>
          </a:ln>
        </p:spPr>
      </p:pic>
      <p:pic>
        <p:nvPicPr>
          <p:cNvPr id="11" name="Picture 50" descr="LOGO UNIVERSITE ORLEANS"/>
          <p:cNvPicPr>
            <a:picLocks noChangeAspect="1" noChangeArrowheads="1"/>
          </p:cNvPicPr>
          <p:nvPr/>
        </p:nvPicPr>
        <p:blipFill>
          <a:blip r:embed="rId3"/>
          <a:srcRect/>
          <a:stretch>
            <a:fillRect/>
          </a:stretch>
        </p:blipFill>
        <p:spPr bwMode="auto">
          <a:xfrm>
            <a:off x="6723603" y="4791580"/>
            <a:ext cx="1271583" cy="745595"/>
          </a:xfrm>
          <a:prstGeom prst="rect">
            <a:avLst/>
          </a:prstGeom>
          <a:noFill/>
          <a:ln w="9525">
            <a:noFill/>
            <a:miter lim="800000"/>
            <a:headEnd/>
            <a:tailEnd/>
          </a:ln>
        </p:spPr>
      </p:pic>
      <p:sp>
        <p:nvSpPr>
          <p:cNvPr id="3" name="Rectangle 2"/>
          <p:cNvSpPr/>
          <p:nvPr/>
        </p:nvSpPr>
        <p:spPr>
          <a:xfrm>
            <a:off x="0" y="5756677"/>
            <a:ext cx="3640667" cy="1138773"/>
          </a:xfrm>
          <a:prstGeom prst="rect">
            <a:avLst/>
          </a:prstGeom>
        </p:spPr>
        <p:txBody>
          <a:bodyPr wrap="square">
            <a:spAutoFit/>
          </a:bodyPr>
          <a:lstStyle/>
          <a:p>
            <a:pPr algn="ctr"/>
            <a:r>
              <a:rPr lang="fr-FR" sz="1400"/>
              <a:t>ED SHS</a:t>
            </a:r>
          </a:p>
          <a:p>
            <a:pPr algn="ctr"/>
            <a:r>
              <a:rPr lang="fr-FR" sz="1200"/>
              <a:t>(</a:t>
            </a:r>
            <a:r>
              <a:rPr lang="fr-FR" sz="1200" u="sng">
                <a:solidFill>
                  <a:srgbClr val="0000FA"/>
                </a:solidFill>
              </a:rPr>
              <a:t>Denis Martouzet </a:t>
            </a:r>
            <a:r>
              <a:rPr lang="fr-FR" sz="1200">
                <a:solidFill>
                  <a:srgbClr val="0000FA"/>
                </a:solidFill>
              </a:rPr>
              <a:t>– Hélène Maurel-Indart</a:t>
            </a:r>
            <a:r>
              <a:rPr lang="fr-FR" sz="1200"/>
              <a:t>)</a:t>
            </a:r>
          </a:p>
          <a:p>
            <a:pPr algn="ctr"/>
            <a:endParaRPr lang="fr-FR" sz="1200"/>
          </a:p>
          <a:p>
            <a:pPr algn="ctr"/>
            <a:r>
              <a:rPr lang="fr-FR" sz="1000">
                <a:solidFill>
                  <a:srgbClr val="0000FA"/>
                </a:solidFill>
              </a:rPr>
              <a:t>CESR, CETHIS, ICD, INTRU, DYNADIV, PAV, EES,</a:t>
            </a:r>
            <a:r>
              <a:rPr lang="fr-FR" sz="1000">
                <a:solidFill>
                  <a:srgbClr val="2EAEB2"/>
                </a:solidFill>
              </a:rPr>
              <a:t> </a:t>
            </a:r>
            <a:r>
              <a:rPr lang="fr-FR" sz="1000">
                <a:solidFill>
                  <a:srgbClr val="0000FA"/>
                </a:solidFill>
              </a:rPr>
              <a:t>CRDP, GERCIE, LERAP, CITERES, LÉA, PRIM, </a:t>
            </a:r>
            <a:r>
              <a:rPr lang="fr-FR" sz="1000">
                <a:solidFill>
                  <a:srgbClr val="2EAEB2"/>
                </a:solidFill>
              </a:rPr>
              <a:t>VALLOREM, LLL</a:t>
            </a:r>
          </a:p>
        </p:txBody>
      </p:sp>
      <p:sp>
        <p:nvSpPr>
          <p:cNvPr id="13" name="Rectangle 12"/>
          <p:cNvSpPr/>
          <p:nvPr/>
        </p:nvSpPr>
        <p:spPr>
          <a:xfrm>
            <a:off x="5604931" y="5672010"/>
            <a:ext cx="3640667" cy="984885"/>
          </a:xfrm>
          <a:prstGeom prst="rect">
            <a:avLst/>
          </a:prstGeom>
        </p:spPr>
        <p:txBody>
          <a:bodyPr wrap="square">
            <a:spAutoFit/>
          </a:bodyPr>
          <a:lstStyle/>
          <a:p>
            <a:pPr algn="ctr"/>
            <a:r>
              <a:rPr lang="fr-FR" sz="1400"/>
              <a:t>ED SHS</a:t>
            </a:r>
          </a:p>
          <a:p>
            <a:pPr algn="ctr"/>
            <a:r>
              <a:rPr lang="fr-FR" sz="1200"/>
              <a:t>(</a:t>
            </a:r>
            <a:r>
              <a:rPr lang="fr-FR" sz="1200" u="sng">
                <a:solidFill>
                  <a:srgbClr val="008000"/>
                </a:solidFill>
              </a:rPr>
              <a:t>Patrick Villieu </a:t>
            </a:r>
            <a:r>
              <a:rPr lang="fr-FR" sz="1200">
                <a:solidFill>
                  <a:srgbClr val="008000"/>
                </a:solidFill>
              </a:rPr>
              <a:t>– Gabriel Bergougnioux</a:t>
            </a:r>
            <a:r>
              <a:rPr lang="fr-FR" sz="1200"/>
              <a:t>)</a:t>
            </a:r>
          </a:p>
          <a:p>
            <a:pPr algn="ctr"/>
            <a:endParaRPr lang="fr-FR" sz="1200"/>
          </a:p>
          <a:p>
            <a:pPr algn="ctr"/>
            <a:r>
              <a:rPr lang="fr-FR" sz="1000">
                <a:solidFill>
                  <a:srgbClr val="008000"/>
                </a:solidFill>
              </a:rPr>
              <a:t>POLEN, IRAMAT, REMELICE, CEDETE, LÉO, CRJ Pothier, </a:t>
            </a:r>
            <a:r>
              <a:rPr lang="fr-FR" sz="1000">
                <a:solidFill>
                  <a:srgbClr val="2EAEB2"/>
                </a:solidFill>
              </a:rPr>
              <a:t>VALLOREM, LLL </a:t>
            </a:r>
            <a:endParaRPr lang="fr-FR" sz="1000">
              <a:solidFill>
                <a:srgbClr val="008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305759" y="1032942"/>
            <a:ext cx="6796126" cy="6186307"/>
          </a:xfrm>
          <a:prstGeom prst="rect">
            <a:avLst/>
          </a:prstGeom>
          <a:noFill/>
        </p:spPr>
        <p:txBody>
          <a:bodyPr wrap="none" rtlCol="0">
            <a:spAutoFit/>
          </a:bodyPr>
          <a:lstStyle/>
          <a:p>
            <a:pPr algn="ctr"/>
            <a:r>
              <a:rPr lang="fr-FR" sz="1400"/>
              <a:t>ED Environnement et Ecologie, Sciences de la terre et de l’univers</a:t>
            </a:r>
          </a:p>
          <a:p>
            <a:pPr algn="ctr"/>
            <a:r>
              <a:rPr lang="fr-FR" sz="1000">
                <a:solidFill>
                  <a:srgbClr val="008000"/>
                </a:solidFill>
              </a:rPr>
              <a:t>ISTO, LPC2E, LBLGC, </a:t>
            </a:r>
            <a:r>
              <a:rPr lang="en-US" sz="1000">
                <a:solidFill>
                  <a:srgbClr val="008000"/>
                </a:solidFill>
              </a:rPr>
              <a:t>2 UR INRA</a:t>
            </a:r>
            <a:r>
              <a:rPr lang="fr-FR" sz="1000"/>
              <a:t>, </a:t>
            </a:r>
            <a:r>
              <a:rPr lang="fr-FR" sz="1000">
                <a:solidFill>
                  <a:srgbClr val="0000FF"/>
                </a:solidFill>
              </a:rPr>
              <a:t>IRBI, GéHCO</a:t>
            </a:r>
            <a:r>
              <a:rPr lang="fr-FR" sz="1000">
                <a:solidFill>
                  <a:srgbClr val="0000FF"/>
                </a:solidFill>
                <a:effectLst/>
              </a:rPr>
              <a:t> </a:t>
            </a:r>
          </a:p>
          <a:p>
            <a:pPr algn="ctr"/>
            <a:endParaRPr lang="fr-FR" sz="1000">
              <a:solidFill>
                <a:srgbClr val="FA0000"/>
              </a:solidFill>
            </a:endParaRPr>
          </a:p>
          <a:p>
            <a:pPr algn="ctr"/>
            <a:endParaRPr lang="fr-FR" sz="1400"/>
          </a:p>
          <a:p>
            <a:pPr algn="ctr"/>
            <a:r>
              <a:rPr lang="fr-FR" sz="1400"/>
              <a:t>ED Santé, Sciences biologiques, Molécules bioactives</a:t>
            </a:r>
            <a:endParaRPr lang="fr-FR" sz="1400">
              <a:solidFill>
                <a:srgbClr val="FA0000"/>
              </a:solidFill>
            </a:endParaRPr>
          </a:p>
          <a:p>
            <a:pPr algn="ctr"/>
            <a:r>
              <a:rPr lang="en-US" sz="1000">
                <a:solidFill>
                  <a:srgbClr val="0000FF"/>
                </a:solidFill>
              </a:rPr>
              <a:t>CDG, CEPR, GICC, IC, ISP, MAVIVH, N2C, NMNS, BBV, IGC, PRC</a:t>
            </a:r>
            <a:r>
              <a:rPr lang="fr-FR" sz="1000">
                <a:solidFill>
                  <a:srgbClr val="0000FF"/>
                </a:solidFill>
              </a:rPr>
              <a:t>, UR83 INRA, STIM</a:t>
            </a:r>
            <a:r>
              <a:rPr lang="en-US" sz="1000">
                <a:solidFill>
                  <a:srgbClr val="0000FF"/>
                </a:solidFill>
              </a:rPr>
              <a:t>, </a:t>
            </a:r>
            <a:r>
              <a:rPr lang="en-US" sz="1000" strike="sngStrike">
                <a:solidFill>
                  <a:srgbClr val="0000FF"/>
                </a:solidFill>
              </a:rPr>
              <a:t>IRBI, CeRCA </a:t>
            </a:r>
          </a:p>
          <a:p>
            <a:pPr algn="ctr"/>
            <a:r>
              <a:rPr lang="en-US" sz="1000">
                <a:solidFill>
                  <a:srgbClr val="008000"/>
                </a:solidFill>
              </a:rPr>
              <a:t>CBM, ICOA, INEM, I3MTO, CIAMS, </a:t>
            </a:r>
            <a:r>
              <a:rPr lang="en-US" sz="1000" strike="sngStrike">
                <a:solidFill>
                  <a:srgbClr val="008000"/>
                </a:solidFill>
              </a:rPr>
              <a:t>LBLGC, 2 UR INRA</a:t>
            </a:r>
            <a:r>
              <a:rPr lang="fr-FR" sz="1000" strike="sngStrike">
                <a:solidFill>
                  <a:srgbClr val="008000"/>
                </a:solidFill>
                <a:effectLst/>
              </a:rPr>
              <a:t> </a:t>
            </a:r>
            <a:endParaRPr lang="fr-FR" sz="1000" strike="sngStrike">
              <a:solidFill>
                <a:srgbClr val="008000"/>
              </a:solidFill>
            </a:endParaRPr>
          </a:p>
          <a:p>
            <a:pPr algn="ctr"/>
            <a:endParaRPr lang="fr-FR" sz="1000"/>
          </a:p>
          <a:p>
            <a:pPr algn="ctr"/>
            <a:endParaRPr lang="fr-FR" sz="1000"/>
          </a:p>
          <a:p>
            <a:pPr algn="ctr"/>
            <a:endParaRPr lang="fr-FR" sz="1200"/>
          </a:p>
          <a:p>
            <a:pPr algn="ctr"/>
            <a:r>
              <a:rPr lang="fr-FR" sz="1400"/>
              <a:t>ED Sciences et ingénierie des matériaux, Mécanique, Energétique</a:t>
            </a:r>
          </a:p>
          <a:p>
            <a:pPr algn="ctr"/>
            <a:r>
              <a:rPr lang="fr-FR" sz="1000">
                <a:solidFill>
                  <a:srgbClr val="008000"/>
                </a:solidFill>
              </a:rPr>
              <a:t>ICARE, CEMHTI, ICMN, GREMI, PRISME (F2ME), </a:t>
            </a:r>
            <a:r>
              <a:rPr lang="fr-FR" sz="1000" strike="sngStrike">
                <a:solidFill>
                  <a:srgbClr val="008000"/>
                </a:solidFill>
              </a:rPr>
              <a:t>ISTO, LCP2E</a:t>
            </a:r>
            <a:r>
              <a:rPr lang="fr-FR" sz="1000">
                <a:solidFill>
                  <a:srgbClr val="008000"/>
                </a:solidFill>
              </a:rPr>
              <a:t>, </a:t>
            </a:r>
            <a:r>
              <a:rPr lang="fr-FR" sz="1000">
                <a:solidFill>
                  <a:srgbClr val="0000FF"/>
                </a:solidFill>
              </a:rPr>
              <a:t>GREMAN, LMR, PCM2E, </a:t>
            </a:r>
            <a:r>
              <a:rPr lang="fr-FR" sz="1000" strike="sngStrike">
                <a:solidFill>
                  <a:srgbClr val="0000FF"/>
                </a:solidFill>
              </a:rPr>
              <a:t>GeHCO</a:t>
            </a:r>
          </a:p>
          <a:p>
            <a:pPr algn="ctr"/>
            <a:endParaRPr lang="fr-FR" sz="1000">
              <a:solidFill>
                <a:srgbClr val="FA0000"/>
              </a:solidFill>
            </a:endParaRPr>
          </a:p>
          <a:p>
            <a:pPr algn="ctr"/>
            <a:endParaRPr lang="fr-FR" sz="1000">
              <a:solidFill>
                <a:srgbClr val="FA0000"/>
              </a:solidFill>
            </a:endParaRPr>
          </a:p>
          <a:p>
            <a:pPr algn="ctr"/>
            <a:r>
              <a:rPr lang="fr-FR" sz="1400">
                <a:solidFill>
                  <a:srgbClr val="000000"/>
                </a:solidFill>
              </a:rPr>
              <a:t>ED Sciences et ingénierie des systèmes, Mathématiques, Informatique</a:t>
            </a:r>
          </a:p>
          <a:p>
            <a:pPr algn="ctr"/>
            <a:r>
              <a:rPr lang="fr-FR" sz="1000">
                <a:solidFill>
                  <a:srgbClr val="008000"/>
                </a:solidFill>
              </a:rPr>
              <a:t>MAPMO, LIFO, PRISME (IRAUS), </a:t>
            </a:r>
            <a:r>
              <a:rPr lang="fr-FR" sz="1000">
                <a:solidFill>
                  <a:srgbClr val="0000FF"/>
                </a:solidFill>
              </a:rPr>
              <a:t>LMPT, LI</a:t>
            </a:r>
          </a:p>
          <a:p>
            <a:pPr algn="ctr"/>
            <a:endParaRPr lang="fr-FR" sz="1200"/>
          </a:p>
          <a:p>
            <a:pPr algn="ctr"/>
            <a:endParaRPr lang="fr-FR" sz="1200"/>
          </a:p>
          <a:p>
            <a:pPr algn="ctr"/>
            <a:r>
              <a:rPr lang="fr-FR" sz="1400"/>
              <a:t>ED Sciences du langage, Psychologie, Cognition, Education</a:t>
            </a:r>
          </a:p>
          <a:p>
            <a:pPr algn="ctr"/>
            <a:r>
              <a:rPr lang="fr-FR" sz="1000">
                <a:solidFill>
                  <a:srgbClr val="0000FF"/>
                </a:solidFill>
              </a:rPr>
              <a:t>PAV, EES, CeRCA</a:t>
            </a:r>
            <a:r>
              <a:rPr lang="fr-FR" sz="1000"/>
              <a:t>, </a:t>
            </a:r>
            <a:r>
              <a:rPr lang="fr-FR" sz="1000">
                <a:solidFill>
                  <a:srgbClr val="2EAEB2"/>
                </a:solidFill>
              </a:rPr>
              <a:t>LLL</a:t>
            </a:r>
          </a:p>
          <a:p>
            <a:pPr algn="ctr"/>
            <a:endParaRPr lang="fr-FR" sz="1000">
              <a:solidFill>
                <a:srgbClr val="AE21A1"/>
              </a:solidFill>
            </a:endParaRPr>
          </a:p>
          <a:p>
            <a:pPr algn="ctr"/>
            <a:endParaRPr lang="fr-FR" sz="1200"/>
          </a:p>
          <a:p>
            <a:pPr algn="ctr"/>
            <a:r>
              <a:rPr lang="fr-FR" sz="1400"/>
              <a:t>ED Humanités </a:t>
            </a:r>
          </a:p>
          <a:p>
            <a:pPr algn="ctr"/>
            <a:r>
              <a:rPr lang="fr-FR" sz="1000">
                <a:solidFill>
                  <a:srgbClr val="0000FF"/>
                </a:solidFill>
              </a:rPr>
              <a:t>CESR, CETHIS, ICD, INTRU, DYNADIV, CITERES (LAT</a:t>
            </a:r>
            <a:r>
              <a:rPr lang="fr-FR" sz="1000">
                <a:solidFill>
                  <a:schemeClr val="bg1"/>
                </a:solidFill>
              </a:rPr>
              <a:t>), </a:t>
            </a:r>
            <a:r>
              <a:rPr lang="fr-FR" sz="1000">
                <a:solidFill>
                  <a:srgbClr val="008000"/>
                </a:solidFill>
              </a:rPr>
              <a:t>POLEN, IRAMAT, REMELICE</a:t>
            </a:r>
          </a:p>
          <a:p>
            <a:pPr algn="ctr"/>
            <a:endParaRPr lang="fr-FR" sz="1000">
              <a:solidFill>
                <a:srgbClr val="0000FA"/>
              </a:solidFill>
            </a:endParaRPr>
          </a:p>
          <a:p>
            <a:pPr algn="ctr"/>
            <a:endParaRPr lang="fr-FR" sz="1200"/>
          </a:p>
          <a:p>
            <a:pPr algn="ctr"/>
            <a:r>
              <a:rPr lang="fr-FR" sz="1400"/>
              <a:t>ED Droit et Science politique</a:t>
            </a:r>
          </a:p>
          <a:p>
            <a:pPr algn="ctr"/>
            <a:r>
              <a:rPr lang="fr-FR" sz="1000">
                <a:solidFill>
                  <a:srgbClr val="008000"/>
                </a:solidFill>
              </a:rPr>
              <a:t>CRJ Pothier, </a:t>
            </a:r>
            <a:r>
              <a:rPr lang="fr-FR" sz="1000">
                <a:solidFill>
                  <a:srgbClr val="0000FF"/>
                </a:solidFill>
              </a:rPr>
              <a:t>CRDP, GERCIE, LERAP</a:t>
            </a:r>
          </a:p>
          <a:p>
            <a:pPr algn="ctr"/>
            <a:endParaRPr lang="fr-FR" sz="1200"/>
          </a:p>
          <a:p>
            <a:pPr algn="ctr"/>
            <a:endParaRPr lang="fr-FR" sz="1400"/>
          </a:p>
          <a:p>
            <a:pPr algn="ctr"/>
            <a:r>
              <a:rPr lang="fr-FR" sz="1400"/>
              <a:t>ED Sciences de la société, Territoires, Sciences économiques et de gestion</a:t>
            </a:r>
          </a:p>
          <a:p>
            <a:pPr algn="ctr"/>
            <a:r>
              <a:rPr lang="fr-FR" sz="1000">
                <a:solidFill>
                  <a:srgbClr val="008000"/>
                </a:solidFill>
              </a:rPr>
              <a:t>CEDETE, LÉO, </a:t>
            </a:r>
            <a:r>
              <a:rPr lang="fr-FR" sz="1000">
                <a:solidFill>
                  <a:srgbClr val="0000FF"/>
                </a:solidFill>
              </a:rPr>
              <a:t>CITERES, LÉA, PRIM, </a:t>
            </a:r>
            <a:r>
              <a:rPr lang="fr-FR" sz="1000">
                <a:solidFill>
                  <a:srgbClr val="2EAEB2"/>
                </a:solidFill>
              </a:rPr>
              <a:t>VALLOREM</a:t>
            </a:r>
            <a:r>
              <a:rPr lang="fr-FR" sz="1000">
                <a:solidFill>
                  <a:srgbClr val="2EAEB2"/>
                </a:solidFill>
                <a:effectLst/>
              </a:rPr>
              <a:t> </a:t>
            </a:r>
            <a:endParaRPr lang="fr-FR" sz="1000">
              <a:solidFill>
                <a:srgbClr val="2EAEB2"/>
              </a:solidFill>
            </a:endParaRPr>
          </a:p>
          <a:p>
            <a:endParaRPr lang="fr-FR"/>
          </a:p>
        </p:txBody>
      </p:sp>
      <p:pic>
        <p:nvPicPr>
          <p:cNvPr id="4" name="Image 3" descr="200px-Logo_COMUE_UCLdV.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78968" y="135466"/>
            <a:ext cx="814515" cy="643467"/>
          </a:xfrm>
          <a:prstGeom prst="rect">
            <a:avLst/>
          </a:prstGeom>
        </p:spPr>
      </p:pic>
      <p:sp>
        <p:nvSpPr>
          <p:cNvPr id="5" name="Rectangle 4"/>
          <p:cNvSpPr/>
          <p:nvPr/>
        </p:nvSpPr>
        <p:spPr>
          <a:xfrm>
            <a:off x="2934601" y="251769"/>
            <a:ext cx="2486991" cy="307777"/>
          </a:xfrm>
          <a:prstGeom prst="rect">
            <a:avLst/>
          </a:prstGeom>
        </p:spPr>
        <p:txBody>
          <a:bodyPr wrap="none">
            <a:spAutoFit/>
          </a:bodyPr>
          <a:lstStyle/>
          <a:p>
            <a:r>
              <a:rPr lang="fr-FR" sz="1400"/>
              <a:t>Projets (avortés) des Eds</a:t>
            </a:r>
          </a:p>
        </p:txBody>
      </p:sp>
    </p:spTree>
    <p:extLst>
      <p:ext uri="{BB962C8B-B14F-4D97-AF65-F5344CB8AC3E}">
        <p14:creationId xmlns:p14="http://schemas.microsoft.com/office/powerpoint/2010/main" val="2033791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0" descr="LOGO UNIVERSITE ORLEANS"/>
          <p:cNvPicPr>
            <a:picLocks noChangeAspect="1" noChangeArrowheads="1"/>
          </p:cNvPicPr>
          <p:nvPr/>
        </p:nvPicPr>
        <p:blipFill>
          <a:blip r:embed="rId3"/>
          <a:srcRect/>
          <a:stretch>
            <a:fillRect/>
          </a:stretch>
        </p:blipFill>
        <p:spPr bwMode="auto">
          <a:xfrm>
            <a:off x="695336" y="101075"/>
            <a:ext cx="751757" cy="440794"/>
          </a:xfrm>
          <a:prstGeom prst="rect">
            <a:avLst/>
          </a:prstGeom>
          <a:noFill/>
          <a:ln w="9525">
            <a:noFill/>
            <a:miter lim="800000"/>
            <a:headEnd/>
            <a:tailEnd/>
          </a:ln>
        </p:spPr>
      </p:pic>
      <p:pic>
        <p:nvPicPr>
          <p:cNvPr id="7" name="Picture 54" descr="Logo_UnivTours"/>
          <p:cNvPicPr>
            <a:picLocks noChangeAspect="1" noChangeArrowheads="1"/>
          </p:cNvPicPr>
          <p:nvPr/>
        </p:nvPicPr>
        <p:blipFill>
          <a:blip r:embed="rId4"/>
          <a:srcRect/>
          <a:stretch>
            <a:fillRect/>
          </a:stretch>
        </p:blipFill>
        <p:spPr bwMode="auto">
          <a:xfrm>
            <a:off x="59809" y="63505"/>
            <a:ext cx="635507" cy="495298"/>
          </a:xfrm>
          <a:prstGeom prst="rect">
            <a:avLst/>
          </a:prstGeom>
          <a:noFill/>
          <a:ln w="9525">
            <a:noFill/>
            <a:miter lim="800000"/>
            <a:headEnd/>
            <a:tailEnd/>
          </a:ln>
        </p:spPr>
      </p:pic>
      <p:pic>
        <p:nvPicPr>
          <p:cNvPr id="2" name="Image 1" descr="I1MtNCA8_400x400.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8667" y="516467"/>
            <a:ext cx="778933" cy="778933"/>
          </a:xfrm>
          <a:prstGeom prst="rect">
            <a:avLst/>
          </a:prstGeom>
        </p:spPr>
      </p:pic>
      <p:sp>
        <p:nvSpPr>
          <p:cNvPr id="5" name="ZoneTexte 4"/>
          <p:cNvSpPr txBox="1"/>
          <p:nvPr/>
        </p:nvSpPr>
        <p:spPr>
          <a:xfrm>
            <a:off x="916364" y="1011761"/>
            <a:ext cx="7360484" cy="3908762"/>
          </a:xfrm>
          <a:prstGeom prst="rect">
            <a:avLst/>
          </a:prstGeom>
          <a:noFill/>
        </p:spPr>
        <p:txBody>
          <a:bodyPr wrap="none" rtlCol="0">
            <a:spAutoFit/>
          </a:bodyPr>
          <a:lstStyle/>
          <a:p>
            <a:pPr algn="ctr"/>
            <a:r>
              <a:rPr lang="fr-FR" sz="1400">
                <a:latin typeface="Comic Sans MS"/>
                <a:ea typeface="ＭＳ Ｐゴシック"/>
              </a:rPr>
              <a:t>ED  Santé, Sciences Biologiques, Chimie du Vivant</a:t>
            </a:r>
          </a:p>
          <a:p>
            <a:pPr algn="ctr"/>
            <a:r>
              <a:rPr lang="fr-FR" sz="1200">
                <a:latin typeface="Comic Sans MS"/>
                <a:ea typeface="ＭＳ Ｐゴシック"/>
              </a:rPr>
              <a:t>(</a:t>
            </a:r>
            <a:r>
              <a:rPr lang="fr-FR" sz="1200" u="sng">
                <a:solidFill>
                  <a:srgbClr val="0000FF"/>
                </a:solidFill>
                <a:latin typeface="Comic Sans MS"/>
                <a:ea typeface="ＭＳ Ｐゴシック"/>
              </a:rPr>
              <a:t>Thierry Moreau </a:t>
            </a:r>
            <a:r>
              <a:rPr lang="fr-FR" sz="1200">
                <a:latin typeface="Comic Sans MS"/>
                <a:ea typeface="ＭＳ Ｐゴシック"/>
              </a:rPr>
              <a:t>– </a:t>
            </a:r>
            <a:r>
              <a:rPr lang="fr-FR" sz="1200">
                <a:solidFill>
                  <a:srgbClr val="008000"/>
                </a:solidFill>
                <a:latin typeface="Comic Sans MS"/>
                <a:ea typeface="ＭＳ Ｐゴシック"/>
              </a:rPr>
              <a:t>Agnès Delmas</a:t>
            </a:r>
            <a:r>
              <a:rPr lang="fr-FR" sz="1200">
                <a:latin typeface="Comic Sans MS"/>
                <a:ea typeface="ＭＳ Ｐゴシック"/>
              </a:rPr>
              <a:t>)</a:t>
            </a:r>
          </a:p>
          <a:p>
            <a:pPr algn="ctr"/>
            <a:endParaRPr lang="fr-FR" sz="1000">
              <a:solidFill>
                <a:srgbClr val="0000FA"/>
              </a:solidFill>
              <a:latin typeface="Comic Sans MS"/>
              <a:ea typeface="ＭＳ Ｐゴシック"/>
            </a:endParaRPr>
          </a:p>
          <a:p>
            <a:pPr algn="ctr"/>
            <a:r>
              <a:rPr lang="fr-FR" sz="1000">
                <a:solidFill>
                  <a:srgbClr val="0000FA"/>
                </a:solidFill>
                <a:latin typeface="Comic Sans MS"/>
                <a:ea typeface="ＭＳ Ｐゴシック"/>
              </a:rPr>
              <a:t>CDG, CEPR, GICC, IC, ISP, MAVIVH, N2C, NMNS, BBV, IGC, PRC, IRBI, STIM, CeRCA</a:t>
            </a:r>
          </a:p>
          <a:p>
            <a:pPr algn="ctr"/>
            <a:r>
              <a:rPr lang="fr-FR" sz="1000" u="sng">
                <a:solidFill>
                  <a:srgbClr val="0000FA"/>
                </a:solidFill>
                <a:latin typeface="Comic Sans MS"/>
                <a:ea typeface="ＭＳ Ｐゴシック"/>
              </a:rPr>
              <a:t>URA</a:t>
            </a:r>
            <a:r>
              <a:rPr lang="fr-FR" sz="1000">
                <a:solidFill>
                  <a:srgbClr val="0000FA"/>
                </a:solidFill>
                <a:latin typeface="Comic Sans MS"/>
                <a:ea typeface="ＭＳ Ｐゴシック"/>
              </a:rPr>
              <a:t>, </a:t>
            </a:r>
            <a:r>
              <a:rPr lang="fr-FR" sz="1000">
                <a:solidFill>
                  <a:srgbClr val="008000"/>
                </a:solidFill>
                <a:latin typeface="Comic Sans MS"/>
                <a:ea typeface="ＭＳ Ｐゴシック"/>
              </a:rPr>
              <a:t>CBM, ICOA, INEM, I3MTO, CIAMS, LBLGC, 2 UR INRA</a:t>
            </a:r>
          </a:p>
          <a:p>
            <a:pPr algn="ctr"/>
            <a:endParaRPr lang="fr-FR" sz="1000">
              <a:latin typeface="Comic Sans MS"/>
              <a:ea typeface="ＭＳ Ｐゴシック"/>
            </a:endParaRPr>
          </a:p>
          <a:p>
            <a:pPr algn="ctr"/>
            <a:endParaRPr lang="fr-FR" sz="1000">
              <a:latin typeface="Comic Sans MS"/>
              <a:ea typeface="ＭＳ Ｐゴシック"/>
            </a:endParaRPr>
          </a:p>
          <a:p>
            <a:pPr algn="ctr"/>
            <a:r>
              <a:rPr lang="fr-FR" sz="1400">
                <a:latin typeface="Comic Sans MS"/>
                <a:ea typeface="ＭＳ Ｐゴシック"/>
              </a:rPr>
              <a:t>ED Energie, Matériaux, Sciences de la Terre et de l’Univers</a:t>
            </a:r>
          </a:p>
          <a:p>
            <a:pPr algn="ctr"/>
            <a:r>
              <a:rPr lang="fr-FR" sz="1200">
                <a:latin typeface="Comic Sans MS"/>
                <a:ea typeface="ＭＳ Ｐゴシック"/>
              </a:rPr>
              <a:t>(</a:t>
            </a:r>
            <a:r>
              <a:rPr lang="fr-FR" sz="1200" u="sng">
                <a:solidFill>
                  <a:srgbClr val="008000"/>
                </a:solidFill>
                <a:latin typeface="Comic Sans MS"/>
                <a:ea typeface="ＭＳ Ｐゴシック"/>
              </a:rPr>
              <a:t>Christophe Sinturel </a:t>
            </a:r>
            <a:r>
              <a:rPr lang="fr-FR" sz="1200">
                <a:latin typeface="Comic Sans MS"/>
                <a:ea typeface="ＭＳ Ｐゴシック"/>
              </a:rPr>
              <a:t>– </a:t>
            </a:r>
            <a:r>
              <a:rPr lang="fr-FR" sz="1200">
                <a:solidFill>
                  <a:srgbClr val="0000FA"/>
                </a:solidFill>
                <a:latin typeface="Comic Sans MS"/>
                <a:ea typeface="ＭＳ Ｐゴシック"/>
              </a:rPr>
              <a:t>François Tran Van – </a:t>
            </a:r>
            <a:r>
              <a:rPr lang="fr-FR" sz="1200">
                <a:solidFill>
                  <a:srgbClr val="FF0000"/>
                </a:solidFill>
                <a:latin typeface="Comic Sans MS"/>
                <a:ea typeface="ＭＳ Ｐゴシック"/>
              </a:rPr>
              <a:t>Gaël Gauthier</a:t>
            </a:r>
            <a:r>
              <a:rPr lang="fr-FR" sz="1200">
                <a:solidFill>
                  <a:srgbClr val="000000"/>
                </a:solidFill>
                <a:latin typeface="Comic Sans MS"/>
                <a:ea typeface="ＭＳ Ｐゴシック"/>
              </a:rPr>
              <a:t>)</a:t>
            </a:r>
            <a:r>
              <a:rPr lang="fr-FR" sz="1200">
                <a:solidFill>
                  <a:srgbClr val="FA0000"/>
                </a:solidFill>
                <a:latin typeface="Comic Sans MS"/>
                <a:ea typeface="ＭＳ Ｐゴシック"/>
              </a:rPr>
              <a:t> </a:t>
            </a:r>
          </a:p>
          <a:p>
            <a:pPr algn="ctr"/>
            <a:endParaRPr lang="fr-FR" sz="1000">
              <a:solidFill>
                <a:srgbClr val="2F2FFF"/>
              </a:solidFill>
              <a:latin typeface="Comic Sans MS"/>
              <a:ea typeface="ＭＳ Ｐゴシック"/>
            </a:endParaRPr>
          </a:p>
          <a:p>
            <a:pPr algn="ctr"/>
            <a:r>
              <a:rPr lang="fr-FR" sz="1000">
                <a:solidFill>
                  <a:srgbClr val="008000"/>
                </a:solidFill>
                <a:latin typeface="Comic Sans MS"/>
                <a:ea typeface="ＭＳ Ｐゴシック"/>
              </a:rPr>
              <a:t>ISTO, LPC2E, ICARE, CEMHTI, ICMN, GREMI, </a:t>
            </a:r>
            <a:r>
              <a:rPr lang="fr-FR" sz="1000">
                <a:solidFill>
                  <a:srgbClr val="0000FF"/>
                </a:solidFill>
                <a:latin typeface="Comic Sans MS"/>
                <a:ea typeface="ＭＳ Ｐゴシック"/>
              </a:rPr>
              <a:t>GéHCO, PCM2E, </a:t>
            </a:r>
            <a:r>
              <a:rPr lang="fr-FR" sz="1000">
                <a:solidFill>
                  <a:srgbClr val="C736C3"/>
                </a:solidFill>
                <a:latin typeface="Comic Sans MS"/>
                <a:ea typeface="ＭＳ Ｐゴシック"/>
              </a:rPr>
              <a:t>GREMAN, </a:t>
            </a:r>
            <a:r>
              <a:rPr lang="fr-FR" sz="1000" u="sng">
                <a:solidFill>
                  <a:srgbClr val="BDB7C7"/>
                </a:solidFill>
                <a:latin typeface="Comic Sans MS"/>
                <a:ea typeface="ＭＳ Ｐゴシック"/>
              </a:rPr>
              <a:t>LaMé (ex-LMR &amp; PRISME (</a:t>
            </a:r>
            <a:r>
              <a:rPr lang="fr-FR" sz="800" u="sng">
                <a:solidFill>
                  <a:srgbClr val="BDB7C7"/>
                </a:solidFill>
                <a:latin typeface="Comic Sans MS"/>
                <a:ea typeface="ＭＳ Ｐゴシック"/>
              </a:rPr>
              <a:t>F2ME)</a:t>
            </a:r>
            <a:r>
              <a:rPr lang="fr-FR" sz="1000" u="sng">
                <a:solidFill>
                  <a:srgbClr val="BDB7C7"/>
                </a:solidFill>
                <a:latin typeface="Comic Sans MS"/>
                <a:ea typeface="ＭＳ Ｐゴシック"/>
              </a:rPr>
              <a:t>)</a:t>
            </a:r>
          </a:p>
          <a:p>
            <a:pPr algn="ctr"/>
            <a:endParaRPr lang="fr-FR" sz="1000">
              <a:solidFill>
                <a:srgbClr val="FA0000"/>
              </a:solidFill>
              <a:latin typeface="Comic Sans MS"/>
              <a:ea typeface="ＭＳ Ｐゴシック"/>
            </a:endParaRPr>
          </a:p>
          <a:p>
            <a:pPr algn="ctr"/>
            <a:endParaRPr lang="fr-FR" sz="1000">
              <a:latin typeface="Comic Sans MS"/>
              <a:ea typeface="ＭＳ Ｐゴシック"/>
            </a:endParaRPr>
          </a:p>
          <a:p>
            <a:pPr algn="ctr"/>
            <a:r>
              <a:rPr lang="fr-FR" sz="1400">
                <a:latin typeface="Comic Sans MS"/>
                <a:ea typeface="ＭＳ Ｐゴシック"/>
              </a:rPr>
              <a:t>ED Mathématiques, Informatique, Physique Théorique, Ingénierie des Systèmes</a:t>
            </a:r>
          </a:p>
          <a:p>
            <a:pPr algn="ctr"/>
            <a:r>
              <a:rPr lang="fr-FR" sz="1200">
                <a:latin typeface="Comic Sans MS"/>
                <a:ea typeface="ＭＳ Ｐゴシック"/>
              </a:rPr>
              <a:t>(</a:t>
            </a:r>
            <a:r>
              <a:rPr lang="fr-FR" sz="1200" u="sng">
                <a:solidFill>
                  <a:srgbClr val="0000FA"/>
                </a:solidFill>
                <a:latin typeface="Comic Sans MS"/>
                <a:ea typeface="ＭＳ Ｐゴシック"/>
              </a:rPr>
              <a:t>Hubert Cardot </a:t>
            </a:r>
            <a:r>
              <a:rPr lang="fr-FR" sz="1200">
                <a:latin typeface="Comic Sans MS"/>
                <a:ea typeface="ＭＳ Ｐゴシック"/>
              </a:rPr>
              <a:t>– </a:t>
            </a:r>
            <a:r>
              <a:rPr lang="fr-FR" sz="1200">
                <a:solidFill>
                  <a:srgbClr val="008000"/>
                </a:solidFill>
                <a:latin typeface="Comic Sans MS"/>
                <a:ea typeface="ＭＳ Ｐゴシック"/>
              </a:rPr>
              <a:t>Nils Berglund </a:t>
            </a:r>
            <a:r>
              <a:rPr lang="fr-FR" sz="1200">
                <a:solidFill>
                  <a:srgbClr val="0000FA"/>
                </a:solidFill>
                <a:latin typeface="Comic Sans MS"/>
                <a:ea typeface="ＭＳ Ｐゴシック"/>
              </a:rPr>
              <a:t>– </a:t>
            </a:r>
            <a:r>
              <a:rPr lang="fr-FR" sz="1200">
                <a:solidFill>
                  <a:srgbClr val="FF0000"/>
                </a:solidFill>
                <a:latin typeface="Comic Sans MS"/>
                <a:ea typeface="ＭＳ Ｐゴシック"/>
              </a:rPr>
              <a:t>Antoine Ferreira</a:t>
            </a:r>
            <a:r>
              <a:rPr lang="fr-FR" sz="1200">
                <a:latin typeface="Comic Sans MS"/>
                <a:ea typeface="ＭＳ Ｐゴシック"/>
              </a:rPr>
              <a:t>)</a:t>
            </a:r>
          </a:p>
          <a:p>
            <a:pPr algn="ctr"/>
            <a:endParaRPr lang="fr-FR" sz="1000">
              <a:latin typeface="Comic Sans MS"/>
              <a:ea typeface="ＭＳ Ｐゴシック"/>
            </a:endParaRPr>
          </a:p>
          <a:p>
            <a:pPr algn="ctr"/>
            <a:r>
              <a:rPr lang="fr-FR" sz="1000" u="sng">
                <a:solidFill>
                  <a:srgbClr val="C736C3"/>
                </a:solidFill>
                <a:latin typeface="Comic Sans MS"/>
                <a:ea typeface="ＭＳ Ｐゴシック"/>
              </a:rPr>
              <a:t>IDP (ex LMPT &amp; MAPMO)</a:t>
            </a:r>
            <a:r>
              <a:rPr lang="fr-FR" sz="1000">
                <a:solidFill>
                  <a:srgbClr val="C736C3"/>
                </a:solidFill>
                <a:latin typeface="Comic Sans MS"/>
                <a:ea typeface="ＭＳ Ｐゴシック"/>
              </a:rPr>
              <a:t>, LI, </a:t>
            </a:r>
            <a:r>
              <a:rPr lang="fr-FR" sz="1000">
                <a:solidFill>
                  <a:srgbClr val="C9A920"/>
                </a:solidFill>
                <a:latin typeface="Comic Sans MS"/>
                <a:ea typeface="ＭＳ Ｐゴシック"/>
              </a:rPr>
              <a:t>LIFO, PRISME (IRAUS)</a:t>
            </a:r>
          </a:p>
          <a:p>
            <a:r>
              <a:rPr lang="fr-FR" sz="3600" i="1">
                <a:latin typeface="Comic Sans MS"/>
                <a:ea typeface="ＭＳ Ｐゴシック"/>
              </a:rPr>
              <a:t> </a:t>
            </a:r>
            <a:endParaRPr lang="fr-FR" sz="3600">
              <a:latin typeface="Comic Sans MS"/>
              <a:ea typeface="ＭＳ Ｐゴシック"/>
            </a:endParaRPr>
          </a:p>
          <a:p>
            <a:endParaRPr lang="fr-FR"/>
          </a:p>
        </p:txBody>
      </p:sp>
      <p:sp>
        <p:nvSpPr>
          <p:cNvPr id="3" name="Rectangle 2"/>
          <p:cNvSpPr/>
          <p:nvPr/>
        </p:nvSpPr>
        <p:spPr>
          <a:xfrm>
            <a:off x="558801" y="4331701"/>
            <a:ext cx="8212666" cy="2831545"/>
          </a:xfrm>
          <a:prstGeom prst="rect">
            <a:avLst/>
          </a:prstGeom>
        </p:spPr>
        <p:txBody>
          <a:bodyPr wrap="square">
            <a:spAutoFit/>
          </a:bodyPr>
          <a:lstStyle/>
          <a:p>
            <a:pPr algn="ctr"/>
            <a:r>
              <a:rPr lang="fr-FR" sz="1400"/>
              <a:t>ED Sciences du langage, Psychologie, Cognition, Education, Humanités</a:t>
            </a:r>
          </a:p>
          <a:p>
            <a:pPr algn="ctr"/>
            <a:r>
              <a:rPr lang="fr-FR" sz="1200">
                <a:latin typeface="Comic Sans MS"/>
                <a:ea typeface="ＭＳ Ｐゴシック"/>
              </a:rPr>
              <a:t>(</a:t>
            </a:r>
            <a:r>
              <a:rPr lang="fr-FR" sz="1200" u="sng">
                <a:solidFill>
                  <a:srgbClr val="0000FF"/>
                </a:solidFill>
                <a:latin typeface="Comic Sans MS"/>
                <a:ea typeface="ＭＳ Ｐゴシック"/>
              </a:rPr>
              <a:t>Claude Ferrand </a:t>
            </a:r>
            <a:r>
              <a:rPr lang="fr-FR" sz="1200">
                <a:latin typeface="Comic Sans MS"/>
                <a:ea typeface="ＭＳ Ｐゴシック"/>
              </a:rPr>
              <a:t>– </a:t>
            </a:r>
            <a:r>
              <a:rPr lang="fr-FR" sz="1200">
                <a:solidFill>
                  <a:srgbClr val="008000"/>
                </a:solidFill>
                <a:latin typeface="Comic Sans MS"/>
                <a:ea typeface="ＭＳ Ｐゴシック"/>
              </a:rPr>
              <a:t>Gaël Rideau</a:t>
            </a:r>
            <a:r>
              <a:rPr lang="fr-FR" sz="1200">
                <a:latin typeface="Comic Sans MS"/>
                <a:ea typeface="ＭＳ Ｐゴシック"/>
              </a:rPr>
              <a:t>)</a:t>
            </a:r>
          </a:p>
          <a:p>
            <a:pPr algn="ctr"/>
            <a:endParaRPr lang="fr-FR" sz="1400"/>
          </a:p>
          <a:p>
            <a:pPr algn="ctr"/>
            <a:r>
              <a:rPr lang="fr-FR" sz="1000">
                <a:solidFill>
                  <a:srgbClr val="0000FF"/>
                </a:solidFill>
              </a:rPr>
              <a:t>CESR, CETHIS, ICD, INTRU, DYNADIV, CITERES (LAT), PAV, EES, </a:t>
            </a:r>
            <a:r>
              <a:rPr lang="fr-FR" sz="1000">
                <a:solidFill>
                  <a:srgbClr val="008000"/>
                </a:solidFill>
              </a:rPr>
              <a:t>POLEN, IRAMAT, REMELICE,</a:t>
            </a:r>
            <a:r>
              <a:rPr lang="fr-FR" sz="1000"/>
              <a:t> </a:t>
            </a:r>
            <a:r>
              <a:rPr lang="fr-FR" sz="1000">
                <a:solidFill>
                  <a:srgbClr val="2EAEB2"/>
                </a:solidFill>
              </a:rPr>
              <a:t>LLL</a:t>
            </a:r>
          </a:p>
          <a:p>
            <a:pPr algn="ctr"/>
            <a:endParaRPr lang="fr-FR" sz="1400">
              <a:solidFill>
                <a:srgbClr val="0000FA"/>
              </a:solidFill>
            </a:endParaRPr>
          </a:p>
          <a:p>
            <a:pPr algn="ctr"/>
            <a:endParaRPr lang="fr-FR" sz="1400"/>
          </a:p>
          <a:p>
            <a:pPr algn="ctr"/>
            <a:r>
              <a:rPr lang="fr-FR" sz="1400"/>
              <a:t>ED Sciences de la société, Territoires, Sciences économiques et de gestion,</a:t>
            </a:r>
          </a:p>
          <a:p>
            <a:pPr algn="ctr"/>
            <a:r>
              <a:rPr lang="fr-FR" sz="1400"/>
              <a:t>Sciences juridiques et politiques</a:t>
            </a:r>
          </a:p>
          <a:p>
            <a:pPr algn="ctr"/>
            <a:r>
              <a:rPr lang="fr-FR" sz="1200">
                <a:latin typeface="Comic Sans MS"/>
                <a:ea typeface="ＭＳ Ｐゴシック"/>
              </a:rPr>
              <a:t>(</a:t>
            </a:r>
            <a:r>
              <a:rPr lang="fr-FR" sz="1200" u="sng">
                <a:solidFill>
                  <a:srgbClr val="0000FF"/>
                </a:solidFill>
                <a:latin typeface="Comic Sans MS"/>
                <a:ea typeface="ＭＳ Ｐゴシック"/>
              </a:rPr>
              <a:t>Denis Martouzet</a:t>
            </a:r>
            <a:r>
              <a:rPr lang="fr-FR" sz="1200">
                <a:solidFill>
                  <a:srgbClr val="0000FF"/>
                </a:solidFill>
                <a:latin typeface="Comic Sans MS"/>
                <a:ea typeface="ＭＳ Ｐゴシック"/>
              </a:rPr>
              <a:t>, </a:t>
            </a:r>
            <a:r>
              <a:rPr lang="fr-FR" sz="1200">
                <a:solidFill>
                  <a:srgbClr val="008000"/>
                </a:solidFill>
                <a:latin typeface="Comic Sans MS"/>
                <a:ea typeface="ＭＳ Ｐゴシック"/>
              </a:rPr>
              <a:t>Patrick Villieu</a:t>
            </a:r>
            <a:r>
              <a:rPr lang="fr-FR" sz="1200">
                <a:latin typeface="Comic Sans MS"/>
                <a:ea typeface="ＭＳ Ｐゴシック"/>
              </a:rPr>
              <a:t>)</a:t>
            </a:r>
          </a:p>
          <a:p>
            <a:pPr algn="ctr"/>
            <a:endParaRPr lang="fr-FR" sz="1400"/>
          </a:p>
          <a:p>
            <a:pPr algn="ctr"/>
            <a:r>
              <a:rPr lang="fr-FR" sz="1000">
                <a:solidFill>
                  <a:srgbClr val="008000"/>
                </a:solidFill>
              </a:rPr>
              <a:t>CEDETE, CRJ Pothier, </a:t>
            </a:r>
            <a:r>
              <a:rPr lang="fr-FR" sz="1000" u="sng">
                <a:solidFill>
                  <a:srgbClr val="0000FF"/>
                </a:solidFill>
              </a:rPr>
              <a:t>IRJI (ex CRDP, GERCIE &amp; LERAP)</a:t>
            </a:r>
            <a:r>
              <a:rPr lang="fr-FR" sz="1000">
                <a:solidFill>
                  <a:srgbClr val="0000FF"/>
                </a:solidFill>
              </a:rPr>
              <a:t>, CITERES, PRIM, </a:t>
            </a:r>
            <a:r>
              <a:rPr lang="fr-FR" sz="1000">
                <a:solidFill>
                  <a:srgbClr val="2EAEB2"/>
                </a:solidFill>
              </a:rPr>
              <a:t>VALLOREM, LEO </a:t>
            </a:r>
          </a:p>
          <a:p>
            <a:pPr algn="ctr"/>
            <a:endParaRPr lang="fr-FR" sz="1000">
              <a:solidFill>
                <a:srgbClr val="0000FF"/>
              </a:solidFill>
            </a:endParaRPr>
          </a:p>
          <a:p>
            <a:pPr algn="ctr"/>
            <a:endParaRPr lang="fr-FR" sz="1000"/>
          </a:p>
          <a:p>
            <a:pPr algn="ctr"/>
            <a:endParaRPr lang="fr-FR" sz="1400"/>
          </a:p>
        </p:txBody>
      </p:sp>
      <p:sp>
        <p:nvSpPr>
          <p:cNvPr id="8" name="Rectangle 7"/>
          <p:cNvSpPr/>
          <p:nvPr/>
        </p:nvSpPr>
        <p:spPr>
          <a:xfrm>
            <a:off x="1634272" y="152400"/>
            <a:ext cx="6346722" cy="477054"/>
          </a:xfrm>
          <a:prstGeom prst="rect">
            <a:avLst/>
          </a:prstGeom>
        </p:spPr>
        <p:txBody>
          <a:bodyPr wrap="none">
            <a:spAutoFit/>
          </a:bodyPr>
          <a:lstStyle/>
          <a:p>
            <a:pPr algn="ctr"/>
            <a:r>
              <a:rPr lang="fr-FR" sz="1400"/>
              <a:t>5 EDs « CVL » </a:t>
            </a:r>
          </a:p>
          <a:p>
            <a:pPr algn="ctr"/>
            <a:r>
              <a:rPr lang="fr-FR" sz="1100"/>
              <a:t>(dépôt mi-mai HCERES / évaluation Sept-Oct 2017 / mise en place janvier ou sept 2018)</a:t>
            </a:r>
          </a:p>
        </p:txBody>
      </p:sp>
      <p:pic>
        <p:nvPicPr>
          <p:cNvPr id="9" name="Picture 54" descr="Logo_UnivTours"/>
          <p:cNvPicPr>
            <a:picLocks noChangeAspect="1" noChangeArrowheads="1"/>
          </p:cNvPicPr>
          <p:nvPr/>
        </p:nvPicPr>
        <p:blipFill>
          <a:blip r:embed="rId4"/>
          <a:srcRect/>
          <a:stretch>
            <a:fillRect/>
          </a:stretch>
        </p:blipFill>
        <p:spPr bwMode="auto">
          <a:xfrm>
            <a:off x="1926709" y="1016006"/>
            <a:ext cx="410091" cy="319614"/>
          </a:xfrm>
          <a:prstGeom prst="rect">
            <a:avLst/>
          </a:prstGeom>
          <a:noFill/>
          <a:ln w="9525">
            <a:noFill/>
            <a:miter lim="800000"/>
            <a:headEnd/>
            <a:tailEnd/>
          </a:ln>
        </p:spPr>
      </p:pic>
      <p:pic>
        <p:nvPicPr>
          <p:cNvPr id="10" name="Picture 54" descr="Logo_UnivTours"/>
          <p:cNvPicPr>
            <a:picLocks noChangeAspect="1" noChangeArrowheads="1"/>
          </p:cNvPicPr>
          <p:nvPr/>
        </p:nvPicPr>
        <p:blipFill>
          <a:blip r:embed="rId4"/>
          <a:srcRect/>
          <a:stretch>
            <a:fillRect/>
          </a:stretch>
        </p:blipFill>
        <p:spPr bwMode="auto">
          <a:xfrm>
            <a:off x="1152009" y="4343406"/>
            <a:ext cx="410091" cy="319614"/>
          </a:xfrm>
          <a:prstGeom prst="rect">
            <a:avLst/>
          </a:prstGeom>
          <a:noFill/>
          <a:ln w="9525">
            <a:noFill/>
            <a:miter lim="800000"/>
            <a:headEnd/>
            <a:tailEnd/>
          </a:ln>
        </p:spPr>
      </p:pic>
      <p:pic>
        <p:nvPicPr>
          <p:cNvPr id="11" name="Picture 50" descr="LOGO UNIVERSITE ORLEANS"/>
          <p:cNvPicPr>
            <a:picLocks noChangeAspect="1" noChangeArrowheads="1"/>
          </p:cNvPicPr>
          <p:nvPr/>
        </p:nvPicPr>
        <p:blipFill>
          <a:blip r:embed="rId3"/>
          <a:srcRect/>
          <a:stretch>
            <a:fillRect/>
          </a:stretch>
        </p:blipFill>
        <p:spPr bwMode="auto">
          <a:xfrm>
            <a:off x="1470037" y="2221975"/>
            <a:ext cx="434082" cy="254525"/>
          </a:xfrm>
          <a:prstGeom prst="rect">
            <a:avLst/>
          </a:prstGeom>
          <a:noFill/>
          <a:ln w="9525">
            <a:noFill/>
            <a:miter lim="800000"/>
            <a:headEnd/>
            <a:tailEnd/>
          </a:ln>
        </p:spPr>
      </p:pic>
      <p:pic>
        <p:nvPicPr>
          <p:cNvPr id="12" name="Picture 50" descr="LOGO UNIVERSITE ORLEANS"/>
          <p:cNvPicPr>
            <a:picLocks noChangeAspect="1" noChangeArrowheads="1"/>
          </p:cNvPicPr>
          <p:nvPr/>
        </p:nvPicPr>
        <p:blipFill>
          <a:blip r:embed="rId3"/>
          <a:srcRect/>
          <a:stretch>
            <a:fillRect/>
          </a:stretch>
        </p:blipFill>
        <p:spPr bwMode="auto">
          <a:xfrm>
            <a:off x="860437" y="5587475"/>
            <a:ext cx="434082" cy="254525"/>
          </a:xfrm>
          <a:prstGeom prst="rect">
            <a:avLst/>
          </a:prstGeom>
          <a:noFill/>
          <a:ln w="9525">
            <a:noFill/>
            <a:miter lim="800000"/>
            <a:headEnd/>
            <a:tailEnd/>
          </a:ln>
        </p:spPr>
      </p:pic>
      <p:pic>
        <p:nvPicPr>
          <p:cNvPr id="13" name="Image 12" descr="I1MtNCA8_400x400.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8867" y="3158067"/>
            <a:ext cx="397933" cy="39793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Capture d’écran 2017-03-05 à 15.43.03.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3400" y="101600"/>
            <a:ext cx="5600700" cy="2765212"/>
          </a:xfrm>
          <a:prstGeom prst="rect">
            <a:avLst/>
          </a:prstGeom>
        </p:spPr>
      </p:pic>
      <p:sp>
        <p:nvSpPr>
          <p:cNvPr id="6" name="Rectangle 5"/>
          <p:cNvSpPr/>
          <p:nvPr/>
        </p:nvSpPr>
        <p:spPr>
          <a:xfrm>
            <a:off x="575154" y="3160068"/>
            <a:ext cx="8161209" cy="3416319"/>
          </a:xfrm>
          <a:prstGeom prst="rect">
            <a:avLst/>
          </a:prstGeom>
        </p:spPr>
        <p:txBody>
          <a:bodyPr wrap="none">
            <a:spAutoFit/>
          </a:bodyPr>
          <a:lstStyle/>
          <a:p>
            <a:endParaRPr lang="fr-FR" sz="1200"/>
          </a:p>
          <a:p>
            <a:pPr marL="171450" indent="-171450">
              <a:buFontTx/>
              <a:buChar char="-"/>
            </a:pPr>
            <a:r>
              <a:rPr lang="fr-FR" sz="1200"/>
              <a:t>Nécessité de suivre une </a:t>
            </a:r>
            <a:r>
              <a:rPr lang="fr-FR" sz="1200">
                <a:solidFill>
                  <a:srgbClr val="FF0000"/>
                </a:solidFill>
              </a:rPr>
              <a:t>formation en éthique de la recherche et intégrité scientifique </a:t>
            </a:r>
            <a:r>
              <a:rPr lang="fr-FR" sz="1200"/>
              <a:t>pendant la thèse</a:t>
            </a:r>
          </a:p>
          <a:p>
            <a:pPr marL="171450" indent="-171450">
              <a:buFontTx/>
              <a:buChar char="-"/>
            </a:pPr>
            <a:endParaRPr lang="fr-FR" sz="1200"/>
          </a:p>
          <a:p>
            <a:pPr marL="171450" indent="-171450">
              <a:buFontTx/>
              <a:buChar char="-"/>
            </a:pPr>
            <a:r>
              <a:rPr lang="fr-FR" sz="1200"/>
              <a:t>Nécessité de mettre en place un </a:t>
            </a:r>
            <a:r>
              <a:rPr lang="fr-FR" sz="1200">
                <a:solidFill>
                  <a:srgbClr val="FF0000"/>
                </a:solidFill>
              </a:rPr>
              <a:t>comité de suivi de thèse</a:t>
            </a:r>
            <a:endParaRPr lang="fr-FR" sz="1200"/>
          </a:p>
          <a:p>
            <a:endParaRPr lang="fr-FR" sz="1200"/>
          </a:p>
          <a:p>
            <a:pPr marL="171450" indent="-171450">
              <a:buFontTx/>
              <a:buChar char="-"/>
            </a:pPr>
            <a:r>
              <a:rPr lang="fr-FR" sz="1200"/>
              <a:t>Nécessité d’établir une </a:t>
            </a:r>
            <a:r>
              <a:rPr lang="fr-FR" sz="1200">
                <a:solidFill>
                  <a:srgbClr val="FF0000"/>
                </a:solidFill>
              </a:rPr>
              <a:t>convention de formation doctorale</a:t>
            </a:r>
          </a:p>
          <a:p>
            <a:endParaRPr lang="fr-FR" sz="1200"/>
          </a:p>
          <a:p>
            <a:pPr marL="171450" indent="-171450">
              <a:buFontTx/>
              <a:buChar char="-"/>
            </a:pPr>
            <a:r>
              <a:rPr lang="fr-FR" sz="1200"/>
              <a:t>Nécessité d’établir un </a:t>
            </a:r>
            <a:r>
              <a:rPr lang="fr-FR" sz="1200">
                <a:solidFill>
                  <a:srgbClr val="FF0000"/>
                </a:solidFill>
              </a:rPr>
              <a:t>portfolio</a:t>
            </a:r>
            <a:r>
              <a:rPr lang="fr-FR" sz="1200"/>
              <a:t> de toutes les </a:t>
            </a:r>
            <a:r>
              <a:rPr lang="fr-FR" sz="1200">
                <a:solidFill>
                  <a:srgbClr val="FF0000"/>
                </a:solidFill>
              </a:rPr>
              <a:t>activités du doctorant </a:t>
            </a:r>
            <a:r>
              <a:rPr lang="fr-FR" sz="1200"/>
              <a:t>pendant la thèse</a:t>
            </a:r>
          </a:p>
          <a:p>
            <a:endParaRPr lang="fr-FR" sz="1200"/>
          </a:p>
          <a:p>
            <a:pPr marL="171450" indent="-171450">
              <a:buFontTx/>
              <a:buChar char="-"/>
            </a:pPr>
            <a:r>
              <a:rPr lang="fr-FR" sz="1200"/>
              <a:t>Thèse en règle générale en </a:t>
            </a:r>
            <a:r>
              <a:rPr lang="fr-FR" sz="1200">
                <a:solidFill>
                  <a:srgbClr val="FF0000"/>
                </a:solidFill>
              </a:rPr>
              <a:t>3 ans </a:t>
            </a:r>
            <a:r>
              <a:rPr lang="fr-FR" sz="1200"/>
              <a:t>/ </a:t>
            </a:r>
            <a:r>
              <a:rPr lang="fr-FR" sz="1200">
                <a:solidFill>
                  <a:srgbClr val="FF0000"/>
                </a:solidFill>
              </a:rPr>
              <a:t>6 ans max </a:t>
            </a:r>
            <a:r>
              <a:rPr lang="fr-FR" sz="1200"/>
              <a:t>dans tous les cas</a:t>
            </a:r>
          </a:p>
          <a:p>
            <a:endParaRPr lang="fr-FR" sz="1200"/>
          </a:p>
          <a:p>
            <a:pPr marL="171450" indent="-171450">
              <a:buFontTx/>
              <a:buChar char="-"/>
            </a:pPr>
            <a:r>
              <a:rPr lang="fr-FR" sz="1200"/>
              <a:t>Une </a:t>
            </a:r>
            <a:r>
              <a:rPr lang="fr-FR" sz="1200">
                <a:solidFill>
                  <a:srgbClr val="FF0000"/>
                </a:solidFill>
              </a:rPr>
              <a:t>année de césure </a:t>
            </a:r>
            <a:r>
              <a:rPr lang="fr-FR" sz="1200"/>
              <a:t>possible (une seule)</a:t>
            </a:r>
          </a:p>
          <a:p>
            <a:endParaRPr lang="fr-FR" sz="1200"/>
          </a:p>
          <a:p>
            <a:pPr marL="171450" indent="-171450">
              <a:buFontTx/>
              <a:buChar char="-"/>
            </a:pPr>
            <a:r>
              <a:rPr lang="fr-FR" sz="1200"/>
              <a:t>Suppression définitive des </a:t>
            </a:r>
            <a:r>
              <a:rPr lang="fr-FR" sz="1200">
                <a:solidFill>
                  <a:srgbClr val="FF0000"/>
                </a:solidFill>
              </a:rPr>
              <a:t>mentions</a:t>
            </a:r>
          </a:p>
          <a:p>
            <a:pPr marL="171450" indent="-171450">
              <a:buFontTx/>
              <a:buChar char="-"/>
            </a:pPr>
            <a:endParaRPr lang="fr-FR" sz="1200"/>
          </a:p>
          <a:p>
            <a:pPr marL="171450" indent="-171450">
              <a:buFontTx/>
              <a:buChar char="-"/>
            </a:pPr>
            <a:r>
              <a:rPr lang="fr-FR" sz="1200"/>
              <a:t>Le </a:t>
            </a:r>
            <a:r>
              <a:rPr lang="fr-FR" sz="1200">
                <a:solidFill>
                  <a:srgbClr val="FF0000"/>
                </a:solidFill>
              </a:rPr>
              <a:t>directeur de thèse </a:t>
            </a:r>
            <a:r>
              <a:rPr lang="fr-FR" sz="1200"/>
              <a:t>participe au </a:t>
            </a:r>
            <a:r>
              <a:rPr lang="fr-FR" sz="1200">
                <a:solidFill>
                  <a:srgbClr val="FF0000"/>
                </a:solidFill>
              </a:rPr>
              <a:t>jury</a:t>
            </a:r>
            <a:r>
              <a:rPr lang="fr-FR" sz="1200"/>
              <a:t> mais ne prend pas part à la décision</a:t>
            </a:r>
          </a:p>
          <a:p>
            <a:pPr marL="171450" indent="-171450">
              <a:buFontTx/>
              <a:buChar char="-"/>
            </a:pPr>
            <a:endParaRPr lang="fr-FR" sz="1200"/>
          </a:p>
          <a:p>
            <a:pPr marL="171450" indent="-171450">
              <a:buFontTx/>
              <a:buChar char="-"/>
            </a:pPr>
            <a:endParaRPr lang="fr-FR" sz="1200"/>
          </a:p>
        </p:txBody>
      </p:sp>
    </p:spTree>
    <p:extLst>
      <p:ext uri="{BB962C8B-B14F-4D97-AF65-F5344CB8AC3E}">
        <p14:creationId xmlns:p14="http://schemas.microsoft.com/office/powerpoint/2010/main" val="1940218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06400" y="1790700"/>
            <a:ext cx="8453869" cy="3477875"/>
          </a:xfrm>
          <a:prstGeom prst="rect">
            <a:avLst/>
          </a:prstGeom>
          <a:noFill/>
        </p:spPr>
        <p:txBody>
          <a:bodyPr wrap="none" rtlCol="0">
            <a:spAutoFit/>
          </a:bodyPr>
          <a:lstStyle/>
          <a:p>
            <a:r>
              <a:rPr lang="fr-FR" sz="1100"/>
              <a:t>- Doctorat à </a:t>
            </a:r>
            <a:r>
              <a:rPr lang="fr-FR" sz="1100">
                <a:solidFill>
                  <a:srgbClr val="FF0000"/>
                </a:solidFill>
              </a:rPr>
              <a:t>temps complet </a:t>
            </a:r>
            <a:r>
              <a:rPr lang="fr-FR" sz="1100"/>
              <a:t>ou à </a:t>
            </a:r>
            <a:r>
              <a:rPr lang="fr-FR" sz="1100">
                <a:solidFill>
                  <a:srgbClr val="FF0000"/>
                </a:solidFill>
              </a:rPr>
              <a:t>temps partiel </a:t>
            </a:r>
          </a:p>
          <a:p>
            <a:r>
              <a:rPr lang="fr-FR" sz="1100"/>
              <a:t> </a:t>
            </a:r>
          </a:p>
          <a:p>
            <a:r>
              <a:rPr lang="fr-FR" sz="1100"/>
              <a:t>- </a:t>
            </a:r>
            <a:r>
              <a:rPr lang="fr-FR" sz="1100">
                <a:solidFill>
                  <a:srgbClr val="FF0000"/>
                </a:solidFill>
              </a:rPr>
              <a:t>Calendrier</a:t>
            </a:r>
            <a:r>
              <a:rPr lang="fr-FR" sz="1100"/>
              <a:t> du projet de recherche </a:t>
            </a:r>
          </a:p>
          <a:p>
            <a:r>
              <a:rPr lang="fr-FR" sz="1100"/>
              <a:t> </a:t>
            </a:r>
          </a:p>
          <a:p>
            <a:r>
              <a:rPr lang="fr-FR" sz="1100"/>
              <a:t>- Modalités d'</a:t>
            </a:r>
            <a:r>
              <a:rPr lang="fr-FR" sz="1100">
                <a:solidFill>
                  <a:srgbClr val="FF0000"/>
                </a:solidFill>
              </a:rPr>
              <a:t>encadrement</a:t>
            </a:r>
            <a:r>
              <a:rPr lang="fr-FR" sz="1100"/>
              <a:t>, de suivi de la formation et d'avancement des recherches du doctorant </a:t>
            </a:r>
          </a:p>
          <a:p>
            <a:r>
              <a:rPr lang="fr-FR" sz="1100"/>
              <a:t> </a:t>
            </a:r>
          </a:p>
          <a:p>
            <a:r>
              <a:rPr lang="fr-FR" sz="1100"/>
              <a:t>- </a:t>
            </a:r>
            <a:r>
              <a:rPr lang="fr-FR" sz="1100">
                <a:solidFill>
                  <a:srgbClr val="FF0000"/>
                </a:solidFill>
              </a:rPr>
              <a:t>Conditions matérielles </a:t>
            </a:r>
            <a:r>
              <a:rPr lang="fr-FR" sz="1100"/>
              <a:t>de réalisation du projet de recherche et, le cas échéant, les conditions de sécurité spécifiques </a:t>
            </a:r>
          </a:p>
          <a:p>
            <a:r>
              <a:rPr lang="fr-FR" sz="1100"/>
              <a:t> </a:t>
            </a:r>
          </a:p>
          <a:p>
            <a:r>
              <a:rPr lang="fr-FR" sz="1100"/>
              <a:t>- Modalités d'</a:t>
            </a:r>
            <a:r>
              <a:rPr lang="fr-FR" sz="1100">
                <a:solidFill>
                  <a:srgbClr val="FF0000"/>
                </a:solidFill>
              </a:rPr>
              <a:t>intégration</a:t>
            </a:r>
            <a:r>
              <a:rPr lang="fr-FR" sz="1100"/>
              <a:t> dans l'unité ou l'équipe de recherche</a:t>
            </a:r>
          </a:p>
          <a:p>
            <a:r>
              <a:rPr lang="fr-FR" sz="1100"/>
              <a:t> </a:t>
            </a:r>
          </a:p>
          <a:p>
            <a:r>
              <a:rPr lang="fr-FR" sz="1100"/>
              <a:t>- </a:t>
            </a:r>
            <a:r>
              <a:rPr lang="fr-FR" sz="1100">
                <a:solidFill>
                  <a:srgbClr val="FF0000"/>
                </a:solidFill>
              </a:rPr>
              <a:t>Projet professionnel </a:t>
            </a:r>
            <a:r>
              <a:rPr lang="fr-FR" sz="1100"/>
              <a:t>du doctorant </a:t>
            </a:r>
          </a:p>
          <a:p>
            <a:r>
              <a:rPr lang="fr-FR" sz="1100"/>
              <a:t> </a:t>
            </a:r>
          </a:p>
          <a:p>
            <a:r>
              <a:rPr lang="fr-FR" sz="1100"/>
              <a:t>- Parcours individuel des </a:t>
            </a:r>
            <a:r>
              <a:rPr lang="fr-FR" sz="1100">
                <a:solidFill>
                  <a:srgbClr val="FF0000"/>
                </a:solidFill>
              </a:rPr>
              <a:t>formations envisagées </a:t>
            </a:r>
            <a:r>
              <a:rPr lang="fr-FR" sz="1100"/>
              <a:t>en lien avec ce projet professionnel</a:t>
            </a:r>
          </a:p>
          <a:p>
            <a:r>
              <a:rPr lang="fr-FR" sz="1100"/>
              <a:t> </a:t>
            </a:r>
          </a:p>
          <a:p>
            <a:pPr marL="171450" indent="-171450">
              <a:buFontTx/>
              <a:buChar char="-"/>
            </a:pPr>
            <a:r>
              <a:rPr lang="fr-FR" sz="1100"/>
              <a:t>Objectifs de </a:t>
            </a:r>
            <a:r>
              <a:rPr lang="fr-FR" sz="1100">
                <a:solidFill>
                  <a:srgbClr val="FF0000"/>
                </a:solidFill>
              </a:rPr>
              <a:t>valorisation des travaux </a:t>
            </a:r>
            <a:r>
              <a:rPr lang="fr-FR" sz="1100"/>
              <a:t>de recherche du doctorant : diffusion, publication et confidentialité, </a:t>
            </a:r>
          </a:p>
          <a:p>
            <a:r>
              <a:rPr lang="fr-FR" sz="1100"/>
              <a:t>  droit à la propriété intellectuelle selon le champ du programme de doctorat</a:t>
            </a:r>
          </a:p>
          <a:p>
            <a:endParaRPr lang="fr-FR" sz="1100"/>
          </a:p>
          <a:p>
            <a:endParaRPr lang="fr-FR" sz="1100"/>
          </a:p>
          <a:p>
            <a:r>
              <a:rPr lang="fr-FR" sz="1100"/>
              <a:t>Le Doctorant							Le(s) directeur(s) de thèse</a:t>
            </a:r>
          </a:p>
          <a:p>
            <a:endParaRPr lang="fr-FR" sz="1100"/>
          </a:p>
        </p:txBody>
      </p:sp>
      <p:sp>
        <p:nvSpPr>
          <p:cNvPr id="6" name="Rectangle 5"/>
          <p:cNvSpPr/>
          <p:nvPr/>
        </p:nvSpPr>
        <p:spPr>
          <a:xfrm>
            <a:off x="2937640" y="264468"/>
            <a:ext cx="3169633" cy="307777"/>
          </a:xfrm>
          <a:prstGeom prst="rect">
            <a:avLst/>
          </a:prstGeom>
        </p:spPr>
        <p:txBody>
          <a:bodyPr wrap="none">
            <a:spAutoFit/>
          </a:bodyPr>
          <a:lstStyle/>
          <a:p>
            <a:r>
              <a:rPr lang="fr-FR" sz="1400"/>
              <a:t>Convention de formation doctorale</a:t>
            </a:r>
          </a:p>
        </p:txBody>
      </p:sp>
      <p:pic>
        <p:nvPicPr>
          <p:cNvPr id="7" name="Picture 50" descr="LOGO UNIVERSITE ORLEANS"/>
          <p:cNvPicPr>
            <a:picLocks noChangeAspect="1" noChangeArrowheads="1"/>
          </p:cNvPicPr>
          <p:nvPr/>
        </p:nvPicPr>
        <p:blipFill>
          <a:blip r:embed="rId2"/>
          <a:srcRect/>
          <a:stretch>
            <a:fillRect/>
          </a:stretch>
        </p:blipFill>
        <p:spPr bwMode="auto">
          <a:xfrm>
            <a:off x="695336" y="101075"/>
            <a:ext cx="751757" cy="440794"/>
          </a:xfrm>
          <a:prstGeom prst="rect">
            <a:avLst/>
          </a:prstGeom>
          <a:noFill/>
          <a:ln w="9525">
            <a:noFill/>
            <a:miter lim="800000"/>
            <a:headEnd/>
            <a:tailEnd/>
          </a:ln>
        </p:spPr>
      </p:pic>
      <p:pic>
        <p:nvPicPr>
          <p:cNvPr id="8" name="Picture 54" descr="Logo_UnivTours"/>
          <p:cNvPicPr>
            <a:picLocks noChangeAspect="1" noChangeArrowheads="1"/>
          </p:cNvPicPr>
          <p:nvPr/>
        </p:nvPicPr>
        <p:blipFill>
          <a:blip r:embed="rId3"/>
          <a:srcRect/>
          <a:stretch>
            <a:fillRect/>
          </a:stretch>
        </p:blipFill>
        <p:spPr bwMode="auto">
          <a:xfrm>
            <a:off x="59809" y="63505"/>
            <a:ext cx="635507" cy="495298"/>
          </a:xfrm>
          <a:prstGeom prst="rect">
            <a:avLst/>
          </a:prstGeom>
          <a:noFill/>
          <a:ln w="9525">
            <a:noFill/>
            <a:miter lim="800000"/>
            <a:headEnd/>
            <a:tailEnd/>
          </a:ln>
        </p:spPr>
      </p:pic>
      <p:pic>
        <p:nvPicPr>
          <p:cNvPr id="9" name="Image 8" descr="I1MtNCA8_400x400.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8667" y="516467"/>
            <a:ext cx="778933" cy="778933"/>
          </a:xfrm>
          <a:prstGeom prst="rect">
            <a:avLst/>
          </a:prstGeom>
        </p:spPr>
      </p:pic>
    </p:spTree>
    <p:extLst>
      <p:ext uri="{BB962C8B-B14F-4D97-AF65-F5344CB8AC3E}">
        <p14:creationId xmlns:p14="http://schemas.microsoft.com/office/powerpoint/2010/main" val="4033640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04800" y="177800"/>
            <a:ext cx="8479304" cy="6940359"/>
          </a:xfrm>
          <a:prstGeom prst="rect">
            <a:avLst/>
          </a:prstGeom>
          <a:noFill/>
        </p:spPr>
        <p:txBody>
          <a:bodyPr wrap="none" rtlCol="0">
            <a:spAutoFit/>
          </a:bodyPr>
          <a:lstStyle/>
          <a:p>
            <a:r>
              <a:rPr lang="fr-FR" sz="1100">
                <a:solidFill>
                  <a:srgbClr val="FF0000"/>
                </a:solidFill>
              </a:rPr>
              <a:t>Activité Scientifique </a:t>
            </a:r>
            <a:r>
              <a:rPr lang="fr-FR" sz="1100"/>
              <a:t>:</a:t>
            </a:r>
          </a:p>
          <a:p>
            <a:r>
              <a:rPr lang="fr-FR" sz="900"/>
              <a:t> </a:t>
            </a:r>
          </a:p>
          <a:p>
            <a:r>
              <a:rPr lang="fr-FR" sz="900" i="1"/>
              <a:t>Publications :</a:t>
            </a:r>
          </a:p>
          <a:p>
            <a:r>
              <a:rPr lang="fr-FR" sz="900"/>
              <a:t>- Articles dans des revues</a:t>
            </a:r>
          </a:p>
          <a:p>
            <a:r>
              <a:rPr lang="fr-FR" sz="900"/>
              <a:t>- Ouvrages ou chapitres d’ouvrages</a:t>
            </a:r>
          </a:p>
          <a:p>
            <a:r>
              <a:rPr lang="fr-FR" sz="900"/>
              <a:t>- Comptes rendus, traductions,...</a:t>
            </a:r>
          </a:p>
          <a:p>
            <a:r>
              <a:rPr lang="fr-FR" sz="900"/>
              <a:t> </a:t>
            </a:r>
          </a:p>
          <a:p>
            <a:r>
              <a:rPr lang="fr-FR" sz="900" i="1"/>
              <a:t>Communication scientifique :</a:t>
            </a:r>
          </a:p>
          <a:p>
            <a:r>
              <a:rPr lang="fr-FR" sz="900"/>
              <a:t>- Participation à un colloque ou journée d’étude avec communication</a:t>
            </a:r>
          </a:p>
          <a:p>
            <a:r>
              <a:rPr lang="fr-FR" sz="900"/>
              <a:t>- Présentation de son travail dans un colloque ou journée d’étude de l’école doctorale</a:t>
            </a:r>
          </a:p>
          <a:p>
            <a:r>
              <a:rPr lang="fr-FR" sz="900"/>
              <a:t>- Présentation de son travail dans un séminaire d’équipe de recherche</a:t>
            </a:r>
          </a:p>
          <a:p>
            <a:r>
              <a:rPr lang="fr-FR" sz="900"/>
              <a:t>- Suivi de séminaire organisé par l’école doctorale</a:t>
            </a:r>
          </a:p>
          <a:p>
            <a:r>
              <a:rPr lang="fr-FR" sz="900"/>
              <a:t>- Suivi de séminaire organisé par l’équipe de recherche ou par une autre équipe de recherche</a:t>
            </a:r>
          </a:p>
          <a:p>
            <a:r>
              <a:rPr lang="fr-FR" sz="900"/>
              <a:t>- Diffusion de la culture scientifique</a:t>
            </a:r>
          </a:p>
          <a:p>
            <a:r>
              <a:rPr lang="fr-FR" sz="900"/>
              <a:t> </a:t>
            </a:r>
          </a:p>
          <a:p>
            <a:r>
              <a:rPr lang="fr-FR" sz="900" i="1"/>
              <a:t>Organisation de la recherche:</a:t>
            </a:r>
          </a:p>
          <a:p>
            <a:r>
              <a:rPr lang="fr-FR" sz="900"/>
              <a:t>- Organisation d’un événement d’animation scientifique (colloques, séminaires, tables rondes, workshop)</a:t>
            </a:r>
          </a:p>
          <a:p>
            <a:r>
              <a:rPr lang="fr-FR" sz="900"/>
              <a:t>- Travail de rédaction, type recension, dans une revue scientifique</a:t>
            </a:r>
          </a:p>
          <a:p>
            <a:r>
              <a:rPr lang="fr-FR" sz="1100"/>
              <a:t> </a:t>
            </a:r>
          </a:p>
          <a:p>
            <a:r>
              <a:rPr lang="fr-FR" sz="1100">
                <a:solidFill>
                  <a:srgbClr val="FF0000"/>
                </a:solidFill>
              </a:rPr>
              <a:t>Mobilité :</a:t>
            </a:r>
          </a:p>
          <a:p>
            <a:r>
              <a:rPr lang="fr-FR" sz="900"/>
              <a:t> </a:t>
            </a:r>
          </a:p>
          <a:p>
            <a:r>
              <a:rPr lang="fr-FR" sz="900"/>
              <a:t>- Stage de recherche dans une autre équipe de recherche</a:t>
            </a:r>
          </a:p>
          <a:p>
            <a:r>
              <a:rPr lang="fr-FR" sz="900"/>
              <a:t>- Séjour de recherche à l’étranger / Erasmus +</a:t>
            </a:r>
          </a:p>
          <a:p>
            <a:r>
              <a:rPr lang="fr-FR" sz="900"/>
              <a:t> </a:t>
            </a:r>
          </a:p>
          <a:p>
            <a:r>
              <a:rPr lang="fr-FR" sz="1100">
                <a:solidFill>
                  <a:srgbClr val="FF0000"/>
                </a:solidFill>
              </a:rPr>
              <a:t>Formation</a:t>
            </a:r>
            <a:r>
              <a:rPr lang="fr-FR" sz="1100"/>
              <a:t> :</a:t>
            </a:r>
          </a:p>
          <a:p>
            <a:r>
              <a:rPr lang="fr-FR" sz="900"/>
              <a:t> </a:t>
            </a:r>
          </a:p>
          <a:p>
            <a:r>
              <a:rPr lang="fr-FR" sz="900"/>
              <a:t>- Formations scientifiques et/ou professionnelles de l’école doctorale (ou hors établissement)</a:t>
            </a:r>
          </a:p>
          <a:p>
            <a:r>
              <a:rPr lang="fr-FR" sz="900"/>
              <a:t>- Formation en langue étrangère organisée par l’école doctorale</a:t>
            </a:r>
          </a:p>
          <a:p>
            <a:r>
              <a:rPr lang="fr-FR" sz="900"/>
              <a:t>- Participation à une formation professionnalisante (informatique, cartographie, recherche de terrain, métiers de l’enseignement, l’entrenariat....)</a:t>
            </a:r>
          </a:p>
          <a:p>
            <a:r>
              <a:rPr lang="fr-FR" sz="900"/>
              <a:t> </a:t>
            </a:r>
          </a:p>
          <a:p>
            <a:r>
              <a:rPr lang="fr-FR" sz="1100">
                <a:solidFill>
                  <a:srgbClr val="FF0000"/>
                </a:solidFill>
              </a:rPr>
              <a:t>Activité pédagogique :</a:t>
            </a:r>
          </a:p>
          <a:p>
            <a:r>
              <a:rPr lang="fr-FR" sz="900"/>
              <a:t> </a:t>
            </a:r>
          </a:p>
          <a:p>
            <a:r>
              <a:rPr lang="fr-FR" sz="900"/>
              <a:t>- Monitorat, ATER, chargé de cours (préciser la nature des enseignements)</a:t>
            </a:r>
          </a:p>
          <a:p>
            <a:r>
              <a:rPr lang="fr-FR" sz="900"/>
              <a:t>- Activité d’enseignement dans le secondaire ou le primaire</a:t>
            </a:r>
          </a:p>
          <a:p>
            <a:r>
              <a:rPr lang="fr-FR" sz="900"/>
              <a:t> </a:t>
            </a:r>
          </a:p>
          <a:p>
            <a:r>
              <a:rPr lang="fr-FR" sz="1100">
                <a:solidFill>
                  <a:srgbClr val="FF0000"/>
                </a:solidFill>
              </a:rPr>
              <a:t>Activités professionnelles en liaison avec le sujet de thèse :</a:t>
            </a:r>
          </a:p>
          <a:p>
            <a:r>
              <a:rPr lang="fr-FR" sz="900"/>
              <a:t> </a:t>
            </a:r>
          </a:p>
          <a:p>
            <a:r>
              <a:rPr lang="fr-FR" sz="900"/>
              <a:t>- Contrat CIFRE</a:t>
            </a:r>
          </a:p>
          <a:p>
            <a:r>
              <a:rPr lang="fr-FR" sz="900"/>
              <a:t>- Mission d’expertise</a:t>
            </a:r>
          </a:p>
          <a:p>
            <a:r>
              <a:rPr lang="fr-FR" sz="900"/>
              <a:t>- Mission de valorisation des résultats de la recherche</a:t>
            </a:r>
          </a:p>
          <a:p>
            <a:r>
              <a:rPr lang="fr-FR" sz="900"/>
              <a:t>- Autre</a:t>
            </a:r>
          </a:p>
          <a:p>
            <a:r>
              <a:rPr lang="fr-FR" sz="1100"/>
              <a:t> </a:t>
            </a:r>
          </a:p>
          <a:p>
            <a:r>
              <a:rPr lang="fr-FR" sz="1100">
                <a:solidFill>
                  <a:srgbClr val="FF0000"/>
                </a:solidFill>
              </a:rPr>
              <a:t>Autres activités :</a:t>
            </a:r>
          </a:p>
          <a:p>
            <a:r>
              <a:rPr lang="fr-FR" sz="900"/>
              <a:t> </a:t>
            </a:r>
          </a:p>
          <a:p>
            <a:r>
              <a:rPr lang="fr-FR" sz="900"/>
              <a:t>Le doctorant			Le directeur de thèse			Le directeur de l’école doctorale</a:t>
            </a:r>
          </a:p>
          <a:p>
            <a:endParaRPr lang="fr-FR" sz="1000"/>
          </a:p>
        </p:txBody>
      </p:sp>
      <p:sp>
        <p:nvSpPr>
          <p:cNvPr id="6" name="Rectangle 5"/>
          <p:cNvSpPr/>
          <p:nvPr/>
        </p:nvSpPr>
        <p:spPr>
          <a:xfrm>
            <a:off x="3852040" y="112068"/>
            <a:ext cx="2115383" cy="307777"/>
          </a:xfrm>
          <a:prstGeom prst="rect">
            <a:avLst/>
          </a:prstGeom>
        </p:spPr>
        <p:txBody>
          <a:bodyPr wrap="none">
            <a:spAutoFit/>
          </a:bodyPr>
          <a:lstStyle/>
          <a:p>
            <a:r>
              <a:rPr lang="fr-FR" sz="1400"/>
              <a:t>Portfolio du doctorant</a:t>
            </a:r>
          </a:p>
        </p:txBody>
      </p:sp>
      <p:pic>
        <p:nvPicPr>
          <p:cNvPr id="7" name="Picture 50" descr="LOGO UNIVERSITE ORLEANS"/>
          <p:cNvPicPr>
            <a:picLocks noChangeAspect="1" noChangeArrowheads="1"/>
          </p:cNvPicPr>
          <p:nvPr/>
        </p:nvPicPr>
        <p:blipFill>
          <a:blip r:embed="rId2"/>
          <a:srcRect/>
          <a:stretch>
            <a:fillRect/>
          </a:stretch>
        </p:blipFill>
        <p:spPr bwMode="auto">
          <a:xfrm>
            <a:off x="8074036" y="215375"/>
            <a:ext cx="751757" cy="440794"/>
          </a:xfrm>
          <a:prstGeom prst="rect">
            <a:avLst/>
          </a:prstGeom>
          <a:noFill/>
          <a:ln w="9525">
            <a:noFill/>
            <a:miter lim="800000"/>
            <a:headEnd/>
            <a:tailEnd/>
          </a:ln>
        </p:spPr>
      </p:pic>
      <p:pic>
        <p:nvPicPr>
          <p:cNvPr id="8" name="Picture 54" descr="Logo_UnivTours"/>
          <p:cNvPicPr>
            <a:picLocks noChangeAspect="1" noChangeArrowheads="1"/>
          </p:cNvPicPr>
          <p:nvPr/>
        </p:nvPicPr>
        <p:blipFill>
          <a:blip r:embed="rId3"/>
          <a:srcRect/>
          <a:stretch>
            <a:fillRect/>
          </a:stretch>
        </p:blipFill>
        <p:spPr bwMode="auto">
          <a:xfrm>
            <a:off x="7438509" y="177805"/>
            <a:ext cx="635507" cy="495298"/>
          </a:xfrm>
          <a:prstGeom prst="rect">
            <a:avLst/>
          </a:prstGeom>
          <a:noFill/>
          <a:ln w="9525">
            <a:noFill/>
            <a:miter lim="800000"/>
            <a:headEnd/>
            <a:tailEnd/>
          </a:ln>
        </p:spPr>
      </p:pic>
      <p:pic>
        <p:nvPicPr>
          <p:cNvPr id="9" name="Image 8" descr="I1MtNCA8_400x400.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17367" y="630767"/>
            <a:ext cx="778933" cy="778933"/>
          </a:xfrm>
          <a:prstGeom prst="rect">
            <a:avLst/>
          </a:prstGeom>
        </p:spPr>
      </p:pic>
    </p:spTree>
    <p:extLst>
      <p:ext uri="{BB962C8B-B14F-4D97-AF65-F5344CB8AC3E}">
        <p14:creationId xmlns:p14="http://schemas.microsoft.com/office/powerpoint/2010/main" val="4040093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93701" y="1257300"/>
            <a:ext cx="8420099" cy="4708980"/>
          </a:xfrm>
          <a:prstGeom prst="rect">
            <a:avLst/>
          </a:prstGeom>
          <a:noFill/>
        </p:spPr>
        <p:txBody>
          <a:bodyPr wrap="square" rtlCol="0">
            <a:spAutoFit/>
          </a:bodyPr>
          <a:lstStyle/>
          <a:p>
            <a:r>
              <a:rPr lang="fr-FR" sz="1200"/>
              <a:t> </a:t>
            </a:r>
          </a:p>
          <a:p>
            <a:r>
              <a:rPr lang="fr-FR" sz="1200"/>
              <a:t>Le président de jury :</a:t>
            </a:r>
          </a:p>
          <a:p>
            <a:r>
              <a:rPr lang="fr-FR" sz="1200"/>
              <a:t> </a:t>
            </a:r>
          </a:p>
          <a:p>
            <a:r>
              <a:rPr lang="fr-FR" sz="1200"/>
              <a:t>- est désigné par les membres du jury. Il doit être professeur ou assimilé et ne peut en aucun cas être le directeur de thèse. Un professeur (ou assimilé) émérite peut être membre du jury, y compris rapporteur de la thèse ou président.</a:t>
            </a:r>
          </a:p>
          <a:p>
            <a:r>
              <a:rPr lang="fr-FR" sz="1200"/>
              <a:t> </a:t>
            </a:r>
          </a:p>
          <a:p>
            <a:r>
              <a:rPr lang="fr-FR" sz="1200"/>
              <a:t>- </a:t>
            </a:r>
            <a:r>
              <a:rPr lang="fr-FR" sz="1200">
                <a:solidFill>
                  <a:srgbClr val="FF0000"/>
                </a:solidFill>
              </a:rPr>
              <a:t>à titre exceptionnel </a:t>
            </a:r>
            <a:r>
              <a:rPr lang="fr-FR" sz="1200"/>
              <a:t>(justifié auprès du président de l’université), une soutenance peut inclure des moyens de </a:t>
            </a:r>
            <a:r>
              <a:rPr lang="fr-FR" sz="1200">
                <a:solidFill>
                  <a:srgbClr val="FF0000"/>
                </a:solidFill>
              </a:rPr>
              <a:t>visioconférence. </a:t>
            </a:r>
            <a:r>
              <a:rPr lang="fr-FR" sz="1200"/>
              <a:t>Dans ce cas, les membres du jury, à l’exception du président du jury, peuvent participer à la soutenance par ces moyens, selon une procédure mise en place dans l’établissement. Dans ce cas, la désignation du président du jury se fera nécessairement en amont de la date de la soutenance. Un empêchement de dernière minute peut aussi justifier, toujours à titre exceptionnel, qu’un membre puisse participer au jury par des moyens de visioconférence.</a:t>
            </a:r>
          </a:p>
          <a:p>
            <a:r>
              <a:rPr lang="fr-FR" sz="1200"/>
              <a:t> </a:t>
            </a:r>
          </a:p>
          <a:p>
            <a:r>
              <a:rPr lang="fr-FR" sz="1200"/>
              <a:t>Délibération (discussion, décision, rapport, signatures) :</a:t>
            </a:r>
          </a:p>
          <a:p>
            <a:endParaRPr lang="fr-FR" sz="1200"/>
          </a:p>
          <a:p>
            <a:r>
              <a:rPr lang="fr-FR" sz="1200">
                <a:solidFill>
                  <a:srgbClr val="FF0000"/>
                </a:solidFill>
              </a:rPr>
              <a:t>Tous les membres du jury – incluant le ou les directeur(s) de thèse – participent à la discussion. </a:t>
            </a:r>
            <a:r>
              <a:rPr lang="fr-FR" sz="1200"/>
              <a:t>Les membres invités ne faisant pas partie du jury, ils ne participent pas à la délibération. </a:t>
            </a:r>
            <a:r>
              <a:rPr lang="fr-FR" sz="1200">
                <a:solidFill>
                  <a:srgbClr val="FF0000"/>
                </a:solidFill>
              </a:rPr>
              <a:t>Le ou les directeur(s) de thèse ne participe(nt) pas à la phase de décision (évaluation de niveau, décision finale d’attribution ou non du doctorat). En revanche, il(s) cosigne(nt) le rapport de soutenance.</a:t>
            </a:r>
          </a:p>
          <a:p>
            <a:r>
              <a:rPr lang="fr-FR" sz="1200"/>
              <a:t> </a:t>
            </a:r>
          </a:p>
          <a:p>
            <a:r>
              <a:rPr lang="fr-FR" sz="1200"/>
              <a:t>Le diplôme de doctorat ne comporte </a:t>
            </a:r>
            <a:r>
              <a:rPr lang="fr-FR" sz="1200">
                <a:solidFill>
                  <a:srgbClr val="FF0000"/>
                </a:solidFill>
              </a:rPr>
              <a:t>plus de mention</a:t>
            </a:r>
            <a:r>
              <a:rPr lang="fr-FR" sz="1200"/>
              <a:t>. </a:t>
            </a:r>
            <a:r>
              <a:rPr lang="fr-FR" sz="1200">
                <a:solidFill>
                  <a:srgbClr val="FF0000"/>
                </a:solidFill>
              </a:rPr>
              <a:t>Ceci peut être rappelé dans le rapport de soutenance avec une phrase du type « L’école doctorale n’accorde pas de mention au doctorat ». Cependant, toute appréciation de niveau peut figurer dans ce rapport de soutenance.</a:t>
            </a:r>
          </a:p>
          <a:p>
            <a:endParaRPr lang="fr-FR" sz="1200"/>
          </a:p>
        </p:txBody>
      </p:sp>
      <p:sp>
        <p:nvSpPr>
          <p:cNvPr id="8" name="Rectangle 7"/>
          <p:cNvSpPr/>
          <p:nvPr/>
        </p:nvSpPr>
        <p:spPr>
          <a:xfrm>
            <a:off x="2578100" y="168702"/>
            <a:ext cx="4114800" cy="307777"/>
          </a:xfrm>
          <a:prstGeom prst="rect">
            <a:avLst/>
          </a:prstGeom>
        </p:spPr>
        <p:txBody>
          <a:bodyPr wrap="square">
            <a:spAutoFit/>
          </a:bodyPr>
          <a:lstStyle/>
          <a:p>
            <a:r>
              <a:rPr lang="fr-FR" sz="1400"/>
              <a:t>Procédure relative à la soutenance de thèse</a:t>
            </a:r>
          </a:p>
        </p:txBody>
      </p:sp>
      <p:pic>
        <p:nvPicPr>
          <p:cNvPr id="10" name="Picture 50" descr="LOGO UNIVERSITE ORLEANS"/>
          <p:cNvPicPr>
            <a:picLocks noChangeAspect="1" noChangeArrowheads="1"/>
          </p:cNvPicPr>
          <p:nvPr/>
        </p:nvPicPr>
        <p:blipFill>
          <a:blip r:embed="rId2"/>
          <a:srcRect/>
          <a:stretch>
            <a:fillRect/>
          </a:stretch>
        </p:blipFill>
        <p:spPr bwMode="auto">
          <a:xfrm>
            <a:off x="695336" y="101075"/>
            <a:ext cx="751757" cy="440794"/>
          </a:xfrm>
          <a:prstGeom prst="rect">
            <a:avLst/>
          </a:prstGeom>
          <a:noFill/>
          <a:ln w="9525">
            <a:noFill/>
            <a:miter lim="800000"/>
            <a:headEnd/>
            <a:tailEnd/>
          </a:ln>
        </p:spPr>
      </p:pic>
      <p:pic>
        <p:nvPicPr>
          <p:cNvPr id="11" name="Picture 54" descr="Logo_UnivTours"/>
          <p:cNvPicPr>
            <a:picLocks noChangeAspect="1" noChangeArrowheads="1"/>
          </p:cNvPicPr>
          <p:nvPr/>
        </p:nvPicPr>
        <p:blipFill>
          <a:blip r:embed="rId3"/>
          <a:srcRect/>
          <a:stretch>
            <a:fillRect/>
          </a:stretch>
        </p:blipFill>
        <p:spPr bwMode="auto">
          <a:xfrm>
            <a:off x="59809" y="63505"/>
            <a:ext cx="635507" cy="495298"/>
          </a:xfrm>
          <a:prstGeom prst="rect">
            <a:avLst/>
          </a:prstGeom>
          <a:noFill/>
          <a:ln w="9525">
            <a:noFill/>
            <a:miter lim="800000"/>
            <a:headEnd/>
            <a:tailEnd/>
          </a:ln>
        </p:spPr>
      </p:pic>
      <p:pic>
        <p:nvPicPr>
          <p:cNvPr id="12" name="Image 11" descr="I1MtNCA8_400x400.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8667" y="516467"/>
            <a:ext cx="778933" cy="778933"/>
          </a:xfrm>
          <a:prstGeom prst="rect">
            <a:avLst/>
          </a:prstGeom>
        </p:spPr>
      </p:pic>
    </p:spTree>
    <p:extLst>
      <p:ext uri="{BB962C8B-B14F-4D97-AF65-F5344CB8AC3E}">
        <p14:creationId xmlns:p14="http://schemas.microsoft.com/office/powerpoint/2010/main" val="2109161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Capture d’écran 2016-11-08 à 21.25.5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78000" y="101601"/>
            <a:ext cx="5803900" cy="3516594"/>
          </a:xfrm>
          <a:prstGeom prst="rect">
            <a:avLst/>
          </a:prstGeom>
        </p:spPr>
      </p:pic>
      <p:sp>
        <p:nvSpPr>
          <p:cNvPr id="6" name="ZoneTexte 5"/>
          <p:cNvSpPr txBox="1"/>
          <p:nvPr/>
        </p:nvSpPr>
        <p:spPr>
          <a:xfrm>
            <a:off x="241301" y="3898900"/>
            <a:ext cx="8661399" cy="2462212"/>
          </a:xfrm>
          <a:prstGeom prst="rect">
            <a:avLst/>
          </a:prstGeom>
          <a:noFill/>
        </p:spPr>
        <p:txBody>
          <a:bodyPr wrap="square" rtlCol="0">
            <a:spAutoFit/>
          </a:bodyPr>
          <a:lstStyle/>
          <a:p>
            <a:r>
              <a:rPr lang="fr-FR" sz="1100"/>
              <a:t> - </a:t>
            </a:r>
            <a:r>
              <a:rPr lang="fr-FR" sz="1100" u="sng"/>
              <a:t>avant</a:t>
            </a:r>
            <a:r>
              <a:rPr lang="fr-FR" sz="1100"/>
              <a:t> : certains doctorants pouvaient bénéficier d’une mission complémentaire d’enseignement de </a:t>
            </a:r>
            <a:r>
              <a:rPr lang="fr-FR" sz="1100">
                <a:solidFill>
                  <a:srgbClr val="FF0000"/>
                </a:solidFill>
              </a:rPr>
              <a:t>64h</a:t>
            </a:r>
            <a:r>
              <a:rPr lang="fr-FR" sz="1100"/>
              <a:t> eq-TD avec formations obligatoires délivrées par la CIMES (ou mission d’expertise, ou de diffusion de la culture scientifique). </a:t>
            </a:r>
          </a:p>
          <a:p>
            <a:endParaRPr lang="fr-FR" sz="1100"/>
          </a:p>
          <a:p>
            <a:r>
              <a:rPr lang="fr-FR" sz="1100">
                <a:solidFill>
                  <a:srgbClr val="FF0000"/>
                </a:solidFill>
              </a:rPr>
              <a:t>DCACE</a:t>
            </a:r>
            <a:r>
              <a:rPr lang="fr-FR" sz="1100"/>
              <a:t> : Doctorant Contractuel avec Activité Complémentaire d’Enseignement - mais cela ne concernait qu’une petite partie des doctorants : 66/an à Tours, pour toutes les EDs (environ 120 ont un contrat doct / SST + SHS).</a:t>
            </a:r>
          </a:p>
          <a:p>
            <a:endParaRPr lang="fr-FR" sz="1100"/>
          </a:p>
          <a:p>
            <a:r>
              <a:rPr lang="fr-FR" sz="1100"/>
              <a:t>- </a:t>
            </a:r>
            <a:r>
              <a:rPr lang="fr-FR" sz="1100" u="sng"/>
              <a:t>pour les nouveaux inscrits / sept 2016 </a:t>
            </a:r>
            <a:r>
              <a:rPr lang="fr-FR" sz="1100"/>
              <a:t>: les missions d’enseignement sont sous forme de </a:t>
            </a:r>
            <a:r>
              <a:rPr lang="fr-FR" sz="1100">
                <a:solidFill>
                  <a:srgbClr val="FF0000"/>
                </a:solidFill>
              </a:rPr>
              <a:t>vacations</a:t>
            </a:r>
            <a:r>
              <a:rPr lang="fr-FR" sz="1100"/>
              <a:t>, de </a:t>
            </a:r>
            <a:r>
              <a:rPr lang="fr-FR" sz="1100">
                <a:solidFill>
                  <a:srgbClr val="FF0000"/>
                </a:solidFill>
              </a:rPr>
              <a:t>1 à 64h</a:t>
            </a:r>
            <a:r>
              <a:rPr lang="fr-FR" sz="1100"/>
              <a:t>. </a:t>
            </a:r>
          </a:p>
          <a:p>
            <a:endParaRPr lang="fr-FR" sz="1100"/>
          </a:p>
          <a:p>
            <a:r>
              <a:rPr lang="fr-FR" sz="1100"/>
              <a:t>Nécessite un avenant au contrat pour contactualiser ces missions / Procédure faite par le RED (signature du doct, du dir de thèse, du dir de composante). </a:t>
            </a:r>
          </a:p>
          <a:p>
            <a:endParaRPr lang="fr-FR" sz="1100"/>
          </a:p>
          <a:p>
            <a:r>
              <a:rPr lang="fr-FR" sz="1100"/>
              <a:t>Moins bien rémunéré : 70 euros de l’heure vs 41 maintenant -&gt; </a:t>
            </a:r>
            <a:r>
              <a:rPr lang="fr-FR" sz="1100">
                <a:solidFill>
                  <a:srgbClr val="FF0000"/>
                </a:solidFill>
              </a:rPr>
              <a:t>mais</a:t>
            </a:r>
            <a:r>
              <a:rPr lang="fr-FR" sz="1100"/>
              <a:t> : le contrat a été revalorisé (+6% - &gt; + 95 euros par mois -&gt; passe de 1665 à 1760 brut) et cela permet d’inclure tous les doct qui le souhaitent dans le dispositif. </a:t>
            </a:r>
          </a:p>
          <a:p>
            <a:endParaRPr lang="fr-FR" sz="1100"/>
          </a:p>
        </p:txBody>
      </p:sp>
    </p:spTree>
    <p:extLst>
      <p:ext uri="{BB962C8B-B14F-4D97-AF65-F5344CB8AC3E}">
        <p14:creationId xmlns:p14="http://schemas.microsoft.com/office/powerpoint/2010/main" val="1194330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Nuages">
  <a:themeElements>
    <a:clrScheme name="Nuage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Nuages">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Nuage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Nuage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Nuage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Nuage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Nuage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Nuage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Nuage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Nuage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Nuage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34575</TotalTime>
  <Words>711</Words>
  <Application>Microsoft Office PowerPoint</Application>
  <PresentationFormat>Affichage à l'écran (4:3)</PresentationFormat>
  <Paragraphs>197</Paragraphs>
  <Slides>8</Slides>
  <Notes>2</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Nuages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Universite Orleans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lma</dc:creator>
  <cp:lastModifiedBy>Isabelle Guillouet</cp:lastModifiedBy>
  <cp:revision>897</cp:revision>
  <cp:lastPrinted>2017-03-30T13:29:08Z</cp:lastPrinted>
  <dcterms:created xsi:type="dcterms:W3CDTF">2016-07-07T07:22:56Z</dcterms:created>
  <dcterms:modified xsi:type="dcterms:W3CDTF">2017-03-30T13:34:46Z</dcterms:modified>
</cp:coreProperties>
</file>