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10375" cy="99425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-103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47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29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8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5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30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60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30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09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0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29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75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16AE5-8B97-A748-A577-3AF007619D11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B7135-EC72-EA47-B153-8A790FF2E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8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6054" y="516889"/>
            <a:ext cx="5682145" cy="160973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CPER 2015-2020</a:t>
            </a:r>
            <a:br>
              <a:rPr lang="fr-FR" dirty="0" smtClean="0"/>
            </a:br>
            <a:r>
              <a:rPr lang="fr-FR" sz="3100" dirty="0" smtClean="0"/>
              <a:t>É</a:t>
            </a:r>
            <a:r>
              <a:rPr lang="fr-FR" sz="3100" dirty="0" smtClean="0">
                <a:solidFill>
                  <a:schemeClr val="tx1"/>
                </a:solidFill>
              </a:rPr>
              <a:t>quipement recherche en Région Centre-Val de Loire</a:t>
            </a:r>
            <a:endParaRPr lang="fr-FR" sz="3100" dirty="0"/>
          </a:p>
        </p:txBody>
      </p:sp>
      <p:sp>
        <p:nvSpPr>
          <p:cNvPr id="4" name="ZoneTexte 3"/>
          <p:cNvSpPr txBox="1"/>
          <p:nvPr/>
        </p:nvSpPr>
        <p:spPr>
          <a:xfrm>
            <a:off x="1196066" y="8122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 descr="Logo Francois-Rabelais BLEU H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8" y="177218"/>
            <a:ext cx="1727849" cy="1220785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134321"/>
              </p:ext>
            </p:extLst>
          </p:nvPr>
        </p:nvGraphicFramePr>
        <p:xfrm>
          <a:off x="457201" y="2759673"/>
          <a:ext cx="8229598" cy="2974963"/>
        </p:xfrm>
        <a:graphic>
          <a:graphicData uri="http://schemas.openxmlformats.org/drawingml/2006/table">
            <a:tbl>
              <a:tblPr/>
              <a:tblGrid>
                <a:gridCol w="1572971"/>
                <a:gridCol w="809282"/>
                <a:gridCol w="649705"/>
                <a:gridCol w="649705"/>
                <a:gridCol w="649705"/>
                <a:gridCol w="649705"/>
                <a:gridCol w="649705"/>
                <a:gridCol w="649705"/>
                <a:gridCol w="649705"/>
                <a:gridCol w="649705"/>
                <a:gridCol w="649705"/>
              </a:tblGrid>
              <a:tr h="421739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MINISTÈRE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CNRS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INRA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BRGM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CEA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Inserm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IRSTEA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Etat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Région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91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Biopatic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91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Biomédicament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91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Promestock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91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Pivots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91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PSAT2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91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Radiocentre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91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Phenotaam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1398" marR="11398" marT="1139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91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14760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14760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29520</a:t>
                      </a:r>
                    </a:p>
                  </a:txBody>
                  <a:tcPr marL="11398" marR="11398" marT="1139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59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6054" y="516889"/>
            <a:ext cx="5682145" cy="160973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CPER 2015-2020</a:t>
            </a:r>
            <a:br>
              <a:rPr lang="fr-FR" dirty="0" smtClean="0"/>
            </a:br>
            <a:r>
              <a:rPr lang="fr-FR" sz="3600" dirty="0" smtClean="0"/>
              <a:t>Programme </a:t>
            </a:r>
            <a:r>
              <a:rPr lang="fr-FR" sz="3600" dirty="0" err="1" smtClean="0"/>
              <a:t>BioPaTIC</a:t>
            </a:r>
            <a:r>
              <a:rPr lang="fr-FR" sz="3100" dirty="0" smtClean="0">
                <a:solidFill>
                  <a:schemeClr val="tx1"/>
                </a:solidFill>
              </a:rPr>
              <a:t/>
            </a:r>
            <a:br>
              <a:rPr lang="fr-FR" sz="3100" dirty="0" smtClean="0">
                <a:solidFill>
                  <a:schemeClr val="tx1"/>
                </a:solidFill>
              </a:rPr>
            </a:b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4480" y="1964176"/>
            <a:ext cx="7575086" cy="4238481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800" dirty="0" smtClean="0">
                <a:solidFill>
                  <a:srgbClr val="000090"/>
                </a:solidFill>
              </a:rPr>
              <a:t>« Développer une approche intégrée des patrimoines, naturels et culturels, s’appuyant sur les TIC, pour une préservation renforcée et une valorisation efficace. </a:t>
            </a:r>
            <a:r>
              <a:rPr lang="fr-FR" sz="2800" dirty="0" smtClean="0">
                <a:solidFill>
                  <a:schemeClr val="tx1"/>
                </a:solidFill>
              </a:rPr>
              <a:t>»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6 480 k€ dont 2 400 pour U. de Tours et CNRS.</a:t>
            </a:r>
            <a:endParaRPr lang="fr-FR" sz="2800" dirty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CESR : 700 		(sur 2015 </a:t>
            </a:r>
            <a:r>
              <a:rPr lang="fr-FR" sz="2800" dirty="0">
                <a:solidFill>
                  <a:schemeClr val="tx1"/>
                </a:solidFill>
              </a:rPr>
              <a:t>-</a:t>
            </a:r>
            <a:r>
              <a:rPr lang="fr-FR" sz="2800" dirty="0" smtClean="0">
                <a:solidFill>
                  <a:schemeClr val="tx1"/>
                </a:solidFill>
              </a:rPr>
              <a:t> 17 : </a:t>
            </a:r>
            <a:r>
              <a:rPr lang="fr-FR" sz="2800" i="1" dirty="0" smtClean="0">
                <a:solidFill>
                  <a:schemeClr val="tx1"/>
                </a:solidFill>
              </a:rPr>
              <a:t>480</a:t>
            </a:r>
            <a:r>
              <a:rPr lang="fr-FR" sz="2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MSH et LI : 550 						(</a:t>
            </a:r>
            <a:r>
              <a:rPr lang="fr-FR" sz="2800" i="1" dirty="0" smtClean="0">
                <a:solidFill>
                  <a:schemeClr val="tx1"/>
                </a:solidFill>
              </a:rPr>
              <a:t>330</a:t>
            </a:r>
            <a:r>
              <a:rPr lang="fr-FR" sz="2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IRBI : 1150 							(</a:t>
            </a:r>
            <a:r>
              <a:rPr lang="fr-FR" sz="2800" i="1" dirty="0" smtClean="0">
                <a:solidFill>
                  <a:schemeClr val="tx1"/>
                </a:solidFill>
              </a:rPr>
              <a:t>824</a:t>
            </a:r>
            <a:r>
              <a:rPr lang="fr-FR" sz="2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3 500 pour INRA, dont 1 000 pour site </a:t>
            </a:r>
            <a:r>
              <a:rPr lang="fr-FR" sz="2800" dirty="0" err="1" smtClean="0">
                <a:solidFill>
                  <a:schemeClr val="tx1"/>
                </a:solidFill>
              </a:rPr>
              <a:t>Nouzilly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96066" y="8122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 descr="Logo Francois-Rabelais BLEU H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8" y="177218"/>
            <a:ext cx="1727849" cy="12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94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6054" y="516889"/>
            <a:ext cx="5682145" cy="160973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CPER 2015-2020</a:t>
            </a:r>
            <a:br>
              <a:rPr lang="fr-FR" dirty="0" smtClean="0"/>
            </a:br>
            <a:r>
              <a:rPr lang="fr-FR" sz="3600" dirty="0" smtClean="0"/>
              <a:t>Programme </a:t>
            </a:r>
            <a:r>
              <a:rPr lang="fr-FR" sz="3600" dirty="0" err="1" smtClean="0"/>
              <a:t>BioPaTIC</a:t>
            </a:r>
            <a:r>
              <a:rPr lang="fr-FR" sz="3100" dirty="0" smtClean="0">
                <a:solidFill>
                  <a:schemeClr val="tx1"/>
                </a:solidFill>
              </a:rPr>
              <a:t/>
            </a:r>
            <a:br>
              <a:rPr lang="fr-FR" sz="3100" dirty="0" smtClean="0">
                <a:solidFill>
                  <a:schemeClr val="tx1"/>
                </a:solidFill>
              </a:rPr>
            </a:b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4480" y="1964176"/>
            <a:ext cx="7575086" cy="4238481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CESR</a:t>
            </a:r>
            <a:r>
              <a:rPr lang="fr-FR" sz="2400" dirty="0" smtClean="0">
                <a:solidFill>
                  <a:schemeClr val="tx1"/>
                </a:solidFill>
              </a:rPr>
              <a:t> : équipement pour la réalisation de productions </a:t>
            </a:r>
            <a:r>
              <a:rPr lang="fr-FR" sz="2400" dirty="0" err="1" smtClean="0">
                <a:solidFill>
                  <a:schemeClr val="tx1"/>
                </a:solidFill>
              </a:rPr>
              <a:t>transmedia</a:t>
            </a:r>
            <a:r>
              <a:rPr lang="fr-FR" sz="2400" dirty="0" smtClean="0">
                <a:solidFill>
                  <a:schemeClr val="tx1"/>
                </a:solidFill>
              </a:rPr>
              <a:t>, et acquisition de données.</a:t>
            </a:r>
          </a:p>
          <a:p>
            <a:pPr algn="l"/>
            <a:endParaRPr lang="fr-FR" sz="2400" dirty="0">
              <a:solidFill>
                <a:schemeClr val="tx1"/>
              </a:solidFill>
            </a:endParaRPr>
          </a:p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MSH </a:t>
            </a:r>
            <a:r>
              <a:rPr lang="fr-FR" sz="2400" dirty="0" smtClean="0">
                <a:solidFill>
                  <a:schemeClr val="tx1"/>
                </a:solidFill>
              </a:rPr>
              <a:t>et </a:t>
            </a:r>
            <a:r>
              <a:rPr lang="fr-FR" sz="2400" b="1" dirty="0" smtClean="0">
                <a:solidFill>
                  <a:schemeClr val="tx1"/>
                </a:solidFill>
              </a:rPr>
              <a:t>LI </a:t>
            </a:r>
            <a:r>
              <a:rPr lang="fr-FR" sz="2400" dirty="0" smtClean="0">
                <a:solidFill>
                  <a:schemeClr val="tx1"/>
                </a:solidFill>
              </a:rPr>
              <a:t>: équipement informatique, outils de numérisation.</a:t>
            </a:r>
          </a:p>
          <a:p>
            <a:pPr algn="l"/>
            <a:endParaRPr lang="fr-FR" sz="2400" b="1" dirty="0">
              <a:solidFill>
                <a:schemeClr val="tx1"/>
              </a:solidFill>
            </a:endParaRPr>
          </a:p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IRBI</a:t>
            </a:r>
            <a:r>
              <a:rPr lang="fr-FR" sz="2400" dirty="0" smtClean="0">
                <a:solidFill>
                  <a:schemeClr val="tx1"/>
                </a:solidFill>
              </a:rPr>
              <a:t> : équipements laser pour métrologie optique, équipements pour l’acquisition et le traitement de données de génomique environnementale.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96066" y="8122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 descr="Logo Francois-Rabelais BLEU H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8" y="177218"/>
            <a:ext cx="1727849" cy="12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5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6054" y="516889"/>
            <a:ext cx="5682145" cy="160973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CPER 2015-2020</a:t>
            </a:r>
            <a:br>
              <a:rPr lang="fr-FR" dirty="0" smtClean="0"/>
            </a:br>
            <a:r>
              <a:rPr lang="fr-FR" sz="3600" dirty="0" smtClean="0"/>
              <a:t>Programme </a:t>
            </a:r>
            <a:r>
              <a:rPr lang="fr-FR" sz="3600" dirty="0" err="1" smtClean="0"/>
              <a:t>Biomédicaments</a:t>
            </a:r>
            <a:r>
              <a:rPr lang="fr-FR" sz="3100" dirty="0" smtClean="0">
                <a:solidFill>
                  <a:schemeClr val="tx1"/>
                </a:solidFill>
              </a:rPr>
              <a:t/>
            </a:r>
            <a:br>
              <a:rPr lang="fr-FR" sz="3100" dirty="0" smtClean="0">
                <a:solidFill>
                  <a:schemeClr val="tx1"/>
                </a:solidFill>
              </a:rPr>
            </a:b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4480" y="1964176"/>
            <a:ext cx="7575086" cy="4238481"/>
          </a:xfrm>
        </p:spPr>
        <p:txBody>
          <a:bodyPr>
            <a:noAutofit/>
          </a:bodyPr>
          <a:lstStyle/>
          <a:p>
            <a:pPr algn="l"/>
            <a:r>
              <a:rPr lang="fr-FR" sz="2400" dirty="0">
                <a:solidFill>
                  <a:srgbClr val="000090"/>
                </a:solidFill>
              </a:rPr>
              <a:t>« </a:t>
            </a:r>
            <a:r>
              <a:rPr lang="fr-FR" sz="2400" dirty="0" smtClean="0">
                <a:solidFill>
                  <a:srgbClr val="000090"/>
                </a:solidFill>
              </a:rPr>
              <a:t>Poursuivre les investissements en région sur la thématique des </a:t>
            </a:r>
            <a:r>
              <a:rPr lang="fr-FR" sz="2400" dirty="0" err="1" smtClean="0">
                <a:solidFill>
                  <a:srgbClr val="000090"/>
                </a:solidFill>
              </a:rPr>
              <a:t>biomédicaments</a:t>
            </a:r>
            <a:r>
              <a:rPr lang="fr-FR" sz="2400" dirty="0" smtClean="0">
                <a:solidFill>
                  <a:srgbClr val="000090"/>
                </a:solidFill>
              </a:rPr>
              <a:t>, dans la dynamique des PIA et de l’ARD 2020.</a:t>
            </a:r>
            <a:r>
              <a:rPr lang="fr-FR" sz="2400" dirty="0">
                <a:solidFill>
                  <a:srgbClr val="000090"/>
                </a:solidFill>
              </a:rPr>
              <a:t> </a:t>
            </a:r>
            <a:r>
              <a:rPr lang="fr-FR" sz="2400" dirty="0" smtClean="0">
                <a:solidFill>
                  <a:schemeClr val="tx1"/>
                </a:solidFill>
              </a:rPr>
              <a:t>»</a:t>
            </a:r>
            <a:endParaRPr lang="fr-FR" sz="2400" dirty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5 200 k</a:t>
            </a:r>
            <a:r>
              <a:rPr lang="fr-FR" sz="2400" dirty="0">
                <a:solidFill>
                  <a:schemeClr val="tx1"/>
                </a:solidFill>
              </a:rPr>
              <a:t>€ dont </a:t>
            </a:r>
            <a:r>
              <a:rPr lang="fr-FR" sz="2400" dirty="0" smtClean="0">
                <a:solidFill>
                  <a:schemeClr val="tx1"/>
                </a:solidFill>
              </a:rPr>
              <a:t>4 </a:t>
            </a:r>
            <a:r>
              <a:rPr lang="fr-FR" sz="2400" dirty="0">
                <a:solidFill>
                  <a:schemeClr val="tx1"/>
                </a:solidFill>
              </a:rPr>
              <a:t>5</a:t>
            </a:r>
            <a:r>
              <a:rPr lang="fr-FR" sz="2400" dirty="0" smtClean="0">
                <a:solidFill>
                  <a:schemeClr val="tx1"/>
                </a:solidFill>
              </a:rPr>
              <a:t>00 pour </a:t>
            </a:r>
            <a:r>
              <a:rPr lang="fr-FR" sz="2400" dirty="0">
                <a:solidFill>
                  <a:schemeClr val="tx1"/>
                </a:solidFill>
              </a:rPr>
              <a:t>U. de Tours </a:t>
            </a:r>
            <a:r>
              <a:rPr lang="fr-FR" sz="2000" dirty="0" smtClean="0">
                <a:solidFill>
                  <a:schemeClr val="tx1"/>
                </a:solidFill>
              </a:rPr>
              <a:t>(avec INSERM et INRA)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PST Animaleries : 486		 </a:t>
            </a:r>
            <a:r>
              <a:rPr lang="fr-FR" sz="2400" dirty="0">
                <a:solidFill>
                  <a:schemeClr val="tx1"/>
                </a:solidFill>
              </a:rPr>
              <a:t>	(sur 2015 </a:t>
            </a:r>
            <a:r>
              <a:rPr lang="fr-FR" sz="2400" dirty="0" smtClean="0">
                <a:solidFill>
                  <a:schemeClr val="tx1"/>
                </a:solidFill>
              </a:rPr>
              <a:t>-17 : </a:t>
            </a:r>
            <a:r>
              <a:rPr lang="fr-FR" sz="2400" i="1" dirty="0" smtClean="0">
                <a:solidFill>
                  <a:schemeClr val="tx1"/>
                </a:solidFill>
              </a:rPr>
              <a:t>486</a:t>
            </a:r>
            <a:r>
              <a:rPr lang="fr-FR" sz="2400" dirty="0" smtClean="0">
                <a:solidFill>
                  <a:schemeClr val="tx1"/>
                </a:solidFill>
              </a:rPr>
              <a:t>)</a:t>
            </a:r>
            <a:endParaRPr lang="fr-FR" sz="2400" dirty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PST ASB : ~ 3 000								(1 576)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Plateforme imagerie de la PRC : ~  400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Ultrasons : 141								(141)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BIO3 : 406</a:t>
            </a:r>
          </a:p>
          <a:p>
            <a:pPr algn="l"/>
            <a:r>
              <a:rPr lang="fr-FR" sz="2400" strike="sngStrike" dirty="0" err="1" smtClean="0">
                <a:solidFill>
                  <a:schemeClr val="tx1"/>
                </a:solidFill>
              </a:rPr>
              <a:t>Babycyclotron</a:t>
            </a:r>
            <a:r>
              <a:rPr lang="fr-FR" sz="2400" strike="sngStrike" dirty="0" smtClean="0">
                <a:solidFill>
                  <a:schemeClr val="tx1"/>
                </a:solidFill>
              </a:rPr>
              <a:t> : 847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Autres bénéficiaires : INRA et CNRS (CBM)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96066" y="8122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 descr="Logo Francois-Rabelais BLEU H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8" y="177218"/>
            <a:ext cx="1727849" cy="12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56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6054" y="516889"/>
            <a:ext cx="5682145" cy="160973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CPER 2015-2020</a:t>
            </a:r>
            <a:br>
              <a:rPr lang="fr-FR" dirty="0" smtClean="0"/>
            </a:br>
            <a:r>
              <a:rPr lang="fr-FR" sz="3600" dirty="0" smtClean="0"/>
              <a:t>Programme </a:t>
            </a:r>
            <a:r>
              <a:rPr lang="fr-FR" sz="3600" dirty="0" err="1" smtClean="0"/>
              <a:t>Biomédicaments</a:t>
            </a:r>
            <a:r>
              <a:rPr lang="fr-FR" sz="3100" dirty="0" smtClean="0">
                <a:solidFill>
                  <a:schemeClr val="tx1"/>
                </a:solidFill>
              </a:rPr>
              <a:t/>
            </a:r>
            <a:br>
              <a:rPr lang="fr-FR" sz="3100" dirty="0" smtClean="0">
                <a:solidFill>
                  <a:schemeClr val="tx1"/>
                </a:solidFill>
              </a:rPr>
            </a:b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4480" y="1964176"/>
            <a:ext cx="7575086" cy="423848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PST animaleries</a:t>
            </a:r>
            <a:r>
              <a:rPr lang="fr-FR" sz="2400" dirty="0" smtClean="0">
                <a:solidFill>
                  <a:schemeClr val="tx1"/>
                </a:solidFill>
              </a:rPr>
              <a:t> : centrale de traitement d’air (site médecine)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PST ASB</a:t>
            </a:r>
            <a:r>
              <a:rPr lang="fr-FR" sz="2400" dirty="0" smtClean="0">
                <a:solidFill>
                  <a:schemeClr val="tx1"/>
                </a:solidFill>
              </a:rPr>
              <a:t> : microscope </a:t>
            </a:r>
            <a:r>
              <a:rPr lang="fr-FR" sz="2400" dirty="0" err="1" smtClean="0">
                <a:solidFill>
                  <a:schemeClr val="tx1"/>
                </a:solidFill>
              </a:rPr>
              <a:t>confocal</a:t>
            </a:r>
            <a:r>
              <a:rPr lang="fr-FR" sz="2400" dirty="0" smtClean="0">
                <a:solidFill>
                  <a:schemeClr val="tx1"/>
                </a:solidFill>
              </a:rPr>
              <a:t>, RMN (</a:t>
            </a:r>
            <a:r>
              <a:rPr lang="fr-FR" sz="2400" dirty="0" err="1" smtClean="0">
                <a:solidFill>
                  <a:schemeClr val="tx1"/>
                </a:solidFill>
              </a:rPr>
              <a:t>métabolomique</a:t>
            </a:r>
            <a:r>
              <a:rPr lang="fr-FR" sz="2400" dirty="0" smtClean="0">
                <a:solidFill>
                  <a:schemeClr val="tx1"/>
                </a:solidFill>
              </a:rPr>
              <a:t> et </a:t>
            </a:r>
            <a:r>
              <a:rPr lang="fr-FR" sz="2400" dirty="0" err="1" smtClean="0">
                <a:solidFill>
                  <a:schemeClr val="tx1"/>
                </a:solidFill>
              </a:rPr>
              <a:t>lipidomique</a:t>
            </a:r>
            <a:r>
              <a:rPr lang="fr-FR" sz="2400" dirty="0" smtClean="0">
                <a:solidFill>
                  <a:schemeClr val="tx1"/>
                </a:solidFill>
              </a:rPr>
              <a:t>), microscope électronique à transmission</a:t>
            </a:r>
            <a:r>
              <a:rPr lang="fr-FR" sz="24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fr-FR" sz="24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Plate forme </a:t>
            </a:r>
            <a:r>
              <a:rPr lang="fr-FR" sz="2400" dirty="0" err="1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microfluidique</a:t>
            </a:r>
            <a:r>
              <a:rPr lang="fr-FR" sz="24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 d'expression </a:t>
            </a:r>
            <a:r>
              <a:rPr lang="fr-FR" sz="24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génique, (en discussion : RMN chimie médecine, PET petit animal)</a:t>
            </a:r>
            <a:endParaRPr lang="fr-FR" sz="2400" dirty="0" smtClean="0">
              <a:solidFill>
                <a:schemeClr val="tx1"/>
              </a:solidFill>
              <a:latin typeface="+mj-lt"/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Ultrasons</a:t>
            </a:r>
            <a:r>
              <a:rPr lang="fr-FR" sz="2400" dirty="0" smtClean="0">
                <a:solidFill>
                  <a:schemeClr val="tx1"/>
                </a:solidFill>
              </a:rPr>
              <a:t> : échographe ouvert et </a:t>
            </a:r>
            <a:r>
              <a:rPr lang="fr-FR" sz="2400" dirty="0" err="1" smtClean="0">
                <a:solidFill>
                  <a:schemeClr val="tx1"/>
                </a:solidFill>
              </a:rPr>
              <a:t>élastographie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Bio3</a:t>
            </a:r>
            <a:r>
              <a:rPr lang="fr-FR" sz="2400" dirty="0" smtClean="0">
                <a:solidFill>
                  <a:schemeClr val="tx1"/>
                </a:solidFill>
              </a:rPr>
              <a:t> : matériel de laboratoire pharmaceutique</a:t>
            </a:r>
          </a:p>
          <a:p>
            <a:pPr algn="l"/>
            <a:endParaRPr lang="fr-FR" sz="2400" dirty="0">
              <a:solidFill>
                <a:schemeClr val="tx1"/>
              </a:solidFill>
            </a:endParaRPr>
          </a:p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INRA </a:t>
            </a:r>
            <a:r>
              <a:rPr lang="fr-FR" sz="2400" b="1" dirty="0" err="1" smtClean="0">
                <a:solidFill>
                  <a:schemeClr val="tx1"/>
                </a:solidFill>
              </a:rPr>
              <a:t>Nouzilly</a:t>
            </a:r>
            <a:r>
              <a:rPr lang="fr-FR" sz="2400" dirty="0" smtClean="0">
                <a:solidFill>
                  <a:schemeClr val="tx1"/>
                </a:solidFill>
              </a:rPr>
              <a:t> : préservation de ressources génétiques avicoles, spectromètre de masse </a:t>
            </a:r>
            <a:endParaRPr lang="fr-FR" sz="2400" b="1" dirty="0" smtClean="0">
              <a:solidFill>
                <a:schemeClr val="tx1"/>
              </a:solidFill>
            </a:endParaRPr>
          </a:p>
          <a:p>
            <a:pPr algn="l"/>
            <a:endParaRPr lang="fr-FR" sz="2400" b="1" dirty="0">
              <a:solidFill>
                <a:schemeClr val="tx1"/>
              </a:solidFill>
            </a:endParaRPr>
          </a:p>
          <a:p>
            <a:pPr algn="l"/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96066" y="8122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 descr="Logo Francois-Rabelais BLEU H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8" y="177218"/>
            <a:ext cx="1727849" cy="12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4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6054" y="516889"/>
            <a:ext cx="5682145" cy="160973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CPER 2015-2020</a:t>
            </a:r>
            <a:br>
              <a:rPr lang="fr-FR" dirty="0" smtClean="0"/>
            </a:br>
            <a:r>
              <a:rPr lang="fr-FR" sz="3600" dirty="0" smtClean="0"/>
              <a:t>Programme </a:t>
            </a:r>
            <a:r>
              <a:rPr lang="fr-FR" sz="3600" dirty="0" err="1" smtClean="0"/>
              <a:t>Promestock</a:t>
            </a:r>
            <a:r>
              <a:rPr lang="fr-FR" sz="3100" dirty="0" smtClean="0">
                <a:solidFill>
                  <a:schemeClr val="tx1"/>
                </a:solidFill>
              </a:rPr>
              <a:t/>
            </a:r>
            <a:br>
              <a:rPr lang="fr-FR" sz="3100" dirty="0" smtClean="0">
                <a:solidFill>
                  <a:schemeClr val="tx1"/>
                </a:solidFill>
              </a:rPr>
            </a:b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4480" y="1964176"/>
            <a:ext cx="7575086" cy="4238481"/>
          </a:xfrm>
        </p:spPr>
        <p:txBody>
          <a:bodyPr>
            <a:normAutofit/>
          </a:bodyPr>
          <a:lstStyle/>
          <a:p>
            <a:pPr algn="l"/>
            <a:r>
              <a:rPr lang="fr-FR" sz="2800" dirty="0">
                <a:solidFill>
                  <a:srgbClr val="000090"/>
                </a:solidFill>
              </a:rPr>
              <a:t>« </a:t>
            </a:r>
            <a:r>
              <a:rPr lang="fr-FR" sz="2800" dirty="0" smtClean="0">
                <a:solidFill>
                  <a:srgbClr val="000090"/>
                </a:solidFill>
              </a:rPr>
              <a:t>Procédés, Matériaux pour l’Énergie et l’Environnement, Stockage pour l’Énergie</a:t>
            </a:r>
            <a:r>
              <a:rPr lang="fr-FR" sz="2800" dirty="0">
                <a:solidFill>
                  <a:srgbClr val="000090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»</a:t>
            </a:r>
            <a:endParaRPr lang="fr-FR" sz="2800" dirty="0">
              <a:solidFill>
                <a:schemeClr val="tx1"/>
              </a:solidFill>
            </a:endParaRPr>
          </a:p>
          <a:p>
            <a:pPr algn="l"/>
            <a:endParaRPr lang="fr-FR" sz="2800" dirty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6 600 k</a:t>
            </a:r>
            <a:r>
              <a:rPr lang="fr-FR" sz="2800" dirty="0">
                <a:solidFill>
                  <a:schemeClr val="tx1"/>
                </a:solidFill>
              </a:rPr>
              <a:t>€ dont </a:t>
            </a:r>
            <a:r>
              <a:rPr lang="fr-FR" sz="2800" dirty="0" smtClean="0">
                <a:solidFill>
                  <a:schemeClr val="tx1"/>
                </a:solidFill>
              </a:rPr>
              <a:t>600 pour </a:t>
            </a:r>
            <a:r>
              <a:rPr lang="fr-FR" sz="2800" dirty="0">
                <a:solidFill>
                  <a:schemeClr val="tx1"/>
                </a:solidFill>
              </a:rPr>
              <a:t>U. de Tours et </a:t>
            </a:r>
            <a:r>
              <a:rPr lang="fr-FR" sz="2800" dirty="0" smtClean="0">
                <a:solidFill>
                  <a:schemeClr val="tx1"/>
                </a:solidFill>
              </a:rPr>
              <a:t>CNRS.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(réalisé en 2015 : SPS pour GREMAN, site Blois.)</a:t>
            </a: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1 200 pour CEA.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96066" y="8122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 descr="Logo Francois-Rabelais BLEU H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8" y="177218"/>
            <a:ext cx="1727849" cy="12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47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6054" y="516889"/>
            <a:ext cx="5682145" cy="160973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CPER 2015-2020</a:t>
            </a:r>
            <a:br>
              <a:rPr lang="fr-FR" dirty="0" smtClean="0"/>
            </a:br>
            <a:r>
              <a:rPr lang="fr-FR" sz="3600" dirty="0" smtClean="0"/>
              <a:t>Programme PSAT 2</a:t>
            </a:r>
            <a:r>
              <a:rPr lang="fr-FR" sz="3100" dirty="0" smtClean="0">
                <a:solidFill>
                  <a:schemeClr val="tx1"/>
                </a:solidFill>
              </a:rPr>
              <a:t/>
            </a:r>
            <a:br>
              <a:rPr lang="fr-FR" sz="3100" dirty="0" smtClean="0">
                <a:solidFill>
                  <a:schemeClr val="tx1"/>
                </a:solidFill>
              </a:rPr>
            </a:b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4480" y="1964176"/>
            <a:ext cx="7575086" cy="4238481"/>
          </a:xfrm>
        </p:spPr>
        <p:txBody>
          <a:bodyPr>
            <a:normAutofit/>
          </a:bodyPr>
          <a:lstStyle/>
          <a:p>
            <a:pPr algn="l"/>
            <a:r>
              <a:rPr lang="fr-FR" sz="2800" dirty="0">
                <a:solidFill>
                  <a:srgbClr val="000090"/>
                </a:solidFill>
              </a:rPr>
              <a:t>« </a:t>
            </a:r>
            <a:r>
              <a:rPr lang="fr-FR" sz="2800" dirty="0" smtClean="0">
                <a:solidFill>
                  <a:srgbClr val="000090"/>
                </a:solidFill>
              </a:rPr>
              <a:t>Site d’étude des maladies infectieuses animales (INRA </a:t>
            </a:r>
            <a:r>
              <a:rPr lang="fr-FR" sz="2800" dirty="0" err="1" smtClean="0">
                <a:solidFill>
                  <a:srgbClr val="000090"/>
                </a:solidFill>
              </a:rPr>
              <a:t>Nouzilly</a:t>
            </a:r>
            <a:r>
              <a:rPr lang="fr-FR" sz="2800" dirty="0" smtClean="0">
                <a:solidFill>
                  <a:srgbClr val="000090"/>
                </a:solidFill>
              </a:rPr>
              <a:t>). UMR ISP : doter le pôle de moyens d’imagerie cellulaire en milieu confiné et d’une plateforme de </a:t>
            </a:r>
            <a:r>
              <a:rPr lang="fr-FR" sz="2800" dirty="0" err="1" smtClean="0">
                <a:solidFill>
                  <a:srgbClr val="000090"/>
                </a:solidFill>
              </a:rPr>
              <a:t>phénotypage</a:t>
            </a:r>
            <a:r>
              <a:rPr lang="fr-FR" sz="2800" dirty="0" smtClean="0">
                <a:solidFill>
                  <a:srgbClr val="000090"/>
                </a:solidFill>
              </a:rPr>
              <a:t>.</a:t>
            </a:r>
            <a:r>
              <a:rPr lang="fr-FR" sz="2800" dirty="0" smtClean="0">
                <a:solidFill>
                  <a:schemeClr val="tx1"/>
                </a:solidFill>
              </a:rPr>
              <a:t>»</a:t>
            </a:r>
            <a:endParaRPr lang="fr-FR" sz="2800" dirty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1 320 k€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96066" y="8122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 4" descr="Logo Francois-Rabelais BLEU H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8" y="177218"/>
            <a:ext cx="1727849" cy="122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8807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204</Words>
  <Application>Microsoft Office PowerPoint</Application>
  <PresentationFormat>Affichage à l'écran (4:3)</PresentationFormat>
  <Paragraphs>144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CPER 2015-2020 Équipement recherche en Région Centre-Val de Loire</vt:lpstr>
      <vt:lpstr>CPER 2015-2020 Programme BioPaTIC </vt:lpstr>
      <vt:lpstr>CPER 2015-2020 Programme BioPaTIC </vt:lpstr>
      <vt:lpstr>CPER 2015-2020 Programme Biomédicaments </vt:lpstr>
      <vt:lpstr>CPER 2015-2020 Programme Biomédicaments </vt:lpstr>
      <vt:lpstr>CPER 2015-2020 Programme Promestock </vt:lpstr>
      <vt:lpstr>CPER 2015-2020 Programme PSAT 2 </vt:lpstr>
    </vt:vector>
  </TitlesOfParts>
  <Company>Université François Rabelais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CPER 2015-2020</dc:title>
  <dc:creator>Emmanuel Lesigne</dc:creator>
  <cp:lastModifiedBy>Isabelle Guillouet</cp:lastModifiedBy>
  <cp:revision>25</cp:revision>
  <cp:lastPrinted>2017-09-28T06:03:37Z</cp:lastPrinted>
  <dcterms:created xsi:type="dcterms:W3CDTF">2016-10-07T15:00:14Z</dcterms:created>
  <dcterms:modified xsi:type="dcterms:W3CDTF">2017-09-28T06:04:30Z</dcterms:modified>
</cp:coreProperties>
</file>