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9144000" cy="6858000" type="screen4x3"/>
  <p:notesSz cx="6810375" cy="9942513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32" d="100"/>
          <a:sy n="32" d="100"/>
        </p:scale>
        <p:origin x="-1032" y="-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94767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15520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333025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56007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593024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0109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182071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6295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89754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43293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2881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C16AE5-8B97-A748-A577-3AF007619D11}" type="datetimeFigureOut">
              <a:rPr lang="fr-FR" smtClean="0"/>
              <a:t>28/09/2017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AB7135-EC72-EA47-B153-8A790FF2E76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3688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100" dirty="0" smtClean="0"/>
              <a:t>É</a:t>
            </a:r>
            <a:r>
              <a:rPr lang="fr-FR" sz="3100" dirty="0" smtClean="0">
                <a:solidFill>
                  <a:schemeClr val="tx1"/>
                </a:solidFill>
              </a:rPr>
              <a:t>quipement recherche en Région Centre-Val de Loire</a:t>
            </a:r>
            <a:endParaRPr lang="fr-FR" sz="3100" dirty="0"/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  <p:graphicFrame>
        <p:nvGraphicFramePr>
          <p:cNvPr id="11" name="Tableau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2134321"/>
              </p:ext>
            </p:extLst>
          </p:nvPr>
        </p:nvGraphicFramePr>
        <p:xfrm>
          <a:off x="457201" y="2759673"/>
          <a:ext cx="8229598" cy="2974963"/>
        </p:xfrm>
        <a:graphic>
          <a:graphicData uri="http://schemas.openxmlformats.org/drawingml/2006/table">
            <a:tbl>
              <a:tblPr/>
              <a:tblGrid>
                <a:gridCol w="1572971"/>
                <a:gridCol w="809282"/>
                <a:gridCol w="649705"/>
                <a:gridCol w="649705"/>
                <a:gridCol w="649705"/>
                <a:gridCol w="649705"/>
                <a:gridCol w="649705"/>
                <a:gridCol w="649705"/>
                <a:gridCol w="649705"/>
                <a:gridCol w="649705"/>
                <a:gridCol w="649705"/>
              </a:tblGrid>
              <a:tr h="421739">
                <a:tc>
                  <a:txBody>
                    <a:bodyPr/>
                    <a:lstStyle/>
                    <a:p>
                      <a:pPr algn="l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MINISTÈRE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CNRS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INRA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BRGM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CEA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Inserm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IRSTEA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 Etat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Région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4F81BD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Biopatic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3190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3290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6480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Biomédicament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Promestock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3100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3500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6600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Pivots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4700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PSAT2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1320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2640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Radiocentre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DF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Phenotaam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Arial"/>
                        </a:rPr>
                        <a:t> </a:t>
                      </a:r>
                    </a:p>
                  </a:txBody>
                  <a:tcPr marL="11398" marR="11398" marT="11398" marB="0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  <a:tr h="319153">
                <a:tc>
                  <a:txBody>
                    <a:bodyPr/>
                    <a:lstStyle/>
                    <a:p>
                      <a:pPr algn="l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TOTAL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2270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3220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1270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14760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14760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29520</a:t>
                      </a:r>
                    </a:p>
                  </a:txBody>
                  <a:tcPr marL="11398" marR="11398" marT="11398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0D8E8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75928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600" dirty="0" smtClean="0"/>
              <a:t>Programme </a:t>
            </a:r>
            <a:r>
              <a:rPr lang="fr-FR" sz="3600" dirty="0" err="1" smtClean="0"/>
              <a:t>BioPaTIC</a:t>
            </a:r>
            <a:r>
              <a:rPr lang="fr-FR" sz="3100" dirty="0" smtClean="0">
                <a:solidFill>
                  <a:schemeClr val="tx1"/>
                </a:solidFill>
              </a:rPr>
              <a:t/>
            </a:r>
            <a:br>
              <a:rPr lang="fr-FR" sz="3100" dirty="0" smtClean="0">
                <a:solidFill>
                  <a:schemeClr val="tx1"/>
                </a:solidFill>
              </a:rPr>
            </a:b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4480" y="1964176"/>
            <a:ext cx="7575086" cy="4238481"/>
          </a:xfrm>
        </p:spPr>
        <p:txBody>
          <a:bodyPr>
            <a:normAutofit lnSpcReduction="10000"/>
          </a:bodyPr>
          <a:lstStyle/>
          <a:p>
            <a:pPr algn="l"/>
            <a:r>
              <a:rPr lang="fr-FR" sz="2800" dirty="0" smtClean="0">
                <a:solidFill>
                  <a:srgbClr val="000090"/>
                </a:solidFill>
              </a:rPr>
              <a:t>« Développer une approche intégrée des patrimoines, naturels et culturels, s’appuyant sur les TIC, pour une préservation renforcée et une valorisation efficace. </a:t>
            </a:r>
            <a:r>
              <a:rPr lang="fr-FR" sz="2800" dirty="0" smtClean="0">
                <a:solidFill>
                  <a:schemeClr val="tx1"/>
                </a:solidFill>
              </a:rPr>
              <a:t>»</a:t>
            </a: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6 480 k€ dont 2 400 pour U. de Tours et CNRS.</a:t>
            </a:r>
            <a:endParaRPr lang="fr-FR" sz="2800" dirty="0">
              <a:solidFill>
                <a:schemeClr val="tx1"/>
              </a:solidFill>
            </a:endParaRP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CESR : 700 		(sur 2015 </a:t>
            </a:r>
            <a:r>
              <a:rPr lang="fr-FR" sz="2800" dirty="0">
                <a:solidFill>
                  <a:schemeClr val="tx1"/>
                </a:solidFill>
              </a:rPr>
              <a:t>-</a:t>
            </a:r>
            <a:r>
              <a:rPr lang="fr-FR" sz="2800" dirty="0" smtClean="0">
                <a:solidFill>
                  <a:schemeClr val="tx1"/>
                </a:solidFill>
              </a:rPr>
              <a:t> 17 : </a:t>
            </a:r>
            <a:r>
              <a:rPr lang="fr-FR" sz="2800" i="1" dirty="0" smtClean="0">
                <a:solidFill>
                  <a:schemeClr val="tx1"/>
                </a:solidFill>
              </a:rPr>
              <a:t>480</a:t>
            </a:r>
            <a:r>
              <a:rPr lang="fr-FR" sz="2800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MSH et LI : 550 						(</a:t>
            </a:r>
            <a:r>
              <a:rPr lang="fr-FR" sz="2800" i="1" dirty="0" smtClean="0">
                <a:solidFill>
                  <a:schemeClr val="tx1"/>
                </a:solidFill>
              </a:rPr>
              <a:t>330</a:t>
            </a:r>
            <a:r>
              <a:rPr lang="fr-FR" sz="2800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IRBI : 1150 							(</a:t>
            </a:r>
            <a:r>
              <a:rPr lang="fr-FR" sz="2800" i="1" dirty="0" smtClean="0">
                <a:solidFill>
                  <a:schemeClr val="tx1"/>
                </a:solidFill>
              </a:rPr>
              <a:t>824</a:t>
            </a:r>
            <a:r>
              <a:rPr lang="fr-FR" sz="2800" dirty="0" smtClean="0">
                <a:solidFill>
                  <a:schemeClr val="tx1"/>
                </a:solidFill>
              </a:rPr>
              <a:t>)</a:t>
            </a: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3 500 pour INRA, dont 1 000 pour site </a:t>
            </a:r>
            <a:r>
              <a:rPr lang="fr-FR" sz="2800" dirty="0" err="1" smtClean="0">
                <a:solidFill>
                  <a:schemeClr val="tx1"/>
                </a:solidFill>
              </a:rPr>
              <a:t>Nouzilly</a:t>
            </a:r>
            <a:r>
              <a:rPr lang="fr-FR" sz="2800" dirty="0" smtClean="0">
                <a:solidFill>
                  <a:schemeClr val="tx1"/>
                </a:solidFill>
              </a:rPr>
              <a:t>.</a:t>
            </a:r>
          </a:p>
          <a:p>
            <a:pPr algn="l"/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407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600" dirty="0" smtClean="0"/>
              <a:t>Programme </a:t>
            </a:r>
            <a:r>
              <a:rPr lang="fr-FR" sz="3600" dirty="0" err="1" smtClean="0"/>
              <a:t>BioPaTIC</a:t>
            </a:r>
            <a:r>
              <a:rPr lang="fr-FR" sz="3100" dirty="0" smtClean="0">
                <a:solidFill>
                  <a:schemeClr val="tx1"/>
                </a:solidFill>
              </a:rPr>
              <a:t/>
            </a:r>
            <a:br>
              <a:rPr lang="fr-FR" sz="3100" dirty="0" smtClean="0">
                <a:solidFill>
                  <a:schemeClr val="tx1"/>
                </a:solidFill>
              </a:rPr>
            </a:b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4480" y="1964176"/>
            <a:ext cx="7575086" cy="4238481"/>
          </a:xfrm>
        </p:spPr>
        <p:txBody>
          <a:bodyPr>
            <a:normAutofit/>
          </a:bodyPr>
          <a:lstStyle/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CESR</a:t>
            </a:r>
            <a:r>
              <a:rPr lang="fr-FR" sz="2400" dirty="0" smtClean="0">
                <a:solidFill>
                  <a:schemeClr val="tx1"/>
                </a:solidFill>
              </a:rPr>
              <a:t> : équipement pour la réalisation de productions </a:t>
            </a:r>
            <a:r>
              <a:rPr lang="fr-FR" sz="2400" dirty="0" err="1" smtClean="0">
                <a:solidFill>
                  <a:schemeClr val="tx1"/>
                </a:solidFill>
              </a:rPr>
              <a:t>transmedia</a:t>
            </a:r>
            <a:r>
              <a:rPr lang="fr-FR" sz="2400" dirty="0" smtClean="0">
                <a:solidFill>
                  <a:schemeClr val="tx1"/>
                </a:solidFill>
              </a:rPr>
              <a:t>, et acquisition de données.</a:t>
            </a:r>
          </a:p>
          <a:p>
            <a:pPr algn="l"/>
            <a:endParaRPr lang="fr-FR" sz="2400" dirty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MSH </a:t>
            </a:r>
            <a:r>
              <a:rPr lang="fr-FR" sz="2400" dirty="0" smtClean="0">
                <a:solidFill>
                  <a:schemeClr val="tx1"/>
                </a:solidFill>
              </a:rPr>
              <a:t>et </a:t>
            </a:r>
            <a:r>
              <a:rPr lang="fr-FR" sz="2400" b="1" dirty="0" smtClean="0">
                <a:solidFill>
                  <a:schemeClr val="tx1"/>
                </a:solidFill>
              </a:rPr>
              <a:t>LI </a:t>
            </a:r>
            <a:r>
              <a:rPr lang="fr-FR" sz="2400" dirty="0" smtClean="0">
                <a:solidFill>
                  <a:schemeClr val="tx1"/>
                </a:solidFill>
              </a:rPr>
              <a:t>: équipement informatique, outils de numérisation.</a:t>
            </a:r>
          </a:p>
          <a:p>
            <a:pPr algn="l"/>
            <a:endParaRPr lang="fr-FR" sz="2400" b="1" dirty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IRBI</a:t>
            </a:r>
            <a:r>
              <a:rPr lang="fr-FR" sz="2400" dirty="0" smtClean="0">
                <a:solidFill>
                  <a:schemeClr val="tx1"/>
                </a:solidFill>
              </a:rPr>
              <a:t> : équipements laser pour métrologie optique, équipements pour l’acquisition et le traitement de données de génomique environnementale.</a:t>
            </a:r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92503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600" dirty="0" smtClean="0"/>
              <a:t>Programme </a:t>
            </a:r>
            <a:r>
              <a:rPr lang="fr-FR" sz="3600" dirty="0" err="1" smtClean="0"/>
              <a:t>Biomédicaments</a:t>
            </a:r>
            <a:r>
              <a:rPr lang="fr-FR" sz="3100" dirty="0" smtClean="0">
                <a:solidFill>
                  <a:schemeClr val="tx1"/>
                </a:solidFill>
              </a:rPr>
              <a:t/>
            </a:r>
            <a:br>
              <a:rPr lang="fr-FR" sz="3100" dirty="0" smtClean="0">
                <a:solidFill>
                  <a:schemeClr val="tx1"/>
                </a:solidFill>
              </a:rPr>
            </a:b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4480" y="1964176"/>
            <a:ext cx="7575086" cy="4238481"/>
          </a:xfrm>
        </p:spPr>
        <p:txBody>
          <a:bodyPr>
            <a:noAutofit/>
          </a:bodyPr>
          <a:lstStyle/>
          <a:p>
            <a:pPr algn="l"/>
            <a:r>
              <a:rPr lang="fr-FR" sz="2400" dirty="0">
                <a:solidFill>
                  <a:srgbClr val="000090"/>
                </a:solidFill>
              </a:rPr>
              <a:t>« </a:t>
            </a:r>
            <a:r>
              <a:rPr lang="fr-FR" sz="2400" dirty="0" smtClean="0">
                <a:solidFill>
                  <a:srgbClr val="000090"/>
                </a:solidFill>
              </a:rPr>
              <a:t>Poursuivre les investissements en région sur la thématique des </a:t>
            </a:r>
            <a:r>
              <a:rPr lang="fr-FR" sz="2400" dirty="0" err="1" smtClean="0">
                <a:solidFill>
                  <a:srgbClr val="000090"/>
                </a:solidFill>
              </a:rPr>
              <a:t>biomédicaments</a:t>
            </a:r>
            <a:r>
              <a:rPr lang="fr-FR" sz="2400" dirty="0" smtClean="0">
                <a:solidFill>
                  <a:srgbClr val="000090"/>
                </a:solidFill>
              </a:rPr>
              <a:t>, dans la dynamique des PIA et de l’ARD 2020.</a:t>
            </a:r>
            <a:r>
              <a:rPr lang="fr-FR" sz="2400" dirty="0">
                <a:solidFill>
                  <a:srgbClr val="000090"/>
                </a:solidFill>
              </a:rPr>
              <a:t> </a:t>
            </a:r>
            <a:r>
              <a:rPr lang="fr-FR" sz="2400" dirty="0" smtClean="0">
                <a:solidFill>
                  <a:schemeClr val="tx1"/>
                </a:solidFill>
              </a:rPr>
              <a:t>»</a:t>
            </a:r>
            <a:endParaRPr lang="fr-FR" sz="2400" dirty="0">
              <a:solidFill>
                <a:schemeClr val="tx1"/>
              </a:solidFill>
            </a:endParaRP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5 200 k</a:t>
            </a:r>
            <a:r>
              <a:rPr lang="fr-FR" sz="2400" dirty="0">
                <a:solidFill>
                  <a:schemeClr val="tx1"/>
                </a:solidFill>
              </a:rPr>
              <a:t>€ dont </a:t>
            </a:r>
            <a:r>
              <a:rPr lang="fr-FR" sz="2400" dirty="0" smtClean="0">
                <a:solidFill>
                  <a:schemeClr val="tx1"/>
                </a:solidFill>
              </a:rPr>
              <a:t>4 </a:t>
            </a:r>
            <a:r>
              <a:rPr lang="fr-FR" sz="2400" dirty="0">
                <a:solidFill>
                  <a:schemeClr val="tx1"/>
                </a:solidFill>
              </a:rPr>
              <a:t>5</a:t>
            </a:r>
            <a:r>
              <a:rPr lang="fr-FR" sz="2400" dirty="0" smtClean="0">
                <a:solidFill>
                  <a:schemeClr val="tx1"/>
                </a:solidFill>
              </a:rPr>
              <a:t>00 pour </a:t>
            </a:r>
            <a:r>
              <a:rPr lang="fr-FR" sz="2400" dirty="0">
                <a:solidFill>
                  <a:schemeClr val="tx1"/>
                </a:solidFill>
              </a:rPr>
              <a:t>U. de Tours </a:t>
            </a:r>
            <a:r>
              <a:rPr lang="fr-FR" sz="2000" dirty="0" smtClean="0">
                <a:solidFill>
                  <a:schemeClr val="tx1"/>
                </a:solidFill>
              </a:rPr>
              <a:t>(avec INSERM et INRA)</a:t>
            </a:r>
            <a:endParaRPr lang="fr-FR" sz="2000" dirty="0">
              <a:solidFill>
                <a:schemeClr val="tx1"/>
              </a:solidFill>
            </a:endParaRP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PST Animaleries : 486		 </a:t>
            </a:r>
            <a:r>
              <a:rPr lang="fr-FR" sz="2400" dirty="0">
                <a:solidFill>
                  <a:schemeClr val="tx1"/>
                </a:solidFill>
              </a:rPr>
              <a:t>	(sur 2015 </a:t>
            </a:r>
            <a:r>
              <a:rPr lang="fr-FR" sz="2400" dirty="0" smtClean="0">
                <a:solidFill>
                  <a:schemeClr val="tx1"/>
                </a:solidFill>
              </a:rPr>
              <a:t>-17 : </a:t>
            </a:r>
            <a:r>
              <a:rPr lang="fr-FR" sz="2400" i="1" dirty="0" smtClean="0">
                <a:solidFill>
                  <a:schemeClr val="tx1"/>
                </a:solidFill>
              </a:rPr>
              <a:t>486</a:t>
            </a:r>
            <a:r>
              <a:rPr lang="fr-FR" sz="2400" dirty="0" smtClean="0">
                <a:solidFill>
                  <a:schemeClr val="tx1"/>
                </a:solidFill>
              </a:rPr>
              <a:t>)</a:t>
            </a:r>
            <a:endParaRPr lang="fr-FR" sz="2400" dirty="0">
              <a:solidFill>
                <a:schemeClr val="tx1"/>
              </a:solidFill>
            </a:endParaRP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PST ASB : ~ 3 000								(1 576)</a:t>
            </a: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Plateforme imagerie de la PRC : ~  400</a:t>
            </a: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Ultrasons : 141								(141)</a:t>
            </a: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BIO3 : 406</a:t>
            </a:r>
          </a:p>
          <a:p>
            <a:pPr algn="l"/>
            <a:r>
              <a:rPr lang="fr-FR" sz="2400" strike="sngStrike" dirty="0" err="1" smtClean="0">
                <a:solidFill>
                  <a:schemeClr val="tx1"/>
                </a:solidFill>
              </a:rPr>
              <a:t>Babycyclotron</a:t>
            </a:r>
            <a:r>
              <a:rPr lang="fr-FR" sz="2400" strike="sngStrike" dirty="0" smtClean="0">
                <a:solidFill>
                  <a:schemeClr val="tx1"/>
                </a:solidFill>
              </a:rPr>
              <a:t> : 847</a:t>
            </a: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Autres bénéficiaires : INRA et CNRS (CBM)</a:t>
            </a:r>
            <a:endParaRPr lang="fr-FR" sz="2400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85673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600" dirty="0" smtClean="0"/>
              <a:t>Programme </a:t>
            </a:r>
            <a:r>
              <a:rPr lang="fr-FR" sz="3600" dirty="0" err="1" smtClean="0"/>
              <a:t>Biomédicaments</a:t>
            </a:r>
            <a:r>
              <a:rPr lang="fr-FR" sz="3100" dirty="0" smtClean="0">
                <a:solidFill>
                  <a:schemeClr val="tx1"/>
                </a:solidFill>
              </a:rPr>
              <a:t/>
            </a:r>
            <a:br>
              <a:rPr lang="fr-FR" sz="3100" dirty="0" smtClean="0">
                <a:solidFill>
                  <a:schemeClr val="tx1"/>
                </a:solidFill>
              </a:rPr>
            </a:b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4480" y="1964176"/>
            <a:ext cx="7575086" cy="4238481"/>
          </a:xfrm>
        </p:spPr>
        <p:txBody>
          <a:bodyPr>
            <a:normAutofit fontScale="92500" lnSpcReduction="20000"/>
          </a:bodyPr>
          <a:lstStyle/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PST animaleries</a:t>
            </a:r>
            <a:r>
              <a:rPr lang="fr-FR" sz="2400" dirty="0" smtClean="0">
                <a:solidFill>
                  <a:schemeClr val="tx1"/>
                </a:solidFill>
              </a:rPr>
              <a:t> : centrale de traitement d’air (site médecine)</a:t>
            </a:r>
          </a:p>
          <a:p>
            <a:pPr algn="l"/>
            <a:endParaRPr lang="fr-FR" sz="2400" dirty="0" smtClean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PST ASB</a:t>
            </a:r>
            <a:r>
              <a:rPr lang="fr-FR" sz="2400" dirty="0" smtClean="0">
                <a:solidFill>
                  <a:schemeClr val="tx1"/>
                </a:solidFill>
              </a:rPr>
              <a:t> : microscope </a:t>
            </a:r>
            <a:r>
              <a:rPr lang="fr-FR" sz="2400" dirty="0" err="1" smtClean="0">
                <a:solidFill>
                  <a:schemeClr val="tx1"/>
                </a:solidFill>
              </a:rPr>
              <a:t>confocal</a:t>
            </a:r>
            <a:r>
              <a:rPr lang="fr-FR" sz="2400" dirty="0" smtClean="0">
                <a:solidFill>
                  <a:schemeClr val="tx1"/>
                </a:solidFill>
              </a:rPr>
              <a:t>, RMN (</a:t>
            </a:r>
            <a:r>
              <a:rPr lang="fr-FR" sz="2400" dirty="0" err="1" smtClean="0">
                <a:solidFill>
                  <a:schemeClr val="tx1"/>
                </a:solidFill>
              </a:rPr>
              <a:t>métabolomique</a:t>
            </a:r>
            <a:r>
              <a:rPr lang="fr-FR" sz="2400" dirty="0" smtClean="0">
                <a:solidFill>
                  <a:schemeClr val="tx1"/>
                </a:solidFill>
              </a:rPr>
              <a:t> et </a:t>
            </a:r>
            <a:r>
              <a:rPr lang="fr-FR" sz="2400" dirty="0" err="1" smtClean="0">
                <a:solidFill>
                  <a:schemeClr val="tx1"/>
                </a:solidFill>
              </a:rPr>
              <a:t>lipidomique</a:t>
            </a:r>
            <a:r>
              <a:rPr lang="fr-FR" sz="2400" dirty="0" smtClean="0">
                <a:solidFill>
                  <a:schemeClr val="tx1"/>
                </a:solidFill>
              </a:rPr>
              <a:t>), microscope électronique à transmission</a:t>
            </a:r>
            <a:r>
              <a:rPr lang="fr-FR" sz="2400" dirty="0" smtClean="0">
                <a:solidFill>
                  <a:schemeClr val="tx1"/>
                </a:solidFill>
                <a:latin typeface="+mj-lt"/>
              </a:rPr>
              <a:t>, </a:t>
            </a:r>
            <a:r>
              <a:rPr lang="fr-FR" sz="2400" dirty="0">
                <a:solidFill>
                  <a:srgbClr val="000000"/>
                </a:solidFill>
                <a:latin typeface="+mj-lt"/>
                <a:ea typeface="Lucida Grande"/>
                <a:cs typeface="Lucida Grande"/>
              </a:rPr>
              <a:t>Plate forme </a:t>
            </a:r>
            <a:r>
              <a:rPr lang="fr-FR" sz="2400" dirty="0" err="1">
                <a:solidFill>
                  <a:srgbClr val="000000"/>
                </a:solidFill>
                <a:latin typeface="+mj-lt"/>
                <a:ea typeface="Lucida Grande"/>
                <a:cs typeface="Lucida Grande"/>
              </a:rPr>
              <a:t>microfluidique</a:t>
            </a:r>
            <a:r>
              <a:rPr lang="fr-FR" sz="2400" dirty="0">
                <a:solidFill>
                  <a:srgbClr val="000000"/>
                </a:solidFill>
                <a:latin typeface="+mj-lt"/>
                <a:ea typeface="Lucida Grande"/>
                <a:cs typeface="Lucida Grande"/>
              </a:rPr>
              <a:t> d'expression </a:t>
            </a:r>
            <a:r>
              <a:rPr lang="fr-FR" sz="2400" dirty="0" smtClean="0">
                <a:solidFill>
                  <a:srgbClr val="000000"/>
                </a:solidFill>
                <a:latin typeface="+mj-lt"/>
                <a:ea typeface="Lucida Grande"/>
                <a:cs typeface="Lucida Grande"/>
              </a:rPr>
              <a:t>génique, (en discussion : RMN chimie médecine, PET petit animal)</a:t>
            </a:r>
            <a:endParaRPr lang="fr-FR" sz="2400" dirty="0" smtClean="0">
              <a:solidFill>
                <a:schemeClr val="tx1"/>
              </a:solidFill>
              <a:latin typeface="+mj-lt"/>
            </a:endParaRPr>
          </a:p>
          <a:p>
            <a:pPr algn="l"/>
            <a:endParaRPr lang="fr-FR" sz="2400" dirty="0" smtClean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Ultrasons</a:t>
            </a:r>
            <a:r>
              <a:rPr lang="fr-FR" sz="2400" dirty="0" smtClean="0">
                <a:solidFill>
                  <a:schemeClr val="tx1"/>
                </a:solidFill>
              </a:rPr>
              <a:t> : échographe ouvert et </a:t>
            </a:r>
            <a:r>
              <a:rPr lang="fr-FR" sz="2400" dirty="0" err="1" smtClean="0">
                <a:solidFill>
                  <a:schemeClr val="tx1"/>
                </a:solidFill>
              </a:rPr>
              <a:t>élastographie</a:t>
            </a:r>
            <a:endParaRPr lang="fr-FR" sz="2400" dirty="0" smtClean="0">
              <a:solidFill>
                <a:schemeClr val="tx1"/>
              </a:solidFill>
            </a:endParaRPr>
          </a:p>
          <a:p>
            <a:pPr algn="l"/>
            <a:endParaRPr lang="fr-FR" sz="2400" dirty="0" smtClean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Bio3</a:t>
            </a:r>
            <a:r>
              <a:rPr lang="fr-FR" sz="2400" dirty="0" smtClean="0">
                <a:solidFill>
                  <a:schemeClr val="tx1"/>
                </a:solidFill>
              </a:rPr>
              <a:t> : matériel de laboratoire pharmaceutique</a:t>
            </a:r>
          </a:p>
          <a:p>
            <a:pPr algn="l"/>
            <a:endParaRPr lang="fr-FR" sz="2400" dirty="0">
              <a:solidFill>
                <a:schemeClr val="tx1"/>
              </a:solidFill>
            </a:endParaRPr>
          </a:p>
          <a:p>
            <a:pPr algn="l"/>
            <a:r>
              <a:rPr lang="fr-FR" sz="2400" b="1" dirty="0" smtClean="0">
                <a:solidFill>
                  <a:schemeClr val="tx1"/>
                </a:solidFill>
              </a:rPr>
              <a:t>INRA </a:t>
            </a:r>
            <a:r>
              <a:rPr lang="fr-FR" sz="2400" b="1" dirty="0" err="1" smtClean="0">
                <a:solidFill>
                  <a:schemeClr val="tx1"/>
                </a:solidFill>
              </a:rPr>
              <a:t>Nouzilly</a:t>
            </a:r>
            <a:r>
              <a:rPr lang="fr-FR" sz="2400" dirty="0" smtClean="0">
                <a:solidFill>
                  <a:schemeClr val="tx1"/>
                </a:solidFill>
              </a:rPr>
              <a:t> : préservation de ressources génétiques avicoles, spectromètre de masse </a:t>
            </a:r>
            <a:endParaRPr lang="fr-FR" sz="2400" b="1" dirty="0" smtClean="0">
              <a:solidFill>
                <a:schemeClr val="tx1"/>
              </a:solidFill>
            </a:endParaRPr>
          </a:p>
          <a:p>
            <a:pPr algn="l"/>
            <a:endParaRPr lang="fr-FR" sz="2400" b="1" dirty="0">
              <a:solidFill>
                <a:schemeClr val="tx1"/>
              </a:solidFill>
            </a:endParaRPr>
          </a:p>
          <a:p>
            <a:pPr algn="l"/>
            <a:endParaRPr lang="fr-FR" sz="2400" b="1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9442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600" dirty="0" smtClean="0"/>
              <a:t>Programme </a:t>
            </a:r>
            <a:r>
              <a:rPr lang="fr-FR" sz="3600" dirty="0" err="1" smtClean="0"/>
              <a:t>Promestock</a:t>
            </a:r>
            <a:r>
              <a:rPr lang="fr-FR" sz="3100" dirty="0" smtClean="0">
                <a:solidFill>
                  <a:schemeClr val="tx1"/>
                </a:solidFill>
              </a:rPr>
              <a:t/>
            </a:r>
            <a:br>
              <a:rPr lang="fr-FR" sz="3100" dirty="0" smtClean="0">
                <a:solidFill>
                  <a:schemeClr val="tx1"/>
                </a:solidFill>
              </a:rPr>
            </a:b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4480" y="1964176"/>
            <a:ext cx="7575086" cy="4238481"/>
          </a:xfrm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0090"/>
                </a:solidFill>
              </a:rPr>
              <a:t>« </a:t>
            </a:r>
            <a:r>
              <a:rPr lang="fr-FR" sz="2800" dirty="0" smtClean="0">
                <a:solidFill>
                  <a:srgbClr val="000090"/>
                </a:solidFill>
              </a:rPr>
              <a:t>Procédés, Matériaux pour l’Énergie et l’Environnement, Stockage pour l’Énergie</a:t>
            </a:r>
            <a:r>
              <a:rPr lang="fr-FR" sz="2800" dirty="0">
                <a:solidFill>
                  <a:srgbClr val="000090"/>
                </a:solidFill>
              </a:rPr>
              <a:t> </a:t>
            </a:r>
            <a:r>
              <a:rPr lang="fr-FR" sz="2800" dirty="0" smtClean="0">
                <a:solidFill>
                  <a:schemeClr val="tx1"/>
                </a:solidFill>
              </a:rPr>
              <a:t>»</a:t>
            </a:r>
            <a:endParaRPr lang="fr-FR" sz="2800" dirty="0">
              <a:solidFill>
                <a:schemeClr val="tx1"/>
              </a:solidFill>
            </a:endParaRPr>
          </a:p>
          <a:p>
            <a:pPr algn="l"/>
            <a:endParaRPr lang="fr-FR" sz="2800" dirty="0">
              <a:solidFill>
                <a:schemeClr val="tx1"/>
              </a:solidFill>
            </a:endParaRP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6 600 k</a:t>
            </a:r>
            <a:r>
              <a:rPr lang="fr-FR" sz="2800" dirty="0">
                <a:solidFill>
                  <a:schemeClr val="tx1"/>
                </a:solidFill>
              </a:rPr>
              <a:t>€ dont </a:t>
            </a:r>
            <a:r>
              <a:rPr lang="fr-FR" sz="2800" dirty="0" smtClean="0">
                <a:solidFill>
                  <a:schemeClr val="tx1"/>
                </a:solidFill>
              </a:rPr>
              <a:t>600 pour </a:t>
            </a:r>
            <a:r>
              <a:rPr lang="fr-FR" sz="2800" dirty="0">
                <a:solidFill>
                  <a:schemeClr val="tx1"/>
                </a:solidFill>
              </a:rPr>
              <a:t>U. de Tours et </a:t>
            </a:r>
            <a:r>
              <a:rPr lang="fr-FR" sz="2800" dirty="0" smtClean="0">
                <a:solidFill>
                  <a:schemeClr val="tx1"/>
                </a:solidFill>
              </a:rPr>
              <a:t>CNRS.</a:t>
            </a:r>
          </a:p>
          <a:p>
            <a:pPr algn="l"/>
            <a:r>
              <a:rPr lang="fr-FR" sz="2400" dirty="0" smtClean="0">
                <a:solidFill>
                  <a:schemeClr val="tx1"/>
                </a:solidFill>
              </a:rPr>
              <a:t>(réalisé en 2015 : SPS pour GREMAN, site Blois.)</a:t>
            </a:r>
          </a:p>
          <a:p>
            <a:pPr algn="l"/>
            <a:endParaRPr lang="fr-FR" sz="2800" dirty="0" smtClean="0">
              <a:solidFill>
                <a:schemeClr val="tx1"/>
              </a:solidFill>
            </a:endParaRP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1 200 pour CEA.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24754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76054" y="516889"/>
            <a:ext cx="5682145" cy="1609737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CPER 2015-2020</a:t>
            </a:r>
            <a:br>
              <a:rPr lang="fr-FR" dirty="0" smtClean="0"/>
            </a:br>
            <a:r>
              <a:rPr lang="fr-FR" sz="3600" dirty="0" smtClean="0"/>
              <a:t>Programme PSAT 2</a:t>
            </a:r>
            <a:r>
              <a:rPr lang="fr-FR" sz="3100" dirty="0" smtClean="0">
                <a:solidFill>
                  <a:schemeClr val="tx1"/>
                </a:solidFill>
              </a:rPr>
              <a:t/>
            </a:r>
            <a:br>
              <a:rPr lang="fr-FR" sz="3100" dirty="0" smtClean="0">
                <a:solidFill>
                  <a:schemeClr val="tx1"/>
                </a:solidFill>
              </a:rPr>
            </a:br>
            <a:endParaRPr lang="fr-FR" sz="31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64480" y="1964176"/>
            <a:ext cx="7575086" cy="4238481"/>
          </a:xfrm>
        </p:spPr>
        <p:txBody>
          <a:bodyPr>
            <a:normAutofit/>
          </a:bodyPr>
          <a:lstStyle/>
          <a:p>
            <a:pPr algn="l"/>
            <a:r>
              <a:rPr lang="fr-FR" sz="2800" dirty="0">
                <a:solidFill>
                  <a:srgbClr val="000090"/>
                </a:solidFill>
              </a:rPr>
              <a:t>« </a:t>
            </a:r>
            <a:r>
              <a:rPr lang="fr-FR" sz="2800" dirty="0" smtClean="0">
                <a:solidFill>
                  <a:srgbClr val="000090"/>
                </a:solidFill>
              </a:rPr>
              <a:t>Site d’étude des maladies infectieuses animales (INRA </a:t>
            </a:r>
            <a:r>
              <a:rPr lang="fr-FR" sz="2800" dirty="0" err="1" smtClean="0">
                <a:solidFill>
                  <a:srgbClr val="000090"/>
                </a:solidFill>
              </a:rPr>
              <a:t>Nouzilly</a:t>
            </a:r>
            <a:r>
              <a:rPr lang="fr-FR" sz="2800" dirty="0" smtClean="0">
                <a:solidFill>
                  <a:srgbClr val="000090"/>
                </a:solidFill>
              </a:rPr>
              <a:t>). UMR ISP : doter le pôle de moyens d’imagerie cellulaire en milieu confiné et d’une plateforme de </a:t>
            </a:r>
            <a:r>
              <a:rPr lang="fr-FR" sz="2800" dirty="0" err="1" smtClean="0">
                <a:solidFill>
                  <a:srgbClr val="000090"/>
                </a:solidFill>
              </a:rPr>
              <a:t>phénotypage</a:t>
            </a:r>
            <a:r>
              <a:rPr lang="fr-FR" sz="2800" dirty="0" smtClean="0">
                <a:solidFill>
                  <a:srgbClr val="000090"/>
                </a:solidFill>
              </a:rPr>
              <a:t>.</a:t>
            </a:r>
            <a:r>
              <a:rPr lang="fr-FR" sz="2800" dirty="0" smtClean="0">
                <a:solidFill>
                  <a:schemeClr val="tx1"/>
                </a:solidFill>
              </a:rPr>
              <a:t>»</a:t>
            </a:r>
            <a:endParaRPr lang="fr-FR" sz="2800" dirty="0">
              <a:solidFill>
                <a:schemeClr val="tx1"/>
              </a:solidFill>
            </a:endParaRPr>
          </a:p>
          <a:p>
            <a:pPr algn="l"/>
            <a:endParaRPr lang="fr-FR" sz="2800" dirty="0" smtClean="0">
              <a:solidFill>
                <a:schemeClr val="tx1"/>
              </a:solidFill>
            </a:endParaRPr>
          </a:p>
          <a:p>
            <a:pPr algn="l"/>
            <a:r>
              <a:rPr lang="fr-FR" sz="2800" dirty="0" smtClean="0">
                <a:solidFill>
                  <a:schemeClr val="tx1"/>
                </a:solidFill>
              </a:rPr>
              <a:t>1 320 k€</a:t>
            </a:r>
            <a:endParaRPr lang="fr-FR" sz="2800" dirty="0">
              <a:solidFill>
                <a:schemeClr val="tx1"/>
              </a:solidFill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1196066" y="812253"/>
            <a:ext cx="1846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 dirty="0"/>
          </a:p>
        </p:txBody>
      </p:sp>
      <p:pic>
        <p:nvPicPr>
          <p:cNvPr id="5" name="Image 4" descr="Logo Francois-Rabelais BLEU HD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28" y="177218"/>
            <a:ext cx="1727849" cy="1220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88075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204</Words>
  <Application>Microsoft Office PowerPoint</Application>
  <PresentationFormat>Affichage à l'écran (4:3)</PresentationFormat>
  <Paragraphs>144</Paragraphs>
  <Slides>7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Thème Office</vt:lpstr>
      <vt:lpstr>CPER 2015-2020 Équipement recherche en Région Centre-Val de Loire</vt:lpstr>
      <vt:lpstr>CPER 2015-2020 Programme BioPaTIC </vt:lpstr>
      <vt:lpstr>CPER 2015-2020 Programme BioPaTIC </vt:lpstr>
      <vt:lpstr>CPER 2015-2020 Programme Biomédicaments </vt:lpstr>
      <vt:lpstr>CPER 2015-2020 Programme Biomédicaments </vt:lpstr>
      <vt:lpstr>CPER 2015-2020 Programme Promestock </vt:lpstr>
      <vt:lpstr>CPER 2015-2020 Programme PSAT 2 </vt:lpstr>
    </vt:vector>
  </TitlesOfParts>
  <Company>Université François Rabelais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CPER 2015-2020</dc:title>
  <dc:creator>Emmanuel Lesigne</dc:creator>
  <cp:lastModifiedBy>Isabelle Guillouet</cp:lastModifiedBy>
  <cp:revision>25</cp:revision>
  <cp:lastPrinted>2017-09-28T06:03:37Z</cp:lastPrinted>
  <dcterms:created xsi:type="dcterms:W3CDTF">2016-10-07T15:00:14Z</dcterms:created>
  <dcterms:modified xsi:type="dcterms:W3CDTF">2017-09-28T06:04:30Z</dcterms:modified>
</cp:coreProperties>
</file>