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78" r:id="rId5"/>
    <p:sldId id="275" r:id="rId6"/>
    <p:sldId id="259" r:id="rId7"/>
    <p:sldId id="270" r:id="rId8"/>
    <p:sldId id="260" r:id="rId9"/>
    <p:sldId id="261" r:id="rId10"/>
    <p:sldId id="262" r:id="rId11"/>
    <p:sldId id="263" r:id="rId12"/>
    <p:sldId id="276" r:id="rId13"/>
    <p:sldId id="277" r:id="rId14"/>
    <p:sldId id="271" r:id="rId15"/>
    <p:sldId id="272" r:id="rId16"/>
    <p:sldId id="269" r:id="rId17"/>
  </p:sldIdLst>
  <p:sldSz cx="9144000" cy="6858000" type="screen4x3"/>
  <p:notesSz cx="6810375" cy="99425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r.univ-tours.local\home$\univ-tours\laurent\claire\CONTRATS.%20CONTRACTUELS\CONTRATS%20BIATSS\CONTRATS%20PECRESSE\POUR%20BILAN%20ANNUEL\emploi-&#233;tudiant%20et%20apog&#233;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/>
              </a:solidFill>
              <a:ln w="254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254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cat>
            <c:strRef>
              <c:f>BILAN!$A$2:$B$2</c:f>
              <c:strCache>
                <c:ptCount val="2"/>
                <c:pt idx="0">
                  <c:v>HOMMES</c:v>
                </c:pt>
                <c:pt idx="1">
                  <c:v>FEMMES</c:v>
                </c:pt>
              </c:strCache>
            </c:strRef>
          </c:cat>
          <c:val>
            <c:numRef>
              <c:f>BILAN!$A$3:$B$3</c:f>
              <c:numCache>
                <c:formatCode>General</c:formatCode>
                <c:ptCount val="2"/>
                <c:pt idx="0">
                  <c:v>107</c:v>
                </c:pt>
                <c:pt idx="1">
                  <c:v>174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invertIfNegative val="0"/>
          <c:cat>
            <c:strRef>
              <c:f>BILAN!$A$33:$A$50</c:f>
              <c:strCache>
                <c:ptCount val="18"/>
                <c:pt idx="0">
                  <c:v>18 ANS</c:v>
                </c:pt>
                <c:pt idx="1">
                  <c:v>19 ANS</c:v>
                </c:pt>
                <c:pt idx="2">
                  <c:v>20 ANS</c:v>
                </c:pt>
                <c:pt idx="3">
                  <c:v>21 ANS</c:v>
                </c:pt>
                <c:pt idx="4">
                  <c:v>22 ANS</c:v>
                </c:pt>
                <c:pt idx="5">
                  <c:v>23 ANS</c:v>
                </c:pt>
                <c:pt idx="6">
                  <c:v>24 ANS</c:v>
                </c:pt>
                <c:pt idx="7">
                  <c:v>25 ANS</c:v>
                </c:pt>
                <c:pt idx="8">
                  <c:v>26 ANS</c:v>
                </c:pt>
                <c:pt idx="9">
                  <c:v>27 ANS</c:v>
                </c:pt>
                <c:pt idx="10">
                  <c:v>28 ANS</c:v>
                </c:pt>
                <c:pt idx="11">
                  <c:v>29 ANS</c:v>
                </c:pt>
                <c:pt idx="12">
                  <c:v>30 ANS</c:v>
                </c:pt>
                <c:pt idx="13">
                  <c:v>31 ANS</c:v>
                </c:pt>
                <c:pt idx="14">
                  <c:v>32 ANS</c:v>
                </c:pt>
                <c:pt idx="15">
                  <c:v>34 ANS</c:v>
                </c:pt>
                <c:pt idx="16">
                  <c:v>37 ANS</c:v>
                </c:pt>
                <c:pt idx="17">
                  <c:v>39 ANS</c:v>
                </c:pt>
              </c:strCache>
            </c:strRef>
          </c:cat>
          <c:val>
            <c:numRef>
              <c:f>BILAN!$B$33:$B$50</c:f>
              <c:numCache>
                <c:formatCode>General</c:formatCode>
                <c:ptCount val="18"/>
                <c:pt idx="0">
                  <c:v>1</c:v>
                </c:pt>
                <c:pt idx="1">
                  <c:v>17</c:v>
                </c:pt>
                <c:pt idx="2">
                  <c:v>34</c:v>
                </c:pt>
                <c:pt idx="3">
                  <c:v>41</c:v>
                </c:pt>
                <c:pt idx="4">
                  <c:v>49</c:v>
                </c:pt>
                <c:pt idx="5">
                  <c:v>49</c:v>
                </c:pt>
                <c:pt idx="6">
                  <c:v>32</c:v>
                </c:pt>
                <c:pt idx="7">
                  <c:v>20</c:v>
                </c:pt>
                <c:pt idx="8">
                  <c:v>12</c:v>
                </c:pt>
                <c:pt idx="9">
                  <c:v>9</c:v>
                </c:pt>
                <c:pt idx="10">
                  <c:v>6</c:v>
                </c:pt>
                <c:pt idx="11">
                  <c:v>5</c:v>
                </c:pt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176704"/>
        <c:axId val="45676736"/>
        <c:axId val="84535168"/>
      </c:bar3DChart>
      <c:catAx>
        <c:axId val="47176704"/>
        <c:scaling>
          <c:orientation val="minMax"/>
        </c:scaling>
        <c:delete val="0"/>
        <c:axPos val="b"/>
        <c:majorTickMark val="out"/>
        <c:minorTickMark val="none"/>
        <c:tickLblPos val="nextTo"/>
        <c:crossAx val="45676736"/>
        <c:crosses val="autoZero"/>
        <c:auto val="1"/>
        <c:lblAlgn val="ctr"/>
        <c:lblOffset val="100"/>
        <c:noMultiLvlLbl val="0"/>
      </c:catAx>
      <c:valAx>
        <c:axId val="45676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176704"/>
        <c:crosses val="autoZero"/>
        <c:crossBetween val="between"/>
      </c:valAx>
      <c:serAx>
        <c:axId val="84535168"/>
        <c:scaling>
          <c:orientation val="minMax"/>
        </c:scaling>
        <c:delete val="1"/>
        <c:axPos val="b"/>
        <c:majorTickMark val="out"/>
        <c:minorTickMark val="none"/>
        <c:tickLblPos val="nextTo"/>
        <c:crossAx val="45676736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BILAN!$A$14:$A$25</c:f>
              <c:strCache>
                <c:ptCount val="12"/>
                <c:pt idx="0">
                  <c:v>ASH</c:v>
                </c:pt>
                <c:pt idx="1">
                  <c:v>BLOIS SCIENCES</c:v>
                </c:pt>
                <c:pt idx="2">
                  <c:v>CESR</c:v>
                </c:pt>
                <c:pt idx="3">
                  <c:v>DROIT ECO SCIENCES SOCIALES</c:v>
                </c:pt>
                <c:pt idx="4">
                  <c:v>DROIT BLOIS</c:v>
                </c:pt>
                <c:pt idx="5">
                  <c:v>IUT TOURS</c:v>
                </c:pt>
                <c:pt idx="6">
                  <c:v>EPU</c:v>
                </c:pt>
                <c:pt idx="7">
                  <c:v>IUT BLOIS</c:v>
                </c:pt>
                <c:pt idx="8">
                  <c:v>LETTRES ET LANGUES</c:v>
                </c:pt>
                <c:pt idx="9">
                  <c:v>MEDECINE</c:v>
                </c:pt>
                <c:pt idx="10">
                  <c:v>PHARMACIE</c:v>
                </c:pt>
                <c:pt idx="11">
                  <c:v>SCIENCES ET TECHNIQUES</c:v>
                </c:pt>
              </c:strCache>
            </c:strRef>
          </c:cat>
          <c:val>
            <c:numRef>
              <c:f>BILAN!$B$14:$B$25</c:f>
              <c:numCache>
                <c:formatCode>General</c:formatCode>
                <c:ptCount val="12"/>
                <c:pt idx="0">
                  <c:v>80</c:v>
                </c:pt>
                <c:pt idx="1">
                  <c:v>6</c:v>
                </c:pt>
                <c:pt idx="2">
                  <c:v>10</c:v>
                </c:pt>
                <c:pt idx="3">
                  <c:v>68</c:v>
                </c:pt>
                <c:pt idx="4">
                  <c:v>1</c:v>
                </c:pt>
                <c:pt idx="5">
                  <c:v>4</c:v>
                </c:pt>
                <c:pt idx="6">
                  <c:v>19</c:v>
                </c:pt>
                <c:pt idx="7">
                  <c:v>2</c:v>
                </c:pt>
                <c:pt idx="8">
                  <c:v>33</c:v>
                </c:pt>
                <c:pt idx="9">
                  <c:v>19</c:v>
                </c:pt>
                <c:pt idx="10">
                  <c:v>5</c:v>
                </c:pt>
                <c:pt idx="11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13974784"/>
        <c:axId val="45674432"/>
        <c:axId val="0"/>
      </c:bar3DChart>
      <c:catAx>
        <c:axId val="113974784"/>
        <c:scaling>
          <c:orientation val="minMax"/>
        </c:scaling>
        <c:delete val="0"/>
        <c:axPos val="b"/>
        <c:majorTickMark val="none"/>
        <c:minorTickMark val="none"/>
        <c:tickLblPos val="nextTo"/>
        <c:crossAx val="45674432"/>
        <c:crosses val="autoZero"/>
        <c:auto val="1"/>
        <c:lblAlgn val="ctr"/>
        <c:lblOffset val="100"/>
        <c:noMultiLvlLbl val="0"/>
      </c:catAx>
      <c:valAx>
        <c:axId val="45674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39747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BILAN!$A$53:$A$59</c:f>
              <c:strCache>
                <c:ptCount val="7"/>
                <c:pt idx="0">
                  <c:v>Niveau -1 ou 0</c:v>
                </c:pt>
                <c:pt idx="1">
                  <c:v>Niveau L 1</c:v>
                </c:pt>
                <c:pt idx="2">
                  <c:v>Niveau L 2</c:v>
                </c:pt>
                <c:pt idx="3">
                  <c:v>Niveau L 3</c:v>
                </c:pt>
                <c:pt idx="4">
                  <c:v>Niveau M 1  ou Ecole Ing</c:v>
                </c:pt>
                <c:pt idx="5">
                  <c:v>Niveau M 2 ou Ecole Ing</c:v>
                </c:pt>
                <c:pt idx="6">
                  <c:v>Doctorat ou thèse d'exercice</c:v>
                </c:pt>
              </c:strCache>
            </c:strRef>
          </c:cat>
          <c:val>
            <c:numRef>
              <c:f>BILAN!$B$53:$B$59</c:f>
              <c:numCache>
                <c:formatCode>General</c:formatCode>
                <c:ptCount val="7"/>
                <c:pt idx="0">
                  <c:v>5</c:v>
                </c:pt>
                <c:pt idx="1">
                  <c:v>33</c:v>
                </c:pt>
                <c:pt idx="2">
                  <c:v>50</c:v>
                </c:pt>
                <c:pt idx="3">
                  <c:v>54</c:v>
                </c:pt>
                <c:pt idx="4">
                  <c:v>81</c:v>
                </c:pt>
                <c:pt idx="5">
                  <c:v>47</c:v>
                </c:pt>
                <c:pt idx="6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4028032"/>
        <c:axId val="45656896"/>
        <c:axId val="0"/>
      </c:bar3DChart>
      <c:catAx>
        <c:axId val="114028032"/>
        <c:scaling>
          <c:orientation val="minMax"/>
        </c:scaling>
        <c:delete val="0"/>
        <c:axPos val="b"/>
        <c:majorTickMark val="out"/>
        <c:minorTickMark val="none"/>
        <c:tickLblPos val="nextTo"/>
        <c:crossAx val="45656896"/>
        <c:crosses val="autoZero"/>
        <c:auto val="1"/>
        <c:lblAlgn val="ctr"/>
        <c:lblOffset val="100"/>
        <c:noMultiLvlLbl val="0"/>
      </c:catAx>
      <c:valAx>
        <c:axId val="45656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028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BILAN!$A$61:$A$68</c:f>
              <c:strCache>
                <c:ptCount val="8"/>
                <c:pt idx="0">
                  <c:v>Accueil des étudiants</c:v>
                </c:pt>
                <c:pt idx="1">
                  <c:v>Assistance et accompagnement des étudiants handicapés</c:v>
                </c:pt>
                <c:pt idx="2">
                  <c:v>Tutorat</c:v>
                </c:pt>
                <c:pt idx="3">
                  <c:v>Soutien informatique et aide à l’utilisation des nouvelles technologies</c:v>
                </c:pt>
                <c:pt idx="4">
                  <c:v>Service d’appui aux personnels des bibliothèques</c:v>
                </c:pt>
                <c:pt idx="5">
                  <c:v>Animations culturelles, scientifiques, sportives et sociales</c:v>
                </c:pt>
                <c:pt idx="6">
                  <c:v>Aide à l’insertion professionnelle</c:v>
                </c:pt>
                <c:pt idx="7">
                  <c:v>Promotion de l’offre de formation</c:v>
                </c:pt>
              </c:strCache>
            </c:strRef>
          </c:cat>
          <c:val>
            <c:numRef>
              <c:f>BILAN!$B$61:$B$68</c:f>
              <c:numCache>
                <c:formatCode>General</c:formatCode>
                <c:ptCount val="8"/>
                <c:pt idx="0">
                  <c:v>17</c:v>
                </c:pt>
                <c:pt idx="1">
                  <c:v>90</c:v>
                </c:pt>
                <c:pt idx="2">
                  <c:v>84</c:v>
                </c:pt>
                <c:pt idx="3">
                  <c:v>27</c:v>
                </c:pt>
                <c:pt idx="4">
                  <c:v>29</c:v>
                </c:pt>
                <c:pt idx="5">
                  <c:v>21</c:v>
                </c:pt>
                <c:pt idx="6">
                  <c:v>36</c:v>
                </c:pt>
                <c:pt idx="7">
                  <c:v>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4151936"/>
        <c:axId val="45658624"/>
      </c:barChart>
      <c:catAx>
        <c:axId val="114151936"/>
        <c:scaling>
          <c:orientation val="minMax"/>
        </c:scaling>
        <c:delete val="0"/>
        <c:axPos val="l"/>
        <c:majorTickMark val="none"/>
        <c:minorTickMark val="none"/>
        <c:tickLblPos val="nextTo"/>
        <c:crossAx val="45658624"/>
        <c:crosses val="autoZero"/>
        <c:auto val="1"/>
        <c:lblAlgn val="ctr"/>
        <c:lblOffset val="100"/>
        <c:noMultiLvlLbl val="0"/>
      </c:catAx>
      <c:valAx>
        <c:axId val="4565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4151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BILAN!$A$78:$A$93</c:f>
              <c:strCache>
                <c:ptCount val="16"/>
                <c:pt idx="0">
                  <c:v>ASH</c:v>
                </c:pt>
                <c:pt idx="1">
                  <c:v>DROIT ECO SCIENCES SOCIALES</c:v>
                </c:pt>
                <c:pt idx="2">
                  <c:v>EPU</c:v>
                </c:pt>
                <c:pt idx="3">
                  <c:v>IUT TOURS</c:v>
                </c:pt>
                <c:pt idx="4">
                  <c:v>LETTRES ET LANGUES</c:v>
                </c:pt>
                <c:pt idx="5">
                  <c:v>MEDECINE</c:v>
                </c:pt>
                <c:pt idx="6">
                  <c:v>SCIENCES ET TECHNIQUES</c:v>
                </c:pt>
                <c:pt idx="7">
                  <c:v>CUEFEE</c:v>
                </c:pt>
                <c:pt idx="8">
                  <c:v>DEVE</c:v>
                </c:pt>
                <c:pt idx="9">
                  <c:v>DEVP DURABLE</c:v>
                </c:pt>
                <c:pt idx="10">
                  <c:v>SCD</c:v>
                </c:pt>
                <c:pt idx="11">
                  <c:v>MOIP</c:v>
                </c:pt>
                <c:pt idx="12">
                  <c:v>OVE</c:v>
                </c:pt>
                <c:pt idx="13">
                  <c:v>RELATIONS INTERNATIONALES</c:v>
                </c:pt>
                <c:pt idx="14">
                  <c:v>SUMPPS</c:v>
                </c:pt>
                <c:pt idx="15">
                  <c:v>MISSION HANDICAP</c:v>
                </c:pt>
              </c:strCache>
            </c:strRef>
          </c:cat>
          <c:val>
            <c:numRef>
              <c:f>BILAN!$B$78:$B$93</c:f>
              <c:numCache>
                <c:formatCode>General</c:formatCode>
                <c:ptCount val="16"/>
                <c:pt idx="0">
                  <c:v>25</c:v>
                </c:pt>
                <c:pt idx="1">
                  <c:v>34</c:v>
                </c:pt>
                <c:pt idx="2">
                  <c:v>17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21</c:v>
                </c:pt>
                <c:pt idx="7">
                  <c:v>1</c:v>
                </c:pt>
                <c:pt idx="8">
                  <c:v>10</c:v>
                </c:pt>
                <c:pt idx="9">
                  <c:v>1</c:v>
                </c:pt>
                <c:pt idx="10">
                  <c:v>29</c:v>
                </c:pt>
                <c:pt idx="11">
                  <c:v>13</c:v>
                </c:pt>
                <c:pt idx="12">
                  <c:v>33</c:v>
                </c:pt>
                <c:pt idx="13">
                  <c:v>1</c:v>
                </c:pt>
                <c:pt idx="14">
                  <c:v>16</c:v>
                </c:pt>
                <c:pt idx="15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4278912"/>
        <c:axId val="45660928"/>
      </c:barChart>
      <c:catAx>
        <c:axId val="114278912"/>
        <c:scaling>
          <c:orientation val="minMax"/>
        </c:scaling>
        <c:delete val="0"/>
        <c:axPos val="l"/>
        <c:majorTickMark val="none"/>
        <c:minorTickMark val="none"/>
        <c:tickLblPos val="nextTo"/>
        <c:crossAx val="45660928"/>
        <c:crosses val="autoZero"/>
        <c:auto val="1"/>
        <c:lblAlgn val="ctr"/>
        <c:lblOffset val="100"/>
        <c:noMultiLvlLbl val="0"/>
      </c:catAx>
      <c:valAx>
        <c:axId val="4566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42789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243529556813763"/>
          <c:y val="0"/>
          <c:w val="0.75668608510920798"/>
          <c:h val="0.94854791588930476"/>
        </c:manualLayout>
      </c:layout>
      <c:bar3DChart>
        <c:barDir val="bar"/>
        <c:grouping val="clustered"/>
        <c:varyColors val="0"/>
        <c:ser>
          <c:idx val="0"/>
          <c:order val="0"/>
          <c:invertIfNegative val="0"/>
          <c:cat>
            <c:strRef>
              <c:f>BILAN!$A$100:$A$115</c:f>
              <c:strCache>
                <c:ptCount val="16"/>
                <c:pt idx="0">
                  <c:v>ASH</c:v>
                </c:pt>
                <c:pt idx="1">
                  <c:v>DROIT ECO SCIENCES SOCIALES</c:v>
                </c:pt>
                <c:pt idx="2">
                  <c:v>EPU</c:v>
                </c:pt>
                <c:pt idx="3">
                  <c:v>IUT TOURS</c:v>
                </c:pt>
                <c:pt idx="4">
                  <c:v>LETTRES ET LANGUES</c:v>
                </c:pt>
                <c:pt idx="5">
                  <c:v>MEDECINE</c:v>
                </c:pt>
                <c:pt idx="6">
                  <c:v>SCIENCES ET TECHNIQUES</c:v>
                </c:pt>
                <c:pt idx="7">
                  <c:v>CUEFEE</c:v>
                </c:pt>
                <c:pt idx="8">
                  <c:v>DEVE</c:v>
                </c:pt>
                <c:pt idx="9">
                  <c:v>DEVP DURABLE</c:v>
                </c:pt>
                <c:pt idx="10">
                  <c:v>MISSION HANDICAP</c:v>
                </c:pt>
                <c:pt idx="11">
                  <c:v>MOIP</c:v>
                </c:pt>
                <c:pt idx="12">
                  <c:v>OVE</c:v>
                </c:pt>
                <c:pt idx="13">
                  <c:v>RI</c:v>
                </c:pt>
                <c:pt idx="14">
                  <c:v>SCD</c:v>
                </c:pt>
                <c:pt idx="15">
                  <c:v>SUMPPS</c:v>
                </c:pt>
              </c:strCache>
            </c:strRef>
          </c:cat>
          <c:val>
            <c:numRef>
              <c:f>BILAN!$B$100:$B$115</c:f>
              <c:numCache>
                <c:formatCode>General</c:formatCode>
                <c:ptCount val="16"/>
                <c:pt idx="0">
                  <c:v>48</c:v>
                </c:pt>
                <c:pt idx="1">
                  <c:v>44</c:v>
                </c:pt>
                <c:pt idx="2">
                  <c:v>18</c:v>
                </c:pt>
                <c:pt idx="3">
                  <c:v>8</c:v>
                </c:pt>
                <c:pt idx="4">
                  <c:v>5</c:v>
                </c:pt>
                <c:pt idx="5">
                  <c:v>2</c:v>
                </c:pt>
                <c:pt idx="6">
                  <c:v>35</c:v>
                </c:pt>
                <c:pt idx="7">
                  <c:v>1</c:v>
                </c:pt>
                <c:pt idx="8">
                  <c:v>12</c:v>
                </c:pt>
                <c:pt idx="9">
                  <c:v>1</c:v>
                </c:pt>
                <c:pt idx="10">
                  <c:v>129</c:v>
                </c:pt>
                <c:pt idx="11">
                  <c:v>13</c:v>
                </c:pt>
                <c:pt idx="12">
                  <c:v>33</c:v>
                </c:pt>
                <c:pt idx="13">
                  <c:v>2</c:v>
                </c:pt>
                <c:pt idx="14">
                  <c:v>58</c:v>
                </c:pt>
                <c:pt idx="15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14683904"/>
        <c:axId val="89367680"/>
        <c:axId val="0"/>
      </c:bar3DChart>
      <c:catAx>
        <c:axId val="114683904"/>
        <c:scaling>
          <c:orientation val="minMax"/>
        </c:scaling>
        <c:delete val="0"/>
        <c:axPos val="l"/>
        <c:majorTickMark val="none"/>
        <c:minorTickMark val="none"/>
        <c:tickLblPos val="nextTo"/>
        <c:crossAx val="89367680"/>
        <c:crosses val="autoZero"/>
        <c:auto val="1"/>
        <c:lblAlgn val="ctr"/>
        <c:lblOffset val="100"/>
        <c:noMultiLvlLbl val="0"/>
      </c:catAx>
      <c:valAx>
        <c:axId val="893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4683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21748095344692"/>
          <c:y val="0.22771373274908657"/>
          <c:w val="0.41746939911695014"/>
          <c:h val="0.682250675923788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9.2858522892971709E-2"/>
                  <c:y val="-0.1232716661625382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5422438514630111E-2"/>
                  <c:y val="4.199040071693029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5510778166618059E-2"/>
                  <c:y val="0.143445273414740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BILAN!$A$121:$A$123</c:f>
              <c:strCache>
                <c:ptCount val="3"/>
                <c:pt idx="0">
                  <c:v>Moins de 3 mois</c:v>
                </c:pt>
                <c:pt idx="1">
                  <c:v>entre 3 mois et 6 mois</c:v>
                </c:pt>
                <c:pt idx="2">
                  <c:v>6 mois et  plus</c:v>
                </c:pt>
              </c:strCache>
            </c:strRef>
          </c:cat>
          <c:val>
            <c:numRef>
              <c:f>BILAN!$B$121:$B$123</c:f>
              <c:numCache>
                <c:formatCode>General</c:formatCode>
                <c:ptCount val="3"/>
                <c:pt idx="0">
                  <c:v>271</c:v>
                </c:pt>
                <c:pt idx="1">
                  <c:v>114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fr-FR"/>
          </a:p>
        </c:txPr>
      </c:legendEntry>
      <c:legendEntry>
        <c:idx val="1"/>
        <c:txPr>
          <a:bodyPr/>
          <a:lstStyle/>
          <a:p>
            <a:pPr>
              <a:defRPr lang="fr-FR" sz="14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</c:legendEntry>
      <c:legendEntry>
        <c:idx val="2"/>
        <c:txPr>
          <a:bodyPr/>
          <a:lstStyle/>
          <a:p>
            <a:pPr>
              <a:defRPr lang="fr-FR" sz="14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</c:legendEntry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4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8.5309846248195736E-2"/>
                  <c:y val="9.907440233530580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854131216064506E-2"/>
                  <c:y val="-0.1339679937166203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8245645312753747E-2"/>
                  <c:y val="-0.1418111858839513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360711789252201"/>
                  <c:y val="3.09558710116525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6977679611621109E-2"/>
                  <c:y val="0.160985083550321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BILAN!$A$132:$A$136</c:f>
              <c:strCache>
                <c:ptCount val="5"/>
                <c:pt idx="0">
                  <c:v>Moins de 20 heures</c:v>
                </c:pt>
                <c:pt idx="1">
                  <c:v>20 H - moins  de 50 heures</c:v>
                </c:pt>
                <c:pt idx="2">
                  <c:v>50 H - moins de 100 heures</c:v>
                </c:pt>
                <c:pt idx="3">
                  <c:v>100H - moins de 150 heures</c:v>
                </c:pt>
                <c:pt idx="4">
                  <c:v>150 H et plus</c:v>
                </c:pt>
              </c:strCache>
            </c:strRef>
          </c:cat>
          <c:val>
            <c:numRef>
              <c:f>BILAN!$B$132:$B$136</c:f>
              <c:numCache>
                <c:formatCode>General</c:formatCode>
                <c:ptCount val="5"/>
                <c:pt idx="0">
                  <c:v>122</c:v>
                </c:pt>
                <c:pt idx="1">
                  <c:v>88</c:v>
                </c:pt>
                <c:pt idx="2">
                  <c:v>85</c:v>
                </c:pt>
                <c:pt idx="3">
                  <c:v>76</c:v>
                </c:pt>
                <c:pt idx="4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0.10602</cdr:x>
      <cdr:y>0.6245</cdr:y>
    </cdr:from>
    <cdr:to>
      <cdr:x>0.19975</cdr:x>
      <cdr:y>0.6727</cdr:y>
    </cdr:to>
    <cdr:cxnSp macro="">
      <cdr:nvCxnSpPr>
        <cdr:cNvPr id="3" name="Connecteur droit avec flèche 2"/>
        <cdr:cNvCxnSpPr>
          <a:stCxn xmlns:a="http://schemas.openxmlformats.org/drawingml/2006/main" id="4" idx="7"/>
        </cdr:cNvCxnSpPr>
      </cdr:nvCxnSpPr>
      <cdr:spPr>
        <a:xfrm xmlns:a="http://schemas.openxmlformats.org/drawingml/2006/main" flipV="1">
          <a:off x="879044" y="3168352"/>
          <a:ext cx="777140" cy="24452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4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0.65289</cdr:y>
    </cdr:from>
    <cdr:to>
      <cdr:x>0.12421</cdr:x>
      <cdr:y>0.78816</cdr:y>
    </cdr:to>
    <cdr:sp macro="" textlink="">
      <cdr:nvSpPr>
        <cdr:cNvPr id="4" name="Ellipse 3"/>
        <cdr:cNvSpPr/>
      </cdr:nvSpPr>
      <cdr:spPr>
        <a:xfrm xmlns:a="http://schemas.openxmlformats.org/drawingml/2006/main">
          <a:off x="0" y="3312368"/>
          <a:ext cx="1029864" cy="686291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4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b="1" dirty="0" smtClean="0">
              <a:solidFill>
                <a:schemeClr val="tx1"/>
              </a:solidFill>
            </a:rPr>
            <a:t>114 contrats</a:t>
          </a:r>
          <a:endParaRPr lang="fr-FR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0.13027</cdr:x>
      <cdr:y>0.09935</cdr:y>
    </cdr:from>
    <cdr:to>
      <cdr:x>0.29528</cdr:x>
      <cdr:y>0.28386</cdr:y>
    </cdr:to>
    <cdr:cxnSp macro="">
      <cdr:nvCxnSpPr>
        <cdr:cNvPr id="6" name="Connecteur droit avec flèche 5"/>
        <cdr:cNvCxnSpPr/>
      </cdr:nvCxnSpPr>
      <cdr:spPr>
        <a:xfrm xmlns:a="http://schemas.openxmlformats.org/drawingml/2006/main">
          <a:off x="1080120" y="504056"/>
          <a:ext cx="1368152" cy="93610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0.02605</cdr:x>
      <cdr:y>0.04258</cdr:y>
    </cdr:from>
    <cdr:to>
      <cdr:x>0.15868</cdr:x>
      <cdr:y>0.17158</cdr:y>
    </cdr:to>
    <cdr:sp macro="" textlink="">
      <cdr:nvSpPr>
        <cdr:cNvPr id="7" name="Ellipse 6"/>
        <cdr:cNvSpPr/>
      </cdr:nvSpPr>
      <cdr:spPr>
        <a:xfrm xmlns:a="http://schemas.openxmlformats.org/drawingml/2006/main">
          <a:off x="216024" y="216024"/>
          <a:ext cx="1099637" cy="65445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b="1" dirty="0" smtClean="0">
              <a:solidFill>
                <a:schemeClr val="tx1"/>
              </a:solidFill>
            </a:rPr>
            <a:t>40 contrats</a:t>
          </a:r>
          <a:endParaRPr lang="fr-FR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0.69478</cdr:x>
      <cdr:y>0.75224</cdr:y>
    </cdr:from>
    <cdr:to>
      <cdr:x>0.84243</cdr:x>
      <cdr:y>0.87998</cdr:y>
    </cdr:to>
    <cdr:sp macro="" textlink="">
      <cdr:nvSpPr>
        <cdr:cNvPr id="8" name="Ellipse 7"/>
        <cdr:cNvSpPr/>
      </cdr:nvSpPr>
      <cdr:spPr>
        <a:xfrm xmlns:a="http://schemas.openxmlformats.org/drawingml/2006/main">
          <a:off x="5760640" y="3816424"/>
          <a:ext cx="1224136" cy="648072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r-FR" b="1" dirty="0" smtClean="0">
              <a:solidFill>
                <a:schemeClr val="tx1"/>
              </a:solidFill>
            </a:rPr>
            <a:t>271 contrats</a:t>
          </a:r>
          <a:endParaRPr lang="fr-FR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0.5124</cdr:x>
      <cdr:y>0.68127</cdr:y>
    </cdr:from>
    <cdr:to>
      <cdr:x>0.72952</cdr:x>
      <cdr:y>0.79482</cdr:y>
    </cdr:to>
    <cdr:cxnSp macro="">
      <cdr:nvCxnSpPr>
        <cdr:cNvPr id="10" name="Connecteur droit avec flèche 9"/>
        <cdr:cNvCxnSpPr/>
      </cdr:nvCxnSpPr>
      <cdr:spPr>
        <a:xfrm xmlns:a="http://schemas.openxmlformats.org/drawingml/2006/main" flipH="1" flipV="1">
          <a:off x="4248474" y="3456384"/>
          <a:ext cx="1800198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2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639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7147" y="0"/>
            <a:ext cx="2951639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50C48-A447-4EAB-8022-D9E15E3FFF77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4117"/>
            <a:ext cx="2951639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7147" y="9444117"/>
            <a:ext cx="2951639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DF321-1CCC-477F-835A-4525966C66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7637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BF263-898B-4085-ADB0-6EDCDC73A182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363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038" y="4722695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7637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6CBEA-B370-4380-9F25-A8874DDDDC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23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337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543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50% des contrats font moins de 50H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87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9641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263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182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107</a:t>
            </a:r>
            <a:r>
              <a:rPr lang="fr-FR" baseline="0" dirty="0" smtClean="0"/>
              <a:t> HOMMES -174 FEMMES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5279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Grande hétérogénéité dans l’âge des étudiants bénéficiant d’un contrat Pécresse: de 18 ans à 39 ans.</a:t>
            </a:r>
          </a:p>
          <a:p>
            <a:r>
              <a:rPr lang="fr-FR" dirty="0" smtClean="0"/>
              <a:t>Logiquement</a:t>
            </a:r>
            <a:r>
              <a:rPr lang="fr-FR" baseline="0" dirty="0" smtClean="0"/>
              <a:t>, leur moyenne d’âge est de 22  -23 ans.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675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La</a:t>
            </a:r>
            <a:r>
              <a:rPr lang="fr-FR" baseline="0" dirty="0" smtClean="0"/>
              <a:t> plupart des étudiants sont étudiants en sciences humaines et sociales.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26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9562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Total</a:t>
            </a:r>
            <a:r>
              <a:rPr lang="fr-FR" baseline="0" dirty="0" smtClean="0"/>
              <a:t> de 312 missions: certains étudiants ont plusieurs missions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805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Etudiants interviennent principalement</a:t>
            </a:r>
            <a:r>
              <a:rPr lang="fr-FR" baseline="0" dirty="0" smtClean="0"/>
              <a:t> pour le compte de la Mission handicap.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CBEA-B370-4380-9F25-A8874DDDDC3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416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B979-95C3-4AF9-8680-F5E421D875BE}" type="datetimeFigureOut">
              <a:rPr lang="fr-FR" smtClean="0"/>
              <a:t>03/12/2015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0C5F2-5BA9-4504-9C80-0190B86E0B0F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3707904" cy="675506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 smtClean="0">
                <a:solidFill>
                  <a:srgbClr val="0067A6"/>
                </a:solidFill>
                <a:latin typeface="Trebuchet MS" pitchFamily="34" charset="0"/>
              </a:rPr>
              <a:t>DPRH</a:t>
            </a:r>
            <a:endParaRPr lang="fr-FR" sz="3200" b="1" dirty="0">
              <a:solidFill>
                <a:srgbClr val="0067A6"/>
              </a:solidFill>
              <a:latin typeface="Trebuchet MS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15616" y="2204864"/>
            <a:ext cx="7344816" cy="2304256"/>
          </a:xfrm>
        </p:spPr>
        <p:txBody>
          <a:bodyPr>
            <a:normAutofit/>
          </a:bodyPr>
          <a:lstStyle/>
          <a:p>
            <a:r>
              <a:rPr lang="fr-FR" dirty="0" smtClean="0"/>
              <a:t>Bilan annuel des contrats Pécresse</a:t>
            </a:r>
          </a:p>
          <a:p>
            <a:endParaRPr lang="fr-FR" dirty="0" smtClean="0"/>
          </a:p>
          <a:p>
            <a:r>
              <a:rPr lang="fr-FR" sz="2800" dirty="0" smtClean="0"/>
              <a:t>CFVU du 03/12/2015</a:t>
            </a:r>
          </a:p>
          <a:p>
            <a:r>
              <a:rPr lang="fr-FR" sz="2800" dirty="0" smtClean="0"/>
              <a:t>Bilan de l’année 2014-2015</a:t>
            </a:r>
            <a:endParaRPr lang="fr-FR" sz="2800" dirty="0"/>
          </a:p>
        </p:txBody>
      </p:sp>
      <p:sp>
        <p:nvSpPr>
          <p:cNvPr id="4" name="ZoneTexte 3"/>
          <p:cNvSpPr txBox="1"/>
          <p:nvPr/>
        </p:nvSpPr>
        <p:spPr>
          <a:xfrm>
            <a:off x="7128792" y="6453336"/>
            <a:ext cx="1907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dirty="0" smtClean="0">
                <a:solidFill>
                  <a:schemeClr val="bg1"/>
                </a:solidFill>
                <a:latin typeface="Trebuchet MS" pitchFamily="34" charset="0"/>
              </a:rPr>
              <a:t>8 Avril 2011</a:t>
            </a:r>
            <a:endParaRPr lang="fr-FR" sz="1400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38138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issions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exercées par les étudiants bénéficiant d’un contrat Pécresse</a:t>
            </a: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9735969"/>
              </p:ext>
            </p:extLst>
          </p:nvPr>
        </p:nvGraphicFramePr>
        <p:xfrm>
          <a:off x="467544" y="1268760"/>
          <a:ext cx="8219256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6385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066130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Services et UFR employeurs d’étudiants bénéficiant d’un contrat Pécresse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9103884"/>
              </p:ext>
            </p:extLst>
          </p:nvPr>
        </p:nvGraphicFramePr>
        <p:xfrm>
          <a:off x="611560" y="1484784"/>
          <a:ext cx="835292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279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Les contrats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862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066130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Nombre de contrats Pécresse par service ou UFR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4312351"/>
              </p:ext>
            </p:extLst>
          </p:nvPr>
        </p:nvGraphicFramePr>
        <p:xfrm>
          <a:off x="457200" y="1600200"/>
          <a:ext cx="843528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04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Durée des contrats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053203"/>
              </p:ext>
            </p:extLst>
          </p:nvPr>
        </p:nvGraphicFramePr>
        <p:xfrm>
          <a:off x="467544" y="908720"/>
          <a:ext cx="8291264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08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994122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Volume horaire des contrats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361709"/>
              </p:ext>
            </p:extLst>
          </p:nvPr>
        </p:nvGraphicFramePr>
        <p:xfrm>
          <a:off x="457200" y="1412776"/>
          <a:ext cx="7931224" cy="471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489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MERCI DE VOTRE ATTENTION 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7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066130"/>
          </a:xfrm>
        </p:spPr>
        <p:txBody>
          <a:bodyPr>
            <a:normAutofit/>
          </a:bodyPr>
          <a:lstStyle/>
          <a:p>
            <a:r>
              <a:rPr lang="fr-FR" sz="2600" dirty="0" smtClean="0">
                <a:solidFill>
                  <a:schemeClr val="accent1">
                    <a:lumMod val="75000"/>
                  </a:schemeClr>
                </a:solidFill>
              </a:rPr>
              <a:t>le cadre réglementaire du contrat Pécresse (1)</a:t>
            </a:r>
            <a:endParaRPr lang="fr-FR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 fondement juridique: </a:t>
            </a:r>
            <a:r>
              <a:rPr lang="fr-FR" sz="2800" b="1" dirty="0" smtClean="0"/>
              <a:t>décret </a:t>
            </a:r>
            <a:r>
              <a:rPr lang="fr-FR" sz="2800" b="1" dirty="0"/>
              <a:t>du 26 décembre </a:t>
            </a:r>
            <a:r>
              <a:rPr lang="fr-FR" sz="2800" b="1" dirty="0" smtClean="0"/>
              <a:t>2007</a:t>
            </a:r>
          </a:p>
          <a:p>
            <a:endParaRPr lang="fr-FR" sz="2800" b="1" dirty="0" smtClean="0"/>
          </a:p>
          <a:p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Un contrat spécifique pour les </a:t>
            </a:r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étudiants en formation initiale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fr-FR" sz="2800" b="1" dirty="0" smtClean="0"/>
          </a:p>
          <a:p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Les missions pouvant être confiées aux étudiants:</a:t>
            </a:r>
          </a:p>
          <a:p>
            <a:pPr lvl="0"/>
            <a:r>
              <a:rPr lang="fr-FR" sz="2600" dirty="0" smtClean="0"/>
              <a:t>Accueil des étudiants;</a:t>
            </a:r>
          </a:p>
          <a:p>
            <a:pPr lvl="0"/>
            <a:r>
              <a:rPr lang="fr-FR" sz="2600" dirty="0" smtClean="0"/>
              <a:t>Assistance </a:t>
            </a:r>
            <a:r>
              <a:rPr lang="fr-FR" sz="2600" dirty="0"/>
              <a:t>et accompagnement des étudiants handicapés ;</a:t>
            </a:r>
          </a:p>
          <a:p>
            <a:pPr lvl="0"/>
            <a:r>
              <a:rPr lang="fr-FR" sz="2600" dirty="0"/>
              <a:t>Tutorat ;</a:t>
            </a:r>
          </a:p>
          <a:p>
            <a:pPr lvl="0"/>
            <a:r>
              <a:rPr lang="fr-FR" sz="2600" dirty="0"/>
              <a:t>Soutien informatique et aide à l’utilisation des nouvelles technologies ;</a:t>
            </a:r>
          </a:p>
          <a:p>
            <a:pPr lvl="0"/>
            <a:r>
              <a:rPr lang="fr-FR" sz="2600" dirty="0"/>
              <a:t>Service d’appui aux personnels des bibliothèques ;</a:t>
            </a:r>
          </a:p>
          <a:p>
            <a:pPr lvl="0"/>
            <a:r>
              <a:rPr lang="fr-FR" sz="2600" dirty="0"/>
              <a:t>Animations culturelles, scientifiques, sportives et sociales ;</a:t>
            </a:r>
          </a:p>
          <a:p>
            <a:pPr lvl="0"/>
            <a:r>
              <a:rPr lang="fr-FR" sz="2600" dirty="0"/>
              <a:t>Aide à l’insertion professionnelle ;</a:t>
            </a:r>
          </a:p>
          <a:p>
            <a:pPr lvl="0"/>
            <a:r>
              <a:rPr lang="fr-FR" sz="2600" dirty="0"/>
              <a:t>Promotion de l’offre de formation.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97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994122"/>
          </a:xfrm>
        </p:spPr>
        <p:txBody>
          <a:bodyPr>
            <a:normAutofit/>
          </a:bodyPr>
          <a:lstStyle/>
          <a:p>
            <a:r>
              <a:rPr lang="fr-FR" sz="2600" dirty="0" smtClean="0">
                <a:solidFill>
                  <a:schemeClr val="accent1">
                    <a:lumMod val="75000"/>
                  </a:schemeClr>
                </a:solidFill>
              </a:rPr>
              <a:t>Le cadre réglementaire </a:t>
            </a:r>
            <a:r>
              <a:rPr lang="fr-FR" sz="2600" dirty="0">
                <a:solidFill>
                  <a:schemeClr val="accent1">
                    <a:lumMod val="75000"/>
                  </a:schemeClr>
                </a:solidFill>
              </a:rPr>
              <a:t>du contrat </a:t>
            </a:r>
            <a:r>
              <a:rPr lang="fr-FR" sz="2600" dirty="0" smtClean="0">
                <a:solidFill>
                  <a:schemeClr val="accent1">
                    <a:lumMod val="75000"/>
                  </a:schemeClr>
                </a:solidFill>
              </a:rPr>
              <a:t>Pécresse (2)</a:t>
            </a:r>
            <a:endParaRPr lang="fr-FR" sz="2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fr-FR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 durée du contrat de travail: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fr-FR" sz="1900" dirty="0"/>
              <a:t>Les CDD étudiants sont conclus pour une durée maximale de 12 mois entre le 1</a:t>
            </a:r>
            <a:r>
              <a:rPr lang="fr-FR" sz="1900" baseline="30000" dirty="0"/>
              <a:t>er</a:t>
            </a:r>
            <a:r>
              <a:rPr lang="fr-FR" sz="1900" dirty="0"/>
              <a:t> septembre et le 31 août.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fr-FR" sz="1900" dirty="0"/>
          </a:p>
          <a:p>
            <a:pPr marL="0" indent="0" algn="just">
              <a:lnSpc>
                <a:spcPct val="80000"/>
              </a:lnSpc>
              <a:buNone/>
            </a:pPr>
            <a:r>
              <a:rPr lang="fr-FR" sz="1900" dirty="0"/>
              <a:t>La durée effective de travail ne doit pas excéder: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fr-FR" sz="1900" dirty="0"/>
              <a:t> </a:t>
            </a:r>
            <a:r>
              <a:rPr lang="fr-FR" sz="1900" b="1" dirty="0"/>
              <a:t>670</a:t>
            </a:r>
            <a:r>
              <a:rPr lang="fr-FR" sz="1900" dirty="0"/>
              <a:t> heures entre le 1</a:t>
            </a:r>
            <a:r>
              <a:rPr lang="fr-FR" sz="1900" baseline="30000" dirty="0"/>
              <a:t>er</a:t>
            </a:r>
            <a:r>
              <a:rPr lang="fr-FR" sz="1900" dirty="0"/>
              <a:t> septembre et le 30 juin (correspondant à un emploi à mi-temps),  et 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fr-FR" sz="1900" b="1" dirty="0"/>
              <a:t>300</a:t>
            </a:r>
            <a:r>
              <a:rPr lang="fr-FR" sz="1900" dirty="0"/>
              <a:t> heures pour la période de juillet et août</a:t>
            </a:r>
            <a:r>
              <a:rPr lang="fr-FR" sz="1900" dirty="0" smtClean="0"/>
              <a:t>.</a:t>
            </a:r>
          </a:p>
          <a:p>
            <a:pPr marL="0" indent="0" algn="just">
              <a:lnSpc>
                <a:spcPct val="80000"/>
              </a:lnSpc>
              <a:buNone/>
            </a:pPr>
            <a:endParaRPr lang="fr-FR" sz="1900" dirty="0"/>
          </a:p>
          <a:p>
            <a:pPr marL="0" indent="0" algn="just">
              <a:lnSpc>
                <a:spcPct val="80000"/>
              </a:lnSpc>
              <a:buNone/>
            </a:pPr>
            <a:r>
              <a:rPr lang="fr-FR" sz="1900" dirty="0" smtClean="0"/>
              <a:t>Les étudiants peuvent cumuler plusieurs contrats Pécresse.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87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2014/2015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281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étudiants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recrutés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425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contrats rédigés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261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LES ETUDIANTS RECRUTES POUR UN CONTRAT PECRESSE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25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066130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Les étudiants bénéficiant d’un contrat Pécresse (1)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fr-FR" sz="2400" dirty="0" smtClean="0"/>
              <a:t>Répartition par genre: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fr-FR" sz="2400" dirty="0" smtClean="0"/>
              <a:t>281 étudiants ont bénéficié d’un contrat Pécresse</a:t>
            </a:r>
            <a:endParaRPr lang="fr-FR" sz="2400" dirty="0"/>
          </a:p>
          <a:p>
            <a:pPr marL="0" indent="0" algn="just">
              <a:lnSpc>
                <a:spcPct val="80000"/>
              </a:lnSpc>
              <a:buNone/>
            </a:pPr>
            <a:endParaRPr lang="fr-FR" sz="2400" dirty="0"/>
          </a:p>
          <a:p>
            <a:pPr marL="0" indent="0">
              <a:lnSpc>
                <a:spcPct val="80000"/>
              </a:lnSpc>
              <a:buNone/>
            </a:pPr>
            <a:endParaRPr lang="fr-FR" sz="2400" dirty="0"/>
          </a:p>
          <a:p>
            <a:pPr>
              <a:lnSpc>
                <a:spcPct val="80000"/>
              </a:lnSpc>
            </a:pPr>
            <a:endParaRPr lang="fr-FR" sz="3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7135011"/>
              </p:ext>
            </p:extLst>
          </p:nvPr>
        </p:nvGraphicFramePr>
        <p:xfrm>
          <a:off x="683493" y="2420889"/>
          <a:ext cx="6120680" cy="324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Ellipse 10"/>
          <p:cNvSpPr/>
          <p:nvPr/>
        </p:nvSpPr>
        <p:spPr>
          <a:xfrm>
            <a:off x="755576" y="5661248"/>
            <a:ext cx="2520280" cy="9361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62%</a:t>
            </a:r>
          </a:p>
          <a:p>
            <a:pPr algn="ctr"/>
            <a:r>
              <a:rPr lang="fr-FR" dirty="0" smtClean="0"/>
              <a:t>(174 femmes)</a:t>
            </a:r>
            <a:endParaRPr lang="fr-FR" dirty="0"/>
          </a:p>
        </p:txBody>
      </p:sp>
      <p:sp>
        <p:nvSpPr>
          <p:cNvPr id="12" name="Ellipse 11"/>
          <p:cNvSpPr/>
          <p:nvPr/>
        </p:nvSpPr>
        <p:spPr>
          <a:xfrm>
            <a:off x="5004048" y="2492896"/>
            <a:ext cx="2520280" cy="102611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38%</a:t>
            </a:r>
          </a:p>
          <a:p>
            <a:pPr algn="ctr"/>
            <a:r>
              <a:rPr lang="fr-FR" dirty="0" smtClean="0"/>
              <a:t>(107 hommes)</a:t>
            </a:r>
            <a:endParaRPr lang="fr-FR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V="1">
            <a:off x="1979712" y="4797152"/>
            <a:ext cx="57606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>
            <a:off x="4355976" y="3248980"/>
            <a:ext cx="864096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18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38138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Les étudiants bénéficiant d’un contrat Pécresse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(2)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Age des étudiants bénéficiant d’un contrat Pécresse:</a:t>
            </a:r>
          </a:p>
          <a:p>
            <a:endParaRPr lang="fr-FR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046779"/>
              </p:ext>
            </p:extLst>
          </p:nvPr>
        </p:nvGraphicFramePr>
        <p:xfrm>
          <a:off x="467544" y="2276872"/>
          <a:ext cx="835292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860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066130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Les étudiants bénéficiant d’un contrat Pécresse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(3)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UFR dans les quelles les étudiants sont inscrits:</a:t>
            </a:r>
            <a:endParaRPr lang="fr-FR" sz="2400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3161482"/>
              </p:ext>
            </p:extLst>
          </p:nvPr>
        </p:nvGraphicFramePr>
        <p:xfrm>
          <a:off x="467544" y="2057400"/>
          <a:ext cx="8064896" cy="417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331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38138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Les étudiants bénéficiant d’un contrat Pécresse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(4)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24744"/>
            <a:ext cx="8219256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sz="2400" dirty="0" smtClean="0"/>
          </a:p>
          <a:p>
            <a:r>
              <a:rPr lang="fr-FR" sz="2200" dirty="0" smtClean="0"/>
              <a:t>Niveau d’études des étudiants bénéficiant d’un contrat Pécresse:</a:t>
            </a:r>
            <a:endParaRPr lang="fr-FR" sz="2200" dirty="0"/>
          </a:p>
          <a:p>
            <a:endParaRPr lang="fr-FR" sz="2400" dirty="0"/>
          </a:p>
          <a:p>
            <a:endParaRPr lang="fr-FR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7333215"/>
              </p:ext>
            </p:extLst>
          </p:nvPr>
        </p:nvGraphicFramePr>
        <p:xfrm>
          <a:off x="1115616" y="2348880"/>
          <a:ext cx="705678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98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</TotalTime>
  <Words>381</Words>
  <Application>Microsoft Office PowerPoint</Application>
  <PresentationFormat>Affichage à l'écran (4:3)</PresentationFormat>
  <Paragraphs>82</Paragraphs>
  <Slides>16</Slides>
  <Notes>12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DPRH</vt:lpstr>
      <vt:lpstr>le cadre réglementaire du contrat Pécresse (1)</vt:lpstr>
      <vt:lpstr>Le cadre réglementaire du contrat Pécresse (2)</vt:lpstr>
      <vt:lpstr>Présentation PowerPoint</vt:lpstr>
      <vt:lpstr>Présentation PowerPoint</vt:lpstr>
      <vt:lpstr>Les étudiants bénéficiant d’un contrat Pécresse (1)</vt:lpstr>
      <vt:lpstr>Les étudiants bénéficiant d’un contrat Pécresse (2)</vt:lpstr>
      <vt:lpstr>Les étudiants bénéficiant d’un contrat Pécresse (3)</vt:lpstr>
      <vt:lpstr>Les étudiants bénéficiant d’un contrat Pécresse (4)</vt:lpstr>
      <vt:lpstr>Missions exercées par les étudiants bénéficiant d’un contrat Pécresse</vt:lpstr>
      <vt:lpstr>Services et UFR employeurs d’étudiants bénéficiant d’un contrat Pécresse</vt:lpstr>
      <vt:lpstr>Les contrats</vt:lpstr>
      <vt:lpstr>Nombre de contrats Pécresse par service ou UFR</vt:lpstr>
      <vt:lpstr>Durée des contrats</vt:lpstr>
      <vt:lpstr>Volume horaire des contrats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Guillaume PARROT</dc:creator>
  <cp:lastModifiedBy>Christine Maisonneuve</cp:lastModifiedBy>
  <cp:revision>49</cp:revision>
  <cp:lastPrinted>2015-10-12T08:19:07Z</cp:lastPrinted>
  <dcterms:created xsi:type="dcterms:W3CDTF">2011-04-07T12:53:54Z</dcterms:created>
  <dcterms:modified xsi:type="dcterms:W3CDTF">2015-12-03T11:11:18Z</dcterms:modified>
</cp:coreProperties>
</file>