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46A"/>
    <a:srgbClr val="45A5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8" autoAdjust="0"/>
    <p:restoredTop sz="94660" autoAdjust="0"/>
  </p:normalViewPr>
  <p:slideViewPr>
    <p:cSldViewPr snapToGrid="0">
      <p:cViewPr varScale="1">
        <p:scale>
          <a:sx n="159" d="100"/>
          <a:sy n="159" d="100"/>
        </p:scale>
        <p:origin x="2478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1" d="100"/>
          <a:sy n="111" d="100"/>
        </p:scale>
        <p:origin x="7824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6D1B21-C647-4819-AEB7-660F69932F86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4217DA-D610-4151-B941-6C59731B34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9981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217DA-D610-4151-B941-6C59731B343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190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870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480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3668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0328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0838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6464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199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0573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5346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20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6842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51AE4-EB3E-4C4F-B70D-4DF34656978B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564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B15EF2F3-AE8E-5843-94B4-79A7D9B1DE80}"/>
              </a:ext>
            </a:extLst>
          </p:cNvPr>
          <p:cNvSpPr txBox="1">
            <a:spLocks/>
          </p:cNvSpPr>
          <p:nvPr/>
        </p:nvSpPr>
        <p:spPr>
          <a:xfrm>
            <a:off x="1331912" y="5968960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CPS HRS4R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itre 3">
            <a:extLst>
              <a:ext uri="{FF2B5EF4-FFF2-40B4-BE49-F238E27FC236}">
                <a16:creationId xmlns:a16="http://schemas.microsoft.com/office/drawing/2014/main" id="{D816B1BF-053D-1F4F-9A15-3CF63A41990C}"/>
              </a:ext>
            </a:extLst>
          </p:cNvPr>
          <p:cNvSpPr txBox="1">
            <a:spLocks/>
          </p:cNvSpPr>
          <p:nvPr/>
        </p:nvSpPr>
        <p:spPr>
          <a:xfrm>
            <a:off x="107505" y="98931"/>
            <a:ext cx="11980585" cy="522633"/>
          </a:xfrm>
          <a:prstGeom prst="rect">
            <a:avLst/>
          </a:prstGeom>
          <a:solidFill>
            <a:srgbClr val="44546A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kern="1200">
                <a:solidFill>
                  <a:srgbClr val="45A59D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Work Sans" panose="00000500000000000000" pitchFamily="2" charset="0"/>
              </a:rPr>
              <a:t>Composition du Comité</a:t>
            </a:r>
            <a:r>
              <a:rPr kumimoji="0" lang="fr-FR" sz="28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Work Sans" panose="00000500000000000000" pitchFamily="2" charset="0"/>
              </a:rPr>
              <a:t> de Pilotage Stratégique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Work Sans" panose="00000500000000000000" pitchFamily="2" charset="0"/>
            </a:endParaRPr>
          </a:p>
        </p:txBody>
      </p:sp>
      <p:sp>
        <p:nvSpPr>
          <p:cNvPr id="7" name="Titre 3">
            <a:extLst>
              <a:ext uri="{FF2B5EF4-FFF2-40B4-BE49-F238E27FC236}">
                <a16:creationId xmlns:a16="http://schemas.microsoft.com/office/drawing/2014/main" id="{D816B1BF-053D-1F4F-9A15-3CF63A41990C}"/>
              </a:ext>
            </a:extLst>
          </p:cNvPr>
          <p:cNvSpPr txBox="1">
            <a:spLocks/>
          </p:cNvSpPr>
          <p:nvPr/>
        </p:nvSpPr>
        <p:spPr>
          <a:xfrm>
            <a:off x="717748" y="712377"/>
            <a:ext cx="7886700" cy="61344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kern="1200">
                <a:solidFill>
                  <a:srgbClr val="45A59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dirty="0">
              <a:latin typeface="Arial" panose="020B0604020202020204"/>
            </a:endParaRPr>
          </a:p>
        </p:txBody>
      </p:sp>
      <p:grpSp>
        <p:nvGrpSpPr>
          <p:cNvPr id="20" name="Groupe 19"/>
          <p:cNvGrpSpPr/>
          <p:nvPr/>
        </p:nvGrpSpPr>
        <p:grpSpPr>
          <a:xfrm>
            <a:off x="174851" y="2423589"/>
            <a:ext cx="9671686" cy="3560019"/>
            <a:chOff x="174851" y="1868519"/>
            <a:chExt cx="9671686" cy="3068893"/>
          </a:xfrm>
        </p:grpSpPr>
        <p:sp>
          <p:nvSpPr>
            <p:cNvPr id="21" name="Forme libre 20"/>
            <p:cNvSpPr/>
            <p:nvPr/>
          </p:nvSpPr>
          <p:spPr>
            <a:xfrm>
              <a:off x="175745" y="1869503"/>
              <a:ext cx="1875639" cy="967447"/>
            </a:xfrm>
            <a:custGeom>
              <a:avLst/>
              <a:gdLst>
                <a:gd name="connsiteX0" fmla="*/ 0 w 2708501"/>
                <a:gd name="connsiteY0" fmla="*/ 0 h 755996"/>
                <a:gd name="connsiteX1" fmla="*/ 2708501 w 2708501"/>
                <a:gd name="connsiteY1" fmla="*/ 0 h 755996"/>
                <a:gd name="connsiteX2" fmla="*/ 2708501 w 2708501"/>
                <a:gd name="connsiteY2" fmla="*/ 755996 h 755996"/>
                <a:gd name="connsiteX3" fmla="*/ 0 w 2708501"/>
                <a:gd name="connsiteY3" fmla="*/ 755996 h 755996"/>
                <a:gd name="connsiteX4" fmla="*/ 0 w 2708501"/>
                <a:gd name="connsiteY4" fmla="*/ 0 h 755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8501" h="755996">
                  <a:moveTo>
                    <a:pt x="0" y="0"/>
                  </a:moveTo>
                  <a:lnTo>
                    <a:pt x="2708501" y="0"/>
                  </a:lnTo>
                  <a:lnTo>
                    <a:pt x="2708501" y="755996"/>
                  </a:lnTo>
                  <a:lnTo>
                    <a:pt x="0" y="75599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232" tIns="44704" rIns="78232" bIns="44704" numCol="1" spcCol="1270" anchor="ctr" anchorCtr="1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b="1" i="0" kern="1200" dirty="0">
                  <a:latin typeface="Work Sans" panose="00000500000000000000" pitchFamily="2" charset="0"/>
                </a:rPr>
                <a:t>Sciences de la Société, Territoires, Economie et Droit (SSTED)</a:t>
              </a:r>
            </a:p>
          </p:txBody>
        </p:sp>
        <p:sp>
          <p:nvSpPr>
            <p:cNvPr id="22" name="Forme libre 21"/>
            <p:cNvSpPr/>
            <p:nvPr/>
          </p:nvSpPr>
          <p:spPr>
            <a:xfrm>
              <a:off x="174851" y="2854679"/>
              <a:ext cx="1875640" cy="2082733"/>
            </a:xfrm>
            <a:custGeom>
              <a:avLst/>
              <a:gdLst>
                <a:gd name="connsiteX0" fmla="*/ 0 w 2708501"/>
                <a:gd name="connsiteY0" fmla="*/ 0 h 2196000"/>
                <a:gd name="connsiteX1" fmla="*/ 2708501 w 2708501"/>
                <a:gd name="connsiteY1" fmla="*/ 0 h 2196000"/>
                <a:gd name="connsiteX2" fmla="*/ 2708501 w 2708501"/>
                <a:gd name="connsiteY2" fmla="*/ 2196000 h 2196000"/>
                <a:gd name="connsiteX3" fmla="*/ 0 w 2708501"/>
                <a:gd name="connsiteY3" fmla="*/ 2196000 h 2196000"/>
                <a:gd name="connsiteX4" fmla="*/ 0 w 2708501"/>
                <a:gd name="connsiteY4" fmla="*/ 0 h 219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8501" h="2196000">
                  <a:moveTo>
                    <a:pt x="0" y="0"/>
                  </a:moveTo>
                  <a:lnTo>
                    <a:pt x="2708501" y="0"/>
                  </a:lnTo>
                  <a:lnTo>
                    <a:pt x="2708501" y="2196000"/>
                  </a:lnTo>
                  <a:lnTo>
                    <a:pt x="0" y="2196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59D">
                <a:alpha val="90000"/>
              </a:srgbClr>
            </a:solidFill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8000" tIns="108000" rIns="108000" bIns="108000" numCol="1" spcCol="1270" anchor="t" anchorCtr="0">
              <a:noAutofit/>
            </a:bodyPr>
            <a:lstStyle/>
            <a:p>
              <a:pPr marL="285750" lvl="1" indent="-285750" algn="l" defTabSz="2222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fr-FR" sz="5000" kern="1200"/>
            </a:p>
            <a:p>
              <a:pPr marL="285750" lvl="1" indent="-285750" algn="l" defTabSz="2222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fr-FR" sz="5000" kern="1200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4039646" y="1869844"/>
              <a:ext cx="1942986" cy="967106"/>
            </a:xfrm>
            <a:custGeom>
              <a:avLst/>
              <a:gdLst>
                <a:gd name="connsiteX0" fmla="*/ 0 w 2708501"/>
                <a:gd name="connsiteY0" fmla="*/ 0 h 755996"/>
                <a:gd name="connsiteX1" fmla="*/ 2708501 w 2708501"/>
                <a:gd name="connsiteY1" fmla="*/ 0 h 755996"/>
                <a:gd name="connsiteX2" fmla="*/ 2708501 w 2708501"/>
                <a:gd name="connsiteY2" fmla="*/ 755996 h 755996"/>
                <a:gd name="connsiteX3" fmla="*/ 0 w 2708501"/>
                <a:gd name="connsiteY3" fmla="*/ 755996 h 755996"/>
                <a:gd name="connsiteX4" fmla="*/ 0 w 2708501"/>
                <a:gd name="connsiteY4" fmla="*/ 0 h 755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8501" h="755996">
                  <a:moveTo>
                    <a:pt x="0" y="0"/>
                  </a:moveTo>
                  <a:lnTo>
                    <a:pt x="2708501" y="0"/>
                  </a:lnTo>
                  <a:lnTo>
                    <a:pt x="2708501" y="755996"/>
                  </a:lnTo>
                  <a:lnTo>
                    <a:pt x="0" y="75599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232" tIns="44704" rIns="78232" bIns="44704" numCol="1" spcCol="1270" anchor="ctr" anchorCtr="1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b="1" i="0" kern="1200" dirty="0">
                  <a:latin typeface="Work Sans" panose="00000500000000000000" pitchFamily="2" charset="0"/>
                </a:rPr>
                <a:t>Mathématiques, Informatique, Physique théorique, Ingénierie des systèmes (MIPTIS)</a:t>
              </a:r>
              <a:endParaRPr lang="fr-FR" sz="1200" b="1" kern="1200" dirty="0">
                <a:latin typeface="Work Sans" panose="00000500000000000000" pitchFamily="2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039647" y="2856421"/>
              <a:ext cx="1942986" cy="2080991"/>
            </a:xfrm>
            <a:prstGeom prst="rect">
              <a:avLst/>
            </a:prstGeom>
            <a:solidFill>
              <a:srgbClr val="45A59D">
                <a:alpha val="90000"/>
              </a:srgbClr>
            </a:solidFill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08000" tIns="108000" rIns="108000" bIns="108000"/>
            <a:lstStyle/>
            <a:p>
              <a:pPr marL="171450" indent="-108000">
                <a:buFont typeface="Arial" panose="020B0604020202020204" pitchFamily="34" charset="0"/>
                <a:buChar char="•"/>
              </a:pPr>
              <a:r>
                <a:rPr lang="fr-FR" sz="1100" b="1" dirty="0">
                  <a:solidFill>
                    <a:schemeClr val="tx1"/>
                  </a:solidFill>
                  <a:latin typeface="Work Sans" panose="00000500000000000000" pitchFamily="2" charset="0"/>
                </a:rPr>
                <a:t>Emmanuel NERON </a:t>
              </a:r>
              <a:r>
                <a:rPr lang="fr-FR" sz="1100" dirty="0">
                  <a:solidFill>
                    <a:schemeClr val="tx1"/>
                  </a:solidFill>
                  <a:latin typeface="Work Sans" panose="00000500000000000000" pitchFamily="2" charset="0"/>
                </a:rPr>
                <a:t>: </a:t>
              </a:r>
              <a:r>
                <a:rPr lang="fr-FR" sz="900" dirty="0">
                  <a:solidFill>
                    <a:schemeClr val="tx1"/>
                  </a:solidFill>
                  <a:latin typeface="Work Sans" panose="00000500000000000000" pitchFamily="2" charset="0"/>
                </a:rPr>
                <a:t>VP CA, Moyens, Emplois et Immobilier (EC)</a:t>
              </a:r>
            </a:p>
            <a:p>
              <a:pPr marL="171450" indent="-108000">
                <a:buFont typeface="Arial" panose="020B0604020202020204" pitchFamily="34" charset="0"/>
                <a:buChar char="•"/>
              </a:pPr>
              <a:r>
                <a:rPr lang="fr-FR" sz="1100" b="1" dirty="0">
                  <a:solidFill>
                    <a:schemeClr val="tx1"/>
                  </a:solidFill>
                  <a:latin typeface="Work Sans" panose="00000500000000000000" pitchFamily="2" charset="0"/>
                </a:rPr>
                <a:t>Cédric LECOUVEY</a:t>
              </a:r>
              <a:r>
                <a:rPr lang="fr-FR" sz="900" dirty="0">
                  <a:solidFill>
                    <a:schemeClr val="tx1"/>
                  </a:solidFill>
                  <a:latin typeface="Work Sans" panose="00000500000000000000" pitchFamily="2" charset="0"/>
                </a:rPr>
                <a:t> : Département de Mathématiques - UMR CNRS 7013 - Institut Denis Poisson (EC) </a:t>
              </a:r>
            </a:p>
          </p:txBody>
        </p:sp>
        <p:sp>
          <p:nvSpPr>
            <p:cNvPr id="25" name="Forme libre 24"/>
            <p:cNvSpPr/>
            <p:nvPr/>
          </p:nvSpPr>
          <p:spPr>
            <a:xfrm>
              <a:off x="6038945" y="1869505"/>
              <a:ext cx="1875640" cy="967106"/>
            </a:xfrm>
            <a:custGeom>
              <a:avLst/>
              <a:gdLst>
                <a:gd name="connsiteX0" fmla="*/ 0 w 2708501"/>
                <a:gd name="connsiteY0" fmla="*/ 0 h 755996"/>
                <a:gd name="connsiteX1" fmla="*/ 2708501 w 2708501"/>
                <a:gd name="connsiteY1" fmla="*/ 0 h 755996"/>
                <a:gd name="connsiteX2" fmla="*/ 2708501 w 2708501"/>
                <a:gd name="connsiteY2" fmla="*/ 755996 h 755996"/>
                <a:gd name="connsiteX3" fmla="*/ 0 w 2708501"/>
                <a:gd name="connsiteY3" fmla="*/ 755996 h 755996"/>
                <a:gd name="connsiteX4" fmla="*/ 0 w 2708501"/>
                <a:gd name="connsiteY4" fmla="*/ 0 h 755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8501" h="755996">
                  <a:moveTo>
                    <a:pt x="0" y="0"/>
                  </a:moveTo>
                  <a:lnTo>
                    <a:pt x="2708501" y="0"/>
                  </a:lnTo>
                  <a:lnTo>
                    <a:pt x="2708501" y="755996"/>
                  </a:lnTo>
                  <a:lnTo>
                    <a:pt x="0" y="7559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546A"/>
            </a:solidFill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232" tIns="44704" rIns="78232" bIns="44704" numCol="1" spcCol="1270" anchor="ctr" anchorCtr="1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b="1" i="0" kern="1200" dirty="0">
                  <a:latin typeface="Work Sans" panose="00000500000000000000" pitchFamily="2" charset="0"/>
                </a:rPr>
                <a:t>Énergie, Matériaux, Sciences de la Terre et de l'Univers (EMSTU)</a:t>
              </a:r>
              <a:endParaRPr lang="fr-FR" sz="1200" b="1" kern="1200" dirty="0">
                <a:latin typeface="Work Sans" panose="00000500000000000000" pitchFamily="2" charset="0"/>
              </a:endParaRPr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6038946" y="2854679"/>
              <a:ext cx="1875640" cy="2080991"/>
            </a:xfrm>
            <a:custGeom>
              <a:avLst/>
              <a:gdLst>
                <a:gd name="connsiteX0" fmla="*/ 0 w 2708501"/>
                <a:gd name="connsiteY0" fmla="*/ 0 h 2196000"/>
                <a:gd name="connsiteX1" fmla="*/ 2708501 w 2708501"/>
                <a:gd name="connsiteY1" fmla="*/ 0 h 2196000"/>
                <a:gd name="connsiteX2" fmla="*/ 2708501 w 2708501"/>
                <a:gd name="connsiteY2" fmla="*/ 2196000 h 2196000"/>
                <a:gd name="connsiteX3" fmla="*/ 0 w 2708501"/>
                <a:gd name="connsiteY3" fmla="*/ 2196000 h 2196000"/>
                <a:gd name="connsiteX4" fmla="*/ 0 w 2708501"/>
                <a:gd name="connsiteY4" fmla="*/ 0 h 219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8501" h="2196000">
                  <a:moveTo>
                    <a:pt x="0" y="0"/>
                  </a:moveTo>
                  <a:lnTo>
                    <a:pt x="2708501" y="0"/>
                  </a:lnTo>
                  <a:lnTo>
                    <a:pt x="2708501" y="2196000"/>
                  </a:lnTo>
                  <a:lnTo>
                    <a:pt x="0" y="2196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59D">
                <a:alpha val="90000"/>
              </a:srgbClr>
            </a:solidFill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8000" tIns="108000" rIns="108000" bIns="108000" numCol="1" spcCol="1270" anchor="t" anchorCtr="0">
              <a:noAutofit/>
            </a:bodyPr>
            <a:lstStyle/>
            <a:p>
              <a:pPr marL="90488" marR="0" lvl="1" indent="-90488" algn="l" defTabSz="2222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Work Sans" panose="00000500000000000000" pitchFamily="2" charset="0"/>
                  <a:ea typeface="+mn-ea"/>
                  <a:cs typeface="+mn-cs"/>
                </a:rPr>
                <a:t>Daniel ALQUIER : </a:t>
              </a:r>
              <a:r>
                <a:rPr kumimoji="0" lang="fr-FR" sz="90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Work Sans" panose="00000500000000000000" pitchFamily="2" charset="0"/>
                  <a:ea typeface="+mn-ea"/>
                  <a:cs typeface="+mn-cs"/>
                </a:rPr>
                <a:t>VP Recherche (EC)</a:t>
              </a:r>
              <a:endParaRPr kumimoji="0" lang="fr-FR" sz="11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endParaRPr>
            </a:p>
            <a:p>
              <a:pPr marL="90488" marR="0" lvl="1" indent="-90488" algn="l" defTabSz="2222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Work Sans" panose="00000500000000000000" pitchFamily="2" charset="0"/>
                  <a:ea typeface="+mn-ea"/>
                  <a:cs typeface="+mn-cs"/>
                </a:rPr>
                <a:t>François TRAN VAN</a:t>
              </a: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Work Sans" panose="00000500000000000000" pitchFamily="2" charset="0"/>
                  <a:ea typeface="+mn-ea"/>
                  <a:cs typeface="+mn-cs"/>
                </a:rPr>
                <a:t> : D</a:t>
              </a: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Work Sans" panose="00000500000000000000" pitchFamily="2" charset="0"/>
                  <a:ea typeface="+mn-ea"/>
                  <a:cs typeface="+mn-cs"/>
                </a:rPr>
                <a:t>irecteur de l’unité PCM2E et directeur adjoint de l’Ecole doctorale EMSTU </a:t>
              </a:r>
            </a:p>
            <a:p>
              <a:pPr marL="90488" lvl="1" indent="-90488" algn="l" defTabSz="2222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fr-FR" sz="1100" b="1" dirty="0">
                  <a:solidFill>
                    <a:schemeClr val="tx1"/>
                  </a:solidFill>
                  <a:latin typeface="Work Sans" panose="00000500000000000000" pitchFamily="2" charset="0"/>
                </a:rPr>
                <a:t>Mathieu VENIN </a:t>
              </a:r>
              <a:r>
                <a:rPr lang="fr-FR" sz="1100" dirty="0">
                  <a:solidFill>
                    <a:schemeClr val="tx1"/>
                  </a:solidFill>
                  <a:latin typeface="Work Sans" panose="00000500000000000000" pitchFamily="2" charset="0"/>
                </a:rPr>
                <a:t>: </a:t>
              </a:r>
              <a:r>
                <a:rPr lang="fr-FR" sz="900" dirty="0">
                  <a:solidFill>
                    <a:schemeClr val="tx1"/>
                  </a:solidFill>
                  <a:latin typeface="Work Sans" panose="00000500000000000000" pitchFamily="2" charset="0"/>
                </a:rPr>
                <a:t>Ingénieur d’études co-Responsable du CERMEL (UT/UO/INSA-CVL) </a:t>
              </a:r>
            </a:p>
            <a:p>
              <a:pPr marL="90488" lvl="1" indent="-90488" algn="l" defTabSz="2222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fr-FR" sz="1050" b="1" kern="1200" dirty="0">
                  <a:solidFill>
                    <a:schemeClr val="tx1"/>
                  </a:solidFill>
                  <a:latin typeface="Work Sans" panose="00000500000000000000" pitchFamily="2" charset="0"/>
                </a:rPr>
                <a:t>Julie PEPIN :</a:t>
              </a:r>
              <a:r>
                <a:rPr lang="fr-FR" sz="900" kern="1200" dirty="0">
                  <a:solidFill>
                    <a:schemeClr val="tx1"/>
                  </a:solidFill>
                  <a:latin typeface="Work Sans" panose="00000500000000000000" pitchFamily="2" charset="0"/>
                </a:rPr>
                <a:t> (EC) co-Responsable du CERMEL</a:t>
              </a:r>
              <a:endParaRPr lang="fr-FR" sz="1100" kern="1200" dirty="0">
                <a:solidFill>
                  <a:schemeClr val="tx1"/>
                </a:solidFill>
                <a:latin typeface="Work Sans" panose="00000500000000000000" pitchFamily="2" charset="0"/>
              </a:endParaRPr>
            </a:p>
            <a:p>
              <a:pPr marL="171450" lvl="1" indent="-108000" algn="l" defTabSz="2222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endParaRPr lang="fr-FR" sz="1100" kern="1200" dirty="0">
                <a:latin typeface="Work Sans" panose="00000500000000000000" pitchFamily="2" charset="0"/>
              </a:endParaRPr>
            </a:p>
          </p:txBody>
        </p:sp>
        <p:sp>
          <p:nvSpPr>
            <p:cNvPr id="27" name="Forme libre 26"/>
            <p:cNvSpPr/>
            <p:nvPr/>
          </p:nvSpPr>
          <p:spPr>
            <a:xfrm>
              <a:off x="7970898" y="1868519"/>
              <a:ext cx="1875639" cy="967097"/>
            </a:xfrm>
            <a:custGeom>
              <a:avLst/>
              <a:gdLst>
                <a:gd name="connsiteX0" fmla="*/ 0 w 2708501"/>
                <a:gd name="connsiteY0" fmla="*/ 0 h 755996"/>
                <a:gd name="connsiteX1" fmla="*/ 2708501 w 2708501"/>
                <a:gd name="connsiteY1" fmla="*/ 0 h 755996"/>
                <a:gd name="connsiteX2" fmla="*/ 2708501 w 2708501"/>
                <a:gd name="connsiteY2" fmla="*/ 755996 h 755996"/>
                <a:gd name="connsiteX3" fmla="*/ 0 w 2708501"/>
                <a:gd name="connsiteY3" fmla="*/ 755996 h 755996"/>
                <a:gd name="connsiteX4" fmla="*/ 0 w 2708501"/>
                <a:gd name="connsiteY4" fmla="*/ 0 h 755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8501" h="755996">
                  <a:moveTo>
                    <a:pt x="0" y="0"/>
                  </a:moveTo>
                  <a:lnTo>
                    <a:pt x="2708501" y="0"/>
                  </a:lnTo>
                  <a:lnTo>
                    <a:pt x="2708501" y="755996"/>
                  </a:lnTo>
                  <a:lnTo>
                    <a:pt x="0" y="75599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232" tIns="44704" rIns="78232" bIns="44704" numCol="1" spcCol="1270" anchor="ctr" anchorCtr="1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b="1" i="0" kern="1200" dirty="0">
                  <a:latin typeface="Work Sans" panose="00000500000000000000" pitchFamily="2" charset="0"/>
                </a:rPr>
                <a:t>Santé, Sciences Biologiques et Chimie du Vivant (SSBCV)</a:t>
              </a:r>
              <a:endParaRPr lang="fr-FR" sz="1100" b="1" kern="1200" dirty="0">
                <a:latin typeface="Work Sans" panose="00000500000000000000" pitchFamily="2" charset="0"/>
              </a:endParaRPr>
            </a:p>
          </p:txBody>
        </p:sp>
        <p:sp>
          <p:nvSpPr>
            <p:cNvPr id="28" name="Forme libre 27"/>
            <p:cNvSpPr/>
            <p:nvPr/>
          </p:nvSpPr>
          <p:spPr>
            <a:xfrm>
              <a:off x="7970898" y="2854679"/>
              <a:ext cx="1875639" cy="2080991"/>
            </a:xfrm>
            <a:custGeom>
              <a:avLst/>
              <a:gdLst>
                <a:gd name="connsiteX0" fmla="*/ 0 w 2708501"/>
                <a:gd name="connsiteY0" fmla="*/ 0 h 2196000"/>
                <a:gd name="connsiteX1" fmla="*/ 2708501 w 2708501"/>
                <a:gd name="connsiteY1" fmla="*/ 0 h 2196000"/>
                <a:gd name="connsiteX2" fmla="*/ 2708501 w 2708501"/>
                <a:gd name="connsiteY2" fmla="*/ 2196000 h 2196000"/>
                <a:gd name="connsiteX3" fmla="*/ 0 w 2708501"/>
                <a:gd name="connsiteY3" fmla="*/ 2196000 h 2196000"/>
                <a:gd name="connsiteX4" fmla="*/ 0 w 2708501"/>
                <a:gd name="connsiteY4" fmla="*/ 0 h 219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8501" h="2196000">
                  <a:moveTo>
                    <a:pt x="0" y="0"/>
                  </a:moveTo>
                  <a:lnTo>
                    <a:pt x="2708501" y="0"/>
                  </a:lnTo>
                  <a:lnTo>
                    <a:pt x="2708501" y="2196000"/>
                  </a:lnTo>
                  <a:lnTo>
                    <a:pt x="0" y="2196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59D">
                <a:alpha val="90000"/>
              </a:srgbClr>
            </a:solidFill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8000" tIns="108000" rIns="108000" bIns="108000" numCol="1" spcCol="1270" anchor="t" anchorCtr="0">
              <a:noAutofit/>
            </a:bodyPr>
            <a:lstStyle/>
            <a:p>
              <a:pPr marL="90488" lvl="1" indent="-90488" algn="l" defTabSz="2222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fr-FR" sz="1100" b="1" kern="1200" dirty="0">
                  <a:latin typeface="Work Sans" panose="00000500000000000000" pitchFamily="2" charset="0"/>
                </a:rPr>
                <a:t>Stéphanie GERMON </a:t>
              </a:r>
              <a:r>
                <a:rPr lang="fr-FR" sz="900" kern="1200" dirty="0">
                  <a:latin typeface="Work Sans" panose="00000500000000000000" pitchFamily="2" charset="0"/>
                </a:rPr>
                <a:t>: VP relations internationales (EC)</a:t>
              </a:r>
            </a:p>
            <a:p>
              <a:pPr marL="90488" lvl="1" indent="-90488" algn="l" defTabSz="2222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fr-FR" sz="1100" b="1" kern="1200" dirty="0">
                  <a:latin typeface="Work Sans" panose="00000500000000000000" pitchFamily="2" charset="0"/>
                </a:rPr>
                <a:t>Isabelle VIRLOGEUX-PAYANT :</a:t>
              </a:r>
              <a:r>
                <a:rPr lang="fr-FR" sz="900" kern="1200" dirty="0">
                  <a:latin typeface="Work Sans" panose="00000500000000000000" pitchFamily="2" charset="0"/>
                </a:rPr>
                <a:t> chercheuse UMR INRAE 1282</a:t>
              </a:r>
            </a:p>
            <a:p>
              <a:pPr marL="90488" lvl="1" indent="-90488" algn="l" defTabSz="2222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endParaRPr lang="fr-FR" sz="900" kern="1200" dirty="0">
                <a:latin typeface="Work Sans" panose="00000500000000000000" pitchFamily="2" charset="0"/>
              </a:endParaRPr>
            </a:p>
            <a:p>
              <a:pPr marL="171450" lvl="1" indent="-171450" algn="l" defTabSz="2222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endParaRPr lang="fr-FR" sz="1100" kern="1200" dirty="0">
                <a:latin typeface="Work Sans" panose="00000500000000000000" pitchFamily="2" charset="0"/>
              </a:endParaRPr>
            </a:p>
          </p:txBody>
        </p:sp>
      </p:grpSp>
      <p:sp>
        <p:nvSpPr>
          <p:cNvPr id="11" name="Rectangle à coins arrondis 10"/>
          <p:cNvSpPr/>
          <p:nvPr/>
        </p:nvSpPr>
        <p:spPr>
          <a:xfrm>
            <a:off x="3701257" y="1199823"/>
            <a:ext cx="4675376" cy="1122271"/>
          </a:xfrm>
          <a:prstGeom prst="roundRect">
            <a:avLst/>
          </a:prstGeom>
          <a:solidFill>
            <a:srgbClr val="45A59D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spcFirstLastPara="0" vert="horz" wrap="square" lIns="189946" tIns="189946" rIns="189946" bIns="189946" numCol="1" spcCol="1270" anchor="ctr" anchorCtr="0">
            <a:noAutofit/>
          </a:bodyPr>
          <a:lstStyle/>
          <a:p>
            <a:pPr marL="0" marR="0" lvl="0" indent="0" algn="ctr" defTabSz="17780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Work Sans" panose="00000500000000000000" pitchFamily="2" charset="0"/>
              </a:rPr>
              <a:t>Porteur du projet</a:t>
            </a:r>
          </a:p>
          <a:p>
            <a:pPr marL="0" marR="0" lvl="0" indent="0" algn="ctr" defTabSz="17780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fr-FR" sz="1100" b="1" kern="0" dirty="0">
                <a:latin typeface="Work Sans" panose="00000500000000000000" pitchFamily="2" charset="0"/>
              </a:rPr>
              <a:t>Marie-Pierre VASLET </a:t>
            </a:r>
            <a:r>
              <a:rPr lang="fr-FR" sz="1100" kern="0" dirty="0">
                <a:latin typeface="Work Sans" panose="00000500000000000000" pitchFamily="2" charset="0"/>
              </a:rPr>
              <a:t>– Laboratoire VALLOREM (EA6296), IUT de Tours (département GEA) </a:t>
            </a:r>
          </a:p>
          <a:p>
            <a:pPr marL="0" marR="0" lvl="0" indent="0" algn="ctr" defTabSz="17780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lang="fr-FR" sz="1050" kern="0" dirty="0">
              <a:latin typeface="Work Sans" panose="00000500000000000000" pitchFamily="2" charset="0"/>
            </a:endParaRPr>
          </a:p>
          <a:p>
            <a:pPr marL="0" marR="0" lvl="0" indent="0" algn="ctr" defTabSz="17780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Work Sans" panose="00000500000000000000" pitchFamily="2" charset="0"/>
              </a:rPr>
              <a:t>Frédéric MATYJAS </a:t>
            </a: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Work Sans" panose="00000500000000000000" pitchFamily="2" charset="0"/>
              </a:rPr>
              <a:t>– Chef de projet / </a:t>
            </a:r>
            <a:r>
              <a:rPr lang="fr-FR" sz="1100" kern="0" dirty="0">
                <a:latin typeface="Work Sans" panose="00000500000000000000" pitchFamily="2" charset="0"/>
              </a:rPr>
              <a:t>c</a:t>
            </a:r>
            <a:r>
              <a:rPr kumimoji="0" lang="fr-FR" sz="11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Work Sans" panose="00000500000000000000" pitchFamily="2" charset="0"/>
              </a:rPr>
              <a:t>oordonnateur</a:t>
            </a: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Work Sans" panose="00000500000000000000" pitchFamily="2" charset="0"/>
              </a:rPr>
              <a:t> </a:t>
            </a:r>
          </a:p>
        </p:txBody>
      </p:sp>
      <p:grpSp>
        <p:nvGrpSpPr>
          <p:cNvPr id="35" name="Groupe 34"/>
          <p:cNvGrpSpPr/>
          <p:nvPr/>
        </p:nvGrpSpPr>
        <p:grpSpPr>
          <a:xfrm>
            <a:off x="10178453" y="2423578"/>
            <a:ext cx="1875642" cy="3545382"/>
            <a:chOff x="10212447" y="1731458"/>
            <a:chExt cx="1875642" cy="1335072"/>
          </a:xfrm>
        </p:grpSpPr>
        <p:sp>
          <p:nvSpPr>
            <p:cNvPr id="36" name="Forme libre 35"/>
            <p:cNvSpPr/>
            <p:nvPr/>
          </p:nvSpPr>
          <p:spPr>
            <a:xfrm>
              <a:off x="10212447" y="1731458"/>
              <a:ext cx="1875642" cy="422461"/>
            </a:xfrm>
            <a:custGeom>
              <a:avLst/>
              <a:gdLst>
                <a:gd name="connsiteX0" fmla="*/ 0 w 5964380"/>
                <a:gd name="connsiteY0" fmla="*/ 0 h 460800"/>
                <a:gd name="connsiteX1" fmla="*/ 5964380 w 5964380"/>
                <a:gd name="connsiteY1" fmla="*/ 0 h 460800"/>
                <a:gd name="connsiteX2" fmla="*/ 5964380 w 5964380"/>
                <a:gd name="connsiteY2" fmla="*/ 460800 h 460800"/>
                <a:gd name="connsiteX3" fmla="*/ 0 w 5964380"/>
                <a:gd name="connsiteY3" fmla="*/ 460800 h 460800"/>
                <a:gd name="connsiteX4" fmla="*/ 0 w 5964380"/>
                <a:gd name="connsiteY4" fmla="*/ 0 h 46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64380" h="460800">
                  <a:moveTo>
                    <a:pt x="0" y="0"/>
                  </a:moveTo>
                  <a:lnTo>
                    <a:pt x="5964380" y="0"/>
                  </a:lnTo>
                  <a:lnTo>
                    <a:pt x="5964380" y="460800"/>
                  </a:lnTo>
                  <a:lnTo>
                    <a:pt x="0" y="460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232" tIns="44704" rIns="78232" bIns="44704" numCol="1" spcCol="1270" anchor="ctr" anchorCtr="0">
              <a:noAutofit/>
            </a:bodyPr>
            <a:lstStyle/>
            <a:p>
              <a:pPr lvl="0" algn="ctr" defTabSz="4889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b="1" u="sng" kern="1200" dirty="0">
                  <a:latin typeface="Work Sans" panose="00000500000000000000" pitchFamily="2" charset="0"/>
                </a:rPr>
                <a:t>Directions « métiers »</a:t>
              </a:r>
            </a:p>
          </p:txBody>
        </p:sp>
        <p:sp>
          <p:nvSpPr>
            <p:cNvPr id="37" name="Forme libre 36"/>
            <p:cNvSpPr/>
            <p:nvPr/>
          </p:nvSpPr>
          <p:spPr>
            <a:xfrm>
              <a:off x="10212447" y="2162246"/>
              <a:ext cx="1875641" cy="904284"/>
            </a:xfrm>
            <a:custGeom>
              <a:avLst/>
              <a:gdLst>
                <a:gd name="connsiteX0" fmla="*/ 0 w 5964380"/>
                <a:gd name="connsiteY0" fmla="*/ 0 h 812520"/>
                <a:gd name="connsiteX1" fmla="*/ 5964380 w 5964380"/>
                <a:gd name="connsiteY1" fmla="*/ 0 h 812520"/>
                <a:gd name="connsiteX2" fmla="*/ 5964380 w 5964380"/>
                <a:gd name="connsiteY2" fmla="*/ 812520 h 812520"/>
                <a:gd name="connsiteX3" fmla="*/ 0 w 5964380"/>
                <a:gd name="connsiteY3" fmla="*/ 812520 h 812520"/>
                <a:gd name="connsiteX4" fmla="*/ 0 w 5964380"/>
                <a:gd name="connsiteY4" fmla="*/ 0 h 812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64380" h="812520">
                  <a:moveTo>
                    <a:pt x="0" y="0"/>
                  </a:moveTo>
                  <a:lnTo>
                    <a:pt x="5964380" y="0"/>
                  </a:lnTo>
                  <a:lnTo>
                    <a:pt x="5964380" y="812520"/>
                  </a:lnTo>
                  <a:lnTo>
                    <a:pt x="0" y="812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59D">
                <a:alpha val="90000"/>
              </a:srgbClr>
            </a:solidFill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674" tIns="58674" rIns="78232" bIns="88011" numCol="1" spcCol="1270" anchor="t" anchorCtr="0">
              <a:noAutofit/>
            </a:bodyPr>
            <a:lstStyle/>
            <a:p>
              <a:pPr marL="90488" lvl="1" indent="-90488" algn="l" defTabSz="4889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100" b="1" kern="1200" dirty="0">
                  <a:solidFill>
                    <a:schemeClr val="tx1"/>
                  </a:solidFill>
                  <a:latin typeface="Work Sans" panose="00000500000000000000" pitchFamily="2" charset="0"/>
                </a:rPr>
                <a:t>Isabelle GUILLOUET </a:t>
              </a:r>
              <a:r>
                <a:rPr lang="fr-FR" sz="1100" kern="1200" dirty="0">
                  <a:solidFill>
                    <a:schemeClr val="tx1"/>
                  </a:solidFill>
                  <a:latin typeface="Work Sans" panose="00000500000000000000" pitchFamily="2" charset="0"/>
                </a:rPr>
                <a:t>: </a:t>
              </a:r>
              <a:r>
                <a:rPr lang="fr-FR" sz="900" kern="1200" dirty="0">
                  <a:solidFill>
                    <a:schemeClr val="tx1"/>
                  </a:solidFill>
                  <a:latin typeface="Work Sans" panose="00000500000000000000" pitchFamily="2" charset="0"/>
                </a:rPr>
                <a:t>Directrice Recherche Valorisation (DRV)</a:t>
              </a:r>
            </a:p>
            <a:p>
              <a:pPr marL="90488" lvl="1" indent="-90488" algn="l" defTabSz="4889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100" b="1" dirty="0">
                  <a:solidFill>
                    <a:schemeClr val="tx1"/>
                  </a:solidFill>
                  <a:latin typeface="Work Sans" panose="00000500000000000000" pitchFamily="2" charset="0"/>
                </a:rPr>
                <a:t>Anne KHOURY </a:t>
              </a:r>
              <a:r>
                <a:rPr lang="fr-FR" sz="1100" dirty="0">
                  <a:solidFill>
                    <a:schemeClr val="tx1"/>
                  </a:solidFill>
                  <a:latin typeface="Work Sans" panose="00000500000000000000" pitchFamily="2" charset="0"/>
                </a:rPr>
                <a:t>: </a:t>
              </a:r>
              <a:r>
                <a:rPr lang="fr-FR" sz="900" dirty="0">
                  <a:solidFill>
                    <a:schemeClr val="tx1"/>
                  </a:solidFill>
                  <a:latin typeface="Work Sans" panose="00000500000000000000" pitchFamily="2" charset="0"/>
                </a:rPr>
                <a:t>Directrice Ressources Humaines (DRH)</a:t>
              </a:r>
            </a:p>
            <a:p>
              <a:pPr marL="90488" lvl="1" indent="-90488" algn="l" defTabSz="4889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100" b="1" dirty="0">
                  <a:solidFill>
                    <a:schemeClr val="tx1"/>
                  </a:solidFill>
                  <a:latin typeface="Work Sans" panose="00000500000000000000" pitchFamily="2" charset="0"/>
                </a:rPr>
                <a:t>Germain ROUSSEAU </a:t>
              </a:r>
              <a:r>
                <a:rPr lang="fr-FR" sz="1100" dirty="0">
                  <a:solidFill>
                    <a:schemeClr val="tx1"/>
                  </a:solidFill>
                  <a:latin typeface="Work Sans" panose="00000500000000000000" pitchFamily="2" charset="0"/>
                </a:rPr>
                <a:t>: </a:t>
              </a:r>
              <a:r>
                <a:rPr lang="fr-FR" sz="900" dirty="0">
                  <a:solidFill>
                    <a:schemeClr val="tx1"/>
                  </a:solidFill>
                  <a:latin typeface="Work Sans" panose="00000500000000000000" pitchFamily="2" charset="0"/>
                </a:rPr>
                <a:t>Directeur Relations Internationales (DRI)</a:t>
              </a:r>
            </a:p>
            <a:p>
              <a:pPr marL="90488" lvl="1" indent="-90488" algn="l" defTabSz="4889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100" b="1" dirty="0">
                  <a:solidFill>
                    <a:schemeClr val="tx1"/>
                  </a:solidFill>
                  <a:latin typeface="Work Sans" panose="00000500000000000000" pitchFamily="2" charset="0"/>
                </a:rPr>
                <a:t>Clément PINTURIER</a:t>
              </a:r>
              <a:r>
                <a:rPr lang="fr-FR" sz="1100" b="1" kern="1200" dirty="0">
                  <a:solidFill>
                    <a:schemeClr val="tx1"/>
                  </a:solidFill>
                  <a:latin typeface="Work Sans" panose="00000500000000000000" pitchFamily="2" charset="0"/>
                </a:rPr>
                <a:t> </a:t>
              </a:r>
              <a:r>
                <a:rPr lang="fr-FR" sz="1100" kern="1200" dirty="0">
                  <a:solidFill>
                    <a:schemeClr val="tx1"/>
                  </a:solidFill>
                  <a:latin typeface="Work Sans" panose="00000500000000000000" pitchFamily="2" charset="0"/>
                </a:rPr>
                <a:t>: </a:t>
              </a:r>
              <a:r>
                <a:rPr lang="fr-FR" sz="900" kern="1200" dirty="0">
                  <a:solidFill>
                    <a:schemeClr val="tx1"/>
                  </a:solidFill>
                  <a:latin typeface="Work Sans" panose="00000500000000000000" pitchFamily="2" charset="0"/>
                </a:rPr>
                <a:t>Centre de services EURAXESS</a:t>
              </a:r>
            </a:p>
            <a:p>
              <a:pPr marL="90488" lvl="1" indent="-90488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fr-FR" sz="1100" b="1" dirty="0" err="1">
                  <a:solidFill>
                    <a:schemeClr val="tx1"/>
                  </a:solidFill>
                  <a:latin typeface="Work Sans" panose="00000500000000000000" pitchFamily="2" charset="0"/>
                  <a:cs typeface="Arial" panose="020B0604020202020204" pitchFamily="34" charset="0"/>
                </a:rPr>
                <a:t>Eric</a:t>
              </a:r>
              <a:r>
                <a:rPr lang="fr-FR" sz="1100" b="1" dirty="0">
                  <a:solidFill>
                    <a:schemeClr val="tx1"/>
                  </a:solidFill>
                  <a:latin typeface="Work Sans" panose="00000500000000000000" pitchFamily="2" charset="0"/>
                  <a:cs typeface="Arial" panose="020B0604020202020204" pitchFamily="34" charset="0"/>
                </a:rPr>
                <a:t> BRICOUT </a:t>
              </a:r>
              <a:r>
                <a:rPr lang="fr-FR" sz="1100" dirty="0">
                  <a:solidFill>
                    <a:schemeClr val="tx1"/>
                  </a:solidFill>
                  <a:latin typeface="Work Sans" panose="00000500000000000000" pitchFamily="2" charset="0"/>
                  <a:cs typeface="Arial" panose="020B0604020202020204" pitchFamily="34" charset="0"/>
                </a:rPr>
                <a:t>: </a:t>
              </a:r>
              <a:r>
                <a:rPr lang="fr-FR" sz="900" dirty="0">
                  <a:solidFill>
                    <a:schemeClr val="tx1"/>
                  </a:solidFill>
                  <a:latin typeface="Work Sans" panose="00000500000000000000" pitchFamily="2" charset="0"/>
                  <a:cs typeface="Arial" panose="020B0604020202020204" pitchFamily="34" charset="0"/>
                </a:rPr>
                <a:t>Responsable Service Partenariats Innovation Valorisation (SPIV)</a:t>
              </a:r>
              <a:r>
                <a:rPr lang="fr-FR" sz="900" dirty="0">
                  <a:solidFill>
                    <a:schemeClr val="tx1"/>
                  </a:solidFill>
                  <a:latin typeface="Work Sans" panose="00000500000000000000" pitchFamily="2" charset="0"/>
                </a:rPr>
                <a:t> </a:t>
              </a:r>
              <a:endParaRPr lang="fr-FR" sz="900" kern="1200" dirty="0">
                <a:solidFill>
                  <a:schemeClr val="tx1"/>
                </a:solidFill>
                <a:latin typeface="Work Sans" panose="00000500000000000000" pitchFamily="2" charset="0"/>
              </a:endParaRPr>
            </a:p>
          </p:txBody>
        </p:sp>
      </p:grpSp>
      <p:sp>
        <p:nvSpPr>
          <p:cNvPr id="38" name="ZoneTexte 37"/>
          <p:cNvSpPr txBox="1"/>
          <p:nvPr/>
        </p:nvSpPr>
        <p:spPr>
          <a:xfrm>
            <a:off x="174851" y="3609434"/>
            <a:ext cx="1942986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indent="-108000">
              <a:buFont typeface="Arial" panose="020B0604020202020204" pitchFamily="34" charset="0"/>
              <a:buChar char="•"/>
            </a:pPr>
            <a:r>
              <a:rPr lang="fr-FR" sz="1100" b="1" dirty="0">
                <a:latin typeface="Work Sans" panose="00000500000000000000" pitchFamily="2" charset="0"/>
              </a:rPr>
              <a:t>Clause OPHELE </a:t>
            </a:r>
            <a:r>
              <a:rPr lang="fr-FR" sz="900" dirty="0">
                <a:latin typeface="Work Sans" panose="00000500000000000000" pitchFamily="2" charset="0"/>
              </a:rPr>
              <a:t>: VP Relations Humaines, Dialogue Social et Affaires Juridiques (EC)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fr-FR" sz="1100" b="1" dirty="0">
                <a:latin typeface="Work Sans" panose="00000500000000000000" pitchFamily="2" charset="0"/>
              </a:rPr>
              <a:t>Camille DREVEAU </a:t>
            </a:r>
            <a:r>
              <a:rPr lang="fr-FR" sz="1100" dirty="0">
                <a:latin typeface="Work Sans" panose="00000500000000000000" pitchFamily="2" charset="0"/>
              </a:rPr>
              <a:t>: </a:t>
            </a:r>
            <a:r>
              <a:rPr lang="fr-FR" sz="900" dirty="0">
                <a:latin typeface="Work Sans" panose="00000500000000000000" pitchFamily="2" charset="0"/>
              </a:rPr>
              <a:t>UFR Droit, Economie et Sciences Sociales, EA 7496 - Institut de Recherches Juridiques Interdisciplinaires (EC)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fr-FR" sz="1100" b="1" dirty="0">
                <a:latin typeface="Work Sans" panose="00000500000000000000" pitchFamily="2" charset="0"/>
              </a:rPr>
              <a:t>Tommy LEROUX : </a:t>
            </a: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Doctorant et ATER en droit privé à l’UFR DESS*</a:t>
            </a:r>
            <a:r>
              <a:rPr kumimoji="0" lang="fr-FR" sz="900" b="0" i="0" u="none" strike="sng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 </a:t>
            </a:r>
            <a:endParaRPr lang="fr-FR" sz="1100" b="1" dirty="0">
              <a:latin typeface="Work Sans" panose="00000500000000000000" pitchFamily="2" charset="0"/>
            </a:endParaRP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fr-FR" sz="1100" b="1" dirty="0">
                <a:latin typeface="Work Sans" panose="00000500000000000000" pitchFamily="2" charset="0"/>
              </a:rPr>
              <a:t>Léa THIERRY :</a:t>
            </a: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 Doctorante VALLOREM Sciences de Gestion*</a:t>
            </a:r>
            <a:r>
              <a:rPr kumimoji="0" lang="fr-FR" sz="900" b="0" i="0" u="none" strike="sng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 </a:t>
            </a:r>
            <a:endParaRPr lang="fr-FR" sz="1100" b="1" dirty="0">
              <a:latin typeface="Work Sans" panose="00000500000000000000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6E81CC-F32B-A64E-B74E-9EBDFFC00C09}"/>
              </a:ext>
            </a:extLst>
          </p:cNvPr>
          <p:cNvSpPr txBox="1"/>
          <p:nvPr/>
        </p:nvSpPr>
        <p:spPr>
          <a:xfrm>
            <a:off x="34851" y="6627168"/>
            <a:ext cx="44358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i="1" baseline="30000" dirty="0"/>
              <a:t>*</a:t>
            </a:r>
            <a:r>
              <a:rPr lang="fr-FR" sz="900" i="1" dirty="0"/>
              <a:t> les doctorants ou </a:t>
            </a:r>
            <a:r>
              <a:rPr lang="fr-FR" sz="900" i="1" dirty="0" err="1"/>
              <a:t>post-doctorants</a:t>
            </a:r>
            <a:r>
              <a:rPr lang="fr-FR" sz="900" i="1" dirty="0"/>
              <a:t> peuvent être amenés à changer en cas de départ de l’UT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67E97CA-18CE-0833-F4A2-17BB85ACD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2448" y="712377"/>
            <a:ext cx="1717213" cy="12192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CD10B78-8911-C308-720C-CC6FD476E0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731" y="725537"/>
            <a:ext cx="2933126" cy="1055633"/>
          </a:xfrm>
          <a:prstGeom prst="rect">
            <a:avLst/>
          </a:prstGeom>
        </p:spPr>
      </p:pic>
      <p:sp>
        <p:nvSpPr>
          <p:cNvPr id="10" name="Forme libre 20">
            <a:extLst>
              <a:ext uri="{FF2B5EF4-FFF2-40B4-BE49-F238E27FC236}">
                <a16:creationId xmlns:a16="http://schemas.microsoft.com/office/drawing/2014/main" id="{D48A7B5C-158E-81D8-80E8-CD30FD054280}"/>
              </a:ext>
            </a:extLst>
          </p:cNvPr>
          <p:cNvSpPr/>
          <p:nvPr/>
        </p:nvSpPr>
        <p:spPr>
          <a:xfrm>
            <a:off x="2107695" y="2424731"/>
            <a:ext cx="1875639" cy="1122271"/>
          </a:xfrm>
          <a:custGeom>
            <a:avLst/>
            <a:gdLst>
              <a:gd name="connsiteX0" fmla="*/ 0 w 2708501"/>
              <a:gd name="connsiteY0" fmla="*/ 0 h 755996"/>
              <a:gd name="connsiteX1" fmla="*/ 2708501 w 2708501"/>
              <a:gd name="connsiteY1" fmla="*/ 0 h 755996"/>
              <a:gd name="connsiteX2" fmla="*/ 2708501 w 2708501"/>
              <a:gd name="connsiteY2" fmla="*/ 755996 h 755996"/>
              <a:gd name="connsiteX3" fmla="*/ 0 w 2708501"/>
              <a:gd name="connsiteY3" fmla="*/ 755996 h 755996"/>
              <a:gd name="connsiteX4" fmla="*/ 0 w 2708501"/>
              <a:gd name="connsiteY4" fmla="*/ 0 h 755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8501" h="755996">
                <a:moveTo>
                  <a:pt x="0" y="0"/>
                </a:moveTo>
                <a:lnTo>
                  <a:pt x="2708501" y="0"/>
                </a:lnTo>
                <a:lnTo>
                  <a:pt x="2708501" y="755996"/>
                </a:lnTo>
                <a:lnTo>
                  <a:pt x="0" y="75599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8232" tIns="44704" rIns="78232" bIns="44704" numCol="1" spcCol="1270" anchor="ctr" anchorCtr="1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i="0" kern="1200" dirty="0">
                <a:latin typeface="Work Sans" panose="00000500000000000000" pitchFamily="2" charset="0"/>
              </a:rPr>
              <a:t>Humanités et Langues (HL)</a:t>
            </a:r>
            <a:endParaRPr lang="fr-FR" sz="1200" b="1" kern="1200" dirty="0">
              <a:latin typeface="Work Sans" panose="00000500000000000000" pitchFamily="2" charset="0"/>
            </a:endParaRPr>
          </a:p>
        </p:txBody>
      </p:sp>
      <p:sp>
        <p:nvSpPr>
          <p:cNvPr id="13" name="Forme libre 21">
            <a:extLst>
              <a:ext uri="{FF2B5EF4-FFF2-40B4-BE49-F238E27FC236}">
                <a16:creationId xmlns:a16="http://schemas.microsoft.com/office/drawing/2014/main" id="{0FF46F4F-ABE9-233C-6378-E74F4E9561DE}"/>
              </a:ext>
            </a:extLst>
          </p:cNvPr>
          <p:cNvSpPr/>
          <p:nvPr/>
        </p:nvSpPr>
        <p:spPr>
          <a:xfrm>
            <a:off x="2107694" y="3569588"/>
            <a:ext cx="1875639" cy="2416041"/>
          </a:xfrm>
          <a:custGeom>
            <a:avLst/>
            <a:gdLst>
              <a:gd name="connsiteX0" fmla="*/ 0 w 2708501"/>
              <a:gd name="connsiteY0" fmla="*/ 0 h 2196000"/>
              <a:gd name="connsiteX1" fmla="*/ 2708501 w 2708501"/>
              <a:gd name="connsiteY1" fmla="*/ 0 h 2196000"/>
              <a:gd name="connsiteX2" fmla="*/ 2708501 w 2708501"/>
              <a:gd name="connsiteY2" fmla="*/ 2196000 h 2196000"/>
              <a:gd name="connsiteX3" fmla="*/ 0 w 2708501"/>
              <a:gd name="connsiteY3" fmla="*/ 2196000 h 2196000"/>
              <a:gd name="connsiteX4" fmla="*/ 0 w 2708501"/>
              <a:gd name="connsiteY4" fmla="*/ 0 h 21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8501" h="2196000">
                <a:moveTo>
                  <a:pt x="0" y="0"/>
                </a:moveTo>
                <a:lnTo>
                  <a:pt x="2708501" y="0"/>
                </a:lnTo>
                <a:lnTo>
                  <a:pt x="2708501" y="2196000"/>
                </a:lnTo>
                <a:lnTo>
                  <a:pt x="0" y="2196000"/>
                </a:lnTo>
                <a:lnTo>
                  <a:pt x="0" y="0"/>
                </a:lnTo>
                <a:close/>
              </a:path>
            </a:pathLst>
          </a:custGeom>
          <a:solidFill>
            <a:srgbClr val="45A59D">
              <a:alpha val="90000"/>
            </a:srgbClr>
          </a:solidFill>
        </p:spPr>
        <p:style>
          <a:lnRef idx="2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8000" tIns="108000" rIns="108000" bIns="108000" numCol="1" spcCol="1270" anchor="t" anchorCtr="0">
            <a:noAutofit/>
          </a:bodyPr>
          <a:lstStyle/>
          <a:p>
            <a:pPr marL="285750" lvl="1" indent="-285750" algn="l" defTabSz="2222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fr-FR" sz="5000" kern="1200"/>
          </a:p>
          <a:p>
            <a:pPr marL="285750" lvl="1" indent="-285750" algn="l" defTabSz="2222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fr-FR" sz="5000" kern="120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19E711F-B259-37EB-486D-E2FCE59C9F75}"/>
              </a:ext>
            </a:extLst>
          </p:cNvPr>
          <p:cNvSpPr txBox="1"/>
          <p:nvPr/>
        </p:nvSpPr>
        <p:spPr>
          <a:xfrm>
            <a:off x="2118202" y="3621712"/>
            <a:ext cx="194298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indent="-108000">
              <a:buFont typeface="Arial" panose="020B0604020202020204" pitchFamily="34" charset="0"/>
              <a:buChar char="•"/>
            </a:pPr>
            <a:r>
              <a:rPr lang="fr-FR" sz="1100" b="1" dirty="0">
                <a:latin typeface="Work Sans" panose="00000500000000000000" pitchFamily="2" charset="0"/>
              </a:rPr>
              <a:t>Lydia SEABRA </a:t>
            </a:r>
            <a:r>
              <a:rPr lang="fr-FR" sz="1100" dirty="0">
                <a:latin typeface="Work Sans" panose="00000500000000000000" pitchFamily="2" charset="0"/>
              </a:rPr>
              <a:t>: </a:t>
            </a:r>
            <a:r>
              <a:rPr lang="fr-FR" sz="900" dirty="0">
                <a:latin typeface="Work Sans" panose="00000500000000000000" pitchFamily="2" charset="0"/>
              </a:rPr>
              <a:t>(BIATSS UT-CNRS) responsable administrative de la MSH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fr-FR" sz="1100" b="1" dirty="0">
                <a:latin typeface="Work Sans" panose="00000500000000000000" pitchFamily="2" charset="0"/>
              </a:rPr>
              <a:t>Serena CRESPI : </a:t>
            </a:r>
            <a:r>
              <a:rPr lang="fr-FR" sz="900" dirty="0">
                <a:latin typeface="Work Sans" panose="00000500000000000000" pitchFamily="2" charset="0"/>
              </a:rPr>
              <a:t>Post-doctorante UMR CNRS 7323 CESR*</a:t>
            </a:r>
            <a:r>
              <a:rPr lang="fr-FR" sz="900" strike="sngStrike" dirty="0">
                <a:latin typeface="Work Sans" panose="00000500000000000000" pitchFamily="2" charset="0"/>
              </a:rPr>
              <a:t> 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AB6F3DC0-D81E-82DB-7921-910770826D88}"/>
              </a:ext>
            </a:extLst>
          </p:cNvPr>
          <p:cNvCxnSpPr/>
          <p:nvPr/>
        </p:nvCxnSpPr>
        <p:spPr>
          <a:xfrm>
            <a:off x="5349746" y="1931645"/>
            <a:ext cx="137839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79454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62842</TotalTime>
  <Words>331</Words>
  <Application>Microsoft Office PowerPoint</Application>
  <PresentationFormat>Grand écran</PresentationFormat>
  <Paragraphs>33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Work Sans</vt:lpstr>
      <vt:lpstr>Thème Office</vt:lpstr>
      <vt:lpstr>Présentation PowerPoint</vt:lpstr>
    </vt:vector>
  </TitlesOfParts>
  <Company>udet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Frederic Matyjas</dc:creator>
  <cp:lastModifiedBy>Frederic Matyjas</cp:lastModifiedBy>
  <cp:revision>133</cp:revision>
  <cp:lastPrinted>2025-10-16T09:52:54Z</cp:lastPrinted>
  <dcterms:created xsi:type="dcterms:W3CDTF">2020-06-03T09:33:20Z</dcterms:created>
  <dcterms:modified xsi:type="dcterms:W3CDTF">2025-10-16T09:54:48Z</dcterms:modified>
</cp:coreProperties>
</file>