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45A5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32" autoAdjust="0"/>
    <p:restoredTop sz="94660" autoAdjust="0"/>
  </p:normalViewPr>
  <p:slideViewPr>
    <p:cSldViewPr snapToGrid="0">
      <p:cViewPr>
        <p:scale>
          <a:sx n="120" d="100"/>
          <a:sy n="120" d="100"/>
        </p:scale>
        <p:origin x="3106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70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48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366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32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83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464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19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57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34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20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84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51AE4-EB3E-4C4F-B70D-4DF34656978B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64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1">
            <a:extLst>
              <a:ext uri="{FF2B5EF4-FFF2-40B4-BE49-F238E27FC236}">
                <a16:creationId xmlns:a16="http://schemas.microsoft.com/office/drawing/2014/main" id="{B15EF2F3-AE8E-5843-94B4-79A7D9B1DE80}"/>
              </a:ext>
            </a:extLst>
          </p:cNvPr>
          <p:cNvSpPr txBox="1">
            <a:spLocks/>
          </p:cNvSpPr>
          <p:nvPr/>
        </p:nvSpPr>
        <p:spPr>
          <a:xfrm>
            <a:off x="1331912" y="5968960"/>
            <a:ext cx="3240087" cy="69269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CPS HRS4R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itre 3">
            <a:extLst>
              <a:ext uri="{FF2B5EF4-FFF2-40B4-BE49-F238E27FC236}">
                <a16:creationId xmlns:a16="http://schemas.microsoft.com/office/drawing/2014/main" id="{D816B1BF-053D-1F4F-9A15-3CF63A41990C}"/>
              </a:ext>
            </a:extLst>
          </p:cNvPr>
          <p:cNvSpPr txBox="1">
            <a:spLocks/>
          </p:cNvSpPr>
          <p:nvPr/>
        </p:nvSpPr>
        <p:spPr>
          <a:xfrm>
            <a:off x="107505" y="98931"/>
            <a:ext cx="11980585" cy="522633"/>
          </a:xfrm>
          <a:prstGeom prst="rect">
            <a:avLst/>
          </a:prstGeom>
          <a:solidFill>
            <a:srgbClr val="44546A"/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 kern="1200">
                <a:solidFill>
                  <a:srgbClr val="45A59D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Work Sans" panose="00000500000000000000" pitchFamily="2" charset="0"/>
              </a:rPr>
              <a:t>Composition du Comité</a:t>
            </a:r>
            <a:r>
              <a:rPr kumimoji="0" lang="fr-FR" sz="28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Work Sans" panose="00000500000000000000" pitchFamily="2" charset="0"/>
              </a:rPr>
              <a:t> de Pilotage Stratégique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Work Sans" panose="00000500000000000000" pitchFamily="2" charset="0"/>
            </a:endParaRPr>
          </a:p>
        </p:txBody>
      </p:sp>
      <p:sp>
        <p:nvSpPr>
          <p:cNvPr id="7" name="Titre 3">
            <a:extLst>
              <a:ext uri="{FF2B5EF4-FFF2-40B4-BE49-F238E27FC236}">
                <a16:creationId xmlns:a16="http://schemas.microsoft.com/office/drawing/2014/main" id="{D816B1BF-053D-1F4F-9A15-3CF63A41990C}"/>
              </a:ext>
            </a:extLst>
          </p:cNvPr>
          <p:cNvSpPr txBox="1">
            <a:spLocks/>
          </p:cNvSpPr>
          <p:nvPr/>
        </p:nvSpPr>
        <p:spPr>
          <a:xfrm>
            <a:off x="717748" y="712377"/>
            <a:ext cx="7886700" cy="61344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 kern="1200">
                <a:solidFill>
                  <a:srgbClr val="45A59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dirty="0">
              <a:latin typeface="Arial" panose="020B0604020202020204"/>
            </a:endParaRPr>
          </a:p>
        </p:txBody>
      </p:sp>
      <p:grpSp>
        <p:nvGrpSpPr>
          <p:cNvPr id="20" name="Groupe 19"/>
          <p:cNvGrpSpPr/>
          <p:nvPr/>
        </p:nvGrpSpPr>
        <p:grpSpPr>
          <a:xfrm>
            <a:off x="112010" y="3311129"/>
            <a:ext cx="11971575" cy="3234520"/>
            <a:chOff x="112010" y="3416685"/>
            <a:chExt cx="11971575" cy="2788298"/>
          </a:xfrm>
        </p:grpSpPr>
        <p:sp>
          <p:nvSpPr>
            <p:cNvPr id="21" name="Forme libre 20"/>
            <p:cNvSpPr/>
            <p:nvPr/>
          </p:nvSpPr>
          <p:spPr>
            <a:xfrm>
              <a:off x="112010" y="3416685"/>
              <a:ext cx="2708501" cy="775839"/>
            </a:xfrm>
            <a:custGeom>
              <a:avLst/>
              <a:gdLst>
                <a:gd name="connsiteX0" fmla="*/ 0 w 2708501"/>
                <a:gd name="connsiteY0" fmla="*/ 0 h 755996"/>
                <a:gd name="connsiteX1" fmla="*/ 2708501 w 2708501"/>
                <a:gd name="connsiteY1" fmla="*/ 0 h 755996"/>
                <a:gd name="connsiteX2" fmla="*/ 2708501 w 2708501"/>
                <a:gd name="connsiteY2" fmla="*/ 755996 h 755996"/>
                <a:gd name="connsiteX3" fmla="*/ 0 w 2708501"/>
                <a:gd name="connsiteY3" fmla="*/ 755996 h 755996"/>
                <a:gd name="connsiteX4" fmla="*/ 0 w 2708501"/>
                <a:gd name="connsiteY4" fmla="*/ 0 h 75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8501" h="755996">
                  <a:moveTo>
                    <a:pt x="0" y="0"/>
                  </a:moveTo>
                  <a:lnTo>
                    <a:pt x="2708501" y="0"/>
                  </a:lnTo>
                  <a:lnTo>
                    <a:pt x="2708501" y="755996"/>
                  </a:lnTo>
                  <a:lnTo>
                    <a:pt x="0" y="7559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1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i="0" kern="1200" dirty="0">
                  <a:latin typeface="Work Sans" panose="00000500000000000000" pitchFamily="2" charset="0"/>
                </a:rPr>
                <a:t>Sciences de la Société : Territoires, Economie et Droit (SSTED)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i="0" kern="1200" dirty="0">
                  <a:latin typeface="Work Sans" panose="00000500000000000000" pitchFamily="2" charset="0"/>
                </a:rPr>
                <a:t>Humanités et Langues (HL)</a:t>
              </a:r>
              <a:endParaRPr lang="fr-FR" sz="1200" b="1" kern="1200" dirty="0">
                <a:latin typeface="Work Sans" panose="00000500000000000000" pitchFamily="2" charset="0"/>
              </a:endParaRPr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112010" y="4192523"/>
              <a:ext cx="2708501" cy="2012459"/>
            </a:xfrm>
            <a:custGeom>
              <a:avLst/>
              <a:gdLst>
                <a:gd name="connsiteX0" fmla="*/ 0 w 2708501"/>
                <a:gd name="connsiteY0" fmla="*/ 0 h 2196000"/>
                <a:gd name="connsiteX1" fmla="*/ 2708501 w 2708501"/>
                <a:gd name="connsiteY1" fmla="*/ 0 h 2196000"/>
                <a:gd name="connsiteX2" fmla="*/ 2708501 w 2708501"/>
                <a:gd name="connsiteY2" fmla="*/ 2196000 h 2196000"/>
                <a:gd name="connsiteX3" fmla="*/ 0 w 2708501"/>
                <a:gd name="connsiteY3" fmla="*/ 2196000 h 2196000"/>
                <a:gd name="connsiteX4" fmla="*/ 0 w 2708501"/>
                <a:gd name="connsiteY4" fmla="*/ 0 h 2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8501" h="2196000">
                  <a:moveTo>
                    <a:pt x="0" y="0"/>
                  </a:moveTo>
                  <a:lnTo>
                    <a:pt x="2708501" y="0"/>
                  </a:lnTo>
                  <a:lnTo>
                    <a:pt x="2708501" y="2196000"/>
                  </a:lnTo>
                  <a:lnTo>
                    <a:pt x="0" y="2196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A59D">
                <a:alpha val="90000"/>
              </a:srgbClr>
            </a:solidFill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8000" tIns="108000" rIns="108000" bIns="108000" numCol="1" spcCol="1270" anchor="t" anchorCtr="0">
              <a:noAutofit/>
            </a:bodyPr>
            <a:lstStyle/>
            <a:p>
              <a:pPr marL="285750" lvl="1" indent="-28575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fr-FR" sz="5000" kern="1200"/>
            </a:p>
            <a:p>
              <a:pPr marL="285750" lvl="1" indent="-28575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fr-FR" sz="5000" kern="1200"/>
            </a:p>
          </p:txBody>
        </p:sp>
        <p:sp>
          <p:nvSpPr>
            <p:cNvPr id="23" name="Forme libre 22"/>
            <p:cNvSpPr/>
            <p:nvPr/>
          </p:nvSpPr>
          <p:spPr>
            <a:xfrm>
              <a:off x="3199701" y="3416686"/>
              <a:ext cx="2708501" cy="775839"/>
            </a:xfrm>
            <a:custGeom>
              <a:avLst/>
              <a:gdLst>
                <a:gd name="connsiteX0" fmla="*/ 0 w 2708501"/>
                <a:gd name="connsiteY0" fmla="*/ 0 h 755996"/>
                <a:gd name="connsiteX1" fmla="*/ 2708501 w 2708501"/>
                <a:gd name="connsiteY1" fmla="*/ 0 h 755996"/>
                <a:gd name="connsiteX2" fmla="*/ 2708501 w 2708501"/>
                <a:gd name="connsiteY2" fmla="*/ 755996 h 755996"/>
                <a:gd name="connsiteX3" fmla="*/ 0 w 2708501"/>
                <a:gd name="connsiteY3" fmla="*/ 755996 h 755996"/>
                <a:gd name="connsiteX4" fmla="*/ 0 w 2708501"/>
                <a:gd name="connsiteY4" fmla="*/ 0 h 75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8501" h="755996">
                  <a:moveTo>
                    <a:pt x="0" y="0"/>
                  </a:moveTo>
                  <a:lnTo>
                    <a:pt x="2708501" y="0"/>
                  </a:lnTo>
                  <a:lnTo>
                    <a:pt x="2708501" y="755996"/>
                  </a:lnTo>
                  <a:lnTo>
                    <a:pt x="0" y="7559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1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i="0" kern="1200" dirty="0">
                  <a:latin typeface="Work Sans" panose="00000500000000000000" pitchFamily="2" charset="0"/>
                </a:rPr>
                <a:t>Mathématiques, Informatique, Physique théorique, Ingénierie des systèmes (MIPTIS)</a:t>
              </a:r>
              <a:endParaRPr lang="fr-FR" sz="1200" b="1" kern="1200" dirty="0">
                <a:latin typeface="Work Sans" panose="00000500000000000000" pitchFamily="2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199701" y="4192523"/>
              <a:ext cx="2708501" cy="2012460"/>
            </a:xfrm>
            <a:prstGeom prst="rect">
              <a:avLst/>
            </a:prstGeom>
            <a:solidFill>
              <a:srgbClr val="45A59D">
                <a:alpha val="90000"/>
              </a:srgbClr>
            </a:solidFill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08000" tIns="108000" rIns="108000" bIns="108000"/>
            <a:lstStyle/>
            <a:p>
              <a:pPr marL="171450" indent="-108000">
                <a:buFont typeface="Arial" panose="020B0604020202020204" pitchFamily="34" charset="0"/>
                <a:buChar char="•"/>
              </a:pPr>
              <a:r>
                <a:rPr lang="fr-FR" sz="1100" b="1" dirty="0">
                  <a:latin typeface="Work Sans" panose="00000500000000000000" pitchFamily="2" charset="0"/>
                </a:rPr>
                <a:t>Pr. Emmanuel NERON </a:t>
              </a:r>
              <a:r>
                <a:rPr lang="fr-FR" sz="1100" dirty="0">
                  <a:latin typeface="Work Sans" panose="00000500000000000000" pitchFamily="2" charset="0"/>
                </a:rPr>
                <a:t>: </a:t>
              </a:r>
              <a:r>
                <a:rPr lang="fr-FR" sz="900" dirty="0">
                  <a:latin typeface="Work Sans" panose="00000500000000000000" pitchFamily="2" charset="0"/>
                </a:rPr>
                <a:t>(EC) </a:t>
              </a:r>
              <a:r>
                <a:rPr lang="fr-FR" sz="900" dirty="0" smtClean="0">
                  <a:latin typeface="Work Sans" panose="00000500000000000000" pitchFamily="2" charset="0"/>
                </a:rPr>
                <a:t>Directeur </a:t>
              </a:r>
              <a:r>
                <a:rPr lang="fr-FR" sz="900" dirty="0">
                  <a:latin typeface="Work Sans" panose="00000500000000000000" pitchFamily="2" charset="0"/>
                </a:rPr>
                <a:t>de </a:t>
              </a:r>
              <a:r>
                <a:rPr lang="fr-FR" sz="900" dirty="0" err="1">
                  <a:latin typeface="Work Sans" panose="00000500000000000000" pitchFamily="2" charset="0"/>
                </a:rPr>
                <a:t>Polytech</a:t>
              </a:r>
              <a:r>
                <a:rPr lang="fr-FR" sz="900" dirty="0">
                  <a:latin typeface="Work Sans" panose="00000500000000000000" pitchFamily="2" charset="0"/>
                </a:rPr>
                <a:t>’ Tours (école </a:t>
              </a:r>
              <a:r>
                <a:rPr lang="fr-FR" sz="900" dirty="0" smtClean="0">
                  <a:latin typeface="Work Sans" panose="00000500000000000000" pitchFamily="2" charset="0"/>
                </a:rPr>
                <a:t>d’ingénieurs </a:t>
              </a:r>
              <a:r>
                <a:rPr lang="fr-FR" sz="900" dirty="0">
                  <a:latin typeface="Work Sans" panose="00000500000000000000" pitchFamily="2" charset="0"/>
                </a:rPr>
                <a:t>interne), &amp; membre ERL-CNRS</a:t>
              </a:r>
            </a:p>
            <a:p>
              <a:pPr marL="171450" indent="-108000">
                <a:buFont typeface="Arial" panose="020B0604020202020204" pitchFamily="34" charset="0"/>
                <a:buChar char="•"/>
              </a:pPr>
              <a:r>
                <a:rPr lang="fr-FR" sz="1050" b="1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Cédric </a:t>
              </a:r>
              <a:r>
                <a:rPr lang="fr-FR" sz="1050" b="1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LECOUVEY </a:t>
              </a:r>
              <a:r>
                <a:rPr lang="fr-FR" sz="1050" b="1" dirty="0">
                  <a:solidFill>
                    <a:schemeClr val="tx1"/>
                  </a:solidFill>
                  <a:latin typeface="Work Sans" panose="00000500000000000000" pitchFamily="2" charset="0"/>
                </a:rPr>
                <a:t>: </a:t>
              </a:r>
              <a:r>
                <a:rPr lang="fr-FR" sz="90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(EC) Département de Mathématiques, UMR CNRS </a:t>
              </a:r>
              <a:r>
                <a:rPr lang="fr-FR" sz="900" dirty="0">
                  <a:solidFill>
                    <a:schemeClr val="tx1"/>
                  </a:solidFill>
                  <a:latin typeface="Work Sans" panose="00000500000000000000" pitchFamily="2" charset="0"/>
                </a:rPr>
                <a:t>7013 - Institut Denis Poisson</a:t>
              </a:r>
            </a:p>
          </p:txBody>
        </p:sp>
        <p:sp>
          <p:nvSpPr>
            <p:cNvPr id="25" name="Forme libre 24"/>
            <p:cNvSpPr/>
            <p:nvPr/>
          </p:nvSpPr>
          <p:spPr>
            <a:xfrm>
              <a:off x="6287393" y="3416687"/>
              <a:ext cx="2708501" cy="775836"/>
            </a:xfrm>
            <a:custGeom>
              <a:avLst/>
              <a:gdLst>
                <a:gd name="connsiteX0" fmla="*/ 0 w 2708501"/>
                <a:gd name="connsiteY0" fmla="*/ 0 h 755996"/>
                <a:gd name="connsiteX1" fmla="*/ 2708501 w 2708501"/>
                <a:gd name="connsiteY1" fmla="*/ 0 h 755996"/>
                <a:gd name="connsiteX2" fmla="*/ 2708501 w 2708501"/>
                <a:gd name="connsiteY2" fmla="*/ 755996 h 755996"/>
                <a:gd name="connsiteX3" fmla="*/ 0 w 2708501"/>
                <a:gd name="connsiteY3" fmla="*/ 755996 h 755996"/>
                <a:gd name="connsiteX4" fmla="*/ 0 w 2708501"/>
                <a:gd name="connsiteY4" fmla="*/ 0 h 75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8501" h="755996">
                  <a:moveTo>
                    <a:pt x="0" y="0"/>
                  </a:moveTo>
                  <a:lnTo>
                    <a:pt x="2708501" y="0"/>
                  </a:lnTo>
                  <a:lnTo>
                    <a:pt x="2708501" y="755996"/>
                  </a:lnTo>
                  <a:lnTo>
                    <a:pt x="0" y="7559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546A"/>
            </a:solidFill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1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i="0" kern="1200" dirty="0">
                  <a:latin typeface="Work Sans" panose="00000500000000000000" pitchFamily="2" charset="0"/>
                </a:rPr>
                <a:t>Énergie, Matériaux, Sciences de la Terre et de l'Univers (EMSTU)</a:t>
              </a:r>
              <a:endParaRPr lang="fr-FR" sz="1200" b="1" kern="1200" dirty="0">
                <a:latin typeface="Work Sans" panose="00000500000000000000" pitchFamily="2" charset="0"/>
              </a:endParaRPr>
            </a:p>
          </p:txBody>
        </p:sp>
        <p:sp>
          <p:nvSpPr>
            <p:cNvPr id="26" name="Forme libre 25"/>
            <p:cNvSpPr/>
            <p:nvPr/>
          </p:nvSpPr>
          <p:spPr>
            <a:xfrm>
              <a:off x="6287393" y="4192523"/>
              <a:ext cx="2708501" cy="2012460"/>
            </a:xfrm>
            <a:custGeom>
              <a:avLst/>
              <a:gdLst>
                <a:gd name="connsiteX0" fmla="*/ 0 w 2708501"/>
                <a:gd name="connsiteY0" fmla="*/ 0 h 2196000"/>
                <a:gd name="connsiteX1" fmla="*/ 2708501 w 2708501"/>
                <a:gd name="connsiteY1" fmla="*/ 0 h 2196000"/>
                <a:gd name="connsiteX2" fmla="*/ 2708501 w 2708501"/>
                <a:gd name="connsiteY2" fmla="*/ 2196000 h 2196000"/>
                <a:gd name="connsiteX3" fmla="*/ 0 w 2708501"/>
                <a:gd name="connsiteY3" fmla="*/ 2196000 h 2196000"/>
                <a:gd name="connsiteX4" fmla="*/ 0 w 2708501"/>
                <a:gd name="connsiteY4" fmla="*/ 0 h 2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8501" h="2196000">
                  <a:moveTo>
                    <a:pt x="0" y="0"/>
                  </a:moveTo>
                  <a:lnTo>
                    <a:pt x="2708501" y="0"/>
                  </a:lnTo>
                  <a:lnTo>
                    <a:pt x="2708501" y="2196000"/>
                  </a:lnTo>
                  <a:lnTo>
                    <a:pt x="0" y="2196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A59D">
                <a:alpha val="90000"/>
              </a:srgbClr>
            </a:solidFill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8000" tIns="108000" rIns="108000" bIns="108000" numCol="1" spcCol="1270" anchor="t" anchorCtr="0">
              <a:noAutofit/>
            </a:bodyPr>
            <a:lstStyle/>
            <a:p>
              <a:pPr marL="171450" lvl="1" indent="-10800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fr-FR" sz="1100" b="1" kern="1200" dirty="0">
                  <a:latin typeface="Work Sans" panose="00000500000000000000" pitchFamily="2" charset="0"/>
                </a:rPr>
                <a:t>Pr. François TRAN VAN</a:t>
              </a:r>
              <a:r>
                <a:rPr lang="fr-FR" sz="1100" kern="1200" dirty="0">
                  <a:latin typeface="Work Sans" panose="00000500000000000000" pitchFamily="2" charset="0"/>
                </a:rPr>
                <a:t> : </a:t>
              </a:r>
              <a:r>
                <a:rPr lang="fr-FR" sz="900" kern="1200" dirty="0">
                  <a:latin typeface="Work Sans" panose="00000500000000000000" pitchFamily="2" charset="0"/>
                </a:rPr>
                <a:t>directeur d’unité et directeur adjoint de l’Ecole doctorale EMSTU </a:t>
              </a:r>
            </a:p>
            <a:p>
              <a:pPr marL="171450" lvl="1" indent="-10800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chemeClr val="tx1"/>
                  </a:solidFill>
                  <a:latin typeface="Work Sans" panose="00000500000000000000" pitchFamily="2" charset="0"/>
                </a:rPr>
                <a:t>Mathieu VENIN </a:t>
              </a:r>
              <a:r>
                <a:rPr lang="fr-FR" sz="1100" dirty="0">
                  <a:solidFill>
                    <a:schemeClr val="tx1"/>
                  </a:solidFill>
                  <a:latin typeface="Work Sans" panose="00000500000000000000" pitchFamily="2" charset="0"/>
                </a:rPr>
                <a:t>: </a:t>
              </a:r>
              <a:r>
                <a:rPr lang="fr-FR" sz="900" dirty="0">
                  <a:solidFill>
                    <a:schemeClr val="tx1"/>
                  </a:solidFill>
                  <a:latin typeface="Work Sans" panose="00000500000000000000" pitchFamily="2" charset="0"/>
                </a:rPr>
                <a:t>Ingénieur </a:t>
              </a:r>
              <a:r>
                <a:rPr lang="fr-FR" sz="90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d’études co-Responsable </a:t>
              </a:r>
              <a:r>
                <a:rPr lang="fr-FR" sz="900" dirty="0">
                  <a:solidFill>
                    <a:schemeClr val="tx1"/>
                  </a:solidFill>
                  <a:latin typeface="Work Sans" panose="00000500000000000000" pitchFamily="2" charset="0"/>
                </a:rPr>
                <a:t>d</a:t>
              </a:r>
              <a:r>
                <a:rPr lang="fr-FR" sz="90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u CERMEL </a:t>
              </a:r>
              <a:r>
                <a:rPr lang="fr-FR" sz="900" dirty="0">
                  <a:solidFill>
                    <a:schemeClr val="tx1"/>
                  </a:solidFill>
                  <a:latin typeface="Work Sans" panose="00000500000000000000" pitchFamily="2" charset="0"/>
                </a:rPr>
                <a:t>(UT/UO/INSA-CVL) </a:t>
              </a:r>
              <a:endParaRPr lang="fr-FR" sz="900" dirty="0" smtClean="0">
                <a:solidFill>
                  <a:schemeClr val="tx1"/>
                </a:solidFill>
                <a:latin typeface="Work Sans" panose="00000500000000000000" pitchFamily="2" charset="0"/>
              </a:endParaRPr>
            </a:p>
            <a:p>
              <a:pPr marL="171450" lvl="1" indent="-10800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fr-FR" sz="1050" b="1" kern="120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Dr. Julie PEPIN :</a:t>
              </a:r>
              <a:r>
                <a:rPr lang="fr-FR" sz="900" kern="120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 (EC) co-Responsable du CERMEL</a:t>
              </a:r>
              <a:endParaRPr lang="fr-FR" sz="1100" kern="1200" dirty="0">
                <a:solidFill>
                  <a:schemeClr val="tx1"/>
                </a:solidFill>
                <a:latin typeface="Work Sans" panose="00000500000000000000" pitchFamily="2" charset="0"/>
              </a:endParaRPr>
            </a:p>
            <a:p>
              <a:pPr marL="171450" lvl="1" indent="-10800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endParaRPr lang="fr-FR" sz="1100" kern="1200" dirty="0">
                <a:latin typeface="Work Sans" panose="00000500000000000000" pitchFamily="2" charset="0"/>
              </a:endParaRPr>
            </a:p>
          </p:txBody>
        </p:sp>
        <p:sp>
          <p:nvSpPr>
            <p:cNvPr id="27" name="Forme libre 26"/>
            <p:cNvSpPr/>
            <p:nvPr/>
          </p:nvSpPr>
          <p:spPr>
            <a:xfrm>
              <a:off x="9375084" y="3416687"/>
              <a:ext cx="2708501" cy="775836"/>
            </a:xfrm>
            <a:custGeom>
              <a:avLst/>
              <a:gdLst>
                <a:gd name="connsiteX0" fmla="*/ 0 w 2708501"/>
                <a:gd name="connsiteY0" fmla="*/ 0 h 755996"/>
                <a:gd name="connsiteX1" fmla="*/ 2708501 w 2708501"/>
                <a:gd name="connsiteY1" fmla="*/ 0 h 755996"/>
                <a:gd name="connsiteX2" fmla="*/ 2708501 w 2708501"/>
                <a:gd name="connsiteY2" fmla="*/ 755996 h 755996"/>
                <a:gd name="connsiteX3" fmla="*/ 0 w 2708501"/>
                <a:gd name="connsiteY3" fmla="*/ 755996 h 755996"/>
                <a:gd name="connsiteX4" fmla="*/ 0 w 2708501"/>
                <a:gd name="connsiteY4" fmla="*/ 0 h 75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8501" h="755996">
                  <a:moveTo>
                    <a:pt x="0" y="0"/>
                  </a:moveTo>
                  <a:lnTo>
                    <a:pt x="2708501" y="0"/>
                  </a:lnTo>
                  <a:lnTo>
                    <a:pt x="2708501" y="755996"/>
                  </a:lnTo>
                  <a:lnTo>
                    <a:pt x="0" y="7559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1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i="0" kern="1200" dirty="0">
                  <a:latin typeface="Work Sans" panose="00000500000000000000" pitchFamily="2" charset="0"/>
                </a:rPr>
                <a:t>Santé, Sciences Biologiques et Chimie du Vivant (SSBCV)</a:t>
              </a:r>
              <a:endParaRPr lang="fr-FR" sz="1100" b="1" kern="1200" dirty="0">
                <a:latin typeface="Work Sans" panose="00000500000000000000" pitchFamily="2" charset="0"/>
              </a:endParaRPr>
            </a:p>
          </p:txBody>
        </p:sp>
        <p:sp>
          <p:nvSpPr>
            <p:cNvPr id="28" name="Forme libre 27"/>
            <p:cNvSpPr/>
            <p:nvPr/>
          </p:nvSpPr>
          <p:spPr>
            <a:xfrm>
              <a:off x="9375084" y="4192523"/>
              <a:ext cx="2708501" cy="2012460"/>
            </a:xfrm>
            <a:custGeom>
              <a:avLst/>
              <a:gdLst>
                <a:gd name="connsiteX0" fmla="*/ 0 w 2708501"/>
                <a:gd name="connsiteY0" fmla="*/ 0 h 2196000"/>
                <a:gd name="connsiteX1" fmla="*/ 2708501 w 2708501"/>
                <a:gd name="connsiteY1" fmla="*/ 0 h 2196000"/>
                <a:gd name="connsiteX2" fmla="*/ 2708501 w 2708501"/>
                <a:gd name="connsiteY2" fmla="*/ 2196000 h 2196000"/>
                <a:gd name="connsiteX3" fmla="*/ 0 w 2708501"/>
                <a:gd name="connsiteY3" fmla="*/ 2196000 h 2196000"/>
                <a:gd name="connsiteX4" fmla="*/ 0 w 2708501"/>
                <a:gd name="connsiteY4" fmla="*/ 0 h 2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8501" h="2196000">
                  <a:moveTo>
                    <a:pt x="0" y="0"/>
                  </a:moveTo>
                  <a:lnTo>
                    <a:pt x="2708501" y="0"/>
                  </a:lnTo>
                  <a:lnTo>
                    <a:pt x="2708501" y="2196000"/>
                  </a:lnTo>
                  <a:lnTo>
                    <a:pt x="0" y="2196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A59D">
                <a:alpha val="90000"/>
              </a:srgbClr>
            </a:solidFill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8000" tIns="108000" rIns="108000" bIns="108000" numCol="1" spcCol="1270" anchor="t" anchorCtr="0">
              <a:noAutofit/>
            </a:bodyPr>
            <a:lstStyle/>
            <a:p>
              <a:pPr marL="171450" lvl="1" indent="-10800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fr-FR" sz="1100" b="1" dirty="0" smtClean="0">
                  <a:latin typeface="Work Sans" panose="00000500000000000000" pitchFamily="2" charset="0"/>
                </a:rPr>
                <a:t>Dr. Isabelle </a:t>
              </a:r>
              <a:r>
                <a:rPr lang="fr-FR" sz="1100" b="1" dirty="0">
                  <a:latin typeface="Work Sans" panose="00000500000000000000" pitchFamily="2" charset="0"/>
                </a:rPr>
                <a:t>VIRLOGEUX-PAYANT </a:t>
              </a:r>
              <a:r>
                <a:rPr lang="fr-FR" sz="1100" dirty="0">
                  <a:latin typeface="Work Sans" panose="00000500000000000000" pitchFamily="2" charset="0"/>
                </a:rPr>
                <a:t>: </a:t>
              </a:r>
              <a:r>
                <a:rPr lang="fr-FR" sz="900" dirty="0">
                  <a:latin typeface="Work Sans" panose="00000500000000000000" pitchFamily="2" charset="0"/>
                </a:rPr>
                <a:t>chercheuse </a:t>
              </a:r>
              <a:r>
                <a:rPr lang="fr-FR" sz="900" dirty="0" smtClean="0">
                  <a:latin typeface="Work Sans" panose="00000500000000000000" pitchFamily="2" charset="0"/>
                </a:rPr>
                <a:t>INRAE</a:t>
              </a:r>
              <a:endParaRPr lang="fr-FR" sz="1100" dirty="0">
                <a:latin typeface="Work Sans" panose="00000500000000000000" pitchFamily="2" charset="0"/>
              </a:endParaRPr>
            </a:p>
            <a:p>
              <a:pPr marL="171450" lvl="1" indent="-108000" defTabSz="2222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fr-FR" sz="1100" b="1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Ludovic JAMI </a:t>
              </a:r>
              <a:r>
                <a:rPr lang="fr-FR" sz="1100" dirty="0">
                  <a:solidFill>
                    <a:schemeClr val="tx1"/>
                  </a:solidFill>
                  <a:latin typeface="Work Sans" panose="00000500000000000000" pitchFamily="2" charset="0"/>
                </a:rPr>
                <a:t>: </a:t>
              </a:r>
              <a:r>
                <a:rPr lang="fr-FR" sz="90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doctorant IRBI, membre </a:t>
              </a:r>
              <a:r>
                <a:rPr lang="fr-FR" sz="900" dirty="0">
                  <a:solidFill>
                    <a:schemeClr val="tx1"/>
                  </a:solidFill>
                  <a:latin typeface="Work Sans" panose="00000500000000000000" pitchFamily="2" charset="0"/>
                </a:rPr>
                <a:t>de la </a:t>
              </a:r>
              <a:r>
                <a:rPr lang="fr-FR" sz="90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Commission </a:t>
              </a:r>
              <a:r>
                <a:rPr lang="fr-FR" sz="90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Recherche</a:t>
              </a:r>
              <a:r>
                <a:rPr lang="fr-FR" sz="900" baseline="3000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*</a:t>
              </a:r>
              <a:endParaRPr lang="fr-FR" sz="1100" dirty="0">
                <a:solidFill>
                  <a:schemeClr val="tx1"/>
                </a:solidFill>
                <a:latin typeface="Work Sans" panose="00000500000000000000" pitchFamily="2" charset="0"/>
              </a:endParaRPr>
            </a:p>
            <a:p>
              <a:pPr marL="171450" lvl="1" indent="-108000" defTabSz="2222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fr-FR" sz="1050" b="1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Pr</a:t>
              </a:r>
              <a:r>
                <a:rPr lang="fr-FR" sz="1050" b="1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. Stephan EHRMANN : </a:t>
              </a:r>
              <a:r>
                <a:rPr lang="fr-FR" sz="90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(PU-PH</a:t>
              </a:r>
              <a:r>
                <a:rPr lang="fr-FR" sz="900" dirty="0">
                  <a:solidFill>
                    <a:schemeClr val="tx1"/>
                  </a:solidFill>
                  <a:latin typeface="Work Sans" panose="00000500000000000000" pitchFamily="2" charset="0"/>
                </a:rPr>
                <a:t>) UMR INSERM U 1100 - Centre d'Etudes des Pathologies Respiratoires</a:t>
              </a:r>
            </a:p>
            <a:p>
              <a:pPr marL="171450" lvl="1" indent="-17145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endParaRPr lang="fr-FR" sz="1100" kern="1200" dirty="0">
                <a:latin typeface="Work Sans" panose="00000500000000000000" pitchFamily="2" charset="0"/>
              </a:endParaRPr>
            </a:p>
          </p:txBody>
        </p:sp>
      </p:grpSp>
      <p:sp>
        <p:nvSpPr>
          <p:cNvPr id="11" name="Rectangle à coins arrondis 10"/>
          <p:cNvSpPr/>
          <p:nvPr/>
        </p:nvSpPr>
        <p:spPr>
          <a:xfrm>
            <a:off x="3823855" y="820241"/>
            <a:ext cx="4675376" cy="480152"/>
          </a:xfrm>
          <a:prstGeom prst="roundRect">
            <a:avLst/>
          </a:prstGeom>
          <a:solidFill>
            <a:srgbClr val="45A59D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spcFirstLastPara="0" vert="horz" wrap="square" lIns="189946" tIns="189946" rIns="189946" bIns="189946" numCol="1" spcCol="1270" anchor="ctr" anchorCtr="0">
            <a:noAutofit/>
          </a:bodyPr>
          <a:lstStyle/>
          <a:p>
            <a:pPr marL="0" marR="0" lvl="0" indent="0" algn="ctr" defTabSz="17780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Work Sans" panose="00000500000000000000" pitchFamily="2" charset="0"/>
              </a:rPr>
              <a:t>Porteur de projet</a:t>
            </a:r>
          </a:p>
          <a:p>
            <a:pPr marL="0" marR="0" lvl="0" indent="0" algn="ctr" defTabSz="17780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Work Sans" panose="00000500000000000000" pitchFamily="2" charset="0"/>
              </a:rPr>
              <a:t>Pr. Jérôme </a:t>
            </a: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Work Sans" panose="00000500000000000000" pitchFamily="2" charset="0"/>
              </a:rPr>
              <a:t>CASAS 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Work Sans" panose="00000500000000000000" pitchFamily="2" charset="0"/>
              </a:rPr>
              <a:t>- </a:t>
            </a: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Work Sans" panose="00000500000000000000" pitchFamily="2" charset="0"/>
              </a:rPr>
              <a:t>IRBI UMR CNRS &amp; UFR </a:t>
            </a:r>
            <a:r>
              <a:rPr kumimoji="0" lang="fr-FR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Work Sans" panose="00000500000000000000" pitchFamily="2" charset="0"/>
              </a:rPr>
              <a:t>Sciences </a:t>
            </a: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Work Sans" panose="00000500000000000000" pitchFamily="2" charset="0"/>
              </a:rPr>
              <a:t>et </a:t>
            </a:r>
            <a:r>
              <a:rPr kumimoji="0" lang="fr-FR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Work Sans" panose="00000500000000000000" pitchFamily="2" charset="0"/>
              </a:rPr>
              <a:t>Techniques</a:t>
            </a:r>
            <a:endParaRPr kumimoji="0" lang="fr-FR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Work Sans" panose="00000500000000000000" pitchFamily="2" charset="0"/>
            </a:endParaRPr>
          </a:p>
        </p:txBody>
      </p:sp>
      <p:grpSp>
        <p:nvGrpSpPr>
          <p:cNvPr id="35" name="Groupe 34"/>
          <p:cNvGrpSpPr/>
          <p:nvPr/>
        </p:nvGrpSpPr>
        <p:grpSpPr>
          <a:xfrm>
            <a:off x="6123709" y="1535114"/>
            <a:ext cx="5964380" cy="1591772"/>
            <a:chOff x="6123709" y="1731458"/>
            <a:chExt cx="5964380" cy="1268054"/>
          </a:xfrm>
        </p:grpSpPr>
        <p:sp>
          <p:nvSpPr>
            <p:cNvPr id="36" name="Forme libre 35"/>
            <p:cNvSpPr/>
            <p:nvPr/>
          </p:nvSpPr>
          <p:spPr>
            <a:xfrm>
              <a:off x="6123709" y="1731458"/>
              <a:ext cx="5964380" cy="362894"/>
            </a:xfrm>
            <a:custGeom>
              <a:avLst/>
              <a:gdLst>
                <a:gd name="connsiteX0" fmla="*/ 0 w 5964380"/>
                <a:gd name="connsiteY0" fmla="*/ 0 h 460800"/>
                <a:gd name="connsiteX1" fmla="*/ 5964380 w 5964380"/>
                <a:gd name="connsiteY1" fmla="*/ 0 h 460800"/>
                <a:gd name="connsiteX2" fmla="*/ 5964380 w 5964380"/>
                <a:gd name="connsiteY2" fmla="*/ 460800 h 460800"/>
                <a:gd name="connsiteX3" fmla="*/ 0 w 5964380"/>
                <a:gd name="connsiteY3" fmla="*/ 460800 h 460800"/>
                <a:gd name="connsiteX4" fmla="*/ 0 w 5964380"/>
                <a:gd name="connsiteY4" fmla="*/ 0 h 46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64380" h="460800">
                  <a:moveTo>
                    <a:pt x="0" y="0"/>
                  </a:moveTo>
                  <a:lnTo>
                    <a:pt x="5964380" y="0"/>
                  </a:lnTo>
                  <a:lnTo>
                    <a:pt x="5964380" y="460800"/>
                  </a:lnTo>
                  <a:lnTo>
                    <a:pt x="0" y="46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546A"/>
            </a:solidFill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0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u="sng" kern="1200" dirty="0">
                  <a:latin typeface="Work Sans" panose="00000500000000000000" pitchFamily="2" charset="0"/>
                </a:rPr>
                <a:t>Directions « métiers »</a:t>
              </a:r>
            </a:p>
          </p:txBody>
        </p:sp>
        <p:sp>
          <p:nvSpPr>
            <p:cNvPr id="37" name="Forme libre 36"/>
            <p:cNvSpPr/>
            <p:nvPr/>
          </p:nvSpPr>
          <p:spPr>
            <a:xfrm>
              <a:off x="6123709" y="2094350"/>
              <a:ext cx="5964380" cy="905162"/>
            </a:xfrm>
            <a:custGeom>
              <a:avLst/>
              <a:gdLst>
                <a:gd name="connsiteX0" fmla="*/ 0 w 5964380"/>
                <a:gd name="connsiteY0" fmla="*/ 0 h 812520"/>
                <a:gd name="connsiteX1" fmla="*/ 5964380 w 5964380"/>
                <a:gd name="connsiteY1" fmla="*/ 0 h 812520"/>
                <a:gd name="connsiteX2" fmla="*/ 5964380 w 5964380"/>
                <a:gd name="connsiteY2" fmla="*/ 812520 h 812520"/>
                <a:gd name="connsiteX3" fmla="*/ 0 w 5964380"/>
                <a:gd name="connsiteY3" fmla="*/ 812520 h 812520"/>
                <a:gd name="connsiteX4" fmla="*/ 0 w 5964380"/>
                <a:gd name="connsiteY4" fmla="*/ 0 h 812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64380" h="812520">
                  <a:moveTo>
                    <a:pt x="0" y="0"/>
                  </a:moveTo>
                  <a:lnTo>
                    <a:pt x="5964380" y="0"/>
                  </a:lnTo>
                  <a:lnTo>
                    <a:pt x="5964380" y="812520"/>
                  </a:lnTo>
                  <a:lnTo>
                    <a:pt x="0" y="8125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A59D">
                <a:alpha val="90000"/>
              </a:srgbClr>
            </a:solidFill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674" tIns="58674" rIns="78232" bIns="88011" numCol="1" spcCol="1270" anchor="t" anchorCtr="0">
              <a:noAutofit/>
            </a:bodyPr>
            <a:lstStyle/>
            <a:p>
              <a:pPr marL="57150" lvl="1" indent="-108000" algn="l" defTabSz="4889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100" b="1" kern="1200" dirty="0">
                  <a:latin typeface="Work Sans" panose="00000500000000000000" pitchFamily="2" charset="0"/>
                </a:rPr>
                <a:t>Isabelle GUILLOUET </a:t>
              </a:r>
              <a:r>
                <a:rPr lang="fr-FR" sz="1100" kern="1200" dirty="0">
                  <a:latin typeface="Work Sans" panose="00000500000000000000" pitchFamily="2" charset="0"/>
                </a:rPr>
                <a:t>: </a:t>
              </a:r>
              <a:r>
                <a:rPr lang="fr-FR" sz="900" kern="1200" dirty="0">
                  <a:latin typeface="Work Sans" panose="00000500000000000000" pitchFamily="2" charset="0"/>
                </a:rPr>
                <a:t>Directrice Recherche Valorisation (DRV)</a:t>
              </a:r>
            </a:p>
            <a:p>
              <a:pPr marL="57150" lvl="1" indent="-108000" algn="l" defTabSz="4889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100" b="1" dirty="0" smtClean="0">
                  <a:latin typeface="Work Sans" panose="00000500000000000000" pitchFamily="2" charset="0"/>
                </a:rPr>
                <a:t>Anne KHOURY </a:t>
              </a:r>
              <a:r>
                <a:rPr lang="fr-FR" sz="1100" dirty="0">
                  <a:latin typeface="Work Sans" panose="00000500000000000000" pitchFamily="2" charset="0"/>
                </a:rPr>
                <a:t>: </a:t>
              </a:r>
              <a:r>
                <a:rPr lang="fr-FR" sz="900" dirty="0">
                  <a:latin typeface="Work Sans" panose="00000500000000000000" pitchFamily="2" charset="0"/>
                </a:rPr>
                <a:t>Directrice Ressources Humaines (DRH)</a:t>
              </a:r>
            </a:p>
            <a:p>
              <a:pPr marL="57150" lvl="1" indent="-108000" algn="l" defTabSz="4889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100" b="1" dirty="0" smtClean="0">
                  <a:latin typeface="Work Sans" panose="00000500000000000000" pitchFamily="2" charset="0"/>
                </a:rPr>
                <a:t>Graziella BEYNET </a:t>
              </a:r>
              <a:r>
                <a:rPr lang="fr-FR" sz="1100" dirty="0" smtClean="0">
                  <a:latin typeface="Work Sans" panose="00000500000000000000" pitchFamily="2" charset="0"/>
                </a:rPr>
                <a:t>: </a:t>
              </a:r>
              <a:r>
                <a:rPr lang="fr-FR" sz="900" dirty="0">
                  <a:latin typeface="Work Sans" panose="00000500000000000000" pitchFamily="2" charset="0"/>
                </a:rPr>
                <a:t>Directrice Relations Internationales (DRI)</a:t>
              </a:r>
            </a:p>
            <a:p>
              <a:pPr marL="57150" lvl="1" indent="-108000" algn="l" defTabSz="4889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100" b="1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Clément PINTURIER</a:t>
              </a:r>
              <a:r>
                <a:rPr lang="fr-FR" sz="1100" b="1" kern="120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 </a:t>
              </a:r>
              <a:r>
                <a:rPr lang="fr-FR" sz="1100" kern="1200" dirty="0">
                  <a:solidFill>
                    <a:schemeClr val="tx1"/>
                  </a:solidFill>
                  <a:latin typeface="Work Sans" panose="00000500000000000000" pitchFamily="2" charset="0"/>
                </a:rPr>
                <a:t>: </a:t>
              </a:r>
              <a:r>
                <a:rPr lang="fr-FR" sz="900" kern="1200" dirty="0">
                  <a:solidFill>
                    <a:schemeClr val="tx1"/>
                  </a:solidFill>
                  <a:latin typeface="Work Sans" panose="00000500000000000000" pitchFamily="2" charset="0"/>
                </a:rPr>
                <a:t>Centre de services </a:t>
              </a:r>
              <a:r>
                <a:rPr lang="fr-FR" sz="900" kern="120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EURAXESS</a:t>
              </a:r>
              <a:endParaRPr lang="fr-FR" sz="900" kern="1200" dirty="0">
                <a:solidFill>
                  <a:schemeClr val="tx1"/>
                </a:solidFill>
                <a:latin typeface="Work Sans" panose="00000500000000000000" pitchFamily="2" charset="0"/>
              </a:endParaRPr>
            </a:p>
            <a:p>
              <a:pPr marL="57150" lvl="1" indent="-10800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fr-FR" sz="1100" b="1" dirty="0" err="1">
                  <a:latin typeface="Work Sans" panose="00000500000000000000" pitchFamily="2" charset="0"/>
                  <a:cs typeface="Arial" panose="020B0604020202020204" pitchFamily="34" charset="0"/>
                </a:rPr>
                <a:t>Eric</a:t>
              </a:r>
              <a:r>
                <a:rPr lang="fr-FR" sz="1100" b="1" dirty="0">
                  <a:latin typeface="Work Sans" panose="00000500000000000000" pitchFamily="2" charset="0"/>
                  <a:cs typeface="Arial" panose="020B0604020202020204" pitchFamily="34" charset="0"/>
                </a:rPr>
                <a:t> BRICOUT </a:t>
              </a:r>
              <a:r>
                <a:rPr lang="fr-FR" sz="1100" dirty="0">
                  <a:latin typeface="Work Sans" panose="00000500000000000000" pitchFamily="2" charset="0"/>
                  <a:cs typeface="Arial" panose="020B0604020202020204" pitchFamily="34" charset="0"/>
                </a:rPr>
                <a:t>: </a:t>
              </a:r>
              <a:r>
                <a:rPr lang="fr-FR" sz="900" dirty="0">
                  <a:latin typeface="Work Sans" panose="00000500000000000000" pitchFamily="2" charset="0"/>
                  <a:cs typeface="Arial" panose="020B0604020202020204" pitchFamily="34" charset="0"/>
                </a:rPr>
                <a:t>Responsable Service Partenariats Innovation Valorisation (SPIV)</a:t>
              </a:r>
              <a:r>
                <a:rPr lang="fr-FR" sz="900" dirty="0">
                  <a:latin typeface="Work Sans" panose="00000500000000000000" pitchFamily="2" charset="0"/>
                </a:rPr>
                <a:t> </a:t>
              </a:r>
              <a:endParaRPr lang="fr-FR" sz="900" kern="1200" dirty="0">
                <a:latin typeface="Work Sans" panose="00000500000000000000" pitchFamily="2" charset="0"/>
              </a:endParaRPr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107505" y="1535114"/>
            <a:ext cx="5964380" cy="460800"/>
            <a:chOff x="0" y="17950"/>
            <a:chExt cx="5964380" cy="460800"/>
          </a:xfrm>
        </p:grpSpPr>
        <p:sp>
          <p:nvSpPr>
            <p:cNvPr id="33" name="Rectangle 32"/>
            <p:cNvSpPr/>
            <p:nvPr/>
          </p:nvSpPr>
          <p:spPr>
            <a:xfrm>
              <a:off x="0" y="17950"/>
              <a:ext cx="5964380" cy="460800"/>
            </a:xfrm>
            <a:prstGeom prst="rect">
              <a:avLst/>
            </a:prstGeom>
            <a:solidFill>
              <a:srgbClr val="44546A"/>
            </a:solidFill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ZoneTexte 33"/>
            <p:cNvSpPr txBox="1"/>
            <p:nvPr/>
          </p:nvSpPr>
          <p:spPr>
            <a:xfrm>
              <a:off x="0" y="17950"/>
              <a:ext cx="5964380" cy="460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0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u="sng" dirty="0">
                  <a:latin typeface="Work Sans" panose="00000500000000000000" pitchFamily="2" charset="0"/>
                </a:rPr>
                <a:t>Vice-Présidents</a:t>
              </a:r>
              <a:endParaRPr lang="fr-FR" sz="1200" b="1" u="sng" kern="1200" dirty="0">
                <a:latin typeface="Work Sans" panose="00000500000000000000" pitchFamily="2" charset="0"/>
              </a:endParaRPr>
            </a:p>
          </p:txBody>
        </p:sp>
      </p:grpSp>
      <p:grpSp>
        <p:nvGrpSpPr>
          <p:cNvPr id="30" name="Groupe 29"/>
          <p:cNvGrpSpPr/>
          <p:nvPr/>
        </p:nvGrpSpPr>
        <p:grpSpPr>
          <a:xfrm>
            <a:off x="107505" y="1990648"/>
            <a:ext cx="5964380" cy="1136238"/>
            <a:chOff x="0" y="473485"/>
            <a:chExt cx="5964380" cy="812520"/>
          </a:xfrm>
        </p:grpSpPr>
        <p:sp>
          <p:nvSpPr>
            <p:cNvPr id="31" name="Rectangle 30"/>
            <p:cNvSpPr/>
            <p:nvPr/>
          </p:nvSpPr>
          <p:spPr>
            <a:xfrm>
              <a:off x="0" y="473485"/>
              <a:ext cx="5964380" cy="812520"/>
            </a:xfrm>
            <a:prstGeom prst="rect">
              <a:avLst/>
            </a:prstGeom>
            <a:solidFill>
              <a:srgbClr val="45A59D">
                <a:alpha val="90000"/>
              </a:srgbClr>
            </a:solidFill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ZoneTexte 31"/>
            <p:cNvSpPr txBox="1"/>
            <p:nvPr/>
          </p:nvSpPr>
          <p:spPr>
            <a:xfrm>
              <a:off x="0" y="473485"/>
              <a:ext cx="5964380" cy="8125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674" tIns="58674" rIns="78232" bIns="88011" numCol="1" spcCol="1270" anchor="t" anchorCtr="0">
              <a:noAutofit/>
            </a:bodyPr>
            <a:lstStyle/>
            <a:p>
              <a:pPr marL="57150" lvl="1" indent="-108000" algn="just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100" b="1" kern="1200" dirty="0" smtClean="0">
                  <a:latin typeface="Work Sans" panose="00000500000000000000" pitchFamily="2" charset="0"/>
                </a:rPr>
                <a:t>Florence ALAZARD </a:t>
              </a:r>
              <a:r>
                <a:rPr lang="fr-FR" sz="1100" kern="1200" dirty="0">
                  <a:latin typeface="Work Sans" panose="00000500000000000000" pitchFamily="2" charset="0"/>
                </a:rPr>
                <a:t>: </a:t>
              </a:r>
              <a:r>
                <a:rPr lang="fr-FR" sz="900" kern="1200" dirty="0">
                  <a:latin typeface="Work Sans" panose="00000500000000000000" pitchFamily="2" charset="0"/>
                </a:rPr>
                <a:t>VP </a:t>
              </a:r>
              <a:r>
                <a:rPr lang="fr-FR" sz="900" dirty="0" smtClean="0">
                  <a:latin typeface="Work Sans" panose="00000500000000000000" pitchFamily="2" charset="0"/>
                </a:rPr>
                <a:t>conditions </a:t>
              </a:r>
              <a:r>
                <a:rPr lang="fr-FR" sz="900" dirty="0">
                  <a:latin typeface="Work Sans" panose="00000500000000000000" pitchFamily="2" charset="0"/>
                </a:rPr>
                <a:t>de travail, </a:t>
              </a:r>
              <a:r>
                <a:rPr lang="fr-FR" sz="900" dirty="0" smtClean="0">
                  <a:latin typeface="Work Sans" panose="00000500000000000000" pitchFamily="2" charset="0"/>
                </a:rPr>
                <a:t>relations </a:t>
              </a:r>
              <a:r>
                <a:rPr lang="fr-FR" sz="900" dirty="0">
                  <a:latin typeface="Work Sans" panose="00000500000000000000" pitchFamily="2" charset="0"/>
                </a:rPr>
                <a:t>humaines et sociales, </a:t>
              </a:r>
              <a:r>
                <a:rPr lang="fr-FR" sz="900" dirty="0" smtClean="0">
                  <a:latin typeface="Work Sans" panose="00000500000000000000" pitchFamily="2" charset="0"/>
                </a:rPr>
                <a:t>handicap et lutte </a:t>
              </a:r>
              <a:r>
                <a:rPr lang="fr-FR" sz="900" dirty="0">
                  <a:latin typeface="Work Sans" panose="00000500000000000000" pitchFamily="2" charset="0"/>
                </a:rPr>
                <a:t>contre les discriminations </a:t>
              </a:r>
              <a:r>
                <a:rPr lang="fr-FR" sz="900" kern="1200" dirty="0">
                  <a:latin typeface="Work Sans" panose="00000500000000000000" pitchFamily="2" charset="0"/>
                </a:rPr>
                <a:t>(EC)</a:t>
              </a:r>
            </a:p>
            <a:p>
              <a:pPr marL="57150" lvl="1" indent="-10800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fr-FR" sz="1100" b="1" dirty="0" smtClean="0">
                  <a:latin typeface="Work Sans" panose="00000500000000000000" pitchFamily="2" charset="0"/>
                </a:rPr>
                <a:t>Christine GEORGELIN </a:t>
              </a:r>
              <a:r>
                <a:rPr lang="fr-FR" sz="1100" dirty="0">
                  <a:latin typeface="Work Sans" panose="00000500000000000000" pitchFamily="2" charset="0"/>
                </a:rPr>
                <a:t>: </a:t>
              </a:r>
              <a:r>
                <a:rPr lang="fr-FR" sz="900" dirty="0">
                  <a:latin typeface="Work Sans" panose="00000500000000000000" pitchFamily="2" charset="0"/>
                </a:rPr>
                <a:t>VP Moyens et CA (EC</a:t>
              </a:r>
              <a:r>
                <a:rPr lang="fr-FR" sz="900" dirty="0" smtClean="0">
                  <a:latin typeface="Work Sans" panose="00000500000000000000" pitchFamily="2" charset="0"/>
                </a:rPr>
                <a:t>)</a:t>
              </a:r>
              <a:endParaRPr lang="fr-FR" sz="900" dirty="0">
                <a:latin typeface="Work Sans" panose="00000500000000000000" pitchFamily="2" charset="0"/>
              </a:endParaRPr>
            </a:p>
            <a:p>
              <a:pPr marL="57150" lvl="1" indent="-108000" algn="just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050" b="1" dirty="0">
                  <a:solidFill>
                    <a:schemeClr val="tx1"/>
                  </a:solidFill>
                  <a:latin typeface="Work Sans" panose="00000500000000000000" pitchFamily="2" charset="0"/>
                </a:rPr>
                <a:t>Catherine </a:t>
              </a:r>
              <a:r>
                <a:rPr lang="fr-FR" sz="1050" b="1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BEAUMONT </a:t>
              </a:r>
              <a:r>
                <a:rPr lang="fr-FR" sz="105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:</a:t>
              </a:r>
              <a:r>
                <a:rPr lang="fr-FR" sz="1050" b="1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 </a:t>
              </a:r>
              <a:r>
                <a:rPr lang="fr-FR" sz="90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VP Recherche SST et en charge des relations avec les grands organismes et collectivités locales (Chercheuse UMR INRA)</a:t>
              </a:r>
              <a:endParaRPr lang="fr-FR" sz="900" kern="1200" dirty="0">
                <a:solidFill>
                  <a:schemeClr val="tx1"/>
                </a:solidFill>
                <a:latin typeface="Work Sans" panose="00000500000000000000" pitchFamily="2" charset="0"/>
              </a:endParaRPr>
            </a:p>
            <a:p>
              <a:pPr marL="57150" lvl="1" indent="-10800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100" b="1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Emmanuelle HUVER</a:t>
              </a:r>
              <a:r>
                <a:rPr lang="fr-FR" sz="110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 </a:t>
              </a:r>
              <a:r>
                <a:rPr lang="fr-FR" sz="1100" dirty="0">
                  <a:solidFill>
                    <a:schemeClr val="tx1"/>
                  </a:solidFill>
                  <a:latin typeface="Work Sans" panose="00000500000000000000" pitchFamily="2" charset="0"/>
                </a:rPr>
                <a:t>: </a:t>
              </a:r>
              <a:r>
                <a:rPr lang="fr-FR" sz="900" dirty="0">
                  <a:solidFill>
                    <a:schemeClr val="tx1"/>
                  </a:solidFill>
                  <a:latin typeface="Work Sans" panose="00000500000000000000" pitchFamily="2" charset="0"/>
                </a:rPr>
                <a:t>VP </a:t>
              </a:r>
              <a:r>
                <a:rPr lang="fr-FR" sz="90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Recherche SHS et en charge des Ecoles </a:t>
              </a:r>
              <a:r>
                <a:rPr lang="fr-FR" sz="900" dirty="0">
                  <a:solidFill>
                    <a:schemeClr val="tx1"/>
                  </a:solidFill>
                  <a:latin typeface="Work Sans" panose="00000500000000000000" pitchFamily="2" charset="0"/>
                </a:rPr>
                <a:t>Doctorales (</a:t>
              </a:r>
              <a:r>
                <a:rPr lang="fr-FR" sz="900" dirty="0" smtClean="0">
                  <a:solidFill>
                    <a:schemeClr val="tx1"/>
                  </a:solidFill>
                  <a:latin typeface="Work Sans" panose="00000500000000000000" pitchFamily="2" charset="0"/>
                </a:rPr>
                <a:t>EC)</a:t>
              </a:r>
              <a:endParaRPr lang="fr-FR" sz="900" dirty="0">
                <a:solidFill>
                  <a:schemeClr val="tx1"/>
                </a:solidFill>
                <a:latin typeface="Work Sans" panose="00000500000000000000" pitchFamily="2" charset="0"/>
              </a:endParaRPr>
            </a:p>
            <a:p>
              <a:pPr marL="57150" lvl="1" indent="-108000" algn="l" defTabSz="4889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100" b="1" dirty="0" smtClean="0">
                  <a:latin typeface="Work Sans" panose="00000500000000000000" pitchFamily="2" charset="0"/>
                </a:rPr>
                <a:t>Colombine MADELAINE</a:t>
              </a:r>
              <a:r>
                <a:rPr lang="fr-FR" sz="1100" b="1" kern="1200" dirty="0" smtClean="0">
                  <a:latin typeface="Work Sans" panose="00000500000000000000" pitchFamily="2" charset="0"/>
                </a:rPr>
                <a:t> </a:t>
              </a:r>
              <a:r>
                <a:rPr lang="fr-FR" sz="1100" kern="1200" dirty="0">
                  <a:latin typeface="Work Sans" panose="00000500000000000000" pitchFamily="2" charset="0"/>
                </a:rPr>
                <a:t>: </a:t>
              </a:r>
              <a:r>
                <a:rPr lang="fr-FR" sz="900" dirty="0">
                  <a:latin typeface="Work Sans" panose="00000500000000000000" pitchFamily="2" charset="0"/>
                </a:rPr>
                <a:t>VP Relations Internationales (EC)</a:t>
              </a:r>
            </a:p>
          </p:txBody>
        </p:sp>
      </p:grpSp>
      <p:sp>
        <p:nvSpPr>
          <p:cNvPr id="38" name="ZoneTexte 37"/>
          <p:cNvSpPr txBox="1"/>
          <p:nvPr/>
        </p:nvSpPr>
        <p:spPr>
          <a:xfrm>
            <a:off x="175745" y="4312069"/>
            <a:ext cx="258625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>
              <a:buFont typeface="Arial" panose="020B0604020202020204" pitchFamily="34" charset="0"/>
              <a:buChar char="•"/>
            </a:pPr>
            <a:r>
              <a:rPr lang="fr-FR" sz="1100" b="1" dirty="0">
                <a:latin typeface="Work Sans" panose="00000500000000000000" pitchFamily="2" charset="0"/>
              </a:rPr>
              <a:t>Lydia SEABRA </a:t>
            </a:r>
            <a:r>
              <a:rPr lang="fr-FR" sz="1100" dirty="0">
                <a:latin typeface="Work Sans" panose="00000500000000000000" pitchFamily="2" charset="0"/>
              </a:rPr>
              <a:t>: </a:t>
            </a:r>
            <a:r>
              <a:rPr lang="fr-FR" sz="900" dirty="0">
                <a:latin typeface="Work Sans" panose="00000500000000000000" pitchFamily="2" charset="0"/>
              </a:rPr>
              <a:t>(BIATSS UT-CNRS) responsable administrative de la MSH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fr-FR" sz="1100" b="1" dirty="0">
                <a:latin typeface="Work Sans" panose="00000500000000000000" pitchFamily="2" charset="0"/>
              </a:rPr>
              <a:t>Dr. Camille DREVEAU </a:t>
            </a:r>
            <a:r>
              <a:rPr lang="fr-FR" sz="1100" dirty="0">
                <a:latin typeface="Work Sans" panose="00000500000000000000" pitchFamily="2" charset="0"/>
              </a:rPr>
              <a:t>: </a:t>
            </a:r>
            <a:r>
              <a:rPr lang="fr-FR" sz="900" dirty="0">
                <a:latin typeface="Work Sans" panose="00000500000000000000" pitchFamily="2" charset="0"/>
              </a:rPr>
              <a:t>(EC</a:t>
            </a:r>
            <a:r>
              <a:rPr lang="fr-FR" sz="900" dirty="0" smtClean="0">
                <a:latin typeface="Work Sans" panose="00000500000000000000" pitchFamily="2" charset="0"/>
              </a:rPr>
              <a:t>) UFR Droit, Economie et Sciences Sociales, EA </a:t>
            </a:r>
            <a:r>
              <a:rPr lang="fr-FR" sz="900" dirty="0">
                <a:latin typeface="Work Sans" panose="00000500000000000000" pitchFamily="2" charset="0"/>
              </a:rPr>
              <a:t>7496 - Institut de Recherches Juridiques Interdisciplinaires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fr-FR" sz="1100" b="1" dirty="0">
                <a:latin typeface="Work Sans" panose="00000500000000000000" pitchFamily="2" charset="0"/>
              </a:rPr>
              <a:t>Pr. Valérie PENNEQUIN</a:t>
            </a:r>
            <a:r>
              <a:rPr lang="fr-FR" sz="1100" dirty="0">
                <a:latin typeface="Work Sans" panose="00000500000000000000" pitchFamily="2" charset="0"/>
              </a:rPr>
              <a:t> : </a:t>
            </a:r>
            <a:r>
              <a:rPr lang="fr-FR" sz="900" dirty="0">
                <a:latin typeface="Work Sans" panose="00000500000000000000" pitchFamily="2" charset="0"/>
              </a:rPr>
              <a:t>(EC) </a:t>
            </a:r>
            <a:r>
              <a:rPr lang="fr-FR" sz="900" dirty="0" smtClean="0">
                <a:latin typeface="Work Sans" panose="00000500000000000000" pitchFamily="2" charset="0"/>
              </a:rPr>
              <a:t>Directrice unité de recherche PAVEA</a:t>
            </a:r>
            <a:endParaRPr lang="fr-FR" sz="900" dirty="0">
              <a:latin typeface="Work Sans" panose="00000500000000000000" pitchFamily="2" charset="0"/>
            </a:endParaRP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fr-FR" sz="1100" b="1" dirty="0">
                <a:latin typeface="Work Sans" panose="00000500000000000000" pitchFamily="2" charset="0"/>
              </a:rPr>
              <a:t>Dr. Alexis CHOMMELOUX </a:t>
            </a:r>
            <a:r>
              <a:rPr lang="fr-FR" sz="1100" dirty="0">
                <a:latin typeface="Work Sans" panose="00000500000000000000" pitchFamily="2" charset="0"/>
              </a:rPr>
              <a:t>: </a:t>
            </a:r>
            <a:r>
              <a:rPr lang="fr-FR" sz="900" dirty="0">
                <a:latin typeface="Work Sans" panose="00000500000000000000" pitchFamily="2" charset="0"/>
              </a:rPr>
              <a:t>(EC) </a:t>
            </a:r>
            <a:r>
              <a:rPr lang="fr-FR" sz="900" dirty="0" smtClean="0">
                <a:latin typeface="Work Sans" panose="00000500000000000000" pitchFamily="2" charset="0"/>
              </a:rPr>
              <a:t>Directeur du Département Droit-Langues</a:t>
            </a:r>
            <a:r>
              <a:rPr lang="fr-FR" sz="900" dirty="0">
                <a:latin typeface="Work Sans" panose="00000500000000000000" pitchFamily="2" charset="0"/>
              </a:rPr>
              <a:t>, EA 6297 - Interactions Culturelles et Discursives (ICD</a:t>
            </a:r>
            <a:r>
              <a:rPr lang="fr-FR" sz="900" dirty="0" smtClean="0">
                <a:latin typeface="Work Sans" panose="00000500000000000000" pitchFamily="2" charset="0"/>
              </a:rPr>
              <a:t>)</a:t>
            </a:r>
            <a:endParaRPr lang="fr-FR" sz="900" dirty="0" smtClean="0">
              <a:latin typeface="Work Sans" panose="00000500000000000000" pitchFamily="2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76E81CC-F32B-A64E-B74E-9EBDFFC00C09}"/>
              </a:ext>
            </a:extLst>
          </p:cNvPr>
          <p:cNvSpPr txBox="1"/>
          <p:nvPr/>
        </p:nvSpPr>
        <p:spPr>
          <a:xfrm>
            <a:off x="34851" y="6627168"/>
            <a:ext cx="354776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i="1" baseline="30000" dirty="0" smtClean="0"/>
              <a:t>*</a:t>
            </a:r>
            <a:r>
              <a:rPr lang="fr-FR" sz="900" i="1" dirty="0" smtClean="0"/>
              <a:t> </a:t>
            </a:r>
            <a:r>
              <a:rPr lang="fr-FR" sz="900" i="1" dirty="0"/>
              <a:t>les doctorants </a:t>
            </a:r>
            <a:r>
              <a:rPr lang="fr-FR" sz="900" i="1" dirty="0" smtClean="0"/>
              <a:t>peuvent être </a:t>
            </a:r>
            <a:r>
              <a:rPr lang="fr-FR" sz="900" i="1" dirty="0" smtClean="0"/>
              <a:t>amenés </a:t>
            </a:r>
            <a:r>
              <a:rPr lang="fr-FR" sz="900" i="1" dirty="0"/>
              <a:t>à changer en cas de départ de l’UT</a:t>
            </a:r>
          </a:p>
        </p:txBody>
      </p:sp>
    </p:spTree>
    <p:extLst>
      <p:ext uri="{BB962C8B-B14F-4D97-AF65-F5344CB8AC3E}">
        <p14:creationId xmlns:p14="http://schemas.microsoft.com/office/powerpoint/2010/main" val="747945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41941</TotalTime>
  <Words>410</Words>
  <Application>Microsoft Office PowerPoint</Application>
  <PresentationFormat>Grand écran</PresentationFormat>
  <Paragraphs>34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Work Sans</vt:lpstr>
      <vt:lpstr>Thème Office</vt:lpstr>
      <vt:lpstr>Présentation PowerPoint</vt:lpstr>
    </vt:vector>
  </TitlesOfParts>
  <Company>udet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Frederic Matyjas</dc:creator>
  <cp:lastModifiedBy>Frederic Matyjas</cp:lastModifiedBy>
  <cp:revision>108</cp:revision>
  <dcterms:created xsi:type="dcterms:W3CDTF">2020-06-03T09:33:20Z</dcterms:created>
  <dcterms:modified xsi:type="dcterms:W3CDTF">2022-03-31T13:58:13Z</dcterms:modified>
</cp:coreProperties>
</file>