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null)" ContentType="image/x-em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9" r:id="rId2"/>
    <p:sldId id="337" r:id="rId3"/>
    <p:sldId id="338" r:id="rId4"/>
    <p:sldId id="339" r:id="rId5"/>
    <p:sldId id="342" r:id="rId6"/>
    <p:sldId id="343" r:id="rId7"/>
    <p:sldId id="344" r:id="rId8"/>
    <p:sldId id="352" r:id="rId9"/>
    <p:sldId id="340" r:id="rId10"/>
    <p:sldId id="345" r:id="rId11"/>
    <p:sldId id="346" r:id="rId12"/>
    <p:sldId id="347" r:id="rId13"/>
    <p:sldId id="348" r:id="rId14"/>
    <p:sldId id="349" r:id="rId15"/>
    <p:sldId id="341" r:id="rId16"/>
    <p:sldId id="350" r:id="rId17"/>
    <p:sldId id="351" r:id="rId18"/>
    <p:sldId id="328" r:id="rId19"/>
    <p:sldId id="336" r:id="rId20"/>
    <p:sldId id="330" r:id="rId21"/>
    <p:sldId id="331" r:id="rId22"/>
    <p:sldId id="332" r:id="rId23"/>
    <p:sldId id="333" r:id="rId24"/>
    <p:sldId id="305" r:id="rId25"/>
  </p:sldIdLst>
  <p:sldSz cx="9144000" cy="6858000" type="screen4x3"/>
  <p:notesSz cx="6810375"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5329"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59D"/>
    <a:srgbClr val="424A54"/>
    <a:srgbClr val="AE1433"/>
    <a:srgbClr val="E0C510"/>
    <a:srgbClr val="902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4651" autoAdjust="0"/>
  </p:normalViewPr>
  <p:slideViewPr>
    <p:cSldViewPr>
      <p:cViewPr varScale="1">
        <p:scale>
          <a:sx n="111" d="100"/>
          <a:sy n="111" d="100"/>
        </p:scale>
        <p:origin x="-1692" y="-78"/>
      </p:cViewPr>
      <p:guideLst>
        <p:guide orient="horz" pos="2160"/>
        <p:guide pos="532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EE539E96-8572-2A44-87E6-6D95A10062FA}"/>
              </a:ext>
            </a:extLst>
          </p:cNvPr>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dirty="0"/>
          </a:p>
        </p:txBody>
      </p:sp>
      <p:sp>
        <p:nvSpPr>
          <p:cNvPr id="4" name="Espace réservé du pied de page 3">
            <a:extLst>
              <a:ext uri="{FF2B5EF4-FFF2-40B4-BE49-F238E27FC236}">
                <a16:creationId xmlns:a16="http://schemas.microsoft.com/office/drawing/2014/main" xmlns="" id="{0099B758-85D5-D34E-A934-7AF798DD3144}"/>
              </a:ext>
            </a:extLst>
          </p:cNvPr>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xmlns="" id="{B9B03E60-58F5-D74A-BD1C-D7974FF3D580}"/>
              </a:ext>
            </a:extLst>
          </p:cNvPr>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23FD4791-97AE-0E4F-9C95-CEAA9E939018}" type="slidenum">
              <a:rPr lang="fr-FR" smtClean="0"/>
              <a:t>‹N°›</a:t>
            </a:fld>
            <a:endParaRPr lang="fr-FR" dirty="0"/>
          </a:p>
        </p:txBody>
      </p:sp>
    </p:spTree>
    <p:extLst>
      <p:ext uri="{BB962C8B-B14F-4D97-AF65-F5344CB8AC3E}">
        <p14:creationId xmlns:p14="http://schemas.microsoft.com/office/powerpoint/2010/main" val="118987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36A33B3D-2CAC-EA43-9FCF-0AE2424CDE32}" type="datetimeFigureOut">
              <a:rPr lang="fr-FR" smtClean="0"/>
              <a:t>13/11/2018</a:t>
            </a:fld>
            <a:endParaRPr lang="fr-FR" dirty="0"/>
          </a:p>
        </p:txBody>
      </p:sp>
      <p:sp>
        <p:nvSpPr>
          <p:cNvPr id="4" name="Espace réservé de l’image des diapositives 3"/>
          <p:cNvSpPr>
            <a:spLocks noGrp="1" noRot="1" noChangeAspect="1"/>
          </p:cNvSpPr>
          <p:nvPr>
            <p:ph type="sldImg" idx="2"/>
          </p:nvPr>
        </p:nvSpPr>
        <p:spPr>
          <a:xfrm>
            <a:off x="1168400" y="1243013"/>
            <a:ext cx="4473575" cy="33559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D6441D84-D9D4-B941-81C5-EDDB6B969F43}" type="slidenum">
              <a:rPr lang="fr-FR" smtClean="0"/>
              <a:t>‹N°›</a:t>
            </a:fld>
            <a:endParaRPr lang="fr-FR" dirty="0"/>
          </a:p>
        </p:txBody>
      </p:sp>
    </p:spTree>
    <p:extLst>
      <p:ext uri="{BB962C8B-B14F-4D97-AF65-F5344CB8AC3E}">
        <p14:creationId xmlns:p14="http://schemas.microsoft.com/office/powerpoint/2010/main" val="129213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xmlns="" id="{315D0532-0EE1-954C-81C6-9E533006E4E9}"/>
              </a:ext>
            </a:extLst>
          </p:cNvPr>
          <p:cNvSpPr>
            <a:spLocks noGrp="1"/>
          </p:cNvSpPr>
          <p:nvPr>
            <p:ph type="title" hasCustomPrompt="1"/>
          </p:nvPr>
        </p:nvSpPr>
        <p:spPr>
          <a:xfrm>
            <a:off x="628650" y="365125"/>
            <a:ext cx="7886700" cy="1325563"/>
          </a:xfrm>
          <a:prstGeom prst="rect">
            <a:avLst/>
          </a:prstGeom>
        </p:spPr>
        <p:txBody>
          <a:bodyPr/>
          <a:lstStyle>
            <a:lvl1pPr algn="ctr">
              <a:defRPr sz="2800" b="1">
                <a:solidFill>
                  <a:srgbClr val="45A59D"/>
                </a:solidFill>
              </a:defRPr>
            </a:lvl1pPr>
          </a:lstStyle>
          <a:p>
            <a:r>
              <a:rPr lang="fr-FR" dirty="0"/>
              <a:t>MODIFIEZ LE STYLE DU TITRE</a:t>
            </a:r>
          </a:p>
        </p:txBody>
      </p:sp>
      <p:sp>
        <p:nvSpPr>
          <p:cNvPr id="15" name="Espace réservé du texte 10">
            <a:extLst>
              <a:ext uri="{FF2B5EF4-FFF2-40B4-BE49-F238E27FC236}">
                <a16:creationId xmlns:a16="http://schemas.microsoft.com/office/drawing/2014/main" xmlns="" id="{23D2F5B0-54A2-404C-87AB-2A4F7D52178F}"/>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2" name="ZoneTexte 11">
            <a:extLst>
              <a:ext uri="{FF2B5EF4-FFF2-40B4-BE49-F238E27FC236}">
                <a16:creationId xmlns:a16="http://schemas.microsoft.com/office/drawing/2014/main" xmlns="" id="{DF8891A1-E265-9A41-992B-8BF6C690176F}"/>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3" name="ZoneTexte 12">
            <a:extLst>
              <a:ext uri="{FF2B5EF4-FFF2-40B4-BE49-F238E27FC236}">
                <a16:creationId xmlns:a16="http://schemas.microsoft.com/office/drawing/2014/main" xmlns="" id="{0EE33A70-8E86-FF45-AB9A-2F3F10C9137C}"/>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4" name="Shape 4880">
            <a:extLst>
              <a:ext uri="{FF2B5EF4-FFF2-40B4-BE49-F238E27FC236}">
                <a16:creationId xmlns:a16="http://schemas.microsoft.com/office/drawing/2014/main" xmlns="" id="{8A5CA413-04C6-C74B-9673-DFA8CD41AA55}"/>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Lato"/>
              <a:ea typeface="Lato"/>
              <a:cs typeface="Lato"/>
              <a:sym typeface="Lato"/>
            </a:endParaRPr>
          </a:p>
        </p:txBody>
      </p:sp>
      <p:sp>
        <p:nvSpPr>
          <p:cNvPr id="21" name="ZoneTexte 20">
            <a:extLst>
              <a:ext uri="{FF2B5EF4-FFF2-40B4-BE49-F238E27FC236}">
                <a16:creationId xmlns:a16="http://schemas.microsoft.com/office/drawing/2014/main" xmlns="" id="{D9CAAD86-0F51-EA40-84FF-DEABA75D933B}"/>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2" name="Espace réservé du texte 4">
            <a:extLst>
              <a:ext uri="{FF2B5EF4-FFF2-40B4-BE49-F238E27FC236}">
                <a16:creationId xmlns:a16="http://schemas.microsoft.com/office/drawing/2014/main" xmlns="" id="{899C93F2-F8B6-D449-9E4F-DFCC6F118400}"/>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178257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619672" y="1445245"/>
            <a:ext cx="5832410" cy="430887"/>
          </a:xfrm>
          <a:prstGeom prst="rect">
            <a:avLst/>
          </a:prstGeom>
        </p:spPr>
        <p:txBody>
          <a:bodyPr wrap="square" lIns="0" tIns="0" rIns="0" bIns="0">
            <a:spAutoFit/>
          </a:bodyPr>
          <a:lstStyle>
            <a:lvl1pPr algn="ctr">
              <a:defRPr sz="2800" b="1">
                <a:solidFill>
                  <a:srgbClr val="45A59D"/>
                </a:solidFill>
              </a:defRPr>
            </a:lvl1pPr>
          </a:lstStyle>
          <a:p>
            <a:r>
              <a:rPr lang="fr-FR" dirty="0"/>
              <a:t>CLIQUEZ ET MODIFIEZ LE TITRE</a:t>
            </a:r>
          </a:p>
        </p:txBody>
      </p:sp>
      <p:sp>
        <p:nvSpPr>
          <p:cNvPr id="7" name="Espace réservé du texte 6"/>
          <p:cNvSpPr>
            <a:spLocks noGrp="1"/>
          </p:cNvSpPr>
          <p:nvPr>
            <p:ph type="body" sz="quarter" idx="12" hasCustomPrompt="1"/>
          </p:nvPr>
        </p:nvSpPr>
        <p:spPr>
          <a:xfrm>
            <a:off x="1619672" y="2060848"/>
            <a:ext cx="5831879" cy="307777"/>
          </a:xfrm>
          <a:prstGeom prst="rect">
            <a:avLst/>
          </a:prstGeom>
        </p:spPr>
        <p:txBody>
          <a:bodyPr wrap="square" lIns="0" tIns="0" rIns="0" bIns="0" anchor="ctr" anchorCtr="0">
            <a:spAutoFit/>
          </a:bodyPr>
          <a:lstStyle>
            <a:lvl1pPr marL="0" indent="0" algn="ctr">
              <a:buNone/>
              <a:defRPr sz="2000" b="1">
                <a:solidFill>
                  <a:srgbClr val="424A54"/>
                </a:solidFill>
              </a:defRPr>
            </a:lvl1pPr>
            <a:lvl2pPr marL="457200" indent="0" algn="ctr">
              <a:buNone/>
              <a:defRPr sz="2000" b="1">
                <a:solidFill>
                  <a:srgbClr val="424A54"/>
                </a:solidFill>
              </a:defRPr>
            </a:lvl2pPr>
            <a:lvl3pPr marL="914400" indent="0" algn="ctr">
              <a:buNone/>
              <a:defRPr sz="2000" b="1">
                <a:solidFill>
                  <a:srgbClr val="424A54"/>
                </a:solidFill>
              </a:defRPr>
            </a:lvl3pPr>
            <a:lvl4pPr marL="1371600" indent="0" algn="ctr">
              <a:buNone/>
              <a:defRPr sz="2000" b="1">
                <a:solidFill>
                  <a:srgbClr val="424A54"/>
                </a:solidFill>
              </a:defRPr>
            </a:lvl4pPr>
            <a:lvl5pPr marL="1828800" indent="0" algn="ctr">
              <a:buNone/>
              <a:defRPr sz="2000" b="1">
                <a:solidFill>
                  <a:srgbClr val="424A54"/>
                </a:solidFill>
              </a:defRPr>
            </a:lvl5pPr>
          </a:lstStyle>
          <a:p>
            <a:pPr lvl="0"/>
            <a:r>
              <a:rPr lang="fr-FR" dirty="0"/>
              <a:t>Contact</a:t>
            </a:r>
          </a:p>
        </p:txBody>
      </p:sp>
      <p:sp>
        <p:nvSpPr>
          <p:cNvPr id="22" name="ZoneTexte 21">
            <a:extLst>
              <a:ext uri="{FF2B5EF4-FFF2-40B4-BE49-F238E27FC236}">
                <a16:creationId xmlns:a16="http://schemas.microsoft.com/office/drawing/2014/main" xmlns="" id="{BA2437D7-B8D8-324C-90F7-3A0A981A19A3}"/>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3" name="ZoneTexte 22">
            <a:extLst>
              <a:ext uri="{FF2B5EF4-FFF2-40B4-BE49-F238E27FC236}">
                <a16:creationId xmlns:a16="http://schemas.microsoft.com/office/drawing/2014/main" xmlns="" id="{AC2E4CCB-A0F5-C54F-98F5-53DB67BA772B}"/>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4" name="Shape 4880">
            <a:extLst>
              <a:ext uri="{FF2B5EF4-FFF2-40B4-BE49-F238E27FC236}">
                <a16:creationId xmlns:a16="http://schemas.microsoft.com/office/drawing/2014/main" xmlns="" id="{0BCFE733-9495-EC47-9083-6A9DF34916BA}"/>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Lato"/>
              <a:ea typeface="Lato"/>
              <a:cs typeface="Lato"/>
              <a:sym typeface="Lato"/>
            </a:endParaRPr>
          </a:p>
        </p:txBody>
      </p:sp>
      <p:sp>
        <p:nvSpPr>
          <p:cNvPr id="25" name="ZoneTexte 24">
            <a:extLst>
              <a:ext uri="{FF2B5EF4-FFF2-40B4-BE49-F238E27FC236}">
                <a16:creationId xmlns:a16="http://schemas.microsoft.com/office/drawing/2014/main" xmlns="" id="{AA39A344-6979-3B4F-BD18-7060B5F976F3}"/>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6" name="Espace réservé du texte 4">
            <a:extLst>
              <a:ext uri="{FF2B5EF4-FFF2-40B4-BE49-F238E27FC236}">
                <a16:creationId xmlns:a16="http://schemas.microsoft.com/office/drawing/2014/main" xmlns="" id="{DB16123F-0024-6243-84D0-668BB7530431}"/>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200" y="2060848"/>
            <a:ext cx="8229600" cy="3168352"/>
          </a:xfrm>
          <a:prstGeom prst="rect">
            <a:avLst/>
          </a:prstGeom>
        </p:spPr>
        <p:txBody>
          <a:bodyPr numCol="2" spcCol="540000"/>
          <a:lstStyle>
            <a:lvl1pPr marL="0" indent="0" algn="l">
              <a:buNone/>
              <a:defRPr lang="fr-FR" sz="15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 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 </a:t>
            </a:r>
            <a:r>
              <a:rPr lang="fr-FR" dirty="0" err="1"/>
              <a:t>ulparum</a:t>
            </a:r>
            <a:r>
              <a:rPr lang="fr-FR" dirty="0"/>
              <a:t> </a:t>
            </a:r>
            <a:r>
              <a:rPr lang="fr-FR" dirty="0" err="1"/>
              <a:t>endaesent</a:t>
            </a:r>
            <a:r>
              <a:rPr lang="fr-FR" dirty="0"/>
              <a:t> </a:t>
            </a:r>
            <a:r>
              <a:rPr lang="fr-FR" dirty="0" err="1"/>
              <a:t>pa</a:t>
            </a:r>
            <a:r>
              <a:rPr lang="fr-FR" dirty="0"/>
              <a:t> </a:t>
            </a:r>
            <a:r>
              <a:rPr lang="fr-FR" dirty="0" err="1"/>
              <a:t>cus</a:t>
            </a:r>
            <a:r>
              <a:rPr lang="fr-FR" dirty="0"/>
              <a:t> </a:t>
            </a:r>
            <a:r>
              <a:rPr lang="fr-FR" dirty="0" err="1"/>
              <a:t>magnatem</a:t>
            </a:r>
            <a:r>
              <a:rPr lang="fr-FR" dirty="0"/>
              <a:t> </a:t>
            </a:r>
            <a:r>
              <a:rPr lang="fr-FR" dirty="0" err="1"/>
              <a:t>voloreptatus</a:t>
            </a:r>
            <a:r>
              <a:rPr lang="fr-FR" dirty="0"/>
              <a:t> </a:t>
            </a:r>
            <a:r>
              <a:rPr lang="fr-FR" dirty="0" err="1"/>
              <a:t>dellabo</a:t>
            </a:r>
            <a:r>
              <a:rPr lang="fr-FR" dirty="0"/>
              <a:t> </a:t>
            </a:r>
            <a:r>
              <a:rPr lang="fr-FR" dirty="0" err="1"/>
              <a:t>riatenim</a:t>
            </a:r>
            <a:r>
              <a:rPr lang="fr-FR" dirty="0"/>
              <a:t> </a:t>
            </a:r>
            <a:r>
              <a:rPr lang="fr-FR" dirty="0" err="1"/>
              <a:t>fugitatiat</a:t>
            </a:r>
            <a:r>
              <a:rPr lang="fr-FR" dirty="0"/>
              <a:t> </a:t>
            </a:r>
            <a:r>
              <a:rPr lang="fr-FR" dirty="0" err="1"/>
              <a:t>licti</a:t>
            </a:r>
            <a:r>
              <a:rPr lang="fr-FR" dirty="0"/>
              <a:t> </a:t>
            </a:r>
            <a:r>
              <a:rPr lang="fr-FR" dirty="0" err="1"/>
              <a:t>repe</a:t>
            </a:r>
            <a:r>
              <a:rPr lang="fr-FR" dirty="0"/>
              <a:t> </a:t>
            </a:r>
            <a:r>
              <a:rPr lang="fr-FR" dirty="0" err="1"/>
              <a:t>voloribus</a:t>
            </a:r>
            <a:r>
              <a:rPr lang="fr-FR" dirty="0"/>
              <a:t>, si ut </a:t>
            </a:r>
            <a:r>
              <a:rPr lang="fr-FR" dirty="0" err="1"/>
              <a:t>aut</a:t>
            </a:r>
            <a:r>
              <a:rPr lang="fr-FR" dirty="0"/>
              <a:t> </a:t>
            </a:r>
            <a:r>
              <a:rPr lang="fr-FR" dirty="0" err="1"/>
              <a:t>ommoluptatur</a:t>
            </a:r>
            <a:r>
              <a:rPr lang="fr-FR" dirty="0"/>
              <a:t> </a:t>
            </a:r>
            <a:r>
              <a:rPr lang="fr-FR" dirty="0" err="1"/>
              <a:t>sum</a:t>
            </a:r>
            <a:r>
              <a:rPr lang="fr-FR" dirty="0"/>
              <a:t> </a:t>
            </a:r>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 </a:t>
            </a:r>
            <a:r>
              <a:rPr lang="fr-FR" dirty="0" err="1"/>
              <a:t>exerchic</a:t>
            </a:r>
            <a:r>
              <a:rPr lang="fr-FR" dirty="0"/>
              <a:t> to </a:t>
            </a:r>
            <a:r>
              <a:rPr lang="fr-FR" dirty="0" err="1"/>
              <a:t>quibea</a:t>
            </a:r>
            <a:r>
              <a:rPr lang="fr-FR" dirty="0"/>
              <a:t> </a:t>
            </a:r>
            <a:r>
              <a:rPr lang="fr-FR" dirty="0" err="1"/>
              <a:t>quiatium</a:t>
            </a:r>
            <a:r>
              <a:rPr lang="fr-FR" dirty="0"/>
              <a:t> </a:t>
            </a:r>
            <a:r>
              <a:rPr lang="fr-FR" dirty="0" err="1"/>
              <a:t>sed</a:t>
            </a:r>
            <a:r>
              <a:rPr lang="fr-FR" dirty="0"/>
              <a:t> </a:t>
            </a:r>
            <a:r>
              <a:rPr lang="fr-FR" dirty="0" err="1"/>
              <a:t>magnimiliqui</a:t>
            </a:r>
            <a:r>
              <a:rPr lang="fr-FR" dirty="0"/>
              <a:t> </a:t>
            </a:r>
            <a:r>
              <a:rPr lang="fr-FR" dirty="0" err="1"/>
              <a:t>aut</a:t>
            </a:r>
            <a:r>
              <a:rPr lang="fr-FR" dirty="0"/>
              <a:t> </a:t>
            </a:r>
            <a:r>
              <a:rPr lang="fr-FR" dirty="0" err="1"/>
              <a:t>platem</a:t>
            </a:r>
            <a:r>
              <a:rPr lang="fr-FR" dirty="0"/>
              <a:t> qui </a:t>
            </a:r>
            <a:r>
              <a:rPr lang="fr-FR" dirty="0" err="1"/>
              <a:t>omnitaque</a:t>
            </a:r>
            <a:r>
              <a:rPr lang="fr-FR" dirty="0"/>
              <a:t> </a:t>
            </a:r>
            <a:r>
              <a:rPr lang="fr-FR" dirty="0" err="1"/>
              <a:t>resti</a:t>
            </a:r>
            <a:r>
              <a:rPr lang="fr-FR" dirty="0"/>
              <a:t> </a:t>
            </a:r>
            <a:r>
              <a:rPr lang="fr-FR" dirty="0" err="1"/>
              <a:t>num</a:t>
            </a:r>
            <a:r>
              <a:rPr lang="fr-FR" dirty="0"/>
              <a:t> </a:t>
            </a:r>
            <a:r>
              <a:rPr lang="fr-FR" dirty="0" err="1"/>
              <a:t>facerfera</a:t>
            </a:r>
            <a:r>
              <a:rPr lang="fr-FR" dirty="0"/>
              <a:t> </a:t>
            </a:r>
            <a:r>
              <a:rPr lang="fr-FR" dirty="0" err="1"/>
              <a:t>sunti</a:t>
            </a:r>
            <a:r>
              <a:rPr lang="fr-FR" dirty="0"/>
              <a:t> </a:t>
            </a:r>
            <a:r>
              <a:rPr lang="fr-FR" dirty="0" err="1"/>
              <a:t>volum</a:t>
            </a:r>
            <a:r>
              <a:rPr lang="fr-FR" dirty="0"/>
              <a:t> </a:t>
            </a:r>
            <a:r>
              <a:rPr lang="fr-FR" dirty="0" err="1"/>
              <a:t>dolorem</a:t>
            </a:r>
            <a:r>
              <a:rPr lang="fr-FR" dirty="0"/>
              <a:t> </a:t>
            </a:r>
            <a:r>
              <a:rPr lang="fr-FR" dirty="0" err="1"/>
              <a:t>liquo</a:t>
            </a:r>
            <a:r>
              <a:rPr lang="fr-FR" dirty="0"/>
              <a:t> </a:t>
            </a:r>
            <a:r>
              <a:rPr lang="fr-FR" dirty="0" err="1"/>
              <a:t>eum</a:t>
            </a:r>
            <a:r>
              <a:rPr lang="fr-FR" dirty="0"/>
              <a:t> et </a:t>
            </a:r>
            <a:r>
              <a:rPr lang="fr-FR" dirty="0" err="1"/>
              <a:t>aborem</a:t>
            </a:r>
            <a:r>
              <a:rPr lang="fr-FR" dirty="0"/>
              <a:t> </a:t>
            </a:r>
            <a:r>
              <a:rPr lang="fr-FR" dirty="0" err="1"/>
              <a:t>sumet</a:t>
            </a:r>
            <a:r>
              <a:rPr lang="fr-FR" dirty="0"/>
              <a:t> quia </a:t>
            </a:r>
            <a:r>
              <a:rPr lang="fr-FR" dirty="0" err="1"/>
              <a:t>doluptatur</a:t>
            </a:r>
            <a:r>
              <a:rPr lang="fr-FR" dirty="0"/>
              <a:t> mi, id </a:t>
            </a:r>
            <a:r>
              <a:rPr lang="fr-FR" dirty="0" err="1"/>
              <a:t>unt</a:t>
            </a:r>
            <a:r>
              <a:rPr lang="fr-FR" dirty="0"/>
              <a:t> et </a:t>
            </a:r>
            <a:r>
              <a:rPr lang="fr-FR" dirty="0" err="1"/>
              <a:t>ute</a:t>
            </a:r>
            <a:r>
              <a:rPr lang="fr-FR" dirty="0"/>
              <a:t> dit </a:t>
            </a:r>
            <a:r>
              <a:rPr lang="fr-FR" dirty="0" err="1"/>
              <a:t>experae</a:t>
            </a:r>
            <a:r>
              <a:rPr lang="fr-FR" dirty="0"/>
              <a:t> cum </a:t>
            </a:r>
            <a:r>
              <a:rPr lang="fr-FR" dirty="0" err="1"/>
              <a:t>fugia</a:t>
            </a:r>
            <a:r>
              <a:rPr lang="fr-FR" dirty="0"/>
              <a:t> </a:t>
            </a:r>
            <a:r>
              <a:rPr lang="fr-FR" dirty="0" err="1"/>
              <a:t>iumquodisqui</a:t>
            </a:r>
            <a:r>
              <a:rPr lang="fr-FR" dirty="0"/>
              <a:t> </a:t>
            </a:r>
            <a:r>
              <a:rPr lang="fr-FR" dirty="0" err="1"/>
              <a:t>alit</a:t>
            </a:r>
            <a:r>
              <a:rPr lang="fr-FR" dirty="0"/>
              <a:t> </a:t>
            </a:r>
            <a:r>
              <a:rPr lang="fr-FR" dirty="0" err="1"/>
              <a:t>venis</a:t>
            </a:r>
            <a:r>
              <a:rPr lang="fr-FR" dirty="0"/>
              <a:t> </a:t>
            </a:r>
            <a:r>
              <a:rPr lang="fr-FR" dirty="0" err="1"/>
              <a:t>ationsequati</a:t>
            </a:r>
            <a:r>
              <a:rPr lang="fr-FR" dirty="0"/>
              <a:t> </a:t>
            </a:r>
            <a:r>
              <a:rPr lang="fr-FR" dirty="0" err="1"/>
              <a:t>officitis</a:t>
            </a:r>
            <a:r>
              <a:rPr lang="fr-FR" dirty="0"/>
              <a:t> ut </a:t>
            </a:r>
            <a:r>
              <a:rPr lang="fr-FR" dirty="0" err="1"/>
              <a:t>eneceati</a:t>
            </a:r>
            <a:r>
              <a:rPr lang="fr-FR" dirty="0"/>
              <a:t> qui </a:t>
            </a:r>
            <a:r>
              <a:rPr lang="fr-FR" dirty="0" err="1"/>
              <a:t>dest</a:t>
            </a:r>
            <a:r>
              <a:rPr lang="fr-FR" dirty="0"/>
              <a:t>, </a:t>
            </a:r>
          </a:p>
        </p:txBody>
      </p:sp>
      <p:sp>
        <p:nvSpPr>
          <p:cNvPr id="2" name="Titre 1"/>
          <p:cNvSpPr>
            <a:spLocks noGrp="1"/>
          </p:cNvSpPr>
          <p:nvPr>
            <p:ph type="title" hasCustomPrompt="1"/>
          </p:nvPr>
        </p:nvSpPr>
        <p:spPr>
          <a:xfrm>
            <a:off x="457200" y="365125"/>
            <a:ext cx="8229600" cy="543595"/>
          </a:xfrm>
          <a:prstGeom prst="rect">
            <a:avLst/>
          </a:prstGeom>
        </p:spPr>
        <p:txBody>
          <a:bodyPr/>
          <a:lstStyle>
            <a:lvl1pPr algn="ctr">
              <a:defRPr sz="2800" b="1">
                <a:solidFill>
                  <a:srgbClr val="45A59D"/>
                </a:solidFill>
              </a:defRPr>
            </a:lvl1pPr>
          </a:lstStyle>
          <a:p>
            <a:r>
              <a:rPr lang="fr-FR" dirty="0"/>
              <a:t>CLIQUEZ ET MODIFIEZ LE TITRE</a:t>
            </a:r>
          </a:p>
        </p:txBody>
      </p:sp>
      <p:sp>
        <p:nvSpPr>
          <p:cNvPr id="11" name="Espace réservé du texte 10"/>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20" name="Espace réservé du texte 19"/>
          <p:cNvSpPr>
            <a:spLocks noGrp="1"/>
          </p:cNvSpPr>
          <p:nvPr>
            <p:ph type="body" sz="quarter" idx="12"/>
          </p:nvPr>
        </p:nvSpPr>
        <p:spPr>
          <a:xfrm>
            <a:off x="457200" y="908720"/>
            <a:ext cx="8229600" cy="307777"/>
          </a:xfrm>
          <a:prstGeom prst="rect">
            <a:avLst/>
          </a:prstGeom>
        </p:spPr>
        <p:txBody>
          <a:bodyPr lIns="0" tIns="0" rIns="0" bIns="0">
            <a:spAutoFit/>
          </a:bodyPr>
          <a:lstStyle>
            <a:lvl1pPr marL="0" indent="0" algn="ctr">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pour modifier les styles du texte du masque</a:t>
            </a:r>
          </a:p>
        </p:txBody>
      </p:sp>
      <p:sp>
        <p:nvSpPr>
          <p:cNvPr id="15" name="ZoneTexte 14">
            <a:extLst>
              <a:ext uri="{FF2B5EF4-FFF2-40B4-BE49-F238E27FC236}">
                <a16:creationId xmlns:a16="http://schemas.microsoft.com/office/drawing/2014/main" xmlns="" id="{549CD028-D145-0C42-9481-35F3B904235B}"/>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6" name="ZoneTexte 15">
            <a:extLst>
              <a:ext uri="{FF2B5EF4-FFF2-40B4-BE49-F238E27FC236}">
                <a16:creationId xmlns:a16="http://schemas.microsoft.com/office/drawing/2014/main" xmlns="" id="{867983B9-638B-B743-927F-E55AB78DDA54}"/>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7" name="Shape 4880">
            <a:extLst>
              <a:ext uri="{FF2B5EF4-FFF2-40B4-BE49-F238E27FC236}">
                <a16:creationId xmlns:a16="http://schemas.microsoft.com/office/drawing/2014/main" xmlns="" id="{FC4FF59E-6BFF-2F42-AF7D-2BE8796DF035}"/>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Lato"/>
              <a:ea typeface="Lato"/>
              <a:cs typeface="Lato"/>
              <a:sym typeface="Lato"/>
            </a:endParaRPr>
          </a:p>
        </p:txBody>
      </p:sp>
      <p:sp>
        <p:nvSpPr>
          <p:cNvPr id="18" name="ZoneTexte 17">
            <a:extLst>
              <a:ext uri="{FF2B5EF4-FFF2-40B4-BE49-F238E27FC236}">
                <a16:creationId xmlns:a16="http://schemas.microsoft.com/office/drawing/2014/main" xmlns="" id="{3AD9047C-CAF4-3D49-8355-5D31DD71F2E0}"/>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5" name="Espace réservé du texte 4">
            <a:extLst>
              <a:ext uri="{FF2B5EF4-FFF2-40B4-BE49-F238E27FC236}">
                <a16:creationId xmlns:a16="http://schemas.microsoft.com/office/drawing/2014/main" xmlns="" id="{0C75A3B3-98CB-0741-B431-EE07EA60A819}"/>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239811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avec le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10">
            <a:extLst>
              <a:ext uri="{FF2B5EF4-FFF2-40B4-BE49-F238E27FC236}">
                <a16:creationId xmlns:a16="http://schemas.microsoft.com/office/drawing/2014/main" xmlns="" id="{9E86A5EC-20E8-D44F-AF15-8AEC060BC15A}"/>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8" name="Title 1">
            <a:extLst>
              <a:ext uri="{FF2B5EF4-FFF2-40B4-BE49-F238E27FC236}">
                <a16:creationId xmlns:a16="http://schemas.microsoft.com/office/drawing/2014/main" xmlns="" id="{85A9F804-5166-8142-9634-5D7E3F11A62E}"/>
              </a:ext>
            </a:extLst>
          </p:cNvPr>
          <p:cNvSpPr>
            <a:spLocks noGrp="1"/>
          </p:cNvSpPr>
          <p:nvPr>
            <p:ph type="title" hasCustomPrompt="1"/>
          </p:nvPr>
        </p:nvSpPr>
        <p:spPr>
          <a:xfrm>
            <a:off x="467544" y="1498604"/>
            <a:ext cx="3854528" cy="1278466"/>
          </a:xfrm>
          <a:prstGeom prst="rect">
            <a:avLst/>
          </a:prstGeom>
        </p:spPr>
        <p:txBody>
          <a:bodyPr anchor="b">
            <a:normAutofit/>
          </a:bodyPr>
          <a:lstStyle>
            <a:lvl1pPr>
              <a:defRPr sz="2800" b="1">
                <a:solidFill>
                  <a:srgbClr val="45A59D"/>
                </a:solidFill>
              </a:defRPr>
            </a:lvl1pPr>
          </a:lstStyle>
          <a:p>
            <a:r>
              <a:rPr lang="fr-FR" dirty="0"/>
              <a:t>MODIFIEZ LE STYLE DU TITRE</a:t>
            </a:r>
            <a:endParaRPr lang="en-US" dirty="0"/>
          </a:p>
        </p:txBody>
      </p:sp>
      <p:sp>
        <p:nvSpPr>
          <p:cNvPr id="9" name="Content Placeholder 2">
            <a:extLst>
              <a:ext uri="{FF2B5EF4-FFF2-40B4-BE49-F238E27FC236}">
                <a16:creationId xmlns:a16="http://schemas.microsoft.com/office/drawing/2014/main" xmlns="" id="{B7CABBE0-88E1-B84C-91DB-39D57E160857}"/>
              </a:ext>
            </a:extLst>
          </p:cNvPr>
          <p:cNvSpPr>
            <a:spLocks noGrp="1"/>
          </p:cNvSpPr>
          <p:nvPr>
            <p:ph idx="1"/>
          </p:nvPr>
        </p:nvSpPr>
        <p:spPr>
          <a:xfrm>
            <a:off x="4583070" y="514924"/>
            <a:ext cx="4204027" cy="5526437"/>
          </a:xfrm>
          <a:prstGeom prst="rect">
            <a:avLst/>
          </a:prstGeom>
        </p:spPr>
        <p:txBody>
          <a:bodyPr>
            <a:normAutofit/>
          </a:bodyPr>
          <a:lstStyle>
            <a:lvl1pPr marL="342900" indent="-342900">
              <a:buClr>
                <a:srgbClr val="45A59D"/>
              </a:buClr>
              <a:buSzPct val="80000"/>
              <a:buFont typeface="Wingdings" pitchFamily="2" charset="2"/>
              <a:buChar char="§"/>
              <a:defRPr/>
            </a:lvl1pPr>
            <a:lvl2pPr marL="742950" indent="-285750">
              <a:buClr>
                <a:srgbClr val="45A59D"/>
              </a:buClr>
              <a:buSzPct val="80000"/>
              <a:buFont typeface="Wingdings" pitchFamily="2" charset="2"/>
              <a:buChar char="§"/>
              <a:defRPr/>
            </a:lvl2pPr>
            <a:lvl3pPr marL="1143000" indent="-228600">
              <a:buClr>
                <a:srgbClr val="45A59D"/>
              </a:buClr>
              <a:buSzPct val="80000"/>
              <a:buFont typeface="Wingdings" pitchFamily="2" charset="2"/>
              <a:buChar char="§"/>
              <a:defRPr/>
            </a:lvl3pPr>
            <a:lvl4pPr marL="1600200" indent="-228600">
              <a:buClr>
                <a:srgbClr val="45A59D"/>
              </a:buClr>
              <a:buSzPct val="80000"/>
              <a:buFont typeface="Wingdings" pitchFamily="2" charset="2"/>
              <a:buChar char="§"/>
              <a:defRPr/>
            </a:lvl4pPr>
            <a:lvl5pPr marL="2057400" indent="-228600">
              <a:buClr>
                <a:srgbClr val="45A59D"/>
              </a:buClr>
              <a:buSzPct val="80000"/>
              <a:buFont typeface="Wingdings" pitchFamily="2" charset="2"/>
              <a:buChar char="§"/>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Text Placeholder 3">
            <a:extLst>
              <a:ext uri="{FF2B5EF4-FFF2-40B4-BE49-F238E27FC236}">
                <a16:creationId xmlns:a16="http://schemas.microsoft.com/office/drawing/2014/main" xmlns="" id="{F84904EC-3F6A-D647-81F1-6D6DAB843E40}"/>
              </a:ext>
            </a:extLst>
          </p:cNvPr>
          <p:cNvSpPr>
            <a:spLocks noGrp="1"/>
          </p:cNvSpPr>
          <p:nvPr>
            <p:ph type="body" sz="half" idx="2"/>
          </p:nvPr>
        </p:nvSpPr>
        <p:spPr>
          <a:xfrm>
            <a:off x="467544" y="2777069"/>
            <a:ext cx="3854528" cy="2584449"/>
          </a:xfrm>
          <a:prstGeom prst="rect">
            <a:avLst/>
          </a:prstGeo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dirty="0"/>
              <a:t>Modifier les styles du texte du masque</a:t>
            </a:r>
          </a:p>
        </p:txBody>
      </p:sp>
      <p:sp>
        <p:nvSpPr>
          <p:cNvPr id="16" name="ZoneTexte 15">
            <a:extLst>
              <a:ext uri="{FF2B5EF4-FFF2-40B4-BE49-F238E27FC236}">
                <a16:creationId xmlns:a16="http://schemas.microsoft.com/office/drawing/2014/main" xmlns="" id="{6F812B03-3F17-1A4E-9FFC-7AC9B5553A98}"/>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7" name="ZoneTexte 16">
            <a:extLst>
              <a:ext uri="{FF2B5EF4-FFF2-40B4-BE49-F238E27FC236}">
                <a16:creationId xmlns:a16="http://schemas.microsoft.com/office/drawing/2014/main" xmlns="" id="{2F58E1E2-8F28-EF4E-8FEE-EDAF7F9C54FA}"/>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8" name="Shape 4880">
            <a:extLst>
              <a:ext uri="{FF2B5EF4-FFF2-40B4-BE49-F238E27FC236}">
                <a16:creationId xmlns:a16="http://schemas.microsoft.com/office/drawing/2014/main" xmlns="" id="{D378E8F2-0624-3E49-AF47-09B31CAF106E}"/>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Lato"/>
              <a:ea typeface="Lato"/>
              <a:cs typeface="Lato"/>
              <a:sym typeface="Lato"/>
            </a:endParaRPr>
          </a:p>
        </p:txBody>
      </p:sp>
      <p:sp>
        <p:nvSpPr>
          <p:cNvPr id="19" name="ZoneTexte 18">
            <a:extLst>
              <a:ext uri="{FF2B5EF4-FFF2-40B4-BE49-F238E27FC236}">
                <a16:creationId xmlns:a16="http://schemas.microsoft.com/office/drawing/2014/main" xmlns="" id="{0C5CC901-DD1A-6B4E-9225-B32475BC95E1}"/>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0" name="Espace réservé du texte 4">
            <a:extLst>
              <a:ext uri="{FF2B5EF4-FFF2-40B4-BE49-F238E27FC236}">
                <a16:creationId xmlns:a16="http://schemas.microsoft.com/office/drawing/2014/main" xmlns="" id="{9265F587-209E-8441-88F5-14ADBFCF6BEE}"/>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251710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u texte 10">
            <a:extLst>
              <a:ext uri="{FF2B5EF4-FFF2-40B4-BE49-F238E27FC236}">
                <a16:creationId xmlns:a16="http://schemas.microsoft.com/office/drawing/2014/main" xmlns="" id="{3D578572-C9C4-1B45-A1B9-7C1C5FB79D3E}"/>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1" name="Title 1">
            <a:extLst>
              <a:ext uri="{FF2B5EF4-FFF2-40B4-BE49-F238E27FC236}">
                <a16:creationId xmlns:a16="http://schemas.microsoft.com/office/drawing/2014/main" xmlns="" id="{1E8D2074-61F0-EF41-B804-FB76C3788CFF}"/>
              </a:ext>
            </a:extLst>
          </p:cNvPr>
          <p:cNvSpPr>
            <a:spLocks noGrp="1"/>
          </p:cNvSpPr>
          <p:nvPr>
            <p:ph type="title"/>
          </p:nvPr>
        </p:nvSpPr>
        <p:spPr>
          <a:xfrm>
            <a:off x="273665" y="4739680"/>
            <a:ext cx="8596667" cy="566738"/>
          </a:xfrm>
          <a:prstGeom prst="rect">
            <a:avLst/>
          </a:prstGeom>
        </p:spPr>
        <p:txBody>
          <a:bodyPr anchor="b">
            <a:normAutofit/>
          </a:bodyPr>
          <a:lstStyle>
            <a:lvl1pPr algn="l">
              <a:defRPr sz="2400" b="1">
                <a:solidFill>
                  <a:srgbClr val="45A59D"/>
                </a:solidFill>
              </a:defRPr>
            </a:lvl1pPr>
          </a:lstStyle>
          <a:p>
            <a:r>
              <a:rPr lang="fr-FR" dirty="0"/>
              <a:t>Modifiez le style du titre</a:t>
            </a:r>
            <a:endParaRPr lang="en-US" dirty="0"/>
          </a:p>
        </p:txBody>
      </p:sp>
      <p:sp>
        <p:nvSpPr>
          <p:cNvPr id="12" name="Picture Placeholder 2">
            <a:extLst>
              <a:ext uri="{FF2B5EF4-FFF2-40B4-BE49-F238E27FC236}">
                <a16:creationId xmlns:a16="http://schemas.microsoft.com/office/drawing/2014/main" xmlns="" id="{C53D8247-2A2A-D24D-B691-474156EAB7C5}"/>
              </a:ext>
            </a:extLst>
          </p:cNvPr>
          <p:cNvSpPr>
            <a:spLocks noGrp="1" noChangeAspect="1"/>
          </p:cNvSpPr>
          <p:nvPr>
            <p:ph type="pic" idx="1"/>
          </p:nvPr>
        </p:nvSpPr>
        <p:spPr>
          <a:xfrm>
            <a:off x="273665" y="548680"/>
            <a:ext cx="8596668"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13" name="Text Placeholder 3">
            <a:extLst>
              <a:ext uri="{FF2B5EF4-FFF2-40B4-BE49-F238E27FC236}">
                <a16:creationId xmlns:a16="http://schemas.microsoft.com/office/drawing/2014/main" xmlns="" id="{DE647747-A5BC-9846-859B-08CB3076D164}"/>
              </a:ext>
            </a:extLst>
          </p:cNvPr>
          <p:cNvSpPr>
            <a:spLocks noGrp="1"/>
          </p:cNvSpPr>
          <p:nvPr>
            <p:ph type="body" sz="half" idx="2"/>
          </p:nvPr>
        </p:nvSpPr>
        <p:spPr>
          <a:xfrm>
            <a:off x="273665" y="5306418"/>
            <a:ext cx="8596667"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9" name="ZoneTexte 18">
            <a:extLst>
              <a:ext uri="{FF2B5EF4-FFF2-40B4-BE49-F238E27FC236}">
                <a16:creationId xmlns:a16="http://schemas.microsoft.com/office/drawing/2014/main" xmlns="" id="{AACD686F-E67C-0049-BC07-CBC10AA51E9B}"/>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0" name="ZoneTexte 19">
            <a:extLst>
              <a:ext uri="{FF2B5EF4-FFF2-40B4-BE49-F238E27FC236}">
                <a16:creationId xmlns:a16="http://schemas.microsoft.com/office/drawing/2014/main" xmlns="" id="{D8CC53D2-72AB-F444-B0D6-E639EFB8446B}"/>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1" name="Shape 4880">
            <a:extLst>
              <a:ext uri="{FF2B5EF4-FFF2-40B4-BE49-F238E27FC236}">
                <a16:creationId xmlns:a16="http://schemas.microsoft.com/office/drawing/2014/main" xmlns="" id="{6A4B9627-9DAF-D74D-BC08-D64CC33E76A5}"/>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Lato"/>
              <a:ea typeface="Lato"/>
              <a:cs typeface="Lato"/>
              <a:sym typeface="Lato"/>
            </a:endParaRPr>
          </a:p>
        </p:txBody>
      </p:sp>
      <p:sp>
        <p:nvSpPr>
          <p:cNvPr id="22" name="ZoneTexte 21">
            <a:extLst>
              <a:ext uri="{FF2B5EF4-FFF2-40B4-BE49-F238E27FC236}">
                <a16:creationId xmlns:a16="http://schemas.microsoft.com/office/drawing/2014/main" xmlns="" id="{42D5E3A6-0F48-9B4C-8AB2-1E9C094B738D}"/>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3" name="Espace réservé du texte 4">
            <a:extLst>
              <a:ext uri="{FF2B5EF4-FFF2-40B4-BE49-F238E27FC236}">
                <a16:creationId xmlns:a16="http://schemas.microsoft.com/office/drawing/2014/main" xmlns="" id="{E561801F-A72E-0843-A876-EFAC6C2B317F}"/>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239928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u texte 10">
            <a:extLst>
              <a:ext uri="{FF2B5EF4-FFF2-40B4-BE49-F238E27FC236}">
                <a16:creationId xmlns:a16="http://schemas.microsoft.com/office/drawing/2014/main" xmlns="" id="{70D971BD-59A7-2144-B898-0703E4BC318D}"/>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8" name="ZoneTexte 17">
            <a:extLst>
              <a:ext uri="{FF2B5EF4-FFF2-40B4-BE49-F238E27FC236}">
                <a16:creationId xmlns:a16="http://schemas.microsoft.com/office/drawing/2014/main" xmlns="" id="{E1FB2811-91F4-2B41-B4A3-F1CE4C781ED2}"/>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9" name="ZoneTexte 18">
            <a:extLst>
              <a:ext uri="{FF2B5EF4-FFF2-40B4-BE49-F238E27FC236}">
                <a16:creationId xmlns:a16="http://schemas.microsoft.com/office/drawing/2014/main" xmlns="" id="{C885B1D1-1FD9-F940-A9F4-C6B3822C55AF}"/>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0" name="Shape 4880">
            <a:extLst>
              <a:ext uri="{FF2B5EF4-FFF2-40B4-BE49-F238E27FC236}">
                <a16:creationId xmlns:a16="http://schemas.microsoft.com/office/drawing/2014/main" xmlns="" id="{1631A397-0493-214C-BE66-24D2263B078B}"/>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Lato"/>
              <a:ea typeface="Lato"/>
              <a:cs typeface="Lato"/>
              <a:sym typeface="Lato"/>
            </a:endParaRPr>
          </a:p>
        </p:txBody>
      </p:sp>
      <p:sp>
        <p:nvSpPr>
          <p:cNvPr id="21" name="ZoneTexte 20">
            <a:extLst>
              <a:ext uri="{FF2B5EF4-FFF2-40B4-BE49-F238E27FC236}">
                <a16:creationId xmlns:a16="http://schemas.microsoft.com/office/drawing/2014/main" xmlns="" id="{D0DC3234-B441-3748-8C8E-1C14A52C94E0}"/>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2" name="Espace réservé du texte 4">
            <a:extLst>
              <a:ext uri="{FF2B5EF4-FFF2-40B4-BE49-F238E27FC236}">
                <a16:creationId xmlns:a16="http://schemas.microsoft.com/office/drawing/2014/main" xmlns="" id="{B11BE8E6-20F5-9B42-92D6-6441BF9D033F}"/>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
        <p:nvSpPr>
          <p:cNvPr id="2" name="Titre 1">
            <a:extLst>
              <a:ext uri="{FF2B5EF4-FFF2-40B4-BE49-F238E27FC236}">
                <a16:creationId xmlns:a16="http://schemas.microsoft.com/office/drawing/2014/main" xmlns="" id="{049356C6-30B1-6249-BD7B-60548AE285BE}"/>
              </a:ext>
            </a:extLst>
          </p:cNvPr>
          <p:cNvSpPr>
            <a:spLocks noGrp="1"/>
          </p:cNvSpPr>
          <p:nvPr>
            <p:ph type="title"/>
          </p:nvPr>
        </p:nvSpPr>
        <p:spPr>
          <a:xfrm>
            <a:off x="628650" y="365125"/>
            <a:ext cx="7886700" cy="1325563"/>
          </a:xfrm>
          <a:prstGeom prst="rect">
            <a:avLst/>
          </a:prstGeom>
        </p:spPr>
        <p:txBody>
          <a:bodyPr/>
          <a:lstStyle>
            <a:lvl1pPr>
              <a:defRPr sz="3600" b="1">
                <a:solidFill>
                  <a:srgbClr val="45A59D"/>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xmlns="" id="{8AA72F4C-CE85-264D-8756-00E54BD95A6D}"/>
              </a:ext>
            </a:extLst>
          </p:cNvPr>
          <p:cNvSpPr>
            <a:spLocks noGrp="1"/>
          </p:cNvSpPr>
          <p:nvPr>
            <p:ph type="body" sz="quarter" idx="14"/>
          </p:nvPr>
        </p:nvSpPr>
        <p:spPr>
          <a:xfrm>
            <a:off x="628650" y="1844675"/>
            <a:ext cx="7886700" cy="1368425"/>
          </a:xfrm>
          <a:prstGeom prst="rect">
            <a:avLst/>
          </a:prstGeom>
        </p:spPr>
        <p:txBody>
          <a:bodyPr/>
          <a:lstStyle>
            <a:lvl1pPr marL="342900" indent="-342900">
              <a:buClr>
                <a:srgbClr val="45A59D"/>
              </a:buClr>
              <a:buFont typeface="Wingdings" pitchFamily="2" charset="2"/>
              <a:buChar char="§"/>
              <a:defRPr sz="1800">
                <a:solidFill>
                  <a:schemeClr val="tx1"/>
                </a:solidFill>
              </a:defRPr>
            </a:lvl1pPr>
            <a:lvl2pPr marL="742950" indent="-285750">
              <a:buClr>
                <a:srgbClr val="45A59D"/>
              </a:buClr>
              <a:buFont typeface="Wingdings" pitchFamily="2" charset="2"/>
              <a:buChar char="§"/>
              <a:defRPr sz="1800">
                <a:solidFill>
                  <a:schemeClr val="tx1"/>
                </a:solidFill>
              </a:defRPr>
            </a:lvl2pPr>
            <a:lvl3pPr marL="1143000" indent="-228600">
              <a:buClr>
                <a:srgbClr val="45A59D"/>
              </a:buClr>
              <a:buFont typeface="Wingdings" pitchFamily="2" charset="2"/>
              <a:buChar char="§"/>
              <a:defRPr sz="1800">
                <a:solidFill>
                  <a:schemeClr val="tx1"/>
                </a:solidFill>
              </a:defRPr>
            </a:lvl3pPr>
            <a:lvl4pPr marL="1600200" indent="-228600">
              <a:buClr>
                <a:srgbClr val="45A59D"/>
              </a:buClr>
              <a:buFont typeface="Wingdings" pitchFamily="2" charset="2"/>
              <a:buChar char="§"/>
              <a:defRPr sz="1800">
                <a:solidFill>
                  <a:schemeClr val="tx1"/>
                </a:solidFill>
              </a:defRPr>
            </a:lvl4pPr>
            <a:lvl5pPr marL="2057400" indent="-228600">
              <a:buClr>
                <a:srgbClr val="45A59D"/>
              </a:buClr>
              <a:buFont typeface="Wingdings" pitchFamily="2" charset="2"/>
              <a:buChar char="§"/>
              <a:defRPr sz="1800">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5233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du texte 10">
            <a:extLst>
              <a:ext uri="{FF2B5EF4-FFF2-40B4-BE49-F238E27FC236}">
                <a16:creationId xmlns:a16="http://schemas.microsoft.com/office/drawing/2014/main" xmlns="" id="{054735E8-42FE-474E-A01B-7A232636CBE7}"/>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8" name="ZoneTexte 17">
            <a:extLst>
              <a:ext uri="{FF2B5EF4-FFF2-40B4-BE49-F238E27FC236}">
                <a16:creationId xmlns:a16="http://schemas.microsoft.com/office/drawing/2014/main" xmlns="" id="{2D1FFAAB-2D88-4343-B657-4D7E54301F4B}"/>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9" name="ZoneTexte 18">
            <a:extLst>
              <a:ext uri="{FF2B5EF4-FFF2-40B4-BE49-F238E27FC236}">
                <a16:creationId xmlns:a16="http://schemas.microsoft.com/office/drawing/2014/main" xmlns="" id="{B25D55BA-4318-A744-BABF-4D3AC917CC9D}"/>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0" name="Shape 4880">
            <a:extLst>
              <a:ext uri="{FF2B5EF4-FFF2-40B4-BE49-F238E27FC236}">
                <a16:creationId xmlns:a16="http://schemas.microsoft.com/office/drawing/2014/main" xmlns="" id="{04CFF14A-9F40-8B41-A0EB-117F61C22577}"/>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Lato"/>
              <a:ea typeface="Lato"/>
              <a:cs typeface="Lato"/>
              <a:sym typeface="Lato"/>
            </a:endParaRPr>
          </a:p>
        </p:txBody>
      </p:sp>
      <p:sp>
        <p:nvSpPr>
          <p:cNvPr id="21" name="ZoneTexte 20">
            <a:extLst>
              <a:ext uri="{FF2B5EF4-FFF2-40B4-BE49-F238E27FC236}">
                <a16:creationId xmlns:a16="http://schemas.microsoft.com/office/drawing/2014/main" xmlns="" id="{CFD81780-EAF1-BD47-8555-463C76904A2E}"/>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2" name="Espace réservé du texte 4">
            <a:extLst>
              <a:ext uri="{FF2B5EF4-FFF2-40B4-BE49-F238E27FC236}">
                <a16:creationId xmlns:a16="http://schemas.microsoft.com/office/drawing/2014/main" xmlns="" id="{4952823E-E6AB-AC42-8C5B-D07522243CAF}"/>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
        <p:nvSpPr>
          <p:cNvPr id="13" name="Espace réservé du texte 12">
            <a:extLst>
              <a:ext uri="{FF2B5EF4-FFF2-40B4-BE49-F238E27FC236}">
                <a16:creationId xmlns:a16="http://schemas.microsoft.com/office/drawing/2014/main" xmlns="" id="{8FC63014-70D1-5F4A-805F-7E5ED6435B46}"/>
              </a:ext>
            </a:extLst>
          </p:cNvPr>
          <p:cNvSpPr>
            <a:spLocks noGrp="1"/>
          </p:cNvSpPr>
          <p:nvPr>
            <p:ph type="body" sz="quarter" idx="15"/>
          </p:nvPr>
        </p:nvSpPr>
        <p:spPr>
          <a:xfrm>
            <a:off x="477865" y="1200179"/>
            <a:ext cx="4006613" cy="2743200"/>
          </a:xfrm>
          <a:prstGeom prst="rect">
            <a:avLst/>
          </a:prstGeom>
        </p:spPr>
        <p:txBody>
          <a:bodyPr/>
          <a:lstStyle>
            <a:lvl1pPr marL="342900" indent="-342900">
              <a:buClr>
                <a:srgbClr val="45A59D"/>
              </a:buClr>
              <a:buFont typeface="Wingdings" pitchFamily="2" charset="2"/>
              <a:buChar char="§"/>
              <a:defRPr sz="1800"/>
            </a:lvl1pPr>
            <a:lvl2pPr marL="742950" indent="-285750">
              <a:buClr>
                <a:srgbClr val="45A59D"/>
              </a:buClr>
              <a:buFont typeface="Wingdings" pitchFamily="2" charset="2"/>
              <a:buChar char="§"/>
              <a:defRPr sz="1800"/>
            </a:lvl2pPr>
            <a:lvl3pPr marL="1143000" indent="-228600">
              <a:buClr>
                <a:srgbClr val="45A59D"/>
              </a:buClr>
              <a:buFont typeface="Wingdings" pitchFamily="2" charset="2"/>
              <a:buChar char="§"/>
              <a:defRPr sz="1800"/>
            </a:lvl3pPr>
            <a:lvl4pPr marL="1600200" indent="-228600">
              <a:buClr>
                <a:srgbClr val="45A59D"/>
              </a:buClr>
              <a:buFont typeface="Wingdings" pitchFamily="2" charset="2"/>
              <a:buChar char="§"/>
              <a:defRPr sz="1800"/>
            </a:lvl4pPr>
            <a:lvl5pPr marL="2057400" indent="-228600">
              <a:buClr>
                <a:srgbClr val="45A59D"/>
              </a:buClr>
              <a:buFont typeface="Wingdings" pitchFamily="2" charset="2"/>
              <a:buChar char="§"/>
              <a:defRPr sz="18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3" name="Espace réservé du texte 12">
            <a:extLst>
              <a:ext uri="{FF2B5EF4-FFF2-40B4-BE49-F238E27FC236}">
                <a16:creationId xmlns:a16="http://schemas.microsoft.com/office/drawing/2014/main" xmlns="" id="{11E74D3B-AC89-7646-B148-78FCF43D5A78}"/>
              </a:ext>
            </a:extLst>
          </p:cNvPr>
          <p:cNvSpPr>
            <a:spLocks noGrp="1"/>
          </p:cNvSpPr>
          <p:nvPr>
            <p:ph type="body" sz="quarter" idx="16"/>
          </p:nvPr>
        </p:nvSpPr>
        <p:spPr>
          <a:xfrm>
            <a:off x="4484479" y="1200179"/>
            <a:ext cx="4281934" cy="2743200"/>
          </a:xfrm>
          <a:prstGeom prst="rect">
            <a:avLst/>
          </a:prstGeom>
        </p:spPr>
        <p:txBody>
          <a:bodyPr/>
          <a:lstStyle>
            <a:lvl1pPr marL="342900" indent="-342900">
              <a:buClr>
                <a:srgbClr val="45A59D"/>
              </a:buClr>
              <a:buFont typeface="Wingdings" pitchFamily="2" charset="2"/>
              <a:buChar char="§"/>
              <a:defRPr sz="1800"/>
            </a:lvl1pPr>
            <a:lvl2pPr marL="742950" indent="-285750">
              <a:buClr>
                <a:srgbClr val="45A59D"/>
              </a:buClr>
              <a:buFont typeface="Wingdings" pitchFamily="2" charset="2"/>
              <a:buChar char="§"/>
              <a:defRPr sz="1800"/>
            </a:lvl2pPr>
            <a:lvl3pPr marL="1143000" indent="-228600">
              <a:buClr>
                <a:srgbClr val="45A59D"/>
              </a:buClr>
              <a:buFont typeface="Wingdings" pitchFamily="2" charset="2"/>
              <a:buChar char="§"/>
              <a:defRPr sz="1800"/>
            </a:lvl3pPr>
            <a:lvl4pPr marL="1600200" indent="-228600">
              <a:buClr>
                <a:srgbClr val="45A59D"/>
              </a:buClr>
              <a:buFont typeface="Wingdings" pitchFamily="2" charset="2"/>
              <a:buChar char="§"/>
              <a:defRPr sz="1800"/>
            </a:lvl4pPr>
            <a:lvl5pPr marL="2057400" indent="-228600">
              <a:buClr>
                <a:srgbClr val="45A59D"/>
              </a:buClr>
              <a:buFont typeface="Wingdings" pitchFamily="2" charset="2"/>
              <a:buChar char="§"/>
              <a:defRPr sz="18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Titre 13">
            <a:extLst>
              <a:ext uri="{FF2B5EF4-FFF2-40B4-BE49-F238E27FC236}">
                <a16:creationId xmlns:a16="http://schemas.microsoft.com/office/drawing/2014/main" xmlns="" id="{693B6082-33D1-A04B-8755-B85BA3A842D9}"/>
              </a:ext>
            </a:extLst>
          </p:cNvPr>
          <p:cNvSpPr>
            <a:spLocks noGrp="1"/>
          </p:cNvSpPr>
          <p:nvPr>
            <p:ph type="title"/>
          </p:nvPr>
        </p:nvSpPr>
        <p:spPr>
          <a:xfrm>
            <a:off x="477865" y="365125"/>
            <a:ext cx="8288547" cy="543595"/>
          </a:xfrm>
          <a:prstGeom prst="rect">
            <a:avLst/>
          </a:prstGeom>
        </p:spPr>
        <p:txBody>
          <a:bodyPr/>
          <a:lstStyle>
            <a:lvl1pPr>
              <a:defRPr sz="2400" b="1">
                <a:solidFill>
                  <a:srgbClr val="45A59D"/>
                </a:solidFill>
              </a:defRPr>
            </a:lvl1pPr>
          </a:lstStyle>
          <a:p>
            <a:r>
              <a:rPr lang="fr-FR" dirty="0"/>
              <a:t>Modifiez le style du titre</a:t>
            </a:r>
          </a:p>
        </p:txBody>
      </p:sp>
    </p:spTree>
    <p:extLst>
      <p:ext uri="{BB962C8B-B14F-4D97-AF65-F5344CB8AC3E}">
        <p14:creationId xmlns:p14="http://schemas.microsoft.com/office/powerpoint/2010/main" val="378501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1999" y="1749840"/>
            <a:ext cx="4114801" cy="3406061"/>
          </a:xfrm>
          <a:prstGeom prst="rect">
            <a:avLst/>
          </a:prstGeom>
        </p:spPr>
        <p:txBody>
          <a:bodyPr wrap="square" lIns="0" tIns="0" rIns="0" bIns="0" numCol="1" spcCol="1080000">
            <a:spAutoFit/>
          </a:bodyPr>
          <a:lstStyle>
            <a:lvl1pPr marL="0" indent="0" algn="l">
              <a:spcBef>
                <a:spcPts val="2000"/>
              </a:spcBef>
              <a:buNone/>
              <a:defRPr lang="fr-FR" sz="14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a:t>
            </a:r>
          </a:p>
          <a:p>
            <a:pPr lvl="0"/>
            <a:r>
              <a:rPr lang="fr-FR" dirty="0"/>
              <a:t>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a:t>
            </a:r>
          </a:p>
          <a:p>
            <a:pPr lvl="0"/>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a:t>
            </a:r>
          </a:p>
        </p:txBody>
      </p:sp>
      <p:sp>
        <p:nvSpPr>
          <p:cNvPr id="2" name="Titre 1"/>
          <p:cNvSpPr>
            <a:spLocks noGrp="1"/>
          </p:cNvSpPr>
          <p:nvPr>
            <p:ph type="title" hasCustomPrompt="1"/>
          </p:nvPr>
        </p:nvSpPr>
        <p:spPr>
          <a:xfrm>
            <a:off x="4571998" y="365125"/>
            <a:ext cx="4114802" cy="861774"/>
          </a:xfrm>
          <a:prstGeom prst="rect">
            <a:avLst/>
          </a:prstGeom>
        </p:spPr>
        <p:txBody>
          <a:bodyPr lIns="0" tIns="0" rIns="0" bIns="0">
            <a:spAutoFit/>
          </a:bodyPr>
          <a:lstStyle>
            <a:lvl1pPr algn="l">
              <a:defRPr sz="2800" b="1">
                <a:solidFill>
                  <a:srgbClr val="45A59D"/>
                </a:solidFill>
              </a:defRPr>
            </a:lvl1pPr>
          </a:lstStyle>
          <a:p>
            <a:r>
              <a:rPr lang="fr-FR" dirty="0"/>
              <a:t>CLIQUEZ ET MODIFIEZ LE TITRE</a:t>
            </a:r>
          </a:p>
        </p:txBody>
      </p:sp>
      <p:sp>
        <p:nvSpPr>
          <p:cNvPr id="11" name="Espace réservé du texte 10"/>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6" name="Espace réservé du graphique 5"/>
          <p:cNvSpPr>
            <a:spLocks noGrp="1"/>
          </p:cNvSpPr>
          <p:nvPr>
            <p:ph type="chart" sz="quarter" idx="12"/>
          </p:nvPr>
        </p:nvSpPr>
        <p:spPr>
          <a:xfrm>
            <a:off x="468313" y="365125"/>
            <a:ext cx="3671639" cy="5006975"/>
          </a:xfrm>
          <a:prstGeom prst="rect">
            <a:avLst/>
          </a:prstGeom>
        </p:spPr>
        <p:txBody>
          <a:bodyPr/>
          <a:lstStyle/>
          <a:p>
            <a:endParaRPr lang="fr-FR" dirty="0"/>
          </a:p>
        </p:txBody>
      </p:sp>
      <p:sp>
        <p:nvSpPr>
          <p:cNvPr id="15" name="Espace réservé du texte 19"/>
          <p:cNvSpPr>
            <a:spLocks noGrp="1"/>
          </p:cNvSpPr>
          <p:nvPr>
            <p:ph type="body" sz="quarter" idx="13"/>
          </p:nvPr>
        </p:nvSpPr>
        <p:spPr>
          <a:xfrm>
            <a:off x="4571997" y="1224304"/>
            <a:ext cx="4125915" cy="307777"/>
          </a:xfrm>
          <a:prstGeom prst="rect">
            <a:avLst/>
          </a:prstGeom>
        </p:spPr>
        <p:txBody>
          <a:bodyPr wrap="square" lIns="0" tIns="0" rIns="0" bIns="0">
            <a:spAutoFit/>
          </a:bodyPr>
          <a:lstStyle>
            <a:lvl1pPr marL="0" indent="0" algn="l">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a:t>
            </a:r>
            <a:r>
              <a:rPr lang="fr-FR"/>
              <a:t>pour modifier</a:t>
            </a:r>
            <a:endParaRPr lang="fr-FR" dirty="0"/>
          </a:p>
        </p:txBody>
      </p:sp>
      <p:sp>
        <p:nvSpPr>
          <p:cNvPr id="22" name="ZoneTexte 21">
            <a:extLst>
              <a:ext uri="{FF2B5EF4-FFF2-40B4-BE49-F238E27FC236}">
                <a16:creationId xmlns:a16="http://schemas.microsoft.com/office/drawing/2014/main" xmlns="" id="{C77CE5EE-6A45-4F43-9D82-CFAC5A583CBC}"/>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3" name="ZoneTexte 22">
            <a:extLst>
              <a:ext uri="{FF2B5EF4-FFF2-40B4-BE49-F238E27FC236}">
                <a16:creationId xmlns:a16="http://schemas.microsoft.com/office/drawing/2014/main" xmlns="" id="{EDD5D99F-13B5-6148-9728-3E264C951F7C}"/>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4" name="Shape 4880">
            <a:extLst>
              <a:ext uri="{FF2B5EF4-FFF2-40B4-BE49-F238E27FC236}">
                <a16:creationId xmlns:a16="http://schemas.microsoft.com/office/drawing/2014/main" xmlns="" id="{7C26B515-4321-DA4E-8214-E477AD13AAE7}"/>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Lato"/>
              <a:ea typeface="Lato"/>
              <a:cs typeface="Lato"/>
              <a:sym typeface="Lato"/>
            </a:endParaRPr>
          </a:p>
        </p:txBody>
      </p:sp>
      <p:sp>
        <p:nvSpPr>
          <p:cNvPr id="25" name="ZoneTexte 24">
            <a:extLst>
              <a:ext uri="{FF2B5EF4-FFF2-40B4-BE49-F238E27FC236}">
                <a16:creationId xmlns:a16="http://schemas.microsoft.com/office/drawing/2014/main" xmlns="" id="{DB60E50E-7BB1-6E45-9C2D-6FAA97361E91}"/>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6" name="Espace réservé du texte 4">
            <a:extLst>
              <a:ext uri="{FF2B5EF4-FFF2-40B4-BE49-F238E27FC236}">
                <a16:creationId xmlns:a16="http://schemas.microsoft.com/office/drawing/2014/main" xmlns="" id="{E42AB998-3AFC-8A4B-A499-8E4A63CBBA4D}"/>
              </a:ext>
            </a:extLst>
          </p:cNvPr>
          <p:cNvSpPr>
            <a:spLocks noGrp="1"/>
          </p:cNvSpPr>
          <p:nvPr>
            <p:ph type="body" sz="quarter" idx="14"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du texte 10">
            <a:extLst>
              <a:ext uri="{FF2B5EF4-FFF2-40B4-BE49-F238E27FC236}">
                <a16:creationId xmlns:a16="http://schemas.microsoft.com/office/drawing/2014/main" xmlns="" id="{CEBB8636-2A7C-EC41-9F9A-CB29024D76FE}"/>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22" name="ZoneTexte 21">
            <a:extLst>
              <a:ext uri="{FF2B5EF4-FFF2-40B4-BE49-F238E27FC236}">
                <a16:creationId xmlns:a16="http://schemas.microsoft.com/office/drawing/2014/main" xmlns="" id="{1D1BF1C2-B962-D442-BF65-4DCE1312B4FA}"/>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3" name="ZoneTexte 22">
            <a:extLst>
              <a:ext uri="{FF2B5EF4-FFF2-40B4-BE49-F238E27FC236}">
                <a16:creationId xmlns:a16="http://schemas.microsoft.com/office/drawing/2014/main" xmlns="" id="{D6ABD7AB-7221-3643-AC39-E5979DDA2C25}"/>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4" name="Shape 4880">
            <a:extLst>
              <a:ext uri="{FF2B5EF4-FFF2-40B4-BE49-F238E27FC236}">
                <a16:creationId xmlns:a16="http://schemas.microsoft.com/office/drawing/2014/main" xmlns="" id="{472F8129-E39D-E041-9DE6-CF514D8B2BDF}"/>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Lato"/>
              <a:ea typeface="Lato"/>
              <a:cs typeface="Lato"/>
              <a:sym typeface="Lato"/>
            </a:endParaRPr>
          </a:p>
        </p:txBody>
      </p:sp>
      <p:sp>
        <p:nvSpPr>
          <p:cNvPr id="25" name="ZoneTexte 24">
            <a:extLst>
              <a:ext uri="{FF2B5EF4-FFF2-40B4-BE49-F238E27FC236}">
                <a16:creationId xmlns:a16="http://schemas.microsoft.com/office/drawing/2014/main" xmlns="" id="{38E2F991-881A-074A-AF3B-7A4886701F8B}"/>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6" name="Espace réservé du texte 4">
            <a:extLst>
              <a:ext uri="{FF2B5EF4-FFF2-40B4-BE49-F238E27FC236}">
                <a16:creationId xmlns:a16="http://schemas.microsoft.com/office/drawing/2014/main" xmlns="" id="{DAC73FFB-72F3-324C-BC16-B490F7AE0826}"/>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327787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Espace réservé de l’image 9">
            <a:extLst>
              <a:ext uri="{FF2B5EF4-FFF2-40B4-BE49-F238E27FC236}">
                <a16:creationId xmlns:a16="http://schemas.microsoft.com/office/drawing/2014/main" xmlns="" id="{9BAB4EF7-6CD3-F047-8059-A5B1F0F367B1}"/>
              </a:ext>
            </a:extLst>
          </p:cNvPr>
          <p:cNvSpPr>
            <a:spLocks noGrp="1"/>
          </p:cNvSpPr>
          <p:nvPr>
            <p:ph type="pic" sz="quarter" idx="14"/>
          </p:nvPr>
        </p:nvSpPr>
        <p:spPr>
          <a:xfrm>
            <a:off x="0" y="1834192"/>
            <a:ext cx="2908015" cy="2520280"/>
          </a:xfrm>
          <a:prstGeom prst="rect">
            <a:avLst/>
          </a:prstGeom>
        </p:spPr>
        <p:txBody>
          <a:bodyPr/>
          <a:lstStyle/>
          <a:p>
            <a:endParaRPr lang="fr-FR" dirty="0"/>
          </a:p>
        </p:txBody>
      </p:sp>
      <p:sp>
        <p:nvSpPr>
          <p:cNvPr id="11" name="Espace réservé de l’image 9">
            <a:extLst>
              <a:ext uri="{FF2B5EF4-FFF2-40B4-BE49-F238E27FC236}">
                <a16:creationId xmlns:a16="http://schemas.microsoft.com/office/drawing/2014/main" xmlns="" id="{ECB11088-B779-804D-9DD2-D575DB395D04}"/>
              </a:ext>
            </a:extLst>
          </p:cNvPr>
          <p:cNvSpPr>
            <a:spLocks noGrp="1"/>
          </p:cNvSpPr>
          <p:nvPr>
            <p:ph type="pic" sz="quarter" idx="15"/>
          </p:nvPr>
        </p:nvSpPr>
        <p:spPr>
          <a:xfrm>
            <a:off x="3116231" y="1834192"/>
            <a:ext cx="2908015" cy="2520280"/>
          </a:xfrm>
          <a:prstGeom prst="rect">
            <a:avLst/>
          </a:prstGeom>
        </p:spPr>
        <p:txBody>
          <a:bodyPr/>
          <a:lstStyle/>
          <a:p>
            <a:endParaRPr lang="fr-FR" dirty="0"/>
          </a:p>
        </p:txBody>
      </p:sp>
      <p:sp>
        <p:nvSpPr>
          <p:cNvPr id="12" name="Espace réservé de l’image 9">
            <a:extLst>
              <a:ext uri="{FF2B5EF4-FFF2-40B4-BE49-F238E27FC236}">
                <a16:creationId xmlns:a16="http://schemas.microsoft.com/office/drawing/2014/main" xmlns="" id="{6F14EB61-0CC3-1A40-B2E2-17F843C73C2F}"/>
              </a:ext>
            </a:extLst>
          </p:cNvPr>
          <p:cNvSpPr>
            <a:spLocks noGrp="1"/>
          </p:cNvSpPr>
          <p:nvPr>
            <p:ph type="pic" sz="quarter" idx="16"/>
          </p:nvPr>
        </p:nvSpPr>
        <p:spPr>
          <a:xfrm>
            <a:off x="6232462" y="1834192"/>
            <a:ext cx="2908015" cy="2520280"/>
          </a:xfrm>
          <a:prstGeom prst="rect">
            <a:avLst/>
          </a:prstGeom>
        </p:spPr>
        <p:txBody>
          <a:bodyPr/>
          <a:lstStyle/>
          <a:p>
            <a:endParaRPr lang="fr-FR" dirty="0"/>
          </a:p>
        </p:txBody>
      </p:sp>
      <p:sp>
        <p:nvSpPr>
          <p:cNvPr id="13" name="Espace réservé du texte 10">
            <a:extLst>
              <a:ext uri="{FF2B5EF4-FFF2-40B4-BE49-F238E27FC236}">
                <a16:creationId xmlns:a16="http://schemas.microsoft.com/office/drawing/2014/main" xmlns="" id="{73537300-00BC-7C45-9468-B46E58A05D25}"/>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23" name="ZoneTexte 22">
            <a:extLst>
              <a:ext uri="{FF2B5EF4-FFF2-40B4-BE49-F238E27FC236}">
                <a16:creationId xmlns:a16="http://schemas.microsoft.com/office/drawing/2014/main" xmlns="" id="{0685A6AD-E74B-D640-8C29-73BB9FAAA8A3}"/>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4" name="ZoneTexte 23">
            <a:extLst>
              <a:ext uri="{FF2B5EF4-FFF2-40B4-BE49-F238E27FC236}">
                <a16:creationId xmlns:a16="http://schemas.microsoft.com/office/drawing/2014/main" xmlns="" id="{AE31B48A-9088-AA4E-B783-D25293ED4594}"/>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5" name="Shape 4880">
            <a:extLst>
              <a:ext uri="{FF2B5EF4-FFF2-40B4-BE49-F238E27FC236}">
                <a16:creationId xmlns:a16="http://schemas.microsoft.com/office/drawing/2014/main" xmlns="" id="{C6D5E2ED-FC93-F046-BD46-AF2B70901A11}"/>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Lato"/>
              <a:ea typeface="Lato"/>
              <a:cs typeface="Lato"/>
              <a:sym typeface="Lato"/>
            </a:endParaRPr>
          </a:p>
        </p:txBody>
      </p:sp>
      <p:sp>
        <p:nvSpPr>
          <p:cNvPr id="26" name="ZoneTexte 25">
            <a:extLst>
              <a:ext uri="{FF2B5EF4-FFF2-40B4-BE49-F238E27FC236}">
                <a16:creationId xmlns:a16="http://schemas.microsoft.com/office/drawing/2014/main" xmlns="" id="{E4127467-6240-A941-94FC-DA4D1919A56E}"/>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7" name="Espace réservé du texte 4">
            <a:extLst>
              <a:ext uri="{FF2B5EF4-FFF2-40B4-BE49-F238E27FC236}">
                <a16:creationId xmlns:a16="http://schemas.microsoft.com/office/drawing/2014/main" xmlns="" id="{8898CBA2-0CDE-624C-A86D-2FDABB444A72}"/>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126268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xmlns="" id="{DB1E6E7F-30E7-F84B-B9ED-49130363D74A}"/>
              </a:ext>
            </a:extLst>
          </p:cNvPr>
          <p:cNvSpPr txBox="1">
            <a:spLocks/>
          </p:cNvSpPr>
          <p:nvPr userDrawn="1"/>
        </p:nvSpPr>
        <p:spPr>
          <a:xfrm>
            <a:off x="6948363" y="6165304"/>
            <a:ext cx="1368053" cy="692696"/>
          </a:xfrm>
          <a:prstGeom prst="rect">
            <a:avLst/>
          </a:prstGeom>
        </p:spPr>
        <p:txBody>
          <a:bodyPr lIns="0" tIns="0" rIns="0" bIns="0" anchor="ctr" anchorCtr="0"/>
          <a:lstStyle>
            <a:lvl1pPr marL="0" indent="0" algn="r" defTabSz="914400" rtl="0" eaLnBrk="1" latinLnBrk="0" hangingPunct="1">
              <a:spcBef>
                <a:spcPct val="20000"/>
              </a:spcBef>
              <a:buFont typeface="Arial" panose="020B0604020202020204" pitchFamily="34" charset="0"/>
              <a:buNone/>
              <a:defRPr sz="1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BC14B74C-C413-FD4F-A2DA-ABC505EDD829}" type="datetime4">
              <a:rPr lang="fr-FR" smtClean="0"/>
              <a:pPr/>
              <a:t>13 novembre 2018</a:t>
            </a:fld>
            <a:endParaRPr lang="fr-FR" dirty="0"/>
          </a:p>
        </p:txBody>
      </p:sp>
    </p:spTree>
    <p:extLst>
      <p:ext uri="{BB962C8B-B14F-4D97-AF65-F5344CB8AC3E}">
        <p14:creationId xmlns:p14="http://schemas.microsoft.com/office/powerpoint/2010/main" val="4226525157"/>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8" r:id="rId3"/>
    <p:sldLayoutId id="2147483659" r:id="rId4"/>
    <p:sldLayoutId id="2147483660" r:id="rId5"/>
    <p:sldLayoutId id="2147483657" r:id="rId6"/>
    <p:sldLayoutId id="2147483652" r:id="rId7"/>
    <p:sldLayoutId id="2147483654" r:id="rId8"/>
    <p:sldLayoutId id="2147483656" r:id="rId9"/>
    <p:sldLayoutId id="2147483653" r:id="rId10"/>
  </p:sldLayoutIdLst>
  <p:hf hdr="0" ftr="0" dt="0"/>
  <p:txStyles>
    <p:titleStyle>
      <a:lvl1pPr marL="0" marR="0" indent="0" algn="l"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nul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p:cNvSpPr txBox="1"/>
          <p:nvPr/>
        </p:nvSpPr>
        <p:spPr>
          <a:xfrm>
            <a:off x="1835696" y="3429000"/>
            <a:ext cx="5616624" cy="3024336"/>
          </a:xfrm>
          <a:prstGeom prst="rect">
            <a:avLst/>
          </a:prstGeom>
          <a:noFill/>
        </p:spPr>
        <p:txBody>
          <a:bodyPr wrap="square" lIns="0" tIns="0" rIns="0" bIns="0" rtlCol="0" anchor="ctr" anchorCtr="0">
            <a:noAutofit/>
          </a:bodyPr>
          <a:lstStyle/>
          <a:p>
            <a:pPr algn="ctr"/>
            <a:r>
              <a:rPr lang="fr-FR" sz="2400" b="1" dirty="0" smtClean="0">
                <a:solidFill>
                  <a:schemeClr val="bg1"/>
                </a:solidFill>
                <a:latin typeface="Work Sans" panose="00000500000000000000" pitchFamily="2" charset="0"/>
                <a:ea typeface="Arial" charset="0"/>
                <a:cs typeface="Arial" charset="0"/>
              </a:rPr>
              <a:t>ELECTIONS PROFESSIONNELLES 2018</a:t>
            </a:r>
          </a:p>
          <a:p>
            <a:endParaRPr lang="fr-FR" sz="2400" b="1" dirty="0">
              <a:solidFill>
                <a:schemeClr val="bg1"/>
              </a:solidFill>
              <a:latin typeface="Work Sans" panose="00000500000000000000" pitchFamily="2" charset="0"/>
              <a:ea typeface="Arial" charset="0"/>
              <a:cs typeface="Arial" charset="0"/>
            </a:endParaRPr>
          </a:p>
          <a:p>
            <a:pPr algn="ctr"/>
            <a:r>
              <a:rPr lang="fr-FR" sz="2400" b="1" dirty="0" smtClean="0">
                <a:solidFill>
                  <a:schemeClr val="bg1"/>
                </a:solidFill>
                <a:latin typeface="Work Sans" panose="00000500000000000000" pitchFamily="2" charset="0"/>
                <a:ea typeface="Arial" charset="0"/>
                <a:cs typeface="Arial" charset="0"/>
              </a:rPr>
              <a:t>Jeudi 6 décembre 2018</a:t>
            </a:r>
            <a:endParaRPr lang="fr-FR" sz="2400" b="1" dirty="0">
              <a:solidFill>
                <a:schemeClr val="bg1"/>
              </a:solidFill>
              <a:latin typeface="Work Sans" panose="00000500000000000000" pitchFamily="2" charset="0"/>
              <a:ea typeface="Arial" charset="0"/>
              <a:cs typeface="Arial" charset="0"/>
            </a:endParaRPr>
          </a:p>
        </p:txBody>
      </p:sp>
      <p:pic>
        <p:nvPicPr>
          <p:cNvPr id="4" name="Image 3">
            <a:extLst>
              <a:ext uri="{FF2B5EF4-FFF2-40B4-BE49-F238E27FC236}">
                <a16:creationId xmlns:a16="http://schemas.microsoft.com/office/drawing/2014/main" xmlns="" id="{5D7DDA72-15AE-1342-803F-19CD05120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764704"/>
            <a:ext cx="5203637" cy="1872208"/>
          </a:xfrm>
          <a:prstGeom prst="rect">
            <a:avLst/>
          </a:prstGeom>
        </p:spPr>
      </p:pic>
    </p:spTree>
    <p:extLst>
      <p:ext uri="{BB962C8B-B14F-4D97-AF65-F5344CB8AC3E}">
        <p14:creationId xmlns:p14="http://schemas.microsoft.com/office/powerpoint/2010/main" val="2541226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a:xfrm>
            <a:off x="628650" y="365125"/>
            <a:ext cx="7886700" cy="1767731"/>
          </a:xfrm>
        </p:spPr>
        <p:txBody>
          <a:bodyPr/>
          <a:lstStyle/>
          <a:p>
            <a:pPr algn="ctr"/>
            <a:r>
              <a:rPr lang="fr-FR" dirty="0" smtClean="0">
                <a:latin typeface="Work Sans" panose="00000500000000000000" pitchFamily="2" charset="0"/>
              </a:rPr>
              <a:t>La Commission Paritaire d’Etablissement </a:t>
            </a:r>
            <a:br>
              <a:rPr lang="fr-FR" dirty="0" smtClean="0">
                <a:latin typeface="Work Sans" panose="00000500000000000000" pitchFamily="2" charset="0"/>
              </a:rPr>
            </a:br>
            <a:r>
              <a:rPr lang="fr-FR" dirty="0" smtClean="0">
                <a:latin typeface="Work Sans" panose="00000500000000000000" pitchFamily="2" charset="0"/>
              </a:rPr>
              <a:t>Qui vote ? </a:t>
            </a:r>
            <a:endParaRPr lang="fr-FR" dirty="0">
              <a:latin typeface="Work Sans" panose="00000500000000000000" pitchFamily="2" charset="0"/>
            </a:endParaRPr>
          </a:p>
        </p:txBody>
      </p:sp>
      <p:sp>
        <p:nvSpPr>
          <p:cNvPr id="5" name="Espace réservé du texte 4"/>
          <p:cNvSpPr>
            <a:spLocks noGrp="1"/>
          </p:cNvSpPr>
          <p:nvPr>
            <p:ph type="body" sz="quarter" idx="14"/>
          </p:nvPr>
        </p:nvSpPr>
        <p:spPr>
          <a:xfrm>
            <a:off x="628650" y="2276872"/>
            <a:ext cx="7886700" cy="3816424"/>
          </a:xfrm>
        </p:spPr>
        <p:txBody>
          <a:bodyPr/>
          <a:lstStyle/>
          <a:p>
            <a:pPr algn="just"/>
            <a:r>
              <a:rPr lang="fr-FR" sz="2200" dirty="0" smtClean="0">
                <a:latin typeface="Work Sans" panose="00000500000000000000" pitchFamily="2" charset="0"/>
              </a:rPr>
              <a:t>Personnels titulaires des corps suivants : </a:t>
            </a:r>
          </a:p>
          <a:p>
            <a:pPr lvl="1" algn="just"/>
            <a:r>
              <a:rPr lang="fr-FR" sz="2200" dirty="0" smtClean="0">
                <a:latin typeface="Work Sans" panose="00000500000000000000" pitchFamily="2" charset="0"/>
              </a:rPr>
              <a:t>ITRF, catégorie A, B, C</a:t>
            </a:r>
          </a:p>
          <a:p>
            <a:pPr lvl="1" algn="just"/>
            <a:r>
              <a:rPr lang="fr-FR" sz="2200" dirty="0" smtClean="0">
                <a:latin typeface="Work Sans" panose="00000500000000000000" pitchFamily="2" charset="0"/>
              </a:rPr>
              <a:t>AENES, catégorie A, B, C</a:t>
            </a:r>
          </a:p>
          <a:p>
            <a:pPr lvl="1" algn="just"/>
            <a:r>
              <a:rPr lang="fr-FR" sz="2200" dirty="0" smtClean="0">
                <a:latin typeface="Work Sans" panose="00000500000000000000" pitchFamily="2" charset="0"/>
              </a:rPr>
              <a:t>Bibliothèque, catégorie A, B, C </a:t>
            </a:r>
          </a:p>
          <a:p>
            <a:pPr algn="just"/>
            <a:r>
              <a:rPr lang="fr-FR" sz="2000" dirty="0" smtClean="0">
                <a:latin typeface="Work Sans" panose="00000500000000000000" pitchFamily="2" charset="0"/>
              </a:rPr>
              <a:t>Il faut être en </a:t>
            </a:r>
            <a:r>
              <a:rPr lang="fr-FR" sz="2000" dirty="0">
                <a:latin typeface="Work Sans" panose="00000500000000000000" pitchFamily="2" charset="0"/>
              </a:rPr>
              <a:t>position d’activité, en congé de maladie, en congé de longue maladie, en congé de longue durée, en congé de maternité ou de paternité, en congé d’adoption, en congé de formation professionnelle ou de formation syndicale, mis à disposition, en position de détachement ou en congé parental ou de présence parentale</a:t>
            </a:r>
          </a:p>
        </p:txBody>
      </p:sp>
    </p:spTree>
    <p:extLst>
      <p:ext uri="{BB962C8B-B14F-4D97-AF65-F5344CB8AC3E}">
        <p14:creationId xmlns:p14="http://schemas.microsoft.com/office/powerpoint/2010/main" val="3970758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a:xfrm>
            <a:off x="628650" y="365125"/>
            <a:ext cx="7886700" cy="1767731"/>
          </a:xfrm>
        </p:spPr>
        <p:txBody>
          <a:bodyPr/>
          <a:lstStyle/>
          <a:p>
            <a:pPr algn="ctr"/>
            <a:r>
              <a:rPr lang="fr-FR" dirty="0" smtClean="0">
                <a:latin typeface="Work Sans" panose="00000500000000000000" pitchFamily="2" charset="0"/>
              </a:rPr>
              <a:t>La Commission Paritaire d’Etablissement </a:t>
            </a:r>
            <a:br>
              <a:rPr lang="fr-FR" dirty="0" smtClean="0">
                <a:latin typeface="Work Sans" panose="00000500000000000000" pitchFamily="2" charset="0"/>
              </a:rPr>
            </a:br>
            <a:r>
              <a:rPr lang="fr-FR" dirty="0" smtClean="0">
                <a:latin typeface="Work Sans" panose="00000500000000000000" pitchFamily="2" charset="0"/>
              </a:rPr>
              <a:t>Quelles modalités de vote ? </a:t>
            </a:r>
            <a:endParaRPr lang="fr-FR" dirty="0">
              <a:latin typeface="Work Sans" panose="00000500000000000000" pitchFamily="2" charset="0"/>
            </a:endParaRPr>
          </a:p>
        </p:txBody>
      </p:sp>
      <p:sp>
        <p:nvSpPr>
          <p:cNvPr id="5" name="Espace réservé du texte 4"/>
          <p:cNvSpPr>
            <a:spLocks noGrp="1"/>
          </p:cNvSpPr>
          <p:nvPr>
            <p:ph type="body" sz="quarter" idx="14"/>
          </p:nvPr>
        </p:nvSpPr>
        <p:spPr>
          <a:xfrm>
            <a:off x="628650" y="2276872"/>
            <a:ext cx="7886700" cy="3816424"/>
          </a:xfrm>
        </p:spPr>
        <p:txBody>
          <a:bodyPr/>
          <a:lstStyle/>
          <a:p>
            <a:pPr algn="just"/>
            <a:r>
              <a:rPr lang="fr-FR" sz="2000" dirty="0">
                <a:latin typeface="Work Sans" panose="00000500000000000000" pitchFamily="2" charset="0"/>
              </a:rPr>
              <a:t>Vote à l’urne dans l’un des bureaux de vote installés sur chaque site de l’université </a:t>
            </a:r>
            <a:endParaRPr lang="fr-FR" sz="2000" dirty="0" smtClean="0">
              <a:latin typeface="Work Sans" panose="00000500000000000000" pitchFamily="2" charset="0"/>
            </a:endParaRPr>
          </a:p>
          <a:p>
            <a:pPr algn="just"/>
            <a:r>
              <a:rPr lang="fr-FR" sz="2000" dirty="0" smtClean="0">
                <a:latin typeface="Work Sans" panose="00000500000000000000" pitchFamily="2" charset="0"/>
              </a:rPr>
              <a:t>Scrutin de liste</a:t>
            </a:r>
            <a:endParaRPr lang="fr-FR" sz="2000" dirty="0">
              <a:latin typeface="Work Sans" panose="00000500000000000000" pitchFamily="2" charset="0"/>
            </a:endParaRPr>
          </a:p>
          <a:p>
            <a:pPr algn="just"/>
            <a:r>
              <a:rPr lang="fr-FR" sz="2000" dirty="0">
                <a:latin typeface="Work Sans" panose="00000500000000000000" pitchFamily="2" charset="0"/>
              </a:rPr>
              <a:t>Se munir d’une pièce d’identité ou de la carte professionnelle </a:t>
            </a:r>
          </a:p>
          <a:p>
            <a:pPr algn="just"/>
            <a:r>
              <a:rPr lang="fr-FR" sz="2000" dirty="0">
                <a:latin typeface="Work Sans" panose="00000500000000000000" pitchFamily="2" charset="0"/>
              </a:rPr>
              <a:t>Possibilité de vote par correspondance </a:t>
            </a:r>
            <a:endParaRPr lang="fr-FR" sz="2000" dirty="0" smtClean="0">
              <a:latin typeface="Work Sans" panose="00000500000000000000" pitchFamily="2" charset="0"/>
            </a:endParaRPr>
          </a:p>
          <a:p>
            <a:pPr algn="just"/>
            <a:r>
              <a:rPr lang="fr-FR" sz="2000" dirty="0" smtClean="0">
                <a:latin typeface="Work Sans" panose="00000500000000000000" pitchFamily="2" charset="0"/>
              </a:rPr>
              <a:t>Pas de vote par procuration</a:t>
            </a:r>
            <a:endParaRPr lang="fr-FR" sz="2000" dirty="0">
              <a:latin typeface="Work Sans" panose="00000500000000000000" pitchFamily="2" charset="0"/>
            </a:endParaRPr>
          </a:p>
          <a:p>
            <a:pPr marL="0" indent="0" algn="just">
              <a:buNone/>
            </a:pPr>
            <a:endParaRPr lang="fr-FR" sz="2000" dirty="0">
              <a:latin typeface="Work Sans" panose="00000500000000000000" pitchFamily="2" charset="0"/>
            </a:endParaRPr>
          </a:p>
        </p:txBody>
      </p:sp>
    </p:spTree>
    <p:extLst>
      <p:ext uri="{BB962C8B-B14F-4D97-AF65-F5344CB8AC3E}">
        <p14:creationId xmlns:p14="http://schemas.microsoft.com/office/powerpoint/2010/main" val="3458166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a:xfrm>
            <a:off x="628650" y="365125"/>
            <a:ext cx="7886700" cy="1767731"/>
          </a:xfrm>
        </p:spPr>
        <p:txBody>
          <a:bodyPr/>
          <a:lstStyle/>
          <a:p>
            <a:pPr algn="ctr"/>
            <a:r>
              <a:rPr lang="fr-FR" dirty="0" smtClean="0">
                <a:latin typeface="Work Sans" panose="00000500000000000000" pitchFamily="2" charset="0"/>
              </a:rPr>
              <a:t>La Commission Consultative Paritaire Compétente à l’égard des Agents Non Titulaires  </a:t>
            </a:r>
            <a:endParaRPr lang="fr-FR" dirty="0">
              <a:latin typeface="Work Sans" panose="00000500000000000000" pitchFamily="2" charset="0"/>
            </a:endParaRPr>
          </a:p>
        </p:txBody>
      </p:sp>
      <p:sp>
        <p:nvSpPr>
          <p:cNvPr id="5" name="Espace réservé du texte 4"/>
          <p:cNvSpPr>
            <a:spLocks noGrp="1"/>
          </p:cNvSpPr>
          <p:nvPr>
            <p:ph type="body" sz="quarter" idx="14"/>
          </p:nvPr>
        </p:nvSpPr>
        <p:spPr>
          <a:xfrm>
            <a:off x="628650" y="2276872"/>
            <a:ext cx="7886700" cy="3816424"/>
          </a:xfrm>
        </p:spPr>
        <p:txBody>
          <a:bodyPr/>
          <a:lstStyle/>
          <a:p>
            <a:pPr algn="just"/>
            <a:r>
              <a:rPr lang="fr-FR" sz="2000" dirty="0">
                <a:latin typeface="Work Sans" panose="00000500000000000000" pitchFamily="2" charset="0"/>
              </a:rPr>
              <a:t>La </a:t>
            </a:r>
            <a:r>
              <a:rPr lang="fr-FR" sz="2000" dirty="0" smtClean="0">
                <a:latin typeface="Work Sans" panose="00000500000000000000" pitchFamily="2" charset="0"/>
              </a:rPr>
              <a:t>CCPANT est </a:t>
            </a:r>
            <a:r>
              <a:rPr lang="fr-FR" sz="2000" dirty="0">
                <a:latin typeface="Work Sans" panose="00000500000000000000" pitchFamily="2" charset="0"/>
              </a:rPr>
              <a:t>consultée pour les questions d’ordre individuel concernant ces personnels comme les licenciements intervenant </a:t>
            </a:r>
            <a:r>
              <a:rPr lang="fr-FR" sz="2000" dirty="0" smtClean="0">
                <a:latin typeface="Work Sans" panose="00000500000000000000" pitchFamily="2" charset="0"/>
              </a:rPr>
              <a:t>après </a:t>
            </a:r>
            <a:r>
              <a:rPr lang="fr-FR" sz="2000" dirty="0">
                <a:latin typeface="Work Sans" panose="00000500000000000000" pitchFamily="2" charset="0"/>
              </a:rPr>
              <a:t>l’expiration de la période d’essai ou les sanctions disciplinaires autres que l’avertissement et le blâme. </a:t>
            </a:r>
          </a:p>
          <a:p>
            <a:pPr algn="just"/>
            <a:endParaRPr lang="fr-FR" sz="2000" dirty="0">
              <a:latin typeface="Work Sans" panose="00000500000000000000" pitchFamily="2" charset="0"/>
            </a:endParaRPr>
          </a:p>
        </p:txBody>
      </p:sp>
    </p:spTree>
    <p:extLst>
      <p:ext uri="{BB962C8B-B14F-4D97-AF65-F5344CB8AC3E}">
        <p14:creationId xmlns:p14="http://schemas.microsoft.com/office/powerpoint/2010/main" val="958266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a:xfrm>
            <a:off x="628650" y="365125"/>
            <a:ext cx="7886700" cy="1407691"/>
          </a:xfrm>
        </p:spPr>
        <p:txBody>
          <a:bodyPr/>
          <a:lstStyle/>
          <a:p>
            <a:pPr algn="ctr"/>
            <a:r>
              <a:rPr lang="fr-FR" dirty="0" smtClean="0">
                <a:latin typeface="Work Sans" panose="00000500000000000000" pitchFamily="2" charset="0"/>
              </a:rPr>
              <a:t>La CCPANT </a:t>
            </a:r>
            <a:br>
              <a:rPr lang="fr-FR" dirty="0" smtClean="0">
                <a:latin typeface="Work Sans" panose="00000500000000000000" pitchFamily="2" charset="0"/>
              </a:rPr>
            </a:br>
            <a:r>
              <a:rPr lang="fr-FR" dirty="0" smtClean="0">
                <a:latin typeface="Work Sans" panose="00000500000000000000" pitchFamily="2" charset="0"/>
              </a:rPr>
              <a:t>Qui vote ? </a:t>
            </a:r>
            <a:endParaRPr lang="fr-FR" dirty="0">
              <a:latin typeface="Work Sans" panose="00000500000000000000" pitchFamily="2" charset="0"/>
            </a:endParaRPr>
          </a:p>
        </p:txBody>
      </p:sp>
      <p:sp>
        <p:nvSpPr>
          <p:cNvPr id="5" name="Espace réservé du texte 4"/>
          <p:cNvSpPr>
            <a:spLocks noGrp="1"/>
          </p:cNvSpPr>
          <p:nvPr>
            <p:ph type="body" sz="quarter" idx="14"/>
          </p:nvPr>
        </p:nvSpPr>
        <p:spPr>
          <a:xfrm>
            <a:off x="628650" y="1916832"/>
            <a:ext cx="7886700" cy="4176464"/>
          </a:xfrm>
        </p:spPr>
        <p:txBody>
          <a:bodyPr/>
          <a:lstStyle/>
          <a:p>
            <a:pPr algn="just"/>
            <a:r>
              <a:rPr lang="fr-FR" sz="2000" dirty="0" smtClean="0">
                <a:latin typeface="Work Sans" panose="00000500000000000000" pitchFamily="2" charset="0"/>
              </a:rPr>
              <a:t> </a:t>
            </a:r>
            <a:r>
              <a:rPr lang="fr-FR" sz="2000" dirty="0">
                <a:latin typeface="Work Sans" panose="00000500000000000000" pitchFamily="2" charset="0"/>
              </a:rPr>
              <a:t>Sont électeurs, les agents contractuels de droit public ou de droit privé exerçant leurs fonctions à l’université de Tours, en congé parental ou en congé rémunéré. Les agents doivent bénéficier d’un contrat de travail à durée indéterminée ou d’un contrat d’une durée minimale de 6 mois ou d’un contrat reconduit successivement depuis au moins 6 mois, en cours à la date du scrutin. </a:t>
            </a:r>
          </a:p>
          <a:p>
            <a:pPr algn="just"/>
            <a:r>
              <a:rPr lang="fr-FR" sz="2000" dirty="0">
                <a:latin typeface="Work Sans" panose="00000500000000000000" pitchFamily="2" charset="0"/>
              </a:rPr>
              <a:t> </a:t>
            </a:r>
            <a:r>
              <a:rPr lang="fr-FR" sz="2000" dirty="0" smtClean="0">
                <a:latin typeface="Work Sans" panose="00000500000000000000" pitchFamily="2" charset="0"/>
              </a:rPr>
              <a:t>Les </a:t>
            </a:r>
            <a:r>
              <a:rPr lang="fr-FR" sz="2000" dirty="0">
                <a:latin typeface="Work Sans" panose="00000500000000000000" pitchFamily="2" charset="0"/>
              </a:rPr>
              <a:t>agents en congé de maternité ou de paternité, en congé d’adoption, en congé parental ou de présence parentale en congé de solidarité familiale, en congé de maladie, en congé de grave maladie ou en congé pour invalidité temporaire imputable au service sont également électeurs. </a:t>
            </a:r>
          </a:p>
          <a:p>
            <a:pPr algn="just"/>
            <a:endParaRPr lang="fr-FR" sz="2000" dirty="0">
              <a:latin typeface="Work Sans" panose="00000500000000000000" pitchFamily="2" charset="0"/>
            </a:endParaRPr>
          </a:p>
          <a:p>
            <a:pPr algn="just"/>
            <a:endParaRPr lang="fr-FR" sz="2000" dirty="0">
              <a:latin typeface="Work Sans" panose="00000500000000000000" pitchFamily="2" charset="0"/>
            </a:endParaRPr>
          </a:p>
        </p:txBody>
      </p:sp>
    </p:spTree>
    <p:extLst>
      <p:ext uri="{BB962C8B-B14F-4D97-AF65-F5344CB8AC3E}">
        <p14:creationId xmlns:p14="http://schemas.microsoft.com/office/powerpoint/2010/main" val="2130344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a:xfrm>
            <a:off x="628650" y="365125"/>
            <a:ext cx="7886700" cy="1407691"/>
          </a:xfrm>
        </p:spPr>
        <p:txBody>
          <a:bodyPr/>
          <a:lstStyle/>
          <a:p>
            <a:pPr algn="ctr"/>
            <a:r>
              <a:rPr lang="fr-FR" dirty="0" smtClean="0">
                <a:latin typeface="Work Sans" panose="00000500000000000000" pitchFamily="2" charset="0"/>
              </a:rPr>
              <a:t>La CCPANT </a:t>
            </a:r>
            <a:br>
              <a:rPr lang="fr-FR" dirty="0" smtClean="0">
                <a:latin typeface="Work Sans" panose="00000500000000000000" pitchFamily="2" charset="0"/>
              </a:rPr>
            </a:br>
            <a:r>
              <a:rPr lang="fr-FR" dirty="0" smtClean="0">
                <a:latin typeface="Work Sans" panose="00000500000000000000" pitchFamily="2" charset="0"/>
              </a:rPr>
              <a:t>Quelles modalités de vote ? </a:t>
            </a:r>
            <a:endParaRPr lang="fr-FR" dirty="0">
              <a:latin typeface="Work Sans" panose="00000500000000000000" pitchFamily="2" charset="0"/>
            </a:endParaRPr>
          </a:p>
        </p:txBody>
      </p:sp>
      <p:sp>
        <p:nvSpPr>
          <p:cNvPr id="5" name="Espace réservé du texte 4"/>
          <p:cNvSpPr>
            <a:spLocks noGrp="1"/>
          </p:cNvSpPr>
          <p:nvPr>
            <p:ph type="body" sz="quarter" idx="14"/>
          </p:nvPr>
        </p:nvSpPr>
        <p:spPr>
          <a:xfrm>
            <a:off x="628650" y="1916832"/>
            <a:ext cx="7886700" cy="4176464"/>
          </a:xfrm>
        </p:spPr>
        <p:txBody>
          <a:bodyPr/>
          <a:lstStyle/>
          <a:p>
            <a:pPr algn="just"/>
            <a:r>
              <a:rPr lang="fr-FR" sz="2400" dirty="0">
                <a:latin typeface="Work Sans" panose="00000500000000000000" pitchFamily="2" charset="0"/>
              </a:rPr>
              <a:t>Vote à l’urne dans l’un des bureaux de vote installés sur chaque site de l’université </a:t>
            </a:r>
            <a:endParaRPr lang="fr-FR" sz="2400" dirty="0" smtClean="0">
              <a:latin typeface="Work Sans" panose="00000500000000000000" pitchFamily="2" charset="0"/>
            </a:endParaRPr>
          </a:p>
          <a:p>
            <a:pPr algn="just"/>
            <a:r>
              <a:rPr lang="fr-FR" sz="2400" dirty="0" smtClean="0">
                <a:latin typeface="Work Sans" panose="00000500000000000000" pitchFamily="2" charset="0"/>
              </a:rPr>
              <a:t>Scrutin de sigle (pour une organisation syndicale)</a:t>
            </a:r>
            <a:endParaRPr lang="fr-FR" sz="2400" dirty="0">
              <a:latin typeface="Work Sans" panose="00000500000000000000" pitchFamily="2" charset="0"/>
            </a:endParaRPr>
          </a:p>
          <a:p>
            <a:pPr algn="just"/>
            <a:r>
              <a:rPr lang="fr-FR" sz="2400" dirty="0">
                <a:latin typeface="Work Sans" panose="00000500000000000000" pitchFamily="2" charset="0"/>
              </a:rPr>
              <a:t>Se munir d’une pièce d’identité ou de la carte professionnelle </a:t>
            </a:r>
          </a:p>
          <a:p>
            <a:pPr algn="just"/>
            <a:r>
              <a:rPr lang="fr-FR" sz="2400" dirty="0">
                <a:latin typeface="Work Sans" panose="00000500000000000000" pitchFamily="2" charset="0"/>
              </a:rPr>
              <a:t>Possibilité de vote par correspondance </a:t>
            </a:r>
          </a:p>
          <a:p>
            <a:pPr algn="just"/>
            <a:r>
              <a:rPr lang="fr-FR" sz="2400" dirty="0">
                <a:latin typeface="Work Sans" panose="00000500000000000000" pitchFamily="2" charset="0"/>
              </a:rPr>
              <a:t>Pas de vote par procuration</a:t>
            </a:r>
          </a:p>
          <a:p>
            <a:endParaRPr lang="fr-FR" sz="2000" dirty="0">
              <a:latin typeface="Work Sans" panose="00000500000000000000" pitchFamily="2" charset="0"/>
            </a:endParaRPr>
          </a:p>
          <a:p>
            <a:pPr algn="just"/>
            <a:endParaRPr lang="fr-FR" sz="2000" dirty="0">
              <a:latin typeface="Work Sans" panose="00000500000000000000" pitchFamily="2" charset="0"/>
            </a:endParaRPr>
          </a:p>
          <a:p>
            <a:pPr algn="just"/>
            <a:endParaRPr lang="fr-FR" sz="2000" dirty="0">
              <a:latin typeface="Work Sans" panose="00000500000000000000" pitchFamily="2" charset="0"/>
            </a:endParaRPr>
          </a:p>
        </p:txBody>
      </p:sp>
    </p:spTree>
    <p:extLst>
      <p:ext uri="{BB962C8B-B14F-4D97-AF65-F5344CB8AC3E}">
        <p14:creationId xmlns:p14="http://schemas.microsoft.com/office/powerpoint/2010/main" val="1486542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dirty="0"/>
          </a:p>
        </p:txBody>
      </p:sp>
      <p:sp>
        <p:nvSpPr>
          <p:cNvPr id="4" name="Titre 3"/>
          <p:cNvSpPr>
            <a:spLocks noGrp="1"/>
          </p:cNvSpPr>
          <p:nvPr>
            <p:ph type="title"/>
          </p:nvPr>
        </p:nvSpPr>
        <p:spPr/>
        <p:txBody>
          <a:bodyPr/>
          <a:lstStyle/>
          <a:p>
            <a:pPr algn="ctr"/>
            <a:r>
              <a:rPr lang="fr-FR" dirty="0" smtClean="0">
                <a:latin typeface="Work Sans" panose="00000500000000000000" pitchFamily="2" charset="0"/>
              </a:rPr>
              <a:t>LES COMMISSIONS ADMINISTRATIVES PARITAIRES </a:t>
            </a:r>
            <a:endParaRPr lang="fr-FR" dirty="0">
              <a:latin typeface="Work Sans" panose="00000500000000000000" pitchFamily="2" charset="0"/>
            </a:endParaRPr>
          </a:p>
        </p:txBody>
      </p:sp>
      <p:sp>
        <p:nvSpPr>
          <p:cNvPr id="5" name="Espace réservé du texte 4"/>
          <p:cNvSpPr>
            <a:spLocks noGrp="1"/>
          </p:cNvSpPr>
          <p:nvPr>
            <p:ph type="body" sz="quarter" idx="14"/>
          </p:nvPr>
        </p:nvSpPr>
        <p:spPr>
          <a:xfrm>
            <a:off x="628650" y="1844675"/>
            <a:ext cx="7886700" cy="4392637"/>
          </a:xfrm>
        </p:spPr>
        <p:txBody>
          <a:bodyPr/>
          <a:lstStyle/>
          <a:p>
            <a:pPr algn="just"/>
            <a:r>
              <a:rPr lang="fr-FR" sz="2200" dirty="0">
                <a:latin typeface="Work Sans" panose="00000500000000000000" pitchFamily="2" charset="0"/>
              </a:rPr>
              <a:t>Les commissions administratives paritaires traitent des sujets relatifs aux carrières individuelles. </a:t>
            </a:r>
            <a:endParaRPr lang="fr-FR" sz="2200" dirty="0" smtClean="0">
              <a:latin typeface="Work Sans" panose="00000500000000000000" pitchFamily="2" charset="0"/>
            </a:endParaRPr>
          </a:p>
          <a:p>
            <a:pPr algn="just"/>
            <a:r>
              <a:rPr lang="fr-FR" sz="2200" dirty="0" smtClean="0">
                <a:latin typeface="Work Sans" panose="00000500000000000000" pitchFamily="2" charset="0"/>
              </a:rPr>
              <a:t>Elles concernent les enseignants du second de degré et les personnels BIATSS </a:t>
            </a:r>
          </a:p>
          <a:p>
            <a:pPr algn="just"/>
            <a:r>
              <a:rPr lang="fr-FR" sz="2200" dirty="0" smtClean="0">
                <a:latin typeface="Work Sans" panose="00000500000000000000" pitchFamily="2" charset="0"/>
              </a:rPr>
              <a:t>Elles </a:t>
            </a:r>
            <a:r>
              <a:rPr lang="fr-FR" sz="2200" dirty="0">
                <a:latin typeface="Work Sans" panose="00000500000000000000" pitchFamily="2" charset="0"/>
              </a:rPr>
              <a:t>sont obligatoirement saisies pour donner un avis sur les actes ayant un impact sur la gestion du corps de l’agent (détachement entrant, accueil en disponibilité), et sur la carrière de chaque agent de ce corps (titularisation, avancement de grade ou promotion de corps, par exemple). </a:t>
            </a:r>
          </a:p>
          <a:p>
            <a:r>
              <a:rPr lang="fr-FR" sz="2200" dirty="0" smtClean="0">
                <a:latin typeface="Work Sans" panose="00000500000000000000" pitchFamily="2" charset="0"/>
              </a:rPr>
              <a:t>Selon les corps, elles sont constituées au niveau académique ou national</a:t>
            </a:r>
            <a:endParaRPr lang="fr-FR" sz="2200" dirty="0">
              <a:latin typeface="Work Sans" panose="00000500000000000000" pitchFamily="2" charset="0"/>
            </a:endParaRPr>
          </a:p>
          <a:p>
            <a:endParaRPr lang="fr-FR" dirty="0"/>
          </a:p>
        </p:txBody>
      </p:sp>
    </p:spTree>
    <p:extLst>
      <p:ext uri="{BB962C8B-B14F-4D97-AF65-F5344CB8AC3E}">
        <p14:creationId xmlns:p14="http://schemas.microsoft.com/office/powerpoint/2010/main" val="2646710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dirty="0"/>
          </a:p>
        </p:txBody>
      </p:sp>
      <p:sp>
        <p:nvSpPr>
          <p:cNvPr id="4" name="Titre 3"/>
          <p:cNvSpPr>
            <a:spLocks noGrp="1"/>
          </p:cNvSpPr>
          <p:nvPr>
            <p:ph type="title"/>
          </p:nvPr>
        </p:nvSpPr>
        <p:spPr/>
        <p:txBody>
          <a:bodyPr/>
          <a:lstStyle/>
          <a:p>
            <a:pPr algn="ctr"/>
            <a:r>
              <a:rPr lang="fr-FR" dirty="0" smtClean="0">
                <a:latin typeface="Work Sans" panose="00000500000000000000" pitchFamily="2" charset="0"/>
              </a:rPr>
              <a:t>LES CAP</a:t>
            </a:r>
            <a:br>
              <a:rPr lang="fr-FR" dirty="0" smtClean="0">
                <a:latin typeface="Work Sans" panose="00000500000000000000" pitchFamily="2" charset="0"/>
              </a:rPr>
            </a:br>
            <a:r>
              <a:rPr lang="fr-FR" dirty="0" smtClean="0">
                <a:latin typeface="Work Sans" panose="00000500000000000000" pitchFamily="2" charset="0"/>
              </a:rPr>
              <a:t>Qui vote ?  </a:t>
            </a:r>
            <a:endParaRPr lang="fr-FR" dirty="0">
              <a:latin typeface="Work Sans" panose="00000500000000000000" pitchFamily="2" charset="0"/>
            </a:endParaRPr>
          </a:p>
        </p:txBody>
      </p:sp>
      <p:sp>
        <p:nvSpPr>
          <p:cNvPr id="5" name="Espace réservé du texte 4"/>
          <p:cNvSpPr>
            <a:spLocks noGrp="1"/>
          </p:cNvSpPr>
          <p:nvPr>
            <p:ph type="body" sz="quarter" idx="14"/>
          </p:nvPr>
        </p:nvSpPr>
        <p:spPr>
          <a:xfrm>
            <a:off x="628650" y="1844675"/>
            <a:ext cx="7886700" cy="4032597"/>
          </a:xfrm>
        </p:spPr>
        <p:txBody>
          <a:bodyPr/>
          <a:lstStyle/>
          <a:p>
            <a:pPr algn="just"/>
            <a:r>
              <a:rPr lang="fr-FR" sz="2400" dirty="0">
                <a:latin typeface="Work Sans" panose="00000500000000000000" pitchFamily="2" charset="0"/>
              </a:rPr>
              <a:t>Sont électeurs, les </a:t>
            </a:r>
            <a:r>
              <a:rPr lang="fr-FR" sz="2400" dirty="0" smtClean="0">
                <a:latin typeface="Work Sans" panose="00000500000000000000" pitchFamily="2" charset="0"/>
              </a:rPr>
              <a:t>fonctionnaires titulaires en </a:t>
            </a:r>
            <a:r>
              <a:rPr lang="fr-FR" sz="2400" dirty="0">
                <a:latin typeface="Work Sans" panose="00000500000000000000" pitchFamily="2" charset="0"/>
              </a:rPr>
              <a:t>position d’activité ou en congé parental appartenant au corps, à la catégorie ou au cadre d’emploi représenté par cette commission. </a:t>
            </a:r>
          </a:p>
          <a:p>
            <a:endParaRPr lang="fr-FR" dirty="0"/>
          </a:p>
        </p:txBody>
      </p:sp>
    </p:spTree>
    <p:extLst>
      <p:ext uri="{BB962C8B-B14F-4D97-AF65-F5344CB8AC3E}">
        <p14:creationId xmlns:p14="http://schemas.microsoft.com/office/powerpoint/2010/main" val="2233863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dirty="0"/>
          </a:p>
        </p:txBody>
      </p:sp>
      <p:sp>
        <p:nvSpPr>
          <p:cNvPr id="4" name="Titre 3"/>
          <p:cNvSpPr>
            <a:spLocks noGrp="1"/>
          </p:cNvSpPr>
          <p:nvPr>
            <p:ph type="title"/>
          </p:nvPr>
        </p:nvSpPr>
        <p:spPr/>
        <p:txBody>
          <a:bodyPr/>
          <a:lstStyle/>
          <a:p>
            <a:pPr algn="ctr"/>
            <a:r>
              <a:rPr lang="fr-FR" dirty="0" smtClean="0">
                <a:latin typeface="Work Sans" panose="00000500000000000000" pitchFamily="2" charset="0"/>
              </a:rPr>
              <a:t>LES CAP</a:t>
            </a:r>
            <a:br>
              <a:rPr lang="fr-FR" dirty="0" smtClean="0">
                <a:latin typeface="Work Sans" panose="00000500000000000000" pitchFamily="2" charset="0"/>
              </a:rPr>
            </a:br>
            <a:r>
              <a:rPr lang="fr-FR" dirty="0" smtClean="0">
                <a:latin typeface="Work Sans" panose="00000500000000000000" pitchFamily="2" charset="0"/>
              </a:rPr>
              <a:t>Quelles modalités de vote ?  </a:t>
            </a:r>
            <a:endParaRPr lang="fr-FR" dirty="0">
              <a:latin typeface="Work Sans" panose="00000500000000000000" pitchFamily="2" charset="0"/>
            </a:endParaRPr>
          </a:p>
        </p:txBody>
      </p:sp>
      <p:sp>
        <p:nvSpPr>
          <p:cNvPr id="5" name="Espace réservé du texte 4"/>
          <p:cNvSpPr>
            <a:spLocks noGrp="1"/>
          </p:cNvSpPr>
          <p:nvPr>
            <p:ph type="body" sz="quarter" idx="14"/>
          </p:nvPr>
        </p:nvSpPr>
        <p:spPr>
          <a:xfrm>
            <a:off x="628650" y="1844675"/>
            <a:ext cx="7886700" cy="4032597"/>
          </a:xfrm>
        </p:spPr>
        <p:txBody>
          <a:bodyPr/>
          <a:lstStyle/>
          <a:p>
            <a:pPr algn="just"/>
            <a:r>
              <a:rPr lang="fr-FR" sz="2400" dirty="0" smtClean="0">
                <a:latin typeface="Work Sans" panose="00000500000000000000" pitchFamily="2" charset="0"/>
              </a:rPr>
              <a:t>Vote électronique uniquement</a:t>
            </a:r>
          </a:p>
          <a:p>
            <a:pPr algn="just"/>
            <a:r>
              <a:rPr lang="fr-FR" sz="2400" dirty="0" smtClean="0">
                <a:latin typeface="Work Sans" panose="00000500000000000000" pitchFamily="2" charset="0"/>
              </a:rPr>
              <a:t>Connexion à un espace de vote personnalisé</a:t>
            </a:r>
          </a:p>
          <a:p>
            <a:pPr algn="just"/>
            <a:r>
              <a:rPr lang="fr-FR" sz="2400" dirty="0" smtClean="0">
                <a:latin typeface="Work Sans" panose="00000500000000000000" pitchFamily="2" charset="0"/>
              </a:rPr>
              <a:t>Remise d’une notice avec des codes d’accès </a:t>
            </a:r>
          </a:p>
          <a:p>
            <a:pPr algn="just"/>
            <a:r>
              <a:rPr lang="fr-FR" sz="2400" dirty="0" smtClean="0">
                <a:latin typeface="Work Sans" panose="00000500000000000000" pitchFamily="2" charset="0"/>
              </a:rPr>
              <a:t>Le vote se déroulera du 29 novembre au 6 décembre </a:t>
            </a:r>
            <a:endParaRPr lang="fr-FR" sz="2400" dirty="0">
              <a:latin typeface="Work Sans" panose="00000500000000000000" pitchFamily="2" charset="0"/>
            </a:endParaRPr>
          </a:p>
          <a:p>
            <a:endParaRPr lang="fr-FR" dirty="0"/>
          </a:p>
        </p:txBody>
      </p:sp>
    </p:spTree>
    <p:extLst>
      <p:ext uri="{BB962C8B-B14F-4D97-AF65-F5344CB8AC3E}">
        <p14:creationId xmlns:p14="http://schemas.microsoft.com/office/powerpoint/2010/main" val="3991094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lstStyle/>
          <a:p>
            <a:endParaRPr lang="fr-FR" dirty="0" smtClean="0"/>
          </a:p>
          <a:p>
            <a:r>
              <a:rPr lang="fr-FR" dirty="0" smtClean="0"/>
              <a:t>Elections </a:t>
            </a:r>
            <a:r>
              <a:rPr lang="fr-FR" dirty="0"/>
              <a:t>professionnelles 2018</a:t>
            </a:r>
          </a:p>
          <a:p>
            <a:endParaRPr lang="fr-FR" dirty="0"/>
          </a:p>
        </p:txBody>
      </p:sp>
      <p:sp>
        <p:nvSpPr>
          <p:cNvPr id="9" name="Espace réservé du texte 8"/>
          <p:cNvSpPr>
            <a:spLocks noGrp="1"/>
          </p:cNvSpPr>
          <p:nvPr>
            <p:ph type="body" sz="quarter" idx="13"/>
          </p:nvPr>
        </p:nvSpPr>
        <p:spPr/>
        <p:txBody>
          <a:bodyPr/>
          <a:lstStyle/>
          <a:p>
            <a:endParaRPr lang="fr-FR"/>
          </a:p>
        </p:txBody>
      </p:sp>
      <p:sp>
        <p:nvSpPr>
          <p:cNvPr id="7" name="Titre 6"/>
          <p:cNvSpPr>
            <a:spLocks noGrp="1"/>
          </p:cNvSpPr>
          <p:nvPr>
            <p:ph type="title"/>
          </p:nvPr>
        </p:nvSpPr>
        <p:spPr>
          <a:xfrm>
            <a:off x="628649" y="186677"/>
            <a:ext cx="7886700" cy="1154091"/>
          </a:xfrm>
        </p:spPr>
        <p:txBody>
          <a:bodyPr/>
          <a:lstStyle/>
          <a:p>
            <a:pPr algn="ctr"/>
            <a:r>
              <a:rPr lang="fr-FR" sz="3200" dirty="0">
                <a:latin typeface="Work Sans" panose="00000500000000000000" pitchFamily="2" charset="0"/>
              </a:rPr>
              <a:t>Les bureaux de </a:t>
            </a:r>
            <a:r>
              <a:rPr lang="fr-FR" sz="3200" dirty="0" smtClean="0">
                <a:latin typeface="Work Sans" panose="00000500000000000000" pitchFamily="2" charset="0"/>
              </a:rPr>
              <a:t>vote</a:t>
            </a:r>
            <a:endParaRPr lang="fr-FR" sz="3200" dirty="0">
              <a:latin typeface="Work Sans" panose="00000500000000000000" pitchFamily="2" charset="0"/>
            </a:endParaRPr>
          </a:p>
        </p:txBody>
      </p:sp>
      <p:sp>
        <p:nvSpPr>
          <p:cNvPr id="2" name="Rectangle 1"/>
          <p:cNvSpPr/>
          <p:nvPr/>
        </p:nvSpPr>
        <p:spPr>
          <a:xfrm>
            <a:off x="0" y="2549128"/>
            <a:ext cx="8424936" cy="954107"/>
          </a:xfrm>
          <a:prstGeom prst="rect">
            <a:avLst/>
          </a:prstGeom>
        </p:spPr>
        <p:txBody>
          <a:bodyPr wrap="square">
            <a:spAutoFit/>
          </a:bodyPr>
          <a:lstStyle/>
          <a:p>
            <a:pPr algn="just"/>
            <a:endParaRPr lang="fr-FR" dirty="0"/>
          </a:p>
          <a:p>
            <a:endParaRPr lang="fr-FR" dirty="0" smtClean="0"/>
          </a:p>
          <a:p>
            <a:endParaRPr lang="fr-FR" dirty="0"/>
          </a:p>
        </p:txBody>
      </p:sp>
      <p:sp>
        <p:nvSpPr>
          <p:cNvPr id="4" name="Rectangle 3"/>
          <p:cNvSpPr/>
          <p:nvPr/>
        </p:nvSpPr>
        <p:spPr>
          <a:xfrm>
            <a:off x="539552" y="1628800"/>
            <a:ext cx="7885384" cy="3939540"/>
          </a:xfrm>
          <a:prstGeom prst="rect">
            <a:avLst/>
          </a:prstGeom>
        </p:spPr>
        <p:txBody>
          <a:bodyPr wrap="square">
            <a:spAutoFit/>
          </a:bodyPr>
          <a:lstStyle/>
          <a:p>
            <a:pPr marL="285750" indent="-285750">
              <a:buFont typeface="Wingdings" panose="05000000000000000000" pitchFamily="2" charset="2"/>
              <a:buChar char="Ø"/>
            </a:pPr>
            <a:r>
              <a:rPr lang="fr-FR" sz="2400" b="1" dirty="0">
                <a:latin typeface="Work Sans" panose="00000500000000000000" pitchFamily="2" charset="0"/>
              </a:rPr>
              <a:t>Un bureau de vote </a:t>
            </a:r>
            <a:r>
              <a:rPr lang="fr-FR" sz="2400" b="1" dirty="0" smtClean="0">
                <a:latin typeface="Work Sans" panose="00000500000000000000" pitchFamily="2" charset="0"/>
              </a:rPr>
              <a:t>spécial au </a:t>
            </a:r>
            <a:r>
              <a:rPr lang="fr-FR" sz="2400" b="1" dirty="0">
                <a:latin typeface="Work Sans" panose="00000500000000000000" pitchFamily="2" charset="0"/>
              </a:rPr>
              <a:t>plat d’Etain </a:t>
            </a:r>
            <a:r>
              <a:rPr lang="fr-FR" sz="2400" b="1" dirty="0" smtClean="0">
                <a:latin typeface="Work Sans" panose="00000500000000000000" pitchFamily="2" charset="0"/>
              </a:rPr>
              <a:t>(salle DJ 110) </a:t>
            </a:r>
          </a:p>
          <a:p>
            <a:endParaRPr lang="fr-FR" sz="2400" b="1" dirty="0" smtClean="0">
              <a:latin typeface="Work Sans" panose="00000500000000000000" pitchFamily="2" charset="0"/>
            </a:endParaRPr>
          </a:p>
          <a:p>
            <a:r>
              <a:rPr lang="fr-FR" sz="2000" dirty="0" smtClean="0">
                <a:latin typeface="Work Sans" panose="00000500000000000000" pitchFamily="2" charset="0"/>
              </a:rPr>
              <a:t>Pour </a:t>
            </a:r>
            <a:r>
              <a:rPr lang="fr-FR" sz="2000" dirty="0">
                <a:latin typeface="Work Sans" panose="00000500000000000000" pitchFamily="2" charset="0"/>
              </a:rPr>
              <a:t>la Présidence et la </a:t>
            </a:r>
            <a:r>
              <a:rPr lang="fr-FR" sz="2000" dirty="0" smtClean="0">
                <a:latin typeface="Work Sans" panose="00000500000000000000" pitchFamily="2" charset="0"/>
              </a:rPr>
              <a:t>DGS et pour </a:t>
            </a:r>
            <a:r>
              <a:rPr lang="fr-FR" sz="2000" dirty="0">
                <a:latin typeface="Work Sans" panose="00000500000000000000" pitchFamily="2" charset="0"/>
              </a:rPr>
              <a:t>les services </a:t>
            </a:r>
            <a:r>
              <a:rPr lang="fr-FR" sz="2000" dirty="0" smtClean="0">
                <a:latin typeface="Work Sans" panose="00000500000000000000" pitchFamily="2" charset="0"/>
              </a:rPr>
              <a:t>centraux </a:t>
            </a:r>
            <a:r>
              <a:rPr lang="fr-FR" sz="2000" dirty="0">
                <a:latin typeface="Work Sans" panose="00000500000000000000" pitchFamily="2" charset="0"/>
              </a:rPr>
              <a:t>à l’exception du SUAPS et du service </a:t>
            </a:r>
            <a:r>
              <a:rPr lang="fr-FR" sz="2000" dirty="0" smtClean="0">
                <a:latin typeface="Work Sans" panose="00000500000000000000" pitchFamily="2" charset="0"/>
              </a:rPr>
              <a:t>culturel</a:t>
            </a:r>
          </a:p>
          <a:p>
            <a:endParaRPr lang="fr-FR" sz="2000" dirty="0" smtClean="0">
              <a:latin typeface="Work Sans" panose="00000500000000000000" pitchFamily="2" charset="0"/>
            </a:endParaRPr>
          </a:p>
          <a:p>
            <a:r>
              <a:rPr lang="fr-FR" sz="2000" dirty="0" smtClean="0">
                <a:latin typeface="Work Sans" panose="00000500000000000000" pitchFamily="2" charset="0"/>
              </a:rPr>
              <a:t>Pour </a:t>
            </a:r>
            <a:r>
              <a:rPr lang="fr-FR" sz="2000" dirty="0">
                <a:latin typeface="Work Sans" panose="00000500000000000000" pitchFamily="2" charset="0"/>
              </a:rPr>
              <a:t>le CUEFEE</a:t>
            </a:r>
          </a:p>
          <a:p>
            <a:pPr marL="285750" indent="-285750">
              <a:buFont typeface="Wingdings" panose="05000000000000000000" pitchFamily="2" charset="2"/>
              <a:buChar char="Ø"/>
            </a:pPr>
            <a:endParaRPr lang="fr-FR" dirty="0" smtClean="0">
              <a:latin typeface="Work Sans" panose="00000500000000000000" pitchFamily="2" charset="0"/>
            </a:endParaRPr>
          </a:p>
          <a:p>
            <a:endParaRPr lang="fr-FR" dirty="0">
              <a:latin typeface="Work Sans" panose="00000500000000000000" pitchFamily="2" charset="0"/>
            </a:endParaRPr>
          </a:p>
          <a:p>
            <a:endParaRPr lang="fr-FR" sz="800" dirty="0">
              <a:latin typeface="Work Sans" panose="00000500000000000000" pitchFamily="2" charset="0"/>
            </a:endParaRPr>
          </a:p>
          <a:p>
            <a:endParaRPr lang="fr-FR" dirty="0"/>
          </a:p>
          <a:p>
            <a:endParaRPr lang="fr-FR" dirty="0" smtClean="0"/>
          </a:p>
          <a:p>
            <a:endParaRPr lang="fr-FR" dirty="0"/>
          </a:p>
        </p:txBody>
      </p:sp>
    </p:spTree>
    <p:extLst>
      <p:ext uri="{BB962C8B-B14F-4D97-AF65-F5344CB8AC3E}">
        <p14:creationId xmlns:p14="http://schemas.microsoft.com/office/powerpoint/2010/main" val="638290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p:txBody>
          <a:bodyPr/>
          <a:lstStyle/>
          <a:p>
            <a:pPr algn="ctr"/>
            <a:r>
              <a:rPr lang="fr-FR" sz="3200" dirty="0">
                <a:latin typeface="Work Sans" panose="00000500000000000000" pitchFamily="2" charset="0"/>
              </a:rPr>
              <a:t>Les bureaux de </a:t>
            </a:r>
            <a:r>
              <a:rPr lang="fr-FR" sz="3200" dirty="0" smtClean="0">
                <a:latin typeface="Work Sans" panose="00000500000000000000" pitchFamily="2" charset="0"/>
              </a:rPr>
              <a:t>vote</a:t>
            </a:r>
            <a:endParaRPr lang="fr-FR" sz="3200" dirty="0"/>
          </a:p>
        </p:txBody>
      </p:sp>
      <p:sp>
        <p:nvSpPr>
          <p:cNvPr id="5" name="Espace réservé du texte 4"/>
          <p:cNvSpPr>
            <a:spLocks noGrp="1"/>
          </p:cNvSpPr>
          <p:nvPr>
            <p:ph type="body" sz="quarter" idx="14"/>
          </p:nvPr>
        </p:nvSpPr>
        <p:spPr>
          <a:xfrm>
            <a:off x="628650" y="1844675"/>
            <a:ext cx="7886700" cy="3816573"/>
          </a:xfrm>
        </p:spPr>
        <p:txBody>
          <a:bodyPr/>
          <a:lstStyle/>
          <a:p>
            <a:pPr marL="285750" lvl="0" indent="-285750">
              <a:spcBef>
                <a:spcPts val="0"/>
              </a:spcBef>
              <a:buClrTx/>
              <a:buFont typeface="Wingdings" panose="05000000000000000000" pitchFamily="2" charset="2"/>
              <a:buChar char="Ø"/>
            </a:pPr>
            <a:r>
              <a:rPr lang="fr-FR" sz="2400" b="1" dirty="0">
                <a:solidFill>
                  <a:prstClr val="black"/>
                </a:solidFill>
                <a:latin typeface="Work Sans" panose="00000500000000000000" pitchFamily="2" charset="0"/>
              </a:rPr>
              <a:t>Un bureau de vote </a:t>
            </a:r>
            <a:r>
              <a:rPr lang="fr-FR" sz="2400" b="1" dirty="0" smtClean="0">
                <a:solidFill>
                  <a:prstClr val="black"/>
                </a:solidFill>
                <a:latin typeface="Work Sans" panose="00000500000000000000" pitchFamily="2" charset="0"/>
              </a:rPr>
              <a:t>sur </a:t>
            </a:r>
            <a:r>
              <a:rPr lang="fr-FR" sz="2400" b="1" dirty="0">
                <a:solidFill>
                  <a:prstClr val="black"/>
                </a:solidFill>
                <a:latin typeface="Work Sans" panose="00000500000000000000" pitchFamily="2" charset="0"/>
              </a:rPr>
              <a:t>le site Tanneurs </a:t>
            </a:r>
            <a:r>
              <a:rPr lang="fr-FR" sz="2400" b="1" dirty="0">
                <a:latin typeface="Work Sans" panose="00000500000000000000" pitchFamily="2" charset="0"/>
              </a:rPr>
              <a:t>salles 70 et 63</a:t>
            </a:r>
            <a:endParaRPr lang="fr-FR" sz="2400" b="1" dirty="0" smtClean="0">
              <a:solidFill>
                <a:prstClr val="black"/>
              </a:solidFill>
              <a:latin typeface="Work Sans" panose="00000500000000000000" pitchFamily="2" charset="0"/>
            </a:endParaRPr>
          </a:p>
          <a:p>
            <a:pPr marL="0" lvl="0" indent="0">
              <a:spcBef>
                <a:spcPts val="0"/>
              </a:spcBef>
              <a:buClrTx/>
              <a:buNone/>
            </a:pPr>
            <a:endParaRPr lang="fr-FR" sz="2400" u="sng" dirty="0">
              <a:solidFill>
                <a:prstClr val="black"/>
              </a:solidFill>
              <a:latin typeface="Work Sans" panose="00000500000000000000" pitchFamily="2" charset="0"/>
            </a:endParaRPr>
          </a:p>
          <a:p>
            <a:pPr marL="0" lvl="0" indent="0">
              <a:spcBef>
                <a:spcPts val="0"/>
              </a:spcBef>
              <a:buClrTx/>
              <a:buNone/>
            </a:pPr>
            <a:r>
              <a:rPr lang="fr-FR" dirty="0">
                <a:solidFill>
                  <a:prstClr val="black"/>
                </a:solidFill>
                <a:latin typeface="Work Sans" panose="00000500000000000000" pitchFamily="2" charset="0"/>
              </a:rPr>
              <a:t>Pour l’UFR Lettres et Langues</a:t>
            </a:r>
          </a:p>
          <a:p>
            <a:pPr marL="0" lvl="0" indent="0">
              <a:spcBef>
                <a:spcPts val="0"/>
              </a:spcBef>
              <a:buClrTx/>
              <a:buNone/>
            </a:pPr>
            <a:r>
              <a:rPr lang="fr-FR" dirty="0">
                <a:solidFill>
                  <a:prstClr val="black"/>
                </a:solidFill>
                <a:latin typeface="Work Sans" panose="00000500000000000000" pitchFamily="2" charset="0"/>
              </a:rPr>
              <a:t>Pour l’UFR Arts et Sciences Humaines</a:t>
            </a:r>
          </a:p>
          <a:p>
            <a:pPr marL="0" lvl="0" indent="0">
              <a:spcBef>
                <a:spcPts val="0"/>
              </a:spcBef>
              <a:buClrTx/>
              <a:buNone/>
            </a:pPr>
            <a:r>
              <a:rPr lang="fr-FR" dirty="0">
                <a:solidFill>
                  <a:prstClr val="black"/>
                </a:solidFill>
                <a:latin typeface="Work Sans" panose="00000500000000000000" pitchFamily="2" charset="0"/>
              </a:rPr>
              <a:t>Pour le CESR</a:t>
            </a:r>
          </a:p>
          <a:p>
            <a:pPr marL="0" lvl="0" indent="0">
              <a:spcBef>
                <a:spcPts val="0"/>
              </a:spcBef>
              <a:buClrTx/>
              <a:buNone/>
            </a:pPr>
            <a:r>
              <a:rPr lang="fr-FR" dirty="0">
                <a:solidFill>
                  <a:prstClr val="black"/>
                </a:solidFill>
                <a:latin typeface="Work Sans" panose="00000500000000000000" pitchFamily="2" charset="0"/>
              </a:rPr>
              <a:t>Pour le service culturel</a:t>
            </a:r>
          </a:p>
          <a:p>
            <a:pPr marL="0" lvl="0" indent="0">
              <a:spcBef>
                <a:spcPts val="0"/>
              </a:spcBef>
              <a:buClrTx/>
              <a:buNone/>
            </a:pPr>
            <a:r>
              <a:rPr lang="fr-FR" dirty="0">
                <a:solidFill>
                  <a:prstClr val="black"/>
                </a:solidFill>
                <a:latin typeface="Work Sans" panose="00000500000000000000" pitchFamily="2" charset="0"/>
              </a:rPr>
              <a:t>Pour le </a:t>
            </a:r>
            <a:r>
              <a:rPr lang="fr-FR" dirty="0" err="1">
                <a:solidFill>
                  <a:prstClr val="black"/>
                </a:solidFill>
                <a:latin typeface="Work Sans" panose="00000500000000000000" pitchFamily="2" charset="0"/>
              </a:rPr>
              <a:t>Postt</a:t>
            </a:r>
            <a:endParaRPr lang="fr-FR" dirty="0">
              <a:solidFill>
                <a:prstClr val="black"/>
              </a:solidFill>
              <a:latin typeface="Work Sans" panose="00000500000000000000" pitchFamily="2" charset="0"/>
            </a:endParaRPr>
          </a:p>
          <a:p>
            <a:pPr marL="0" lvl="0" indent="0">
              <a:spcBef>
                <a:spcPts val="0"/>
              </a:spcBef>
              <a:buClrTx/>
              <a:buNone/>
            </a:pPr>
            <a:r>
              <a:rPr lang="fr-FR" dirty="0">
                <a:solidFill>
                  <a:prstClr val="black"/>
                </a:solidFill>
                <a:latin typeface="Work Sans" panose="00000500000000000000" pitchFamily="2" charset="0"/>
              </a:rPr>
              <a:t>Pour l’antenne technique Tanneurs</a:t>
            </a:r>
          </a:p>
          <a:p>
            <a:pPr marL="0" lvl="0" indent="0">
              <a:spcBef>
                <a:spcPts val="0"/>
              </a:spcBef>
              <a:buClrTx/>
              <a:buNone/>
            </a:pPr>
            <a:r>
              <a:rPr lang="fr-FR" dirty="0">
                <a:solidFill>
                  <a:prstClr val="black"/>
                </a:solidFill>
                <a:latin typeface="Work Sans" panose="00000500000000000000" pitchFamily="2" charset="0"/>
              </a:rPr>
              <a:t>Pour le SCD (section Lettres-Langues et Arts et Sciences Humaines)</a:t>
            </a:r>
          </a:p>
          <a:p>
            <a:endParaRPr lang="fr-FR" dirty="0"/>
          </a:p>
        </p:txBody>
      </p:sp>
    </p:spTree>
    <p:extLst>
      <p:ext uri="{BB962C8B-B14F-4D97-AF65-F5344CB8AC3E}">
        <p14:creationId xmlns:p14="http://schemas.microsoft.com/office/powerpoint/2010/main" val="16439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p:txBody>
          <a:bodyPr/>
          <a:lstStyle/>
          <a:p>
            <a:pPr algn="ctr"/>
            <a:r>
              <a:rPr lang="fr-FR" dirty="0" smtClean="0">
                <a:latin typeface="Work Sans" panose="00000500000000000000" pitchFamily="2" charset="0"/>
              </a:rPr>
              <a:t>Renouvellement général des instances</a:t>
            </a:r>
            <a:endParaRPr lang="fr-FR" dirty="0">
              <a:latin typeface="Work Sans" panose="00000500000000000000" pitchFamily="2" charset="0"/>
            </a:endParaRPr>
          </a:p>
        </p:txBody>
      </p:sp>
      <p:sp>
        <p:nvSpPr>
          <p:cNvPr id="5" name="Espace réservé du texte 4"/>
          <p:cNvSpPr>
            <a:spLocks noGrp="1"/>
          </p:cNvSpPr>
          <p:nvPr>
            <p:ph type="body" sz="quarter" idx="14"/>
          </p:nvPr>
        </p:nvSpPr>
        <p:spPr>
          <a:xfrm>
            <a:off x="628650" y="1844675"/>
            <a:ext cx="7886700" cy="4104605"/>
          </a:xfrm>
        </p:spPr>
        <p:txBody>
          <a:bodyPr/>
          <a:lstStyle/>
          <a:p>
            <a:pPr algn="just"/>
            <a:r>
              <a:rPr lang="fr-FR" sz="2800" dirty="0" smtClean="0">
                <a:latin typeface="Work Sans" panose="00000500000000000000" pitchFamily="2" charset="0"/>
              </a:rPr>
              <a:t>Une date unique de renouvellement des instances de dialogue social : </a:t>
            </a:r>
            <a:r>
              <a:rPr lang="fr-FR" sz="2800" b="1" dirty="0" smtClean="0">
                <a:latin typeface="Work Sans" panose="00000500000000000000" pitchFamily="2" charset="0"/>
              </a:rPr>
              <a:t>jeudi 6 décembre 2018 </a:t>
            </a:r>
          </a:p>
          <a:p>
            <a:pPr algn="just"/>
            <a:r>
              <a:rPr lang="fr-FR" sz="2800" dirty="0" smtClean="0">
                <a:latin typeface="Work Sans" panose="00000500000000000000" pitchFamily="2" charset="0"/>
              </a:rPr>
              <a:t>Elections des représentants des personnels au sein de plusieurs instances au niveau local et national</a:t>
            </a:r>
          </a:p>
          <a:p>
            <a:pPr algn="just"/>
            <a:r>
              <a:rPr lang="fr-FR" sz="2800" dirty="0" smtClean="0">
                <a:latin typeface="Work Sans" panose="00000500000000000000" pitchFamily="2" charset="0"/>
              </a:rPr>
              <a:t>Différents modes de scrutin : à l’urne ou par la voie électronique</a:t>
            </a:r>
            <a:endParaRPr lang="fr-FR" sz="2800" dirty="0">
              <a:latin typeface="Work Sans" panose="00000500000000000000" pitchFamily="2" charset="0"/>
            </a:endParaRPr>
          </a:p>
        </p:txBody>
      </p:sp>
    </p:spTree>
    <p:extLst>
      <p:ext uri="{BB962C8B-B14F-4D97-AF65-F5344CB8AC3E}">
        <p14:creationId xmlns:p14="http://schemas.microsoft.com/office/powerpoint/2010/main" val="1344869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lstStyle/>
          <a:p>
            <a:endParaRPr lang="fr-FR" dirty="0" smtClean="0"/>
          </a:p>
          <a:p>
            <a:r>
              <a:rPr lang="fr-FR" dirty="0" smtClean="0"/>
              <a:t>Elections </a:t>
            </a:r>
            <a:r>
              <a:rPr lang="fr-FR" dirty="0"/>
              <a:t>professionnelles 2018</a:t>
            </a:r>
          </a:p>
          <a:p>
            <a:endParaRPr lang="fr-FR" dirty="0"/>
          </a:p>
        </p:txBody>
      </p:sp>
      <p:sp>
        <p:nvSpPr>
          <p:cNvPr id="9" name="Espace réservé du texte 8"/>
          <p:cNvSpPr>
            <a:spLocks noGrp="1"/>
          </p:cNvSpPr>
          <p:nvPr>
            <p:ph type="body" sz="quarter" idx="13"/>
          </p:nvPr>
        </p:nvSpPr>
        <p:spPr/>
        <p:txBody>
          <a:bodyPr/>
          <a:lstStyle/>
          <a:p>
            <a:endParaRPr lang="fr-FR"/>
          </a:p>
        </p:txBody>
      </p:sp>
      <p:sp>
        <p:nvSpPr>
          <p:cNvPr id="7" name="Titre 6"/>
          <p:cNvSpPr>
            <a:spLocks noGrp="1"/>
          </p:cNvSpPr>
          <p:nvPr>
            <p:ph type="title"/>
          </p:nvPr>
        </p:nvSpPr>
        <p:spPr>
          <a:xfrm>
            <a:off x="628650" y="365125"/>
            <a:ext cx="7886700" cy="687611"/>
          </a:xfrm>
        </p:spPr>
        <p:txBody>
          <a:bodyPr/>
          <a:lstStyle/>
          <a:p>
            <a:pPr algn="ctr"/>
            <a:r>
              <a:rPr lang="fr-FR" sz="3200" dirty="0">
                <a:latin typeface="Work Sans" panose="00000500000000000000" pitchFamily="2" charset="0"/>
              </a:rPr>
              <a:t>Les bureaux de </a:t>
            </a:r>
            <a:r>
              <a:rPr lang="fr-FR" sz="3200" dirty="0" smtClean="0">
                <a:latin typeface="Work Sans" panose="00000500000000000000" pitchFamily="2" charset="0"/>
              </a:rPr>
              <a:t>vote</a:t>
            </a:r>
            <a:endParaRPr lang="fr-FR" sz="3200" dirty="0">
              <a:latin typeface="Work Sans" panose="00000500000000000000" pitchFamily="2" charset="0"/>
            </a:endParaRPr>
          </a:p>
        </p:txBody>
      </p:sp>
      <p:sp>
        <p:nvSpPr>
          <p:cNvPr id="2" name="Rectangle 1"/>
          <p:cNvSpPr/>
          <p:nvPr/>
        </p:nvSpPr>
        <p:spPr>
          <a:xfrm>
            <a:off x="0" y="2549128"/>
            <a:ext cx="8424936" cy="954107"/>
          </a:xfrm>
          <a:prstGeom prst="rect">
            <a:avLst/>
          </a:prstGeom>
        </p:spPr>
        <p:txBody>
          <a:bodyPr wrap="square">
            <a:spAutoFit/>
          </a:bodyPr>
          <a:lstStyle/>
          <a:p>
            <a:pPr algn="just"/>
            <a:endParaRPr lang="fr-FR" dirty="0"/>
          </a:p>
          <a:p>
            <a:endParaRPr lang="fr-FR" dirty="0" smtClean="0"/>
          </a:p>
          <a:p>
            <a:endParaRPr lang="fr-FR" dirty="0"/>
          </a:p>
        </p:txBody>
      </p:sp>
      <p:sp>
        <p:nvSpPr>
          <p:cNvPr id="4" name="Rectangle 3"/>
          <p:cNvSpPr/>
          <p:nvPr/>
        </p:nvSpPr>
        <p:spPr>
          <a:xfrm>
            <a:off x="215515" y="1628800"/>
            <a:ext cx="8712967" cy="4801314"/>
          </a:xfrm>
          <a:prstGeom prst="rect">
            <a:avLst/>
          </a:prstGeom>
        </p:spPr>
        <p:txBody>
          <a:bodyPr wrap="square">
            <a:spAutoFit/>
          </a:bodyPr>
          <a:lstStyle/>
          <a:p>
            <a:pPr marL="285750" indent="-285750">
              <a:buFont typeface="Wingdings" panose="05000000000000000000" pitchFamily="2" charset="2"/>
              <a:buChar char="Ø"/>
            </a:pPr>
            <a:r>
              <a:rPr lang="fr-FR" sz="2400" b="1" dirty="0" smtClean="0">
                <a:latin typeface="Work Sans" panose="00000500000000000000" pitchFamily="2" charset="0"/>
              </a:rPr>
              <a:t>Un </a:t>
            </a:r>
            <a:r>
              <a:rPr lang="fr-FR" sz="2400" b="1" dirty="0">
                <a:latin typeface="Work Sans" panose="00000500000000000000" pitchFamily="2" charset="0"/>
              </a:rPr>
              <a:t>bureau de vote </a:t>
            </a:r>
            <a:r>
              <a:rPr lang="fr-FR" sz="2400" b="1" dirty="0" smtClean="0">
                <a:latin typeface="Work Sans" panose="00000500000000000000" pitchFamily="2" charset="0"/>
              </a:rPr>
              <a:t>sur le site </a:t>
            </a:r>
            <a:r>
              <a:rPr lang="fr-FR" sz="2400" b="1" dirty="0" err="1" smtClean="0">
                <a:latin typeface="Work Sans" panose="00000500000000000000" pitchFamily="2" charset="0"/>
              </a:rPr>
              <a:t>Grandmont</a:t>
            </a:r>
            <a:r>
              <a:rPr lang="fr-FR" sz="2400" b="1" dirty="0" smtClean="0">
                <a:latin typeface="Work Sans" panose="00000500000000000000" pitchFamily="2" charset="0"/>
              </a:rPr>
              <a:t> à  l’UFR </a:t>
            </a:r>
            <a:r>
              <a:rPr lang="fr-FR" sz="2400" b="1" dirty="0">
                <a:latin typeface="Work Sans" panose="00000500000000000000" pitchFamily="2" charset="0"/>
              </a:rPr>
              <a:t>Sciences et Techniques, bâtiment H, 1</a:t>
            </a:r>
            <a:r>
              <a:rPr lang="fr-FR" sz="2400" b="1" baseline="30000" dirty="0">
                <a:latin typeface="Work Sans" panose="00000500000000000000" pitchFamily="2" charset="0"/>
              </a:rPr>
              <a:t>er</a:t>
            </a:r>
            <a:r>
              <a:rPr lang="fr-FR" sz="2400" b="1" dirty="0">
                <a:latin typeface="Work Sans" panose="00000500000000000000" pitchFamily="2" charset="0"/>
              </a:rPr>
              <a:t> étage, salle des commissions</a:t>
            </a:r>
            <a:endParaRPr lang="fr-FR" sz="2400" b="1" dirty="0" smtClean="0">
              <a:latin typeface="Work Sans" panose="00000500000000000000" pitchFamily="2" charset="0"/>
            </a:endParaRPr>
          </a:p>
          <a:p>
            <a:endParaRPr lang="fr-FR" sz="2000" u="sng" dirty="0">
              <a:latin typeface="Work Sans" panose="00000500000000000000" pitchFamily="2" charset="0"/>
            </a:endParaRPr>
          </a:p>
          <a:p>
            <a:r>
              <a:rPr lang="fr-FR" sz="2000" dirty="0">
                <a:latin typeface="Work Sans" panose="00000500000000000000" pitchFamily="2" charset="0"/>
              </a:rPr>
              <a:t>Pour l’UFR Sciences et </a:t>
            </a:r>
            <a:r>
              <a:rPr lang="fr-FR" sz="2000" dirty="0" smtClean="0">
                <a:latin typeface="Work Sans" panose="00000500000000000000" pitchFamily="2" charset="0"/>
              </a:rPr>
              <a:t>Techniques à l’exception des personnels travaillant sur le site de Blois</a:t>
            </a:r>
            <a:endParaRPr lang="fr-FR" sz="2000" dirty="0">
              <a:latin typeface="Work Sans" panose="00000500000000000000" pitchFamily="2" charset="0"/>
            </a:endParaRPr>
          </a:p>
          <a:p>
            <a:r>
              <a:rPr lang="fr-FR" sz="2000" dirty="0">
                <a:latin typeface="Work Sans" panose="00000500000000000000" pitchFamily="2" charset="0"/>
              </a:rPr>
              <a:t>Pour l’UFR des Sciences Pharmaceutiques</a:t>
            </a:r>
          </a:p>
          <a:p>
            <a:r>
              <a:rPr lang="fr-FR" sz="2000" dirty="0">
                <a:latin typeface="Work Sans" panose="00000500000000000000" pitchFamily="2" charset="0"/>
              </a:rPr>
              <a:t>Pour l’INRA </a:t>
            </a:r>
            <a:r>
              <a:rPr lang="fr-FR" sz="2000" dirty="0" err="1">
                <a:latin typeface="Work Sans" panose="00000500000000000000" pitchFamily="2" charset="0"/>
              </a:rPr>
              <a:t>Nouzilly</a:t>
            </a:r>
            <a:endParaRPr lang="fr-FR" sz="2000" dirty="0">
              <a:latin typeface="Work Sans" panose="00000500000000000000" pitchFamily="2" charset="0"/>
            </a:endParaRPr>
          </a:p>
          <a:p>
            <a:r>
              <a:rPr lang="fr-FR" sz="2000" dirty="0">
                <a:latin typeface="Work Sans" panose="00000500000000000000" pitchFamily="2" charset="0"/>
              </a:rPr>
              <a:t>Pour l’antenne technique de </a:t>
            </a:r>
            <a:r>
              <a:rPr lang="fr-FR" sz="2000" dirty="0" err="1">
                <a:latin typeface="Work Sans" panose="00000500000000000000" pitchFamily="2" charset="0"/>
              </a:rPr>
              <a:t>Grandmont</a:t>
            </a:r>
            <a:endParaRPr lang="fr-FR" sz="2000" dirty="0">
              <a:latin typeface="Work Sans" panose="00000500000000000000" pitchFamily="2" charset="0"/>
            </a:endParaRPr>
          </a:p>
          <a:p>
            <a:r>
              <a:rPr lang="fr-FR" sz="2000" dirty="0">
                <a:latin typeface="Work Sans" panose="00000500000000000000" pitchFamily="2" charset="0"/>
              </a:rPr>
              <a:t>Pour le département GEII de l’IUT de Tours</a:t>
            </a:r>
          </a:p>
          <a:p>
            <a:r>
              <a:rPr lang="fr-FR" sz="2000" dirty="0">
                <a:latin typeface="Work Sans" panose="00000500000000000000" pitchFamily="2" charset="0"/>
              </a:rPr>
              <a:t>Pour le SUAPS</a:t>
            </a:r>
          </a:p>
          <a:p>
            <a:r>
              <a:rPr lang="fr-FR" sz="2000" dirty="0">
                <a:latin typeface="Work Sans" panose="00000500000000000000" pitchFamily="2" charset="0"/>
              </a:rPr>
              <a:t>Pour le SCD (section Sciences-Pharmacie)</a:t>
            </a:r>
          </a:p>
          <a:p>
            <a:endParaRPr lang="fr-FR" dirty="0"/>
          </a:p>
          <a:p>
            <a:endParaRPr lang="fr-FR" dirty="0" smtClean="0"/>
          </a:p>
          <a:p>
            <a:endParaRPr lang="fr-FR" dirty="0"/>
          </a:p>
        </p:txBody>
      </p:sp>
    </p:spTree>
    <p:extLst>
      <p:ext uri="{BB962C8B-B14F-4D97-AF65-F5344CB8AC3E}">
        <p14:creationId xmlns:p14="http://schemas.microsoft.com/office/powerpoint/2010/main" val="3926734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lstStyle/>
          <a:p>
            <a:endParaRPr lang="fr-FR" dirty="0" smtClean="0"/>
          </a:p>
          <a:p>
            <a:r>
              <a:rPr lang="fr-FR" dirty="0" smtClean="0"/>
              <a:t>Elections </a:t>
            </a:r>
            <a:r>
              <a:rPr lang="fr-FR" dirty="0"/>
              <a:t>professionnelles 2018</a:t>
            </a:r>
          </a:p>
          <a:p>
            <a:endParaRPr lang="fr-FR" dirty="0"/>
          </a:p>
        </p:txBody>
      </p:sp>
      <p:sp>
        <p:nvSpPr>
          <p:cNvPr id="9" name="Espace réservé du texte 8"/>
          <p:cNvSpPr>
            <a:spLocks noGrp="1"/>
          </p:cNvSpPr>
          <p:nvPr>
            <p:ph type="body" sz="quarter" idx="13"/>
          </p:nvPr>
        </p:nvSpPr>
        <p:spPr/>
        <p:txBody>
          <a:bodyPr/>
          <a:lstStyle/>
          <a:p>
            <a:endParaRPr lang="fr-FR"/>
          </a:p>
        </p:txBody>
      </p:sp>
      <p:sp>
        <p:nvSpPr>
          <p:cNvPr id="7" name="Titre 6"/>
          <p:cNvSpPr>
            <a:spLocks noGrp="1"/>
          </p:cNvSpPr>
          <p:nvPr>
            <p:ph type="title"/>
          </p:nvPr>
        </p:nvSpPr>
        <p:spPr>
          <a:xfrm>
            <a:off x="628650" y="365125"/>
            <a:ext cx="7886700" cy="687611"/>
          </a:xfrm>
        </p:spPr>
        <p:txBody>
          <a:bodyPr/>
          <a:lstStyle/>
          <a:p>
            <a:pPr algn="ctr"/>
            <a:r>
              <a:rPr lang="fr-FR" sz="3200" dirty="0">
                <a:latin typeface="Work Sans" panose="00000500000000000000" pitchFamily="2" charset="0"/>
              </a:rPr>
              <a:t>Les bureaux de vote </a:t>
            </a:r>
            <a:r>
              <a:rPr lang="fr-FR" sz="3200" dirty="0" smtClean="0">
                <a:latin typeface="Work Sans" panose="00000500000000000000" pitchFamily="2" charset="0"/>
              </a:rPr>
              <a:t>spéciaux supplémentaires</a:t>
            </a:r>
            <a:endParaRPr lang="fr-FR" sz="3200" dirty="0">
              <a:latin typeface="Work Sans" panose="00000500000000000000" pitchFamily="2" charset="0"/>
            </a:endParaRPr>
          </a:p>
        </p:txBody>
      </p:sp>
      <p:sp>
        <p:nvSpPr>
          <p:cNvPr id="2" name="Rectangle 1"/>
          <p:cNvSpPr/>
          <p:nvPr/>
        </p:nvSpPr>
        <p:spPr>
          <a:xfrm>
            <a:off x="0" y="2549128"/>
            <a:ext cx="8424936" cy="954107"/>
          </a:xfrm>
          <a:prstGeom prst="rect">
            <a:avLst/>
          </a:prstGeom>
        </p:spPr>
        <p:txBody>
          <a:bodyPr wrap="square">
            <a:spAutoFit/>
          </a:bodyPr>
          <a:lstStyle/>
          <a:p>
            <a:pPr algn="just"/>
            <a:endParaRPr lang="fr-FR" dirty="0"/>
          </a:p>
          <a:p>
            <a:endParaRPr lang="fr-FR" dirty="0" smtClean="0"/>
          </a:p>
          <a:p>
            <a:endParaRPr lang="fr-FR" dirty="0"/>
          </a:p>
        </p:txBody>
      </p:sp>
      <p:sp>
        <p:nvSpPr>
          <p:cNvPr id="4" name="Rectangle 3"/>
          <p:cNvSpPr/>
          <p:nvPr/>
        </p:nvSpPr>
        <p:spPr>
          <a:xfrm>
            <a:off x="215515" y="1628800"/>
            <a:ext cx="8712968" cy="4247317"/>
          </a:xfrm>
          <a:prstGeom prst="rect">
            <a:avLst/>
          </a:prstGeom>
        </p:spPr>
        <p:txBody>
          <a:bodyPr wrap="square">
            <a:spAutoFit/>
          </a:bodyPr>
          <a:lstStyle/>
          <a:p>
            <a:pPr marL="285750" indent="-285750">
              <a:buFont typeface="Wingdings" panose="05000000000000000000" pitchFamily="2" charset="2"/>
              <a:buChar char="Ø"/>
            </a:pPr>
            <a:r>
              <a:rPr lang="fr-FR" sz="2400" b="1" dirty="0" smtClean="0">
                <a:latin typeface="Work Sans" panose="00000500000000000000" pitchFamily="2" charset="0"/>
              </a:rPr>
              <a:t>Un </a:t>
            </a:r>
            <a:r>
              <a:rPr lang="fr-FR" sz="2400" b="1" dirty="0">
                <a:latin typeface="Work Sans" panose="00000500000000000000" pitchFamily="2" charset="0"/>
              </a:rPr>
              <a:t>bureau de </a:t>
            </a:r>
            <a:r>
              <a:rPr lang="fr-FR" sz="2400" b="1" dirty="0" smtClean="0">
                <a:latin typeface="Work Sans" panose="00000500000000000000" pitchFamily="2" charset="0"/>
              </a:rPr>
              <a:t>vote sur le site Portalis à </a:t>
            </a:r>
            <a:r>
              <a:rPr lang="fr-FR" sz="2400" b="1" dirty="0">
                <a:latin typeface="Work Sans" panose="00000500000000000000" pitchFamily="2" charset="0"/>
              </a:rPr>
              <a:t>l’UFR Droit, Economie et Sciences Sociales, bâtiment A, rez-de-chaussée, salle de lecture</a:t>
            </a:r>
          </a:p>
          <a:p>
            <a:pPr marL="285750" indent="-285750">
              <a:buFont typeface="Wingdings" panose="05000000000000000000" pitchFamily="2" charset="2"/>
              <a:buChar char="Ø"/>
            </a:pPr>
            <a:endParaRPr lang="fr-FR" sz="2400" b="1" dirty="0" smtClean="0">
              <a:latin typeface="Work Sans" panose="00000500000000000000" pitchFamily="2" charset="0"/>
            </a:endParaRPr>
          </a:p>
          <a:p>
            <a:r>
              <a:rPr lang="fr-FR" sz="2000" dirty="0" smtClean="0">
                <a:latin typeface="Work Sans" panose="00000500000000000000" pitchFamily="2" charset="0"/>
              </a:rPr>
              <a:t>Pour </a:t>
            </a:r>
            <a:r>
              <a:rPr lang="fr-FR" sz="2000" dirty="0">
                <a:latin typeface="Work Sans" panose="00000500000000000000" pitchFamily="2" charset="0"/>
              </a:rPr>
              <a:t>l’UFR Droit, Economie et Sciences </a:t>
            </a:r>
            <a:r>
              <a:rPr lang="fr-FR" sz="2000" dirty="0" smtClean="0">
                <a:latin typeface="Work Sans" panose="00000500000000000000" pitchFamily="2" charset="0"/>
              </a:rPr>
              <a:t>Sociales à l’exception des personnels travaillant sur le site de Blois</a:t>
            </a:r>
            <a:endParaRPr lang="fr-FR" sz="2000" dirty="0">
              <a:latin typeface="Work Sans" panose="00000500000000000000" pitchFamily="2" charset="0"/>
            </a:endParaRPr>
          </a:p>
          <a:p>
            <a:r>
              <a:rPr lang="fr-FR" sz="2000" dirty="0">
                <a:latin typeface="Work Sans" panose="00000500000000000000" pitchFamily="2" charset="0"/>
              </a:rPr>
              <a:t>Pour l’antenne technique Portalis</a:t>
            </a:r>
          </a:p>
          <a:p>
            <a:r>
              <a:rPr lang="fr-FR" sz="2000" dirty="0">
                <a:latin typeface="Work Sans" panose="00000500000000000000" pitchFamily="2" charset="0"/>
              </a:rPr>
              <a:t>Pour le SCD (section Droit, Sciences économiques et géographie)</a:t>
            </a:r>
          </a:p>
          <a:p>
            <a:r>
              <a:rPr lang="fr-FR" sz="2000" dirty="0">
                <a:latin typeface="Work Sans" panose="00000500000000000000" pitchFamily="2" charset="0"/>
              </a:rPr>
              <a:t>Pour </a:t>
            </a:r>
            <a:r>
              <a:rPr lang="fr-FR" sz="2000" dirty="0" err="1">
                <a:latin typeface="Work Sans" panose="00000500000000000000" pitchFamily="2" charset="0"/>
              </a:rPr>
              <a:t>Polytech</a:t>
            </a:r>
            <a:r>
              <a:rPr lang="fr-FR" sz="2000" dirty="0">
                <a:latin typeface="Work Sans" panose="00000500000000000000" pitchFamily="2" charset="0"/>
              </a:rPr>
              <a:t> Tours</a:t>
            </a:r>
          </a:p>
          <a:p>
            <a:r>
              <a:rPr lang="fr-FR" sz="2000" dirty="0">
                <a:latin typeface="Work Sans" panose="00000500000000000000" pitchFamily="2" charset="0"/>
              </a:rPr>
              <a:t>Pour la MSH</a:t>
            </a:r>
          </a:p>
          <a:p>
            <a:endParaRPr lang="fr-FR" dirty="0"/>
          </a:p>
          <a:p>
            <a:endParaRPr lang="fr-FR" dirty="0" smtClean="0"/>
          </a:p>
          <a:p>
            <a:endParaRPr lang="fr-FR" dirty="0"/>
          </a:p>
        </p:txBody>
      </p:sp>
    </p:spTree>
    <p:extLst>
      <p:ext uri="{BB962C8B-B14F-4D97-AF65-F5344CB8AC3E}">
        <p14:creationId xmlns:p14="http://schemas.microsoft.com/office/powerpoint/2010/main" val="1183711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lstStyle/>
          <a:p>
            <a:endParaRPr lang="fr-FR" dirty="0" smtClean="0"/>
          </a:p>
          <a:p>
            <a:r>
              <a:rPr lang="fr-FR" dirty="0" smtClean="0"/>
              <a:t>Elections </a:t>
            </a:r>
            <a:r>
              <a:rPr lang="fr-FR" dirty="0"/>
              <a:t>professionnelles 2018</a:t>
            </a:r>
          </a:p>
          <a:p>
            <a:endParaRPr lang="fr-FR" dirty="0"/>
          </a:p>
        </p:txBody>
      </p:sp>
      <p:sp>
        <p:nvSpPr>
          <p:cNvPr id="9" name="Espace réservé du texte 8"/>
          <p:cNvSpPr>
            <a:spLocks noGrp="1"/>
          </p:cNvSpPr>
          <p:nvPr>
            <p:ph type="body" sz="quarter" idx="13"/>
          </p:nvPr>
        </p:nvSpPr>
        <p:spPr/>
        <p:txBody>
          <a:bodyPr/>
          <a:lstStyle/>
          <a:p>
            <a:endParaRPr lang="fr-FR"/>
          </a:p>
        </p:txBody>
      </p:sp>
      <p:sp>
        <p:nvSpPr>
          <p:cNvPr id="7" name="Titre 6"/>
          <p:cNvSpPr>
            <a:spLocks noGrp="1"/>
          </p:cNvSpPr>
          <p:nvPr>
            <p:ph type="title"/>
          </p:nvPr>
        </p:nvSpPr>
        <p:spPr>
          <a:xfrm>
            <a:off x="628650" y="365125"/>
            <a:ext cx="7886700" cy="687611"/>
          </a:xfrm>
        </p:spPr>
        <p:txBody>
          <a:bodyPr/>
          <a:lstStyle/>
          <a:p>
            <a:pPr algn="ctr"/>
            <a:r>
              <a:rPr lang="fr-FR" sz="3200" dirty="0">
                <a:latin typeface="Work Sans" panose="00000500000000000000" pitchFamily="2" charset="0"/>
              </a:rPr>
              <a:t>Les bureaux de vote </a:t>
            </a:r>
            <a:r>
              <a:rPr lang="fr-FR" sz="3200" dirty="0" smtClean="0">
                <a:latin typeface="Work Sans" panose="00000500000000000000" pitchFamily="2" charset="0"/>
              </a:rPr>
              <a:t>spéciaux supplémentaires</a:t>
            </a:r>
            <a:endParaRPr lang="fr-FR" sz="3200" dirty="0">
              <a:latin typeface="Work Sans" panose="00000500000000000000" pitchFamily="2" charset="0"/>
            </a:endParaRPr>
          </a:p>
        </p:txBody>
      </p:sp>
      <p:sp>
        <p:nvSpPr>
          <p:cNvPr id="2" name="Rectangle 1"/>
          <p:cNvSpPr/>
          <p:nvPr/>
        </p:nvSpPr>
        <p:spPr>
          <a:xfrm>
            <a:off x="0" y="2549128"/>
            <a:ext cx="8424936" cy="954107"/>
          </a:xfrm>
          <a:prstGeom prst="rect">
            <a:avLst/>
          </a:prstGeom>
        </p:spPr>
        <p:txBody>
          <a:bodyPr wrap="square">
            <a:spAutoFit/>
          </a:bodyPr>
          <a:lstStyle/>
          <a:p>
            <a:pPr algn="just"/>
            <a:endParaRPr lang="fr-FR" dirty="0"/>
          </a:p>
          <a:p>
            <a:endParaRPr lang="fr-FR" dirty="0" smtClean="0"/>
          </a:p>
          <a:p>
            <a:endParaRPr lang="fr-FR" dirty="0"/>
          </a:p>
        </p:txBody>
      </p:sp>
      <p:sp>
        <p:nvSpPr>
          <p:cNvPr id="4" name="Rectangle 3"/>
          <p:cNvSpPr/>
          <p:nvPr/>
        </p:nvSpPr>
        <p:spPr>
          <a:xfrm>
            <a:off x="359979" y="1556792"/>
            <a:ext cx="8712968" cy="4862870"/>
          </a:xfrm>
          <a:prstGeom prst="rect">
            <a:avLst/>
          </a:prstGeom>
        </p:spPr>
        <p:txBody>
          <a:bodyPr wrap="square">
            <a:spAutoFit/>
          </a:bodyPr>
          <a:lstStyle/>
          <a:p>
            <a:pPr marL="285750" indent="-285750">
              <a:buFont typeface="Wingdings" panose="05000000000000000000" pitchFamily="2" charset="2"/>
              <a:buChar char="Ø"/>
            </a:pPr>
            <a:r>
              <a:rPr lang="fr-FR" sz="2400" b="1" dirty="0" smtClean="0">
                <a:latin typeface="Work Sans" panose="00000500000000000000" pitchFamily="2" charset="0"/>
              </a:rPr>
              <a:t>Un </a:t>
            </a:r>
            <a:r>
              <a:rPr lang="fr-FR" sz="2400" b="1" dirty="0">
                <a:latin typeface="Work Sans" panose="00000500000000000000" pitchFamily="2" charset="0"/>
              </a:rPr>
              <a:t>bureau de </a:t>
            </a:r>
            <a:r>
              <a:rPr lang="fr-FR" sz="2400" b="1" dirty="0" smtClean="0">
                <a:latin typeface="Work Sans" panose="00000500000000000000" pitchFamily="2" charset="0"/>
              </a:rPr>
              <a:t>vote sur </a:t>
            </a:r>
            <a:r>
              <a:rPr lang="fr-FR" sz="2400" b="1" dirty="0">
                <a:latin typeface="Work Sans" panose="00000500000000000000" pitchFamily="2" charset="0"/>
              </a:rPr>
              <a:t>le site Jean Luthier (IUT de Tours</a:t>
            </a:r>
            <a:r>
              <a:rPr lang="fr-FR" sz="2400" b="1" dirty="0" smtClean="0">
                <a:latin typeface="Work Sans" panose="00000500000000000000" pitchFamily="2" charset="0"/>
              </a:rPr>
              <a:t>)</a:t>
            </a:r>
            <a:r>
              <a:rPr lang="fr-FR" sz="2400" b="1" dirty="0">
                <a:latin typeface="Work Sans" panose="00000500000000000000" pitchFamily="2" charset="0"/>
              </a:rPr>
              <a:t> dans le hall de l’IUT de Tours</a:t>
            </a:r>
            <a:endParaRPr lang="fr-FR" sz="2400" b="1" dirty="0" smtClean="0">
              <a:latin typeface="Work Sans" panose="00000500000000000000" pitchFamily="2" charset="0"/>
            </a:endParaRPr>
          </a:p>
          <a:p>
            <a:endParaRPr lang="fr-FR" sz="2000" u="sng" dirty="0" smtClean="0">
              <a:latin typeface="Work Sans" panose="00000500000000000000" pitchFamily="2" charset="0"/>
            </a:endParaRPr>
          </a:p>
          <a:p>
            <a:r>
              <a:rPr lang="fr-FR" sz="2000" dirty="0" smtClean="0">
                <a:latin typeface="Work Sans" panose="00000500000000000000" pitchFamily="2" charset="0"/>
              </a:rPr>
              <a:t>Pour l’IUT de Tours à l’exception du département GEII de l’IUT de Tours</a:t>
            </a:r>
            <a:endParaRPr lang="fr-FR" sz="2000" dirty="0">
              <a:latin typeface="Work Sans" panose="00000500000000000000" pitchFamily="2" charset="0"/>
            </a:endParaRPr>
          </a:p>
          <a:p>
            <a:pPr marL="285750" indent="-285750">
              <a:buFont typeface="Wingdings" panose="05000000000000000000" pitchFamily="2" charset="2"/>
              <a:buChar char="Ø"/>
            </a:pPr>
            <a:endParaRPr lang="fr-FR" sz="2000" dirty="0">
              <a:latin typeface="Work Sans" panose="00000500000000000000" pitchFamily="2" charset="0"/>
            </a:endParaRPr>
          </a:p>
          <a:p>
            <a:pPr marL="285750" indent="-285750">
              <a:buFont typeface="Wingdings" panose="05000000000000000000" pitchFamily="2" charset="2"/>
              <a:buChar char="Ø"/>
            </a:pPr>
            <a:r>
              <a:rPr lang="fr-FR" sz="2400" b="1" dirty="0" smtClean="0">
                <a:latin typeface="Work Sans" panose="00000500000000000000" pitchFamily="2" charset="0"/>
              </a:rPr>
              <a:t>Un </a:t>
            </a:r>
            <a:r>
              <a:rPr lang="fr-FR" sz="2400" b="1" dirty="0">
                <a:latin typeface="Work Sans" panose="00000500000000000000" pitchFamily="2" charset="0"/>
              </a:rPr>
              <a:t>bureau de vote </a:t>
            </a:r>
            <a:r>
              <a:rPr lang="fr-FR" sz="2400" b="1" dirty="0" smtClean="0">
                <a:latin typeface="Work Sans" panose="00000500000000000000" pitchFamily="2" charset="0"/>
              </a:rPr>
              <a:t>sur </a:t>
            </a:r>
            <a:r>
              <a:rPr lang="fr-FR" sz="2400" b="1" dirty="0">
                <a:latin typeface="Work Sans" panose="00000500000000000000" pitchFamily="2" charset="0"/>
              </a:rPr>
              <a:t>le site </a:t>
            </a:r>
            <a:r>
              <a:rPr lang="fr-FR" sz="2400" b="1" dirty="0" err="1" smtClean="0">
                <a:latin typeface="Work Sans" panose="00000500000000000000" pitchFamily="2" charset="0"/>
              </a:rPr>
              <a:t>Tonnellé</a:t>
            </a:r>
            <a:r>
              <a:rPr lang="fr-FR" sz="2400" b="1" dirty="0" smtClean="0">
                <a:latin typeface="Work Sans" panose="00000500000000000000" pitchFamily="2" charset="0"/>
              </a:rPr>
              <a:t> </a:t>
            </a:r>
            <a:r>
              <a:rPr lang="fr-FR" sz="2400" b="1" dirty="0">
                <a:latin typeface="Work Sans" panose="00000500000000000000" pitchFamily="2" charset="0"/>
              </a:rPr>
              <a:t>1</a:t>
            </a:r>
            <a:r>
              <a:rPr lang="fr-FR" sz="2400" b="1" baseline="30000" dirty="0">
                <a:latin typeface="Work Sans" panose="00000500000000000000" pitchFamily="2" charset="0"/>
              </a:rPr>
              <a:t>er</a:t>
            </a:r>
            <a:r>
              <a:rPr lang="fr-FR" sz="2400" b="1" dirty="0">
                <a:latin typeface="Work Sans" panose="00000500000000000000" pitchFamily="2" charset="0"/>
              </a:rPr>
              <a:t> étage, salle de réunion Recherche</a:t>
            </a:r>
          </a:p>
          <a:p>
            <a:r>
              <a:rPr lang="fr-FR" sz="2000" dirty="0">
                <a:latin typeface="Work Sans" panose="00000500000000000000" pitchFamily="2" charset="0"/>
              </a:rPr>
              <a:t>Pour l’UFR de Médecine</a:t>
            </a:r>
          </a:p>
          <a:p>
            <a:r>
              <a:rPr lang="fr-FR" sz="2000" dirty="0">
                <a:latin typeface="Work Sans" panose="00000500000000000000" pitchFamily="2" charset="0"/>
              </a:rPr>
              <a:t>Pour les personnels travaillant au CHRU Trousseau</a:t>
            </a:r>
          </a:p>
          <a:p>
            <a:r>
              <a:rPr lang="fr-FR" sz="2000" dirty="0">
                <a:latin typeface="Work Sans" panose="00000500000000000000" pitchFamily="2" charset="0"/>
              </a:rPr>
              <a:t>Pour l’antenne technique </a:t>
            </a:r>
            <a:r>
              <a:rPr lang="fr-FR" sz="2000" dirty="0" err="1" smtClean="0">
                <a:latin typeface="Work Sans" panose="00000500000000000000" pitchFamily="2" charset="0"/>
              </a:rPr>
              <a:t>Tonnellé</a:t>
            </a:r>
            <a:endParaRPr lang="fr-FR" sz="2000" dirty="0">
              <a:latin typeface="Work Sans" panose="00000500000000000000" pitchFamily="2" charset="0"/>
            </a:endParaRPr>
          </a:p>
          <a:p>
            <a:r>
              <a:rPr lang="fr-FR" sz="2000" dirty="0">
                <a:latin typeface="Work Sans" panose="00000500000000000000" pitchFamily="2" charset="0"/>
              </a:rPr>
              <a:t>Pour le SCD (section Médecine)</a:t>
            </a:r>
          </a:p>
          <a:p>
            <a:endParaRPr lang="fr-FR" dirty="0"/>
          </a:p>
          <a:p>
            <a:endParaRPr lang="fr-FR" dirty="0" smtClean="0"/>
          </a:p>
          <a:p>
            <a:endParaRPr lang="fr-FR" dirty="0"/>
          </a:p>
        </p:txBody>
      </p:sp>
    </p:spTree>
    <p:extLst>
      <p:ext uri="{BB962C8B-B14F-4D97-AF65-F5344CB8AC3E}">
        <p14:creationId xmlns:p14="http://schemas.microsoft.com/office/powerpoint/2010/main" val="877274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lstStyle/>
          <a:p>
            <a:endParaRPr lang="fr-FR" dirty="0" smtClean="0"/>
          </a:p>
          <a:p>
            <a:r>
              <a:rPr lang="fr-FR" dirty="0" smtClean="0"/>
              <a:t>Elections </a:t>
            </a:r>
            <a:r>
              <a:rPr lang="fr-FR" dirty="0"/>
              <a:t>professionnelles 2018</a:t>
            </a:r>
          </a:p>
          <a:p>
            <a:endParaRPr lang="fr-FR" dirty="0"/>
          </a:p>
        </p:txBody>
      </p:sp>
      <p:sp>
        <p:nvSpPr>
          <p:cNvPr id="9" name="Espace réservé du texte 8"/>
          <p:cNvSpPr>
            <a:spLocks noGrp="1"/>
          </p:cNvSpPr>
          <p:nvPr>
            <p:ph type="body" sz="quarter" idx="13"/>
          </p:nvPr>
        </p:nvSpPr>
        <p:spPr/>
        <p:txBody>
          <a:bodyPr/>
          <a:lstStyle/>
          <a:p>
            <a:endParaRPr lang="fr-FR"/>
          </a:p>
        </p:txBody>
      </p:sp>
      <p:sp>
        <p:nvSpPr>
          <p:cNvPr id="7" name="Titre 6"/>
          <p:cNvSpPr>
            <a:spLocks noGrp="1"/>
          </p:cNvSpPr>
          <p:nvPr>
            <p:ph type="title"/>
          </p:nvPr>
        </p:nvSpPr>
        <p:spPr>
          <a:xfrm>
            <a:off x="628650" y="365125"/>
            <a:ext cx="7886700" cy="687611"/>
          </a:xfrm>
        </p:spPr>
        <p:txBody>
          <a:bodyPr/>
          <a:lstStyle/>
          <a:p>
            <a:pPr algn="ctr"/>
            <a:r>
              <a:rPr lang="fr-FR" sz="3200" dirty="0">
                <a:latin typeface="Work Sans" panose="00000500000000000000" pitchFamily="2" charset="0"/>
              </a:rPr>
              <a:t>Les bureaux de vote </a:t>
            </a:r>
            <a:r>
              <a:rPr lang="fr-FR" sz="3200" dirty="0" smtClean="0">
                <a:latin typeface="Work Sans" panose="00000500000000000000" pitchFamily="2" charset="0"/>
              </a:rPr>
              <a:t>spéciaux supplémentaires</a:t>
            </a:r>
            <a:endParaRPr lang="fr-FR" sz="3200" dirty="0">
              <a:latin typeface="Work Sans" panose="00000500000000000000" pitchFamily="2" charset="0"/>
            </a:endParaRPr>
          </a:p>
        </p:txBody>
      </p:sp>
      <p:sp>
        <p:nvSpPr>
          <p:cNvPr id="2" name="Rectangle 1"/>
          <p:cNvSpPr/>
          <p:nvPr/>
        </p:nvSpPr>
        <p:spPr>
          <a:xfrm>
            <a:off x="0" y="2549128"/>
            <a:ext cx="8424936" cy="954107"/>
          </a:xfrm>
          <a:prstGeom prst="rect">
            <a:avLst/>
          </a:prstGeom>
        </p:spPr>
        <p:txBody>
          <a:bodyPr wrap="square">
            <a:spAutoFit/>
          </a:bodyPr>
          <a:lstStyle/>
          <a:p>
            <a:pPr algn="just"/>
            <a:endParaRPr lang="fr-FR" dirty="0"/>
          </a:p>
          <a:p>
            <a:endParaRPr lang="fr-FR" dirty="0" smtClean="0"/>
          </a:p>
          <a:p>
            <a:endParaRPr lang="fr-FR" dirty="0"/>
          </a:p>
        </p:txBody>
      </p:sp>
      <p:sp>
        <p:nvSpPr>
          <p:cNvPr id="4" name="Rectangle 3"/>
          <p:cNvSpPr/>
          <p:nvPr/>
        </p:nvSpPr>
        <p:spPr>
          <a:xfrm>
            <a:off x="399056" y="1764297"/>
            <a:ext cx="8712968" cy="2954655"/>
          </a:xfrm>
          <a:prstGeom prst="rect">
            <a:avLst/>
          </a:prstGeom>
        </p:spPr>
        <p:txBody>
          <a:bodyPr wrap="square">
            <a:spAutoFit/>
          </a:bodyPr>
          <a:lstStyle/>
          <a:p>
            <a:pPr marL="285750" indent="-285750">
              <a:buFont typeface="Wingdings" panose="05000000000000000000" pitchFamily="2" charset="2"/>
              <a:buChar char="Ø"/>
            </a:pPr>
            <a:r>
              <a:rPr lang="fr-FR" sz="2400" b="1" dirty="0" smtClean="0">
                <a:latin typeface="Work Sans" panose="00000500000000000000" pitchFamily="2" charset="0"/>
              </a:rPr>
              <a:t>Un </a:t>
            </a:r>
            <a:r>
              <a:rPr lang="fr-FR" sz="2400" b="1" dirty="0">
                <a:latin typeface="Work Sans" panose="00000500000000000000" pitchFamily="2" charset="0"/>
              </a:rPr>
              <a:t>bureau de vote </a:t>
            </a:r>
            <a:r>
              <a:rPr lang="fr-FR" sz="2400" b="1" dirty="0" smtClean="0">
                <a:latin typeface="Work Sans" panose="00000500000000000000" pitchFamily="2" charset="0"/>
              </a:rPr>
              <a:t>sur le site de Blois dans </a:t>
            </a:r>
            <a:r>
              <a:rPr lang="fr-FR" sz="2400" b="1" dirty="0">
                <a:latin typeface="Work Sans" panose="00000500000000000000" pitchFamily="2" charset="0"/>
              </a:rPr>
              <a:t>le hall du site Jean Jaurès</a:t>
            </a:r>
            <a:endParaRPr lang="fr-FR" sz="2400" b="1" dirty="0" smtClean="0">
              <a:latin typeface="Work Sans" panose="00000500000000000000" pitchFamily="2" charset="0"/>
            </a:endParaRPr>
          </a:p>
          <a:p>
            <a:endParaRPr lang="fr-FR" sz="2000" u="sng" dirty="0">
              <a:latin typeface="Work Sans" panose="00000500000000000000" pitchFamily="2" charset="0"/>
            </a:endParaRPr>
          </a:p>
          <a:p>
            <a:r>
              <a:rPr lang="fr-FR" sz="2000" dirty="0">
                <a:latin typeface="Work Sans" panose="00000500000000000000" pitchFamily="2" charset="0"/>
              </a:rPr>
              <a:t>Pour l’IUT de Blois</a:t>
            </a:r>
          </a:p>
          <a:p>
            <a:r>
              <a:rPr lang="fr-FR" sz="2000" dirty="0">
                <a:latin typeface="Work Sans" panose="00000500000000000000" pitchFamily="2" charset="0"/>
              </a:rPr>
              <a:t>Pour </a:t>
            </a:r>
            <a:r>
              <a:rPr lang="fr-FR" sz="2000" dirty="0" smtClean="0">
                <a:latin typeface="Work Sans" panose="00000500000000000000" pitchFamily="2" charset="0"/>
              </a:rPr>
              <a:t>les </a:t>
            </a:r>
            <a:r>
              <a:rPr lang="fr-FR" sz="2000" dirty="0">
                <a:latin typeface="Work Sans" panose="00000500000000000000" pitchFamily="2" charset="0"/>
              </a:rPr>
              <a:t>personnel </a:t>
            </a:r>
            <a:r>
              <a:rPr lang="fr-FR" sz="2000" dirty="0" smtClean="0">
                <a:latin typeface="Work Sans" panose="00000500000000000000" pitchFamily="2" charset="0"/>
              </a:rPr>
              <a:t>de l’UFR Droit, Economie et Sciences Sociales et de l’UFR Sciences et Techniques travaillant sur Blois</a:t>
            </a:r>
            <a:endParaRPr lang="fr-FR" sz="2000" dirty="0">
              <a:latin typeface="Work Sans" panose="00000500000000000000" pitchFamily="2" charset="0"/>
            </a:endParaRPr>
          </a:p>
          <a:p>
            <a:r>
              <a:rPr lang="fr-FR" sz="2000" dirty="0">
                <a:latin typeface="Work Sans" panose="00000500000000000000" pitchFamily="2" charset="0"/>
              </a:rPr>
              <a:t>Pour le SCD de Blois</a:t>
            </a:r>
          </a:p>
          <a:p>
            <a:pPr marL="285750" indent="-285750">
              <a:buFont typeface="Wingdings" panose="05000000000000000000" pitchFamily="2" charset="2"/>
              <a:buChar char="Ø"/>
            </a:pPr>
            <a:endParaRPr lang="fr-FR" sz="2000" dirty="0">
              <a:latin typeface="Work Sans" panose="00000500000000000000" pitchFamily="2" charset="0"/>
            </a:endParaRPr>
          </a:p>
          <a:p>
            <a:endParaRPr lang="fr-FR" dirty="0"/>
          </a:p>
        </p:txBody>
      </p:sp>
    </p:spTree>
    <p:extLst>
      <p:ext uri="{BB962C8B-B14F-4D97-AF65-F5344CB8AC3E}">
        <p14:creationId xmlns:p14="http://schemas.microsoft.com/office/powerpoint/2010/main" val="2523850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a:xfrm>
            <a:off x="539552" y="2420888"/>
            <a:ext cx="7886700" cy="1325563"/>
          </a:xfrm>
        </p:spPr>
        <p:txBody>
          <a:bodyPr/>
          <a:lstStyle/>
          <a:p>
            <a:pPr algn="ctr"/>
            <a:r>
              <a:rPr lang="fr-FR" sz="4000" dirty="0" smtClean="0"/>
              <a:t>Merci de votre attention</a:t>
            </a:r>
            <a:endParaRPr lang="fr-FR" sz="4000" dirty="0"/>
          </a:p>
        </p:txBody>
      </p:sp>
    </p:spTree>
    <p:extLst>
      <p:ext uri="{BB962C8B-B14F-4D97-AF65-F5344CB8AC3E}">
        <p14:creationId xmlns:p14="http://schemas.microsoft.com/office/powerpoint/2010/main" val="3327134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p:txBody>
          <a:bodyPr/>
          <a:lstStyle/>
          <a:p>
            <a:pPr algn="ctr"/>
            <a:r>
              <a:rPr lang="fr-FR" dirty="0" smtClean="0">
                <a:latin typeface="Work Sans" panose="00000500000000000000" pitchFamily="2" charset="0"/>
              </a:rPr>
              <a:t>Les instances concernées </a:t>
            </a:r>
            <a:endParaRPr lang="fr-FR" dirty="0">
              <a:latin typeface="Work Sans" panose="00000500000000000000" pitchFamily="2" charset="0"/>
            </a:endParaRPr>
          </a:p>
        </p:txBody>
      </p:sp>
      <p:sp>
        <p:nvSpPr>
          <p:cNvPr id="5" name="Espace réservé du texte 4"/>
          <p:cNvSpPr>
            <a:spLocks noGrp="1"/>
          </p:cNvSpPr>
          <p:nvPr>
            <p:ph type="body" sz="quarter" idx="14"/>
          </p:nvPr>
        </p:nvSpPr>
        <p:spPr>
          <a:xfrm>
            <a:off x="628650" y="1844675"/>
            <a:ext cx="7886700" cy="3960589"/>
          </a:xfrm>
        </p:spPr>
        <p:txBody>
          <a:bodyPr/>
          <a:lstStyle/>
          <a:p>
            <a:pPr lvl="0" algn="just"/>
            <a:r>
              <a:rPr lang="fr-FR" sz="2200" dirty="0">
                <a:latin typeface="Work Sans" panose="00000500000000000000" pitchFamily="2" charset="0"/>
              </a:rPr>
              <a:t>C</a:t>
            </a:r>
            <a:r>
              <a:rPr lang="fr-FR" sz="2200" dirty="0" smtClean="0">
                <a:latin typeface="Work Sans" panose="00000500000000000000" pitchFamily="2" charset="0"/>
              </a:rPr>
              <a:t>omité </a:t>
            </a:r>
            <a:r>
              <a:rPr lang="fr-FR" sz="2200" dirty="0">
                <a:latin typeface="Work Sans" panose="00000500000000000000" pitchFamily="2" charset="0"/>
              </a:rPr>
              <a:t>T</a:t>
            </a:r>
            <a:r>
              <a:rPr lang="fr-FR" sz="2200" dirty="0" smtClean="0">
                <a:latin typeface="Work Sans" panose="00000500000000000000" pitchFamily="2" charset="0"/>
              </a:rPr>
              <a:t>echnique Ministériel </a:t>
            </a:r>
            <a:r>
              <a:rPr lang="fr-FR" sz="2200" dirty="0">
                <a:latin typeface="Work Sans" panose="00000500000000000000" pitchFamily="2" charset="0"/>
              </a:rPr>
              <a:t>de </a:t>
            </a:r>
            <a:r>
              <a:rPr lang="fr-FR" sz="2200" dirty="0" smtClean="0">
                <a:latin typeface="Work Sans" panose="00000500000000000000" pitchFamily="2" charset="0"/>
              </a:rPr>
              <a:t>l’Enseignement </a:t>
            </a:r>
            <a:r>
              <a:rPr lang="fr-FR" sz="2200" dirty="0">
                <a:latin typeface="Work Sans" panose="00000500000000000000" pitchFamily="2" charset="0"/>
              </a:rPr>
              <a:t>S</a:t>
            </a:r>
            <a:r>
              <a:rPr lang="fr-FR" sz="2200" dirty="0" smtClean="0">
                <a:latin typeface="Work Sans" panose="00000500000000000000" pitchFamily="2" charset="0"/>
              </a:rPr>
              <a:t>upérieur </a:t>
            </a:r>
            <a:r>
              <a:rPr lang="fr-FR" sz="2200" dirty="0">
                <a:latin typeface="Work Sans" panose="00000500000000000000" pitchFamily="2" charset="0"/>
              </a:rPr>
              <a:t>et de la </a:t>
            </a:r>
            <a:r>
              <a:rPr lang="fr-FR" sz="2200" dirty="0" smtClean="0">
                <a:latin typeface="Work Sans" panose="00000500000000000000" pitchFamily="2" charset="0"/>
              </a:rPr>
              <a:t>Recherche </a:t>
            </a:r>
            <a:r>
              <a:rPr lang="fr-FR" sz="2200" dirty="0">
                <a:latin typeface="Work Sans" panose="00000500000000000000" pitchFamily="2" charset="0"/>
              </a:rPr>
              <a:t>(CTMESR)</a:t>
            </a:r>
          </a:p>
          <a:p>
            <a:pPr lvl="0" algn="just"/>
            <a:r>
              <a:rPr lang="fr-FR" sz="2200" dirty="0">
                <a:latin typeface="Work Sans" panose="00000500000000000000" pitchFamily="2" charset="0"/>
              </a:rPr>
              <a:t>C</a:t>
            </a:r>
            <a:r>
              <a:rPr lang="fr-FR" sz="2200" dirty="0" smtClean="0">
                <a:latin typeface="Work Sans" panose="00000500000000000000" pitchFamily="2" charset="0"/>
              </a:rPr>
              <a:t>omité Technique </a:t>
            </a:r>
            <a:r>
              <a:rPr lang="fr-FR" sz="2200" dirty="0">
                <a:latin typeface="Work Sans" panose="00000500000000000000" pitchFamily="2" charset="0"/>
              </a:rPr>
              <a:t>des personnels enseignants titulaires et stagiaires de statut </a:t>
            </a:r>
            <a:r>
              <a:rPr lang="fr-FR" sz="2200" dirty="0" smtClean="0">
                <a:latin typeface="Work Sans" panose="00000500000000000000" pitchFamily="2" charset="0"/>
              </a:rPr>
              <a:t>Universitaire </a:t>
            </a:r>
            <a:r>
              <a:rPr lang="fr-FR" sz="2200" dirty="0">
                <a:latin typeface="Work Sans" panose="00000500000000000000" pitchFamily="2" charset="0"/>
              </a:rPr>
              <a:t>(CTU)</a:t>
            </a:r>
          </a:p>
          <a:p>
            <a:pPr lvl="0" algn="just"/>
            <a:r>
              <a:rPr lang="fr-FR" sz="2200" dirty="0">
                <a:latin typeface="Work Sans" panose="00000500000000000000" pitchFamily="2" charset="0"/>
              </a:rPr>
              <a:t>C</a:t>
            </a:r>
            <a:r>
              <a:rPr lang="fr-FR" sz="2200" dirty="0" smtClean="0">
                <a:latin typeface="Work Sans" panose="00000500000000000000" pitchFamily="2" charset="0"/>
              </a:rPr>
              <a:t>omité </a:t>
            </a:r>
            <a:r>
              <a:rPr lang="fr-FR" sz="2200" dirty="0">
                <a:latin typeface="Work Sans" panose="00000500000000000000" pitchFamily="2" charset="0"/>
              </a:rPr>
              <a:t>T</a:t>
            </a:r>
            <a:r>
              <a:rPr lang="fr-FR" sz="2200" dirty="0" smtClean="0">
                <a:latin typeface="Work Sans" panose="00000500000000000000" pitchFamily="2" charset="0"/>
              </a:rPr>
              <a:t>echnique d’Etablissement </a:t>
            </a:r>
            <a:r>
              <a:rPr lang="fr-FR" sz="2200" dirty="0">
                <a:latin typeface="Work Sans" panose="00000500000000000000" pitchFamily="2" charset="0"/>
              </a:rPr>
              <a:t>(CTE)</a:t>
            </a:r>
          </a:p>
          <a:p>
            <a:pPr lvl="0" algn="just"/>
            <a:r>
              <a:rPr lang="fr-FR" sz="2200" dirty="0" smtClean="0">
                <a:latin typeface="Work Sans" panose="00000500000000000000" pitchFamily="2" charset="0"/>
              </a:rPr>
              <a:t>Commission </a:t>
            </a:r>
            <a:r>
              <a:rPr lang="fr-FR" sz="2200" dirty="0">
                <a:latin typeface="Work Sans" panose="00000500000000000000" pitchFamily="2" charset="0"/>
              </a:rPr>
              <a:t>C</a:t>
            </a:r>
            <a:r>
              <a:rPr lang="fr-FR" sz="2200" dirty="0" smtClean="0">
                <a:latin typeface="Work Sans" panose="00000500000000000000" pitchFamily="2" charset="0"/>
              </a:rPr>
              <a:t>onsultative </a:t>
            </a:r>
            <a:r>
              <a:rPr lang="fr-FR" sz="2200" dirty="0">
                <a:latin typeface="Work Sans" panose="00000500000000000000" pitchFamily="2" charset="0"/>
              </a:rPr>
              <a:t>P</a:t>
            </a:r>
            <a:r>
              <a:rPr lang="fr-FR" sz="2200" dirty="0" smtClean="0">
                <a:latin typeface="Work Sans" panose="00000500000000000000" pitchFamily="2" charset="0"/>
              </a:rPr>
              <a:t>aritaire </a:t>
            </a:r>
            <a:r>
              <a:rPr lang="fr-FR" sz="2200" dirty="0">
                <a:latin typeface="Work Sans" panose="00000500000000000000" pitchFamily="2" charset="0"/>
              </a:rPr>
              <a:t>compétente à l’égard des agents contractuels (CCP) </a:t>
            </a:r>
          </a:p>
          <a:p>
            <a:pPr lvl="0" algn="just"/>
            <a:r>
              <a:rPr lang="fr-FR" sz="2200" dirty="0">
                <a:latin typeface="Work Sans" panose="00000500000000000000" pitchFamily="2" charset="0"/>
              </a:rPr>
              <a:t>C</a:t>
            </a:r>
            <a:r>
              <a:rPr lang="fr-FR" sz="2200" dirty="0" smtClean="0">
                <a:latin typeface="Work Sans" panose="00000500000000000000" pitchFamily="2" charset="0"/>
              </a:rPr>
              <a:t>ommission </a:t>
            </a:r>
            <a:r>
              <a:rPr lang="fr-FR" sz="2200" dirty="0">
                <a:latin typeface="Work Sans" panose="00000500000000000000" pitchFamily="2" charset="0"/>
              </a:rPr>
              <a:t>P</a:t>
            </a:r>
            <a:r>
              <a:rPr lang="fr-FR" sz="2200" dirty="0" smtClean="0">
                <a:latin typeface="Work Sans" panose="00000500000000000000" pitchFamily="2" charset="0"/>
              </a:rPr>
              <a:t>aritaire d’Etablissement </a:t>
            </a:r>
            <a:r>
              <a:rPr lang="fr-FR" sz="2200" dirty="0">
                <a:latin typeface="Work Sans" panose="00000500000000000000" pitchFamily="2" charset="0"/>
              </a:rPr>
              <a:t>(CPE)</a:t>
            </a:r>
          </a:p>
          <a:p>
            <a:pPr lvl="0" algn="just"/>
            <a:r>
              <a:rPr lang="fr-FR" sz="2200" dirty="0" smtClean="0">
                <a:latin typeface="Work Sans" panose="00000500000000000000" pitchFamily="2" charset="0"/>
              </a:rPr>
              <a:t>Commissions </a:t>
            </a:r>
            <a:r>
              <a:rPr lang="fr-FR" sz="2200" dirty="0">
                <a:latin typeface="Work Sans" panose="00000500000000000000" pitchFamily="2" charset="0"/>
              </a:rPr>
              <a:t>A</a:t>
            </a:r>
            <a:r>
              <a:rPr lang="fr-FR" sz="2200" dirty="0" smtClean="0">
                <a:latin typeface="Work Sans" panose="00000500000000000000" pitchFamily="2" charset="0"/>
              </a:rPr>
              <a:t>dministratives </a:t>
            </a:r>
            <a:r>
              <a:rPr lang="fr-FR" sz="2200" dirty="0">
                <a:latin typeface="Work Sans" panose="00000500000000000000" pitchFamily="2" charset="0"/>
              </a:rPr>
              <a:t>P</a:t>
            </a:r>
            <a:r>
              <a:rPr lang="fr-FR" sz="2200" dirty="0" smtClean="0">
                <a:latin typeface="Work Sans" panose="00000500000000000000" pitchFamily="2" charset="0"/>
              </a:rPr>
              <a:t>aritaires </a:t>
            </a:r>
            <a:r>
              <a:rPr lang="fr-FR" sz="2200" dirty="0">
                <a:latin typeface="Work Sans" panose="00000500000000000000" pitchFamily="2" charset="0"/>
              </a:rPr>
              <a:t>A</a:t>
            </a:r>
            <a:r>
              <a:rPr lang="fr-FR" sz="2200" dirty="0" smtClean="0">
                <a:latin typeface="Work Sans" panose="00000500000000000000" pitchFamily="2" charset="0"/>
              </a:rPr>
              <a:t>cadémiques </a:t>
            </a:r>
            <a:r>
              <a:rPr lang="fr-FR" sz="2200" dirty="0">
                <a:latin typeface="Work Sans" panose="00000500000000000000" pitchFamily="2" charset="0"/>
              </a:rPr>
              <a:t>et </a:t>
            </a:r>
            <a:r>
              <a:rPr lang="fr-FR" sz="2200" dirty="0" smtClean="0">
                <a:latin typeface="Work Sans" panose="00000500000000000000" pitchFamily="2" charset="0"/>
              </a:rPr>
              <a:t>Nationales </a:t>
            </a:r>
            <a:r>
              <a:rPr lang="fr-FR" sz="2200" dirty="0">
                <a:latin typeface="Work Sans" panose="00000500000000000000" pitchFamily="2" charset="0"/>
              </a:rPr>
              <a:t>(CAPA-CAPN</a:t>
            </a:r>
            <a:r>
              <a:rPr lang="fr-FR" sz="2000" dirty="0">
                <a:latin typeface="Work Sans" panose="00000500000000000000" pitchFamily="2" charset="0"/>
              </a:rPr>
              <a:t>)</a:t>
            </a:r>
          </a:p>
          <a:p>
            <a:pPr marL="0" indent="0">
              <a:buNone/>
            </a:pPr>
            <a:endParaRPr lang="fr-FR" sz="2000" dirty="0">
              <a:latin typeface="Work Sans" panose="00000500000000000000" pitchFamily="2" charset="0"/>
            </a:endParaRPr>
          </a:p>
          <a:p>
            <a:endParaRPr lang="fr-FR" dirty="0"/>
          </a:p>
        </p:txBody>
      </p:sp>
    </p:spTree>
    <p:extLst>
      <p:ext uri="{BB962C8B-B14F-4D97-AF65-F5344CB8AC3E}">
        <p14:creationId xmlns:p14="http://schemas.microsoft.com/office/powerpoint/2010/main" val="508639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p:txBody>
          <a:bodyPr/>
          <a:lstStyle/>
          <a:p>
            <a:pPr algn="ctr"/>
            <a:r>
              <a:rPr lang="fr-FR" dirty="0" smtClean="0"/>
              <a:t>CTMESR / CTU/ CTE </a:t>
            </a:r>
            <a:endParaRPr lang="fr-FR" dirty="0"/>
          </a:p>
        </p:txBody>
      </p:sp>
      <p:sp>
        <p:nvSpPr>
          <p:cNvPr id="5" name="Espace réservé du texte 4"/>
          <p:cNvSpPr>
            <a:spLocks noGrp="1"/>
          </p:cNvSpPr>
          <p:nvPr>
            <p:ph type="body" sz="quarter" idx="14"/>
          </p:nvPr>
        </p:nvSpPr>
        <p:spPr>
          <a:xfrm>
            <a:off x="628650" y="1412777"/>
            <a:ext cx="7886700" cy="4680520"/>
          </a:xfrm>
        </p:spPr>
        <p:txBody>
          <a:bodyPr/>
          <a:lstStyle/>
          <a:p>
            <a:pPr algn="just"/>
            <a:r>
              <a:rPr lang="fr-FR" sz="2200" dirty="0">
                <a:latin typeface="Work Sans" panose="00000500000000000000" pitchFamily="2" charset="0"/>
              </a:rPr>
              <a:t>Le comité technique est une instance de concertation chargée de donner son avis sur les questions et projets de textes relatifs à l’organisation et au fonctionnement des services, les questions relatives à la gestion prévisionnelle des effectifs, des emplois et des compétences ou encore des grandes orientations en matière de politique indemnitaire et des critères de répartition y afférents.  </a:t>
            </a:r>
            <a:endParaRPr lang="fr-FR" sz="2200" dirty="0" smtClean="0">
              <a:latin typeface="Work Sans" panose="00000500000000000000" pitchFamily="2" charset="0"/>
            </a:endParaRPr>
          </a:p>
          <a:p>
            <a:pPr algn="just"/>
            <a:r>
              <a:rPr lang="fr-FR" sz="2200" dirty="0" smtClean="0">
                <a:latin typeface="Work Sans" panose="00000500000000000000" pitchFamily="2" charset="0"/>
              </a:rPr>
              <a:t>CTMESR : ensemble des personnels du ministère</a:t>
            </a:r>
          </a:p>
          <a:p>
            <a:pPr algn="just"/>
            <a:r>
              <a:rPr lang="fr-FR" sz="2200" dirty="0" smtClean="0">
                <a:latin typeface="Work Sans" panose="00000500000000000000" pitchFamily="2" charset="0"/>
              </a:rPr>
              <a:t>CTU : personnels enseignants-chercheurs </a:t>
            </a:r>
          </a:p>
          <a:p>
            <a:pPr algn="just"/>
            <a:r>
              <a:rPr lang="fr-FR" sz="2200" dirty="0" smtClean="0">
                <a:latin typeface="Work Sans" panose="00000500000000000000" pitchFamily="2" charset="0"/>
              </a:rPr>
              <a:t>CTE : personnels de l’université </a:t>
            </a:r>
          </a:p>
          <a:p>
            <a:pPr algn="just"/>
            <a:r>
              <a:rPr lang="fr-FR" sz="2200" dirty="0" smtClean="0">
                <a:latin typeface="Work Sans" panose="00000500000000000000" pitchFamily="2" charset="0"/>
              </a:rPr>
              <a:t>Ex : politique d’emplois, en faveur des contractuels .</a:t>
            </a:r>
            <a:endParaRPr lang="fr-FR" sz="2200" dirty="0">
              <a:latin typeface="Work Sans" panose="00000500000000000000" pitchFamily="2" charset="0"/>
            </a:endParaRPr>
          </a:p>
        </p:txBody>
      </p:sp>
    </p:spTree>
    <p:extLst>
      <p:ext uri="{BB962C8B-B14F-4D97-AF65-F5344CB8AC3E}">
        <p14:creationId xmlns:p14="http://schemas.microsoft.com/office/powerpoint/2010/main" val="2532832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p:txBody>
          <a:bodyPr/>
          <a:lstStyle/>
          <a:p>
            <a:pPr algn="ctr"/>
            <a:r>
              <a:rPr lang="fr-FR" dirty="0" smtClean="0"/>
              <a:t>CTMESR / CTE / CTU</a:t>
            </a:r>
            <a:br>
              <a:rPr lang="fr-FR" dirty="0" smtClean="0"/>
            </a:br>
            <a:r>
              <a:rPr lang="fr-FR" dirty="0" smtClean="0"/>
              <a:t>Qui vote ?  </a:t>
            </a:r>
            <a:endParaRPr lang="fr-FR" dirty="0"/>
          </a:p>
        </p:txBody>
      </p:sp>
      <p:sp>
        <p:nvSpPr>
          <p:cNvPr id="5" name="Espace réservé du texte 4"/>
          <p:cNvSpPr>
            <a:spLocks noGrp="1"/>
          </p:cNvSpPr>
          <p:nvPr>
            <p:ph type="body" sz="quarter" idx="14"/>
          </p:nvPr>
        </p:nvSpPr>
        <p:spPr>
          <a:xfrm>
            <a:off x="628650" y="1412777"/>
            <a:ext cx="7886700" cy="4680520"/>
          </a:xfrm>
        </p:spPr>
        <p:txBody>
          <a:bodyPr/>
          <a:lstStyle/>
          <a:p>
            <a:pPr algn="just"/>
            <a:r>
              <a:rPr lang="fr-FR" sz="2000" b="1" dirty="0" smtClean="0">
                <a:latin typeface="Work Sans" panose="00000500000000000000" pitchFamily="2" charset="0"/>
              </a:rPr>
              <a:t>CTMESR/CTE</a:t>
            </a:r>
          </a:p>
          <a:p>
            <a:pPr lvl="1" algn="just"/>
            <a:r>
              <a:rPr lang="fr-FR" sz="2000" dirty="0" smtClean="0">
                <a:latin typeface="Work Sans" panose="00000500000000000000" pitchFamily="2" charset="0"/>
              </a:rPr>
              <a:t>les </a:t>
            </a:r>
            <a:r>
              <a:rPr lang="fr-FR" sz="2000" dirty="0">
                <a:latin typeface="Work Sans" panose="00000500000000000000" pitchFamily="2" charset="0"/>
              </a:rPr>
              <a:t>fonctionnaires titulaires ou stagiaires en position d’activité ou en congé parental exerçant leurs fonctions à l’Université de </a:t>
            </a:r>
            <a:r>
              <a:rPr lang="fr-FR" sz="2000" dirty="0" smtClean="0">
                <a:latin typeface="Work Sans" panose="00000500000000000000" pitchFamily="2" charset="0"/>
              </a:rPr>
              <a:t>Tours</a:t>
            </a:r>
          </a:p>
          <a:p>
            <a:pPr lvl="1" algn="just"/>
            <a:r>
              <a:rPr lang="fr-FR" sz="2000" dirty="0">
                <a:latin typeface="Work Sans" panose="00000500000000000000" pitchFamily="2" charset="0"/>
              </a:rPr>
              <a:t>les agents contractuels de droit public ou de droit privé exerçant leurs fonctions à l’université de Tours, en congé parental ou en congé rémunéré. Les agents doivent bénéficier d’un contrat de travail à durée indéterminée ou d’un contrat d’une durée minimale de six mois et ce depuis au moins deux mois à la date du scrutin ou bénéficier d’un contrat reconduit successivement depuis au moins six mois, en cours à la date du scrutin</a:t>
            </a:r>
            <a:r>
              <a:rPr lang="fr-FR" sz="2400" dirty="0" smtClean="0"/>
              <a:t>.</a:t>
            </a:r>
          </a:p>
          <a:p>
            <a:pPr lvl="1" algn="just"/>
            <a:r>
              <a:rPr lang="fr-FR" sz="2000" dirty="0" smtClean="0">
                <a:latin typeface="Work Sans" panose="00000500000000000000" pitchFamily="2" charset="0"/>
              </a:rPr>
              <a:t>Les personnels hébergés (CNRS, INSERM…)</a:t>
            </a:r>
            <a:endParaRPr lang="fr-FR" sz="2000" dirty="0">
              <a:latin typeface="Work Sans" panose="00000500000000000000" pitchFamily="2" charset="0"/>
            </a:endParaRPr>
          </a:p>
          <a:p>
            <a:pPr lvl="1" algn="just"/>
            <a:endParaRPr lang="fr-FR" sz="2200" dirty="0">
              <a:latin typeface="Work Sans" panose="00000500000000000000" pitchFamily="2" charset="0"/>
            </a:endParaRPr>
          </a:p>
        </p:txBody>
      </p:sp>
    </p:spTree>
    <p:extLst>
      <p:ext uri="{BB962C8B-B14F-4D97-AF65-F5344CB8AC3E}">
        <p14:creationId xmlns:p14="http://schemas.microsoft.com/office/powerpoint/2010/main" val="3262316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p:txBody>
          <a:bodyPr/>
          <a:lstStyle/>
          <a:p>
            <a:pPr algn="ctr"/>
            <a:r>
              <a:rPr lang="fr-FR" dirty="0" smtClean="0"/>
              <a:t>CTMESR/CTE/CTU</a:t>
            </a:r>
            <a:br>
              <a:rPr lang="fr-FR" dirty="0" smtClean="0"/>
            </a:br>
            <a:r>
              <a:rPr lang="fr-FR" dirty="0" smtClean="0"/>
              <a:t>Qui vote ?  </a:t>
            </a:r>
            <a:endParaRPr lang="fr-FR" dirty="0"/>
          </a:p>
        </p:txBody>
      </p:sp>
      <p:sp>
        <p:nvSpPr>
          <p:cNvPr id="5" name="Espace réservé du texte 4"/>
          <p:cNvSpPr>
            <a:spLocks noGrp="1"/>
          </p:cNvSpPr>
          <p:nvPr>
            <p:ph type="body" sz="quarter" idx="14"/>
          </p:nvPr>
        </p:nvSpPr>
        <p:spPr>
          <a:xfrm>
            <a:off x="628650" y="1628800"/>
            <a:ext cx="7886700" cy="4464497"/>
          </a:xfrm>
        </p:spPr>
        <p:txBody>
          <a:bodyPr/>
          <a:lstStyle/>
          <a:p>
            <a:pPr algn="just"/>
            <a:r>
              <a:rPr lang="fr-FR" sz="2000" b="1" dirty="0" smtClean="0">
                <a:latin typeface="Work Sans" panose="00000500000000000000" pitchFamily="2" charset="0"/>
              </a:rPr>
              <a:t>CTU : </a:t>
            </a:r>
          </a:p>
          <a:p>
            <a:pPr lvl="1" algn="just"/>
            <a:r>
              <a:rPr lang="fr-FR" sz="2000" dirty="0">
                <a:latin typeface="Work Sans" panose="00000500000000000000" pitchFamily="2" charset="0"/>
              </a:rPr>
              <a:t>S</a:t>
            </a:r>
            <a:r>
              <a:rPr lang="fr-FR" sz="2000" dirty="0" smtClean="0">
                <a:latin typeface="Work Sans" panose="00000500000000000000" pitchFamily="2" charset="0"/>
              </a:rPr>
              <a:t>euls </a:t>
            </a:r>
            <a:r>
              <a:rPr lang="fr-FR" sz="2000" dirty="0">
                <a:latin typeface="Work Sans" panose="00000500000000000000" pitchFamily="2" charset="0"/>
              </a:rPr>
              <a:t>sont les électeurs les enseignants-chercheurs et les assistants de l’enseignement supérieur</a:t>
            </a:r>
            <a:r>
              <a:rPr lang="fr-FR" sz="2000" dirty="0"/>
              <a:t>. </a:t>
            </a:r>
          </a:p>
          <a:p>
            <a:pPr algn="just"/>
            <a:r>
              <a:rPr lang="fr-FR" sz="2200" b="1" dirty="0" smtClean="0">
                <a:latin typeface="Work Sans" panose="00000500000000000000" pitchFamily="2" charset="0"/>
              </a:rPr>
              <a:t>Pour les trois instances </a:t>
            </a:r>
            <a:r>
              <a:rPr lang="fr-FR" sz="2200" dirty="0" smtClean="0">
                <a:latin typeface="Work Sans" panose="00000500000000000000" pitchFamily="2" charset="0"/>
              </a:rPr>
              <a:t>: </a:t>
            </a:r>
          </a:p>
          <a:p>
            <a:pPr lvl="1" algn="just"/>
            <a:r>
              <a:rPr lang="fr-FR" sz="2000" dirty="0">
                <a:latin typeface="Work Sans" panose="00000500000000000000" pitchFamily="2" charset="0"/>
              </a:rPr>
              <a:t>Les agents en congé annuel, en congé de maladie, en congé de longue maladie, en congé de longue durée, en congé de solidarité familiale, en congé de maternité ou de paternité, en congé d’adoption, en congé parental ou de présence parentale, en congé de formation syndicale, en congé pour invalidité temporaire imputable au service ou en congé de formation professionnelle sont également électeurs. </a:t>
            </a:r>
          </a:p>
          <a:p>
            <a:pPr marL="0" indent="0">
              <a:buNone/>
            </a:pPr>
            <a:endParaRPr lang="fr-FR" sz="2400" dirty="0"/>
          </a:p>
          <a:p>
            <a:pPr algn="just"/>
            <a:endParaRPr lang="fr-FR" sz="2200" dirty="0">
              <a:latin typeface="Work Sans" panose="00000500000000000000" pitchFamily="2" charset="0"/>
            </a:endParaRPr>
          </a:p>
        </p:txBody>
      </p:sp>
    </p:spTree>
    <p:extLst>
      <p:ext uri="{BB962C8B-B14F-4D97-AF65-F5344CB8AC3E}">
        <p14:creationId xmlns:p14="http://schemas.microsoft.com/office/powerpoint/2010/main" val="710407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p:txBody>
          <a:bodyPr/>
          <a:lstStyle/>
          <a:p>
            <a:pPr algn="ctr"/>
            <a:r>
              <a:rPr lang="fr-FR" dirty="0" smtClean="0"/>
              <a:t>CTMESR/CTE/CTU</a:t>
            </a:r>
            <a:br>
              <a:rPr lang="fr-FR" dirty="0" smtClean="0"/>
            </a:br>
            <a:r>
              <a:rPr lang="fr-FR" dirty="0" smtClean="0"/>
              <a:t>Quelles modalités de vote ?  </a:t>
            </a:r>
            <a:endParaRPr lang="fr-FR" dirty="0"/>
          </a:p>
        </p:txBody>
      </p:sp>
      <p:sp>
        <p:nvSpPr>
          <p:cNvPr id="5" name="Espace réservé du texte 4"/>
          <p:cNvSpPr>
            <a:spLocks noGrp="1"/>
          </p:cNvSpPr>
          <p:nvPr>
            <p:ph type="body" sz="quarter" idx="14"/>
          </p:nvPr>
        </p:nvSpPr>
        <p:spPr>
          <a:xfrm>
            <a:off x="628650" y="1628800"/>
            <a:ext cx="7886700" cy="4464497"/>
          </a:xfrm>
        </p:spPr>
        <p:txBody>
          <a:bodyPr/>
          <a:lstStyle/>
          <a:p>
            <a:pPr algn="just"/>
            <a:r>
              <a:rPr lang="fr-FR" sz="2000" dirty="0" smtClean="0">
                <a:latin typeface="Work Sans" panose="00000500000000000000" pitchFamily="2" charset="0"/>
              </a:rPr>
              <a:t>Vote à l’urne dans l’un des bureaux de vote installés sur chaque site de l’université </a:t>
            </a:r>
          </a:p>
          <a:p>
            <a:pPr algn="just"/>
            <a:r>
              <a:rPr lang="fr-FR" sz="2000" dirty="0" smtClean="0">
                <a:latin typeface="Work Sans" panose="00000500000000000000" pitchFamily="2" charset="0"/>
              </a:rPr>
              <a:t>Scrutin de liste </a:t>
            </a:r>
            <a:endParaRPr lang="fr-FR" sz="2400" dirty="0">
              <a:latin typeface="Work Sans" panose="00000500000000000000" pitchFamily="2" charset="0"/>
            </a:endParaRPr>
          </a:p>
          <a:p>
            <a:pPr algn="just"/>
            <a:r>
              <a:rPr lang="fr-FR" sz="2200" dirty="0" smtClean="0">
                <a:latin typeface="Work Sans" panose="00000500000000000000" pitchFamily="2" charset="0"/>
              </a:rPr>
              <a:t>Se munir d’une pièce d’identité ou de la carte professionnelle </a:t>
            </a:r>
          </a:p>
          <a:p>
            <a:pPr algn="just"/>
            <a:r>
              <a:rPr lang="fr-FR" sz="2200" dirty="0" smtClean="0">
                <a:latin typeface="Work Sans" panose="00000500000000000000" pitchFamily="2" charset="0"/>
              </a:rPr>
              <a:t>Possibilité de vote par correspondance </a:t>
            </a:r>
          </a:p>
          <a:p>
            <a:pPr algn="just"/>
            <a:r>
              <a:rPr lang="fr-FR" sz="2200" dirty="0" smtClean="0">
                <a:latin typeface="Work Sans" panose="00000500000000000000" pitchFamily="2" charset="0"/>
              </a:rPr>
              <a:t>Pas de vote par procuration</a:t>
            </a:r>
            <a:endParaRPr lang="fr-FR" sz="2200" dirty="0">
              <a:latin typeface="Work Sans" panose="00000500000000000000" pitchFamily="2" charset="0"/>
            </a:endParaRPr>
          </a:p>
        </p:txBody>
      </p:sp>
    </p:spTree>
    <p:extLst>
      <p:ext uri="{BB962C8B-B14F-4D97-AF65-F5344CB8AC3E}">
        <p14:creationId xmlns:p14="http://schemas.microsoft.com/office/powerpoint/2010/main" val="556296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p:txBody>
          <a:bodyPr/>
          <a:lstStyle/>
          <a:p>
            <a:pPr algn="ctr"/>
            <a:r>
              <a:rPr lang="fr-FR" dirty="0" smtClean="0">
                <a:latin typeface="Work Sans" panose="00000500000000000000" pitchFamily="2" charset="0"/>
              </a:rPr>
              <a:t>Et le CHSCT ?  </a:t>
            </a:r>
            <a:endParaRPr lang="fr-FR" dirty="0">
              <a:latin typeface="Work Sans" panose="00000500000000000000" pitchFamily="2" charset="0"/>
            </a:endParaRPr>
          </a:p>
        </p:txBody>
      </p:sp>
      <p:sp>
        <p:nvSpPr>
          <p:cNvPr id="5" name="Espace réservé du texte 4"/>
          <p:cNvSpPr>
            <a:spLocks noGrp="1"/>
          </p:cNvSpPr>
          <p:nvPr>
            <p:ph type="body" sz="quarter" idx="14"/>
          </p:nvPr>
        </p:nvSpPr>
        <p:spPr>
          <a:xfrm>
            <a:off x="628650" y="1628800"/>
            <a:ext cx="7886700" cy="4464497"/>
          </a:xfrm>
        </p:spPr>
        <p:txBody>
          <a:bodyPr/>
          <a:lstStyle/>
          <a:p>
            <a:pPr algn="just"/>
            <a:r>
              <a:rPr lang="fr-FR" sz="2400" dirty="0">
                <a:latin typeface="Work Sans" panose="00000500000000000000" pitchFamily="2" charset="0"/>
              </a:rPr>
              <a:t>Les résultats obtenus </a:t>
            </a:r>
            <a:r>
              <a:rPr lang="fr-FR" sz="2400" dirty="0" smtClean="0">
                <a:latin typeface="Work Sans" panose="00000500000000000000" pitchFamily="2" charset="0"/>
              </a:rPr>
              <a:t>à l’issue du vote pour le comité </a:t>
            </a:r>
            <a:r>
              <a:rPr lang="fr-FR" sz="2400" dirty="0">
                <a:latin typeface="Work Sans" panose="00000500000000000000" pitchFamily="2" charset="0"/>
              </a:rPr>
              <a:t>technique </a:t>
            </a:r>
            <a:r>
              <a:rPr lang="fr-FR" sz="2400" dirty="0" smtClean="0">
                <a:latin typeface="Work Sans" panose="00000500000000000000" pitchFamily="2" charset="0"/>
              </a:rPr>
              <a:t>d’établissement permettront </a:t>
            </a:r>
            <a:r>
              <a:rPr lang="fr-FR" sz="2400" dirty="0">
                <a:latin typeface="Work Sans" panose="00000500000000000000" pitchFamily="2" charset="0"/>
              </a:rPr>
              <a:t>de désigner les représentants du personnel au comité d’hygiène, de sécurité et des conditions de travail (CHSCT).</a:t>
            </a:r>
          </a:p>
          <a:p>
            <a:pPr algn="just"/>
            <a:endParaRPr lang="fr-FR" sz="2200" dirty="0">
              <a:latin typeface="Work Sans" panose="00000500000000000000" pitchFamily="2" charset="0"/>
            </a:endParaRPr>
          </a:p>
        </p:txBody>
      </p:sp>
    </p:spTree>
    <p:extLst>
      <p:ext uri="{BB962C8B-B14F-4D97-AF65-F5344CB8AC3E}">
        <p14:creationId xmlns:p14="http://schemas.microsoft.com/office/powerpoint/2010/main" val="1130508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Elections professionnelles 2018</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Titre 3"/>
          <p:cNvSpPr>
            <a:spLocks noGrp="1"/>
          </p:cNvSpPr>
          <p:nvPr>
            <p:ph type="title"/>
          </p:nvPr>
        </p:nvSpPr>
        <p:spPr/>
        <p:txBody>
          <a:bodyPr/>
          <a:lstStyle/>
          <a:p>
            <a:pPr algn="ctr"/>
            <a:r>
              <a:rPr lang="fr-FR" dirty="0" smtClean="0">
                <a:latin typeface="Work Sans" panose="00000500000000000000" pitchFamily="2" charset="0"/>
              </a:rPr>
              <a:t>La Commission Paritaire d’Etablissement </a:t>
            </a:r>
            <a:endParaRPr lang="fr-FR" dirty="0">
              <a:latin typeface="Work Sans" panose="00000500000000000000" pitchFamily="2" charset="0"/>
            </a:endParaRPr>
          </a:p>
        </p:txBody>
      </p:sp>
      <p:sp>
        <p:nvSpPr>
          <p:cNvPr id="5" name="Espace réservé du texte 4"/>
          <p:cNvSpPr>
            <a:spLocks noGrp="1"/>
          </p:cNvSpPr>
          <p:nvPr>
            <p:ph type="body" sz="quarter" idx="14"/>
          </p:nvPr>
        </p:nvSpPr>
        <p:spPr>
          <a:xfrm>
            <a:off x="628650" y="1844675"/>
            <a:ext cx="7886700" cy="4248621"/>
          </a:xfrm>
        </p:spPr>
        <p:txBody>
          <a:bodyPr/>
          <a:lstStyle/>
          <a:p>
            <a:pPr algn="just"/>
            <a:r>
              <a:rPr lang="fr-FR" sz="2200" dirty="0">
                <a:latin typeface="Work Sans" panose="00000500000000000000" pitchFamily="2" charset="0"/>
              </a:rPr>
              <a:t>La commission paritaire d’établissement est consultée sur les décisions individuelles concernant les personnels </a:t>
            </a:r>
            <a:r>
              <a:rPr lang="fr-FR" sz="2200" dirty="0" smtClean="0">
                <a:latin typeface="Work Sans" panose="00000500000000000000" pitchFamily="2" charset="0"/>
              </a:rPr>
              <a:t>BIATSS</a:t>
            </a:r>
            <a:r>
              <a:rPr lang="fr-FR" sz="2200" dirty="0">
                <a:latin typeface="Work Sans" panose="00000500000000000000" pitchFamily="2" charset="0"/>
              </a:rPr>
              <a:t> </a:t>
            </a:r>
            <a:r>
              <a:rPr lang="fr-FR" sz="2200" dirty="0" smtClean="0">
                <a:latin typeface="Work Sans" panose="00000500000000000000" pitchFamily="2" charset="0"/>
              </a:rPr>
              <a:t>titulaires.</a:t>
            </a:r>
          </a:p>
          <a:p>
            <a:pPr algn="just"/>
            <a:r>
              <a:rPr lang="fr-FR" sz="2200" dirty="0" smtClean="0">
                <a:latin typeface="Work Sans" panose="00000500000000000000" pitchFamily="2" charset="0"/>
              </a:rPr>
              <a:t>Elle </a:t>
            </a:r>
            <a:r>
              <a:rPr lang="fr-FR" sz="2200" dirty="0">
                <a:latin typeface="Work Sans" panose="00000500000000000000" pitchFamily="2" charset="0"/>
              </a:rPr>
              <a:t>donne notamment son avis sur les propositions d’inscription pour l’accès sur liste d’aptitude à un corps ainsi que sur les propositions d’avancements de grades et </a:t>
            </a:r>
            <a:r>
              <a:rPr lang="fr-FR" sz="2200" dirty="0" smtClean="0">
                <a:latin typeface="Work Sans" panose="00000500000000000000" pitchFamily="2" charset="0"/>
              </a:rPr>
              <a:t>d’échelons. </a:t>
            </a:r>
          </a:p>
          <a:p>
            <a:pPr algn="just"/>
            <a:r>
              <a:rPr lang="fr-FR" sz="2200" dirty="0" smtClean="0">
                <a:latin typeface="Work Sans" panose="00000500000000000000" pitchFamily="2" charset="0"/>
              </a:rPr>
              <a:t>Elle </a:t>
            </a:r>
            <a:r>
              <a:rPr lang="fr-FR" sz="2200" dirty="0">
                <a:latin typeface="Work Sans" panose="00000500000000000000" pitchFamily="2" charset="0"/>
              </a:rPr>
              <a:t>prépare les travaux des commissions administratives paritaires intéressant ces personnels</a:t>
            </a:r>
            <a:r>
              <a:rPr lang="fr-FR" dirty="0"/>
              <a:t>. </a:t>
            </a:r>
          </a:p>
          <a:p>
            <a:r>
              <a:rPr lang="fr-FR" sz="2200" dirty="0" smtClean="0">
                <a:latin typeface="Work Sans" panose="00000500000000000000" pitchFamily="2" charset="0"/>
              </a:rPr>
              <a:t>3 groupes : ITRF, AENES , Bibliothèque et par catégorie </a:t>
            </a:r>
            <a:endParaRPr lang="fr-FR" sz="2200" dirty="0">
              <a:latin typeface="Work Sans" panose="00000500000000000000" pitchFamily="2" charset="0"/>
            </a:endParaRPr>
          </a:p>
        </p:txBody>
      </p:sp>
    </p:spTree>
    <p:extLst>
      <p:ext uri="{BB962C8B-B14F-4D97-AF65-F5344CB8AC3E}">
        <p14:creationId xmlns:p14="http://schemas.microsoft.com/office/powerpoint/2010/main" val="2495614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uver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1447</Words>
  <Application>Microsoft Office PowerPoint</Application>
  <PresentationFormat>Affichage à l'écran (4:3)</PresentationFormat>
  <Paragraphs>169</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couverture</vt:lpstr>
      <vt:lpstr>Présentation PowerPoint</vt:lpstr>
      <vt:lpstr>Renouvellement général des instances</vt:lpstr>
      <vt:lpstr>Les instances concernées </vt:lpstr>
      <vt:lpstr>CTMESR / CTU/ CTE </vt:lpstr>
      <vt:lpstr>CTMESR / CTE / CTU Qui vote ?  </vt:lpstr>
      <vt:lpstr>CTMESR/CTE/CTU Qui vote ?  </vt:lpstr>
      <vt:lpstr>CTMESR/CTE/CTU Quelles modalités de vote ?  </vt:lpstr>
      <vt:lpstr>Et le CHSCT ?  </vt:lpstr>
      <vt:lpstr>La Commission Paritaire d’Etablissement </vt:lpstr>
      <vt:lpstr>La Commission Paritaire d’Etablissement  Qui vote ? </vt:lpstr>
      <vt:lpstr>La Commission Paritaire d’Etablissement  Quelles modalités de vote ? </vt:lpstr>
      <vt:lpstr>La Commission Consultative Paritaire Compétente à l’égard des Agents Non Titulaires  </vt:lpstr>
      <vt:lpstr>La CCPANT  Qui vote ? </vt:lpstr>
      <vt:lpstr>La CCPANT  Quelles modalités de vote ? </vt:lpstr>
      <vt:lpstr>LES COMMISSIONS ADMINISTRATIVES PARITAIRES </vt:lpstr>
      <vt:lpstr>LES CAP Qui vote ?  </vt:lpstr>
      <vt:lpstr>LES CAP Quelles modalités de vote ?  </vt:lpstr>
      <vt:lpstr>Les bureaux de vote</vt:lpstr>
      <vt:lpstr>Les bureaux de vote</vt:lpstr>
      <vt:lpstr>Les bureaux de vote</vt:lpstr>
      <vt:lpstr>Les bureaux de vote spéciaux supplémentaires</vt:lpstr>
      <vt:lpstr>Les bureaux de vote spéciaux supplémentaires</vt:lpstr>
      <vt:lpstr>Les bureaux de vote spéciaux supplémentaires</vt:lpstr>
      <vt:lpstr>Merci de votre attention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Parrot</dc:creator>
  <cp:lastModifiedBy>Christelle Esnouf</cp:lastModifiedBy>
  <cp:revision>272</cp:revision>
  <cp:lastPrinted>2018-07-23T08:10:04Z</cp:lastPrinted>
  <dcterms:created xsi:type="dcterms:W3CDTF">2017-12-15T09:55:52Z</dcterms:created>
  <dcterms:modified xsi:type="dcterms:W3CDTF">2018-11-13T07:50:44Z</dcterms:modified>
</cp:coreProperties>
</file>