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74" r:id="rId4"/>
    <p:sldId id="264" r:id="rId5"/>
    <p:sldId id="266" r:id="rId6"/>
    <p:sldId id="267"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3" autoAdjust="0"/>
    <p:restoredTop sz="94660"/>
  </p:normalViewPr>
  <p:slideViewPr>
    <p:cSldViewPr snapToGrid="0">
      <p:cViewPr varScale="1">
        <p:scale>
          <a:sx n="81" d="100"/>
          <a:sy n="81" d="100"/>
        </p:scale>
        <p:origin x="6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485DB3-E425-4238-870F-9D993C7DA2E6}"/>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A0159BA-4EAB-4248-9A4D-EFC9BCB005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4673213-0E54-40FA-A4ED-CD6A5C293F82}"/>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20F5E734-32FD-49C9-94C8-D9C5FFAC873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3B4AAF1-28B8-4307-86F2-5328A2D825DA}"/>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1611156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A3E67B-3DD5-4B46-A57B-4877C662F70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A9D54982-FD25-49A6-ACEE-D1CE13B067A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5EB048D-E7A2-4E4C-A926-34B66FB556D0}"/>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B96AB8F9-5A57-4B06-9E24-D0BC516593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C8E9BD2-06AD-4A14-B7C6-14E4F04AA546}"/>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112271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363CF28-1C76-4C2F-A22A-50E6C87C189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520F161-1703-44D1-A2C4-7DDF6FEFDE79}"/>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2B481B6-3620-4F0C-97C6-887260D6D82E}"/>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0C164E45-53FA-4BED-8B02-1B919A2CA2B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5F3E3EF-FC18-4766-85FE-9F598C03D71B}"/>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702742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1604D7-F888-4396-AD34-C3DE7287B3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0AFF9BC-E0F0-40FC-A4EA-EC6FD906D78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B8EE4D0-B61D-4702-A7A4-9D1D580044D0}"/>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F9C6F6A0-0336-4831-9139-12B5104CE6D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039C2C-61FD-4676-8E3A-D33B41267937}"/>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3637654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44A6D9-00AA-45C1-B8C8-701CB7DD47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55CFCB9-5099-4BDB-B5B9-1674FE3D61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EE6DF9C-408F-43F8-932E-4B3ADF752383}"/>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C2F945F0-1264-49A9-B3DA-92058AEA16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AC5376F-8917-4898-B2ED-3B3285217EB7}"/>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47484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DE0D32D-A85D-42DB-96EE-09FD88E933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5433B2F-F437-45CD-9F8E-83A7A50691B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04556C3-9D48-4BF6-A082-16BF1CFF49CD}"/>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77B380B-B7F6-471D-AB4C-2E88C7B10457}"/>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6" name="Espace réservé du pied de page 5">
            <a:extLst>
              <a:ext uri="{FF2B5EF4-FFF2-40B4-BE49-F238E27FC236}">
                <a16:creationId xmlns:a16="http://schemas.microsoft.com/office/drawing/2014/main" id="{3A723254-B6CA-4D0D-9485-0BA5924087E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8C51D08-535F-4253-841D-27A7DB2D7B06}"/>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734679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981395-0243-4B12-841A-2EA16000AA4A}"/>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B6670BF-1CEF-4853-9766-3F8AC91581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3A248B4-E70C-443E-AE60-4A8D38A9D4A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C0093D2-DA69-4B5E-BA0B-F8D6DF5ECA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509AB6D6-4C3F-4050-A4A7-28AF2E4BBBE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E16BE4A-6234-4103-91EB-D5ED86C51D05}"/>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8" name="Espace réservé du pied de page 7">
            <a:extLst>
              <a:ext uri="{FF2B5EF4-FFF2-40B4-BE49-F238E27FC236}">
                <a16:creationId xmlns:a16="http://schemas.microsoft.com/office/drawing/2014/main" id="{FF89D6D9-81C9-4ECB-B507-80E2507995D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43DE65F-C309-4225-8F07-8DF77972A5D9}"/>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10100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DB0BB9-9E6F-4AB0-807C-59418B7D376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7D0EBAD-A602-4625-8F91-32B23173D8B7}"/>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4" name="Espace réservé du pied de page 3">
            <a:extLst>
              <a:ext uri="{FF2B5EF4-FFF2-40B4-BE49-F238E27FC236}">
                <a16:creationId xmlns:a16="http://schemas.microsoft.com/office/drawing/2014/main" id="{A6403DC7-6A2B-4FA3-B571-8F8E54ED650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BE12EF7-AE3C-4C75-9882-21D37BD53217}"/>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420323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10E734E-2B51-4CF3-BF69-153B10BF71A7}"/>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3" name="Espace réservé du pied de page 2">
            <a:extLst>
              <a:ext uri="{FF2B5EF4-FFF2-40B4-BE49-F238E27FC236}">
                <a16:creationId xmlns:a16="http://schemas.microsoft.com/office/drawing/2014/main" id="{8BC02978-86B1-40FA-93F9-CFA5C203884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D54587F-24EB-4CBF-97DE-8A0B81CD34E1}"/>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83566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3DCB98-D700-42D7-9DE7-5D96723B57F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7895CDD-6FC7-4AAC-9295-7338E8A536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DF7DD5F-2B69-44EF-AD97-BDC6648E36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C2A0828-844F-40B3-8DB9-BABE51904D31}"/>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6" name="Espace réservé du pied de page 5">
            <a:extLst>
              <a:ext uri="{FF2B5EF4-FFF2-40B4-BE49-F238E27FC236}">
                <a16:creationId xmlns:a16="http://schemas.microsoft.com/office/drawing/2014/main" id="{E9D1FA5A-C8AB-4581-9077-0CDCB54CE92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32721D5-BFF0-4C1B-A708-279B2052B80C}"/>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49223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98245CA-67FF-4EF6-B996-B1539A730D7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44FD2D33-B5E7-4C2A-AE99-748DF71BDE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1ABBD6B0-DAE9-4F19-865E-E5F36C8F5C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6772FDC-4095-4140-AF96-824C77C30E24}"/>
              </a:ext>
            </a:extLst>
          </p:cNvPr>
          <p:cNvSpPr>
            <a:spLocks noGrp="1"/>
          </p:cNvSpPr>
          <p:nvPr>
            <p:ph type="dt" sz="half" idx="10"/>
          </p:nvPr>
        </p:nvSpPr>
        <p:spPr/>
        <p:txBody>
          <a:bodyPr/>
          <a:lstStyle/>
          <a:p>
            <a:fld id="{347F6224-D9E5-4030-B595-4A2C053FB592}" type="datetimeFigureOut">
              <a:rPr lang="fr-FR" smtClean="0"/>
              <a:t>04/06/2024</a:t>
            </a:fld>
            <a:endParaRPr lang="fr-FR"/>
          </a:p>
        </p:txBody>
      </p:sp>
      <p:sp>
        <p:nvSpPr>
          <p:cNvPr id="6" name="Espace réservé du pied de page 5">
            <a:extLst>
              <a:ext uri="{FF2B5EF4-FFF2-40B4-BE49-F238E27FC236}">
                <a16:creationId xmlns:a16="http://schemas.microsoft.com/office/drawing/2014/main" id="{0A7AD1A6-79F9-474A-A626-059545A03AA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3FC2D6D-A9E3-46E5-91F1-723B6C0D36EA}"/>
              </a:ext>
            </a:extLst>
          </p:cNvPr>
          <p:cNvSpPr>
            <a:spLocks noGrp="1"/>
          </p:cNvSpPr>
          <p:nvPr>
            <p:ph type="sldNum" sz="quarter" idx="12"/>
          </p:nvPr>
        </p:nvSpPr>
        <p:spPr/>
        <p:txBody>
          <a:bodyPr/>
          <a:lstStyle/>
          <a:p>
            <a:fld id="{CCF4D4C9-CF7C-445E-B5F4-40339D8A8976}" type="slidenum">
              <a:rPr lang="fr-FR" smtClean="0"/>
              <a:t>‹N°›</a:t>
            </a:fld>
            <a:endParaRPr lang="fr-FR"/>
          </a:p>
        </p:txBody>
      </p:sp>
    </p:spTree>
    <p:extLst>
      <p:ext uri="{BB962C8B-B14F-4D97-AF65-F5344CB8AC3E}">
        <p14:creationId xmlns:p14="http://schemas.microsoft.com/office/powerpoint/2010/main" val="24329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FBD852D-F343-4090-A1D1-635EAFC23F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E46C46E-79DD-46D8-A77B-1E76CDEDA6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261F7B-54AB-446F-9712-2C8255BA8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7F6224-D9E5-4030-B595-4A2C053FB592}" type="datetimeFigureOut">
              <a:rPr lang="fr-FR" smtClean="0"/>
              <a:t>04/06/2024</a:t>
            </a:fld>
            <a:endParaRPr lang="fr-FR"/>
          </a:p>
        </p:txBody>
      </p:sp>
      <p:sp>
        <p:nvSpPr>
          <p:cNvPr id="5" name="Espace réservé du pied de page 4">
            <a:extLst>
              <a:ext uri="{FF2B5EF4-FFF2-40B4-BE49-F238E27FC236}">
                <a16:creationId xmlns:a16="http://schemas.microsoft.com/office/drawing/2014/main" id="{E52B1DA7-43A2-449F-A36D-D6ABC94713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6E24593B-9D63-48C2-BF78-061845639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F4D4C9-CF7C-445E-B5F4-40339D8A8976}" type="slidenum">
              <a:rPr lang="fr-FR" smtClean="0"/>
              <a:t>‹N°›</a:t>
            </a:fld>
            <a:endParaRPr lang="fr-FR"/>
          </a:p>
        </p:txBody>
      </p:sp>
    </p:spTree>
    <p:extLst>
      <p:ext uri="{BB962C8B-B14F-4D97-AF65-F5344CB8AC3E}">
        <p14:creationId xmlns:p14="http://schemas.microsoft.com/office/powerpoint/2010/main" val="1383757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249AB7-9219-4386-BA40-3490BE62661E}"/>
              </a:ext>
            </a:extLst>
          </p:cNvPr>
          <p:cNvSpPr>
            <a:spLocks noGrp="1"/>
          </p:cNvSpPr>
          <p:nvPr>
            <p:ph type="title"/>
          </p:nvPr>
        </p:nvSpPr>
        <p:spPr>
          <a:xfrm>
            <a:off x="838200" y="148130"/>
            <a:ext cx="10515600" cy="1325563"/>
          </a:xfrm>
        </p:spPr>
        <p:txBody>
          <a:bodyPr/>
          <a:lstStyle/>
          <a:p>
            <a:r>
              <a:rPr lang="fr-FR" b="1" u="sng" dirty="0"/>
              <a:t>Index égalité 2023 Université de Tours</a:t>
            </a:r>
          </a:p>
        </p:txBody>
      </p:sp>
      <p:pic>
        <p:nvPicPr>
          <p:cNvPr id="6" name="Espace réservé du contenu 5">
            <a:extLst>
              <a:ext uri="{FF2B5EF4-FFF2-40B4-BE49-F238E27FC236}">
                <a16:creationId xmlns:a16="http://schemas.microsoft.com/office/drawing/2014/main" id="{D8C615EA-AAE1-4D00-9939-87CEF3D4D4FD}"/>
              </a:ext>
            </a:extLst>
          </p:cNvPr>
          <p:cNvPicPr>
            <a:picLocks noGrp="1" noChangeAspect="1"/>
          </p:cNvPicPr>
          <p:nvPr>
            <p:ph idx="1"/>
          </p:nvPr>
        </p:nvPicPr>
        <p:blipFill>
          <a:blip r:embed="rId2"/>
          <a:stretch>
            <a:fillRect/>
          </a:stretch>
        </p:blipFill>
        <p:spPr>
          <a:xfrm>
            <a:off x="910201" y="2358012"/>
            <a:ext cx="9625874" cy="4077713"/>
          </a:xfrm>
          <a:prstGeom prst="rect">
            <a:avLst/>
          </a:prstGeom>
        </p:spPr>
      </p:pic>
      <p:sp>
        <p:nvSpPr>
          <p:cNvPr id="7" name="Espace réservé du contenu 2">
            <a:extLst>
              <a:ext uri="{FF2B5EF4-FFF2-40B4-BE49-F238E27FC236}">
                <a16:creationId xmlns:a16="http://schemas.microsoft.com/office/drawing/2014/main" id="{7B4209B4-42B2-4B77-BE92-8EAC26033283}"/>
              </a:ext>
            </a:extLst>
          </p:cNvPr>
          <p:cNvSpPr txBox="1">
            <a:spLocks/>
          </p:cNvSpPr>
          <p:nvPr/>
        </p:nvSpPr>
        <p:spPr>
          <a:xfrm>
            <a:off x="910201" y="1296140"/>
            <a:ext cx="9716370" cy="88431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600"/>
              </a:spcAft>
              <a:buFont typeface="Arial" panose="020B0604020202020204" pitchFamily="34" charset="0"/>
              <a:buNone/>
            </a:pPr>
            <a:r>
              <a:rPr lang="fr-FR" dirty="0"/>
              <a:t>Le calcul effectué au moyen du kit DGAFP permet d’établir un index de </a:t>
            </a:r>
            <a:r>
              <a:rPr lang="fr-FR" b="1" dirty="0"/>
              <a:t>94,4/100</a:t>
            </a:r>
            <a:r>
              <a:rPr lang="fr-FR" dirty="0"/>
              <a:t>, soit supérieur au seuil prévu par le décret.</a:t>
            </a:r>
          </a:p>
        </p:txBody>
      </p:sp>
    </p:spTree>
    <p:extLst>
      <p:ext uri="{BB962C8B-B14F-4D97-AF65-F5344CB8AC3E}">
        <p14:creationId xmlns:p14="http://schemas.microsoft.com/office/powerpoint/2010/main" val="4008480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Espace réservé du contenu 11">
            <a:extLst>
              <a:ext uri="{FF2B5EF4-FFF2-40B4-BE49-F238E27FC236}">
                <a16:creationId xmlns:a16="http://schemas.microsoft.com/office/drawing/2014/main" id="{8B6799A0-FE7C-4C9E-AF5C-2B6BF556A0D4}"/>
              </a:ext>
            </a:extLst>
          </p:cNvPr>
          <p:cNvPicPr>
            <a:picLocks noGrp="1" noChangeAspect="1"/>
          </p:cNvPicPr>
          <p:nvPr>
            <p:ph idx="1"/>
          </p:nvPr>
        </p:nvPicPr>
        <p:blipFill>
          <a:blip r:embed="rId2"/>
          <a:stretch>
            <a:fillRect/>
          </a:stretch>
        </p:blipFill>
        <p:spPr>
          <a:xfrm>
            <a:off x="355091" y="1165612"/>
            <a:ext cx="11210196" cy="2761636"/>
          </a:xfrm>
          <a:prstGeom prst="rect">
            <a:avLst/>
          </a:prstGeom>
        </p:spPr>
      </p:pic>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a:xfrm>
            <a:off x="838200" y="107120"/>
            <a:ext cx="10515600" cy="1325563"/>
          </a:xfrm>
        </p:spPr>
        <p:txBody>
          <a:bodyPr/>
          <a:lstStyle/>
          <a:p>
            <a:r>
              <a:rPr lang="fr-FR" b="1" u="sng" dirty="0"/>
              <a:t>Indicateur 1 : fonctionnaires</a:t>
            </a:r>
          </a:p>
        </p:txBody>
      </p:sp>
      <p:sp>
        <p:nvSpPr>
          <p:cNvPr id="9" name="ZoneTexte 8">
            <a:extLst>
              <a:ext uri="{FF2B5EF4-FFF2-40B4-BE49-F238E27FC236}">
                <a16:creationId xmlns:a16="http://schemas.microsoft.com/office/drawing/2014/main" id="{E18E1762-58E8-4573-AB8A-C7AC301D3A70}"/>
              </a:ext>
            </a:extLst>
          </p:cNvPr>
          <p:cNvSpPr txBox="1"/>
          <p:nvPr/>
        </p:nvSpPr>
        <p:spPr>
          <a:xfrm>
            <a:off x="355091" y="4398524"/>
            <a:ext cx="11140752" cy="1631216"/>
          </a:xfrm>
          <a:prstGeom prst="rect">
            <a:avLst/>
          </a:prstGeom>
          <a:noFill/>
        </p:spPr>
        <p:txBody>
          <a:bodyPr wrap="square" rtlCol="0">
            <a:spAutoFit/>
          </a:bodyPr>
          <a:lstStyle/>
          <a:p>
            <a:r>
              <a:rPr lang="fr-FR" sz="2000" b="1" dirty="0"/>
              <a:t>L’écart de rémunération </a:t>
            </a:r>
            <a:r>
              <a:rPr lang="fr-FR" sz="2000" dirty="0"/>
              <a:t>entre les femmes et les hommes fonctionnaires en 2023 est de 829€ pour l’ensemble de la population. Il est négatif car défavorable aux femmes (F-H).</a:t>
            </a:r>
          </a:p>
          <a:p>
            <a:endParaRPr lang="fr-FR" sz="2000" dirty="0"/>
          </a:p>
          <a:p>
            <a:r>
              <a:rPr lang="fr-FR" sz="2000" b="1" dirty="0">
                <a:solidFill>
                  <a:srgbClr val="0070C0"/>
                </a:solidFill>
              </a:rPr>
              <a:t>En moyenne en 2023, la rémunération des femmes fonctionnaires est inférieure à celle des hommes fonctionnaires de 16,5%</a:t>
            </a:r>
            <a:r>
              <a:rPr lang="fr-FR" sz="2000" dirty="0"/>
              <a:t> en équivalent temps plein (18 % en personnes physiques).</a:t>
            </a:r>
          </a:p>
        </p:txBody>
      </p:sp>
    </p:spTree>
    <p:extLst>
      <p:ext uri="{BB962C8B-B14F-4D97-AF65-F5344CB8AC3E}">
        <p14:creationId xmlns:p14="http://schemas.microsoft.com/office/powerpoint/2010/main" val="2067271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AFD2F7F9-387C-46B3-BFC5-16B4A69896B7}"/>
              </a:ext>
            </a:extLst>
          </p:cNvPr>
          <p:cNvPicPr>
            <a:picLocks noChangeAspect="1"/>
          </p:cNvPicPr>
          <p:nvPr/>
        </p:nvPicPr>
        <p:blipFill>
          <a:blip r:embed="rId2"/>
          <a:stretch>
            <a:fillRect/>
          </a:stretch>
        </p:blipFill>
        <p:spPr>
          <a:xfrm>
            <a:off x="317241" y="1337920"/>
            <a:ext cx="11466468" cy="2822516"/>
          </a:xfrm>
          <a:prstGeom prst="rect">
            <a:avLst/>
          </a:prstGeom>
        </p:spPr>
      </p:pic>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a:xfrm>
            <a:off x="838200" y="279400"/>
            <a:ext cx="10515600" cy="1325563"/>
          </a:xfrm>
        </p:spPr>
        <p:txBody>
          <a:bodyPr/>
          <a:lstStyle/>
          <a:p>
            <a:r>
              <a:rPr lang="fr-FR" b="1" u="sng" dirty="0"/>
              <a:t>Indicateur 1  : fonctionnaires</a:t>
            </a:r>
          </a:p>
        </p:txBody>
      </p:sp>
      <p:sp>
        <p:nvSpPr>
          <p:cNvPr id="9" name="ZoneTexte 8">
            <a:extLst>
              <a:ext uri="{FF2B5EF4-FFF2-40B4-BE49-F238E27FC236}">
                <a16:creationId xmlns:a16="http://schemas.microsoft.com/office/drawing/2014/main" id="{E18E1762-58E8-4573-AB8A-C7AC301D3A70}"/>
              </a:ext>
            </a:extLst>
          </p:cNvPr>
          <p:cNvSpPr txBox="1"/>
          <p:nvPr/>
        </p:nvSpPr>
        <p:spPr>
          <a:xfrm>
            <a:off x="317241" y="4108822"/>
            <a:ext cx="11140752" cy="2554545"/>
          </a:xfrm>
          <a:prstGeom prst="rect">
            <a:avLst/>
          </a:prstGeom>
          <a:noFill/>
        </p:spPr>
        <p:txBody>
          <a:bodyPr wrap="square" rtlCol="0">
            <a:spAutoFit/>
          </a:bodyPr>
          <a:lstStyle/>
          <a:p>
            <a:r>
              <a:rPr lang="fr-FR" sz="2000" b="1" dirty="0"/>
              <a:t>Deux causes principales:</a:t>
            </a:r>
          </a:p>
          <a:p>
            <a:endParaRPr lang="fr-FR" sz="2000" b="1" dirty="0"/>
          </a:p>
          <a:p>
            <a:r>
              <a:rPr lang="fr-FR" sz="2000" b="1" dirty="0"/>
              <a:t>L’effet ségrégation : </a:t>
            </a:r>
            <a:r>
              <a:rPr lang="fr-FR" sz="2000" dirty="0"/>
              <a:t>-669 € signifie que 81% de l’écart de rémunération est lié au fait que les femmes sont plus nombreuses dans les corps les moins bien rémunérés et les hommes plus nombreux dans les corps les mieux rémunérés (</a:t>
            </a:r>
            <a:r>
              <a:rPr lang="fr-FR" sz="2000" i="1" dirty="0">
                <a:solidFill>
                  <a:schemeClr val="bg1">
                    <a:lumMod val="50000"/>
                  </a:schemeClr>
                </a:solidFill>
              </a:rPr>
              <a:t>cf. focus en annexe</a:t>
            </a:r>
            <a:r>
              <a:rPr lang="fr-FR" sz="2000" dirty="0"/>
              <a:t>).</a:t>
            </a:r>
          </a:p>
          <a:p>
            <a:endParaRPr lang="fr-FR" sz="2000" dirty="0"/>
          </a:p>
          <a:p>
            <a:r>
              <a:rPr lang="fr-FR" sz="2000" b="1" dirty="0"/>
              <a:t>L’effet démographique :</a:t>
            </a:r>
            <a:r>
              <a:rPr lang="fr-FR" sz="2000" dirty="0"/>
              <a:t> -94 € signifie 11% de l’écart de rémunération est lié au fait que dans un même corps les hommes sont plus nombreux dans les grades et les échelons les plus élevés.</a:t>
            </a:r>
          </a:p>
        </p:txBody>
      </p:sp>
    </p:spTree>
    <p:extLst>
      <p:ext uri="{BB962C8B-B14F-4D97-AF65-F5344CB8AC3E}">
        <p14:creationId xmlns:p14="http://schemas.microsoft.com/office/powerpoint/2010/main" val="335194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Espace réservé du contenu 9">
            <a:extLst>
              <a:ext uri="{FF2B5EF4-FFF2-40B4-BE49-F238E27FC236}">
                <a16:creationId xmlns:a16="http://schemas.microsoft.com/office/drawing/2014/main" id="{457B3664-AB9B-41AA-8993-D8E58055FA63}"/>
              </a:ext>
            </a:extLst>
          </p:cNvPr>
          <p:cNvPicPr>
            <a:picLocks noGrp="1" noChangeAspect="1"/>
          </p:cNvPicPr>
          <p:nvPr>
            <p:ph idx="1"/>
          </p:nvPr>
        </p:nvPicPr>
        <p:blipFill>
          <a:blip r:embed="rId2"/>
          <a:stretch>
            <a:fillRect/>
          </a:stretch>
        </p:blipFill>
        <p:spPr>
          <a:xfrm>
            <a:off x="426737" y="1563200"/>
            <a:ext cx="11102837" cy="2737824"/>
          </a:xfrm>
          <a:prstGeom prst="rect">
            <a:avLst/>
          </a:prstGeom>
        </p:spPr>
      </p:pic>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p:txBody>
          <a:bodyPr/>
          <a:lstStyle/>
          <a:p>
            <a:r>
              <a:rPr lang="fr-FR" b="1" u="sng" dirty="0"/>
              <a:t>Indicateur 1  : fonctionnaires</a:t>
            </a:r>
          </a:p>
        </p:txBody>
      </p:sp>
      <p:sp>
        <p:nvSpPr>
          <p:cNvPr id="9" name="ZoneTexte 8">
            <a:extLst>
              <a:ext uri="{FF2B5EF4-FFF2-40B4-BE49-F238E27FC236}">
                <a16:creationId xmlns:a16="http://schemas.microsoft.com/office/drawing/2014/main" id="{E18E1762-58E8-4573-AB8A-C7AC301D3A70}"/>
              </a:ext>
            </a:extLst>
          </p:cNvPr>
          <p:cNvSpPr txBox="1"/>
          <p:nvPr/>
        </p:nvSpPr>
        <p:spPr>
          <a:xfrm>
            <a:off x="388822" y="4683491"/>
            <a:ext cx="11140752" cy="1631216"/>
          </a:xfrm>
          <a:prstGeom prst="rect">
            <a:avLst/>
          </a:prstGeom>
          <a:noFill/>
        </p:spPr>
        <p:txBody>
          <a:bodyPr wrap="square" rtlCol="0">
            <a:spAutoFit/>
          </a:bodyPr>
          <a:lstStyle/>
          <a:p>
            <a:r>
              <a:rPr lang="fr-FR" sz="2000" b="1" dirty="0"/>
              <a:t>L’effet temps partiel</a:t>
            </a:r>
            <a:r>
              <a:rPr lang="fr-FR" sz="2000" dirty="0"/>
              <a:t> : -63 € correspond 8% de l’écart de rémunération est lié au fait que les femmes sont davantage à temps partiel que les hommes.</a:t>
            </a:r>
          </a:p>
          <a:p>
            <a:endParaRPr lang="fr-FR" sz="2000" dirty="0"/>
          </a:p>
          <a:p>
            <a:r>
              <a:rPr lang="fr-FR" sz="2000" b="1" dirty="0"/>
              <a:t>L’effet primes </a:t>
            </a:r>
            <a:r>
              <a:rPr lang="fr-FR" sz="2000" dirty="0"/>
              <a:t>: -4 € signifie que moins d’1% de l’écart de rémunération est lié au fait que dans un même corps/grade/échelon, les hommes touchent plus de primes que les femmes.</a:t>
            </a:r>
          </a:p>
        </p:txBody>
      </p:sp>
    </p:spTree>
    <p:extLst>
      <p:ext uri="{BB962C8B-B14F-4D97-AF65-F5344CB8AC3E}">
        <p14:creationId xmlns:p14="http://schemas.microsoft.com/office/powerpoint/2010/main" val="554812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EA3F8B-63A3-4BA8-AAE1-71B77BD3091A}"/>
              </a:ext>
            </a:extLst>
          </p:cNvPr>
          <p:cNvSpPr>
            <a:spLocks noGrp="1"/>
          </p:cNvSpPr>
          <p:nvPr>
            <p:ph type="title"/>
          </p:nvPr>
        </p:nvSpPr>
        <p:spPr/>
        <p:txBody>
          <a:bodyPr/>
          <a:lstStyle/>
          <a:p>
            <a:r>
              <a:rPr lang="fr-FR" b="1" u="sng" dirty="0"/>
              <a:t>Indicateurs 2 : Contractuels</a:t>
            </a:r>
          </a:p>
        </p:txBody>
      </p:sp>
      <p:sp>
        <p:nvSpPr>
          <p:cNvPr id="3" name="ZoneTexte 2">
            <a:extLst>
              <a:ext uri="{FF2B5EF4-FFF2-40B4-BE49-F238E27FC236}">
                <a16:creationId xmlns:a16="http://schemas.microsoft.com/office/drawing/2014/main" id="{94639156-CE65-4809-807D-580D00E45911}"/>
              </a:ext>
            </a:extLst>
          </p:cNvPr>
          <p:cNvSpPr txBox="1"/>
          <p:nvPr/>
        </p:nvSpPr>
        <p:spPr>
          <a:xfrm>
            <a:off x="452284" y="4552638"/>
            <a:ext cx="11031793" cy="2031325"/>
          </a:xfrm>
          <a:prstGeom prst="rect">
            <a:avLst/>
          </a:prstGeom>
          <a:noFill/>
        </p:spPr>
        <p:txBody>
          <a:bodyPr wrap="square" rtlCol="0">
            <a:spAutoFit/>
          </a:bodyPr>
          <a:lstStyle/>
          <a:p>
            <a:r>
              <a:rPr lang="fr-FR" dirty="0"/>
              <a:t>La méthode de calcul est la même que pour les fonctionnaires, les contractuels étant répartis selon les catégories hiérarchiques. Dans la catégorie indéterminée figurent les doctorants et HU intégrés dans le RSU dans la catégorie A. La présente nomenclature respecte la catégorisation proposée par la DGAFP. </a:t>
            </a:r>
          </a:p>
          <a:p>
            <a:endParaRPr lang="fr-FR" b="1" dirty="0"/>
          </a:p>
          <a:p>
            <a:r>
              <a:rPr lang="fr-FR" b="1" dirty="0"/>
              <a:t>Constats :</a:t>
            </a:r>
          </a:p>
          <a:p>
            <a:r>
              <a:rPr lang="fr-FR" dirty="0"/>
              <a:t>. Les femmes sont globalement moins bien rémunérées que les hommes </a:t>
            </a:r>
          </a:p>
          <a:p>
            <a:r>
              <a:rPr lang="fr-FR" dirty="0"/>
              <a:t>. Plus on progresse dans les catégories hiérarchiques, plus l’écart de rémunération est important.</a:t>
            </a:r>
          </a:p>
        </p:txBody>
      </p:sp>
      <p:pic>
        <p:nvPicPr>
          <p:cNvPr id="10" name="Espace réservé du contenu 9">
            <a:extLst>
              <a:ext uri="{FF2B5EF4-FFF2-40B4-BE49-F238E27FC236}">
                <a16:creationId xmlns:a16="http://schemas.microsoft.com/office/drawing/2014/main" id="{828D8F0B-D5BF-424A-853C-24A3942D6F1B}"/>
              </a:ext>
            </a:extLst>
          </p:cNvPr>
          <p:cNvPicPr>
            <a:picLocks noGrp="1" noChangeAspect="1"/>
          </p:cNvPicPr>
          <p:nvPr>
            <p:ph idx="1"/>
          </p:nvPr>
        </p:nvPicPr>
        <p:blipFill>
          <a:blip r:embed="rId2"/>
          <a:stretch>
            <a:fillRect/>
          </a:stretch>
        </p:blipFill>
        <p:spPr>
          <a:xfrm>
            <a:off x="452284" y="1433513"/>
            <a:ext cx="11513465" cy="3066400"/>
          </a:xfrm>
          <a:prstGeom prst="rect">
            <a:avLst/>
          </a:prstGeom>
        </p:spPr>
      </p:pic>
    </p:spTree>
    <p:extLst>
      <p:ext uri="{BB962C8B-B14F-4D97-AF65-F5344CB8AC3E}">
        <p14:creationId xmlns:p14="http://schemas.microsoft.com/office/powerpoint/2010/main" val="691130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5FC66-9017-40EA-ACAB-535ECAB4B9EA}"/>
              </a:ext>
            </a:extLst>
          </p:cNvPr>
          <p:cNvSpPr>
            <a:spLocks noGrp="1"/>
          </p:cNvSpPr>
          <p:nvPr>
            <p:ph type="title"/>
          </p:nvPr>
        </p:nvSpPr>
        <p:spPr/>
        <p:txBody>
          <a:bodyPr/>
          <a:lstStyle/>
          <a:p>
            <a:r>
              <a:rPr lang="fr-FR" b="1" u="sng" dirty="0"/>
              <a:t>Indicateur 3 : Dix plus hautes rémunérations</a:t>
            </a:r>
          </a:p>
        </p:txBody>
      </p:sp>
      <p:pic>
        <p:nvPicPr>
          <p:cNvPr id="6" name="Espace réservé du contenu 5">
            <a:extLst>
              <a:ext uri="{FF2B5EF4-FFF2-40B4-BE49-F238E27FC236}">
                <a16:creationId xmlns:a16="http://schemas.microsoft.com/office/drawing/2014/main" id="{11D02044-C703-4454-B481-8F03FA34C918}"/>
              </a:ext>
            </a:extLst>
          </p:cNvPr>
          <p:cNvPicPr>
            <a:picLocks noGrp="1" noChangeAspect="1"/>
          </p:cNvPicPr>
          <p:nvPr>
            <p:ph idx="1"/>
          </p:nvPr>
        </p:nvPicPr>
        <p:blipFill>
          <a:blip r:embed="rId2"/>
          <a:stretch>
            <a:fillRect/>
          </a:stretch>
        </p:blipFill>
        <p:spPr>
          <a:xfrm>
            <a:off x="638175" y="1690688"/>
            <a:ext cx="11166244" cy="1738312"/>
          </a:xfrm>
          <a:prstGeom prst="rect">
            <a:avLst/>
          </a:prstGeom>
        </p:spPr>
      </p:pic>
      <p:sp>
        <p:nvSpPr>
          <p:cNvPr id="7" name="ZoneTexte 6">
            <a:extLst>
              <a:ext uri="{FF2B5EF4-FFF2-40B4-BE49-F238E27FC236}">
                <a16:creationId xmlns:a16="http://schemas.microsoft.com/office/drawing/2014/main" id="{0EC626B0-91D9-483F-AA3B-89626138DC26}"/>
              </a:ext>
            </a:extLst>
          </p:cNvPr>
          <p:cNvSpPr txBox="1"/>
          <p:nvPr/>
        </p:nvSpPr>
        <p:spPr>
          <a:xfrm>
            <a:off x="638175" y="3704913"/>
            <a:ext cx="11031793" cy="2462213"/>
          </a:xfrm>
          <a:prstGeom prst="rect">
            <a:avLst/>
          </a:prstGeom>
          <a:noFill/>
        </p:spPr>
        <p:txBody>
          <a:bodyPr wrap="square" rtlCol="0">
            <a:spAutoFit/>
          </a:bodyPr>
          <a:lstStyle/>
          <a:p>
            <a:r>
              <a:rPr lang="fr-FR" sz="2200" dirty="0"/>
              <a:t>Pour 2023, il y a plus de femmes que d’hommes parmi les dix plus hautes rémunérations de l’établissement.</a:t>
            </a:r>
          </a:p>
          <a:p>
            <a:endParaRPr lang="fr-FR" sz="2200" dirty="0"/>
          </a:p>
          <a:p>
            <a:r>
              <a:rPr lang="fr-FR" sz="2200" dirty="0"/>
              <a:t>Cet indicateur est cependant à manier avec précaution. Une forte volatilité est en effet constatée sur les trois derniers exercices :</a:t>
            </a:r>
          </a:p>
          <a:p>
            <a:pPr marL="800100" lvl="1" indent="-342900">
              <a:buFont typeface="Arial" panose="020B0604020202020204" pitchFamily="34" charset="0"/>
              <a:buChar char="•"/>
            </a:pPr>
            <a:r>
              <a:rPr lang="fr-FR" sz="2200" dirty="0"/>
              <a:t>2022 : 2 femmes pour 8 hommes</a:t>
            </a:r>
          </a:p>
          <a:p>
            <a:pPr marL="800100" lvl="1" indent="-342900">
              <a:buFont typeface="Arial" panose="020B0604020202020204" pitchFamily="34" charset="0"/>
              <a:buChar char="•"/>
            </a:pPr>
            <a:r>
              <a:rPr lang="fr-FR" sz="2200" dirty="0"/>
              <a:t>2021 : 4 femmes pour 6 hommes </a:t>
            </a:r>
          </a:p>
        </p:txBody>
      </p:sp>
    </p:spTree>
    <p:extLst>
      <p:ext uri="{BB962C8B-B14F-4D97-AF65-F5344CB8AC3E}">
        <p14:creationId xmlns:p14="http://schemas.microsoft.com/office/powerpoint/2010/main" val="419967156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410</Words>
  <Application>Microsoft Office PowerPoint</Application>
  <PresentationFormat>Grand écran</PresentationFormat>
  <Paragraphs>28</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Arial</vt:lpstr>
      <vt:lpstr>Calibri</vt:lpstr>
      <vt:lpstr>Calibri Light</vt:lpstr>
      <vt:lpstr>Thème Office</vt:lpstr>
      <vt:lpstr>Index égalité 2023 Université de Tours</vt:lpstr>
      <vt:lpstr>Indicateur 1 : fonctionnaires</vt:lpstr>
      <vt:lpstr>Indicateur 1  : fonctionnaires</vt:lpstr>
      <vt:lpstr>Indicateur 1  : fonctionnaires</vt:lpstr>
      <vt:lpstr>Indicateurs 2 : Contractuels</vt:lpstr>
      <vt:lpstr>Indicateur 3 : Dix plus hautes rémunérations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Index égalité 2023 Université de Tours</dc:title>
  <dc:creator>Christine Inchauspe</dc:creator>
  <cp:lastModifiedBy>Christine Inchauspe</cp:lastModifiedBy>
  <cp:revision>1</cp:revision>
  <dcterms:created xsi:type="dcterms:W3CDTF">2024-06-04T08:46:02Z</dcterms:created>
  <dcterms:modified xsi:type="dcterms:W3CDTF">2024-06-04T08:47:20Z</dcterms:modified>
</cp:coreProperties>
</file>