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71" r:id="rId2"/>
    <p:sldId id="272" r:id="rId3"/>
    <p:sldId id="273" r:id="rId4"/>
    <p:sldId id="284" r:id="rId5"/>
    <p:sldId id="285" r:id="rId6"/>
    <p:sldId id="286" r:id="rId7"/>
    <p:sldId id="267" r:id="rId8"/>
    <p:sldId id="278" r:id="rId9"/>
    <p:sldId id="27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ine Inchauspe" initials="CI" lastIdx="1" clrIdx="0">
    <p:extLst>
      <p:ext uri="{19B8F6BF-5375-455C-9EA6-DF929625EA0E}">
        <p15:presenceInfo xmlns:p15="http://schemas.microsoft.com/office/powerpoint/2012/main" userId="S::christine.inchauspe@univ-tours.fr::10fee9e9-7263-4af5-8b95-8da149288d9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48" autoAdjust="0"/>
    <p:restoredTop sz="94660"/>
  </p:normalViewPr>
  <p:slideViewPr>
    <p:cSldViewPr snapToGrid="0">
      <p:cViewPr varScale="1">
        <p:scale>
          <a:sx n="80" d="100"/>
          <a:sy n="80" d="100"/>
        </p:scale>
        <p:origin x="66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18483D1-06E6-4A89-B4F9-45434FD2F5C7}" type="datetimeFigureOut">
              <a:rPr lang="fr-FR" smtClean="0"/>
              <a:t>29/09/2025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CA555ED-F0D7-4F33-A847-FD0B8D4FE255}" type="slidenum">
              <a:rPr lang="fr-FR" smtClean="0"/>
              <a:t>‹N°›</a:t>
            </a:fld>
            <a:endParaRPr lang="fr-FR"/>
          </a:p>
        </p:txBody>
      </p:sp>
    </p:spTree>
    <p:extLst>
      <p:ext uri="{BB962C8B-B14F-4D97-AF65-F5344CB8AC3E}">
        <p14:creationId xmlns:p14="http://schemas.microsoft.com/office/powerpoint/2010/main" val="1522014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18483D1-06E6-4A89-B4F9-45434FD2F5C7}" type="datetimeFigureOut">
              <a:rPr lang="fr-FR" smtClean="0"/>
              <a:t>29/09/2025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CA555ED-F0D7-4F33-A847-FD0B8D4FE255}" type="slidenum">
              <a:rPr lang="fr-FR" smtClean="0"/>
              <a:t>‹N°›</a:t>
            </a:fld>
            <a:endParaRPr lang="fr-FR"/>
          </a:p>
        </p:txBody>
      </p:sp>
    </p:spTree>
    <p:extLst>
      <p:ext uri="{BB962C8B-B14F-4D97-AF65-F5344CB8AC3E}">
        <p14:creationId xmlns:p14="http://schemas.microsoft.com/office/powerpoint/2010/main" val="239097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18483D1-06E6-4A89-B4F9-45434FD2F5C7}" type="datetimeFigureOut">
              <a:rPr lang="fr-FR" smtClean="0"/>
              <a:t>29/09/2025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CA555ED-F0D7-4F33-A847-FD0B8D4FE255}" type="slidenum">
              <a:rPr lang="fr-FR" smtClean="0"/>
              <a:t>‹N°›</a:t>
            </a:fld>
            <a:endParaRPr lang="fr-FR"/>
          </a:p>
        </p:txBody>
      </p:sp>
    </p:spTree>
    <p:extLst>
      <p:ext uri="{BB962C8B-B14F-4D97-AF65-F5344CB8AC3E}">
        <p14:creationId xmlns:p14="http://schemas.microsoft.com/office/powerpoint/2010/main" val="3019668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18483D1-06E6-4A89-B4F9-45434FD2F5C7}" type="datetimeFigureOut">
              <a:rPr lang="fr-FR" smtClean="0"/>
              <a:t>29/09/2025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CA555ED-F0D7-4F33-A847-FD0B8D4FE255}" type="slidenum">
              <a:rPr lang="fr-FR" smtClean="0"/>
              <a:t>‹N°›</a:t>
            </a:fld>
            <a:endParaRPr lang="fr-FR"/>
          </a:p>
        </p:txBody>
      </p:sp>
    </p:spTree>
    <p:extLst>
      <p:ext uri="{BB962C8B-B14F-4D97-AF65-F5344CB8AC3E}">
        <p14:creationId xmlns:p14="http://schemas.microsoft.com/office/powerpoint/2010/main" val="4237056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18483D1-06E6-4A89-B4F9-45434FD2F5C7}" type="datetimeFigureOut">
              <a:rPr lang="fr-FR" smtClean="0"/>
              <a:t>29/09/2025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CA555ED-F0D7-4F33-A847-FD0B8D4FE255}" type="slidenum">
              <a:rPr lang="fr-FR" smtClean="0"/>
              <a:t>‹N°›</a:t>
            </a:fld>
            <a:endParaRPr lang="fr-FR"/>
          </a:p>
        </p:txBody>
      </p:sp>
    </p:spTree>
    <p:extLst>
      <p:ext uri="{BB962C8B-B14F-4D97-AF65-F5344CB8AC3E}">
        <p14:creationId xmlns:p14="http://schemas.microsoft.com/office/powerpoint/2010/main" val="3670589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18483D1-06E6-4A89-B4F9-45434FD2F5C7}" type="datetimeFigureOut">
              <a:rPr lang="fr-FR" smtClean="0"/>
              <a:t>29/09/2025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CA555ED-F0D7-4F33-A847-FD0B8D4FE255}" type="slidenum">
              <a:rPr lang="fr-FR" smtClean="0"/>
              <a:t>‹N°›</a:t>
            </a:fld>
            <a:endParaRPr lang="fr-FR"/>
          </a:p>
        </p:txBody>
      </p:sp>
    </p:spTree>
    <p:extLst>
      <p:ext uri="{BB962C8B-B14F-4D97-AF65-F5344CB8AC3E}">
        <p14:creationId xmlns:p14="http://schemas.microsoft.com/office/powerpoint/2010/main" val="3316777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18483D1-06E6-4A89-B4F9-45434FD2F5C7}" type="datetimeFigureOut">
              <a:rPr lang="fr-FR" smtClean="0"/>
              <a:t>29/09/2025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CA555ED-F0D7-4F33-A847-FD0B8D4FE255}" type="slidenum">
              <a:rPr lang="fr-FR" smtClean="0"/>
              <a:t>‹N°›</a:t>
            </a:fld>
            <a:endParaRPr lang="fr-FR"/>
          </a:p>
        </p:txBody>
      </p:sp>
    </p:spTree>
    <p:extLst>
      <p:ext uri="{BB962C8B-B14F-4D97-AF65-F5344CB8AC3E}">
        <p14:creationId xmlns:p14="http://schemas.microsoft.com/office/powerpoint/2010/main" val="3223560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18483D1-06E6-4A89-B4F9-45434FD2F5C7}" type="datetimeFigureOut">
              <a:rPr lang="fr-FR" smtClean="0"/>
              <a:t>29/09/2025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CA555ED-F0D7-4F33-A847-FD0B8D4FE255}" type="slidenum">
              <a:rPr lang="fr-FR" smtClean="0"/>
              <a:t>‹N°›</a:t>
            </a:fld>
            <a:endParaRPr lang="fr-FR"/>
          </a:p>
        </p:txBody>
      </p:sp>
    </p:spTree>
    <p:extLst>
      <p:ext uri="{BB962C8B-B14F-4D97-AF65-F5344CB8AC3E}">
        <p14:creationId xmlns:p14="http://schemas.microsoft.com/office/powerpoint/2010/main" val="3292315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483D1-06E6-4A89-B4F9-45434FD2F5C7}" type="datetimeFigureOut">
              <a:rPr lang="fr-FR" smtClean="0"/>
              <a:t>29/09/2025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CA555ED-F0D7-4F33-A847-FD0B8D4FE255}" type="slidenum">
              <a:rPr lang="fr-FR" smtClean="0"/>
              <a:t>‹N°›</a:t>
            </a:fld>
            <a:endParaRPr lang="fr-FR"/>
          </a:p>
        </p:txBody>
      </p:sp>
    </p:spTree>
    <p:extLst>
      <p:ext uri="{BB962C8B-B14F-4D97-AF65-F5344CB8AC3E}">
        <p14:creationId xmlns:p14="http://schemas.microsoft.com/office/powerpoint/2010/main" val="2183859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18483D1-06E6-4A89-B4F9-45434FD2F5C7}" type="datetimeFigureOut">
              <a:rPr lang="fr-FR" smtClean="0"/>
              <a:t>29/09/2025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CA555ED-F0D7-4F33-A847-FD0B8D4FE255}" type="slidenum">
              <a:rPr lang="fr-FR" smtClean="0"/>
              <a:t>‹N°›</a:t>
            </a:fld>
            <a:endParaRPr lang="fr-FR"/>
          </a:p>
        </p:txBody>
      </p:sp>
    </p:spTree>
    <p:extLst>
      <p:ext uri="{BB962C8B-B14F-4D97-AF65-F5344CB8AC3E}">
        <p14:creationId xmlns:p14="http://schemas.microsoft.com/office/powerpoint/2010/main" val="2477470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18483D1-06E6-4A89-B4F9-45434FD2F5C7}" type="datetimeFigureOut">
              <a:rPr lang="fr-FR" smtClean="0"/>
              <a:t>29/09/2025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CA555ED-F0D7-4F33-A847-FD0B8D4FE255}" type="slidenum">
              <a:rPr lang="fr-FR" smtClean="0"/>
              <a:t>‹N°›</a:t>
            </a:fld>
            <a:endParaRPr lang="fr-FR"/>
          </a:p>
        </p:txBody>
      </p:sp>
    </p:spTree>
    <p:extLst>
      <p:ext uri="{BB962C8B-B14F-4D97-AF65-F5344CB8AC3E}">
        <p14:creationId xmlns:p14="http://schemas.microsoft.com/office/powerpoint/2010/main" val="1504568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8483D1-06E6-4A89-B4F9-45434FD2F5C7}" type="datetimeFigureOut">
              <a:rPr lang="fr-FR" smtClean="0"/>
              <a:t>29/09/2025</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A555ED-F0D7-4F33-A847-FD0B8D4FE255}" type="slidenum">
              <a:rPr lang="fr-FR" smtClean="0"/>
              <a:t>‹N°›</a:t>
            </a:fld>
            <a:endParaRPr lang="fr-FR"/>
          </a:p>
        </p:txBody>
      </p:sp>
    </p:spTree>
    <p:extLst>
      <p:ext uri="{BB962C8B-B14F-4D97-AF65-F5344CB8AC3E}">
        <p14:creationId xmlns:p14="http://schemas.microsoft.com/office/powerpoint/2010/main" val="7533160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D22295-D344-4BE1-89BE-E15E75246396}"/>
              </a:ext>
            </a:extLst>
          </p:cNvPr>
          <p:cNvSpPr>
            <a:spLocks noGrp="1"/>
          </p:cNvSpPr>
          <p:nvPr>
            <p:ph type="title"/>
          </p:nvPr>
        </p:nvSpPr>
        <p:spPr/>
        <p:txBody>
          <a:bodyPr/>
          <a:lstStyle/>
          <a:p>
            <a:r>
              <a:rPr lang="fr-FR" b="1" u="sng" dirty="0"/>
              <a:t>Décret n°2023-1136 : La pénalité financière</a:t>
            </a:r>
          </a:p>
        </p:txBody>
      </p:sp>
      <p:sp>
        <p:nvSpPr>
          <p:cNvPr id="3" name="Espace réservé du contenu 2">
            <a:extLst>
              <a:ext uri="{FF2B5EF4-FFF2-40B4-BE49-F238E27FC236}">
                <a16:creationId xmlns:a16="http://schemas.microsoft.com/office/drawing/2014/main" id="{0F494406-B610-4C58-857C-2FD120C6CF25}"/>
              </a:ext>
            </a:extLst>
          </p:cNvPr>
          <p:cNvSpPr>
            <a:spLocks noGrp="1"/>
          </p:cNvSpPr>
          <p:nvPr>
            <p:ph idx="1"/>
          </p:nvPr>
        </p:nvSpPr>
        <p:spPr>
          <a:xfrm>
            <a:off x="516009" y="1825625"/>
            <a:ext cx="7509405" cy="4351338"/>
          </a:xfrm>
        </p:spPr>
        <p:txBody>
          <a:bodyPr>
            <a:normAutofit fontScale="92500" lnSpcReduction="20000"/>
          </a:bodyPr>
          <a:lstStyle/>
          <a:p>
            <a:pPr marL="0" indent="0">
              <a:spcAft>
                <a:spcPts val="600"/>
              </a:spcAft>
              <a:buNone/>
            </a:pPr>
            <a:r>
              <a:rPr lang="fr-FR" dirty="0"/>
              <a:t>L’index regroupant les 3 indicateurs auxquels l’université doit répondre totalise 100 points : </a:t>
            </a:r>
          </a:p>
          <a:p>
            <a:pPr marL="0" indent="0">
              <a:spcAft>
                <a:spcPts val="600"/>
              </a:spcAft>
              <a:buNone/>
            </a:pPr>
            <a:r>
              <a:rPr lang="fr-FR" sz="2600" i="1" dirty="0">
                <a:solidFill>
                  <a:srgbClr val="0070C0"/>
                </a:solidFill>
              </a:rPr>
              <a:t>Egalité de rémunération pour les fonctionnaires et les contractuels : </a:t>
            </a:r>
            <a:r>
              <a:rPr lang="fr-FR" sz="2600" b="1" i="1" dirty="0">
                <a:solidFill>
                  <a:srgbClr val="0070C0"/>
                </a:solidFill>
              </a:rPr>
              <a:t>80 points </a:t>
            </a:r>
            <a:r>
              <a:rPr lang="fr-FR" sz="2600" i="1" dirty="0">
                <a:solidFill>
                  <a:srgbClr val="0070C0"/>
                </a:solidFill>
              </a:rPr>
              <a:t>pondérés au prorata des effectifs titulaires et contractuels de l’établissement</a:t>
            </a:r>
          </a:p>
          <a:p>
            <a:pPr marL="0" indent="0">
              <a:buNone/>
            </a:pPr>
            <a:r>
              <a:rPr lang="fr-FR" sz="2600" i="1" dirty="0">
                <a:solidFill>
                  <a:srgbClr val="0070C0"/>
                </a:solidFill>
              </a:rPr>
              <a:t>Dix plus hautes rémunérations : </a:t>
            </a:r>
            <a:r>
              <a:rPr lang="fr-FR" sz="2600" b="1" i="1" dirty="0">
                <a:solidFill>
                  <a:srgbClr val="0070C0"/>
                </a:solidFill>
              </a:rPr>
              <a:t>20 points</a:t>
            </a:r>
          </a:p>
          <a:p>
            <a:pPr marL="0" indent="0">
              <a:spcBef>
                <a:spcPts val="0"/>
              </a:spcBef>
              <a:buNone/>
            </a:pPr>
            <a:endParaRPr lang="fr-FR" dirty="0"/>
          </a:p>
          <a:p>
            <a:pPr marL="0" indent="0">
              <a:spcAft>
                <a:spcPts val="600"/>
              </a:spcAft>
              <a:buNone/>
            </a:pPr>
            <a:r>
              <a:rPr lang="fr-FR" dirty="0"/>
              <a:t>Lorsqu’un établissement n’atteint pas pour la 4</a:t>
            </a:r>
            <a:r>
              <a:rPr lang="fr-FR" baseline="30000" dirty="0"/>
              <a:t>ème</a:t>
            </a:r>
            <a:r>
              <a:rPr lang="fr-FR" dirty="0"/>
              <a:t> année consécutive la cible prévue par le décret, une pénalité (en % de la masse salariale brute) peut lui être appliquée.</a:t>
            </a:r>
          </a:p>
          <a:p>
            <a:pPr marL="0" indent="0">
              <a:spcAft>
                <a:spcPts val="600"/>
              </a:spcAft>
              <a:buNone/>
            </a:pPr>
            <a:r>
              <a:rPr lang="fr-FR" dirty="0"/>
              <a:t>Le décret fixe un minimum de</a:t>
            </a:r>
            <a:r>
              <a:rPr lang="fr-FR" b="1" dirty="0"/>
              <a:t> 75/100</a:t>
            </a:r>
            <a:r>
              <a:rPr lang="fr-FR" dirty="0"/>
              <a:t>.</a:t>
            </a:r>
          </a:p>
        </p:txBody>
      </p:sp>
      <p:pic>
        <p:nvPicPr>
          <p:cNvPr id="4" name="Image 3">
            <a:extLst>
              <a:ext uri="{FF2B5EF4-FFF2-40B4-BE49-F238E27FC236}">
                <a16:creationId xmlns:a16="http://schemas.microsoft.com/office/drawing/2014/main" id="{1E437D37-978E-4785-AAC5-1BDD628D326E}"/>
              </a:ext>
            </a:extLst>
          </p:cNvPr>
          <p:cNvPicPr>
            <a:picLocks noChangeAspect="1"/>
          </p:cNvPicPr>
          <p:nvPr/>
        </p:nvPicPr>
        <p:blipFill>
          <a:blip r:embed="rId2"/>
          <a:stretch>
            <a:fillRect/>
          </a:stretch>
        </p:blipFill>
        <p:spPr>
          <a:xfrm>
            <a:off x="8275091" y="1481580"/>
            <a:ext cx="3400900" cy="5039428"/>
          </a:xfrm>
          <a:prstGeom prst="rect">
            <a:avLst/>
          </a:prstGeom>
        </p:spPr>
      </p:pic>
    </p:spTree>
    <p:extLst>
      <p:ext uri="{BB962C8B-B14F-4D97-AF65-F5344CB8AC3E}">
        <p14:creationId xmlns:p14="http://schemas.microsoft.com/office/powerpoint/2010/main" val="1396373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D22295-D344-4BE1-89BE-E15E75246396}"/>
              </a:ext>
            </a:extLst>
          </p:cNvPr>
          <p:cNvSpPr>
            <a:spLocks noGrp="1"/>
          </p:cNvSpPr>
          <p:nvPr>
            <p:ph type="title"/>
          </p:nvPr>
        </p:nvSpPr>
        <p:spPr/>
        <p:txBody>
          <a:bodyPr/>
          <a:lstStyle/>
          <a:p>
            <a:r>
              <a:rPr lang="fr-FR" b="1" u="sng" dirty="0"/>
              <a:t>Décret n°2023-17 : les modalités de calcul</a:t>
            </a:r>
          </a:p>
        </p:txBody>
      </p:sp>
      <p:sp>
        <p:nvSpPr>
          <p:cNvPr id="3" name="Espace réservé du contenu 2">
            <a:extLst>
              <a:ext uri="{FF2B5EF4-FFF2-40B4-BE49-F238E27FC236}">
                <a16:creationId xmlns:a16="http://schemas.microsoft.com/office/drawing/2014/main" id="{0F494406-B610-4C58-857C-2FD120C6CF25}"/>
              </a:ext>
            </a:extLst>
          </p:cNvPr>
          <p:cNvSpPr>
            <a:spLocks noGrp="1"/>
          </p:cNvSpPr>
          <p:nvPr>
            <p:ph idx="1"/>
          </p:nvPr>
        </p:nvSpPr>
        <p:spPr>
          <a:xfrm>
            <a:off x="516009" y="1825625"/>
            <a:ext cx="10515600" cy="4351338"/>
          </a:xfrm>
        </p:spPr>
        <p:txBody>
          <a:bodyPr>
            <a:normAutofit/>
          </a:bodyPr>
          <a:lstStyle/>
          <a:p>
            <a:pPr marL="0" indent="0">
              <a:spcAft>
                <a:spcPts val="600"/>
              </a:spcAft>
              <a:buNone/>
            </a:pPr>
            <a:r>
              <a:rPr lang="fr-FR" dirty="0"/>
              <a:t>Le second décret est relatif aux modalités de calcul des indicateurs :</a:t>
            </a:r>
          </a:p>
          <a:p>
            <a:pPr>
              <a:spcAft>
                <a:spcPts val="600"/>
              </a:spcAft>
              <a:buFontTx/>
              <a:buChar char="-"/>
            </a:pPr>
            <a:r>
              <a:rPr lang="fr-FR" dirty="0">
                <a:solidFill>
                  <a:srgbClr val="0070C0"/>
                </a:solidFill>
              </a:rPr>
              <a:t>Agents comptabilisés </a:t>
            </a:r>
            <a:r>
              <a:rPr lang="fr-FR" dirty="0"/>
              <a:t>: fonctionnaires et agents contractuels de droit public sur emploi permanent, au prorata de leur durée annuelle de travail durant l’année civile considérée</a:t>
            </a:r>
          </a:p>
          <a:p>
            <a:pPr>
              <a:spcAft>
                <a:spcPts val="600"/>
              </a:spcAft>
              <a:buFontTx/>
              <a:buChar char="-"/>
            </a:pPr>
            <a:r>
              <a:rPr lang="fr-FR" dirty="0">
                <a:solidFill>
                  <a:srgbClr val="0070C0"/>
                </a:solidFill>
              </a:rPr>
              <a:t>Eléments de rémunération à prendre en compte </a:t>
            </a:r>
            <a:r>
              <a:rPr lang="fr-FR" dirty="0"/>
              <a:t>: identiques à ceux pris en compte pour le calcul des indicateurs du RSU; traitements indiciaires et accessoires, primes et indemnités; reconstitués en équivalent temps plein sur la période de l’année civile considérée</a:t>
            </a:r>
          </a:p>
        </p:txBody>
      </p:sp>
    </p:spTree>
    <p:extLst>
      <p:ext uri="{BB962C8B-B14F-4D97-AF65-F5344CB8AC3E}">
        <p14:creationId xmlns:p14="http://schemas.microsoft.com/office/powerpoint/2010/main" val="1893543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D22295-D344-4BE1-89BE-E15E75246396}"/>
              </a:ext>
            </a:extLst>
          </p:cNvPr>
          <p:cNvSpPr>
            <a:spLocks noGrp="1"/>
          </p:cNvSpPr>
          <p:nvPr>
            <p:ph type="title"/>
          </p:nvPr>
        </p:nvSpPr>
        <p:spPr>
          <a:xfrm>
            <a:off x="675627" y="212454"/>
            <a:ext cx="10515600" cy="1325563"/>
          </a:xfrm>
        </p:spPr>
        <p:txBody>
          <a:bodyPr/>
          <a:lstStyle/>
          <a:p>
            <a:r>
              <a:rPr lang="fr-FR" b="1" u="sng" dirty="0"/>
              <a:t>La méthode utilisée à l’Université</a:t>
            </a:r>
          </a:p>
        </p:txBody>
      </p:sp>
      <p:sp>
        <p:nvSpPr>
          <p:cNvPr id="3" name="Espace réservé du contenu 2">
            <a:extLst>
              <a:ext uri="{FF2B5EF4-FFF2-40B4-BE49-F238E27FC236}">
                <a16:creationId xmlns:a16="http://schemas.microsoft.com/office/drawing/2014/main" id="{0F494406-B610-4C58-857C-2FD120C6CF25}"/>
              </a:ext>
            </a:extLst>
          </p:cNvPr>
          <p:cNvSpPr>
            <a:spLocks noGrp="1"/>
          </p:cNvSpPr>
          <p:nvPr>
            <p:ph idx="1"/>
          </p:nvPr>
        </p:nvSpPr>
        <p:spPr>
          <a:xfrm>
            <a:off x="7411372" y="1470818"/>
            <a:ext cx="4275066" cy="1698625"/>
          </a:xfrm>
        </p:spPr>
        <p:txBody>
          <a:bodyPr>
            <a:normAutofit/>
          </a:bodyPr>
          <a:lstStyle/>
          <a:p>
            <a:pPr marL="0" indent="0">
              <a:spcAft>
                <a:spcPts val="600"/>
              </a:spcAft>
              <a:buNone/>
            </a:pPr>
            <a:r>
              <a:rPr lang="fr-FR" dirty="0"/>
              <a:t>Le calcul des indicateurs étant complexe, le Kit proposé par la DGAFP est utilisé.</a:t>
            </a:r>
          </a:p>
        </p:txBody>
      </p:sp>
      <p:pic>
        <p:nvPicPr>
          <p:cNvPr id="5" name="Image 4">
            <a:extLst>
              <a:ext uri="{FF2B5EF4-FFF2-40B4-BE49-F238E27FC236}">
                <a16:creationId xmlns:a16="http://schemas.microsoft.com/office/drawing/2014/main" id="{118DDACD-0E3F-4594-BFCC-FB6491DB21D6}"/>
              </a:ext>
            </a:extLst>
          </p:cNvPr>
          <p:cNvPicPr>
            <a:picLocks noChangeAspect="1"/>
          </p:cNvPicPr>
          <p:nvPr/>
        </p:nvPicPr>
        <p:blipFill>
          <a:blip r:embed="rId2"/>
          <a:stretch>
            <a:fillRect/>
          </a:stretch>
        </p:blipFill>
        <p:spPr>
          <a:xfrm>
            <a:off x="230588" y="1458118"/>
            <a:ext cx="6676696" cy="5121275"/>
          </a:xfrm>
          <a:prstGeom prst="rect">
            <a:avLst/>
          </a:prstGeom>
        </p:spPr>
      </p:pic>
      <p:pic>
        <p:nvPicPr>
          <p:cNvPr id="6" name="Image 5">
            <a:extLst>
              <a:ext uri="{FF2B5EF4-FFF2-40B4-BE49-F238E27FC236}">
                <a16:creationId xmlns:a16="http://schemas.microsoft.com/office/drawing/2014/main" id="{240B1EF3-DFD2-4DDC-B8D3-63EA6AD986CA}"/>
              </a:ext>
            </a:extLst>
          </p:cNvPr>
          <p:cNvPicPr>
            <a:picLocks noChangeAspect="1"/>
          </p:cNvPicPr>
          <p:nvPr/>
        </p:nvPicPr>
        <p:blipFill>
          <a:blip r:embed="rId3"/>
          <a:stretch>
            <a:fillRect/>
          </a:stretch>
        </p:blipFill>
        <p:spPr>
          <a:xfrm>
            <a:off x="7136398" y="3586579"/>
            <a:ext cx="4825014" cy="2894120"/>
          </a:xfrm>
          <a:prstGeom prst="rect">
            <a:avLst/>
          </a:prstGeom>
        </p:spPr>
      </p:pic>
    </p:spTree>
    <p:extLst>
      <p:ext uri="{BB962C8B-B14F-4D97-AF65-F5344CB8AC3E}">
        <p14:creationId xmlns:p14="http://schemas.microsoft.com/office/powerpoint/2010/main" val="2039421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387F9-1C16-5DEE-CB49-FC249660503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2126192-28A8-B4C9-94C3-304D8AD1AC52}"/>
              </a:ext>
            </a:extLst>
          </p:cNvPr>
          <p:cNvSpPr>
            <a:spLocks noGrp="1"/>
          </p:cNvSpPr>
          <p:nvPr>
            <p:ph type="title"/>
          </p:nvPr>
        </p:nvSpPr>
        <p:spPr>
          <a:xfrm>
            <a:off x="838200" y="148130"/>
            <a:ext cx="10515600" cy="1325563"/>
          </a:xfrm>
        </p:spPr>
        <p:txBody>
          <a:bodyPr/>
          <a:lstStyle/>
          <a:p>
            <a:r>
              <a:rPr lang="fr-FR" b="1" u="sng" dirty="0"/>
              <a:t>Index égalité 2024 université de Tours</a:t>
            </a:r>
          </a:p>
        </p:txBody>
      </p:sp>
      <p:sp>
        <p:nvSpPr>
          <p:cNvPr id="7" name="Espace réservé du contenu 2">
            <a:extLst>
              <a:ext uri="{FF2B5EF4-FFF2-40B4-BE49-F238E27FC236}">
                <a16:creationId xmlns:a16="http://schemas.microsoft.com/office/drawing/2014/main" id="{26FA2E93-8B96-3B8F-AC88-41940A2844B6}"/>
              </a:ext>
            </a:extLst>
          </p:cNvPr>
          <p:cNvSpPr txBox="1">
            <a:spLocks/>
          </p:cNvSpPr>
          <p:nvPr/>
        </p:nvSpPr>
        <p:spPr>
          <a:xfrm>
            <a:off x="910201" y="1296140"/>
            <a:ext cx="9716370" cy="8843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600"/>
              </a:spcAft>
              <a:buFont typeface="Arial" panose="020B0604020202020204" pitchFamily="34" charset="0"/>
              <a:buNone/>
            </a:pPr>
            <a:r>
              <a:rPr lang="fr-FR" dirty="0"/>
              <a:t>Le calcul effectué au moyen du kit DGAFP permet d’établir un index de </a:t>
            </a:r>
            <a:r>
              <a:rPr lang="fr-FR" b="1" dirty="0"/>
              <a:t>98,8/100</a:t>
            </a:r>
            <a:r>
              <a:rPr lang="fr-FR" dirty="0"/>
              <a:t>, soit supérieur au seuil prévu par le décret.</a:t>
            </a:r>
          </a:p>
        </p:txBody>
      </p:sp>
      <p:pic>
        <p:nvPicPr>
          <p:cNvPr id="8" name="Image 7">
            <a:extLst>
              <a:ext uri="{FF2B5EF4-FFF2-40B4-BE49-F238E27FC236}">
                <a16:creationId xmlns:a16="http://schemas.microsoft.com/office/drawing/2014/main" id="{B9E84510-93BA-F91F-CB59-050B5BF9C982}"/>
              </a:ext>
            </a:extLst>
          </p:cNvPr>
          <p:cNvPicPr>
            <a:picLocks noChangeAspect="1"/>
          </p:cNvPicPr>
          <p:nvPr/>
        </p:nvPicPr>
        <p:blipFill>
          <a:blip r:embed="rId2"/>
          <a:stretch>
            <a:fillRect/>
          </a:stretch>
        </p:blipFill>
        <p:spPr>
          <a:xfrm>
            <a:off x="910201" y="2315950"/>
            <a:ext cx="9716370" cy="4074208"/>
          </a:xfrm>
          <a:prstGeom prst="rect">
            <a:avLst/>
          </a:prstGeom>
        </p:spPr>
      </p:pic>
      <p:sp>
        <p:nvSpPr>
          <p:cNvPr id="9" name="Flèche : droite 8">
            <a:extLst>
              <a:ext uri="{FF2B5EF4-FFF2-40B4-BE49-F238E27FC236}">
                <a16:creationId xmlns:a16="http://schemas.microsoft.com/office/drawing/2014/main" id="{5AE46E81-A126-F6DE-E1B7-388EA7DA328C}"/>
              </a:ext>
            </a:extLst>
          </p:cNvPr>
          <p:cNvSpPr/>
          <p:nvPr/>
        </p:nvSpPr>
        <p:spPr>
          <a:xfrm rot="2429410">
            <a:off x="10596729" y="5390542"/>
            <a:ext cx="194473" cy="118990"/>
          </a:xfrm>
          <a:prstGeom prst="rightArrow">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 droite 9">
            <a:extLst>
              <a:ext uri="{FF2B5EF4-FFF2-40B4-BE49-F238E27FC236}">
                <a16:creationId xmlns:a16="http://schemas.microsoft.com/office/drawing/2014/main" id="{3EC6A29C-BD73-CD09-7AB0-660D902118EE}"/>
              </a:ext>
            </a:extLst>
          </p:cNvPr>
          <p:cNvSpPr/>
          <p:nvPr/>
        </p:nvSpPr>
        <p:spPr>
          <a:xfrm rot="19437872">
            <a:off x="10596729" y="5654294"/>
            <a:ext cx="194473" cy="118990"/>
          </a:xfrm>
          <a:prstGeom prst="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 droite 10">
            <a:extLst>
              <a:ext uri="{FF2B5EF4-FFF2-40B4-BE49-F238E27FC236}">
                <a16:creationId xmlns:a16="http://schemas.microsoft.com/office/drawing/2014/main" id="{8991F865-3CA0-E639-D4EA-E23136A6B522}"/>
              </a:ext>
            </a:extLst>
          </p:cNvPr>
          <p:cNvSpPr/>
          <p:nvPr/>
        </p:nvSpPr>
        <p:spPr>
          <a:xfrm rot="19437872">
            <a:off x="10610585" y="5889822"/>
            <a:ext cx="194473" cy="118990"/>
          </a:xfrm>
          <a:prstGeom prst="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806719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5CBE-50CF-1B5A-E5F4-D7207201ED8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D4C7D23-12E4-8E77-AD2C-CFC40D881BD2}"/>
              </a:ext>
            </a:extLst>
          </p:cNvPr>
          <p:cNvSpPr>
            <a:spLocks noGrp="1"/>
          </p:cNvSpPr>
          <p:nvPr>
            <p:ph type="title"/>
          </p:nvPr>
        </p:nvSpPr>
        <p:spPr>
          <a:xfrm>
            <a:off x="838200" y="107120"/>
            <a:ext cx="10515600" cy="1325563"/>
          </a:xfrm>
        </p:spPr>
        <p:txBody>
          <a:bodyPr/>
          <a:lstStyle/>
          <a:p>
            <a:r>
              <a:rPr lang="fr-FR" b="1" u="sng" dirty="0"/>
              <a:t>Index 2024 Indicateur 1 : fonctionnaires</a:t>
            </a:r>
          </a:p>
        </p:txBody>
      </p:sp>
      <p:sp>
        <p:nvSpPr>
          <p:cNvPr id="9" name="ZoneTexte 8">
            <a:extLst>
              <a:ext uri="{FF2B5EF4-FFF2-40B4-BE49-F238E27FC236}">
                <a16:creationId xmlns:a16="http://schemas.microsoft.com/office/drawing/2014/main" id="{45FB0E78-6E0F-5D38-35AB-82C1A8C03636}"/>
              </a:ext>
            </a:extLst>
          </p:cNvPr>
          <p:cNvSpPr txBox="1"/>
          <p:nvPr/>
        </p:nvSpPr>
        <p:spPr>
          <a:xfrm>
            <a:off x="401273" y="4047542"/>
            <a:ext cx="11140752" cy="2446824"/>
          </a:xfrm>
          <a:prstGeom prst="rect">
            <a:avLst/>
          </a:prstGeom>
          <a:noFill/>
        </p:spPr>
        <p:txBody>
          <a:bodyPr wrap="square" rtlCol="0">
            <a:spAutoFit/>
          </a:bodyPr>
          <a:lstStyle/>
          <a:p>
            <a:r>
              <a:rPr lang="fr-FR" sz="1700" b="1" dirty="0"/>
              <a:t>L’écart de rémunération </a:t>
            </a:r>
            <a:r>
              <a:rPr lang="fr-FR" sz="1700" dirty="0"/>
              <a:t>entre les femmes et les hommes fonctionnaires en 2024 est de -795 € (vs. -829€ en 2023) pour l’ensemble de la population. Il est négatif car défavorable aux femmes (F-H).</a:t>
            </a:r>
          </a:p>
          <a:p>
            <a:endParaRPr lang="fr-FR" sz="1700" dirty="0"/>
          </a:p>
          <a:p>
            <a:r>
              <a:rPr lang="fr-FR" sz="1700" b="1" dirty="0">
                <a:solidFill>
                  <a:srgbClr val="0070C0"/>
                </a:solidFill>
              </a:rPr>
              <a:t>En moyenne en 2023, la rémunération des femmes fonctionnaires est inférieure à celle des hommes fonctionnaires de 16,1%</a:t>
            </a:r>
            <a:r>
              <a:rPr lang="fr-FR" sz="1700" dirty="0"/>
              <a:t> (vs. 16,5% en 2023) en équivalent temps plein (16,8 % en personnes physiques, vs. 18% en 2023).</a:t>
            </a:r>
          </a:p>
          <a:p>
            <a:endParaRPr lang="fr-FR" sz="1700" dirty="0"/>
          </a:p>
          <a:p>
            <a:r>
              <a:rPr lang="fr-FR" sz="1700" b="1" dirty="0">
                <a:solidFill>
                  <a:srgbClr val="0070C0"/>
                </a:solidFill>
              </a:rPr>
              <a:t>En valeur absolue, l’écart de rémunération global entre les femmes et les hommes est relativement stable; L’évolution 2024 </a:t>
            </a:r>
            <a:r>
              <a:rPr lang="fr-FR" sz="1700" b="1">
                <a:solidFill>
                  <a:srgbClr val="0070C0"/>
                </a:solidFill>
              </a:rPr>
              <a:t>par rapport à 2023 est de +35 </a:t>
            </a:r>
            <a:r>
              <a:rPr lang="fr-FR" sz="1700" b="1" dirty="0">
                <a:solidFill>
                  <a:srgbClr val="0070C0"/>
                </a:solidFill>
              </a:rPr>
              <a:t>€ au global réparti comme suit :</a:t>
            </a:r>
          </a:p>
          <a:p>
            <a:r>
              <a:rPr lang="fr-FR" sz="1700" dirty="0"/>
              <a:t>Effet temps partiel =&gt; +33 € / Effet ségrégation =&gt; -7€ / Effet démographique =&gt; +14 € / Effet primes =&gt; -5 €</a:t>
            </a:r>
          </a:p>
        </p:txBody>
      </p:sp>
      <p:pic>
        <p:nvPicPr>
          <p:cNvPr id="6" name="Image 5">
            <a:extLst>
              <a:ext uri="{FF2B5EF4-FFF2-40B4-BE49-F238E27FC236}">
                <a16:creationId xmlns:a16="http://schemas.microsoft.com/office/drawing/2014/main" id="{86C36D2D-8905-3B03-1E1A-5E9F955C8F12}"/>
              </a:ext>
            </a:extLst>
          </p:cNvPr>
          <p:cNvPicPr>
            <a:picLocks noChangeAspect="1"/>
          </p:cNvPicPr>
          <p:nvPr/>
        </p:nvPicPr>
        <p:blipFill>
          <a:blip r:embed="rId2"/>
          <a:stretch>
            <a:fillRect/>
          </a:stretch>
        </p:blipFill>
        <p:spPr>
          <a:xfrm>
            <a:off x="248881" y="1164829"/>
            <a:ext cx="11694237" cy="2566662"/>
          </a:xfrm>
          <a:prstGeom prst="rect">
            <a:avLst/>
          </a:prstGeom>
        </p:spPr>
      </p:pic>
    </p:spTree>
    <p:extLst>
      <p:ext uri="{BB962C8B-B14F-4D97-AF65-F5344CB8AC3E}">
        <p14:creationId xmlns:p14="http://schemas.microsoft.com/office/powerpoint/2010/main" val="2418415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821E5B-CBA3-A2D5-6188-605CF92C246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AD26534-05E1-9A09-6212-7D8D307D4DB1}"/>
              </a:ext>
            </a:extLst>
          </p:cNvPr>
          <p:cNvSpPr>
            <a:spLocks noGrp="1"/>
          </p:cNvSpPr>
          <p:nvPr>
            <p:ph type="title"/>
          </p:nvPr>
        </p:nvSpPr>
        <p:spPr>
          <a:xfrm>
            <a:off x="838200" y="189634"/>
            <a:ext cx="10515600" cy="1325563"/>
          </a:xfrm>
        </p:spPr>
        <p:txBody>
          <a:bodyPr>
            <a:normAutofit/>
          </a:bodyPr>
          <a:lstStyle/>
          <a:p>
            <a:r>
              <a:rPr lang="fr-FR" b="1" u="sng" dirty="0"/>
              <a:t>Index 2024 Indicateur 2  Contractuels</a:t>
            </a:r>
          </a:p>
        </p:txBody>
      </p:sp>
      <p:sp>
        <p:nvSpPr>
          <p:cNvPr id="3" name="ZoneTexte 2">
            <a:extLst>
              <a:ext uri="{FF2B5EF4-FFF2-40B4-BE49-F238E27FC236}">
                <a16:creationId xmlns:a16="http://schemas.microsoft.com/office/drawing/2014/main" id="{5423FDBB-9064-CE63-86C3-CC521A32B8A6}"/>
              </a:ext>
            </a:extLst>
          </p:cNvPr>
          <p:cNvSpPr txBox="1"/>
          <p:nvPr/>
        </p:nvSpPr>
        <p:spPr>
          <a:xfrm>
            <a:off x="437360" y="4665786"/>
            <a:ext cx="11031793" cy="1754326"/>
          </a:xfrm>
          <a:prstGeom prst="rect">
            <a:avLst/>
          </a:prstGeom>
          <a:noFill/>
        </p:spPr>
        <p:txBody>
          <a:bodyPr wrap="square" rtlCol="0">
            <a:spAutoFit/>
          </a:bodyPr>
          <a:lstStyle/>
          <a:p>
            <a:r>
              <a:rPr lang="fr-FR" dirty="0"/>
              <a:t>Le résultat 2024 indique un écart global en défaveur des femmes contractuelles, moindre qu’en 2023. Par cohérence avec le RSU, les personnels de la catégorie indéterminée ont été identifiés en catégorie A. </a:t>
            </a:r>
          </a:p>
          <a:p>
            <a:endParaRPr lang="fr-FR" dirty="0"/>
          </a:p>
          <a:p>
            <a:r>
              <a:rPr lang="fr-FR" dirty="0"/>
              <a:t>Le résultat pour les contractuels est difficile à interpréter par rapport à 2024, faute de pouvoir inscrire l’indicateur dans un temps plus long. Il indique cependant un résultat global relativement cohérent entre les deux années au regard d’une rémunération demeurant au global, bien que marginalement, inférieure en moyenne pour les femmes.</a:t>
            </a:r>
          </a:p>
        </p:txBody>
      </p:sp>
      <p:pic>
        <p:nvPicPr>
          <p:cNvPr id="7" name="Image 6">
            <a:extLst>
              <a:ext uri="{FF2B5EF4-FFF2-40B4-BE49-F238E27FC236}">
                <a16:creationId xmlns:a16="http://schemas.microsoft.com/office/drawing/2014/main" id="{4AE1B755-8AB2-9447-D9BD-2F6353446E6D}"/>
              </a:ext>
            </a:extLst>
          </p:cNvPr>
          <p:cNvPicPr>
            <a:picLocks noChangeAspect="1"/>
          </p:cNvPicPr>
          <p:nvPr/>
        </p:nvPicPr>
        <p:blipFill>
          <a:blip r:embed="rId2"/>
          <a:stretch>
            <a:fillRect/>
          </a:stretch>
        </p:blipFill>
        <p:spPr>
          <a:xfrm>
            <a:off x="437360" y="1375421"/>
            <a:ext cx="11317279" cy="2981741"/>
          </a:xfrm>
          <a:prstGeom prst="rect">
            <a:avLst/>
          </a:prstGeom>
        </p:spPr>
      </p:pic>
    </p:spTree>
    <p:extLst>
      <p:ext uri="{BB962C8B-B14F-4D97-AF65-F5344CB8AC3E}">
        <p14:creationId xmlns:p14="http://schemas.microsoft.com/office/powerpoint/2010/main" val="4227577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F5FC66-9017-40EA-ACAB-535ECAB4B9EA}"/>
              </a:ext>
            </a:extLst>
          </p:cNvPr>
          <p:cNvSpPr>
            <a:spLocks noGrp="1"/>
          </p:cNvSpPr>
          <p:nvPr>
            <p:ph type="title"/>
          </p:nvPr>
        </p:nvSpPr>
        <p:spPr>
          <a:xfrm>
            <a:off x="838200" y="227168"/>
            <a:ext cx="11166244" cy="1325563"/>
          </a:xfrm>
        </p:spPr>
        <p:txBody>
          <a:bodyPr>
            <a:normAutofit/>
          </a:bodyPr>
          <a:lstStyle/>
          <a:p>
            <a:r>
              <a:rPr lang="fr-FR" sz="3800" b="1" u="sng" dirty="0"/>
              <a:t>Index 2024 Indicateur 3 : Dix plus hautes rémunérations</a:t>
            </a:r>
          </a:p>
        </p:txBody>
      </p:sp>
      <p:sp>
        <p:nvSpPr>
          <p:cNvPr id="7" name="ZoneTexte 6">
            <a:extLst>
              <a:ext uri="{FF2B5EF4-FFF2-40B4-BE49-F238E27FC236}">
                <a16:creationId xmlns:a16="http://schemas.microsoft.com/office/drawing/2014/main" id="{0EC626B0-91D9-483F-AA3B-89626138DC26}"/>
              </a:ext>
            </a:extLst>
          </p:cNvPr>
          <p:cNvSpPr txBox="1"/>
          <p:nvPr/>
        </p:nvSpPr>
        <p:spPr>
          <a:xfrm>
            <a:off x="688417" y="3630092"/>
            <a:ext cx="11031793" cy="2800767"/>
          </a:xfrm>
          <a:prstGeom prst="rect">
            <a:avLst/>
          </a:prstGeom>
          <a:noFill/>
        </p:spPr>
        <p:txBody>
          <a:bodyPr wrap="square" rtlCol="0">
            <a:spAutoFit/>
          </a:bodyPr>
          <a:lstStyle/>
          <a:p>
            <a:r>
              <a:rPr lang="fr-FR" sz="2200" dirty="0"/>
              <a:t>Pour 2024, il y a autant de femmes que d’hommes parmi les dix plus hautes rémunérations de l’établissement (femmes = 1 BIATSS et 4 EEC; hommes = 1 BIATSS et 4 EEC)</a:t>
            </a:r>
          </a:p>
          <a:p>
            <a:endParaRPr lang="fr-FR" sz="2200" dirty="0"/>
          </a:p>
          <a:p>
            <a:r>
              <a:rPr lang="fr-FR" sz="2200" dirty="0"/>
              <a:t>Cet indicateur est cependant à manier avec précaution. Une forte volatilité est en effet constatée sur les trois derniers exercices :</a:t>
            </a:r>
          </a:p>
          <a:p>
            <a:pPr marL="800100" lvl="1" indent="-342900">
              <a:buFont typeface="Arial" panose="020B0604020202020204" pitchFamily="34" charset="0"/>
              <a:buChar char="•"/>
            </a:pPr>
            <a:r>
              <a:rPr lang="fr-FR" sz="2200" dirty="0"/>
              <a:t>2022 : 2 femmes pour 8 hommes</a:t>
            </a:r>
          </a:p>
          <a:p>
            <a:pPr marL="800100" lvl="1" indent="-342900">
              <a:buFont typeface="Arial" panose="020B0604020202020204" pitchFamily="34" charset="0"/>
              <a:buChar char="•"/>
            </a:pPr>
            <a:r>
              <a:rPr lang="fr-FR" sz="2200" dirty="0"/>
              <a:t>2021 : 4 femmes pour 6 hommes </a:t>
            </a:r>
          </a:p>
          <a:p>
            <a:pPr marL="800100" lvl="1" indent="-342900">
              <a:buFont typeface="Arial" panose="020B0604020202020204" pitchFamily="34" charset="0"/>
              <a:buChar char="•"/>
            </a:pPr>
            <a:r>
              <a:rPr lang="fr-FR" sz="2200" dirty="0"/>
              <a:t>2023 : 6 femmes pour 4 hommes</a:t>
            </a:r>
          </a:p>
        </p:txBody>
      </p:sp>
      <p:pic>
        <p:nvPicPr>
          <p:cNvPr id="8" name="Image 7">
            <a:extLst>
              <a:ext uri="{FF2B5EF4-FFF2-40B4-BE49-F238E27FC236}">
                <a16:creationId xmlns:a16="http://schemas.microsoft.com/office/drawing/2014/main" id="{4D2ED1F4-D62C-E7D8-8915-BF737492E6FB}"/>
              </a:ext>
            </a:extLst>
          </p:cNvPr>
          <p:cNvPicPr>
            <a:picLocks noChangeAspect="1"/>
          </p:cNvPicPr>
          <p:nvPr/>
        </p:nvPicPr>
        <p:blipFill>
          <a:blip r:embed="rId2"/>
          <a:stretch>
            <a:fillRect/>
          </a:stretch>
        </p:blipFill>
        <p:spPr>
          <a:xfrm>
            <a:off x="945450" y="1431533"/>
            <a:ext cx="10583533" cy="1643263"/>
          </a:xfrm>
          <a:prstGeom prst="rect">
            <a:avLst/>
          </a:prstGeom>
        </p:spPr>
      </p:pic>
    </p:spTree>
    <p:extLst>
      <p:ext uri="{BB962C8B-B14F-4D97-AF65-F5344CB8AC3E}">
        <p14:creationId xmlns:p14="http://schemas.microsoft.com/office/powerpoint/2010/main" val="4199671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EA3F8B-63A3-4BA8-AAE1-71B77BD3091A}"/>
              </a:ext>
            </a:extLst>
          </p:cNvPr>
          <p:cNvSpPr>
            <a:spLocks noGrp="1"/>
          </p:cNvSpPr>
          <p:nvPr>
            <p:ph type="title"/>
          </p:nvPr>
        </p:nvSpPr>
        <p:spPr>
          <a:xfrm>
            <a:off x="760411" y="169927"/>
            <a:ext cx="10515600" cy="630370"/>
          </a:xfrm>
        </p:spPr>
        <p:txBody>
          <a:bodyPr>
            <a:normAutofit/>
          </a:bodyPr>
          <a:lstStyle/>
          <a:p>
            <a:r>
              <a:rPr lang="fr-FR" sz="3500" b="1" u="sng" dirty="0"/>
              <a:t>Interprétation des indicateurs</a:t>
            </a:r>
          </a:p>
        </p:txBody>
      </p:sp>
      <p:pic>
        <p:nvPicPr>
          <p:cNvPr id="3" name="Image 2">
            <a:extLst>
              <a:ext uri="{FF2B5EF4-FFF2-40B4-BE49-F238E27FC236}">
                <a16:creationId xmlns:a16="http://schemas.microsoft.com/office/drawing/2014/main" id="{F6E31990-A0BE-4AEB-8B92-2A1668EE93E0}"/>
              </a:ext>
            </a:extLst>
          </p:cNvPr>
          <p:cNvPicPr>
            <a:picLocks noChangeAspect="1"/>
          </p:cNvPicPr>
          <p:nvPr/>
        </p:nvPicPr>
        <p:blipFill>
          <a:blip r:embed="rId2"/>
          <a:stretch>
            <a:fillRect/>
          </a:stretch>
        </p:blipFill>
        <p:spPr>
          <a:xfrm>
            <a:off x="585689" y="1059674"/>
            <a:ext cx="10910901" cy="3992443"/>
          </a:xfrm>
          <a:prstGeom prst="rect">
            <a:avLst/>
          </a:prstGeom>
        </p:spPr>
      </p:pic>
      <p:sp>
        <p:nvSpPr>
          <p:cNvPr id="7" name="Titre 1">
            <a:extLst>
              <a:ext uri="{FF2B5EF4-FFF2-40B4-BE49-F238E27FC236}">
                <a16:creationId xmlns:a16="http://schemas.microsoft.com/office/drawing/2014/main" id="{F630B024-814E-48DB-86CA-DA1A1D72C28C}"/>
              </a:ext>
            </a:extLst>
          </p:cNvPr>
          <p:cNvSpPr txBox="1">
            <a:spLocks/>
          </p:cNvSpPr>
          <p:nvPr/>
        </p:nvSpPr>
        <p:spPr>
          <a:xfrm>
            <a:off x="562761" y="5998128"/>
            <a:ext cx="10515600" cy="515615"/>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1500" b="1" i="1" u="sng" dirty="0"/>
              <a:t>(source : Guide d’interprétation des résultats de l’outils d’écarts de rémunération entre les femmes et les hommes fonctionnaires) - DGAFP</a:t>
            </a:r>
          </a:p>
        </p:txBody>
      </p:sp>
      <p:pic>
        <p:nvPicPr>
          <p:cNvPr id="5" name="Image 4">
            <a:extLst>
              <a:ext uri="{FF2B5EF4-FFF2-40B4-BE49-F238E27FC236}">
                <a16:creationId xmlns:a16="http://schemas.microsoft.com/office/drawing/2014/main" id="{E291A373-780F-4DD1-A537-57FB83BAF716}"/>
              </a:ext>
            </a:extLst>
          </p:cNvPr>
          <p:cNvPicPr>
            <a:picLocks noChangeAspect="1"/>
          </p:cNvPicPr>
          <p:nvPr/>
        </p:nvPicPr>
        <p:blipFill>
          <a:blip r:embed="rId3"/>
          <a:stretch>
            <a:fillRect/>
          </a:stretch>
        </p:blipFill>
        <p:spPr>
          <a:xfrm>
            <a:off x="551296" y="5052117"/>
            <a:ext cx="10933829" cy="850220"/>
          </a:xfrm>
          <a:prstGeom prst="rect">
            <a:avLst/>
          </a:prstGeom>
        </p:spPr>
      </p:pic>
    </p:spTree>
    <p:extLst>
      <p:ext uri="{BB962C8B-B14F-4D97-AF65-F5344CB8AC3E}">
        <p14:creationId xmlns:p14="http://schemas.microsoft.com/office/powerpoint/2010/main" val="1978651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EA3F8B-63A3-4BA8-AAE1-71B77BD3091A}"/>
              </a:ext>
            </a:extLst>
          </p:cNvPr>
          <p:cNvSpPr>
            <a:spLocks noGrp="1"/>
          </p:cNvSpPr>
          <p:nvPr>
            <p:ph type="title"/>
          </p:nvPr>
        </p:nvSpPr>
        <p:spPr>
          <a:xfrm>
            <a:off x="838200" y="163789"/>
            <a:ext cx="10515600" cy="1325563"/>
          </a:xfrm>
        </p:spPr>
        <p:txBody>
          <a:bodyPr>
            <a:normAutofit/>
          </a:bodyPr>
          <a:lstStyle/>
          <a:p>
            <a:r>
              <a:rPr lang="fr-FR" sz="3500" b="1" u="sng" dirty="0"/>
              <a:t>Interprétation des indicateurs</a:t>
            </a:r>
          </a:p>
        </p:txBody>
      </p:sp>
      <p:sp>
        <p:nvSpPr>
          <p:cNvPr id="7" name="Titre 1">
            <a:extLst>
              <a:ext uri="{FF2B5EF4-FFF2-40B4-BE49-F238E27FC236}">
                <a16:creationId xmlns:a16="http://schemas.microsoft.com/office/drawing/2014/main" id="{F630B024-814E-48DB-86CA-DA1A1D72C28C}"/>
              </a:ext>
            </a:extLst>
          </p:cNvPr>
          <p:cNvSpPr txBox="1">
            <a:spLocks/>
          </p:cNvSpPr>
          <p:nvPr/>
        </p:nvSpPr>
        <p:spPr>
          <a:xfrm>
            <a:off x="562761" y="5998128"/>
            <a:ext cx="10515600" cy="515615"/>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1500" b="1" i="1" u="sng" dirty="0"/>
              <a:t>(source : Guide d’interprétation des résultats de l’outils d’écarts de rémunération entre les femmes et les hommes fonctionnaires) - DGAFP</a:t>
            </a:r>
          </a:p>
        </p:txBody>
      </p:sp>
      <p:pic>
        <p:nvPicPr>
          <p:cNvPr id="4" name="Image 3">
            <a:extLst>
              <a:ext uri="{FF2B5EF4-FFF2-40B4-BE49-F238E27FC236}">
                <a16:creationId xmlns:a16="http://schemas.microsoft.com/office/drawing/2014/main" id="{2979B0E9-3CA6-4F98-A224-E9D906C8143C}"/>
              </a:ext>
            </a:extLst>
          </p:cNvPr>
          <p:cNvPicPr>
            <a:picLocks noChangeAspect="1"/>
          </p:cNvPicPr>
          <p:nvPr/>
        </p:nvPicPr>
        <p:blipFill>
          <a:blip r:embed="rId2"/>
          <a:stretch>
            <a:fillRect/>
          </a:stretch>
        </p:blipFill>
        <p:spPr>
          <a:xfrm>
            <a:off x="838200" y="1217921"/>
            <a:ext cx="9814624" cy="4333133"/>
          </a:xfrm>
          <a:prstGeom prst="rect">
            <a:avLst/>
          </a:prstGeom>
        </p:spPr>
      </p:pic>
    </p:spTree>
    <p:extLst>
      <p:ext uri="{BB962C8B-B14F-4D97-AF65-F5344CB8AC3E}">
        <p14:creationId xmlns:p14="http://schemas.microsoft.com/office/powerpoint/2010/main" val="1685500823"/>
      </p:ext>
    </p:extLst>
  </p:cSld>
  <p:clrMapOvr>
    <a:masterClrMapping/>
  </p:clrMapOvr>
</p:sld>
</file>

<file path=ppt/theme/theme1.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9136</TotalTime>
  <Words>623</Words>
  <Application>Microsoft Office PowerPoint</Application>
  <PresentationFormat>Grand écran</PresentationFormat>
  <Paragraphs>37</Paragraphs>
  <Slides>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Calibri</vt:lpstr>
      <vt:lpstr>Calibri Light</vt:lpstr>
      <vt:lpstr>Office Theme</vt:lpstr>
      <vt:lpstr>Décret n°2023-1136 : La pénalité financière</vt:lpstr>
      <vt:lpstr>Décret n°2023-17 : les modalités de calcul</vt:lpstr>
      <vt:lpstr>La méthode utilisée à l’Université</vt:lpstr>
      <vt:lpstr>Index égalité 2024 université de Tours</vt:lpstr>
      <vt:lpstr>Index 2024 Indicateur 1 : fonctionnaires</vt:lpstr>
      <vt:lpstr>Index 2024 Indicateur 2  Contractuels</vt:lpstr>
      <vt:lpstr>Index 2024 Indicateur 3 : Dix plus hautes rémunérations</vt:lpstr>
      <vt:lpstr>Interprétation des indicateurs</vt:lpstr>
      <vt:lpstr>Interprétation des indicateurs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Index égalité</dc:title>
  <dc:creator>Christine Inchauspe</dc:creator>
  <cp:lastModifiedBy>Carla Cerdan</cp:lastModifiedBy>
  <cp:revision>84</cp:revision>
  <cp:lastPrinted>2024-06-18T07:31:09Z</cp:lastPrinted>
  <dcterms:created xsi:type="dcterms:W3CDTF">2024-05-29T07:00:29Z</dcterms:created>
  <dcterms:modified xsi:type="dcterms:W3CDTF">2025-09-29T07:01:26Z</dcterms:modified>
</cp:coreProperties>
</file>