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7" r:id="rId2"/>
    <p:sldId id="256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2235" autoAdjust="0"/>
  </p:normalViewPr>
  <p:slideViewPr>
    <p:cSldViewPr>
      <p:cViewPr varScale="1">
        <p:scale>
          <a:sx n="59" d="100"/>
          <a:sy n="59" d="100"/>
        </p:scale>
        <p:origin x="-8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F08489-70DA-42A3-8CD3-96A0C99AC872}" type="datetimeFigureOut">
              <a:rPr lang="fr-FR" smtClean="0"/>
              <a:pPr/>
              <a:t>18/10/2012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85BFB3-6263-486D-9857-6752202AD59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baseline="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85BFB3-6263-486D-9857-6752202AD594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85BFB3-6263-486D-9857-6752202AD594}" type="slidenum">
              <a:rPr lang="fr-FR" smtClean="0"/>
              <a:pPr/>
              <a:t>2</a:t>
            </a:fld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85BFB3-6263-486D-9857-6752202AD594}" type="slidenum">
              <a:rPr lang="fr-FR" smtClean="0"/>
              <a:pPr/>
              <a:t>3</a:t>
            </a:fld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85BFB3-6263-486D-9857-6752202AD594}" type="slidenum">
              <a:rPr lang="fr-FR" smtClean="0"/>
              <a:pPr/>
              <a:t>4</a:t>
            </a:fld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85BFB3-6263-486D-9857-6752202AD594}" type="slidenum">
              <a:rPr lang="fr-FR" smtClean="0"/>
              <a:pPr/>
              <a:t>5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r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2" name="Sous-titr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100008-215D-4745-AFE7-105FA2C7CD57}" type="datetimeFigureOut">
              <a:rPr lang="fr-FR" smtClean="0"/>
              <a:pPr/>
              <a:t>18/10/2012</a:t>
            </a:fld>
            <a:endParaRPr lang="fr-FR"/>
          </a:p>
        </p:txBody>
      </p:sp>
      <p:sp>
        <p:nvSpPr>
          <p:cNvPr id="20" name="Espace réservé du pied de page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175B9B-29A2-444B-8AA7-CC2F67A5969D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llipse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lipse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100008-215D-4745-AFE7-105FA2C7CD57}" type="datetimeFigureOut">
              <a:rPr lang="fr-FR" smtClean="0"/>
              <a:pPr/>
              <a:t>18/10/2012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175B9B-29A2-444B-8AA7-CC2F67A5969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100008-215D-4745-AFE7-105FA2C7CD57}" type="datetimeFigureOut">
              <a:rPr lang="fr-FR" smtClean="0"/>
              <a:pPr/>
              <a:t>18/10/2012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175B9B-29A2-444B-8AA7-CC2F67A5969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100008-215D-4745-AFE7-105FA2C7CD57}" type="datetimeFigureOut">
              <a:rPr lang="fr-FR" smtClean="0"/>
              <a:pPr/>
              <a:t>18/10/2012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175B9B-29A2-444B-8AA7-CC2F67A5969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100008-215D-4745-AFE7-105FA2C7CD57}" type="datetimeFigureOut">
              <a:rPr lang="fr-FR" smtClean="0"/>
              <a:pPr/>
              <a:t>18/10/2012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175B9B-29A2-444B-8AA7-CC2F67A5969D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lipse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lipse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100008-215D-4745-AFE7-105FA2C7CD57}" type="datetimeFigureOut">
              <a:rPr lang="fr-FR" smtClean="0"/>
              <a:pPr/>
              <a:t>18/10/2012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175B9B-29A2-444B-8AA7-CC2F67A5969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100008-215D-4745-AFE7-105FA2C7CD57}" type="datetimeFigureOut">
              <a:rPr lang="fr-FR" smtClean="0"/>
              <a:pPr/>
              <a:t>18/10/2012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175B9B-29A2-444B-8AA7-CC2F67A5969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100008-215D-4745-AFE7-105FA2C7CD57}" type="datetimeFigureOut">
              <a:rPr lang="fr-FR" smtClean="0"/>
              <a:pPr/>
              <a:t>18/10/2012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175B9B-29A2-444B-8AA7-CC2F67A5969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100008-215D-4745-AFE7-105FA2C7CD57}" type="datetimeFigureOut">
              <a:rPr lang="fr-FR" smtClean="0"/>
              <a:pPr/>
              <a:t>18/10/2012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175B9B-29A2-444B-8AA7-CC2F67A5969D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100008-215D-4745-AFE7-105FA2C7CD57}" type="datetimeFigureOut">
              <a:rPr lang="fr-FR" smtClean="0"/>
              <a:pPr/>
              <a:t>18/10/2012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175B9B-29A2-444B-8AA7-CC2F67A5969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100008-215D-4745-AFE7-105FA2C7CD57}" type="datetimeFigureOut">
              <a:rPr lang="fr-FR" smtClean="0"/>
              <a:pPr/>
              <a:t>18/10/2012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175B9B-29A2-444B-8AA7-CC2F67A5969D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9" name="Organigramme : Processu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Organigramme : Processu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cteurs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lipse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Bouée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Espace réservé du titre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Espace réservé du texte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24" name="Espace réservé de la date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62100008-215D-4745-AFE7-105FA2C7CD57}" type="datetimeFigureOut">
              <a:rPr lang="fr-FR" smtClean="0"/>
              <a:pPr/>
              <a:t>18/10/2012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fr-FR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80175B9B-29A2-444B-8AA7-CC2F67A5969D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4005206"/>
          </a:xfrm>
        </p:spPr>
        <p:txBody>
          <a:bodyPr>
            <a:normAutofit fontScale="90000"/>
          </a:bodyPr>
          <a:lstStyle/>
          <a:p>
            <a:pPr marL="742950" indent="-742950"/>
            <a:r>
              <a:rPr lang="fr-FR" dirty="0" smtClean="0"/>
              <a:t>La FOAD à l’UFRT</a:t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1. Présentation / contexte</a:t>
            </a:r>
            <a:br>
              <a:rPr lang="fr-FR" dirty="0" smtClean="0"/>
            </a:br>
            <a:r>
              <a:rPr lang="fr-FR" dirty="0" smtClean="0"/>
              <a:t>2. Dimension pédagogique</a:t>
            </a:r>
            <a:br>
              <a:rPr lang="fr-FR" dirty="0" smtClean="0"/>
            </a:br>
            <a:r>
              <a:rPr lang="fr-FR" dirty="0" smtClean="0"/>
              <a:t>3. Dispositif de financement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03648" y="4725144"/>
            <a:ext cx="7406640" cy="1752600"/>
          </a:xfrm>
        </p:spPr>
        <p:txBody>
          <a:bodyPr>
            <a:normAutofit lnSpcReduction="10000"/>
          </a:bodyPr>
          <a:lstStyle/>
          <a:p>
            <a:pPr algn="r"/>
            <a:r>
              <a:rPr lang="fr-FR" dirty="0" smtClean="0"/>
              <a:t>Isabelle Pierozak</a:t>
            </a:r>
          </a:p>
          <a:p>
            <a:pPr algn="r"/>
            <a:r>
              <a:rPr lang="fr-FR" sz="1900" dirty="0" smtClean="0"/>
              <a:t>MCF, responsable de la spécialité de Masters à distance</a:t>
            </a:r>
          </a:p>
          <a:p>
            <a:pPr algn="r"/>
            <a:r>
              <a:rPr lang="fr-FR" sz="1900" dirty="0" smtClean="0"/>
              <a:t>(ainsi que du M2R à D, ouvert en 2012/13)</a:t>
            </a:r>
          </a:p>
          <a:p>
            <a:pPr algn="r"/>
            <a:r>
              <a:rPr lang="fr-FR" sz="1900" dirty="0" smtClean="0"/>
              <a:t>Département </a:t>
            </a:r>
            <a:r>
              <a:rPr lang="fr-FR" sz="1900" i="1" dirty="0" smtClean="0"/>
              <a:t>Sociolinguistique et didactique des langues</a:t>
            </a:r>
          </a:p>
          <a:p>
            <a:pPr algn="r"/>
            <a:r>
              <a:rPr lang="fr-FR" sz="1900" dirty="0" smtClean="0"/>
              <a:t>(SODILANG) - UFR Lettres et Langues</a:t>
            </a:r>
            <a:endParaRPr lang="fr-FR" sz="19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Présentation / contexte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31640" y="1700808"/>
            <a:ext cx="7416824" cy="4032448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fr-FR" dirty="0" smtClean="0"/>
              <a:t> L’une des premières expériences à l’UFRT </a:t>
            </a:r>
          </a:p>
          <a:p>
            <a:pPr lvl="1" algn="just"/>
            <a:r>
              <a:rPr lang="fr-FR" sz="2000" dirty="0" err="1" smtClean="0"/>
              <a:t>Sodilang</a:t>
            </a:r>
            <a:r>
              <a:rPr lang="fr-FR" sz="2000" dirty="0" smtClean="0"/>
              <a:t>, un département « </a:t>
            </a:r>
            <a:r>
              <a:rPr lang="fr-FR" sz="2000" i="1" dirty="0" smtClean="0"/>
              <a:t>pilote</a:t>
            </a:r>
            <a:r>
              <a:rPr lang="fr-FR" sz="2000" dirty="0" smtClean="0"/>
              <a:t> », dans une optique </a:t>
            </a:r>
            <a:r>
              <a:rPr lang="fr-FR" sz="2000" i="1" dirty="0" smtClean="0"/>
              <a:t>expérimentale</a:t>
            </a:r>
            <a:r>
              <a:rPr lang="fr-FR" sz="2000" dirty="0" smtClean="0"/>
              <a:t> pour la première fois en 2012/13.</a:t>
            </a:r>
          </a:p>
          <a:p>
            <a:pPr lvl="1" algn="just"/>
            <a:endParaRPr lang="fr-FR" sz="2000" dirty="0" smtClean="0"/>
          </a:p>
          <a:p>
            <a:pPr>
              <a:buFont typeface="Arial" pitchFamily="34" charset="0"/>
              <a:buChar char="•"/>
            </a:pPr>
            <a:r>
              <a:rPr lang="fr-FR" dirty="0" smtClean="0"/>
              <a:t> Pourquoi des Formations ouvertes à distance ?</a:t>
            </a:r>
          </a:p>
          <a:p>
            <a:pPr lvl="1" algn="just">
              <a:buFont typeface="Arial" pitchFamily="34" charset="0"/>
              <a:buChar char="•"/>
            </a:pPr>
            <a:r>
              <a:rPr lang="fr-FR" sz="1800" dirty="0" smtClean="0"/>
              <a:t> </a:t>
            </a:r>
            <a:r>
              <a:rPr lang="fr-FR" sz="2000" dirty="0" smtClean="0"/>
              <a:t>L’internationalisation</a:t>
            </a:r>
          </a:p>
          <a:p>
            <a:pPr lvl="1" algn="just">
              <a:buFont typeface="Arial" pitchFamily="34" charset="0"/>
              <a:buChar char="•"/>
            </a:pPr>
            <a:r>
              <a:rPr lang="fr-FR" sz="2000" dirty="0" smtClean="0"/>
              <a:t> L’insertion professionnelle</a:t>
            </a:r>
          </a:p>
          <a:p>
            <a:pPr lvl="1" algn="just">
              <a:buFont typeface="Arial" pitchFamily="34" charset="0"/>
              <a:buChar char="•"/>
            </a:pPr>
            <a:r>
              <a:rPr lang="fr-FR" sz="2000" dirty="0" smtClean="0"/>
              <a:t> Lutte contre l’échec universitaire</a:t>
            </a:r>
          </a:p>
          <a:p>
            <a:pPr lvl="1" algn="just">
              <a:buFont typeface="Arial" pitchFamily="34" charset="0"/>
              <a:buChar char="•"/>
            </a:pPr>
            <a:r>
              <a:rPr lang="fr-FR" sz="2000" dirty="0" smtClean="0"/>
              <a:t> L’innovation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Dimension pédagogique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03648" y="1412776"/>
            <a:ext cx="7406640" cy="468052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fr-FR" dirty="0" smtClean="0"/>
              <a:t> Penser </a:t>
            </a:r>
            <a:r>
              <a:rPr lang="fr-FR" i="1" dirty="0" smtClean="0"/>
              <a:t>l’accompagnement</a:t>
            </a:r>
            <a:r>
              <a:rPr lang="fr-FR" dirty="0" smtClean="0"/>
              <a:t> de l’étudiant…</a:t>
            </a:r>
          </a:p>
          <a:p>
            <a:pPr lvl="1" algn="just">
              <a:buFont typeface="Arial" pitchFamily="34" charset="0"/>
              <a:buChar char="•"/>
            </a:pPr>
            <a:r>
              <a:rPr lang="fr-FR" sz="2000" dirty="0" smtClean="0"/>
              <a:t> de simples cours via l’ENT ?</a:t>
            </a:r>
          </a:p>
          <a:p>
            <a:pPr lvl="1" algn="just">
              <a:buFont typeface="Arial" pitchFamily="34" charset="0"/>
              <a:buChar char="•"/>
            </a:pPr>
            <a:r>
              <a:rPr lang="fr-FR" sz="2000" dirty="0" smtClean="0"/>
              <a:t> les rôles premiers des concepteurs et tuteurs</a:t>
            </a:r>
          </a:p>
          <a:p>
            <a:pPr lvl="1" algn="just">
              <a:buFont typeface="Arial" pitchFamily="34" charset="0"/>
              <a:buChar char="•"/>
            </a:pPr>
            <a:endParaRPr lang="fr-FR" sz="2000" dirty="0" smtClean="0"/>
          </a:p>
          <a:p>
            <a:pPr algn="just">
              <a:buFont typeface="Arial" pitchFamily="34" charset="0"/>
              <a:buChar char="•"/>
            </a:pPr>
            <a:r>
              <a:rPr lang="fr-FR" dirty="0" smtClean="0"/>
              <a:t> Un extrait de la maquette du M2RàD</a:t>
            </a:r>
          </a:p>
          <a:p>
            <a:pPr algn="just">
              <a:buFont typeface="Arial" pitchFamily="34" charset="0"/>
              <a:buChar char="•"/>
            </a:pPr>
            <a:endParaRPr lang="fr-FR" dirty="0" smtClean="0"/>
          </a:p>
          <a:p>
            <a:pPr algn="just">
              <a:buFont typeface="Arial" pitchFamily="34" charset="0"/>
              <a:buChar char="•"/>
            </a:pPr>
            <a:endParaRPr lang="fr-FR" dirty="0" smtClean="0"/>
          </a:p>
          <a:p>
            <a:pPr algn="just"/>
            <a:r>
              <a:rPr lang="fr-FR" dirty="0" smtClean="0"/>
              <a:t>…</a:t>
            </a:r>
          </a:p>
          <a:p>
            <a:pPr algn="just"/>
            <a:endParaRPr lang="fr-FR" dirty="0" smtClean="0"/>
          </a:p>
          <a:p>
            <a:pPr algn="just"/>
            <a:r>
              <a:rPr lang="fr-FR" dirty="0" smtClean="0"/>
              <a:t>…</a:t>
            </a:r>
            <a:endParaRPr lang="fr-FR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47664" y="3645024"/>
            <a:ext cx="7210425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47664" y="5013176"/>
            <a:ext cx="7210425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Dispositif de financement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31640" y="1844824"/>
            <a:ext cx="6912768" cy="4032448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fr-FR" dirty="0" smtClean="0"/>
              <a:t> Un dispositif </a:t>
            </a:r>
            <a:r>
              <a:rPr lang="fr-FR" dirty="0" smtClean="0"/>
              <a:t>lisible</a:t>
            </a:r>
          </a:p>
          <a:p>
            <a:endParaRPr lang="fr-FR" dirty="0" smtClean="0"/>
          </a:p>
          <a:p>
            <a:pPr>
              <a:buFont typeface="Arial" pitchFamily="34" charset="0"/>
              <a:buChar char="•"/>
            </a:pPr>
            <a:r>
              <a:rPr lang="fr-FR" dirty="0" smtClean="0"/>
              <a:t> Un dispositif « économique </a:t>
            </a:r>
            <a:r>
              <a:rPr lang="fr-FR" dirty="0" smtClean="0"/>
              <a:t>»</a:t>
            </a:r>
          </a:p>
          <a:p>
            <a:endParaRPr lang="fr-FR" dirty="0" smtClean="0"/>
          </a:p>
          <a:p>
            <a:pPr>
              <a:buFont typeface="Arial" pitchFamily="34" charset="0"/>
              <a:buChar char="•"/>
            </a:pPr>
            <a:r>
              <a:rPr lang="fr-FR" dirty="0" smtClean="0">
                <a:ea typeface="ＭＳ Ｐゴシック" pitchFamily="34" charset="-128"/>
              </a:rPr>
              <a:t> Frais spécifiques : surcoût payé par les étudiants (actuellement : 500 €/an lors de la 1</a:t>
            </a:r>
            <a:r>
              <a:rPr lang="fr-FR" sz="2000" dirty="0" smtClean="0">
                <a:ea typeface="ＭＳ Ｐゴシック" pitchFamily="34" charset="-128"/>
              </a:rPr>
              <a:t>ère</a:t>
            </a:r>
            <a:r>
              <a:rPr lang="fr-FR" dirty="0" smtClean="0">
                <a:ea typeface="ＭＳ Ｐゴシック" pitchFamily="34" charset="-128"/>
              </a:rPr>
              <a:t> inscription) lié au surtravail généré par le </a:t>
            </a:r>
            <a:r>
              <a:rPr lang="fr-FR" dirty="0" err="1" smtClean="0">
                <a:ea typeface="ＭＳ Ｐゴシック" pitchFamily="34" charset="-128"/>
              </a:rPr>
              <a:t>distanciel</a:t>
            </a:r>
            <a:r>
              <a:rPr lang="fr-FR" dirty="0" smtClean="0">
                <a:ea typeface="ＭＳ Ｐゴシック" pitchFamily="34" charset="-128"/>
              </a:rPr>
              <a:t> (cf. accompagnement de l’étudiant).</a:t>
            </a:r>
          </a:p>
          <a:p>
            <a:pPr>
              <a:buFont typeface="Arial" pitchFamily="34" charset="0"/>
              <a:buChar char="•"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Réalités / perspectives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03648" y="2204864"/>
            <a:ext cx="7406640" cy="2808312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fr-FR" dirty="0" smtClean="0"/>
              <a:t> Un pilotage en </a:t>
            </a:r>
            <a:r>
              <a:rPr lang="fr-FR" smtClean="0"/>
              <a:t>conditions </a:t>
            </a:r>
            <a:r>
              <a:rPr lang="fr-FR" smtClean="0"/>
              <a:t>extrêmes</a:t>
            </a:r>
          </a:p>
          <a:p>
            <a:endParaRPr lang="fr-FR" dirty="0" smtClean="0"/>
          </a:p>
          <a:p>
            <a:pPr>
              <a:buFont typeface="Arial" pitchFamily="34" charset="0"/>
              <a:buChar char="•"/>
            </a:pPr>
            <a:r>
              <a:rPr lang="fr-FR" dirty="0" smtClean="0"/>
              <a:t> Une </a:t>
            </a:r>
            <a:r>
              <a:rPr lang="fr-FR" dirty="0" err="1" smtClean="0"/>
              <a:t>foad</a:t>
            </a:r>
            <a:r>
              <a:rPr lang="fr-FR" dirty="0" smtClean="0"/>
              <a:t> prometteuse</a:t>
            </a:r>
            <a:endParaRPr lang="fr-FR" dirty="0" smtClean="0">
              <a:ea typeface="ＭＳ Ｐゴシック" pitchFamily="34" charset="-128"/>
            </a:endParaRPr>
          </a:p>
          <a:p>
            <a:pPr>
              <a:buFont typeface="Arial" pitchFamily="34" charset="0"/>
              <a:buChar char="•"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187</TotalTime>
  <Words>119</Words>
  <Application>Microsoft Office PowerPoint</Application>
  <PresentationFormat>Affichage à l'écran (4:3)</PresentationFormat>
  <Paragraphs>41</Paragraphs>
  <Slides>5</Slides>
  <Notes>5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Solstice</vt:lpstr>
      <vt:lpstr>La FOAD à l’UFRT  1. Présentation / contexte 2. Dimension pédagogique 3. Dispositif de financement </vt:lpstr>
      <vt:lpstr>Présentation / contexte </vt:lpstr>
      <vt:lpstr>Dimension pédagogique </vt:lpstr>
      <vt:lpstr>Dispositif de financement </vt:lpstr>
      <vt:lpstr>Réalités / perspectives 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FOAD à l’UFRT  1. Présentation / contexte 2. Dimension pédagogique 3. Dispositif économique </dc:title>
  <dc:creator>IP</dc:creator>
  <cp:lastModifiedBy>salleconseil</cp:lastModifiedBy>
  <cp:revision>19</cp:revision>
  <dcterms:created xsi:type="dcterms:W3CDTF">2012-10-17T12:19:28Z</dcterms:created>
  <dcterms:modified xsi:type="dcterms:W3CDTF">2012-10-18T11:24:27Z</dcterms:modified>
</cp:coreProperties>
</file>