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46" r:id="rId2"/>
    <p:sldId id="355" r:id="rId3"/>
    <p:sldId id="356" r:id="rId4"/>
    <p:sldId id="357" r:id="rId5"/>
    <p:sldId id="368" r:id="rId6"/>
    <p:sldId id="358" r:id="rId7"/>
    <p:sldId id="369" r:id="rId8"/>
    <p:sldId id="359" r:id="rId9"/>
    <p:sldId id="360" r:id="rId10"/>
    <p:sldId id="361" r:id="rId11"/>
    <p:sldId id="362" r:id="rId12"/>
    <p:sldId id="363" r:id="rId13"/>
    <p:sldId id="370" r:id="rId14"/>
    <p:sldId id="364" r:id="rId15"/>
    <p:sldId id="371" r:id="rId16"/>
    <p:sldId id="365"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A59D"/>
    <a:srgbClr val="00544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53"/>
    <p:restoredTop sz="96327"/>
  </p:normalViewPr>
  <p:slideViewPr>
    <p:cSldViewPr snapToGrid="0" snapToObjects="1">
      <p:cViewPr>
        <p:scale>
          <a:sx n="98" d="100"/>
          <a:sy n="98" d="100"/>
        </p:scale>
        <p:origin x="322"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13FB10-0391-BB1C-870F-3247972C1A2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73B76955-C8B9-4C66-3733-20777EA074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13B192C-ADA2-A982-9F6B-030926BA7449}"/>
              </a:ext>
            </a:extLst>
          </p:cNvPr>
          <p:cNvSpPr>
            <a:spLocks noGrp="1"/>
          </p:cNvSpPr>
          <p:nvPr>
            <p:ph type="dt" sz="half" idx="10"/>
          </p:nvPr>
        </p:nvSpPr>
        <p:spPr/>
        <p:txBody>
          <a:bodyPr/>
          <a:lstStyle/>
          <a:p>
            <a:fld id="{D3E73C7F-881A-574D-A135-19434604B3D5}" type="datetimeFigureOut">
              <a:rPr lang="fr-FR" smtClean="0"/>
              <a:t>03/10/2022</a:t>
            </a:fld>
            <a:endParaRPr lang="fr-FR"/>
          </a:p>
        </p:txBody>
      </p:sp>
      <p:sp>
        <p:nvSpPr>
          <p:cNvPr id="5" name="Espace réservé du pied de page 4">
            <a:extLst>
              <a:ext uri="{FF2B5EF4-FFF2-40B4-BE49-F238E27FC236}">
                <a16:creationId xmlns:a16="http://schemas.microsoft.com/office/drawing/2014/main" id="{2CDCD15E-748C-13E4-4EEE-318D3F4E1AE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A3B2150-6FEE-E1A7-C0B4-337A16D6D47A}"/>
              </a:ext>
            </a:extLst>
          </p:cNvPr>
          <p:cNvSpPr>
            <a:spLocks noGrp="1"/>
          </p:cNvSpPr>
          <p:nvPr>
            <p:ph type="sldNum" sz="quarter" idx="12"/>
          </p:nvPr>
        </p:nvSpPr>
        <p:spPr/>
        <p:txBody>
          <a:bodyPr/>
          <a:lstStyle/>
          <a:p>
            <a:fld id="{E8903FC4-44C4-D54E-8D01-51AC20C7D170}" type="slidenum">
              <a:rPr lang="fr-FR" smtClean="0"/>
              <a:t>‹N°›</a:t>
            </a:fld>
            <a:endParaRPr lang="fr-FR"/>
          </a:p>
        </p:txBody>
      </p:sp>
    </p:spTree>
    <p:extLst>
      <p:ext uri="{BB962C8B-B14F-4D97-AF65-F5344CB8AC3E}">
        <p14:creationId xmlns:p14="http://schemas.microsoft.com/office/powerpoint/2010/main" val="1751600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ABF147-6911-0650-BD48-91616A1B9F7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8E2FF4B-D7E3-0484-222B-1D531E86FB7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7DE94D3-1222-AA91-DE4A-CE48D39BB4F8}"/>
              </a:ext>
            </a:extLst>
          </p:cNvPr>
          <p:cNvSpPr>
            <a:spLocks noGrp="1"/>
          </p:cNvSpPr>
          <p:nvPr>
            <p:ph type="dt" sz="half" idx="10"/>
          </p:nvPr>
        </p:nvSpPr>
        <p:spPr/>
        <p:txBody>
          <a:bodyPr/>
          <a:lstStyle/>
          <a:p>
            <a:fld id="{D3E73C7F-881A-574D-A135-19434604B3D5}" type="datetimeFigureOut">
              <a:rPr lang="fr-FR" smtClean="0"/>
              <a:t>03/10/2022</a:t>
            </a:fld>
            <a:endParaRPr lang="fr-FR"/>
          </a:p>
        </p:txBody>
      </p:sp>
      <p:sp>
        <p:nvSpPr>
          <p:cNvPr id="5" name="Espace réservé du pied de page 4">
            <a:extLst>
              <a:ext uri="{FF2B5EF4-FFF2-40B4-BE49-F238E27FC236}">
                <a16:creationId xmlns:a16="http://schemas.microsoft.com/office/drawing/2014/main" id="{F81CE240-AB62-FADC-006A-01596ADED9F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A95A6A5-BB58-B3BB-2D20-F097EC402D3A}"/>
              </a:ext>
            </a:extLst>
          </p:cNvPr>
          <p:cNvSpPr>
            <a:spLocks noGrp="1"/>
          </p:cNvSpPr>
          <p:nvPr>
            <p:ph type="sldNum" sz="quarter" idx="12"/>
          </p:nvPr>
        </p:nvSpPr>
        <p:spPr/>
        <p:txBody>
          <a:bodyPr/>
          <a:lstStyle/>
          <a:p>
            <a:fld id="{E8903FC4-44C4-D54E-8D01-51AC20C7D170}" type="slidenum">
              <a:rPr lang="fr-FR" smtClean="0"/>
              <a:t>‹N°›</a:t>
            </a:fld>
            <a:endParaRPr lang="fr-FR"/>
          </a:p>
        </p:txBody>
      </p:sp>
    </p:spTree>
    <p:extLst>
      <p:ext uri="{BB962C8B-B14F-4D97-AF65-F5344CB8AC3E}">
        <p14:creationId xmlns:p14="http://schemas.microsoft.com/office/powerpoint/2010/main" val="1411335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186C719-216B-5CA5-9E2A-B7DA3AF2D02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227EE50-ED6A-0A1B-88E4-38481BE16E6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AEC8008-D1F3-97EE-8655-E8918E820D71}"/>
              </a:ext>
            </a:extLst>
          </p:cNvPr>
          <p:cNvSpPr>
            <a:spLocks noGrp="1"/>
          </p:cNvSpPr>
          <p:nvPr>
            <p:ph type="dt" sz="half" idx="10"/>
          </p:nvPr>
        </p:nvSpPr>
        <p:spPr/>
        <p:txBody>
          <a:bodyPr/>
          <a:lstStyle/>
          <a:p>
            <a:fld id="{D3E73C7F-881A-574D-A135-19434604B3D5}" type="datetimeFigureOut">
              <a:rPr lang="fr-FR" smtClean="0"/>
              <a:t>03/10/2022</a:t>
            </a:fld>
            <a:endParaRPr lang="fr-FR"/>
          </a:p>
        </p:txBody>
      </p:sp>
      <p:sp>
        <p:nvSpPr>
          <p:cNvPr id="5" name="Espace réservé du pied de page 4">
            <a:extLst>
              <a:ext uri="{FF2B5EF4-FFF2-40B4-BE49-F238E27FC236}">
                <a16:creationId xmlns:a16="http://schemas.microsoft.com/office/drawing/2014/main" id="{0D604F15-C207-1F70-A921-03D8061E9EF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C4B7CAF-A9CF-9D03-ABE2-ED67C8E16E90}"/>
              </a:ext>
            </a:extLst>
          </p:cNvPr>
          <p:cNvSpPr>
            <a:spLocks noGrp="1"/>
          </p:cNvSpPr>
          <p:nvPr>
            <p:ph type="sldNum" sz="quarter" idx="12"/>
          </p:nvPr>
        </p:nvSpPr>
        <p:spPr/>
        <p:txBody>
          <a:bodyPr/>
          <a:lstStyle/>
          <a:p>
            <a:fld id="{E8903FC4-44C4-D54E-8D01-51AC20C7D170}" type="slidenum">
              <a:rPr lang="fr-FR" smtClean="0"/>
              <a:t>‹N°›</a:t>
            </a:fld>
            <a:endParaRPr lang="fr-FR"/>
          </a:p>
        </p:txBody>
      </p:sp>
    </p:spTree>
    <p:extLst>
      <p:ext uri="{BB962C8B-B14F-4D97-AF65-F5344CB8AC3E}">
        <p14:creationId xmlns:p14="http://schemas.microsoft.com/office/powerpoint/2010/main" val="48877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rnier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70F87B-F3EF-264D-B7E4-230FCF415C13}"/>
              </a:ext>
            </a:extLst>
          </p:cNvPr>
          <p:cNvSpPr>
            <a:spLocks noGrp="1"/>
          </p:cNvSpPr>
          <p:nvPr>
            <p:ph type="title" hasCustomPrompt="1"/>
          </p:nvPr>
        </p:nvSpPr>
        <p:spPr>
          <a:xfrm>
            <a:off x="2159563" y="1466790"/>
            <a:ext cx="7776547" cy="387798"/>
          </a:xfrm>
          <a:prstGeom prst="rect">
            <a:avLst/>
          </a:prstGeom>
        </p:spPr>
        <p:txBody>
          <a:bodyPr wrap="square" lIns="0" tIns="0" rIns="0" bIns="0">
            <a:spAutoFit/>
          </a:bodyPr>
          <a:lstStyle>
            <a:lvl1pPr algn="ctr">
              <a:defRPr sz="2800" b="1">
                <a:solidFill>
                  <a:srgbClr val="45A59D"/>
                </a:solidFill>
              </a:defRPr>
            </a:lvl1pPr>
          </a:lstStyle>
          <a:p>
            <a:r>
              <a:rPr lang="fr-FR"/>
              <a:t>CLIQUEZ ET MODIFIEZ LE TITRE</a:t>
            </a:r>
          </a:p>
        </p:txBody>
      </p:sp>
      <p:sp>
        <p:nvSpPr>
          <p:cNvPr id="3" name="Espace réservé du texte 6">
            <a:extLst>
              <a:ext uri="{FF2B5EF4-FFF2-40B4-BE49-F238E27FC236}">
                <a16:creationId xmlns:a16="http://schemas.microsoft.com/office/drawing/2014/main" id="{375AA66E-17C4-F74A-9931-3050F099E09C}"/>
              </a:ext>
            </a:extLst>
          </p:cNvPr>
          <p:cNvSpPr>
            <a:spLocks noGrp="1"/>
          </p:cNvSpPr>
          <p:nvPr>
            <p:ph type="body" sz="quarter" idx="12" hasCustomPrompt="1"/>
          </p:nvPr>
        </p:nvSpPr>
        <p:spPr>
          <a:xfrm>
            <a:off x="2159563" y="2076238"/>
            <a:ext cx="7775839" cy="276999"/>
          </a:xfrm>
          <a:prstGeom prst="rect">
            <a:avLst/>
          </a:prstGeom>
        </p:spPr>
        <p:txBody>
          <a:bodyPr wrap="square" lIns="0" tIns="0" rIns="0" bIns="0" anchor="ctr" anchorCtr="0">
            <a:spAutoFit/>
          </a:bodyPr>
          <a:lstStyle>
            <a:lvl1pPr marL="0" indent="0" algn="ctr">
              <a:buNone/>
              <a:defRPr sz="2000" b="1">
                <a:solidFill>
                  <a:srgbClr val="424A54"/>
                </a:solidFill>
              </a:defRPr>
            </a:lvl1pPr>
            <a:lvl2pPr marL="457200" indent="0" algn="ctr">
              <a:buNone/>
              <a:defRPr sz="2000" b="1">
                <a:solidFill>
                  <a:srgbClr val="424A54"/>
                </a:solidFill>
              </a:defRPr>
            </a:lvl2pPr>
            <a:lvl3pPr marL="914400" indent="0" algn="ctr">
              <a:buNone/>
              <a:defRPr sz="2000" b="1">
                <a:solidFill>
                  <a:srgbClr val="424A54"/>
                </a:solidFill>
              </a:defRPr>
            </a:lvl3pPr>
            <a:lvl4pPr marL="1371600" indent="0" algn="ctr">
              <a:buNone/>
              <a:defRPr sz="2000" b="1">
                <a:solidFill>
                  <a:srgbClr val="424A54"/>
                </a:solidFill>
              </a:defRPr>
            </a:lvl4pPr>
            <a:lvl5pPr marL="1828800" indent="0" algn="ctr">
              <a:buNone/>
              <a:defRPr sz="2000" b="1">
                <a:solidFill>
                  <a:srgbClr val="424A54"/>
                </a:solidFill>
              </a:defRPr>
            </a:lvl5pPr>
          </a:lstStyle>
          <a:p>
            <a:pPr lvl="0"/>
            <a:r>
              <a:rPr lang="fr-FR"/>
              <a:t>Contact</a:t>
            </a:r>
          </a:p>
        </p:txBody>
      </p:sp>
    </p:spTree>
    <p:extLst>
      <p:ext uri="{BB962C8B-B14F-4D97-AF65-F5344CB8AC3E}">
        <p14:creationId xmlns:p14="http://schemas.microsoft.com/office/powerpoint/2010/main" val="3215747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 colonn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Espace réservé du contenu 2"/>
          <p:cNvSpPr>
            <a:spLocks noGrp="1"/>
          </p:cNvSpPr>
          <p:nvPr>
            <p:ph idx="1" hasCustomPrompt="1"/>
          </p:nvPr>
        </p:nvSpPr>
        <p:spPr>
          <a:xfrm>
            <a:off x="609600" y="2060848"/>
            <a:ext cx="10972800" cy="3168352"/>
          </a:xfrm>
          <a:prstGeom prst="rect">
            <a:avLst/>
          </a:prstGeom>
        </p:spPr>
        <p:txBody>
          <a:bodyPr numCol="2" spcCol="540000"/>
          <a:lstStyle>
            <a:lvl1pPr marL="0" indent="0" algn="l">
              <a:buNone/>
              <a:defRPr lang="fr-FR" sz="1500" smtClean="0">
                <a:solidFill>
                  <a:srgbClr val="424A54"/>
                </a:solidFill>
                <a:effectLst/>
              </a:defRPr>
            </a:lvl1pPr>
            <a:lvl2pPr algn="l">
              <a:defRPr/>
            </a:lvl2pPr>
            <a:lvl3pPr algn="l">
              <a:defRPr/>
            </a:lvl3pPr>
            <a:lvl4pPr algn="l">
              <a:defRPr/>
            </a:lvl4pPr>
            <a:lvl5pPr algn="l">
              <a:defRPr/>
            </a:lvl5pPr>
          </a:lstStyle>
          <a:p>
            <a:pPr lvl="0"/>
            <a:r>
              <a:rPr lang="fr-FR" dirty="0" err="1"/>
              <a:t>Sum</a:t>
            </a:r>
            <a:r>
              <a:rPr lang="fr-FR" dirty="0"/>
              <a:t> </a:t>
            </a:r>
            <a:r>
              <a:rPr lang="fr-FR" dirty="0" err="1"/>
              <a:t>everum</a:t>
            </a:r>
            <a:r>
              <a:rPr lang="fr-FR" dirty="0"/>
              <a:t> </a:t>
            </a:r>
            <a:r>
              <a:rPr lang="fr-FR" dirty="0" err="1"/>
              <a:t>faccus</a:t>
            </a:r>
            <a:r>
              <a:rPr lang="fr-FR" dirty="0"/>
              <a:t> non </a:t>
            </a:r>
            <a:r>
              <a:rPr lang="fr-FR" dirty="0" err="1"/>
              <a:t>cusdae</a:t>
            </a:r>
            <a:r>
              <a:rPr lang="fr-FR" dirty="0"/>
              <a:t> </a:t>
            </a:r>
            <a:r>
              <a:rPr lang="fr-FR" dirty="0" err="1"/>
              <a:t>vitatis</a:t>
            </a:r>
            <a:r>
              <a:rPr lang="fr-FR" dirty="0"/>
              <a:t> con </a:t>
            </a:r>
            <a:r>
              <a:rPr lang="fr-FR" dirty="0" err="1"/>
              <a:t>pla</a:t>
            </a:r>
            <a:r>
              <a:rPr lang="fr-FR" dirty="0"/>
              <a:t> </a:t>
            </a:r>
            <a:r>
              <a:rPr lang="fr-FR" dirty="0" err="1"/>
              <a:t>ipsanti</a:t>
            </a:r>
            <a:r>
              <a:rPr lang="fr-FR" dirty="0"/>
              <a:t> </a:t>
            </a:r>
            <a:r>
              <a:rPr lang="fr-FR" dirty="0" err="1"/>
              <a:t>volor</a:t>
            </a:r>
            <a:r>
              <a:rPr lang="fr-FR" dirty="0"/>
              <a:t> </a:t>
            </a:r>
            <a:r>
              <a:rPr lang="fr-FR" dirty="0" err="1"/>
              <a:t>maio</a:t>
            </a:r>
            <a:r>
              <a:rPr lang="fr-FR" dirty="0"/>
              <a:t>. Ma </a:t>
            </a:r>
            <a:r>
              <a:rPr lang="fr-FR" dirty="0" err="1"/>
              <a:t>ese</a:t>
            </a:r>
            <a:r>
              <a:rPr lang="fr-FR" dirty="0"/>
              <a:t> </a:t>
            </a:r>
            <a:r>
              <a:rPr lang="fr-FR" dirty="0" err="1"/>
              <a:t>voluptatum</a:t>
            </a:r>
            <a:r>
              <a:rPr lang="fr-FR" dirty="0"/>
              <a:t> </a:t>
            </a:r>
            <a:r>
              <a:rPr lang="fr-FR" dirty="0" err="1"/>
              <a:t>rernatus</a:t>
            </a:r>
            <a:r>
              <a:rPr lang="fr-FR" dirty="0"/>
              <a:t> </a:t>
            </a:r>
            <a:r>
              <a:rPr lang="fr-FR" dirty="0" err="1"/>
              <a:t>ea</a:t>
            </a:r>
            <a:r>
              <a:rPr lang="fr-FR" dirty="0"/>
              <a:t> </a:t>
            </a:r>
            <a:r>
              <a:rPr lang="fr-FR" dirty="0" err="1"/>
              <a:t>dempost</a:t>
            </a:r>
            <a:r>
              <a:rPr lang="fr-FR" dirty="0"/>
              <a:t>, </a:t>
            </a:r>
            <a:r>
              <a:rPr lang="fr-FR" dirty="0" err="1"/>
              <a:t>num</a:t>
            </a:r>
            <a:r>
              <a:rPr lang="fr-FR" dirty="0"/>
              <a:t> </a:t>
            </a:r>
            <a:r>
              <a:rPr lang="fr-FR" dirty="0" err="1"/>
              <a:t>remporibus</a:t>
            </a:r>
            <a:r>
              <a:rPr lang="fr-FR" dirty="0"/>
              <a:t> </a:t>
            </a:r>
            <a:r>
              <a:rPr lang="fr-FR" dirty="0" err="1"/>
              <a:t>alibust</a:t>
            </a:r>
            <a:r>
              <a:rPr lang="fr-FR" dirty="0"/>
              <a:t>, que </a:t>
            </a:r>
            <a:r>
              <a:rPr lang="fr-FR" dirty="0" err="1"/>
              <a:t>necte</a:t>
            </a:r>
            <a:r>
              <a:rPr lang="fr-FR" dirty="0"/>
              <a:t> et, sus di </a:t>
            </a:r>
            <a:r>
              <a:rPr lang="fr-FR" dirty="0" err="1"/>
              <a:t>doleculpa</a:t>
            </a:r>
            <a:r>
              <a:rPr lang="fr-FR" dirty="0"/>
              <a:t> </a:t>
            </a:r>
            <a:r>
              <a:rPr lang="fr-FR" dirty="0" err="1"/>
              <a:t>voluptassum</a:t>
            </a:r>
            <a:r>
              <a:rPr lang="fr-FR" dirty="0"/>
              <a:t> </a:t>
            </a:r>
            <a:r>
              <a:rPr lang="fr-FR" dirty="0" err="1"/>
              <a:t>fugias</a:t>
            </a:r>
            <a:r>
              <a:rPr lang="fr-FR" dirty="0"/>
              <a:t> </a:t>
            </a:r>
            <a:r>
              <a:rPr lang="fr-FR" dirty="0" err="1"/>
              <a:t>coribustiur</a:t>
            </a:r>
            <a:r>
              <a:rPr lang="fr-FR" dirty="0"/>
              <a:t>, con </a:t>
            </a:r>
            <a:r>
              <a:rPr lang="fr-FR" dirty="0" err="1"/>
              <a:t>commolo</a:t>
            </a:r>
            <a:r>
              <a:rPr lang="fr-FR" dirty="0"/>
              <a:t> </a:t>
            </a:r>
            <a:r>
              <a:rPr lang="fr-FR" dirty="0" err="1"/>
              <a:t>rrorporpor</a:t>
            </a:r>
            <a:r>
              <a:rPr lang="fr-FR" dirty="0"/>
              <a:t> </a:t>
            </a:r>
            <a:r>
              <a:rPr lang="fr-FR" dirty="0" err="1"/>
              <a:t>sitendu</a:t>
            </a:r>
            <a:r>
              <a:rPr lang="fr-FR" dirty="0"/>
              <a:t> </a:t>
            </a:r>
            <a:r>
              <a:rPr lang="fr-FR" dirty="0" err="1"/>
              <a:t>cillest</a:t>
            </a:r>
            <a:r>
              <a:rPr lang="fr-FR" dirty="0"/>
              <a:t> </a:t>
            </a:r>
            <a:r>
              <a:rPr lang="fr-FR" dirty="0" err="1"/>
              <a:t>fugitium</a:t>
            </a:r>
            <a:r>
              <a:rPr lang="fr-FR" dirty="0"/>
              <a:t> </a:t>
            </a:r>
            <a:r>
              <a:rPr lang="fr-FR" dirty="0" err="1"/>
              <a:t>cone</a:t>
            </a:r>
            <a:r>
              <a:rPr lang="fr-FR" dirty="0"/>
              <a:t> </a:t>
            </a:r>
            <a:r>
              <a:rPr lang="fr-FR" dirty="0" err="1"/>
              <a:t>nossincipis</a:t>
            </a:r>
            <a:r>
              <a:rPr lang="fr-FR" dirty="0"/>
              <a:t> </a:t>
            </a:r>
            <a:r>
              <a:rPr lang="fr-FR" dirty="0" err="1"/>
              <a:t>reperia</a:t>
            </a:r>
            <a:r>
              <a:rPr lang="fr-FR" dirty="0"/>
              <a:t> pro </a:t>
            </a:r>
            <a:r>
              <a:rPr lang="fr-FR" dirty="0" err="1"/>
              <a:t>idus</a:t>
            </a:r>
            <a:r>
              <a:rPr lang="fr-FR" dirty="0"/>
              <a:t>, </a:t>
            </a:r>
            <a:r>
              <a:rPr lang="fr-FR" dirty="0" err="1"/>
              <a:t>officidem</a:t>
            </a:r>
            <a:r>
              <a:rPr lang="fr-FR" dirty="0"/>
              <a:t> </a:t>
            </a:r>
            <a:r>
              <a:rPr lang="fr-FR" dirty="0" err="1"/>
              <a:t>repudignim</a:t>
            </a:r>
            <a:r>
              <a:rPr lang="fr-FR" dirty="0"/>
              <a:t> </a:t>
            </a:r>
            <a:r>
              <a:rPr lang="fr-FR" dirty="0" err="1"/>
              <a:t>res</a:t>
            </a:r>
            <a:r>
              <a:rPr lang="fr-FR" dirty="0"/>
              <a:t> </a:t>
            </a:r>
            <a:r>
              <a:rPr lang="fr-FR" dirty="0" err="1"/>
              <a:t>consenimi</a:t>
            </a:r>
            <a:r>
              <a:rPr lang="fr-FR" dirty="0"/>
              <a:t>, </a:t>
            </a:r>
            <a:r>
              <a:rPr lang="fr-FR" dirty="0" err="1"/>
              <a:t>quae</a:t>
            </a:r>
            <a:r>
              <a:rPr lang="fr-FR" dirty="0"/>
              <a:t> </a:t>
            </a:r>
            <a:r>
              <a:rPr lang="fr-FR" dirty="0" err="1"/>
              <a:t>dolorerion</a:t>
            </a:r>
            <a:r>
              <a:rPr lang="fr-FR" dirty="0"/>
              <a:t> </a:t>
            </a:r>
            <a:r>
              <a:rPr lang="fr-FR" dirty="0" err="1"/>
              <a:t>corestio</a:t>
            </a:r>
            <a:r>
              <a:rPr lang="fr-FR" dirty="0"/>
              <a:t> que </a:t>
            </a:r>
            <a:r>
              <a:rPr lang="fr-FR" dirty="0" err="1"/>
              <a:t>vollentur</a:t>
            </a:r>
            <a:r>
              <a:rPr lang="fr-FR" dirty="0"/>
              <a:t> </a:t>
            </a:r>
            <a:r>
              <a:rPr lang="fr-FR" dirty="0" err="1"/>
              <a:t>recae</a:t>
            </a:r>
            <a:r>
              <a:rPr lang="fr-FR" dirty="0"/>
              <a:t> si </a:t>
            </a:r>
            <a:r>
              <a:rPr lang="fr-FR" dirty="0" err="1"/>
              <a:t>res</a:t>
            </a:r>
            <a:r>
              <a:rPr lang="fr-FR" dirty="0"/>
              <a:t> </a:t>
            </a:r>
            <a:r>
              <a:rPr lang="fr-FR" dirty="0" err="1"/>
              <a:t>quassequiam</a:t>
            </a:r>
            <a:r>
              <a:rPr lang="fr-FR" dirty="0"/>
              <a:t> </a:t>
            </a:r>
            <a:r>
              <a:rPr lang="fr-FR" dirty="0" err="1"/>
              <a:t>consequi</a:t>
            </a:r>
            <a:r>
              <a:rPr lang="fr-FR" dirty="0"/>
              <a:t> di </a:t>
            </a:r>
            <a:r>
              <a:rPr lang="fr-FR" dirty="0" err="1"/>
              <a:t>ulparum</a:t>
            </a:r>
            <a:r>
              <a:rPr lang="fr-FR" dirty="0"/>
              <a:t> </a:t>
            </a:r>
            <a:r>
              <a:rPr lang="fr-FR" dirty="0" err="1"/>
              <a:t>endaesent</a:t>
            </a:r>
            <a:r>
              <a:rPr lang="fr-FR" dirty="0"/>
              <a:t> </a:t>
            </a:r>
            <a:r>
              <a:rPr lang="fr-FR" dirty="0" err="1"/>
              <a:t>pa</a:t>
            </a:r>
            <a:r>
              <a:rPr lang="fr-FR" dirty="0"/>
              <a:t> </a:t>
            </a:r>
            <a:r>
              <a:rPr lang="fr-FR" dirty="0" err="1"/>
              <a:t>cus</a:t>
            </a:r>
            <a:r>
              <a:rPr lang="fr-FR" dirty="0"/>
              <a:t> </a:t>
            </a:r>
            <a:r>
              <a:rPr lang="fr-FR" dirty="0" err="1"/>
              <a:t>magnatem</a:t>
            </a:r>
            <a:r>
              <a:rPr lang="fr-FR" dirty="0"/>
              <a:t> </a:t>
            </a:r>
            <a:r>
              <a:rPr lang="fr-FR" dirty="0" err="1"/>
              <a:t>voloreptatus</a:t>
            </a:r>
            <a:r>
              <a:rPr lang="fr-FR" dirty="0"/>
              <a:t> </a:t>
            </a:r>
            <a:r>
              <a:rPr lang="fr-FR" dirty="0" err="1"/>
              <a:t>dellabo</a:t>
            </a:r>
            <a:r>
              <a:rPr lang="fr-FR" dirty="0"/>
              <a:t> </a:t>
            </a:r>
            <a:r>
              <a:rPr lang="fr-FR" dirty="0" err="1"/>
              <a:t>riatenim</a:t>
            </a:r>
            <a:r>
              <a:rPr lang="fr-FR" dirty="0"/>
              <a:t> </a:t>
            </a:r>
            <a:r>
              <a:rPr lang="fr-FR" dirty="0" err="1"/>
              <a:t>fugitatiat</a:t>
            </a:r>
            <a:r>
              <a:rPr lang="fr-FR" dirty="0"/>
              <a:t> </a:t>
            </a:r>
            <a:r>
              <a:rPr lang="fr-FR" dirty="0" err="1"/>
              <a:t>licti</a:t>
            </a:r>
            <a:r>
              <a:rPr lang="fr-FR" dirty="0"/>
              <a:t> </a:t>
            </a:r>
            <a:r>
              <a:rPr lang="fr-FR" dirty="0" err="1"/>
              <a:t>repe</a:t>
            </a:r>
            <a:r>
              <a:rPr lang="fr-FR" dirty="0"/>
              <a:t> </a:t>
            </a:r>
            <a:r>
              <a:rPr lang="fr-FR" dirty="0" err="1"/>
              <a:t>voloribus</a:t>
            </a:r>
            <a:r>
              <a:rPr lang="fr-FR" dirty="0"/>
              <a:t>, si ut </a:t>
            </a:r>
            <a:r>
              <a:rPr lang="fr-FR" dirty="0" err="1"/>
              <a:t>aut</a:t>
            </a:r>
            <a:r>
              <a:rPr lang="fr-FR" dirty="0"/>
              <a:t> </a:t>
            </a:r>
            <a:r>
              <a:rPr lang="fr-FR" dirty="0" err="1"/>
              <a:t>ommoluptatur</a:t>
            </a:r>
            <a:r>
              <a:rPr lang="fr-FR" dirty="0"/>
              <a:t> </a:t>
            </a:r>
            <a:r>
              <a:rPr lang="fr-FR" dirty="0" err="1"/>
              <a:t>sum</a:t>
            </a:r>
            <a:r>
              <a:rPr lang="fr-FR" dirty="0"/>
              <a:t> </a:t>
            </a:r>
            <a:r>
              <a:rPr lang="fr-FR" dirty="0" err="1"/>
              <a:t>quatem</a:t>
            </a:r>
            <a:r>
              <a:rPr lang="fr-FR" dirty="0"/>
              <a:t> </a:t>
            </a:r>
            <a:r>
              <a:rPr lang="fr-FR" dirty="0" err="1"/>
              <a:t>fugit</a:t>
            </a:r>
            <a:r>
              <a:rPr lang="fr-FR" dirty="0"/>
              <a:t> </a:t>
            </a:r>
            <a:r>
              <a:rPr lang="fr-FR" dirty="0" err="1"/>
              <a:t>pelita</a:t>
            </a:r>
            <a:r>
              <a:rPr lang="fr-FR" dirty="0"/>
              <a:t> si </a:t>
            </a:r>
            <a:r>
              <a:rPr lang="fr-FR" dirty="0" err="1"/>
              <a:t>ditatis</a:t>
            </a:r>
            <a:r>
              <a:rPr lang="fr-FR" dirty="0"/>
              <a:t> </a:t>
            </a:r>
            <a:r>
              <a:rPr lang="fr-FR" dirty="0" err="1"/>
              <a:t>ate</a:t>
            </a:r>
            <a:r>
              <a:rPr lang="fr-FR" dirty="0"/>
              <a:t> </a:t>
            </a:r>
            <a:r>
              <a:rPr lang="fr-FR" dirty="0" err="1"/>
              <a:t>vitatis</a:t>
            </a:r>
            <a:r>
              <a:rPr lang="fr-FR" dirty="0"/>
              <a:t> et </a:t>
            </a:r>
            <a:r>
              <a:rPr lang="fr-FR" dirty="0" err="1"/>
              <a:t>pa</a:t>
            </a:r>
            <a:r>
              <a:rPr lang="fr-FR" dirty="0"/>
              <a:t> </a:t>
            </a:r>
            <a:r>
              <a:rPr lang="fr-FR" dirty="0" err="1"/>
              <a:t>nis</a:t>
            </a:r>
            <a:r>
              <a:rPr lang="fr-FR" dirty="0"/>
              <a:t> ut es </a:t>
            </a:r>
            <a:r>
              <a:rPr lang="fr-FR" dirty="0" err="1"/>
              <a:t>minulpa</a:t>
            </a:r>
            <a:r>
              <a:rPr lang="fr-FR" dirty="0"/>
              <a:t> non </a:t>
            </a:r>
            <a:r>
              <a:rPr lang="fr-FR" dirty="0" err="1"/>
              <a:t>paruptiorrum</a:t>
            </a:r>
            <a:r>
              <a:rPr lang="fr-FR" dirty="0"/>
              <a:t> quia </a:t>
            </a:r>
            <a:r>
              <a:rPr lang="fr-FR" dirty="0" err="1"/>
              <a:t>parum</a:t>
            </a:r>
            <a:r>
              <a:rPr lang="fr-FR" dirty="0"/>
              <a:t> </a:t>
            </a:r>
            <a:r>
              <a:rPr lang="fr-FR" dirty="0" err="1"/>
              <a:t>ressime</a:t>
            </a:r>
            <a:r>
              <a:rPr lang="fr-FR" dirty="0"/>
              <a:t> </a:t>
            </a:r>
            <a:r>
              <a:rPr lang="fr-FR" dirty="0" err="1"/>
              <a:t>velique</a:t>
            </a:r>
            <a:r>
              <a:rPr lang="fr-FR" dirty="0"/>
              <a:t> </a:t>
            </a:r>
            <a:r>
              <a:rPr lang="fr-FR" dirty="0" err="1"/>
              <a:t>sequidignis</a:t>
            </a:r>
            <a:r>
              <a:rPr lang="fr-FR" dirty="0"/>
              <a:t> </a:t>
            </a:r>
            <a:r>
              <a:rPr lang="fr-FR" dirty="0" err="1"/>
              <a:t>dolorro</a:t>
            </a:r>
            <a:r>
              <a:rPr lang="fr-FR" dirty="0"/>
              <a:t> </a:t>
            </a:r>
            <a:r>
              <a:rPr lang="fr-FR" dirty="0" err="1"/>
              <a:t>repuda</a:t>
            </a:r>
            <a:r>
              <a:rPr lang="fr-FR" dirty="0"/>
              <a:t> pro to </a:t>
            </a:r>
            <a:r>
              <a:rPr lang="fr-FR" dirty="0" err="1"/>
              <a:t>doluptatia</a:t>
            </a:r>
            <a:r>
              <a:rPr lang="fr-FR" dirty="0"/>
              <a:t> </a:t>
            </a:r>
            <a:r>
              <a:rPr lang="fr-FR" dirty="0" err="1"/>
              <a:t>sequisimusam</a:t>
            </a:r>
            <a:r>
              <a:rPr lang="fr-FR" dirty="0"/>
              <a:t> </a:t>
            </a:r>
            <a:r>
              <a:rPr lang="fr-FR" dirty="0" err="1"/>
              <a:t>nis</a:t>
            </a:r>
            <a:r>
              <a:rPr lang="fr-FR" dirty="0"/>
              <a:t> </a:t>
            </a:r>
            <a:r>
              <a:rPr lang="fr-FR" dirty="0" err="1"/>
              <a:t>elluptam</a:t>
            </a:r>
            <a:r>
              <a:rPr lang="fr-FR" dirty="0"/>
              <a:t> sa </a:t>
            </a:r>
            <a:r>
              <a:rPr lang="fr-FR" dirty="0" err="1"/>
              <a:t>debit</a:t>
            </a:r>
            <a:r>
              <a:rPr lang="fr-FR" dirty="0"/>
              <a:t> </a:t>
            </a:r>
            <a:r>
              <a:rPr lang="fr-FR" dirty="0" err="1"/>
              <a:t>intiis</a:t>
            </a:r>
            <a:r>
              <a:rPr lang="fr-FR" dirty="0"/>
              <a:t> </a:t>
            </a:r>
            <a:r>
              <a:rPr lang="fr-FR" dirty="0" err="1"/>
              <a:t>apeliquundis</a:t>
            </a:r>
            <a:r>
              <a:rPr lang="fr-FR" dirty="0"/>
              <a:t> as mos </a:t>
            </a:r>
            <a:r>
              <a:rPr lang="fr-FR" dirty="0" err="1"/>
              <a:t>exerchic</a:t>
            </a:r>
            <a:r>
              <a:rPr lang="fr-FR" dirty="0"/>
              <a:t> to </a:t>
            </a:r>
            <a:r>
              <a:rPr lang="fr-FR" dirty="0" err="1"/>
              <a:t>quibea</a:t>
            </a:r>
            <a:r>
              <a:rPr lang="fr-FR" dirty="0"/>
              <a:t> </a:t>
            </a:r>
            <a:r>
              <a:rPr lang="fr-FR" dirty="0" err="1"/>
              <a:t>quiatium</a:t>
            </a:r>
            <a:r>
              <a:rPr lang="fr-FR" dirty="0"/>
              <a:t> </a:t>
            </a:r>
            <a:r>
              <a:rPr lang="fr-FR" dirty="0" err="1"/>
              <a:t>sed</a:t>
            </a:r>
            <a:r>
              <a:rPr lang="fr-FR" dirty="0"/>
              <a:t> </a:t>
            </a:r>
            <a:r>
              <a:rPr lang="fr-FR" dirty="0" err="1"/>
              <a:t>magnimiliqui</a:t>
            </a:r>
            <a:r>
              <a:rPr lang="fr-FR" dirty="0"/>
              <a:t> </a:t>
            </a:r>
            <a:r>
              <a:rPr lang="fr-FR" dirty="0" err="1"/>
              <a:t>aut</a:t>
            </a:r>
            <a:r>
              <a:rPr lang="fr-FR" dirty="0"/>
              <a:t> </a:t>
            </a:r>
            <a:r>
              <a:rPr lang="fr-FR" dirty="0" err="1"/>
              <a:t>platem</a:t>
            </a:r>
            <a:r>
              <a:rPr lang="fr-FR" dirty="0"/>
              <a:t> qui </a:t>
            </a:r>
            <a:r>
              <a:rPr lang="fr-FR" dirty="0" err="1"/>
              <a:t>omnitaque</a:t>
            </a:r>
            <a:r>
              <a:rPr lang="fr-FR" dirty="0"/>
              <a:t> </a:t>
            </a:r>
            <a:r>
              <a:rPr lang="fr-FR" dirty="0" err="1"/>
              <a:t>resti</a:t>
            </a:r>
            <a:r>
              <a:rPr lang="fr-FR" dirty="0"/>
              <a:t> </a:t>
            </a:r>
            <a:r>
              <a:rPr lang="fr-FR" dirty="0" err="1"/>
              <a:t>num</a:t>
            </a:r>
            <a:r>
              <a:rPr lang="fr-FR" dirty="0"/>
              <a:t> </a:t>
            </a:r>
            <a:r>
              <a:rPr lang="fr-FR" dirty="0" err="1"/>
              <a:t>facerfera</a:t>
            </a:r>
            <a:r>
              <a:rPr lang="fr-FR" dirty="0"/>
              <a:t> </a:t>
            </a:r>
            <a:r>
              <a:rPr lang="fr-FR" dirty="0" err="1"/>
              <a:t>sunti</a:t>
            </a:r>
            <a:r>
              <a:rPr lang="fr-FR" dirty="0"/>
              <a:t> </a:t>
            </a:r>
            <a:r>
              <a:rPr lang="fr-FR" dirty="0" err="1"/>
              <a:t>volum</a:t>
            </a:r>
            <a:r>
              <a:rPr lang="fr-FR" dirty="0"/>
              <a:t> </a:t>
            </a:r>
            <a:r>
              <a:rPr lang="fr-FR" dirty="0" err="1"/>
              <a:t>dolorem</a:t>
            </a:r>
            <a:r>
              <a:rPr lang="fr-FR" dirty="0"/>
              <a:t> </a:t>
            </a:r>
            <a:r>
              <a:rPr lang="fr-FR" dirty="0" err="1"/>
              <a:t>liquo</a:t>
            </a:r>
            <a:r>
              <a:rPr lang="fr-FR" dirty="0"/>
              <a:t> </a:t>
            </a:r>
            <a:r>
              <a:rPr lang="fr-FR" dirty="0" err="1"/>
              <a:t>eum</a:t>
            </a:r>
            <a:r>
              <a:rPr lang="fr-FR" dirty="0"/>
              <a:t> et </a:t>
            </a:r>
            <a:r>
              <a:rPr lang="fr-FR" dirty="0" err="1"/>
              <a:t>aborem</a:t>
            </a:r>
            <a:r>
              <a:rPr lang="fr-FR" dirty="0"/>
              <a:t> </a:t>
            </a:r>
            <a:r>
              <a:rPr lang="fr-FR" dirty="0" err="1"/>
              <a:t>sumet</a:t>
            </a:r>
            <a:r>
              <a:rPr lang="fr-FR" dirty="0"/>
              <a:t> quia </a:t>
            </a:r>
            <a:r>
              <a:rPr lang="fr-FR" dirty="0" err="1"/>
              <a:t>doluptatur</a:t>
            </a:r>
            <a:r>
              <a:rPr lang="fr-FR" dirty="0"/>
              <a:t> mi, id </a:t>
            </a:r>
            <a:r>
              <a:rPr lang="fr-FR" dirty="0" err="1"/>
              <a:t>unt</a:t>
            </a:r>
            <a:r>
              <a:rPr lang="fr-FR" dirty="0"/>
              <a:t> et </a:t>
            </a:r>
            <a:r>
              <a:rPr lang="fr-FR" dirty="0" err="1"/>
              <a:t>ute</a:t>
            </a:r>
            <a:r>
              <a:rPr lang="fr-FR" dirty="0"/>
              <a:t> dit </a:t>
            </a:r>
            <a:r>
              <a:rPr lang="fr-FR" dirty="0" err="1"/>
              <a:t>experae</a:t>
            </a:r>
            <a:r>
              <a:rPr lang="fr-FR" dirty="0"/>
              <a:t> cum </a:t>
            </a:r>
            <a:r>
              <a:rPr lang="fr-FR" dirty="0" err="1"/>
              <a:t>fugia</a:t>
            </a:r>
            <a:r>
              <a:rPr lang="fr-FR" dirty="0"/>
              <a:t> </a:t>
            </a:r>
            <a:r>
              <a:rPr lang="fr-FR" dirty="0" err="1"/>
              <a:t>iumquodisqui</a:t>
            </a:r>
            <a:r>
              <a:rPr lang="fr-FR" dirty="0"/>
              <a:t> </a:t>
            </a:r>
            <a:r>
              <a:rPr lang="fr-FR" dirty="0" err="1"/>
              <a:t>alit</a:t>
            </a:r>
            <a:r>
              <a:rPr lang="fr-FR" dirty="0"/>
              <a:t> </a:t>
            </a:r>
            <a:r>
              <a:rPr lang="fr-FR" dirty="0" err="1"/>
              <a:t>venis</a:t>
            </a:r>
            <a:r>
              <a:rPr lang="fr-FR" dirty="0"/>
              <a:t> </a:t>
            </a:r>
            <a:r>
              <a:rPr lang="fr-FR" dirty="0" err="1"/>
              <a:t>ationsequati</a:t>
            </a:r>
            <a:r>
              <a:rPr lang="fr-FR" dirty="0"/>
              <a:t> </a:t>
            </a:r>
            <a:r>
              <a:rPr lang="fr-FR" dirty="0" err="1"/>
              <a:t>officitis</a:t>
            </a:r>
            <a:r>
              <a:rPr lang="fr-FR" dirty="0"/>
              <a:t> ut </a:t>
            </a:r>
            <a:r>
              <a:rPr lang="fr-FR" dirty="0" err="1"/>
              <a:t>eneceati</a:t>
            </a:r>
            <a:r>
              <a:rPr lang="fr-FR" dirty="0"/>
              <a:t> qui </a:t>
            </a:r>
            <a:r>
              <a:rPr lang="fr-FR" dirty="0" err="1"/>
              <a:t>dest</a:t>
            </a:r>
            <a:r>
              <a:rPr lang="fr-FR" dirty="0"/>
              <a:t>, </a:t>
            </a:r>
          </a:p>
        </p:txBody>
      </p:sp>
      <p:sp>
        <p:nvSpPr>
          <p:cNvPr id="2" name="Titre 1"/>
          <p:cNvSpPr>
            <a:spLocks noGrp="1"/>
          </p:cNvSpPr>
          <p:nvPr>
            <p:ph type="title" hasCustomPrompt="1"/>
          </p:nvPr>
        </p:nvSpPr>
        <p:spPr>
          <a:xfrm>
            <a:off x="609600" y="365126"/>
            <a:ext cx="10972800" cy="543595"/>
          </a:xfrm>
          <a:prstGeom prst="rect">
            <a:avLst/>
          </a:prstGeom>
        </p:spPr>
        <p:txBody>
          <a:bodyPr/>
          <a:lstStyle>
            <a:lvl1pPr algn="ctr">
              <a:defRPr sz="2800" b="1">
                <a:solidFill>
                  <a:srgbClr val="45A59D"/>
                </a:solidFill>
              </a:defRPr>
            </a:lvl1pPr>
          </a:lstStyle>
          <a:p>
            <a:r>
              <a:rPr lang="fr-FR" dirty="0"/>
              <a:t>CLIQUEZ ET MODIFIEZ LE TITRE</a:t>
            </a:r>
          </a:p>
        </p:txBody>
      </p:sp>
      <p:sp>
        <p:nvSpPr>
          <p:cNvPr id="11" name="Espace réservé du texte 10"/>
          <p:cNvSpPr>
            <a:spLocks noGrp="1"/>
          </p:cNvSpPr>
          <p:nvPr>
            <p:ph type="body" sz="quarter" idx="10" hasCustomPrompt="1"/>
          </p:nvPr>
        </p:nvSpPr>
        <p:spPr>
          <a:xfrm>
            <a:off x="1775883" y="6165304"/>
            <a:ext cx="4320116" cy="692696"/>
          </a:xfrm>
          <a:prstGeom prst="rect">
            <a:avLst/>
          </a:prstGeom>
        </p:spPr>
        <p:txBody>
          <a:bodyPr lIns="0" tIns="0" rIns="0" bIns="0" anchor="ctr" anchorCtr="0"/>
          <a:lstStyle>
            <a:lvl1pPr marL="0" indent="0">
              <a:buFontTx/>
              <a:buNone/>
              <a:defRPr sz="1400">
                <a:solidFill>
                  <a:schemeClr val="bg1"/>
                </a:solidFill>
              </a:defRPr>
            </a:lvl1pPr>
            <a:lvl2pPr>
              <a:defRPr sz="1200">
                <a:solidFill>
                  <a:schemeClr val="bg1"/>
                </a:solidFill>
              </a:defRPr>
            </a:lvl2pPr>
            <a:lvl3pPr>
              <a:defRPr sz="1200">
                <a:solidFill>
                  <a:schemeClr val="bg1"/>
                </a:solidFill>
              </a:defRPr>
            </a:lvl3pPr>
            <a:lvl4pPr>
              <a:defRPr sz="1200">
                <a:solidFill>
                  <a:schemeClr val="bg1"/>
                </a:solidFill>
              </a:defRPr>
            </a:lvl4pPr>
            <a:lvl5pPr>
              <a:defRPr sz="1200">
                <a:solidFill>
                  <a:schemeClr val="bg1"/>
                </a:solidFill>
              </a:defRPr>
            </a:lvl5pPr>
          </a:lstStyle>
          <a:p>
            <a:pPr lvl="0"/>
            <a:r>
              <a:rPr lang="fr-FR" dirty="0"/>
              <a:t>Titre de votre présentation</a:t>
            </a:r>
          </a:p>
        </p:txBody>
      </p:sp>
      <p:sp>
        <p:nvSpPr>
          <p:cNvPr id="20" name="Espace réservé du texte 19"/>
          <p:cNvSpPr>
            <a:spLocks noGrp="1"/>
          </p:cNvSpPr>
          <p:nvPr>
            <p:ph type="body" sz="quarter" idx="12"/>
          </p:nvPr>
        </p:nvSpPr>
        <p:spPr>
          <a:xfrm>
            <a:off x="609600" y="908721"/>
            <a:ext cx="10972800" cy="276999"/>
          </a:xfrm>
          <a:prstGeom prst="rect">
            <a:avLst/>
          </a:prstGeom>
        </p:spPr>
        <p:txBody>
          <a:bodyPr lIns="0" tIns="0" rIns="0" bIns="0">
            <a:spAutoFit/>
          </a:bodyPr>
          <a:lstStyle>
            <a:lvl1pPr marL="0" indent="0" algn="ctr">
              <a:buNone/>
              <a:defRPr sz="2000" b="1">
                <a:solidFill>
                  <a:srgbClr val="424A54"/>
                </a:solidFill>
              </a:defRPr>
            </a:lvl1pPr>
            <a:lvl2pPr marL="457200" indent="0">
              <a:buNone/>
              <a:defRPr sz="2000" b="1"/>
            </a:lvl2pPr>
            <a:lvl3pPr marL="914400" indent="0">
              <a:buNone/>
              <a:defRPr sz="2000" b="1"/>
            </a:lvl3pPr>
            <a:lvl4pPr marL="1371600" indent="0">
              <a:buNone/>
              <a:defRPr sz="2000" b="1"/>
            </a:lvl4pPr>
            <a:lvl5pPr marL="1828800" indent="0">
              <a:buNone/>
              <a:defRPr sz="2000" b="1"/>
            </a:lvl5pPr>
          </a:lstStyle>
          <a:p>
            <a:pPr lvl="0"/>
            <a:r>
              <a:rPr lang="fr-FR" dirty="0"/>
              <a:t>Cliquez pour modifier les styles du texte du masque</a:t>
            </a:r>
          </a:p>
        </p:txBody>
      </p:sp>
      <p:sp>
        <p:nvSpPr>
          <p:cNvPr id="15" name="ZoneTexte 14">
            <a:extLst>
              <a:ext uri="{FF2B5EF4-FFF2-40B4-BE49-F238E27FC236}">
                <a16:creationId xmlns:a16="http://schemas.microsoft.com/office/drawing/2014/main" id="{549CD028-D145-0C42-9481-35F3B904235B}"/>
              </a:ext>
            </a:extLst>
          </p:cNvPr>
          <p:cNvSpPr txBox="1"/>
          <p:nvPr userDrawn="1"/>
        </p:nvSpPr>
        <p:spPr>
          <a:xfrm>
            <a:off x="10999509" y="6165304"/>
            <a:ext cx="354291" cy="692696"/>
          </a:xfrm>
          <a:prstGeom prst="rect">
            <a:avLst/>
          </a:prstGeom>
          <a:noFill/>
        </p:spPr>
        <p:txBody>
          <a:bodyPr wrap="square" lIns="0" tIns="0" rIns="0" bIns="0" rtlCol="0" anchor="ctr" anchorCtr="0">
            <a:noAutofit/>
          </a:bodyPr>
          <a:lstStyle/>
          <a:p>
            <a:pPr algn="r"/>
            <a:r>
              <a:rPr lang="fr-FR" sz="1200" baseline="0" dirty="0">
                <a:solidFill>
                  <a:srgbClr val="424A54"/>
                </a:solidFill>
              </a:rPr>
              <a:t>| </a:t>
            </a:r>
            <a:endParaRPr lang="fr-FR" sz="1200" dirty="0">
              <a:solidFill>
                <a:srgbClr val="424A54"/>
              </a:solidFill>
            </a:endParaRPr>
          </a:p>
        </p:txBody>
      </p:sp>
      <p:sp>
        <p:nvSpPr>
          <p:cNvPr id="16" name="ZoneTexte 15">
            <a:extLst>
              <a:ext uri="{FF2B5EF4-FFF2-40B4-BE49-F238E27FC236}">
                <a16:creationId xmlns:a16="http://schemas.microsoft.com/office/drawing/2014/main" id="{867983B9-638B-B743-927F-E55AB78DDA54}"/>
              </a:ext>
            </a:extLst>
          </p:cNvPr>
          <p:cNvSpPr txBox="1"/>
          <p:nvPr userDrawn="1"/>
        </p:nvSpPr>
        <p:spPr>
          <a:xfrm>
            <a:off x="11353800" y="6165304"/>
            <a:ext cx="838200" cy="692696"/>
          </a:xfrm>
          <a:prstGeom prst="rect">
            <a:avLst/>
          </a:prstGeom>
          <a:noFill/>
        </p:spPr>
        <p:txBody>
          <a:bodyPr wrap="square" lIns="0" tIns="0" rIns="0" bIns="0" rtlCol="0" anchor="ctr" anchorCtr="0">
            <a:noAutofit/>
          </a:bodyPr>
          <a:lstStyle/>
          <a:p>
            <a:pPr algn="ctr"/>
            <a:fld id="{BE95CEF7-3B83-8B4D-9762-72773A2E5289}" type="slidenum">
              <a:rPr lang="fr-FR" sz="1200" b="1" smtClean="0">
                <a:solidFill>
                  <a:schemeClr val="bg1"/>
                </a:solidFill>
              </a:rPr>
              <a:pPr algn="ctr"/>
              <a:t>‹N°›</a:t>
            </a:fld>
            <a:endParaRPr lang="fr-FR" sz="1200" b="1" dirty="0">
              <a:solidFill>
                <a:schemeClr val="bg1"/>
              </a:solidFill>
            </a:endParaRPr>
          </a:p>
        </p:txBody>
      </p:sp>
      <p:sp>
        <p:nvSpPr>
          <p:cNvPr id="17" name="Shape 4880">
            <a:extLst>
              <a:ext uri="{FF2B5EF4-FFF2-40B4-BE49-F238E27FC236}">
                <a16:creationId xmlns:a16="http://schemas.microsoft.com/office/drawing/2014/main" id="{FC4FF59E-6BFF-2F42-AF7D-2BE8796DF035}"/>
              </a:ext>
            </a:extLst>
          </p:cNvPr>
          <p:cNvSpPr>
            <a:spLocks noChangeAspect="1"/>
          </p:cNvSpPr>
          <p:nvPr userDrawn="1"/>
        </p:nvSpPr>
        <p:spPr>
          <a:xfrm>
            <a:off x="8907714" y="6456763"/>
            <a:ext cx="164617" cy="109778"/>
          </a:xfrm>
          <a:custGeom>
            <a:avLst/>
            <a:gdLst/>
            <a:ahLst/>
            <a:cxnLst/>
            <a:rect l="0" t="0" r="0" b="0"/>
            <a:pathLst>
              <a:path w="120000" h="120000" extrusionOk="0">
                <a:moveTo>
                  <a:pt x="117396" y="62493"/>
                </a:moveTo>
                <a:lnTo>
                  <a:pt x="117396" y="62493"/>
                </a:lnTo>
                <a:cubicBezTo>
                  <a:pt x="64295" y="4987"/>
                  <a:pt x="64295" y="4987"/>
                  <a:pt x="64295" y="4987"/>
                </a:cubicBezTo>
                <a:cubicBezTo>
                  <a:pt x="61952" y="0"/>
                  <a:pt x="57527" y="0"/>
                  <a:pt x="55184" y="4987"/>
                </a:cubicBezTo>
                <a:cubicBezTo>
                  <a:pt x="2342" y="62493"/>
                  <a:pt x="2342" y="62493"/>
                  <a:pt x="2342" y="62493"/>
                </a:cubicBezTo>
                <a:cubicBezTo>
                  <a:pt x="0" y="64841"/>
                  <a:pt x="2342" y="67481"/>
                  <a:pt x="4685" y="67481"/>
                </a:cubicBezTo>
                <a:cubicBezTo>
                  <a:pt x="16138" y="67481"/>
                  <a:pt x="16138" y="67481"/>
                  <a:pt x="16138" y="67481"/>
                </a:cubicBezTo>
                <a:cubicBezTo>
                  <a:pt x="16138" y="114425"/>
                  <a:pt x="16138" y="114425"/>
                  <a:pt x="16138" y="114425"/>
                </a:cubicBezTo>
                <a:cubicBezTo>
                  <a:pt x="16138" y="117066"/>
                  <a:pt x="16138" y="119706"/>
                  <a:pt x="20563" y="119706"/>
                </a:cubicBezTo>
                <a:cubicBezTo>
                  <a:pt x="46073" y="119706"/>
                  <a:pt x="46073" y="119706"/>
                  <a:pt x="46073" y="119706"/>
                </a:cubicBezTo>
                <a:cubicBezTo>
                  <a:pt x="46073" y="72762"/>
                  <a:pt x="46073" y="72762"/>
                  <a:pt x="46073" y="72762"/>
                </a:cubicBezTo>
                <a:cubicBezTo>
                  <a:pt x="73665" y="72762"/>
                  <a:pt x="73665" y="72762"/>
                  <a:pt x="73665" y="72762"/>
                </a:cubicBezTo>
                <a:cubicBezTo>
                  <a:pt x="73665" y="119706"/>
                  <a:pt x="73665" y="119706"/>
                  <a:pt x="73665" y="119706"/>
                </a:cubicBezTo>
                <a:cubicBezTo>
                  <a:pt x="99175" y="119706"/>
                  <a:pt x="99175" y="119706"/>
                  <a:pt x="99175" y="119706"/>
                </a:cubicBezTo>
                <a:cubicBezTo>
                  <a:pt x="103600" y="119706"/>
                  <a:pt x="103600" y="117066"/>
                  <a:pt x="103600" y="114425"/>
                </a:cubicBezTo>
                <a:cubicBezTo>
                  <a:pt x="103600" y="67481"/>
                  <a:pt x="103600" y="67481"/>
                  <a:pt x="103600" y="67481"/>
                </a:cubicBezTo>
                <a:cubicBezTo>
                  <a:pt x="115314" y="67481"/>
                  <a:pt x="115314" y="67481"/>
                  <a:pt x="115314" y="67481"/>
                </a:cubicBezTo>
                <a:cubicBezTo>
                  <a:pt x="117396" y="67481"/>
                  <a:pt x="119739" y="64841"/>
                  <a:pt x="117396" y="62493"/>
                </a:cubicBezTo>
              </a:path>
            </a:pathLst>
          </a:custGeom>
          <a:solidFill>
            <a:srgbClr val="424A54"/>
          </a:solidFill>
          <a:ln>
            <a:noFill/>
          </a:ln>
        </p:spPr>
        <p:txBody>
          <a:bodyPr lIns="91400" tIns="45700" rIns="91400" bIns="45700" anchor="ctr" anchorCtr="0">
            <a:noAutofit/>
          </a:bodyPr>
          <a:lstStyle/>
          <a:p>
            <a:pPr marL="0" marR="0" lvl="0" indent="0" algn="l" rtl="0">
              <a:spcBef>
                <a:spcPts val="0"/>
              </a:spcBef>
              <a:buNone/>
            </a:pPr>
            <a:endParaRPr sz="3600">
              <a:solidFill>
                <a:schemeClr val="dk1"/>
              </a:solidFill>
              <a:latin typeface="Lato"/>
              <a:ea typeface="Lato"/>
              <a:cs typeface="Lato"/>
              <a:sym typeface="Lato"/>
            </a:endParaRPr>
          </a:p>
        </p:txBody>
      </p:sp>
      <p:sp>
        <p:nvSpPr>
          <p:cNvPr id="18" name="ZoneTexte 17">
            <a:extLst>
              <a:ext uri="{FF2B5EF4-FFF2-40B4-BE49-F238E27FC236}">
                <a16:creationId xmlns:a16="http://schemas.microsoft.com/office/drawing/2014/main" id="{3AD9047C-CAF4-3D49-8355-5D31DD71F2E0}"/>
              </a:ext>
            </a:extLst>
          </p:cNvPr>
          <p:cNvSpPr txBox="1"/>
          <p:nvPr userDrawn="1"/>
        </p:nvSpPr>
        <p:spPr>
          <a:xfrm>
            <a:off x="8976320" y="6165304"/>
            <a:ext cx="354291" cy="692696"/>
          </a:xfrm>
          <a:prstGeom prst="rect">
            <a:avLst/>
          </a:prstGeom>
          <a:noFill/>
        </p:spPr>
        <p:txBody>
          <a:bodyPr wrap="square" lIns="0" tIns="0" rIns="0" bIns="0" rtlCol="0" anchor="ctr" anchorCtr="0">
            <a:noAutofit/>
          </a:bodyPr>
          <a:lstStyle/>
          <a:p>
            <a:pPr algn="r"/>
            <a:r>
              <a:rPr lang="fr-FR" sz="1200" baseline="0" dirty="0">
                <a:solidFill>
                  <a:srgbClr val="424A54"/>
                </a:solidFill>
              </a:rPr>
              <a:t>| </a:t>
            </a:r>
            <a:endParaRPr lang="fr-FR" sz="1200" dirty="0">
              <a:solidFill>
                <a:srgbClr val="424A54"/>
              </a:solidFill>
            </a:endParaRPr>
          </a:p>
        </p:txBody>
      </p:sp>
      <p:sp>
        <p:nvSpPr>
          <p:cNvPr id="5" name="Espace réservé du texte 4">
            <a:extLst>
              <a:ext uri="{FF2B5EF4-FFF2-40B4-BE49-F238E27FC236}">
                <a16:creationId xmlns:a16="http://schemas.microsoft.com/office/drawing/2014/main" id="{0C75A3B3-98CB-0741-B431-EE07EA60A819}"/>
              </a:ext>
            </a:extLst>
          </p:cNvPr>
          <p:cNvSpPr>
            <a:spLocks noGrp="1"/>
          </p:cNvSpPr>
          <p:nvPr>
            <p:ph type="body" sz="quarter" idx="13" hasCustomPrompt="1"/>
          </p:nvPr>
        </p:nvSpPr>
        <p:spPr>
          <a:xfrm>
            <a:off x="6288618" y="6165304"/>
            <a:ext cx="2495549" cy="692696"/>
          </a:xfrm>
          <a:prstGeom prst="rect">
            <a:avLst/>
          </a:prstGeom>
        </p:spPr>
        <p:txBody>
          <a:bodyPr lIns="0" tIns="0" rIns="0" bIns="0" anchor="ctr" anchorCtr="0"/>
          <a:lstStyle>
            <a:lvl1pPr marL="0" indent="0" algn="r">
              <a:buNone/>
              <a:defRPr sz="1200">
                <a:solidFill>
                  <a:schemeClr val="bg1"/>
                </a:solidFill>
              </a:defRPr>
            </a:lvl1pPr>
          </a:lstStyle>
          <a:p>
            <a:pPr lvl="0"/>
            <a:r>
              <a:rPr lang="fr-FR" dirty="0" err="1"/>
              <a:t>univ-tours.fr</a:t>
            </a:r>
            <a:endParaRPr lang="fr-FR" dirty="0"/>
          </a:p>
        </p:txBody>
      </p:sp>
    </p:spTree>
    <p:extLst>
      <p:ext uri="{BB962C8B-B14F-4D97-AF65-F5344CB8AC3E}">
        <p14:creationId xmlns:p14="http://schemas.microsoft.com/office/powerpoint/2010/main" val="2120198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D364F1-8351-D4CA-21C6-D750E5D91AE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D04084-70B2-1274-2023-9FB8453D8AF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C95CBEB-ECA4-592B-F8F0-F3B28485F978}"/>
              </a:ext>
            </a:extLst>
          </p:cNvPr>
          <p:cNvSpPr>
            <a:spLocks noGrp="1"/>
          </p:cNvSpPr>
          <p:nvPr>
            <p:ph type="dt" sz="half" idx="10"/>
          </p:nvPr>
        </p:nvSpPr>
        <p:spPr/>
        <p:txBody>
          <a:bodyPr/>
          <a:lstStyle/>
          <a:p>
            <a:fld id="{D3E73C7F-881A-574D-A135-19434604B3D5}" type="datetimeFigureOut">
              <a:rPr lang="fr-FR" smtClean="0"/>
              <a:t>03/10/2022</a:t>
            </a:fld>
            <a:endParaRPr lang="fr-FR"/>
          </a:p>
        </p:txBody>
      </p:sp>
      <p:sp>
        <p:nvSpPr>
          <p:cNvPr id="5" name="Espace réservé du pied de page 4">
            <a:extLst>
              <a:ext uri="{FF2B5EF4-FFF2-40B4-BE49-F238E27FC236}">
                <a16:creationId xmlns:a16="http://schemas.microsoft.com/office/drawing/2014/main" id="{D274EC7C-2117-1F43-7874-2E1FFA2C7F8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E702572-1DF3-39EA-8E69-8176A08960E7}"/>
              </a:ext>
            </a:extLst>
          </p:cNvPr>
          <p:cNvSpPr>
            <a:spLocks noGrp="1"/>
          </p:cNvSpPr>
          <p:nvPr>
            <p:ph type="sldNum" sz="quarter" idx="12"/>
          </p:nvPr>
        </p:nvSpPr>
        <p:spPr/>
        <p:txBody>
          <a:bodyPr/>
          <a:lstStyle/>
          <a:p>
            <a:fld id="{E8903FC4-44C4-D54E-8D01-51AC20C7D170}" type="slidenum">
              <a:rPr lang="fr-FR" smtClean="0"/>
              <a:t>‹N°›</a:t>
            </a:fld>
            <a:endParaRPr lang="fr-FR"/>
          </a:p>
        </p:txBody>
      </p:sp>
    </p:spTree>
    <p:extLst>
      <p:ext uri="{BB962C8B-B14F-4D97-AF65-F5344CB8AC3E}">
        <p14:creationId xmlns:p14="http://schemas.microsoft.com/office/powerpoint/2010/main" val="2019550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C8602B-EE39-AD82-E584-1E9DCFDD9C1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2CBD2A0-AF7F-E9F9-D768-2615CC26A4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30B6D70-BC3F-0145-BFED-8DBC8988EBA8}"/>
              </a:ext>
            </a:extLst>
          </p:cNvPr>
          <p:cNvSpPr>
            <a:spLocks noGrp="1"/>
          </p:cNvSpPr>
          <p:nvPr>
            <p:ph type="dt" sz="half" idx="10"/>
          </p:nvPr>
        </p:nvSpPr>
        <p:spPr/>
        <p:txBody>
          <a:bodyPr/>
          <a:lstStyle/>
          <a:p>
            <a:fld id="{D3E73C7F-881A-574D-A135-19434604B3D5}" type="datetimeFigureOut">
              <a:rPr lang="fr-FR" smtClean="0"/>
              <a:t>03/10/2022</a:t>
            </a:fld>
            <a:endParaRPr lang="fr-FR"/>
          </a:p>
        </p:txBody>
      </p:sp>
      <p:sp>
        <p:nvSpPr>
          <p:cNvPr id="5" name="Espace réservé du pied de page 4">
            <a:extLst>
              <a:ext uri="{FF2B5EF4-FFF2-40B4-BE49-F238E27FC236}">
                <a16:creationId xmlns:a16="http://schemas.microsoft.com/office/drawing/2014/main" id="{1DD70500-8619-F033-4C54-E13A2A4999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05DEB82-9CFA-DB1F-2E8C-8B15CDE8F22F}"/>
              </a:ext>
            </a:extLst>
          </p:cNvPr>
          <p:cNvSpPr>
            <a:spLocks noGrp="1"/>
          </p:cNvSpPr>
          <p:nvPr>
            <p:ph type="sldNum" sz="quarter" idx="12"/>
          </p:nvPr>
        </p:nvSpPr>
        <p:spPr/>
        <p:txBody>
          <a:bodyPr/>
          <a:lstStyle/>
          <a:p>
            <a:fld id="{E8903FC4-44C4-D54E-8D01-51AC20C7D170}" type="slidenum">
              <a:rPr lang="fr-FR" smtClean="0"/>
              <a:t>‹N°›</a:t>
            </a:fld>
            <a:endParaRPr lang="fr-FR"/>
          </a:p>
        </p:txBody>
      </p:sp>
    </p:spTree>
    <p:extLst>
      <p:ext uri="{BB962C8B-B14F-4D97-AF65-F5344CB8AC3E}">
        <p14:creationId xmlns:p14="http://schemas.microsoft.com/office/powerpoint/2010/main" val="993504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96E9F4-B219-FA5B-02EF-4DB37D42FD6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69765D5-8E25-4D37-D729-4CB057ADD90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EF50CF5-C1E1-564B-68FC-99A925A14595}"/>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A28696A-1EC0-AE9C-D678-59FB147B961A}"/>
              </a:ext>
            </a:extLst>
          </p:cNvPr>
          <p:cNvSpPr>
            <a:spLocks noGrp="1"/>
          </p:cNvSpPr>
          <p:nvPr>
            <p:ph type="dt" sz="half" idx="10"/>
          </p:nvPr>
        </p:nvSpPr>
        <p:spPr/>
        <p:txBody>
          <a:bodyPr/>
          <a:lstStyle/>
          <a:p>
            <a:fld id="{D3E73C7F-881A-574D-A135-19434604B3D5}" type="datetimeFigureOut">
              <a:rPr lang="fr-FR" smtClean="0"/>
              <a:t>03/10/2022</a:t>
            </a:fld>
            <a:endParaRPr lang="fr-FR"/>
          </a:p>
        </p:txBody>
      </p:sp>
      <p:sp>
        <p:nvSpPr>
          <p:cNvPr id="6" name="Espace réservé du pied de page 5">
            <a:extLst>
              <a:ext uri="{FF2B5EF4-FFF2-40B4-BE49-F238E27FC236}">
                <a16:creationId xmlns:a16="http://schemas.microsoft.com/office/drawing/2014/main" id="{A516BD8E-E41C-0697-C70D-C57FC6CC60B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A5D35BC-78C6-57FE-A2E2-E312323CD65B}"/>
              </a:ext>
            </a:extLst>
          </p:cNvPr>
          <p:cNvSpPr>
            <a:spLocks noGrp="1"/>
          </p:cNvSpPr>
          <p:nvPr>
            <p:ph type="sldNum" sz="quarter" idx="12"/>
          </p:nvPr>
        </p:nvSpPr>
        <p:spPr/>
        <p:txBody>
          <a:bodyPr/>
          <a:lstStyle/>
          <a:p>
            <a:fld id="{E8903FC4-44C4-D54E-8D01-51AC20C7D170}" type="slidenum">
              <a:rPr lang="fr-FR" smtClean="0"/>
              <a:t>‹N°›</a:t>
            </a:fld>
            <a:endParaRPr lang="fr-FR"/>
          </a:p>
        </p:txBody>
      </p:sp>
    </p:spTree>
    <p:extLst>
      <p:ext uri="{BB962C8B-B14F-4D97-AF65-F5344CB8AC3E}">
        <p14:creationId xmlns:p14="http://schemas.microsoft.com/office/powerpoint/2010/main" val="3789802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10C2A8-79D9-D95C-14A6-7CDD16EBADF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3534AF5-8D8C-9E2A-0842-42F1F0D5A3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7927AA2-B70A-B845-108D-47418173B820}"/>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AB009B8-18FE-CDE9-86F2-D121C571C8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CBB639D6-3CE7-DA66-7EC6-C808CA30BFCC}"/>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FB69BFC-6141-2EED-241E-EB4A112D1BEA}"/>
              </a:ext>
            </a:extLst>
          </p:cNvPr>
          <p:cNvSpPr>
            <a:spLocks noGrp="1"/>
          </p:cNvSpPr>
          <p:nvPr>
            <p:ph type="dt" sz="half" idx="10"/>
          </p:nvPr>
        </p:nvSpPr>
        <p:spPr/>
        <p:txBody>
          <a:bodyPr/>
          <a:lstStyle/>
          <a:p>
            <a:fld id="{D3E73C7F-881A-574D-A135-19434604B3D5}" type="datetimeFigureOut">
              <a:rPr lang="fr-FR" smtClean="0"/>
              <a:t>03/10/2022</a:t>
            </a:fld>
            <a:endParaRPr lang="fr-FR"/>
          </a:p>
        </p:txBody>
      </p:sp>
      <p:sp>
        <p:nvSpPr>
          <p:cNvPr id="8" name="Espace réservé du pied de page 7">
            <a:extLst>
              <a:ext uri="{FF2B5EF4-FFF2-40B4-BE49-F238E27FC236}">
                <a16:creationId xmlns:a16="http://schemas.microsoft.com/office/drawing/2014/main" id="{2493AA25-B333-28D7-2956-E216735A089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FBEC1BA-7DD0-CB26-853A-18B710B2AA82}"/>
              </a:ext>
            </a:extLst>
          </p:cNvPr>
          <p:cNvSpPr>
            <a:spLocks noGrp="1"/>
          </p:cNvSpPr>
          <p:nvPr>
            <p:ph type="sldNum" sz="quarter" idx="12"/>
          </p:nvPr>
        </p:nvSpPr>
        <p:spPr/>
        <p:txBody>
          <a:bodyPr/>
          <a:lstStyle/>
          <a:p>
            <a:fld id="{E8903FC4-44C4-D54E-8D01-51AC20C7D170}" type="slidenum">
              <a:rPr lang="fr-FR" smtClean="0"/>
              <a:t>‹N°›</a:t>
            </a:fld>
            <a:endParaRPr lang="fr-FR"/>
          </a:p>
        </p:txBody>
      </p:sp>
    </p:spTree>
    <p:extLst>
      <p:ext uri="{BB962C8B-B14F-4D97-AF65-F5344CB8AC3E}">
        <p14:creationId xmlns:p14="http://schemas.microsoft.com/office/powerpoint/2010/main" val="1394637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338A74-6BD9-F83A-FA15-7BAB5934AD6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29B2B79-2130-7BCC-3E5B-06168FF320F3}"/>
              </a:ext>
            </a:extLst>
          </p:cNvPr>
          <p:cNvSpPr>
            <a:spLocks noGrp="1"/>
          </p:cNvSpPr>
          <p:nvPr>
            <p:ph type="dt" sz="half" idx="10"/>
          </p:nvPr>
        </p:nvSpPr>
        <p:spPr/>
        <p:txBody>
          <a:bodyPr/>
          <a:lstStyle/>
          <a:p>
            <a:fld id="{D3E73C7F-881A-574D-A135-19434604B3D5}" type="datetimeFigureOut">
              <a:rPr lang="fr-FR" smtClean="0"/>
              <a:t>03/10/2022</a:t>
            </a:fld>
            <a:endParaRPr lang="fr-FR"/>
          </a:p>
        </p:txBody>
      </p:sp>
      <p:sp>
        <p:nvSpPr>
          <p:cNvPr id="4" name="Espace réservé du pied de page 3">
            <a:extLst>
              <a:ext uri="{FF2B5EF4-FFF2-40B4-BE49-F238E27FC236}">
                <a16:creationId xmlns:a16="http://schemas.microsoft.com/office/drawing/2014/main" id="{95AF4C2A-5373-4650-A62C-B179E048391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0D88F464-2067-E219-1E7B-AE899019726D}"/>
              </a:ext>
            </a:extLst>
          </p:cNvPr>
          <p:cNvSpPr>
            <a:spLocks noGrp="1"/>
          </p:cNvSpPr>
          <p:nvPr>
            <p:ph type="sldNum" sz="quarter" idx="12"/>
          </p:nvPr>
        </p:nvSpPr>
        <p:spPr/>
        <p:txBody>
          <a:bodyPr/>
          <a:lstStyle/>
          <a:p>
            <a:fld id="{E8903FC4-44C4-D54E-8D01-51AC20C7D170}" type="slidenum">
              <a:rPr lang="fr-FR" smtClean="0"/>
              <a:t>‹N°›</a:t>
            </a:fld>
            <a:endParaRPr lang="fr-FR"/>
          </a:p>
        </p:txBody>
      </p:sp>
    </p:spTree>
    <p:extLst>
      <p:ext uri="{BB962C8B-B14F-4D97-AF65-F5344CB8AC3E}">
        <p14:creationId xmlns:p14="http://schemas.microsoft.com/office/powerpoint/2010/main" val="71878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D19839C-8C6D-A8DC-70AE-43479F949348}"/>
              </a:ext>
            </a:extLst>
          </p:cNvPr>
          <p:cNvSpPr>
            <a:spLocks noGrp="1"/>
          </p:cNvSpPr>
          <p:nvPr>
            <p:ph type="dt" sz="half" idx="10"/>
          </p:nvPr>
        </p:nvSpPr>
        <p:spPr/>
        <p:txBody>
          <a:bodyPr/>
          <a:lstStyle/>
          <a:p>
            <a:fld id="{D3E73C7F-881A-574D-A135-19434604B3D5}" type="datetimeFigureOut">
              <a:rPr lang="fr-FR" smtClean="0"/>
              <a:t>03/10/2022</a:t>
            </a:fld>
            <a:endParaRPr lang="fr-FR"/>
          </a:p>
        </p:txBody>
      </p:sp>
      <p:sp>
        <p:nvSpPr>
          <p:cNvPr id="3" name="Espace réservé du pied de page 2">
            <a:extLst>
              <a:ext uri="{FF2B5EF4-FFF2-40B4-BE49-F238E27FC236}">
                <a16:creationId xmlns:a16="http://schemas.microsoft.com/office/drawing/2014/main" id="{F6AA58D7-A92E-CA5F-4F06-7F7F42D580D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F3689CC1-304D-9ABB-0B1E-6BCA4997712A}"/>
              </a:ext>
            </a:extLst>
          </p:cNvPr>
          <p:cNvSpPr>
            <a:spLocks noGrp="1"/>
          </p:cNvSpPr>
          <p:nvPr>
            <p:ph type="sldNum" sz="quarter" idx="12"/>
          </p:nvPr>
        </p:nvSpPr>
        <p:spPr/>
        <p:txBody>
          <a:bodyPr/>
          <a:lstStyle/>
          <a:p>
            <a:fld id="{E8903FC4-44C4-D54E-8D01-51AC20C7D170}" type="slidenum">
              <a:rPr lang="fr-FR" smtClean="0"/>
              <a:t>‹N°›</a:t>
            </a:fld>
            <a:endParaRPr lang="fr-FR"/>
          </a:p>
        </p:txBody>
      </p:sp>
    </p:spTree>
    <p:extLst>
      <p:ext uri="{BB962C8B-B14F-4D97-AF65-F5344CB8AC3E}">
        <p14:creationId xmlns:p14="http://schemas.microsoft.com/office/powerpoint/2010/main" val="4175892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6162FF-1724-C04E-92C5-AE6F32D9A99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37F1E84-734F-EC51-9E5B-1BC716FCCD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45FB130-5596-5EE3-7560-D8E8284B95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4677443-DB16-F37B-94EA-B5FE57B4D306}"/>
              </a:ext>
            </a:extLst>
          </p:cNvPr>
          <p:cNvSpPr>
            <a:spLocks noGrp="1"/>
          </p:cNvSpPr>
          <p:nvPr>
            <p:ph type="dt" sz="half" idx="10"/>
          </p:nvPr>
        </p:nvSpPr>
        <p:spPr/>
        <p:txBody>
          <a:bodyPr/>
          <a:lstStyle/>
          <a:p>
            <a:fld id="{D3E73C7F-881A-574D-A135-19434604B3D5}" type="datetimeFigureOut">
              <a:rPr lang="fr-FR" smtClean="0"/>
              <a:t>03/10/2022</a:t>
            </a:fld>
            <a:endParaRPr lang="fr-FR"/>
          </a:p>
        </p:txBody>
      </p:sp>
      <p:sp>
        <p:nvSpPr>
          <p:cNvPr id="6" name="Espace réservé du pied de page 5">
            <a:extLst>
              <a:ext uri="{FF2B5EF4-FFF2-40B4-BE49-F238E27FC236}">
                <a16:creationId xmlns:a16="http://schemas.microsoft.com/office/drawing/2014/main" id="{D70515F3-5F79-C070-6D07-689DE30F8E5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D51F509-8E65-9928-00A1-38FA176D1456}"/>
              </a:ext>
            </a:extLst>
          </p:cNvPr>
          <p:cNvSpPr>
            <a:spLocks noGrp="1"/>
          </p:cNvSpPr>
          <p:nvPr>
            <p:ph type="sldNum" sz="quarter" idx="12"/>
          </p:nvPr>
        </p:nvSpPr>
        <p:spPr/>
        <p:txBody>
          <a:bodyPr/>
          <a:lstStyle/>
          <a:p>
            <a:fld id="{E8903FC4-44C4-D54E-8D01-51AC20C7D170}" type="slidenum">
              <a:rPr lang="fr-FR" smtClean="0"/>
              <a:t>‹N°›</a:t>
            </a:fld>
            <a:endParaRPr lang="fr-FR"/>
          </a:p>
        </p:txBody>
      </p:sp>
    </p:spTree>
    <p:extLst>
      <p:ext uri="{BB962C8B-B14F-4D97-AF65-F5344CB8AC3E}">
        <p14:creationId xmlns:p14="http://schemas.microsoft.com/office/powerpoint/2010/main" val="4206076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8F4E0E-E090-A917-96D5-66E7995F1EA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E8DBC7A-9A2A-51FD-DF33-9B5D18BA84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E547B7C-2FB2-74A3-93A8-6ECDF1948B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97DDEAE-82C2-4015-7EE2-50C1054AF9A9}"/>
              </a:ext>
            </a:extLst>
          </p:cNvPr>
          <p:cNvSpPr>
            <a:spLocks noGrp="1"/>
          </p:cNvSpPr>
          <p:nvPr>
            <p:ph type="dt" sz="half" idx="10"/>
          </p:nvPr>
        </p:nvSpPr>
        <p:spPr/>
        <p:txBody>
          <a:bodyPr/>
          <a:lstStyle/>
          <a:p>
            <a:fld id="{D3E73C7F-881A-574D-A135-19434604B3D5}" type="datetimeFigureOut">
              <a:rPr lang="fr-FR" smtClean="0"/>
              <a:t>03/10/2022</a:t>
            </a:fld>
            <a:endParaRPr lang="fr-FR"/>
          </a:p>
        </p:txBody>
      </p:sp>
      <p:sp>
        <p:nvSpPr>
          <p:cNvPr id="6" name="Espace réservé du pied de page 5">
            <a:extLst>
              <a:ext uri="{FF2B5EF4-FFF2-40B4-BE49-F238E27FC236}">
                <a16:creationId xmlns:a16="http://schemas.microsoft.com/office/drawing/2014/main" id="{ACE37482-D5DD-9BD1-9264-E221E7236E6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88A36C2-AA7E-1FDE-1357-91A78B92892F}"/>
              </a:ext>
            </a:extLst>
          </p:cNvPr>
          <p:cNvSpPr>
            <a:spLocks noGrp="1"/>
          </p:cNvSpPr>
          <p:nvPr>
            <p:ph type="sldNum" sz="quarter" idx="12"/>
          </p:nvPr>
        </p:nvSpPr>
        <p:spPr/>
        <p:txBody>
          <a:bodyPr/>
          <a:lstStyle/>
          <a:p>
            <a:fld id="{E8903FC4-44C4-D54E-8D01-51AC20C7D170}" type="slidenum">
              <a:rPr lang="fr-FR" smtClean="0"/>
              <a:t>‹N°›</a:t>
            </a:fld>
            <a:endParaRPr lang="fr-FR"/>
          </a:p>
        </p:txBody>
      </p:sp>
    </p:spTree>
    <p:extLst>
      <p:ext uri="{BB962C8B-B14F-4D97-AF65-F5344CB8AC3E}">
        <p14:creationId xmlns:p14="http://schemas.microsoft.com/office/powerpoint/2010/main" val="3217099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AA78AC7-11FC-B44C-CCE6-5E1E3103DD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88795A3-43AD-52DE-826C-52F5DEE750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3EB8F7F-81C7-186C-347B-F0050C13DA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E73C7F-881A-574D-A135-19434604B3D5}" type="datetimeFigureOut">
              <a:rPr lang="fr-FR" smtClean="0"/>
              <a:t>03/10/2022</a:t>
            </a:fld>
            <a:endParaRPr lang="fr-FR"/>
          </a:p>
        </p:txBody>
      </p:sp>
      <p:sp>
        <p:nvSpPr>
          <p:cNvPr id="5" name="Espace réservé du pied de page 4">
            <a:extLst>
              <a:ext uri="{FF2B5EF4-FFF2-40B4-BE49-F238E27FC236}">
                <a16:creationId xmlns:a16="http://schemas.microsoft.com/office/drawing/2014/main" id="{A9E56363-EF0D-3505-502F-63D486F72B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603D4431-864F-F8B0-EB90-3ECD87F461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903FC4-44C4-D54E-8D01-51AC20C7D170}" type="slidenum">
              <a:rPr lang="fr-FR" smtClean="0"/>
              <a:t>‹N°›</a:t>
            </a:fld>
            <a:endParaRPr lang="fr-FR"/>
          </a:p>
        </p:txBody>
      </p:sp>
    </p:spTree>
    <p:extLst>
      <p:ext uri="{BB962C8B-B14F-4D97-AF65-F5344CB8AC3E}">
        <p14:creationId xmlns:p14="http://schemas.microsoft.com/office/powerpoint/2010/main" val="2627943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0E6E8A-F184-5549-93FA-CE81FA9F475D}"/>
              </a:ext>
            </a:extLst>
          </p:cNvPr>
          <p:cNvSpPr>
            <a:spLocks noGrp="1"/>
          </p:cNvSpPr>
          <p:nvPr>
            <p:ph type="title"/>
          </p:nvPr>
        </p:nvSpPr>
        <p:spPr>
          <a:xfrm>
            <a:off x="2335111" y="762037"/>
            <a:ext cx="8300803" cy="2492990"/>
          </a:xfrm>
        </p:spPr>
        <p:txBody>
          <a:bodyPr/>
          <a:lstStyle/>
          <a:p>
            <a:r>
              <a:rPr lang="fr-FR" sz="3600" dirty="0">
                <a:solidFill>
                  <a:schemeClr val="tx1"/>
                </a:solidFill>
                <a:latin typeface="Work Sans"/>
              </a:rPr>
              <a:t>Lignes directrices de gestion relatives aux promotions et à la valorisation des parcours professionnels des E-C</a:t>
            </a:r>
            <a:br>
              <a:rPr lang="fr-FR" sz="3600" dirty="0">
                <a:solidFill>
                  <a:schemeClr val="tx1"/>
                </a:solidFill>
                <a:latin typeface="Work Sans"/>
              </a:rPr>
            </a:br>
            <a:endParaRPr lang="fr-FR" sz="3600" dirty="0">
              <a:solidFill>
                <a:schemeClr val="tx1"/>
              </a:solidFill>
              <a:latin typeface="Work Sans"/>
            </a:endParaRPr>
          </a:p>
        </p:txBody>
      </p:sp>
    </p:spTree>
    <p:extLst>
      <p:ext uri="{BB962C8B-B14F-4D97-AF65-F5344CB8AC3E}">
        <p14:creationId xmlns:p14="http://schemas.microsoft.com/office/powerpoint/2010/main" val="1320922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1E1AA0A9-A445-A098-28F3-B0D9C20512EE}"/>
              </a:ext>
            </a:extLst>
          </p:cNvPr>
          <p:cNvSpPr>
            <a:spLocks noGrp="1"/>
          </p:cNvSpPr>
          <p:nvPr>
            <p:ph type="body" sz="quarter" idx="10"/>
          </p:nvPr>
        </p:nvSpPr>
        <p:spPr/>
        <p:txBody>
          <a:bodyPr/>
          <a:lstStyle/>
          <a:p>
            <a:r>
              <a:rPr lang="fr-FR" dirty="0"/>
              <a:t>LDG Promotions et valorisation des parcours professionnels des E-C</a:t>
            </a:r>
          </a:p>
        </p:txBody>
      </p:sp>
      <p:sp>
        <p:nvSpPr>
          <p:cNvPr id="6" name="Espace réservé du texte 5">
            <a:extLst>
              <a:ext uri="{FF2B5EF4-FFF2-40B4-BE49-F238E27FC236}">
                <a16:creationId xmlns:a16="http://schemas.microsoft.com/office/drawing/2014/main" id="{3184E7E1-FD8E-4445-B4E2-FC64F2FB254C}"/>
              </a:ext>
            </a:extLst>
          </p:cNvPr>
          <p:cNvSpPr>
            <a:spLocks noGrp="1"/>
          </p:cNvSpPr>
          <p:nvPr>
            <p:ph type="body" sz="quarter" idx="13"/>
          </p:nvPr>
        </p:nvSpPr>
        <p:spPr/>
        <p:txBody>
          <a:bodyPr/>
          <a:lstStyle/>
          <a:p>
            <a:r>
              <a:rPr lang="fr-FR" dirty="0"/>
              <a:t>CA 26 septembre 2022</a:t>
            </a:r>
          </a:p>
        </p:txBody>
      </p:sp>
      <p:sp>
        <p:nvSpPr>
          <p:cNvPr id="8" name="Espace réservé du contenu 1">
            <a:extLst>
              <a:ext uri="{FF2B5EF4-FFF2-40B4-BE49-F238E27FC236}">
                <a16:creationId xmlns:a16="http://schemas.microsoft.com/office/drawing/2014/main" id="{05C72280-B426-1959-7804-5DE53CAE018E}"/>
              </a:ext>
            </a:extLst>
          </p:cNvPr>
          <p:cNvSpPr>
            <a:spLocks noGrp="1"/>
          </p:cNvSpPr>
          <p:nvPr>
            <p:ph type="body" sz="quarter" idx="12"/>
          </p:nvPr>
        </p:nvSpPr>
        <p:spPr>
          <a:xfrm>
            <a:off x="446688" y="0"/>
            <a:ext cx="10941270" cy="6087820"/>
          </a:xfrm>
        </p:spPr>
        <p:txBody>
          <a:bodyPr/>
          <a:lstStyle/>
          <a:p>
            <a:pPr algn="l"/>
            <a:r>
              <a:rPr lang="fr-FR" sz="3200" dirty="0">
                <a:solidFill>
                  <a:srgbClr val="45A59D"/>
                </a:solidFill>
              </a:rPr>
              <a:t>IV. Transparence et accompagnement</a:t>
            </a:r>
          </a:p>
          <a:p>
            <a:pPr algn="l"/>
            <a:r>
              <a:rPr lang="fr-FR" sz="3200" dirty="0">
                <a:solidFill>
                  <a:srgbClr val="45A59D"/>
                </a:solidFill>
              </a:rPr>
              <a:t>V. Accompagner la prise de fonction des nouveaux E-C </a:t>
            </a:r>
          </a:p>
          <a:p>
            <a:pPr marL="914400" lvl="1" indent="-457200">
              <a:buAutoNum type="arabicPeriod"/>
            </a:pPr>
            <a:r>
              <a:rPr lang="fr-FR" sz="3200" dirty="0"/>
              <a:t>Décharges des néo-titulaires</a:t>
            </a:r>
          </a:p>
          <a:p>
            <a:pPr marL="914400" lvl="1" indent="-457200">
              <a:buAutoNum type="arabicPeriod"/>
            </a:pPr>
            <a:r>
              <a:rPr lang="fr-FR" sz="3200" dirty="0"/>
              <a:t>Titularisation</a:t>
            </a:r>
          </a:p>
          <a:p>
            <a:pPr marL="914400" lvl="1" indent="-457200">
              <a:buAutoNum type="arabicPeriod"/>
            </a:pPr>
            <a:r>
              <a:rPr lang="fr-FR" sz="3200" dirty="0"/>
              <a:t>Classement</a:t>
            </a:r>
          </a:p>
          <a:p>
            <a:pPr algn="l"/>
            <a:r>
              <a:rPr lang="fr-FR" sz="3200" dirty="0">
                <a:solidFill>
                  <a:srgbClr val="45A59D"/>
                </a:solidFill>
              </a:rPr>
              <a:t>VI. Accompagner le parcours professionnel des E-C</a:t>
            </a:r>
          </a:p>
          <a:p>
            <a:pPr marL="914400" lvl="1" indent="-457200">
              <a:buAutoNum type="arabicPeriod"/>
            </a:pPr>
            <a:r>
              <a:rPr lang="fr-FR" sz="3200" dirty="0"/>
              <a:t>Le label HRS4R</a:t>
            </a:r>
          </a:p>
          <a:p>
            <a:pPr marL="914400" lvl="1" indent="-457200">
              <a:buAutoNum type="arabicPeriod"/>
            </a:pPr>
            <a:r>
              <a:rPr lang="fr-FR" sz="3200" dirty="0"/>
              <a:t>Le congé pour recherches et conversion thématique (CRCT)</a:t>
            </a:r>
          </a:p>
          <a:p>
            <a:pPr marL="914400" lvl="1" indent="-457200">
              <a:buAutoNum type="arabicPeriod"/>
            </a:pPr>
            <a:r>
              <a:rPr lang="fr-FR" sz="3200" dirty="0"/>
              <a:t>Le congé de projet pédagogique (CPP)</a:t>
            </a:r>
          </a:p>
          <a:p>
            <a:pPr marL="914400" lvl="1" indent="-457200">
              <a:buAutoNum type="arabicPeriod"/>
            </a:pPr>
            <a:r>
              <a:rPr lang="fr-FR" sz="3200" dirty="0"/>
              <a:t>La délégation</a:t>
            </a:r>
          </a:p>
          <a:p>
            <a:pPr lvl="1"/>
            <a:r>
              <a:rPr lang="fr-FR" sz="3200" dirty="0">
                <a:solidFill>
                  <a:srgbClr val="45A59D"/>
                </a:solidFill>
              </a:rPr>
              <a:t>Annexe – Fiches d’évaluation des dossiers d’avancement de grade (MCF et PU)</a:t>
            </a:r>
            <a:endParaRPr lang="fr-FR" dirty="0"/>
          </a:p>
        </p:txBody>
      </p:sp>
    </p:spTree>
    <p:extLst>
      <p:ext uri="{BB962C8B-B14F-4D97-AF65-F5344CB8AC3E}">
        <p14:creationId xmlns:p14="http://schemas.microsoft.com/office/powerpoint/2010/main" val="380075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3EE6C79D-4693-C0B0-0603-688BD8D2FAA4}"/>
              </a:ext>
            </a:extLst>
          </p:cNvPr>
          <p:cNvSpPr>
            <a:spLocks noGrp="1"/>
          </p:cNvSpPr>
          <p:nvPr>
            <p:ph type="title"/>
          </p:nvPr>
        </p:nvSpPr>
        <p:spPr>
          <a:xfrm>
            <a:off x="378373" y="2561789"/>
            <a:ext cx="10972800" cy="543595"/>
          </a:xfrm>
        </p:spPr>
        <p:txBody>
          <a:bodyPr>
            <a:noAutofit/>
          </a:bodyPr>
          <a:lstStyle/>
          <a:p>
            <a:r>
              <a:rPr lang="fr-FR" sz="4800" dirty="0"/>
              <a:t>IV. Principales évolutions</a:t>
            </a:r>
          </a:p>
        </p:txBody>
      </p:sp>
      <p:sp>
        <p:nvSpPr>
          <p:cNvPr id="4" name="Espace réservé du texte 3">
            <a:extLst>
              <a:ext uri="{FF2B5EF4-FFF2-40B4-BE49-F238E27FC236}">
                <a16:creationId xmlns:a16="http://schemas.microsoft.com/office/drawing/2014/main" id="{9E150313-BF80-0715-6FA3-03951047DBE8}"/>
              </a:ext>
            </a:extLst>
          </p:cNvPr>
          <p:cNvSpPr>
            <a:spLocks noGrp="1"/>
          </p:cNvSpPr>
          <p:nvPr>
            <p:ph type="body" sz="quarter" idx="10"/>
          </p:nvPr>
        </p:nvSpPr>
        <p:spPr/>
        <p:txBody>
          <a:bodyPr/>
          <a:lstStyle/>
          <a:p>
            <a:r>
              <a:rPr lang="fr-FR" dirty="0"/>
              <a:t>LDG Promotions et valorisation des parcours professionnels des E-C</a:t>
            </a:r>
          </a:p>
        </p:txBody>
      </p:sp>
      <p:sp>
        <p:nvSpPr>
          <p:cNvPr id="6" name="Espace réservé du texte 5">
            <a:extLst>
              <a:ext uri="{FF2B5EF4-FFF2-40B4-BE49-F238E27FC236}">
                <a16:creationId xmlns:a16="http://schemas.microsoft.com/office/drawing/2014/main" id="{7F1B906A-D184-D2E6-E3C2-2B1A590ED671}"/>
              </a:ext>
            </a:extLst>
          </p:cNvPr>
          <p:cNvSpPr>
            <a:spLocks noGrp="1"/>
          </p:cNvSpPr>
          <p:nvPr>
            <p:ph type="body" sz="quarter" idx="13"/>
          </p:nvPr>
        </p:nvSpPr>
        <p:spPr/>
        <p:txBody>
          <a:bodyPr/>
          <a:lstStyle/>
          <a:p>
            <a:r>
              <a:rPr lang="fr-FR" dirty="0"/>
              <a:t>CA 26 septembre 2022</a:t>
            </a:r>
          </a:p>
        </p:txBody>
      </p:sp>
    </p:spTree>
    <p:extLst>
      <p:ext uri="{BB962C8B-B14F-4D97-AF65-F5344CB8AC3E}">
        <p14:creationId xmlns:p14="http://schemas.microsoft.com/office/powerpoint/2010/main" val="2226170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1E97DF17-D186-8E28-7362-8D16794CB496}"/>
              </a:ext>
            </a:extLst>
          </p:cNvPr>
          <p:cNvSpPr>
            <a:spLocks noGrp="1"/>
          </p:cNvSpPr>
          <p:nvPr>
            <p:ph type="body" sz="quarter" idx="10"/>
          </p:nvPr>
        </p:nvSpPr>
        <p:spPr/>
        <p:txBody>
          <a:bodyPr/>
          <a:lstStyle/>
          <a:p>
            <a:r>
              <a:rPr lang="fr-FR" dirty="0"/>
              <a:t>LDG Promotions et valorisation des parcours professionnels des E-C</a:t>
            </a:r>
          </a:p>
        </p:txBody>
      </p:sp>
      <p:sp>
        <p:nvSpPr>
          <p:cNvPr id="5" name="Espace réservé du texte 4">
            <a:extLst>
              <a:ext uri="{FF2B5EF4-FFF2-40B4-BE49-F238E27FC236}">
                <a16:creationId xmlns:a16="http://schemas.microsoft.com/office/drawing/2014/main" id="{2F6F0BB6-3BA7-200F-8621-965096DA7738}"/>
              </a:ext>
            </a:extLst>
          </p:cNvPr>
          <p:cNvSpPr>
            <a:spLocks noGrp="1"/>
          </p:cNvSpPr>
          <p:nvPr>
            <p:ph type="body" sz="quarter" idx="12"/>
          </p:nvPr>
        </p:nvSpPr>
        <p:spPr>
          <a:xfrm>
            <a:off x="416983" y="56965"/>
            <a:ext cx="10972800" cy="5793381"/>
          </a:xfrm>
        </p:spPr>
        <p:txBody>
          <a:bodyPr/>
          <a:lstStyle/>
          <a:p>
            <a:pPr marL="457200" indent="-457200" algn="l">
              <a:buAutoNum type="arabicPeriod"/>
            </a:pPr>
            <a:endParaRPr lang="fr-FR" sz="3200" dirty="0"/>
          </a:p>
          <a:p>
            <a:pPr algn="l"/>
            <a:endParaRPr lang="fr-FR" sz="3200" dirty="0"/>
          </a:p>
          <a:p>
            <a:pPr algn="just"/>
            <a:r>
              <a:rPr lang="fr-FR" sz="3200" dirty="0"/>
              <a:t>1. Formalisation des règles de déontologie : règles de déport ; création d’une déclaration sur l’honneur d’impartialité, de non-conflit d’intérêt et de respect de la RGPD signée par les rapporteurs</a:t>
            </a:r>
          </a:p>
          <a:p>
            <a:pPr algn="l"/>
            <a:r>
              <a:rPr lang="fr-FR" sz="3200" dirty="0"/>
              <a:t>2. Explicitation des objectifs de transparence et d’équité dans le traitement des dossiers</a:t>
            </a:r>
          </a:p>
          <a:p>
            <a:pPr algn="l"/>
            <a:r>
              <a:rPr lang="fr-FR" sz="3200" dirty="0"/>
              <a:t>3. Publicisation des critères d’avancement, dans le texte des LDG et par le modèle de la fiche d’évaluation des dossiers joint en annexe</a:t>
            </a:r>
          </a:p>
          <a:p>
            <a:pPr algn="l"/>
            <a:endParaRPr lang="fr-FR" dirty="0"/>
          </a:p>
        </p:txBody>
      </p:sp>
      <p:sp>
        <p:nvSpPr>
          <p:cNvPr id="6" name="Espace réservé du texte 5">
            <a:extLst>
              <a:ext uri="{FF2B5EF4-FFF2-40B4-BE49-F238E27FC236}">
                <a16:creationId xmlns:a16="http://schemas.microsoft.com/office/drawing/2014/main" id="{48479F68-AB9B-F25F-1EE7-39FBD603AF9E}"/>
              </a:ext>
            </a:extLst>
          </p:cNvPr>
          <p:cNvSpPr>
            <a:spLocks noGrp="1"/>
          </p:cNvSpPr>
          <p:nvPr>
            <p:ph type="body" sz="quarter" idx="13"/>
          </p:nvPr>
        </p:nvSpPr>
        <p:spPr/>
        <p:txBody>
          <a:bodyPr/>
          <a:lstStyle/>
          <a:p>
            <a:r>
              <a:rPr lang="fr-FR" dirty="0"/>
              <a:t>CA 26 septembre 2022</a:t>
            </a:r>
          </a:p>
        </p:txBody>
      </p:sp>
    </p:spTree>
    <p:extLst>
      <p:ext uri="{BB962C8B-B14F-4D97-AF65-F5344CB8AC3E}">
        <p14:creationId xmlns:p14="http://schemas.microsoft.com/office/powerpoint/2010/main" val="398294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4B9EBCFB-2C4D-574D-855E-189C66A02E76}"/>
              </a:ext>
            </a:extLst>
          </p:cNvPr>
          <p:cNvSpPr>
            <a:spLocks noGrp="1"/>
          </p:cNvSpPr>
          <p:nvPr>
            <p:ph type="body" sz="quarter" idx="10"/>
          </p:nvPr>
        </p:nvSpPr>
        <p:spPr/>
        <p:txBody>
          <a:bodyPr/>
          <a:lstStyle/>
          <a:p>
            <a:endParaRPr lang="fr-FR"/>
          </a:p>
        </p:txBody>
      </p:sp>
      <p:sp>
        <p:nvSpPr>
          <p:cNvPr id="5" name="Espace réservé du texte 4">
            <a:extLst>
              <a:ext uri="{FF2B5EF4-FFF2-40B4-BE49-F238E27FC236}">
                <a16:creationId xmlns:a16="http://schemas.microsoft.com/office/drawing/2014/main" id="{0613DEBD-112F-7844-861E-CF166B7E9F4B}"/>
              </a:ext>
            </a:extLst>
          </p:cNvPr>
          <p:cNvSpPr>
            <a:spLocks noGrp="1"/>
          </p:cNvSpPr>
          <p:nvPr>
            <p:ph type="body" sz="quarter" idx="12"/>
          </p:nvPr>
        </p:nvSpPr>
        <p:spPr>
          <a:xfrm>
            <a:off x="609600" y="908721"/>
            <a:ext cx="10972800" cy="2621230"/>
          </a:xfrm>
        </p:spPr>
        <p:txBody>
          <a:bodyPr/>
          <a:lstStyle/>
          <a:p>
            <a:pPr algn="l"/>
            <a:r>
              <a:rPr lang="fr-FR" sz="3200" dirty="0"/>
              <a:t>4. </a:t>
            </a:r>
            <a:r>
              <a:rPr lang="fr-FR" sz="3200" dirty="0">
                <a:solidFill>
                  <a:schemeClr val="tx2"/>
                </a:solidFill>
              </a:rPr>
              <a:t>Création d’un bureau du Conseil Académique : composition, modalités de désignation et rôle du bureau : désignation des rapporteurs chargés d’examiner les demandes d’avancement de grade, de CRCT, de CPP, de prime individuelle et de promotion interne</a:t>
            </a:r>
          </a:p>
          <a:p>
            <a:endParaRPr lang="fr-FR" dirty="0"/>
          </a:p>
        </p:txBody>
      </p:sp>
      <p:sp>
        <p:nvSpPr>
          <p:cNvPr id="6" name="Espace réservé du texte 5">
            <a:extLst>
              <a:ext uri="{FF2B5EF4-FFF2-40B4-BE49-F238E27FC236}">
                <a16:creationId xmlns:a16="http://schemas.microsoft.com/office/drawing/2014/main" id="{614D9175-7BEB-FB4B-A8BD-2C19F9896F71}"/>
              </a:ext>
            </a:extLst>
          </p:cNvPr>
          <p:cNvSpPr>
            <a:spLocks noGrp="1"/>
          </p:cNvSpPr>
          <p:nvPr>
            <p:ph type="body" sz="quarter" idx="13"/>
          </p:nvPr>
        </p:nvSpPr>
        <p:spPr/>
        <p:txBody>
          <a:bodyPr/>
          <a:lstStyle/>
          <a:p>
            <a:r>
              <a:rPr lang="fr-FR" dirty="0"/>
              <a:t>CA 26 septembre 2022</a:t>
            </a:r>
          </a:p>
        </p:txBody>
      </p:sp>
    </p:spTree>
    <p:extLst>
      <p:ext uri="{BB962C8B-B14F-4D97-AF65-F5344CB8AC3E}">
        <p14:creationId xmlns:p14="http://schemas.microsoft.com/office/powerpoint/2010/main" val="3453846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2C51CE52-C8A7-D17B-1F98-77AD4771B6EF}"/>
              </a:ext>
            </a:extLst>
          </p:cNvPr>
          <p:cNvSpPr>
            <a:spLocks noGrp="1"/>
          </p:cNvSpPr>
          <p:nvPr>
            <p:ph type="body" sz="quarter" idx="10"/>
          </p:nvPr>
        </p:nvSpPr>
        <p:spPr/>
        <p:txBody>
          <a:bodyPr/>
          <a:lstStyle/>
          <a:p>
            <a:r>
              <a:rPr lang="fr-FR" dirty="0"/>
              <a:t>LDG Promotions et valorisation des parcours professionnels des E-C</a:t>
            </a:r>
          </a:p>
        </p:txBody>
      </p:sp>
      <p:sp>
        <p:nvSpPr>
          <p:cNvPr id="6" name="Espace réservé du texte 5">
            <a:extLst>
              <a:ext uri="{FF2B5EF4-FFF2-40B4-BE49-F238E27FC236}">
                <a16:creationId xmlns:a16="http://schemas.microsoft.com/office/drawing/2014/main" id="{D3B3ACC4-74F2-B651-FD67-25450F01E50D}"/>
              </a:ext>
            </a:extLst>
          </p:cNvPr>
          <p:cNvSpPr>
            <a:spLocks noGrp="1"/>
          </p:cNvSpPr>
          <p:nvPr>
            <p:ph type="body" sz="quarter" idx="13"/>
          </p:nvPr>
        </p:nvSpPr>
        <p:spPr/>
        <p:txBody>
          <a:bodyPr/>
          <a:lstStyle/>
          <a:p>
            <a:r>
              <a:rPr lang="fr-FR" dirty="0"/>
              <a:t>CA 26 septembre 2022</a:t>
            </a:r>
          </a:p>
        </p:txBody>
      </p:sp>
      <p:sp>
        <p:nvSpPr>
          <p:cNvPr id="8" name="Espace réservé du contenu 1">
            <a:extLst>
              <a:ext uri="{FF2B5EF4-FFF2-40B4-BE49-F238E27FC236}">
                <a16:creationId xmlns:a16="http://schemas.microsoft.com/office/drawing/2014/main" id="{8DCD8547-A5C7-3714-FBE3-16C1F9C932BE}"/>
              </a:ext>
            </a:extLst>
          </p:cNvPr>
          <p:cNvSpPr>
            <a:spLocks noGrp="1"/>
          </p:cNvSpPr>
          <p:nvPr>
            <p:ph type="body" sz="quarter" idx="12"/>
          </p:nvPr>
        </p:nvSpPr>
        <p:spPr>
          <a:xfrm>
            <a:off x="374941" y="105706"/>
            <a:ext cx="11056883" cy="6288901"/>
          </a:xfrm>
        </p:spPr>
        <p:txBody>
          <a:bodyPr/>
          <a:lstStyle/>
          <a:p>
            <a:pPr algn="l"/>
            <a:r>
              <a:rPr lang="fr-FR" sz="2800" dirty="0"/>
              <a:t>5. Modification de la procédure concernant l’élaboration et la transmission au CNU des avis du conseil académique sur les demandes d’avancement </a:t>
            </a:r>
          </a:p>
          <a:p>
            <a:pPr marL="342900" indent="-342900" algn="l">
              <a:buFontTx/>
              <a:buChar char="-"/>
            </a:pPr>
            <a:r>
              <a:rPr lang="fr-FR" sz="2800" dirty="0"/>
              <a:t>Les avis du conseil académique transmis au CNU peuvent prendre deux formes : </a:t>
            </a:r>
          </a:p>
          <a:p>
            <a:pPr marL="457200" indent="-457200" algn="l">
              <a:buAutoNum type="alphaLcParenBoth"/>
            </a:pPr>
            <a:r>
              <a:rPr lang="fr-FR" sz="2800" dirty="0"/>
              <a:t>Le ou la </a:t>
            </a:r>
            <a:r>
              <a:rPr lang="fr-FR" sz="2800" dirty="0" err="1"/>
              <a:t>candidat·e</a:t>
            </a:r>
            <a:r>
              <a:rPr lang="fr-FR" sz="2800" dirty="0"/>
              <a:t> satisfait aux exigences requises pour prétendre à une promotion</a:t>
            </a:r>
          </a:p>
          <a:p>
            <a:pPr marL="457200" indent="-457200" algn="l">
              <a:buAutoNum type="alphaLcParenBoth"/>
            </a:pPr>
            <a:r>
              <a:rPr lang="fr-FR" sz="2800" dirty="0"/>
              <a:t>Le ou la </a:t>
            </a:r>
            <a:r>
              <a:rPr lang="fr-FR" sz="2800" dirty="0" err="1"/>
              <a:t>candidat·e</a:t>
            </a:r>
            <a:r>
              <a:rPr lang="fr-FR" sz="2800" dirty="0"/>
              <a:t> présente un dossier qui doit être consolidé</a:t>
            </a:r>
          </a:p>
          <a:p>
            <a:pPr marL="342900" indent="-342900" algn="l">
              <a:buFontTx/>
              <a:buChar char="-"/>
            </a:pPr>
            <a:r>
              <a:rPr lang="fr-FR" sz="2800" dirty="0"/>
              <a:t>L’avis du conseil académique est éclairé par les avis circonstanciés des directeurs et directrices de composante et d’unité de recherche</a:t>
            </a:r>
          </a:p>
          <a:p>
            <a:pPr marL="342900" indent="-342900" algn="l">
              <a:buFontTx/>
              <a:buChar char="-"/>
            </a:pPr>
            <a:r>
              <a:rPr lang="fr-FR" sz="2800" dirty="0"/>
              <a:t>Les avis des directeurs et directrices de composante et d’unité de recherche ne sont pas transmis au CNU</a:t>
            </a:r>
          </a:p>
          <a:p>
            <a:pPr marL="342900" indent="-342900" algn="l">
              <a:buFontTx/>
              <a:buChar char="-"/>
            </a:pPr>
            <a:r>
              <a:rPr lang="fr-FR" sz="2800" dirty="0"/>
              <a:t>Les directeurs et directrices transmettent leurs avis aux </a:t>
            </a:r>
            <a:r>
              <a:rPr lang="fr-FR" sz="2800" dirty="0" err="1"/>
              <a:t>candidat·es</a:t>
            </a:r>
            <a:r>
              <a:rPr lang="fr-FR" sz="2800" dirty="0"/>
              <a:t>.</a:t>
            </a:r>
          </a:p>
          <a:p>
            <a:pPr marL="342900" indent="-342900" algn="l">
              <a:buFontTx/>
              <a:buChar char="-"/>
            </a:pPr>
            <a:endParaRPr lang="fr-FR" sz="2400" dirty="0"/>
          </a:p>
          <a:p>
            <a:pPr algn="l"/>
            <a:endParaRPr lang="fr-FR" dirty="0"/>
          </a:p>
        </p:txBody>
      </p:sp>
    </p:spTree>
    <p:extLst>
      <p:ext uri="{BB962C8B-B14F-4D97-AF65-F5344CB8AC3E}">
        <p14:creationId xmlns:p14="http://schemas.microsoft.com/office/powerpoint/2010/main" val="1384406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5A5D01B2-A5A2-AE10-2923-9F148A74EBFD}"/>
              </a:ext>
            </a:extLst>
          </p:cNvPr>
          <p:cNvSpPr>
            <a:spLocks noGrp="1"/>
          </p:cNvSpPr>
          <p:nvPr>
            <p:ph type="body" sz="quarter" idx="10"/>
          </p:nvPr>
        </p:nvSpPr>
        <p:spPr/>
        <p:txBody>
          <a:bodyPr/>
          <a:lstStyle/>
          <a:p>
            <a:r>
              <a:rPr lang="fr-FR" dirty="0"/>
              <a:t>LDG Promotions et valorisation des parcours professionnels des E-C</a:t>
            </a:r>
          </a:p>
        </p:txBody>
      </p:sp>
      <p:sp>
        <p:nvSpPr>
          <p:cNvPr id="5" name="Espace réservé du texte 4">
            <a:extLst>
              <a:ext uri="{FF2B5EF4-FFF2-40B4-BE49-F238E27FC236}">
                <a16:creationId xmlns:a16="http://schemas.microsoft.com/office/drawing/2014/main" id="{B5366381-877A-EE11-0E02-2706CC97BF1C}"/>
              </a:ext>
            </a:extLst>
          </p:cNvPr>
          <p:cNvSpPr>
            <a:spLocks noGrp="1"/>
          </p:cNvSpPr>
          <p:nvPr>
            <p:ph type="body" sz="quarter" idx="12"/>
          </p:nvPr>
        </p:nvSpPr>
        <p:spPr>
          <a:xfrm>
            <a:off x="609600" y="908721"/>
            <a:ext cx="10972800" cy="4944943"/>
          </a:xfrm>
        </p:spPr>
        <p:txBody>
          <a:bodyPr/>
          <a:lstStyle/>
          <a:p>
            <a:pPr algn="l"/>
            <a:r>
              <a:rPr lang="fr-FR" sz="3200" dirty="0"/>
              <a:t>6. Référence au principe adopté dans le protocole PPCR (Parcours Professionnels, carrières, rémunérations) de la Fonction Publique :</a:t>
            </a:r>
          </a:p>
          <a:p>
            <a:pPr algn="l"/>
            <a:r>
              <a:rPr lang="fr-FR" sz="3200" dirty="0"/>
              <a:t>« chaque fonctionnaire doit pouvoir dérouler une carrière sur au moins deux grades ».</a:t>
            </a:r>
          </a:p>
          <a:p>
            <a:pPr algn="l"/>
            <a:endParaRPr lang="fr-FR" sz="3200" dirty="0"/>
          </a:p>
          <a:p>
            <a:pPr algn="l"/>
            <a:r>
              <a:rPr lang="fr-FR" sz="3200" dirty="0"/>
              <a:t>7. Référence au critère de l’ancienneté :</a:t>
            </a:r>
          </a:p>
          <a:p>
            <a:pPr algn="l"/>
            <a:r>
              <a:rPr lang="fr-FR" sz="3200" dirty="0"/>
              <a:t>« en cas de difficulté à départager deux </a:t>
            </a:r>
            <a:r>
              <a:rPr lang="fr-FR" sz="3200" dirty="0" err="1"/>
              <a:t>candidat·e·s</a:t>
            </a:r>
            <a:r>
              <a:rPr lang="fr-FR" sz="3200" dirty="0"/>
              <a:t>, le ou la </a:t>
            </a:r>
            <a:r>
              <a:rPr lang="fr-FR" sz="3200" dirty="0" err="1"/>
              <a:t>candidat·e</a:t>
            </a:r>
            <a:r>
              <a:rPr lang="fr-FR" sz="3200" dirty="0"/>
              <a:t> qui a la plus grande ancienneté générale de service est </a:t>
            </a:r>
            <a:r>
              <a:rPr lang="fr-FR" sz="3200" dirty="0" err="1"/>
              <a:t>proposé·e</a:t>
            </a:r>
            <a:r>
              <a:rPr lang="fr-FR" sz="3200" dirty="0"/>
              <a:t> à la promotion » </a:t>
            </a:r>
          </a:p>
        </p:txBody>
      </p:sp>
      <p:sp>
        <p:nvSpPr>
          <p:cNvPr id="6" name="Espace réservé du texte 5">
            <a:extLst>
              <a:ext uri="{FF2B5EF4-FFF2-40B4-BE49-F238E27FC236}">
                <a16:creationId xmlns:a16="http://schemas.microsoft.com/office/drawing/2014/main" id="{940DE86F-F264-15F3-8D31-B3154EF9C7D4}"/>
              </a:ext>
            </a:extLst>
          </p:cNvPr>
          <p:cNvSpPr>
            <a:spLocks noGrp="1"/>
          </p:cNvSpPr>
          <p:nvPr>
            <p:ph type="body" sz="quarter" idx="13"/>
          </p:nvPr>
        </p:nvSpPr>
        <p:spPr/>
        <p:txBody>
          <a:bodyPr/>
          <a:lstStyle/>
          <a:p>
            <a:r>
              <a:rPr lang="fr-FR" dirty="0"/>
              <a:t>CA 26 septembre 2022</a:t>
            </a:r>
          </a:p>
        </p:txBody>
      </p:sp>
    </p:spTree>
    <p:extLst>
      <p:ext uri="{BB962C8B-B14F-4D97-AF65-F5344CB8AC3E}">
        <p14:creationId xmlns:p14="http://schemas.microsoft.com/office/powerpoint/2010/main" val="1562731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185CAD95-FA12-E5A3-33DC-746CFDA9CBD3}"/>
              </a:ext>
            </a:extLst>
          </p:cNvPr>
          <p:cNvSpPr>
            <a:spLocks noGrp="1"/>
          </p:cNvSpPr>
          <p:nvPr>
            <p:ph type="body" sz="quarter" idx="10"/>
          </p:nvPr>
        </p:nvSpPr>
        <p:spPr/>
        <p:txBody>
          <a:bodyPr/>
          <a:lstStyle/>
          <a:p>
            <a:r>
              <a:rPr lang="fr-FR" dirty="0"/>
              <a:t>LDG Promotions et valorisation des parcours professionnels des E-C</a:t>
            </a:r>
          </a:p>
        </p:txBody>
      </p:sp>
      <p:sp>
        <p:nvSpPr>
          <p:cNvPr id="5" name="Espace réservé du texte 4">
            <a:extLst>
              <a:ext uri="{FF2B5EF4-FFF2-40B4-BE49-F238E27FC236}">
                <a16:creationId xmlns:a16="http://schemas.microsoft.com/office/drawing/2014/main" id="{07B5FE7E-D4CE-E7EA-AFDF-32602EDF19E2}"/>
              </a:ext>
            </a:extLst>
          </p:cNvPr>
          <p:cNvSpPr>
            <a:spLocks noGrp="1"/>
          </p:cNvSpPr>
          <p:nvPr>
            <p:ph type="body" sz="quarter" idx="12"/>
          </p:nvPr>
        </p:nvSpPr>
        <p:spPr>
          <a:xfrm>
            <a:off x="378372" y="624942"/>
            <a:ext cx="10972800" cy="5574859"/>
          </a:xfrm>
        </p:spPr>
        <p:txBody>
          <a:bodyPr/>
          <a:lstStyle/>
          <a:p>
            <a:pPr algn="l"/>
            <a:r>
              <a:rPr lang="fr-FR" sz="3200" dirty="0"/>
              <a:t>8. À l’issue de la procédure d’avancement de grade, la liste des E-C de l’Université de Tours promus est publiée sur l’intranet (noms et prénoms des agents et grade/corps dans lequel ils sont promus)</a:t>
            </a:r>
          </a:p>
          <a:p>
            <a:pPr algn="l"/>
            <a:r>
              <a:rPr lang="fr-FR" sz="3200" dirty="0"/>
              <a:t>9. Une fois la procédure d’avancement achevée, </a:t>
            </a:r>
            <a:r>
              <a:rPr lang="fr-FR" sz="3200" dirty="0" err="1"/>
              <a:t>tout·e</a:t>
            </a:r>
            <a:r>
              <a:rPr lang="fr-FR" sz="3200" dirty="0"/>
              <a:t> </a:t>
            </a:r>
            <a:r>
              <a:rPr lang="fr-FR" sz="3200" dirty="0" err="1"/>
              <a:t>candidat·e</a:t>
            </a:r>
            <a:r>
              <a:rPr lang="fr-FR" sz="3200" dirty="0"/>
              <a:t> qui en fera la demande pourra obtenir communication des rapports le concernant après occultation du nom des rapporteurs </a:t>
            </a:r>
          </a:p>
          <a:p>
            <a:pPr algn="l"/>
            <a:r>
              <a:rPr lang="fr-FR" sz="3200" dirty="0"/>
              <a:t>10. Modification de la procédure relative au classement : les avis rendus par le conseil académique sur les demandes de classement s’appuient sur deux avis rédigés par des membres du conseil académique</a:t>
            </a:r>
          </a:p>
        </p:txBody>
      </p:sp>
      <p:sp>
        <p:nvSpPr>
          <p:cNvPr id="6" name="Espace réservé du texte 5">
            <a:extLst>
              <a:ext uri="{FF2B5EF4-FFF2-40B4-BE49-F238E27FC236}">
                <a16:creationId xmlns:a16="http://schemas.microsoft.com/office/drawing/2014/main" id="{1E724E83-3E9F-72A1-FA28-F799CC743548}"/>
              </a:ext>
            </a:extLst>
          </p:cNvPr>
          <p:cNvSpPr>
            <a:spLocks noGrp="1"/>
          </p:cNvSpPr>
          <p:nvPr>
            <p:ph type="body" sz="quarter" idx="13"/>
          </p:nvPr>
        </p:nvSpPr>
        <p:spPr/>
        <p:txBody>
          <a:bodyPr/>
          <a:lstStyle/>
          <a:p>
            <a:r>
              <a:rPr lang="fr-FR" dirty="0"/>
              <a:t>CA 26 septembre 2022</a:t>
            </a:r>
          </a:p>
        </p:txBody>
      </p:sp>
    </p:spTree>
    <p:extLst>
      <p:ext uri="{BB962C8B-B14F-4D97-AF65-F5344CB8AC3E}">
        <p14:creationId xmlns:p14="http://schemas.microsoft.com/office/powerpoint/2010/main" val="2311561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13765" y="2516655"/>
            <a:ext cx="10972800" cy="543595"/>
          </a:xfrm>
        </p:spPr>
        <p:txBody>
          <a:bodyPr>
            <a:noAutofit/>
          </a:bodyPr>
          <a:lstStyle/>
          <a:p>
            <a:r>
              <a:rPr lang="fr-FR" sz="4800" dirty="0"/>
              <a:t>I. Contexte et cadre réglementaire</a:t>
            </a:r>
          </a:p>
        </p:txBody>
      </p:sp>
      <p:sp>
        <p:nvSpPr>
          <p:cNvPr id="4" name="Espace réservé du texte 3"/>
          <p:cNvSpPr>
            <a:spLocks noGrp="1"/>
          </p:cNvSpPr>
          <p:nvPr>
            <p:ph type="body" sz="quarter" idx="10"/>
          </p:nvPr>
        </p:nvSpPr>
        <p:spPr/>
        <p:txBody>
          <a:bodyPr/>
          <a:lstStyle/>
          <a:p>
            <a:r>
              <a:rPr lang="fr-FR" dirty="0"/>
              <a:t>LDG Promotions et valorisation des parcours professionnels des E-C</a:t>
            </a:r>
          </a:p>
        </p:txBody>
      </p:sp>
      <p:sp>
        <p:nvSpPr>
          <p:cNvPr id="6" name="Espace réservé du texte 5"/>
          <p:cNvSpPr>
            <a:spLocks noGrp="1"/>
          </p:cNvSpPr>
          <p:nvPr>
            <p:ph type="body" sz="quarter" idx="13"/>
          </p:nvPr>
        </p:nvSpPr>
        <p:spPr/>
        <p:txBody>
          <a:bodyPr/>
          <a:lstStyle/>
          <a:p>
            <a:r>
              <a:rPr lang="fr-FR" dirty="0"/>
              <a:t>CA 26 septembre 2022</a:t>
            </a:r>
          </a:p>
        </p:txBody>
      </p:sp>
    </p:spTree>
    <p:extLst>
      <p:ext uri="{BB962C8B-B14F-4D97-AF65-F5344CB8AC3E}">
        <p14:creationId xmlns:p14="http://schemas.microsoft.com/office/powerpoint/2010/main" val="2405016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D039F359-C492-F144-D615-FED330BBF903}"/>
              </a:ext>
            </a:extLst>
          </p:cNvPr>
          <p:cNvSpPr>
            <a:spLocks noGrp="1"/>
          </p:cNvSpPr>
          <p:nvPr>
            <p:ph type="body" sz="quarter" idx="10"/>
          </p:nvPr>
        </p:nvSpPr>
        <p:spPr/>
        <p:txBody>
          <a:bodyPr/>
          <a:lstStyle/>
          <a:p>
            <a:r>
              <a:rPr lang="fr-FR" dirty="0"/>
              <a:t>LDG Promotions et valorisation des parcours professionnels des E-C</a:t>
            </a:r>
          </a:p>
        </p:txBody>
      </p:sp>
      <p:sp>
        <p:nvSpPr>
          <p:cNvPr id="5" name="Espace réservé du texte 4">
            <a:extLst>
              <a:ext uri="{FF2B5EF4-FFF2-40B4-BE49-F238E27FC236}">
                <a16:creationId xmlns:a16="http://schemas.microsoft.com/office/drawing/2014/main" id="{E9592912-EB35-2E1E-29C4-5B625E3F452C}"/>
              </a:ext>
            </a:extLst>
          </p:cNvPr>
          <p:cNvSpPr>
            <a:spLocks noGrp="1"/>
          </p:cNvSpPr>
          <p:nvPr>
            <p:ph type="body" sz="quarter" idx="12"/>
          </p:nvPr>
        </p:nvSpPr>
        <p:spPr>
          <a:xfrm>
            <a:off x="609599" y="1124744"/>
            <a:ext cx="10972800" cy="5525102"/>
          </a:xfrm>
        </p:spPr>
        <p:txBody>
          <a:bodyPr/>
          <a:lstStyle/>
          <a:p>
            <a:pPr marL="457200" indent="-457200" algn="l">
              <a:buFontTx/>
              <a:buChar char="-"/>
            </a:pPr>
            <a:r>
              <a:rPr lang="fr-FR" sz="2800" dirty="0">
                <a:solidFill>
                  <a:schemeClr val="tx2"/>
                </a:solidFill>
              </a:rPr>
              <a:t>Loi de transformation de la fonction publique du 6 août 2019</a:t>
            </a:r>
          </a:p>
          <a:p>
            <a:pPr marL="457200" indent="-457200" algn="l">
              <a:buFontTx/>
              <a:buChar char="-"/>
            </a:pPr>
            <a:r>
              <a:rPr lang="fr-FR" sz="2800" dirty="0">
                <a:solidFill>
                  <a:schemeClr val="tx2"/>
                </a:solidFill>
              </a:rPr>
              <a:t>Lignes directrices de gestion ministérielles relatives aux promotions et à la valorisation des parcours professionnels des personnels du MESRI (BO du 19 novembre 2020)</a:t>
            </a:r>
          </a:p>
          <a:p>
            <a:pPr marL="1371600" lvl="2" indent="-457200">
              <a:buFont typeface="Arial" panose="020B0604020202020204" pitchFamily="34" charset="0"/>
              <a:buChar char="•"/>
            </a:pPr>
            <a:r>
              <a:rPr lang="fr-FR" sz="2800" dirty="0">
                <a:solidFill>
                  <a:schemeClr val="tx2"/>
                </a:solidFill>
              </a:rPr>
              <a:t>Les LDG sont établies pour une durée de 4 ans après avis du Comité Technique d’Établissement et décision du Conseil d’Administration</a:t>
            </a:r>
          </a:p>
          <a:p>
            <a:pPr marL="1371600" lvl="2" indent="-457200">
              <a:buFont typeface="Arial" panose="020B0604020202020204" pitchFamily="34" charset="0"/>
              <a:buChar char="•"/>
            </a:pPr>
            <a:r>
              <a:rPr lang="fr-FR" sz="2800" dirty="0">
                <a:solidFill>
                  <a:schemeClr val="tx2"/>
                </a:solidFill>
              </a:rPr>
              <a:t>Elles prennent effet à la date de la délibération du CA</a:t>
            </a:r>
          </a:p>
          <a:p>
            <a:pPr marL="1371600" lvl="2" indent="-457200">
              <a:buFont typeface="Arial" panose="020B0604020202020204" pitchFamily="34" charset="0"/>
              <a:buChar char="•"/>
            </a:pPr>
            <a:r>
              <a:rPr lang="fr-FR" sz="2800" dirty="0">
                <a:solidFill>
                  <a:schemeClr val="tx2"/>
                </a:solidFill>
              </a:rPr>
              <a:t>Elles peuvent faire l’objet d’une révision si nécessaire, avant d’être réexaminées à l’issue de cette période</a:t>
            </a:r>
          </a:p>
          <a:p>
            <a:pPr algn="l"/>
            <a:endParaRPr lang="fr-FR" sz="2800" dirty="0"/>
          </a:p>
          <a:p>
            <a:pPr algn="l"/>
            <a:endParaRPr lang="fr-FR" dirty="0"/>
          </a:p>
          <a:p>
            <a:pPr algn="l"/>
            <a:endParaRPr lang="fr-FR" dirty="0"/>
          </a:p>
        </p:txBody>
      </p:sp>
      <p:sp>
        <p:nvSpPr>
          <p:cNvPr id="6" name="Espace réservé du texte 5">
            <a:extLst>
              <a:ext uri="{FF2B5EF4-FFF2-40B4-BE49-F238E27FC236}">
                <a16:creationId xmlns:a16="http://schemas.microsoft.com/office/drawing/2014/main" id="{44D49382-9C6B-AC9C-E49F-B20AE8745C79}"/>
              </a:ext>
            </a:extLst>
          </p:cNvPr>
          <p:cNvSpPr>
            <a:spLocks noGrp="1"/>
          </p:cNvSpPr>
          <p:nvPr>
            <p:ph type="body" sz="quarter" idx="13"/>
          </p:nvPr>
        </p:nvSpPr>
        <p:spPr/>
        <p:txBody>
          <a:bodyPr/>
          <a:lstStyle/>
          <a:p>
            <a:r>
              <a:rPr lang="fr-FR" dirty="0"/>
              <a:t>CA 26 septembre 2022</a:t>
            </a:r>
          </a:p>
        </p:txBody>
      </p:sp>
    </p:spTree>
    <p:extLst>
      <p:ext uri="{BB962C8B-B14F-4D97-AF65-F5344CB8AC3E}">
        <p14:creationId xmlns:p14="http://schemas.microsoft.com/office/powerpoint/2010/main" val="3820453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549C5F0D-CE52-4F3E-5BEE-59B7DE837F03}"/>
              </a:ext>
            </a:extLst>
          </p:cNvPr>
          <p:cNvSpPr>
            <a:spLocks noGrp="1"/>
          </p:cNvSpPr>
          <p:nvPr>
            <p:ph type="title"/>
          </p:nvPr>
        </p:nvSpPr>
        <p:spPr>
          <a:xfrm>
            <a:off x="199696" y="2885405"/>
            <a:ext cx="10972800" cy="543595"/>
          </a:xfrm>
        </p:spPr>
        <p:txBody>
          <a:bodyPr>
            <a:noAutofit/>
          </a:bodyPr>
          <a:lstStyle/>
          <a:p>
            <a:r>
              <a:rPr lang="fr-FR" sz="4800" dirty="0"/>
              <a:t>II. Principes, objectifs, méthode de travail</a:t>
            </a:r>
            <a:br>
              <a:rPr lang="fr-FR" sz="4800" dirty="0"/>
            </a:br>
            <a:endParaRPr lang="fr-FR" sz="4800" dirty="0"/>
          </a:p>
        </p:txBody>
      </p:sp>
      <p:sp>
        <p:nvSpPr>
          <p:cNvPr id="4" name="Espace réservé du texte 3">
            <a:extLst>
              <a:ext uri="{FF2B5EF4-FFF2-40B4-BE49-F238E27FC236}">
                <a16:creationId xmlns:a16="http://schemas.microsoft.com/office/drawing/2014/main" id="{BB3CC81F-0726-584E-B193-0485FD87393A}"/>
              </a:ext>
            </a:extLst>
          </p:cNvPr>
          <p:cNvSpPr>
            <a:spLocks noGrp="1"/>
          </p:cNvSpPr>
          <p:nvPr>
            <p:ph type="body" sz="quarter" idx="10"/>
          </p:nvPr>
        </p:nvSpPr>
        <p:spPr/>
        <p:txBody>
          <a:bodyPr/>
          <a:lstStyle/>
          <a:p>
            <a:r>
              <a:rPr lang="fr-FR" dirty="0"/>
              <a:t>LDG Promotions et valorisation des parcours professionnels des E-C</a:t>
            </a:r>
          </a:p>
        </p:txBody>
      </p:sp>
      <p:sp>
        <p:nvSpPr>
          <p:cNvPr id="6" name="Espace réservé du texte 5">
            <a:extLst>
              <a:ext uri="{FF2B5EF4-FFF2-40B4-BE49-F238E27FC236}">
                <a16:creationId xmlns:a16="http://schemas.microsoft.com/office/drawing/2014/main" id="{AD0A39D1-5535-97EB-8DD0-442F955DEE74}"/>
              </a:ext>
            </a:extLst>
          </p:cNvPr>
          <p:cNvSpPr>
            <a:spLocks noGrp="1"/>
          </p:cNvSpPr>
          <p:nvPr>
            <p:ph type="body" sz="quarter" idx="13"/>
          </p:nvPr>
        </p:nvSpPr>
        <p:spPr>
          <a:xfrm>
            <a:off x="6288618" y="6314404"/>
            <a:ext cx="2495549" cy="543596"/>
          </a:xfrm>
        </p:spPr>
        <p:txBody>
          <a:bodyPr/>
          <a:lstStyle/>
          <a:p>
            <a:r>
              <a:rPr lang="fr-FR" dirty="0"/>
              <a:t>CA 26 septembre 2022</a:t>
            </a:r>
          </a:p>
          <a:p>
            <a:endParaRPr lang="fr-FR" dirty="0"/>
          </a:p>
        </p:txBody>
      </p:sp>
    </p:spTree>
    <p:extLst>
      <p:ext uri="{BB962C8B-B14F-4D97-AF65-F5344CB8AC3E}">
        <p14:creationId xmlns:p14="http://schemas.microsoft.com/office/powerpoint/2010/main" val="1249682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7B500734-ADD1-FA73-C7C0-AD825D37CBED}"/>
              </a:ext>
            </a:extLst>
          </p:cNvPr>
          <p:cNvSpPr>
            <a:spLocks noGrp="1"/>
          </p:cNvSpPr>
          <p:nvPr>
            <p:ph type="body" sz="quarter" idx="10"/>
          </p:nvPr>
        </p:nvSpPr>
        <p:spPr/>
        <p:txBody>
          <a:bodyPr/>
          <a:lstStyle/>
          <a:p>
            <a:r>
              <a:rPr lang="fr-FR" dirty="0"/>
              <a:t>LDG Promotions et valorisation des parcours professionnels des E-C</a:t>
            </a:r>
          </a:p>
        </p:txBody>
      </p:sp>
      <p:sp>
        <p:nvSpPr>
          <p:cNvPr id="5" name="Espace réservé du texte 4">
            <a:extLst>
              <a:ext uri="{FF2B5EF4-FFF2-40B4-BE49-F238E27FC236}">
                <a16:creationId xmlns:a16="http://schemas.microsoft.com/office/drawing/2014/main" id="{6E781ADB-DBD5-2544-D35A-1A3387E432AE}"/>
              </a:ext>
            </a:extLst>
          </p:cNvPr>
          <p:cNvSpPr>
            <a:spLocks noGrp="1"/>
          </p:cNvSpPr>
          <p:nvPr>
            <p:ph type="body" sz="quarter" idx="12"/>
          </p:nvPr>
        </p:nvSpPr>
        <p:spPr>
          <a:xfrm>
            <a:off x="609600" y="908721"/>
            <a:ext cx="10972800" cy="6729022"/>
          </a:xfrm>
        </p:spPr>
        <p:txBody>
          <a:bodyPr/>
          <a:lstStyle/>
          <a:p>
            <a:pPr algn="l"/>
            <a:r>
              <a:rPr lang="fr-FR" sz="3200" dirty="0">
                <a:solidFill>
                  <a:schemeClr val="tx2"/>
                </a:solidFill>
              </a:rPr>
              <a:t>1. Principes</a:t>
            </a:r>
          </a:p>
          <a:p>
            <a:pPr marL="342900" indent="-342900" algn="l">
              <a:buFont typeface="Arial" panose="020B0604020202020204" pitchFamily="34" charset="0"/>
              <a:buChar char="•"/>
            </a:pPr>
            <a:r>
              <a:rPr lang="fr-FR" sz="3200" dirty="0">
                <a:solidFill>
                  <a:schemeClr val="tx2"/>
                </a:solidFill>
              </a:rPr>
              <a:t>Élaboration collégiale des LDG</a:t>
            </a:r>
          </a:p>
          <a:p>
            <a:pPr marL="342900" indent="-342900" algn="l">
              <a:buFont typeface="Arial" panose="020B0604020202020204" pitchFamily="34" charset="0"/>
              <a:buChar char="•"/>
            </a:pPr>
            <a:r>
              <a:rPr lang="fr-FR" sz="3200" dirty="0">
                <a:solidFill>
                  <a:schemeClr val="tx2"/>
                </a:solidFill>
              </a:rPr>
              <a:t>compatibilité avec les textes réglementaires et les LDG ministérielles</a:t>
            </a:r>
          </a:p>
          <a:p>
            <a:pPr marL="342900" indent="-342900" algn="l">
              <a:buFont typeface="Arial" panose="020B0604020202020204" pitchFamily="34" charset="0"/>
              <a:buChar char="•"/>
            </a:pPr>
            <a:r>
              <a:rPr lang="fr-FR" sz="3200" dirty="0">
                <a:solidFill>
                  <a:schemeClr val="tx2"/>
                </a:solidFill>
              </a:rPr>
              <a:t>mise en œuvre des objectifs de l’établissement en matière</a:t>
            </a:r>
          </a:p>
          <a:p>
            <a:pPr marL="457200" indent="-457200" algn="l">
              <a:buFontTx/>
              <a:buChar char="-"/>
            </a:pPr>
            <a:r>
              <a:rPr lang="fr-FR" sz="3200" dirty="0">
                <a:solidFill>
                  <a:schemeClr val="tx2"/>
                </a:solidFill>
              </a:rPr>
              <a:t>d’égalité et de prévention de toutes formes de discriminations</a:t>
            </a:r>
          </a:p>
          <a:p>
            <a:pPr marL="457200" indent="-457200" algn="l">
              <a:buFontTx/>
              <a:buChar char="-"/>
            </a:pPr>
            <a:r>
              <a:rPr lang="fr-FR" sz="3200" dirty="0">
                <a:solidFill>
                  <a:schemeClr val="tx2"/>
                </a:solidFill>
              </a:rPr>
              <a:t>de collégialité des décisions</a:t>
            </a:r>
          </a:p>
          <a:p>
            <a:pPr marL="457200" indent="-457200" algn="l">
              <a:buFontTx/>
              <a:buChar char="-"/>
            </a:pPr>
            <a:r>
              <a:rPr lang="fr-FR" sz="3200" dirty="0">
                <a:solidFill>
                  <a:schemeClr val="tx2"/>
                </a:solidFill>
              </a:rPr>
              <a:t>de transparence dans la gestion des carrières des personnels</a:t>
            </a:r>
          </a:p>
          <a:p>
            <a:pPr algn="l"/>
            <a:r>
              <a:rPr lang="fr-FR" sz="3200" dirty="0">
                <a:solidFill>
                  <a:schemeClr val="tx2"/>
                </a:solidFill>
              </a:rPr>
              <a:t> </a:t>
            </a:r>
          </a:p>
          <a:p>
            <a:pPr algn="l"/>
            <a:endParaRPr lang="fr-FR" sz="3200" dirty="0"/>
          </a:p>
          <a:p>
            <a:pPr algn="l"/>
            <a:endParaRPr lang="fr-FR" sz="2400" dirty="0"/>
          </a:p>
          <a:p>
            <a:pPr algn="l"/>
            <a:endParaRPr lang="fr-FR" dirty="0"/>
          </a:p>
          <a:p>
            <a:pPr algn="l"/>
            <a:endParaRPr lang="fr-FR" dirty="0"/>
          </a:p>
        </p:txBody>
      </p:sp>
      <p:sp>
        <p:nvSpPr>
          <p:cNvPr id="6" name="Espace réservé du texte 5">
            <a:extLst>
              <a:ext uri="{FF2B5EF4-FFF2-40B4-BE49-F238E27FC236}">
                <a16:creationId xmlns:a16="http://schemas.microsoft.com/office/drawing/2014/main" id="{241294C1-C3F1-780B-7914-B05C6E24351C}"/>
              </a:ext>
            </a:extLst>
          </p:cNvPr>
          <p:cNvSpPr>
            <a:spLocks noGrp="1"/>
          </p:cNvSpPr>
          <p:nvPr>
            <p:ph type="body" sz="quarter" idx="13"/>
          </p:nvPr>
        </p:nvSpPr>
        <p:spPr>
          <a:xfrm>
            <a:off x="6268740" y="6304452"/>
            <a:ext cx="2495549" cy="692696"/>
          </a:xfrm>
        </p:spPr>
        <p:txBody>
          <a:bodyPr/>
          <a:lstStyle/>
          <a:p>
            <a:r>
              <a:rPr lang="fr-FR" dirty="0"/>
              <a:t>CA 26 septembre 2022</a:t>
            </a:r>
          </a:p>
          <a:p>
            <a:endParaRPr lang="fr-FR" dirty="0"/>
          </a:p>
        </p:txBody>
      </p:sp>
    </p:spTree>
    <p:extLst>
      <p:ext uri="{BB962C8B-B14F-4D97-AF65-F5344CB8AC3E}">
        <p14:creationId xmlns:p14="http://schemas.microsoft.com/office/powerpoint/2010/main" val="639060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7B500734-ADD1-FA73-C7C0-AD825D37CBED}"/>
              </a:ext>
            </a:extLst>
          </p:cNvPr>
          <p:cNvSpPr>
            <a:spLocks noGrp="1"/>
          </p:cNvSpPr>
          <p:nvPr>
            <p:ph type="body" sz="quarter" idx="10"/>
          </p:nvPr>
        </p:nvSpPr>
        <p:spPr/>
        <p:txBody>
          <a:bodyPr/>
          <a:lstStyle/>
          <a:p>
            <a:r>
              <a:rPr lang="fr-FR" dirty="0"/>
              <a:t>LDG Promotions et valorisation des parcours professionnels des E-C</a:t>
            </a:r>
          </a:p>
        </p:txBody>
      </p:sp>
      <p:sp>
        <p:nvSpPr>
          <p:cNvPr id="5" name="Espace réservé du texte 4">
            <a:extLst>
              <a:ext uri="{FF2B5EF4-FFF2-40B4-BE49-F238E27FC236}">
                <a16:creationId xmlns:a16="http://schemas.microsoft.com/office/drawing/2014/main" id="{6E781ADB-DBD5-2544-D35A-1A3387E432AE}"/>
              </a:ext>
            </a:extLst>
          </p:cNvPr>
          <p:cNvSpPr>
            <a:spLocks noGrp="1"/>
          </p:cNvSpPr>
          <p:nvPr>
            <p:ph type="body" sz="quarter" idx="12"/>
          </p:nvPr>
        </p:nvSpPr>
        <p:spPr>
          <a:xfrm>
            <a:off x="609600" y="908721"/>
            <a:ext cx="10972800" cy="4020588"/>
          </a:xfrm>
        </p:spPr>
        <p:txBody>
          <a:bodyPr/>
          <a:lstStyle/>
          <a:p>
            <a:pPr algn="l"/>
            <a:r>
              <a:rPr lang="fr-FR" sz="3200" dirty="0"/>
              <a:t>2. Objectifs </a:t>
            </a:r>
          </a:p>
          <a:p>
            <a:pPr marL="342900" indent="-342900" algn="l">
              <a:buFont typeface="Arial" panose="020B0604020202020204" pitchFamily="34" charset="0"/>
              <a:buChar char="•"/>
            </a:pPr>
            <a:r>
              <a:rPr lang="fr-FR" sz="3200" dirty="0"/>
              <a:t>formaliser les pratiques existantes </a:t>
            </a:r>
          </a:p>
          <a:p>
            <a:pPr marL="342900" indent="-342900" algn="l">
              <a:buFont typeface="Arial" panose="020B0604020202020204" pitchFamily="34" charset="0"/>
              <a:buChar char="•"/>
            </a:pPr>
            <a:r>
              <a:rPr lang="fr-FR" sz="3200" dirty="0"/>
              <a:t>les expliciter et les rendre publiques </a:t>
            </a:r>
          </a:p>
          <a:p>
            <a:pPr marL="342900" indent="-342900" algn="l">
              <a:buFont typeface="Arial" panose="020B0604020202020204" pitchFamily="34" charset="0"/>
              <a:buChar char="•"/>
            </a:pPr>
            <a:r>
              <a:rPr lang="fr-FR" sz="3200" dirty="0"/>
              <a:t>les améliorer le cas échéant pour garantir les meilleures conditions de transparence et d’équité dans le traitement des dossiers</a:t>
            </a:r>
          </a:p>
          <a:p>
            <a:pPr marL="342900" indent="-342900" algn="l">
              <a:buFontTx/>
              <a:buChar char="-"/>
            </a:pPr>
            <a:endParaRPr lang="fr-FR" sz="3200" dirty="0"/>
          </a:p>
          <a:p>
            <a:pPr algn="l"/>
            <a:endParaRPr lang="fr-FR" dirty="0"/>
          </a:p>
        </p:txBody>
      </p:sp>
      <p:sp>
        <p:nvSpPr>
          <p:cNvPr id="6" name="Espace réservé du texte 5">
            <a:extLst>
              <a:ext uri="{FF2B5EF4-FFF2-40B4-BE49-F238E27FC236}">
                <a16:creationId xmlns:a16="http://schemas.microsoft.com/office/drawing/2014/main" id="{241294C1-C3F1-780B-7914-B05C6E24351C}"/>
              </a:ext>
            </a:extLst>
          </p:cNvPr>
          <p:cNvSpPr>
            <a:spLocks noGrp="1"/>
          </p:cNvSpPr>
          <p:nvPr>
            <p:ph type="body" sz="quarter" idx="13"/>
          </p:nvPr>
        </p:nvSpPr>
        <p:spPr>
          <a:xfrm>
            <a:off x="6288618" y="6294512"/>
            <a:ext cx="2495549" cy="692696"/>
          </a:xfrm>
        </p:spPr>
        <p:txBody>
          <a:bodyPr/>
          <a:lstStyle/>
          <a:p>
            <a:r>
              <a:rPr lang="fr-FR" dirty="0"/>
              <a:t>CA 26 septembre 2022</a:t>
            </a:r>
          </a:p>
          <a:p>
            <a:endParaRPr lang="fr-FR" dirty="0"/>
          </a:p>
        </p:txBody>
      </p:sp>
    </p:spTree>
    <p:extLst>
      <p:ext uri="{BB962C8B-B14F-4D97-AF65-F5344CB8AC3E}">
        <p14:creationId xmlns:p14="http://schemas.microsoft.com/office/powerpoint/2010/main" val="3288051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7B500734-ADD1-FA73-C7C0-AD825D37CBED}"/>
              </a:ext>
            </a:extLst>
          </p:cNvPr>
          <p:cNvSpPr>
            <a:spLocks noGrp="1"/>
          </p:cNvSpPr>
          <p:nvPr>
            <p:ph type="body" sz="quarter" idx="10"/>
          </p:nvPr>
        </p:nvSpPr>
        <p:spPr/>
        <p:txBody>
          <a:bodyPr/>
          <a:lstStyle/>
          <a:p>
            <a:r>
              <a:rPr lang="fr-FR" dirty="0"/>
              <a:t>LDG Promotions et valorisation des parcours professionnels des E-C</a:t>
            </a:r>
          </a:p>
        </p:txBody>
      </p:sp>
      <p:sp>
        <p:nvSpPr>
          <p:cNvPr id="5" name="Espace réservé du texte 4">
            <a:extLst>
              <a:ext uri="{FF2B5EF4-FFF2-40B4-BE49-F238E27FC236}">
                <a16:creationId xmlns:a16="http://schemas.microsoft.com/office/drawing/2014/main" id="{6E781ADB-DBD5-2544-D35A-1A3387E432AE}"/>
              </a:ext>
            </a:extLst>
          </p:cNvPr>
          <p:cNvSpPr>
            <a:spLocks noGrp="1"/>
          </p:cNvSpPr>
          <p:nvPr>
            <p:ph type="body" sz="quarter" idx="12"/>
          </p:nvPr>
        </p:nvSpPr>
        <p:spPr>
          <a:xfrm>
            <a:off x="311879" y="60043"/>
            <a:ext cx="10972800" cy="6493060"/>
          </a:xfrm>
        </p:spPr>
        <p:txBody>
          <a:bodyPr/>
          <a:lstStyle/>
          <a:p>
            <a:pPr algn="l"/>
            <a:r>
              <a:rPr lang="fr-FR" sz="2800" dirty="0"/>
              <a:t>3. Méthode de travail </a:t>
            </a:r>
          </a:p>
          <a:p>
            <a:pPr algn="l"/>
            <a:r>
              <a:rPr lang="fr-FR" sz="2800" dirty="0"/>
              <a:t>Constitution d’un groupe de travail sur appel à volontaires, animé par la vice-présidente en charge des conditions de travail, des relations humaines et sociales, du handicap et de la lutte contre les discriminations et par la présidente du conseil académique, associant des représentants des organisations syndicales siégeant au Comité Technique et des membres élus du Conseil académique</a:t>
            </a:r>
          </a:p>
          <a:p>
            <a:pPr algn="l"/>
            <a:endParaRPr lang="fr-FR" sz="2800" dirty="0"/>
          </a:p>
          <a:p>
            <a:pPr algn="l"/>
            <a:r>
              <a:rPr lang="fr-FR" sz="2800" dirty="0"/>
              <a:t>Missions du groupe de travail : élaborer des propositions pour la rédaction des LDG relatives aux </a:t>
            </a:r>
            <a:r>
              <a:rPr lang="fr-FR" sz="2800" dirty="0">
                <a:solidFill>
                  <a:schemeClr val="tx2"/>
                </a:solidFill>
              </a:rPr>
              <a:t>promotions des E-C et des LDG indemnitaires des E-C (RIPEC)</a:t>
            </a:r>
          </a:p>
          <a:p>
            <a:pPr algn="l"/>
            <a:endParaRPr lang="fr-FR" sz="2800" dirty="0"/>
          </a:p>
          <a:p>
            <a:pPr algn="l"/>
            <a:r>
              <a:rPr lang="fr-FR" sz="2800" dirty="0"/>
              <a:t>Quatre réunions au cours de l’année 2020-2021</a:t>
            </a:r>
          </a:p>
          <a:p>
            <a:pPr marL="342900" indent="-342900" algn="l">
              <a:buFontTx/>
              <a:buChar char="-"/>
            </a:pPr>
            <a:endParaRPr lang="fr-FR" dirty="0"/>
          </a:p>
          <a:p>
            <a:pPr algn="l"/>
            <a:endParaRPr lang="fr-FR" dirty="0"/>
          </a:p>
        </p:txBody>
      </p:sp>
      <p:sp>
        <p:nvSpPr>
          <p:cNvPr id="6" name="Espace réservé du texte 5">
            <a:extLst>
              <a:ext uri="{FF2B5EF4-FFF2-40B4-BE49-F238E27FC236}">
                <a16:creationId xmlns:a16="http://schemas.microsoft.com/office/drawing/2014/main" id="{241294C1-C3F1-780B-7914-B05C6E24351C}"/>
              </a:ext>
            </a:extLst>
          </p:cNvPr>
          <p:cNvSpPr>
            <a:spLocks noGrp="1"/>
          </p:cNvSpPr>
          <p:nvPr>
            <p:ph type="body" sz="quarter" idx="13"/>
          </p:nvPr>
        </p:nvSpPr>
        <p:spPr>
          <a:xfrm>
            <a:off x="6312228" y="6359204"/>
            <a:ext cx="2495549" cy="692696"/>
          </a:xfrm>
        </p:spPr>
        <p:txBody>
          <a:bodyPr/>
          <a:lstStyle/>
          <a:p>
            <a:r>
              <a:rPr lang="fr-FR" dirty="0"/>
              <a:t>CA 26 septembre 2022</a:t>
            </a:r>
          </a:p>
          <a:p>
            <a:endParaRPr lang="fr-FR" dirty="0"/>
          </a:p>
        </p:txBody>
      </p:sp>
    </p:spTree>
    <p:extLst>
      <p:ext uri="{BB962C8B-B14F-4D97-AF65-F5344CB8AC3E}">
        <p14:creationId xmlns:p14="http://schemas.microsoft.com/office/powerpoint/2010/main" val="3321172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74D1483D-7F65-8464-CC81-33F547CD3C39}"/>
              </a:ext>
            </a:extLst>
          </p:cNvPr>
          <p:cNvSpPr>
            <a:spLocks noGrp="1"/>
          </p:cNvSpPr>
          <p:nvPr>
            <p:ph type="title"/>
          </p:nvPr>
        </p:nvSpPr>
        <p:spPr>
          <a:xfrm>
            <a:off x="830316" y="2383113"/>
            <a:ext cx="10944701" cy="1045887"/>
          </a:xfrm>
        </p:spPr>
        <p:txBody>
          <a:bodyPr>
            <a:noAutofit/>
          </a:bodyPr>
          <a:lstStyle/>
          <a:p>
            <a:r>
              <a:rPr lang="fr-FR" sz="4800" dirty="0"/>
              <a:t>III. Structure des LDG relatives aux promotions et à la valorisation des parcours professionnels des E-C</a:t>
            </a:r>
          </a:p>
        </p:txBody>
      </p:sp>
      <p:sp>
        <p:nvSpPr>
          <p:cNvPr id="4" name="Espace réservé du texte 3">
            <a:extLst>
              <a:ext uri="{FF2B5EF4-FFF2-40B4-BE49-F238E27FC236}">
                <a16:creationId xmlns:a16="http://schemas.microsoft.com/office/drawing/2014/main" id="{04704AFF-3DC9-EFD3-F337-BAACD127FA11}"/>
              </a:ext>
            </a:extLst>
          </p:cNvPr>
          <p:cNvSpPr>
            <a:spLocks noGrp="1"/>
          </p:cNvSpPr>
          <p:nvPr>
            <p:ph type="body" sz="quarter" idx="10"/>
          </p:nvPr>
        </p:nvSpPr>
        <p:spPr/>
        <p:txBody>
          <a:bodyPr/>
          <a:lstStyle/>
          <a:p>
            <a:r>
              <a:rPr lang="fr-FR" dirty="0"/>
              <a:t>LDG Promotions et valorisation des parcours professionnels des E-C</a:t>
            </a:r>
          </a:p>
        </p:txBody>
      </p:sp>
      <p:sp>
        <p:nvSpPr>
          <p:cNvPr id="6" name="Espace réservé du texte 5">
            <a:extLst>
              <a:ext uri="{FF2B5EF4-FFF2-40B4-BE49-F238E27FC236}">
                <a16:creationId xmlns:a16="http://schemas.microsoft.com/office/drawing/2014/main" id="{0E4AE9AA-32BF-B9F0-15B4-97C9CD344C3D}"/>
              </a:ext>
            </a:extLst>
          </p:cNvPr>
          <p:cNvSpPr>
            <a:spLocks noGrp="1"/>
          </p:cNvSpPr>
          <p:nvPr>
            <p:ph type="body" sz="quarter" idx="13"/>
          </p:nvPr>
        </p:nvSpPr>
        <p:spPr>
          <a:xfrm>
            <a:off x="6302666" y="6354147"/>
            <a:ext cx="2495549" cy="692696"/>
          </a:xfrm>
        </p:spPr>
        <p:txBody>
          <a:bodyPr/>
          <a:lstStyle/>
          <a:p>
            <a:r>
              <a:rPr lang="fr-FR" dirty="0"/>
              <a:t>CA 26 septembre 2022</a:t>
            </a:r>
          </a:p>
          <a:p>
            <a:endParaRPr lang="fr-FR" dirty="0"/>
          </a:p>
        </p:txBody>
      </p:sp>
    </p:spTree>
    <p:extLst>
      <p:ext uri="{BB962C8B-B14F-4D97-AF65-F5344CB8AC3E}">
        <p14:creationId xmlns:p14="http://schemas.microsoft.com/office/powerpoint/2010/main" val="3666850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9AB5B7ED-8374-B85E-946E-2FB20424CA75}"/>
              </a:ext>
            </a:extLst>
          </p:cNvPr>
          <p:cNvSpPr>
            <a:spLocks noGrp="1"/>
          </p:cNvSpPr>
          <p:nvPr>
            <p:ph type="body" sz="quarter" idx="10"/>
          </p:nvPr>
        </p:nvSpPr>
        <p:spPr/>
        <p:txBody>
          <a:bodyPr/>
          <a:lstStyle/>
          <a:p>
            <a:r>
              <a:rPr lang="fr-FR" dirty="0"/>
              <a:t>LDG Promotions et valorisation des parcours professionnels des E-C</a:t>
            </a:r>
          </a:p>
        </p:txBody>
      </p:sp>
      <p:sp>
        <p:nvSpPr>
          <p:cNvPr id="5" name="Espace réservé du texte 4">
            <a:extLst>
              <a:ext uri="{FF2B5EF4-FFF2-40B4-BE49-F238E27FC236}">
                <a16:creationId xmlns:a16="http://schemas.microsoft.com/office/drawing/2014/main" id="{A07B7A23-9F5D-FCAC-A913-D62962EAE565}"/>
              </a:ext>
            </a:extLst>
          </p:cNvPr>
          <p:cNvSpPr>
            <a:spLocks noGrp="1"/>
          </p:cNvSpPr>
          <p:nvPr>
            <p:ph type="body" sz="quarter" idx="12"/>
          </p:nvPr>
        </p:nvSpPr>
        <p:spPr>
          <a:xfrm>
            <a:off x="609599" y="386799"/>
            <a:ext cx="10972800" cy="6326860"/>
          </a:xfrm>
        </p:spPr>
        <p:txBody>
          <a:bodyPr/>
          <a:lstStyle/>
          <a:p>
            <a:pPr algn="l"/>
            <a:r>
              <a:rPr lang="fr-FR" sz="3200" dirty="0">
                <a:solidFill>
                  <a:srgbClr val="45A59D"/>
                </a:solidFill>
              </a:rPr>
              <a:t>I. Orientations générales</a:t>
            </a:r>
          </a:p>
          <a:p>
            <a:pPr marL="914400" lvl="1" indent="-457200">
              <a:buAutoNum type="arabicPeriod"/>
            </a:pPr>
            <a:r>
              <a:rPr lang="fr-FR" sz="3200" dirty="0"/>
              <a:t>Traitement équitable des dossiers</a:t>
            </a:r>
          </a:p>
          <a:p>
            <a:pPr marL="914400" lvl="1" indent="-457200">
              <a:buAutoNum type="arabicPeriod"/>
            </a:pPr>
            <a:r>
              <a:rPr lang="fr-FR" sz="3200" dirty="0"/>
              <a:t>Respect de l’égalité professionnelle femmes/hommes</a:t>
            </a:r>
          </a:p>
          <a:p>
            <a:pPr marL="914400" lvl="1" indent="-457200">
              <a:buAutoNum type="arabicPeriod"/>
            </a:pPr>
            <a:r>
              <a:rPr lang="fr-FR" sz="3200" dirty="0"/>
              <a:t>Égalité de traitement des personnels en situation de handicap</a:t>
            </a:r>
          </a:p>
          <a:p>
            <a:pPr marL="914400" lvl="1" indent="-457200">
              <a:buAutoNum type="arabicPeriod"/>
            </a:pPr>
            <a:r>
              <a:rPr lang="fr-FR" sz="3200" dirty="0"/>
              <a:t>Respect des règles de déontologie</a:t>
            </a:r>
          </a:p>
          <a:p>
            <a:pPr algn="l"/>
            <a:r>
              <a:rPr lang="fr-FR" sz="3200" dirty="0">
                <a:solidFill>
                  <a:srgbClr val="45A59D"/>
                </a:solidFill>
              </a:rPr>
              <a:t>II.  L’avancement de grade des E-C</a:t>
            </a:r>
          </a:p>
          <a:p>
            <a:pPr algn="l"/>
            <a:r>
              <a:rPr lang="fr-FR" sz="3200" dirty="0">
                <a:solidFill>
                  <a:srgbClr val="45A59D"/>
                </a:solidFill>
              </a:rPr>
              <a:t>III. La procédure d’avancement de grade des E-C à l’Université de Tours</a:t>
            </a:r>
          </a:p>
          <a:p>
            <a:pPr marL="914400" lvl="1" indent="-457200">
              <a:buAutoNum type="arabicPeriod"/>
            </a:pPr>
            <a:r>
              <a:rPr lang="fr-FR" sz="3200" dirty="0"/>
              <a:t>La procédure d’examen des candidatures</a:t>
            </a:r>
          </a:p>
          <a:p>
            <a:pPr marL="914400" lvl="1" indent="-457200">
              <a:buAutoNum type="arabicPeriod"/>
            </a:pPr>
            <a:r>
              <a:rPr lang="fr-FR" sz="3200" dirty="0"/>
              <a:t>La publicité des critères</a:t>
            </a:r>
            <a:endParaRPr lang="fr-FR" sz="3200" dirty="0">
              <a:solidFill>
                <a:srgbClr val="45A59D"/>
              </a:solidFill>
            </a:endParaRPr>
          </a:p>
          <a:p>
            <a:pPr algn="l"/>
            <a:endParaRPr lang="fr-FR" dirty="0"/>
          </a:p>
          <a:p>
            <a:pPr marL="514350" indent="-514350">
              <a:buAutoNum type="romanUcPeriod"/>
            </a:pPr>
            <a:endParaRPr lang="fr-FR" dirty="0"/>
          </a:p>
        </p:txBody>
      </p:sp>
      <p:sp>
        <p:nvSpPr>
          <p:cNvPr id="6" name="Espace réservé du texte 5">
            <a:extLst>
              <a:ext uri="{FF2B5EF4-FFF2-40B4-BE49-F238E27FC236}">
                <a16:creationId xmlns:a16="http://schemas.microsoft.com/office/drawing/2014/main" id="{33517882-E801-A865-1874-E2B79E939CD8}"/>
              </a:ext>
            </a:extLst>
          </p:cNvPr>
          <p:cNvSpPr>
            <a:spLocks noGrp="1"/>
          </p:cNvSpPr>
          <p:nvPr>
            <p:ph type="body" sz="quarter" idx="13"/>
          </p:nvPr>
        </p:nvSpPr>
        <p:spPr/>
        <p:txBody>
          <a:bodyPr/>
          <a:lstStyle/>
          <a:p>
            <a:r>
              <a:rPr lang="fr-FR" dirty="0"/>
              <a:t>CA 26 septembre 2022</a:t>
            </a:r>
          </a:p>
        </p:txBody>
      </p:sp>
    </p:spTree>
    <p:extLst>
      <p:ext uri="{BB962C8B-B14F-4D97-AF65-F5344CB8AC3E}">
        <p14:creationId xmlns:p14="http://schemas.microsoft.com/office/powerpoint/2010/main" val="347323401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1115</TotalTime>
  <Words>1045</Words>
  <Application>Microsoft Office PowerPoint</Application>
  <PresentationFormat>Grand écran</PresentationFormat>
  <Paragraphs>101</Paragraphs>
  <Slides>16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Arial</vt:lpstr>
      <vt:lpstr>Calibri</vt:lpstr>
      <vt:lpstr>Calibri Light</vt:lpstr>
      <vt:lpstr>Lato</vt:lpstr>
      <vt:lpstr>Work Sans</vt:lpstr>
      <vt:lpstr>Thème Office</vt:lpstr>
      <vt:lpstr>Lignes directrices de gestion relatives aux promotions et à la valorisation des parcours professionnels des E-C </vt:lpstr>
      <vt:lpstr>I. Contexte et cadre réglementaire</vt:lpstr>
      <vt:lpstr>Présentation PowerPoint</vt:lpstr>
      <vt:lpstr>II. Principes, objectifs, méthode de travail </vt:lpstr>
      <vt:lpstr>Présentation PowerPoint</vt:lpstr>
      <vt:lpstr>Présentation PowerPoint</vt:lpstr>
      <vt:lpstr>Présentation PowerPoint</vt:lpstr>
      <vt:lpstr>III. Structure des LDG relatives aux promotions et à la valorisation des parcours professionnels des E-C</vt:lpstr>
      <vt:lpstr>Présentation PowerPoint</vt:lpstr>
      <vt:lpstr>Présentation PowerPoint</vt:lpstr>
      <vt:lpstr>IV. Principales évolutions</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Lignes directrices de gestion relatives aux promotions et à la valorisation des parcours professionnels des E-C</dc:title>
  <dc:creator>Sylvie Mougin</dc:creator>
  <cp:lastModifiedBy>Anne Khoury</cp:lastModifiedBy>
  <cp:revision>17</cp:revision>
  <dcterms:created xsi:type="dcterms:W3CDTF">2022-09-15T15:57:14Z</dcterms:created>
  <dcterms:modified xsi:type="dcterms:W3CDTF">2022-10-03T09:50:42Z</dcterms:modified>
</cp:coreProperties>
</file>