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99"/>
  </p:notesMasterIdLst>
  <p:sldIdLst>
    <p:sldId id="256" r:id="rId3"/>
    <p:sldId id="258" r:id="rId4"/>
    <p:sldId id="379" r:id="rId5"/>
    <p:sldId id="376" r:id="rId6"/>
    <p:sldId id="377" r:id="rId7"/>
    <p:sldId id="357" r:id="rId8"/>
    <p:sldId id="259" r:id="rId9"/>
    <p:sldId id="291" r:id="rId10"/>
    <p:sldId id="330" r:id="rId11"/>
    <p:sldId id="292" r:id="rId12"/>
    <p:sldId id="289" r:id="rId13"/>
    <p:sldId id="380" r:id="rId14"/>
    <p:sldId id="325" r:id="rId15"/>
    <p:sldId id="338" r:id="rId16"/>
    <p:sldId id="332" r:id="rId17"/>
    <p:sldId id="322" r:id="rId18"/>
    <p:sldId id="260" r:id="rId19"/>
    <p:sldId id="276" r:id="rId20"/>
    <p:sldId id="261" r:id="rId21"/>
    <p:sldId id="278" r:id="rId22"/>
    <p:sldId id="324" r:id="rId23"/>
    <p:sldId id="339" r:id="rId24"/>
    <p:sldId id="343" r:id="rId25"/>
    <p:sldId id="351" r:id="rId26"/>
    <p:sldId id="363" r:id="rId27"/>
    <p:sldId id="262" r:id="rId28"/>
    <p:sldId id="378" r:id="rId29"/>
    <p:sldId id="282" r:id="rId30"/>
    <p:sldId id="281" r:id="rId31"/>
    <p:sldId id="326" r:id="rId32"/>
    <p:sldId id="340" r:id="rId33"/>
    <p:sldId id="344" r:id="rId34"/>
    <p:sldId id="284" r:id="rId35"/>
    <p:sldId id="333" r:id="rId36"/>
    <p:sldId id="341" r:id="rId37"/>
    <p:sldId id="345" r:id="rId38"/>
    <p:sldId id="285" r:id="rId39"/>
    <p:sldId id="334" r:id="rId40"/>
    <p:sldId id="342" r:id="rId41"/>
    <p:sldId id="346" r:id="rId42"/>
    <p:sldId id="286" r:id="rId43"/>
    <p:sldId id="358" r:id="rId44"/>
    <p:sldId id="287" r:id="rId45"/>
    <p:sldId id="350" r:id="rId46"/>
    <p:sldId id="362" r:id="rId47"/>
    <p:sldId id="317" r:id="rId48"/>
    <p:sldId id="354" r:id="rId49"/>
    <p:sldId id="316" r:id="rId50"/>
    <p:sldId id="263" r:id="rId51"/>
    <p:sldId id="359" r:id="rId52"/>
    <p:sldId id="364" r:id="rId53"/>
    <p:sldId id="264" r:id="rId54"/>
    <p:sldId id="360" r:id="rId55"/>
    <p:sldId id="295" r:id="rId56"/>
    <p:sldId id="352" r:id="rId57"/>
    <p:sldId id="265" r:id="rId58"/>
    <p:sldId id="297" r:id="rId59"/>
    <p:sldId id="302" r:id="rId60"/>
    <p:sldId id="361" r:id="rId61"/>
    <p:sldId id="353" r:id="rId62"/>
    <p:sldId id="301" r:id="rId63"/>
    <p:sldId id="268" r:id="rId64"/>
    <p:sldId id="312" r:id="rId65"/>
    <p:sldId id="315" r:id="rId66"/>
    <p:sldId id="314" r:id="rId67"/>
    <p:sldId id="266" r:id="rId68"/>
    <p:sldId id="305" r:id="rId69"/>
    <p:sldId id="335" r:id="rId70"/>
    <p:sldId id="306" r:id="rId71"/>
    <p:sldId id="336" r:id="rId72"/>
    <p:sldId id="267" r:id="rId73"/>
    <p:sldId id="307" r:id="rId74"/>
    <p:sldId id="308" r:id="rId75"/>
    <p:sldId id="327" r:id="rId76"/>
    <p:sldId id="329" r:id="rId77"/>
    <p:sldId id="328" r:id="rId78"/>
    <p:sldId id="311" r:id="rId79"/>
    <p:sldId id="337" r:id="rId80"/>
    <p:sldId id="347" r:id="rId81"/>
    <p:sldId id="349" r:id="rId82"/>
    <p:sldId id="320" r:id="rId83"/>
    <p:sldId id="309" r:id="rId84"/>
    <p:sldId id="321" r:id="rId85"/>
    <p:sldId id="368" r:id="rId86"/>
    <p:sldId id="369" r:id="rId87"/>
    <p:sldId id="370" r:id="rId88"/>
    <p:sldId id="365" r:id="rId89"/>
    <p:sldId id="366" r:id="rId90"/>
    <p:sldId id="367" r:id="rId91"/>
    <p:sldId id="371" r:id="rId92"/>
    <p:sldId id="372" r:id="rId93"/>
    <p:sldId id="373" r:id="rId94"/>
    <p:sldId id="375" r:id="rId95"/>
    <p:sldId id="374" r:id="rId96"/>
    <p:sldId id="381" r:id="rId97"/>
    <p:sldId id="382"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t Gavelle" initials="MG" lastIdx="20" clrIdx="0">
    <p:extLst>
      <p:ext uri="{19B8F6BF-5375-455C-9EA6-DF929625EA0E}">
        <p15:presenceInfo xmlns:p15="http://schemas.microsoft.com/office/powerpoint/2012/main" userId="S-1-5-21-446400559-1939919437-855790789-12393" providerId="AD"/>
      </p:ext>
    </p:extLst>
  </p:cmAuthor>
  <p:cmAuthor id="2" name="Marc FONTANES" initials="MF" lastIdx="1" clrIdx="1">
    <p:extLst>
      <p:ext uri="{19B8F6BF-5375-455C-9EA6-DF929625EA0E}">
        <p15:presenceInfo xmlns:p15="http://schemas.microsoft.com/office/powerpoint/2012/main" userId="S-1-5-21-446400559-1939919437-855790789-2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B"/>
    <a:srgbClr val="8FF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23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avelle\Documents\PLUM%20Univ%20Tours\Tri%20&#224;%20pla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nseignan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nseignan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BIATS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BIATS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gavelle\Documents\PLUM%20Univ%20Tours\Tri%20&#224;%20pl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tudian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nseignan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BIATS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gavelle\Documents\PLUM%20Univ%20Tours\Tri%20&#224;%20pla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tudia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Enseignan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92.168.8.10\auxilia\commun\PRODUCTION\6.%20Mobilit&#233;\PEC%20-%20Projets%20en%20cours\PEC%20-%20Universit&#233;%20de%20Tours\1.DIAGNOSTIC\Enqu&#234;te\Analyse\Plat%20-%20BIATS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latin typeface="Century Gothic" panose="020B0502020202020204" pitchFamily="34" charset="0"/>
              </a:rPr>
              <a:t>Stade</a:t>
            </a:r>
            <a:r>
              <a:rPr lang="fr-FR" sz="1100" baseline="0" dirty="0">
                <a:latin typeface="Century Gothic" panose="020B0502020202020204" pitchFamily="34" charset="0"/>
              </a:rPr>
              <a:t> du cursus (n=2 175)</a:t>
            </a:r>
            <a:endParaRPr lang="fr-FR" sz="11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pieChart>
        <c:varyColors val="1"/>
        <c:ser>
          <c:idx val="0"/>
          <c:order val="0"/>
          <c:dPt>
            <c:idx val="0"/>
            <c:bubble3D val="0"/>
            <c:spPr>
              <a:solidFill>
                <a:srgbClr val="00A99B"/>
              </a:solidFill>
              <a:ln w="19050">
                <a:solidFill>
                  <a:schemeClr val="lt1"/>
                </a:solidFill>
              </a:ln>
              <a:effectLst/>
            </c:spPr>
            <c:extLst>
              <c:ext xmlns:c16="http://schemas.microsoft.com/office/drawing/2014/chart" uri="{C3380CC4-5D6E-409C-BE32-E72D297353CC}">
                <c16:uniqueId val="{00000001-3EF5-497A-A4EB-B5D28E8775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F5-497A-A4EB-B5D28E8775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F5-497A-A4EB-B5D28E8775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F5-497A-A4EB-B5D28E87750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F5-497A-A4EB-B5D28E87750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F5-497A-A4EB-B5D28E8775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PLUM2023_Apercu!$F$40:$F$45</c:f>
              <c:strCache>
                <c:ptCount val="6"/>
                <c:pt idx="0">
                  <c:v>  1ère année</c:v>
                </c:pt>
                <c:pt idx="1">
                  <c:v>  2ème année</c:v>
                </c:pt>
                <c:pt idx="2">
                  <c:v>  3ème année</c:v>
                </c:pt>
                <c:pt idx="3">
                  <c:v>  4ème année</c:v>
                </c:pt>
                <c:pt idx="4">
                  <c:v>  5ème année</c:v>
                </c:pt>
                <c:pt idx="5">
                  <c:v>  6ème année ou plus</c:v>
                </c:pt>
              </c:strCache>
            </c:strRef>
          </c:cat>
          <c:val>
            <c:numRef>
              <c:f>PLUM2023_Apercu!$G$40:$G$45</c:f>
              <c:numCache>
                <c:formatCode>0</c:formatCode>
                <c:ptCount val="6"/>
                <c:pt idx="0">
                  <c:v>30.160919540229902</c:v>
                </c:pt>
                <c:pt idx="1">
                  <c:v>25.057471264367798</c:v>
                </c:pt>
                <c:pt idx="2">
                  <c:v>22.390804597701099</c:v>
                </c:pt>
                <c:pt idx="3">
                  <c:v>11.356321839080501</c:v>
                </c:pt>
                <c:pt idx="4">
                  <c:v>8.0919540229884994</c:v>
                </c:pt>
                <c:pt idx="5">
                  <c:v>2.9425287356321799</c:v>
                </c:pt>
              </c:numCache>
            </c:numRef>
          </c:val>
          <c:extLst>
            <c:ext xmlns:c16="http://schemas.microsoft.com/office/drawing/2014/chart" uri="{C3380CC4-5D6E-409C-BE32-E72D297353CC}">
              <c16:uniqueId val="{0000000C-3EF5-497A-A4EB-B5D28E87750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a:t>Modes secondaires (n=1 973)</a:t>
            </a:r>
          </a:p>
        </c:rich>
      </c:tx>
      <c:layout>
        <c:manualLayout>
          <c:xMode val="edge"/>
          <c:yMode val="edge"/>
          <c:x val="0.35491819572259165"/>
          <c:y val="2.479338842975206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Feuil1!$A$35:$A$47</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Feuil1!$B$35:$B$47</c:f>
              <c:numCache>
                <c:formatCode>0%</c:formatCode>
                <c:ptCount val="13"/>
                <c:pt idx="0">
                  <c:v>0.14597060314242272</c:v>
                </c:pt>
                <c:pt idx="1">
                  <c:v>2.0273694880892042E-2</c:v>
                </c:pt>
                <c:pt idx="2">
                  <c:v>4.9670552458185503E-2</c:v>
                </c:pt>
                <c:pt idx="3">
                  <c:v>7.1464774455144445E-2</c:v>
                </c:pt>
                <c:pt idx="4">
                  <c:v>2.5848960973137353E-2</c:v>
                </c:pt>
                <c:pt idx="5">
                  <c:v>0.1951343132285859</c:v>
                </c:pt>
                <c:pt idx="6">
                  <c:v>0.27724277749619869</c:v>
                </c:pt>
                <c:pt idx="7">
                  <c:v>9.7313735428281811E-2</c:v>
                </c:pt>
                <c:pt idx="8">
                  <c:v>2.3821591485048151E-2</c:v>
                </c:pt>
                <c:pt idx="9">
                  <c:v>2.3821591485048151E-2</c:v>
                </c:pt>
                <c:pt idx="10">
                  <c:v>1.9766852508869743E-2</c:v>
                </c:pt>
                <c:pt idx="11">
                  <c:v>2.1794221996958945E-2</c:v>
                </c:pt>
                <c:pt idx="12">
                  <c:v>2.7876330461226558E-2</c:v>
                </c:pt>
              </c:numCache>
            </c:numRef>
          </c:val>
          <c:extLst>
            <c:ext xmlns:c16="http://schemas.microsoft.com/office/drawing/2014/chart" uri="{C3380CC4-5D6E-409C-BE32-E72D297353CC}">
              <c16:uniqueId val="{00000000-2AA0-4113-B74B-66ACB4E4F0FC}"/>
            </c:ext>
          </c:extLst>
        </c:ser>
        <c:dLbls>
          <c:dLblPos val="outEnd"/>
          <c:showLegendKey val="0"/>
          <c:showVal val="1"/>
          <c:showCatName val="0"/>
          <c:showSerName val="0"/>
          <c:showPercent val="0"/>
          <c:showBubbleSize val="0"/>
        </c:dLbls>
        <c:gapWidth val="182"/>
        <c:axId val="617140816"/>
        <c:axId val="617143112"/>
      </c:barChart>
      <c:catAx>
        <c:axId val="61714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617143112"/>
        <c:crosses val="autoZero"/>
        <c:auto val="1"/>
        <c:lblAlgn val="ctr"/>
        <c:lblOffset val="100"/>
        <c:noMultiLvlLbl val="0"/>
      </c:catAx>
      <c:valAx>
        <c:axId val="617143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6171408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a:t>Mode principal chez les étudiant.e.s</a:t>
            </a:r>
          </a:p>
          <a:p>
            <a:pPr>
              <a:defRPr sz="1100"/>
            </a:pPr>
            <a:r>
              <a:rPr lang="fr-FR" sz="1100"/>
              <a:t> (n = 1 888)</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solidFill>
                <a:srgbClr val="00A99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Feuil1!$G$1:$G$13</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Feuil1!$H$1:$H$13</c:f>
              <c:numCache>
                <c:formatCode>0%</c:formatCode>
                <c:ptCount val="13"/>
                <c:pt idx="0">
                  <c:v>0.13453389830508475</c:v>
                </c:pt>
                <c:pt idx="1">
                  <c:v>3.7076271186440679E-3</c:v>
                </c:pt>
                <c:pt idx="2">
                  <c:v>1.059322033898305E-2</c:v>
                </c:pt>
                <c:pt idx="3">
                  <c:v>9.5338983050847464E-3</c:v>
                </c:pt>
                <c:pt idx="4">
                  <c:v>2.6483050847457626E-3</c:v>
                </c:pt>
                <c:pt idx="5">
                  <c:v>0.43220338983050849</c:v>
                </c:pt>
                <c:pt idx="6">
                  <c:v>0.2791313559322034</c:v>
                </c:pt>
                <c:pt idx="7">
                  <c:v>0.11069915254237288</c:v>
                </c:pt>
                <c:pt idx="8">
                  <c:v>3.1779661016949155E-3</c:v>
                </c:pt>
                <c:pt idx="9">
                  <c:v>8.4745762711864406E-3</c:v>
                </c:pt>
                <c:pt idx="10">
                  <c:v>0</c:v>
                </c:pt>
                <c:pt idx="11">
                  <c:v>1.0593220338983051E-3</c:v>
                </c:pt>
                <c:pt idx="12">
                  <c:v>4.2372881355932203E-3</c:v>
                </c:pt>
              </c:numCache>
            </c:numRef>
          </c:val>
          <c:extLst>
            <c:ext xmlns:c16="http://schemas.microsoft.com/office/drawing/2014/chart" uri="{C3380CC4-5D6E-409C-BE32-E72D297353CC}">
              <c16:uniqueId val="{00000000-C071-43CB-8AC3-7A6DC591443E}"/>
            </c:ext>
          </c:extLst>
        </c:ser>
        <c:dLbls>
          <c:dLblPos val="outEnd"/>
          <c:showLegendKey val="0"/>
          <c:showVal val="1"/>
          <c:showCatName val="0"/>
          <c:showSerName val="0"/>
          <c:showPercent val="0"/>
          <c:showBubbleSize val="0"/>
        </c:dLbls>
        <c:gapWidth val="182"/>
        <c:axId val="526223544"/>
        <c:axId val="526219936"/>
      </c:barChart>
      <c:catAx>
        <c:axId val="526223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6219936"/>
        <c:crosses val="autoZero"/>
        <c:auto val="1"/>
        <c:lblAlgn val="ctr"/>
        <c:lblOffset val="100"/>
        <c:noMultiLvlLbl val="0"/>
      </c:catAx>
      <c:valAx>
        <c:axId val="5262199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62235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Mode</a:t>
            </a:r>
            <a:r>
              <a:rPr lang="fr-FR" sz="1100" baseline="0" dirty="0"/>
              <a:t> secondaire chez les enseignant.e.s (n=257)</a:t>
            </a:r>
            <a:endParaRPr lang="fr-FR"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'PLUM2023_Apercu(2)'!$M$263:$M$275</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'PLUM2023_Apercu(2)'!$N$263:$N$275</c:f>
              <c:numCache>
                <c:formatCode>0%</c:formatCode>
                <c:ptCount val="13"/>
                <c:pt idx="0">
                  <c:v>0.38410596026490068</c:v>
                </c:pt>
                <c:pt idx="1">
                  <c:v>3.3112582781456956E-2</c:v>
                </c:pt>
                <c:pt idx="2">
                  <c:v>1.6556291390728478E-2</c:v>
                </c:pt>
                <c:pt idx="3">
                  <c:v>6.6225165562913907E-3</c:v>
                </c:pt>
                <c:pt idx="4">
                  <c:v>6.6225165562913907E-3</c:v>
                </c:pt>
                <c:pt idx="5">
                  <c:v>0.12251655629139073</c:v>
                </c:pt>
                <c:pt idx="6">
                  <c:v>9.2715231788079472E-2</c:v>
                </c:pt>
                <c:pt idx="7">
                  <c:v>0.27152317880794702</c:v>
                </c:pt>
                <c:pt idx="8">
                  <c:v>5.2980132450331126E-2</c:v>
                </c:pt>
                <c:pt idx="9">
                  <c:v>6.6225165562913907E-3</c:v>
                </c:pt>
                <c:pt idx="10">
                  <c:v>3.3112582781456954E-3</c:v>
                </c:pt>
                <c:pt idx="11">
                  <c:v>0</c:v>
                </c:pt>
                <c:pt idx="12">
                  <c:v>3.3112582781456954E-3</c:v>
                </c:pt>
              </c:numCache>
            </c:numRef>
          </c:val>
          <c:extLst>
            <c:ext xmlns:c16="http://schemas.microsoft.com/office/drawing/2014/chart" uri="{C3380CC4-5D6E-409C-BE32-E72D297353CC}">
              <c16:uniqueId val="{00000000-5CC9-46E5-AE10-5325AB0AD5CB}"/>
            </c:ext>
          </c:extLst>
        </c:ser>
        <c:dLbls>
          <c:dLblPos val="outEnd"/>
          <c:showLegendKey val="0"/>
          <c:showVal val="1"/>
          <c:showCatName val="0"/>
          <c:showSerName val="0"/>
          <c:showPercent val="0"/>
          <c:showBubbleSize val="0"/>
        </c:dLbls>
        <c:gapWidth val="182"/>
        <c:axId val="560837008"/>
        <c:axId val="560836680"/>
      </c:barChart>
      <c:catAx>
        <c:axId val="560837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60836680"/>
        <c:crosses val="autoZero"/>
        <c:auto val="1"/>
        <c:lblAlgn val="ctr"/>
        <c:lblOffset val="100"/>
        <c:noMultiLvlLbl val="0"/>
      </c:catAx>
      <c:valAx>
        <c:axId val="560836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60837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Mode principal chez les</a:t>
            </a:r>
            <a:r>
              <a:rPr lang="fr-FR" sz="1100" baseline="0" dirty="0"/>
              <a:t> enseignant.e.s (n= 302)</a:t>
            </a:r>
            <a:endParaRPr lang="fr-FR" sz="1100" dirty="0"/>
          </a:p>
        </c:rich>
      </c:tx>
      <c:layout>
        <c:manualLayout>
          <c:xMode val="edge"/>
          <c:yMode val="edge"/>
          <c:x val="0.24075484957729118"/>
          <c:y val="3.703716632393357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48294588566004537"/>
          <c:y val="0.15969998541848934"/>
          <c:w val="0.48044170401847724"/>
          <c:h val="0.72088764946048411"/>
        </c:manualLayout>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'PLUM2023_Apercu(2)'!$M$263:$M$275</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'PLUM2023_Apercu(2)'!$N$263:$N$275</c:f>
              <c:numCache>
                <c:formatCode>0%</c:formatCode>
                <c:ptCount val="13"/>
                <c:pt idx="0">
                  <c:v>0.38410596026490068</c:v>
                </c:pt>
                <c:pt idx="1">
                  <c:v>3.3112582781456956E-2</c:v>
                </c:pt>
                <c:pt idx="2">
                  <c:v>1.6556291390728478E-2</c:v>
                </c:pt>
                <c:pt idx="3">
                  <c:v>6.6225165562913907E-3</c:v>
                </c:pt>
                <c:pt idx="4">
                  <c:v>6.6225165562913907E-3</c:v>
                </c:pt>
                <c:pt idx="5">
                  <c:v>0.12251655629139073</c:v>
                </c:pt>
                <c:pt idx="6">
                  <c:v>9.2715231788079472E-2</c:v>
                </c:pt>
                <c:pt idx="7">
                  <c:v>0.27152317880794702</c:v>
                </c:pt>
                <c:pt idx="8">
                  <c:v>5.2980132450331126E-2</c:v>
                </c:pt>
                <c:pt idx="9">
                  <c:v>6.6225165562913907E-3</c:v>
                </c:pt>
                <c:pt idx="10">
                  <c:v>3.3112582781456954E-3</c:v>
                </c:pt>
                <c:pt idx="11">
                  <c:v>0</c:v>
                </c:pt>
                <c:pt idx="12">
                  <c:v>3.3112582781456954E-3</c:v>
                </c:pt>
              </c:numCache>
            </c:numRef>
          </c:val>
          <c:extLst>
            <c:ext xmlns:c16="http://schemas.microsoft.com/office/drawing/2014/chart" uri="{C3380CC4-5D6E-409C-BE32-E72D297353CC}">
              <c16:uniqueId val="{00000000-A30A-49B8-977A-BAFCAA7FA38C}"/>
            </c:ext>
          </c:extLst>
        </c:ser>
        <c:dLbls>
          <c:showLegendKey val="0"/>
          <c:showVal val="0"/>
          <c:showCatName val="0"/>
          <c:showSerName val="0"/>
          <c:showPercent val="0"/>
          <c:showBubbleSize val="0"/>
        </c:dLbls>
        <c:gapWidth val="182"/>
        <c:axId val="564109624"/>
        <c:axId val="564107984"/>
      </c:barChart>
      <c:catAx>
        <c:axId val="564109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64107984"/>
        <c:crosses val="autoZero"/>
        <c:auto val="1"/>
        <c:lblAlgn val="ctr"/>
        <c:lblOffset val="100"/>
        <c:noMultiLvlLbl val="0"/>
      </c:catAx>
      <c:valAx>
        <c:axId val="56410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641096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a:t>Mode principal chez les BIATSS (n=491)</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'PLUM2023_Apercu(3)'!$I$244:$I$256</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'PLUM2023_Apercu(3)'!$J$244:$J$256</c:f>
              <c:numCache>
                <c:formatCode>0%</c:formatCode>
                <c:ptCount val="13"/>
                <c:pt idx="0">
                  <c:v>0.2783882783882784</c:v>
                </c:pt>
                <c:pt idx="1">
                  <c:v>7.326007326007326E-3</c:v>
                </c:pt>
                <c:pt idx="2">
                  <c:v>4.7619047619047616E-2</c:v>
                </c:pt>
                <c:pt idx="3">
                  <c:v>5.128205128205128E-2</c:v>
                </c:pt>
                <c:pt idx="4">
                  <c:v>2.197802197802198E-2</c:v>
                </c:pt>
                <c:pt idx="5">
                  <c:v>0.20512820512820512</c:v>
                </c:pt>
                <c:pt idx="6">
                  <c:v>0.22344322344322345</c:v>
                </c:pt>
                <c:pt idx="7">
                  <c:v>9.8901098901098897E-2</c:v>
                </c:pt>
                <c:pt idx="8">
                  <c:v>4.0293040293040296E-2</c:v>
                </c:pt>
                <c:pt idx="9">
                  <c:v>1.098901098901099E-2</c:v>
                </c:pt>
                <c:pt idx="10">
                  <c:v>0</c:v>
                </c:pt>
                <c:pt idx="11">
                  <c:v>3.663003663003663E-3</c:v>
                </c:pt>
                <c:pt idx="12">
                  <c:v>1.098901098901099E-2</c:v>
                </c:pt>
              </c:numCache>
            </c:numRef>
          </c:val>
          <c:extLst>
            <c:ext xmlns:c16="http://schemas.microsoft.com/office/drawing/2014/chart" uri="{C3380CC4-5D6E-409C-BE32-E72D297353CC}">
              <c16:uniqueId val="{00000000-CFCD-4E58-97AF-585232A59472}"/>
            </c:ext>
          </c:extLst>
        </c:ser>
        <c:dLbls>
          <c:dLblPos val="outEnd"/>
          <c:showLegendKey val="0"/>
          <c:showVal val="1"/>
          <c:showCatName val="0"/>
          <c:showSerName val="0"/>
          <c:showPercent val="0"/>
          <c:showBubbleSize val="0"/>
        </c:dLbls>
        <c:gapWidth val="182"/>
        <c:axId val="516569680"/>
        <c:axId val="516572960"/>
      </c:barChart>
      <c:catAx>
        <c:axId val="516569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6572960"/>
        <c:crosses val="autoZero"/>
        <c:auto val="1"/>
        <c:lblAlgn val="ctr"/>
        <c:lblOffset val="100"/>
        <c:noMultiLvlLbl val="0"/>
      </c:catAx>
      <c:valAx>
        <c:axId val="516572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65696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Mode</a:t>
            </a:r>
            <a:r>
              <a:rPr lang="fr-FR" sz="1100" baseline="0" dirty="0"/>
              <a:t> secondaire chez les BIATSS (n=273)</a:t>
            </a:r>
            <a:endParaRPr lang="fr-FR"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'PLUM2023_Apercu(3)'!$I$244:$I$256</c:f>
              <c:strCache>
                <c:ptCount val="13"/>
                <c:pt idx="0">
                  <c:v>  La_voiture_essence_ou_diesel_ou_GPL_ou_h</c:v>
                </c:pt>
                <c:pt idx="1">
                  <c:v>  La_voiture_electrique_seule</c:v>
                </c:pt>
                <c:pt idx="2">
                  <c:v>  Le_covoiturage_en_tant_que_conducteurric</c:v>
                </c:pt>
                <c:pt idx="3">
                  <c:v>  Le_covoiturage_en_tant_que_passagerere</c:v>
                </c:pt>
                <c:pt idx="4">
                  <c:v>  Un_deux-roues_motorise</c:v>
                </c:pt>
                <c:pt idx="5">
                  <c:v>  Les_transports_publics_bus_tramway_car_T</c:v>
                </c:pt>
                <c:pt idx="6">
                  <c:v>  La_marche_a_pied</c:v>
                </c:pt>
                <c:pt idx="7">
                  <c:v>  Un_velo</c:v>
                </c:pt>
                <c:pt idx="8">
                  <c:v>  Un_velo_electrique</c:v>
                </c:pt>
                <c:pt idx="9">
                  <c:v>  Un_velo_Velociti</c:v>
                </c:pt>
                <c:pt idx="10">
                  <c:v>  Un_velo_Azalys</c:v>
                </c:pt>
                <c:pt idx="11">
                  <c:v>  Une_trottinette</c:v>
                </c:pt>
                <c:pt idx="12">
                  <c:v>  Une_trottinette_electrique</c:v>
                </c:pt>
              </c:strCache>
            </c:strRef>
          </c:cat>
          <c:val>
            <c:numRef>
              <c:f>'PLUM2023_Apercu(3)'!$J$244:$J$256</c:f>
              <c:numCache>
                <c:formatCode>0%</c:formatCode>
                <c:ptCount val="13"/>
                <c:pt idx="0">
                  <c:v>0.2783882783882784</c:v>
                </c:pt>
                <c:pt idx="1">
                  <c:v>7.326007326007326E-3</c:v>
                </c:pt>
                <c:pt idx="2">
                  <c:v>4.7619047619047616E-2</c:v>
                </c:pt>
                <c:pt idx="3">
                  <c:v>5.128205128205128E-2</c:v>
                </c:pt>
                <c:pt idx="4">
                  <c:v>2.197802197802198E-2</c:v>
                </c:pt>
                <c:pt idx="5">
                  <c:v>0.20512820512820512</c:v>
                </c:pt>
                <c:pt idx="6">
                  <c:v>0.22344322344322345</c:v>
                </c:pt>
                <c:pt idx="7">
                  <c:v>9.8901098901098897E-2</c:v>
                </c:pt>
                <c:pt idx="8">
                  <c:v>4.0293040293040296E-2</c:v>
                </c:pt>
                <c:pt idx="9">
                  <c:v>1.098901098901099E-2</c:v>
                </c:pt>
                <c:pt idx="10">
                  <c:v>0</c:v>
                </c:pt>
                <c:pt idx="11">
                  <c:v>3.663003663003663E-3</c:v>
                </c:pt>
                <c:pt idx="12">
                  <c:v>1.098901098901099E-2</c:v>
                </c:pt>
              </c:numCache>
            </c:numRef>
          </c:val>
          <c:extLst>
            <c:ext xmlns:c16="http://schemas.microsoft.com/office/drawing/2014/chart" uri="{C3380CC4-5D6E-409C-BE32-E72D297353CC}">
              <c16:uniqueId val="{00000000-A90C-4D9D-8BEC-0936E8D40BE6}"/>
            </c:ext>
          </c:extLst>
        </c:ser>
        <c:dLbls>
          <c:dLblPos val="outEnd"/>
          <c:showLegendKey val="0"/>
          <c:showVal val="1"/>
          <c:showCatName val="0"/>
          <c:showSerName val="0"/>
          <c:showPercent val="0"/>
          <c:showBubbleSize val="0"/>
        </c:dLbls>
        <c:gapWidth val="182"/>
        <c:axId val="79736328"/>
        <c:axId val="79729112"/>
      </c:barChart>
      <c:catAx>
        <c:axId val="79736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79729112"/>
        <c:crosses val="autoZero"/>
        <c:auto val="1"/>
        <c:lblAlgn val="ctr"/>
        <c:lblOffset val="100"/>
        <c:noMultiLvlLbl val="0"/>
      </c:catAx>
      <c:valAx>
        <c:axId val="79729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7973632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latin typeface="Century Gothic" panose="020B0502020202020204" pitchFamily="34" charset="0"/>
              </a:rPr>
              <a:t>Revenus</a:t>
            </a:r>
            <a:r>
              <a:rPr lang="fr-FR" sz="1100" baseline="0" dirty="0">
                <a:latin typeface="Century Gothic" panose="020B0502020202020204" pitchFamily="34" charset="0"/>
              </a:rPr>
              <a:t> nets mensuels en euros (n=2 657)</a:t>
            </a:r>
            <a:endParaRPr lang="fr-FR" sz="11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col"/>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PLUM2023_Apercu!$F$78:$F$86</c:f>
              <c:strCache>
                <c:ptCount val="8"/>
                <c:pt idx="0">
                  <c:v>  Moins de 500 euros</c:v>
                </c:pt>
                <c:pt idx="1">
                  <c:v>  500 à moins de 1 000 euros</c:v>
                </c:pt>
                <c:pt idx="2">
                  <c:v>  1 000 à moins de 1 500 euros</c:v>
                </c:pt>
                <c:pt idx="3">
                  <c:v>  1 500 à moins de 2 000 euros</c:v>
                </c:pt>
                <c:pt idx="4">
                  <c:v>  2 000 à moins de 3 000 euros</c:v>
                </c:pt>
                <c:pt idx="5">
                  <c:v>  3 000 à moins de 4 000 euros</c:v>
                </c:pt>
                <c:pt idx="6">
                  <c:v>  4 000 à moins de 6 000 euros</c:v>
                </c:pt>
                <c:pt idx="7">
                  <c:v>  6 000 euros et plus</c:v>
                </c:pt>
              </c:strCache>
            </c:strRef>
          </c:cat>
          <c:val>
            <c:numRef>
              <c:f>PLUM2023_Apercu!$G$78:$G$86</c:f>
              <c:numCache>
                <c:formatCode>0</c:formatCode>
                <c:ptCount val="9"/>
                <c:pt idx="0">
                  <c:v>34.888972525404597</c:v>
                </c:pt>
                <c:pt idx="1">
                  <c:v>12.307113285660501</c:v>
                </c:pt>
                <c:pt idx="2">
                  <c:v>6.9251035001881798</c:v>
                </c:pt>
                <c:pt idx="3">
                  <c:v>8.9198343996989102</c:v>
                </c:pt>
                <c:pt idx="4">
                  <c:v>10.8392924350772</c:v>
                </c:pt>
                <c:pt idx="5">
                  <c:v>11.3662024840045</c:v>
                </c:pt>
                <c:pt idx="6">
                  <c:v>10.726383138878401</c:v>
                </c:pt>
                <c:pt idx="7">
                  <c:v>4.0270982310876899</c:v>
                </c:pt>
              </c:numCache>
            </c:numRef>
          </c:val>
          <c:extLst>
            <c:ext xmlns:c16="http://schemas.microsoft.com/office/drawing/2014/chart" uri="{C3380CC4-5D6E-409C-BE32-E72D297353CC}">
              <c16:uniqueId val="{00000000-69F5-43B6-9B0B-17A3A9EE3A8B}"/>
            </c:ext>
          </c:extLst>
        </c:ser>
        <c:dLbls>
          <c:dLblPos val="outEnd"/>
          <c:showLegendKey val="0"/>
          <c:showVal val="1"/>
          <c:showCatName val="0"/>
          <c:showSerName val="0"/>
          <c:showPercent val="0"/>
          <c:showBubbleSize val="0"/>
        </c:dLbls>
        <c:gapWidth val="219"/>
        <c:overlap val="-27"/>
        <c:axId val="543035896"/>
        <c:axId val="543033928"/>
      </c:barChart>
      <c:catAx>
        <c:axId val="54303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43033928"/>
        <c:crosses val="autoZero"/>
        <c:auto val="1"/>
        <c:lblAlgn val="ctr"/>
        <c:lblOffset val="100"/>
        <c:noMultiLvlLbl val="0"/>
      </c:catAx>
      <c:valAx>
        <c:axId val="543033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3035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Revenus déclarés par les étudiant.e.s </a:t>
            </a:r>
          </a:p>
          <a:p>
            <a:pPr>
              <a:defRPr sz="1100"/>
            </a:pPr>
            <a:r>
              <a:rPr lang="fr-FR" sz="1100" dirty="0"/>
              <a:t>(n= 1 849)</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col"/>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'PLUM2023_Apercu(1)'!$E$84:$E$91</c:f>
              <c:strCache>
                <c:ptCount val="8"/>
                <c:pt idx="0">
                  <c:v>  Moins de 500 euros</c:v>
                </c:pt>
                <c:pt idx="1">
                  <c:v>  500 à moins de 1 000 euros</c:v>
                </c:pt>
                <c:pt idx="2">
                  <c:v>  1 000 à moins de 1 500 euros</c:v>
                </c:pt>
                <c:pt idx="3">
                  <c:v>  1 500 à moins de 2 000 euros</c:v>
                </c:pt>
                <c:pt idx="4">
                  <c:v>  2 000 à moins de 3 000 euros</c:v>
                </c:pt>
                <c:pt idx="5">
                  <c:v>  3 000 à moins de 4 000 euros</c:v>
                </c:pt>
                <c:pt idx="6">
                  <c:v>  4 000 à moins de 6 000 euros</c:v>
                </c:pt>
                <c:pt idx="7">
                  <c:v>  6 000 euros et plus</c:v>
                </c:pt>
              </c:strCache>
            </c:strRef>
          </c:cat>
          <c:val>
            <c:numRef>
              <c:f>'PLUM2023_Apercu(1)'!$F$84:$F$91</c:f>
              <c:numCache>
                <c:formatCode>0.0</c:formatCode>
                <c:ptCount val="8"/>
                <c:pt idx="0">
                  <c:v>49.810708491076298</c:v>
                </c:pt>
                <c:pt idx="1">
                  <c:v>17.577068685776101</c:v>
                </c:pt>
                <c:pt idx="2">
                  <c:v>7.4634937804218504</c:v>
                </c:pt>
                <c:pt idx="3">
                  <c:v>5.1919956733369403</c:v>
                </c:pt>
                <c:pt idx="4">
                  <c:v>7.0308274743104402</c:v>
                </c:pt>
                <c:pt idx="5">
                  <c:v>5.6787452677122801</c:v>
                </c:pt>
                <c:pt idx="6">
                  <c:v>4.5429962141698201</c:v>
                </c:pt>
                <c:pt idx="7">
                  <c:v>2.7041644131963198</c:v>
                </c:pt>
              </c:numCache>
            </c:numRef>
          </c:val>
          <c:extLst>
            <c:ext xmlns:c16="http://schemas.microsoft.com/office/drawing/2014/chart" uri="{C3380CC4-5D6E-409C-BE32-E72D297353CC}">
              <c16:uniqueId val="{00000000-C98C-4DF5-8B5C-4874A683140C}"/>
            </c:ext>
          </c:extLst>
        </c:ser>
        <c:dLbls>
          <c:dLblPos val="outEnd"/>
          <c:showLegendKey val="0"/>
          <c:showVal val="1"/>
          <c:showCatName val="0"/>
          <c:showSerName val="0"/>
          <c:showPercent val="0"/>
          <c:showBubbleSize val="0"/>
        </c:dLbls>
        <c:gapWidth val="219"/>
        <c:overlap val="-27"/>
        <c:axId val="515514832"/>
        <c:axId val="515513520"/>
      </c:barChart>
      <c:catAx>
        <c:axId val="5155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5513520"/>
        <c:crosses val="autoZero"/>
        <c:auto val="1"/>
        <c:lblAlgn val="ctr"/>
        <c:lblOffset val="100"/>
        <c:noMultiLvlLbl val="0"/>
      </c:catAx>
      <c:valAx>
        <c:axId val="515513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5514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Revenus déclarés</a:t>
            </a:r>
            <a:r>
              <a:rPr lang="fr-FR" sz="1100" baseline="0" dirty="0"/>
              <a:t> par les enseignant.e.s/chercheur.euse.s (n = 320)</a:t>
            </a:r>
            <a:endParaRPr lang="fr-FR"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col"/>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'PLUM2023_Apercu(2)'!$E$84:$E$91</c:f>
              <c:strCache>
                <c:ptCount val="8"/>
                <c:pt idx="0">
                  <c:v>  Moins de 500 euros</c:v>
                </c:pt>
                <c:pt idx="1">
                  <c:v>  500 à moins de 1 000 euros</c:v>
                </c:pt>
                <c:pt idx="2">
                  <c:v>  1 000 à moins de 1 500 euros</c:v>
                </c:pt>
                <c:pt idx="3">
                  <c:v>  1 500 à moins de 2 000 euros</c:v>
                </c:pt>
                <c:pt idx="4">
                  <c:v>  2 000 à moins de 3 000 euros</c:v>
                </c:pt>
                <c:pt idx="5">
                  <c:v>  3 000 à moins de 4 000 euros</c:v>
                </c:pt>
                <c:pt idx="6">
                  <c:v>  4 000 à moins de 6 000 euros</c:v>
                </c:pt>
                <c:pt idx="7">
                  <c:v>  6 000 euros et plus</c:v>
                </c:pt>
              </c:strCache>
            </c:strRef>
          </c:cat>
          <c:val>
            <c:numRef>
              <c:f>'PLUM2023_Apercu(2)'!$F$84:$F$91</c:f>
              <c:numCache>
                <c:formatCode>0%</c:formatCode>
                <c:ptCount val="8"/>
                <c:pt idx="0">
                  <c:v>1.5625E-2</c:v>
                </c:pt>
                <c:pt idx="1">
                  <c:v>0</c:v>
                </c:pt>
                <c:pt idx="2">
                  <c:v>9.3749999999999997E-3</c:v>
                </c:pt>
                <c:pt idx="3">
                  <c:v>0.05</c:v>
                </c:pt>
                <c:pt idx="4">
                  <c:v>0.1875</c:v>
                </c:pt>
                <c:pt idx="5">
                  <c:v>0.22187499999999999</c:v>
                </c:pt>
                <c:pt idx="6">
                  <c:v>0.39374999999999999</c:v>
                </c:pt>
                <c:pt idx="7">
                  <c:v>0.121875</c:v>
                </c:pt>
              </c:numCache>
            </c:numRef>
          </c:val>
          <c:extLst>
            <c:ext xmlns:c16="http://schemas.microsoft.com/office/drawing/2014/chart" uri="{C3380CC4-5D6E-409C-BE32-E72D297353CC}">
              <c16:uniqueId val="{00000000-AA12-408D-A63A-B7A22B21F78D}"/>
            </c:ext>
          </c:extLst>
        </c:ser>
        <c:dLbls>
          <c:dLblPos val="outEnd"/>
          <c:showLegendKey val="0"/>
          <c:showVal val="1"/>
          <c:showCatName val="0"/>
          <c:showSerName val="0"/>
          <c:showPercent val="0"/>
          <c:showBubbleSize val="0"/>
        </c:dLbls>
        <c:gapWidth val="219"/>
        <c:overlap val="-27"/>
        <c:axId val="523822472"/>
        <c:axId val="522853272"/>
      </c:barChart>
      <c:catAx>
        <c:axId val="52382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2853272"/>
        <c:crosses val="autoZero"/>
        <c:auto val="1"/>
        <c:lblAlgn val="ctr"/>
        <c:lblOffset val="100"/>
        <c:noMultiLvlLbl val="0"/>
      </c:catAx>
      <c:valAx>
        <c:axId val="52285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38224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Revenus mensuels</a:t>
            </a:r>
            <a:r>
              <a:rPr lang="fr-FR" sz="1100" baseline="0" dirty="0"/>
              <a:t> déclarés par les BIATSS (n=488)</a:t>
            </a:r>
            <a:endParaRPr lang="fr-FR"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col"/>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'PLUM2023_Apercu(3)'!$E$84:$E$91</c:f>
              <c:strCache>
                <c:ptCount val="8"/>
                <c:pt idx="0">
                  <c:v>  Moins de 500 euros</c:v>
                </c:pt>
                <c:pt idx="1">
                  <c:v>  500 à moins de 1 000 euros</c:v>
                </c:pt>
                <c:pt idx="2">
                  <c:v>  1 000 à moins de 1 500 euros</c:v>
                </c:pt>
                <c:pt idx="3">
                  <c:v>  1 500 à moins de 2 000 euros</c:v>
                </c:pt>
                <c:pt idx="4">
                  <c:v>  2 000 à moins de 3 000 euros</c:v>
                </c:pt>
                <c:pt idx="5">
                  <c:v>  3 000 à moins de 4 000 euros</c:v>
                </c:pt>
                <c:pt idx="6">
                  <c:v>  4 000 à moins de 6 000 euros</c:v>
                </c:pt>
                <c:pt idx="7">
                  <c:v>  6 000 euros et plus</c:v>
                </c:pt>
              </c:strCache>
            </c:strRef>
          </c:cat>
          <c:val>
            <c:numRef>
              <c:f>'PLUM2023_Apercu(3)'!$F$84:$F$91</c:f>
              <c:numCache>
                <c:formatCode>0%</c:formatCode>
                <c:ptCount val="8"/>
                <c:pt idx="0">
                  <c:v>2.0491803278688526E-3</c:v>
                </c:pt>
                <c:pt idx="1">
                  <c:v>4.0983606557377051E-3</c:v>
                </c:pt>
                <c:pt idx="2">
                  <c:v>8.8114754098360656E-2</c:v>
                </c:pt>
                <c:pt idx="3">
                  <c:v>0.25614754098360654</c:v>
                </c:pt>
                <c:pt idx="4">
                  <c:v>0.20081967213114754</c:v>
                </c:pt>
                <c:pt idx="5">
                  <c:v>0.25819672131147542</c:v>
                </c:pt>
                <c:pt idx="6">
                  <c:v>0.15368852459016394</c:v>
                </c:pt>
                <c:pt idx="7">
                  <c:v>3.6885245901639344E-2</c:v>
                </c:pt>
              </c:numCache>
            </c:numRef>
          </c:val>
          <c:extLst>
            <c:ext xmlns:c16="http://schemas.microsoft.com/office/drawing/2014/chart" uri="{C3380CC4-5D6E-409C-BE32-E72D297353CC}">
              <c16:uniqueId val="{00000000-A266-4480-AECD-DA68DEB1A870}"/>
            </c:ext>
          </c:extLst>
        </c:ser>
        <c:dLbls>
          <c:dLblPos val="outEnd"/>
          <c:showLegendKey val="0"/>
          <c:showVal val="1"/>
          <c:showCatName val="0"/>
          <c:showSerName val="0"/>
          <c:showPercent val="0"/>
          <c:showBubbleSize val="0"/>
        </c:dLbls>
        <c:gapWidth val="219"/>
        <c:overlap val="-27"/>
        <c:axId val="161423624"/>
        <c:axId val="161423952"/>
      </c:barChart>
      <c:catAx>
        <c:axId val="16142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61423952"/>
        <c:crosses val="autoZero"/>
        <c:auto val="1"/>
        <c:lblAlgn val="ctr"/>
        <c:lblOffset val="100"/>
        <c:noMultiLvlLbl val="0"/>
      </c:catAx>
      <c:valAx>
        <c:axId val="16142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614236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050" dirty="0">
                <a:latin typeface="Century Gothic" panose="020B0502020202020204" pitchFamily="34" charset="0"/>
              </a:rPr>
              <a:t>« A</a:t>
            </a:r>
            <a:r>
              <a:rPr lang="fr-FR" sz="1050" baseline="0" dirty="0">
                <a:latin typeface="Century Gothic" panose="020B0502020202020204" pitchFamily="34" charset="0"/>
              </a:rPr>
              <a:t> titre personnel, vous disposez de… » (n=3066)</a:t>
            </a:r>
            <a:endParaRPr lang="fr-FR" sz="105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PLUM2023_Apercu!$F$616:$F$626</c:f>
              <c:strCache>
                <c:ptCount val="11"/>
                <c:pt idx="0">
                  <c:v>  D'un vélo</c:v>
                </c:pt>
                <c:pt idx="1">
                  <c:v>  D'un vélo électrique ou cargo</c:v>
                </c:pt>
                <c:pt idx="2">
                  <c:v>  D'une trottinette</c:v>
                </c:pt>
                <c:pt idx="3">
                  <c:v>  D'une trottinette électrique</c:v>
                </c:pt>
                <c:pt idx="4">
                  <c:v>  D'une voiture essence ou diesel ou GPL ou hybride</c:v>
                </c:pt>
                <c:pt idx="5">
                  <c:v>  D'une voiture électrique</c:v>
                </c:pt>
                <c:pt idx="6">
                  <c:v>  D'un scooter ou d'une moto</c:v>
                </c:pt>
                <c:pt idx="7">
                  <c:v>  D'un abonnement de transports en commun</c:v>
                </c:pt>
                <c:pt idx="8">
                  <c:v>  D'un abonnement Velociti ou Azalys (vélo)</c:v>
                </c:pt>
                <c:pt idx="9">
                  <c:v>  Du permis de conduire (B)</c:v>
                </c:pt>
                <c:pt idx="10">
                  <c:v>  Rien de cela</c:v>
                </c:pt>
              </c:strCache>
            </c:strRef>
          </c:cat>
          <c:val>
            <c:numRef>
              <c:f>PLUM2023_Apercu!$G$616:$G$626</c:f>
              <c:numCache>
                <c:formatCode>General</c:formatCode>
                <c:ptCount val="11"/>
                <c:pt idx="0">
                  <c:v>1384</c:v>
                </c:pt>
                <c:pt idx="1">
                  <c:v>103</c:v>
                </c:pt>
                <c:pt idx="2">
                  <c:v>92</c:v>
                </c:pt>
                <c:pt idx="3">
                  <c:v>71</c:v>
                </c:pt>
                <c:pt idx="4">
                  <c:v>1549</c:v>
                </c:pt>
                <c:pt idx="5">
                  <c:v>44</c:v>
                </c:pt>
                <c:pt idx="6">
                  <c:v>58</c:v>
                </c:pt>
                <c:pt idx="7">
                  <c:v>1549</c:v>
                </c:pt>
                <c:pt idx="8">
                  <c:v>39</c:v>
                </c:pt>
                <c:pt idx="9">
                  <c:v>1807</c:v>
                </c:pt>
                <c:pt idx="10">
                  <c:v>138</c:v>
                </c:pt>
              </c:numCache>
            </c:numRef>
          </c:val>
          <c:extLst>
            <c:ext xmlns:c16="http://schemas.microsoft.com/office/drawing/2014/chart" uri="{C3380CC4-5D6E-409C-BE32-E72D297353CC}">
              <c16:uniqueId val="{00000000-C0FE-4DBC-8F16-4EB8D6F4027E}"/>
            </c:ext>
          </c:extLst>
        </c:ser>
        <c:dLbls>
          <c:dLblPos val="outEnd"/>
          <c:showLegendKey val="0"/>
          <c:showVal val="1"/>
          <c:showCatName val="0"/>
          <c:showSerName val="0"/>
          <c:showPercent val="0"/>
          <c:showBubbleSize val="0"/>
        </c:dLbls>
        <c:gapWidth val="182"/>
        <c:axId val="513105936"/>
        <c:axId val="513104296"/>
      </c:barChart>
      <c:catAx>
        <c:axId val="51310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3104296"/>
        <c:crosses val="autoZero"/>
        <c:auto val="1"/>
        <c:lblAlgn val="ctr"/>
        <c:lblOffset val="100"/>
        <c:noMultiLvlLbl val="0"/>
      </c:catAx>
      <c:valAx>
        <c:axId val="513104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1310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100" dirty="0"/>
              <a:t>Equipement chez</a:t>
            </a:r>
            <a:r>
              <a:rPr lang="fr-FR" sz="1100" baseline="0" dirty="0"/>
              <a:t> les </a:t>
            </a:r>
            <a:r>
              <a:rPr lang="fr-FR" sz="1100" baseline="0" dirty="0" err="1"/>
              <a:t>étudiant.e.s</a:t>
            </a:r>
            <a:r>
              <a:rPr lang="fr-FR" sz="1100" baseline="0" dirty="0"/>
              <a:t> </a:t>
            </a:r>
          </a:p>
          <a:p>
            <a:pPr>
              <a:defRPr sz="1100"/>
            </a:pPr>
            <a:r>
              <a:rPr lang="fr-FR" sz="1100" baseline="0" dirty="0"/>
              <a:t>(n= 2 175)</a:t>
            </a:r>
            <a:endParaRPr lang="fr-FR"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'PLUM2023_Apercu(1)'!$E$605:$E$615</c:f>
              <c:strCache>
                <c:ptCount val="11"/>
                <c:pt idx="0">
                  <c:v>  D'un vélo</c:v>
                </c:pt>
                <c:pt idx="1">
                  <c:v>  D'un vélo électrique ou cargo</c:v>
                </c:pt>
                <c:pt idx="2">
                  <c:v>  D'une trottinette</c:v>
                </c:pt>
                <c:pt idx="3">
                  <c:v>  D'une trottinette électrique</c:v>
                </c:pt>
                <c:pt idx="4">
                  <c:v>  D'une voiture essence ou diesel ou GPL ou hybride</c:v>
                </c:pt>
                <c:pt idx="5">
                  <c:v>  D'une voiture électrique</c:v>
                </c:pt>
                <c:pt idx="6">
                  <c:v>  D'un scooter ou d'une moto</c:v>
                </c:pt>
                <c:pt idx="7">
                  <c:v>  D'un abonnement de transports en commun</c:v>
                </c:pt>
                <c:pt idx="8">
                  <c:v>  D'un abonnement Velociti ou Azalys (vélo)</c:v>
                </c:pt>
                <c:pt idx="9">
                  <c:v>  Du permis de conduire (B)</c:v>
                </c:pt>
                <c:pt idx="10">
                  <c:v>  Rien de cela</c:v>
                </c:pt>
              </c:strCache>
            </c:strRef>
          </c:cat>
          <c:val>
            <c:numRef>
              <c:f>'PLUM2023_Apercu(1)'!$F$605:$F$615</c:f>
              <c:numCache>
                <c:formatCode>0.0</c:formatCode>
                <c:ptCount val="11"/>
                <c:pt idx="0">
                  <c:v>38.344827586206897</c:v>
                </c:pt>
                <c:pt idx="1">
                  <c:v>0.96551724137931005</c:v>
                </c:pt>
                <c:pt idx="2">
                  <c:v>2.7126436781609198</c:v>
                </c:pt>
                <c:pt idx="3">
                  <c:v>2.4367816091954002</c:v>
                </c:pt>
                <c:pt idx="4">
                  <c:v>39.264367816091998</c:v>
                </c:pt>
                <c:pt idx="5">
                  <c:v>0.45977011494252901</c:v>
                </c:pt>
                <c:pt idx="6">
                  <c:v>1.3793103448275901</c:v>
                </c:pt>
                <c:pt idx="7">
                  <c:v>60.367816091953998</c:v>
                </c:pt>
                <c:pt idx="8">
                  <c:v>1.3333333333333299</c:v>
                </c:pt>
                <c:pt idx="9">
                  <c:v>55.586206896551701</c:v>
                </c:pt>
                <c:pt idx="10">
                  <c:v>5.9310344827586201</c:v>
                </c:pt>
              </c:numCache>
            </c:numRef>
          </c:val>
          <c:extLst>
            <c:ext xmlns:c16="http://schemas.microsoft.com/office/drawing/2014/chart" uri="{C3380CC4-5D6E-409C-BE32-E72D297353CC}">
              <c16:uniqueId val="{00000000-A2B5-41D0-BD2F-394AA2114D8B}"/>
            </c:ext>
          </c:extLst>
        </c:ser>
        <c:dLbls>
          <c:dLblPos val="outEnd"/>
          <c:showLegendKey val="0"/>
          <c:showVal val="1"/>
          <c:showCatName val="0"/>
          <c:showSerName val="0"/>
          <c:showPercent val="0"/>
          <c:showBubbleSize val="0"/>
        </c:dLbls>
        <c:gapWidth val="182"/>
        <c:axId val="521277792"/>
        <c:axId val="521278120"/>
      </c:barChart>
      <c:catAx>
        <c:axId val="52127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1278120"/>
        <c:crosses val="autoZero"/>
        <c:auto val="1"/>
        <c:lblAlgn val="ctr"/>
        <c:lblOffset val="100"/>
        <c:noMultiLvlLbl val="0"/>
      </c:catAx>
      <c:valAx>
        <c:axId val="5212781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12777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200" dirty="0"/>
              <a:t>Equipement</a:t>
            </a:r>
            <a:r>
              <a:rPr lang="fr-FR" sz="1200" baseline="0" dirty="0"/>
              <a:t> chez les enseignant.e.s (n= 347)</a:t>
            </a:r>
            <a:endParaRPr lang="fr-FR"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'PLUM2023_Apercu(2)'!$E$221:$E$231</c:f>
              <c:strCache>
                <c:ptCount val="11"/>
                <c:pt idx="0">
                  <c:v>  D'un vélo</c:v>
                </c:pt>
                <c:pt idx="1">
                  <c:v>  D'un vélo électrique ou cargo</c:v>
                </c:pt>
                <c:pt idx="2">
                  <c:v>  D'une trottinette</c:v>
                </c:pt>
                <c:pt idx="3">
                  <c:v>  D'une trottinette électrique</c:v>
                </c:pt>
                <c:pt idx="4">
                  <c:v>  D'une voiture essence ou diesel ou GPL ou hybride</c:v>
                </c:pt>
                <c:pt idx="5">
                  <c:v>  D'une voiture électrique</c:v>
                </c:pt>
                <c:pt idx="6">
                  <c:v>  D'un scooter ou d'une moto</c:v>
                </c:pt>
                <c:pt idx="7">
                  <c:v>  D'un abonnement de transports en commun</c:v>
                </c:pt>
                <c:pt idx="8">
                  <c:v>  D'un abonnement Velociti ou Azalys (vélo)</c:v>
                </c:pt>
                <c:pt idx="9">
                  <c:v>  Du permis de conduire (B)</c:v>
                </c:pt>
                <c:pt idx="10">
                  <c:v>  Rien de cela</c:v>
                </c:pt>
              </c:strCache>
            </c:strRef>
          </c:cat>
          <c:val>
            <c:numRef>
              <c:f>'PLUM2023_Apercu(2)'!$F$221:$F$231</c:f>
              <c:numCache>
                <c:formatCode>0%</c:formatCode>
                <c:ptCount val="11"/>
                <c:pt idx="0">
                  <c:v>0.72622478386167144</c:v>
                </c:pt>
                <c:pt idx="1">
                  <c:v>0.11527377521613832</c:v>
                </c:pt>
                <c:pt idx="2">
                  <c:v>3.1700288184438041E-2</c:v>
                </c:pt>
                <c:pt idx="3">
                  <c:v>1.7291066282420751E-2</c:v>
                </c:pt>
                <c:pt idx="4">
                  <c:v>0.7665706051873199</c:v>
                </c:pt>
                <c:pt idx="5">
                  <c:v>5.7636887608069162E-2</c:v>
                </c:pt>
                <c:pt idx="6">
                  <c:v>4.3227665706051875E-2</c:v>
                </c:pt>
                <c:pt idx="7">
                  <c:v>0.26224783861671469</c:v>
                </c:pt>
                <c:pt idx="8">
                  <c:v>2.0172910662824207E-2</c:v>
                </c:pt>
                <c:pt idx="9">
                  <c:v>0.65129682997118155</c:v>
                </c:pt>
                <c:pt idx="10">
                  <c:v>2.881844380403458E-3</c:v>
                </c:pt>
              </c:numCache>
            </c:numRef>
          </c:val>
          <c:extLst>
            <c:ext xmlns:c16="http://schemas.microsoft.com/office/drawing/2014/chart" uri="{C3380CC4-5D6E-409C-BE32-E72D297353CC}">
              <c16:uniqueId val="{00000000-EC75-4207-BC50-62C9096ED1FA}"/>
            </c:ext>
          </c:extLst>
        </c:ser>
        <c:dLbls>
          <c:dLblPos val="outEnd"/>
          <c:showLegendKey val="0"/>
          <c:showVal val="1"/>
          <c:showCatName val="0"/>
          <c:showSerName val="0"/>
          <c:showPercent val="0"/>
          <c:showBubbleSize val="0"/>
        </c:dLbls>
        <c:gapWidth val="182"/>
        <c:axId val="524916112"/>
        <c:axId val="524913816"/>
      </c:barChart>
      <c:catAx>
        <c:axId val="524916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4913816"/>
        <c:crosses val="autoZero"/>
        <c:auto val="1"/>
        <c:lblAlgn val="ctr"/>
        <c:lblOffset val="100"/>
        <c:noMultiLvlLbl val="0"/>
      </c:catAx>
      <c:valAx>
        <c:axId val="524913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24916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200" dirty="0"/>
              <a:t>Equipement chez</a:t>
            </a:r>
            <a:r>
              <a:rPr lang="fr-FR" sz="1200" baseline="0" dirty="0"/>
              <a:t> les BIATSS (n=544)</a:t>
            </a:r>
            <a:endParaRPr lang="fr-FR"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barChart>
        <c:barDir val="bar"/>
        <c:grouping val="clustered"/>
        <c:varyColors val="0"/>
        <c:ser>
          <c:idx val="0"/>
          <c:order val="0"/>
          <c:spPr>
            <a:solidFill>
              <a:srgbClr val="00A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'PLUM2023_Apercu(3)'!$E$202:$E$212</c:f>
              <c:strCache>
                <c:ptCount val="11"/>
                <c:pt idx="0">
                  <c:v>  D'un vélo</c:v>
                </c:pt>
                <c:pt idx="1">
                  <c:v>  D'un vélo électrique ou cargo</c:v>
                </c:pt>
                <c:pt idx="2">
                  <c:v>  D'une trottinette</c:v>
                </c:pt>
                <c:pt idx="3">
                  <c:v>  D'une trottinette électrique</c:v>
                </c:pt>
                <c:pt idx="4">
                  <c:v>  D'une voiture essence ou diesel ou GPL ou hybride</c:v>
                </c:pt>
                <c:pt idx="5">
                  <c:v>  D'une voiture électrique</c:v>
                </c:pt>
                <c:pt idx="6">
                  <c:v>  D'un scooter ou d'une moto</c:v>
                </c:pt>
                <c:pt idx="7">
                  <c:v>  D'un abonnement de transports en commun</c:v>
                </c:pt>
                <c:pt idx="8">
                  <c:v>  D'un abonnement Velociti ou Azalys (vélo)</c:v>
                </c:pt>
                <c:pt idx="9">
                  <c:v>  Du permis de conduire (B)</c:v>
                </c:pt>
                <c:pt idx="10">
                  <c:v>  Rien de cela</c:v>
                </c:pt>
              </c:strCache>
            </c:strRef>
          </c:cat>
          <c:val>
            <c:numRef>
              <c:f>'PLUM2023_Apercu(3)'!$F$202:$F$212</c:f>
              <c:numCache>
                <c:formatCode>0%</c:formatCode>
                <c:ptCount val="11"/>
                <c:pt idx="0">
                  <c:v>0.54779411764705888</c:v>
                </c:pt>
                <c:pt idx="1">
                  <c:v>7.720588235294118E-2</c:v>
                </c:pt>
                <c:pt idx="2">
                  <c:v>4.0441176470588237E-2</c:v>
                </c:pt>
                <c:pt idx="3">
                  <c:v>2.2058823529411766E-2</c:v>
                </c:pt>
                <c:pt idx="4">
                  <c:v>0.78860294117647056</c:v>
                </c:pt>
                <c:pt idx="5">
                  <c:v>2.5735294117647058E-2</c:v>
                </c:pt>
                <c:pt idx="6">
                  <c:v>2.389705882352941E-2</c:v>
                </c:pt>
                <c:pt idx="7">
                  <c:v>0.26654411764705882</c:v>
                </c:pt>
                <c:pt idx="8">
                  <c:v>5.5147058823529415E-3</c:v>
                </c:pt>
                <c:pt idx="9">
                  <c:v>0.68382352941176472</c:v>
                </c:pt>
                <c:pt idx="10">
                  <c:v>1.4705882352941176E-2</c:v>
                </c:pt>
              </c:numCache>
            </c:numRef>
          </c:val>
          <c:extLst>
            <c:ext xmlns:c16="http://schemas.microsoft.com/office/drawing/2014/chart" uri="{C3380CC4-5D6E-409C-BE32-E72D297353CC}">
              <c16:uniqueId val="{00000000-15A1-4F96-BAF7-930D1BF903A4}"/>
            </c:ext>
          </c:extLst>
        </c:ser>
        <c:dLbls>
          <c:dLblPos val="outEnd"/>
          <c:showLegendKey val="0"/>
          <c:showVal val="1"/>
          <c:showCatName val="0"/>
          <c:showSerName val="0"/>
          <c:showPercent val="0"/>
          <c:showBubbleSize val="0"/>
        </c:dLbls>
        <c:gapWidth val="182"/>
        <c:axId val="445831888"/>
        <c:axId val="445829264"/>
      </c:barChart>
      <c:catAx>
        <c:axId val="44583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445829264"/>
        <c:crosses val="autoZero"/>
        <c:auto val="1"/>
        <c:lblAlgn val="ctr"/>
        <c:lblOffset val="100"/>
        <c:noMultiLvlLbl val="0"/>
      </c:catAx>
      <c:valAx>
        <c:axId val="445829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4458318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18B9D-69EA-430C-8362-0F0E934928EF}"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826FF-A108-45F9-906F-96EDD3D5908C}" type="slidenum">
              <a:rPr lang="fr-FR" smtClean="0"/>
              <a:t>‹N°›</a:t>
            </a:fld>
            <a:endParaRPr lang="fr-FR"/>
          </a:p>
        </p:txBody>
      </p:sp>
    </p:spTree>
    <p:extLst>
      <p:ext uri="{BB962C8B-B14F-4D97-AF65-F5344CB8AC3E}">
        <p14:creationId xmlns:p14="http://schemas.microsoft.com/office/powerpoint/2010/main" val="386930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DF1B885-B92F-4F86-BFBB-8422C95DADCC}"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52052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B3AF98-3E47-482F-B35E-B390E28F8A81}"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9669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276734-C049-4135-9007-EA22530A6B54}"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254038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AB2CB21-3417-476B-9541-16388D8F060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175435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B2CB21-3417-476B-9541-16388D8F060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226973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AB2CB21-3417-476B-9541-16388D8F060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447575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AB2CB21-3417-476B-9541-16388D8F060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255528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AB2CB21-3417-476B-9541-16388D8F0601}"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416096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AB2CB21-3417-476B-9541-16388D8F0601}"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389541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2CB21-3417-476B-9541-16388D8F0601}"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9234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AB2CB21-3417-476B-9541-16388D8F060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10383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AB3D3-CCF7-4E60-92BE-4A602D8216C5}"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2981638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AB2CB21-3417-476B-9541-16388D8F0601}"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4145602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B2CB21-3417-476B-9541-16388D8F060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194213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B2CB21-3417-476B-9541-16388D8F0601}"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428644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4208325-7B91-4083-94B0-62AB63383702}"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62765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0C38E2-5245-443A-926D-F083DEB08C84}"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198434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FB07BB7-334E-4431-B503-8C13953BC30E}" type="datetime1">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20524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9FA1D5A-E542-44E9-8B99-E08D6AC5C096}" type="datetime1">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400125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28D8F-0C1C-41E7-876B-6156B725A7F1}" type="datetime1">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71155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697386F-B75E-47D4-BD06-5D45BDF69A67}"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28925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EC0480E-F2B9-4CD7-9617-61AF1215E988}"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399C115-596B-4060-A119-8783C9F587DB}" type="slidenum">
              <a:rPr lang="fr-FR" smtClean="0"/>
              <a:t>‹N°›</a:t>
            </a:fld>
            <a:endParaRPr lang="fr-FR"/>
          </a:p>
        </p:txBody>
      </p:sp>
    </p:spTree>
    <p:extLst>
      <p:ext uri="{BB962C8B-B14F-4D97-AF65-F5344CB8AC3E}">
        <p14:creationId xmlns:p14="http://schemas.microsoft.com/office/powerpoint/2010/main" val="354677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39267-8401-454C-A2E1-8B491962D902}" type="datetime1">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115-596B-4060-A119-8783C9F587DB}" type="slidenum">
              <a:rPr lang="fr-FR" smtClean="0"/>
              <a:t>‹N°›</a:t>
            </a:fld>
            <a:endParaRPr lang="fr-FR"/>
          </a:p>
        </p:txBody>
      </p:sp>
    </p:spTree>
    <p:extLst>
      <p:ext uri="{BB962C8B-B14F-4D97-AF65-F5344CB8AC3E}">
        <p14:creationId xmlns:p14="http://schemas.microsoft.com/office/powerpoint/2010/main" val="300403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2CB21-3417-476B-9541-16388D8F0601}"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115-596B-4060-A119-8783C9F587DB}" type="slidenum">
              <a:rPr lang="fr-FR" smtClean="0"/>
              <a:t>‹N°›</a:t>
            </a:fld>
            <a:endParaRPr lang="fr-FR"/>
          </a:p>
        </p:txBody>
      </p:sp>
    </p:spTree>
    <p:extLst>
      <p:ext uri="{BB962C8B-B14F-4D97-AF65-F5344CB8AC3E}">
        <p14:creationId xmlns:p14="http://schemas.microsoft.com/office/powerpoint/2010/main" val="492346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auxilia-conseil.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7.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8.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7.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11.png"/><Relationship Id="rId7" Type="http://schemas.openxmlformats.org/officeDocument/2006/relationships/chart" Target="../charts/chart1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11.png"/><Relationship Id="rId7" Type="http://schemas.openxmlformats.org/officeDocument/2006/relationships/chart" Target="../charts/chart1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expertises.ademe.fr/sites/default/files/assets/documents/ecocalculator.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11.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44.emf"/><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3" name="Image 2">
            <a:extLst>
              <a:ext uri="{FF2B5EF4-FFF2-40B4-BE49-F238E27FC236}">
                <a16:creationId xmlns:a16="http://schemas.microsoft.com/office/drawing/2014/main" id="{E157DF91-B876-4BDF-A3C1-3F532A597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74" y="282106"/>
            <a:ext cx="1556792" cy="1142945"/>
          </a:xfrm>
          <a:prstGeom prst="rect">
            <a:avLst/>
          </a:prstGeom>
        </p:spPr>
      </p:pic>
      <p:pic>
        <p:nvPicPr>
          <p:cNvPr id="4" name="Graphique 13">
            <a:extLst>
              <a:ext uri="{FF2B5EF4-FFF2-40B4-BE49-F238E27FC236}">
                <a16:creationId xmlns:a16="http://schemas.microsoft.com/office/drawing/2014/main" id="{73044981-172C-4D18-BD04-342EFFD3F2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1443" y="571238"/>
            <a:ext cx="2386761" cy="615939"/>
          </a:xfrm>
          <a:prstGeom prst="rect">
            <a:avLst/>
          </a:prstGeom>
        </p:spPr>
      </p:pic>
      <p:pic>
        <p:nvPicPr>
          <p:cNvPr id="5" name="Image 4">
            <a:extLst>
              <a:ext uri="{FF2B5EF4-FFF2-40B4-BE49-F238E27FC236}">
                <a16:creationId xmlns:a16="http://schemas.microsoft.com/office/drawing/2014/main" id="{5855C2B3-78DF-4F86-B5A9-7A9D4C82B9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881" y="657722"/>
            <a:ext cx="1270692" cy="529455"/>
          </a:xfrm>
          <a:prstGeom prst="rect">
            <a:avLst/>
          </a:prstGeom>
        </p:spPr>
      </p:pic>
      <p:pic>
        <p:nvPicPr>
          <p:cNvPr id="6" name="Image 5">
            <a:extLst>
              <a:ext uri="{FF2B5EF4-FFF2-40B4-BE49-F238E27FC236}">
                <a16:creationId xmlns:a16="http://schemas.microsoft.com/office/drawing/2014/main" id="{F89BDC04-48F0-4760-B200-676ACDBB0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4391" y="687397"/>
            <a:ext cx="1334489" cy="470104"/>
          </a:xfrm>
          <a:prstGeom prst="rect">
            <a:avLst/>
          </a:prstGeom>
        </p:spPr>
      </p:pic>
      <p:sp>
        <p:nvSpPr>
          <p:cNvPr id="7" name="ZoneTexte 6">
            <a:extLst>
              <a:ext uri="{FF2B5EF4-FFF2-40B4-BE49-F238E27FC236}">
                <a16:creationId xmlns:a16="http://schemas.microsoft.com/office/drawing/2014/main" id="{BC0C0651-4BB5-437D-9119-7E088E756A72}"/>
              </a:ext>
            </a:extLst>
          </p:cNvPr>
          <p:cNvSpPr txBox="1"/>
          <p:nvPr/>
        </p:nvSpPr>
        <p:spPr>
          <a:xfrm>
            <a:off x="1385370" y="2583809"/>
            <a:ext cx="6777118" cy="1938992"/>
          </a:xfrm>
          <a:prstGeom prst="rect">
            <a:avLst/>
          </a:prstGeom>
          <a:noFill/>
        </p:spPr>
        <p:txBody>
          <a:bodyPr wrap="square" rtlCol="0">
            <a:spAutoFit/>
          </a:bodyPr>
          <a:lstStyle/>
          <a:p>
            <a:pPr algn="ctr"/>
            <a:r>
              <a:rPr lang="fr-FR" sz="2000" b="1" dirty="0">
                <a:latin typeface="Century Gothic" panose="020B0502020202020204" pitchFamily="34" charset="0"/>
              </a:rPr>
              <a:t>PLUM UNIVERSITE DE TOURS</a:t>
            </a:r>
          </a:p>
          <a:p>
            <a:pPr algn="ctr"/>
            <a:endParaRPr lang="fr-FR" sz="2000" b="1" dirty="0">
              <a:latin typeface="Century Gothic" panose="020B0502020202020204" pitchFamily="34" charset="0"/>
            </a:endParaRPr>
          </a:p>
          <a:p>
            <a:pPr algn="ctr"/>
            <a:r>
              <a:rPr lang="fr-FR" sz="2000" b="1" dirty="0">
                <a:latin typeface="Century Gothic" panose="020B0502020202020204" pitchFamily="34" charset="0"/>
              </a:rPr>
              <a:t>DIAGNOSTIC</a:t>
            </a:r>
          </a:p>
          <a:p>
            <a:pPr algn="ctr"/>
            <a:r>
              <a:rPr lang="fr-FR" sz="2000" b="1" dirty="0">
                <a:latin typeface="Century Gothic" panose="020B0502020202020204" pitchFamily="34" charset="0"/>
              </a:rPr>
              <a:t>Connaissance des déplacements</a:t>
            </a:r>
          </a:p>
          <a:p>
            <a:pPr algn="ctr"/>
            <a:endParaRPr lang="fr-FR" sz="2000" b="1" dirty="0">
              <a:latin typeface="Century Gothic" panose="020B0502020202020204" pitchFamily="34" charset="0"/>
            </a:endParaRPr>
          </a:p>
          <a:p>
            <a:pPr algn="ctr"/>
            <a:r>
              <a:rPr lang="fr-FR" sz="2000" b="1" dirty="0">
                <a:latin typeface="Century Gothic" panose="020B0502020202020204" pitchFamily="34" charset="0"/>
              </a:rPr>
              <a:t>Juin 2023</a:t>
            </a:r>
          </a:p>
        </p:txBody>
      </p:sp>
      <p:sp>
        <p:nvSpPr>
          <p:cNvPr id="8" name="Espace réservé du numéro de diapositive 7">
            <a:extLst>
              <a:ext uri="{FF2B5EF4-FFF2-40B4-BE49-F238E27FC236}">
                <a16:creationId xmlns:a16="http://schemas.microsoft.com/office/drawing/2014/main" id="{C131CB6F-0630-47D1-A59D-4CAD5B075574}"/>
              </a:ext>
            </a:extLst>
          </p:cNvPr>
          <p:cNvSpPr>
            <a:spLocks noGrp="1"/>
          </p:cNvSpPr>
          <p:nvPr>
            <p:ph type="sldNum" sz="quarter" idx="12"/>
          </p:nvPr>
        </p:nvSpPr>
        <p:spPr/>
        <p:txBody>
          <a:bodyPr/>
          <a:lstStyle/>
          <a:p>
            <a:fld id="{E399C115-596B-4060-A119-8783C9F587DB}" type="slidenum">
              <a:rPr lang="fr-FR" smtClean="0"/>
              <a:t>1</a:t>
            </a:fld>
            <a:endParaRPr lang="fr-FR"/>
          </a:p>
        </p:txBody>
      </p:sp>
      <p:sp>
        <p:nvSpPr>
          <p:cNvPr id="9" name="ZoneTexte 8">
            <a:extLst>
              <a:ext uri="{FF2B5EF4-FFF2-40B4-BE49-F238E27FC236}">
                <a16:creationId xmlns:a16="http://schemas.microsoft.com/office/drawing/2014/main" id="{0745701D-E9B5-4054-9313-CF748A8564C5}"/>
              </a:ext>
            </a:extLst>
          </p:cNvPr>
          <p:cNvSpPr txBox="1"/>
          <p:nvPr/>
        </p:nvSpPr>
        <p:spPr>
          <a:xfrm>
            <a:off x="506428" y="5381477"/>
            <a:ext cx="2952328" cy="600164"/>
          </a:xfrm>
          <a:prstGeom prst="rect">
            <a:avLst/>
          </a:prstGeom>
          <a:noFill/>
          <a:ln>
            <a:noFill/>
          </a:ln>
        </p:spPr>
        <p:txBody>
          <a:bodyPr wrap="square" rtlCol="0">
            <a:spAutoFit/>
          </a:bodyPr>
          <a:lstStyle/>
          <a:p>
            <a:pPr algn="ctr"/>
            <a:r>
              <a:rPr lang="fr-FR" sz="1100" b="1" dirty="0">
                <a:solidFill>
                  <a:schemeClr val="bg2">
                    <a:lumMod val="25000"/>
                  </a:schemeClr>
                </a:solidFill>
                <a:latin typeface="Century Gothic" panose="020B0502020202020204" pitchFamily="34" charset="0"/>
              </a:rPr>
              <a:t>Diagnostic réalisé par </a:t>
            </a:r>
            <a:r>
              <a:rPr lang="fr-FR" sz="1100" b="1" dirty="0" err="1">
                <a:solidFill>
                  <a:schemeClr val="bg2">
                    <a:lumMod val="25000"/>
                  </a:schemeClr>
                </a:solidFill>
                <a:latin typeface="Century Gothic" panose="020B0502020202020204" pitchFamily="34" charset="0"/>
              </a:rPr>
              <a:t>Auxilia</a:t>
            </a:r>
            <a:r>
              <a:rPr lang="fr-FR" sz="1100" b="1" dirty="0">
                <a:solidFill>
                  <a:schemeClr val="bg2">
                    <a:lumMod val="25000"/>
                  </a:schemeClr>
                </a:solidFill>
                <a:latin typeface="Century Gothic" panose="020B0502020202020204" pitchFamily="34" charset="0"/>
              </a:rPr>
              <a:t> conseil</a:t>
            </a:r>
          </a:p>
          <a:p>
            <a:pPr algn="ctr"/>
            <a:r>
              <a:rPr lang="fr-FR" sz="1100" dirty="0">
                <a:solidFill>
                  <a:schemeClr val="bg2">
                    <a:lumMod val="25000"/>
                  </a:schemeClr>
                </a:solidFill>
                <a:latin typeface="Century Gothic" panose="020B0502020202020204" pitchFamily="34" charset="0"/>
                <a:hlinkClick r:id="rId7"/>
              </a:rPr>
              <a:t>www.auxilia-conseil.com</a:t>
            </a:r>
            <a:r>
              <a:rPr lang="fr-FR" sz="1100" dirty="0">
                <a:solidFill>
                  <a:schemeClr val="bg2">
                    <a:lumMod val="25000"/>
                  </a:schemeClr>
                </a:solidFill>
                <a:latin typeface="Century Gothic" panose="020B0502020202020204" pitchFamily="34" charset="0"/>
              </a:rPr>
              <a:t> </a:t>
            </a:r>
          </a:p>
          <a:p>
            <a:endParaRPr lang="fr-FR" sz="1000" dirty="0">
              <a:solidFill>
                <a:srgbClr val="F0F4F6">
                  <a:lumMod val="25000"/>
                </a:srgbClr>
              </a:solidFill>
            </a:endParaRPr>
          </a:p>
        </p:txBody>
      </p:sp>
      <p:pic>
        <p:nvPicPr>
          <p:cNvPr id="10" name="Google Shape;130;p20" descr="E:\Dossier-Pierre\Les Marques\Auxilia\New-Identité-Auxilia-Mars-2016\Auxilia_Logo\Auxilia_Logo\Auxilia_Logo_CMJN\Auxilia_Logo_CMJN.png">
            <a:extLst>
              <a:ext uri="{FF2B5EF4-FFF2-40B4-BE49-F238E27FC236}">
                <a16:creationId xmlns:a16="http://schemas.microsoft.com/office/drawing/2014/main" id="{A61B263E-FC46-4322-AACC-441CAD6596DD}"/>
              </a:ext>
            </a:extLst>
          </p:cNvPr>
          <p:cNvPicPr preferRelativeResize="0"/>
          <p:nvPr/>
        </p:nvPicPr>
        <p:blipFill rotWithShape="1">
          <a:blip r:embed="rId8">
            <a:alphaModFix/>
          </a:blip>
          <a:srcRect/>
          <a:stretch/>
        </p:blipFill>
        <p:spPr>
          <a:xfrm>
            <a:off x="925649" y="5650645"/>
            <a:ext cx="2113885" cy="925249"/>
          </a:xfrm>
          <a:prstGeom prst="rect">
            <a:avLst/>
          </a:prstGeom>
          <a:noFill/>
          <a:ln>
            <a:noFill/>
          </a:ln>
        </p:spPr>
      </p:pic>
    </p:spTree>
    <p:extLst>
      <p:ext uri="{BB962C8B-B14F-4D97-AF65-F5344CB8AC3E}">
        <p14:creationId xmlns:p14="http://schemas.microsoft.com/office/powerpoint/2010/main" val="236539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77% des </a:t>
            </a:r>
            <a:r>
              <a:rPr lang="fr-FR" b="1" dirty="0" err="1">
                <a:latin typeface="Century Gothic" panose="020B0502020202020204" pitchFamily="34" charset="0"/>
              </a:rPr>
              <a:t>étudiant.e.s</a:t>
            </a:r>
            <a:r>
              <a:rPr lang="fr-FR" b="1" dirty="0">
                <a:latin typeface="Century Gothic" panose="020B0502020202020204" pitchFamily="34" charset="0"/>
              </a:rPr>
              <a:t> sont dans les trois premières années de leur cursus</a:t>
            </a:r>
          </a:p>
        </p:txBody>
      </p:sp>
      <p:graphicFrame>
        <p:nvGraphicFramePr>
          <p:cNvPr id="9" name="Graphique 8">
            <a:extLst>
              <a:ext uri="{FF2B5EF4-FFF2-40B4-BE49-F238E27FC236}">
                <a16:creationId xmlns:a16="http://schemas.microsoft.com/office/drawing/2014/main" id="{4078ECE2-A1BE-4C13-A423-78C59D25D743}"/>
              </a:ext>
            </a:extLst>
          </p:cNvPr>
          <p:cNvGraphicFramePr>
            <a:graphicFrameLocks/>
          </p:cNvGraphicFramePr>
          <p:nvPr>
            <p:extLst>
              <p:ext uri="{D42A27DB-BD31-4B8C-83A1-F6EECF244321}">
                <p14:modId xmlns:p14="http://schemas.microsoft.com/office/powerpoint/2010/main" val="3541885523"/>
              </p:ext>
            </p:extLst>
          </p:nvPr>
        </p:nvGraphicFramePr>
        <p:xfrm>
          <a:off x="2776755" y="3762597"/>
          <a:ext cx="3884103" cy="234682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75C4508F-5EE4-4B64-8DC1-1E6580867B2F}"/>
              </a:ext>
            </a:extLst>
          </p:cNvPr>
          <p:cNvSpPr/>
          <p:nvPr/>
        </p:nvSpPr>
        <p:spPr>
          <a:xfrm>
            <a:off x="494950" y="832503"/>
            <a:ext cx="6989215" cy="338554"/>
          </a:xfrm>
          <a:prstGeom prst="rect">
            <a:avLst/>
          </a:prstGeom>
        </p:spPr>
        <p:txBody>
          <a:bodyPr wrap="square">
            <a:spAutoFit/>
          </a:bodyPr>
          <a:lstStyle/>
          <a:p>
            <a:r>
              <a:rPr lang="fr-FR" sz="1600" b="1" dirty="0">
                <a:solidFill>
                  <a:srgbClr val="00A99B"/>
                </a:solidFill>
                <a:latin typeface="Century Gothic" panose="020B0502020202020204" pitchFamily="34" charset="0"/>
              </a:rPr>
              <a:t>Stade de cursus </a:t>
            </a:r>
            <a:r>
              <a:rPr lang="fr-FR" sz="1200" dirty="0">
                <a:latin typeface="Century Gothic" panose="020B0502020202020204" pitchFamily="34" charset="0"/>
              </a:rPr>
              <a:t>(n=2175)</a:t>
            </a:r>
          </a:p>
        </p:txBody>
      </p:sp>
      <p:pic>
        <p:nvPicPr>
          <p:cNvPr id="5" name="Image 4">
            <a:extLst>
              <a:ext uri="{FF2B5EF4-FFF2-40B4-BE49-F238E27FC236}">
                <a16:creationId xmlns:a16="http://schemas.microsoft.com/office/drawing/2014/main" id="{ED3D9C57-0DD3-489A-BACF-895085D52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222" y="1977539"/>
            <a:ext cx="646331" cy="646331"/>
          </a:xfrm>
          <a:prstGeom prst="rect">
            <a:avLst/>
          </a:prstGeom>
        </p:spPr>
      </p:pic>
      <p:sp>
        <p:nvSpPr>
          <p:cNvPr id="7" name="Rectangle 6">
            <a:extLst>
              <a:ext uri="{FF2B5EF4-FFF2-40B4-BE49-F238E27FC236}">
                <a16:creationId xmlns:a16="http://schemas.microsoft.com/office/drawing/2014/main" id="{C0A05A97-62AF-41B6-9CE1-E57F7A766ACE}"/>
              </a:ext>
            </a:extLst>
          </p:cNvPr>
          <p:cNvSpPr/>
          <p:nvPr/>
        </p:nvSpPr>
        <p:spPr>
          <a:xfrm>
            <a:off x="1804356" y="1479834"/>
            <a:ext cx="2675732" cy="338554"/>
          </a:xfrm>
          <a:prstGeom prst="rect">
            <a:avLst/>
          </a:prstGeom>
        </p:spPr>
        <p:txBody>
          <a:bodyPr wrap="none">
            <a:spAutoFit/>
          </a:bodyPr>
          <a:lstStyle/>
          <a:p>
            <a:pPr marL="228600" algn="just" defTabSz="914400">
              <a:spcBef>
                <a:spcPts val="360"/>
              </a:spcBef>
              <a:defRPr sz="1800" b="0" i="0" u="none" strike="noStrike" kern="0" cap="none" spc="0" baseline="0">
                <a:solidFill>
                  <a:srgbClr val="000000"/>
                </a:solidFill>
                <a:uFillTx/>
              </a:defRPr>
            </a:pPr>
            <a:r>
              <a:rPr lang="fr-FR" sz="1600" b="1" kern="0" dirty="0">
                <a:solidFill>
                  <a:srgbClr val="00A99B"/>
                </a:solidFill>
                <a:latin typeface="Century Gothic" panose="020B0502020202020204" pitchFamily="34" charset="0"/>
              </a:rPr>
              <a:t>30% </a:t>
            </a:r>
            <a:r>
              <a:rPr lang="fr-FR" sz="1200" kern="0" dirty="0">
                <a:solidFill>
                  <a:srgbClr val="000000"/>
                </a:solidFill>
                <a:latin typeface="Century Gothic" panose="020B0502020202020204" pitchFamily="34" charset="0"/>
              </a:rPr>
              <a:t>sont en première année</a:t>
            </a:r>
            <a:endParaRPr lang="fr-FR" kern="0" dirty="0">
              <a:solidFill>
                <a:srgbClr val="000000"/>
              </a:solidFill>
              <a:latin typeface="Century Gothic" panose="020B0502020202020204" pitchFamily="34" charset="0"/>
            </a:endParaRPr>
          </a:p>
        </p:txBody>
      </p:sp>
      <p:sp>
        <p:nvSpPr>
          <p:cNvPr id="11" name="Rectangle 10">
            <a:extLst>
              <a:ext uri="{FF2B5EF4-FFF2-40B4-BE49-F238E27FC236}">
                <a16:creationId xmlns:a16="http://schemas.microsoft.com/office/drawing/2014/main" id="{6AE6AD93-540A-4923-9434-F31736DBEABB}"/>
              </a:ext>
            </a:extLst>
          </p:cNvPr>
          <p:cNvSpPr/>
          <p:nvPr/>
        </p:nvSpPr>
        <p:spPr>
          <a:xfrm>
            <a:off x="1804356" y="2118342"/>
            <a:ext cx="2443298" cy="338554"/>
          </a:xfrm>
          <a:prstGeom prst="rect">
            <a:avLst/>
          </a:prstGeom>
        </p:spPr>
        <p:txBody>
          <a:bodyPr wrap="none">
            <a:spAutoFit/>
          </a:bodyPr>
          <a:lstStyle/>
          <a:p>
            <a:pPr marL="228600" algn="just" defTabSz="914400">
              <a:spcBef>
                <a:spcPts val="360"/>
              </a:spcBef>
            </a:pPr>
            <a:r>
              <a:rPr lang="fr-FR" sz="1600" b="1" kern="0" dirty="0">
                <a:solidFill>
                  <a:srgbClr val="00A99B"/>
                </a:solidFill>
                <a:latin typeface="Century Gothic" panose="020B0502020202020204" pitchFamily="34" charset="0"/>
              </a:rPr>
              <a:t>25% </a:t>
            </a:r>
            <a:r>
              <a:rPr lang="fr-FR" sz="1200" kern="0" dirty="0">
                <a:solidFill>
                  <a:srgbClr val="000000"/>
                </a:solidFill>
                <a:latin typeface="Century Gothic" panose="020B0502020202020204" pitchFamily="34" charset="0"/>
              </a:rPr>
              <a:t>en deuxième année </a:t>
            </a:r>
          </a:p>
        </p:txBody>
      </p:sp>
      <p:sp>
        <p:nvSpPr>
          <p:cNvPr id="12" name="Rectangle 11">
            <a:extLst>
              <a:ext uri="{FF2B5EF4-FFF2-40B4-BE49-F238E27FC236}">
                <a16:creationId xmlns:a16="http://schemas.microsoft.com/office/drawing/2014/main" id="{142E7C3B-5563-48A9-8A8D-AFDD288BD9DE}"/>
              </a:ext>
            </a:extLst>
          </p:cNvPr>
          <p:cNvSpPr/>
          <p:nvPr/>
        </p:nvSpPr>
        <p:spPr>
          <a:xfrm>
            <a:off x="1804356" y="2756850"/>
            <a:ext cx="2318263" cy="338554"/>
          </a:xfrm>
          <a:prstGeom prst="rect">
            <a:avLst/>
          </a:prstGeom>
        </p:spPr>
        <p:txBody>
          <a:bodyPr wrap="none">
            <a:spAutoFit/>
          </a:bodyPr>
          <a:lstStyle/>
          <a:p>
            <a:pPr marL="228600" algn="just" defTabSz="914400">
              <a:spcBef>
                <a:spcPts val="360"/>
              </a:spcBef>
              <a:defRPr sz="1800" b="0" i="0" u="none" strike="noStrike" kern="0" cap="none" spc="0" baseline="0">
                <a:solidFill>
                  <a:srgbClr val="000000"/>
                </a:solidFill>
                <a:uFillTx/>
              </a:defRPr>
            </a:pPr>
            <a:r>
              <a:rPr lang="fr-FR" sz="1600" b="1" kern="0" dirty="0">
                <a:solidFill>
                  <a:srgbClr val="00A99B"/>
                </a:solidFill>
                <a:latin typeface="Century Gothic" panose="020B0502020202020204" pitchFamily="34" charset="0"/>
              </a:rPr>
              <a:t>22% </a:t>
            </a:r>
            <a:r>
              <a:rPr lang="fr-FR" sz="1200" kern="0" dirty="0">
                <a:solidFill>
                  <a:srgbClr val="000000"/>
                </a:solidFill>
                <a:latin typeface="Century Gothic" panose="020B0502020202020204" pitchFamily="34" charset="0"/>
              </a:rPr>
              <a:t>en troisième année</a:t>
            </a:r>
          </a:p>
        </p:txBody>
      </p:sp>
      <p:sp>
        <p:nvSpPr>
          <p:cNvPr id="14" name="Rectangle 13">
            <a:extLst>
              <a:ext uri="{FF2B5EF4-FFF2-40B4-BE49-F238E27FC236}">
                <a16:creationId xmlns:a16="http://schemas.microsoft.com/office/drawing/2014/main" id="{7050BBD0-E6FF-4AD5-85F8-9AA4E1C3954E}"/>
              </a:ext>
            </a:extLst>
          </p:cNvPr>
          <p:cNvSpPr/>
          <p:nvPr/>
        </p:nvSpPr>
        <p:spPr>
          <a:xfrm>
            <a:off x="494950" y="3372714"/>
            <a:ext cx="8145711" cy="276999"/>
          </a:xfrm>
          <a:prstGeom prst="rect">
            <a:avLst/>
          </a:prstGeom>
        </p:spPr>
        <p:txBody>
          <a:bodyPr wrap="square">
            <a:spAutoFit/>
          </a:bodyPr>
          <a:lstStyle/>
          <a:p>
            <a:pPr marL="228600" algn="just" defTabSz="914400">
              <a:spcBef>
                <a:spcPts val="360"/>
              </a:spcBef>
              <a:defRPr sz="1800" b="0" i="0" u="none" strike="noStrike" kern="0" cap="none" spc="0" baseline="0">
                <a:solidFill>
                  <a:srgbClr val="000000"/>
                </a:solidFill>
                <a:uFillTx/>
              </a:defRPr>
            </a:pPr>
            <a:r>
              <a:rPr lang="fr-FR" sz="1200" kern="0" dirty="0">
                <a:solidFill>
                  <a:srgbClr val="000000"/>
                </a:solidFill>
                <a:latin typeface="Century Gothic" panose="020B0502020202020204" pitchFamily="34" charset="0"/>
              </a:rPr>
              <a:t>Les 4e, 5e et 6e années constituent 22% des étudiant.e.s interrogé.e.s</a:t>
            </a:r>
          </a:p>
        </p:txBody>
      </p:sp>
      <p:sp>
        <p:nvSpPr>
          <p:cNvPr id="16" name="Rectangle 15">
            <a:extLst>
              <a:ext uri="{FF2B5EF4-FFF2-40B4-BE49-F238E27FC236}">
                <a16:creationId xmlns:a16="http://schemas.microsoft.com/office/drawing/2014/main" id="{2A37EF6F-75CA-4DA0-85D3-7E167CAFDF59}"/>
              </a:ext>
            </a:extLst>
          </p:cNvPr>
          <p:cNvSpPr/>
          <p:nvPr/>
        </p:nvSpPr>
        <p:spPr>
          <a:xfrm>
            <a:off x="5044882" y="1925574"/>
            <a:ext cx="3595779" cy="1005403"/>
          </a:xfrm>
          <a:prstGeom prst="rect">
            <a:avLst/>
          </a:prstGeom>
          <a:ln>
            <a:solidFill>
              <a:srgbClr val="00A99B"/>
            </a:solidFill>
          </a:ln>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3200" b="1" kern="0" dirty="0">
                <a:solidFill>
                  <a:srgbClr val="00A99B"/>
                </a:solidFill>
                <a:latin typeface="Century Gothic" panose="020B0502020202020204" pitchFamily="34" charset="0"/>
              </a:rPr>
              <a:t>77% </a:t>
            </a:r>
          </a:p>
          <a:p>
            <a:pPr marL="228600" algn="ctr" defTabSz="914400">
              <a:spcBef>
                <a:spcPts val="360"/>
              </a:spcBef>
              <a:defRPr sz="1800" b="0" i="0" u="none" strike="noStrike" kern="0" cap="none" spc="0" baseline="0">
                <a:solidFill>
                  <a:srgbClr val="000000"/>
                </a:solidFill>
                <a:uFillTx/>
              </a:defRPr>
            </a:pPr>
            <a:r>
              <a:rPr lang="fr-FR" sz="1200" kern="0" dirty="0">
                <a:solidFill>
                  <a:srgbClr val="000000"/>
                </a:solidFill>
                <a:latin typeface="Century Gothic" panose="020B0502020202020204" pitchFamily="34" charset="0"/>
              </a:rPr>
              <a:t>sont dans l’une des 3 premières années de leur cursus</a:t>
            </a:r>
          </a:p>
        </p:txBody>
      </p:sp>
      <p:sp>
        <p:nvSpPr>
          <p:cNvPr id="3" name="Accolade fermante 2">
            <a:extLst>
              <a:ext uri="{FF2B5EF4-FFF2-40B4-BE49-F238E27FC236}">
                <a16:creationId xmlns:a16="http://schemas.microsoft.com/office/drawing/2014/main" id="{F4C1CAD3-1403-4A9A-BE70-6D9B960DEF3E}"/>
              </a:ext>
            </a:extLst>
          </p:cNvPr>
          <p:cNvSpPr/>
          <p:nvPr/>
        </p:nvSpPr>
        <p:spPr>
          <a:xfrm>
            <a:off x="4503587" y="1506006"/>
            <a:ext cx="160327" cy="1589398"/>
          </a:xfrm>
          <a:prstGeom prst="rightBrace">
            <a:avLst>
              <a:gd name="adj1" fmla="val 120978"/>
              <a:gd name="adj2" fmla="val 50245"/>
            </a:avLst>
          </a:prstGeom>
          <a:ln>
            <a:solidFill>
              <a:srgbClr val="00A9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93133F4-A29D-4FF1-B09A-1A22B30735C5}"/>
              </a:ext>
            </a:extLst>
          </p:cNvPr>
          <p:cNvSpPr>
            <a:spLocks noGrp="1"/>
          </p:cNvSpPr>
          <p:nvPr>
            <p:ph type="sldNum" sz="quarter" idx="12"/>
          </p:nvPr>
        </p:nvSpPr>
        <p:spPr/>
        <p:txBody>
          <a:bodyPr/>
          <a:lstStyle/>
          <a:p>
            <a:fld id="{E399C115-596B-4060-A119-8783C9F587DB}" type="slidenum">
              <a:rPr lang="fr-FR" smtClean="0"/>
              <a:t>10</a:t>
            </a:fld>
            <a:endParaRPr lang="fr-FR"/>
          </a:p>
        </p:txBody>
      </p:sp>
    </p:spTree>
    <p:extLst>
      <p:ext uri="{BB962C8B-B14F-4D97-AF65-F5344CB8AC3E}">
        <p14:creationId xmlns:p14="http://schemas.microsoft.com/office/powerpoint/2010/main" val="42563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Genre, âge et revenus de l’ensemble de la population</a:t>
            </a:r>
          </a:p>
        </p:txBody>
      </p:sp>
      <p:sp>
        <p:nvSpPr>
          <p:cNvPr id="6" name="Rectangle 5">
            <a:extLst>
              <a:ext uri="{FF2B5EF4-FFF2-40B4-BE49-F238E27FC236}">
                <a16:creationId xmlns:a16="http://schemas.microsoft.com/office/drawing/2014/main" id="{0A9AA820-AFB8-4C64-852F-4ED3706AA847}"/>
              </a:ext>
            </a:extLst>
          </p:cNvPr>
          <p:cNvSpPr/>
          <p:nvPr/>
        </p:nvSpPr>
        <p:spPr>
          <a:xfrm>
            <a:off x="390088" y="5359905"/>
            <a:ext cx="3942826" cy="1164421"/>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35%</a:t>
            </a:r>
            <a:r>
              <a:rPr lang="fr-FR" sz="1050" kern="0" dirty="0">
                <a:solidFill>
                  <a:srgbClr val="000000"/>
                </a:solidFill>
                <a:latin typeface="Century Gothic" panose="020B0502020202020204" pitchFamily="34" charset="0"/>
              </a:rPr>
              <a:t> des répondants déclarent un </a:t>
            </a:r>
            <a:r>
              <a:rPr lang="fr-FR" sz="1050" kern="0" dirty="0">
                <a:solidFill>
                  <a:srgbClr val="00A99B"/>
                </a:solidFill>
                <a:latin typeface="Century Gothic" panose="020B0502020202020204" pitchFamily="34" charset="0"/>
              </a:rPr>
              <a:t>revenu mensuel net de moins de 500 euros</a:t>
            </a:r>
          </a:p>
          <a:p>
            <a:pPr marL="228600" algn="ctr" defTabSz="914400">
              <a:spcBef>
                <a:spcPts val="360"/>
              </a:spcBef>
              <a:defRPr sz="1800" b="0" i="0" u="none" strike="noStrike" kern="0" cap="none" spc="0" baseline="0">
                <a:solidFill>
                  <a:srgbClr val="000000"/>
                </a:solidFill>
                <a:uFillTx/>
              </a:defRPr>
            </a:pPr>
            <a:endParaRPr lang="fr-FR" sz="1050"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Seuls 4% </a:t>
            </a:r>
            <a:r>
              <a:rPr lang="fr-FR" sz="1050" kern="0" dirty="0">
                <a:solidFill>
                  <a:srgbClr val="000000"/>
                </a:solidFill>
                <a:latin typeface="Century Gothic" panose="020B0502020202020204" pitchFamily="34" charset="0"/>
              </a:rPr>
              <a:t>déclarent des </a:t>
            </a:r>
            <a:r>
              <a:rPr lang="fr-FR" sz="1050" kern="0" dirty="0">
                <a:solidFill>
                  <a:srgbClr val="00A99B"/>
                </a:solidFill>
                <a:latin typeface="Century Gothic" panose="020B0502020202020204" pitchFamily="34" charset="0"/>
              </a:rPr>
              <a:t>revenus supérieurs à 6 000 euros</a:t>
            </a:r>
          </a:p>
          <a:p>
            <a:pPr algn="ctr"/>
            <a:endParaRPr lang="fr-FR" sz="1050" dirty="0">
              <a:latin typeface="Century Gothic" panose="020B0502020202020204" pitchFamily="34" charset="0"/>
            </a:endParaRPr>
          </a:p>
        </p:txBody>
      </p:sp>
      <p:graphicFrame>
        <p:nvGraphicFramePr>
          <p:cNvPr id="13" name="Graphique 12">
            <a:extLst>
              <a:ext uri="{FF2B5EF4-FFF2-40B4-BE49-F238E27FC236}">
                <a16:creationId xmlns:a16="http://schemas.microsoft.com/office/drawing/2014/main" id="{D0A44BA3-854C-4A74-8C79-E4A8F8FF81AA}"/>
              </a:ext>
            </a:extLst>
          </p:cNvPr>
          <p:cNvGraphicFramePr>
            <a:graphicFrameLocks/>
          </p:cNvGraphicFramePr>
          <p:nvPr>
            <p:extLst/>
          </p:nvPr>
        </p:nvGraphicFramePr>
        <p:xfrm>
          <a:off x="4797993" y="3893086"/>
          <a:ext cx="3884104" cy="2612958"/>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 3">
            <a:extLst>
              <a:ext uri="{FF2B5EF4-FFF2-40B4-BE49-F238E27FC236}">
                <a16:creationId xmlns:a16="http://schemas.microsoft.com/office/drawing/2014/main" id="{ECC0785B-C366-45BE-A2C7-860FC062C43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39612" y="1069733"/>
            <a:ext cx="745895" cy="745895"/>
          </a:xfrm>
          <a:prstGeom prst="rect">
            <a:avLst/>
          </a:prstGeom>
        </p:spPr>
      </p:pic>
      <p:sp>
        <p:nvSpPr>
          <p:cNvPr id="5" name="Rectangle 4">
            <a:extLst>
              <a:ext uri="{FF2B5EF4-FFF2-40B4-BE49-F238E27FC236}">
                <a16:creationId xmlns:a16="http://schemas.microsoft.com/office/drawing/2014/main" id="{39ADA7D7-57EA-41F6-85F8-70A21AC38F8F}"/>
              </a:ext>
            </a:extLst>
          </p:cNvPr>
          <p:cNvSpPr/>
          <p:nvPr/>
        </p:nvSpPr>
        <p:spPr>
          <a:xfrm>
            <a:off x="887136" y="1945489"/>
            <a:ext cx="2948730" cy="438582"/>
          </a:xfrm>
          <a:prstGeom prst="rect">
            <a:avLst/>
          </a:prstGeom>
        </p:spPr>
        <p:txBody>
          <a:bodyPr wrap="square">
            <a:spAutoFit/>
          </a:bodyPr>
          <a:lstStyle/>
          <a:p>
            <a:pPr algn="ctr"/>
            <a:r>
              <a:rPr lang="fr-FR" sz="1200" b="1" dirty="0">
                <a:solidFill>
                  <a:srgbClr val="00A99B"/>
                </a:solidFill>
                <a:latin typeface="Century Gothic" panose="020B0502020202020204" pitchFamily="34" charset="0"/>
              </a:rPr>
              <a:t>Genre</a:t>
            </a:r>
          </a:p>
          <a:p>
            <a:pPr algn="ctr"/>
            <a:r>
              <a:rPr lang="fr-FR" sz="1050" b="1" dirty="0">
                <a:solidFill>
                  <a:schemeClr val="bg2">
                    <a:lumMod val="75000"/>
                  </a:schemeClr>
                </a:solidFill>
                <a:latin typeface="Century Gothic" panose="020B0502020202020204" pitchFamily="34" charset="0"/>
              </a:rPr>
              <a:t> (n=3066)</a:t>
            </a:r>
            <a:r>
              <a:rPr lang="fr-FR" sz="1050" dirty="0">
                <a:solidFill>
                  <a:schemeClr val="bg2">
                    <a:lumMod val="75000"/>
                  </a:schemeClr>
                </a:solidFill>
              </a:rPr>
              <a:t> </a:t>
            </a:r>
          </a:p>
        </p:txBody>
      </p:sp>
      <p:pic>
        <p:nvPicPr>
          <p:cNvPr id="9" name="Image 8">
            <a:extLst>
              <a:ext uri="{FF2B5EF4-FFF2-40B4-BE49-F238E27FC236}">
                <a16:creationId xmlns:a16="http://schemas.microsoft.com/office/drawing/2014/main" id="{15E94D0C-62CC-4861-8068-CDC4956A638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367099" y="1032482"/>
            <a:ext cx="745895" cy="745895"/>
          </a:xfrm>
          <a:prstGeom prst="rect">
            <a:avLst/>
          </a:prstGeom>
        </p:spPr>
      </p:pic>
      <p:sp>
        <p:nvSpPr>
          <p:cNvPr id="10" name="Rectangle 9">
            <a:extLst>
              <a:ext uri="{FF2B5EF4-FFF2-40B4-BE49-F238E27FC236}">
                <a16:creationId xmlns:a16="http://schemas.microsoft.com/office/drawing/2014/main" id="{1780953F-1C97-4BF3-BDEC-73B6396FED36}"/>
              </a:ext>
            </a:extLst>
          </p:cNvPr>
          <p:cNvSpPr/>
          <p:nvPr/>
        </p:nvSpPr>
        <p:spPr>
          <a:xfrm>
            <a:off x="5466222" y="2513741"/>
            <a:ext cx="2547647" cy="1105431"/>
          </a:xfrm>
          <a:prstGeom prst="rect">
            <a:avLst/>
          </a:prstGeom>
        </p:spPr>
        <p:txBody>
          <a:bodyPr wrap="square">
            <a:spAutoFit/>
          </a:bodyPr>
          <a:lstStyle/>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27% </a:t>
            </a:r>
            <a:r>
              <a:rPr lang="fr-FR" sz="1050" kern="0" dirty="0">
                <a:solidFill>
                  <a:srgbClr val="000000"/>
                </a:solidFill>
                <a:latin typeface="Century Gothic" panose="020B0502020202020204" pitchFamily="34" charset="0"/>
              </a:rPr>
              <a:t>ont</a:t>
            </a:r>
            <a:r>
              <a:rPr lang="fr-FR" sz="1050" b="1" kern="0" dirty="0">
                <a:solidFill>
                  <a:srgbClr val="00A99B"/>
                </a:solidFill>
                <a:latin typeface="Century Gothic" panose="020B0502020202020204" pitchFamily="34" charset="0"/>
              </a:rPr>
              <a:t> </a:t>
            </a:r>
            <a:r>
              <a:rPr lang="fr-FR" sz="1050" kern="0" dirty="0">
                <a:solidFill>
                  <a:srgbClr val="000000"/>
                </a:solidFill>
                <a:latin typeface="Century Gothic" panose="020B0502020202020204" pitchFamily="34" charset="0"/>
              </a:rPr>
              <a:t>moins de 20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39% </a:t>
            </a:r>
            <a:r>
              <a:rPr lang="fr-FR" sz="1050" kern="0" dirty="0">
                <a:solidFill>
                  <a:srgbClr val="000000"/>
                </a:solidFill>
                <a:latin typeface="Century Gothic" panose="020B0502020202020204" pitchFamily="34" charset="0"/>
              </a:rPr>
              <a:t>ont</a:t>
            </a:r>
            <a:r>
              <a:rPr lang="fr-FR" sz="1050" b="1" kern="0" dirty="0">
                <a:solidFill>
                  <a:srgbClr val="00A99B"/>
                </a:solidFill>
                <a:latin typeface="Century Gothic" panose="020B0502020202020204" pitchFamily="34" charset="0"/>
              </a:rPr>
              <a:t> </a:t>
            </a:r>
            <a:r>
              <a:rPr lang="fr-FR" sz="1050" kern="0" dirty="0">
                <a:solidFill>
                  <a:srgbClr val="000000"/>
                </a:solidFill>
                <a:latin typeface="Century Gothic" panose="020B0502020202020204" pitchFamily="34" charset="0"/>
              </a:rPr>
              <a:t>entre 20 et 24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9% </a:t>
            </a:r>
            <a:r>
              <a:rPr lang="fr-FR" sz="1050" kern="0" dirty="0">
                <a:solidFill>
                  <a:srgbClr val="000000"/>
                </a:solidFill>
                <a:latin typeface="Century Gothic" panose="020B0502020202020204" pitchFamily="34" charset="0"/>
              </a:rPr>
              <a:t>ont entre 25 et 34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13% </a:t>
            </a:r>
            <a:r>
              <a:rPr lang="fr-FR" sz="1050" kern="0" dirty="0">
                <a:solidFill>
                  <a:srgbClr val="000000"/>
                </a:solidFill>
                <a:latin typeface="Century Gothic" panose="020B0502020202020204" pitchFamily="34" charset="0"/>
              </a:rPr>
              <a:t>ont entre 35 et 49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12% </a:t>
            </a:r>
            <a:r>
              <a:rPr lang="fr-FR" sz="1050" kern="0" dirty="0">
                <a:solidFill>
                  <a:srgbClr val="000000"/>
                </a:solidFill>
                <a:latin typeface="Century Gothic" panose="020B0502020202020204" pitchFamily="34" charset="0"/>
              </a:rPr>
              <a:t>ont 50 ans et plus</a:t>
            </a:r>
          </a:p>
        </p:txBody>
      </p:sp>
      <p:sp>
        <p:nvSpPr>
          <p:cNvPr id="11" name="Rectangle 10">
            <a:extLst>
              <a:ext uri="{FF2B5EF4-FFF2-40B4-BE49-F238E27FC236}">
                <a16:creationId xmlns:a16="http://schemas.microsoft.com/office/drawing/2014/main" id="{99FF66D8-3E58-4224-B31F-6FF396DECF11}"/>
              </a:ext>
            </a:extLst>
          </p:cNvPr>
          <p:cNvSpPr/>
          <p:nvPr/>
        </p:nvSpPr>
        <p:spPr>
          <a:xfrm>
            <a:off x="629174" y="2513932"/>
            <a:ext cx="3464654" cy="841256"/>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70% de femmes </a:t>
            </a:r>
            <a:r>
              <a:rPr lang="fr-FR" sz="1050" kern="0" dirty="0">
                <a:solidFill>
                  <a:srgbClr val="000000"/>
                </a:solidFill>
                <a:latin typeface="Century Gothic" panose="020B0502020202020204" pitchFamily="34" charset="0"/>
              </a:rPr>
              <a:t>et </a:t>
            </a:r>
            <a:r>
              <a:rPr lang="fr-FR" sz="1050" b="1" kern="0" dirty="0">
                <a:solidFill>
                  <a:srgbClr val="00A99B"/>
                </a:solidFill>
                <a:latin typeface="Century Gothic" panose="020B0502020202020204" pitchFamily="34" charset="0"/>
              </a:rPr>
              <a:t>28% d’hommes</a:t>
            </a:r>
          </a:p>
          <a:p>
            <a:pPr marL="228600" algn="ctr" defTabSz="914400">
              <a:spcBef>
                <a:spcPts val="360"/>
              </a:spcBef>
              <a:defRPr sz="1800" b="0" i="0" u="none" strike="noStrike" kern="0" cap="none" spc="0" baseline="0">
                <a:solidFill>
                  <a:srgbClr val="000000"/>
                </a:solidFill>
                <a:uFillTx/>
              </a:defRPr>
            </a:pPr>
            <a:endParaRPr lang="fr-FR" sz="1050" b="1"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kern="0" dirty="0">
                <a:solidFill>
                  <a:srgbClr val="000000"/>
                </a:solidFill>
                <a:latin typeface="Century Gothic" panose="020B0502020202020204" pitchFamily="34" charset="0"/>
              </a:rPr>
              <a:t>Parmi les répondants, </a:t>
            </a:r>
            <a:r>
              <a:rPr lang="fr-FR" sz="1050" b="1" kern="0" dirty="0">
                <a:solidFill>
                  <a:srgbClr val="00A99B"/>
                </a:solidFill>
                <a:latin typeface="Century Gothic" panose="020B0502020202020204" pitchFamily="34" charset="0"/>
              </a:rPr>
              <a:t>1% se déclarent non binaire</a:t>
            </a:r>
            <a:r>
              <a:rPr lang="fr-FR" sz="1050" b="1" kern="0" dirty="0">
                <a:solidFill>
                  <a:srgbClr val="000000"/>
                </a:solidFill>
                <a:latin typeface="Century Gothic" panose="020B0502020202020204" pitchFamily="34" charset="0"/>
              </a:rPr>
              <a:t> </a:t>
            </a:r>
            <a:r>
              <a:rPr lang="fr-FR" sz="1050" kern="0" dirty="0">
                <a:solidFill>
                  <a:srgbClr val="000000"/>
                </a:solidFill>
                <a:latin typeface="Century Gothic" panose="020B0502020202020204" pitchFamily="34" charset="0"/>
              </a:rPr>
              <a:t>et 1% ne souhaitent pas répondre</a:t>
            </a:r>
          </a:p>
        </p:txBody>
      </p:sp>
      <p:sp>
        <p:nvSpPr>
          <p:cNvPr id="12" name="Rectangle 11">
            <a:extLst>
              <a:ext uri="{FF2B5EF4-FFF2-40B4-BE49-F238E27FC236}">
                <a16:creationId xmlns:a16="http://schemas.microsoft.com/office/drawing/2014/main" id="{D41A27E9-D88E-44A7-A5E7-1AA7D526A9F5}"/>
              </a:ext>
            </a:extLst>
          </p:cNvPr>
          <p:cNvSpPr/>
          <p:nvPr/>
        </p:nvSpPr>
        <p:spPr>
          <a:xfrm>
            <a:off x="6367099" y="1926768"/>
            <a:ext cx="748923" cy="438582"/>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Age </a:t>
            </a:r>
          </a:p>
          <a:p>
            <a:pPr algn="ctr"/>
            <a:r>
              <a:rPr lang="fr-FR" sz="1050" b="1" dirty="0">
                <a:solidFill>
                  <a:schemeClr val="bg2">
                    <a:lumMod val="75000"/>
                  </a:schemeClr>
                </a:solidFill>
                <a:latin typeface="Century Gothic" panose="020B0502020202020204" pitchFamily="34" charset="0"/>
              </a:rPr>
              <a:t>(n=3066)</a:t>
            </a:r>
          </a:p>
        </p:txBody>
      </p:sp>
      <p:pic>
        <p:nvPicPr>
          <p:cNvPr id="15" name="Image 14">
            <a:extLst>
              <a:ext uri="{FF2B5EF4-FFF2-40B4-BE49-F238E27FC236}">
                <a16:creationId xmlns:a16="http://schemas.microsoft.com/office/drawing/2014/main" id="{7BD19401-508F-4991-85E6-0FE185C1EA11}"/>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676496" y="3626554"/>
            <a:ext cx="1370010" cy="1370010"/>
          </a:xfrm>
          <a:prstGeom prst="rect">
            <a:avLst/>
          </a:prstGeom>
        </p:spPr>
      </p:pic>
      <p:sp>
        <p:nvSpPr>
          <p:cNvPr id="16" name="Rectangle 15">
            <a:extLst>
              <a:ext uri="{FF2B5EF4-FFF2-40B4-BE49-F238E27FC236}">
                <a16:creationId xmlns:a16="http://schemas.microsoft.com/office/drawing/2014/main" id="{1FEDBC7A-E8D5-4210-8AD0-3A749E60E873}"/>
              </a:ext>
            </a:extLst>
          </p:cNvPr>
          <p:cNvSpPr/>
          <p:nvPr/>
        </p:nvSpPr>
        <p:spPr>
          <a:xfrm>
            <a:off x="1646169" y="4668650"/>
            <a:ext cx="1532791" cy="530915"/>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Revenus du foyer</a:t>
            </a:r>
            <a:r>
              <a:rPr lang="fr-FR" b="1" dirty="0">
                <a:solidFill>
                  <a:srgbClr val="00A99B"/>
                </a:solidFill>
                <a:latin typeface="Century Gothic" panose="020B0502020202020204" pitchFamily="34" charset="0"/>
              </a:rPr>
              <a:t> </a:t>
            </a:r>
          </a:p>
          <a:p>
            <a:pPr algn="ctr"/>
            <a:r>
              <a:rPr lang="fr-FR" sz="1050" b="1" dirty="0">
                <a:solidFill>
                  <a:schemeClr val="bg2">
                    <a:lumMod val="75000"/>
                  </a:schemeClr>
                </a:solidFill>
                <a:latin typeface="Century Gothic" panose="020B0502020202020204" pitchFamily="34" charset="0"/>
              </a:rPr>
              <a:t>(n=2657)</a:t>
            </a:r>
          </a:p>
        </p:txBody>
      </p:sp>
      <p:sp>
        <p:nvSpPr>
          <p:cNvPr id="3" name="Espace réservé du numéro de diapositive 2">
            <a:extLst>
              <a:ext uri="{FF2B5EF4-FFF2-40B4-BE49-F238E27FC236}">
                <a16:creationId xmlns:a16="http://schemas.microsoft.com/office/drawing/2014/main" id="{2CC8FE45-3416-4801-B4C4-18076EF2E427}"/>
              </a:ext>
            </a:extLst>
          </p:cNvPr>
          <p:cNvSpPr>
            <a:spLocks noGrp="1"/>
          </p:cNvSpPr>
          <p:nvPr>
            <p:ph type="sldNum" sz="quarter" idx="12"/>
          </p:nvPr>
        </p:nvSpPr>
        <p:spPr/>
        <p:txBody>
          <a:bodyPr/>
          <a:lstStyle/>
          <a:p>
            <a:fld id="{E399C115-596B-4060-A119-8783C9F587DB}" type="slidenum">
              <a:rPr lang="fr-FR" smtClean="0"/>
              <a:t>11</a:t>
            </a:fld>
            <a:endParaRPr lang="fr-FR"/>
          </a:p>
        </p:txBody>
      </p:sp>
    </p:spTree>
    <p:extLst>
      <p:ext uri="{BB962C8B-B14F-4D97-AF65-F5344CB8AC3E}">
        <p14:creationId xmlns:p14="http://schemas.microsoft.com/office/powerpoint/2010/main" val="206577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503339" y="184558"/>
            <a:ext cx="8372213" cy="369332"/>
          </a:xfrm>
          <a:prstGeom prst="rect">
            <a:avLst/>
          </a:prstGeom>
          <a:noFill/>
        </p:spPr>
        <p:txBody>
          <a:bodyPr wrap="square" rtlCol="0">
            <a:spAutoFit/>
          </a:bodyPr>
          <a:lstStyle/>
          <a:p>
            <a:r>
              <a:rPr lang="fr-FR" b="1" dirty="0">
                <a:latin typeface="Century Gothic" panose="020B0502020202020204" pitchFamily="34" charset="0"/>
              </a:rPr>
              <a:t>Représentativité de l’échantillon</a:t>
            </a:r>
          </a:p>
        </p:txBody>
      </p:sp>
      <p:sp>
        <p:nvSpPr>
          <p:cNvPr id="6" name="ZoneTexte 5">
            <a:extLst>
              <a:ext uri="{FF2B5EF4-FFF2-40B4-BE49-F238E27FC236}">
                <a16:creationId xmlns:a16="http://schemas.microsoft.com/office/drawing/2014/main" id="{D9222FEC-B129-4E55-89E6-59C5C366E61F}"/>
              </a:ext>
            </a:extLst>
          </p:cNvPr>
          <p:cNvSpPr txBox="1"/>
          <p:nvPr/>
        </p:nvSpPr>
        <p:spPr>
          <a:xfrm>
            <a:off x="494950" y="654346"/>
            <a:ext cx="7881456" cy="6068328"/>
          </a:xfrm>
          <a:prstGeom prst="rect">
            <a:avLst/>
          </a:prstGeom>
          <a:noFill/>
        </p:spPr>
        <p:txBody>
          <a:bodyPr wrap="square" rtlCol="0">
            <a:spAutoFit/>
          </a:bodyPr>
          <a:lstStyle/>
          <a:p>
            <a:pPr algn="just">
              <a:spcAft>
                <a:spcPts val="600"/>
              </a:spcAft>
            </a:pPr>
            <a:r>
              <a:rPr lang="fr-FR" sz="1100" b="1" dirty="0">
                <a:solidFill>
                  <a:srgbClr val="00A99B"/>
                </a:solidFill>
                <a:latin typeface="Century Gothic" panose="020B0502020202020204" pitchFamily="34" charset="0"/>
              </a:rPr>
              <a:t>Statut : les BIATSS et </a:t>
            </a:r>
            <a:r>
              <a:rPr lang="fr-FR" sz="1100" b="1" dirty="0" err="1">
                <a:solidFill>
                  <a:srgbClr val="00A99B"/>
                </a:solidFill>
                <a:latin typeface="Century Gothic" panose="020B0502020202020204" pitchFamily="34" charset="0"/>
              </a:rPr>
              <a:t>enseignant.e.s</a:t>
            </a:r>
            <a:r>
              <a:rPr lang="fr-FR" sz="1100" b="1" dirty="0">
                <a:solidFill>
                  <a:srgbClr val="00A99B"/>
                </a:solidFill>
                <a:latin typeface="Century Gothic" panose="020B0502020202020204" pitchFamily="34" charset="0"/>
              </a:rPr>
              <a:t>/</a:t>
            </a:r>
            <a:r>
              <a:rPr lang="fr-FR" sz="1100" b="1" dirty="0" err="1">
                <a:solidFill>
                  <a:srgbClr val="00A99B"/>
                </a:solidFill>
                <a:latin typeface="Century Gothic" panose="020B0502020202020204" pitchFamily="34" charset="0"/>
              </a:rPr>
              <a:t>chercheur.ses</a:t>
            </a:r>
            <a:r>
              <a:rPr lang="fr-FR" sz="1100" b="1" dirty="0">
                <a:solidFill>
                  <a:srgbClr val="00A99B"/>
                </a:solidFill>
                <a:latin typeface="Century Gothic" panose="020B0502020202020204" pitchFamily="34" charset="0"/>
              </a:rPr>
              <a:t> surreprésentés</a:t>
            </a:r>
            <a:endParaRPr lang="fr-FR" sz="1100" b="1" kern="0" dirty="0">
              <a:solidFill>
                <a:srgbClr val="00A99B"/>
              </a:solidFill>
              <a:latin typeface="Century Gothic" panose="020B0502020202020204" pitchFamily="34" charset="0"/>
            </a:endParaRPr>
          </a:p>
          <a:p>
            <a:pPr algn="just">
              <a:spcAft>
                <a:spcPts val="600"/>
              </a:spcAft>
            </a:pPr>
            <a:r>
              <a:rPr lang="fr-FR" sz="1000" kern="0" dirty="0">
                <a:solidFill>
                  <a:srgbClr val="000000"/>
                </a:solidFill>
                <a:latin typeface="Century Gothic" panose="020B0502020202020204" pitchFamily="34" charset="0"/>
              </a:rPr>
              <a:t>Selon les données les plus récentes de l’Université, la communauté universitaire, hors vacataires, est constituée de 29 198 personnes, dont 89,8% d’</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6,1% d’</a:t>
            </a:r>
            <a:r>
              <a:rPr lang="fr-FR" sz="1000" kern="0" dirty="0" err="1">
                <a:solidFill>
                  <a:srgbClr val="000000"/>
                </a:solidFill>
                <a:latin typeface="Century Gothic" panose="020B0502020202020204" pitchFamily="34" charset="0"/>
              </a:rPr>
              <a:t>enseignant.e.s</a:t>
            </a:r>
            <a:r>
              <a:rPr lang="fr-FR" sz="1000" kern="0" dirty="0">
                <a:solidFill>
                  <a:srgbClr val="000000"/>
                </a:solidFill>
                <a:latin typeface="Century Gothic" panose="020B0502020202020204" pitchFamily="34" charset="0"/>
              </a:rPr>
              <a:t>/</a:t>
            </a:r>
            <a:r>
              <a:rPr lang="fr-FR" sz="1000" kern="0" dirty="0" err="1">
                <a:solidFill>
                  <a:srgbClr val="000000"/>
                </a:solidFill>
                <a:latin typeface="Century Gothic" panose="020B0502020202020204" pitchFamily="34" charset="0"/>
              </a:rPr>
              <a:t>chercheur.ses</a:t>
            </a:r>
            <a:r>
              <a:rPr lang="fr-FR" sz="1000" kern="0" dirty="0">
                <a:solidFill>
                  <a:srgbClr val="000000"/>
                </a:solidFill>
                <a:latin typeface="Century Gothic" panose="020B0502020202020204" pitchFamily="34" charset="0"/>
              </a:rPr>
              <a:t> et 4,1% de BIATSS.</a:t>
            </a:r>
          </a:p>
          <a:p>
            <a:pPr algn="just"/>
            <a:r>
              <a:rPr lang="fr-FR" sz="1000" kern="0" dirty="0">
                <a:solidFill>
                  <a:srgbClr val="000000"/>
                </a:solidFill>
                <a:latin typeface="Century Gothic" panose="020B0502020202020204" pitchFamily="34" charset="0"/>
              </a:rPr>
              <a:t>L’échantillon obtenu grâce aux 3 066 réponses à l’enquête montre une surreprésentation des BIATSS (18%) et des </a:t>
            </a:r>
            <a:r>
              <a:rPr lang="fr-FR" sz="1000" kern="0" dirty="0" err="1">
                <a:solidFill>
                  <a:srgbClr val="000000"/>
                </a:solidFill>
                <a:latin typeface="Century Gothic" panose="020B0502020202020204" pitchFamily="34" charset="0"/>
              </a:rPr>
              <a:t>enseignant.e.s</a:t>
            </a:r>
            <a:r>
              <a:rPr lang="fr-FR" sz="1000" kern="0" dirty="0">
                <a:solidFill>
                  <a:srgbClr val="000000"/>
                </a:solidFill>
                <a:latin typeface="Century Gothic" panose="020B0502020202020204" pitchFamily="34" charset="0"/>
              </a:rPr>
              <a:t>/</a:t>
            </a:r>
            <a:r>
              <a:rPr lang="fr-FR" sz="1000" kern="0" dirty="0" err="1">
                <a:solidFill>
                  <a:srgbClr val="000000"/>
                </a:solidFill>
                <a:latin typeface="Century Gothic" panose="020B0502020202020204" pitchFamily="34" charset="0"/>
              </a:rPr>
              <a:t>chercheur.ses</a:t>
            </a:r>
            <a:r>
              <a:rPr lang="fr-FR" sz="1000" kern="0" dirty="0">
                <a:solidFill>
                  <a:srgbClr val="000000"/>
                </a:solidFill>
                <a:latin typeface="Century Gothic" panose="020B0502020202020204" pitchFamily="34" charset="0"/>
              </a:rPr>
              <a:t> (11%), liée à une plus grande difficulté à mobiliser les </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Ces </a:t>
            </a:r>
            <a:r>
              <a:rPr lang="fr-FR" sz="1000" kern="0" dirty="0" err="1">
                <a:solidFill>
                  <a:srgbClr val="000000"/>
                </a:solidFill>
                <a:latin typeface="Century Gothic" panose="020B0502020202020204" pitchFamily="34" charset="0"/>
              </a:rPr>
              <a:t>dernier.e.s</a:t>
            </a:r>
            <a:r>
              <a:rPr lang="fr-FR" sz="1000" kern="0" dirty="0">
                <a:solidFill>
                  <a:srgbClr val="000000"/>
                </a:solidFill>
                <a:latin typeface="Century Gothic" panose="020B0502020202020204" pitchFamily="34" charset="0"/>
              </a:rPr>
              <a:t> représentant cependant la grande majorité des réponses avec 71%, nous considérons que les informations obtenues restent fiables, d’autant qu’un grand nombre de thématiques ont fait l’objet d’analyses séparant les trois statuts.</a:t>
            </a:r>
          </a:p>
          <a:p>
            <a:pPr marL="228600" algn="just" defTabSz="914400">
              <a:defRPr sz="1800" b="0" i="0" u="none" strike="noStrike" kern="0" cap="none" spc="0" baseline="0">
                <a:solidFill>
                  <a:srgbClr val="000000"/>
                </a:solidFill>
                <a:uFillTx/>
              </a:defRPr>
            </a:pPr>
            <a:endParaRPr lang="fr-FR" sz="1000" dirty="0">
              <a:latin typeface="Century Gothic" panose="020B0502020202020204" pitchFamily="34" charset="0"/>
            </a:endParaRPr>
          </a:p>
          <a:p>
            <a:pPr algn="just">
              <a:spcAft>
                <a:spcPts val="600"/>
              </a:spcAft>
            </a:pPr>
            <a:r>
              <a:rPr lang="fr-FR" sz="1100" b="1" dirty="0">
                <a:solidFill>
                  <a:srgbClr val="00A99B"/>
                </a:solidFill>
                <a:latin typeface="Century Gothic" panose="020B0502020202020204" pitchFamily="34" charset="0"/>
              </a:rPr>
              <a:t>Sexe (pour les étudiant.es) : les femmes surreprésentées </a:t>
            </a:r>
            <a:endParaRPr lang="fr-FR" sz="1100" b="1" kern="0" dirty="0">
              <a:solidFill>
                <a:srgbClr val="00A99B"/>
              </a:solidFill>
              <a:latin typeface="Century Gothic" panose="020B0502020202020204" pitchFamily="34" charset="0"/>
            </a:endParaRPr>
          </a:p>
          <a:p>
            <a:pPr algn="just"/>
            <a:r>
              <a:rPr lang="fr-FR" sz="1000" kern="0" dirty="0">
                <a:solidFill>
                  <a:srgbClr val="000000"/>
                </a:solidFill>
                <a:latin typeface="Century Gothic" panose="020B0502020202020204" pitchFamily="34" charset="0"/>
              </a:rPr>
              <a:t>L’échantillon des </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issu de l’enquête montre une répartition des genres de 72% de femmes, 25% d’hommes et 2% de non binaires (1% n’ont pas souhaité répondre à cette question), contre 61% de femmes et 39% d’hommes selon les données de l’Université. Malgré ce différentiel, nous n’avons pas identifié d’analyses pouvant être faussées par la constitution de l’échantillon obtenu.</a:t>
            </a:r>
          </a:p>
          <a:p>
            <a:pPr algn="just"/>
            <a:endParaRPr lang="fr-FR" sz="1000" kern="0" dirty="0">
              <a:solidFill>
                <a:srgbClr val="000000"/>
              </a:solidFill>
              <a:latin typeface="Century Gothic" panose="020B0502020202020204" pitchFamily="34" charset="0"/>
            </a:endParaRPr>
          </a:p>
          <a:p>
            <a:pPr algn="just">
              <a:spcAft>
                <a:spcPts val="600"/>
              </a:spcAft>
            </a:pPr>
            <a:r>
              <a:rPr lang="fr-FR" sz="1100" b="1" dirty="0">
                <a:solidFill>
                  <a:srgbClr val="00A99B"/>
                </a:solidFill>
                <a:latin typeface="Century Gothic" panose="020B0502020202020204" pitchFamily="34" charset="0"/>
              </a:rPr>
              <a:t>Cursus : un échantillon assez représentatif</a:t>
            </a:r>
          </a:p>
          <a:p>
            <a:pPr algn="just">
              <a:spcAft>
                <a:spcPts val="600"/>
              </a:spcAft>
            </a:pPr>
            <a:r>
              <a:rPr lang="fr-FR" sz="1000" kern="0" dirty="0">
                <a:solidFill>
                  <a:srgbClr val="000000"/>
                </a:solidFill>
                <a:latin typeface="Century Gothic" panose="020B0502020202020204" pitchFamily="34" charset="0"/>
              </a:rPr>
              <a:t>La répartition des </a:t>
            </a:r>
            <a:r>
              <a:rPr lang="fr-FR" sz="1000" kern="0" dirty="0" err="1">
                <a:solidFill>
                  <a:srgbClr val="000000"/>
                </a:solidFill>
                <a:latin typeface="Century Gothic" panose="020B0502020202020204" pitchFamily="34" charset="0"/>
              </a:rPr>
              <a:t>répondant.e.s</a:t>
            </a:r>
            <a:r>
              <a:rPr lang="fr-FR" sz="1000" kern="0" dirty="0">
                <a:solidFill>
                  <a:srgbClr val="000000"/>
                </a:solidFill>
                <a:latin typeface="Century Gothic" panose="020B0502020202020204" pitchFamily="34" charset="0"/>
              </a:rPr>
              <a:t> </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est assez proche de la réalité en ce qui concerne le niveau d’études :</a:t>
            </a:r>
          </a:p>
          <a:p>
            <a:pPr algn="just"/>
            <a:r>
              <a:rPr lang="fr-FR" sz="1000" kern="0" dirty="0">
                <a:solidFill>
                  <a:srgbClr val="000000"/>
                </a:solidFill>
                <a:latin typeface="Century Gothic" panose="020B0502020202020204" pitchFamily="34" charset="0"/>
              </a:rPr>
              <a:t>		Données échantillon 		Données Université</a:t>
            </a:r>
          </a:p>
          <a:p>
            <a:pPr algn="just"/>
            <a:r>
              <a:rPr lang="fr-FR" sz="1000" kern="0" dirty="0">
                <a:solidFill>
                  <a:srgbClr val="000000"/>
                </a:solidFill>
                <a:latin typeface="Century Gothic" panose="020B0502020202020204" pitchFamily="34" charset="0"/>
              </a:rPr>
              <a:t>1</a:t>
            </a:r>
            <a:r>
              <a:rPr lang="fr-FR" sz="1000" kern="0" baseline="30000" dirty="0">
                <a:solidFill>
                  <a:srgbClr val="000000"/>
                </a:solidFill>
                <a:latin typeface="Century Gothic" panose="020B0502020202020204" pitchFamily="34" charset="0"/>
              </a:rPr>
              <a:t>ère</a:t>
            </a:r>
            <a:r>
              <a:rPr lang="fr-FR" sz="1000" kern="0" dirty="0">
                <a:solidFill>
                  <a:srgbClr val="000000"/>
                </a:solidFill>
                <a:latin typeface="Century Gothic" panose="020B0502020202020204" pitchFamily="34" charset="0"/>
              </a:rPr>
              <a:t> année 		30%				31%</a:t>
            </a:r>
          </a:p>
          <a:p>
            <a:pPr algn="just"/>
            <a:r>
              <a:rPr lang="fr-FR" sz="1000" kern="0" dirty="0">
                <a:solidFill>
                  <a:srgbClr val="000000"/>
                </a:solidFill>
                <a:latin typeface="Century Gothic" panose="020B0502020202020204" pitchFamily="34" charset="0"/>
              </a:rPr>
              <a:t>2</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année		25%				20%</a:t>
            </a:r>
          </a:p>
          <a:p>
            <a:pPr algn="just"/>
            <a:r>
              <a:rPr lang="fr-FR" sz="1000" kern="0" dirty="0">
                <a:solidFill>
                  <a:srgbClr val="000000"/>
                </a:solidFill>
                <a:latin typeface="Century Gothic" panose="020B0502020202020204" pitchFamily="34" charset="0"/>
              </a:rPr>
              <a:t>3</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année		22%				20%</a:t>
            </a:r>
          </a:p>
          <a:p>
            <a:pPr algn="just"/>
            <a:r>
              <a:rPr lang="fr-FR" sz="1000" kern="0" dirty="0">
                <a:solidFill>
                  <a:srgbClr val="000000"/>
                </a:solidFill>
                <a:latin typeface="Century Gothic" panose="020B0502020202020204" pitchFamily="34" charset="0"/>
              </a:rPr>
              <a:t>4</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année 		11%				10%	</a:t>
            </a:r>
          </a:p>
          <a:p>
            <a:pPr algn="just"/>
            <a:r>
              <a:rPr lang="fr-FR" sz="1000" kern="0" dirty="0">
                <a:solidFill>
                  <a:srgbClr val="000000"/>
                </a:solidFill>
                <a:latin typeface="Century Gothic" panose="020B0502020202020204" pitchFamily="34" charset="0"/>
              </a:rPr>
              <a:t>5</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année		8%				10%</a:t>
            </a:r>
          </a:p>
          <a:p>
            <a:pPr algn="just"/>
            <a:r>
              <a:rPr lang="fr-FR" sz="1000" kern="0" dirty="0">
                <a:solidFill>
                  <a:srgbClr val="000000"/>
                </a:solidFill>
                <a:latin typeface="Century Gothic" panose="020B0502020202020204" pitchFamily="34" charset="0"/>
              </a:rPr>
              <a:t>6</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année		3%				9%</a:t>
            </a:r>
          </a:p>
          <a:p>
            <a:pPr algn="just"/>
            <a:endParaRPr lang="fr-FR" sz="1000" kern="0" dirty="0">
              <a:solidFill>
                <a:srgbClr val="000000"/>
              </a:solidFill>
              <a:latin typeface="Century Gothic" panose="020B0502020202020204" pitchFamily="34" charset="0"/>
            </a:endParaRPr>
          </a:p>
          <a:p>
            <a:pPr algn="just">
              <a:spcAft>
                <a:spcPts val="600"/>
              </a:spcAft>
            </a:pPr>
            <a:r>
              <a:rPr lang="fr-FR" sz="1100" b="1" dirty="0">
                <a:solidFill>
                  <a:srgbClr val="00A99B"/>
                </a:solidFill>
                <a:latin typeface="Century Gothic" panose="020B0502020202020204" pitchFamily="34" charset="0"/>
              </a:rPr>
              <a:t>Sites d’études (pour les </a:t>
            </a:r>
            <a:r>
              <a:rPr lang="fr-FR" sz="1100" b="1" dirty="0" err="1">
                <a:solidFill>
                  <a:srgbClr val="00A99B"/>
                </a:solidFill>
                <a:latin typeface="Century Gothic" panose="020B0502020202020204" pitchFamily="34" charset="0"/>
              </a:rPr>
              <a:t>étudiant.e.s</a:t>
            </a:r>
            <a:r>
              <a:rPr lang="fr-FR" sz="1100" b="1" dirty="0">
                <a:solidFill>
                  <a:srgbClr val="00A99B"/>
                </a:solidFill>
                <a:latin typeface="Century Gothic" panose="020B0502020202020204" pitchFamily="34" charset="0"/>
              </a:rPr>
              <a:t>) : les 6 principaux sites sont représentatifs en proportion</a:t>
            </a:r>
          </a:p>
          <a:p>
            <a:pPr algn="just"/>
            <a:r>
              <a:rPr lang="fr-FR" sz="1000" kern="0" dirty="0">
                <a:solidFill>
                  <a:srgbClr val="000000"/>
                </a:solidFill>
                <a:latin typeface="Century Gothic" panose="020B0502020202020204" pitchFamily="34" charset="0"/>
              </a:rPr>
              <a:t>		Données échantillon 		Données Université</a:t>
            </a:r>
          </a:p>
          <a:p>
            <a:pPr algn="just"/>
            <a:r>
              <a:rPr lang="fr-FR" sz="1000" kern="0" dirty="0">
                <a:solidFill>
                  <a:srgbClr val="000000"/>
                </a:solidFill>
                <a:latin typeface="Century Gothic" panose="020B0502020202020204" pitchFamily="34" charset="0"/>
              </a:rPr>
              <a:t>Tanneurs		33% 				29%</a:t>
            </a:r>
          </a:p>
          <a:p>
            <a:pPr algn="just"/>
            <a:r>
              <a:rPr lang="fr-FR" sz="1000" kern="0" dirty="0">
                <a:solidFill>
                  <a:srgbClr val="000000"/>
                </a:solidFill>
                <a:latin typeface="Century Gothic" panose="020B0502020202020204" pitchFamily="34" charset="0"/>
              </a:rPr>
              <a:t>Deux-Lions		24%				22%</a:t>
            </a:r>
          </a:p>
          <a:p>
            <a:pPr algn="just"/>
            <a:r>
              <a:rPr lang="fr-FR" sz="1000" kern="0" dirty="0">
                <a:solidFill>
                  <a:srgbClr val="000000"/>
                </a:solidFill>
                <a:latin typeface="Century Gothic" panose="020B0502020202020204" pitchFamily="34" charset="0"/>
              </a:rPr>
              <a:t>Grandmont		17%				17%</a:t>
            </a:r>
          </a:p>
          <a:p>
            <a:pPr algn="just"/>
            <a:r>
              <a:rPr lang="fr-FR" sz="1000" kern="0" dirty="0" err="1">
                <a:solidFill>
                  <a:srgbClr val="000000"/>
                </a:solidFill>
                <a:latin typeface="Century Gothic" panose="020B0502020202020204" pitchFamily="34" charset="0"/>
              </a:rPr>
              <a:t>Tonnellé</a:t>
            </a:r>
            <a:r>
              <a:rPr lang="fr-FR" sz="1000" kern="0" dirty="0">
                <a:solidFill>
                  <a:srgbClr val="000000"/>
                </a:solidFill>
                <a:latin typeface="Century Gothic" panose="020B0502020202020204" pitchFamily="34" charset="0"/>
              </a:rPr>
              <a:t>		9%				16%</a:t>
            </a:r>
          </a:p>
          <a:p>
            <a:pPr algn="just"/>
            <a:r>
              <a:rPr lang="fr-FR" sz="1000" kern="0" dirty="0">
                <a:solidFill>
                  <a:srgbClr val="000000"/>
                </a:solidFill>
                <a:latin typeface="Century Gothic" panose="020B0502020202020204" pitchFamily="34" charset="0"/>
              </a:rPr>
              <a:t>Jean Luthier		7%				6%</a:t>
            </a:r>
          </a:p>
          <a:p>
            <a:pPr algn="just"/>
            <a:r>
              <a:rPr lang="fr-FR" sz="1000" kern="0" dirty="0">
                <a:solidFill>
                  <a:srgbClr val="000000"/>
                </a:solidFill>
                <a:latin typeface="Century Gothic" panose="020B0502020202020204" pitchFamily="34" charset="0"/>
              </a:rPr>
              <a:t>André </a:t>
            </a:r>
            <a:r>
              <a:rPr lang="fr-FR" sz="1000" kern="0" dirty="0" err="1">
                <a:solidFill>
                  <a:srgbClr val="000000"/>
                </a:solidFill>
                <a:latin typeface="Century Gothic" panose="020B0502020202020204" pitchFamily="34" charset="0"/>
              </a:rPr>
              <a:t>Gouazé</a:t>
            </a:r>
            <a:r>
              <a:rPr lang="fr-FR" sz="1000" kern="0" dirty="0">
                <a:solidFill>
                  <a:srgbClr val="000000"/>
                </a:solidFill>
                <a:latin typeface="Century Gothic" panose="020B0502020202020204" pitchFamily="34" charset="0"/>
              </a:rPr>
              <a:t>		5%				4,5%</a:t>
            </a:r>
          </a:p>
          <a:p>
            <a:pPr algn="just"/>
            <a:endParaRPr lang="fr-FR" sz="1000" kern="0" dirty="0">
              <a:solidFill>
                <a:srgbClr val="000000"/>
              </a:solidFill>
              <a:latin typeface="Century Gothic" panose="020B0502020202020204" pitchFamily="34" charset="0"/>
            </a:endParaRPr>
          </a:p>
          <a:p>
            <a:pPr algn="just"/>
            <a:r>
              <a:rPr lang="fr-FR" sz="1000" kern="0" dirty="0">
                <a:solidFill>
                  <a:srgbClr val="000000"/>
                </a:solidFill>
                <a:latin typeface="Century Gothic" panose="020B0502020202020204" pitchFamily="34" charset="0"/>
              </a:rPr>
              <a:t>Compte tenu de ce qui précède, nous avons considéré que l’échantillon obtenu grâce à l’enquête était suffisamment représentatif en l’état et ne nécessitait pas d’opérer un redressement.</a:t>
            </a:r>
          </a:p>
        </p:txBody>
      </p:sp>
    </p:spTree>
    <p:extLst>
      <p:ext uri="{BB962C8B-B14F-4D97-AF65-F5344CB8AC3E}">
        <p14:creationId xmlns:p14="http://schemas.microsoft.com/office/powerpoint/2010/main" val="413118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Délai 19">
            <a:extLst>
              <a:ext uri="{FF2B5EF4-FFF2-40B4-BE49-F238E27FC236}">
                <a16:creationId xmlns:a16="http://schemas.microsoft.com/office/drawing/2014/main" id="{49120490-A060-461C-8B54-D50C64F931C2}"/>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EE6DE89-5409-4873-BE40-F9A0F7203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6" name="Rectangle 5">
            <a:extLst>
              <a:ext uri="{FF2B5EF4-FFF2-40B4-BE49-F238E27FC236}">
                <a16:creationId xmlns:a16="http://schemas.microsoft.com/office/drawing/2014/main" id="{B0765D95-EAF8-4177-B33F-8915EB1C9C55}"/>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84C5CD76-1013-402F-952F-B2A37AA2EC6F}"/>
              </a:ext>
            </a:extLst>
          </p:cNvPr>
          <p:cNvSpPr txBox="1"/>
          <p:nvPr/>
        </p:nvSpPr>
        <p:spPr>
          <a:xfrm>
            <a:off x="534228" y="372952"/>
            <a:ext cx="7410700" cy="369332"/>
          </a:xfrm>
          <a:prstGeom prst="rect">
            <a:avLst/>
          </a:prstGeom>
          <a:noFill/>
        </p:spPr>
        <p:txBody>
          <a:bodyPr wrap="square" rtlCol="0">
            <a:spAutoFit/>
          </a:bodyPr>
          <a:lstStyle/>
          <a:p>
            <a:r>
              <a:rPr lang="fr-FR" b="1" dirty="0">
                <a:latin typeface="Century Gothic" panose="020B0502020202020204" pitchFamily="34" charset="0"/>
              </a:rPr>
              <a:t>Genre, âge et revenus de l’ensemble des étudiant.e.s</a:t>
            </a:r>
          </a:p>
        </p:txBody>
      </p:sp>
      <p:graphicFrame>
        <p:nvGraphicFramePr>
          <p:cNvPr id="10" name="Graphique 9">
            <a:extLst>
              <a:ext uri="{FF2B5EF4-FFF2-40B4-BE49-F238E27FC236}">
                <a16:creationId xmlns:a16="http://schemas.microsoft.com/office/drawing/2014/main" id="{27103FEF-757A-4727-BF34-091A8FE26E59}"/>
              </a:ext>
            </a:extLst>
          </p:cNvPr>
          <p:cNvGraphicFramePr>
            <a:graphicFrameLocks/>
          </p:cNvGraphicFramePr>
          <p:nvPr>
            <p:extLst>
              <p:ext uri="{D42A27DB-BD31-4B8C-83A1-F6EECF244321}">
                <p14:modId xmlns:p14="http://schemas.microsoft.com/office/powerpoint/2010/main" val="3055050050"/>
              </p:ext>
            </p:extLst>
          </p:nvPr>
        </p:nvGraphicFramePr>
        <p:xfrm>
          <a:off x="4332915" y="4044098"/>
          <a:ext cx="4687470" cy="244094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9121D98D-7DAD-47DB-9098-D0E744E4F7B4}"/>
              </a:ext>
            </a:extLst>
          </p:cNvPr>
          <p:cNvSpPr/>
          <p:nvPr/>
        </p:nvSpPr>
        <p:spPr>
          <a:xfrm>
            <a:off x="390088" y="5359905"/>
            <a:ext cx="3942826" cy="1164421"/>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50%</a:t>
            </a:r>
            <a:r>
              <a:rPr lang="fr-FR" sz="1050" kern="0" dirty="0">
                <a:solidFill>
                  <a:srgbClr val="000000"/>
                </a:solidFill>
                <a:latin typeface="Century Gothic" panose="020B0502020202020204" pitchFamily="34" charset="0"/>
              </a:rPr>
              <a:t> des étudiant.e.s déclarent un </a:t>
            </a:r>
            <a:r>
              <a:rPr lang="fr-FR" sz="1050" kern="0" dirty="0">
                <a:solidFill>
                  <a:srgbClr val="00A99B"/>
                </a:solidFill>
                <a:latin typeface="Century Gothic" panose="020B0502020202020204" pitchFamily="34" charset="0"/>
              </a:rPr>
              <a:t>revenu mensuel net de moins de 500 euros</a:t>
            </a:r>
          </a:p>
          <a:p>
            <a:pPr marL="228600" algn="ctr" defTabSz="914400">
              <a:spcBef>
                <a:spcPts val="360"/>
              </a:spcBef>
              <a:defRPr sz="1800" b="0" i="0" u="none" strike="noStrike" kern="0" cap="none" spc="0" baseline="0">
                <a:solidFill>
                  <a:srgbClr val="000000"/>
                </a:solidFill>
                <a:uFillTx/>
              </a:defRPr>
            </a:pPr>
            <a:endParaRPr lang="fr-FR" sz="1050"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Seuls 3% </a:t>
            </a:r>
            <a:r>
              <a:rPr lang="fr-FR" sz="1050" kern="0" dirty="0">
                <a:solidFill>
                  <a:srgbClr val="000000"/>
                </a:solidFill>
                <a:latin typeface="Century Gothic" panose="020B0502020202020204" pitchFamily="34" charset="0"/>
              </a:rPr>
              <a:t>déclarent des </a:t>
            </a:r>
            <a:r>
              <a:rPr lang="fr-FR" sz="1050" kern="0" dirty="0">
                <a:solidFill>
                  <a:srgbClr val="00A99B"/>
                </a:solidFill>
                <a:latin typeface="Century Gothic" panose="020B0502020202020204" pitchFamily="34" charset="0"/>
              </a:rPr>
              <a:t>revenus supérieurs à 6 000 euros</a:t>
            </a:r>
          </a:p>
          <a:p>
            <a:pPr algn="ctr"/>
            <a:endParaRPr lang="fr-FR" sz="1050" dirty="0">
              <a:latin typeface="Century Gothic" panose="020B0502020202020204" pitchFamily="34" charset="0"/>
            </a:endParaRPr>
          </a:p>
        </p:txBody>
      </p:sp>
      <p:pic>
        <p:nvPicPr>
          <p:cNvPr id="12" name="Image 11">
            <a:extLst>
              <a:ext uri="{FF2B5EF4-FFF2-40B4-BE49-F238E27FC236}">
                <a16:creationId xmlns:a16="http://schemas.microsoft.com/office/drawing/2014/main" id="{EAEA15AF-D2A3-4FDF-850B-7D64B6E5CAFB}"/>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039612" y="1069733"/>
            <a:ext cx="745895" cy="745895"/>
          </a:xfrm>
          <a:prstGeom prst="rect">
            <a:avLst/>
          </a:prstGeom>
        </p:spPr>
      </p:pic>
      <p:sp>
        <p:nvSpPr>
          <p:cNvPr id="13" name="Rectangle 12">
            <a:extLst>
              <a:ext uri="{FF2B5EF4-FFF2-40B4-BE49-F238E27FC236}">
                <a16:creationId xmlns:a16="http://schemas.microsoft.com/office/drawing/2014/main" id="{5D7D66A5-6EB8-4608-8626-32B79D99D1CC}"/>
              </a:ext>
            </a:extLst>
          </p:cNvPr>
          <p:cNvSpPr/>
          <p:nvPr/>
        </p:nvSpPr>
        <p:spPr>
          <a:xfrm>
            <a:off x="887136" y="1945489"/>
            <a:ext cx="2948730" cy="438582"/>
          </a:xfrm>
          <a:prstGeom prst="rect">
            <a:avLst/>
          </a:prstGeom>
        </p:spPr>
        <p:txBody>
          <a:bodyPr wrap="square">
            <a:spAutoFit/>
          </a:bodyPr>
          <a:lstStyle/>
          <a:p>
            <a:pPr algn="ctr"/>
            <a:r>
              <a:rPr lang="fr-FR" sz="1200" b="1" dirty="0">
                <a:solidFill>
                  <a:srgbClr val="00A99B"/>
                </a:solidFill>
                <a:latin typeface="Century Gothic" panose="020B0502020202020204" pitchFamily="34" charset="0"/>
              </a:rPr>
              <a:t>Genre</a:t>
            </a:r>
          </a:p>
          <a:p>
            <a:pPr algn="ctr"/>
            <a:r>
              <a:rPr lang="fr-FR" sz="1050" b="1" dirty="0">
                <a:solidFill>
                  <a:schemeClr val="bg2">
                    <a:lumMod val="75000"/>
                  </a:schemeClr>
                </a:solidFill>
                <a:latin typeface="Century Gothic" panose="020B0502020202020204" pitchFamily="34" charset="0"/>
              </a:rPr>
              <a:t> (n=2 175)</a:t>
            </a:r>
            <a:r>
              <a:rPr lang="fr-FR" sz="1050" dirty="0">
                <a:solidFill>
                  <a:schemeClr val="bg2">
                    <a:lumMod val="75000"/>
                  </a:schemeClr>
                </a:solidFill>
              </a:rPr>
              <a:t> </a:t>
            </a:r>
          </a:p>
        </p:txBody>
      </p:sp>
      <p:pic>
        <p:nvPicPr>
          <p:cNvPr id="14" name="Image 13">
            <a:extLst>
              <a:ext uri="{FF2B5EF4-FFF2-40B4-BE49-F238E27FC236}">
                <a16:creationId xmlns:a16="http://schemas.microsoft.com/office/drawing/2014/main" id="{8EF35E76-E41B-45CE-B61D-3B353BFD26EB}"/>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367099" y="1032482"/>
            <a:ext cx="745895" cy="745895"/>
          </a:xfrm>
          <a:prstGeom prst="rect">
            <a:avLst/>
          </a:prstGeom>
        </p:spPr>
      </p:pic>
      <p:sp>
        <p:nvSpPr>
          <p:cNvPr id="15" name="Rectangle 14">
            <a:extLst>
              <a:ext uri="{FF2B5EF4-FFF2-40B4-BE49-F238E27FC236}">
                <a16:creationId xmlns:a16="http://schemas.microsoft.com/office/drawing/2014/main" id="{AB008704-E10F-4226-855B-E618ACADEC6C}"/>
              </a:ext>
            </a:extLst>
          </p:cNvPr>
          <p:cNvSpPr/>
          <p:nvPr/>
        </p:nvSpPr>
        <p:spPr>
          <a:xfrm>
            <a:off x="5466222" y="2513741"/>
            <a:ext cx="2547647" cy="1105431"/>
          </a:xfrm>
          <a:prstGeom prst="rect">
            <a:avLst/>
          </a:prstGeom>
        </p:spPr>
        <p:txBody>
          <a:bodyPr wrap="square">
            <a:spAutoFit/>
          </a:bodyPr>
          <a:lstStyle/>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38% </a:t>
            </a:r>
            <a:r>
              <a:rPr lang="fr-FR" sz="1050" kern="0" dirty="0">
                <a:solidFill>
                  <a:srgbClr val="000000"/>
                </a:solidFill>
                <a:latin typeface="Century Gothic" panose="020B0502020202020204" pitchFamily="34" charset="0"/>
              </a:rPr>
              <a:t>ont oins de 20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54% </a:t>
            </a:r>
            <a:r>
              <a:rPr lang="fr-FR" sz="1050" kern="0" dirty="0">
                <a:solidFill>
                  <a:srgbClr val="000000"/>
                </a:solidFill>
                <a:latin typeface="Century Gothic" panose="020B0502020202020204" pitchFamily="34" charset="0"/>
              </a:rPr>
              <a:t>ont entre 20 et 24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6% </a:t>
            </a:r>
            <a:r>
              <a:rPr lang="fr-FR" sz="1050" kern="0" dirty="0">
                <a:solidFill>
                  <a:srgbClr val="000000"/>
                </a:solidFill>
                <a:latin typeface="Century Gothic" panose="020B0502020202020204" pitchFamily="34" charset="0"/>
              </a:rPr>
              <a:t>ont entre 25 et 34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1% </a:t>
            </a:r>
            <a:r>
              <a:rPr lang="fr-FR" sz="1050" kern="0" dirty="0">
                <a:solidFill>
                  <a:srgbClr val="000000"/>
                </a:solidFill>
                <a:latin typeface="Century Gothic" panose="020B0502020202020204" pitchFamily="34" charset="0"/>
              </a:rPr>
              <a:t>ont entre 35 et 49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0,1% </a:t>
            </a:r>
            <a:r>
              <a:rPr lang="fr-FR" sz="1050" kern="0" dirty="0">
                <a:solidFill>
                  <a:srgbClr val="000000"/>
                </a:solidFill>
                <a:latin typeface="Century Gothic" panose="020B0502020202020204" pitchFamily="34" charset="0"/>
              </a:rPr>
              <a:t>ont 50 ans et plus</a:t>
            </a:r>
          </a:p>
        </p:txBody>
      </p:sp>
      <p:sp>
        <p:nvSpPr>
          <p:cNvPr id="16" name="Rectangle 15">
            <a:extLst>
              <a:ext uri="{FF2B5EF4-FFF2-40B4-BE49-F238E27FC236}">
                <a16:creationId xmlns:a16="http://schemas.microsoft.com/office/drawing/2014/main" id="{967DC6B1-BB64-4D1F-A107-2975AC219559}"/>
              </a:ext>
            </a:extLst>
          </p:cNvPr>
          <p:cNvSpPr/>
          <p:nvPr/>
        </p:nvSpPr>
        <p:spPr>
          <a:xfrm>
            <a:off x="629174" y="2513932"/>
            <a:ext cx="3464654" cy="841256"/>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72% de femmes </a:t>
            </a:r>
            <a:r>
              <a:rPr lang="fr-FR" sz="1050" kern="0" dirty="0">
                <a:solidFill>
                  <a:srgbClr val="000000"/>
                </a:solidFill>
                <a:latin typeface="Century Gothic" panose="020B0502020202020204" pitchFamily="34" charset="0"/>
              </a:rPr>
              <a:t>et </a:t>
            </a:r>
            <a:r>
              <a:rPr lang="fr-FR" sz="1050" b="1" kern="0" dirty="0">
                <a:solidFill>
                  <a:srgbClr val="00A99B"/>
                </a:solidFill>
                <a:latin typeface="Century Gothic" panose="020B0502020202020204" pitchFamily="34" charset="0"/>
              </a:rPr>
              <a:t>25% d’hommes</a:t>
            </a:r>
          </a:p>
          <a:p>
            <a:pPr marL="228600" algn="ctr" defTabSz="914400">
              <a:spcBef>
                <a:spcPts val="360"/>
              </a:spcBef>
              <a:defRPr sz="1800" b="0" i="0" u="none" strike="noStrike" kern="0" cap="none" spc="0" baseline="0">
                <a:solidFill>
                  <a:srgbClr val="000000"/>
                </a:solidFill>
                <a:uFillTx/>
              </a:defRPr>
            </a:pPr>
            <a:endParaRPr lang="fr-FR" sz="1050" b="1"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kern="0" dirty="0">
                <a:solidFill>
                  <a:srgbClr val="000000"/>
                </a:solidFill>
                <a:latin typeface="Century Gothic" panose="020B0502020202020204" pitchFamily="34" charset="0"/>
              </a:rPr>
              <a:t>Parmi les étudiant.e.s, </a:t>
            </a:r>
            <a:r>
              <a:rPr lang="fr-FR" sz="1050" b="1" kern="0" dirty="0">
                <a:solidFill>
                  <a:srgbClr val="00A99B"/>
                </a:solidFill>
                <a:latin typeface="Century Gothic" panose="020B0502020202020204" pitchFamily="34" charset="0"/>
              </a:rPr>
              <a:t>2% se déclarent non binaire</a:t>
            </a:r>
            <a:r>
              <a:rPr lang="fr-FR" sz="1050" b="1" kern="0" dirty="0">
                <a:solidFill>
                  <a:srgbClr val="000000"/>
                </a:solidFill>
                <a:latin typeface="Century Gothic" panose="020B0502020202020204" pitchFamily="34" charset="0"/>
              </a:rPr>
              <a:t> </a:t>
            </a:r>
            <a:r>
              <a:rPr lang="fr-FR" sz="1050" kern="0" dirty="0">
                <a:solidFill>
                  <a:srgbClr val="000000"/>
                </a:solidFill>
                <a:latin typeface="Century Gothic" panose="020B0502020202020204" pitchFamily="34" charset="0"/>
              </a:rPr>
              <a:t>et 1% ne souhaitent pas répondre</a:t>
            </a:r>
          </a:p>
        </p:txBody>
      </p:sp>
      <p:sp>
        <p:nvSpPr>
          <p:cNvPr id="17" name="Rectangle 16">
            <a:extLst>
              <a:ext uri="{FF2B5EF4-FFF2-40B4-BE49-F238E27FC236}">
                <a16:creationId xmlns:a16="http://schemas.microsoft.com/office/drawing/2014/main" id="{AE367AEC-B7BB-4D80-A909-29116214B81B}"/>
              </a:ext>
            </a:extLst>
          </p:cNvPr>
          <p:cNvSpPr/>
          <p:nvPr/>
        </p:nvSpPr>
        <p:spPr>
          <a:xfrm>
            <a:off x="6347864" y="1926768"/>
            <a:ext cx="787396" cy="438582"/>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Age </a:t>
            </a:r>
          </a:p>
          <a:p>
            <a:pPr algn="ctr"/>
            <a:r>
              <a:rPr lang="fr-FR" sz="1050" b="1" dirty="0">
                <a:solidFill>
                  <a:schemeClr val="bg2">
                    <a:lumMod val="75000"/>
                  </a:schemeClr>
                </a:solidFill>
                <a:latin typeface="Century Gothic" panose="020B0502020202020204" pitchFamily="34" charset="0"/>
              </a:rPr>
              <a:t>(n=2 175)</a:t>
            </a:r>
          </a:p>
        </p:txBody>
      </p:sp>
      <p:pic>
        <p:nvPicPr>
          <p:cNvPr id="18" name="Image 17">
            <a:extLst>
              <a:ext uri="{FF2B5EF4-FFF2-40B4-BE49-F238E27FC236}">
                <a16:creationId xmlns:a16="http://schemas.microsoft.com/office/drawing/2014/main" id="{2768EB88-899A-4178-B2E5-93C7D9446480}"/>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676496" y="3626554"/>
            <a:ext cx="1370010" cy="1370010"/>
          </a:xfrm>
          <a:prstGeom prst="rect">
            <a:avLst/>
          </a:prstGeom>
        </p:spPr>
      </p:pic>
      <p:sp>
        <p:nvSpPr>
          <p:cNvPr id="19" name="Rectangle 18">
            <a:extLst>
              <a:ext uri="{FF2B5EF4-FFF2-40B4-BE49-F238E27FC236}">
                <a16:creationId xmlns:a16="http://schemas.microsoft.com/office/drawing/2014/main" id="{40F47C43-6C75-4472-A0F6-397A0816F6DC}"/>
              </a:ext>
            </a:extLst>
          </p:cNvPr>
          <p:cNvSpPr/>
          <p:nvPr/>
        </p:nvSpPr>
        <p:spPr>
          <a:xfrm>
            <a:off x="1646165" y="4668650"/>
            <a:ext cx="1532792" cy="530915"/>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Revenus du foyer</a:t>
            </a:r>
            <a:r>
              <a:rPr lang="fr-FR" b="1" dirty="0">
                <a:solidFill>
                  <a:srgbClr val="00A99B"/>
                </a:solidFill>
                <a:latin typeface="Century Gothic" panose="020B0502020202020204" pitchFamily="34" charset="0"/>
              </a:rPr>
              <a:t> </a:t>
            </a:r>
          </a:p>
          <a:p>
            <a:pPr algn="ctr"/>
            <a:r>
              <a:rPr lang="fr-FR" sz="1050" b="1" dirty="0">
                <a:solidFill>
                  <a:schemeClr val="bg2">
                    <a:lumMod val="75000"/>
                  </a:schemeClr>
                </a:solidFill>
                <a:latin typeface="Century Gothic" panose="020B0502020202020204" pitchFamily="34" charset="0"/>
              </a:rPr>
              <a:t>(n=1 849)</a:t>
            </a:r>
          </a:p>
        </p:txBody>
      </p:sp>
      <p:sp>
        <p:nvSpPr>
          <p:cNvPr id="2" name="Espace réservé du numéro de diapositive 1">
            <a:extLst>
              <a:ext uri="{FF2B5EF4-FFF2-40B4-BE49-F238E27FC236}">
                <a16:creationId xmlns:a16="http://schemas.microsoft.com/office/drawing/2014/main" id="{77DA09A4-795A-4448-BB5A-3B3D89AD9AC8}"/>
              </a:ext>
            </a:extLst>
          </p:cNvPr>
          <p:cNvSpPr>
            <a:spLocks noGrp="1"/>
          </p:cNvSpPr>
          <p:nvPr>
            <p:ph type="sldNum" sz="quarter" idx="12"/>
          </p:nvPr>
        </p:nvSpPr>
        <p:spPr/>
        <p:txBody>
          <a:bodyPr/>
          <a:lstStyle/>
          <a:p>
            <a:fld id="{E399C115-596B-4060-A119-8783C9F587DB}" type="slidenum">
              <a:rPr lang="fr-FR" smtClean="0"/>
              <a:t>13</a:t>
            </a:fld>
            <a:endParaRPr lang="fr-FR"/>
          </a:p>
        </p:txBody>
      </p:sp>
    </p:spTree>
    <p:extLst>
      <p:ext uri="{BB962C8B-B14F-4D97-AF65-F5344CB8AC3E}">
        <p14:creationId xmlns:p14="http://schemas.microsoft.com/office/powerpoint/2010/main" val="17061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Délai 19">
            <a:extLst>
              <a:ext uri="{FF2B5EF4-FFF2-40B4-BE49-F238E27FC236}">
                <a16:creationId xmlns:a16="http://schemas.microsoft.com/office/drawing/2014/main" id="{49120490-A060-461C-8B54-D50C64F931C2}"/>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765D95-EAF8-4177-B33F-8915EB1C9C55}"/>
              </a:ext>
            </a:extLst>
          </p:cNvPr>
          <p:cNvSpPr/>
          <p:nvPr/>
        </p:nvSpPr>
        <p:spPr>
          <a:xfrm rot="5400000">
            <a:off x="-3296874" y="3296872"/>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84C5CD76-1013-402F-952F-B2A37AA2EC6F}"/>
              </a:ext>
            </a:extLst>
          </p:cNvPr>
          <p:cNvSpPr txBox="1"/>
          <p:nvPr/>
        </p:nvSpPr>
        <p:spPr>
          <a:xfrm>
            <a:off x="534228" y="372952"/>
            <a:ext cx="8447714" cy="646331"/>
          </a:xfrm>
          <a:prstGeom prst="rect">
            <a:avLst/>
          </a:prstGeom>
          <a:noFill/>
        </p:spPr>
        <p:txBody>
          <a:bodyPr wrap="square" rtlCol="0">
            <a:spAutoFit/>
          </a:bodyPr>
          <a:lstStyle/>
          <a:p>
            <a:r>
              <a:rPr lang="fr-FR" b="1" dirty="0">
                <a:latin typeface="Century Gothic" panose="020B0502020202020204" pitchFamily="34" charset="0"/>
              </a:rPr>
              <a:t>Genre, âge et revenus de l’ensemble des </a:t>
            </a:r>
            <a:r>
              <a:rPr lang="fr-FR" b="1" dirty="0" err="1">
                <a:latin typeface="Century Gothic" panose="020B0502020202020204" pitchFamily="34" charset="0"/>
              </a:rPr>
              <a:t>enseignant.e.s</a:t>
            </a:r>
            <a:r>
              <a:rPr lang="fr-FR" b="1" dirty="0">
                <a:latin typeface="Century Gothic" panose="020B0502020202020204" pitchFamily="34" charset="0"/>
              </a:rPr>
              <a:t> – </a:t>
            </a:r>
            <a:r>
              <a:rPr lang="fr-FR" b="1" dirty="0" err="1">
                <a:latin typeface="Century Gothic" panose="020B0502020202020204" pitchFamily="34" charset="0"/>
              </a:rPr>
              <a:t>chercheur.euse.s</a:t>
            </a:r>
            <a:endParaRPr lang="fr-FR" b="1" dirty="0">
              <a:latin typeface="Century Gothic" panose="020B0502020202020204" pitchFamily="34" charset="0"/>
            </a:endParaRPr>
          </a:p>
        </p:txBody>
      </p:sp>
      <p:sp>
        <p:nvSpPr>
          <p:cNvPr id="11" name="Rectangle 10">
            <a:extLst>
              <a:ext uri="{FF2B5EF4-FFF2-40B4-BE49-F238E27FC236}">
                <a16:creationId xmlns:a16="http://schemas.microsoft.com/office/drawing/2014/main" id="{9121D98D-7DAD-47DB-9098-D0E744E4F7B4}"/>
              </a:ext>
            </a:extLst>
          </p:cNvPr>
          <p:cNvSpPr/>
          <p:nvPr/>
        </p:nvSpPr>
        <p:spPr>
          <a:xfrm>
            <a:off x="390088" y="5359905"/>
            <a:ext cx="3942826" cy="1002839"/>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39%</a:t>
            </a:r>
            <a:r>
              <a:rPr lang="fr-FR" sz="1050" kern="0" dirty="0">
                <a:solidFill>
                  <a:srgbClr val="000000"/>
                </a:solidFill>
                <a:latin typeface="Century Gothic" panose="020B0502020202020204" pitchFamily="34" charset="0"/>
              </a:rPr>
              <a:t> déclarent un </a:t>
            </a:r>
            <a:r>
              <a:rPr lang="fr-FR" sz="1050" kern="0" dirty="0">
                <a:solidFill>
                  <a:srgbClr val="00A99B"/>
                </a:solidFill>
                <a:latin typeface="Century Gothic" panose="020B0502020202020204" pitchFamily="34" charset="0"/>
              </a:rPr>
              <a:t>revenu mensuel net de 4 000 à moins de 6 000 euros</a:t>
            </a:r>
          </a:p>
          <a:p>
            <a:pPr marL="228600" algn="ctr" defTabSz="914400">
              <a:spcBef>
                <a:spcPts val="360"/>
              </a:spcBef>
              <a:defRPr sz="1800" b="0" i="0" u="none" strike="noStrike" kern="0" cap="none" spc="0" baseline="0">
                <a:solidFill>
                  <a:srgbClr val="000000"/>
                </a:solidFill>
                <a:uFillTx/>
              </a:defRPr>
            </a:pPr>
            <a:endParaRPr lang="fr-FR" sz="1050"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Seuls 2% </a:t>
            </a:r>
            <a:r>
              <a:rPr lang="fr-FR" sz="1050" kern="0" dirty="0">
                <a:solidFill>
                  <a:srgbClr val="000000"/>
                </a:solidFill>
                <a:latin typeface="Century Gothic" panose="020B0502020202020204" pitchFamily="34" charset="0"/>
              </a:rPr>
              <a:t>déclarent des </a:t>
            </a:r>
            <a:r>
              <a:rPr lang="fr-FR" sz="1050" kern="0" dirty="0">
                <a:solidFill>
                  <a:srgbClr val="00A99B"/>
                </a:solidFill>
                <a:latin typeface="Century Gothic" panose="020B0502020202020204" pitchFamily="34" charset="0"/>
              </a:rPr>
              <a:t>revenus inférieurs à 500 euros</a:t>
            </a:r>
          </a:p>
          <a:p>
            <a:pPr algn="ctr"/>
            <a:endParaRPr lang="fr-FR" sz="1050" dirty="0">
              <a:latin typeface="Century Gothic" panose="020B0502020202020204" pitchFamily="34" charset="0"/>
            </a:endParaRPr>
          </a:p>
        </p:txBody>
      </p:sp>
      <p:pic>
        <p:nvPicPr>
          <p:cNvPr id="12" name="Image 11">
            <a:extLst>
              <a:ext uri="{FF2B5EF4-FFF2-40B4-BE49-F238E27FC236}">
                <a16:creationId xmlns:a16="http://schemas.microsoft.com/office/drawing/2014/main" id="{EAEA15AF-D2A3-4FDF-850B-7D64B6E5CAF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39612" y="1069733"/>
            <a:ext cx="745895" cy="745895"/>
          </a:xfrm>
          <a:prstGeom prst="rect">
            <a:avLst/>
          </a:prstGeom>
        </p:spPr>
      </p:pic>
      <p:sp>
        <p:nvSpPr>
          <p:cNvPr id="13" name="Rectangle 12">
            <a:extLst>
              <a:ext uri="{FF2B5EF4-FFF2-40B4-BE49-F238E27FC236}">
                <a16:creationId xmlns:a16="http://schemas.microsoft.com/office/drawing/2014/main" id="{5D7D66A5-6EB8-4608-8626-32B79D99D1CC}"/>
              </a:ext>
            </a:extLst>
          </p:cNvPr>
          <p:cNvSpPr/>
          <p:nvPr/>
        </p:nvSpPr>
        <p:spPr>
          <a:xfrm>
            <a:off x="887136" y="1945489"/>
            <a:ext cx="2948730" cy="438582"/>
          </a:xfrm>
          <a:prstGeom prst="rect">
            <a:avLst/>
          </a:prstGeom>
        </p:spPr>
        <p:txBody>
          <a:bodyPr wrap="square">
            <a:spAutoFit/>
          </a:bodyPr>
          <a:lstStyle/>
          <a:p>
            <a:pPr algn="ctr"/>
            <a:r>
              <a:rPr lang="fr-FR" sz="1200" b="1" dirty="0">
                <a:solidFill>
                  <a:srgbClr val="00A99B"/>
                </a:solidFill>
                <a:latin typeface="Century Gothic" panose="020B0502020202020204" pitchFamily="34" charset="0"/>
              </a:rPr>
              <a:t>Genre</a:t>
            </a:r>
          </a:p>
          <a:p>
            <a:pPr algn="ctr"/>
            <a:r>
              <a:rPr lang="fr-FR" sz="1050" b="1" dirty="0">
                <a:solidFill>
                  <a:schemeClr val="bg2">
                    <a:lumMod val="75000"/>
                  </a:schemeClr>
                </a:solidFill>
                <a:latin typeface="Century Gothic" panose="020B0502020202020204" pitchFamily="34" charset="0"/>
              </a:rPr>
              <a:t> (n=347)</a:t>
            </a:r>
            <a:r>
              <a:rPr lang="fr-FR" sz="1050" dirty="0">
                <a:solidFill>
                  <a:schemeClr val="bg2">
                    <a:lumMod val="75000"/>
                  </a:schemeClr>
                </a:solidFill>
              </a:rPr>
              <a:t> </a:t>
            </a:r>
          </a:p>
        </p:txBody>
      </p:sp>
      <p:pic>
        <p:nvPicPr>
          <p:cNvPr id="14" name="Image 13">
            <a:extLst>
              <a:ext uri="{FF2B5EF4-FFF2-40B4-BE49-F238E27FC236}">
                <a16:creationId xmlns:a16="http://schemas.microsoft.com/office/drawing/2014/main" id="{8EF35E76-E41B-45CE-B61D-3B353BFD26E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67099" y="1032482"/>
            <a:ext cx="745895" cy="745895"/>
          </a:xfrm>
          <a:prstGeom prst="rect">
            <a:avLst/>
          </a:prstGeom>
        </p:spPr>
      </p:pic>
      <p:sp>
        <p:nvSpPr>
          <p:cNvPr id="15" name="Rectangle 14">
            <a:extLst>
              <a:ext uri="{FF2B5EF4-FFF2-40B4-BE49-F238E27FC236}">
                <a16:creationId xmlns:a16="http://schemas.microsoft.com/office/drawing/2014/main" id="{AB008704-E10F-4226-855B-E618ACADEC6C}"/>
              </a:ext>
            </a:extLst>
          </p:cNvPr>
          <p:cNvSpPr/>
          <p:nvPr/>
        </p:nvSpPr>
        <p:spPr>
          <a:xfrm>
            <a:off x="5466222" y="2513741"/>
            <a:ext cx="2547647" cy="1105431"/>
          </a:xfrm>
          <a:prstGeom prst="rect">
            <a:avLst/>
          </a:prstGeom>
        </p:spPr>
        <p:txBody>
          <a:bodyPr wrap="square">
            <a:spAutoFit/>
          </a:bodyPr>
          <a:lstStyle/>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0,3% </a:t>
            </a:r>
            <a:r>
              <a:rPr lang="fr-FR" sz="1050" kern="0" dirty="0">
                <a:solidFill>
                  <a:srgbClr val="000000"/>
                </a:solidFill>
                <a:latin typeface="Century Gothic" panose="020B0502020202020204" pitchFamily="34" charset="0"/>
              </a:rPr>
              <a:t>moins de 20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0,9% </a:t>
            </a:r>
            <a:r>
              <a:rPr lang="fr-FR" sz="1050" kern="0" dirty="0">
                <a:solidFill>
                  <a:srgbClr val="000000"/>
                </a:solidFill>
                <a:latin typeface="Century Gothic" panose="020B0502020202020204" pitchFamily="34" charset="0"/>
              </a:rPr>
              <a:t>entre 20 et 24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12% </a:t>
            </a:r>
            <a:r>
              <a:rPr lang="fr-FR" sz="1050" kern="0" dirty="0">
                <a:solidFill>
                  <a:srgbClr val="000000"/>
                </a:solidFill>
                <a:latin typeface="Century Gothic" panose="020B0502020202020204" pitchFamily="34" charset="0"/>
              </a:rPr>
              <a:t>ont entre 25 et 34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41% </a:t>
            </a:r>
            <a:r>
              <a:rPr lang="fr-FR" sz="1050" kern="0" dirty="0">
                <a:solidFill>
                  <a:srgbClr val="000000"/>
                </a:solidFill>
                <a:latin typeface="Century Gothic" panose="020B0502020202020204" pitchFamily="34" charset="0"/>
              </a:rPr>
              <a:t>ont entre 35 et 49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46% </a:t>
            </a:r>
            <a:r>
              <a:rPr lang="fr-FR" sz="1050" kern="0" dirty="0">
                <a:solidFill>
                  <a:srgbClr val="000000"/>
                </a:solidFill>
                <a:latin typeface="Century Gothic" panose="020B0502020202020204" pitchFamily="34" charset="0"/>
              </a:rPr>
              <a:t>ont 50 ans et plus</a:t>
            </a:r>
          </a:p>
        </p:txBody>
      </p:sp>
      <p:sp>
        <p:nvSpPr>
          <p:cNvPr id="16" name="Rectangle 15">
            <a:extLst>
              <a:ext uri="{FF2B5EF4-FFF2-40B4-BE49-F238E27FC236}">
                <a16:creationId xmlns:a16="http://schemas.microsoft.com/office/drawing/2014/main" id="{967DC6B1-BB64-4D1F-A107-2975AC219559}"/>
              </a:ext>
            </a:extLst>
          </p:cNvPr>
          <p:cNvSpPr/>
          <p:nvPr/>
        </p:nvSpPr>
        <p:spPr>
          <a:xfrm>
            <a:off x="629174" y="2513932"/>
            <a:ext cx="3464654" cy="841256"/>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51% de femmes </a:t>
            </a:r>
            <a:r>
              <a:rPr lang="fr-FR" sz="1050" kern="0" dirty="0">
                <a:solidFill>
                  <a:srgbClr val="000000"/>
                </a:solidFill>
                <a:latin typeface="Century Gothic" panose="020B0502020202020204" pitchFamily="34" charset="0"/>
              </a:rPr>
              <a:t>et </a:t>
            </a:r>
            <a:r>
              <a:rPr lang="fr-FR" sz="1050" b="1" kern="0" dirty="0">
                <a:solidFill>
                  <a:srgbClr val="00A99B"/>
                </a:solidFill>
                <a:latin typeface="Century Gothic" panose="020B0502020202020204" pitchFamily="34" charset="0"/>
              </a:rPr>
              <a:t>49% d’hommes</a:t>
            </a:r>
          </a:p>
          <a:p>
            <a:pPr marL="228600" algn="ctr" defTabSz="914400">
              <a:spcBef>
                <a:spcPts val="360"/>
              </a:spcBef>
              <a:defRPr sz="1800" b="0" i="0" u="none" strike="noStrike" kern="0" cap="none" spc="0" baseline="0">
                <a:solidFill>
                  <a:srgbClr val="000000"/>
                </a:solidFill>
                <a:uFillTx/>
              </a:defRPr>
            </a:pPr>
            <a:endParaRPr lang="fr-FR" sz="1050" b="1" kern="0" dirty="0">
              <a:solidFill>
                <a:srgbClr val="000000"/>
              </a:solidFill>
              <a:latin typeface="Century Gothic" panose="020B0502020202020204" pitchFamily="34" charset="0"/>
            </a:endParaRPr>
          </a:p>
          <a:p>
            <a:pPr marL="228600" algn="ctr" defTabSz="914400">
              <a:spcBef>
                <a:spcPts val="360"/>
              </a:spcBef>
              <a:defRPr sz="1800" b="0" i="0" u="none" strike="noStrike" kern="0" cap="none" spc="0" baseline="0">
                <a:solidFill>
                  <a:srgbClr val="000000"/>
                </a:solidFill>
                <a:uFillTx/>
              </a:defRPr>
            </a:pPr>
            <a:r>
              <a:rPr lang="fr-FR" sz="1050" kern="0" dirty="0">
                <a:solidFill>
                  <a:srgbClr val="000000"/>
                </a:solidFill>
                <a:latin typeface="Century Gothic" panose="020B0502020202020204" pitchFamily="34" charset="0"/>
              </a:rPr>
              <a:t>Parmi les </a:t>
            </a:r>
            <a:r>
              <a:rPr lang="fr-FR" sz="1050" kern="0" dirty="0" err="1">
                <a:solidFill>
                  <a:srgbClr val="000000"/>
                </a:solidFill>
                <a:latin typeface="Century Gothic" panose="020B0502020202020204" pitchFamily="34" charset="0"/>
              </a:rPr>
              <a:t>enseignant.e.s</a:t>
            </a:r>
            <a:r>
              <a:rPr lang="fr-FR" sz="1050" kern="0" dirty="0">
                <a:solidFill>
                  <a:srgbClr val="000000"/>
                </a:solidFill>
                <a:latin typeface="Century Gothic" panose="020B0502020202020204" pitchFamily="34" charset="0"/>
              </a:rPr>
              <a:t> – </a:t>
            </a:r>
            <a:r>
              <a:rPr lang="fr-FR" sz="1050" kern="0" dirty="0" err="1">
                <a:solidFill>
                  <a:srgbClr val="000000"/>
                </a:solidFill>
                <a:latin typeface="Century Gothic" panose="020B0502020202020204" pitchFamily="34" charset="0"/>
              </a:rPr>
              <a:t>chercheur.euse.s</a:t>
            </a:r>
            <a:r>
              <a:rPr lang="fr-FR" sz="1050" kern="0" dirty="0">
                <a:solidFill>
                  <a:srgbClr val="000000"/>
                </a:solidFill>
                <a:latin typeface="Century Gothic" panose="020B0502020202020204" pitchFamily="34" charset="0"/>
              </a:rPr>
              <a:t>, </a:t>
            </a:r>
            <a:r>
              <a:rPr lang="fr-FR" sz="1050" b="1" kern="0" dirty="0">
                <a:solidFill>
                  <a:srgbClr val="00A99B"/>
                </a:solidFill>
                <a:latin typeface="Century Gothic" panose="020B0502020202020204" pitchFamily="34" charset="0"/>
              </a:rPr>
              <a:t>0,6% se déclarent non binaire</a:t>
            </a:r>
            <a:endParaRPr lang="fr-FR" sz="1050" kern="0"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AE367AEC-B7BB-4D80-A909-29116214B81B}"/>
              </a:ext>
            </a:extLst>
          </p:cNvPr>
          <p:cNvSpPr/>
          <p:nvPr/>
        </p:nvSpPr>
        <p:spPr>
          <a:xfrm>
            <a:off x="6347864" y="1926768"/>
            <a:ext cx="787396" cy="438582"/>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Age </a:t>
            </a:r>
          </a:p>
          <a:p>
            <a:pPr algn="ctr"/>
            <a:r>
              <a:rPr lang="fr-FR" sz="1050" b="1" dirty="0">
                <a:solidFill>
                  <a:schemeClr val="bg2">
                    <a:lumMod val="75000"/>
                  </a:schemeClr>
                </a:solidFill>
                <a:latin typeface="Century Gothic" panose="020B0502020202020204" pitchFamily="34" charset="0"/>
              </a:rPr>
              <a:t>(n=2 175)</a:t>
            </a:r>
          </a:p>
        </p:txBody>
      </p:sp>
      <p:pic>
        <p:nvPicPr>
          <p:cNvPr id="18" name="Image 17">
            <a:extLst>
              <a:ext uri="{FF2B5EF4-FFF2-40B4-BE49-F238E27FC236}">
                <a16:creationId xmlns:a16="http://schemas.microsoft.com/office/drawing/2014/main" id="{2768EB88-899A-4178-B2E5-93C7D944648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6496" y="3626554"/>
            <a:ext cx="1370010" cy="1370010"/>
          </a:xfrm>
          <a:prstGeom prst="rect">
            <a:avLst/>
          </a:prstGeom>
        </p:spPr>
      </p:pic>
      <p:sp>
        <p:nvSpPr>
          <p:cNvPr id="19" name="Rectangle 18">
            <a:extLst>
              <a:ext uri="{FF2B5EF4-FFF2-40B4-BE49-F238E27FC236}">
                <a16:creationId xmlns:a16="http://schemas.microsoft.com/office/drawing/2014/main" id="{40F47C43-6C75-4472-A0F6-397A0816F6DC}"/>
              </a:ext>
            </a:extLst>
          </p:cNvPr>
          <p:cNvSpPr/>
          <p:nvPr/>
        </p:nvSpPr>
        <p:spPr>
          <a:xfrm>
            <a:off x="1646165" y="4668650"/>
            <a:ext cx="1532792" cy="530915"/>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Revenus du foyer</a:t>
            </a:r>
            <a:r>
              <a:rPr lang="fr-FR" b="1" dirty="0">
                <a:solidFill>
                  <a:srgbClr val="00A99B"/>
                </a:solidFill>
                <a:latin typeface="Century Gothic" panose="020B0502020202020204" pitchFamily="34" charset="0"/>
              </a:rPr>
              <a:t> </a:t>
            </a:r>
          </a:p>
          <a:p>
            <a:pPr algn="ctr"/>
            <a:r>
              <a:rPr lang="fr-FR" sz="1050" b="1" dirty="0">
                <a:solidFill>
                  <a:schemeClr val="bg2">
                    <a:lumMod val="75000"/>
                  </a:schemeClr>
                </a:solidFill>
                <a:latin typeface="Century Gothic" panose="020B0502020202020204" pitchFamily="34" charset="0"/>
              </a:rPr>
              <a:t>(n=320)</a:t>
            </a:r>
          </a:p>
        </p:txBody>
      </p:sp>
      <p:pic>
        <p:nvPicPr>
          <p:cNvPr id="21" name="Image 20">
            <a:extLst>
              <a:ext uri="{FF2B5EF4-FFF2-40B4-BE49-F238E27FC236}">
                <a16:creationId xmlns:a16="http://schemas.microsoft.com/office/drawing/2014/main" id="{D136B2FC-CB01-4601-B7C8-9741F28C3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graphicFrame>
        <p:nvGraphicFramePr>
          <p:cNvPr id="22" name="Graphique 21">
            <a:extLst>
              <a:ext uri="{FF2B5EF4-FFF2-40B4-BE49-F238E27FC236}">
                <a16:creationId xmlns:a16="http://schemas.microsoft.com/office/drawing/2014/main" id="{0527DCC5-55C8-40B2-A1EE-B6B2118DEF34}"/>
              </a:ext>
            </a:extLst>
          </p:cNvPr>
          <p:cNvGraphicFramePr>
            <a:graphicFrameLocks/>
          </p:cNvGraphicFramePr>
          <p:nvPr>
            <p:extLst>
              <p:ext uri="{D42A27DB-BD31-4B8C-83A1-F6EECF244321}">
                <p14:modId xmlns:p14="http://schemas.microsoft.com/office/powerpoint/2010/main" val="406191283"/>
              </p:ext>
            </p:extLst>
          </p:nvPr>
        </p:nvGraphicFramePr>
        <p:xfrm>
          <a:off x="4332914" y="3959174"/>
          <a:ext cx="4649028" cy="2566128"/>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u numéro de diapositive 1">
            <a:extLst>
              <a:ext uri="{FF2B5EF4-FFF2-40B4-BE49-F238E27FC236}">
                <a16:creationId xmlns:a16="http://schemas.microsoft.com/office/drawing/2014/main" id="{50779C5F-573E-408E-B4CA-ED3276C4DA4B}"/>
              </a:ext>
            </a:extLst>
          </p:cNvPr>
          <p:cNvSpPr>
            <a:spLocks noGrp="1"/>
          </p:cNvSpPr>
          <p:nvPr>
            <p:ph type="sldNum" sz="quarter" idx="12"/>
          </p:nvPr>
        </p:nvSpPr>
        <p:spPr/>
        <p:txBody>
          <a:bodyPr/>
          <a:lstStyle/>
          <a:p>
            <a:fld id="{E399C115-596B-4060-A119-8783C9F587DB}" type="slidenum">
              <a:rPr lang="fr-FR" smtClean="0"/>
              <a:t>14</a:t>
            </a:fld>
            <a:endParaRPr lang="fr-FR"/>
          </a:p>
        </p:txBody>
      </p:sp>
    </p:spTree>
    <p:extLst>
      <p:ext uri="{BB962C8B-B14F-4D97-AF65-F5344CB8AC3E}">
        <p14:creationId xmlns:p14="http://schemas.microsoft.com/office/powerpoint/2010/main" val="361305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rganigramme : Délai 19">
            <a:extLst>
              <a:ext uri="{FF2B5EF4-FFF2-40B4-BE49-F238E27FC236}">
                <a16:creationId xmlns:a16="http://schemas.microsoft.com/office/drawing/2014/main" id="{49120490-A060-461C-8B54-D50C64F931C2}"/>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765D95-EAF8-4177-B33F-8915EB1C9C55}"/>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84C5CD76-1013-402F-952F-B2A37AA2EC6F}"/>
              </a:ext>
            </a:extLst>
          </p:cNvPr>
          <p:cNvSpPr txBox="1"/>
          <p:nvPr/>
        </p:nvSpPr>
        <p:spPr>
          <a:xfrm>
            <a:off x="534228" y="372952"/>
            <a:ext cx="8447714" cy="369332"/>
          </a:xfrm>
          <a:prstGeom prst="rect">
            <a:avLst/>
          </a:prstGeom>
          <a:noFill/>
        </p:spPr>
        <p:txBody>
          <a:bodyPr wrap="square" rtlCol="0">
            <a:spAutoFit/>
          </a:bodyPr>
          <a:lstStyle/>
          <a:p>
            <a:r>
              <a:rPr lang="fr-FR" b="1" dirty="0">
                <a:latin typeface="Century Gothic" panose="020B0502020202020204" pitchFamily="34" charset="0"/>
              </a:rPr>
              <a:t>Genre, âge et revenus de l’ensemble des BIATSS</a:t>
            </a:r>
          </a:p>
        </p:txBody>
      </p:sp>
      <p:sp>
        <p:nvSpPr>
          <p:cNvPr id="11" name="Rectangle 10">
            <a:extLst>
              <a:ext uri="{FF2B5EF4-FFF2-40B4-BE49-F238E27FC236}">
                <a16:creationId xmlns:a16="http://schemas.microsoft.com/office/drawing/2014/main" id="{9121D98D-7DAD-47DB-9098-D0E744E4F7B4}"/>
              </a:ext>
            </a:extLst>
          </p:cNvPr>
          <p:cNvSpPr/>
          <p:nvPr/>
        </p:nvSpPr>
        <p:spPr>
          <a:xfrm>
            <a:off x="390088" y="5359905"/>
            <a:ext cx="3942826" cy="1326004"/>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26% </a:t>
            </a:r>
            <a:r>
              <a:rPr lang="fr-FR" sz="1050" kern="0" dirty="0">
                <a:solidFill>
                  <a:srgbClr val="000000"/>
                </a:solidFill>
                <a:latin typeface="Century Gothic" panose="020B0502020202020204" pitchFamily="34" charset="0"/>
              </a:rPr>
              <a:t>des BIATSS déclarent un </a:t>
            </a:r>
            <a:r>
              <a:rPr lang="fr-FR" sz="1050" kern="0" dirty="0">
                <a:solidFill>
                  <a:srgbClr val="00A99B"/>
                </a:solidFill>
                <a:latin typeface="Century Gothic" panose="020B0502020202020204" pitchFamily="34" charset="0"/>
              </a:rPr>
              <a:t>revenu mensuel net de 1500 à moins de 2000 euros</a:t>
            </a:r>
          </a:p>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20% </a:t>
            </a:r>
            <a:r>
              <a:rPr lang="fr-FR" sz="1050" kern="0" dirty="0">
                <a:solidFill>
                  <a:srgbClr val="000000"/>
                </a:solidFill>
                <a:latin typeface="Century Gothic" panose="020B0502020202020204" pitchFamily="34" charset="0"/>
              </a:rPr>
              <a:t>des déclarent un </a:t>
            </a:r>
            <a:r>
              <a:rPr lang="fr-FR" sz="1050" kern="0" dirty="0">
                <a:solidFill>
                  <a:srgbClr val="00A99B"/>
                </a:solidFill>
                <a:latin typeface="Century Gothic" panose="020B0502020202020204" pitchFamily="34" charset="0"/>
              </a:rPr>
              <a:t>revenu mensuel net de 2 000 euros à moins de 2 500 euros</a:t>
            </a:r>
          </a:p>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26% </a:t>
            </a:r>
            <a:r>
              <a:rPr lang="fr-FR" sz="1050" kern="0" dirty="0">
                <a:solidFill>
                  <a:srgbClr val="000000"/>
                </a:solidFill>
                <a:latin typeface="Century Gothic" panose="020B0502020202020204" pitchFamily="34" charset="0"/>
              </a:rPr>
              <a:t>des déclarent un </a:t>
            </a:r>
            <a:r>
              <a:rPr lang="fr-FR" sz="1050" kern="0" dirty="0">
                <a:solidFill>
                  <a:srgbClr val="00A99B"/>
                </a:solidFill>
                <a:latin typeface="Century Gothic" panose="020B0502020202020204" pitchFamily="34" charset="0"/>
              </a:rPr>
              <a:t>revenu mensuel net de 3 000 euros à moins de 4 000 euros</a:t>
            </a:r>
            <a:endParaRPr lang="fr-FR" sz="1050" kern="0" dirty="0">
              <a:solidFill>
                <a:srgbClr val="000000"/>
              </a:solidFill>
              <a:latin typeface="Century Gothic" panose="020B0502020202020204" pitchFamily="34" charset="0"/>
            </a:endParaRPr>
          </a:p>
          <a:p>
            <a:pPr algn="ctr"/>
            <a:endParaRPr lang="fr-FR" sz="1050" dirty="0">
              <a:latin typeface="Century Gothic" panose="020B0502020202020204" pitchFamily="34" charset="0"/>
            </a:endParaRPr>
          </a:p>
        </p:txBody>
      </p:sp>
      <p:pic>
        <p:nvPicPr>
          <p:cNvPr id="12" name="Image 11">
            <a:extLst>
              <a:ext uri="{FF2B5EF4-FFF2-40B4-BE49-F238E27FC236}">
                <a16:creationId xmlns:a16="http://schemas.microsoft.com/office/drawing/2014/main" id="{EAEA15AF-D2A3-4FDF-850B-7D64B6E5CAF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39612" y="1069733"/>
            <a:ext cx="745895" cy="745895"/>
          </a:xfrm>
          <a:prstGeom prst="rect">
            <a:avLst/>
          </a:prstGeom>
        </p:spPr>
      </p:pic>
      <p:sp>
        <p:nvSpPr>
          <p:cNvPr id="13" name="Rectangle 12">
            <a:extLst>
              <a:ext uri="{FF2B5EF4-FFF2-40B4-BE49-F238E27FC236}">
                <a16:creationId xmlns:a16="http://schemas.microsoft.com/office/drawing/2014/main" id="{5D7D66A5-6EB8-4608-8626-32B79D99D1CC}"/>
              </a:ext>
            </a:extLst>
          </p:cNvPr>
          <p:cNvSpPr/>
          <p:nvPr/>
        </p:nvSpPr>
        <p:spPr>
          <a:xfrm>
            <a:off x="887136" y="1945489"/>
            <a:ext cx="2948730" cy="438582"/>
          </a:xfrm>
          <a:prstGeom prst="rect">
            <a:avLst/>
          </a:prstGeom>
        </p:spPr>
        <p:txBody>
          <a:bodyPr wrap="square">
            <a:spAutoFit/>
          </a:bodyPr>
          <a:lstStyle/>
          <a:p>
            <a:pPr algn="ctr"/>
            <a:r>
              <a:rPr lang="fr-FR" sz="1200" b="1" dirty="0">
                <a:solidFill>
                  <a:srgbClr val="00A99B"/>
                </a:solidFill>
                <a:latin typeface="Century Gothic" panose="020B0502020202020204" pitchFamily="34" charset="0"/>
              </a:rPr>
              <a:t>Genre</a:t>
            </a:r>
          </a:p>
          <a:p>
            <a:pPr algn="ctr"/>
            <a:r>
              <a:rPr lang="fr-FR" sz="1050" b="1" dirty="0">
                <a:solidFill>
                  <a:schemeClr val="bg2">
                    <a:lumMod val="75000"/>
                  </a:schemeClr>
                </a:solidFill>
                <a:latin typeface="Century Gothic" panose="020B0502020202020204" pitchFamily="34" charset="0"/>
              </a:rPr>
              <a:t> (n=544)</a:t>
            </a:r>
            <a:r>
              <a:rPr lang="fr-FR" sz="1050" dirty="0">
                <a:solidFill>
                  <a:schemeClr val="bg2">
                    <a:lumMod val="75000"/>
                  </a:schemeClr>
                </a:solidFill>
              </a:rPr>
              <a:t> </a:t>
            </a:r>
          </a:p>
        </p:txBody>
      </p:sp>
      <p:pic>
        <p:nvPicPr>
          <p:cNvPr id="14" name="Image 13">
            <a:extLst>
              <a:ext uri="{FF2B5EF4-FFF2-40B4-BE49-F238E27FC236}">
                <a16:creationId xmlns:a16="http://schemas.microsoft.com/office/drawing/2014/main" id="{8EF35E76-E41B-45CE-B61D-3B353BFD26E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67099" y="1032482"/>
            <a:ext cx="745895" cy="745895"/>
          </a:xfrm>
          <a:prstGeom prst="rect">
            <a:avLst/>
          </a:prstGeom>
        </p:spPr>
      </p:pic>
      <p:sp>
        <p:nvSpPr>
          <p:cNvPr id="15" name="Rectangle 14">
            <a:extLst>
              <a:ext uri="{FF2B5EF4-FFF2-40B4-BE49-F238E27FC236}">
                <a16:creationId xmlns:a16="http://schemas.microsoft.com/office/drawing/2014/main" id="{AB008704-E10F-4226-855B-E618ACADEC6C}"/>
              </a:ext>
            </a:extLst>
          </p:cNvPr>
          <p:cNvSpPr/>
          <p:nvPr/>
        </p:nvSpPr>
        <p:spPr>
          <a:xfrm>
            <a:off x="5466222" y="2513741"/>
            <a:ext cx="2547647" cy="1105431"/>
          </a:xfrm>
          <a:prstGeom prst="rect">
            <a:avLst/>
          </a:prstGeom>
        </p:spPr>
        <p:txBody>
          <a:bodyPr wrap="square">
            <a:spAutoFit/>
          </a:bodyPr>
          <a:lstStyle/>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0,3% </a:t>
            </a:r>
            <a:r>
              <a:rPr lang="fr-FR" sz="1050" kern="0" dirty="0">
                <a:solidFill>
                  <a:srgbClr val="000000"/>
                </a:solidFill>
                <a:latin typeface="Century Gothic" panose="020B0502020202020204" pitchFamily="34" charset="0"/>
              </a:rPr>
              <a:t>ont moins de 20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2% </a:t>
            </a:r>
            <a:r>
              <a:rPr lang="fr-FR" sz="1050" kern="0" dirty="0">
                <a:solidFill>
                  <a:srgbClr val="000000"/>
                </a:solidFill>
                <a:latin typeface="Century Gothic" panose="020B0502020202020204" pitchFamily="34" charset="0"/>
              </a:rPr>
              <a:t>ont entre 20 et 24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16% </a:t>
            </a:r>
            <a:r>
              <a:rPr lang="fr-FR" sz="1050" kern="0" dirty="0">
                <a:solidFill>
                  <a:srgbClr val="000000"/>
                </a:solidFill>
                <a:latin typeface="Century Gothic" panose="020B0502020202020204" pitchFamily="34" charset="0"/>
              </a:rPr>
              <a:t>ont entre 25 et 34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44% </a:t>
            </a:r>
            <a:r>
              <a:rPr lang="fr-FR" sz="1050" kern="0" dirty="0">
                <a:solidFill>
                  <a:srgbClr val="000000"/>
                </a:solidFill>
                <a:latin typeface="Century Gothic" panose="020B0502020202020204" pitchFamily="34" charset="0"/>
              </a:rPr>
              <a:t>ont entre 35 et 49 ans</a:t>
            </a:r>
          </a:p>
          <a:p>
            <a:pPr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37% </a:t>
            </a:r>
            <a:r>
              <a:rPr lang="fr-FR" sz="1050" kern="0" dirty="0">
                <a:solidFill>
                  <a:srgbClr val="000000"/>
                </a:solidFill>
                <a:latin typeface="Century Gothic" panose="020B0502020202020204" pitchFamily="34" charset="0"/>
              </a:rPr>
              <a:t>ont 50 ans et plus</a:t>
            </a:r>
          </a:p>
        </p:txBody>
      </p:sp>
      <p:sp>
        <p:nvSpPr>
          <p:cNvPr id="16" name="Rectangle 15">
            <a:extLst>
              <a:ext uri="{FF2B5EF4-FFF2-40B4-BE49-F238E27FC236}">
                <a16:creationId xmlns:a16="http://schemas.microsoft.com/office/drawing/2014/main" id="{967DC6B1-BB64-4D1F-A107-2975AC219559}"/>
              </a:ext>
            </a:extLst>
          </p:cNvPr>
          <p:cNvSpPr/>
          <p:nvPr/>
        </p:nvSpPr>
        <p:spPr>
          <a:xfrm>
            <a:off x="629174" y="2513932"/>
            <a:ext cx="3464654" cy="466794"/>
          </a:xfrm>
          <a:prstGeom prst="rect">
            <a:avLst/>
          </a:prstGeom>
        </p:spPr>
        <p:txBody>
          <a:bodyPr wrap="square">
            <a:spAutoFit/>
          </a:bodyPr>
          <a:lstStyle/>
          <a:p>
            <a:pPr marL="228600" algn="ctr" defTabSz="914400">
              <a:spcBef>
                <a:spcPts val="360"/>
              </a:spcBef>
              <a:defRPr sz="1800" b="0" i="0" u="none" strike="noStrike" kern="0" cap="none" spc="0" baseline="0">
                <a:solidFill>
                  <a:srgbClr val="000000"/>
                </a:solidFill>
                <a:uFillTx/>
              </a:defRPr>
            </a:pPr>
            <a:r>
              <a:rPr lang="fr-FR" sz="1050" b="1" kern="0" dirty="0">
                <a:solidFill>
                  <a:srgbClr val="00A99B"/>
                </a:solidFill>
                <a:latin typeface="Century Gothic" panose="020B0502020202020204" pitchFamily="34" charset="0"/>
              </a:rPr>
              <a:t>74% de femmes </a:t>
            </a:r>
            <a:r>
              <a:rPr lang="fr-FR" sz="1050" kern="0" dirty="0">
                <a:solidFill>
                  <a:srgbClr val="000000"/>
                </a:solidFill>
                <a:latin typeface="Century Gothic" panose="020B0502020202020204" pitchFamily="34" charset="0"/>
              </a:rPr>
              <a:t>et </a:t>
            </a:r>
            <a:r>
              <a:rPr lang="fr-FR" sz="1050" b="1" kern="0" dirty="0">
                <a:solidFill>
                  <a:srgbClr val="00A99B"/>
                </a:solidFill>
                <a:latin typeface="Century Gothic" panose="020B0502020202020204" pitchFamily="34" charset="0"/>
              </a:rPr>
              <a:t>25% d’hommes</a:t>
            </a:r>
          </a:p>
          <a:p>
            <a:pPr marL="228600" algn="ctr" defTabSz="914400">
              <a:spcBef>
                <a:spcPts val="360"/>
              </a:spcBef>
              <a:defRPr sz="1800" b="0" i="0" u="none" strike="noStrike" kern="0" cap="none" spc="0" baseline="0">
                <a:solidFill>
                  <a:srgbClr val="000000"/>
                </a:solidFill>
                <a:uFillTx/>
              </a:defRPr>
            </a:pPr>
            <a:endParaRPr lang="fr-FR" sz="1050" b="1" kern="0" dirty="0">
              <a:solidFill>
                <a:srgbClr val="000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AE367AEC-B7BB-4D80-A909-29116214B81B}"/>
              </a:ext>
            </a:extLst>
          </p:cNvPr>
          <p:cNvSpPr/>
          <p:nvPr/>
        </p:nvSpPr>
        <p:spPr>
          <a:xfrm>
            <a:off x="6347864" y="1926768"/>
            <a:ext cx="787396" cy="438582"/>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Age </a:t>
            </a:r>
          </a:p>
          <a:p>
            <a:pPr algn="ctr"/>
            <a:r>
              <a:rPr lang="fr-FR" sz="1050" b="1" dirty="0">
                <a:solidFill>
                  <a:schemeClr val="bg2">
                    <a:lumMod val="75000"/>
                  </a:schemeClr>
                </a:solidFill>
                <a:latin typeface="Century Gothic" panose="020B0502020202020204" pitchFamily="34" charset="0"/>
              </a:rPr>
              <a:t>(n=2 175)</a:t>
            </a:r>
          </a:p>
        </p:txBody>
      </p:sp>
      <p:pic>
        <p:nvPicPr>
          <p:cNvPr id="18" name="Image 17">
            <a:extLst>
              <a:ext uri="{FF2B5EF4-FFF2-40B4-BE49-F238E27FC236}">
                <a16:creationId xmlns:a16="http://schemas.microsoft.com/office/drawing/2014/main" id="{2768EB88-899A-4178-B2E5-93C7D944648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76496" y="3626554"/>
            <a:ext cx="1370010" cy="1370010"/>
          </a:xfrm>
          <a:prstGeom prst="rect">
            <a:avLst/>
          </a:prstGeom>
        </p:spPr>
      </p:pic>
      <p:sp>
        <p:nvSpPr>
          <p:cNvPr id="19" name="Rectangle 18">
            <a:extLst>
              <a:ext uri="{FF2B5EF4-FFF2-40B4-BE49-F238E27FC236}">
                <a16:creationId xmlns:a16="http://schemas.microsoft.com/office/drawing/2014/main" id="{40F47C43-6C75-4472-A0F6-397A0816F6DC}"/>
              </a:ext>
            </a:extLst>
          </p:cNvPr>
          <p:cNvSpPr/>
          <p:nvPr/>
        </p:nvSpPr>
        <p:spPr>
          <a:xfrm>
            <a:off x="1646165" y="4668650"/>
            <a:ext cx="1532792" cy="530915"/>
          </a:xfrm>
          <a:prstGeom prst="rect">
            <a:avLst/>
          </a:prstGeom>
        </p:spPr>
        <p:txBody>
          <a:bodyPr wrap="none">
            <a:spAutoFit/>
          </a:bodyPr>
          <a:lstStyle/>
          <a:p>
            <a:pPr algn="ctr"/>
            <a:r>
              <a:rPr lang="fr-FR" sz="1200" b="1" dirty="0">
                <a:solidFill>
                  <a:srgbClr val="00A99B"/>
                </a:solidFill>
                <a:latin typeface="Century Gothic" panose="020B0502020202020204" pitchFamily="34" charset="0"/>
              </a:rPr>
              <a:t>Revenus du foyer</a:t>
            </a:r>
            <a:r>
              <a:rPr lang="fr-FR" b="1" dirty="0">
                <a:solidFill>
                  <a:srgbClr val="00A99B"/>
                </a:solidFill>
                <a:latin typeface="Century Gothic" panose="020B0502020202020204" pitchFamily="34" charset="0"/>
              </a:rPr>
              <a:t> </a:t>
            </a:r>
          </a:p>
          <a:p>
            <a:pPr algn="ctr"/>
            <a:r>
              <a:rPr lang="fr-FR" sz="1050" b="1" dirty="0">
                <a:solidFill>
                  <a:schemeClr val="bg2">
                    <a:lumMod val="75000"/>
                  </a:schemeClr>
                </a:solidFill>
                <a:latin typeface="Century Gothic" panose="020B0502020202020204" pitchFamily="34" charset="0"/>
              </a:rPr>
              <a:t>(n=488)</a:t>
            </a:r>
          </a:p>
        </p:txBody>
      </p:sp>
      <p:pic>
        <p:nvPicPr>
          <p:cNvPr id="22" name="Image 21">
            <a:extLst>
              <a:ext uri="{FF2B5EF4-FFF2-40B4-BE49-F238E27FC236}">
                <a16:creationId xmlns:a16="http://schemas.microsoft.com/office/drawing/2014/main" id="{E0C4BBE3-CC44-4AF4-87B9-C668488AE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162" y="107136"/>
            <a:ext cx="587219" cy="587219"/>
          </a:xfrm>
          <a:prstGeom prst="rect">
            <a:avLst/>
          </a:prstGeom>
        </p:spPr>
      </p:pic>
      <p:graphicFrame>
        <p:nvGraphicFramePr>
          <p:cNvPr id="21" name="Graphique 20">
            <a:extLst>
              <a:ext uri="{FF2B5EF4-FFF2-40B4-BE49-F238E27FC236}">
                <a16:creationId xmlns:a16="http://schemas.microsoft.com/office/drawing/2014/main" id="{75D15CF8-C4F6-4724-9BE8-EAB80211EE99}"/>
              </a:ext>
            </a:extLst>
          </p:cNvPr>
          <p:cNvGraphicFramePr>
            <a:graphicFrameLocks/>
          </p:cNvGraphicFramePr>
          <p:nvPr>
            <p:extLst>
              <p:ext uri="{D42A27DB-BD31-4B8C-83A1-F6EECF244321}">
                <p14:modId xmlns:p14="http://schemas.microsoft.com/office/powerpoint/2010/main" val="579813284"/>
              </p:ext>
            </p:extLst>
          </p:nvPr>
        </p:nvGraphicFramePr>
        <p:xfrm>
          <a:off x="4332914" y="3959160"/>
          <a:ext cx="4649028" cy="2480809"/>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u numéro de diapositive 1">
            <a:extLst>
              <a:ext uri="{FF2B5EF4-FFF2-40B4-BE49-F238E27FC236}">
                <a16:creationId xmlns:a16="http://schemas.microsoft.com/office/drawing/2014/main" id="{A7CBBC7E-C588-414C-BFE8-3F6574962F91}"/>
              </a:ext>
            </a:extLst>
          </p:cNvPr>
          <p:cNvSpPr>
            <a:spLocks noGrp="1"/>
          </p:cNvSpPr>
          <p:nvPr>
            <p:ph type="sldNum" sz="quarter" idx="12"/>
          </p:nvPr>
        </p:nvSpPr>
        <p:spPr/>
        <p:txBody>
          <a:bodyPr/>
          <a:lstStyle/>
          <a:p>
            <a:fld id="{E399C115-596B-4060-A119-8783C9F587DB}" type="slidenum">
              <a:rPr lang="fr-FR" smtClean="0"/>
              <a:t>15</a:t>
            </a:fld>
            <a:endParaRPr lang="fr-FR"/>
          </a:p>
        </p:txBody>
      </p:sp>
    </p:spTree>
    <p:extLst>
      <p:ext uri="{BB962C8B-B14F-4D97-AF65-F5344CB8AC3E}">
        <p14:creationId xmlns:p14="http://schemas.microsoft.com/office/powerpoint/2010/main" val="280565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Lieux de vie (n=3 049) : une domiciliation plutôt de proximité</a:t>
            </a:r>
          </a:p>
        </p:txBody>
      </p:sp>
      <p:sp>
        <p:nvSpPr>
          <p:cNvPr id="5" name="ZoneTexte 4">
            <a:extLst>
              <a:ext uri="{FF2B5EF4-FFF2-40B4-BE49-F238E27FC236}">
                <a16:creationId xmlns:a16="http://schemas.microsoft.com/office/drawing/2014/main" id="{9B152294-8670-4E94-9FF3-F3F39AEEFE7A}"/>
              </a:ext>
            </a:extLst>
          </p:cNvPr>
          <p:cNvSpPr txBox="1"/>
          <p:nvPr/>
        </p:nvSpPr>
        <p:spPr>
          <a:xfrm>
            <a:off x="493595" y="834852"/>
            <a:ext cx="8021755" cy="4985980"/>
          </a:xfrm>
          <a:prstGeom prst="rect">
            <a:avLst/>
          </a:prstGeom>
          <a:noFill/>
        </p:spPr>
        <p:txBody>
          <a:bodyPr wrap="square" rtlCol="0">
            <a:spAutoFit/>
          </a:bodyPr>
          <a:lstStyle/>
          <a:p>
            <a:r>
              <a:rPr lang="fr-FR" sz="1400" b="1" dirty="0">
                <a:solidFill>
                  <a:srgbClr val="00A99B"/>
                </a:solidFill>
                <a:latin typeface="Century Gothic" panose="020B0502020202020204" pitchFamily="34" charset="0"/>
              </a:rPr>
              <a:t>Ville de Tours</a:t>
            </a:r>
          </a:p>
          <a:p>
            <a:r>
              <a:rPr lang="fr-FR" sz="1100" dirty="0">
                <a:latin typeface="Century Gothic" panose="020B0502020202020204" pitchFamily="34" charset="0"/>
              </a:rPr>
              <a:t>1 057 personnes déclarent un domicile à Tours soit </a:t>
            </a:r>
            <a:r>
              <a:rPr lang="fr-FR" sz="1100" dirty="0">
                <a:solidFill>
                  <a:srgbClr val="00A99B"/>
                </a:solidFill>
                <a:latin typeface="Century Gothic" panose="020B0502020202020204" pitchFamily="34" charset="0"/>
              </a:rPr>
              <a:t>35% de l’effectif total des </a:t>
            </a:r>
            <a:r>
              <a:rPr lang="fr-FR" sz="1100" dirty="0" err="1">
                <a:solidFill>
                  <a:srgbClr val="00A99B"/>
                </a:solidFill>
                <a:latin typeface="Century Gothic" panose="020B0502020202020204" pitchFamily="34" charset="0"/>
              </a:rPr>
              <a:t>répondant.e.s</a:t>
            </a:r>
            <a:r>
              <a:rPr lang="fr-FR" sz="1100" dirty="0">
                <a:solidFill>
                  <a:srgbClr val="00A99B"/>
                </a:solidFill>
                <a:latin typeface="Century Gothic" panose="020B0502020202020204" pitchFamily="34" charset="0"/>
              </a:rPr>
              <a:t> </a:t>
            </a:r>
          </a:p>
          <a:p>
            <a:r>
              <a:rPr lang="fr-FR" sz="1100" dirty="0">
                <a:latin typeface="Century Gothic" panose="020B0502020202020204" pitchFamily="34" charset="0"/>
              </a:rPr>
              <a:t>(E = 34%, E/C = 39%, BIATSS = 33%)</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Métropole de Tours</a:t>
            </a:r>
          </a:p>
          <a:p>
            <a:r>
              <a:rPr lang="fr-FR" sz="1100" dirty="0">
                <a:latin typeface="Century Gothic" panose="020B0502020202020204" pitchFamily="34" charset="0"/>
              </a:rPr>
              <a:t>511 personnes déclarent un domicile dans l’une des communes de la métropole de Tours soit </a:t>
            </a:r>
            <a:r>
              <a:rPr lang="fr-FR" sz="1100" dirty="0">
                <a:solidFill>
                  <a:srgbClr val="00A99B"/>
                </a:solidFill>
                <a:latin typeface="Century Gothic" panose="020B0502020202020204" pitchFamily="34" charset="0"/>
              </a:rPr>
              <a:t>17% des </a:t>
            </a:r>
            <a:r>
              <a:rPr lang="fr-FR" sz="1100" dirty="0" err="1">
                <a:solidFill>
                  <a:srgbClr val="00A99B"/>
                </a:solidFill>
                <a:latin typeface="Century Gothic" panose="020B0502020202020204" pitchFamily="34" charset="0"/>
              </a:rPr>
              <a:t>interrogé.e.s</a:t>
            </a:r>
            <a:r>
              <a:rPr lang="fr-FR" sz="1100" dirty="0">
                <a:solidFill>
                  <a:srgbClr val="00A99B"/>
                </a:solidFill>
                <a:latin typeface="Century Gothic" panose="020B0502020202020204" pitchFamily="34" charset="0"/>
              </a:rPr>
              <a:t> </a:t>
            </a:r>
            <a:r>
              <a:rPr lang="fr-FR" sz="1100" dirty="0">
                <a:latin typeface="Century Gothic" panose="020B0502020202020204" pitchFamily="34" charset="0"/>
              </a:rPr>
              <a:t>(E = 16%, E/C = 27%, BIATSS = 35%)</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Ville de Blois</a:t>
            </a:r>
          </a:p>
          <a:p>
            <a:r>
              <a:rPr lang="fr-FR" sz="1100" dirty="0">
                <a:latin typeface="Century Gothic" panose="020B0502020202020204" pitchFamily="34" charset="0"/>
              </a:rPr>
              <a:t>67 personnes mentionnent Blois comme domiciliation soit </a:t>
            </a:r>
            <a:r>
              <a:rPr lang="fr-FR" sz="1100" dirty="0">
                <a:solidFill>
                  <a:srgbClr val="00A99B"/>
                </a:solidFill>
                <a:latin typeface="Century Gothic" panose="020B0502020202020204" pitchFamily="34" charset="0"/>
              </a:rPr>
              <a:t>2% des </a:t>
            </a:r>
            <a:r>
              <a:rPr lang="fr-FR" sz="1100" dirty="0" err="1">
                <a:solidFill>
                  <a:srgbClr val="00A99B"/>
                </a:solidFill>
                <a:latin typeface="Century Gothic" panose="020B0502020202020204" pitchFamily="34" charset="0"/>
              </a:rPr>
              <a:t>interrogé.e.s</a:t>
            </a:r>
            <a:r>
              <a:rPr lang="fr-FR" sz="1100" dirty="0">
                <a:solidFill>
                  <a:srgbClr val="00A99B"/>
                </a:solidFill>
                <a:latin typeface="Century Gothic" panose="020B0502020202020204" pitchFamily="34" charset="0"/>
              </a:rPr>
              <a:t> </a:t>
            </a:r>
          </a:p>
          <a:p>
            <a:r>
              <a:rPr lang="fr-FR" sz="1100" dirty="0">
                <a:latin typeface="Century Gothic" panose="020B0502020202020204" pitchFamily="34" charset="0"/>
              </a:rPr>
              <a:t>(E = 2%, E/C = 4%, BIATSS = 2%)</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Ailleurs dans le département du Loir-et-Cher</a:t>
            </a:r>
          </a:p>
          <a:p>
            <a:r>
              <a:rPr lang="fr-FR" sz="1100" dirty="0">
                <a:latin typeface="Century Gothic" panose="020B0502020202020204" pitchFamily="34" charset="0"/>
              </a:rPr>
              <a:t>148 personnes ont déclaré un domicile dans une autre commune appartenant au Loir-et-Cher soit </a:t>
            </a:r>
            <a:r>
              <a:rPr lang="fr-FR" sz="1100" dirty="0">
                <a:solidFill>
                  <a:srgbClr val="00A99B"/>
                </a:solidFill>
                <a:latin typeface="Century Gothic" panose="020B0502020202020204" pitchFamily="34" charset="0"/>
              </a:rPr>
              <a:t>5% de l’effectif </a:t>
            </a:r>
            <a:r>
              <a:rPr lang="fr-FR" sz="1100" dirty="0">
                <a:latin typeface="Century Gothic" panose="020B0502020202020204" pitchFamily="34" charset="0"/>
              </a:rPr>
              <a:t>(E = 6%, E/C = 3%, BIATSS = 2%)</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Ailleurs dans le département de l’Indre-et-Loire</a:t>
            </a:r>
          </a:p>
          <a:p>
            <a:r>
              <a:rPr lang="fr-FR" sz="1100" dirty="0">
                <a:latin typeface="Century Gothic" panose="020B0502020202020204" pitchFamily="34" charset="0"/>
              </a:rPr>
              <a:t>438 personnes déclarent un domicile dans une autre commune de ce département soit </a:t>
            </a:r>
            <a:r>
              <a:rPr lang="fr-FR" sz="1100" dirty="0">
                <a:solidFill>
                  <a:srgbClr val="00A99B"/>
                </a:solidFill>
                <a:latin typeface="Century Gothic" panose="020B0502020202020204" pitchFamily="34" charset="0"/>
              </a:rPr>
              <a:t>14% de l’effectif </a:t>
            </a:r>
          </a:p>
          <a:p>
            <a:r>
              <a:rPr lang="fr-FR" sz="1100" dirty="0">
                <a:latin typeface="Century Gothic" panose="020B0502020202020204" pitchFamily="34" charset="0"/>
              </a:rPr>
              <a:t>(E = 11%, E/C = 16%, BIATSS = 27%)</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Départements proches*</a:t>
            </a:r>
          </a:p>
          <a:p>
            <a:r>
              <a:rPr lang="fr-FR" sz="1100" dirty="0">
                <a:latin typeface="Century Gothic" panose="020B0502020202020204" pitchFamily="34" charset="0"/>
              </a:rPr>
              <a:t>354 personnes ont un domicile dans un des départements limitrophes au Loir-et-Cher ou Indre-et-Loire soit </a:t>
            </a:r>
            <a:r>
              <a:rPr lang="fr-FR" sz="1100" dirty="0">
                <a:solidFill>
                  <a:srgbClr val="00A99B"/>
                </a:solidFill>
                <a:latin typeface="Century Gothic" panose="020B0502020202020204" pitchFamily="34" charset="0"/>
              </a:rPr>
              <a:t>11,5% </a:t>
            </a:r>
          </a:p>
          <a:p>
            <a:r>
              <a:rPr lang="fr-FR" sz="1100" dirty="0">
                <a:latin typeface="Century Gothic" panose="020B0502020202020204" pitchFamily="34" charset="0"/>
              </a:rPr>
              <a:t>(E = 15%, E/C = 5%, BIATSS = 1%)</a:t>
            </a:r>
            <a:endParaRPr lang="fr-FR" sz="1100" dirty="0">
              <a:solidFill>
                <a:srgbClr val="00A99B"/>
              </a:solidFill>
              <a:latin typeface="Century Gothic" panose="020B0502020202020204" pitchFamily="34" charset="0"/>
            </a:endParaRPr>
          </a:p>
          <a:p>
            <a:endParaRPr lang="fr-FR" sz="1100" dirty="0">
              <a:latin typeface="Century Gothic" panose="020B0502020202020204" pitchFamily="34" charset="0"/>
            </a:endParaRPr>
          </a:p>
          <a:p>
            <a:r>
              <a:rPr lang="fr-FR" sz="1400" b="1" dirty="0">
                <a:solidFill>
                  <a:srgbClr val="00A99B"/>
                </a:solidFill>
                <a:latin typeface="Century Gothic" panose="020B0502020202020204" pitchFamily="34" charset="0"/>
              </a:rPr>
              <a:t>Départements lointains*</a:t>
            </a:r>
          </a:p>
          <a:p>
            <a:r>
              <a:rPr lang="fr-FR" sz="1100" dirty="0">
                <a:latin typeface="Century Gothic" panose="020B0502020202020204" pitchFamily="34" charset="0"/>
              </a:rPr>
              <a:t>377 personnes déclarent un domicile hors départements proches du Loir-et-Cher et de l’Indre-et-Loire soit </a:t>
            </a:r>
            <a:r>
              <a:rPr lang="fr-FR" sz="1100" dirty="0">
                <a:solidFill>
                  <a:srgbClr val="00A99B"/>
                </a:solidFill>
                <a:latin typeface="Century Gothic" panose="020B0502020202020204" pitchFamily="34" charset="0"/>
              </a:rPr>
              <a:t>12% </a:t>
            </a:r>
          </a:p>
          <a:p>
            <a:r>
              <a:rPr lang="fr-FR" sz="1100" dirty="0">
                <a:latin typeface="Century Gothic" panose="020B0502020202020204" pitchFamily="34" charset="0"/>
              </a:rPr>
              <a:t>(E = 16%, E/C = 6%, BIATSS = 0,3%)</a:t>
            </a:r>
            <a:endParaRPr lang="fr-FR" sz="1100" dirty="0">
              <a:solidFill>
                <a:srgbClr val="00A99B"/>
              </a:solidFill>
              <a:latin typeface="Century Gothic" panose="020B0502020202020204" pitchFamily="34" charset="0"/>
            </a:endParaRPr>
          </a:p>
        </p:txBody>
      </p:sp>
      <p:sp>
        <p:nvSpPr>
          <p:cNvPr id="7" name="ZoneTexte 6">
            <a:extLst>
              <a:ext uri="{FF2B5EF4-FFF2-40B4-BE49-F238E27FC236}">
                <a16:creationId xmlns:a16="http://schemas.microsoft.com/office/drawing/2014/main" id="{7CDDDB75-424E-4BF3-B086-1CC963947875}"/>
              </a:ext>
            </a:extLst>
          </p:cNvPr>
          <p:cNvSpPr txBox="1"/>
          <p:nvPr/>
        </p:nvSpPr>
        <p:spPr>
          <a:xfrm>
            <a:off x="493595" y="6203873"/>
            <a:ext cx="8447713" cy="415498"/>
          </a:xfrm>
          <a:prstGeom prst="rect">
            <a:avLst/>
          </a:prstGeom>
          <a:noFill/>
        </p:spPr>
        <p:txBody>
          <a:bodyPr wrap="square" rtlCol="0">
            <a:spAutoFit/>
          </a:bodyPr>
          <a:lstStyle/>
          <a:p>
            <a:pPr algn="just"/>
            <a:r>
              <a:rPr lang="fr-FR" sz="1050" i="1" dirty="0">
                <a:latin typeface="Century Gothic" panose="020B0502020202020204" pitchFamily="34" charset="0"/>
              </a:rPr>
              <a:t>*Ont été considérés comme proches les départements du 18, 36, 86, 49, 72 et 45 / Départements « lointains » : tous les départements autres que Loir-et-Cher, Indre-et-Loire et départements considérés comme « proches »</a:t>
            </a:r>
          </a:p>
        </p:txBody>
      </p:sp>
      <p:sp>
        <p:nvSpPr>
          <p:cNvPr id="3" name="Rectangle 2">
            <a:extLst>
              <a:ext uri="{FF2B5EF4-FFF2-40B4-BE49-F238E27FC236}">
                <a16:creationId xmlns:a16="http://schemas.microsoft.com/office/drawing/2014/main" id="{E632E31B-0286-4282-A284-64A9B3497470}"/>
              </a:ext>
            </a:extLst>
          </p:cNvPr>
          <p:cNvSpPr/>
          <p:nvPr/>
        </p:nvSpPr>
        <p:spPr>
          <a:xfrm>
            <a:off x="493594" y="834852"/>
            <a:ext cx="8021755" cy="662300"/>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BCF1879-3DFD-4B82-9A19-58A81100025A}"/>
              </a:ext>
            </a:extLst>
          </p:cNvPr>
          <p:cNvSpPr/>
          <p:nvPr/>
        </p:nvSpPr>
        <p:spPr>
          <a:xfrm>
            <a:off x="493594" y="1577374"/>
            <a:ext cx="8021755" cy="662301"/>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856AB54-EA50-41A8-BA48-1AB3C7295045}"/>
              </a:ext>
            </a:extLst>
          </p:cNvPr>
          <p:cNvSpPr/>
          <p:nvPr/>
        </p:nvSpPr>
        <p:spPr>
          <a:xfrm>
            <a:off x="493594" y="3709495"/>
            <a:ext cx="8021755" cy="662301"/>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6995A8EA-88E7-4BD5-BE3D-E5DD12EA4766}"/>
              </a:ext>
            </a:extLst>
          </p:cNvPr>
          <p:cNvSpPr>
            <a:spLocks noGrp="1"/>
          </p:cNvSpPr>
          <p:nvPr>
            <p:ph type="sldNum" sz="quarter" idx="12"/>
          </p:nvPr>
        </p:nvSpPr>
        <p:spPr/>
        <p:txBody>
          <a:bodyPr/>
          <a:lstStyle/>
          <a:p>
            <a:fld id="{E399C115-596B-4060-A119-8783C9F587DB}" type="slidenum">
              <a:rPr lang="fr-FR" smtClean="0"/>
              <a:t>16</a:t>
            </a:fld>
            <a:endParaRPr lang="fr-FR"/>
          </a:p>
        </p:txBody>
      </p:sp>
    </p:spTree>
    <p:extLst>
      <p:ext uri="{BB962C8B-B14F-4D97-AF65-F5344CB8AC3E}">
        <p14:creationId xmlns:p14="http://schemas.microsoft.com/office/powerpoint/2010/main" val="416328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1206138" y="2591878"/>
            <a:ext cx="6731725" cy="1384995"/>
          </a:xfrm>
          <a:prstGeom prst="rect">
            <a:avLst/>
          </a:prstGeom>
          <a:noFill/>
        </p:spPr>
        <p:txBody>
          <a:bodyPr wrap="square" rtlCol="0">
            <a:spAutoFit/>
          </a:bodyPr>
          <a:lstStyle/>
          <a:p>
            <a:pPr algn="ctr"/>
            <a:r>
              <a:rPr lang="fr-FR" sz="2800" b="1" dirty="0">
                <a:latin typeface="Century Gothic" panose="020B0502020202020204" pitchFamily="34" charset="0"/>
              </a:rPr>
              <a:t>PARTIE 2</a:t>
            </a:r>
          </a:p>
          <a:p>
            <a:pPr algn="ctr"/>
            <a:r>
              <a:rPr lang="fr-FR" sz="2800" b="1" dirty="0">
                <a:solidFill>
                  <a:srgbClr val="00A99B"/>
                </a:solidFill>
                <a:latin typeface="Century Gothic" panose="020B0502020202020204" pitchFamily="34" charset="0"/>
              </a:rPr>
              <a:t>Mobilités des </a:t>
            </a:r>
            <a:r>
              <a:rPr lang="fr-FR" sz="2800" b="1" dirty="0" err="1">
                <a:solidFill>
                  <a:srgbClr val="00A99B"/>
                </a:solidFill>
                <a:latin typeface="Century Gothic" panose="020B0502020202020204" pitchFamily="34" charset="0"/>
              </a:rPr>
              <a:t>étudiant.e.s</a:t>
            </a:r>
            <a:r>
              <a:rPr lang="fr-FR" sz="2800" b="1" dirty="0">
                <a:solidFill>
                  <a:srgbClr val="00A99B"/>
                </a:solidFill>
                <a:latin typeface="Century Gothic" panose="020B0502020202020204" pitchFamily="34" charset="0"/>
              </a:rPr>
              <a:t> liées aux retours au domicile parental</a:t>
            </a:r>
          </a:p>
        </p:txBody>
      </p:sp>
      <p:sp>
        <p:nvSpPr>
          <p:cNvPr id="3" name="Espace réservé du numéro de diapositive 2">
            <a:extLst>
              <a:ext uri="{FF2B5EF4-FFF2-40B4-BE49-F238E27FC236}">
                <a16:creationId xmlns:a16="http://schemas.microsoft.com/office/drawing/2014/main" id="{5704D28C-623A-4E15-AB82-93D4149BF703}"/>
              </a:ext>
            </a:extLst>
          </p:cNvPr>
          <p:cNvSpPr>
            <a:spLocks noGrp="1"/>
          </p:cNvSpPr>
          <p:nvPr>
            <p:ph type="sldNum" sz="quarter" idx="12"/>
          </p:nvPr>
        </p:nvSpPr>
        <p:spPr/>
        <p:txBody>
          <a:bodyPr/>
          <a:lstStyle/>
          <a:p>
            <a:fld id="{E399C115-596B-4060-A119-8783C9F587DB}" type="slidenum">
              <a:rPr lang="fr-FR" smtClean="0"/>
              <a:t>17</a:t>
            </a:fld>
            <a:endParaRPr lang="fr-FR"/>
          </a:p>
        </p:txBody>
      </p:sp>
    </p:spTree>
    <p:extLst>
      <p:ext uri="{BB962C8B-B14F-4D97-AF65-F5344CB8AC3E}">
        <p14:creationId xmlns:p14="http://schemas.microsoft.com/office/powerpoint/2010/main" val="355162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Espace de vie de l’</a:t>
            </a:r>
            <a:r>
              <a:rPr lang="fr-FR" b="1" dirty="0" err="1">
                <a:latin typeface="Century Gothic" panose="020B0502020202020204" pitchFamily="34" charset="0"/>
              </a:rPr>
              <a:t>étudiant.e</a:t>
            </a:r>
            <a:r>
              <a:rPr lang="fr-FR" b="1" dirty="0">
                <a:latin typeface="Century Gothic" panose="020B0502020202020204" pitchFamily="34" charset="0"/>
              </a:rPr>
              <a:t> et retour au domicile parental</a:t>
            </a:r>
          </a:p>
        </p:txBody>
      </p:sp>
      <p:sp>
        <p:nvSpPr>
          <p:cNvPr id="3" name="ZoneTexte 2">
            <a:extLst>
              <a:ext uri="{FF2B5EF4-FFF2-40B4-BE49-F238E27FC236}">
                <a16:creationId xmlns:a16="http://schemas.microsoft.com/office/drawing/2014/main" id="{E7B68060-321E-4588-AA5C-C1EE8BD397F6}"/>
              </a:ext>
            </a:extLst>
          </p:cNvPr>
          <p:cNvSpPr txBox="1"/>
          <p:nvPr/>
        </p:nvSpPr>
        <p:spPr>
          <a:xfrm>
            <a:off x="494950" y="847293"/>
            <a:ext cx="7881456" cy="2769989"/>
          </a:xfrm>
          <a:prstGeom prst="rect">
            <a:avLst/>
          </a:prstGeom>
          <a:noFill/>
        </p:spPr>
        <p:txBody>
          <a:bodyPr wrap="square" rtlCol="0">
            <a:spAutoFit/>
          </a:bodyPr>
          <a:lstStyle/>
          <a:p>
            <a:pPr algn="just"/>
            <a:r>
              <a:rPr lang="fr-FR" sz="1100" b="1" dirty="0">
                <a:solidFill>
                  <a:srgbClr val="00A99B"/>
                </a:solidFill>
                <a:latin typeface="Century Gothic" panose="020B0502020202020204" pitchFamily="34" charset="0"/>
              </a:rPr>
              <a:t>La majorité vit dans un logement indépendant (n=2175)</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62% des répondants vivent dans un logement indépendant</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23% vivent chez leurs parents</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Seuls 9% sont en résidence étudiante</a:t>
            </a:r>
          </a:p>
          <a:p>
            <a:pPr marL="457200" indent="-228600" algn="just" defTabSz="914400">
              <a:spcBef>
                <a:spcPts val="360"/>
              </a:spcBef>
              <a:buFontTx/>
              <a:buChar char="-"/>
              <a:defRPr sz="1800" b="0" i="0" u="none" strike="noStrike" kern="0" cap="none" spc="0" baseline="0">
                <a:solidFill>
                  <a:srgbClr val="000000"/>
                </a:solidFill>
                <a:uFillTx/>
              </a:defRPr>
            </a:pPr>
            <a:endParaRPr lang="fr-FR" sz="1100" dirty="0">
              <a:latin typeface="Century Gothic" panose="020B0502020202020204" pitchFamily="34" charset="0"/>
            </a:endParaRPr>
          </a:p>
          <a:p>
            <a:pPr algn="just"/>
            <a:r>
              <a:rPr lang="fr-FR" sz="1100" b="1" dirty="0">
                <a:solidFill>
                  <a:srgbClr val="00A99B"/>
                </a:solidFill>
                <a:latin typeface="Century Gothic" panose="020B0502020202020204" pitchFamily="34" charset="0"/>
              </a:rPr>
              <a:t>77% des </a:t>
            </a:r>
            <a:r>
              <a:rPr lang="fr-FR" sz="1100" b="1" dirty="0" err="1">
                <a:solidFill>
                  <a:srgbClr val="00A99B"/>
                </a:solidFill>
                <a:latin typeface="Century Gothic" panose="020B0502020202020204" pitchFamily="34" charset="0"/>
              </a:rPr>
              <a:t>étudiant.e.s</a:t>
            </a:r>
            <a:r>
              <a:rPr lang="fr-FR" sz="1100" b="1" dirty="0">
                <a:solidFill>
                  <a:srgbClr val="00A99B"/>
                </a:solidFill>
                <a:latin typeface="Century Gothic" panose="020B0502020202020204" pitchFamily="34" charset="0"/>
              </a:rPr>
              <a:t> retournent au moins une fois par mois chez leurs parents (n=2175) </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32% y retournent entre 1 et 3 fois par mois</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26% y retournent tous les WE ou presque</a:t>
            </a:r>
          </a:p>
          <a:p>
            <a:pPr marL="457200" indent="-228600" algn="just" defTabSz="914400">
              <a:spcBef>
                <a:spcPts val="360"/>
              </a:spcBef>
              <a:buFontTx/>
              <a:buChar char="-"/>
              <a:defRPr sz="1800" b="0" i="0" u="none" strike="noStrike" kern="0" cap="none" spc="0" baseline="0">
                <a:solidFill>
                  <a:srgbClr val="000000"/>
                </a:solidFill>
                <a:uFillTx/>
              </a:defRPr>
            </a:pPr>
            <a:endParaRPr lang="fr-FR" sz="1000" b="1" kern="0" dirty="0">
              <a:solidFill>
                <a:srgbClr val="000000"/>
              </a:solidFill>
              <a:latin typeface="Century Gothic" panose="020B0502020202020204" pitchFamily="34" charset="0"/>
              <a:sym typeface="Wingdings" panose="05000000000000000000" pitchFamily="2" charset="2"/>
            </a:endParaRPr>
          </a:p>
          <a:p>
            <a:pPr marL="171450" indent="-171450" algn="just">
              <a:buFont typeface="Wingdings" panose="05000000000000000000" pitchFamily="2" charset="2"/>
              <a:buChar char="à"/>
            </a:pPr>
            <a:r>
              <a:rPr lang="fr-FR" sz="1000" b="1" kern="0" dirty="0">
                <a:solidFill>
                  <a:srgbClr val="000000"/>
                </a:solidFill>
                <a:latin typeface="Century Gothic" panose="020B0502020202020204" pitchFamily="34" charset="0"/>
                <a:sym typeface="Wingdings" panose="05000000000000000000" pitchFamily="2" charset="2"/>
              </a:rPr>
              <a:t>58% y retournent au moins une fois par mois</a:t>
            </a:r>
          </a:p>
          <a:p>
            <a:pPr marL="171450" indent="-171450" algn="just">
              <a:buFont typeface="Wingdings" panose="05000000000000000000" pitchFamily="2" charset="2"/>
              <a:buChar char="à"/>
            </a:pPr>
            <a:endParaRPr lang="fr-FR" sz="1000" kern="0" dirty="0">
              <a:solidFill>
                <a:srgbClr val="000000"/>
              </a:solidFill>
              <a:latin typeface="Century Gothic" panose="020B0502020202020204" pitchFamily="34" charset="0"/>
            </a:endParaRP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21% y retournent moins d’une fois par mois</a:t>
            </a: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16% y retournent très rarement</a:t>
            </a:r>
          </a:p>
          <a:p>
            <a:endParaRPr lang="fr-FR" sz="1100" dirty="0">
              <a:latin typeface="Century Gothic" panose="020B0502020202020204" pitchFamily="34" charset="0"/>
            </a:endParaRPr>
          </a:p>
        </p:txBody>
      </p:sp>
      <p:sp>
        <p:nvSpPr>
          <p:cNvPr id="6" name="Rectangle 5">
            <a:extLst>
              <a:ext uri="{FF2B5EF4-FFF2-40B4-BE49-F238E27FC236}">
                <a16:creationId xmlns:a16="http://schemas.microsoft.com/office/drawing/2014/main" id="{0A9AA820-AFB8-4C64-852F-4ED3706AA847}"/>
              </a:ext>
            </a:extLst>
          </p:cNvPr>
          <p:cNvSpPr/>
          <p:nvPr/>
        </p:nvSpPr>
        <p:spPr>
          <a:xfrm>
            <a:off x="562062" y="3617282"/>
            <a:ext cx="8086987" cy="1903085"/>
          </a:xfrm>
          <a:prstGeom prst="rect">
            <a:avLst/>
          </a:prstGeom>
        </p:spPr>
        <p:txBody>
          <a:bodyPr wrap="square">
            <a:spAutoFit/>
          </a:bodyPr>
          <a:lstStyle/>
          <a:p>
            <a:r>
              <a:rPr lang="fr-FR" sz="1100" b="1" dirty="0">
                <a:solidFill>
                  <a:srgbClr val="00A99B"/>
                </a:solidFill>
                <a:latin typeface="Century Gothic" panose="020B0502020202020204" pitchFamily="34" charset="0"/>
              </a:rPr>
              <a:t>Les étudiant.e.s, grands usagers du train pour les retours au domicile parental (n=2175)…</a:t>
            </a:r>
          </a:p>
          <a:p>
            <a:pPr marL="457200" indent="-228600" algn="just" defTabSz="914400">
              <a:spcBef>
                <a:spcPts val="360"/>
              </a:spcBef>
              <a:buFontTx/>
              <a:buChar char="-"/>
              <a:defRPr sz="1800" b="0" i="0" u="none" strike="noStrike" kern="0" cap="none" spc="0" baseline="0">
                <a:solidFill>
                  <a:srgbClr val="000000"/>
                </a:solidFill>
                <a:uFillTx/>
              </a:defRPr>
            </a:pPr>
            <a:r>
              <a:rPr lang="fr-FR" sz="1000" b="1" kern="0" dirty="0">
                <a:solidFill>
                  <a:srgbClr val="000000"/>
                </a:solidFill>
                <a:latin typeface="Century Gothic" panose="020B0502020202020204" pitchFamily="34" charset="0"/>
              </a:rPr>
              <a:t>51% prennent le train </a:t>
            </a:r>
            <a:r>
              <a:rPr lang="fr-FR" sz="1000" kern="0" dirty="0">
                <a:solidFill>
                  <a:srgbClr val="000000"/>
                </a:solidFill>
                <a:latin typeface="Century Gothic" panose="020B0502020202020204" pitchFamily="34" charset="0"/>
              </a:rPr>
              <a:t>pour retourner chez leurs parents</a:t>
            </a:r>
          </a:p>
          <a:p>
            <a:pPr marL="457200" indent="-228600" algn="just" defTabSz="914400">
              <a:spcBef>
                <a:spcPts val="360"/>
              </a:spcBef>
              <a:buFontTx/>
              <a:buChar char="-"/>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r>
              <a:rPr lang="fr-FR" sz="1000" b="1" kern="0" dirty="0">
                <a:solidFill>
                  <a:srgbClr val="000000"/>
                </a:solidFill>
                <a:latin typeface="Century Gothic" panose="020B0502020202020204" pitchFamily="34" charset="0"/>
              </a:rPr>
              <a:t>Une utilisation de la voiture indépendante demeure malgré tout…</a:t>
            </a:r>
            <a:endParaRPr lang="fr-FR" sz="900" kern="0" dirty="0">
              <a:solidFill>
                <a:srgbClr val="000000"/>
              </a:solidFill>
              <a:latin typeface="Century Gothic" panose="020B0502020202020204" pitchFamily="34" charset="0"/>
            </a:endParaRP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22% prennent la voiture indépendante pour retourner au domicile parental</a:t>
            </a:r>
          </a:p>
          <a:p>
            <a:pPr marL="457200" indent="-228600" algn="just" defTabSz="914400">
              <a:spcBef>
                <a:spcPts val="360"/>
              </a:spcBef>
              <a:buFontTx/>
              <a:buChar char="-"/>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marL="457200" indent="-228600" algn="just" defTabSz="914400">
              <a:spcBef>
                <a:spcPts val="360"/>
              </a:spcBef>
              <a:buFontTx/>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Le </a:t>
            </a:r>
            <a:r>
              <a:rPr lang="fr-FR" sz="1000" b="1" kern="0" dirty="0">
                <a:solidFill>
                  <a:srgbClr val="000000"/>
                </a:solidFill>
                <a:latin typeface="Century Gothic" panose="020B0502020202020204" pitchFamily="34" charset="0"/>
              </a:rPr>
              <a:t>covoiturage</a:t>
            </a:r>
            <a:r>
              <a:rPr lang="fr-FR" sz="1000" kern="0" dirty="0">
                <a:solidFill>
                  <a:srgbClr val="000000"/>
                </a:solidFill>
                <a:latin typeface="Century Gothic" panose="020B0502020202020204" pitchFamily="34" charset="0"/>
              </a:rPr>
              <a:t> est utilisé par </a:t>
            </a:r>
            <a:r>
              <a:rPr lang="fr-FR" sz="1000" b="1" kern="0" dirty="0">
                <a:solidFill>
                  <a:srgbClr val="000000"/>
                </a:solidFill>
                <a:latin typeface="Century Gothic" panose="020B0502020202020204" pitchFamily="34" charset="0"/>
              </a:rPr>
              <a:t>13%</a:t>
            </a:r>
            <a:r>
              <a:rPr lang="fr-FR" sz="1000" kern="0" dirty="0">
                <a:solidFill>
                  <a:srgbClr val="000000"/>
                </a:solidFill>
                <a:latin typeface="Century Gothic" panose="020B0502020202020204" pitchFamily="34" charset="0"/>
              </a:rPr>
              <a:t> d’entre eux</a:t>
            </a:r>
            <a:r>
              <a:rPr lang="fr-FR" sz="1000" dirty="0">
                <a:latin typeface="Century Gothic" panose="020B0502020202020204" pitchFamily="34" charset="0"/>
              </a:rPr>
              <a:t> </a:t>
            </a: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N.B / 4% prennent l’avion pour retourner chez leurs parents</a:t>
            </a:r>
          </a:p>
          <a:p>
            <a:endParaRPr lang="fr-FR" sz="1000" dirty="0">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2478571E-569D-4299-A2A5-2EF47EE9BCAB}"/>
              </a:ext>
            </a:extLst>
          </p:cNvPr>
          <p:cNvSpPr>
            <a:spLocks noGrp="1"/>
          </p:cNvSpPr>
          <p:nvPr>
            <p:ph type="sldNum" sz="quarter" idx="12"/>
          </p:nvPr>
        </p:nvSpPr>
        <p:spPr/>
        <p:txBody>
          <a:bodyPr/>
          <a:lstStyle/>
          <a:p>
            <a:fld id="{E399C115-596B-4060-A119-8783C9F587DB}" type="slidenum">
              <a:rPr lang="fr-FR" smtClean="0"/>
              <a:t>18</a:t>
            </a:fld>
            <a:endParaRPr lang="fr-FR"/>
          </a:p>
        </p:txBody>
      </p:sp>
      <p:sp>
        <p:nvSpPr>
          <p:cNvPr id="7" name="Organigramme : Délai 6">
            <a:extLst>
              <a:ext uri="{FF2B5EF4-FFF2-40B4-BE49-F238E27FC236}">
                <a16:creationId xmlns:a16="http://schemas.microsoft.com/office/drawing/2014/main" id="{964A10BE-98FD-4B1A-BF1A-1EF1B91A52D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A7A833B2-BA4E-488D-BA11-04CDB84F7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Tree>
    <p:extLst>
      <p:ext uri="{BB962C8B-B14F-4D97-AF65-F5344CB8AC3E}">
        <p14:creationId xmlns:p14="http://schemas.microsoft.com/office/powerpoint/2010/main" val="414688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600587"/>
            <a:ext cx="4630723" cy="954107"/>
          </a:xfrm>
          <a:prstGeom prst="rect">
            <a:avLst/>
          </a:prstGeom>
          <a:noFill/>
        </p:spPr>
        <p:txBody>
          <a:bodyPr wrap="square" rtlCol="0">
            <a:spAutoFit/>
          </a:bodyPr>
          <a:lstStyle/>
          <a:p>
            <a:pPr algn="ctr"/>
            <a:r>
              <a:rPr lang="fr-FR" sz="2800" b="1" dirty="0">
                <a:latin typeface="Century Gothic" panose="020B0502020202020204" pitchFamily="34" charset="0"/>
              </a:rPr>
              <a:t>PARTIE 3</a:t>
            </a:r>
          </a:p>
          <a:p>
            <a:pPr algn="ctr"/>
            <a:r>
              <a:rPr lang="fr-FR" sz="2800" b="1" dirty="0">
                <a:solidFill>
                  <a:srgbClr val="00A99B"/>
                </a:solidFill>
                <a:latin typeface="Century Gothic" panose="020B0502020202020204" pitchFamily="34" charset="0"/>
              </a:rPr>
              <a:t>Equipement selon le profil</a:t>
            </a:r>
          </a:p>
        </p:txBody>
      </p:sp>
      <p:sp>
        <p:nvSpPr>
          <p:cNvPr id="3" name="Espace réservé du numéro de diapositive 2">
            <a:extLst>
              <a:ext uri="{FF2B5EF4-FFF2-40B4-BE49-F238E27FC236}">
                <a16:creationId xmlns:a16="http://schemas.microsoft.com/office/drawing/2014/main" id="{7671D7EC-943A-4800-BD76-BEE1C5B2E03B}"/>
              </a:ext>
            </a:extLst>
          </p:cNvPr>
          <p:cNvSpPr>
            <a:spLocks noGrp="1"/>
          </p:cNvSpPr>
          <p:nvPr>
            <p:ph type="sldNum" sz="quarter" idx="12"/>
          </p:nvPr>
        </p:nvSpPr>
        <p:spPr/>
        <p:txBody>
          <a:bodyPr/>
          <a:lstStyle/>
          <a:p>
            <a:fld id="{E399C115-596B-4060-A119-8783C9F587DB}" type="slidenum">
              <a:rPr lang="fr-FR" smtClean="0"/>
              <a:t>19</a:t>
            </a:fld>
            <a:endParaRPr lang="fr-FR"/>
          </a:p>
        </p:txBody>
      </p:sp>
    </p:spTree>
    <p:extLst>
      <p:ext uri="{BB962C8B-B14F-4D97-AF65-F5344CB8AC3E}">
        <p14:creationId xmlns:p14="http://schemas.microsoft.com/office/powerpoint/2010/main" val="94905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503339" y="184558"/>
            <a:ext cx="8372213" cy="523220"/>
          </a:xfrm>
          <a:prstGeom prst="rect">
            <a:avLst/>
          </a:prstGeom>
          <a:noFill/>
        </p:spPr>
        <p:txBody>
          <a:bodyPr wrap="square" rtlCol="0">
            <a:spAutoFit/>
          </a:bodyPr>
          <a:lstStyle/>
          <a:p>
            <a:r>
              <a:rPr lang="fr-FR" sz="2800" b="1" dirty="0">
                <a:latin typeface="Century Gothic" panose="020B0502020202020204" pitchFamily="34" charset="0"/>
              </a:rPr>
              <a:t>/ SOMMAIRE</a:t>
            </a:r>
          </a:p>
        </p:txBody>
      </p:sp>
      <p:sp>
        <p:nvSpPr>
          <p:cNvPr id="3" name="ZoneTexte 2">
            <a:extLst>
              <a:ext uri="{FF2B5EF4-FFF2-40B4-BE49-F238E27FC236}">
                <a16:creationId xmlns:a16="http://schemas.microsoft.com/office/drawing/2014/main" id="{5D538B66-C242-4DEC-BF2B-93C89EAB7486}"/>
              </a:ext>
            </a:extLst>
          </p:cNvPr>
          <p:cNvSpPr txBox="1"/>
          <p:nvPr/>
        </p:nvSpPr>
        <p:spPr>
          <a:xfrm>
            <a:off x="503339" y="883956"/>
            <a:ext cx="8187655" cy="5501506"/>
          </a:xfrm>
          <a:prstGeom prst="rect">
            <a:avLst/>
          </a:prstGeom>
          <a:noFill/>
        </p:spPr>
        <p:txBody>
          <a:bodyPr wrap="square" rtlCol="0">
            <a:spAutoFit/>
          </a:bodyPr>
          <a:lstStyle/>
          <a:p>
            <a:pPr>
              <a:spcAft>
                <a:spcPts val="1800"/>
              </a:spcAft>
            </a:pPr>
            <a:r>
              <a:rPr lang="fr-FR" sz="1400" b="1" dirty="0">
                <a:solidFill>
                  <a:srgbClr val="00A99B"/>
                </a:solidFill>
                <a:latin typeface="Century Gothic" panose="020B0502020202020204" pitchFamily="34" charset="0"/>
              </a:rPr>
              <a:t>Introduction et légende											p3</a:t>
            </a:r>
          </a:p>
          <a:p>
            <a:pPr>
              <a:spcAft>
                <a:spcPts val="1200"/>
              </a:spcAft>
            </a:pPr>
            <a:r>
              <a:rPr lang="fr-FR" sz="1400" b="1" dirty="0">
                <a:solidFill>
                  <a:srgbClr val="00A99B"/>
                </a:solidFill>
                <a:latin typeface="Century Gothic" panose="020B0502020202020204" pitchFamily="34" charset="0"/>
              </a:rPr>
              <a:t>1 – Analyse de l’enquête mobilité 									p6</a:t>
            </a:r>
          </a:p>
          <a:p>
            <a:pPr>
              <a:spcAft>
                <a:spcPts val="900"/>
              </a:spcAft>
            </a:pPr>
            <a:r>
              <a:rPr lang="fr-FR" sz="1200" b="1" dirty="0">
                <a:solidFill>
                  <a:srgbClr val="00A99B"/>
                </a:solidFill>
                <a:latin typeface="Century Gothic" panose="020B0502020202020204" pitchFamily="34" charset="0"/>
              </a:rPr>
              <a:t>	Partie 1 </a:t>
            </a:r>
            <a:r>
              <a:rPr lang="fr-FR" sz="1200" dirty="0">
                <a:latin typeface="Century Gothic" panose="020B0502020202020204" pitchFamily="34" charset="0"/>
              </a:rPr>
              <a:t>- Profil des répondants 										p7</a:t>
            </a:r>
          </a:p>
          <a:p>
            <a:pPr>
              <a:spcAft>
                <a:spcPts val="900"/>
              </a:spcAft>
            </a:pPr>
            <a:r>
              <a:rPr lang="fr-FR" sz="1200" b="1" dirty="0">
                <a:solidFill>
                  <a:srgbClr val="00A99B"/>
                </a:solidFill>
                <a:latin typeface="Century Gothic" panose="020B0502020202020204" pitchFamily="34" charset="0"/>
              </a:rPr>
              <a:t>	Partie 2 </a:t>
            </a:r>
            <a:r>
              <a:rPr lang="fr-FR" sz="1200" dirty="0">
                <a:latin typeface="Century Gothic" panose="020B0502020202020204" pitchFamily="34" charset="0"/>
              </a:rPr>
              <a:t>- Mobilités des </a:t>
            </a:r>
            <a:r>
              <a:rPr lang="fr-FR" sz="1200" dirty="0" err="1">
                <a:latin typeface="Century Gothic" panose="020B0502020202020204" pitchFamily="34" charset="0"/>
              </a:rPr>
              <a:t>étudiant.e.s</a:t>
            </a:r>
            <a:r>
              <a:rPr lang="fr-FR" sz="1200" dirty="0">
                <a:latin typeface="Century Gothic" panose="020B0502020202020204" pitchFamily="34" charset="0"/>
              </a:rPr>
              <a:t> liées aux retours au domicile parental			p17</a:t>
            </a:r>
          </a:p>
          <a:p>
            <a:pPr>
              <a:spcAft>
                <a:spcPts val="900"/>
              </a:spcAft>
            </a:pPr>
            <a:r>
              <a:rPr lang="fr-FR" sz="1200" b="1" dirty="0">
                <a:solidFill>
                  <a:srgbClr val="00A99B"/>
                </a:solidFill>
                <a:latin typeface="Century Gothic" panose="020B0502020202020204" pitchFamily="34" charset="0"/>
              </a:rPr>
              <a:t>	Partie 3 </a:t>
            </a:r>
            <a:r>
              <a:rPr lang="fr-FR" sz="1200" dirty="0">
                <a:latin typeface="Century Gothic" panose="020B0502020202020204" pitchFamily="34" charset="0"/>
              </a:rPr>
              <a:t>- Equipement selon le profil									p19</a:t>
            </a:r>
          </a:p>
          <a:p>
            <a:pPr>
              <a:spcAft>
                <a:spcPts val="900"/>
              </a:spcAft>
            </a:pPr>
            <a:r>
              <a:rPr lang="fr-FR" sz="1200" b="1" dirty="0">
                <a:solidFill>
                  <a:srgbClr val="00A99B"/>
                </a:solidFill>
                <a:latin typeface="Century Gothic" panose="020B0502020202020204" pitchFamily="34" charset="0"/>
              </a:rPr>
              <a:t>	Partie 4 </a:t>
            </a:r>
            <a:r>
              <a:rPr lang="fr-FR" sz="1200" dirty="0">
                <a:latin typeface="Century Gothic" panose="020B0502020202020204" pitchFamily="34" charset="0"/>
              </a:rPr>
              <a:t>- Pratiques de mobilité quotidienne								p26</a:t>
            </a:r>
          </a:p>
          <a:p>
            <a:pPr>
              <a:spcAft>
                <a:spcPts val="900"/>
              </a:spcAft>
            </a:pPr>
            <a:r>
              <a:rPr lang="fr-FR" sz="1200" b="1" dirty="0">
                <a:solidFill>
                  <a:srgbClr val="00A99B"/>
                </a:solidFill>
                <a:latin typeface="Century Gothic" panose="020B0502020202020204" pitchFamily="34" charset="0"/>
              </a:rPr>
              <a:t>	Partie 5 </a:t>
            </a:r>
            <a:r>
              <a:rPr lang="fr-FR" sz="1200" dirty="0">
                <a:latin typeface="Century Gothic" panose="020B0502020202020204" pitchFamily="34" charset="0"/>
              </a:rPr>
              <a:t>- Venir à vélo											p49</a:t>
            </a:r>
          </a:p>
          <a:p>
            <a:pPr lvl="1">
              <a:spcAft>
                <a:spcPts val="900"/>
              </a:spcAft>
            </a:pPr>
            <a:r>
              <a:rPr lang="fr-FR" sz="1200" b="1" dirty="0">
                <a:solidFill>
                  <a:srgbClr val="00A99B"/>
                </a:solidFill>
                <a:latin typeface="Century Gothic" panose="020B0502020202020204" pitchFamily="34" charset="0"/>
              </a:rPr>
              <a:t>Partie 6 </a:t>
            </a:r>
            <a:r>
              <a:rPr lang="fr-FR" sz="1200" dirty="0">
                <a:latin typeface="Century Gothic" panose="020B0502020202020204" pitchFamily="34" charset="0"/>
              </a:rPr>
              <a:t>- Venir en transports en commun								p52</a:t>
            </a:r>
          </a:p>
          <a:p>
            <a:pPr lvl="1">
              <a:spcAft>
                <a:spcPts val="900"/>
              </a:spcAft>
            </a:pPr>
            <a:r>
              <a:rPr lang="fr-FR" sz="1200" b="1" dirty="0">
                <a:solidFill>
                  <a:srgbClr val="00A99B"/>
                </a:solidFill>
                <a:latin typeface="Century Gothic" panose="020B0502020202020204" pitchFamily="34" charset="0"/>
              </a:rPr>
              <a:t>Partie 7 </a:t>
            </a:r>
            <a:r>
              <a:rPr lang="fr-FR" sz="1200" dirty="0">
                <a:latin typeface="Century Gothic" panose="020B0502020202020204" pitchFamily="34" charset="0"/>
              </a:rPr>
              <a:t>- Venir en voiture										p56</a:t>
            </a:r>
          </a:p>
          <a:p>
            <a:pPr lvl="1">
              <a:spcAft>
                <a:spcPts val="900"/>
              </a:spcAft>
            </a:pPr>
            <a:r>
              <a:rPr lang="fr-FR" sz="1200" b="1" dirty="0">
                <a:solidFill>
                  <a:srgbClr val="00A99B"/>
                </a:solidFill>
                <a:latin typeface="Century Gothic" panose="020B0502020202020204" pitchFamily="34" charset="0"/>
              </a:rPr>
              <a:t>Partie 8 </a:t>
            </a:r>
            <a:r>
              <a:rPr lang="fr-FR" sz="1200" dirty="0">
                <a:latin typeface="Century Gothic" panose="020B0502020202020204" pitchFamily="34" charset="0"/>
              </a:rPr>
              <a:t>- Pratiques de covoiturage									p62</a:t>
            </a:r>
          </a:p>
          <a:p>
            <a:pPr lvl="1">
              <a:spcAft>
                <a:spcPts val="900"/>
              </a:spcAft>
            </a:pPr>
            <a:r>
              <a:rPr lang="fr-FR" sz="1200" b="1" dirty="0">
                <a:solidFill>
                  <a:srgbClr val="00A99B"/>
                </a:solidFill>
                <a:latin typeface="Century Gothic" panose="020B0502020202020204" pitchFamily="34" charset="0"/>
              </a:rPr>
              <a:t>Partie 9 </a:t>
            </a:r>
            <a:r>
              <a:rPr lang="fr-FR" sz="1200" dirty="0">
                <a:latin typeface="Century Gothic" panose="020B0502020202020204" pitchFamily="34" charset="0"/>
              </a:rPr>
              <a:t>- Pause méridienne et déplacements							p66	</a:t>
            </a:r>
          </a:p>
          <a:p>
            <a:pPr lvl="1">
              <a:spcAft>
                <a:spcPts val="900"/>
              </a:spcAft>
            </a:pPr>
            <a:r>
              <a:rPr lang="fr-FR" sz="1200" b="1" dirty="0">
                <a:solidFill>
                  <a:srgbClr val="00A99B"/>
                </a:solidFill>
                <a:latin typeface="Century Gothic" panose="020B0502020202020204" pitchFamily="34" charset="0"/>
              </a:rPr>
              <a:t>Partie 10 </a:t>
            </a:r>
            <a:r>
              <a:rPr lang="fr-FR" sz="1200" dirty="0">
                <a:latin typeface="Century Gothic" panose="020B0502020202020204" pitchFamily="34" charset="0"/>
              </a:rPr>
              <a:t>- Déplacements vers d’autres sites et déplacements professionnels		p63</a:t>
            </a:r>
          </a:p>
          <a:p>
            <a:pPr lvl="1">
              <a:spcAft>
                <a:spcPts val="900"/>
              </a:spcAft>
            </a:pPr>
            <a:endParaRPr lang="fr-FR" sz="1200" dirty="0">
              <a:latin typeface="Century Gothic" panose="020B0502020202020204" pitchFamily="34" charset="0"/>
            </a:endParaRPr>
          </a:p>
          <a:p>
            <a:pPr>
              <a:spcAft>
                <a:spcPts val="1800"/>
              </a:spcAft>
            </a:pPr>
            <a:r>
              <a:rPr lang="fr-FR" sz="1400" b="1" dirty="0">
                <a:solidFill>
                  <a:srgbClr val="00A99B"/>
                </a:solidFill>
                <a:latin typeface="Century Gothic" panose="020B0502020202020204" pitchFamily="34" charset="0"/>
              </a:rPr>
              <a:t>2 – Analyse de la domiciliation et des potentiels par mode					p84</a:t>
            </a:r>
          </a:p>
          <a:p>
            <a:pPr>
              <a:spcAft>
                <a:spcPts val="1800"/>
              </a:spcAft>
            </a:pPr>
            <a:r>
              <a:rPr lang="fr-FR" sz="1400" b="1" dirty="0">
                <a:solidFill>
                  <a:srgbClr val="00A99B"/>
                </a:solidFill>
                <a:latin typeface="Century Gothic" panose="020B0502020202020204" pitchFamily="34" charset="0"/>
              </a:rPr>
              <a:t>3 – Analyses complémentaires										p90</a:t>
            </a:r>
          </a:p>
          <a:p>
            <a:pPr>
              <a:spcAft>
                <a:spcPts val="900"/>
              </a:spcAft>
            </a:pPr>
            <a:r>
              <a:rPr lang="fr-FR" sz="1400" b="1" dirty="0">
                <a:solidFill>
                  <a:srgbClr val="00A99B"/>
                </a:solidFill>
                <a:latin typeface="Century Gothic" panose="020B0502020202020204" pitchFamily="34" charset="0"/>
              </a:rPr>
              <a:t>4 – Analyse et conclusion			 								p93</a:t>
            </a:r>
            <a:endParaRPr lang="fr-FR" sz="1400" dirty="0">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180AE624-665C-45EC-8751-BDA582E8413E}"/>
              </a:ext>
            </a:extLst>
          </p:cNvPr>
          <p:cNvSpPr>
            <a:spLocks noGrp="1"/>
          </p:cNvSpPr>
          <p:nvPr>
            <p:ph type="sldNum" sz="quarter" idx="12"/>
          </p:nvPr>
        </p:nvSpPr>
        <p:spPr/>
        <p:txBody>
          <a:bodyPr/>
          <a:lstStyle/>
          <a:p>
            <a:fld id="{E399C115-596B-4060-A119-8783C9F587DB}" type="slidenum">
              <a:rPr lang="fr-FR" smtClean="0"/>
              <a:t>2</a:t>
            </a:fld>
            <a:endParaRPr lang="fr-FR"/>
          </a:p>
        </p:txBody>
      </p:sp>
    </p:spTree>
    <p:extLst>
      <p:ext uri="{BB962C8B-B14F-4D97-AF65-F5344CB8AC3E}">
        <p14:creationId xmlns:p14="http://schemas.microsoft.com/office/powerpoint/2010/main" val="274598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Aperçu général des équipements </a:t>
            </a:r>
          </a:p>
        </p:txBody>
      </p:sp>
      <p:sp>
        <p:nvSpPr>
          <p:cNvPr id="6" name="Rectangle 5">
            <a:extLst>
              <a:ext uri="{FF2B5EF4-FFF2-40B4-BE49-F238E27FC236}">
                <a16:creationId xmlns:a16="http://schemas.microsoft.com/office/drawing/2014/main" id="{0A9AA820-AFB8-4C64-852F-4ED3706AA847}"/>
              </a:ext>
            </a:extLst>
          </p:cNvPr>
          <p:cNvSpPr/>
          <p:nvPr/>
        </p:nvSpPr>
        <p:spPr>
          <a:xfrm>
            <a:off x="671347" y="5426590"/>
            <a:ext cx="2594302" cy="106182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La voiture</a:t>
            </a:r>
          </a:p>
          <a:p>
            <a:pPr algn="ctr"/>
            <a:endParaRPr lang="fr-FR" sz="1100" b="1" kern="0"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51% disposent d’une voiture essence ou diesel ou GPL ou hybride</a:t>
            </a:r>
          </a:p>
          <a:p>
            <a:pPr algn="ctr"/>
            <a:endParaRPr lang="fr-FR" sz="1000" b="1"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59% ont le permis de conduire</a:t>
            </a:r>
          </a:p>
        </p:txBody>
      </p:sp>
      <p:graphicFrame>
        <p:nvGraphicFramePr>
          <p:cNvPr id="9" name="Graphique 8">
            <a:extLst>
              <a:ext uri="{FF2B5EF4-FFF2-40B4-BE49-F238E27FC236}">
                <a16:creationId xmlns:a16="http://schemas.microsoft.com/office/drawing/2014/main" id="{6FBFE64D-DE3D-4A5A-A1DA-038CE924A4AC}"/>
              </a:ext>
            </a:extLst>
          </p:cNvPr>
          <p:cNvGraphicFramePr>
            <a:graphicFrameLocks/>
          </p:cNvGraphicFramePr>
          <p:nvPr>
            <p:extLst>
              <p:ext uri="{D42A27DB-BD31-4B8C-83A1-F6EECF244321}">
                <p14:modId xmlns:p14="http://schemas.microsoft.com/office/powerpoint/2010/main" val="448553581"/>
              </p:ext>
            </p:extLst>
          </p:nvPr>
        </p:nvGraphicFramePr>
        <p:xfrm>
          <a:off x="1716597" y="1629560"/>
          <a:ext cx="5656275" cy="2724325"/>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4329A6EB-2A1F-414F-B21B-B10AFAE4AC7F}"/>
              </a:ext>
            </a:extLst>
          </p:cNvPr>
          <p:cNvSpPr txBox="1"/>
          <p:nvPr/>
        </p:nvSpPr>
        <p:spPr>
          <a:xfrm>
            <a:off x="494950" y="966228"/>
            <a:ext cx="8099571" cy="400110"/>
          </a:xfrm>
          <a:prstGeom prst="rect">
            <a:avLst/>
          </a:prstGeom>
          <a:noFill/>
        </p:spPr>
        <p:txBody>
          <a:bodyPr wrap="square" rtlCol="0">
            <a:spAutoFit/>
          </a:bodyPr>
          <a:lstStyle/>
          <a:p>
            <a:pPr algn="just"/>
            <a:r>
              <a:rPr lang="fr-FR" sz="1000" kern="0" dirty="0">
                <a:solidFill>
                  <a:srgbClr val="000000"/>
                </a:solidFill>
                <a:latin typeface="Century Gothic" panose="020B0502020202020204" pitchFamily="34" charset="0"/>
              </a:rPr>
              <a:t>Parmi les interrogé.e.s, </a:t>
            </a:r>
            <a:r>
              <a:rPr lang="fr-FR" sz="1000" b="1" kern="0" dirty="0">
                <a:solidFill>
                  <a:srgbClr val="000000"/>
                </a:solidFill>
                <a:latin typeface="Century Gothic" panose="020B0502020202020204" pitchFamily="34" charset="0"/>
              </a:rPr>
              <a:t>3% déclarent une incapacité permanente ou un handicap</a:t>
            </a:r>
            <a:r>
              <a:rPr lang="fr-FR" sz="1000" kern="0" dirty="0">
                <a:solidFill>
                  <a:srgbClr val="000000"/>
                </a:solidFill>
                <a:latin typeface="Century Gothic" panose="020B0502020202020204" pitchFamily="34" charset="0"/>
              </a:rPr>
              <a:t> générant une gêne au moins partielle dans leurs déplacements</a:t>
            </a:r>
          </a:p>
        </p:txBody>
      </p:sp>
      <p:pic>
        <p:nvPicPr>
          <p:cNvPr id="7" name="Image 6">
            <a:extLst>
              <a:ext uri="{FF2B5EF4-FFF2-40B4-BE49-F238E27FC236}">
                <a16:creationId xmlns:a16="http://schemas.microsoft.com/office/drawing/2014/main" id="{D7EDCCA5-DDD9-4B2D-B6A1-EF94ED67F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727" y="4864837"/>
            <a:ext cx="400110" cy="400110"/>
          </a:xfrm>
          <a:prstGeom prst="rect">
            <a:avLst/>
          </a:prstGeom>
        </p:spPr>
      </p:pic>
      <p:pic>
        <p:nvPicPr>
          <p:cNvPr id="11" name="Image 10">
            <a:extLst>
              <a:ext uri="{FF2B5EF4-FFF2-40B4-BE49-F238E27FC236}">
                <a16:creationId xmlns:a16="http://schemas.microsoft.com/office/drawing/2014/main" id="{3617E895-C971-46ED-BEF1-2FEB7FA66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769" y="4864837"/>
            <a:ext cx="476075" cy="476075"/>
          </a:xfrm>
          <a:prstGeom prst="rect">
            <a:avLst/>
          </a:prstGeom>
        </p:spPr>
      </p:pic>
      <p:pic>
        <p:nvPicPr>
          <p:cNvPr id="14" name="Image 13">
            <a:extLst>
              <a:ext uri="{FF2B5EF4-FFF2-40B4-BE49-F238E27FC236}">
                <a16:creationId xmlns:a16="http://schemas.microsoft.com/office/drawing/2014/main" id="{9A34B7C2-353A-4368-A1DD-0CC4F75C0F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013" y="4836334"/>
            <a:ext cx="590256" cy="590256"/>
          </a:xfrm>
          <a:prstGeom prst="rect">
            <a:avLst/>
          </a:prstGeom>
        </p:spPr>
      </p:pic>
      <p:sp>
        <p:nvSpPr>
          <p:cNvPr id="16" name="Rectangle 15">
            <a:extLst>
              <a:ext uri="{FF2B5EF4-FFF2-40B4-BE49-F238E27FC236}">
                <a16:creationId xmlns:a16="http://schemas.microsoft.com/office/drawing/2014/main" id="{C926CA2B-4B7D-48C5-97FD-A4942B697B14}"/>
              </a:ext>
            </a:extLst>
          </p:cNvPr>
          <p:cNvSpPr/>
          <p:nvPr/>
        </p:nvSpPr>
        <p:spPr>
          <a:xfrm>
            <a:off x="6177439" y="5426590"/>
            <a:ext cx="2553404" cy="86946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 vélo</a:t>
            </a:r>
            <a:endParaRPr lang="fr-FR" sz="1100" b="1" kern="0" dirty="0">
              <a:solidFill>
                <a:srgbClr val="000000"/>
              </a:solidFill>
            </a:endParaRP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45% disposent d’un vélo (personnel)</a:t>
            </a: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3% ont un vélo électrique</a:t>
            </a:r>
          </a:p>
        </p:txBody>
      </p:sp>
      <p:sp>
        <p:nvSpPr>
          <p:cNvPr id="17" name="Rectangle 16">
            <a:extLst>
              <a:ext uri="{FF2B5EF4-FFF2-40B4-BE49-F238E27FC236}">
                <a16:creationId xmlns:a16="http://schemas.microsoft.com/office/drawing/2014/main" id="{45024F80-BB04-48AE-B020-9BD7EB415FD2}"/>
              </a:ext>
            </a:extLst>
          </p:cNvPr>
          <p:cNvSpPr/>
          <p:nvPr/>
        </p:nvSpPr>
        <p:spPr>
          <a:xfrm>
            <a:off x="3424393" y="5426590"/>
            <a:ext cx="2594302" cy="723275"/>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Les transports en commun</a:t>
            </a:r>
            <a:endParaRPr lang="fr-FR" sz="1000" b="1" kern="0" dirty="0">
              <a:solidFill>
                <a:srgbClr val="000000"/>
              </a:solidFill>
            </a:endParaRPr>
          </a:p>
          <a:p>
            <a:endParaRPr lang="fr-FR" sz="1000" b="1"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51% ont un abonnement de transport en commun</a:t>
            </a:r>
          </a:p>
        </p:txBody>
      </p:sp>
      <p:sp>
        <p:nvSpPr>
          <p:cNvPr id="3" name="Espace réservé du numéro de diapositive 2">
            <a:extLst>
              <a:ext uri="{FF2B5EF4-FFF2-40B4-BE49-F238E27FC236}">
                <a16:creationId xmlns:a16="http://schemas.microsoft.com/office/drawing/2014/main" id="{A19F9ED3-80B6-4B03-BD46-63B2CAD296BC}"/>
              </a:ext>
            </a:extLst>
          </p:cNvPr>
          <p:cNvSpPr>
            <a:spLocks noGrp="1"/>
          </p:cNvSpPr>
          <p:nvPr>
            <p:ph type="sldNum" sz="quarter" idx="12"/>
          </p:nvPr>
        </p:nvSpPr>
        <p:spPr/>
        <p:txBody>
          <a:bodyPr/>
          <a:lstStyle/>
          <a:p>
            <a:fld id="{E399C115-596B-4060-A119-8783C9F587DB}" type="slidenum">
              <a:rPr lang="fr-FR" smtClean="0"/>
              <a:t>20</a:t>
            </a:fld>
            <a:endParaRPr lang="fr-FR"/>
          </a:p>
        </p:txBody>
      </p:sp>
    </p:spTree>
    <p:extLst>
      <p:ext uri="{BB962C8B-B14F-4D97-AF65-F5344CB8AC3E}">
        <p14:creationId xmlns:p14="http://schemas.microsoft.com/office/powerpoint/2010/main" val="125621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élai 3">
            <a:extLst>
              <a:ext uri="{FF2B5EF4-FFF2-40B4-BE49-F238E27FC236}">
                <a16:creationId xmlns:a16="http://schemas.microsoft.com/office/drawing/2014/main" id="{071A2A5C-D76B-40DC-B8B8-C7074EE3A1F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2DDA130-676B-41A1-90A4-B31731B6F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6" name="ZoneTexte 5">
            <a:extLst>
              <a:ext uri="{FF2B5EF4-FFF2-40B4-BE49-F238E27FC236}">
                <a16:creationId xmlns:a16="http://schemas.microsoft.com/office/drawing/2014/main" id="{5D678B35-C950-48B2-9876-CFC786942C60}"/>
              </a:ext>
            </a:extLst>
          </p:cNvPr>
          <p:cNvSpPr txBox="1"/>
          <p:nvPr/>
        </p:nvSpPr>
        <p:spPr>
          <a:xfrm>
            <a:off x="494950" y="333674"/>
            <a:ext cx="7519008" cy="646331"/>
          </a:xfrm>
          <a:prstGeom prst="rect">
            <a:avLst/>
          </a:prstGeom>
          <a:noFill/>
        </p:spPr>
        <p:txBody>
          <a:bodyPr wrap="square" rtlCol="0">
            <a:spAutoFit/>
          </a:bodyPr>
          <a:lstStyle/>
          <a:p>
            <a:r>
              <a:rPr lang="fr-FR" b="1" dirty="0">
                <a:latin typeface="Century Gothic" panose="020B0502020202020204" pitchFamily="34" charset="0"/>
              </a:rPr>
              <a:t>Equipements : les </a:t>
            </a:r>
            <a:r>
              <a:rPr lang="fr-FR" b="1" dirty="0" err="1">
                <a:latin typeface="Century Gothic" panose="020B0502020202020204" pitchFamily="34" charset="0"/>
              </a:rPr>
              <a:t>étudiant.e.s</a:t>
            </a:r>
            <a:r>
              <a:rPr lang="fr-FR" b="1" dirty="0">
                <a:latin typeface="Century Gothic" panose="020B0502020202020204" pitchFamily="34" charset="0"/>
              </a:rPr>
              <a:t> d’abord abonnés des transports publics et peu équipés en vélos</a:t>
            </a:r>
          </a:p>
        </p:txBody>
      </p:sp>
      <p:graphicFrame>
        <p:nvGraphicFramePr>
          <p:cNvPr id="8" name="Graphique 7">
            <a:extLst>
              <a:ext uri="{FF2B5EF4-FFF2-40B4-BE49-F238E27FC236}">
                <a16:creationId xmlns:a16="http://schemas.microsoft.com/office/drawing/2014/main" id="{69E840FF-DD58-415D-A8FE-C4F372A958C6}"/>
              </a:ext>
            </a:extLst>
          </p:cNvPr>
          <p:cNvGraphicFramePr>
            <a:graphicFrameLocks/>
          </p:cNvGraphicFramePr>
          <p:nvPr>
            <p:extLst>
              <p:ext uri="{D42A27DB-BD31-4B8C-83A1-F6EECF244321}">
                <p14:modId xmlns:p14="http://schemas.microsoft.com/office/powerpoint/2010/main" val="1121419983"/>
              </p:ext>
            </p:extLst>
          </p:nvPr>
        </p:nvGraphicFramePr>
        <p:xfrm>
          <a:off x="2157837" y="1668051"/>
          <a:ext cx="4658182" cy="2533454"/>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38A14A75-D2A0-49DD-A9DB-722A51FB5C79}"/>
              </a:ext>
            </a:extLst>
          </p:cNvPr>
          <p:cNvSpPr txBox="1"/>
          <p:nvPr/>
        </p:nvSpPr>
        <p:spPr>
          <a:xfrm>
            <a:off x="494950" y="1205931"/>
            <a:ext cx="8099571" cy="400110"/>
          </a:xfrm>
          <a:prstGeom prst="rect">
            <a:avLst/>
          </a:prstGeom>
          <a:noFill/>
        </p:spPr>
        <p:txBody>
          <a:bodyPr wrap="square" rtlCol="0">
            <a:spAutoFit/>
          </a:bodyPr>
          <a:lstStyle/>
          <a:p>
            <a:pPr algn="just"/>
            <a:r>
              <a:rPr lang="fr-FR" sz="1000" kern="0" dirty="0">
                <a:solidFill>
                  <a:srgbClr val="000000"/>
                </a:solidFill>
                <a:latin typeface="Century Gothic" panose="020B0502020202020204" pitchFamily="34" charset="0"/>
              </a:rPr>
              <a:t>Parmi les </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a:t>
            </a:r>
            <a:r>
              <a:rPr lang="fr-FR" sz="1000" b="1" kern="0" dirty="0">
                <a:solidFill>
                  <a:srgbClr val="000000"/>
                </a:solidFill>
                <a:latin typeface="Century Gothic" panose="020B0502020202020204" pitchFamily="34" charset="0"/>
              </a:rPr>
              <a:t>2,4% déclarent une incapacité permanente ou un handicap</a:t>
            </a:r>
            <a:r>
              <a:rPr lang="fr-FR" sz="1000" kern="0" dirty="0">
                <a:solidFill>
                  <a:srgbClr val="000000"/>
                </a:solidFill>
                <a:latin typeface="Century Gothic" panose="020B0502020202020204" pitchFamily="34" charset="0"/>
              </a:rPr>
              <a:t> générant une gêne au moins partielle dans leurs déplacements</a:t>
            </a:r>
          </a:p>
        </p:txBody>
      </p:sp>
      <p:sp>
        <p:nvSpPr>
          <p:cNvPr id="10" name="Rectangle 9">
            <a:extLst>
              <a:ext uri="{FF2B5EF4-FFF2-40B4-BE49-F238E27FC236}">
                <a16:creationId xmlns:a16="http://schemas.microsoft.com/office/drawing/2014/main" id="{678FAAEA-8A55-42CC-B713-13B082652D2E}"/>
              </a:ext>
            </a:extLst>
          </p:cNvPr>
          <p:cNvSpPr/>
          <p:nvPr/>
        </p:nvSpPr>
        <p:spPr>
          <a:xfrm>
            <a:off x="671347" y="5426590"/>
            <a:ext cx="2594302" cy="106182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La voiture</a:t>
            </a:r>
          </a:p>
          <a:p>
            <a:pPr algn="ctr"/>
            <a:endParaRPr lang="fr-FR" sz="1100" b="1" kern="0"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39% disposent d’une voiture essence ou diesel ou GPL ou hybride</a:t>
            </a:r>
          </a:p>
          <a:p>
            <a:pPr algn="ctr"/>
            <a:endParaRPr lang="fr-FR" sz="1000" b="1"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56% ont le permis de conduire</a:t>
            </a:r>
          </a:p>
        </p:txBody>
      </p:sp>
      <p:pic>
        <p:nvPicPr>
          <p:cNvPr id="11" name="Image 10">
            <a:extLst>
              <a:ext uri="{FF2B5EF4-FFF2-40B4-BE49-F238E27FC236}">
                <a16:creationId xmlns:a16="http://schemas.microsoft.com/office/drawing/2014/main" id="{B02BC1F3-0254-45EC-BBB2-0E7320D41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27" y="4864837"/>
            <a:ext cx="400110" cy="400110"/>
          </a:xfrm>
          <a:prstGeom prst="rect">
            <a:avLst/>
          </a:prstGeom>
        </p:spPr>
      </p:pic>
      <p:pic>
        <p:nvPicPr>
          <p:cNvPr id="12" name="Image 11">
            <a:extLst>
              <a:ext uri="{FF2B5EF4-FFF2-40B4-BE49-F238E27FC236}">
                <a16:creationId xmlns:a16="http://schemas.microsoft.com/office/drawing/2014/main" id="{103F6ABD-E867-440E-AECA-21BBABD7C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769" y="4864837"/>
            <a:ext cx="476075" cy="476075"/>
          </a:xfrm>
          <a:prstGeom prst="rect">
            <a:avLst/>
          </a:prstGeom>
        </p:spPr>
      </p:pic>
      <p:pic>
        <p:nvPicPr>
          <p:cNvPr id="13" name="Image 12">
            <a:extLst>
              <a:ext uri="{FF2B5EF4-FFF2-40B4-BE49-F238E27FC236}">
                <a16:creationId xmlns:a16="http://schemas.microsoft.com/office/drawing/2014/main" id="{CE180AA7-64DC-4251-9E4A-92042D828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9013" y="4836334"/>
            <a:ext cx="590256" cy="590256"/>
          </a:xfrm>
          <a:prstGeom prst="rect">
            <a:avLst/>
          </a:prstGeom>
        </p:spPr>
      </p:pic>
      <p:sp>
        <p:nvSpPr>
          <p:cNvPr id="14" name="Rectangle 13">
            <a:extLst>
              <a:ext uri="{FF2B5EF4-FFF2-40B4-BE49-F238E27FC236}">
                <a16:creationId xmlns:a16="http://schemas.microsoft.com/office/drawing/2014/main" id="{DC6FC96B-BE5D-4911-A4B9-FC669F11BA15}"/>
              </a:ext>
            </a:extLst>
          </p:cNvPr>
          <p:cNvSpPr/>
          <p:nvPr/>
        </p:nvSpPr>
        <p:spPr>
          <a:xfrm>
            <a:off x="6177439" y="5426590"/>
            <a:ext cx="2553404" cy="86946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 vélo</a:t>
            </a:r>
            <a:endParaRPr lang="fr-FR" sz="1100" b="1" kern="0" dirty="0">
              <a:solidFill>
                <a:srgbClr val="000000"/>
              </a:solidFill>
            </a:endParaRP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38% disposent d’un vélo (personnel)</a:t>
            </a: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1% ont un vélo électrique</a:t>
            </a:r>
          </a:p>
        </p:txBody>
      </p:sp>
      <p:sp>
        <p:nvSpPr>
          <p:cNvPr id="15" name="Rectangle 14">
            <a:extLst>
              <a:ext uri="{FF2B5EF4-FFF2-40B4-BE49-F238E27FC236}">
                <a16:creationId xmlns:a16="http://schemas.microsoft.com/office/drawing/2014/main" id="{861C7EBF-5BD9-428F-9B36-5777C57BFEFB}"/>
              </a:ext>
            </a:extLst>
          </p:cNvPr>
          <p:cNvSpPr/>
          <p:nvPr/>
        </p:nvSpPr>
        <p:spPr>
          <a:xfrm>
            <a:off x="3424393" y="5426590"/>
            <a:ext cx="2594302" cy="723275"/>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Les transports en commun</a:t>
            </a:r>
            <a:endParaRPr lang="fr-FR" sz="1000" b="1" kern="0" dirty="0">
              <a:solidFill>
                <a:srgbClr val="000000"/>
              </a:solidFill>
            </a:endParaRPr>
          </a:p>
          <a:p>
            <a:endParaRPr lang="fr-FR" sz="1000" b="1"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60% ont un abonnement de transport en commun</a:t>
            </a:r>
          </a:p>
        </p:txBody>
      </p:sp>
      <p:sp>
        <p:nvSpPr>
          <p:cNvPr id="2" name="Espace réservé du numéro de diapositive 1">
            <a:extLst>
              <a:ext uri="{FF2B5EF4-FFF2-40B4-BE49-F238E27FC236}">
                <a16:creationId xmlns:a16="http://schemas.microsoft.com/office/drawing/2014/main" id="{C2B18D2C-E71A-444C-9508-51A977820151}"/>
              </a:ext>
            </a:extLst>
          </p:cNvPr>
          <p:cNvSpPr>
            <a:spLocks noGrp="1"/>
          </p:cNvSpPr>
          <p:nvPr>
            <p:ph type="sldNum" sz="quarter" idx="12"/>
          </p:nvPr>
        </p:nvSpPr>
        <p:spPr/>
        <p:txBody>
          <a:bodyPr/>
          <a:lstStyle/>
          <a:p>
            <a:fld id="{E399C115-596B-4060-A119-8783C9F587DB}" type="slidenum">
              <a:rPr lang="fr-FR" smtClean="0"/>
              <a:t>21</a:t>
            </a:fld>
            <a:endParaRPr lang="fr-FR"/>
          </a:p>
        </p:txBody>
      </p:sp>
    </p:spTree>
    <p:extLst>
      <p:ext uri="{BB962C8B-B14F-4D97-AF65-F5344CB8AC3E}">
        <p14:creationId xmlns:p14="http://schemas.microsoft.com/office/powerpoint/2010/main" val="288648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élai 3">
            <a:extLst>
              <a:ext uri="{FF2B5EF4-FFF2-40B4-BE49-F238E27FC236}">
                <a16:creationId xmlns:a16="http://schemas.microsoft.com/office/drawing/2014/main" id="{071A2A5C-D76B-40DC-B8B8-C7074EE3A1F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678B35-C950-48B2-9876-CFC786942C60}"/>
              </a:ext>
            </a:extLst>
          </p:cNvPr>
          <p:cNvSpPr txBox="1"/>
          <p:nvPr/>
        </p:nvSpPr>
        <p:spPr>
          <a:xfrm>
            <a:off x="494950" y="333674"/>
            <a:ext cx="7410338" cy="646331"/>
          </a:xfrm>
          <a:prstGeom prst="rect">
            <a:avLst/>
          </a:prstGeom>
          <a:noFill/>
        </p:spPr>
        <p:txBody>
          <a:bodyPr wrap="square" rtlCol="0">
            <a:spAutoFit/>
          </a:bodyPr>
          <a:lstStyle/>
          <a:p>
            <a:r>
              <a:rPr lang="fr-FR" b="1" dirty="0">
                <a:latin typeface="Century Gothic" panose="020B0502020202020204" pitchFamily="34" charset="0"/>
              </a:rPr>
              <a:t>Equipements : les </a:t>
            </a:r>
            <a:r>
              <a:rPr lang="fr-FR" b="1" dirty="0" err="1">
                <a:latin typeface="Century Gothic" panose="020B0502020202020204" pitchFamily="34" charset="0"/>
              </a:rPr>
              <a:t>enseignant.e.s</a:t>
            </a:r>
            <a:r>
              <a:rPr lang="fr-FR" b="1" dirty="0">
                <a:latin typeface="Century Gothic" panose="020B0502020202020204" pitchFamily="34" charset="0"/>
              </a:rPr>
              <a:t> disposent surtout d’une voiture et/ou d’un vélo</a:t>
            </a:r>
          </a:p>
        </p:txBody>
      </p:sp>
      <p:sp>
        <p:nvSpPr>
          <p:cNvPr id="9" name="ZoneTexte 8">
            <a:extLst>
              <a:ext uri="{FF2B5EF4-FFF2-40B4-BE49-F238E27FC236}">
                <a16:creationId xmlns:a16="http://schemas.microsoft.com/office/drawing/2014/main" id="{38A14A75-D2A0-49DD-A9DB-722A51FB5C79}"/>
              </a:ext>
            </a:extLst>
          </p:cNvPr>
          <p:cNvSpPr txBox="1"/>
          <p:nvPr/>
        </p:nvSpPr>
        <p:spPr>
          <a:xfrm>
            <a:off x="494950" y="966228"/>
            <a:ext cx="8099571" cy="400110"/>
          </a:xfrm>
          <a:prstGeom prst="rect">
            <a:avLst/>
          </a:prstGeom>
          <a:noFill/>
        </p:spPr>
        <p:txBody>
          <a:bodyPr wrap="square" rtlCol="0">
            <a:spAutoFit/>
          </a:bodyPr>
          <a:lstStyle/>
          <a:p>
            <a:pPr algn="just"/>
            <a:r>
              <a:rPr lang="fr-FR" sz="1000" kern="0" dirty="0">
                <a:solidFill>
                  <a:srgbClr val="000000"/>
                </a:solidFill>
                <a:latin typeface="Century Gothic" panose="020B0502020202020204" pitchFamily="34" charset="0"/>
              </a:rPr>
              <a:t>Parmi les enseignant.e.s, </a:t>
            </a:r>
            <a:r>
              <a:rPr lang="fr-FR" sz="1000" b="1" kern="0" dirty="0">
                <a:solidFill>
                  <a:srgbClr val="000000"/>
                </a:solidFill>
                <a:latin typeface="Century Gothic" panose="020B0502020202020204" pitchFamily="34" charset="0"/>
              </a:rPr>
              <a:t>3% déclarent une incapacité permanente ou un handicap</a:t>
            </a:r>
            <a:r>
              <a:rPr lang="fr-FR" sz="1000" kern="0" dirty="0">
                <a:solidFill>
                  <a:srgbClr val="000000"/>
                </a:solidFill>
                <a:latin typeface="Century Gothic" panose="020B0502020202020204" pitchFamily="34" charset="0"/>
              </a:rPr>
              <a:t> générant une gêne au moins partielle dans leurs déplacements</a:t>
            </a:r>
          </a:p>
        </p:txBody>
      </p:sp>
      <p:sp>
        <p:nvSpPr>
          <p:cNvPr id="10" name="Rectangle 9">
            <a:extLst>
              <a:ext uri="{FF2B5EF4-FFF2-40B4-BE49-F238E27FC236}">
                <a16:creationId xmlns:a16="http://schemas.microsoft.com/office/drawing/2014/main" id="{678FAAEA-8A55-42CC-B713-13B082652D2E}"/>
              </a:ext>
            </a:extLst>
          </p:cNvPr>
          <p:cNvSpPr/>
          <p:nvPr/>
        </p:nvSpPr>
        <p:spPr>
          <a:xfrm>
            <a:off x="671347" y="5426590"/>
            <a:ext cx="2594302" cy="106182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La voiture</a:t>
            </a:r>
          </a:p>
          <a:p>
            <a:pPr algn="ctr"/>
            <a:endParaRPr lang="fr-FR" sz="1100" b="1" kern="0"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77% disposent d’une voiture essence ou diesel ou GPL ou hybride</a:t>
            </a:r>
          </a:p>
          <a:p>
            <a:pPr algn="ctr"/>
            <a:endParaRPr lang="fr-FR" sz="1000" b="1"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65% ont le permis de conduire</a:t>
            </a:r>
          </a:p>
        </p:txBody>
      </p:sp>
      <p:pic>
        <p:nvPicPr>
          <p:cNvPr id="11" name="Image 10">
            <a:extLst>
              <a:ext uri="{FF2B5EF4-FFF2-40B4-BE49-F238E27FC236}">
                <a16:creationId xmlns:a16="http://schemas.microsoft.com/office/drawing/2014/main" id="{B02BC1F3-0254-45EC-BBB2-0E7320D4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27" y="4864837"/>
            <a:ext cx="400110" cy="400110"/>
          </a:xfrm>
          <a:prstGeom prst="rect">
            <a:avLst/>
          </a:prstGeom>
        </p:spPr>
      </p:pic>
      <p:pic>
        <p:nvPicPr>
          <p:cNvPr id="12" name="Image 11">
            <a:extLst>
              <a:ext uri="{FF2B5EF4-FFF2-40B4-BE49-F238E27FC236}">
                <a16:creationId xmlns:a16="http://schemas.microsoft.com/office/drawing/2014/main" id="{103F6ABD-E867-440E-AECA-21BBABD7C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769" y="4864837"/>
            <a:ext cx="476075" cy="476075"/>
          </a:xfrm>
          <a:prstGeom prst="rect">
            <a:avLst/>
          </a:prstGeom>
        </p:spPr>
      </p:pic>
      <p:pic>
        <p:nvPicPr>
          <p:cNvPr id="13" name="Image 12">
            <a:extLst>
              <a:ext uri="{FF2B5EF4-FFF2-40B4-BE49-F238E27FC236}">
                <a16:creationId xmlns:a16="http://schemas.microsoft.com/office/drawing/2014/main" id="{CE180AA7-64DC-4251-9E4A-92042D828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013" y="4836334"/>
            <a:ext cx="590256" cy="590256"/>
          </a:xfrm>
          <a:prstGeom prst="rect">
            <a:avLst/>
          </a:prstGeom>
        </p:spPr>
      </p:pic>
      <p:sp>
        <p:nvSpPr>
          <p:cNvPr id="14" name="Rectangle 13">
            <a:extLst>
              <a:ext uri="{FF2B5EF4-FFF2-40B4-BE49-F238E27FC236}">
                <a16:creationId xmlns:a16="http://schemas.microsoft.com/office/drawing/2014/main" id="{DC6FC96B-BE5D-4911-A4B9-FC669F11BA15}"/>
              </a:ext>
            </a:extLst>
          </p:cNvPr>
          <p:cNvSpPr/>
          <p:nvPr/>
        </p:nvSpPr>
        <p:spPr>
          <a:xfrm>
            <a:off x="6177439" y="5426590"/>
            <a:ext cx="2553404" cy="86946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 vélo</a:t>
            </a:r>
            <a:endParaRPr lang="fr-FR" sz="1100" b="1" kern="0" dirty="0">
              <a:solidFill>
                <a:srgbClr val="000000"/>
              </a:solidFill>
            </a:endParaRP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73% disposent d’un vélo (personnel)</a:t>
            </a: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12% ont un vélo électrique</a:t>
            </a:r>
          </a:p>
        </p:txBody>
      </p:sp>
      <p:sp>
        <p:nvSpPr>
          <p:cNvPr id="15" name="Rectangle 14">
            <a:extLst>
              <a:ext uri="{FF2B5EF4-FFF2-40B4-BE49-F238E27FC236}">
                <a16:creationId xmlns:a16="http://schemas.microsoft.com/office/drawing/2014/main" id="{861C7EBF-5BD9-428F-9B36-5777C57BFEFB}"/>
              </a:ext>
            </a:extLst>
          </p:cNvPr>
          <p:cNvSpPr/>
          <p:nvPr/>
        </p:nvSpPr>
        <p:spPr>
          <a:xfrm>
            <a:off x="3424393" y="5426590"/>
            <a:ext cx="2594302" cy="723275"/>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Les transports en commun</a:t>
            </a:r>
            <a:endParaRPr lang="fr-FR" sz="1000" b="1" kern="0" dirty="0">
              <a:solidFill>
                <a:srgbClr val="000000"/>
              </a:solidFill>
            </a:endParaRPr>
          </a:p>
          <a:p>
            <a:endParaRPr lang="fr-FR" sz="1000" b="1"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26% ont un abonnement de transport en commun</a:t>
            </a:r>
          </a:p>
        </p:txBody>
      </p:sp>
      <p:pic>
        <p:nvPicPr>
          <p:cNvPr id="16" name="Image 15">
            <a:extLst>
              <a:ext uri="{FF2B5EF4-FFF2-40B4-BE49-F238E27FC236}">
                <a16:creationId xmlns:a16="http://schemas.microsoft.com/office/drawing/2014/main" id="{7B829D55-0EE4-4A29-B0B0-7DA228A52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152" y="167422"/>
            <a:ext cx="587219" cy="587219"/>
          </a:xfrm>
          <a:prstGeom prst="rect">
            <a:avLst/>
          </a:prstGeom>
        </p:spPr>
      </p:pic>
      <p:graphicFrame>
        <p:nvGraphicFramePr>
          <p:cNvPr id="17" name="Graphique 16">
            <a:extLst>
              <a:ext uri="{FF2B5EF4-FFF2-40B4-BE49-F238E27FC236}">
                <a16:creationId xmlns:a16="http://schemas.microsoft.com/office/drawing/2014/main" id="{309A56A6-6BC9-49B3-8753-84F74D5A55E2}"/>
              </a:ext>
            </a:extLst>
          </p:cNvPr>
          <p:cNvGraphicFramePr>
            <a:graphicFrameLocks/>
          </p:cNvGraphicFramePr>
          <p:nvPr>
            <p:extLst>
              <p:ext uri="{D42A27DB-BD31-4B8C-83A1-F6EECF244321}">
                <p14:modId xmlns:p14="http://schemas.microsoft.com/office/powerpoint/2010/main" val="3753058051"/>
              </p:ext>
            </p:extLst>
          </p:nvPr>
        </p:nvGraphicFramePr>
        <p:xfrm>
          <a:off x="2286000" y="1729736"/>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u numéro de diapositive 1">
            <a:extLst>
              <a:ext uri="{FF2B5EF4-FFF2-40B4-BE49-F238E27FC236}">
                <a16:creationId xmlns:a16="http://schemas.microsoft.com/office/drawing/2014/main" id="{32DB8032-34B8-4662-85A3-BEAF42BE52EF}"/>
              </a:ext>
            </a:extLst>
          </p:cNvPr>
          <p:cNvSpPr>
            <a:spLocks noGrp="1"/>
          </p:cNvSpPr>
          <p:nvPr>
            <p:ph type="sldNum" sz="quarter" idx="12"/>
          </p:nvPr>
        </p:nvSpPr>
        <p:spPr/>
        <p:txBody>
          <a:bodyPr/>
          <a:lstStyle/>
          <a:p>
            <a:fld id="{E399C115-596B-4060-A119-8783C9F587DB}" type="slidenum">
              <a:rPr lang="fr-FR" smtClean="0"/>
              <a:t>22</a:t>
            </a:fld>
            <a:endParaRPr lang="fr-FR"/>
          </a:p>
        </p:txBody>
      </p:sp>
    </p:spTree>
    <p:extLst>
      <p:ext uri="{BB962C8B-B14F-4D97-AF65-F5344CB8AC3E}">
        <p14:creationId xmlns:p14="http://schemas.microsoft.com/office/powerpoint/2010/main" val="128125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élai 3">
            <a:extLst>
              <a:ext uri="{FF2B5EF4-FFF2-40B4-BE49-F238E27FC236}">
                <a16:creationId xmlns:a16="http://schemas.microsoft.com/office/drawing/2014/main" id="{071A2A5C-D76B-40DC-B8B8-C7074EE3A1F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D678B35-C950-48B2-9876-CFC786942C60}"/>
              </a:ext>
            </a:extLst>
          </p:cNvPr>
          <p:cNvSpPr txBox="1"/>
          <p:nvPr/>
        </p:nvSpPr>
        <p:spPr>
          <a:xfrm>
            <a:off x="494950" y="333674"/>
            <a:ext cx="7505366" cy="646331"/>
          </a:xfrm>
          <a:prstGeom prst="rect">
            <a:avLst/>
          </a:prstGeom>
          <a:noFill/>
        </p:spPr>
        <p:txBody>
          <a:bodyPr wrap="square" rtlCol="0">
            <a:spAutoFit/>
          </a:bodyPr>
          <a:lstStyle/>
          <a:p>
            <a:r>
              <a:rPr lang="fr-FR" b="1" dirty="0">
                <a:latin typeface="Century Gothic" panose="020B0502020202020204" pitchFamily="34" charset="0"/>
              </a:rPr>
              <a:t>Equipements  : les BIATSS disposent d’une voiture et dans une moindre mesure d’un vélo</a:t>
            </a:r>
          </a:p>
        </p:txBody>
      </p:sp>
      <p:sp>
        <p:nvSpPr>
          <p:cNvPr id="9" name="ZoneTexte 8">
            <a:extLst>
              <a:ext uri="{FF2B5EF4-FFF2-40B4-BE49-F238E27FC236}">
                <a16:creationId xmlns:a16="http://schemas.microsoft.com/office/drawing/2014/main" id="{38A14A75-D2A0-49DD-A9DB-722A51FB5C79}"/>
              </a:ext>
            </a:extLst>
          </p:cNvPr>
          <p:cNvSpPr txBox="1"/>
          <p:nvPr/>
        </p:nvSpPr>
        <p:spPr>
          <a:xfrm>
            <a:off x="494950" y="966228"/>
            <a:ext cx="8099571" cy="400110"/>
          </a:xfrm>
          <a:prstGeom prst="rect">
            <a:avLst/>
          </a:prstGeom>
          <a:noFill/>
        </p:spPr>
        <p:txBody>
          <a:bodyPr wrap="square" rtlCol="0">
            <a:spAutoFit/>
          </a:bodyPr>
          <a:lstStyle/>
          <a:p>
            <a:pPr algn="just"/>
            <a:r>
              <a:rPr lang="fr-FR" sz="1000" kern="0" dirty="0">
                <a:solidFill>
                  <a:srgbClr val="000000"/>
                </a:solidFill>
                <a:latin typeface="Century Gothic" panose="020B0502020202020204" pitchFamily="34" charset="0"/>
              </a:rPr>
              <a:t>Parmi les BIATSS, </a:t>
            </a:r>
            <a:r>
              <a:rPr lang="fr-FR" sz="1000" b="1" kern="0" dirty="0">
                <a:solidFill>
                  <a:srgbClr val="000000"/>
                </a:solidFill>
                <a:latin typeface="Century Gothic" panose="020B0502020202020204" pitchFamily="34" charset="0"/>
              </a:rPr>
              <a:t>7% déclarent une incapacité permanente ou un handicap</a:t>
            </a:r>
            <a:r>
              <a:rPr lang="fr-FR" sz="1000" kern="0" dirty="0">
                <a:solidFill>
                  <a:srgbClr val="000000"/>
                </a:solidFill>
                <a:latin typeface="Century Gothic" panose="020B0502020202020204" pitchFamily="34" charset="0"/>
              </a:rPr>
              <a:t> générant une gêne au moins partielle dans leurs déplacements</a:t>
            </a:r>
          </a:p>
        </p:txBody>
      </p:sp>
      <p:sp>
        <p:nvSpPr>
          <p:cNvPr id="10" name="Rectangle 9">
            <a:extLst>
              <a:ext uri="{FF2B5EF4-FFF2-40B4-BE49-F238E27FC236}">
                <a16:creationId xmlns:a16="http://schemas.microsoft.com/office/drawing/2014/main" id="{678FAAEA-8A55-42CC-B713-13B082652D2E}"/>
              </a:ext>
            </a:extLst>
          </p:cNvPr>
          <p:cNvSpPr/>
          <p:nvPr/>
        </p:nvSpPr>
        <p:spPr>
          <a:xfrm>
            <a:off x="671347" y="5426590"/>
            <a:ext cx="2594302" cy="106182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La voiture</a:t>
            </a:r>
          </a:p>
          <a:p>
            <a:pPr algn="ctr"/>
            <a:endParaRPr lang="fr-FR" sz="1100" b="1" kern="0"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79% disposent d’une voiture essence ou diesel ou GPL ou hybride</a:t>
            </a:r>
          </a:p>
          <a:p>
            <a:pPr algn="ctr"/>
            <a:endParaRPr lang="fr-FR" sz="1000" b="1" dirty="0">
              <a:solidFill>
                <a:srgbClr val="00A99B"/>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68% ont le permis de conduire</a:t>
            </a:r>
          </a:p>
        </p:txBody>
      </p:sp>
      <p:pic>
        <p:nvPicPr>
          <p:cNvPr id="11" name="Image 10">
            <a:extLst>
              <a:ext uri="{FF2B5EF4-FFF2-40B4-BE49-F238E27FC236}">
                <a16:creationId xmlns:a16="http://schemas.microsoft.com/office/drawing/2014/main" id="{B02BC1F3-0254-45EC-BBB2-0E7320D41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727" y="4864837"/>
            <a:ext cx="400110" cy="400110"/>
          </a:xfrm>
          <a:prstGeom prst="rect">
            <a:avLst/>
          </a:prstGeom>
        </p:spPr>
      </p:pic>
      <p:pic>
        <p:nvPicPr>
          <p:cNvPr id="12" name="Image 11">
            <a:extLst>
              <a:ext uri="{FF2B5EF4-FFF2-40B4-BE49-F238E27FC236}">
                <a16:creationId xmlns:a16="http://schemas.microsoft.com/office/drawing/2014/main" id="{103F6ABD-E867-440E-AECA-21BBABD7C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769" y="4864837"/>
            <a:ext cx="476075" cy="476075"/>
          </a:xfrm>
          <a:prstGeom prst="rect">
            <a:avLst/>
          </a:prstGeom>
        </p:spPr>
      </p:pic>
      <p:pic>
        <p:nvPicPr>
          <p:cNvPr id="13" name="Image 12">
            <a:extLst>
              <a:ext uri="{FF2B5EF4-FFF2-40B4-BE49-F238E27FC236}">
                <a16:creationId xmlns:a16="http://schemas.microsoft.com/office/drawing/2014/main" id="{CE180AA7-64DC-4251-9E4A-92042D828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013" y="4836334"/>
            <a:ext cx="590256" cy="590256"/>
          </a:xfrm>
          <a:prstGeom prst="rect">
            <a:avLst/>
          </a:prstGeom>
        </p:spPr>
      </p:pic>
      <p:sp>
        <p:nvSpPr>
          <p:cNvPr id="14" name="Rectangle 13">
            <a:extLst>
              <a:ext uri="{FF2B5EF4-FFF2-40B4-BE49-F238E27FC236}">
                <a16:creationId xmlns:a16="http://schemas.microsoft.com/office/drawing/2014/main" id="{DC6FC96B-BE5D-4911-A4B9-FC669F11BA15}"/>
              </a:ext>
            </a:extLst>
          </p:cNvPr>
          <p:cNvSpPr/>
          <p:nvPr/>
        </p:nvSpPr>
        <p:spPr>
          <a:xfrm>
            <a:off x="6177439" y="5426590"/>
            <a:ext cx="2553404" cy="869469"/>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 vélo</a:t>
            </a:r>
            <a:endParaRPr lang="fr-FR" sz="1100" b="1" kern="0" dirty="0">
              <a:solidFill>
                <a:srgbClr val="000000"/>
              </a:solidFill>
            </a:endParaRP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55% disposent d’un vélo (personnel)</a:t>
            </a:r>
          </a:p>
          <a:p>
            <a:pPr algn="ctr"/>
            <a:endParaRPr lang="fr-FR" sz="1000"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8% ont un vélo électrique</a:t>
            </a:r>
          </a:p>
        </p:txBody>
      </p:sp>
      <p:sp>
        <p:nvSpPr>
          <p:cNvPr id="15" name="Rectangle 14">
            <a:extLst>
              <a:ext uri="{FF2B5EF4-FFF2-40B4-BE49-F238E27FC236}">
                <a16:creationId xmlns:a16="http://schemas.microsoft.com/office/drawing/2014/main" id="{861C7EBF-5BD9-428F-9B36-5777C57BFEFB}"/>
              </a:ext>
            </a:extLst>
          </p:cNvPr>
          <p:cNvSpPr/>
          <p:nvPr/>
        </p:nvSpPr>
        <p:spPr>
          <a:xfrm>
            <a:off x="3424393" y="5426590"/>
            <a:ext cx="2594302" cy="723275"/>
          </a:xfrm>
          <a:prstGeom prst="rect">
            <a:avLst/>
          </a:prstGeom>
        </p:spPr>
        <p:txBody>
          <a:bodyPr wrap="square">
            <a:spAutoFit/>
          </a:bodyPr>
          <a:lstStyle/>
          <a:p>
            <a:pPr algn="ctr"/>
            <a:r>
              <a:rPr lang="fr-FR" sz="1100" b="1" dirty="0">
                <a:solidFill>
                  <a:srgbClr val="00A99B"/>
                </a:solidFill>
                <a:latin typeface="Century Gothic" panose="020B0502020202020204" pitchFamily="34" charset="0"/>
              </a:rPr>
              <a:t>Les transports en commun</a:t>
            </a:r>
            <a:endParaRPr lang="fr-FR" sz="1000" b="1" kern="0" dirty="0">
              <a:solidFill>
                <a:srgbClr val="000000"/>
              </a:solidFill>
            </a:endParaRPr>
          </a:p>
          <a:p>
            <a:endParaRPr lang="fr-FR" sz="1000" b="1" kern="0" dirty="0">
              <a:solidFill>
                <a:srgbClr val="000000"/>
              </a:solidFill>
              <a:latin typeface="Century Gothic" panose="020B0502020202020204" pitchFamily="34" charset="0"/>
            </a:endParaRPr>
          </a:p>
          <a:p>
            <a:pPr algn="ctr"/>
            <a:r>
              <a:rPr lang="fr-FR" sz="1000" kern="0" dirty="0">
                <a:solidFill>
                  <a:srgbClr val="000000"/>
                </a:solidFill>
                <a:latin typeface="Century Gothic" panose="020B0502020202020204" pitchFamily="34" charset="0"/>
              </a:rPr>
              <a:t>27% ont un abonnement de transport en commun</a:t>
            </a:r>
          </a:p>
        </p:txBody>
      </p:sp>
      <p:pic>
        <p:nvPicPr>
          <p:cNvPr id="18" name="Image 17">
            <a:extLst>
              <a:ext uri="{FF2B5EF4-FFF2-40B4-BE49-F238E27FC236}">
                <a16:creationId xmlns:a16="http://schemas.microsoft.com/office/drawing/2014/main" id="{B0DB955C-86AD-432B-9011-8198A1EA6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8882" y="83881"/>
            <a:ext cx="587219" cy="587219"/>
          </a:xfrm>
          <a:prstGeom prst="rect">
            <a:avLst/>
          </a:prstGeom>
        </p:spPr>
      </p:pic>
      <p:graphicFrame>
        <p:nvGraphicFramePr>
          <p:cNvPr id="19" name="Graphique 18">
            <a:extLst>
              <a:ext uri="{FF2B5EF4-FFF2-40B4-BE49-F238E27FC236}">
                <a16:creationId xmlns:a16="http://schemas.microsoft.com/office/drawing/2014/main" id="{ABE59FD1-FE45-46A0-83EA-4CE55698AD97}"/>
              </a:ext>
            </a:extLst>
          </p:cNvPr>
          <p:cNvGraphicFramePr>
            <a:graphicFrameLocks/>
          </p:cNvGraphicFramePr>
          <p:nvPr>
            <p:extLst>
              <p:ext uri="{D42A27DB-BD31-4B8C-83A1-F6EECF244321}">
                <p14:modId xmlns:p14="http://schemas.microsoft.com/office/powerpoint/2010/main" val="1725519870"/>
              </p:ext>
            </p:extLst>
          </p:nvPr>
        </p:nvGraphicFramePr>
        <p:xfrm>
          <a:off x="2194769" y="162956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u numéro de diapositive 1">
            <a:extLst>
              <a:ext uri="{FF2B5EF4-FFF2-40B4-BE49-F238E27FC236}">
                <a16:creationId xmlns:a16="http://schemas.microsoft.com/office/drawing/2014/main" id="{C89D994B-879C-4A95-8FF7-7C547B0EC59F}"/>
              </a:ext>
            </a:extLst>
          </p:cNvPr>
          <p:cNvSpPr>
            <a:spLocks noGrp="1"/>
          </p:cNvSpPr>
          <p:nvPr>
            <p:ph type="sldNum" sz="quarter" idx="12"/>
          </p:nvPr>
        </p:nvSpPr>
        <p:spPr/>
        <p:txBody>
          <a:bodyPr/>
          <a:lstStyle/>
          <a:p>
            <a:fld id="{E399C115-596B-4060-A119-8783C9F587DB}" type="slidenum">
              <a:rPr lang="fr-FR" smtClean="0"/>
              <a:t>23</a:t>
            </a:fld>
            <a:endParaRPr lang="fr-FR"/>
          </a:p>
        </p:txBody>
      </p:sp>
    </p:spTree>
    <p:extLst>
      <p:ext uri="{BB962C8B-B14F-4D97-AF65-F5344CB8AC3E}">
        <p14:creationId xmlns:p14="http://schemas.microsoft.com/office/powerpoint/2010/main" val="11544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E54BD4-5611-41E3-A192-384F001BC56D}"/>
              </a:ext>
            </a:extLst>
          </p:cNvPr>
          <p:cNvSpPr txBox="1"/>
          <p:nvPr/>
        </p:nvSpPr>
        <p:spPr>
          <a:xfrm>
            <a:off x="494950" y="2551836"/>
            <a:ext cx="3600000" cy="1754326"/>
          </a:xfrm>
          <a:prstGeom prst="rect">
            <a:avLst/>
          </a:prstGeom>
          <a:noFill/>
        </p:spPr>
        <p:txBody>
          <a:bodyPr wrap="square" numCol="1" spcCol="18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permis de conduire est uniformément réparti selon les statuts.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revanche, les étudiant.e.s sont proportionnellement plus nombreux.euses à disposer d’un abonnement de transports en commun et moins nombreux à disposer d’un vélo, d’un vélo à assistance électrique et d’une voiture.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logique est inversée pour les BIATSS et les enseignant.e.s/</a:t>
            </a:r>
            <a:r>
              <a:rPr kumimoji="0" lang="fr-FR"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chercheur.euse.s</a:t>
            </a: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graphicFrame>
        <p:nvGraphicFramePr>
          <p:cNvPr id="5" name="Tableau 4">
            <a:extLst>
              <a:ext uri="{FF2B5EF4-FFF2-40B4-BE49-F238E27FC236}">
                <a16:creationId xmlns:a16="http://schemas.microsoft.com/office/drawing/2014/main" id="{5FDCEDC0-B204-4A5F-BCF6-4BB781AAC7A4}"/>
              </a:ext>
            </a:extLst>
          </p:cNvPr>
          <p:cNvGraphicFramePr>
            <a:graphicFrameLocks noGrp="1"/>
          </p:cNvGraphicFramePr>
          <p:nvPr>
            <p:extLst>
              <p:ext uri="{D42A27DB-BD31-4B8C-83A1-F6EECF244321}">
                <p14:modId xmlns:p14="http://schemas.microsoft.com/office/powerpoint/2010/main" val="821639217"/>
              </p:ext>
            </p:extLst>
          </p:nvPr>
        </p:nvGraphicFramePr>
        <p:xfrm>
          <a:off x="4332007" y="949063"/>
          <a:ext cx="4610655" cy="5450418"/>
        </p:xfrm>
        <a:graphic>
          <a:graphicData uri="http://schemas.openxmlformats.org/drawingml/2006/table">
            <a:tbl>
              <a:tblPr/>
              <a:tblGrid>
                <a:gridCol w="922131">
                  <a:extLst>
                    <a:ext uri="{9D8B030D-6E8A-4147-A177-3AD203B41FA5}">
                      <a16:colId xmlns:a16="http://schemas.microsoft.com/office/drawing/2014/main" val="2848974040"/>
                    </a:ext>
                  </a:extLst>
                </a:gridCol>
                <a:gridCol w="922131">
                  <a:extLst>
                    <a:ext uri="{9D8B030D-6E8A-4147-A177-3AD203B41FA5}">
                      <a16:colId xmlns:a16="http://schemas.microsoft.com/office/drawing/2014/main" val="2044755633"/>
                    </a:ext>
                  </a:extLst>
                </a:gridCol>
                <a:gridCol w="922131">
                  <a:extLst>
                    <a:ext uri="{9D8B030D-6E8A-4147-A177-3AD203B41FA5}">
                      <a16:colId xmlns:a16="http://schemas.microsoft.com/office/drawing/2014/main" val="2753679621"/>
                    </a:ext>
                  </a:extLst>
                </a:gridCol>
                <a:gridCol w="922131">
                  <a:extLst>
                    <a:ext uri="{9D8B030D-6E8A-4147-A177-3AD203B41FA5}">
                      <a16:colId xmlns:a16="http://schemas.microsoft.com/office/drawing/2014/main" val="679131232"/>
                    </a:ext>
                  </a:extLst>
                </a:gridCol>
                <a:gridCol w="922131">
                  <a:extLst>
                    <a:ext uri="{9D8B030D-6E8A-4147-A177-3AD203B41FA5}">
                      <a16:colId xmlns:a16="http://schemas.microsoft.com/office/drawing/2014/main" val="4107010108"/>
                    </a:ext>
                  </a:extLst>
                </a:gridCol>
              </a:tblGrid>
              <a:tr h="337795">
                <a:tc>
                  <a:txBody>
                    <a:bodyPr/>
                    <a:lstStyle/>
                    <a:p>
                      <a:pPr algn="ctr" fontAlgn="ctr"/>
                      <a:endParaRPr lang="fr-FR" sz="800" b="0" i="0" u="none" strike="noStrike" dirty="0">
                        <a:solidFill>
                          <a:srgbClr val="000000"/>
                        </a:solidFill>
                        <a:effectLst/>
                        <a:latin typeface="Century Gothic" panose="020B0502020202020204" pitchFamily="34" charset="0"/>
                      </a:endParaRPr>
                    </a:p>
                  </a:txBody>
                  <a:tcPr marL="4261" marR="4261" marT="4261"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fr-FR" sz="800" b="1" i="0" u="none" strike="noStrike" dirty="0">
                          <a:solidFill>
                            <a:schemeClr val="bg1"/>
                          </a:solidFill>
                          <a:effectLst/>
                          <a:latin typeface="Century Gothic" panose="020B0502020202020204" pitchFamily="34" charset="0"/>
                        </a:rPr>
                        <a:t>STATUT</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644749"/>
                  </a:ext>
                </a:extLst>
              </a:tr>
              <a:tr h="337795">
                <a:tc>
                  <a:txBody>
                    <a:bodyPr/>
                    <a:lstStyle/>
                    <a:p>
                      <a:pPr algn="ctr" fontAlgn="ctr"/>
                      <a:r>
                        <a:rPr lang="fr-FR" sz="800" b="0" i="0" u="none" strike="noStrike" dirty="0">
                          <a:solidFill>
                            <a:srgbClr val="000000"/>
                          </a:solidFill>
                          <a:effectLst/>
                          <a:latin typeface="Century Gothic" panose="020B0502020202020204" pitchFamily="34" charset="0"/>
                        </a:rPr>
                        <a:t>Vous disposez ?</a:t>
                      </a:r>
                    </a:p>
                  </a:txBody>
                  <a:tcPr marL="4261" marR="4261" marT="426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BIATSS</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Enseignant.e </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Etudiant.e </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85550760"/>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 permis de conduire (B)</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27%</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800" b="0" i="0" u="none" strike="noStrike" dirty="0">
                          <a:solidFill>
                            <a:srgbClr val="000000"/>
                          </a:solidFill>
                          <a:effectLst/>
                          <a:latin typeface="Century Gothic" panose="020B0502020202020204" pitchFamily="34" charset="0"/>
                        </a:rPr>
                        <a:t>24%</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800" b="0" i="0" u="none" strike="noStrike" dirty="0">
                          <a:solidFill>
                            <a:srgbClr val="000000"/>
                          </a:solidFill>
                          <a:effectLst/>
                          <a:latin typeface="Century Gothic" panose="020B0502020202020204" pitchFamily="34" charset="0"/>
                        </a:rPr>
                        <a:t>27%</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800" b="0" i="0" u="none" strike="noStrike" dirty="0">
                          <a:solidFill>
                            <a:srgbClr val="000000"/>
                          </a:solidFill>
                          <a:effectLst/>
                          <a:latin typeface="Century Gothic" panose="020B0502020202020204" pitchFamily="34" charset="0"/>
                        </a:rPr>
                        <a:t>26%</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015815"/>
                  </a:ext>
                </a:extLst>
              </a:tr>
              <a:tr h="552339">
                <a:tc>
                  <a:txBody>
                    <a:bodyPr/>
                    <a:lstStyle/>
                    <a:p>
                      <a:pPr algn="ctr" fontAlgn="ctr"/>
                      <a:r>
                        <a:rPr lang="fr-FR" sz="800" b="0" i="1" u="none" strike="noStrike" dirty="0">
                          <a:solidFill>
                            <a:srgbClr val="000000"/>
                          </a:solidFill>
                          <a:effectLst/>
                          <a:latin typeface="Century Gothic" panose="020B0502020202020204" pitchFamily="34" charset="0"/>
                        </a:rPr>
                        <a:t>D'un abonnement de transports en commun</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dirty="0">
                          <a:solidFill>
                            <a:srgbClr val="000000"/>
                          </a:solidFill>
                          <a:effectLst/>
                          <a:latin typeface="Century Gothic" panose="020B0502020202020204" pitchFamily="34" charset="0"/>
                        </a:rPr>
                        <a:t>10%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dirty="0">
                          <a:solidFill>
                            <a:srgbClr val="000000"/>
                          </a:solidFill>
                          <a:effectLst/>
                          <a:latin typeface="Century Gothic" panose="020B0502020202020204" pitchFamily="34" charset="0"/>
                        </a:rPr>
                        <a:t>29%</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800" b="0" i="0" u="none" strike="noStrike" dirty="0">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212434"/>
                  </a:ext>
                </a:extLst>
              </a:tr>
              <a:tr h="552339">
                <a:tc>
                  <a:txBody>
                    <a:bodyPr/>
                    <a:lstStyle/>
                    <a:p>
                      <a:pPr algn="ctr" fontAlgn="ctr"/>
                      <a:r>
                        <a:rPr lang="fr-FR" sz="800" b="0" i="1" u="none" strike="noStrike" dirty="0">
                          <a:solidFill>
                            <a:srgbClr val="000000"/>
                          </a:solidFill>
                          <a:effectLst/>
                          <a:latin typeface="Century Gothic" panose="020B0502020202020204" pitchFamily="34" charset="0"/>
                        </a:rPr>
                        <a:t>D'un abonnement Velociti ou Azalys (vélo)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405946"/>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D'un scooter ou d'une moto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061096"/>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D'un vélo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22%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800" b="0" i="0" u="none" strike="noStrike" dirty="0">
                          <a:solidFill>
                            <a:srgbClr val="000000"/>
                          </a:solidFill>
                          <a:effectLst/>
                          <a:latin typeface="Century Gothic" panose="020B0502020202020204" pitchFamily="34" charset="0"/>
                        </a:rPr>
                        <a:t>27%</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800" b="0" i="0" u="none" strike="noStrike">
                          <a:solidFill>
                            <a:srgbClr val="000000"/>
                          </a:solidFill>
                          <a:effectLst/>
                          <a:latin typeface="Century Gothic" panose="020B0502020202020204" pitchFamily="34" charset="0"/>
                        </a:rPr>
                        <a:t>18%</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dirty="0">
                          <a:solidFill>
                            <a:srgbClr val="000000"/>
                          </a:solidFill>
                          <a:effectLst/>
                          <a:latin typeface="Century Gothic" panose="020B0502020202020204" pitchFamily="34" charset="0"/>
                        </a:rPr>
                        <a:t>20%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365256"/>
                  </a:ext>
                </a:extLst>
              </a:tr>
              <a:tr h="415451">
                <a:tc>
                  <a:txBody>
                    <a:bodyPr/>
                    <a:lstStyle/>
                    <a:p>
                      <a:pPr algn="ctr" fontAlgn="ctr"/>
                      <a:r>
                        <a:rPr lang="fr-FR" sz="800" b="0" i="1" u="none" strike="noStrike" dirty="0">
                          <a:solidFill>
                            <a:srgbClr val="000000"/>
                          </a:solidFill>
                          <a:effectLst/>
                          <a:latin typeface="Century Gothic" panose="020B0502020202020204" pitchFamily="34" charset="0"/>
                        </a:rPr>
                        <a:t>D'un vélo électrique ou cargo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4%</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676875"/>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D'une trottinette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75168"/>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D'une trottinette électrique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915274"/>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D'une voiture électrique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661231"/>
                  </a:ext>
                </a:extLst>
              </a:tr>
              <a:tr h="552339">
                <a:tc>
                  <a:txBody>
                    <a:bodyPr/>
                    <a:lstStyle/>
                    <a:p>
                      <a:pPr algn="ctr" fontAlgn="ctr"/>
                      <a:r>
                        <a:rPr lang="fr-FR" sz="800" b="0" i="1" u="none" strike="noStrike" dirty="0">
                          <a:solidFill>
                            <a:srgbClr val="000000"/>
                          </a:solidFill>
                          <a:effectLst/>
                          <a:latin typeface="Century Gothic" panose="020B0502020202020204" pitchFamily="34" charset="0"/>
                        </a:rPr>
                        <a:t>D'une voiture essence ou diesel ou GPL ou hybride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32%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800" b="0" i="0" u="none" strike="noStrike" dirty="0">
                          <a:solidFill>
                            <a:srgbClr val="000000"/>
                          </a:solidFill>
                          <a:effectLst/>
                          <a:latin typeface="Century Gothic" panose="020B0502020202020204" pitchFamily="34" charset="0"/>
                        </a:rPr>
                        <a:t>28%</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800" b="0" i="0" u="none" strike="noStrike" dirty="0">
                          <a:solidFill>
                            <a:srgbClr val="000000"/>
                          </a:solidFill>
                          <a:effectLst/>
                          <a:latin typeface="Century Gothic" panose="020B0502020202020204" pitchFamily="34" charset="0"/>
                        </a:rPr>
                        <a:t>19%</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800" b="0" i="0" u="none" strike="noStrike" dirty="0">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654920"/>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Rien de cela</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032814"/>
                  </a:ext>
                </a:extLst>
              </a:tr>
              <a:tr h="337795">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17706"/>
                  </a:ext>
                </a:extLst>
              </a:tr>
            </a:tbl>
          </a:graphicData>
        </a:graphic>
      </p:graphicFrame>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454159"/>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entury Gothic" panose="020B0502020202020204" pitchFamily="34" charset="0"/>
              </a:rPr>
              <a:t>Un é</a:t>
            </a:r>
            <a:r>
              <a:rPr kumimoji="0" lang="fr-FR" sz="18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quipement</a:t>
            </a: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différencié selon le statut, le genre et les revenus </a:t>
            </a:r>
          </a:p>
        </p:txBody>
      </p:sp>
      <p:sp>
        <p:nvSpPr>
          <p:cNvPr id="4" name="Espace réservé du numéro de diapositive 3">
            <a:extLst>
              <a:ext uri="{FF2B5EF4-FFF2-40B4-BE49-F238E27FC236}">
                <a16:creationId xmlns:a16="http://schemas.microsoft.com/office/drawing/2014/main" id="{CBE09899-640A-4F0D-B06D-2F845BD032E0}"/>
              </a:ext>
            </a:extLst>
          </p:cNvPr>
          <p:cNvSpPr>
            <a:spLocks noGrp="1"/>
          </p:cNvSpPr>
          <p:nvPr>
            <p:ph type="sldNum" sz="quarter" idx="12"/>
          </p:nvPr>
        </p:nvSpPr>
        <p:spPr>
          <a:xfrm>
            <a:off x="6457950" y="639948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6C75F2A-241B-4559-8D08-68BB549D30AD}"/>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 (1/2)</a:t>
            </a:r>
          </a:p>
        </p:txBody>
      </p:sp>
    </p:spTree>
    <p:extLst>
      <p:ext uri="{BB962C8B-B14F-4D97-AF65-F5344CB8AC3E}">
        <p14:creationId xmlns:p14="http://schemas.microsoft.com/office/powerpoint/2010/main" val="65953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E54BD4-5611-41E3-A192-384F001BC56D}"/>
              </a:ext>
            </a:extLst>
          </p:cNvPr>
          <p:cNvSpPr txBox="1"/>
          <p:nvPr/>
        </p:nvSpPr>
        <p:spPr>
          <a:xfrm>
            <a:off x="494950" y="1506984"/>
            <a:ext cx="3600000" cy="2446824"/>
          </a:xfrm>
          <a:prstGeom prst="rect">
            <a:avLst/>
          </a:prstGeom>
          <a:noFill/>
        </p:spPr>
        <p:txBody>
          <a:bodyPr wrap="square" numCol="1" spcCol="18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a:t>
            </a:r>
            <a:r>
              <a:rPr kumimoji="0" 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genres</a:t>
            </a: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sont égaux face à la voiture et le permis de conduire.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revanche, les femmes sont défavorisées dans l’équipement vélo et légèrement surreprésentées dans l’usage des transports en commun.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NB : Pour rappel, 1% déclare être non binaire et 1% ne souhaite pas répondre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900" dirty="0">
                <a:solidFill>
                  <a:prstClr val="black"/>
                </a:solidFill>
                <a:latin typeface="Century Gothic" panose="020B0502020202020204" pitchFamily="34" charset="0"/>
              </a:rPr>
              <a:t>L</a:t>
            </a: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 </a:t>
            </a:r>
            <a:r>
              <a:rPr kumimoji="0" 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niveau de revenus</a:t>
            </a:r>
            <a:r>
              <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n’a pas d’impact sur le détention du permis de conduire. Pour les transports en commun, on retrouve plutôt les moins aisés et pour le vélo, les revenus moyens et élevés. Pour la voiture, la répartition est égale excepté pour les plus défavorisés. </a:t>
            </a: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432782"/>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prstClr val="black"/>
                </a:solidFill>
                <a:latin typeface="Century Gothic" panose="020B0502020202020204" pitchFamily="34" charset="0"/>
              </a:rPr>
              <a:t>Un é</a:t>
            </a:r>
            <a:r>
              <a:rPr kumimoji="0" lang="fr-FR" sz="18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quipement</a:t>
            </a: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différencié selon le statut, le genre et les revenus </a:t>
            </a:r>
          </a:p>
        </p:txBody>
      </p:sp>
      <p:graphicFrame>
        <p:nvGraphicFramePr>
          <p:cNvPr id="15" name="Tableau 14">
            <a:extLst>
              <a:ext uri="{FF2B5EF4-FFF2-40B4-BE49-F238E27FC236}">
                <a16:creationId xmlns:a16="http://schemas.microsoft.com/office/drawing/2014/main" id="{63B6FC2E-8305-4E0C-A901-806A5CE50FE1}"/>
              </a:ext>
            </a:extLst>
          </p:cNvPr>
          <p:cNvGraphicFramePr>
            <a:graphicFrameLocks noGrp="1"/>
          </p:cNvGraphicFramePr>
          <p:nvPr>
            <p:extLst>
              <p:ext uri="{D42A27DB-BD31-4B8C-83A1-F6EECF244321}">
                <p14:modId xmlns:p14="http://schemas.microsoft.com/office/powerpoint/2010/main" val="3284037557"/>
              </p:ext>
            </p:extLst>
          </p:nvPr>
        </p:nvGraphicFramePr>
        <p:xfrm>
          <a:off x="4631267" y="984205"/>
          <a:ext cx="4157134" cy="5240865"/>
        </p:xfrm>
        <a:graphic>
          <a:graphicData uri="http://schemas.openxmlformats.org/drawingml/2006/table">
            <a:tbl>
              <a:tblPr/>
              <a:tblGrid>
                <a:gridCol w="1072809">
                  <a:extLst>
                    <a:ext uri="{9D8B030D-6E8A-4147-A177-3AD203B41FA5}">
                      <a16:colId xmlns:a16="http://schemas.microsoft.com/office/drawing/2014/main" val="660083385"/>
                    </a:ext>
                  </a:extLst>
                </a:gridCol>
                <a:gridCol w="1072809">
                  <a:extLst>
                    <a:ext uri="{9D8B030D-6E8A-4147-A177-3AD203B41FA5}">
                      <a16:colId xmlns:a16="http://schemas.microsoft.com/office/drawing/2014/main" val="25846"/>
                    </a:ext>
                  </a:extLst>
                </a:gridCol>
                <a:gridCol w="1005758">
                  <a:extLst>
                    <a:ext uri="{9D8B030D-6E8A-4147-A177-3AD203B41FA5}">
                      <a16:colId xmlns:a16="http://schemas.microsoft.com/office/drawing/2014/main" val="1904217175"/>
                    </a:ext>
                  </a:extLst>
                </a:gridCol>
                <a:gridCol w="1005758">
                  <a:extLst>
                    <a:ext uri="{9D8B030D-6E8A-4147-A177-3AD203B41FA5}">
                      <a16:colId xmlns:a16="http://schemas.microsoft.com/office/drawing/2014/main" val="1700079840"/>
                    </a:ext>
                  </a:extLst>
                </a:gridCol>
              </a:tblGrid>
              <a:tr h="298796">
                <a:tc>
                  <a:txBody>
                    <a:bodyPr/>
                    <a:lstStyle/>
                    <a:p>
                      <a:pPr algn="ctr" fontAlgn="ctr"/>
                      <a:endParaRPr lang="fr-FR" sz="800" b="0" i="0" u="none" strike="noStrike" dirty="0">
                        <a:solidFill>
                          <a:srgbClr val="000000"/>
                        </a:solidFill>
                        <a:effectLst/>
                        <a:latin typeface="Century Gothic" panose="020B0502020202020204" pitchFamily="34" charset="0"/>
                      </a:endParaRPr>
                    </a:p>
                  </a:txBody>
                  <a:tcPr marL="4261" marR="4261" marT="4261"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marL="0" algn="ctr" defTabSz="914400" rtl="0" eaLnBrk="1" fontAlgn="ctr" latinLnBrk="0" hangingPunct="1"/>
                      <a:r>
                        <a:rPr lang="fr-FR" sz="800" b="1" i="0" u="none" strike="noStrike" kern="1200" dirty="0">
                          <a:solidFill>
                            <a:schemeClr val="bg1"/>
                          </a:solidFill>
                          <a:effectLst/>
                          <a:latin typeface="Century Gothic" panose="020B0502020202020204" pitchFamily="34" charset="0"/>
                          <a:ea typeface="+mn-ea"/>
                          <a:cs typeface="+mn-cs"/>
                        </a:rPr>
                        <a:t>GENRE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587124"/>
                  </a:ext>
                </a:extLst>
              </a:tr>
              <a:tr h="298796">
                <a:tc>
                  <a:txBody>
                    <a:bodyPr/>
                    <a:lstStyle/>
                    <a:p>
                      <a:pPr algn="ctr" fontAlgn="ctr"/>
                      <a:r>
                        <a:rPr lang="fr-FR" sz="800" b="0" i="0" u="none" strike="noStrike" dirty="0">
                          <a:solidFill>
                            <a:srgbClr val="000000"/>
                          </a:solidFill>
                          <a:effectLst/>
                          <a:latin typeface="Century Gothic" panose="020B0502020202020204" pitchFamily="34" charset="0"/>
                        </a:rPr>
                        <a:t>Vous disposez</a:t>
                      </a:r>
                    </a:p>
                  </a:txBody>
                  <a:tcPr marL="4261" marR="4261" marT="426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Une femme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Un homme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83041036"/>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Du permis de conduire (B)</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27%</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26%</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26%</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756157"/>
                  </a:ext>
                </a:extLst>
              </a:tr>
              <a:tr h="566499">
                <a:tc>
                  <a:txBody>
                    <a:bodyPr/>
                    <a:lstStyle/>
                    <a:p>
                      <a:pPr algn="ctr" fontAlgn="ctr"/>
                      <a:r>
                        <a:rPr lang="fr-FR" sz="800" b="0" i="1" u="none" strike="noStrike" dirty="0">
                          <a:solidFill>
                            <a:srgbClr val="000000"/>
                          </a:solidFill>
                          <a:effectLst/>
                          <a:latin typeface="Century Gothic" panose="020B0502020202020204" pitchFamily="34" charset="0"/>
                        </a:rPr>
                        <a:t>D'un abonnement de transports en commun</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25%</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18%</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943302"/>
                  </a:ext>
                </a:extLst>
              </a:tr>
              <a:tr h="566499">
                <a:tc>
                  <a:txBody>
                    <a:bodyPr/>
                    <a:lstStyle/>
                    <a:p>
                      <a:pPr algn="ctr" fontAlgn="ctr"/>
                      <a:r>
                        <a:rPr lang="fr-FR" sz="800" b="0" i="1" u="none" strike="noStrike" dirty="0">
                          <a:solidFill>
                            <a:srgbClr val="000000"/>
                          </a:solidFill>
                          <a:effectLst/>
                          <a:latin typeface="Century Gothic" panose="020B0502020202020204" pitchFamily="34" charset="0"/>
                        </a:rPr>
                        <a:t>D'un abonnement Velociti ou Azalys (vélo)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368908"/>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D'un scooter ou d'une moto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036264"/>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D'un vélo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19%</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24%</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608870"/>
                  </a:ext>
                </a:extLst>
              </a:tr>
              <a:tr h="426102">
                <a:tc>
                  <a:txBody>
                    <a:bodyPr/>
                    <a:lstStyle/>
                    <a:p>
                      <a:pPr algn="ctr" fontAlgn="ctr"/>
                      <a:r>
                        <a:rPr lang="fr-FR" sz="800" b="0" i="1" u="none" strike="noStrike" dirty="0">
                          <a:solidFill>
                            <a:srgbClr val="000000"/>
                          </a:solidFill>
                          <a:effectLst/>
                          <a:latin typeface="Century Gothic" panose="020B0502020202020204" pitchFamily="34" charset="0"/>
                        </a:rPr>
                        <a:t>D'un vélo électrique ou cargo</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001499"/>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D'une trottinette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43382"/>
                  </a:ext>
                </a:extLst>
              </a:tr>
              <a:tr h="426102">
                <a:tc>
                  <a:txBody>
                    <a:bodyPr/>
                    <a:lstStyle/>
                    <a:p>
                      <a:pPr algn="ctr" fontAlgn="ctr"/>
                      <a:r>
                        <a:rPr lang="fr-FR" sz="800" b="0" i="1" u="none" strike="noStrike" dirty="0">
                          <a:solidFill>
                            <a:srgbClr val="000000"/>
                          </a:solidFill>
                          <a:effectLst/>
                          <a:latin typeface="Century Gothic" panose="020B0502020202020204" pitchFamily="34" charset="0"/>
                        </a:rPr>
                        <a:t>D'une trottinette électrique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999532"/>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D'une voiture électrique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351580"/>
                  </a:ext>
                </a:extLst>
              </a:tr>
              <a:tr h="566499">
                <a:tc>
                  <a:txBody>
                    <a:bodyPr/>
                    <a:lstStyle/>
                    <a:p>
                      <a:pPr algn="ctr" fontAlgn="ctr"/>
                      <a:r>
                        <a:rPr lang="fr-FR" sz="800" b="0" i="1" u="none" strike="noStrike" dirty="0">
                          <a:solidFill>
                            <a:srgbClr val="000000"/>
                          </a:solidFill>
                          <a:effectLst/>
                          <a:latin typeface="Century Gothic" panose="020B0502020202020204" pitchFamily="34" charset="0"/>
                        </a:rPr>
                        <a:t>D'une voiture essence ou diesel ou GPL ou hybride</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23%</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047452"/>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Rien de cela</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x</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x</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960923"/>
                  </a:ext>
                </a:extLst>
              </a:tr>
              <a:tr h="298796">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261" marR="4261" marT="4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310935"/>
                  </a:ext>
                </a:extLst>
              </a:tr>
            </a:tbl>
          </a:graphicData>
        </a:graphic>
      </p:graphicFrame>
      <p:sp>
        <p:nvSpPr>
          <p:cNvPr id="4" name="Espace réservé du numéro de diapositive 3">
            <a:extLst>
              <a:ext uri="{FF2B5EF4-FFF2-40B4-BE49-F238E27FC236}">
                <a16:creationId xmlns:a16="http://schemas.microsoft.com/office/drawing/2014/main" id="{CBE09899-640A-4F0D-B06D-2F845BD032E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70AAC62-C3A5-4368-8FCB-9A5346E65B47}"/>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 (2/2)</a:t>
            </a:r>
          </a:p>
        </p:txBody>
      </p:sp>
    </p:spTree>
    <p:extLst>
      <p:ext uri="{BB962C8B-B14F-4D97-AF65-F5344CB8AC3E}">
        <p14:creationId xmlns:p14="http://schemas.microsoft.com/office/powerpoint/2010/main" val="3042010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1375955" y="2739924"/>
            <a:ext cx="6392090" cy="954107"/>
          </a:xfrm>
          <a:prstGeom prst="rect">
            <a:avLst/>
          </a:prstGeom>
          <a:noFill/>
        </p:spPr>
        <p:txBody>
          <a:bodyPr wrap="square" rtlCol="0">
            <a:spAutoFit/>
          </a:bodyPr>
          <a:lstStyle/>
          <a:p>
            <a:pPr algn="ctr"/>
            <a:r>
              <a:rPr lang="fr-FR" sz="2800" b="1" dirty="0">
                <a:latin typeface="Century Gothic" panose="020B0502020202020204" pitchFamily="34" charset="0"/>
              </a:rPr>
              <a:t>PARTIE 4</a:t>
            </a:r>
          </a:p>
          <a:p>
            <a:pPr algn="ctr"/>
            <a:r>
              <a:rPr lang="fr-FR" sz="2800" b="1" dirty="0">
                <a:solidFill>
                  <a:srgbClr val="00A99B"/>
                </a:solidFill>
                <a:latin typeface="Century Gothic" panose="020B0502020202020204" pitchFamily="34" charset="0"/>
              </a:rPr>
              <a:t>Pratiques de mobilité quotidienne</a:t>
            </a:r>
          </a:p>
        </p:txBody>
      </p:sp>
      <p:sp>
        <p:nvSpPr>
          <p:cNvPr id="3" name="Espace réservé du numéro de diapositive 2">
            <a:extLst>
              <a:ext uri="{FF2B5EF4-FFF2-40B4-BE49-F238E27FC236}">
                <a16:creationId xmlns:a16="http://schemas.microsoft.com/office/drawing/2014/main" id="{DF22CC5A-2822-43AE-A38A-42D100F4C914}"/>
              </a:ext>
            </a:extLst>
          </p:cNvPr>
          <p:cNvSpPr>
            <a:spLocks noGrp="1"/>
          </p:cNvSpPr>
          <p:nvPr>
            <p:ph type="sldNum" sz="quarter" idx="12"/>
          </p:nvPr>
        </p:nvSpPr>
        <p:spPr/>
        <p:txBody>
          <a:bodyPr/>
          <a:lstStyle/>
          <a:p>
            <a:fld id="{E399C115-596B-4060-A119-8783C9F587DB}" type="slidenum">
              <a:rPr lang="fr-FR" smtClean="0"/>
              <a:t>26</a:t>
            </a:fld>
            <a:endParaRPr lang="fr-FR"/>
          </a:p>
        </p:txBody>
      </p:sp>
    </p:spTree>
    <p:extLst>
      <p:ext uri="{BB962C8B-B14F-4D97-AF65-F5344CB8AC3E}">
        <p14:creationId xmlns:p14="http://schemas.microsoft.com/office/powerpoint/2010/main" val="258195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numéro de diapositive 2">
            <a:extLst>
              <a:ext uri="{FF2B5EF4-FFF2-40B4-BE49-F238E27FC236}">
                <a16:creationId xmlns:a16="http://schemas.microsoft.com/office/drawing/2014/main" id="{DF22CC5A-2822-43AE-A38A-42D100F4C914}"/>
              </a:ext>
            </a:extLst>
          </p:cNvPr>
          <p:cNvSpPr>
            <a:spLocks noGrp="1"/>
          </p:cNvSpPr>
          <p:nvPr>
            <p:ph type="sldNum" sz="quarter" idx="12"/>
          </p:nvPr>
        </p:nvSpPr>
        <p:spPr>
          <a:xfrm>
            <a:off x="6432071" y="3932328"/>
            <a:ext cx="2057400" cy="365125"/>
          </a:xfrm>
        </p:spPr>
        <p:txBody>
          <a:bodyPr/>
          <a:lstStyle/>
          <a:p>
            <a:fld id="{E399C115-596B-4060-A119-8783C9F587DB}" type="slidenum">
              <a:rPr lang="fr-FR" smtClean="0"/>
              <a:t>27</a:t>
            </a:fld>
            <a:endParaRPr lang="fr-FR"/>
          </a:p>
        </p:txBody>
      </p:sp>
      <p:sp>
        <p:nvSpPr>
          <p:cNvPr id="5" name="Rectangle 4">
            <a:extLst>
              <a:ext uri="{FF2B5EF4-FFF2-40B4-BE49-F238E27FC236}">
                <a16:creationId xmlns:a16="http://schemas.microsoft.com/office/drawing/2014/main" id="{A95E34AD-3738-47F0-97FD-F30C549EBE02}"/>
              </a:ext>
            </a:extLst>
          </p:cNvPr>
          <p:cNvSpPr/>
          <p:nvPr/>
        </p:nvSpPr>
        <p:spPr>
          <a:xfrm>
            <a:off x="469071" y="2363642"/>
            <a:ext cx="8329873" cy="207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2D8DA09A-7D58-4359-AA33-AA1A712D4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18" y="2485764"/>
            <a:ext cx="303402" cy="303402"/>
          </a:xfrm>
          <a:prstGeom prst="rect">
            <a:avLst/>
          </a:prstGeom>
        </p:spPr>
      </p:pic>
      <p:sp>
        <p:nvSpPr>
          <p:cNvPr id="7" name="ZoneTexte 6">
            <a:extLst>
              <a:ext uri="{FF2B5EF4-FFF2-40B4-BE49-F238E27FC236}">
                <a16:creationId xmlns:a16="http://schemas.microsoft.com/office/drawing/2014/main" id="{7DEE7A83-4E75-4A71-B1F4-42467BFD840A}"/>
              </a:ext>
            </a:extLst>
          </p:cNvPr>
          <p:cNvSpPr txBox="1"/>
          <p:nvPr/>
        </p:nvSpPr>
        <p:spPr>
          <a:xfrm>
            <a:off x="894456" y="2498033"/>
            <a:ext cx="7479102" cy="261610"/>
          </a:xfrm>
          <a:prstGeom prst="rect">
            <a:avLst/>
          </a:prstGeom>
          <a:noFill/>
        </p:spPr>
        <p:txBody>
          <a:bodyPr wrap="square" rtlCol="0">
            <a:spAutoFit/>
          </a:bodyPr>
          <a:lstStyle/>
          <a:p>
            <a:pPr algn="just"/>
            <a:r>
              <a:rPr lang="fr-FR" sz="1100" b="1" dirty="0">
                <a:solidFill>
                  <a:srgbClr val="00A99B"/>
                </a:solidFill>
                <a:latin typeface="Century Gothic" panose="020B0502020202020204" pitchFamily="34" charset="0"/>
              </a:rPr>
              <a:t>Point légende </a:t>
            </a:r>
          </a:p>
        </p:txBody>
      </p:sp>
      <p:sp>
        <p:nvSpPr>
          <p:cNvPr id="9" name="Rectangle 8">
            <a:extLst>
              <a:ext uri="{FF2B5EF4-FFF2-40B4-BE49-F238E27FC236}">
                <a16:creationId xmlns:a16="http://schemas.microsoft.com/office/drawing/2014/main" id="{88A5CE9D-5641-44B5-83B2-29CEEA2C6C11}"/>
              </a:ext>
            </a:extLst>
          </p:cNvPr>
          <p:cNvSpPr/>
          <p:nvPr/>
        </p:nvSpPr>
        <p:spPr>
          <a:xfrm>
            <a:off x="1026623" y="2807892"/>
            <a:ext cx="7677430" cy="1631216"/>
          </a:xfrm>
          <a:prstGeom prst="rect">
            <a:avLst/>
          </a:prstGeom>
        </p:spPr>
        <p:txBody>
          <a:bodyPr wrap="square">
            <a:spAutoFit/>
          </a:bodyPr>
          <a:lstStyle/>
          <a:p>
            <a:pPr algn="just"/>
            <a:r>
              <a:rPr lang="fr-FR" sz="1000" i="1" dirty="0">
                <a:latin typeface="Century Gothic" panose="020B0502020202020204" pitchFamily="34" charset="0"/>
                <a:sym typeface="Wingdings" panose="05000000000000000000" pitchFamily="2" charset="2"/>
              </a:rPr>
              <a:t> </a:t>
            </a:r>
            <a:r>
              <a:rPr lang="fr-FR" sz="1000" b="1" i="1" dirty="0">
                <a:latin typeface="Century Gothic" panose="020B0502020202020204" pitchFamily="34" charset="0"/>
              </a:rPr>
              <a:t>Mode principal VS Mode secondaire </a:t>
            </a:r>
            <a:r>
              <a:rPr lang="fr-FR" sz="1000" i="1" dirty="0">
                <a:latin typeface="Century Gothic" panose="020B0502020202020204" pitchFamily="34" charset="0"/>
              </a:rPr>
              <a:t>: lorsque les répondant.e.s déclarent un mode principal et un mode secondaire, cela signifie que pour un même trajet, ils/elles n’utilisent que l’un ou l’autre. Par exemple, le/la répondant.e utilise principalement sa voiture pour se rendre à l’Université (mode principal) mais utilise parfois les transports en commun au lieu de sa voiture (mode secondaire).</a:t>
            </a:r>
          </a:p>
          <a:p>
            <a:pPr algn="just"/>
            <a:endParaRPr lang="fr-FR" sz="1000" i="1" dirty="0">
              <a:latin typeface="Century Gothic" panose="020B0502020202020204" pitchFamily="34" charset="0"/>
            </a:endParaRPr>
          </a:p>
          <a:p>
            <a:pPr algn="just"/>
            <a:r>
              <a:rPr lang="fr-FR" sz="1000" i="1" dirty="0">
                <a:latin typeface="Century Gothic" panose="020B0502020202020204" pitchFamily="34" charset="0"/>
                <a:sym typeface="Wingdings" panose="05000000000000000000" pitchFamily="2" charset="2"/>
              </a:rPr>
              <a:t> </a:t>
            </a:r>
            <a:r>
              <a:rPr lang="fr-FR" sz="1000" b="1" i="1" dirty="0">
                <a:latin typeface="Century Gothic" panose="020B0502020202020204" pitchFamily="34" charset="0"/>
              </a:rPr>
              <a:t>Plusieurs modes à la suite </a:t>
            </a:r>
            <a:r>
              <a:rPr lang="fr-FR" sz="1000" i="1" dirty="0">
                <a:latin typeface="Century Gothic" panose="020B0502020202020204" pitchFamily="34" charset="0"/>
              </a:rPr>
              <a:t>: lorsque les répondant.e.s déclarent plusieurs modes à la suite, cela signifie que pour un même trajet, ils/elles utilisent plusieurs modes successivement. Par exemple, pour aller à l’Université depuis son domicile, le/la répondant.e peut employer la marche (mode n°1) pour se rendre à son arrêt de transport et emprunter les transports en commun (mode n°2) et finir son trajet en vélo (mode n°3). </a:t>
            </a:r>
          </a:p>
          <a:p>
            <a:pPr algn="just"/>
            <a:endParaRPr lang="fr-FR" sz="1000" i="1" dirty="0">
              <a:latin typeface="Century Gothic" panose="020B0502020202020204" pitchFamily="34" charset="0"/>
            </a:endParaRPr>
          </a:p>
        </p:txBody>
      </p:sp>
    </p:spTree>
    <p:extLst>
      <p:ext uri="{BB962C8B-B14F-4D97-AF65-F5344CB8AC3E}">
        <p14:creationId xmlns:p14="http://schemas.microsoft.com/office/powerpoint/2010/main" val="1057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Mobilités quotidiennes – Mode principal VS Plusieurs modes à la suite</a:t>
            </a:r>
          </a:p>
        </p:txBody>
      </p:sp>
      <p:sp>
        <p:nvSpPr>
          <p:cNvPr id="3" name="ZoneTexte 2">
            <a:extLst>
              <a:ext uri="{FF2B5EF4-FFF2-40B4-BE49-F238E27FC236}">
                <a16:creationId xmlns:a16="http://schemas.microsoft.com/office/drawing/2014/main" id="{93E75CF1-FE95-45C6-A238-BB41C5BF2399}"/>
              </a:ext>
            </a:extLst>
          </p:cNvPr>
          <p:cNvSpPr txBox="1"/>
          <p:nvPr/>
        </p:nvSpPr>
        <p:spPr>
          <a:xfrm>
            <a:off x="517114" y="1169119"/>
            <a:ext cx="2346659"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81%</a:t>
            </a:r>
          </a:p>
        </p:txBody>
      </p:sp>
      <p:sp>
        <p:nvSpPr>
          <p:cNvPr id="4" name="ZoneTexte 3">
            <a:extLst>
              <a:ext uri="{FF2B5EF4-FFF2-40B4-BE49-F238E27FC236}">
                <a16:creationId xmlns:a16="http://schemas.microsoft.com/office/drawing/2014/main" id="{F9DB6C18-4C61-4943-99F2-4C70DADB2740}"/>
              </a:ext>
            </a:extLst>
          </p:cNvPr>
          <p:cNvSpPr txBox="1"/>
          <p:nvPr/>
        </p:nvSpPr>
        <p:spPr>
          <a:xfrm>
            <a:off x="1407118" y="1389249"/>
            <a:ext cx="3569714" cy="307777"/>
          </a:xfrm>
          <a:prstGeom prst="rect">
            <a:avLst/>
          </a:prstGeom>
          <a:noFill/>
        </p:spPr>
        <p:txBody>
          <a:bodyPr wrap="square" rtlCol="0">
            <a:spAutoFit/>
          </a:bodyPr>
          <a:lstStyle/>
          <a:p>
            <a:r>
              <a:rPr lang="fr-FR" sz="1400" dirty="0">
                <a:latin typeface="Century Gothic" panose="020B0502020202020204" pitchFamily="34" charset="0"/>
              </a:rPr>
              <a:t>utilisent un mode principal </a:t>
            </a:r>
            <a:r>
              <a:rPr lang="fr-FR" sz="1400" b="1" dirty="0">
                <a:latin typeface="Century Gothic" panose="020B0502020202020204" pitchFamily="34" charset="0"/>
              </a:rPr>
              <a:t>tandis que…</a:t>
            </a:r>
          </a:p>
        </p:txBody>
      </p:sp>
      <p:sp>
        <p:nvSpPr>
          <p:cNvPr id="6" name="ZoneTexte 5">
            <a:extLst>
              <a:ext uri="{FF2B5EF4-FFF2-40B4-BE49-F238E27FC236}">
                <a16:creationId xmlns:a16="http://schemas.microsoft.com/office/drawing/2014/main" id="{FE5667DD-C838-4D77-8017-A9C845FC95D3}"/>
              </a:ext>
            </a:extLst>
          </p:cNvPr>
          <p:cNvSpPr txBox="1"/>
          <p:nvPr/>
        </p:nvSpPr>
        <p:spPr>
          <a:xfrm>
            <a:off x="4849901" y="1180886"/>
            <a:ext cx="1016935"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19%</a:t>
            </a:r>
          </a:p>
        </p:txBody>
      </p:sp>
      <p:sp>
        <p:nvSpPr>
          <p:cNvPr id="5" name="ZoneTexte 4">
            <a:extLst>
              <a:ext uri="{FF2B5EF4-FFF2-40B4-BE49-F238E27FC236}">
                <a16:creationId xmlns:a16="http://schemas.microsoft.com/office/drawing/2014/main" id="{437C0EDA-8D05-4066-B3CB-566BF1EB2974}"/>
              </a:ext>
            </a:extLst>
          </p:cNvPr>
          <p:cNvSpPr txBox="1"/>
          <p:nvPr/>
        </p:nvSpPr>
        <p:spPr>
          <a:xfrm>
            <a:off x="5732207" y="1392335"/>
            <a:ext cx="3372465" cy="307777"/>
          </a:xfrm>
          <a:prstGeom prst="rect">
            <a:avLst/>
          </a:prstGeom>
          <a:noFill/>
        </p:spPr>
        <p:txBody>
          <a:bodyPr wrap="square" rtlCol="0">
            <a:spAutoFit/>
          </a:bodyPr>
          <a:lstStyle/>
          <a:p>
            <a:r>
              <a:rPr lang="fr-FR" sz="1400" dirty="0">
                <a:latin typeface="Century Gothic" panose="020B0502020202020204" pitchFamily="34" charset="0"/>
              </a:rPr>
              <a:t>emploient plusieurs modes à la suite</a:t>
            </a:r>
          </a:p>
        </p:txBody>
      </p:sp>
      <p:sp>
        <p:nvSpPr>
          <p:cNvPr id="7" name="ZoneTexte 6">
            <a:extLst>
              <a:ext uri="{FF2B5EF4-FFF2-40B4-BE49-F238E27FC236}">
                <a16:creationId xmlns:a16="http://schemas.microsoft.com/office/drawing/2014/main" id="{6C84E3B7-E629-469E-8072-C219DC690AAD}"/>
              </a:ext>
            </a:extLst>
          </p:cNvPr>
          <p:cNvSpPr txBox="1"/>
          <p:nvPr/>
        </p:nvSpPr>
        <p:spPr>
          <a:xfrm>
            <a:off x="494950" y="848412"/>
            <a:ext cx="8154185" cy="338554"/>
          </a:xfrm>
          <a:prstGeom prst="rect">
            <a:avLst/>
          </a:prstGeom>
          <a:noFill/>
        </p:spPr>
        <p:txBody>
          <a:bodyPr wrap="square" rtlCol="0">
            <a:spAutoFit/>
          </a:bodyPr>
          <a:lstStyle/>
          <a:p>
            <a:r>
              <a:rPr lang="fr-FR" sz="1600" i="1" dirty="0">
                <a:latin typeface="Century Gothic" panose="020B0502020202020204" pitchFamily="34" charset="0"/>
                <a:sym typeface="Wingdings" panose="05000000000000000000" pitchFamily="2" charset="2"/>
              </a:rPr>
              <a:t> </a:t>
            </a:r>
            <a:r>
              <a:rPr lang="fr-FR" sz="1600" i="1" dirty="0">
                <a:latin typeface="Century Gothic" panose="020B0502020202020204" pitchFamily="34" charset="0"/>
              </a:rPr>
              <a:t>Pour la population générale</a:t>
            </a:r>
          </a:p>
        </p:txBody>
      </p:sp>
      <p:sp>
        <p:nvSpPr>
          <p:cNvPr id="10" name="ZoneTexte 9">
            <a:extLst>
              <a:ext uri="{FF2B5EF4-FFF2-40B4-BE49-F238E27FC236}">
                <a16:creationId xmlns:a16="http://schemas.microsoft.com/office/drawing/2014/main" id="{8BBDBAAD-7221-4661-B7A3-06166C634B42}"/>
              </a:ext>
            </a:extLst>
          </p:cNvPr>
          <p:cNvSpPr txBox="1"/>
          <p:nvPr/>
        </p:nvSpPr>
        <p:spPr>
          <a:xfrm>
            <a:off x="900349" y="2217078"/>
            <a:ext cx="8154185" cy="338554"/>
          </a:xfrm>
          <a:prstGeom prst="rect">
            <a:avLst/>
          </a:prstGeom>
          <a:noFill/>
        </p:spPr>
        <p:txBody>
          <a:bodyPr wrap="square" rtlCol="0">
            <a:spAutoFit/>
          </a:bodyPr>
          <a:lstStyle/>
          <a:p>
            <a:r>
              <a:rPr lang="fr-FR" sz="1600" i="1" dirty="0">
                <a:latin typeface="Century Gothic" panose="020B0502020202020204" pitchFamily="34" charset="0"/>
                <a:sym typeface="Wingdings" panose="05000000000000000000" pitchFamily="2" charset="2"/>
              </a:rPr>
              <a:t> </a:t>
            </a:r>
            <a:r>
              <a:rPr lang="fr-FR" sz="1600" i="1" dirty="0">
                <a:latin typeface="Century Gothic" panose="020B0502020202020204" pitchFamily="34" charset="0"/>
              </a:rPr>
              <a:t>Pour la population des étudiant.e.s</a:t>
            </a:r>
          </a:p>
        </p:txBody>
      </p:sp>
      <p:sp>
        <p:nvSpPr>
          <p:cNvPr id="11" name="ZoneTexte 10">
            <a:extLst>
              <a:ext uri="{FF2B5EF4-FFF2-40B4-BE49-F238E27FC236}">
                <a16:creationId xmlns:a16="http://schemas.microsoft.com/office/drawing/2014/main" id="{EADA5924-D200-4DD7-8F53-E0872BFAB1B5}"/>
              </a:ext>
            </a:extLst>
          </p:cNvPr>
          <p:cNvSpPr txBox="1"/>
          <p:nvPr/>
        </p:nvSpPr>
        <p:spPr>
          <a:xfrm>
            <a:off x="900349" y="3662287"/>
            <a:ext cx="8154185" cy="338554"/>
          </a:xfrm>
          <a:prstGeom prst="rect">
            <a:avLst/>
          </a:prstGeom>
          <a:noFill/>
        </p:spPr>
        <p:txBody>
          <a:bodyPr wrap="square" rtlCol="0">
            <a:spAutoFit/>
          </a:bodyPr>
          <a:lstStyle/>
          <a:p>
            <a:r>
              <a:rPr lang="fr-FR" sz="1600" i="1" dirty="0">
                <a:latin typeface="Century Gothic" panose="020B0502020202020204" pitchFamily="34" charset="0"/>
                <a:sym typeface="Wingdings" panose="05000000000000000000" pitchFamily="2" charset="2"/>
              </a:rPr>
              <a:t> </a:t>
            </a:r>
            <a:r>
              <a:rPr lang="fr-FR" sz="1600" i="1" dirty="0">
                <a:latin typeface="Century Gothic" panose="020B0502020202020204" pitchFamily="34" charset="0"/>
              </a:rPr>
              <a:t>Pour la population des enseignant.e.s/chercheur.euse.s</a:t>
            </a:r>
          </a:p>
        </p:txBody>
      </p:sp>
      <p:sp>
        <p:nvSpPr>
          <p:cNvPr id="12" name="ZoneTexte 11">
            <a:extLst>
              <a:ext uri="{FF2B5EF4-FFF2-40B4-BE49-F238E27FC236}">
                <a16:creationId xmlns:a16="http://schemas.microsoft.com/office/drawing/2014/main" id="{E1F37C55-A05B-4AB0-AF04-CA1E92ECD41F}"/>
              </a:ext>
            </a:extLst>
          </p:cNvPr>
          <p:cNvSpPr txBox="1"/>
          <p:nvPr/>
        </p:nvSpPr>
        <p:spPr>
          <a:xfrm>
            <a:off x="556442" y="2583551"/>
            <a:ext cx="2346659"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80%</a:t>
            </a:r>
          </a:p>
        </p:txBody>
      </p:sp>
      <p:sp>
        <p:nvSpPr>
          <p:cNvPr id="13" name="ZoneTexte 12">
            <a:extLst>
              <a:ext uri="{FF2B5EF4-FFF2-40B4-BE49-F238E27FC236}">
                <a16:creationId xmlns:a16="http://schemas.microsoft.com/office/drawing/2014/main" id="{3F6C3646-B9EE-46AA-8FBB-E7C9364A4EA5}"/>
              </a:ext>
            </a:extLst>
          </p:cNvPr>
          <p:cNvSpPr txBox="1"/>
          <p:nvPr/>
        </p:nvSpPr>
        <p:spPr>
          <a:xfrm>
            <a:off x="1446446" y="2803681"/>
            <a:ext cx="3569714" cy="307777"/>
          </a:xfrm>
          <a:prstGeom prst="rect">
            <a:avLst/>
          </a:prstGeom>
          <a:noFill/>
        </p:spPr>
        <p:txBody>
          <a:bodyPr wrap="square" rtlCol="0">
            <a:spAutoFit/>
          </a:bodyPr>
          <a:lstStyle/>
          <a:p>
            <a:r>
              <a:rPr lang="fr-FR" sz="1400" dirty="0">
                <a:latin typeface="Century Gothic" panose="020B0502020202020204" pitchFamily="34" charset="0"/>
              </a:rPr>
              <a:t>utilisent un mode principal </a:t>
            </a:r>
            <a:r>
              <a:rPr lang="fr-FR" sz="1400" b="1" dirty="0">
                <a:latin typeface="Century Gothic" panose="020B0502020202020204" pitchFamily="34" charset="0"/>
              </a:rPr>
              <a:t>tandis que…</a:t>
            </a:r>
          </a:p>
        </p:txBody>
      </p:sp>
      <p:sp>
        <p:nvSpPr>
          <p:cNvPr id="14" name="ZoneTexte 13">
            <a:extLst>
              <a:ext uri="{FF2B5EF4-FFF2-40B4-BE49-F238E27FC236}">
                <a16:creationId xmlns:a16="http://schemas.microsoft.com/office/drawing/2014/main" id="{F57E69C0-23E8-44EA-84D1-D4C70B990CC6}"/>
              </a:ext>
            </a:extLst>
          </p:cNvPr>
          <p:cNvSpPr txBox="1"/>
          <p:nvPr/>
        </p:nvSpPr>
        <p:spPr>
          <a:xfrm>
            <a:off x="4889229" y="2595318"/>
            <a:ext cx="1016935"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20%</a:t>
            </a:r>
          </a:p>
        </p:txBody>
      </p:sp>
      <p:sp>
        <p:nvSpPr>
          <p:cNvPr id="15" name="ZoneTexte 14">
            <a:extLst>
              <a:ext uri="{FF2B5EF4-FFF2-40B4-BE49-F238E27FC236}">
                <a16:creationId xmlns:a16="http://schemas.microsoft.com/office/drawing/2014/main" id="{0E2A01A3-F031-406F-8FAF-72517F1C56AA}"/>
              </a:ext>
            </a:extLst>
          </p:cNvPr>
          <p:cNvSpPr txBox="1"/>
          <p:nvPr/>
        </p:nvSpPr>
        <p:spPr>
          <a:xfrm>
            <a:off x="5771535" y="2806767"/>
            <a:ext cx="3372465" cy="307777"/>
          </a:xfrm>
          <a:prstGeom prst="rect">
            <a:avLst/>
          </a:prstGeom>
          <a:noFill/>
        </p:spPr>
        <p:txBody>
          <a:bodyPr wrap="square" rtlCol="0">
            <a:spAutoFit/>
          </a:bodyPr>
          <a:lstStyle/>
          <a:p>
            <a:r>
              <a:rPr lang="fr-FR" sz="1400" dirty="0">
                <a:latin typeface="Century Gothic" panose="020B0502020202020204" pitchFamily="34" charset="0"/>
              </a:rPr>
              <a:t>emploient plusieurs modes à la suite</a:t>
            </a:r>
          </a:p>
        </p:txBody>
      </p:sp>
      <p:sp>
        <p:nvSpPr>
          <p:cNvPr id="16" name="ZoneTexte 15">
            <a:extLst>
              <a:ext uri="{FF2B5EF4-FFF2-40B4-BE49-F238E27FC236}">
                <a16:creationId xmlns:a16="http://schemas.microsoft.com/office/drawing/2014/main" id="{D3347447-5B06-4327-8C2A-8E1E3624F52F}"/>
              </a:ext>
            </a:extLst>
          </p:cNvPr>
          <p:cNvSpPr txBox="1"/>
          <p:nvPr/>
        </p:nvSpPr>
        <p:spPr>
          <a:xfrm>
            <a:off x="494693" y="4026134"/>
            <a:ext cx="2346659"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84%</a:t>
            </a:r>
          </a:p>
        </p:txBody>
      </p:sp>
      <p:sp>
        <p:nvSpPr>
          <p:cNvPr id="17" name="ZoneTexte 16">
            <a:extLst>
              <a:ext uri="{FF2B5EF4-FFF2-40B4-BE49-F238E27FC236}">
                <a16:creationId xmlns:a16="http://schemas.microsoft.com/office/drawing/2014/main" id="{DD8A192C-A1D6-485D-9984-44733A789B3F}"/>
              </a:ext>
            </a:extLst>
          </p:cNvPr>
          <p:cNvSpPr txBox="1"/>
          <p:nvPr/>
        </p:nvSpPr>
        <p:spPr>
          <a:xfrm>
            <a:off x="1384697" y="4246264"/>
            <a:ext cx="3569714" cy="307777"/>
          </a:xfrm>
          <a:prstGeom prst="rect">
            <a:avLst/>
          </a:prstGeom>
          <a:noFill/>
        </p:spPr>
        <p:txBody>
          <a:bodyPr wrap="square" rtlCol="0">
            <a:spAutoFit/>
          </a:bodyPr>
          <a:lstStyle/>
          <a:p>
            <a:r>
              <a:rPr lang="fr-FR" sz="1400" dirty="0">
                <a:latin typeface="Century Gothic" panose="020B0502020202020204" pitchFamily="34" charset="0"/>
              </a:rPr>
              <a:t>utilisent un mode principal </a:t>
            </a:r>
            <a:r>
              <a:rPr lang="fr-FR" sz="1400" b="1" dirty="0">
                <a:latin typeface="Century Gothic" panose="020B0502020202020204" pitchFamily="34" charset="0"/>
              </a:rPr>
              <a:t>tandis que…</a:t>
            </a:r>
          </a:p>
        </p:txBody>
      </p:sp>
      <p:sp>
        <p:nvSpPr>
          <p:cNvPr id="18" name="ZoneTexte 17">
            <a:extLst>
              <a:ext uri="{FF2B5EF4-FFF2-40B4-BE49-F238E27FC236}">
                <a16:creationId xmlns:a16="http://schemas.microsoft.com/office/drawing/2014/main" id="{22BE1B1D-B16F-4B16-A159-790C5EF66ACA}"/>
              </a:ext>
            </a:extLst>
          </p:cNvPr>
          <p:cNvSpPr txBox="1"/>
          <p:nvPr/>
        </p:nvSpPr>
        <p:spPr>
          <a:xfrm>
            <a:off x="4827480" y="4037901"/>
            <a:ext cx="1016935"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16%</a:t>
            </a:r>
          </a:p>
        </p:txBody>
      </p:sp>
      <p:sp>
        <p:nvSpPr>
          <p:cNvPr id="19" name="ZoneTexte 18">
            <a:extLst>
              <a:ext uri="{FF2B5EF4-FFF2-40B4-BE49-F238E27FC236}">
                <a16:creationId xmlns:a16="http://schemas.microsoft.com/office/drawing/2014/main" id="{2871A144-8CB9-486E-B5F3-765D6A0201E0}"/>
              </a:ext>
            </a:extLst>
          </p:cNvPr>
          <p:cNvSpPr txBox="1"/>
          <p:nvPr/>
        </p:nvSpPr>
        <p:spPr>
          <a:xfrm>
            <a:off x="5709786" y="4249350"/>
            <a:ext cx="3372465" cy="307777"/>
          </a:xfrm>
          <a:prstGeom prst="rect">
            <a:avLst/>
          </a:prstGeom>
          <a:noFill/>
        </p:spPr>
        <p:txBody>
          <a:bodyPr wrap="square" rtlCol="0">
            <a:spAutoFit/>
          </a:bodyPr>
          <a:lstStyle/>
          <a:p>
            <a:r>
              <a:rPr lang="fr-FR" sz="1400" dirty="0">
                <a:latin typeface="Century Gothic" panose="020B0502020202020204" pitchFamily="34" charset="0"/>
              </a:rPr>
              <a:t>emploient plusieurs modes à la suite</a:t>
            </a:r>
          </a:p>
        </p:txBody>
      </p:sp>
      <p:sp>
        <p:nvSpPr>
          <p:cNvPr id="20" name="ZoneTexte 19">
            <a:extLst>
              <a:ext uri="{FF2B5EF4-FFF2-40B4-BE49-F238E27FC236}">
                <a16:creationId xmlns:a16="http://schemas.microsoft.com/office/drawing/2014/main" id="{1571289D-DDE5-4881-93C4-7A431590D9F6}"/>
              </a:ext>
            </a:extLst>
          </p:cNvPr>
          <p:cNvSpPr txBox="1"/>
          <p:nvPr/>
        </p:nvSpPr>
        <p:spPr>
          <a:xfrm>
            <a:off x="922770" y="5189657"/>
            <a:ext cx="8154185" cy="338554"/>
          </a:xfrm>
          <a:prstGeom prst="rect">
            <a:avLst/>
          </a:prstGeom>
          <a:noFill/>
        </p:spPr>
        <p:txBody>
          <a:bodyPr wrap="square" rtlCol="0">
            <a:spAutoFit/>
          </a:bodyPr>
          <a:lstStyle/>
          <a:p>
            <a:r>
              <a:rPr lang="fr-FR" sz="1600" i="1" dirty="0">
                <a:latin typeface="Century Gothic" panose="020B0502020202020204" pitchFamily="34" charset="0"/>
                <a:sym typeface="Wingdings" panose="05000000000000000000" pitchFamily="2" charset="2"/>
              </a:rPr>
              <a:t> </a:t>
            </a:r>
            <a:r>
              <a:rPr lang="fr-FR" sz="1600" i="1" dirty="0">
                <a:latin typeface="Century Gothic" panose="020B0502020202020204" pitchFamily="34" charset="0"/>
              </a:rPr>
              <a:t>Pour la population des BIATSS</a:t>
            </a:r>
          </a:p>
        </p:txBody>
      </p:sp>
      <p:sp>
        <p:nvSpPr>
          <p:cNvPr id="21" name="ZoneTexte 20">
            <a:extLst>
              <a:ext uri="{FF2B5EF4-FFF2-40B4-BE49-F238E27FC236}">
                <a16:creationId xmlns:a16="http://schemas.microsoft.com/office/drawing/2014/main" id="{1ADEE53B-9FD6-4862-B5A7-6E96513C88A8}"/>
              </a:ext>
            </a:extLst>
          </p:cNvPr>
          <p:cNvSpPr txBox="1"/>
          <p:nvPr/>
        </p:nvSpPr>
        <p:spPr>
          <a:xfrm>
            <a:off x="517114" y="5553504"/>
            <a:ext cx="2346659"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85%</a:t>
            </a:r>
          </a:p>
        </p:txBody>
      </p:sp>
      <p:sp>
        <p:nvSpPr>
          <p:cNvPr id="22" name="ZoneTexte 21">
            <a:extLst>
              <a:ext uri="{FF2B5EF4-FFF2-40B4-BE49-F238E27FC236}">
                <a16:creationId xmlns:a16="http://schemas.microsoft.com/office/drawing/2014/main" id="{15F11D2B-542C-4215-B3F8-201A76E02CF1}"/>
              </a:ext>
            </a:extLst>
          </p:cNvPr>
          <p:cNvSpPr txBox="1"/>
          <p:nvPr/>
        </p:nvSpPr>
        <p:spPr>
          <a:xfrm>
            <a:off x="1407118" y="5773634"/>
            <a:ext cx="3569714" cy="307777"/>
          </a:xfrm>
          <a:prstGeom prst="rect">
            <a:avLst/>
          </a:prstGeom>
          <a:noFill/>
        </p:spPr>
        <p:txBody>
          <a:bodyPr wrap="square" rtlCol="0">
            <a:spAutoFit/>
          </a:bodyPr>
          <a:lstStyle/>
          <a:p>
            <a:r>
              <a:rPr lang="fr-FR" sz="1400" dirty="0">
                <a:latin typeface="Century Gothic" panose="020B0502020202020204" pitchFamily="34" charset="0"/>
              </a:rPr>
              <a:t>utilisent un mode principal </a:t>
            </a:r>
            <a:r>
              <a:rPr lang="fr-FR" sz="1400" b="1" dirty="0">
                <a:latin typeface="Century Gothic" panose="020B0502020202020204" pitchFamily="34" charset="0"/>
              </a:rPr>
              <a:t>tandis que…</a:t>
            </a:r>
          </a:p>
        </p:txBody>
      </p:sp>
      <p:sp>
        <p:nvSpPr>
          <p:cNvPr id="23" name="ZoneTexte 22">
            <a:extLst>
              <a:ext uri="{FF2B5EF4-FFF2-40B4-BE49-F238E27FC236}">
                <a16:creationId xmlns:a16="http://schemas.microsoft.com/office/drawing/2014/main" id="{42B3B45B-B35B-46C1-AC22-A9E5B2E4AFB8}"/>
              </a:ext>
            </a:extLst>
          </p:cNvPr>
          <p:cNvSpPr txBox="1"/>
          <p:nvPr/>
        </p:nvSpPr>
        <p:spPr>
          <a:xfrm>
            <a:off x="4849901" y="5565271"/>
            <a:ext cx="1016935" cy="584775"/>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15%</a:t>
            </a:r>
          </a:p>
        </p:txBody>
      </p:sp>
      <p:sp>
        <p:nvSpPr>
          <p:cNvPr id="24" name="ZoneTexte 23">
            <a:extLst>
              <a:ext uri="{FF2B5EF4-FFF2-40B4-BE49-F238E27FC236}">
                <a16:creationId xmlns:a16="http://schemas.microsoft.com/office/drawing/2014/main" id="{49950A8D-97A3-4864-9A0F-A28783DE6241}"/>
              </a:ext>
            </a:extLst>
          </p:cNvPr>
          <p:cNvSpPr txBox="1"/>
          <p:nvPr/>
        </p:nvSpPr>
        <p:spPr>
          <a:xfrm>
            <a:off x="5732207" y="5776720"/>
            <a:ext cx="3372465" cy="307777"/>
          </a:xfrm>
          <a:prstGeom prst="rect">
            <a:avLst/>
          </a:prstGeom>
          <a:noFill/>
        </p:spPr>
        <p:txBody>
          <a:bodyPr wrap="square" rtlCol="0">
            <a:spAutoFit/>
          </a:bodyPr>
          <a:lstStyle/>
          <a:p>
            <a:r>
              <a:rPr lang="fr-FR" sz="1400" dirty="0">
                <a:latin typeface="Century Gothic" panose="020B0502020202020204" pitchFamily="34" charset="0"/>
              </a:rPr>
              <a:t>emploient plusieurs modes à la suite</a:t>
            </a:r>
          </a:p>
        </p:txBody>
      </p:sp>
      <p:cxnSp>
        <p:nvCxnSpPr>
          <p:cNvPr id="29" name="Connecteur droit 28">
            <a:extLst>
              <a:ext uri="{FF2B5EF4-FFF2-40B4-BE49-F238E27FC236}">
                <a16:creationId xmlns:a16="http://schemas.microsoft.com/office/drawing/2014/main" id="{09D8DD55-8CB7-4ACB-A9B2-93B007923D00}"/>
              </a:ext>
            </a:extLst>
          </p:cNvPr>
          <p:cNvCxnSpPr/>
          <p:nvPr/>
        </p:nvCxnSpPr>
        <p:spPr>
          <a:xfrm>
            <a:off x="556442" y="1979629"/>
            <a:ext cx="8238766"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270E575-1271-4E63-AA45-691DEED0285B}"/>
              </a:ext>
            </a:extLst>
          </p:cNvPr>
          <p:cNvCxnSpPr/>
          <p:nvPr/>
        </p:nvCxnSpPr>
        <p:spPr>
          <a:xfrm>
            <a:off x="517114" y="3421143"/>
            <a:ext cx="8238766"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57618DC-B6FD-4C2C-AC30-FF05E8F5E791}"/>
              </a:ext>
            </a:extLst>
          </p:cNvPr>
          <p:cNvCxnSpPr/>
          <p:nvPr/>
        </p:nvCxnSpPr>
        <p:spPr>
          <a:xfrm>
            <a:off x="556442" y="4949856"/>
            <a:ext cx="8238766"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a:extLst>
              <a:ext uri="{FF2B5EF4-FFF2-40B4-BE49-F238E27FC236}">
                <a16:creationId xmlns:a16="http://schemas.microsoft.com/office/drawing/2014/main" id="{F0A0490A-A96B-487B-A16B-91C3A7ABC131}"/>
              </a:ext>
            </a:extLst>
          </p:cNvPr>
          <p:cNvSpPr>
            <a:spLocks noGrp="1"/>
          </p:cNvSpPr>
          <p:nvPr>
            <p:ph type="sldNum" sz="quarter" idx="12"/>
          </p:nvPr>
        </p:nvSpPr>
        <p:spPr/>
        <p:txBody>
          <a:bodyPr/>
          <a:lstStyle/>
          <a:p>
            <a:fld id="{E399C115-596B-4060-A119-8783C9F587DB}" type="slidenum">
              <a:rPr lang="fr-FR" smtClean="0"/>
              <a:t>28</a:t>
            </a:fld>
            <a:endParaRPr lang="fr-FR"/>
          </a:p>
        </p:txBody>
      </p:sp>
      <p:sp>
        <p:nvSpPr>
          <p:cNvPr id="28" name="Ellipse 27">
            <a:extLst>
              <a:ext uri="{FF2B5EF4-FFF2-40B4-BE49-F238E27FC236}">
                <a16:creationId xmlns:a16="http://schemas.microsoft.com/office/drawing/2014/main" id="{7B02843C-4FE9-4E52-B6CF-FBC69872A368}"/>
              </a:ext>
            </a:extLst>
          </p:cNvPr>
          <p:cNvSpPr/>
          <p:nvPr/>
        </p:nvSpPr>
        <p:spPr>
          <a:xfrm>
            <a:off x="535846" y="5123273"/>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9D84DF0A-F241-4A6B-A402-A68BD246AB2F}"/>
              </a:ext>
            </a:extLst>
          </p:cNvPr>
          <p:cNvSpPr/>
          <p:nvPr/>
        </p:nvSpPr>
        <p:spPr>
          <a:xfrm>
            <a:off x="535846" y="3604361"/>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E2BC49E2-E078-44E3-A628-E5B6FFA919E3}"/>
              </a:ext>
            </a:extLst>
          </p:cNvPr>
          <p:cNvSpPr/>
          <p:nvPr/>
        </p:nvSpPr>
        <p:spPr>
          <a:xfrm>
            <a:off x="521661" y="2146940"/>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CEE710C3-5883-4353-B07C-DD2C1C9A4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75" y="5185958"/>
            <a:ext cx="252139" cy="252139"/>
          </a:xfrm>
          <a:prstGeom prst="rect">
            <a:avLst/>
          </a:prstGeom>
        </p:spPr>
      </p:pic>
      <p:pic>
        <p:nvPicPr>
          <p:cNvPr id="35" name="Image 34">
            <a:extLst>
              <a:ext uri="{FF2B5EF4-FFF2-40B4-BE49-F238E27FC236}">
                <a16:creationId xmlns:a16="http://schemas.microsoft.com/office/drawing/2014/main" id="{71941323-C684-4CA1-82BD-A0C1A9F9F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93" y="3637430"/>
            <a:ext cx="307777" cy="307777"/>
          </a:xfrm>
          <a:prstGeom prst="rect">
            <a:avLst/>
          </a:prstGeom>
        </p:spPr>
      </p:pic>
      <p:pic>
        <p:nvPicPr>
          <p:cNvPr id="36" name="Image 35">
            <a:extLst>
              <a:ext uri="{FF2B5EF4-FFF2-40B4-BE49-F238E27FC236}">
                <a16:creationId xmlns:a16="http://schemas.microsoft.com/office/drawing/2014/main" id="{F461DD26-EE3B-435D-A1C1-BC69776AD762}"/>
              </a:ext>
            </a:extLst>
          </p:cNvPr>
          <p:cNvPicPr>
            <a:picLocks noChangeAspect="1"/>
          </p:cNvPicPr>
          <p:nvPr/>
        </p:nvPicPr>
        <p:blipFill>
          <a:blip r:embed="rId4">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613919" y="2221019"/>
            <a:ext cx="239553" cy="239553"/>
          </a:xfrm>
          <a:prstGeom prst="rect">
            <a:avLst/>
          </a:prstGeom>
        </p:spPr>
      </p:pic>
    </p:spTree>
    <p:extLst>
      <p:ext uri="{BB962C8B-B14F-4D97-AF65-F5344CB8AC3E}">
        <p14:creationId xmlns:p14="http://schemas.microsoft.com/office/powerpoint/2010/main" val="424966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1411737" y="880180"/>
            <a:ext cx="4315589" cy="307777"/>
          </a:xfrm>
          <a:prstGeom prst="rect">
            <a:avLst/>
          </a:prstGeom>
          <a:noFill/>
        </p:spPr>
        <p:txBody>
          <a:bodyPr wrap="square" rtlCol="0">
            <a:spAutoFit/>
          </a:bodyPr>
          <a:lstStyle/>
          <a:p>
            <a:pPr algn="ctr"/>
            <a:r>
              <a:rPr lang="fr-FR" sz="1400" b="1" dirty="0">
                <a:latin typeface="Century Gothic" panose="020B0502020202020204" pitchFamily="34" charset="0"/>
              </a:rPr>
              <a:t>Mode principal (n=2 681)</a:t>
            </a:r>
          </a:p>
        </p:txBody>
      </p:sp>
      <p:pic>
        <p:nvPicPr>
          <p:cNvPr id="5" name="Image 4">
            <a:extLst>
              <a:ext uri="{FF2B5EF4-FFF2-40B4-BE49-F238E27FC236}">
                <a16:creationId xmlns:a16="http://schemas.microsoft.com/office/drawing/2014/main" id="{6B20D0E4-D8E2-465D-B45C-E08966B3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81" y="2930887"/>
            <a:ext cx="736866" cy="736866"/>
          </a:xfrm>
          <a:prstGeom prst="rect">
            <a:avLst/>
          </a:prstGeom>
        </p:spPr>
      </p:pic>
      <p:pic>
        <p:nvPicPr>
          <p:cNvPr id="6" name="Image 5">
            <a:extLst>
              <a:ext uri="{FF2B5EF4-FFF2-40B4-BE49-F238E27FC236}">
                <a16:creationId xmlns:a16="http://schemas.microsoft.com/office/drawing/2014/main" id="{60385700-32CC-485F-911D-D08ED37D4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80" y="1551563"/>
            <a:ext cx="736865" cy="736865"/>
          </a:xfrm>
          <a:prstGeom prst="rect">
            <a:avLst/>
          </a:prstGeom>
        </p:spPr>
      </p:pic>
      <p:pic>
        <p:nvPicPr>
          <p:cNvPr id="7" name="Image 6">
            <a:extLst>
              <a:ext uri="{FF2B5EF4-FFF2-40B4-BE49-F238E27FC236}">
                <a16:creationId xmlns:a16="http://schemas.microsoft.com/office/drawing/2014/main" id="{14F1BD17-FDBC-464B-94D8-68F37F4BA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064" y="5689534"/>
            <a:ext cx="795731" cy="795731"/>
          </a:xfrm>
          <a:prstGeom prst="rect">
            <a:avLst/>
          </a:prstGeom>
        </p:spPr>
      </p:pic>
      <p:sp>
        <p:nvSpPr>
          <p:cNvPr id="4" name="ZoneTexte 3">
            <a:extLst>
              <a:ext uri="{FF2B5EF4-FFF2-40B4-BE49-F238E27FC236}">
                <a16:creationId xmlns:a16="http://schemas.microsoft.com/office/drawing/2014/main" id="{49B3E716-8826-41AD-AD35-92348435456B}"/>
              </a:ext>
            </a:extLst>
          </p:cNvPr>
          <p:cNvSpPr txBox="1"/>
          <p:nvPr/>
        </p:nvSpPr>
        <p:spPr>
          <a:xfrm>
            <a:off x="2143649" y="3032013"/>
            <a:ext cx="2916431" cy="523220"/>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24% </a:t>
            </a:r>
            <a:r>
              <a:rPr lang="fr-FR" sz="1400" dirty="0">
                <a:latin typeface="Century Gothic" panose="020B0502020202020204" pitchFamily="34" charset="0"/>
              </a:rPr>
              <a:t>prennent la voiture essence ou diesel</a:t>
            </a:r>
          </a:p>
        </p:txBody>
      </p:sp>
      <p:sp>
        <p:nvSpPr>
          <p:cNvPr id="12" name="ZoneTexte 11">
            <a:extLst>
              <a:ext uri="{FF2B5EF4-FFF2-40B4-BE49-F238E27FC236}">
                <a16:creationId xmlns:a16="http://schemas.microsoft.com/office/drawing/2014/main" id="{23DF12BF-176C-4C5E-BE42-6D131430F5DD}"/>
              </a:ext>
            </a:extLst>
          </p:cNvPr>
          <p:cNvSpPr txBox="1"/>
          <p:nvPr/>
        </p:nvSpPr>
        <p:spPr>
          <a:xfrm>
            <a:off x="2047931" y="1623748"/>
            <a:ext cx="3040704" cy="523220"/>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34% </a:t>
            </a:r>
            <a:r>
              <a:rPr lang="fr-FR" sz="1400" dirty="0">
                <a:latin typeface="Century Gothic" panose="020B0502020202020204" pitchFamily="34" charset="0"/>
              </a:rPr>
              <a:t>prennent les transports en commun</a:t>
            </a:r>
          </a:p>
        </p:txBody>
      </p:sp>
      <p:pic>
        <p:nvPicPr>
          <p:cNvPr id="14" name="Image 13">
            <a:extLst>
              <a:ext uri="{FF2B5EF4-FFF2-40B4-BE49-F238E27FC236}">
                <a16:creationId xmlns:a16="http://schemas.microsoft.com/office/drawing/2014/main" id="{AB4AFE89-9C9E-4402-A693-35B075814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664" y="4310210"/>
            <a:ext cx="823170" cy="823170"/>
          </a:xfrm>
          <a:prstGeom prst="rect">
            <a:avLst/>
          </a:prstGeom>
        </p:spPr>
      </p:pic>
      <p:sp>
        <p:nvSpPr>
          <p:cNvPr id="15" name="ZoneTexte 14">
            <a:extLst>
              <a:ext uri="{FF2B5EF4-FFF2-40B4-BE49-F238E27FC236}">
                <a16:creationId xmlns:a16="http://schemas.microsoft.com/office/drawing/2014/main" id="{F0D3E402-651A-4443-9120-A991B4F46431}"/>
              </a:ext>
            </a:extLst>
          </p:cNvPr>
          <p:cNvSpPr txBox="1"/>
          <p:nvPr/>
        </p:nvSpPr>
        <p:spPr>
          <a:xfrm>
            <a:off x="2368528" y="4651445"/>
            <a:ext cx="2399510"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22% </a:t>
            </a:r>
            <a:r>
              <a:rPr lang="fr-FR" sz="1400" dirty="0">
                <a:latin typeface="Century Gothic" panose="020B0502020202020204" pitchFamily="34" charset="0"/>
              </a:rPr>
              <a:t>marchent</a:t>
            </a:r>
          </a:p>
        </p:txBody>
      </p:sp>
      <p:sp>
        <p:nvSpPr>
          <p:cNvPr id="16" name="ZoneTexte 15">
            <a:extLst>
              <a:ext uri="{FF2B5EF4-FFF2-40B4-BE49-F238E27FC236}">
                <a16:creationId xmlns:a16="http://schemas.microsoft.com/office/drawing/2014/main" id="{2A5AD627-B7B4-4C6A-AC79-A7DD656F1941}"/>
              </a:ext>
            </a:extLst>
          </p:cNvPr>
          <p:cNvSpPr txBox="1"/>
          <p:nvPr/>
        </p:nvSpPr>
        <p:spPr>
          <a:xfrm>
            <a:off x="2283863" y="6015840"/>
            <a:ext cx="2636002"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14% </a:t>
            </a:r>
            <a:r>
              <a:rPr lang="fr-FR" sz="1400" dirty="0">
                <a:latin typeface="Century Gothic" panose="020B0502020202020204" pitchFamily="34" charset="0"/>
              </a:rPr>
              <a:t>prennent le vélo</a:t>
            </a:r>
          </a:p>
        </p:txBody>
      </p:sp>
      <p:cxnSp>
        <p:nvCxnSpPr>
          <p:cNvPr id="9" name="Connecteur droit 8">
            <a:extLst>
              <a:ext uri="{FF2B5EF4-FFF2-40B4-BE49-F238E27FC236}">
                <a16:creationId xmlns:a16="http://schemas.microsoft.com/office/drawing/2014/main" id="{DCDA6FEB-A2F4-4514-B4E9-6154EFAA09B0}"/>
              </a:ext>
            </a:extLst>
          </p:cNvPr>
          <p:cNvCxnSpPr>
            <a:cxnSpLocks/>
          </p:cNvCxnSpPr>
          <p:nvPr/>
        </p:nvCxnSpPr>
        <p:spPr>
          <a:xfrm>
            <a:off x="5463871" y="904059"/>
            <a:ext cx="0" cy="579600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46D4937A-BA15-420D-B7A0-6A2C9BA147E4}"/>
              </a:ext>
            </a:extLst>
          </p:cNvPr>
          <p:cNvSpPr txBox="1"/>
          <p:nvPr/>
        </p:nvSpPr>
        <p:spPr>
          <a:xfrm>
            <a:off x="5727326" y="871692"/>
            <a:ext cx="3266943" cy="307777"/>
          </a:xfrm>
          <a:prstGeom prst="rect">
            <a:avLst/>
          </a:prstGeom>
          <a:noFill/>
        </p:spPr>
        <p:txBody>
          <a:bodyPr wrap="square" rtlCol="0">
            <a:spAutoFit/>
          </a:bodyPr>
          <a:lstStyle/>
          <a:p>
            <a:r>
              <a:rPr lang="fr-FR" sz="1400" b="1" dirty="0">
                <a:latin typeface="Century Gothic" panose="020B0502020202020204" pitchFamily="34" charset="0"/>
              </a:rPr>
              <a:t>Mode secondaire (n=2503)</a:t>
            </a:r>
          </a:p>
        </p:txBody>
      </p:sp>
      <p:sp>
        <p:nvSpPr>
          <p:cNvPr id="19" name="ZoneTexte 18">
            <a:extLst>
              <a:ext uri="{FF2B5EF4-FFF2-40B4-BE49-F238E27FC236}">
                <a16:creationId xmlns:a16="http://schemas.microsoft.com/office/drawing/2014/main" id="{5DD9E1D9-C89A-4C0A-97A6-2046AEA3BEA7}"/>
              </a:ext>
            </a:extLst>
          </p:cNvPr>
          <p:cNvSpPr txBox="1"/>
          <p:nvPr/>
        </p:nvSpPr>
        <p:spPr>
          <a:xfrm>
            <a:off x="6317520" y="4644865"/>
            <a:ext cx="2086552"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26% </a:t>
            </a:r>
            <a:r>
              <a:rPr lang="fr-FR" sz="1400" dirty="0">
                <a:latin typeface="Century Gothic" panose="020B0502020202020204" pitchFamily="34" charset="0"/>
              </a:rPr>
              <a:t>marchent</a:t>
            </a:r>
          </a:p>
        </p:txBody>
      </p:sp>
      <p:sp>
        <p:nvSpPr>
          <p:cNvPr id="20" name="ZoneTexte 19">
            <a:extLst>
              <a:ext uri="{FF2B5EF4-FFF2-40B4-BE49-F238E27FC236}">
                <a16:creationId xmlns:a16="http://schemas.microsoft.com/office/drawing/2014/main" id="{09644E84-DE31-422D-993E-E2F22BDA6D94}"/>
              </a:ext>
            </a:extLst>
          </p:cNvPr>
          <p:cNvSpPr txBox="1"/>
          <p:nvPr/>
        </p:nvSpPr>
        <p:spPr>
          <a:xfrm>
            <a:off x="5857539" y="1623747"/>
            <a:ext cx="3006515" cy="523220"/>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20% </a:t>
            </a:r>
            <a:r>
              <a:rPr lang="fr-FR" sz="1400" dirty="0">
                <a:latin typeface="Century Gothic" panose="020B0502020202020204" pitchFamily="34" charset="0"/>
              </a:rPr>
              <a:t>prennent les transports en commun</a:t>
            </a:r>
          </a:p>
        </p:txBody>
      </p:sp>
      <p:sp>
        <p:nvSpPr>
          <p:cNvPr id="21" name="ZoneTexte 20">
            <a:extLst>
              <a:ext uri="{FF2B5EF4-FFF2-40B4-BE49-F238E27FC236}">
                <a16:creationId xmlns:a16="http://schemas.microsoft.com/office/drawing/2014/main" id="{5AC48129-3513-44C0-9102-D44B15B0BD9E}"/>
              </a:ext>
            </a:extLst>
          </p:cNvPr>
          <p:cNvSpPr txBox="1"/>
          <p:nvPr/>
        </p:nvSpPr>
        <p:spPr>
          <a:xfrm>
            <a:off x="5577592" y="3032012"/>
            <a:ext cx="3566408" cy="523220"/>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17% </a:t>
            </a:r>
            <a:r>
              <a:rPr lang="fr-FR" sz="1400" dirty="0">
                <a:latin typeface="Century Gothic" panose="020B0502020202020204" pitchFamily="34" charset="0"/>
              </a:rPr>
              <a:t>prennent la voiture essence ou diesel</a:t>
            </a:r>
          </a:p>
        </p:txBody>
      </p:sp>
      <p:sp>
        <p:nvSpPr>
          <p:cNvPr id="22" name="ZoneTexte 21">
            <a:extLst>
              <a:ext uri="{FF2B5EF4-FFF2-40B4-BE49-F238E27FC236}">
                <a16:creationId xmlns:a16="http://schemas.microsoft.com/office/drawing/2014/main" id="{04387600-8273-4A43-8513-7B40E96CF089}"/>
              </a:ext>
            </a:extLst>
          </p:cNvPr>
          <p:cNvSpPr txBox="1"/>
          <p:nvPr/>
        </p:nvSpPr>
        <p:spPr>
          <a:xfrm>
            <a:off x="6042795" y="6015840"/>
            <a:ext cx="2636002" cy="307777"/>
          </a:xfrm>
          <a:prstGeom prst="rect">
            <a:avLst/>
          </a:prstGeom>
          <a:noFill/>
        </p:spPr>
        <p:txBody>
          <a:bodyPr wrap="square" rtlCol="0">
            <a:spAutoFit/>
          </a:bodyPr>
          <a:lstStyle/>
          <a:p>
            <a:r>
              <a:rPr lang="fr-FR" sz="1400" b="1" dirty="0">
                <a:solidFill>
                  <a:srgbClr val="00A99B"/>
                </a:solidFill>
                <a:latin typeface="Century Gothic" panose="020B0502020202020204" pitchFamily="34" charset="0"/>
              </a:rPr>
              <a:t>10% </a:t>
            </a:r>
            <a:r>
              <a:rPr lang="fr-FR" sz="1400" dirty="0">
                <a:latin typeface="Century Gothic" panose="020B0502020202020204" pitchFamily="34" charset="0"/>
              </a:rPr>
              <a:t>prennent le vélo</a:t>
            </a:r>
          </a:p>
        </p:txBody>
      </p:sp>
      <p:sp>
        <p:nvSpPr>
          <p:cNvPr id="18" name="ZoneTexte 17">
            <a:extLst>
              <a:ext uri="{FF2B5EF4-FFF2-40B4-BE49-F238E27FC236}">
                <a16:creationId xmlns:a16="http://schemas.microsoft.com/office/drawing/2014/main" id="{474EE660-6E9F-4AE0-9C1D-5351586ED922}"/>
              </a:ext>
            </a:extLst>
          </p:cNvPr>
          <p:cNvSpPr txBox="1"/>
          <p:nvPr/>
        </p:nvSpPr>
        <p:spPr>
          <a:xfrm>
            <a:off x="416340" y="165199"/>
            <a:ext cx="8555659" cy="646331"/>
          </a:xfrm>
          <a:prstGeom prst="rect">
            <a:avLst/>
          </a:prstGeom>
          <a:noFill/>
        </p:spPr>
        <p:txBody>
          <a:bodyPr wrap="square" rtlCol="0">
            <a:spAutoFit/>
          </a:bodyPr>
          <a:lstStyle/>
          <a:p>
            <a:r>
              <a:rPr lang="fr-FR" b="1" dirty="0">
                <a:latin typeface="Century Gothic" panose="020B0502020202020204" pitchFamily="34" charset="0"/>
              </a:rPr>
              <a:t>Les transports en commun légèrement en tête dans les mobilités quotidiennes</a:t>
            </a:r>
          </a:p>
        </p:txBody>
      </p:sp>
      <p:sp>
        <p:nvSpPr>
          <p:cNvPr id="3" name="Espace réservé du numéro de diapositive 2">
            <a:extLst>
              <a:ext uri="{FF2B5EF4-FFF2-40B4-BE49-F238E27FC236}">
                <a16:creationId xmlns:a16="http://schemas.microsoft.com/office/drawing/2014/main" id="{BCE8D206-1DB6-4D74-9862-6FE89C88DC9C}"/>
              </a:ext>
            </a:extLst>
          </p:cNvPr>
          <p:cNvSpPr>
            <a:spLocks noGrp="1"/>
          </p:cNvSpPr>
          <p:nvPr>
            <p:ph type="sldNum" sz="quarter" idx="12"/>
          </p:nvPr>
        </p:nvSpPr>
        <p:spPr>
          <a:xfrm>
            <a:off x="6914599" y="6329578"/>
            <a:ext cx="2057400" cy="365125"/>
          </a:xfrm>
        </p:spPr>
        <p:txBody>
          <a:bodyPr/>
          <a:lstStyle/>
          <a:p>
            <a:fld id="{E399C115-596B-4060-A119-8783C9F587DB}" type="slidenum">
              <a:rPr lang="fr-FR" sz="1050" smtClean="0"/>
              <a:t>29</a:t>
            </a:fld>
            <a:endParaRPr lang="fr-FR" sz="1050"/>
          </a:p>
        </p:txBody>
      </p:sp>
    </p:spTree>
    <p:extLst>
      <p:ext uri="{BB962C8B-B14F-4D97-AF65-F5344CB8AC3E}">
        <p14:creationId xmlns:p14="http://schemas.microsoft.com/office/powerpoint/2010/main" val="243121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503339" y="184558"/>
            <a:ext cx="8372213" cy="523220"/>
          </a:xfrm>
          <a:prstGeom prst="rect">
            <a:avLst/>
          </a:prstGeom>
          <a:noFill/>
        </p:spPr>
        <p:txBody>
          <a:bodyPr wrap="square" rtlCol="0">
            <a:spAutoFit/>
          </a:bodyPr>
          <a:lstStyle/>
          <a:p>
            <a:r>
              <a:rPr lang="fr-FR" sz="2800" b="1" dirty="0">
                <a:latin typeface="Century Gothic" panose="020B0502020202020204" pitchFamily="34" charset="0"/>
              </a:rPr>
              <a:t>Introduction</a:t>
            </a:r>
          </a:p>
        </p:txBody>
      </p:sp>
      <p:sp>
        <p:nvSpPr>
          <p:cNvPr id="11" name="ZoneTexte 10">
            <a:extLst>
              <a:ext uri="{FF2B5EF4-FFF2-40B4-BE49-F238E27FC236}">
                <a16:creationId xmlns:a16="http://schemas.microsoft.com/office/drawing/2014/main" id="{A6776A47-7406-4D2A-A384-DA9F6981C62A}"/>
              </a:ext>
            </a:extLst>
          </p:cNvPr>
          <p:cNvSpPr txBox="1"/>
          <p:nvPr/>
        </p:nvSpPr>
        <p:spPr>
          <a:xfrm>
            <a:off x="503339" y="1178750"/>
            <a:ext cx="8187655" cy="3816000"/>
          </a:xfrm>
          <a:prstGeom prst="rect">
            <a:avLst/>
          </a:prstGeom>
          <a:noFill/>
        </p:spPr>
        <p:txBody>
          <a:bodyPr wrap="square" numCol="2" spcCol="360000" rtlCol="0">
            <a:spAutoFit/>
          </a:bodyPr>
          <a:lstStyle/>
          <a:p>
            <a:pPr algn="just"/>
            <a:r>
              <a:rPr lang="fr-FR" sz="1100" dirty="0">
                <a:latin typeface="Century Gothic" panose="020B0502020202020204" pitchFamily="34" charset="0"/>
              </a:rPr>
              <a:t>Les ambitions de l’Université de Tours en matière de développement durable et de transition écologique structurent son action depuis plusieurs années : dès 2006, les premières démarches ont été mises en œuvre, suivies par l’adoption d’un Plan Vert et de la démarche </a:t>
            </a:r>
            <a:r>
              <a:rPr lang="fr-FR" sz="1100" i="1" dirty="0">
                <a:latin typeface="Century Gothic" panose="020B0502020202020204" pitchFamily="34" charset="0"/>
              </a:rPr>
              <a:t>Université 2040</a:t>
            </a:r>
            <a:r>
              <a:rPr lang="fr-FR" sz="1100" dirty="0">
                <a:latin typeface="Century Gothic" panose="020B0502020202020204" pitchFamily="34" charset="0"/>
              </a:rPr>
              <a:t>, la réalisation d’un Bilan Carbone et plus récemment en 2022 par la signature de l’Accord de Grenoble. </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Le Bilan Carbone a dans ce cadre mesuré à 62% la part du total des émissions liées aux déplacements. Le premier Plan de Mobilité Universitaire, engagé dès 2006, n’a pas permis d’atteindre les résultats escomptés en termes de limitation des émissions carbone. Considérant que l’environnement écologique et socio-économique est très différent en 2023, l’Université a souhaité relancer la démarche de Plan de Mobilité, avec pour objectifs de concilier les changements de pratiques de mobilités et les alternatives à la voiture, en maintenant des modes de vie dignes et en autorisant des mobilités crédibles et propres à maintenir du lien social.</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Dans ce cadre, le présent diagnostic « Connaissance des déplacements » a été réalisé afin de proposer une photographie actualisée des mobilités générées par les activités universitaires, ainsi que des besoins non satisfaits.</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Ce diagnostic s’appuie principalement sur la réalisation d’une </a:t>
            </a:r>
            <a:r>
              <a:rPr lang="fr-FR" sz="1100" b="1" dirty="0">
                <a:latin typeface="Century Gothic" panose="020B0502020202020204" pitchFamily="34" charset="0"/>
              </a:rPr>
              <a:t>enquête sur les pratiques de mobilité quotidienne </a:t>
            </a:r>
            <a:r>
              <a:rPr lang="fr-FR" sz="1100" dirty="0">
                <a:latin typeface="Century Gothic" panose="020B0502020202020204" pitchFamily="34" charset="0"/>
              </a:rPr>
              <a:t>de la communauté universitaire, qui a permis de recueillir 3 066 réponses. </a:t>
            </a:r>
          </a:p>
          <a:p>
            <a:pPr algn="just"/>
            <a:r>
              <a:rPr lang="fr-FR" sz="1100" dirty="0">
                <a:latin typeface="Century Gothic" panose="020B0502020202020204" pitchFamily="34" charset="0"/>
              </a:rPr>
              <a:t>Il est complété d’une </a:t>
            </a:r>
            <a:r>
              <a:rPr lang="fr-FR" sz="1100" b="1" dirty="0">
                <a:latin typeface="Century Gothic" panose="020B0502020202020204" pitchFamily="34" charset="0"/>
              </a:rPr>
              <a:t>analyse de la domiciliation </a:t>
            </a:r>
            <a:r>
              <a:rPr lang="fr-FR" sz="1100" dirty="0">
                <a:latin typeface="Century Gothic" panose="020B0502020202020204" pitchFamily="34" charset="0"/>
              </a:rPr>
              <a:t>des lieux de résidence et de travail ou d’étude et de quelques </a:t>
            </a:r>
            <a:r>
              <a:rPr lang="fr-FR" sz="1100" b="1" dirty="0">
                <a:latin typeface="Century Gothic" panose="020B0502020202020204" pitchFamily="34" charset="0"/>
              </a:rPr>
              <a:t>données internes</a:t>
            </a:r>
            <a:r>
              <a:rPr lang="fr-FR" sz="1100" dirty="0">
                <a:latin typeface="Century Gothic" panose="020B0502020202020204" pitchFamily="34" charset="0"/>
              </a:rPr>
              <a:t>.</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Par ailleurs, un </a:t>
            </a:r>
            <a:r>
              <a:rPr lang="fr-FR" sz="1100" b="1" dirty="0">
                <a:latin typeface="Century Gothic" panose="020B0502020202020204" pitchFamily="34" charset="0"/>
              </a:rPr>
              <a:t>diagnostic de terrain </a:t>
            </a:r>
            <a:r>
              <a:rPr lang="fr-FR" sz="1100" dirty="0">
                <a:latin typeface="Century Gothic" panose="020B0502020202020204" pitchFamily="34" charset="0"/>
              </a:rPr>
              <a:t>a été réalisé sur les principaux sites de l’Université, afin d’identifier les aménagements et équipements existants et de les qualifier. Ce travail a fait l’objet d’un document dédié.</a:t>
            </a:r>
          </a:p>
          <a:p>
            <a:pPr algn="just"/>
            <a:endParaRPr lang="fr-FR" sz="1100" dirty="0">
              <a:latin typeface="Century Gothic" panose="020B0502020202020204" pitchFamily="34" charset="0"/>
            </a:endParaRPr>
          </a:p>
        </p:txBody>
      </p:sp>
    </p:spTree>
    <p:extLst>
      <p:ext uri="{BB962C8B-B14F-4D97-AF65-F5344CB8AC3E}">
        <p14:creationId xmlns:p14="http://schemas.microsoft.com/office/powerpoint/2010/main" val="70501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E90DC264-3BBC-4692-AA8F-20AEE94F1E75}"/>
              </a:ext>
            </a:extLst>
          </p:cNvPr>
          <p:cNvGraphicFramePr>
            <a:graphicFrameLocks/>
          </p:cNvGraphicFramePr>
          <p:nvPr>
            <p:extLst/>
          </p:nvPr>
        </p:nvGraphicFramePr>
        <p:xfrm>
          <a:off x="494950" y="3756581"/>
          <a:ext cx="5660752" cy="2655677"/>
        </p:xfrm>
        <a:graphic>
          <a:graphicData uri="http://schemas.openxmlformats.org/drawingml/2006/chart">
            <c:chart xmlns:c="http://schemas.openxmlformats.org/drawingml/2006/chart" xmlns:r="http://schemas.openxmlformats.org/officeDocument/2006/relationships" r:id="rId2"/>
          </a:graphicData>
        </a:graphic>
      </p:graphicFrame>
      <p:sp>
        <p:nvSpPr>
          <p:cNvPr id="5" name="Organigramme : Délai 4">
            <a:extLst>
              <a:ext uri="{FF2B5EF4-FFF2-40B4-BE49-F238E27FC236}">
                <a16:creationId xmlns:a16="http://schemas.microsoft.com/office/drawing/2014/main" id="{1EC3145C-63FC-4C31-96D3-AB8B69A39291}"/>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8779DB12-8ABB-4771-B5A8-F5101E56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7" name="ZoneTexte 6">
            <a:extLst>
              <a:ext uri="{FF2B5EF4-FFF2-40B4-BE49-F238E27FC236}">
                <a16:creationId xmlns:a16="http://schemas.microsoft.com/office/drawing/2014/main" id="{0993E4EF-BBCA-4CE2-B6DE-A2FBBFCAC7CA}"/>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Modes principal et secondaire chez les étudiant.e.s </a:t>
            </a:r>
          </a:p>
        </p:txBody>
      </p:sp>
      <p:graphicFrame>
        <p:nvGraphicFramePr>
          <p:cNvPr id="8" name="Graphique 7">
            <a:extLst>
              <a:ext uri="{FF2B5EF4-FFF2-40B4-BE49-F238E27FC236}">
                <a16:creationId xmlns:a16="http://schemas.microsoft.com/office/drawing/2014/main" id="{21562359-B99C-418D-8042-5188371F5153}"/>
              </a:ext>
            </a:extLst>
          </p:cNvPr>
          <p:cNvGraphicFramePr>
            <a:graphicFrameLocks/>
          </p:cNvGraphicFramePr>
          <p:nvPr>
            <p:extLst/>
          </p:nvPr>
        </p:nvGraphicFramePr>
        <p:xfrm>
          <a:off x="494952" y="796623"/>
          <a:ext cx="5660752" cy="269332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Connecteur droit 9">
            <a:extLst>
              <a:ext uri="{FF2B5EF4-FFF2-40B4-BE49-F238E27FC236}">
                <a16:creationId xmlns:a16="http://schemas.microsoft.com/office/drawing/2014/main" id="{E0D3D4BC-85BE-4FA9-B668-057C12A32257}"/>
              </a:ext>
            </a:extLst>
          </p:cNvPr>
          <p:cNvCxnSpPr/>
          <p:nvPr/>
        </p:nvCxnSpPr>
        <p:spPr>
          <a:xfrm>
            <a:off x="477394" y="3623955"/>
            <a:ext cx="8465270"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12B2CF-77E7-40F9-8E5D-2D4523E5B8AC}"/>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2" name="Image 11">
            <a:extLst>
              <a:ext uri="{FF2B5EF4-FFF2-40B4-BE49-F238E27FC236}">
                <a16:creationId xmlns:a16="http://schemas.microsoft.com/office/drawing/2014/main" id="{0955F5E6-E247-45EC-82CA-1C95DBD24D13}"/>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53687" y="1566278"/>
            <a:ext cx="426641" cy="426641"/>
          </a:xfrm>
          <a:prstGeom prst="rect">
            <a:avLst/>
          </a:prstGeom>
        </p:spPr>
      </p:pic>
      <p:pic>
        <p:nvPicPr>
          <p:cNvPr id="13" name="Image 12">
            <a:extLst>
              <a:ext uri="{FF2B5EF4-FFF2-40B4-BE49-F238E27FC236}">
                <a16:creationId xmlns:a16="http://schemas.microsoft.com/office/drawing/2014/main" id="{6C6370AD-5D22-491B-8B8D-EF69C43824F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406642" y="856467"/>
            <a:ext cx="489733" cy="489733"/>
          </a:xfrm>
          <a:prstGeom prst="rect">
            <a:avLst/>
          </a:prstGeom>
        </p:spPr>
      </p:pic>
      <p:pic>
        <p:nvPicPr>
          <p:cNvPr id="14" name="Image 13">
            <a:extLst>
              <a:ext uri="{FF2B5EF4-FFF2-40B4-BE49-F238E27FC236}">
                <a16:creationId xmlns:a16="http://schemas.microsoft.com/office/drawing/2014/main" id="{85044595-730D-404E-BA94-18F267BFF0C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6469737" y="2954276"/>
            <a:ext cx="426638" cy="426638"/>
          </a:xfrm>
          <a:prstGeom prst="rect">
            <a:avLst/>
          </a:prstGeom>
        </p:spPr>
      </p:pic>
      <p:pic>
        <p:nvPicPr>
          <p:cNvPr id="15" name="Image 14">
            <a:extLst>
              <a:ext uri="{FF2B5EF4-FFF2-40B4-BE49-F238E27FC236}">
                <a16:creationId xmlns:a16="http://schemas.microsoft.com/office/drawing/2014/main" id="{2652E6E4-4D18-42EC-907B-2D399080932F}"/>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6453690" y="2262045"/>
            <a:ext cx="426638" cy="426638"/>
          </a:xfrm>
          <a:prstGeom prst="rect">
            <a:avLst/>
          </a:prstGeom>
        </p:spPr>
      </p:pic>
      <p:cxnSp>
        <p:nvCxnSpPr>
          <p:cNvPr id="20" name="Connecteur droit 19">
            <a:extLst>
              <a:ext uri="{FF2B5EF4-FFF2-40B4-BE49-F238E27FC236}">
                <a16:creationId xmlns:a16="http://schemas.microsoft.com/office/drawing/2014/main" id="{6739A5DC-ED9B-4448-B046-AFEAF6AEDA9D}"/>
              </a:ext>
            </a:extLst>
          </p:cNvPr>
          <p:cNvCxnSpPr>
            <a:cxnSpLocks/>
          </p:cNvCxnSpPr>
          <p:nvPr/>
        </p:nvCxnSpPr>
        <p:spPr>
          <a:xfrm flipH="1" flipV="1">
            <a:off x="6220913" y="3909122"/>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AFC6AC7-4703-4E72-B48D-92D9F51664B0}"/>
              </a:ext>
            </a:extLst>
          </p:cNvPr>
          <p:cNvCxnSpPr>
            <a:cxnSpLocks/>
          </p:cNvCxnSpPr>
          <p:nvPr/>
        </p:nvCxnSpPr>
        <p:spPr>
          <a:xfrm flipH="1" flipV="1">
            <a:off x="6220913" y="749725"/>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7C591D33-BA17-4C3A-85E2-DB7DFD18E6EE}"/>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37637" y="4597622"/>
            <a:ext cx="426641" cy="426641"/>
          </a:xfrm>
          <a:prstGeom prst="rect">
            <a:avLst/>
          </a:prstGeom>
        </p:spPr>
      </p:pic>
      <p:pic>
        <p:nvPicPr>
          <p:cNvPr id="26" name="Image 25">
            <a:extLst>
              <a:ext uri="{FF2B5EF4-FFF2-40B4-BE49-F238E27FC236}">
                <a16:creationId xmlns:a16="http://schemas.microsoft.com/office/drawing/2014/main" id="{78F4CF9D-84DD-4903-85BD-B4BF05F14376}"/>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390592" y="3887811"/>
            <a:ext cx="489733" cy="489733"/>
          </a:xfrm>
          <a:prstGeom prst="rect">
            <a:avLst/>
          </a:prstGeom>
        </p:spPr>
      </p:pic>
      <p:pic>
        <p:nvPicPr>
          <p:cNvPr id="27" name="Image 26">
            <a:extLst>
              <a:ext uri="{FF2B5EF4-FFF2-40B4-BE49-F238E27FC236}">
                <a16:creationId xmlns:a16="http://schemas.microsoft.com/office/drawing/2014/main" id="{072D56DF-E77B-4942-9F3A-0C4F03452026}"/>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6453687" y="5985620"/>
            <a:ext cx="426638" cy="426638"/>
          </a:xfrm>
          <a:prstGeom prst="rect">
            <a:avLst/>
          </a:prstGeom>
        </p:spPr>
      </p:pic>
      <p:pic>
        <p:nvPicPr>
          <p:cNvPr id="28" name="Image 27">
            <a:extLst>
              <a:ext uri="{FF2B5EF4-FFF2-40B4-BE49-F238E27FC236}">
                <a16:creationId xmlns:a16="http://schemas.microsoft.com/office/drawing/2014/main" id="{907D9483-0532-4270-B52A-C1461B24B59A}"/>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6437640" y="5293389"/>
            <a:ext cx="426638" cy="426638"/>
          </a:xfrm>
          <a:prstGeom prst="rect">
            <a:avLst/>
          </a:prstGeom>
        </p:spPr>
      </p:pic>
      <p:sp>
        <p:nvSpPr>
          <p:cNvPr id="29" name="ZoneTexte 28">
            <a:extLst>
              <a:ext uri="{FF2B5EF4-FFF2-40B4-BE49-F238E27FC236}">
                <a16:creationId xmlns:a16="http://schemas.microsoft.com/office/drawing/2014/main" id="{1FE80044-EE92-4B01-BF7F-98F265CEEAD6}"/>
              </a:ext>
            </a:extLst>
          </p:cNvPr>
          <p:cNvSpPr txBox="1"/>
          <p:nvPr/>
        </p:nvSpPr>
        <p:spPr>
          <a:xfrm>
            <a:off x="6966711" y="1011521"/>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43% </a:t>
            </a:r>
            <a:r>
              <a:rPr lang="fr-FR" sz="1100" dirty="0">
                <a:latin typeface="Century Gothic" panose="020B0502020202020204" pitchFamily="34" charset="0"/>
              </a:rPr>
              <a:t>utilisent les TC</a:t>
            </a:r>
          </a:p>
        </p:txBody>
      </p:sp>
      <p:sp>
        <p:nvSpPr>
          <p:cNvPr id="30" name="ZoneTexte 29">
            <a:extLst>
              <a:ext uri="{FF2B5EF4-FFF2-40B4-BE49-F238E27FC236}">
                <a16:creationId xmlns:a16="http://schemas.microsoft.com/office/drawing/2014/main" id="{1519D4C2-6C07-478B-B970-E0606D1EF37F}"/>
              </a:ext>
            </a:extLst>
          </p:cNvPr>
          <p:cNvSpPr txBox="1"/>
          <p:nvPr/>
        </p:nvSpPr>
        <p:spPr>
          <a:xfrm>
            <a:off x="6966711" y="1550795"/>
            <a:ext cx="1957402" cy="430887"/>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13% </a:t>
            </a:r>
            <a:r>
              <a:rPr lang="fr-FR" sz="1100" dirty="0">
                <a:latin typeface="Century Gothic" panose="020B0502020202020204" pitchFamily="34" charset="0"/>
              </a:rPr>
              <a:t>utilisent une voiture thermique</a:t>
            </a:r>
          </a:p>
        </p:txBody>
      </p:sp>
      <p:sp>
        <p:nvSpPr>
          <p:cNvPr id="31" name="ZoneTexte 30">
            <a:extLst>
              <a:ext uri="{FF2B5EF4-FFF2-40B4-BE49-F238E27FC236}">
                <a16:creationId xmlns:a16="http://schemas.microsoft.com/office/drawing/2014/main" id="{B2DB6CDD-5813-4B2F-A00C-C9E5A16AAE0F}"/>
              </a:ext>
            </a:extLst>
          </p:cNvPr>
          <p:cNvSpPr txBox="1"/>
          <p:nvPr/>
        </p:nvSpPr>
        <p:spPr>
          <a:xfrm>
            <a:off x="6966711" y="2318646"/>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28% </a:t>
            </a:r>
            <a:r>
              <a:rPr lang="fr-FR" sz="1100" dirty="0">
                <a:latin typeface="Century Gothic" panose="020B0502020202020204" pitchFamily="34" charset="0"/>
              </a:rPr>
              <a:t>emploient la marche</a:t>
            </a:r>
          </a:p>
        </p:txBody>
      </p:sp>
      <p:sp>
        <p:nvSpPr>
          <p:cNvPr id="32" name="ZoneTexte 31">
            <a:extLst>
              <a:ext uri="{FF2B5EF4-FFF2-40B4-BE49-F238E27FC236}">
                <a16:creationId xmlns:a16="http://schemas.microsoft.com/office/drawing/2014/main" id="{2E5AFBAC-42AC-4AEB-9F7C-9E3355F6CA77}"/>
              </a:ext>
            </a:extLst>
          </p:cNvPr>
          <p:cNvSpPr txBox="1"/>
          <p:nvPr/>
        </p:nvSpPr>
        <p:spPr>
          <a:xfrm>
            <a:off x="6966711" y="2994890"/>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11% </a:t>
            </a:r>
            <a:r>
              <a:rPr lang="fr-FR" sz="1100" dirty="0">
                <a:latin typeface="Century Gothic" panose="020B0502020202020204" pitchFamily="34" charset="0"/>
              </a:rPr>
              <a:t>prennent un vélo</a:t>
            </a:r>
          </a:p>
        </p:txBody>
      </p:sp>
      <p:sp>
        <p:nvSpPr>
          <p:cNvPr id="33" name="ZoneTexte 32">
            <a:extLst>
              <a:ext uri="{FF2B5EF4-FFF2-40B4-BE49-F238E27FC236}">
                <a16:creationId xmlns:a16="http://schemas.microsoft.com/office/drawing/2014/main" id="{A96E63F6-A278-4A35-A325-EDE58854C5C8}"/>
              </a:ext>
            </a:extLst>
          </p:cNvPr>
          <p:cNvSpPr txBox="1"/>
          <p:nvPr/>
        </p:nvSpPr>
        <p:spPr>
          <a:xfrm>
            <a:off x="7015690" y="4063275"/>
            <a:ext cx="1957402" cy="261610"/>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20% </a:t>
            </a:r>
            <a:r>
              <a:rPr lang="fr-FR" sz="1100" dirty="0">
                <a:latin typeface="Century Gothic" panose="020B0502020202020204" pitchFamily="34" charset="0"/>
              </a:rPr>
              <a:t>utilisent les TC en M.S</a:t>
            </a:r>
          </a:p>
        </p:txBody>
      </p:sp>
      <p:sp>
        <p:nvSpPr>
          <p:cNvPr id="34" name="ZoneTexte 33">
            <a:extLst>
              <a:ext uri="{FF2B5EF4-FFF2-40B4-BE49-F238E27FC236}">
                <a16:creationId xmlns:a16="http://schemas.microsoft.com/office/drawing/2014/main" id="{55FA78D2-1B2C-4A42-91EB-9BE2930D8703}"/>
              </a:ext>
            </a:extLst>
          </p:cNvPr>
          <p:cNvSpPr txBox="1"/>
          <p:nvPr/>
        </p:nvSpPr>
        <p:spPr>
          <a:xfrm>
            <a:off x="7015690" y="460254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15% </a:t>
            </a:r>
            <a:r>
              <a:rPr lang="fr-FR" sz="1100" dirty="0">
                <a:latin typeface="Century Gothic" panose="020B0502020202020204" pitchFamily="34" charset="0"/>
              </a:rPr>
              <a:t>utilisent une voiture thermique en M.S</a:t>
            </a:r>
          </a:p>
        </p:txBody>
      </p:sp>
      <p:sp>
        <p:nvSpPr>
          <p:cNvPr id="35" name="ZoneTexte 34">
            <a:extLst>
              <a:ext uri="{FF2B5EF4-FFF2-40B4-BE49-F238E27FC236}">
                <a16:creationId xmlns:a16="http://schemas.microsoft.com/office/drawing/2014/main" id="{02B69A99-7220-4E1D-B12F-FF69164464CF}"/>
              </a:ext>
            </a:extLst>
          </p:cNvPr>
          <p:cNvSpPr txBox="1"/>
          <p:nvPr/>
        </p:nvSpPr>
        <p:spPr>
          <a:xfrm>
            <a:off x="7015690" y="5307205"/>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28% </a:t>
            </a:r>
            <a:r>
              <a:rPr lang="fr-FR" sz="1100" dirty="0">
                <a:latin typeface="Century Gothic" panose="020B0502020202020204" pitchFamily="34" charset="0"/>
              </a:rPr>
              <a:t>emploient la marche en M.S</a:t>
            </a:r>
          </a:p>
        </p:txBody>
      </p:sp>
      <p:sp>
        <p:nvSpPr>
          <p:cNvPr id="36" name="ZoneTexte 35">
            <a:extLst>
              <a:ext uri="{FF2B5EF4-FFF2-40B4-BE49-F238E27FC236}">
                <a16:creationId xmlns:a16="http://schemas.microsoft.com/office/drawing/2014/main" id="{A2C561BA-3CCE-45CA-AE01-9DAF2EA9BEFB}"/>
              </a:ext>
            </a:extLst>
          </p:cNvPr>
          <p:cNvSpPr txBox="1"/>
          <p:nvPr/>
        </p:nvSpPr>
        <p:spPr>
          <a:xfrm>
            <a:off x="7015690" y="599950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10% </a:t>
            </a:r>
            <a:r>
              <a:rPr lang="fr-FR" sz="1100" dirty="0">
                <a:latin typeface="Century Gothic" panose="020B0502020202020204" pitchFamily="34" charset="0"/>
              </a:rPr>
              <a:t>prennent un vélo en M.S</a:t>
            </a:r>
          </a:p>
        </p:txBody>
      </p:sp>
      <p:sp>
        <p:nvSpPr>
          <p:cNvPr id="2" name="Espace réservé du numéro de diapositive 1">
            <a:extLst>
              <a:ext uri="{FF2B5EF4-FFF2-40B4-BE49-F238E27FC236}">
                <a16:creationId xmlns:a16="http://schemas.microsoft.com/office/drawing/2014/main" id="{540A552B-4AB7-4812-BD00-CDB93D4663A3}"/>
              </a:ext>
            </a:extLst>
          </p:cNvPr>
          <p:cNvSpPr>
            <a:spLocks noGrp="1"/>
          </p:cNvSpPr>
          <p:nvPr>
            <p:ph type="sldNum" sz="quarter" idx="12"/>
          </p:nvPr>
        </p:nvSpPr>
        <p:spPr/>
        <p:txBody>
          <a:bodyPr/>
          <a:lstStyle/>
          <a:p>
            <a:fld id="{E399C115-596B-4060-A119-8783C9F587DB}" type="slidenum">
              <a:rPr lang="fr-FR" smtClean="0"/>
              <a:t>30</a:t>
            </a:fld>
            <a:endParaRPr lang="fr-FR"/>
          </a:p>
        </p:txBody>
      </p:sp>
    </p:spTree>
    <p:extLst>
      <p:ext uri="{BB962C8B-B14F-4D97-AF65-F5344CB8AC3E}">
        <p14:creationId xmlns:p14="http://schemas.microsoft.com/office/powerpoint/2010/main" val="1142615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Délai 4">
            <a:extLst>
              <a:ext uri="{FF2B5EF4-FFF2-40B4-BE49-F238E27FC236}">
                <a16:creationId xmlns:a16="http://schemas.microsoft.com/office/drawing/2014/main" id="{1EC3145C-63FC-4C31-96D3-AB8B69A39291}"/>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993E4EF-BBCA-4CE2-B6DE-A2FBBFCAC7CA}"/>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Modes principal et secondaire chez les enseignant.e.s</a:t>
            </a:r>
          </a:p>
        </p:txBody>
      </p:sp>
      <p:cxnSp>
        <p:nvCxnSpPr>
          <p:cNvPr id="10" name="Connecteur droit 9">
            <a:extLst>
              <a:ext uri="{FF2B5EF4-FFF2-40B4-BE49-F238E27FC236}">
                <a16:creationId xmlns:a16="http://schemas.microsoft.com/office/drawing/2014/main" id="{E0D3D4BC-85BE-4FA9-B668-057C12A32257}"/>
              </a:ext>
            </a:extLst>
          </p:cNvPr>
          <p:cNvCxnSpPr/>
          <p:nvPr/>
        </p:nvCxnSpPr>
        <p:spPr>
          <a:xfrm>
            <a:off x="477394" y="3623955"/>
            <a:ext cx="8465270"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12B2CF-77E7-40F9-8E5D-2D4523E5B8AC}"/>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2" name="Image 11">
            <a:extLst>
              <a:ext uri="{FF2B5EF4-FFF2-40B4-BE49-F238E27FC236}">
                <a16:creationId xmlns:a16="http://schemas.microsoft.com/office/drawing/2014/main" id="{0955F5E6-E247-45EC-82CA-1C95DBD24D1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453687" y="1566278"/>
            <a:ext cx="426641" cy="426641"/>
          </a:xfrm>
          <a:prstGeom prst="rect">
            <a:avLst/>
          </a:prstGeom>
        </p:spPr>
      </p:pic>
      <p:pic>
        <p:nvPicPr>
          <p:cNvPr id="13" name="Image 12">
            <a:extLst>
              <a:ext uri="{FF2B5EF4-FFF2-40B4-BE49-F238E27FC236}">
                <a16:creationId xmlns:a16="http://schemas.microsoft.com/office/drawing/2014/main" id="{6C6370AD-5D22-491B-8B8D-EF69C43824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406642" y="856467"/>
            <a:ext cx="489733" cy="489733"/>
          </a:xfrm>
          <a:prstGeom prst="rect">
            <a:avLst/>
          </a:prstGeom>
        </p:spPr>
      </p:pic>
      <p:pic>
        <p:nvPicPr>
          <p:cNvPr id="14" name="Image 13">
            <a:extLst>
              <a:ext uri="{FF2B5EF4-FFF2-40B4-BE49-F238E27FC236}">
                <a16:creationId xmlns:a16="http://schemas.microsoft.com/office/drawing/2014/main" id="{85044595-730D-404E-BA94-18F267BFF0CB}"/>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469737" y="2954276"/>
            <a:ext cx="426638" cy="426638"/>
          </a:xfrm>
          <a:prstGeom prst="rect">
            <a:avLst/>
          </a:prstGeom>
        </p:spPr>
      </p:pic>
      <p:pic>
        <p:nvPicPr>
          <p:cNvPr id="15" name="Image 14">
            <a:extLst>
              <a:ext uri="{FF2B5EF4-FFF2-40B4-BE49-F238E27FC236}">
                <a16:creationId xmlns:a16="http://schemas.microsoft.com/office/drawing/2014/main" id="{2652E6E4-4D18-42EC-907B-2D399080932F}"/>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53690" y="2262045"/>
            <a:ext cx="426638" cy="426638"/>
          </a:xfrm>
          <a:prstGeom prst="rect">
            <a:avLst/>
          </a:prstGeom>
        </p:spPr>
      </p:pic>
      <p:cxnSp>
        <p:nvCxnSpPr>
          <p:cNvPr id="20" name="Connecteur droit 19">
            <a:extLst>
              <a:ext uri="{FF2B5EF4-FFF2-40B4-BE49-F238E27FC236}">
                <a16:creationId xmlns:a16="http://schemas.microsoft.com/office/drawing/2014/main" id="{6739A5DC-ED9B-4448-B046-AFEAF6AEDA9D}"/>
              </a:ext>
            </a:extLst>
          </p:cNvPr>
          <p:cNvCxnSpPr>
            <a:cxnSpLocks/>
          </p:cNvCxnSpPr>
          <p:nvPr/>
        </p:nvCxnSpPr>
        <p:spPr>
          <a:xfrm flipH="1" flipV="1">
            <a:off x="6220913" y="3909122"/>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AFC6AC7-4703-4E72-B48D-92D9F51664B0}"/>
              </a:ext>
            </a:extLst>
          </p:cNvPr>
          <p:cNvCxnSpPr>
            <a:cxnSpLocks/>
          </p:cNvCxnSpPr>
          <p:nvPr/>
        </p:nvCxnSpPr>
        <p:spPr>
          <a:xfrm flipH="1" flipV="1">
            <a:off x="6220913" y="749725"/>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7C591D33-BA17-4C3A-85E2-DB7DFD18E6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437637" y="4597622"/>
            <a:ext cx="426641" cy="426641"/>
          </a:xfrm>
          <a:prstGeom prst="rect">
            <a:avLst/>
          </a:prstGeom>
        </p:spPr>
      </p:pic>
      <p:pic>
        <p:nvPicPr>
          <p:cNvPr id="26" name="Image 25">
            <a:extLst>
              <a:ext uri="{FF2B5EF4-FFF2-40B4-BE49-F238E27FC236}">
                <a16:creationId xmlns:a16="http://schemas.microsoft.com/office/drawing/2014/main" id="{78F4CF9D-84DD-4903-85BD-B4BF05F143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90592" y="3887811"/>
            <a:ext cx="489733" cy="489733"/>
          </a:xfrm>
          <a:prstGeom prst="rect">
            <a:avLst/>
          </a:prstGeom>
        </p:spPr>
      </p:pic>
      <p:pic>
        <p:nvPicPr>
          <p:cNvPr id="27" name="Image 26">
            <a:extLst>
              <a:ext uri="{FF2B5EF4-FFF2-40B4-BE49-F238E27FC236}">
                <a16:creationId xmlns:a16="http://schemas.microsoft.com/office/drawing/2014/main" id="{072D56DF-E77B-4942-9F3A-0C4F0345202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453687" y="5985620"/>
            <a:ext cx="426638" cy="426638"/>
          </a:xfrm>
          <a:prstGeom prst="rect">
            <a:avLst/>
          </a:prstGeom>
        </p:spPr>
      </p:pic>
      <p:pic>
        <p:nvPicPr>
          <p:cNvPr id="28" name="Image 27">
            <a:extLst>
              <a:ext uri="{FF2B5EF4-FFF2-40B4-BE49-F238E27FC236}">
                <a16:creationId xmlns:a16="http://schemas.microsoft.com/office/drawing/2014/main" id="{907D9483-0532-4270-B52A-C1461B24B59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37640" y="5293389"/>
            <a:ext cx="426638" cy="426638"/>
          </a:xfrm>
          <a:prstGeom prst="rect">
            <a:avLst/>
          </a:prstGeom>
        </p:spPr>
      </p:pic>
      <p:sp>
        <p:nvSpPr>
          <p:cNvPr id="29" name="ZoneTexte 28">
            <a:extLst>
              <a:ext uri="{FF2B5EF4-FFF2-40B4-BE49-F238E27FC236}">
                <a16:creationId xmlns:a16="http://schemas.microsoft.com/office/drawing/2014/main" id="{1FE80044-EE92-4B01-BF7F-98F265CEEAD6}"/>
              </a:ext>
            </a:extLst>
          </p:cNvPr>
          <p:cNvSpPr txBox="1"/>
          <p:nvPr/>
        </p:nvSpPr>
        <p:spPr>
          <a:xfrm>
            <a:off x="6966711" y="1011521"/>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12% </a:t>
            </a:r>
            <a:r>
              <a:rPr lang="fr-FR" sz="1100" dirty="0">
                <a:latin typeface="Century Gothic" panose="020B0502020202020204" pitchFamily="34" charset="0"/>
              </a:rPr>
              <a:t>utilisent les TC</a:t>
            </a:r>
          </a:p>
        </p:txBody>
      </p:sp>
      <p:sp>
        <p:nvSpPr>
          <p:cNvPr id="30" name="ZoneTexte 29">
            <a:extLst>
              <a:ext uri="{FF2B5EF4-FFF2-40B4-BE49-F238E27FC236}">
                <a16:creationId xmlns:a16="http://schemas.microsoft.com/office/drawing/2014/main" id="{1519D4C2-6C07-478B-B970-E0606D1EF37F}"/>
              </a:ext>
            </a:extLst>
          </p:cNvPr>
          <p:cNvSpPr txBox="1"/>
          <p:nvPr/>
        </p:nvSpPr>
        <p:spPr>
          <a:xfrm>
            <a:off x="6966711" y="1550795"/>
            <a:ext cx="1957402" cy="430887"/>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38% </a:t>
            </a:r>
            <a:r>
              <a:rPr lang="fr-FR" sz="1100" dirty="0">
                <a:latin typeface="Century Gothic" panose="020B0502020202020204" pitchFamily="34" charset="0"/>
              </a:rPr>
              <a:t>utilisent une voiture thermique</a:t>
            </a:r>
          </a:p>
        </p:txBody>
      </p:sp>
      <p:sp>
        <p:nvSpPr>
          <p:cNvPr id="31" name="ZoneTexte 30">
            <a:extLst>
              <a:ext uri="{FF2B5EF4-FFF2-40B4-BE49-F238E27FC236}">
                <a16:creationId xmlns:a16="http://schemas.microsoft.com/office/drawing/2014/main" id="{B2DB6CDD-5813-4B2F-A00C-C9E5A16AAE0F}"/>
              </a:ext>
            </a:extLst>
          </p:cNvPr>
          <p:cNvSpPr txBox="1"/>
          <p:nvPr/>
        </p:nvSpPr>
        <p:spPr>
          <a:xfrm>
            <a:off x="6966711" y="2318646"/>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9% </a:t>
            </a:r>
            <a:r>
              <a:rPr lang="fr-FR" sz="1100" dirty="0">
                <a:latin typeface="Century Gothic" panose="020B0502020202020204" pitchFamily="34" charset="0"/>
              </a:rPr>
              <a:t>emploient la marche</a:t>
            </a:r>
          </a:p>
        </p:txBody>
      </p:sp>
      <p:sp>
        <p:nvSpPr>
          <p:cNvPr id="32" name="ZoneTexte 31">
            <a:extLst>
              <a:ext uri="{FF2B5EF4-FFF2-40B4-BE49-F238E27FC236}">
                <a16:creationId xmlns:a16="http://schemas.microsoft.com/office/drawing/2014/main" id="{2E5AFBAC-42AC-4AEB-9F7C-9E3355F6CA77}"/>
              </a:ext>
            </a:extLst>
          </p:cNvPr>
          <p:cNvSpPr txBox="1"/>
          <p:nvPr/>
        </p:nvSpPr>
        <p:spPr>
          <a:xfrm>
            <a:off x="6966711" y="2994890"/>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27% </a:t>
            </a:r>
            <a:r>
              <a:rPr lang="fr-FR" sz="1100" dirty="0">
                <a:latin typeface="Century Gothic" panose="020B0502020202020204" pitchFamily="34" charset="0"/>
              </a:rPr>
              <a:t>prennent un vélo</a:t>
            </a:r>
          </a:p>
        </p:txBody>
      </p:sp>
      <p:sp>
        <p:nvSpPr>
          <p:cNvPr id="33" name="ZoneTexte 32">
            <a:extLst>
              <a:ext uri="{FF2B5EF4-FFF2-40B4-BE49-F238E27FC236}">
                <a16:creationId xmlns:a16="http://schemas.microsoft.com/office/drawing/2014/main" id="{A96E63F6-A278-4A35-A325-EDE58854C5C8}"/>
              </a:ext>
            </a:extLst>
          </p:cNvPr>
          <p:cNvSpPr txBox="1"/>
          <p:nvPr/>
        </p:nvSpPr>
        <p:spPr>
          <a:xfrm>
            <a:off x="7015690" y="4063275"/>
            <a:ext cx="1957402" cy="261610"/>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22% </a:t>
            </a:r>
            <a:r>
              <a:rPr lang="fr-FR" sz="1100" dirty="0">
                <a:latin typeface="Century Gothic" panose="020B0502020202020204" pitchFamily="34" charset="0"/>
              </a:rPr>
              <a:t>utilisent les TC en M.S</a:t>
            </a:r>
          </a:p>
        </p:txBody>
      </p:sp>
      <p:sp>
        <p:nvSpPr>
          <p:cNvPr id="34" name="ZoneTexte 33">
            <a:extLst>
              <a:ext uri="{FF2B5EF4-FFF2-40B4-BE49-F238E27FC236}">
                <a16:creationId xmlns:a16="http://schemas.microsoft.com/office/drawing/2014/main" id="{55FA78D2-1B2C-4A42-91EB-9BE2930D8703}"/>
              </a:ext>
            </a:extLst>
          </p:cNvPr>
          <p:cNvSpPr txBox="1"/>
          <p:nvPr/>
        </p:nvSpPr>
        <p:spPr>
          <a:xfrm>
            <a:off x="7015690" y="460254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28% </a:t>
            </a:r>
            <a:r>
              <a:rPr lang="fr-FR" sz="1100" dirty="0">
                <a:latin typeface="Century Gothic" panose="020B0502020202020204" pitchFamily="34" charset="0"/>
              </a:rPr>
              <a:t>utilisent une voiture thermique en M.S</a:t>
            </a:r>
          </a:p>
        </p:txBody>
      </p:sp>
      <p:sp>
        <p:nvSpPr>
          <p:cNvPr id="35" name="ZoneTexte 34">
            <a:extLst>
              <a:ext uri="{FF2B5EF4-FFF2-40B4-BE49-F238E27FC236}">
                <a16:creationId xmlns:a16="http://schemas.microsoft.com/office/drawing/2014/main" id="{02B69A99-7220-4E1D-B12F-FF69164464CF}"/>
              </a:ext>
            </a:extLst>
          </p:cNvPr>
          <p:cNvSpPr txBox="1"/>
          <p:nvPr/>
        </p:nvSpPr>
        <p:spPr>
          <a:xfrm>
            <a:off x="7015690" y="5307205"/>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17% </a:t>
            </a:r>
            <a:r>
              <a:rPr lang="fr-FR" sz="1100" dirty="0">
                <a:latin typeface="Century Gothic" panose="020B0502020202020204" pitchFamily="34" charset="0"/>
              </a:rPr>
              <a:t>emploient la marche en M.S</a:t>
            </a:r>
          </a:p>
        </p:txBody>
      </p:sp>
      <p:sp>
        <p:nvSpPr>
          <p:cNvPr id="36" name="ZoneTexte 35">
            <a:extLst>
              <a:ext uri="{FF2B5EF4-FFF2-40B4-BE49-F238E27FC236}">
                <a16:creationId xmlns:a16="http://schemas.microsoft.com/office/drawing/2014/main" id="{A2C561BA-3CCE-45CA-AE01-9DAF2EA9BEFB}"/>
              </a:ext>
            </a:extLst>
          </p:cNvPr>
          <p:cNvSpPr txBox="1"/>
          <p:nvPr/>
        </p:nvSpPr>
        <p:spPr>
          <a:xfrm>
            <a:off x="7015690" y="599950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16% </a:t>
            </a:r>
            <a:r>
              <a:rPr lang="fr-FR" sz="1100" dirty="0">
                <a:latin typeface="Century Gothic" panose="020B0502020202020204" pitchFamily="34" charset="0"/>
              </a:rPr>
              <a:t>prennent un vélo en M.S</a:t>
            </a:r>
          </a:p>
        </p:txBody>
      </p:sp>
      <p:pic>
        <p:nvPicPr>
          <p:cNvPr id="37" name="Image 36">
            <a:extLst>
              <a:ext uri="{FF2B5EF4-FFF2-40B4-BE49-F238E27FC236}">
                <a16:creationId xmlns:a16="http://schemas.microsoft.com/office/drawing/2014/main" id="{9EC583FE-602C-4884-B509-442506D0E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graphicFrame>
        <p:nvGraphicFramePr>
          <p:cNvPr id="39" name="Graphique 38">
            <a:extLst>
              <a:ext uri="{FF2B5EF4-FFF2-40B4-BE49-F238E27FC236}">
                <a16:creationId xmlns:a16="http://schemas.microsoft.com/office/drawing/2014/main" id="{BEB8D0E4-1D67-45A7-A2BA-0EC7C36F0131}"/>
              </a:ext>
            </a:extLst>
          </p:cNvPr>
          <p:cNvGraphicFramePr>
            <a:graphicFrameLocks/>
          </p:cNvGraphicFramePr>
          <p:nvPr>
            <p:extLst/>
          </p:nvPr>
        </p:nvGraphicFramePr>
        <p:xfrm>
          <a:off x="415663" y="3812381"/>
          <a:ext cx="5604569" cy="28052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Graphique 39">
            <a:extLst>
              <a:ext uri="{FF2B5EF4-FFF2-40B4-BE49-F238E27FC236}">
                <a16:creationId xmlns:a16="http://schemas.microsoft.com/office/drawing/2014/main" id="{BA66C8C1-F515-45CA-B8C0-C5DAD97A90C0}"/>
              </a:ext>
            </a:extLst>
          </p:cNvPr>
          <p:cNvGraphicFramePr>
            <a:graphicFrameLocks/>
          </p:cNvGraphicFramePr>
          <p:nvPr>
            <p:extLst/>
          </p:nvPr>
        </p:nvGraphicFramePr>
        <p:xfrm>
          <a:off x="433936" y="731122"/>
          <a:ext cx="5554202" cy="2864717"/>
        </p:xfrm>
        <a:graphic>
          <a:graphicData uri="http://schemas.openxmlformats.org/drawingml/2006/chart">
            <c:chart xmlns:c="http://schemas.openxmlformats.org/drawingml/2006/chart" xmlns:r="http://schemas.openxmlformats.org/officeDocument/2006/relationships" r:id="rId8"/>
          </a:graphicData>
        </a:graphic>
      </p:graphicFrame>
      <p:sp>
        <p:nvSpPr>
          <p:cNvPr id="2" name="Espace réservé du numéro de diapositive 1">
            <a:extLst>
              <a:ext uri="{FF2B5EF4-FFF2-40B4-BE49-F238E27FC236}">
                <a16:creationId xmlns:a16="http://schemas.microsoft.com/office/drawing/2014/main" id="{28BE0596-2B11-4478-878B-752F10ED4324}"/>
              </a:ext>
            </a:extLst>
          </p:cNvPr>
          <p:cNvSpPr>
            <a:spLocks noGrp="1"/>
          </p:cNvSpPr>
          <p:nvPr>
            <p:ph type="sldNum" sz="quarter" idx="12"/>
          </p:nvPr>
        </p:nvSpPr>
        <p:spPr/>
        <p:txBody>
          <a:bodyPr/>
          <a:lstStyle/>
          <a:p>
            <a:fld id="{E399C115-596B-4060-A119-8783C9F587DB}" type="slidenum">
              <a:rPr lang="fr-FR" smtClean="0"/>
              <a:t>31</a:t>
            </a:fld>
            <a:endParaRPr lang="fr-FR"/>
          </a:p>
        </p:txBody>
      </p:sp>
    </p:spTree>
    <p:extLst>
      <p:ext uri="{BB962C8B-B14F-4D97-AF65-F5344CB8AC3E}">
        <p14:creationId xmlns:p14="http://schemas.microsoft.com/office/powerpoint/2010/main" val="576966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Délai 4">
            <a:extLst>
              <a:ext uri="{FF2B5EF4-FFF2-40B4-BE49-F238E27FC236}">
                <a16:creationId xmlns:a16="http://schemas.microsoft.com/office/drawing/2014/main" id="{1EC3145C-63FC-4C31-96D3-AB8B69A39291}"/>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993E4EF-BBCA-4CE2-B6DE-A2FBBFCAC7CA}"/>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Modes principal et secondaire chez les BIATSS</a:t>
            </a:r>
          </a:p>
        </p:txBody>
      </p:sp>
      <p:cxnSp>
        <p:nvCxnSpPr>
          <p:cNvPr id="10" name="Connecteur droit 9">
            <a:extLst>
              <a:ext uri="{FF2B5EF4-FFF2-40B4-BE49-F238E27FC236}">
                <a16:creationId xmlns:a16="http://schemas.microsoft.com/office/drawing/2014/main" id="{E0D3D4BC-85BE-4FA9-B668-057C12A32257}"/>
              </a:ext>
            </a:extLst>
          </p:cNvPr>
          <p:cNvCxnSpPr/>
          <p:nvPr/>
        </p:nvCxnSpPr>
        <p:spPr>
          <a:xfrm>
            <a:off x="477394" y="3623955"/>
            <a:ext cx="8465270"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C12B2CF-77E7-40F9-8E5D-2D4523E5B8AC}"/>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2" name="Image 11">
            <a:extLst>
              <a:ext uri="{FF2B5EF4-FFF2-40B4-BE49-F238E27FC236}">
                <a16:creationId xmlns:a16="http://schemas.microsoft.com/office/drawing/2014/main" id="{0955F5E6-E247-45EC-82CA-1C95DBD24D1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453687" y="1566278"/>
            <a:ext cx="426641" cy="426641"/>
          </a:xfrm>
          <a:prstGeom prst="rect">
            <a:avLst/>
          </a:prstGeom>
        </p:spPr>
      </p:pic>
      <p:pic>
        <p:nvPicPr>
          <p:cNvPr id="13" name="Image 12">
            <a:extLst>
              <a:ext uri="{FF2B5EF4-FFF2-40B4-BE49-F238E27FC236}">
                <a16:creationId xmlns:a16="http://schemas.microsoft.com/office/drawing/2014/main" id="{6C6370AD-5D22-491B-8B8D-EF69C43824F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406642" y="856467"/>
            <a:ext cx="489733" cy="489733"/>
          </a:xfrm>
          <a:prstGeom prst="rect">
            <a:avLst/>
          </a:prstGeom>
        </p:spPr>
      </p:pic>
      <p:pic>
        <p:nvPicPr>
          <p:cNvPr id="14" name="Image 13">
            <a:extLst>
              <a:ext uri="{FF2B5EF4-FFF2-40B4-BE49-F238E27FC236}">
                <a16:creationId xmlns:a16="http://schemas.microsoft.com/office/drawing/2014/main" id="{85044595-730D-404E-BA94-18F267BFF0CB}"/>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469737" y="2954276"/>
            <a:ext cx="426638" cy="426638"/>
          </a:xfrm>
          <a:prstGeom prst="rect">
            <a:avLst/>
          </a:prstGeom>
        </p:spPr>
      </p:pic>
      <p:pic>
        <p:nvPicPr>
          <p:cNvPr id="15" name="Image 14">
            <a:extLst>
              <a:ext uri="{FF2B5EF4-FFF2-40B4-BE49-F238E27FC236}">
                <a16:creationId xmlns:a16="http://schemas.microsoft.com/office/drawing/2014/main" id="{2652E6E4-4D18-42EC-907B-2D399080932F}"/>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53690" y="2262045"/>
            <a:ext cx="426638" cy="426638"/>
          </a:xfrm>
          <a:prstGeom prst="rect">
            <a:avLst/>
          </a:prstGeom>
        </p:spPr>
      </p:pic>
      <p:cxnSp>
        <p:nvCxnSpPr>
          <p:cNvPr id="20" name="Connecteur droit 19">
            <a:extLst>
              <a:ext uri="{FF2B5EF4-FFF2-40B4-BE49-F238E27FC236}">
                <a16:creationId xmlns:a16="http://schemas.microsoft.com/office/drawing/2014/main" id="{6739A5DC-ED9B-4448-B046-AFEAF6AEDA9D}"/>
              </a:ext>
            </a:extLst>
          </p:cNvPr>
          <p:cNvCxnSpPr>
            <a:cxnSpLocks/>
          </p:cNvCxnSpPr>
          <p:nvPr/>
        </p:nvCxnSpPr>
        <p:spPr>
          <a:xfrm flipH="1" flipV="1">
            <a:off x="6220913" y="3909122"/>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AFC6AC7-4703-4E72-B48D-92D9F51664B0}"/>
              </a:ext>
            </a:extLst>
          </p:cNvPr>
          <p:cNvCxnSpPr>
            <a:cxnSpLocks/>
          </p:cNvCxnSpPr>
          <p:nvPr/>
        </p:nvCxnSpPr>
        <p:spPr>
          <a:xfrm flipH="1" flipV="1">
            <a:off x="6220913" y="749725"/>
            <a:ext cx="16047" cy="2579844"/>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7C591D33-BA17-4C3A-85E2-DB7DFD18E6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437637" y="4597622"/>
            <a:ext cx="426641" cy="426641"/>
          </a:xfrm>
          <a:prstGeom prst="rect">
            <a:avLst/>
          </a:prstGeom>
        </p:spPr>
      </p:pic>
      <p:pic>
        <p:nvPicPr>
          <p:cNvPr id="26" name="Image 25">
            <a:extLst>
              <a:ext uri="{FF2B5EF4-FFF2-40B4-BE49-F238E27FC236}">
                <a16:creationId xmlns:a16="http://schemas.microsoft.com/office/drawing/2014/main" id="{78F4CF9D-84DD-4903-85BD-B4BF05F143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90592" y="3887811"/>
            <a:ext cx="489733" cy="489733"/>
          </a:xfrm>
          <a:prstGeom prst="rect">
            <a:avLst/>
          </a:prstGeom>
        </p:spPr>
      </p:pic>
      <p:pic>
        <p:nvPicPr>
          <p:cNvPr id="27" name="Image 26">
            <a:extLst>
              <a:ext uri="{FF2B5EF4-FFF2-40B4-BE49-F238E27FC236}">
                <a16:creationId xmlns:a16="http://schemas.microsoft.com/office/drawing/2014/main" id="{072D56DF-E77B-4942-9F3A-0C4F0345202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453687" y="5985620"/>
            <a:ext cx="426638" cy="426638"/>
          </a:xfrm>
          <a:prstGeom prst="rect">
            <a:avLst/>
          </a:prstGeom>
        </p:spPr>
      </p:pic>
      <p:pic>
        <p:nvPicPr>
          <p:cNvPr id="28" name="Image 27">
            <a:extLst>
              <a:ext uri="{FF2B5EF4-FFF2-40B4-BE49-F238E27FC236}">
                <a16:creationId xmlns:a16="http://schemas.microsoft.com/office/drawing/2014/main" id="{907D9483-0532-4270-B52A-C1461B24B59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437640" y="5293389"/>
            <a:ext cx="426638" cy="426638"/>
          </a:xfrm>
          <a:prstGeom prst="rect">
            <a:avLst/>
          </a:prstGeom>
        </p:spPr>
      </p:pic>
      <p:sp>
        <p:nvSpPr>
          <p:cNvPr id="29" name="ZoneTexte 28">
            <a:extLst>
              <a:ext uri="{FF2B5EF4-FFF2-40B4-BE49-F238E27FC236}">
                <a16:creationId xmlns:a16="http://schemas.microsoft.com/office/drawing/2014/main" id="{1FE80044-EE92-4B01-BF7F-98F265CEEAD6}"/>
              </a:ext>
            </a:extLst>
          </p:cNvPr>
          <p:cNvSpPr txBox="1"/>
          <p:nvPr/>
        </p:nvSpPr>
        <p:spPr>
          <a:xfrm>
            <a:off x="6966711" y="1011521"/>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11% </a:t>
            </a:r>
            <a:r>
              <a:rPr lang="fr-FR" sz="1100" dirty="0">
                <a:latin typeface="Century Gothic" panose="020B0502020202020204" pitchFamily="34" charset="0"/>
              </a:rPr>
              <a:t>utilisent les TC</a:t>
            </a:r>
          </a:p>
        </p:txBody>
      </p:sp>
      <p:sp>
        <p:nvSpPr>
          <p:cNvPr id="30" name="ZoneTexte 29">
            <a:extLst>
              <a:ext uri="{FF2B5EF4-FFF2-40B4-BE49-F238E27FC236}">
                <a16:creationId xmlns:a16="http://schemas.microsoft.com/office/drawing/2014/main" id="{1519D4C2-6C07-478B-B970-E0606D1EF37F}"/>
              </a:ext>
            </a:extLst>
          </p:cNvPr>
          <p:cNvSpPr txBox="1"/>
          <p:nvPr/>
        </p:nvSpPr>
        <p:spPr>
          <a:xfrm>
            <a:off x="6966711" y="1550795"/>
            <a:ext cx="1957402" cy="430887"/>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56% </a:t>
            </a:r>
            <a:r>
              <a:rPr lang="fr-FR" sz="1100" dirty="0">
                <a:latin typeface="Century Gothic" panose="020B0502020202020204" pitchFamily="34" charset="0"/>
              </a:rPr>
              <a:t>utilisent une voiture thermique</a:t>
            </a:r>
          </a:p>
        </p:txBody>
      </p:sp>
      <p:sp>
        <p:nvSpPr>
          <p:cNvPr id="31" name="ZoneTexte 30">
            <a:extLst>
              <a:ext uri="{FF2B5EF4-FFF2-40B4-BE49-F238E27FC236}">
                <a16:creationId xmlns:a16="http://schemas.microsoft.com/office/drawing/2014/main" id="{B2DB6CDD-5813-4B2F-A00C-C9E5A16AAE0F}"/>
              </a:ext>
            </a:extLst>
          </p:cNvPr>
          <p:cNvSpPr txBox="1"/>
          <p:nvPr/>
        </p:nvSpPr>
        <p:spPr>
          <a:xfrm>
            <a:off x="6966711" y="2318646"/>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9% </a:t>
            </a:r>
            <a:r>
              <a:rPr lang="fr-FR" sz="1100" dirty="0">
                <a:latin typeface="Century Gothic" panose="020B0502020202020204" pitchFamily="34" charset="0"/>
              </a:rPr>
              <a:t>emploient la marche</a:t>
            </a:r>
          </a:p>
        </p:txBody>
      </p:sp>
      <p:sp>
        <p:nvSpPr>
          <p:cNvPr id="32" name="ZoneTexte 31">
            <a:extLst>
              <a:ext uri="{FF2B5EF4-FFF2-40B4-BE49-F238E27FC236}">
                <a16:creationId xmlns:a16="http://schemas.microsoft.com/office/drawing/2014/main" id="{2E5AFBAC-42AC-4AEB-9F7C-9E3355F6CA77}"/>
              </a:ext>
            </a:extLst>
          </p:cNvPr>
          <p:cNvSpPr txBox="1"/>
          <p:nvPr/>
        </p:nvSpPr>
        <p:spPr>
          <a:xfrm>
            <a:off x="6966711" y="2994890"/>
            <a:ext cx="1957402" cy="261610"/>
          </a:xfrm>
          <a:prstGeom prst="rect">
            <a:avLst/>
          </a:prstGeom>
          <a:noFill/>
        </p:spPr>
        <p:txBody>
          <a:bodyPr wrap="square" rtlCol="0">
            <a:spAutoFit/>
          </a:bodyPr>
          <a:lstStyle/>
          <a:p>
            <a:r>
              <a:rPr lang="fr-FR" sz="1100" dirty="0">
                <a:solidFill>
                  <a:srgbClr val="00A99B"/>
                </a:solidFill>
                <a:latin typeface="Century Gothic" panose="020B0502020202020204" pitchFamily="34" charset="0"/>
              </a:rPr>
              <a:t>15% </a:t>
            </a:r>
            <a:r>
              <a:rPr lang="fr-FR" sz="1100" dirty="0">
                <a:latin typeface="Century Gothic" panose="020B0502020202020204" pitchFamily="34" charset="0"/>
              </a:rPr>
              <a:t>prennent un vélo</a:t>
            </a:r>
          </a:p>
        </p:txBody>
      </p:sp>
      <p:sp>
        <p:nvSpPr>
          <p:cNvPr id="33" name="ZoneTexte 32">
            <a:extLst>
              <a:ext uri="{FF2B5EF4-FFF2-40B4-BE49-F238E27FC236}">
                <a16:creationId xmlns:a16="http://schemas.microsoft.com/office/drawing/2014/main" id="{A96E63F6-A278-4A35-A325-EDE58854C5C8}"/>
              </a:ext>
            </a:extLst>
          </p:cNvPr>
          <p:cNvSpPr txBox="1"/>
          <p:nvPr/>
        </p:nvSpPr>
        <p:spPr>
          <a:xfrm>
            <a:off x="7015690" y="4063275"/>
            <a:ext cx="1957402" cy="261610"/>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21% </a:t>
            </a:r>
            <a:r>
              <a:rPr lang="fr-FR" sz="1100" dirty="0">
                <a:latin typeface="Century Gothic" panose="020B0502020202020204" pitchFamily="34" charset="0"/>
              </a:rPr>
              <a:t>utilisent les TC en M.S</a:t>
            </a:r>
          </a:p>
        </p:txBody>
      </p:sp>
      <p:sp>
        <p:nvSpPr>
          <p:cNvPr id="34" name="ZoneTexte 33">
            <a:extLst>
              <a:ext uri="{FF2B5EF4-FFF2-40B4-BE49-F238E27FC236}">
                <a16:creationId xmlns:a16="http://schemas.microsoft.com/office/drawing/2014/main" id="{55FA78D2-1B2C-4A42-91EB-9BE2930D8703}"/>
              </a:ext>
            </a:extLst>
          </p:cNvPr>
          <p:cNvSpPr txBox="1"/>
          <p:nvPr/>
        </p:nvSpPr>
        <p:spPr>
          <a:xfrm>
            <a:off x="7015690" y="460254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28% </a:t>
            </a:r>
            <a:r>
              <a:rPr lang="fr-FR" sz="1100" dirty="0">
                <a:latin typeface="Century Gothic" panose="020B0502020202020204" pitchFamily="34" charset="0"/>
              </a:rPr>
              <a:t>utilisent une voiture thermique en M.S</a:t>
            </a:r>
          </a:p>
        </p:txBody>
      </p:sp>
      <p:sp>
        <p:nvSpPr>
          <p:cNvPr id="35" name="ZoneTexte 34">
            <a:extLst>
              <a:ext uri="{FF2B5EF4-FFF2-40B4-BE49-F238E27FC236}">
                <a16:creationId xmlns:a16="http://schemas.microsoft.com/office/drawing/2014/main" id="{02B69A99-7220-4E1D-B12F-FF69164464CF}"/>
              </a:ext>
            </a:extLst>
          </p:cNvPr>
          <p:cNvSpPr txBox="1"/>
          <p:nvPr/>
        </p:nvSpPr>
        <p:spPr>
          <a:xfrm>
            <a:off x="7015690" y="5307205"/>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22% </a:t>
            </a:r>
            <a:r>
              <a:rPr lang="fr-FR" sz="1100" dirty="0">
                <a:latin typeface="Century Gothic" panose="020B0502020202020204" pitchFamily="34" charset="0"/>
              </a:rPr>
              <a:t>emploient la marche en M.S</a:t>
            </a:r>
          </a:p>
        </p:txBody>
      </p:sp>
      <p:sp>
        <p:nvSpPr>
          <p:cNvPr id="36" name="ZoneTexte 35">
            <a:extLst>
              <a:ext uri="{FF2B5EF4-FFF2-40B4-BE49-F238E27FC236}">
                <a16:creationId xmlns:a16="http://schemas.microsoft.com/office/drawing/2014/main" id="{A2C561BA-3CCE-45CA-AE01-9DAF2EA9BEFB}"/>
              </a:ext>
            </a:extLst>
          </p:cNvPr>
          <p:cNvSpPr txBox="1"/>
          <p:nvPr/>
        </p:nvSpPr>
        <p:spPr>
          <a:xfrm>
            <a:off x="7015690" y="5999509"/>
            <a:ext cx="1957402" cy="430887"/>
          </a:xfrm>
          <a:prstGeom prst="rect">
            <a:avLst/>
          </a:prstGeom>
          <a:noFill/>
        </p:spPr>
        <p:txBody>
          <a:bodyPr wrap="square" rtlCol="0">
            <a:spAutoFit/>
          </a:bodyPr>
          <a:lstStyle/>
          <a:p>
            <a:r>
              <a:rPr lang="fr-FR" sz="1100" dirty="0">
                <a:solidFill>
                  <a:schemeClr val="accent2"/>
                </a:solidFill>
                <a:latin typeface="Century Gothic" panose="020B0502020202020204" pitchFamily="34" charset="0"/>
              </a:rPr>
              <a:t>10% </a:t>
            </a:r>
            <a:r>
              <a:rPr lang="fr-FR" sz="1100" dirty="0">
                <a:latin typeface="Century Gothic" panose="020B0502020202020204" pitchFamily="34" charset="0"/>
              </a:rPr>
              <a:t>prennent un vélo en M.S</a:t>
            </a:r>
          </a:p>
        </p:txBody>
      </p:sp>
      <p:pic>
        <p:nvPicPr>
          <p:cNvPr id="38" name="Image 37">
            <a:extLst>
              <a:ext uri="{FF2B5EF4-FFF2-40B4-BE49-F238E27FC236}">
                <a16:creationId xmlns:a16="http://schemas.microsoft.com/office/drawing/2014/main" id="{3C69CC01-D858-4339-B1FD-9C75B51D0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882" y="83881"/>
            <a:ext cx="587219" cy="587219"/>
          </a:xfrm>
          <a:prstGeom prst="rect">
            <a:avLst/>
          </a:prstGeom>
        </p:spPr>
      </p:pic>
      <p:graphicFrame>
        <p:nvGraphicFramePr>
          <p:cNvPr id="41" name="Graphique 40">
            <a:extLst>
              <a:ext uri="{FF2B5EF4-FFF2-40B4-BE49-F238E27FC236}">
                <a16:creationId xmlns:a16="http://schemas.microsoft.com/office/drawing/2014/main" id="{D411CA07-6985-43AB-8CFF-8F1D79B285AD}"/>
              </a:ext>
            </a:extLst>
          </p:cNvPr>
          <p:cNvGraphicFramePr>
            <a:graphicFrameLocks/>
          </p:cNvGraphicFramePr>
          <p:nvPr>
            <p:extLst/>
          </p:nvPr>
        </p:nvGraphicFramePr>
        <p:xfrm>
          <a:off x="433935" y="759235"/>
          <a:ext cx="5700595"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Graphique 41">
            <a:extLst>
              <a:ext uri="{FF2B5EF4-FFF2-40B4-BE49-F238E27FC236}">
                <a16:creationId xmlns:a16="http://schemas.microsoft.com/office/drawing/2014/main" id="{4D1574E7-FC49-4DCA-B9D9-0977C9AB5B26}"/>
              </a:ext>
            </a:extLst>
          </p:cNvPr>
          <p:cNvGraphicFramePr>
            <a:graphicFrameLocks/>
          </p:cNvGraphicFramePr>
          <p:nvPr>
            <p:extLst/>
          </p:nvPr>
        </p:nvGraphicFramePr>
        <p:xfrm>
          <a:off x="433935" y="3796821"/>
          <a:ext cx="5617299"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2" name="Espace réservé du numéro de diapositive 1">
            <a:extLst>
              <a:ext uri="{FF2B5EF4-FFF2-40B4-BE49-F238E27FC236}">
                <a16:creationId xmlns:a16="http://schemas.microsoft.com/office/drawing/2014/main" id="{5FBF1544-21F8-4805-BC20-C733562A0A29}"/>
              </a:ext>
            </a:extLst>
          </p:cNvPr>
          <p:cNvSpPr>
            <a:spLocks noGrp="1"/>
          </p:cNvSpPr>
          <p:nvPr>
            <p:ph type="sldNum" sz="quarter" idx="12"/>
          </p:nvPr>
        </p:nvSpPr>
        <p:spPr/>
        <p:txBody>
          <a:bodyPr/>
          <a:lstStyle/>
          <a:p>
            <a:fld id="{E399C115-596B-4060-A119-8783C9F587DB}" type="slidenum">
              <a:rPr lang="fr-FR" smtClean="0"/>
              <a:t>32</a:t>
            </a:fld>
            <a:endParaRPr lang="fr-FR"/>
          </a:p>
        </p:txBody>
      </p:sp>
    </p:spTree>
    <p:extLst>
      <p:ext uri="{BB962C8B-B14F-4D97-AF65-F5344CB8AC3E}">
        <p14:creationId xmlns:p14="http://schemas.microsoft.com/office/powerpoint/2010/main" val="350287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273292"/>
            <a:ext cx="8447714" cy="369332"/>
          </a:xfrm>
          <a:prstGeom prst="rect">
            <a:avLst/>
          </a:prstGeom>
          <a:noFill/>
        </p:spPr>
        <p:txBody>
          <a:bodyPr wrap="square" rtlCol="0">
            <a:spAutoFit/>
          </a:bodyPr>
          <a:lstStyle/>
          <a:p>
            <a:r>
              <a:rPr lang="fr-FR" b="1" dirty="0">
                <a:latin typeface="Century Gothic" panose="020B0502020202020204" pitchFamily="34" charset="0"/>
              </a:rPr>
              <a:t>Plusieurs modes à la suite pour un même trajet (n=568)</a:t>
            </a:r>
          </a:p>
        </p:txBody>
      </p:sp>
      <p:pic>
        <p:nvPicPr>
          <p:cNvPr id="5" name="Image 4">
            <a:extLst>
              <a:ext uri="{FF2B5EF4-FFF2-40B4-BE49-F238E27FC236}">
                <a16:creationId xmlns:a16="http://schemas.microsoft.com/office/drawing/2014/main" id="{6B20D0E4-D8E2-465D-B45C-E08966B3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246" y="5191179"/>
            <a:ext cx="536279" cy="536279"/>
          </a:xfrm>
          <a:prstGeom prst="rect">
            <a:avLst/>
          </a:prstGeom>
        </p:spPr>
      </p:pic>
      <p:pic>
        <p:nvPicPr>
          <p:cNvPr id="6" name="Image 5">
            <a:extLst>
              <a:ext uri="{FF2B5EF4-FFF2-40B4-BE49-F238E27FC236}">
                <a16:creationId xmlns:a16="http://schemas.microsoft.com/office/drawing/2014/main" id="{60385700-32CC-485F-911D-D08ED37D4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790" y="3597962"/>
            <a:ext cx="646332" cy="646332"/>
          </a:xfrm>
          <a:prstGeom prst="rect">
            <a:avLst/>
          </a:prstGeom>
        </p:spPr>
      </p:pic>
      <p:pic>
        <p:nvPicPr>
          <p:cNvPr id="7" name="Image 6">
            <a:extLst>
              <a:ext uri="{FF2B5EF4-FFF2-40B4-BE49-F238E27FC236}">
                <a16:creationId xmlns:a16="http://schemas.microsoft.com/office/drawing/2014/main" id="{14F1BD17-FDBC-464B-94D8-68F37F4BA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035" y="5136847"/>
            <a:ext cx="733438" cy="733438"/>
          </a:xfrm>
          <a:prstGeom prst="rect">
            <a:avLst/>
          </a:prstGeom>
        </p:spPr>
      </p:pic>
      <p:sp>
        <p:nvSpPr>
          <p:cNvPr id="12" name="ZoneTexte 11">
            <a:extLst>
              <a:ext uri="{FF2B5EF4-FFF2-40B4-BE49-F238E27FC236}">
                <a16:creationId xmlns:a16="http://schemas.microsoft.com/office/drawing/2014/main" id="{23DF12BF-176C-4C5E-BE42-6D131430F5DD}"/>
              </a:ext>
            </a:extLst>
          </p:cNvPr>
          <p:cNvSpPr txBox="1"/>
          <p:nvPr/>
        </p:nvSpPr>
        <p:spPr>
          <a:xfrm>
            <a:off x="719520" y="954973"/>
            <a:ext cx="260569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n°1</a:t>
            </a:r>
          </a:p>
        </p:txBody>
      </p:sp>
      <p:pic>
        <p:nvPicPr>
          <p:cNvPr id="14" name="Image 13">
            <a:extLst>
              <a:ext uri="{FF2B5EF4-FFF2-40B4-BE49-F238E27FC236}">
                <a16:creationId xmlns:a16="http://schemas.microsoft.com/office/drawing/2014/main" id="{AB4AFE89-9C9E-4402-A693-35B075814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790" y="2114076"/>
            <a:ext cx="646331" cy="646331"/>
          </a:xfrm>
          <a:prstGeom prst="rect">
            <a:avLst/>
          </a:prstGeom>
        </p:spPr>
      </p:pic>
      <p:sp>
        <p:nvSpPr>
          <p:cNvPr id="13" name="ZoneTexte 12">
            <a:extLst>
              <a:ext uri="{FF2B5EF4-FFF2-40B4-BE49-F238E27FC236}">
                <a16:creationId xmlns:a16="http://schemas.microsoft.com/office/drawing/2014/main" id="{0B71FE21-B064-4F82-A06F-A74EA50246A9}"/>
              </a:ext>
            </a:extLst>
          </p:cNvPr>
          <p:cNvSpPr txBox="1"/>
          <p:nvPr/>
        </p:nvSpPr>
        <p:spPr>
          <a:xfrm>
            <a:off x="3433746" y="947681"/>
            <a:ext cx="257012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n°2 </a:t>
            </a:r>
          </a:p>
        </p:txBody>
      </p:sp>
      <p:sp>
        <p:nvSpPr>
          <p:cNvPr id="17" name="ZoneTexte 16">
            <a:extLst>
              <a:ext uri="{FF2B5EF4-FFF2-40B4-BE49-F238E27FC236}">
                <a16:creationId xmlns:a16="http://schemas.microsoft.com/office/drawing/2014/main" id="{D473F8F5-6539-4811-AF56-6D0C17CFB857}"/>
              </a:ext>
            </a:extLst>
          </p:cNvPr>
          <p:cNvSpPr txBox="1"/>
          <p:nvPr/>
        </p:nvSpPr>
        <p:spPr>
          <a:xfrm>
            <a:off x="6112402" y="954973"/>
            <a:ext cx="2551043"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n°3 </a:t>
            </a:r>
          </a:p>
        </p:txBody>
      </p:sp>
      <p:sp>
        <p:nvSpPr>
          <p:cNvPr id="9" name="ZoneTexte 8">
            <a:extLst>
              <a:ext uri="{FF2B5EF4-FFF2-40B4-BE49-F238E27FC236}">
                <a16:creationId xmlns:a16="http://schemas.microsoft.com/office/drawing/2014/main" id="{B1109EA3-ADB9-4C3E-A8BD-FEF602BD154D}"/>
              </a:ext>
            </a:extLst>
          </p:cNvPr>
          <p:cNvSpPr txBox="1"/>
          <p:nvPr/>
        </p:nvSpPr>
        <p:spPr>
          <a:xfrm>
            <a:off x="1152939" y="2760407"/>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sp>
        <p:nvSpPr>
          <p:cNvPr id="19" name="ZoneTexte 18">
            <a:extLst>
              <a:ext uri="{FF2B5EF4-FFF2-40B4-BE49-F238E27FC236}">
                <a16:creationId xmlns:a16="http://schemas.microsoft.com/office/drawing/2014/main" id="{E7F05EFF-71F6-4A18-9BB6-0C5A368AF85B}"/>
              </a:ext>
            </a:extLst>
          </p:cNvPr>
          <p:cNvSpPr txBox="1"/>
          <p:nvPr/>
        </p:nvSpPr>
        <p:spPr>
          <a:xfrm>
            <a:off x="1152793" y="424429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sp>
        <p:nvSpPr>
          <p:cNvPr id="20" name="ZoneTexte 19">
            <a:extLst>
              <a:ext uri="{FF2B5EF4-FFF2-40B4-BE49-F238E27FC236}">
                <a16:creationId xmlns:a16="http://schemas.microsoft.com/office/drawing/2014/main" id="{973016C2-B8E7-42BA-AD01-0EA9AEDCA60F}"/>
              </a:ext>
            </a:extLst>
          </p:cNvPr>
          <p:cNvSpPr txBox="1"/>
          <p:nvPr/>
        </p:nvSpPr>
        <p:spPr>
          <a:xfrm>
            <a:off x="1082612" y="5724338"/>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pic>
        <p:nvPicPr>
          <p:cNvPr id="21" name="Image 20">
            <a:extLst>
              <a:ext uri="{FF2B5EF4-FFF2-40B4-BE49-F238E27FC236}">
                <a16:creationId xmlns:a16="http://schemas.microsoft.com/office/drawing/2014/main" id="{D1BA42C8-2847-4464-8C98-5FEB57D8B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63" y="2114075"/>
            <a:ext cx="646332" cy="646332"/>
          </a:xfrm>
          <a:prstGeom prst="rect">
            <a:avLst/>
          </a:prstGeom>
        </p:spPr>
      </p:pic>
      <p:sp>
        <p:nvSpPr>
          <p:cNvPr id="22" name="ZoneTexte 21">
            <a:extLst>
              <a:ext uri="{FF2B5EF4-FFF2-40B4-BE49-F238E27FC236}">
                <a16:creationId xmlns:a16="http://schemas.microsoft.com/office/drawing/2014/main" id="{4C6CC224-8080-4AD4-84D4-B4E434E30ABB}"/>
              </a:ext>
            </a:extLst>
          </p:cNvPr>
          <p:cNvSpPr txBox="1"/>
          <p:nvPr/>
        </p:nvSpPr>
        <p:spPr>
          <a:xfrm>
            <a:off x="3948066" y="2760407"/>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pic>
        <p:nvPicPr>
          <p:cNvPr id="23" name="Image 22">
            <a:extLst>
              <a:ext uri="{FF2B5EF4-FFF2-40B4-BE49-F238E27FC236}">
                <a16:creationId xmlns:a16="http://schemas.microsoft.com/office/drawing/2014/main" id="{C5046201-05B4-4905-B266-0F4261E61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349" y="3597963"/>
            <a:ext cx="646331" cy="646331"/>
          </a:xfrm>
          <a:prstGeom prst="rect">
            <a:avLst/>
          </a:prstGeom>
        </p:spPr>
      </p:pic>
      <p:sp>
        <p:nvSpPr>
          <p:cNvPr id="24" name="ZoneTexte 23">
            <a:extLst>
              <a:ext uri="{FF2B5EF4-FFF2-40B4-BE49-F238E27FC236}">
                <a16:creationId xmlns:a16="http://schemas.microsoft.com/office/drawing/2014/main" id="{59521013-01F7-4D96-89C8-13EA568EFF54}"/>
              </a:ext>
            </a:extLst>
          </p:cNvPr>
          <p:cNvSpPr txBox="1"/>
          <p:nvPr/>
        </p:nvSpPr>
        <p:spPr>
          <a:xfrm>
            <a:off x="3896498" y="424429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pic>
        <p:nvPicPr>
          <p:cNvPr id="25" name="Image 24">
            <a:extLst>
              <a:ext uri="{FF2B5EF4-FFF2-40B4-BE49-F238E27FC236}">
                <a16:creationId xmlns:a16="http://schemas.microsoft.com/office/drawing/2014/main" id="{646F28C2-38B9-4D3C-B872-3857FE004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75" y="5191179"/>
            <a:ext cx="536279" cy="536279"/>
          </a:xfrm>
          <a:prstGeom prst="rect">
            <a:avLst/>
          </a:prstGeom>
        </p:spPr>
      </p:pic>
      <p:sp>
        <p:nvSpPr>
          <p:cNvPr id="26" name="ZoneTexte 25">
            <a:extLst>
              <a:ext uri="{FF2B5EF4-FFF2-40B4-BE49-F238E27FC236}">
                <a16:creationId xmlns:a16="http://schemas.microsoft.com/office/drawing/2014/main" id="{28E9B89D-134C-4F0A-9712-8A4AF4383BDD}"/>
              </a:ext>
            </a:extLst>
          </p:cNvPr>
          <p:cNvSpPr txBox="1"/>
          <p:nvPr/>
        </p:nvSpPr>
        <p:spPr>
          <a:xfrm>
            <a:off x="3882741" y="5724338"/>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pic>
        <p:nvPicPr>
          <p:cNvPr id="27" name="Image 26">
            <a:extLst>
              <a:ext uri="{FF2B5EF4-FFF2-40B4-BE49-F238E27FC236}">
                <a16:creationId xmlns:a16="http://schemas.microsoft.com/office/drawing/2014/main" id="{4A5EEE43-3571-4136-BDCA-BD5D5BCE9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808" y="2095083"/>
            <a:ext cx="646331" cy="646331"/>
          </a:xfrm>
          <a:prstGeom prst="rect">
            <a:avLst/>
          </a:prstGeom>
        </p:spPr>
      </p:pic>
      <p:sp>
        <p:nvSpPr>
          <p:cNvPr id="28" name="ZoneTexte 27">
            <a:extLst>
              <a:ext uri="{FF2B5EF4-FFF2-40B4-BE49-F238E27FC236}">
                <a16:creationId xmlns:a16="http://schemas.microsoft.com/office/drawing/2014/main" id="{3F0BCD6A-68A4-4D92-9F4D-001326F93695}"/>
              </a:ext>
            </a:extLst>
          </p:cNvPr>
          <p:cNvSpPr txBox="1"/>
          <p:nvPr/>
        </p:nvSpPr>
        <p:spPr>
          <a:xfrm>
            <a:off x="6592957" y="274141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pic>
        <p:nvPicPr>
          <p:cNvPr id="29" name="Image 28">
            <a:extLst>
              <a:ext uri="{FF2B5EF4-FFF2-40B4-BE49-F238E27FC236}">
                <a16:creationId xmlns:a16="http://schemas.microsoft.com/office/drawing/2014/main" id="{9148945E-253D-44B4-9280-AA0B05CC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954" y="3597962"/>
            <a:ext cx="646332" cy="646332"/>
          </a:xfrm>
          <a:prstGeom prst="rect">
            <a:avLst/>
          </a:prstGeom>
        </p:spPr>
      </p:pic>
      <p:sp>
        <p:nvSpPr>
          <p:cNvPr id="30" name="ZoneTexte 29">
            <a:extLst>
              <a:ext uri="{FF2B5EF4-FFF2-40B4-BE49-F238E27FC236}">
                <a16:creationId xmlns:a16="http://schemas.microsoft.com/office/drawing/2014/main" id="{41871C6A-CB8B-431E-9F21-EE120120841C}"/>
              </a:ext>
            </a:extLst>
          </p:cNvPr>
          <p:cNvSpPr txBox="1"/>
          <p:nvPr/>
        </p:nvSpPr>
        <p:spPr>
          <a:xfrm>
            <a:off x="6592957" y="424429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sp>
        <p:nvSpPr>
          <p:cNvPr id="31" name="ZoneTexte 30">
            <a:extLst>
              <a:ext uri="{FF2B5EF4-FFF2-40B4-BE49-F238E27FC236}">
                <a16:creationId xmlns:a16="http://schemas.microsoft.com/office/drawing/2014/main" id="{F257861F-61F4-401D-8DEE-E935D9DB5406}"/>
              </a:ext>
            </a:extLst>
          </p:cNvPr>
          <p:cNvSpPr txBox="1"/>
          <p:nvPr/>
        </p:nvSpPr>
        <p:spPr>
          <a:xfrm>
            <a:off x="6539981" y="5747174"/>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Vélo</a:t>
            </a:r>
          </a:p>
        </p:txBody>
      </p:sp>
      <p:sp>
        <p:nvSpPr>
          <p:cNvPr id="10" name="ZoneTexte 9">
            <a:extLst>
              <a:ext uri="{FF2B5EF4-FFF2-40B4-BE49-F238E27FC236}">
                <a16:creationId xmlns:a16="http://schemas.microsoft.com/office/drawing/2014/main" id="{97069DEB-D65F-4095-A87E-08C7EE5250E1}"/>
              </a:ext>
            </a:extLst>
          </p:cNvPr>
          <p:cNvSpPr txBox="1"/>
          <p:nvPr/>
        </p:nvSpPr>
        <p:spPr>
          <a:xfrm>
            <a:off x="1368277" y="1649931"/>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629</a:t>
            </a:r>
          </a:p>
        </p:txBody>
      </p:sp>
      <p:sp>
        <p:nvSpPr>
          <p:cNvPr id="32" name="ZoneTexte 31">
            <a:extLst>
              <a:ext uri="{FF2B5EF4-FFF2-40B4-BE49-F238E27FC236}">
                <a16:creationId xmlns:a16="http://schemas.microsoft.com/office/drawing/2014/main" id="{2F97E63E-90EA-4174-B0F3-3FED84B49072}"/>
              </a:ext>
            </a:extLst>
          </p:cNvPr>
          <p:cNvSpPr txBox="1"/>
          <p:nvPr/>
        </p:nvSpPr>
        <p:spPr>
          <a:xfrm>
            <a:off x="4153967" y="1664515"/>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559</a:t>
            </a:r>
          </a:p>
        </p:txBody>
      </p:sp>
      <p:sp>
        <p:nvSpPr>
          <p:cNvPr id="33" name="ZoneTexte 32">
            <a:extLst>
              <a:ext uri="{FF2B5EF4-FFF2-40B4-BE49-F238E27FC236}">
                <a16:creationId xmlns:a16="http://schemas.microsoft.com/office/drawing/2014/main" id="{4123BF40-5672-4172-B00D-FA9BDC3F78F3}"/>
              </a:ext>
            </a:extLst>
          </p:cNvPr>
          <p:cNvSpPr txBox="1"/>
          <p:nvPr/>
        </p:nvSpPr>
        <p:spPr>
          <a:xfrm>
            <a:off x="6743355" y="1657029"/>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390</a:t>
            </a:r>
          </a:p>
        </p:txBody>
      </p:sp>
      <p:sp>
        <p:nvSpPr>
          <p:cNvPr id="11" name="ZoneTexte 10">
            <a:extLst>
              <a:ext uri="{FF2B5EF4-FFF2-40B4-BE49-F238E27FC236}">
                <a16:creationId xmlns:a16="http://schemas.microsoft.com/office/drawing/2014/main" id="{8D01E433-4E69-4DA5-BD8B-89B48E3B3997}"/>
              </a:ext>
            </a:extLst>
          </p:cNvPr>
          <p:cNvSpPr txBox="1"/>
          <p:nvPr/>
        </p:nvSpPr>
        <p:spPr>
          <a:xfrm>
            <a:off x="1152793" y="3006628"/>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32% </a:t>
            </a:r>
            <a:r>
              <a:rPr lang="fr-FR" sz="1000" dirty="0">
                <a:latin typeface="Century Gothic" panose="020B0502020202020204" pitchFamily="34" charset="0"/>
              </a:rPr>
              <a:t>la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4" name="ZoneTexte 33">
            <a:extLst>
              <a:ext uri="{FF2B5EF4-FFF2-40B4-BE49-F238E27FC236}">
                <a16:creationId xmlns:a16="http://schemas.microsoft.com/office/drawing/2014/main" id="{6F42A035-739B-44AC-919D-009F5D2A65C0}"/>
              </a:ext>
            </a:extLst>
          </p:cNvPr>
          <p:cNvSpPr txBox="1"/>
          <p:nvPr/>
        </p:nvSpPr>
        <p:spPr>
          <a:xfrm>
            <a:off x="1063445" y="446109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30% </a:t>
            </a:r>
            <a:r>
              <a:rPr lang="fr-FR" sz="1000" dirty="0">
                <a:latin typeface="Century Gothic" panose="020B0502020202020204" pitchFamily="34" charset="0"/>
              </a:rPr>
              <a:t>les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5" name="ZoneTexte 34">
            <a:extLst>
              <a:ext uri="{FF2B5EF4-FFF2-40B4-BE49-F238E27FC236}">
                <a16:creationId xmlns:a16="http://schemas.microsoft.com/office/drawing/2014/main" id="{58397840-C049-4BED-8F47-24057CD7CB76}"/>
              </a:ext>
            </a:extLst>
          </p:cNvPr>
          <p:cNvSpPr txBox="1"/>
          <p:nvPr/>
        </p:nvSpPr>
        <p:spPr>
          <a:xfrm>
            <a:off x="1148936"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24% </a:t>
            </a:r>
            <a:r>
              <a:rPr lang="fr-FR" sz="1000" dirty="0">
                <a:latin typeface="Century Gothic" panose="020B0502020202020204" pitchFamily="34" charset="0"/>
              </a:rPr>
              <a:t>la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6" name="ZoneTexte 35">
            <a:extLst>
              <a:ext uri="{FF2B5EF4-FFF2-40B4-BE49-F238E27FC236}">
                <a16:creationId xmlns:a16="http://schemas.microsoft.com/office/drawing/2014/main" id="{9058FD69-AF8D-470C-8BBC-F98BFDF8E964}"/>
              </a:ext>
            </a:extLst>
          </p:cNvPr>
          <p:cNvSpPr txBox="1"/>
          <p:nvPr/>
        </p:nvSpPr>
        <p:spPr>
          <a:xfrm>
            <a:off x="3851824" y="3021212"/>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66% </a:t>
            </a:r>
            <a:r>
              <a:rPr lang="fr-FR" sz="1000" dirty="0">
                <a:latin typeface="Century Gothic" panose="020B0502020202020204" pitchFamily="34" charset="0"/>
              </a:rPr>
              <a:t>les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7" name="ZoneTexte 36">
            <a:extLst>
              <a:ext uri="{FF2B5EF4-FFF2-40B4-BE49-F238E27FC236}">
                <a16:creationId xmlns:a16="http://schemas.microsoft.com/office/drawing/2014/main" id="{98E71398-EB07-48DA-98B6-034EB0EE1344}"/>
              </a:ext>
            </a:extLst>
          </p:cNvPr>
          <p:cNvSpPr txBox="1"/>
          <p:nvPr/>
        </p:nvSpPr>
        <p:spPr>
          <a:xfrm>
            <a:off x="3838856" y="446109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17% </a:t>
            </a:r>
            <a:r>
              <a:rPr lang="fr-FR" sz="1000" dirty="0">
                <a:latin typeface="Century Gothic" panose="020B0502020202020204" pitchFamily="34" charset="0"/>
              </a:rPr>
              <a:t>la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8" name="ZoneTexte 37">
            <a:extLst>
              <a:ext uri="{FF2B5EF4-FFF2-40B4-BE49-F238E27FC236}">
                <a16:creationId xmlns:a16="http://schemas.microsoft.com/office/drawing/2014/main" id="{4BDA9EE0-84F3-4EA4-A3F1-682B13C56C04}"/>
              </a:ext>
            </a:extLst>
          </p:cNvPr>
          <p:cNvSpPr txBox="1"/>
          <p:nvPr/>
        </p:nvSpPr>
        <p:spPr>
          <a:xfrm>
            <a:off x="3862547"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8% </a:t>
            </a:r>
            <a:r>
              <a:rPr lang="fr-FR" sz="1000" dirty="0">
                <a:latin typeface="Century Gothic" panose="020B0502020202020204" pitchFamily="34" charset="0"/>
              </a:rPr>
              <a:t>la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9" name="ZoneTexte 38">
            <a:extLst>
              <a:ext uri="{FF2B5EF4-FFF2-40B4-BE49-F238E27FC236}">
                <a16:creationId xmlns:a16="http://schemas.microsoft.com/office/drawing/2014/main" id="{55118E10-127A-408C-859F-1F03C7DBC9ED}"/>
              </a:ext>
            </a:extLst>
          </p:cNvPr>
          <p:cNvSpPr txBox="1"/>
          <p:nvPr/>
        </p:nvSpPr>
        <p:spPr>
          <a:xfrm>
            <a:off x="6548283" y="3005139"/>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42% </a:t>
            </a:r>
            <a:r>
              <a:rPr lang="fr-FR" sz="1000" dirty="0">
                <a:latin typeface="Century Gothic" panose="020B0502020202020204" pitchFamily="34" charset="0"/>
              </a:rPr>
              <a:t>la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0" name="ZoneTexte 39">
            <a:extLst>
              <a:ext uri="{FF2B5EF4-FFF2-40B4-BE49-F238E27FC236}">
                <a16:creationId xmlns:a16="http://schemas.microsoft.com/office/drawing/2014/main" id="{DA91C0CD-6025-4B3B-A39E-2CCD07A5A52E}"/>
              </a:ext>
            </a:extLst>
          </p:cNvPr>
          <p:cNvSpPr txBox="1"/>
          <p:nvPr/>
        </p:nvSpPr>
        <p:spPr>
          <a:xfrm>
            <a:off x="6575071" y="446106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22% </a:t>
            </a:r>
            <a:r>
              <a:rPr lang="fr-FR" sz="1000" dirty="0">
                <a:latin typeface="Century Gothic" panose="020B0502020202020204" pitchFamily="34" charset="0"/>
              </a:rPr>
              <a:t>les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1" name="ZoneTexte 40">
            <a:extLst>
              <a:ext uri="{FF2B5EF4-FFF2-40B4-BE49-F238E27FC236}">
                <a16:creationId xmlns:a16="http://schemas.microsoft.com/office/drawing/2014/main" id="{E790C4D3-AB33-4601-AB81-7E076C4CC2A9}"/>
              </a:ext>
            </a:extLst>
          </p:cNvPr>
          <p:cNvSpPr txBox="1"/>
          <p:nvPr/>
        </p:nvSpPr>
        <p:spPr>
          <a:xfrm>
            <a:off x="6510606"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8% </a:t>
            </a:r>
            <a:r>
              <a:rPr lang="fr-FR" sz="1000" dirty="0">
                <a:latin typeface="Century Gothic" panose="020B0502020202020204" pitchFamily="34" charset="0"/>
              </a:rPr>
              <a:t>le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5" name="ZoneTexte 44">
            <a:extLst>
              <a:ext uri="{FF2B5EF4-FFF2-40B4-BE49-F238E27FC236}">
                <a16:creationId xmlns:a16="http://schemas.microsoft.com/office/drawing/2014/main" id="{872E650B-75D3-45C6-944E-A784B7C6B894}"/>
              </a:ext>
            </a:extLst>
          </p:cNvPr>
          <p:cNvSpPr txBox="1"/>
          <p:nvPr/>
        </p:nvSpPr>
        <p:spPr>
          <a:xfrm>
            <a:off x="398351" y="6519460"/>
            <a:ext cx="8477749" cy="230832"/>
          </a:xfrm>
          <a:prstGeom prst="rect">
            <a:avLst/>
          </a:prstGeom>
          <a:noFill/>
        </p:spPr>
        <p:txBody>
          <a:bodyPr wrap="square" rtlCol="0">
            <a:spAutoFit/>
          </a:bodyPr>
          <a:lstStyle/>
          <a:p>
            <a:r>
              <a:rPr lang="fr-FR" sz="900" i="1" dirty="0">
                <a:latin typeface="Century Gothic" panose="020B0502020202020204" pitchFamily="34" charset="0"/>
              </a:rPr>
              <a:t>Lecture : Parmi les </a:t>
            </a:r>
            <a:r>
              <a:rPr lang="fr-FR" sz="900" i="1" dirty="0" err="1">
                <a:latin typeface="Century Gothic" panose="020B0502020202020204" pitchFamily="34" charset="0"/>
              </a:rPr>
              <a:t>interrogé.e.s</a:t>
            </a:r>
            <a:r>
              <a:rPr lang="fr-FR" sz="900" i="1" dirty="0">
                <a:latin typeface="Century Gothic" panose="020B0502020202020204" pitchFamily="34" charset="0"/>
              </a:rPr>
              <a:t> déclarant un 1</a:t>
            </a:r>
            <a:r>
              <a:rPr lang="fr-FR" sz="900" i="1" baseline="30000" dirty="0">
                <a:latin typeface="Century Gothic" panose="020B0502020202020204" pitchFamily="34" charset="0"/>
              </a:rPr>
              <a:t>er</a:t>
            </a:r>
            <a:r>
              <a:rPr lang="fr-FR" sz="900" i="1" dirty="0">
                <a:latin typeface="Century Gothic" panose="020B0502020202020204" pitchFamily="34" charset="0"/>
              </a:rPr>
              <a:t> mode, 32% déclarent la marche, 30% déclarent les transports en commun et 24% déclarent la voiture</a:t>
            </a:r>
          </a:p>
        </p:txBody>
      </p:sp>
      <p:sp>
        <p:nvSpPr>
          <p:cNvPr id="3" name="Espace réservé du numéro de diapositive 2">
            <a:extLst>
              <a:ext uri="{FF2B5EF4-FFF2-40B4-BE49-F238E27FC236}">
                <a16:creationId xmlns:a16="http://schemas.microsoft.com/office/drawing/2014/main" id="{19F7813E-5E87-48F9-AEA2-ECAC4869B68A}"/>
              </a:ext>
            </a:extLst>
          </p:cNvPr>
          <p:cNvSpPr>
            <a:spLocks noGrp="1"/>
          </p:cNvSpPr>
          <p:nvPr>
            <p:ph type="sldNum" sz="quarter" idx="12"/>
          </p:nvPr>
        </p:nvSpPr>
        <p:spPr/>
        <p:txBody>
          <a:bodyPr/>
          <a:lstStyle/>
          <a:p>
            <a:fld id="{E399C115-596B-4060-A119-8783C9F587DB}" type="slidenum">
              <a:rPr lang="fr-FR" smtClean="0"/>
              <a:t>33</a:t>
            </a:fld>
            <a:endParaRPr lang="fr-FR"/>
          </a:p>
        </p:txBody>
      </p:sp>
      <p:sp>
        <p:nvSpPr>
          <p:cNvPr id="42" name="ZoneTexte 41">
            <a:extLst>
              <a:ext uri="{FF2B5EF4-FFF2-40B4-BE49-F238E27FC236}">
                <a16:creationId xmlns:a16="http://schemas.microsoft.com/office/drawing/2014/main" id="{3DBB7594-99CB-4528-9DC7-E87F4FA6E6CE}"/>
              </a:ext>
            </a:extLst>
          </p:cNvPr>
          <p:cNvSpPr txBox="1"/>
          <p:nvPr/>
        </p:nvSpPr>
        <p:spPr>
          <a:xfrm>
            <a:off x="524199" y="624742"/>
            <a:ext cx="8477749" cy="230832"/>
          </a:xfrm>
          <a:prstGeom prst="rect">
            <a:avLst/>
          </a:prstGeom>
          <a:noFill/>
        </p:spPr>
        <p:txBody>
          <a:bodyPr wrap="square" rtlCol="0">
            <a:spAutoFit/>
          </a:bodyPr>
          <a:lstStyle/>
          <a:p>
            <a:r>
              <a:rPr lang="fr-FR" sz="900" i="1" dirty="0">
                <a:latin typeface="Century Gothic" panose="020B0502020202020204" pitchFamily="34" charset="0"/>
              </a:rPr>
              <a:t>NB : plusieurs réponses étaient possibles, les 568 </a:t>
            </a:r>
            <a:r>
              <a:rPr lang="fr-FR" sz="900" i="1" dirty="0" err="1">
                <a:latin typeface="Century Gothic" panose="020B0502020202020204" pitchFamily="34" charset="0"/>
              </a:rPr>
              <a:t>répondant.e.s</a:t>
            </a:r>
            <a:r>
              <a:rPr lang="fr-FR" sz="900" i="1" dirty="0">
                <a:latin typeface="Century Gothic" panose="020B0502020202020204" pitchFamily="34" charset="0"/>
              </a:rPr>
              <a:t> ont indiqué au total 1578 réponses  </a:t>
            </a:r>
          </a:p>
        </p:txBody>
      </p:sp>
      <p:cxnSp>
        <p:nvCxnSpPr>
          <p:cNvPr id="43" name="Connecteur droit avec flèche 42">
            <a:extLst>
              <a:ext uri="{FF2B5EF4-FFF2-40B4-BE49-F238E27FC236}">
                <a16:creationId xmlns:a16="http://schemas.microsoft.com/office/drawing/2014/main" id="{8544007B-DB1A-483B-8E6C-CB826DB69D96}"/>
              </a:ext>
            </a:extLst>
          </p:cNvPr>
          <p:cNvCxnSpPr>
            <a:cxnSpLocks/>
          </p:cNvCxnSpPr>
          <p:nvPr/>
        </p:nvCxnSpPr>
        <p:spPr>
          <a:xfrm>
            <a:off x="3373364" y="1202600"/>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4BF83563-7BEB-4B73-9E7D-B9C24FFA4509}"/>
              </a:ext>
            </a:extLst>
          </p:cNvPr>
          <p:cNvCxnSpPr>
            <a:cxnSpLocks/>
          </p:cNvCxnSpPr>
          <p:nvPr/>
        </p:nvCxnSpPr>
        <p:spPr>
          <a:xfrm>
            <a:off x="6052020" y="1202599"/>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8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Plusieurs modes à la suite pour un même trajet chez les étudiant.e.s</a:t>
            </a:r>
          </a:p>
        </p:txBody>
      </p:sp>
      <p:pic>
        <p:nvPicPr>
          <p:cNvPr id="5" name="Image 4">
            <a:extLst>
              <a:ext uri="{FF2B5EF4-FFF2-40B4-BE49-F238E27FC236}">
                <a16:creationId xmlns:a16="http://schemas.microsoft.com/office/drawing/2014/main" id="{6B20D0E4-D8E2-465D-B45C-E08966B3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246" y="4894924"/>
            <a:ext cx="536279" cy="536279"/>
          </a:xfrm>
          <a:prstGeom prst="rect">
            <a:avLst/>
          </a:prstGeom>
        </p:spPr>
      </p:pic>
      <p:pic>
        <p:nvPicPr>
          <p:cNvPr id="6" name="Image 5">
            <a:extLst>
              <a:ext uri="{FF2B5EF4-FFF2-40B4-BE49-F238E27FC236}">
                <a16:creationId xmlns:a16="http://schemas.microsoft.com/office/drawing/2014/main" id="{60385700-32CC-485F-911D-D08ED37D4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790" y="3301707"/>
            <a:ext cx="646332" cy="646332"/>
          </a:xfrm>
          <a:prstGeom prst="rect">
            <a:avLst/>
          </a:prstGeom>
        </p:spPr>
      </p:pic>
      <p:pic>
        <p:nvPicPr>
          <p:cNvPr id="14" name="Image 13">
            <a:extLst>
              <a:ext uri="{FF2B5EF4-FFF2-40B4-BE49-F238E27FC236}">
                <a16:creationId xmlns:a16="http://schemas.microsoft.com/office/drawing/2014/main" id="{AB4AFE89-9C9E-4402-A693-35B075814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790" y="1817821"/>
            <a:ext cx="646331" cy="646331"/>
          </a:xfrm>
          <a:prstGeom prst="rect">
            <a:avLst/>
          </a:prstGeom>
        </p:spPr>
      </p:pic>
      <p:sp>
        <p:nvSpPr>
          <p:cNvPr id="9" name="ZoneTexte 8">
            <a:extLst>
              <a:ext uri="{FF2B5EF4-FFF2-40B4-BE49-F238E27FC236}">
                <a16:creationId xmlns:a16="http://schemas.microsoft.com/office/drawing/2014/main" id="{B1109EA3-ADB9-4C3E-A8BD-FEF602BD154D}"/>
              </a:ext>
            </a:extLst>
          </p:cNvPr>
          <p:cNvSpPr txBox="1"/>
          <p:nvPr/>
        </p:nvSpPr>
        <p:spPr>
          <a:xfrm>
            <a:off x="1152939" y="2464152"/>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Marche</a:t>
            </a:r>
          </a:p>
        </p:txBody>
      </p:sp>
      <p:sp>
        <p:nvSpPr>
          <p:cNvPr id="19" name="ZoneTexte 18">
            <a:extLst>
              <a:ext uri="{FF2B5EF4-FFF2-40B4-BE49-F238E27FC236}">
                <a16:creationId xmlns:a16="http://schemas.microsoft.com/office/drawing/2014/main" id="{E7F05EFF-71F6-4A18-9BB6-0C5A368AF85B}"/>
              </a:ext>
            </a:extLst>
          </p:cNvPr>
          <p:cNvSpPr txBox="1"/>
          <p:nvPr/>
        </p:nvSpPr>
        <p:spPr>
          <a:xfrm>
            <a:off x="1152793" y="3948039"/>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Transports en commun</a:t>
            </a:r>
          </a:p>
        </p:txBody>
      </p:sp>
      <p:sp>
        <p:nvSpPr>
          <p:cNvPr id="20" name="ZoneTexte 19">
            <a:extLst>
              <a:ext uri="{FF2B5EF4-FFF2-40B4-BE49-F238E27FC236}">
                <a16:creationId xmlns:a16="http://schemas.microsoft.com/office/drawing/2014/main" id="{973016C2-B8E7-42BA-AD01-0EA9AEDCA60F}"/>
              </a:ext>
            </a:extLst>
          </p:cNvPr>
          <p:cNvSpPr txBox="1"/>
          <p:nvPr/>
        </p:nvSpPr>
        <p:spPr>
          <a:xfrm>
            <a:off x="1082612" y="5428083"/>
            <a:ext cx="1789546" cy="230832"/>
          </a:xfrm>
          <a:prstGeom prst="rect">
            <a:avLst/>
          </a:prstGeom>
          <a:noFill/>
        </p:spPr>
        <p:txBody>
          <a:bodyPr wrap="square" rtlCol="0">
            <a:spAutoFit/>
          </a:bodyPr>
          <a:lstStyle/>
          <a:p>
            <a:pPr algn="ctr"/>
            <a:r>
              <a:rPr lang="fr-FR" sz="900" b="1" dirty="0">
                <a:latin typeface="Century Gothic" panose="020B0502020202020204" pitchFamily="34" charset="0"/>
              </a:rPr>
              <a:t>Voiture essence ou diesel</a:t>
            </a:r>
          </a:p>
        </p:txBody>
      </p:sp>
      <p:pic>
        <p:nvPicPr>
          <p:cNvPr id="21" name="Image 20">
            <a:extLst>
              <a:ext uri="{FF2B5EF4-FFF2-40B4-BE49-F238E27FC236}">
                <a16:creationId xmlns:a16="http://schemas.microsoft.com/office/drawing/2014/main" id="{D1BA42C8-2847-4464-8C98-5FEB57D8B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63" y="1817820"/>
            <a:ext cx="646332" cy="646332"/>
          </a:xfrm>
          <a:prstGeom prst="rect">
            <a:avLst/>
          </a:prstGeom>
        </p:spPr>
      </p:pic>
      <p:sp>
        <p:nvSpPr>
          <p:cNvPr id="22" name="ZoneTexte 21">
            <a:extLst>
              <a:ext uri="{FF2B5EF4-FFF2-40B4-BE49-F238E27FC236}">
                <a16:creationId xmlns:a16="http://schemas.microsoft.com/office/drawing/2014/main" id="{4C6CC224-8080-4AD4-84D4-B4E434E30ABB}"/>
              </a:ext>
            </a:extLst>
          </p:cNvPr>
          <p:cNvSpPr txBox="1"/>
          <p:nvPr/>
        </p:nvSpPr>
        <p:spPr>
          <a:xfrm>
            <a:off x="3948066" y="2464152"/>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Transports en commun</a:t>
            </a:r>
          </a:p>
        </p:txBody>
      </p:sp>
      <p:pic>
        <p:nvPicPr>
          <p:cNvPr id="23" name="Image 22">
            <a:extLst>
              <a:ext uri="{FF2B5EF4-FFF2-40B4-BE49-F238E27FC236}">
                <a16:creationId xmlns:a16="http://schemas.microsoft.com/office/drawing/2014/main" id="{C5046201-05B4-4905-B266-0F4261E61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349" y="3301708"/>
            <a:ext cx="646331" cy="646331"/>
          </a:xfrm>
          <a:prstGeom prst="rect">
            <a:avLst/>
          </a:prstGeom>
        </p:spPr>
      </p:pic>
      <p:sp>
        <p:nvSpPr>
          <p:cNvPr id="24" name="ZoneTexte 23">
            <a:extLst>
              <a:ext uri="{FF2B5EF4-FFF2-40B4-BE49-F238E27FC236}">
                <a16:creationId xmlns:a16="http://schemas.microsoft.com/office/drawing/2014/main" id="{59521013-01F7-4D96-89C8-13EA568EFF54}"/>
              </a:ext>
            </a:extLst>
          </p:cNvPr>
          <p:cNvSpPr txBox="1"/>
          <p:nvPr/>
        </p:nvSpPr>
        <p:spPr>
          <a:xfrm>
            <a:off x="3896498" y="3948039"/>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Marche</a:t>
            </a:r>
          </a:p>
        </p:txBody>
      </p:sp>
      <p:pic>
        <p:nvPicPr>
          <p:cNvPr id="25" name="Image 24">
            <a:extLst>
              <a:ext uri="{FF2B5EF4-FFF2-40B4-BE49-F238E27FC236}">
                <a16:creationId xmlns:a16="http://schemas.microsoft.com/office/drawing/2014/main" id="{646F28C2-38B9-4D3C-B872-3857FE004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75" y="4894924"/>
            <a:ext cx="536279" cy="536279"/>
          </a:xfrm>
          <a:prstGeom prst="rect">
            <a:avLst/>
          </a:prstGeom>
        </p:spPr>
      </p:pic>
      <p:sp>
        <p:nvSpPr>
          <p:cNvPr id="26" name="ZoneTexte 25">
            <a:extLst>
              <a:ext uri="{FF2B5EF4-FFF2-40B4-BE49-F238E27FC236}">
                <a16:creationId xmlns:a16="http://schemas.microsoft.com/office/drawing/2014/main" id="{28E9B89D-134C-4F0A-9712-8A4AF4383BDD}"/>
              </a:ext>
            </a:extLst>
          </p:cNvPr>
          <p:cNvSpPr txBox="1"/>
          <p:nvPr/>
        </p:nvSpPr>
        <p:spPr>
          <a:xfrm>
            <a:off x="3882741" y="5428083"/>
            <a:ext cx="1789546" cy="230832"/>
          </a:xfrm>
          <a:prstGeom prst="rect">
            <a:avLst/>
          </a:prstGeom>
          <a:noFill/>
        </p:spPr>
        <p:txBody>
          <a:bodyPr wrap="square" rtlCol="0">
            <a:spAutoFit/>
          </a:bodyPr>
          <a:lstStyle/>
          <a:p>
            <a:pPr algn="ctr"/>
            <a:r>
              <a:rPr lang="fr-FR" sz="900" b="1" dirty="0">
                <a:latin typeface="Century Gothic" panose="020B0502020202020204" pitchFamily="34" charset="0"/>
              </a:rPr>
              <a:t>Voiture essence ou diesel</a:t>
            </a:r>
          </a:p>
        </p:txBody>
      </p:sp>
      <p:pic>
        <p:nvPicPr>
          <p:cNvPr id="27" name="Image 26">
            <a:extLst>
              <a:ext uri="{FF2B5EF4-FFF2-40B4-BE49-F238E27FC236}">
                <a16:creationId xmlns:a16="http://schemas.microsoft.com/office/drawing/2014/main" id="{4A5EEE43-3571-4136-BDCA-BD5D5BCE9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08" y="1798828"/>
            <a:ext cx="646331" cy="646331"/>
          </a:xfrm>
          <a:prstGeom prst="rect">
            <a:avLst/>
          </a:prstGeom>
        </p:spPr>
      </p:pic>
      <p:sp>
        <p:nvSpPr>
          <p:cNvPr id="28" name="ZoneTexte 27">
            <a:extLst>
              <a:ext uri="{FF2B5EF4-FFF2-40B4-BE49-F238E27FC236}">
                <a16:creationId xmlns:a16="http://schemas.microsoft.com/office/drawing/2014/main" id="{3F0BCD6A-68A4-4D92-9F4D-001326F93695}"/>
              </a:ext>
            </a:extLst>
          </p:cNvPr>
          <p:cNvSpPr txBox="1"/>
          <p:nvPr/>
        </p:nvSpPr>
        <p:spPr>
          <a:xfrm>
            <a:off x="6592957" y="2445159"/>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Marche</a:t>
            </a:r>
          </a:p>
        </p:txBody>
      </p:sp>
      <p:pic>
        <p:nvPicPr>
          <p:cNvPr id="29" name="Image 28">
            <a:extLst>
              <a:ext uri="{FF2B5EF4-FFF2-40B4-BE49-F238E27FC236}">
                <a16:creationId xmlns:a16="http://schemas.microsoft.com/office/drawing/2014/main" id="{9148945E-253D-44B4-9280-AA0B05CC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954" y="3301707"/>
            <a:ext cx="646332" cy="646332"/>
          </a:xfrm>
          <a:prstGeom prst="rect">
            <a:avLst/>
          </a:prstGeom>
        </p:spPr>
      </p:pic>
      <p:sp>
        <p:nvSpPr>
          <p:cNvPr id="30" name="ZoneTexte 29">
            <a:extLst>
              <a:ext uri="{FF2B5EF4-FFF2-40B4-BE49-F238E27FC236}">
                <a16:creationId xmlns:a16="http://schemas.microsoft.com/office/drawing/2014/main" id="{41871C6A-CB8B-431E-9F21-EE120120841C}"/>
              </a:ext>
            </a:extLst>
          </p:cNvPr>
          <p:cNvSpPr txBox="1"/>
          <p:nvPr/>
        </p:nvSpPr>
        <p:spPr>
          <a:xfrm>
            <a:off x="6592957" y="3948039"/>
            <a:ext cx="1630018" cy="230832"/>
          </a:xfrm>
          <a:prstGeom prst="rect">
            <a:avLst/>
          </a:prstGeom>
          <a:noFill/>
        </p:spPr>
        <p:txBody>
          <a:bodyPr wrap="square" rtlCol="0">
            <a:spAutoFit/>
          </a:bodyPr>
          <a:lstStyle/>
          <a:p>
            <a:pPr algn="ctr"/>
            <a:r>
              <a:rPr lang="fr-FR" sz="900" b="1" dirty="0">
                <a:latin typeface="Century Gothic" panose="020B0502020202020204" pitchFamily="34" charset="0"/>
              </a:rPr>
              <a:t>Transports en commun</a:t>
            </a:r>
          </a:p>
        </p:txBody>
      </p:sp>
      <p:sp>
        <p:nvSpPr>
          <p:cNvPr id="31" name="ZoneTexte 30">
            <a:extLst>
              <a:ext uri="{FF2B5EF4-FFF2-40B4-BE49-F238E27FC236}">
                <a16:creationId xmlns:a16="http://schemas.microsoft.com/office/drawing/2014/main" id="{F257861F-61F4-401D-8DEE-E935D9DB5406}"/>
              </a:ext>
            </a:extLst>
          </p:cNvPr>
          <p:cNvSpPr txBox="1"/>
          <p:nvPr/>
        </p:nvSpPr>
        <p:spPr>
          <a:xfrm>
            <a:off x="6539981" y="5450919"/>
            <a:ext cx="1789546" cy="230832"/>
          </a:xfrm>
          <a:prstGeom prst="rect">
            <a:avLst/>
          </a:prstGeom>
          <a:noFill/>
        </p:spPr>
        <p:txBody>
          <a:bodyPr wrap="square" rtlCol="0">
            <a:spAutoFit/>
          </a:bodyPr>
          <a:lstStyle/>
          <a:p>
            <a:pPr algn="ctr"/>
            <a:r>
              <a:rPr lang="fr-FR" sz="900" b="1" dirty="0">
                <a:latin typeface="Century Gothic" panose="020B0502020202020204" pitchFamily="34" charset="0"/>
              </a:rPr>
              <a:t>Voiture essence ou diesel</a:t>
            </a:r>
          </a:p>
        </p:txBody>
      </p:sp>
      <p:sp>
        <p:nvSpPr>
          <p:cNvPr id="10" name="ZoneTexte 9">
            <a:extLst>
              <a:ext uri="{FF2B5EF4-FFF2-40B4-BE49-F238E27FC236}">
                <a16:creationId xmlns:a16="http://schemas.microsoft.com/office/drawing/2014/main" id="{97069DEB-D65F-4095-A87E-08C7EE5250E1}"/>
              </a:ext>
            </a:extLst>
          </p:cNvPr>
          <p:cNvSpPr txBox="1"/>
          <p:nvPr/>
        </p:nvSpPr>
        <p:spPr>
          <a:xfrm>
            <a:off x="1368277" y="1483072"/>
            <a:ext cx="1218215" cy="230832"/>
          </a:xfrm>
          <a:prstGeom prst="rect">
            <a:avLst/>
          </a:prstGeom>
          <a:noFill/>
        </p:spPr>
        <p:txBody>
          <a:bodyPr wrap="square" rtlCol="0">
            <a:spAutoFit/>
          </a:bodyPr>
          <a:lstStyle/>
          <a:p>
            <a:pPr algn="ctr"/>
            <a:r>
              <a:rPr lang="fr-FR" sz="900" b="1" dirty="0">
                <a:latin typeface="Century Gothic" panose="020B0502020202020204" pitchFamily="34" charset="0"/>
              </a:rPr>
              <a:t>n = 470</a:t>
            </a:r>
          </a:p>
        </p:txBody>
      </p:sp>
      <p:sp>
        <p:nvSpPr>
          <p:cNvPr id="32" name="ZoneTexte 31">
            <a:extLst>
              <a:ext uri="{FF2B5EF4-FFF2-40B4-BE49-F238E27FC236}">
                <a16:creationId xmlns:a16="http://schemas.microsoft.com/office/drawing/2014/main" id="{2F97E63E-90EA-4174-B0F3-3FED84B49072}"/>
              </a:ext>
            </a:extLst>
          </p:cNvPr>
          <p:cNvSpPr txBox="1"/>
          <p:nvPr/>
        </p:nvSpPr>
        <p:spPr>
          <a:xfrm>
            <a:off x="4153967" y="1497656"/>
            <a:ext cx="1218215" cy="230832"/>
          </a:xfrm>
          <a:prstGeom prst="rect">
            <a:avLst/>
          </a:prstGeom>
          <a:noFill/>
        </p:spPr>
        <p:txBody>
          <a:bodyPr wrap="square" rtlCol="0">
            <a:spAutoFit/>
          </a:bodyPr>
          <a:lstStyle/>
          <a:p>
            <a:pPr algn="ctr"/>
            <a:r>
              <a:rPr lang="fr-FR" sz="900" b="1" dirty="0">
                <a:latin typeface="Century Gothic" panose="020B0502020202020204" pitchFamily="34" charset="0"/>
              </a:rPr>
              <a:t>n = 430</a:t>
            </a:r>
          </a:p>
        </p:txBody>
      </p:sp>
      <p:sp>
        <p:nvSpPr>
          <p:cNvPr id="33" name="ZoneTexte 32">
            <a:extLst>
              <a:ext uri="{FF2B5EF4-FFF2-40B4-BE49-F238E27FC236}">
                <a16:creationId xmlns:a16="http://schemas.microsoft.com/office/drawing/2014/main" id="{4123BF40-5672-4172-B00D-FA9BDC3F78F3}"/>
              </a:ext>
            </a:extLst>
          </p:cNvPr>
          <p:cNvSpPr txBox="1"/>
          <p:nvPr/>
        </p:nvSpPr>
        <p:spPr>
          <a:xfrm>
            <a:off x="6743355" y="1490170"/>
            <a:ext cx="1218215" cy="230832"/>
          </a:xfrm>
          <a:prstGeom prst="rect">
            <a:avLst/>
          </a:prstGeom>
          <a:noFill/>
        </p:spPr>
        <p:txBody>
          <a:bodyPr wrap="square" rtlCol="0">
            <a:spAutoFit/>
          </a:bodyPr>
          <a:lstStyle/>
          <a:p>
            <a:pPr algn="ctr"/>
            <a:r>
              <a:rPr lang="fr-FR" sz="900" b="1" dirty="0">
                <a:latin typeface="Century Gothic" panose="020B0502020202020204" pitchFamily="34" charset="0"/>
              </a:rPr>
              <a:t>n = 303</a:t>
            </a:r>
          </a:p>
        </p:txBody>
      </p:sp>
      <p:sp>
        <p:nvSpPr>
          <p:cNvPr id="11" name="ZoneTexte 10">
            <a:extLst>
              <a:ext uri="{FF2B5EF4-FFF2-40B4-BE49-F238E27FC236}">
                <a16:creationId xmlns:a16="http://schemas.microsoft.com/office/drawing/2014/main" id="{8D01E433-4E69-4DA5-BD8B-89B48E3B3997}"/>
              </a:ext>
            </a:extLst>
          </p:cNvPr>
          <p:cNvSpPr txBox="1"/>
          <p:nvPr/>
        </p:nvSpPr>
        <p:spPr>
          <a:xfrm>
            <a:off x="1152793" y="2710373"/>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35% </a:t>
            </a:r>
            <a:r>
              <a:rPr lang="fr-FR" sz="900" dirty="0">
                <a:latin typeface="Century Gothic" panose="020B0502020202020204" pitchFamily="34" charset="0"/>
              </a:rPr>
              <a:t>la déclarent comme 1</a:t>
            </a:r>
            <a:r>
              <a:rPr lang="fr-FR" sz="900" baseline="30000" dirty="0">
                <a:latin typeface="Century Gothic" panose="020B0502020202020204" pitchFamily="34" charset="0"/>
              </a:rPr>
              <a:t>er</a:t>
            </a:r>
            <a:r>
              <a:rPr lang="fr-FR" sz="900" dirty="0">
                <a:latin typeface="Century Gothic" panose="020B0502020202020204" pitchFamily="34" charset="0"/>
              </a:rPr>
              <a:t> mode</a:t>
            </a:r>
          </a:p>
        </p:txBody>
      </p:sp>
      <p:sp>
        <p:nvSpPr>
          <p:cNvPr id="34" name="ZoneTexte 33">
            <a:extLst>
              <a:ext uri="{FF2B5EF4-FFF2-40B4-BE49-F238E27FC236}">
                <a16:creationId xmlns:a16="http://schemas.microsoft.com/office/drawing/2014/main" id="{6F42A035-739B-44AC-919D-009F5D2A65C0}"/>
              </a:ext>
            </a:extLst>
          </p:cNvPr>
          <p:cNvSpPr txBox="1"/>
          <p:nvPr/>
        </p:nvSpPr>
        <p:spPr>
          <a:xfrm>
            <a:off x="1063445" y="4164840"/>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33% </a:t>
            </a:r>
            <a:r>
              <a:rPr lang="fr-FR" sz="900" dirty="0">
                <a:latin typeface="Century Gothic" panose="020B0502020202020204" pitchFamily="34" charset="0"/>
              </a:rPr>
              <a:t>les déclarent comme 1</a:t>
            </a:r>
            <a:r>
              <a:rPr lang="fr-FR" sz="900" baseline="30000" dirty="0">
                <a:latin typeface="Century Gothic" panose="020B0502020202020204" pitchFamily="34" charset="0"/>
              </a:rPr>
              <a:t>er</a:t>
            </a:r>
            <a:r>
              <a:rPr lang="fr-FR" sz="900" dirty="0">
                <a:latin typeface="Century Gothic" panose="020B0502020202020204" pitchFamily="34" charset="0"/>
              </a:rPr>
              <a:t> mode</a:t>
            </a:r>
          </a:p>
        </p:txBody>
      </p:sp>
      <p:sp>
        <p:nvSpPr>
          <p:cNvPr id="35" name="ZoneTexte 34">
            <a:extLst>
              <a:ext uri="{FF2B5EF4-FFF2-40B4-BE49-F238E27FC236}">
                <a16:creationId xmlns:a16="http://schemas.microsoft.com/office/drawing/2014/main" id="{58397840-C049-4BED-8F47-24057CD7CB76}"/>
              </a:ext>
            </a:extLst>
          </p:cNvPr>
          <p:cNvSpPr txBox="1"/>
          <p:nvPr/>
        </p:nvSpPr>
        <p:spPr>
          <a:xfrm>
            <a:off x="1148936" y="5633658"/>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21% </a:t>
            </a:r>
            <a:r>
              <a:rPr lang="fr-FR" sz="900" dirty="0">
                <a:latin typeface="Century Gothic" panose="020B0502020202020204" pitchFamily="34" charset="0"/>
              </a:rPr>
              <a:t>la déclarent comme 1</a:t>
            </a:r>
            <a:r>
              <a:rPr lang="fr-FR" sz="900" baseline="30000" dirty="0">
                <a:latin typeface="Century Gothic" panose="020B0502020202020204" pitchFamily="34" charset="0"/>
              </a:rPr>
              <a:t>er</a:t>
            </a:r>
            <a:r>
              <a:rPr lang="fr-FR" sz="900" dirty="0">
                <a:latin typeface="Century Gothic" panose="020B0502020202020204" pitchFamily="34" charset="0"/>
              </a:rPr>
              <a:t> mode</a:t>
            </a:r>
          </a:p>
        </p:txBody>
      </p:sp>
      <p:sp>
        <p:nvSpPr>
          <p:cNvPr id="36" name="ZoneTexte 35">
            <a:extLst>
              <a:ext uri="{FF2B5EF4-FFF2-40B4-BE49-F238E27FC236}">
                <a16:creationId xmlns:a16="http://schemas.microsoft.com/office/drawing/2014/main" id="{9058FD69-AF8D-470C-8BBC-F98BFDF8E964}"/>
              </a:ext>
            </a:extLst>
          </p:cNvPr>
          <p:cNvSpPr txBox="1"/>
          <p:nvPr/>
        </p:nvSpPr>
        <p:spPr>
          <a:xfrm>
            <a:off x="3851824" y="2724957"/>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66% </a:t>
            </a:r>
            <a:r>
              <a:rPr lang="fr-FR" sz="900" dirty="0">
                <a:latin typeface="Century Gothic" panose="020B0502020202020204" pitchFamily="34" charset="0"/>
              </a:rPr>
              <a:t>les déclarent comme 2</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37" name="ZoneTexte 36">
            <a:extLst>
              <a:ext uri="{FF2B5EF4-FFF2-40B4-BE49-F238E27FC236}">
                <a16:creationId xmlns:a16="http://schemas.microsoft.com/office/drawing/2014/main" id="{98E71398-EB07-48DA-98B6-034EB0EE1344}"/>
              </a:ext>
            </a:extLst>
          </p:cNvPr>
          <p:cNvSpPr txBox="1"/>
          <p:nvPr/>
        </p:nvSpPr>
        <p:spPr>
          <a:xfrm>
            <a:off x="3838856" y="4164840"/>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18% </a:t>
            </a:r>
            <a:r>
              <a:rPr lang="fr-FR" sz="900" dirty="0">
                <a:latin typeface="Century Gothic" panose="020B0502020202020204" pitchFamily="34" charset="0"/>
              </a:rPr>
              <a:t>la déclarent comme 2</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38" name="ZoneTexte 37">
            <a:extLst>
              <a:ext uri="{FF2B5EF4-FFF2-40B4-BE49-F238E27FC236}">
                <a16:creationId xmlns:a16="http://schemas.microsoft.com/office/drawing/2014/main" id="{4BDA9EE0-84F3-4EA4-A3F1-682B13C56C04}"/>
              </a:ext>
            </a:extLst>
          </p:cNvPr>
          <p:cNvSpPr txBox="1"/>
          <p:nvPr/>
        </p:nvSpPr>
        <p:spPr>
          <a:xfrm>
            <a:off x="3862547" y="5633658"/>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7% </a:t>
            </a:r>
            <a:r>
              <a:rPr lang="fr-FR" sz="900" dirty="0">
                <a:latin typeface="Century Gothic" panose="020B0502020202020204" pitchFamily="34" charset="0"/>
              </a:rPr>
              <a:t>la déclarent comme 2</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39" name="ZoneTexte 38">
            <a:extLst>
              <a:ext uri="{FF2B5EF4-FFF2-40B4-BE49-F238E27FC236}">
                <a16:creationId xmlns:a16="http://schemas.microsoft.com/office/drawing/2014/main" id="{55118E10-127A-408C-859F-1F03C7DBC9ED}"/>
              </a:ext>
            </a:extLst>
          </p:cNvPr>
          <p:cNvSpPr txBox="1"/>
          <p:nvPr/>
        </p:nvSpPr>
        <p:spPr>
          <a:xfrm>
            <a:off x="6548283" y="2708884"/>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42% </a:t>
            </a:r>
            <a:r>
              <a:rPr lang="fr-FR" sz="900" dirty="0">
                <a:latin typeface="Century Gothic" panose="020B0502020202020204" pitchFamily="34" charset="0"/>
              </a:rPr>
              <a:t>la déclarent comme 3</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40" name="ZoneTexte 39">
            <a:extLst>
              <a:ext uri="{FF2B5EF4-FFF2-40B4-BE49-F238E27FC236}">
                <a16:creationId xmlns:a16="http://schemas.microsoft.com/office/drawing/2014/main" id="{DA91C0CD-6025-4B3B-A39E-2CCD07A5A52E}"/>
              </a:ext>
            </a:extLst>
          </p:cNvPr>
          <p:cNvSpPr txBox="1"/>
          <p:nvPr/>
        </p:nvSpPr>
        <p:spPr>
          <a:xfrm>
            <a:off x="6575071" y="4164808"/>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20% </a:t>
            </a:r>
            <a:r>
              <a:rPr lang="fr-FR" sz="900" dirty="0">
                <a:latin typeface="Century Gothic" panose="020B0502020202020204" pitchFamily="34" charset="0"/>
              </a:rPr>
              <a:t>les déclarent comme 3</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41" name="ZoneTexte 40">
            <a:extLst>
              <a:ext uri="{FF2B5EF4-FFF2-40B4-BE49-F238E27FC236}">
                <a16:creationId xmlns:a16="http://schemas.microsoft.com/office/drawing/2014/main" id="{E790C4D3-AB33-4601-AB81-7E076C4CC2A9}"/>
              </a:ext>
            </a:extLst>
          </p:cNvPr>
          <p:cNvSpPr txBox="1"/>
          <p:nvPr/>
        </p:nvSpPr>
        <p:spPr>
          <a:xfrm>
            <a:off x="6510606" y="5633658"/>
            <a:ext cx="1719366" cy="369332"/>
          </a:xfrm>
          <a:prstGeom prst="rect">
            <a:avLst/>
          </a:prstGeom>
          <a:noFill/>
        </p:spPr>
        <p:txBody>
          <a:bodyPr wrap="square" rtlCol="0">
            <a:spAutoFit/>
          </a:bodyPr>
          <a:lstStyle/>
          <a:p>
            <a:pPr algn="ctr"/>
            <a:r>
              <a:rPr lang="fr-FR" sz="900" b="1" dirty="0">
                <a:solidFill>
                  <a:srgbClr val="00A99B"/>
                </a:solidFill>
                <a:latin typeface="Century Gothic" panose="020B0502020202020204" pitchFamily="34" charset="0"/>
              </a:rPr>
              <a:t>8% </a:t>
            </a:r>
            <a:r>
              <a:rPr lang="fr-FR" sz="900" dirty="0">
                <a:latin typeface="Century Gothic" panose="020B0502020202020204" pitchFamily="34" charset="0"/>
              </a:rPr>
              <a:t>la déclarent comme 3</a:t>
            </a:r>
            <a:r>
              <a:rPr lang="fr-FR" sz="900" baseline="30000" dirty="0">
                <a:latin typeface="Century Gothic" panose="020B0502020202020204" pitchFamily="34" charset="0"/>
              </a:rPr>
              <a:t>ème</a:t>
            </a:r>
            <a:r>
              <a:rPr lang="fr-FR" sz="900" dirty="0">
                <a:latin typeface="Century Gothic" panose="020B0502020202020204" pitchFamily="34" charset="0"/>
              </a:rPr>
              <a:t> mode</a:t>
            </a:r>
          </a:p>
        </p:txBody>
      </p:sp>
      <p:sp>
        <p:nvSpPr>
          <p:cNvPr id="42" name="Organigramme : Délai 41">
            <a:extLst>
              <a:ext uri="{FF2B5EF4-FFF2-40B4-BE49-F238E27FC236}">
                <a16:creationId xmlns:a16="http://schemas.microsoft.com/office/drawing/2014/main" id="{5CEB1FC4-3954-4457-B7DD-B5A59DA5396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a:extLst>
              <a:ext uri="{FF2B5EF4-FFF2-40B4-BE49-F238E27FC236}">
                <a16:creationId xmlns:a16="http://schemas.microsoft.com/office/drawing/2014/main" id="{206C6AE0-FF39-4B62-BA60-B9BAF0BDC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pic>
        <p:nvPicPr>
          <p:cNvPr id="44" name="Image 43">
            <a:extLst>
              <a:ext uri="{FF2B5EF4-FFF2-40B4-BE49-F238E27FC236}">
                <a16:creationId xmlns:a16="http://schemas.microsoft.com/office/drawing/2014/main" id="{4942E116-B667-4155-824D-0CB235240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826" y="4891804"/>
            <a:ext cx="536279" cy="536279"/>
          </a:xfrm>
          <a:prstGeom prst="rect">
            <a:avLst/>
          </a:prstGeom>
        </p:spPr>
      </p:pic>
      <p:sp>
        <p:nvSpPr>
          <p:cNvPr id="48" name="ZoneTexte 47">
            <a:extLst>
              <a:ext uri="{FF2B5EF4-FFF2-40B4-BE49-F238E27FC236}">
                <a16:creationId xmlns:a16="http://schemas.microsoft.com/office/drawing/2014/main" id="{569A50DD-8EDC-4C83-BF50-21A8FF0666B1}"/>
              </a:ext>
            </a:extLst>
          </p:cNvPr>
          <p:cNvSpPr txBox="1"/>
          <p:nvPr/>
        </p:nvSpPr>
        <p:spPr>
          <a:xfrm>
            <a:off x="452768" y="6127239"/>
            <a:ext cx="8477749" cy="369332"/>
          </a:xfrm>
          <a:prstGeom prst="rect">
            <a:avLst/>
          </a:prstGeom>
          <a:noFill/>
        </p:spPr>
        <p:txBody>
          <a:bodyPr wrap="square" rtlCol="0">
            <a:spAutoFit/>
          </a:bodyPr>
          <a:lstStyle/>
          <a:p>
            <a:r>
              <a:rPr lang="fr-FR" sz="900" b="1" i="1" dirty="0">
                <a:latin typeface="Century Gothic" panose="020B0502020202020204" pitchFamily="34" charset="0"/>
              </a:rPr>
              <a:t>Lecture (à effectuer en vertical)</a:t>
            </a:r>
            <a:r>
              <a:rPr lang="fr-FR" sz="900" i="1" dirty="0">
                <a:latin typeface="Century Gothic" panose="020B0502020202020204" pitchFamily="34" charset="0"/>
              </a:rPr>
              <a:t> : Parmi les </a:t>
            </a:r>
            <a:r>
              <a:rPr lang="fr-FR" sz="900" i="1" dirty="0" err="1">
                <a:latin typeface="Century Gothic" panose="020B0502020202020204" pitchFamily="34" charset="0"/>
              </a:rPr>
              <a:t>étudiant.e.s</a:t>
            </a:r>
            <a:r>
              <a:rPr lang="fr-FR" sz="900" i="1" dirty="0">
                <a:latin typeface="Century Gothic" panose="020B0502020202020204" pitchFamily="34" charset="0"/>
              </a:rPr>
              <a:t> déclarant un 1</a:t>
            </a:r>
            <a:r>
              <a:rPr lang="fr-FR" sz="900" i="1" baseline="30000" dirty="0">
                <a:latin typeface="Century Gothic" panose="020B0502020202020204" pitchFamily="34" charset="0"/>
              </a:rPr>
              <a:t>er</a:t>
            </a:r>
            <a:r>
              <a:rPr lang="fr-FR" sz="900" i="1" dirty="0">
                <a:latin typeface="Century Gothic" panose="020B0502020202020204" pitchFamily="34" charset="0"/>
              </a:rPr>
              <a:t> mode, 35% déclarent la marche, 33% déclarent les transports en commun et 21% déclarent la voiture</a:t>
            </a:r>
          </a:p>
        </p:txBody>
      </p:sp>
      <p:sp>
        <p:nvSpPr>
          <p:cNvPr id="45" name="ZoneTexte 44">
            <a:extLst>
              <a:ext uri="{FF2B5EF4-FFF2-40B4-BE49-F238E27FC236}">
                <a16:creationId xmlns:a16="http://schemas.microsoft.com/office/drawing/2014/main" id="{C5408F64-3A21-4968-9A1A-B60219CAA9E2}"/>
              </a:ext>
            </a:extLst>
          </p:cNvPr>
          <p:cNvSpPr txBox="1"/>
          <p:nvPr/>
        </p:nvSpPr>
        <p:spPr>
          <a:xfrm>
            <a:off x="719520" y="917504"/>
            <a:ext cx="2605692"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Mode n°1</a:t>
            </a:r>
          </a:p>
        </p:txBody>
      </p:sp>
      <p:sp>
        <p:nvSpPr>
          <p:cNvPr id="46" name="ZoneTexte 45">
            <a:extLst>
              <a:ext uri="{FF2B5EF4-FFF2-40B4-BE49-F238E27FC236}">
                <a16:creationId xmlns:a16="http://schemas.microsoft.com/office/drawing/2014/main" id="{5BC0C455-6C26-4B01-BA3B-42C86D60EFD6}"/>
              </a:ext>
            </a:extLst>
          </p:cNvPr>
          <p:cNvSpPr txBox="1"/>
          <p:nvPr/>
        </p:nvSpPr>
        <p:spPr>
          <a:xfrm>
            <a:off x="3433746" y="910212"/>
            <a:ext cx="2570122"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Mode n°2 </a:t>
            </a:r>
          </a:p>
        </p:txBody>
      </p:sp>
      <p:sp>
        <p:nvSpPr>
          <p:cNvPr id="47" name="ZoneTexte 46">
            <a:extLst>
              <a:ext uri="{FF2B5EF4-FFF2-40B4-BE49-F238E27FC236}">
                <a16:creationId xmlns:a16="http://schemas.microsoft.com/office/drawing/2014/main" id="{2BB77398-1D56-4A8F-AB85-9CB65A4DA562}"/>
              </a:ext>
            </a:extLst>
          </p:cNvPr>
          <p:cNvSpPr txBox="1"/>
          <p:nvPr/>
        </p:nvSpPr>
        <p:spPr>
          <a:xfrm>
            <a:off x="6112402" y="917504"/>
            <a:ext cx="2551043"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Mode n°3 </a:t>
            </a:r>
          </a:p>
        </p:txBody>
      </p:sp>
      <p:sp>
        <p:nvSpPr>
          <p:cNvPr id="3" name="Espace réservé du numéro de diapositive 2">
            <a:extLst>
              <a:ext uri="{FF2B5EF4-FFF2-40B4-BE49-F238E27FC236}">
                <a16:creationId xmlns:a16="http://schemas.microsoft.com/office/drawing/2014/main" id="{EBBDF8F9-803C-4EC5-992B-044B47BD3158}"/>
              </a:ext>
            </a:extLst>
          </p:cNvPr>
          <p:cNvSpPr>
            <a:spLocks noGrp="1"/>
          </p:cNvSpPr>
          <p:nvPr>
            <p:ph type="sldNum" sz="quarter" idx="12"/>
          </p:nvPr>
        </p:nvSpPr>
        <p:spPr/>
        <p:txBody>
          <a:bodyPr/>
          <a:lstStyle/>
          <a:p>
            <a:fld id="{E399C115-596B-4060-A119-8783C9F587DB}" type="slidenum">
              <a:rPr lang="fr-FR" smtClean="0"/>
              <a:t>34</a:t>
            </a:fld>
            <a:endParaRPr lang="fr-FR"/>
          </a:p>
        </p:txBody>
      </p:sp>
      <p:sp>
        <p:nvSpPr>
          <p:cNvPr id="50" name="ZoneTexte 49">
            <a:extLst>
              <a:ext uri="{FF2B5EF4-FFF2-40B4-BE49-F238E27FC236}">
                <a16:creationId xmlns:a16="http://schemas.microsoft.com/office/drawing/2014/main" id="{3DA62DEB-BB6C-448B-9CC6-57B59145AC92}"/>
              </a:ext>
            </a:extLst>
          </p:cNvPr>
          <p:cNvSpPr txBox="1"/>
          <p:nvPr/>
        </p:nvSpPr>
        <p:spPr>
          <a:xfrm>
            <a:off x="542636" y="709670"/>
            <a:ext cx="8477749" cy="230832"/>
          </a:xfrm>
          <a:prstGeom prst="rect">
            <a:avLst/>
          </a:prstGeom>
          <a:noFill/>
        </p:spPr>
        <p:txBody>
          <a:bodyPr wrap="square" rtlCol="0">
            <a:spAutoFit/>
          </a:bodyPr>
          <a:lstStyle/>
          <a:p>
            <a:r>
              <a:rPr lang="fr-FR" sz="900" i="1" dirty="0">
                <a:latin typeface="Century Gothic" panose="020B0502020202020204" pitchFamily="34" charset="0"/>
              </a:rPr>
              <a:t>n = 1203</a:t>
            </a:r>
          </a:p>
        </p:txBody>
      </p:sp>
      <p:sp>
        <p:nvSpPr>
          <p:cNvPr id="51" name="ZoneTexte 50">
            <a:extLst>
              <a:ext uri="{FF2B5EF4-FFF2-40B4-BE49-F238E27FC236}">
                <a16:creationId xmlns:a16="http://schemas.microsoft.com/office/drawing/2014/main" id="{14049E12-389D-49B6-903B-2B4888CB86FE}"/>
              </a:ext>
            </a:extLst>
          </p:cNvPr>
          <p:cNvSpPr txBox="1"/>
          <p:nvPr/>
        </p:nvSpPr>
        <p:spPr>
          <a:xfrm>
            <a:off x="452768" y="6460278"/>
            <a:ext cx="8895909" cy="230832"/>
          </a:xfrm>
          <a:prstGeom prst="rect">
            <a:avLst/>
          </a:prstGeom>
          <a:noFill/>
        </p:spPr>
        <p:txBody>
          <a:bodyPr wrap="square" rtlCol="0">
            <a:spAutoFit/>
          </a:bodyPr>
          <a:lstStyle/>
          <a:p>
            <a:r>
              <a:rPr lang="fr-FR" sz="900" b="1" i="1" dirty="0">
                <a:latin typeface="Century Gothic" panose="020B0502020202020204" pitchFamily="34" charset="0"/>
              </a:rPr>
              <a:t>NB : </a:t>
            </a:r>
            <a:r>
              <a:rPr lang="fr-FR" sz="900" i="1" dirty="0">
                <a:latin typeface="Century Gothic" panose="020B0502020202020204" pitchFamily="34" charset="0"/>
              </a:rPr>
              <a:t>166 personnes ont déclaré employer la marche (en mode 1), suivie des transports en commun (en mode 2) puis de nouveau de la marche (mode 3)</a:t>
            </a:r>
          </a:p>
        </p:txBody>
      </p:sp>
      <p:cxnSp>
        <p:nvCxnSpPr>
          <p:cNvPr id="13" name="Connecteur droit avec flèche 12">
            <a:extLst>
              <a:ext uri="{FF2B5EF4-FFF2-40B4-BE49-F238E27FC236}">
                <a16:creationId xmlns:a16="http://schemas.microsoft.com/office/drawing/2014/main" id="{5C99BDA5-93E7-4603-B599-FE9AEAE0259A}"/>
              </a:ext>
            </a:extLst>
          </p:cNvPr>
          <p:cNvCxnSpPr>
            <a:cxnSpLocks/>
            <a:stCxn id="46" idx="1"/>
          </p:cNvCxnSpPr>
          <p:nvPr/>
        </p:nvCxnSpPr>
        <p:spPr>
          <a:xfrm>
            <a:off x="3433746" y="1202600"/>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90E275E3-3ABE-4FC3-A913-F7F5C11F63CB}"/>
              </a:ext>
            </a:extLst>
          </p:cNvPr>
          <p:cNvCxnSpPr>
            <a:cxnSpLocks/>
          </p:cNvCxnSpPr>
          <p:nvPr/>
        </p:nvCxnSpPr>
        <p:spPr>
          <a:xfrm>
            <a:off x="6112402" y="1202599"/>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443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3"/>
            <a:ext cx="7649649" cy="646331"/>
          </a:xfrm>
          <a:prstGeom prst="rect">
            <a:avLst/>
          </a:prstGeom>
          <a:noFill/>
        </p:spPr>
        <p:txBody>
          <a:bodyPr wrap="square" rtlCol="0">
            <a:spAutoFit/>
          </a:bodyPr>
          <a:lstStyle/>
          <a:p>
            <a:r>
              <a:rPr lang="fr-FR" b="1" dirty="0">
                <a:latin typeface="Century Gothic" panose="020B0502020202020204" pitchFamily="34" charset="0"/>
              </a:rPr>
              <a:t>Plusieurs modes à la suite pour un même trajet chez les </a:t>
            </a:r>
            <a:r>
              <a:rPr lang="fr-FR" b="1" dirty="0" err="1">
                <a:latin typeface="Century Gothic" panose="020B0502020202020204" pitchFamily="34" charset="0"/>
              </a:rPr>
              <a:t>enseignant.e.s</a:t>
            </a:r>
            <a:r>
              <a:rPr lang="fr-FR" b="1" dirty="0">
                <a:latin typeface="Century Gothic" panose="020B0502020202020204" pitchFamily="34" charset="0"/>
              </a:rPr>
              <a:t> – </a:t>
            </a:r>
            <a:r>
              <a:rPr lang="fr-FR" b="1" dirty="0" err="1">
                <a:latin typeface="Century Gothic" panose="020B0502020202020204" pitchFamily="34" charset="0"/>
              </a:rPr>
              <a:t>chercheur.euse.s</a:t>
            </a:r>
            <a:endParaRPr lang="fr-FR" b="1" dirty="0">
              <a:latin typeface="Century Gothic" panose="020B0502020202020204" pitchFamily="34" charset="0"/>
            </a:endParaRPr>
          </a:p>
        </p:txBody>
      </p:sp>
      <p:pic>
        <p:nvPicPr>
          <p:cNvPr id="5" name="Image 4">
            <a:extLst>
              <a:ext uri="{FF2B5EF4-FFF2-40B4-BE49-F238E27FC236}">
                <a16:creationId xmlns:a16="http://schemas.microsoft.com/office/drawing/2014/main" id="{6B20D0E4-D8E2-465D-B45C-E08966B3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830" y="3689368"/>
            <a:ext cx="536279" cy="536279"/>
          </a:xfrm>
          <a:prstGeom prst="rect">
            <a:avLst/>
          </a:prstGeom>
        </p:spPr>
      </p:pic>
      <p:pic>
        <p:nvPicPr>
          <p:cNvPr id="6" name="Image 5">
            <a:extLst>
              <a:ext uri="{FF2B5EF4-FFF2-40B4-BE49-F238E27FC236}">
                <a16:creationId xmlns:a16="http://schemas.microsoft.com/office/drawing/2014/main" id="{60385700-32CC-485F-911D-D08ED37D4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803" y="5096274"/>
            <a:ext cx="646332" cy="646332"/>
          </a:xfrm>
          <a:prstGeom prst="rect">
            <a:avLst/>
          </a:prstGeom>
        </p:spPr>
      </p:pic>
      <p:sp>
        <p:nvSpPr>
          <p:cNvPr id="9" name="ZoneTexte 8">
            <a:extLst>
              <a:ext uri="{FF2B5EF4-FFF2-40B4-BE49-F238E27FC236}">
                <a16:creationId xmlns:a16="http://schemas.microsoft.com/office/drawing/2014/main" id="{B1109EA3-ADB9-4C3E-A8BD-FEF602BD154D}"/>
              </a:ext>
            </a:extLst>
          </p:cNvPr>
          <p:cNvSpPr txBox="1"/>
          <p:nvPr/>
        </p:nvSpPr>
        <p:spPr>
          <a:xfrm>
            <a:off x="1152939" y="2760407"/>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Vélo</a:t>
            </a:r>
          </a:p>
        </p:txBody>
      </p:sp>
      <p:sp>
        <p:nvSpPr>
          <p:cNvPr id="19" name="ZoneTexte 18">
            <a:extLst>
              <a:ext uri="{FF2B5EF4-FFF2-40B4-BE49-F238E27FC236}">
                <a16:creationId xmlns:a16="http://schemas.microsoft.com/office/drawing/2014/main" id="{E7F05EFF-71F6-4A18-9BB6-0C5A368AF85B}"/>
              </a:ext>
            </a:extLst>
          </p:cNvPr>
          <p:cNvSpPr txBox="1"/>
          <p:nvPr/>
        </p:nvSpPr>
        <p:spPr>
          <a:xfrm>
            <a:off x="981215" y="4244294"/>
            <a:ext cx="1973466"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sp>
        <p:nvSpPr>
          <p:cNvPr id="20" name="ZoneTexte 19">
            <a:extLst>
              <a:ext uri="{FF2B5EF4-FFF2-40B4-BE49-F238E27FC236}">
                <a16:creationId xmlns:a16="http://schemas.microsoft.com/office/drawing/2014/main" id="{973016C2-B8E7-42BA-AD01-0EA9AEDCA60F}"/>
              </a:ext>
            </a:extLst>
          </p:cNvPr>
          <p:cNvSpPr txBox="1"/>
          <p:nvPr/>
        </p:nvSpPr>
        <p:spPr>
          <a:xfrm>
            <a:off x="1082612" y="5724338"/>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pic>
        <p:nvPicPr>
          <p:cNvPr id="21" name="Image 20">
            <a:extLst>
              <a:ext uri="{FF2B5EF4-FFF2-40B4-BE49-F238E27FC236}">
                <a16:creationId xmlns:a16="http://schemas.microsoft.com/office/drawing/2014/main" id="{D1BA42C8-2847-4464-8C98-5FEB57D8B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63" y="2114075"/>
            <a:ext cx="646332" cy="646332"/>
          </a:xfrm>
          <a:prstGeom prst="rect">
            <a:avLst/>
          </a:prstGeom>
        </p:spPr>
      </p:pic>
      <p:sp>
        <p:nvSpPr>
          <p:cNvPr id="22" name="ZoneTexte 21">
            <a:extLst>
              <a:ext uri="{FF2B5EF4-FFF2-40B4-BE49-F238E27FC236}">
                <a16:creationId xmlns:a16="http://schemas.microsoft.com/office/drawing/2014/main" id="{4C6CC224-8080-4AD4-84D4-B4E434E30ABB}"/>
              </a:ext>
            </a:extLst>
          </p:cNvPr>
          <p:cNvSpPr txBox="1"/>
          <p:nvPr/>
        </p:nvSpPr>
        <p:spPr>
          <a:xfrm>
            <a:off x="3948066" y="2760407"/>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pic>
        <p:nvPicPr>
          <p:cNvPr id="23" name="Image 22">
            <a:extLst>
              <a:ext uri="{FF2B5EF4-FFF2-40B4-BE49-F238E27FC236}">
                <a16:creationId xmlns:a16="http://schemas.microsoft.com/office/drawing/2014/main" id="{C5046201-05B4-4905-B266-0F4261E61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349" y="3597963"/>
            <a:ext cx="646331" cy="646331"/>
          </a:xfrm>
          <a:prstGeom prst="rect">
            <a:avLst/>
          </a:prstGeom>
        </p:spPr>
      </p:pic>
      <p:sp>
        <p:nvSpPr>
          <p:cNvPr id="24" name="ZoneTexte 23">
            <a:extLst>
              <a:ext uri="{FF2B5EF4-FFF2-40B4-BE49-F238E27FC236}">
                <a16:creationId xmlns:a16="http://schemas.microsoft.com/office/drawing/2014/main" id="{59521013-01F7-4D96-89C8-13EA568EFF54}"/>
              </a:ext>
            </a:extLst>
          </p:cNvPr>
          <p:cNvSpPr txBox="1"/>
          <p:nvPr/>
        </p:nvSpPr>
        <p:spPr>
          <a:xfrm>
            <a:off x="3896498" y="424429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pic>
        <p:nvPicPr>
          <p:cNvPr id="25" name="Image 24">
            <a:extLst>
              <a:ext uri="{FF2B5EF4-FFF2-40B4-BE49-F238E27FC236}">
                <a16:creationId xmlns:a16="http://schemas.microsoft.com/office/drawing/2014/main" id="{646F28C2-38B9-4D3C-B872-3857FE004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75" y="5191179"/>
            <a:ext cx="536279" cy="536279"/>
          </a:xfrm>
          <a:prstGeom prst="rect">
            <a:avLst/>
          </a:prstGeom>
        </p:spPr>
      </p:pic>
      <p:sp>
        <p:nvSpPr>
          <p:cNvPr id="26" name="ZoneTexte 25">
            <a:extLst>
              <a:ext uri="{FF2B5EF4-FFF2-40B4-BE49-F238E27FC236}">
                <a16:creationId xmlns:a16="http://schemas.microsoft.com/office/drawing/2014/main" id="{28E9B89D-134C-4F0A-9712-8A4AF4383BDD}"/>
              </a:ext>
            </a:extLst>
          </p:cNvPr>
          <p:cNvSpPr txBox="1"/>
          <p:nvPr/>
        </p:nvSpPr>
        <p:spPr>
          <a:xfrm>
            <a:off x="3882741" y="5724338"/>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pic>
        <p:nvPicPr>
          <p:cNvPr id="27" name="Image 26">
            <a:extLst>
              <a:ext uri="{FF2B5EF4-FFF2-40B4-BE49-F238E27FC236}">
                <a16:creationId xmlns:a16="http://schemas.microsoft.com/office/drawing/2014/main" id="{4A5EEE43-3571-4136-BDCA-BD5D5BCE9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08" y="2095083"/>
            <a:ext cx="646331" cy="646331"/>
          </a:xfrm>
          <a:prstGeom prst="rect">
            <a:avLst/>
          </a:prstGeom>
        </p:spPr>
      </p:pic>
      <p:sp>
        <p:nvSpPr>
          <p:cNvPr id="28" name="ZoneTexte 27">
            <a:extLst>
              <a:ext uri="{FF2B5EF4-FFF2-40B4-BE49-F238E27FC236}">
                <a16:creationId xmlns:a16="http://schemas.microsoft.com/office/drawing/2014/main" id="{3F0BCD6A-68A4-4D92-9F4D-001326F93695}"/>
              </a:ext>
            </a:extLst>
          </p:cNvPr>
          <p:cNvSpPr txBox="1"/>
          <p:nvPr/>
        </p:nvSpPr>
        <p:spPr>
          <a:xfrm>
            <a:off x="6592957" y="274141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pic>
        <p:nvPicPr>
          <p:cNvPr id="29" name="Image 28">
            <a:extLst>
              <a:ext uri="{FF2B5EF4-FFF2-40B4-BE49-F238E27FC236}">
                <a16:creationId xmlns:a16="http://schemas.microsoft.com/office/drawing/2014/main" id="{9148945E-253D-44B4-9280-AA0B05CC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954" y="3597962"/>
            <a:ext cx="646332" cy="646332"/>
          </a:xfrm>
          <a:prstGeom prst="rect">
            <a:avLst/>
          </a:prstGeom>
        </p:spPr>
      </p:pic>
      <p:sp>
        <p:nvSpPr>
          <p:cNvPr id="30" name="ZoneTexte 29">
            <a:extLst>
              <a:ext uri="{FF2B5EF4-FFF2-40B4-BE49-F238E27FC236}">
                <a16:creationId xmlns:a16="http://schemas.microsoft.com/office/drawing/2014/main" id="{41871C6A-CB8B-431E-9F21-EE120120841C}"/>
              </a:ext>
            </a:extLst>
          </p:cNvPr>
          <p:cNvSpPr txBox="1"/>
          <p:nvPr/>
        </p:nvSpPr>
        <p:spPr>
          <a:xfrm>
            <a:off x="6592957" y="4244294"/>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sp>
        <p:nvSpPr>
          <p:cNvPr id="31" name="ZoneTexte 30">
            <a:extLst>
              <a:ext uri="{FF2B5EF4-FFF2-40B4-BE49-F238E27FC236}">
                <a16:creationId xmlns:a16="http://schemas.microsoft.com/office/drawing/2014/main" id="{F257861F-61F4-401D-8DEE-E935D9DB5406}"/>
              </a:ext>
            </a:extLst>
          </p:cNvPr>
          <p:cNvSpPr txBox="1"/>
          <p:nvPr/>
        </p:nvSpPr>
        <p:spPr>
          <a:xfrm>
            <a:off x="6539981" y="5747174"/>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Vélo</a:t>
            </a:r>
          </a:p>
        </p:txBody>
      </p:sp>
      <p:sp>
        <p:nvSpPr>
          <p:cNvPr id="10" name="ZoneTexte 9">
            <a:extLst>
              <a:ext uri="{FF2B5EF4-FFF2-40B4-BE49-F238E27FC236}">
                <a16:creationId xmlns:a16="http://schemas.microsoft.com/office/drawing/2014/main" id="{97069DEB-D65F-4095-A87E-08C7EE5250E1}"/>
              </a:ext>
            </a:extLst>
          </p:cNvPr>
          <p:cNvSpPr txBox="1"/>
          <p:nvPr/>
        </p:nvSpPr>
        <p:spPr>
          <a:xfrm>
            <a:off x="1368277" y="1649931"/>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66</a:t>
            </a:r>
          </a:p>
        </p:txBody>
      </p:sp>
      <p:sp>
        <p:nvSpPr>
          <p:cNvPr id="32" name="ZoneTexte 31">
            <a:extLst>
              <a:ext uri="{FF2B5EF4-FFF2-40B4-BE49-F238E27FC236}">
                <a16:creationId xmlns:a16="http://schemas.microsoft.com/office/drawing/2014/main" id="{2F97E63E-90EA-4174-B0F3-3FED84B49072}"/>
              </a:ext>
            </a:extLst>
          </p:cNvPr>
          <p:cNvSpPr txBox="1"/>
          <p:nvPr/>
        </p:nvSpPr>
        <p:spPr>
          <a:xfrm>
            <a:off x="4153967" y="1664515"/>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55</a:t>
            </a:r>
          </a:p>
        </p:txBody>
      </p:sp>
      <p:sp>
        <p:nvSpPr>
          <p:cNvPr id="33" name="ZoneTexte 32">
            <a:extLst>
              <a:ext uri="{FF2B5EF4-FFF2-40B4-BE49-F238E27FC236}">
                <a16:creationId xmlns:a16="http://schemas.microsoft.com/office/drawing/2014/main" id="{4123BF40-5672-4172-B00D-FA9BDC3F78F3}"/>
              </a:ext>
            </a:extLst>
          </p:cNvPr>
          <p:cNvSpPr txBox="1"/>
          <p:nvPr/>
        </p:nvSpPr>
        <p:spPr>
          <a:xfrm>
            <a:off x="6743355" y="1657029"/>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39</a:t>
            </a:r>
          </a:p>
        </p:txBody>
      </p:sp>
      <p:sp>
        <p:nvSpPr>
          <p:cNvPr id="11" name="ZoneTexte 10">
            <a:extLst>
              <a:ext uri="{FF2B5EF4-FFF2-40B4-BE49-F238E27FC236}">
                <a16:creationId xmlns:a16="http://schemas.microsoft.com/office/drawing/2014/main" id="{8D01E433-4E69-4DA5-BD8B-89B48E3B3997}"/>
              </a:ext>
            </a:extLst>
          </p:cNvPr>
          <p:cNvSpPr txBox="1"/>
          <p:nvPr/>
        </p:nvSpPr>
        <p:spPr>
          <a:xfrm>
            <a:off x="1152793" y="3006628"/>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29% </a:t>
            </a:r>
            <a:r>
              <a:rPr lang="fr-FR" sz="1000" dirty="0">
                <a:latin typeface="Century Gothic" panose="020B0502020202020204" pitchFamily="34" charset="0"/>
              </a:rPr>
              <a:t>le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4" name="ZoneTexte 33">
            <a:extLst>
              <a:ext uri="{FF2B5EF4-FFF2-40B4-BE49-F238E27FC236}">
                <a16:creationId xmlns:a16="http://schemas.microsoft.com/office/drawing/2014/main" id="{6F42A035-739B-44AC-919D-009F5D2A65C0}"/>
              </a:ext>
            </a:extLst>
          </p:cNvPr>
          <p:cNvSpPr txBox="1"/>
          <p:nvPr/>
        </p:nvSpPr>
        <p:spPr>
          <a:xfrm>
            <a:off x="1063445" y="446109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23% </a:t>
            </a:r>
            <a:r>
              <a:rPr lang="fr-FR" sz="1000" dirty="0">
                <a:latin typeface="Century Gothic" panose="020B0502020202020204" pitchFamily="34" charset="0"/>
              </a:rPr>
              <a:t>la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5" name="ZoneTexte 34">
            <a:extLst>
              <a:ext uri="{FF2B5EF4-FFF2-40B4-BE49-F238E27FC236}">
                <a16:creationId xmlns:a16="http://schemas.microsoft.com/office/drawing/2014/main" id="{58397840-C049-4BED-8F47-24057CD7CB76}"/>
              </a:ext>
            </a:extLst>
          </p:cNvPr>
          <p:cNvSpPr txBox="1"/>
          <p:nvPr/>
        </p:nvSpPr>
        <p:spPr>
          <a:xfrm>
            <a:off x="1148936"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les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6" name="ZoneTexte 35">
            <a:extLst>
              <a:ext uri="{FF2B5EF4-FFF2-40B4-BE49-F238E27FC236}">
                <a16:creationId xmlns:a16="http://schemas.microsoft.com/office/drawing/2014/main" id="{9058FD69-AF8D-470C-8BBC-F98BFDF8E964}"/>
              </a:ext>
            </a:extLst>
          </p:cNvPr>
          <p:cNvSpPr txBox="1"/>
          <p:nvPr/>
        </p:nvSpPr>
        <p:spPr>
          <a:xfrm>
            <a:off x="3851824" y="3021212"/>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64% </a:t>
            </a:r>
            <a:r>
              <a:rPr lang="fr-FR" sz="1000" dirty="0">
                <a:latin typeface="Century Gothic" panose="020B0502020202020204" pitchFamily="34" charset="0"/>
              </a:rPr>
              <a:t>les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7" name="ZoneTexte 36">
            <a:extLst>
              <a:ext uri="{FF2B5EF4-FFF2-40B4-BE49-F238E27FC236}">
                <a16:creationId xmlns:a16="http://schemas.microsoft.com/office/drawing/2014/main" id="{98E71398-EB07-48DA-98B6-034EB0EE1344}"/>
              </a:ext>
            </a:extLst>
          </p:cNvPr>
          <p:cNvSpPr txBox="1"/>
          <p:nvPr/>
        </p:nvSpPr>
        <p:spPr>
          <a:xfrm>
            <a:off x="3838856" y="446109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la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8" name="ZoneTexte 37">
            <a:extLst>
              <a:ext uri="{FF2B5EF4-FFF2-40B4-BE49-F238E27FC236}">
                <a16:creationId xmlns:a16="http://schemas.microsoft.com/office/drawing/2014/main" id="{4BDA9EE0-84F3-4EA4-A3F1-682B13C56C04}"/>
              </a:ext>
            </a:extLst>
          </p:cNvPr>
          <p:cNvSpPr txBox="1"/>
          <p:nvPr/>
        </p:nvSpPr>
        <p:spPr>
          <a:xfrm>
            <a:off x="3862547"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11% </a:t>
            </a:r>
            <a:r>
              <a:rPr lang="fr-FR" sz="1000" dirty="0">
                <a:latin typeface="Century Gothic" panose="020B0502020202020204" pitchFamily="34" charset="0"/>
              </a:rPr>
              <a:t>la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9" name="ZoneTexte 38">
            <a:extLst>
              <a:ext uri="{FF2B5EF4-FFF2-40B4-BE49-F238E27FC236}">
                <a16:creationId xmlns:a16="http://schemas.microsoft.com/office/drawing/2014/main" id="{55118E10-127A-408C-859F-1F03C7DBC9ED}"/>
              </a:ext>
            </a:extLst>
          </p:cNvPr>
          <p:cNvSpPr txBox="1"/>
          <p:nvPr/>
        </p:nvSpPr>
        <p:spPr>
          <a:xfrm>
            <a:off x="6548283" y="3005139"/>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44% </a:t>
            </a:r>
            <a:r>
              <a:rPr lang="fr-FR" sz="1000" dirty="0">
                <a:latin typeface="Century Gothic" panose="020B0502020202020204" pitchFamily="34" charset="0"/>
              </a:rPr>
              <a:t>la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0" name="ZoneTexte 39">
            <a:extLst>
              <a:ext uri="{FF2B5EF4-FFF2-40B4-BE49-F238E27FC236}">
                <a16:creationId xmlns:a16="http://schemas.microsoft.com/office/drawing/2014/main" id="{DA91C0CD-6025-4B3B-A39E-2CCD07A5A52E}"/>
              </a:ext>
            </a:extLst>
          </p:cNvPr>
          <p:cNvSpPr txBox="1"/>
          <p:nvPr/>
        </p:nvSpPr>
        <p:spPr>
          <a:xfrm>
            <a:off x="6575071" y="446106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les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1" name="ZoneTexte 40">
            <a:extLst>
              <a:ext uri="{FF2B5EF4-FFF2-40B4-BE49-F238E27FC236}">
                <a16:creationId xmlns:a16="http://schemas.microsoft.com/office/drawing/2014/main" id="{E790C4D3-AB33-4601-AB81-7E076C4CC2A9}"/>
              </a:ext>
            </a:extLst>
          </p:cNvPr>
          <p:cNvSpPr txBox="1"/>
          <p:nvPr/>
        </p:nvSpPr>
        <p:spPr>
          <a:xfrm>
            <a:off x="6510606" y="5929913"/>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le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2" name="Organigramme : Délai 41">
            <a:extLst>
              <a:ext uri="{FF2B5EF4-FFF2-40B4-BE49-F238E27FC236}">
                <a16:creationId xmlns:a16="http://schemas.microsoft.com/office/drawing/2014/main" id="{5CEB1FC4-3954-4457-B7DD-B5A59DA5396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a16="http://schemas.microsoft.com/office/drawing/2014/main" id="{C76CC5B8-0C9F-472B-91F8-990F5F97A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250" y="2121554"/>
            <a:ext cx="733438" cy="733438"/>
          </a:xfrm>
          <a:prstGeom prst="rect">
            <a:avLst/>
          </a:prstGeom>
        </p:spPr>
      </p:pic>
      <p:pic>
        <p:nvPicPr>
          <p:cNvPr id="46" name="Image 45">
            <a:extLst>
              <a:ext uri="{FF2B5EF4-FFF2-40B4-BE49-F238E27FC236}">
                <a16:creationId xmlns:a16="http://schemas.microsoft.com/office/drawing/2014/main" id="{48591A1C-E9D3-4E7F-8435-1D9E3504F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247" y="5130295"/>
            <a:ext cx="733438" cy="733438"/>
          </a:xfrm>
          <a:prstGeom prst="rect">
            <a:avLst/>
          </a:prstGeom>
        </p:spPr>
      </p:pic>
      <p:pic>
        <p:nvPicPr>
          <p:cNvPr id="47" name="Image 46">
            <a:extLst>
              <a:ext uri="{FF2B5EF4-FFF2-40B4-BE49-F238E27FC236}">
                <a16:creationId xmlns:a16="http://schemas.microsoft.com/office/drawing/2014/main" id="{4E2E7CF7-B892-44EF-844F-D2FCFBB241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sp>
        <p:nvSpPr>
          <p:cNvPr id="49" name="ZoneTexte 48">
            <a:extLst>
              <a:ext uri="{FF2B5EF4-FFF2-40B4-BE49-F238E27FC236}">
                <a16:creationId xmlns:a16="http://schemas.microsoft.com/office/drawing/2014/main" id="{FCB45629-FA08-433A-9F8E-FCDA2225AAEF}"/>
              </a:ext>
            </a:extLst>
          </p:cNvPr>
          <p:cNvSpPr txBox="1"/>
          <p:nvPr/>
        </p:nvSpPr>
        <p:spPr>
          <a:xfrm>
            <a:off x="398351" y="6519460"/>
            <a:ext cx="8477749" cy="230832"/>
          </a:xfrm>
          <a:prstGeom prst="rect">
            <a:avLst/>
          </a:prstGeom>
          <a:noFill/>
        </p:spPr>
        <p:txBody>
          <a:bodyPr wrap="square" rtlCol="0">
            <a:spAutoFit/>
          </a:bodyPr>
          <a:lstStyle/>
          <a:p>
            <a:r>
              <a:rPr lang="fr-FR" sz="900" i="1" dirty="0">
                <a:latin typeface="Century Gothic" panose="020B0502020202020204" pitchFamily="34" charset="0"/>
              </a:rPr>
              <a:t>Lecture : Parmi les </a:t>
            </a:r>
            <a:r>
              <a:rPr lang="fr-FR" sz="900" i="1" dirty="0" err="1">
                <a:latin typeface="Century Gothic" panose="020B0502020202020204" pitchFamily="34" charset="0"/>
              </a:rPr>
              <a:t>enseignant.e.s</a:t>
            </a:r>
            <a:r>
              <a:rPr lang="fr-FR" sz="900" i="1" dirty="0">
                <a:latin typeface="Century Gothic" panose="020B0502020202020204" pitchFamily="34" charset="0"/>
              </a:rPr>
              <a:t> déclarant un 1</a:t>
            </a:r>
            <a:r>
              <a:rPr lang="fr-FR" sz="900" i="1" baseline="30000" dirty="0">
                <a:latin typeface="Century Gothic" panose="020B0502020202020204" pitchFamily="34" charset="0"/>
              </a:rPr>
              <a:t>er</a:t>
            </a:r>
            <a:r>
              <a:rPr lang="fr-FR" sz="900" i="1" dirty="0">
                <a:latin typeface="Century Gothic" panose="020B0502020202020204" pitchFamily="34" charset="0"/>
              </a:rPr>
              <a:t> mode, 29% déclarent le vélo, 23% déclarent la voiture et 21% déclarent les transports en commun </a:t>
            </a:r>
          </a:p>
        </p:txBody>
      </p:sp>
      <p:sp>
        <p:nvSpPr>
          <p:cNvPr id="43" name="ZoneTexte 42">
            <a:extLst>
              <a:ext uri="{FF2B5EF4-FFF2-40B4-BE49-F238E27FC236}">
                <a16:creationId xmlns:a16="http://schemas.microsoft.com/office/drawing/2014/main" id="{9C3F81FA-02E9-4005-918B-190E921FF11D}"/>
              </a:ext>
            </a:extLst>
          </p:cNvPr>
          <p:cNvSpPr txBox="1"/>
          <p:nvPr/>
        </p:nvSpPr>
        <p:spPr>
          <a:xfrm>
            <a:off x="719520" y="954973"/>
            <a:ext cx="260569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n°1</a:t>
            </a:r>
          </a:p>
        </p:txBody>
      </p:sp>
      <p:sp>
        <p:nvSpPr>
          <p:cNvPr id="44" name="ZoneTexte 43">
            <a:extLst>
              <a:ext uri="{FF2B5EF4-FFF2-40B4-BE49-F238E27FC236}">
                <a16:creationId xmlns:a16="http://schemas.microsoft.com/office/drawing/2014/main" id="{5B11B37D-C5BD-4DE5-B12D-8B4A4D7B3A16}"/>
              </a:ext>
            </a:extLst>
          </p:cNvPr>
          <p:cNvSpPr txBox="1"/>
          <p:nvPr/>
        </p:nvSpPr>
        <p:spPr>
          <a:xfrm>
            <a:off x="3433746" y="947681"/>
            <a:ext cx="257012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n°2 </a:t>
            </a:r>
          </a:p>
        </p:txBody>
      </p:sp>
      <p:sp>
        <p:nvSpPr>
          <p:cNvPr id="48" name="ZoneTexte 47">
            <a:extLst>
              <a:ext uri="{FF2B5EF4-FFF2-40B4-BE49-F238E27FC236}">
                <a16:creationId xmlns:a16="http://schemas.microsoft.com/office/drawing/2014/main" id="{773C5251-DC7B-4A96-B570-551BB0E121D3}"/>
              </a:ext>
            </a:extLst>
          </p:cNvPr>
          <p:cNvSpPr txBox="1"/>
          <p:nvPr/>
        </p:nvSpPr>
        <p:spPr>
          <a:xfrm>
            <a:off x="6112402" y="954973"/>
            <a:ext cx="2551043"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n°3 </a:t>
            </a:r>
          </a:p>
        </p:txBody>
      </p:sp>
      <p:sp>
        <p:nvSpPr>
          <p:cNvPr id="3" name="Espace réservé du numéro de diapositive 2">
            <a:extLst>
              <a:ext uri="{FF2B5EF4-FFF2-40B4-BE49-F238E27FC236}">
                <a16:creationId xmlns:a16="http://schemas.microsoft.com/office/drawing/2014/main" id="{D0DC84C4-EE4F-4B84-A7E8-2971E48DEA8B}"/>
              </a:ext>
            </a:extLst>
          </p:cNvPr>
          <p:cNvSpPr>
            <a:spLocks noGrp="1"/>
          </p:cNvSpPr>
          <p:nvPr>
            <p:ph type="sldNum" sz="quarter" idx="12"/>
          </p:nvPr>
        </p:nvSpPr>
        <p:spPr/>
        <p:txBody>
          <a:bodyPr/>
          <a:lstStyle/>
          <a:p>
            <a:fld id="{E399C115-596B-4060-A119-8783C9F587DB}" type="slidenum">
              <a:rPr lang="fr-FR" smtClean="0"/>
              <a:t>35</a:t>
            </a:fld>
            <a:endParaRPr lang="fr-FR"/>
          </a:p>
        </p:txBody>
      </p:sp>
      <p:cxnSp>
        <p:nvCxnSpPr>
          <p:cNvPr id="50" name="Connecteur droit avec flèche 49">
            <a:extLst>
              <a:ext uri="{FF2B5EF4-FFF2-40B4-BE49-F238E27FC236}">
                <a16:creationId xmlns:a16="http://schemas.microsoft.com/office/drawing/2014/main" id="{4D7305DB-E444-4284-ABC5-4E468B02E768}"/>
              </a:ext>
            </a:extLst>
          </p:cNvPr>
          <p:cNvCxnSpPr>
            <a:cxnSpLocks/>
          </p:cNvCxnSpPr>
          <p:nvPr/>
        </p:nvCxnSpPr>
        <p:spPr>
          <a:xfrm>
            <a:off x="3381990" y="1202600"/>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CFCC3E1F-8B0A-40F6-8C4E-89913F6D0870}"/>
              </a:ext>
            </a:extLst>
          </p:cNvPr>
          <p:cNvCxnSpPr>
            <a:cxnSpLocks/>
          </p:cNvCxnSpPr>
          <p:nvPr/>
        </p:nvCxnSpPr>
        <p:spPr>
          <a:xfrm>
            <a:off x="6060646" y="1202599"/>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8A227D09-2AE9-4212-A20F-2891EC46291E}"/>
              </a:ext>
            </a:extLst>
          </p:cNvPr>
          <p:cNvSpPr txBox="1"/>
          <p:nvPr/>
        </p:nvSpPr>
        <p:spPr>
          <a:xfrm>
            <a:off x="4401576" y="709670"/>
            <a:ext cx="3611331" cy="230832"/>
          </a:xfrm>
          <a:prstGeom prst="rect">
            <a:avLst/>
          </a:prstGeom>
          <a:noFill/>
        </p:spPr>
        <p:txBody>
          <a:bodyPr wrap="square" rtlCol="0">
            <a:spAutoFit/>
          </a:bodyPr>
          <a:lstStyle/>
          <a:p>
            <a:r>
              <a:rPr lang="fr-FR" sz="900" i="1" dirty="0">
                <a:latin typeface="Century Gothic" panose="020B0502020202020204" pitchFamily="34" charset="0"/>
              </a:rPr>
              <a:t>n = 160</a:t>
            </a:r>
          </a:p>
        </p:txBody>
      </p:sp>
    </p:spTree>
    <p:extLst>
      <p:ext uri="{BB962C8B-B14F-4D97-AF65-F5344CB8AC3E}">
        <p14:creationId xmlns:p14="http://schemas.microsoft.com/office/powerpoint/2010/main" val="197100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3"/>
            <a:ext cx="7649649" cy="369332"/>
          </a:xfrm>
          <a:prstGeom prst="rect">
            <a:avLst/>
          </a:prstGeom>
          <a:noFill/>
        </p:spPr>
        <p:txBody>
          <a:bodyPr wrap="square" rtlCol="0">
            <a:spAutoFit/>
          </a:bodyPr>
          <a:lstStyle/>
          <a:p>
            <a:r>
              <a:rPr lang="fr-FR" b="1" dirty="0">
                <a:latin typeface="Century Gothic" panose="020B0502020202020204" pitchFamily="34" charset="0"/>
              </a:rPr>
              <a:t>Plusieurs modes à la suite pour un même trajet chez les BIATSS</a:t>
            </a:r>
          </a:p>
        </p:txBody>
      </p:sp>
      <p:pic>
        <p:nvPicPr>
          <p:cNvPr id="5" name="Image 4">
            <a:extLst>
              <a:ext uri="{FF2B5EF4-FFF2-40B4-BE49-F238E27FC236}">
                <a16:creationId xmlns:a16="http://schemas.microsoft.com/office/drawing/2014/main" id="{6B20D0E4-D8E2-465D-B45C-E08966B3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479" y="2263026"/>
            <a:ext cx="536279" cy="536279"/>
          </a:xfrm>
          <a:prstGeom prst="rect">
            <a:avLst/>
          </a:prstGeom>
        </p:spPr>
      </p:pic>
      <p:pic>
        <p:nvPicPr>
          <p:cNvPr id="6" name="Image 5">
            <a:extLst>
              <a:ext uri="{FF2B5EF4-FFF2-40B4-BE49-F238E27FC236}">
                <a16:creationId xmlns:a16="http://schemas.microsoft.com/office/drawing/2014/main" id="{60385700-32CC-485F-911D-D08ED37D4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803" y="5114376"/>
            <a:ext cx="646332" cy="646332"/>
          </a:xfrm>
          <a:prstGeom prst="rect">
            <a:avLst/>
          </a:prstGeom>
        </p:spPr>
      </p:pic>
      <p:sp>
        <p:nvSpPr>
          <p:cNvPr id="9" name="ZoneTexte 8">
            <a:extLst>
              <a:ext uri="{FF2B5EF4-FFF2-40B4-BE49-F238E27FC236}">
                <a16:creationId xmlns:a16="http://schemas.microsoft.com/office/drawing/2014/main" id="{B1109EA3-ADB9-4C3E-A8BD-FEF602BD154D}"/>
              </a:ext>
            </a:extLst>
          </p:cNvPr>
          <p:cNvSpPr txBox="1"/>
          <p:nvPr/>
        </p:nvSpPr>
        <p:spPr>
          <a:xfrm>
            <a:off x="1108126" y="2778508"/>
            <a:ext cx="1824928"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sp>
        <p:nvSpPr>
          <p:cNvPr id="19" name="ZoneTexte 18">
            <a:extLst>
              <a:ext uri="{FF2B5EF4-FFF2-40B4-BE49-F238E27FC236}">
                <a16:creationId xmlns:a16="http://schemas.microsoft.com/office/drawing/2014/main" id="{E7F05EFF-71F6-4A18-9BB6-0C5A368AF85B}"/>
              </a:ext>
            </a:extLst>
          </p:cNvPr>
          <p:cNvSpPr txBox="1"/>
          <p:nvPr/>
        </p:nvSpPr>
        <p:spPr>
          <a:xfrm>
            <a:off x="981215" y="4262396"/>
            <a:ext cx="1973466"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sp>
        <p:nvSpPr>
          <p:cNvPr id="20" name="ZoneTexte 19">
            <a:extLst>
              <a:ext uri="{FF2B5EF4-FFF2-40B4-BE49-F238E27FC236}">
                <a16:creationId xmlns:a16="http://schemas.microsoft.com/office/drawing/2014/main" id="{973016C2-B8E7-42BA-AD01-0EA9AEDCA60F}"/>
              </a:ext>
            </a:extLst>
          </p:cNvPr>
          <p:cNvSpPr txBox="1"/>
          <p:nvPr/>
        </p:nvSpPr>
        <p:spPr>
          <a:xfrm>
            <a:off x="1082612" y="5742440"/>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pic>
        <p:nvPicPr>
          <p:cNvPr id="21" name="Image 20">
            <a:extLst>
              <a:ext uri="{FF2B5EF4-FFF2-40B4-BE49-F238E27FC236}">
                <a16:creationId xmlns:a16="http://schemas.microsoft.com/office/drawing/2014/main" id="{D1BA42C8-2847-4464-8C98-5FEB57D8B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63" y="2132177"/>
            <a:ext cx="646332" cy="646332"/>
          </a:xfrm>
          <a:prstGeom prst="rect">
            <a:avLst/>
          </a:prstGeom>
        </p:spPr>
      </p:pic>
      <p:sp>
        <p:nvSpPr>
          <p:cNvPr id="22" name="ZoneTexte 21">
            <a:extLst>
              <a:ext uri="{FF2B5EF4-FFF2-40B4-BE49-F238E27FC236}">
                <a16:creationId xmlns:a16="http://schemas.microsoft.com/office/drawing/2014/main" id="{4C6CC224-8080-4AD4-84D4-B4E434E30ABB}"/>
              </a:ext>
            </a:extLst>
          </p:cNvPr>
          <p:cNvSpPr txBox="1"/>
          <p:nvPr/>
        </p:nvSpPr>
        <p:spPr>
          <a:xfrm>
            <a:off x="3948066" y="2778509"/>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sp>
        <p:nvSpPr>
          <p:cNvPr id="24" name="ZoneTexte 23">
            <a:extLst>
              <a:ext uri="{FF2B5EF4-FFF2-40B4-BE49-F238E27FC236}">
                <a16:creationId xmlns:a16="http://schemas.microsoft.com/office/drawing/2014/main" id="{59521013-01F7-4D96-89C8-13EA568EFF54}"/>
              </a:ext>
            </a:extLst>
          </p:cNvPr>
          <p:cNvSpPr txBox="1"/>
          <p:nvPr/>
        </p:nvSpPr>
        <p:spPr>
          <a:xfrm>
            <a:off x="3896498" y="4262396"/>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Vélo</a:t>
            </a:r>
          </a:p>
        </p:txBody>
      </p:sp>
      <p:pic>
        <p:nvPicPr>
          <p:cNvPr id="25" name="Image 24">
            <a:extLst>
              <a:ext uri="{FF2B5EF4-FFF2-40B4-BE49-F238E27FC236}">
                <a16:creationId xmlns:a16="http://schemas.microsoft.com/office/drawing/2014/main" id="{646F28C2-38B9-4D3C-B872-3857FE004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375" y="5209281"/>
            <a:ext cx="536279" cy="536279"/>
          </a:xfrm>
          <a:prstGeom prst="rect">
            <a:avLst/>
          </a:prstGeom>
        </p:spPr>
      </p:pic>
      <p:sp>
        <p:nvSpPr>
          <p:cNvPr id="26" name="ZoneTexte 25">
            <a:extLst>
              <a:ext uri="{FF2B5EF4-FFF2-40B4-BE49-F238E27FC236}">
                <a16:creationId xmlns:a16="http://schemas.microsoft.com/office/drawing/2014/main" id="{28E9B89D-134C-4F0A-9712-8A4AF4383BDD}"/>
              </a:ext>
            </a:extLst>
          </p:cNvPr>
          <p:cNvSpPr txBox="1"/>
          <p:nvPr/>
        </p:nvSpPr>
        <p:spPr>
          <a:xfrm>
            <a:off x="3882741" y="5742440"/>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Voiture essence ou diesel</a:t>
            </a:r>
          </a:p>
        </p:txBody>
      </p:sp>
      <p:pic>
        <p:nvPicPr>
          <p:cNvPr id="27" name="Image 26">
            <a:extLst>
              <a:ext uri="{FF2B5EF4-FFF2-40B4-BE49-F238E27FC236}">
                <a16:creationId xmlns:a16="http://schemas.microsoft.com/office/drawing/2014/main" id="{4A5EEE43-3571-4136-BDCA-BD5D5BCE9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08" y="2113185"/>
            <a:ext cx="646331" cy="646331"/>
          </a:xfrm>
          <a:prstGeom prst="rect">
            <a:avLst/>
          </a:prstGeom>
        </p:spPr>
      </p:pic>
      <p:sp>
        <p:nvSpPr>
          <p:cNvPr id="28" name="ZoneTexte 27">
            <a:extLst>
              <a:ext uri="{FF2B5EF4-FFF2-40B4-BE49-F238E27FC236}">
                <a16:creationId xmlns:a16="http://schemas.microsoft.com/office/drawing/2014/main" id="{3F0BCD6A-68A4-4D92-9F4D-001326F93695}"/>
              </a:ext>
            </a:extLst>
          </p:cNvPr>
          <p:cNvSpPr txBox="1"/>
          <p:nvPr/>
        </p:nvSpPr>
        <p:spPr>
          <a:xfrm>
            <a:off x="6592957" y="2759516"/>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Marche</a:t>
            </a:r>
          </a:p>
        </p:txBody>
      </p:sp>
      <p:pic>
        <p:nvPicPr>
          <p:cNvPr id="29" name="Image 28">
            <a:extLst>
              <a:ext uri="{FF2B5EF4-FFF2-40B4-BE49-F238E27FC236}">
                <a16:creationId xmlns:a16="http://schemas.microsoft.com/office/drawing/2014/main" id="{9148945E-253D-44B4-9280-AA0B05CC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954" y="3616064"/>
            <a:ext cx="646332" cy="646332"/>
          </a:xfrm>
          <a:prstGeom prst="rect">
            <a:avLst/>
          </a:prstGeom>
        </p:spPr>
      </p:pic>
      <p:sp>
        <p:nvSpPr>
          <p:cNvPr id="30" name="ZoneTexte 29">
            <a:extLst>
              <a:ext uri="{FF2B5EF4-FFF2-40B4-BE49-F238E27FC236}">
                <a16:creationId xmlns:a16="http://schemas.microsoft.com/office/drawing/2014/main" id="{41871C6A-CB8B-431E-9F21-EE120120841C}"/>
              </a:ext>
            </a:extLst>
          </p:cNvPr>
          <p:cNvSpPr txBox="1"/>
          <p:nvPr/>
        </p:nvSpPr>
        <p:spPr>
          <a:xfrm>
            <a:off x="6592957" y="4262396"/>
            <a:ext cx="1630018" cy="246221"/>
          </a:xfrm>
          <a:prstGeom prst="rect">
            <a:avLst/>
          </a:prstGeom>
          <a:noFill/>
        </p:spPr>
        <p:txBody>
          <a:bodyPr wrap="square" rtlCol="0">
            <a:spAutoFit/>
          </a:bodyPr>
          <a:lstStyle/>
          <a:p>
            <a:pPr algn="ctr"/>
            <a:r>
              <a:rPr lang="fr-FR" sz="1000" b="1" dirty="0">
                <a:latin typeface="Century Gothic" panose="020B0502020202020204" pitchFamily="34" charset="0"/>
              </a:rPr>
              <a:t>Transports en commun</a:t>
            </a:r>
          </a:p>
        </p:txBody>
      </p:sp>
      <p:sp>
        <p:nvSpPr>
          <p:cNvPr id="31" name="ZoneTexte 30">
            <a:extLst>
              <a:ext uri="{FF2B5EF4-FFF2-40B4-BE49-F238E27FC236}">
                <a16:creationId xmlns:a16="http://schemas.microsoft.com/office/drawing/2014/main" id="{F257861F-61F4-401D-8DEE-E935D9DB5406}"/>
              </a:ext>
            </a:extLst>
          </p:cNvPr>
          <p:cNvSpPr txBox="1"/>
          <p:nvPr/>
        </p:nvSpPr>
        <p:spPr>
          <a:xfrm>
            <a:off x="6539981" y="5765276"/>
            <a:ext cx="1789546" cy="246221"/>
          </a:xfrm>
          <a:prstGeom prst="rect">
            <a:avLst/>
          </a:prstGeom>
          <a:noFill/>
        </p:spPr>
        <p:txBody>
          <a:bodyPr wrap="square" rtlCol="0">
            <a:spAutoFit/>
          </a:bodyPr>
          <a:lstStyle/>
          <a:p>
            <a:pPr algn="ctr"/>
            <a:r>
              <a:rPr lang="fr-FR" sz="1000" b="1" dirty="0">
                <a:latin typeface="Century Gothic" panose="020B0502020202020204" pitchFamily="34" charset="0"/>
              </a:rPr>
              <a:t>Vélo</a:t>
            </a:r>
          </a:p>
        </p:txBody>
      </p:sp>
      <p:sp>
        <p:nvSpPr>
          <p:cNvPr id="10" name="ZoneTexte 9">
            <a:extLst>
              <a:ext uri="{FF2B5EF4-FFF2-40B4-BE49-F238E27FC236}">
                <a16:creationId xmlns:a16="http://schemas.microsoft.com/office/drawing/2014/main" id="{97069DEB-D65F-4095-A87E-08C7EE5250E1}"/>
              </a:ext>
            </a:extLst>
          </p:cNvPr>
          <p:cNvSpPr txBox="1"/>
          <p:nvPr/>
        </p:nvSpPr>
        <p:spPr>
          <a:xfrm>
            <a:off x="1368277" y="1649931"/>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93</a:t>
            </a:r>
          </a:p>
        </p:txBody>
      </p:sp>
      <p:sp>
        <p:nvSpPr>
          <p:cNvPr id="32" name="ZoneTexte 31">
            <a:extLst>
              <a:ext uri="{FF2B5EF4-FFF2-40B4-BE49-F238E27FC236}">
                <a16:creationId xmlns:a16="http://schemas.microsoft.com/office/drawing/2014/main" id="{2F97E63E-90EA-4174-B0F3-3FED84B49072}"/>
              </a:ext>
            </a:extLst>
          </p:cNvPr>
          <p:cNvSpPr txBox="1"/>
          <p:nvPr/>
        </p:nvSpPr>
        <p:spPr>
          <a:xfrm>
            <a:off x="4153967" y="1664515"/>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74</a:t>
            </a:r>
          </a:p>
        </p:txBody>
      </p:sp>
      <p:sp>
        <p:nvSpPr>
          <p:cNvPr id="33" name="ZoneTexte 32">
            <a:extLst>
              <a:ext uri="{FF2B5EF4-FFF2-40B4-BE49-F238E27FC236}">
                <a16:creationId xmlns:a16="http://schemas.microsoft.com/office/drawing/2014/main" id="{4123BF40-5672-4172-B00D-FA9BDC3F78F3}"/>
              </a:ext>
            </a:extLst>
          </p:cNvPr>
          <p:cNvSpPr txBox="1"/>
          <p:nvPr/>
        </p:nvSpPr>
        <p:spPr>
          <a:xfrm>
            <a:off x="6743355" y="1657029"/>
            <a:ext cx="1218215" cy="246221"/>
          </a:xfrm>
          <a:prstGeom prst="rect">
            <a:avLst/>
          </a:prstGeom>
          <a:noFill/>
        </p:spPr>
        <p:txBody>
          <a:bodyPr wrap="square" rtlCol="0">
            <a:spAutoFit/>
          </a:bodyPr>
          <a:lstStyle/>
          <a:p>
            <a:pPr algn="ctr"/>
            <a:r>
              <a:rPr lang="fr-FR" sz="1000" b="1" dirty="0">
                <a:latin typeface="Century Gothic" panose="020B0502020202020204" pitchFamily="34" charset="0"/>
              </a:rPr>
              <a:t>n = 48</a:t>
            </a:r>
          </a:p>
        </p:txBody>
      </p:sp>
      <p:sp>
        <p:nvSpPr>
          <p:cNvPr id="11" name="ZoneTexte 10">
            <a:extLst>
              <a:ext uri="{FF2B5EF4-FFF2-40B4-BE49-F238E27FC236}">
                <a16:creationId xmlns:a16="http://schemas.microsoft.com/office/drawing/2014/main" id="{8D01E433-4E69-4DA5-BD8B-89B48E3B3997}"/>
              </a:ext>
            </a:extLst>
          </p:cNvPr>
          <p:cNvSpPr txBox="1"/>
          <p:nvPr/>
        </p:nvSpPr>
        <p:spPr>
          <a:xfrm>
            <a:off x="1152793" y="3024730"/>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41% </a:t>
            </a:r>
            <a:r>
              <a:rPr lang="fr-FR" sz="1000" dirty="0">
                <a:latin typeface="Century Gothic" panose="020B0502020202020204" pitchFamily="34" charset="0"/>
              </a:rPr>
              <a:t>la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4" name="ZoneTexte 33">
            <a:extLst>
              <a:ext uri="{FF2B5EF4-FFF2-40B4-BE49-F238E27FC236}">
                <a16:creationId xmlns:a16="http://schemas.microsoft.com/office/drawing/2014/main" id="{6F42A035-739B-44AC-919D-009F5D2A65C0}"/>
              </a:ext>
            </a:extLst>
          </p:cNvPr>
          <p:cNvSpPr txBox="1"/>
          <p:nvPr/>
        </p:nvSpPr>
        <p:spPr>
          <a:xfrm>
            <a:off x="1063445" y="4479197"/>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24% </a:t>
            </a:r>
            <a:r>
              <a:rPr lang="fr-FR" sz="1000" dirty="0">
                <a:latin typeface="Century Gothic" panose="020B0502020202020204" pitchFamily="34" charset="0"/>
              </a:rPr>
              <a:t>la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5" name="ZoneTexte 34">
            <a:extLst>
              <a:ext uri="{FF2B5EF4-FFF2-40B4-BE49-F238E27FC236}">
                <a16:creationId xmlns:a16="http://schemas.microsoft.com/office/drawing/2014/main" id="{58397840-C049-4BED-8F47-24057CD7CB76}"/>
              </a:ext>
            </a:extLst>
          </p:cNvPr>
          <p:cNvSpPr txBox="1"/>
          <p:nvPr/>
        </p:nvSpPr>
        <p:spPr>
          <a:xfrm>
            <a:off x="1148936" y="594801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les déclarent comme 1</a:t>
            </a:r>
            <a:r>
              <a:rPr lang="fr-FR" sz="1000" baseline="30000" dirty="0">
                <a:latin typeface="Century Gothic" panose="020B0502020202020204" pitchFamily="34" charset="0"/>
              </a:rPr>
              <a:t>er</a:t>
            </a:r>
            <a:r>
              <a:rPr lang="fr-FR" sz="1000" dirty="0">
                <a:latin typeface="Century Gothic" panose="020B0502020202020204" pitchFamily="34" charset="0"/>
              </a:rPr>
              <a:t> mode</a:t>
            </a:r>
          </a:p>
        </p:txBody>
      </p:sp>
      <p:sp>
        <p:nvSpPr>
          <p:cNvPr id="36" name="ZoneTexte 35">
            <a:extLst>
              <a:ext uri="{FF2B5EF4-FFF2-40B4-BE49-F238E27FC236}">
                <a16:creationId xmlns:a16="http://schemas.microsoft.com/office/drawing/2014/main" id="{9058FD69-AF8D-470C-8BBC-F98BFDF8E964}"/>
              </a:ext>
            </a:extLst>
          </p:cNvPr>
          <p:cNvSpPr txBox="1"/>
          <p:nvPr/>
        </p:nvSpPr>
        <p:spPr>
          <a:xfrm>
            <a:off x="3851824" y="3039314"/>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66% </a:t>
            </a:r>
            <a:r>
              <a:rPr lang="fr-FR" sz="1000" dirty="0">
                <a:latin typeface="Century Gothic" panose="020B0502020202020204" pitchFamily="34" charset="0"/>
              </a:rPr>
              <a:t>les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7" name="ZoneTexte 36">
            <a:extLst>
              <a:ext uri="{FF2B5EF4-FFF2-40B4-BE49-F238E27FC236}">
                <a16:creationId xmlns:a16="http://schemas.microsoft.com/office/drawing/2014/main" id="{98E71398-EB07-48DA-98B6-034EB0EE1344}"/>
              </a:ext>
            </a:extLst>
          </p:cNvPr>
          <p:cNvSpPr txBox="1"/>
          <p:nvPr/>
        </p:nvSpPr>
        <p:spPr>
          <a:xfrm>
            <a:off x="3838856" y="4479197"/>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le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8" name="ZoneTexte 37">
            <a:extLst>
              <a:ext uri="{FF2B5EF4-FFF2-40B4-BE49-F238E27FC236}">
                <a16:creationId xmlns:a16="http://schemas.microsoft.com/office/drawing/2014/main" id="{4BDA9EE0-84F3-4EA4-A3F1-682B13C56C04}"/>
              </a:ext>
            </a:extLst>
          </p:cNvPr>
          <p:cNvSpPr txBox="1"/>
          <p:nvPr/>
        </p:nvSpPr>
        <p:spPr>
          <a:xfrm>
            <a:off x="3862547" y="594801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9% </a:t>
            </a:r>
            <a:r>
              <a:rPr lang="fr-FR" sz="1000" dirty="0">
                <a:latin typeface="Century Gothic" panose="020B0502020202020204" pitchFamily="34" charset="0"/>
              </a:rPr>
              <a:t>la déclarent comme 2</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39" name="ZoneTexte 38">
            <a:extLst>
              <a:ext uri="{FF2B5EF4-FFF2-40B4-BE49-F238E27FC236}">
                <a16:creationId xmlns:a16="http://schemas.microsoft.com/office/drawing/2014/main" id="{55118E10-127A-408C-859F-1F03C7DBC9ED}"/>
              </a:ext>
            </a:extLst>
          </p:cNvPr>
          <p:cNvSpPr txBox="1"/>
          <p:nvPr/>
        </p:nvSpPr>
        <p:spPr>
          <a:xfrm>
            <a:off x="6548283" y="3023241"/>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42% </a:t>
            </a:r>
            <a:r>
              <a:rPr lang="fr-FR" sz="1000" dirty="0">
                <a:latin typeface="Century Gothic" panose="020B0502020202020204" pitchFamily="34" charset="0"/>
              </a:rPr>
              <a:t>la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0" name="ZoneTexte 39">
            <a:extLst>
              <a:ext uri="{FF2B5EF4-FFF2-40B4-BE49-F238E27FC236}">
                <a16:creationId xmlns:a16="http://schemas.microsoft.com/office/drawing/2014/main" id="{DA91C0CD-6025-4B3B-A39E-2CCD07A5A52E}"/>
              </a:ext>
            </a:extLst>
          </p:cNvPr>
          <p:cNvSpPr txBox="1"/>
          <p:nvPr/>
        </p:nvSpPr>
        <p:spPr>
          <a:xfrm>
            <a:off x="6575071" y="447916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33% </a:t>
            </a:r>
            <a:r>
              <a:rPr lang="fr-FR" sz="1000" dirty="0">
                <a:latin typeface="Century Gothic" panose="020B0502020202020204" pitchFamily="34" charset="0"/>
              </a:rPr>
              <a:t>les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1" name="ZoneTexte 40">
            <a:extLst>
              <a:ext uri="{FF2B5EF4-FFF2-40B4-BE49-F238E27FC236}">
                <a16:creationId xmlns:a16="http://schemas.microsoft.com/office/drawing/2014/main" id="{E790C4D3-AB33-4601-AB81-7E076C4CC2A9}"/>
              </a:ext>
            </a:extLst>
          </p:cNvPr>
          <p:cNvSpPr txBox="1"/>
          <p:nvPr/>
        </p:nvSpPr>
        <p:spPr>
          <a:xfrm>
            <a:off x="6510606" y="5948015"/>
            <a:ext cx="1719366" cy="400110"/>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le déclarent comme 3</a:t>
            </a:r>
            <a:r>
              <a:rPr lang="fr-FR" sz="1000" baseline="30000" dirty="0">
                <a:latin typeface="Century Gothic" panose="020B0502020202020204" pitchFamily="34" charset="0"/>
              </a:rPr>
              <a:t>ème</a:t>
            </a:r>
            <a:r>
              <a:rPr lang="fr-FR" sz="1000" dirty="0">
                <a:latin typeface="Century Gothic" panose="020B0502020202020204" pitchFamily="34" charset="0"/>
              </a:rPr>
              <a:t> mode</a:t>
            </a:r>
          </a:p>
        </p:txBody>
      </p:sp>
      <p:sp>
        <p:nvSpPr>
          <p:cNvPr id="42" name="Organigramme : Délai 41">
            <a:extLst>
              <a:ext uri="{FF2B5EF4-FFF2-40B4-BE49-F238E27FC236}">
                <a16:creationId xmlns:a16="http://schemas.microsoft.com/office/drawing/2014/main" id="{5CEB1FC4-3954-4457-B7DD-B5A59DA53965}"/>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a:extLst>
              <a:ext uri="{FF2B5EF4-FFF2-40B4-BE49-F238E27FC236}">
                <a16:creationId xmlns:a16="http://schemas.microsoft.com/office/drawing/2014/main" id="{48591A1C-E9D3-4E7F-8435-1D9E3504F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247" y="5148397"/>
            <a:ext cx="733438" cy="733438"/>
          </a:xfrm>
          <a:prstGeom prst="rect">
            <a:avLst/>
          </a:prstGeom>
        </p:spPr>
      </p:pic>
      <p:pic>
        <p:nvPicPr>
          <p:cNvPr id="43" name="Image 42">
            <a:extLst>
              <a:ext uri="{FF2B5EF4-FFF2-40B4-BE49-F238E27FC236}">
                <a16:creationId xmlns:a16="http://schemas.microsoft.com/office/drawing/2014/main" id="{C2C2EC54-C3BB-41C7-B137-C6BA53E2E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882" y="83881"/>
            <a:ext cx="587219" cy="587219"/>
          </a:xfrm>
          <a:prstGeom prst="rect">
            <a:avLst/>
          </a:prstGeom>
        </p:spPr>
      </p:pic>
      <p:sp>
        <p:nvSpPr>
          <p:cNvPr id="4" name="ZoneTexte 3">
            <a:extLst>
              <a:ext uri="{FF2B5EF4-FFF2-40B4-BE49-F238E27FC236}">
                <a16:creationId xmlns:a16="http://schemas.microsoft.com/office/drawing/2014/main" id="{95FA378F-7BF0-4477-9A39-1E887145F845}"/>
              </a:ext>
            </a:extLst>
          </p:cNvPr>
          <p:cNvSpPr txBox="1"/>
          <p:nvPr/>
        </p:nvSpPr>
        <p:spPr>
          <a:xfrm>
            <a:off x="398351" y="6519460"/>
            <a:ext cx="8477749" cy="230832"/>
          </a:xfrm>
          <a:prstGeom prst="rect">
            <a:avLst/>
          </a:prstGeom>
          <a:noFill/>
        </p:spPr>
        <p:txBody>
          <a:bodyPr wrap="square" rtlCol="0">
            <a:spAutoFit/>
          </a:bodyPr>
          <a:lstStyle/>
          <a:p>
            <a:r>
              <a:rPr lang="fr-FR" sz="900" i="1" dirty="0">
                <a:latin typeface="Century Gothic" panose="020B0502020202020204" pitchFamily="34" charset="0"/>
              </a:rPr>
              <a:t>Lecture : Parmi les BIATSS déclarant un 1</a:t>
            </a:r>
            <a:r>
              <a:rPr lang="fr-FR" sz="900" i="1" baseline="30000" dirty="0">
                <a:latin typeface="Century Gothic" panose="020B0502020202020204" pitchFamily="34" charset="0"/>
              </a:rPr>
              <a:t>er</a:t>
            </a:r>
            <a:r>
              <a:rPr lang="fr-FR" sz="900" i="1" dirty="0">
                <a:latin typeface="Century Gothic" panose="020B0502020202020204" pitchFamily="34" charset="0"/>
              </a:rPr>
              <a:t> mode, 41% déclarent la voiture, 24% déclarent la marche et 16% déclarent les transports en commun </a:t>
            </a:r>
          </a:p>
        </p:txBody>
      </p:sp>
      <p:pic>
        <p:nvPicPr>
          <p:cNvPr id="48" name="Image 47">
            <a:extLst>
              <a:ext uri="{FF2B5EF4-FFF2-40B4-BE49-F238E27FC236}">
                <a16:creationId xmlns:a16="http://schemas.microsoft.com/office/drawing/2014/main" id="{9B7D7364-D8C1-4E12-ADEF-29D6564A7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803" y="3659909"/>
            <a:ext cx="646331" cy="646331"/>
          </a:xfrm>
          <a:prstGeom prst="rect">
            <a:avLst/>
          </a:prstGeom>
        </p:spPr>
      </p:pic>
      <p:pic>
        <p:nvPicPr>
          <p:cNvPr id="49" name="Image 48">
            <a:extLst>
              <a:ext uri="{FF2B5EF4-FFF2-40B4-BE49-F238E27FC236}">
                <a16:creationId xmlns:a16="http://schemas.microsoft.com/office/drawing/2014/main" id="{C98CDF53-F53F-4F61-9A40-06A28CF3E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456" y="3656225"/>
            <a:ext cx="733438" cy="733438"/>
          </a:xfrm>
          <a:prstGeom prst="rect">
            <a:avLst/>
          </a:prstGeom>
        </p:spPr>
      </p:pic>
      <p:sp>
        <p:nvSpPr>
          <p:cNvPr id="44" name="ZoneTexte 43">
            <a:extLst>
              <a:ext uri="{FF2B5EF4-FFF2-40B4-BE49-F238E27FC236}">
                <a16:creationId xmlns:a16="http://schemas.microsoft.com/office/drawing/2014/main" id="{04273C57-4561-4117-B799-12DA2ACF6A05}"/>
              </a:ext>
            </a:extLst>
          </p:cNvPr>
          <p:cNvSpPr txBox="1"/>
          <p:nvPr/>
        </p:nvSpPr>
        <p:spPr>
          <a:xfrm>
            <a:off x="719520" y="954973"/>
            <a:ext cx="260569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n°1</a:t>
            </a:r>
          </a:p>
        </p:txBody>
      </p:sp>
      <p:sp>
        <p:nvSpPr>
          <p:cNvPr id="45" name="ZoneTexte 44">
            <a:extLst>
              <a:ext uri="{FF2B5EF4-FFF2-40B4-BE49-F238E27FC236}">
                <a16:creationId xmlns:a16="http://schemas.microsoft.com/office/drawing/2014/main" id="{343BC8FC-F07A-4176-821B-159B5C086513}"/>
              </a:ext>
            </a:extLst>
          </p:cNvPr>
          <p:cNvSpPr txBox="1"/>
          <p:nvPr/>
        </p:nvSpPr>
        <p:spPr>
          <a:xfrm>
            <a:off x="3433746" y="947681"/>
            <a:ext cx="2570122"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n°2 </a:t>
            </a:r>
          </a:p>
        </p:txBody>
      </p:sp>
      <p:sp>
        <p:nvSpPr>
          <p:cNvPr id="47" name="ZoneTexte 46">
            <a:extLst>
              <a:ext uri="{FF2B5EF4-FFF2-40B4-BE49-F238E27FC236}">
                <a16:creationId xmlns:a16="http://schemas.microsoft.com/office/drawing/2014/main" id="{E8ADC336-7B9B-4486-9205-70BF0CA63447}"/>
              </a:ext>
            </a:extLst>
          </p:cNvPr>
          <p:cNvSpPr txBox="1"/>
          <p:nvPr/>
        </p:nvSpPr>
        <p:spPr>
          <a:xfrm>
            <a:off x="6112402" y="954973"/>
            <a:ext cx="2551043"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Mode n°3 </a:t>
            </a:r>
          </a:p>
        </p:txBody>
      </p:sp>
      <p:sp>
        <p:nvSpPr>
          <p:cNvPr id="3" name="Espace réservé du numéro de diapositive 2">
            <a:extLst>
              <a:ext uri="{FF2B5EF4-FFF2-40B4-BE49-F238E27FC236}">
                <a16:creationId xmlns:a16="http://schemas.microsoft.com/office/drawing/2014/main" id="{450115D7-6BDD-46DB-83D0-B6ABEEF4C5B6}"/>
              </a:ext>
            </a:extLst>
          </p:cNvPr>
          <p:cNvSpPr>
            <a:spLocks noGrp="1"/>
          </p:cNvSpPr>
          <p:nvPr>
            <p:ph type="sldNum" sz="quarter" idx="12"/>
          </p:nvPr>
        </p:nvSpPr>
        <p:spPr/>
        <p:txBody>
          <a:bodyPr/>
          <a:lstStyle/>
          <a:p>
            <a:fld id="{E399C115-596B-4060-A119-8783C9F587DB}" type="slidenum">
              <a:rPr lang="fr-FR" smtClean="0"/>
              <a:t>36</a:t>
            </a:fld>
            <a:endParaRPr lang="fr-FR"/>
          </a:p>
        </p:txBody>
      </p:sp>
      <p:cxnSp>
        <p:nvCxnSpPr>
          <p:cNvPr id="50" name="Connecteur droit avec flèche 49">
            <a:extLst>
              <a:ext uri="{FF2B5EF4-FFF2-40B4-BE49-F238E27FC236}">
                <a16:creationId xmlns:a16="http://schemas.microsoft.com/office/drawing/2014/main" id="{B616F033-C9A5-4FCD-84DA-A189C232E7A0}"/>
              </a:ext>
            </a:extLst>
          </p:cNvPr>
          <p:cNvCxnSpPr>
            <a:cxnSpLocks/>
          </p:cNvCxnSpPr>
          <p:nvPr/>
        </p:nvCxnSpPr>
        <p:spPr>
          <a:xfrm>
            <a:off x="3390616" y="1202600"/>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260A1BAF-8706-4775-A5FC-AAA4B5E00180}"/>
              </a:ext>
            </a:extLst>
          </p:cNvPr>
          <p:cNvCxnSpPr>
            <a:cxnSpLocks/>
          </p:cNvCxnSpPr>
          <p:nvPr/>
        </p:nvCxnSpPr>
        <p:spPr>
          <a:xfrm>
            <a:off x="6069272" y="1202599"/>
            <a:ext cx="0" cy="480039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3D3C06E6-3645-4FD2-BBB1-17D4859F52A4}"/>
              </a:ext>
            </a:extLst>
          </p:cNvPr>
          <p:cNvSpPr txBox="1"/>
          <p:nvPr/>
        </p:nvSpPr>
        <p:spPr>
          <a:xfrm>
            <a:off x="542636" y="709670"/>
            <a:ext cx="8477749" cy="230832"/>
          </a:xfrm>
          <a:prstGeom prst="rect">
            <a:avLst/>
          </a:prstGeom>
          <a:noFill/>
        </p:spPr>
        <p:txBody>
          <a:bodyPr wrap="square" rtlCol="0">
            <a:spAutoFit/>
          </a:bodyPr>
          <a:lstStyle/>
          <a:p>
            <a:r>
              <a:rPr lang="fr-FR" sz="900" i="1" dirty="0">
                <a:latin typeface="Century Gothic" panose="020B0502020202020204" pitchFamily="34" charset="0"/>
              </a:rPr>
              <a:t>n = 215</a:t>
            </a:r>
          </a:p>
        </p:txBody>
      </p:sp>
    </p:spTree>
    <p:extLst>
      <p:ext uri="{BB962C8B-B14F-4D97-AF65-F5344CB8AC3E}">
        <p14:creationId xmlns:p14="http://schemas.microsoft.com/office/powerpoint/2010/main" val="210629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131085"/>
            <a:ext cx="8447714" cy="646331"/>
          </a:xfrm>
          <a:prstGeom prst="rect">
            <a:avLst/>
          </a:prstGeom>
          <a:noFill/>
        </p:spPr>
        <p:txBody>
          <a:bodyPr wrap="square" rtlCol="0">
            <a:spAutoFit/>
          </a:bodyPr>
          <a:lstStyle/>
          <a:p>
            <a:r>
              <a:rPr lang="fr-FR" b="1" dirty="0">
                <a:latin typeface="Century Gothic" panose="020B0502020202020204" pitchFamily="34" charset="0"/>
              </a:rPr>
              <a:t>Plus de la moitié des interrogé.e.s se rend 5 fois par semaine sur son lieu d’études ou de travail (n=3 066)</a:t>
            </a:r>
          </a:p>
        </p:txBody>
      </p:sp>
      <p:sp>
        <p:nvSpPr>
          <p:cNvPr id="3" name="ZoneTexte 2">
            <a:extLst>
              <a:ext uri="{FF2B5EF4-FFF2-40B4-BE49-F238E27FC236}">
                <a16:creationId xmlns:a16="http://schemas.microsoft.com/office/drawing/2014/main" id="{59230E3B-54E4-4D57-BE74-AE71EF456BE7}"/>
              </a:ext>
            </a:extLst>
          </p:cNvPr>
          <p:cNvSpPr txBox="1"/>
          <p:nvPr/>
        </p:nvSpPr>
        <p:spPr>
          <a:xfrm>
            <a:off x="596348" y="1003852"/>
            <a:ext cx="8100391" cy="830997"/>
          </a:xfrm>
          <a:prstGeom prst="rect">
            <a:avLst/>
          </a:prstGeom>
          <a:noFill/>
        </p:spPr>
        <p:txBody>
          <a:bodyPr wrap="square" rtlCol="0">
            <a:spAutoFit/>
          </a:bodyPr>
          <a:lstStyle/>
          <a:p>
            <a:r>
              <a:rPr lang="fr-FR" sz="4800" b="1" dirty="0">
                <a:solidFill>
                  <a:srgbClr val="00A99B"/>
                </a:solidFill>
                <a:latin typeface="Century Gothic" panose="020B0502020202020204" pitchFamily="34" charset="0"/>
              </a:rPr>
              <a:t>53%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5 fois par semaine</a:t>
            </a:r>
            <a:endParaRPr lang="fr-FR" b="1" dirty="0">
              <a:solidFill>
                <a:srgbClr val="00A99B"/>
              </a:solidFill>
              <a:latin typeface="Century Gothic" panose="020B0502020202020204" pitchFamily="34" charset="0"/>
            </a:endParaRPr>
          </a:p>
        </p:txBody>
      </p:sp>
      <p:sp>
        <p:nvSpPr>
          <p:cNvPr id="42" name="ZoneTexte 41">
            <a:extLst>
              <a:ext uri="{FF2B5EF4-FFF2-40B4-BE49-F238E27FC236}">
                <a16:creationId xmlns:a16="http://schemas.microsoft.com/office/drawing/2014/main" id="{D733380D-CF74-45DB-AC50-FFE824D497EC}"/>
              </a:ext>
            </a:extLst>
          </p:cNvPr>
          <p:cNvSpPr txBox="1"/>
          <p:nvPr/>
        </p:nvSpPr>
        <p:spPr>
          <a:xfrm>
            <a:off x="2782955" y="2570345"/>
            <a:ext cx="5516219" cy="892552"/>
          </a:xfrm>
          <a:prstGeom prst="rect">
            <a:avLst/>
          </a:prstGeom>
          <a:noFill/>
        </p:spPr>
        <p:txBody>
          <a:bodyPr wrap="square" rtlCol="0">
            <a:spAutoFit/>
          </a:bodyPr>
          <a:lstStyle/>
          <a:p>
            <a:r>
              <a:rPr lang="fr-FR" sz="3600" b="1" dirty="0">
                <a:solidFill>
                  <a:srgbClr val="00A99B"/>
                </a:solidFill>
                <a:latin typeface="Century Gothic" panose="020B0502020202020204" pitchFamily="34" charset="0"/>
              </a:rPr>
              <a:t>22%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6 fois par semaine ou plus</a:t>
            </a:r>
            <a:endParaRPr lang="fr-FR" b="1" dirty="0">
              <a:solidFill>
                <a:srgbClr val="00A99B"/>
              </a:solidFill>
              <a:latin typeface="Century Gothic" panose="020B0502020202020204" pitchFamily="34" charset="0"/>
            </a:endParaRPr>
          </a:p>
        </p:txBody>
      </p:sp>
      <p:sp>
        <p:nvSpPr>
          <p:cNvPr id="43" name="ZoneTexte 42">
            <a:extLst>
              <a:ext uri="{FF2B5EF4-FFF2-40B4-BE49-F238E27FC236}">
                <a16:creationId xmlns:a16="http://schemas.microsoft.com/office/drawing/2014/main" id="{05450AA3-4DCC-43A4-B9C3-77F5939F23A3}"/>
              </a:ext>
            </a:extLst>
          </p:cNvPr>
          <p:cNvSpPr txBox="1"/>
          <p:nvPr/>
        </p:nvSpPr>
        <p:spPr>
          <a:xfrm>
            <a:off x="3959880" y="4179404"/>
            <a:ext cx="5267738" cy="769441"/>
          </a:xfrm>
          <a:prstGeom prst="rect">
            <a:avLst/>
          </a:prstGeom>
          <a:noFill/>
        </p:spPr>
        <p:txBody>
          <a:bodyPr wrap="square" rtlCol="0">
            <a:spAutoFit/>
          </a:bodyPr>
          <a:lstStyle/>
          <a:p>
            <a:r>
              <a:rPr lang="fr-FR" sz="2800" b="1" dirty="0">
                <a:solidFill>
                  <a:srgbClr val="00A99B"/>
                </a:solidFill>
                <a:latin typeface="Century Gothic" panose="020B0502020202020204" pitchFamily="34" charset="0"/>
              </a:rPr>
              <a:t>15%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4 fois par semaine</a:t>
            </a:r>
            <a:endParaRPr lang="fr-FR" b="1" dirty="0">
              <a:solidFill>
                <a:srgbClr val="00A99B"/>
              </a:solidFill>
              <a:latin typeface="Century Gothic" panose="020B0502020202020204" pitchFamily="34" charset="0"/>
            </a:endParaRPr>
          </a:p>
        </p:txBody>
      </p:sp>
      <p:sp>
        <p:nvSpPr>
          <p:cNvPr id="4" name="Forme libre : forme 3">
            <a:extLst>
              <a:ext uri="{FF2B5EF4-FFF2-40B4-BE49-F238E27FC236}">
                <a16:creationId xmlns:a16="http://schemas.microsoft.com/office/drawing/2014/main" id="{35D56875-632B-4AB7-945F-8AE72850C382}"/>
              </a:ext>
            </a:extLst>
          </p:cNvPr>
          <p:cNvSpPr/>
          <p:nvPr/>
        </p:nvSpPr>
        <p:spPr>
          <a:xfrm>
            <a:off x="1282149" y="1739348"/>
            <a:ext cx="4293704" cy="5118653"/>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D77EC6A6-1F74-44D1-94E1-E8CE2669F8B9}"/>
              </a:ext>
            </a:extLst>
          </p:cNvPr>
          <p:cNvSpPr txBox="1"/>
          <p:nvPr/>
        </p:nvSpPr>
        <p:spPr>
          <a:xfrm>
            <a:off x="5575853" y="5622786"/>
            <a:ext cx="3366811" cy="954107"/>
          </a:xfrm>
          <a:prstGeom prst="rect">
            <a:avLst/>
          </a:prstGeom>
          <a:noFill/>
        </p:spPr>
        <p:txBody>
          <a:bodyPr wrap="square" rtlCol="0">
            <a:spAutoFit/>
          </a:bodyPr>
          <a:lstStyle/>
          <a:p>
            <a:r>
              <a:rPr lang="fr-FR" sz="2400" b="1" dirty="0">
                <a:solidFill>
                  <a:srgbClr val="00A99B"/>
                </a:solidFill>
                <a:latin typeface="Century Gothic" panose="020B0502020202020204" pitchFamily="34" charset="0"/>
              </a:rPr>
              <a:t>10%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3 fois par semaine ou moins</a:t>
            </a:r>
            <a:endParaRPr lang="fr-FR" b="1" dirty="0">
              <a:solidFill>
                <a:srgbClr val="00A99B"/>
              </a:solidFill>
              <a:latin typeface="Century Gothic" panose="020B0502020202020204" pitchFamily="34" charset="0"/>
            </a:endParaRPr>
          </a:p>
        </p:txBody>
      </p:sp>
      <p:sp>
        <p:nvSpPr>
          <p:cNvPr id="45" name="Forme libre : forme 44">
            <a:extLst>
              <a:ext uri="{FF2B5EF4-FFF2-40B4-BE49-F238E27FC236}">
                <a16:creationId xmlns:a16="http://schemas.microsoft.com/office/drawing/2014/main" id="{76F1149D-2EAF-4D1F-8982-88429D900D4B}"/>
              </a:ext>
            </a:extLst>
          </p:cNvPr>
          <p:cNvSpPr/>
          <p:nvPr/>
        </p:nvSpPr>
        <p:spPr>
          <a:xfrm>
            <a:off x="149998" y="618524"/>
            <a:ext cx="832334" cy="469811"/>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9DB466A5-E4D6-4664-9233-59D6856DE242}"/>
              </a:ext>
            </a:extLst>
          </p:cNvPr>
          <p:cNvSpPr>
            <a:spLocks noGrp="1"/>
          </p:cNvSpPr>
          <p:nvPr>
            <p:ph type="sldNum" sz="quarter" idx="12"/>
          </p:nvPr>
        </p:nvSpPr>
        <p:spPr/>
        <p:txBody>
          <a:bodyPr/>
          <a:lstStyle/>
          <a:p>
            <a:fld id="{E399C115-596B-4060-A119-8783C9F587DB}" type="slidenum">
              <a:rPr lang="fr-FR" smtClean="0"/>
              <a:t>37</a:t>
            </a:fld>
            <a:endParaRPr lang="fr-FR"/>
          </a:p>
        </p:txBody>
      </p:sp>
    </p:spTree>
    <p:extLst>
      <p:ext uri="{BB962C8B-B14F-4D97-AF65-F5344CB8AC3E}">
        <p14:creationId xmlns:p14="http://schemas.microsoft.com/office/powerpoint/2010/main" val="2310269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Récurrence des déplacements chez les étudiant.e.s (n=2175)</a:t>
            </a:r>
          </a:p>
        </p:txBody>
      </p:sp>
      <p:sp>
        <p:nvSpPr>
          <p:cNvPr id="3" name="ZoneTexte 2">
            <a:extLst>
              <a:ext uri="{FF2B5EF4-FFF2-40B4-BE49-F238E27FC236}">
                <a16:creationId xmlns:a16="http://schemas.microsoft.com/office/drawing/2014/main" id="{59230E3B-54E4-4D57-BE74-AE71EF456BE7}"/>
              </a:ext>
            </a:extLst>
          </p:cNvPr>
          <p:cNvSpPr txBox="1"/>
          <p:nvPr/>
        </p:nvSpPr>
        <p:spPr>
          <a:xfrm>
            <a:off x="596348" y="1003852"/>
            <a:ext cx="8100391" cy="830997"/>
          </a:xfrm>
          <a:prstGeom prst="rect">
            <a:avLst/>
          </a:prstGeom>
          <a:noFill/>
        </p:spPr>
        <p:txBody>
          <a:bodyPr wrap="square" rtlCol="0">
            <a:spAutoFit/>
          </a:bodyPr>
          <a:lstStyle/>
          <a:p>
            <a:r>
              <a:rPr lang="fr-FR" sz="4800" b="1" dirty="0">
                <a:solidFill>
                  <a:srgbClr val="00A99B"/>
                </a:solidFill>
                <a:latin typeface="Century Gothic" panose="020B0502020202020204" pitchFamily="34" charset="0"/>
              </a:rPr>
              <a:t>56%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5 fois par semaine</a:t>
            </a:r>
            <a:endParaRPr lang="fr-FR" b="1" dirty="0">
              <a:solidFill>
                <a:srgbClr val="00A99B"/>
              </a:solidFill>
              <a:latin typeface="Century Gothic" panose="020B0502020202020204" pitchFamily="34" charset="0"/>
            </a:endParaRPr>
          </a:p>
        </p:txBody>
      </p:sp>
      <p:sp>
        <p:nvSpPr>
          <p:cNvPr id="42" name="ZoneTexte 41">
            <a:extLst>
              <a:ext uri="{FF2B5EF4-FFF2-40B4-BE49-F238E27FC236}">
                <a16:creationId xmlns:a16="http://schemas.microsoft.com/office/drawing/2014/main" id="{D733380D-CF74-45DB-AC50-FFE824D497EC}"/>
              </a:ext>
            </a:extLst>
          </p:cNvPr>
          <p:cNvSpPr txBox="1"/>
          <p:nvPr/>
        </p:nvSpPr>
        <p:spPr>
          <a:xfrm>
            <a:off x="2782955" y="2570345"/>
            <a:ext cx="5516219" cy="892552"/>
          </a:xfrm>
          <a:prstGeom prst="rect">
            <a:avLst/>
          </a:prstGeom>
          <a:noFill/>
        </p:spPr>
        <p:txBody>
          <a:bodyPr wrap="square" rtlCol="0">
            <a:spAutoFit/>
          </a:bodyPr>
          <a:lstStyle/>
          <a:p>
            <a:r>
              <a:rPr lang="fr-FR" sz="3600" b="1" dirty="0">
                <a:solidFill>
                  <a:srgbClr val="00A99B"/>
                </a:solidFill>
                <a:latin typeface="Century Gothic" panose="020B0502020202020204" pitchFamily="34" charset="0"/>
              </a:rPr>
              <a:t>28%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6 fois par semaine ou plus</a:t>
            </a:r>
            <a:endParaRPr lang="fr-FR" b="1" dirty="0">
              <a:solidFill>
                <a:srgbClr val="00A99B"/>
              </a:solidFill>
              <a:latin typeface="Century Gothic" panose="020B0502020202020204" pitchFamily="34" charset="0"/>
            </a:endParaRPr>
          </a:p>
        </p:txBody>
      </p:sp>
      <p:sp>
        <p:nvSpPr>
          <p:cNvPr id="43" name="ZoneTexte 42">
            <a:extLst>
              <a:ext uri="{FF2B5EF4-FFF2-40B4-BE49-F238E27FC236}">
                <a16:creationId xmlns:a16="http://schemas.microsoft.com/office/drawing/2014/main" id="{05450AA3-4DCC-43A4-B9C3-77F5939F23A3}"/>
              </a:ext>
            </a:extLst>
          </p:cNvPr>
          <p:cNvSpPr txBox="1"/>
          <p:nvPr/>
        </p:nvSpPr>
        <p:spPr>
          <a:xfrm>
            <a:off x="3959880" y="4179404"/>
            <a:ext cx="5267738" cy="769441"/>
          </a:xfrm>
          <a:prstGeom prst="rect">
            <a:avLst/>
          </a:prstGeom>
          <a:noFill/>
        </p:spPr>
        <p:txBody>
          <a:bodyPr wrap="square" rtlCol="0">
            <a:spAutoFit/>
          </a:bodyPr>
          <a:lstStyle/>
          <a:p>
            <a:r>
              <a:rPr lang="fr-FR" sz="2800" b="1" dirty="0">
                <a:solidFill>
                  <a:srgbClr val="00A99B"/>
                </a:solidFill>
                <a:latin typeface="Century Gothic" panose="020B0502020202020204" pitchFamily="34" charset="0"/>
              </a:rPr>
              <a:t>9%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4 fois par semaine</a:t>
            </a:r>
            <a:endParaRPr lang="fr-FR" b="1" dirty="0">
              <a:solidFill>
                <a:srgbClr val="00A99B"/>
              </a:solidFill>
              <a:latin typeface="Century Gothic" panose="020B0502020202020204" pitchFamily="34" charset="0"/>
            </a:endParaRPr>
          </a:p>
        </p:txBody>
      </p:sp>
      <p:sp>
        <p:nvSpPr>
          <p:cNvPr id="4" name="Forme libre : forme 3">
            <a:extLst>
              <a:ext uri="{FF2B5EF4-FFF2-40B4-BE49-F238E27FC236}">
                <a16:creationId xmlns:a16="http://schemas.microsoft.com/office/drawing/2014/main" id="{35D56875-632B-4AB7-945F-8AE72850C382}"/>
              </a:ext>
            </a:extLst>
          </p:cNvPr>
          <p:cNvSpPr/>
          <p:nvPr/>
        </p:nvSpPr>
        <p:spPr>
          <a:xfrm>
            <a:off x="1282149" y="1739348"/>
            <a:ext cx="4293704" cy="5118653"/>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D77EC6A6-1F74-44D1-94E1-E8CE2669F8B9}"/>
              </a:ext>
            </a:extLst>
          </p:cNvPr>
          <p:cNvSpPr txBox="1"/>
          <p:nvPr/>
        </p:nvSpPr>
        <p:spPr>
          <a:xfrm>
            <a:off x="5575853" y="5622786"/>
            <a:ext cx="3366811" cy="954107"/>
          </a:xfrm>
          <a:prstGeom prst="rect">
            <a:avLst/>
          </a:prstGeom>
          <a:noFill/>
        </p:spPr>
        <p:txBody>
          <a:bodyPr wrap="square" rtlCol="0">
            <a:spAutoFit/>
          </a:bodyPr>
          <a:lstStyle/>
          <a:p>
            <a:r>
              <a:rPr lang="fr-FR" sz="2400" b="1" dirty="0">
                <a:solidFill>
                  <a:srgbClr val="00A99B"/>
                </a:solidFill>
                <a:latin typeface="Century Gothic" panose="020B0502020202020204" pitchFamily="34" charset="0"/>
              </a:rPr>
              <a:t>4% </a:t>
            </a:r>
            <a:r>
              <a:rPr lang="fr-FR" sz="1600" dirty="0">
                <a:latin typeface="Century Gothic" panose="020B0502020202020204" pitchFamily="34" charset="0"/>
              </a:rPr>
              <a:t>se rendent sur leur lieu d’études ou de travail </a:t>
            </a:r>
            <a:r>
              <a:rPr lang="fr-FR" sz="1600" b="1" dirty="0">
                <a:solidFill>
                  <a:srgbClr val="00A99B"/>
                </a:solidFill>
                <a:latin typeface="Century Gothic" panose="020B0502020202020204" pitchFamily="34" charset="0"/>
              </a:rPr>
              <a:t>3 fois par semaine</a:t>
            </a:r>
            <a:endParaRPr lang="fr-FR" b="1" dirty="0">
              <a:solidFill>
                <a:srgbClr val="00A99B"/>
              </a:solidFill>
              <a:latin typeface="Century Gothic" panose="020B0502020202020204" pitchFamily="34" charset="0"/>
            </a:endParaRPr>
          </a:p>
        </p:txBody>
      </p:sp>
      <p:sp>
        <p:nvSpPr>
          <p:cNvPr id="45" name="Forme libre : forme 44">
            <a:extLst>
              <a:ext uri="{FF2B5EF4-FFF2-40B4-BE49-F238E27FC236}">
                <a16:creationId xmlns:a16="http://schemas.microsoft.com/office/drawing/2014/main" id="{76F1149D-2EAF-4D1F-8982-88429D900D4B}"/>
              </a:ext>
            </a:extLst>
          </p:cNvPr>
          <p:cNvSpPr/>
          <p:nvPr/>
        </p:nvSpPr>
        <p:spPr>
          <a:xfrm>
            <a:off x="149998" y="618524"/>
            <a:ext cx="832334" cy="469811"/>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Délai 9">
            <a:extLst>
              <a:ext uri="{FF2B5EF4-FFF2-40B4-BE49-F238E27FC236}">
                <a16:creationId xmlns:a16="http://schemas.microsoft.com/office/drawing/2014/main" id="{E4EB5744-F3E4-4A87-A7DA-1BD10135C46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A1F90C9-5292-4031-ABAF-EF953FD68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5" name="Espace réservé du numéro de diapositive 4">
            <a:extLst>
              <a:ext uri="{FF2B5EF4-FFF2-40B4-BE49-F238E27FC236}">
                <a16:creationId xmlns:a16="http://schemas.microsoft.com/office/drawing/2014/main" id="{78628849-A176-4F93-B79C-9DBE33964B56}"/>
              </a:ext>
            </a:extLst>
          </p:cNvPr>
          <p:cNvSpPr>
            <a:spLocks noGrp="1"/>
          </p:cNvSpPr>
          <p:nvPr>
            <p:ph type="sldNum" sz="quarter" idx="12"/>
          </p:nvPr>
        </p:nvSpPr>
        <p:spPr/>
        <p:txBody>
          <a:bodyPr/>
          <a:lstStyle/>
          <a:p>
            <a:fld id="{E399C115-596B-4060-A119-8783C9F587DB}" type="slidenum">
              <a:rPr lang="fr-FR" smtClean="0"/>
              <a:t>38</a:t>
            </a:fld>
            <a:endParaRPr lang="fr-FR"/>
          </a:p>
        </p:txBody>
      </p:sp>
    </p:spTree>
    <p:extLst>
      <p:ext uri="{BB962C8B-B14F-4D97-AF65-F5344CB8AC3E}">
        <p14:creationId xmlns:p14="http://schemas.microsoft.com/office/powerpoint/2010/main" val="4162964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Récurrence des déplacements chez les enseignant.e.s (n=347)</a:t>
            </a:r>
          </a:p>
        </p:txBody>
      </p:sp>
      <p:sp>
        <p:nvSpPr>
          <p:cNvPr id="3" name="ZoneTexte 2">
            <a:extLst>
              <a:ext uri="{FF2B5EF4-FFF2-40B4-BE49-F238E27FC236}">
                <a16:creationId xmlns:a16="http://schemas.microsoft.com/office/drawing/2014/main" id="{59230E3B-54E4-4D57-BE74-AE71EF456BE7}"/>
              </a:ext>
            </a:extLst>
          </p:cNvPr>
          <p:cNvSpPr txBox="1"/>
          <p:nvPr/>
        </p:nvSpPr>
        <p:spPr>
          <a:xfrm>
            <a:off x="596348" y="1003852"/>
            <a:ext cx="8100391" cy="830997"/>
          </a:xfrm>
          <a:prstGeom prst="rect">
            <a:avLst/>
          </a:prstGeom>
          <a:noFill/>
        </p:spPr>
        <p:txBody>
          <a:bodyPr wrap="square" rtlCol="0">
            <a:spAutoFit/>
          </a:bodyPr>
          <a:lstStyle/>
          <a:p>
            <a:r>
              <a:rPr lang="fr-FR" sz="4800" b="1" dirty="0">
                <a:solidFill>
                  <a:srgbClr val="00A99B"/>
                </a:solidFill>
                <a:latin typeface="Century Gothic" panose="020B0502020202020204" pitchFamily="34" charset="0"/>
              </a:rPr>
              <a:t>41% </a:t>
            </a:r>
            <a:r>
              <a:rPr lang="fr-FR" sz="1600" dirty="0">
                <a:latin typeface="Century Gothic" panose="020B0502020202020204" pitchFamily="34" charset="0"/>
              </a:rPr>
              <a:t>se rendent sur leur lieu de travail </a:t>
            </a:r>
            <a:r>
              <a:rPr lang="fr-FR" sz="1600" b="1" dirty="0">
                <a:solidFill>
                  <a:srgbClr val="00A99B"/>
                </a:solidFill>
                <a:latin typeface="Century Gothic" panose="020B0502020202020204" pitchFamily="34" charset="0"/>
              </a:rPr>
              <a:t>5 fois par semaine</a:t>
            </a:r>
            <a:endParaRPr lang="fr-FR" b="1" dirty="0">
              <a:solidFill>
                <a:srgbClr val="00A99B"/>
              </a:solidFill>
              <a:latin typeface="Century Gothic" panose="020B0502020202020204" pitchFamily="34" charset="0"/>
            </a:endParaRPr>
          </a:p>
        </p:txBody>
      </p:sp>
      <p:sp>
        <p:nvSpPr>
          <p:cNvPr id="42" name="ZoneTexte 41">
            <a:extLst>
              <a:ext uri="{FF2B5EF4-FFF2-40B4-BE49-F238E27FC236}">
                <a16:creationId xmlns:a16="http://schemas.microsoft.com/office/drawing/2014/main" id="{D733380D-CF74-45DB-AC50-FFE824D497EC}"/>
              </a:ext>
            </a:extLst>
          </p:cNvPr>
          <p:cNvSpPr txBox="1"/>
          <p:nvPr/>
        </p:nvSpPr>
        <p:spPr>
          <a:xfrm>
            <a:off x="5428146" y="5534966"/>
            <a:ext cx="3662225" cy="830997"/>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8% </a:t>
            </a:r>
            <a:r>
              <a:rPr lang="fr-FR" sz="1400" dirty="0">
                <a:latin typeface="Century Gothic" panose="020B0502020202020204" pitchFamily="34" charset="0"/>
              </a:rPr>
              <a:t>se rendent sur leur lieu de travail </a:t>
            </a:r>
            <a:r>
              <a:rPr lang="fr-FR" sz="1400" b="1" dirty="0">
                <a:solidFill>
                  <a:srgbClr val="00A99B"/>
                </a:solidFill>
                <a:latin typeface="Century Gothic" panose="020B0502020202020204" pitchFamily="34" charset="0"/>
              </a:rPr>
              <a:t>6 fois par semaine ou plus</a:t>
            </a:r>
            <a:endParaRPr lang="fr-FR" sz="1600" b="1" dirty="0">
              <a:solidFill>
                <a:srgbClr val="00A99B"/>
              </a:solidFill>
              <a:latin typeface="Century Gothic" panose="020B0502020202020204" pitchFamily="34" charset="0"/>
            </a:endParaRPr>
          </a:p>
        </p:txBody>
      </p:sp>
      <p:sp>
        <p:nvSpPr>
          <p:cNvPr id="43" name="ZoneTexte 42">
            <a:extLst>
              <a:ext uri="{FF2B5EF4-FFF2-40B4-BE49-F238E27FC236}">
                <a16:creationId xmlns:a16="http://schemas.microsoft.com/office/drawing/2014/main" id="{05450AA3-4DCC-43A4-B9C3-77F5939F23A3}"/>
              </a:ext>
            </a:extLst>
          </p:cNvPr>
          <p:cNvSpPr txBox="1"/>
          <p:nvPr/>
        </p:nvSpPr>
        <p:spPr>
          <a:xfrm>
            <a:off x="2876862" y="2506948"/>
            <a:ext cx="5267738" cy="861774"/>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27% </a:t>
            </a:r>
            <a:r>
              <a:rPr lang="fr-FR" dirty="0">
                <a:latin typeface="Century Gothic" panose="020B0502020202020204" pitchFamily="34" charset="0"/>
              </a:rPr>
              <a:t>se rendent sur leur lieu de travail </a:t>
            </a:r>
            <a:r>
              <a:rPr lang="fr-FR" b="1" dirty="0">
                <a:solidFill>
                  <a:srgbClr val="00A99B"/>
                </a:solidFill>
                <a:latin typeface="Century Gothic" panose="020B0502020202020204" pitchFamily="34" charset="0"/>
              </a:rPr>
              <a:t>4 fois par semaine</a:t>
            </a:r>
            <a:endParaRPr lang="fr-FR" sz="2000" b="1" dirty="0">
              <a:solidFill>
                <a:srgbClr val="00A99B"/>
              </a:solidFill>
              <a:latin typeface="Century Gothic" panose="020B0502020202020204" pitchFamily="34" charset="0"/>
            </a:endParaRPr>
          </a:p>
        </p:txBody>
      </p:sp>
      <p:sp>
        <p:nvSpPr>
          <p:cNvPr id="4" name="Forme libre : forme 3">
            <a:extLst>
              <a:ext uri="{FF2B5EF4-FFF2-40B4-BE49-F238E27FC236}">
                <a16:creationId xmlns:a16="http://schemas.microsoft.com/office/drawing/2014/main" id="{35D56875-632B-4AB7-945F-8AE72850C382}"/>
              </a:ext>
            </a:extLst>
          </p:cNvPr>
          <p:cNvSpPr/>
          <p:nvPr/>
        </p:nvSpPr>
        <p:spPr>
          <a:xfrm>
            <a:off x="1282149" y="1739348"/>
            <a:ext cx="4293704" cy="5118653"/>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D77EC6A6-1F74-44D1-94E1-E8CE2669F8B9}"/>
              </a:ext>
            </a:extLst>
          </p:cNvPr>
          <p:cNvSpPr txBox="1"/>
          <p:nvPr/>
        </p:nvSpPr>
        <p:spPr>
          <a:xfrm>
            <a:off x="4410694" y="4097901"/>
            <a:ext cx="4531970" cy="707886"/>
          </a:xfrm>
          <a:prstGeom prst="rect">
            <a:avLst/>
          </a:prstGeom>
          <a:noFill/>
        </p:spPr>
        <p:txBody>
          <a:bodyPr wrap="square" rtlCol="0">
            <a:spAutoFit/>
          </a:bodyPr>
          <a:lstStyle/>
          <a:p>
            <a:r>
              <a:rPr lang="fr-FR" sz="2400" b="1" dirty="0">
                <a:solidFill>
                  <a:srgbClr val="00A99B"/>
                </a:solidFill>
                <a:latin typeface="Century Gothic" panose="020B0502020202020204" pitchFamily="34" charset="0"/>
              </a:rPr>
              <a:t>16% </a:t>
            </a:r>
            <a:r>
              <a:rPr lang="fr-FR" sz="1600" dirty="0">
                <a:latin typeface="Century Gothic" panose="020B0502020202020204" pitchFamily="34" charset="0"/>
              </a:rPr>
              <a:t>se rendent sur leur lieu de travail </a:t>
            </a:r>
            <a:r>
              <a:rPr lang="fr-FR" sz="1600" b="1" dirty="0">
                <a:solidFill>
                  <a:srgbClr val="00A99B"/>
                </a:solidFill>
                <a:latin typeface="Century Gothic" panose="020B0502020202020204" pitchFamily="34" charset="0"/>
              </a:rPr>
              <a:t>3 fois par semaine</a:t>
            </a:r>
            <a:endParaRPr lang="fr-FR" b="1" dirty="0">
              <a:solidFill>
                <a:srgbClr val="00A99B"/>
              </a:solidFill>
              <a:latin typeface="Century Gothic" panose="020B0502020202020204" pitchFamily="34" charset="0"/>
            </a:endParaRPr>
          </a:p>
        </p:txBody>
      </p:sp>
      <p:sp>
        <p:nvSpPr>
          <p:cNvPr id="45" name="Forme libre : forme 44">
            <a:extLst>
              <a:ext uri="{FF2B5EF4-FFF2-40B4-BE49-F238E27FC236}">
                <a16:creationId xmlns:a16="http://schemas.microsoft.com/office/drawing/2014/main" id="{76F1149D-2EAF-4D1F-8982-88429D900D4B}"/>
              </a:ext>
            </a:extLst>
          </p:cNvPr>
          <p:cNvSpPr/>
          <p:nvPr/>
        </p:nvSpPr>
        <p:spPr>
          <a:xfrm>
            <a:off x="149998" y="618524"/>
            <a:ext cx="832334" cy="469811"/>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Délai 9">
            <a:extLst>
              <a:ext uri="{FF2B5EF4-FFF2-40B4-BE49-F238E27FC236}">
                <a16:creationId xmlns:a16="http://schemas.microsoft.com/office/drawing/2014/main" id="{E4EB5744-F3E4-4A87-A7DA-1BD10135C46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469D4DD-6DB7-401B-9888-F6C9507DC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sp>
        <p:nvSpPr>
          <p:cNvPr id="5" name="Espace réservé du numéro de diapositive 4">
            <a:extLst>
              <a:ext uri="{FF2B5EF4-FFF2-40B4-BE49-F238E27FC236}">
                <a16:creationId xmlns:a16="http://schemas.microsoft.com/office/drawing/2014/main" id="{69A08C06-FF2E-41AF-9121-31D0393729E6}"/>
              </a:ext>
            </a:extLst>
          </p:cNvPr>
          <p:cNvSpPr>
            <a:spLocks noGrp="1"/>
          </p:cNvSpPr>
          <p:nvPr>
            <p:ph type="sldNum" sz="quarter" idx="12"/>
          </p:nvPr>
        </p:nvSpPr>
        <p:spPr/>
        <p:txBody>
          <a:bodyPr/>
          <a:lstStyle/>
          <a:p>
            <a:fld id="{E399C115-596B-4060-A119-8783C9F587DB}" type="slidenum">
              <a:rPr lang="fr-FR" smtClean="0"/>
              <a:t>39</a:t>
            </a:fld>
            <a:endParaRPr lang="fr-FR"/>
          </a:p>
        </p:txBody>
      </p:sp>
    </p:spTree>
    <p:extLst>
      <p:ext uri="{BB962C8B-B14F-4D97-AF65-F5344CB8AC3E}">
        <p14:creationId xmlns:p14="http://schemas.microsoft.com/office/powerpoint/2010/main" val="206806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503339" y="184558"/>
            <a:ext cx="8372213" cy="523220"/>
          </a:xfrm>
          <a:prstGeom prst="rect">
            <a:avLst/>
          </a:prstGeom>
          <a:noFill/>
        </p:spPr>
        <p:txBody>
          <a:bodyPr wrap="square" rtlCol="0">
            <a:spAutoFit/>
          </a:bodyPr>
          <a:lstStyle/>
          <a:p>
            <a:r>
              <a:rPr lang="fr-FR" sz="2800" b="1" dirty="0">
                <a:latin typeface="Century Gothic" panose="020B0502020202020204" pitchFamily="34" charset="0"/>
              </a:rPr>
              <a:t>Légende (1/2)</a:t>
            </a:r>
          </a:p>
        </p:txBody>
      </p:sp>
      <p:sp>
        <p:nvSpPr>
          <p:cNvPr id="3" name="ZoneTexte 2">
            <a:extLst>
              <a:ext uri="{FF2B5EF4-FFF2-40B4-BE49-F238E27FC236}">
                <a16:creationId xmlns:a16="http://schemas.microsoft.com/office/drawing/2014/main" id="{5D538B66-C242-4DEC-BF2B-93C89EAB7486}"/>
              </a:ext>
            </a:extLst>
          </p:cNvPr>
          <p:cNvSpPr txBox="1"/>
          <p:nvPr/>
        </p:nvSpPr>
        <p:spPr>
          <a:xfrm>
            <a:off x="503339" y="883956"/>
            <a:ext cx="8187655" cy="307777"/>
          </a:xfrm>
          <a:prstGeom prst="rect">
            <a:avLst/>
          </a:prstGeom>
          <a:noFill/>
        </p:spPr>
        <p:txBody>
          <a:bodyPr wrap="square" rtlCol="0">
            <a:spAutoFit/>
          </a:bodyPr>
          <a:lstStyle/>
          <a:p>
            <a:pPr>
              <a:spcAft>
                <a:spcPts val="1200"/>
              </a:spcAft>
            </a:pPr>
            <a:r>
              <a:rPr lang="fr-FR" sz="1400" b="1" dirty="0">
                <a:solidFill>
                  <a:srgbClr val="00A99B"/>
                </a:solidFill>
                <a:latin typeface="Century Gothic" panose="020B0502020202020204" pitchFamily="34" charset="0"/>
              </a:rPr>
              <a:t>Pictogrammes des statuts</a:t>
            </a:r>
          </a:p>
        </p:txBody>
      </p:sp>
      <p:sp>
        <p:nvSpPr>
          <p:cNvPr id="4" name="Espace réservé du numéro de diapositive 3">
            <a:extLst>
              <a:ext uri="{FF2B5EF4-FFF2-40B4-BE49-F238E27FC236}">
                <a16:creationId xmlns:a16="http://schemas.microsoft.com/office/drawing/2014/main" id="{180AE624-665C-45EC-8751-BDA582E8413E}"/>
              </a:ext>
            </a:extLst>
          </p:cNvPr>
          <p:cNvSpPr>
            <a:spLocks noGrp="1"/>
          </p:cNvSpPr>
          <p:nvPr>
            <p:ph type="sldNum" sz="quarter" idx="12"/>
          </p:nvPr>
        </p:nvSpPr>
        <p:spPr/>
        <p:txBody>
          <a:bodyPr/>
          <a:lstStyle/>
          <a:p>
            <a:fld id="{E399C115-596B-4060-A119-8783C9F587DB}" type="slidenum">
              <a:rPr lang="fr-FR" smtClean="0"/>
              <a:t>4</a:t>
            </a:fld>
            <a:endParaRPr lang="fr-FR"/>
          </a:p>
        </p:txBody>
      </p:sp>
      <p:pic>
        <p:nvPicPr>
          <p:cNvPr id="6" name="Image 5">
            <a:extLst>
              <a:ext uri="{FF2B5EF4-FFF2-40B4-BE49-F238E27FC236}">
                <a16:creationId xmlns:a16="http://schemas.microsoft.com/office/drawing/2014/main" id="{FD5AA74B-7FC8-4AA9-855B-48948DFC2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904" y="1949455"/>
            <a:ext cx="368551" cy="368551"/>
          </a:xfrm>
          <a:prstGeom prst="rect">
            <a:avLst/>
          </a:prstGeom>
        </p:spPr>
      </p:pic>
      <p:pic>
        <p:nvPicPr>
          <p:cNvPr id="7" name="Image 6">
            <a:extLst>
              <a:ext uri="{FF2B5EF4-FFF2-40B4-BE49-F238E27FC236}">
                <a16:creationId xmlns:a16="http://schemas.microsoft.com/office/drawing/2014/main" id="{43936480-B7BC-4536-AD5B-B69E70F6B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169" y="1949454"/>
            <a:ext cx="368551" cy="368551"/>
          </a:xfrm>
          <a:prstGeom prst="rect">
            <a:avLst/>
          </a:prstGeom>
        </p:spPr>
      </p:pic>
      <p:pic>
        <p:nvPicPr>
          <p:cNvPr id="9" name="Image 8">
            <a:extLst>
              <a:ext uri="{FF2B5EF4-FFF2-40B4-BE49-F238E27FC236}">
                <a16:creationId xmlns:a16="http://schemas.microsoft.com/office/drawing/2014/main" id="{85FE7D08-9D48-4984-A381-D44956A12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374" y="1949453"/>
            <a:ext cx="368552" cy="368552"/>
          </a:xfrm>
          <a:prstGeom prst="rect">
            <a:avLst/>
          </a:prstGeom>
        </p:spPr>
      </p:pic>
      <p:sp>
        <p:nvSpPr>
          <p:cNvPr id="11" name="ZoneTexte 10">
            <a:extLst>
              <a:ext uri="{FF2B5EF4-FFF2-40B4-BE49-F238E27FC236}">
                <a16:creationId xmlns:a16="http://schemas.microsoft.com/office/drawing/2014/main" id="{A6776A47-7406-4D2A-A384-DA9F6981C62A}"/>
              </a:ext>
            </a:extLst>
          </p:cNvPr>
          <p:cNvSpPr txBox="1"/>
          <p:nvPr/>
        </p:nvSpPr>
        <p:spPr>
          <a:xfrm>
            <a:off x="503339" y="1178751"/>
            <a:ext cx="8187655" cy="600164"/>
          </a:xfrm>
          <a:prstGeom prst="rect">
            <a:avLst/>
          </a:prstGeom>
          <a:noFill/>
        </p:spPr>
        <p:txBody>
          <a:bodyPr wrap="square" rtlCol="0">
            <a:spAutoFit/>
          </a:bodyPr>
          <a:lstStyle/>
          <a:p>
            <a:pPr algn="just"/>
            <a:r>
              <a:rPr lang="fr-FR" sz="1100" i="1" dirty="0">
                <a:latin typeface="Century Gothic" panose="020B0502020202020204" pitchFamily="34" charset="0"/>
              </a:rPr>
              <a:t>Pour chaque statut (BIATSS, enseignant.e.s/chercheur.euse.s, étudiant.e.s), des pictogrammes ont été définis. Lorsqu’une page de résultats ne concerne qu’un statut, une languette l’indique par le pictogramme correspondant en haut à droite. </a:t>
            </a:r>
          </a:p>
        </p:txBody>
      </p:sp>
      <p:sp>
        <p:nvSpPr>
          <p:cNvPr id="12" name="ZoneTexte 11">
            <a:extLst>
              <a:ext uri="{FF2B5EF4-FFF2-40B4-BE49-F238E27FC236}">
                <a16:creationId xmlns:a16="http://schemas.microsoft.com/office/drawing/2014/main" id="{54DE9E44-664A-4E0E-B778-7ACFCB283BE1}"/>
              </a:ext>
            </a:extLst>
          </p:cNvPr>
          <p:cNvSpPr txBox="1"/>
          <p:nvPr/>
        </p:nvSpPr>
        <p:spPr>
          <a:xfrm>
            <a:off x="229713" y="2441116"/>
            <a:ext cx="2087592" cy="246221"/>
          </a:xfrm>
          <a:prstGeom prst="rect">
            <a:avLst/>
          </a:prstGeom>
          <a:noFill/>
        </p:spPr>
        <p:txBody>
          <a:bodyPr wrap="square" rtlCol="0">
            <a:spAutoFit/>
          </a:bodyPr>
          <a:lstStyle/>
          <a:p>
            <a:pPr algn="ctr"/>
            <a:r>
              <a:rPr lang="fr-FR" sz="1000" dirty="0">
                <a:latin typeface="Century Gothic" panose="020B0502020202020204" pitchFamily="34" charset="0"/>
              </a:rPr>
              <a:t>Pour les BIATSS</a:t>
            </a:r>
          </a:p>
        </p:txBody>
      </p:sp>
      <p:sp>
        <p:nvSpPr>
          <p:cNvPr id="13" name="ZoneTexte 12">
            <a:extLst>
              <a:ext uri="{FF2B5EF4-FFF2-40B4-BE49-F238E27FC236}">
                <a16:creationId xmlns:a16="http://schemas.microsoft.com/office/drawing/2014/main" id="{853CD0B6-30BA-45A3-886E-3264EA0F0F8F}"/>
              </a:ext>
            </a:extLst>
          </p:cNvPr>
          <p:cNvSpPr txBox="1"/>
          <p:nvPr/>
        </p:nvSpPr>
        <p:spPr>
          <a:xfrm>
            <a:off x="3311473" y="2361238"/>
            <a:ext cx="2571385" cy="400110"/>
          </a:xfrm>
          <a:prstGeom prst="rect">
            <a:avLst/>
          </a:prstGeom>
          <a:noFill/>
        </p:spPr>
        <p:txBody>
          <a:bodyPr wrap="square" rtlCol="0">
            <a:spAutoFit/>
          </a:bodyPr>
          <a:lstStyle/>
          <a:p>
            <a:pPr algn="ctr"/>
            <a:r>
              <a:rPr lang="fr-FR" sz="1000" dirty="0">
                <a:latin typeface="Century Gothic" panose="020B0502020202020204" pitchFamily="34" charset="0"/>
              </a:rPr>
              <a:t>Pour les enseignant.e.s/chercheur.euse.s</a:t>
            </a:r>
          </a:p>
        </p:txBody>
      </p:sp>
      <p:sp>
        <p:nvSpPr>
          <p:cNvPr id="14" name="ZoneTexte 13">
            <a:extLst>
              <a:ext uri="{FF2B5EF4-FFF2-40B4-BE49-F238E27FC236}">
                <a16:creationId xmlns:a16="http://schemas.microsoft.com/office/drawing/2014/main" id="{080F3DC8-6514-4370-A36F-12FDD7919C33}"/>
              </a:ext>
            </a:extLst>
          </p:cNvPr>
          <p:cNvSpPr txBox="1"/>
          <p:nvPr/>
        </p:nvSpPr>
        <p:spPr>
          <a:xfrm>
            <a:off x="6200957" y="2434637"/>
            <a:ext cx="2571385" cy="246221"/>
          </a:xfrm>
          <a:prstGeom prst="rect">
            <a:avLst/>
          </a:prstGeom>
          <a:noFill/>
        </p:spPr>
        <p:txBody>
          <a:bodyPr wrap="square" rtlCol="0">
            <a:spAutoFit/>
          </a:bodyPr>
          <a:lstStyle/>
          <a:p>
            <a:pPr algn="ctr"/>
            <a:r>
              <a:rPr lang="fr-FR" sz="1000" dirty="0">
                <a:latin typeface="Century Gothic" panose="020B0502020202020204" pitchFamily="34" charset="0"/>
              </a:rPr>
              <a:t>Pour les étudiant.e.s</a:t>
            </a:r>
          </a:p>
        </p:txBody>
      </p:sp>
      <p:sp>
        <p:nvSpPr>
          <p:cNvPr id="15" name="ZoneTexte 14">
            <a:extLst>
              <a:ext uri="{FF2B5EF4-FFF2-40B4-BE49-F238E27FC236}">
                <a16:creationId xmlns:a16="http://schemas.microsoft.com/office/drawing/2014/main" id="{84E23BFB-1910-4444-A6C0-F7785308C439}"/>
              </a:ext>
            </a:extLst>
          </p:cNvPr>
          <p:cNvSpPr txBox="1"/>
          <p:nvPr/>
        </p:nvSpPr>
        <p:spPr>
          <a:xfrm>
            <a:off x="503339" y="3029145"/>
            <a:ext cx="8187655" cy="307777"/>
          </a:xfrm>
          <a:prstGeom prst="rect">
            <a:avLst/>
          </a:prstGeom>
          <a:noFill/>
        </p:spPr>
        <p:txBody>
          <a:bodyPr wrap="square" rtlCol="0">
            <a:spAutoFit/>
          </a:bodyPr>
          <a:lstStyle/>
          <a:p>
            <a:pPr>
              <a:spcAft>
                <a:spcPts val="1200"/>
              </a:spcAft>
            </a:pPr>
            <a:r>
              <a:rPr lang="fr-FR" sz="1400" b="1" dirty="0">
                <a:solidFill>
                  <a:srgbClr val="00A99B"/>
                </a:solidFill>
                <a:latin typeface="Century Gothic" panose="020B0502020202020204" pitchFamily="34" charset="0"/>
              </a:rPr>
              <a:t>Pictogrammes des modes de transport</a:t>
            </a:r>
          </a:p>
        </p:txBody>
      </p:sp>
      <p:sp>
        <p:nvSpPr>
          <p:cNvPr id="16" name="ZoneTexte 15">
            <a:extLst>
              <a:ext uri="{FF2B5EF4-FFF2-40B4-BE49-F238E27FC236}">
                <a16:creationId xmlns:a16="http://schemas.microsoft.com/office/drawing/2014/main" id="{1C56B0C1-B5CE-46A7-8611-47CE6601413F}"/>
              </a:ext>
            </a:extLst>
          </p:cNvPr>
          <p:cNvSpPr txBox="1"/>
          <p:nvPr/>
        </p:nvSpPr>
        <p:spPr>
          <a:xfrm>
            <a:off x="478172" y="3342942"/>
            <a:ext cx="8187655" cy="261610"/>
          </a:xfrm>
          <a:prstGeom prst="rect">
            <a:avLst/>
          </a:prstGeom>
          <a:noFill/>
        </p:spPr>
        <p:txBody>
          <a:bodyPr wrap="square" rtlCol="0">
            <a:spAutoFit/>
          </a:bodyPr>
          <a:lstStyle/>
          <a:p>
            <a:pPr algn="just"/>
            <a:r>
              <a:rPr lang="fr-FR" sz="1100" i="1" dirty="0">
                <a:latin typeface="Century Gothic" panose="020B0502020202020204" pitchFamily="34" charset="0"/>
              </a:rPr>
              <a:t>Pour chaque mode de transport, des pictogrammes ont également été définis. </a:t>
            </a:r>
          </a:p>
        </p:txBody>
      </p:sp>
      <p:pic>
        <p:nvPicPr>
          <p:cNvPr id="17" name="Image 16">
            <a:extLst>
              <a:ext uri="{FF2B5EF4-FFF2-40B4-BE49-F238E27FC236}">
                <a16:creationId xmlns:a16="http://schemas.microsoft.com/office/drawing/2014/main" id="{FC7FD944-62D6-472E-9D39-F81017EFE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42" y="4381703"/>
            <a:ext cx="400110" cy="400110"/>
          </a:xfrm>
          <a:prstGeom prst="rect">
            <a:avLst/>
          </a:prstGeom>
        </p:spPr>
      </p:pic>
      <p:pic>
        <p:nvPicPr>
          <p:cNvPr id="18" name="Image 17">
            <a:extLst>
              <a:ext uri="{FF2B5EF4-FFF2-40B4-BE49-F238E27FC236}">
                <a16:creationId xmlns:a16="http://schemas.microsoft.com/office/drawing/2014/main" id="{39480931-278A-4D31-B4DA-2CB271771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79" y="5026479"/>
            <a:ext cx="400111" cy="400111"/>
          </a:xfrm>
          <a:prstGeom prst="rect">
            <a:avLst/>
          </a:prstGeom>
        </p:spPr>
      </p:pic>
      <p:pic>
        <p:nvPicPr>
          <p:cNvPr id="19" name="Image 18">
            <a:extLst>
              <a:ext uri="{FF2B5EF4-FFF2-40B4-BE49-F238E27FC236}">
                <a16:creationId xmlns:a16="http://schemas.microsoft.com/office/drawing/2014/main" id="{C679C164-D542-4B36-BE2E-A9A4E7EC91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062" y="5645992"/>
            <a:ext cx="482330" cy="482330"/>
          </a:xfrm>
          <a:prstGeom prst="rect">
            <a:avLst/>
          </a:prstGeom>
        </p:spPr>
      </p:pic>
      <p:pic>
        <p:nvPicPr>
          <p:cNvPr id="20" name="Image 19">
            <a:extLst>
              <a:ext uri="{FF2B5EF4-FFF2-40B4-BE49-F238E27FC236}">
                <a16:creationId xmlns:a16="http://schemas.microsoft.com/office/drawing/2014/main" id="{1971068D-3771-44C3-84C2-A44A1EE6EE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306" y="3746512"/>
            <a:ext cx="400110" cy="400110"/>
          </a:xfrm>
          <a:prstGeom prst="rect">
            <a:avLst/>
          </a:prstGeom>
        </p:spPr>
      </p:pic>
      <p:pic>
        <p:nvPicPr>
          <p:cNvPr id="21" name="Image 20">
            <a:extLst>
              <a:ext uri="{FF2B5EF4-FFF2-40B4-BE49-F238E27FC236}">
                <a16:creationId xmlns:a16="http://schemas.microsoft.com/office/drawing/2014/main" id="{BFC06CA7-97E8-4CD6-A8CE-EE142FEA06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7134" y="5479467"/>
            <a:ext cx="756239" cy="749633"/>
          </a:xfrm>
          <a:prstGeom prst="rect">
            <a:avLst/>
          </a:prstGeom>
        </p:spPr>
      </p:pic>
      <p:pic>
        <p:nvPicPr>
          <p:cNvPr id="22" name="Image 21">
            <a:extLst>
              <a:ext uri="{FF2B5EF4-FFF2-40B4-BE49-F238E27FC236}">
                <a16:creationId xmlns:a16="http://schemas.microsoft.com/office/drawing/2014/main" id="{A27DE140-C55C-495B-BBC5-E5A5BB794A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222" y="3695554"/>
            <a:ext cx="482330" cy="482330"/>
          </a:xfrm>
          <a:prstGeom prst="rect">
            <a:avLst/>
          </a:prstGeom>
        </p:spPr>
      </p:pic>
      <p:pic>
        <p:nvPicPr>
          <p:cNvPr id="23" name="Image 22">
            <a:extLst>
              <a:ext uri="{FF2B5EF4-FFF2-40B4-BE49-F238E27FC236}">
                <a16:creationId xmlns:a16="http://schemas.microsoft.com/office/drawing/2014/main" id="{3DDB1241-D5F6-4F5B-9A73-D9A40992FD86}"/>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48332" y="4381703"/>
            <a:ext cx="400110" cy="400110"/>
          </a:xfrm>
          <a:prstGeom prst="rect">
            <a:avLst/>
          </a:prstGeom>
        </p:spPr>
      </p:pic>
      <p:pic>
        <p:nvPicPr>
          <p:cNvPr id="24" name="Image 23">
            <a:extLst>
              <a:ext uri="{FF2B5EF4-FFF2-40B4-BE49-F238E27FC236}">
                <a16:creationId xmlns:a16="http://schemas.microsoft.com/office/drawing/2014/main" id="{B7F03C15-6661-419B-A29C-417C8B2E30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8455" y="4968342"/>
            <a:ext cx="593598" cy="482330"/>
          </a:xfrm>
          <a:prstGeom prst="rect">
            <a:avLst/>
          </a:prstGeom>
        </p:spPr>
      </p:pic>
      <p:sp>
        <p:nvSpPr>
          <p:cNvPr id="25" name="ZoneTexte 24">
            <a:extLst>
              <a:ext uri="{FF2B5EF4-FFF2-40B4-BE49-F238E27FC236}">
                <a16:creationId xmlns:a16="http://schemas.microsoft.com/office/drawing/2014/main" id="{64D71854-9AAA-4C97-A8EC-B11D3A73D575}"/>
              </a:ext>
            </a:extLst>
          </p:cNvPr>
          <p:cNvSpPr txBox="1"/>
          <p:nvPr/>
        </p:nvSpPr>
        <p:spPr>
          <a:xfrm>
            <a:off x="1209026" y="3813609"/>
            <a:ext cx="3091133" cy="246221"/>
          </a:xfrm>
          <a:prstGeom prst="rect">
            <a:avLst/>
          </a:prstGeom>
          <a:noFill/>
        </p:spPr>
        <p:txBody>
          <a:bodyPr wrap="square" rtlCol="0">
            <a:spAutoFit/>
          </a:bodyPr>
          <a:lstStyle/>
          <a:p>
            <a:r>
              <a:rPr lang="fr-FR" sz="1000" dirty="0">
                <a:latin typeface="Century Gothic" panose="020B0502020202020204" pitchFamily="34" charset="0"/>
              </a:rPr>
              <a:t>La marche</a:t>
            </a:r>
          </a:p>
        </p:txBody>
      </p:sp>
      <p:sp>
        <p:nvSpPr>
          <p:cNvPr id="26" name="ZoneTexte 25">
            <a:extLst>
              <a:ext uri="{FF2B5EF4-FFF2-40B4-BE49-F238E27FC236}">
                <a16:creationId xmlns:a16="http://schemas.microsoft.com/office/drawing/2014/main" id="{F5644508-0FA4-4EC1-9006-6F20770FE3D0}"/>
              </a:ext>
            </a:extLst>
          </p:cNvPr>
          <p:cNvSpPr txBox="1"/>
          <p:nvPr/>
        </p:nvSpPr>
        <p:spPr>
          <a:xfrm>
            <a:off x="1209026" y="4458647"/>
            <a:ext cx="3091133" cy="246221"/>
          </a:xfrm>
          <a:prstGeom prst="rect">
            <a:avLst/>
          </a:prstGeom>
          <a:noFill/>
        </p:spPr>
        <p:txBody>
          <a:bodyPr wrap="square" rtlCol="0">
            <a:spAutoFit/>
          </a:bodyPr>
          <a:lstStyle/>
          <a:p>
            <a:r>
              <a:rPr lang="fr-FR" sz="1000" dirty="0">
                <a:latin typeface="Century Gothic" panose="020B0502020202020204" pitchFamily="34" charset="0"/>
              </a:rPr>
              <a:t>La voiture diesel ou essence</a:t>
            </a:r>
          </a:p>
        </p:txBody>
      </p:sp>
      <p:sp>
        <p:nvSpPr>
          <p:cNvPr id="27" name="ZoneTexte 26">
            <a:extLst>
              <a:ext uri="{FF2B5EF4-FFF2-40B4-BE49-F238E27FC236}">
                <a16:creationId xmlns:a16="http://schemas.microsoft.com/office/drawing/2014/main" id="{D8A45A3C-D635-4706-A2E9-B31EFCC2DD2D}"/>
              </a:ext>
            </a:extLst>
          </p:cNvPr>
          <p:cNvSpPr txBox="1"/>
          <p:nvPr/>
        </p:nvSpPr>
        <p:spPr>
          <a:xfrm>
            <a:off x="1209026" y="5103685"/>
            <a:ext cx="3091133" cy="246221"/>
          </a:xfrm>
          <a:prstGeom prst="rect">
            <a:avLst/>
          </a:prstGeom>
          <a:noFill/>
        </p:spPr>
        <p:txBody>
          <a:bodyPr wrap="square" rtlCol="0">
            <a:spAutoFit/>
          </a:bodyPr>
          <a:lstStyle/>
          <a:p>
            <a:r>
              <a:rPr lang="fr-FR" sz="1000" dirty="0">
                <a:latin typeface="Century Gothic" panose="020B0502020202020204" pitchFamily="34" charset="0"/>
              </a:rPr>
              <a:t>Les transports en commun</a:t>
            </a:r>
          </a:p>
        </p:txBody>
      </p:sp>
      <p:sp>
        <p:nvSpPr>
          <p:cNvPr id="28" name="ZoneTexte 27">
            <a:extLst>
              <a:ext uri="{FF2B5EF4-FFF2-40B4-BE49-F238E27FC236}">
                <a16:creationId xmlns:a16="http://schemas.microsoft.com/office/drawing/2014/main" id="{7E93A524-76A0-4F99-B2C1-805DE7904B19}"/>
              </a:ext>
            </a:extLst>
          </p:cNvPr>
          <p:cNvSpPr txBox="1"/>
          <p:nvPr/>
        </p:nvSpPr>
        <p:spPr>
          <a:xfrm>
            <a:off x="1209026" y="5764046"/>
            <a:ext cx="3091133" cy="246221"/>
          </a:xfrm>
          <a:prstGeom prst="rect">
            <a:avLst/>
          </a:prstGeom>
          <a:noFill/>
        </p:spPr>
        <p:txBody>
          <a:bodyPr wrap="square" rtlCol="0">
            <a:spAutoFit/>
          </a:bodyPr>
          <a:lstStyle/>
          <a:p>
            <a:r>
              <a:rPr lang="fr-FR" sz="1000" dirty="0">
                <a:latin typeface="Century Gothic" panose="020B0502020202020204" pitchFamily="34" charset="0"/>
              </a:rPr>
              <a:t>Le vélo </a:t>
            </a:r>
          </a:p>
        </p:txBody>
      </p:sp>
      <p:sp>
        <p:nvSpPr>
          <p:cNvPr id="29" name="ZoneTexte 28">
            <a:extLst>
              <a:ext uri="{FF2B5EF4-FFF2-40B4-BE49-F238E27FC236}">
                <a16:creationId xmlns:a16="http://schemas.microsoft.com/office/drawing/2014/main" id="{6A00B43A-F7A9-486B-BD52-9505E96C7F45}"/>
              </a:ext>
            </a:extLst>
          </p:cNvPr>
          <p:cNvSpPr txBox="1"/>
          <p:nvPr/>
        </p:nvSpPr>
        <p:spPr>
          <a:xfrm>
            <a:off x="5574694" y="3801062"/>
            <a:ext cx="3091133" cy="246221"/>
          </a:xfrm>
          <a:prstGeom prst="rect">
            <a:avLst/>
          </a:prstGeom>
          <a:noFill/>
        </p:spPr>
        <p:txBody>
          <a:bodyPr wrap="square" rtlCol="0">
            <a:spAutoFit/>
          </a:bodyPr>
          <a:lstStyle/>
          <a:p>
            <a:r>
              <a:rPr lang="fr-FR" sz="1000" dirty="0">
                <a:latin typeface="Century Gothic" panose="020B0502020202020204" pitchFamily="34" charset="0"/>
              </a:rPr>
              <a:t>Le covoiturage</a:t>
            </a:r>
          </a:p>
        </p:txBody>
      </p:sp>
      <p:sp>
        <p:nvSpPr>
          <p:cNvPr id="30" name="ZoneTexte 29">
            <a:extLst>
              <a:ext uri="{FF2B5EF4-FFF2-40B4-BE49-F238E27FC236}">
                <a16:creationId xmlns:a16="http://schemas.microsoft.com/office/drawing/2014/main" id="{C98CC4CB-8CED-4D57-9BB4-C9180900A27A}"/>
              </a:ext>
            </a:extLst>
          </p:cNvPr>
          <p:cNvSpPr txBox="1"/>
          <p:nvPr/>
        </p:nvSpPr>
        <p:spPr>
          <a:xfrm>
            <a:off x="5574694" y="4468017"/>
            <a:ext cx="3091133" cy="246221"/>
          </a:xfrm>
          <a:prstGeom prst="rect">
            <a:avLst/>
          </a:prstGeom>
          <a:noFill/>
        </p:spPr>
        <p:txBody>
          <a:bodyPr wrap="square" rtlCol="0">
            <a:spAutoFit/>
          </a:bodyPr>
          <a:lstStyle/>
          <a:p>
            <a:r>
              <a:rPr lang="fr-FR" sz="1000" dirty="0">
                <a:latin typeface="Century Gothic" panose="020B0502020202020204" pitchFamily="34" charset="0"/>
              </a:rPr>
              <a:t>La voiture de service</a:t>
            </a:r>
          </a:p>
        </p:txBody>
      </p:sp>
      <p:sp>
        <p:nvSpPr>
          <p:cNvPr id="31" name="ZoneTexte 30">
            <a:extLst>
              <a:ext uri="{FF2B5EF4-FFF2-40B4-BE49-F238E27FC236}">
                <a16:creationId xmlns:a16="http://schemas.microsoft.com/office/drawing/2014/main" id="{50F5A8F4-7D2D-4A93-8924-2066099468CA}"/>
              </a:ext>
            </a:extLst>
          </p:cNvPr>
          <p:cNvSpPr txBox="1"/>
          <p:nvPr/>
        </p:nvSpPr>
        <p:spPr>
          <a:xfrm>
            <a:off x="5574694" y="5065827"/>
            <a:ext cx="3091133" cy="246221"/>
          </a:xfrm>
          <a:prstGeom prst="rect">
            <a:avLst/>
          </a:prstGeom>
          <a:noFill/>
        </p:spPr>
        <p:txBody>
          <a:bodyPr wrap="square" rtlCol="0">
            <a:spAutoFit/>
          </a:bodyPr>
          <a:lstStyle/>
          <a:p>
            <a:r>
              <a:rPr lang="fr-FR" sz="1000" dirty="0">
                <a:latin typeface="Century Gothic" panose="020B0502020202020204" pitchFamily="34" charset="0"/>
              </a:rPr>
              <a:t>Le train</a:t>
            </a:r>
          </a:p>
        </p:txBody>
      </p:sp>
      <p:sp>
        <p:nvSpPr>
          <p:cNvPr id="32" name="ZoneTexte 31">
            <a:extLst>
              <a:ext uri="{FF2B5EF4-FFF2-40B4-BE49-F238E27FC236}">
                <a16:creationId xmlns:a16="http://schemas.microsoft.com/office/drawing/2014/main" id="{D90C6118-6946-43EF-AEB9-78328328D4C9}"/>
              </a:ext>
            </a:extLst>
          </p:cNvPr>
          <p:cNvSpPr txBox="1"/>
          <p:nvPr/>
        </p:nvSpPr>
        <p:spPr>
          <a:xfrm>
            <a:off x="5574694" y="5731172"/>
            <a:ext cx="3091133" cy="246221"/>
          </a:xfrm>
          <a:prstGeom prst="rect">
            <a:avLst/>
          </a:prstGeom>
          <a:noFill/>
        </p:spPr>
        <p:txBody>
          <a:bodyPr wrap="square" rtlCol="0">
            <a:spAutoFit/>
          </a:bodyPr>
          <a:lstStyle/>
          <a:p>
            <a:pPr algn="just"/>
            <a:r>
              <a:rPr lang="fr-FR" sz="1000" dirty="0">
                <a:latin typeface="Century Gothic" panose="020B0502020202020204" pitchFamily="34" charset="0"/>
              </a:rPr>
              <a:t>Le bus</a:t>
            </a:r>
          </a:p>
        </p:txBody>
      </p:sp>
    </p:spTree>
    <p:extLst>
      <p:ext uri="{BB962C8B-B14F-4D97-AF65-F5344CB8AC3E}">
        <p14:creationId xmlns:p14="http://schemas.microsoft.com/office/powerpoint/2010/main" val="1702149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Récurrence des déplacements chez les BIATSS (n=544)</a:t>
            </a:r>
          </a:p>
        </p:txBody>
      </p:sp>
      <p:sp>
        <p:nvSpPr>
          <p:cNvPr id="3" name="ZoneTexte 2">
            <a:extLst>
              <a:ext uri="{FF2B5EF4-FFF2-40B4-BE49-F238E27FC236}">
                <a16:creationId xmlns:a16="http://schemas.microsoft.com/office/drawing/2014/main" id="{59230E3B-54E4-4D57-BE74-AE71EF456BE7}"/>
              </a:ext>
            </a:extLst>
          </p:cNvPr>
          <p:cNvSpPr txBox="1"/>
          <p:nvPr/>
        </p:nvSpPr>
        <p:spPr>
          <a:xfrm>
            <a:off x="596348" y="1003852"/>
            <a:ext cx="8100391" cy="830997"/>
          </a:xfrm>
          <a:prstGeom prst="rect">
            <a:avLst/>
          </a:prstGeom>
          <a:noFill/>
        </p:spPr>
        <p:txBody>
          <a:bodyPr wrap="square" rtlCol="0">
            <a:spAutoFit/>
          </a:bodyPr>
          <a:lstStyle/>
          <a:p>
            <a:r>
              <a:rPr lang="fr-FR" sz="4800" b="1" dirty="0">
                <a:solidFill>
                  <a:srgbClr val="00A99B"/>
                </a:solidFill>
                <a:latin typeface="Century Gothic" panose="020B0502020202020204" pitchFamily="34" charset="0"/>
              </a:rPr>
              <a:t>49% </a:t>
            </a:r>
            <a:r>
              <a:rPr lang="fr-FR" sz="1600" dirty="0">
                <a:latin typeface="Century Gothic" panose="020B0502020202020204" pitchFamily="34" charset="0"/>
              </a:rPr>
              <a:t>se rendent sur leur lieu de travail </a:t>
            </a:r>
            <a:r>
              <a:rPr lang="fr-FR" sz="1600" b="1" dirty="0">
                <a:solidFill>
                  <a:srgbClr val="00A99B"/>
                </a:solidFill>
                <a:latin typeface="Century Gothic" panose="020B0502020202020204" pitchFamily="34" charset="0"/>
              </a:rPr>
              <a:t>5 fois par semaine</a:t>
            </a:r>
            <a:endParaRPr lang="fr-FR" b="1" dirty="0">
              <a:solidFill>
                <a:srgbClr val="00A99B"/>
              </a:solidFill>
              <a:latin typeface="Century Gothic" panose="020B0502020202020204" pitchFamily="34" charset="0"/>
            </a:endParaRPr>
          </a:p>
        </p:txBody>
      </p:sp>
      <p:sp>
        <p:nvSpPr>
          <p:cNvPr id="42" name="ZoneTexte 41">
            <a:extLst>
              <a:ext uri="{FF2B5EF4-FFF2-40B4-BE49-F238E27FC236}">
                <a16:creationId xmlns:a16="http://schemas.microsoft.com/office/drawing/2014/main" id="{D733380D-CF74-45DB-AC50-FFE824D497EC}"/>
              </a:ext>
            </a:extLst>
          </p:cNvPr>
          <p:cNvSpPr txBox="1"/>
          <p:nvPr/>
        </p:nvSpPr>
        <p:spPr>
          <a:xfrm>
            <a:off x="5428146" y="5534966"/>
            <a:ext cx="3662225" cy="800219"/>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5% </a:t>
            </a:r>
            <a:r>
              <a:rPr lang="fr-FR" sz="1400" dirty="0">
                <a:latin typeface="Century Gothic" panose="020B0502020202020204" pitchFamily="34" charset="0"/>
              </a:rPr>
              <a:t>se rendent sur leur lieu de travail </a:t>
            </a:r>
            <a:r>
              <a:rPr lang="fr-FR" sz="1400" b="1" dirty="0">
                <a:solidFill>
                  <a:srgbClr val="00A99B"/>
                </a:solidFill>
                <a:latin typeface="Century Gothic" panose="020B0502020202020204" pitchFamily="34" charset="0"/>
              </a:rPr>
              <a:t>6 fois par semaine ou plus</a:t>
            </a:r>
            <a:endParaRPr lang="fr-FR" sz="1600" b="1" dirty="0">
              <a:solidFill>
                <a:srgbClr val="00A99B"/>
              </a:solidFill>
              <a:latin typeface="Century Gothic" panose="020B0502020202020204" pitchFamily="34" charset="0"/>
            </a:endParaRPr>
          </a:p>
        </p:txBody>
      </p:sp>
      <p:sp>
        <p:nvSpPr>
          <p:cNvPr id="43" name="ZoneTexte 42">
            <a:extLst>
              <a:ext uri="{FF2B5EF4-FFF2-40B4-BE49-F238E27FC236}">
                <a16:creationId xmlns:a16="http://schemas.microsoft.com/office/drawing/2014/main" id="{05450AA3-4DCC-43A4-B9C3-77F5939F23A3}"/>
              </a:ext>
            </a:extLst>
          </p:cNvPr>
          <p:cNvSpPr txBox="1"/>
          <p:nvPr/>
        </p:nvSpPr>
        <p:spPr>
          <a:xfrm>
            <a:off x="2876862" y="2497894"/>
            <a:ext cx="5267738" cy="861774"/>
          </a:xfrm>
          <a:prstGeom prst="rect">
            <a:avLst/>
          </a:prstGeom>
          <a:noFill/>
        </p:spPr>
        <p:txBody>
          <a:bodyPr wrap="square" rtlCol="0">
            <a:spAutoFit/>
          </a:bodyPr>
          <a:lstStyle/>
          <a:p>
            <a:r>
              <a:rPr lang="fr-FR" sz="3200" b="1" dirty="0">
                <a:solidFill>
                  <a:srgbClr val="00A99B"/>
                </a:solidFill>
                <a:latin typeface="Century Gothic" panose="020B0502020202020204" pitchFamily="34" charset="0"/>
              </a:rPr>
              <a:t>29% </a:t>
            </a:r>
            <a:r>
              <a:rPr lang="fr-FR" dirty="0">
                <a:latin typeface="Century Gothic" panose="020B0502020202020204" pitchFamily="34" charset="0"/>
              </a:rPr>
              <a:t>se rendent sur leur lieu de travail </a:t>
            </a:r>
            <a:r>
              <a:rPr lang="fr-FR" b="1" dirty="0">
                <a:solidFill>
                  <a:srgbClr val="00A99B"/>
                </a:solidFill>
                <a:latin typeface="Century Gothic" panose="020B0502020202020204" pitchFamily="34" charset="0"/>
              </a:rPr>
              <a:t>4 fois par semaine</a:t>
            </a:r>
            <a:endParaRPr lang="fr-FR" sz="2000" b="1" dirty="0">
              <a:solidFill>
                <a:srgbClr val="00A99B"/>
              </a:solidFill>
              <a:latin typeface="Century Gothic" panose="020B0502020202020204" pitchFamily="34" charset="0"/>
            </a:endParaRPr>
          </a:p>
        </p:txBody>
      </p:sp>
      <p:sp>
        <p:nvSpPr>
          <p:cNvPr id="4" name="Forme libre : forme 3">
            <a:extLst>
              <a:ext uri="{FF2B5EF4-FFF2-40B4-BE49-F238E27FC236}">
                <a16:creationId xmlns:a16="http://schemas.microsoft.com/office/drawing/2014/main" id="{35D56875-632B-4AB7-945F-8AE72850C382}"/>
              </a:ext>
            </a:extLst>
          </p:cNvPr>
          <p:cNvSpPr/>
          <p:nvPr/>
        </p:nvSpPr>
        <p:spPr>
          <a:xfrm>
            <a:off x="1282149" y="1739348"/>
            <a:ext cx="4293704" cy="5118653"/>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D77EC6A6-1F74-44D1-94E1-E8CE2669F8B9}"/>
              </a:ext>
            </a:extLst>
          </p:cNvPr>
          <p:cNvSpPr txBox="1"/>
          <p:nvPr/>
        </p:nvSpPr>
        <p:spPr>
          <a:xfrm>
            <a:off x="4410694" y="4097901"/>
            <a:ext cx="4531970" cy="707886"/>
          </a:xfrm>
          <a:prstGeom prst="rect">
            <a:avLst/>
          </a:prstGeom>
          <a:noFill/>
        </p:spPr>
        <p:txBody>
          <a:bodyPr wrap="square" rtlCol="0">
            <a:spAutoFit/>
          </a:bodyPr>
          <a:lstStyle/>
          <a:p>
            <a:r>
              <a:rPr lang="fr-FR" sz="2400" b="1" dirty="0">
                <a:solidFill>
                  <a:srgbClr val="00A99B"/>
                </a:solidFill>
                <a:latin typeface="Century Gothic" panose="020B0502020202020204" pitchFamily="34" charset="0"/>
              </a:rPr>
              <a:t>16% </a:t>
            </a:r>
            <a:r>
              <a:rPr lang="fr-FR" sz="1600" dirty="0">
                <a:latin typeface="Century Gothic" panose="020B0502020202020204" pitchFamily="34" charset="0"/>
              </a:rPr>
              <a:t>se rendent sur leur lieu de travail </a:t>
            </a:r>
            <a:r>
              <a:rPr lang="fr-FR" sz="1600" b="1" dirty="0">
                <a:solidFill>
                  <a:srgbClr val="00A99B"/>
                </a:solidFill>
                <a:latin typeface="Century Gothic" panose="020B0502020202020204" pitchFamily="34" charset="0"/>
              </a:rPr>
              <a:t>3 fois par semaine</a:t>
            </a:r>
            <a:endParaRPr lang="fr-FR" b="1" dirty="0">
              <a:solidFill>
                <a:srgbClr val="00A99B"/>
              </a:solidFill>
              <a:latin typeface="Century Gothic" panose="020B0502020202020204" pitchFamily="34" charset="0"/>
            </a:endParaRPr>
          </a:p>
        </p:txBody>
      </p:sp>
      <p:sp>
        <p:nvSpPr>
          <p:cNvPr id="45" name="Forme libre : forme 44">
            <a:extLst>
              <a:ext uri="{FF2B5EF4-FFF2-40B4-BE49-F238E27FC236}">
                <a16:creationId xmlns:a16="http://schemas.microsoft.com/office/drawing/2014/main" id="{76F1149D-2EAF-4D1F-8982-88429D900D4B}"/>
              </a:ext>
            </a:extLst>
          </p:cNvPr>
          <p:cNvSpPr/>
          <p:nvPr/>
        </p:nvSpPr>
        <p:spPr>
          <a:xfrm>
            <a:off x="149998" y="618524"/>
            <a:ext cx="832334" cy="469811"/>
          </a:xfrm>
          <a:custGeom>
            <a:avLst/>
            <a:gdLst>
              <a:gd name="connsiteX0" fmla="*/ 0 w 4323522"/>
              <a:gd name="connsiteY0" fmla="*/ 0 h 5039139"/>
              <a:gd name="connsiteX1" fmla="*/ 178904 w 4323522"/>
              <a:gd name="connsiteY1" fmla="*/ 357808 h 5039139"/>
              <a:gd name="connsiteX2" fmla="*/ 337930 w 4323522"/>
              <a:gd name="connsiteY2" fmla="*/ 447261 h 5039139"/>
              <a:gd name="connsiteX3" fmla="*/ 695739 w 4323522"/>
              <a:gd name="connsiteY3" fmla="*/ 546652 h 5039139"/>
              <a:gd name="connsiteX4" fmla="*/ 944217 w 4323522"/>
              <a:gd name="connsiteY4" fmla="*/ 616226 h 5039139"/>
              <a:gd name="connsiteX5" fmla="*/ 1143000 w 4323522"/>
              <a:gd name="connsiteY5" fmla="*/ 725556 h 5039139"/>
              <a:gd name="connsiteX6" fmla="*/ 1262269 w 4323522"/>
              <a:gd name="connsiteY6" fmla="*/ 1033669 h 5039139"/>
              <a:gd name="connsiteX7" fmla="*/ 1272209 w 4323522"/>
              <a:gd name="connsiteY7" fmla="*/ 1351721 h 5039139"/>
              <a:gd name="connsiteX8" fmla="*/ 1182756 w 4323522"/>
              <a:gd name="connsiteY8" fmla="*/ 1749287 h 5039139"/>
              <a:gd name="connsiteX9" fmla="*/ 1212574 w 4323522"/>
              <a:gd name="connsiteY9" fmla="*/ 2176669 h 5039139"/>
              <a:gd name="connsiteX10" fmla="*/ 1480930 w 4323522"/>
              <a:gd name="connsiteY10" fmla="*/ 2693504 h 5039139"/>
              <a:gd name="connsiteX11" fmla="*/ 1808922 w 4323522"/>
              <a:gd name="connsiteY11" fmla="*/ 3011556 h 5039139"/>
              <a:gd name="connsiteX12" fmla="*/ 2802835 w 4323522"/>
              <a:gd name="connsiteY12" fmla="*/ 3409121 h 5039139"/>
              <a:gd name="connsiteX13" fmla="*/ 3399182 w 4323522"/>
              <a:gd name="connsiteY13" fmla="*/ 3657600 h 5039139"/>
              <a:gd name="connsiteX14" fmla="*/ 3727174 w 4323522"/>
              <a:gd name="connsiteY14" fmla="*/ 4154556 h 5039139"/>
              <a:gd name="connsiteX15" fmla="*/ 3806687 w 4323522"/>
              <a:gd name="connsiteY15" fmla="*/ 4552121 h 5039139"/>
              <a:gd name="connsiteX16" fmla="*/ 3896139 w 4323522"/>
              <a:gd name="connsiteY16" fmla="*/ 4820478 h 5039139"/>
              <a:gd name="connsiteX17" fmla="*/ 4134678 w 4323522"/>
              <a:gd name="connsiteY17" fmla="*/ 4969565 h 5039139"/>
              <a:gd name="connsiteX18" fmla="*/ 4323522 w 4323522"/>
              <a:gd name="connsiteY18" fmla="*/ 5039139 h 50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3522" h="5039139">
                <a:moveTo>
                  <a:pt x="0" y="0"/>
                </a:moveTo>
                <a:cubicBezTo>
                  <a:pt x="61291" y="141632"/>
                  <a:pt x="122582" y="283265"/>
                  <a:pt x="178904" y="357808"/>
                </a:cubicBezTo>
                <a:cubicBezTo>
                  <a:pt x="235226" y="432352"/>
                  <a:pt x="251791" y="415787"/>
                  <a:pt x="337930" y="447261"/>
                </a:cubicBezTo>
                <a:cubicBezTo>
                  <a:pt x="424069" y="478735"/>
                  <a:pt x="695739" y="546652"/>
                  <a:pt x="695739" y="546652"/>
                </a:cubicBezTo>
                <a:cubicBezTo>
                  <a:pt x="796787" y="574813"/>
                  <a:pt x="869674" y="586409"/>
                  <a:pt x="944217" y="616226"/>
                </a:cubicBezTo>
                <a:cubicBezTo>
                  <a:pt x="1018761" y="646043"/>
                  <a:pt x="1089991" y="655982"/>
                  <a:pt x="1143000" y="725556"/>
                </a:cubicBezTo>
                <a:cubicBezTo>
                  <a:pt x="1196009" y="795130"/>
                  <a:pt x="1240734" y="929308"/>
                  <a:pt x="1262269" y="1033669"/>
                </a:cubicBezTo>
                <a:cubicBezTo>
                  <a:pt x="1283804" y="1138030"/>
                  <a:pt x="1285461" y="1232451"/>
                  <a:pt x="1272209" y="1351721"/>
                </a:cubicBezTo>
                <a:cubicBezTo>
                  <a:pt x="1258957" y="1470991"/>
                  <a:pt x="1192695" y="1611796"/>
                  <a:pt x="1182756" y="1749287"/>
                </a:cubicBezTo>
                <a:cubicBezTo>
                  <a:pt x="1172817" y="1886778"/>
                  <a:pt x="1162878" y="2019300"/>
                  <a:pt x="1212574" y="2176669"/>
                </a:cubicBezTo>
                <a:cubicBezTo>
                  <a:pt x="1262270" y="2334039"/>
                  <a:pt x="1381539" y="2554356"/>
                  <a:pt x="1480930" y="2693504"/>
                </a:cubicBezTo>
                <a:cubicBezTo>
                  <a:pt x="1580321" y="2832652"/>
                  <a:pt x="1588605" y="2892287"/>
                  <a:pt x="1808922" y="3011556"/>
                </a:cubicBezTo>
                <a:cubicBezTo>
                  <a:pt x="2029239" y="3130825"/>
                  <a:pt x="2537792" y="3301447"/>
                  <a:pt x="2802835" y="3409121"/>
                </a:cubicBezTo>
                <a:cubicBezTo>
                  <a:pt x="3067878" y="3516795"/>
                  <a:pt x="3245126" y="3533361"/>
                  <a:pt x="3399182" y="3657600"/>
                </a:cubicBezTo>
                <a:cubicBezTo>
                  <a:pt x="3553239" y="3781839"/>
                  <a:pt x="3659257" y="4005469"/>
                  <a:pt x="3727174" y="4154556"/>
                </a:cubicBezTo>
                <a:cubicBezTo>
                  <a:pt x="3795091" y="4303643"/>
                  <a:pt x="3778526" y="4441134"/>
                  <a:pt x="3806687" y="4552121"/>
                </a:cubicBezTo>
                <a:cubicBezTo>
                  <a:pt x="3834848" y="4663108"/>
                  <a:pt x="3841474" y="4750904"/>
                  <a:pt x="3896139" y="4820478"/>
                </a:cubicBezTo>
                <a:cubicBezTo>
                  <a:pt x="3950804" y="4890052"/>
                  <a:pt x="4063448" y="4933122"/>
                  <a:pt x="4134678" y="4969565"/>
                </a:cubicBezTo>
                <a:cubicBezTo>
                  <a:pt x="4205909" y="5006009"/>
                  <a:pt x="4264715" y="5022574"/>
                  <a:pt x="4323522" y="5039139"/>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Délai 9">
            <a:extLst>
              <a:ext uri="{FF2B5EF4-FFF2-40B4-BE49-F238E27FC236}">
                <a16:creationId xmlns:a16="http://schemas.microsoft.com/office/drawing/2014/main" id="{E4EB5744-F3E4-4A87-A7DA-1BD10135C46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ADA5DC75-584D-4653-9F52-D2302F795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82" y="83881"/>
            <a:ext cx="587219" cy="587219"/>
          </a:xfrm>
          <a:prstGeom prst="rect">
            <a:avLst/>
          </a:prstGeom>
        </p:spPr>
      </p:pic>
      <p:sp>
        <p:nvSpPr>
          <p:cNvPr id="5" name="Espace réservé du numéro de diapositive 4">
            <a:extLst>
              <a:ext uri="{FF2B5EF4-FFF2-40B4-BE49-F238E27FC236}">
                <a16:creationId xmlns:a16="http://schemas.microsoft.com/office/drawing/2014/main" id="{2EED6036-FE98-476E-952E-0D9600985378}"/>
              </a:ext>
            </a:extLst>
          </p:cNvPr>
          <p:cNvSpPr>
            <a:spLocks noGrp="1"/>
          </p:cNvSpPr>
          <p:nvPr>
            <p:ph type="sldNum" sz="quarter" idx="12"/>
          </p:nvPr>
        </p:nvSpPr>
        <p:spPr/>
        <p:txBody>
          <a:bodyPr/>
          <a:lstStyle/>
          <a:p>
            <a:fld id="{E399C115-596B-4060-A119-8783C9F587DB}" type="slidenum">
              <a:rPr lang="fr-FR" smtClean="0"/>
              <a:t>40</a:t>
            </a:fld>
            <a:endParaRPr lang="fr-FR"/>
          </a:p>
        </p:txBody>
      </p:sp>
    </p:spTree>
    <p:extLst>
      <p:ext uri="{BB962C8B-B14F-4D97-AF65-F5344CB8AC3E}">
        <p14:creationId xmlns:p14="http://schemas.microsoft.com/office/powerpoint/2010/main" val="1978807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62F28B3-00CC-4031-B801-76D928D01A8A}"/>
              </a:ext>
            </a:extLst>
          </p:cNvPr>
          <p:cNvSpPr/>
          <p:nvPr/>
        </p:nvSpPr>
        <p:spPr>
          <a:xfrm>
            <a:off x="5353148" y="602167"/>
            <a:ext cx="3542967" cy="524436"/>
          </a:xfrm>
          <a:prstGeom prst="rect">
            <a:avLst/>
          </a:prstGeom>
          <a:solidFill>
            <a:srgbClr val="00A99B"/>
          </a:solid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DF7777D-570D-40EC-BA62-AB2A063BCCDA}"/>
              </a:ext>
            </a:extLst>
          </p:cNvPr>
          <p:cNvSpPr/>
          <p:nvPr/>
        </p:nvSpPr>
        <p:spPr>
          <a:xfrm>
            <a:off x="936683" y="1962136"/>
            <a:ext cx="3542967" cy="524436"/>
          </a:xfrm>
          <a:prstGeom prst="rect">
            <a:avLst/>
          </a:prstGeom>
          <a:solidFill>
            <a:srgbClr val="00A99B"/>
          </a:solid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284906"/>
            <a:ext cx="8447714" cy="369332"/>
          </a:xfrm>
          <a:prstGeom prst="rect">
            <a:avLst/>
          </a:prstGeom>
          <a:noFill/>
        </p:spPr>
        <p:txBody>
          <a:bodyPr wrap="square" rtlCol="0">
            <a:spAutoFit/>
          </a:bodyPr>
          <a:lstStyle/>
          <a:p>
            <a:r>
              <a:rPr lang="fr-FR" b="1" dirty="0">
                <a:latin typeface="Century Gothic" panose="020B0502020202020204" pitchFamily="34" charset="0"/>
              </a:rPr>
              <a:t>Horaires des déplacements vers le lieu de travail ou d’études</a:t>
            </a:r>
          </a:p>
        </p:txBody>
      </p:sp>
      <p:pic>
        <p:nvPicPr>
          <p:cNvPr id="6" name="Image 5">
            <a:extLst>
              <a:ext uri="{FF2B5EF4-FFF2-40B4-BE49-F238E27FC236}">
                <a16:creationId xmlns:a16="http://schemas.microsoft.com/office/drawing/2014/main" id="{D37976CF-A091-4980-BE4E-F79E0040547A}"/>
              </a:ext>
            </a:extLst>
          </p:cNvPr>
          <p:cNvPicPr>
            <a:picLocks noChangeAspect="1"/>
          </p:cNvPicPr>
          <p:nvPr/>
        </p:nvPicPr>
        <p:blipFill>
          <a:blip r:embed="rId2">
            <a:duotone>
              <a:prstClr val="black"/>
              <a:srgbClr val="00A99B">
                <a:tint val="45000"/>
                <a:satMod val="400000"/>
              </a:srgbClr>
            </a:duotone>
            <a:extLst>
              <a:ext uri="{28A0092B-C50C-407E-A947-70E740481C1C}">
                <a14:useLocalDpi xmlns:a14="http://schemas.microsoft.com/office/drawing/2010/main" val="0"/>
              </a:ext>
            </a:extLst>
          </a:blip>
          <a:stretch>
            <a:fillRect/>
          </a:stretch>
        </p:blipFill>
        <p:spPr>
          <a:xfrm>
            <a:off x="674849" y="806220"/>
            <a:ext cx="615553" cy="615553"/>
          </a:xfrm>
          <a:prstGeom prst="rect">
            <a:avLst/>
          </a:prstGeom>
        </p:spPr>
      </p:pic>
      <p:sp>
        <p:nvSpPr>
          <p:cNvPr id="12" name="ZoneTexte 11">
            <a:extLst>
              <a:ext uri="{FF2B5EF4-FFF2-40B4-BE49-F238E27FC236}">
                <a16:creationId xmlns:a16="http://schemas.microsoft.com/office/drawing/2014/main" id="{8A561CEA-A56D-4E4E-B4CD-9E5F9A485432}"/>
              </a:ext>
            </a:extLst>
          </p:cNvPr>
          <p:cNvSpPr txBox="1"/>
          <p:nvPr/>
        </p:nvSpPr>
        <p:spPr>
          <a:xfrm>
            <a:off x="1510018" y="796074"/>
            <a:ext cx="3090075" cy="738664"/>
          </a:xfrm>
          <a:prstGeom prst="rect">
            <a:avLst/>
          </a:prstGeom>
          <a:noFill/>
        </p:spPr>
        <p:txBody>
          <a:bodyPr wrap="square" rtlCol="0">
            <a:spAutoFit/>
          </a:bodyPr>
          <a:lstStyle/>
          <a:p>
            <a:pPr algn="just"/>
            <a:r>
              <a:rPr lang="fr-FR" b="1" dirty="0">
                <a:solidFill>
                  <a:srgbClr val="00A99B"/>
                </a:solidFill>
                <a:latin typeface="Century Gothic" panose="020B0502020202020204" pitchFamily="34" charset="0"/>
              </a:rPr>
              <a:t>70% </a:t>
            </a:r>
            <a:r>
              <a:rPr lang="fr-FR" sz="1200" dirty="0">
                <a:latin typeface="Century Gothic" panose="020B0502020202020204" pitchFamily="34" charset="0"/>
              </a:rPr>
              <a:t>déclarent avoir </a:t>
            </a:r>
            <a:r>
              <a:rPr lang="fr-FR" sz="1200" dirty="0">
                <a:solidFill>
                  <a:srgbClr val="00A99B"/>
                </a:solidFill>
                <a:latin typeface="Century Gothic" panose="020B0502020202020204" pitchFamily="34" charset="0"/>
              </a:rPr>
              <a:t>des horaires très variables</a:t>
            </a:r>
            <a:r>
              <a:rPr lang="fr-FR" sz="1200" b="1" dirty="0">
                <a:solidFill>
                  <a:srgbClr val="00A99B"/>
                </a:solidFill>
                <a:latin typeface="Century Gothic" panose="020B0502020202020204" pitchFamily="34" charset="0"/>
              </a:rPr>
              <a:t> </a:t>
            </a:r>
            <a:r>
              <a:rPr lang="fr-FR" sz="1200" dirty="0">
                <a:latin typeface="Century Gothic" panose="020B0502020202020204" pitchFamily="34" charset="0"/>
              </a:rPr>
              <a:t>contre </a:t>
            </a:r>
            <a:r>
              <a:rPr lang="fr-FR" sz="1200" b="1" dirty="0">
                <a:solidFill>
                  <a:srgbClr val="00A99B"/>
                </a:solidFill>
                <a:latin typeface="Century Gothic" panose="020B0502020202020204" pitchFamily="34" charset="0"/>
              </a:rPr>
              <a:t>30%</a:t>
            </a:r>
            <a:r>
              <a:rPr lang="fr-FR" sz="1200" dirty="0">
                <a:solidFill>
                  <a:srgbClr val="00A99B"/>
                </a:solidFill>
                <a:latin typeface="Century Gothic" panose="020B0502020202020204" pitchFamily="34" charset="0"/>
              </a:rPr>
              <a:t> qui déclarent avoir des horaires fixes </a:t>
            </a:r>
            <a:r>
              <a:rPr lang="fr-FR" sz="1200" dirty="0">
                <a:latin typeface="Century Gothic" panose="020B0502020202020204" pitchFamily="34" charset="0"/>
              </a:rPr>
              <a:t>(n=3 056)</a:t>
            </a:r>
            <a:endParaRPr lang="fr-FR" sz="1200" dirty="0">
              <a:solidFill>
                <a:srgbClr val="00A99B"/>
              </a:solidFill>
              <a:latin typeface="Century Gothic" panose="020B0502020202020204" pitchFamily="34" charset="0"/>
            </a:endParaRPr>
          </a:p>
        </p:txBody>
      </p:sp>
      <p:sp>
        <p:nvSpPr>
          <p:cNvPr id="16" name="ZoneTexte 15">
            <a:extLst>
              <a:ext uri="{FF2B5EF4-FFF2-40B4-BE49-F238E27FC236}">
                <a16:creationId xmlns:a16="http://schemas.microsoft.com/office/drawing/2014/main" id="{4371737D-2260-4BBA-92D1-40452A794224}"/>
              </a:ext>
            </a:extLst>
          </p:cNvPr>
          <p:cNvSpPr txBox="1"/>
          <p:nvPr/>
        </p:nvSpPr>
        <p:spPr>
          <a:xfrm>
            <a:off x="1024169" y="1965444"/>
            <a:ext cx="3424376" cy="492443"/>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Arrivée</a:t>
            </a:r>
            <a:r>
              <a:rPr lang="fr-FR" sz="900" b="1" dirty="0">
                <a:solidFill>
                  <a:schemeClr val="bg1"/>
                </a:solidFill>
                <a:latin typeface="Century Gothic" panose="020B0502020202020204" pitchFamily="34" charset="0"/>
              </a:rPr>
              <a:t> </a:t>
            </a:r>
            <a:endParaRPr lang="fr-FR" b="1" dirty="0">
              <a:solidFill>
                <a:schemeClr val="bg1"/>
              </a:solidFill>
              <a:latin typeface="Century Gothic" panose="020B0502020202020204" pitchFamily="34" charset="0"/>
            </a:endParaRPr>
          </a:p>
          <a:p>
            <a:pPr algn="ctr"/>
            <a:r>
              <a:rPr lang="fr-FR" sz="800" b="1" dirty="0">
                <a:solidFill>
                  <a:schemeClr val="bg1"/>
                </a:solidFill>
                <a:latin typeface="Century Gothic" panose="020B0502020202020204" pitchFamily="34" charset="0"/>
              </a:rPr>
              <a:t>BIATSS (n=410) / Enseignant.e.s (n=82)/ Etudiant.e.s (n=378) </a:t>
            </a:r>
          </a:p>
        </p:txBody>
      </p:sp>
      <p:sp>
        <p:nvSpPr>
          <p:cNvPr id="23" name="ZoneTexte 22">
            <a:extLst>
              <a:ext uri="{FF2B5EF4-FFF2-40B4-BE49-F238E27FC236}">
                <a16:creationId xmlns:a16="http://schemas.microsoft.com/office/drawing/2014/main" id="{E2576E17-0C69-4548-B56B-0798777F749A}"/>
              </a:ext>
            </a:extLst>
          </p:cNvPr>
          <p:cNvSpPr txBox="1"/>
          <p:nvPr/>
        </p:nvSpPr>
        <p:spPr>
          <a:xfrm>
            <a:off x="5598504" y="620880"/>
            <a:ext cx="3078211" cy="492443"/>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Retour </a:t>
            </a:r>
          </a:p>
          <a:p>
            <a:pPr algn="ctr"/>
            <a:r>
              <a:rPr lang="fr-FR" sz="800" b="1" dirty="0">
                <a:solidFill>
                  <a:schemeClr val="bg1"/>
                </a:solidFill>
                <a:latin typeface="Century Gothic" panose="020B0502020202020204" pitchFamily="34" charset="0"/>
              </a:rPr>
              <a:t>BIATSS (n=400) / Enseignant.e.s (n=81)/ Etudiant.e.s (n=363)</a:t>
            </a:r>
          </a:p>
        </p:txBody>
      </p:sp>
      <p:cxnSp>
        <p:nvCxnSpPr>
          <p:cNvPr id="20" name="Connecteur droit avec flèche 19">
            <a:extLst>
              <a:ext uri="{FF2B5EF4-FFF2-40B4-BE49-F238E27FC236}">
                <a16:creationId xmlns:a16="http://schemas.microsoft.com/office/drawing/2014/main" id="{8EDED982-DC02-4748-8F5F-9869F65179B6}"/>
              </a:ext>
            </a:extLst>
          </p:cNvPr>
          <p:cNvCxnSpPr>
            <a:cxnSpLocks/>
          </p:cNvCxnSpPr>
          <p:nvPr/>
        </p:nvCxnSpPr>
        <p:spPr>
          <a:xfrm>
            <a:off x="945072" y="1962136"/>
            <a:ext cx="0" cy="4486689"/>
          </a:xfrm>
          <a:prstGeom prst="straightConnector1">
            <a:avLst/>
          </a:prstGeom>
          <a:ln w="38100">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5E8A0298-8AD1-47B7-9F1B-6E8DC1D7233E}"/>
              </a:ext>
            </a:extLst>
          </p:cNvPr>
          <p:cNvSpPr/>
          <p:nvPr/>
        </p:nvSpPr>
        <p:spPr>
          <a:xfrm>
            <a:off x="864066" y="3241798"/>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A0D69B8F-4FAB-473E-B5A7-5F0B270ABB3B}"/>
              </a:ext>
            </a:extLst>
          </p:cNvPr>
          <p:cNvCxnSpPr>
            <a:cxnSpLocks/>
            <a:stCxn id="22" idx="6"/>
          </p:cNvCxnSpPr>
          <p:nvPr/>
        </p:nvCxnSpPr>
        <p:spPr>
          <a:xfrm>
            <a:off x="1013152" y="3321311"/>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27108DE8-14A7-44F1-806F-8323BBB94DEA}"/>
              </a:ext>
            </a:extLst>
          </p:cNvPr>
          <p:cNvSpPr txBox="1"/>
          <p:nvPr/>
        </p:nvSpPr>
        <p:spPr>
          <a:xfrm>
            <a:off x="480535" y="3161780"/>
            <a:ext cx="447263"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8h</a:t>
            </a:r>
          </a:p>
        </p:txBody>
      </p:sp>
      <p:sp>
        <p:nvSpPr>
          <p:cNvPr id="37" name="Ellipse 36">
            <a:extLst>
              <a:ext uri="{FF2B5EF4-FFF2-40B4-BE49-F238E27FC236}">
                <a16:creationId xmlns:a16="http://schemas.microsoft.com/office/drawing/2014/main" id="{94F6A783-A386-4889-93ED-B17C5FF66B49}"/>
              </a:ext>
            </a:extLst>
          </p:cNvPr>
          <p:cNvSpPr/>
          <p:nvPr/>
        </p:nvSpPr>
        <p:spPr>
          <a:xfrm>
            <a:off x="864066" y="4260751"/>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a:extLst>
              <a:ext uri="{FF2B5EF4-FFF2-40B4-BE49-F238E27FC236}">
                <a16:creationId xmlns:a16="http://schemas.microsoft.com/office/drawing/2014/main" id="{1A10B993-F7FA-4858-BD00-4BC713A1F0FA}"/>
              </a:ext>
            </a:extLst>
          </p:cNvPr>
          <p:cNvCxnSpPr>
            <a:cxnSpLocks/>
            <a:stCxn id="37" idx="6"/>
          </p:cNvCxnSpPr>
          <p:nvPr/>
        </p:nvCxnSpPr>
        <p:spPr>
          <a:xfrm>
            <a:off x="1013152" y="4340264"/>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014554A4-4E29-4208-803C-05E82F9D7149}"/>
              </a:ext>
            </a:extLst>
          </p:cNvPr>
          <p:cNvSpPr txBox="1"/>
          <p:nvPr/>
        </p:nvSpPr>
        <p:spPr>
          <a:xfrm>
            <a:off x="353383" y="4199647"/>
            <a:ext cx="557650"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8h30</a:t>
            </a:r>
          </a:p>
        </p:txBody>
      </p:sp>
      <p:cxnSp>
        <p:nvCxnSpPr>
          <p:cNvPr id="47" name="Connecteur droit avec flèche 46">
            <a:extLst>
              <a:ext uri="{FF2B5EF4-FFF2-40B4-BE49-F238E27FC236}">
                <a16:creationId xmlns:a16="http://schemas.microsoft.com/office/drawing/2014/main" id="{1753630E-8C52-42E5-A9D6-3EBE1A1ABD2B}"/>
              </a:ext>
            </a:extLst>
          </p:cNvPr>
          <p:cNvCxnSpPr>
            <a:cxnSpLocks/>
          </p:cNvCxnSpPr>
          <p:nvPr/>
        </p:nvCxnSpPr>
        <p:spPr>
          <a:xfrm flipH="1">
            <a:off x="5331248" y="703006"/>
            <a:ext cx="29940" cy="5731350"/>
          </a:xfrm>
          <a:prstGeom prst="straightConnector1">
            <a:avLst/>
          </a:prstGeom>
          <a:ln w="38100">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7A52BC55-F1C5-4B86-A158-991F9D385CE7}"/>
              </a:ext>
            </a:extLst>
          </p:cNvPr>
          <p:cNvSpPr/>
          <p:nvPr/>
        </p:nvSpPr>
        <p:spPr>
          <a:xfrm>
            <a:off x="5278605" y="1773723"/>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E06BEC5C-B4EF-462D-B7E1-72EE8E1317B3}"/>
              </a:ext>
            </a:extLst>
          </p:cNvPr>
          <p:cNvCxnSpPr>
            <a:cxnSpLocks/>
            <a:stCxn id="48" idx="6"/>
          </p:cNvCxnSpPr>
          <p:nvPr/>
        </p:nvCxnSpPr>
        <p:spPr>
          <a:xfrm>
            <a:off x="5427691" y="1853236"/>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B7C7CFC-D9F5-40A2-A758-FBA1CB04CF52}"/>
              </a:ext>
            </a:extLst>
          </p:cNvPr>
          <p:cNvSpPr txBox="1"/>
          <p:nvPr/>
        </p:nvSpPr>
        <p:spPr>
          <a:xfrm>
            <a:off x="4818356" y="1683959"/>
            <a:ext cx="447263"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16h</a:t>
            </a:r>
          </a:p>
        </p:txBody>
      </p:sp>
      <p:sp>
        <p:nvSpPr>
          <p:cNvPr id="51" name="Ellipse 50">
            <a:extLst>
              <a:ext uri="{FF2B5EF4-FFF2-40B4-BE49-F238E27FC236}">
                <a16:creationId xmlns:a16="http://schemas.microsoft.com/office/drawing/2014/main" id="{CBE49809-3942-45B9-9735-E18BE47FCA12}"/>
              </a:ext>
            </a:extLst>
          </p:cNvPr>
          <p:cNvSpPr/>
          <p:nvPr/>
        </p:nvSpPr>
        <p:spPr>
          <a:xfrm>
            <a:off x="5278605" y="2582951"/>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FBDC57A7-37AA-4092-AB3D-97849451B234}"/>
              </a:ext>
            </a:extLst>
          </p:cNvPr>
          <p:cNvCxnSpPr>
            <a:cxnSpLocks/>
            <a:stCxn id="51" idx="6"/>
          </p:cNvCxnSpPr>
          <p:nvPr/>
        </p:nvCxnSpPr>
        <p:spPr>
          <a:xfrm>
            <a:off x="5427691" y="2662464"/>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E96CCDC6-209E-444E-A7A6-9D525B095BE9}"/>
              </a:ext>
            </a:extLst>
          </p:cNvPr>
          <p:cNvSpPr txBox="1"/>
          <p:nvPr/>
        </p:nvSpPr>
        <p:spPr>
          <a:xfrm>
            <a:off x="4666662" y="2532481"/>
            <a:ext cx="6402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16h30</a:t>
            </a:r>
          </a:p>
        </p:txBody>
      </p:sp>
      <p:sp>
        <p:nvSpPr>
          <p:cNvPr id="26" name="ZoneTexte 25">
            <a:extLst>
              <a:ext uri="{FF2B5EF4-FFF2-40B4-BE49-F238E27FC236}">
                <a16:creationId xmlns:a16="http://schemas.microsoft.com/office/drawing/2014/main" id="{2DED00CC-ED93-44F2-AC4D-776D8DE27D8F}"/>
              </a:ext>
            </a:extLst>
          </p:cNvPr>
          <p:cNvSpPr txBox="1"/>
          <p:nvPr/>
        </p:nvSpPr>
        <p:spPr>
          <a:xfrm>
            <a:off x="437690" y="5190070"/>
            <a:ext cx="557650"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9h</a:t>
            </a:r>
          </a:p>
        </p:txBody>
      </p:sp>
      <p:sp>
        <p:nvSpPr>
          <p:cNvPr id="29" name="Ellipse 28">
            <a:extLst>
              <a:ext uri="{FF2B5EF4-FFF2-40B4-BE49-F238E27FC236}">
                <a16:creationId xmlns:a16="http://schemas.microsoft.com/office/drawing/2014/main" id="{98552384-BBD7-462B-A7C1-DE1E100CF9CE}"/>
              </a:ext>
            </a:extLst>
          </p:cNvPr>
          <p:cNvSpPr/>
          <p:nvPr/>
        </p:nvSpPr>
        <p:spPr>
          <a:xfrm>
            <a:off x="864066" y="5269290"/>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a:extLst>
              <a:ext uri="{FF2B5EF4-FFF2-40B4-BE49-F238E27FC236}">
                <a16:creationId xmlns:a16="http://schemas.microsoft.com/office/drawing/2014/main" id="{D3C94E01-3F92-4E0B-8B4F-255AC59CD15D}"/>
              </a:ext>
            </a:extLst>
          </p:cNvPr>
          <p:cNvCxnSpPr>
            <a:cxnSpLocks/>
          </p:cNvCxnSpPr>
          <p:nvPr/>
        </p:nvCxnSpPr>
        <p:spPr>
          <a:xfrm>
            <a:off x="1007514" y="5348803"/>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E4C2F41C-8114-405F-965C-2BFB01444BCA}"/>
              </a:ext>
            </a:extLst>
          </p:cNvPr>
          <p:cNvSpPr txBox="1"/>
          <p:nvPr/>
        </p:nvSpPr>
        <p:spPr>
          <a:xfrm>
            <a:off x="4774963" y="3300280"/>
            <a:ext cx="6402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17h</a:t>
            </a:r>
          </a:p>
        </p:txBody>
      </p:sp>
      <p:sp>
        <p:nvSpPr>
          <p:cNvPr id="36" name="ZoneTexte 35">
            <a:extLst>
              <a:ext uri="{FF2B5EF4-FFF2-40B4-BE49-F238E27FC236}">
                <a16:creationId xmlns:a16="http://schemas.microsoft.com/office/drawing/2014/main" id="{5E78316B-5EEF-4A07-BD97-86652A130247}"/>
              </a:ext>
            </a:extLst>
          </p:cNvPr>
          <p:cNvSpPr txBox="1"/>
          <p:nvPr/>
        </p:nvSpPr>
        <p:spPr>
          <a:xfrm>
            <a:off x="4679518" y="4031118"/>
            <a:ext cx="6402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17h30</a:t>
            </a:r>
          </a:p>
        </p:txBody>
      </p:sp>
      <p:sp>
        <p:nvSpPr>
          <p:cNvPr id="40" name="ZoneTexte 39">
            <a:extLst>
              <a:ext uri="{FF2B5EF4-FFF2-40B4-BE49-F238E27FC236}">
                <a16:creationId xmlns:a16="http://schemas.microsoft.com/office/drawing/2014/main" id="{E5BE0676-A583-43AD-8C6C-74EDD57B9009}"/>
              </a:ext>
            </a:extLst>
          </p:cNvPr>
          <p:cNvSpPr txBox="1"/>
          <p:nvPr/>
        </p:nvSpPr>
        <p:spPr>
          <a:xfrm>
            <a:off x="4734534" y="4761956"/>
            <a:ext cx="6402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18h</a:t>
            </a:r>
          </a:p>
        </p:txBody>
      </p:sp>
      <p:sp>
        <p:nvSpPr>
          <p:cNvPr id="41" name="ZoneTexte 40">
            <a:extLst>
              <a:ext uri="{FF2B5EF4-FFF2-40B4-BE49-F238E27FC236}">
                <a16:creationId xmlns:a16="http://schemas.microsoft.com/office/drawing/2014/main" id="{679AFFFD-9C3A-4C4C-A987-1D44FC05B55F}"/>
              </a:ext>
            </a:extLst>
          </p:cNvPr>
          <p:cNvSpPr txBox="1"/>
          <p:nvPr/>
        </p:nvSpPr>
        <p:spPr>
          <a:xfrm>
            <a:off x="4693730" y="5441983"/>
            <a:ext cx="6402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19h</a:t>
            </a:r>
          </a:p>
        </p:txBody>
      </p:sp>
      <p:sp>
        <p:nvSpPr>
          <p:cNvPr id="5" name="ZoneTexte 4">
            <a:extLst>
              <a:ext uri="{FF2B5EF4-FFF2-40B4-BE49-F238E27FC236}">
                <a16:creationId xmlns:a16="http://schemas.microsoft.com/office/drawing/2014/main" id="{EA768770-FC2E-49D9-9181-2DFD4FBEEBD9}"/>
              </a:ext>
            </a:extLst>
          </p:cNvPr>
          <p:cNvSpPr txBox="1"/>
          <p:nvPr/>
        </p:nvSpPr>
        <p:spPr>
          <a:xfrm>
            <a:off x="1030057" y="2657613"/>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10% </a:t>
            </a:r>
            <a:r>
              <a:rPr lang="fr-FR" sz="900" dirty="0">
                <a:latin typeface="Century Gothic" panose="020B0502020202020204" pitchFamily="34" charset="0"/>
              </a:rPr>
              <a:t>des BIATSS arrivent</a:t>
            </a:r>
            <a:r>
              <a:rPr lang="fr-FR" sz="900" b="1" dirty="0">
                <a:latin typeface="Century Gothic" panose="020B0502020202020204" pitchFamily="34" charset="0"/>
              </a:rPr>
              <a:t> avant 8h</a:t>
            </a:r>
          </a:p>
          <a:p>
            <a:r>
              <a:rPr lang="fr-FR" sz="900" dirty="0">
                <a:solidFill>
                  <a:srgbClr val="00A99B"/>
                </a:solidFill>
                <a:latin typeface="Century Gothic" panose="020B0502020202020204" pitchFamily="34" charset="0"/>
              </a:rPr>
              <a:t>7%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15% </a:t>
            </a:r>
            <a:r>
              <a:rPr lang="fr-FR" sz="900" dirty="0">
                <a:latin typeface="Century Gothic" panose="020B0502020202020204" pitchFamily="34" charset="0"/>
              </a:rPr>
              <a:t>des étudiant.e.s</a:t>
            </a:r>
          </a:p>
        </p:txBody>
      </p:sp>
      <p:sp>
        <p:nvSpPr>
          <p:cNvPr id="42" name="ZoneTexte 41">
            <a:extLst>
              <a:ext uri="{FF2B5EF4-FFF2-40B4-BE49-F238E27FC236}">
                <a16:creationId xmlns:a16="http://schemas.microsoft.com/office/drawing/2014/main" id="{5EF759CA-0A96-46A8-816E-6AA8902A71E4}"/>
              </a:ext>
            </a:extLst>
          </p:cNvPr>
          <p:cNvSpPr txBox="1"/>
          <p:nvPr/>
        </p:nvSpPr>
        <p:spPr>
          <a:xfrm>
            <a:off x="1037497" y="3535810"/>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67% </a:t>
            </a:r>
            <a:r>
              <a:rPr lang="fr-FR" sz="900" dirty="0">
                <a:latin typeface="Century Gothic" panose="020B0502020202020204" pitchFamily="34" charset="0"/>
              </a:rPr>
              <a:t>des BIATSS arrivent</a:t>
            </a:r>
            <a:r>
              <a:rPr lang="fr-FR" sz="900" b="1" dirty="0">
                <a:latin typeface="Century Gothic" panose="020B0502020202020204" pitchFamily="34" charset="0"/>
              </a:rPr>
              <a:t> entre 8h et 8h30</a:t>
            </a:r>
          </a:p>
          <a:p>
            <a:r>
              <a:rPr lang="fr-FR" sz="900" dirty="0">
                <a:solidFill>
                  <a:srgbClr val="00A99B"/>
                </a:solidFill>
                <a:latin typeface="Century Gothic" panose="020B0502020202020204" pitchFamily="34" charset="0"/>
              </a:rPr>
              <a:t>44%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54% </a:t>
            </a:r>
            <a:r>
              <a:rPr lang="fr-FR" sz="900" dirty="0">
                <a:latin typeface="Century Gothic" panose="020B0502020202020204" pitchFamily="34" charset="0"/>
              </a:rPr>
              <a:t>des étudiant.e.s</a:t>
            </a:r>
          </a:p>
        </p:txBody>
      </p:sp>
      <p:sp>
        <p:nvSpPr>
          <p:cNvPr id="43" name="ZoneTexte 42">
            <a:extLst>
              <a:ext uri="{FF2B5EF4-FFF2-40B4-BE49-F238E27FC236}">
                <a16:creationId xmlns:a16="http://schemas.microsoft.com/office/drawing/2014/main" id="{7FF7DC8C-14CB-423A-AE4C-DE2A0E81874B}"/>
              </a:ext>
            </a:extLst>
          </p:cNvPr>
          <p:cNvSpPr txBox="1"/>
          <p:nvPr/>
        </p:nvSpPr>
        <p:spPr>
          <a:xfrm>
            <a:off x="1051530" y="4553428"/>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22% </a:t>
            </a:r>
            <a:r>
              <a:rPr lang="fr-FR" sz="900" dirty="0">
                <a:latin typeface="Century Gothic" panose="020B0502020202020204" pitchFamily="34" charset="0"/>
              </a:rPr>
              <a:t>des BIATSS arrivent</a:t>
            </a:r>
            <a:r>
              <a:rPr lang="fr-FR" sz="900" b="1" dirty="0">
                <a:latin typeface="Century Gothic" panose="020B0502020202020204" pitchFamily="34" charset="0"/>
              </a:rPr>
              <a:t> entre 8h30 et 9h</a:t>
            </a:r>
          </a:p>
          <a:p>
            <a:r>
              <a:rPr lang="fr-FR" sz="900" dirty="0">
                <a:solidFill>
                  <a:srgbClr val="00A99B"/>
                </a:solidFill>
                <a:latin typeface="Century Gothic" panose="020B0502020202020204" pitchFamily="34" charset="0"/>
              </a:rPr>
              <a:t>32%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19% </a:t>
            </a:r>
            <a:r>
              <a:rPr lang="fr-FR" sz="900" dirty="0">
                <a:latin typeface="Century Gothic" panose="020B0502020202020204" pitchFamily="34" charset="0"/>
              </a:rPr>
              <a:t>des étudiant.e.s</a:t>
            </a:r>
          </a:p>
        </p:txBody>
      </p:sp>
      <p:sp>
        <p:nvSpPr>
          <p:cNvPr id="44" name="ZoneTexte 43">
            <a:extLst>
              <a:ext uri="{FF2B5EF4-FFF2-40B4-BE49-F238E27FC236}">
                <a16:creationId xmlns:a16="http://schemas.microsoft.com/office/drawing/2014/main" id="{3F436BF1-EA13-40BA-8EF6-E2653FA7951D}"/>
              </a:ext>
            </a:extLst>
          </p:cNvPr>
          <p:cNvSpPr txBox="1"/>
          <p:nvPr/>
        </p:nvSpPr>
        <p:spPr>
          <a:xfrm>
            <a:off x="1030056" y="5561471"/>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2% </a:t>
            </a:r>
            <a:r>
              <a:rPr lang="fr-FR" sz="900" dirty="0">
                <a:latin typeface="Century Gothic" panose="020B0502020202020204" pitchFamily="34" charset="0"/>
              </a:rPr>
              <a:t>des BIATSS arrivent </a:t>
            </a:r>
            <a:r>
              <a:rPr lang="fr-FR" sz="900" b="1" dirty="0">
                <a:latin typeface="Century Gothic" panose="020B0502020202020204" pitchFamily="34" charset="0"/>
              </a:rPr>
              <a:t>après 9h</a:t>
            </a:r>
          </a:p>
          <a:p>
            <a:r>
              <a:rPr lang="fr-FR" sz="900" dirty="0">
                <a:solidFill>
                  <a:srgbClr val="00A99B"/>
                </a:solidFill>
                <a:latin typeface="Century Gothic" panose="020B0502020202020204" pitchFamily="34" charset="0"/>
              </a:rPr>
              <a:t>17%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12% </a:t>
            </a:r>
            <a:r>
              <a:rPr lang="fr-FR" sz="900" dirty="0">
                <a:latin typeface="Century Gothic" panose="020B0502020202020204" pitchFamily="34" charset="0"/>
              </a:rPr>
              <a:t>des étudiant.e.s</a:t>
            </a:r>
          </a:p>
        </p:txBody>
      </p:sp>
      <p:sp>
        <p:nvSpPr>
          <p:cNvPr id="45" name="Ellipse 44">
            <a:extLst>
              <a:ext uri="{FF2B5EF4-FFF2-40B4-BE49-F238E27FC236}">
                <a16:creationId xmlns:a16="http://schemas.microsoft.com/office/drawing/2014/main" id="{D45B6CDC-9F12-4655-B82C-C2B689A15EBC}"/>
              </a:ext>
            </a:extLst>
          </p:cNvPr>
          <p:cNvSpPr/>
          <p:nvPr/>
        </p:nvSpPr>
        <p:spPr>
          <a:xfrm>
            <a:off x="5281732" y="3344995"/>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a:extLst>
              <a:ext uri="{FF2B5EF4-FFF2-40B4-BE49-F238E27FC236}">
                <a16:creationId xmlns:a16="http://schemas.microsoft.com/office/drawing/2014/main" id="{928BD1C8-E033-4190-84B5-7FBC2E487B63}"/>
              </a:ext>
            </a:extLst>
          </p:cNvPr>
          <p:cNvCxnSpPr>
            <a:cxnSpLocks/>
          </p:cNvCxnSpPr>
          <p:nvPr/>
        </p:nvCxnSpPr>
        <p:spPr>
          <a:xfrm>
            <a:off x="5447596" y="3424508"/>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57" name="Ellipse 56">
            <a:extLst>
              <a:ext uri="{FF2B5EF4-FFF2-40B4-BE49-F238E27FC236}">
                <a16:creationId xmlns:a16="http://schemas.microsoft.com/office/drawing/2014/main" id="{05736302-59EF-4445-853E-0561EADE38A2}"/>
              </a:ext>
            </a:extLst>
          </p:cNvPr>
          <p:cNvSpPr/>
          <p:nvPr/>
        </p:nvSpPr>
        <p:spPr>
          <a:xfrm>
            <a:off x="5266114" y="4102659"/>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a:extLst>
              <a:ext uri="{FF2B5EF4-FFF2-40B4-BE49-F238E27FC236}">
                <a16:creationId xmlns:a16="http://schemas.microsoft.com/office/drawing/2014/main" id="{08C06082-2018-4246-86BD-7D19024ED1EF}"/>
              </a:ext>
            </a:extLst>
          </p:cNvPr>
          <p:cNvCxnSpPr>
            <a:cxnSpLocks/>
          </p:cNvCxnSpPr>
          <p:nvPr/>
        </p:nvCxnSpPr>
        <p:spPr>
          <a:xfrm>
            <a:off x="5423589" y="4182172"/>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A3675424-773B-4CB5-AD0E-314D07CE2B23}"/>
              </a:ext>
            </a:extLst>
          </p:cNvPr>
          <p:cNvSpPr/>
          <p:nvPr/>
        </p:nvSpPr>
        <p:spPr>
          <a:xfrm>
            <a:off x="5267703" y="4828156"/>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4753B3BA-D5F6-44C4-83CA-CB29544AE273}"/>
              </a:ext>
            </a:extLst>
          </p:cNvPr>
          <p:cNvCxnSpPr>
            <a:cxnSpLocks/>
            <a:stCxn id="59" idx="6"/>
          </p:cNvCxnSpPr>
          <p:nvPr/>
        </p:nvCxnSpPr>
        <p:spPr>
          <a:xfrm>
            <a:off x="5416789" y="4907669"/>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5FA84874-1E72-4898-8F3D-9614BE7EF499}"/>
              </a:ext>
            </a:extLst>
          </p:cNvPr>
          <p:cNvSpPr/>
          <p:nvPr/>
        </p:nvSpPr>
        <p:spPr>
          <a:xfrm>
            <a:off x="5266114" y="5509745"/>
            <a:ext cx="149086" cy="159026"/>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61">
            <a:extLst>
              <a:ext uri="{FF2B5EF4-FFF2-40B4-BE49-F238E27FC236}">
                <a16:creationId xmlns:a16="http://schemas.microsoft.com/office/drawing/2014/main" id="{DAA20854-7A43-4424-B919-8AB0B241BAAA}"/>
              </a:ext>
            </a:extLst>
          </p:cNvPr>
          <p:cNvCxnSpPr>
            <a:cxnSpLocks/>
            <a:stCxn id="61" idx="6"/>
          </p:cNvCxnSpPr>
          <p:nvPr/>
        </p:nvCxnSpPr>
        <p:spPr>
          <a:xfrm>
            <a:off x="5415200" y="5589258"/>
            <a:ext cx="346155" cy="0"/>
          </a:xfrm>
          <a:prstGeom prst="line">
            <a:avLst/>
          </a:prstGeom>
          <a:ln w="38100">
            <a:solidFill>
              <a:srgbClr val="00A99B"/>
            </a:solidFill>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66F3921A-A593-4267-9275-A5EC3366B06D}"/>
              </a:ext>
            </a:extLst>
          </p:cNvPr>
          <p:cNvSpPr txBox="1"/>
          <p:nvPr/>
        </p:nvSpPr>
        <p:spPr>
          <a:xfrm>
            <a:off x="5470645" y="1250195"/>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2% </a:t>
            </a:r>
            <a:r>
              <a:rPr lang="fr-FR" sz="900" dirty="0">
                <a:latin typeface="Century Gothic" panose="020B0502020202020204" pitchFamily="34" charset="0"/>
              </a:rPr>
              <a:t>des BIATSS partent</a:t>
            </a:r>
            <a:r>
              <a:rPr lang="fr-FR" sz="900" b="1" dirty="0">
                <a:latin typeface="Century Gothic" panose="020B0502020202020204" pitchFamily="34" charset="0"/>
              </a:rPr>
              <a:t> avant 16h</a:t>
            </a:r>
          </a:p>
          <a:p>
            <a:r>
              <a:rPr lang="fr-FR" sz="900" dirty="0">
                <a:solidFill>
                  <a:srgbClr val="00A99B"/>
                </a:solidFill>
                <a:latin typeface="Century Gothic" panose="020B0502020202020204" pitchFamily="34" charset="0"/>
              </a:rPr>
              <a:t>2%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9% </a:t>
            </a:r>
            <a:r>
              <a:rPr lang="fr-FR" sz="900" dirty="0">
                <a:latin typeface="Century Gothic" panose="020B0502020202020204" pitchFamily="34" charset="0"/>
              </a:rPr>
              <a:t>des étudiant.e.s</a:t>
            </a:r>
          </a:p>
        </p:txBody>
      </p:sp>
      <p:sp>
        <p:nvSpPr>
          <p:cNvPr id="64" name="ZoneTexte 63">
            <a:extLst>
              <a:ext uri="{FF2B5EF4-FFF2-40B4-BE49-F238E27FC236}">
                <a16:creationId xmlns:a16="http://schemas.microsoft.com/office/drawing/2014/main" id="{CD56AA0B-4B28-4B14-8B64-6D0735B55C50}"/>
              </a:ext>
            </a:extLst>
          </p:cNvPr>
          <p:cNvSpPr txBox="1"/>
          <p:nvPr/>
        </p:nvSpPr>
        <p:spPr>
          <a:xfrm>
            <a:off x="5470645" y="1999848"/>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 </a:t>
            </a:r>
            <a:r>
              <a:rPr lang="fr-FR" sz="900" dirty="0">
                <a:latin typeface="Century Gothic" panose="020B0502020202020204" pitchFamily="34" charset="0"/>
              </a:rPr>
              <a:t>des BIATSS partent</a:t>
            </a:r>
            <a:r>
              <a:rPr lang="fr-FR" sz="900" b="1" dirty="0">
                <a:latin typeface="Century Gothic" panose="020B0502020202020204" pitchFamily="34" charset="0"/>
              </a:rPr>
              <a:t> entre 16h et 16h30</a:t>
            </a:r>
          </a:p>
          <a:p>
            <a:r>
              <a:rPr lang="fr-FR" sz="900" dirty="0">
                <a:solidFill>
                  <a:srgbClr val="00A99B"/>
                </a:solidFill>
                <a:latin typeface="Century Gothic" panose="020B0502020202020204" pitchFamily="34" charset="0"/>
              </a:rPr>
              <a:t>8%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7% </a:t>
            </a:r>
            <a:r>
              <a:rPr lang="fr-FR" sz="900" dirty="0">
                <a:latin typeface="Century Gothic" panose="020B0502020202020204" pitchFamily="34" charset="0"/>
              </a:rPr>
              <a:t>des étudiant.e.s</a:t>
            </a:r>
          </a:p>
        </p:txBody>
      </p:sp>
      <p:sp>
        <p:nvSpPr>
          <p:cNvPr id="65" name="ZoneTexte 64">
            <a:extLst>
              <a:ext uri="{FF2B5EF4-FFF2-40B4-BE49-F238E27FC236}">
                <a16:creationId xmlns:a16="http://schemas.microsoft.com/office/drawing/2014/main" id="{19A14DAD-05B5-44C1-BDF2-7E7BD8F4C0CD}"/>
              </a:ext>
            </a:extLst>
          </p:cNvPr>
          <p:cNvSpPr txBox="1"/>
          <p:nvPr/>
        </p:nvSpPr>
        <p:spPr>
          <a:xfrm>
            <a:off x="5470645" y="2760080"/>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28% </a:t>
            </a:r>
            <a:r>
              <a:rPr lang="fr-FR" sz="900" dirty="0">
                <a:latin typeface="Century Gothic" panose="020B0502020202020204" pitchFamily="34" charset="0"/>
              </a:rPr>
              <a:t>des BIATSS partent</a:t>
            </a:r>
            <a:r>
              <a:rPr lang="fr-FR" sz="900" b="1" dirty="0">
                <a:latin typeface="Century Gothic" panose="020B0502020202020204" pitchFamily="34" charset="0"/>
              </a:rPr>
              <a:t> entre 16h30 et 17h</a:t>
            </a:r>
          </a:p>
          <a:p>
            <a:r>
              <a:rPr lang="fr-FR" sz="900" dirty="0">
                <a:solidFill>
                  <a:srgbClr val="00A99B"/>
                </a:solidFill>
                <a:latin typeface="Century Gothic" panose="020B0502020202020204" pitchFamily="34" charset="0"/>
              </a:rPr>
              <a:t>8%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15% </a:t>
            </a:r>
            <a:r>
              <a:rPr lang="fr-FR" sz="900" dirty="0">
                <a:latin typeface="Century Gothic" panose="020B0502020202020204" pitchFamily="34" charset="0"/>
              </a:rPr>
              <a:t>des étudiant.e.s</a:t>
            </a:r>
          </a:p>
        </p:txBody>
      </p:sp>
      <p:sp>
        <p:nvSpPr>
          <p:cNvPr id="66" name="ZoneTexte 65">
            <a:extLst>
              <a:ext uri="{FF2B5EF4-FFF2-40B4-BE49-F238E27FC236}">
                <a16:creationId xmlns:a16="http://schemas.microsoft.com/office/drawing/2014/main" id="{97079415-E31D-467D-85BA-BFB61AC03F09}"/>
              </a:ext>
            </a:extLst>
          </p:cNvPr>
          <p:cNvSpPr txBox="1"/>
          <p:nvPr/>
        </p:nvSpPr>
        <p:spPr>
          <a:xfrm>
            <a:off x="5484774" y="3549425"/>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32% </a:t>
            </a:r>
            <a:r>
              <a:rPr lang="fr-FR" sz="900" dirty="0">
                <a:latin typeface="Century Gothic" panose="020B0502020202020204" pitchFamily="34" charset="0"/>
              </a:rPr>
              <a:t>des BIATSS partent</a:t>
            </a:r>
            <a:r>
              <a:rPr lang="fr-FR" sz="900" b="1" dirty="0">
                <a:latin typeface="Century Gothic" panose="020B0502020202020204" pitchFamily="34" charset="0"/>
              </a:rPr>
              <a:t> entre 17h et 17h30</a:t>
            </a:r>
          </a:p>
          <a:p>
            <a:r>
              <a:rPr lang="fr-FR" sz="900" dirty="0">
                <a:solidFill>
                  <a:srgbClr val="00A99B"/>
                </a:solidFill>
                <a:latin typeface="Century Gothic" panose="020B0502020202020204" pitchFamily="34" charset="0"/>
              </a:rPr>
              <a:t>16%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18% </a:t>
            </a:r>
            <a:r>
              <a:rPr lang="fr-FR" sz="900" dirty="0">
                <a:latin typeface="Century Gothic" panose="020B0502020202020204" pitchFamily="34" charset="0"/>
              </a:rPr>
              <a:t>des étudiant.e.s</a:t>
            </a:r>
          </a:p>
        </p:txBody>
      </p:sp>
      <p:sp>
        <p:nvSpPr>
          <p:cNvPr id="67" name="ZoneTexte 66">
            <a:extLst>
              <a:ext uri="{FF2B5EF4-FFF2-40B4-BE49-F238E27FC236}">
                <a16:creationId xmlns:a16="http://schemas.microsoft.com/office/drawing/2014/main" id="{F8C2B19B-B2E6-48B0-9BB7-51EB01964480}"/>
              </a:ext>
            </a:extLst>
          </p:cNvPr>
          <p:cNvSpPr txBox="1"/>
          <p:nvPr/>
        </p:nvSpPr>
        <p:spPr>
          <a:xfrm>
            <a:off x="5484774" y="4305594"/>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14% </a:t>
            </a:r>
            <a:r>
              <a:rPr lang="fr-FR" sz="900" dirty="0">
                <a:latin typeface="Century Gothic" panose="020B0502020202020204" pitchFamily="34" charset="0"/>
              </a:rPr>
              <a:t>des BIATSS partent</a:t>
            </a:r>
            <a:r>
              <a:rPr lang="fr-FR" sz="900" b="1" dirty="0">
                <a:latin typeface="Century Gothic" panose="020B0502020202020204" pitchFamily="34" charset="0"/>
              </a:rPr>
              <a:t> entre 17h30 et 18h</a:t>
            </a:r>
          </a:p>
          <a:p>
            <a:r>
              <a:rPr lang="fr-FR" sz="900" dirty="0">
                <a:solidFill>
                  <a:srgbClr val="00A99B"/>
                </a:solidFill>
                <a:latin typeface="Century Gothic" panose="020B0502020202020204" pitchFamily="34" charset="0"/>
              </a:rPr>
              <a:t>23%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27% </a:t>
            </a:r>
            <a:r>
              <a:rPr lang="fr-FR" sz="900" dirty="0">
                <a:latin typeface="Century Gothic" panose="020B0502020202020204" pitchFamily="34" charset="0"/>
              </a:rPr>
              <a:t>des étudiant.e.s</a:t>
            </a:r>
          </a:p>
        </p:txBody>
      </p:sp>
      <p:sp>
        <p:nvSpPr>
          <p:cNvPr id="68" name="ZoneTexte 67">
            <a:extLst>
              <a:ext uri="{FF2B5EF4-FFF2-40B4-BE49-F238E27FC236}">
                <a16:creationId xmlns:a16="http://schemas.microsoft.com/office/drawing/2014/main" id="{56D4CC5E-59FB-426E-8BAF-1C571AF64819}"/>
              </a:ext>
            </a:extLst>
          </p:cNvPr>
          <p:cNvSpPr txBox="1"/>
          <p:nvPr/>
        </p:nvSpPr>
        <p:spPr>
          <a:xfrm>
            <a:off x="5495676" y="5009221"/>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4% </a:t>
            </a:r>
            <a:r>
              <a:rPr lang="fr-FR" sz="900" dirty="0">
                <a:latin typeface="Century Gothic" panose="020B0502020202020204" pitchFamily="34" charset="0"/>
              </a:rPr>
              <a:t>des BIATSS partent</a:t>
            </a:r>
            <a:r>
              <a:rPr lang="fr-FR" sz="900" b="1" dirty="0">
                <a:latin typeface="Century Gothic" panose="020B0502020202020204" pitchFamily="34" charset="0"/>
              </a:rPr>
              <a:t> entre 18h et 18h30</a:t>
            </a:r>
          </a:p>
          <a:p>
            <a:r>
              <a:rPr lang="fr-FR" sz="900" dirty="0">
                <a:solidFill>
                  <a:srgbClr val="00A99B"/>
                </a:solidFill>
                <a:latin typeface="Century Gothic" panose="020B0502020202020204" pitchFamily="34" charset="0"/>
              </a:rPr>
              <a:t>20%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12% </a:t>
            </a:r>
            <a:r>
              <a:rPr lang="fr-FR" sz="900" dirty="0">
                <a:latin typeface="Century Gothic" panose="020B0502020202020204" pitchFamily="34" charset="0"/>
              </a:rPr>
              <a:t>des étudiant.e.s</a:t>
            </a:r>
          </a:p>
        </p:txBody>
      </p:sp>
      <p:sp>
        <p:nvSpPr>
          <p:cNvPr id="69" name="ZoneTexte 68">
            <a:extLst>
              <a:ext uri="{FF2B5EF4-FFF2-40B4-BE49-F238E27FC236}">
                <a16:creationId xmlns:a16="http://schemas.microsoft.com/office/drawing/2014/main" id="{DCCEF1D3-06CB-4F9E-AE7D-103364127046}"/>
              </a:ext>
            </a:extLst>
          </p:cNvPr>
          <p:cNvSpPr txBox="1"/>
          <p:nvPr/>
        </p:nvSpPr>
        <p:spPr>
          <a:xfrm>
            <a:off x="5495676" y="5709242"/>
            <a:ext cx="3283869" cy="507831"/>
          </a:xfrm>
          <a:prstGeom prst="rect">
            <a:avLst/>
          </a:prstGeom>
          <a:noFill/>
        </p:spPr>
        <p:txBody>
          <a:bodyPr wrap="square" rtlCol="0">
            <a:spAutoFit/>
          </a:bodyPr>
          <a:lstStyle/>
          <a:p>
            <a:r>
              <a:rPr lang="fr-FR" sz="900" dirty="0">
                <a:solidFill>
                  <a:srgbClr val="00A99B"/>
                </a:solidFill>
                <a:latin typeface="Century Gothic" panose="020B0502020202020204" pitchFamily="34" charset="0"/>
              </a:rPr>
              <a:t>2% </a:t>
            </a:r>
            <a:r>
              <a:rPr lang="fr-FR" sz="900" dirty="0">
                <a:latin typeface="Century Gothic" panose="020B0502020202020204" pitchFamily="34" charset="0"/>
              </a:rPr>
              <a:t>des BIATSS partent</a:t>
            </a:r>
            <a:r>
              <a:rPr lang="fr-FR" sz="900" b="1" dirty="0">
                <a:latin typeface="Century Gothic" panose="020B0502020202020204" pitchFamily="34" charset="0"/>
              </a:rPr>
              <a:t> après 19h</a:t>
            </a:r>
          </a:p>
          <a:p>
            <a:r>
              <a:rPr lang="fr-FR" sz="900" dirty="0">
                <a:solidFill>
                  <a:srgbClr val="00A99B"/>
                </a:solidFill>
                <a:latin typeface="Century Gothic" panose="020B0502020202020204" pitchFamily="34" charset="0"/>
              </a:rPr>
              <a:t>25% </a:t>
            </a:r>
            <a:r>
              <a:rPr lang="fr-FR" sz="900" dirty="0">
                <a:latin typeface="Century Gothic" panose="020B0502020202020204" pitchFamily="34" charset="0"/>
              </a:rPr>
              <a:t>des enseignant.e.s</a:t>
            </a:r>
          </a:p>
          <a:p>
            <a:r>
              <a:rPr lang="fr-FR" sz="900" dirty="0">
                <a:solidFill>
                  <a:srgbClr val="00A99B"/>
                </a:solidFill>
                <a:latin typeface="Century Gothic" panose="020B0502020202020204" pitchFamily="34" charset="0"/>
              </a:rPr>
              <a:t>11% </a:t>
            </a:r>
            <a:r>
              <a:rPr lang="fr-FR" sz="900" dirty="0">
                <a:latin typeface="Century Gothic" panose="020B0502020202020204" pitchFamily="34" charset="0"/>
              </a:rPr>
              <a:t>des étudiant.e.s</a:t>
            </a:r>
          </a:p>
        </p:txBody>
      </p:sp>
      <p:sp>
        <p:nvSpPr>
          <p:cNvPr id="3" name="Espace réservé du numéro de diapositive 2">
            <a:extLst>
              <a:ext uri="{FF2B5EF4-FFF2-40B4-BE49-F238E27FC236}">
                <a16:creationId xmlns:a16="http://schemas.microsoft.com/office/drawing/2014/main" id="{CD6993A6-FE3B-4F00-9439-F2FEB7989589}"/>
              </a:ext>
            </a:extLst>
          </p:cNvPr>
          <p:cNvSpPr>
            <a:spLocks noGrp="1"/>
          </p:cNvSpPr>
          <p:nvPr>
            <p:ph type="sldNum" sz="quarter" idx="12"/>
          </p:nvPr>
        </p:nvSpPr>
        <p:spPr/>
        <p:txBody>
          <a:bodyPr/>
          <a:lstStyle/>
          <a:p>
            <a:fld id="{E399C115-596B-4060-A119-8783C9F587DB}" type="slidenum">
              <a:rPr lang="fr-FR" smtClean="0"/>
              <a:t>41</a:t>
            </a:fld>
            <a:endParaRPr lang="fr-FR"/>
          </a:p>
        </p:txBody>
      </p:sp>
    </p:spTree>
    <p:extLst>
      <p:ext uri="{BB962C8B-B14F-4D97-AF65-F5344CB8AC3E}">
        <p14:creationId xmlns:p14="http://schemas.microsoft.com/office/powerpoint/2010/main" val="2317245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357932" y="135480"/>
            <a:ext cx="8447714" cy="646331"/>
          </a:xfrm>
          <a:prstGeom prst="rect">
            <a:avLst/>
          </a:prstGeom>
          <a:noFill/>
        </p:spPr>
        <p:txBody>
          <a:bodyPr wrap="square" rtlCol="0">
            <a:spAutoFit/>
          </a:bodyPr>
          <a:lstStyle/>
          <a:p>
            <a:pPr lvl="0">
              <a:defRPr/>
            </a:pPr>
            <a:r>
              <a:rPr lang="fr-FR" b="1" dirty="0">
                <a:solidFill>
                  <a:prstClr val="black"/>
                </a:solidFill>
                <a:latin typeface="Century Gothic" panose="020B0502020202020204" pitchFamily="34" charset="0"/>
              </a:rPr>
              <a:t>57% des usagers du campus parcourent moins de 5 km entre leur domicile et leur lieu d’études/travail ; 42% ont un trajet de moins de 20 minutes</a:t>
            </a: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20" name="Connecteur droit 19">
            <a:extLst>
              <a:ext uri="{FF2B5EF4-FFF2-40B4-BE49-F238E27FC236}">
                <a16:creationId xmlns:a16="http://schemas.microsoft.com/office/drawing/2014/main" id="{2224DB82-A1E3-49A0-B286-28BFE7A875B0}"/>
              </a:ext>
            </a:extLst>
          </p:cNvPr>
          <p:cNvCxnSpPr>
            <a:cxnSpLocks/>
            <a:endCxn id="21" idx="2"/>
          </p:cNvCxnSpPr>
          <p:nvPr/>
        </p:nvCxnSpPr>
        <p:spPr>
          <a:xfrm>
            <a:off x="567762" y="4014499"/>
            <a:ext cx="8216653" cy="7966"/>
          </a:xfrm>
          <a:prstGeom prst="line">
            <a:avLst/>
          </a:prstGeom>
          <a:ln w="28575">
            <a:solidFill>
              <a:srgbClr val="00A99B"/>
            </a:solidFill>
            <a:prstDash val="sysDot"/>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9AD78E24-8797-4596-BC4D-3FAEE5F7F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328" y="3634291"/>
            <a:ext cx="388174" cy="388174"/>
          </a:xfrm>
          <a:prstGeom prst="rect">
            <a:avLst/>
          </a:prstGeom>
        </p:spPr>
      </p:pic>
      <p:pic>
        <p:nvPicPr>
          <p:cNvPr id="18" name="Image 17">
            <a:extLst>
              <a:ext uri="{FF2B5EF4-FFF2-40B4-BE49-F238E27FC236}">
                <a16:creationId xmlns:a16="http://schemas.microsoft.com/office/drawing/2014/main" id="{F6E9F4E8-1DE5-41F4-89B1-EC7771053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50" y="3676305"/>
            <a:ext cx="388173" cy="388173"/>
          </a:xfrm>
          <a:prstGeom prst="rect">
            <a:avLst/>
          </a:prstGeom>
        </p:spPr>
      </p:pic>
      <p:sp>
        <p:nvSpPr>
          <p:cNvPr id="16" name="ZoneTexte 15">
            <a:extLst>
              <a:ext uri="{FF2B5EF4-FFF2-40B4-BE49-F238E27FC236}">
                <a16:creationId xmlns:a16="http://schemas.microsoft.com/office/drawing/2014/main" id="{147FE0A2-0C60-41C6-B865-D461C05CF395}"/>
              </a:ext>
            </a:extLst>
          </p:cNvPr>
          <p:cNvSpPr txBox="1"/>
          <p:nvPr/>
        </p:nvSpPr>
        <p:spPr>
          <a:xfrm>
            <a:off x="594895" y="3437648"/>
            <a:ext cx="8477749" cy="230832"/>
          </a:xfrm>
          <a:prstGeom prst="rect">
            <a:avLst/>
          </a:prstGeom>
          <a:noFill/>
        </p:spPr>
        <p:txBody>
          <a:bodyPr wrap="square" rtlCol="0">
            <a:spAutoFit/>
          </a:bodyPr>
          <a:lstStyle/>
          <a:p>
            <a:r>
              <a:rPr lang="fr-FR" sz="900" i="1" dirty="0">
                <a:latin typeface="Century Gothic" panose="020B0502020202020204" pitchFamily="34" charset="0"/>
              </a:rPr>
              <a:t>Lecture : Parmi les étudiant.e.s (dont doctorant.e.s), 23% habitent à moins de 1,5 km</a:t>
            </a:r>
          </a:p>
        </p:txBody>
      </p:sp>
      <p:sp>
        <p:nvSpPr>
          <p:cNvPr id="19" name="ZoneTexte 18">
            <a:extLst>
              <a:ext uri="{FF2B5EF4-FFF2-40B4-BE49-F238E27FC236}">
                <a16:creationId xmlns:a16="http://schemas.microsoft.com/office/drawing/2014/main" id="{43E05927-2750-4EBC-AAFC-3D980340111D}"/>
              </a:ext>
            </a:extLst>
          </p:cNvPr>
          <p:cNvSpPr txBox="1"/>
          <p:nvPr/>
        </p:nvSpPr>
        <p:spPr>
          <a:xfrm>
            <a:off x="567762" y="6499381"/>
            <a:ext cx="7539814" cy="230832"/>
          </a:xfrm>
          <a:prstGeom prst="rect">
            <a:avLst/>
          </a:prstGeom>
          <a:noFill/>
        </p:spPr>
        <p:txBody>
          <a:bodyPr wrap="square" rtlCol="0">
            <a:spAutoFit/>
          </a:bodyPr>
          <a:lstStyle/>
          <a:p>
            <a:r>
              <a:rPr lang="fr-FR" sz="900" i="1" dirty="0">
                <a:latin typeface="Century Gothic" panose="020B0502020202020204" pitchFamily="34" charset="0"/>
              </a:rPr>
              <a:t>Lecture : Parmi les étudiant.e.s (dont doctorant.e.s), 7% mettent moins de 5 min pour se rendre à l’université depuis leur domicile</a:t>
            </a:r>
          </a:p>
        </p:txBody>
      </p:sp>
      <p:sp>
        <p:nvSpPr>
          <p:cNvPr id="4" name="Espace réservé du numéro de diapositive 3">
            <a:extLst>
              <a:ext uri="{FF2B5EF4-FFF2-40B4-BE49-F238E27FC236}">
                <a16:creationId xmlns:a16="http://schemas.microsoft.com/office/drawing/2014/main" id="{6CA68F0F-E4DA-4377-A63F-D5289588EA34}"/>
              </a:ext>
            </a:extLst>
          </p:cNvPr>
          <p:cNvSpPr>
            <a:spLocks noGrp="1"/>
          </p:cNvSpPr>
          <p:nvPr>
            <p:ph type="sldNum" sz="quarter" idx="12"/>
          </p:nvPr>
        </p:nvSpPr>
        <p:spPr/>
        <p:txBody>
          <a:bodyPr/>
          <a:lstStyle/>
          <a:p>
            <a:fld id="{E399C115-596B-4060-A119-8783C9F587DB}" type="slidenum">
              <a:rPr lang="fr-FR" smtClean="0"/>
              <a:t>42</a:t>
            </a:fld>
            <a:endParaRPr lang="fr-FR" dirty="0"/>
          </a:p>
        </p:txBody>
      </p:sp>
      <p:graphicFrame>
        <p:nvGraphicFramePr>
          <p:cNvPr id="6" name="Tableau 5">
            <a:extLst>
              <a:ext uri="{FF2B5EF4-FFF2-40B4-BE49-F238E27FC236}">
                <a16:creationId xmlns:a16="http://schemas.microsoft.com/office/drawing/2014/main" id="{7E7774D4-0BEA-41B1-B815-EB6393D4FCE9}"/>
              </a:ext>
            </a:extLst>
          </p:cNvPr>
          <p:cNvGraphicFramePr>
            <a:graphicFrameLocks noGrp="1"/>
          </p:cNvGraphicFramePr>
          <p:nvPr>
            <p:extLst>
              <p:ext uri="{D42A27DB-BD31-4B8C-83A1-F6EECF244321}">
                <p14:modId xmlns:p14="http://schemas.microsoft.com/office/powerpoint/2010/main" val="4006299389"/>
              </p:ext>
            </p:extLst>
          </p:nvPr>
        </p:nvGraphicFramePr>
        <p:xfrm>
          <a:off x="1741996" y="873063"/>
          <a:ext cx="5660009" cy="2535917"/>
        </p:xfrm>
        <a:graphic>
          <a:graphicData uri="http://schemas.openxmlformats.org/drawingml/2006/table">
            <a:tbl>
              <a:tblPr/>
              <a:tblGrid>
                <a:gridCol w="280356">
                  <a:extLst>
                    <a:ext uri="{9D8B030D-6E8A-4147-A177-3AD203B41FA5}">
                      <a16:colId xmlns:a16="http://schemas.microsoft.com/office/drawing/2014/main" val="3578879068"/>
                    </a:ext>
                  </a:extLst>
                </a:gridCol>
                <a:gridCol w="1606313">
                  <a:extLst>
                    <a:ext uri="{9D8B030D-6E8A-4147-A177-3AD203B41FA5}">
                      <a16:colId xmlns:a16="http://schemas.microsoft.com/office/drawing/2014/main" val="95070926"/>
                    </a:ext>
                  </a:extLst>
                </a:gridCol>
                <a:gridCol w="943335">
                  <a:extLst>
                    <a:ext uri="{9D8B030D-6E8A-4147-A177-3AD203B41FA5}">
                      <a16:colId xmlns:a16="http://schemas.microsoft.com/office/drawing/2014/main" val="2726708481"/>
                    </a:ext>
                  </a:extLst>
                </a:gridCol>
                <a:gridCol w="943335">
                  <a:extLst>
                    <a:ext uri="{9D8B030D-6E8A-4147-A177-3AD203B41FA5}">
                      <a16:colId xmlns:a16="http://schemas.microsoft.com/office/drawing/2014/main" val="2426395130"/>
                    </a:ext>
                  </a:extLst>
                </a:gridCol>
                <a:gridCol w="943335">
                  <a:extLst>
                    <a:ext uri="{9D8B030D-6E8A-4147-A177-3AD203B41FA5}">
                      <a16:colId xmlns:a16="http://schemas.microsoft.com/office/drawing/2014/main" val="281451167"/>
                    </a:ext>
                  </a:extLst>
                </a:gridCol>
                <a:gridCol w="943335">
                  <a:extLst>
                    <a:ext uri="{9D8B030D-6E8A-4147-A177-3AD203B41FA5}">
                      <a16:colId xmlns:a16="http://schemas.microsoft.com/office/drawing/2014/main" val="2722665036"/>
                    </a:ext>
                  </a:extLst>
                </a:gridCol>
              </a:tblGrid>
              <a:tr h="244086">
                <a:tc>
                  <a:txBody>
                    <a:bodyPr/>
                    <a:lstStyle/>
                    <a:p>
                      <a:pPr algn="ctr" fontAlgn="ctr"/>
                      <a:endParaRPr lang="fr-FR" sz="900" b="0" i="0" u="none" strike="noStrike">
                        <a:solidFill>
                          <a:srgbClr val="000000"/>
                        </a:solidFill>
                        <a:effectLst/>
                        <a:latin typeface="Century Gothic" panose="020B0502020202020204" pitchFamily="34" charset="0"/>
                      </a:endParaRPr>
                    </a:p>
                  </a:txBody>
                  <a:tcPr marL="45720" marR="45720" anchor="ctr">
                    <a:lnL>
                      <a:noFill/>
                    </a:lnL>
                    <a:lnR>
                      <a:noFill/>
                    </a:lnR>
                    <a:lnT>
                      <a:noFill/>
                    </a:lnT>
                    <a:lnB>
                      <a:noFill/>
                    </a:lnB>
                  </a:tcPr>
                </a:tc>
                <a:tc>
                  <a:txBody>
                    <a:bodyPr/>
                    <a:lstStyle/>
                    <a:p>
                      <a:pPr algn="ctr" fontAlgn="ctr"/>
                      <a:endParaRPr lang="fr-FR" sz="9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fr-FR" sz="1050" b="1" i="0" u="none" strike="noStrike" dirty="0">
                          <a:solidFill>
                            <a:schemeClr val="bg1"/>
                          </a:solidFill>
                          <a:effectLst/>
                          <a:latin typeface="Century Gothic" panose="020B0502020202020204" pitchFamily="34" charset="0"/>
                        </a:rPr>
                        <a:t>STATUT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06631357"/>
                  </a:ext>
                </a:extLst>
              </a:tr>
              <a:tr h="621310">
                <a:tc>
                  <a:txBody>
                    <a:bodyPr/>
                    <a:lstStyle/>
                    <a:p>
                      <a:pPr algn="ctr" fontAlgn="ctr"/>
                      <a:endParaRPr lang="fr-FR" sz="900" b="0" i="0" u="none" strike="noStrike">
                        <a:solidFill>
                          <a:srgbClr val="000000"/>
                        </a:solidFill>
                        <a:effectLst/>
                        <a:latin typeface="Century Gothic" panose="020B0502020202020204" pitchFamily="34"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9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dirty="0">
                          <a:solidFill>
                            <a:srgbClr val="000000"/>
                          </a:solidFill>
                          <a:effectLst/>
                          <a:latin typeface="Century Gothic" panose="020B0502020202020204" pitchFamily="34" charset="0"/>
                        </a:rPr>
                        <a:t>Etudiant.e (dont doctorant.e)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Enseignant - chercheur / </a:t>
                      </a:r>
                      <a:r>
                        <a:rPr lang="fr-FR" sz="900" b="0" i="1" u="none" strike="noStrike" dirty="0" err="1">
                          <a:solidFill>
                            <a:srgbClr val="000000"/>
                          </a:solidFill>
                          <a:effectLst/>
                          <a:latin typeface="Century Gothic" panose="020B0502020202020204" pitchFamily="34" charset="0"/>
                        </a:rPr>
                        <a:t>Enseignant.e</a:t>
                      </a:r>
                      <a:r>
                        <a:rPr lang="fr-FR" sz="900" b="0" i="1" u="none" strike="noStrike" dirty="0">
                          <a:solidFill>
                            <a:srgbClr val="000000"/>
                          </a:solidFill>
                          <a:effectLst/>
                          <a:latin typeface="Century Gothic" panose="020B0502020202020204" pitchFamily="34" charset="0"/>
                        </a:rPr>
                        <a:t> - chercheur.e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BIATSS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Total général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94305586"/>
                  </a:ext>
                </a:extLst>
              </a:tr>
              <a:tr h="272777">
                <a:tc rowSpan="7">
                  <a:txBody>
                    <a:bodyPr/>
                    <a:lstStyle/>
                    <a:p>
                      <a:pPr algn="ctr" fontAlgn="ctr"/>
                      <a:r>
                        <a:rPr lang="fr-FR" sz="1000" b="1" i="0" u="none" strike="noStrike" dirty="0">
                          <a:solidFill>
                            <a:schemeClr val="bg1"/>
                          </a:solidFill>
                          <a:effectLst/>
                          <a:latin typeface="Century Gothic" panose="020B0502020202020204" pitchFamily="34" charset="0"/>
                        </a:rPr>
                        <a:t>DISTANCE</a:t>
                      </a:r>
                    </a:p>
                  </a:txBody>
                  <a:tcPr marL="45720" marR="4572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900" b="0" i="1" u="none" strike="noStrike" dirty="0">
                          <a:solidFill>
                            <a:srgbClr val="000000"/>
                          </a:solidFill>
                          <a:effectLst/>
                          <a:latin typeface="Century Gothic" panose="020B0502020202020204" pitchFamily="34" charset="0"/>
                        </a:rPr>
                        <a:t>Moins de 1,5km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23%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41490"/>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5km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44%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entury Gothic" panose="020B0502020202020204" pitchFamily="34" charset="0"/>
                        </a:rPr>
                        <a:t>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entury Gothic" panose="020B0502020202020204" pitchFamily="34" charset="0"/>
                        </a:rPr>
                        <a:t>40%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755571"/>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8km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dirty="0">
                          <a:solidFill>
                            <a:srgbClr val="000000"/>
                          </a:solidFill>
                          <a:effectLst/>
                          <a:latin typeface="Century Gothic" panose="020B0502020202020204" pitchFamily="34" charset="0"/>
                        </a:rPr>
                        <a:t>10%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372850"/>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20km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27%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784945"/>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40km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433404"/>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Plus de 40km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804306"/>
                  </a:ext>
                </a:extLst>
              </a:tr>
              <a:tr h="221897">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Total général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917070"/>
                  </a:ext>
                </a:extLst>
              </a:tr>
            </a:tbl>
          </a:graphicData>
        </a:graphic>
      </p:graphicFrame>
      <p:graphicFrame>
        <p:nvGraphicFramePr>
          <p:cNvPr id="9" name="Tableau 8">
            <a:extLst>
              <a:ext uri="{FF2B5EF4-FFF2-40B4-BE49-F238E27FC236}">
                <a16:creationId xmlns:a16="http://schemas.microsoft.com/office/drawing/2014/main" id="{8DE4B373-189A-4A4F-A462-55180E00EC01}"/>
              </a:ext>
            </a:extLst>
          </p:cNvPr>
          <p:cNvGraphicFramePr>
            <a:graphicFrameLocks noGrp="1"/>
          </p:cNvGraphicFramePr>
          <p:nvPr>
            <p:extLst>
              <p:ext uri="{D42A27DB-BD31-4B8C-83A1-F6EECF244321}">
                <p14:modId xmlns:p14="http://schemas.microsoft.com/office/powerpoint/2010/main" val="332983975"/>
              </p:ext>
            </p:extLst>
          </p:nvPr>
        </p:nvGraphicFramePr>
        <p:xfrm>
          <a:off x="1657350" y="4123494"/>
          <a:ext cx="5829300" cy="2316871"/>
        </p:xfrm>
        <a:graphic>
          <a:graphicData uri="http://schemas.openxmlformats.org/drawingml/2006/table">
            <a:tbl>
              <a:tblPr/>
              <a:tblGrid>
                <a:gridCol w="347603">
                  <a:extLst>
                    <a:ext uri="{9D8B030D-6E8A-4147-A177-3AD203B41FA5}">
                      <a16:colId xmlns:a16="http://schemas.microsoft.com/office/drawing/2014/main" val="2850467129"/>
                    </a:ext>
                  </a:extLst>
                </a:gridCol>
                <a:gridCol w="1595497">
                  <a:extLst>
                    <a:ext uri="{9D8B030D-6E8A-4147-A177-3AD203B41FA5}">
                      <a16:colId xmlns:a16="http://schemas.microsoft.com/office/drawing/2014/main" val="4275005819"/>
                    </a:ext>
                  </a:extLst>
                </a:gridCol>
                <a:gridCol w="971550">
                  <a:extLst>
                    <a:ext uri="{9D8B030D-6E8A-4147-A177-3AD203B41FA5}">
                      <a16:colId xmlns:a16="http://schemas.microsoft.com/office/drawing/2014/main" val="2248264925"/>
                    </a:ext>
                  </a:extLst>
                </a:gridCol>
                <a:gridCol w="971550">
                  <a:extLst>
                    <a:ext uri="{9D8B030D-6E8A-4147-A177-3AD203B41FA5}">
                      <a16:colId xmlns:a16="http://schemas.microsoft.com/office/drawing/2014/main" val="2954155"/>
                    </a:ext>
                  </a:extLst>
                </a:gridCol>
                <a:gridCol w="971550">
                  <a:extLst>
                    <a:ext uri="{9D8B030D-6E8A-4147-A177-3AD203B41FA5}">
                      <a16:colId xmlns:a16="http://schemas.microsoft.com/office/drawing/2014/main" val="2162132995"/>
                    </a:ext>
                  </a:extLst>
                </a:gridCol>
                <a:gridCol w="971550">
                  <a:extLst>
                    <a:ext uri="{9D8B030D-6E8A-4147-A177-3AD203B41FA5}">
                      <a16:colId xmlns:a16="http://schemas.microsoft.com/office/drawing/2014/main" val="3017864904"/>
                    </a:ext>
                  </a:extLst>
                </a:gridCol>
              </a:tblGrid>
              <a:tr h="157388">
                <a:tc>
                  <a:txBody>
                    <a:bodyPr/>
                    <a:lstStyle/>
                    <a:p>
                      <a:pPr algn="l" fontAlgn="b"/>
                      <a:endParaRPr lang="fr-FR" sz="900" b="0" i="0" u="none" strike="noStrike">
                        <a:solidFill>
                          <a:srgbClr val="000000"/>
                        </a:solidFill>
                        <a:effectLst/>
                        <a:latin typeface="Century Gothic" panose="020B0502020202020204" pitchFamily="34" charset="0"/>
                      </a:endParaRPr>
                    </a:p>
                  </a:txBody>
                  <a:tcPr marL="6002" marR="6002" marT="6002" marB="0" anchor="b">
                    <a:lnL>
                      <a:noFill/>
                    </a:lnL>
                    <a:lnR>
                      <a:noFill/>
                    </a:lnR>
                    <a:lnT>
                      <a:noFill/>
                    </a:lnT>
                    <a:lnB>
                      <a:noFill/>
                    </a:lnB>
                  </a:tcPr>
                </a:tc>
                <a:tc>
                  <a:txBody>
                    <a:bodyPr/>
                    <a:lstStyle/>
                    <a:p>
                      <a:pPr algn="l" fontAlgn="b"/>
                      <a:endParaRPr lang="fr-FR" sz="900" b="0" i="0" u="none" strike="noStrike">
                        <a:solidFill>
                          <a:srgbClr val="000000"/>
                        </a:solidFill>
                        <a:effectLst/>
                        <a:latin typeface="Century Gothic" panose="020B0502020202020204" pitchFamily="34" charset="0"/>
                      </a:endParaRPr>
                    </a:p>
                  </a:txBody>
                  <a:tcPr marL="6002" marR="6002" marT="6002"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fr-FR" sz="1000" b="1" i="0" u="none" strike="noStrike" dirty="0">
                          <a:solidFill>
                            <a:schemeClr val="bg1"/>
                          </a:solidFill>
                          <a:effectLst/>
                          <a:latin typeface="Century Gothic" panose="020B0502020202020204" pitchFamily="34" charset="0"/>
                        </a:rPr>
                        <a:t>STATUT</a:t>
                      </a:r>
                    </a:p>
                  </a:txBody>
                  <a:tcPr marL="6002" marR="6002" marT="6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25385273"/>
                  </a:ext>
                </a:extLst>
              </a:tr>
              <a:tr h="551090">
                <a:tc>
                  <a:txBody>
                    <a:bodyPr/>
                    <a:lstStyle/>
                    <a:p>
                      <a:pPr algn="l" fontAlgn="b"/>
                      <a:endParaRPr lang="fr-FR" sz="900" b="0" i="0" u="none" strike="noStrike">
                        <a:solidFill>
                          <a:srgbClr val="000000"/>
                        </a:solidFill>
                        <a:effectLst/>
                        <a:latin typeface="Century Gothic" panose="020B0502020202020204" pitchFamily="34" charset="0"/>
                      </a:endParaRPr>
                    </a:p>
                  </a:txBody>
                  <a:tcPr marL="6002" marR="6002" marT="60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900" b="0" i="0" u="none" strike="noStrike">
                        <a:solidFill>
                          <a:srgbClr val="000000"/>
                        </a:solidFill>
                        <a:effectLst/>
                        <a:latin typeface="Century Gothic" panose="020B0502020202020204" pitchFamily="34" charset="0"/>
                      </a:endParaRPr>
                    </a:p>
                  </a:txBody>
                  <a:tcPr marL="6002" marR="6002" marT="600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900" b="0" i="1" u="none" strike="noStrike" dirty="0">
                          <a:solidFill>
                            <a:srgbClr val="000000"/>
                          </a:solidFill>
                          <a:effectLst/>
                          <a:latin typeface="Century Gothic" panose="020B0502020202020204" pitchFamily="34" charset="0"/>
                        </a:rPr>
                        <a:t>Etudiant.e (dont doctorant.e)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Enseignant - chercheur / Enseignant.e - chercheur.e</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BIATSS</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1" u="none" strike="noStrike" dirty="0">
                          <a:solidFill>
                            <a:srgbClr val="000000"/>
                          </a:solidFill>
                          <a:effectLst/>
                          <a:latin typeface="Century Gothic" panose="020B0502020202020204" pitchFamily="34" charset="0"/>
                        </a:rPr>
                        <a:t>Total général</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8145530"/>
                  </a:ext>
                </a:extLst>
              </a:tr>
              <a:tr h="256934">
                <a:tc rowSpan="7">
                  <a:txBody>
                    <a:bodyPr/>
                    <a:lstStyle/>
                    <a:p>
                      <a:pPr algn="ctr" fontAlgn="b"/>
                      <a:r>
                        <a:rPr lang="fr-FR" sz="1000" b="1" i="0" u="none" strike="noStrike" dirty="0">
                          <a:solidFill>
                            <a:schemeClr val="bg1"/>
                          </a:solidFill>
                          <a:effectLst/>
                          <a:latin typeface="Century Gothic" panose="020B0502020202020204" pitchFamily="34" charset="0"/>
                        </a:rPr>
                        <a:t>TEMPS DE TRAJET</a:t>
                      </a:r>
                    </a:p>
                  </a:txBody>
                  <a:tcPr marL="6002" marR="6002" marT="600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900" b="0" i="1" u="none" strike="noStrike" dirty="0">
                          <a:solidFill>
                            <a:srgbClr val="000000"/>
                          </a:solidFill>
                          <a:effectLst/>
                          <a:latin typeface="Century Gothic" panose="020B0502020202020204" pitchFamily="34" charset="0"/>
                        </a:rPr>
                        <a:t>Moins de 5 min</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771912"/>
                  </a:ext>
                </a:extLst>
              </a:tr>
              <a:tr h="321166">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10 min</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19%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74975"/>
                  </a:ext>
                </a:extLst>
              </a:tr>
              <a:tr h="238963">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20 min</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38%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37%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59%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42%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88821"/>
                  </a:ext>
                </a:extLst>
              </a:tr>
              <a:tr h="238963">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30 min</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20%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22%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853769"/>
                  </a:ext>
                </a:extLst>
              </a:tr>
              <a:tr h="238963">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Moins de 40 min</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a:solidFill>
                            <a:srgbClr val="000000"/>
                          </a:solidFill>
                          <a:effectLst/>
                          <a:latin typeface="Century Gothic" panose="020B0502020202020204" pitchFamily="34" charset="0"/>
                        </a:rPr>
                        <a:t>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577760"/>
                  </a:ext>
                </a:extLst>
              </a:tr>
              <a:tr h="142245">
                <a:tc vMerge="1">
                  <a:txBody>
                    <a:bodyPr/>
                    <a:lstStyle/>
                    <a:p>
                      <a:endParaRPr lang="fr-FR"/>
                    </a:p>
                  </a:txBody>
                  <a:tcPr/>
                </a:tc>
                <a:tc>
                  <a:txBody>
                    <a:bodyPr/>
                    <a:lstStyle/>
                    <a:p>
                      <a:pPr algn="ctr" fontAlgn="ctr"/>
                      <a:r>
                        <a:rPr lang="fr-FR" sz="900" b="0" i="1" u="none" strike="noStrike">
                          <a:solidFill>
                            <a:srgbClr val="000000"/>
                          </a:solidFill>
                          <a:effectLst/>
                          <a:latin typeface="Century Gothic" panose="020B0502020202020204" pitchFamily="34" charset="0"/>
                        </a:rPr>
                        <a:t>40 min et plus</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dirty="0">
                          <a:solidFill>
                            <a:srgbClr val="000000"/>
                          </a:solidFill>
                          <a:effectLst/>
                          <a:latin typeface="Century Gothic" panose="020B0502020202020204" pitchFamily="34" charset="0"/>
                        </a:rPr>
                        <a:t>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20%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110613"/>
                  </a:ext>
                </a:extLst>
              </a:tr>
              <a:tr h="165676">
                <a:tc vMerge="1">
                  <a:txBody>
                    <a:bodyPr/>
                    <a:lstStyle/>
                    <a:p>
                      <a:endParaRPr lang="fr-FR"/>
                    </a:p>
                  </a:txBody>
                  <a:tcPr/>
                </a:tc>
                <a:tc>
                  <a:txBody>
                    <a:bodyPr/>
                    <a:lstStyle/>
                    <a:p>
                      <a:pPr algn="ctr" fontAlgn="ctr"/>
                      <a:r>
                        <a:rPr lang="fr-FR" sz="900" b="0" i="1" u="none" strike="noStrike" dirty="0">
                          <a:solidFill>
                            <a:srgbClr val="000000"/>
                          </a:solidFill>
                          <a:effectLst/>
                          <a:latin typeface="Century Gothic" panose="020B0502020202020204" pitchFamily="34" charset="0"/>
                        </a:rPr>
                        <a:t>Total général</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900" b="0" i="0" u="none" strike="noStrike" dirty="0">
                          <a:solidFill>
                            <a:srgbClr val="000000"/>
                          </a:solidFill>
                          <a:effectLst/>
                          <a:latin typeface="Century Gothic" panose="020B0502020202020204" pitchFamily="34" charset="0"/>
                        </a:rPr>
                        <a:t>100%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entury Gothic" panose="020B0502020202020204" pitchFamily="34" charset="0"/>
                        </a:rPr>
                        <a:t>100%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entury Gothic" panose="020B0502020202020204" pitchFamily="34" charset="0"/>
                        </a:rPr>
                        <a:t>100%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998910"/>
                  </a:ext>
                </a:extLst>
              </a:tr>
            </a:tbl>
          </a:graphicData>
        </a:graphic>
      </p:graphicFrame>
    </p:spTree>
    <p:extLst>
      <p:ext uri="{BB962C8B-B14F-4D97-AF65-F5344CB8AC3E}">
        <p14:creationId xmlns:p14="http://schemas.microsoft.com/office/powerpoint/2010/main" val="2426711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923330"/>
          </a:xfrm>
          <a:prstGeom prst="rect">
            <a:avLst/>
          </a:prstGeom>
          <a:noFill/>
        </p:spPr>
        <p:txBody>
          <a:bodyPr wrap="square" rtlCol="0">
            <a:spAutoFit/>
          </a:bodyPr>
          <a:lstStyle/>
          <a:p>
            <a:r>
              <a:rPr lang="fr-FR" b="1" dirty="0">
                <a:latin typeface="Century Gothic" panose="020B0502020202020204" pitchFamily="34" charset="0"/>
              </a:rPr>
              <a:t>Seuls 14% des </a:t>
            </a:r>
            <a:r>
              <a:rPr lang="fr-FR" b="1" dirty="0" err="1">
                <a:latin typeface="Century Gothic" panose="020B0502020202020204" pitchFamily="34" charset="0"/>
              </a:rPr>
              <a:t>répondant.e.s</a:t>
            </a:r>
            <a:r>
              <a:rPr lang="fr-FR" b="1" dirty="0">
                <a:latin typeface="Century Gothic" panose="020B0502020202020204" pitchFamily="34" charset="0"/>
              </a:rPr>
              <a:t> effectuent des étapes sur leur trajet domicile-travail ou études (n=3045)</a:t>
            </a:r>
          </a:p>
          <a:p>
            <a:endParaRPr lang="fr-FR" b="1" dirty="0">
              <a:latin typeface="Century Gothic" panose="020B0502020202020204" pitchFamily="34" charset="0"/>
            </a:endParaRPr>
          </a:p>
        </p:txBody>
      </p:sp>
      <p:pic>
        <p:nvPicPr>
          <p:cNvPr id="11" name="Image 10">
            <a:extLst>
              <a:ext uri="{FF2B5EF4-FFF2-40B4-BE49-F238E27FC236}">
                <a16:creationId xmlns:a16="http://schemas.microsoft.com/office/drawing/2014/main" id="{1395F7F2-C5B3-4F35-8ED5-77ED361F27D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84438" y="2501745"/>
            <a:ext cx="1282148" cy="1282148"/>
          </a:xfrm>
          <a:prstGeom prst="rect">
            <a:avLst/>
          </a:prstGeom>
        </p:spPr>
      </p:pic>
      <p:sp>
        <p:nvSpPr>
          <p:cNvPr id="12" name="ZoneTexte 11">
            <a:extLst>
              <a:ext uri="{FF2B5EF4-FFF2-40B4-BE49-F238E27FC236}">
                <a16:creationId xmlns:a16="http://schemas.microsoft.com/office/drawing/2014/main" id="{E954B359-2332-42AF-AE23-024B07250981}"/>
              </a:ext>
            </a:extLst>
          </p:cNvPr>
          <p:cNvSpPr txBox="1"/>
          <p:nvPr/>
        </p:nvSpPr>
        <p:spPr>
          <a:xfrm>
            <a:off x="1578336" y="2616238"/>
            <a:ext cx="1928191" cy="369332"/>
          </a:xfrm>
          <a:prstGeom prst="rect">
            <a:avLst/>
          </a:prstGeom>
          <a:noFill/>
        </p:spPr>
        <p:txBody>
          <a:bodyPr wrap="square" rtlCol="0">
            <a:spAutoFit/>
          </a:bodyPr>
          <a:lstStyle/>
          <a:p>
            <a:pPr algn="ctr"/>
            <a:r>
              <a:rPr lang="fr-FR" b="1" dirty="0">
                <a:solidFill>
                  <a:srgbClr val="00A99B"/>
                </a:solidFill>
                <a:latin typeface="Century Gothic" panose="020B0502020202020204" pitchFamily="34" charset="0"/>
              </a:rPr>
              <a:t>Tous les jours</a:t>
            </a:r>
          </a:p>
        </p:txBody>
      </p:sp>
      <p:pic>
        <p:nvPicPr>
          <p:cNvPr id="13" name="Image 12">
            <a:extLst>
              <a:ext uri="{FF2B5EF4-FFF2-40B4-BE49-F238E27FC236}">
                <a16:creationId xmlns:a16="http://schemas.microsoft.com/office/drawing/2014/main" id="{D979AE84-FFF9-405B-BF38-26AE91FE5D1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964574" y="2501744"/>
            <a:ext cx="1282148" cy="1282148"/>
          </a:xfrm>
          <a:prstGeom prst="rect">
            <a:avLst/>
          </a:prstGeom>
        </p:spPr>
      </p:pic>
      <p:sp>
        <p:nvSpPr>
          <p:cNvPr id="14" name="ZoneTexte 13">
            <a:extLst>
              <a:ext uri="{FF2B5EF4-FFF2-40B4-BE49-F238E27FC236}">
                <a16:creationId xmlns:a16="http://schemas.microsoft.com/office/drawing/2014/main" id="{6AE0258A-9F08-48B2-BE69-DCFEE04F6DE3}"/>
              </a:ext>
            </a:extLst>
          </p:cNvPr>
          <p:cNvSpPr txBox="1"/>
          <p:nvPr/>
        </p:nvSpPr>
        <p:spPr>
          <a:xfrm>
            <a:off x="3675391" y="2607983"/>
            <a:ext cx="1928191" cy="369332"/>
          </a:xfrm>
          <a:prstGeom prst="rect">
            <a:avLst/>
          </a:prstGeom>
          <a:noFill/>
        </p:spPr>
        <p:txBody>
          <a:bodyPr wrap="square" rtlCol="0">
            <a:spAutoFit/>
          </a:bodyPr>
          <a:lstStyle/>
          <a:p>
            <a:pPr algn="ctr"/>
            <a:r>
              <a:rPr lang="fr-FR" b="1" dirty="0">
                <a:solidFill>
                  <a:srgbClr val="00A99B"/>
                </a:solidFill>
                <a:latin typeface="Century Gothic" panose="020B0502020202020204" pitchFamily="34" charset="0"/>
              </a:rPr>
              <a:t>2 à 3 fois/sem.</a:t>
            </a:r>
          </a:p>
        </p:txBody>
      </p:sp>
      <p:pic>
        <p:nvPicPr>
          <p:cNvPr id="15" name="Image 14">
            <a:extLst>
              <a:ext uri="{FF2B5EF4-FFF2-40B4-BE49-F238E27FC236}">
                <a16:creationId xmlns:a16="http://schemas.microsoft.com/office/drawing/2014/main" id="{5D688371-C28A-4210-B882-44E006710A4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70504" y="2501745"/>
            <a:ext cx="1282148" cy="1282148"/>
          </a:xfrm>
          <a:prstGeom prst="rect">
            <a:avLst/>
          </a:prstGeom>
        </p:spPr>
      </p:pic>
      <p:sp>
        <p:nvSpPr>
          <p:cNvPr id="16" name="ZoneTexte 15">
            <a:extLst>
              <a:ext uri="{FF2B5EF4-FFF2-40B4-BE49-F238E27FC236}">
                <a16:creationId xmlns:a16="http://schemas.microsoft.com/office/drawing/2014/main" id="{57B4D1B6-26B1-4A3B-8B9C-EA698C336407}"/>
              </a:ext>
            </a:extLst>
          </p:cNvPr>
          <p:cNvSpPr txBox="1"/>
          <p:nvPr/>
        </p:nvSpPr>
        <p:spPr>
          <a:xfrm>
            <a:off x="5838951" y="2616238"/>
            <a:ext cx="1794919" cy="369332"/>
          </a:xfrm>
          <a:prstGeom prst="rect">
            <a:avLst/>
          </a:prstGeom>
          <a:noFill/>
        </p:spPr>
        <p:txBody>
          <a:bodyPr wrap="square" rtlCol="0">
            <a:spAutoFit/>
          </a:bodyPr>
          <a:lstStyle/>
          <a:p>
            <a:pPr algn="ctr"/>
            <a:r>
              <a:rPr lang="fr-FR" b="1" dirty="0">
                <a:solidFill>
                  <a:srgbClr val="00A99B"/>
                </a:solidFill>
                <a:latin typeface="Century Gothic" panose="020B0502020202020204" pitchFamily="34" charset="0"/>
              </a:rPr>
              <a:t>1 fois/sem.</a:t>
            </a:r>
          </a:p>
        </p:txBody>
      </p:sp>
      <p:sp>
        <p:nvSpPr>
          <p:cNvPr id="23" name="ZoneTexte 22">
            <a:extLst>
              <a:ext uri="{FF2B5EF4-FFF2-40B4-BE49-F238E27FC236}">
                <a16:creationId xmlns:a16="http://schemas.microsoft.com/office/drawing/2014/main" id="{162A0DDE-C059-4221-BF46-30DB8F27A199}"/>
              </a:ext>
            </a:extLst>
          </p:cNvPr>
          <p:cNvSpPr txBox="1"/>
          <p:nvPr/>
        </p:nvSpPr>
        <p:spPr>
          <a:xfrm>
            <a:off x="1608151" y="3471003"/>
            <a:ext cx="1898376" cy="233910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61% </a:t>
            </a:r>
            <a:r>
              <a:rPr lang="fr-FR" sz="1100" dirty="0">
                <a:latin typeface="Century Gothic" panose="020B0502020202020204" pitchFamily="34" charset="0"/>
              </a:rPr>
              <a:t>amènent ou récupèrent leurs enfants à l’école</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17% </a:t>
            </a:r>
            <a:r>
              <a:rPr lang="fr-FR" sz="1100" dirty="0">
                <a:latin typeface="Century Gothic" panose="020B0502020202020204" pitchFamily="34" charset="0"/>
              </a:rPr>
              <a:t>vont travailler (pour les étudiant.e.s)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pour une autre raison</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9% </a:t>
            </a:r>
            <a:r>
              <a:rPr lang="fr-FR" sz="1100" dirty="0">
                <a:latin typeface="Century Gothic" panose="020B0502020202020204" pitchFamily="34" charset="0"/>
              </a:rPr>
              <a:t>pour se rendre à des activités sportives</a:t>
            </a:r>
          </a:p>
        </p:txBody>
      </p:sp>
      <p:sp>
        <p:nvSpPr>
          <p:cNvPr id="24" name="ZoneTexte 23">
            <a:extLst>
              <a:ext uri="{FF2B5EF4-FFF2-40B4-BE49-F238E27FC236}">
                <a16:creationId xmlns:a16="http://schemas.microsoft.com/office/drawing/2014/main" id="{BFFDDACC-F9D2-4213-BED6-A391997AB1F0}"/>
              </a:ext>
            </a:extLst>
          </p:cNvPr>
          <p:cNvSpPr txBox="1"/>
          <p:nvPr/>
        </p:nvSpPr>
        <p:spPr>
          <a:xfrm>
            <a:off x="3673834" y="3471003"/>
            <a:ext cx="1898376" cy="2846933"/>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28% </a:t>
            </a:r>
            <a:r>
              <a:rPr lang="fr-FR" sz="1100" dirty="0">
                <a:latin typeface="Century Gothic" panose="020B0502020202020204" pitchFamily="34" charset="0"/>
              </a:rPr>
              <a:t>pour faire des courses</a:t>
            </a:r>
          </a:p>
          <a:p>
            <a:pPr algn="ctr"/>
            <a:endParaRPr lang="fr-FR" sz="1100" dirty="0">
              <a:latin typeface="Century Gothic" panose="020B0502020202020204" pitchFamily="34" charset="0"/>
            </a:endParaRPr>
          </a:p>
          <a:p>
            <a:pPr algn="ctr"/>
            <a:r>
              <a:rPr lang="fr-FR" sz="1600" b="1" dirty="0">
                <a:solidFill>
                  <a:srgbClr val="00A99B"/>
                </a:solidFill>
                <a:latin typeface="Century Gothic" panose="020B0502020202020204" pitchFamily="34" charset="0"/>
              </a:rPr>
              <a:t>26% </a:t>
            </a:r>
            <a:r>
              <a:rPr lang="fr-FR" sz="1100" dirty="0">
                <a:latin typeface="Century Gothic" panose="020B0502020202020204" pitchFamily="34" charset="0"/>
              </a:rPr>
              <a:t>pour se rendre à des activités sportives</a:t>
            </a:r>
          </a:p>
          <a:p>
            <a:pPr algn="ctr"/>
            <a:endParaRPr lang="fr-FR" sz="1100" dirty="0">
              <a:latin typeface="Century Gothic" panose="020B0502020202020204" pitchFamily="34" charset="0"/>
            </a:endParaRPr>
          </a:p>
          <a:p>
            <a:pPr algn="ctr"/>
            <a:r>
              <a:rPr lang="fr-FR" sz="1600" b="1" dirty="0">
                <a:solidFill>
                  <a:srgbClr val="00A99B"/>
                </a:solidFill>
                <a:latin typeface="Century Gothic" panose="020B0502020202020204" pitchFamily="34" charset="0"/>
              </a:rPr>
              <a:t>20% </a:t>
            </a:r>
            <a:r>
              <a:rPr lang="fr-FR" sz="1100" dirty="0">
                <a:latin typeface="Century Gothic" panose="020B0502020202020204" pitchFamily="34" charset="0"/>
              </a:rPr>
              <a:t>vont travailler (pour les étudiant.e.s)</a:t>
            </a:r>
          </a:p>
          <a:p>
            <a:pPr algn="ctr"/>
            <a:endParaRPr lang="fr-FR" sz="1600" b="1" dirty="0">
              <a:solidFill>
                <a:srgbClr val="00A99B"/>
              </a:solidFill>
              <a:latin typeface="Century Gothic" panose="020B0502020202020204" pitchFamily="34" charset="0"/>
            </a:endParaRPr>
          </a:p>
          <a:p>
            <a:pPr algn="ctr"/>
            <a:r>
              <a:rPr lang="fr-FR" sz="1600" b="1" dirty="0">
                <a:solidFill>
                  <a:srgbClr val="00A99B"/>
                </a:solidFill>
                <a:latin typeface="Century Gothic" panose="020B0502020202020204" pitchFamily="34" charset="0"/>
              </a:rPr>
              <a:t>15% </a:t>
            </a:r>
            <a:r>
              <a:rPr lang="fr-FR" sz="1100" dirty="0">
                <a:latin typeface="Century Gothic" panose="020B0502020202020204" pitchFamily="34" charset="0"/>
              </a:rPr>
              <a:t>amènent ou récupèrent leurs enfants à l’école</a:t>
            </a:r>
          </a:p>
          <a:p>
            <a:pPr algn="ctr"/>
            <a:endParaRPr lang="fr-FR" sz="1100" dirty="0">
              <a:latin typeface="Century Gothic" panose="020B0502020202020204" pitchFamily="34" charset="0"/>
            </a:endParaRPr>
          </a:p>
          <a:p>
            <a:pPr algn="ctr"/>
            <a:endParaRPr lang="fr-FR" sz="1100" dirty="0">
              <a:latin typeface="Century Gothic" panose="020B0502020202020204" pitchFamily="34" charset="0"/>
            </a:endParaRPr>
          </a:p>
        </p:txBody>
      </p:sp>
      <p:sp>
        <p:nvSpPr>
          <p:cNvPr id="25" name="Rectangle 24">
            <a:extLst>
              <a:ext uri="{FF2B5EF4-FFF2-40B4-BE49-F238E27FC236}">
                <a16:creationId xmlns:a16="http://schemas.microsoft.com/office/drawing/2014/main" id="{59D20E19-C748-4C95-9342-AA7436328AB6}"/>
              </a:ext>
            </a:extLst>
          </p:cNvPr>
          <p:cNvSpPr/>
          <p:nvPr/>
        </p:nvSpPr>
        <p:spPr>
          <a:xfrm>
            <a:off x="1577427" y="2508306"/>
            <a:ext cx="1962939" cy="353355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7FBAD39B-E8AE-4530-8122-3215CC0EAA94}"/>
              </a:ext>
            </a:extLst>
          </p:cNvPr>
          <p:cNvSpPr/>
          <p:nvPr/>
        </p:nvSpPr>
        <p:spPr>
          <a:xfrm>
            <a:off x="3658018" y="2508306"/>
            <a:ext cx="1962939" cy="353355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DF4DDB3-492A-4E23-ADFC-D5C10CC5E01B}"/>
              </a:ext>
            </a:extLst>
          </p:cNvPr>
          <p:cNvSpPr/>
          <p:nvPr/>
        </p:nvSpPr>
        <p:spPr>
          <a:xfrm>
            <a:off x="5749540" y="2508306"/>
            <a:ext cx="1962939" cy="353355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21D7A0FD-0257-4F1F-A0A7-52FA10BD51B5}"/>
              </a:ext>
            </a:extLst>
          </p:cNvPr>
          <p:cNvSpPr txBox="1"/>
          <p:nvPr/>
        </p:nvSpPr>
        <p:spPr>
          <a:xfrm>
            <a:off x="5738609" y="3471003"/>
            <a:ext cx="1987787" cy="2508379"/>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59% </a:t>
            </a:r>
            <a:r>
              <a:rPr lang="fr-FR" sz="1100" dirty="0">
                <a:latin typeface="Century Gothic" panose="020B0502020202020204" pitchFamily="34" charset="0"/>
              </a:rPr>
              <a:t>pour faire des courses</a:t>
            </a:r>
          </a:p>
          <a:p>
            <a:pPr algn="ctr"/>
            <a:endParaRPr lang="fr-FR" sz="1100" dirty="0">
              <a:latin typeface="Century Gothic" panose="020B0502020202020204" pitchFamily="34" charset="0"/>
            </a:endParaRPr>
          </a:p>
          <a:p>
            <a:pPr algn="ctr"/>
            <a:r>
              <a:rPr lang="fr-FR" sz="1600" b="1" dirty="0">
                <a:solidFill>
                  <a:srgbClr val="00A99B"/>
                </a:solidFill>
                <a:latin typeface="Century Gothic" panose="020B0502020202020204" pitchFamily="34" charset="0"/>
              </a:rPr>
              <a:t>23% </a:t>
            </a:r>
            <a:r>
              <a:rPr lang="fr-FR" sz="1100" dirty="0">
                <a:latin typeface="Century Gothic" panose="020B0502020202020204" pitchFamily="34" charset="0"/>
              </a:rPr>
              <a:t>pour se rendre à des activités sportives</a:t>
            </a:r>
          </a:p>
          <a:p>
            <a:pPr algn="ctr"/>
            <a:endParaRPr lang="fr-FR" sz="1100" dirty="0">
              <a:latin typeface="Century Gothic" panose="020B0502020202020204" pitchFamily="34" charset="0"/>
            </a:endParaRPr>
          </a:p>
          <a:p>
            <a:pPr algn="ctr"/>
            <a:r>
              <a:rPr lang="fr-FR" sz="1600" b="1" dirty="0">
                <a:solidFill>
                  <a:srgbClr val="00A99B"/>
                </a:solidFill>
                <a:latin typeface="Century Gothic" panose="020B0502020202020204" pitchFamily="34" charset="0"/>
              </a:rPr>
              <a:t>8% </a:t>
            </a:r>
            <a:r>
              <a:rPr lang="fr-FR" sz="1100" dirty="0">
                <a:latin typeface="Century Gothic" panose="020B0502020202020204" pitchFamily="34" charset="0"/>
              </a:rPr>
              <a:t>pour une raison autre</a:t>
            </a:r>
          </a:p>
          <a:p>
            <a:pPr algn="ctr"/>
            <a:endParaRPr lang="fr-FR" sz="1600" b="1" dirty="0">
              <a:solidFill>
                <a:srgbClr val="00A99B"/>
              </a:solidFill>
              <a:latin typeface="Century Gothic" panose="020B0502020202020204" pitchFamily="34" charset="0"/>
            </a:endParaRPr>
          </a:p>
          <a:p>
            <a:pPr algn="ctr"/>
            <a:r>
              <a:rPr lang="fr-FR" sz="1600" b="1" dirty="0">
                <a:solidFill>
                  <a:srgbClr val="00A99B"/>
                </a:solidFill>
                <a:latin typeface="Century Gothic" panose="020B0502020202020204" pitchFamily="34" charset="0"/>
              </a:rPr>
              <a:t>7% </a:t>
            </a:r>
            <a:r>
              <a:rPr lang="fr-FR" sz="1100" dirty="0">
                <a:latin typeface="Century Gothic" panose="020B0502020202020204" pitchFamily="34" charset="0"/>
              </a:rPr>
              <a:t>vont travailler (pour les étudiant.e.s)</a:t>
            </a:r>
          </a:p>
          <a:p>
            <a:pPr algn="ctr"/>
            <a:endParaRPr lang="fr-FR" sz="1100" dirty="0">
              <a:latin typeface="Century Gothic" panose="020B0502020202020204" pitchFamily="34" charset="0"/>
            </a:endParaRPr>
          </a:p>
          <a:p>
            <a:pPr algn="ctr"/>
            <a:endParaRPr lang="fr-FR" sz="1100" dirty="0">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40805F1E-2F43-4912-A338-D437620F72D7}"/>
              </a:ext>
            </a:extLst>
          </p:cNvPr>
          <p:cNvSpPr>
            <a:spLocks noGrp="1"/>
          </p:cNvSpPr>
          <p:nvPr>
            <p:ph type="sldNum" sz="quarter" idx="12"/>
          </p:nvPr>
        </p:nvSpPr>
        <p:spPr/>
        <p:txBody>
          <a:bodyPr/>
          <a:lstStyle/>
          <a:p>
            <a:fld id="{E399C115-596B-4060-A119-8783C9F587DB}" type="slidenum">
              <a:rPr lang="fr-FR" smtClean="0"/>
              <a:t>43</a:t>
            </a:fld>
            <a:endParaRPr lang="fr-FR"/>
          </a:p>
        </p:txBody>
      </p:sp>
      <p:sp>
        <p:nvSpPr>
          <p:cNvPr id="3" name="ZoneTexte 2">
            <a:extLst>
              <a:ext uri="{FF2B5EF4-FFF2-40B4-BE49-F238E27FC236}">
                <a16:creationId xmlns:a16="http://schemas.microsoft.com/office/drawing/2014/main" id="{7F5A74AD-656C-436C-99E7-E24A118381C9}"/>
              </a:ext>
            </a:extLst>
          </p:cNvPr>
          <p:cNvSpPr txBox="1"/>
          <p:nvPr/>
        </p:nvSpPr>
        <p:spPr>
          <a:xfrm>
            <a:off x="504742" y="1063663"/>
            <a:ext cx="8269488" cy="461665"/>
          </a:xfrm>
          <a:prstGeom prst="rect">
            <a:avLst/>
          </a:prstGeom>
          <a:noFill/>
        </p:spPr>
        <p:txBody>
          <a:bodyPr wrap="square" rtlCol="0">
            <a:spAutoFit/>
          </a:bodyPr>
          <a:lstStyle/>
          <a:p>
            <a:pPr algn="just"/>
            <a:r>
              <a:rPr lang="fr-FR" sz="1200" dirty="0">
                <a:latin typeface="Century Gothic" panose="020B0502020202020204" pitchFamily="34" charset="0"/>
              </a:rPr>
              <a:t>Parmi ces 422 personnes effectuant des étapes, 32% sont des BIATSS, 16% des </a:t>
            </a:r>
            <a:r>
              <a:rPr lang="fr-FR" sz="1200" dirty="0" err="1">
                <a:latin typeface="Century Gothic" panose="020B0502020202020204" pitchFamily="34" charset="0"/>
              </a:rPr>
              <a:t>enseignant.e.s</a:t>
            </a:r>
            <a:r>
              <a:rPr lang="fr-FR" sz="1200" dirty="0">
                <a:latin typeface="Century Gothic" panose="020B0502020202020204" pitchFamily="34" charset="0"/>
              </a:rPr>
              <a:t>/</a:t>
            </a:r>
            <a:r>
              <a:rPr lang="fr-FR" sz="1200" dirty="0" err="1">
                <a:latin typeface="Century Gothic" panose="020B0502020202020204" pitchFamily="34" charset="0"/>
              </a:rPr>
              <a:t>chercheur.se.s</a:t>
            </a:r>
            <a:r>
              <a:rPr lang="fr-FR" sz="1200" dirty="0">
                <a:latin typeface="Century Gothic" panose="020B0502020202020204" pitchFamily="34" charset="0"/>
              </a:rPr>
              <a:t> et 52% sont des </a:t>
            </a:r>
            <a:r>
              <a:rPr lang="fr-FR" sz="1200" dirty="0" err="1">
                <a:latin typeface="Century Gothic" panose="020B0502020202020204" pitchFamily="34" charset="0"/>
              </a:rPr>
              <a:t>étudiant.e.s</a:t>
            </a:r>
            <a:r>
              <a:rPr lang="fr-FR" sz="1200" dirty="0">
                <a:latin typeface="Century Gothic" panose="020B0502020202020204" pitchFamily="34" charset="0"/>
              </a:rPr>
              <a:t>.</a:t>
            </a:r>
          </a:p>
        </p:txBody>
      </p:sp>
    </p:spTree>
    <p:extLst>
      <p:ext uri="{BB962C8B-B14F-4D97-AF65-F5344CB8AC3E}">
        <p14:creationId xmlns:p14="http://schemas.microsoft.com/office/powerpoint/2010/main" val="169774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63950" y="289718"/>
            <a:ext cx="8447714" cy="369332"/>
          </a:xfrm>
          <a:prstGeom prst="rect">
            <a:avLst/>
          </a:prstGeom>
          <a:noFill/>
        </p:spPr>
        <p:txBody>
          <a:bodyPr wrap="square" rtlCol="0">
            <a:spAutoFit/>
          </a:bodyPr>
          <a:lstStyle/>
          <a:p>
            <a:r>
              <a:rPr lang="fr-FR" b="1" dirty="0">
                <a:latin typeface="Century Gothic" panose="020B0502020202020204" pitchFamily="34" charset="0"/>
              </a:rPr>
              <a:t>Impacts de l’âge, du genre et du statut sur le choix du mode principal  </a:t>
            </a:r>
          </a:p>
        </p:txBody>
      </p:sp>
      <p:sp>
        <p:nvSpPr>
          <p:cNvPr id="3" name="ZoneTexte 2">
            <a:extLst>
              <a:ext uri="{FF2B5EF4-FFF2-40B4-BE49-F238E27FC236}">
                <a16:creationId xmlns:a16="http://schemas.microsoft.com/office/drawing/2014/main" id="{AEE54BD4-5611-41E3-A192-384F001BC56D}"/>
              </a:ext>
            </a:extLst>
          </p:cNvPr>
          <p:cNvSpPr txBox="1"/>
          <p:nvPr/>
        </p:nvSpPr>
        <p:spPr>
          <a:xfrm>
            <a:off x="516921" y="683341"/>
            <a:ext cx="8341772" cy="3554819"/>
          </a:xfrm>
          <a:prstGeom prst="rect">
            <a:avLst/>
          </a:prstGeom>
          <a:noFill/>
        </p:spPr>
        <p:txBody>
          <a:bodyPr wrap="square" numCol="2" spcCol="180000" rtlCol="0">
            <a:spAutoFit/>
          </a:bodyPr>
          <a:lstStyle/>
          <a:p>
            <a:pPr algn="just">
              <a:spcAft>
                <a:spcPts val="300"/>
              </a:spcAft>
            </a:pPr>
            <a:r>
              <a:rPr lang="fr-FR" sz="1100" b="1" dirty="0">
                <a:latin typeface="Century Gothic" panose="020B0502020202020204" pitchFamily="34" charset="0"/>
              </a:rPr>
              <a:t>Age</a:t>
            </a:r>
            <a:endParaRPr lang="fr-FR" sz="900" b="1" dirty="0">
              <a:latin typeface="Century Gothic" panose="020B0502020202020204" pitchFamily="34" charset="0"/>
            </a:endParaRP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moins de 20 ans et les 20-24 ans sont sous-représentés dans l’usage du vélo (-10 points par rapport à leur poids dans l’échantillon général) : un constat qui peut s’expliquer par le moindre équipement en vélos des </a:t>
            </a:r>
            <a:r>
              <a:rPr lang="fr-FR" sz="900" dirty="0" err="1">
                <a:latin typeface="Century Gothic" panose="020B0502020202020204" pitchFamily="34" charset="0"/>
              </a:rPr>
              <a:t>étudiant.e.s</a:t>
            </a:r>
            <a:r>
              <a:rPr lang="fr-FR" sz="900" dirty="0">
                <a:latin typeface="Century Gothic" panose="020B0502020202020204" pitchFamily="34" charset="0"/>
              </a:rPr>
              <a:t> mais aussi leur domiciliation  majoritairement en proximité du lieu d’études</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Une sur-représentation de la voiture apparaît à partir de 35 ans (+17 points chez les 35-49 ans, +13 points pour les 50 ans et plus) et inversement pour les plus jeunes</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Chez les plus jeunes, le mode principal est soit la marche (+7 points pour les moins de 20 ans et +10 points pour les 20-24 ans), soit les transports en commun (+8 points pour les moins de 20 ans et +12 points pour les 20-24 ans).</a:t>
            </a:r>
          </a:p>
          <a:p>
            <a:pPr algn="just">
              <a:spcAft>
                <a:spcPts val="300"/>
              </a:spcAft>
            </a:pPr>
            <a:endParaRPr lang="fr-FR" sz="900" b="1" dirty="0">
              <a:latin typeface="Century Gothic" panose="020B0502020202020204" pitchFamily="34" charset="0"/>
            </a:endParaRPr>
          </a:p>
          <a:p>
            <a:pPr algn="just">
              <a:spcAft>
                <a:spcPts val="300"/>
              </a:spcAft>
            </a:pPr>
            <a:endParaRPr lang="fr-FR" sz="900" b="1" dirty="0">
              <a:latin typeface="Century Gothic" panose="020B0502020202020204" pitchFamily="34" charset="0"/>
            </a:endParaRPr>
          </a:p>
          <a:p>
            <a:pPr algn="just">
              <a:spcAft>
                <a:spcPts val="300"/>
              </a:spcAft>
            </a:pPr>
            <a:endParaRPr lang="fr-FR" sz="1100" b="1" dirty="0">
              <a:latin typeface="Century Gothic" panose="020B0502020202020204" pitchFamily="34" charset="0"/>
            </a:endParaRPr>
          </a:p>
          <a:p>
            <a:pPr algn="just">
              <a:spcAft>
                <a:spcPts val="300"/>
              </a:spcAft>
            </a:pPr>
            <a:endParaRPr lang="fr-FR" sz="1100" b="1" dirty="0">
              <a:latin typeface="Century Gothic" panose="020B0502020202020204" pitchFamily="34" charset="0"/>
            </a:endParaRPr>
          </a:p>
          <a:p>
            <a:pPr algn="just">
              <a:spcAft>
                <a:spcPts val="300"/>
              </a:spcAft>
            </a:pPr>
            <a:endParaRPr lang="fr-FR" sz="1100" b="1" dirty="0">
              <a:latin typeface="Century Gothic" panose="020B0502020202020204" pitchFamily="34" charset="0"/>
            </a:endParaRPr>
          </a:p>
          <a:p>
            <a:pPr algn="just">
              <a:spcAft>
                <a:spcPts val="300"/>
              </a:spcAft>
            </a:pPr>
            <a:endParaRPr lang="fr-FR" sz="1100" b="1" dirty="0">
              <a:latin typeface="Century Gothic" panose="020B0502020202020204" pitchFamily="34" charset="0"/>
            </a:endParaRPr>
          </a:p>
          <a:p>
            <a:pPr algn="just">
              <a:spcAft>
                <a:spcPts val="300"/>
              </a:spcAft>
            </a:pPr>
            <a:endParaRPr lang="fr-FR" sz="1100" b="1" dirty="0">
              <a:latin typeface="Century Gothic" panose="020B0502020202020204" pitchFamily="34" charset="0"/>
            </a:endParaRPr>
          </a:p>
          <a:p>
            <a:pPr algn="just">
              <a:spcAft>
                <a:spcPts val="300"/>
              </a:spcAft>
            </a:pPr>
            <a:r>
              <a:rPr lang="fr-FR" sz="1100" b="1" dirty="0">
                <a:latin typeface="Century Gothic" panose="020B0502020202020204" pitchFamily="34" charset="0"/>
              </a:rPr>
              <a:t>Genre</a:t>
            </a:r>
            <a:r>
              <a:rPr lang="fr-FR" sz="900" b="1" dirty="0">
                <a:latin typeface="Century Gothic" panose="020B0502020202020204" pitchFamily="34" charset="0"/>
              </a:rPr>
              <a:t> </a:t>
            </a:r>
            <a:r>
              <a:rPr lang="fr-FR" sz="900" dirty="0">
                <a:latin typeface="Century Gothic" panose="020B0502020202020204" pitchFamily="34" charset="0"/>
              </a:rPr>
              <a:t> </a:t>
            </a:r>
          </a:p>
          <a:p>
            <a:pPr algn="just">
              <a:spcAft>
                <a:spcPts val="300"/>
              </a:spcAft>
            </a:pPr>
            <a:r>
              <a:rPr lang="fr-FR" sz="900" dirty="0">
                <a:latin typeface="Century Gothic" panose="020B0502020202020204" pitchFamily="34" charset="0"/>
              </a:rPr>
              <a:t>On observe une légère surreprésentation des femmes dans l’emploi des transports en commun et de la marche tandis qu’elles sont nettement sous-représentées dans l’usage du vélo. </a:t>
            </a:r>
          </a:p>
          <a:p>
            <a:pPr algn="just">
              <a:spcAft>
                <a:spcPts val="300"/>
              </a:spcAft>
            </a:pPr>
            <a:r>
              <a:rPr lang="fr-FR" sz="900" dirty="0">
                <a:latin typeface="Century Gothic" panose="020B0502020202020204" pitchFamily="34" charset="0"/>
              </a:rPr>
              <a:t>NB : le genre n’a pas d’incidence sur le fait de réaliser des étapes sur le trajet domicile-travail ou études</a:t>
            </a:r>
          </a:p>
          <a:p>
            <a:pPr algn="just">
              <a:spcAft>
                <a:spcPts val="300"/>
              </a:spcAft>
            </a:pPr>
            <a:endParaRPr lang="fr-FR" sz="900" dirty="0">
              <a:latin typeface="Century Gothic" panose="020B0502020202020204" pitchFamily="34" charset="0"/>
            </a:endParaRPr>
          </a:p>
          <a:p>
            <a:pPr algn="just">
              <a:spcAft>
                <a:spcPts val="300"/>
              </a:spcAft>
            </a:pPr>
            <a:r>
              <a:rPr lang="fr-FR" sz="1100" b="1" dirty="0">
                <a:latin typeface="Century Gothic" panose="020B0502020202020204" pitchFamily="34" charset="0"/>
              </a:rPr>
              <a:t>Statut</a:t>
            </a:r>
            <a:endParaRPr lang="fr-FR" sz="900" dirty="0">
              <a:latin typeface="Century Gothic" panose="020B0502020202020204" pitchFamily="34" charset="0"/>
            </a:endParaRP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BIATSS (+24) et les </a:t>
            </a:r>
            <a:r>
              <a:rPr lang="fr-FR" sz="900" dirty="0" err="1">
                <a:latin typeface="Century Gothic" panose="020B0502020202020204" pitchFamily="34" charset="0"/>
              </a:rPr>
              <a:t>enseignant.e.s</a:t>
            </a:r>
            <a:r>
              <a:rPr lang="fr-FR" sz="900" dirty="0">
                <a:latin typeface="Century Gothic" panose="020B0502020202020204" pitchFamily="34" charset="0"/>
              </a:rPr>
              <a:t> (+7) sont surreprésenté.es dans l’usage de la voiture comme mode principal</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a:t>
            </a:r>
            <a:r>
              <a:rPr lang="fr-FR" sz="900" dirty="0" err="1">
                <a:latin typeface="Century Gothic" panose="020B0502020202020204" pitchFamily="34" charset="0"/>
              </a:rPr>
              <a:t>enseignant.e.s</a:t>
            </a:r>
            <a:r>
              <a:rPr lang="fr-FR" sz="900" dirty="0">
                <a:latin typeface="Century Gothic" panose="020B0502020202020204" pitchFamily="34" charset="0"/>
              </a:rPr>
              <a:t> sont sur-</a:t>
            </a:r>
            <a:r>
              <a:rPr lang="fr-FR" sz="900" dirty="0" err="1">
                <a:latin typeface="Century Gothic" panose="020B0502020202020204" pitchFamily="34" charset="0"/>
              </a:rPr>
              <a:t>représenté.e.s</a:t>
            </a:r>
            <a:r>
              <a:rPr lang="fr-FR" sz="900" dirty="0">
                <a:latin typeface="Century Gothic" panose="020B0502020202020204" pitchFamily="34" charset="0"/>
              </a:rPr>
              <a:t> dans l’usage du vélo (+11)</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étudiant.e.s sont fortement sous-</a:t>
            </a:r>
            <a:r>
              <a:rPr lang="fr-FR" sz="900" dirty="0" err="1">
                <a:latin typeface="Century Gothic" panose="020B0502020202020204" pitchFamily="34" charset="0"/>
              </a:rPr>
              <a:t>représenté.e.s</a:t>
            </a:r>
            <a:r>
              <a:rPr lang="fr-FR" sz="900" dirty="0">
                <a:latin typeface="Century Gothic" panose="020B0502020202020204" pitchFamily="34" charset="0"/>
              </a:rPr>
              <a:t> dans l’usage de la voiture (-31) et nettement sur-</a:t>
            </a:r>
            <a:r>
              <a:rPr lang="fr-FR" sz="900" dirty="0" err="1">
                <a:latin typeface="Century Gothic" panose="020B0502020202020204" pitchFamily="34" charset="0"/>
              </a:rPr>
              <a:t>représenté.e.s</a:t>
            </a:r>
            <a:r>
              <a:rPr lang="fr-FR" sz="900" dirty="0">
                <a:latin typeface="Century Gothic" panose="020B0502020202020204" pitchFamily="34" charset="0"/>
              </a:rPr>
              <a:t> dans l’usage des TC (+19)</a:t>
            </a:r>
          </a:p>
          <a:p>
            <a:pPr algn="just">
              <a:spcAft>
                <a:spcPts val="300"/>
              </a:spcAft>
            </a:pPr>
            <a:endParaRPr lang="fr-FR" sz="900" dirty="0">
              <a:latin typeface="Century Gothic" panose="020B0502020202020204" pitchFamily="34" charset="0"/>
            </a:endParaRPr>
          </a:p>
        </p:txBody>
      </p:sp>
      <p:graphicFrame>
        <p:nvGraphicFramePr>
          <p:cNvPr id="10" name="Tableau 9">
            <a:extLst>
              <a:ext uri="{FF2B5EF4-FFF2-40B4-BE49-F238E27FC236}">
                <a16:creationId xmlns:a16="http://schemas.microsoft.com/office/drawing/2014/main" id="{F1BFF98F-B264-46CC-B26D-AA6D5FDED4A1}"/>
              </a:ext>
            </a:extLst>
          </p:cNvPr>
          <p:cNvGraphicFramePr>
            <a:graphicFrameLocks noGrp="1"/>
          </p:cNvGraphicFramePr>
          <p:nvPr>
            <p:extLst>
              <p:ext uri="{D42A27DB-BD31-4B8C-83A1-F6EECF244321}">
                <p14:modId xmlns:p14="http://schemas.microsoft.com/office/powerpoint/2010/main" val="4287694554"/>
              </p:ext>
            </p:extLst>
          </p:nvPr>
        </p:nvGraphicFramePr>
        <p:xfrm>
          <a:off x="993301" y="3223899"/>
          <a:ext cx="7157399" cy="3251422"/>
        </p:xfrm>
        <a:graphic>
          <a:graphicData uri="http://schemas.openxmlformats.org/drawingml/2006/table">
            <a:tbl>
              <a:tblPr/>
              <a:tblGrid>
                <a:gridCol w="646753">
                  <a:extLst>
                    <a:ext uri="{9D8B030D-6E8A-4147-A177-3AD203B41FA5}">
                      <a16:colId xmlns:a16="http://schemas.microsoft.com/office/drawing/2014/main" val="157059337"/>
                    </a:ext>
                  </a:extLst>
                </a:gridCol>
                <a:gridCol w="646753">
                  <a:extLst>
                    <a:ext uri="{9D8B030D-6E8A-4147-A177-3AD203B41FA5}">
                      <a16:colId xmlns:a16="http://schemas.microsoft.com/office/drawing/2014/main" val="1802643758"/>
                    </a:ext>
                  </a:extLst>
                </a:gridCol>
                <a:gridCol w="646753">
                  <a:extLst>
                    <a:ext uri="{9D8B030D-6E8A-4147-A177-3AD203B41FA5}">
                      <a16:colId xmlns:a16="http://schemas.microsoft.com/office/drawing/2014/main" val="254098139"/>
                    </a:ext>
                  </a:extLst>
                </a:gridCol>
                <a:gridCol w="646753">
                  <a:extLst>
                    <a:ext uri="{9D8B030D-6E8A-4147-A177-3AD203B41FA5}">
                      <a16:colId xmlns:a16="http://schemas.microsoft.com/office/drawing/2014/main" val="394327234"/>
                    </a:ext>
                  </a:extLst>
                </a:gridCol>
                <a:gridCol w="646753">
                  <a:extLst>
                    <a:ext uri="{9D8B030D-6E8A-4147-A177-3AD203B41FA5}">
                      <a16:colId xmlns:a16="http://schemas.microsoft.com/office/drawing/2014/main" val="1355227690"/>
                    </a:ext>
                  </a:extLst>
                </a:gridCol>
                <a:gridCol w="646753">
                  <a:extLst>
                    <a:ext uri="{9D8B030D-6E8A-4147-A177-3AD203B41FA5}">
                      <a16:colId xmlns:a16="http://schemas.microsoft.com/office/drawing/2014/main" val="2068646156"/>
                    </a:ext>
                  </a:extLst>
                </a:gridCol>
                <a:gridCol w="646753">
                  <a:extLst>
                    <a:ext uri="{9D8B030D-6E8A-4147-A177-3AD203B41FA5}">
                      <a16:colId xmlns:a16="http://schemas.microsoft.com/office/drawing/2014/main" val="447672172"/>
                    </a:ext>
                  </a:extLst>
                </a:gridCol>
                <a:gridCol w="646753">
                  <a:extLst>
                    <a:ext uri="{9D8B030D-6E8A-4147-A177-3AD203B41FA5}">
                      <a16:colId xmlns:a16="http://schemas.microsoft.com/office/drawing/2014/main" val="934921456"/>
                    </a:ext>
                  </a:extLst>
                </a:gridCol>
                <a:gridCol w="646753">
                  <a:extLst>
                    <a:ext uri="{9D8B030D-6E8A-4147-A177-3AD203B41FA5}">
                      <a16:colId xmlns:a16="http://schemas.microsoft.com/office/drawing/2014/main" val="2670108521"/>
                    </a:ext>
                  </a:extLst>
                </a:gridCol>
                <a:gridCol w="689869">
                  <a:extLst>
                    <a:ext uri="{9D8B030D-6E8A-4147-A177-3AD203B41FA5}">
                      <a16:colId xmlns:a16="http://schemas.microsoft.com/office/drawing/2014/main" val="4211191443"/>
                    </a:ext>
                  </a:extLst>
                </a:gridCol>
                <a:gridCol w="646753">
                  <a:extLst>
                    <a:ext uri="{9D8B030D-6E8A-4147-A177-3AD203B41FA5}">
                      <a16:colId xmlns:a16="http://schemas.microsoft.com/office/drawing/2014/main" val="1435778365"/>
                    </a:ext>
                  </a:extLst>
                </a:gridCol>
              </a:tblGrid>
              <a:tr h="413323">
                <a:tc>
                  <a:txBody>
                    <a:bodyPr/>
                    <a:lstStyle/>
                    <a:p>
                      <a:pPr algn="ctr" fontAlgn="ctr"/>
                      <a:endParaRPr lang="fr-FR" sz="800" b="0" i="0" u="none" strike="noStrike" dirty="0">
                        <a:solidFill>
                          <a:srgbClr val="000000"/>
                        </a:solidFill>
                        <a:effectLst/>
                        <a:latin typeface="Century Gothic" panose="020B0502020202020204" pitchFamily="34" charset="0"/>
                      </a:endParaRPr>
                    </a:p>
                  </a:txBody>
                  <a:tcPr marL="3120" marR="3120" marT="312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fr-FR" sz="800" b="1" i="0" u="none" strike="noStrike" dirty="0">
                          <a:solidFill>
                            <a:schemeClr val="bg1"/>
                          </a:solidFill>
                          <a:effectLst/>
                          <a:latin typeface="Century Gothic" panose="020B0502020202020204" pitchFamily="34" charset="0"/>
                        </a:rPr>
                        <a:t>AGE</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800" b="1" i="0" u="none" strike="noStrike" dirty="0">
                          <a:solidFill>
                            <a:schemeClr val="bg1"/>
                          </a:solidFill>
                          <a:effectLst/>
                          <a:latin typeface="Century Gothic" panose="020B0502020202020204" pitchFamily="34" charset="0"/>
                        </a:rPr>
                        <a:t>GENRE</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gridSpan="3">
                  <a:txBody>
                    <a:bodyPr/>
                    <a:lstStyle/>
                    <a:p>
                      <a:pPr algn="ctr" fontAlgn="ctr"/>
                      <a:r>
                        <a:rPr lang="fr-FR" sz="800" b="1" i="0" u="none" strike="noStrike" dirty="0">
                          <a:solidFill>
                            <a:schemeClr val="bg1"/>
                          </a:solidFill>
                          <a:effectLst/>
                          <a:latin typeface="Century Gothic" panose="020B0502020202020204" pitchFamily="34" charset="0"/>
                        </a:rPr>
                        <a:t>STATUT</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43043982"/>
                  </a:ext>
                </a:extLst>
              </a:tr>
              <a:tr h="532710">
                <a:tc>
                  <a:txBody>
                    <a:bodyPr/>
                    <a:lstStyle/>
                    <a:p>
                      <a:pPr algn="ctr" fontAlgn="ctr"/>
                      <a:endParaRPr lang="fr-FR" sz="800" b="0" i="0" u="none" strike="noStrike">
                        <a:solidFill>
                          <a:srgbClr val="000000"/>
                        </a:solidFill>
                        <a:effectLst/>
                        <a:latin typeface="Century Gothic" panose="020B0502020202020204" pitchFamily="34" charset="0"/>
                      </a:endParaRPr>
                    </a:p>
                  </a:txBody>
                  <a:tcPr marL="3120" marR="3120" marT="31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Moins de 20 ans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20-24 ans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25-34 ans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35-49 ans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50 ans et plus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Femmes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Hommes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err="1">
                          <a:solidFill>
                            <a:srgbClr val="000000"/>
                          </a:solidFill>
                          <a:effectLst/>
                          <a:latin typeface="Century Gothic" panose="020B0502020202020204" pitchFamily="34" charset="0"/>
                        </a:rPr>
                        <a:t>Etudiant.e</a:t>
                      </a:r>
                      <a:endParaRPr lang="fr-FR" sz="800" b="0" i="1" u="none" strike="noStrike" dirty="0">
                        <a:solidFill>
                          <a:srgbClr val="000000"/>
                        </a:solidFill>
                        <a:effectLst/>
                        <a:latin typeface="Century Gothic" panose="020B0502020202020204" pitchFamily="34" charset="0"/>
                      </a:endParaRP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Enseignant.e</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BIATSS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63923008"/>
                  </a:ext>
                </a:extLst>
              </a:tr>
              <a:tr h="413323">
                <a:tc>
                  <a:txBody>
                    <a:bodyPr/>
                    <a:lstStyle/>
                    <a:p>
                      <a:pPr algn="ctr" fontAlgn="ctr"/>
                      <a:r>
                        <a:rPr lang="fr-FR" sz="800" b="0" i="1" u="none" strike="noStrike">
                          <a:solidFill>
                            <a:srgbClr val="000000"/>
                          </a:solidFill>
                          <a:effectLst/>
                          <a:latin typeface="Century Gothic" panose="020B0502020202020204" pitchFamily="34" charset="0"/>
                        </a:rPr>
                        <a:t>GENERAL</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27%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39%</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9%</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13%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70%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28%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71%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18%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7518715"/>
                  </a:ext>
                </a:extLst>
              </a:tr>
              <a:tr h="532710">
                <a:tc>
                  <a:txBody>
                    <a:bodyPr/>
                    <a:lstStyle/>
                    <a:p>
                      <a:pPr algn="ctr" fontAlgn="ctr"/>
                      <a:r>
                        <a:rPr lang="fr-FR" sz="800" b="0" i="1" u="none" strike="noStrike">
                          <a:solidFill>
                            <a:srgbClr val="000000"/>
                          </a:solidFill>
                          <a:effectLst/>
                          <a:latin typeface="Century Gothic" panose="020B0502020202020204" pitchFamily="34" charset="0"/>
                        </a:rPr>
                        <a:t>Voiture essence ou diesel</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11% (-16)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24% (-15)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10%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30% (+17)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25% (+13)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71%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27%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40% (-31)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18%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42% (+24)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0344496"/>
                  </a:ext>
                </a:extLst>
              </a:tr>
              <a:tr h="532710">
                <a:tc>
                  <a:txBody>
                    <a:bodyPr/>
                    <a:lstStyle/>
                    <a:p>
                      <a:pPr algn="ctr" fontAlgn="ctr"/>
                      <a:r>
                        <a:rPr lang="fr-FR" sz="800" b="0" i="1" u="none" strike="noStrike">
                          <a:solidFill>
                            <a:srgbClr val="000000"/>
                          </a:solidFill>
                          <a:effectLst/>
                          <a:latin typeface="Century Gothic" panose="020B0502020202020204" pitchFamily="34" charset="0"/>
                        </a:rPr>
                        <a:t>Transports en commun</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35%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51% (+12)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75%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22%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90% (+19)</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4%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 (-12)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8202214"/>
                  </a:ext>
                </a:extLst>
              </a:tr>
              <a:tr h="413323">
                <a:tc>
                  <a:txBody>
                    <a:bodyPr/>
                    <a:lstStyle/>
                    <a:p>
                      <a:pPr algn="ctr" fontAlgn="ctr"/>
                      <a:r>
                        <a:rPr lang="fr-FR" sz="800" b="0" i="1" u="none" strike="noStrike">
                          <a:solidFill>
                            <a:srgbClr val="000000"/>
                          </a:solidFill>
                          <a:effectLst/>
                          <a:latin typeface="Century Gothic" panose="020B0502020202020204" pitchFamily="34" charset="0"/>
                        </a:rPr>
                        <a:t>Vélo</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17% (-10)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29% (-10)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17%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21%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16%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56% (-14)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42% (+14)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57% (-14)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22% (+11)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21% (+3)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360107"/>
                  </a:ext>
                </a:extLst>
              </a:tr>
              <a:tr h="413323">
                <a:tc>
                  <a:txBody>
                    <a:bodyPr/>
                    <a:lstStyle/>
                    <a:p>
                      <a:pPr algn="ctr" fontAlgn="ctr"/>
                      <a:r>
                        <a:rPr lang="fr-FR" sz="800" b="0" i="1" u="none" strike="noStrike">
                          <a:solidFill>
                            <a:srgbClr val="000000"/>
                          </a:solidFill>
                          <a:effectLst/>
                          <a:latin typeface="Century Gothic" panose="020B0502020202020204" pitchFamily="34" charset="0"/>
                        </a:rPr>
                        <a:t>Marche</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34%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49% (+10)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6% (-3)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73% (+3)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24%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88% (+17)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7% (-11)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94553204"/>
                  </a:ext>
                </a:extLst>
              </a:tr>
            </a:tbl>
          </a:graphicData>
        </a:graphic>
      </p:graphicFrame>
      <p:sp>
        <p:nvSpPr>
          <p:cNvPr id="5" name="Espace réservé du numéro de diapositive 4">
            <a:extLst>
              <a:ext uri="{FF2B5EF4-FFF2-40B4-BE49-F238E27FC236}">
                <a16:creationId xmlns:a16="http://schemas.microsoft.com/office/drawing/2014/main" id="{A3127606-F42B-44BC-82EF-54A07A508708}"/>
              </a:ext>
            </a:extLst>
          </p:cNvPr>
          <p:cNvSpPr>
            <a:spLocks noGrp="1"/>
          </p:cNvSpPr>
          <p:nvPr>
            <p:ph type="sldNum" sz="quarter" idx="12"/>
          </p:nvPr>
        </p:nvSpPr>
        <p:spPr/>
        <p:txBody>
          <a:bodyPr/>
          <a:lstStyle/>
          <a:p>
            <a:fld id="{E399C115-596B-4060-A119-8783C9F587DB}" type="slidenum">
              <a:rPr lang="fr-FR" smtClean="0"/>
              <a:t>44</a:t>
            </a:fld>
            <a:endParaRPr lang="fr-FR"/>
          </a:p>
        </p:txBody>
      </p:sp>
      <p:sp>
        <p:nvSpPr>
          <p:cNvPr id="7" name="Rectangle 6">
            <a:extLst>
              <a:ext uri="{FF2B5EF4-FFF2-40B4-BE49-F238E27FC236}">
                <a16:creationId xmlns:a16="http://schemas.microsoft.com/office/drawing/2014/main" id="{1D597191-2FA1-45E5-B977-60FA3FDB969D}"/>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 (1/2)</a:t>
            </a:r>
          </a:p>
        </p:txBody>
      </p:sp>
    </p:spTree>
    <p:extLst>
      <p:ext uri="{BB962C8B-B14F-4D97-AF65-F5344CB8AC3E}">
        <p14:creationId xmlns:p14="http://schemas.microsoft.com/office/powerpoint/2010/main" val="3899905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63950" y="332849"/>
            <a:ext cx="8447714" cy="369332"/>
          </a:xfrm>
          <a:prstGeom prst="rect">
            <a:avLst/>
          </a:prstGeom>
          <a:noFill/>
        </p:spPr>
        <p:txBody>
          <a:bodyPr wrap="square" rtlCol="0">
            <a:spAutoFit/>
          </a:bodyPr>
          <a:lstStyle/>
          <a:p>
            <a:r>
              <a:rPr lang="fr-FR" b="1" dirty="0">
                <a:latin typeface="Century Gothic" panose="020B0502020202020204" pitchFamily="34" charset="0"/>
              </a:rPr>
              <a:t>Impacts des revenus et des étapes sur le choix du mode principal  </a:t>
            </a:r>
          </a:p>
        </p:txBody>
      </p:sp>
      <p:sp>
        <p:nvSpPr>
          <p:cNvPr id="3" name="ZoneTexte 2">
            <a:extLst>
              <a:ext uri="{FF2B5EF4-FFF2-40B4-BE49-F238E27FC236}">
                <a16:creationId xmlns:a16="http://schemas.microsoft.com/office/drawing/2014/main" id="{AEE54BD4-5611-41E3-A192-384F001BC56D}"/>
              </a:ext>
            </a:extLst>
          </p:cNvPr>
          <p:cNvSpPr txBox="1"/>
          <p:nvPr/>
        </p:nvSpPr>
        <p:spPr>
          <a:xfrm>
            <a:off x="516921" y="759843"/>
            <a:ext cx="8341772" cy="3285515"/>
          </a:xfrm>
          <a:prstGeom prst="rect">
            <a:avLst/>
          </a:prstGeom>
          <a:noFill/>
        </p:spPr>
        <p:txBody>
          <a:bodyPr wrap="square" numCol="2" spcCol="180000" rtlCol="0">
            <a:spAutoFit/>
          </a:bodyPr>
          <a:lstStyle/>
          <a:p>
            <a:pPr algn="just">
              <a:spcAft>
                <a:spcPts val="300"/>
              </a:spcAft>
            </a:pPr>
            <a:r>
              <a:rPr lang="fr-FR" sz="1100" b="1" dirty="0">
                <a:latin typeface="Century Gothic" panose="020B0502020202020204" pitchFamily="34" charset="0"/>
              </a:rPr>
              <a:t>Revenus</a:t>
            </a:r>
            <a:endParaRPr lang="fr-FR" sz="900" b="1" dirty="0">
              <a:latin typeface="Century Gothic" panose="020B0502020202020204" pitchFamily="34" charset="0"/>
            </a:endParaRP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moins aisés sont plus dépendants des transports en commun et de la marche</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Inversement les plus aisés sont sur-représentés dans l’usage de la voiture</a:t>
            </a:r>
          </a:p>
          <a:p>
            <a:pPr algn="just">
              <a:spcAft>
                <a:spcPts val="300"/>
              </a:spcAft>
            </a:pPr>
            <a:endParaRPr lang="fr-FR" sz="900" dirty="0">
              <a:latin typeface="Century Gothic" panose="020B0502020202020204" pitchFamily="34" charset="0"/>
            </a:endParaRPr>
          </a:p>
          <a:p>
            <a:pPr algn="just">
              <a:spcAft>
                <a:spcPts val="300"/>
              </a:spcAft>
            </a:pPr>
            <a:r>
              <a:rPr lang="fr-FR" sz="1100" b="1" dirty="0">
                <a:latin typeface="Century Gothic" panose="020B0502020202020204" pitchFamily="34" charset="0"/>
              </a:rPr>
              <a:t>Etapes sur le trajet</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Les usagers de la voiture font plus souvent des étapes sur leur trajet domicile-travail</a:t>
            </a:r>
          </a:p>
          <a:p>
            <a:pPr algn="just">
              <a:spcAft>
                <a:spcPts val="300"/>
              </a:spcAft>
            </a:pPr>
            <a:r>
              <a:rPr lang="fr-FR" sz="900" dirty="0">
                <a:latin typeface="Century Gothic" panose="020B0502020202020204" pitchFamily="34" charset="0"/>
              </a:rPr>
              <a:t>NB : les </a:t>
            </a:r>
            <a:r>
              <a:rPr lang="fr-FR" sz="900" dirty="0" err="1">
                <a:latin typeface="Century Gothic" panose="020B0502020202020204" pitchFamily="34" charset="0"/>
              </a:rPr>
              <a:t>étudiant.e.s</a:t>
            </a:r>
            <a:r>
              <a:rPr lang="fr-FR" sz="900" dirty="0">
                <a:latin typeface="Century Gothic" panose="020B0502020202020204" pitchFamily="34" charset="0"/>
              </a:rPr>
              <a:t> sont proportionnellement moins </a:t>
            </a:r>
            <a:r>
              <a:rPr lang="fr-FR" sz="900" dirty="0" err="1">
                <a:latin typeface="Century Gothic" panose="020B0502020202020204" pitchFamily="34" charset="0"/>
              </a:rPr>
              <a:t>nombreux.ses</a:t>
            </a:r>
            <a:r>
              <a:rPr lang="fr-FR" sz="900" dirty="0">
                <a:latin typeface="Century Gothic" panose="020B0502020202020204" pitchFamily="34" charset="0"/>
              </a:rPr>
              <a:t> à faire des étapes sur leur trajet (-21 points pour les </a:t>
            </a:r>
            <a:r>
              <a:rPr lang="fr-FR" sz="900" dirty="0" err="1">
                <a:latin typeface="Century Gothic" panose="020B0502020202020204" pitchFamily="34" charset="0"/>
              </a:rPr>
              <a:t>étudiant.e.s</a:t>
            </a:r>
            <a:r>
              <a:rPr lang="fr-FR" sz="900" dirty="0">
                <a:latin typeface="Century Gothic" panose="020B0502020202020204" pitchFamily="34" charset="0"/>
              </a:rPr>
              <a:t> et +11 points pour les BIATSS). </a:t>
            </a: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endParaRPr lang="fr-FR" sz="900" dirty="0">
              <a:latin typeface="Century Gothic" panose="020B0502020202020204" pitchFamily="34" charset="0"/>
            </a:endParaRPr>
          </a:p>
          <a:p>
            <a:pPr algn="just">
              <a:spcAft>
                <a:spcPts val="300"/>
              </a:spcAft>
            </a:pPr>
            <a:r>
              <a:rPr lang="fr-FR" sz="1100" b="1" dirty="0">
                <a:latin typeface="Century Gothic" panose="020B0502020202020204" pitchFamily="34" charset="0"/>
              </a:rPr>
              <a:t>Distance et mode principal</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 principal créneau d’utilisation de la voiture est plutôt entre 8 km et 20 km (+14 points) et entre 20 et 40 km (-3 points néanmoins). </a:t>
            </a:r>
          </a:p>
          <a:p>
            <a:pPr marL="171450" indent="-171450" algn="just">
              <a:spcAft>
                <a:spcPts val="300"/>
              </a:spcAft>
              <a:buFont typeface="Arial" panose="020B0604020202020204" pitchFamily="34" charset="0"/>
              <a:buChar char="•"/>
            </a:pPr>
            <a:r>
              <a:rPr lang="fr-FR" sz="900" b="1" dirty="0">
                <a:latin typeface="Century Gothic" panose="020B0502020202020204" pitchFamily="34" charset="0"/>
              </a:rPr>
              <a:t>La voiture thermique est néanmoins utilisée dans 19% des trajets de moins de 5 km et 14% des trajets de moins de 8 km</a:t>
            </a:r>
            <a:r>
              <a:rPr lang="fr-FR" sz="900" dirty="0">
                <a:latin typeface="Century Gothic" panose="020B0502020202020204" pitchFamily="34" charset="0"/>
              </a:rPr>
              <a:t>. </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Le principal créneau d’utilisation des transports en commun est de moins de 8 km (83%) et notamment moins de 5 km (68%). </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83% des cyclistes parcourent moins de 5 km et 11% entre 5 et 8 km</a:t>
            </a:r>
          </a:p>
          <a:p>
            <a:pPr marL="171450" indent="-171450" algn="just">
              <a:spcAft>
                <a:spcPts val="300"/>
              </a:spcAft>
              <a:buFont typeface="Arial" panose="020B0604020202020204" pitchFamily="34" charset="0"/>
              <a:buChar char="•"/>
            </a:pPr>
            <a:r>
              <a:rPr lang="fr-FR" sz="900" dirty="0">
                <a:latin typeface="Century Gothic" panose="020B0502020202020204" pitchFamily="34" charset="0"/>
              </a:rPr>
              <a:t>35% des marcheurs se déplacent sur une distance de 1,5 à 5 km </a:t>
            </a:r>
          </a:p>
          <a:p>
            <a:pPr>
              <a:spcAft>
                <a:spcPts val="300"/>
              </a:spcAft>
            </a:pPr>
            <a:endParaRPr lang="fr-FR" sz="900" dirty="0">
              <a:latin typeface="Century Gothic" panose="020B0502020202020204" pitchFamily="34" charset="0"/>
            </a:endParaRPr>
          </a:p>
          <a:p>
            <a:pPr>
              <a:spcAft>
                <a:spcPts val="300"/>
              </a:spcAft>
            </a:pPr>
            <a:r>
              <a:rPr lang="fr-FR" sz="900" dirty="0">
                <a:latin typeface="Century Gothic" panose="020B0502020202020204" pitchFamily="34" charset="0"/>
              </a:rPr>
              <a:t>Par ailleurs il est à noter que :</a:t>
            </a:r>
          </a:p>
          <a:p>
            <a:pPr marL="171450" indent="-171450">
              <a:spcAft>
                <a:spcPts val="300"/>
              </a:spcAft>
              <a:buFont typeface="Arial" panose="020B0604020202020204" pitchFamily="34" charset="0"/>
              <a:buChar char="•"/>
            </a:pPr>
            <a:r>
              <a:rPr lang="fr-FR" sz="900" dirty="0">
                <a:latin typeface="Century Gothic" panose="020B0502020202020204" pitchFamily="34" charset="0"/>
              </a:rPr>
              <a:t>Le fait de</a:t>
            </a:r>
            <a:r>
              <a:rPr lang="fr-FR" sz="900" b="1" dirty="0">
                <a:latin typeface="Century Gothic" panose="020B0502020202020204" pitchFamily="34" charset="0"/>
              </a:rPr>
              <a:t> se déplacer vers d’autres sites dans la journée n’a pas d’impact direct sur le choix du mode principal</a:t>
            </a:r>
          </a:p>
          <a:p>
            <a:pPr marL="171450" indent="-171450">
              <a:spcAft>
                <a:spcPts val="300"/>
              </a:spcAft>
              <a:buFont typeface="Arial" panose="020B0604020202020204" pitchFamily="34" charset="0"/>
              <a:buChar char="•"/>
            </a:pPr>
            <a:r>
              <a:rPr lang="fr-FR" sz="900" dirty="0">
                <a:latin typeface="Century Gothic" panose="020B0502020202020204" pitchFamily="34" charset="0"/>
              </a:rPr>
              <a:t>La </a:t>
            </a:r>
            <a:r>
              <a:rPr lang="fr-FR" sz="900" b="1" dirty="0">
                <a:latin typeface="Century Gothic" panose="020B0502020202020204" pitchFamily="34" charset="0"/>
              </a:rPr>
              <a:t>récurrence des déplacements vers le lieu d’études ou de travail n’a pas d’incidence sur le choix du mode principal</a:t>
            </a:r>
          </a:p>
          <a:p>
            <a:pPr algn="just"/>
            <a:endParaRPr lang="fr-FR" sz="900" dirty="0">
              <a:latin typeface="Century Gothic" panose="020B0502020202020204" pitchFamily="34" charset="0"/>
            </a:endParaRPr>
          </a:p>
        </p:txBody>
      </p:sp>
      <p:graphicFrame>
        <p:nvGraphicFramePr>
          <p:cNvPr id="10" name="Tableau 9">
            <a:extLst>
              <a:ext uri="{FF2B5EF4-FFF2-40B4-BE49-F238E27FC236}">
                <a16:creationId xmlns:a16="http://schemas.microsoft.com/office/drawing/2014/main" id="{F1BFF98F-B264-46CC-B26D-AA6D5FDED4A1}"/>
              </a:ext>
            </a:extLst>
          </p:cNvPr>
          <p:cNvGraphicFramePr>
            <a:graphicFrameLocks noGrp="1"/>
          </p:cNvGraphicFramePr>
          <p:nvPr>
            <p:extLst>
              <p:ext uri="{D42A27DB-BD31-4B8C-83A1-F6EECF244321}">
                <p14:modId xmlns:p14="http://schemas.microsoft.com/office/powerpoint/2010/main" val="3986585378"/>
              </p:ext>
            </p:extLst>
          </p:nvPr>
        </p:nvGraphicFramePr>
        <p:xfrm>
          <a:off x="628650" y="3364121"/>
          <a:ext cx="8026183" cy="3096500"/>
        </p:xfrm>
        <a:graphic>
          <a:graphicData uri="http://schemas.openxmlformats.org/drawingml/2006/table">
            <a:tbl>
              <a:tblPr/>
              <a:tblGrid>
                <a:gridCol w="729653">
                  <a:extLst>
                    <a:ext uri="{9D8B030D-6E8A-4147-A177-3AD203B41FA5}">
                      <a16:colId xmlns:a16="http://schemas.microsoft.com/office/drawing/2014/main" val="157059337"/>
                    </a:ext>
                  </a:extLst>
                </a:gridCol>
                <a:gridCol w="729653">
                  <a:extLst>
                    <a:ext uri="{9D8B030D-6E8A-4147-A177-3AD203B41FA5}">
                      <a16:colId xmlns:a16="http://schemas.microsoft.com/office/drawing/2014/main" val="905864283"/>
                    </a:ext>
                  </a:extLst>
                </a:gridCol>
                <a:gridCol w="729653">
                  <a:extLst>
                    <a:ext uri="{9D8B030D-6E8A-4147-A177-3AD203B41FA5}">
                      <a16:colId xmlns:a16="http://schemas.microsoft.com/office/drawing/2014/main" val="4036276172"/>
                    </a:ext>
                  </a:extLst>
                </a:gridCol>
                <a:gridCol w="729653">
                  <a:extLst>
                    <a:ext uri="{9D8B030D-6E8A-4147-A177-3AD203B41FA5}">
                      <a16:colId xmlns:a16="http://schemas.microsoft.com/office/drawing/2014/main" val="4266961578"/>
                    </a:ext>
                  </a:extLst>
                </a:gridCol>
                <a:gridCol w="729653">
                  <a:extLst>
                    <a:ext uri="{9D8B030D-6E8A-4147-A177-3AD203B41FA5}">
                      <a16:colId xmlns:a16="http://schemas.microsoft.com/office/drawing/2014/main" val="1929013410"/>
                    </a:ext>
                  </a:extLst>
                </a:gridCol>
                <a:gridCol w="729653">
                  <a:extLst>
                    <a:ext uri="{9D8B030D-6E8A-4147-A177-3AD203B41FA5}">
                      <a16:colId xmlns:a16="http://schemas.microsoft.com/office/drawing/2014/main" val="316875729"/>
                    </a:ext>
                  </a:extLst>
                </a:gridCol>
                <a:gridCol w="729653">
                  <a:extLst>
                    <a:ext uri="{9D8B030D-6E8A-4147-A177-3AD203B41FA5}">
                      <a16:colId xmlns:a16="http://schemas.microsoft.com/office/drawing/2014/main" val="550500864"/>
                    </a:ext>
                  </a:extLst>
                </a:gridCol>
                <a:gridCol w="729653">
                  <a:extLst>
                    <a:ext uri="{9D8B030D-6E8A-4147-A177-3AD203B41FA5}">
                      <a16:colId xmlns:a16="http://schemas.microsoft.com/office/drawing/2014/main" val="3060298488"/>
                    </a:ext>
                  </a:extLst>
                </a:gridCol>
                <a:gridCol w="729653">
                  <a:extLst>
                    <a:ext uri="{9D8B030D-6E8A-4147-A177-3AD203B41FA5}">
                      <a16:colId xmlns:a16="http://schemas.microsoft.com/office/drawing/2014/main" val="2676141386"/>
                    </a:ext>
                  </a:extLst>
                </a:gridCol>
                <a:gridCol w="729653">
                  <a:extLst>
                    <a:ext uri="{9D8B030D-6E8A-4147-A177-3AD203B41FA5}">
                      <a16:colId xmlns:a16="http://schemas.microsoft.com/office/drawing/2014/main" val="2340806379"/>
                    </a:ext>
                  </a:extLst>
                </a:gridCol>
                <a:gridCol w="729653">
                  <a:extLst>
                    <a:ext uri="{9D8B030D-6E8A-4147-A177-3AD203B41FA5}">
                      <a16:colId xmlns:a16="http://schemas.microsoft.com/office/drawing/2014/main" val="650681735"/>
                    </a:ext>
                  </a:extLst>
                </a:gridCol>
              </a:tblGrid>
              <a:tr h="393629">
                <a:tc>
                  <a:txBody>
                    <a:bodyPr/>
                    <a:lstStyle/>
                    <a:p>
                      <a:pPr algn="ctr" fontAlgn="ctr"/>
                      <a:endParaRPr lang="fr-FR" sz="800" b="0" i="0" u="none" strike="noStrike" dirty="0">
                        <a:solidFill>
                          <a:srgbClr val="000000"/>
                        </a:solidFill>
                        <a:effectLst/>
                        <a:latin typeface="Century Gothic" panose="020B0502020202020204" pitchFamily="34" charset="0"/>
                      </a:endParaRPr>
                    </a:p>
                  </a:txBody>
                  <a:tcPr marL="3120" marR="3120" marT="3120" marB="0" anchor="ctr">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ctr"/>
                      <a:r>
                        <a:rPr lang="fr-FR" sz="800" b="1" i="0" u="none" strike="noStrike" dirty="0">
                          <a:solidFill>
                            <a:schemeClr val="bg1"/>
                          </a:solidFill>
                          <a:effectLst/>
                          <a:latin typeface="Century Gothic" panose="020B0502020202020204" pitchFamily="34" charset="0"/>
                        </a:rPr>
                        <a:t>REVENUS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800" b="1" i="0" u="none" strike="noStrike" dirty="0">
                          <a:solidFill>
                            <a:schemeClr val="bg1"/>
                          </a:solidFill>
                          <a:effectLst/>
                          <a:latin typeface="Century Gothic" panose="020B0502020202020204" pitchFamily="34" charset="0"/>
                        </a:rPr>
                        <a:t>ETAPES SUR LE TRAJET</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extLst>
                  <a:ext uri="{0D108BD9-81ED-4DB2-BD59-A6C34878D82A}">
                    <a16:rowId xmlns:a16="http://schemas.microsoft.com/office/drawing/2014/main" val="2643043982"/>
                  </a:ext>
                </a:extLst>
              </a:tr>
              <a:tr h="507328">
                <a:tc>
                  <a:txBody>
                    <a:bodyPr/>
                    <a:lstStyle/>
                    <a:p>
                      <a:pPr algn="ctr" fontAlgn="ctr"/>
                      <a:endParaRPr lang="fr-FR" sz="800" b="0" i="0" u="none" strike="noStrike">
                        <a:solidFill>
                          <a:srgbClr val="000000"/>
                        </a:solidFill>
                        <a:effectLst/>
                        <a:latin typeface="Century Gothic" panose="020B0502020202020204" pitchFamily="34" charset="0"/>
                      </a:endParaRPr>
                    </a:p>
                  </a:txBody>
                  <a:tcPr marL="3120" marR="3120" marT="31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Moins de 500€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500 à moins de 1 000€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1 000 à moins de 1 500€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1 500 à moins de 2 000€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2 000 à moins de 3 000€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3 000 à moins de 4 000€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4 000 à moins de 6 000€</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6 000€ et plus</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Oui</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1" u="none" strike="noStrike" dirty="0">
                          <a:solidFill>
                            <a:srgbClr val="000000"/>
                          </a:solidFill>
                          <a:effectLst/>
                          <a:latin typeface="Century Gothic" panose="020B0502020202020204" pitchFamily="34" charset="0"/>
                        </a:rPr>
                        <a:t>Non</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63923008"/>
                  </a:ext>
                </a:extLst>
              </a:tr>
              <a:tr h="393629">
                <a:tc>
                  <a:txBody>
                    <a:bodyPr/>
                    <a:lstStyle/>
                    <a:p>
                      <a:pPr algn="ctr" fontAlgn="ctr"/>
                      <a:r>
                        <a:rPr lang="fr-FR" sz="800" b="0" i="1" u="none" strike="noStrike">
                          <a:solidFill>
                            <a:srgbClr val="000000"/>
                          </a:solidFill>
                          <a:effectLst/>
                          <a:latin typeface="Century Gothic" panose="020B0502020202020204" pitchFamily="34" charset="0"/>
                        </a:rPr>
                        <a:t>GENERAL</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35%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9%</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Century Gothic" panose="020B0502020202020204" pitchFamily="34" charset="0"/>
                        </a:rPr>
                        <a:t>14%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Century Gothic" panose="020B0502020202020204" pitchFamily="34" charset="0"/>
                        </a:rPr>
                        <a:t>86%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7518715"/>
                  </a:ext>
                </a:extLst>
              </a:tr>
              <a:tr h="507328">
                <a:tc>
                  <a:txBody>
                    <a:bodyPr/>
                    <a:lstStyle/>
                    <a:p>
                      <a:pPr algn="ctr" fontAlgn="ctr"/>
                      <a:r>
                        <a:rPr lang="fr-FR" sz="800" b="0" i="1" u="none" strike="noStrike">
                          <a:solidFill>
                            <a:srgbClr val="000000"/>
                          </a:solidFill>
                          <a:effectLst/>
                          <a:latin typeface="Century Gothic" panose="020B0502020202020204" pitchFamily="34" charset="0"/>
                        </a:rPr>
                        <a:t>Voiture essence ou diesel</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11% (-24)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12% (+3)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18%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17%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5%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20%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80%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50344496"/>
                  </a:ext>
                </a:extLst>
              </a:tr>
              <a:tr h="507328">
                <a:tc>
                  <a:txBody>
                    <a:bodyPr/>
                    <a:lstStyle/>
                    <a:p>
                      <a:pPr algn="ctr" fontAlgn="ctr"/>
                      <a:r>
                        <a:rPr lang="fr-FR" sz="800" b="0" i="1" u="none" strike="noStrike">
                          <a:solidFill>
                            <a:srgbClr val="000000"/>
                          </a:solidFill>
                          <a:effectLst/>
                          <a:latin typeface="Century Gothic" panose="020B0502020202020204" pitchFamily="34" charset="0"/>
                        </a:rPr>
                        <a:t>Transports en commun</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42%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16%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6%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5%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 (-6)</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12%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88%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2214"/>
                  </a:ext>
                </a:extLst>
              </a:tr>
              <a:tr h="393629">
                <a:tc>
                  <a:txBody>
                    <a:bodyPr/>
                    <a:lstStyle/>
                    <a:p>
                      <a:pPr algn="ctr" fontAlgn="ctr"/>
                      <a:r>
                        <a:rPr lang="fr-FR" sz="800" b="0" i="1" u="none" strike="noStrike">
                          <a:solidFill>
                            <a:srgbClr val="000000"/>
                          </a:solidFill>
                          <a:effectLst/>
                          <a:latin typeface="Century Gothic" panose="020B0502020202020204" pitchFamily="34" charset="0"/>
                        </a:rPr>
                        <a:t>Vélo</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23% (-12)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7%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6%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9% (-)</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15%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9%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91%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360107"/>
                  </a:ext>
                </a:extLst>
              </a:tr>
              <a:tr h="393629">
                <a:tc>
                  <a:txBody>
                    <a:bodyPr/>
                    <a:lstStyle/>
                    <a:p>
                      <a:pPr algn="ctr" fontAlgn="ctr"/>
                      <a:r>
                        <a:rPr lang="fr-FR" sz="800" b="0" i="1" u="none" strike="noStrike">
                          <a:solidFill>
                            <a:srgbClr val="000000"/>
                          </a:solidFill>
                          <a:effectLst/>
                          <a:latin typeface="Century Gothic" panose="020B0502020202020204" pitchFamily="34" charset="0"/>
                        </a:rPr>
                        <a:t>Marche</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800" b="0" i="0" u="none" strike="noStrike" dirty="0">
                          <a:solidFill>
                            <a:srgbClr val="000000"/>
                          </a:solidFill>
                          <a:effectLst/>
                          <a:latin typeface="Century Gothic" panose="020B0502020202020204" pitchFamily="34" charset="0"/>
                        </a:rPr>
                        <a:t>47% (+12)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14%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 (-1)</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5% (-4)</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 (-5)</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4%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14% (+3)</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 (-2)</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6% (-8)</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93% (+7)</a:t>
                      </a:r>
                    </a:p>
                  </a:txBody>
                  <a:tcPr marL="3120" marR="3120" marT="3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4553204"/>
                  </a:ext>
                </a:extLst>
              </a:tr>
            </a:tbl>
          </a:graphicData>
        </a:graphic>
      </p:graphicFrame>
      <p:sp>
        <p:nvSpPr>
          <p:cNvPr id="5" name="Espace réservé du numéro de diapositive 4">
            <a:extLst>
              <a:ext uri="{FF2B5EF4-FFF2-40B4-BE49-F238E27FC236}">
                <a16:creationId xmlns:a16="http://schemas.microsoft.com/office/drawing/2014/main" id="{A3127606-F42B-44BC-82EF-54A07A508708}"/>
              </a:ext>
            </a:extLst>
          </p:cNvPr>
          <p:cNvSpPr>
            <a:spLocks noGrp="1"/>
          </p:cNvSpPr>
          <p:nvPr>
            <p:ph type="sldNum" sz="quarter" idx="12"/>
          </p:nvPr>
        </p:nvSpPr>
        <p:spPr/>
        <p:txBody>
          <a:bodyPr/>
          <a:lstStyle/>
          <a:p>
            <a:fld id="{E399C115-596B-4060-A119-8783C9F587DB}" type="slidenum">
              <a:rPr lang="fr-FR" smtClean="0"/>
              <a:t>45</a:t>
            </a:fld>
            <a:endParaRPr lang="fr-FR"/>
          </a:p>
        </p:txBody>
      </p:sp>
      <p:sp>
        <p:nvSpPr>
          <p:cNvPr id="7" name="Rectangle 6">
            <a:extLst>
              <a:ext uri="{FF2B5EF4-FFF2-40B4-BE49-F238E27FC236}">
                <a16:creationId xmlns:a16="http://schemas.microsoft.com/office/drawing/2014/main" id="{746E2FA6-75F3-4FEE-A5DC-F6D60D189CF7}"/>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 (2/2)</a:t>
            </a:r>
          </a:p>
        </p:txBody>
      </p:sp>
    </p:spTree>
    <p:extLst>
      <p:ext uri="{BB962C8B-B14F-4D97-AF65-F5344CB8AC3E}">
        <p14:creationId xmlns:p14="http://schemas.microsoft.com/office/powerpoint/2010/main" val="2356339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162986"/>
            <a:ext cx="8447714" cy="646331"/>
          </a:xfrm>
          <a:prstGeom prst="rect">
            <a:avLst/>
          </a:prstGeom>
          <a:noFill/>
        </p:spPr>
        <p:txBody>
          <a:bodyPr wrap="square" rtlCol="0">
            <a:spAutoFit/>
          </a:bodyPr>
          <a:lstStyle/>
          <a:p>
            <a:r>
              <a:rPr lang="fr-FR" b="1" dirty="0">
                <a:latin typeface="Century Gothic" panose="020B0502020202020204" pitchFamily="34" charset="0"/>
              </a:rPr>
              <a:t>Lorsqu’ils/elles ne peuvent pas utiliser leur moyen habituel, les </a:t>
            </a:r>
            <a:r>
              <a:rPr lang="fr-FR" b="1" dirty="0" err="1">
                <a:latin typeface="Century Gothic" panose="020B0502020202020204" pitchFamily="34" charset="0"/>
              </a:rPr>
              <a:t>répondant.e.s</a:t>
            </a:r>
            <a:r>
              <a:rPr lang="fr-FR" b="1" dirty="0">
                <a:latin typeface="Century Gothic" panose="020B0502020202020204" pitchFamily="34" charset="0"/>
              </a:rPr>
              <a:t>… (n=3066)</a:t>
            </a:r>
          </a:p>
        </p:txBody>
      </p:sp>
      <p:pic>
        <p:nvPicPr>
          <p:cNvPr id="16" name="Image 15">
            <a:extLst>
              <a:ext uri="{FF2B5EF4-FFF2-40B4-BE49-F238E27FC236}">
                <a16:creationId xmlns:a16="http://schemas.microsoft.com/office/drawing/2014/main" id="{C6ECC6F2-3DE3-44F3-8278-CB1695C3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479" y="3045539"/>
            <a:ext cx="932464" cy="932464"/>
          </a:xfrm>
          <a:prstGeom prst="rect">
            <a:avLst/>
          </a:prstGeom>
        </p:spPr>
      </p:pic>
      <p:pic>
        <p:nvPicPr>
          <p:cNvPr id="19" name="Image 18">
            <a:extLst>
              <a:ext uri="{FF2B5EF4-FFF2-40B4-BE49-F238E27FC236}">
                <a16:creationId xmlns:a16="http://schemas.microsoft.com/office/drawing/2014/main" id="{B68C0F48-169D-4BD4-9BAD-94792D02F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50" y="3069991"/>
            <a:ext cx="932464" cy="932464"/>
          </a:xfrm>
          <a:prstGeom prst="rect">
            <a:avLst/>
          </a:prstGeom>
        </p:spPr>
      </p:pic>
      <p:pic>
        <p:nvPicPr>
          <p:cNvPr id="20" name="Image 19">
            <a:extLst>
              <a:ext uri="{FF2B5EF4-FFF2-40B4-BE49-F238E27FC236}">
                <a16:creationId xmlns:a16="http://schemas.microsoft.com/office/drawing/2014/main" id="{B864917E-9D8D-4AC1-B31A-A555505AD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181" y="5054833"/>
            <a:ext cx="805703" cy="805703"/>
          </a:xfrm>
          <a:prstGeom prst="rect">
            <a:avLst/>
          </a:prstGeom>
        </p:spPr>
      </p:pic>
      <p:pic>
        <p:nvPicPr>
          <p:cNvPr id="21" name="Image 20">
            <a:extLst>
              <a:ext uri="{FF2B5EF4-FFF2-40B4-BE49-F238E27FC236}">
                <a16:creationId xmlns:a16="http://schemas.microsoft.com/office/drawing/2014/main" id="{FF38A502-93B2-4CDB-AE6F-B875F92F3F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191" y="997465"/>
            <a:ext cx="1003462" cy="1003462"/>
          </a:xfrm>
          <a:prstGeom prst="rect">
            <a:avLst/>
          </a:prstGeom>
        </p:spPr>
      </p:pic>
      <p:pic>
        <p:nvPicPr>
          <p:cNvPr id="22" name="Image 21">
            <a:extLst>
              <a:ext uri="{FF2B5EF4-FFF2-40B4-BE49-F238E27FC236}">
                <a16:creationId xmlns:a16="http://schemas.microsoft.com/office/drawing/2014/main" id="{3B3C424D-54DA-4DC2-BA2F-8053E55EC9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101" y="963908"/>
            <a:ext cx="1003463" cy="1003463"/>
          </a:xfrm>
          <a:prstGeom prst="rect">
            <a:avLst/>
          </a:prstGeom>
        </p:spPr>
      </p:pic>
      <p:pic>
        <p:nvPicPr>
          <p:cNvPr id="10" name="Image 9">
            <a:extLst>
              <a:ext uri="{FF2B5EF4-FFF2-40B4-BE49-F238E27FC236}">
                <a16:creationId xmlns:a16="http://schemas.microsoft.com/office/drawing/2014/main" id="{5771C125-E403-41F5-9AAA-D80EB3AFE4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3254" y="4937172"/>
            <a:ext cx="932464" cy="932464"/>
          </a:xfrm>
          <a:prstGeom prst="rect">
            <a:avLst/>
          </a:prstGeom>
        </p:spPr>
      </p:pic>
      <p:sp>
        <p:nvSpPr>
          <p:cNvPr id="50" name="ZoneTexte 49">
            <a:extLst>
              <a:ext uri="{FF2B5EF4-FFF2-40B4-BE49-F238E27FC236}">
                <a16:creationId xmlns:a16="http://schemas.microsoft.com/office/drawing/2014/main" id="{86EC02AB-97B8-4CF1-A3B4-CF173F0AD942}"/>
              </a:ext>
            </a:extLst>
          </p:cNvPr>
          <p:cNvSpPr txBox="1"/>
          <p:nvPr/>
        </p:nvSpPr>
        <p:spPr>
          <a:xfrm>
            <a:off x="2118772" y="1113674"/>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38%</a:t>
            </a:r>
          </a:p>
        </p:txBody>
      </p:sp>
      <p:sp>
        <p:nvSpPr>
          <p:cNvPr id="51" name="ZoneTexte 50">
            <a:extLst>
              <a:ext uri="{FF2B5EF4-FFF2-40B4-BE49-F238E27FC236}">
                <a16:creationId xmlns:a16="http://schemas.microsoft.com/office/drawing/2014/main" id="{5E3789A8-3F02-426E-B473-B237906A5EFA}"/>
              </a:ext>
            </a:extLst>
          </p:cNvPr>
          <p:cNvSpPr txBox="1"/>
          <p:nvPr/>
        </p:nvSpPr>
        <p:spPr>
          <a:xfrm>
            <a:off x="1670495" y="1713513"/>
            <a:ext cx="2290195" cy="261610"/>
          </a:xfrm>
          <a:prstGeom prst="rect">
            <a:avLst/>
          </a:prstGeom>
          <a:noFill/>
        </p:spPr>
        <p:txBody>
          <a:bodyPr wrap="square" rtlCol="0">
            <a:spAutoFit/>
          </a:bodyPr>
          <a:lstStyle/>
          <a:p>
            <a:pPr algn="ctr"/>
            <a:r>
              <a:rPr lang="fr-FR" sz="1100" dirty="0">
                <a:latin typeface="Century Gothic" panose="020B0502020202020204" pitchFamily="34" charset="0"/>
              </a:rPr>
              <a:t>Vont travailler à pied</a:t>
            </a:r>
          </a:p>
        </p:txBody>
      </p:sp>
      <p:sp>
        <p:nvSpPr>
          <p:cNvPr id="52" name="ZoneTexte 51">
            <a:extLst>
              <a:ext uri="{FF2B5EF4-FFF2-40B4-BE49-F238E27FC236}">
                <a16:creationId xmlns:a16="http://schemas.microsoft.com/office/drawing/2014/main" id="{532C5064-4C0F-4BF0-A2A9-A88C14C6AC6A}"/>
              </a:ext>
            </a:extLst>
          </p:cNvPr>
          <p:cNvSpPr txBox="1"/>
          <p:nvPr/>
        </p:nvSpPr>
        <p:spPr>
          <a:xfrm>
            <a:off x="1501352" y="2952281"/>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35%</a:t>
            </a:r>
          </a:p>
        </p:txBody>
      </p:sp>
      <p:sp>
        <p:nvSpPr>
          <p:cNvPr id="53" name="ZoneTexte 52">
            <a:extLst>
              <a:ext uri="{FF2B5EF4-FFF2-40B4-BE49-F238E27FC236}">
                <a16:creationId xmlns:a16="http://schemas.microsoft.com/office/drawing/2014/main" id="{DF385FDC-3D5F-4C2B-98EF-E7E1C0284CC9}"/>
              </a:ext>
            </a:extLst>
          </p:cNvPr>
          <p:cNvSpPr txBox="1"/>
          <p:nvPr/>
        </p:nvSpPr>
        <p:spPr>
          <a:xfrm>
            <a:off x="1053075" y="3552120"/>
            <a:ext cx="2548807" cy="430887"/>
          </a:xfrm>
          <a:prstGeom prst="rect">
            <a:avLst/>
          </a:prstGeom>
          <a:noFill/>
        </p:spPr>
        <p:txBody>
          <a:bodyPr wrap="square" rtlCol="0">
            <a:spAutoFit/>
          </a:bodyPr>
          <a:lstStyle/>
          <a:p>
            <a:pPr algn="ctr"/>
            <a:r>
              <a:rPr lang="fr-FR" sz="1100" dirty="0">
                <a:latin typeface="Century Gothic" panose="020B0502020202020204" pitchFamily="34" charset="0"/>
              </a:rPr>
              <a:t>Prennent les transports en commun</a:t>
            </a:r>
          </a:p>
        </p:txBody>
      </p:sp>
      <p:sp>
        <p:nvSpPr>
          <p:cNvPr id="54" name="ZoneTexte 53">
            <a:extLst>
              <a:ext uri="{FF2B5EF4-FFF2-40B4-BE49-F238E27FC236}">
                <a16:creationId xmlns:a16="http://schemas.microsoft.com/office/drawing/2014/main" id="{3106C92E-B44F-43DC-8BF1-A210A499624D}"/>
              </a:ext>
            </a:extLst>
          </p:cNvPr>
          <p:cNvSpPr txBox="1"/>
          <p:nvPr/>
        </p:nvSpPr>
        <p:spPr>
          <a:xfrm>
            <a:off x="2118772" y="4960165"/>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21%</a:t>
            </a:r>
          </a:p>
        </p:txBody>
      </p:sp>
      <p:sp>
        <p:nvSpPr>
          <p:cNvPr id="55" name="ZoneTexte 54">
            <a:extLst>
              <a:ext uri="{FF2B5EF4-FFF2-40B4-BE49-F238E27FC236}">
                <a16:creationId xmlns:a16="http://schemas.microsoft.com/office/drawing/2014/main" id="{1242F003-A500-4520-ADCA-86399D2E0FAE}"/>
              </a:ext>
            </a:extLst>
          </p:cNvPr>
          <p:cNvSpPr txBox="1"/>
          <p:nvPr/>
        </p:nvSpPr>
        <p:spPr>
          <a:xfrm>
            <a:off x="1670495" y="5560004"/>
            <a:ext cx="2548807" cy="261610"/>
          </a:xfrm>
          <a:prstGeom prst="rect">
            <a:avLst/>
          </a:prstGeom>
          <a:noFill/>
        </p:spPr>
        <p:txBody>
          <a:bodyPr wrap="square" rtlCol="0">
            <a:spAutoFit/>
          </a:bodyPr>
          <a:lstStyle/>
          <a:p>
            <a:pPr algn="ctr"/>
            <a:r>
              <a:rPr lang="fr-FR" sz="1100" dirty="0">
                <a:latin typeface="Century Gothic" panose="020B0502020202020204" pitchFamily="34" charset="0"/>
              </a:rPr>
              <a:t>Viennent en voiture</a:t>
            </a:r>
          </a:p>
        </p:txBody>
      </p:sp>
      <p:sp>
        <p:nvSpPr>
          <p:cNvPr id="57" name="ZoneTexte 56">
            <a:extLst>
              <a:ext uri="{FF2B5EF4-FFF2-40B4-BE49-F238E27FC236}">
                <a16:creationId xmlns:a16="http://schemas.microsoft.com/office/drawing/2014/main" id="{F293B4AD-B251-483D-9FAB-BBB9F730268A}"/>
              </a:ext>
            </a:extLst>
          </p:cNvPr>
          <p:cNvSpPr txBox="1"/>
          <p:nvPr/>
        </p:nvSpPr>
        <p:spPr>
          <a:xfrm>
            <a:off x="5779293" y="4976094"/>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20%</a:t>
            </a:r>
          </a:p>
        </p:txBody>
      </p:sp>
      <p:sp>
        <p:nvSpPr>
          <p:cNvPr id="58" name="ZoneTexte 57">
            <a:extLst>
              <a:ext uri="{FF2B5EF4-FFF2-40B4-BE49-F238E27FC236}">
                <a16:creationId xmlns:a16="http://schemas.microsoft.com/office/drawing/2014/main" id="{72F8740D-6817-4A26-A139-1897B6394D99}"/>
              </a:ext>
            </a:extLst>
          </p:cNvPr>
          <p:cNvSpPr txBox="1"/>
          <p:nvPr/>
        </p:nvSpPr>
        <p:spPr>
          <a:xfrm>
            <a:off x="5331016" y="5575933"/>
            <a:ext cx="2548807" cy="261610"/>
          </a:xfrm>
          <a:prstGeom prst="rect">
            <a:avLst/>
          </a:prstGeom>
          <a:noFill/>
        </p:spPr>
        <p:txBody>
          <a:bodyPr wrap="square" rtlCol="0">
            <a:spAutoFit/>
          </a:bodyPr>
          <a:lstStyle/>
          <a:p>
            <a:pPr algn="ctr"/>
            <a:r>
              <a:rPr lang="fr-FR" sz="1100" dirty="0">
                <a:latin typeface="Century Gothic" panose="020B0502020202020204" pitchFamily="34" charset="0"/>
              </a:rPr>
              <a:t>Télétravaillent</a:t>
            </a:r>
          </a:p>
        </p:txBody>
      </p:sp>
      <p:sp>
        <p:nvSpPr>
          <p:cNvPr id="59" name="ZoneTexte 58">
            <a:extLst>
              <a:ext uri="{FF2B5EF4-FFF2-40B4-BE49-F238E27FC236}">
                <a16:creationId xmlns:a16="http://schemas.microsoft.com/office/drawing/2014/main" id="{911A0D9A-2189-4517-8004-7C5222FEF331}"/>
              </a:ext>
            </a:extLst>
          </p:cNvPr>
          <p:cNvSpPr txBox="1"/>
          <p:nvPr/>
        </p:nvSpPr>
        <p:spPr>
          <a:xfrm>
            <a:off x="6211181" y="2992158"/>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12%</a:t>
            </a:r>
          </a:p>
        </p:txBody>
      </p:sp>
      <p:sp>
        <p:nvSpPr>
          <p:cNvPr id="60" name="ZoneTexte 59">
            <a:extLst>
              <a:ext uri="{FF2B5EF4-FFF2-40B4-BE49-F238E27FC236}">
                <a16:creationId xmlns:a16="http://schemas.microsoft.com/office/drawing/2014/main" id="{347B0E39-9ED2-4CB8-A73C-9380DD09A767}"/>
              </a:ext>
            </a:extLst>
          </p:cNvPr>
          <p:cNvSpPr txBox="1"/>
          <p:nvPr/>
        </p:nvSpPr>
        <p:spPr>
          <a:xfrm>
            <a:off x="5762904" y="3591997"/>
            <a:ext cx="2548807" cy="261610"/>
          </a:xfrm>
          <a:prstGeom prst="rect">
            <a:avLst/>
          </a:prstGeom>
          <a:noFill/>
        </p:spPr>
        <p:txBody>
          <a:bodyPr wrap="square" rtlCol="0">
            <a:spAutoFit/>
          </a:bodyPr>
          <a:lstStyle/>
          <a:p>
            <a:pPr algn="ctr"/>
            <a:r>
              <a:rPr lang="fr-FR" sz="1100" dirty="0">
                <a:latin typeface="Century Gothic" panose="020B0502020202020204" pitchFamily="34" charset="0"/>
              </a:rPr>
              <a:t>Font du covoiturage</a:t>
            </a:r>
          </a:p>
        </p:txBody>
      </p:sp>
      <p:sp>
        <p:nvSpPr>
          <p:cNvPr id="61" name="ZoneTexte 60">
            <a:extLst>
              <a:ext uri="{FF2B5EF4-FFF2-40B4-BE49-F238E27FC236}">
                <a16:creationId xmlns:a16="http://schemas.microsoft.com/office/drawing/2014/main" id="{832E8E7B-F80A-460F-B422-43668B7065CA}"/>
              </a:ext>
            </a:extLst>
          </p:cNvPr>
          <p:cNvSpPr txBox="1"/>
          <p:nvPr/>
        </p:nvSpPr>
        <p:spPr>
          <a:xfrm>
            <a:off x="5821252" y="1075118"/>
            <a:ext cx="1568741" cy="707886"/>
          </a:xfrm>
          <a:prstGeom prst="rect">
            <a:avLst/>
          </a:prstGeom>
          <a:noFill/>
        </p:spPr>
        <p:txBody>
          <a:bodyPr wrap="square" rtlCol="0">
            <a:spAutoFit/>
          </a:bodyPr>
          <a:lstStyle/>
          <a:p>
            <a:pPr algn="ctr"/>
            <a:r>
              <a:rPr lang="fr-FR" sz="4000" b="1" dirty="0">
                <a:solidFill>
                  <a:srgbClr val="00A99B"/>
                </a:solidFill>
                <a:latin typeface="Century Gothic" panose="020B0502020202020204" pitchFamily="34" charset="0"/>
              </a:rPr>
              <a:t>12%</a:t>
            </a:r>
          </a:p>
        </p:txBody>
      </p:sp>
      <p:sp>
        <p:nvSpPr>
          <p:cNvPr id="62" name="ZoneTexte 61">
            <a:extLst>
              <a:ext uri="{FF2B5EF4-FFF2-40B4-BE49-F238E27FC236}">
                <a16:creationId xmlns:a16="http://schemas.microsoft.com/office/drawing/2014/main" id="{AA27D97B-DA5F-4E8D-A8D3-30D8B2F6970A}"/>
              </a:ext>
            </a:extLst>
          </p:cNvPr>
          <p:cNvSpPr txBox="1"/>
          <p:nvPr/>
        </p:nvSpPr>
        <p:spPr>
          <a:xfrm>
            <a:off x="5389291" y="1645436"/>
            <a:ext cx="2290195" cy="261610"/>
          </a:xfrm>
          <a:prstGeom prst="rect">
            <a:avLst/>
          </a:prstGeom>
          <a:noFill/>
        </p:spPr>
        <p:txBody>
          <a:bodyPr wrap="square" rtlCol="0">
            <a:spAutoFit/>
          </a:bodyPr>
          <a:lstStyle/>
          <a:p>
            <a:pPr algn="ctr"/>
            <a:r>
              <a:rPr lang="fr-FR" sz="1100" dirty="0">
                <a:latin typeface="Century Gothic" panose="020B0502020202020204" pitchFamily="34" charset="0"/>
              </a:rPr>
              <a:t>Vont à vélo/trottinette</a:t>
            </a:r>
          </a:p>
        </p:txBody>
      </p:sp>
      <p:pic>
        <p:nvPicPr>
          <p:cNvPr id="7" name="Image 6">
            <a:extLst>
              <a:ext uri="{FF2B5EF4-FFF2-40B4-BE49-F238E27FC236}">
                <a16:creationId xmlns:a16="http://schemas.microsoft.com/office/drawing/2014/main" id="{420240CE-D465-42A1-B285-DCDFDB77DD4F}"/>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3599247" y="2337707"/>
            <a:ext cx="2278743" cy="2278743"/>
          </a:xfrm>
          <a:prstGeom prst="rect">
            <a:avLst/>
          </a:prstGeom>
        </p:spPr>
      </p:pic>
      <p:sp>
        <p:nvSpPr>
          <p:cNvPr id="81" name="Forme libre : forme 80">
            <a:extLst>
              <a:ext uri="{FF2B5EF4-FFF2-40B4-BE49-F238E27FC236}">
                <a16:creationId xmlns:a16="http://schemas.microsoft.com/office/drawing/2014/main" id="{819782C4-9BBD-4FB9-8CAF-D46D17D8A5C1}"/>
              </a:ext>
            </a:extLst>
          </p:cNvPr>
          <p:cNvSpPr/>
          <p:nvPr/>
        </p:nvSpPr>
        <p:spPr>
          <a:xfrm>
            <a:off x="2609010" y="845562"/>
            <a:ext cx="3480585" cy="589241"/>
          </a:xfrm>
          <a:custGeom>
            <a:avLst/>
            <a:gdLst>
              <a:gd name="connsiteX0" fmla="*/ 0 w 3426863"/>
              <a:gd name="connsiteY0" fmla="*/ 263834 h 589241"/>
              <a:gd name="connsiteX1" fmla="*/ 162370 w 3426863"/>
              <a:gd name="connsiteY1" fmla="*/ 41643 h 589241"/>
              <a:gd name="connsiteX2" fmla="*/ 752030 w 3426863"/>
              <a:gd name="connsiteY2" fmla="*/ 24552 h 589241"/>
              <a:gd name="connsiteX3" fmla="*/ 1119499 w 3426863"/>
              <a:gd name="connsiteY3" fmla="*/ 306563 h 589241"/>
              <a:gd name="connsiteX4" fmla="*/ 1401510 w 3426863"/>
              <a:gd name="connsiteY4" fmla="*/ 528754 h 589241"/>
              <a:gd name="connsiteX5" fmla="*/ 1760433 w 3426863"/>
              <a:gd name="connsiteY5" fmla="*/ 580028 h 589241"/>
              <a:gd name="connsiteX6" fmla="*/ 2119357 w 3426863"/>
              <a:gd name="connsiteY6" fmla="*/ 374929 h 589241"/>
              <a:gd name="connsiteX7" fmla="*/ 2273181 w 3426863"/>
              <a:gd name="connsiteY7" fmla="*/ 229651 h 589241"/>
              <a:gd name="connsiteX8" fmla="*/ 2632104 w 3426863"/>
              <a:gd name="connsiteY8" fmla="*/ 118556 h 589241"/>
              <a:gd name="connsiteX9" fmla="*/ 3136306 w 3426863"/>
              <a:gd name="connsiteY9" fmla="*/ 195468 h 589241"/>
              <a:gd name="connsiteX10" fmla="*/ 3401226 w 3426863"/>
              <a:gd name="connsiteY10" fmla="*/ 374929 h 589241"/>
              <a:gd name="connsiteX11" fmla="*/ 3426863 w 3426863"/>
              <a:gd name="connsiteY11" fmla="*/ 392021 h 58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6863" h="589241">
                <a:moveTo>
                  <a:pt x="0" y="263834"/>
                </a:moveTo>
                <a:cubicBezTo>
                  <a:pt x="18516" y="172678"/>
                  <a:pt x="37032" y="81523"/>
                  <a:pt x="162370" y="41643"/>
                </a:cubicBezTo>
                <a:cubicBezTo>
                  <a:pt x="287708" y="1763"/>
                  <a:pt x="592509" y="-19601"/>
                  <a:pt x="752030" y="24552"/>
                </a:cubicBezTo>
                <a:cubicBezTo>
                  <a:pt x="911551" y="68705"/>
                  <a:pt x="1011252" y="222529"/>
                  <a:pt x="1119499" y="306563"/>
                </a:cubicBezTo>
                <a:cubicBezTo>
                  <a:pt x="1227746" y="390597"/>
                  <a:pt x="1294688" y="483177"/>
                  <a:pt x="1401510" y="528754"/>
                </a:cubicBezTo>
                <a:cubicBezTo>
                  <a:pt x="1508332" y="574331"/>
                  <a:pt x="1640792" y="605665"/>
                  <a:pt x="1760433" y="580028"/>
                </a:cubicBezTo>
                <a:cubicBezTo>
                  <a:pt x="1880074" y="554391"/>
                  <a:pt x="2033899" y="433325"/>
                  <a:pt x="2119357" y="374929"/>
                </a:cubicBezTo>
                <a:cubicBezTo>
                  <a:pt x="2204815" y="316533"/>
                  <a:pt x="2187723" y="272380"/>
                  <a:pt x="2273181" y="229651"/>
                </a:cubicBezTo>
                <a:cubicBezTo>
                  <a:pt x="2358639" y="186922"/>
                  <a:pt x="2488250" y="124253"/>
                  <a:pt x="2632104" y="118556"/>
                </a:cubicBezTo>
                <a:cubicBezTo>
                  <a:pt x="2775958" y="112859"/>
                  <a:pt x="3008119" y="152739"/>
                  <a:pt x="3136306" y="195468"/>
                </a:cubicBezTo>
                <a:cubicBezTo>
                  <a:pt x="3264493" y="238197"/>
                  <a:pt x="3401226" y="374929"/>
                  <a:pt x="3401226" y="374929"/>
                </a:cubicBezTo>
                <a:lnTo>
                  <a:pt x="3426863" y="392021"/>
                </a:ln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 forme 81">
            <a:extLst>
              <a:ext uri="{FF2B5EF4-FFF2-40B4-BE49-F238E27FC236}">
                <a16:creationId xmlns:a16="http://schemas.microsoft.com/office/drawing/2014/main" id="{BF611AFF-1A9A-460A-8CC8-8A2C83741829}"/>
              </a:ext>
            </a:extLst>
          </p:cNvPr>
          <p:cNvSpPr/>
          <p:nvPr/>
        </p:nvSpPr>
        <p:spPr>
          <a:xfrm>
            <a:off x="6452075" y="1974079"/>
            <a:ext cx="1235309" cy="1110953"/>
          </a:xfrm>
          <a:custGeom>
            <a:avLst/>
            <a:gdLst>
              <a:gd name="connsiteX0" fmla="*/ 0 w 1235309"/>
              <a:gd name="connsiteY0" fmla="*/ 0 h 1110953"/>
              <a:gd name="connsiteX1" fmla="*/ 179461 w 1235309"/>
              <a:gd name="connsiteY1" fmla="*/ 299102 h 1110953"/>
              <a:gd name="connsiteX2" fmla="*/ 521293 w 1235309"/>
              <a:gd name="connsiteY2" fmla="*/ 384560 h 1110953"/>
              <a:gd name="connsiteX3" fmla="*/ 820396 w 1235309"/>
              <a:gd name="connsiteY3" fmla="*/ 393106 h 1110953"/>
              <a:gd name="connsiteX4" fmla="*/ 1162228 w 1235309"/>
              <a:gd name="connsiteY4" fmla="*/ 538385 h 1110953"/>
              <a:gd name="connsiteX5" fmla="*/ 1196411 w 1235309"/>
              <a:gd name="connsiteY5" fmla="*/ 803304 h 1110953"/>
              <a:gd name="connsiteX6" fmla="*/ 709301 w 1235309"/>
              <a:gd name="connsiteY6" fmla="*/ 888762 h 1110953"/>
              <a:gd name="connsiteX7" fmla="*/ 470018 w 1235309"/>
              <a:gd name="connsiteY7" fmla="*/ 1034041 h 1110953"/>
              <a:gd name="connsiteX8" fmla="*/ 444381 w 1235309"/>
              <a:gd name="connsiteY8" fmla="*/ 1110953 h 11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309" h="1110953">
                <a:moveTo>
                  <a:pt x="0" y="0"/>
                </a:moveTo>
                <a:cubicBezTo>
                  <a:pt x="46289" y="117504"/>
                  <a:pt x="92579" y="235009"/>
                  <a:pt x="179461" y="299102"/>
                </a:cubicBezTo>
                <a:cubicBezTo>
                  <a:pt x="266343" y="363195"/>
                  <a:pt x="414471" y="368893"/>
                  <a:pt x="521293" y="384560"/>
                </a:cubicBezTo>
                <a:cubicBezTo>
                  <a:pt x="628115" y="400227"/>
                  <a:pt x="713574" y="367469"/>
                  <a:pt x="820396" y="393106"/>
                </a:cubicBezTo>
                <a:cubicBezTo>
                  <a:pt x="927219" y="418744"/>
                  <a:pt x="1099559" y="470019"/>
                  <a:pt x="1162228" y="538385"/>
                </a:cubicBezTo>
                <a:cubicBezTo>
                  <a:pt x="1224897" y="606751"/>
                  <a:pt x="1271899" y="744908"/>
                  <a:pt x="1196411" y="803304"/>
                </a:cubicBezTo>
                <a:cubicBezTo>
                  <a:pt x="1120923" y="861700"/>
                  <a:pt x="830367" y="850306"/>
                  <a:pt x="709301" y="888762"/>
                </a:cubicBezTo>
                <a:cubicBezTo>
                  <a:pt x="588236" y="927218"/>
                  <a:pt x="514171" y="997009"/>
                  <a:pt x="470018" y="1034041"/>
                </a:cubicBezTo>
                <a:cubicBezTo>
                  <a:pt x="425865" y="1071073"/>
                  <a:pt x="435123" y="1091013"/>
                  <a:pt x="444381" y="1110953"/>
                </a:cubicBez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 forme 82">
            <a:extLst>
              <a:ext uri="{FF2B5EF4-FFF2-40B4-BE49-F238E27FC236}">
                <a16:creationId xmlns:a16="http://schemas.microsoft.com/office/drawing/2014/main" id="{87B764C1-45BC-4305-8488-E7F6D353DAAD}"/>
              </a:ext>
            </a:extLst>
          </p:cNvPr>
          <p:cNvSpPr/>
          <p:nvPr/>
        </p:nvSpPr>
        <p:spPr>
          <a:xfrm>
            <a:off x="6458423" y="3896882"/>
            <a:ext cx="762811" cy="1170774"/>
          </a:xfrm>
          <a:custGeom>
            <a:avLst/>
            <a:gdLst>
              <a:gd name="connsiteX0" fmla="*/ 292755 w 762811"/>
              <a:gd name="connsiteY0" fmla="*/ 0 h 1170774"/>
              <a:gd name="connsiteX1" fmla="*/ 532037 w 762811"/>
              <a:gd name="connsiteY1" fmla="*/ 512748 h 1170774"/>
              <a:gd name="connsiteX2" fmla="*/ 762773 w 762811"/>
              <a:gd name="connsiteY2" fmla="*/ 264920 h 1170774"/>
              <a:gd name="connsiteX3" fmla="*/ 514945 w 762811"/>
              <a:gd name="connsiteY3" fmla="*/ 196554 h 1170774"/>
              <a:gd name="connsiteX4" fmla="*/ 361121 w 762811"/>
              <a:gd name="connsiteY4" fmla="*/ 435836 h 1170774"/>
              <a:gd name="connsiteX5" fmla="*/ 335484 w 762811"/>
              <a:gd name="connsiteY5" fmla="*/ 666572 h 1170774"/>
              <a:gd name="connsiteX6" fmla="*/ 429487 w 762811"/>
              <a:gd name="connsiteY6" fmla="*/ 854580 h 1170774"/>
              <a:gd name="connsiteX7" fmla="*/ 250026 w 762811"/>
              <a:gd name="connsiteY7" fmla="*/ 1068225 h 1170774"/>
              <a:gd name="connsiteX8" fmla="*/ 27835 w 762811"/>
              <a:gd name="connsiteY8" fmla="*/ 1110954 h 1170774"/>
              <a:gd name="connsiteX9" fmla="*/ 10743 w 762811"/>
              <a:gd name="connsiteY9" fmla="*/ 1170774 h 117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811" h="1170774">
                <a:moveTo>
                  <a:pt x="292755" y="0"/>
                </a:moveTo>
                <a:cubicBezTo>
                  <a:pt x="373228" y="234297"/>
                  <a:pt x="453701" y="468595"/>
                  <a:pt x="532037" y="512748"/>
                </a:cubicBezTo>
                <a:cubicBezTo>
                  <a:pt x="610373" y="556901"/>
                  <a:pt x="765622" y="317619"/>
                  <a:pt x="762773" y="264920"/>
                </a:cubicBezTo>
                <a:cubicBezTo>
                  <a:pt x="759924" y="212221"/>
                  <a:pt x="581887" y="168068"/>
                  <a:pt x="514945" y="196554"/>
                </a:cubicBezTo>
                <a:cubicBezTo>
                  <a:pt x="448003" y="225040"/>
                  <a:pt x="391031" y="357500"/>
                  <a:pt x="361121" y="435836"/>
                </a:cubicBezTo>
                <a:cubicBezTo>
                  <a:pt x="331211" y="514172"/>
                  <a:pt x="324090" y="596781"/>
                  <a:pt x="335484" y="666572"/>
                </a:cubicBezTo>
                <a:cubicBezTo>
                  <a:pt x="346878" y="736363"/>
                  <a:pt x="443730" y="787638"/>
                  <a:pt x="429487" y="854580"/>
                </a:cubicBezTo>
                <a:cubicBezTo>
                  <a:pt x="415244" y="921522"/>
                  <a:pt x="316968" y="1025496"/>
                  <a:pt x="250026" y="1068225"/>
                </a:cubicBezTo>
                <a:cubicBezTo>
                  <a:pt x="183084" y="1110954"/>
                  <a:pt x="67715" y="1093863"/>
                  <a:pt x="27835" y="1110954"/>
                </a:cubicBezTo>
                <a:cubicBezTo>
                  <a:pt x="-12046" y="1128046"/>
                  <a:pt x="-652" y="1149410"/>
                  <a:pt x="10743" y="1170774"/>
                </a:cubicBez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4" name="Forme libre : forme 83">
            <a:extLst>
              <a:ext uri="{FF2B5EF4-FFF2-40B4-BE49-F238E27FC236}">
                <a16:creationId xmlns:a16="http://schemas.microsoft.com/office/drawing/2014/main" id="{B374728F-D7B7-4914-85FF-7E7FA5BAC249}"/>
              </a:ext>
            </a:extLst>
          </p:cNvPr>
          <p:cNvSpPr/>
          <p:nvPr/>
        </p:nvSpPr>
        <p:spPr>
          <a:xfrm>
            <a:off x="2476136" y="5828232"/>
            <a:ext cx="4104126" cy="761626"/>
          </a:xfrm>
          <a:custGeom>
            <a:avLst/>
            <a:gdLst>
              <a:gd name="connsiteX0" fmla="*/ 4104126 w 4104126"/>
              <a:gd name="connsiteY0" fmla="*/ 68366 h 761626"/>
              <a:gd name="connsiteX1" fmla="*/ 3881935 w 4104126"/>
              <a:gd name="connsiteY1" fmla="*/ 461473 h 761626"/>
              <a:gd name="connsiteX2" fmla="*/ 3095722 w 4104126"/>
              <a:gd name="connsiteY2" fmla="*/ 358923 h 761626"/>
              <a:gd name="connsiteX3" fmla="*/ 2506062 w 4104126"/>
              <a:gd name="connsiteY3" fmla="*/ 85458 h 761626"/>
              <a:gd name="connsiteX4" fmla="*/ 1805307 w 4104126"/>
              <a:gd name="connsiteY4" fmla="*/ 273465 h 761626"/>
              <a:gd name="connsiteX5" fmla="*/ 1873673 w 4104126"/>
              <a:gd name="connsiteY5" fmla="*/ 658026 h 761626"/>
              <a:gd name="connsiteX6" fmla="*/ 2087318 w 4104126"/>
              <a:gd name="connsiteY6" fmla="*/ 760575 h 761626"/>
              <a:gd name="connsiteX7" fmla="*/ 2155685 w 4104126"/>
              <a:gd name="connsiteY7" fmla="*/ 615297 h 761626"/>
              <a:gd name="connsiteX8" fmla="*/ 1822399 w 4104126"/>
              <a:gd name="connsiteY8" fmla="*/ 427289 h 761626"/>
              <a:gd name="connsiteX9" fmla="*/ 1352380 w 4104126"/>
              <a:gd name="connsiteY9" fmla="*/ 470018 h 761626"/>
              <a:gd name="connsiteX10" fmla="*/ 694354 w 4104126"/>
              <a:gd name="connsiteY10" fmla="*/ 512747 h 761626"/>
              <a:gd name="connsiteX11" fmla="*/ 121785 w 4104126"/>
              <a:gd name="connsiteY11" fmla="*/ 367469 h 761626"/>
              <a:gd name="connsiteX12" fmla="*/ 10690 w 4104126"/>
              <a:gd name="connsiteY12" fmla="*/ 76912 h 761626"/>
              <a:gd name="connsiteX13" fmla="*/ 10690 w 4104126"/>
              <a:gd name="connsiteY13" fmla="*/ 0 h 76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4126" h="761626">
                <a:moveTo>
                  <a:pt x="4104126" y="68366"/>
                </a:moveTo>
                <a:cubicBezTo>
                  <a:pt x="4077064" y="240706"/>
                  <a:pt x="4050002" y="413047"/>
                  <a:pt x="3881935" y="461473"/>
                </a:cubicBezTo>
                <a:cubicBezTo>
                  <a:pt x="3713868" y="509899"/>
                  <a:pt x="3325034" y="421592"/>
                  <a:pt x="3095722" y="358923"/>
                </a:cubicBezTo>
                <a:cubicBezTo>
                  <a:pt x="2866410" y="296254"/>
                  <a:pt x="2721131" y="99701"/>
                  <a:pt x="2506062" y="85458"/>
                </a:cubicBezTo>
                <a:cubicBezTo>
                  <a:pt x="2290993" y="71215"/>
                  <a:pt x="1910705" y="178037"/>
                  <a:pt x="1805307" y="273465"/>
                </a:cubicBezTo>
                <a:cubicBezTo>
                  <a:pt x="1699909" y="368893"/>
                  <a:pt x="1826671" y="576841"/>
                  <a:pt x="1873673" y="658026"/>
                </a:cubicBezTo>
                <a:cubicBezTo>
                  <a:pt x="1920675" y="739211"/>
                  <a:pt x="2040316" y="767697"/>
                  <a:pt x="2087318" y="760575"/>
                </a:cubicBezTo>
                <a:cubicBezTo>
                  <a:pt x="2134320" y="753454"/>
                  <a:pt x="2199838" y="670845"/>
                  <a:pt x="2155685" y="615297"/>
                </a:cubicBezTo>
                <a:cubicBezTo>
                  <a:pt x="2111532" y="559749"/>
                  <a:pt x="1956283" y="451502"/>
                  <a:pt x="1822399" y="427289"/>
                </a:cubicBezTo>
                <a:cubicBezTo>
                  <a:pt x="1688515" y="403076"/>
                  <a:pt x="1540387" y="455775"/>
                  <a:pt x="1352380" y="470018"/>
                </a:cubicBezTo>
                <a:cubicBezTo>
                  <a:pt x="1164372" y="484261"/>
                  <a:pt x="899453" y="529839"/>
                  <a:pt x="694354" y="512747"/>
                </a:cubicBezTo>
                <a:cubicBezTo>
                  <a:pt x="489255" y="495656"/>
                  <a:pt x="235729" y="440108"/>
                  <a:pt x="121785" y="367469"/>
                </a:cubicBezTo>
                <a:cubicBezTo>
                  <a:pt x="7841" y="294830"/>
                  <a:pt x="29206" y="138157"/>
                  <a:pt x="10690" y="76912"/>
                </a:cubicBezTo>
                <a:cubicBezTo>
                  <a:pt x="-7826" y="15667"/>
                  <a:pt x="1432" y="7833"/>
                  <a:pt x="10690" y="0"/>
                </a:cubicBez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5" name="Forme libre : forme 84">
            <a:extLst>
              <a:ext uri="{FF2B5EF4-FFF2-40B4-BE49-F238E27FC236}">
                <a16:creationId xmlns:a16="http://schemas.microsoft.com/office/drawing/2014/main" id="{07B51CF9-B911-4B73-9C8D-FA13D35E94CA}"/>
              </a:ext>
            </a:extLst>
          </p:cNvPr>
          <p:cNvSpPr/>
          <p:nvPr/>
        </p:nvSpPr>
        <p:spPr>
          <a:xfrm>
            <a:off x="1910084" y="3931065"/>
            <a:ext cx="615845" cy="914400"/>
          </a:xfrm>
          <a:custGeom>
            <a:avLst/>
            <a:gdLst>
              <a:gd name="connsiteX0" fmla="*/ 551105 w 615845"/>
              <a:gd name="connsiteY0" fmla="*/ 914400 h 914400"/>
              <a:gd name="connsiteX1" fmla="*/ 585288 w 615845"/>
              <a:gd name="connsiteY1" fmla="*/ 555477 h 914400"/>
              <a:gd name="connsiteX2" fmla="*/ 166544 w 615845"/>
              <a:gd name="connsiteY2" fmla="*/ 230737 h 914400"/>
              <a:gd name="connsiteX3" fmla="*/ 4174 w 615845"/>
              <a:gd name="connsiteY3" fmla="*/ 145279 h 914400"/>
              <a:gd name="connsiteX4" fmla="*/ 63995 w 615845"/>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845" h="914400">
                <a:moveTo>
                  <a:pt x="551105" y="914400"/>
                </a:moveTo>
                <a:cubicBezTo>
                  <a:pt x="600243" y="791910"/>
                  <a:pt x="649381" y="669421"/>
                  <a:pt x="585288" y="555477"/>
                </a:cubicBezTo>
                <a:cubicBezTo>
                  <a:pt x="521195" y="441533"/>
                  <a:pt x="263396" y="299103"/>
                  <a:pt x="166544" y="230737"/>
                </a:cubicBezTo>
                <a:cubicBezTo>
                  <a:pt x="69692" y="162371"/>
                  <a:pt x="21265" y="183735"/>
                  <a:pt x="4174" y="145279"/>
                </a:cubicBezTo>
                <a:cubicBezTo>
                  <a:pt x="-12918" y="106823"/>
                  <a:pt x="25538" y="53411"/>
                  <a:pt x="63995" y="0"/>
                </a:cubicBez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6" name="Forme libre : forme 85">
            <a:extLst>
              <a:ext uri="{FF2B5EF4-FFF2-40B4-BE49-F238E27FC236}">
                <a16:creationId xmlns:a16="http://schemas.microsoft.com/office/drawing/2014/main" id="{C0D04348-F891-445D-906F-42C0784ACDC2}"/>
              </a:ext>
            </a:extLst>
          </p:cNvPr>
          <p:cNvSpPr/>
          <p:nvPr/>
        </p:nvSpPr>
        <p:spPr>
          <a:xfrm>
            <a:off x="1682747" y="1965533"/>
            <a:ext cx="1270429" cy="982766"/>
          </a:xfrm>
          <a:custGeom>
            <a:avLst/>
            <a:gdLst>
              <a:gd name="connsiteX0" fmla="*/ 402427 w 1270429"/>
              <a:gd name="connsiteY0" fmla="*/ 982766 h 982766"/>
              <a:gd name="connsiteX1" fmla="*/ 658801 w 1270429"/>
              <a:gd name="connsiteY1" fmla="*/ 871671 h 982766"/>
              <a:gd name="connsiteX2" fmla="*/ 1051907 w 1270429"/>
              <a:gd name="connsiteY2" fmla="*/ 871671 h 982766"/>
              <a:gd name="connsiteX3" fmla="*/ 1111728 w 1270429"/>
              <a:gd name="connsiteY3" fmla="*/ 504202 h 982766"/>
              <a:gd name="connsiteX4" fmla="*/ 393881 w 1270429"/>
              <a:gd name="connsiteY4" fmla="*/ 444381 h 982766"/>
              <a:gd name="connsiteX5" fmla="*/ 774 w 1270429"/>
              <a:gd name="connsiteY5" fmla="*/ 393106 h 982766"/>
              <a:gd name="connsiteX6" fmla="*/ 308423 w 1270429"/>
              <a:gd name="connsiteY6" fmla="*/ 153824 h 982766"/>
              <a:gd name="connsiteX7" fmla="*/ 821171 w 1270429"/>
              <a:gd name="connsiteY7" fmla="*/ 247828 h 982766"/>
              <a:gd name="connsiteX8" fmla="*/ 1222823 w 1270429"/>
              <a:gd name="connsiteY8" fmla="*/ 290557 h 982766"/>
              <a:gd name="connsiteX9" fmla="*/ 1265552 w 1270429"/>
              <a:gd name="connsiteY9" fmla="*/ 59820 h 982766"/>
              <a:gd name="connsiteX10" fmla="*/ 1248460 w 1270429"/>
              <a:gd name="connsiteY10" fmla="*/ 0 h 98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429" h="982766">
                <a:moveTo>
                  <a:pt x="402427" y="982766"/>
                </a:moveTo>
                <a:cubicBezTo>
                  <a:pt x="476490" y="936476"/>
                  <a:pt x="550554" y="890187"/>
                  <a:pt x="658801" y="871671"/>
                </a:cubicBezTo>
                <a:cubicBezTo>
                  <a:pt x="767048" y="853155"/>
                  <a:pt x="976419" y="932916"/>
                  <a:pt x="1051907" y="871671"/>
                </a:cubicBezTo>
                <a:cubicBezTo>
                  <a:pt x="1127395" y="810426"/>
                  <a:pt x="1221399" y="575417"/>
                  <a:pt x="1111728" y="504202"/>
                </a:cubicBezTo>
                <a:cubicBezTo>
                  <a:pt x="1002057" y="432987"/>
                  <a:pt x="579040" y="462897"/>
                  <a:pt x="393881" y="444381"/>
                </a:cubicBezTo>
                <a:cubicBezTo>
                  <a:pt x="208722" y="425865"/>
                  <a:pt x="15017" y="441532"/>
                  <a:pt x="774" y="393106"/>
                </a:cubicBezTo>
                <a:cubicBezTo>
                  <a:pt x="-13469" y="344680"/>
                  <a:pt x="171690" y="178037"/>
                  <a:pt x="308423" y="153824"/>
                </a:cubicBezTo>
                <a:cubicBezTo>
                  <a:pt x="445156" y="129611"/>
                  <a:pt x="668771" y="225039"/>
                  <a:pt x="821171" y="247828"/>
                </a:cubicBezTo>
                <a:cubicBezTo>
                  <a:pt x="973571" y="270617"/>
                  <a:pt x="1148760" y="321892"/>
                  <a:pt x="1222823" y="290557"/>
                </a:cubicBezTo>
                <a:cubicBezTo>
                  <a:pt x="1296886" y="259222"/>
                  <a:pt x="1261279" y="108246"/>
                  <a:pt x="1265552" y="59820"/>
                </a:cubicBezTo>
                <a:cubicBezTo>
                  <a:pt x="1269825" y="11394"/>
                  <a:pt x="1259142" y="5697"/>
                  <a:pt x="1248460" y="0"/>
                </a:cubicBezTo>
              </a:path>
            </a:pathLst>
          </a:custGeom>
          <a:noFill/>
          <a:ln w="28575">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numéro de diapositive 2">
            <a:extLst>
              <a:ext uri="{FF2B5EF4-FFF2-40B4-BE49-F238E27FC236}">
                <a16:creationId xmlns:a16="http://schemas.microsoft.com/office/drawing/2014/main" id="{069925F3-C446-4CDC-9836-F2ECC609ABD1}"/>
              </a:ext>
            </a:extLst>
          </p:cNvPr>
          <p:cNvSpPr>
            <a:spLocks noGrp="1"/>
          </p:cNvSpPr>
          <p:nvPr>
            <p:ph type="sldNum" sz="quarter" idx="12"/>
          </p:nvPr>
        </p:nvSpPr>
        <p:spPr/>
        <p:txBody>
          <a:bodyPr/>
          <a:lstStyle/>
          <a:p>
            <a:fld id="{E399C115-596B-4060-A119-8783C9F587DB}" type="slidenum">
              <a:rPr lang="fr-FR" smtClean="0"/>
              <a:t>46</a:t>
            </a:fld>
            <a:endParaRPr lang="fr-FR"/>
          </a:p>
        </p:txBody>
      </p:sp>
    </p:spTree>
    <p:extLst>
      <p:ext uri="{BB962C8B-B14F-4D97-AF65-F5344CB8AC3E}">
        <p14:creationId xmlns:p14="http://schemas.microsoft.com/office/powerpoint/2010/main" val="2592696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Lorsqu’ils/elles ne peuvent pas utiliser leur moyen habituel, les </a:t>
            </a:r>
            <a:r>
              <a:rPr lang="fr-FR" b="1" dirty="0" err="1">
                <a:latin typeface="Century Gothic" panose="020B0502020202020204" pitchFamily="34" charset="0"/>
              </a:rPr>
              <a:t>répondant.e.s</a:t>
            </a:r>
            <a:r>
              <a:rPr lang="fr-FR" b="1" dirty="0">
                <a:latin typeface="Century Gothic" panose="020B0502020202020204" pitchFamily="34" charset="0"/>
              </a:rPr>
              <a:t>… (n=3066)</a:t>
            </a:r>
          </a:p>
        </p:txBody>
      </p:sp>
      <p:sp>
        <p:nvSpPr>
          <p:cNvPr id="3" name="ZoneTexte 2">
            <a:extLst>
              <a:ext uri="{FF2B5EF4-FFF2-40B4-BE49-F238E27FC236}">
                <a16:creationId xmlns:a16="http://schemas.microsoft.com/office/drawing/2014/main" id="{AEE54BD4-5611-41E3-A192-384F001BC56D}"/>
              </a:ext>
            </a:extLst>
          </p:cNvPr>
          <p:cNvSpPr txBox="1"/>
          <p:nvPr/>
        </p:nvSpPr>
        <p:spPr>
          <a:xfrm>
            <a:off x="415256" y="1860431"/>
            <a:ext cx="4625458" cy="3785652"/>
          </a:xfrm>
          <a:prstGeom prst="rect">
            <a:avLst/>
          </a:prstGeom>
          <a:noFill/>
        </p:spPr>
        <p:txBody>
          <a:bodyPr wrap="square" numCol="1" spcCol="18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Genre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Lorsque les interrogé.e.s ne peuvent employer leur moyen habituel de locomotion, les femmes sont plus nombreuses à faire du covoiturage, du télétravail et à marcher tandis que les hommes mentionnent davantage le vélo et la voiture.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NB : Pour rappel, 1% déclarent être non binaires et 1% ne souhaitent pas répondre </a:t>
            </a: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b="1"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dirty="0">
                <a:solidFill>
                  <a:prstClr val="black"/>
                </a:solidFill>
                <a:latin typeface="Century Gothic" panose="020B0502020202020204" pitchFamily="34" charset="0"/>
              </a:rPr>
              <a:t>Age</a:t>
            </a:r>
            <a:endParaRPr kumimoji="0" lang="fr-FR" sz="1000" b="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moins de 20 ans, comme les 20-24 ans, viennent à pied et ne pratiquent ni le télétravail ni le covoiturage. Les 25-34 ans se répartissent de façon assez homogène entre l’usage des transports en commun, la pratique du télétravail, l’emploi de la marche et celui de la voiture, tout comme les 35-49 ans. Les 50 ans et plus suivent des comportements similaires aux deux tranches d’âge citées précédemment bien que l’on note un usage moindre de la marche.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dirty="0">
                <a:solidFill>
                  <a:prstClr val="black"/>
                </a:solidFill>
                <a:latin typeface="Century Gothic" panose="020B0502020202020204" pitchFamily="34" charset="0"/>
              </a:rPr>
              <a:t>Revenus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niveau de revenus n’a pas d’incidence particulière sur le choix du moyen de déplacement lorsque celui-ci doit être changé pour une quelconque raison.</a:t>
            </a:r>
          </a:p>
        </p:txBody>
      </p:sp>
      <p:graphicFrame>
        <p:nvGraphicFramePr>
          <p:cNvPr id="10" name="Tableau 9">
            <a:extLst>
              <a:ext uri="{FF2B5EF4-FFF2-40B4-BE49-F238E27FC236}">
                <a16:creationId xmlns:a16="http://schemas.microsoft.com/office/drawing/2014/main" id="{DE14E73E-25FF-480F-B238-0A8C999B59E0}"/>
              </a:ext>
            </a:extLst>
          </p:cNvPr>
          <p:cNvGraphicFramePr>
            <a:graphicFrameLocks noGrp="1"/>
          </p:cNvGraphicFramePr>
          <p:nvPr>
            <p:extLst/>
          </p:nvPr>
        </p:nvGraphicFramePr>
        <p:xfrm>
          <a:off x="5174941" y="860890"/>
          <a:ext cx="3633496" cy="5355447"/>
        </p:xfrm>
        <a:graphic>
          <a:graphicData uri="http://schemas.openxmlformats.org/drawingml/2006/table">
            <a:tbl>
              <a:tblPr/>
              <a:tblGrid>
                <a:gridCol w="537962">
                  <a:extLst>
                    <a:ext uri="{9D8B030D-6E8A-4147-A177-3AD203B41FA5}">
                      <a16:colId xmlns:a16="http://schemas.microsoft.com/office/drawing/2014/main" val="2437055577"/>
                    </a:ext>
                  </a:extLst>
                </a:gridCol>
                <a:gridCol w="1504222">
                  <a:extLst>
                    <a:ext uri="{9D8B030D-6E8A-4147-A177-3AD203B41FA5}">
                      <a16:colId xmlns:a16="http://schemas.microsoft.com/office/drawing/2014/main" val="3021232519"/>
                    </a:ext>
                  </a:extLst>
                </a:gridCol>
                <a:gridCol w="795656">
                  <a:extLst>
                    <a:ext uri="{9D8B030D-6E8A-4147-A177-3AD203B41FA5}">
                      <a16:colId xmlns:a16="http://schemas.microsoft.com/office/drawing/2014/main" val="2629414266"/>
                    </a:ext>
                  </a:extLst>
                </a:gridCol>
                <a:gridCol w="795656">
                  <a:extLst>
                    <a:ext uri="{9D8B030D-6E8A-4147-A177-3AD203B41FA5}">
                      <a16:colId xmlns:a16="http://schemas.microsoft.com/office/drawing/2014/main" val="985535139"/>
                    </a:ext>
                  </a:extLst>
                </a:gridCol>
              </a:tblGrid>
              <a:tr h="229679">
                <a:tc>
                  <a:txBody>
                    <a:bodyPr/>
                    <a:lstStyle/>
                    <a:p>
                      <a:pPr algn="ctr" fontAlgn="ctr"/>
                      <a:endParaRPr lang="fr-FR" sz="800" b="0" i="0" u="none" strike="noStrike">
                        <a:solidFill>
                          <a:srgbClr val="000000"/>
                        </a:solidFill>
                        <a:effectLst/>
                        <a:latin typeface="Century Gothic" panose="020B0502020202020204" pitchFamily="34" charset="0"/>
                      </a:endParaRPr>
                    </a:p>
                  </a:txBody>
                  <a:tcPr marL="5987" marR="5987" marT="5987" marB="0" anchor="ctr">
                    <a:lnL>
                      <a:noFill/>
                    </a:lnL>
                    <a:lnR>
                      <a:noFill/>
                    </a:lnR>
                    <a:lnT>
                      <a:noFill/>
                    </a:lnT>
                    <a:lnB>
                      <a:noFill/>
                    </a:lnB>
                  </a:tcPr>
                </a:tc>
                <a:tc>
                  <a:txBody>
                    <a:bodyPr/>
                    <a:lstStyle/>
                    <a:p>
                      <a:pPr algn="ctr" fontAlgn="ctr"/>
                      <a:endParaRPr lang="fr-FR" sz="800" b="0" i="0" u="none" strike="noStrike">
                        <a:solidFill>
                          <a:srgbClr val="000000"/>
                        </a:solidFill>
                        <a:effectLst/>
                        <a:latin typeface="Century Gothic" panose="020B0502020202020204" pitchFamily="34" charset="0"/>
                      </a:endParaRPr>
                    </a:p>
                  </a:txBody>
                  <a:tcPr marL="5987" marR="5987" marT="5987"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800" b="1" i="0" u="none" strike="noStrike" dirty="0">
                          <a:solidFill>
                            <a:schemeClr val="bg1"/>
                          </a:solidFill>
                          <a:effectLst/>
                          <a:latin typeface="Century Gothic" panose="020B0502020202020204" pitchFamily="34" charset="0"/>
                        </a:rPr>
                        <a:t>GENRE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extLst>
                  <a:ext uri="{0D108BD9-81ED-4DB2-BD59-A6C34878D82A}">
                    <a16:rowId xmlns:a16="http://schemas.microsoft.com/office/drawing/2014/main" val="949607931"/>
                  </a:ext>
                </a:extLst>
              </a:tr>
              <a:tr h="537668">
                <a:tc>
                  <a:txBody>
                    <a:bodyPr/>
                    <a:lstStyle/>
                    <a:p>
                      <a:pPr algn="ctr" fontAlgn="ctr"/>
                      <a:endParaRPr lang="fr-FR" sz="800" b="0" i="0" u="none" strike="noStrike">
                        <a:solidFill>
                          <a:srgbClr val="000000"/>
                        </a:solidFill>
                        <a:effectLst/>
                        <a:latin typeface="Century Gothic" panose="020B0502020202020204" pitchFamily="34" charset="0"/>
                      </a:endParaRPr>
                    </a:p>
                  </a:txBody>
                  <a:tcPr marL="5987" marR="5987" marT="59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Century Gothic" panose="020B0502020202020204" pitchFamily="34" charset="0"/>
                      </a:endParaRPr>
                    </a:p>
                  </a:txBody>
                  <a:tcPr marL="5987" marR="5987" marT="598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Une femme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Un homme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34522743"/>
                  </a:ext>
                </a:extLst>
              </a:tr>
              <a:tr h="537668">
                <a:tc rowSpan="8">
                  <a:txBody>
                    <a:bodyPr/>
                    <a:lstStyle/>
                    <a:p>
                      <a:pPr algn="ctr" fontAlgn="ctr"/>
                      <a:r>
                        <a:rPr lang="fr-FR" sz="800" b="1" i="0" u="none" strike="noStrike" dirty="0">
                          <a:solidFill>
                            <a:schemeClr val="bg1"/>
                          </a:solidFill>
                          <a:effectLst/>
                          <a:latin typeface="Century Gothic" panose="020B0502020202020204" pitchFamily="34" charset="0"/>
                        </a:rPr>
                        <a:t>ALTERNATIVE CHOISIE</a:t>
                      </a:r>
                    </a:p>
                  </a:txBody>
                  <a:tcPr marL="5987" marR="5987" marT="598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800" b="0" i="1" u="none" strike="noStrike" dirty="0">
                          <a:solidFill>
                            <a:srgbClr val="000000"/>
                          </a:solidFill>
                          <a:effectLst/>
                          <a:latin typeface="Century Gothic" panose="020B0502020202020204" pitchFamily="34" charset="0"/>
                        </a:rPr>
                        <a:t>J'appelle un taxi</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78%</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19%</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080123"/>
                  </a:ext>
                </a:extLst>
              </a:tr>
              <a:tr h="537668">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fais du covoiturage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78%</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22%</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138887"/>
                  </a:ext>
                </a:extLst>
              </a:tr>
              <a:tr h="681046">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prends les transports en commun</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71%</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29%</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632508"/>
                  </a:ext>
                </a:extLst>
              </a:tr>
              <a:tr h="537668">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télétravaille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74%</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26%</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296123"/>
                  </a:ext>
                </a:extLst>
              </a:tr>
              <a:tr h="537668">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vais travailler à pied</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73%</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27%</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57163"/>
                  </a:ext>
                </a:extLst>
              </a:tr>
              <a:tr h="681046">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vais travailler à vélo ou en trottinette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64%</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36%</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27516333"/>
                  </a:ext>
                </a:extLst>
              </a:tr>
              <a:tr h="537668">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Je viens en voiture</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68%</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32%</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94663394"/>
                  </a:ext>
                </a:extLst>
              </a:tr>
              <a:tr h="537668">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72%</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28%</a:t>
                      </a:r>
                    </a:p>
                  </a:txBody>
                  <a:tcPr marL="5987" marR="5987" marT="5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622644"/>
                  </a:ext>
                </a:extLst>
              </a:tr>
            </a:tbl>
          </a:graphicData>
        </a:graphic>
      </p:graphicFrame>
      <p:sp>
        <p:nvSpPr>
          <p:cNvPr id="4" name="Espace réservé du numéro de diapositive 3">
            <a:extLst>
              <a:ext uri="{FF2B5EF4-FFF2-40B4-BE49-F238E27FC236}">
                <a16:creationId xmlns:a16="http://schemas.microsoft.com/office/drawing/2014/main" id="{C5E39D08-BCA5-4A07-9479-EEFF9C9F4A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711258A-CED5-4A9F-A92C-A9C0E4D28807}"/>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a:t>
            </a:r>
          </a:p>
        </p:txBody>
      </p:sp>
    </p:spTree>
    <p:extLst>
      <p:ext uri="{BB962C8B-B14F-4D97-AF65-F5344CB8AC3E}">
        <p14:creationId xmlns:p14="http://schemas.microsoft.com/office/powerpoint/2010/main" val="2428695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Rapport à la voiture : une majorité d’automobilistes récurrents ou ponctuels disposés au changement (n=3039)</a:t>
            </a:r>
          </a:p>
        </p:txBody>
      </p:sp>
      <p:pic>
        <p:nvPicPr>
          <p:cNvPr id="23" name="Image 22">
            <a:extLst>
              <a:ext uri="{FF2B5EF4-FFF2-40B4-BE49-F238E27FC236}">
                <a16:creationId xmlns:a16="http://schemas.microsoft.com/office/drawing/2014/main" id="{56B73853-2DCA-4FE7-AD81-9F05A303146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71787" y="972011"/>
            <a:ext cx="1677799" cy="1677799"/>
          </a:xfrm>
          <a:prstGeom prst="rect">
            <a:avLst/>
          </a:prstGeom>
        </p:spPr>
      </p:pic>
      <p:sp>
        <p:nvSpPr>
          <p:cNvPr id="6" name="ZoneTexte 5">
            <a:extLst>
              <a:ext uri="{FF2B5EF4-FFF2-40B4-BE49-F238E27FC236}">
                <a16:creationId xmlns:a16="http://schemas.microsoft.com/office/drawing/2014/main" id="{70C6D176-85F7-44A7-BD9D-941B56C40152}"/>
              </a:ext>
            </a:extLst>
          </p:cNvPr>
          <p:cNvSpPr txBox="1"/>
          <p:nvPr/>
        </p:nvSpPr>
        <p:spPr>
          <a:xfrm>
            <a:off x="2718033" y="1227679"/>
            <a:ext cx="6115574" cy="984885"/>
          </a:xfrm>
          <a:prstGeom prst="rect">
            <a:avLst/>
          </a:prstGeom>
          <a:noFill/>
        </p:spPr>
        <p:txBody>
          <a:bodyPr wrap="square" rtlCol="0">
            <a:spAutoFit/>
          </a:bodyPr>
          <a:lstStyle/>
          <a:p>
            <a:r>
              <a:rPr lang="fr-FR" sz="4400" b="1" dirty="0">
                <a:solidFill>
                  <a:srgbClr val="00A99B"/>
                </a:solidFill>
                <a:latin typeface="Century Gothic" panose="020B0502020202020204" pitchFamily="34" charset="0"/>
              </a:rPr>
              <a:t>51%</a:t>
            </a:r>
            <a:r>
              <a:rPr lang="fr-FR" sz="2000" b="1" dirty="0">
                <a:solidFill>
                  <a:srgbClr val="00A99B"/>
                </a:solidFill>
                <a:latin typeface="Century Gothic" panose="020B0502020202020204" pitchFamily="34" charset="0"/>
              </a:rPr>
              <a:t> </a:t>
            </a:r>
          </a:p>
          <a:p>
            <a:r>
              <a:rPr lang="fr-FR" sz="1400" dirty="0">
                <a:latin typeface="Century Gothic" panose="020B0502020202020204" pitchFamily="34" charset="0"/>
              </a:rPr>
              <a:t>ne possèdent pas de voiture/ne viennent pas en voiture</a:t>
            </a:r>
          </a:p>
        </p:txBody>
      </p:sp>
      <p:sp>
        <p:nvSpPr>
          <p:cNvPr id="10" name="ZoneTexte 9">
            <a:extLst>
              <a:ext uri="{FF2B5EF4-FFF2-40B4-BE49-F238E27FC236}">
                <a16:creationId xmlns:a16="http://schemas.microsoft.com/office/drawing/2014/main" id="{70F1AC68-C6F1-4097-8D8D-9C843F0BC3F8}"/>
              </a:ext>
            </a:extLst>
          </p:cNvPr>
          <p:cNvSpPr txBox="1"/>
          <p:nvPr/>
        </p:nvSpPr>
        <p:spPr>
          <a:xfrm>
            <a:off x="2147582" y="3174483"/>
            <a:ext cx="1325460"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28%</a:t>
            </a:r>
          </a:p>
        </p:txBody>
      </p:sp>
      <p:sp>
        <p:nvSpPr>
          <p:cNvPr id="13" name="ZoneTexte 12">
            <a:extLst>
              <a:ext uri="{FF2B5EF4-FFF2-40B4-BE49-F238E27FC236}">
                <a16:creationId xmlns:a16="http://schemas.microsoft.com/office/drawing/2014/main" id="{E529EE88-E30D-4339-9553-162300DCF8F3}"/>
              </a:ext>
            </a:extLst>
          </p:cNvPr>
          <p:cNvSpPr txBox="1"/>
          <p:nvPr/>
        </p:nvSpPr>
        <p:spPr>
          <a:xfrm>
            <a:off x="901816" y="3758414"/>
            <a:ext cx="3816991" cy="461665"/>
          </a:xfrm>
          <a:prstGeom prst="rect">
            <a:avLst/>
          </a:prstGeom>
          <a:noFill/>
        </p:spPr>
        <p:txBody>
          <a:bodyPr wrap="square" rtlCol="0">
            <a:spAutoFit/>
          </a:bodyPr>
          <a:lstStyle/>
          <a:p>
            <a:pPr algn="ctr"/>
            <a:r>
              <a:rPr lang="fr-FR" sz="1200" dirty="0">
                <a:latin typeface="Century Gothic" panose="020B0502020202020204" pitchFamily="34" charset="0"/>
              </a:rPr>
              <a:t>Sont conscient(e)s des problèmes associés à la voiture et l’utilisent le moins souvent possible</a:t>
            </a:r>
          </a:p>
        </p:txBody>
      </p:sp>
      <p:sp>
        <p:nvSpPr>
          <p:cNvPr id="28" name="ZoneTexte 27">
            <a:extLst>
              <a:ext uri="{FF2B5EF4-FFF2-40B4-BE49-F238E27FC236}">
                <a16:creationId xmlns:a16="http://schemas.microsoft.com/office/drawing/2014/main" id="{B28D32B5-011E-407F-81ED-5912ADBFC6BC}"/>
              </a:ext>
            </a:extLst>
          </p:cNvPr>
          <p:cNvSpPr txBox="1"/>
          <p:nvPr/>
        </p:nvSpPr>
        <p:spPr>
          <a:xfrm>
            <a:off x="6023296" y="3174483"/>
            <a:ext cx="1325460"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11%</a:t>
            </a:r>
          </a:p>
        </p:txBody>
      </p:sp>
      <p:sp>
        <p:nvSpPr>
          <p:cNvPr id="29" name="ZoneTexte 28">
            <a:extLst>
              <a:ext uri="{FF2B5EF4-FFF2-40B4-BE49-F238E27FC236}">
                <a16:creationId xmlns:a16="http://schemas.microsoft.com/office/drawing/2014/main" id="{94E97CC8-2E15-4473-894E-C3D0B046FF36}"/>
              </a:ext>
            </a:extLst>
          </p:cNvPr>
          <p:cNvSpPr txBox="1"/>
          <p:nvPr/>
        </p:nvSpPr>
        <p:spPr>
          <a:xfrm>
            <a:off x="4951602" y="3758414"/>
            <a:ext cx="3468848" cy="461665"/>
          </a:xfrm>
          <a:prstGeom prst="rect">
            <a:avLst/>
          </a:prstGeom>
          <a:noFill/>
        </p:spPr>
        <p:txBody>
          <a:bodyPr wrap="square" rtlCol="0">
            <a:spAutoFit/>
          </a:bodyPr>
          <a:lstStyle/>
          <a:p>
            <a:pPr algn="ctr"/>
            <a:r>
              <a:rPr lang="fr-FR" sz="1200" dirty="0">
                <a:latin typeface="Century Gothic" panose="020B0502020202020204" pitchFamily="34" charset="0"/>
              </a:rPr>
              <a:t>Utilisent habituellement leur voiture et ne souhaitent pas changer</a:t>
            </a:r>
          </a:p>
        </p:txBody>
      </p:sp>
      <p:sp>
        <p:nvSpPr>
          <p:cNvPr id="30" name="ZoneTexte 29">
            <a:extLst>
              <a:ext uri="{FF2B5EF4-FFF2-40B4-BE49-F238E27FC236}">
                <a16:creationId xmlns:a16="http://schemas.microsoft.com/office/drawing/2014/main" id="{ABCFD50C-2CC2-4AE0-9B79-82FB19278638}"/>
              </a:ext>
            </a:extLst>
          </p:cNvPr>
          <p:cNvSpPr txBox="1"/>
          <p:nvPr/>
        </p:nvSpPr>
        <p:spPr>
          <a:xfrm>
            <a:off x="4056077" y="4757843"/>
            <a:ext cx="1325460"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10%</a:t>
            </a:r>
          </a:p>
        </p:txBody>
      </p:sp>
      <p:sp>
        <p:nvSpPr>
          <p:cNvPr id="31" name="ZoneTexte 30">
            <a:extLst>
              <a:ext uri="{FF2B5EF4-FFF2-40B4-BE49-F238E27FC236}">
                <a16:creationId xmlns:a16="http://schemas.microsoft.com/office/drawing/2014/main" id="{6B03C3CB-65C3-4CD6-8D36-849ED1AB7A03}"/>
              </a:ext>
            </a:extLst>
          </p:cNvPr>
          <p:cNvSpPr txBox="1"/>
          <p:nvPr/>
        </p:nvSpPr>
        <p:spPr>
          <a:xfrm>
            <a:off x="2449586" y="5320360"/>
            <a:ext cx="4467837" cy="646331"/>
          </a:xfrm>
          <a:prstGeom prst="rect">
            <a:avLst/>
          </a:prstGeom>
          <a:noFill/>
        </p:spPr>
        <p:txBody>
          <a:bodyPr wrap="square" rtlCol="0">
            <a:spAutoFit/>
          </a:bodyPr>
          <a:lstStyle/>
          <a:p>
            <a:pPr algn="ctr"/>
            <a:r>
              <a:rPr lang="fr-FR" sz="1200" dirty="0">
                <a:latin typeface="Century Gothic" panose="020B0502020202020204" pitchFamily="34" charset="0"/>
              </a:rPr>
              <a:t>Utilisent habituellement leur voiture mais souhaiteraient changer et ne savent pas comment faire ou ne peuvent pas le faire</a:t>
            </a:r>
          </a:p>
        </p:txBody>
      </p:sp>
      <p:sp>
        <p:nvSpPr>
          <p:cNvPr id="15" name="Forme libre : forme 14">
            <a:extLst>
              <a:ext uri="{FF2B5EF4-FFF2-40B4-BE49-F238E27FC236}">
                <a16:creationId xmlns:a16="http://schemas.microsoft.com/office/drawing/2014/main" id="{D41D3FBE-95EF-41ED-8072-AB81E8C88335}"/>
              </a:ext>
            </a:extLst>
          </p:cNvPr>
          <p:cNvSpPr/>
          <p:nvPr/>
        </p:nvSpPr>
        <p:spPr>
          <a:xfrm>
            <a:off x="335560" y="3196206"/>
            <a:ext cx="1912784" cy="281591"/>
          </a:xfrm>
          <a:custGeom>
            <a:avLst/>
            <a:gdLst>
              <a:gd name="connsiteX0" fmla="*/ 0 w 1912784"/>
              <a:gd name="connsiteY0" fmla="*/ 0 h 281591"/>
              <a:gd name="connsiteX1" fmla="*/ 813732 w 1912784"/>
              <a:gd name="connsiteY1" fmla="*/ 50333 h 281591"/>
              <a:gd name="connsiteX2" fmla="*/ 1786855 w 1912784"/>
              <a:gd name="connsiteY2" fmla="*/ 251669 h 281591"/>
              <a:gd name="connsiteX3" fmla="*/ 1870745 w 1912784"/>
              <a:gd name="connsiteY3" fmla="*/ 276836 h 281591"/>
            </a:gdLst>
            <a:ahLst/>
            <a:cxnLst>
              <a:cxn ang="0">
                <a:pos x="connsiteX0" y="connsiteY0"/>
              </a:cxn>
              <a:cxn ang="0">
                <a:pos x="connsiteX1" y="connsiteY1"/>
              </a:cxn>
              <a:cxn ang="0">
                <a:pos x="connsiteX2" y="connsiteY2"/>
              </a:cxn>
              <a:cxn ang="0">
                <a:pos x="connsiteX3" y="connsiteY3"/>
              </a:cxn>
            </a:cxnLst>
            <a:rect l="l" t="t" r="r" b="b"/>
            <a:pathLst>
              <a:path w="1912784" h="281591">
                <a:moveTo>
                  <a:pt x="0" y="0"/>
                </a:moveTo>
                <a:cubicBezTo>
                  <a:pt x="257961" y="4194"/>
                  <a:pt x="515923" y="8388"/>
                  <a:pt x="813732" y="50333"/>
                </a:cubicBezTo>
                <a:cubicBezTo>
                  <a:pt x="1111541" y="92278"/>
                  <a:pt x="1610686" y="213919"/>
                  <a:pt x="1786855" y="251669"/>
                </a:cubicBezTo>
                <a:cubicBezTo>
                  <a:pt x="1963024" y="289419"/>
                  <a:pt x="1916884" y="283127"/>
                  <a:pt x="1870745" y="276836"/>
                </a:cubicBezTo>
              </a:path>
            </a:pathLst>
          </a:custGeom>
          <a:noFill/>
          <a:ln w="5715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A99B"/>
              </a:solidFill>
            </a:endParaRPr>
          </a:p>
        </p:txBody>
      </p:sp>
      <p:sp>
        <p:nvSpPr>
          <p:cNvPr id="17" name="Forme libre : forme 16">
            <a:extLst>
              <a:ext uri="{FF2B5EF4-FFF2-40B4-BE49-F238E27FC236}">
                <a16:creationId xmlns:a16="http://schemas.microsoft.com/office/drawing/2014/main" id="{68291B5F-9822-4EB6-8344-BA39C93AF9EC}"/>
              </a:ext>
            </a:extLst>
          </p:cNvPr>
          <p:cNvSpPr/>
          <p:nvPr/>
        </p:nvSpPr>
        <p:spPr>
          <a:xfrm>
            <a:off x="3389152" y="4216382"/>
            <a:ext cx="838899" cy="749901"/>
          </a:xfrm>
          <a:custGeom>
            <a:avLst/>
            <a:gdLst>
              <a:gd name="connsiteX0" fmla="*/ 0 w 654341"/>
              <a:gd name="connsiteY0" fmla="*/ 0 h 453006"/>
              <a:gd name="connsiteX1" fmla="*/ 125835 w 654341"/>
              <a:gd name="connsiteY1" fmla="*/ 184558 h 453006"/>
              <a:gd name="connsiteX2" fmla="*/ 453006 w 654341"/>
              <a:gd name="connsiteY2" fmla="*/ 377505 h 453006"/>
              <a:gd name="connsiteX3" fmla="*/ 654341 w 654341"/>
              <a:gd name="connsiteY3" fmla="*/ 453006 h 453006"/>
            </a:gdLst>
            <a:ahLst/>
            <a:cxnLst>
              <a:cxn ang="0">
                <a:pos x="connsiteX0" y="connsiteY0"/>
              </a:cxn>
              <a:cxn ang="0">
                <a:pos x="connsiteX1" y="connsiteY1"/>
              </a:cxn>
              <a:cxn ang="0">
                <a:pos x="connsiteX2" y="connsiteY2"/>
              </a:cxn>
              <a:cxn ang="0">
                <a:pos x="connsiteX3" y="connsiteY3"/>
              </a:cxn>
            </a:cxnLst>
            <a:rect l="l" t="t" r="r" b="b"/>
            <a:pathLst>
              <a:path w="654341" h="453006">
                <a:moveTo>
                  <a:pt x="0" y="0"/>
                </a:moveTo>
                <a:cubicBezTo>
                  <a:pt x="25167" y="60820"/>
                  <a:pt x="50334" y="121640"/>
                  <a:pt x="125835" y="184558"/>
                </a:cubicBezTo>
                <a:cubicBezTo>
                  <a:pt x="201336" y="247476"/>
                  <a:pt x="364922" y="332764"/>
                  <a:pt x="453006" y="377505"/>
                </a:cubicBezTo>
                <a:cubicBezTo>
                  <a:pt x="541090" y="422246"/>
                  <a:pt x="597715" y="437626"/>
                  <a:pt x="654341" y="453006"/>
                </a:cubicBezTo>
              </a:path>
            </a:pathLst>
          </a:custGeom>
          <a:noFill/>
          <a:ln w="5715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A99B"/>
              </a:solidFill>
            </a:endParaRPr>
          </a:p>
        </p:txBody>
      </p:sp>
      <p:sp>
        <p:nvSpPr>
          <p:cNvPr id="18" name="Forme libre : forme 17">
            <a:extLst>
              <a:ext uri="{FF2B5EF4-FFF2-40B4-BE49-F238E27FC236}">
                <a16:creationId xmlns:a16="http://schemas.microsoft.com/office/drawing/2014/main" id="{6FF83938-EBBF-4251-9237-D7E894657968}"/>
              </a:ext>
            </a:extLst>
          </p:cNvPr>
          <p:cNvSpPr/>
          <p:nvPr/>
        </p:nvSpPr>
        <p:spPr>
          <a:xfrm>
            <a:off x="5259896" y="4319952"/>
            <a:ext cx="1057013" cy="646331"/>
          </a:xfrm>
          <a:custGeom>
            <a:avLst/>
            <a:gdLst>
              <a:gd name="connsiteX0" fmla="*/ 0 w 1015068"/>
              <a:gd name="connsiteY0" fmla="*/ 604008 h 604008"/>
              <a:gd name="connsiteX1" fmla="*/ 310393 w 1015068"/>
              <a:gd name="connsiteY1" fmla="*/ 520118 h 604008"/>
              <a:gd name="connsiteX2" fmla="*/ 562063 w 1015068"/>
              <a:gd name="connsiteY2" fmla="*/ 419450 h 604008"/>
              <a:gd name="connsiteX3" fmla="*/ 788565 w 1015068"/>
              <a:gd name="connsiteY3" fmla="*/ 285226 h 604008"/>
              <a:gd name="connsiteX4" fmla="*/ 906011 w 1015068"/>
              <a:gd name="connsiteY4" fmla="*/ 176169 h 604008"/>
              <a:gd name="connsiteX5" fmla="*/ 981512 w 1015068"/>
              <a:gd name="connsiteY5" fmla="*/ 50334 h 604008"/>
              <a:gd name="connsiteX6" fmla="*/ 998290 w 1015068"/>
              <a:gd name="connsiteY6" fmla="*/ 16778 h 604008"/>
              <a:gd name="connsiteX7" fmla="*/ 1015068 w 1015068"/>
              <a:gd name="connsiteY7" fmla="*/ 0 h 60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68" h="604008">
                <a:moveTo>
                  <a:pt x="0" y="604008"/>
                </a:moveTo>
                <a:cubicBezTo>
                  <a:pt x="108358" y="577443"/>
                  <a:pt x="216716" y="550878"/>
                  <a:pt x="310393" y="520118"/>
                </a:cubicBezTo>
                <a:cubicBezTo>
                  <a:pt x="404070" y="489358"/>
                  <a:pt x="482368" y="458599"/>
                  <a:pt x="562063" y="419450"/>
                </a:cubicBezTo>
                <a:cubicBezTo>
                  <a:pt x="641758" y="380301"/>
                  <a:pt x="731240" y="325773"/>
                  <a:pt x="788565" y="285226"/>
                </a:cubicBezTo>
                <a:cubicBezTo>
                  <a:pt x="845890" y="244679"/>
                  <a:pt x="873853" y="215318"/>
                  <a:pt x="906011" y="176169"/>
                </a:cubicBezTo>
                <a:cubicBezTo>
                  <a:pt x="938169" y="137020"/>
                  <a:pt x="966132" y="76899"/>
                  <a:pt x="981512" y="50334"/>
                </a:cubicBezTo>
                <a:cubicBezTo>
                  <a:pt x="996892" y="23769"/>
                  <a:pt x="998290" y="16778"/>
                  <a:pt x="998290" y="16778"/>
                </a:cubicBezTo>
                <a:cubicBezTo>
                  <a:pt x="1003883" y="8389"/>
                  <a:pt x="1009475" y="4194"/>
                  <a:pt x="1015068" y="0"/>
                </a:cubicBezTo>
              </a:path>
            </a:pathLst>
          </a:custGeom>
          <a:noFill/>
          <a:ln w="5715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A99B"/>
              </a:solidFill>
            </a:endParaRPr>
          </a:p>
        </p:txBody>
      </p:sp>
      <p:sp>
        <p:nvSpPr>
          <p:cNvPr id="24" name="Forme libre : forme 23">
            <a:extLst>
              <a:ext uri="{FF2B5EF4-FFF2-40B4-BE49-F238E27FC236}">
                <a16:creationId xmlns:a16="http://schemas.microsoft.com/office/drawing/2014/main" id="{78F83258-8CD6-4C76-8DCC-F754A90B4C33}"/>
              </a:ext>
            </a:extLst>
          </p:cNvPr>
          <p:cNvSpPr/>
          <p:nvPr/>
        </p:nvSpPr>
        <p:spPr>
          <a:xfrm>
            <a:off x="6803472" y="2931487"/>
            <a:ext cx="2118501" cy="273107"/>
          </a:xfrm>
          <a:custGeom>
            <a:avLst/>
            <a:gdLst>
              <a:gd name="connsiteX0" fmla="*/ 0 w 2118501"/>
              <a:gd name="connsiteY0" fmla="*/ 273107 h 273107"/>
              <a:gd name="connsiteX1" fmla="*/ 192946 w 2118501"/>
              <a:gd name="connsiteY1" fmla="*/ 88550 h 273107"/>
              <a:gd name="connsiteX2" fmla="*/ 562062 w 2118501"/>
              <a:gd name="connsiteY2" fmla="*/ 21438 h 273107"/>
              <a:gd name="connsiteX3" fmla="*/ 1124124 w 2118501"/>
              <a:gd name="connsiteY3" fmla="*/ 4660 h 273107"/>
              <a:gd name="connsiteX4" fmla="*/ 1619075 w 2118501"/>
              <a:gd name="connsiteY4" fmla="*/ 96939 h 273107"/>
              <a:gd name="connsiteX5" fmla="*/ 2072080 w 2118501"/>
              <a:gd name="connsiteY5" fmla="*/ 222774 h 273107"/>
              <a:gd name="connsiteX6" fmla="*/ 2080469 w 2118501"/>
              <a:gd name="connsiteY6" fmla="*/ 231163 h 27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8501" h="273107">
                <a:moveTo>
                  <a:pt x="0" y="273107"/>
                </a:moveTo>
                <a:cubicBezTo>
                  <a:pt x="49634" y="201801"/>
                  <a:pt x="99269" y="130495"/>
                  <a:pt x="192946" y="88550"/>
                </a:cubicBezTo>
                <a:cubicBezTo>
                  <a:pt x="286623" y="46605"/>
                  <a:pt x="406866" y="35420"/>
                  <a:pt x="562062" y="21438"/>
                </a:cubicBezTo>
                <a:cubicBezTo>
                  <a:pt x="717258" y="7456"/>
                  <a:pt x="947955" y="-7923"/>
                  <a:pt x="1124124" y="4660"/>
                </a:cubicBezTo>
                <a:cubicBezTo>
                  <a:pt x="1300293" y="17243"/>
                  <a:pt x="1461082" y="60587"/>
                  <a:pt x="1619075" y="96939"/>
                </a:cubicBezTo>
                <a:cubicBezTo>
                  <a:pt x="1777068" y="133291"/>
                  <a:pt x="1995181" y="200403"/>
                  <a:pt x="2072080" y="222774"/>
                </a:cubicBezTo>
                <a:cubicBezTo>
                  <a:pt x="2148979" y="245145"/>
                  <a:pt x="2114724" y="238154"/>
                  <a:pt x="2080469" y="231163"/>
                </a:cubicBezTo>
              </a:path>
            </a:pathLst>
          </a:custGeom>
          <a:noFill/>
          <a:ln w="5715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A99B"/>
              </a:solidFill>
            </a:endParaRPr>
          </a:p>
        </p:txBody>
      </p:sp>
      <p:sp>
        <p:nvSpPr>
          <p:cNvPr id="3" name="Espace réservé du numéro de diapositive 2">
            <a:extLst>
              <a:ext uri="{FF2B5EF4-FFF2-40B4-BE49-F238E27FC236}">
                <a16:creationId xmlns:a16="http://schemas.microsoft.com/office/drawing/2014/main" id="{C645B2C3-9E37-4EA3-980D-62FBDD4CFA52}"/>
              </a:ext>
            </a:extLst>
          </p:cNvPr>
          <p:cNvSpPr>
            <a:spLocks noGrp="1"/>
          </p:cNvSpPr>
          <p:nvPr>
            <p:ph type="sldNum" sz="quarter" idx="12"/>
          </p:nvPr>
        </p:nvSpPr>
        <p:spPr/>
        <p:txBody>
          <a:bodyPr/>
          <a:lstStyle/>
          <a:p>
            <a:fld id="{E399C115-596B-4060-A119-8783C9F587DB}" type="slidenum">
              <a:rPr lang="fr-FR" smtClean="0"/>
              <a:t>48</a:t>
            </a:fld>
            <a:endParaRPr lang="fr-FR"/>
          </a:p>
        </p:txBody>
      </p:sp>
    </p:spTree>
    <p:extLst>
      <p:ext uri="{BB962C8B-B14F-4D97-AF65-F5344CB8AC3E}">
        <p14:creationId xmlns:p14="http://schemas.microsoft.com/office/powerpoint/2010/main" val="265509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600587"/>
            <a:ext cx="4630723" cy="954107"/>
          </a:xfrm>
          <a:prstGeom prst="rect">
            <a:avLst/>
          </a:prstGeom>
          <a:noFill/>
        </p:spPr>
        <p:txBody>
          <a:bodyPr wrap="square" rtlCol="0">
            <a:spAutoFit/>
          </a:bodyPr>
          <a:lstStyle/>
          <a:p>
            <a:pPr algn="ctr"/>
            <a:r>
              <a:rPr lang="fr-FR" sz="2800" b="1" dirty="0">
                <a:latin typeface="Century Gothic" panose="020B0502020202020204" pitchFamily="34" charset="0"/>
              </a:rPr>
              <a:t>Partie 5</a:t>
            </a:r>
          </a:p>
          <a:p>
            <a:pPr algn="ctr"/>
            <a:r>
              <a:rPr lang="fr-FR" sz="2800" b="1" dirty="0">
                <a:solidFill>
                  <a:srgbClr val="00A99B"/>
                </a:solidFill>
                <a:latin typeface="Century Gothic" panose="020B0502020202020204" pitchFamily="34" charset="0"/>
              </a:rPr>
              <a:t>Venir à vélo</a:t>
            </a:r>
          </a:p>
        </p:txBody>
      </p:sp>
      <p:sp>
        <p:nvSpPr>
          <p:cNvPr id="3" name="Espace réservé du numéro de diapositive 2">
            <a:extLst>
              <a:ext uri="{FF2B5EF4-FFF2-40B4-BE49-F238E27FC236}">
                <a16:creationId xmlns:a16="http://schemas.microsoft.com/office/drawing/2014/main" id="{668B33ED-27FE-4DDB-B04A-65DF41980828}"/>
              </a:ext>
            </a:extLst>
          </p:cNvPr>
          <p:cNvSpPr>
            <a:spLocks noGrp="1"/>
          </p:cNvSpPr>
          <p:nvPr>
            <p:ph type="sldNum" sz="quarter" idx="12"/>
          </p:nvPr>
        </p:nvSpPr>
        <p:spPr/>
        <p:txBody>
          <a:bodyPr/>
          <a:lstStyle/>
          <a:p>
            <a:fld id="{E399C115-596B-4060-A119-8783C9F587DB}" type="slidenum">
              <a:rPr lang="fr-FR" smtClean="0"/>
              <a:t>49</a:t>
            </a:fld>
            <a:endParaRPr lang="fr-FR"/>
          </a:p>
        </p:txBody>
      </p:sp>
    </p:spTree>
    <p:extLst>
      <p:ext uri="{BB962C8B-B14F-4D97-AF65-F5344CB8AC3E}">
        <p14:creationId xmlns:p14="http://schemas.microsoft.com/office/powerpoint/2010/main" val="53076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503339" y="184558"/>
            <a:ext cx="8372213" cy="523220"/>
          </a:xfrm>
          <a:prstGeom prst="rect">
            <a:avLst/>
          </a:prstGeom>
          <a:noFill/>
        </p:spPr>
        <p:txBody>
          <a:bodyPr wrap="square" rtlCol="0">
            <a:spAutoFit/>
          </a:bodyPr>
          <a:lstStyle/>
          <a:p>
            <a:r>
              <a:rPr lang="fr-FR" sz="2800" b="1" dirty="0">
                <a:latin typeface="Century Gothic" panose="020B0502020202020204" pitchFamily="34" charset="0"/>
              </a:rPr>
              <a:t>Légende (2/2)</a:t>
            </a:r>
          </a:p>
        </p:txBody>
      </p:sp>
      <p:sp>
        <p:nvSpPr>
          <p:cNvPr id="3" name="ZoneTexte 2">
            <a:extLst>
              <a:ext uri="{FF2B5EF4-FFF2-40B4-BE49-F238E27FC236}">
                <a16:creationId xmlns:a16="http://schemas.microsoft.com/office/drawing/2014/main" id="{5D538B66-C242-4DEC-BF2B-93C89EAB7486}"/>
              </a:ext>
            </a:extLst>
          </p:cNvPr>
          <p:cNvSpPr txBox="1"/>
          <p:nvPr/>
        </p:nvSpPr>
        <p:spPr>
          <a:xfrm>
            <a:off x="503339" y="883956"/>
            <a:ext cx="8187655" cy="307777"/>
          </a:xfrm>
          <a:prstGeom prst="rect">
            <a:avLst/>
          </a:prstGeom>
          <a:noFill/>
        </p:spPr>
        <p:txBody>
          <a:bodyPr wrap="square" rtlCol="0">
            <a:spAutoFit/>
          </a:bodyPr>
          <a:lstStyle/>
          <a:p>
            <a:pPr>
              <a:spcAft>
                <a:spcPts val="1200"/>
              </a:spcAft>
            </a:pPr>
            <a:r>
              <a:rPr lang="fr-FR" sz="1400" b="1" dirty="0">
                <a:solidFill>
                  <a:srgbClr val="00A99B"/>
                </a:solidFill>
                <a:latin typeface="Century Gothic" panose="020B0502020202020204" pitchFamily="34" charset="0"/>
              </a:rPr>
              <a:t>Que signifie « n= » ?</a:t>
            </a:r>
          </a:p>
        </p:txBody>
      </p:sp>
      <p:sp>
        <p:nvSpPr>
          <p:cNvPr id="11" name="ZoneTexte 10">
            <a:extLst>
              <a:ext uri="{FF2B5EF4-FFF2-40B4-BE49-F238E27FC236}">
                <a16:creationId xmlns:a16="http://schemas.microsoft.com/office/drawing/2014/main" id="{A6776A47-7406-4D2A-A384-DA9F6981C62A}"/>
              </a:ext>
            </a:extLst>
          </p:cNvPr>
          <p:cNvSpPr txBox="1"/>
          <p:nvPr/>
        </p:nvSpPr>
        <p:spPr>
          <a:xfrm>
            <a:off x="503339" y="1178751"/>
            <a:ext cx="8187655" cy="1107996"/>
          </a:xfrm>
          <a:prstGeom prst="rect">
            <a:avLst/>
          </a:prstGeom>
          <a:noFill/>
        </p:spPr>
        <p:txBody>
          <a:bodyPr wrap="square" rtlCol="0">
            <a:spAutoFit/>
          </a:bodyPr>
          <a:lstStyle/>
          <a:p>
            <a:pPr algn="just"/>
            <a:r>
              <a:rPr lang="fr-FR" sz="1100" i="1" dirty="0">
                <a:latin typeface="Century Gothic" panose="020B0502020202020204" pitchFamily="34" charset="0"/>
              </a:rPr>
              <a:t>Pour chaque résultat présenté, vous trouverez un chiffre indiqué avec la mention « n= ». Il s’agit selon les cas :</a:t>
            </a:r>
          </a:p>
          <a:p>
            <a:pPr algn="just"/>
            <a:endParaRPr lang="fr-FR" sz="1100" i="1" dirty="0">
              <a:latin typeface="Century Gothic" panose="020B0502020202020204" pitchFamily="34" charset="0"/>
            </a:endParaRPr>
          </a:p>
          <a:p>
            <a:pPr marL="171450" indent="-171450" algn="just">
              <a:buFont typeface="Arial" panose="020B0604020202020204" pitchFamily="34" charset="0"/>
              <a:buChar char="•"/>
            </a:pPr>
            <a:r>
              <a:rPr lang="fr-FR" sz="1100" i="1" dirty="0">
                <a:latin typeface="Century Gothic" panose="020B0502020202020204" pitchFamily="34" charset="0"/>
              </a:rPr>
              <a:t>du nombre total de </a:t>
            </a:r>
            <a:r>
              <a:rPr lang="fr-FR" sz="1100" i="1" dirty="0" err="1">
                <a:latin typeface="Century Gothic" panose="020B0502020202020204" pitchFamily="34" charset="0"/>
              </a:rPr>
              <a:t>répondant.e.s</a:t>
            </a:r>
            <a:r>
              <a:rPr lang="fr-FR" sz="1100" i="1" dirty="0">
                <a:latin typeface="Century Gothic" panose="020B0502020202020204" pitchFamily="34" charset="0"/>
              </a:rPr>
              <a:t> à une question simple (réponse de type oui ou non) </a:t>
            </a:r>
          </a:p>
          <a:p>
            <a:pPr marL="171450" indent="-171450" algn="just">
              <a:buFont typeface="Arial" panose="020B0604020202020204" pitchFamily="34" charset="0"/>
              <a:buChar char="•"/>
            </a:pPr>
            <a:r>
              <a:rPr lang="fr-FR" sz="1100" i="1" dirty="0">
                <a:latin typeface="Century Gothic" panose="020B0502020202020204" pitchFamily="34" charset="0"/>
              </a:rPr>
              <a:t>ou du nombre total de réponses lorsque plusieurs réponses sont possibles à la question. </a:t>
            </a:r>
          </a:p>
          <a:p>
            <a:pPr algn="just"/>
            <a:endParaRPr lang="fr-FR" sz="1100" i="1" dirty="0">
              <a:latin typeface="Century Gothic" panose="020B0502020202020204" pitchFamily="34" charset="0"/>
            </a:endParaRPr>
          </a:p>
          <a:p>
            <a:pPr algn="just"/>
            <a:r>
              <a:rPr lang="fr-FR" sz="1100" i="1" dirty="0">
                <a:latin typeface="Century Gothic" panose="020B0502020202020204" pitchFamily="34" charset="0"/>
              </a:rPr>
              <a:t>Le rappel de ce chiffre permet d’apprécier les chiffres et pourcentages présentés.  </a:t>
            </a:r>
          </a:p>
        </p:txBody>
      </p:sp>
      <p:sp>
        <p:nvSpPr>
          <p:cNvPr id="33" name="ZoneTexte 32">
            <a:extLst>
              <a:ext uri="{FF2B5EF4-FFF2-40B4-BE49-F238E27FC236}">
                <a16:creationId xmlns:a16="http://schemas.microsoft.com/office/drawing/2014/main" id="{308D381A-F26F-49F2-8494-CB0DFBF63CA9}"/>
              </a:ext>
            </a:extLst>
          </p:cNvPr>
          <p:cNvSpPr txBox="1"/>
          <p:nvPr/>
        </p:nvSpPr>
        <p:spPr>
          <a:xfrm>
            <a:off x="503339" y="2782692"/>
            <a:ext cx="8187655" cy="307777"/>
          </a:xfrm>
          <a:prstGeom prst="rect">
            <a:avLst/>
          </a:prstGeom>
          <a:noFill/>
        </p:spPr>
        <p:txBody>
          <a:bodyPr wrap="square" rtlCol="0">
            <a:spAutoFit/>
          </a:bodyPr>
          <a:lstStyle/>
          <a:p>
            <a:pPr>
              <a:spcAft>
                <a:spcPts val="1200"/>
              </a:spcAft>
            </a:pPr>
            <a:r>
              <a:rPr lang="fr-FR" sz="1400" b="1" dirty="0">
                <a:solidFill>
                  <a:srgbClr val="00A99B"/>
                </a:solidFill>
                <a:latin typeface="Century Gothic" panose="020B0502020202020204" pitchFamily="34" charset="0"/>
              </a:rPr>
              <a:t>Que signifie « Point légende » ? (accompagné du pictogramme         )</a:t>
            </a:r>
          </a:p>
        </p:txBody>
      </p:sp>
      <p:pic>
        <p:nvPicPr>
          <p:cNvPr id="10" name="Image 9">
            <a:extLst>
              <a:ext uri="{FF2B5EF4-FFF2-40B4-BE49-F238E27FC236}">
                <a16:creationId xmlns:a16="http://schemas.microsoft.com/office/drawing/2014/main" id="{670787E8-429F-4030-A0F3-35213A0B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958" y="2782691"/>
            <a:ext cx="307778" cy="307778"/>
          </a:xfrm>
          <a:prstGeom prst="rect">
            <a:avLst/>
          </a:prstGeom>
        </p:spPr>
      </p:pic>
      <p:sp>
        <p:nvSpPr>
          <p:cNvPr id="34" name="ZoneTexte 33">
            <a:extLst>
              <a:ext uri="{FF2B5EF4-FFF2-40B4-BE49-F238E27FC236}">
                <a16:creationId xmlns:a16="http://schemas.microsoft.com/office/drawing/2014/main" id="{FAA1FA6F-E91D-4FC9-9A73-FCCC971B3962}"/>
              </a:ext>
            </a:extLst>
          </p:cNvPr>
          <p:cNvSpPr txBox="1"/>
          <p:nvPr/>
        </p:nvSpPr>
        <p:spPr>
          <a:xfrm>
            <a:off x="503339" y="3157263"/>
            <a:ext cx="8187655" cy="430887"/>
          </a:xfrm>
          <a:prstGeom prst="rect">
            <a:avLst/>
          </a:prstGeom>
          <a:noFill/>
        </p:spPr>
        <p:txBody>
          <a:bodyPr wrap="square" rtlCol="0">
            <a:spAutoFit/>
          </a:bodyPr>
          <a:lstStyle/>
          <a:p>
            <a:pPr algn="just"/>
            <a:r>
              <a:rPr lang="fr-FR" sz="1100" i="1" dirty="0">
                <a:latin typeface="Century Gothic" panose="020B0502020202020204" pitchFamily="34" charset="0"/>
              </a:rPr>
              <a:t>Au cours de votre lecture, vous rencontrerez des « points légende ». Ces encadrés permettent de définir certaines expressions ou termes employés dans la présentation des résultats.</a:t>
            </a:r>
          </a:p>
        </p:txBody>
      </p:sp>
    </p:spTree>
    <p:extLst>
      <p:ext uri="{BB962C8B-B14F-4D97-AF65-F5344CB8AC3E}">
        <p14:creationId xmlns:p14="http://schemas.microsoft.com/office/powerpoint/2010/main" val="1168134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28103" y="299995"/>
            <a:ext cx="8447714" cy="369332"/>
          </a:xfrm>
          <a:prstGeom prst="rect">
            <a:avLst/>
          </a:prstGeom>
          <a:noFill/>
        </p:spPr>
        <p:txBody>
          <a:bodyPr wrap="square" rtlCol="0">
            <a:spAutoFit/>
          </a:bodyPr>
          <a:lstStyle/>
          <a:p>
            <a:r>
              <a:rPr lang="fr-FR" b="1" dirty="0">
                <a:latin typeface="Century Gothic" panose="020B0502020202020204" pitchFamily="34" charset="0"/>
              </a:rPr>
              <a:t>Venir à vélo du point de vue des cyclistes</a:t>
            </a:r>
          </a:p>
        </p:txBody>
      </p:sp>
      <p:sp>
        <p:nvSpPr>
          <p:cNvPr id="14" name="ZoneTexte 13">
            <a:extLst>
              <a:ext uri="{FF2B5EF4-FFF2-40B4-BE49-F238E27FC236}">
                <a16:creationId xmlns:a16="http://schemas.microsoft.com/office/drawing/2014/main" id="{780C3F45-A5F7-471C-BF15-7D5D53964D77}"/>
              </a:ext>
            </a:extLst>
          </p:cNvPr>
          <p:cNvSpPr txBox="1"/>
          <p:nvPr/>
        </p:nvSpPr>
        <p:spPr>
          <a:xfrm>
            <a:off x="1156074" y="1246700"/>
            <a:ext cx="2835400" cy="2292935"/>
          </a:xfrm>
          <a:prstGeom prst="rect">
            <a:avLst/>
          </a:prstGeom>
          <a:noFill/>
        </p:spPr>
        <p:txBody>
          <a:bodyPr wrap="square" rtlCol="0">
            <a:spAutoFit/>
          </a:bodyPr>
          <a:lstStyle/>
          <a:p>
            <a:r>
              <a:rPr lang="fr-FR" sz="1300" b="1" dirty="0">
                <a:solidFill>
                  <a:srgbClr val="00A99B"/>
                </a:solidFill>
                <a:latin typeface="Century Gothic" panose="020B0502020202020204" pitchFamily="34" charset="0"/>
              </a:rPr>
              <a:t>33% </a:t>
            </a:r>
            <a:r>
              <a:rPr lang="fr-FR" sz="1300" dirty="0">
                <a:latin typeface="Century Gothic" panose="020B0502020202020204" pitchFamily="34" charset="0"/>
              </a:rPr>
              <a:t>à des arceaux non abrités</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17% </a:t>
            </a:r>
            <a:r>
              <a:rPr lang="fr-FR" sz="1300" dirty="0">
                <a:latin typeface="Century Gothic" panose="020B0502020202020204" pitchFamily="34" charset="0"/>
              </a:rPr>
              <a:t>dans un local sécurisé</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15% </a:t>
            </a:r>
            <a:r>
              <a:rPr lang="fr-FR" sz="1300" dirty="0">
                <a:latin typeface="Century Gothic" panose="020B0502020202020204" pitchFamily="34" charset="0"/>
              </a:rPr>
              <a:t>à des arceaux abrités</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12% </a:t>
            </a:r>
            <a:r>
              <a:rPr lang="fr-FR" sz="1300" dirty="0">
                <a:latin typeface="Century Gothic" panose="020B0502020202020204" pitchFamily="34" charset="0"/>
              </a:rPr>
              <a:t>à des pince-roues</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10% </a:t>
            </a:r>
            <a:r>
              <a:rPr lang="fr-FR" sz="1300" dirty="0">
                <a:latin typeface="Century Gothic" panose="020B0502020202020204" pitchFamily="34" charset="0"/>
              </a:rPr>
              <a:t>à des pince-roues abrités</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13% </a:t>
            </a:r>
            <a:r>
              <a:rPr lang="fr-FR" sz="1300" dirty="0">
                <a:latin typeface="Century Gothic" panose="020B0502020202020204" pitchFamily="34" charset="0"/>
              </a:rPr>
              <a:t>où ils peuvent</a:t>
            </a:r>
          </a:p>
        </p:txBody>
      </p:sp>
      <p:sp>
        <p:nvSpPr>
          <p:cNvPr id="19" name="Rectangle 18">
            <a:extLst>
              <a:ext uri="{FF2B5EF4-FFF2-40B4-BE49-F238E27FC236}">
                <a16:creationId xmlns:a16="http://schemas.microsoft.com/office/drawing/2014/main" id="{F557A422-4112-49CE-BC8B-9F0C513AF679}"/>
              </a:ext>
            </a:extLst>
          </p:cNvPr>
          <p:cNvSpPr/>
          <p:nvPr/>
        </p:nvSpPr>
        <p:spPr>
          <a:xfrm>
            <a:off x="756428" y="784828"/>
            <a:ext cx="2948730" cy="307777"/>
          </a:xfrm>
          <a:prstGeom prst="rect">
            <a:avLst/>
          </a:prstGeom>
        </p:spPr>
        <p:txBody>
          <a:bodyPr wrap="square">
            <a:spAutoFit/>
          </a:bodyPr>
          <a:lstStyle/>
          <a:p>
            <a:pPr algn="ctr"/>
            <a:r>
              <a:rPr lang="fr-FR" sz="1400" b="1" dirty="0">
                <a:solidFill>
                  <a:srgbClr val="00A99B"/>
                </a:solidFill>
                <a:latin typeface="Century Gothic" panose="020B0502020202020204" pitchFamily="34" charset="0"/>
              </a:rPr>
              <a:t>Stationnement (n = 428)</a:t>
            </a:r>
            <a:endParaRPr lang="fr-FR" sz="1200" b="1" dirty="0">
              <a:solidFill>
                <a:srgbClr val="00A99B"/>
              </a:solidFill>
              <a:latin typeface="Century Gothic" panose="020B0502020202020204" pitchFamily="34" charset="0"/>
            </a:endParaRPr>
          </a:p>
        </p:txBody>
      </p:sp>
      <p:grpSp>
        <p:nvGrpSpPr>
          <p:cNvPr id="9" name="Groupe 8">
            <a:extLst>
              <a:ext uri="{FF2B5EF4-FFF2-40B4-BE49-F238E27FC236}">
                <a16:creationId xmlns:a16="http://schemas.microsoft.com/office/drawing/2014/main" id="{AFC64DF2-454E-4F09-9A8F-3D55DC645871}"/>
              </a:ext>
            </a:extLst>
          </p:cNvPr>
          <p:cNvGrpSpPr>
            <a:grpSpLocks noChangeAspect="1"/>
          </p:cNvGrpSpPr>
          <p:nvPr/>
        </p:nvGrpSpPr>
        <p:grpSpPr>
          <a:xfrm>
            <a:off x="619808" y="1304294"/>
            <a:ext cx="396000" cy="2158309"/>
            <a:chOff x="504398" y="1108975"/>
            <a:chExt cx="651676" cy="3551802"/>
          </a:xfrm>
        </p:grpSpPr>
        <p:grpSp>
          <p:nvGrpSpPr>
            <p:cNvPr id="6" name="Groupe 5">
              <a:extLst>
                <a:ext uri="{FF2B5EF4-FFF2-40B4-BE49-F238E27FC236}">
                  <a16:creationId xmlns:a16="http://schemas.microsoft.com/office/drawing/2014/main" id="{580853AB-38E3-46B2-A2CB-BA50C134B054}"/>
                </a:ext>
              </a:extLst>
            </p:cNvPr>
            <p:cNvGrpSpPr>
              <a:grpSpLocks noChangeAspect="1"/>
            </p:cNvGrpSpPr>
            <p:nvPr/>
          </p:nvGrpSpPr>
          <p:grpSpPr>
            <a:xfrm>
              <a:off x="504398" y="1108975"/>
              <a:ext cx="576000" cy="2921912"/>
              <a:chOff x="761850" y="1100094"/>
              <a:chExt cx="754314" cy="3826455"/>
            </a:xfrm>
          </p:grpSpPr>
          <p:pic>
            <p:nvPicPr>
              <p:cNvPr id="11" name="Image 10">
                <a:extLst>
                  <a:ext uri="{FF2B5EF4-FFF2-40B4-BE49-F238E27FC236}">
                    <a16:creationId xmlns:a16="http://schemas.microsoft.com/office/drawing/2014/main" id="{C4A995DE-9CA9-480E-B747-8DCCB524D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90" y="1100094"/>
                <a:ext cx="634821" cy="634821"/>
              </a:xfrm>
              <a:prstGeom prst="rect">
                <a:avLst/>
              </a:prstGeom>
            </p:spPr>
          </p:pic>
          <p:pic>
            <p:nvPicPr>
              <p:cNvPr id="13" name="Image 12">
                <a:extLst>
                  <a:ext uri="{FF2B5EF4-FFF2-40B4-BE49-F238E27FC236}">
                    <a16:creationId xmlns:a16="http://schemas.microsoft.com/office/drawing/2014/main" id="{6D5433B6-2E81-4EC7-BA2D-55992F4AB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24" y="3424346"/>
                <a:ext cx="576365" cy="576364"/>
              </a:xfrm>
              <a:prstGeom prst="rect">
                <a:avLst/>
              </a:prstGeom>
            </p:spPr>
          </p:pic>
          <p:pic>
            <p:nvPicPr>
              <p:cNvPr id="20" name="Image 19">
                <a:extLst>
                  <a:ext uri="{FF2B5EF4-FFF2-40B4-BE49-F238E27FC236}">
                    <a16:creationId xmlns:a16="http://schemas.microsoft.com/office/drawing/2014/main" id="{E6705DAE-143C-4B03-A4BA-823A486FD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85" y="2622922"/>
                <a:ext cx="533429" cy="533429"/>
              </a:xfrm>
              <a:prstGeom prst="rect">
                <a:avLst/>
              </a:prstGeom>
            </p:spPr>
          </p:pic>
          <p:pic>
            <p:nvPicPr>
              <p:cNvPr id="22" name="Image 21">
                <a:extLst>
                  <a:ext uri="{FF2B5EF4-FFF2-40B4-BE49-F238E27FC236}">
                    <a16:creationId xmlns:a16="http://schemas.microsoft.com/office/drawing/2014/main" id="{D9F562E3-B79C-4CD1-8C71-EE165E1E1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50" y="1918003"/>
                <a:ext cx="377157" cy="377157"/>
              </a:xfrm>
              <a:prstGeom prst="rect">
                <a:avLst/>
              </a:prstGeom>
            </p:spPr>
          </p:pic>
          <p:pic>
            <p:nvPicPr>
              <p:cNvPr id="25" name="Image 24">
                <a:extLst>
                  <a:ext uri="{FF2B5EF4-FFF2-40B4-BE49-F238E27FC236}">
                    <a16:creationId xmlns:a16="http://schemas.microsoft.com/office/drawing/2014/main" id="{DFE55D31-4C01-4F5D-8489-721AF1A71E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954" y="1918003"/>
                <a:ext cx="406106" cy="406106"/>
              </a:xfrm>
              <a:prstGeom prst="rect">
                <a:avLst/>
              </a:prstGeom>
            </p:spPr>
          </p:pic>
          <p:pic>
            <p:nvPicPr>
              <p:cNvPr id="26" name="Image 25">
                <a:extLst>
                  <a:ext uri="{FF2B5EF4-FFF2-40B4-BE49-F238E27FC236}">
                    <a16:creationId xmlns:a16="http://schemas.microsoft.com/office/drawing/2014/main" id="{C42A80F2-BDAF-4C7F-8D8F-B06E61F4C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39007" y="1918003"/>
                <a:ext cx="377157" cy="377157"/>
              </a:xfrm>
              <a:prstGeom prst="rect">
                <a:avLst/>
              </a:prstGeom>
            </p:spPr>
          </p:pic>
          <p:pic>
            <p:nvPicPr>
              <p:cNvPr id="28" name="Image 27">
                <a:extLst>
                  <a:ext uri="{FF2B5EF4-FFF2-40B4-BE49-F238E27FC236}">
                    <a16:creationId xmlns:a16="http://schemas.microsoft.com/office/drawing/2014/main" id="{B8690AB9-E0E8-448F-A0F8-2EA45FDD2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576" y="4268705"/>
                <a:ext cx="657845" cy="657844"/>
              </a:xfrm>
              <a:prstGeom prst="rect">
                <a:avLst/>
              </a:prstGeom>
            </p:spPr>
          </p:pic>
        </p:grpSp>
        <p:sp>
          <p:nvSpPr>
            <p:cNvPr id="7" name="Rectangle 6">
              <a:extLst>
                <a:ext uri="{FF2B5EF4-FFF2-40B4-BE49-F238E27FC236}">
                  <a16:creationId xmlns:a16="http://schemas.microsoft.com/office/drawing/2014/main" id="{F3BF1A7D-7BC2-46EC-9691-EE4FE31FEAD5}"/>
                </a:ext>
              </a:extLst>
            </p:cNvPr>
            <p:cNvSpPr/>
            <p:nvPr/>
          </p:nvSpPr>
          <p:spPr>
            <a:xfrm>
              <a:off x="504398" y="4234649"/>
              <a:ext cx="651676" cy="426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entury Gothic" panose="020B0502020202020204" pitchFamily="34" charset="0"/>
                </a:rPr>
                <a:t>?</a:t>
              </a:r>
            </a:p>
          </p:txBody>
        </p:sp>
      </p:grpSp>
      <p:sp>
        <p:nvSpPr>
          <p:cNvPr id="23" name="Rectangle 22">
            <a:extLst>
              <a:ext uri="{FF2B5EF4-FFF2-40B4-BE49-F238E27FC236}">
                <a16:creationId xmlns:a16="http://schemas.microsoft.com/office/drawing/2014/main" id="{B86DEE38-D595-49B1-93B5-7796E800EAA9}"/>
              </a:ext>
            </a:extLst>
          </p:cNvPr>
          <p:cNvSpPr/>
          <p:nvPr/>
        </p:nvSpPr>
        <p:spPr>
          <a:xfrm>
            <a:off x="4622426" y="778529"/>
            <a:ext cx="4175344" cy="307777"/>
          </a:xfrm>
          <a:prstGeom prst="rect">
            <a:avLst/>
          </a:prstGeom>
        </p:spPr>
        <p:txBody>
          <a:bodyPr wrap="square">
            <a:spAutoFit/>
          </a:bodyPr>
          <a:lstStyle/>
          <a:p>
            <a:pPr algn="ctr"/>
            <a:r>
              <a:rPr lang="fr-FR" sz="1400" b="1" dirty="0">
                <a:solidFill>
                  <a:srgbClr val="00A99B"/>
                </a:solidFill>
                <a:latin typeface="Century Gothic" panose="020B0502020202020204" pitchFamily="34" charset="0"/>
              </a:rPr>
              <a:t>Améliorations prioritaires (n = 955)</a:t>
            </a:r>
            <a:endParaRPr lang="fr-FR" sz="1200" b="1" dirty="0">
              <a:solidFill>
                <a:srgbClr val="00A99B"/>
              </a:solidFill>
              <a:latin typeface="Century Gothic" panose="020B0502020202020204" pitchFamily="34" charset="0"/>
            </a:endParaRPr>
          </a:p>
        </p:txBody>
      </p:sp>
      <p:grpSp>
        <p:nvGrpSpPr>
          <p:cNvPr id="24" name="Groupe 23">
            <a:extLst>
              <a:ext uri="{FF2B5EF4-FFF2-40B4-BE49-F238E27FC236}">
                <a16:creationId xmlns:a16="http://schemas.microsoft.com/office/drawing/2014/main" id="{2A2325A2-8335-4879-BF94-30B4965795ED}"/>
              </a:ext>
            </a:extLst>
          </p:cNvPr>
          <p:cNvGrpSpPr/>
          <p:nvPr/>
        </p:nvGrpSpPr>
        <p:grpSpPr>
          <a:xfrm>
            <a:off x="453006" y="5611586"/>
            <a:ext cx="8699383" cy="1089470"/>
            <a:chOff x="453006" y="5611586"/>
            <a:chExt cx="8699383" cy="1089470"/>
          </a:xfrm>
        </p:grpSpPr>
        <p:sp>
          <p:nvSpPr>
            <p:cNvPr id="27" name="Forme libre : forme 26">
              <a:extLst>
                <a:ext uri="{FF2B5EF4-FFF2-40B4-BE49-F238E27FC236}">
                  <a16:creationId xmlns:a16="http://schemas.microsoft.com/office/drawing/2014/main" id="{F1CCD395-08C7-4448-B81E-D8EEE9CAD971}"/>
                </a:ext>
              </a:extLst>
            </p:cNvPr>
            <p:cNvSpPr/>
            <p:nvPr/>
          </p:nvSpPr>
          <p:spPr>
            <a:xfrm>
              <a:off x="453006" y="5923869"/>
              <a:ext cx="8699383" cy="777187"/>
            </a:xfrm>
            <a:custGeom>
              <a:avLst/>
              <a:gdLst>
                <a:gd name="connsiteX0" fmla="*/ 0 w 8699383"/>
                <a:gd name="connsiteY0" fmla="*/ 661489 h 777187"/>
                <a:gd name="connsiteX1" fmla="*/ 58722 w 8699383"/>
                <a:gd name="connsiteY1" fmla="*/ 653100 h 777187"/>
                <a:gd name="connsiteX2" fmla="*/ 738231 w 8699383"/>
                <a:gd name="connsiteY2" fmla="*/ 502098 h 777187"/>
                <a:gd name="connsiteX3" fmla="*/ 1098957 w 8699383"/>
                <a:gd name="connsiteY3" fmla="*/ 434986 h 777187"/>
                <a:gd name="connsiteX4" fmla="*/ 1803633 w 8699383"/>
                <a:gd name="connsiteY4" fmla="*/ 728601 h 777187"/>
                <a:gd name="connsiteX5" fmla="*/ 2164359 w 8699383"/>
                <a:gd name="connsiteY5" fmla="*/ 753768 h 777187"/>
                <a:gd name="connsiteX6" fmla="*/ 2567031 w 8699383"/>
                <a:gd name="connsiteY6" fmla="*/ 627933 h 777187"/>
                <a:gd name="connsiteX7" fmla="*/ 3464653 w 8699383"/>
                <a:gd name="connsiteY7" fmla="*/ 544043 h 777187"/>
                <a:gd name="connsiteX8" fmla="*/ 3665988 w 8699383"/>
                <a:gd name="connsiteY8" fmla="*/ 627933 h 777187"/>
                <a:gd name="connsiteX9" fmla="*/ 4102216 w 8699383"/>
                <a:gd name="connsiteY9" fmla="*/ 770546 h 777187"/>
                <a:gd name="connsiteX10" fmla="*/ 4630722 w 8699383"/>
                <a:gd name="connsiteY10" fmla="*/ 728601 h 777187"/>
                <a:gd name="connsiteX11" fmla="*/ 5117284 w 8699383"/>
                <a:gd name="connsiteY11" fmla="*/ 510487 h 777187"/>
                <a:gd name="connsiteX12" fmla="*/ 5863904 w 8699383"/>
                <a:gd name="connsiteY12" fmla="*/ 351096 h 777187"/>
                <a:gd name="connsiteX13" fmla="*/ 6979640 w 8699383"/>
                <a:gd name="connsiteY13" fmla="*/ 376263 h 777187"/>
                <a:gd name="connsiteX14" fmla="*/ 7457812 w 8699383"/>
                <a:gd name="connsiteY14" fmla="*/ 451764 h 777187"/>
                <a:gd name="connsiteX15" fmla="*/ 8003097 w 8699383"/>
                <a:gd name="connsiteY15" fmla="*/ 552432 h 777187"/>
                <a:gd name="connsiteX16" fmla="*/ 8414157 w 8699383"/>
                <a:gd name="connsiteY16" fmla="*/ 242039 h 777187"/>
                <a:gd name="connsiteX17" fmla="*/ 8615493 w 8699383"/>
                <a:gd name="connsiteY17" fmla="*/ 23925 h 777187"/>
                <a:gd name="connsiteX18" fmla="*/ 8699383 w 8699383"/>
                <a:gd name="connsiteY18" fmla="*/ 15537 h 77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99383" h="777187">
                  <a:moveTo>
                    <a:pt x="0" y="661489"/>
                  </a:moveTo>
                  <a:lnTo>
                    <a:pt x="58722" y="653100"/>
                  </a:lnTo>
                  <a:lnTo>
                    <a:pt x="738231" y="502098"/>
                  </a:lnTo>
                  <a:cubicBezTo>
                    <a:pt x="911603" y="465746"/>
                    <a:pt x="921390" y="397236"/>
                    <a:pt x="1098957" y="434986"/>
                  </a:cubicBezTo>
                  <a:cubicBezTo>
                    <a:pt x="1276524" y="472736"/>
                    <a:pt x="1626066" y="675471"/>
                    <a:pt x="1803633" y="728601"/>
                  </a:cubicBezTo>
                  <a:cubicBezTo>
                    <a:pt x="1981200" y="781731"/>
                    <a:pt x="2037126" y="770546"/>
                    <a:pt x="2164359" y="753768"/>
                  </a:cubicBezTo>
                  <a:cubicBezTo>
                    <a:pt x="2291592" y="736990"/>
                    <a:pt x="2350315" y="662887"/>
                    <a:pt x="2567031" y="627933"/>
                  </a:cubicBezTo>
                  <a:cubicBezTo>
                    <a:pt x="2783747" y="592979"/>
                    <a:pt x="3281494" y="544043"/>
                    <a:pt x="3464653" y="544043"/>
                  </a:cubicBezTo>
                  <a:cubicBezTo>
                    <a:pt x="3647812" y="544043"/>
                    <a:pt x="3559727" y="590182"/>
                    <a:pt x="3665988" y="627933"/>
                  </a:cubicBezTo>
                  <a:cubicBezTo>
                    <a:pt x="3772249" y="665684"/>
                    <a:pt x="3941427" y="753768"/>
                    <a:pt x="4102216" y="770546"/>
                  </a:cubicBezTo>
                  <a:cubicBezTo>
                    <a:pt x="4263005" y="787324"/>
                    <a:pt x="4461544" y="771944"/>
                    <a:pt x="4630722" y="728601"/>
                  </a:cubicBezTo>
                  <a:cubicBezTo>
                    <a:pt x="4799900" y="685258"/>
                    <a:pt x="4911754" y="573404"/>
                    <a:pt x="5117284" y="510487"/>
                  </a:cubicBezTo>
                  <a:cubicBezTo>
                    <a:pt x="5322814" y="447570"/>
                    <a:pt x="5553511" y="373467"/>
                    <a:pt x="5863904" y="351096"/>
                  </a:cubicBezTo>
                  <a:cubicBezTo>
                    <a:pt x="6174297" y="328725"/>
                    <a:pt x="6713989" y="359485"/>
                    <a:pt x="6979640" y="376263"/>
                  </a:cubicBezTo>
                  <a:cubicBezTo>
                    <a:pt x="7245291" y="393041"/>
                    <a:pt x="7287236" y="422402"/>
                    <a:pt x="7457812" y="451764"/>
                  </a:cubicBezTo>
                  <a:cubicBezTo>
                    <a:pt x="7628388" y="481125"/>
                    <a:pt x="7843706" y="587386"/>
                    <a:pt x="8003097" y="552432"/>
                  </a:cubicBezTo>
                  <a:cubicBezTo>
                    <a:pt x="8162488" y="517478"/>
                    <a:pt x="8312091" y="330123"/>
                    <a:pt x="8414157" y="242039"/>
                  </a:cubicBezTo>
                  <a:cubicBezTo>
                    <a:pt x="8516223" y="153955"/>
                    <a:pt x="8567955" y="61675"/>
                    <a:pt x="8615493" y="23925"/>
                  </a:cubicBezTo>
                  <a:cubicBezTo>
                    <a:pt x="8663031" y="-13825"/>
                    <a:pt x="8681207" y="856"/>
                    <a:pt x="8699383" y="15537"/>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78C15CC9-CB95-4698-B1CC-738BF70E5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95305">
              <a:off x="5136320" y="5690762"/>
              <a:ext cx="859458" cy="859458"/>
            </a:xfrm>
            <a:prstGeom prst="rect">
              <a:avLst/>
            </a:prstGeom>
          </p:spPr>
        </p:pic>
        <p:pic>
          <p:nvPicPr>
            <p:cNvPr id="30" name="Image 29">
              <a:extLst>
                <a:ext uri="{FF2B5EF4-FFF2-40B4-BE49-F238E27FC236}">
                  <a16:creationId xmlns:a16="http://schemas.microsoft.com/office/drawing/2014/main" id="{FDA508BC-9F93-406C-BB81-D42CB9DCF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28310">
              <a:off x="7337478" y="5611586"/>
              <a:ext cx="859458" cy="859458"/>
            </a:xfrm>
            <a:prstGeom prst="rect">
              <a:avLst/>
            </a:prstGeom>
          </p:spPr>
        </p:pic>
      </p:grpSp>
      <p:sp>
        <p:nvSpPr>
          <p:cNvPr id="56" name="ZoneTexte 55">
            <a:extLst>
              <a:ext uri="{FF2B5EF4-FFF2-40B4-BE49-F238E27FC236}">
                <a16:creationId xmlns:a16="http://schemas.microsoft.com/office/drawing/2014/main" id="{FDA867C8-F27A-4ED3-A164-23C8AEFD7B7E}"/>
              </a:ext>
            </a:extLst>
          </p:cNvPr>
          <p:cNvSpPr txBox="1"/>
          <p:nvPr/>
        </p:nvSpPr>
        <p:spPr>
          <a:xfrm>
            <a:off x="4675215" y="1273253"/>
            <a:ext cx="4291227" cy="2231380"/>
          </a:xfrm>
          <a:prstGeom prst="rect">
            <a:avLst/>
          </a:prstGeom>
          <a:noFill/>
        </p:spPr>
        <p:txBody>
          <a:bodyPr wrap="square" rtlCol="0">
            <a:spAutoFit/>
          </a:bodyPr>
          <a:lstStyle/>
          <a:p>
            <a:pPr>
              <a:spcAft>
                <a:spcPts val="600"/>
              </a:spcAft>
            </a:pPr>
            <a:r>
              <a:rPr lang="fr-FR" sz="1300" b="1" dirty="0">
                <a:solidFill>
                  <a:srgbClr val="00A99B"/>
                </a:solidFill>
                <a:latin typeface="Century Gothic" panose="020B0502020202020204" pitchFamily="34" charset="0"/>
              </a:rPr>
              <a:t>1</a:t>
            </a:r>
            <a:r>
              <a:rPr lang="fr-FR" sz="1300" dirty="0">
                <a:latin typeface="Century Gothic" panose="020B0502020202020204" pitchFamily="34" charset="0"/>
              </a:rPr>
              <a:t> Stationnement sur site sécurisé </a:t>
            </a:r>
            <a:r>
              <a:rPr lang="fr-FR" sz="1300" b="1" dirty="0">
                <a:solidFill>
                  <a:srgbClr val="00A99B"/>
                </a:solidFill>
                <a:latin typeface="Century Gothic" panose="020B0502020202020204" pitchFamily="34" charset="0"/>
                <a:sym typeface="Wingdings" panose="05000000000000000000" pitchFamily="2" charset="2"/>
              </a:rPr>
              <a:t> </a:t>
            </a:r>
            <a:r>
              <a:rPr lang="fr-FR" sz="1300" b="1" dirty="0">
                <a:solidFill>
                  <a:srgbClr val="00A99B"/>
                </a:solidFill>
                <a:latin typeface="Century Gothic" panose="020B0502020202020204" pitchFamily="34" charset="0"/>
              </a:rPr>
              <a:t>27%</a:t>
            </a:r>
          </a:p>
          <a:p>
            <a:pPr>
              <a:spcAft>
                <a:spcPts val="600"/>
              </a:spcAft>
            </a:pPr>
            <a:r>
              <a:rPr lang="fr-FR" sz="1300" b="1" dirty="0">
                <a:solidFill>
                  <a:srgbClr val="00A99B"/>
                </a:solidFill>
                <a:latin typeface="Century Gothic" panose="020B0502020202020204" pitchFamily="34" charset="0"/>
              </a:rPr>
              <a:t>2</a:t>
            </a:r>
            <a:r>
              <a:rPr lang="fr-FR" sz="1300" dirty="0">
                <a:latin typeface="Century Gothic" panose="020B0502020202020204" pitchFamily="34" charset="0"/>
              </a:rPr>
              <a:t> Un itinéraire plus sécurisé </a:t>
            </a:r>
            <a:r>
              <a:rPr lang="fr-FR" sz="1300" b="1" dirty="0">
                <a:solidFill>
                  <a:srgbClr val="00A99B"/>
                </a:solidFill>
                <a:latin typeface="Century Gothic" panose="020B0502020202020204" pitchFamily="34" charset="0"/>
                <a:sym typeface="Wingdings" panose="05000000000000000000" pitchFamily="2" charset="2"/>
              </a:rPr>
              <a:t> 24%</a:t>
            </a:r>
          </a:p>
          <a:p>
            <a:pPr>
              <a:spcAft>
                <a:spcPts val="600"/>
              </a:spcAft>
            </a:pPr>
            <a:r>
              <a:rPr lang="fr-FR" sz="1300" b="1" dirty="0">
                <a:solidFill>
                  <a:srgbClr val="00A99B"/>
                </a:solidFill>
                <a:latin typeface="Century Gothic" panose="020B0502020202020204" pitchFamily="34" charset="0"/>
              </a:rPr>
              <a:t>3</a:t>
            </a:r>
            <a:r>
              <a:rPr lang="fr-FR" sz="1300" dirty="0">
                <a:latin typeface="Century Gothic" panose="020B0502020202020204" pitchFamily="34" charset="0"/>
              </a:rPr>
              <a:t> Un stationnement sur site abrité </a:t>
            </a:r>
            <a:r>
              <a:rPr lang="fr-FR" sz="1300" b="1" dirty="0">
                <a:solidFill>
                  <a:srgbClr val="00A99B"/>
                </a:solidFill>
                <a:latin typeface="Century Gothic" panose="020B0502020202020204" pitchFamily="34" charset="0"/>
                <a:sym typeface="Wingdings" panose="05000000000000000000" pitchFamily="2" charset="2"/>
              </a:rPr>
              <a:t> 20%</a:t>
            </a:r>
          </a:p>
          <a:p>
            <a:pPr>
              <a:spcAft>
                <a:spcPts val="600"/>
              </a:spcAft>
            </a:pPr>
            <a:r>
              <a:rPr lang="fr-FR" sz="1300" b="1" dirty="0">
                <a:solidFill>
                  <a:srgbClr val="00A99B"/>
                </a:solidFill>
                <a:latin typeface="Century Gothic" panose="020B0502020202020204" pitchFamily="34" charset="0"/>
              </a:rPr>
              <a:t>4</a:t>
            </a:r>
            <a:r>
              <a:rPr lang="fr-FR" sz="1300" dirty="0">
                <a:latin typeface="Century Gothic" panose="020B0502020202020204" pitchFamily="34" charset="0"/>
              </a:rPr>
              <a:t> Une circulation apaisée aux alentours </a:t>
            </a:r>
            <a:r>
              <a:rPr lang="fr-FR" sz="1300" b="1" dirty="0">
                <a:solidFill>
                  <a:srgbClr val="00A99B"/>
                </a:solidFill>
                <a:latin typeface="Century Gothic" panose="020B0502020202020204" pitchFamily="34" charset="0"/>
                <a:sym typeface="Wingdings" panose="05000000000000000000" pitchFamily="2" charset="2"/>
              </a:rPr>
              <a:t> 20%</a:t>
            </a:r>
          </a:p>
          <a:p>
            <a:pPr>
              <a:spcAft>
                <a:spcPts val="600"/>
              </a:spcAft>
            </a:pPr>
            <a:r>
              <a:rPr lang="fr-FR" sz="1300" b="1" dirty="0">
                <a:solidFill>
                  <a:srgbClr val="00A99B"/>
                </a:solidFill>
                <a:latin typeface="Century Gothic" panose="020B0502020202020204" pitchFamily="34" charset="0"/>
              </a:rPr>
              <a:t>5</a:t>
            </a:r>
            <a:r>
              <a:rPr lang="fr-FR" sz="1300" dirty="0">
                <a:latin typeface="Century Gothic" panose="020B0502020202020204" pitchFamily="34" charset="0"/>
              </a:rPr>
              <a:t> Un itinéraire mieux entretenu </a:t>
            </a:r>
            <a:r>
              <a:rPr lang="fr-FR" sz="1300" b="1" dirty="0">
                <a:solidFill>
                  <a:srgbClr val="00A99B"/>
                </a:solidFill>
                <a:latin typeface="Century Gothic" panose="020B0502020202020204" pitchFamily="34" charset="0"/>
                <a:sym typeface="Wingdings" panose="05000000000000000000" pitchFamily="2" charset="2"/>
              </a:rPr>
              <a:t> 20%</a:t>
            </a:r>
          </a:p>
          <a:p>
            <a:pPr>
              <a:spcAft>
                <a:spcPts val="600"/>
              </a:spcAft>
            </a:pPr>
            <a:r>
              <a:rPr lang="fr-FR" sz="1300" b="1" dirty="0">
                <a:solidFill>
                  <a:srgbClr val="00A99B"/>
                </a:solidFill>
                <a:latin typeface="Century Gothic" panose="020B0502020202020204" pitchFamily="34" charset="0"/>
                <a:sym typeface="Wingdings" panose="05000000000000000000" pitchFamily="2" charset="2"/>
              </a:rPr>
              <a:t>6 </a:t>
            </a:r>
            <a:r>
              <a:rPr lang="fr-FR" sz="1300" dirty="0">
                <a:latin typeface="Century Gothic" panose="020B0502020202020204" pitchFamily="34" charset="0"/>
              </a:rPr>
              <a:t>Une aide pour entretenir le vélo </a:t>
            </a:r>
            <a:r>
              <a:rPr lang="fr-FR" sz="1300" b="1" dirty="0">
                <a:solidFill>
                  <a:srgbClr val="00A99B"/>
                </a:solidFill>
                <a:latin typeface="Century Gothic" panose="020B0502020202020204" pitchFamily="34" charset="0"/>
                <a:sym typeface="Wingdings" panose="05000000000000000000" pitchFamily="2" charset="2"/>
              </a:rPr>
              <a:t> 15%</a:t>
            </a:r>
          </a:p>
          <a:p>
            <a:pPr>
              <a:spcAft>
                <a:spcPts val="600"/>
              </a:spcAft>
            </a:pPr>
            <a:endParaRPr lang="fr-FR" sz="1300" b="1" dirty="0">
              <a:solidFill>
                <a:srgbClr val="00A99B"/>
              </a:solidFill>
              <a:latin typeface="Century Gothic" panose="020B0502020202020204" pitchFamily="34" charset="0"/>
              <a:sym typeface="Wingdings" panose="05000000000000000000" pitchFamily="2" charset="2"/>
            </a:endParaRPr>
          </a:p>
          <a:p>
            <a:pPr>
              <a:spcAft>
                <a:spcPts val="600"/>
              </a:spcAft>
            </a:pPr>
            <a:r>
              <a:rPr lang="fr-FR" sz="1300" dirty="0">
                <a:latin typeface="Century Gothic" panose="020B0502020202020204" pitchFamily="34" charset="0"/>
              </a:rPr>
              <a:t>Rien, car tout est parfait </a:t>
            </a:r>
            <a:r>
              <a:rPr lang="fr-FR" sz="1300" b="1" dirty="0">
                <a:solidFill>
                  <a:srgbClr val="00A99B"/>
                </a:solidFill>
                <a:latin typeface="Century Gothic" panose="020B0502020202020204" pitchFamily="34" charset="0"/>
                <a:sym typeface="Wingdings" panose="05000000000000000000" pitchFamily="2" charset="2"/>
              </a:rPr>
              <a:t> 21%</a:t>
            </a:r>
            <a:endParaRPr lang="fr-FR" sz="1300" b="1" dirty="0">
              <a:solidFill>
                <a:srgbClr val="00A99B"/>
              </a:solidFill>
              <a:latin typeface="Century Gothic" panose="020B0502020202020204" pitchFamily="34" charset="0"/>
            </a:endParaRPr>
          </a:p>
        </p:txBody>
      </p:sp>
      <p:sp>
        <p:nvSpPr>
          <p:cNvPr id="61" name="ZoneTexte 60">
            <a:extLst>
              <a:ext uri="{FF2B5EF4-FFF2-40B4-BE49-F238E27FC236}">
                <a16:creationId xmlns:a16="http://schemas.microsoft.com/office/drawing/2014/main" id="{35D3B784-C946-47C1-8770-C74DE378C117}"/>
              </a:ext>
            </a:extLst>
          </p:cNvPr>
          <p:cNvSpPr txBox="1"/>
          <p:nvPr/>
        </p:nvSpPr>
        <p:spPr>
          <a:xfrm>
            <a:off x="415051" y="3850249"/>
            <a:ext cx="8447714" cy="369332"/>
          </a:xfrm>
          <a:prstGeom prst="rect">
            <a:avLst/>
          </a:prstGeom>
          <a:noFill/>
        </p:spPr>
        <p:txBody>
          <a:bodyPr wrap="square" rtlCol="0">
            <a:spAutoFit/>
          </a:bodyPr>
          <a:lstStyle/>
          <a:p>
            <a:r>
              <a:rPr lang="fr-FR" b="1" dirty="0">
                <a:latin typeface="Century Gothic" panose="020B0502020202020204" pitchFamily="34" charset="0"/>
              </a:rPr>
              <a:t>Pourquoi ne pas venir à vélo, du point de vue des automobilistes (n = 693)</a:t>
            </a:r>
          </a:p>
        </p:txBody>
      </p:sp>
      <p:sp>
        <p:nvSpPr>
          <p:cNvPr id="62" name="ZoneTexte 61">
            <a:extLst>
              <a:ext uri="{FF2B5EF4-FFF2-40B4-BE49-F238E27FC236}">
                <a16:creationId xmlns:a16="http://schemas.microsoft.com/office/drawing/2014/main" id="{5993200D-2F9E-43B0-BD77-E43D62422BAA}"/>
              </a:ext>
            </a:extLst>
          </p:cNvPr>
          <p:cNvSpPr txBox="1"/>
          <p:nvPr/>
        </p:nvSpPr>
        <p:spPr>
          <a:xfrm>
            <a:off x="550415" y="4424673"/>
            <a:ext cx="8447713" cy="1764000"/>
          </a:xfrm>
          <a:prstGeom prst="rect">
            <a:avLst/>
          </a:prstGeom>
          <a:noFill/>
        </p:spPr>
        <p:txBody>
          <a:bodyPr wrap="square" numCol="2" rtlCol="0">
            <a:spAutoFit/>
          </a:bodyPr>
          <a:lstStyle/>
          <a:p>
            <a:pPr>
              <a:spcAft>
                <a:spcPts val="600"/>
              </a:spcAft>
            </a:pPr>
            <a:r>
              <a:rPr lang="fr-FR" sz="1300" b="1" dirty="0">
                <a:solidFill>
                  <a:srgbClr val="00A99B"/>
                </a:solidFill>
                <a:latin typeface="Century Gothic" panose="020B0502020202020204" pitchFamily="34" charset="0"/>
              </a:rPr>
              <a:t>72% </a:t>
            </a:r>
            <a:r>
              <a:rPr lang="fr-FR" sz="1300" dirty="0">
                <a:latin typeface="Century Gothic" panose="020B0502020202020204" pitchFamily="34" charset="0"/>
              </a:rPr>
              <a:t>distance domicile / site trop importante</a:t>
            </a:r>
          </a:p>
          <a:p>
            <a:pPr>
              <a:spcAft>
                <a:spcPts val="600"/>
              </a:spcAft>
            </a:pPr>
            <a:endParaRPr lang="fr-FR" sz="1300" b="1" dirty="0">
              <a:solidFill>
                <a:srgbClr val="00A99B"/>
              </a:solidFill>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33% </a:t>
            </a:r>
            <a:r>
              <a:rPr lang="fr-FR" sz="1300" dirty="0">
                <a:latin typeface="Century Gothic" panose="020B0502020202020204" pitchFamily="34" charset="0"/>
              </a:rPr>
              <a:t>itinéraire pas assez sécurisé</a:t>
            </a:r>
          </a:p>
          <a:p>
            <a:pPr>
              <a:spcAft>
                <a:spcPts val="600"/>
              </a:spcAft>
            </a:pPr>
            <a:endParaRPr lang="fr-FR" sz="1300" b="1" dirty="0">
              <a:solidFill>
                <a:srgbClr val="00A99B"/>
              </a:solidFill>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26% </a:t>
            </a:r>
            <a:r>
              <a:rPr lang="fr-FR" sz="1300" dirty="0">
                <a:latin typeface="Century Gothic" panose="020B0502020202020204" pitchFamily="34" charset="0"/>
              </a:rPr>
              <a:t>crainte d’arriver </a:t>
            </a:r>
            <a:r>
              <a:rPr lang="fr-FR" sz="1300" dirty="0" err="1">
                <a:latin typeface="Century Gothic" panose="020B0502020202020204" pitchFamily="34" charset="0"/>
              </a:rPr>
              <a:t>essouflé.e</a:t>
            </a:r>
            <a:r>
              <a:rPr lang="fr-FR" sz="1300" dirty="0">
                <a:latin typeface="Century Gothic" panose="020B0502020202020204" pitchFamily="34" charset="0"/>
              </a:rPr>
              <a:t> ou en sueur</a:t>
            </a:r>
          </a:p>
          <a:p>
            <a:pPr>
              <a:spcAft>
                <a:spcPts val="600"/>
              </a:spcAft>
            </a:pPr>
            <a:endParaRPr lang="fr-FR" sz="1300" dirty="0">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25% </a:t>
            </a:r>
            <a:r>
              <a:rPr lang="fr-FR" sz="1300" dirty="0">
                <a:latin typeface="Century Gothic" panose="020B0502020202020204" pitchFamily="34" charset="0"/>
              </a:rPr>
              <a:t>non </a:t>
            </a:r>
            <a:r>
              <a:rPr lang="fr-FR" sz="1300" dirty="0" err="1">
                <a:latin typeface="Century Gothic" panose="020B0502020202020204" pitchFamily="34" charset="0"/>
              </a:rPr>
              <a:t>équipé.e.s</a:t>
            </a:r>
            <a:r>
              <a:rPr lang="fr-FR" sz="1300" dirty="0">
                <a:latin typeface="Century Gothic" panose="020B0502020202020204" pitchFamily="34" charset="0"/>
              </a:rPr>
              <a:t> ou vélo pas en assez bon état </a:t>
            </a:r>
          </a:p>
          <a:p>
            <a:pPr>
              <a:spcAft>
                <a:spcPts val="600"/>
              </a:spcAft>
            </a:pPr>
            <a:endParaRPr lang="fr-FR" sz="1300" b="1" dirty="0">
              <a:solidFill>
                <a:srgbClr val="00A99B"/>
              </a:solidFill>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24% </a:t>
            </a:r>
            <a:r>
              <a:rPr lang="fr-FR" sz="1300" dirty="0">
                <a:latin typeface="Century Gothic" panose="020B0502020202020204" pitchFamily="34" charset="0"/>
              </a:rPr>
              <a:t>contraintes familiales (dépôt des enfants, courses,…) </a:t>
            </a:r>
            <a:r>
              <a:rPr lang="fr-FR" sz="1300" i="1" dirty="0">
                <a:latin typeface="Century Gothic" panose="020B0502020202020204" pitchFamily="34" charset="0"/>
              </a:rPr>
              <a:t>– principalement pour les 35-49 ans</a:t>
            </a:r>
          </a:p>
        </p:txBody>
      </p:sp>
    </p:spTree>
    <p:extLst>
      <p:ext uri="{BB962C8B-B14F-4D97-AF65-F5344CB8AC3E}">
        <p14:creationId xmlns:p14="http://schemas.microsoft.com/office/powerpoint/2010/main" val="356147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15051" y="322502"/>
            <a:ext cx="8447714" cy="369332"/>
          </a:xfrm>
          <a:prstGeom prst="rect">
            <a:avLst/>
          </a:prstGeom>
          <a:noFill/>
        </p:spPr>
        <p:txBody>
          <a:bodyPr wrap="square" rtlCol="0">
            <a:spAutoFit/>
          </a:bodyPr>
          <a:lstStyle/>
          <a:p>
            <a:r>
              <a:rPr lang="fr-FR" b="1" dirty="0">
                <a:latin typeface="Century Gothic" panose="020B0502020202020204" pitchFamily="34" charset="0"/>
              </a:rPr>
              <a:t>Venir à vélo, selon le statut, les sites, le genre, la distance et les horaires</a:t>
            </a:r>
          </a:p>
        </p:txBody>
      </p:sp>
      <p:grpSp>
        <p:nvGrpSpPr>
          <p:cNvPr id="24" name="Groupe 23">
            <a:extLst>
              <a:ext uri="{FF2B5EF4-FFF2-40B4-BE49-F238E27FC236}">
                <a16:creationId xmlns:a16="http://schemas.microsoft.com/office/drawing/2014/main" id="{2A2325A2-8335-4879-BF94-30B4965795ED}"/>
              </a:ext>
            </a:extLst>
          </p:cNvPr>
          <p:cNvGrpSpPr/>
          <p:nvPr/>
        </p:nvGrpSpPr>
        <p:grpSpPr>
          <a:xfrm>
            <a:off x="453006" y="5611586"/>
            <a:ext cx="8699383" cy="1089470"/>
            <a:chOff x="453006" y="5611586"/>
            <a:chExt cx="8699383" cy="1089470"/>
          </a:xfrm>
        </p:grpSpPr>
        <p:sp>
          <p:nvSpPr>
            <p:cNvPr id="27" name="Forme libre : forme 26">
              <a:extLst>
                <a:ext uri="{FF2B5EF4-FFF2-40B4-BE49-F238E27FC236}">
                  <a16:creationId xmlns:a16="http://schemas.microsoft.com/office/drawing/2014/main" id="{F1CCD395-08C7-4448-B81E-D8EEE9CAD971}"/>
                </a:ext>
              </a:extLst>
            </p:cNvPr>
            <p:cNvSpPr/>
            <p:nvPr/>
          </p:nvSpPr>
          <p:spPr>
            <a:xfrm>
              <a:off x="453006" y="5923869"/>
              <a:ext cx="8699383" cy="777187"/>
            </a:xfrm>
            <a:custGeom>
              <a:avLst/>
              <a:gdLst>
                <a:gd name="connsiteX0" fmla="*/ 0 w 8699383"/>
                <a:gd name="connsiteY0" fmla="*/ 661489 h 777187"/>
                <a:gd name="connsiteX1" fmla="*/ 58722 w 8699383"/>
                <a:gd name="connsiteY1" fmla="*/ 653100 h 777187"/>
                <a:gd name="connsiteX2" fmla="*/ 738231 w 8699383"/>
                <a:gd name="connsiteY2" fmla="*/ 502098 h 777187"/>
                <a:gd name="connsiteX3" fmla="*/ 1098957 w 8699383"/>
                <a:gd name="connsiteY3" fmla="*/ 434986 h 777187"/>
                <a:gd name="connsiteX4" fmla="*/ 1803633 w 8699383"/>
                <a:gd name="connsiteY4" fmla="*/ 728601 h 777187"/>
                <a:gd name="connsiteX5" fmla="*/ 2164359 w 8699383"/>
                <a:gd name="connsiteY5" fmla="*/ 753768 h 777187"/>
                <a:gd name="connsiteX6" fmla="*/ 2567031 w 8699383"/>
                <a:gd name="connsiteY6" fmla="*/ 627933 h 777187"/>
                <a:gd name="connsiteX7" fmla="*/ 3464653 w 8699383"/>
                <a:gd name="connsiteY7" fmla="*/ 544043 h 777187"/>
                <a:gd name="connsiteX8" fmla="*/ 3665988 w 8699383"/>
                <a:gd name="connsiteY8" fmla="*/ 627933 h 777187"/>
                <a:gd name="connsiteX9" fmla="*/ 4102216 w 8699383"/>
                <a:gd name="connsiteY9" fmla="*/ 770546 h 777187"/>
                <a:gd name="connsiteX10" fmla="*/ 4630722 w 8699383"/>
                <a:gd name="connsiteY10" fmla="*/ 728601 h 777187"/>
                <a:gd name="connsiteX11" fmla="*/ 5117284 w 8699383"/>
                <a:gd name="connsiteY11" fmla="*/ 510487 h 777187"/>
                <a:gd name="connsiteX12" fmla="*/ 5863904 w 8699383"/>
                <a:gd name="connsiteY12" fmla="*/ 351096 h 777187"/>
                <a:gd name="connsiteX13" fmla="*/ 6979640 w 8699383"/>
                <a:gd name="connsiteY13" fmla="*/ 376263 h 777187"/>
                <a:gd name="connsiteX14" fmla="*/ 7457812 w 8699383"/>
                <a:gd name="connsiteY14" fmla="*/ 451764 h 777187"/>
                <a:gd name="connsiteX15" fmla="*/ 8003097 w 8699383"/>
                <a:gd name="connsiteY15" fmla="*/ 552432 h 777187"/>
                <a:gd name="connsiteX16" fmla="*/ 8414157 w 8699383"/>
                <a:gd name="connsiteY16" fmla="*/ 242039 h 777187"/>
                <a:gd name="connsiteX17" fmla="*/ 8615493 w 8699383"/>
                <a:gd name="connsiteY17" fmla="*/ 23925 h 777187"/>
                <a:gd name="connsiteX18" fmla="*/ 8699383 w 8699383"/>
                <a:gd name="connsiteY18" fmla="*/ 15537 h 77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99383" h="777187">
                  <a:moveTo>
                    <a:pt x="0" y="661489"/>
                  </a:moveTo>
                  <a:lnTo>
                    <a:pt x="58722" y="653100"/>
                  </a:lnTo>
                  <a:lnTo>
                    <a:pt x="738231" y="502098"/>
                  </a:lnTo>
                  <a:cubicBezTo>
                    <a:pt x="911603" y="465746"/>
                    <a:pt x="921390" y="397236"/>
                    <a:pt x="1098957" y="434986"/>
                  </a:cubicBezTo>
                  <a:cubicBezTo>
                    <a:pt x="1276524" y="472736"/>
                    <a:pt x="1626066" y="675471"/>
                    <a:pt x="1803633" y="728601"/>
                  </a:cubicBezTo>
                  <a:cubicBezTo>
                    <a:pt x="1981200" y="781731"/>
                    <a:pt x="2037126" y="770546"/>
                    <a:pt x="2164359" y="753768"/>
                  </a:cubicBezTo>
                  <a:cubicBezTo>
                    <a:pt x="2291592" y="736990"/>
                    <a:pt x="2350315" y="662887"/>
                    <a:pt x="2567031" y="627933"/>
                  </a:cubicBezTo>
                  <a:cubicBezTo>
                    <a:pt x="2783747" y="592979"/>
                    <a:pt x="3281494" y="544043"/>
                    <a:pt x="3464653" y="544043"/>
                  </a:cubicBezTo>
                  <a:cubicBezTo>
                    <a:pt x="3647812" y="544043"/>
                    <a:pt x="3559727" y="590182"/>
                    <a:pt x="3665988" y="627933"/>
                  </a:cubicBezTo>
                  <a:cubicBezTo>
                    <a:pt x="3772249" y="665684"/>
                    <a:pt x="3941427" y="753768"/>
                    <a:pt x="4102216" y="770546"/>
                  </a:cubicBezTo>
                  <a:cubicBezTo>
                    <a:pt x="4263005" y="787324"/>
                    <a:pt x="4461544" y="771944"/>
                    <a:pt x="4630722" y="728601"/>
                  </a:cubicBezTo>
                  <a:cubicBezTo>
                    <a:pt x="4799900" y="685258"/>
                    <a:pt x="4911754" y="573404"/>
                    <a:pt x="5117284" y="510487"/>
                  </a:cubicBezTo>
                  <a:cubicBezTo>
                    <a:pt x="5322814" y="447570"/>
                    <a:pt x="5553511" y="373467"/>
                    <a:pt x="5863904" y="351096"/>
                  </a:cubicBezTo>
                  <a:cubicBezTo>
                    <a:pt x="6174297" y="328725"/>
                    <a:pt x="6713989" y="359485"/>
                    <a:pt x="6979640" y="376263"/>
                  </a:cubicBezTo>
                  <a:cubicBezTo>
                    <a:pt x="7245291" y="393041"/>
                    <a:pt x="7287236" y="422402"/>
                    <a:pt x="7457812" y="451764"/>
                  </a:cubicBezTo>
                  <a:cubicBezTo>
                    <a:pt x="7628388" y="481125"/>
                    <a:pt x="7843706" y="587386"/>
                    <a:pt x="8003097" y="552432"/>
                  </a:cubicBezTo>
                  <a:cubicBezTo>
                    <a:pt x="8162488" y="517478"/>
                    <a:pt x="8312091" y="330123"/>
                    <a:pt x="8414157" y="242039"/>
                  </a:cubicBezTo>
                  <a:cubicBezTo>
                    <a:pt x="8516223" y="153955"/>
                    <a:pt x="8567955" y="61675"/>
                    <a:pt x="8615493" y="23925"/>
                  </a:cubicBezTo>
                  <a:cubicBezTo>
                    <a:pt x="8663031" y="-13825"/>
                    <a:pt x="8681207" y="856"/>
                    <a:pt x="8699383" y="15537"/>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78C15CC9-CB95-4698-B1CC-738BF70E5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5305">
              <a:off x="5136320" y="5690762"/>
              <a:ext cx="859458" cy="859458"/>
            </a:xfrm>
            <a:prstGeom prst="rect">
              <a:avLst/>
            </a:prstGeom>
          </p:spPr>
        </p:pic>
        <p:pic>
          <p:nvPicPr>
            <p:cNvPr id="30" name="Image 29">
              <a:extLst>
                <a:ext uri="{FF2B5EF4-FFF2-40B4-BE49-F238E27FC236}">
                  <a16:creationId xmlns:a16="http://schemas.microsoft.com/office/drawing/2014/main" id="{FDA508BC-9F93-406C-BB81-D42CB9DCF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8310">
              <a:off x="7337478" y="5611586"/>
              <a:ext cx="859458" cy="859458"/>
            </a:xfrm>
            <a:prstGeom prst="rect">
              <a:avLst/>
            </a:prstGeom>
          </p:spPr>
        </p:pic>
      </p:grpSp>
      <p:sp>
        <p:nvSpPr>
          <p:cNvPr id="3" name="Rectangle 2">
            <a:extLst>
              <a:ext uri="{FF2B5EF4-FFF2-40B4-BE49-F238E27FC236}">
                <a16:creationId xmlns:a16="http://schemas.microsoft.com/office/drawing/2014/main" id="{21DD2C02-C9A1-4823-9B17-EE23527A79F0}"/>
              </a:ext>
            </a:extLst>
          </p:cNvPr>
          <p:cNvSpPr/>
          <p:nvPr/>
        </p:nvSpPr>
        <p:spPr>
          <a:xfrm>
            <a:off x="486873" y="739795"/>
            <a:ext cx="8409759" cy="5032147"/>
          </a:xfrm>
          <a:prstGeom prst="rect">
            <a:avLst/>
          </a:prstGeom>
        </p:spPr>
        <p:txBody>
          <a:bodyPr wrap="square" numCol="2" spcCol="360000">
            <a:spAutoFit/>
          </a:bodyPr>
          <a:lstStyle/>
          <a:p>
            <a:pPr algn="just"/>
            <a:r>
              <a:rPr lang="fr-FR" sz="1100" b="1" u="sng" dirty="0">
                <a:latin typeface="Century Gothic" panose="020B0502020202020204" pitchFamily="34" charset="0"/>
              </a:rPr>
              <a:t>Cyclistes</a:t>
            </a:r>
            <a:endParaRPr lang="fr-FR" sz="1000" b="1" u="sng" dirty="0">
              <a:latin typeface="Century Gothic" panose="020B0502020202020204" pitchFamily="34" charset="0"/>
            </a:endParaRPr>
          </a:p>
          <a:p>
            <a:pPr algn="just"/>
            <a:endParaRPr lang="fr-FR" sz="1000" b="1" dirty="0">
              <a:latin typeface="Century Gothic" panose="020B0502020202020204" pitchFamily="34" charset="0"/>
            </a:endParaRPr>
          </a:p>
          <a:p>
            <a:pPr algn="just"/>
            <a:r>
              <a:rPr lang="fr-FR" sz="1000" b="1" dirty="0">
                <a:latin typeface="Century Gothic" panose="020B0502020202020204" pitchFamily="34" charset="0"/>
              </a:rPr>
              <a:t>Rapport au vélo par statut</a:t>
            </a:r>
          </a:p>
          <a:p>
            <a:pPr algn="just"/>
            <a:r>
              <a:rPr lang="fr-FR" sz="1000" dirty="0">
                <a:latin typeface="Century Gothic" panose="020B0502020202020204" pitchFamily="34" charset="0"/>
              </a:rPr>
              <a:t>Les </a:t>
            </a:r>
            <a:r>
              <a:rPr lang="fr-FR" sz="1000" dirty="0" err="1">
                <a:latin typeface="Century Gothic" panose="020B0502020202020204" pitchFamily="34" charset="0"/>
              </a:rPr>
              <a:t>enseignant.e.s</a:t>
            </a:r>
            <a:r>
              <a:rPr lang="fr-FR" sz="1000" dirty="0">
                <a:latin typeface="Century Gothic" panose="020B0502020202020204" pitchFamily="34" charset="0"/>
              </a:rPr>
              <a:t> / </a:t>
            </a:r>
            <a:r>
              <a:rPr lang="fr-FR" sz="1000" dirty="0" err="1">
                <a:latin typeface="Century Gothic" panose="020B0502020202020204" pitchFamily="34" charset="0"/>
              </a:rPr>
              <a:t>chercheur.euse.s</a:t>
            </a:r>
            <a:r>
              <a:rPr lang="fr-FR" sz="1000" dirty="0">
                <a:latin typeface="Century Gothic" panose="020B0502020202020204" pitchFamily="34" charset="0"/>
              </a:rPr>
              <a:t> manifestent un besoin de se doucher pour utiliser le vélo tandis que les </a:t>
            </a:r>
            <a:r>
              <a:rPr lang="fr-FR" sz="1000" dirty="0" err="1">
                <a:latin typeface="Century Gothic" panose="020B0502020202020204" pitchFamily="34" charset="0"/>
              </a:rPr>
              <a:t>étudiant.e.s</a:t>
            </a:r>
            <a:r>
              <a:rPr lang="fr-FR" sz="1000" dirty="0">
                <a:latin typeface="Century Gothic" panose="020B0502020202020204" pitchFamily="34" charset="0"/>
              </a:rPr>
              <a:t> sont plutôt </a:t>
            </a:r>
            <a:r>
              <a:rPr lang="fr-FR" sz="1000" dirty="0" err="1">
                <a:latin typeface="Century Gothic" panose="020B0502020202020204" pitchFamily="34" charset="0"/>
              </a:rPr>
              <a:t>satisfait.e.s</a:t>
            </a:r>
            <a:r>
              <a:rPr lang="fr-FR" sz="1000" dirty="0">
                <a:latin typeface="Century Gothic" panose="020B0502020202020204" pitchFamily="34" charset="0"/>
              </a:rPr>
              <a:t> des conditions d’usage du vélo. Les BIATSS et les </a:t>
            </a:r>
            <a:r>
              <a:rPr lang="fr-FR" sz="1000" dirty="0" err="1">
                <a:latin typeface="Century Gothic" panose="020B0502020202020204" pitchFamily="34" charset="0"/>
              </a:rPr>
              <a:t>enseignant.e.s</a:t>
            </a:r>
            <a:r>
              <a:rPr lang="fr-FR" sz="1000" dirty="0">
                <a:latin typeface="Century Gothic" panose="020B0502020202020204" pitchFamily="34" charset="0"/>
              </a:rPr>
              <a:t>/</a:t>
            </a:r>
            <a:r>
              <a:rPr lang="fr-FR" sz="1000" dirty="0" err="1">
                <a:latin typeface="Century Gothic" panose="020B0502020202020204" pitchFamily="34" charset="0"/>
              </a:rPr>
              <a:t>chercheur.euse.s</a:t>
            </a:r>
            <a:r>
              <a:rPr lang="fr-FR" sz="1000" dirty="0">
                <a:latin typeface="Century Gothic" panose="020B0502020202020204" pitchFamily="34" charset="0"/>
              </a:rPr>
              <a:t> sont plus </a:t>
            </a:r>
            <a:r>
              <a:rPr lang="fr-FR" sz="1000" dirty="0" err="1">
                <a:latin typeface="Century Gothic" panose="020B0502020202020204" pitchFamily="34" charset="0"/>
              </a:rPr>
              <a:t>demandeur.euse.s</a:t>
            </a:r>
            <a:r>
              <a:rPr lang="fr-FR" sz="1000" dirty="0">
                <a:latin typeface="Century Gothic" panose="020B0502020202020204" pitchFamily="34" charset="0"/>
              </a:rPr>
              <a:t> d’itinéraires sécurisés tandis que les BIATSS veulent davantage que la moyenne un stationnement sur site abrité. </a:t>
            </a:r>
          </a:p>
          <a:p>
            <a:pPr algn="just"/>
            <a:endParaRPr lang="fr-FR" sz="1000" b="1" dirty="0">
              <a:latin typeface="Century Gothic" panose="020B0502020202020204" pitchFamily="34" charset="0"/>
            </a:endParaRPr>
          </a:p>
          <a:p>
            <a:pPr algn="just"/>
            <a:r>
              <a:rPr lang="fr-FR" sz="1000" b="1" dirty="0">
                <a:latin typeface="Century Gothic" panose="020B0502020202020204" pitchFamily="34" charset="0"/>
              </a:rPr>
              <a:t>Besoins exprimés par sites</a:t>
            </a:r>
          </a:p>
          <a:p>
            <a:pPr algn="just"/>
            <a:r>
              <a:rPr lang="fr-FR" sz="1000" dirty="0">
                <a:latin typeface="Century Gothic" panose="020B0502020202020204" pitchFamily="34" charset="0"/>
              </a:rPr>
              <a:t>La demande d’itinéraires mieux entretenus est particulièrement présente pour les sites des Deux Lions et Plat d’Etain mais ne concerne pas l’IUT de Tours. </a:t>
            </a: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Celle d’itinéraires plus sécurisés concerne en revanche l’IUT de Tours mais également Grandmont et les Deux Lions. </a:t>
            </a:r>
          </a:p>
          <a:p>
            <a:pPr algn="just"/>
            <a:r>
              <a:rPr lang="fr-FR" sz="1000" dirty="0">
                <a:latin typeface="Century Gothic" panose="020B0502020202020204" pitchFamily="34" charset="0"/>
              </a:rPr>
              <a:t>Les stationnements vélo abrités sont fortement attendus pour le site de Plat d’Etain tandis que des stationnements sécurisés sont plutôt mentionnés pour les Tanneurs, l’IUT de Tours et </a:t>
            </a:r>
            <a:r>
              <a:rPr lang="fr-FR" sz="1000" dirty="0" err="1">
                <a:latin typeface="Century Gothic" panose="020B0502020202020204" pitchFamily="34" charset="0"/>
              </a:rPr>
              <a:t>Tonnellé</a:t>
            </a:r>
            <a:r>
              <a:rPr lang="fr-FR" sz="1000" dirty="0">
                <a:latin typeface="Century Gothic" panose="020B0502020202020204" pitchFamily="34" charset="0"/>
              </a:rPr>
              <a:t>. </a:t>
            </a: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Une circulation apaisée est souhaitée autour de l’IUT de Tours et du site de Grandmont. </a:t>
            </a:r>
          </a:p>
          <a:p>
            <a:pPr algn="just"/>
            <a:endParaRPr lang="fr-FR" sz="1000" b="1" dirty="0">
              <a:latin typeface="Century Gothic" panose="020B0502020202020204" pitchFamily="34" charset="0"/>
            </a:endParaRPr>
          </a:p>
          <a:p>
            <a:pPr algn="just"/>
            <a:r>
              <a:rPr lang="fr-FR" sz="1000" b="1" dirty="0">
                <a:latin typeface="Century Gothic" panose="020B0502020202020204" pitchFamily="34" charset="0"/>
              </a:rPr>
              <a:t>Besoins exprimés par genre</a:t>
            </a:r>
          </a:p>
          <a:p>
            <a:pPr algn="just"/>
            <a:r>
              <a:rPr lang="fr-FR" sz="1000" dirty="0">
                <a:latin typeface="Century Gothic" panose="020B0502020202020204" pitchFamily="34" charset="0"/>
              </a:rPr>
              <a:t>Une légère différence peut être observée entre les hommes et les femmes sur les conditions d’amélioration vélo : les hommes manifestent davantage le besoin de se doucher tandis que les femmes, celui d’itinéraires plus sécurisés. </a:t>
            </a: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r>
              <a:rPr lang="fr-FR" sz="1100" b="1" u="sng" dirty="0">
                <a:latin typeface="Century Gothic" panose="020B0502020202020204" pitchFamily="34" charset="0"/>
              </a:rPr>
              <a:t>Non cyclistes</a:t>
            </a:r>
          </a:p>
          <a:p>
            <a:pPr algn="just"/>
            <a:endParaRPr lang="fr-FR" sz="1000" dirty="0">
              <a:latin typeface="Century Gothic" panose="020B0502020202020204" pitchFamily="34" charset="0"/>
            </a:endParaRPr>
          </a:p>
          <a:p>
            <a:pPr algn="just"/>
            <a:r>
              <a:rPr lang="fr-FR" sz="1000" b="1" dirty="0">
                <a:latin typeface="Century Gothic" panose="020B0502020202020204" pitchFamily="34" charset="0"/>
              </a:rPr>
              <a:t>Selon le genre</a:t>
            </a:r>
          </a:p>
          <a:p>
            <a:pPr algn="just"/>
            <a:r>
              <a:rPr lang="fr-FR" sz="1000" dirty="0">
                <a:latin typeface="Century Gothic" panose="020B0502020202020204" pitchFamily="34" charset="0"/>
              </a:rPr>
              <a:t>Chez les hommes, l’appréhension de ne pas pouvoir se doucher est légèrement supérieure à celle des femmes (+12 points). Les femmes évoquent un peu plus les contraintes familiales (+5 points) par rapport à l’échantillon général. Le manque d’équipements est aussi davantage mentionné par les femmes (+7 points) tout comme la crainte du vélo (+16 points). Pour rappel, l’échantillon général est composé de 70% de femmes et 30% d’hommes et les calculs sont effectués au sein de l’échantillon des non-utilisateurs du vélo. </a:t>
            </a:r>
          </a:p>
          <a:p>
            <a:pPr algn="just"/>
            <a:endParaRPr lang="fr-FR" sz="1000" dirty="0">
              <a:latin typeface="Century Gothic" panose="020B0502020202020204" pitchFamily="34" charset="0"/>
            </a:endParaRPr>
          </a:p>
          <a:p>
            <a:pPr algn="just"/>
            <a:r>
              <a:rPr lang="fr-FR" sz="1000" b="1" dirty="0">
                <a:latin typeface="Century Gothic" panose="020B0502020202020204" pitchFamily="34" charset="0"/>
              </a:rPr>
              <a:t>Besoins exprimés par sites</a:t>
            </a:r>
          </a:p>
          <a:p>
            <a:pPr algn="just"/>
            <a:r>
              <a:rPr lang="fr-FR" sz="1000" dirty="0">
                <a:latin typeface="Century Gothic" panose="020B0502020202020204" pitchFamily="34" charset="0"/>
              </a:rPr>
              <a:t>Les itinéraires insuffisamment sécurisés sont davantage mentionnés par les non cyclistes pour les sites Tanneurs, Deux Lions et Grandmont. </a:t>
            </a:r>
          </a:p>
          <a:p>
            <a:pPr algn="just"/>
            <a:endParaRPr lang="fr-FR" sz="1000" dirty="0">
              <a:latin typeface="Century Gothic" panose="020B0502020202020204" pitchFamily="34" charset="0"/>
            </a:endParaRPr>
          </a:p>
          <a:p>
            <a:pPr algn="just"/>
            <a:r>
              <a:rPr lang="fr-FR" sz="1000" b="1" dirty="0">
                <a:latin typeface="Century Gothic" panose="020B0502020202020204" pitchFamily="34" charset="0"/>
              </a:rPr>
              <a:t>Distances et horaires</a:t>
            </a:r>
          </a:p>
          <a:p>
            <a:pPr algn="just"/>
            <a:r>
              <a:rPr lang="fr-FR" sz="1000" dirty="0">
                <a:latin typeface="Century Gothic" panose="020B0502020202020204" pitchFamily="34" charset="0"/>
              </a:rPr>
              <a:t>Le croisement distance/non usage du vélo ne permet pas d’identifier de différence par rapport à l’échantillon général, à l’exception notable que 23% des non cyclistes qui habitent à moins de 5 km de leur site d’études ou de travail considèrent que la distance est trop importante pour faire du vélo (et 12% qui habitent à moins de 1,5 km).</a:t>
            </a: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Les horaires de départ et d’arrivée n’ont pas d’impact particulier sur l’usage ou non du vélo. </a:t>
            </a:r>
          </a:p>
          <a:p>
            <a:pPr algn="just"/>
            <a:endParaRPr lang="fr-FR" sz="1000" dirty="0">
              <a:latin typeface="Century Gothic" panose="020B0502020202020204" pitchFamily="34" charset="0"/>
            </a:endParaRPr>
          </a:p>
        </p:txBody>
      </p:sp>
      <p:sp>
        <p:nvSpPr>
          <p:cNvPr id="9" name="Rectangle 8">
            <a:extLst>
              <a:ext uri="{FF2B5EF4-FFF2-40B4-BE49-F238E27FC236}">
                <a16:creationId xmlns:a16="http://schemas.microsoft.com/office/drawing/2014/main" id="{8DF3C83F-8AD7-4C1D-86B5-DE02F9DEADA5}"/>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a:t>
            </a:r>
          </a:p>
        </p:txBody>
      </p:sp>
    </p:spTree>
    <p:extLst>
      <p:ext uri="{BB962C8B-B14F-4D97-AF65-F5344CB8AC3E}">
        <p14:creationId xmlns:p14="http://schemas.microsoft.com/office/powerpoint/2010/main" val="4026789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1661020" y="2617365"/>
            <a:ext cx="5821961" cy="954107"/>
          </a:xfrm>
          <a:prstGeom prst="rect">
            <a:avLst/>
          </a:prstGeom>
          <a:noFill/>
        </p:spPr>
        <p:txBody>
          <a:bodyPr wrap="square" rtlCol="0">
            <a:spAutoFit/>
          </a:bodyPr>
          <a:lstStyle/>
          <a:p>
            <a:pPr algn="ctr"/>
            <a:r>
              <a:rPr lang="fr-FR" sz="2800" b="1" dirty="0">
                <a:latin typeface="Century Gothic" panose="020B0502020202020204" pitchFamily="34" charset="0"/>
              </a:rPr>
              <a:t>Partie 6</a:t>
            </a:r>
          </a:p>
          <a:p>
            <a:pPr algn="ctr"/>
            <a:r>
              <a:rPr lang="fr-FR" sz="2800" b="1" dirty="0">
                <a:solidFill>
                  <a:srgbClr val="00A99B"/>
                </a:solidFill>
                <a:latin typeface="Century Gothic" panose="020B0502020202020204" pitchFamily="34" charset="0"/>
              </a:rPr>
              <a:t>Venir en transports en commun</a:t>
            </a:r>
          </a:p>
        </p:txBody>
      </p:sp>
      <p:sp>
        <p:nvSpPr>
          <p:cNvPr id="3" name="Espace réservé du numéro de diapositive 2">
            <a:extLst>
              <a:ext uri="{FF2B5EF4-FFF2-40B4-BE49-F238E27FC236}">
                <a16:creationId xmlns:a16="http://schemas.microsoft.com/office/drawing/2014/main" id="{EBEBAA80-F211-4B28-BEE3-E229EBB14F9E}"/>
              </a:ext>
            </a:extLst>
          </p:cNvPr>
          <p:cNvSpPr>
            <a:spLocks noGrp="1"/>
          </p:cNvSpPr>
          <p:nvPr>
            <p:ph type="sldNum" sz="quarter" idx="12"/>
          </p:nvPr>
        </p:nvSpPr>
        <p:spPr/>
        <p:txBody>
          <a:bodyPr/>
          <a:lstStyle/>
          <a:p>
            <a:fld id="{E399C115-596B-4060-A119-8783C9F587DB}" type="slidenum">
              <a:rPr lang="fr-FR" smtClean="0"/>
              <a:t>52</a:t>
            </a:fld>
            <a:endParaRPr lang="fr-FR"/>
          </a:p>
        </p:txBody>
      </p:sp>
    </p:spTree>
    <p:extLst>
      <p:ext uri="{BB962C8B-B14F-4D97-AF65-F5344CB8AC3E}">
        <p14:creationId xmlns:p14="http://schemas.microsoft.com/office/powerpoint/2010/main" val="2479840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15051" y="253488"/>
            <a:ext cx="8447714" cy="369332"/>
          </a:xfrm>
          <a:prstGeom prst="rect">
            <a:avLst/>
          </a:prstGeom>
          <a:noFill/>
        </p:spPr>
        <p:txBody>
          <a:bodyPr wrap="square" rtlCol="0">
            <a:spAutoFit/>
          </a:bodyPr>
          <a:lstStyle/>
          <a:p>
            <a:r>
              <a:rPr lang="fr-FR" b="1" dirty="0">
                <a:latin typeface="Century Gothic" panose="020B0502020202020204" pitchFamily="34" charset="0"/>
              </a:rPr>
              <a:t>Venir en transports en commun du point de vue des </a:t>
            </a:r>
            <a:r>
              <a:rPr lang="fr-FR" b="1" dirty="0" err="1">
                <a:latin typeface="Century Gothic" panose="020B0502020202020204" pitchFamily="34" charset="0"/>
              </a:rPr>
              <a:t>habitué.e.s</a:t>
            </a:r>
            <a:endParaRPr lang="fr-FR" b="1" dirty="0">
              <a:latin typeface="Century Gothic" panose="020B0502020202020204" pitchFamily="34" charset="0"/>
            </a:endParaRPr>
          </a:p>
        </p:txBody>
      </p:sp>
      <p:sp>
        <p:nvSpPr>
          <p:cNvPr id="14" name="ZoneTexte 13">
            <a:extLst>
              <a:ext uri="{FF2B5EF4-FFF2-40B4-BE49-F238E27FC236}">
                <a16:creationId xmlns:a16="http://schemas.microsoft.com/office/drawing/2014/main" id="{780C3F45-A5F7-471C-BF15-7D5D53964D77}"/>
              </a:ext>
            </a:extLst>
          </p:cNvPr>
          <p:cNvSpPr txBox="1"/>
          <p:nvPr/>
        </p:nvSpPr>
        <p:spPr>
          <a:xfrm>
            <a:off x="869758" y="1314980"/>
            <a:ext cx="2835400" cy="2492990"/>
          </a:xfrm>
          <a:prstGeom prst="rect">
            <a:avLst/>
          </a:prstGeom>
          <a:noFill/>
        </p:spPr>
        <p:txBody>
          <a:bodyPr wrap="square" rtlCol="0">
            <a:spAutoFit/>
          </a:bodyPr>
          <a:lstStyle/>
          <a:p>
            <a:r>
              <a:rPr lang="fr-FR" sz="1300" b="1" dirty="0">
                <a:solidFill>
                  <a:srgbClr val="00A99B"/>
                </a:solidFill>
                <a:latin typeface="Century Gothic" panose="020B0502020202020204" pitchFamily="34" charset="0"/>
              </a:rPr>
              <a:t>74% </a:t>
            </a:r>
            <a:r>
              <a:rPr lang="fr-FR" sz="1300" dirty="0">
                <a:latin typeface="Century Gothic" panose="020B0502020202020204" pitchFamily="34" charset="0"/>
              </a:rPr>
              <a:t>Bus </a:t>
            </a:r>
            <a:r>
              <a:rPr lang="fr-FR" sz="1300" dirty="0" err="1">
                <a:latin typeface="Century Gothic" panose="020B0502020202020204" pitchFamily="34" charset="0"/>
              </a:rPr>
              <a:t>Filbleu</a:t>
            </a:r>
            <a:r>
              <a:rPr lang="fr-FR" sz="1300" dirty="0">
                <a:latin typeface="Century Gothic" panose="020B0502020202020204" pitchFamily="34" charset="0"/>
              </a:rPr>
              <a:t> </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53% </a:t>
            </a:r>
            <a:r>
              <a:rPr lang="fr-FR" sz="1300" dirty="0">
                <a:latin typeface="Century Gothic" panose="020B0502020202020204" pitchFamily="34" charset="0"/>
              </a:rPr>
              <a:t>Tram </a:t>
            </a:r>
            <a:r>
              <a:rPr lang="fr-FR" sz="1300" dirty="0" err="1">
                <a:latin typeface="Century Gothic" panose="020B0502020202020204" pitchFamily="34" charset="0"/>
              </a:rPr>
              <a:t>Filbleu</a:t>
            </a:r>
            <a:endParaRPr lang="fr-FR" sz="1300" dirty="0">
              <a:latin typeface="Century Gothic" panose="020B0502020202020204" pitchFamily="34" charset="0"/>
            </a:endParaRP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27% </a:t>
            </a:r>
            <a:r>
              <a:rPr lang="fr-FR" sz="1300" dirty="0">
                <a:latin typeface="Century Gothic" panose="020B0502020202020204" pitchFamily="34" charset="0"/>
              </a:rPr>
              <a:t>TER / train</a:t>
            </a: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7% </a:t>
            </a:r>
            <a:r>
              <a:rPr lang="fr-FR" sz="1300" dirty="0">
                <a:latin typeface="Century Gothic" panose="020B0502020202020204" pitchFamily="34" charset="0"/>
              </a:rPr>
              <a:t>cars réseau REMI</a:t>
            </a:r>
          </a:p>
          <a:p>
            <a:endParaRPr lang="fr-FR" sz="1300" dirty="0">
              <a:latin typeface="Century Gothic" panose="020B0502020202020204" pitchFamily="34" charset="0"/>
            </a:endParaRPr>
          </a:p>
          <a:p>
            <a:r>
              <a:rPr lang="fr-FR" sz="1300" b="1" dirty="0">
                <a:solidFill>
                  <a:srgbClr val="00A99B"/>
                </a:solidFill>
                <a:latin typeface="Century Gothic" panose="020B0502020202020204" pitchFamily="34" charset="0"/>
              </a:rPr>
              <a:t>1% </a:t>
            </a:r>
            <a:r>
              <a:rPr lang="fr-FR" sz="1300" dirty="0">
                <a:latin typeface="Century Gothic" panose="020B0502020202020204" pitchFamily="34" charset="0"/>
              </a:rPr>
              <a:t>Bus</a:t>
            </a:r>
            <a:r>
              <a:rPr lang="fr-FR" sz="1300" b="1" dirty="0">
                <a:solidFill>
                  <a:srgbClr val="00A99B"/>
                </a:solidFill>
                <a:latin typeface="Century Gothic" panose="020B0502020202020204" pitchFamily="34" charset="0"/>
              </a:rPr>
              <a:t> </a:t>
            </a:r>
            <a:r>
              <a:rPr lang="fr-FR" sz="1300" dirty="0" err="1">
                <a:latin typeface="Century Gothic" panose="020B0502020202020204" pitchFamily="34" charset="0"/>
              </a:rPr>
              <a:t>Azalys</a:t>
            </a:r>
            <a:endParaRPr lang="fr-FR" sz="1300" dirty="0">
              <a:latin typeface="Century Gothic" panose="020B0502020202020204" pitchFamily="34" charset="0"/>
            </a:endParaRPr>
          </a:p>
          <a:p>
            <a:endParaRPr lang="fr-FR" sz="1300" b="1" dirty="0">
              <a:solidFill>
                <a:srgbClr val="00A99B"/>
              </a:solidFill>
              <a:latin typeface="Century Gothic" panose="020B0502020202020204" pitchFamily="34" charset="0"/>
            </a:endParaRPr>
          </a:p>
          <a:p>
            <a:r>
              <a:rPr lang="fr-FR" sz="1300" b="1" dirty="0">
                <a:solidFill>
                  <a:srgbClr val="00A99B"/>
                </a:solidFill>
                <a:latin typeface="Century Gothic" panose="020B0502020202020204" pitchFamily="34" charset="0"/>
              </a:rPr>
              <a:t>1%</a:t>
            </a:r>
            <a:r>
              <a:rPr lang="fr-FR" sz="1300" dirty="0">
                <a:latin typeface="Century Gothic" panose="020B0502020202020204" pitchFamily="34" charset="0"/>
              </a:rPr>
              <a:t> autre</a:t>
            </a:r>
          </a:p>
          <a:p>
            <a:endParaRPr lang="fr-FR" sz="1300" b="1" dirty="0">
              <a:solidFill>
                <a:srgbClr val="00A99B"/>
              </a:solidFill>
              <a:latin typeface="Century Gothic" panose="020B0502020202020204" pitchFamily="34" charset="0"/>
            </a:endParaRPr>
          </a:p>
        </p:txBody>
      </p:sp>
      <p:sp>
        <p:nvSpPr>
          <p:cNvPr id="19" name="Rectangle 18">
            <a:extLst>
              <a:ext uri="{FF2B5EF4-FFF2-40B4-BE49-F238E27FC236}">
                <a16:creationId xmlns:a16="http://schemas.microsoft.com/office/drawing/2014/main" id="{F557A422-4112-49CE-BC8B-9F0C513AF679}"/>
              </a:ext>
            </a:extLst>
          </p:cNvPr>
          <p:cNvSpPr/>
          <p:nvPr/>
        </p:nvSpPr>
        <p:spPr>
          <a:xfrm>
            <a:off x="756428" y="784828"/>
            <a:ext cx="2948730" cy="523220"/>
          </a:xfrm>
          <a:prstGeom prst="rect">
            <a:avLst/>
          </a:prstGeom>
        </p:spPr>
        <p:txBody>
          <a:bodyPr wrap="square">
            <a:spAutoFit/>
          </a:bodyPr>
          <a:lstStyle/>
          <a:p>
            <a:pPr algn="ctr"/>
            <a:r>
              <a:rPr lang="fr-FR" sz="1400" b="1" dirty="0">
                <a:solidFill>
                  <a:srgbClr val="00A99B"/>
                </a:solidFill>
                <a:latin typeface="Century Gothic" panose="020B0502020202020204" pitchFamily="34" charset="0"/>
              </a:rPr>
              <a:t>Modes et réseaux utilisés (n=1422)</a:t>
            </a:r>
            <a:endParaRPr lang="fr-FR" sz="1200" b="1" dirty="0">
              <a:solidFill>
                <a:srgbClr val="00A99B"/>
              </a:solidFill>
              <a:latin typeface="Century Gothic" panose="020B0502020202020204" pitchFamily="34" charset="0"/>
            </a:endParaRPr>
          </a:p>
        </p:txBody>
      </p:sp>
      <p:sp>
        <p:nvSpPr>
          <p:cNvPr id="23" name="Rectangle 22">
            <a:extLst>
              <a:ext uri="{FF2B5EF4-FFF2-40B4-BE49-F238E27FC236}">
                <a16:creationId xmlns:a16="http://schemas.microsoft.com/office/drawing/2014/main" id="{B86DEE38-D595-49B1-93B5-7796E800EAA9}"/>
              </a:ext>
            </a:extLst>
          </p:cNvPr>
          <p:cNvSpPr/>
          <p:nvPr/>
        </p:nvSpPr>
        <p:spPr>
          <a:xfrm>
            <a:off x="4622426" y="778529"/>
            <a:ext cx="4175344" cy="307777"/>
          </a:xfrm>
          <a:prstGeom prst="rect">
            <a:avLst/>
          </a:prstGeom>
        </p:spPr>
        <p:txBody>
          <a:bodyPr wrap="square">
            <a:spAutoFit/>
          </a:bodyPr>
          <a:lstStyle/>
          <a:p>
            <a:pPr algn="ctr"/>
            <a:r>
              <a:rPr lang="fr-FR" sz="1400" b="1" dirty="0">
                <a:solidFill>
                  <a:srgbClr val="00A99B"/>
                </a:solidFill>
                <a:latin typeface="Century Gothic" panose="020B0502020202020204" pitchFamily="34" charset="0"/>
              </a:rPr>
              <a:t>Améliorations prioritaires (n= 1414)</a:t>
            </a:r>
            <a:endParaRPr lang="fr-FR" sz="1200" b="1" dirty="0">
              <a:solidFill>
                <a:srgbClr val="00A99B"/>
              </a:solidFill>
              <a:latin typeface="Century Gothic" panose="020B0502020202020204" pitchFamily="34" charset="0"/>
            </a:endParaRPr>
          </a:p>
        </p:txBody>
      </p:sp>
      <p:sp>
        <p:nvSpPr>
          <p:cNvPr id="56" name="ZoneTexte 55">
            <a:extLst>
              <a:ext uri="{FF2B5EF4-FFF2-40B4-BE49-F238E27FC236}">
                <a16:creationId xmlns:a16="http://schemas.microsoft.com/office/drawing/2014/main" id="{FDA867C8-F27A-4ED3-A164-23C8AEFD7B7E}"/>
              </a:ext>
            </a:extLst>
          </p:cNvPr>
          <p:cNvSpPr txBox="1"/>
          <p:nvPr/>
        </p:nvSpPr>
        <p:spPr>
          <a:xfrm>
            <a:off x="4197333" y="1273253"/>
            <a:ext cx="4769109" cy="2369880"/>
          </a:xfrm>
          <a:prstGeom prst="rect">
            <a:avLst/>
          </a:prstGeom>
          <a:noFill/>
        </p:spPr>
        <p:txBody>
          <a:bodyPr wrap="square" rtlCol="0">
            <a:spAutoFit/>
          </a:bodyPr>
          <a:lstStyle/>
          <a:p>
            <a:pPr>
              <a:spcAft>
                <a:spcPts val="600"/>
              </a:spcAft>
            </a:pPr>
            <a:r>
              <a:rPr lang="fr-FR" sz="1300" b="1" dirty="0">
                <a:solidFill>
                  <a:srgbClr val="00A99B"/>
                </a:solidFill>
                <a:latin typeface="Century Gothic" panose="020B0502020202020204" pitchFamily="34" charset="0"/>
              </a:rPr>
              <a:t>1</a:t>
            </a:r>
            <a:r>
              <a:rPr lang="fr-FR" sz="1300" dirty="0">
                <a:latin typeface="Century Gothic" panose="020B0502020202020204" pitchFamily="34" charset="0"/>
              </a:rPr>
              <a:t> Plus de passage de bus/tramway/train </a:t>
            </a:r>
            <a:r>
              <a:rPr lang="fr-FR" sz="1300" b="1" dirty="0">
                <a:solidFill>
                  <a:srgbClr val="00A99B"/>
                </a:solidFill>
                <a:latin typeface="Century Gothic" panose="020B0502020202020204" pitchFamily="34" charset="0"/>
                <a:sym typeface="Wingdings" panose="05000000000000000000" pitchFamily="2" charset="2"/>
              </a:rPr>
              <a:t> </a:t>
            </a:r>
            <a:r>
              <a:rPr lang="fr-FR" sz="1300" b="1" dirty="0">
                <a:solidFill>
                  <a:srgbClr val="00A99B"/>
                </a:solidFill>
                <a:latin typeface="Century Gothic" panose="020B0502020202020204" pitchFamily="34" charset="0"/>
              </a:rPr>
              <a:t>53%</a:t>
            </a:r>
          </a:p>
          <a:p>
            <a:pPr>
              <a:spcAft>
                <a:spcPts val="600"/>
              </a:spcAft>
            </a:pPr>
            <a:r>
              <a:rPr lang="fr-FR" sz="1300" b="1" dirty="0">
                <a:solidFill>
                  <a:srgbClr val="00A99B"/>
                </a:solidFill>
                <a:latin typeface="Century Gothic" panose="020B0502020202020204" pitchFamily="34" charset="0"/>
              </a:rPr>
              <a:t>2</a:t>
            </a:r>
            <a:r>
              <a:rPr lang="fr-FR" sz="1300" dirty="0">
                <a:latin typeface="Century Gothic" panose="020B0502020202020204" pitchFamily="34" charset="0"/>
              </a:rPr>
              <a:t> Une tarification plus intéressante </a:t>
            </a:r>
            <a:r>
              <a:rPr lang="fr-FR" sz="1300" b="1" dirty="0">
                <a:solidFill>
                  <a:srgbClr val="00A99B"/>
                </a:solidFill>
                <a:latin typeface="Century Gothic" panose="020B0502020202020204" pitchFamily="34" charset="0"/>
                <a:sym typeface="Wingdings" panose="05000000000000000000" pitchFamily="2" charset="2"/>
              </a:rPr>
              <a:t> 45%</a:t>
            </a:r>
          </a:p>
          <a:p>
            <a:pPr>
              <a:spcAft>
                <a:spcPts val="600"/>
              </a:spcAft>
            </a:pPr>
            <a:r>
              <a:rPr lang="fr-FR" sz="1300" b="1" dirty="0">
                <a:solidFill>
                  <a:srgbClr val="00A99B"/>
                </a:solidFill>
                <a:latin typeface="Century Gothic" panose="020B0502020202020204" pitchFamily="34" charset="0"/>
              </a:rPr>
              <a:t>3</a:t>
            </a:r>
            <a:r>
              <a:rPr lang="fr-FR" sz="1300" dirty="0">
                <a:latin typeface="Century Gothic" panose="020B0502020202020204" pitchFamily="34" charset="0"/>
              </a:rPr>
              <a:t> Moins de retard sur la/les ligne(s) </a:t>
            </a:r>
            <a:r>
              <a:rPr lang="fr-FR" sz="1300" b="1" dirty="0">
                <a:solidFill>
                  <a:srgbClr val="00A99B"/>
                </a:solidFill>
                <a:latin typeface="Century Gothic" panose="020B0502020202020204" pitchFamily="34" charset="0"/>
                <a:sym typeface="Wingdings" panose="05000000000000000000" pitchFamily="2" charset="2"/>
              </a:rPr>
              <a:t> 35%</a:t>
            </a:r>
          </a:p>
          <a:p>
            <a:pPr>
              <a:spcAft>
                <a:spcPts val="600"/>
              </a:spcAft>
            </a:pPr>
            <a:r>
              <a:rPr lang="fr-FR" sz="1300" b="1" dirty="0">
                <a:solidFill>
                  <a:srgbClr val="00A99B"/>
                </a:solidFill>
                <a:latin typeface="Century Gothic" panose="020B0502020202020204" pitchFamily="34" charset="0"/>
              </a:rPr>
              <a:t>4</a:t>
            </a:r>
            <a:r>
              <a:rPr lang="fr-FR" sz="1300" dirty="0">
                <a:latin typeface="Century Gothic" panose="020B0502020202020204" pitchFamily="34" charset="0"/>
              </a:rPr>
              <a:t> Moins de correspondances/un trajet plus direct </a:t>
            </a:r>
            <a:r>
              <a:rPr lang="fr-FR" sz="1300" b="1" dirty="0">
                <a:solidFill>
                  <a:srgbClr val="00A99B"/>
                </a:solidFill>
                <a:latin typeface="Century Gothic" panose="020B0502020202020204" pitchFamily="34" charset="0"/>
                <a:sym typeface="Wingdings" panose="05000000000000000000" pitchFamily="2" charset="2"/>
              </a:rPr>
              <a:t> 20%</a:t>
            </a:r>
          </a:p>
          <a:p>
            <a:pPr>
              <a:spcAft>
                <a:spcPts val="600"/>
              </a:spcAft>
            </a:pPr>
            <a:r>
              <a:rPr lang="fr-FR" sz="1300" b="1" dirty="0">
                <a:solidFill>
                  <a:srgbClr val="00A99B"/>
                </a:solidFill>
                <a:latin typeface="Century Gothic" panose="020B0502020202020204" pitchFamily="34" charset="0"/>
              </a:rPr>
              <a:t>5</a:t>
            </a:r>
            <a:r>
              <a:rPr lang="fr-FR" sz="1300" dirty="0">
                <a:latin typeface="Century Gothic" panose="020B0502020202020204" pitchFamily="34" charset="0"/>
              </a:rPr>
              <a:t> Un arrêt plus proche de ma destination </a:t>
            </a:r>
            <a:r>
              <a:rPr lang="fr-FR" sz="1300" b="1" dirty="0">
                <a:solidFill>
                  <a:srgbClr val="00A99B"/>
                </a:solidFill>
                <a:latin typeface="Century Gothic" panose="020B0502020202020204" pitchFamily="34" charset="0"/>
                <a:sym typeface="Wingdings" panose="05000000000000000000" pitchFamily="2" charset="2"/>
              </a:rPr>
              <a:t> 11%</a:t>
            </a:r>
          </a:p>
          <a:p>
            <a:pPr>
              <a:spcAft>
                <a:spcPts val="600"/>
              </a:spcAft>
            </a:pPr>
            <a:r>
              <a:rPr lang="fr-FR" sz="1300" b="1" dirty="0">
                <a:solidFill>
                  <a:srgbClr val="00A99B"/>
                </a:solidFill>
                <a:latin typeface="Century Gothic" panose="020B0502020202020204" pitchFamily="34" charset="0"/>
                <a:sym typeface="Wingdings" panose="05000000000000000000" pitchFamily="2" charset="2"/>
              </a:rPr>
              <a:t>6 </a:t>
            </a:r>
            <a:r>
              <a:rPr lang="fr-FR" sz="1300" dirty="0">
                <a:latin typeface="Century Gothic" panose="020B0502020202020204" pitchFamily="34" charset="0"/>
              </a:rPr>
              <a:t>Un meilleur confort de trajet </a:t>
            </a:r>
            <a:r>
              <a:rPr lang="fr-FR" sz="1300" b="1" dirty="0">
                <a:solidFill>
                  <a:srgbClr val="00A99B"/>
                </a:solidFill>
                <a:latin typeface="Century Gothic" panose="020B0502020202020204" pitchFamily="34" charset="0"/>
                <a:sym typeface="Wingdings" panose="05000000000000000000" pitchFamily="2" charset="2"/>
              </a:rPr>
              <a:t> 11%</a:t>
            </a:r>
          </a:p>
          <a:p>
            <a:pPr>
              <a:spcAft>
                <a:spcPts val="600"/>
              </a:spcAft>
            </a:pPr>
            <a:endParaRPr lang="fr-FR" sz="1300" b="1" dirty="0">
              <a:solidFill>
                <a:srgbClr val="00A99B"/>
              </a:solidFill>
              <a:latin typeface="Century Gothic" panose="020B0502020202020204" pitchFamily="34" charset="0"/>
              <a:sym typeface="Wingdings" panose="05000000000000000000" pitchFamily="2" charset="2"/>
            </a:endParaRPr>
          </a:p>
          <a:p>
            <a:pPr>
              <a:spcAft>
                <a:spcPts val="600"/>
              </a:spcAft>
            </a:pPr>
            <a:r>
              <a:rPr lang="fr-FR" sz="1100" b="1" dirty="0">
                <a:solidFill>
                  <a:srgbClr val="00A99B"/>
                </a:solidFill>
                <a:latin typeface="Century Gothic" panose="020B0502020202020204" pitchFamily="34" charset="0"/>
                <a:sym typeface="Wingdings" panose="05000000000000000000" pitchFamily="2" charset="2"/>
              </a:rPr>
              <a:t>NB :</a:t>
            </a:r>
            <a:r>
              <a:rPr lang="fr-FR" sz="1100" dirty="0">
                <a:latin typeface="Century Gothic" panose="020B0502020202020204" pitchFamily="34" charset="0"/>
                <a:sym typeface="Wingdings" panose="05000000000000000000" pitchFamily="2" charset="2"/>
              </a:rPr>
              <a:t> les </a:t>
            </a:r>
            <a:r>
              <a:rPr lang="fr-FR" sz="1100" dirty="0" err="1">
                <a:latin typeface="Century Gothic" panose="020B0502020202020204" pitchFamily="34" charset="0"/>
                <a:sym typeface="Wingdings" panose="05000000000000000000" pitchFamily="2" charset="2"/>
              </a:rPr>
              <a:t>étudiant.e.s</a:t>
            </a:r>
            <a:r>
              <a:rPr lang="fr-FR" sz="1100" dirty="0">
                <a:latin typeface="Century Gothic" panose="020B0502020202020204" pitchFamily="34" charset="0"/>
                <a:sym typeface="Wingdings" panose="05000000000000000000" pitchFamily="2" charset="2"/>
              </a:rPr>
              <a:t> qui recourent aux TC en mode principal sont 47% à souhaiter une tarification plus intéressante</a:t>
            </a:r>
          </a:p>
        </p:txBody>
      </p:sp>
      <p:sp>
        <p:nvSpPr>
          <p:cNvPr id="61" name="ZoneTexte 60">
            <a:extLst>
              <a:ext uri="{FF2B5EF4-FFF2-40B4-BE49-F238E27FC236}">
                <a16:creationId xmlns:a16="http://schemas.microsoft.com/office/drawing/2014/main" id="{35D3B784-C946-47C1-8770-C74DE378C117}"/>
              </a:ext>
            </a:extLst>
          </p:cNvPr>
          <p:cNvSpPr txBox="1"/>
          <p:nvPr/>
        </p:nvSpPr>
        <p:spPr>
          <a:xfrm>
            <a:off x="415051" y="3850249"/>
            <a:ext cx="8613536" cy="646331"/>
          </a:xfrm>
          <a:prstGeom prst="rect">
            <a:avLst/>
          </a:prstGeom>
          <a:noFill/>
        </p:spPr>
        <p:txBody>
          <a:bodyPr wrap="square" rtlCol="0">
            <a:spAutoFit/>
          </a:bodyPr>
          <a:lstStyle/>
          <a:p>
            <a:r>
              <a:rPr lang="fr-FR" b="1" dirty="0">
                <a:latin typeface="Century Gothic" panose="020B0502020202020204" pitchFamily="34" charset="0"/>
              </a:rPr>
              <a:t>Pourquoi ne pas venir en transports en commun, du point de vue des automobilistes (n = 677)</a:t>
            </a:r>
          </a:p>
        </p:txBody>
      </p:sp>
      <p:sp>
        <p:nvSpPr>
          <p:cNvPr id="62" name="ZoneTexte 61">
            <a:extLst>
              <a:ext uri="{FF2B5EF4-FFF2-40B4-BE49-F238E27FC236}">
                <a16:creationId xmlns:a16="http://schemas.microsoft.com/office/drawing/2014/main" id="{5993200D-2F9E-43B0-BD77-E43D62422BAA}"/>
              </a:ext>
            </a:extLst>
          </p:cNvPr>
          <p:cNvSpPr txBox="1"/>
          <p:nvPr/>
        </p:nvSpPr>
        <p:spPr>
          <a:xfrm>
            <a:off x="435002" y="4684732"/>
            <a:ext cx="8593585" cy="1615827"/>
          </a:xfrm>
          <a:prstGeom prst="rect">
            <a:avLst/>
          </a:prstGeom>
          <a:noFill/>
        </p:spPr>
        <p:txBody>
          <a:bodyPr wrap="square" numCol="2" rtlCol="0">
            <a:spAutoFit/>
          </a:bodyPr>
          <a:lstStyle/>
          <a:p>
            <a:pPr>
              <a:spcAft>
                <a:spcPts val="600"/>
              </a:spcAft>
            </a:pPr>
            <a:r>
              <a:rPr lang="fr-FR" sz="1300" b="1" dirty="0">
                <a:solidFill>
                  <a:srgbClr val="00A99B"/>
                </a:solidFill>
                <a:latin typeface="Century Gothic" panose="020B0502020202020204" pitchFamily="34" charset="0"/>
              </a:rPr>
              <a:t>64% </a:t>
            </a:r>
            <a:r>
              <a:rPr lang="fr-FR" sz="1300" dirty="0">
                <a:latin typeface="Century Gothic" panose="020B0502020202020204" pitchFamily="34" charset="0"/>
              </a:rPr>
              <a:t>temps de trajet trop long</a:t>
            </a:r>
          </a:p>
          <a:p>
            <a:pPr>
              <a:spcAft>
                <a:spcPts val="600"/>
              </a:spcAft>
            </a:pPr>
            <a:endParaRPr lang="fr-FR" sz="1300" b="1" dirty="0">
              <a:solidFill>
                <a:srgbClr val="00A99B"/>
              </a:solidFill>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33% </a:t>
            </a:r>
            <a:r>
              <a:rPr lang="fr-FR" sz="1300" dirty="0">
                <a:latin typeface="Century Gothic" panose="020B0502020202020204" pitchFamily="34" charset="0"/>
              </a:rPr>
              <a:t>fréquence de passage trop faible</a:t>
            </a:r>
          </a:p>
          <a:p>
            <a:pPr>
              <a:spcAft>
                <a:spcPts val="600"/>
              </a:spcAft>
            </a:pPr>
            <a:endParaRPr lang="fr-FR" sz="1300" b="1" dirty="0">
              <a:solidFill>
                <a:srgbClr val="00A99B"/>
              </a:solidFill>
              <a:latin typeface="Century Gothic" panose="020B0502020202020204" pitchFamily="34" charset="0"/>
            </a:endParaRPr>
          </a:p>
          <a:p>
            <a:pPr>
              <a:spcAft>
                <a:spcPts val="600"/>
              </a:spcAft>
            </a:pPr>
            <a:r>
              <a:rPr lang="fr-FR" sz="1100" b="1" dirty="0">
                <a:solidFill>
                  <a:srgbClr val="00A99B"/>
                </a:solidFill>
                <a:latin typeface="Century Gothic" panose="020B0502020202020204" pitchFamily="34" charset="0"/>
                <a:sym typeface="Wingdings" panose="05000000000000000000" pitchFamily="2" charset="2"/>
              </a:rPr>
              <a:t>NB :</a:t>
            </a:r>
            <a:r>
              <a:rPr lang="fr-FR" sz="1100" dirty="0">
                <a:latin typeface="Century Gothic" panose="020B0502020202020204" pitchFamily="34" charset="0"/>
                <a:sym typeface="Wingdings" panose="05000000000000000000" pitchFamily="2" charset="2"/>
              </a:rPr>
              <a:t> les </a:t>
            </a:r>
            <a:r>
              <a:rPr lang="fr-FR" sz="1100" dirty="0" err="1">
                <a:latin typeface="Century Gothic" panose="020B0502020202020204" pitchFamily="34" charset="0"/>
                <a:sym typeface="Wingdings" panose="05000000000000000000" pitchFamily="2" charset="2"/>
              </a:rPr>
              <a:t>étudiant.e.s</a:t>
            </a:r>
            <a:r>
              <a:rPr lang="fr-FR" sz="1100" dirty="0">
                <a:latin typeface="Century Gothic" panose="020B0502020202020204" pitchFamily="34" charset="0"/>
                <a:sym typeface="Wingdings" panose="05000000000000000000" pitchFamily="2" charset="2"/>
              </a:rPr>
              <a:t> automobilistes sont 10% à considérer que les TC sont trop coûteux</a:t>
            </a:r>
          </a:p>
          <a:p>
            <a:pPr>
              <a:spcAft>
                <a:spcPts val="600"/>
              </a:spcAft>
            </a:pPr>
            <a:r>
              <a:rPr lang="fr-FR" sz="1300" b="1" dirty="0">
                <a:solidFill>
                  <a:srgbClr val="00A99B"/>
                </a:solidFill>
                <a:latin typeface="Century Gothic" panose="020B0502020202020204" pitchFamily="34" charset="0"/>
              </a:rPr>
              <a:t>31% </a:t>
            </a:r>
            <a:r>
              <a:rPr lang="fr-FR" sz="1300" dirty="0">
                <a:latin typeface="Century Gothic" panose="020B0502020202020204" pitchFamily="34" charset="0"/>
              </a:rPr>
              <a:t>horaires non adaptés</a:t>
            </a:r>
          </a:p>
          <a:p>
            <a:pPr>
              <a:spcAft>
                <a:spcPts val="600"/>
              </a:spcAft>
            </a:pPr>
            <a:endParaRPr lang="fr-FR" sz="1300" dirty="0">
              <a:latin typeface="Century Gothic" panose="020B0502020202020204" pitchFamily="34" charset="0"/>
            </a:endParaRPr>
          </a:p>
          <a:p>
            <a:pPr>
              <a:spcAft>
                <a:spcPts val="600"/>
              </a:spcAft>
            </a:pPr>
            <a:r>
              <a:rPr lang="fr-FR" sz="1300" b="1" dirty="0">
                <a:solidFill>
                  <a:srgbClr val="00A99B"/>
                </a:solidFill>
                <a:latin typeface="Century Gothic" panose="020B0502020202020204" pitchFamily="34" charset="0"/>
              </a:rPr>
              <a:t>26% </a:t>
            </a:r>
            <a:r>
              <a:rPr lang="fr-FR" sz="1300" dirty="0">
                <a:latin typeface="Century Gothic" panose="020B0502020202020204" pitchFamily="34" charset="0"/>
              </a:rPr>
              <a:t>arrêt de bus ou gare trop </a:t>
            </a:r>
            <a:r>
              <a:rPr lang="fr-FR" sz="1300" dirty="0" err="1">
                <a:latin typeface="Century Gothic" panose="020B0502020202020204" pitchFamily="34" charset="0"/>
              </a:rPr>
              <a:t>éloigné.e</a:t>
            </a:r>
            <a:r>
              <a:rPr lang="fr-FR" sz="1300" dirty="0">
                <a:latin typeface="Century Gothic" panose="020B0502020202020204" pitchFamily="34" charset="0"/>
              </a:rPr>
              <a:t> du domicile</a:t>
            </a:r>
          </a:p>
          <a:p>
            <a:pPr>
              <a:spcAft>
                <a:spcPts val="600"/>
              </a:spcAft>
            </a:pPr>
            <a:endParaRPr lang="fr-FR" sz="1300" b="1" dirty="0">
              <a:solidFill>
                <a:srgbClr val="00A99B"/>
              </a:solidFill>
              <a:latin typeface="Century Gothic" panose="020B0502020202020204" pitchFamily="34" charset="0"/>
            </a:endParaRPr>
          </a:p>
        </p:txBody>
      </p:sp>
      <p:grpSp>
        <p:nvGrpSpPr>
          <p:cNvPr id="31" name="Groupe 30">
            <a:extLst>
              <a:ext uri="{FF2B5EF4-FFF2-40B4-BE49-F238E27FC236}">
                <a16:creationId xmlns:a16="http://schemas.microsoft.com/office/drawing/2014/main" id="{985B303C-2D6C-4004-942D-26F6F96F866D}"/>
              </a:ext>
            </a:extLst>
          </p:cNvPr>
          <p:cNvGrpSpPr/>
          <p:nvPr/>
        </p:nvGrpSpPr>
        <p:grpSpPr>
          <a:xfrm>
            <a:off x="264254" y="5433911"/>
            <a:ext cx="8879746" cy="1349912"/>
            <a:chOff x="264254" y="5398399"/>
            <a:chExt cx="8879746" cy="1349912"/>
          </a:xfrm>
        </p:grpSpPr>
        <p:pic>
          <p:nvPicPr>
            <p:cNvPr id="32" name="Image 31">
              <a:extLst>
                <a:ext uri="{FF2B5EF4-FFF2-40B4-BE49-F238E27FC236}">
                  <a16:creationId xmlns:a16="http://schemas.microsoft.com/office/drawing/2014/main" id="{52EA7491-32FF-4152-809C-94C3D1DCE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2610">
              <a:off x="6347752" y="5398399"/>
              <a:ext cx="1540607" cy="1273695"/>
            </a:xfrm>
            <a:prstGeom prst="rect">
              <a:avLst/>
            </a:prstGeom>
          </p:spPr>
        </p:pic>
        <p:sp>
          <p:nvSpPr>
            <p:cNvPr id="33" name="Forme libre : forme 32">
              <a:extLst>
                <a:ext uri="{FF2B5EF4-FFF2-40B4-BE49-F238E27FC236}">
                  <a16:creationId xmlns:a16="http://schemas.microsoft.com/office/drawing/2014/main" id="{733142CB-0F78-4F45-A3E7-11E3CEDD345B}"/>
                </a:ext>
              </a:extLst>
            </p:cNvPr>
            <p:cNvSpPr/>
            <p:nvPr/>
          </p:nvSpPr>
          <p:spPr>
            <a:xfrm>
              <a:off x="264254" y="6123180"/>
              <a:ext cx="8879746" cy="625131"/>
            </a:xfrm>
            <a:custGeom>
              <a:avLst/>
              <a:gdLst>
                <a:gd name="connsiteX0" fmla="*/ 0 w 8808440"/>
                <a:gd name="connsiteY0" fmla="*/ 949019 h 1159622"/>
                <a:gd name="connsiteX1" fmla="*/ 1350627 w 8808440"/>
                <a:gd name="connsiteY1" fmla="*/ 1141966 h 1159622"/>
                <a:gd name="connsiteX2" fmla="*/ 4504888 w 8808440"/>
                <a:gd name="connsiteY2" fmla="*/ 1125188 h 1159622"/>
                <a:gd name="connsiteX3" fmla="*/ 5570289 w 8808440"/>
                <a:gd name="connsiteY3" fmla="*/ 915463 h 1159622"/>
                <a:gd name="connsiteX4" fmla="*/ 7692704 w 8808440"/>
                <a:gd name="connsiteY4" fmla="*/ 17841 h 1159622"/>
                <a:gd name="connsiteX5" fmla="*/ 8808440 w 8808440"/>
                <a:gd name="connsiteY5" fmla="*/ 403734 h 11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8440" h="1159622">
                  <a:moveTo>
                    <a:pt x="0" y="949019"/>
                  </a:moveTo>
                  <a:cubicBezTo>
                    <a:pt x="299906" y="1030812"/>
                    <a:pt x="599812" y="1112605"/>
                    <a:pt x="1350627" y="1141966"/>
                  </a:cubicBezTo>
                  <a:cubicBezTo>
                    <a:pt x="2101442" y="1171328"/>
                    <a:pt x="3801611" y="1162939"/>
                    <a:pt x="4504888" y="1125188"/>
                  </a:cubicBezTo>
                  <a:cubicBezTo>
                    <a:pt x="5208165" y="1087438"/>
                    <a:pt x="5038986" y="1100021"/>
                    <a:pt x="5570289" y="915463"/>
                  </a:cubicBezTo>
                  <a:cubicBezTo>
                    <a:pt x="6101592" y="730905"/>
                    <a:pt x="7153012" y="103129"/>
                    <a:pt x="7692704" y="17841"/>
                  </a:cubicBezTo>
                  <a:cubicBezTo>
                    <a:pt x="8232396" y="-67447"/>
                    <a:pt x="8520418" y="168143"/>
                    <a:pt x="8808440" y="403734"/>
                  </a:cubicBezTo>
                </a:path>
              </a:pathLst>
            </a:cu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50779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Budget transport des </a:t>
            </a:r>
            <a:r>
              <a:rPr lang="fr-FR" b="1" dirty="0" err="1">
                <a:latin typeface="Century Gothic" panose="020B0502020202020204" pitchFamily="34" charset="0"/>
              </a:rPr>
              <a:t>habitué.e.s</a:t>
            </a:r>
            <a:r>
              <a:rPr lang="fr-FR" b="1" dirty="0">
                <a:latin typeface="Century Gothic" panose="020B0502020202020204" pitchFamily="34" charset="0"/>
              </a:rPr>
              <a:t> (n=1398)</a:t>
            </a:r>
          </a:p>
        </p:txBody>
      </p:sp>
      <p:pic>
        <p:nvPicPr>
          <p:cNvPr id="14" name="Image 13">
            <a:extLst>
              <a:ext uri="{FF2B5EF4-FFF2-40B4-BE49-F238E27FC236}">
                <a16:creationId xmlns:a16="http://schemas.microsoft.com/office/drawing/2014/main" id="{4255EFFD-662D-4937-9C70-E8B95F4A6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285" y="2237788"/>
            <a:ext cx="2835430" cy="2835430"/>
          </a:xfrm>
          <a:prstGeom prst="rect">
            <a:avLst/>
          </a:prstGeom>
        </p:spPr>
      </p:pic>
      <p:cxnSp>
        <p:nvCxnSpPr>
          <p:cNvPr id="4" name="Connecteur droit 3">
            <a:extLst>
              <a:ext uri="{FF2B5EF4-FFF2-40B4-BE49-F238E27FC236}">
                <a16:creationId xmlns:a16="http://schemas.microsoft.com/office/drawing/2014/main" id="{2B4A2DCC-7E5A-4C90-976D-5E2C7F8EA74C}"/>
              </a:ext>
            </a:extLst>
          </p:cNvPr>
          <p:cNvCxnSpPr/>
          <p:nvPr/>
        </p:nvCxnSpPr>
        <p:spPr>
          <a:xfrm flipH="1" flipV="1">
            <a:off x="2516697" y="1963024"/>
            <a:ext cx="1006679" cy="50334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43E16076-B176-4592-B1E4-FDFEFAD62F7F}"/>
              </a:ext>
            </a:extLst>
          </p:cNvPr>
          <p:cNvSpPr txBox="1"/>
          <p:nvPr/>
        </p:nvSpPr>
        <p:spPr>
          <a:xfrm>
            <a:off x="964734" y="1283516"/>
            <a:ext cx="1359016" cy="769441"/>
          </a:xfrm>
          <a:prstGeom prst="rect">
            <a:avLst/>
          </a:prstGeom>
          <a:noFill/>
        </p:spPr>
        <p:txBody>
          <a:bodyPr wrap="square" rtlCol="0">
            <a:spAutoFit/>
          </a:bodyPr>
          <a:lstStyle/>
          <a:p>
            <a:pPr algn="ctr"/>
            <a:r>
              <a:rPr lang="fr-FR" sz="4400" b="1" dirty="0">
                <a:solidFill>
                  <a:srgbClr val="00A99B"/>
                </a:solidFill>
                <a:latin typeface="Century Gothic" panose="020B0502020202020204" pitchFamily="34" charset="0"/>
              </a:rPr>
              <a:t>62%</a:t>
            </a:r>
          </a:p>
        </p:txBody>
      </p:sp>
      <p:sp>
        <p:nvSpPr>
          <p:cNvPr id="7" name="ZoneTexte 6">
            <a:extLst>
              <a:ext uri="{FF2B5EF4-FFF2-40B4-BE49-F238E27FC236}">
                <a16:creationId xmlns:a16="http://schemas.microsoft.com/office/drawing/2014/main" id="{0C5CDCA3-022F-4198-B681-37A0F6BE398C}"/>
              </a:ext>
            </a:extLst>
          </p:cNvPr>
          <p:cNvSpPr txBox="1"/>
          <p:nvPr/>
        </p:nvSpPr>
        <p:spPr>
          <a:xfrm>
            <a:off x="671119" y="1963024"/>
            <a:ext cx="1786855" cy="523220"/>
          </a:xfrm>
          <a:prstGeom prst="rect">
            <a:avLst/>
          </a:prstGeom>
          <a:noFill/>
        </p:spPr>
        <p:txBody>
          <a:bodyPr wrap="square" rtlCol="0">
            <a:spAutoFit/>
          </a:bodyPr>
          <a:lstStyle/>
          <a:p>
            <a:pPr algn="ctr"/>
            <a:r>
              <a:rPr lang="fr-FR" sz="1400" dirty="0">
                <a:latin typeface="Century Gothic" panose="020B0502020202020204" pitchFamily="34" charset="0"/>
              </a:rPr>
              <a:t>dépensent </a:t>
            </a:r>
            <a:r>
              <a:rPr lang="fr-FR" sz="1400" b="1" dirty="0">
                <a:latin typeface="Century Gothic" panose="020B0502020202020204" pitchFamily="34" charset="0"/>
              </a:rPr>
              <a:t>moins de 40€/mois</a:t>
            </a:r>
          </a:p>
        </p:txBody>
      </p:sp>
      <p:cxnSp>
        <p:nvCxnSpPr>
          <p:cNvPr id="20" name="Connecteur droit 19">
            <a:extLst>
              <a:ext uri="{FF2B5EF4-FFF2-40B4-BE49-F238E27FC236}">
                <a16:creationId xmlns:a16="http://schemas.microsoft.com/office/drawing/2014/main" id="{8F160052-68C9-4AD4-A27F-9694C00E430F}"/>
              </a:ext>
            </a:extLst>
          </p:cNvPr>
          <p:cNvCxnSpPr>
            <a:cxnSpLocks/>
          </p:cNvCxnSpPr>
          <p:nvPr/>
        </p:nvCxnSpPr>
        <p:spPr>
          <a:xfrm flipH="1">
            <a:off x="5593363" y="1805322"/>
            <a:ext cx="931177" cy="64203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9E5E20DC-458E-4C43-8B8F-DF548016D149}"/>
              </a:ext>
            </a:extLst>
          </p:cNvPr>
          <p:cNvSpPr txBox="1"/>
          <p:nvPr/>
        </p:nvSpPr>
        <p:spPr>
          <a:xfrm>
            <a:off x="6669250" y="1283516"/>
            <a:ext cx="1359016" cy="769441"/>
          </a:xfrm>
          <a:prstGeom prst="rect">
            <a:avLst/>
          </a:prstGeom>
          <a:noFill/>
        </p:spPr>
        <p:txBody>
          <a:bodyPr wrap="square" rtlCol="0">
            <a:spAutoFit/>
          </a:bodyPr>
          <a:lstStyle/>
          <a:p>
            <a:pPr algn="ctr"/>
            <a:r>
              <a:rPr lang="fr-FR" sz="4400" b="1" dirty="0">
                <a:solidFill>
                  <a:srgbClr val="00A99B"/>
                </a:solidFill>
                <a:latin typeface="Century Gothic" panose="020B0502020202020204" pitchFamily="34" charset="0"/>
              </a:rPr>
              <a:t>17%</a:t>
            </a:r>
          </a:p>
        </p:txBody>
      </p:sp>
      <p:sp>
        <p:nvSpPr>
          <p:cNvPr id="24" name="ZoneTexte 23">
            <a:extLst>
              <a:ext uri="{FF2B5EF4-FFF2-40B4-BE49-F238E27FC236}">
                <a16:creationId xmlns:a16="http://schemas.microsoft.com/office/drawing/2014/main" id="{72B99F57-B018-4276-B00B-A02FDECB5D34}"/>
              </a:ext>
            </a:extLst>
          </p:cNvPr>
          <p:cNvSpPr txBox="1"/>
          <p:nvPr/>
        </p:nvSpPr>
        <p:spPr>
          <a:xfrm>
            <a:off x="6400814" y="1983707"/>
            <a:ext cx="1895887" cy="523220"/>
          </a:xfrm>
          <a:prstGeom prst="rect">
            <a:avLst/>
          </a:prstGeom>
          <a:noFill/>
        </p:spPr>
        <p:txBody>
          <a:bodyPr wrap="square" rtlCol="0">
            <a:spAutoFit/>
          </a:bodyPr>
          <a:lstStyle/>
          <a:p>
            <a:pPr algn="ctr"/>
            <a:r>
              <a:rPr lang="fr-FR" sz="1400" dirty="0">
                <a:latin typeface="Century Gothic" panose="020B0502020202020204" pitchFamily="34" charset="0"/>
              </a:rPr>
              <a:t>Dépensent </a:t>
            </a:r>
            <a:r>
              <a:rPr lang="fr-FR" sz="1400" b="1" dirty="0">
                <a:latin typeface="Century Gothic" panose="020B0502020202020204" pitchFamily="34" charset="0"/>
              </a:rPr>
              <a:t>40€ à 60€/mois</a:t>
            </a:r>
          </a:p>
        </p:txBody>
      </p:sp>
      <p:sp>
        <p:nvSpPr>
          <p:cNvPr id="25" name="ZoneTexte 24">
            <a:extLst>
              <a:ext uri="{FF2B5EF4-FFF2-40B4-BE49-F238E27FC236}">
                <a16:creationId xmlns:a16="http://schemas.microsoft.com/office/drawing/2014/main" id="{6051BC65-6346-41CD-BA59-F07B3282F8E3}"/>
              </a:ext>
            </a:extLst>
          </p:cNvPr>
          <p:cNvSpPr txBox="1"/>
          <p:nvPr/>
        </p:nvSpPr>
        <p:spPr>
          <a:xfrm>
            <a:off x="1098958" y="4688497"/>
            <a:ext cx="1359016" cy="769441"/>
          </a:xfrm>
          <a:prstGeom prst="rect">
            <a:avLst/>
          </a:prstGeom>
          <a:noFill/>
        </p:spPr>
        <p:txBody>
          <a:bodyPr wrap="square" rtlCol="0">
            <a:spAutoFit/>
          </a:bodyPr>
          <a:lstStyle/>
          <a:p>
            <a:pPr algn="ctr"/>
            <a:r>
              <a:rPr lang="fr-FR" sz="4400" b="1" dirty="0">
                <a:solidFill>
                  <a:srgbClr val="00A99B"/>
                </a:solidFill>
                <a:latin typeface="Century Gothic" panose="020B0502020202020204" pitchFamily="34" charset="0"/>
              </a:rPr>
              <a:t>11%</a:t>
            </a:r>
          </a:p>
        </p:txBody>
      </p:sp>
      <p:cxnSp>
        <p:nvCxnSpPr>
          <p:cNvPr id="26" name="Connecteur droit 25">
            <a:extLst>
              <a:ext uri="{FF2B5EF4-FFF2-40B4-BE49-F238E27FC236}">
                <a16:creationId xmlns:a16="http://schemas.microsoft.com/office/drawing/2014/main" id="{1B97C1AB-031E-48CD-B122-C8921E12D49F}"/>
              </a:ext>
            </a:extLst>
          </p:cNvPr>
          <p:cNvCxnSpPr>
            <a:cxnSpLocks/>
          </p:cNvCxnSpPr>
          <p:nvPr/>
        </p:nvCxnSpPr>
        <p:spPr>
          <a:xfrm flipH="1">
            <a:off x="2499944" y="4446165"/>
            <a:ext cx="1023432" cy="627052"/>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969A2FCF-9567-4A9D-9551-2DCFFE30A0BE}"/>
              </a:ext>
            </a:extLst>
          </p:cNvPr>
          <p:cNvSpPr txBox="1"/>
          <p:nvPr/>
        </p:nvSpPr>
        <p:spPr>
          <a:xfrm>
            <a:off x="584121" y="5405979"/>
            <a:ext cx="2292268" cy="307777"/>
          </a:xfrm>
          <a:prstGeom prst="rect">
            <a:avLst/>
          </a:prstGeom>
          <a:noFill/>
        </p:spPr>
        <p:txBody>
          <a:bodyPr wrap="square" rtlCol="0">
            <a:spAutoFit/>
          </a:bodyPr>
          <a:lstStyle/>
          <a:p>
            <a:pPr algn="ctr"/>
            <a:r>
              <a:rPr lang="fr-FR" sz="1400" dirty="0">
                <a:latin typeface="Century Gothic" panose="020B0502020202020204" pitchFamily="34" charset="0"/>
              </a:rPr>
              <a:t>Dépensent </a:t>
            </a:r>
            <a:r>
              <a:rPr lang="fr-FR" sz="1400" b="1" dirty="0">
                <a:latin typeface="Century Gothic" panose="020B0502020202020204" pitchFamily="34" charset="0"/>
              </a:rPr>
              <a:t>100€ et plus</a:t>
            </a:r>
          </a:p>
        </p:txBody>
      </p:sp>
      <p:sp>
        <p:nvSpPr>
          <p:cNvPr id="34" name="ZoneTexte 33">
            <a:extLst>
              <a:ext uri="{FF2B5EF4-FFF2-40B4-BE49-F238E27FC236}">
                <a16:creationId xmlns:a16="http://schemas.microsoft.com/office/drawing/2014/main" id="{72B82915-1B46-49DC-8329-D3EA2CC2DE6F}"/>
              </a:ext>
            </a:extLst>
          </p:cNvPr>
          <p:cNvSpPr txBox="1"/>
          <p:nvPr/>
        </p:nvSpPr>
        <p:spPr>
          <a:xfrm>
            <a:off x="6686026" y="4642719"/>
            <a:ext cx="1359016" cy="769441"/>
          </a:xfrm>
          <a:prstGeom prst="rect">
            <a:avLst/>
          </a:prstGeom>
          <a:noFill/>
        </p:spPr>
        <p:txBody>
          <a:bodyPr wrap="square" rtlCol="0">
            <a:spAutoFit/>
          </a:bodyPr>
          <a:lstStyle/>
          <a:p>
            <a:pPr algn="ctr"/>
            <a:r>
              <a:rPr lang="fr-FR" sz="4400" b="1" dirty="0">
                <a:solidFill>
                  <a:srgbClr val="00A99B"/>
                </a:solidFill>
                <a:latin typeface="Century Gothic" panose="020B0502020202020204" pitchFamily="34" charset="0"/>
              </a:rPr>
              <a:t>6%</a:t>
            </a:r>
          </a:p>
        </p:txBody>
      </p:sp>
      <p:cxnSp>
        <p:nvCxnSpPr>
          <p:cNvPr id="35" name="Connecteur droit 34">
            <a:extLst>
              <a:ext uri="{FF2B5EF4-FFF2-40B4-BE49-F238E27FC236}">
                <a16:creationId xmlns:a16="http://schemas.microsoft.com/office/drawing/2014/main" id="{FE038AB5-F42B-4FAA-A805-D3D3E3F58852}"/>
              </a:ext>
            </a:extLst>
          </p:cNvPr>
          <p:cNvCxnSpPr>
            <a:cxnSpLocks/>
            <a:stCxn id="34" idx="1"/>
          </p:cNvCxnSpPr>
          <p:nvPr/>
        </p:nvCxnSpPr>
        <p:spPr>
          <a:xfrm flipH="1" flipV="1">
            <a:off x="5662594" y="4408302"/>
            <a:ext cx="1023432" cy="619138"/>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9D095270-3672-4085-886F-515CC8FDA00A}"/>
              </a:ext>
            </a:extLst>
          </p:cNvPr>
          <p:cNvSpPr txBox="1"/>
          <p:nvPr/>
        </p:nvSpPr>
        <p:spPr>
          <a:xfrm>
            <a:off x="6150180" y="5405980"/>
            <a:ext cx="2397153" cy="523220"/>
          </a:xfrm>
          <a:prstGeom prst="rect">
            <a:avLst/>
          </a:prstGeom>
          <a:noFill/>
        </p:spPr>
        <p:txBody>
          <a:bodyPr wrap="square" rtlCol="0">
            <a:spAutoFit/>
          </a:bodyPr>
          <a:lstStyle/>
          <a:p>
            <a:pPr algn="ctr"/>
            <a:r>
              <a:rPr lang="fr-FR" sz="1400" dirty="0">
                <a:latin typeface="Century Gothic" panose="020B0502020202020204" pitchFamily="34" charset="0"/>
              </a:rPr>
              <a:t>Dépensent de </a:t>
            </a:r>
            <a:r>
              <a:rPr lang="fr-FR" sz="1400" b="1" dirty="0">
                <a:latin typeface="Century Gothic" panose="020B0502020202020204" pitchFamily="34" charset="0"/>
              </a:rPr>
              <a:t>60€ à 80€/mois</a:t>
            </a:r>
          </a:p>
        </p:txBody>
      </p:sp>
      <p:sp>
        <p:nvSpPr>
          <p:cNvPr id="38" name="ZoneTexte 37">
            <a:extLst>
              <a:ext uri="{FF2B5EF4-FFF2-40B4-BE49-F238E27FC236}">
                <a16:creationId xmlns:a16="http://schemas.microsoft.com/office/drawing/2014/main" id="{2CD9DC0F-6080-4AD2-AB13-3D99BCFE40CD}"/>
              </a:ext>
            </a:extLst>
          </p:cNvPr>
          <p:cNvSpPr txBox="1"/>
          <p:nvPr/>
        </p:nvSpPr>
        <p:spPr>
          <a:xfrm>
            <a:off x="3892492" y="5566048"/>
            <a:ext cx="1359016"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4%</a:t>
            </a:r>
          </a:p>
        </p:txBody>
      </p:sp>
      <p:cxnSp>
        <p:nvCxnSpPr>
          <p:cNvPr id="39" name="Connecteur droit 38">
            <a:extLst>
              <a:ext uri="{FF2B5EF4-FFF2-40B4-BE49-F238E27FC236}">
                <a16:creationId xmlns:a16="http://schemas.microsoft.com/office/drawing/2014/main" id="{C6352283-D023-45AC-8FF2-81F4C9F1AE5E}"/>
              </a:ext>
            </a:extLst>
          </p:cNvPr>
          <p:cNvCxnSpPr/>
          <p:nvPr/>
        </p:nvCxnSpPr>
        <p:spPr>
          <a:xfrm>
            <a:off x="4572000" y="4965761"/>
            <a:ext cx="0" cy="600287"/>
          </a:xfrm>
          <a:prstGeom prst="line">
            <a:avLst/>
          </a:prstGeom>
          <a:ln>
            <a:solidFill>
              <a:srgbClr val="00A99B"/>
            </a:solidFill>
            <a:prstDash val="solid"/>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5E33B36E-995F-44A2-A606-A09AE62377AB}"/>
              </a:ext>
            </a:extLst>
          </p:cNvPr>
          <p:cNvSpPr txBox="1"/>
          <p:nvPr/>
        </p:nvSpPr>
        <p:spPr>
          <a:xfrm>
            <a:off x="3624056" y="5995185"/>
            <a:ext cx="1895887" cy="415498"/>
          </a:xfrm>
          <a:prstGeom prst="rect">
            <a:avLst/>
          </a:prstGeom>
          <a:noFill/>
        </p:spPr>
        <p:txBody>
          <a:bodyPr wrap="square" rtlCol="0">
            <a:spAutoFit/>
          </a:bodyPr>
          <a:lstStyle/>
          <a:p>
            <a:pPr algn="ctr"/>
            <a:r>
              <a:rPr lang="fr-FR" sz="1050" dirty="0">
                <a:latin typeface="Century Gothic" panose="020B0502020202020204" pitchFamily="34" charset="0"/>
              </a:rPr>
              <a:t>Dépensent </a:t>
            </a:r>
            <a:r>
              <a:rPr lang="fr-FR" sz="1050" b="1" dirty="0">
                <a:latin typeface="Century Gothic" panose="020B0502020202020204" pitchFamily="34" charset="0"/>
              </a:rPr>
              <a:t>de 80€ à 100€/mois</a:t>
            </a:r>
          </a:p>
        </p:txBody>
      </p:sp>
      <p:pic>
        <p:nvPicPr>
          <p:cNvPr id="23" name="Image 22">
            <a:extLst>
              <a:ext uri="{FF2B5EF4-FFF2-40B4-BE49-F238E27FC236}">
                <a16:creationId xmlns:a16="http://schemas.microsoft.com/office/drawing/2014/main" id="{6B461751-D2A3-479D-A8E1-C962807EC12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693269" y="508068"/>
            <a:ext cx="1728131" cy="1728131"/>
          </a:xfrm>
          <a:prstGeom prst="rect">
            <a:avLst/>
          </a:prstGeom>
        </p:spPr>
      </p:pic>
      <p:cxnSp>
        <p:nvCxnSpPr>
          <p:cNvPr id="6" name="Connecteur droit avec flèche 5">
            <a:extLst>
              <a:ext uri="{FF2B5EF4-FFF2-40B4-BE49-F238E27FC236}">
                <a16:creationId xmlns:a16="http://schemas.microsoft.com/office/drawing/2014/main" id="{5B3C4AF2-599F-4A7A-A6EF-A31051F735D8}"/>
              </a:ext>
            </a:extLst>
          </p:cNvPr>
          <p:cNvCxnSpPr>
            <a:cxnSpLocks/>
          </p:cNvCxnSpPr>
          <p:nvPr/>
        </p:nvCxnSpPr>
        <p:spPr>
          <a:xfrm>
            <a:off x="4557334" y="1751854"/>
            <a:ext cx="0" cy="568650"/>
          </a:xfrm>
          <a:prstGeom prst="straightConnector1">
            <a:avLst/>
          </a:prstGeom>
          <a:ln>
            <a:solidFill>
              <a:srgbClr val="00A99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AE8FD6BE-0DEC-4C45-BA4A-8FFAD29D0329}"/>
              </a:ext>
            </a:extLst>
          </p:cNvPr>
          <p:cNvSpPr>
            <a:spLocks noGrp="1"/>
          </p:cNvSpPr>
          <p:nvPr>
            <p:ph type="sldNum" sz="quarter" idx="12"/>
          </p:nvPr>
        </p:nvSpPr>
        <p:spPr/>
        <p:txBody>
          <a:bodyPr/>
          <a:lstStyle/>
          <a:p>
            <a:fld id="{E399C115-596B-4060-A119-8783C9F587DB}" type="slidenum">
              <a:rPr lang="fr-FR" smtClean="0"/>
              <a:t>54</a:t>
            </a:fld>
            <a:endParaRPr lang="fr-FR"/>
          </a:p>
        </p:txBody>
      </p:sp>
    </p:spTree>
    <p:extLst>
      <p:ext uri="{BB962C8B-B14F-4D97-AF65-F5344CB8AC3E}">
        <p14:creationId xmlns:p14="http://schemas.microsoft.com/office/powerpoint/2010/main" val="2270862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49" y="333674"/>
            <a:ext cx="850698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Besoins exprimés sur les transports en commun </a:t>
            </a:r>
            <a:r>
              <a:rPr lang="fr-FR" b="1" dirty="0">
                <a:solidFill>
                  <a:prstClr val="black"/>
                </a:solidFill>
                <a:latin typeface="Century Gothic" panose="020B0502020202020204" pitchFamily="34" charset="0"/>
              </a:rPr>
              <a:t>par sites, statut, genre, distance, âge et horaires</a:t>
            </a:r>
            <a:endPar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1" name="Tableau 10">
            <a:extLst>
              <a:ext uri="{FF2B5EF4-FFF2-40B4-BE49-F238E27FC236}">
                <a16:creationId xmlns:a16="http://schemas.microsoft.com/office/drawing/2014/main" id="{9C6A2E14-5F40-4605-AA1E-5A42F210A8DB}"/>
              </a:ext>
            </a:extLst>
          </p:cNvPr>
          <p:cNvGraphicFramePr>
            <a:graphicFrameLocks noGrp="1"/>
          </p:cNvGraphicFramePr>
          <p:nvPr>
            <p:extLst>
              <p:ext uri="{D42A27DB-BD31-4B8C-83A1-F6EECF244321}">
                <p14:modId xmlns:p14="http://schemas.microsoft.com/office/powerpoint/2010/main" val="4011067609"/>
              </p:ext>
            </p:extLst>
          </p:nvPr>
        </p:nvGraphicFramePr>
        <p:xfrm>
          <a:off x="4486623" y="861447"/>
          <a:ext cx="4316912" cy="5633080"/>
        </p:xfrm>
        <a:graphic>
          <a:graphicData uri="http://schemas.openxmlformats.org/drawingml/2006/table">
            <a:tbl>
              <a:tblPr/>
              <a:tblGrid>
                <a:gridCol w="1034162">
                  <a:extLst>
                    <a:ext uri="{9D8B030D-6E8A-4147-A177-3AD203B41FA5}">
                      <a16:colId xmlns:a16="http://schemas.microsoft.com/office/drawing/2014/main" val="3924546843"/>
                    </a:ext>
                  </a:extLst>
                </a:gridCol>
                <a:gridCol w="547125">
                  <a:extLst>
                    <a:ext uri="{9D8B030D-6E8A-4147-A177-3AD203B41FA5}">
                      <a16:colId xmlns:a16="http://schemas.microsoft.com/office/drawing/2014/main" val="3979062759"/>
                    </a:ext>
                  </a:extLst>
                </a:gridCol>
                <a:gridCol w="547125">
                  <a:extLst>
                    <a:ext uri="{9D8B030D-6E8A-4147-A177-3AD203B41FA5}">
                      <a16:colId xmlns:a16="http://schemas.microsoft.com/office/drawing/2014/main" val="2280795933"/>
                    </a:ext>
                  </a:extLst>
                </a:gridCol>
                <a:gridCol w="547125">
                  <a:extLst>
                    <a:ext uri="{9D8B030D-6E8A-4147-A177-3AD203B41FA5}">
                      <a16:colId xmlns:a16="http://schemas.microsoft.com/office/drawing/2014/main" val="3535235342"/>
                    </a:ext>
                  </a:extLst>
                </a:gridCol>
                <a:gridCol w="547125">
                  <a:extLst>
                    <a:ext uri="{9D8B030D-6E8A-4147-A177-3AD203B41FA5}">
                      <a16:colId xmlns:a16="http://schemas.microsoft.com/office/drawing/2014/main" val="1582224631"/>
                    </a:ext>
                  </a:extLst>
                </a:gridCol>
                <a:gridCol w="547125">
                  <a:extLst>
                    <a:ext uri="{9D8B030D-6E8A-4147-A177-3AD203B41FA5}">
                      <a16:colId xmlns:a16="http://schemas.microsoft.com/office/drawing/2014/main" val="643475203"/>
                    </a:ext>
                  </a:extLst>
                </a:gridCol>
                <a:gridCol w="547125">
                  <a:extLst>
                    <a:ext uri="{9D8B030D-6E8A-4147-A177-3AD203B41FA5}">
                      <a16:colId xmlns:a16="http://schemas.microsoft.com/office/drawing/2014/main" val="3723888761"/>
                    </a:ext>
                  </a:extLst>
                </a:gridCol>
              </a:tblGrid>
              <a:tr h="205831">
                <a:tc>
                  <a:txBody>
                    <a:bodyPr/>
                    <a:lstStyle/>
                    <a:p>
                      <a:pPr algn="ctr" rtl="0" fontAlgn="ctr"/>
                      <a:r>
                        <a:rPr lang="fr-FR" sz="600" b="0" i="0" u="none" strike="noStrike">
                          <a:solidFill>
                            <a:srgbClr val="000000"/>
                          </a:solidFill>
                          <a:effectLst/>
                          <a:latin typeface="Arial" panose="020B0604020202020204" pitchFamily="34" charset="0"/>
                        </a:rPr>
                        <a:t> </a:t>
                      </a: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rtl="0" fontAlgn="ctr"/>
                      <a:r>
                        <a:rPr lang="fr-FR" sz="800" b="1" i="0" u="none" strike="noStrike" dirty="0">
                          <a:solidFill>
                            <a:srgbClr val="FFFFFF"/>
                          </a:solidFill>
                          <a:effectLst/>
                          <a:latin typeface="Century Gothic" panose="020B0502020202020204" pitchFamily="34" charset="0"/>
                        </a:rPr>
                        <a:t>SITE PRINCIPAL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88233487"/>
                  </a:ext>
                </a:extLst>
              </a:tr>
              <a:tr h="520995">
                <a:tc>
                  <a:txBody>
                    <a:bodyPr/>
                    <a:lstStyle/>
                    <a:p>
                      <a:pPr algn="ctr" rtl="0" fontAlgn="ctr"/>
                      <a:r>
                        <a:rPr lang="fr-FR" sz="600" b="0" i="0" u="none" strike="noStrike">
                          <a:solidFill>
                            <a:srgbClr val="000000"/>
                          </a:solidFill>
                          <a:effectLst/>
                          <a:latin typeface="Arial" panose="020B0604020202020204" pitchFamily="34" charset="0"/>
                        </a:rPr>
                        <a:t> </a:t>
                      </a: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800" b="0" i="1" u="none" strike="noStrike" dirty="0">
                          <a:solidFill>
                            <a:srgbClr val="000000"/>
                          </a:solidFill>
                          <a:effectLst/>
                          <a:latin typeface="Century Gothic" panose="020B0502020202020204" pitchFamily="34" charset="0"/>
                        </a:rPr>
                        <a:t>Tanneurs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1" u="none" strike="noStrike" dirty="0">
                          <a:solidFill>
                            <a:srgbClr val="000000"/>
                          </a:solidFill>
                          <a:effectLst/>
                          <a:latin typeface="Century Gothic" panose="020B0502020202020204" pitchFamily="34" charset="0"/>
                        </a:rPr>
                        <a:t>Deux-Lions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1" u="none" strike="noStrike" dirty="0">
                          <a:solidFill>
                            <a:srgbClr val="000000"/>
                          </a:solidFill>
                          <a:effectLst/>
                          <a:latin typeface="Century Gothic" panose="020B0502020202020204" pitchFamily="34" charset="0"/>
                        </a:rPr>
                        <a:t>Grandmont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1" u="none" strike="noStrike">
                          <a:solidFill>
                            <a:srgbClr val="000000"/>
                          </a:solidFill>
                          <a:effectLst/>
                          <a:latin typeface="Century Gothic" panose="020B0502020202020204" pitchFamily="34" charset="0"/>
                        </a:rPr>
                        <a:t>Tonnellé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1" u="none" strike="noStrike">
                          <a:solidFill>
                            <a:srgbClr val="000000"/>
                          </a:solidFill>
                          <a:effectLst/>
                          <a:latin typeface="Century Gothic" panose="020B0502020202020204" pitchFamily="34" charset="0"/>
                        </a:rPr>
                        <a:t>Plat d'Etain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1" u="none" strike="noStrike">
                          <a:solidFill>
                            <a:srgbClr val="000000"/>
                          </a:solidFill>
                          <a:effectLst/>
                          <a:latin typeface="Century Gothic" panose="020B0502020202020204" pitchFamily="34" charset="0"/>
                        </a:rPr>
                        <a:t>IUT de Tours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1568119"/>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Fréquence de passage trop faible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fr-FR" sz="800" b="0" i="0" u="none" strike="noStrike" kern="1200" dirty="0">
                          <a:solidFill>
                            <a:srgbClr val="000000"/>
                          </a:solidFill>
                          <a:effectLst/>
                          <a:latin typeface="Century Gothic" panose="020B0502020202020204" pitchFamily="34" charset="0"/>
                          <a:ea typeface="+mn-ea"/>
                          <a:cs typeface="+mn-cs"/>
                        </a:rPr>
                        <a:t>10%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995277"/>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Horaires non-adaptés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dirty="0">
                          <a:solidFill>
                            <a:srgbClr val="000000"/>
                          </a:solidFill>
                          <a:effectLst/>
                          <a:latin typeface="Century Gothic" panose="020B0502020202020204" pitchFamily="34" charset="0"/>
                        </a:rPr>
                        <a:t>19%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723606"/>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Le temps de trajet est trop long</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25%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30%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29%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28%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668857"/>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Manque de flexibilité dans les horaires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776669"/>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Trop de correspondances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224312"/>
                  </a:ext>
                </a:extLst>
              </a:tr>
              <a:tr h="558684">
                <a:tc>
                  <a:txBody>
                    <a:bodyPr/>
                    <a:lstStyle/>
                    <a:p>
                      <a:pPr algn="ctr" rtl="0" fontAlgn="ctr"/>
                      <a:r>
                        <a:rPr lang="fr-FR" sz="800" b="0" i="1" u="none" strike="noStrike" dirty="0">
                          <a:solidFill>
                            <a:srgbClr val="000000"/>
                          </a:solidFill>
                          <a:effectLst/>
                          <a:latin typeface="Century Gothic" panose="020B0502020202020204" pitchFamily="34" charset="0"/>
                        </a:rPr>
                        <a:t>Un arrêt de bus ou une gare trop </a:t>
                      </a:r>
                      <a:r>
                        <a:rPr lang="fr-FR" sz="800" b="0" i="1" u="none" strike="noStrike" dirty="0" err="1">
                          <a:solidFill>
                            <a:srgbClr val="000000"/>
                          </a:solidFill>
                          <a:effectLst/>
                          <a:latin typeface="Century Gothic" panose="020B0502020202020204" pitchFamily="34" charset="0"/>
                        </a:rPr>
                        <a:t>éloigné.e</a:t>
                      </a:r>
                      <a:r>
                        <a:rPr lang="fr-FR" sz="800" b="0" i="1" u="none" strike="noStrike" dirty="0">
                          <a:solidFill>
                            <a:srgbClr val="000000"/>
                          </a:solidFill>
                          <a:effectLst/>
                          <a:latin typeface="Century Gothic" panose="020B0502020202020204" pitchFamily="34" charset="0"/>
                        </a:rPr>
                        <a:t> de votre domicile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12%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326754"/>
                  </a:ext>
                </a:extLst>
              </a:tr>
              <a:tr h="672640">
                <a:tc>
                  <a:txBody>
                    <a:bodyPr/>
                    <a:lstStyle/>
                    <a:p>
                      <a:pPr algn="ctr" rtl="0" fontAlgn="ctr"/>
                      <a:r>
                        <a:rPr lang="fr-FR" sz="800" b="0" i="1" u="none" strike="noStrike" dirty="0">
                          <a:solidFill>
                            <a:srgbClr val="000000"/>
                          </a:solidFill>
                          <a:effectLst/>
                          <a:latin typeface="Century Gothic" panose="020B0502020202020204" pitchFamily="34" charset="0"/>
                        </a:rPr>
                        <a:t>Vous avez des contraintes familiales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899883"/>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Ensemble des autres raisons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972328"/>
                  </a:ext>
                </a:extLst>
              </a:tr>
              <a:tr h="520995">
                <a:tc>
                  <a:txBody>
                    <a:bodyPr/>
                    <a:lstStyle/>
                    <a:p>
                      <a:pPr algn="ctr" rtl="0" fontAlgn="ctr"/>
                      <a:r>
                        <a:rPr lang="fr-FR" sz="800" b="0" i="1" u="none" strike="noStrike" dirty="0">
                          <a:solidFill>
                            <a:srgbClr val="000000"/>
                          </a:solidFill>
                          <a:effectLst/>
                          <a:latin typeface="Century Gothic" panose="020B0502020202020204" pitchFamily="34" charset="0"/>
                        </a:rPr>
                        <a:t>Total général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695067"/>
                  </a:ext>
                </a:extLst>
              </a:tr>
            </a:tbl>
          </a:graphicData>
        </a:graphic>
      </p:graphicFrame>
      <p:sp>
        <p:nvSpPr>
          <p:cNvPr id="4" name="Espace réservé du numéro de diapositive 3">
            <a:extLst>
              <a:ext uri="{FF2B5EF4-FFF2-40B4-BE49-F238E27FC236}">
                <a16:creationId xmlns:a16="http://schemas.microsoft.com/office/drawing/2014/main" id="{88F2121B-8C2C-4147-BF01-7074E6FBAE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C7E155A1-15F2-4C24-BD23-5188668B0348}"/>
              </a:ext>
            </a:extLst>
          </p:cNvPr>
          <p:cNvSpPr txBox="1"/>
          <p:nvPr/>
        </p:nvSpPr>
        <p:spPr>
          <a:xfrm>
            <a:off x="515976" y="1117171"/>
            <a:ext cx="3772250" cy="4924425"/>
          </a:xfrm>
          <a:prstGeom prst="rect">
            <a:avLst/>
          </a:prstGeom>
          <a:noFill/>
        </p:spPr>
        <p:txBody>
          <a:bodyPr wrap="square" numCol="1" spcCol="18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Pour les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habitué.e.s</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Une demande d’amélioration de la ponctualité est plus importante sur les sites </a:t>
            </a:r>
            <a:r>
              <a:rPr kumimoji="0" lang="fr-FR" sz="1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Tonnellé</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IUT de Tours.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L’ensemble des statuts expriment les mêmes besoins que selon l’approche par site.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Pour les non </a:t>
            </a:r>
            <a:r>
              <a:rPr kumimoji="0" lang="fr-FR"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habitué.e.s</a:t>
            </a:r>
            <a:endParaRPr kumimoji="0" 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femmes sont plus nombreuses à ne pas prendre les transports en commun en raison de contraintes familiales (+7 points).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a:t>
            </a:r>
            <a:r>
              <a:rPr kumimoji="0" lang="fr-FR" sz="1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interrogé.e.s</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habitant à plus de 40 km mentionnent certes les raisons habituelles (temps de trajet trop long,…) mais également un problème d’horaires et d’arrêts de bus </a:t>
            </a:r>
            <a:r>
              <a:rPr lang="fr-FR" sz="1000" dirty="0">
                <a:solidFill>
                  <a:prstClr val="black"/>
                </a:solidFill>
                <a:latin typeface="Century Gothic" panose="020B0502020202020204" pitchFamily="34" charset="0"/>
              </a:rPr>
              <a:t>/</a:t>
            </a: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gares trop éloignés de leur domicile.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L’âge n’a pas d’impact particulier sur le fait de ne pas utiliser les transports en commun, ni les horaires de départ et d’arrivée.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tableau ci-contre croise les raisons de non-utilisation des transports en commun et les sites principaux, du point de vue des personnes qui n’utilisent pas ce mode.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9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dirty="0">
              <a:solidFill>
                <a:prstClr val="black"/>
              </a:solidFill>
              <a:latin typeface="Century Gothic" panose="020B0502020202020204" pitchFamily="34" charset="0"/>
            </a:endParaRPr>
          </a:p>
        </p:txBody>
      </p:sp>
      <p:sp>
        <p:nvSpPr>
          <p:cNvPr id="9" name="Rectangle 8">
            <a:extLst>
              <a:ext uri="{FF2B5EF4-FFF2-40B4-BE49-F238E27FC236}">
                <a16:creationId xmlns:a16="http://schemas.microsoft.com/office/drawing/2014/main" id="{ACCC88E3-9475-47A5-B1CC-4E836ED3A5C6}"/>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a:t>
            </a:r>
          </a:p>
        </p:txBody>
      </p:sp>
    </p:spTree>
    <p:extLst>
      <p:ext uri="{BB962C8B-B14F-4D97-AF65-F5344CB8AC3E}">
        <p14:creationId xmlns:p14="http://schemas.microsoft.com/office/powerpoint/2010/main" val="197458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600587"/>
            <a:ext cx="4630723" cy="954107"/>
          </a:xfrm>
          <a:prstGeom prst="rect">
            <a:avLst/>
          </a:prstGeom>
          <a:noFill/>
        </p:spPr>
        <p:txBody>
          <a:bodyPr wrap="square" rtlCol="0">
            <a:spAutoFit/>
          </a:bodyPr>
          <a:lstStyle/>
          <a:p>
            <a:pPr algn="ctr"/>
            <a:r>
              <a:rPr lang="fr-FR" sz="2800" b="1" dirty="0">
                <a:latin typeface="Century Gothic" panose="020B0502020202020204" pitchFamily="34" charset="0"/>
              </a:rPr>
              <a:t>Partie 7</a:t>
            </a:r>
          </a:p>
          <a:p>
            <a:pPr algn="ctr"/>
            <a:r>
              <a:rPr lang="fr-FR" sz="2800" b="1" dirty="0">
                <a:solidFill>
                  <a:srgbClr val="00A99B"/>
                </a:solidFill>
                <a:latin typeface="Century Gothic" panose="020B0502020202020204" pitchFamily="34" charset="0"/>
              </a:rPr>
              <a:t>Venir en voiture</a:t>
            </a:r>
          </a:p>
        </p:txBody>
      </p:sp>
      <p:sp>
        <p:nvSpPr>
          <p:cNvPr id="3" name="Espace réservé du numéro de diapositive 2">
            <a:extLst>
              <a:ext uri="{FF2B5EF4-FFF2-40B4-BE49-F238E27FC236}">
                <a16:creationId xmlns:a16="http://schemas.microsoft.com/office/drawing/2014/main" id="{71BF0376-2440-4A4C-B77B-2F16CDD83AB5}"/>
              </a:ext>
            </a:extLst>
          </p:cNvPr>
          <p:cNvSpPr>
            <a:spLocks noGrp="1"/>
          </p:cNvSpPr>
          <p:nvPr>
            <p:ph type="sldNum" sz="quarter" idx="12"/>
          </p:nvPr>
        </p:nvSpPr>
        <p:spPr/>
        <p:txBody>
          <a:bodyPr/>
          <a:lstStyle/>
          <a:p>
            <a:fld id="{E399C115-596B-4060-A119-8783C9F587DB}" type="slidenum">
              <a:rPr lang="fr-FR" smtClean="0"/>
              <a:t>56</a:t>
            </a:fld>
            <a:endParaRPr lang="fr-FR"/>
          </a:p>
        </p:txBody>
      </p:sp>
    </p:spTree>
    <p:extLst>
      <p:ext uri="{BB962C8B-B14F-4D97-AF65-F5344CB8AC3E}">
        <p14:creationId xmlns:p14="http://schemas.microsoft.com/office/powerpoint/2010/main" val="3032315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Raisons de l’usage de la voiture (n=690)</a:t>
            </a:r>
            <a:endParaRPr lang="fr-FR" b="1" dirty="0">
              <a:solidFill>
                <a:srgbClr val="FF0000"/>
              </a:solidFill>
              <a:latin typeface="Century Gothic" panose="020B0502020202020204" pitchFamily="34" charset="0"/>
            </a:endParaRPr>
          </a:p>
        </p:txBody>
      </p:sp>
      <p:pic>
        <p:nvPicPr>
          <p:cNvPr id="6" name="Image 5">
            <a:extLst>
              <a:ext uri="{FF2B5EF4-FFF2-40B4-BE49-F238E27FC236}">
                <a16:creationId xmlns:a16="http://schemas.microsoft.com/office/drawing/2014/main" id="{F4E88DB4-84A5-4FB8-BE9D-8963ED858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3774">
            <a:off x="8003592" y="5788142"/>
            <a:ext cx="692093" cy="692093"/>
          </a:xfrm>
          <a:prstGeom prst="rect">
            <a:avLst/>
          </a:prstGeom>
        </p:spPr>
      </p:pic>
      <p:sp>
        <p:nvSpPr>
          <p:cNvPr id="7" name="Forme libre : forme 6">
            <a:extLst>
              <a:ext uri="{FF2B5EF4-FFF2-40B4-BE49-F238E27FC236}">
                <a16:creationId xmlns:a16="http://schemas.microsoft.com/office/drawing/2014/main" id="{09D7C8C1-4849-4B8A-8EC1-A2B816BE5D76}"/>
              </a:ext>
            </a:extLst>
          </p:cNvPr>
          <p:cNvSpPr/>
          <p:nvPr/>
        </p:nvSpPr>
        <p:spPr>
          <a:xfrm>
            <a:off x="1728132" y="1845578"/>
            <a:ext cx="7390700" cy="4907561"/>
          </a:xfrm>
          <a:custGeom>
            <a:avLst/>
            <a:gdLst>
              <a:gd name="connsiteX0" fmla="*/ 0 w 8565160"/>
              <a:gd name="connsiteY0" fmla="*/ 0 h 5863905"/>
              <a:gd name="connsiteX1" fmla="*/ 587230 w 8565160"/>
              <a:gd name="connsiteY1" fmla="*/ 595618 h 5863905"/>
              <a:gd name="connsiteX2" fmla="*/ 1031846 w 8565160"/>
              <a:gd name="connsiteY2" fmla="*/ 696286 h 5863905"/>
              <a:gd name="connsiteX3" fmla="*/ 1426129 w 8565160"/>
              <a:gd name="connsiteY3" fmla="*/ 805343 h 5863905"/>
              <a:gd name="connsiteX4" fmla="*/ 1635854 w 8565160"/>
              <a:gd name="connsiteY4" fmla="*/ 1048624 h 5863905"/>
              <a:gd name="connsiteX5" fmla="*/ 1744910 w 8565160"/>
              <a:gd name="connsiteY5" fmla="*/ 1409350 h 5863905"/>
              <a:gd name="connsiteX6" fmla="*/ 1996580 w 8565160"/>
              <a:gd name="connsiteY6" fmla="*/ 1971413 h 5863905"/>
              <a:gd name="connsiteX7" fmla="*/ 2231472 w 8565160"/>
              <a:gd name="connsiteY7" fmla="*/ 2298584 h 5863905"/>
              <a:gd name="connsiteX8" fmla="*/ 2625755 w 8565160"/>
              <a:gd name="connsiteY8" fmla="*/ 2491530 h 5863905"/>
              <a:gd name="connsiteX9" fmla="*/ 3087149 w 8565160"/>
              <a:gd name="connsiteY9" fmla="*/ 2642532 h 5863905"/>
              <a:gd name="connsiteX10" fmla="*/ 4353887 w 8565160"/>
              <a:gd name="connsiteY10" fmla="*/ 3028426 h 5863905"/>
              <a:gd name="connsiteX11" fmla="*/ 4781725 w 8565160"/>
              <a:gd name="connsiteY11" fmla="*/ 3909270 h 5863905"/>
              <a:gd name="connsiteX12" fmla="*/ 5016617 w 8565160"/>
              <a:gd name="connsiteY12" fmla="*/ 4303552 h 5863905"/>
              <a:gd name="connsiteX13" fmla="*/ 5268287 w 8565160"/>
              <a:gd name="connsiteY13" fmla="*/ 4546833 h 5863905"/>
              <a:gd name="connsiteX14" fmla="*/ 5746459 w 8565160"/>
              <a:gd name="connsiteY14" fmla="*/ 4848837 h 5863905"/>
              <a:gd name="connsiteX15" fmla="*/ 6107186 w 8565160"/>
              <a:gd name="connsiteY15" fmla="*/ 4999839 h 5863905"/>
              <a:gd name="connsiteX16" fmla="*/ 6451134 w 8565160"/>
              <a:gd name="connsiteY16" fmla="*/ 5117284 h 5863905"/>
              <a:gd name="connsiteX17" fmla="*/ 6811861 w 8565160"/>
              <a:gd name="connsiteY17" fmla="*/ 5209563 h 5863905"/>
              <a:gd name="connsiteX18" fmla="*/ 7197755 w 8565160"/>
              <a:gd name="connsiteY18" fmla="*/ 5285064 h 5863905"/>
              <a:gd name="connsiteX19" fmla="*/ 7533314 w 8565160"/>
              <a:gd name="connsiteY19" fmla="*/ 5335398 h 5863905"/>
              <a:gd name="connsiteX20" fmla="*/ 7818540 w 8565160"/>
              <a:gd name="connsiteY20" fmla="*/ 5410899 h 5863905"/>
              <a:gd name="connsiteX21" fmla="*/ 8036654 w 8565160"/>
              <a:gd name="connsiteY21" fmla="*/ 5469622 h 5863905"/>
              <a:gd name="connsiteX22" fmla="*/ 8288323 w 8565160"/>
              <a:gd name="connsiteY22" fmla="*/ 5629013 h 5863905"/>
              <a:gd name="connsiteX23" fmla="*/ 8447714 w 8565160"/>
              <a:gd name="connsiteY23" fmla="*/ 5712903 h 5863905"/>
              <a:gd name="connsiteX24" fmla="*/ 8506437 w 8565160"/>
              <a:gd name="connsiteY24" fmla="*/ 5763237 h 5863905"/>
              <a:gd name="connsiteX25" fmla="*/ 8565160 w 8565160"/>
              <a:gd name="connsiteY25" fmla="*/ 5863905 h 586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65160" h="5863905">
                <a:moveTo>
                  <a:pt x="0" y="0"/>
                </a:moveTo>
                <a:cubicBezTo>
                  <a:pt x="207628" y="239785"/>
                  <a:pt x="415256" y="479570"/>
                  <a:pt x="587230" y="595618"/>
                </a:cubicBezTo>
                <a:cubicBezTo>
                  <a:pt x="759204" y="711666"/>
                  <a:pt x="892030" y="661332"/>
                  <a:pt x="1031846" y="696286"/>
                </a:cubicBezTo>
                <a:cubicBezTo>
                  <a:pt x="1171662" y="731240"/>
                  <a:pt x="1325461" y="746620"/>
                  <a:pt x="1426129" y="805343"/>
                </a:cubicBezTo>
                <a:cubicBezTo>
                  <a:pt x="1526797" y="864066"/>
                  <a:pt x="1582724" y="947956"/>
                  <a:pt x="1635854" y="1048624"/>
                </a:cubicBezTo>
                <a:cubicBezTo>
                  <a:pt x="1688984" y="1149292"/>
                  <a:pt x="1684789" y="1255552"/>
                  <a:pt x="1744910" y="1409350"/>
                </a:cubicBezTo>
                <a:cubicBezTo>
                  <a:pt x="1805031" y="1563148"/>
                  <a:pt x="1915486" y="1823207"/>
                  <a:pt x="1996580" y="1971413"/>
                </a:cubicBezTo>
                <a:cubicBezTo>
                  <a:pt x="2077674" y="2119619"/>
                  <a:pt x="2126610" y="2211898"/>
                  <a:pt x="2231472" y="2298584"/>
                </a:cubicBezTo>
                <a:cubicBezTo>
                  <a:pt x="2336334" y="2385270"/>
                  <a:pt x="2483142" y="2434205"/>
                  <a:pt x="2625755" y="2491530"/>
                </a:cubicBezTo>
                <a:cubicBezTo>
                  <a:pt x="2768368" y="2548855"/>
                  <a:pt x="3087149" y="2642532"/>
                  <a:pt x="3087149" y="2642532"/>
                </a:cubicBezTo>
                <a:cubicBezTo>
                  <a:pt x="3375171" y="2732015"/>
                  <a:pt x="4071458" y="2817303"/>
                  <a:pt x="4353887" y="3028426"/>
                </a:cubicBezTo>
                <a:cubicBezTo>
                  <a:pt x="4636316" y="3239549"/>
                  <a:pt x="4671270" y="3696749"/>
                  <a:pt x="4781725" y="3909270"/>
                </a:cubicBezTo>
                <a:cubicBezTo>
                  <a:pt x="4892180" y="4121791"/>
                  <a:pt x="4935523" y="4197291"/>
                  <a:pt x="5016617" y="4303552"/>
                </a:cubicBezTo>
                <a:cubicBezTo>
                  <a:pt x="5097711" y="4409813"/>
                  <a:pt x="5146647" y="4455952"/>
                  <a:pt x="5268287" y="4546833"/>
                </a:cubicBezTo>
                <a:cubicBezTo>
                  <a:pt x="5389927" y="4637714"/>
                  <a:pt x="5606642" y="4773336"/>
                  <a:pt x="5746459" y="4848837"/>
                </a:cubicBezTo>
                <a:cubicBezTo>
                  <a:pt x="5886276" y="4924338"/>
                  <a:pt x="5989740" y="4955098"/>
                  <a:pt x="6107186" y="4999839"/>
                </a:cubicBezTo>
                <a:cubicBezTo>
                  <a:pt x="6224632" y="5044580"/>
                  <a:pt x="6333688" y="5082330"/>
                  <a:pt x="6451134" y="5117284"/>
                </a:cubicBezTo>
                <a:cubicBezTo>
                  <a:pt x="6568580" y="5152238"/>
                  <a:pt x="6687424" y="5181600"/>
                  <a:pt x="6811861" y="5209563"/>
                </a:cubicBezTo>
                <a:cubicBezTo>
                  <a:pt x="6936298" y="5237526"/>
                  <a:pt x="7077513" y="5264092"/>
                  <a:pt x="7197755" y="5285064"/>
                </a:cubicBezTo>
                <a:cubicBezTo>
                  <a:pt x="7317997" y="5306036"/>
                  <a:pt x="7429850" y="5314425"/>
                  <a:pt x="7533314" y="5335398"/>
                </a:cubicBezTo>
                <a:cubicBezTo>
                  <a:pt x="7636778" y="5356371"/>
                  <a:pt x="7818540" y="5410899"/>
                  <a:pt x="7818540" y="5410899"/>
                </a:cubicBezTo>
                <a:cubicBezTo>
                  <a:pt x="7902430" y="5433270"/>
                  <a:pt x="7958357" y="5433270"/>
                  <a:pt x="8036654" y="5469622"/>
                </a:cubicBezTo>
                <a:cubicBezTo>
                  <a:pt x="8114951" y="5505974"/>
                  <a:pt x="8219813" y="5588466"/>
                  <a:pt x="8288323" y="5629013"/>
                </a:cubicBezTo>
                <a:cubicBezTo>
                  <a:pt x="8356833" y="5669560"/>
                  <a:pt x="8411362" y="5690532"/>
                  <a:pt x="8447714" y="5712903"/>
                </a:cubicBezTo>
                <a:cubicBezTo>
                  <a:pt x="8484066" y="5735274"/>
                  <a:pt x="8486863" y="5738070"/>
                  <a:pt x="8506437" y="5763237"/>
                </a:cubicBezTo>
                <a:cubicBezTo>
                  <a:pt x="8526011" y="5788404"/>
                  <a:pt x="8545585" y="5826154"/>
                  <a:pt x="8565160" y="5863905"/>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E9C8E7D7-0319-40CE-B43E-FF10D4CBD043}"/>
              </a:ext>
            </a:extLst>
          </p:cNvPr>
          <p:cNvSpPr txBox="1"/>
          <p:nvPr/>
        </p:nvSpPr>
        <p:spPr>
          <a:xfrm>
            <a:off x="545283" y="1111082"/>
            <a:ext cx="2298585"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72%</a:t>
            </a:r>
          </a:p>
        </p:txBody>
      </p:sp>
      <p:sp>
        <p:nvSpPr>
          <p:cNvPr id="10" name="Forme libre : forme 9">
            <a:extLst>
              <a:ext uri="{FF2B5EF4-FFF2-40B4-BE49-F238E27FC236}">
                <a16:creationId xmlns:a16="http://schemas.microsoft.com/office/drawing/2014/main" id="{747AA53D-EC70-4209-AEB7-41EB5E2A5C8E}"/>
              </a:ext>
            </a:extLst>
          </p:cNvPr>
          <p:cNvSpPr/>
          <p:nvPr/>
        </p:nvSpPr>
        <p:spPr>
          <a:xfrm>
            <a:off x="402672" y="872239"/>
            <a:ext cx="906011" cy="369332"/>
          </a:xfrm>
          <a:custGeom>
            <a:avLst/>
            <a:gdLst>
              <a:gd name="connsiteX0" fmla="*/ 0 w 906011"/>
              <a:gd name="connsiteY0" fmla="*/ 0 h 520118"/>
              <a:gd name="connsiteX1" fmla="*/ 377504 w 906011"/>
              <a:gd name="connsiteY1" fmla="*/ 167780 h 520118"/>
              <a:gd name="connsiteX2" fmla="*/ 738231 w 906011"/>
              <a:gd name="connsiteY2" fmla="*/ 293615 h 520118"/>
              <a:gd name="connsiteX3" fmla="*/ 872455 w 906011"/>
              <a:gd name="connsiteY3" fmla="*/ 444617 h 520118"/>
              <a:gd name="connsiteX4" fmla="*/ 906011 w 906011"/>
              <a:gd name="connsiteY4" fmla="*/ 520118 h 52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011" h="520118">
                <a:moveTo>
                  <a:pt x="0" y="0"/>
                </a:moveTo>
                <a:cubicBezTo>
                  <a:pt x="127233" y="59422"/>
                  <a:pt x="254466" y="118844"/>
                  <a:pt x="377504" y="167780"/>
                </a:cubicBezTo>
                <a:cubicBezTo>
                  <a:pt x="500543" y="216716"/>
                  <a:pt x="655739" y="247476"/>
                  <a:pt x="738231" y="293615"/>
                </a:cubicBezTo>
                <a:cubicBezTo>
                  <a:pt x="820723" y="339755"/>
                  <a:pt x="844492" y="406867"/>
                  <a:pt x="872455" y="444617"/>
                </a:cubicBezTo>
                <a:cubicBezTo>
                  <a:pt x="900418" y="482368"/>
                  <a:pt x="903214" y="501243"/>
                  <a:pt x="906011" y="520118"/>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A4525A0-FF08-4A0C-B769-A0F2D244D273}"/>
              </a:ext>
            </a:extLst>
          </p:cNvPr>
          <p:cNvSpPr txBox="1"/>
          <p:nvPr/>
        </p:nvSpPr>
        <p:spPr>
          <a:xfrm>
            <a:off x="2411834" y="1526580"/>
            <a:ext cx="6023296" cy="307777"/>
          </a:xfrm>
          <a:prstGeom prst="rect">
            <a:avLst/>
          </a:prstGeom>
          <a:noFill/>
        </p:spPr>
        <p:txBody>
          <a:bodyPr wrap="square" rtlCol="0">
            <a:spAutoFit/>
          </a:bodyPr>
          <a:lstStyle/>
          <a:p>
            <a:r>
              <a:rPr lang="fr-FR" sz="1400" dirty="0">
                <a:latin typeface="Century Gothic" panose="020B0502020202020204" pitchFamily="34" charset="0"/>
              </a:rPr>
              <a:t>disent que </a:t>
            </a:r>
            <a:r>
              <a:rPr lang="fr-FR" sz="1400" b="1" dirty="0">
                <a:latin typeface="Century Gothic" panose="020B0502020202020204" pitchFamily="34" charset="0"/>
              </a:rPr>
              <a:t>c’est plus rapide</a:t>
            </a:r>
          </a:p>
        </p:txBody>
      </p:sp>
      <p:sp>
        <p:nvSpPr>
          <p:cNvPr id="12" name="ZoneTexte 11">
            <a:extLst>
              <a:ext uri="{FF2B5EF4-FFF2-40B4-BE49-F238E27FC236}">
                <a16:creationId xmlns:a16="http://schemas.microsoft.com/office/drawing/2014/main" id="{805F3C8A-87BA-42D2-8112-CD1B0153DFEC}"/>
              </a:ext>
            </a:extLst>
          </p:cNvPr>
          <p:cNvSpPr txBox="1"/>
          <p:nvPr/>
        </p:nvSpPr>
        <p:spPr>
          <a:xfrm>
            <a:off x="3271707" y="2778673"/>
            <a:ext cx="1879134" cy="769441"/>
          </a:xfrm>
          <a:prstGeom prst="rect">
            <a:avLst/>
          </a:prstGeom>
          <a:noFill/>
        </p:spPr>
        <p:txBody>
          <a:bodyPr wrap="square" rtlCol="0">
            <a:spAutoFit/>
          </a:bodyPr>
          <a:lstStyle/>
          <a:p>
            <a:pPr algn="ctr"/>
            <a:r>
              <a:rPr lang="fr-FR" sz="4400" b="1" dirty="0">
                <a:solidFill>
                  <a:srgbClr val="00A99B"/>
                </a:solidFill>
                <a:latin typeface="Century Gothic" panose="020B0502020202020204" pitchFamily="34" charset="0"/>
              </a:rPr>
              <a:t>69%</a:t>
            </a:r>
          </a:p>
        </p:txBody>
      </p:sp>
      <p:sp>
        <p:nvSpPr>
          <p:cNvPr id="13" name="ZoneTexte 12">
            <a:extLst>
              <a:ext uri="{FF2B5EF4-FFF2-40B4-BE49-F238E27FC236}">
                <a16:creationId xmlns:a16="http://schemas.microsoft.com/office/drawing/2014/main" id="{E6453E0F-FE81-4F54-9ADB-1AACD32EC3E8}"/>
              </a:ext>
            </a:extLst>
          </p:cNvPr>
          <p:cNvSpPr txBox="1"/>
          <p:nvPr/>
        </p:nvSpPr>
        <p:spPr>
          <a:xfrm>
            <a:off x="4812484" y="3129092"/>
            <a:ext cx="6023296" cy="276999"/>
          </a:xfrm>
          <a:prstGeom prst="rect">
            <a:avLst/>
          </a:prstGeom>
          <a:noFill/>
        </p:spPr>
        <p:txBody>
          <a:bodyPr wrap="square" rtlCol="0">
            <a:spAutoFit/>
          </a:bodyPr>
          <a:lstStyle/>
          <a:p>
            <a:r>
              <a:rPr lang="fr-FR" sz="1200" dirty="0">
                <a:latin typeface="Century Gothic" panose="020B0502020202020204" pitchFamily="34" charset="0"/>
              </a:rPr>
              <a:t>disent qu’ils peuvent </a:t>
            </a:r>
            <a:r>
              <a:rPr lang="fr-FR" sz="1200" b="1" dirty="0">
                <a:latin typeface="Century Gothic" panose="020B0502020202020204" pitchFamily="34" charset="0"/>
              </a:rPr>
              <a:t>mieux gérer leur temps</a:t>
            </a:r>
          </a:p>
        </p:txBody>
      </p:sp>
      <p:sp>
        <p:nvSpPr>
          <p:cNvPr id="14" name="ZoneTexte 13">
            <a:extLst>
              <a:ext uri="{FF2B5EF4-FFF2-40B4-BE49-F238E27FC236}">
                <a16:creationId xmlns:a16="http://schemas.microsoft.com/office/drawing/2014/main" id="{D47634B1-2EE1-4D2D-9CBA-3CB700EF1B07}"/>
              </a:ext>
            </a:extLst>
          </p:cNvPr>
          <p:cNvSpPr txBox="1"/>
          <p:nvPr/>
        </p:nvSpPr>
        <p:spPr>
          <a:xfrm>
            <a:off x="5536734" y="4299358"/>
            <a:ext cx="1879134"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59%</a:t>
            </a:r>
          </a:p>
        </p:txBody>
      </p:sp>
      <p:sp>
        <p:nvSpPr>
          <p:cNvPr id="15" name="ZoneTexte 14">
            <a:extLst>
              <a:ext uri="{FF2B5EF4-FFF2-40B4-BE49-F238E27FC236}">
                <a16:creationId xmlns:a16="http://schemas.microsoft.com/office/drawing/2014/main" id="{D507D19E-0EB1-47A2-8F65-E47A684FB38E}"/>
              </a:ext>
            </a:extLst>
          </p:cNvPr>
          <p:cNvSpPr txBox="1"/>
          <p:nvPr/>
        </p:nvSpPr>
        <p:spPr>
          <a:xfrm>
            <a:off x="6965658" y="4622523"/>
            <a:ext cx="2426170" cy="261610"/>
          </a:xfrm>
          <a:prstGeom prst="rect">
            <a:avLst/>
          </a:prstGeom>
          <a:noFill/>
        </p:spPr>
        <p:txBody>
          <a:bodyPr wrap="square" rtlCol="0">
            <a:spAutoFit/>
          </a:bodyPr>
          <a:lstStyle/>
          <a:p>
            <a:r>
              <a:rPr lang="fr-FR" sz="1100" dirty="0">
                <a:latin typeface="Century Gothic" panose="020B0502020202020204" pitchFamily="34" charset="0"/>
              </a:rPr>
              <a:t>disent que </a:t>
            </a:r>
            <a:r>
              <a:rPr lang="fr-FR" sz="1100" b="1" dirty="0">
                <a:latin typeface="Century Gothic" panose="020B0502020202020204" pitchFamily="34" charset="0"/>
              </a:rPr>
              <a:t>c’est pratique</a:t>
            </a:r>
          </a:p>
        </p:txBody>
      </p:sp>
      <p:sp>
        <p:nvSpPr>
          <p:cNvPr id="16" name="ZoneTexte 15">
            <a:extLst>
              <a:ext uri="{FF2B5EF4-FFF2-40B4-BE49-F238E27FC236}">
                <a16:creationId xmlns:a16="http://schemas.microsoft.com/office/drawing/2014/main" id="{57DCFD8D-858A-4434-9C96-9FB38348243B}"/>
              </a:ext>
            </a:extLst>
          </p:cNvPr>
          <p:cNvSpPr txBox="1"/>
          <p:nvPr/>
        </p:nvSpPr>
        <p:spPr>
          <a:xfrm>
            <a:off x="434654" y="5610968"/>
            <a:ext cx="6023296" cy="1015663"/>
          </a:xfrm>
          <a:prstGeom prst="rect">
            <a:avLst/>
          </a:prstGeom>
          <a:noFill/>
        </p:spPr>
        <p:txBody>
          <a:bodyPr wrap="square" rtlCol="0">
            <a:spAutoFit/>
          </a:bodyPr>
          <a:lstStyle/>
          <a:p>
            <a:r>
              <a:rPr lang="fr-FR" sz="1200" i="1" dirty="0">
                <a:latin typeface="Century Gothic" panose="020B0502020202020204" pitchFamily="34" charset="0"/>
              </a:rPr>
              <a:t>NB : Les raisons d’usage de la voiture sont les mêmes quel que soit le site de travail ou d’études</a:t>
            </a:r>
          </a:p>
          <a:p>
            <a:endParaRPr lang="fr-FR" sz="1200" i="1" dirty="0">
              <a:latin typeface="Century Gothic" panose="020B0502020202020204" pitchFamily="34" charset="0"/>
            </a:endParaRPr>
          </a:p>
          <a:p>
            <a:r>
              <a:rPr lang="fr-FR" sz="1200" i="1" dirty="0">
                <a:latin typeface="Century Gothic" panose="020B0502020202020204" pitchFamily="34" charset="0"/>
              </a:rPr>
              <a:t>Par ailleurs le site d’études ou de travail n’a pas d’incidence particulière sur le choix de la voiture comme mode principal</a:t>
            </a:r>
          </a:p>
        </p:txBody>
      </p:sp>
      <p:sp>
        <p:nvSpPr>
          <p:cNvPr id="3" name="Espace réservé du numéro de diapositive 2">
            <a:extLst>
              <a:ext uri="{FF2B5EF4-FFF2-40B4-BE49-F238E27FC236}">
                <a16:creationId xmlns:a16="http://schemas.microsoft.com/office/drawing/2014/main" id="{FEF7320A-4601-4DC5-8186-8596CBEB9AE8}"/>
              </a:ext>
            </a:extLst>
          </p:cNvPr>
          <p:cNvSpPr>
            <a:spLocks noGrp="1"/>
          </p:cNvSpPr>
          <p:nvPr>
            <p:ph type="sldNum" sz="quarter" idx="12"/>
          </p:nvPr>
        </p:nvSpPr>
        <p:spPr/>
        <p:txBody>
          <a:bodyPr/>
          <a:lstStyle/>
          <a:p>
            <a:fld id="{E399C115-596B-4060-A119-8783C9F587DB}" type="slidenum">
              <a:rPr lang="fr-FR" smtClean="0"/>
              <a:t>57</a:t>
            </a:fld>
            <a:endParaRPr lang="fr-FR"/>
          </a:p>
        </p:txBody>
      </p:sp>
    </p:spTree>
    <p:extLst>
      <p:ext uri="{BB962C8B-B14F-4D97-AF65-F5344CB8AC3E}">
        <p14:creationId xmlns:p14="http://schemas.microsoft.com/office/powerpoint/2010/main" val="2668287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Un budget mensuel voiture probablement sous-estimé par 2 automobiliste sur 3  (n=601)</a:t>
            </a:r>
          </a:p>
        </p:txBody>
      </p:sp>
      <p:cxnSp>
        <p:nvCxnSpPr>
          <p:cNvPr id="9" name="Connecteur droit avec flèche 8">
            <a:extLst>
              <a:ext uri="{FF2B5EF4-FFF2-40B4-BE49-F238E27FC236}">
                <a16:creationId xmlns:a16="http://schemas.microsoft.com/office/drawing/2014/main" id="{3FE4CCD7-7B54-4509-A326-E52ECE393E4E}"/>
              </a:ext>
            </a:extLst>
          </p:cNvPr>
          <p:cNvCxnSpPr>
            <a:cxnSpLocks/>
          </p:cNvCxnSpPr>
          <p:nvPr/>
        </p:nvCxnSpPr>
        <p:spPr>
          <a:xfrm flipV="1">
            <a:off x="738217" y="998290"/>
            <a:ext cx="0" cy="5492482"/>
          </a:xfrm>
          <a:prstGeom prst="straightConnector1">
            <a:avLst/>
          </a:prstGeom>
          <a:ln w="28575">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BD61BA3F-63DA-4576-80AC-EC2856E3F7AE}"/>
              </a:ext>
            </a:extLst>
          </p:cNvPr>
          <p:cNvSpPr/>
          <p:nvPr/>
        </p:nvSpPr>
        <p:spPr>
          <a:xfrm>
            <a:off x="687897" y="1493241"/>
            <a:ext cx="109050" cy="92279"/>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4A047D19-C70B-4F6F-A1F9-BE257E3399D3}"/>
              </a:ext>
            </a:extLst>
          </p:cNvPr>
          <p:cNvCxnSpPr>
            <a:cxnSpLocks/>
          </p:cNvCxnSpPr>
          <p:nvPr/>
        </p:nvCxnSpPr>
        <p:spPr>
          <a:xfrm>
            <a:off x="796947" y="1539380"/>
            <a:ext cx="69629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570CDF27-66A7-4E60-9BF0-AA37A6D072D5}"/>
              </a:ext>
            </a:extLst>
          </p:cNvPr>
          <p:cNvSpPr/>
          <p:nvPr/>
        </p:nvSpPr>
        <p:spPr>
          <a:xfrm>
            <a:off x="687897" y="2386530"/>
            <a:ext cx="109050" cy="92279"/>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9C4A027-20D7-4A8B-A115-C137BEF90C45}"/>
              </a:ext>
            </a:extLst>
          </p:cNvPr>
          <p:cNvCxnSpPr>
            <a:cxnSpLocks/>
          </p:cNvCxnSpPr>
          <p:nvPr/>
        </p:nvCxnSpPr>
        <p:spPr>
          <a:xfrm>
            <a:off x="796947" y="2432669"/>
            <a:ext cx="69629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673CA977-5C6F-40D5-9067-7F02123D809E}"/>
              </a:ext>
            </a:extLst>
          </p:cNvPr>
          <p:cNvSpPr/>
          <p:nvPr/>
        </p:nvSpPr>
        <p:spPr>
          <a:xfrm>
            <a:off x="687897" y="3338542"/>
            <a:ext cx="109050" cy="92279"/>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a:extLst>
              <a:ext uri="{FF2B5EF4-FFF2-40B4-BE49-F238E27FC236}">
                <a16:creationId xmlns:a16="http://schemas.microsoft.com/office/drawing/2014/main" id="{D190386F-E69C-4042-B81F-DB182CD53649}"/>
              </a:ext>
            </a:extLst>
          </p:cNvPr>
          <p:cNvCxnSpPr>
            <a:cxnSpLocks/>
          </p:cNvCxnSpPr>
          <p:nvPr/>
        </p:nvCxnSpPr>
        <p:spPr>
          <a:xfrm>
            <a:off x="796947" y="3384681"/>
            <a:ext cx="69629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67DE0D4C-48E5-4BEA-A28B-6977F8218F84}"/>
              </a:ext>
            </a:extLst>
          </p:cNvPr>
          <p:cNvSpPr/>
          <p:nvPr/>
        </p:nvSpPr>
        <p:spPr>
          <a:xfrm>
            <a:off x="687897" y="4282577"/>
            <a:ext cx="109050" cy="92279"/>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4DC84AA9-0855-43C4-A92D-1987FFF5F24D}"/>
              </a:ext>
            </a:extLst>
          </p:cNvPr>
          <p:cNvCxnSpPr>
            <a:cxnSpLocks/>
          </p:cNvCxnSpPr>
          <p:nvPr/>
        </p:nvCxnSpPr>
        <p:spPr>
          <a:xfrm>
            <a:off x="796947" y="4328716"/>
            <a:ext cx="69629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057889D3-8A25-4E5E-9B0E-92C671A3CF36}"/>
              </a:ext>
            </a:extLst>
          </p:cNvPr>
          <p:cNvSpPr/>
          <p:nvPr/>
        </p:nvSpPr>
        <p:spPr>
          <a:xfrm>
            <a:off x="687897" y="5173208"/>
            <a:ext cx="109050" cy="92279"/>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a:extLst>
              <a:ext uri="{FF2B5EF4-FFF2-40B4-BE49-F238E27FC236}">
                <a16:creationId xmlns:a16="http://schemas.microsoft.com/office/drawing/2014/main" id="{960E40B5-6351-4983-812C-7CB502097C56}"/>
              </a:ext>
            </a:extLst>
          </p:cNvPr>
          <p:cNvCxnSpPr>
            <a:cxnSpLocks/>
          </p:cNvCxnSpPr>
          <p:nvPr/>
        </p:nvCxnSpPr>
        <p:spPr>
          <a:xfrm>
            <a:off x="796947" y="5219347"/>
            <a:ext cx="69629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DEB9AD7C-974C-4105-ADFB-42903A8BFCD5}"/>
              </a:ext>
            </a:extLst>
          </p:cNvPr>
          <p:cNvSpPr txBox="1"/>
          <p:nvPr/>
        </p:nvSpPr>
        <p:spPr>
          <a:xfrm>
            <a:off x="1619074" y="1339325"/>
            <a:ext cx="5394120" cy="400110"/>
          </a:xfrm>
          <a:prstGeom prst="rect">
            <a:avLst/>
          </a:prstGeom>
          <a:noFill/>
        </p:spPr>
        <p:txBody>
          <a:bodyPr wrap="square" rtlCol="0">
            <a:spAutoFit/>
          </a:bodyPr>
          <a:lstStyle/>
          <a:p>
            <a:r>
              <a:rPr lang="fr-FR" sz="2000" b="1" dirty="0">
                <a:solidFill>
                  <a:srgbClr val="00A99B"/>
                </a:solidFill>
                <a:latin typeface="Century Gothic" panose="020B0502020202020204" pitchFamily="34" charset="0"/>
              </a:rPr>
              <a:t>30% </a:t>
            </a:r>
            <a:r>
              <a:rPr lang="fr-FR" sz="1400" dirty="0">
                <a:latin typeface="Century Gothic" panose="020B0502020202020204" pitchFamily="34" charset="0"/>
              </a:rPr>
              <a:t>déclarent dépenser </a:t>
            </a:r>
            <a:r>
              <a:rPr lang="fr-FR" sz="1400" b="1" dirty="0">
                <a:solidFill>
                  <a:srgbClr val="00A99B"/>
                </a:solidFill>
                <a:latin typeface="Century Gothic" panose="020B0502020202020204" pitchFamily="34" charset="0"/>
              </a:rPr>
              <a:t>120 euros et plus </a:t>
            </a:r>
            <a:r>
              <a:rPr lang="fr-FR" sz="1400" dirty="0">
                <a:latin typeface="Century Gothic" panose="020B0502020202020204" pitchFamily="34" charset="0"/>
              </a:rPr>
              <a:t>par mois</a:t>
            </a:r>
            <a:endParaRPr lang="fr-FR" sz="2000" b="1" dirty="0">
              <a:solidFill>
                <a:srgbClr val="00A99B"/>
              </a:solidFill>
              <a:latin typeface="Century Gothic" panose="020B0502020202020204" pitchFamily="34" charset="0"/>
            </a:endParaRPr>
          </a:p>
        </p:txBody>
      </p:sp>
      <p:sp>
        <p:nvSpPr>
          <p:cNvPr id="47" name="ZoneTexte 46">
            <a:extLst>
              <a:ext uri="{FF2B5EF4-FFF2-40B4-BE49-F238E27FC236}">
                <a16:creationId xmlns:a16="http://schemas.microsoft.com/office/drawing/2014/main" id="{9ABF5179-C31D-4D5E-8410-9436B91EC91F}"/>
              </a:ext>
            </a:extLst>
          </p:cNvPr>
          <p:cNvSpPr txBox="1"/>
          <p:nvPr/>
        </p:nvSpPr>
        <p:spPr>
          <a:xfrm>
            <a:off x="1619074" y="2232614"/>
            <a:ext cx="5394120" cy="400110"/>
          </a:xfrm>
          <a:prstGeom prst="rect">
            <a:avLst/>
          </a:prstGeom>
          <a:noFill/>
        </p:spPr>
        <p:txBody>
          <a:bodyPr wrap="square" rtlCol="0">
            <a:spAutoFit/>
          </a:bodyPr>
          <a:lstStyle/>
          <a:p>
            <a:r>
              <a:rPr lang="fr-FR" sz="2000" b="1" dirty="0">
                <a:solidFill>
                  <a:srgbClr val="00A99B"/>
                </a:solidFill>
                <a:latin typeface="Century Gothic" panose="020B0502020202020204" pitchFamily="34" charset="0"/>
              </a:rPr>
              <a:t>16% </a:t>
            </a:r>
            <a:r>
              <a:rPr lang="fr-FR" sz="1400" dirty="0">
                <a:latin typeface="Century Gothic" panose="020B0502020202020204" pitchFamily="34" charset="0"/>
              </a:rPr>
              <a:t>déclarent dépenser </a:t>
            </a:r>
            <a:r>
              <a:rPr lang="fr-FR" sz="1400" b="1" dirty="0">
                <a:solidFill>
                  <a:srgbClr val="00A99B"/>
                </a:solidFill>
                <a:latin typeface="Century Gothic" panose="020B0502020202020204" pitchFamily="34" charset="0"/>
              </a:rPr>
              <a:t>entre 90 et 119 euros </a:t>
            </a:r>
            <a:r>
              <a:rPr lang="fr-FR" sz="1400" dirty="0">
                <a:latin typeface="Century Gothic" panose="020B0502020202020204" pitchFamily="34" charset="0"/>
              </a:rPr>
              <a:t>par mois</a:t>
            </a:r>
            <a:endParaRPr lang="fr-FR" sz="2000" b="1" dirty="0">
              <a:solidFill>
                <a:srgbClr val="00A99B"/>
              </a:solidFill>
              <a:latin typeface="Century Gothic" panose="020B0502020202020204" pitchFamily="34" charset="0"/>
            </a:endParaRPr>
          </a:p>
        </p:txBody>
      </p:sp>
      <p:sp>
        <p:nvSpPr>
          <p:cNvPr id="48" name="ZoneTexte 47">
            <a:extLst>
              <a:ext uri="{FF2B5EF4-FFF2-40B4-BE49-F238E27FC236}">
                <a16:creationId xmlns:a16="http://schemas.microsoft.com/office/drawing/2014/main" id="{B9CDD6AA-97BE-40D9-8606-1BFBEE7ABC45}"/>
              </a:ext>
            </a:extLst>
          </p:cNvPr>
          <p:cNvSpPr txBox="1"/>
          <p:nvPr/>
        </p:nvSpPr>
        <p:spPr>
          <a:xfrm>
            <a:off x="1619074" y="3184626"/>
            <a:ext cx="5394120" cy="400110"/>
          </a:xfrm>
          <a:prstGeom prst="rect">
            <a:avLst/>
          </a:prstGeom>
          <a:noFill/>
        </p:spPr>
        <p:txBody>
          <a:bodyPr wrap="square" rtlCol="0">
            <a:spAutoFit/>
          </a:bodyPr>
          <a:lstStyle/>
          <a:p>
            <a:r>
              <a:rPr lang="fr-FR" sz="2000" b="1" dirty="0">
                <a:solidFill>
                  <a:srgbClr val="00A99B"/>
                </a:solidFill>
                <a:latin typeface="Century Gothic" panose="020B0502020202020204" pitchFamily="34" charset="0"/>
              </a:rPr>
              <a:t>20% </a:t>
            </a:r>
            <a:r>
              <a:rPr lang="fr-FR" sz="1400" dirty="0">
                <a:latin typeface="Century Gothic" panose="020B0502020202020204" pitchFamily="34" charset="0"/>
              </a:rPr>
              <a:t>déclarent dépenser </a:t>
            </a:r>
            <a:r>
              <a:rPr lang="fr-FR" sz="1400" b="1" dirty="0">
                <a:solidFill>
                  <a:srgbClr val="00A99B"/>
                </a:solidFill>
                <a:latin typeface="Century Gothic" panose="020B0502020202020204" pitchFamily="34" charset="0"/>
              </a:rPr>
              <a:t>entre 60 et 89 euros </a:t>
            </a:r>
            <a:r>
              <a:rPr lang="fr-FR" sz="1400" dirty="0">
                <a:latin typeface="Century Gothic" panose="020B0502020202020204" pitchFamily="34" charset="0"/>
              </a:rPr>
              <a:t>par mois</a:t>
            </a:r>
            <a:endParaRPr lang="fr-FR" sz="2000" b="1" dirty="0">
              <a:solidFill>
                <a:srgbClr val="00A99B"/>
              </a:solidFill>
              <a:latin typeface="Century Gothic" panose="020B0502020202020204" pitchFamily="34" charset="0"/>
            </a:endParaRPr>
          </a:p>
        </p:txBody>
      </p:sp>
      <p:sp>
        <p:nvSpPr>
          <p:cNvPr id="49" name="ZoneTexte 48">
            <a:extLst>
              <a:ext uri="{FF2B5EF4-FFF2-40B4-BE49-F238E27FC236}">
                <a16:creationId xmlns:a16="http://schemas.microsoft.com/office/drawing/2014/main" id="{09DEBC4F-4844-450F-BBAB-C2DBB9DCC199}"/>
              </a:ext>
            </a:extLst>
          </p:cNvPr>
          <p:cNvSpPr txBox="1"/>
          <p:nvPr/>
        </p:nvSpPr>
        <p:spPr>
          <a:xfrm>
            <a:off x="1619074" y="4128661"/>
            <a:ext cx="5394120" cy="400110"/>
          </a:xfrm>
          <a:prstGeom prst="rect">
            <a:avLst/>
          </a:prstGeom>
          <a:noFill/>
        </p:spPr>
        <p:txBody>
          <a:bodyPr wrap="square" rtlCol="0">
            <a:spAutoFit/>
          </a:bodyPr>
          <a:lstStyle/>
          <a:p>
            <a:r>
              <a:rPr lang="fr-FR" sz="2000" b="1" dirty="0">
                <a:solidFill>
                  <a:srgbClr val="00A99B"/>
                </a:solidFill>
                <a:latin typeface="Century Gothic" panose="020B0502020202020204" pitchFamily="34" charset="0"/>
              </a:rPr>
              <a:t>22% </a:t>
            </a:r>
            <a:r>
              <a:rPr lang="fr-FR" sz="1400" dirty="0">
                <a:latin typeface="Century Gothic" panose="020B0502020202020204" pitchFamily="34" charset="0"/>
              </a:rPr>
              <a:t>déclarent dépenser </a:t>
            </a:r>
            <a:r>
              <a:rPr lang="fr-FR" sz="1400" b="1" dirty="0">
                <a:solidFill>
                  <a:srgbClr val="00A99B"/>
                </a:solidFill>
                <a:latin typeface="Century Gothic" panose="020B0502020202020204" pitchFamily="34" charset="0"/>
              </a:rPr>
              <a:t>entre 30 et 59 euros </a:t>
            </a:r>
            <a:r>
              <a:rPr lang="fr-FR" sz="1400" dirty="0">
                <a:latin typeface="Century Gothic" panose="020B0502020202020204" pitchFamily="34" charset="0"/>
              </a:rPr>
              <a:t>par mois</a:t>
            </a:r>
            <a:endParaRPr lang="fr-FR" sz="2000" b="1" dirty="0">
              <a:solidFill>
                <a:srgbClr val="00A99B"/>
              </a:solidFill>
              <a:latin typeface="Century Gothic" panose="020B0502020202020204" pitchFamily="34" charset="0"/>
            </a:endParaRPr>
          </a:p>
        </p:txBody>
      </p:sp>
      <p:sp>
        <p:nvSpPr>
          <p:cNvPr id="50" name="ZoneTexte 49">
            <a:extLst>
              <a:ext uri="{FF2B5EF4-FFF2-40B4-BE49-F238E27FC236}">
                <a16:creationId xmlns:a16="http://schemas.microsoft.com/office/drawing/2014/main" id="{2B008269-031A-4733-B584-C0C875971EB4}"/>
              </a:ext>
            </a:extLst>
          </p:cNvPr>
          <p:cNvSpPr txBox="1"/>
          <p:nvPr/>
        </p:nvSpPr>
        <p:spPr>
          <a:xfrm>
            <a:off x="1619074" y="5019292"/>
            <a:ext cx="5394120" cy="400110"/>
          </a:xfrm>
          <a:prstGeom prst="rect">
            <a:avLst/>
          </a:prstGeom>
          <a:noFill/>
        </p:spPr>
        <p:txBody>
          <a:bodyPr wrap="square" rtlCol="0">
            <a:spAutoFit/>
          </a:bodyPr>
          <a:lstStyle/>
          <a:p>
            <a:r>
              <a:rPr lang="fr-FR" sz="2000" b="1" dirty="0">
                <a:solidFill>
                  <a:srgbClr val="00A99B"/>
                </a:solidFill>
                <a:latin typeface="Century Gothic" panose="020B0502020202020204" pitchFamily="34" charset="0"/>
              </a:rPr>
              <a:t>12% </a:t>
            </a:r>
            <a:r>
              <a:rPr lang="fr-FR" sz="1400" dirty="0">
                <a:latin typeface="Century Gothic" panose="020B0502020202020204" pitchFamily="34" charset="0"/>
              </a:rPr>
              <a:t>déclarent dépenser </a:t>
            </a:r>
            <a:r>
              <a:rPr lang="fr-FR" sz="1400" b="1" dirty="0">
                <a:solidFill>
                  <a:srgbClr val="00A99B"/>
                </a:solidFill>
                <a:latin typeface="Century Gothic" panose="020B0502020202020204" pitchFamily="34" charset="0"/>
              </a:rPr>
              <a:t>moins de 30 euros </a:t>
            </a:r>
            <a:r>
              <a:rPr lang="fr-FR" sz="1400" dirty="0">
                <a:latin typeface="Century Gothic" panose="020B0502020202020204" pitchFamily="34" charset="0"/>
              </a:rPr>
              <a:t>par mois</a:t>
            </a:r>
            <a:endParaRPr lang="fr-FR" sz="2000" b="1" dirty="0">
              <a:solidFill>
                <a:srgbClr val="00A99B"/>
              </a:solidFill>
              <a:latin typeface="Century Gothic" panose="020B0502020202020204" pitchFamily="34" charset="0"/>
            </a:endParaRPr>
          </a:p>
        </p:txBody>
      </p:sp>
      <p:sp>
        <p:nvSpPr>
          <p:cNvPr id="3" name="Espace réservé du numéro de diapositive 2">
            <a:extLst>
              <a:ext uri="{FF2B5EF4-FFF2-40B4-BE49-F238E27FC236}">
                <a16:creationId xmlns:a16="http://schemas.microsoft.com/office/drawing/2014/main" id="{8BF94A78-F5C8-4AB4-8EDE-4A6393F0FE0B}"/>
              </a:ext>
            </a:extLst>
          </p:cNvPr>
          <p:cNvSpPr>
            <a:spLocks noGrp="1"/>
          </p:cNvSpPr>
          <p:nvPr>
            <p:ph type="sldNum" sz="quarter" idx="12"/>
          </p:nvPr>
        </p:nvSpPr>
        <p:spPr/>
        <p:txBody>
          <a:bodyPr/>
          <a:lstStyle/>
          <a:p>
            <a:fld id="{E399C115-596B-4060-A119-8783C9F587DB}" type="slidenum">
              <a:rPr lang="fr-FR" smtClean="0"/>
              <a:t>58</a:t>
            </a:fld>
            <a:endParaRPr lang="fr-FR"/>
          </a:p>
        </p:txBody>
      </p:sp>
      <p:sp>
        <p:nvSpPr>
          <p:cNvPr id="4" name="Accolade fermante 3">
            <a:extLst>
              <a:ext uri="{FF2B5EF4-FFF2-40B4-BE49-F238E27FC236}">
                <a16:creationId xmlns:a16="http://schemas.microsoft.com/office/drawing/2014/main" id="{B9159092-B9A8-4B37-8F21-BFC94A82F4D8}"/>
              </a:ext>
            </a:extLst>
          </p:cNvPr>
          <p:cNvSpPr/>
          <p:nvPr/>
        </p:nvSpPr>
        <p:spPr>
          <a:xfrm>
            <a:off x="6974928" y="2312213"/>
            <a:ext cx="511722" cy="3258957"/>
          </a:xfrm>
          <a:prstGeom prst="rightBrace">
            <a:avLst/>
          </a:prstGeom>
          <a:ln>
            <a:solidFill>
              <a:srgbClr val="00A9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642759CF-CC79-42EF-89D2-FB27F229A951}"/>
              </a:ext>
            </a:extLst>
          </p:cNvPr>
          <p:cNvSpPr txBox="1"/>
          <p:nvPr/>
        </p:nvSpPr>
        <p:spPr>
          <a:xfrm>
            <a:off x="7486650" y="3680081"/>
            <a:ext cx="1550384" cy="523220"/>
          </a:xfrm>
          <a:prstGeom prst="rect">
            <a:avLst/>
          </a:prstGeom>
          <a:noFill/>
        </p:spPr>
        <p:txBody>
          <a:bodyPr wrap="square" rtlCol="0">
            <a:spAutoFit/>
          </a:bodyPr>
          <a:lstStyle/>
          <a:p>
            <a:r>
              <a:rPr lang="fr-FR" sz="1400" dirty="0">
                <a:latin typeface="Century Gothic" panose="020B0502020202020204" pitchFamily="34" charset="0"/>
              </a:rPr>
              <a:t>Sous-estimation probable*</a:t>
            </a:r>
            <a:endParaRPr lang="fr-FR" sz="1400" b="1" dirty="0">
              <a:latin typeface="Century Gothic" panose="020B0502020202020204" pitchFamily="34" charset="0"/>
            </a:endParaRPr>
          </a:p>
        </p:txBody>
      </p:sp>
      <p:sp>
        <p:nvSpPr>
          <p:cNvPr id="23" name="ZoneTexte 22">
            <a:extLst>
              <a:ext uri="{FF2B5EF4-FFF2-40B4-BE49-F238E27FC236}">
                <a16:creationId xmlns:a16="http://schemas.microsoft.com/office/drawing/2014/main" id="{533C7D77-DCA6-45DF-A91E-BF8D41F0E773}"/>
              </a:ext>
            </a:extLst>
          </p:cNvPr>
          <p:cNvSpPr txBox="1"/>
          <p:nvPr/>
        </p:nvSpPr>
        <p:spPr>
          <a:xfrm>
            <a:off x="796947" y="5708435"/>
            <a:ext cx="8145711" cy="1015663"/>
          </a:xfrm>
          <a:prstGeom prst="rect">
            <a:avLst/>
          </a:prstGeom>
          <a:noFill/>
        </p:spPr>
        <p:txBody>
          <a:bodyPr wrap="square" rtlCol="0">
            <a:spAutoFit/>
          </a:bodyPr>
          <a:lstStyle/>
          <a:p>
            <a:r>
              <a:rPr lang="fr-FR" sz="1000" i="1" dirty="0">
                <a:latin typeface="Century Gothic" panose="020B0502020202020204" pitchFamily="34" charset="0"/>
              </a:rPr>
              <a:t>Le coût complet d’usage d’une voiture inclut l’achat (y compris à crédit) ou la location, l’entretien, le carburant et les lubrifiants, l’assurance, et des services divers. La majorité des automobilistes ne considèrent qu’une partie de ces différents volets (carburant, assurance, un peu d’entretien) dans leur budget. Selon l’</a:t>
            </a:r>
            <a:r>
              <a:rPr lang="fr-FR" sz="1000" i="1" dirty="0" err="1">
                <a:latin typeface="Century Gothic" panose="020B0502020202020204" pitchFamily="34" charset="0"/>
              </a:rPr>
              <a:t>écocalculateur</a:t>
            </a:r>
            <a:r>
              <a:rPr lang="fr-FR" sz="1000" i="1" dirty="0">
                <a:latin typeface="Century Gothic" panose="020B0502020202020204" pitchFamily="34" charset="0"/>
              </a:rPr>
              <a:t> de l’ADEME et ses partenaires, le coût annuel réel de la voiture correspond au calcul : distance domicile-travail ou études x 200. La distance moyenne déclarée par les automobilistes en mode principal de cette enquête étant de 18 km, le budget moyen complet est de l’ordre de 300 € par mois…</a:t>
            </a:r>
          </a:p>
          <a:p>
            <a:r>
              <a:rPr lang="fr-FR" sz="1000" i="1" dirty="0">
                <a:latin typeface="Century Gothic" panose="020B0502020202020204" pitchFamily="34" charset="0"/>
                <a:hlinkClick r:id="rId2"/>
              </a:rPr>
              <a:t>https://expertises.ademe.fr/sites/default/files/assets/documents/ecocalculator.pdf</a:t>
            </a:r>
            <a:r>
              <a:rPr lang="fr-FR" sz="1000" i="1" dirty="0">
                <a:latin typeface="Century Gothic" panose="020B0502020202020204" pitchFamily="34" charset="0"/>
              </a:rPr>
              <a:t>  </a:t>
            </a:r>
            <a:endParaRPr lang="fr-FR" sz="1050" i="1" dirty="0">
              <a:latin typeface="Century Gothic" panose="020B0502020202020204" pitchFamily="34" charset="0"/>
            </a:endParaRPr>
          </a:p>
        </p:txBody>
      </p:sp>
    </p:spTree>
    <p:extLst>
      <p:ext uri="{BB962C8B-B14F-4D97-AF65-F5344CB8AC3E}">
        <p14:creationId xmlns:p14="http://schemas.microsoft.com/office/powerpoint/2010/main" val="2124248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348143" y="104305"/>
            <a:ext cx="844771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sur le stationnement voiture : 7 personnes sur 10 se garent sur un parking de l’université et trouvent une place en moins de 5 min (n = 685)</a:t>
            </a:r>
          </a:p>
        </p:txBody>
      </p:sp>
      <p:pic>
        <p:nvPicPr>
          <p:cNvPr id="4" name="Image 3">
            <a:extLst>
              <a:ext uri="{FF2B5EF4-FFF2-40B4-BE49-F238E27FC236}">
                <a16:creationId xmlns:a16="http://schemas.microsoft.com/office/drawing/2014/main" id="{E6F49797-CAB5-4C2B-99B6-9F09A8F9ECF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1236" y="727997"/>
            <a:ext cx="720000" cy="720000"/>
          </a:xfrm>
          <a:prstGeom prst="rect">
            <a:avLst/>
          </a:prstGeom>
        </p:spPr>
      </p:pic>
      <p:sp>
        <p:nvSpPr>
          <p:cNvPr id="5" name="ZoneTexte 4">
            <a:extLst>
              <a:ext uri="{FF2B5EF4-FFF2-40B4-BE49-F238E27FC236}">
                <a16:creationId xmlns:a16="http://schemas.microsoft.com/office/drawing/2014/main" id="{6C0C9F6F-355A-4F21-B54C-3259F0569BCD}"/>
              </a:ext>
            </a:extLst>
          </p:cNvPr>
          <p:cNvSpPr txBox="1"/>
          <p:nvPr/>
        </p:nvSpPr>
        <p:spPr>
          <a:xfrm>
            <a:off x="950134" y="776912"/>
            <a:ext cx="246636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70%</a:t>
            </a:r>
          </a:p>
        </p:txBody>
      </p:sp>
      <p:sp>
        <p:nvSpPr>
          <p:cNvPr id="6" name="ZoneTexte 5">
            <a:extLst>
              <a:ext uri="{FF2B5EF4-FFF2-40B4-BE49-F238E27FC236}">
                <a16:creationId xmlns:a16="http://schemas.microsoft.com/office/drawing/2014/main" id="{FFF0F9A9-522F-43E9-B288-CCEB3A4D6D00}"/>
              </a:ext>
            </a:extLst>
          </p:cNvPr>
          <p:cNvSpPr txBox="1"/>
          <p:nvPr/>
        </p:nvSpPr>
        <p:spPr>
          <a:xfrm>
            <a:off x="2745154" y="940116"/>
            <a:ext cx="52179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 garent sur le parking de l’université</a:t>
            </a:r>
          </a:p>
        </p:txBody>
      </p:sp>
      <p:pic>
        <p:nvPicPr>
          <p:cNvPr id="10" name="Image 9">
            <a:extLst>
              <a:ext uri="{FF2B5EF4-FFF2-40B4-BE49-F238E27FC236}">
                <a16:creationId xmlns:a16="http://schemas.microsoft.com/office/drawing/2014/main" id="{10507A6D-C0F8-4DE1-9FBC-8D37D55B8E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989402" y="1522900"/>
            <a:ext cx="648000" cy="648000"/>
          </a:xfrm>
          <a:prstGeom prst="rect">
            <a:avLst/>
          </a:prstGeom>
        </p:spPr>
      </p:pic>
      <p:sp>
        <p:nvSpPr>
          <p:cNvPr id="12" name="ZoneTexte 11">
            <a:extLst>
              <a:ext uri="{FF2B5EF4-FFF2-40B4-BE49-F238E27FC236}">
                <a16:creationId xmlns:a16="http://schemas.microsoft.com/office/drawing/2014/main" id="{F119C899-D1A7-4728-8FDF-6480DFFDF4BE}"/>
              </a:ext>
            </a:extLst>
          </p:cNvPr>
          <p:cNvSpPr txBox="1"/>
          <p:nvPr/>
        </p:nvSpPr>
        <p:spPr>
          <a:xfrm>
            <a:off x="950134" y="1561248"/>
            <a:ext cx="246636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12%</a:t>
            </a:r>
          </a:p>
        </p:txBody>
      </p:sp>
      <p:sp>
        <p:nvSpPr>
          <p:cNvPr id="13" name="ZoneTexte 12">
            <a:extLst>
              <a:ext uri="{FF2B5EF4-FFF2-40B4-BE49-F238E27FC236}">
                <a16:creationId xmlns:a16="http://schemas.microsoft.com/office/drawing/2014/main" id="{196FD32B-E355-41F9-93CE-A438E3C8FC85}"/>
              </a:ext>
            </a:extLst>
          </p:cNvPr>
          <p:cNvSpPr txBox="1"/>
          <p:nvPr/>
        </p:nvSpPr>
        <p:spPr>
          <a:xfrm>
            <a:off x="2745154" y="1724452"/>
            <a:ext cx="521795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où ils/elles peuvent</a:t>
            </a:r>
          </a:p>
        </p:txBody>
      </p:sp>
      <p:sp>
        <p:nvSpPr>
          <p:cNvPr id="15" name="ZoneTexte 14">
            <a:extLst>
              <a:ext uri="{FF2B5EF4-FFF2-40B4-BE49-F238E27FC236}">
                <a16:creationId xmlns:a16="http://schemas.microsoft.com/office/drawing/2014/main" id="{24618EB9-3A0F-4D47-8F9C-C7A412F0B04E}"/>
              </a:ext>
            </a:extLst>
          </p:cNvPr>
          <p:cNvSpPr txBox="1"/>
          <p:nvPr/>
        </p:nvSpPr>
        <p:spPr>
          <a:xfrm>
            <a:off x="5228119" y="3868236"/>
            <a:ext cx="2807863"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…pourtant</a:t>
            </a: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 </a:t>
            </a:r>
            <a:r>
              <a:rPr kumimoji="0" lang="fr-FR" sz="3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41%</a:t>
            </a:r>
            <a:endParaRPr kumimoji="0" lang="fr-FR" sz="4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p:txBody>
      </p:sp>
      <p:sp>
        <p:nvSpPr>
          <p:cNvPr id="16" name="ZoneTexte 15">
            <a:extLst>
              <a:ext uri="{FF2B5EF4-FFF2-40B4-BE49-F238E27FC236}">
                <a16:creationId xmlns:a16="http://schemas.microsoft.com/office/drawing/2014/main" id="{137A54AC-D84A-4411-8233-D29A42D3A8E0}"/>
              </a:ext>
            </a:extLst>
          </p:cNvPr>
          <p:cNvSpPr txBox="1"/>
          <p:nvPr/>
        </p:nvSpPr>
        <p:spPr>
          <a:xfrm>
            <a:off x="1355188" y="4472550"/>
            <a:ext cx="665246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automobilistes ne sont pas </a:t>
            </a:r>
            <a:r>
              <a:rPr kumimoji="0" lang="fr-FR" sz="14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satisfait.e.s</a:t>
            </a:r>
            <a:r>
              <a:rPr kumimoji="0" 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des conditions de stationnement</a:t>
            </a:r>
          </a:p>
        </p:txBody>
      </p:sp>
      <p:cxnSp>
        <p:nvCxnSpPr>
          <p:cNvPr id="17" name="Connecteur : en arc 16">
            <a:extLst>
              <a:ext uri="{FF2B5EF4-FFF2-40B4-BE49-F238E27FC236}">
                <a16:creationId xmlns:a16="http://schemas.microsoft.com/office/drawing/2014/main" id="{25C7E418-7386-456D-A669-77CE63919158}"/>
              </a:ext>
            </a:extLst>
          </p:cNvPr>
          <p:cNvCxnSpPr>
            <a:cxnSpLocks/>
          </p:cNvCxnSpPr>
          <p:nvPr/>
        </p:nvCxnSpPr>
        <p:spPr>
          <a:xfrm rot="10800000" flipV="1">
            <a:off x="2032234" y="4858475"/>
            <a:ext cx="937470" cy="497305"/>
          </a:xfrm>
          <a:prstGeom prst="curvedConnector3">
            <a:avLst>
              <a:gd name="adj1" fmla="val 37472"/>
            </a:avLst>
          </a:prstGeom>
          <a:ln>
            <a:solidFill>
              <a:srgbClr val="00A99B"/>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A09EE198-DAF1-4B54-9C8E-D9347466CC36}"/>
              </a:ext>
            </a:extLst>
          </p:cNvPr>
          <p:cNvSpPr txBox="1"/>
          <p:nvPr/>
        </p:nvSpPr>
        <p:spPr>
          <a:xfrm>
            <a:off x="1065402" y="5064354"/>
            <a:ext cx="973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80%</a:t>
            </a:r>
          </a:p>
        </p:txBody>
      </p:sp>
      <p:cxnSp>
        <p:nvCxnSpPr>
          <p:cNvPr id="19" name="Connecteur : en arc 18">
            <a:extLst>
              <a:ext uri="{FF2B5EF4-FFF2-40B4-BE49-F238E27FC236}">
                <a16:creationId xmlns:a16="http://schemas.microsoft.com/office/drawing/2014/main" id="{1DCDD2CB-7C00-4F44-9CD7-4D86C99D6721}"/>
              </a:ext>
            </a:extLst>
          </p:cNvPr>
          <p:cNvCxnSpPr>
            <a:cxnSpLocks/>
          </p:cNvCxnSpPr>
          <p:nvPr/>
        </p:nvCxnSpPr>
        <p:spPr>
          <a:xfrm rot="5400000">
            <a:off x="3344130" y="5165656"/>
            <a:ext cx="849254" cy="234892"/>
          </a:xfrm>
          <a:prstGeom prst="curvedConnector3">
            <a:avLst>
              <a:gd name="adj1" fmla="val 50000"/>
            </a:avLst>
          </a:prstGeom>
          <a:ln>
            <a:solidFill>
              <a:srgbClr val="00A99B"/>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E2B3C781-44B6-40FD-937A-342C99805473}"/>
              </a:ext>
            </a:extLst>
          </p:cNvPr>
          <p:cNvSpPr txBox="1"/>
          <p:nvPr/>
        </p:nvSpPr>
        <p:spPr>
          <a:xfrm>
            <a:off x="3164749" y="5707729"/>
            <a:ext cx="973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25%</a:t>
            </a:r>
          </a:p>
        </p:txBody>
      </p:sp>
      <p:sp>
        <p:nvSpPr>
          <p:cNvPr id="21" name="ZoneTexte 20">
            <a:extLst>
              <a:ext uri="{FF2B5EF4-FFF2-40B4-BE49-F238E27FC236}">
                <a16:creationId xmlns:a16="http://schemas.microsoft.com/office/drawing/2014/main" id="{0397E106-B40E-4076-BD48-7D8A73FC5FAF}"/>
              </a:ext>
            </a:extLst>
          </p:cNvPr>
          <p:cNvSpPr txBox="1"/>
          <p:nvPr/>
        </p:nvSpPr>
        <p:spPr>
          <a:xfrm>
            <a:off x="2572977" y="6133888"/>
            <a:ext cx="209584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Places trop éloignées des bâtiments</a:t>
            </a:r>
          </a:p>
        </p:txBody>
      </p:sp>
      <p:cxnSp>
        <p:nvCxnSpPr>
          <p:cNvPr id="22" name="Connecteur : en arc 21">
            <a:extLst>
              <a:ext uri="{FF2B5EF4-FFF2-40B4-BE49-F238E27FC236}">
                <a16:creationId xmlns:a16="http://schemas.microsoft.com/office/drawing/2014/main" id="{6C3251D2-C166-4E5B-8A44-6F70E4A47671}"/>
              </a:ext>
            </a:extLst>
          </p:cNvPr>
          <p:cNvCxnSpPr>
            <a:cxnSpLocks/>
          </p:cNvCxnSpPr>
          <p:nvPr/>
        </p:nvCxnSpPr>
        <p:spPr>
          <a:xfrm rot="16200000" flipH="1">
            <a:off x="5202688" y="5139453"/>
            <a:ext cx="770869" cy="325074"/>
          </a:xfrm>
          <a:prstGeom prst="curvedConnector3">
            <a:avLst>
              <a:gd name="adj1" fmla="val 46735"/>
            </a:avLst>
          </a:prstGeom>
          <a:ln>
            <a:solidFill>
              <a:srgbClr val="00A99B"/>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1D398ACC-10C7-4E5B-B626-77601978BCE1}"/>
              </a:ext>
            </a:extLst>
          </p:cNvPr>
          <p:cNvSpPr txBox="1"/>
          <p:nvPr/>
        </p:nvSpPr>
        <p:spPr>
          <a:xfrm>
            <a:off x="5417194" y="5707728"/>
            <a:ext cx="973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23%</a:t>
            </a:r>
          </a:p>
        </p:txBody>
      </p:sp>
      <p:sp>
        <p:nvSpPr>
          <p:cNvPr id="26" name="ZoneTexte 25">
            <a:extLst>
              <a:ext uri="{FF2B5EF4-FFF2-40B4-BE49-F238E27FC236}">
                <a16:creationId xmlns:a16="http://schemas.microsoft.com/office/drawing/2014/main" id="{1DCC7517-1920-479D-9E54-E7966077EDDA}"/>
              </a:ext>
            </a:extLst>
          </p:cNvPr>
          <p:cNvSpPr txBox="1"/>
          <p:nvPr/>
        </p:nvSpPr>
        <p:spPr>
          <a:xfrm>
            <a:off x="4844300" y="6123189"/>
            <a:ext cx="209584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Insécurité, vol, dégradation</a:t>
            </a:r>
          </a:p>
        </p:txBody>
      </p:sp>
      <p:cxnSp>
        <p:nvCxnSpPr>
          <p:cNvPr id="27" name="Connecteur : en arc 26">
            <a:extLst>
              <a:ext uri="{FF2B5EF4-FFF2-40B4-BE49-F238E27FC236}">
                <a16:creationId xmlns:a16="http://schemas.microsoft.com/office/drawing/2014/main" id="{B40BBA2A-3945-4B95-8228-CD0F706C0026}"/>
              </a:ext>
            </a:extLst>
          </p:cNvPr>
          <p:cNvCxnSpPr>
            <a:cxnSpLocks/>
          </p:cNvCxnSpPr>
          <p:nvPr/>
        </p:nvCxnSpPr>
        <p:spPr>
          <a:xfrm>
            <a:off x="6794216" y="4904137"/>
            <a:ext cx="806211" cy="628421"/>
          </a:xfrm>
          <a:prstGeom prst="curvedConnector3">
            <a:avLst>
              <a:gd name="adj1" fmla="val 50000"/>
            </a:avLst>
          </a:prstGeom>
          <a:ln>
            <a:solidFill>
              <a:srgbClr val="00A99B"/>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062493ED-FDC9-4CD9-BD34-6514900DCEB5}"/>
              </a:ext>
            </a:extLst>
          </p:cNvPr>
          <p:cNvSpPr txBox="1"/>
          <p:nvPr/>
        </p:nvSpPr>
        <p:spPr>
          <a:xfrm>
            <a:off x="7685549" y="5338409"/>
            <a:ext cx="9731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19%</a:t>
            </a:r>
          </a:p>
        </p:txBody>
      </p:sp>
      <p:sp>
        <p:nvSpPr>
          <p:cNvPr id="29" name="ZoneTexte 28">
            <a:extLst>
              <a:ext uri="{FF2B5EF4-FFF2-40B4-BE49-F238E27FC236}">
                <a16:creationId xmlns:a16="http://schemas.microsoft.com/office/drawing/2014/main" id="{9C9DA101-F88A-4610-A502-294659152C64}"/>
              </a:ext>
            </a:extLst>
          </p:cNvPr>
          <p:cNvSpPr txBox="1"/>
          <p:nvPr/>
        </p:nvSpPr>
        <p:spPr>
          <a:xfrm>
            <a:off x="7322539" y="5800074"/>
            <a:ext cx="154357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Autre</a:t>
            </a:r>
          </a:p>
        </p:txBody>
      </p:sp>
      <p:pic>
        <p:nvPicPr>
          <p:cNvPr id="30" name="Image 29">
            <a:extLst>
              <a:ext uri="{FF2B5EF4-FFF2-40B4-BE49-F238E27FC236}">
                <a16:creationId xmlns:a16="http://schemas.microsoft.com/office/drawing/2014/main" id="{3D912F5B-AAF1-42EE-A731-BF421352119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41742" y="2671869"/>
            <a:ext cx="720000" cy="720000"/>
          </a:xfrm>
          <a:prstGeom prst="rect">
            <a:avLst/>
          </a:prstGeom>
        </p:spPr>
      </p:pic>
      <p:sp>
        <p:nvSpPr>
          <p:cNvPr id="32" name="ZoneTexte 31">
            <a:extLst>
              <a:ext uri="{FF2B5EF4-FFF2-40B4-BE49-F238E27FC236}">
                <a16:creationId xmlns:a16="http://schemas.microsoft.com/office/drawing/2014/main" id="{60975F95-D081-4414-AC7D-493E506D438E}"/>
              </a:ext>
            </a:extLst>
          </p:cNvPr>
          <p:cNvSpPr txBox="1"/>
          <p:nvPr/>
        </p:nvSpPr>
        <p:spPr>
          <a:xfrm>
            <a:off x="1684716" y="2647491"/>
            <a:ext cx="421904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Moins d’1 minute -&gt; 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Moins de 5 minutes -&gt; 21%</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srgbClr val="00A99B"/>
                </a:solidFill>
                <a:latin typeface="Century Gothic" panose="020B0502020202020204" pitchFamily="34" charset="0"/>
              </a:rPr>
              <a:t>Plus de 5 minutes -&gt; 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Il m’arrive de renoncer -&gt; 8% </a:t>
            </a:r>
          </a:p>
        </p:txBody>
      </p:sp>
      <p:sp>
        <p:nvSpPr>
          <p:cNvPr id="25" name="ZoneTexte 24">
            <a:extLst>
              <a:ext uri="{FF2B5EF4-FFF2-40B4-BE49-F238E27FC236}">
                <a16:creationId xmlns:a16="http://schemas.microsoft.com/office/drawing/2014/main" id="{09CD7B33-604A-442A-A275-C7E0A7D8D7F8}"/>
              </a:ext>
            </a:extLst>
          </p:cNvPr>
          <p:cNvSpPr txBox="1"/>
          <p:nvPr/>
        </p:nvSpPr>
        <p:spPr>
          <a:xfrm>
            <a:off x="420851" y="5532557"/>
            <a:ext cx="2095849"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Pas de parking de l’université/pas assez de place</a:t>
            </a:r>
          </a:p>
        </p:txBody>
      </p:sp>
      <p:cxnSp>
        <p:nvCxnSpPr>
          <p:cNvPr id="7" name="Connecteur droit avec flèche 6">
            <a:extLst>
              <a:ext uri="{FF2B5EF4-FFF2-40B4-BE49-F238E27FC236}">
                <a16:creationId xmlns:a16="http://schemas.microsoft.com/office/drawing/2014/main" id="{8A3D9BBB-47BA-4EFC-9A4D-1B099F71AAAC}"/>
              </a:ext>
            </a:extLst>
          </p:cNvPr>
          <p:cNvCxnSpPr/>
          <p:nvPr/>
        </p:nvCxnSpPr>
        <p:spPr>
          <a:xfrm>
            <a:off x="5750660" y="1928191"/>
            <a:ext cx="431479" cy="0"/>
          </a:xfrm>
          <a:prstGeom prst="straightConnector1">
            <a:avLst/>
          </a:prstGeom>
          <a:ln>
            <a:solidFill>
              <a:srgbClr val="00A99B"/>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DC2E9ABF-1F49-43B6-84E7-BF130A4035D2}"/>
              </a:ext>
            </a:extLst>
          </p:cNvPr>
          <p:cNvSpPr txBox="1"/>
          <p:nvPr/>
        </p:nvSpPr>
        <p:spPr>
          <a:xfrm>
            <a:off x="6390317" y="1461619"/>
            <a:ext cx="2405539" cy="954107"/>
          </a:xfrm>
          <a:prstGeom prst="rect">
            <a:avLst/>
          </a:prstGeom>
          <a:noFill/>
          <a:ln>
            <a:solidFill>
              <a:srgbClr val="00A99B"/>
            </a:solidFill>
          </a:ln>
        </p:spPr>
        <p:txBody>
          <a:bodyPr wrap="square" rtlCol="0">
            <a:spAutoFit/>
          </a:bodyPr>
          <a:lstStyle/>
          <a:p>
            <a:r>
              <a:rPr lang="fr-FR" sz="1400" b="1" i="1" dirty="0">
                <a:latin typeface="Century Gothic" panose="020B0502020202020204" pitchFamily="34" charset="0"/>
              </a:rPr>
              <a:t>Parmi eux (n=83) :</a:t>
            </a:r>
          </a:p>
          <a:p>
            <a:pPr marL="171450" indent="-171450">
              <a:buFont typeface="Arial" panose="020B0604020202020204" pitchFamily="34" charset="0"/>
              <a:buChar char="•"/>
            </a:pPr>
            <a:r>
              <a:rPr lang="fr-FR" sz="1400" i="1" dirty="0">
                <a:latin typeface="Century Gothic" panose="020B0502020202020204" pitchFamily="34" charset="0"/>
              </a:rPr>
              <a:t>2% de BIATSS</a:t>
            </a:r>
          </a:p>
          <a:p>
            <a:pPr marL="171450" indent="-171450">
              <a:buFont typeface="Arial" panose="020B0604020202020204" pitchFamily="34" charset="0"/>
              <a:buChar char="•"/>
            </a:pPr>
            <a:r>
              <a:rPr lang="fr-FR" sz="1400" i="1" dirty="0">
                <a:latin typeface="Century Gothic" panose="020B0502020202020204" pitchFamily="34" charset="0"/>
              </a:rPr>
              <a:t>2% d’</a:t>
            </a:r>
            <a:r>
              <a:rPr lang="fr-FR" sz="1400" i="1" dirty="0" err="1">
                <a:latin typeface="Century Gothic" panose="020B0502020202020204" pitchFamily="34" charset="0"/>
              </a:rPr>
              <a:t>enseignant.e.s</a:t>
            </a:r>
            <a:endParaRPr lang="fr-FR" sz="1400" i="1" dirty="0">
              <a:latin typeface="Century Gothic" panose="020B0502020202020204" pitchFamily="34" charset="0"/>
            </a:endParaRPr>
          </a:p>
          <a:p>
            <a:pPr marL="171450" indent="-171450">
              <a:buFont typeface="Arial" panose="020B0604020202020204" pitchFamily="34" charset="0"/>
              <a:buChar char="•"/>
            </a:pPr>
            <a:r>
              <a:rPr lang="fr-FR" sz="1400" i="1" dirty="0">
                <a:latin typeface="Century Gothic" panose="020B0502020202020204" pitchFamily="34" charset="0"/>
              </a:rPr>
              <a:t>95% d’</a:t>
            </a:r>
            <a:r>
              <a:rPr lang="fr-FR" sz="1400" i="1" dirty="0" err="1">
                <a:latin typeface="Century Gothic" panose="020B0502020202020204" pitchFamily="34" charset="0"/>
              </a:rPr>
              <a:t>étudiant.e.s</a:t>
            </a:r>
            <a:endParaRPr lang="fr-FR" sz="1400" i="1" dirty="0">
              <a:latin typeface="Century Gothic" panose="020B0502020202020204" pitchFamily="34" charset="0"/>
            </a:endParaRPr>
          </a:p>
        </p:txBody>
      </p:sp>
    </p:spTree>
    <p:extLst>
      <p:ext uri="{BB962C8B-B14F-4D97-AF65-F5344CB8AC3E}">
        <p14:creationId xmlns:p14="http://schemas.microsoft.com/office/powerpoint/2010/main" val="368276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a:extLst>
              <a:ext uri="{FF2B5EF4-FFF2-40B4-BE49-F238E27FC236}">
                <a16:creationId xmlns:a16="http://schemas.microsoft.com/office/drawing/2014/main" id="{BC0C0651-4BB5-437D-9119-7E088E756A72}"/>
              </a:ext>
            </a:extLst>
          </p:cNvPr>
          <p:cNvSpPr txBox="1"/>
          <p:nvPr/>
        </p:nvSpPr>
        <p:spPr>
          <a:xfrm>
            <a:off x="0" y="2583809"/>
            <a:ext cx="9144000" cy="461665"/>
          </a:xfrm>
          <a:prstGeom prst="rect">
            <a:avLst/>
          </a:prstGeom>
          <a:noFill/>
        </p:spPr>
        <p:txBody>
          <a:bodyPr wrap="square" rtlCol="0">
            <a:spAutoFit/>
          </a:bodyPr>
          <a:lstStyle/>
          <a:p>
            <a:pPr algn="ctr"/>
            <a:r>
              <a:rPr lang="fr-FR" sz="2400" b="1" dirty="0">
                <a:latin typeface="Century Gothic" panose="020B0502020202020204" pitchFamily="34" charset="0"/>
              </a:rPr>
              <a:t>1 – ANALYSE DE L’ENQUETE MOBILITE</a:t>
            </a:r>
          </a:p>
        </p:txBody>
      </p:sp>
      <p:sp>
        <p:nvSpPr>
          <p:cNvPr id="8" name="Espace réservé du numéro de diapositive 7">
            <a:extLst>
              <a:ext uri="{FF2B5EF4-FFF2-40B4-BE49-F238E27FC236}">
                <a16:creationId xmlns:a16="http://schemas.microsoft.com/office/drawing/2014/main" id="{E901BD47-C120-43BD-B347-29E22029C13F}"/>
              </a:ext>
            </a:extLst>
          </p:cNvPr>
          <p:cNvSpPr>
            <a:spLocks noGrp="1"/>
          </p:cNvSpPr>
          <p:nvPr>
            <p:ph type="sldNum" sz="quarter" idx="12"/>
          </p:nvPr>
        </p:nvSpPr>
        <p:spPr/>
        <p:txBody>
          <a:bodyPr/>
          <a:lstStyle/>
          <a:p>
            <a:fld id="{E399C115-596B-4060-A119-8783C9F587DB}" type="slidenum">
              <a:rPr lang="fr-FR" smtClean="0"/>
              <a:t>6</a:t>
            </a:fld>
            <a:endParaRPr lang="fr-FR"/>
          </a:p>
        </p:txBody>
      </p:sp>
    </p:spTree>
    <p:extLst>
      <p:ext uri="{BB962C8B-B14F-4D97-AF65-F5344CB8AC3E}">
        <p14:creationId xmlns:p14="http://schemas.microsoft.com/office/powerpoint/2010/main" val="2763359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Difficultés liées au stationnement voiture selon les sites</a:t>
            </a:r>
          </a:p>
        </p:txBody>
      </p:sp>
      <p:sp>
        <p:nvSpPr>
          <p:cNvPr id="3" name="ZoneTexte 2">
            <a:extLst>
              <a:ext uri="{FF2B5EF4-FFF2-40B4-BE49-F238E27FC236}">
                <a16:creationId xmlns:a16="http://schemas.microsoft.com/office/drawing/2014/main" id="{AEE54BD4-5611-41E3-A192-384F001BC56D}"/>
              </a:ext>
            </a:extLst>
          </p:cNvPr>
          <p:cNvSpPr txBox="1"/>
          <p:nvPr/>
        </p:nvSpPr>
        <p:spPr>
          <a:xfrm>
            <a:off x="516921" y="759841"/>
            <a:ext cx="8313570" cy="5786199"/>
          </a:xfrm>
          <a:prstGeom prst="rect">
            <a:avLst/>
          </a:prstGeom>
          <a:noFill/>
        </p:spPr>
        <p:txBody>
          <a:bodyPr wrap="square" numCol="2" spcCol="180000" rtlCol="0">
            <a:spAutoFit/>
          </a:bodyPr>
          <a:lstStyle/>
          <a:p>
            <a:pPr algn="just"/>
            <a:r>
              <a:rPr lang="fr-FR" sz="1000" dirty="0">
                <a:latin typeface="Century Gothic" panose="020B0502020202020204" pitchFamily="34" charset="0"/>
              </a:rPr>
              <a:t>Le stationnement est un véritable sujet pour le site de Tonnellé qui recense le plus de difficultés. Le site des Tanneurs rencontre également ces problèmes mais dans une moindre mesure. </a:t>
            </a: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L’insatisfaction relative au stationnement voiture concerne principalement les sites des Deux Lions et de </a:t>
            </a:r>
            <a:r>
              <a:rPr lang="fr-FR" sz="1000" dirty="0" err="1">
                <a:latin typeface="Century Gothic" panose="020B0502020202020204" pitchFamily="34" charset="0"/>
              </a:rPr>
              <a:t>Tonnellé</a:t>
            </a:r>
            <a:r>
              <a:rPr lang="fr-FR" sz="1000" dirty="0">
                <a:latin typeface="Century Gothic" panose="020B0502020202020204" pitchFamily="34" charset="0"/>
              </a:rPr>
              <a:t>.</a:t>
            </a: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Pour les sites Tanneurs, Deux Lions, Tonnellé et Grandmont, la principale insatisfaction porte sur le manque de places de stationnement sur les parkings de l’université. </a:t>
            </a:r>
          </a:p>
          <a:p>
            <a:pPr algn="just"/>
            <a:endParaRPr lang="fr-FR" sz="1000" dirty="0">
              <a:latin typeface="Century Gothic" panose="020B0502020202020204" pitchFamily="34" charset="0"/>
            </a:endParaRPr>
          </a:p>
          <a:p>
            <a:pPr algn="just"/>
            <a:r>
              <a:rPr lang="fr-FR" sz="1000" dirty="0">
                <a:latin typeface="Century Gothic" panose="020B0502020202020204" pitchFamily="34" charset="0"/>
              </a:rPr>
              <a:t>Par ailleurs, une problématique spécifique autour de l’insécurité, du vol et de dégradations est à relever pour les sites de Plat d’Etain et l’IUT de Tours. </a:t>
            </a:r>
          </a:p>
          <a:p>
            <a:pPr algn="just"/>
            <a:endParaRPr lang="fr-FR" sz="1000" dirty="0">
              <a:latin typeface="Century Gothic" panose="020B0502020202020204" pitchFamily="34" charset="0"/>
            </a:endParaRPr>
          </a:p>
          <a:p>
            <a:pPr algn="just"/>
            <a:endParaRPr lang="fr-FR" sz="1000" dirty="0">
              <a:latin typeface="Century Gothic" panose="020B0502020202020204" pitchFamily="34" charset="0"/>
            </a:endParaRPr>
          </a:p>
        </p:txBody>
      </p:sp>
      <p:graphicFrame>
        <p:nvGraphicFramePr>
          <p:cNvPr id="7" name="Tableau 6">
            <a:extLst>
              <a:ext uri="{FF2B5EF4-FFF2-40B4-BE49-F238E27FC236}">
                <a16:creationId xmlns:a16="http://schemas.microsoft.com/office/drawing/2014/main" id="{F584B656-EF45-4E53-A73A-4794443CFD7D}"/>
              </a:ext>
            </a:extLst>
          </p:cNvPr>
          <p:cNvGraphicFramePr>
            <a:graphicFrameLocks noGrp="1"/>
          </p:cNvGraphicFramePr>
          <p:nvPr>
            <p:extLst>
              <p:ext uri="{D42A27DB-BD31-4B8C-83A1-F6EECF244321}">
                <p14:modId xmlns:p14="http://schemas.microsoft.com/office/powerpoint/2010/main" val="4018063219"/>
              </p:ext>
            </p:extLst>
          </p:nvPr>
        </p:nvGraphicFramePr>
        <p:xfrm>
          <a:off x="409515" y="1749262"/>
          <a:ext cx="4258490" cy="3481177"/>
        </p:xfrm>
        <a:graphic>
          <a:graphicData uri="http://schemas.openxmlformats.org/drawingml/2006/table">
            <a:tbl>
              <a:tblPr/>
              <a:tblGrid>
                <a:gridCol w="229082">
                  <a:extLst>
                    <a:ext uri="{9D8B030D-6E8A-4147-A177-3AD203B41FA5}">
                      <a16:colId xmlns:a16="http://schemas.microsoft.com/office/drawing/2014/main" val="4270276412"/>
                    </a:ext>
                  </a:extLst>
                </a:gridCol>
                <a:gridCol w="818088">
                  <a:extLst>
                    <a:ext uri="{9D8B030D-6E8A-4147-A177-3AD203B41FA5}">
                      <a16:colId xmlns:a16="http://schemas.microsoft.com/office/drawing/2014/main" val="2363548581"/>
                    </a:ext>
                  </a:extLst>
                </a:gridCol>
                <a:gridCol w="535220">
                  <a:extLst>
                    <a:ext uri="{9D8B030D-6E8A-4147-A177-3AD203B41FA5}">
                      <a16:colId xmlns:a16="http://schemas.microsoft.com/office/drawing/2014/main" val="1632164776"/>
                    </a:ext>
                  </a:extLst>
                </a:gridCol>
                <a:gridCol w="535220">
                  <a:extLst>
                    <a:ext uri="{9D8B030D-6E8A-4147-A177-3AD203B41FA5}">
                      <a16:colId xmlns:a16="http://schemas.microsoft.com/office/drawing/2014/main" val="2085609927"/>
                    </a:ext>
                  </a:extLst>
                </a:gridCol>
                <a:gridCol w="535220">
                  <a:extLst>
                    <a:ext uri="{9D8B030D-6E8A-4147-A177-3AD203B41FA5}">
                      <a16:colId xmlns:a16="http://schemas.microsoft.com/office/drawing/2014/main" val="351208605"/>
                    </a:ext>
                  </a:extLst>
                </a:gridCol>
                <a:gridCol w="535220">
                  <a:extLst>
                    <a:ext uri="{9D8B030D-6E8A-4147-A177-3AD203B41FA5}">
                      <a16:colId xmlns:a16="http://schemas.microsoft.com/office/drawing/2014/main" val="2473142982"/>
                    </a:ext>
                  </a:extLst>
                </a:gridCol>
                <a:gridCol w="535220">
                  <a:extLst>
                    <a:ext uri="{9D8B030D-6E8A-4147-A177-3AD203B41FA5}">
                      <a16:colId xmlns:a16="http://schemas.microsoft.com/office/drawing/2014/main" val="92635144"/>
                    </a:ext>
                  </a:extLst>
                </a:gridCol>
                <a:gridCol w="535220">
                  <a:extLst>
                    <a:ext uri="{9D8B030D-6E8A-4147-A177-3AD203B41FA5}">
                      <a16:colId xmlns:a16="http://schemas.microsoft.com/office/drawing/2014/main" val="2125815040"/>
                    </a:ext>
                  </a:extLst>
                </a:gridCol>
              </a:tblGrid>
              <a:tr h="177229">
                <a:tc>
                  <a:txBody>
                    <a:bodyPr/>
                    <a:lstStyle/>
                    <a:p>
                      <a:pPr algn="ctr" fontAlgn="ctr"/>
                      <a:endParaRPr lang="fr-FR" sz="500" b="0" i="0" u="none" strike="noStrike">
                        <a:solidFill>
                          <a:srgbClr val="000000"/>
                        </a:solidFill>
                        <a:effectLst/>
                        <a:latin typeface="Century Gothic" panose="020B0502020202020204" pitchFamily="34" charset="0"/>
                      </a:endParaRPr>
                    </a:p>
                  </a:txBody>
                  <a:tcPr marL="6084" marR="6084" marT="6084" marB="0" anchor="ctr">
                    <a:lnL>
                      <a:noFill/>
                    </a:lnL>
                    <a:lnR>
                      <a:noFill/>
                    </a:lnR>
                    <a:lnT>
                      <a:noFill/>
                    </a:lnT>
                    <a:lnB>
                      <a:noFill/>
                    </a:lnB>
                  </a:tcPr>
                </a:tc>
                <a:tc>
                  <a:txBody>
                    <a:bodyPr/>
                    <a:lstStyle/>
                    <a:p>
                      <a:pPr algn="ctr" fontAlgn="ctr"/>
                      <a:endParaRPr lang="fr-FR" sz="500" b="0" i="0" u="none" strike="noStrike">
                        <a:solidFill>
                          <a:srgbClr val="000000"/>
                        </a:solidFill>
                        <a:effectLst/>
                        <a:latin typeface="Century Gothic" panose="020B0502020202020204" pitchFamily="34" charset="0"/>
                      </a:endParaRPr>
                    </a:p>
                  </a:txBody>
                  <a:tcPr marL="6084" marR="6084" marT="6084" marB="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ctr"/>
                      <a:r>
                        <a:rPr lang="fr-FR" sz="800" b="1" i="0" u="none" strike="noStrike" dirty="0">
                          <a:solidFill>
                            <a:schemeClr val="bg1"/>
                          </a:solidFill>
                          <a:effectLst/>
                          <a:latin typeface="Century Gothic" panose="020B0502020202020204" pitchFamily="34" charset="0"/>
                        </a:rPr>
                        <a:t>SITE PRINCIPAL</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24204479"/>
                  </a:ext>
                </a:extLst>
              </a:tr>
              <a:tr h="463284">
                <a:tc>
                  <a:txBody>
                    <a:bodyPr/>
                    <a:lstStyle/>
                    <a:p>
                      <a:pPr algn="ctr" fontAlgn="ctr"/>
                      <a:endParaRPr lang="fr-FR" sz="500" b="0" i="0" u="none" strike="noStrike">
                        <a:solidFill>
                          <a:srgbClr val="000000"/>
                        </a:solidFill>
                        <a:effectLst/>
                        <a:latin typeface="Century Gothic" panose="020B0502020202020204" pitchFamily="34" charset="0"/>
                      </a:endParaRPr>
                    </a:p>
                  </a:txBody>
                  <a:tcPr marL="6084" marR="6084" marT="608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dirty="0">
                        <a:solidFill>
                          <a:srgbClr val="000000"/>
                        </a:solidFill>
                        <a:effectLst/>
                        <a:latin typeface="Century Gothic" panose="020B0502020202020204" pitchFamily="34" charset="0"/>
                      </a:endParaRPr>
                    </a:p>
                  </a:txBody>
                  <a:tcPr marL="6084" marR="6084" marT="608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Tanneurs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Deux-Lions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Grandmont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err="1">
                          <a:solidFill>
                            <a:srgbClr val="000000"/>
                          </a:solidFill>
                          <a:effectLst/>
                          <a:latin typeface="Century Gothic" panose="020B0502020202020204" pitchFamily="34" charset="0"/>
                        </a:rPr>
                        <a:t>Tonnellé</a:t>
                      </a:r>
                      <a:endParaRPr lang="fr-FR" sz="800" b="0" i="1" u="none" strike="noStrike" dirty="0">
                        <a:solidFill>
                          <a:srgbClr val="000000"/>
                        </a:solidFill>
                        <a:effectLst/>
                        <a:latin typeface="Century Gothic" panose="020B05020202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Plat d'Etain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IUT de Tours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41554042"/>
                  </a:ext>
                </a:extLst>
              </a:tr>
              <a:tr h="463284">
                <a:tc rowSpan="6">
                  <a:txBody>
                    <a:bodyPr/>
                    <a:lstStyle/>
                    <a:p>
                      <a:pPr algn="ctr" fontAlgn="ctr">
                        <a:buClr>
                          <a:srgbClr val="000000"/>
                        </a:buClr>
                        <a:buSzPts val="900"/>
                        <a:buFont typeface="Century Gothic" panose="020B0502020202020204" pitchFamily="34" charset="0"/>
                        <a:buNone/>
                      </a:pPr>
                      <a:r>
                        <a:rPr lang="fr-FR" sz="800" b="1" i="0" u="none" strike="noStrike" dirty="0">
                          <a:solidFill>
                            <a:schemeClr val="bg1"/>
                          </a:solidFill>
                          <a:effectLst/>
                          <a:latin typeface="Century Gothic" panose="020B0502020202020204" pitchFamily="34" charset="0"/>
                        </a:rPr>
                        <a:t>LIEU DE STATIONNEMENT</a:t>
                      </a:r>
                    </a:p>
                  </a:txBody>
                  <a:tcPr marL="6084" marR="6084" marT="608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800" b="0" i="1" u="none" strike="noStrike" dirty="0">
                          <a:solidFill>
                            <a:srgbClr val="000000"/>
                          </a:solidFill>
                          <a:effectLst/>
                          <a:latin typeface="Century Gothic" panose="020B0502020202020204" pitchFamily="34" charset="0"/>
                        </a:rPr>
                        <a:t>Où vous pouvez</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19%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612326"/>
                  </a:ext>
                </a:extLst>
              </a:tr>
              <a:tr h="463284">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Sur la voie publique à proximité de l'université</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575468"/>
                  </a:ext>
                </a:extLst>
              </a:tr>
              <a:tr h="463284">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Sur le parking de l'université</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60%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72%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75%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49%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94%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81%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092659"/>
                  </a:ext>
                </a:extLst>
              </a:tr>
              <a:tr h="463284">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Sur un autre parking public ou privé, hors université</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754521"/>
                  </a:ext>
                </a:extLst>
              </a:tr>
              <a:tr h="463284">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Autre</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808275"/>
                  </a:ext>
                </a:extLst>
              </a:tr>
              <a:tr h="463284">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6084" marR="6084" marT="6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900528"/>
                  </a:ext>
                </a:extLst>
              </a:tr>
            </a:tbl>
          </a:graphicData>
        </a:graphic>
      </p:graphicFrame>
      <p:graphicFrame>
        <p:nvGraphicFramePr>
          <p:cNvPr id="16" name="Tableau 15">
            <a:extLst>
              <a:ext uri="{FF2B5EF4-FFF2-40B4-BE49-F238E27FC236}">
                <a16:creationId xmlns:a16="http://schemas.microsoft.com/office/drawing/2014/main" id="{4BCCFCD4-7D3B-4A0D-8FF2-3478C97D14E3}"/>
              </a:ext>
            </a:extLst>
          </p:cNvPr>
          <p:cNvGraphicFramePr>
            <a:graphicFrameLocks noGrp="1"/>
          </p:cNvGraphicFramePr>
          <p:nvPr>
            <p:extLst>
              <p:ext uri="{D42A27DB-BD31-4B8C-83A1-F6EECF244321}">
                <p14:modId xmlns:p14="http://schemas.microsoft.com/office/powerpoint/2010/main" val="127765839"/>
              </p:ext>
            </p:extLst>
          </p:nvPr>
        </p:nvGraphicFramePr>
        <p:xfrm>
          <a:off x="4775411" y="793270"/>
          <a:ext cx="4307748" cy="1675912"/>
        </p:xfrm>
        <a:graphic>
          <a:graphicData uri="http://schemas.openxmlformats.org/drawingml/2006/table">
            <a:tbl>
              <a:tblPr/>
              <a:tblGrid>
                <a:gridCol w="311507">
                  <a:extLst>
                    <a:ext uri="{9D8B030D-6E8A-4147-A177-3AD203B41FA5}">
                      <a16:colId xmlns:a16="http://schemas.microsoft.com/office/drawing/2014/main" val="322694301"/>
                    </a:ext>
                  </a:extLst>
                </a:gridCol>
                <a:gridCol w="319333">
                  <a:extLst>
                    <a:ext uri="{9D8B030D-6E8A-4147-A177-3AD203B41FA5}">
                      <a16:colId xmlns:a16="http://schemas.microsoft.com/office/drawing/2014/main" val="2647328710"/>
                    </a:ext>
                  </a:extLst>
                </a:gridCol>
                <a:gridCol w="612818">
                  <a:extLst>
                    <a:ext uri="{9D8B030D-6E8A-4147-A177-3AD203B41FA5}">
                      <a16:colId xmlns:a16="http://schemas.microsoft.com/office/drawing/2014/main" val="3765276646"/>
                    </a:ext>
                  </a:extLst>
                </a:gridCol>
                <a:gridCol w="612818">
                  <a:extLst>
                    <a:ext uri="{9D8B030D-6E8A-4147-A177-3AD203B41FA5}">
                      <a16:colId xmlns:a16="http://schemas.microsoft.com/office/drawing/2014/main" val="2617289801"/>
                    </a:ext>
                  </a:extLst>
                </a:gridCol>
                <a:gridCol w="612818">
                  <a:extLst>
                    <a:ext uri="{9D8B030D-6E8A-4147-A177-3AD203B41FA5}">
                      <a16:colId xmlns:a16="http://schemas.microsoft.com/office/drawing/2014/main" val="1885661608"/>
                    </a:ext>
                  </a:extLst>
                </a:gridCol>
                <a:gridCol w="612818">
                  <a:extLst>
                    <a:ext uri="{9D8B030D-6E8A-4147-A177-3AD203B41FA5}">
                      <a16:colId xmlns:a16="http://schemas.microsoft.com/office/drawing/2014/main" val="4214818145"/>
                    </a:ext>
                  </a:extLst>
                </a:gridCol>
                <a:gridCol w="612818">
                  <a:extLst>
                    <a:ext uri="{9D8B030D-6E8A-4147-A177-3AD203B41FA5}">
                      <a16:colId xmlns:a16="http://schemas.microsoft.com/office/drawing/2014/main" val="3571925351"/>
                    </a:ext>
                  </a:extLst>
                </a:gridCol>
                <a:gridCol w="612818">
                  <a:extLst>
                    <a:ext uri="{9D8B030D-6E8A-4147-A177-3AD203B41FA5}">
                      <a16:colId xmlns:a16="http://schemas.microsoft.com/office/drawing/2014/main" val="2921342937"/>
                    </a:ext>
                  </a:extLst>
                </a:gridCol>
              </a:tblGrid>
              <a:tr h="235193">
                <a:tc>
                  <a:txBody>
                    <a:bodyPr/>
                    <a:lstStyle/>
                    <a:p>
                      <a:pPr algn="ctr" fontAlgn="ctr"/>
                      <a:endParaRPr lang="fr-FR" sz="500" b="0" i="0" u="none" strike="noStrike">
                        <a:solidFill>
                          <a:srgbClr val="000000"/>
                        </a:solidFill>
                        <a:effectLst/>
                        <a:latin typeface="Century Gothic" panose="020B0502020202020204" pitchFamily="34" charset="0"/>
                      </a:endParaRPr>
                    </a:p>
                  </a:txBody>
                  <a:tcPr marL="45720" marR="45720" anchor="ctr">
                    <a:lnL>
                      <a:noFill/>
                    </a:lnL>
                    <a:lnR>
                      <a:noFill/>
                    </a:lnR>
                    <a:lnT>
                      <a:noFill/>
                    </a:lnT>
                    <a:lnB>
                      <a:noFill/>
                    </a:lnB>
                  </a:tcPr>
                </a:tc>
                <a:tc>
                  <a:txBody>
                    <a:bodyPr/>
                    <a:lstStyle/>
                    <a:p>
                      <a:pPr algn="ctr" fontAlgn="ctr"/>
                      <a:endParaRPr lang="fr-FR" sz="5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800" b="1" i="0" u="none" strike="noStrike" dirty="0">
                        <a:solidFill>
                          <a:schemeClr val="bg1"/>
                        </a:solidFill>
                        <a:effectLst/>
                        <a:latin typeface="Century Gothic" panose="020B050202020202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gridSpan="5">
                  <a:txBody>
                    <a:bodyPr/>
                    <a:lstStyle/>
                    <a:p>
                      <a:pPr algn="ctr" fontAlgn="ctr"/>
                      <a:r>
                        <a:rPr lang="fr-FR" sz="800" b="1" i="0" u="none" strike="noStrike" dirty="0">
                          <a:solidFill>
                            <a:schemeClr val="bg1"/>
                          </a:solidFill>
                          <a:effectLst/>
                          <a:latin typeface="Century Gothic" panose="020B0502020202020204" pitchFamily="34" charset="0"/>
                        </a:rPr>
                        <a:t>SITE PRINCIPAL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39958380"/>
                  </a:ext>
                </a:extLst>
              </a:tr>
              <a:tr h="369589">
                <a:tc>
                  <a:txBody>
                    <a:bodyPr/>
                    <a:lstStyle/>
                    <a:p>
                      <a:pPr algn="l" rtl="0" fontAlgn="ctr"/>
                      <a:endParaRPr lang="fr-FR" sz="500" b="1" i="0" u="none" strike="noStrike">
                        <a:solidFill>
                          <a:srgbClr val="FFFFFF"/>
                        </a:solidFill>
                        <a:effectLst/>
                        <a:latin typeface="Century Gothic" panose="020B0502020202020204" pitchFamily="34" charset="0"/>
                      </a:endParaRPr>
                    </a:p>
                  </a:txBody>
                  <a:tcPr marL="45720" marR="45720" vert="vert27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5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Tanneurs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Deux-Lions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Grandmont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Tonnellé</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Plat d'Etain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IUT de Tours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7729891"/>
                  </a:ext>
                </a:extLst>
              </a:tr>
              <a:tr h="535565">
                <a:tc rowSpan="2">
                  <a:txBody>
                    <a:bodyPr/>
                    <a:lstStyle/>
                    <a:p>
                      <a:pPr algn="ctr" rtl="0" fontAlgn="ctr"/>
                      <a:r>
                        <a:rPr lang="fr-FR" sz="800" b="1" i="0" u="none" strike="noStrike" dirty="0">
                          <a:solidFill>
                            <a:schemeClr val="bg1"/>
                          </a:solidFill>
                          <a:effectLst/>
                          <a:latin typeface="Century Gothic" panose="020B0502020202020204" pitchFamily="34" charset="0"/>
                        </a:rPr>
                        <a:t>SATISFACTION  STATIONNEMENT VOITURE</a:t>
                      </a:r>
                    </a:p>
                  </a:txBody>
                  <a:tcPr marL="45720" marR="4572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800" b="0" i="1" u="none" strike="noStrike" dirty="0">
                          <a:solidFill>
                            <a:srgbClr val="000000"/>
                          </a:solidFill>
                          <a:effectLst/>
                          <a:latin typeface="Century Gothic" panose="020B0502020202020204" pitchFamily="34" charset="0"/>
                        </a:rPr>
                        <a:t>Oui</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63%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72%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46%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50755823"/>
                  </a:ext>
                </a:extLst>
              </a:tr>
              <a:tr h="535565">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Non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28%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54%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90801"/>
                  </a:ext>
                </a:extLst>
              </a:tr>
            </a:tbl>
          </a:graphicData>
        </a:graphic>
      </p:graphicFrame>
      <p:graphicFrame>
        <p:nvGraphicFramePr>
          <p:cNvPr id="18" name="Tableau 17">
            <a:extLst>
              <a:ext uri="{FF2B5EF4-FFF2-40B4-BE49-F238E27FC236}">
                <a16:creationId xmlns:a16="http://schemas.microsoft.com/office/drawing/2014/main" id="{A4DE6EFA-F469-404E-BC5E-77E1C2B01F54}"/>
              </a:ext>
            </a:extLst>
          </p:cNvPr>
          <p:cNvGraphicFramePr>
            <a:graphicFrameLocks noGrp="1"/>
          </p:cNvGraphicFramePr>
          <p:nvPr>
            <p:extLst>
              <p:ext uri="{D42A27DB-BD31-4B8C-83A1-F6EECF244321}">
                <p14:modId xmlns:p14="http://schemas.microsoft.com/office/powerpoint/2010/main" val="1535622810"/>
              </p:ext>
            </p:extLst>
          </p:nvPr>
        </p:nvGraphicFramePr>
        <p:xfrm>
          <a:off x="4775411" y="3900477"/>
          <a:ext cx="4307751" cy="2835603"/>
        </p:xfrm>
        <a:graphic>
          <a:graphicData uri="http://schemas.openxmlformats.org/drawingml/2006/table">
            <a:tbl>
              <a:tblPr/>
              <a:tblGrid>
                <a:gridCol w="350397">
                  <a:extLst>
                    <a:ext uri="{9D8B030D-6E8A-4147-A177-3AD203B41FA5}">
                      <a16:colId xmlns:a16="http://schemas.microsoft.com/office/drawing/2014/main" val="160405605"/>
                    </a:ext>
                  </a:extLst>
                </a:gridCol>
                <a:gridCol w="726540">
                  <a:extLst>
                    <a:ext uri="{9D8B030D-6E8A-4147-A177-3AD203B41FA5}">
                      <a16:colId xmlns:a16="http://schemas.microsoft.com/office/drawing/2014/main" val="2227630328"/>
                    </a:ext>
                  </a:extLst>
                </a:gridCol>
                <a:gridCol w="538469">
                  <a:extLst>
                    <a:ext uri="{9D8B030D-6E8A-4147-A177-3AD203B41FA5}">
                      <a16:colId xmlns:a16="http://schemas.microsoft.com/office/drawing/2014/main" val="2860876628"/>
                    </a:ext>
                  </a:extLst>
                </a:gridCol>
                <a:gridCol w="538469">
                  <a:extLst>
                    <a:ext uri="{9D8B030D-6E8A-4147-A177-3AD203B41FA5}">
                      <a16:colId xmlns:a16="http://schemas.microsoft.com/office/drawing/2014/main" val="1467991286"/>
                    </a:ext>
                  </a:extLst>
                </a:gridCol>
                <a:gridCol w="538469">
                  <a:extLst>
                    <a:ext uri="{9D8B030D-6E8A-4147-A177-3AD203B41FA5}">
                      <a16:colId xmlns:a16="http://schemas.microsoft.com/office/drawing/2014/main" val="377087167"/>
                    </a:ext>
                  </a:extLst>
                </a:gridCol>
                <a:gridCol w="538469">
                  <a:extLst>
                    <a:ext uri="{9D8B030D-6E8A-4147-A177-3AD203B41FA5}">
                      <a16:colId xmlns:a16="http://schemas.microsoft.com/office/drawing/2014/main" val="3327235756"/>
                    </a:ext>
                  </a:extLst>
                </a:gridCol>
                <a:gridCol w="538469">
                  <a:extLst>
                    <a:ext uri="{9D8B030D-6E8A-4147-A177-3AD203B41FA5}">
                      <a16:colId xmlns:a16="http://schemas.microsoft.com/office/drawing/2014/main" val="4012827641"/>
                    </a:ext>
                  </a:extLst>
                </a:gridCol>
                <a:gridCol w="538469">
                  <a:extLst>
                    <a:ext uri="{9D8B030D-6E8A-4147-A177-3AD203B41FA5}">
                      <a16:colId xmlns:a16="http://schemas.microsoft.com/office/drawing/2014/main" val="229008514"/>
                    </a:ext>
                  </a:extLst>
                </a:gridCol>
              </a:tblGrid>
              <a:tr h="165551">
                <a:tc>
                  <a:txBody>
                    <a:bodyPr/>
                    <a:lstStyle/>
                    <a:p>
                      <a:pPr algn="ctr" fontAlgn="ctr"/>
                      <a:endParaRPr lang="fr-FR" sz="500" b="0" i="0" u="none" strike="noStrike">
                        <a:solidFill>
                          <a:srgbClr val="000000"/>
                        </a:solidFill>
                        <a:effectLst/>
                        <a:latin typeface="Century Gothic" panose="020B0502020202020204" pitchFamily="34" charset="0"/>
                      </a:endParaRPr>
                    </a:p>
                  </a:txBody>
                  <a:tcPr marL="45720" marR="45720" anchor="ctr">
                    <a:lnL>
                      <a:noFill/>
                    </a:lnL>
                    <a:lnR>
                      <a:noFill/>
                    </a:lnR>
                    <a:lnT>
                      <a:noFill/>
                    </a:lnT>
                    <a:lnB>
                      <a:noFill/>
                    </a:lnB>
                  </a:tcPr>
                </a:tc>
                <a:tc>
                  <a:txBody>
                    <a:bodyPr/>
                    <a:lstStyle/>
                    <a:p>
                      <a:pPr algn="ctr" fontAlgn="ctr"/>
                      <a:endParaRPr lang="fr-FR" sz="8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ctr"/>
                      <a:r>
                        <a:rPr lang="fr-FR" sz="800" b="1" i="0" u="none" strike="noStrike" dirty="0">
                          <a:solidFill>
                            <a:schemeClr val="bg1"/>
                          </a:solidFill>
                          <a:effectLst/>
                          <a:latin typeface="Century Gothic" panose="020B0502020202020204" pitchFamily="34" charset="0"/>
                        </a:rPr>
                        <a:t>SITE PRINCIPAL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84061150"/>
                  </a:ext>
                </a:extLst>
              </a:tr>
              <a:tr h="214323">
                <a:tc>
                  <a:txBody>
                    <a:bodyPr/>
                    <a:lstStyle/>
                    <a:p>
                      <a:pPr algn="ctr" fontAlgn="ctr"/>
                      <a:endParaRPr lang="fr-FR" sz="500" b="0" i="0" u="none" strike="noStrike">
                        <a:solidFill>
                          <a:srgbClr val="000000"/>
                        </a:solidFill>
                        <a:effectLst/>
                        <a:latin typeface="Century Gothic" panose="020B0502020202020204" pitchFamily="34" charset="0"/>
                      </a:endParaRPr>
                    </a:p>
                  </a:txBody>
                  <a:tcPr marL="45720" marR="4572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800" b="0" i="0" u="none" strike="noStrike">
                        <a:solidFill>
                          <a:srgbClr val="000000"/>
                        </a:solidFill>
                        <a:effectLst/>
                        <a:latin typeface="Century Gothic" panose="020B0502020202020204" pitchFamily="34" charset="0"/>
                      </a:endParaRPr>
                    </a:p>
                  </a:txBody>
                  <a:tcPr marL="45720" marR="4572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1" u="none" strike="noStrike" dirty="0">
                          <a:solidFill>
                            <a:srgbClr val="000000"/>
                          </a:solidFill>
                          <a:effectLst/>
                          <a:latin typeface="Century Gothic" panose="020B0502020202020204" pitchFamily="34" charset="0"/>
                        </a:rPr>
                        <a:t>Tanneurs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Deux-Lions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Grandmont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Tonnellé</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Plat d'Etain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1" u="none" strike="noStrike" dirty="0">
                          <a:solidFill>
                            <a:srgbClr val="000000"/>
                          </a:solidFill>
                          <a:effectLst/>
                          <a:latin typeface="Century Gothic" panose="020B0502020202020204" pitchFamily="34" charset="0"/>
                        </a:rPr>
                        <a:t>IUT de Tours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98824008"/>
                  </a:ext>
                </a:extLst>
              </a:tr>
              <a:tr h="279462">
                <a:tc rowSpan="5">
                  <a:txBody>
                    <a:bodyPr/>
                    <a:lstStyle/>
                    <a:p>
                      <a:pPr algn="ctr" fontAlgn="ctr"/>
                      <a:r>
                        <a:rPr lang="fr-FR" sz="800" b="1" i="0" u="none" strike="noStrike" dirty="0">
                          <a:solidFill>
                            <a:schemeClr val="bg1"/>
                          </a:solidFill>
                          <a:effectLst/>
                          <a:latin typeface="Century Gothic" panose="020B0502020202020204" pitchFamily="34" charset="0"/>
                        </a:rPr>
                        <a:t>RAISONS INSATISFACTION STATIONNEMENT VOITURE</a:t>
                      </a:r>
                    </a:p>
                  </a:txBody>
                  <a:tcPr marL="45720" marR="4572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9B"/>
                    </a:solidFill>
                  </a:tcPr>
                </a:tc>
                <a:tc>
                  <a:txBody>
                    <a:bodyPr/>
                    <a:lstStyle/>
                    <a:p>
                      <a:pPr algn="ctr" fontAlgn="ctr"/>
                      <a:r>
                        <a:rPr lang="fr-FR" sz="800" b="0" i="1" u="none" strike="noStrike" dirty="0">
                          <a:solidFill>
                            <a:srgbClr val="000000"/>
                          </a:solidFill>
                          <a:effectLst/>
                          <a:latin typeface="Century Gothic" panose="020B0502020202020204" pitchFamily="34" charset="0"/>
                        </a:rPr>
                        <a:t>Insécurité, vol, dégradation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61%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75%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94547094"/>
                  </a:ext>
                </a:extLst>
              </a:tr>
              <a:tr h="412539">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Pas de parking de l'université / pas assez de place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dirty="0">
                          <a:solidFill>
                            <a:srgbClr val="000000"/>
                          </a:solidFill>
                          <a:effectLst/>
                          <a:latin typeface="Century Gothic" panose="020B0502020202020204" pitchFamily="34" charset="0"/>
                        </a:rPr>
                        <a:t>53%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53%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dirty="0">
                          <a:solidFill>
                            <a:srgbClr val="000000"/>
                          </a:solidFill>
                          <a:effectLst/>
                          <a:latin typeface="Century Gothic" panose="020B0502020202020204" pitchFamily="34" charset="0"/>
                        </a:rPr>
                        <a:t>67%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010640"/>
                  </a:ext>
                </a:extLst>
              </a:tr>
              <a:tr h="346001">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Places trop éloignées des bâtiments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22%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590069"/>
                  </a:ext>
                </a:extLst>
              </a:tr>
              <a:tr h="214323">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Autre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215819"/>
                  </a:ext>
                </a:extLst>
              </a:tr>
              <a:tr h="214323">
                <a:tc vMerge="1">
                  <a:txBody>
                    <a:bodyPr/>
                    <a:lstStyle/>
                    <a:p>
                      <a:endParaRPr lang="fr-FR"/>
                    </a:p>
                  </a:txBody>
                  <a:tcPr/>
                </a:tc>
                <a:tc>
                  <a:txBody>
                    <a:bodyPr/>
                    <a:lstStyle/>
                    <a:p>
                      <a:pPr algn="ctr" fontAlgn="ctr"/>
                      <a:r>
                        <a:rPr lang="fr-FR" sz="800" b="0" i="1" u="none" strike="noStrike" dirty="0">
                          <a:solidFill>
                            <a:srgbClr val="000000"/>
                          </a:solidFill>
                          <a:effectLst/>
                          <a:latin typeface="Century Gothic" panose="020B0502020202020204" pitchFamily="34" charset="0"/>
                        </a:rPr>
                        <a:t>Total général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dirty="0">
                          <a:solidFill>
                            <a:srgbClr val="000000"/>
                          </a:solidFill>
                          <a:effectLst/>
                          <a:latin typeface="Century Gothic" panose="020B050202020202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058770"/>
                  </a:ext>
                </a:extLst>
              </a:tr>
            </a:tbl>
          </a:graphicData>
        </a:graphic>
      </p:graphicFrame>
      <p:sp>
        <p:nvSpPr>
          <p:cNvPr id="4" name="Espace réservé du numéro de diapositive 3">
            <a:extLst>
              <a:ext uri="{FF2B5EF4-FFF2-40B4-BE49-F238E27FC236}">
                <a16:creationId xmlns:a16="http://schemas.microsoft.com/office/drawing/2014/main" id="{6C6BF348-11BB-4302-A702-61654D39B219}"/>
              </a:ext>
            </a:extLst>
          </p:cNvPr>
          <p:cNvSpPr>
            <a:spLocks noGrp="1"/>
          </p:cNvSpPr>
          <p:nvPr>
            <p:ph type="sldNum" sz="quarter" idx="12"/>
          </p:nvPr>
        </p:nvSpPr>
        <p:spPr/>
        <p:txBody>
          <a:bodyPr/>
          <a:lstStyle/>
          <a:p>
            <a:fld id="{E399C115-596B-4060-A119-8783C9F587DB}" type="slidenum">
              <a:rPr lang="fr-FR" smtClean="0"/>
              <a:t>60</a:t>
            </a:fld>
            <a:endParaRPr lang="fr-FR"/>
          </a:p>
        </p:txBody>
      </p:sp>
      <p:sp>
        <p:nvSpPr>
          <p:cNvPr id="9" name="Rectangle 8">
            <a:extLst>
              <a:ext uri="{FF2B5EF4-FFF2-40B4-BE49-F238E27FC236}">
                <a16:creationId xmlns:a16="http://schemas.microsoft.com/office/drawing/2014/main" id="{D968699C-279E-4AAF-B309-96C24F8469D5}"/>
              </a:ext>
            </a:extLst>
          </p:cNvPr>
          <p:cNvSpPr/>
          <p:nvPr/>
        </p:nvSpPr>
        <p:spPr>
          <a:xfrm>
            <a:off x="264253" y="-1"/>
            <a:ext cx="8879747" cy="2329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entury Gothic" panose="020B0502020202020204" pitchFamily="34" charset="0"/>
              </a:rPr>
              <a:t>Analyse</a:t>
            </a:r>
          </a:p>
        </p:txBody>
      </p:sp>
    </p:spTree>
    <p:extLst>
      <p:ext uri="{BB962C8B-B14F-4D97-AF65-F5344CB8AC3E}">
        <p14:creationId xmlns:p14="http://schemas.microsoft.com/office/powerpoint/2010/main" val="3103462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avec flèche 13">
            <a:extLst>
              <a:ext uri="{FF2B5EF4-FFF2-40B4-BE49-F238E27FC236}">
                <a16:creationId xmlns:a16="http://schemas.microsoft.com/office/drawing/2014/main" id="{B74998DF-9247-4A37-9265-9E6FC0DCD6AA}"/>
              </a:ext>
            </a:extLst>
          </p:cNvPr>
          <p:cNvCxnSpPr>
            <a:cxnSpLocks/>
          </p:cNvCxnSpPr>
          <p:nvPr/>
        </p:nvCxnSpPr>
        <p:spPr>
          <a:xfrm flipV="1">
            <a:off x="889233" y="3103992"/>
            <a:ext cx="8053431" cy="17298"/>
          </a:xfrm>
          <a:prstGeom prst="straightConnector1">
            <a:avLst/>
          </a:prstGeom>
          <a:ln w="28575">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Les automobilistes ont plutôt une bonne connaissance du montant de l’abonnement mensuel aux transports en commun (n=566)</a:t>
            </a:r>
          </a:p>
        </p:txBody>
      </p:sp>
      <p:sp>
        <p:nvSpPr>
          <p:cNvPr id="4" name="ZoneTexte 3">
            <a:extLst>
              <a:ext uri="{FF2B5EF4-FFF2-40B4-BE49-F238E27FC236}">
                <a16:creationId xmlns:a16="http://schemas.microsoft.com/office/drawing/2014/main" id="{D38D8E69-1117-4DBA-BB68-21D24C263852}"/>
              </a:ext>
            </a:extLst>
          </p:cNvPr>
          <p:cNvSpPr txBox="1"/>
          <p:nvPr/>
        </p:nvSpPr>
        <p:spPr>
          <a:xfrm>
            <a:off x="889233" y="1512925"/>
            <a:ext cx="1719743"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36%</a:t>
            </a:r>
          </a:p>
        </p:txBody>
      </p:sp>
      <p:pic>
        <p:nvPicPr>
          <p:cNvPr id="6" name="Image 5">
            <a:extLst>
              <a:ext uri="{FF2B5EF4-FFF2-40B4-BE49-F238E27FC236}">
                <a16:creationId xmlns:a16="http://schemas.microsoft.com/office/drawing/2014/main" id="{077F194C-239C-445D-A692-4F5814BE9AC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rot="20287598">
            <a:off x="507651" y="2359860"/>
            <a:ext cx="1173036" cy="1173036"/>
          </a:xfrm>
          <a:prstGeom prst="rect">
            <a:avLst/>
          </a:prstGeom>
        </p:spPr>
      </p:pic>
      <p:pic>
        <p:nvPicPr>
          <p:cNvPr id="7" name="Image 6">
            <a:extLst>
              <a:ext uri="{FF2B5EF4-FFF2-40B4-BE49-F238E27FC236}">
                <a16:creationId xmlns:a16="http://schemas.microsoft.com/office/drawing/2014/main" id="{BE12B129-7D82-40EB-A8D7-E48509E626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702096" y="2505175"/>
            <a:ext cx="1016792" cy="840631"/>
          </a:xfrm>
          <a:prstGeom prst="rect">
            <a:avLst/>
          </a:prstGeom>
        </p:spPr>
      </p:pic>
      <p:sp>
        <p:nvSpPr>
          <p:cNvPr id="12" name="Ellipse 11">
            <a:extLst>
              <a:ext uri="{FF2B5EF4-FFF2-40B4-BE49-F238E27FC236}">
                <a16:creationId xmlns:a16="http://schemas.microsoft.com/office/drawing/2014/main" id="{B5ABD8ED-AE4A-46F3-9570-884B7C8312D5}"/>
              </a:ext>
            </a:extLst>
          </p:cNvPr>
          <p:cNvSpPr/>
          <p:nvPr/>
        </p:nvSpPr>
        <p:spPr>
          <a:xfrm>
            <a:off x="1615293" y="3045741"/>
            <a:ext cx="134224" cy="140510"/>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13" name="Connecteur droit 12">
            <a:extLst>
              <a:ext uri="{FF2B5EF4-FFF2-40B4-BE49-F238E27FC236}">
                <a16:creationId xmlns:a16="http://schemas.microsoft.com/office/drawing/2014/main" id="{7265B6AF-43BA-484F-9BDE-D41A705DCF32}"/>
              </a:ext>
            </a:extLst>
          </p:cNvPr>
          <p:cNvCxnSpPr>
            <a:cxnSpLocks/>
            <a:stCxn id="12" idx="0"/>
          </p:cNvCxnSpPr>
          <p:nvPr/>
        </p:nvCxnSpPr>
        <p:spPr>
          <a:xfrm flipV="1">
            <a:off x="1682405" y="2047452"/>
            <a:ext cx="0" cy="99828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5F552CA3-9528-473F-91AF-53C067F930DA}"/>
              </a:ext>
            </a:extLst>
          </p:cNvPr>
          <p:cNvSpPr txBox="1"/>
          <p:nvPr/>
        </p:nvSpPr>
        <p:spPr>
          <a:xfrm>
            <a:off x="774367" y="1172583"/>
            <a:ext cx="1837184" cy="246221"/>
          </a:xfrm>
          <a:prstGeom prst="rect">
            <a:avLst/>
          </a:prstGeom>
          <a:noFill/>
        </p:spPr>
        <p:txBody>
          <a:bodyPr wrap="square" rtlCol="0">
            <a:spAutoFit/>
          </a:bodyPr>
          <a:lstStyle/>
          <a:p>
            <a:pPr algn="ctr"/>
            <a:r>
              <a:rPr lang="fr-FR" sz="1000" dirty="0">
                <a:latin typeface="Century Gothic" panose="020B0502020202020204" pitchFamily="34" charset="0"/>
              </a:rPr>
              <a:t>L’estiment à </a:t>
            </a:r>
            <a:r>
              <a:rPr lang="fr-FR" sz="1000" b="1" dirty="0">
                <a:latin typeface="Century Gothic" panose="020B0502020202020204" pitchFamily="34" charset="0"/>
              </a:rPr>
              <a:t>moins de 28 €</a:t>
            </a:r>
          </a:p>
        </p:txBody>
      </p:sp>
      <p:sp>
        <p:nvSpPr>
          <p:cNvPr id="16" name="Ellipse 15">
            <a:extLst>
              <a:ext uri="{FF2B5EF4-FFF2-40B4-BE49-F238E27FC236}">
                <a16:creationId xmlns:a16="http://schemas.microsoft.com/office/drawing/2014/main" id="{E8EA635E-B5C0-4AA8-BD06-19AAEE583A9E}"/>
              </a:ext>
            </a:extLst>
          </p:cNvPr>
          <p:cNvSpPr/>
          <p:nvPr/>
        </p:nvSpPr>
        <p:spPr>
          <a:xfrm>
            <a:off x="2832690" y="3051035"/>
            <a:ext cx="134224" cy="140510"/>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17" name="Connecteur droit 16">
            <a:extLst>
              <a:ext uri="{FF2B5EF4-FFF2-40B4-BE49-F238E27FC236}">
                <a16:creationId xmlns:a16="http://schemas.microsoft.com/office/drawing/2014/main" id="{5A2B858C-7D07-44B3-B69F-709F57516F92}"/>
              </a:ext>
            </a:extLst>
          </p:cNvPr>
          <p:cNvCxnSpPr>
            <a:cxnSpLocks/>
          </p:cNvCxnSpPr>
          <p:nvPr/>
        </p:nvCxnSpPr>
        <p:spPr>
          <a:xfrm flipV="1">
            <a:off x="2899802" y="3180013"/>
            <a:ext cx="0" cy="99828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16C9EDE-3A0B-4351-853E-CBD02BF0B76F}"/>
              </a:ext>
            </a:extLst>
          </p:cNvPr>
          <p:cNvSpPr txBox="1"/>
          <p:nvPr/>
        </p:nvSpPr>
        <p:spPr>
          <a:xfrm>
            <a:off x="2039929" y="4136743"/>
            <a:ext cx="1719743"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16%</a:t>
            </a:r>
          </a:p>
        </p:txBody>
      </p:sp>
      <p:sp>
        <p:nvSpPr>
          <p:cNvPr id="19" name="ZoneTexte 18">
            <a:extLst>
              <a:ext uri="{FF2B5EF4-FFF2-40B4-BE49-F238E27FC236}">
                <a16:creationId xmlns:a16="http://schemas.microsoft.com/office/drawing/2014/main" id="{FBF5F216-6545-424E-B4E7-150F45142C24}"/>
              </a:ext>
            </a:extLst>
          </p:cNvPr>
          <p:cNvSpPr txBox="1"/>
          <p:nvPr/>
        </p:nvSpPr>
        <p:spPr>
          <a:xfrm>
            <a:off x="1981208" y="4640466"/>
            <a:ext cx="1837184" cy="246221"/>
          </a:xfrm>
          <a:prstGeom prst="rect">
            <a:avLst/>
          </a:prstGeom>
          <a:noFill/>
        </p:spPr>
        <p:txBody>
          <a:bodyPr wrap="square" rtlCol="0">
            <a:spAutoFit/>
          </a:bodyPr>
          <a:lstStyle/>
          <a:p>
            <a:pPr algn="ctr"/>
            <a:r>
              <a:rPr lang="fr-FR" sz="1000" dirty="0">
                <a:latin typeface="Century Gothic" panose="020B0502020202020204" pitchFamily="34" charset="0"/>
              </a:rPr>
              <a:t>L’estiment </a:t>
            </a:r>
            <a:r>
              <a:rPr lang="fr-FR" sz="1000" b="1" dirty="0">
                <a:latin typeface="Century Gothic" panose="020B0502020202020204" pitchFamily="34" charset="0"/>
              </a:rPr>
              <a:t>entre 28 et 34 €</a:t>
            </a:r>
          </a:p>
        </p:txBody>
      </p:sp>
      <p:sp>
        <p:nvSpPr>
          <p:cNvPr id="20" name="Ellipse 19">
            <a:extLst>
              <a:ext uri="{FF2B5EF4-FFF2-40B4-BE49-F238E27FC236}">
                <a16:creationId xmlns:a16="http://schemas.microsoft.com/office/drawing/2014/main" id="{2AD90852-1935-49D1-92F2-5C7F7F4C2B2E}"/>
              </a:ext>
            </a:extLst>
          </p:cNvPr>
          <p:cNvSpPr/>
          <p:nvPr/>
        </p:nvSpPr>
        <p:spPr>
          <a:xfrm>
            <a:off x="4226174" y="3045741"/>
            <a:ext cx="134224" cy="140510"/>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21" name="Connecteur droit 20">
            <a:extLst>
              <a:ext uri="{FF2B5EF4-FFF2-40B4-BE49-F238E27FC236}">
                <a16:creationId xmlns:a16="http://schemas.microsoft.com/office/drawing/2014/main" id="{4945E6DF-34C6-47FA-BA63-0F43C01F0075}"/>
              </a:ext>
            </a:extLst>
          </p:cNvPr>
          <p:cNvCxnSpPr>
            <a:cxnSpLocks/>
            <a:stCxn id="20" idx="0"/>
          </p:cNvCxnSpPr>
          <p:nvPr/>
        </p:nvCxnSpPr>
        <p:spPr>
          <a:xfrm flipV="1">
            <a:off x="4293286" y="2047452"/>
            <a:ext cx="0" cy="99828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4FE943CB-C10A-4548-B1DA-3FE359E34A8F}"/>
              </a:ext>
            </a:extLst>
          </p:cNvPr>
          <p:cNvSpPr/>
          <p:nvPr/>
        </p:nvSpPr>
        <p:spPr>
          <a:xfrm>
            <a:off x="5751609" y="3061594"/>
            <a:ext cx="134224" cy="140510"/>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23" name="Connecteur droit 22">
            <a:extLst>
              <a:ext uri="{FF2B5EF4-FFF2-40B4-BE49-F238E27FC236}">
                <a16:creationId xmlns:a16="http://schemas.microsoft.com/office/drawing/2014/main" id="{D2BD5A15-0359-44FF-91A6-4BF126CB7237}"/>
              </a:ext>
            </a:extLst>
          </p:cNvPr>
          <p:cNvCxnSpPr>
            <a:cxnSpLocks/>
          </p:cNvCxnSpPr>
          <p:nvPr/>
        </p:nvCxnSpPr>
        <p:spPr>
          <a:xfrm flipV="1">
            <a:off x="5818721" y="3190572"/>
            <a:ext cx="0" cy="99828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C138AAD9-FE82-458C-A48C-52C7B8F0CA6A}"/>
              </a:ext>
            </a:extLst>
          </p:cNvPr>
          <p:cNvSpPr/>
          <p:nvPr/>
        </p:nvSpPr>
        <p:spPr>
          <a:xfrm>
            <a:off x="7344157" y="3039503"/>
            <a:ext cx="134224" cy="140510"/>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25" name="Connecteur droit 24">
            <a:extLst>
              <a:ext uri="{FF2B5EF4-FFF2-40B4-BE49-F238E27FC236}">
                <a16:creationId xmlns:a16="http://schemas.microsoft.com/office/drawing/2014/main" id="{006DE1C0-D437-4D75-A8DB-7B12CDC241BE}"/>
              </a:ext>
            </a:extLst>
          </p:cNvPr>
          <p:cNvCxnSpPr>
            <a:cxnSpLocks/>
            <a:stCxn id="24" idx="0"/>
          </p:cNvCxnSpPr>
          <p:nvPr/>
        </p:nvCxnSpPr>
        <p:spPr>
          <a:xfrm flipV="1">
            <a:off x="7411269" y="2041214"/>
            <a:ext cx="0" cy="99828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6AF99B0-87B4-4D3D-92DB-2DDBEB1CB2F6}"/>
              </a:ext>
            </a:extLst>
          </p:cNvPr>
          <p:cNvSpPr txBox="1"/>
          <p:nvPr/>
        </p:nvSpPr>
        <p:spPr>
          <a:xfrm>
            <a:off x="3433413" y="1539358"/>
            <a:ext cx="1719743"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12%</a:t>
            </a:r>
          </a:p>
        </p:txBody>
      </p:sp>
      <p:sp>
        <p:nvSpPr>
          <p:cNvPr id="28" name="ZoneTexte 27">
            <a:extLst>
              <a:ext uri="{FF2B5EF4-FFF2-40B4-BE49-F238E27FC236}">
                <a16:creationId xmlns:a16="http://schemas.microsoft.com/office/drawing/2014/main" id="{F38A56EA-3C21-4E71-B4E1-0ACA771FDAA9}"/>
              </a:ext>
            </a:extLst>
          </p:cNvPr>
          <p:cNvSpPr txBox="1"/>
          <p:nvPr/>
        </p:nvSpPr>
        <p:spPr>
          <a:xfrm>
            <a:off x="5017569" y="4187688"/>
            <a:ext cx="1719743"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12%</a:t>
            </a:r>
          </a:p>
        </p:txBody>
      </p:sp>
      <p:sp>
        <p:nvSpPr>
          <p:cNvPr id="29" name="ZoneTexte 28">
            <a:extLst>
              <a:ext uri="{FF2B5EF4-FFF2-40B4-BE49-F238E27FC236}">
                <a16:creationId xmlns:a16="http://schemas.microsoft.com/office/drawing/2014/main" id="{C42067DC-2E35-4C6B-8A12-B06161B5469C}"/>
              </a:ext>
            </a:extLst>
          </p:cNvPr>
          <p:cNvSpPr txBox="1"/>
          <p:nvPr/>
        </p:nvSpPr>
        <p:spPr>
          <a:xfrm>
            <a:off x="6661293" y="1507120"/>
            <a:ext cx="1719743"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24%</a:t>
            </a:r>
          </a:p>
        </p:txBody>
      </p:sp>
      <p:sp>
        <p:nvSpPr>
          <p:cNvPr id="30" name="ZoneTexte 29">
            <a:extLst>
              <a:ext uri="{FF2B5EF4-FFF2-40B4-BE49-F238E27FC236}">
                <a16:creationId xmlns:a16="http://schemas.microsoft.com/office/drawing/2014/main" id="{801AE671-F44F-47ED-B221-021738331610}"/>
              </a:ext>
            </a:extLst>
          </p:cNvPr>
          <p:cNvSpPr txBox="1"/>
          <p:nvPr/>
        </p:nvSpPr>
        <p:spPr>
          <a:xfrm>
            <a:off x="3374692" y="1172583"/>
            <a:ext cx="1837184" cy="246221"/>
          </a:xfrm>
          <a:prstGeom prst="rect">
            <a:avLst/>
          </a:prstGeom>
          <a:noFill/>
        </p:spPr>
        <p:txBody>
          <a:bodyPr wrap="square" rtlCol="0">
            <a:spAutoFit/>
          </a:bodyPr>
          <a:lstStyle/>
          <a:p>
            <a:pPr algn="ctr"/>
            <a:r>
              <a:rPr lang="fr-FR" sz="1000" dirty="0">
                <a:latin typeface="Century Gothic" panose="020B0502020202020204" pitchFamily="34" charset="0"/>
              </a:rPr>
              <a:t>L’estiment </a:t>
            </a:r>
            <a:r>
              <a:rPr lang="fr-FR" sz="1000" b="1" dirty="0">
                <a:latin typeface="Century Gothic" panose="020B0502020202020204" pitchFamily="34" charset="0"/>
              </a:rPr>
              <a:t>entre 35 et 41 €</a:t>
            </a:r>
          </a:p>
        </p:txBody>
      </p:sp>
      <p:sp>
        <p:nvSpPr>
          <p:cNvPr id="31" name="ZoneTexte 30">
            <a:extLst>
              <a:ext uri="{FF2B5EF4-FFF2-40B4-BE49-F238E27FC236}">
                <a16:creationId xmlns:a16="http://schemas.microsoft.com/office/drawing/2014/main" id="{A92F5479-E94A-4105-8320-7FE9C536AC96}"/>
              </a:ext>
            </a:extLst>
          </p:cNvPr>
          <p:cNvSpPr txBox="1"/>
          <p:nvPr/>
        </p:nvSpPr>
        <p:spPr>
          <a:xfrm>
            <a:off x="4900128" y="4640466"/>
            <a:ext cx="1837184" cy="246221"/>
          </a:xfrm>
          <a:prstGeom prst="rect">
            <a:avLst/>
          </a:prstGeom>
          <a:noFill/>
        </p:spPr>
        <p:txBody>
          <a:bodyPr wrap="square" rtlCol="0">
            <a:spAutoFit/>
          </a:bodyPr>
          <a:lstStyle/>
          <a:p>
            <a:pPr algn="ctr"/>
            <a:r>
              <a:rPr lang="fr-FR" sz="1000" dirty="0">
                <a:latin typeface="Century Gothic" panose="020B0502020202020204" pitchFamily="34" charset="0"/>
              </a:rPr>
              <a:t>L’estiment </a:t>
            </a:r>
            <a:r>
              <a:rPr lang="fr-FR" sz="1000" b="1" dirty="0">
                <a:latin typeface="Century Gothic" panose="020B0502020202020204" pitchFamily="34" charset="0"/>
              </a:rPr>
              <a:t>entre 42 et 48 €</a:t>
            </a:r>
          </a:p>
        </p:txBody>
      </p:sp>
      <p:sp>
        <p:nvSpPr>
          <p:cNvPr id="32" name="ZoneTexte 31">
            <a:extLst>
              <a:ext uri="{FF2B5EF4-FFF2-40B4-BE49-F238E27FC236}">
                <a16:creationId xmlns:a16="http://schemas.microsoft.com/office/drawing/2014/main" id="{4385BED9-7804-42F9-AABB-A3101846F9AF}"/>
              </a:ext>
            </a:extLst>
          </p:cNvPr>
          <p:cNvSpPr txBox="1"/>
          <p:nvPr/>
        </p:nvSpPr>
        <p:spPr>
          <a:xfrm>
            <a:off x="6492677" y="1159493"/>
            <a:ext cx="1837184" cy="246221"/>
          </a:xfrm>
          <a:prstGeom prst="rect">
            <a:avLst/>
          </a:prstGeom>
          <a:noFill/>
        </p:spPr>
        <p:txBody>
          <a:bodyPr wrap="square" rtlCol="0">
            <a:spAutoFit/>
          </a:bodyPr>
          <a:lstStyle/>
          <a:p>
            <a:pPr algn="ctr"/>
            <a:r>
              <a:rPr lang="fr-FR" sz="1000" dirty="0">
                <a:latin typeface="Century Gothic" panose="020B0502020202020204" pitchFamily="34" charset="0"/>
              </a:rPr>
              <a:t>L’estiment </a:t>
            </a:r>
            <a:r>
              <a:rPr lang="fr-FR" sz="1000" b="1" dirty="0">
                <a:latin typeface="Century Gothic" panose="020B0502020202020204" pitchFamily="34" charset="0"/>
              </a:rPr>
              <a:t>à 49 € et plus</a:t>
            </a:r>
          </a:p>
        </p:txBody>
      </p:sp>
      <p:sp>
        <p:nvSpPr>
          <p:cNvPr id="11" name="Rectangle 10">
            <a:extLst>
              <a:ext uri="{FF2B5EF4-FFF2-40B4-BE49-F238E27FC236}">
                <a16:creationId xmlns:a16="http://schemas.microsoft.com/office/drawing/2014/main" id="{276B2406-B528-4AD6-985F-21354F29332F}"/>
              </a:ext>
            </a:extLst>
          </p:cNvPr>
          <p:cNvSpPr/>
          <p:nvPr/>
        </p:nvSpPr>
        <p:spPr>
          <a:xfrm>
            <a:off x="541089" y="5214631"/>
            <a:ext cx="8355435" cy="1480527"/>
          </a:xfrm>
          <a:prstGeom prst="rect">
            <a:avLst/>
          </a:prstGeom>
          <a:noFill/>
          <a:ln w="3175">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C20FCA4F-5509-466B-A15D-FE29C3988980}"/>
              </a:ext>
            </a:extLst>
          </p:cNvPr>
          <p:cNvSpPr txBox="1"/>
          <p:nvPr/>
        </p:nvSpPr>
        <p:spPr>
          <a:xfrm>
            <a:off x="696288" y="5313257"/>
            <a:ext cx="2638631" cy="1246495"/>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Pour Tours</a:t>
            </a:r>
          </a:p>
          <a:p>
            <a:pPr algn="ctr"/>
            <a:r>
              <a:rPr lang="fr-FR" sz="900" dirty="0" err="1">
                <a:latin typeface="Century Gothic" panose="020B0502020202020204" pitchFamily="34" charset="0"/>
              </a:rPr>
              <a:t>Pass</a:t>
            </a:r>
            <a:r>
              <a:rPr lang="fr-FR" sz="900" dirty="0">
                <a:latin typeface="Century Gothic" panose="020B0502020202020204" pitchFamily="34" charset="0"/>
              </a:rPr>
              <a:t> étudiant annuel – 230€/an soit moins de 20€/mois (jusqu’à 25 ans révolus)</a:t>
            </a:r>
          </a:p>
          <a:p>
            <a:pPr algn="ctr"/>
            <a:r>
              <a:rPr lang="fr-FR" sz="900" dirty="0" err="1">
                <a:latin typeface="Century Gothic" panose="020B0502020202020204" pitchFamily="34" charset="0"/>
              </a:rPr>
              <a:t>Pass</a:t>
            </a:r>
            <a:r>
              <a:rPr lang="fr-FR" sz="900" dirty="0">
                <a:latin typeface="Century Gothic" panose="020B0502020202020204" pitchFamily="34" charset="0"/>
              </a:rPr>
              <a:t> 19-25 ans – 23€/mois</a:t>
            </a:r>
          </a:p>
          <a:p>
            <a:pPr algn="ctr"/>
            <a:r>
              <a:rPr lang="fr-FR" sz="900" dirty="0" err="1">
                <a:latin typeface="Century Gothic" panose="020B0502020202020204" pitchFamily="34" charset="0"/>
              </a:rPr>
              <a:t>Pass</a:t>
            </a:r>
            <a:r>
              <a:rPr lang="fr-FR" sz="900" dirty="0">
                <a:latin typeface="Century Gothic" panose="020B0502020202020204" pitchFamily="34" charset="0"/>
              </a:rPr>
              <a:t> 26-64 ans – 45€/mois</a:t>
            </a:r>
          </a:p>
          <a:p>
            <a:pPr algn="ctr"/>
            <a:r>
              <a:rPr lang="fr-FR" sz="900" dirty="0" err="1">
                <a:latin typeface="Century Gothic" panose="020B0502020202020204" pitchFamily="34" charset="0"/>
              </a:rPr>
              <a:t>Pass</a:t>
            </a:r>
            <a:r>
              <a:rPr lang="fr-FR" sz="900" dirty="0">
                <a:latin typeface="Century Gothic" panose="020B0502020202020204" pitchFamily="34" charset="0"/>
              </a:rPr>
              <a:t> + de 65 ans – 29€/mois</a:t>
            </a:r>
          </a:p>
          <a:p>
            <a:pPr algn="ctr"/>
            <a:r>
              <a:rPr lang="fr-FR" sz="900" dirty="0" err="1">
                <a:latin typeface="Century Gothic" panose="020B0502020202020204" pitchFamily="34" charset="0"/>
              </a:rPr>
              <a:t>Pass</a:t>
            </a:r>
            <a:r>
              <a:rPr lang="fr-FR" sz="900" dirty="0">
                <a:latin typeface="Century Gothic" panose="020B0502020202020204" pitchFamily="34" charset="0"/>
              </a:rPr>
              <a:t> QF 550 – 19,90€/mois</a:t>
            </a:r>
          </a:p>
          <a:p>
            <a:pPr algn="ctr"/>
            <a:r>
              <a:rPr lang="fr-FR" sz="900" dirty="0" err="1">
                <a:latin typeface="Century Gothic" panose="020B0502020202020204" pitchFamily="34" charset="0"/>
              </a:rPr>
              <a:t>Pass</a:t>
            </a:r>
            <a:r>
              <a:rPr lang="fr-FR" sz="900" dirty="0">
                <a:latin typeface="Century Gothic" panose="020B0502020202020204" pitchFamily="34" charset="0"/>
              </a:rPr>
              <a:t> QF 350 – 9,90€/mois</a:t>
            </a:r>
            <a:endParaRPr lang="fr-FR" sz="800" dirty="0">
              <a:latin typeface="Century Gothic" panose="020B0502020202020204" pitchFamily="34" charset="0"/>
            </a:endParaRPr>
          </a:p>
        </p:txBody>
      </p:sp>
      <p:sp>
        <p:nvSpPr>
          <p:cNvPr id="33" name="ZoneTexte 32">
            <a:extLst>
              <a:ext uri="{FF2B5EF4-FFF2-40B4-BE49-F238E27FC236}">
                <a16:creationId xmlns:a16="http://schemas.microsoft.com/office/drawing/2014/main" id="{852B04FA-45D5-4F5D-9C0E-AF59303B328F}"/>
              </a:ext>
            </a:extLst>
          </p:cNvPr>
          <p:cNvSpPr txBox="1"/>
          <p:nvPr/>
        </p:nvSpPr>
        <p:spPr>
          <a:xfrm>
            <a:off x="3716106" y="5330870"/>
            <a:ext cx="2128015" cy="738664"/>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Pour Blois</a:t>
            </a:r>
          </a:p>
          <a:p>
            <a:pPr algn="ctr"/>
            <a:r>
              <a:rPr lang="fr-FR" sz="900" dirty="0">
                <a:latin typeface="Century Gothic" panose="020B0502020202020204" pitchFamily="34" charset="0"/>
              </a:rPr>
              <a:t>Moins de 26 ans – 18,60€/mois</a:t>
            </a:r>
          </a:p>
          <a:p>
            <a:pPr algn="ctr"/>
            <a:r>
              <a:rPr lang="fr-FR" sz="900" dirty="0">
                <a:latin typeface="Century Gothic" panose="020B0502020202020204" pitchFamily="34" charset="0"/>
              </a:rPr>
              <a:t>26-69 ans – 30€/mois</a:t>
            </a:r>
          </a:p>
          <a:p>
            <a:pPr algn="ctr"/>
            <a:endParaRPr lang="fr-FR" sz="1200" b="1" dirty="0">
              <a:solidFill>
                <a:srgbClr val="00A99B"/>
              </a:solidFill>
              <a:latin typeface="Century Gothic" panose="020B0502020202020204" pitchFamily="34" charset="0"/>
            </a:endParaRPr>
          </a:p>
        </p:txBody>
      </p:sp>
      <p:sp>
        <p:nvSpPr>
          <p:cNvPr id="34" name="ZoneTexte 33">
            <a:extLst>
              <a:ext uri="{FF2B5EF4-FFF2-40B4-BE49-F238E27FC236}">
                <a16:creationId xmlns:a16="http://schemas.microsoft.com/office/drawing/2014/main" id="{1F3BC9EE-7363-4254-AE5E-B440D16293C9}"/>
              </a:ext>
            </a:extLst>
          </p:cNvPr>
          <p:cNvSpPr txBox="1"/>
          <p:nvPr/>
        </p:nvSpPr>
        <p:spPr>
          <a:xfrm>
            <a:off x="6492677" y="5327160"/>
            <a:ext cx="2128015" cy="1246495"/>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Pour le réseau REMI</a:t>
            </a:r>
          </a:p>
          <a:p>
            <a:pPr algn="ctr"/>
            <a:r>
              <a:rPr lang="fr-FR" sz="900" b="1" dirty="0">
                <a:latin typeface="Century Gothic" panose="020B0502020202020204" pitchFamily="34" charset="0"/>
              </a:rPr>
              <a:t>Pour les moins de 26 ans : </a:t>
            </a:r>
          </a:p>
          <a:p>
            <a:pPr marL="171450" indent="-171450" algn="ctr">
              <a:buFont typeface="Wingdings" panose="05000000000000000000" pitchFamily="2" charset="2"/>
              <a:buChar char="à"/>
            </a:pPr>
            <a:r>
              <a:rPr lang="fr-FR" sz="900" dirty="0">
                <a:latin typeface="Century Gothic" panose="020B0502020202020204" pitchFamily="34" charset="0"/>
                <a:sym typeface="Wingdings" panose="05000000000000000000" pitchFamily="2" charset="2"/>
              </a:rPr>
              <a:t>Carte Rémi Liberté Jeune: moins de 2€ le voyage ; 20€/an</a:t>
            </a:r>
          </a:p>
          <a:p>
            <a:pPr algn="ctr"/>
            <a:r>
              <a:rPr lang="fr-FR" sz="900" b="1" dirty="0">
                <a:latin typeface="Century Gothic" panose="020B0502020202020204" pitchFamily="34" charset="0"/>
                <a:sym typeface="Wingdings" panose="05000000000000000000" pitchFamily="2" charset="2"/>
              </a:rPr>
              <a:t>Pour les plus de 26 ans : </a:t>
            </a:r>
          </a:p>
          <a:p>
            <a:pPr algn="ctr"/>
            <a:r>
              <a:rPr lang="fr-FR" sz="900" dirty="0">
                <a:latin typeface="Century Gothic" panose="020B0502020202020204" pitchFamily="34" charset="0"/>
                <a:sym typeface="Wingdings" panose="05000000000000000000" pitchFamily="2" charset="2"/>
              </a:rPr>
              <a:t> Carte Rémi Liberté : 30€/an, 33% de réduction la semaine et 50% de réduction les WE et jours fériés</a:t>
            </a:r>
            <a:endParaRPr lang="fr-FR" sz="900" dirty="0">
              <a:latin typeface="Century Gothic" panose="020B0502020202020204" pitchFamily="34" charset="0"/>
            </a:endParaRPr>
          </a:p>
        </p:txBody>
      </p:sp>
      <p:cxnSp>
        <p:nvCxnSpPr>
          <p:cNvPr id="36" name="Connecteur droit 35">
            <a:extLst>
              <a:ext uri="{FF2B5EF4-FFF2-40B4-BE49-F238E27FC236}">
                <a16:creationId xmlns:a16="http://schemas.microsoft.com/office/drawing/2014/main" id="{1A979752-B707-45FC-940E-16677B2B9323}"/>
              </a:ext>
            </a:extLst>
          </p:cNvPr>
          <p:cNvCxnSpPr/>
          <p:nvPr/>
        </p:nvCxnSpPr>
        <p:spPr>
          <a:xfrm>
            <a:off x="3466969" y="5327160"/>
            <a:ext cx="0" cy="123542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61A44ACC-EB4D-4A32-BE87-A5057F0F1254}"/>
              </a:ext>
            </a:extLst>
          </p:cNvPr>
          <p:cNvCxnSpPr/>
          <p:nvPr/>
        </p:nvCxnSpPr>
        <p:spPr>
          <a:xfrm>
            <a:off x="6175695" y="5338235"/>
            <a:ext cx="0" cy="123542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B7EF63E0-FB10-47C2-A05A-6089400F3361}"/>
              </a:ext>
            </a:extLst>
          </p:cNvPr>
          <p:cNvSpPr>
            <a:spLocks noGrp="1"/>
          </p:cNvSpPr>
          <p:nvPr>
            <p:ph type="sldNum" sz="quarter" idx="12"/>
          </p:nvPr>
        </p:nvSpPr>
        <p:spPr/>
        <p:txBody>
          <a:bodyPr/>
          <a:lstStyle/>
          <a:p>
            <a:fld id="{E399C115-596B-4060-A119-8783C9F587DB}" type="slidenum">
              <a:rPr lang="fr-FR" smtClean="0"/>
              <a:t>61</a:t>
            </a:fld>
            <a:endParaRPr lang="fr-FR"/>
          </a:p>
        </p:txBody>
      </p:sp>
    </p:spTree>
    <p:extLst>
      <p:ext uri="{BB962C8B-B14F-4D97-AF65-F5344CB8AC3E}">
        <p14:creationId xmlns:p14="http://schemas.microsoft.com/office/powerpoint/2010/main" val="242550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600587"/>
            <a:ext cx="4630723" cy="954107"/>
          </a:xfrm>
          <a:prstGeom prst="rect">
            <a:avLst/>
          </a:prstGeom>
          <a:noFill/>
        </p:spPr>
        <p:txBody>
          <a:bodyPr wrap="square" rtlCol="0">
            <a:spAutoFit/>
          </a:bodyPr>
          <a:lstStyle/>
          <a:p>
            <a:pPr algn="ctr"/>
            <a:r>
              <a:rPr lang="fr-FR" sz="2800" b="1" dirty="0">
                <a:latin typeface="Century Gothic" panose="020B0502020202020204" pitchFamily="34" charset="0"/>
              </a:rPr>
              <a:t>PARTIE 8</a:t>
            </a:r>
          </a:p>
          <a:p>
            <a:pPr algn="ctr"/>
            <a:r>
              <a:rPr lang="fr-FR" sz="2800" b="1" dirty="0">
                <a:solidFill>
                  <a:srgbClr val="00A99B"/>
                </a:solidFill>
                <a:latin typeface="Century Gothic" panose="020B0502020202020204" pitchFamily="34" charset="0"/>
              </a:rPr>
              <a:t>Pratiques de covoiturage</a:t>
            </a:r>
          </a:p>
        </p:txBody>
      </p:sp>
      <p:sp>
        <p:nvSpPr>
          <p:cNvPr id="3" name="Espace réservé du numéro de diapositive 2">
            <a:extLst>
              <a:ext uri="{FF2B5EF4-FFF2-40B4-BE49-F238E27FC236}">
                <a16:creationId xmlns:a16="http://schemas.microsoft.com/office/drawing/2014/main" id="{31A29983-3866-4378-91BA-66D9B99AB68E}"/>
              </a:ext>
            </a:extLst>
          </p:cNvPr>
          <p:cNvSpPr>
            <a:spLocks noGrp="1"/>
          </p:cNvSpPr>
          <p:nvPr>
            <p:ph type="sldNum" sz="quarter" idx="12"/>
          </p:nvPr>
        </p:nvSpPr>
        <p:spPr/>
        <p:txBody>
          <a:bodyPr/>
          <a:lstStyle/>
          <a:p>
            <a:fld id="{E399C115-596B-4060-A119-8783C9F587DB}" type="slidenum">
              <a:rPr lang="fr-FR" smtClean="0"/>
              <a:t>62</a:t>
            </a:fld>
            <a:endParaRPr lang="fr-FR"/>
          </a:p>
        </p:txBody>
      </p:sp>
    </p:spTree>
    <p:extLst>
      <p:ext uri="{BB962C8B-B14F-4D97-AF65-F5344CB8AC3E}">
        <p14:creationId xmlns:p14="http://schemas.microsoft.com/office/powerpoint/2010/main" val="2006120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3 personnes sur 4 n’ont jamais pratiqué le covoiturage (n=3 066)</a:t>
            </a:r>
          </a:p>
        </p:txBody>
      </p:sp>
      <p:pic>
        <p:nvPicPr>
          <p:cNvPr id="5" name="Image 4">
            <a:extLst>
              <a:ext uri="{FF2B5EF4-FFF2-40B4-BE49-F238E27FC236}">
                <a16:creationId xmlns:a16="http://schemas.microsoft.com/office/drawing/2014/main" id="{DD5C8B49-7D4B-4B87-970C-6030C06FE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446" y="2051107"/>
            <a:ext cx="2336335" cy="2336335"/>
          </a:xfrm>
          <a:prstGeom prst="rect">
            <a:avLst/>
          </a:prstGeom>
        </p:spPr>
      </p:pic>
      <p:sp>
        <p:nvSpPr>
          <p:cNvPr id="11" name="ZoneTexte 10">
            <a:extLst>
              <a:ext uri="{FF2B5EF4-FFF2-40B4-BE49-F238E27FC236}">
                <a16:creationId xmlns:a16="http://schemas.microsoft.com/office/drawing/2014/main" id="{25BF034A-9A6E-4C07-B77C-6B088E52FF87}"/>
              </a:ext>
            </a:extLst>
          </p:cNvPr>
          <p:cNvSpPr txBox="1"/>
          <p:nvPr/>
        </p:nvSpPr>
        <p:spPr>
          <a:xfrm>
            <a:off x="981512" y="1040234"/>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74%</a:t>
            </a:r>
          </a:p>
        </p:txBody>
      </p:sp>
      <p:sp>
        <p:nvSpPr>
          <p:cNvPr id="12" name="ZoneTexte 11">
            <a:extLst>
              <a:ext uri="{FF2B5EF4-FFF2-40B4-BE49-F238E27FC236}">
                <a16:creationId xmlns:a16="http://schemas.microsoft.com/office/drawing/2014/main" id="{8F260FFD-7B38-436C-ACC8-8EB42BE37D6E}"/>
              </a:ext>
            </a:extLst>
          </p:cNvPr>
          <p:cNvSpPr txBox="1"/>
          <p:nvPr/>
        </p:nvSpPr>
        <p:spPr>
          <a:xfrm>
            <a:off x="553673" y="1777572"/>
            <a:ext cx="2290195" cy="430887"/>
          </a:xfrm>
          <a:prstGeom prst="rect">
            <a:avLst/>
          </a:prstGeom>
          <a:noFill/>
        </p:spPr>
        <p:txBody>
          <a:bodyPr wrap="square" rtlCol="0">
            <a:spAutoFit/>
          </a:bodyPr>
          <a:lstStyle/>
          <a:p>
            <a:pPr algn="ctr"/>
            <a:r>
              <a:rPr lang="fr-FR" sz="1100" dirty="0">
                <a:latin typeface="Century Gothic" panose="020B0502020202020204" pitchFamily="34" charset="0"/>
              </a:rPr>
              <a:t>N’ont jamais pratiqué le covoiturage</a:t>
            </a:r>
          </a:p>
        </p:txBody>
      </p:sp>
      <p:cxnSp>
        <p:nvCxnSpPr>
          <p:cNvPr id="14" name="Connecteur droit 13">
            <a:extLst>
              <a:ext uri="{FF2B5EF4-FFF2-40B4-BE49-F238E27FC236}">
                <a16:creationId xmlns:a16="http://schemas.microsoft.com/office/drawing/2014/main" id="{981C3BEB-81C2-4E8C-9671-4C7FE51C2F91}"/>
              </a:ext>
            </a:extLst>
          </p:cNvPr>
          <p:cNvCxnSpPr>
            <a:cxnSpLocks/>
          </p:cNvCxnSpPr>
          <p:nvPr/>
        </p:nvCxnSpPr>
        <p:spPr>
          <a:xfrm>
            <a:off x="2550253" y="1583732"/>
            <a:ext cx="1275127" cy="689685"/>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5FF84AD-6E4D-4F8E-BA45-5D3644603E37}"/>
              </a:ext>
            </a:extLst>
          </p:cNvPr>
          <p:cNvSpPr txBox="1"/>
          <p:nvPr/>
        </p:nvSpPr>
        <p:spPr>
          <a:xfrm>
            <a:off x="6771315" y="982287"/>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13%</a:t>
            </a:r>
          </a:p>
        </p:txBody>
      </p:sp>
      <p:sp>
        <p:nvSpPr>
          <p:cNvPr id="20" name="ZoneTexte 19">
            <a:extLst>
              <a:ext uri="{FF2B5EF4-FFF2-40B4-BE49-F238E27FC236}">
                <a16:creationId xmlns:a16="http://schemas.microsoft.com/office/drawing/2014/main" id="{755AA07D-B96B-4B1B-AA12-BBDF114CC748}"/>
              </a:ext>
            </a:extLst>
          </p:cNvPr>
          <p:cNvSpPr txBox="1"/>
          <p:nvPr/>
        </p:nvSpPr>
        <p:spPr>
          <a:xfrm>
            <a:off x="6585359" y="1751025"/>
            <a:ext cx="1964424" cy="600164"/>
          </a:xfrm>
          <a:prstGeom prst="rect">
            <a:avLst/>
          </a:prstGeom>
          <a:noFill/>
        </p:spPr>
        <p:txBody>
          <a:bodyPr wrap="square" rtlCol="0">
            <a:spAutoFit/>
          </a:bodyPr>
          <a:lstStyle/>
          <a:p>
            <a:pPr algn="ctr"/>
            <a:r>
              <a:rPr lang="fr-FR" sz="1100" dirty="0">
                <a:latin typeface="Century Gothic" panose="020B0502020202020204" pitchFamily="34" charset="0"/>
              </a:rPr>
              <a:t>Ont déjà fait du covoiturage </a:t>
            </a:r>
            <a:r>
              <a:rPr lang="fr-FR" sz="1100" b="1" dirty="0">
                <a:latin typeface="Century Gothic" panose="020B0502020202020204" pitchFamily="34" charset="0"/>
              </a:rPr>
              <a:t>en tant que passager</a:t>
            </a:r>
          </a:p>
        </p:txBody>
      </p:sp>
      <p:sp>
        <p:nvSpPr>
          <p:cNvPr id="21" name="ZoneTexte 20">
            <a:extLst>
              <a:ext uri="{FF2B5EF4-FFF2-40B4-BE49-F238E27FC236}">
                <a16:creationId xmlns:a16="http://schemas.microsoft.com/office/drawing/2014/main" id="{A8ABCB52-33AC-4E34-82DF-7C9BF63267B5}"/>
              </a:ext>
            </a:extLst>
          </p:cNvPr>
          <p:cNvSpPr txBox="1"/>
          <p:nvPr/>
        </p:nvSpPr>
        <p:spPr>
          <a:xfrm>
            <a:off x="6981042" y="4404707"/>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8%</a:t>
            </a:r>
          </a:p>
        </p:txBody>
      </p:sp>
      <p:cxnSp>
        <p:nvCxnSpPr>
          <p:cNvPr id="22" name="Connecteur droit 21">
            <a:extLst>
              <a:ext uri="{FF2B5EF4-FFF2-40B4-BE49-F238E27FC236}">
                <a16:creationId xmlns:a16="http://schemas.microsoft.com/office/drawing/2014/main" id="{29E87005-72D7-4BB4-8AB1-1C221F0F7B48}"/>
              </a:ext>
            </a:extLst>
          </p:cNvPr>
          <p:cNvCxnSpPr>
            <a:cxnSpLocks/>
          </p:cNvCxnSpPr>
          <p:nvPr/>
        </p:nvCxnSpPr>
        <p:spPr>
          <a:xfrm flipH="1">
            <a:off x="5496188" y="1583732"/>
            <a:ext cx="1275127" cy="69387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6D87931-DA6D-4163-B812-51EE2F1E628B}"/>
              </a:ext>
            </a:extLst>
          </p:cNvPr>
          <p:cNvSpPr txBox="1"/>
          <p:nvPr/>
        </p:nvSpPr>
        <p:spPr>
          <a:xfrm>
            <a:off x="6660862" y="5159716"/>
            <a:ext cx="1964424" cy="600164"/>
          </a:xfrm>
          <a:prstGeom prst="rect">
            <a:avLst/>
          </a:prstGeom>
          <a:noFill/>
        </p:spPr>
        <p:txBody>
          <a:bodyPr wrap="square" rtlCol="0">
            <a:spAutoFit/>
          </a:bodyPr>
          <a:lstStyle/>
          <a:p>
            <a:pPr algn="ctr"/>
            <a:r>
              <a:rPr lang="fr-FR" sz="1100" dirty="0">
                <a:latin typeface="Century Gothic" panose="020B0502020202020204" pitchFamily="34" charset="0"/>
              </a:rPr>
              <a:t>Ont déjà fait du covoiturage </a:t>
            </a:r>
            <a:r>
              <a:rPr lang="fr-FR" sz="1100" b="1" dirty="0">
                <a:latin typeface="Century Gothic" panose="020B0502020202020204" pitchFamily="34" charset="0"/>
              </a:rPr>
              <a:t>en tant que conducteur</a:t>
            </a:r>
          </a:p>
        </p:txBody>
      </p:sp>
      <p:sp>
        <p:nvSpPr>
          <p:cNvPr id="33" name="ZoneTexte 32">
            <a:extLst>
              <a:ext uri="{FF2B5EF4-FFF2-40B4-BE49-F238E27FC236}">
                <a16:creationId xmlns:a16="http://schemas.microsoft.com/office/drawing/2014/main" id="{63FDA51F-B434-4A18-B27A-0B7A267C5C7F}"/>
              </a:ext>
            </a:extLst>
          </p:cNvPr>
          <p:cNvSpPr txBox="1"/>
          <p:nvPr/>
        </p:nvSpPr>
        <p:spPr>
          <a:xfrm>
            <a:off x="914399" y="4508316"/>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7%</a:t>
            </a:r>
          </a:p>
        </p:txBody>
      </p:sp>
      <p:cxnSp>
        <p:nvCxnSpPr>
          <p:cNvPr id="34" name="Connecteur droit 33">
            <a:extLst>
              <a:ext uri="{FF2B5EF4-FFF2-40B4-BE49-F238E27FC236}">
                <a16:creationId xmlns:a16="http://schemas.microsoft.com/office/drawing/2014/main" id="{8C7F7CB7-EA9A-4EA3-9348-967DDCE32330}"/>
              </a:ext>
            </a:extLst>
          </p:cNvPr>
          <p:cNvCxnSpPr>
            <a:cxnSpLocks/>
          </p:cNvCxnSpPr>
          <p:nvPr/>
        </p:nvCxnSpPr>
        <p:spPr>
          <a:xfrm flipH="1">
            <a:off x="2299987" y="4089145"/>
            <a:ext cx="1275127" cy="69387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0C980862-707E-4E24-ADE3-A28475A01CF5}"/>
              </a:ext>
            </a:extLst>
          </p:cNvPr>
          <p:cNvCxnSpPr>
            <a:cxnSpLocks/>
          </p:cNvCxnSpPr>
          <p:nvPr/>
        </p:nvCxnSpPr>
        <p:spPr>
          <a:xfrm>
            <a:off x="5859007" y="4089145"/>
            <a:ext cx="1275127" cy="689685"/>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059B3D6B-FBD2-4927-9E2B-9005B744ABB0}"/>
              </a:ext>
            </a:extLst>
          </p:cNvPr>
          <p:cNvSpPr txBox="1"/>
          <p:nvPr/>
        </p:nvSpPr>
        <p:spPr>
          <a:xfrm>
            <a:off x="569046" y="5274268"/>
            <a:ext cx="2127311" cy="600164"/>
          </a:xfrm>
          <a:prstGeom prst="rect">
            <a:avLst/>
          </a:prstGeom>
          <a:noFill/>
        </p:spPr>
        <p:txBody>
          <a:bodyPr wrap="square" rtlCol="0">
            <a:spAutoFit/>
          </a:bodyPr>
          <a:lstStyle/>
          <a:p>
            <a:pPr algn="ctr"/>
            <a:r>
              <a:rPr lang="fr-FR" sz="1100" dirty="0">
                <a:latin typeface="Century Gothic" panose="020B0502020202020204" pitchFamily="34" charset="0"/>
              </a:rPr>
              <a:t>Ont déjà fait du covoiturage </a:t>
            </a:r>
            <a:r>
              <a:rPr lang="fr-FR" sz="1100" b="1" dirty="0">
                <a:latin typeface="Century Gothic" panose="020B0502020202020204" pitchFamily="34" charset="0"/>
              </a:rPr>
              <a:t>en tant que conducteur et/ou passager</a:t>
            </a:r>
          </a:p>
        </p:txBody>
      </p:sp>
      <p:cxnSp>
        <p:nvCxnSpPr>
          <p:cNvPr id="37" name="Connecteur droit 36">
            <a:extLst>
              <a:ext uri="{FF2B5EF4-FFF2-40B4-BE49-F238E27FC236}">
                <a16:creationId xmlns:a16="http://schemas.microsoft.com/office/drawing/2014/main" id="{3AD420BB-092D-4B8C-86A4-D8F77FDB66D3}"/>
              </a:ext>
            </a:extLst>
          </p:cNvPr>
          <p:cNvCxnSpPr/>
          <p:nvPr/>
        </p:nvCxnSpPr>
        <p:spPr>
          <a:xfrm>
            <a:off x="4748169" y="4281292"/>
            <a:ext cx="0" cy="600287"/>
          </a:xfrm>
          <a:prstGeom prst="line">
            <a:avLst/>
          </a:prstGeom>
          <a:ln>
            <a:solidFill>
              <a:srgbClr val="00A99B"/>
            </a:solidFill>
            <a:prstDash val="solid"/>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3D187E25-5079-432B-83B3-F3E424046320}"/>
              </a:ext>
            </a:extLst>
          </p:cNvPr>
          <p:cNvSpPr txBox="1"/>
          <p:nvPr/>
        </p:nvSpPr>
        <p:spPr>
          <a:xfrm>
            <a:off x="3954021" y="4881579"/>
            <a:ext cx="1568741"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2%</a:t>
            </a:r>
          </a:p>
        </p:txBody>
      </p:sp>
      <p:sp>
        <p:nvSpPr>
          <p:cNvPr id="39" name="ZoneTexte 38">
            <a:extLst>
              <a:ext uri="{FF2B5EF4-FFF2-40B4-BE49-F238E27FC236}">
                <a16:creationId xmlns:a16="http://schemas.microsoft.com/office/drawing/2014/main" id="{A327D427-F11C-4304-B651-55D7F4EE6127}"/>
              </a:ext>
            </a:extLst>
          </p:cNvPr>
          <p:cNvSpPr txBox="1"/>
          <p:nvPr/>
        </p:nvSpPr>
        <p:spPr>
          <a:xfrm>
            <a:off x="3650957" y="5339313"/>
            <a:ext cx="2127311" cy="400110"/>
          </a:xfrm>
          <a:prstGeom prst="rect">
            <a:avLst/>
          </a:prstGeom>
          <a:noFill/>
        </p:spPr>
        <p:txBody>
          <a:bodyPr wrap="square" rtlCol="0">
            <a:spAutoFit/>
          </a:bodyPr>
          <a:lstStyle/>
          <a:p>
            <a:pPr algn="ctr"/>
            <a:r>
              <a:rPr lang="fr-FR" sz="1000" dirty="0">
                <a:latin typeface="Century Gothic" panose="020B0502020202020204" pitchFamily="34" charset="0"/>
              </a:rPr>
              <a:t>Ont déjà fait du covoiturage </a:t>
            </a:r>
            <a:r>
              <a:rPr lang="fr-FR" sz="1000" b="1" dirty="0">
                <a:latin typeface="Century Gothic" panose="020B0502020202020204" pitchFamily="34" charset="0"/>
              </a:rPr>
              <a:t>mais ont arrêté d’en faire</a:t>
            </a:r>
          </a:p>
        </p:txBody>
      </p:sp>
      <p:sp>
        <p:nvSpPr>
          <p:cNvPr id="4" name="Espace réservé du numéro de diapositive 3">
            <a:extLst>
              <a:ext uri="{FF2B5EF4-FFF2-40B4-BE49-F238E27FC236}">
                <a16:creationId xmlns:a16="http://schemas.microsoft.com/office/drawing/2014/main" id="{D3D6587C-02EC-4DFC-9CF3-338849D6BF4D}"/>
              </a:ext>
            </a:extLst>
          </p:cNvPr>
          <p:cNvSpPr>
            <a:spLocks noGrp="1"/>
          </p:cNvSpPr>
          <p:nvPr>
            <p:ph type="sldNum" sz="quarter" idx="12"/>
          </p:nvPr>
        </p:nvSpPr>
        <p:spPr/>
        <p:txBody>
          <a:bodyPr/>
          <a:lstStyle/>
          <a:p>
            <a:fld id="{E399C115-596B-4060-A119-8783C9F587DB}" type="slidenum">
              <a:rPr lang="fr-FR" smtClean="0"/>
              <a:t>63</a:t>
            </a:fld>
            <a:endParaRPr lang="fr-FR"/>
          </a:p>
        </p:txBody>
      </p:sp>
      <p:sp>
        <p:nvSpPr>
          <p:cNvPr id="23" name="ZoneTexte 22">
            <a:extLst>
              <a:ext uri="{FF2B5EF4-FFF2-40B4-BE49-F238E27FC236}">
                <a16:creationId xmlns:a16="http://schemas.microsoft.com/office/drawing/2014/main" id="{F5084D11-E23B-4D61-ADD3-1228635186F4}"/>
              </a:ext>
            </a:extLst>
          </p:cNvPr>
          <p:cNvSpPr txBox="1"/>
          <p:nvPr/>
        </p:nvSpPr>
        <p:spPr>
          <a:xfrm>
            <a:off x="383587" y="6088677"/>
            <a:ext cx="7956469" cy="553998"/>
          </a:xfrm>
          <a:prstGeom prst="rect">
            <a:avLst/>
          </a:prstGeom>
          <a:noFill/>
        </p:spPr>
        <p:txBody>
          <a:bodyPr wrap="square" rtlCol="0">
            <a:spAutoFit/>
          </a:bodyPr>
          <a:lstStyle/>
          <a:p>
            <a:r>
              <a:rPr lang="fr-FR" sz="1000" i="1" dirty="0">
                <a:latin typeface="Century Gothic" panose="020B0502020202020204" pitchFamily="34" charset="0"/>
              </a:rPr>
              <a:t>NB : 35 personnes ont le covoiturage pour mode principal en tant que </a:t>
            </a:r>
            <a:r>
              <a:rPr lang="fr-FR" sz="1000" i="1" dirty="0" err="1">
                <a:latin typeface="Century Gothic" panose="020B0502020202020204" pitchFamily="34" charset="0"/>
              </a:rPr>
              <a:t>conducteur.trice</a:t>
            </a:r>
            <a:r>
              <a:rPr lang="fr-FR" sz="1000" i="1" dirty="0">
                <a:latin typeface="Century Gothic" panose="020B0502020202020204" pitchFamily="34" charset="0"/>
              </a:rPr>
              <a:t>  (1% de l’échantillon total) et 25 personnes en tant que </a:t>
            </a:r>
            <a:r>
              <a:rPr lang="fr-FR" sz="1000" i="1" dirty="0" err="1">
                <a:latin typeface="Century Gothic" panose="020B0502020202020204" pitchFamily="34" charset="0"/>
              </a:rPr>
              <a:t>passager.ère</a:t>
            </a:r>
            <a:r>
              <a:rPr lang="fr-FR" sz="1000" i="1" dirty="0">
                <a:latin typeface="Century Gothic" panose="020B0502020202020204" pitchFamily="34" charset="0"/>
              </a:rPr>
              <a:t> (0,8%) </a:t>
            </a:r>
          </a:p>
          <a:p>
            <a:r>
              <a:rPr lang="fr-FR" sz="1000" i="1" dirty="0">
                <a:latin typeface="Century Gothic" panose="020B0502020202020204" pitchFamily="34" charset="0"/>
              </a:rPr>
              <a:t>En mode secondaire, 120 personnes (4%) pratiquent comme </a:t>
            </a:r>
            <a:r>
              <a:rPr lang="fr-FR" sz="1000" i="1" dirty="0" err="1">
                <a:latin typeface="Century Gothic" panose="020B0502020202020204" pitchFamily="34" charset="0"/>
              </a:rPr>
              <a:t>conducteur.trice</a:t>
            </a:r>
            <a:r>
              <a:rPr lang="fr-FR" sz="1000" i="1" dirty="0">
                <a:latin typeface="Century Gothic" panose="020B0502020202020204" pitchFamily="34" charset="0"/>
              </a:rPr>
              <a:t>  ; 164 comme </a:t>
            </a:r>
            <a:r>
              <a:rPr lang="fr-FR" sz="1000" i="1" dirty="0" err="1">
                <a:latin typeface="Century Gothic" panose="020B0502020202020204" pitchFamily="34" charset="0"/>
              </a:rPr>
              <a:t>passager.ère</a:t>
            </a:r>
            <a:r>
              <a:rPr lang="fr-FR" sz="1000" i="1" dirty="0">
                <a:latin typeface="Century Gothic" panose="020B0502020202020204" pitchFamily="34" charset="0"/>
              </a:rPr>
              <a:t> (5%)</a:t>
            </a:r>
          </a:p>
        </p:txBody>
      </p:sp>
    </p:spTree>
    <p:extLst>
      <p:ext uri="{BB962C8B-B14F-4D97-AF65-F5344CB8AC3E}">
        <p14:creationId xmlns:p14="http://schemas.microsoft.com/office/powerpoint/2010/main" val="925906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Le covoiturage, une pratique plutôt ponctuelle (n=771)</a:t>
            </a:r>
          </a:p>
        </p:txBody>
      </p:sp>
      <p:pic>
        <p:nvPicPr>
          <p:cNvPr id="5" name="Image 4">
            <a:extLst>
              <a:ext uri="{FF2B5EF4-FFF2-40B4-BE49-F238E27FC236}">
                <a16:creationId xmlns:a16="http://schemas.microsoft.com/office/drawing/2014/main" id="{DD5C8B49-7D4B-4B87-970C-6030C06FE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446" y="2051107"/>
            <a:ext cx="2336335" cy="2336335"/>
          </a:xfrm>
          <a:prstGeom prst="rect">
            <a:avLst/>
          </a:prstGeom>
        </p:spPr>
      </p:pic>
      <p:sp>
        <p:nvSpPr>
          <p:cNvPr id="11" name="ZoneTexte 10">
            <a:extLst>
              <a:ext uri="{FF2B5EF4-FFF2-40B4-BE49-F238E27FC236}">
                <a16:creationId xmlns:a16="http://schemas.microsoft.com/office/drawing/2014/main" id="{25BF034A-9A6E-4C07-B77C-6B088E52FF87}"/>
              </a:ext>
            </a:extLst>
          </p:cNvPr>
          <p:cNvSpPr txBox="1"/>
          <p:nvPr/>
        </p:nvSpPr>
        <p:spPr>
          <a:xfrm>
            <a:off x="981512" y="1040234"/>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33%</a:t>
            </a:r>
          </a:p>
        </p:txBody>
      </p:sp>
      <p:sp>
        <p:nvSpPr>
          <p:cNvPr id="12" name="ZoneTexte 11">
            <a:extLst>
              <a:ext uri="{FF2B5EF4-FFF2-40B4-BE49-F238E27FC236}">
                <a16:creationId xmlns:a16="http://schemas.microsoft.com/office/drawing/2014/main" id="{8F260FFD-7B38-436C-ACC8-8EB42BE37D6E}"/>
              </a:ext>
            </a:extLst>
          </p:cNvPr>
          <p:cNvSpPr txBox="1"/>
          <p:nvPr/>
        </p:nvSpPr>
        <p:spPr>
          <a:xfrm>
            <a:off x="553673" y="1777572"/>
            <a:ext cx="2290195" cy="261610"/>
          </a:xfrm>
          <a:prstGeom prst="rect">
            <a:avLst/>
          </a:prstGeom>
          <a:noFill/>
        </p:spPr>
        <p:txBody>
          <a:bodyPr wrap="square" rtlCol="0">
            <a:spAutoFit/>
          </a:bodyPr>
          <a:lstStyle/>
          <a:p>
            <a:pPr algn="ctr"/>
            <a:r>
              <a:rPr lang="fr-FR" sz="1100" dirty="0">
                <a:latin typeface="Century Gothic" panose="020B0502020202020204" pitchFamily="34" charset="0"/>
              </a:rPr>
              <a:t>Pour rendre service</a:t>
            </a:r>
          </a:p>
        </p:txBody>
      </p:sp>
      <p:cxnSp>
        <p:nvCxnSpPr>
          <p:cNvPr id="14" name="Connecteur droit 13">
            <a:extLst>
              <a:ext uri="{FF2B5EF4-FFF2-40B4-BE49-F238E27FC236}">
                <a16:creationId xmlns:a16="http://schemas.microsoft.com/office/drawing/2014/main" id="{981C3BEB-81C2-4E8C-9671-4C7FE51C2F91}"/>
              </a:ext>
            </a:extLst>
          </p:cNvPr>
          <p:cNvCxnSpPr>
            <a:cxnSpLocks/>
          </p:cNvCxnSpPr>
          <p:nvPr/>
        </p:nvCxnSpPr>
        <p:spPr>
          <a:xfrm>
            <a:off x="2550253" y="1583732"/>
            <a:ext cx="1275127" cy="689685"/>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5FF84AD-6E4D-4F8E-BA45-5D3644603E37}"/>
              </a:ext>
            </a:extLst>
          </p:cNvPr>
          <p:cNvSpPr txBox="1"/>
          <p:nvPr/>
        </p:nvSpPr>
        <p:spPr>
          <a:xfrm>
            <a:off x="6771315" y="982287"/>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31%</a:t>
            </a:r>
          </a:p>
        </p:txBody>
      </p:sp>
      <p:sp>
        <p:nvSpPr>
          <p:cNvPr id="20" name="ZoneTexte 19">
            <a:extLst>
              <a:ext uri="{FF2B5EF4-FFF2-40B4-BE49-F238E27FC236}">
                <a16:creationId xmlns:a16="http://schemas.microsoft.com/office/drawing/2014/main" id="{755AA07D-B96B-4B1B-AA12-BBDF114CC748}"/>
              </a:ext>
            </a:extLst>
          </p:cNvPr>
          <p:cNvSpPr txBox="1"/>
          <p:nvPr/>
        </p:nvSpPr>
        <p:spPr>
          <a:xfrm>
            <a:off x="6585359" y="1751025"/>
            <a:ext cx="1964424" cy="430887"/>
          </a:xfrm>
          <a:prstGeom prst="rect">
            <a:avLst/>
          </a:prstGeom>
          <a:noFill/>
        </p:spPr>
        <p:txBody>
          <a:bodyPr wrap="square" rtlCol="0">
            <a:spAutoFit/>
          </a:bodyPr>
          <a:lstStyle/>
          <a:p>
            <a:pPr algn="ctr"/>
            <a:r>
              <a:rPr lang="fr-FR" sz="1100" dirty="0">
                <a:latin typeface="Century Gothic" panose="020B0502020202020204" pitchFamily="34" charset="0"/>
              </a:rPr>
              <a:t>Grève des transports publics</a:t>
            </a:r>
            <a:endParaRPr lang="fr-FR" sz="1100" b="1" dirty="0">
              <a:latin typeface="Century Gothic" panose="020B0502020202020204" pitchFamily="34" charset="0"/>
            </a:endParaRPr>
          </a:p>
        </p:txBody>
      </p:sp>
      <p:sp>
        <p:nvSpPr>
          <p:cNvPr id="21" name="ZoneTexte 20">
            <a:extLst>
              <a:ext uri="{FF2B5EF4-FFF2-40B4-BE49-F238E27FC236}">
                <a16:creationId xmlns:a16="http://schemas.microsoft.com/office/drawing/2014/main" id="{A8ABCB52-33AC-4E34-82DF-7C9BF63267B5}"/>
              </a:ext>
            </a:extLst>
          </p:cNvPr>
          <p:cNvSpPr txBox="1"/>
          <p:nvPr/>
        </p:nvSpPr>
        <p:spPr>
          <a:xfrm>
            <a:off x="6981042" y="4404707"/>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19%</a:t>
            </a:r>
          </a:p>
        </p:txBody>
      </p:sp>
      <p:cxnSp>
        <p:nvCxnSpPr>
          <p:cNvPr id="22" name="Connecteur droit 21">
            <a:extLst>
              <a:ext uri="{FF2B5EF4-FFF2-40B4-BE49-F238E27FC236}">
                <a16:creationId xmlns:a16="http://schemas.microsoft.com/office/drawing/2014/main" id="{29E87005-72D7-4BB4-8AB1-1C221F0F7B48}"/>
              </a:ext>
            </a:extLst>
          </p:cNvPr>
          <p:cNvCxnSpPr>
            <a:cxnSpLocks/>
          </p:cNvCxnSpPr>
          <p:nvPr/>
        </p:nvCxnSpPr>
        <p:spPr>
          <a:xfrm flipH="1">
            <a:off x="5496188" y="1583732"/>
            <a:ext cx="1275127" cy="69387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6D87931-DA6D-4163-B812-51EE2F1E628B}"/>
              </a:ext>
            </a:extLst>
          </p:cNvPr>
          <p:cNvSpPr txBox="1"/>
          <p:nvPr/>
        </p:nvSpPr>
        <p:spPr>
          <a:xfrm>
            <a:off x="6783200" y="5144542"/>
            <a:ext cx="1964424" cy="600164"/>
          </a:xfrm>
          <a:prstGeom prst="rect">
            <a:avLst/>
          </a:prstGeom>
          <a:noFill/>
        </p:spPr>
        <p:txBody>
          <a:bodyPr wrap="square" rtlCol="0">
            <a:spAutoFit/>
          </a:bodyPr>
          <a:lstStyle/>
          <a:p>
            <a:pPr algn="ctr"/>
            <a:r>
              <a:rPr lang="fr-FR" sz="1100" dirty="0">
                <a:latin typeface="Century Gothic" panose="020B0502020202020204" pitchFamily="34" charset="0"/>
              </a:rPr>
              <a:t>Déplacement entre plusieurs sites de travail ou d’études</a:t>
            </a:r>
            <a:endParaRPr lang="fr-FR" sz="1100" b="1" dirty="0">
              <a:latin typeface="Century Gothic" panose="020B0502020202020204" pitchFamily="34" charset="0"/>
            </a:endParaRPr>
          </a:p>
        </p:txBody>
      </p:sp>
      <p:sp>
        <p:nvSpPr>
          <p:cNvPr id="33" name="ZoneTexte 32">
            <a:extLst>
              <a:ext uri="{FF2B5EF4-FFF2-40B4-BE49-F238E27FC236}">
                <a16:creationId xmlns:a16="http://schemas.microsoft.com/office/drawing/2014/main" id="{63FDA51F-B434-4A18-B27A-0B7A267C5C7F}"/>
              </a:ext>
            </a:extLst>
          </p:cNvPr>
          <p:cNvSpPr txBox="1"/>
          <p:nvPr/>
        </p:nvSpPr>
        <p:spPr>
          <a:xfrm>
            <a:off x="914399" y="4508316"/>
            <a:ext cx="1568741" cy="830997"/>
          </a:xfrm>
          <a:prstGeom prst="rect">
            <a:avLst/>
          </a:prstGeom>
          <a:noFill/>
        </p:spPr>
        <p:txBody>
          <a:bodyPr wrap="square" rtlCol="0">
            <a:spAutoFit/>
          </a:bodyPr>
          <a:lstStyle/>
          <a:p>
            <a:pPr algn="ctr"/>
            <a:r>
              <a:rPr lang="fr-FR" sz="4800" b="1" dirty="0">
                <a:solidFill>
                  <a:srgbClr val="00A99B"/>
                </a:solidFill>
                <a:latin typeface="Century Gothic" panose="020B0502020202020204" pitchFamily="34" charset="0"/>
              </a:rPr>
              <a:t>23%</a:t>
            </a:r>
          </a:p>
        </p:txBody>
      </p:sp>
      <p:cxnSp>
        <p:nvCxnSpPr>
          <p:cNvPr id="34" name="Connecteur droit 33">
            <a:extLst>
              <a:ext uri="{FF2B5EF4-FFF2-40B4-BE49-F238E27FC236}">
                <a16:creationId xmlns:a16="http://schemas.microsoft.com/office/drawing/2014/main" id="{8C7F7CB7-EA9A-4EA3-9348-967DDCE32330}"/>
              </a:ext>
            </a:extLst>
          </p:cNvPr>
          <p:cNvCxnSpPr>
            <a:cxnSpLocks/>
          </p:cNvCxnSpPr>
          <p:nvPr/>
        </p:nvCxnSpPr>
        <p:spPr>
          <a:xfrm flipH="1">
            <a:off x="2299987" y="4089145"/>
            <a:ext cx="1275127" cy="693879"/>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0C980862-707E-4E24-ADE3-A28475A01CF5}"/>
              </a:ext>
            </a:extLst>
          </p:cNvPr>
          <p:cNvCxnSpPr>
            <a:cxnSpLocks/>
          </p:cNvCxnSpPr>
          <p:nvPr/>
        </p:nvCxnSpPr>
        <p:spPr>
          <a:xfrm>
            <a:off x="5859007" y="4089145"/>
            <a:ext cx="1275127" cy="689685"/>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059B3D6B-FBD2-4927-9E2B-9005B744ABB0}"/>
              </a:ext>
            </a:extLst>
          </p:cNvPr>
          <p:cNvSpPr txBox="1"/>
          <p:nvPr/>
        </p:nvSpPr>
        <p:spPr>
          <a:xfrm>
            <a:off x="569046" y="5274268"/>
            <a:ext cx="2127311" cy="261610"/>
          </a:xfrm>
          <a:prstGeom prst="rect">
            <a:avLst/>
          </a:prstGeom>
          <a:noFill/>
        </p:spPr>
        <p:txBody>
          <a:bodyPr wrap="square" rtlCol="0">
            <a:spAutoFit/>
          </a:bodyPr>
          <a:lstStyle/>
          <a:p>
            <a:pPr algn="ctr"/>
            <a:r>
              <a:rPr lang="fr-FR" sz="1100" dirty="0">
                <a:latin typeface="Century Gothic" panose="020B0502020202020204" pitchFamily="34" charset="0"/>
              </a:rPr>
              <a:t>C’est une habitude</a:t>
            </a:r>
            <a:endParaRPr lang="fr-FR" sz="1100" b="1" dirty="0">
              <a:latin typeface="Century Gothic" panose="020B0502020202020204" pitchFamily="34" charset="0"/>
            </a:endParaRPr>
          </a:p>
        </p:txBody>
      </p:sp>
      <p:cxnSp>
        <p:nvCxnSpPr>
          <p:cNvPr id="37" name="Connecteur droit 36">
            <a:extLst>
              <a:ext uri="{FF2B5EF4-FFF2-40B4-BE49-F238E27FC236}">
                <a16:creationId xmlns:a16="http://schemas.microsoft.com/office/drawing/2014/main" id="{3AD420BB-092D-4B8C-86A4-D8F77FDB66D3}"/>
              </a:ext>
            </a:extLst>
          </p:cNvPr>
          <p:cNvCxnSpPr/>
          <p:nvPr/>
        </p:nvCxnSpPr>
        <p:spPr>
          <a:xfrm>
            <a:off x="4748169" y="4281292"/>
            <a:ext cx="0" cy="600287"/>
          </a:xfrm>
          <a:prstGeom prst="line">
            <a:avLst/>
          </a:prstGeom>
          <a:ln>
            <a:solidFill>
              <a:srgbClr val="00A99B"/>
            </a:solidFill>
            <a:prstDash val="solid"/>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3D187E25-5079-432B-83B3-F3E424046320}"/>
              </a:ext>
            </a:extLst>
          </p:cNvPr>
          <p:cNvSpPr txBox="1"/>
          <p:nvPr/>
        </p:nvSpPr>
        <p:spPr>
          <a:xfrm>
            <a:off x="3954021" y="4881579"/>
            <a:ext cx="1568741"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12%</a:t>
            </a:r>
          </a:p>
        </p:txBody>
      </p:sp>
      <p:sp>
        <p:nvSpPr>
          <p:cNvPr id="39" name="ZoneTexte 38">
            <a:extLst>
              <a:ext uri="{FF2B5EF4-FFF2-40B4-BE49-F238E27FC236}">
                <a16:creationId xmlns:a16="http://schemas.microsoft.com/office/drawing/2014/main" id="{A327D427-F11C-4304-B651-55D7F4EE6127}"/>
              </a:ext>
            </a:extLst>
          </p:cNvPr>
          <p:cNvSpPr txBox="1"/>
          <p:nvPr/>
        </p:nvSpPr>
        <p:spPr>
          <a:xfrm>
            <a:off x="3650957" y="5339313"/>
            <a:ext cx="2127311" cy="400110"/>
          </a:xfrm>
          <a:prstGeom prst="rect">
            <a:avLst/>
          </a:prstGeom>
          <a:noFill/>
        </p:spPr>
        <p:txBody>
          <a:bodyPr wrap="square" rtlCol="0">
            <a:spAutoFit/>
          </a:bodyPr>
          <a:lstStyle/>
          <a:p>
            <a:pPr algn="ctr"/>
            <a:r>
              <a:rPr lang="fr-FR" sz="1000" dirty="0">
                <a:latin typeface="Century Gothic" panose="020B0502020202020204" pitchFamily="34" charset="0"/>
              </a:rPr>
              <a:t>Veille/lendemain de week-end ou de vacances</a:t>
            </a:r>
            <a:endParaRPr lang="fr-FR" sz="1000" b="1" dirty="0">
              <a:latin typeface="Century Gothic" panose="020B0502020202020204" pitchFamily="34" charset="0"/>
            </a:endParaRPr>
          </a:p>
        </p:txBody>
      </p:sp>
      <p:sp>
        <p:nvSpPr>
          <p:cNvPr id="3" name="Espace réservé du numéro de diapositive 2">
            <a:extLst>
              <a:ext uri="{FF2B5EF4-FFF2-40B4-BE49-F238E27FC236}">
                <a16:creationId xmlns:a16="http://schemas.microsoft.com/office/drawing/2014/main" id="{6B8743D5-6DF4-414B-A89D-F0B01E8888D7}"/>
              </a:ext>
            </a:extLst>
          </p:cNvPr>
          <p:cNvSpPr>
            <a:spLocks noGrp="1"/>
          </p:cNvSpPr>
          <p:nvPr>
            <p:ph type="sldNum" sz="quarter" idx="12"/>
          </p:nvPr>
        </p:nvSpPr>
        <p:spPr/>
        <p:txBody>
          <a:bodyPr/>
          <a:lstStyle/>
          <a:p>
            <a:fld id="{E399C115-596B-4060-A119-8783C9F587DB}" type="slidenum">
              <a:rPr lang="fr-FR" smtClean="0"/>
              <a:t>64</a:t>
            </a:fld>
            <a:endParaRPr lang="fr-FR"/>
          </a:p>
        </p:txBody>
      </p:sp>
    </p:spTree>
    <p:extLst>
      <p:ext uri="{BB962C8B-B14F-4D97-AF65-F5344CB8AC3E}">
        <p14:creationId xmlns:p14="http://schemas.microsoft.com/office/powerpoint/2010/main" val="3656210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584775"/>
          </a:xfrm>
          <a:prstGeom prst="rect">
            <a:avLst/>
          </a:prstGeom>
          <a:noFill/>
        </p:spPr>
        <p:txBody>
          <a:bodyPr wrap="square" rtlCol="0">
            <a:spAutoFit/>
          </a:bodyPr>
          <a:lstStyle/>
          <a:p>
            <a:r>
              <a:rPr lang="fr-FR" b="1" dirty="0">
                <a:latin typeface="Century Gothic" panose="020B0502020202020204" pitchFamily="34" charset="0"/>
              </a:rPr>
              <a:t>L’horaire, principal frein à la pratique du covoiturage (n=15)</a:t>
            </a:r>
          </a:p>
          <a:p>
            <a:r>
              <a:rPr lang="fr-FR" sz="1400" b="1" i="1" dirty="0">
                <a:latin typeface="Century Gothic" panose="020B0502020202020204" pitchFamily="34" charset="0"/>
              </a:rPr>
              <a:t>Personnes qui ont arrêté de pratiquer le covoiturage</a:t>
            </a:r>
          </a:p>
        </p:txBody>
      </p:sp>
      <p:pic>
        <p:nvPicPr>
          <p:cNvPr id="1026" name="Image 1" descr="image001">
            <a:extLst>
              <a:ext uri="{FF2B5EF4-FFF2-40B4-BE49-F238E27FC236}">
                <a16:creationId xmlns:a16="http://schemas.microsoft.com/office/drawing/2014/main" id="{7B629E0A-17E0-45B5-AF46-486F7004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50" y="1359072"/>
            <a:ext cx="8447714" cy="336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a:extLst>
              <a:ext uri="{FF2B5EF4-FFF2-40B4-BE49-F238E27FC236}">
                <a16:creationId xmlns:a16="http://schemas.microsoft.com/office/drawing/2014/main" id="{D5236299-E209-4C5C-84E8-FEC91B47743D}"/>
              </a:ext>
            </a:extLst>
          </p:cNvPr>
          <p:cNvSpPr>
            <a:spLocks noGrp="1"/>
          </p:cNvSpPr>
          <p:nvPr>
            <p:ph type="sldNum" sz="quarter" idx="12"/>
          </p:nvPr>
        </p:nvSpPr>
        <p:spPr/>
        <p:txBody>
          <a:bodyPr/>
          <a:lstStyle/>
          <a:p>
            <a:fld id="{E399C115-596B-4060-A119-8783C9F587DB}" type="slidenum">
              <a:rPr lang="fr-FR" smtClean="0"/>
              <a:t>65</a:t>
            </a:fld>
            <a:endParaRPr lang="fr-FR"/>
          </a:p>
        </p:txBody>
      </p:sp>
      <p:sp>
        <p:nvSpPr>
          <p:cNvPr id="4" name="Rectangle 3">
            <a:extLst>
              <a:ext uri="{FF2B5EF4-FFF2-40B4-BE49-F238E27FC236}">
                <a16:creationId xmlns:a16="http://schemas.microsoft.com/office/drawing/2014/main" id="{D4ECD4AE-4FDF-4BB7-A207-3F52C04403D2}"/>
              </a:ext>
            </a:extLst>
          </p:cNvPr>
          <p:cNvSpPr/>
          <p:nvPr/>
        </p:nvSpPr>
        <p:spPr>
          <a:xfrm>
            <a:off x="494950" y="5160614"/>
            <a:ext cx="8447714" cy="1223412"/>
          </a:xfrm>
          <a:prstGeom prst="rect">
            <a:avLst/>
          </a:prstGeom>
        </p:spPr>
        <p:txBody>
          <a:bodyPr wrap="square">
            <a:spAutoFit/>
          </a:bodyPr>
          <a:lstStyle/>
          <a:p>
            <a:pPr algn="just"/>
            <a:r>
              <a:rPr lang="fr-FR" sz="1050" dirty="0">
                <a:latin typeface="Century Gothic" panose="020B0502020202020204" pitchFamily="34" charset="0"/>
              </a:rPr>
              <a:t>Tous les </a:t>
            </a:r>
            <a:r>
              <a:rPr lang="fr-FR" sz="1050" dirty="0" err="1">
                <a:latin typeface="Century Gothic" panose="020B0502020202020204" pitchFamily="34" charset="0"/>
              </a:rPr>
              <a:t>répondant.e.s</a:t>
            </a:r>
            <a:r>
              <a:rPr lang="fr-FR" sz="1050" dirty="0">
                <a:latin typeface="Century Gothic" panose="020B0502020202020204" pitchFamily="34" charset="0"/>
              </a:rPr>
              <a:t> de 25-34 ans ont essayé le covoiturage. Lorsque les 35-49 ans et les 50 ans et plus font du covoiturage, c’est souvent en tant que conducteur ou en alternance conducteur / passager.</a:t>
            </a:r>
          </a:p>
          <a:p>
            <a:pPr algn="just"/>
            <a:endParaRPr lang="fr-FR" sz="1050" dirty="0">
              <a:latin typeface="Century Gothic" panose="020B0502020202020204" pitchFamily="34" charset="0"/>
            </a:endParaRPr>
          </a:p>
          <a:p>
            <a:pPr algn="just"/>
            <a:r>
              <a:rPr lang="fr-FR" sz="1050" dirty="0">
                <a:latin typeface="Century Gothic" panose="020B0502020202020204" pitchFamily="34" charset="0"/>
              </a:rPr>
              <a:t>Au regard des revenus, les moins aisés sont plutôt des passagers et pour le reste des tranches de revenus, c’est l’alternance qui prévaut. </a:t>
            </a:r>
          </a:p>
          <a:p>
            <a:pPr algn="just"/>
            <a:endParaRPr lang="fr-FR" sz="1050" dirty="0">
              <a:latin typeface="Century Gothic" panose="020B0502020202020204" pitchFamily="34" charset="0"/>
            </a:endParaRPr>
          </a:p>
          <a:p>
            <a:pPr algn="just"/>
            <a:r>
              <a:rPr lang="fr-FR" sz="1050" dirty="0">
                <a:latin typeface="Century Gothic" panose="020B0502020202020204" pitchFamily="34" charset="0"/>
              </a:rPr>
              <a:t>Le genre n’a pas d’incidence particulière sur le fait de faire du covoiturage.</a:t>
            </a:r>
          </a:p>
        </p:txBody>
      </p:sp>
      <p:sp>
        <p:nvSpPr>
          <p:cNvPr id="7" name="ZoneTexte 6">
            <a:extLst>
              <a:ext uri="{FF2B5EF4-FFF2-40B4-BE49-F238E27FC236}">
                <a16:creationId xmlns:a16="http://schemas.microsoft.com/office/drawing/2014/main" id="{BD25F682-67B1-4FE9-9BFC-CADE42566F7C}"/>
              </a:ext>
            </a:extLst>
          </p:cNvPr>
          <p:cNvSpPr txBox="1"/>
          <p:nvPr/>
        </p:nvSpPr>
        <p:spPr>
          <a:xfrm>
            <a:off x="494950" y="4709497"/>
            <a:ext cx="8447714" cy="369332"/>
          </a:xfrm>
          <a:prstGeom prst="rect">
            <a:avLst/>
          </a:prstGeom>
          <a:noFill/>
        </p:spPr>
        <p:txBody>
          <a:bodyPr wrap="square" rtlCol="0">
            <a:spAutoFit/>
          </a:bodyPr>
          <a:lstStyle/>
          <a:p>
            <a:r>
              <a:rPr lang="fr-FR" b="1" dirty="0">
                <a:latin typeface="Century Gothic" panose="020B0502020202020204" pitchFamily="34" charset="0"/>
              </a:rPr>
              <a:t>Covoiturage, âge, revenus et genre</a:t>
            </a:r>
            <a:endParaRPr lang="fr-FR" sz="1400" b="1" i="1" dirty="0">
              <a:latin typeface="Century Gothic" panose="020B0502020202020204" pitchFamily="34" charset="0"/>
            </a:endParaRPr>
          </a:p>
        </p:txBody>
      </p:sp>
    </p:spTree>
    <p:extLst>
      <p:ext uri="{BB962C8B-B14F-4D97-AF65-F5344CB8AC3E}">
        <p14:creationId xmlns:p14="http://schemas.microsoft.com/office/powerpoint/2010/main" val="119902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600587"/>
            <a:ext cx="4630723" cy="1384995"/>
          </a:xfrm>
          <a:prstGeom prst="rect">
            <a:avLst/>
          </a:prstGeom>
          <a:noFill/>
        </p:spPr>
        <p:txBody>
          <a:bodyPr wrap="square" rtlCol="0">
            <a:spAutoFit/>
          </a:bodyPr>
          <a:lstStyle/>
          <a:p>
            <a:pPr algn="ctr"/>
            <a:r>
              <a:rPr lang="fr-FR" sz="2800" b="1" dirty="0">
                <a:latin typeface="Century Gothic" panose="020B0502020202020204" pitchFamily="34" charset="0"/>
              </a:rPr>
              <a:t>Partie 9</a:t>
            </a:r>
          </a:p>
          <a:p>
            <a:pPr algn="ctr"/>
            <a:r>
              <a:rPr lang="fr-FR" sz="2800" b="1" dirty="0">
                <a:solidFill>
                  <a:srgbClr val="00A99B"/>
                </a:solidFill>
                <a:latin typeface="Century Gothic" panose="020B0502020202020204" pitchFamily="34" charset="0"/>
              </a:rPr>
              <a:t>Pause méridienne et déplacements</a:t>
            </a:r>
          </a:p>
        </p:txBody>
      </p:sp>
      <p:sp>
        <p:nvSpPr>
          <p:cNvPr id="3" name="Espace réservé du numéro de diapositive 2">
            <a:extLst>
              <a:ext uri="{FF2B5EF4-FFF2-40B4-BE49-F238E27FC236}">
                <a16:creationId xmlns:a16="http://schemas.microsoft.com/office/drawing/2014/main" id="{E6DF6225-95D2-4E51-9799-F77A5B61EBB1}"/>
              </a:ext>
            </a:extLst>
          </p:cNvPr>
          <p:cNvSpPr>
            <a:spLocks noGrp="1"/>
          </p:cNvSpPr>
          <p:nvPr>
            <p:ph type="sldNum" sz="quarter" idx="12"/>
          </p:nvPr>
        </p:nvSpPr>
        <p:spPr/>
        <p:txBody>
          <a:bodyPr/>
          <a:lstStyle/>
          <a:p>
            <a:fld id="{E399C115-596B-4060-A119-8783C9F587DB}" type="slidenum">
              <a:rPr lang="fr-FR" smtClean="0"/>
              <a:t>66</a:t>
            </a:fld>
            <a:endParaRPr lang="fr-FR"/>
          </a:p>
        </p:txBody>
      </p:sp>
    </p:spTree>
    <p:extLst>
      <p:ext uri="{BB962C8B-B14F-4D97-AF65-F5344CB8AC3E}">
        <p14:creationId xmlns:p14="http://schemas.microsoft.com/office/powerpoint/2010/main" val="4197985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8 personnes sur 10 mangent sur place le midi (n=3063)</a:t>
            </a:r>
          </a:p>
        </p:txBody>
      </p:sp>
      <p:pic>
        <p:nvPicPr>
          <p:cNvPr id="4" name="Image 3">
            <a:extLst>
              <a:ext uri="{FF2B5EF4-FFF2-40B4-BE49-F238E27FC236}">
                <a16:creationId xmlns:a16="http://schemas.microsoft.com/office/drawing/2014/main" id="{C5AD6B2F-ACEA-4B54-9B6D-2B81AD0720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541129" y="971964"/>
            <a:ext cx="2274462" cy="2274462"/>
          </a:xfrm>
          <a:prstGeom prst="rect">
            <a:avLst/>
          </a:prstGeom>
        </p:spPr>
      </p:pic>
      <p:pic>
        <p:nvPicPr>
          <p:cNvPr id="25" name="Image 24">
            <a:extLst>
              <a:ext uri="{FF2B5EF4-FFF2-40B4-BE49-F238E27FC236}">
                <a16:creationId xmlns:a16="http://schemas.microsoft.com/office/drawing/2014/main" id="{E41CACAE-7A6A-4D2D-8C13-4B2833CD3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346" y="3539318"/>
            <a:ext cx="563658" cy="563658"/>
          </a:xfrm>
          <a:prstGeom prst="rect">
            <a:avLst/>
          </a:prstGeom>
        </p:spPr>
      </p:pic>
      <p:pic>
        <p:nvPicPr>
          <p:cNvPr id="26" name="Image 25">
            <a:extLst>
              <a:ext uri="{FF2B5EF4-FFF2-40B4-BE49-F238E27FC236}">
                <a16:creationId xmlns:a16="http://schemas.microsoft.com/office/drawing/2014/main" id="{3FCB043C-DAC6-4495-B129-9483389FF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241" y="3539318"/>
            <a:ext cx="703943" cy="703943"/>
          </a:xfrm>
          <a:prstGeom prst="rect">
            <a:avLst/>
          </a:prstGeom>
        </p:spPr>
      </p:pic>
      <p:pic>
        <p:nvPicPr>
          <p:cNvPr id="2050" name="Picture 2" descr="Centre régional des œuvres universitaires et scolaires — Wikipédia">
            <a:extLst>
              <a:ext uri="{FF2B5EF4-FFF2-40B4-BE49-F238E27FC236}">
                <a16:creationId xmlns:a16="http://schemas.microsoft.com/office/drawing/2014/main" id="{72ED285E-607A-4AE8-A353-0C1121149C3A}"/>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354516" y="4174450"/>
            <a:ext cx="654342" cy="6535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C1E9BAA-C799-4AD8-AF34-D81249A13E8B}"/>
              </a:ext>
            </a:extLst>
          </p:cNvPr>
          <p:cNvSpPr txBox="1"/>
          <p:nvPr/>
        </p:nvSpPr>
        <p:spPr>
          <a:xfrm>
            <a:off x="977914" y="4069418"/>
            <a:ext cx="1736521"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38%</a:t>
            </a:r>
          </a:p>
        </p:txBody>
      </p:sp>
      <p:sp>
        <p:nvSpPr>
          <p:cNvPr id="35" name="ZoneTexte 34">
            <a:extLst>
              <a:ext uri="{FF2B5EF4-FFF2-40B4-BE49-F238E27FC236}">
                <a16:creationId xmlns:a16="http://schemas.microsoft.com/office/drawing/2014/main" id="{B3B99FD9-C055-4C15-B190-9552C5F29F21}"/>
              </a:ext>
            </a:extLst>
          </p:cNvPr>
          <p:cNvSpPr txBox="1"/>
          <p:nvPr/>
        </p:nvSpPr>
        <p:spPr>
          <a:xfrm>
            <a:off x="3850545" y="4816245"/>
            <a:ext cx="1736521"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45%</a:t>
            </a:r>
          </a:p>
        </p:txBody>
      </p:sp>
      <p:sp>
        <p:nvSpPr>
          <p:cNvPr id="36" name="ZoneTexte 35">
            <a:extLst>
              <a:ext uri="{FF2B5EF4-FFF2-40B4-BE49-F238E27FC236}">
                <a16:creationId xmlns:a16="http://schemas.microsoft.com/office/drawing/2014/main" id="{5E157935-4475-46EA-8E3D-C18499D01A93}"/>
              </a:ext>
            </a:extLst>
          </p:cNvPr>
          <p:cNvSpPr txBox="1"/>
          <p:nvPr/>
        </p:nvSpPr>
        <p:spPr>
          <a:xfrm>
            <a:off x="7106518" y="4243261"/>
            <a:ext cx="1113638" cy="584775"/>
          </a:xfrm>
          <a:prstGeom prst="rect">
            <a:avLst/>
          </a:prstGeom>
          <a:noFill/>
        </p:spPr>
        <p:txBody>
          <a:bodyPr wrap="square" rtlCol="0">
            <a:spAutoFit/>
          </a:bodyPr>
          <a:lstStyle/>
          <a:p>
            <a:pPr algn="ctr"/>
            <a:r>
              <a:rPr lang="fr-FR" sz="3200" b="1" dirty="0">
                <a:solidFill>
                  <a:srgbClr val="00A99B"/>
                </a:solidFill>
                <a:latin typeface="Century Gothic" panose="020B0502020202020204" pitchFamily="34" charset="0"/>
              </a:rPr>
              <a:t>38%</a:t>
            </a:r>
          </a:p>
        </p:txBody>
      </p:sp>
      <p:sp>
        <p:nvSpPr>
          <p:cNvPr id="6" name="ZoneTexte 5">
            <a:extLst>
              <a:ext uri="{FF2B5EF4-FFF2-40B4-BE49-F238E27FC236}">
                <a16:creationId xmlns:a16="http://schemas.microsoft.com/office/drawing/2014/main" id="{34537C25-6F38-42EE-BB89-31254EE01169}"/>
              </a:ext>
            </a:extLst>
          </p:cNvPr>
          <p:cNvSpPr txBox="1"/>
          <p:nvPr/>
        </p:nvSpPr>
        <p:spPr>
          <a:xfrm>
            <a:off x="687203" y="4583717"/>
            <a:ext cx="2206305" cy="523220"/>
          </a:xfrm>
          <a:prstGeom prst="rect">
            <a:avLst/>
          </a:prstGeom>
          <a:noFill/>
        </p:spPr>
        <p:txBody>
          <a:bodyPr wrap="square" rtlCol="0">
            <a:spAutoFit/>
          </a:bodyPr>
          <a:lstStyle/>
          <a:p>
            <a:pPr algn="ctr"/>
            <a:r>
              <a:rPr lang="fr-FR" sz="1400" dirty="0">
                <a:latin typeface="Century Gothic" panose="020B0502020202020204" pitchFamily="34" charset="0"/>
              </a:rPr>
              <a:t>Mangent </a:t>
            </a:r>
          </a:p>
          <a:p>
            <a:pPr algn="ctr"/>
            <a:r>
              <a:rPr lang="fr-FR" sz="1400" dirty="0">
                <a:latin typeface="Century Gothic" panose="020B0502020202020204" pitchFamily="34" charset="0"/>
              </a:rPr>
              <a:t>à leur domicile</a:t>
            </a:r>
          </a:p>
        </p:txBody>
      </p:sp>
      <p:sp>
        <p:nvSpPr>
          <p:cNvPr id="37" name="ZoneTexte 36">
            <a:extLst>
              <a:ext uri="{FF2B5EF4-FFF2-40B4-BE49-F238E27FC236}">
                <a16:creationId xmlns:a16="http://schemas.microsoft.com/office/drawing/2014/main" id="{4D8C4C79-0E21-4E09-A855-EAF1403E046D}"/>
              </a:ext>
            </a:extLst>
          </p:cNvPr>
          <p:cNvSpPr txBox="1"/>
          <p:nvPr/>
        </p:nvSpPr>
        <p:spPr>
          <a:xfrm>
            <a:off x="3281592" y="5351784"/>
            <a:ext cx="2793536" cy="523220"/>
          </a:xfrm>
          <a:prstGeom prst="rect">
            <a:avLst/>
          </a:prstGeom>
          <a:noFill/>
        </p:spPr>
        <p:txBody>
          <a:bodyPr wrap="square" rtlCol="0">
            <a:spAutoFit/>
          </a:bodyPr>
          <a:lstStyle/>
          <a:p>
            <a:pPr algn="ctr"/>
            <a:r>
              <a:rPr lang="fr-FR" sz="1400" dirty="0">
                <a:latin typeface="Century Gothic" panose="020B0502020202020204" pitchFamily="34" charset="0"/>
              </a:rPr>
              <a:t>Mangent </a:t>
            </a:r>
          </a:p>
          <a:p>
            <a:pPr algn="ctr"/>
            <a:r>
              <a:rPr lang="fr-FR" sz="1400" dirty="0">
                <a:latin typeface="Century Gothic" panose="020B0502020202020204" pitchFamily="34" charset="0"/>
              </a:rPr>
              <a:t>au RU/ à la cafétéria CROUS</a:t>
            </a:r>
          </a:p>
        </p:txBody>
      </p:sp>
      <p:sp>
        <p:nvSpPr>
          <p:cNvPr id="38" name="ZoneTexte 37">
            <a:extLst>
              <a:ext uri="{FF2B5EF4-FFF2-40B4-BE49-F238E27FC236}">
                <a16:creationId xmlns:a16="http://schemas.microsoft.com/office/drawing/2014/main" id="{F510E2E6-6E78-4D45-9413-AEB6829857C0}"/>
              </a:ext>
            </a:extLst>
          </p:cNvPr>
          <p:cNvSpPr txBox="1"/>
          <p:nvPr/>
        </p:nvSpPr>
        <p:spPr>
          <a:xfrm>
            <a:off x="6250494" y="4772282"/>
            <a:ext cx="2793536" cy="523220"/>
          </a:xfrm>
          <a:prstGeom prst="rect">
            <a:avLst/>
          </a:prstGeom>
          <a:noFill/>
        </p:spPr>
        <p:txBody>
          <a:bodyPr wrap="square" rtlCol="0">
            <a:spAutoFit/>
          </a:bodyPr>
          <a:lstStyle/>
          <a:p>
            <a:pPr algn="ctr"/>
            <a:r>
              <a:rPr lang="fr-FR" sz="1400" dirty="0">
                <a:latin typeface="Century Gothic" panose="020B0502020202020204" pitchFamily="34" charset="0"/>
              </a:rPr>
              <a:t>Mangent </a:t>
            </a:r>
          </a:p>
          <a:p>
            <a:pPr algn="ctr"/>
            <a:r>
              <a:rPr lang="fr-FR" sz="1400" dirty="0">
                <a:latin typeface="Century Gothic" panose="020B0502020202020204" pitchFamily="34" charset="0"/>
              </a:rPr>
              <a:t>sur site</a:t>
            </a:r>
          </a:p>
        </p:txBody>
      </p:sp>
      <p:cxnSp>
        <p:nvCxnSpPr>
          <p:cNvPr id="12" name="Connecteur droit avec flèche 11">
            <a:extLst>
              <a:ext uri="{FF2B5EF4-FFF2-40B4-BE49-F238E27FC236}">
                <a16:creationId xmlns:a16="http://schemas.microsoft.com/office/drawing/2014/main" id="{A6E2F76C-AE40-4D1A-9822-5729490CDFB2}"/>
              </a:ext>
            </a:extLst>
          </p:cNvPr>
          <p:cNvCxnSpPr/>
          <p:nvPr/>
        </p:nvCxnSpPr>
        <p:spPr>
          <a:xfrm flipH="1">
            <a:off x="2273417" y="2969703"/>
            <a:ext cx="1308158" cy="645952"/>
          </a:xfrm>
          <a:prstGeom prst="straightConnector1">
            <a:avLst/>
          </a:prstGeom>
          <a:ln w="38100">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DF68571D-5B78-47B3-9C7E-CD2CB5DDED82}"/>
              </a:ext>
            </a:extLst>
          </p:cNvPr>
          <p:cNvCxnSpPr>
            <a:cxnSpLocks/>
            <a:stCxn id="4" idx="2"/>
          </p:cNvCxnSpPr>
          <p:nvPr/>
        </p:nvCxnSpPr>
        <p:spPr>
          <a:xfrm>
            <a:off x="4678360" y="3246426"/>
            <a:ext cx="6654" cy="822992"/>
          </a:xfrm>
          <a:prstGeom prst="straightConnector1">
            <a:avLst/>
          </a:prstGeom>
          <a:ln w="38100">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E73B7630-33F9-4035-81AD-25FC2E0A500B}"/>
              </a:ext>
            </a:extLst>
          </p:cNvPr>
          <p:cNvCxnSpPr>
            <a:cxnSpLocks/>
          </p:cNvCxnSpPr>
          <p:nvPr/>
        </p:nvCxnSpPr>
        <p:spPr>
          <a:xfrm>
            <a:off x="5815591" y="2969703"/>
            <a:ext cx="1543650" cy="522014"/>
          </a:xfrm>
          <a:prstGeom prst="straightConnector1">
            <a:avLst/>
          </a:prstGeom>
          <a:ln w="38100">
            <a:solidFill>
              <a:srgbClr val="00A99B"/>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D805BDA-A9B2-4C4D-BB27-BBBBC1756114}"/>
              </a:ext>
            </a:extLst>
          </p:cNvPr>
          <p:cNvSpPr>
            <a:spLocks noGrp="1"/>
          </p:cNvSpPr>
          <p:nvPr>
            <p:ph type="sldNum" sz="quarter" idx="12"/>
          </p:nvPr>
        </p:nvSpPr>
        <p:spPr/>
        <p:txBody>
          <a:bodyPr/>
          <a:lstStyle/>
          <a:p>
            <a:fld id="{E399C115-596B-4060-A119-8783C9F587DB}" type="slidenum">
              <a:rPr lang="fr-FR" smtClean="0"/>
              <a:t>67</a:t>
            </a:fld>
            <a:endParaRPr lang="fr-FR"/>
          </a:p>
        </p:txBody>
      </p:sp>
    </p:spTree>
    <p:extLst>
      <p:ext uri="{BB962C8B-B14F-4D97-AF65-F5344CB8AC3E}">
        <p14:creationId xmlns:p14="http://schemas.microsoft.com/office/powerpoint/2010/main" val="1180728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Lieu de restauration selon le statut</a:t>
            </a:r>
          </a:p>
        </p:txBody>
      </p:sp>
      <p:pic>
        <p:nvPicPr>
          <p:cNvPr id="25" name="Image 24">
            <a:extLst>
              <a:ext uri="{FF2B5EF4-FFF2-40B4-BE49-F238E27FC236}">
                <a16:creationId xmlns:a16="http://schemas.microsoft.com/office/drawing/2014/main" id="{E41CACAE-7A6A-4D2D-8C13-4B2833CD3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504" y="1197416"/>
            <a:ext cx="372778" cy="372778"/>
          </a:xfrm>
          <a:prstGeom prst="rect">
            <a:avLst/>
          </a:prstGeom>
        </p:spPr>
      </p:pic>
      <p:pic>
        <p:nvPicPr>
          <p:cNvPr id="26" name="Image 25">
            <a:extLst>
              <a:ext uri="{FF2B5EF4-FFF2-40B4-BE49-F238E27FC236}">
                <a16:creationId xmlns:a16="http://schemas.microsoft.com/office/drawing/2014/main" id="{3FCB043C-DAC6-4495-B129-9483389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241" y="1172653"/>
            <a:ext cx="389592" cy="389592"/>
          </a:xfrm>
          <a:prstGeom prst="rect">
            <a:avLst/>
          </a:prstGeom>
        </p:spPr>
      </p:pic>
      <p:pic>
        <p:nvPicPr>
          <p:cNvPr id="2050" name="Picture 2" descr="Centre régional des œuvres universitaires et scolaires — Wikipédia">
            <a:extLst>
              <a:ext uri="{FF2B5EF4-FFF2-40B4-BE49-F238E27FC236}">
                <a16:creationId xmlns:a16="http://schemas.microsoft.com/office/drawing/2014/main" id="{72ED285E-607A-4AE8-A353-0C1121149C3A}"/>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572000" y="1169351"/>
            <a:ext cx="430060" cy="429563"/>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B3B99FD9-C055-4C15-B190-9552C5F29F21}"/>
              </a:ext>
            </a:extLst>
          </p:cNvPr>
          <p:cNvSpPr txBox="1"/>
          <p:nvPr/>
        </p:nvSpPr>
        <p:spPr>
          <a:xfrm>
            <a:off x="3918769" y="1620425"/>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58%</a:t>
            </a:r>
          </a:p>
        </p:txBody>
      </p:sp>
      <p:sp>
        <p:nvSpPr>
          <p:cNvPr id="36" name="ZoneTexte 35">
            <a:extLst>
              <a:ext uri="{FF2B5EF4-FFF2-40B4-BE49-F238E27FC236}">
                <a16:creationId xmlns:a16="http://schemas.microsoft.com/office/drawing/2014/main" id="{5E157935-4475-46EA-8E3D-C18499D01A93}"/>
              </a:ext>
            </a:extLst>
          </p:cNvPr>
          <p:cNvSpPr txBox="1"/>
          <p:nvPr/>
        </p:nvSpPr>
        <p:spPr>
          <a:xfrm>
            <a:off x="6997218" y="1598914"/>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24%</a:t>
            </a:r>
          </a:p>
        </p:txBody>
      </p:sp>
      <p:sp>
        <p:nvSpPr>
          <p:cNvPr id="37" name="ZoneTexte 36">
            <a:extLst>
              <a:ext uri="{FF2B5EF4-FFF2-40B4-BE49-F238E27FC236}">
                <a16:creationId xmlns:a16="http://schemas.microsoft.com/office/drawing/2014/main" id="{4D8C4C79-0E21-4E09-A855-EAF1403E046D}"/>
              </a:ext>
            </a:extLst>
          </p:cNvPr>
          <p:cNvSpPr txBox="1"/>
          <p:nvPr/>
        </p:nvSpPr>
        <p:spPr>
          <a:xfrm>
            <a:off x="2947202" y="1908636"/>
            <a:ext cx="3840098" cy="261610"/>
          </a:xfrm>
          <a:prstGeom prst="rect">
            <a:avLst/>
          </a:prstGeom>
          <a:noFill/>
        </p:spPr>
        <p:txBody>
          <a:bodyPr wrap="square" rtlCol="0">
            <a:spAutoFit/>
          </a:bodyPr>
          <a:lstStyle/>
          <a:p>
            <a:pPr algn="ctr"/>
            <a:r>
              <a:rPr lang="fr-FR" sz="1100" dirty="0">
                <a:latin typeface="Century Gothic" panose="020B0502020202020204" pitchFamily="34" charset="0"/>
              </a:rPr>
              <a:t>Mangent au RU/ à la cafétéria CROUS</a:t>
            </a:r>
          </a:p>
        </p:txBody>
      </p:sp>
      <p:sp>
        <p:nvSpPr>
          <p:cNvPr id="38" name="ZoneTexte 37">
            <a:extLst>
              <a:ext uri="{FF2B5EF4-FFF2-40B4-BE49-F238E27FC236}">
                <a16:creationId xmlns:a16="http://schemas.microsoft.com/office/drawing/2014/main" id="{F510E2E6-6E78-4D45-9413-AEB6829857C0}"/>
              </a:ext>
            </a:extLst>
          </p:cNvPr>
          <p:cNvSpPr txBox="1"/>
          <p:nvPr/>
        </p:nvSpPr>
        <p:spPr>
          <a:xfrm>
            <a:off x="6394829" y="1871049"/>
            <a:ext cx="2294729" cy="261610"/>
          </a:xfrm>
          <a:prstGeom prst="rect">
            <a:avLst/>
          </a:prstGeom>
          <a:noFill/>
        </p:spPr>
        <p:txBody>
          <a:bodyPr wrap="square" rtlCol="0">
            <a:spAutoFit/>
          </a:bodyPr>
          <a:lstStyle/>
          <a:p>
            <a:pPr algn="ctr"/>
            <a:r>
              <a:rPr lang="fr-FR" sz="1100" dirty="0">
                <a:latin typeface="Century Gothic" panose="020B0502020202020204" pitchFamily="34" charset="0"/>
              </a:rPr>
              <a:t>Mangent sur site</a:t>
            </a:r>
          </a:p>
        </p:txBody>
      </p:sp>
      <p:sp>
        <p:nvSpPr>
          <p:cNvPr id="10" name="ZoneTexte 9">
            <a:extLst>
              <a:ext uri="{FF2B5EF4-FFF2-40B4-BE49-F238E27FC236}">
                <a16:creationId xmlns:a16="http://schemas.microsoft.com/office/drawing/2014/main" id="{75A4CD63-7C3A-4519-A20B-D4A5E943BE86}"/>
              </a:ext>
            </a:extLst>
          </p:cNvPr>
          <p:cNvSpPr txBox="1"/>
          <p:nvPr/>
        </p:nvSpPr>
        <p:spPr>
          <a:xfrm>
            <a:off x="584354" y="808982"/>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étudiant.e.s (n = 2 173) </a:t>
            </a:r>
            <a:endParaRPr lang="fr-FR" sz="1200" i="1" dirty="0">
              <a:latin typeface="Century Gothic" panose="020B0502020202020204" pitchFamily="34" charset="0"/>
            </a:endParaRPr>
          </a:p>
        </p:txBody>
      </p:sp>
      <p:sp>
        <p:nvSpPr>
          <p:cNvPr id="23" name="ZoneTexte 22">
            <a:extLst>
              <a:ext uri="{FF2B5EF4-FFF2-40B4-BE49-F238E27FC236}">
                <a16:creationId xmlns:a16="http://schemas.microsoft.com/office/drawing/2014/main" id="{9CC353D2-B7D3-4EFE-B3F6-B520F0269511}"/>
              </a:ext>
            </a:extLst>
          </p:cNvPr>
          <p:cNvSpPr txBox="1"/>
          <p:nvPr/>
        </p:nvSpPr>
        <p:spPr>
          <a:xfrm>
            <a:off x="925349" y="1696576"/>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47%</a:t>
            </a:r>
          </a:p>
        </p:txBody>
      </p:sp>
      <p:sp>
        <p:nvSpPr>
          <p:cNvPr id="24" name="ZoneTexte 23">
            <a:extLst>
              <a:ext uri="{FF2B5EF4-FFF2-40B4-BE49-F238E27FC236}">
                <a16:creationId xmlns:a16="http://schemas.microsoft.com/office/drawing/2014/main" id="{D49F610B-7AA2-4210-9E9A-A89A381C8A34}"/>
              </a:ext>
            </a:extLst>
          </p:cNvPr>
          <p:cNvSpPr txBox="1"/>
          <p:nvPr/>
        </p:nvSpPr>
        <p:spPr>
          <a:xfrm>
            <a:off x="396841" y="1919225"/>
            <a:ext cx="2793536" cy="261610"/>
          </a:xfrm>
          <a:prstGeom prst="rect">
            <a:avLst/>
          </a:prstGeom>
          <a:noFill/>
        </p:spPr>
        <p:txBody>
          <a:bodyPr wrap="square" rtlCol="0">
            <a:spAutoFit/>
          </a:bodyPr>
          <a:lstStyle/>
          <a:p>
            <a:pPr algn="ctr"/>
            <a:r>
              <a:rPr lang="fr-FR" sz="1100" dirty="0">
                <a:latin typeface="Century Gothic" panose="020B0502020202020204" pitchFamily="34" charset="0"/>
              </a:rPr>
              <a:t>Mangent à leur domicile</a:t>
            </a:r>
          </a:p>
        </p:txBody>
      </p:sp>
      <p:sp>
        <p:nvSpPr>
          <p:cNvPr id="11" name="ZoneTexte 10">
            <a:extLst>
              <a:ext uri="{FF2B5EF4-FFF2-40B4-BE49-F238E27FC236}">
                <a16:creationId xmlns:a16="http://schemas.microsoft.com/office/drawing/2014/main" id="{3C3460AC-9B27-4BD7-A180-40BC1356A626}"/>
              </a:ext>
            </a:extLst>
          </p:cNvPr>
          <p:cNvSpPr txBox="1"/>
          <p:nvPr/>
        </p:nvSpPr>
        <p:spPr>
          <a:xfrm>
            <a:off x="539626" y="2356681"/>
            <a:ext cx="7965757" cy="246221"/>
          </a:xfrm>
          <a:prstGeom prst="rect">
            <a:avLst/>
          </a:prstGeom>
          <a:noFill/>
        </p:spPr>
        <p:txBody>
          <a:bodyPr wrap="square" rtlCol="0">
            <a:spAutoFit/>
          </a:bodyPr>
          <a:lstStyle/>
          <a:p>
            <a:r>
              <a:rPr lang="fr-FR" sz="1000" i="1" dirty="0">
                <a:latin typeface="Century Gothic" panose="020B0502020202020204" pitchFamily="34" charset="0"/>
              </a:rPr>
              <a:t>NB : Plusieurs réponses possibles – Nombre total de réponses : 3 431</a:t>
            </a:r>
          </a:p>
        </p:txBody>
      </p:sp>
      <p:pic>
        <p:nvPicPr>
          <p:cNvPr id="27" name="Image 26">
            <a:extLst>
              <a:ext uri="{FF2B5EF4-FFF2-40B4-BE49-F238E27FC236}">
                <a16:creationId xmlns:a16="http://schemas.microsoft.com/office/drawing/2014/main" id="{4412A860-037B-4411-97E0-90F171E8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80" y="3229674"/>
            <a:ext cx="372778" cy="372778"/>
          </a:xfrm>
          <a:prstGeom prst="rect">
            <a:avLst/>
          </a:prstGeom>
        </p:spPr>
      </p:pic>
      <p:pic>
        <p:nvPicPr>
          <p:cNvPr id="28" name="Image 27">
            <a:extLst>
              <a:ext uri="{FF2B5EF4-FFF2-40B4-BE49-F238E27FC236}">
                <a16:creationId xmlns:a16="http://schemas.microsoft.com/office/drawing/2014/main" id="{BB1AB074-4131-4DF2-9170-76D50D5FC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128" y="3204583"/>
            <a:ext cx="389592" cy="389592"/>
          </a:xfrm>
          <a:prstGeom prst="rect">
            <a:avLst/>
          </a:prstGeom>
        </p:spPr>
      </p:pic>
      <p:pic>
        <p:nvPicPr>
          <p:cNvPr id="29" name="Picture 2" descr="Centre régional des œuvres universitaires et scolaires — Wikipédia">
            <a:extLst>
              <a:ext uri="{FF2B5EF4-FFF2-40B4-BE49-F238E27FC236}">
                <a16:creationId xmlns:a16="http://schemas.microsoft.com/office/drawing/2014/main" id="{4F04A2D0-3E86-4656-9043-CB49041D110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536887" y="3201281"/>
            <a:ext cx="430060" cy="429563"/>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69A831AA-D807-4283-90C3-B6D6D83D9F9B}"/>
              </a:ext>
            </a:extLst>
          </p:cNvPr>
          <p:cNvSpPr txBox="1"/>
          <p:nvPr/>
        </p:nvSpPr>
        <p:spPr>
          <a:xfrm>
            <a:off x="3883656" y="3652355"/>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13%</a:t>
            </a:r>
          </a:p>
        </p:txBody>
      </p:sp>
      <p:sp>
        <p:nvSpPr>
          <p:cNvPr id="31" name="ZoneTexte 30">
            <a:extLst>
              <a:ext uri="{FF2B5EF4-FFF2-40B4-BE49-F238E27FC236}">
                <a16:creationId xmlns:a16="http://schemas.microsoft.com/office/drawing/2014/main" id="{083BA69B-E13A-48AF-81EC-9D26D99D8FAE}"/>
              </a:ext>
            </a:extLst>
          </p:cNvPr>
          <p:cNvSpPr txBox="1"/>
          <p:nvPr/>
        </p:nvSpPr>
        <p:spPr>
          <a:xfrm>
            <a:off x="6962105" y="3630844"/>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61%</a:t>
            </a:r>
          </a:p>
        </p:txBody>
      </p:sp>
      <p:sp>
        <p:nvSpPr>
          <p:cNvPr id="32" name="ZoneTexte 31">
            <a:extLst>
              <a:ext uri="{FF2B5EF4-FFF2-40B4-BE49-F238E27FC236}">
                <a16:creationId xmlns:a16="http://schemas.microsoft.com/office/drawing/2014/main" id="{30B38966-F654-4309-BAB7-F81ED42A9393}"/>
              </a:ext>
            </a:extLst>
          </p:cNvPr>
          <p:cNvSpPr txBox="1"/>
          <p:nvPr/>
        </p:nvSpPr>
        <p:spPr>
          <a:xfrm>
            <a:off x="3390261" y="3911316"/>
            <a:ext cx="2793536" cy="261610"/>
          </a:xfrm>
          <a:prstGeom prst="rect">
            <a:avLst/>
          </a:prstGeom>
          <a:noFill/>
        </p:spPr>
        <p:txBody>
          <a:bodyPr wrap="square" rtlCol="0">
            <a:spAutoFit/>
          </a:bodyPr>
          <a:lstStyle/>
          <a:p>
            <a:pPr algn="ctr"/>
            <a:r>
              <a:rPr lang="fr-FR" sz="1100" dirty="0">
                <a:latin typeface="Century Gothic" panose="020B0502020202020204" pitchFamily="34" charset="0"/>
              </a:rPr>
              <a:t>Mangent au RU/ à la cafétéria CROUS</a:t>
            </a:r>
          </a:p>
        </p:txBody>
      </p:sp>
      <p:sp>
        <p:nvSpPr>
          <p:cNvPr id="33" name="ZoneTexte 32">
            <a:extLst>
              <a:ext uri="{FF2B5EF4-FFF2-40B4-BE49-F238E27FC236}">
                <a16:creationId xmlns:a16="http://schemas.microsoft.com/office/drawing/2014/main" id="{213FC98D-4B74-4FB5-8F16-35D3B5B4E258}"/>
              </a:ext>
            </a:extLst>
          </p:cNvPr>
          <p:cNvSpPr txBox="1"/>
          <p:nvPr/>
        </p:nvSpPr>
        <p:spPr>
          <a:xfrm>
            <a:off x="6348568" y="3893624"/>
            <a:ext cx="2294729" cy="261610"/>
          </a:xfrm>
          <a:prstGeom prst="rect">
            <a:avLst/>
          </a:prstGeom>
          <a:noFill/>
        </p:spPr>
        <p:txBody>
          <a:bodyPr wrap="square" rtlCol="0">
            <a:spAutoFit/>
          </a:bodyPr>
          <a:lstStyle/>
          <a:p>
            <a:pPr algn="ctr"/>
            <a:r>
              <a:rPr lang="fr-FR" sz="1100" dirty="0">
                <a:latin typeface="Century Gothic" panose="020B0502020202020204" pitchFamily="34" charset="0"/>
              </a:rPr>
              <a:t>Mangent sur site</a:t>
            </a:r>
          </a:p>
        </p:txBody>
      </p:sp>
      <p:sp>
        <p:nvSpPr>
          <p:cNvPr id="34" name="ZoneTexte 33">
            <a:extLst>
              <a:ext uri="{FF2B5EF4-FFF2-40B4-BE49-F238E27FC236}">
                <a16:creationId xmlns:a16="http://schemas.microsoft.com/office/drawing/2014/main" id="{17731263-6048-49EB-B184-49EC47285417}"/>
              </a:ext>
            </a:extLst>
          </p:cNvPr>
          <p:cNvSpPr txBox="1"/>
          <p:nvPr/>
        </p:nvSpPr>
        <p:spPr>
          <a:xfrm>
            <a:off x="549241" y="2840912"/>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a:t>
            </a:r>
            <a:r>
              <a:rPr lang="fr-FR" sz="1200" i="1" dirty="0" err="1">
                <a:latin typeface="Century Gothic" panose="020B0502020202020204" pitchFamily="34" charset="0"/>
                <a:sym typeface="Wingdings" panose="05000000000000000000" pitchFamily="2" charset="2"/>
              </a:rPr>
              <a:t>enseignant.e.s</a:t>
            </a:r>
            <a:r>
              <a:rPr lang="fr-FR" sz="1200" i="1" dirty="0">
                <a:latin typeface="Century Gothic" panose="020B0502020202020204" pitchFamily="34" charset="0"/>
                <a:sym typeface="Wingdings" panose="05000000000000000000" pitchFamily="2" charset="2"/>
              </a:rPr>
              <a:t>/</a:t>
            </a:r>
            <a:r>
              <a:rPr lang="fr-FR" sz="1200" i="1" dirty="0" err="1">
                <a:latin typeface="Century Gothic" panose="020B0502020202020204" pitchFamily="34" charset="0"/>
                <a:sym typeface="Wingdings" panose="05000000000000000000" pitchFamily="2" charset="2"/>
              </a:rPr>
              <a:t>chercheur.euse.s</a:t>
            </a:r>
            <a:r>
              <a:rPr lang="fr-FR" sz="1200" i="1" dirty="0">
                <a:latin typeface="Century Gothic" panose="020B0502020202020204" pitchFamily="34" charset="0"/>
                <a:sym typeface="Wingdings" panose="05000000000000000000" pitchFamily="2" charset="2"/>
              </a:rPr>
              <a:t> (n= 307)</a:t>
            </a:r>
            <a:endParaRPr lang="fr-FR" sz="1200" i="1" dirty="0">
              <a:latin typeface="Century Gothic" panose="020B0502020202020204" pitchFamily="34" charset="0"/>
            </a:endParaRPr>
          </a:p>
        </p:txBody>
      </p:sp>
      <p:sp>
        <p:nvSpPr>
          <p:cNvPr id="40" name="ZoneTexte 39">
            <a:extLst>
              <a:ext uri="{FF2B5EF4-FFF2-40B4-BE49-F238E27FC236}">
                <a16:creationId xmlns:a16="http://schemas.microsoft.com/office/drawing/2014/main" id="{F34CC114-06FC-4685-9C08-998D775157D7}"/>
              </a:ext>
            </a:extLst>
          </p:cNvPr>
          <p:cNvSpPr txBox="1"/>
          <p:nvPr/>
        </p:nvSpPr>
        <p:spPr>
          <a:xfrm>
            <a:off x="245600" y="3907843"/>
            <a:ext cx="2793536" cy="261610"/>
          </a:xfrm>
          <a:prstGeom prst="rect">
            <a:avLst/>
          </a:prstGeom>
          <a:noFill/>
        </p:spPr>
        <p:txBody>
          <a:bodyPr wrap="square" rtlCol="0">
            <a:spAutoFit/>
          </a:bodyPr>
          <a:lstStyle/>
          <a:p>
            <a:pPr algn="ctr"/>
            <a:r>
              <a:rPr lang="fr-FR" sz="1100" dirty="0">
                <a:latin typeface="Century Gothic" panose="020B0502020202020204" pitchFamily="34" charset="0"/>
              </a:rPr>
              <a:t>Mangent à leur domicile</a:t>
            </a:r>
          </a:p>
        </p:txBody>
      </p:sp>
      <p:sp>
        <p:nvSpPr>
          <p:cNvPr id="41" name="ZoneTexte 40">
            <a:extLst>
              <a:ext uri="{FF2B5EF4-FFF2-40B4-BE49-F238E27FC236}">
                <a16:creationId xmlns:a16="http://schemas.microsoft.com/office/drawing/2014/main" id="{B36D6B72-7355-4134-84DC-360C41F52C48}"/>
              </a:ext>
            </a:extLst>
          </p:cNvPr>
          <p:cNvSpPr txBox="1"/>
          <p:nvPr/>
        </p:nvSpPr>
        <p:spPr>
          <a:xfrm>
            <a:off x="539626" y="4427419"/>
            <a:ext cx="7965757" cy="246221"/>
          </a:xfrm>
          <a:prstGeom prst="rect">
            <a:avLst/>
          </a:prstGeom>
          <a:noFill/>
        </p:spPr>
        <p:txBody>
          <a:bodyPr wrap="square" rtlCol="0">
            <a:spAutoFit/>
          </a:bodyPr>
          <a:lstStyle/>
          <a:p>
            <a:r>
              <a:rPr lang="fr-FR" sz="1000" i="1" dirty="0">
                <a:latin typeface="Century Gothic" panose="020B0502020202020204" pitchFamily="34" charset="0"/>
              </a:rPr>
              <a:t>NB : Plusieurs réponses possibles – Nombre total de réponses : 347</a:t>
            </a:r>
          </a:p>
        </p:txBody>
      </p:sp>
      <p:pic>
        <p:nvPicPr>
          <p:cNvPr id="43" name="Image 42">
            <a:extLst>
              <a:ext uri="{FF2B5EF4-FFF2-40B4-BE49-F238E27FC236}">
                <a16:creationId xmlns:a16="http://schemas.microsoft.com/office/drawing/2014/main" id="{FD89B3C7-B8B5-4A6D-AD8F-2A73B2DBB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366" y="5248895"/>
            <a:ext cx="372778" cy="372778"/>
          </a:xfrm>
          <a:prstGeom prst="rect">
            <a:avLst/>
          </a:prstGeom>
        </p:spPr>
      </p:pic>
      <p:pic>
        <p:nvPicPr>
          <p:cNvPr id="44" name="Image 43">
            <a:extLst>
              <a:ext uri="{FF2B5EF4-FFF2-40B4-BE49-F238E27FC236}">
                <a16:creationId xmlns:a16="http://schemas.microsoft.com/office/drawing/2014/main" id="{A54D033C-9810-4C20-B966-7F16CD6EE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514" y="5223804"/>
            <a:ext cx="389592" cy="389592"/>
          </a:xfrm>
          <a:prstGeom prst="rect">
            <a:avLst/>
          </a:prstGeom>
        </p:spPr>
      </p:pic>
      <p:pic>
        <p:nvPicPr>
          <p:cNvPr id="45" name="Picture 2" descr="Centre régional des œuvres universitaires et scolaires — Wikipédia">
            <a:extLst>
              <a:ext uri="{FF2B5EF4-FFF2-40B4-BE49-F238E27FC236}">
                <a16:creationId xmlns:a16="http://schemas.microsoft.com/office/drawing/2014/main" id="{FA94FC2A-4025-44E5-9505-7DDA5FDC205C}"/>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527273" y="5220502"/>
            <a:ext cx="430060" cy="429563"/>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a:extLst>
              <a:ext uri="{FF2B5EF4-FFF2-40B4-BE49-F238E27FC236}">
                <a16:creationId xmlns:a16="http://schemas.microsoft.com/office/drawing/2014/main" id="{D464B425-F33A-42D5-B2BC-9937A7D6F0B3}"/>
              </a:ext>
            </a:extLst>
          </p:cNvPr>
          <p:cNvSpPr txBox="1"/>
          <p:nvPr/>
        </p:nvSpPr>
        <p:spPr>
          <a:xfrm>
            <a:off x="3874042" y="5671576"/>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12%</a:t>
            </a:r>
          </a:p>
        </p:txBody>
      </p:sp>
      <p:sp>
        <p:nvSpPr>
          <p:cNvPr id="47" name="ZoneTexte 46">
            <a:extLst>
              <a:ext uri="{FF2B5EF4-FFF2-40B4-BE49-F238E27FC236}">
                <a16:creationId xmlns:a16="http://schemas.microsoft.com/office/drawing/2014/main" id="{8777388C-52C2-45E1-B679-AD6C581ED0E0}"/>
              </a:ext>
            </a:extLst>
          </p:cNvPr>
          <p:cNvSpPr txBox="1"/>
          <p:nvPr/>
        </p:nvSpPr>
        <p:spPr>
          <a:xfrm>
            <a:off x="6952491" y="5650065"/>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79%</a:t>
            </a:r>
          </a:p>
        </p:txBody>
      </p:sp>
      <p:sp>
        <p:nvSpPr>
          <p:cNvPr id="48" name="ZoneTexte 47">
            <a:extLst>
              <a:ext uri="{FF2B5EF4-FFF2-40B4-BE49-F238E27FC236}">
                <a16:creationId xmlns:a16="http://schemas.microsoft.com/office/drawing/2014/main" id="{48F7196C-6DC0-45D8-8497-043FB3B7DC78}"/>
              </a:ext>
            </a:extLst>
          </p:cNvPr>
          <p:cNvSpPr txBox="1"/>
          <p:nvPr/>
        </p:nvSpPr>
        <p:spPr>
          <a:xfrm>
            <a:off x="3345534" y="5894225"/>
            <a:ext cx="2793536" cy="430887"/>
          </a:xfrm>
          <a:prstGeom prst="rect">
            <a:avLst/>
          </a:prstGeom>
          <a:noFill/>
        </p:spPr>
        <p:txBody>
          <a:bodyPr wrap="square" rtlCol="0">
            <a:spAutoFit/>
          </a:bodyPr>
          <a:lstStyle/>
          <a:p>
            <a:pPr algn="ctr"/>
            <a:r>
              <a:rPr lang="fr-FR" sz="1100" dirty="0">
                <a:latin typeface="Century Gothic" panose="020B0502020202020204" pitchFamily="34" charset="0"/>
              </a:rPr>
              <a:t>Mangent </a:t>
            </a:r>
          </a:p>
          <a:p>
            <a:pPr algn="ctr"/>
            <a:r>
              <a:rPr lang="fr-FR" sz="1100" dirty="0">
                <a:latin typeface="Century Gothic" panose="020B0502020202020204" pitchFamily="34" charset="0"/>
              </a:rPr>
              <a:t>au RU/ à la cafétéria CROUS</a:t>
            </a:r>
          </a:p>
        </p:txBody>
      </p:sp>
      <p:sp>
        <p:nvSpPr>
          <p:cNvPr id="50" name="ZoneTexte 49">
            <a:extLst>
              <a:ext uri="{FF2B5EF4-FFF2-40B4-BE49-F238E27FC236}">
                <a16:creationId xmlns:a16="http://schemas.microsoft.com/office/drawing/2014/main" id="{00CDFE47-6AAA-4739-8303-30DE9331A8C7}"/>
              </a:ext>
            </a:extLst>
          </p:cNvPr>
          <p:cNvSpPr txBox="1"/>
          <p:nvPr/>
        </p:nvSpPr>
        <p:spPr>
          <a:xfrm>
            <a:off x="6338954" y="5894225"/>
            <a:ext cx="2294729" cy="261610"/>
          </a:xfrm>
          <a:prstGeom prst="rect">
            <a:avLst/>
          </a:prstGeom>
          <a:noFill/>
        </p:spPr>
        <p:txBody>
          <a:bodyPr wrap="square" rtlCol="0">
            <a:spAutoFit/>
          </a:bodyPr>
          <a:lstStyle/>
          <a:p>
            <a:pPr algn="ctr"/>
            <a:r>
              <a:rPr lang="fr-FR" sz="1050" dirty="0">
                <a:latin typeface="Century Gothic" panose="020B0502020202020204" pitchFamily="34" charset="0"/>
              </a:rPr>
              <a:t>Mangent sur site</a:t>
            </a:r>
          </a:p>
        </p:txBody>
      </p:sp>
      <p:sp>
        <p:nvSpPr>
          <p:cNvPr id="51" name="ZoneTexte 50">
            <a:extLst>
              <a:ext uri="{FF2B5EF4-FFF2-40B4-BE49-F238E27FC236}">
                <a16:creationId xmlns:a16="http://schemas.microsoft.com/office/drawing/2014/main" id="{FB99CC4F-C673-44CC-8402-7801D0A089DA}"/>
              </a:ext>
            </a:extLst>
          </p:cNvPr>
          <p:cNvSpPr txBox="1"/>
          <p:nvPr/>
        </p:nvSpPr>
        <p:spPr>
          <a:xfrm>
            <a:off x="539627" y="4860133"/>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BIATSS (n=543) </a:t>
            </a:r>
            <a:endParaRPr lang="fr-FR" sz="1200" i="1" dirty="0">
              <a:latin typeface="Century Gothic" panose="020B0502020202020204" pitchFamily="34" charset="0"/>
            </a:endParaRPr>
          </a:p>
        </p:txBody>
      </p:sp>
      <p:sp>
        <p:nvSpPr>
          <p:cNvPr id="52" name="ZoneTexte 51">
            <a:extLst>
              <a:ext uri="{FF2B5EF4-FFF2-40B4-BE49-F238E27FC236}">
                <a16:creationId xmlns:a16="http://schemas.microsoft.com/office/drawing/2014/main" id="{12049AEB-954D-4B87-99B0-F0BBED28B31B}"/>
              </a:ext>
            </a:extLst>
          </p:cNvPr>
          <p:cNvSpPr txBox="1"/>
          <p:nvPr/>
        </p:nvSpPr>
        <p:spPr>
          <a:xfrm>
            <a:off x="795593" y="5742919"/>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10%</a:t>
            </a:r>
          </a:p>
        </p:txBody>
      </p:sp>
      <p:sp>
        <p:nvSpPr>
          <p:cNvPr id="53" name="ZoneTexte 52">
            <a:extLst>
              <a:ext uri="{FF2B5EF4-FFF2-40B4-BE49-F238E27FC236}">
                <a16:creationId xmlns:a16="http://schemas.microsoft.com/office/drawing/2014/main" id="{BC73226F-4D5B-47E2-9B18-91E9C44CCF25}"/>
              </a:ext>
            </a:extLst>
          </p:cNvPr>
          <p:cNvSpPr txBox="1"/>
          <p:nvPr/>
        </p:nvSpPr>
        <p:spPr>
          <a:xfrm>
            <a:off x="352114" y="6055219"/>
            <a:ext cx="2793536" cy="261610"/>
          </a:xfrm>
          <a:prstGeom prst="rect">
            <a:avLst/>
          </a:prstGeom>
          <a:noFill/>
        </p:spPr>
        <p:txBody>
          <a:bodyPr wrap="square" rtlCol="0">
            <a:spAutoFit/>
          </a:bodyPr>
          <a:lstStyle/>
          <a:p>
            <a:pPr algn="ctr"/>
            <a:r>
              <a:rPr lang="fr-FR" sz="1100" dirty="0">
                <a:latin typeface="Century Gothic" panose="020B0502020202020204" pitchFamily="34" charset="0"/>
              </a:rPr>
              <a:t>Mangent à leur domicile</a:t>
            </a:r>
          </a:p>
        </p:txBody>
      </p:sp>
      <p:sp>
        <p:nvSpPr>
          <p:cNvPr id="54" name="ZoneTexte 53">
            <a:extLst>
              <a:ext uri="{FF2B5EF4-FFF2-40B4-BE49-F238E27FC236}">
                <a16:creationId xmlns:a16="http://schemas.microsoft.com/office/drawing/2014/main" id="{F266F2AB-D5F8-474B-9454-0ED370C3B326}"/>
              </a:ext>
            </a:extLst>
          </p:cNvPr>
          <p:cNvSpPr txBox="1"/>
          <p:nvPr/>
        </p:nvSpPr>
        <p:spPr>
          <a:xfrm>
            <a:off x="511084" y="6568152"/>
            <a:ext cx="7965757" cy="246221"/>
          </a:xfrm>
          <a:prstGeom prst="rect">
            <a:avLst/>
          </a:prstGeom>
          <a:noFill/>
        </p:spPr>
        <p:txBody>
          <a:bodyPr wrap="square" rtlCol="0">
            <a:spAutoFit/>
          </a:bodyPr>
          <a:lstStyle/>
          <a:p>
            <a:r>
              <a:rPr lang="fr-FR" sz="1000" i="1" dirty="0">
                <a:latin typeface="Century Gothic" panose="020B0502020202020204" pitchFamily="34" charset="0"/>
              </a:rPr>
              <a:t>NB : Plusieurs réponses possibles – Nombre total de réponses : 543</a:t>
            </a:r>
          </a:p>
        </p:txBody>
      </p:sp>
      <p:cxnSp>
        <p:nvCxnSpPr>
          <p:cNvPr id="14" name="Connecteur droit 13">
            <a:extLst>
              <a:ext uri="{FF2B5EF4-FFF2-40B4-BE49-F238E27FC236}">
                <a16:creationId xmlns:a16="http://schemas.microsoft.com/office/drawing/2014/main" id="{AE8D8202-C04D-49D6-9129-5845BD8997A7}"/>
              </a:ext>
            </a:extLst>
          </p:cNvPr>
          <p:cNvCxnSpPr/>
          <p:nvPr/>
        </p:nvCxnSpPr>
        <p:spPr>
          <a:xfrm>
            <a:off x="549240" y="2714920"/>
            <a:ext cx="808444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2FD1E502-FCBF-4235-9583-45A6586FF129}"/>
              </a:ext>
            </a:extLst>
          </p:cNvPr>
          <p:cNvCxnSpPr/>
          <p:nvPr/>
        </p:nvCxnSpPr>
        <p:spPr>
          <a:xfrm>
            <a:off x="558854" y="4754385"/>
            <a:ext cx="808444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7A7ED298-84F6-402A-9B50-D9825AEE55F8}"/>
              </a:ext>
            </a:extLst>
          </p:cNvPr>
          <p:cNvSpPr txBox="1"/>
          <p:nvPr/>
        </p:nvSpPr>
        <p:spPr>
          <a:xfrm>
            <a:off x="783434" y="3630844"/>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21%</a:t>
            </a:r>
          </a:p>
        </p:txBody>
      </p:sp>
      <p:sp>
        <p:nvSpPr>
          <p:cNvPr id="4" name="ZoneTexte 3">
            <a:extLst>
              <a:ext uri="{FF2B5EF4-FFF2-40B4-BE49-F238E27FC236}">
                <a16:creationId xmlns:a16="http://schemas.microsoft.com/office/drawing/2014/main" id="{0AAB6184-8EAB-4F2C-AEC0-C176D74482BE}"/>
              </a:ext>
            </a:extLst>
          </p:cNvPr>
          <p:cNvSpPr txBox="1"/>
          <p:nvPr/>
        </p:nvSpPr>
        <p:spPr>
          <a:xfrm>
            <a:off x="520563" y="6325112"/>
            <a:ext cx="6266737" cy="261610"/>
          </a:xfrm>
          <a:prstGeom prst="rect">
            <a:avLst/>
          </a:prstGeom>
          <a:noFill/>
        </p:spPr>
        <p:txBody>
          <a:bodyPr wrap="square" rtlCol="0">
            <a:spAutoFit/>
          </a:bodyPr>
          <a:lstStyle/>
          <a:p>
            <a:r>
              <a:rPr lang="fr-FR" sz="1100" b="1" i="1" dirty="0">
                <a:solidFill>
                  <a:srgbClr val="00A99B"/>
                </a:solidFill>
                <a:latin typeface="Century Gothic" panose="020B0502020202020204" pitchFamily="34" charset="0"/>
              </a:rPr>
              <a:t>A noter : 16% des BIATSS achètent leur repas à l’extérieur et reviennent le manger sur site</a:t>
            </a:r>
          </a:p>
        </p:txBody>
      </p:sp>
      <p:sp>
        <p:nvSpPr>
          <p:cNvPr id="3" name="Espace réservé du numéro de diapositive 2">
            <a:extLst>
              <a:ext uri="{FF2B5EF4-FFF2-40B4-BE49-F238E27FC236}">
                <a16:creationId xmlns:a16="http://schemas.microsoft.com/office/drawing/2014/main" id="{13E2A1A1-F6D7-4446-B4AD-6A1CEFDFD023}"/>
              </a:ext>
            </a:extLst>
          </p:cNvPr>
          <p:cNvSpPr>
            <a:spLocks noGrp="1"/>
          </p:cNvSpPr>
          <p:nvPr>
            <p:ph type="sldNum" sz="quarter" idx="12"/>
          </p:nvPr>
        </p:nvSpPr>
        <p:spPr/>
        <p:txBody>
          <a:bodyPr/>
          <a:lstStyle/>
          <a:p>
            <a:fld id="{E399C115-596B-4060-A119-8783C9F587DB}" type="slidenum">
              <a:rPr lang="fr-FR" smtClean="0"/>
              <a:t>68</a:t>
            </a:fld>
            <a:endParaRPr lang="fr-FR"/>
          </a:p>
        </p:txBody>
      </p:sp>
      <p:sp>
        <p:nvSpPr>
          <p:cNvPr id="42" name="Ellipse 41">
            <a:extLst>
              <a:ext uri="{FF2B5EF4-FFF2-40B4-BE49-F238E27FC236}">
                <a16:creationId xmlns:a16="http://schemas.microsoft.com/office/drawing/2014/main" id="{8E0F6C01-D8B6-4440-88E8-FB9D377E2CDE}"/>
              </a:ext>
            </a:extLst>
          </p:cNvPr>
          <p:cNvSpPr/>
          <p:nvPr/>
        </p:nvSpPr>
        <p:spPr>
          <a:xfrm>
            <a:off x="299692" y="4822756"/>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ABB1287F-A0C6-4458-BD8D-D04E52507ADB}"/>
              </a:ext>
            </a:extLst>
          </p:cNvPr>
          <p:cNvSpPr/>
          <p:nvPr/>
        </p:nvSpPr>
        <p:spPr>
          <a:xfrm>
            <a:off x="302810" y="2765967"/>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a:extLst>
              <a:ext uri="{FF2B5EF4-FFF2-40B4-BE49-F238E27FC236}">
                <a16:creationId xmlns:a16="http://schemas.microsoft.com/office/drawing/2014/main" id="{6C7251AF-2939-4224-AEDF-DA746F6B2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921" y="4885441"/>
            <a:ext cx="252139" cy="252139"/>
          </a:xfrm>
          <a:prstGeom prst="rect">
            <a:avLst/>
          </a:prstGeom>
        </p:spPr>
      </p:pic>
      <p:pic>
        <p:nvPicPr>
          <p:cNvPr id="59" name="Image 58">
            <a:extLst>
              <a:ext uri="{FF2B5EF4-FFF2-40B4-BE49-F238E27FC236}">
                <a16:creationId xmlns:a16="http://schemas.microsoft.com/office/drawing/2014/main" id="{BBB7700D-FD30-4EE7-9B00-BEDB34041C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57" y="2799036"/>
            <a:ext cx="307777" cy="307777"/>
          </a:xfrm>
          <a:prstGeom prst="rect">
            <a:avLst/>
          </a:prstGeom>
        </p:spPr>
      </p:pic>
      <p:sp>
        <p:nvSpPr>
          <p:cNvPr id="61" name="Ellipse 60">
            <a:extLst>
              <a:ext uri="{FF2B5EF4-FFF2-40B4-BE49-F238E27FC236}">
                <a16:creationId xmlns:a16="http://schemas.microsoft.com/office/drawing/2014/main" id="{E723A69A-DE57-4111-83D4-1BF16D90708C}"/>
              </a:ext>
            </a:extLst>
          </p:cNvPr>
          <p:cNvSpPr/>
          <p:nvPr/>
        </p:nvSpPr>
        <p:spPr>
          <a:xfrm>
            <a:off x="294669" y="762755"/>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Image 61">
            <a:extLst>
              <a:ext uri="{FF2B5EF4-FFF2-40B4-BE49-F238E27FC236}">
                <a16:creationId xmlns:a16="http://schemas.microsoft.com/office/drawing/2014/main" id="{48CB1274-C9BD-4458-A1EE-B7B55743B670}"/>
              </a:ext>
            </a:extLst>
          </p:cNvPr>
          <p:cNvPicPr>
            <a:picLocks noChangeAspect="1"/>
          </p:cNvPicPr>
          <p:nvPr/>
        </p:nvPicPr>
        <p:blipFill>
          <a:blip r:embed="rId7">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43460" y="808754"/>
            <a:ext cx="326488" cy="267634"/>
          </a:xfrm>
          <a:prstGeom prst="rect">
            <a:avLst/>
          </a:prstGeom>
        </p:spPr>
      </p:pic>
    </p:spTree>
    <p:extLst>
      <p:ext uri="{BB962C8B-B14F-4D97-AF65-F5344CB8AC3E}">
        <p14:creationId xmlns:p14="http://schemas.microsoft.com/office/powerpoint/2010/main" val="3911302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Lorsqu’ils se déplacent à midi, les membres de la communauté universitaire le font surtout en mode « doux » (n=1657)</a:t>
            </a:r>
          </a:p>
        </p:txBody>
      </p:sp>
      <p:pic>
        <p:nvPicPr>
          <p:cNvPr id="26" name="Image 25">
            <a:extLst>
              <a:ext uri="{FF2B5EF4-FFF2-40B4-BE49-F238E27FC236}">
                <a16:creationId xmlns:a16="http://schemas.microsoft.com/office/drawing/2014/main" id="{3FCB043C-DAC6-4495-B129-9483389FF88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30162" y="2461380"/>
            <a:ext cx="825156" cy="825156"/>
          </a:xfrm>
          <a:prstGeom prst="rect">
            <a:avLst/>
          </a:prstGeom>
        </p:spPr>
      </p:pic>
      <p:sp>
        <p:nvSpPr>
          <p:cNvPr id="9" name="Forme libre : forme 8">
            <a:extLst>
              <a:ext uri="{FF2B5EF4-FFF2-40B4-BE49-F238E27FC236}">
                <a16:creationId xmlns:a16="http://schemas.microsoft.com/office/drawing/2014/main" id="{223E80F1-C03F-4B3A-A595-9B44BC9E80CC}"/>
              </a:ext>
            </a:extLst>
          </p:cNvPr>
          <p:cNvSpPr/>
          <p:nvPr/>
        </p:nvSpPr>
        <p:spPr>
          <a:xfrm>
            <a:off x="1061207" y="3280095"/>
            <a:ext cx="1562623" cy="1157260"/>
          </a:xfrm>
          <a:custGeom>
            <a:avLst/>
            <a:gdLst>
              <a:gd name="connsiteX0" fmla="*/ 0 w 5444455"/>
              <a:gd name="connsiteY0" fmla="*/ 0 h 2407742"/>
              <a:gd name="connsiteX1" fmla="*/ 50333 w 5444455"/>
              <a:gd name="connsiteY1" fmla="*/ 218114 h 2407742"/>
              <a:gd name="connsiteX2" fmla="*/ 209724 w 5444455"/>
              <a:gd name="connsiteY2" fmla="*/ 528507 h 2407742"/>
              <a:gd name="connsiteX3" fmla="*/ 453005 w 5444455"/>
              <a:gd name="connsiteY3" fmla="*/ 704675 h 2407742"/>
              <a:gd name="connsiteX4" fmla="*/ 746620 w 5444455"/>
              <a:gd name="connsiteY4" fmla="*/ 1065402 h 2407742"/>
              <a:gd name="connsiteX5" fmla="*/ 1023456 w 5444455"/>
              <a:gd name="connsiteY5" fmla="*/ 1434518 h 2407742"/>
              <a:gd name="connsiteX6" fmla="*/ 1770077 w 5444455"/>
              <a:gd name="connsiteY6" fmla="*/ 1535186 h 2407742"/>
              <a:gd name="connsiteX7" fmla="*/ 2365695 w 5444455"/>
              <a:gd name="connsiteY7" fmla="*/ 1761688 h 2407742"/>
              <a:gd name="connsiteX8" fmla="*/ 2625754 w 5444455"/>
              <a:gd name="connsiteY8" fmla="*/ 1996580 h 2407742"/>
              <a:gd name="connsiteX9" fmla="*/ 3389152 w 5444455"/>
              <a:gd name="connsiteY9" fmla="*/ 2189527 h 2407742"/>
              <a:gd name="connsiteX10" fmla="*/ 4337108 w 5444455"/>
              <a:gd name="connsiteY10" fmla="*/ 2189527 h 2407742"/>
              <a:gd name="connsiteX11" fmla="*/ 4949504 w 5444455"/>
              <a:gd name="connsiteY11" fmla="*/ 2374085 h 2407742"/>
              <a:gd name="connsiteX12" fmla="*/ 5301842 w 5444455"/>
              <a:gd name="connsiteY12" fmla="*/ 2407641 h 2407742"/>
              <a:gd name="connsiteX13" fmla="*/ 5444455 w 5444455"/>
              <a:gd name="connsiteY13" fmla="*/ 2382474 h 240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44455" h="2407742">
                <a:moveTo>
                  <a:pt x="0" y="0"/>
                </a:moveTo>
                <a:cubicBezTo>
                  <a:pt x="7689" y="65015"/>
                  <a:pt x="15379" y="130030"/>
                  <a:pt x="50333" y="218114"/>
                </a:cubicBezTo>
                <a:cubicBezTo>
                  <a:pt x="85287" y="306198"/>
                  <a:pt x="142612" y="447414"/>
                  <a:pt x="209724" y="528507"/>
                </a:cubicBezTo>
                <a:cubicBezTo>
                  <a:pt x="276836" y="609600"/>
                  <a:pt x="363522" y="615193"/>
                  <a:pt x="453005" y="704675"/>
                </a:cubicBezTo>
                <a:cubicBezTo>
                  <a:pt x="542488" y="794157"/>
                  <a:pt x="651545" y="943762"/>
                  <a:pt x="746620" y="1065402"/>
                </a:cubicBezTo>
                <a:cubicBezTo>
                  <a:pt x="841695" y="1187042"/>
                  <a:pt x="852880" y="1356221"/>
                  <a:pt x="1023456" y="1434518"/>
                </a:cubicBezTo>
                <a:cubicBezTo>
                  <a:pt x="1194032" y="1512815"/>
                  <a:pt x="1546371" y="1480658"/>
                  <a:pt x="1770077" y="1535186"/>
                </a:cubicBezTo>
                <a:cubicBezTo>
                  <a:pt x="1993783" y="1589714"/>
                  <a:pt x="2223082" y="1684789"/>
                  <a:pt x="2365695" y="1761688"/>
                </a:cubicBezTo>
                <a:cubicBezTo>
                  <a:pt x="2508308" y="1838587"/>
                  <a:pt x="2455178" y="1925274"/>
                  <a:pt x="2625754" y="1996580"/>
                </a:cubicBezTo>
                <a:cubicBezTo>
                  <a:pt x="2796330" y="2067887"/>
                  <a:pt x="3103926" y="2157369"/>
                  <a:pt x="3389152" y="2189527"/>
                </a:cubicBezTo>
                <a:cubicBezTo>
                  <a:pt x="3674378" y="2221685"/>
                  <a:pt x="4077049" y="2158767"/>
                  <a:pt x="4337108" y="2189527"/>
                </a:cubicBezTo>
                <a:cubicBezTo>
                  <a:pt x="4597167" y="2220287"/>
                  <a:pt x="4788715" y="2337733"/>
                  <a:pt x="4949504" y="2374085"/>
                </a:cubicBezTo>
                <a:cubicBezTo>
                  <a:pt x="5110293" y="2410437"/>
                  <a:pt x="5219350" y="2406243"/>
                  <a:pt x="5301842" y="2407641"/>
                </a:cubicBezTo>
                <a:cubicBezTo>
                  <a:pt x="5384334" y="2409039"/>
                  <a:pt x="5414394" y="2395756"/>
                  <a:pt x="5444455" y="2382474"/>
                </a:cubicBezTo>
              </a:path>
            </a:pathLst>
          </a:custGeom>
          <a:noFill/>
          <a:ln w="381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igne de multiplication 9">
            <a:extLst>
              <a:ext uri="{FF2B5EF4-FFF2-40B4-BE49-F238E27FC236}">
                <a16:creationId xmlns:a16="http://schemas.microsoft.com/office/drawing/2014/main" id="{E6E7EC9B-9D73-4B43-AA6C-B5F13CC1F2BB}"/>
              </a:ext>
            </a:extLst>
          </p:cNvPr>
          <p:cNvSpPr/>
          <p:nvPr/>
        </p:nvSpPr>
        <p:spPr>
          <a:xfrm rot="1225002">
            <a:off x="2345801" y="4112947"/>
            <a:ext cx="491391" cy="562499"/>
          </a:xfrm>
          <a:prstGeom prst="mathMultipl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F3C9EFE-6E44-4766-B591-30A273847F79}"/>
              </a:ext>
            </a:extLst>
          </p:cNvPr>
          <p:cNvSpPr txBox="1"/>
          <p:nvPr/>
        </p:nvSpPr>
        <p:spPr>
          <a:xfrm>
            <a:off x="1570277" y="1575084"/>
            <a:ext cx="1578597"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52%</a:t>
            </a:r>
          </a:p>
        </p:txBody>
      </p:sp>
      <p:sp>
        <p:nvSpPr>
          <p:cNvPr id="13" name="ZoneTexte 12">
            <a:extLst>
              <a:ext uri="{FF2B5EF4-FFF2-40B4-BE49-F238E27FC236}">
                <a16:creationId xmlns:a16="http://schemas.microsoft.com/office/drawing/2014/main" id="{55CF475B-DA36-4AD6-92CF-672B688AF05A}"/>
              </a:ext>
            </a:extLst>
          </p:cNvPr>
          <p:cNvSpPr txBox="1"/>
          <p:nvPr/>
        </p:nvSpPr>
        <p:spPr>
          <a:xfrm>
            <a:off x="1622345" y="2082915"/>
            <a:ext cx="1370979" cy="276999"/>
          </a:xfrm>
          <a:prstGeom prst="rect">
            <a:avLst/>
          </a:prstGeom>
          <a:noFill/>
        </p:spPr>
        <p:txBody>
          <a:bodyPr wrap="square" rtlCol="0">
            <a:spAutoFit/>
          </a:bodyPr>
          <a:lstStyle/>
          <a:p>
            <a:pPr algn="ctr"/>
            <a:r>
              <a:rPr lang="fr-FR" sz="1200" dirty="0">
                <a:latin typeface="Century Gothic" panose="020B0502020202020204" pitchFamily="34" charset="0"/>
              </a:rPr>
              <a:t>marchent</a:t>
            </a:r>
          </a:p>
        </p:txBody>
      </p:sp>
      <p:sp>
        <p:nvSpPr>
          <p:cNvPr id="23" name="ZoneTexte 22">
            <a:extLst>
              <a:ext uri="{FF2B5EF4-FFF2-40B4-BE49-F238E27FC236}">
                <a16:creationId xmlns:a16="http://schemas.microsoft.com/office/drawing/2014/main" id="{77E259FA-9B42-447F-95B9-2949FA91ED7D}"/>
              </a:ext>
            </a:extLst>
          </p:cNvPr>
          <p:cNvSpPr txBox="1"/>
          <p:nvPr/>
        </p:nvSpPr>
        <p:spPr>
          <a:xfrm>
            <a:off x="4484420" y="1684673"/>
            <a:ext cx="1474175" cy="646331"/>
          </a:xfrm>
          <a:prstGeom prst="rect">
            <a:avLst/>
          </a:prstGeom>
          <a:noFill/>
        </p:spPr>
        <p:txBody>
          <a:bodyPr wrap="square" rtlCol="0">
            <a:spAutoFit/>
          </a:bodyPr>
          <a:lstStyle/>
          <a:p>
            <a:pPr algn="ctr"/>
            <a:r>
              <a:rPr lang="fr-FR" sz="3600" b="1" dirty="0">
                <a:solidFill>
                  <a:srgbClr val="00A99B"/>
                </a:solidFill>
                <a:latin typeface="Century Gothic" panose="020B0502020202020204" pitchFamily="34" charset="0"/>
              </a:rPr>
              <a:t>19%</a:t>
            </a:r>
          </a:p>
        </p:txBody>
      </p:sp>
      <p:sp>
        <p:nvSpPr>
          <p:cNvPr id="24" name="ZoneTexte 23">
            <a:extLst>
              <a:ext uri="{FF2B5EF4-FFF2-40B4-BE49-F238E27FC236}">
                <a16:creationId xmlns:a16="http://schemas.microsoft.com/office/drawing/2014/main" id="{9DD6920D-27B9-49E1-A228-5604AE0D0A43}"/>
              </a:ext>
            </a:extLst>
          </p:cNvPr>
          <p:cNvSpPr txBox="1"/>
          <p:nvPr/>
        </p:nvSpPr>
        <p:spPr>
          <a:xfrm>
            <a:off x="4340557" y="2236077"/>
            <a:ext cx="1771344" cy="461665"/>
          </a:xfrm>
          <a:prstGeom prst="rect">
            <a:avLst/>
          </a:prstGeom>
          <a:noFill/>
        </p:spPr>
        <p:txBody>
          <a:bodyPr wrap="square" rtlCol="0">
            <a:spAutoFit/>
          </a:bodyPr>
          <a:lstStyle/>
          <a:p>
            <a:pPr algn="ctr"/>
            <a:r>
              <a:rPr lang="fr-FR" sz="1200" dirty="0">
                <a:latin typeface="Century Gothic" panose="020B0502020202020204" pitchFamily="34" charset="0"/>
              </a:rPr>
              <a:t>prennent le bus ou le tram</a:t>
            </a:r>
          </a:p>
        </p:txBody>
      </p:sp>
      <p:pic>
        <p:nvPicPr>
          <p:cNvPr id="28" name="Image 27">
            <a:extLst>
              <a:ext uri="{FF2B5EF4-FFF2-40B4-BE49-F238E27FC236}">
                <a16:creationId xmlns:a16="http://schemas.microsoft.com/office/drawing/2014/main" id="{B57E47EE-5E77-4939-ACC2-1F41846B31D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654953" y="2835081"/>
            <a:ext cx="742427" cy="742427"/>
          </a:xfrm>
          <a:prstGeom prst="rect">
            <a:avLst/>
          </a:prstGeom>
        </p:spPr>
      </p:pic>
      <p:sp>
        <p:nvSpPr>
          <p:cNvPr id="29" name="ZoneTexte 28">
            <a:extLst>
              <a:ext uri="{FF2B5EF4-FFF2-40B4-BE49-F238E27FC236}">
                <a16:creationId xmlns:a16="http://schemas.microsoft.com/office/drawing/2014/main" id="{9612CCAA-DC35-427D-B47C-C5C4A2DA66A3}"/>
              </a:ext>
            </a:extLst>
          </p:cNvPr>
          <p:cNvSpPr txBox="1"/>
          <p:nvPr/>
        </p:nvSpPr>
        <p:spPr>
          <a:xfrm>
            <a:off x="2672241" y="4175745"/>
            <a:ext cx="1095805" cy="523220"/>
          </a:xfrm>
          <a:prstGeom prst="rect">
            <a:avLst/>
          </a:prstGeom>
          <a:noFill/>
        </p:spPr>
        <p:txBody>
          <a:bodyPr wrap="square" rtlCol="0">
            <a:spAutoFit/>
          </a:bodyPr>
          <a:lstStyle/>
          <a:p>
            <a:pPr algn="ctr"/>
            <a:r>
              <a:rPr lang="fr-FR" sz="2800" b="1" dirty="0">
                <a:solidFill>
                  <a:srgbClr val="00A99B"/>
                </a:solidFill>
                <a:latin typeface="Century Gothic" panose="020B0502020202020204" pitchFamily="34" charset="0"/>
              </a:rPr>
              <a:t>13%</a:t>
            </a:r>
          </a:p>
        </p:txBody>
      </p:sp>
      <p:sp>
        <p:nvSpPr>
          <p:cNvPr id="30" name="ZoneTexte 29">
            <a:extLst>
              <a:ext uri="{FF2B5EF4-FFF2-40B4-BE49-F238E27FC236}">
                <a16:creationId xmlns:a16="http://schemas.microsoft.com/office/drawing/2014/main" id="{48D9E199-2881-4B4E-89AB-91325DC666F5}"/>
              </a:ext>
            </a:extLst>
          </p:cNvPr>
          <p:cNvSpPr txBox="1"/>
          <p:nvPr/>
        </p:nvSpPr>
        <p:spPr>
          <a:xfrm>
            <a:off x="2167157" y="4609363"/>
            <a:ext cx="2072035" cy="276999"/>
          </a:xfrm>
          <a:prstGeom prst="rect">
            <a:avLst/>
          </a:prstGeom>
          <a:noFill/>
        </p:spPr>
        <p:txBody>
          <a:bodyPr wrap="square" rtlCol="0">
            <a:spAutoFit/>
          </a:bodyPr>
          <a:lstStyle/>
          <a:p>
            <a:pPr algn="ctr"/>
            <a:r>
              <a:rPr lang="fr-FR" sz="1200" dirty="0">
                <a:latin typeface="Century Gothic" panose="020B0502020202020204" pitchFamily="34" charset="0"/>
              </a:rPr>
              <a:t>Ne se déplacent pas</a:t>
            </a:r>
          </a:p>
        </p:txBody>
      </p:sp>
      <p:sp>
        <p:nvSpPr>
          <p:cNvPr id="15" name="Forme libre : forme 14">
            <a:extLst>
              <a:ext uri="{FF2B5EF4-FFF2-40B4-BE49-F238E27FC236}">
                <a16:creationId xmlns:a16="http://schemas.microsoft.com/office/drawing/2014/main" id="{19B34E57-86EF-4B15-AFA6-051CE4FD62EC}"/>
              </a:ext>
            </a:extLst>
          </p:cNvPr>
          <p:cNvSpPr/>
          <p:nvPr/>
        </p:nvSpPr>
        <p:spPr>
          <a:xfrm>
            <a:off x="1044428" y="3023842"/>
            <a:ext cx="6610525" cy="437227"/>
          </a:xfrm>
          <a:custGeom>
            <a:avLst/>
            <a:gdLst>
              <a:gd name="connsiteX0" fmla="*/ 0 w 6895750"/>
              <a:gd name="connsiteY0" fmla="*/ 247863 h 383632"/>
              <a:gd name="connsiteX1" fmla="*/ 553673 w 6895750"/>
              <a:gd name="connsiteY1" fmla="*/ 205918 h 383632"/>
              <a:gd name="connsiteX2" fmla="*/ 822121 w 6895750"/>
              <a:gd name="connsiteY2" fmla="*/ 96861 h 383632"/>
              <a:gd name="connsiteX3" fmla="*/ 1350627 w 6895750"/>
              <a:gd name="connsiteY3" fmla="*/ 54916 h 383632"/>
              <a:gd name="connsiteX4" fmla="*/ 1887523 w 6895750"/>
              <a:gd name="connsiteY4" fmla="*/ 256252 h 383632"/>
              <a:gd name="connsiteX5" fmla="*/ 2357306 w 6895750"/>
              <a:gd name="connsiteY5" fmla="*/ 365309 h 383632"/>
              <a:gd name="connsiteX6" fmla="*/ 2961313 w 6895750"/>
              <a:gd name="connsiteY6" fmla="*/ 373698 h 383632"/>
              <a:gd name="connsiteX7" fmla="*/ 3380763 w 6895750"/>
              <a:gd name="connsiteY7" fmla="*/ 264641 h 383632"/>
              <a:gd name="connsiteX8" fmla="*/ 3775045 w 6895750"/>
              <a:gd name="connsiteY8" fmla="*/ 113639 h 383632"/>
              <a:gd name="connsiteX9" fmla="*/ 4454554 w 6895750"/>
              <a:gd name="connsiteY9" fmla="*/ 4583 h 383632"/>
              <a:gd name="connsiteX10" fmla="*/ 4966282 w 6895750"/>
              <a:gd name="connsiteY10" fmla="*/ 113639 h 383632"/>
              <a:gd name="connsiteX11" fmla="*/ 5536734 w 6895750"/>
              <a:gd name="connsiteY11" fmla="*/ 231085 h 383632"/>
              <a:gd name="connsiteX12" fmla="*/ 5989739 w 6895750"/>
              <a:gd name="connsiteY12" fmla="*/ 21361 h 383632"/>
              <a:gd name="connsiteX13" fmla="*/ 6568579 w 6895750"/>
              <a:gd name="connsiteY13" fmla="*/ 29750 h 383632"/>
              <a:gd name="connsiteX14" fmla="*/ 6895750 w 6895750"/>
              <a:gd name="connsiteY14" fmla="*/ 222696 h 3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5750" h="383632">
                <a:moveTo>
                  <a:pt x="0" y="247863"/>
                </a:moveTo>
                <a:cubicBezTo>
                  <a:pt x="208326" y="239474"/>
                  <a:pt x="416653" y="231085"/>
                  <a:pt x="553673" y="205918"/>
                </a:cubicBezTo>
                <a:cubicBezTo>
                  <a:pt x="690693" y="180751"/>
                  <a:pt x="689295" y="122028"/>
                  <a:pt x="822121" y="96861"/>
                </a:cubicBezTo>
                <a:cubicBezTo>
                  <a:pt x="954947" y="71694"/>
                  <a:pt x="1173060" y="28351"/>
                  <a:pt x="1350627" y="54916"/>
                </a:cubicBezTo>
                <a:cubicBezTo>
                  <a:pt x="1528194" y="81481"/>
                  <a:pt x="1719743" y="204520"/>
                  <a:pt x="1887523" y="256252"/>
                </a:cubicBezTo>
                <a:cubicBezTo>
                  <a:pt x="2055303" y="307984"/>
                  <a:pt x="2178341" y="345735"/>
                  <a:pt x="2357306" y="365309"/>
                </a:cubicBezTo>
                <a:cubicBezTo>
                  <a:pt x="2536271" y="384883"/>
                  <a:pt x="2790737" y="390476"/>
                  <a:pt x="2961313" y="373698"/>
                </a:cubicBezTo>
                <a:cubicBezTo>
                  <a:pt x="3131889" y="356920"/>
                  <a:pt x="3245141" y="307984"/>
                  <a:pt x="3380763" y="264641"/>
                </a:cubicBezTo>
                <a:cubicBezTo>
                  <a:pt x="3516385" y="221298"/>
                  <a:pt x="3596080" y="156982"/>
                  <a:pt x="3775045" y="113639"/>
                </a:cubicBezTo>
                <a:cubicBezTo>
                  <a:pt x="3954010" y="70296"/>
                  <a:pt x="4256015" y="4583"/>
                  <a:pt x="4454554" y="4583"/>
                </a:cubicBezTo>
                <a:cubicBezTo>
                  <a:pt x="4653093" y="4583"/>
                  <a:pt x="4966282" y="113639"/>
                  <a:pt x="4966282" y="113639"/>
                </a:cubicBezTo>
                <a:cubicBezTo>
                  <a:pt x="5146645" y="151389"/>
                  <a:pt x="5366158" y="246465"/>
                  <a:pt x="5536734" y="231085"/>
                </a:cubicBezTo>
                <a:cubicBezTo>
                  <a:pt x="5707310" y="215705"/>
                  <a:pt x="5817765" y="54917"/>
                  <a:pt x="5989739" y="21361"/>
                </a:cubicBezTo>
                <a:cubicBezTo>
                  <a:pt x="6161713" y="-12195"/>
                  <a:pt x="6417577" y="-3806"/>
                  <a:pt x="6568579" y="29750"/>
                </a:cubicBezTo>
                <a:cubicBezTo>
                  <a:pt x="6719581" y="63306"/>
                  <a:pt x="6807665" y="143001"/>
                  <a:pt x="6895750" y="222696"/>
                </a:cubicBezTo>
              </a:path>
            </a:pathLst>
          </a:custGeom>
          <a:noFill/>
          <a:ln w="38100">
            <a:solidFill>
              <a:srgbClr val="00A9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74027CF5-118C-43EE-BCB2-2C791DE8A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207" y="2367879"/>
            <a:ext cx="757623" cy="757623"/>
          </a:xfrm>
          <a:prstGeom prst="rect">
            <a:avLst/>
          </a:prstGeom>
        </p:spPr>
      </p:pic>
      <p:pic>
        <p:nvPicPr>
          <p:cNvPr id="32" name="Image 31">
            <a:extLst>
              <a:ext uri="{FF2B5EF4-FFF2-40B4-BE49-F238E27FC236}">
                <a16:creationId xmlns:a16="http://schemas.microsoft.com/office/drawing/2014/main" id="{7DA215FF-600A-424B-80FA-ACF509B82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4151">
            <a:off x="5434302" y="2657931"/>
            <a:ext cx="820370" cy="678240"/>
          </a:xfrm>
          <a:prstGeom prst="rect">
            <a:avLst/>
          </a:prstGeom>
        </p:spPr>
      </p:pic>
      <p:pic>
        <p:nvPicPr>
          <p:cNvPr id="17" name="Image 16">
            <a:extLst>
              <a:ext uri="{FF2B5EF4-FFF2-40B4-BE49-F238E27FC236}">
                <a16:creationId xmlns:a16="http://schemas.microsoft.com/office/drawing/2014/main" id="{6E614FE4-C97A-42E5-9230-DC7B1EF15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19823">
            <a:off x="4125640" y="2577482"/>
            <a:ext cx="892721" cy="892721"/>
          </a:xfrm>
          <a:prstGeom prst="rect">
            <a:avLst/>
          </a:prstGeom>
        </p:spPr>
      </p:pic>
      <p:sp>
        <p:nvSpPr>
          <p:cNvPr id="3" name="ZoneTexte 2">
            <a:extLst>
              <a:ext uri="{FF2B5EF4-FFF2-40B4-BE49-F238E27FC236}">
                <a16:creationId xmlns:a16="http://schemas.microsoft.com/office/drawing/2014/main" id="{94CCA3CA-88BF-4F38-B3A1-9A30BC4A3C01}"/>
              </a:ext>
            </a:extLst>
          </p:cNvPr>
          <p:cNvSpPr txBox="1"/>
          <p:nvPr/>
        </p:nvSpPr>
        <p:spPr>
          <a:xfrm>
            <a:off x="494950" y="6062661"/>
            <a:ext cx="8288323" cy="461665"/>
          </a:xfrm>
          <a:prstGeom prst="rect">
            <a:avLst/>
          </a:prstGeom>
          <a:noFill/>
        </p:spPr>
        <p:txBody>
          <a:bodyPr wrap="square" rtlCol="0">
            <a:spAutoFit/>
          </a:bodyPr>
          <a:lstStyle/>
          <a:p>
            <a:r>
              <a:rPr lang="fr-FR" sz="1200" i="1" dirty="0">
                <a:latin typeface="Century Gothic" panose="020B0502020202020204" pitchFamily="34" charset="0"/>
              </a:rPr>
              <a:t>Le reste de l’effectif se répartit ainsi : 6% empruntent leur voiture essence personnelle, 6% leur vélo personnel, 1% leur vélo électrique personnel et 1% </a:t>
            </a:r>
            <a:r>
              <a:rPr lang="fr-FR" sz="1200" i="1" dirty="0" err="1">
                <a:latin typeface="Century Gothic" panose="020B0502020202020204" pitchFamily="34" charset="0"/>
              </a:rPr>
              <a:t>Vélociti</a:t>
            </a:r>
            <a:endParaRPr lang="fr-FR" sz="1200" i="1" dirty="0">
              <a:latin typeface="Century Gothic" panose="020B0502020202020204" pitchFamily="34" charset="0"/>
            </a:endParaRPr>
          </a:p>
        </p:txBody>
      </p:sp>
      <p:sp>
        <p:nvSpPr>
          <p:cNvPr id="4" name="Espace réservé du numéro de diapositive 3">
            <a:extLst>
              <a:ext uri="{FF2B5EF4-FFF2-40B4-BE49-F238E27FC236}">
                <a16:creationId xmlns:a16="http://schemas.microsoft.com/office/drawing/2014/main" id="{43960A02-06A5-469C-B5FE-E7AF5705C469}"/>
              </a:ext>
            </a:extLst>
          </p:cNvPr>
          <p:cNvSpPr>
            <a:spLocks noGrp="1"/>
          </p:cNvSpPr>
          <p:nvPr>
            <p:ph type="sldNum" sz="quarter" idx="12"/>
          </p:nvPr>
        </p:nvSpPr>
        <p:spPr/>
        <p:txBody>
          <a:bodyPr/>
          <a:lstStyle/>
          <a:p>
            <a:fld id="{E399C115-596B-4060-A119-8783C9F587DB}" type="slidenum">
              <a:rPr lang="fr-FR" smtClean="0"/>
              <a:t>69</a:t>
            </a:fld>
            <a:endParaRPr lang="fr-FR"/>
          </a:p>
        </p:txBody>
      </p:sp>
    </p:spTree>
    <p:extLst>
      <p:ext uri="{BB962C8B-B14F-4D97-AF65-F5344CB8AC3E}">
        <p14:creationId xmlns:p14="http://schemas.microsoft.com/office/powerpoint/2010/main" val="402082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596233" y="2769006"/>
            <a:ext cx="3951535" cy="954107"/>
          </a:xfrm>
          <a:prstGeom prst="rect">
            <a:avLst/>
          </a:prstGeom>
          <a:noFill/>
        </p:spPr>
        <p:txBody>
          <a:bodyPr wrap="square" rtlCol="0">
            <a:spAutoFit/>
          </a:bodyPr>
          <a:lstStyle/>
          <a:p>
            <a:pPr algn="ctr"/>
            <a:r>
              <a:rPr lang="fr-FR" sz="2800" b="1" dirty="0">
                <a:latin typeface="Century Gothic" panose="020B0502020202020204" pitchFamily="34" charset="0"/>
              </a:rPr>
              <a:t>PARTIE 1</a:t>
            </a:r>
          </a:p>
          <a:p>
            <a:pPr algn="ctr"/>
            <a:r>
              <a:rPr lang="fr-FR" sz="2800" b="1" dirty="0">
                <a:solidFill>
                  <a:srgbClr val="00A99B"/>
                </a:solidFill>
                <a:latin typeface="Century Gothic" panose="020B0502020202020204" pitchFamily="34" charset="0"/>
              </a:rPr>
              <a:t>Profil des répondants</a:t>
            </a:r>
          </a:p>
        </p:txBody>
      </p:sp>
      <p:sp>
        <p:nvSpPr>
          <p:cNvPr id="3" name="Espace réservé du numéro de diapositive 2">
            <a:extLst>
              <a:ext uri="{FF2B5EF4-FFF2-40B4-BE49-F238E27FC236}">
                <a16:creationId xmlns:a16="http://schemas.microsoft.com/office/drawing/2014/main" id="{4FE013A4-56D9-477E-B921-5934D520F08F}"/>
              </a:ext>
            </a:extLst>
          </p:cNvPr>
          <p:cNvSpPr>
            <a:spLocks noGrp="1"/>
          </p:cNvSpPr>
          <p:nvPr>
            <p:ph type="sldNum" sz="quarter" idx="12"/>
          </p:nvPr>
        </p:nvSpPr>
        <p:spPr/>
        <p:txBody>
          <a:bodyPr/>
          <a:lstStyle/>
          <a:p>
            <a:fld id="{E399C115-596B-4060-A119-8783C9F587DB}" type="slidenum">
              <a:rPr lang="fr-FR" smtClean="0"/>
              <a:t>7</a:t>
            </a:fld>
            <a:endParaRPr lang="fr-FR"/>
          </a:p>
        </p:txBody>
      </p:sp>
    </p:spTree>
    <p:extLst>
      <p:ext uri="{BB962C8B-B14F-4D97-AF65-F5344CB8AC3E}">
        <p14:creationId xmlns:p14="http://schemas.microsoft.com/office/powerpoint/2010/main" val="1603878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Déplacements sur la pause déjeuner selon le statut </a:t>
            </a:r>
          </a:p>
        </p:txBody>
      </p:sp>
      <p:sp>
        <p:nvSpPr>
          <p:cNvPr id="22" name="ZoneTexte 21">
            <a:extLst>
              <a:ext uri="{FF2B5EF4-FFF2-40B4-BE49-F238E27FC236}">
                <a16:creationId xmlns:a16="http://schemas.microsoft.com/office/drawing/2014/main" id="{EC1CE269-B91C-4D42-A8B5-E710F1455112}"/>
              </a:ext>
            </a:extLst>
          </p:cNvPr>
          <p:cNvSpPr txBox="1"/>
          <p:nvPr/>
        </p:nvSpPr>
        <p:spPr>
          <a:xfrm>
            <a:off x="3918769" y="1620425"/>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25%</a:t>
            </a:r>
          </a:p>
        </p:txBody>
      </p:sp>
      <p:sp>
        <p:nvSpPr>
          <p:cNvPr id="25" name="ZoneTexte 24">
            <a:extLst>
              <a:ext uri="{FF2B5EF4-FFF2-40B4-BE49-F238E27FC236}">
                <a16:creationId xmlns:a16="http://schemas.microsoft.com/office/drawing/2014/main" id="{E59ED1C6-6E59-4D5E-9970-1D95D4E58208}"/>
              </a:ext>
            </a:extLst>
          </p:cNvPr>
          <p:cNvSpPr txBox="1"/>
          <p:nvPr/>
        </p:nvSpPr>
        <p:spPr>
          <a:xfrm>
            <a:off x="6997218" y="1598914"/>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12%</a:t>
            </a:r>
          </a:p>
        </p:txBody>
      </p:sp>
      <p:sp>
        <p:nvSpPr>
          <p:cNvPr id="27" name="ZoneTexte 26">
            <a:extLst>
              <a:ext uri="{FF2B5EF4-FFF2-40B4-BE49-F238E27FC236}">
                <a16:creationId xmlns:a16="http://schemas.microsoft.com/office/drawing/2014/main" id="{EAC2857F-CB77-4322-8D32-FFC5EAF4DDB4}"/>
              </a:ext>
            </a:extLst>
          </p:cNvPr>
          <p:cNvSpPr txBox="1"/>
          <p:nvPr/>
        </p:nvSpPr>
        <p:spPr>
          <a:xfrm>
            <a:off x="2822253" y="1906602"/>
            <a:ext cx="3840098" cy="261610"/>
          </a:xfrm>
          <a:prstGeom prst="rect">
            <a:avLst/>
          </a:prstGeom>
          <a:noFill/>
        </p:spPr>
        <p:txBody>
          <a:bodyPr wrap="square" rtlCol="0">
            <a:spAutoFit/>
          </a:bodyPr>
          <a:lstStyle/>
          <a:p>
            <a:pPr algn="ctr"/>
            <a:r>
              <a:rPr lang="fr-FR" sz="1100" dirty="0">
                <a:latin typeface="Century Gothic" panose="020B0502020202020204" pitchFamily="34" charset="0"/>
              </a:rPr>
              <a:t>Prennent le bus</a:t>
            </a:r>
          </a:p>
        </p:txBody>
      </p:sp>
      <p:sp>
        <p:nvSpPr>
          <p:cNvPr id="33" name="ZoneTexte 32">
            <a:extLst>
              <a:ext uri="{FF2B5EF4-FFF2-40B4-BE49-F238E27FC236}">
                <a16:creationId xmlns:a16="http://schemas.microsoft.com/office/drawing/2014/main" id="{1AEAC975-E1FF-4A26-8003-22E4F53D2143}"/>
              </a:ext>
            </a:extLst>
          </p:cNvPr>
          <p:cNvSpPr txBox="1"/>
          <p:nvPr/>
        </p:nvSpPr>
        <p:spPr>
          <a:xfrm>
            <a:off x="6394829" y="1871049"/>
            <a:ext cx="2294729" cy="261610"/>
          </a:xfrm>
          <a:prstGeom prst="rect">
            <a:avLst/>
          </a:prstGeom>
          <a:noFill/>
        </p:spPr>
        <p:txBody>
          <a:bodyPr wrap="square" rtlCol="0">
            <a:spAutoFit/>
          </a:bodyPr>
          <a:lstStyle/>
          <a:p>
            <a:pPr algn="ctr"/>
            <a:r>
              <a:rPr lang="fr-FR" sz="1100" dirty="0">
                <a:latin typeface="Century Gothic" panose="020B0502020202020204" pitchFamily="34" charset="0"/>
              </a:rPr>
              <a:t>Ne se déplacent pas</a:t>
            </a:r>
          </a:p>
        </p:txBody>
      </p:sp>
      <p:sp>
        <p:nvSpPr>
          <p:cNvPr id="34" name="ZoneTexte 33">
            <a:extLst>
              <a:ext uri="{FF2B5EF4-FFF2-40B4-BE49-F238E27FC236}">
                <a16:creationId xmlns:a16="http://schemas.microsoft.com/office/drawing/2014/main" id="{13166082-5C21-48D5-B6C4-85DBD717A872}"/>
              </a:ext>
            </a:extLst>
          </p:cNvPr>
          <p:cNvSpPr txBox="1"/>
          <p:nvPr/>
        </p:nvSpPr>
        <p:spPr>
          <a:xfrm>
            <a:off x="584354" y="808982"/>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étudiant.e.s (n = 1 252) </a:t>
            </a:r>
            <a:endParaRPr lang="fr-FR" sz="1200" i="1" dirty="0">
              <a:latin typeface="Century Gothic" panose="020B0502020202020204" pitchFamily="34" charset="0"/>
            </a:endParaRPr>
          </a:p>
        </p:txBody>
      </p:sp>
      <p:sp>
        <p:nvSpPr>
          <p:cNvPr id="35" name="ZoneTexte 34">
            <a:extLst>
              <a:ext uri="{FF2B5EF4-FFF2-40B4-BE49-F238E27FC236}">
                <a16:creationId xmlns:a16="http://schemas.microsoft.com/office/drawing/2014/main" id="{0B0D881B-0D04-44DC-98B7-B7EF4748202D}"/>
              </a:ext>
            </a:extLst>
          </p:cNvPr>
          <p:cNvSpPr txBox="1"/>
          <p:nvPr/>
        </p:nvSpPr>
        <p:spPr>
          <a:xfrm>
            <a:off x="925349" y="1696576"/>
            <a:ext cx="1736521" cy="461665"/>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51%</a:t>
            </a:r>
          </a:p>
          <a:p>
            <a:pPr algn="ctr"/>
            <a:r>
              <a:rPr lang="fr-FR" sz="1200" dirty="0">
                <a:latin typeface="Century Gothic" panose="020B0502020202020204" pitchFamily="34" charset="0"/>
              </a:rPr>
              <a:t>marchent</a:t>
            </a:r>
          </a:p>
        </p:txBody>
      </p:sp>
      <p:sp>
        <p:nvSpPr>
          <p:cNvPr id="44" name="ZoneTexte 43">
            <a:extLst>
              <a:ext uri="{FF2B5EF4-FFF2-40B4-BE49-F238E27FC236}">
                <a16:creationId xmlns:a16="http://schemas.microsoft.com/office/drawing/2014/main" id="{C9F9F0D4-6956-4C1D-96C9-5A28B8255A02}"/>
              </a:ext>
            </a:extLst>
          </p:cNvPr>
          <p:cNvSpPr txBox="1"/>
          <p:nvPr/>
        </p:nvSpPr>
        <p:spPr>
          <a:xfrm>
            <a:off x="540898" y="2606400"/>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enseignant.e.s (n=169)</a:t>
            </a:r>
            <a:endParaRPr lang="fr-FR" sz="1200" i="1" dirty="0">
              <a:latin typeface="Century Gothic" panose="020B0502020202020204" pitchFamily="34" charset="0"/>
            </a:endParaRPr>
          </a:p>
        </p:txBody>
      </p:sp>
      <p:sp>
        <p:nvSpPr>
          <p:cNvPr id="54" name="ZoneTexte 53">
            <a:extLst>
              <a:ext uri="{FF2B5EF4-FFF2-40B4-BE49-F238E27FC236}">
                <a16:creationId xmlns:a16="http://schemas.microsoft.com/office/drawing/2014/main" id="{61252EA0-DDFB-4BCE-BEC0-257340B5C60E}"/>
              </a:ext>
            </a:extLst>
          </p:cNvPr>
          <p:cNvSpPr txBox="1"/>
          <p:nvPr/>
        </p:nvSpPr>
        <p:spPr>
          <a:xfrm>
            <a:off x="488238" y="4612905"/>
            <a:ext cx="8201320" cy="276999"/>
          </a:xfrm>
          <a:prstGeom prst="rect">
            <a:avLst/>
          </a:prstGeom>
          <a:noFill/>
        </p:spPr>
        <p:txBody>
          <a:bodyPr wrap="square" rtlCol="0">
            <a:spAutoFit/>
          </a:bodyPr>
          <a:lstStyle/>
          <a:p>
            <a:r>
              <a:rPr lang="fr-FR" sz="1200" i="1" dirty="0">
                <a:latin typeface="Century Gothic" panose="020B0502020202020204" pitchFamily="34" charset="0"/>
                <a:sym typeface="Wingdings" panose="05000000000000000000" pitchFamily="2" charset="2"/>
              </a:rPr>
              <a:t>    Chez les BIATSS (n=236) </a:t>
            </a:r>
            <a:endParaRPr lang="fr-FR" sz="1200" i="1" dirty="0">
              <a:latin typeface="Century Gothic" panose="020B0502020202020204" pitchFamily="34" charset="0"/>
            </a:endParaRPr>
          </a:p>
        </p:txBody>
      </p:sp>
      <p:cxnSp>
        <p:nvCxnSpPr>
          <p:cNvPr id="57" name="Connecteur droit 56">
            <a:extLst>
              <a:ext uri="{FF2B5EF4-FFF2-40B4-BE49-F238E27FC236}">
                <a16:creationId xmlns:a16="http://schemas.microsoft.com/office/drawing/2014/main" id="{66D19C29-68D6-48CB-A1FD-5CBEA32E6AB9}"/>
              </a:ext>
            </a:extLst>
          </p:cNvPr>
          <p:cNvCxnSpPr/>
          <p:nvPr/>
        </p:nvCxnSpPr>
        <p:spPr>
          <a:xfrm>
            <a:off x="558854" y="2480141"/>
            <a:ext cx="808444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A278B8EE-1BFB-444A-9AD4-67BB5CCA361F}"/>
              </a:ext>
            </a:extLst>
          </p:cNvPr>
          <p:cNvCxnSpPr/>
          <p:nvPr/>
        </p:nvCxnSpPr>
        <p:spPr>
          <a:xfrm>
            <a:off x="558854" y="4470180"/>
            <a:ext cx="8084443" cy="0"/>
          </a:xfrm>
          <a:prstGeom prst="line">
            <a:avLst/>
          </a:prstGeom>
          <a:ln>
            <a:solidFill>
              <a:srgbClr val="00A99B"/>
            </a:solidFill>
          </a:ln>
        </p:spPr>
        <p:style>
          <a:lnRef idx="1">
            <a:schemeClr val="accent1"/>
          </a:lnRef>
          <a:fillRef idx="0">
            <a:schemeClr val="accent1"/>
          </a:fillRef>
          <a:effectRef idx="0">
            <a:schemeClr val="accent1"/>
          </a:effectRef>
          <a:fontRef idx="minor">
            <a:schemeClr val="tx1"/>
          </a:fontRef>
        </p:style>
      </p:cxnSp>
      <p:pic>
        <p:nvPicPr>
          <p:cNvPr id="59" name="Image 58">
            <a:extLst>
              <a:ext uri="{FF2B5EF4-FFF2-40B4-BE49-F238E27FC236}">
                <a16:creationId xmlns:a16="http://schemas.microsoft.com/office/drawing/2014/main" id="{B991EF52-AA64-40AC-B84D-9A2C67BB0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52" y="1175935"/>
            <a:ext cx="480037" cy="480037"/>
          </a:xfrm>
          <a:prstGeom prst="rect">
            <a:avLst/>
          </a:prstGeom>
        </p:spPr>
      </p:pic>
      <p:pic>
        <p:nvPicPr>
          <p:cNvPr id="60" name="Image 59">
            <a:extLst>
              <a:ext uri="{FF2B5EF4-FFF2-40B4-BE49-F238E27FC236}">
                <a16:creationId xmlns:a16="http://schemas.microsoft.com/office/drawing/2014/main" id="{C9C58761-B2CC-4567-8A2D-1361BE6C3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093" y="1040537"/>
            <a:ext cx="859427" cy="851920"/>
          </a:xfrm>
          <a:prstGeom prst="rect">
            <a:avLst/>
          </a:prstGeom>
        </p:spPr>
      </p:pic>
      <p:sp>
        <p:nvSpPr>
          <p:cNvPr id="61" name="Signe de multiplication 60">
            <a:extLst>
              <a:ext uri="{FF2B5EF4-FFF2-40B4-BE49-F238E27FC236}">
                <a16:creationId xmlns:a16="http://schemas.microsoft.com/office/drawing/2014/main" id="{D0F58769-4283-4AD6-B56A-E92A011D3D2B}"/>
              </a:ext>
            </a:extLst>
          </p:cNvPr>
          <p:cNvSpPr/>
          <p:nvPr/>
        </p:nvSpPr>
        <p:spPr>
          <a:xfrm>
            <a:off x="7273228" y="1108964"/>
            <a:ext cx="491391" cy="562499"/>
          </a:xfrm>
          <a:prstGeom prst="mathMultipl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DA27A8FF-6028-4F84-81E3-75BE1AA4D7A1}"/>
              </a:ext>
            </a:extLst>
          </p:cNvPr>
          <p:cNvSpPr txBox="1"/>
          <p:nvPr/>
        </p:nvSpPr>
        <p:spPr>
          <a:xfrm>
            <a:off x="3918769" y="3669592"/>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8%</a:t>
            </a:r>
          </a:p>
        </p:txBody>
      </p:sp>
      <p:sp>
        <p:nvSpPr>
          <p:cNvPr id="63" name="ZoneTexte 62">
            <a:extLst>
              <a:ext uri="{FF2B5EF4-FFF2-40B4-BE49-F238E27FC236}">
                <a16:creationId xmlns:a16="http://schemas.microsoft.com/office/drawing/2014/main" id="{93175235-5FC5-4861-B1DC-A4A1F217655F}"/>
              </a:ext>
            </a:extLst>
          </p:cNvPr>
          <p:cNvSpPr txBox="1"/>
          <p:nvPr/>
        </p:nvSpPr>
        <p:spPr>
          <a:xfrm>
            <a:off x="6997218" y="3590107"/>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23%</a:t>
            </a:r>
          </a:p>
        </p:txBody>
      </p:sp>
      <p:sp>
        <p:nvSpPr>
          <p:cNvPr id="64" name="ZoneTexte 63">
            <a:extLst>
              <a:ext uri="{FF2B5EF4-FFF2-40B4-BE49-F238E27FC236}">
                <a16:creationId xmlns:a16="http://schemas.microsoft.com/office/drawing/2014/main" id="{43EC0DB0-BC1C-4B8A-8B49-EE94C5422680}"/>
              </a:ext>
            </a:extLst>
          </p:cNvPr>
          <p:cNvSpPr txBox="1"/>
          <p:nvPr/>
        </p:nvSpPr>
        <p:spPr>
          <a:xfrm>
            <a:off x="2822253" y="3897795"/>
            <a:ext cx="3840098" cy="261610"/>
          </a:xfrm>
          <a:prstGeom prst="rect">
            <a:avLst/>
          </a:prstGeom>
          <a:noFill/>
        </p:spPr>
        <p:txBody>
          <a:bodyPr wrap="square" rtlCol="0">
            <a:spAutoFit/>
          </a:bodyPr>
          <a:lstStyle/>
          <a:p>
            <a:pPr algn="ctr"/>
            <a:r>
              <a:rPr lang="fr-FR" sz="1100" dirty="0">
                <a:latin typeface="Century Gothic" panose="020B0502020202020204" pitchFamily="34" charset="0"/>
              </a:rPr>
              <a:t>Prennent le vélo</a:t>
            </a:r>
          </a:p>
        </p:txBody>
      </p:sp>
      <p:sp>
        <p:nvSpPr>
          <p:cNvPr id="65" name="ZoneTexte 64">
            <a:extLst>
              <a:ext uri="{FF2B5EF4-FFF2-40B4-BE49-F238E27FC236}">
                <a16:creationId xmlns:a16="http://schemas.microsoft.com/office/drawing/2014/main" id="{EC199CD8-93EC-4B9C-B54B-C63D37D22520}"/>
              </a:ext>
            </a:extLst>
          </p:cNvPr>
          <p:cNvSpPr txBox="1"/>
          <p:nvPr/>
        </p:nvSpPr>
        <p:spPr>
          <a:xfrm>
            <a:off x="6394829" y="3862242"/>
            <a:ext cx="2294729" cy="261610"/>
          </a:xfrm>
          <a:prstGeom prst="rect">
            <a:avLst/>
          </a:prstGeom>
          <a:noFill/>
        </p:spPr>
        <p:txBody>
          <a:bodyPr wrap="square" rtlCol="0">
            <a:spAutoFit/>
          </a:bodyPr>
          <a:lstStyle/>
          <a:p>
            <a:pPr algn="ctr"/>
            <a:r>
              <a:rPr lang="fr-FR" sz="1100" dirty="0">
                <a:latin typeface="Century Gothic" panose="020B0502020202020204" pitchFamily="34" charset="0"/>
              </a:rPr>
              <a:t>Ne se déplacent pas</a:t>
            </a:r>
          </a:p>
        </p:txBody>
      </p:sp>
      <p:sp>
        <p:nvSpPr>
          <p:cNvPr id="66" name="ZoneTexte 65">
            <a:extLst>
              <a:ext uri="{FF2B5EF4-FFF2-40B4-BE49-F238E27FC236}">
                <a16:creationId xmlns:a16="http://schemas.microsoft.com/office/drawing/2014/main" id="{BF3DA362-C704-40A6-8BD0-84620AC04E0D}"/>
              </a:ext>
            </a:extLst>
          </p:cNvPr>
          <p:cNvSpPr txBox="1"/>
          <p:nvPr/>
        </p:nvSpPr>
        <p:spPr>
          <a:xfrm>
            <a:off x="925349" y="3687769"/>
            <a:ext cx="1736521" cy="461665"/>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55%</a:t>
            </a:r>
          </a:p>
          <a:p>
            <a:pPr algn="ctr"/>
            <a:r>
              <a:rPr lang="fr-FR" sz="1200" dirty="0">
                <a:latin typeface="Century Gothic" panose="020B0502020202020204" pitchFamily="34" charset="0"/>
              </a:rPr>
              <a:t>marchent</a:t>
            </a:r>
          </a:p>
        </p:txBody>
      </p:sp>
      <p:pic>
        <p:nvPicPr>
          <p:cNvPr id="67" name="Image 66">
            <a:extLst>
              <a:ext uri="{FF2B5EF4-FFF2-40B4-BE49-F238E27FC236}">
                <a16:creationId xmlns:a16="http://schemas.microsoft.com/office/drawing/2014/main" id="{4E2B3018-9228-4DC1-9250-801193696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52" y="3167128"/>
            <a:ext cx="480037" cy="480037"/>
          </a:xfrm>
          <a:prstGeom prst="rect">
            <a:avLst/>
          </a:prstGeom>
        </p:spPr>
      </p:pic>
      <p:sp>
        <p:nvSpPr>
          <p:cNvPr id="69" name="Signe de multiplication 68">
            <a:extLst>
              <a:ext uri="{FF2B5EF4-FFF2-40B4-BE49-F238E27FC236}">
                <a16:creationId xmlns:a16="http://schemas.microsoft.com/office/drawing/2014/main" id="{A5D76270-2FD7-4FB8-84C3-008E97DC5877}"/>
              </a:ext>
            </a:extLst>
          </p:cNvPr>
          <p:cNvSpPr/>
          <p:nvPr/>
        </p:nvSpPr>
        <p:spPr>
          <a:xfrm>
            <a:off x="7273228" y="3100157"/>
            <a:ext cx="491391" cy="562499"/>
          </a:xfrm>
          <a:prstGeom prst="mathMultipl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69">
            <a:extLst>
              <a:ext uri="{FF2B5EF4-FFF2-40B4-BE49-F238E27FC236}">
                <a16:creationId xmlns:a16="http://schemas.microsoft.com/office/drawing/2014/main" id="{F11B7AFD-0329-4346-B017-94ECA794BAA3}"/>
              </a:ext>
            </a:extLst>
          </p:cNvPr>
          <p:cNvSpPr txBox="1"/>
          <p:nvPr/>
        </p:nvSpPr>
        <p:spPr>
          <a:xfrm>
            <a:off x="3850545" y="5800850"/>
            <a:ext cx="1736521"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13%</a:t>
            </a:r>
          </a:p>
        </p:txBody>
      </p:sp>
      <p:sp>
        <p:nvSpPr>
          <p:cNvPr id="71" name="ZoneTexte 70">
            <a:extLst>
              <a:ext uri="{FF2B5EF4-FFF2-40B4-BE49-F238E27FC236}">
                <a16:creationId xmlns:a16="http://schemas.microsoft.com/office/drawing/2014/main" id="{447343FD-BBB2-4446-A5DB-84F8030BC656}"/>
              </a:ext>
            </a:extLst>
          </p:cNvPr>
          <p:cNvSpPr txBox="1"/>
          <p:nvPr/>
        </p:nvSpPr>
        <p:spPr>
          <a:xfrm>
            <a:off x="6977348" y="5674909"/>
            <a:ext cx="1113638"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16%</a:t>
            </a:r>
          </a:p>
        </p:txBody>
      </p:sp>
      <p:sp>
        <p:nvSpPr>
          <p:cNvPr id="72" name="ZoneTexte 71">
            <a:extLst>
              <a:ext uri="{FF2B5EF4-FFF2-40B4-BE49-F238E27FC236}">
                <a16:creationId xmlns:a16="http://schemas.microsoft.com/office/drawing/2014/main" id="{B574EF3D-B79D-42E8-B604-BD566CE554D5}"/>
              </a:ext>
            </a:extLst>
          </p:cNvPr>
          <p:cNvSpPr txBox="1"/>
          <p:nvPr/>
        </p:nvSpPr>
        <p:spPr>
          <a:xfrm>
            <a:off x="2802383" y="5982597"/>
            <a:ext cx="3840098" cy="261610"/>
          </a:xfrm>
          <a:prstGeom prst="rect">
            <a:avLst/>
          </a:prstGeom>
          <a:noFill/>
        </p:spPr>
        <p:txBody>
          <a:bodyPr wrap="square" rtlCol="0">
            <a:spAutoFit/>
          </a:bodyPr>
          <a:lstStyle/>
          <a:p>
            <a:pPr algn="ctr"/>
            <a:r>
              <a:rPr lang="fr-FR" sz="1100" dirty="0">
                <a:latin typeface="Century Gothic" panose="020B0502020202020204" pitchFamily="34" charset="0"/>
              </a:rPr>
              <a:t>Prennent leur voiture essence ou diesel</a:t>
            </a:r>
          </a:p>
        </p:txBody>
      </p:sp>
      <p:sp>
        <p:nvSpPr>
          <p:cNvPr id="73" name="ZoneTexte 72">
            <a:extLst>
              <a:ext uri="{FF2B5EF4-FFF2-40B4-BE49-F238E27FC236}">
                <a16:creationId xmlns:a16="http://schemas.microsoft.com/office/drawing/2014/main" id="{9628462F-2089-4B23-8E83-D4A9C3822C86}"/>
              </a:ext>
            </a:extLst>
          </p:cNvPr>
          <p:cNvSpPr txBox="1"/>
          <p:nvPr/>
        </p:nvSpPr>
        <p:spPr>
          <a:xfrm>
            <a:off x="6374959" y="5947044"/>
            <a:ext cx="2294729" cy="261610"/>
          </a:xfrm>
          <a:prstGeom prst="rect">
            <a:avLst/>
          </a:prstGeom>
          <a:noFill/>
        </p:spPr>
        <p:txBody>
          <a:bodyPr wrap="square" rtlCol="0">
            <a:spAutoFit/>
          </a:bodyPr>
          <a:lstStyle/>
          <a:p>
            <a:pPr algn="ctr"/>
            <a:r>
              <a:rPr lang="fr-FR" sz="1100" dirty="0">
                <a:latin typeface="Century Gothic" panose="020B0502020202020204" pitchFamily="34" charset="0"/>
              </a:rPr>
              <a:t>Ne se déplacent pas</a:t>
            </a:r>
          </a:p>
        </p:txBody>
      </p:sp>
      <p:sp>
        <p:nvSpPr>
          <p:cNvPr id="74" name="ZoneTexte 73">
            <a:extLst>
              <a:ext uri="{FF2B5EF4-FFF2-40B4-BE49-F238E27FC236}">
                <a16:creationId xmlns:a16="http://schemas.microsoft.com/office/drawing/2014/main" id="{B2994F1B-1B09-4F03-832A-F07FB871A2EF}"/>
              </a:ext>
            </a:extLst>
          </p:cNvPr>
          <p:cNvSpPr txBox="1"/>
          <p:nvPr/>
        </p:nvSpPr>
        <p:spPr>
          <a:xfrm>
            <a:off x="905479" y="5772571"/>
            <a:ext cx="1736521" cy="461665"/>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53%</a:t>
            </a:r>
          </a:p>
          <a:p>
            <a:pPr algn="ctr"/>
            <a:r>
              <a:rPr lang="fr-FR" sz="1200" dirty="0">
                <a:latin typeface="Century Gothic" panose="020B0502020202020204" pitchFamily="34" charset="0"/>
              </a:rPr>
              <a:t>marchent</a:t>
            </a:r>
          </a:p>
        </p:txBody>
      </p:sp>
      <p:pic>
        <p:nvPicPr>
          <p:cNvPr id="75" name="Image 74">
            <a:extLst>
              <a:ext uri="{FF2B5EF4-FFF2-40B4-BE49-F238E27FC236}">
                <a16:creationId xmlns:a16="http://schemas.microsoft.com/office/drawing/2014/main" id="{BEDA0802-E732-4532-A5D7-3C33D80E1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82" y="5251930"/>
            <a:ext cx="480037" cy="480037"/>
          </a:xfrm>
          <a:prstGeom prst="rect">
            <a:avLst/>
          </a:prstGeom>
        </p:spPr>
      </p:pic>
      <p:sp>
        <p:nvSpPr>
          <p:cNvPr id="77" name="Signe de multiplication 76">
            <a:extLst>
              <a:ext uri="{FF2B5EF4-FFF2-40B4-BE49-F238E27FC236}">
                <a16:creationId xmlns:a16="http://schemas.microsoft.com/office/drawing/2014/main" id="{D6B56615-1619-42B3-967C-B468E577BF20}"/>
              </a:ext>
            </a:extLst>
          </p:cNvPr>
          <p:cNvSpPr/>
          <p:nvPr/>
        </p:nvSpPr>
        <p:spPr>
          <a:xfrm>
            <a:off x="7253358" y="5184959"/>
            <a:ext cx="491391" cy="562499"/>
          </a:xfrm>
          <a:prstGeom prst="mathMultiply">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8" name="Image 77">
            <a:extLst>
              <a:ext uri="{FF2B5EF4-FFF2-40B4-BE49-F238E27FC236}">
                <a16:creationId xmlns:a16="http://schemas.microsoft.com/office/drawing/2014/main" id="{80268D13-B2BF-445D-AFAB-531CBBCF9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624" y="3110072"/>
            <a:ext cx="661355" cy="661355"/>
          </a:xfrm>
          <a:prstGeom prst="rect">
            <a:avLst/>
          </a:prstGeom>
        </p:spPr>
      </p:pic>
      <p:sp>
        <p:nvSpPr>
          <p:cNvPr id="4" name="ZoneTexte 3">
            <a:extLst>
              <a:ext uri="{FF2B5EF4-FFF2-40B4-BE49-F238E27FC236}">
                <a16:creationId xmlns:a16="http://schemas.microsoft.com/office/drawing/2014/main" id="{D5B4E58F-FA62-4C22-BD67-EE18871BB33B}"/>
              </a:ext>
            </a:extLst>
          </p:cNvPr>
          <p:cNvSpPr txBox="1"/>
          <p:nvPr/>
        </p:nvSpPr>
        <p:spPr>
          <a:xfrm>
            <a:off x="540898" y="4222708"/>
            <a:ext cx="3870726" cy="246221"/>
          </a:xfrm>
          <a:prstGeom prst="rect">
            <a:avLst/>
          </a:prstGeom>
          <a:noFill/>
        </p:spPr>
        <p:txBody>
          <a:bodyPr wrap="square" rtlCol="0">
            <a:spAutoFit/>
          </a:bodyPr>
          <a:lstStyle/>
          <a:p>
            <a:r>
              <a:rPr lang="fr-FR" sz="1000" i="1" dirty="0">
                <a:latin typeface="Century Gothic" panose="020B0502020202020204" pitchFamily="34" charset="0"/>
              </a:rPr>
              <a:t>7% prennent leur voiture personnelle essence ou diesel</a:t>
            </a:r>
          </a:p>
        </p:txBody>
      </p:sp>
      <p:sp>
        <p:nvSpPr>
          <p:cNvPr id="36" name="ZoneTexte 35">
            <a:extLst>
              <a:ext uri="{FF2B5EF4-FFF2-40B4-BE49-F238E27FC236}">
                <a16:creationId xmlns:a16="http://schemas.microsoft.com/office/drawing/2014/main" id="{A2838D3E-676D-4D4E-A077-6F93627DDEEE}"/>
              </a:ext>
            </a:extLst>
          </p:cNvPr>
          <p:cNvSpPr txBox="1"/>
          <p:nvPr/>
        </p:nvSpPr>
        <p:spPr>
          <a:xfrm>
            <a:off x="540898" y="6420796"/>
            <a:ext cx="5180892" cy="246221"/>
          </a:xfrm>
          <a:prstGeom prst="rect">
            <a:avLst/>
          </a:prstGeom>
          <a:noFill/>
        </p:spPr>
        <p:txBody>
          <a:bodyPr wrap="square" rtlCol="0">
            <a:spAutoFit/>
          </a:bodyPr>
          <a:lstStyle/>
          <a:p>
            <a:r>
              <a:rPr lang="fr-FR" sz="1000" i="1" dirty="0">
                <a:latin typeface="Century Gothic" panose="020B0502020202020204" pitchFamily="34" charset="0"/>
              </a:rPr>
              <a:t>11% prennent leur vélo et seulement 2% prennent le bus ou tram</a:t>
            </a:r>
          </a:p>
        </p:txBody>
      </p:sp>
      <p:pic>
        <p:nvPicPr>
          <p:cNvPr id="37" name="Image 36">
            <a:extLst>
              <a:ext uri="{FF2B5EF4-FFF2-40B4-BE49-F238E27FC236}">
                <a16:creationId xmlns:a16="http://schemas.microsoft.com/office/drawing/2014/main" id="{426D0EF9-9D0E-4F4E-A58B-52B2D617F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886" y="5256435"/>
            <a:ext cx="692093" cy="692093"/>
          </a:xfrm>
          <a:prstGeom prst="rect">
            <a:avLst/>
          </a:prstGeom>
        </p:spPr>
      </p:pic>
      <p:sp>
        <p:nvSpPr>
          <p:cNvPr id="3" name="Espace réservé du numéro de diapositive 2">
            <a:extLst>
              <a:ext uri="{FF2B5EF4-FFF2-40B4-BE49-F238E27FC236}">
                <a16:creationId xmlns:a16="http://schemas.microsoft.com/office/drawing/2014/main" id="{9283AD74-C452-4D83-889C-1F4572A8CBD3}"/>
              </a:ext>
            </a:extLst>
          </p:cNvPr>
          <p:cNvSpPr>
            <a:spLocks noGrp="1"/>
          </p:cNvSpPr>
          <p:nvPr>
            <p:ph type="sldNum" sz="quarter" idx="12"/>
          </p:nvPr>
        </p:nvSpPr>
        <p:spPr/>
        <p:txBody>
          <a:bodyPr/>
          <a:lstStyle/>
          <a:p>
            <a:fld id="{E399C115-596B-4060-A119-8783C9F587DB}" type="slidenum">
              <a:rPr lang="fr-FR" smtClean="0"/>
              <a:t>70</a:t>
            </a:fld>
            <a:endParaRPr lang="fr-FR"/>
          </a:p>
        </p:txBody>
      </p:sp>
      <p:sp>
        <p:nvSpPr>
          <p:cNvPr id="38" name="Ellipse 37">
            <a:extLst>
              <a:ext uri="{FF2B5EF4-FFF2-40B4-BE49-F238E27FC236}">
                <a16:creationId xmlns:a16="http://schemas.microsoft.com/office/drawing/2014/main" id="{28738E5C-C859-4114-BDED-245CBC511F8A}"/>
              </a:ext>
            </a:extLst>
          </p:cNvPr>
          <p:cNvSpPr/>
          <p:nvPr/>
        </p:nvSpPr>
        <p:spPr>
          <a:xfrm>
            <a:off x="299692" y="4562697"/>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E3F5004E-336E-4475-AF1F-2BDCF4297D93}"/>
              </a:ext>
            </a:extLst>
          </p:cNvPr>
          <p:cNvSpPr/>
          <p:nvPr/>
        </p:nvSpPr>
        <p:spPr>
          <a:xfrm>
            <a:off x="302810" y="2564631"/>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a:extLst>
              <a:ext uri="{FF2B5EF4-FFF2-40B4-BE49-F238E27FC236}">
                <a16:creationId xmlns:a16="http://schemas.microsoft.com/office/drawing/2014/main" id="{DC7D444E-2690-4766-B287-99BDF587F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21" y="4625382"/>
            <a:ext cx="252139" cy="252139"/>
          </a:xfrm>
          <a:prstGeom prst="rect">
            <a:avLst/>
          </a:prstGeom>
        </p:spPr>
      </p:pic>
      <p:pic>
        <p:nvPicPr>
          <p:cNvPr id="41" name="Image 40">
            <a:extLst>
              <a:ext uri="{FF2B5EF4-FFF2-40B4-BE49-F238E27FC236}">
                <a16:creationId xmlns:a16="http://schemas.microsoft.com/office/drawing/2014/main" id="{534A3088-FC16-46B5-A14F-96F327714E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957" y="2597700"/>
            <a:ext cx="307777" cy="307777"/>
          </a:xfrm>
          <a:prstGeom prst="rect">
            <a:avLst/>
          </a:prstGeom>
        </p:spPr>
      </p:pic>
      <p:sp>
        <p:nvSpPr>
          <p:cNvPr id="42" name="Ellipse 41">
            <a:extLst>
              <a:ext uri="{FF2B5EF4-FFF2-40B4-BE49-F238E27FC236}">
                <a16:creationId xmlns:a16="http://schemas.microsoft.com/office/drawing/2014/main" id="{9371DCB0-DAFC-4979-9139-FCDE7FB5B383}"/>
              </a:ext>
            </a:extLst>
          </p:cNvPr>
          <p:cNvSpPr/>
          <p:nvPr/>
        </p:nvSpPr>
        <p:spPr>
          <a:xfrm>
            <a:off x="294669" y="762755"/>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a:extLst>
              <a:ext uri="{FF2B5EF4-FFF2-40B4-BE49-F238E27FC236}">
                <a16:creationId xmlns:a16="http://schemas.microsoft.com/office/drawing/2014/main" id="{B000F3B0-E235-43A5-9AC7-43FE1164931D}"/>
              </a:ext>
            </a:extLst>
          </p:cNvPr>
          <p:cNvPicPr>
            <a:picLocks noChangeAspect="1"/>
          </p:cNvPicPr>
          <p:nvPr/>
        </p:nvPicPr>
        <p:blipFill>
          <a:blip r:embed="rId8">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43460" y="808754"/>
            <a:ext cx="326488" cy="267634"/>
          </a:xfrm>
          <a:prstGeom prst="rect">
            <a:avLst/>
          </a:prstGeom>
        </p:spPr>
      </p:pic>
    </p:spTree>
    <p:extLst>
      <p:ext uri="{BB962C8B-B14F-4D97-AF65-F5344CB8AC3E}">
        <p14:creationId xmlns:p14="http://schemas.microsoft.com/office/powerpoint/2010/main" val="3877247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2256639" y="2550253"/>
            <a:ext cx="4630723" cy="1815882"/>
          </a:xfrm>
          <a:prstGeom prst="rect">
            <a:avLst/>
          </a:prstGeom>
          <a:noFill/>
        </p:spPr>
        <p:txBody>
          <a:bodyPr wrap="square" rtlCol="0">
            <a:spAutoFit/>
          </a:bodyPr>
          <a:lstStyle/>
          <a:p>
            <a:pPr algn="ctr"/>
            <a:r>
              <a:rPr lang="fr-FR" sz="2800" b="1" dirty="0">
                <a:latin typeface="Century Gothic" panose="020B0502020202020204" pitchFamily="34" charset="0"/>
              </a:rPr>
              <a:t>Partie 10</a:t>
            </a:r>
          </a:p>
          <a:p>
            <a:pPr algn="ctr"/>
            <a:r>
              <a:rPr lang="fr-FR" sz="2800" b="1" dirty="0">
                <a:solidFill>
                  <a:srgbClr val="00A99B"/>
                </a:solidFill>
                <a:latin typeface="Century Gothic" panose="020B0502020202020204" pitchFamily="34" charset="0"/>
              </a:rPr>
              <a:t>Déplacements entre sites et déplacements professionnels</a:t>
            </a:r>
          </a:p>
        </p:txBody>
      </p:sp>
      <p:sp>
        <p:nvSpPr>
          <p:cNvPr id="3" name="Espace réservé du numéro de diapositive 2">
            <a:extLst>
              <a:ext uri="{FF2B5EF4-FFF2-40B4-BE49-F238E27FC236}">
                <a16:creationId xmlns:a16="http://schemas.microsoft.com/office/drawing/2014/main" id="{562BF607-AD83-4E83-A2F4-91AA87DC2338}"/>
              </a:ext>
            </a:extLst>
          </p:cNvPr>
          <p:cNvSpPr>
            <a:spLocks noGrp="1"/>
          </p:cNvSpPr>
          <p:nvPr>
            <p:ph type="sldNum" sz="quarter" idx="12"/>
          </p:nvPr>
        </p:nvSpPr>
        <p:spPr/>
        <p:txBody>
          <a:bodyPr/>
          <a:lstStyle/>
          <a:p>
            <a:fld id="{E399C115-596B-4060-A119-8783C9F587DB}" type="slidenum">
              <a:rPr lang="fr-FR" smtClean="0"/>
              <a:t>71</a:t>
            </a:fld>
            <a:endParaRPr lang="fr-FR"/>
          </a:p>
        </p:txBody>
      </p:sp>
    </p:spTree>
    <p:extLst>
      <p:ext uri="{BB962C8B-B14F-4D97-AF65-F5344CB8AC3E}">
        <p14:creationId xmlns:p14="http://schemas.microsoft.com/office/powerpoint/2010/main" val="3333681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87D0A7-D6A6-4E03-B2B2-040F1EB1661C}"/>
              </a:ext>
            </a:extLst>
          </p:cNvPr>
          <p:cNvSpPr/>
          <p:nvPr/>
        </p:nvSpPr>
        <p:spPr>
          <a:xfrm>
            <a:off x="494950" y="4787666"/>
            <a:ext cx="8329873" cy="1613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Déplacement sur d’autres sites universitaires (n=3 066)</a:t>
            </a:r>
          </a:p>
        </p:txBody>
      </p:sp>
      <p:sp>
        <p:nvSpPr>
          <p:cNvPr id="3" name="ZoneTexte 2">
            <a:extLst>
              <a:ext uri="{FF2B5EF4-FFF2-40B4-BE49-F238E27FC236}">
                <a16:creationId xmlns:a16="http://schemas.microsoft.com/office/drawing/2014/main" id="{BE1280B8-344F-4E86-992F-DCD80B0EA561}"/>
              </a:ext>
            </a:extLst>
          </p:cNvPr>
          <p:cNvSpPr txBox="1"/>
          <p:nvPr/>
        </p:nvSpPr>
        <p:spPr>
          <a:xfrm>
            <a:off x="427838" y="832286"/>
            <a:ext cx="2575421" cy="1015663"/>
          </a:xfrm>
          <a:prstGeom prst="rect">
            <a:avLst/>
          </a:prstGeom>
          <a:noFill/>
        </p:spPr>
        <p:txBody>
          <a:bodyPr wrap="square" rtlCol="0">
            <a:spAutoFit/>
          </a:bodyPr>
          <a:lstStyle/>
          <a:p>
            <a:pPr algn="ctr"/>
            <a:r>
              <a:rPr lang="fr-FR" sz="6000" b="1" dirty="0">
                <a:solidFill>
                  <a:srgbClr val="00A99B"/>
                </a:solidFill>
                <a:latin typeface="Century Gothic" panose="020B0502020202020204" pitchFamily="34" charset="0"/>
              </a:rPr>
              <a:t>55%</a:t>
            </a:r>
          </a:p>
        </p:txBody>
      </p:sp>
      <p:sp>
        <p:nvSpPr>
          <p:cNvPr id="7" name="ZoneTexte 6">
            <a:extLst>
              <a:ext uri="{FF2B5EF4-FFF2-40B4-BE49-F238E27FC236}">
                <a16:creationId xmlns:a16="http://schemas.microsoft.com/office/drawing/2014/main" id="{BF75F528-A68E-4905-88FA-38000B0C72EF}"/>
              </a:ext>
            </a:extLst>
          </p:cNvPr>
          <p:cNvSpPr txBox="1"/>
          <p:nvPr/>
        </p:nvSpPr>
        <p:spPr>
          <a:xfrm>
            <a:off x="2516697" y="1340117"/>
            <a:ext cx="6014907" cy="369332"/>
          </a:xfrm>
          <a:prstGeom prst="rect">
            <a:avLst/>
          </a:prstGeom>
          <a:noFill/>
        </p:spPr>
        <p:txBody>
          <a:bodyPr wrap="square" rtlCol="0">
            <a:spAutoFit/>
          </a:bodyPr>
          <a:lstStyle/>
          <a:p>
            <a:r>
              <a:rPr lang="fr-FR" dirty="0">
                <a:latin typeface="Century Gothic" panose="020B0502020202020204" pitchFamily="34" charset="0"/>
              </a:rPr>
              <a:t>se déplacent sur d’autres sites</a:t>
            </a:r>
          </a:p>
        </p:txBody>
      </p:sp>
      <p:sp>
        <p:nvSpPr>
          <p:cNvPr id="9" name="ZoneTexte 8">
            <a:extLst>
              <a:ext uri="{FF2B5EF4-FFF2-40B4-BE49-F238E27FC236}">
                <a16:creationId xmlns:a16="http://schemas.microsoft.com/office/drawing/2014/main" id="{DDB6A82D-E106-4783-A54F-FE814A012416}"/>
              </a:ext>
            </a:extLst>
          </p:cNvPr>
          <p:cNvSpPr txBox="1"/>
          <p:nvPr/>
        </p:nvSpPr>
        <p:spPr>
          <a:xfrm>
            <a:off x="1543574" y="2171114"/>
            <a:ext cx="2919369" cy="369332"/>
          </a:xfrm>
          <a:prstGeom prst="rect">
            <a:avLst/>
          </a:prstGeom>
          <a:noFill/>
        </p:spPr>
        <p:txBody>
          <a:bodyPr wrap="square" rtlCol="0">
            <a:spAutoFit/>
          </a:bodyPr>
          <a:lstStyle/>
          <a:p>
            <a:r>
              <a:rPr lang="fr-FR" dirty="0">
                <a:solidFill>
                  <a:srgbClr val="00A99B"/>
                </a:solidFill>
                <a:latin typeface="Century Gothic" panose="020B0502020202020204" pitchFamily="34" charset="0"/>
              </a:rPr>
              <a:t>Tandis que…</a:t>
            </a:r>
          </a:p>
        </p:txBody>
      </p:sp>
      <p:sp>
        <p:nvSpPr>
          <p:cNvPr id="20" name="ZoneTexte 19">
            <a:extLst>
              <a:ext uri="{FF2B5EF4-FFF2-40B4-BE49-F238E27FC236}">
                <a16:creationId xmlns:a16="http://schemas.microsoft.com/office/drawing/2014/main" id="{1704C9F0-5C64-44A7-BB71-FFABA31F2F4B}"/>
              </a:ext>
            </a:extLst>
          </p:cNvPr>
          <p:cNvSpPr txBox="1"/>
          <p:nvPr/>
        </p:nvSpPr>
        <p:spPr>
          <a:xfrm>
            <a:off x="6223523" y="2551836"/>
            <a:ext cx="2575421" cy="1015663"/>
          </a:xfrm>
          <a:prstGeom prst="rect">
            <a:avLst/>
          </a:prstGeom>
          <a:noFill/>
        </p:spPr>
        <p:txBody>
          <a:bodyPr wrap="square" rtlCol="0">
            <a:spAutoFit/>
          </a:bodyPr>
          <a:lstStyle/>
          <a:p>
            <a:pPr algn="ctr"/>
            <a:r>
              <a:rPr lang="fr-FR" sz="6000" b="1" dirty="0">
                <a:solidFill>
                  <a:srgbClr val="00A99B"/>
                </a:solidFill>
                <a:latin typeface="Century Gothic" panose="020B0502020202020204" pitchFamily="34" charset="0"/>
              </a:rPr>
              <a:t>45%</a:t>
            </a:r>
          </a:p>
        </p:txBody>
      </p:sp>
      <p:sp>
        <p:nvSpPr>
          <p:cNvPr id="21" name="ZoneTexte 20">
            <a:extLst>
              <a:ext uri="{FF2B5EF4-FFF2-40B4-BE49-F238E27FC236}">
                <a16:creationId xmlns:a16="http://schemas.microsoft.com/office/drawing/2014/main" id="{DBEFDA72-43A4-4593-A820-BEB40A683EC0}"/>
              </a:ext>
            </a:extLst>
          </p:cNvPr>
          <p:cNvSpPr txBox="1"/>
          <p:nvPr/>
        </p:nvSpPr>
        <p:spPr>
          <a:xfrm>
            <a:off x="772078" y="3059667"/>
            <a:ext cx="6014907" cy="369332"/>
          </a:xfrm>
          <a:prstGeom prst="rect">
            <a:avLst/>
          </a:prstGeom>
          <a:noFill/>
        </p:spPr>
        <p:txBody>
          <a:bodyPr wrap="square" rtlCol="0">
            <a:spAutoFit/>
          </a:bodyPr>
          <a:lstStyle/>
          <a:p>
            <a:r>
              <a:rPr lang="fr-FR" dirty="0">
                <a:latin typeface="Century Gothic" panose="020B0502020202020204" pitchFamily="34" charset="0"/>
              </a:rPr>
              <a:t>Ne sont pas amenés à se déplacer sur d’autres sites</a:t>
            </a:r>
          </a:p>
        </p:txBody>
      </p:sp>
      <p:sp>
        <p:nvSpPr>
          <p:cNvPr id="4" name="Espace réservé du numéro de diapositive 3">
            <a:extLst>
              <a:ext uri="{FF2B5EF4-FFF2-40B4-BE49-F238E27FC236}">
                <a16:creationId xmlns:a16="http://schemas.microsoft.com/office/drawing/2014/main" id="{69E7B1AD-210F-4ECB-8D98-D4818EF07D98}"/>
              </a:ext>
            </a:extLst>
          </p:cNvPr>
          <p:cNvSpPr>
            <a:spLocks noGrp="1"/>
          </p:cNvSpPr>
          <p:nvPr>
            <p:ph type="sldNum" sz="quarter" idx="12"/>
          </p:nvPr>
        </p:nvSpPr>
        <p:spPr>
          <a:xfrm>
            <a:off x="6998120" y="6405804"/>
            <a:ext cx="2057400" cy="365125"/>
          </a:xfrm>
        </p:spPr>
        <p:txBody>
          <a:bodyPr/>
          <a:lstStyle/>
          <a:p>
            <a:fld id="{E399C115-596B-4060-A119-8783C9F587DB}" type="slidenum">
              <a:rPr lang="fr-FR" smtClean="0"/>
              <a:t>72</a:t>
            </a:fld>
            <a:endParaRPr lang="fr-FR"/>
          </a:p>
        </p:txBody>
      </p:sp>
      <p:pic>
        <p:nvPicPr>
          <p:cNvPr id="10" name="Image 9">
            <a:extLst>
              <a:ext uri="{FF2B5EF4-FFF2-40B4-BE49-F238E27FC236}">
                <a16:creationId xmlns:a16="http://schemas.microsoft.com/office/drawing/2014/main" id="{3F638FD0-AE36-40D6-A007-4CE4CD7E2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97" y="4909787"/>
            <a:ext cx="303402" cy="303402"/>
          </a:xfrm>
          <a:prstGeom prst="rect">
            <a:avLst/>
          </a:prstGeom>
        </p:spPr>
      </p:pic>
      <p:sp>
        <p:nvSpPr>
          <p:cNvPr id="11" name="ZoneTexte 10">
            <a:extLst>
              <a:ext uri="{FF2B5EF4-FFF2-40B4-BE49-F238E27FC236}">
                <a16:creationId xmlns:a16="http://schemas.microsoft.com/office/drawing/2014/main" id="{0BC5D98A-6A23-4FB5-9E5D-85D4F2A938FD}"/>
              </a:ext>
            </a:extLst>
          </p:cNvPr>
          <p:cNvSpPr txBox="1"/>
          <p:nvPr/>
        </p:nvSpPr>
        <p:spPr>
          <a:xfrm>
            <a:off x="920335" y="4922056"/>
            <a:ext cx="7479102" cy="261610"/>
          </a:xfrm>
          <a:prstGeom prst="rect">
            <a:avLst/>
          </a:prstGeom>
          <a:noFill/>
        </p:spPr>
        <p:txBody>
          <a:bodyPr wrap="square" rtlCol="0">
            <a:spAutoFit/>
          </a:bodyPr>
          <a:lstStyle/>
          <a:p>
            <a:pPr algn="just"/>
            <a:r>
              <a:rPr lang="fr-FR" sz="1100" b="1" dirty="0">
                <a:solidFill>
                  <a:srgbClr val="00A99B"/>
                </a:solidFill>
                <a:latin typeface="Century Gothic" panose="020B0502020202020204" pitchFamily="34" charset="0"/>
              </a:rPr>
              <a:t>Point légende </a:t>
            </a:r>
          </a:p>
        </p:txBody>
      </p:sp>
      <p:sp>
        <p:nvSpPr>
          <p:cNvPr id="13" name="Rectangle 12">
            <a:extLst>
              <a:ext uri="{FF2B5EF4-FFF2-40B4-BE49-F238E27FC236}">
                <a16:creationId xmlns:a16="http://schemas.microsoft.com/office/drawing/2014/main" id="{03D59507-38BE-40FB-A4A2-9D1D18C8ACA1}"/>
              </a:ext>
            </a:extLst>
          </p:cNvPr>
          <p:cNvSpPr/>
          <p:nvPr/>
        </p:nvSpPr>
        <p:spPr>
          <a:xfrm>
            <a:off x="1052502" y="5231915"/>
            <a:ext cx="7677430" cy="1015663"/>
          </a:xfrm>
          <a:prstGeom prst="rect">
            <a:avLst/>
          </a:prstGeom>
        </p:spPr>
        <p:txBody>
          <a:bodyPr wrap="square">
            <a:spAutoFit/>
          </a:bodyPr>
          <a:lstStyle/>
          <a:p>
            <a:pPr algn="just"/>
            <a:r>
              <a:rPr lang="fr-FR" sz="1000" i="1" dirty="0">
                <a:latin typeface="Century Gothic" panose="020B0502020202020204" pitchFamily="34" charset="0"/>
                <a:sym typeface="Wingdings" panose="05000000000000000000" pitchFamily="2" charset="2"/>
              </a:rPr>
              <a:t> </a:t>
            </a:r>
            <a:r>
              <a:rPr lang="fr-FR" sz="1000" i="1" dirty="0">
                <a:latin typeface="Century Gothic" panose="020B0502020202020204" pitchFamily="34" charset="0"/>
              </a:rPr>
              <a:t>Les </a:t>
            </a:r>
            <a:r>
              <a:rPr lang="fr-FR" sz="1000" b="1" i="1" dirty="0">
                <a:latin typeface="Century Gothic" panose="020B0502020202020204" pitchFamily="34" charset="0"/>
              </a:rPr>
              <a:t>déplacements vers d’autres sites </a:t>
            </a:r>
            <a:r>
              <a:rPr lang="fr-FR" sz="1000" i="1" dirty="0">
                <a:latin typeface="Century Gothic" panose="020B0502020202020204" pitchFamily="34" charset="0"/>
              </a:rPr>
              <a:t>concernent les déplacements dont le point d’arrivée est l’un des sites de l’université mais dont le point de départ n’est pas précisé (domicile, autre site de l’université,…) ; il peut donc s’agir de déplacements inter-sites dans la journée ou d’un déplacement domicile – site alternatif au site principal</a:t>
            </a:r>
          </a:p>
          <a:p>
            <a:pPr algn="just"/>
            <a:endParaRPr lang="fr-FR" sz="1000" i="1" dirty="0">
              <a:latin typeface="Century Gothic" panose="020B0502020202020204" pitchFamily="34" charset="0"/>
            </a:endParaRPr>
          </a:p>
          <a:p>
            <a:pPr algn="just"/>
            <a:r>
              <a:rPr lang="fr-FR" sz="1000" i="1" dirty="0">
                <a:latin typeface="Century Gothic" panose="020B0502020202020204" pitchFamily="34" charset="0"/>
                <a:sym typeface="Wingdings" panose="05000000000000000000" pitchFamily="2" charset="2"/>
              </a:rPr>
              <a:t> </a:t>
            </a:r>
            <a:r>
              <a:rPr lang="fr-FR" sz="1000" i="1" dirty="0">
                <a:latin typeface="Century Gothic" panose="020B0502020202020204" pitchFamily="34" charset="0"/>
              </a:rPr>
              <a:t>Les </a:t>
            </a:r>
            <a:r>
              <a:rPr lang="fr-FR" sz="1000" b="1" i="1" dirty="0">
                <a:latin typeface="Century Gothic" panose="020B0502020202020204" pitchFamily="34" charset="0"/>
              </a:rPr>
              <a:t>déplacements professionnels </a:t>
            </a:r>
            <a:r>
              <a:rPr lang="fr-FR" sz="1000" i="1" dirty="0">
                <a:latin typeface="Century Gothic" panose="020B0502020202020204" pitchFamily="34" charset="0"/>
              </a:rPr>
              <a:t>concernent les déplacements effectués par les </a:t>
            </a:r>
            <a:r>
              <a:rPr lang="fr-FR" sz="1000" i="1" dirty="0" err="1">
                <a:latin typeface="Century Gothic" panose="020B0502020202020204" pitchFamily="34" charset="0"/>
              </a:rPr>
              <a:t>seul.e.s</a:t>
            </a:r>
            <a:r>
              <a:rPr lang="fr-FR" sz="1000" i="1" dirty="0">
                <a:latin typeface="Century Gothic" panose="020B0502020202020204" pitchFamily="34" charset="0"/>
              </a:rPr>
              <a:t> </a:t>
            </a:r>
            <a:r>
              <a:rPr lang="fr-FR" sz="1000" i="1" dirty="0" err="1">
                <a:latin typeface="Century Gothic" panose="020B0502020202020204" pitchFamily="34" charset="0"/>
              </a:rPr>
              <a:t>enseignant.e.s</a:t>
            </a:r>
            <a:r>
              <a:rPr lang="fr-FR" sz="1000" i="1" dirty="0">
                <a:latin typeface="Century Gothic" panose="020B0502020202020204" pitchFamily="34" charset="0"/>
              </a:rPr>
              <a:t> – </a:t>
            </a:r>
            <a:r>
              <a:rPr lang="fr-FR" sz="1000" i="1" dirty="0" err="1">
                <a:latin typeface="Century Gothic" panose="020B0502020202020204" pitchFamily="34" charset="0"/>
              </a:rPr>
              <a:t>chercheur.euse.s</a:t>
            </a:r>
            <a:r>
              <a:rPr lang="fr-FR" sz="1000" i="1" dirty="0">
                <a:latin typeface="Century Gothic" panose="020B0502020202020204" pitchFamily="34" charset="0"/>
              </a:rPr>
              <a:t> dans le cadre de leur activité professionnelle </a:t>
            </a:r>
          </a:p>
        </p:txBody>
      </p:sp>
    </p:spTree>
    <p:extLst>
      <p:ext uri="{BB962C8B-B14F-4D97-AF65-F5344CB8AC3E}">
        <p14:creationId xmlns:p14="http://schemas.microsoft.com/office/powerpoint/2010/main" val="540411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646331"/>
          </a:xfrm>
          <a:prstGeom prst="rect">
            <a:avLst/>
          </a:prstGeom>
          <a:noFill/>
        </p:spPr>
        <p:txBody>
          <a:bodyPr wrap="square" rtlCol="0">
            <a:spAutoFit/>
          </a:bodyPr>
          <a:lstStyle/>
          <a:p>
            <a:r>
              <a:rPr lang="fr-FR" b="1" dirty="0">
                <a:latin typeface="Century Gothic" panose="020B0502020202020204" pitchFamily="34" charset="0"/>
              </a:rPr>
              <a:t>Fréquence des déplacements vers d’autres sites pour toute la population universitaire </a:t>
            </a:r>
          </a:p>
        </p:txBody>
      </p:sp>
      <p:pic>
        <p:nvPicPr>
          <p:cNvPr id="10" name="Image 9">
            <a:extLst>
              <a:ext uri="{FF2B5EF4-FFF2-40B4-BE49-F238E27FC236}">
                <a16:creationId xmlns:a16="http://schemas.microsoft.com/office/drawing/2014/main" id="{21676EB6-2E61-4885-8ACF-E361A3C5D7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5113" y="5312598"/>
            <a:ext cx="1282148" cy="1121885"/>
          </a:xfrm>
          <a:prstGeom prst="rect">
            <a:avLst/>
          </a:prstGeom>
        </p:spPr>
      </p:pic>
      <p:sp>
        <p:nvSpPr>
          <p:cNvPr id="11" name="ZoneTexte 10">
            <a:extLst>
              <a:ext uri="{FF2B5EF4-FFF2-40B4-BE49-F238E27FC236}">
                <a16:creationId xmlns:a16="http://schemas.microsoft.com/office/drawing/2014/main" id="{FAE780BF-9812-4862-9EFB-401F1F09B213}"/>
              </a:ext>
            </a:extLst>
          </p:cNvPr>
          <p:cNvSpPr txBox="1"/>
          <p:nvPr/>
        </p:nvSpPr>
        <p:spPr>
          <a:xfrm>
            <a:off x="678769" y="1212216"/>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fois/jour</a:t>
            </a:r>
          </a:p>
        </p:txBody>
      </p:sp>
      <p:sp>
        <p:nvSpPr>
          <p:cNvPr id="16" name="ZoneTexte 15">
            <a:extLst>
              <a:ext uri="{FF2B5EF4-FFF2-40B4-BE49-F238E27FC236}">
                <a16:creationId xmlns:a16="http://schemas.microsoft.com/office/drawing/2014/main" id="{E77A341E-48F0-42C2-BA5E-D2B26FFE4769}"/>
              </a:ext>
            </a:extLst>
          </p:cNvPr>
          <p:cNvSpPr txBox="1"/>
          <p:nvPr/>
        </p:nvSpPr>
        <p:spPr>
          <a:xfrm>
            <a:off x="785368" y="2018920"/>
            <a:ext cx="1675632" cy="2246769"/>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46% </a:t>
            </a:r>
            <a:r>
              <a:rPr lang="fr-FR" sz="1100" dirty="0">
                <a:latin typeface="Century Gothic" panose="020B0502020202020204" pitchFamily="34" charset="0"/>
              </a:rPr>
              <a:t>de ce groupe se rendent sur le site des Tanneurs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sur le site de Fromont</a:t>
            </a:r>
          </a:p>
          <a:p>
            <a:pPr algn="ctr"/>
            <a:endParaRPr lang="fr-FR" sz="1100" dirty="0">
              <a:latin typeface="Century Gothic" panose="020B0502020202020204" pitchFamily="34" charset="0"/>
            </a:endParaRPr>
          </a:p>
          <a:p>
            <a:pPr algn="ctr"/>
            <a:r>
              <a:rPr lang="fr-FR" sz="1100" dirty="0">
                <a:latin typeface="Century Gothic" panose="020B0502020202020204" pitchFamily="34" charset="0"/>
              </a:rPr>
              <a:t>-&gt; 6 personnes sur 10 changeant de site plusieurs fois par jour se concentrent sur Tanneurs et Fromont</a:t>
            </a:r>
          </a:p>
        </p:txBody>
      </p:sp>
      <p:sp>
        <p:nvSpPr>
          <p:cNvPr id="18" name="Rectangle 17">
            <a:extLst>
              <a:ext uri="{FF2B5EF4-FFF2-40B4-BE49-F238E27FC236}">
                <a16:creationId xmlns:a16="http://schemas.microsoft.com/office/drawing/2014/main" id="{F8CD5CC3-D73A-4960-A54F-CCABE67ECE4F}"/>
              </a:ext>
            </a:extLst>
          </p:cNvPr>
          <p:cNvSpPr/>
          <p:nvPr/>
        </p:nvSpPr>
        <p:spPr>
          <a:xfrm>
            <a:off x="721454" y="1099356"/>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1545B17D-882E-4CED-8159-E97FDBC09E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11360" y="994102"/>
            <a:ext cx="1282148" cy="1282148"/>
          </a:xfrm>
          <a:prstGeom prst="rect">
            <a:avLst/>
          </a:prstGeom>
        </p:spPr>
      </p:pic>
      <p:sp>
        <p:nvSpPr>
          <p:cNvPr id="25" name="ZoneTexte 24">
            <a:extLst>
              <a:ext uri="{FF2B5EF4-FFF2-40B4-BE49-F238E27FC236}">
                <a16:creationId xmlns:a16="http://schemas.microsoft.com/office/drawing/2014/main" id="{DE5A0983-8CA5-4154-B799-3328AA0B4C1B}"/>
              </a:ext>
            </a:extLst>
          </p:cNvPr>
          <p:cNvSpPr txBox="1"/>
          <p:nvPr/>
        </p:nvSpPr>
        <p:spPr>
          <a:xfrm>
            <a:off x="2668814"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Tous les jours</a:t>
            </a:r>
          </a:p>
        </p:txBody>
      </p:sp>
      <p:sp>
        <p:nvSpPr>
          <p:cNvPr id="26" name="ZoneTexte 25">
            <a:extLst>
              <a:ext uri="{FF2B5EF4-FFF2-40B4-BE49-F238E27FC236}">
                <a16:creationId xmlns:a16="http://schemas.microsoft.com/office/drawing/2014/main" id="{FB4EF7BA-9B74-4DC2-9899-D6F7B4D03352}"/>
              </a:ext>
            </a:extLst>
          </p:cNvPr>
          <p:cNvSpPr txBox="1"/>
          <p:nvPr/>
        </p:nvSpPr>
        <p:spPr>
          <a:xfrm>
            <a:off x="2778380" y="2018920"/>
            <a:ext cx="1759509" cy="2893100"/>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28% </a:t>
            </a:r>
            <a:r>
              <a:rPr lang="fr-FR" sz="1100" dirty="0">
                <a:latin typeface="Century Gothic" panose="020B0502020202020204" pitchFamily="34" charset="0"/>
              </a:rPr>
              <a:t>de ce groupe vont sur le site des Tanneurs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fréquentent le site de Tonnelle</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André </a:t>
            </a:r>
            <a:r>
              <a:rPr lang="fr-FR" sz="1100" dirty="0" err="1">
                <a:latin typeface="Century Gothic" panose="020B0502020202020204" pitchFamily="34" charset="0"/>
              </a:rPr>
              <a:t>Gouazé</a:t>
            </a:r>
            <a:endParaRPr lang="fr-FR" sz="1100" dirty="0">
              <a:latin typeface="Century Gothic" panose="020B0502020202020204" pitchFamily="34" charset="0"/>
            </a:endParaRP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le site Plat d’Etain</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le site Grandmont</a:t>
            </a:r>
          </a:p>
        </p:txBody>
      </p:sp>
      <p:sp>
        <p:nvSpPr>
          <p:cNvPr id="27" name="Rectangle 26">
            <a:extLst>
              <a:ext uri="{FF2B5EF4-FFF2-40B4-BE49-F238E27FC236}">
                <a16:creationId xmlns:a16="http://schemas.microsoft.com/office/drawing/2014/main" id="{141AA5BB-5E72-4DF6-A4D6-1F254F5A454A}"/>
              </a:ext>
            </a:extLst>
          </p:cNvPr>
          <p:cNvSpPr/>
          <p:nvPr/>
        </p:nvSpPr>
        <p:spPr>
          <a:xfrm>
            <a:off x="2714467" y="1099357"/>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87B13ACA-9AB5-4C7E-B3B6-3A2DA1D9838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964839" y="970403"/>
            <a:ext cx="1282148" cy="1282148"/>
          </a:xfrm>
          <a:prstGeom prst="rect">
            <a:avLst/>
          </a:prstGeom>
        </p:spPr>
      </p:pic>
      <p:sp>
        <p:nvSpPr>
          <p:cNvPr id="29" name="ZoneTexte 28">
            <a:extLst>
              <a:ext uri="{FF2B5EF4-FFF2-40B4-BE49-F238E27FC236}">
                <a16:creationId xmlns:a16="http://schemas.microsoft.com/office/drawing/2014/main" id="{B3880E32-C16E-47BD-922E-C7AD1E1D7B11}"/>
              </a:ext>
            </a:extLst>
          </p:cNvPr>
          <p:cNvSpPr txBox="1"/>
          <p:nvPr/>
        </p:nvSpPr>
        <p:spPr>
          <a:xfrm>
            <a:off x="4667341"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fois/sem.</a:t>
            </a:r>
          </a:p>
        </p:txBody>
      </p:sp>
      <p:sp>
        <p:nvSpPr>
          <p:cNvPr id="30" name="ZoneTexte 29">
            <a:extLst>
              <a:ext uri="{FF2B5EF4-FFF2-40B4-BE49-F238E27FC236}">
                <a16:creationId xmlns:a16="http://schemas.microsoft.com/office/drawing/2014/main" id="{C9AEE706-985C-4106-96EA-DFBF5EEEDC5A}"/>
              </a:ext>
            </a:extLst>
          </p:cNvPr>
          <p:cNvSpPr txBox="1"/>
          <p:nvPr/>
        </p:nvSpPr>
        <p:spPr>
          <a:xfrm>
            <a:off x="4761023" y="2018920"/>
            <a:ext cx="1675632" cy="195438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35% </a:t>
            </a:r>
            <a:r>
              <a:rPr lang="fr-FR" sz="1100" dirty="0">
                <a:latin typeface="Century Gothic" panose="020B0502020202020204" pitchFamily="34" charset="0"/>
              </a:rPr>
              <a:t>de ce groupe fréquentent le site Fromont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13% </a:t>
            </a:r>
            <a:r>
              <a:rPr lang="fr-FR" sz="1100" dirty="0">
                <a:latin typeface="Century Gothic" panose="020B0502020202020204" pitchFamily="34" charset="0"/>
              </a:rPr>
              <a:t>le site Grandmont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12% </a:t>
            </a:r>
            <a:r>
              <a:rPr lang="fr-FR" sz="1100" dirty="0">
                <a:latin typeface="Century Gothic" panose="020B0502020202020204" pitchFamily="34" charset="0"/>
              </a:rPr>
              <a:t>le site des Deux Lions</a:t>
            </a:r>
          </a:p>
          <a:p>
            <a:pPr algn="ctr"/>
            <a:endParaRPr lang="fr-FR" sz="1100" dirty="0">
              <a:latin typeface="Century Gothic" panose="020B0502020202020204" pitchFamily="34" charset="0"/>
            </a:endParaRPr>
          </a:p>
        </p:txBody>
      </p:sp>
      <p:sp>
        <p:nvSpPr>
          <p:cNvPr id="31" name="Rectangle 30">
            <a:extLst>
              <a:ext uri="{FF2B5EF4-FFF2-40B4-BE49-F238E27FC236}">
                <a16:creationId xmlns:a16="http://schemas.microsoft.com/office/drawing/2014/main" id="{D0122439-D5C7-4ABA-8637-80675373A5C4}"/>
              </a:ext>
            </a:extLst>
          </p:cNvPr>
          <p:cNvSpPr/>
          <p:nvPr/>
        </p:nvSpPr>
        <p:spPr>
          <a:xfrm>
            <a:off x="4697109" y="1099356"/>
            <a:ext cx="1813850" cy="3930227"/>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E8D940FC-55E8-474D-B9F3-745ECED45B5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68821" y="970403"/>
            <a:ext cx="1282148" cy="1282148"/>
          </a:xfrm>
          <a:prstGeom prst="rect">
            <a:avLst/>
          </a:prstGeom>
        </p:spPr>
      </p:pic>
      <p:sp>
        <p:nvSpPr>
          <p:cNvPr id="33" name="ZoneTexte 32">
            <a:extLst>
              <a:ext uri="{FF2B5EF4-FFF2-40B4-BE49-F238E27FC236}">
                <a16:creationId xmlns:a16="http://schemas.microsoft.com/office/drawing/2014/main" id="{07E1931B-F2AB-4276-9A3B-383AFD5724E6}"/>
              </a:ext>
            </a:extLst>
          </p:cNvPr>
          <p:cNvSpPr txBox="1"/>
          <p:nvPr/>
        </p:nvSpPr>
        <p:spPr>
          <a:xfrm>
            <a:off x="6695636" y="1211007"/>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fois/mois</a:t>
            </a:r>
          </a:p>
        </p:txBody>
      </p:sp>
      <p:sp>
        <p:nvSpPr>
          <p:cNvPr id="34" name="ZoneTexte 33">
            <a:extLst>
              <a:ext uri="{FF2B5EF4-FFF2-40B4-BE49-F238E27FC236}">
                <a16:creationId xmlns:a16="http://schemas.microsoft.com/office/drawing/2014/main" id="{6A3A7DAA-DD85-4DF9-A917-3269C8456B66}"/>
              </a:ext>
            </a:extLst>
          </p:cNvPr>
          <p:cNvSpPr txBox="1"/>
          <p:nvPr/>
        </p:nvSpPr>
        <p:spPr>
          <a:xfrm>
            <a:off x="6798470" y="2018920"/>
            <a:ext cx="1675632" cy="233910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20% </a:t>
            </a:r>
            <a:r>
              <a:rPr lang="fr-FR" sz="1100" dirty="0">
                <a:latin typeface="Century Gothic" panose="020B0502020202020204" pitchFamily="34" charset="0"/>
              </a:rPr>
              <a:t>de ce groupe fréquentent le site Fromont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16% </a:t>
            </a:r>
            <a:r>
              <a:rPr lang="fr-FR" sz="1100" dirty="0">
                <a:latin typeface="Century Gothic" panose="020B0502020202020204" pitchFamily="34" charset="0"/>
              </a:rPr>
              <a:t>fréquent le site de Grandmont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13% </a:t>
            </a:r>
            <a:r>
              <a:rPr lang="fr-FR" sz="1100" dirty="0">
                <a:latin typeface="Century Gothic" panose="020B0502020202020204" pitchFamily="34" charset="0"/>
              </a:rPr>
              <a:t>fréquentent le site des Deux Lions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12% </a:t>
            </a:r>
            <a:r>
              <a:rPr lang="fr-FR" sz="1100" dirty="0">
                <a:latin typeface="Century Gothic" panose="020B0502020202020204" pitchFamily="34" charset="0"/>
              </a:rPr>
              <a:t>fréquentent le site des Tanneurs</a:t>
            </a:r>
          </a:p>
        </p:txBody>
      </p:sp>
      <p:sp>
        <p:nvSpPr>
          <p:cNvPr id="35" name="Rectangle 34">
            <a:extLst>
              <a:ext uri="{FF2B5EF4-FFF2-40B4-BE49-F238E27FC236}">
                <a16:creationId xmlns:a16="http://schemas.microsoft.com/office/drawing/2014/main" id="{7F71B6DA-8D92-4FE7-A56C-BFC349DDCF92}"/>
              </a:ext>
            </a:extLst>
          </p:cNvPr>
          <p:cNvSpPr/>
          <p:nvPr/>
        </p:nvSpPr>
        <p:spPr>
          <a:xfrm>
            <a:off x="6734556" y="1099357"/>
            <a:ext cx="1813850" cy="3930226"/>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E3968F2-0A22-4C77-9793-AD2E0EAC9185}"/>
              </a:ext>
            </a:extLst>
          </p:cNvPr>
          <p:cNvSpPr txBox="1"/>
          <p:nvPr/>
        </p:nvSpPr>
        <p:spPr>
          <a:xfrm>
            <a:off x="732486" y="5493569"/>
            <a:ext cx="2011365"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fois/an</a:t>
            </a:r>
          </a:p>
        </p:txBody>
      </p:sp>
      <p:sp>
        <p:nvSpPr>
          <p:cNvPr id="38" name="Rectangle 37">
            <a:extLst>
              <a:ext uri="{FF2B5EF4-FFF2-40B4-BE49-F238E27FC236}">
                <a16:creationId xmlns:a16="http://schemas.microsoft.com/office/drawing/2014/main" id="{4769CA46-9855-4DDF-8A5F-6A9BCCA518B8}"/>
              </a:ext>
            </a:extLst>
          </p:cNvPr>
          <p:cNvSpPr/>
          <p:nvPr/>
        </p:nvSpPr>
        <p:spPr>
          <a:xfrm>
            <a:off x="721454" y="5234730"/>
            <a:ext cx="7826951" cy="127090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56D3198B-9B8F-40E5-872E-34FD475B43A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552" y="994102"/>
            <a:ext cx="1282148" cy="1282148"/>
          </a:xfrm>
          <a:prstGeom prst="rect">
            <a:avLst/>
          </a:prstGeom>
        </p:spPr>
      </p:pic>
      <p:sp>
        <p:nvSpPr>
          <p:cNvPr id="4" name="ZoneTexte 3">
            <a:extLst>
              <a:ext uri="{FF2B5EF4-FFF2-40B4-BE49-F238E27FC236}">
                <a16:creationId xmlns:a16="http://schemas.microsoft.com/office/drawing/2014/main" id="{7593BC88-0275-4DE8-8C50-0EF1165FBE35}"/>
              </a:ext>
            </a:extLst>
          </p:cNvPr>
          <p:cNvSpPr txBox="1"/>
          <p:nvPr/>
        </p:nvSpPr>
        <p:spPr>
          <a:xfrm>
            <a:off x="1367406" y="1812022"/>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n=124</a:t>
            </a:r>
          </a:p>
        </p:txBody>
      </p:sp>
      <p:sp>
        <p:nvSpPr>
          <p:cNvPr id="40" name="ZoneTexte 39">
            <a:extLst>
              <a:ext uri="{FF2B5EF4-FFF2-40B4-BE49-F238E27FC236}">
                <a16:creationId xmlns:a16="http://schemas.microsoft.com/office/drawing/2014/main" id="{79097C2E-BC9A-4D26-8850-F062D98216A0}"/>
              </a:ext>
            </a:extLst>
          </p:cNvPr>
          <p:cNvSpPr txBox="1"/>
          <p:nvPr/>
        </p:nvSpPr>
        <p:spPr>
          <a:xfrm>
            <a:off x="3364822"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n=171</a:t>
            </a:r>
          </a:p>
        </p:txBody>
      </p:sp>
      <p:sp>
        <p:nvSpPr>
          <p:cNvPr id="41" name="ZoneTexte 40">
            <a:extLst>
              <a:ext uri="{FF2B5EF4-FFF2-40B4-BE49-F238E27FC236}">
                <a16:creationId xmlns:a16="http://schemas.microsoft.com/office/drawing/2014/main" id="{B2269688-C61C-47C2-9628-A1C271088712}"/>
              </a:ext>
            </a:extLst>
          </p:cNvPr>
          <p:cNvSpPr txBox="1"/>
          <p:nvPr/>
        </p:nvSpPr>
        <p:spPr>
          <a:xfrm>
            <a:off x="5330391"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n=779</a:t>
            </a:r>
          </a:p>
        </p:txBody>
      </p:sp>
      <p:sp>
        <p:nvSpPr>
          <p:cNvPr id="42" name="ZoneTexte 41">
            <a:extLst>
              <a:ext uri="{FF2B5EF4-FFF2-40B4-BE49-F238E27FC236}">
                <a16:creationId xmlns:a16="http://schemas.microsoft.com/office/drawing/2014/main" id="{79F34133-81EA-4F03-AAF0-B10300454A09}"/>
              </a:ext>
            </a:extLst>
          </p:cNvPr>
          <p:cNvSpPr txBox="1"/>
          <p:nvPr/>
        </p:nvSpPr>
        <p:spPr>
          <a:xfrm>
            <a:off x="7367838"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n=914</a:t>
            </a:r>
          </a:p>
        </p:txBody>
      </p:sp>
      <p:sp>
        <p:nvSpPr>
          <p:cNvPr id="43" name="ZoneTexte 42">
            <a:extLst>
              <a:ext uri="{FF2B5EF4-FFF2-40B4-BE49-F238E27FC236}">
                <a16:creationId xmlns:a16="http://schemas.microsoft.com/office/drawing/2014/main" id="{799AB02B-CD93-4D2B-8EC1-BFD8D289B0D8}"/>
              </a:ext>
            </a:extLst>
          </p:cNvPr>
          <p:cNvSpPr txBox="1"/>
          <p:nvPr/>
        </p:nvSpPr>
        <p:spPr>
          <a:xfrm>
            <a:off x="1297227" y="6000358"/>
            <a:ext cx="664137" cy="230832"/>
          </a:xfrm>
          <a:prstGeom prst="rect">
            <a:avLst/>
          </a:prstGeom>
          <a:noFill/>
        </p:spPr>
        <p:txBody>
          <a:bodyPr wrap="square" rtlCol="0">
            <a:spAutoFit/>
          </a:bodyPr>
          <a:lstStyle/>
          <a:p>
            <a:pPr algn="ctr"/>
            <a:r>
              <a:rPr lang="fr-FR" sz="900" b="1" dirty="0">
                <a:latin typeface="Century Gothic" panose="020B0502020202020204" pitchFamily="34" charset="0"/>
              </a:rPr>
              <a:t>n=1415</a:t>
            </a:r>
          </a:p>
        </p:txBody>
      </p:sp>
      <p:sp>
        <p:nvSpPr>
          <p:cNvPr id="44" name="ZoneTexte 43">
            <a:extLst>
              <a:ext uri="{FF2B5EF4-FFF2-40B4-BE49-F238E27FC236}">
                <a16:creationId xmlns:a16="http://schemas.microsoft.com/office/drawing/2014/main" id="{E46C2663-031B-43D3-853F-C8159AF9028B}"/>
              </a:ext>
            </a:extLst>
          </p:cNvPr>
          <p:cNvSpPr txBox="1"/>
          <p:nvPr/>
        </p:nvSpPr>
        <p:spPr>
          <a:xfrm>
            <a:off x="2668815" y="5301737"/>
            <a:ext cx="5795720" cy="1072217"/>
          </a:xfrm>
          <a:prstGeom prst="rect">
            <a:avLst/>
          </a:prstGeom>
          <a:noFill/>
        </p:spPr>
        <p:txBody>
          <a:bodyPr wrap="square" numCol="2" rtlCol="0">
            <a:spAutoFit/>
          </a:bodyPr>
          <a:lstStyle/>
          <a:p>
            <a:pPr>
              <a:lnSpc>
                <a:spcPct val="200000"/>
              </a:lnSpc>
            </a:pPr>
            <a:r>
              <a:rPr lang="fr-FR" sz="1600" b="1" dirty="0">
                <a:solidFill>
                  <a:srgbClr val="00A99B"/>
                </a:solidFill>
                <a:latin typeface="Century Gothic" panose="020B0502020202020204" pitchFamily="34" charset="0"/>
              </a:rPr>
              <a:t>15% </a:t>
            </a:r>
            <a:r>
              <a:rPr lang="fr-FR" sz="1100" dirty="0">
                <a:latin typeface="Century Gothic" panose="020B0502020202020204" pitchFamily="34" charset="0"/>
              </a:rPr>
              <a:t>fréquentent le site des Deux Lions</a:t>
            </a:r>
          </a:p>
          <a:p>
            <a:pPr>
              <a:lnSpc>
                <a:spcPct val="200000"/>
              </a:lnSpc>
            </a:pP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fréquentent le site de Plat d’Etain</a:t>
            </a:r>
          </a:p>
          <a:p>
            <a:pPr>
              <a:lnSpc>
                <a:spcPct val="200000"/>
              </a:lnSpc>
            </a:pPr>
            <a:r>
              <a:rPr lang="fr-FR" sz="1100" b="1" dirty="0">
                <a:solidFill>
                  <a:srgbClr val="00A99B"/>
                </a:solidFill>
                <a:latin typeface="Century Gothic" panose="020B0502020202020204" pitchFamily="34" charset="0"/>
              </a:rPr>
              <a:t>13% </a:t>
            </a:r>
            <a:r>
              <a:rPr lang="fr-FR" sz="1100" dirty="0">
                <a:latin typeface="Century Gothic" panose="020B0502020202020204" pitchFamily="34" charset="0"/>
              </a:rPr>
              <a:t>fréquentent le site des Tanneurs</a:t>
            </a:r>
          </a:p>
          <a:p>
            <a:pPr>
              <a:lnSpc>
                <a:spcPct val="200000"/>
              </a:lnSpc>
            </a:pPr>
            <a:r>
              <a:rPr lang="fr-FR" sz="1100" b="1" dirty="0">
                <a:solidFill>
                  <a:srgbClr val="00A99B"/>
                </a:solidFill>
                <a:latin typeface="Century Gothic" panose="020B0502020202020204" pitchFamily="34" charset="0"/>
              </a:rPr>
              <a:t>12% </a:t>
            </a:r>
            <a:r>
              <a:rPr lang="fr-FR" sz="1100" dirty="0">
                <a:latin typeface="Century Gothic" panose="020B0502020202020204" pitchFamily="34" charset="0"/>
              </a:rPr>
              <a:t>fréquentent le site de Grandmont</a:t>
            </a:r>
          </a:p>
          <a:p>
            <a:pPr>
              <a:lnSpc>
                <a:spcPct val="200000"/>
              </a:lnSpc>
            </a:pPr>
            <a:r>
              <a:rPr lang="fr-FR" sz="1100" b="1" dirty="0">
                <a:solidFill>
                  <a:srgbClr val="00A99B"/>
                </a:solidFill>
                <a:latin typeface="Century Gothic" panose="020B0502020202020204" pitchFamily="34" charset="0"/>
              </a:rPr>
              <a:t>8% </a:t>
            </a:r>
            <a:r>
              <a:rPr lang="fr-FR" sz="1100" dirty="0">
                <a:latin typeface="Century Gothic" panose="020B0502020202020204" pitchFamily="34" charset="0"/>
              </a:rPr>
              <a:t>fréquentent le site de Fromont</a:t>
            </a:r>
          </a:p>
        </p:txBody>
      </p:sp>
      <p:sp>
        <p:nvSpPr>
          <p:cNvPr id="3" name="Rectangle 2">
            <a:extLst>
              <a:ext uri="{FF2B5EF4-FFF2-40B4-BE49-F238E27FC236}">
                <a16:creationId xmlns:a16="http://schemas.microsoft.com/office/drawing/2014/main" id="{E538F878-BD93-4FC8-9CED-6EB745C16413}"/>
              </a:ext>
            </a:extLst>
          </p:cNvPr>
          <p:cNvSpPr/>
          <p:nvPr/>
        </p:nvSpPr>
        <p:spPr>
          <a:xfrm>
            <a:off x="623719" y="6555800"/>
            <a:ext cx="4240263" cy="261610"/>
          </a:xfrm>
          <a:prstGeom prst="rect">
            <a:avLst/>
          </a:prstGeom>
        </p:spPr>
        <p:txBody>
          <a:bodyPr wrap="none">
            <a:spAutoFit/>
          </a:bodyPr>
          <a:lstStyle/>
          <a:p>
            <a:r>
              <a:rPr lang="fr-FR" sz="1100" i="1" dirty="0">
                <a:latin typeface="Century Gothic" panose="020B0502020202020204" pitchFamily="34" charset="0"/>
              </a:rPr>
              <a:t>NB : plusieurs réponses possibles – total des réponses = 3 403</a:t>
            </a:r>
            <a:endParaRPr lang="fr-FR" sz="1100" i="1" dirty="0"/>
          </a:p>
        </p:txBody>
      </p:sp>
      <p:sp>
        <p:nvSpPr>
          <p:cNvPr id="5" name="Espace réservé du numéro de diapositive 4">
            <a:extLst>
              <a:ext uri="{FF2B5EF4-FFF2-40B4-BE49-F238E27FC236}">
                <a16:creationId xmlns:a16="http://schemas.microsoft.com/office/drawing/2014/main" id="{E5B92557-2889-4CE8-934E-C7D6F675913F}"/>
              </a:ext>
            </a:extLst>
          </p:cNvPr>
          <p:cNvSpPr>
            <a:spLocks noGrp="1"/>
          </p:cNvSpPr>
          <p:nvPr>
            <p:ph type="sldNum" sz="quarter" idx="12"/>
          </p:nvPr>
        </p:nvSpPr>
        <p:spPr/>
        <p:txBody>
          <a:bodyPr/>
          <a:lstStyle/>
          <a:p>
            <a:fld id="{E399C115-596B-4060-A119-8783C9F587DB}" type="slidenum">
              <a:rPr lang="fr-FR" smtClean="0"/>
              <a:t>73</a:t>
            </a:fld>
            <a:endParaRPr lang="fr-FR"/>
          </a:p>
        </p:txBody>
      </p:sp>
    </p:spTree>
    <p:extLst>
      <p:ext uri="{BB962C8B-B14F-4D97-AF65-F5344CB8AC3E}">
        <p14:creationId xmlns:p14="http://schemas.microsoft.com/office/powerpoint/2010/main" val="611537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7519008" cy="646331"/>
          </a:xfrm>
          <a:prstGeom prst="rect">
            <a:avLst/>
          </a:prstGeom>
          <a:noFill/>
        </p:spPr>
        <p:txBody>
          <a:bodyPr wrap="square" rtlCol="0">
            <a:spAutoFit/>
          </a:bodyPr>
          <a:lstStyle/>
          <a:p>
            <a:r>
              <a:rPr lang="fr-FR" b="1" dirty="0">
                <a:latin typeface="Century Gothic" panose="020B0502020202020204" pitchFamily="34" charset="0"/>
              </a:rPr>
              <a:t>Fréquence des déplacements vers d’autres sites pour la population des étudiant.e.s (n = 1 754)</a:t>
            </a:r>
          </a:p>
        </p:txBody>
      </p:sp>
      <p:pic>
        <p:nvPicPr>
          <p:cNvPr id="10" name="Image 9">
            <a:extLst>
              <a:ext uri="{FF2B5EF4-FFF2-40B4-BE49-F238E27FC236}">
                <a16:creationId xmlns:a16="http://schemas.microsoft.com/office/drawing/2014/main" id="{21676EB6-2E61-4885-8ACF-E361A3C5D7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5113" y="5312598"/>
            <a:ext cx="1282148" cy="1121885"/>
          </a:xfrm>
          <a:prstGeom prst="rect">
            <a:avLst/>
          </a:prstGeom>
        </p:spPr>
      </p:pic>
      <p:sp>
        <p:nvSpPr>
          <p:cNvPr id="11" name="ZoneTexte 10">
            <a:extLst>
              <a:ext uri="{FF2B5EF4-FFF2-40B4-BE49-F238E27FC236}">
                <a16:creationId xmlns:a16="http://schemas.microsoft.com/office/drawing/2014/main" id="{FAE780BF-9812-4862-9EFB-401F1F09B213}"/>
              </a:ext>
            </a:extLst>
          </p:cNvPr>
          <p:cNvSpPr txBox="1"/>
          <p:nvPr/>
        </p:nvSpPr>
        <p:spPr>
          <a:xfrm>
            <a:off x="678769" y="1212216"/>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fois/jour</a:t>
            </a:r>
          </a:p>
        </p:txBody>
      </p:sp>
      <p:sp>
        <p:nvSpPr>
          <p:cNvPr id="16" name="ZoneTexte 15">
            <a:extLst>
              <a:ext uri="{FF2B5EF4-FFF2-40B4-BE49-F238E27FC236}">
                <a16:creationId xmlns:a16="http://schemas.microsoft.com/office/drawing/2014/main" id="{E77A341E-48F0-42C2-BA5E-D2B26FFE4769}"/>
              </a:ext>
            </a:extLst>
          </p:cNvPr>
          <p:cNvSpPr txBox="1"/>
          <p:nvPr/>
        </p:nvSpPr>
        <p:spPr>
          <a:xfrm>
            <a:off x="785368" y="2018920"/>
            <a:ext cx="1675632" cy="2262158"/>
          </a:xfrm>
          <a:prstGeom prst="rect">
            <a:avLst/>
          </a:prstGeom>
          <a:noFill/>
        </p:spPr>
        <p:txBody>
          <a:bodyPr wrap="square" rtlCol="0">
            <a:spAutoFit/>
          </a:bodyPr>
          <a:lstStyle/>
          <a:p>
            <a:pPr algn="ctr"/>
            <a:r>
              <a:rPr lang="fr-FR" sz="2000" b="1" dirty="0">
                <a:solidFill>
                  <a:srgbClr val="00A99B"/>
                </a:solidFill>
                <a:latin typeface="Century Gothic" panose="020B0502020202020204" pitchFamily="34" charset="0"/>
              </a:rPr>
              <a:t>50% </a:t>
            </a:r>
            <a:r>
              <a:rPr lang="fr-FR" sz="1200" dirty="0">
                <a:latin typeface="Century Gothic" panose="020B0502020202020204" pitchFamily="34" charset="0"/>
              </a:rPr>
              <a:t>sur le site de des Tanneurs</a:t>
            </a:r>
          </a:p>
          <a:p>
            <a:pPr algn="ctr"/>
            <a:endParaRPr lang="fr-FR" sz="1600" b="1" dirty="0">
              <a:solidFill>
                <a:srgbClr val="00A99B"/>
              </a:solidFill>
              <a:latin typeface="Century Gothic" panose="020B0502020202020204" pitchFamily="34" charset="0"/>
            </a:endParaRPr>
          </a:p>
          <a:p>
            <a:pPr algn="ctr"/>
            <a:r>
              <a:rPr lang="fr-FR" sz="1600" b="1" dirty="0">
                <a:solidFill>
                  <a:srgbClr val="00A99B"/>
                </a:solidFill>
                <a:latin typeface="Century Gothic" panose="020B0502020202020204" pitchFamily="34" charset="0"/>
              </a:rPr>
              <a:t>15% </a:t>
            </a:r>
            <a:r>
              <a:rPr lang="fr-FR" sz="1200" dirty="0">
                <a:latin typeface="Century Gothic" panose="020B0502020202020204" pitchFamily="34" charset="0"/>
              </a:rPr>
              <a:t>se rendent sur le site de Fromont</a:t>
            </a:r>
          </a:p>
          <a:p>
            <a:pPr algn="ctr"/>
            <a:endParaRPr lang="fr-FR" sz="1600" b="1" dirty="0">
              <a:solidFill>
                <a:srgbClr val="00A99B"/>
              </a:solidFill>
              <a:latin typeface="Century Gothic" panose="020B0502020202020204" pitchFamily="34" charset="0"/>
            </a:endParaRPr>
          </a:p>
          <a:p>
            <a:pPr algn="ctr"/>
            <a:r>
              <a:rPr lang="fr-FR" sz="1600" b="1" dirty="0">
                <a:solidFill>
                  <a:srgbClr val="00A99B"/>
                </a:solidFill>
                <a:latin typeface="Century Gothic" panose="020B0502020202020204" pitchFamily="34" charset="0"/>
              </a:rPr>
              <a:t>13% </a:t>
            </a:r>
            <a:r>
              <a:rPr lang="fr-FR" sz="1100" dirty="0">
                <a:latin typeface="Century Gothic" panose="020B0502020202020204" pitchFamily="34" charset="0"/>
              </a:rPr>
              <a:t>de ce groupe se rendent sur le site de La Riche</a:t>
            </a:r>
          </a:p>
          <a:p>
            <a:pPr algn="ctr"/>
            <a:endParaRPr lang="fr-FR" sz="1100" dirty="0">
              <a:latin typeface="Century Gothic" panose="020B0502020202020204" pitchFamily="34" charset="0"/>
            </a:endParaRPr>
          </a:p>
        </p:txBody>
      </p:sp>
      <p:sp>
        <p:nvSpPr>
          <p:cNvPr id="18" name="Rectangle 17">
            <a:extLst>
              <a:ext uri="{FF2B5EF4-FFF2-40B4-BE49-F238E27FC236}">
                <a16:creationId xmlns:a16="http://schemas.microsoft.com/office/drawing/2014/main" id="{F8CD5CC3-D73A-4960-A54F-CCABE67ECE4F}"/>
              </a:ext>
            </a:extLst>
          </p:cNvPr>
          <p:cNvSpPr/>
          <p:nvPr/>
        </p:nvSpPr>
        <p:spPr>
          <a:xfrm>
            <a:off x="721454" y="1099356"/>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1545B17D-882E-4CED-8159-E97FDBC09E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11360" y="994102"/>
            <a:ext cx="1282148" cy="1282148"/>
          </a:xfrm>
          <a:prstGeom prst="rect">
            <a:avLst/>
          </a:prstGeom>
        </p:spPr>
      </p:pic>
      <p:sp>
        <p:nvSpPr>
          <p:cNvPr id="25" name="ZoneTexte 24">
            <a:extLst>
              <a:ext uri="{FF2B5EF4-FFF2-40B4-BE49-F238E27FC236}">
                <a16:creationId xmlns:a16="http://schemas.microsoft.com/office/drawing/2014/main" id="{DE5A0983-8CA5-4154-B799-3328AA0B4C1B}"/>
              </a:ext>
            </a:extLst>
          </p:cNvPr>
          <p:cNvSpPr txBox="1"/>
          <p:nvPr/>
        </p:nvSpPr>
        <p:spPr>
          <a:xfrm>
            <a:off x="2668814"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Tous les jours</a:t>
            </a:r>
          </a:p>
        </p:txBody>
      </p:sp>
      <p:sp>
        <p:nvSpPr>
          <p:cNvPr id="26" name="ZoneTexte 25">
            <a:extLst>
              <a:ext uri="{FF2B5EF4-FFF2-40B4-BE49-F238E27FC236}">
                <a16:creationId xmlns:a16="http://schemas.microsoft.com/office/drawing/2014/main" id="{FB4EF7BA-9B74-4DC2-9899-D6F7B4D03352}"/>
              </a:ext>
            </a:extLst>
          </p:cNvPr>
          <p:cNvSpPr txBox="1"/>
          <p:nvPr/>
        </p:nvSpPr>
        <p:spPr>
          <a:xfrm>
            <a:off x="2778380" y="2018920"/>
            <a:ext cx="1759509" cy="195438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34% </a:t>
            </a:r>
            <a:r>
              <a:rPr lang="fr-FR" sz="1100" dirty="0">
                <a:latin typeface="Century Gothic" panose="020B0502020202020204" pitchFamily="34" charset="0"/>
              </a:rPr>
              <a:t>de ce groupe vont sur le site des Tanneurs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18% </a:t>
            </a:r>
            <a:r>
              <a:rPr lang="fr-FR" sz="1100" dirty="0">
                <a:latin typeface="Century Gothic" panose="020B0502020202020204" pitchFamily="34" charset="0"/>
              </a:rPr>
              <a:t>fréquentent le site de Tonnellé</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fréquentent le site André </a:t>
            </a:r>
            <a:r>
              <a:rPr lang="fr-FR" sz="1100" dirty="0" err="1">
                <a:latin typeface="Century Gothic" panose="020B0502020202020204" pitchFamily="34" charset="0"/>
              </a:rPr>
              <a:t>Gouazé</a:t>
            </a:r>
            <a:endParaRPr lang="fr-FR" sz="1100" dirty="0">
              <a:latin typeface="Century Gothic" panose="020B0502020202020204" pitchFamily="34" charset="0"/>
            </a:endParaRPr>
          </a:p>
          <a:p>
            <a:pPr algn="ctr"/>
            <a:endParaRPr lang="fr-FR" sz="1100" dirty="0">
              <a:latin typeface="Century Gothic" panose="020B0502020202020204" pitchFamily="34" charset="0"/>
            </a:endParaRPr>
          </a:p>
        </p:txBody>
      </p:sp>
      <p:sp>
        <p:nvSpPr>
          <p:cNvPr id="27" name="Rectangle 26">
            <a:extLst>
              <a:ext uri="{FF2B5EF4-FFF2-40B4-BE49-F238E27FC236}">
                <a16:creationId xmlns:a16="http://schemas.microsoft.com/office/drawing/2014/main" id="{141AA5BB-5E72-4DF6-A4D6-1F254F5A454A}"/>
              </a:ext>
            </a:extLst>
          </p:cNvPr>
          <p:cNvSpPr/>
          <p:nvPr/>
        </p:nvSpPr>
        <p:spPr>
          <a:xfrm>
            <a:off x="2714467" y="1099357"/>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87B13ACA-9AB5-4C7E-B3B6-3A2DA1D9838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964839" y="970403"/>
            <a:ext cx="1282148" cy="1282148"/>
          </a:xfrm>
          <a:prstGeom prst="rect">
            <a:avLst/>
          </a:prstGeom>
        </p:spPr>
      </p:pic>
      <p:sp>
        <p:nvSpPr>
          <p:cNvPr id="29" name="ZoneTexte 28">
            <a:extLst>
              <a:ext uri="{FF2B5EF4-FFF2-40B4-BE49-F238E27FC236}">
                <a16:creationId xmlns:a16="http://schemas.microsoft.com/office/drawing/2014/main" id="{B3880E32-C16E-47BD-922E-C7AD1E1D7B11}"/>
              </a:ext>
            </a:extLst>
          </p:cNvPr>
          <p:cNvSpPr txBox="1"/>
          <p:nvPr/>
        </p:nvSpPr>
        <p:spPr>
          <a:xfrm>
            <a:off x="4667341"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fois/sem.</a:t>
            </a:r>
          </a:p>
        </p:txBody>
      </p:sp>
      <p:sp>
        <p:nvSpPr>
          <p:cNvPr id="30" name="ZoneTexte 29">
            <a:extLst>
              <a:ext uri="{FF2B5EF4-FFF2-40B4-BE49-F238E27FC236}">
                <a16:creationId xmlns:a16="http://schemas.microsoft.com/office/drawing/2014/main" id="{C9AEE706-985C-4106-96EA-DFBF5EEEDC5A}"/>
              </a:ext>
            </a:extLst>
          </p:cNvPr>
          <p:cNvSpPr txBox="1"/>
          <p:nvPr/>
        </p:nvSpPr>
        <p:spPr>
          <a:xfrm>
            <a:off x="4761023" y="2018920"/>
            <a:ext cx="1675632" cy="2123658"/>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40% </a:t>
            </a:r>
            <a:r>
              <a:rPr lang="fr-FR" sz="1100" dirty="0">
                <a:latin typeface="Century Gothic" panose="020B0502020202020204" pitchFamily="34" charset="0"/>
              </a:rPr>
              <a:t>de ce groupe fréquentent le site de Fromont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13% </a:t>
            </a:r>
            <a:r>
              <a:rPr lang="fr-FR" sz="1100" dirty="0">
                <a:latin typeface="Century Gothic" panose="020B0502020202020204" pitchFamily="34" charset="0"/>
              </a:rPr>
              <a:t>le site de Grandmont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12% </a:t>
            </a:r>
            <a:r>
              <a:rPr lang="fr-FR" sz="1100" dirty="0">
                <a:latin typeface="Century Gothic" panose="020B0502020202020204" pitchFamily="34" charset="0"/>
              </a:rPr>
              <a:t>le site des Deux Lions</a:t>
            </a:r>
          </a:p>
          <a:p>
            <a:pPr algn="ctr"/>
            <a:endParaRPr lang="fr-FR" sz="1100" dirty="0">
              <a:latin typeface="Century Gothic" panose="020B0502020202020204" pitchFamily="34" charset="0"/>
            </a:endParaRPr>
          </a:p>
          <a:p>
            <a:pPr algn="ctr"/>
            <a:endParaRPr lang="fr-FR" sz="1100" dirty="0">
              <a:latin typeface="Century Gothic" panose="020B0502020202020204" pitchFamily="34" charset="0"/>
            </a:endParaRPr>
          </a:p>
        </p:txBody>
      </p:sp>
      <p:sp>
        <p:nvSpPr>
          <p:cNvPr id="31" name="Rectangle 30">
            <a:extLst>
              <a:ext uri="{FF2B5EF4-FFF2-40B4-BE49-F238E27FC236}">
                <a16:creationId xmlns:a16="http://schemas.microsoft.com/office/drawing/2014/main" id="{D0122439-D5C7-4ABA-8637-80675373A5C4}"/>
              </a:ext>
            </a:extLst>
          </p:cNvPr>
          <p:cNvSpPr/>
          <p:nvPr/>
        </p:nvSpPr>
        <p:spPr>
          <a:xfrm>
            <a:off x="4697109" y="1099356"/>
            <a:ext cx="1813850" cy="3930227"/>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E8D940FC-55E8-474D-B9F3-745ECED45B5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68821" y="970403"/>
            <a:ext cx="1282148" cy="1282148"/>
          </a:xfrm>
          <a:prstGeom prst="rect">
            <a:avLst/>
          </a:prstGeom>
        </p:spPr>
      </p:pic>
      <p:sp>
        <p:nvSpPr>
          <p:cNvPr id="33" name="ZoneTexte 32">
            <a:extLst>
              <a:ext uri="{FF2B5EF4-FFF2-40B4-BE49-F238E27FC236}">
                <a16:creationId xmlns:a16="http://schemas.microsoft.com/office/drawing/2014/main" id="{07E1931B-F2AB-4276-9A3B-383AFD5724E6}"/>
              </a:ext>
            </a:extLst>
          </p:cNvPr>
          <p:cNvSpPr txBox="1"/>
          <p:nvPr/>
        </p:nvSpPr>
        <p:spPr>
          <a:xfrm>
            <a:off x="6695636" y="1211007"/>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fois/mois</a:t>
            </a:r>
          </a:p>
        </p:txBody>
      </p:sp>
      <p:sp>
        <p:nvSpPr>
          <p:cNvPr id="34" name="ZoneTexte 33">
            <a:extLst>
              <a:ext uri="{FF2B5EF4-FFF2-40B4-BE49-F238E27FC236}">
                <a16:creationId xmlns:a16="http://schemas.microsoft.com/office/drawing/2014/main" id="{6A3A7DAA-DD85-4DF9-A917-3269C8456B66}"/>
              </a:ext>
            </a:extLst>
          </p:cNvPr>
          <p:cNvSpPr txBox="1"/>
          <p:nvPr/>
        </p:nvSpPr>
        <p:spPr>
          <a:xfrm>
            <a:off x="6798470" y="2018920"/>
            <a:ext cx="1675632" cy="233910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29% </a:t>
            </a:r>
            <a:r>
              <a:rPr lang="fr-FR" sz="1100" dirty="0">
                <a:latin typeface="Century Gothic" panose="020B0502020202020204" pitchFamily="34" charset="0"/>
              </a:rPr>
              <a:t>de ce groupe fréquentent le site de Fromont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20% </a:t>
            </a:r>
            <a:r>
              <a:rPr lang="fr-FR" sz="1100" dirty="0">
                <a:latin typeface="Century Gothic" panose="020B0502020202020204" pitchFamily="34" charset="0"/>
              </a:rPr>
              <a:t>fréquent le site de Grandmont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des Tanneurs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9% </a:t>
            </a:r>
            <a:r>
              <a:rPr lang="fr-FR" sz="1100" dirty="0">
                <a:latin typeface="Century Gothic" panose="020B0502020202020204" pitchFamily="34" charset="0"/>
              </a:rPr>
              <a:t>fréquentent le site des Deux Lions</a:t>
            </a:r>
          </a:p>
        </p:txBody>
      </p:sp>
      <p:sp>
        <p:nvSpPr>
          <p:cNvPr id="35" name="Rectangle 34">
            <a:extLst>
              <a:ext uri="{FF2B5EF4-FFF2-40B4-BE49-F238E27FC236}">
                <a16:creationId xmlns:a16="http://schemas.microsoft.com/office/drawing/2014/main" id="{7F71B6DA-8D92-4FE7-A56C-BFC349DDCF92}"/>
              </a:ext>
            </a:extLst>
          </p:cNvPr>
          <p:cNvSpPr/>
          <p:nvPr/>
        </p:nvSpPr>
        <p:spPr>
          <a:xfrm>
            <a:off x="6734556" y="1099357"/>
            <a:ext cx="1813850" cy="3930226"/>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E3968F2-0A22-4C77-9793-AD2E0EAC9185}"/>
              </a:ext>
            </a:extLst>
          </p:cNvPr>
          <p:cNvSpPr txBox="1"/>
          <p:nvPr/>
        </p:nvSpPr>
        <p:spPr>
          <a:xfrm>
            <a:off x="732486" y="5493569"/>
            <a:ext cx="2011365"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fois/an</a:t>
            </a:r>
          </a:p>
        </p:txBody>
      </p:sp>
      <p:sp>
        <p:nvSpPr>
          <p:cNvPr id="38" name="Rectangle 37">
            <a:extLst>
              <a:ext uri="{FF2B5EF4-FFF2-40B4-BE49-F238E27FC236}">
                <a16:creationId xmlns:a16="http://schemas.microsoft.com/office/drawing/2014/main" id="{4769CA46-9855-4DDF-8A5F-6A9BCCA518B8}"/>
              </a:ext>
            </a:extLst>
          </p:cNvPr>
          <p:cNvSpPr/>
          <p:nvPr/>
        </p:nvSpPr>
        <p:spPr>
          <a:xfrm>
            <a:off x="721454" y="5234730"/>
            <a:ext cx="7826951" cy="127090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56D3198B-9B8F-40E5-872E-34FD475B43A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552" y="994102"/>
            <a:ext cx="1282148" cy="1282148"/>
          </a:xfrm>
          <a:prstGeom prst="rect">
            <a:avLst/>
          </a:prstGeom>
        </p:spPr>
      </p:pic>
      <p:sp>
        <p:nvSpPr>
          <p:cNvPr id="4" name="ZoneTexte 3">
            <a:extLst>
              <a:ext uri="{FF2B5EF4-FFF2-40B4-BE49-F238E27FC236}">
                <a16:creationId xmlns:a16="http://schemas.microsoft.com/office/drawing/2014/main" id="{7593BC88-0275-4DE8-8C50-0EF1165FBE35}"/>
              </a:ext>
            </a:extLst>
          </p:cNvPr>
          <p:cNvSpPr txBox="1"/>
          <p:nvPr/>
        </p:nvSpPr>
        <p:spPr>
          <a:xfrm>
            <a:off x="1367406" y="1812022"/>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n=112</a:t>
            </a:r>
          </a:p>
        </p:txBody>
      </p:sp>
      <p:sp>
        <p:nvSpPr>
          <p:cNvPr id="40" name="ZoneTexte 39">
            <a:extLst>
              <a:ext uri="{FF2B5EF4-FFF2-40B4-BE49-F238E27FC236}">
                <a16:creationId xmlns:a16="http://schemas.microsoft.com/office/drawing/2014/main" id="{79097C2E-BC9A-4D26-8850-F062D98216A0}"/>
              </a:ext>
            </a:extLst>
          </p:cNvPr>
          <p:cNvSpPr txBox="1"/>
          <p:nvPr/>
        </p:nvSpPr>
        <p:spPr>
          <a:xfrm>
            <a:off x="3204182" y="1788088"/>
            <a:ext cx="844718" cy="230832"/>
          </a:xfrm>
          <a:prstGeom prst="rect">
            <a:avLst/>
          </a:prstGeom>
          <a:noFill/>
        </p:spPr>
        <p:txBody>
          <a:bodyPr wrap="square" rtlCol="0">
            <a:spAutoFit/>
          </a:bodyPr>
          <a:lstStyle/>
          <a:p>
            <a:pPr algn="ctr"/>
            <a:r>
              <a:rPr lang="fr-FR" sz="900" b="1" dirty="0">
                <a:latin typeface="Century Gothic" panose="020B0502020202020204" pitchFamily="34" charset="0"/>
              </a:rPr>
              <a:t>n= 124</a:t>
            </a:r>
          </a:p>
        </p:txBody>
      </p:sp>
      <p:sp>
        <p:nvSpPr>
          <p:cNvPr id="41" name="ZoneTexte 40">
            <a:extLst>
              <a:ext uri="{FF2B5EF4-FFF2-40B4-BE49-F238E27FC236}">
                <a16:creationId xmlns:a16="http://schemas.microsoft.com/office/drawing/2014/main" id="{B2269688-C61C-47C2-9628-A1C271088712}"/>
              </a:ext>
            </a:extLst>
          </p:cNvPr>
          <p:cNvSpPr txBox="1"/>
          <p:nvPr/>
        </p:nvSpPr>
        <p:spPr>
          <a:xfrm>
            <a:off x="5330391"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n=656</a:t>
            </a:r>
          </a:p>
        </p:txBody>
      </p:sp>
      <p:sp>
        <p:nvSpPr>
          <p:cNvPr id="42" name="ZoneTexte 41">
            <a:extLst>
              <a:ext uri="{FF2B5EF4-FFF2-40B4-BE49-F238E27FC236}">
                <a16:creationId xmlns:a16="http://schemas.microsoft.com/office/drawing/2014/main" id="{79F34133-81EA-4F03-AAF0-B10300454A09}"/>
              </a:ext>
            </a:extLst>
          </p:cNvPr>
          <p:cNvSpPr txBox="1"/>
          <p:nvPr/>
        </p:nvSpPr>
        <p:spPr>
          <a:xfrm>
            <a:off x="7256625" y="1788088"/>
            <a:ext cx="883131" cy="230832"/>
          </a:xfrm>
          <a:prstGeom prst="rect">
            <a:avLst/>
          </a:prstGeom>
          <a:noFill/>
        </p:spPr>
        <p:txBody>
          <a:bodyPr wrap="square" rtlCol="0">
            <a:spAutoFit/>
          </a:bodyPr>
          <a:lstStyle/>
          <a:p>
            <a:pPr algn="ctr"/>
            <a:r>
              <a:rPr lang="fr-FR" sz="900" b="1" dirty="0">
                <a:latin typeface="Century Gothic" panose="020B0502020202020204" pitchFamily="34" charset="0"/>
              </a:rPr>
              <a:t>n= 538</a:t>
            </a:r>
          </a:p>
        </p:txBody>
      </p:sp>
      <p:sp>
        <p:nvSpPr>
          <p:cNvPr id="43" name="ZoneTexte 42">
            <a:extLst>
              <a:ext uri="{FF2B5EF4-FFF2-40B4-BE49-F238E27FC236}">
                <a16:creationId xmlns:a16="http://schemas.microsoft.com/office/drawing/2014/main" id="{799AB02B-CD93-4D2B-8EC1-BFD8D289B0D8}"/>
              </a:ext>
            </a:extLst>
          </p:cNvPr>
          <p:cNvSpPr txBox="1"/>
          <p:nvPr/>
        </p:nvSpPr>
        <p:spPr>
          <a:xfrm>
            <a:off x="1297227" y="6000358"/>
            <a:ext cx="664137" cy="230832"/>
          </a:xfrm>
          <a:prstGeom prst="rect">
            <a:avLst/>
          </a:prstGeom>
          <a:noFill/>
        </p:spPr>
        <p:txBody>
          <a:bodyPr wrap="square" rtlCol="0">
            <a:spAutoFit/>
          </a:bodyPr>
          <a:lstStyle/>
          <a:p>
            <a:pPr algn="ctr"/>
            <a:r>
              <a:rPr lang="fr-FR" sz="900" b="1" dirty="0">
                <a:latin typeface="Century Gothic" panose="020B0502020202020204" pitchFamily="34" charset="0"/>
              </a:rPr>
              <a:t>n=324</a:t>
            </a:r>
          </a:p>
        </p:txBody>
      </p:sp>
      <p:sp>
        <p:nvSpPr>
          <p:cNvPr id="44" name="ZoneTexte 43">
            <a:extLst>
              <a:ext uri="{FF2B5EF4-FFF2-40B4-BE49-F238E27FC236}">
                <a16:creationId xmlns:a16="http://schemas.microsoft.com/office/drawing/2014/main" id="{E46C2663-031B-43D3-853F-C8159AF9028B}"/>
              </a:ext>
            </a:extLst>
          </p:cNvPr>
          <p:cNvSpPr txBox="1"/>
          <p:nvPr/>
        </p:nvSpPr>
        <p:spPr>
          <a:xfrm>
            <a:off x="2668815" y="5301737"/>
            <a:ext cx="5795720" cy="1015663"/>
          </a:xfrm>
          <a:prstGeom prst="rect">
            <a:avLst/>
          </a:prstGeom>
          <a:noFill/>
        </p:spPr>
        <p:txBody>
          <a:bodyPr wrap="square" numCol="2" rtlCol="0">
            <a:spAutoFit/>
          </a:bodyPr>
          <a:lstStyle/>
          <a:p>
            <a:pPr>
              <a:lnSpc>
                <a:spcPct val="200000"/>
              </a:lnSpc>
            </a:pPr>
            <a:r>
              <a:rPr lang="fr-FR" sz="1600" b="1" dirty="0">
                <a:solidFill>
                  <a:srgbClr val="00A99B"/>
                </a:solidFill>
                <a:latin typeface="Century Gothic" panose="020B0502020202020204" pitchFamily="34" charset="0"/>
              </a:rPr>
              <a:t>14% </a:t>
            </a:r>
            <a:r>
              <a:rPr lang="fr-FR" sz="1100" dirty="0">
                <a:latin typeface="Century Gothic" panose="020B0502020202020204" pitchFamily="34" charset="0"/>
              </a:rPr>
              <a:t>fréquentent le site de Fromont</a:t>
            </a:r>
          </a:p>
          <a:p>
            <a:pPr>
              <a:lnSpc>
                <a:spcPct val="200000"/>
              </a:lnSpc>
            </a:pPr>
            <a:r>
              <a:rPr lang="fr-FR" sz="1400" b="1" dirty="0">
                <a:solidFill>
                  <a:srgbClr val="00A99B"/>
                </a:solidFill>
                <a:latin typeface="Century Gothic" panose="020B0502020202020204" pitchFamily="34" charset="0"/>
              </a:rPr>
              <a:t>14% </a:t>
            </a:r>
            <a:r>
              <a:rPr lang="fr-FR" sz="1100" dirty="0">
                <a:latin typeface="Century Gothic" panose="020B0502020202020204" pitchFamily="34" charset="0"/>
              </a:rPr>
              <a:t>fréquentent le site de </a:t>
            </a:r>
            <a:r>
              <a:rPr lang="fr-FR" sz="1100" dirty="0" err="1">
                <a:latin typeface="Century Gothic" panose="020B0502020202020204" pitchFamily="34" charset="0"/>
              </a:rPr>
              <a:t>Tonnellé</a:t>
            </a:r>
            <a:endParaRPr lang="fr-FR" sz="1100" dirty="0">
              <a:latin typeface="Century Gothic" panose="020B0502020202020204" pitchFamily="34" charset="0"/>
            </a:endParaRPr>
          </a:p>
          <a:p>
            <a:endParaRPr lang="fr-FR" sz="1100" b="1" dirty="0">
              <a:solidFill>
                <a:srgbClr val="00A99B"/>
              </a:solidFill>
              <a:latin typeface="Century Gothic" panose="020B0502020202020204" pitchFamily="34" charset="0"/>
            </a:endParaRPr>
          </a:p>
          <a:p>
            <a:pPr>
              <a:lnSpc>
                <a:spcPct val="200000"/>
              </a:lnSpc>
            </a:pPr>
            <a:r>
              <a:rPr lang="fr-FR" sz="1100" b="1" dirty="0">
                <a:solidFill>
                  <a:srgbClr val="00A99B"/>
                </a:solidFill>
                <a:latin typeface="Century Gothic" panose="020B0502020202020204" pitchFamily="34" charset="0"/>
              </a:rPr>
              <a:t>12% </a:t>
            </a:r>
            <a:r>
              <a:rPr lang="fr-FR" sz="1100" dirty="0">
                <a:latin typeface="Century Gothic" panose="020B0502020202020204" pitchFamily="34" charset="0"/>
              </a:rPr>
              <a:t>fréquentent le site des Deux Lions</a:t>
            </a:r>
          </a:p>
          <a:p>
            <a:pPr>
              <a:lnSpc>
                <a:spcPct val="200000"/>
              </a:lnSpc>
            </a:pPr>
            <a:r>
              <a:rPr lang="fr-FR" sz="11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de Grandmont</a:t>
            </a:r>
          </a:p>
        </p:txBody>
      </p:sp>
      <p:sp>
        <p:nvSpPr>
          <p:cNvPr id="3" name="Rectangle 2">
            <a:extLst>
              <a:ext uri="{FF2B5EF4-FFF2-40B4-BE49-F238E27FC236}">
                <a16:creationId xmlns:a16="http://schemas.microsoft.com/office/drawing/2014/main" id="{E538F878-BD93-4FC8-9CED-6EB745C16413}"/>
              </a:ext>
            </a:extLst>
          </p:cNvPr>
          <p:cNvSpPr/>
          <p:nvPr/>
        </p:nvSpPr>
        <p:spPr>
          <a:xfrm>
            <a:off x="623719" y="6555800"/>
            <a:ext cx="4240263" cy="261610"/>
          </a:xfrm>
          <a:prstGeom prst="rect">
            <a:avLst/>
          </a:prstGeom>
        </p:spPr>
        <p:txBody>
          <a:bodyPr wrap="none">
            <a:spAutoFit/>
          </a:bodyPr>
          <a:lstStyle/>
          <a:p>
            <a:r>
              <a:rPr lang="fr-FR" sz="1100" i="1" dirty="0">
                <a:latin typeface="Century Gothic" panose="020B0502020202020204" pitchFamily="34" charset="0"/>
              </a:rPr>
              <a:t>NB : plusieurs réponses possibles – total des réponses = 1 754</a:t>
            </a:r>
            <a:endParaRPr lang="fr-FR" sz="1100" i="1" dirty="0"/>
          </a:p>
        </p:txBody>
      </p:sp>
      <p:sp>
        <p:nvSpPr>
          <p:cNvPr id="36" name="Organigramme : Délai 35">
            <a:extLst>
              <a:ext uri="{FF2B5EF4-FFF2-40B4-BE49-F238E27FC236}">
                <a16:creationId xmlns:a16="http://schemas.microsoft.com/office/drawing/2014/main" id="{C8C11D34-42ED-4A42-8E0E-C5DDBE8F64E4}"/>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a16="http://schemas.microsoft.com/office/drawing/2014/main" id="{8083B897-D477-431D-AF07-D67E78F43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5" name="Espace réservé du numéro de diapositive 4">
            <a:extLst>
              <a:ext uri="{FF2B5EF4-FFF2-40B4-BE49-F238E27FC236}">
                <a16:creationId xmlns:a16="http://schemas.microsoft.com/office/drawing/2014/main" id="{3E44DB20-AFDA-4E13-9927-F7765E7C6A76}"/>
              </a:ext>
            </a:extLst>
          </p:cNvPr>
          <p:cNvSpPr>
            <a:spLocks noGrp="1"/>
          </p:cNvSpPr>
          <p:nvPr>
            <p:ph type="sldNum" sz="quarter" idx="12"/>
          </p:nvPr>
        </p:nvSpPr>
        <p:spPr/>
        <p:txBody>
          <a:bodyPr/>
          <a:lstStyle/>
          <a:p>
            <a:fld id="{E399C115-596B-4060-A119-8783C9F587DB}" type="slidenum">
              <a:rPr lang="fr-FR" smtClean="0"/>
              <a:t>74</a:t>
            </a:fld>
            <a:endParaRPr lang="fr-FR"/>
          </a:p>
        </p:txBody>
      </p:sp>
    </p:spTree>
    <p:extLst>
      <p:ext uri="{BB962C8B-B14F-4D97-AF65-F5344CB8AC3E}">
        <p14:creationId xmlns:p14="http://schemas.microsoft.com/office/powerpoint/2010/main" val="2273121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rganigramme : Délai 44">
            <a:extLst>
              <a:ext uri="{FF2B5EF4-FFF2-40B4-BE49-F238E27FC236}">
                <a16:creationId xmlns:a16="http://schemas.microsoft.com/office/drawing/2014/main" id="{CA2918F8-76B1-45BA-A006-DC1186676723}"/>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7547636" cy="646331"/>
          </a:xfrm>
          <a:prstGeom prst="rect">
            <a:avLst/>
          </a:prstGeom>
          <a:noFill/>
        </p:spPr>
        <p:txBody>
          <a:bodyPr wrap="square" rtlCol="0">
            <a:spAutoFit/>
          </a:bodyPr>
          <a:lstStyle/>
          <a:p>
            <a:r>
              <a:rPr lang="fr-FR" b="1" dirty="0">
                <a:latin typeface="Century Gothic" panose="020B0502020202020204" pitchFamily="34" charset="0"/>
              </a:rPr>
              <a:t>Fréquence des déplacements vers d’autres sites pour la population des </a:t>
            </a:r>
            <a:r>
              <a:rPr lang="fr-FR" b="1" dirty="0" err="1">
                <a:latin typeface="Century Gothic" panose="020B0502020202020204" pitchFamily="34" charset="0"/>
              </a:rPr>
              <a:t>enseignant.e.s</a:t>
            </a:r>
            <a:r>
              <a:rPr lang="fr-FR" b="1" dirty="0">
                <a:latin typeface="Century Gothic" panose="020B0502020202020204" pitchFamily="34" charset="0"/>
              </a:rPr>
              <a:t>/</a:t>
            </a:r>
            <a:r>
              <a:rPr lang="fr-FR" b="1" dirty="0" err="1">
                <a:latin typeface="Century Gothic" panose="020B0502020202020204" pitchFamily="34" charset="0"/>
              </a:rPr>
              <a:t>chercheur.euse.s</a:t>
            </a:r>
            <a:r>
              <a:rPr lang="fr-FR" b="1" dirty="0">
                <a:latin typeface="Century Gothic" panose="020B0502020202020204" pitchFamily="34" charset="0"/>
              </a:rPr>
              <a:t> </a:t>
            </a:r>
          </a:p>
        </p:txBody>
      </p:sp>
      <p:pic>
        <p:nvPicPr>
          <p:cNvPr id="10" name="Image 9">
            <a:extLst>
              <a:ext uri="{FF2B5EF4-FFF2-40B4-BE49-F238E27FC236}">
                <a16:creationId xmlns:a16="http://schemas.microsoft.com/office/drawing/2014/main" id="{21676EB6-2E61-4885-8ACF-E361A3C5D7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5113" y="5312598"/>
            <a:ext cx="1282148" cy="1121885"/>
          </a:xfrm>
          <a:prstGeom prst="rect">
            <a:avLst/>
          </a:prstGeom>
        </p:spPr>
      </p:pic>
      <p:sp>
        <p:nvSpPr>
          <p:cNvPr id="11" name="ZoneTexte 10">
            <a:extLst>
              <a:ext uri="{FF2B5EF4-FFF2-40B4-BE49-F238E27FC236}">
                <a16:creationId xmlns:a16="http://schemas.microsoft.com/office/drawing/2014/main" id="{FAE780BF-9812-4862-9EFB-401F1F09B213}"/>
              </a:ext>
            </a:extLst>
          </p:cNvPr>
          <p:cNvSpPr txBox="1"/>
          <p:nvPr/>
        </p:nvSpPr>
        <p:spPr>
          <a:xfrm>
            <a:off x="678769" y="1212216"/>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fois/jour</a:t>
            </a:r>
          </a:p>
        </p:txBody>
      </p:sp>
      <p:sp>
        <p:nvSpPr>
          <p:cNvPr id="16" name="ZoneTexte 15">
            <a:extLst>
              <a:ext uri="{FF2B5EF4-FFF2-40B4-BE49-F238E27FC236}">
                <a16:creationId xmlns:a16="http://schemas.microsoft.com/office/drawing/2014/main" id="{E77A341E-48F0-42C2-BA5E-D2B26FFE4769}"/>
              </a:ext>
            </a:extLst>
          </p:cNvPr>
          <p:cNvSpPr txBox="1"/>
          <p:nvPr/>
        </p:nvSpPr>
        <p:spPr>
          <a:xfrm>
            <a:off x="785368" y="2018920"/>
            <a:ext cx="1675632" cy="769441"/>
          </a:xfrm>
          <a:prstGeom prst="rect">
            <a:avLst/>
          </a:prstGeom>
          <a:noFill/>
        </p:spPr>
        <p:txBody>
          <a:bodyPr wrap="square" rtlCol="0">
            <a:spAutoFit/>
          </a:bodyPr>
          <a:lstStyle/>
          <a:p>
            <a:pPr algn="ctr"/>
            <a:r>
              <a:rPr lang="fr-FR" sz="1100" dirty="0">
                <a:latin typeface="Century Gothic" panose="020B0502020202020204" pitchFamily="34" charset="0"/>
              </a:rPr>
              <a:t>Sont mentionnés les sites des Deux Lions, Fromont, Grandmont et Tonnellé</a:t>
            </a:r>
          </a:p>
        </p:txBody>
      </p:sp>
      <p:sp>
        <p:nvSpPr>
          <p:cNvPr id="18" name="Rectangle 17">
            <a:extLst>
              <a:ext uri="{FF2B5EF4-FFF2-40B4-BE49-F238E27FC236}">
                <a16:creationId xmlns:a16="http://schemas.microsoft.com/office/drawing/2014/main" id="{F8CD5CC3-D73A-4960-A54F-CCABE67ECE4F}"/>
              </a:ext>
            </a:extLst>
          </p:cNvPr>
          <p:cNvSpPr/>
          <p:nvPr/>
        </p:nvSpPr>
        <p:spPr>
          <a:xfrm>
            <a:off x="721454" y="1099356"/>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1545B17D-882E-4CED-8159-E97FDBC09E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11360" y="994102"/>
            <a:ext cx="1282148" cy="1282148"/>
          </a:xfrm>
          <a:prstGeom prst="rect">
            <a:avLst/>
          </a:prstGeom>
        </p:spPr>
      </p:pic>
      <p:sp>
        <p:nvSpPr>
          <p:cNvPr id="25" name="ZoneTexte 24">
            <a:extLst>
              <a:ext uri="{FF2B5EF4-FFF2-40B4-BE49-F238E27FC236}">
                <a16:creationId xmlns:a16="http://schemas.microsoft.com/office/drawing/2014/main" id="{DE5A0983-8CA5-4154-B799-3328AA0B4C1B}"/>
              </a:ext>
            </a:extLst>
          </p:cNvPr>
          <p:cNvSpPr txBox="1"/>
          <p:nvPr/>
        </p:nvSpPr>
        <p:spPr>
          <a:xfrm>
            <a:off x="2668814"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Tous les jours</a:t>
            </a:r>
          </a:p>
        </p:txBody>
      </p:sp>
      <p:sp>
        <p:nvSpPr>
          <p:cNvPr id="26" name="ZoneTexte 25">
            <a:extLst>
              <a:ext uri="{FF2B5EF4-FFF2-40B4-BE49-F238E27FC236}">
                <a16:creationId xmlns:a16="http://schemas.microsoft.com/office/drawing/2014/main" id="{FB4EF7BA-9B74-4DC2-9899-D6F7B4D03352}"/>
              </a:ext>
            </a:extLst>
          </p:cNvPr>
          <p:cNvSpPr txBox="1"/>
          <p:nvPr/>
        </p:nvSpPr>
        <p:spPr>
          <a:xfrm>
            <a:off x="2778380" y="2018920"/>
            <a:ext cx="1759509" cy="1785104"/>
          </a:xfrm>
          <a:prstGeom prst="rect">
            <a:avLst/>
          </a:prstGeom>
          <a:noFill/>
        </p:spPr>
        <p:txBody>
          <a:bodyPr wrap="square" rtlCol="0">
            <a:spAutoFit/>
          </a:bodyPr>
          <a:lstStyle/>
          <a:p>
            <a:pPr algn="ctr"/>
            <a:r>
              <a:rPr lang="fr-FR" sz="1100" dirty="0">
                <a:latin typeface="Century Gothic" panose="020B0502020202020204" pitchFamily="34" charset="0"/>
              </a:rPr>
              <a:t>Les résultats se répartissent de façon assez homogène entre les sites de :</a:t>
            </a:r>
          </a:p>
          <a:p>
            <a:pPr algn="ctr"/>
            <a:r>
              <a:rPr lang="fr-FR" sz="1100" dirty="0">
                <a:latin typeface="Century Gothic" panose="020B0502020202020204" pitchFamily="34" charset="0"/>
              </a:rPr>
              <a:t> Blois Chocolaterie, Deux Lions, Grandmont, IUT Tours, </a:t>
            </a:r>
            <a:r>
              <a:rPr lang="fr-FR" sz="1100" dirty="0" err="1">
                <a:latin typeface="Century Gothic" panose="020B0502020202020204" pitchFamily="34" charset="0"/>
              </a:rPr>
              <a:t>Néricault</a:t>
            </a:r>
            <a:r>
              <a:rPr lang="fr-FR" sz="1100" dirty="0">
                <a:latin typeface="Century Gothic" panose="020B0502020202020204" pitchFamily="34" charset="0"/>
              </a:rPr>
              <a:t> Destouches, Plat d’Etain, Tanneurs et Tonnellé</a:t>
            </a:r>
          </a:p>
        </p:txBody>
      </p:sp>
      <p:sp>
        <p:nvSpPr>
          <p:cNvPr id="27" name="Rectangle 26">
            <a:extLst>
              <a:ext uri="{FF2B5EF4-FFF2-40B4-BE49-F238E27FC236}">
                <a16:creationId xmlns:a16="http://schemas.microsoft.com/office/drawing/2014/main" id="{141AA5BB-5E72-4DF6-A4D6-1F254F5A454A}"/>
              </a:ext>
            </a:extLst>
          </p:cNvPr>
          <p:cNvSpPr/>
          <p:nvPr/>
        </p:nvSpPr>
        <p:spPr>
          <a:xfrm>
            <a:off x="2714467" y="1099357"/>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87B13ACA-9AB5-4C7E-B3B6-3A2DA1D9838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964839" y="970403"/>
            <a:ext cx="1282148" cy="1282148"/>
          </a:xfrm>
          <a:prstGeom prst="rect">
            <a:avLst/>
          </a:prstGeom>
        </p:spPr>
      </p:pic>
      <p:sp>
        <p:nvSpPr>
          <p:cNvPr id="29" name="ZoneTexte 28">
            <a:extLst>
              <a:ext uri="{FF2B5EF4-FFF2-40B4-BE49-F238E27FC236}">
                <a16:creationId xmlns:a16="http://schemas.microsoft.com/office/drawing/2014/main" id="{B3880E32-C16E-47BD-922E-C7AD1E1D7B11}"/>
              </a:ext>
            </a:extLst>
          </p:cNvPr>
          <p:cNvSpPr txBox="1"/>
          <p:nvPr/>
        </p:nvSpPr>
        <p:spPr>
          <a:xfrm>
            <a:off x="4667341"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fois/sem.</a:t>
            </a:r>
          </a:p>
        </p:txBody>
      </p:sp>
      <p:sp>
        <p:nvSpPr>
          <p:cNvPr id="30" name="ZoneTexte 29">
            <a:extLst>
              <a:ext uri="{FF2B5EF4-FFF2-40B4-BE49-F238E27FC236}">
                <a16:creationId xmlns:a16="http://schemas.microsoft.com/office/drawing/2014/main" id="{C9AEE706-985C-4106-96EA-DFBF5EEEDC5A}"/>
              </a:ext>
            </a:extLst>
          </p:cNvPr>
          <p:cNvSpPr txBox="1"/>
          <p:nvPr/>
        </p:nvSpPr>
        <p:spPr>
          <a:xfrm>
            <a:off x="4761023" y="2018920"/>
            <a:ext cx="1675632" cy="195438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16% </a:t>
            </a:r>
            <a:r>
              <a:rPr lang="fr-FR" sz="1100" dirty="0">
                <a:latin typeface="Century Gothic" panose="020B0502020202020204" pitchFamily="34" charset="0"/>
              </a:rPr>
              <a:t>de ce groupe fréquentent le site de Grandmont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le site des Deux Lions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13% </a:t>
            </a:r>
            <a:r>
              <a:rPr lang="fr-FR" sz="1100" dirty="0">
                <a:latin typeface="Century Gothic" panose="020B0502020202020204" pitchFamily="34" charset="0"/>
              </a:rPr>
              <a:t>le site de Tonnellé</a:t>
            </a:r>
          </a:p>
          <a:p>
            <a:pPr algn="ctr"/>
            <a:endParaRPr lang="fr-FR" sz="1100" dirty="0">
              <a:latin typeface="Century Gothic" panose="020B0502020202020204" pitchFamily="34" charset="0"/>
            </a:endParaRPr>
          </a:p>
        </p:txBody>
      </p:sp>
      <p:sp>
        <p:nvSpPr>
          <p:cNvPr id="31" name="Rectangle 30">
            <a:extLst>
              <a:ext uri="{FF2B5EF4-FFF2-40B4-BE49-F238E27FC236}">
                <a16:creationId xmlns:a16="http://schemas.microsoft.com/office/drawing/2014/main" id="{D0122439-D5C7-4ABA-8637-80675373A5C4}"/>
              </a:ext>
            </a:extLst>
          </p:cNvPr>
          <p:cNvSpPr/>
          <p:nvPr/>
        </p:nvSpPr>
        <p:spPr>
          <a:xfrm>
            <a:off x="4697109" y="1099356"/>
            <a:ext cx="1813850" cy="3930227"/>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E8D940FC-55E8-474D-B9F3-745ECED45B5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68821" y="970403"/>
            <a:ext cx="1282148" cy="1282148"/>
          </a:xfrm>
          <a:prstGeom prst="rect">
            <a:avLst/>
          </a:prstGeom>
        </p:spPr>
      </p:pic>
      <p:sp>
        <p:nvSpPr>
          <p:cNvPr id="33" name="ZoneTexte 32">
            <a:extLst>
              <a:ext uri="{FF2B5EF4-FFF2-40B4-BE49-F238E27FC236}">
                <a16:creationId xmlns:a16="http://schemas.microsoft.com/office/drawing/2014/main" id="{07E1931B-F2AB-4276-9A3B-383AFD5724E6}"/>
              </a:ext>
            </a:extLst>
          </p:cNvPr>
          <p:cNvSpPr txBox="1"/>
          <p:nvPr/>
        </p:nvSpPr>
        <p:spPr>
          <a:xfrm>
            <a:off x="6695636" y="1211007"/>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fois/mois</a:t>
            </a:r>
          </a:p>
        </p:txBody>
      </p:sp>
      <p:sp>
        <p:nvSpPr>
          <p:cNvPr id="34" name="ZoneTexte 33">
            <a:extLst>
              <a:ext uri="{FF2B5EF4-FFF2-40B4-BE49-F238E27FC236}">
                <a16:creationId xmlns:a16="http://schemas.microsoft.com/office/drawing/2014/main" id="{6A3A7DAA-DD85-4DF9-A917-3269C8456B66}"/>
              </a:ext>
            </a:extLst>
          </p:cNvPr>
          <p:cNvSpPr txBox="1"/>
          <p:nvPr/>
        </p:nvSpPr>
        <p:spPr>
          <a:xfrm>
            <a:off x="6798470" y="2018920"/>
            <a:ext cx="1675632" cy="233910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19% </a:t>
            </a:r>
            <a:r>
              <a:rPr lang="fr-FR" sz="1100" dirty="0">
                <a:latin typeface="Century Gothic" panose="020B0502020202020204" pitchFamily="34" charset="0"/>
              </a:rPr>
              <a:t>de ce groupe fréquentent le site des Deux Lions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17% </a:t>
            </a:r>
            <a:r>
              <a:rPr lang="fr-FR" sz="1100" dirty="0">
                <a:latin typeface="Century Gothic" panose="020B0502020202020204" pitchFamily="34" charset="0"/>
              </a:rPr>
              <a:t>fréquentent le site de Plat d’Etain</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13% </a:t>
            </a:r>
            <a:r>
              <a:rPr lang="fr-FR" sz="1100" dirty="0">
                <a:latin typeface="Century Gothic" panose="020B0502020202020204" pitchFamily="34" charset="0"/>
              </a:rPr>
              <a:t>fréquentent le site de Fromont</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des Tanneurs</a:t>
            </a:r>
          </a:p>
        </p:txBody>
      </p:sp>
      <p:sp>
        <p:nvSpPr>
          <p:cNvPr id="35" name="Rectangle 34">
            <a:extLst>
              <a:ext uri="{FF2B5EF4-FFF2-40B4-BE49-F238E27FC236}">
                <a16:creationId xmlns:a16="http://schemas.microsoft.com/office/drawing/2014/main" id="{7F71B6DA-8D92-4FE7-A56C-BFC349DDCF92}"/>
              </a:ext>
            </a:extLst>
          </p:cNvPr>
          <p:cNvSpPr/>
          <p:nvPr/>
        </p:nvSpPr>
        <p:spPr>
          <a:xfrm>
            <a:off x="6734556" y="1099357"/>
            <a:ext cx="1813850" cy="3930226"/>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E3968F2-0A22-4C77-9793-AD2E0EAC9185}"/>
              </a:ext>
            </a:extLst>
          </p:cNvPr>
          <p:cNvSpPr txBox="1"/>
          <p:nvPr/>
        </p:nvSpPr>
        <p:spPr>
          <a:xfrm>
            <a:off x="732486" y="5493569"/>
            <a:ext cx="2011365"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fois/an</a:t>
            </a:r>
          </a:p>
        </p:txBody>
      </p:sp>
      <p:sp>
        <p:nvSpPr>
          <p:cNvPr id="38" name="Rectangle 37">
            <a:extLst>
              <a:ext uri="{FF2B5EF4-FFF2-40B4-BE49-F238E27FC236}">
                <a16:creationId xmlns:a16="http://schemas.microsoft.com/office/drawing/2014/main" id="{4769CA46-9855-4DDF-8A5F-6A9BCCA518B8}"/>
              </a:ext>
            </a:extLst>
          </p:cNvPr>
          <p:cNvSpPr/>
          <p:nvPr/>
        </p:nvSpPr>
        <p:spPr>
          <a:xfrm>
            <a:off x="721454" y="5234730"/>
            <a:ext cx="7826951" cy="127090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56D3198B-9B8F-40E5-872E-34FD475B43A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552" y="994102"/>
            <a:ext cx="1282148" cy="1282148"/>
          </a:xfrm>
          <a:prstGeom prst="rect">
            <a:avLst/>
          </a:prstGeom>
        </p:spPr>
      </p:pic>
      <p:sp>
        <p:nvSpPr>
          <p:cNvPr id="4" name="ZoneTexte 3">
            <a:extLst>
              <a:ext uri="{FF2B5EF4-FFF2-40B4-BE49-F238E27FC236}">
                <a16:creationId xmlns:a16="http://schemas.microsoft.com/office/drawing/2014/main" id="{7593BC88-0275-4DE8-8C50-0EF1165FBE35}"/>
              </a:ext>
            </a:extLst>
          </p:cNvPr>
          <p:cNvSpPr txBox="1"/>
          <p:nvPr/>
        </p:nvSpPr>
        <p:spPr>
          <a:xfrm>
            <a:off x="1367406" y="1812022"/>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n=7</a:t>
            </a:r>
          </a:p>
        </p:txBody>
      </p:sp>
      <p:sp>
        <p:nvSpPr>
          <p:cNvPr id="40" name="ZoneTexte 39">
            <a:extLst>
              <a:ext uri="{FF2B5EF4-FFF2-40B4-BE49-F238E27FC236}">
                <a16:creationId xmlns:a16="http://schemas.microsoft.com/office/drawing/2014/main" id="{79097C2E-BC9A-4D26-8850-F062D98216A0}"/>
              </a:ext>
            </a:extLst>
          </p:cNvPr>
          <p:cNvSpPr txBox="1"/>
          <p:nvPr/>
        </p:nvSpPr>
        <p:spPr>
          <a:xfrm>
            <a:off x="3364822"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n=19</a:t>
            </a:r>
          </a:p>
        </p:txBody>
      </p:sp>
      <p:sp>
        <p:nvSpPr>
          <p:cNvPr id="41" name="ZoneTexte 40">
            <a:extLst>
              <a:ext uri="{FF2B5EF4-FFF2-40B4-BE49-F238E27FC236}">
                <a16:creationId xmlns:a16="http://schemas.microsoft.com/office/drawing/2014/main" id="{B2269688-C61C-47C2-9628-A1C271088712}"/>
              </a:ext>
            </a:extLst>
          </p:cNvPr>
          <p:cNvSpPr txBox="1"/>
          <p:nvPr/>
        </p:nvSpPr>
        <p:spPr>
          <a:xfrm>
            <a:off x="5330391"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n=88</a:t>
            </a:r>
          </a:p>
        </p:txBody>
      </p:sp>
      <p:sp>
        <p:nvSpPr>
          <p:cNvPr id="42" name="ZoneTexte 41">
            <a:extLst>
              <a:ext uri="{FF2B5EF4-FFF2-40B4-BE49-F238E27FC236}">
                <a16:creationId xmlns:a16="http://schemas.microsoft.com/office/drawing/2014/main" id="{79F34133-81EA-4F03-AAF0-B10300454A09}"/>
              </a:ext>
            </a:extLst>
          </p:cNvPr>
          <p:cNvSpPr txBox="1"/>
          <p:nvPr/>
        </p:nvSpPr>
        <p:spPr>
          <a:xfrm>
            <a:off x="7367838"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n=143</a:t>
            </a:r>
          </a:p>
        </p:txBody>
      </p:sp>
      <p:sp>
        <p:nvSpPr>
          <p:cNvPr id="43" name="ZoneTexte 42">
            <a:extLst>
              <a:ext uri="{FF2B5EF4-FFF2-40B4-BE49-F238E27FC236}">
                <a16:creationId xmlns:a16="http://schemas.microsoft.com/office/drawing/2014/main" id="{799AB02B-CD93-4D2B-8EC1-BFD8D289B0D8}"/>
              </a:ext>
            </a:extLst>
          </p:cNvPr>
          <p:cNvSpPr txBox="1"/>
          <p:nvPr/>
        </p:nvSpPr>
        <p:spPr>
          <a:xfrm>
            <a:off x="1297227" y="6000358"/>
            <a:ext cx="664137" cy="230832"/>
          </a:xfrm>
          <a:prstGeom prst="rect">
            <a:avLst/>
          </a:prstGeom>
          <a:noFill/>
        </p:spPr>
        <p:txBody>
          <a:bodyPr wrap="square" rtlCol="0">
            <a:spAutoFit/>
          </a:bodyPr>
          <a:lstStyle/>
          <a:p>
            <a:pPr algn="ctr"/>
            <a:r>
              <a:rPr lang="fr-FR" sz="900" b="1" dirty="0">
                <a:latin typeface="Century Gothic" panose="020B0502020202020204" pitchFamily="34" charset="0"/>
              </a:rPr>
              <a:t>n=291</a:t>
            </a:r>
          </a:p>
        </p:txBody>
      </p:sp>
      <p:sp>
        <p:nvSpPr>
          <p:cNvPr id="44" name="ZoneTexte 43">
            <a:extLst>
              <a:ext uri="{FF2B5EF4-FFF2-40B4-BE49-F238E27FC236}">
                <a16:creationId xmlns:a16="http://schemas.microsoft.com/office/drawing/2014/main" id="{E46C2663-031B-43D3-853F-C8159AF9028B}"/>
              </a:ext>
            </a:extLst>
          </p:cNvPr>
          <p:cNvSpPr txBox="1"/>
          <p:nvPr/>
        </p:nvSpPr>
        <p:spPr>
          <a:xfrm>
            <a:off x="2668815" y="5301737"/>
            <a:ext cx="5795720" cy="1054519"/>
          </a:xfrm>
          <a:prstGeom prst="rect">
            <a:avLst/>
          </a:prstGeom>
          <a:noFill/>
        </p:spPr>
        <p:txBody>
          <a:bodyPr wrap="square" numCol="2" rtlCol="0">
            <a:spAutoFit/>
          </a:bodyPr>
          <a:lstStyle/>
          <a:p>
            <a:pPr>
              <a:lnSpc>
                <a:spcPct val="200000"/>
              </a:lnSpc>
            </a:pPr>
            <a:r>
              <a:rPr lang="fr-FR" sz="1600" b="1" dirty="0">
                <a:solidFill>
                  <a:srgbClr val="00A99B"/>
                </a:solidFill>
                <a:latin typeface="Century Gothic" panose="020B0502020202020204" pitchFamily="34" charset="0"/>
              </a:rPr>
              <a:t>25% </a:t>
            </a:r>
            <a:r>
              <a:rPr lang="fr-FR" sz="1100" dirty="0">
                <a:latin typeface="Century Gothic" panose="020B0502020202020204" pitchFamily="34" charset="0"/>
              </a:rPr>
              <a:t>fréquentent le site de Plat d’Etain</a:t>
            </a:r>
          </a:p>
          <a:p>
            <a:pPr>
              <a:lnSpc>
                <a:spcPct val="200000"/>
              </a:lnSpc>
            </a:pPr>
            <a:r>
              <a:rPr lang="fr-FR" sz="1400" b="1" dirty="0">
                <a:solidFill>
                  <a:srgbClr val="00A99B"/>
                </a:solidFill>
                <a:latin typeface="Century Gothic" panose="020B0502020202020204" pitchFamily="34" charset="0"/>
              </a:rPr>
              <a:t>14% </a:t>
            </a:r>
            <a:r>
              <a:rPr lang="fr-FR" sz="1100" dirty="0">
                <a:latin typeface="Century Gothic" panose="020B0502020202020204" pitchFamily="34" charset="0"/>
              </a:rPr>
              <a:t>fréquentent le site de Deux Lions</a:t>
            </a:r>
          </a:p>
          <a:p>
            <a:endParaRPr lang="fr-FR" sz="1100" dirty="0">
              <a:latin typeface="Century Gothic" panose="020B0502020202020204" pitchFamily="34" charset="0"/>
            </a:endParaRPr>
          </a:p>
          <a:p>
            <a:pPr>
              <a:lnSpc>
                <a:spcPct val="200000"/>
              </a:lnSpc>
            </a:pPr>
            <a:r>
              <a:rPr lang="fr-FR" sz="1100" b="1" dirty="0">
                <a:solidFill>
                  <a:srgbClr val="00A99B"/>
                </a:solidFill>
                <a:latin typeface="Century Gothic" panose="020B0502020202020204" pitchFamily="34" charset="0"/>
              </a:rPr>
              <a:t>10% </a:t>
            </a:r>
            <a:r>
              <a:rPr lang="fr-FR" sz="1100" dirty="0">
                <a:latin typeface="Century Gothic" panose="020B0502020202020204" pitchFamily="34" charset="0"/>
              </a:rPr>
              <a:t>fréquentent le site de Grandmont</a:t>
            </a:r>
          </a:p>
          <a:p>
            <a:pPr>
              <a:lnSpc>
                <a:spcPct val="200000"/>
              </a:lnSpc>
            </a:pPr>
            <a:r>
              <a:rPr lang="fr-FR" sz="1100" b="1" dirty="0">
                <a:solidFill>
                  <a:srgbClr val="00A99B"/>
                </a:solidFill>
                <a:latin typeface="Century Gothic" panose="020B0502020202020204" pitchFamily="34" charset="0"/>
              </a:rPr>
              <a:t>9% </a:t>
            </a:r>
            <a:r>
              <a:rPr lang="fr-FR" sz="1100" dirty="0">
                <a:latin typeface="Century Gothic" panose="020B0502020202020204" pitchFamily="34" charset="0"/>
              </a:rPr>
              <a:t>fréquentent le site des Tanneurs</a:t>
            </a:r>
          </a:p>
        </p:txBody>
      </p:sp>
      <p:sp>
        <p:nvSpPr>
          <p:cNvPr id="3" name="Rectangle 2">
            <a:extLst>
              <a:ext uri="{FF2B5EF4-FFF2-40B4-BE49-F238E27FC236}">
                <a16:creationId xmlns:a16="http://schemas.microsoft.com/office/drawing/2014/main" id="{E538F878-BD93-4FC8-9CED-6EB745C16413}"/>
              </a:ext>
            </a:extLst>
          </p:cNvPr>
          <p:cNvSpPr/>
          <p:nvPr/>
        </p:nvSpPr>
        <p:spPr>
          <a:xfrm>
            <a:off x="623719" y="6555800"/>
            <a:ext cx="4123245" cy="261610"/>
          </a:xfrm>
          <a:prstGeom prst="rect">
            <a:avLst/>
          </a:prstGeom>
        </p:spPr>
        <p:txBody>
          <a:bodyPr wrap="none">
            <a:spAutoFit/>
          </a:bodyPr>
          <a:lstStyle/>
          <a:p>
            <a:r>
              <a:rPr lang="fr-FR" sz="1100" i="1" dirty="0">
                <a:latin typeface="Century Gothic" panose="020B0502020202020204" pitchFamily="34" charset="0"/>
              </a:rPr>
              <a:t>NB : plusieurs réponses possibles – total des réponses = 548</a:t>
            </a:r>
            <a:endParaRPr lang="fr-FR" sz="1100" i="1" dirty="0"/>
          </a:p>
        </p:txBody>
      </p:sp>
      <p:pic>
        <p:nvPicPr>
          <p:cNvPr id="36" name="Image 35">
            <a:extLst>
              <a:ext uri="{FF2B5EF4-FFF2-40B4-BE49-F238E27FC236}">
                <a16:creationId xmlns:a16="http://schemas.microsoft.com/office/drawing/2014/main" id="{877F0ECF-7565-450B-83AF-8B3155E49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sp>
        <p:nvSpPr>
          <p:cNvPr id="5" name="Espace réservé du numéro de diapositive 4">
            <a:extLst>
              <a:ext uri="{FF2B5EF4-FFF2-40B4-BE49-F238E27FC236}">
                <a16:creationId xmlns:a16="http://schemas.microsoft.com/office/drawing/2014/main" id="{C822D688-CAB6-4F4B-8AE5-0B39F5B02A9F}"/>
              </a:ext>
            </a:extLst>
          </p:cNvPr>
          <p:cNvSpPr>
            <a:spLocks noGrp="1"/>
          </p:cNvSpPr>
          <p:nvPr>
            <p:ph type="sldNum" sz="quarter" idx="12"/>
          </p:nvPr>
        </p:nvSpPr>
        <p:spPr/>
        <p:txBody>
          <a:bodyPr/>
          <a:lstStyle/>
          <a:p>
            <a:fld id="{E399C115-596B-4060-A119-8783C9F587DB}" type="slidenum">
              <a:rPr lang="fr-FR" smtClean="0"/>
              <a:t>75</a:t>
            </a:fld>
            <a:endParaRPr lang="fr-FR"/>
          </a:p>
        </p:txBody>
      </p:sp>
    </p:spTree>
    <p:extLst>
      <p:ext uri="{BB962C8B-B14F-4D97-AF65-F5344CB8AC3E}">
        <p14:creationId xmlns:p14="http://schemas.microsoft.com/office/powerpoint/2010/main" val="4158597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7649649" cy="646331"/>
          </a:xfrm>
          <a:prstGeom prst="rect">
            <a:avLst/>
          </a:prstGeom>
          <a:noFill/>
        </p:spPr>
        <p:txBody>
          <a:bodyPr wrap="square" rtlCol="0">
            <a:spAutoFit/>
          </a:bodyPr>
          <a:lstStyle/>
          <a:p>
            <a:r>
              <a:rPr lang="fr-FR" b="1" dirty="0">
                <a:latin typeface="Century Gothic" panose="020B0502020202020204" pitchFamily="34" charset="0"/>
              </a:rPr>
              <a:t>Fréquence des déplacements vers d’autres sites pour la population des BIATSS</a:t>
            </a:r>
          </a:p>
        </p:txBody>
      </p:sp>
      <p:pic>
        <p:nvPicPr>
          <p:cNvPr id="10" name="Image 9">
            <a:extLst>
              <a:ext uri="{FF2B5EF4-FFF2-40B4-BE49-F238E27FC236}">
                <a16:creationId xmlns:a16="http://schemas.microsoft.com/office/drawing/2014/main" id="{21676EB6-2E61-4885-8ACF-E361A3C5D7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5113" y="5312598"/>
            <a:ext cx="1282148" cy="1121885"/>
          </a:xfrm>
          <a:prstGeom prst="rect">
            <a:avLst/>
          </a:prstGeom>
        </p:spPr>
      </p:pic>
      <p:sp>
        <p:nvSpPr>
          <p:cNvPr id="11" name="ZoneTexte 10">
            <a:extLst>
              <a:ext uri="{FF2B5EF4-FFF2-40B4-BE49-F238E27FC236}">
                <a16:creationId xmlns:a16="http://schemas.microsoft.com/office/drawing/2014/main" id="{FAE780BF-9812-4862-9EFB-401F1F09B213}"/>
              </a:ext>
            </a:extLst>
          </p:cNvPr>
          <p:cNvSpPr txBox="1"/>
          <p:nvPr/>
        </p:nvSpPr>
        <p:spPr>
          <a:xfrm>
            <a:off x="678769" y="1212216"/>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fois/jour</a:t>
            </a:r>
          </a:p>
        </p:txBody>
      </p:sp>
      <p:sp>
        <p:nvSpPr>
          <p:cNvPr id="16" name="ZoneTexte 15">
            <a:extLst>
              <a:ext uri="{FF2B5EF4-FFF2-40B4-BE49-F238E27FC236}">
                <a16:creationId xmlns:a16="http://schemas.microsoft.com/office/drawing/2014/main" id="{E77A341E-48F0-42C2-BA5E-D2B26FFE4769}"/>
              </a:ext>
            </a:extLst>
          </p:cNvPr>
          <p:cNvSpPr txBox="1"/>
          <p:nvPr/>
        </p:nvSpPr>
        <p:spPr>
          <a:xfrm>
            <a:off x="785368" y="2018920"/>
            <a:ext cx="1675632" cy="1354217"/>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60% </a:t>
            </a:r>
            <a:r>
              <a:rPr lang="fr-FR" sz="1100" dirty="0">
                <a:latin typeface="Century Gothic" panose="020B0502020202020204" pitchFamily="34" charset="0"/>
              </a:rPr>
              <a:t>de ce groupe se rendent sur le site de Plat d’Etain</a:t>
            </a:r>
          </a:p>
          <a:p>
            <a:pPr algn="ctr"/>
            <a:endParaRPr lang="fr-FR" sz="1100" dirty="0">
              <a:latin typeface="Century Gothic" panose="020B0502020202020204" pitchFamily="34" charset="0"/>
            </a:endParaRPr>
          </a:p>
          <a:p>
            <a:pPr algn="ctr"/>
            <a:r>
              <a:rPr lang="fr-FR" sz="1100" dirty="0">
                <a:latin typeface="Century Gothic" panose="020B0502020202020204" pitchFamily="34" charset="0"/>
              </a:rPr>
              <a:t>Le reste se rend à </a:t>
            </a:r>
            <a:r>
              <a:rPr lang="fr-FR" sz="1100" dirty="0" err="1">
                <a:latin typeface="Century Gothic" panose="020B0502020202020204" pitchFamily="34" charset="0"/>
              </a:rPr>
              <a:t>Néricault</a:t>
            </a:r>
            <a:r>
              <a:rPr lang="fr-FR" sz="1100" dirty="0">
                <a:latin typeface="Century Gothic" panose="020B0502020202020204" pitchFamily="34" charset="0"/>
              </a:rPr>
              <a:t> Destouches et Tanneurs</a:t>
            </a:r>
          </a:p>
        </p:txBody>
      </p:sp>
      <p:sp>
        <p:nvSpPr>
          <p:cNvPr id="18" name="Rectangle 17">
            <a:extLst>
              <a:ext uri="{FF2B5EF4-FFF2-40B4-BE49-F238E27FC236}">
                <a16:creationId xmlns:a16="http://schemas.microsoft.com/office/drawing/2014/main" id="{F8CD5CC3-D73A-4960-A54F-CCABE67ECE4F}"/>
              </a:ext>
            </a:extLst>
          </p:cNvPr>
          <p:cNvSpPr/>
          <p:nvPr/>
        </p:nvSpPr>
        <p:spPr>
          <a:xfrm>
            <a:off x="721454" y="1099356"/>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1545B17D-882E-4CED-8159-E97FDBC09E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11360" y="994102"/>
            <a:ext cx="1282148" cy="1282148"/>
          </a:xfrm>
          <a:prstGeom prst="rect">
            <a:avLst/>
          </a:prstGeom>
        </p:spPr>
      </p:pic>
      <p:sp>
        <p:nvSpPr>
          <p:cNvPr id="25" name="ZoneTexte 24">
            <a:extLst>
              <a:ext uri="{FF2B5EF4-FFF2-40B4-BE49-F238E27FC236}">
                <a16:creationId xmlns:a16="http://schemas.microsoft.com/office/drawing/2014/main" id="{DE5A0983-8CA5-4154-B799-3328AA0B4C1B}"/>
              </a:ext>
            </a:extLst>
          </p:cNvPr>
          <p:cNvSpPr txBox="1"/>
          <p:nvPr/>
        </p:nvSpPr>
        <p:spPr>
          <a:xfrm>
            <a:off x="2668814"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Tous les jours</a:t>
            </a:r>
          </a:p>
        </p:txBody>
      </p:sp>
      <p:sp>
        <p:nvSpPr>
          <p:cNvPr id="26" name="ZoneTexte 25">
            <a:extLst>
              <a:ext uri="{FF2B5EF4-FFF2-40B4-BE49-F238E27FC236}">
                <a16:creationId xmlns:a16="http://schemas.microsoft.com/office/drawing/2014/main" id="{FB4EF7BA-9B74-4DC2-9899-D6F7B4D03352}"/>
              </a:ext>
            </a:extLst>
          </p:cNvPr>
          <p:cNvSpPr txBox="1"/>
          <p:nvPr/>
        </p:nvSpPr>
        <p:spPr>
          <a:xfrm>
            <a:off x="2778380" y="2018920"/>
            <a:ext cx="1759509" cy="207749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43% </a:t>
            </a:r>
            <a:r>
              <a:rPr lang="fr-FR" sz="1100" dirty="0">
                <a:latin typeface="Century Gothic" panose="020B0502020202020204" pitchFamily="34" charset="0"/>
              </a:rPr>
              <a:t>de ce groupe vont sur le site de Plat d’Etain</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de Grandmont</a:t>
            </a:r>
          </a:p>
          <a:p>
            <a:pPr algn="ctr"/>
            <a:endParaRPr lang="fr-FR" sz="1100" dirty="0">
              <a:latin typeface="Century Gothic" panose="020B0502020202020204" pitchFamily="34" charset="0"/>
            </a:endParaRPr>
          </a:p>
          <a:p>
            <a:pPr algn="ctr"/>
            <a:r>
              <a:rPr lang="fr-FR" sz="1100" dirty="0">
                <a:latin typeface="Century Gothic" panose="020B0502020202020204" pitchFamily="34" charset="0"/>
              </a:rPr>
              <a:t>Le reste du groupe se répartit entre Luthier, Tanneurs, Tonnellé, Deux Lions,…</a:t>
            </a:r>
          </a:p>
        </p:txBody>
      </p:sp>
      <p:sp>
        <p:nvSpPr>
          <p:cNvPr id="27" name="Rectangle 26">
            <a:extLst>
              <a:ext uri="{FF2B5EF4-FFF2-40B4-BE49-F238E27FC236}">
                <a16:creationId xmlns:a16="http://schemas.microsoft.com/office/drawing/2014/main" id="{141AA5BB-5E72-4DF6-A4D6-1F254F5A454A}"/>
              </a:ext>
            </a:extLst>
          </p:cNvPr>
          <p:cNvSpPr/>
          <p:nvPr/>
        </p:nvSpPr>
        <p:spPr>
          <a:xfrm>
            <a:off x="2714467" y="1099357"/>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87B13ACA-9AB5-4C7E-B3B6-3A2DA1D9838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964839" y="970403"/>
            <a:ext cx="1282148" cy="1282148"/>
          </a:xfrm>
          <a:prstGeom prst="rect">
            <a:avLst/>
          </a:prstGeom>
        </p:spPr>
      </p:pic>
      <p:sp>
        <p:nvSpPr>
          <p:cNvPr id="29" name="ZoneTexte 28">
            <a:extLst>
              <a:ext uri="{FF2B5EF4-FFF2-40B4-BE49-F238E27FC236}">
                <a16:creationId xmlns:a16="http://schemas.microsoft.com/office/drawing/2014/main" id="{B3880E32-C16E-47BD-922E-C7AD1E1D7B11}"/>
              </a:ext>
            </a:extLst>
          </p:cNvPr>
          <p:cNvSpPr txBox="1"/>
          <p:nvPr/>
        </p:nvSpPr>
        <p:spPr>
          <a:xfrm>
            <a:off x="4667341"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fois/sem.</a:t>
            </a:r>
          </a:p>
        </p:txBody>
      </p:sp>
      <p:sp>
        <p:nvSpPr>
          <p:cNvPr id="30" name="ZoneTexte 29">
            <a:extLst>
              <a:ext uri="{FF2B5EF4-FFF2-40B4-BE49-F238E27FC236}">
                <a16:creationId xmlns:a16="http://schemas.microsoft.com/office/drawing/2014/main" id="{C9AEE706-985C-4106-96EA-DFBF5EEEDC5A}"/>
              </a:ext>
            </a:extLst>
          </p:cNvPr>
          <p:cNvSpPr txBox="1"/>
          <p:nvPr/>
        </p:nvSpPr>
        <p:spPr>
          <a:xfrm>
            <a:off x="4761023" y="2018920"/>
            <a:ext cx="1675632" cy="1446550"/>
          </a:xfrm>
          <a:prstGeom prst="rect">
            <a:avLst/>
          </a:prstGeom>
          <a:noFill/>
        </p:spPr>
        <p:txBody>
          <a:bodyPr wrap="square" rtlCol="0">
            <a:spAutoFit/>
          </a:bodyPr>
          <a:lstStyle/>
          <a:p>
            <a:pPr algn="ctr"/>
            <a:r>
              <a:rPr lang="fr-FR" sz="1100" dirty="0">
                <a:latin typeface="Century Gothic" panose="020B0502020202020204" pitchFamily="34" charset="0"/>
              </a:rPr>
              <a:t>La répartition est homogène entre les sites de Tonnellé, Plat d’Etain, </a:t>
            </a:r>
            <a:r>
              <a:rPr lang="fr-FR" sz="1100" dirty="0" err="1">
                <a:latin typeface="Century Gothic" panose="020B0502020202020204" pitchFamily="34" charset="0"/>
              </a:rPr>
              <a:t>Néricault</a:t>
            </a:r>
            <a:r>
              <a:rPr lang="fr-FR" sz="1100" dirty="0">
                <a:latin typeface="Century Gothic" panose="020B0502020202020204" pitchFamily="34" charset="0"/>
              </a:rPr>
              <a:t> Destouches, Tanneurs, Fromont, Grandmont, Deux Lions</a:t>
            </a:r>
          </a:p>
        </p:txBody>
      </p:sp>
      <p:sp>
        <p:nvSpPr>
          <p:cNvPr id="31" name="Rectangle 30">
            <a:extLst>
              <a:ext uri="{FF2B5EF4-FFF2-40B4-BE49-F238E27FC236}">
                <a16:creationId xmlns:a16="http://schemas.microsoft.com/office/drawing/2014/main" id="{D0122439-D5C7-4ABA-8637-80675373A5C4}"/>
              </a:ext>
            </a:extLst>
          </p:cNvPr>
          <p:cNvSpPr/>
          <p:nvPr/>
        </p:nvSpPr>
        <p:spPr>
          <a:xfrm>
            <a:off x="4697109" y="1099356"/>
            <a:ext cx="1813850" cy="3930227"/>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E8D940FC-55E8-474D-B9F3-745ECED45B5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68821" y="970403"/>
            <a:ext cx="1282148" cy="1282148"/>
          </a:xfrm>
          <a:prstGeom prst="rect">
            <a:avLst/>
          </a:prstGeom>
        </p:spPr>
      </p:pic>
      <p:sp>
        <p:nvSpPr>
          <p:cNvPr id="33" name="ZoneTexte 32">
            <a:extLst>
              <a:ext uri="{FF2B5EF4-FFF2-40B4-BE49-F238E27FC236}">
                <a16:creationId xmlns:a16="http://schemas.microsoft.com/office/drawing/2014/main" id="{07E1931B-F2AB-4276-9A3B-383AFD5724E6}"/>
              </a:ext>
            </a:extLst>
          </p:cNvPr>
          <p:cNvSpPr txBox="1"/>
          <p:nvPr/>
        </p:nvSpPr>
        <p:spPr>
          <a:xfrm>
            <a:off x="6695636" y="1211007"/>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fois/mois</a:t>
            </a:r>
          </a:p>
        </p:txBody>
      </p:sp>
      <p:sp>
        <p:nvSpPr>
          <p:cNvPr id="34" name="ZoneTexte 33">
            <a:extLst>
              <a:ext uri="{FF2B5EF4-FFF2-40B4-BE49-F238E27FC236}">
                <a16:creationId xmlns:a16="http://schemas.microsoft.com/office/drawing/2014/main" id="{6A3A7DAA-DD85-4DF9-A917-3269C8456B66}"/>
              </a:ext>
            </a:extLst>
          </p:cNvPr>
          <p:cNvSpPr txBox="1"/>
          <p:nvPr/>
        </p:nvSpPr>
        <p:spPr>
          <a:xfrm>
            <a:off x="6798470" y="2018920"/>
            <a:ext cx="1675632" cy="2339102"/>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21% </a:t>
            </a:r>
            <a:r>
              <a:rPr lang="fr-FR" sz="1100" dirty="0">
                <a:latin typeface="Century Gothic" panose="020B0502020202020204" pitchFamily="34" charset="0"/>
              </a:rPr>
              <a:t>de ce groupe fréquentent le site Plat d’Etain</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19% </a:t>
            </a:r>
            <a:r>
              <a:rPr lang="fr-FR" sz="1100" dirty="0">
                <a:latin typeface="Century Gothic" panose="020B0502020202020204" pitchFamily="34" charset="0"/>
              </a:rPr>
              <a:t>fréquentent le site des Deux Lions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16% </a:t>
            </a:r>
            <a:r>
              <a:rPr lang="fr-FR" sz="1100" dirty="0">
                <a:latin typeface="Century Gothic" panose="020B0502020202020204" pitchFamily="34" charset="0"/>
              </a:rPr>
              <a:t>fréquentent le site des Tanneurs </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11% </a:t>
            </a:r>
            <a:r>
              <a:rPr lang="fr-FR" sz="1100" dirty="0">
                <a:latin typeface="Century Gothic" panose="020B0502020202020204" pitchFamily="34" charset="0"/>
              </a:rPr>
              <a:t>fréquentent le site de Tonnellé</a:t>
            </a:r>
          </a:p>
        </p:txBody>
      </p:sp>
      <p:sp>
        <p:nvSpPr>
          <p:cNvPr id="35" name="Rectangle 34">
            <a:extLst>
              <a:ext uri="{FF2B5EF4-FFF2-40B4-BE49-F238E27FC236}">
                <a16:creationId xmlns:a16="http://schemas.microsoft.com/office/drawing/2014/main" id="{7F71B6DA-8D92-4FE7-A56C-BFC349DDCF92}"/>
              </a:ext>
            </a:extLst>
          </p:cNvPr>
          <p:cNvSpPr/>
          <p:nvPr/>
        </p:nvSpPr>
        <p:spPr>
          <a:xfrm>
            <a:off x="6734556" y="1099357"/>
            <a:ext cx="1813850" cy="3930226"/>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1E3968F2-0A22-4C77-9793-AD2E0EAC9185}"/>
              </a:ext>
            </a:extLst>
          </p:cNvPr>
          <p:cNvSpPr txBox="1"/>
          <p:nvPr/>
        </p:nvSpPr>
        <p:spPr>
          <a:xfrm>
            <a:off x="732486" y="5493569"/>
            <a:ext cx="2011365"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fois/an</a:t>
            </a:r>
          </a:p>
        </p:txBody>
      </p:sp>
      <p:sp>
        <p:nvSpPr>
          <p:cNvPr id="38" name="Rectangle 37">
            <a:extLst>
              <a:ext uri="{FF2B5EF4-FFF2-40B4-BE49-F238E27FC236}">
                <a16:creationId xmlns:a16="http://schemas.microsoft.com/office/drawing/2014/main" id="{4769CA46-9855-4DDF-8A5F-6A9BCCA518B8}"/>
              </a:ext>
            </a:extLst>
          </p:cNvPr>
          <p:cNvSpPr/>
          <p:nvPr/>
        </p:nvSpPr>
        <p:spPr>
          <a:xfrm>
            <a:off x="721454" y="5234730"/>
            <a:ext cx="7826951" cy="127090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56D3198B-9B8F-40E5-872E-34FD475B43A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552" y="994102"/>
            <a:ext cx="1282148" cy="1282148"/>
          </a:xfrm>
          <a:prstGeom prst="rect">
            <a:avLst/>
          </a:prstGeom>
        </p:spPr>
      </p:pic>
      <p:sp>
        <p:nvSpPr>
          <p:cNvPr id="4" name="ZoneTexte 3">
            <a:extLst>
              <a:ext uri="{FF2B5EF4-FFF2-40B4-BE49-F238E27FC236}">
                <a16:creationId xmlns:a16="http://schemas.microsoft.com/office/drawing/2014/main" id="{7593BC88-0275-4DE8-8C50-0EF1165FBE35}"/>
              </a:ext>
            </a:extLst>
          </p:cNvPr>
          <p:cNvSpPr txBox="1"/>
          <p:nvPr/>
        </p:nvSpPr>
        <p:spPr>
          <a:xfrm>
            <a:off x="1367406" y="1812022"/>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n=5</a:t>
            </a:r>
          </a:p>
        </p:txBody>
      </p:sp>
      <p:sp>
        <p:nvSpPr>
          <p:cNvPr id="40" name="ZoneTexte 39">
            <a:extLst>
              <a:ext uri="{FF2B5EF4-FFF2-40B4-BE49-F238E27FC236}">
                <a16:creationId xmlns:a16="http://schemas.microsoft.com/office/drawing/2014/main" id="{79097C2E-BC9A-4D26-8850-F062D98216A0}"/>
              </a:ext>
            </a:extLst>
          </p:cNvPr>
          <p:cNvSpPr txBox="1"/>
          <p:nvPr/>
        </p:nvSpPr>
        <p:spPr>
          <a:xfrm>
            <a:off x="3364822"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n=28</a:t>
            </a:r>
          </a:p>
        </p:txBody>
      </p:sp>
      <p:sp>
        <p:nvSpPr>
          <p:cNvPr id="41" name="ZoneTexte 40">
            <a:extLst>
              <a:ext uri="{FF2B5EF4-FFF2-40B4-BE49-F238E27FC236}">
                <a16:creationId xmlns:a16="http://schemas.microsoft.com/office/drawing/2014/main" id="{B2269688-C61C-47C2-9628-A1C271088712}"/>
              </a:ext>
            </a:extLst>
          </p:cNvPr>
          <p:cNvSpPr txBox="1"/>
          <p:nvPr/>
        </p:nvSpPr>
        <p:spPr>
          <a:xfrm>
            <a:off x="5330391"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n=35</a:t>
            </a:r>
          </a:p>
        </p:txBody>
      </p:sp>
      <p:sp>
        <p:nvSpPr>
          <p:cNvPr id="42" name="ZoneTexte 41">
            <a:extLst>
              <a:ext uri="{FF2B5EF4-FFF2-40B4-BE49-F238E27FC236}">
                <a16:creationId xmlns:a16="http://schemas.microsoft.com/office/drawing/2014/main" id="{79F34133-81EA-4F03-AAF0-B10300454A09}"/>
              </a:ext>
            </a:extLst>
          </p:cNvPr>
          <p:cNvSpPr txBox="1"/>
          <p:nvPr/>
        </p:nvSpPr>
        <p:spPr>
          <a:xfrm>
            <a:off x="7367838"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n=233</a:t>
            </a:r>
          </a:p>
        </p:txBody>
      </p:sp>
      <p:sp>
        <p:nvSpPr>
          <p:cNvPr id="43" name="ZoneTexte 42">
            <a:extLst>
              <a:ext uri="{FF2B5EF4-FFF2-40B4-BE49-F238E27FC236}">
                <a16:creationId xmlns:a16="http://schemas.microsoft.com/office/drawing/2014/main" id="{799AB02B-CD93-4D2B-8EC1-BFD8D289B0D8}"/>
              </a:ext>
            </a:extLst>
          </p:cNvPr>
          <p:cNvSpPr txBox="1"/>
          <p:nvPr/>
        </p:nvSpPr>
        <p:spPr>
          <a:xfrm>
            <a:off x="1297227" y="6000358"/>
            <a:ext cx="664137" cy="230832"/>
          </a:xfrm>
          <a:prstGeom prst="rect">
            <a:avLst/>
          </a:prstGeom>
          <a:noFill/>
        </p:spPr>
        <p:txBody>
          <a:bodyPr wrap="square" rtlCol="0">
            <a:spAutoFit/>
          </a:bodyPr>
          <a:lstStyle/>
          <a:p>
            <a:pPr algn="ctr"/>
            <a:r>
              <a:rPr lang="fr-FR" sz="900" b="1" dirty="0">
                <a:latin typeface="Century Gothic" panose="020B0502020202020204" pitchFamily="34" charset="0"/>
              </a:rPr>
              <a:t>n=800</a:t>
            </a:r>
          </a:p>
        </p:txBody>
      </p:sp>
      <p:sp>
        <p:nvSpPr>
          <p:cNvPr id="44" name="ZoneTexte 43">
            <a:extLst>
              <a:ext uri="{FF2B5EF4-FFF2-40B4-BE49-F238E27FC236}">
                <a16:creationId xmlns:a16="http://schemas.microsoft.com/office/drawing/2014/main" id="{E46C2663-031B-43D3-853F-C8159AF9028B}"/>
              </a:ext>
            </a:extLst>
          </p:cNvPr>
          <p:cNvSpPr txBox="1"/>
          <p:nvPr/>
        </p:nvSpPr>
        <p:spPr>
          <a:xfrm>
            <a:off x="2668815" y="5301737"/>
            <a:ext cx="5795720" cy="1054519"/>
          </a:xfrm>
          <a:prstGeom prst="rect">
            <a:avLst/>
          </a:prstGeom>
          <a:noFill/>
        </p:spPr>
        <p:txBody>
          <a:bodyPr wrap="square" numCol="2" rtlCol="0">
            <a:spAutoFit/>
          </a:bodyPr>
          <a:lstStyle/>
          <a:p>
            <a:pPr>
              <a:lnSpc>
                <a:spcPct val="200000"/>
              </a:lnSpc>
            </a:pPr>
            <a:r>
              <a:rPr lang="fr-FR" sz="1600" b="1" dirty="0">
                <a:solidFill>
                  <a:srgbClr val="00A99B"/>
                </a:solidFill>
                <a:latin typeface="Century Gothic" panose="020B0502020202020204" pitchFamily="34" charset="0"/>
              </a:rPr>
              <a:t>17% </a:t>
            </a:r>
            <a:r>
              <a:rPr lang="fr-FR" sz="1100" dirty="0">
                <a:latin typeface="Century Gothic" panose="020B0502020202020204" pitchFamily="34" charset="0"/>
              </a:rPr>
              <a:t>fréquentent le site des Deux Lions</a:t>
            </a:r>
          </a:p>
          <a:p>
            <a:pPr>
              <a:lnSpc>
                <a:spcPct val="200000"/>
              </a:lnSpc>
            </a:pPr>
            <a:r>
              <a:rPr lang="fr-FR" sz="1400" b="1" dirty="0">
                <a:solidFill>
                  <a:srgbClr val="00A99B"/>
                </a:solidFill>
                <a:latin typeface="Century Gothic" panose="020B0502020202020204" pitchFamily="34" charset="0"/>
              </a:rPr>
              <a:t>16% </a:t>
            </a:r>
            <a:r>
              <a:rPr lang="fr-FR" sz="1100" dirty="0">
                <a:latin typeface="Century Gothic" panose="020B0502020202020204" pitchFamily="34" charset="0"/>
              </a:rPr>
              <a:t>fréquentent le site des Tanneurs</a:t>
            </a:r>
          </a:p>
          <a:p>
            <a:endParaRPr lang="fr-FR" sz="1100" dirty="0">
              <a:latin typeface="Century Gothic" panose="020B0502020202020204" pitchFamily="34" charset="0"/>
            </a:endParaRPr>
          </a:p>
          <a:p>
            <a:pPr>
              <a:lnSpc>
                <a:spcPct val="200000"/>
              </a:lnSpc>
            </a:pPr>
            <a:r>
              <a:rPr lang="fr-FR" sz="1100" b="1" dirty="0">
                <a:solidFill>
                  <a:srgbClr val="00A99B"/>
                </a:solidFill>
                <a:latin typeface="Century Gothic" panose="020B0502020202020204" pitchFamily="34" charset="0"/>
              </a:rPr>
              <a:t>13% </a:t>
            </a:r>
            <a:r>
              <a:rPr lang="fr-FR" sz="1100" dirty="0">
                <a:latin typeface="Century Gothic" panose="020B0502020202020204" pitchFamily="34" charset="0"/>
              </a:rPr>
              <a:t>fréquentent le site de Plat d’Etain</a:t>
            </a:r>
          </a:p>
          <a:p>
            <a:pPr>
              <a:lnSpc>
                <a:spcPct val="200000"/>
              </a:lnSpc>
            </a:pPr>
            <a:r>
              <a:rPr lang="fr-FR" sz="1100" b="1" dirty="0">
                <a:solidFill>
                  <a:srgbClr val="00A99B"/>
                </a:solidFill>
                <a:latin typeface="Century Gothic" panose="020B0502020202020204" pitchFamily="34" charset="0"/>
              </a:rPr>
              <a:t>13% </a:t>
            </a:r>
            <a:r>
              <a:rPr lang="fr-FR" sz="1100" dirty="0">
                <a:latin typeface="Century Gothic" panose="020B0502020202020204" pitchFamily="34" charset="0"/>
              </a:rPr>
              <a:t>fréquentent le site de Grandmont</a:t>
            </a:r>
          </a:p>
        </p:txBody>
      </p:sp>
      <p:sp>
        <p:nvSpPr>
          <p:cNvPr id="3" name="Rectangle 2">
            <a:extLst>
              <a:ext uri="{FF2B5EF4-FFF2-40B4-BE49-F238E27FC236}">
                <a16:creationId xmlns:a16="http://schemas.microsoft.com/office/drawing/2014/main" id="{E538F878-BD93-4FC8-9CED-6EB745C16413}"/>
              </a:ext>
            </a:extLst>
          </p:cNvPr>
          <p:cNvSpPr/>
          <p:nvPr/>
        </p:nvSpPr>
        <p:spPr>
          <a:xfrm>
            <a:off x="623719" y="6555800"/>
            <a:ext cx="4201791" cy="261610"/>
          </a:xfrm>
          <a:prstGeom prst="rect">
            <a:avLst/>
          </a:prstGeom>
        </p:spPr>
        <p:txBody>
          <a:bodyPr wrap="none">
            <a:spAutoFit/>
          </a:bodyPr>
          <a:lstStyle/>
          <a:p>
            <a:r>
              <a:rPr lang="fr-FR" sz="1100" i="1" dirty="0">
                <a:latin typeface="Century Gothic" panose="020B0502020202020204" pitchFamily="34" charset="0"/>
              </a:rPr>
              <a:t>NB : plusieurs réponses possibles – total des réponses = 1101</a:t>
            </a:r>
            <a:endParaRPr lang="fr-FR" sz="1100" i="1" dirty="0"/>
          </a:p>
        </p:txBody>
      </p:sp>
      <p:sp>
        <p:nvSpPr>
          <p:cNvPr id="36" name="Organigramme : Délai 35">
            <a:extLst>
              <a:ext uri="{FF2B5EF4-FFF2-40B4-BE49-F238E27FC236}">
                <a16:creationId xmlns:a16="http://schemas.microsoft.com/office/drawing/2014/main" id="{A6F2D0C2-D975-4416-B8A0-8C34CD497F9F}"/>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a:extLst>
              <a:ext uri="{FF2B5EF4-FFF2-40B4-BE49-F238E27FC236}">
                <a16:creationId xmlns:a16="http://schemas.microsoft.com/office/drawing/2014/main" id="{B2EB01A4-C36C-48DF-9E53-48FE5EAB5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82" y="123000"/>
            <a:ext cx="587219" cy="587219"/>
          </a:xfrm>
          <a:prstGeom prst="rect">
            <a:avLst/>
          </a:prstGeom>
        </p:spPr>
      </p:pic>
      <p:sp>
        <p:nvSpPr>
          <p:cNvPr id="5" name="Espace réservé du numéro de diapositive 4">
            <a:extLst>
              <a:ext uri="{FF2B5EF4-FFF2-40B4-BE49-F238E27FC236}">
                <a16:creationId xmlns:a16="http://schemas.microsoft.com/office/drawing/2014/main" id="{70685BF1-5AFE-4B8C-9782-4998F51B6CC0}"/>
              </a:ext>
            </a:extLst>
          </p:cNvPr>
          <p:cNvSpPr>
            <a:spLocks noGrp="1"/>
          </p:cNvSpPr>
          <p:nvPr>
            <p:ph type="sldNum" sz="quarter" idx="12"/>
          </p:nvPr>
        </p:nvSpPr>
        <p:spPr/>
        <p:txBody>
          <a:bodyPr/>
          <a:lstStyle/>
          <a:p>
            <a:fld id="{E399C115-596B-4060-A119-8783C9F587DB}" type="slidenum">
              <a:rPr lang="fr-FR" smtClean="0"/>
              <a:t>76</a:t>
            </a:fld>
            <a:endParaRPr lang="fr-FR"/>
          </a:p>
        </p:txBody>
      </p:sp>
    </p:spTree>
    <p:extLst>
      <p:ext uri="{BB962C8B-B14F-4D97-AF65-F5344CB8AC3E}">
        <p14:creationId xmlns:p14="http://schemas.microsoft.com/office/powerpoint/2010/main" val="2930077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Modes utilisés pour les déplacements vers d’autres sites </a:t>
            </a:r>
          </a:p>
        </p:txBody>
      </p:sp>
      <p:pic>
        <p:nvPicPr>
          <p:cNvPr id="5" name="Image 4">
            <a:extLst>
              <a:ext uri="{FF2B5EF4-FFF2-40B4-BE49-F238E27FC236}">
                <a16:creationId xmlns:a16="http://schemas.microsoft.com/office/drawing/2014/main" id="{C0614738-8F7D-4A52-8814-3D6B5FE4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39" y="967392"/>
            <a:ext cx="385601" cy="385601"/>
          </a:xfrm>
          <a:prstGeom prst="rect">
            <a:avLst/>
          </a:prstGeom>
        </p:spPr>
      </p:pic>
      <p:pic>
        <p:nvPicPr>
          <p:cNvPr id="7" name="Image 6">
            <a:extLst>
              <a:ext uri="{FF2B5EF4-FFF2-40B4-BE49-F238E27FC236}">
                <a16:creationId xmlns:a16="http://schemas.microsoft.com/office/drawing/2014/main" id="{65419EB6-1090-48EE-94D6-61E96C05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845" y="995369"/>
            <a:ext cx="397276" cy="397276"/>
          </a:xfrm>
          <a:prstGeom prst="rect">
            <a:avLst/>
          </a:prstGeom>
        </p:spPr>
      </p:pic>
      <p:pic>
        <p:nvPicPr>
          <p:cNvPr id="9" name="Image 8">
            <a:extLst>
              <a:ext uri="{FF2B5EF4-FFF2-40B4-BE49-F238E27FC236}">
                <a16:creationId xmlns:a16="http://schemas.microsoft.com/office/drawing/2014/main" id="{14903436-904E-40AB-8F50-2C02D23A8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837" y="3491359"/>
            <a:ext cx="528015" cy="528015"/>
          </a:xfrm>
          <a:prstGeom prst="rect">
            <a:avLst/>
          </a:prstGeom>
        </p:spPr>
      </p:pic>
      <p:pic>
        <p:nvPicPr>
          <p:cNvPr id="10" name="Image 9">
            <a:extLst>
              <a:ext uri="{FF2B5EF4-FFF2-40B4-BE49-F238E27FC236}">
                <a16:creationId xmlns:a16="http://schemas.microsoft.com/office/drawing/2014/main" id="{FA2D61B5-5006-4C83-8B0C-B76E2039B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4845" y="941556"/>
            <a:ext cx="397276" cy="397276"/>
          </a:xfrm>
          <a:prstGeom prst="rect">
            <a:avLst/>
          </a:prstGeom>
        </p:spPr>
      </p:pic>
      <p:pic>
        <p:nvPicPr>
          <p:cNvPr id="11" name="Image 10">
            <a:extLst>
              <a:ext uri="{FF2B5EF4-FFF2-40B4-BE49-F238E27FC236}">
                <a16:creationId xmlns:a16="http://schemas.microsoft.com/office/drawing/2014/main" id="{0E534D8B-80ED-4608-94EA-9A3E7619AE0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490568" y="3511217"/>
            <a:ext cx="397276" cy="397276"/>
          </a:xfrm>
          <a:prstGeom prst="rect">
            <a:avLst/>
          </a:prstGeom>
        </p:spPr>
      </p:pic>
      <p:sp>
        <p:nvSpPr>
          <p:cNvPr id="3" name="ZoneTexte 2">
            <a:extLst>
              <a:ext uri="{FF2B5EF4-FFF2-40B4-BE49-F238E27FC236}">
                <a16:creationId xmlns:a16="http://schemas.microsoft.com/office/drawing/2014/main" id="{EC3F1A13-8F87-4013-BEE0-B4549425036D}"/>
              </a:ext>
            </a:extLst>
          </p:cNvPr>
          <p:cNvSpPr txBox="1"/>
          <p:nvPr/>
        </p:nvSpPr>
        <p:spPr>
          <a:xfrm>
            <a:off x="6964032" y="1639820"/>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n=711</a:t>
            </a:r>
          </a:p>
        </p:txBody>
      </p:sp>
      <p:sp>
        <p:nvSpPr>
          <p:cNvPr id="12" name="ZoneTexte 11">
            <a:extLst>
              <a:ext uri="{FF2B5EF4-FFF2-40B4-BE49-F238E27FC236}">
                <a16:creationId xmlns:a16="http://schemas.microsoft.com/office/drawing/2014/main" id="{69BB802C-9D0D-46F4-A92B-B977F3CD33A5}"/>
              </a:ext>
            </a:extLst>
          </p:cNvPr>
          <p:cNvSpPr txBox="1"/>
          <p:nvPr/>
        </p:nvSpPr>
        <p:spPr>
          <a:xfrm>
            <a:off x="6369370" y="1387813"/>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personnelle</a:t>
            </a:r>
          </a:p>
        </p:txBody>
      </p:sp>
      <p:sp>
        <p:nvSpPr>
          <p:cNvPr id="13" name="ZoneTexte 12">
            <a:extLst>
              <a:ext uri="{FF2B5EF4-FFF2-40B4-BE49-F238E27FC236}">
                <a16:creationId xmlns:a16="http://schemas.microsoft.com/office/drawing/2014/main" id="{A4C3BFA4-CD0B-4817-B62F-A6497A7AB4B3}"/>
              </a:ext>
            </a:extLst>
          </p:cNvPr>
          <p:cNvSpPr txBox="1"/>
          <p:nvPr/>
        </p:nvSpPr>
        <p:spPr>
          <a:xfrm>
            <a:off x="6261792" y="1885110"/>
            <a:ext cx="2419660" cy="1169551"/>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20% </a:t>
            </a:r>
            <a:r>
              <a:rPr lang="fr-FR" sz="1000" dirty="0">
                <a:latin typeface="Century Gothic" panose="020B0502020202020204" pitchFamily="34" charset="0"/>
              </a:rPr>
              <a:t>d’entre eux se rendent sur le site de </a:t>
            </a:r>
            <a:r>
              <a:rPr lang="fr-FR" sz="1000" b="1" dirty="0">
                <a:latin typeface="Century Gothic" panose="020B0502020202020204" pitchFamily="34" charset="0"/>
              </a:rPr>
              <a:t>Grandmont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se rendent sur le site des </a:t>
            </a:r>
            <a:r>
              <a:rPr lang="fr-FR" sz="1000" b="1" dirty="0">
                <a:latin typeface="Century Gothic" panose="020B0502020202020204" pitchFamily="34" charset="0"/>
              </a:rPr>
              <a:t>Deux Lions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se rendent sur le site </a:t>
            </a:r>
            <a:r>
              <a:rPr lang="fr-FR" sz="1000" b="1" dirty="0">
                <a:latin typeface="Century Gothic" panose="020B0502020202020204" pitchFamily="34" charset="0"/>
              </a:rPr>
              <a:t>Plat d’Etain</a:t>
            </a:r>
          </a:p>
        </p:txBody>
      </p:sp>
      <p:sp>
        <p:nvSpPr>
          <p:cNvPr id="25" name="ZoneTexte 24">
            <a:extLst>
              <a:ext uri="{FF2B5EF4-FFF2-40B4-BE49-F238E27FC236}">
                <a16:creationId xmlns:a16="http://schemas.microsoft.com/office/drawing/2014/main" id="{50D413F3-CE46-4F21-B8E4-DFB2089A7027}"/>
              </a:ext>
            </a:extLst>
          </p:cNvPr>
          <p:cNvSpPr txBox="1"/>
          <p:nvPr/>
        </p:nvSpPr>
        <p:spPr>
          <a:xfrm>
            <a:off x="4216056" y="4160500"/>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n=142</a:t>
            </a:r>
          </a:p>
        </p:txBody>
      </p:sp>
      <p:sp>
        <p:nvSpPr>
          <p:cNvPr id="26" name="ZoneTexte 25">
            <a:extLst>
              <a:ext uri="{FF2B5EF4-FFF2-40B4-BE49-F238E27FC236}">
                <a16:creationId xmlns:a16="http://schemas.microsoft.com/office/drawing/2014/main" id="{06310667-6A92-4764-ACD2-2FE040969B41}"/>
              </a:ext>
            </a:extLst>
          </p:cNvPr>
          <p:cNvSpPr txBox="1"/>
          <p:nvPr/>
        </p:nvSpPr>
        <p:spPr>
          <a:xfrm>
            <a:off x="3621394" y="3908493"/>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de service</a:t>
            </a:r>
          </a:p>
        </p:txBody>
      </p:sp>
      <p:sp>
        <p:nvSpPr>
          <p:cNvPr id="27" name="ZoneTexte 26">
            <a:extLst>
              <a:ext uri="{FF2B5EF4-FFF2-40B4-BE49-F238E27FC236}">
                <a16:creationId xmlns:a16="http://schemas.microsoft.com/office/drawing/2014/main" id="{14A17F65-181B-4148-8E06-877EB26CA7CD}"/>
              </a:ext>
            </a:extLst>
          </p:cNvPr>
          <p:cNvSpPr txBox="1"/>
          <p:nvPr/>
        </p:nvSpPr>
        <p:spPr>
          <a:xfrm>
            <a:off x="3492930" y="4418474"/>
            <a:ext cx="2419660" cy="1015663"/>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14% </a:t>
            </a:r>
            <a:r>
              <a:rPr lang="fr-FR" sz="1000" dirty="0">
                <a:latin typeface="Century Gothic" panose="020B0502020202020204" pitchFamily="34" charset="0"/>
              </a:rPr>
              <a:t>d’entre eux se rendent sur le site de </a:t>
            </a:r>
            <a:r>
              <a:rPr lang="fr-FR" sz="1000" b="1" dirty="0">
                <a:latin typeface="Century Gothic" panose="020B0502020202020204" pitchFamily="34" charset="0"/>
              </a:rPr>
              <a:t>Grandmont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11% </a:t>
            </a:r>
            <a:r>
              <a:rPr lang="fr-FR" sz="1000" dirty="0">
                <a:latin typeface="Century Gothic" panose="020B0502020202020204" pitchFamily="34" charset="0"/>
              </a:rPr>
              <a:t>se rendent sur le site de </a:t>
            </a:r>
            <a:r>
              <a:rPr lang="fr-FR" sz="1000" b="1" dirty="0">
                <a:latin typeface="Century Gothic" panose="020B0502020202020204" pitchFamily="34" charset="0"/>
              </a:rPr>
              <a:t>Blois Jaurès</a:t>
            </a:r>
          </a:p>
          <a:p>
            <a:pPr algn="ctr"/>
            <a:endParaRPr lang="fr-FR" sz="1000" dirty="0">
              <a:latin typeface="Century Gothic" panose="020B0502020202020204" pitchFamily="34" charset="0"/>
            </a:endParaRPr>
          </a:p>
        </p:txBody>
      </p:sp>
      <p:sp>
        <p:nvSpPr>
          <p:cNvPr id="30" name="ZoneTexte 29">
            <a:extLst>
              <a:ext uri="{FF2B5EF4-FFF2-40B4-BE49-F238E27FC236}">
                <a16:creationId xmlns:a16="http://schemas.microsoft.com/office/drawing/2014/main" id="{D51A4CDC-A41C-425D-BAF7-2E3B4876DE72}"/>
              </a:ext>
            </a:extLst>
          </p:cNvPr>
          <p:cNvSpPr txBox="1"/>
          <p:nvPr/>
        </p:nvSpPr>
        <p:spPr>
          <a:xfrm>
            <a:off x="1442136" y="4203107"/>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n=465</a:t>
            </a:r>
          </a:p>
        </p:txBody>
      </p:sp>
      <p:sp>
        <p:nvSpPr>
          <p:cNvPr id="31" name="ZoneTexte 30">
            <a:extLst>
              <a:ext uri="{FF2B5EF4-FFF2-40B4-BE49-F238E27FC236}">
                <a16:creationId xmlns:a16="http://schemas.microsoft.com/office/drawing/2014/main" id="{11F29B82-084B-409E-B99F-E6B31B617B27}"/>
              </a:ext>
            </a:extLst>
          </p:cNvPr>
          <p:cNvSpPr txBox="1"/>
          <p:nvPr/>
        </p:nvSpPr>
        <p:spPr>
          <a:xfrm>
            <a:off x="802354" y="3951100"/>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Vélo</a:t>
            </a:r>
          </a:p>
        </p:txBody>
      </p:sp>
      <p:sp>
        <p:nvSpPr>
          <p:cNvPr id="32" name="ZoneTexte 31">
            <a:extLst>
              <a:ext uri="{FF2B5EF4-FFF2-40B4-BE49-F238E27FC236}">
                <a16:creationId xmlns:a16="http://schemas.microsoft.com/office/drawing/2014/main" id="{CC941436-07EE-4AE5-A5C8-B4D25FE6A943}"/>
              </a:ext>
            </a:extLst>
          </p:cNvPr>
          <p:cNvSpPr txBox="1"/>
          <p:nvPr/>
        </p:nvSpPr>
        <p:spPr>
          <a:xfrm>
            <a:off x="708230" y="4398674"/>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17% </a:t>
            </a:r>
            <a:r>
              <a:rPr lang="fr-FR" sz="1000" dirty="0">
                <a:latin typeface="Century Gothic" panose="020B0502020202020204" pitchFamily="34" charset="0"/>
              </a:rPr>
              <a:t>se rendent sur le site </a:t>
            </a:r>
            <a:r>
              <a:rPr lang="fr-FR" sz="1000" b="1" dirty="0">
                <a:latin typeface="Century Gothic" panose="020B0502020202020204" pitchFamily="34" charset="0"/>
              </a:rPr>
              <a:t>Plat d’Etain</a:t>
            </a: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se rendent sur le site des </a:t>
            </a:r>
            <a:r>
              <a:rPr lang="fr-FR" sz="1000" b="1" dirty="0">
                <a:latin typeface="Century Gothic" panose="020B0502020202020204" pitchFamily="34" charset="0"/>
              </a:rPr>
              <a:t>Tanneurs</a:t>
            </a:r>
          </a:p>
          <a:p>
            <a:pPr algn="ctr"/>
            <a:endParaRPr lang="fr-FR" sz="1000" b="1" dirty="0">
              <a:solidFill>
                <a:srgbClr val="00A99B"/>
              </a:solidFill>
              <a:latin typeface="Century Gothic" panose="020B0502020202020204" pitchFamily="34" charset="0"/>
            </a:endParaRPr>
          </a:p>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d’entre eux se rendent sur le site des </a:t>
            </a:r>
            <a:r>
              <a:rPr lang="fr-FR" sz="1000" b="1" dirty="0">
                <a:latin typeface="Century Gothic" panose="020B0502020202020204" pitchFamily="34" charset="0"/>
              </a:rPr>
              <a:t>Deux Lions </a:t>
            </a:r>
            <a:r>
              <a:rPr lang="fr-FR" sz="1000" dirty="0">
                <a:latin typeface="Century Gothic" panose="020B0502020202020204" pitchFamily="34" charset="0"/>
              </a:rPr>
              <a:t>et</a:t>
            </a:r>
            <a:r>
              <a:rPr lang="fr-FR" sz="1000" b="1" dirty="0">
                <a:latin typeface="Century Gothic" panose="020B0502020202020204" pitchFamily="34" charset="0"/>
              </a:rPr>
              <a:t> </a:t>
            </a: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sur le site de </a:t>
            </a:r>
            <a:r>
              <a:rPr lang="fr-FR" sz="1000" b="1" dirty="0">
                <a:latin typeface="Century Gothic" panose="020B0502020202020204" pitchFamily="34" charset="0"/>
              </a:rPr>
              <a:t>Fromont</a:t>
            </a:r>
          </a:p>
        </p:txBody>
      </p:sp>
      <p:sp>
        <p:nvSpPr>
          <p:cNvPr id="35" name="ZoneTexte 34">
            <a:extLst>
              <a:ext uri="{FF2B5EF4-FFF2-40B4-BE49-F238E27FC236}">
                <a16:creationId xmlns:a16="http://schemas.microsoft.com/office/drawing/2014/main" id="{20B85EB1-CB6B-4B59-B3C1-C99EEA9E9CAF}"/>
              </a:ext>
            </a:extLst>
          </p:cNvPr>
          <p:cNvSpPr txBox="1"/>
          <p:nvPr/>
        </p:nvSpPr>
        <p:spPr>
          <a:xfrm>
            <a:off x="4223889" y="1600221"/>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n=783</a:t>
            </a:r>
          </a:p>
        </p:txBody>
      </p:sp>
      <p:sp>
        <p:nvSpPr>
          <p:cNvPr id="36" name="ZoneTexte 35">
            <a:extLst>
              <a:ext uri="{FF2B5EF4-FFF2-40B4-BE49-F238E27FC236}">
                <a16:creationId xmlns:a16="http://schemas.microsoft.com/office/drawing/2014/main" id="{274A8DFD-71BD-485A-A979-06F95ED6DE18}"/>
              </a:ext>
            </a:extLst>
          </p:cNvPr>
          <p:cNvSpPr txBox="1"/>
          <p:nvPr/>
        </p:nvSpPr>
        <p:spPr>
          <a:xfrm>
            <a:off x="3664883" y="1369536"/>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Marche</a:t>
            </a:r>
          </a:p>
        </p:txBody>
      </p:sp>
      <p:sp>
        <p:nvSpPr>
          <p:cNvPr id="37" name="ZoneTexte 36">
            <a:extLst>
              <a:ext uri="{FF2B5EF4-FFF2-40B4-BE49-F238E27FC236}">
                <a16:creationId xmlns:a16="http://schemas.microsoft.com/office/drawing/2014/main" id="{2584A57E-B3E7-4320-9419-A17523F5D3B0}"/>
              </a:ext>
            </a:extLst>
          </p:cNvPr>
          <p:cNvSpPr txBox="1"/>
          <p:nvPr/>
        </p:nvSpPr>
        <p:spPr>
          <a:xfrm>
            <a:off x="3439474" y="1852404"/>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42% </a:t>
            </a:r>
            <a:r>
              <a:rPr lang="fr-FR" sz="1000" dirty="0">
                <a:latin typeface="Century Gothic" panose="020B0502020202020204" pitchFamily="34" charset="0"/>
              </a:rPr>
              <a:t>d’entre eux se rendent sur le site de </a:t>
            </a:r>
            <a:r>
              <a:rPr lang="fr-FR" sz="1000" b="1" dirty="0">
                <a:latin typeface="Century Gothic" panose="020B0502020202020204" pitchFamily="34" charset="0"/>
              </a:rPr>
              <a:t>Fromont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13% </a:t>
            </a:r>
            <a:r>
              <a:rPr lang="fr-FR" sz="1000" dirty="0">
                <a:latin typeface="Century Gothic" panose="020B0502020202020204" pitchFamily="34" charset="0"/>
              </a:rPr>
              <a:t>se rendent sur le site des </a:t>
            </a:r>
            <a:r>
              <a:rPr lang="fr-FR" sz="1000" b="1" dirty="0">
                <a:latin typeface="Century Gothic" panose="020B0502020202020204" pitchFamily="34" charset="0"/>
              </a:rPr>
              <a:t>Tanneurs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se rendent sur le site de </a:t>
            </a:r>
            <a:r>
              <a:rPr lang="fr-FR" sz="1000" b="1" dirty="0">
                <a:latin typeface="Century Gothic" panose="020B0502020202020204" pitchFamily="34" charset="0"/>
              </a:rPr>
              <a:t>Tonnelle et </a:t>
            </a:r>
            <a:r>
              <a:rPr lang="fr-FR" sz="1000" b="1" dirty="0">
                <a:solidFill>
                  <a:srgbClr val="00A99B"/>
                </a:solidFill>
                <a:latin typeface="Century Gothic" panose="020B0502020202020204" pitchFamily="34" charset="0"/>
              </a:rPr>
              <a:t>10% </a:t>
            </a:r>
            <a:r>
              <a:rPr lang="fr-FR" sz="1000" dirty="0">
                <a:latin typeface="Century Gothic" panose="020B0502020202020204" pitchFamily="34" charset="0"/>
              </a:rPr>
              <a:t>sur</a:t>
            </a:r>
            <a:r>
              <a:rPr lang="fr-FR" sz="1000" b="1" dirty="0">
                <a:latin typeface="Century Gothic" panose="020B0502020202020204" pitchFamily="34" charset="0"/>
              </a:rPr>
              <a:t> Plat d’Etain</a:t>
            </a:r>
          </a:p>
        </p:txBody>
      </p:sp>
      <p:sp>
        <p:nvSpPr>
          <p:cNvPr id="40" name="ZoneTexte 39">
            <a:extLst>
              <a:ext uri="{FF2B5EF4-FFF2-40B4-BE49-F238E27FC236}">
                <a16:creationId xmlns:a16="http://schemas.microsoft.com/office/drawing/2014/main" id="{A5FF339D-0EA3-4E57-8F2B-9AD725D67DC9}"/>
              </a:ext>
            </a:extLst>
          </p:cNvPr>
          <p:cNvSpPr txBox="1"/>
          <p:nvPr/>
        </p:nvSpPr>
        <p:spPr>
          <a:xfrm>
            <a:off x="1434276" y="1624693"/>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n=906</a:t>
            </a:r>
          </a:p>
        </p:txBody>
      </p:sp>
      <p:sp>
        <p:nvSpPr>
          <p:cNvPr id="41" name="ZoneTexte 40">
            <a:extLst>
              <a:ext uri="{FF2B5EF4-FFF2-40B4-BE49-F238E27FC236}">
                <a16:creationId xmlns:a16="http://schemas.microsoft.com/office/drawing/2014/main" id="{A7D6CFCB-7C83-4ED3-BAC3-6FB5844059ED}"/>
              </a:ext>
            </a:extLst>
          </p:cNvPr>
          <p:cNvSpPr txBox="1"/>
          <p:nvPr/>
        </p:nvSpPr>
        <p:spPr>
          <a:xfrm>
            <a:off x="900091" y="1369971"/>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Bus/Tram</a:t>
            </a:r>
          </a:p>
        </p:txBody>
      </p:sp>
      <p:sp>
        <p:nvSpPr>
          <p:cNvPr id="42" name="ZoneTexte 41">
            <a:extLst>
              <a:ext uri="{FF2B5EF4-FFF2-40B4-BE49-F238E27FC236}">
                <a16:creationId xmlns:a16="http://schemas.microsoft.com/office/drawing/2014/main" id="{66F798D6-2964-4563-B85C-9C3BF70709AF}"/>
              </a:ext>
            </a:extLst>
          </p:cNvPr>
          <p:cNvSpPr txBox="1"/>
          <p:nvPr/>
        </p:nvSpPr>
        <p:spPr>
          <a:xfrm>
            <a:off x="677310" y="1874093"/>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22% </a:t>
            </a:r>
            <a:r>
              <a:rPr lang="fr-FR" sz="1000" dirty="0">
                <a:latin typeface="Century Gothic" panose="020B0502020202020204" pitchFamily="34" charset="0"/>
              </a:rPr>
              <a:t>d’entre eux se rendent sur le site des </a:t>
            </a:r>
            <a:r>
              <a:rPr lang="fr-FR" sz="1000" b="1" dirty="0">
                <a:latin typeface="Century Gothic" panose="020B0502020202020204" pitchFamily="34" charset="0"/>
              </a:rPr>
              <a:t>Deux Lions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22% </a:t>
            </a:r>
            <a:r>
              <a:rPr lang="fr-FR" sz="1000" dirty="0">
                <a:latin typeface="Century Gothic" panose="020B0502020202020204" pitchFamily="34" charset="0"/>
              </a:rPr>
              <a:t>se rendent sur le site de </a:t>
            </a:r>
            <a:r>
              <a:rPr lang="fr-FR" sz="1000" b="1" dirty="0">
                <a:latin typeface="Century Gothic" panose="020B0502020202020204" pitchFamily="34" charset="0"/>
              </a:rPr>
              <a:t>Grandmont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se rendent sur le site des </a:t>
            </a:r>
            <a:r>
              <a:rPr lang="fr-FR" sz="1000" b="1" dirty="0">
                <a:latin typeface="Century Gothic" panose="020B0502020202020204" pitchFamily="34" charset="0"/>
              </a:rPr>
              <a:t>Tanneurs</a:t>
            </a:r>
          </a:p>
        </p:txBody>
      </p:sp>
      <p:sp>
        <p:nvSpPr>
          <p:cNvPr id="45" name="ZoneTexte 44">
            <a:extLst>
              <a:ext uri="{FF2B5EF4-FFF2-40B4-BE49-F238E27FC236}">
                <a16:creationId xmlns:a16="http://schemas.microsoft.com/office/drawing/2014/main" id="{04CF1C55-8D25-4657-ADB8-EDA06905BC03}"/>
              </a:ext>
            </a:extLst>
          </p:cNvPr>
          <p:cNvSpPr txBox="1"/>
          <p:nvPr/>
        </p:nvSpPr>
        <p:spPr>
          <a:xfrm>
            <a:off x="7045866" y="4165240"/>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n=55</a:t>
            </a:r>
          </a:p>
        </p:txBody>
      </p:sp>
      <p:sp>
        <p:nvSpPr>
          <p:cNvPr id="46" name="ZoneTexte 45">
            <a:extLst>
              <a:ext uri="{FF2B5EF4-FFF2-40B4-BE49-F238E27FC236}">
                <a16:creationId xmlns:a16="http://schemas.microsoft.com/office/drawing/2014/main" id="{A409A721-C17D-42E6-B65D-808A4BCFD13A}"/>
              </a:ext>
            </a:extLst>
          </p:cNvPr>
          <p:cNvSpPr txBox="1"/>
          <p:nvPr/>
        </p:nvSpPr>
        <p:spPr>
          <a:xfrm>
            <a:off x="6482882" y="3910744"/>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Train</a:t>
            </a:r>
          </a:p>
        </p:txBody>
      </p:sp>
      <p:sp>
        <p:nvSpPr>
          <p:cNvPr id="47" name="ZoneTexte 46">
            <a:extLst>
              <a:ext uri="{FF2B5EF4-FFF2-40B4-BE49-F238E27FC236}">
                <a16:creationId xmlns:a16="http://schemas.microsoft.com/office/drawing/2014/main" id="{435C7AFE-8F79-4CB4-A7D6-C828ABDBE4C7}"/>
              </a:ext>
            </a:extLst>
          </p:cNvPr>
          <p:cNvSpPr txBox="1"/>
          <p:nvPr/>
        </p:nvSpPr>
        <p:spPr>
          <a:xfrm>
            <a:off x="6343784" y="4417396"/>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27% </a:t>
            </a:r>
            <a:r>
              <a:rPr lang="fr-FR" sz="1000" dirty="0">
                <a:latin typeface="Century Gothic" panose="020B0502020202020204" pitchFamily="34" charset="0"/>
              </a:rPr>
              <a:t>d’entre eux se rendent sur </a:t>
            </a:r>
            <a:r>
              <a:rPr lang="fr-FR" sz="1000" b="1" dirty="0">
                <a:latin typeface="Century Gothic" panose="020B0502020202020204" pitchFamily="34" charset="0"/>
              </a:rPr>
              <a:t>un autre lieu </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24% </a:t>
            </a:r>
            <a:r>
              <a:rPr lang="fr-FR" sz="1000" dirty="0">
                <a:latin typeface="Century Gothic" panose="020B0502020202020204" pitchFamily="34" charset="0"/>
              </a:rPr>
              <a:t>se rendent sur le site de </a:t>
            </a:r>
            <a:r>
              <a:rPr lang="fr-FR" sz="1000" b="1" dirty="0">
                <a:latin typeface="Century Gothic" panose="020B0502020202020204" pitchFamily="34" charset="0"/>
              </a:rPr>
              <a:t>Blois Jean Jaurès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22% </a:t>
            </a:r>
            <a:r>
              <a:rPr lang="fr-FR" sz="1000" dirty="0">
                <a:latin typeface="Century Gothic" panose="020B0502020202020204" pitchFamily="34" charset="0"/>
              </a:rPr>
              <a:t>se rendent sur le site de </a:t>
            </a:r>
            <a:r>
              <a:rPr lang="fr-FR" sz="1000" b="1" dirty="0">
                <a:latin typeface="Century Gothic" panose="020B0502020202020204" pitchFamily="34" charset="0"/>
              </a:rPr>
              <a:t>Blois Chocolaterie</a:t>
            </a:r>
          </a:p>
        </p:txBody>
      </p:sp>
      <p:pic>
        <p:nvPicPr>
          <p:cNvPr id="48" name="Image 47">
            <a:extLst>
              <a:ext uri="{FF2B5EF4-FFF2-40B4-BE49-F238E27FC236}">
                <a16:creationId xmlns:a16="http://schemas.microsoft.com/office/drawing/2014/main" id="{6EC2146B-7E2E-43EA-BB71-75611E2E9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815" y="3428414"/>
            <a:ext cx="593598" cy="482330"/>
          </a:xfrm>
          <a:prstGeom prst="rect">
            <a:avLst/>
          </a:prstGeom>
        </p:spPr>
      </p:pic>
      <p:sp>
        <p:nvSpPr>
          <p:cNvPr id="6" name="Rectangle 5">
            <a:extLst>
              <a:ext uri="{FF2B5EF4-FFF2-40B4-BE49-F238E27FC236}">
                <a16:creationId xmlns:a16="http://schemas.microsoft.com/office/drawing/2014/main" id="{8F656268-3D6E-4507-94F7-2D28CFD6CAC2}"/>
              </a:ext>
            </a:extLst>
          </p:cNvPr>
          <p:cNvSpPr/>
          <p:nvPr/>
        </p:nvSpPr>
        <p:spPr>
          <a:xfrm>
            <a:off x="6203581" y="865129"/>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A2102322-221E-4553-B3DB-C95E36373E92}"/>
              </a:ext>
            </a:extLst>
          </p:cNvPr>
          <p:cNvSpPr/>
          <p:nvPr/>
        </p:nvSpPr>
        <p:spPr>
          <a:xfrm>
            <a:off x="3417819" y="3407996"/>
            <a:ext cx="2538698" cy="2406296"/>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511594D-CD7A-4420-9856-72761D5CE6D6}"/>
              </a:ext>
            </a:extLst>
          </p:cNvPr>
          <p:cNvSpPr/>
          <p:nvPr/>
        </p:nvSpPr>
        <p:spPr>
          <a:xfrm>
            <a:off x="618540" y="3450603"/>
            <a:ext cx="2538698" cy="2406295"/>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593C556-E854-4109-9E2E-548C4987F6BE}"/>
              </a:ext>
            </a:extLst>
          </p:cNvPr>
          <p:cNvSpPr/>
          <p:nvPr/>
        </p:nvSpPr>
        <p:spPr>
          <a:xfrm>
            <a:off x="3416876" y="861675"/>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37B0CE5-1363-45D7-8DF2-F0312EB6A86C}"/>
              </a:ext>
            </a:extLst>
          </p:cNvPr>
          <p:cNvSpPr/>
          <p:nvPr/>
        </p:nvSpPr>
        <p:spPr>
          <a:xfrm>
            <a:off x="619120" y="846391"/>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9A3AA371-1776-4D66-9B9F-6964141AD91A}"/>
              </a:ext>
            </a:extLst>
          </p:cNvPr>
          <p:cNvSpPr/>
          <p:nvPr/>
        </p:nvSpPr>
        <p:spPr>
          <a:xfrm>
            <a:off x="6204084" y="3389695"/>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40A79D0-83C4-4B38-94CA-9B57D5451845}"/>
              </a:ext>
            </a:extLst>
          </p:cNvPr>
          <p:cNvSpPr txBox="1"/>
          <p:nvPr/>
        </p:nvSpPr>
        <p:spPr>
          <a:xfrm>
            <a:off x="618540" y="5972961"/>
            <a:ext cx="8134791" cy="400110"/>
          </a:xfrm>
          <a:prstGeom prst="rect">
            <a:avLst/>
          </a:prstGeom>
          <a:noFill/>
        </p:spPr>
        <p:txBody>
          <a:bodyPr wrap="square" rtlCol="0">
            <a:spAutoFit/>
          </a:bodyPr>
          <a:lstStyle/>
          <a:p>
            <a:r>
              <a:rPr lang="fr-FR" sz="1000" b="1" i="1" dirty="0">
                <a:latin typeface="Century Gothic" panose="020B0502020202020204" pitchFamily="34" charset="0"/>
              </a:rPr>
              <a:t>Les autres modes sont peu utilisés </a:t>
            </a:r>
            <a:r>
              <a:rPr lang="fr-FR" sz="1000" i="1" dirty="0">
                <a:latin typeface="Century Gothic" panose="020B0502020202020204" pitchFamily="34" charset="0"/>
              </a:rPr>
              <a:t>: 62 personnes pour le covoiturage, 15 personnes pour </a:t>
            </a:r>
            <a:r>
              <a:rPr lang="fr-FR" sz="1000" i="1" dirty="0" err="1">
                <a:latin typeface="Century Gothic" panose="020B0502020202020204" pitchFamily="34" charset="0"/>
              </a:rPr>
              <a:t>Vélociti</a:t>
            </a:r>
            <a:r>
              <a:rPr lang="fr-FR" sz="1000" i="1" dirty="0">
                <a:latin typeface="Century Gothic" panose="020B0502020202020204" pitchFamily="34" charset="0"/>
              </a:rPr>
              <a:t> ou Azalys et 21 personnes pour la trottinette</a:t>
            </a:r>
          </a:p>
        </p:txBody>
      </p:sp>
      <p:sp>
        <p:nvSpPr>
          <p:cNvPr id="4" name="Espace réservé du numéro de diapositive 3">
            <a:extLst>
              <a:ext uri="{FF2B5EF4-FFF2-40B4-BE49-F238E27FC236}">
                <a16:creationId xmlns:a16="http://schemas.microsoft.com/office/drawing/2014/main" id="{E04C3233-4E48-40FD-A0D6-FF22C1756D6C}"/>
              </a:ext>
            </a:extLst>
          </p:cNvPr>
          <p:cNvSpPr>
            <a:spLocks noGrp="1"/>
          </p:cNvSpPr>
          <p:nvPr>
            <p:ph type="sldNum" sz="quarter" idx="12"/>
          </p:nvPr>
        </p:nvSpPr>
        <p:spPr/>
        <p:txBody>
          <a:bodyPr/>
          <a:lstStyle/>
          <a:p>
            <a:fld id="{E399C115-596B-4060-A119-8783C9F587DB}" type="slidenum">
              <a:rPr lang="fr-FR" smtClean="0"/>
              <a:t>77</a:t>
            </a:fld>
            <a:endParaRPr lang="fr-FR"/>
          </a:p>
        </p:txBody>
      </p:sp>
    </p:spTree>
    <p:extLst>
      <p:ext uri="{BB962C8B-B14F-4D97-AF65-F5344CB8AC3E}">
        <p14:creationId xmlns:p14="http://schemas.microsoft.com/office/powerpoint/2010/main" val="251613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40632" y="333674"/>
            <a:ext cx="8447714" cy="646331"/>
          </a:xfrm>
          <a:prstGeom prst="rect">
            <a:avLst/>
          </a:prstGeom>
          <a:noFill/>
        </p:spPr>
        <p:txBody>
          <a:bodyPr wrap="square" rtlCol="0">
            <a:spAutoFit/>
          </a:bodyPr>
          <a:lstStyle/>
          <a:p>
            <a:r>
              <a:rPr lang="fr-FR" b="1" dirty="0">
                <a:latin typeface="Century Gothic" panose="020B0502020202020204" pitchFamily="34" charset="0"/>
              </a:rPr>
              <a:t>Modes utilisés pour les déplacements vers d’autres sites chez les étudiant.e.s </a:t>
            </a:r>
          </a:p>
        </p:txBody>
      </p:sp>
      <p:pic>
        <p:nvPicPr>
          <p:cNvPr id="5" name="Image 4">
            <a:extLst>
              <a:ext uri="{FF2B5EF4-FFF2-40B4-BE49-F238E27FC236}">
                <a16:creationId xmlns:a16="http://schemas.microsoft.com/office/drawing/2014/main" id="{C0614738-8F7D-4A52-8814-3D6B5FE4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422" y="940110"/>
            <a:ext cx="385601" cy="385601"/>
          </a:xfrm>
          <a:prstGeom prst="rect">
            <a:avLst/>
          </a:prstGeom>
        </p:spPr>
      </p:pic>
      <p:pic>
        <p:nvPicPr>
          <p:cNvPr id="7" name="Image 6">
            <a:extLst>
              <a:ext uri="{FF2B5EF4-FFF2-40B4-BE49-F238E27FC236}">
                <a16:creationId xmlns:a16="http://schemas.microsoft.com/office/drawing/2014/main" id="{65419EB6-1090-48EE-94D6-61E96C05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467" y="3515257"/>
            <a:ext cx="397276" cy="397276"/>
          </a:xfrm>
          <a:prstGeom prst="rect">
            <a:avLst/>
          </a:prstGeom>
        </p:spPr>
      </p:pic>
      <p:pic>
        <p:nvPicPr>
          <p:cNvPr id="9" name="Image 8">
            <a:extLst>
              <a:ext uri="{FF2B5EF4-FFF2-40B4-BE49-F238E27FC236}">
                <a16:creationId xmlns:a16="http://schemas.microsoft.com/office/drawing/2014/main" id="{14903436-904E-40AB-8F50-2C02D23A8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077" y="3455384"/>
            <a:ext cx="528015" cy="528015"/>
          </a:xfrm>
          <a:prstGeom prst="rect">
            <a:avLst/>
          </a:prstGeom>
        </p:spPr>
      </p:pic>
      <p:pic>
        <p:nvPicPr>
          <p:cNvPr id="10" name="Image 9">
            <a:extLst>
              <a:ext uri="{FF2B5EF4-FFF2-40B4-BE49-F238E27FC236}">
                <a16:creationId xmlns:a16="http://schemas.microsoft.com/office/drawing/2014/main" id="{FA2D61B5-5006-4C83-8B0C-B76E2039B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055" y="890472"/>
            <a:ext cx="397276" cy="397276"/>
          </a:xfrm>
          <a:prstGeom prst="rect">
            <a:avLst/>
          </a:prstGeom>
        </p:spPr>
      </p:pic>
      <p:sp>
        <p:nvSpPr>
          <p:cNvPr id="3" name="ZoneTexte 2">
            <a:extLst>
              <a:ext uri="{FF2B5EF4-FFF2-40B4-BE49-F238E27FC236}">
                <a16:creationId xmlns:a16="http://schemas.microsoft.com/office/drawing/2014/main" id="{EC3F1A13-8F87-4013-BEE0-B4549425036D}"/>
              </a:ext>
            </a:extLst>
          </p:cNvPr>
          <p:cNvSpPr txBox="1"/>
          <p:nvPr/>
        </p:nvSpPr>
        <p:spPr>
          <a:xfrm>
            <a:off x="2566654" y="4159708"/>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160</a:t>
            </a:r>
          </a:p>
        </p:txBody>
      </p:sp>
      <p:sp>
        <p:nvSpPr>
          <p:cNvPr id="12" name="ZoneTexte 11">
            <a:extLst>
              <a:ext uri="{FF2B5EF4-FFF2-40B4-BE49-F238E27FC236}">
                <a16:creationId xmlns:a16="http://schemas.microsoft.com/office/drawing/2014/main" id="{69BB802C-9D0D-46F4-A92B-B977F3CD33A5}"/>
              </a:ext>
            </a:extLst>
          </p:cNvPr>
          <p:cNvSpPr txBox="1"/>
          <p:nvPr/>
        </p:nvSpPr>
        <p:spPr>
          <a:xfrm>
            <a:off x="1971992" y="3907701"/>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personnelle</a:t>
            </a:r>
          </a:p>
        </p:txBody>
      </p:sp>
      <p:sp>
        <p:nvSpPr>
          <p:cNvPr id="13" name="ZoneTexte 12">
            <a:extLst>
              <a:ext uri="{FF2B5EF4-FFF2-40B4-BE49-F238E27FC236}">
                <a16:creationId xmlns:a16="http://schemas.microsoft.com/office/drawing/2014/main" id="{A4C3BFA4-CD0B-4817-B62F-A6497A7AB4B3}"/>
              </a:ext>
            </a:extLst>
          </p:cNvPr>
          <p:cNvSpPr txBox="1"/>
          <p:nvPr/>
        </p:nvSpPr>
        <p:spPr>
          <a:xfrm>
            <a:off x="1864414" y="4404998"/>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30% </a:t>
            </a:r>
            <a:r>
              <a:rPr lang="fr-FR" sz="1000" dirty="0">
                <a:latin typeface="Century Gothic" panose="020B0502020202020204" pitchFamily="34" charset="0"/>
              </a:rPr>
              <a:t>d’entre eux se rendent sur le site de </a:t>
            </a:r>
            <a:r>
              <a:rPr lang="fr-FR" sz="1000" b="1" dirty="0">
                <a:latin typeface="Century Gothic" panose="020B0502020202020204" pitchFamily="34" charset="0"/>
              </a:rPr>
              <a:t>Grandmont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9% </a:t>
            </a:r>
            <a:r>
              <a:rPr lang="fr-FR" sz="1000" dirty="0">
                <a:latin typeface="Century Gothic" panose="020B0502020202020204" pitchFamily="34" charset="0"/>
              </a:rPr>
              <a:t>se rendent sur le site des Tanneurs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9% </a:t>
            </a:r>
            <a:r>
              <a:rPr lang="fr-FR" sz="1000" dirty="0">
                <a:latin typeface="Century Gothic" panose="020B0502020202020204" pitchFamily="34" charset="0"/>
              </a:rPr>
              <a:t>se rendent sur le site </a:t>
            </a:r>
            <a:r>
              <a:rPr lang="fr-FR" sz="1000" b="1" dirty="0">
                <a:latin typeface="Century Gothic" panose="020B0502020202020204" pitchFamily="34" charset="0"/>
              </a:rPr>
              <a:t>des Deux Lions</a:t>
            </a:r>
          </a:p>
        </p:txBody>
      </p:sp>
      <p:sp>
        <p:nvSpPr>
          <p:cNvPr id="30" name="ZoneTexte 29">
            <a:extLst>
              <a:ext uri="{FF2B5EF4-FFF2-40B4-BE49-F238E27FC236}">
                <a16:creationId xmlns:a16="http://schemas.microsoft.com/office/drawing/2014/main" id="{D51A4CDC-A41C-425D-BAF7-2E3B4876DE72}"/>
              </a:ext>
            </a:extLst>
          </p:cNvPr>
          <p:cNvSpPr txBox="1"/>
          <p:nvPr/>
        </p:nvSpPr>
        <p:spPr>
          <a:xfrm>
            <a:off x="5702332" y="4153520"/>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150</a:t>
            </a:r>
          </a:p>
        </p:txBody>
      </p:sp>
      <p:sp>
        <p:nvSpPr>
          <p:cNvPr id="31" name="ZoneTexte 30">
            <a:extLst>
              <a:ext uri="{FF2B5EF4-FFF2-40B4-BE49-F238E27FC236}">
                <a16:creationId xmlns:a16="http://schemas.microsoft.com/office/drawing/2014/main" id="{11F29B82-084B-409E-B99F-E6B31B617B27}"/>
              </a:ext>
            </a:extLst>
          </p:cNvPr>
          <p:cNvSpPr txBox="1"/>
          <p:nvPr/>
        </p:nvSpPr>
        <p:spPr>
          <a:xfrm>
            <a:off x="5062550" y="3901513"/>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Vélo</a:t>
            </a:r>
          </a:p>
        </p:txBody>
      </p:sp>
      <p:sp>
        <p:nvSpPr>
          <p:cNvPr id="32" name="ZoneTexte 31">
            <a:extLst>
              <a:ext uri="{FF2B5EF4-FFF2-40B4-BE49-F238E27FC236}">
                <a16:creationId xmlns:a16="http://schemas.microsoft.com/office/drawing/2014/main" id="{CC941436-07EE-4AE5-A5C8-B4D25FE6A943}"/>
              </a:ext>
            </a:extLst>
          </p:cNvPr>
          <p:cNvSpPr txBox="1"/>
          <p:nvPr/>
        </p:nvSpPr>
        <p:spPr>
          <a:xfrm>
            <a:off x="4968426" y="4349087"/>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se rendent sur le site </a:t>
            </a:r>
            <a:r>
              <a:rPr lang="fr-FR" sz="1000" b="1" dirty="0">
                <a:latin typeface="Century Gothic" panose="020B0502020202020204" pitchFamily="34" charset="0"/>
              </a:rPr>
              <a:t>de Tonnellé</a:t>
            </a: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19% </a:t>
            </a:r>
            <a:r>
              <a:rPr lang="fr-FR" sz="1000" dirty="0">
                <a:latin typeface="Century Gothic" panose="020B0502020202020204" pitchFamily="34" charset="0"/>
              </a:rPr>
              <a:t>se rendent sur le site des </a:t>
            </a:r>
            <a:r>
              <a:rPr lang="fr-FR" sz="1000" b="1" dirty="0">
                <a:latin typeface="Century Gothic" panose="020B0502020202020204" pitchFamily="34" charset="0"/>
              </a:rPr>
              <a:t>Fromont</a:t>
            </a:r>
          </a:p>
          <a:p>
            <a:pPr algn="ctr"/>
            <a:endParaRPr lang="fr-FR" sz="1000" b="1" dirty="0">
              <a:solidFill>
                <a:srgbClr val="00A99B"/>
              </a:solidFill>
              <a:latin typeface="Century Gothic" panose="020B0502020202020204" pitchFamily="34" charset="0"/>
            </a:endParaRPr>
          </a:p>
          <a:p>
            <a:pPr algn="ctr"/>
            <a:r>
              <a:rPr lang="fr-FR" sz="1000" b="1" dirty="0">
                <a:solidFill>
                  <a:srgbClr val="00A99B"/>
                </a:solidFill>
                <a:latin typeface="Century Gothic" panose="020B0502020202020204" pitchFamily="34" charset="0"/>
              </a:rPr>
              <a:t>14% </a:t>
            </a:r>
            <a:r>
              <a:rPr lang="fr-FR" sz="1000" dirty="0">
                <a:latin typeface="Century Gothic" panose="020B0502020202020204" pitchFamily="34" charset="0"/>
              </a:rPr>
              <a:t>d’entre eux se rendent sur le site de La Riche</a:t>
            </a:r>
            <a:endParaRPr lang="fr-FR" sz="1000" b="1" dirty="0">
              <a:latin typeface="Century Gothic" panose="020B0502020202020204" pitchFamily="34" charset="0"/>
            </a:endParaRPr>
          </a:p>
        </p:txBody>
      </p:sp>
      <p:sp>
        <p:nvSpPr>
          <p:cNvPr id="35" name="ZoneTexte 34">
            <a:extLst>
              <a:ext uri="{FF2B5EF4-FFF2-40B4-BE49-F238E27FC236}">
                <a16:creationId xmlns:a16="http://schemas.microsoft.com/office/drawing/2014/main" id="{20B85EB1-CB6B-4B59-B3C1-C99EEA9E9CAF}"/>
              </a:ext>
            </a:extLst>
          </p:cNvPr>
          <p:cNvSpPr txBox="1"/>
          <p:nvPr/>
        </p:nvSpPr>
        <p:spPr>
          <a:xfrm>
            <a:off x="5686099" y="1549137"/>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n=564</a:t>
            </a:r>
          </a:p>
        </p:txBody>
      </p:sp>
      <p:sp>
        <p:nvSpPr>
          <p:cNvPr id="36" name="ZoneTexte 35">
            <a:extLst>
              <a:ext uri="{FF2B5EF4-FFF2-40B4-BE49-F238E27FC236}">
                <a16:creationId xmlns:a16="http://schemas.microsoft.com/office/drawing/2014/main" id="{274A8DFD-71BD-485A-A979-06F95ED6DE18}"/>
              </a:ext>
            </a:extLst>
          </p:cNvPr>
          <p:cNvSpPr txBox="1"/>
          <p:nvPr/>
        </p:nvSpPr>
        <p:spPr>
          <a:xfrm>
            <a:off x="5127093" y="1318452"/>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Marche</a:t>
            </a:r>
          </a:p>
        </p:txBody>
      </p:sp>
      <p:sp>
        <p:nvSpPr>
          <p:cNvPr id="37" name="ZoneTexte 36">
            <a:extLst>
              <a:ext uri="{FF2B5EF4-FFF2-40B4-BE49-F238E27FC236}">
                <a16:creationId xmlns:a16="http://schemas.microsoft.com/office/drawing/2014/main" id="{2584A57E-B3E7-4320-9419-A17523F5D3B0}"/>
              </a:ext>
            </a:extLst>
          </p:cNvPr>
          <p:cNvSpPr txBox="1"/>
          <p:nvPr/>
        </p:nvSpPr>
        <p:spPr>
          <a:xfrm>
            <a:off x="4901684" y="1801320"/>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51% </a:t>
            </a:r>
            <a:r>
              <a:rPr lang="fr-FR" sz="1000" dirty="0">
                <a:latin typeface="Century Gothic" panose="020B0502020202020204" pitchFamily="34" charset="0"/>
              </a:rPr>
              <a:t>d’entre eux se rendent sur le site de </a:t>
            </a:r>
            <a:r>
              <a:rPr lang="fr-FR" sz="1000" b="1" dirty="0">
                <a:latin typeface="Century Gothic" panose="020B0502020202020204" pitchFamily="34" charset="0"/>
              </a:rPr>
              <a:t>Fromont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se rendent sur le site des </a:t>
            </a:r>
            <a:r>
              <a:rPr lang="fr-FR" sz="1000" b="1" dirty="0">
                <a:latin typeface="Century Gothic" panose="020B0502020202020204" pitchFamily="34" charset="0"/>
              </a:rPr>
              <a:t>Tanneurs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11% </a:t>
            </a:r>
            <a:r>
              <a:rPr lang="fr-FR" sz="1000" dirty="0">
                <a:latin typeface="Century Gothic" panose="020B0502020202020204" pitchFamily="34" charset="0"/>
              </a:rPr>
              <a:t>se rendent sur le site de </a:t>
            </a:r>
            <a:r>
              <a:rPr lang="fr-FR" sz="1000" b="1" dirty="0">
                <a:latin typeface="Century Gothic" panose="020B0502020202020204" pitchFamily="34" charset="0"/>
              </a:rPr>
              <a:t>Tonnelle et </a:t>
            </a:r>
            <a:r>
              <a:rPr lang="fr-FR" sz="1000" b="1" dirty="0">
                <a:solidFill>
                  <a:srgbClr val="00A99B"/>
                </a:solidFill>
                <a:latin typeface="Century Gothic" panose="020B0502020202020204" pitchFamily="34" charset="0"/>
              </a:rPr>
              <a:t>8% </a:t>
            </a:r>
            <a:r>
              <a:rPr lang="fr-FR" sz="1000" dirty="0">
                <a:latin typeface="Century Gothic" panose="020B0502020202020204" pitchFamily="34" charset="0"/>
              </a:rPr>
              <a:t>sur</a:t>
            </a:r>
            <a:r>
              <a:rPr lang="fr-FR" sz="1000" b="1" dirty="0">
                <a:latin typeface="Century Gothic" panose="020B0502020202020204" pitchFamily="34" charset="0"/>
              </a:rPr>
              <a:t> La Riche</a:t>
            </a:r>
          </a:p>
        </p:txBody>
      </p:sp>
      <p:sp>
        <p:nvSpPr>
          <p:cNvPr id="40" name="ZoneTexte 39">
            <a:extLst>
              <a:ext uri="{FF2B5EF4-FFF2-40B4-BE49-F238E27FC236}">
                <a16:creationId xmlns:a16="http://schemas.microsoft.com/office/drawing/2014/main" id="{A5FF339D-0EA3-4E57-8F2B-9AD725D67DC9}"/>
              </a:ext>
            </a:extLst>
          </p:cNvPr>
          <p:cNvSpPr txBox="1"/>
          <p:nvPr/>
        </p:nvSpPr>
        <p:spPr>
          <a:xfrm>
            <a:off x="2621359" y="1597411"/>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n=676</a:t>
            </a:r>
          </a:p>
        </p:txBody>
      </p:sp>
      <p:sp>
        <p:nvSpPr>
          <p:cNvPr id="41" name="ZoneTexte 40">
            <a:extLst>
              <a:ext uri="{FF2B5EF4-FFF2-40B4-BE49-F238E27FC236}">
                <a16:creationId xmlns:a16="http://schemas.microsoft.com/office/drawing/2014/main" id="{A7D6CFCB-7C83-4ED3-BAC3-6FB5844059ED}"/>
              </a:ext>
            </a:extLst>
          </p:cNvPr>
          <p:cNvSpPr txBox="1"/>
          <p:nvPr/>
        </p:nvSpPr>
        <p:spPr>
          <a:xfrm>
            <a:off x="2087174" y="1342689"/>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Bus/Tram</a:t>
            </a:r>
          </a:p>
        </p:txBody>
      </p:sp>
      <p:sp>
        <p:nvSpPr>
          <p:cNvPr id="42" name="ZoneTexte 41">
            <a:extLst>
              <a:ext uri="{FF2B5EF4-FFF2-40B4-BE49-F238E27FC236}">
                <a16:creationId xmlns:a16="http://schemas.microsoft.com/office/drawing/2014/main" id="{66F798D6-2964-4563-B85C-9C3BF70709AF}"/>
              </a:ext>
            </a:extLst>
          </p:cNvPr>
          <p:cNvSpPr txBox="1"/>
          <p:nvPr/>
        </p:nvSpPr>
        <p:spPr>
          <a:xfrm>
            <a:off x="1864393" y="1846811"/>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24% </a:t>
            </a:r>
            <a:r>
              <a:rPr lang="fr-FR" sz="1000" dirty="0">
                <a:latin typeface="Century Gothic" panose="020B0502020202020204" pitchFamily="34" charset="0"/>
              </a:rPr>
              <a:t>d’entre eux se rendent sur le site de Grandmont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20% </a:t>
            </a:r>
            <a:r>
              <a:rPr lang="fr-FR" sz="1000" dirty="0">
                <a:latin typeface="Century Gothic" panose="020B0502020202020204" pitchFamily="34" charset="0"/>
              </a:rPr>
              <a:t>se rendent sur le site de </a:t>
            </a:r>
            <a:r>
              <a:rPr lang="fr-FR" sz="1000" b="1" dirty="0">
                <a:latin typeface="Century Gothic" panose="020B0502020202020204" pitchFamily="34" charset="0"/>
              </a:rPr>
              <a:t>Fromont</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20% </a:t>
            </a:r>
            <a:r>
              <a:rPr lang="fr-FR" sz="1000" dirty="0">
                <a:latin typeface="Century Gothic" panose="020B0502020202020204" pitchFamily="34" charset="0"/>
              </a:rPr>
              <a:t>se rendent sur le site des </a:t>
            </a:r>
            <a:r>
              <a:rPr lang="fr-FR" sz="1000" b="1" dirty="0">
                <a:latin typeface="Century Gothic" panose="020B0502020202020204" pitchFamily="34" charset="0"/>
              </a:rPr>
              <a:t>Deux Lions</a:t>
            </a:r>
          </a:p>
        </p:txBody>
      </p:sp>
      <p:sp>
        <p:nvSpPr>
          <p:cNvPr id="6" name="Rectangle 5">
            <a:extLst>
              <a:ext uri="{FF2B5EF4-FFF2-40B4-BE49-F238E27FC236}">
                <a16:creationId xmlns:a16="http://schemas.microsoft.com/office/drawing/2014/main" id="{8F656268-3D6E-4507-94F7-2D28CFD6CAC2}"/>
              </a:ext>
            </a:extLst>
          </p:cNvPr>
          <p:cNvSpPr/>
          <p:nvPr/>
        </p:nvSpPr>
        <p:spPr>
          <a:xfrm>
            <a:off x="1806203" y="3385017"/>
            <a:ext cx="2538698" cy="2406295"/>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511594D-CD7A-4420-9856-72761D5CE6D6}"/>
              </a:ext>
            </a:extLst>
          </p:cNvPr>
          <p:cNvSpPr/>
          <p:nvPr/>
        </p:nvSpPr>
        <p:spPr>
          <a:xfrm>
            <a:off x="4878736" y="3401017"/>
            <a:ext cx="2551416" cy="2390296"/>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593C556-E854-4109-9E2E-548C4987F6BE}"/>
              </a:ext>
            </a:extLst>
          </p:cNvPr>
          <p:cNvSpPr/>
          <p:nvPr/>
        </p:nvSpPr>
        <p:spPr>
          <a:xfrm>
            <a:off x="4879086" y="810591"/>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37B0CE5-1363-45D7-8DF2-F0312EB6A86C}"/>
              </a:ext>
            </a:extLst>
          </p:cNvPr>
          <p:cNvSpPr/>
          <p:nvPr/>
        </p:nvSpPr>
        <p:spPr>
          <a:xfrm>
            <a:off x="1806203" y="819109"/>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40A79D0-83C4-4B38-94CA-9B57D5451845}"/>
              </a:ext>
            </a:extLst>
          </p:cNvPr>
          <p:cNvSpPr txBox="1"/>
          <p:nvPr/>
        </p:nvSpPr>
        <p:spPr>
          <a:xfrm>
            <a:off x="618540" y="5972961"/>
            <a:ext cx="8134791" cy="553998"/>
          </a:xfrm>
          <a:prstGeom prst="rect">
            <a:avLst/>
          </a:prstGeom>
          <a:noFill/>
        </p:spPr>
        <p:txBody>
          <a:bodyPr wrap="square" rtlCol="0">
            <a:spAutoFit/>
          </a:bodyPr>
          <a:lstStyle/>
          <a:p>
            <a:r>
              <a:rPr lang="fr-FR" sz="1000" b="1" i="1" dirty="0">
                <a:latin typeface="Century Gothic" panose="020B0502020202020204" pitchFamily="34" charset="0"/>
              </a:rPr>
              <a:t>Les autres modes sont peu utilisés </a:t>
            </a:r>
            <a:r>
              <a:rPr lang="fr-FR" sz="1000" i="1" dirty="0">
                <a:latin typeface="Century Gothic" panose="020B0502020202020204" pitchFamily="34" charset="0"/>
              </a:rPr>
              <a:t>: 33 personnes pour le covoiturage, 5 personnes pour </a:t>
            </a:r>
            <a:r>
              <a:rPr lang="fr-FR" sz="1000" i="1" dirty="0" err="1">
                <a:latin typeface="Century Gothic" panose="020B0502020202020204" pitchFamily="34" charset="0"/>
              </a:rPr>
              <a:t>Vélociti</a:t>
            </a:r>
            <a:r>
              <a:rPr lang="fr-FR" sz="1000" i="1" dirty="0">
                <a:latin typeface="Century Gothic" panose="020B0502020202020204" pitchFamily="34" charset="0"/>
              </a:rPr>
              <a:t> ou Azalys, 8 personnes pour la trottinette, seulement 3 personnes pour les véhicules de service et seulement 17 personnes pour le train (qui n’ont par ailleurs pas cité de site mais « autre »)</a:t>
            </a:r>
          </a:p>
        </p:txBody>
      </p:sp>
      <p:sp>
        <p:nvSpPr>
          <p:cNvPr id="25" name="Organigramme : Délai 24">
            <a:extLst>
              <a:ext uri="{FF2B5EF4-FFF2-40B4-BE49-F238E27FC236}">
                <a16:creationId xmlns:a16="http://schemas.microsoft.com/office/drawing/2014/main" id="{258694A5-A7D6-4B37-B71B-FFFB0EF443D9}"/>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AD3E1A5C-191F-467C-8519-2C65B1FC7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241" y="182121"/>
            <a:ext cx="614502" cy="614502"/>
          </a:xfrm>
          <a:prstGeom prst="rect">
            <a:avLst/>
          </a:prstGeom>
        </p:spPr>
      </p:pic>
      <p:sp>
        <p:nvSpPr>
          <p:cNvPr id="4" name="Espace réservé du numéro de diapositive 3">
            <a:extLst>
              <a:ext uri="{FF2B5EF4-FFF2-40B4-BE49-F238E27FC236}">
                <a16:creationId xmlns:a16="http://schemas.microsoft.com/office/drawing/2014/main" id="{26138965-9124-4652-9DFE-D1FE4BDC1647}"/>
              </a:ext>
            </a:extLst>
          </p:cNvPr>
          <p:cNvSpPr>
            <a:spLocks noGrp="1"/>
          </p:cNvSpPr>
          <p:nvPr>
            <p:ph type="sldNum" sz="quarter" idx="12"/>
          </p:nvPr>
        </p:nvSpPr>
        <p:spPr/>
        <p:txBody>
          <a:bodyPr/>
          <a:lstStyle/>
          <a:p>
            <a:fld id="{E399C115-596B-4060-A119-8783C9F587DB}" type="slidenum">
              <a:rPr lang="fr-FR" smtClean="0"/>
              <a:t>78</a:t>
            </a:fld>
            <a:endParaRPr lang="fr-FR"/>
          </a:p>
        </p:txBody>
      </p:sp>
    </p:spTree>
    <p:extLst>
      <p:ext uri="{BB962C8B-B14F-4D97-AF65-F5344CB8AC3E}">
        <p14:creationId xmlns:p14="http://schemas.microsoft.com/office/powerpoint/2010/main" val="3859597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40632" y="333674"/>
            <a:ext cx="8447714" cy="646331"/>
          </a:xfrm>
          <a:prstGeom prst="rect">
            <a:avLst/>
          </a:prstGeom>
          <a:noFill/>
        </p:spPr>
        <p:txBody>
          <a:bodyPr wrap="square" rtlCol="0">
            <a:spAutoFit/>
          </a:bodyPr>
          <a:lstStyle/>
          <a:p>
            <a:r>
              <a:rPr lang="fr-FR" b="1" dirty="0">
                <a:latin typeface="Century Gothic" panose="020B0502020202020204" pitchFamily="34" charset="0"/>
              </a:rPr>
              <a:t>Modes utilisés pour les déplacements vers d’autres sites chez les </a:t>
            </a:r>
            <a:r>
              <a:rPr lang="fr-FR" b="1" dirty="0" err="1">
                <a:latin typeface="Century Gothic" panose="020B0502020202020204" pitchFamily="34" charset="0"/>
              </a:rPr>
              <a:t>enseignant.e.s</a:t>
            </a:r>
            <a:r>
              <a:rPr lang="fr-FR" b="1" dirty="0">
                <a:latin typeface="Century Gothic" panose="020B0502020202020204" pitchFamily="34" charset="0"/>
              </a:rPr>
              <a:t>/</a:t>
            </a:r>
            <a:r>
              <a:rPr lang="fr-FR" b="1" dirty="0" err="1">
                <a:latin typeface="Century Gothic" panose="020B0502020202020204" pitchFamily="34" charset="0"/>
              </a:rPr>
              <a:t>chercheur.euse.s</a:t>
            </a:r>
            <a:endParaRPr lang="fr-FR" b="1" dirty="0">
              <a:latin typeface="Century Gothic" panose="020B0502020202020204" pitchFamily="34" charset="0"/>
            </a:endParaRPr>
          </a:p>
        </p:txBody>
      </p:sp>
      <p:pic>
        <p:nvPicPr>
          <p:cNvPr id="5" name="Image 4">
            <a:extLst>
              <a:ext uri="{FF2B5EF4-FFF2-40B4-BE49-F238E27FC236}">
                <a16:creationId xmlns:a16="http://schemas.microsoft.com/office/drawing/2014/main" id="{C0614738-8F7D-4A52-8814-3D6B5FE4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797" y="3758897"/>
            <a:ext cx="385601" cy="385601"/>
          </a:xfrm>
          <a:prstGeom prst="rect">
            <a:avLst/>
          </a:prstGeom>
        </p:spPr>
      </p:pic>
      <p:pic>
        <p:nvPicPr>
          <p:cNvPr id="7" name="Image 6">
            <a:extLst>
              <a:ext uri="{FF2B5EF4-FFF2-40B4-BE49-F238E27FC236}">
                <a16:creationId xmlns:a16="http://schemas.microsoft.com/office/drawing/2014/main" id="{65419EB6-1090-48EE-94D6-61E96C05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939" y="1257927"/>
            <a:ext cx="397276" cy="397276"/>
          </a:xfrm>
          <a:prstGeom prst="rect">
            <a:avLst/>
          </a:prstGeom>
        </p:spPr>
      </p:pic>
      <p:pic>
        <p:nvPicPr>
          <p:cNvPr id="9" name="Image 8">
            <a:extLst>
              <a:ext uri="{FF2B5EF4-FFF2-40B4-BE49-F238E27FC236}">
                <a16:creationId xmlns:a16="http://schemas.microsoft.com/office/drawing/2014/main" id="{14903436-904E-40AB-8F50-2C02D23A8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581" y="1174703"/>
            <a:ext cx="528015" cy="528015"/>
          </a:xfrm>
          <a:prstGeom prst="rect">
            <a:avLst/>
          </a:prstGeom>
        </p:spPr>
      </p:pic>
      <p:pic>
        <p:nvPicPr>
          <p:cNvPr id="10" name="Image 9">
            <a:extLst>
              <a:ext uri="{FF2B5EF4-FFF2-40B4-BE49-F238E27FC236}">
                <a16:creationId xmlns:a16="http://schemas.microsoft.com/office/drawing/2014/main" id="{FA2D61B5-5006-4C83-8B0C-B76E2039B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209" y="3717777"/>
            <a:ext cx="397276" cy="397276"/>
          </a:xfrm>
          <a:prstGeom prst="rect">
            <a:avLst/>
          </a:prstGeom>
        </p:spPr>
      </p:pic>
      <p:sp>
        <p:nvSpPr>
          <p:cNvPr id="3" name="ZoneTexte 2">
            <a:extLst>
              <a:ext uri="{FF2B5EF4-FFF2-40B4-BE49-F238E27FC236}">
                <a16:creationId xmlns:a16="http://schemas.microsoft.com/office/drawing/2014/main" id="{EC3F1A13-8F87-4013-BEE0-B4549425036D}"/>
              </a:ext>
            </a:extLst>
          </p:cNvPr>
          <p:cNvSpPr txBox="1"/>
          <p:nvPr/>
        </p:nvSpPr>
        <p:spPr>
          <a:xfrm>
            <a:off x="2584858" y="1884524"/>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178</a:t>
            </a:r>
          </a:p>
        </p:txBody>
      </p:sp>
      <p:sp>
        <p:nvSpPr>
          <p:cNvPr id="12" name="ZoneTexte 11">
            <a:extLst>
              <a:ext uri="{FF2B5EF4-FFF2-40B4-BE49-F238E27FC236}">
                <a16:creationId xmlns:a16="http://schemas.microsoft.com/office/drawing/2014/main" id="{69BB802C-9D0D-46F4-A92B-B977F3CD33A5}"/>
              </a:ext>
            </a:extLst>
          </p:cNvPr>
          <p:cNvSpPr txBox="1"/>
          <p:nvPr/>
        </p:nvSpPr>
        <p:spPr>
          <a:xfrm>
            <a:off x="1990196" y="1632517"/>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personnelle</a:t>
            </a:r>
          </a:p>
        </p:txBody>
      </p:sp>
      <p:sp>
        <p:nvSpPr>
          <p:cNvPr id="13" name="ZoneTexte 12">
            <a:extLst>
              <a:ext uri="{FF2B5EF4-FFF2-40B4-BE49-F238E27FC236}">
                <a16:creationId xmlns:a16="http://schemas.microsoft.com/office/drawing/2014/main" id="{A4C3BFA4-CD0B-4817-B62F-A6497A7AB4B3}"/>
              </a:ext>
            </a:extLst>
          </p:cNvPr>
          <p:cNvSpPr txBox="1"/>
          <p:nvPr/>
        </p:nvSpPr>
        <p:spPr>
          <a:xfrm>
            <a:off x="1882618" y="2129814"/>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d’entre eux se rendent sur le site Plat d’Etain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se rendent sur le site de Grandmont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se rendent sur le site des Deux Lions</a:t>
            </a:r>
            <a:endParaRPr lang="fr-FR" sz="1000" b="1" dirty="0">
              <a:latin typeface="Century Gothic" panose="020B0502020202020204" pitchFamily="34" charset="0"/>
            </a:endParaRPr>
          </a:p>
        </p:txBody>
      </p:sp>
      <p:sp>
        <p:nvSpPr>
          <p:cNvPr id="30" name="ZoneTexte 29">
            <a:extLst>
              <a:ext uri="{FF2B5EF4-FFF2-40B4-BE49-F238E27FC236}">
                <a16:creationId xmlns:a16="http://schemas.microsoft.com/office/drawing/2014/main" id="{D51A4CDC-A41C-425D-BAF7-2E3B4876DE72}"/>
              </a:ext>
            </a:extLst>
          </p:cNvPr>
          <p:cNvSpPr txBox="1"/>
          <p:nvPr/>
        </p:nvSpPr>
        <p:spPr>
          <a:xfrm>
            <a:off x="5764836" y="1872839"/>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163</a:t>
            </a:r>
          </a:p>
        </p:txBody>
      </p:sp>
      <p:sp>
        <p:nvSpPr>
          <p:cNvPr id="31" name="ZoneTexte 30">
            <a:extLst>
              <a:ext uri="{FF2B5EF4-FFF2-40B4-BE49-F238E27FC236}">
                <a16:creationId xmlns:a16="http://schemas.microsoft.com/office/drawing/2014/main" id="{11F29B82-084B-409E-B99F-E6B31B617B27}"/>
              </a:ext>
            </a:extLst>
          </p:cNvPr>
          <p:cNvSpPr txBox="1"/>
          <p:nvPr/>
        </p:nvSpPr>
        <p:spPr>
          <a:xfrm>
            <a:off x="5125054" y="1620832"/>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Vélo</a:t>
            </a:r>
          </a:p>
        </p:txBody>
      </p:sp>
      <p:sp>
        <p:nvSpPr>
          <p:cNvPr id="32" name="ZoneTexte 31">
            <a:extLst>
              <a:ext uri="{FF2B5EF4-FFF2-40B4-BE49-F238E27FC236}">
                <a16:creationId xmlns:a16="http://schemas.microsoft.com/office/drawing/2014/main" id="{CC941436-07EE-4AE5-A5C8-B4D25FE6A943}"/>
              </a:ext>
            </a:extLst>
          </p:cNvPr>
          <p:cNvSpPr txBox="1"/>
          <p:nvPr/>
        </p:nvSpPr>
        <p:spPr>
          <a:xfrm>
            <a:off x="5030930" y="2068406"/>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se rendent sur le site Plat d’Etain</a:t>
            </a:r>
            <a:endParaRPr lang="fr-FR" sz="1000" b="1" dirty="0">
              <a:latin typeface="Century Gothic" panose="020B0502020202020204" pitchFamily="34" charset="0"/>
            </a:endParaRP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se rendent sur le site des Deux Lions</a:t>
            </a:r>
            <a:endParaRPr lang="fr-FR" sz="1000" b="1" dirty="0">
              <a:latin typeface="Century Gothic" panose="020B0502020202020204" pitchFamily="34" charset="0"/>
            </a:endParaRPr>
          </a:p>
          <a:p>
            <a:pPr algn="ctr"/>
            <a:endParaRPr lang="fr-FR" sz="1000" b="1" dirty="0">
              <a:solidFill>
                <a:srgbClr val="00A99B"/>
              </a:solidFill>
              <a:latin typeface="Century Gothic" panose="020B0502020202020204" pitchFamily="34" charset="0"/>
            </a:endParaRPr>
          </a:p>
          <a:p>
            <a:pPr algn="ctr"/>
            <a:r>
              <a:rPr lang="fr-FR" sz="1000" b="1" dirty="0">
                <a:solidFill>
                  <a:srgbClr val="00A99B"/>
                </a:solidFill>
                <a:latin typeface="Century Gothic" panose="020B0502020202020204" pitchFamily="34" charset="0"/>
              </a:rPr>
              <a:t>14% </a:t>
            </a:r>
            <a:r>
              <a:rPr lang="fr-FR" sz="1000" dirty="0">
                <a:latin typeface="Century Gothic" panose="020B0502020202020204" pitchFamily="34" charset="0"/>
              </a:rPr>
              <a:t>d’entre eux se rendent sur le site des Tanneurs</a:t>
            </a:r>
            <a:endParaRPr lang="fr-FR" sz="1000" b="1" dirty="0">
              <a:latin typeface="Century Gothic" panose="020B0502020202020204" pitchFamily="34" charset="0"/>
            </a:endParaRPr>
          </a:p>
        </p:txBody>
      </p:sp>
      <p:sp>
        <p:nvSpPr>
          <p:cNvPr id="35" name="ZoneTexte 34">
            <a:extLst>
              <a:ext uri="{FF2B5EF4-FFF2-40B4-BE49-F238E27FC236}">
                <a16:creationId xmlns:a16="http://schemas.microsoft.com/office/drawing/2014/main" id="{20B85EB1-CB6B-4B59-B3C1-C99EEA9E9CAF}"/>
              </a:ext>
            </a:extLst>
          </p:cNvPr>
          <p:cNvSpPr txBox="1"/>
          <p:nvPr/>
        </p:nvSpPr>
        <p:spPr>
          <a:xfrm>
            <a:off x="5748253" y="4376442"/>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n=63</a:t>
            </a:r>
          </a:p>
        </p:txBody>
      </p:sp>
      <p:sp>
        <p:nvSpPr>
          <p:cNvPr id="36" name="ZoneTexte 35">
            <a:extLst>
              <a:ext uri="{FF2B5EF4-FFF2-40B4-BE49-F238E27FC236}">
                <a16:creationId xmlns:a16="http://schemas.microsoft.com/office/drawing/2014/main" id="{274A8DFD-71BD-485A-A979-06F95ED6DE18}"/>
              </a:ext>
            </a:extLst>
          </p:cNvPr>
          <p:cNvSpPr txBox="1"/>
          <p:nvPr/>
        </p:nvSpPr>
        <p:spPr>
          <a:xfrm>
            <a:off x="5189247" y="4145757"/>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Marche</a:t>
            </a:r>
          </a:p>
        </p:txBody>
      </p:sp>
      <p:sp>
        <p:nvSpPr>
          <p:cNvPr id="37" name="ZoneTexte 36">
            <a:extLst>
              <a:ext uri="{FF2B5EF4-FFF2-40B4-BE49-F238E27FC236}">
                <a16:creationId xmlns:a16="http://schemas.microsoft.com/office/drawing/2014/main" id="{2584A57E-B3E7-4320-9419-A17523F5D3B0}"/>
              </a:ext>
            </a:extLst>
          </p:cNvPr>
          <p:cNvSpPr txBox="1"/>
          <p:nvPr/>
        </p:nvSpPr>
        <p:spPr>
          <a:xfrm>
            <a:off x="4979443" y="4631642"/>
            <a:ext cx="2419660" cy="1477328"/>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25% </a:t>
            </a:r>
            <a:r>
              <a:rPr lang="fr-FR" sz="1000" dirty="0">
                <a:latin typeface="Century Gothic" panose="020B0502020202020204" pitchFamily="34" charset="0"/>
              </a:rPr>
              <a:t>d’entre eux se rendent sur le site de Fromont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se rendent sur le site Plat d’Etain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11% </a:t>
            </a:r>
            <a:r>
              <a:rPr lang="fr-FR" sz="1000" dirty="0">
                <a:latin typeface="Century Gothic" panose="020B0502020202020204" pitchFamily="34" charset="0"/>
              </a:rPr>
              <a:t>se rendent sur le site de Tanneurs </a:t>
            </a:r>
            <a:r>
              <a:rPr lang="fr-FR" sz="1000" b="1" dirty="0">
                <a:latin typeface="Century Gothic" panose="020B0502020202020204" pitchFamily="34" charset="0"/>
              </a:rPr>
              <a:t>et </a:t>
            </a:r>
            <a:r>
              <a:rPr lang="fr-FR" sz="1000" b="1" dirty="0">
                <a:solidFill>
                  <a:srgbClr val="00A99B"/>
                </a:solidFill>
                <a:latin typeface="Century Gothic" panose="020B0502020202020204" pitchFamily="34" charset="0"/>
              </a:rPr>
              <a:t>11% </a:t>
            </a:r>
            <a:r>
              <a:rPr lang="fr-FR" sz="1000" dirty="0">
                <a:latin typeface="Century Gothic" panose="020B0502020202020204" pitchFamily="34" charset="0"/>
              </a:rPr>
              <a:t>sur</a:t>
            </a:r>
            <a:r>
              <a:rPr lang="fr-FR" sz="1000" b="1" dirty="0">
                <a:latin typeface="Century Gothic" panose="020B0502020202020204" pitchFamily="34" charset="0"/>
              </a:rPr>
              <a:t> </a:t>
            </a:r>
            <a:r>
              <a:rPr lang="fr-FR" sz="1000" dirty="0">
                <a:latin typeface="Century Gothic" panose="020B0502020202020204" pitchFamily="34" charset="0"/>
              </a:rPr>
              <a:t>le site de </a:t>
            </a:r>
            <a:r>
              <a:rPr lang="fr-FR" sz="1000" dirty="0" err="1">
                <a:latin typeface="Century Gothic" panose="020B0502020202020204" pitchFamily="34" charset="0"/>
              </a:rPr>
              <a:t>Néricault</a:t>
            </a:r>
            <a:r>
              <a:rPr lang="fr-FR" sz="1000" dirty="0">
                <a:latin typeface="Century Gothic" panose="020B0502020202020204" pitchFamily="34" charset="0"/>
              </a:rPr>
              <a:t> Destouches</a:t>
            </a:r>
          </a:p>
        </p:txBody>
      </p:sp>
      <p:sp>
        <p:nvSpPr>
          <p:cNvPr id="40" name="ZoneTexte 39">
            <a:extLst>
              <a:ext uri="{FF2B5EF4-FFF2-40B4-BE49-F238E27FC236}">
                <a16:creationId xmlns:a16="http://schemas.microsoft.com/office/drawing/2014/main" id="{A5FF339D-0EA3-4E57-8F2B-9AD725D67DC9}"/>
              </a:ext>
            </a:extLst>
          </p:cNvPr>
          <p:cNvSpPr txBox="1"/>
          <p:nvPr/>
        </p:nvSpPr>
        <p:spPr>
          <a:xfrm>
            <a:off x="2650734" y="4416198"/>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n=76</a:t>
            </a:r>
          </a:p>
        </p:txBody>
      </p:sp>
      <p:sp>
        <p:nvSpPr>
          <p:cNvPr id="41" name="ZoneTexte 40">
            <a:extLst>
              <a:ext uri="{FF2B5EF4-FFF2-40B4-BE49-F238E27FC236}">
                <a16:creationId xmlns:a16="http://schemas.microsoft.com/office/drawing/2014/main" id="{A7D6CFCB-7C83-4ED3-BAC3-6FB5844059ED}"/>
              </a:ext>
            </a:extLst>
          </p:cNvPr>
          <p:cNvSpPr txBox="1"/>
          <p:nvPr/>
        </p:nvSpPr>
        <p:spPr>
          <a:xfrm>
            <a:off x="2116549" y="4161476"/>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Bus/Tram</a:t>
            </a:r>
          </a:p>
        </p:txBody>
      </p:sp>
      <p:sp>
        <p:nvSpPr>
          <p:cNvPr id="42" name="ZoneTexte 41">
            <a:extLst>
              <a:ext uri="{FF2B5EF4-FFF2-40B4-BE49-F238E27FC236}">
                <a16:creationId xmlns:a16="http://schemas.microsoft.com/office/drawing/2014/main" id="{66F798D6-2964-4563-B85C-9C3BF70709AF}"/>
              </a:ext>
            </a:extLst>
          </p:cNvPr>
          <p:cNvSpPr txBox="1"/>
          <p:nvPr/>
        </p:nvSpPr>
        <p:spPr>
          <a:xfrm>
            <a:off x="1893768" y="4665598"/>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38% </a:t>
            </a:r>
            <a:r>
              <a:rPr lang="fr-FR" sz="1000" dirty="0">
                <a:latin typeface="Century Gothic" panose="020B0502020202020204" pitchFamily="34" charset="0"/>
              </a:rPr>
              <a:t>d’entre eux se rendent sur le site des Deux Lions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22% </a:t>
            </a:r>
            <a:r>
              <a:rPr lang="fr-FR" sz="1000" dirty="0">
                <a:latin typeface="Century Gothic" panose="020B0502020202020204" pitchFamily="34" charset="0"/>
              </a:rPr>
              <a:t>se rendent sur le site de Plat d’Etain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se rendent sur le site de Grandmont</a:t>
            </a:r>
            <a:endParaRPr lang="fr-FR" sz="1000" b="1" dirty="0">
              <a:latin typeface="Century Gothic" panose="020B0502020202020204" pitchFamily="34" charset="0"/>
            </a:endParaRPr>
          </a:p>
        </p:txBody>
      </p:sp>
      <p:sp>
        <p:nvSpPr>
          <p:cNvPr id="6" name="Rectangle 5">
            <a:extLst>
              <a:ext uri="{FF2B5EF4-FFF2-40B4-BE49-F238E27FC236}">
                <a16:creationId xmlns:a16="http://schemas.microsoft.com/office/drawing/2014/main" id="{8F656268-3D6E-4507-94F7-2D28CFD6CAC2}"/>
              </a:ext>
            </a:extLst>
          </p:cNvPr>
          <p:cNvSpPr/>
          <p:nvPr/>
        </p:nvSpPr>
        <p:spPr>
          <a:xfrm>
            <a:off x="1824407" y="1109833"/>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511594D-CD7A-4420-9856-72761D5CE6D6}"/>
              </a:ext>
            </a:extLst>
          </p:cNvPr>
          <p:cNvSpPr/>
          <p:nvPr/>
        </p:nvSpPr>
        <p:spPr>
          <a:xfrm>
            <a:off x="4941240" y="1120335"/>
            <a:ext cx="2538698" cy="2417981"/>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593C556-E854-4109-9E2E-548C4987F6BE}"/>
              </a:ext>
            </a:extLst>
          </p:cNvPr>
          <p:cNvSpPr/>
          <p:nvPr/>
        </p:nvSpPr>
        <p:spPr>
          <a:xfrm>
            <a:off x="4941240" y="3637896"/>
            <a:ext cx="2538698" cy="2471074"/>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37B0CE5-1363-45D7-8DF2-F0312EB6A86C}"/>
              </a:ext>
            </a:extLst>
          </p:cNvPr>
          <p:cNvSpPr/>
          <p:nvPr/>
        </p:nvSpPr>
        <p:spPr>
          <a:xfrm>
            <a:off x="1835578" y="3637896"/>
            <a:ext cx="2538698" cy="2471074"/>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40A79D0-83C4-4B38-94CA-9B57D5451845}"/>
              </a:ext>
            </a:extLst>
          </p:cNvPr>
          <p:cNvSpPr txBox="1"/>
          <p:nvPr/>
        </p:nvSpPr>
        <p:spPr>
          <a:xfrm>
            <a:off x="628650" y="6239174"/>
            <a:ext cx="8134791" cy="400110"/>
          </a:xfrm>
          <a:prstGeom prst="rect">
            <a:avLst/>
          </a:prstGeom>
          <a:noFill/>
        </p:spPr>
        <p:txBody>
          <a:bodyPr wrap="square" rtlCol="0">
            <a:spAutoFit/>
          </a:bodyPr>
          <a:lstStyle/>
          <a:p>
            <a:r>
              <a:rPr lang="fr-FR" sz="1000" b="1" i="1" dirty="0">
                <a:latin typeface="Century Gothic" panose="020B0502020202020204" pitchFamily="34" charset="0"/>
              </a:rPr>
              <a:t>Les autres modes sont peu utilisés </a:t>
            </a:r>
            <a:r>
              <a:rPr lang="fr-FR" sz="1000" i="1" dirty="0">
                <a:latin typeface="Century Gothic" panose="020B0502020202020204" pitchFamily="34" charset="0"/>
              </a:rPr>
              <a:t>: 4 personnes pour les véhicules de service, 5 personnes pour le covoiturage, 2 personnes pour </a:t>
            </a:r>
            <a:r>
              <a:rPr lang="fr-FR" sz="1000" i="1" dirty="0" err="1">
                <a:latin typeface="Century Gothic" panose="020B0502020202020204" pitchFamily="34" charset="0"/>
              </a:rPr>
              <a:t>Vélociti</a:t>
            </a:r>
            <a:r>
              <a:rPr lang="fr-FR" sz="1000" i="1" dirty="0">
                <a:latin typeface="Century Gothic" panose="020B0502020202020204" pitchFamily="34" charset="0"/>
              </a:rPr>
              <a:t> ou Azalys, 6 personnes pour la trottinette et 20 personnes pour le train</a:t>
            </a:r>
          </a:p>
        </p:txBody>
      </p:sp>
      <p:sp>
        <p:nvSpPr>
          <p:cNvPr id="25" name="Organigramme : Délai 24">
            <a:extLst>
              <a:ext uri="{FF2B5EF4-FFF2-40B4-BE49-F238E27FC236}">
                <a16:creationId xmlns:a16="http://schemas.microsoft.com/office/drawing/2014/main" id="{258694A5-A7D6-4B37-B71B-FFFB0EF443D9}"/>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C1A4A606-ADAA-40B0-BC4E-38245F3BF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sp>
        <p:nvSpPr>
          <p:cNvPr id="4" name="Espace réservé du numéro de diapositive 3">
            <a:extLst>
              <a:ext uri="{FF2B5EF4-FFF2-40B4-BE49-F238E27FC236}">
                <a16:creationId xmlns:a16="http://schemas.microsoft.com/office/drawing/2014/main" id="{F2190064-6BAE-48F0-B2B6-FCDBE01C4C4A}"/>
              </a:ext>
            </a:extLst>
          </p:cNvPr>
          <p:cNvSpPr>
            <a:spLocks noGrp="1"/>
          </p:cNvSpPr>
          <p:nvPr>
            <p:ph type="sldNum" sz="quarter" idx="12"/>
          </p:nvPr>
        </p:nvSpPr>
        <p:spPr/>
        <p:txBody>
          <a:bodyPr/>
          <a:lstStyle/>
          <a:p>
            <a:fld id="{E399C115-596B-4060-A119-8783C9F587DB}" type="slidenum">
              <a:rPr lang="fr-FR" smtClean="0"/>
              <a:t>79</a:t>
            </a:fld>
            <a:endParaRPr lang="fr-FR"/>
          </a:p>
        </p:txBody>
      </p:sp>
    </p:spTree>
    <p:extLst>
      <p:ext uri="{BB962C8B-B14F-4D97-AF65-F5344CB8AC3E}">
        <p14:creationId xmlns:p14="http://schemas.microsoft.com/office/powerpoint/2010/main" val="338976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Informations générales sur les profils</a:t>
            </a:r>
          </a:p>
        </p:txBody>
      </p:sp>
      <p:sp>
        <p:nvSpPr>
          <p:cNvPr id="3" name="ZoneTexte 2">
            <a:extLst>
              <a:ext uri="{FF2B5EF4-FFF2-40B4-BE49-F238E27FC236}">
                <a16:creationId xmlns:a16="http://schemas.microsoft.com/office/drawing/2014/main" id="{E7B68060-321E-4588-AA5C-C1EE8BD397F6}"/>
              </a:ext>
            </a:extLst>
          </p:cNvPr>
          <p:cNvSpPr txBox="1"/>
          <p:nvPr/>
        </p:nvSpPr>
        <p:spPr>
          <a:xfrm>
            <a:off x="359903" y="869311"/>
            <a:ext cx="1709530" cy="50783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Statut </a:t>
            </a:r>
            <a:r>
              <a:rPr lang="fr-FR" sz="1200" kern="0" dirty="0">
                <a:solidFill>
                  <a:srgbClr val="000000"/>
                </a:solidFill>
                <a:latin typeface="Century Gothic" panose="020B0502020202020204" pitchFamily="34" charset="0"/>
              </a:rPr>
              <a:t>(n=3066)</a:t>
            </a:r>
            <a:endParaRPr lang="fr-FR" sz="1200" dirty="0">
              <a:latin typeface="Century Gothic" panose="020B0502020202020204" pitchFamily="34" charset="0"/>
            </a:endParaRPr>
          </a:p>
          <a:p>
            <a:endParaRPr lang="fr-FR" sz="1100" dirty="0">
              <a:latin typeface="Century Gothic" panose="020B0502020202020204" pitchFamily="34" charset="0"/>
            </a:endParaRPr>
          </a:p>
        </p:txBody>
      </p:sp>
      <p:pic>
        <p:nvPicPr>
          <p:cNvPr id="9" name="Image 8">
            <a:extLst>
              <a:ext uri="{FF2B5EF4-FFF2-40B4-BE49-F238E27FC236}">
                <a16:creationId xmlns:a16="http://schemas.microsoft.com/office/drawing/2014/main" id="{85672923-CFB6-4710-8854-F8B47824D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064" y="1546513"/>
            <a:ext cx="587219" cy="587219"/>
          </a:xfrm>
          <a:prstGeom prst="rect">
            <a:avLst/>
          </a:prstGeom>
        </p:spPr>
      </p:pic>
      <p:pic>
        <p:nvPicPr>
          <p:cNvPr id="10" name="Image 9">
            <a:extLst>
              <a:ext uri="{FF2B5EF4-FFF2-40B4-BE49-F238E27FC236}">
                <a16:creationId xmlns:a16="http://schemas.microsoft.com/office/drawing/2014/main" id="{D83619B8-10B3-43E1-802C-18A83323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077" y="1546511"/>
            <a:ext cx="587219" cy="587219"/>
          </a:xfrm>
          <a:prstGeom prst="rect">
            <a:avLst/>
          </a:prstGeom>
        </p:spPr>
      </p:pic>
      <p:pic>
        <p:nvPicPr>
          <p:cNvPr id="11" name="Image 10">
            <a:extLst>
              <a:ext uri="{FF2B5EF4-FFF2-40B4-BE49-F238E27FC236}">
                <a16:creationId xmlns:a16="http://schemas.microsoft.com/office/drawing/2014/main" id="{01D56C81-083F-4A03-AC70-275659CC1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326" y="1546512"/>
            <a:ext cx="587219" cy="587219"/>
          </a:xfrm>
          <a:prstGeom prst="rect">
            <a:avLst/>
          </a:prstGeom>
        </p:spPr>
      </p:pic>
      <p:sp>
        <p:nvSpPr>
          <p:cNvPr id="7" name="ZoneTexte 6">
            <a:extLst>
              <a:ext uri="{FF2B5EF4-FFF2-40B4-BE49-F238E27FC236}">
                <a16:creationId xmlns:a16="http://schemas.microsoft.com/office/drawing/2014/main" id="{89E8FA91-8E90-4FA9-A04F-BB2256A7EE79}"/>
              </a:ext>
            </a:extLst>
          </p:cNvPr>
          <p:cNvSpPr txBox="1"/>
          <p:nvPr/>
        </p:nvSpPr>
        <p:spPr>
          <a:xfrm>
            <a:off x="1311385" y="2275006"/>
            <a:ext cx="1428578" cy="492443"/>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18% </a:t>
            </a:r>
          </a:p>
          <a:p>
            <a:pPr algn="ctr"/>
            <a:r>
              <a:rPr lang="fr-FR" sz="1200" dirty="0">
                <a:latin typeface="Century Gothic" panose="020B0502020202020204" pitchFamily="34" charset="0"/>
              </a:rPr>
              <a:t>de BIATSS</a:t>
            </a:r>
          </a:p>
        </p:txBody>
      </p:sp>
      <p:sp>
        <p:nvSpPr>
          <p:cNvPr id="14" name="ZoneTexte 13">
            <a:extLst>
              <a:ext uri="{FF2B5EF4-FFF2-40B4-BE49-F238E27FC236}">
                <a16:creationId xmlns:a16="http://schemas.microsoft.com/office/drawing/2014/main" id="{B9D03BE8-8329-4469-B404-5CB3283DA2AE}"/>
              </a:ext>
            </a:extLst>
          </p:cNvPr>
          <p:cNvSpPr txBox="1"/>
          <p:nvPr/>
        </p:nvSpPr>
        <p:spPr>
          <a:xfrm>
            <a:off x="3372240" y="2296769"/>
            <a:ext cx="2693944" cy="492443"/>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11% </a:t>
            </a:r>
          </a:p>
          <a:p>
            <a:pPr algn="ctr"/>
            <a:r>
              <a:rPr lang="fr-FR" sz="1200" dirty="0">
                <a:latin typeface="Century Gothic" panose="020B0502020202020204" pitchFamily="34" charset="0"/>
              </a:rPr>
              <a:t>d’enseignant.e.s/chercheur.se.s</a:t>
            </a:r>
          </a:p>
        </p:txBody>
      </p:sp>
      <p:sp>
        <p:nvSpPr>
          <p:cNvPr id="16" name="ZoneTexte 15">
            <a:extLst>
              <a:ext uri="{FF2B5EF4-FFF2-40B4-BE49-F238E27FC236}">
                <a16:creationId xmlns:a16="http://schemas.microsoft.com/office/drawing/2014/main" id="{B259C09F-93A4-45A5-AD52-EC64C05CEFEC}"/>
              </a:ext>
            </a:extLst>
          </p:cNvPr>
          <p:cNvSpPr txBox="1"/>
          <p:nvPr/>
        </p:nvSpPr>
        <p:spPr>
          <a:xfrm>
            <a:off x="6698461" y="2299955"/>
            <a:ext cx="1428578" cy="492443"/>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71% </a:t>
            </a:r>
          </a:p>
          <a:p>
            <a:pPr algn="ctr"/>
            <a:r>
              <a:rPr lang="fr-FR" sz="1200" dirty="0">
                <a:latin typeface="Century Gothic" panose="020B0502020202020204" pitchFamily="34" charset="0"/>
              </a:rPr>
              <a:t>d’étudiant.e.s</a:t>
            </a:r>
          </a:p>
        </p:txBody>
      </p:sp>
      <p:sp>
        <p:nvSpPr>
          <p:cNvPr id="12" name="Rectangle 11">
            <a:extLst>
              <a:ext uri="{FF2B5EF4-FFF2-40B4-BE49-F238E27FC236}">
                <a16:creationId xmlns:a16="http://schemas.microsoft.com/office/drawing/2014/main" id="{27A2F07E-B3C1-446F-9AC2-9F312FDE1082}"/>
              </a:ext>
            </a:extLst>
          </p:cNvPr>
          <p:cNvSpPr/>
          <p:nvPr/>
        </p:nvSpPr>
        <p:spPr>
          <a:xfrm>
            <a:off x="563732" y="3439437"/>
            <a:ext cx="8172764" cy="728405"/>
          </a:xfrm>
          <a:prstGeom prst="rect">
            <a:avLst/>
          </a:prstGeom>
        </p:spPr>
        <p:txBody>
          <a:bodyPr wrap="square">
            <a:spAutoFit/>
          </a:bodyPr>
          <a:lstStyle/>
          <a:p>
            <a:pPr algn="just"/>
            <a:r>
              <a:rPr lang="fr-FR" sz="1600" b="1" dirty="0">
                <a:solidFill>
                  <a:srgbClr val="00A99B"/>
                </a:solidFill>
                <a:latin typeface="Century Gothic" panose="020B0502020202020204" pitchFamily="34" charset="0"/>
              </a:rPr>
              <a:t>9 personnes sur 10 se rendent principalement sur 6 sites </a:t>
            </a:r>
            <a:r>
              <a:rPr lang="fr-FR" sz="1200" dirty="0">
                <a:latin typeface="Century Gothic" panose="020B0502020202020204" pitchFamily="34" charset="0"/>
              </a:rPr>
              <a:t>(n=3066)</a:t>
            </a:r>
          </a:p>
          <a:p>
            <a:pPr marL="228600" algn="just" defTabSz="914400">
              <a:spcBef>
                <a:spcPts val="360"/>
              </a:spcBef>
              <a:defRPr sz="1800" b="0" i="0" u="none" strike="noStrike" kern="0" cap="none" spc="0" baseline="0">
                <a:solidFill>
                  <a:srgbClr val="000000"/>
                </a:solidFill>
                <a:uFillTx/>
              </a:defRPr>
            </a:pPr>
            <a:r>
              <a:rPr lang="fr-FR" sz="1100" kern="0" dirty="0">
                <a:solidFill>
                  <a:srgbClr val="000000"/>
                </a:solidFill>
                <a:latin typeface="Century Gothic" panose="020B0502020202020204" pitchFamily="34" charset="0"/>
                <a:sym typeface="Wingdings" panose="05000000000000000000" pitchFamily="2" charset="2"/>
              </a:rPr>
              <a:t> </a:t>
            </a:r>
            <a:r>
              <a:rPr lang="fr-FR" sz="1100" kern="0" dirty="0">
                <a:solidFill>
                  <a:srgbClr val="000000"/>
                </a:solidFill>
                <a:latin typeface="Century Gothic" panose="020B0502020202020204" pitchFamily="34" charset="0"/>
              </a:rPr>
              <a:t>Les sites les plus fréquentés par les répondants sont : site des Tanneurs (28%) site des Deux-Lions (22%), site de Grandmont (17%), Tonnellé (9%), Plat d’Etain (7%), Jean Luthier (7%)</a:t>
            </a:r>
          </a:p>
        </p:txBody>
      </p:sp>
      <p:pic>
        <p:nvPicPr>
          <p:cNvPr id="18" name="Image 17">
            <a:extLst>
              <a:ext uri="{FF2B5EF4-FFF2-40B4-BE49-F238E27FC236}">
                <a16:creationId xmlns:a16="http://schemas.microsoft.com/office/drawing/2014/main" id="{AB457A89-F89B-48BD-B2AF-1D626EAEE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764" y="4600307"/>
            <a:ext cx="882674" cy="882674"/>
          </a:xfrm>
          <a:prstGeom prst="rect">
            <a:avLst/>
          </a:prstGeom>
        </p:spPr>
      </p:pic>
      <p:pic>
        <p:nvPicPr>
          <p:cNvPr id="19" name="Image 18">
            <a:extLst>
              <a:ext uri="{FF2B5EF4-FFF2-40B4-BE49-F238E27FC236}">
                <a16:creationId xmlns:a16="http://schemas.microsoft.com/office/drawing/2014/main" id="{E77F8B18-84A6-4D94-B3F7-918424C05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660" y="4621206"/>
            <a:ext cx="882674" cy="882674"/>
          </a:xfrm>
          <a:prstGeom prst="rect">
            <a:avLst/>
          </a:prstGeom>
        </p:spPr>
      </p:pic>
      <p:pic>
        <p:nvPicPr>
          <p:cNvPr id="20" name="Image 19">
            <a:extLst>
              <a:ext uri="{FF2B5EF4-FFF2-40B4-BE49-F238E27FC236}">
                <a16:creationId xmlns:a16="http://schemas.microsoft.com/office/drawing/2014/main" id="{1FE98D33-7235-4FA8-AFB3-0347AB95B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692" y="4621206"/>
            <a:ext cx="882674" cy="882674"/>
          </a:xfrm>
          <a:prstGeom prst="rect">
            <a:avLst/>
          </a:prstGeom>
        </p:spPr>
      </p:pic>
      <p:sp>
        <p:nvSpPr>
          <p:cNvPr id="21" name="ZoneTexte 20">
            <a:extLst>
              <a:ext uri="{FF2B5EF4-FFF2-40B4-BE49-F238E27FC236}">
                <a16:creationId xmlns:a16="http://schemas.microsoft.com/office/drawing/2014/main" id="{ED880EDF-9870-434F-B644-187813CE2FC9}"/>
              </a:ext>
            </a:extLst>
          </p:cNvPr>
          <p:cNvSpPr txBox="1"/>
          <p:nvPr/>
        </p:nvSpPr>
        <p:spPr>
          <a:xfrm>
            <a:off x="680779" y="5458875"/>
            <a:ext cx="1042332"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Tanneurs</a:t>
            </a:r>
          </a:p>
          <a:p>
            <a:pPr algn="ctr"/>
            <a:r>
              <a:rPr lang="fr-FR" sz="1200" dirty="0">
                <a:latin typeface="Century Gothic" panose="020B0502020202020204" pitchFamily="34" charset="0"/>
              </a:rPr>
              <a:t>(28%)</a:t>
            </a:r>
          </a:p>
        </p:txBody>
      </p:sp>
      <p:sp>
        <p:nvSpPr>
          <p:cNvPr id="22" name="ZoneTexte 21">
            <a:extLst>
              <a:ext uri="{FF2B5EF4-FFF2-40B4-BE49-F238E27FC236}">
                <a16:creationId xmlns:a16="http://schemas.microsoft.com/office/drawing/2014/main" id="{6747AE38-BCB5-4639-9559-FEA68599C00E}"/>
              </a:ext>
            </a:extLst>
          </p:cNvPr>
          <p:cNvSpPr txBox="1"/>
          <p:nvPr/>
        </p:nvSpPr>
        <p:spPr>
          <a:xfrm>
            <a:off x="2153872" y="5458874"/>
            <a:ext cx="1106250"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Deux-Lions</a:t>
            </a:r>
          </a:p>
          <a:p>
            <a:pPr algn="ctr"/>
            <a:r>
              <a:rPr lang="fr-FR" sz="1200" dirty="0">
                <a:latin typeface="Century Gothic" panose="020B0502020202020204" pitchFamily="34" charset="0"/>
              </a:rPr>
              <a:t>(22%)</a:t>
            </a:r>
          </a:p>
        </p:txBody>
      </p:sp>
      <p:sp>
        <p:nvSpPr>
          <p:cNvPr id="23" name="ZoneTexte 22">
            <a:extLst>
              <a:ext uri="{FF2B5EF4-FFF2-40B4-BE49-F238E27FC236}">
                <a16:creationId xmlns:a16="http://schemas.microsoft.com/office/drawing/2014/main" id="{45DFE844-32B2-450E-8329-F6980FB66617}"/>
              </a:ext>
            </a:extLst>
          </p:cNvPr>
          <p:cNvSpPr txBox="1"/>
          <p:nvPr/>
        </p:nvSpPr>
        <p:spPr>
          <a:xfrm>
            <a:off x="3420226" y="5458873"/>
            <a:ext cx="1238405"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Grandmont</a:t>
            </a:r>
          </a:p>
          <a:p>
            <a:pPr algn="ctr"/>
            <a:r>
              <a:rPr lang="fr-FR" sz="1200" dirty="0">
                <a:latin typeface="Century Gothic" panose="020B0502020202020204" pitchFamily="34" charset="0"/>
              </a:rPr>
              <a:t>(17%)</a:t>
            </a:r>
          </a:p>
        </p:txBody>
      </p:sp>
      <p:pic>
        <p:nvPicPr>
          <p:cNvPr id="24" name="Image 23">
            <a:extLst>
              <a:ext uri="{FF2B5EF4-FFF2-40B4-BE49-F238E27FC236}">
                <a16:creationId xmlns:a16="http://schemas.microsoft.com/office/drawing/2014/main" id="{53F6EAF9-EC44-4C84-888F-83C95E802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047" y="4600307"/>
            <a:ext cx="882674" cy="882674"/>
          </a:xfrm>
          <a:prstGeom prst="rect">
            <a:avLst/>
          </a:prstGeom>
        </p:spPr>
      </p:pic>
      <p:sp>
        <p:nvSpPr>
          <p:cNvPr id="25" name="ZoneTexte 24">
            <a:extLst>
              <a:ext uri="{FF2B5EF4-FFF2-40B4-BE49-F238E27FC236}">
                <a16:creationId xmlns:a16="http://schemas.microsoft.com/office/drawing/2014/main" id="{EDC27FCD-8913-4C68-BED8-E20076FF4815}"/>
              </a:ext>
            </a:extLst>
          </p:cNvPr>
          <p:cNvSpPr txBox="1"/>
          <p:nvPr/>
        </p:nvSpPr>
        <p:spPr>
          <a:xfrm>
            <a:off x="4924417" y="5458872"/>
            <a:ext cx="1042332"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Tonnellé</a:t>
            </a:r>
          </a:p>
          <a:p>
            <a:pPr algn="ctr"/>
            <a:r>
              <a:rPr lang="fr-FR" sz="1200" dirty="0">
                <a:latin typeface="Century Gothic" panose="020B0502020202020204" pitchFamily="34" charset="0"/>
              </a:rPr>
              <a:t>(9%)</a:t>
            </a:r>
          </a:p>
        </p:txBody>
      </p:sp>
      <p:pic>
        <p:nvPicPr>
          <p:cNvPr id="26" name="Image 25">
            <a:extLst>
              <a:ext uri="{FF2B5EF4-FFF2-40B4-BE49-F238E27FC236}">
                <a16:creationId xmlns:a16="http://schemas.microsoft.com/office/drawing/2014/main" id="{D62B860C-6170-4956-B993-5007CD449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015" y="4621206"/>
            <a:ext cx="882674" cy="882674"/>
          </a:xfrm>
          <a:prstGeom prst="rect">
            <a:avLst/>
          </a:prstGeom>
        </p:spPr>
      </p:pic>
      <p:pic>
        <p:nvPicPr>
          <p:cNvPr id="27" name="Image 26">
            <a:extLst>
              <a:ext uri="{FF2B5EF4-FFF2-40B4-BE49-F238E27FC236}">
                <a16:creationId xmlns:a16="http://schemas.microsoft.com/office/drawing/2014/main" id="{ED691DE3-EB51-4DA3-BFB5-3D1953C93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770" y="4621206"/>
            <a:ext cx="882674" cy="882674"/>
          </a:xfrm>
          <a:prstGeom prst="rect">
            <a:avLst/>
          </a:prstGeom>
        </p:spPr>
      </p:pic>
      <p:sp>
        <p:nvSpPr>
          <p:cNvPr id="28" name="ZoneTexte 27">
            <a:extLst>
              <a:ext uri="{FF2B5EF4-FFF2-40B4-BE49-F238E27FC236}">
                <a16:creationId xmlns:a16="http://schemas.microsoft.com/office/drawing/2014/main" id="{DC5B5942-D1FC-4A1D-B0E1-2D77EA96A32B}"/>
              </a:ext>
            </a:extLst>
          </p:cNvPr>
          <p:cNvSpPr txBox="1"/>
          <p:nvPr/>
        </p:nvSpPr>
        <p:spPr>
          <a:xfrm>
            <a:off x="6173531" y="5458871"/>
            <a:ext cx="1238404"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Plat d’Etain</a:t>
            </a:r>
          </a:p>
          <a:p>
            <a:pPr algn="ctr"/>
            <a:r>
              <a:rPr lang="fr-FR" sz="1200" dirty="0">
                <a:latin typeface="Century Gothic" panose="020B0502020202020204" pitchFamily="34" charset="0"/>
              </a:rPr>
              <a:t>(7%)</a:t>
            </a:r>
          </a:p>
        </p:txBody>
      </p:sp>
      <p:sp>
        <p:nvSpPr>
          <p:cNvPr id="29" name="ZoneTexte 28">
            <a:extLst>
              <a:ext uri="{FF2B5EF4-FFF2-40B4-BE49-F238E27FC236}">
                <a16:creationId xmlns:a16="http://schemas.microsoft.com/office/drawing/2014/main" id="{08C166F1-6767-4954-B84C-6F57FD70EC96}"/>
              </a:ext>
            </a:extLst>
          </p:cNvPr>
          <p:cNvSpPr txBox="1"/>
          <p:nvPr/>
        </p:nvSpPr>
        <p:spPr>
          <a:xfrm>
            <a:off x="7507837" y="5458871"/>
            <a:ext cx="1238404" cy="492443"/>
          </a:xfrm>
          <a:prstGeom prst="rect">
            <a:avLst/>
          </a:prstGeom>
          <a:noFill/>
        </p:spPr>
        <p:txBody>
          <a:bodyPr wrap="square" rtlCol="0">
            <a:spAutoFit/>
          </a:bodyPr>
          <a:lstStyle/>
          <a:p>
            <a:pPr algn="ctr"/>
            <a:r>
              <a:rPr lang="fr-FR" sz="1400" dirty="0">
                <a:solidFill>
                  <a:srgbClr val="00A99B"/>
                </a:solidFill>
                <a:latin typeface="Century Gothic" panose="020B0502020202020204" pitchFamily="34" charset="0"/>
              </a:rPr>
              <a:t>Jean Luthier</a:t>
            </a:r>
          </a:p>
          <a:p>
            <a:pPr algn="ctr"/>
            <a:r>
              <a:rPr lang="fr-FR" sz="1200" dirty="0">
                <a:latin typeface="Century Gothic" panose="020B0502020202020204" pitchFamily="34" charset="0"/>
              </a:rPr>
              <a:t>(7%)</a:t>
            </a:r>
          </a:p>
        </p:txBody>
      </p:sp>
      <p:sp>
        <p:nvSpPr>
          <p:cNvPr id="4" name="Espace réservé du numéro de diapositive 3">
            <a:extLst>
              <a:ext uri="{FF2B5EF4-FFF2-40B4-BE49-F238E27FC236}">
                <a16:creationId xmlns:a16="http://schemas.microsoft.com/office/drawing/2014/main" id="{1C40D21E-58CE-45A7-A4F7-1C94C6B796B3}"/>
              </a:ext>
            </a:extLst>
          </p:cNvPr>
          <p:cNvSpPr>
            <a:spLocks noGrp="1"/>
          </p:cNvSpPr>
          <p:nvPr>
            <p:ph type="sldNum" sz="quarter" idx="12"/>
          </p:nvPr>
        </p:nvSpPr>
        <p:spPr/>
        <p:txBody>
          <a:bodyPr/>
          <a:lstStyle/>
          <a:p>
            <a:fld id="{E399C115-596B-4060-A119-8783C9F587DB}" type="slidenum">
              <a:rPr lang="fr-FR" smtClean="0"/>
              <a:t>8</a:t>
            </a:fld>
            <a:endParaRPr lang="fr-FR"/>
          </a:p>
        </p:txBody>
      </p:sp>
    </p:spTree>
    <p:extLst>
      <p:ext uri="{BB962C8B-B14F-4D97-AF65-F5344CB8AC3E}">
        <p14:creationId xmlns:p14="http://schemas.microsoft.com/office/powerpoint/2010/main" val="1309842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40632" y="333674"/>
            <a:ext cx="7559684" cy="646331"/>
          </a:xfrm>
          <a:prstGeom prst="rect">
            <a:avLst/>
          </a:prstGeom>
          <a:noFill/>
        </p:spPr>
        <p:txBody>
          <a:bodyPr wrap="square" rtlCol="0">
            <a:spAutoFit/>
          </a:bodyPr>
          <a:lstStyle/>
          <a:p>
            <a:r>
              <a:rPr lang="fr-FR" b="1" dirty="0">
                <a:latin typeface="Century Gothic" panose="020B0502020202020204" pitchFamily="34" charset="0"/>
              </a:rPr>
              <a:t>Modes utilisés pour les déplacements vers d’autres sites chez les BIATSS</a:t>
            </a:r>
          </a:p>
        </p:txBody>
      </p:sp>
      <p:pic>
        <p:nvPicPr>
          <p:cNvPr id="5" name="Image 4">
            <a:extLst>
              <a:ext uri="{FF2B5EF4-FFF2-40B4-BE49-F238E27FC236}">
                <a16:creationId xmlns:a16="http://schemas.microsoft.com/office/drawing/2014/main" id="{C0614738-8F7D-4A52-8814-3D6B5FE4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411" y="3627337"/>
            <a:ext cx="385601" cy="385601"/>
          </a:xfrm>
          <a:prstGeom prst="rect">
            <a:avLst/>
          </a:prstGeom>
        </p:spPr>
      </p:pic>
      <p:pic>
        <p:nvPicPr>
          <p:cNvPr id="7" name="Image 6">
            <a:extLst>
              <a:ext uri="{FF2B5EF4-FFF2-40B4-BE49-F238E27FC236}">
                <a16:creationId xmlns:a16="http://schemas.microsoft.com/office/drawing/2014/main" id="{65419EB6-1090-48EE-94D6-61E96C05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60" y="1100465"/>
            <a:ext cx="397276" cy="397276"/>
          </a:xfrm>
          <a:prstGeom prst="rect">
            <a:avLst/>
          </a:prstGeom>
        </p:spPr>
      </p:pic>
      <p:pic>
        <p:nvPicPr>
          <p:cNvPr id="9" name="Image 8">
            <a:extLst>
              <a:ext uri="{FF2B5EF4-FFF2-40B4-BE49-F238E27FC236}">
                <a16:creationId xmlns:a16="http://schemas.microsoft.com/office/drawing/2014/main" id="{14903436-904E-40AB-8F50-2C02D23A8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481" y="3571798"/>
            <a:ext cx="528015" cy="528015"/>
          </a:xfrm>
          <a:prstGeom prst="rect">
            <a:avLst/>
          </a:prstGeom>
        </p:spPr>
      </p:pic>
      <p:pic>
        <p:nvPicPr>
          <p:cNvPr id="10" name="Image 9">
            <a:extLst>
              <a:ext uri="{FF2B5EF4-FFF2-40B4-BE49-F238E27FC236}">
                <a16:creationId xmlns:a16="http://schemas.microsoft.com/office/drawing/2014/main" id="{FA2D61B5-5006-4C83-8B0C-B76E2039B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09" y="993355"/>
            <a:ext cx="397276" cy="397276"/>
          </a:xfrm>
          <a:prstGeom prst="rect">
            <a:avLst/>
          </a:prstGeom>
        </p:spPr>
      </p:pic>
      <p:sp>
        <p:nvSpPr>
          <p:cNvPr id="3" name="ZoneTexte 2">
            <a:extLst>
              <a:ext uri="{FF2B5EF4-FFF2-40B4-BE49-F238E27FC236}">
                <a16:creationId xmlns:a16="http://schemas.microsoft.com/office/drawing/2014/main" id="{EC3F1A13-8F87-4013-BEE0-B4549425036D}"/>
              </a:ext>
            </a:extLst>
          </p:cNvPr>
          <p:cNvSpPr txBox="1"/>
          <p:nvPr/>
        </p:nvSpPr>
        <p:spPr>
          <a:xfrm>
            <a:off x="2558979" y="1727062"/>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373</a:t>
            </a:r>
          </a:p>
        </p:txBody>
      </p:sp>
      <p:sp>
        <p:nvSpPr>
          <p:cNvPr id="12" name="ZoneTexte 11">
            <a:extLst>
              <a:ext uri="{FF2B5EF4-FFF2-40B4-BE49-F238E27FC236}">
                <a16:creationId xmlns:a16="http://schemas.microsoft.com/office/drawing/2014/main" id="{69BB802C-9D0D-46F4-A92B-B977F3CD33A5}"/>
              </a:ext>
            </a:extLst>
          </p:cNvPr>
          <p:cNvSpPr txBox="1"/>
          <p:nvPr/>
        </p:nvSpPr>
        <p:spPr>
          <a:xfrm>
            <a:off x="1964317" y="1475055"/>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personnelle</a:t>
            </a:r>
          </a:p>
        </p:txBody>
      </p:sp>
      <p:sp>
        <p:nvSpPr>
          <p:cNvPr id="13" name="ZoneTexte 12">
            <a:extLst>
              <a:ext uri="{FF2B5EF4-FFF2-40B4-BE49-F238E27FC236}">
                <a16:creationId xmlns:a16="http://schemas.microsoft.com/office/drawing/2014/main" id="{A4C3BFA4-CD0B-4817-B62F-A6497A7AB4B3}"/>
              </a:ext>
            </a:extLst>
          </p:cNvPr>
          <p:cNvSpPr txBox="1"/>
          <p:nvPr/>
        </p:nvSpPr>
        <p:spPr>
          <a:xfrm>
            <a:off x="1856738" y="1972352"/>
            <a:ext cx="2473229" cy="1477328"/>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19% </a:t>
            </a:r>
            <a:r>
              <a:rPr lang="fr-FR" sz="1000" dirty="0">
                <a:latin typeface="Century Gothic" panose="020B0502020202020204" pitchFamily="34" charset="0"/>
              </a:rPr>
              <a:t>d’entre eux se rendent sur le site des Deux Lions</a:t>
            </a: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se rendent sur le site de Grandmont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17% </a:t>
            </a:r>
            <a:r>
              <a:rPr lang="fr-FR" sz="1000" dirty="0">
                <a:latin typeface="Century Gothic" panose="020B0502020202020204" pitchFamily="34" charset="0"/>
              </a:rPr>
              <a:t>se rendent sur le site des Tanneurs et </a:t>
            </a: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à Plat d’Etain</a:t>
            </a:r>
          </a:p>
          <a:p>
            <a:pPr algn="ctr"/>
            <a:endParaRPr lang="fr-FR" sz="1000" b="1" dirty="0">
              <a:latin typeface="Century Gothic" panose="020B0502020202020204" pitchFamily="34" charset="0"/>
            </a:endParaRPr>
          </a:p>
        </p:txBody>
      </p:sp>
      <p:sp>
        <p:nvSpPr>
          <p:cNvPr id="30" name="ZoneTexte 29">
            <a:extLst>
              <a:ext uri="{FF2B5EF4-FFF2-40B4-BE49-F238E27FC236}">
                <a16:creationId xmlns:a16="http://schemas.microsoft.com/office/drawing/2014/main" id="{D51A4CDC-A41C-425D-BAF7-2E3B4876DE72}"/>
              </a:ext>
            </a:extLst>
          </p:cNvPr>
          <p:cNvSpPr txBox="1"/>
          <p:nvPr/>
        </p:nvSpPr>
        <p:spPr>
          <a:xfrm>
            <a:off x="5757736" y="4269934"/>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 152</a:t>
            </a:r>
          </a:p>
        </p:txBody>
      </p:sp>
      <p:sp>
        <p:nvSpPr>
          <p:cNvPr id="31" name="ZoneTexte 30">
            <a:extLst>
              <a:ext uri="{FF2B5EF4-FFF2-40B4-BE49-F238E27FC236}">
                <a16:creationId xmlns:a16="http://schemas.microsoft.com/office/drawing/2014/main" id="{11F29B82-084B-409E-B99F-E6B31B617B27}"/>
              </a:ext>
            </a:extLst>
          </p:cNvPr>
          <p:cNvSpPr txBox="1"/>
          <p:nvPr/>
        </p:nvSpPr>
        <p:spPr>
          <a:xfrm>
            <a:off x="5117954" y="4017927"/>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Vélo</a:t>
            </a:r>
          </a:p>
        </p:txBody>
      </p:sp>
      <p:sp>
        <p:nvSpPr>
          <p:cNvPr id="32" name="ZoneTexte 31">
            <a:extLst>
              <a:ext uri="{FF2B5EF4-FFF2-40B4-BE49-F238E27FC236}">
                <a16:creationId xmlns:a16="http://schemas.microsoft.com/office/drawing/2014/main" id="{CC941436-07EE-4AE5-A5C8-B4D25FE6A943}"/>
              </a:ext>
            </a:extLst>
          </p:cNvPr>
          <p:cNvSpPr txBox="1"/>
          <p:nvPr/>
        </p:nvSpPr>
        <p:spPr>
          <a:xfrm>
            <a:off x="5023830" y="4465501"/>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se rendent sur le site de Plat d’Etain</a:t>
            </a: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se rendent sur le site des Tanneurs</a:t>
            </a:r>
            <a:endParaRPr lang="fr-FR" sz="1000" b="1" dirty="0">
              <a:latin typeface="Century Gothic" panose="020B0502020202020204" pitchFamily="34" charset="0"/>
            </a:endParaRPr>
          </a:p>
          <a:p>
            <a:pPr algn="ctr"/>
            <a:endParaRPr lang="fr-FR" sz="1000" b="1" dirty="0">
              <a:solidFill>
                <a:srgbClr val="00A99B"/>
              </a:solidFill>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d’entre eux se rendent sur le site des Deux Lions</a:t>
            </a:r>
            <a:endParaRPr lang="fr-FR" sz="1000" b="1" dirty="0">
              <a:latin typeface="Century Gothic" panose="020B0502020202020204" pitchFamily="34" charset="0"/>
            </a:endParaRPr>
          </a:p>
        </p:txBody>
      </p:sp>
      <p:sp>
        <p:nvSpPr>
          <p:cNvPr id="35" name="ZoneTexte 34">
            <a:extLst>
              <a:ext uri="{FF2B5EF4-FFF2-40B4-BE49-F238E27FC236}">
                <a16:creationId xmlns:a16="http://schemas.microsoft.com/office/drawing/2014/main" id="{20B85EB1-CB6B-4B59-B3C1-C99EEA9E9CAF}"/>
              </a:ext>
            </a:extLst>
          </p:cNvPr>
          <p:cNvSpPr txBox="1"/>
          <p:nvPr/>
        </p:nvSpPr>
        <p:spPr>
          <a:xfrm>
            <a:off x="5741153" y="1652020"/>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n=156</a:t>
            </a:r>
          </a:p>
        </p:txBody>
      </p:sp>
      <p:sp>
        <p:nvSpPr>
          <p:cNvPr id="36" name="ZoneTexte 35">
            <a:extLst>
              <a:ext uri="{FF2B5EF4-FFF2-40B4-BE49-F238E27FC236}">
                <a16:creationId xmlns:a16="http://schemas.microsoft.com/office/drawing/2014/main" id="{274A8DFD-71BD-485A-A979-06F95ED6DE18}"/>
              </a:ext>
            </a:extLst>
          </p:cNvPr>
          <p:cNvSpPr txBox="1"/>
          <p:nvPr/>
        </p:nvSpPr>
        <p:spPr>
          <a:xfrm>
            <a:off x="5182147" y="1421335"/>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Marche</a:t>
            </a:r>
          </a:p>
        </p:txBody>
      </p:sp>
      <p:sp>
        <p:nvSpPr>
          <p:cNvPr id="37" name="ZoneTexte 36">
            <a:extLst>
              <a:ext uri="{FF2B5EF4-FFF2-40B4-BE49-F238E27FC236}">
                <a16:creationId xmlns:a16="http://schemas.microsoft.com/office/drawing/2014/main" id="{2584A57E-B3E7-4320-9419-A17523F5D3B0}"/>
              </a:ext>
            </a:extLst>
          </p:cNvPr>
          <p:cNvSpPr txBox="1"/>
          <p:nvPr/>
        </p:nvSpPr>
        <p:spPr>
          <a:xfrm>
            <a:off x="4956738" y="1904203"/>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d’entre eux se rendent sur le site de Tonnellé</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se rendent sur le site de Fromont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15% </a:t>
            </a:r>
            <a:r>
              <a:rPr lang="fr-FR" sz="1000" dirty="0">
                <a:latin typeface="Century Gothic" panose="020B0502020202020204" pitchFamily="34" charset="0"/>
              </a:rPr>
              <a:t>se rendent sur le site de Tanneurs </a:t>
            </a:r>
            <a:r>
              <a:rPr lang="fr-FR" sz="1000" b="1" dirty="0">
                <a:latin typeface="Century Gothic" panose="020B0502020202020204" pitchFamily="34" charset="0"/>
              </a:rPr>
              <a:t>et </a:t>
            </a:r>
            <a:r>
              <a:rPr lang="fr-FR" sz="1000" b="1" dirty="0">
                <a:solidFill>
                  <a:srgbClr val="00A99B"/>
                </a:solidFill>
                <a:latin typeface="Century Gothic" panose="020B0502020202020204" pitchFamily="34" charset="0"/>
              </a:rPr>
              <a:t>13% </a:t>
            </a:r>
            <a:r>
              <a:rPr lang="fr-FR" sz="1000" dirty="0">
                <a:latin typeface="Century Gothic" panose="020B0502020202020204" pitchFamily="34" charset="0"/>
              </a:rPr>
              <a:t>sur Plat d’Etain</a:t>
            </a:r>
            <a:endParaRPr lang="fr-FR" sz="1000" b="1" dirty="0">
              <a:latin typeface="Century Gothic" panose="020B0502020202020204" pitchFamily="34" charset="0"/>
            </a:endParaRPr>
          </a:p>
        </p:txBody>
      </p:sp>
      <p:sp>
        <p:nvSpPr>
          <p:cNvPr id="40" name="ZoneTexte 39">
            <a:extLst>
              <a:ext uri="{FF2B5EF4-FFF2-40B4-BE49-F238E27FC236}">
                <a16:creationId xmlns:a16="http://schemas.microsoft.com/office/drawing/2014/main" id="{A5FF339D-0EA3-4E57-8F2B-9AD725D67DC9}"/>
              </a:ext>
            </a:extLst>
          </p:cNvPr>
          <p:cNvSpPr txBox="1"/>
          <p:nvPr/>
        </p:nvSpPr>
        <p:spPr>
          <a:xfrm>
            <a:off x="2594348" y="4284638"/>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n=154</a:t>
            </a:r>
          </a:p>
        </p:txBody>
      </p:sp>
      <p:sp>
        <p:nvSpPr>
          <p:cNvPr id="41" name="ZoneTexte 40">
            <a:extLst>
              <a:ext uri="{FF2B5EF4-FFF2-40B4-BE49-F238E27FC236}">
                <a16:creationId xmlns:a16="http://schemas.microsoft.com/office/drawing/2014/main" id="{A7D6CFCB-7C83-4ED3-BAC3-6FB5844059ED}"/>
              </a:ext>
            </a:extLst>
          </p:cNvPr>
          <p:cNvSpPr txBox="1"/>
          <p:nvPr/>
        </p:nvSpPr>
        <p:spPr>
          <a:xfrm>
            <a:off x="2060163" y="4029916"/>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Bus/Tram</a:t>
            </a:r>
          </a:p>
        </p:txBody>
      </p:sp>
      <p:sp>
        <p:nvSpPr>
          <p:cNvPr id="42" name="ZoneTexte 41">
            <a:extLst>
              <a:ext uri="{FF2B5EF4-FFF2-40B4-BE49-F238E27FC236}">
                <a16:creationId xmlns:a16="http://schemas.microsoft.com/office/drawing/2014/main" id="{66F798D6-2964-4563-B85C-9C3BF70709AF}"/>
              </a:ext>
            </a:extLst>
          </p:cNvPr>
          <p:cNvSpPr txBox="1"/>
          <p:nvPr/>
        </p:nvSpPr>
        <p:spPr>
          <a:xfrm>
            <a:off x="1837382" y="4534038"/>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29% </a:t>
            </a:r>
            <a:r>
              <a:rPr lang="fr-FR" sz="1000" dirty="0">
                <a:latin typeface="Century Gothic" panose="020B0502020202020204" pitchFamily="34" charset="0"/>
              </a:rPr>
              <a:t>d’entre eux se rendent sur le site des Deux Lions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se rendent sur le site de Grandmont</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16% </a:t>
            </a:r>
            <a:r>
              <a:rPr lang="fr-FR" sz="1000" dirty="0">
                <a:latin typeface="Century Gothic" panose="020B0502020202020204" pitchFamily="34" charset="0"/>
              </a:rPr>
              <a:t>se rendent sur le site des Tanneurs et </a:t>
            </a:r>
            <a:r>
              <a:rPr lang="fr-FR" sz="1000" b="1" dirty="0">
                <a:solidFill>
                  <a:srgbClr val="00A99B"/>
                </a:solidFill>
                <a:latin typeface="Century Gothic" panose="020B0502020202020204" pitchFamily="34" charset="0"/>
              </a:rPr>
              <a:t>13% </a:t>
            </a:r>
            <a:r>
              <a:rPr lang="fr-FR" sz="1000" dirty="0">
                <a:latin typeface="Century Gothic" panose="020B0502020202020204" pitchFamily="34" charset="0"/>
              </a:rPr>
              <a:t>à Plat d’Etain</a:t>
            </a:r>
            <a:endParaRPr lang="fr-FR" sz="1000" b="1" dirty="0">
              <a:latin typeface="Century Gothic" panose="020B0502020202020204" pitchFamily="34" charset="0"/>
            </a:endParaRPr>
          </a:p>
        </p:txBody>
      </p:sp>
      <p:sp>
        <p:nvSpPr>
          <p:cNvPr id="6" name="Rectangle 5">
            <a:extLst>
              <a:ext uri="{FF2B5EF4-FFF2-40B4-BE49-F238E27FC236}">
                <a16:creationId xmlns:a16="http://schemas.microsoft.com/office/drawing/2014/main" id="{8F656268-3D6E-4507-94F7-2D28CFD6CAC2}"/>
              </a:ext>
            </a:extLst>
          </p:cNvPr>
          <p:cNvSpPr/>
          <p:nvPr/>
        </p:nvSpPr>
        <p:spPr>
          <a:xfrm>
            <a:off x="1798528" y="879219"/>
            <a:ext cx="2538698" cy="2501636"/>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511594D-CD7A-4420-9856-72761D5CE6D6}"/>
              </a:ext>
            </a:extLst>
          </p:cNvPr>
          <p:cNvSpPr/>
          <p:nvPr/>
        </p:nvSpPr>
        <p:spPr>
          <a:xfrm>
            <a:off x="4934140" y="3517430"/>
            <a:ext cx="2538698" cy="2406295"/>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593C556-E854-4109-9E2E-548C4987F6BE}"/>
              </a:ext>
            </a:extLst>
          </p:cNvPr>
          <p:cNvSpPr/>
          <p:nvPr/>
        </p:nvSpPr>
        <p:spPr>
          <a:xfrm>
            <a:off x="4942849" y="879218"/>
            <a:ext cx="2538698" cy="2501636"/>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37B0CE5-1363-45D7-8DF2-F0312EB6A86C}"/>
              </a:ext>
            </a:extLst>
          </p:cNvPr>
          <p:cNvSpPr/>
          <p:nvPr/>
        </p:nvSpPr>
        <p:spPr>
          <a:xfrm>
            <a:off x="1779192" y="3506336"/>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40A79D0-83C4-4B38-94CA-9B57D5451845}"/>
              </a:ext>
            </a:extLst>
          </p:cNvPr>
          <p:cNvSpPr txBox="1"/>
          <p:nvPr/>
        </p:nvSpPr>
        <p:spPr>
          <a:xfrm>
            <a:off x="440632" y="6148937"/>
            <a:ext cx="8579753" cy="707886"/>
          </a:xfrm>
          <a:prstGeom prst="rect">
            <a:avLst/>
          </a:prstGeom>
          <a:noFill/>
        </p:spPr>
        <p:txBody>
          <a:bodyPr wrap="square" rtlCol="0">
            <a:spAutoFit/>
          </a:bodyPr>
          <a:lstStyle/>
          <a:p>
            <a:r>
              <a:rPr lang="fr-FR" sz="1000" b="1" i="1" dirty="0">
                <a:latin typeface="Century Gothic" panose="020B0502020202020204" pitchFamily="34" charset="0"/>
              </a:rPr>
              <a:t>Les véhicules de service </a:t>
            </a:r>
            <a:r>
              <a:rPr lang="fr-FR" sz="1000" i="1" dirty="0">
                <a:latin typeface="Century Gothic" panose="020B0502020202020204" pitchFamily="34" charset="0"/>
              </a:rPr>
              <a:t>: 135 BIATSS déclarent les utiliser (principalement pour Grandmont, IUT Tours, Tanneurs, Deux Lions, Jean Luthier et Blois Chocolaterie</a:t>
            </a:r>
          </a:p>
          <a:p>
            <a:r>
              <a:rPr lang="fr-FR" sz="1000" b="1" i="1" dirty="0">
                <a:latin typeface="Century Gothic" panose="020B0502020202020204" pitchFamily="34" charset="0"/>
              </a:rPr>
              <a:t>Les autres modes sont peu utilisés </a:t>
            </a:r>
            <a:r>
              <a:rPr lang="fr-FR" sz="1000" i="1" dirty="0">
                <a:latin typeface="Century Gothic" panose="020B0502020202020204" pitchFamily="34" charset="0"/>
              </a:rPr>
              <a:t>: 24 personnes pour le covoiturage, 8 personnes pour </a:t>
            </a:r>
            <a:r>
              <a:rPr lang="fr-FR" sz="1000" i="1" dirty="0" err="1">
                <a:latin typeface="Century Gothic" panose="020B0502020202020204" pitchFamily="34" charset="0"/>
              </a:rPr>
              <a:t>Vélociti</a:t>
            </a:r>
            <a:r>
              <a:rPr lang="fr-FR" sz="1000" i="1" dirty="0">
                <a:latin typeface="Century Gothic" panose="020B0502020202020204" pitchFamily="34" charset="0"/>
              </a:rPr>
              <a:t> ou Azalys, 7 personnes pour la trottinette et 18 personnes pour le train</a:t>
            </a:r>
          </a:p>
        </p:txBody>
      </p:sp>
      <p:sp>
        <p:nvSpPr>
          <p:cNvPr id="25" name="Organigramme : Délai 24">
            <a:extLst>
              <a:ext uri="{FF2B5EF4-FFF2-40B4-BE49-F238E27FC236}">
                <a16:creationId xmlns:a16="http://schemas.microsoft.com/office/drawing/2014/main" id="{258694A5-A7D6-4B37-B71B-FFFB0EF443D9}"/>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AD0BC1D4-F552-442B-BF96-A1A9F15A08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882" y="123000"/>
            <a:ext cx="587219" cy="587219"/>
          </a:xfrm>
          <a:prstGeom prst="rect">
            <a:avLst/>
          </a:prstGeom>
        </p:spPr>
      </p:pic>
      <p:sp>
        <p:nvSpPr>
          <p:cNvPr id="4" name="Espace réservé du numéro de diapositive 3">
            <a:extLst>
              <a:ext uri="{FF2B5EF4-FFF2-40B4-BE49-F238E27FC236}">
                <a16:creationId xmlns:a16="http://schemas.microsoft.com/office/drawing/2014/main" id="{D9673507-0522-4F38-A66D-42EA28FD7398}"/>
              </a:ext>
            </a:extLst>
          </p:cNvPr>
          <p:cNvSpPr>
            <a:spLocks noGrp="1"/>
          </p:cNvSpPr>
          <p:nvPr>
            <p:ph type="sldNum" sz="quarter" idx="12"/>
          </p:nvPr>
        </p:nvSpPr>
        <p:spPr/>
        <p:txBody>
          <a:bodyPr/>
          <a:lstStyle/>
          <a:p>
            <a:fld id="{E399C115-596B-4060-A119-8783C9F587DB}" type="slidenum">
              <a:rPr lang="fr-FR" smtClean="0"/>
              <a:t>80</a:t>
            </a:fld>
            <a:endParaRPr lang="fr-FR"/>
          </a:p>
        </p:txBody>
      </p:sp>
    </p:spTree>
    <p:extLst>
      <p:ext uri="{BB962C8B-B14F-4D97-AF65-F5344CB8AC3E}">
        <p14:creationId xmlns:p14="http://schemas.microsoft.com/office/powerpoint/2010/main" val="24689078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ulle narrative : ronde 31">
            <a:extLst>
              <a:ext uri="{FF2B5EF4-FFF2-40B4-BE49-F238E27FC236}">
                <a16:creationId xmlns:a16="http://schemas.microsoft.com/office/drawing/2014/main" id="{A0E206E8-B3CA-46B5-8987-96539786BE34}"/>
              </a:ext>
            </a:extLst>
          </p:cNvPr>
          <p:cNvSpPr/>
          <p:nvPr/>
        </p:nvSpPr>
        <p:spPr>
          <a:xfrm>
            <a:off x="494950" y="4300700"/>
            <a:ext cx="4689446" cy="2311242"/>
          </a:xfrm>
          <a:prstGeom prst="wedgeEllipseCallout">
            <a:avLst>
              <a:gd name="adj1" fmla="val 34786"/>
              <a:gd name="adj2" fmla="val 49131"/>
            </a:avLst>
          </a:prstGeom>
          <a:solidFill>
            <a:srgbClr val="00A99B"/>
          </a:solid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Bulle narrative : ronde 3">
            <a:extLst>
              <a:ext uri="{FF2B5EF4-FFF2-40B4-BE49-F238E27FC236}">
                <a16:creationId xmlns:a16="http://schemas.microsoft.com/office/drawing/2014/main" id="{056146A5-1299-4659-875F-D36F831B4EB5}"/>
              </a:ext>
            </a:extLst>
          </p:cNvPr>
          <p:cNvSpPr/>
          <p:nvPr/>
        </p:nvSpPr>
        <p:spPr>
          <a:xfrm>
            <a:off x="494950" y="860453"/>
            <a:ext cx="4590366" cy="2027004"/>
          </a:xfrm>
          <a:prstGeom prst="wedgeEllipseCallout">
            <a:avLst>
              <a:gd name="adj1" fmla="val 43863"/>
              <a:gd name="adj2" fmla="val 40357"/>
            </a:avLst>
          </a:prstGeom>
          <a:solidFill>
            <a:srgbClr val="00A99B"/>
          </a:solid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Retours des interrogé.e.s sur leurs déplacements vers d’autres sites</a:t>
            </a:r>
          </a:p>
        </p:txBody>
      </p:sp>
      <p:sp>
        <p:nvSpPr>
          <p:cNvPr id="3" name="ZoneTexte 2">
            <a:extLst>
              <a:ext uri="{FF2B5EF4-FFF2-40B4-BE49-F238E27FC236}">
                <a16:creationId xmlns:a16="http://schemas.microsoft.com/office/drawing/2014/main" id="{AA6F5FA2-E3BE-4F39-B8A0-6CBD3FECCCDC}"/>
              </a:ext>
            </a:extLst>
          </p:cNvPr>
          <p:cNvSpPr txBox="1"/>
          <p:nvPr/>
        </p:nvSpPr>
        <p:spPr>
          <a:xfrm>
            <a:off x="1194314" y="1170762"/>
            <a:ext cx="3368180" cy="430887"/>
          </a:xfrm>
          <a:prstGeom prst="rect">
            <a:avLst/>
          </a:prstGeom>
          <a:noFill/>
        </p:spPr>
        <p:txBody>
          <a:bodyPr wrap="square" rtlCol="0">
            <a:spAutoFit/>
          </a:bodyPr>
          <a:lstStyle/>
          <a:p>
            <a:pPr algn="ctr"/>
            <a:r>
              <a:rPr lang="fr-FR" sz="1100" b="1" dirty="0">
                <a:solidFill>
                  <a:schemeClr val="bg1"/>
                </a:solidFill>
                <a:latin typeface="Century Gothic" panose="020B0502020202020204" pitchFamily="34" charset="0"/>
              </a:rPr>
              <a:t>Difficultés de report sur les transports en commun </a:t>
            </a:r>
          </a:p>
        </p:txBody>
      </p:sp>
      <p:sp>
        <p:nvSpPr>
          <p:cNvPr id="14" name="ZoneTexte 13">
            <a:extLst>
              <a:ext uri="{FF2B5EF4-FFF2-40B4-BE49-F238E27FC236}">
                <a16:creationId xmlns:a16="http://schemas.microsoft.com/office/drawing/2014/main" id="{C9340EB1-BA39-4C88-8BBB-5EC04063F647}"/>
              </a:ext>
            </a:extLst>
          </p:cNvPr>
          <p:cNvSpPr txBox="1"/>
          <p:nvPr/>
        </p:nvSpPr>
        <p:spPr>
          <a:xfrm>
            <a:off x="1004582" y="1642630"/>
            <a:ext cx="3953176" cy="415498"/>
          </a:xfrm>
          <a:prstGeom prst="rect">
            <a:avLst/>
          </a:prstGeom>
          <a:noFill/>
        </p:spPr>
        <p:txBody>
          <a:bodyPr wrap="square" rtlCol="0">
            <a:spAutoFit/>
          </a:bodyPr>
          <a:lstStyle/>
          <a:p>
            <a:r>
              <a:rPr lang="fr-FR" sz="1000" i="1" dirty="0">
                <a:solidFill>
                  <a:schemeClr val="bg1"/>
                </a:solidFill>
                <a:latin typeface="Century Gothic" panose="020B0502020202020204" pitchFamily="34" charset="0"/>
              </a:rPr>
              <a:t>« Voiture quand je peux en emprunter une car il n’y a pas toujours assez de place pour monter dans le bus le matin »</a:t>
            </a:r>
          </a:p>
        </p:txBody>
      </p:sp>
      <p:sp>
        <p:nvSpPr>
          <p:cNvPr id="21" name="ZoneTexte 20">
            <a:extLst>
              <a:ext uri="{FF2B5EF4-FFF2-40B4-BE49-F238E27FC236}">
                <a16:creationId xmlns:a16="http://schemas.microsoft.com/office/drawing/2014/main" id="{194CED7F-0469-4561-B9D3-179CD9BBE621}"/>
              </a:ext>
            </a:extLst>
          </p:cNvPr>
          <p:cNvSpPr txBox="1"/>
          <p:nvPr/>
        </p:nvSpPr>
        <p:spPr>
          <a:xfrm>
            <a:off x="1176555" y="2076263"/>
            <a:ext cx="3448896" cy="553998"/>
          </a:xfrm>
          <a:prstGeom prst="rect">
            <a:avLst/>
          </a:prstGeom>
          <a:noFill/>
        </p:spPr>
        <p:txBody>
          <a:bodyPr wrap="square" rtlCol="0">
            <a:spAutoFit/>
          </a:bodyPr>
          <a:lstStyle/>
          <a:p>
            <a:pPr algn="ctr"/>
            <a:r>
              <a:rPr lang="fr-FR" sz="1000" i="1" dirty="0">
                <a:solidFill>
                  <a:schemeClr val="bg1"/>
                </a:solidFill>
                <a:latin typeface="Century Gothic" panose="020B0502020202020204" pitchFamily="34" charset="0"/>
              </a:rPr>
              <a:t>« Le train + tram n’est pas très pratique et la durée est importante et difficilement compatible avec un emploi du temps contraint »</a:t>
            </a:r>
          </a:p>
        </p:txBody>
      </p:sp>
      <p:sp>
        <p:nvSpPr>
          <p:cNvPr id="16" name="Bulle narrative : ronde 15">
            <a:extLst>
              <a:ext uri="{FF2B5EF4-FFF2-40B4-BE49-F238E27FC236}">
                <a16:creationId xmlns:a16="http://schemas.microsoft.com/office/drawing/2014/main" id="{708914F5-D42E-4668-ACD6-C83FD2FEEE39}"/>
              </a:ext>
            </a:extLst>
          </p:cNvPr>
          <p:cNvSpPr/>
          <p:nvPr/>
        </p:nvSpPr>
        <p:spPr>
          <a:xfrm>
            <a:off x="4328719" y="2390610"/>
            <a:ext cx="4590366" cy="2533728"/>
          </a:xfrm>
          <a:prstGeom prst="wedgeEllipseCallout">
            <a:avLst>
              <a:gd name="adj1" fmla="val -49744"/>
              <a:gd name="adj2" fmla="val 23998"/>
            </a:avLst>
          </a:prstGeom>
          <a:solidFill>
            <a:srgbClr val="00A99B"/>
          </a:solid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88264A5B-29A2-460A-93BB-4BB0412539EF}"/>
              </a:ext>
            </a:extLst>
          </p:cNvPr>
          <p:cNvSpPr txBox="1"/>
          <p:nvPr/>
        </p:nvSpPr>
        <p:spPr>
          <a:xfrm>
            <a:off x="4962626" y="2803151"/>
            <a:ext cx="3202124" cy="430887"/>
          </a:xfrm>
          <a:prstGeom prst="rect">
            <a:avLst/>
          </a:prstGeom>
          <a:noFill/>
        </p:spPr>
        <p:txBody>
          <a:bodyPr wrap="square" rtlCol="0">
            <a:spAutoFit/>
          </a:bodyPr>
          <a:lstStyle/>
          <a:p>
            <a:pPr algn="ctr"/>
            <a:r>
              <a:rPr lang="fr-FR" sz="1100" b="1" dirty="0">
                <a:solidFill>
                  <a:schemeClr val="bg1"/>
                </a:solidFill>
                <a:latin typeface="Century Gothic" panose="020B0502020202020204" pitchFamily="34" charset="0"/>
              </a:rPr>
              <a:t>Covoiturage spontané entre étudiants sans défraiement</a:t>
            </a:r>
          </a:p>
        </p:txBody>
      </p:sp>
      <p:sp>
        <p:nvSpPr>
          <p:cNvPr id="18" name="ZoneTexte 17">
            <a:extLst>
              <a:ext uri="{FF2B5EF4-FFF2-40B4-BE49-F238E27FC236}">
                <a16:creationId xmlns:a16="http://schemas.microsoft.com/office/drawing/2014/main" id="{20358DAB-A9DD-4582-B8C5-B2134BBFA44E}"/>
              </a:ext>
            </a:extLst>
          </p:cNvPr>
          <p:cNvSpPr txBox="1"/>
          <p:nvPr/>
        </p:nvSpPr>
        <p:spPr>
          <a:xfrm>
            <a:off x="4643683" y="3286005"/>
            <a:ext cx="3754755" cy="553998"/>
          </a:xfrm>
          <a:prstGeom prst="rect">
            <a:avLst/>
          </a:prstGeom>
          <a:noFill/>
        </p:spPr>
        <p:txBody>
          <a:bodyPr wrap="square" rtlCol="0">
            <a:spAutoFit/>
          </a:bodyPr>
          <a:lstStyle/>
          <a:p>
            <a:pPr algn="ctr"/>
            <a:r>
              <a:rPr lang="fr-FR" sz="1000" i="1" dirty="0">
                <a:solidFill>
                  <a:schemeClr val="bg1"/>
                </a:solidFill>
                <a:latin typeface="Century Gothic" panose="020B0502020202020204" pitchFamily="34" charset="0"/>
              </a:rPr>
              <a:t>« Nous sommes obligés de prendre nos voitures personnelles et </a:t>
            </a:r>
            <a:r>
              <a:rPr lang="fr-FR" sz="1000" b="1" i="1" dirty="0">
                <a:solidFill>
                  <a:schemeClr val="bg1"/>
                </a:solidFill>
                <a:latin typeface="Century Gothic" panose="020B0502020202020204" pitchFamily="34" charset="0"/>
              </a:rPr>
              <a:t>de s’arranger avec la promotion </a:t>
            </a:r>
            <a:r>
              <a:rPr lang="fr-FR" sz="1000" i="1" dirty="0">
                <a:solidFill>
                  <a:schemeClr val="bg1"/>
                </a:solidFill>
                <a:latin typeface="Century Gothic" panose="020B0502020202020204" pitchFamily="34" charset="0"/>
              </a:rPr>
              <a:t>pour tous pouvoir venir sur le terrain »</a:t>
            </a:r>
          </a:p>
        </p:txBody>
      </p:sp>
      <p:sp>
        <p:nvSpPr>
          <p:cNvPr id="19" name="ZoneTexte 18">
            <a:extLst>
              <a:ext uri="{FF2B5EF4-FFF2-40B4-BE49-F238E27FC236}">
                <a16:creationId xmlns:a16="http://schemas.microsoft.com/office/drawing/2014/main" id="{553835FB-A474-4DFE-ACBC-3E4C923D1EF0}"/>
              </a:ext>
            </a:extLst>
          </p:cNvPr>
          <p:cNvSpPr txBox="1"/>
          <p:nvPr/>
        </p:nvSpPr>
        <p:spPr>
          <a:xfrm>
            <a:off x="4678902" y="3803853"/>
            <a:ext cx="3840981" cy="246221"/>
          </a:xfrm>
          <a:prstGeom prst="rect">
            <a:avLst/>
          </a:prstGeom>
          <a:noFill/>
        </p:spPr>
        <p:txBody>
          <a:bodyPr wrap="square" rtlCol="0">
            <a:spAutoFit/>
          </a:bodyPr>
          <a:lstStyle>
            <a:defPPr>
              <a:defRPr lang="en-US"/>
            </a:defPPr>
            <a:lvl1pPr>
              <a:defRPr sz="1200" i="1">
                <a:latin typeface="Century Gothic" panose="020B0502020202020204" pitchFamily="34" charset="0"/>
              </a:defRPr>
            </a:lvl1pPr>
          </a:lstStyle>
          <a:p>
            <a:pPr algn="ctr"/>
            <a:r>
              <a:rPr lang="fr-FR" sz="1000" dirty="0">
                <a:solidFill>
                  <a:schemeClr val="bg1"/>
                </a:solidFill>
              </a:rPr>
              <a:t>« Covoiturage au sein de la promo</a:t>
            </a:r>
            <a:r>
              <a:rPr lang="fr-FR" sz="1000" b="1" dirty="0">
                <a:solidFill>
                  <a:schemeClr val="bg1"/>
                </a:solidFill>
              </a:rPr>
              <a:t>, à nos frais</a:t>
            </a:r>
            <a:r>
              <a:rPr lang="fr-FR" sz="1000" dirty="0">
                <a:solidFill>
                  <a:schemeClr val="bg1"/>
                </a:solidFill>
              </a:rPr>
              <a:t> »</a:t>
            </a:r>
          </a:p>
        </p:txBody>
      </p:sp>
      <p:sp>
        <p:nvSpPr>
          <p:cNvPr id="20" name="ZoneTexte 19">
            <a:extLst>
              <a:ext uri="{FF2B5EF4-FFF2-40B4-BE49-F238E27FC236}">
                <a16:creationId xmlns:a16="http://schemas.microsoft.com/office/drawing/2014/main" id="{87B1C716-1A6B-4914-9069-B61D26090E50}"/>
              </a:ext>
            </a:extLst>
          </p:cNvPr>
          <p:cNvSpPr txBox="1"/>
          <p:nvPr/>
        </p:nvSpPr>
        <p:spPr>
          <a:xfrm>
            <a:off x="4746894" y="4061049"/>
            <a:ext cx="3817465" cy="553998"/>
          </a:xfrm>
          <a:prstGeom prst="rect">
            <a:avLst/>
          </a:prstGeom>
          <a:noFill/>
        </p:spPr>
        <p:txBody>
          <a:bodyPr wrap="square" rtlCol="0">
            <a:spAutoFit/>
          </a:bodyPr>
          <a:lstStyle/>
          <a:p>
            <a:pPr algn="ctr"/>
            <a:r>
              <a:rPr lang="fr-FR" sz="1000" i="1" dirty="0">
                <a:solidFill>
                  <a:schemeClr val="bg1"/>
                </a:solidFill>
                <a:latin typeface="Century Gothic" panose="020B0502020202020204" pitchFamily="34" charset="0"/>
              </a:rPr>
              <a:t>« Pour se rendre auprès des structures à visiter, la meilleure solution est souvent de faire du covoiturage entre camarades de classe »</a:t>
            </a:r>
          </a:p>
        </p:txBody>
      </p:sp>
      <p:sp>
        <p:nvSpPr>
          <p:cNvPr id="30" name="ZoneTexte 29">
            <a:extLst>
              <a:ext uri="{FF2B5EF4-FFF2-40B4-BE49-F238E27FC236}">
                <a16:creationId xmlns:a16="http://schemas.microsoft.com/office/drawing/2014/main" id="{21ABD142-C8BC-458E-B403-6BD3E0D9B820}"/>
              </a:ext>
            </a:extLst>
          </p:cNvPr>
          <p:cNvSpPr txBox="1"/>
          <p:nvPr/>
        </p:nvSpPr>
        <p:spPr>
          <a:xfrm>
            <a:off x="980905" y="5100414"/>
            <a:ext cx="3727320" cy="253916"/>
          </a:xfrm>
          <a:prstGeom prst="rect">
            <a:avLst/>
          </a:prstGeom>
          <a:noFill/>
        </p:spPr>
        <p:txBody>
          <a:bodyPr wrap="square" rtlCol="0">
            <a:spAutoFit/>
          </a:bodyPr>
          <a:lstStyle/>
          <a:p>
            <a:pPr algn="ctr"/>
            <a:r>
              <a:rPr lang="fr-FR" sz="1000" i="1" dirty="0">
                <a:solidFill>
                  <a:schemeClr val="bg1"/>
                </a:solidFill>
                <a:latin typeface="Century Gothic" panose="020B0502020202020204" pitchFamily="34" charset="0"/>
              </a:rPr>
              <a:t>« Voiture</a:t>
            </a:r>
            <a:r>
              <a:rPr lang="fr-FR" sz="1000" dirty="0">
                <a:solidFill>
                  <a:schemeClr val="bg1"/>
                </a:solidFill>
              </a:rPr>
              <a:t> </a:t>
            </a:r>
            <a:r>
              <a:rPr lang="fr-FR" sz="1000" i="1" dirty="0">
                <a:solidFill>
                  <a:schemeClr val="bg1"/>
                </a:solidFill>
                <a:latin typeface="Century Gothic" panose="020B0502020202020204" pitchFamily="34" charset="0"/>
              </a:rPr>
              <a:t>pour</a:t>
            </a:r>
            <a:r>
              <a:rPr lang="fr-FR" sz="1000" dirty="0">
                <a:solidFill>
                  <a:schemeClr val="bg1"/>
                </a:solidFill>
              </a:rPr>
              <a:t> </a:t>
            </a:r>
            <a:r>
              <a:rPr lang="fr-FR" sz="1000" b="1" i="1" dirty="0">
                <a:solidFill>
                  <a:schemeClr val="bg1"/>
                </a:solidFill>
                <a:latin typeface="Century Gothic" panose="020B0502020202020204" pitchFamily="34" charset="0"/>
              </a:rPr>
              <a:t>aller à mon alternance</a:t>
            </a:r>
            <a:r>
              <a:rPr lang="fr-FR" sz="1000" i="1" dirty="0">
                <a:solidFill>
                  <a:schemeClr val="bg1"/>
                </a:solidFill>
                <a:latin typeface="Century Gothic" panose="020B0502020202020204" pitchFamily="34" charset="0"/>
              </a:rPr>
              <a:t> »</a:t>
            </a:r>
          </a:p>
        </p:txBody>
      </p:sp>
      <p:sp>
        <p:nvSpPr>
          <p:cNvPr id="31" name="ZoneTexte 30">
            <a:extLst>
              <a:ext uri="{FF2B5EF4-FFF2-40B4-BE49-F238E27FC236}">
                <a16:creationId xmlns:a16="http://schemas.microsoft.com/office/drawing/2014/main" id="{B31E1DD8-6078-4F07-B1E4-283F3E4B61F7}"/>
              </a:ext>
            </a:extLst>
          </p:cNvPr>
          <p:cNvSpPr txBox="1"/>
          <p:nvPr/>
        </p:nvSpPr>
        <p:spPr>
          <a:xfrm>
            <a:off x="1030916" y="5366054"/>
            <a:ext cx="3724316" cy="553998"/>
          </a:xfrm>
          <a:prstGeom prst="rect">
            <a:avLst/>
          </a:prstGeom>
          <a:noFill/>
        </p:spPr>
        <p:txBody>
          <a:bodyPr wrap="square" rtlCol="0">
            <a:spAutoFit/>
          </a:bodyPr>
          <a:lstStyle>
            <a:defPPr>
              <a:defRPr lang="en-US"/>
            </a:defPPr>
            <a:lvl1pPr>
              <a:defRPr sz="1200"/>
            </a:lvl1pPr>
          </a:lstStyle>
          <a:p>
            <a:pPr algn="ctr"/>
            <a:r>
              <a:rPr lang="fr-FR" sz="1000" i="1" dirty="0">
                <a:solidFill>
                  <a:schemeClr val="bg1"/>
                </a:solidFill>
                <a:latin typeface="Century Gothic" panose="020B0502020202020204" pitchFamily="34" charset="0"/>
              </a:rPr>
              <a:t>« Interne en pédiatrie, les </a:t>
            </a:r>
            <a:r>
              <a:rPr lang="fr-FR" sz="1000" b="1" i="1" dirty="0">
                <a:solidFill>
                  <a:schemeClr val="bg1"/>
                </a:solidFill>
                <a:latin typeface="Century Gothic" panose="020B0502020202020204" pitchFamily="34" charset="0"/>
              </a:rPr>
              <a:t>formations</a:t>
            </a:r>
            <a:r>
              <a:rPr lang="fr-FR" sz="1000" i="1" dirty="0">
                <a:solidFill>
                  <a:schemeClr val="bg1"/>
                </a:solidFill>
                <a:latin typeface="Century Gothic" panose="020B0502020202020204" pitchFamily="34" charset="0"/>
              </a:rPr>
              <a:t> sont toutes dans la région Ouest en présentiel </a:t>
            </a:r>
            <a:r>
              <a:rPr lang="fr-FR" sz="1000" b="1" i="1" dirty="0">
                <a:solidFill>
                  <a:schemeClr val="bg1"/>
                </a:solidFill>
                <a:latin typeface="Century Gothic" panose="020B0502020202020204" pitchFamily="34" charset="0"/>
              </a:rPr>
              <a:t>sans remboursement des frais engendrés </a:t>
            </a:r>
            <a:r>
              <a:rPr lang="fr-FR" sz="1000" i="1" dirty="0">
                <a:solidFill>
                  <a:schemeClr val="bg1"/>
                </a:solidFill>
                <a:latin typeface="Century Gothic" panose="020B0502020202020204" pitchFamily="34" charset="0"/>
              </a:rPr>
              <a:t>»</a:t>
            </a:r>
          </a:p>
        </p:txBody>
      </p:sp>
      <p:sp>
        <p:nvSpPr>
          <p:cNvPr id="5" name="ZoneTexte 4">
            <a:extLst>
              <a:ext uri="{FF2B5EF4-FFF2-40B4-BE49-F238E27FC236}">
                <a16:creationId xmlns:a16="http://schemas.microsoft.com/office/drawing/2014/main" id="{07B7F2B0-3926-43E5-AAB7-25D8AEC07E5E}"/>
              </a:ext>
            </a:extLst>
          </p:cNvPr>
          <p:cNvSpPr txBox="1"/>
          <p:nvPr/>
        </p:nvSpPr>
        <p:spPr>
          <a:xfrm>
            <a:off x="1120851" y="4656873"/>
            <a:ext cx="3338563" cy="430887"/>
          </a:xfrm>
          <a:prstGeom prst="rect">
            <a:avLst/>
          </a:prstGeom>
          <a:noFill/>
        </p:spPr>
        <p:txBody>
          <a:bodyPr wrap="square" rtlCol="0">
            <a:spAutoFit/>
          </a:bodyPr>
          <a:lstStyle/>
          <a:p>
            <a:pPr algn="ctr"/>
            <a:r>
              <a:rPr lang="fr-FR" sz="1100" b="1" dirty="0">
                <a:solidFill>
                  <a:schemeClr val="bg1"/>
                </a:solidFill>
                <a:latin typeface="Century Gothic" panose="020B0502020202020204" pitchFamily="34" charset="0"/>
              </a:rPr>
              <a:t>Report sur la voiture personnelle pour les déplacements à l’extérieur, sans défraiement</a:t>
            </a:r>
          </a:p>
        </p:txBody>
      </p:sp>
      <p:sp>
        <p:nvSpPr>
          <p:cNvPr id="33" name="ZoneTexte 32">
            <a:extLst>
              <a:ext uri="{FF2B5EF4-FFF2-40B4-BE49-F238E27FC236}">
                <a16:creationId xmlns:a16="http://schemas.microsoft.com/office/drawing/2014/main" id="{7D537A4C-6428-4794-8A07-5F8135D243A3}"/>
              </a:ext>
            </a:extLst>
          </p:cNvPr>
          <p:cNvSpPr txBox="1"/>
          <p:nvPr/>
        </p:nvSpPr>
        <p:spPr>
          <a:xfrm>
            <a:off x="1030916" y="5938611"/>
            <a:ext cx="3582100" cy="415498"/>
          </a:xfrm>
          <a:prstGeom prst="rect">
            <a:avLst/>
          </a:prstGeom>
          <a:noFill/>
        </p:spPr>
        <p:txBody>
          <a:bodyPr wrap="square" rtlCol="0">
            <a:spAutoFit/>
          </a:bodyPr>
          <a:lstStyle>
            <a:defPPr>
              <a:defRPr lang="en-US"/>
            </a:defPPr>
            <a:lvl1pPr>
              <a:defRPr sz="1200" i="1">
                <a:latin typeface="Century Gothic" panose="020B0502020202020204" pitchFamily="34" charset="0"/>
              </a:defRPr>
            </a:lvl1pPr>
          </a:lstStyle>
          <a:p>
            <a:pPr algn="ctr"/>
            <a:r>
              <a:rPr lang="fr-FR" sz="1000" dirty="0">
                <a:solidFill>
                  <a:schemeClr val="bg1"/>
                </a:solidFill>
              </a:rPr>
              <a:t>« Lorsque les véhicules de service sont prisés, je me sers de mon véhicule personnel »</a:t>
            </a:r>
          </a:p>
        </p:txBody>
      </p:sp>
      <p:sp>
        <p:nvSpPr>
          <p:cNvPr id="6" name="Espace réservé du numéro de diapositive 5">
            <a:extLst>
              <a:ext uri="{FF2B5EF4-FFF2-40B4-BE49-F238E27FC236}">
                <a16:creationId xmlns:a16="http://schemas.microsoft.com/office/drawing/2014/main" id="{50ABA372-6231-479D-BCF6-8C8729DB8BF8}"/>
              </a:ext>
            </a:extLst>
          </p:cNvPr>
          <p:cNvSpPr>
            <a:spLocks noGrp="1"/>
          </p:cNvSpPr>
          <p:nvPr>
            <p:ph type="sldNum" sz="quarter" idx="12"/>
          </p:nvPr>
        </p:nvSpPr>
        <p:spPr/>
        <p:txBody>
          <a:bodyPr/>
          <a:lstStyle/>
          <a:p>
            <a:fld id="{E399C115-596B-4060-A119-8783C9F587DB}" type="slidenum">
              <a:rPr lang="fr-FR" smtClean="0"/>
              <a:t>81</a:t>
            </a:fld>
            <a:endParaRPr lang="fr-FR"/>
          </a:p>
        </p:txBody>
      </p:sp>
    </p:spTree>
    <p:extLst>
      <p:ext uri="{BB962C8B-B14F-4D97-AF65-F5344CB8AC3E}">
        <p14:creationId xmlns:p14="http://schemas.microsoft.com/office/powerpoint/2010/main" val="1096794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Déplacements professionnels des BIATSS et </a:t>
            </a:r>
            <a:r>
              <a:rPr lang="fr-FR" b="1" dirty="0" err="1">
                <a:latin typeface="Century Gothic" panose="020B0502020202020204" pitchFamily="34" charset="0"/>
              </a:rPr>
              <a:t>enseignant.e.s</a:t>
            </a:r>
            <a:r>
              <a:rPr lang="fr-FR" b="1" dirty="0">
                <a:latin typeface="Century Gothic" panose="020B0502020202020204" pitchFamily="34" charset="0"/>
              </a:rPr>
              <a:t> </a:t>
            </a:r>
          </a:p>
        </p:txBody>
      </p:sp>
      <p:pic>
        <p:nvPicPr>
          <p:cNvPr id="5" name="Image 4">
            <a:extLst>
              <a:ext uri="{FF2B5EF4-FFF2-40B4-BE49-F238E27FC236}">
                <a16:creationId xmlns:a16="http://schemas.microsoft.com/office/drawing/2014/main" id="{388AB45E-BF1B-477F-A4C4-1676C58DF88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45113" y="5312598"/>
            <a:ext cx="1282148" cy="1121885"/>
          </a:xfrm>
          <a:prstGeom prst="rect">
            <a:avLst/>
          </a:prstGeom>
        </p:spPr>
      </p:pic>
      <p:sp>
        <p:nvSpPr>
          <p:cNvPr id="6" name="ZoneTexte 5">
            <a:extLst>
              <a:ext uri="{FF2B5EF4-FFF2-40B4-BE49-F238E27FC236}">
                <a16:creationId xmlns:a16="http://schemas.microsoft.com/office/drawing/2014/main" id="{6FF9A997-9258-4958-9E2A-2590CBCECE8A}"/>
              </a:ext>
            </a:extLst>
          </p:cNvPr>
          <p:cNvSpPr txBox="1"/>
          <p:nvPr/>
        </p:nvSpPr>
        <p:spPr>
          <a:xfrm>
            <a:off x="678769" y="1212216"/>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fois/jour</a:t>
            </a:r>
          </a:p>
        </p:txBody>
      </p:sp>
      <p:sp>
        <p:nvSpPr>
          <p:cNvPr id="7" name="ZoneTexte 6">
            <a:extLst>
              <a:ext uri="{FF2B5EF4-FFF2-40B4-BE49-F238E27FC236}">
                <a16:creationId xmlns:a16="http://schemas.microsoft.com/office/drawing/2014/main" id="{74090EF4-AAF0-4A7B-B1FE-092B11D0CA1A}"/>
              </a:ext>
            </a:extLst>
          </p:cNvPr>
          <p:cNvSpPr txBox="1"/>
          <p:nvPr/>
        </p:nvSpPr>
        <p:spPr>
          <a:xfrm>
            <a:off x="785368" y="2018920"/>
            <a:ext cx="1675632" cy="2846933"/>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25% </a:t>
            </a:r>
            <a:r>
              <a:rPr lang="fr-FR" sz="1100" dirty="0">
                <a:latin typeface="Century Gothic" panose="020B0502020202020204" pitchFamily="34" charset="0"/>
              </a:rPr>
              <a:t>de ce groupe se rendent dans le centre-ville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25% </a:t>
            </a:r>
            <a:r>
              <a:rPr lang="fr-FR" sz="1100" dirty="0">
                <a:latin typeface="Century Gothic" panose="020B0502020202020204" pitchFamily="34" charset="0"/>
              </a:rPr>
              <a:t>ailleurs dans la métropole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25% </a:t>
            </a:r>
            <a:r>
              <a:rPr lang="fr-FR" sz="1100" dirty="0">
                <a:latin typeface="Century Gothic" panose="020B0502020202020204" pitchFamily="34" charset="0"/>
              </a:rPr>
              <a:t>dans le département du Loir-et-Cher</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25% </a:t>
            </a:r>
            <a:r>
              <a:rPr lang="fr-FR" sz="1100" dirty="0">
                <a:latin typeface="Century Gothic" panose="020B0502020202020204" pitchFamily="34" charset="0"/>
              </a:rPr>
              <a:t>ailleurs en France*</a:t>
            </a:r>
          </a:p>
          <a:p>
            <a:pPr algn="ctr"/>
            <a:endParaRPr lang="fr-FR" sz="1100" dirty="0">
              <a:latin typeface="Century Gothic" panose="020B0502020202020204" pitchFamily="34" charset="0"/>
            </a:endParaRPr>
          </a:p>
          <a:p>
            <a:r>
              <a:rPr lang="fr-FR" sz="700" i="1" dirty="0">
                <a:latin typeface="Century Gothic" panose="020B0502020202020204" pitchFamily="34" charset="0"/>
              </a:rPr>
              <a:t>*réponse peu fiable</a:t>
            </a:r>
            <a:endParaRPr lang="fr-FR" sz="1100" i="1" dirty="0">
              <a:latin typeface="Century Gothic" panose="020B0502020202020204" pitchFamily="34" charset="0"/>
            </a:endParaRPr>
          </a:p>
        </p:txBody>
      </p:sp>
      <p:sp>
        <p:nvSpPr>
          <p:cNvPr id="9" name="Rectangle 8">
            <a:extLst>
              <a:ext uri="{FF2B5EF4-FFF2-40B4-BE49-F238E27FC236}">
                <a16:creationId xmlns:a16="http://schemas.microsoft.com/office/drawing/2014/main" id="{FDF98EC1-1358-48D1-9F83-36CC6664F6A6}"/>
              </a:ext>
            </a:extLst>
          </p:cNvPr>
          <p:cNvSpPr/>
          <p:nvPr/>
        </p:nvSpPr>
        <p:spPr>
          <a:xfrm>
            <a:off x="721454" y="1099356"/>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72A3A46E-B460-4A23-99E5-80C8CABB308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11360" y="994102"/>
            <a:ext cx="1282148" cy="1282148"/>
          </a:xfrm>
          <a:prstGeom prst="rect">
            <a:avLst/>
          </a:prstGeom>
        </p:spPr>
      </p:pic>
      <p:sp>
        <p:nvSpPr>
          <p:cNvPr id="11" name="ZoneTexte 10">
            <a:extLst>
              <a:ext uri="{FF2B5EF4-FFF2-40B4-BE49-F238E27FC236}">
                <a16:creationId xmlns:a16="http://schemas.microsoft.com/office/drawing/2014/main" id="{187172AF-3DAE-4AB0-BE3A-C81E602C3DD3}"/>
              </a:ext>
            </a:extLst>
          </p:cNvPr>
          <p:cNvSpPr txBox="1"/>
          <p:nvPr/>
        </p:nvSpPr>
        <p:spPr>
          <a:xfrm>
            <a:off x="2668814"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Tous les jours</a:t>
            </a:r>
          </a:p>
        </p:txBody>
      </p:sp>
      <p:sp>
        <p:nvSpPr>
          <p:cNvPr id="12" name="ZoneTexte 11">
            <a:extLst>
              <a:ext uri="{FF2B5EF4-FFF2-40B4-BE49-F238E27FC236}">
                <a16:creationId xmlns:a16="http://schemas.microsoft.com/office/drawing/2014/main" id="{FC7E4E90-F2EC-4C99-885D-C5D1D351511B}"/>
              </a:ext>
            </a:extLst>
          </p:cNvPr>
          <p:cNvSpPr txBox="1"/>
          <p:nvPr/>
        </p:nvSpPr>
        <p:spPr>
          <a:xfrm>
            <a:off x="2778380" y="2018920"/>
            <a:ext cx="1759509" cy="2123658"/>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67% </a:t>
            </a:r>
            <a:r>
              <a:rPr lang="fr-FR" sz="1100" dirty="0">
                <a:latin typeface="Century Gothic" panose="020B0502020202020204" pitchFamily="34" charset="0"/>
              </a:rPr>
              <a:t>de ce groupe se rendent dans le centre-ville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17% </a:t>
            </a:r>
            <a:r>
              <a:rPr lang="fr-FR" sz="1100" dirty="0">
                <a:latin typeface="Century Gothic" panose="020B0502020202020204" pitchFamily="34" charset="0"/>
              </a:rPr>
              <a:t>ailleurs dans la métropole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17% </a:t>
            </a:r>
            <a:r>
              <a:rPr lang="fr-FR" sz="1100" dirty="0">
                <a:latin typeface="Century Gothic" panose="020B0502020202020204" pitchFamily="34" charset="0"/>
              </a:rPr>
              <a:t>dans le département du Loir-et-Cher</a:t>
            </a:r>
          </a:p>
          <a:p>
            <a:pPr algn="ctr"/>
            <a:endParaRPr lang="fr-FR" sz="1100" dirty="0">
              <a:latin typeface="Century Gothic" panose="020B0502020202020204" pitchFamily="34" charset="0"/>
            </a:endParaRPr>
          </a:p>
        </p:txBody>
      </p:sp>
      <p:sp>
        <p:nvSpPr>
          <p:cNvPr id="13" name="Rectangle 12">
            <a:extLst>
              <a:ext uri="{FF2B5EF4-FFF2-40B4-BE49-F238E27FC236}">
                <a16:creationId xmlns:a16="http://schemas.microsoft.com/office/drawing/2014/main" id="{761536BA-1AD3-46BE-8401-82DA29CF1635}"/>
              </a:ext>
            </a:extLst>
          </p:cNvPr>
          <p:cNvSpPr/>
          <p:nvPr/>
        </p:nvSpPr>
        <p:spPr>
          <a:xfrm>
            <a:off x="2714467" y="1099357"/>
            <a:ext cx="1813850" cy="3930228"/>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A1139938-AA0B-4EA4-8B0A-4C11B63E3D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964839" y="970403"/>
            <a:ext cx="1282148" cy="1282148"/>
          </a:xfrm>
          <a:prstGeom prst="rect">
            <a:avLst/>
          </a:prstGeom>
        </p:spPr>
      </p:pic>
      <p:sp>
        <p:nvSpPr>
          <p:cNvPr id="15" name="ZoneTexte 14">
            <a:extLst>
              <a:ext uri="{FF2B5EF4-FFF2-40B4-BE49-F238E27FC236}">
                <a16:creationId xmlns:a16="http://schemas.microsoft.com/office/drawing/2014/main" id="{2908A8C7-6F9B-4DB6-AEC9-0944A8617FAD}"/>
              </a:ext>
            </a:extLst>
          </p:cNvPr>
          <p:cNvSpPr txBox="1"/>
          <p:nvPr/>
        </p:nvSpPr>
        <p:spPr>
          <a:xfrm>
            <a:off x="4667341" y="1194932"/>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fois/sem.</a:t>
            </a:r>
          </a:p>
        </p:txBody>
      </p:sp>
      <p:sp>
        <p:nvSpPr>
          <p:cNvPr id="16" name="ZoneTexte 15">
            <a:extLst>
              <a:ext uri="{FF2B5EF4-FFF2-40B4-BE49-F238E27FC236}">
                <a16:creationId xmlns:a16="http://schemas.microsoft.com/office/drawing/2014/main" id="{99E59588-959F-48B6-A224-9A2B5255F0C6}"/>
              </a:ext>
            </a:extLst>
          </p:cNvPr>
          <p:cNvSpPr txBox="1"/>
          <p:nvPr/>
        </p:nvSpPr>
        <p:spPr>
          <a:xfrm>
            <a:off x="4761023" y="2018920"/>
            <a:ext cx="1675632" cy="195438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50% </a:t>
            </a:r>
            <a:r>
              <a:rPr lang="fr-FR" sz="1100" dirty="0">
                <a:latin typeface="Century Gothic" panose="020B0502020202020204" pitchFamily="34" charset="0"/>
              </a:rPr>
              <a:t>de ce groupe fréquentent le centre-ville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20% </a:t>
            </a:r>
            <a:r>
              <a:rPr lang="fr-FR" sz="1100" dirty="0">
                <a:latin typeface="Century Gothic" panose="020B0502020202020204" pitchFamily="34" charset="0"/>
              </a:rPr>
              <a:t>ailleurs dans la métropole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15% </a:t>
            </a:r>
            <a:r>
              <a:rPr lang="fr-FR" sz="1100" dirty="0">
                <a:latin typeface="Century Gothic" panose="020B0502020202020204" pitchFamily="34" charset="0"/>
              </a:rPr>
              <a:t>ailleurs en France</a:t>
            </a:r>
          </a:p>
          <a:p>
            <a:pPr algn="ctr"/>
            <a:endParaRPr lang="fr-FR" sz="1100" dirty="0">
              <a:latin typeface="Century Gothic" panose="020B0502020202020204" pitchFamily="34" charset="0"/>
            </a:endParaRPr>
          </a:p>
        </p:txBody>
      </p:sp>
      <p:sp>
        <p:nvSpPr>
          <p:cNvPr id="17" name="Rectangle 16">
            <a:extLst>
              <a:ext uri="{FF2B5EF4-FFF2-40B4-BE49-F238E27FC236}">
                <a16:creationId xmlns:a16="http://schemas.microsoft.com/office/drawing/2014/main" id="{415CB9BD-7A5E-41A0-AF6F-4002BADD9122}"/>
              </a:ext>
            </a:extLst>
          </p:cNvPr>
          <p:cNvSpPr/>
          <p:nvPr/>
        </p:nvSpPr>
        <p:spPr>
          <a:xfrm>
            <a:off x="4697109" y="1099356"/>
            <a:ext cx="1813850" cy="3930227"/>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D8EA0640-D8F8-410D-9F40-4F78FB2A1AD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968821" y="970403"/>
            <a:ext cx="1282148" cy="1282148"/>
          </a:xfrm>
          <a:prstGeom prst="rect">
            <a:avLst/>
          </a:prstGeom>
        </p:spPr>
      </p:pic>
      <p:sp>
        <p:nvSpPr>
          <p:cNvPr id="19" name="ZoneTexte 18">
            <a:extLst>
              <a:ext uri="{FF2B5EF4-FFF2-40B4-BE49-F238E27FC236}">
                <a16:creationId xmlns:a16="http://schemas.microsoft.com/office/drawing/2014/main" id="{6E13816C-F774-4180-8152-F99E68939AE7}"/>
              </a:ext>
            </a:extLst>
          </p:cNvPr>
          <p:cNvSpPr txBox="1"/>
          <p:nvPr/>
        </p:nvSpPr>
        <p:spPr>
          <a:xfrm>
            <a:off x="6695636" y="1211007"/>
            <a:ext cx="1928191"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fois/mois</a:t>
            </a:r>
          </a:p>
        </p:txBody>
      </p:sp>
      <p:sp>
        <p:nvSpPr>
          <p:cNvPr id="20" name="ZoneTexte 19">
            <a:extLst>
              <a:ext uri="{FF2B5EF4-FFF2-40B4-BE49-F238E27FC236}">
                <a16:creationId xmlns:a16="http://schemas.microsoft.com/office/drawing/2014/main" id="{A2969605-F6CA-4FD2-A422-94E1ECC32DF7}"/>
              </a:ext>
            </a:extLst>
          </p:cNvPr>
          <p:cNvSpPr txBox="1"/>
          <p:nvPr/>
        </p:nvSpPr>
        <p:spPr>
          <a:xfrm>
            <a:off x="6798470" y="2018920"/>
            <a:ext cx="1675632" cy="1954381"/>
          </a:xfrm>
          <a:prstGeom prst="rect">
            <a:avLst/>
          </a:prstGeom>
          <a:noFill/>
        </p:spPr>
        <p:txBody>
          <a:bodyPr wrap="square" rtlCol="0">
            <a:spAutoFit/>
          </a:bodyPr>
          <a:lstStyle/>
          <a:p>
            <a:pPr algn="ctr"/>
            <a:r>
              <a:rPr lang="fr-FR" sz="1600" b="1" dirty="0">
                <a:solidFill>
                  <a:srgbClr val="00A99B"/>
                </a:solidFill>
                <a:latin typeface="Century Gothic" panose="020B0502020202020204" pitchFamily="34" charset="0"/>
              </a:rPr>
              <a:t>32% </a:t>
            </a:r>
            <a:r>
              <a:rPr lang="fr-FR" sz="1100" dirty="0">
                <a:latin typeface="Century Gothic" panose="020B0502020202020204" pitchFamily="34" charset="0"/>
              </a:rPr>
              <a:t>de ce groupe se rendent dans le centre-ville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31% </a:t>
            </a:r>
            <a:r>
              <a:rPr lang="fr-FR" sz="1100" dirty="0">
                <a:latin typeface="Century Gothic" panose="020B0502020202020204" pitchFamily="34" charset="0"/>
              </a:rPr>
              <a:t>ailleurs dans la métropole de Tours</a:t>
            </a:r>
          </a:p>
          <a:p>
            <a:pPr algn="ctr"/>
            <a:endParaRPr lang="fr-FR" sz="1100" dirty="0">
              <a:latin typeface="Century Gothic" panose="020B0502020202020204" pitchFamily="34" charset="0"/>
            </a:endParaRPr>
          </a:p>
          <a:p>
            <a:pPr algn="ctr"/>
            <a:r>
              <a:rPr lang="fr-FR" sz="1400" b="1" dirty="0">
                <a:solidFill>
                  <a:srgbClr val="00A99B"/>
                </a:solidFill>
                <a:latin typeface="Century Gothic" panose="020B0502020202020204" pitchFamily="34" charset="0"/>
              </a:rPr>
              <a:t>16% </a:t>
            </a:r>
            <a:r>
              <a:rPr lang="fr-FR" sz="1100" dirty="0">
                <a:latin typeface="Century Gothic" panose="020B0502020202020204" pitchFamily="34" charset="0"/>
              </a:rPr>
              <a:t>ailleurs en France</a:t>
            </a:r>
          </a:p>
          <a:p>
            <a:pPr algn="ctr"/>
            <a:endParaRPr lang="fr-FR" sz="1100" dirty="0">
              <a:latin typeface="Century Gothic" panose="020B0502020202020204" pitchFamily="34" charset="0"/>
            </a:endParaRPr>
          </a:p>
        </p:txBody>
      </p:sp>
      <p:sp>
        <p:nvSpPr>
          <p:cNvPr id="21" name="Rectangle 20">
            <a:extLst>
              <a:ext uri="{FF2B5EF4-FFF2-40B4-BE49-F238E27FC236}">
                <a16:creationId xmlns:a16="http://schemas.microsoft.com/office/drawing/2014/main" id="{1D4854D1-A001-44D3-8EB9-EA28498D2D5B}"/>
              </a:ext>
            </a:extLst>
          </p:cNvPr>
          <p:cNvSpPr/>
          <p:nvPr/>
        </p:nvSpPr>
        <p:spPr>
          <a:xfrm>
            <a:off x="6734556" y="1099357"/>
            <a:ext cx="1813850" cy="3930226"/>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FF8088D-146D-4501-9084-E245D48E64C3}"/>
              </a:ext>
            </a:extLst>
          </p:cNvPr>
          <p:cNvSpPr txBox="1"/>
          <p:nvPr/>
        </p:nvSpPr>
        <p:spPr>
          <a:xfrm>
            <a:off x="732486" y="5493569"/>
            <a:ext cx="2011365" cy="307777"/>
          </a:xfrm>
          <a:prstGeom prst="rect">
            <a:avLst/>
          </a:prstGeom>
          <a:noFill/>
        </p:spPr>
        <p:txBody>
          <a:bodyPr wrap="square" rtlCol="0">
            <a:spAutoFit/>
          </a:bodyPr>
          <a:lstStyle/>
          <a:p>
            <a:pPr algn="ctr"/>
            <a:r>
              <a:rPr lang="fr-FR" sz="1400" b="1" dirty="0">
                <a:solidFill>
                  <a:srgbClr val="00A99B"/>
                </a:solidFill>
                <a:latin typeface="Century Gothic" panose="020B0502020202020204" pitchFamily="34" charset="0"/>
              </a:rPr>
              <a:t>Plusieurs fois/an</a:t>
            </a:r>
          </a:p>
        </p:txBody>
      </p:sp>
      <p:sp>
        <p:nvSpPr>
          <p:cNvPr id="23" name="Rectangle 22">
            <a:extLst>
              <a:ext uri="{FF2B5EF4-FFF2-40B4-BE49-F238E27FC236}">
                <a16:creationId xmlns:a16="http://schemas.microsoft.com/office/drawing/2014/main" id="{01BFDEB5-C6B7-40BD-B7CC-2E177A4391E0}"/>
              </a:ext>
            </a:extLst>
          </p:cNvPr>
          <p:cNvSpPr/>
          <p:nvPr/>
        </p:nvSpPr>
        <p:spPr>
          <a:xfrm>
            <a:off x="721454" y="5234730"/>
            <a:ext cx="7826951" cy="1270904"/>
          </a:xfrm>
          <a:prstGeom prst="rect">
            <a:avLst/>
          </a:prstGeom>
          <a:noFill/>
          <a:ln>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46A404EC-5D68-42F7-903B-93A2C6DF4E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552" y="994102"/>
            <a:ext cx="1282148" cy="1282148"/>
          </a:xfrm>
          <a:prstGeom prst="rect">
            <a:avLst/>
          </a:prstGeom>
        </p:spPr>
      </p:pic>
      <p:sp>
        <p:nvSpPr>
          <p:cNvPr id="25" name="ZoneTexte 24">
            <a:extLst>
              <a:ext uri="{FF2B5EF4-FFF2-40B4-BE49-F238E27FC236}">
                <a16:creationId xmlns:a16="http://schemas.microsoft.com/office/drawing/2014/main" id="{3490FA3A-DBD3-4D0B-9B76-CC0F315BE569}"/>
              </a:ext>
            </a:extLst>
          </p:cNvPr>
          <p:cNvSpPr txBox="1"/>
          <p:nvPr/>
        </p:nvSpPr>
        <p:spPr>
          <a:xfrm>
            <a:off x="1367406" y="1812022"/>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n=4</a:t>
            </a:r>
          </a:p>
        </p:txBody>
      </p:sp>
      <p:sp>
        <p:nvSpPr>
          <p:cNvPr id="26" name="ZoneTexte 25">
            <a:extLst>
              <a:ext uri="{FF2B5EF4-FFF2-40B4-BE49-F238E27FC236}">
                <a16:creationId xmlns:a16="http://schemas.microsoft.com/office/drawing/2014/main" id="{AB00C0C2-2018-432A-AE4D-4A2A2C6E6E25}"/>
              </a:ext>
            </a:extLst>
          </p:cNvPr>
          <p:cNvSpPr txBox="1"/>
          <p:nvPr/>
        </p:nvSpPr>
        <p:spPr>
          <a:xfrm>
            <a:off x="3364822"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n=6</a:t>
            </a:r>
          </a:p>
        </p:txBody>
      </p:sp>
      <p:sp>
        <p:nvSpPr>
          <p:cNvPr id="27" name="ZoneTexte 26">
            <a:extLst>
              <a:ext uri="{FF2B5EF4-FFF2-40B4-BE49-F238E27FC236}">
                <a16:creationId xmlns:a16="http://schemas.microsoft.com/office/drawing/2014/main" id="{10D5DECB-C3F3-4C60-80C2-0DDD5CB26B63}"/>
              </a:ext>
            </a:extLst>
          </p:cNvPr>
          <p:cNvSpPr txBox="1"/>
          <p:nvPr/>
        </p:nvSpPr>
        <p:spPr>
          <a:xfrm>
            <a:off x="5330391"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N=20</a:t>
            </a:r>
          </a:p>
        </p:txBody>
      </p:sp>
      <p:sp>
        <p:nvSpPr>
          <p:cNvPr id="28" name="ZoneTexte 27">
            <a:extLst>
              <a:ext uri="{FF2B5EF4-FFF2-40B4-BE49-F238E27FC236}">
                <a16:creationId xmlns:a16="http://schemas.microsoft.com/office/drawing/2014/main" id="{14EB6867-F14B-4C4A-8808-45A767C84127}"/>
              </a:ext>
            </a:extLst>
          </p:cNvPr>
          <p:cNvSpPr txBox="1"/>
          <p:nvPr/>
        </p:nvSpPr>
        <p:spPr>
          <a:xfrm>
            <a:off x="7367838" y="1788088"/>
            <a:ext cx="536895" cy="230832"/>
          </a:xfrm>
          <a:prstGeom prst="rect">
            <a:avLst/>
          </a:prstGeom>
          <a:noFill/>
        </p:spPr>
        <p:txBody>
          <a:bodyPr wrap="square" rtlCol="0">
            <a:spAutoFit/>
          </a:bodyPr>
          <a:lstStyle/>
          <a:p>
            <a:pPr algn="ctr"/>
            <a:r>
              <a:rPr lang="fr-FR" sz="900" b="1" dirty="0">
                <a:latin typeface="Century Gothic" panose="020B0502020202020204" pitchFamily="34" charset="0"/>
              </a:rPr>
              <a:t>n=75</a:t>
            </a:r>
          </a:p>
        </p:txBody>
      </p:sp>
      <p:sp>
        <p:nvSpPr>
          <p:cNvPr id="29" name="ZoneTexte 28">
            <a:extLst>
              <a:ext uri="{FF2B5EF4-FFF2-40B4-BE49-F238E27FC236}">
                <a16:creationId xmlns:a16="http://schemas.microsoft.com/office/drawing/2014/main" id="{1F20FC58-5333-40FD-8141-0D7C874C43FC}"/>
              </a:ext>
            </a:extLst>
          </p:cNvPr>
          <p:cNvSpPr txBox="1"/>
          <p:nvPr/>
        </p:nvSpPr>
        <p:spPr>
          <a:xfrm>
            <a:off x="1297227" y="6000358"/>
            <a:ext cx="664137" cy="230832"/>
          </a:xfrm>
          <a:prstGeom prst="rect">
            <a:avLst/>
          </a:prstGeom>
          <a:noFill/>
        </p:spPr>
        <p:txBody>
          <a:bodyPr wrap="square" rtlCol="0">
            <a:spAutoFit/>
          </a:bodyPr>
          <a:lstStyle/>
          <a:p>
            <a:pPr algn="ctr"/>
            <a:r>
              <a:rPr lang="fr-FR" sz="900" b="1" dirty="0">
                <a:latin typeface="Century Gothic" panose="020B0502020202020204" pitchFamily="34" charset="0"/>
              </a:rPr>
              <a:t>n=661</a:t>
            </a:r>
          </a:p>
        </p:txBody>
      </p:sp>
      <p:sp>
        <p:nvSpPr>
          <p:cNvPr id="30" name="ZoneTexte 29">
            <a:extLst>
              <a:ext uri="{FF2B5EF4-FFF2-40B4-BE49-F238E27FC236}">
                <a16:creationId xmlns:a16="http://schemas.microsoft.com/office/drawing/2014/main" id="{DE3EAFBA-837B-4B7A-901D-894DDC058EC3}"/>
              </a:ext>
            </a:extLst>
          </p:cNvPr>
          <p:cNvSpPr txBox="1"/>
          <p:nvPr/>
        </p:nvSpPr>
        <p:spPr>
          <a:xfrm>
            <a:off x="2668815" y="5301737"/>
            <a:ext cx="5890622" cy="1393074"/>
          </a:xfrm>
          <a:prstGeom prst="rect">
            <a:avLst/>
          </a:prstGeom>
          <a:noFill/>
        </p:spPr>
        <p:txBody>
          <a:bodyPr wrap="square" numCol="2" rtlCol="0">
            <a:spAutoFit/>
          </a:bodyPr>
          <a:lstStyle/>
          <a:p>
            <a:pPr>
              <a:lnSpc>
                <a:spcPct val="200000"/>
              </a:lnSpc>
            </a:pPr>
            <a:r>
              <a:rPr lang="fr-FR" sz="1600" b="1" dirty="0">
                <a:solidFill>
                  <a:srgbClr val="00A99B"/>
                </a:solidFill>
                <a:latin typeface="Century Gothic" panose="020B0502020202020204" pitchFamily="34" charset="0"/>
              </a:rPr>
              <a:t>34% </a:t>
            </a:r>
            <a:r>
              <a:rPr lang="fr-FR" sz="1100" dirty="0">
                <a:latin typeface="Century Gothic" panose="020B0502020202020204" pitchFamily="34" charset="0"/>
              </a:rPr>
              <a:t>ailleurs en France</a:t>
            </a:r>
          </a:p>
          <a:p>
            <a:pPr>
              <a:lnSpc>
                <a:spcPct val="200000"/>
              </a:lnSpc>
            </a:pPr>
            <a:r>
              <a:rPr lang="fr-FR" sz="1400" b="1" dirty="0">
                <a:solidFill>
                  <a:srgbClr val="00A99B"/>
                </a:solidFill>
                <a:latin typeface="Century Gothic" panose="020B0502020202020204" pitchFamily="34" charset="0"/>
              </a:rPr>
              <a:t>20% </a:t>
            </a:r>
            <a:r>
              <a:rPr lang="fr-FR" sz="1100" dirty="0">
                <a:latin typeface="Century Gothic" panose="020B0502020202020204" pitchFamily="34" charset="0"/>
              </a:rPr>
              <a:t>ailleurs en région</a:t>
            </a:r>
          </a:p>
          <a:p>
            <a:pPr>
              <a:lnSpc>
                <a:spcPct val="200000"/>
              </a:lnSpc>
            </a:pPr>
            <a:endParaRPr lang="fr-FR" sz="1100" b="1" dirty="0">
              <a:solidFill>
                <a:srgbClr val="00A99B"/>
              </a:solidFill>
              <a:latin typeface="Century Gothic" panose="020B0502020202020204" pitchFamily="34" charset="0"/>
            </a:endParaRPr>
          </a:p>
          <a:p>
            <a:pPr>
              <a:lnSpc>
                <a:spcPct val="200000"/>
              </a:lnSpc>
            </a:pPr>
            <a:r>
              <a:rPr lang="fr-FR" sz="1100" b="1" dirty="0">
                <a:solidFill>
                  <a:srgbClr val="00A99B"/>
                </a:solidFill>
                <a:latin typeface="Century Gothic" panose="020B0502020202020204" pitchFamily="34" charset="0"/>
              </a:rPr>
              <a:t>13% </a:t>
            </a:r>
            <a:r>
              <a:rPr lang="fr-FR" sz="1100" dirty="0">
                <a:latin typeface="Century Gothic" panose="020B0502020202020204" pitchFamily="34" charset="0"/>
              </a:rPr>
              <a:t>ailleurs dans la métropole de Tours</a:t>
            </a:r>
            <a:endParaRPr lang="fr-FR" sz="1100" b="1" dirty="0">
              <a:solidFill>
                <a:srgbClr val="00A99B"/>
              </a:solidFill>
              <a:latin typeface="Century Gothic" panose="020B0502020202020204" pitchFamily="34" charset="0"/>
            </a:endParaRPr>
          </a:p>
          <a:p>
            <a:pPr>
              <a:lnSpc>
                <a:spcPct val="200000"/>
              </a:lnSpc>
            </a:pPr>
            <a:r>
              <a:rPr lang="fr-FR" sz="1100" b="1" dirty="0">
                <a:solidFill>
                  <a:srgbClr val="00A99B"/>
                </a:solidFill>
                <a:latin typeface="Century Gothic" panose="020B0502020202020204" pitchFamily="34" charset="0"/>
              </a:rPr>
              <a:t>12% </a:t>
            </a:r>
            <a:r>
              <a:rPr lang="fr-FR" sz="1100" dirty="0">
                <a:latin typeface="Century Gothic" panose="020B0502020202020204" pitchFamily="34" charset="0"/>
              </a:rPr>
              <a:t>dans le centre-ville de Tours</a:t>
            </a:r>
          </a:p>
          <a:p>
            <a:pPr>
              <a:lnSpc>
                <a:spcPct val="200000"/>
              </a:lnSpc>
            </a:pPr>
            <a:r>
              <a:rPr lang="fr-FR" sz="1100" b="1" dirty="0">
                <a:solidFill>
                  <a:srgbClr val="00A99B"/>
                </a:solidFill>
                <a:latin typeface="Century Gothic" panose="020B0502020202020204" pitchFamily="34" charset="0"/>
              </a:rPr>
              <a:t>11% </a:t>
            </a:r>
            <a:r>
              <a:rPr lang="fr-FR" sz="1100" dirty="0">
                <a:latin typeface="Century Gothic" panose="020B0502020202020204" pitchFamily="34" charset="0"/>
              </a:rPr>
              <a:t>dans le département d’Indre-et-Loire</a:t>
            </a:r>
          </a:p>
        </p:txBody>
      </p:sp>
      <p:sp>
        <p:nvSpPr>
          <p:cNvPr id="31" name="Rectangle 30">
            <a:extLst>
              <a:ext uri="{FF2B5EF4-FFF2-40B4-BE49-F238E27FC236}">
                <a16:creationId xmlns:a16="http://schemas.microsoft.com/office/drawing/2014/main" id="{4E5441C9-DB68-409E-B71D-6FF03C39741C}"/>
              </a:ext>
            </a:extLst>
          </p:cNvPr>
          <p:cNvSpPr/>
          <p:nvPr/>
        </p:nvSpPr>
        <p:spPr>
          <a:xfrm>
            <a:off x="623719" y="6555800"/>
            <a:ext cx="4123245" cy="261610"/>
          </a:xfrm>
          <a:prstGeom prst="rect">
            <a:avLst/>
          </a:prstGeom>
        </p:spPr>
        <p:txBody>
          <a:bodyPr wrap="none">
            <a:spAutoFit/>
          </a:bodyPr>
          <a:lstStyle/>
          <a:p>
            <a:r>
              <a:rPr lang="fr-FR" sz="1100" i="1" dirty="0">
                <a:latin typeface="Century Gothic" panose="020B0502020202020204" pitchFamily="34" charset="0"/>
              </a:rPr>
              <a:t>NB : plusieurs réponses possibles – total des réponses = 766</a:t>
            </a:r>
            <a:endParaRPr lang="fr-FR" sz="1100" i="1" dirty="0"/>
          </a:p>
        </p:txBody>
      </p:sp>
      <p:sp>
        <p:nvSpPr>
          <p:cNvPr id="3" name="ZoneTexte 2">
            <a:extLst>
              <a:ext uri="{FF2B5EF4-FFF2-40B4-BE49-F238E27FC236}">
                <a16:creationId xmlns:a16="http://schemas.microsoft.com/office/drawing/2014/main" id="{DA5330C6-E05A-42CA-8122-75F5481C7DAD}"/>
              </a:ext>
            </a:extLst>
          </p:cNvPr>
          <p:cNvSpPr txBox="1"/>
          <p:nvPr/>
        </p:nvSpPr>
        <p:spPr>
          <a:xfrm>
            <a:off x="623719" y="701016"/>
            <a:ext cx="8000108" cy="276999"/>
          </a:xfrm>
          <a:prstGeom prst="rect">
            <a:avLst/>
          </a:prstGeom>
          <a:noFill/>
        </p:spPr>
        <p:txBody>
          <a:bodyPr wrap="square" rtlCol="0">
            <a:spAutoFit/>
          </a:bodyPr>
          <a:lstStyle/>
          <a:p>
            <a:r>
              <a:rPr lang="fr-FR" sz="1200" dirty="0">
                <a:latin typeface="Century Gothic" panose="020B0502020202020204" pitchFamily="34" charset="0"/>
                <a:sym typeface="Wingdings" panose="05000000000000000000" pitchFamily="2" charset="2"/>
              </a:rPr>
              <a:t> </a:t>
            </a:r>
            <a:r>
              <a:rPr lang="fr-FR" sz="1200" b="1" dirty="0">
                <a:solidFill>
                  <a:srgbClr val="00A99B"/>
                </a:solidFill>
                <a:latin typeface="Century Gothic" panose="020B0502020202020204" pitchFamily="34" charset="0"/>
              </a:rPr>
              <a:t>47% </a:t>
            </a:r>
            <a:r>
              <a:rPr lang="fr-FR" sz="1200" dirty="0">
                <a:latin typeface="Century Gothic" panose="020B0502020202020204" pitchFamily="34" charset="0"/>
              </a:rPr>
              <a:t>effectuent des déplacements professionnels </a:t>
            </a:r>
            <a:r>
              <a:rPr lang="fr-FR" sz="1200" b="1" dirty="0">
                <a:solidFill>
                  <a:srgbClr val="00A99B"/>
                </a:solidFill>
                <a:latin typeface="Century Gothic" panose="020B0502020202020204" pitchFamily="34" charset="0"/>
              </a:rPr>
              <a:t>contre 53%</a:t>
            </a:r>
            <a:r>
              <a:rPr lang="fr-FR" sz="1200" b="1" dirty="0">
                <a:latin typeface="Century Gothic" panose="020B0502020202020204" pitchFamily="34" charset="0"/>
              </a:rPr>
              <a:t> </a:t>
            </a:r>
            <a:r>
              <a:rPr lang="fr-FR" sz="1200" dirty="0">
                <a:latin typeface="Century Gothic" panose="020B0502020202020204" pitchFamily="34" charset="0"/>
              </a:rPr>
              <a:t>qui n’en font pas (n=901)</a:t>
            </a:r>
          </a:p>
        </p:txBody>
      </p:sp>
      <p:sp>
        <p:nvSpPr>
          <p:cNvPr id="4" name="Espace réservé du numéro de diapositive 3">
            <a:extLst>
              <a:ext uri="{FF2B5EF4-FFF2-40B4-BE49-F238E27FC236}">
                <a16:creationId xmlns:a16="http://schemas.microsoft.com/office/drawing/2014/main" id="{9EDDAABF-3A06-48DD-96D8-FA1BC5C360E3}"/>
              </a:ext>
            </a:extLst>
          </p:cNvPr>
          <p:cNvSpPr>
            <a:spLocks noGrp="1"/>
          </p:cNvSpPr>
          <p:nvPr>
            <p:ph type="sldNum" sz="quarter" idx="12"/>
          </p:nvPr>
        </p:nvSpPr>
        <p:spPr/>
        <p:txBody>
          <a:bodyPr/>
          <a:lstStyle/>
          <a:p>
            <a:fld id="{E399C115-596B-4060-A119-8783C9F587DB}" type="slidenum">
              <a:rPr lang="fr-FR" smtClean="0"/>
              <a:t>82</a:t>
            </a:fld>
            <a:endParaRPr lang="fr-FR"/>
          </a:p>
        </p:txBody>
      </p:sp>
    </p:spTree>
    <p:extLst>
      <p:ext uri="{BB962C8B-B14F-4D97-AF65-F5344CB8AC3E}">
        <p14:creationId xmlns:p14="http://schemas.microsoft.com/office/powerpoint/2010/main" val="1447708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Modes utilisés pour les déplacements professionnels</a:t>
            </a:r>
          </a:p>
        </p:txBody>
      </p:sp>
      <p:pic>
        <p:nvPicPr>
          <p:cNvPr id="5" name="Image 4">
            <a:extLst>
              <a:ext uri="{FF2B5EF4-FFF2-40B4-BE49-F238E27FC236}">
                <a16:creationId xmlns:a16="http://schemas.microsoft.com/office/drawing/2014/main" id="{C0614738-8F7D-4A52-8814-3D6B5FE4A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186" y="3515350"/>
            <a:ext cx="385601" cy="385601"/>
          </a:xfrm>
          <a:prstGeom prst="rect">
            <a:avLst/>
          </a:prstGeom>
        </p:spPr>
      </p:pic>
      <p:pic>
        <p:nvPicPr>
          <p:cNvPr id="7" name="Image 6">
            <a:extLst>
              <a:ext uri="{FF2B5EF4-FFF2-40B4-BE49-F238E27FC236}">
                <a16:creationId xmlns:a16="http://schemas.microsoft.com/office/drawing/2014/main" id="{65419EB6-1090-48EE-94D6-61E96C05E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226" y="967903"/>
            <a:ext cx="397276" cy="397276"/>
          </a:xfrm>
          <a:prstGeom prst="rect">
            <a:avLst/>
          </a:prstGeom>
        </p:spPr>
      </p:pic>
      <p:pic>
        <p:nvPicPr>
          <p:cNvPr id="9" name="Image 8">
            <a:extLst>
              <a:ext uri="{FF2B5EF4-FFF2-40B4-BE49-F238E27FC236}">
                <a16:creationId xmlns:a16="http://schemas.microsoft.com/office/drawing/2014/main" id="{14903436-904E-40AB-8F50-2C02D23A8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259" y="3435105"/>
            <a:ext cx="528015" cy="528015"/>
          </a:xfrm>
          <a:prstGeom prst="rect">
            <a:avLst/>
          </a:prstGeom>
        </p:spPr>
      </p:pic>
      <p:pic>
        <p:nvPicPr>
          <p:cNvPr id="10" name="Image 9">
            <a:extLst>
              <a:ext uri="{FF2B5EF4-FFF2-40B4-BE49-F238E27FC236}">
                <a16:creationId xmlns:a16="http://schemas.microsoft.com/office/drawing/2014/main" id="{FA2D61B5-5006-4C83-8B0C-B76E2039B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926" y="3474229"/>
            <a:ext cx="397276" cy="397276"/>
          </a:xfrm>
          <a:prstGeom prst="rect">
            <a:avLst/>
          </a:prstGeom>
        </p:spPr>
      </p:pic>
      <p:pic>
        <p:nvPicPr>
          <p:cNvPr id="11" name="Image 10">
            <a:extLst>
              <a:ext uri="{FF2B5EF4-FFF2-40B4-BE49-F238E27FC236}">
                <a16:creationId xmlns:a16="http://schemas.microsoft.com/office/drawing/2014/main" id="{0E534D8B-80ED-4608-94EA-9A3E7619AE0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82706" y="940884"/>
            <a:ext cx="397276" cy="397276"/>
          </a:xfrm>
          <a:prstGeom prst="rect">
            <a:avLst/>
          </a:prstGeom>
        </p:spPr>
      </p:pic>
      <p:sp>
        <p:nvSpPr>
          <p:cNvPr id="3" name="ZoneTexte 2">
            <a:extLst>
              <a:ext uri="{FF2B5EF4-FFF2-40B4-BE49-F238E27FC236}">
                <a16:creationId xmlns:a16="http://schemas.microsoft.com/office/drawing/2014/main" id="{EC3F1A13-8F87-4013-BEE0-B4549425036D}"/>
              </a:ext>
            </a:extLst>
          </p:cNvPr>
          <p:cNvSpPr txBox="1"/>
          <p:nvPr/>
        </p:nvSpPr>
        <p:spPr>
          <a:xfrm>
            <a:off x="4176413" y="1612354"/>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n=259</a:t>
            </a:r>
          </a:p>
        </p:txBody>
      </p:sp>
      <p:sp>
        <p:nvSpPr>
          <p:cNvPr id="12" name="ZoneTexte 11">
            <a:extLst>
              <a:ext uri="{FF2B5EF4-FFF2-40B4-BE49-F238E27FC236}">
                <a16:creationId xmlns:a16="http://schemas.microsoft.com/office/drawing/2014/main" id="{69BB802C-9D0D-46F4-A92B-B977F3CD33A5}"/>
              </a:ext>
            </a:extLst>
          </p:cNvPr>
          <p:cNvSpPr txBox="1"/>
          <p:nvPr/>
        </p:nvSpPr>
        <p:spPr>
          <a:xfrm>
            <a:off x="3581751" y="1360347"/>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personnelle</a:t>
            </a:r>
          </a:p>
        </p:txBody>
      </p:sp>
      <p:sp>
        <p:nvSpPr>
          <p:cNvPr id="13" name="ZoneTexte 12">
            <a:extLst>
              <a:ext uri="{FF2B5EF4-FFF2-40B4-BE49-F238E27FC236}">
                <a16:creationId xmlns:a16="http://schemas.microsoft.com/office/drawing/2014/main" id="{A4C3BFA4-CD0B-4817-B62F-A6497A7AB4B3}"/>
              </a:ext>
            </a:extLst>
          </p:cNvPr>
          <p:cNvSpPr txBox="1"/>
          <p:nvPr/>
        </p:nvSpPr>
        <p:spPr>
          <a:xfrm>
            <a:off x="3500032" y="1789443"/>
            <a:ext cx="2419660" cy="1477328"/>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24% </a:t>
            </a:r>
            <a:r>
              <a:rPr lang="fr-FR" sz="1000" dirty="0">
                <a:latin typeface="Century Gothic" panose="020B0502020202020204" pitchFamily="34" charset="0"/>
              </a:rPr>
              <a:t>de ce groupe se rendent ailleurs en région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23% </a:t>
            </a:r>
            <a:r>
              <a:rPr lang="fr-FR" sz="1000" dirty="0">
                <a:latin typeface="Century Gothic" panose="020B0502020202020204" pitchFamily="34" charset="0"/>
              </a:rPr>
              <a:t>ailleurs dans la métropole de Tours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21% </a:t>
            </a:r>
            <a:r>
              <a:rPr lang="fr-FR" sz="1000" dirty="0">
                <a:latin typeface="Century Gothic" panose="020B0502020202020204" pitchFamily="34" charset="0"/>
              </a:rPr>
              <a:t>dans le département d’Indre-et-Loire et </a:t>
            </a:r>
            <a:r>
              <a:rPr lang="fr-FR" sz="1000" b="1" dirty="0">
                <a:solidFill>
                  <a:srgbClr val="00A99B"/>
                </a:solidFill>
                <a:latin typeface="Century Gothic" panose="020B0502020202020204" pitchFamily="34" charset="0"/>
              </a:rPr>
              <a:t>14% </a:t>
            </a:r>
            <a:r>
              <a:rPr lang="fr-FR" sz="1000" dirty="0">
                <a:latin typeface="Century Gothic" panose="020B0502020202020204" pitchFamily="34" charset="0"/>
              </a:rPr>
              <a:t>pour aller dans le centre-ville de Tours</a:t>
            </a:r>
          </a:p>
        </p:txBody>
      </p:sp>
      <p:sp>
        <p:nvSpPr>
          <p:cNvPr id="25" name="ZoneTexte 24">
            <a:extLst>
              <a:ext uri="{FF2B5EF4-FFF2-40B4-BE49-F238E27FC236}">
                <a16:creationId xmlns:a16="http://schemas.microsoft.com/office/drawing/2014/main" id="{50D413F3-CE46-4F21-B8E4-DFB2089A7027}"/>
              </a:ext>
            </a:extLst>
          </p:cNvPr>
          <p:cNvSpPr txBox="1"/>
          <p:nvPr/>
        </p:nvSpPr>
        <p:spPr>
          <a:xfrm>
            <a:off x="7008194" y="1590167"/>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n=91</a:t>
            </a:r>
          </a:p>
        </p:txBody>
      </p:sp>
      <p:sp>
        <p:nvSpPr>
          <p:cNvPr id="26" name="ZoneTexte 25">
            <a:extLst>
              <a:ext uri="{FF2B5EF4-FFF2-40B4-BE49-F238E27FC236}">
                <a16:creationId xmlns:a16="http://schemas.microsoft.com/office/drawing/2014/main" id="{06310667-6A92-4764-ACD2-2FE040969B41}"/>
              </a:ext>
            </a:extLst>
          </p:cNvPr>
          <p:cNvSpPr txBox="1"/>
          <p:nvPr/>
        </p:nvSpPr>
        <p:spPr>
          <a:xfrm>
            <a:off x="6413532" y="1338160"/>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Voiture de service</a:t>
            </a:r>
          </a:p>
        </p:txBody>
      </p:sp>
      <p:sp>
        <p:nvSpPr>
          <p:cNvPr id="27" name="ZoneTexte 26">
            <a:extLst>
              <a:ext uri="{FF2B5EF4-FFF2-40B4-BE49-F238E27FC236}">
                <a16:creationId xmlns:a16="http://schemas.microsoft.com/office/drawing/2014/main" id="{14A17F65-181B-4148-8E06-877EB26CA7CD}"/>
              </a:ext>
            </a:extLst>
          </p:cNvPr>
          <p:cNvSpPr txBox="1"/>
          <p:nvPr/>
        </p:nvSpPr>
        <p:spPr>
          <a:xfrm>
            <a:off x="6285066" y="1770277"/>
            <a:ext cx="2419660" cy="1631216"/>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26% </a:t>
            </a:r>
            <a:r>
              <a:rPr lang="fr-FR" sz="1000" dirty="0">
                <a:latin typeface="Century Gothic" panose="020B0502020202020204" pitchFamily="34" charset="0"/>
              </a:rPr>
              <a:t>de ce groupe vont ailleurs en région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20% </a:t>
            </a:r>
            <a:r>
              <a:rPr lang="fr-FR" sz="1000" dirty="0">
                <a:latin typeface="Century Gothic" panose="020B0502020202020204" pitchFamily="34" charset="0"/>
              </a:rPr>
              <a:t>se rendent ailleurs dans la métropole de Tours</a:t>
            </a: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ailleurs dans la métropole de Tours et 18% dans le département d’Indre-et-Loire</a:t>
            </a:r>
          </a:p>
          <a:p>
            <a:pPr algn="ctr"/>
            <a:endParaRPr lang="fr-FR" sz="1000" dirty="0">
              <a:latin typeface="Century Gothic" panose="020B0502020202020204" pitchFamily="34" charset="0"/>
            </a:endParaRPr>
          </a:p>
        </p:txBody>
      </p:sp>
      <p:sp>
        <p:nvSpPr>
          <p:cNvPr id="30" name="ZoneTexte 29">
            <a:extLst>
              <a:ext uri="{FF2B5EF4-FFF2-40B4-BE49-F238E27FC236}">
                <a16:creationId xmlns:a16="http://schemas.microsoft.com/office/drawing/2014/main" id="{D51A4CDC-A41C-425D-BAF7-2E3B4876DE72}"/>
              </a:ext>
            </a:extLst>
          </p:cNvPr>
          <p:cNvSpPr txBox="1"/>
          <p:nvPr/>
        </p:nvSpPr>
        <p:spPr>
          <a:xfrm>
            <a:off x="4204978" y="4141515"/>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n=38</a:t>
            </a:r>
          </a:p>
        </p:txBody>
      </p:sp>
      <p:sp>
        <p:nvSpPr>
          <p:cNvPr id="31" name="ZoneTexte 30">
            <a:extLst>
              <a:ext uri="{FF2B5EF4-FFF2-40B4-BE49-F238E27FC236}">
                <a16:creationId xmlns:a16="http://schemas.microsoft.com/office/drawing/2014/main" id="{11F29B82-084B-409E-B99F-E6B31B617B27}"/>
              </a:ext>
            </a:extLst>
          </p:cNvPr>
          <p:cNvSpPr txBox="1"/>
          <p:nvPr/>
        </p:nvSpPr>
        <p:spPr>
          <a:xfrm>
            <a:off x="3599776" y="3894846"/>
            <a:ext cx="2149972"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Vélo</a:t>
            </a:r>
          </a:p>
        </p:txBody>
      </p:sp>
      <p:sp>
        <p:nvSpPr>
          <p:cNvPr id="32" name="ZoneTexte 31">
            <a:extLst>
              <a:ext uri="{FF2B5EF4-FFF2-40B4-BE49-F238E27FC236}">
                <a16:creationId xmlns:a16="http://schemas.microsoft.com/office/drawing/2014/main" id="{CC941436-07EE-4AE5-A5C8-B4D25FE6A943}"/>
              </a:ext>
            </a:extLst>
          </p:cNvPr>
          <p:cNvSpPr txBox="1"/>
          <p:nvPr/>
        </p:nvSpPr>
        <p:spPr>
          <a:xfrm>
            <a:off x="3505652" y="4342420"/>
            <a:ext cx="2419660" cy="861774"/>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61% </a:t>
            </a:r>
            <a:r>
              <a:rPr lang="fr-FR" sz="1000" dirty="0">
                <a:latin typeface="Century Gothic" panose="020B0502020202020204" pitchFamily="34" charset="0"/>
              </a:rPr>
              <a:t>se rendent dans le centre-ville de Tours</a:t>
            </a:r>
          </a:p>
          <a:p>
            <a:pPr algn="ctr"/>
            <a:endParaRPr lang="fr-FR" sz="1000" b="1"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30% </a:t>
            </a:r>
            <a:r>
              <a:rPr lang="fr-FR" sz="1000" dirty="0">
                <a:latin typeface="Century Gothic" panose="020B0502020202020204" pitchFamily="34" charset="0"/>
              </a:rPr>
              <a:t>se rendent ailleurs dans la métropole de Tours</a:t>
            </a:r>
            <a:endParaRPr lang="fr-FR" sz="1000" b="1" dirty="0">
              <a:solidFill>
                <a:srgbClr val="00A99B"/>
              </a:solidFill>
              <a:latin typeface="Century Gothic" panose="020B0502020202020204" pitchFamily="34" charset="0"/>
            </a:endParaRPr>
          </a:p>
        </p:txBody>
      </p:sp>
      <p:sp>
        <p:nvSpPr>
          <p:cNvPr id="35" name="ZoneTexte 34">
            <a:extLst>
              <a:ext uri="{FF2B5EF4-FFF2-40B4-BE49-F238E27FC236}">
                <a16:creationId xmlns:a16="http://schemas.microsoft.com/office/drawing/2014/main" id="{20B85EB1-CB6B-4B59-B3C1-C99EEA9E9CAF}"/>
              </a:ext>
            </a:extLst>
          </p:cNvPr>
          <p:cNvSpPr txBox="1"/>
          <p:nvPr/>
        </p:nvSpPr>
        <p:spPr>
          <a:xfrm>
            <a:off x="7016970" y="4132894"/>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n=25</a:t>
            </a:r>
          </a:p>
        </p:txBody>
      </p:sp>
      <p:sp>
        <p:nvSpPr>
          <p:cNvPr id="36" name="ZoneTexte 35">
            <a:extLst>
              <a:ext uri="{FF2B5EF4-FFF2-40B4-BE49-F238E27FC236}">
                <a16:creationId xmlns:a16="http://schemas.microsoft.com/office/drawing/2014/main" id="{274A8DFD-71BD-485A-A979-06F95ED6DE18}"/>
              </a:ext>
            </a:extLst>
          </p:cNvPr>
          <p:cNvSpPr txBox="1"/>
          <p:nvPr/>
        </p:nvSpPr>
        <p:spPr>
          <a:xfrm>
            <a:off x="6457964" y="3902209"/>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Marche</a:t>
            </a:r>
          </a:p>
        </p:txBody>
      </p:sp>
      <p:sp>
        <p:nvSpPr>
          <p:cNvPr id="37" name="ZoneTexte 36">
            <a:extLst>
              <a:ext uri="{FF2B5EF4-FFF2-40B4-BE49-F238E27FC236}">
                <a16:creationId xmlns:a16="http://schemas.microsoft.com/office/drawing/2014/main" id="{2584A57E-B3E7-4320-9419-A17523F5D3B0}"/>
              </a:ext>
            </a:extLst>
          </p:cNvPr>
          <p:cNvSpPr txBox="1"/>
          <p:nvPr/>
        </p:nvSpPr>
        <p:spPr>
          <a:xfrm>
            <a:off x="6232555" y="4385077"/>
            <a:ext cx="2419660" cy="1015663"/>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84% </a:t>
            </a:r>
            <a:r>
              <a:rPr lang="fr-FR" sz="1000" dirty="0">
                <a:latin typeface="Century Gothic" panose="020B0502020202020204" pitchFamily="34" charset="0"/>
              </a:rPr>
              <a:t>de ce groupe se rendent dans le centre-ville de Tours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12% </a:t>
            </a:r>
            <a:r>
              <a:rPr lang="fr-FR" sz="1000" dirty="0">
                <a:latin typeface="Century Gothic" panose="020B0502020202020204" pitchFamily="34" charset="0"/>
              </a:rPr>
              <a:t>se rendent dans le centre-ville de Blois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p:txBody>
      </p:sp>
      <p:sp>
        <p:nvSpPr>
          <p:cNvPr id="40" name="ZoneTexte 39">
            <a:extLst>
              <a:ext uri="{FF2B5EF4-FFF2-40B4-BE49-F238E27FC236}">
                <a16:creationId xmlns:a16="http://schemas.microsoft.com/office/drawing/2014/main" id="{A5FF339D-0EA3-4E57-8F2B-9AD725D67DC9}"/>
              </a:ext>
            </a:extLst>
          </p:cNvPr>
          <p:cNvSpPr txBox="1"/>
          <p:nvPr/>
        </p:nvSpPr>
        <p:spPr>
          <a:xfrm>
            <a:off x="1437123" y="4172651"/>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n=41</a:t>
            </a:r>
          </a:p>
        </p:txBody>
      </p:sp>
      <p:sp>
        <p:nvSpPr>
          <p:cNvPr id="41" name="ZoneTexte 40">
            <a:extLst>
              <a:ext uri="{FF2B5EF4-FFF2-40B4-BE49-F238E27FC236}">
                <a16:creationId xmlns:a16="http://schemas.microsoft.com/office/drawing/2014/main" id="{A7D6CFCB-7C83-4ED3-BAC3-6FB5844059ED}"/>
              </a:ext>
            </a:extLst>
          </p:cNvPr>
          <p:cNvSpPr txBox="1"/>
          <p:nvPr/>
        </p:nvSpPr>
        <p:spPr>
          <a:xfrm>
            <a:off x="902938" y="3917929"/>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Bus/Tram</a:t>
            </a:r>
          </a:p>
        </p:txBody>
      </p:sp>
      <p:sp>
        <p:nvSpPr>
          <p:cNvPr id="42" name="ZoneTexte 41">
            <a:extLst>
              <a:ext uri="{FF2B5EF4-FFF2-40B4-BE49-F238E27FC236}">
                <a16:creationId xmlns:a16="http://schemas.microsoft.com/office/drawing/2014/main" id="{66F798D6-2964-4563-B85C-9C3BF70709AF}"/>
              </a:ext>
            </a:extLst>
          </p:cNvPr>
          <p:cNvSpPr txBox="1"/>
          <p:nvPr/>
        </p:nvSpPr>
        <p:spPr>
          <a:xfrm>
            <a:off x="680157" y="4422051"/>
            <a:ext cx="2419660" cy="1323439"/>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63% </a:t>
            </a:r>
            <a:r>
              <a:rPr lang="fr-FR" sz="1000" dirty="0">
                <a:latin typeface="Century Gothic" panose="020B0502020202020204" pitchFamily="34" charset="0"/>
              </a:rPr>
              <a:t>de ce groupe se rendent dans le centre-ville de Tours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29% </a:t>
            </a:r>
            <a:r>
              <a:rPr lang="fr-FR" sz="1000" dirty="0">
                <a:latin typeface="Century Gothic" panose="020B0502020202020204" pitchFamily="34" charset="0"/>
              </a:rPr>
              <a:t>se rendent ailleurs dans la métropole de Tours</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5% </a:t>
            </a:r>
            <a:r>
              <a:rPr lang="fr-FR" sz="1000" dirty="0">
                <a:latin typeface="Century Gothic" panose="020B0502020202020204" pitchFamily="34" charset="0"/>
              </a:rPr>
              <a:t>ailleurs dans l’agglomération de Blois</a:t>
            </a:r>
            <a:endParaRPr lang="fr-FR" sz="1000" b="1" dirty="0">
              <a:latin typeface="Century Gothic" panose="020B0502020202020204" pitchFamily="34" charset="0"/>
            </a:endParaRPr>
          </a:p>
        </p:txBody>
      </p:sp>
      <p:sp>
        <p:nvSpPr>
          <p:cNvPr id="45" name="ZoneTexte 44">
            <a:extLst>
              <a:ext uri="{FF2B5EF4-FFF2-40B4-BE49-F238E27FC236}">
                <a16:creationId xmlns:a16="http://schemas.microsoft.com/office/drawing/2014/main" id="{04CF1C55-8D25-4657-ADB8-EDA06905BC03}"/>
              </a:ext>
            </a:extLst>
          </p:cNvPr>
          <p:cNvSpPr txBox="1"/>
          <p:nvPr/>
        </p:nvSpPr>
        <p:spPr>
          <a:xfrm>
            <a:off x="1463749" y="1628681"/>
            <a:ext cx="939567" cy="215444"/>
          </a:xfrm>
          <a:prstGeom prst="rect">
            <a:avLst/>
          </a:prstGeom>
          <a:noFill/>
        </p:spPr>
        <p:txBody>
          <a:bodyPr wrap="square" rtlCol="0">
            <a:spAutoFit/>
          </a:bodyPr>
          <a:lstStyle/>
          <a:p>
            <a:pPr algn="ctr"/>
            <a:r>
              <a:rPr lang="fr-FR" sz="800" b="1" dirty="0">
                <a:latin typeface="Century Gothic" panose="020B0502020202020204" pitchFamily="34" charset="0"/>
              </a:rPr>
              <a:t>n=284</a:t>
            </a:r>
          </a:p>
        </p:txBody>
      </p:sp>
      <p:sp>
        <p:nvSpPr>
          <p:cNvPr id="46" name="ZoneTexte 45">
            <a:extLst>
              <a:ext uri="{FF2B5EF4-FFF2-40B4-BE49-F238E27FC236}">
                <a16:creationId xmlns:a16="http://schemas.microsoft.com/office/drawing/2014/main" id="{A409A721-C17D-42E6-B65D-808A4BCFD13A}"/>
              </a:ext>
            </a:extLst>
          </p:cNvPr>
          <p:cNvSpPr txBox="1"/>
          <p:nvPr/>
        </p:nvSpPr>
        <p:spPr>
          <a:xfrm>
            <a:off x="900765" y="1374185"/>
            <a:ext cx="2065537" cy="276999"/>
          </a:xfrm>
          <a:prstGeom prst="rect">
            <a:avLst/>
          </a:prstGeom>
          <a:noFill/>
        </p:spPr>
        <p:txBody>
          <a:bodyPr wrap="square" rtlCol="0">
            <a:spAutoFit/>
          </a:bodyPr>
          <a:lstStyle/>
          <a:p>
            <a:pPr algn="ctr"/>
            <a:r>
              <a:rPr lang="fr-FR" sz="1200" b="1" dirty="0">
                <a:solidFill>
                  <a:srgbClr val="00A99B"/>
                </a:solidFill>
                <a:latin typeface="Century Gothic" panose="020B0502020202020204" pitchFamily="34" charset="0"/>
              </a:rPr>
              <a:t>Train</a:t>
            </a:r>
          </a:p>
        </p:txBody>
      </p:sp>
      <p:sp>
        <p:nvSpPr>
          <p:cNvPr id="47" name="ZoneTexte 46">
            <a:extLst>
              <a:ext uri="{FF2B5EF4-FFF2-40B4-BE49-F238E27FC236}">
                <a16:creationId xmlns:a16="http://schemas.microsoft.com/office/drawing/2014/main" id="{435C7AFE-8F79-4CB4-A7D6-C828ABDBE4C7}"/>
              </a:ext>
            </a:extLst>
          </p:cNvPr>
          <p:cNvSpPr txBox="1"/>
          <p:nvPr/>
        </p:nvSpPr>
        <p:spPr>
          <a:xfrm>
            <a:off x="761667" y="1880837"/>
            <a:ext cx="2280099" cy="861774"/>
          </a:xfrm>
          <a:prstGeom prst="rect">
            <a:avLst/>
          </a:prstGeom>
          <a:noFill/>
        </p:spPr>
        <p:txBody>
          <a:bodyPr wrap="square" rtlCol="0">
            <a:spAutoFit/>
          </a:bodyPr>
          <a:lstStyle/>
          <a:p>
            <a:pPr algn="ctr"/>
            <a:r>
              <a:rPr lang="fr-FR" sz="1000" b="1" dirty="0">
                <a:solidFill>
                  <a:srgbClr val="00A99B"/>
                </a:solidFill>
                <a:latin typeface="Century Gothic" panose="020B0502020202020204" pitchFamily="34" charset="0"/>
              </a:rPr>
              <a:t>73% </a:t>
            </a:r>
            <a:r>
              <a:rPr lang="fr-FR" sz="1000" dirty="0">
                <a:latin typeface="Century Gothic" panose="020B0502020202020204" pitchFamily="34" charset="0"/>
              </a:rPr>
              <a:t>de ce groupe se rendent ailleurs en France</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a:p>
            <a:pPr algn="ctr"/>
            <a:r>
              <a:rPr lang="fr-FR" sz="1000" b="1" dirty="0">
                <a:solidFill>
                  <a:srgbClr val="00A99B"/>
                </a:solidFill>
                <a:latin typeface="Century Gothic" panose="020B0502020202020204" pitchFamily="34" charset="0"/>
              </a:rPr>
              <a:t>18% </a:t>
            </a:r>
            <a:r>
              <a:rPr lang="fr-FR" sz="1000" dirty="0">
                <a:latin typeface="Century Gothic" panose="020B0502020202020204" pitchFamily="34" charset="0"/>
              </a:rPr>
              <a:t>se rendent ailleurs en région</a:t>
            </a:r>
            <a:endParaRPr lang="fr-FR" sz="1000" b="1" dirty="0">
              <a:latin typeface="Century Gothic" panose="020B0502020202020204" pitchFamily="34" charset="0"/>
            </a:endParaRPr>
          </a:p>
          <a:p>
            <a:pPr algn="ctr"/>
            <a:endParaRPr lang="fr-FR" sz="1000" dirty="0">
              <a:latin typeface="Century Gothic" panose="020B0502020202020204" pitchFamily="34" charset="0"/>
            </a:endParaRPr>
          </a:p>
        </p:txBody>
      </p:sp>
      <p:pic>
        <p:nvPicPr>
          <p:cNvPr id="48" name="Image 47">
            <a:extLst>
              <a:ext uri="{FF2B5EF4-FFF2-40B4-BE49-F238E27FC236}">
                <a16:creationId xmlns:a16="http://schemas.microsoft.com/office/drawing/2014/main" id="{6EC2146B-7E2E-43EA-BB71-75611E2E9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698" y="891855"/>
            <a:ext cx="593598" cy="482330"/>
          </a:xfrm>
          <a:prstGeom prst="rect">
            <a:avLst/>
          </a:prstGeom>
        </p:spPr>
      </p:pic>
      <p:sp>
        <p:nvSpPr>
          <p:cNvPr id="6" name="Rectangle 5">
            <a:extLst>
              <a:ext uri="{FF2B5EF4-FFF2-40B4-BE49-F238E27FC236}">
                <a16:creationId xmlns:a16="http://schemas.microsoft.com/office/drawing/2014/main" id="{8F656268-3D6E-4507-94F7-2D28CFD6CAC2}"/>
              </a:ext>
            </a:extLst>
          </p:cNvPr>
          <p:cNvSpPr/>
          <p:nvPr/>
        </p:nvSpPr>
        <p:spPr>
          <a:xfrm>
            <a:off x="3415962" y="837663"/>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A2102322-221E-4553-B3DB-C95E36373E92}"/>
              </a:ext>
            </a:extLst>
          </p:cNvPr>
          <p:cNvSpPr/>
          <p:nvPr/>
        </p:nvSpPr>
        <p:spPr>
          <a:xfrm>
            <a:off x="6209957" y="837663"/>
            <a:ext cx="2538698" cy="2406296"/>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2511594D-CD7A-4420-9856-72761D5CE6D6}"/>
              </a:ext>
            </a:extLst>
          </p:cNvPr>
          <p:cNvSpPr/>
          <p:nvPr/>
        </p:nvSpPr>
        <p:spPr>
          <a:xfrm>
            <a:off x="3415962" y="3394349"/>
            <a:ext cx="2538698" cy="2406295"/>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593C556-E854-4109-9E2E-548C4987F6BE}"/>
              </a:ext>
            </a:extLst>
          </p:cNvPr>
          <p:cNvSpPr/>
          <p:nvPr/>
        </p:nvSpPr>
        <p:spPr>
          <a:xfrm>
            <a:off x="6209957" y="3394348"/>
            <a:ext cx="2538698" cy="2428483"/>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737B0CE5-1363-45D7-8DF2-F0312EB6A86C}"/>
              </a:ext>
            </a:extLst>
          </p:cNvPr>
          <p:cNvSpPr/>
          <p:nvPr/>
        </p:nvSpPr>
        <p:spPr>
          <a:xfrm>
            <a:off x="621967" y="3394349"/>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9A3AA371-1776-4D66-9B9F-6964141AD91A}"/>
              </a:ext>
            </a:extLst>
          </p:cNvPr>
          <p:cNvSpPr/>
          <p:nvPr/>
        </p:nvSpPr>
        <p:spPr>
          <a:xfrm>
            <a:off x="621967" y="853136"/>
            <a:ext cx="2538698" cy="2428482"/>
          </a:xfrm>
          <a:prstGeom prst="rect">
            <a:avLst/>
          </a:prstGeom>
          <a:noFill/>
          <a:ln w="6350">
            <a:solidFill>
              <a:srgbClr val="00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40A79D0-83C4-4B38-94CA-9B57D5451845}"/>
              </a:ext>
            </a:extLst>
          </p:cNvPr>
          <p:cNvSpPr txBox="1"/>
          <p:nvPr/>
        </p:nvSpPr>
        <p:spPr>
          <a:xfrm>
            <a:off x="618540" y="5972961"/>
            <a:ext cx="8134791" cy="553998"/>
          </a:xfrm>
          <a:prstGeom prst="rect">
            <a:avLst/>
          </a:prstGeom>
          <a:noFill/>
        </p:spPr>
        <p:txBody>
          <a:bodyPr wrap="square" rtlCol="0">
            <a:spAutoFit/>
          </a:bodyPr>
          <a:lstStyle/>
          <a:p>
            <a:pPr algn="just"/>
            <a:r>
              <a:rPr lang="fr-FR" sz="1000" b="1" i="1" dirty="0">
                <a:latin typeface="Century Gothic" panose="020B0502020202020204" pitchFamily="34" charset="0"/>
              </a:rPr>
              <a:t>Les autres modes sont peu utilisés </a:t>
            </a:r>
            <a:r>
              <a:rPr lang="fr-FR" sz="1000" i="1" dirty="0">
                <a:latin typeface="Century Gothic" panose="020B0502020202020204" pitchFamily="34" charset="0"/>
              </a:rPr>
              <a:t>: 17 personnes pour le covoiturage (essentiellement pour la métropole de Tours et département de l’Indre-et-Loire, 13 personnes pour le vélo électrique (mêmes lieux que pour le vélo classique), 2 personnes pour </a:t>
            </a:r>
            <a:r>
              <a:rPr lang="fr-FR" sz="1000" i="1" dirty="0" err="1">
                <a:latin typeface="Century Gothic" panose="020B0502020202020204" pitchFamily="34" charset="0"/>
              </a:rPr>
              <a:t>Vélociti</a:t>
            </a:r>
            <a:r>
              <a:rPr lang="fr-FR" sz="1000" i="1" dirty="0">
                <a:latin typeface="Century Gothic" panose="020B0502020202020204" pitchFamily="34" charset="0"/>
              </a:rPr>
              <a:t> et Azalys et aucune personne pour la trottinette</a:t>
            </a:r>
          </a:p>
        </p:txBody>
      </p:sp>
      <p:sp>
        <p:nvSpPr>
          <p:cNvPr id="4" name="Espace réservé du numéro de diapositive 3">
            <a:extLst>
              <a:ext uri="{FF2B5EF4-FFF2-40B4-BE49-F238E27FC236}">
                <a16:creationId xmlns:a16="http://schemas.microsoft.com/office/drawing/2014/main" id="{352076B8-CC57-419A-9D12-E72780843737}"/>
              </a:ext>
            </a:extLst>
          </p:cNvPr>
          <p:cNvSpPr>
            <a:spLocks noGrp="1"/>
          </p:cNvSpPr>
          <p:nvPr>
            <p:ph type="sldNum" sz="quarter" idx="12"/>
          </p:nvPr>
        </p:nvSpPr>
        <p:spPr/>
        <p:txBody>
          <a:bodyPr/>
          <a:lstStyle/>
          <a:p>
            <a:fld id="{E399C115-596B-4060-A119-8783C9F587DB}" type="slidenum">
              <a:rPr lang="fr-FR" smtClean="0"/>
              <a:t>83</a:t>
            </a:fld>
            <a:endParaRPr lang="fr-FR"/>
          </a:p>
        </p:txBody>
      </p:sp>
    </p:spTree>
    <p:extLst>
      <p:ext uri="{BB962C8B-B14F-4D97-AF65-F5344CB8AC3E}">
        <p14:creationId xmlns:p14="http://schemas.microsoft.com/office/powerpoint/2010/main" val="919186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a:extLst>
              <a:ext uri="{FF2B5EF4-FFF2-40B4-BE49-F238E27FC236}">
                <a16:creationId xmlns:a16="http://schemas.microsoft.com/office/drawing/2014/main" id="{BC0C0651-4BB5-437D-9119-7E088E756A72}"/>
              </a:ext>
            </a:extLst>
          </p:cNvPr>
          <p:cNvSpPr txBox="1"/>
          <p:nvPr/>
        </p:nvSpPr>
        <p:spPr>
          <a:xfrm>
            <a:off x="264252" y="2583809"/>
            <a:ext cx="8542397" cy="830997"/>
          </a:xfrm>
          <a:prstGeom prst="rect">
            <a:avLst/>
          </a:prstGeom>
          <a:noFill/>
        </p:spPr>
        <p:txBody>
          <a:bodyPr wrap="square" rtlCol="0">
            <a:spAutoFit/>
          </a:bodyPr>
          <a:lstStyle/>
          <a:p>
            <a:pPr algn="ctr"/>
            <a:r>
              <a:rPr lang="fr-FR" sz="2400" b="1" dirty="0">
                <a:latin typeface="Century Gothic" panose="020B0502020202020204" pitchFamily="34" charset="0"/>
              </a:rPr>
              <a:t>2 – ANALYSE DE LA DOMICILIATION ET DES POTENTIELS PAR MODE</a:t>
            </a:r>
          </a:p>
        </p:txBody>
      </p:sp>
      <p:sp>
        <p:nvSpPr>
          <p:cNvPr id="8" name="Espace réservé du numéro de diapositive 7">
            <a:extLst>
              <a:ext uri="{FF2B5EF4-FFF2-40B4-BE49-F238E27FC236}">
                <a16:creationId xmlns:a16="http://schemas.microsoft.com/office/drawing/2014/main" id="{E901BD47-C120-43BD-B347-29E22029C13F}"/>
              </a:ext>
            </a:extLst>
          </p:cNvPr>
          <p:cNvSpPr>
            <a:spLocks noGrp="1"/>
          </p:cNvSpPr>
          <p:nvPr>
            <p:ph type="sldNum" sz="quarter" idx="12"/>
          </p:nvPr>
        </p:nvSpPr>
        <p:spPr/>
        <p:txBody>
          <a:bodyPr/>
          <a:lstStyle/>
          <a:p>
            <a:fld id="{E399C115-596B-4060-A119-8783C9F587DB}" type="slidenum">
              <a:rPr lang="fr-FR" smtClean="0"/>
              <a:t>84</a:t>
            </a:fld>
            <a:endParaRPr lang="fr-FR"/>
          </a:p>
        </p:txBody>
      </p:sp>
    </p:spTree>
    <p:extLst>
      <p:ext uri="{BB962C8B-B14F-4D97-AF65-F5344CB8AC3E}">
        <p14:creationId xmlns:p14="http://schemas.microsoft.com/office/powerpoint/2010/main" val="3564132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Méthodologie</a:t>
            </a:r>
          </a:p>
        </p:txBody>
      </p:sp>
      <p:sp>
        <p:nvSpPr>
          <p:cNvPr id="3" name="ZoneTexte 2">
            <a:extLst>
              <a:ext uri="{FF2B5EF4-FFF2-40B4-BE49-F238E27FC236}">
                <a16:creationId xmlns:a16="http://schemas.microsoft.com/office/drawing/2014/main" id="{AEE54BD4-5611-41E3-A192-384F001BC56D}"/>
              </a:ext>
            </a:extLst>
          </p:cNvPr>
          <p:cNvSpPr txBox="1"/>
          <p:nvPr/>
        </p:nvSpPr>
        <p:spPr>
          <a:xfrm>
            <a:off x="494950" y="1025930"/>
            <a:ext cx="8447714" cy="4464000"/>
          </a:xfrm>
          <a:prstGeom prst="rect">
            <a:avLst/>
          </a:prstGeom>
          <a:noFill/>
        </p:spPr>
        <p:txBody>
          <a:bodyPr wrap="square" numCol="2" spcCol="36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L’analyse de la domiciliation et des potentiels par mode consiste en un croisement entre les adresses de domicile anonymes de l’ensemble des membres de la communauté universitaire avec différents paramètres de distances.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des modes actifs (marche, vélos)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100" dirty="0">
                <a:solidFill>
                  <a:prstClr val="black"/>
                </a:solidFill>
                <a:latin typeface="Century Gothic" panose="020B0502020202020204" pitchFamily="34" charset="0"/>
              </a:rPr>
              <a:t>On considère qu’une distance domicile – lieu d’études ou de travail inférieure à 1,5 km est favorable à l’usage de la marche.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100" dirty="0">
                <a:solidFill>
                  <a:prstClr val="black"/>
                </a:solidFill>
                <a:latin typeface="Century Gothic" panose="020B0502020202020204" pitchFamily="34" charset="0"/>
              </a:rPr>
              <a:t>Sur le même principe, on considère un site accessible à vélo lorsque le domicile est à moins de 5 km et en vélo à assistance électrique à moins de 8 km.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100" b="1" dirty="0">
                <a:solidFill>
                  <a:prstClr val="black"/>
                </a:solidFill>
                <a:latin typeface="Century Gothic" panose="020B0502020202020204" pitchFamily="34" charset="0"/>
              </a:rPr>
              <a:t>Potentiel des transports en commun</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Century Gothic" panose="020B0502020202020204" pitchFamily="34" charset="0"/>
            </a:endParaRPr>
          </a:p>
          <a:p>
            <a:pPr lvl="0" algn="just">
              <a:defRPr/>
            </a:pPr>
            <a:r>
              <a:rPr lang="fr-FR" sz="1100" dirty="0">
                <a:solidFill>
                  <a:prstClr val="black"/>
                </a:solidFill>
                <a:latin typeface="Century Gothic" panose="020B0502020202020204" pitchFamily="34" charset="0"/>
              </a:rPr>
              <a:t>Le potentiel est calculé pour toutes les personnes habitant à 500 m ou moins d’un arrêt de bus / tramway du réseau </a:t>
            </a:r>
            <a:r>
              <a:rPr lang="fr-FR" sz="1100" dirty="0" err="1">
                <a:solidFill>
                  <a:prstClr val="black"/>
                </a:solidFill>
                <a:latin typeface="Century Gothic" panose="020B0502020202020204" pitchFamily="34" charset="0"/>
              </a:rPr>
              <a:t>Filbleu</a:t>
            </a:r>
            <a:r>
              <a:rPr lang="fr-FR" sz="1100" dirty="0">
                <a:solidFill>
                  <a:prstClr val="black"/>
                </a:solidFill>
                <a:latin typeface="Century Gothic" panose="020B0502020202020204" pitchFamily="34" charset="0"/>
              </a:rPr>
              <a:t> ou </a:t>
            </a:r>
            <a:r>
              <a:rPr lang="fr-FR" sz="1100" dirty="0" err="1">
                <a:solidFill>
                  <a:prstClr val="black"/>
                </a:solidFill>
                <a:latin typeface="Century Gothic" panose="020B0502020202020204" pitchFamily="34" charset="0"/>
              </a:rPr>
              <a:t>Azalys</a:t>
            </a:r>
            <a:r>
              <a:rPr lang="fr-FR" sz="1100" dirty="0">
                <a:solidFill>
                  <a:prstClr val="black"/>
                </a:solidFill>
                <a:latin typeface="Century Gothic" panose="020B0502020202020204" pitchFamily="34" charset="0"/>
              </a:rPr>
              <a:t> desservant </a:t>
            </a:r>
            <a:r>
              <a:rPr lang="fr-FR" sz="1100" b="1" dirty="0">
                <a:solidFill>
                  <a:prstClr val="black"/>
                </a:solidFill>
                <a:latin typeface="Century Gothic" panose="020B0502020202020204" pitchFamily="34" charset="0"/>
              </a:rPr>
              <a:t>directement</a:t>
            </a:r>
            <a:r>
              <a:rPr lang="fr-FR" sz="1100" dirty="0">
                <a:solidFill>
                  <a:prstClr val="black"/>
                </a:solidFill>
                <a:latin typeface="Century Gothic" panose="020B0502020202020204" pitchFamily="34" charset="0"/>
              </a:rPr>
              <a:t> le site d’études ou de travail. Par défaut, on peut donc considérer que le potentiel est encore plus important en tenant compte d’un éventuel changement sur le trajet, par exemple bus puis tramway.</a:t>
            </a:r>
          </a:p>
          <a:p>
            <a:pPr lvl="0" algn="just">
              <a:defRPr/>
            </a:pPr>
            <a:endParaRPr lang="fr-FR" sz="1100" dirty="0">
              <a:solidFill>
                <a:prstClr val="black"/>
              </a:solidFill>
              <a:latin typeface="Century Gothic" panose="020B0502020202020204" pitchFamily="34" charset="0"/>
            </a:endParaRPr>
          </a:p>
          <a:p>
            <a:pPr lvl="0" algn="just">
              <a:defRPr/>
            </a:pPr>
            <a:r>
              <a:rPr lang="fr-FR" sz="1100" dirty="0">
                <a:solidFill>
                  <a:prstClr val="black"/>
                </a:solidFill>
                <a:latin typeface="Century Gothic" panose="020B0502020202020204" pitchFamily="34" charset="0"/>
              </a:rPr>
              <a:t>Pour le TER, les potentiels sont calculés selon deux distances entre le domicile et la gare la plus proche, respectivement à moins de 1 km et de 5 km, sur les lignes desservant les gares de Tours Centre et Blois. En amont du trajet aller, l’intermodalité pourra être réalisée à pied, en vélo ou en voiture, et en aval elle pourra être réalisée à pied, en vélo ou en transports en commun urbains.</a:t>
            </a:r>
          </a:p>
          <a:p>
            <a:pPr lvl="0" algn="just">
              <a:defRPr/>
            </a:pPr>
            <a:endParaRPr kumimoji="0" lang="fr-FR" sz="11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lvl="0" algn="just">
              <a:defRPr/>
            </a:pPr>
            <a:endParaRPr lang="fr-FR" sz="1100" dirty="0">
              <a:solidFill>
                <a:prstClr val="black"/>
              </a:solidFill>
              <a:latin typeface="Century Gothic" panose="020B0502020202020204" pitchFamily="34" charset="0"/>
            </a:endParaRPr>
          </a:p>
          <a:p>
            <a:pPr lvl="0" algn="just">
              <a:defRPr/>
            </a:pPr>
            <a:r>
              <a:rPr kumimoji="0" lang="fr-FR" sz="1100" b="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du covoiturage</a:t>
            </a:r>
          </a:p>
          <a:p>
            <a:pPr lvl="0" algn="just">
              <a:defRPr/>
            </a:pPr>
            <a:endParaRPr lang="fr-FR" sz="1100" dirty="0">
              <a:solidFill>
                <a:prstClr val="black"/>
              </a:solidFill>
              <a:latin typeface="Century Gothic" panose="020B0502020202020204" pitchFamily="34" charset="0"/>
            </a:endParaRPr>
          </a:p>
          <a:p>
            <a:pPr lvl="0" algn="just">
              <a:defRPr/>
            </a:pPr>
            <a:r>
              <a:rPr kumimoji="0" lang="fr-FR" sz="11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potentiel de covoiturage est calculé à partir d’une notion de densité de domiciles, permettant d’envisager plus ou moins facilement la création d’équipages.</a:t>
            </a:r>
          </a:p>
          <a:p>
            <a:pPr lvl="0" algn="just">
              <a:defRPr/>
            </a:pPr>
            <a:r>
              <a:rPr lang="fr-FR" sz="1100" dirty="0">
                <a:solidFill>
                  <a:prstClr val="black"/>
                </a:solidFill>
                <a:latin typeface="Century Gothic" panose="020B0502020202020204" pitchFamily="34" charset="0"/>
              </a:rPr>
              <a:t>NB : toutes les personnes résidant à 3 km et moins de leur site d’études ou de travail ne sont pas intégrées dans le calcul, on considère qu’elles peuvent utiliser la marche, un vélo ou les transports en commun.</a:t>
            </a:r>
          </a:p>
          <a:p>
            <a:pPr lvl="0" algn="just">
              <a:defRPr/>
            </a:pPr>
            <a:r>
              <a:rPr lang="fr-FR" sz="1100" dirty="0">
                <a:solidFill>
                  <a:prstClr val="black"/>
                </a:solidFill>
                <a:latin typeface="Century Gothic" panose="020B0502020202020204" pitchFamily="34" charset="0"/>
              </a:rPr>
              <a:t>Le calcul est ensuite effectué pour identifier toutes les</a:t>
            </a:r>
          </a:p>
          <a:p>
            <a:pPr lvl="0" algn="just">
              <a:defRPr/>
            </a:pPr>
            <a:r>
              <a:rPr lang="fr-FR" sz="1100" dirty="0">
                <a:solidFill>
                  <a:prstClr val="black"/>
                </a:solidFill>
                <a:latin typeface="Century Gothic" panose="020B0502020202020204" pitchFamily="34" charset="0"/>
              </a:rPr>
              <a:t>personnes résidant à moins d’1 km les unes des autres, dans des groupes de trois densités différentes : 1 à 10 personne(s), 10 à 20 personnes et plus de 20 personnes. </a:t>
            </a:r>
            <a:endParaRPr kumimoji="0" lang="fr-FR" sz="11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Espace réservé du numéro de diapositive 3">
            <a:extLst>
              <a:ext uri="{FF2B5EF4-FFF2-40B4-BE49-F238E27FC236}">
                <a16:creationId xmlns:a16="http://schemas.microsoft.com/office/drawing/2014/main" id="{C5E39D08-BCA5-4A07-9479-EEFF9C9F4A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56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61E3F4E8-63DC-4FEF-BD26-64B87E49409D}"/>
              </a:ext>
            </a:extLst>
          </p:cNvPr>
          <p:cNvSpPr/>
          <p:nvPr/>
        </p:nvSpPr>
        <p:spPr>
          <a:xfrm rot="5400000">
            <a:off x="-3296877" y="3296870"/>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44160BAB-FB67-4897-B8B7-C47BC21C2476}"/>
              </a:ext>
            </a:extLst>
          </p:cNvPr>
          <p:cNvSpPr txBox="1"/>
          <p:nvPr/>
        </p:nvSpPr>
        <p:spPr>
          <a:xfrm>
            <a:off x="481313" y="105443"/>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Répartition par sites et lieux</a:t>
            </a:r>
          </a:p>
        </p:txBody>
      </p:sp>
      <p:pic>
        <p:nvPicPr>
          <p:cNvPr id="5" name="Image 4">
            <a:extLst>
              <a:ext uri="{FF2B5EF4-FFF2-40B4-BE49-F238E27FC236}">
                <a16:creationId xmlns:a16="http://schemas.microsoft.com/office/drawing/2014/main" id="{998F49EE-BBED-4091-9A1E-F5E426492660}"/>
              </a:ext>
            </a:extLst>
          </p:cNvPr>
          <p:cNvPicPr>
            <a:picLocks noChangeAspect="1"/>
          </p:cNvPicPr>
          <p:nvPr/>
        </p:nvPicPr>
        <p:blipFill>
          <a:blip r:embed="rId2"/>
          <a:stretch>
            <a:fillRect/>
          </a:stretch>
        </p:blipFill>
        <p:spPr>
          <a:xfrm>
            <a:off x="277170" y="1952146"/>
            <a:ext cx="8856000" cy="3858061"/>
          </a:xfrm>
          <a:prstGeom prst="rect">
            <a:avLst/>
          </a:prstGeom>
        </p:spPr>
      </p:pic>
      <p:sp>
        <p:nvSpPr>
          <p:cNvPr id="6" name="ZoneTexte 5">
            <a:extLst>
              <a:ext uri="{FF2B5EF4-FFF2-40B4-BE49-F238E27FC236}">
                <a16:creationId xmlns:a16="http://schemas.microsoft.com/office/drawing/2014/main" id="{4B3770E3-CE0D-4197-8427-E4AB38824705}"/>
              </a:ext>
            </a:extLst>
          </p:cNvPr>
          <p:cNvSpPr txBox="1"/>
          <p:nvPr/>
        </p:nvSpPr>
        <p:spPr>
          <a:xfrm>
            <a:off x="481313" y="782573"/>
            <a:ext cx="8447714" cy="600164"/>
          </a:xfrm>
          <a:prstGeom prst="rect">
            <a:avLst/>
          </a:prstGeom>
          <a:noFill/>
        </p:spPr>
        <p:txBody>
          <a:bodyPr wrap="square" numCol="1" spcCol="36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29 198 personnes ont été domiciliées de façon anonymes, en tenant compte de leur site d’études ou de travail.</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b="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analyses de potentiels ont été réalisées pour les sites principaux et hors vacataires.</a:t>
            </a:r>
            <a:endParaRPr kumimoji="0" lang="fr-FR" sz="11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002198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D678B35-C950-48B2-9876-CFC786942C60}"/>
              </a:ext>
            </a:extLst>
          </p:cNvPr>
          <p:cNvSpPr txBox="1"/>
          <p:nvPr/>
        </p:nvSpPr>
        <p:spPr>
          <a:xfrm>
            <a:off x="329756" y="86161"/>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d’usage des modes actifs </a:t>
            </a:r>
          </a:p>
        </p:txBody>
      </p:sp>
      <p:sp>
        <p:nvSpPr>
          <p:cNvPr id="16" name="Rectangle 15">
            <a:extLst>
              <a:ext uri="{FF2B5EF4-FFF2-40B4-BE49-F238E27FC236}">
                <a16:creationId xmlns:a16="http://schemas.microsoft.com/office/drawing/2014/main" id="{28D8F1E9-B174-4326-9765-62714CDE99D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1927DE46-1022-4E55-877B-1E3E4A888F3E}"/>
              </a:ext>
            </a:extLst>
          </p:cNvPr>
          <p:cNvSpPr txBox="1"/>
          <p:nvPr/>
        </p:nvSpPr>
        <p:spPr>
          <a:xfrm>
            <a:off x="329757" y="1953919"/>
            <a:ext cx="8632758"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Jean Jaurès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36%	   48%    52%		31%    42%    50%		31%    42%    50%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Grandmont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1%      13%    44%		 1%     12%    41% 		1%      14%    49%</a:t>
            </a:r>
            <a:endPar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Luthier</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 			10%    55%    60%		 7%     49%    53% 		11%    33%    49%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Lions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11%    47%    55% 		 5%     43%    53% 		17%    45%    56%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Tanneurs</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			20%    47%    54% 		22%    46%    51%		6%      37%    50%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Tonnelé</a:t>
            </a: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29%    46%    51% 		22%    56%    65% 		17%    52%    66%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Plat d’Etain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17%    46%    58%</a:t>
            </a:r>
          </a:p>
        </p:txBody>
      </p:sp>
      <p:sp>
        <p:nvSpPr>
          <p:cNvPr id="33" name="ZoneTexte 32">
            <a:extLst>
              <a:ext uri="{FF2B5EF4-FFF2-40B4-BE49-F238E27FC236}">
                <a16:creationId xmlns:a16="http://schemas.microsoft.com/office/drawing/2014/main" id="{0EDFF129-8268-4CE9-9CEC-928751472A10}"/>
              </a:ext>
            </a:extLst>
          </p:cNvPr>
          <p:cNvSpPr txBox="1"/>
          <p:nvPr/>
        </p:nvSpPr>
        <p:spPr>
          <a:xfrm>
            <a:off x="371611" y="701338"/>
            <a:ext cx="2087378" cy="6514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fr-FR" sz="11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Marche : </a:t>
            </a: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moins de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1,5 km</a:t>
            </a: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fr-FR" sz="11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Vélo : </a:t>
            </a: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moins de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 km</a:t>
            </a: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fr-FR" sz="11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VAE : </a:t>
            </a:r>
            <a:r>
              <a:rPr kumimoji="0" lang="fr-FR"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moins de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 km</a:t>
            </a:r>
          </a:p>
        </p:txBody>
      </p:sp>
      <p:grpSp>
        <p:nvGrpSpPr>
          <p:cNvPr id="4" name="Groupe 3">
            <a:extLst>
              <a:ext uri="{FF2B5EF4-FFF2-40B4-BE49-F238E27FC236}">
                <a16:creationId xmlns:a16="http://schemas.microsoft.com/office/drawing/2014/main" id="{505F060C-92B3-40F9-95D3-5C9D452B7FFF}"/>
              </a:ext>
            </a:extLst>
          </p:cNvPr>
          <p:cNvGrpSpPr/>
          <p:nvPr/>
        </p:nvGrpSpPr>
        <p:grpSpPr>
          <a:xfrm>
            <a:off x="2175542" y="722684"/>
            <a:ext cx="6335110" cy="1138290"/>
            <a:chOff x="1386976" y="864732"/>
            <a:chExt cx="6335110" cy="1138290"/>
          </a:xfrm>
        </p:grpSpPr>
        <p:grpSp>
          <p:nvGrpSpPr>
            <p:cNvPr id="17" name="Groupe 16">
              <a:extLst>
                <a:ext uri="{FF2B5EF4-FFF2-40B4-BE49-F238E27FC236}">
                  <a16:creationId xmlns:a16="http://schemas.microsoft.com/office/drawing/2014/main" id="{032FDFA1-F01D-4A94-A5EC-C98D5CA39E4C}"/>
                </a:ext>
              </a:extLst>
            </p:cNvPr>
            <p:cNvGrpSpPr>
              <a:grpSpLocks noChangeAspect="1"/>
            </p:cNvGrpSpPr>
            <p:nvPr/>
          </p:nvGrpSpPr>
          <p:grpSpPr>
            <a:xfrm>
              <a:off x="1999282" y="864732"/>
              <a:ext cx="504000" cy="548095"/>
              <a:chOff x="8144600" y="-8878"/>
              <a:chExt cx="875785" cy="978745"/>
            </a:xfrm>
          </p:grpSpPr>
          <p:sp>
            <p:nvSpPr>
              <p:cNvPr id="18" name="Organigramme : Délai 17">
                <a:extLst>
                  <a:ext uri="{FF2B5EF4-FFF2-40B4-BE49-F238E27FC236}">
                    <a16:creationId xmlns:a16="http://schemas.microsoft.com/office/drawing/2014/main" id="{47AC80C0-24F9-435E-93FA-A77A7CD98ECE}"/>
                  </a:ext>
                </a:extLst>
              </p:cNvPr>
              <p:cNvSpPr/>
              <p:nvPr/>
            </p:nvSpPr>
            <p:spPr>
              <a:xfrm rot="5400000">
                <a:off x="8093120" y="42602"/>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D3151AD1-C66B-4B02-A3BA-5E89CEDD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73243"/>
                <a:ext cx="614502" cy="614502"/>
              </a:xfrm>
              <a:prstGeom prst="rect">
                <a:avLst/>
              </a:prstGeom>
            </p:spPr>
          </p:pic>
        </p:grpSp>
        <p:grpSp>
          <p:nvGrpSpPr>
            <p:cNvPr id="20" name="Groupe 19">
              <a:extLst>
                <a:ext uri="{FF2B5EF4-FFF2-40B4-BE49-F238E27FC236}">
                  <a16:creationId xmlns:a16="http://schemas.microsoft.com/office/drawing/2014/main" id="{7E4C943D-A9FD-4342-B15E-3C52C2F7B24C}"/>
                </a:ext>
              </a:extLst>
            </p:cNvPr>
            <p:cNvGrpSpPr>
              <a:grpSpLocks noChangeAspect="1"/>
            </p:cNvGrpSpPr>
            <p:nvPr/>
          </p:nvGrpSpPr>
          <p:grpSpPr>
            <a:xfrm>
              <a:off x="4320000" y="880707"/>
              <a:ext cx="504000" cy="563252"/>
              <a:chOff x="8144600" y="0"/>
              <a:chExt cx="875785" cy="978745"/>
            </a:xfrm>
          </p:grpSpPr>
          <p:sp>
            <p:nvSpPr>
              <p:cNvPr id="21" name="Organigramme : Délai 20">
                <a:extLst>
                  <a:ext uri="{FF2B5EF4-FFF2-40B4-BE49-F238E27FC236}">
                    <a16:creationId xmlns:a16="http://schemas.microsoft.com/office/drawing/2014/main" id="{F6FF23E1-FF77-4136-86D0-CAC463E55558}"/>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B06AEDC0-1D70-4E59-8FCF-5676CF97E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grpSp>
        <p:grpSp>
          <p:nvGrpSpPr>
            <p:cNvPr id="23" name="Groupe 22">
              <a:extLst>
                <a:ext uri="{FF2B5EF4-FFF2-40B4-BE49-F238E27FC236}">
                  <a16:creationId xmlns:a16="http://schemas.microsoft.com/office/drawing/2014/main" id="{FEB00C64-C240-4918-B069-FE6091B80755}"/>
                </a:ext>
              </a:extLst>
            </p:cNvPr>
            <p:cNvGrpSpPr>
              <a:grpSpLocks noChangeAspect="1"/>
            </p:cNvGrpSpPr>
            <p:nvPr/>
          </p:nvGrpSpPr>
          <p:grpSpPr>
            <a:xfrm>
              <a:off x="6587401" y="880707"/>
              <a:ext cx="504000" cy="563252"/>
              <a:chOff x="8144600" y="0"/>
              <a:chExt cx="875785" cy="978745"/>
            </a:xfrm>
          </p:grpSpPr>
          <p:sp>
            <p:nvSpPr>
              <p:cNvPr id="24" name="Organigramme : Délai 23">
                <a:extLst>
                  <a:ext uri="{FF2B5EF4-FFF2-40B4-BE49-F238E27FC236}">
                    <a16:creationId xmlns:a16="http://schemas.microsoft.com/office/drawing/2014/main" id="{FC0EE2DC-472B-499F-B83F-9A70CA27C53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7E892E6F-33D6-4D2E-A4D3-E13E58528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162" y="107136"/>
                <a:ext cx="587219" cy="587219"/>
              </a:xfrm>
              <a:prstGeom prst="rect">
                <a:avLst/>
              </a:prstGeom>
            </p:spPr>
          </p:pic>
        </p:grpSp>
        <p:grpSp>
          <p:nvGrpSpPr>
            <p:cNvPr id="3" name="Groupe 2">
              <a:extLst>
                <a:ext uri="{FF2B5EF4-FFF2-40B4-BE49-F238E27FC236}">
                  <a16:creationId xmlns:a16="http://schemas.microsoft.com/office/drawing/2014/main" id="{7564E26C-A3A9-4941-B103-7ED5D6768363}"/>
                </a:ext>
              </a:extLst>
            </p:cNvPr>
            <p:cNvGrpSpPr/>
            <p:nvPr/>
          </p:nvGrpSpPr>
          <p:grpSpPr>
            <a:xfrm>
              <a:off x="1386976" y="1544569"/>
              <a:ext cx="1733974" cy="441976"/>
              <a:chOff x="1386976" y="1544569"/>
              <a:chExt cx="1733974" cy="441976"/>
            </a:xfrm>
          </p:grpSpPr>
          <p:pic>
            <p:nvPicPr>
              <p:cNvPr id="35" name="Image 34">
                <a:extLst>
                  <a:ext uri="{FF2B5EF4-FFF2-40B4-BE49-F238E27FC236}">
                    <a16:creationId xmlns:a16="http://schemas.microsoft.com/office/drawing/2014/main" id="{E935B897-694B-48A7-A044-E878B0D7E4B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037963" y="1544569"/>
                <a:ext cx="426638" cy="426638"/>
              </a:xfrm>
              <a:prstGeom prst="rect">
                <a:avLst/>
              </a:prstGeom>
            </p:spPr>
          </p:pic>
          <p:pic>
            <p:nvPicPr>
              <p:cNvPr id="52" name="Image 51">
                <a:extLst>
                  <a:ext uri="{FF2B5EF4-FFF2-40B4-BE49-F238E27FC236}">
                    <a16:creationId xmlns:a16="http://schemas.microsoft.com/office/drawing/2014/main" id="{D9B68950-D464-42C6-903D-2D316D31E96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386976" y="1557226"/>
                <a:ext cx="426638" cy="426638"/>
              </a:xfrm>
              <a:prstGeom prst="rect">
                <a:avLst/>
              </a:prstGeom>
            </p:spPr>
          </p:pic>
          <p:pic>
            <p:nvPicPr>
              <p:cNvPr id="1026" name="Picture 2" descr="electric bike Icon 4632321">
                <a:extLst>
                  <a:ext uri="{FF2B5EF4-FFF2-40B4-BE49-F238E27FC236}">
                    <a16:creationId xmlns:a16="http://schemas.microsoft.com/office/drawing/2014/main" id="{3EF67753-239A-4A78-A441-D43AAB310292}"/>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688950" y="1554545"/>
                <a:ext cx="432000" cy="432000"/>
              </a:xfrm>
              <a:prstGeom prst="rect">
                <a:avLst/>
              </a:prstGeom>
              <a:extLst>
                <a:ext uri="{909E8E84-426E-40DD-AFC4-6F175D3DCCD1}">
                  <a14:hiddenFill xmlns:a14="http://schemas.microsoft.com/office/drawing/2010/main">
                    <a:solidFill>
                      <a:srgbClr val="FFFFFF"/>
                    </a:solidFill>
                  </a14:hiddenFill>
                </a:ext>
              </a:extLst>
            </p:spPr>
          </p:pic>
        </p:grpSp>
        <p:grpSp>
          <p:nvGrpSpPr>
            <p:cNvPr id="26" name="Groupe 25">
              <a:extLst>
                <a:ext uri="{FF2B5EF4-FFF2-40B4-BE49-F238E27FC236}">
                  <a16:creationId xmlns:a16="http://schemas.microsoft.com/office/drawing/2014/main" id="{026E25F0-18C3-43DE-B675-6D1152D2CB00}"/>
                </a:ext>
              </a:extLst>
            </p:cNvPr>
            <p:cNvGrpSpPr/>
            <p:nvPr/>
          </p:nvGrpSpPr>
          <p:grpSpPr>
            <a:xfrm>
              <a:off x="3705013" y="1561046"/>
              <a:ext cx="1733974" cy="441976"/>
              <a:chOff x="1386976" y="1544569"/>
              <a:chExt cx="1733974" cy="441976"/>
            </a:xfrm>
          </p:grpSpPr>
          <p:pic>
            <p:nvPicPr>
              <p:cNvPr id="27" name="Image 26">
                <a:extLst>
                  <a:ext uri="{FF2B5EF4-FFF2-40B4-BE49-F238E27FC236}">
                    <a16:creationId xmlns:a16="http://schemas.microsoft.com/office/drawing/2014/main" id="{A979B667-7253-4487-9D75-D9ECAA12DE68}"/>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037963" y="1544569"/>
                <a:ext cx="426638" cy="426638"/>
              </a:xfrm>
              <a:prstGeom prst="rect">
                <a:avLst/>
              </a:prstGeom>
            </p:spPr>
          </p:pic>
          <p:pic>
            <p:nvPicPr>
              <p:cNvPr id="28" name="Image 27">
                <a:extLst>
                  <a:ext uri="{FF2B5EF4-FFF2-40B4-BE49-F238E27FC236}">
                    <a16:creationId xmlns:a16="http://schemas.microsoft.com/office/drawing/2014/main" id="{040A6546-9B36-4886-9E1D-DFB4E739036A}"/>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386976" y="1557226"/>
                <a:ext cx="426638" cy="426638"/>
              </a:xfrm>
              <a:prstGeom prst="rect">
                <a:avLst/>
              </a:prstGeom>
            </p:spPr>
          </p:pic>
          <p:pic>
            <p:nvPicPr>
              <p:cNvPr id="29" name="Picture 2" descr="electric bike Icon 4632321">
                <a:extLst>
                  <a:ext uri="{FF2B5EF4-FFF2-40B4-BE49-F238E27FC236}">
                    <a16:creationId xmlns:a16="http://schemas.microsoft.com/office/drawing/2014/main" id="{F8CC3CE2-E563-433D-9A8D-DAA9B0BAF6F5}"/>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688950" y="1554545"/>
                <a:ext cx="432000" cy="432000"/>
              </a:xfrm>
              <a:prstGeom prst="rect">
                <a:avLst/>
              </a:prstGeom>
              <a:extLst>
                <a:ext uri="{909E8E84-426E-40DD-AFC4-6F175D3DCCD1}">
                  <a14:hiddenFill xmlns:a14="http://schemas.microsoft.com/office/drawing/2010/main">
                    <a:solidFill>
                      <a:srgbClr val="FFFFFF"/>
                    </a:solidFill>
                  </a14:hiddenFill>
                </a:ext>
              </a:extLst>
            </p:spPr>
          </p:pic>
        </p:grpSp>
        <p:grpSp>
          <p:nvGrpSpPr>
            <p:cNvPr id="31" name="Groupe 30">
              <a:extLst>
                <a:ext uri="{FF2B5EF4-FFF2-40B4-BE49-F238E27FC236}">
                  <a16:creationId xmlns:a16="http://schemas.microsoft.com/office/drawing/2014/main" id="{7B05EF96-D665-4AC1-943E-E2EFAA9584BD}"/>
                </a:ext>
              </a:extLst>
            </p:cNvPr>
            <p:cNvGrpSpPr/>
            <p:nvPr/>
          </p:nvGrpSpPr>
          <p:grpSpPr>
            <a:xfrm>
              <a:off x="5988112" y="1544569"/>
              <a:ext cx="1733974" cy="441976"/>
              <a:chOff x="1386976" y="1544569"/>
              <a:chExt cx="1733974" cy="441976"/>
            </a:xfrm>
          </p:grpSpPr>
          <p:pic>
            <p:nvPicPr>
              <p:cNvPr id="32" name="Image 31">
                <a:extLst>
                  <a:ext uri="{FF2B5EF4-FFF2-40B4-BE49-F238E27FC236}">
                    <a16:creationId xmlns:a16="http://schemas.microsoft.com/office/drawing/2014/main" id="{C8D98745-5D2B-4AD1-AF25-74757DB41BD2}"/>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037963" y="1544569"/>
                <a:ext cx="426638" cy="426638"/>
              </a:xfrm>
              <a:prstGeom prst="rect">
                <a:avLst/>
              </a:prstGeom>
            </p:spPr>
          </p:pic>
          <p:pic>
            <p:nvPicPr>
              <p:cNvPr id="34" name="Image 33">
                <a:extLst>
                  <a:ext uri="{FF2B5EF4-FFF2-40B4-BE49-F238E27FC236}">
                    <a16:creationId xmlns:a16="http://schemas.microsoft.com/office/drawing/2014/main" id="{73B7FA71-B232-419B-A4A5-54AC95A8997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386976" y="1557226"/>
                <a:ext cx="426638" cy="426638"/>
              </a:xfrm>
              <a:prstGeom prst="rect">
                <a:avLst/>
              </a:prstGeom>
            </p:spPr>
          </p:pic>
          <p:pic>
            <p:nvPicPr>
              <p:cNvPr id="36" name="Picture 2" descr="electric bike Icon 4632321">
                <a:extLst>
                  <a:ext uri="{FF2B5EF4-FFF2-40B4-BE49-F238E27FC236}">
                    <a16:creationId xmlns:a16="http://schemas.microsoft.com/office/drawing/2014/main" id="{0ED8C651-4767-4146-90C3-9576DAB5FE31}"/>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2688950" y="1554545"/>
                <a:ext cx="432000" cy="432000"/>
              </a:xfrm>
              <a:prstGeom prst="rect">
                <a:avLst/>
              </a:prstGeom>
              <a:extLst>
                <a:ext uri="{909E8E84-426E-40DD-AFC4-6F175D3DCCD1}">
                  <a14:hiddenFill xmlns:a14="http://schemas.microsoft.com/office/drawing/2010/main">
                    <a:solidFill>
                      <a:srgbClr val="FFFFFF"/>
                    </a:solidFill>
                  </a14:hiddenFill>
                </a:ext>
              </a:extLst>
            </p:spPr>
          </p:pic>
        </p:grpSp>
      </p:grpSp>
      <p:sp>
        <p:nvSpPr>
          <p:cNvPr id="30" name="ZoneTexte 29">
            <a:extLst>
              <a:ext uri="{FF2B5EF4-FFF2-40B4-BE49-F238E27FC236}">
                <a16:creationId xmlns:a16="http://schemas.microsoft.com/office/drawing/2014/main" id="{451D308D-3EF8-446A-95B3-DC34AEB5879C}"/>
              </a:ext>
            </a:extLst>
          </p:cNvPr>
          <p:cNvSpPr txBox="1"/>
          <p:nvPr/>
        </p:nvSpPr>
        <p:spPr>
          <a:xfrm>
            <a:off x="422279" y="5381606"/>
            <a:ext cx="8447714" cy="1277273"/>
          </a:xfrm>
          <a:prstGeom prst="rect">
            <a:avLst/>
          </a:prstGeom>
          <a:noFill/>
        </p:spPr>
        <p:txBody>
          <a:bodyPr wrap="square" numCol="1" spcCol="36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site de Grandmont est le plus difficile d’accès en modes actifs. Les sites de Luthier et 2 Lions sont assez peu accessibles à pied. Tous les autres sites présentent des potentiels très importants, à comparer aux pratiques déclarées dans l’enquête :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Century Gothic" panose="020B0502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Etudiant.</a:t>
            </a:r>
            <a:r>
              <a:rPr lang="fr-FR" sz="1100" b="1" dirty="0" err="1">
                <a:solidFill>
                  <a:prstClr val="black"/>
                </a:solidFill>
                <a:latin typeface="Century Gothic" panose="020B0502020202020204" pitchFamily="34" charset="0"/>
              </a:rPr>
              <a:t>e.s</a:t>
            </a:r>
            <a:r>
              <a:rPr lang="fr-FR" sz="1100" b="1" dirty="0">
                <a:solidFill>
                  <a:prstClr val="black"/>
                </a:solidFill>
                <a:latin typeface="Century Gothic" panose="020B0502020202020204" pitchFamily="34" charset="0"/>
              </a:rPr>
              <a:t> </a:t>
            </a:r>
            <a:r>
              <a:rPr lang="fr-FR" sz="1100" dirty="0">
                <a:solidFill>
                  <a:prstClr val="black"/>
                </a:solidFill>
                <a:latin typeface="Century Gothic" panose="020B0502020202020204" pitchFamily="34" charset="0"/>
              </a:rPr>
              <a:t>: marche 28%, vélo 11% </a:t>
            </a:r>
            <a:r>
              <a:rPr lang="fr-FR" sz="1100" b="1" dirty="0">
                <a:solidFill>
                  <a:prstClr val="black"/>
                </a:solidFill>
                <a:latin typeface="Century Gothic" panose="020B0502020202020204" pitchFamily="34" charset="0"/>
              </a:rPr>
              <a:t>-&gt; fort potentiel de développement du vélo</a:t>
            </a:r>
          </a:p>
          <a:p>
            <a:pPr marL="171450" lvl="0" indent="-171450" algn="just">
              <a:buFont typeface="Arial" panose="020B0604020202020204" pitchFamily="34" charset="0"/>
              <a:buChar char="•"/>
              <a:defRPr/>
            </a:pPr>
            <a:r>
              <a:rPr lang="fr-FR" sz="1100" b="1" dirty="0" err="1">
                <a:solidFill>
                  <a:prstClr val="black"/>
                </a:solidFill>
                <a:latin typeface="Century Gothic" panose="020B0502020202020204" pitchFamily="34" charset="0"/>
              </a:rPr>
              <a:t>Enseignant.e.s</a:t>
            </a:r>
            <a:r>
              <a:rPr lang="fr-FR" sz="1100" b="1" dirty="0">
                <a:solidFill>
                  <a:prstClr val="black"/>
                </a:solidFill>
                <a:latin typeface="Century Gothic" panose="020B0502020202020204" pitchFamily="34" charset="0"/>
              </a:rPr>
              <a:t>/</a:t>
            </a:r>
            <a:r>
              <a:rPr lang="fr-FR" sz="1100" b="1" dirty="0" err="1">
                <a:solidFill>
                  <a:prstClr val="black"/>
                </a:solidFill>
                <a:latin typeface="Century Gothic" panose="020B0502020202020204" pitchFamily="34" charset="0"/>
              </a:rPr>
              <a:t>chercheur.euse.s</a:t>
            </a:r>
            <a:r>
              <a:rPr lang="fr-FR" sz="1100" dirty="0">
                <a:solidFill>
                  <a:prstClr val="black"/>
                </a:solidFill>
                <a:latin typeface="Century Gothic" panose="020B0502020202020204" pitchFamily="34" charset="0"/>
              </a:rPr>
              <a:t> : marche 9%, vélo 32% dont 5% VAE </a:t>
            </a:r>
            <a:r>
              <a:rPr lang="fr-FR" sz="1100" b="1" dirty="0">
                <a:solidFill>
                  <a:prstClr val="black"/>
                </a:solidFill>
                <a:latin typeface="Century Gothic" panose="020B0502020202020204" pitchFamily="34" charset="0"/>
              </a:rPr>
              <a:t>-&gt; potentiel intéressant pour la marche et le vélo ou VAE</a:t>
            </a:r>
          </a:p>
          <a:p>
            <a:pPr marL="171450" lvl="0" indent="-171450" algn="just">
              <a:buFont typeface="Arial" panose="020B0604020202020204" pitchFamily="34" charset="0"/>
              <a:buChar char="•"/>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BIATSS</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marche 9%, vélo 19% dont 4% VAE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 léger potentiel pour la marche et fort potentiel pour le vélo ou le VAE</a:t>
            </a:r>
            <a:endParaRPr lang="fr-FR" sz="11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641992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D678B35-C950-48B2-9876-CFC786942C60}"/>
              </a:ext>
            </a:extLst>
          </p:cNvPr>
          <p:cNvSpPr txBox="1"/>
          <p:nvPr/>
        </p:nvSpPr>
        <p:spPr>
          <a:xfrm>
            <a:off x="329756" y="86161"/>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d’usage des transports publics</a:t>
            </a:r>
          </a:p>
        </p:txBody>
      </p:sp>
      <p:sp>
        <p:nvSpPr>
          <p:cNvPr id="16" name="Rectangle 15">
            <a:extLst>
              <a:ext uri="{FF2B5EF4-FFF2-40B4-BE49-F238E27FC236}">
                <a16:creationId xmlns:a16="http://schemas.microsoft.com/office/drawing/2014/main" id="{28D8F1E9-B174-4326-9765-62714CDE99D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ZoneTexte 41">
            <a:extLst>
              <a:ext uri="{FF2B5EF4-FFF2-40B4-BE49-F238E27FC236}">
                <a16:creationId xmlns:a16="http://schemas.microsoft.com/office/drawing/2014/main" id="{1927DE46-1022-4E55-877B-1E3E4A888F3E}"/>
              </a:ext>
            </a:extLst>
          </p:cNvPr>
          <p:cNvSpPr txBox="1"/>
          <p:nvPr/>
        </p:nvSpPr>
        <p:spPr>
          <a:xfrm>
            <a:off x="329757" y="1909529"/>
            <a:ext cx="8632758"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Jean Jaurès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58%	   30%    67%		69%    54%    85%		54%    8%      85%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Grandmont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32%    17%    65%		35%    22%    80% 		37%    21%    79%</a:t>
            </a:r>
            <a:endPar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Luthier</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 			50%    25%    72%		35%    30%    81% 		40%    13%    75%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Lions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42%    19%    71% 		36%    22%    48% 		26%    23%    77%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Tanneurs</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			52%    22%    70% 		46%    23%    70%		61%    22%    82%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Tonnelé</a:t>
            </a: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47%    16%    68% 		56%    24%    81% 		44%    18%    79%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Plat d’Etain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50%    50%  100%</a:t>
            </a: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sz="1600" b="1" i="0" u="none" strike="noStrike" kern="1200" cap="none" spc="0" normalizeH="0" baseline="0" noProof="0" dirty="0">
                <a:ln>
                  <a:noFill/>
                </a:ln>
                <a:solidFill>
                  <a:srgbClr val="00A99B"/>
                </a:solidFill>
                <a:effectLst/>
                <a:uLnTx/>
                <a:uFillTx/>
                <a:latin typeface="Century Gothic" panose="020B0502020202020204" pitchFamily="34" charset="0"/>
                <a:ea typeface="+mn-ea"/>
                <a:cs typeface="+mn-cs"/>
              </a:rPr>
              <a:t>29%    21%    84%</a:t>
            </a:r>
          </a:p>
        </p:txBody>
      </p:sp>
      <p:grpSp>
        <p:nvGrpSpPr>
          <p:cNvPr id="17" name="Groupe 16">
            <a:extLst>
              <a:ext uri="{FF2B5EF4-FFF2-40B4-BE49-F238E27FC236}">
                <a16:creationId xmlns:a16="http://schemas.microsoft.com/office/drawing/2014/main" id="{032FDFA1-F01D-4A94-A5EC-C98D5CA39E4C}"/>
              </a:ext>
            </a:extLst>
          </p:cNvPr>
          <p:cNvGrpSpPr>
            <a:grpSpLocks noChangeAspect="1"/>
          </p:cNvGrpSpPr>
          <p:nvPr/>
        </p:nvGrpSpPr>
        <p:grpSpPr>
          <a:xfrm>
            <a:off x="2787848" y="678294"/>
            <a:ext cx="504000" cy="548095"/>
            <a:chOff x="8144600" y="-8878"/>
            <a:chExt cx="875785" cy="978745"/>
          </a:xfrm>
        </p:grpSpPr>
        <p:sp>
          <p:nvSpPr>
            <p:cNvPr id="18" name="Organigramme : Délai 17">
              <a:extLst>
                <a:ext uri="{FF2B5EF4-FFF2-40B4-BE49-F238E27FC236}">
                  <a16:creationId xmlns:a16="http://schemas.microsoft.com/office/drawing/2014/main" id="{47AC80C0-24F9-435E-93FA-A77A7CD98ECE}"/>
                </a:ext>
              </a:extLst>
            </p:cNvPr>
            <p:cNvSpPr/>
            <p:nvPr/>
          </p:nvSpPr>
          <p:spPr>
            <a:xfrm rot="5400000">
              <a:off x="8093120" y="42602"/>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D3151AD1-C66B-4B02-A3BA-5E89CEDD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73243"/>
              <a:ext cx="614502" cy="614502"/>
            </a:xfrm>
            <a:prstGeom prst="rect">
              <a:avLst/>
            </a:prstGeom>
          </p:spPr>
        </p:pic>
      </p:grpSp>
      <p:grpSp>
        <p:nvGrpSpPr>
          <p:cNvPr id="20" name="Groupe 19">
            <a:extLst>
              <a:ext uri="{FF2B5EF4-FFF2-40B4-BE49-F238E27FC236}">
                <a16:creationId xmlns:a16="http://schemas.microsoft.com/office/drawing/2014/main" id="{7E4C943D-A9FD-4342-B15E-3C52C2F7B24C}"/>
              </a:ext>
            </a:extLst>
          </p:cNvPr>
          <p:cNvGrpSpPr>
            <a:grpSpLocks noChangeAspect="1"/>
          </p:cNvGrpSpPr>
          <p:nvPr/>
        </p:nvGrpSpPr>
        <p:grpSpPr>
          <a:xfrm>
            <a:off x="5108566" y="694269"/>
            <a:ext cx="504000" cy="563252"/>
            <a:chOff x="8144600" y="0"/>
            <a:chExt cx="875785" cy="978745"/>
          </a:xfrm>
        </p:grpSpPr>
        <p:sp>
          <p:nvSpPr>
            <p:cNvPr id="21" name="Organigramme : Délai 20">
              <a:extLst>
                <a:ext uri="{FF2B5EF4-FFF2-40B4-BE49-F238E27FC236}">
                  <a16:creationId xmlns:a16="http://schemas.microsoft.com/office/drawing/2014/main" id="{F6FF23E1-FF77-4136-86D0-CAC463E55558}"/>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B06AEDC0-1D70-4E59-8FCF-5676CF97E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grpSp>
      <p:grpSp>
        <p:nvGrpSpPr>
          <p:cNvPr id="23" name="Groupe 22">
            <a:extLst>
              <a:ext uri="{FF2B5EF4-FFF2-40B4-BE49-F238E27FC236}">
                <a16:creationId xmlns:a16="http://schemas.microsoft.com/office/drawing/2014/main" id="{FEB00C64-C240-4918-B069-FE6091B80755}"/>
              </a:ext>
            </a:extLst>
          </p:cNvPr>
          <p:cNvGrpSpPr>
            <a:grpSpLocks noChangeAspect="1"/>
          </p:cNvGrpSpPr>
          <p:nvPr/>
        </p:nvGrpSpPr>
        <p:grpSpPr>
          <a:xfrm>
            <a:off x="7375967" y="694269"/>
            <a:ext cx="504000" cy="563252"/>
            <a:chOff x="8144600" y="0"/>
            <a:chExt cx="875785" cy="978745"/>
          </a:xfrm>
        </p:grpSpPr>
        <p:sp>
          <p:nvSpPr>
            <p:cNvPr id="24" name="Organigramme : Délai 23">
              <a:extLst>
                <a:ext uri="{FF2B5EF4-FFF2-40B4-BE49-F238E27FC236}">
                  <a16:creationId xmlns:a16="http://schemas.microsoft.com/office/drawing/2014/main" id="{FC0EE2DC-472B-499F-B83F-9A70CA27C53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7E892E6F-33D6-4D2E-A4D3-E13E58528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162" y="107136"/>
              <a:ext cx="587219" cy="587219"/>
            </a:xfrm>
            <a:prstGeom prst="rect">
              <a:avLst/>
            </a:prstGeom>
          </p:spPr>
        </p:pic>
      </p:grpSp>
      <p:grpSp>
        <p:nvGrpSpPr>
          <p:cNvPr id="9" name="Groupe 8">
            <a:extLst>
              <a:ext uri="{FF2B5EF4-FFF2-40B4-BE49-F238E27FC236}">
                <a16:creationId xmlns:a16="http://schemas.microsoft.com/office/drawing/2014/main" id="{A02A7F42-1227-49B7-8C80-D9FC77767510}"/>
              </a:ext>
            </a:extLst>
          </p:cNvPr>
          <p:cNvGrpSpPr/>
          <p:nvPr/>
        </p:nvGrpSpPr>
        <p:grpSpPr>
          <a:xfrm>
            <a:off x="2180236" y="1353586"/>
            <a:ext cx="1791226" cy="494579"/>
            <a:chOff x="2180236" y="1540024"/>
            <a:chExt cx="1791226" cy="494579"/>
          </a:xfrm>
        </p:grpSpPr>
        <p:pic>
          <p:nvPicPr>
            <p:cNvPr id="37" name="Image 36">
              <a:extLst>
                <a:ext uri="{FF2B5EF4-FFF2-40B4-BE49-F238E27FC236}">
                  <a16:creationId xmlns:a16="http://schemas.microsoft.com/office/drawing/2014/main" id="{7A995F18-9914-45AB-859B-440C9E770C6F}"/>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802116" y="1544870"/>
              <a:ext cx="489733" cy="489733"/>
            </a:xfrm>
            <a:prstGeom prst="rect">
              <a:avLst/>
            </a:prstGeom>
          </p:spPr>
        </p:pic>
        <p:pic>
          <p:nvPicPr>
            <p:cNvPr id="2" name="Picture 2" descr="bus Icon 1442013">
              <a:extLst>
                <a:ext uri="{FF2B5EF4-FFF2-40B4-BE49-F238E27FC236}">
                  <a16:creationId xmlns:a16="http://schemas.microsoft.com/office/drawing/2014/main" id="{256A5543-3B1B-4692-B1FD-C4D1D0A12967}"/>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180236" y="1573737"/>
              <a:ext cx="432000" cy="432000"/>
            </a:xfrm>
            <a:prstGeom prst="rect">
              <a:avLst/>
            </a:prstGeom>
            <a:extLst>
              <a:ext uri="{909E8E84-426E-40DD-AFC4-6F175D3DCCD1}">
                <a14:hiddenFill xmlns:a14="http://schemas.microsoft.com/office/drawing/2010/main">
                  <a:solidFill>
                    <a:srgbClr val="FFFFFF"/>
                  </a:solidFill>
                </a14:hiddenFill>
              </a:ext>
            </a:extLst>
          </p:spPr>
        </p:pic>
        <p:pic>
          <p:nvPicPr>
            <p:cNvPr id="39" name="Image 38">
              <a:extLst>
                <a:ext uri="{FF2B5EF4-FFF2-40B4-BE49-F238E27FC236}">
                  <a16:creationId xmlns:a16="http://schemas.microsoft.com/office/drawing/2014/main" id="{1D32101C-33E6-4DB0-A5B9-7A66E2C605A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481729" y="1540024"/>
              <a:ext cx="489733" cy="489733"/>
            </a:xfrm>
            <a:prstGeom prst="rect">
              <a:avLst/>
            </a:prstGeom>
          </p:spPr>
        </p:pic>
        <p:sp>
          <p:nvSpPr>
            <p:cNvPr id="8" name="Rectangle 7">
              <a:extLst>
                <a:ext uri="{FF2B5EF4-FFF2-40B4-BE49-F238E27FC236}">
                  <a16:creationId xmlns:a16="http://schemas.microsoft.com/office/drawing/2014/main" id="{58F0032D-0AE7-4876-B96D-A1759F9CAD35}"/>
                </a:ext>
              </a:extLst>
            </p:cNvPr>
            <p:cNvSpPr/>
            <p:nvPr/>
          </p:nvSpPr>
          <p:spPr>
            <a:xfrm>
              <a:off x="2837942" y="1556397"/>
              <a:ext cx="432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1 km</a:t>
              </a:r>
            </a:p>
          </p:txBody>
        </p:sp>
        <p:sp>
          <p:nvSpPr>
            <p:cNvPr id="40" name="Rectangle 39">
              <a:extLst>
                <a:ext uri="{FF2B5EF4-FFF2-40B4-BE49-F238E27FC236}">
                  <a16:creationId xmlns:a16="http://schemas.microsoft.com/office/drawing/2014/main" id="{016AA871-BD5F-4197-ADE2-1FF34F1A0014}"/>
                </a:ext>
              </a:extLst>
            </p:cNvPr>
            <p:cNvSpPr/>
            <p:nvPr/>
          </p:nvSpPr>
          <p:spPr>
            <a:xfrm>
              <a:off x="3472014" y="1566658"/>
              <a:ext cx="489733"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5 km</a:t>
              </a:r>
            </a:p>
          </p:txBody>
        </p:sp>
      </p:grpSp>
      <p:sp>
        <p:nvSpPr>
          <p:cNvPr id="33" name="ZoneTexte 32">
            <a:extLst>
              <a:ext uri="{FF2B5EF4-FFF2-40B4-BE49-F238E27FC236}">
                <a16:creationId xmlns:a16="http://schemas.microsoft.com/office/drawing/2014/main" id="{CA51073C-7F5C-489E-B16A-F404C9F524F7}"/>
              </a:ext>
            </a:extLst>
          </p:cNvPr>
          <p:cNvSpPr txBox="1"/>
          <p:nvPr/>
        </p:nvSpPr>
        <p:spPr>
          <a:xfrm>
            <a:off x="348143" y="5341456"/>
            <a:ext cx="8447714" cy="1446550"/>
          </a:xfrm>
          <a:prstGeom prst="rect">
            <a:avLst/>
          </a:prstGeom>
          <a:noFill/>
        </p:spPr>
        <p:txBody>
          <a:bodyPr wrap="square" numCol="1" spcCol="360000" rtlCol="0">
            <a:spAutoFit/>
          </a:bodyPr>
          <a:lstStyle/>
          <a:p>
            <a:pPr lvl="0" algn="just">
              <a:defRPr/>
            </a:pP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TER</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le potentiel est très élevé pour toute la communauté </a:t>
            </a:r>
            <a:r>
              <a:rPr kumimoji="0" lang="fr-FR" sz="110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universitiaire</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dont le domicile est situé à moins de 5 km d’une gare ; lorsque le domicile est à moins de 1 km d’une gare, le potentiel reste intéressant mais ne concernent qu’une personne sur 5 environ, plus particulièrement </a:t>
            </a:r>
            <a:r>
              <a:rPr lang="fr-FR" sz="1100" dirty="0">
                <a:solidFill>
                  <a:prstClr val="black"/>
                </a:solidFill>
                <a:latin typeface="Century Gothic" panose="020B0502020202020204" pitchFamily="34" charset="0"/>
              </a:rPr>
              <a:t>pour les </a:t>
            </a:r>
            <a:r>
              <a:rPr lang="fr-FR" sz="1100" dirty="0" err="1">
                <a:solidFill>
                  <a:prstClr val="black"/>
                </a:solidFill>
                <a:latin typeface="Century Gothic" panose="020B0502020202020204" pitchFamily="34" charset="0"/>
              </a:rPr>
              <a:t>enseignant.e.s</a:t>
            </a:r>
            <a:r>
              <a:rPr lang="fr-FR" sz="1100" dirty="0">
                <a:solidFill>
                  <a:prstClr val="black"/>
                </a:solidFill>
                <a:latin typeface="Century Gothic" panose="020B0502020202020204" pitchFamily="34" charset="0"/>
              </a:rPr>
              <a:t>/</a:t>
            </a:r>
            <a:r>
              <a:rPr lang="fr-FR" sz="1100" dirty="0" err="1">
                <a:solidFill>
                  <a:prstClr val="black"/>
                </a:solidFill>
                <a:latin typeface="Century Gothic" panose="020B0502020202020204" pitchFamily="34" charset="0"/>
              </a:rPr>
              <a:t>chercheur.euse.s</a:t>
            </a:r>
            <a:r>
              <a:rPr lang="fr-FR" sz="1100" dirty="0">
                <a:solidFill>
                  <a:prstClr val="black"/>
                </a:solidFill>
                <a:latin typeface="Century Gothic" panose="020B0502020202020204" pitchFamily="34" charset="0"/>
              </a:rPr>
              <a:t>.</a:t>
            </a:r>
          </a:p>
          <a:p>
            <a:pPr lvl="0" algn="just">
              <a:defRPr/>
            </a:pPr>
            <a:endParaRPr lang="fr-FR" sz="1100" dirty="0">
              <a:solidFill>
                <a:prstClr val="black"/>
              </a:solidFill>
              <a:latin typeface="Century Gothic" panose="020B0502020202020204" pitchFamily="34" charset="0"/>
            </a:endParaRPr>
          </a:p>
          <a:p>
            <a:pPr lvl="0" algn="just">
              <a:defRPr/>
            </a:pPr>
            <a:r>
              <a:rPr lang="fr-FR" sz="1100" b="1" dirty="0">
                <a:solidFill>
                  <a:prstClr val="black"/>
                </a:solidFill>
                <a:latin typeface="Century Gothic" panose="020B0502020202020204" pitchFamily="34" charset="0"/>
              </a:rPr>
              <a:t>Transports urbains </a:t>
            </a:r>
            <a:r>
              <a:rPr lang="fr-FR" sz="1100" dirty="0">
                <a:solidFill>
                  <a:prstClr val="black"/>
                </a:solidFill>
                <a:latin typeface="Century Gothic" panose="020B0502020202020204" pitchFamily="34" charset="0"/>
              </a:rPr>
              <a:t>: un léger potentiel apparaît pour les </a:t>
            </a:r>
            <a:r>
              <a:rPr lang="fr-FR" sz="1100" dirty="0" err="1">
                <a:solidFill>
                  <a:prstClr val="black"/>
                </a:solidFill>
                <a:latin typeface="Century Gothic" panose="020B0502020202020204" pitchFamily="34" charset="0"/>
              </a:rPr>
              <a:t>étudiant.e.s</a:t>
            </a:r>
            <a:r>
              <a:rPr lang="fr-FR" sz="1100" dirty="0">
                <a:solidFill>
                  <a:prstClr val="black"/>
                </a:solidFill>
                <a:latin typeface="Century Gothic" panose="020B0502020202020204" pitchFamily="34" charset="0"/>
              </a:rPr>
              <a:t> sur les sites Jean Jaurès, Luthier et Tanneurs mais les </a:t>
            </a:r>
            <a:r>
              <a:rPr lang="fr-FR" sz="1100" dirty="0" err="1">
                <a:solidFill>
                  <a:prstClr val="black"/>
                </a:solidFill>
                <a:latin typeface="Century Gothic" panose="020B0502020202020204" pitchFamily="34" charset="0"/>
              </a:rPr>
              <a:t>étudiant.e.s</a:t>
            </a:r>
            <a:r>
              <a:rPr lang="fr-FR" sz="1100" dirty="0">
                <a:solidFill>
                  <a:prstClr val="black"/>
                </a:solidFill>
                <a:latin typeface="Century Gothic" panose="020B0502020202020204" pitchFamily="34" charset="0"/>
              </a:rPr>
              <a:t> sont déjà très </a:t>
            </a:r>
            <a:r>
              <a:rPr lang="fr-FR" sz="1100" dirty="0" err="1">
                <a:solidFill>
                  <a:prstClr val="black"/>
                </a:solidFill>
                <a:latin typeface="Century Gothic" panose="020B0502020202020204" pitchFamily="34" charset="0"/>
              </a:rPr>
              <a:t>nombreux.ses</a:t>
            </a:r>
            <a:r>
              <a:rPr lang="fr-FR" sz="1100" dirty="0">
                <a:solidFill>
                  <a:prstClr val="black"/>
                </a:solidFill>
                <a:latin typeface="Century Gothic" panose="020B0502020202020204" pitchFamily="34" charset="0"/>
              </a:rPr>
              <a:t> à utiliser ce mode (43% dans l’enquête). </a:t>
            </a:r>
            <a:r>
              <a:rPr lang="fr-FR" sz="1100" b="1" dirty="0">
                <a:solidFill>
                  <a:prstClr val="black"/>
                </a:solidFill>
                <a:latin typeface="Century Gothic" panose="020B0502020202020204" pitchFamily="34" charset="0"/>
              </a:rPr>
              <a:t>Le potentiel est en revanche très intéressant pour les </a:t>
            </a:r>
            <a:r>
              <a:rPr lang="fr-FR" sz="1100" b="1" dirty="0" err="1">
                <a:solidFill>
                  <a:prstClr val="black"/>
                </a:solidFill>
                <a:latin typeface="Century Gothic" panose="020B0502020202020204" pitchFamily="34" charset="0"/>
              </a:rPr>
              <a:t>enseignant.e.s</a:t>
            </a:r>
            <a:r>
              <a:rPr lang="fr-FR" sz="1100" b="1" dirty="0">
                <a:solidFill>
                  <a:prstClr val="black"/>
                </a:solidFill>
                <a:latin typeface="Century Gothic" panose="020B0502020202020204" pitchFamily="34" charset="0"/>
              </a:rPr>
              <a:t>/</a:t>
            </a:r>
            <a:r>
              <a:rPr lang="fr-FR" sz="1100" b="1" dirty="0" err="1">
                <a:solidFill>
                  <a:prstClr val="black"/>
                </a:solidFill>
                <a:latin typeface="Century Gothic" panose="020B0502020202020204" pitchFamily="34" charset="0"/>
              </a:rPr>
              <a:t>chercheur.euse.s</a:t>
            </a:r>
            <a:r>
              <a:rPr lang="fr-FR" sz="1100" b="1" dirty="0">
                <a:solidFill>
                  <a:prstClr val="black"/>
                </a:solidFill>
                <a:latin typeface="Century Gothic" panose="020B0502020202020204" pitchFamily="34" charset="0"/>
              </a:rPr>
              <a:t> et les BIATSS</a:t>
            </a:r>
            <a:r>
              <a:rPr lang="fr-FR" sz="1100" dirty="0">
                <a:solidFill>
                  <a:prstClr val="black"/>
                </a:solidFill>
                <a:latin typeface="Century Gothic" panose="020B0502020202020204" pitchFamily="34" charset="0"/>
              </a:rPr>
              <a:t>, avec des marges de 20 à 40 points au regard de la pratique constatée (respectivement 12% et 11%). </a:t>
            </a:r>
          </a:p>
        </p:txBody>
      </p:sp>
      <p:grpSp>
        <p:nvGrpSpPr>
          <p:cNvPr id="34" name="Groupe 33">
            <a:extLst>
              <a:ext uri="{FF2B5EF4-FFF2-40B4-BE49-F238E27FC236}">
                <a16:creationId xmlns:a16="http://schemas.microsoft.com/office/drawing/2014/main" id="{3900C30D-12C7-4FDC-91EA-27A369280669}"/>
              </a:ext>
            </a:extLst>
          </p:cNvPr>
          <p:cNvGrpSpPr/>
          <p:nvPr/>
        </p:nvGrpSpPr>
        <p:grpSpPr>
          <a:xfrm>
            <a:off x="4464953" y="1346851"/>
            <a:ext cx="1791226" cy="494579"/>
            <a:chOff x="2180236" y="1540024"/>
            <a:chExt cx="1791226" cy="494579"/>
          </a:xfrm>
        </p:grpSpPr>
        <p:pic>
          <p:nvPicPr>
            <p:cNvPr id="35" name="Image 34">
              <a:extLst>
                <a:ext uri="{FF2B5EF4-FFF2-40B4-BE49-F238E27FC236}">
                  <a16:creationId xmlns:a16="http://schemas.microsoft.com/office/drawing/2014/main" id="{CEF78309-F159-4CCF-B412-7D6E8F9157F4}"/>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802116" y="1544870"/>
              <a:ext cx="489733" cy="489733"/>
            </a:xfrm>
            <a:prstGeom prst="rect">
              <a:avLst/>
            </a:prstGeom>
          </p:spPr>
        </p:pic>
        <p:pic>
          <p:nvPicPr>
            <p:cNvPr id="36" name="Picture 2" descr="bus Icon 1442013">
              <a:extLst>
                <a:ext uri="{FF2B5EF4-FFF2-40B4-BE49-F238E27FC236}">
                  <a16:creationId xmlns:a16="http://schemas.microsoft.com/office/drawing/2014/main" id="{7E5204FD-C037-423B-B9BE-8D52A93F0242}"/>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180236" y="1573737"/>
              <a:ext cx="432000" cy="432000"/>
            </a:xfrm>
            <a:prstGeom prst="rect">
              <a:avLst/>
            </a:prstGeom>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470990FF-72A6-4227-8C70-DB69F9CC26C6}"/>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481729" y="1540024"/>
              <a:ext cx="489733" cy="489733"/>
            </a:xfrm>
            <a:prstGeom prst="rect">
              <a:avLst/>
            </a:prstGeom>
          </p:spPr>
        </p:pic>
        <p:sp>
          <p:nvSpPr>
            <p:cNvPr id="52" name="Rectangle 51">
              <a:extLst>
                <a:ext uri="{FF2B5EF4-FFF2-40B4-BE49-F238E27FC236}">
                  <a16:creationId xmlns:a16="http://schemas.microsoft.com/office/drawing/2014/main" id="{B21DF873-4AAC-4CDB-A4C1-7B3D8010D039}"/>
                </a:ext>
              </a:extLst>
            </p:cNvPr>
            <p:cNvSpPr/>
            <p:nvPr/>
          </p:nvSpPr>
          <p:spPr>
            <a:xfrm>
              <a:off x="2837942" y="1556397"/>
              <a:ext cx="432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1 km</a:t>
              </a:r>
            </a:p>
          </p:txBody>
        </p:sp>
        <p:sp>
          <p:nvSpPr>
            <p:cNvPr id="55" name="Rectangle 54">
              <a:extLst>
                <a:ext uri="{FF2B5EF4-FFF2-40B4-BE49-F238E27FC236}">
                  <a16:creationId xmlns:a16="http://schemas.microsoft.com/office/drawing/2014/main" id="{A73C9206-443F-4781-A890-2BB7AA2E1C57}"/>
                </a:ext>
              </a:extLst>
            </p:cNvPr>
            <p:cNvSpPr/>
            <p:nvPr/>
          </p:nvSpPr>
          <p:spPr>
            <a:xfrm>
              <a:off x="3472014" y="1566658"/>
              <a:ext cx="489733"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5 km</a:t>
              </a:r>
            </a:p>
          </p:txBody>
        </p:sp>
      </p:grpSp>
      <p:grpSp>
        <p:nvGrpSpPr>
          <p:cNvPr id="56" name="Groupe 55">
            <a:extLst>
              <a:ext uri="{FF2B5EF4-FFF2-40B4-BE49-F238E27FC236}">
                <a16:creationId xmlns:a16="http://schemas.microsoft.com/office/drawing/2014/main" id="{BC30B626-2611-4A5A-98C8-968F9D83AB1F}"/>
              </a:ext>
            </a:extLst>
          </p:cNvPr>
          <p:cNvGrpSpPr/>
          <p:nvPr/>
        </p:nvGrpSpPr>
        <p:grpSpPr>
          <a:xfrm>
            <a:off x="6748052" y="1342005"/>
            <a:ext cx="1791226" cy="494579"/>
            <a:chOff x="2180236" y="1540024"/>
            <a:chExt cx="1791226" cy="494579"/>
          </a:xfrm>
        </p:grpSpPr>
        <p:pic>
          <p:nvPicPr>
            <p:cNvPr id="57" name="Image 56">
              <a:extLst>
                <a:ext uri="{FF2B5EF4-FFF2-40B4-BE49-F238E27FC236}">
                  <a16:creationId xmlns:a16="http://schemas.microsoft.com/office/drawing/2014/main" id="{D2532FE1-6D39-4C1D-BEF7-D5AEF978AEF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802116" y="1544870"/>
              <a:ext cx="489733" cy="489733"/>
            </a:xfrm>
            <a:prstGeom prst="rect">
              <a:avLst/>
            </a:prstGeom>
          </p:spPr>
        </p:pic>
        <p:pic>
          <p:nvPicPr>
            <p:cNvPr id="58" name="Picture 2" descr="bus Icon 1442013">
              <a:extLst>
                <a:ext uri="{FF2B5EF4-FFF2-40B4-BE49-F238E27FC236}">
                  <a16:creationId xmlns:a16="http://schemas.microsoft.com/office/drawing/2014/main" id="{EA62E4AD-12EE-400A-9C45-EE7C8C902149}"/>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180236" y="1573737"/>
              <a:ext cx="432000" cy="432000"/>
            </a:xfrm>
            <a:prstGeom prst="rect">
              <a:avLst/>
            </a:prstGeom>
            <a:extLst>
              <a:ext uri="{909E8E84-426E-40DD-AFC4-6F175D3DCCD1}">
                <a14:hiddenFill xmlns:a14="http://schemas.microsoft.com/office/drawing/2010/main">
                  <a:solidFill>
                    <a:srgbClr val="FFFFFF"/>
                  </a:solidFill>
                </a14:hiddenFill>
              </a:ext>
            </a:extLst>
          </p:spPr>
        </p:pic>
        <p:pic>
          <p:nvPicPr>
            <p:cNvPr id="59" name="Image 58">
              <a:extLst>
                <a:ext uri="{FF2B5EF4-FFF2-40B4-BE49-F238E27FC236}">
                  <a16:creationId xmlns:a16="http://schemas.microsoft.com/office/drawing/2014/main" id="{D688A825-0D5F-48F2-99AB-98FA29F4C4C5}"/>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481729" y="1540024"/>
              <a:ext cx="489733" cy="489733"/>
            </a:xfrm>
            <a:prstGeom prst="rect">
              <a:avLst/>
            </a:prstGeom>
          </p:spPr>
        </p:pic>
        <p:sp>
          <p:nvSpPr>
            <p:cNvPr id="60" name="Rectangle 59">
              <a:extLst>
                <a:ext uri="{FF2B5EF4-FFF2-40B4-BE49-F238E27FC236}">
                  <a16:creationId xmlns:a16="http://schemas.microsoft.com/office/drawing/2014/main" id="{B21A8310-3405-4220-AB4E-EBAA4778F002}"/>
                </a:ext>
              </a:extLst>
            </p:cNvPr>
            <p:cNvSpPr/>
            <p:nvPr/>
          </p:nvSpPr>
          <p:spPr>
            <a:xfrm>
              <a:off x="2837942" y="1556397"/>
              <a:ext cx="43200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1 km</a:t>
              </a:r>
            </a:p>
          </p:txBody>
        </p:sp>
        <p:sp>
          <p:nvSpPr>
            <p:cNvPr id="61" name="Rectangle 60">
              <a:extLst>
                <a:ext uri="{FF2B5EF4-FFF2-40B4-BE49-F238E27FC236}">
                  <a16:creationId xmlns:a16="http://schemas.microsoft.com/office/drawing/2014/main" id="{A9A887A4-6E00-4AF6-A6F5-417665BC7E4F}"/>
                </a:ext>
              </a:extLst>
            </p:cNvPr>
            <p:cNvSpPr/>
            <p:nvPr/>
          </p:nvSpPr>
          <p:spPr>
            <a:xfrm>
              <a:off x="3472014" y="1566658"/>
              <a:ext cx="489733"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5 km</a:t>
              </a:r>
            </a:p>
          </p:txBody>
        </p:sp>
      </p:grpSp>
    </p:spTree>
    <p:extLst>
      <p:ext uri="{BB962C8B-B14F-4D97-AF65-F5344CB8AC3E}">
        <p14:creationId xmlns:p14="http://schemas.microsoft.com/office/powerpoint/2010/main" val="1766206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D678B35-C950-48B2-9876-CFC786942C60}"/>
              </a:ext>
            </a:extLst>
          </p:cNvPr>
          <p:cNvSpPr txBox="1"/>
          <p:nvPr/>
        </p:nvSpPr>
        <p:spPr>
          <a:xfrm>
            <a:off x="329756" y="86161"/>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d’usage du covoiturage (analyse domiciliation exhaustive)</a:t>
            </a:r>
          </a:p>
        </p:txBody>
      </p:sp>
      <p:sp>
        <p:nvSpPr>
          <p:cNvPr id="16" name="Rectangle 15">
            <a:extLst>
              <a:ext uri="{FF2B5EF4-FFF2-40B4-BE49-F238E27FC236}">
                <a16:creationId xmlns:a16="http://schemas.microsoft.com/office/drawing/2014/main" id="{28D8F1E9-B174-4326-9765-62714CDE99D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e 16">
            <a:extLst>
              <a:ext uri="{FF2B5EF4-FFF2-40B4-BE49-F238E27FC236}">
                <a16:creationId xmlns:a16="http://schemas.microsoft.com/office/drawing/2014/main" id="{032FDFA1-F01D-4A94-A5EC-C98D5CA39E4C}"/>
              </a:ext>
            </a:extLst>
          </p:cNvPr>
          <p:cNvGrpSpPr>
            <a:grpSpLocks noChangeAspect="1"/>
          </p:cNvGrpSpPr>
          <p:nvPr/>
        </p:nvGrpSpPr>
        <p:grpSpPr>
          <a:xfrm>
            <a:off x="2787848" y="864732"/>
            <a:ext cx="504000" cy="548095"/>
            <a:chOff x="8144600" y="-8878"/>
            <a:chExt cx="875785" cy="978745"/>
          </a:xfrm>
        </p:grpSpPr>
        <p:sp>
          <p:nvSpPr>
            <p:cNvPr id="18" name="Organigramme : Délai 17">
              <a:extLst>
                <a:ext uri="{FF2B5EF4-FFF2-40B4-BE49-F238E27FC236}">
                  <a16:creationId xmlns:a16="http://schemas.microsoft.com/office/drawing/2014/main" id="{47AC80C0-24F9-435E-93FA-A77A7CD98ECE}"/>
                </a:ext>
              </a:extLst>
            </p:cNvPr>
            <p:cNvSpPr/>
            <p:nvPr/>
          </p:nvSpPr>
          <p:spPr>
            <a:xfrm rot="5400000">
              <a:off x="8093120" y="42602"/>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 18">
              <a:extLst>
                <a:ext uri="{FF2B5EF4-FFF2-40B4-BE49-F238E27FC236}">
                  <a16:creationId xmlns:a16="http://schemas.microsoft.com/office/drawing/2014/main" id="{D3151AD1-C66B-4B02-A3BA-5E89CEDD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241" y="173243"/>
              <a:ext cx="614502" cy="614502"/>
            </a:xfrm>
            <a:prstGeom prst="rect">
              <a:avLst/>
            </a:prstGeom>
          </p:spPr>
        </p:pic>
      </p:grpSp>
      <p:grpSp>
        <p:nvGrpSpPr>
          <p:cNvPr id="20" name="Groupe 19">
            <a:extLst>
              <a:ext uri="{FF2B5EF4-FFF2-40B4-BE49-F238E27FC236}">
                <a16:creationId xmlns:a16="http://schemas.microsoft.com/office/drawing/2014/main" id="{7E4C943D-A9FD-4342-B15E-3C52C2F7B24C}"/>
              </a:ext>
            </a:extLst>
          </p:cNvPr>
          <p:cNvGrpSpPr>
            <a:grpSpLocks noChangeAspect="1"/>
          </p:cNvGrpSpPr>
          <p:nvPr/>
        </p:nvGrpSpPr>
        <p:grpSpPr>
          <a:xfrm>
            <a:off x="5348264" y="880707"/>
            <a:ext cx="504000" cy="563252"/>
            <a:chOff x="8144600" y="0"/>
            <a:chExt cx="875785" cy="978745"/>
          </a:xfrm>
        </p:grpSpPr>
        <p:sp>
          <p:nvSpPr>
            <p:cNvPr id="21" name="Organigramme : Délai 20">
              <a:extLst>
                <a:ext uri="{FF2B5EF4-FFF2-40B4-BE49-F238E27FC236}">
                  <a16:creationId xmlns:a16="http://schemas.microsoft.com/office/drawing/2014/main" id="{F6FF23E1-FF77-4136-86D0-CAC463E55558}"/>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B06AEDC0-1D70-4E59-8FCF-5676CF97E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152" y="155065"/>
              <a:ext cx="587219" cy="587219"/>
            </a:xfrm>
            <a:prstGeom prst="rect">
              <a:avLst/>
            </a:prstGeom>
          </p:spPr>
        </p:pic>
      </p:grpSp>
      <p:grpSp>
        <p:nvGrpSpPr>
          <p:cNvPr id="23" name="Groupe 22">
            <a:extLst>
              <a:ext uri="{FF2B5EF4-FFF2-40B4-BE49-F238E27FC236}">
                <a16:creationId xmlns:a16="http://schemas.microsoft.com/office/drawing/2014/main" id="{FEB00C64-C240-4918-B069-FE6091B80755}"/>
              </a:ext>
            </a:extLst>
          </p:cNvPr>
          <p:cNvGrpSpPr>
            <a:grpSpLocks noChangeAspect="1"/>
          </p:cNvGrpSpPr>
          <p:nvPr/>
        </p:nvGrpSpPr>
        <p:grpSpPr>
          <a:xfrm>
            <a:off x="7793218" y="880707"/>
            <a:ext cx="504000" cy="563252"/>
            <a:chOff x="8144600" y="0"/>
            <a:chExt cx="875785" cy="978745"/>
          </a:xfrm>
        </p:grpSpPr>
        <p:sp>
          <p:nvSpPr>
            <p:cNvPr id="24" name="Organigramme : Délai 23">
              <a:extLst>
                <a:ext uri="{FF2B5EF4-FFF2-40B4-BE49-F238E27FC236}">
                  <a16:creationId xmlns:a16="http://schemas.microsoft.com/office/drawing/2014/main" id="{FC0EE2DC-472B-499F-B83F-9A70CA27C536}"/>
                </a:ext>
              </a:extLst>
            </p:cNvPr>
            <p:cNvSpPr/>
            <p:nvPr/>
          </p:nvSpPr>
          <p:spPr>
            <a:xfrm rot="5400000">
              <a:off x="8093120" y="51480"/>
              <a:ext cx="978745" cy="875785"/>
            </a:xfrm>
            <a:prstGeom prst="flowChartDelay">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7E892E6F-33D6-4D2E-A4D3-E13E58528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162" y="107136"/>
              <a:ext cx="587219" cy="587219"/>
            </a:xfrm>
            <a:prstGeom prst="rect">
              <a:avLst/>
            </a:prstGeom>
          </p:spPr>
        </p:pic>
      </p:grpSp>
      <p:pic>
        <p:nvPicPr>
          <p:cNvPr id="38" name="Image 37">
            <a:extLst>
              <a:ext uri="{FF2B5EF4-FFF2-40B4-BE49-F238E27FC236}">
                <a16:creationId xmlns:a16="http://schemas.microsoft.com/office/drawing/2014/main" id="{6956160C-F19E-4E15-B640-84F4294E7A78}"/>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13953" y="706779"/>
            <a:ext cx="1078682" cy="1078682"/>
          </a:xfrm>
          <a:prstGeom prst="rect">
            <a:avLst/>
          </a:prstGeom>
        </p:spPr>
      </p:pic>
      <p:pic>
        <p:nvPicPr>
          <p:cNvPr id="3" name="Image 2">
            <a:extLst>
              <a:ext uri="{FF2B5EF4-FFF2-40B4-BE49-F238E27FC236}">
                <a16:creationId xmlns:a16="http://schemas.microsoft.com/office/drawing/2014/main" id="{82556506-CBA2-4D66-8592-3858BFEBD3D8}"/>
              </a:ext>
            </a:extLst>
          </p:cNvPr>
          <p:cNvPicPr>
            <a:picLocks noChangeAspect="1"/>
          </p:cNvPicPr>
          <p:nvPr/>
        </p:nvPicPr>
        <p:blipFill>
          <a:blip r:embed="rId6"/>
          <a:stretch>
            <a:fillRect/>
          </a:stretch>
        </p:blipFill>
        <p:spPr>
          <a:xfrm>
            <a:off x="205658" y="1898387"/>
            <a:ext cx="8928000" cy="3023581"/>
          </a:xfrm>
          <a:prstGeom prst="rect">
            <a:avLst/>
          </a:prstGeom>
        </p:spPr>
      </p:pic>
      <p:sp>
        <p:nvSpPr>
          <p:cNvPr id="26" name="ZoneTexte 25">
            <a:extLst>
              <a:ext uri="{FF2B5EF4-FFF2-40B4-BE49-F238E27FC236}">
                <a16:creationId xmlns:a16="http://schemas.microsoft.com/office/drawing/2014/main" id="{A5A5D9CE-DBC7-4B14-8795-6BFDAC5B30CD}"/>
              </a:ext>
            </a:extLst>
          </p:cNvPr>
          <p:cNvSpPr txBox="1"/>
          <p:nvPr/>
        </p:nvSpPr>
        <p:spPr>
          <a:xfrm>
            <a:off x="348143" y="5164781"/>
            <a:ext cx="8447714" cy="1277273"/>
          </a:xfrm>
          <a:prstGeom prst="rect">
            <a:avLst/>
          </a:prstGeom>
          <a:noFill/>
        </p:spPr>
        <p:txBody>
          <a:bodyPr wrap="square" numCol="1" spcCol="360000" rtlCol="0">
            <a:spAutoFit/>
          </a:bodyPr>
          <a:lstStyle/>
          <a:p>
            <a:pPr lvl="0" algn="just">
              <a:defRPr/>
            </a:pP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covoiturage présente un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potentiel élevé</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d’autant que la pratique est très marginale (1% en mode principal, 4 à 5% en mode secondaire). </a:t>
            </a:r>
          </a:p>
          <a:p>
            <a:pPr lvl="0" algn="just">
              <a:defRPr/>
            </a:pPr>
            <a:endParaRPr lang="fr-FR" sz="1100" dirty="0">
              <a:solidFill>
                <a:prstClr val="black"/>
              </a:solidFill>
              <a:latin typeface="Century Gothic" panose="020B0502020202020204" pitchFamily="34" charset="0"/>
            </a:endParaRPr>
          </a:p>
          <a:p>
            <a:pPr lvl="0" algn="just">
              <a:defRPr/>
            </a:pP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considérant plutôt les groupes assez denses (10 à 20 domiciles proches) ou denses (plus de 20), ce potentiel serait particulièrement intéressant à travailler sur les sites de </a:t>
            </a:r>
            <a:r>
              <a:rPr kumimoji="0" 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Grandmont, 2 Lions, Tanneurs </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dans une moindre mesure </a:t>
            </a:r>
            <a:r>
              <a:rPr kumimoji="0" lang="fr-FR" sz="110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Tonnellé</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lvl="0" algn="just">
              <a:defRPr/>
            </a:pPr>
            <a:r>
              <a:rPr lang="fr-FR" sz="1100" dirty="0">
                <a:solidFill>
                  <a:prstClr val="black"/>
                </a:solidFill>
                <a:latin typeface="Century Gothic" panose="020B0502020202020204" pitchFamily="34" charset="0"/>
              </a:rPr>
              <a:t>Une valorisation du covoiturage pourra également avoir un impact sur le site de Plat d’Etain, bien que les regroupements semblent moins faciles à opérer.</a:t>
            </a:r>
            <a:r>
              <a:rPr kumimoji="0" lang="fr-FR" sz="11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lang="fr-FR" sz="11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5617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llipse 92">
            <a:extLst>
              <a:ext uri="{FF2B5EF4-FFF2-40B4-BE49-F238E27FC236}">
                <a16:creationId xmlns:a16="http://schemas.microsoft.com/office/drawing/2014/main" id="{133A078D-7F29-4CFE-80DD-A655063392F0}"/>
              </a:ext>
            </a:extLst>
          </p:cNvPr>
          <p:cNvSpPr/>
          <p:nvPr/>
        </p:nvSpPr>
        <p:spPr>
          <a:xfrm>
            <a:off x="406827" y="4841640"/>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a:extLst>
              <a:ext uri="{FF2B5EF4-FFF2-40B4-BE49-F238E27FC236}">
                <a16:creationId xmlns:a16="http://schemas.microsoft.com/office/drawing/2014/main" id="{CF12F2D2-E680-41F7-AC74-F947BC68B81E}"/>
              </a:ext>
            </a:extLst>
          </p:cNvPr>
          <p:cNvSpPr/>
          <p:nvPr/>
        </p:nvSpPr>
        <p:spPr>
          <a:xfrm>
            <a:off x="426791" y="2784497"/>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A747F877-9C63-421F-9FAF-AD17C07E2A7E}"/>
              </a:ext>
            </a:extLst>
          </p:cNvPr>
          <p:cNvSpPr/>
          <p:nvPr/>
        </p:nvSpPr>
        <p:spPr>
          <a:xfrm>
            <a:off x="363364" y="864941"/>
            <a:ext cx="406888" cy="381858"/>
          </a:xfrm>
          <a:prstGeom prst="ellipse">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Fréquentation des sites selon les populations</a:t>
            </a:r>
          </a:p>
        </p:txBody>
      </p:sp>
      <p:pic>
        <p:nvPicPr>
          <p:cNvPr id="9" name="Image 8">
            <a:extLst>
              <a:ext uri="{FF2B5EF4-FFF2-40B4-BE49-F238E27FC236}">
                <a16:creationId xmlns:a16="http://schemas.microsoft.com/office/drawing/2014/main" id="{85672923-CFB6-4710-8854-F8B47824D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56" y="4904325"/>
            <a:ext cx="252139" cy="252139"/>
          </a:xfrm>
          <a:prstGeom prst="rect">
            <a:avLst/>
          </a:prstGeom>
        </p:spPr>
      </p:pic>
      <p:pic>
        <p:nvPicPr>
          <p:cNvPr id="10" name="Image 9">
            <a:extLst>
              <a:ext uri="{FF2B5EF4-FFF2-40B4-BE49-F238E27FC236}">
                <a16:creationId xmlns:a16="http://schemas.microsoft.com/office/drawing/2014/main" id="{D83619B8-10B3-43E1-802C-18A83323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38" y="2817566"/>
            <a:ext cx="307777" cy="307777"/>
          </a:xfrm>
          <a:prstGeom prst="rect">
            <a:avLst/>
          </a:prstGeom>
        </p:spPr>
      </p:pic>
      <p:pic>
        <p:nvPicPr>
          <p:cNvPr id="11" name="Image 10">
            <a:extLst>
              <a:ext uri="{FF2B5EF4-FFF2-40B4-BE49-F238E27FC236}">
                <a16:creationId xmlns:a16="http://schemas.microsoft.com/office/drawing/2014/main" id="{01D56C81-083F-4A03-AC70-275659CC1687}"/>
              </a:ext>
            </a:extLst>
          </p:cNvPr>
          <p:cNvPicPr>
            <a:picLocks noChangeAspect="1"/>
          </p:cNvPicPr>
          <p:nvPr/>
        </p:nvPicPr>
        <p:blipFill>
          <a:blip r:embed="rId4">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455622" y="939020"/>
            <a:ext cx="239553" cy="239553"/>
          </a:xfrm>
          <a:prstGeom prst="rect">
            <a:avLst/>
          </a:prstGeom>
        </p:spPr>
      </p:pic>
      <p:sp>
        <p:nvSpPr>
          <p:cNvPr id="4" name="ZoneTexte 3">
            <a:extLst>
              <a:ext uri="{FF2B5EF4-FFF2-40B4-BE49-F238E27FC236}">
                <a16:creationId xmlns:a16="http://schemas.microsoft.com/office/drawing/2014/main" id="{A993DAE6-B4E1-47F3-8490-31005CED6E76}"/>
              </a:ext>
            </a:extLst>
          </p:cNvPr>
          <p:cNvSpPr txBox="1"/>
          <p:nvPr/>
        </p:nvSpPr>
        <p:spPr>
          <a:xfrm>
            <a:off x="782160" y="867199"/>
            <a:ext cx="2868678" cy="307777"/>
          </a:xfrm>
          <a:prstGeom prst="rect">
            <a:avLst/>
          </a:prstGeom>
          <a:noFill/>
        </p:spPr>
        <p:txBody>
          <a:bodyPr wrap="square" rtlCol="0">
            <a:spAutoFit/>
          </a:bodyPr>
          <a:lstStyle/>
          <a:p>
            <a:pPr algn="ctr"/>
            <a:r>
              <a:rPr lang="fr-FR" sz="1400" b="1" i="1" dirty="0">
                <a:solidFill>
                  <a:srgbClr val="00A99B"/>
                </a:solidFill>
                <a:latin typeface="Century Gothic" panose="020B0502020202020204" pitchFamily="34" charset="0"/>
              </a:rPr>
              <a:t>Chez les étudiant.e.s (n = 2175)</a:t>
            </a:r>
          </a:p>
        </p:txBody>
      </p:sp>
      <p:pic>
        <p:nvPicPr>
          <p:cNvPr id="42" name="Image 41">
            <a:extLst>
              <a:ext uri="{FF2B5EF4-FFF2-40B4-BE49-F238E27FC236}">
                <a16:creationId xmlns:a16="http://schemas.microsoft.com/office/drawing/2014/main" id="{7606E253-68D3-458C-84CF-8D2513037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91" y="5361249"/>
            <a:ext cx="748924" cy="748924"/>
          </a:xfrm>
          <a:prstGeom prst="rect">
            <a:avLst/>
          </a:prstGeom>
        </p:spPr>
      </p:pic>
      <p:pic>
        <p:nvPicPr>
          <p:cNvPr id="43" name="Image 42">
            <a:extLst>
              <a:ext uri="{FF2B5EF4-FFF2-40B4-BE49-F238E27FC236}">
                <a16:creationId xmlns:a16="http://schemas.microsoft.com/office/drawing/2014/main" id="{AE87B48E-2D27-46E6-9033-00D2A7983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987" y="5382148"/>
            <a:ext cx="748924" cy="748924"/>
          </a:xfrm>
          <a:prstGeom prst="rect">
            <a:avLst/>
          </a:prstGeom>
        </p:spPr>
      </p:pic>
      <p:pic>
        <p:nvPicPr>
          <p:cNvPr id="44" name="Image 43">
            <a:extLst>
              <a:ext uri="{FF2B5EF4-FFF2-40B4-BE49-F238E27FC236}">
                <a16:creationId xmlns:a16="http://schemas.microsoft.com/office/drawing/2014/main" id="{634F26F2-5AFA-4C05-BFA1-AF53493AB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019" y="5382148"/>
            <a:ext cx="748924" cy="748924"/>
          </a:xfrm>
          <a:prstGeom prst="rect">
            <a:avLst/>
          </a:prstGeom>
        </p:spPr>
      </p:pic>
      <p:sp>
        <p:nvSpPr>
          <p:cNvPr id="45" name="ZoneTexte 44">
            <a:extLst>
              <a:ext uri="{FF2B5EF4-FFF2-40B4-BE49-F238E27FC236}">
                <a16:creationId xmlns:a16="http://schemas.microsoft.com/office/drawing/2014/main" id="{3262870C-8428-477A-A8FB-88F51BB1AE5B}"/>
              </a:ext>
            </a:extLst>
          </p:cNvPr>
          <p:cNvSpPr txBox="1"/>
          <p:nvPr/>
        </p:nvSpPr>
        <p:spPr>
          <a:xfrm>
            <a:off x="770251" y="6074492"/>
            <a:ext cx="1042332"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Plat d’Etain</a:t>
            </a:r>
          </a:p>
          <a:p>
            <a:pPr algn="ctr"/>
            <a:r>
              <a:rPr lang="fr-FR" sz="1100" dirty="0">
                <a:latin typeface="Century Gothic" panose="020B0502020202020204" pitchFamily="34" charset="0"/>
              </a:rPr>
              <a:t>(36%)</a:t>
            </a:r>
          </a:p>
        </p:txBody>
      </p:sp>
      <p:sp>
        <p:nvSpPr>
          <p:cNvPr id="46" name="ZoneTexte 45">
            <a:extLst>
              <a:ext uri="{FF2B5EF4-FFF2-40B4-BE49-F238E27FC236}">
                <a16:creationId xmlns:a16="http://schemas.microsoft.com/office/drawing/2014/main" id="{CCCACB13-8324-44D5-835E-E2F785A9279F}"/>
              </a:ext>
            </a:extLst>
          </p:cNvPr>
          <p:cNvSpPr txBox="1"/>
          <p:nvPr/>
        </p:nvSpPr>
        <p:spPr>
          <a:xfrm>
            <a:off x="2243344" y="6074491"/>
            <a:ext cx="1106250"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Deux-Lions</a:t>
            </a:r>
          </a:p>
          <a:p>
            <a:pPr algn="ctr"/>
            <a:r>
              <a:rPr lang="fr-FR" sz="1100" dirty="0">
                <a:latin typeface="Century Gothic" panose="020B0502020202020204" pitchFamily="34" charset="0"/>
              </a:rPr>
              <a:t>(14%)</a:t>
            </a:r>
          </a:p>
        </p:txBody>
      </p:sp>
      <p:sp>
        <p:nvSpPr>
          <p:cNvPr id="47" name="ZoneTexte 46">
            <a:extLst>
              <a:ext uri="{FF2B5EF4-FFF2-40B4-BE49-F238E27FC236}">
                <a16:creationId xmlns:a16="http://schemas.microsoft.com/office/drawing/2014/main" id="{6BF4B2B0-652D-4E54-B20B-A8BF9EB46FEE}"/>
              </a:ext>
            </a:extLst>
          </p:cNvPr>
          <p:cNvSpPr txBox="1"/>
          <p:nvPr/>
        </p:nvSpPr>
        <p:spPr>
          <a:xfrm>
            <a:off x="3509698" y="6074490"/>
            <a:ext cx="1238405"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Grandmont</a:t>
            </a:r>
          </a:p>
          <a:p>
            <a:pPr algn="ctr"/>
            <a:r>
              <a:rPr lang="fr-FR" sz="1100" dirty="0">
                <a:latin typeface="Century Gothic" panose="020B0502020202020204" pitchFamily="34" charset="0"/>
              </a:rPr>
              <a:t>(12%)</a:t>
            </a:r>
          </a:p>
        </p:txBody>
      </p:sp>
      <p:pic>
        <p:nvPicPr>
          <p:cNvPr id="48" name="Image 47">
            <a:extLst>
              <a:ext uri="{FF2B5EF4-FFF2-40B4-BE49-F238E27FC236}">
                <a16:creationId xmlns:a16="http://schemas.microsoft.com/office/drawing/2014/main" id="{28EBAB1E-85C1-49B2-BC23-1F2755BF1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374" y="5361249"/>
            <a:ext cx="748924" cy="748924"/>
          </a:xfrm>
          <a:prstGeom prst="rect">
            <a:avLst/>
          </a:prstGeom>
        </p:spPr>
      </p:pic>
      <p:sp>
        <p:nvSpPr>
          <p:cNvPr id="49" name="ZoneTexte 48">
            <a:extLst>
              <a:ext uri="{FF2B5EF4-FFF2-40B4-BE49-F238E27FC236}">
                <a16:creationId xmlns:a16="http://schemas.microsoft.com/office/drawing/2014/main" id="{2E67EF5E-F28A-49B7-B583-C257DC8E5F85}"/>
              </a:ext>
            </a:extLst>
          </p:cNvPr>
          <p:cNvSpPr txBox="1"/>
          <p:nvPr/>
        </p:nvSpPr>
        <p:spPr>
          <a:xfrm>
            <a:off x="5013889" y="6074489"/>
            <a:ext cx="1042332"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Tanneurs</a:t>
            </a:r>
          </a:p>
          <a:p>
            <a:pPr algn="ctr"/>
            <a:r>
              <a:rPr lang="fr-FR" sz="1100" dirty="0">
                <a:latin typeface="Century Gothic" panose="020B0502020202020204" pitchFamily="34" charset="0"/>
              </a:rPr>
              <a:t>(12%)</a:t>
            </a:r>
          </a:p>
        </p:txBody>
      </p:sp>
      <p:pic>
        <p:nvPicPr>
          <p:cNvPr id="50" name="Image 49">
            <a:extLst>
              <a:ext uri="{FF2B5EF4-FFF2-40B4-BE49-F238E27FC236}">
                <a16:creationId xmlns:a16="http://schemas.microsoft.com/office/drawing/2014/main" id="{928E4459-187E-419D-A64A-EBF26274E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342" y="5382148"/>
            <a:ext cx="748924" cy="748924"/>
          </a:xfrm>
          <a:prstGeom prst="rect">
            <a:avLst/>
          </a:prstGeom>
        </p:spPr>
      </p:pic>
      <p:pic>
        <p:nvPicPr>
          <p:cNvPr id="51" name="Image 50">
            <a:extLst>
              <a:ext uri="{FF2B5EF4-FFF2-40B4-BE49-F238E27FC236}">
                <a16:creationId xmlns:a16="http://schemas.microsoft.com/office/drawing/2014/main" id="{37D92BA5-6406-4CF1-9F67-EE7E870EB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97" y="5382148"/>
            <a:ext cx="748924" cy="748924"/>
          </a:xfrm>
          <a:prstGeom prst="rect">
            <a:avLst/>
          </a:prstGeom>
        </p:spPr>
      </p:pic>
      <p:sp>
        <p:nvSpPr>
          <p:cNvPr id="52" name="ZoneTexte 51">
            <a:extLst>
              <a:ext uri="{FF2B5EF4-FFF2-40B4-BE49-F238E27FC236}">
                <a16:creationId xmlns:a16="http://schemas.microsoft.com/office/drawing/2014/main" id="{6B8E5D50-C336-473F-8EB1-B41ED42A6EB6}"/>
              </a:ext>
            </a:extLst>
          </p:cNvPr>
          <p:cNvSpPr txBox="1"/>
          <p:nvPr/>
        </p:nvSpPr>
        <p:spPr>
          <a:xfrm>
            <a:off x="6263003" y="6074488"/>
            <a:ext cx="1238404" cy="446276"/>
          </a:xfrm>
          <a:prstGeom prst="rect">
            <a:avLst/>
          </a:prstGeom>
          <a:noFill/>
        </p:spPr>
        <p:txBody>
          <a:bodyPr wrap="square" rtlCol="0">
            <a:spAutoFit/>
          </a:bodyPr>
          <a:lstStyle/>
          <a:p>
            <a:pPr algn="ctr"/>
            <a:r>
              <a:rPr lang="fr-FR" sz="1200" dirty="0" err="1">
                <a:solidFill>
                  <a:srgbClr val="00A99B"/>
                </a:solidFill>
                <a:latin typeface="Century Gothic" panose="020B0502020202020204" pitchFamily="34" charset="0"/>
              </a:rPr>
              <a:t>Tonnellé</a:t>
            </a:r>
            <a:endParaRPr lang="fr-FR" sz="1200" dirty="0">
              <a:solidFill>
                <a:srgbClr val="00A99B"/>
              </a:solidFill>
              <a:latin typeface="Century Gothic" panose="020B0502020202020204" pitchFamily="34" charset="0"/>
            </a:endParaRPr>
          </a:p>
          <a:p>
            <a:pPr algn="ctr"/>
            <a:r>
              <a:rPr lang="fr-FR" sz="1100" dirty="0">
                <a:latin typeface="Century Gothic" panose="020B0502020202020204" pitchFamily="34" charset="0"/>
              </a:rPr>
              <a:t>(10%)</a:t>
            </a:r>
          </a:p>
        </p:txBody>
      </p:sp>
      <p:sp>
        <p:nvSpPr>
          <p:cNvPr id="53" name="ZoneTexte 52">
            <a:extLst>
              <a:ext uri="{FF2B5EF4-FFF2-40B4-BE49-F238E27FC236}">
                <a16:creationId xmlns:a16="http://schemas.microsoft.com/office/drawing/2014/main" id="{0B1F5C2E-6C6A-4EE5-9A66-E1F3E8B21F24}"/>
              </a:ext>
            </a:extLst>
          </p:cNvPr>
          <p:cNvSpPr txBox="1"/>
          <p:nvPr/>
        </p:nvSpPr>
        <p:spPr>
          <a:xfrm>
            <a:off x="7597309" y="6074488"/>
            <a:ext cx="1238404"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Jean Luthier</a:t>
            </a:r>
          </a:p>
          <a:p>
            <a:pPr algn="ctr"/>
            <a:r>
              <a:rPr lang="fr-FR" sz="1100" dirty="0">
                <a:latin typeface="Century Gothic" panose="020B0502020202020204" pitchFamily="34" charset="0"/>
              </a:rPr>
              <a:t>(4%)</a:t>
            </a:r>
          </a:p>
        </p:txBody>
      </p:sp>
      <p:pic>
        <p:nvPicPr>
          <p:cNvPr id="54" name="Image 53">
            <a:extLst>
              <a:ext uri="{FF2B5EF4-FFF2-40B4-BE49-F238E27FC236}">
                <a16:creationId xmlns:a16="http://schemas.microsoft.com/office/drawing/2014/main" id="{0CDD31E1-E5BF-4918-9276-1BC8DF5E3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00" y="3412068"/>
            <a:ext cx="748924" cy="748924"/>
          </a:xfrm>
          <a:prstGeom prst="rect">
            <a:avLst/>
          </a:prstGeom>
        </p:spPr>
      </p:pic>
      <p:pic>
        <p:nvPicPr>
          <p:cNvPr id="55" name="Image 54">
            <a:extLst>
              <a:ext uri="{FF2B5EF4-FFF2-40B4-BE49-F238E27FC236}">
                <a16:creationId xmlns:a16="http://schemas.microsoft.com/office/drawing/2014/main" id="{ABAFDB9C-AE25-4B0D-B84A-DD2BC5E9E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896" y="3432967"/>
            <a:ext cx="748924" cy="748924"/>
          </a:xfrm>
          <a:prstGeom prst="rect">
            <a:avLst/>
          </a:prstGeom>
        </p:spPr>
      </p:pic>
      <p:pic>
        <p:nvPicPr>
          <p:cNvPr id="56" name="Image 55">
            <a:extLst>
              <a:ext uri="{FF2B5EF4-FFF2-40B4-BE49-F238E27FC236}">
                <a16:creationId xmlns:a16="http://schemas.microsoft.com/office/drawing/2014/main" id="{EF8011ED-5681-485A-9C61-DF3186879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928" y="3432967"/>
            <a:ext cx="748924" cy="748924"/>
          </a:xfrm>
          <a:prstGeom prst="rect">
            <a:avLst/>
          </a:prstGeom>
        </p:spPr>
      </p:pic>
      <p:sp>
        <p:nvSpPr>
          <p:cNvPr id="57" name="ZoneTexte 56">
            <a:extLst>
              <a:ext uri="{FF2B5EF4-FFF2-40B4-BE49-F238E27FC236}">
                <a16:creationId xmlns:a16="http://schemas.microsoft.com/office/drawing/2014/main" id="{4BDF7530-2BF6-4201-9C8F-DC978EB1B95C}"/>
              </a:ext>
            </a:extLst>
          </p:cNvPr>
          <p:cNvSpPr txBox="1"/>
          <p:nvPr/>
        </p:nvSpPr>
        <p:spPr>
          <a:xfrm>
            <a:off x="782160" y="4125311"/>
            <a:ext cx="1042332"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Deux Lions</a:t>
            </a:r>
          </a:p>
          <a:p>
            <a:pPr algn="ctr"/>
            <a:r>
              <a:rPr lang="fr-FR" sz="1100" dirty="0">
                <a:latin typeface="Century Gothic" panose="020B0502020202020204" pitchFamily="34" charset="0"/>
              </a:rPr>
              <a:t>(25%)</a:t>
            </a:r>
          </a:p>
        </p:txBody>
      </p:sp>
      <p:sp>
        <p:nvSpPr>
          <p:cNvPr id="58" name="ZoneTexte 57">
            <a:extLst>
              <a:ext uri="{FF2B5EF4-FFF2-40B4-BE49-F238E27FC236}">
                <a16:creationId xmlns:a16="http://schemas.microsoft.com/office/drawing/2014/main" id="{7DB234ED-2249-4A51-BFA0-70F3D35EA5D7}"/>
              </a:ext>
            </a:extLst>
          </p:cNvPr>
          <p:cNvSpPr txBox="1"/>
          <p:nvPr/>
        </p:nvSpPr>
        <p:spPr>
          <a:xfrm>
            <a:off x="2255253" y="4125310"/>
            <a:ext cx="1106250"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Grandmont</a:t>
            </a:r>
          </a:p>
          <a:p>
            <a:pPr algn="ctr"/>
            <a:r>
              <a:rPr lang="fr-FR" sz="1100" dirty="0">
                <a:latin typeface="Century Gothic" panose="020B0502020202020204" pitchFamily="34" charset="0"/>
              </a:rPr>
              <a:t>(24%)</a:t>
            </a:r>
          </a:p>
        </p:txBody>
      </p:sp>
      <p:sp>
        <p:nvSpPr>
          <p:cNvPr id="59" name="ZoneTexte 58">
            <a:extLst>
              <a:ext uri="{FF2B5EF4-FFF2-40B4-BE49-F238E27FC236}">
                <a16:creationId xmlns:a16="http://schemas.microsoft.com/office/drawing/2014/main" id="{B967ADBC-D2BA-440D-815F-38DF4F38E4A4}"/>
              </a:ext>
            </a:extLst>
          </p:cNvPr>
          <p:cNvSpPr txBox="1"/>
          <p:nvPr/>
        </p:nvSpPr>
        <p:spPr>
          <a:xfrm>
            <a:off x="3521607" y="4125309"/>
            <a:ext cx="1238405"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Tanneurs</a:t>
            </a:r>
          </a:p>
          <a:p>
            <a:pPr algn="ctr"/>
            <a:r>
              <a:rPr lang="fr-FR" sz="1100" dirty="0">
                <a:latin typeface="Century Gothic" panose="020B0502020202020204" pitchFamily="34" charset="0"/>
              </a:rPr>
              <a:t>(23%)</a:t>
            </a:r>
          </a:p>
        </p:txBody>
      </p:sp>
      <p:pic>
        <p:nvPicPr>
          <p:cNvPr id="60" name="Image 59">
            <a:extLst>
              <a:ext uri="{FF2B5EF4-FFF2-40B4-BE49-F238E27FC236}">
                <a16:creationId xmlns:a16="http://schemas.microsoft.com/office/drawing/2014/main" id="{209D80BD-2602-47D4-9970-9894A7CB6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283" y="3412068"/>
            <a:ext cx="748924" cy="748924"/>
          </a:xfrm>
          <a:prstGeom prst="rect">
            <a:avLst/>
          </a:prstGeom>
        </p:spPr>
      </p:pic>
      <p:sp>
        <p:nvSpPr>
          <p:cNvPr id="61" name="ZoneTexte 60">
            <a:extLst>
              <a:ext uri="{FF2B5EF4-FFF2-40B4-BE49-F238E27FC236}">
                <a16:creationId xmlns:a16="http://schemas.microsoft.com/office/drawing/2014/main" id="{9FC96C57-B952-4BC3-8CC2-87418C9D0F9D}"/>
              </a:ext>
            </a:extLst>
          </p:cNvPr>
          <p:cNvSpPr txBox="1"/>
          <p:nvPr/>
        </p:nvSpPr>
        <p:spPr>
          <a:xfrm>
            <a:off x="5025798" y="4125308"/>
            <a:ext cx="1106250"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Jean Luthier</a:t>
            </a:r>
          </a:p>
          <a:p>
            <a:pPr algn="ctr"/>
            <a:r>
              <a:rPr lang="fr-FR" sz="1100" dirty="0">
                <a:latin typeface="Century Gothic" panose="020B0502020202020204" pitchFamily="34" charset="0"/>
              </a:rPr>
              <a:t>(11%)</a:t>
            </a:r>
          </a:p>
        </p:txBody>
      </p:sp>
      <p:pic>
        <p:nvPicPr>
          <p:cNvPr id="62" name="Image 61">
            <a:extLst>
              <a:ext uri="{FF2B5EF4-FFF2-40B4-BE49-F238E27FC236}">
                <a16:creationId xmlns:a16="http://schemas.microsoft.com/office/drawing/2014/main" id="{1510EEB4-21B2-4EED-A0CA-0944072F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1251" y="3432967"/>
            <a:ext cx="748924" cy="748924"/>
          </a:xfrm>
          <a:prstGeom prst="rect">
            <a:avLst/>
          </a:prstGeom>
        </p:spPr>
      </p:pic>
      <p:pic>
        <p:nvPicPr>
          <p:cNvPr id="63" name="Image 62">
            <a:extLst>
              <a:ext uri="{FF2B5EF4-FFF2-40B4-BE49-F238E27FC236}">
                <a16:creationId xmlns:a16="http://schemas.microsoft.com/office/drawing/2014/main" id="{F31A5730-F5E3-4AE8-BBF5-44B62C037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6006" y="3432967"/>
            <a:ext cx="748924" cy="748924"/>
          </a:xfrm>
          <a:prstGeom prst="rect">
            <a:avLst/>
          </a:prstGeom>
        </p:spPr>
      </p:pic>
      <p:sp>
        <p:nvSpPr>
          <p:cNvPr id="64" name="ZoneTexte 63">
            <a:extLst>
              <a:ext uri="{FF2B5EF4-FFF2-40B4-BE49-F238E27FC236}">
                <a16:creationId xmlns:a16="http://schemas.microsoft.com/office/drawing/2014/main" id="{6100D785-2EC3-440E-9D21-6A3B2CD6C8BC}"/>
              </a:ext>
            </a:extLst>
          </p:cNvPr>
          <p:cNvSpPr txBox="1"/>
          <p:nvPr/>
        </p:nvSpPr>
        <p:spPr>
          <a:xfrm>
            <a:off x="6274912" y="4125307"/>
            <a:ext cx="1238404" cy="446276"/>
          </a:xfrm>
          <a:prstGeom prst="rect">
            <a:avLst/>
          </a:prstGeom>
          <a:noFill/>
        </p:spPr>
        <p:txBody>
          <a:bodyPr wrap="square" rtlCol="0">
            <a:spAutoFit/>
          </a:bodyPr>
          <a:lstStyle/>
          <a:p>
            <a:pPr algn="ctr"/>
            <a:r>
              <a:rPr lang="fr-FR" sz="1200" dirty="0" err="1">
                <a:solidFill>
                  <a:srgbClr val="00A99B"/>
                </a:solidFill>
                <a:latin typeface="Century Gothic" panose="020B0502020202020204" pitchFamily="34" charset="0"/>
              </a:rPr>
              <a:t>Tonnellé</a:t>
            </a:r>
            <a:endParaRPr lang="fr-FR" sz="1200" dirty="0">
              <a:solidFill>
                <a:srgbClr val="00A99B"/>
              </a:solidFill>
              <a:latin typeface="Century Gothic" panose="020B0502020202020204" pitchFamily="34" charset="0"/>
            </a:endParaRPr>
          </a:p>
          <a:p>
            <a:pPr algn="ctr"/>
            <a:r>
              <a:rPr lang="fr-FR" sz="1100" dirty="0">
                <a:latin typeface="Century Gothic" panose="020B0502020202020204" pitchFamily="34" charset="0"/>
              </a:rPr>
              <a:t>(8%)</a:t>
            </a:r>
          </a:p>
        </p:txBody>
      </p:sp>
      <p:sp>
        <p:nvSpPr>
          <p:cNvPr id="65" name="ZoneTexte 64">
            <a:extLst>
              <a:ext uri="{FF2B5EF4-FFF2-40B4-BE49-F238E27FC236}">
                <a16:creationId xmlns:a16="http://schemas.microsoft.com/office/drawing/2014/main" id="{E548E72E-C53A-4E1D-9F75-5A24BF01706D}"/>
              </a:ext>
            </a:extLst>
          </p:cNvPr>
          <p:cNvSpPr txBox="1"/>
          <p:nvPr/>
        </p:nvSpPr>
        <p:spPr>
          <a:xfrm>
            <a:off x="7609218" y="4125307"/>
            <a:ext cx="1238404"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Jaurès</a:t>
            </a:r>
          </a:p>
          <a:p>
            <a:pPr algn="ctr"/>
            <a:r>
              <a:rPr lang="fr-FR" sz="1100" dirty="0">
                <a:latin typeface="Century Gothic" panose="020B0502020202020204" pitchFamily="34" charset="0"/>
              </a:rPr>
              <a:t>(4%)</a:t>
            </a:r>
          </a:p>
        </p:txBody>
      </p:sp>
      <p:pic>
        <p:nvPicPr>
          <p:cNvPr id="78" name="Image 77">
            <a:extLst>
              <a:ext uri="{FF2B5EF4-FFF2-40B4-BE49-F238E27FC236}">
                <a16:creationId xmlns:a16="http://schemas.microsoft.com/office/drawing/2014/main" id="{EBA9BA38-18F1-41A5-8280-D11C17445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91" y="1334652"/>
            <a:ext cx="748924" cy="748924"/>
          </a:xfrm>
          <a:prstGeom prst="rect">
            <a:avLst/>
          </a:prstGeom>
        </p:spPr>
      </p:pic>
      <p:pic>
        <p:nvPicPr>
          <p:cNvPr id="79" name="Image 78">
            <a:extLst>
              <a:ext uri="{FF2B5EF4-FFF2-40B4-BE49-F238E27FC236}">
                <a16:creationId xmlns:a16="http://schemas.microsoft.com/office/drawing/2014/main" id="{507F984D-3B4E-42FF-9325-34302F81F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987" y="1355551"/>
            <a:ext cx="748924" cy="748924"/>
          </a:xfrm>
          <a:prstGeom prst="rect">
            <a:avLst/>
          </a:prstGeom>
        </p:spPr>
      </p:pic>
      <p:pic>
        <p:nvPicPr>
          <p:cNvPr id="80" name="Image 79">
            <a:extLst>
              <a:ext uri="{FF2B5EF4-FFF2-40B4-BE49-F238E27FC236}">
                <a16:creationId xmlns:a16="http://schemas.microsoft.com/office/drawing/2014/main" id="{90B3652D-3D64-4952-AF6A-D4107FFD9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019" y="1355551"/>
            <a:ext cx="748924" cy="748924"/>
          </a:xfrm>
          <a:prstGeom prst="rect">
            <a:avLst/>
          </a:prstGeom>
        </p:spPr>
      </p:pic>
      <p:sp>
        <p:nvSpPr>
          <p:cNvPr id="81" name="ZoneTexte 80">
            <a:extLst>
              <a:ext uri="{FF2B5EF4-FFF2-40B4-BE49-F238E27FC236}">
                <a16:creationId xmlns:a16="http://schemas.microsoft.com/office/drawing/2014/main" id="{EADA9192-DFCF-42F9-A868-55717529EAE7}"/>
              </a:ext>
            </a:extLst>
          </p:cNvPr>
          <p:cNvSpPr txBox="1"/>
          <p:nvPr/>
        </p:nvSpPr>
        <p:spPr>
          <a:xfrm>
            <a:off x="770251" y="2047895"/>
            <a:ext cx="1042332"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Tanneurs</a:t>
            </a:r>
          </a:p>
          <a:p>
            <a:pPr algn="ctr"/>
            <a:r>
              <a:rPr lang="fr-FR" sz="1100" dirty="0">
                <a:latin typeface="Century Gothic" panose="020B0502020202020204" pitchFamily="34" charset="0"/>
              </a:rPr>
              <a:t>(33%)</a:t>
            </a:r>
          </a:p>
        </p:txBody>
      </p:sp>
      <p:sp>
        <p:nvSpPr>
          <p:cNvPr id="82" name="ZoneTexte 81">
            <a:extLst>
              <a:ext uri="{FF2B5EF4-FFF2-40B4-BE49-F238E27FC236}">
                <a16:creationId xmlns:a16="http://schemas.microsoft.com/office/drawing/2014/main" id="{93714289-18B7-4922-A06B-9B2787F9C717}"/>
              </a:ext>
            </a:extLst>
          </p:cNvPr>
          <p:cNvSpPr txBox="1"/>
          <p:nvPr/>
        </p:nvSpPr>
        <p:spPr>
          <a:xfrm>
            <a:off x="2243344" y="2047894"/>
            <a:ext cx="1106250"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Deux-Lions</a:t>
            </a:r>
          </a:p>
          <a:p>
            <a:pPr algn="ctr"/>
            <a:r>
              <a:rPr lang="fr-FR" sz="1100" dirty="0">
                <a:latin typeface="Century Gothic" panose="020B0502020202020204" pitchFamily="34" charset="0"/>
              </a:rPr>
              <a:t>(24%)</a:t>
            </a:r>
          </a:p>
        </p:txBody>
      </p:sp>
      <p:sp>
        <p:nvSpPr>
          <p:cNvPr id="83" name="ZoneTexte 82">
            <a:extLst>
              <a:ext uri="{FF2B5EF4-FFF2-40B4-BE49-F238E27FC236}">
                <a16:creationId xmlns:a16="http://schemas.microsoft.com/office/drawing/2014/main" id="{225600B9-9863-4DEA-92B6-54501CA535EE}"/>
              </a:ext>
            </a:extLst>
          </p:cNvPr>
          <p:cNvSpPr txBox="1"/>
          <p:nvPr/>
        </p:nvSpPr>
        <p:spPr>
          <a:xfrm>
            <a:off x="3509698" y="2047893"/>
            <a:ext cx="1238405"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Grandmont</a:t>
            </a:r>
          </a:p>
          <a:p>
            <a:pPr algn="ctr"/>
            <a:r>
              <a:rPr lang="fr-FR" sz="1100" dirty="0">
                <a:latin typeface="Century Gothic" panose="020B0502020202020204" pitchFamily="34" charset="0"/>
              </a:rPr>
              <a:t>(17%)</a:t>
            </a:r>
          </a:p>
        </p:txBody>
      </p:sp>
      <p:pic>
        <p:nvPicPr>
          <p:cNvPr id="84" name="Image 83">
            <a:extLst>
              <a:ext uri="{FF2B5EF4-FFF2-40B4-BE49-F238E27FC236}">
                <a16:creationId xmlns:a16="http://schemas.microsoft.com/office/drawing/2014/main" id="{0DA6434D-5A8E-44DB-B070-CB31A2DFF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374" y="1334652"/>
            <a:ext cx="748924" cy="748924"/>
          </a:xfrm>
          <a:prstGeom prst="rect">
            <a:avLst/>
          </a:prstGeom>
        </p:spPr>
      </p:pic>
      <p:sp>
        <p:nvSpPr>
          <p:cNvPr id="85" name="ZoneTexte 84">
            <a:extLst>
              <a:ext uri="{FF2B5EF4-FFF2-40B4-BE49-F238E27FC236}">
                <a16:creationId xmlns:a16="http://schemas.microsoft.com/office/drawing/2014/main" id="{182F478E-F243-4494-88ED-8FFBC44DF873}"/>
              </a:ext>
            </a:extLst>
          </p:cNvPr>
          <p:cNvSpPr txBox="1"/>
          <p:nvPr/>
        </p:nvSpPr>
        <p:spPr>
          <a:xfrm>
            <a:off x="5013889" y="2047892"/>
            <a:ext cx="1042332" cy="446276"/>
          </a:xfrm>
          <a:prstGeom prst="rect">
            <a:avLst/>
          </a:prstGeom>
          <a:noFill/>
        </p:spPr>
        <p:txBody>
          <a:bodyPr wrap="square" rtlCol="0">
            <a:spAutoFit/>
          </a:bodyPr>
          <a:lstStyle/>
          <a:p>
            <a:pPr algn="ctr"/>
            <a:r>
              <a:rPr lang="fr-FR" sz="1200" dirty="0" err="1">
                <a:solidFill>
                  <a:srgbClr val="00A99B"/>
                </a:solidFill>
                <a:latin typeface="Century Gothic" panose="020B0502020202020204" pitchFamily="34" charset="0"/>
              </a:rPr>
              <a:t>Tonnellé</a:t>
            </a:r>
            <a:endParaRPr lang="fr-FR" sz="1200" dirty="0">
              <a:solidFill>
                <a:srgbClr val="00A99B"/>
              </a:solidFill>
              <a:latin typeface="Century Gothic" panose="020B0502020202020204" pitchFamily="34" charset="0"/>
            </a:endParaRPr>
          </a:p>
          <a:p>
            <a:pPr algn="ctr"/>
            <a:r>
              <a:rPr lang="fr-FR" sz="1100" dirty="0">
                <a:latin typeface="Century Gothic" panose="020B0502020202020204" pitchFamily="34" charset="0"/>
              </a:rPr>
              <a:t>(9%)</a:t>
            </a:r>
          </a:p>
        </p:txBody>
      </p:sp>
      <p:pic>
        <p:nvPicPr>
          <p:cNvPr id="86" name="Image 85">
            <a:extLst>
              <a:ext uri="{FF2B5EF4-FFF2-40B4-BE49-F238E27FC236}">
                <a16:creationId xmlns:a16="http://schemas.microsoft.com/office/drawing/2014/main" id="{F1C88465-63EE-4A78-891E-0B9C15584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342" y="1355551"/>
            <a:ext cx="748924" cy="748924"/>
          </a:xfrm>
          <a:prstGeom prst="rect">
            <a:avLst/>
          </a:prstGeom>
        </p:spPr>
      </p:pic>
      <p:pic>
        <p:nvPicPr>
          <p:cNvPr id="87" name="Image 86">
            <a:extLst>
              <a:ext uri="{FF2B5EF4-FFF2-40B4-BE49-F238E27FC236}">
                <a16:creationId xmlns:a16="http://schemas.microsoft.com/office/drawing/2014/main" id="{2AD78372-4370-4F31-829C-4C8A61FD5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097" y="1355551"/>
            <a:ext cx="748924" cy="748924"/>
          </a:xfrm>
          <a:prstGeom prst="rect">
            <a:avLst/>
          </a:prstGeom>
        </p:spPr>
      </p:pic>
      <p:sp>
        <p:nvSpPr>
          <p:cNvPr id="88" name="ZoneTexte 87">
            <a:extLst>
              <a:ext uri="{FF2B5EF4-FFF2-40B4-BE49-F238E27FC236}">
                <a16:creationId xmlns:a16="http://schemas.microsoft.com/office/drawing/2014/main" id="{F20927EA-A7EF-42CB-A5C9-6A7BC1085FF9}"/>
              </a:ext>
            </a:extLst>
          </p:cNvPr>
          <p:cNvSpPr txBox="1"/>
          <p:nvPr/>
        </p:nvSpPr>
        <p:spPr>
          <a:xfrm>
            <a:off x="6263003" y="2047891"/>
            <a:ext cx="1238404"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Jean Luthier</a:t>
            </a:r>
          </a:p>
          <a:p>
            <a:pPr algn="ctr"/>
            <a:r>
              <a:rPr lang="fr-FR" sz="1100" dirty="0">
                <a:latin typeface="Century Gothic" panose="020B0502020202020204" pitchFamily="34" charset="0"/>
              </a:rPr>
              <a:t>(7%)</a:t>
            </a:r>
          </a:p>
        </p:txBody>
      </p:sp>
      <p:sp>
        <p:nvSpPr>
          <p:cNvPr id="89" name="ZoneTexte 88">
            <a:extLst>
              <a:ext uri="{FF2B5EF4-FFF2-40B4-BE49-F238E27FC236}">
                <a16:creationId xmlns:a16="http://schemas.microsoft.com/office/drawing/2014/main" id="{C1BFF1DC-B24B-4733-B26F-4CDAD35A9E21}"/>
              </a:ext>
            </a:extLst>
          </p:cNvPr>
          <p:cNvSpPr txBox="1"/>
          <p:nvPr/>
        </p:nvSpPr>
        <p:spPr>
          <a:xfrm>
            <a:off x="7597308" y="2047891"/>
            <a:ext cx="1345355" cy="446276"/>
          </a:xfrm>
          <a:prstGeom prst="rect">
            <a:avLst/>
          </a:prstGeom>
          <a:noFill/>
        </p:spPr>
        <p:txBody>
          <a:bodyPr wrap="square" rtlCol="0">
            <a:spAutoFit/>
          </a:bodyPr>
          <a:lstStyle/>
          <a:p>
            <a:pPr algn="ctr"/>
            <a:r>
              <a:rPr lang="fr-FR" sz="1200" dirty="0">
                <a:solidFill>
                  <a:srgbClr val="00A99B"/>
                </a:solidFill>
                <a:latin typeface="Century Gothic" panose="020B0502020202020204" pitchFamily="34" charset="0"/>
              </a:rPr>
              <a:t>André </a:t>
            </a:r>
            <a:r>
              <a:rPr lang="fr-FR" sz="1200" dirty="0" err="1">
                <a:solidFill>
                  <a:srgbClr val="00A99B"/>
                </a:solidFill>
                <a:latin typeface="Century Gothic" panose="020B0502020202020204" pitchFamily="34" charset="0"/>
              </a:rPr>
              <a:t>Gouazé</a:t>
            </a:r>
            <a:endParaRPr lang="fr-FR" sz="1200" dirty="0">
              <a:solidFill>
                <a:srgbClr val="00A99B"/>
              </a:solidFill>
              <a:latin typeface="Century Gothic" panose="020B0502020202020204" pitchFamily="34" charset="0"/>
            </a:endParaRPr>
          </a:p>
          <a:p>
            <a:pPr algn="ctr"/>
            <a:r>
              <a:rPr lang="fr-FR" sz="1100" dirty="0">
                <a:latin typeface="Century Gothic" panose="020B0502020202020204" pitchFamily="34" charset="0"/>
              </a:rPr>
              <a:t>(5%)</a:t>
            </a:r>
          </a:p>
        </p:txBody>
      </p:sp>
      <p:sp>
        <p:nvSpPr>
          <p:cNvPr id="90" name="ZoneTexte 89">
            <a:extLst>
              <a:ext uri="{FF2B5EF4-FFF2-40B4-BE49-F238E27FC236}">
                <a16:creationId xmlns:a16="http://schemas.microsoft.com/office/drawing/2014/main" id="{62E98582-8201-4CA5-A211-5D6B794F08A7}"/>
              </a:ext>
            </a:extLst>
          </p:cNvPr>
          <p:cNvSpPr txBox="1"/>
          <p:nvPr/>
        </p:nvSpPr>
        <p:spPr>
          <a:xfrm>
            <a:off x="860792" y="2827337"/>
            <a:ext cx="4560138" cy="307777"/>
          </a:xfrm>
          <a:prstGeom prst="rect">
            <a:avLst/>
          </a:prstGeom>
          <a:noFill/>
        </p:spPr>
        <p:txBody>
          <a:bodyPr wrap="square" rtlCol="0">
            <a:spAutoFit/>
          </a:bodyPr>
          <a:lstStyle/>
          <a:p>
            <a:r>
              <a:rPr lang="fr-FR" sz="1400" b="1" i="1" dirty="0">
                <a:solidFill>
                  <a:srgbClr val="00A99B"/>
                </a:solidFill>
                <a:latin typeface="Century Gothic" panose="020B0502020202020204" pitchFamily="34" charset="0"/>
              </a:rPr>
              <a:t>Chez les enseignant.e.s/</a:t>
            </a:r>
            <a:r>
              <a:rPr lang="fr-FR" sz="1400" b="1" i="1" dirty="0" err="1">
                <a:solidFill>
                  <a:srgbClr val="00A99B"/>
                </a:solidFill>
                <a:latin typeface="Century Gothic" panose="020B0502020202020204" pitchFamily="34" charset="0"/>
              </a:rPr>
              <a:t>chercheur.ses</a:t>
            </a:r>
            <a:r>
              <a:rPr lang="fr-FR" sz="1400" b="1" i="1" dirty="0">
                <a:solidFill>
                  <a:srgbClr val="00A99B"/>
                </a:solidFill>
                <a:latin typeface="Century Gothic" panose="020B0502020202020204" pitchFamily="34" charset="0"/>
              </a:rPr>
              <a:t> (n = 347)</a:t>
            </a:r>
          </a:p>
        </p:txBody>
      </p:sp>
      <p:sp>
        <p:nvSpPr>
          <p:cNvPr id="92" name="ZoneTexte 91">
            <a:extLst>
              <a:ext uri="{FF2B5EF4-FFF2-40B4-BE49-F238E27FC236}">
                <a16:creationId xmlns:a16="http://schemas.microsoft.com/office/drawing/2014/main" id="{91FA6D64-D734-4211-A61A-CEEF85D18CFB}"/>
              </a:ext>
            </a:extLst>
          </p:cNvPr>
          <p:cNvSpPr txBox="1"/>
          <p:nvPr/>
        </p:nvSpPr>
        <p:spPr>
          <a:xfrm>
            <a:off x="860792" y="4873929"/>
            <a:ext cx="2412268" cy="307777"/>
          </a:xfrm>
          <a:prstGeom prst="rect">
            <a:avLst/>
          </a:prstGeom>
          <a:noFill/>
        </p:spPr>
        <p:txBody>
          <a:bodyPr wrap="square" rtlCol="0">
            <a:spAutoFit/>
          </a:bodyPr>
          <a:lstStyle/>
          <a:p>
            <a:r>
              <a:rPr lang="fr-FR" sz="1400" b="1" i="1" dirty="0">
                <a:solidFill>
                  <a:srgbClr val="00A99B"/>
                </a:solidFill>
                <a:latin typeface="Century Gothic" panose="020B0502020202020204" pitchFamily="34" charset="0"/>
              </a:rPr>
              <a:t>Chez les BIATSS (n = 544)</a:t>
            </a:r>
          </a:p>
        </p:txBody>
      </p:sp>
      <p:sp>
        <p:nvSpPr>
          <p:cNvPr id="3" name="Espace réservé du numéro de diapositive 2">
            <a:extLst>
              <a:ext uri="{FF2B5EF4-FFF2-40B4-BE49-F238E27FC236}">
                <a16:creationId xmlns:a16="http://schemas.microsoft.com/office/drawing/2014/main" id="{C4216E25-2F85-4DE5-998B-0403F43F603D}"/>
              </a:ext>
            </a:extLst>
          </p:cNvPr>
          <p:cNvSpPr>
            <a:spLocks noGrp="1"/>
          </p:cNvSpPr>
          <p:nvPr>
            <p:ph type="sldNum" sz="quarter" idx="12"/>
          </p:nvPr>
        </p:nvSpPr>
        <p:spPr/>
        <p:txBody>
          <a:bodyPr/>
          <a:lstStyle/>
          <a:p>
            <a:fld id="{E399C115-596B-4060-A119-8783C9F587DB}" type="slidenum">
              <a:rPr lang="fr-FR" smtClean="0"/>
              <a:t>9</a:t>
            </a:fld>
            <a:endParaRPr lang="fr-FR"/>
          </a:p>
        </p:txBody>
      </p:sp>
    </p:spTree>
    <p:extLst>
      <p:ext uri="{BB962C8B-B14F-4D97-AF65-F5344CB8AC3E}">
        <p14:creationId xmlns:p14="http://schemas.microsoft.com/office/powerpoint/2010/main" val="8409116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a:extLst>
              <a:ext uri="{FF2B5EF4-FFF2-40B4-BE49-F238E27FC236}">
                <a16:creationId xmlns:a16="http://schemas.microsoft.com/office/drawing/2014/main" id="{BC0C0651-4BB5-437D-9119-7E088E756A72}"/>
              </a:ext>
            </a:extLst>
          </p:cNvPr>
          <p:cNvSpPr txBox="1"/>
          <p:nvPr/>
        </p:nvSpPr>
        <p:spPr>
          <a:xfrm>
            <a:off x="264252" y="2583809"/>
            <a:ext cx="8542397" cy="830997"/>
          </a:xfrm>
          <a:prstGeom prst="rect">
            <a:avLst/>
          </a:prstGeom>
          <a:noFill/>
        </p:spPr>
        <p:txBody>
          <a:bodyPr wrap="square" rtlCol="0">
            <a:spAutoFit/>
          </a:bodyPr>
          <a:lstStyle/>
          <a:p>
            <a:pPr algn="ctr"/>
            <a:r>
              <a:rPr lang="fr-FR" sz="2400" b="1" dirty="0">
                <a:latin typeface="Century Gothic" panose="020B0502020202020204" pitchFamily="34" charset="0"/>
              </a:rPr>
              <a:t>3 – ANALYSES COMPLEMENTAIRES</a:t>
            </a:r>
          </a:p>
          <a:p>
            <a:pPr algn="ctr"/>
            <a:r>
              <a:rPr lang="fr-FR" sz="2400" b="1" dirty="0">
                <a:latin typeface="Century Gothic" panose="020B0502020202020204" pitchFamily="34" charset="0"/>
              </a:rPr>
              <a:t>Télétravail et flotte de véhicules</a:t>
            </a:r>
          </a:p>
        </p:txBody>
      </p:sp>
      <p:sp>
        <p:nvSpPr>
          <p:cNvPr id="8" name="Espace réservé du numéro de diapositive 7">
            <a:extLst>
              <a:ext uri="{FF2B5EF4-FFF2-40B4-BE49-F238E27FC236}">
                <a16:creationId xmlns:a16="http://schemas.microsoft.com/office/drawing/2014/main" id="{E901BD47-C120-43BD-B347-29E22029C13F}"/>
              </a:ext>
            </a:extLst>
          </p:cNvPr>
          <p:cNvSpPr>
            <a:spLocks noGrp="1"/>
          </p:cNvSpPr>
          <p:nvPr>
            <p:ph type="sldNum" sz="quarter" idx="12"/>
          </p:nvPr>
        </p:nvSpPr>
        <p:spPr/>
        <p:txBody>
          <a:bodyPr/>
          <a:lstStyle/>
          <a:p>
            <a:fld id="{E399C115-596B-4060-A119-8783C9F587DB}" type="slidenum">
              <a:rPr lang="fr-FR" smtClean="0"/>
              <a:t>90</a:t>
            </a:fld>
            <a:endParaRPr lang="fr-FR"/>
          </a:p>
        </p:txBody>
      </p:sp>
    </p:spTree>
    <p:extLst>
      <p:ext uri="{BB962C8B-B14F-4D97-AF65-F5344CB8AC3E}">
        <p14:creationId xmlns:p14="http://schemas.microsoft.com/office/powerpoint/2010/main" val="25064958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Analyses complémentaires</a:t>
            </a:r>
          </a:p>
        </p:txBody>
      </p:sp>
      <p:sp>
        <p:nvSpPr>
          <p:cNvPr id="3" name="ZoneTexte 2">
            <a:extLst>
              <a:ext uri="{FF2B5EF4-FFF2-40B4-BE49-F238E27FC236}">
                <a16:creationId xmlns:a16="http://schemas.microsoft.com/office/drawing/2014/main" id="{AEE54BD4-5611-41E3-A192-384F001BC56D}"/>
              </a:ext>
            </a:extLst>
          </p:cNvPr>
          <p:cNvSpPr txBox="1"/>
          <p:nvPr/>
        </p:nvSpPr>
        <p:spPr>
          <a:xfrm>
            <a:off x="494950" y="919678"/>
            <a:ext cx="8447714" cy="5652000"/>
          </a:xfrm>
          <a:prstGeom prst="rect">
            <a:avLst/>
          </a:prstGeom>
          <a:noFill/>
        </p:spPr>
        <p:txBody>
          <a:bodyPr wrap="square" numCol="2" spcCol="36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0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a:t>
            </a:r>
            <a:r>
              <a:rPr kumimoji="0" 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télétravail</a:t>
            </a:r>
            <a:r>
              <a:rPr kumimoji="0" lang="fr-FR" sz="10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est une pratique désormais bien ancrée dans les habitudes. Aucune évolution particulière n’étant prévue, cette pratique ne devrait pas avoir d’incidence sur les pratiques de déplacements. </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i="1" dirty="0">
                <a:solidFill>
                  <a:prstClr val="black"/>
                </a:solidFill>
                <a:latin typeface="Century Gothic" panose="020B0502020202020204" pitchFamily="34" charset="0"/>
              </a:rPr>
              <a:t>Source : Université</a:t>
            </a:r>
            <a:endParaRPr kumimoji="0" lang="fr-FR" sz="105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b="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50"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dirty="0">
                <a:solidFill>
                  <a:prstClr val="black"/>
                </a:solidFill>
                <a:latin typeface="Century Gothic" panose="020B0502020202020204" pitchFamily="34" charset="0"/>
              </a:rPr>
              <a:t>Sur 2022, entre 142 et 147 BIATSS ont bénéficié d’une </a:t>
            </a:r>
            <a:r>
              <a:rPr lang="fr-FR" sz="1050" b="1" dirty="0">
                <a:solidFill>
                  <a:prstClr val="black"/>
                </a:solidFill>
                <a:latin typeface="Century Gothic" panose="020B0502020202020204" pitchFamily="34" charset="0"/>
              </a:rPr>
              <a:t>prise en charge employeur pour leur abonnement aux transports en commun</a:t>
            </a:r>
            <a:r>
              <a:rPr lang="fr-FR" sz="1050" dirty="0">
                <a:solidFill>
                  <a:prstClr val="black"/>
                </a:solidFill>
                <a:latin typeface="Century Gothic" panose="020B0502020202020204" pitchFamily="34" charset="0"/>
              </a:rPr>
              <a:t>, pour un effectif global d’environ 1200 personnes, soit un taux d’environ 12%, cohérent avec les pratiques déclarées dans l’enquête (11%).</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dirty="0">
                <a:solidFill>
                  <a:prstClr val="black"/>
                </a:solidFill>
                <a:latin typeface="Century Gothic" panose="020B0502020202020204" pitchFamily="34" charset="0"/>
              </a:rPr>
              <a:t>Il conviendra d’évaluer dans quelle mesure le Forfait Mobilité Durable peut permettre d’inciter au développement des modes alternatifs (transports publics mais aussi vélo et covoiturage).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50" b="0" dirty="0">
                <a:solidFill>
                  <a:prstClr val="black"/>
                </a:solidFill>
                <a:latin typeface="Century Gothic" panose="020B0502020202020204" pitchFamily="34" charset="0"/>
              </a:rPr>
              <a:t>Enfin concernant la </a:t>
            </a:r>
            <a:r>
              <a:rPr lang="fr-FR" sz="1050" b="1" dirty="0">
                <a:solidFill>
                  <a:prstClr val="black"/>
                </a:solidFill>
                <a:latin typeface="Century Gothic" panose="020B0502020202020204" pitchFamily="34" charset="0"/>
              </a:rPr>
              <a:t>flotte de véhicules</a:t>
            </a:r>
            <a:r>
              <a:rPr lang="fr-FR" sz="1050" b="0" dirty="0">
                <a:solidFill>
                  <a:prstClr val="black"/>
                </a:solidFill>
                <a:latin typeface="Century Gothic" panose="020B0502020202020204" pitchFamily="34" charset="0"/>
              </a:rPr>
              <a:t>, trois paramètres sont à prendre en compte :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b="0" dirty="0">
                <a:solidFill>
                  <a:prstClr val="black"/>
                </a:solidFill>
                <a:latin typeface="Century Gothic" panose="020B0502020202020204" pitchFamily="34" charset="0"/>
              </a:rPr>
              <a:t>D’une part, l’ancienneté du véhicule, qui suggère un probable besoin de renouvellement ou de transfert vers une solution alternative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D’autre part, le </a:t>
            </a:r>
            <a:r>
              <a:rPr kumimoji="0" lang="fr-FR" sz="105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kilomét</a:t>
            </a:r>
            <a:r>
              <a:rPr lang="fr-FR" sz="1050" dirty="0">
                <a:solidFill>
                  <a:prstClr val="black"/>
                </a:solidFill>
                <a:latin typeface="Century Gothic" panose="020B0502020202020204" pitchFamily="34" charset="0"/>
              </a:rPr>
              <a:t>rage annuel* qui, s’il est inférieur à 5 000 km par mois, peut permette d’envisager une mutualisation avec un ou plusieurs autres véhicules et/ou un vélo à assistance électrique ou un vélo cargo</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Enfin, le type de carburant, et plus globalement le classement Crit’Air potentiel dans la perspective de la Zone à Faibles Emissions mobilité à venir sur Tours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050" dirty="0">
              <a:solidFill>
                <a:prstClr val="black"/>
              </a:solidFill>
              <a:latin typeface="Century Gothic" panose="020B0502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fr-FR" sz="105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Suivant ces trois paramètres, 8 véhicules pourront faire l’objet d’une réflexion en termes d’évolution dans le cadre du plan d’action à venir (surlignés en jaune dans le tableau page suivante), tous de type petit utilitaire. Ces véhicules parcourent en moyenne entre 700 et 5000 km par an.</a:t>
            </a:r>
          </a:p>
          <a:p>
            <a:pPr marR="0" lvl="0" algn="just" defTabSz="457200" rtl="0" eaLnBrk="1" fontAlgn="auto" latinLnBrk="0" hangingPunct="1">
              <a:lnSpc>
                <a:spcPct val="100000"/>
              </a:lnSpc>
              <a:spcBef>
                <a:spcPts val="0"/>
              </a:spcBef>
              <a:spcAft>
                <a:spcPts val="0"/>
              </a:spcAft>
              <a:buClrTx/>
              <a:buSzTx/>
              <a:tabLst/>
              <a:defRPr/>
            </a:pPr>
            <a:endParaRPr lang="fr-FR" sz="1100" dirty="0">
              <a:solidFill>
                <a:prstClr val="black"/>
              </a:solidFill>
              <a:latin typeface="Century Gothic" panose="020B0502020202020204" pitchFamily="34" charset="0"/>
            </a:endParaRPr>
          </a:p>
          <a:p>
            <a:pPr lvl="0" algn="just">
              <a:defRPr/>
            </a:pPr>
            <a:r>
              <a:rPr lang="fr-FR" sz="1050" dirty="0">
                <a:solidFill>
                  <a:prstClr val="black"/>
                </a:solidFill>
                <a:latin typeface="Century Gothic" panose="020B0502020202020204" pitchFamily="34" charset="0"/>
              </a:rPr>
              <a:t>Ces réflexions s’inscriront dans le cadre des obligations concernant la commande publique (articles L. 224-7 à L. 224-8-2 du code de l’environnement) pour les parcs de plus de 20 véhicules  : </a:t>
            </a:r>
          </a:p>
          <a:p>
            <a:pPr marL="171450" lvl="0" indent="-171450" algn="just">
              <a:buFont typeface="Arial" panose="020B0604020202020204" pitchFamily="34" charset="0"/>
              <a:buChar char="•"/>
              <a:defRPr/>
            </a:pPr>
            <a:r>
              <a:rPr lang="fr-FR" sz="1050" dirty="0">
                <a:solidFill>
                  <a:prstClr val="black"/>
                </a:solidFill>
                <a:latin typeface="Century Gothic" panose="020B0502020202020204" pitchFamily="34" charset="0"/>
              </a:rPr>
              <a:t>jusqu’à fin 2026, au moins 50% des véhicules renouvelés annuellement doivent être des VFE (véhicules à faibles émissions, moins de 60 g de CO2 / km). À partir de 2027, cette part minimale est de 70%. </a:t>
            </a:r>
          </a:p>
          <a:p>
            <a:pPr marL="171450" lvl="0" indent="-171450" algn="just">
              <a:buFont typeface="Arial" panose="020B0604020202020204" pitchFamily="34" charset="0"/>
              <a:buChar char="•"/>
              <a:defRPr/>
            </a:pPr>
            <a:r>
              <a:rPr lang="fr-FR" sz="1050" dirty="0">
                <a:solidFill>
                  <a:prstClr val="black"/>
                </a:solidFill>
                <a:latin typeface="Century Gothic" panose="020B0502020202020204" pitchFamily="34" charset="0"/>
              </a:rPr>
              <a:t>à partir de 2026, 37,4% des véhicules renouvelés devront être des VTFE (véhicules à très faibles émissions – électriques, hydrogène etc.). </a:t>
            </a:r>
            <a:endParaRPr kumimoji="0" lang="fr-FR" sz="105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just" defTabSz="457200" rtl="0" eaLnBrk="1" fontAlgn="auto" latinLnBrk="0" hangingPunct="1">
              <a:lnSpc>
                <a:spcPct val="100000"/>
              </a:lnSpc>
              <a:spcBef>
                <a:spcPts val="0"/>
              </a:spcBef>
              <a:spcAft>
                <a:spcPts val="0"/>
              </a:spcAft>
              <a:buClrTx/>
              <a:buSzTx/>
              <a:tabLst/>
              <a:defRPr/>
            </a:pPr>
            <a:endParaRPr lang="fr-FR" sz="1100" dirty="0">
              <a:solidFill>
                <a:prstClr val="black"/>
              </a:solidFill>
              <a:latin typeface="Century Gothic" panose="020B0502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fr-FR" sz="1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*Calculé en moyenne en croisant kilométrage total et ancienneté du véhicule</a:t>
            </a:r>
          </a:p>
        </p:txBody>
      </p:sp>
      <p:sp>
        <p:nvSpPr>
          <p:cNvPr id="4" name="Espace réservé du numéro de diapositive 3">
            <a:extLst>
              <a:ext uri="{FF2B5EF4-FFF2-40B4-BE49-F238E27FC236}">
                <a16:creationId xmlns:a16="http://schemas.microsoft.com/office/drawing/2014/main" id="{C5E39D08-BCA5-4A07-9479-EEFF9C9F4A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6EAAC613-9DE9-426C-9849-9B48E6538233}"/>
              </a:ext>
            </a:extLst>
          </p:cNvPr>
          <p:cNvPicPr>
            <a:picLocks noChangeAspect="1"/>
          </p:cNvPicPr>
          <p:nvPr/>
        </p:nvPicPr>
        <p:blipFill>
          <a:blip r:embed="rId2"/>
          <a:stretch>
            <a:fillRect/>
          </a:stretch>
        </p:blipFill>
        <p:spPr>
          <a:xfrm>
            <a:off x="867718" y="1862263"/>
            <a:ext cx="3307080" cy="3147060"/>
          </a:xfrm>
          <a:prstGeom prst="rect">
            <a:avLst/>
          </a:prstGeom>
        </p:spPr>
      </p:pic>
    </p:spTree>
    <p:extLst>
      <p:ext uri="{BB962C8B-B14F-4D97-AF65-F5344CB8AC3E}">
        <p14:creationId xmlns:p14="http://schemas.microsoft.com/office/powerpoint/2010/main" val="28733553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r>
              <a:rPr lang="fr-FR" b="1" dirty="0">
                <a:latin typeface="Century Gothic" panose="020B0502020202020204" pitchFamily="34" charset="0"/>
              </a:rPr>
              <a:t>Analyses complémentaires</a:t>
            </a:r>
          </a:p>
        </p:txBody>
      </p:sp>
      <p:sp>
        <p:nvSpPr>
          <p:cNvPr id="4" name="Espace réservé du numéro de diapositive 3">
            <a:extLst>
              <a:ext uri="{FF2B5EF4-FFF2-40B4-BE49-F238E27FC236}">
                <a16:creationId xmlns:a16="http://schemas.microsoft.com/office/drawing/2014/main" id="{C5E39D08-BCA5-4A07-9479-EEFF9C9F4A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4E8485CE-6D31-4E1A-AF14-97DFD4B29AE5}"/>
              </a:ext>
            </a:extLst>
          </p:cNvPr>
          <p:cNvPicPr>
            <a:picLocks noChangeAspect="1"/>
          </p:cNvPicPr>
          <p:nvPr/>
        </p:nvPicPr>
        <p:blipFill>
          <a:blip r:embed="rId2"/>
          <a:stretch>
            <a:fillRect/>
          </a:stretch>
        </p:blipFill>
        <p:spPr>
          <a:xfrm>
            <a:off x="395023" y="886362"/>
            <a:ext cx="8496000" cy="5335322"/>
          </a:xfrm>
          <a:prstGeom prst="rect">
            <a:avLst/>
          </a:prstGeom>
        </p:spPr>
      </p:pic>
    </p:spTree>
    <p:extLst>
      <p:ext uri="{BB962C8B-B14F-4D97-AF65-F5344CB8AC3E}">
        <p14:creationId xmlns:p14="http://schemas.microsoft.com/office/powerpoint/2010/main" val="38541420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a:extLst>
              <a:ext uri="{FF2B5EF4-FFF2-40B4-BE49-F238E27FC236}">
                <a16:creationId xmlns:a16="http://schemas.microsoft.com/office/drawing/2014/main" id="{BC0C0651-4BB5-437D-9119-7E088E756A72}"/>
              </a:ext>
            </a:extLst>
          </p:cNvPr>
          <p:cNvSpPr txBox="1"/>
          <p:nvPr/>
        </p:nvSpPr>
        <p:spPr>
          <a:xfrm>
            <a:off x="264252" y="2583809"/>
            <a:ext cx="8542397" cy="461665"/>
          </a:xfrm>
          <a:prstGeom prst="rect">
            <a:avLst/>
          </a:prstGeom>
          <a:noFill/>
        </p:spPr>
        <p:txBody>
          <a:bodyPr wrap="square" rtlCol="0">
            <a:spAutoFit/>
          </a:bodyPr>
          <a:lstStyle/>
          <a:p>
            <a:pPr algn="ctr"/>
            <a:r>
              <a:rPr lang="fr-FR" sz="2400" b="1" dirty="0">
                <a:latin typeface="Century Gothic" panose="020B0502020202020204" pitchFamily="34" charset="0"/>
              </a:rPr>
              <a:t>4 – ANALYSE ET CONCLUSION</a:t>
            </a:r>
          </a:p>
        </p:txBody>
      </p:sp>
      <p:sp>
        <p:nvSpPr>
          <p:cNvPr id="8" name="Espace réservé du numéro de diapositive 7">
            <a:extLst>
              <a:ext uri="{FF2B5EF4-FFF2-40B4-BE49-F238E27FC236}">
                <a16:creationId xmlns:a16="http://schemas.microsoft.com/office/drawing/2014/main" id="{E901BD47-C120-43BD-B347-29E22029C13F}"/>
              </a:ext>
            </a:extLst>
          </p:cNvPr>
          <p:cNvSpPr>
            <a:spLocks noGrp="1"/>
          </p:cNvSpPr>
          <p:nvPr>
            <p:ph type="sldNum" sz="quarter" idx="12"/>
          </p:nvPr>
        </p:nvSpPr>
        <p:spPr/>
        <p:txBody>
          <a:bodyPr/>
          <a:lstStyle/>
          <a:p>
            <a:fld id="{E399C115-596B-4060-A119-8783C9F587DB}" type="slidenum">
              <a:rPr lang="fr-FR" smtClean="0"/>
              <a:t>93</a:t>
            </a:fld>
            <a:endParaRPr lang="fr-FR"/>
          </a:p>
        </p:txBody>
      </p:sp>
    </p:spTree>
    <p:extLst>
      <p:ext uri="{BB962C8B-B14F-4D97-AF65-F5344CB8AC3E}">
        <p14:creationId xmlns:p14="http://schemas.microsoft.com/office/powerpoint/2010/main" val="7488507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Analyse et conclusion (1)</a:t>
            </a:r>
          </a:p>
        </p:txBody>
      </p:sp>
      <p:sp>
        <p:nvSpPr>
          <p:cNvPr id="4" name="Espace réservé du numéro de diapositive 3">
            <a:extLst>
              <a:ext uri="{FF2B5EF4-FFF2-40B4-BE49-F238E27FC236}">
                <a16:creationId xmlns:a16="http://schemas.microsoft.com/office/drawing/2014/main" id="{1C40D21E-58CE-45A7-A4F7-1C94C6B796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 name="ZoneTexte 29">
            <a:extLst>
              <a:ext uri="{FF2B5EF4-FFF2-40B4-BE49-F238E27FC236}">
                <a16:creationId xmlns:a16="http://schemas.microsoft.com/office/drawing/2014/main" id="{0921D10D-2C50-4B45-B532-CEF0A41E9B3D}"/>
              </a:ext>
            </a:extLst>
          </p:cNvPr>
          <p:cNvSpPr txBox="1"/>
          <p:nvPr/>
        </p:nvSpPr>
        <p:spPr>
          <a:xfrm>
            <a:off x="494950" y="882057"/>
            <a:ext cx="8364965" cy="5868000"/>
          </a:xfrm>
          <a:prstGeom prst="rect">
            <a:avLst/>
          </a:prstGeom>
          <a:noFill/>
        </p:spPr>
        <p:txBody>
          <a:bodyPr wrap="square" numCol="2" spcCol="360000" rtlCol="0">
            <a:spAutoFit/>
          </a:bodyPr>
          <a:lstStyle/>
          <a:p>
            <a:pPr algn="just" defTabSz="914400">
              <a:defRPr sz="1800" b="0" i="0" u="none" strike="noStrike" kern="0" cap="none" spc="0" baseline="0">
                <a:solidFill>
                  <a:srgbClr val="000000"/>
                </a:solidFill>
                <a:uFillTx/>
              </a:defRPr>
            </a:pPr>
            <a:r>
              <a:rPr lang="fr-FR" sz="1000" b="1" dirty="0">
                <a:solidFill>
                  <a:srgbClr val="00A99B"/>
                </a:solidFill>
                <a:latin typeface="Century Gothic" panose="020B0502020202020204" pitchFamily="34" charset="0"/>
              </a:rPr>
              <a:t>Une majorité de pratiques en mode principal unique : les actions par mode pourront générer des impacts significatifs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La communauté universitaire présente des usages d’ores et déjà assez soutenables, qui s’articulent sur la fréquentation de quelques sites clés dont notamment Tanneurs, Deux-Lions et Grandmont (67% au total), à partir d’une domiciliation plutôt de proximité (57% des usagers du campus parcourent moins de 5 km vers leur site d’études ou de travail). </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Dans ce contexte, les usages observés montrent une part modale relativement modeste de la voiture dans les déplacements quotidiens vers le campus (24% en mode principal). Au-delà, 4 membres de la communauté universitaire sur 5 recourent à un mode de déplacement principal unique. A ce titre, les actions qui pourront porter sur les principaux modes auront un potentiel d’impact significatif.</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a:defRPr/>
            </a:pPr>
            <a:r>
              <a:rPr lang="fr-FR" sz="1000" b="1" dirty="0">
                <a:solidFill>
                  <a:srgbClr val="00A99B"/>
                </a:solidFill>
                <a:latin typeface="Century Gothic" panose="020B0502020202020204" pitchFamily="34" charset="0"/>
              </a:rPr>
              <a:t>La voiture est aussi utilisée pour des courtes distances : une piste de progrès intéressante </a:t>
            </a:r>
          </a:p>
          <a:p>
            <a:pPr lvl="0" algn="just">
              <a:defRPr/>
            </a:pPr>
            <a:endParaRPr lang="fr-FR" sz="1000" b="1" dirty="0">
              <a:solidFill>
                <a:srgbClr val="00A99B"/>
              </a:solidFill>
              <a:latin typeface="Century Gothic" panose="020B0502020202020204" pitchFamily="34" charset="0"/>
            </a:endParaRPr>
          </a:p>
          <a:p>
            <a:pPr lvl="0" algn="just">
              <a:defRPr/>
            </a:pPr>
            <a:r>
              <a:rPr lang="fr-FR" sz="1000" dirty="0">
                <a:solidFill>
                  <a:prstClr val="black"/>
                </a:solidFill>
                <a:latin typeface="Century Gothic" panose="020B0502020202020204" pitchFamily="34" charset="0"/>
              </a:rPr>
              <a:t>Les deux principaux créneaux d’utilisation de la voiture se situent entre 8 km et 20 km (+14 points par rapport à la moyenne des modes) et entre 20 et 40 km (-3 points). </a:t>
            </a:r>
          </a:p>
          <a:p>
            <a:pPr lvl="0" algn="just">
              <a:defRPr/>
            </a:pPr>
            <a:r>
              <a:rPr lang="fr-FR" sz="1000" dirty="0">
                <a:solidFill>
                  <a:prstClr val="black"/>
                </a:solidFill>
                <a:latin typeface="Century Gothic" panose="020B0502020202020204" pitchFamily="34" charset="0"/>
              </a:rPr>
              <a:t>Néanmoins, la voiture thermique est utilisée dans 19% des trajets de moins de 5 km et 14% des trajets de moins de 8 km, éligibles aux modes actifs et aux transports en commun. </a:t>
            </a:r>
          </a:p>
          <a:p>
            <a:pPr lvl="0" algn="just">
              <a:defRPr/>
            </a:pPr>
            <a:endParaRPr lang="fr-FR" sz="1000" dirty="0">
              <a:solidFill>
                <a:prstClr val="black"/>
              </a:solidFill>
              <a:latin typeface="Century Gothic" panose="020B0502020202020204" pitchFamily="34" charset="0"/>
            </a:endParaRPr>
          </a:p>
          <a:p>
            <a:pPr lvl="0" algn="just">
              <a:defRPr/>
            </a:pPr>
            <a:r>
              <a:rPr lang="fr-FR" sz="1000" b="1" dirty="0">
                <a:solidFill>
                  <a:srgbClr val="00A99B"/>
                </a:solidFill>
                <a:latin typeface="Century Gothic" panose="020B0502020202020204" pitchFamily="34" charset="0"/>
              </a:rPr>
              <a:t>Les transports en commun, une bonne alternative pour les déplacements de distance intermédiaire</a:t>
            </a:r>
          </a:p>
          <a:p>
            <a:pPr marL="171450" indent="-171450" algn="just">
              <a:buFont typeface="Arial" panose="020B0604020202020204" pitchFamily="34" charset="0"/>
              <a:buChar char="•"/>
              <a:defRPr/>
            </a:pPr>
            <a:endParaRPr lang="fr-FR" sz="1000" dirty="0">
              <a:solidFill>
                <a:prstClr val="black"/>
              </a:solidFill>
              <a:latin typeface="Century Gothic" panose="020B0502020202020204" pitchFamily="34" charset="0"/>
            </a:endParaRPr>
          </a:p>
          <a:p>
            <a:pPr algn="just">
              <a:defRPr/>
            </a:pPr>
            <a:r>
              <a:rPr lang="fr-FR" sz="1000" dirty="0">
                <a:solidFill>
                  <a:prstClr val="black"/>
                </a:solidFill>
                <a:latin typeface="Century Gothic" panose="020B0502020202020204" pitchFamily="34" charset="0"/>
              </a:rPr>
              <a:t>Le bus et le tram sont les solutions collectives les plus utilisées, principalement pour des trajets de moins de 8 km (83%) et notamment de moins de 5 km (68%). </a:t>
            </a:r>
          </a:p>
          <a:p>
            <a:pPr lvl="0" algn="just">
              <a:defRPr/>
            </a:pPr>
            <a:endParaRPr lang="fr-FR" sz="1000" i="1" dirty="0">
              <a:solidFill>
                <a:prstClr val="black"/>
              </a:solidFill>
              <a:latin typeface="Century Gothic" panose="020B0502020202020204" pitchFamily="34" charset="0"/>
            </a:endParaRPr>
          </a:p>
          <a:p>
            <a:pPr lvl="0" algn="just">
              <a:defRPr/>
            </a:pPr>
            <a:endParaRPr lang="fr-FR" sz="1000" b="1" dirty="0">
              <a:solidFill>
                <a:srgbClr val="00A99B"/>
              </a:solidFill>
              <a:latin typeface="Century Gothic" panose="020B0502020202020204" pitchFamily="34" charset="0"/>
            </a:endParaRPr>
          </a:p>
          <a:p>
            <a:pPr lvl="0" algn="just">
              <a:defRPr/>
            </a:pPr>
            <a:endParaRPr lang="fr-FR" sz="1000" b="1" dirty="0">
              <a:solidFill>
                <a:srgbClr val="00A99B"/>
              </a:solidFill>
              <a:latin typeface="Century Gothic" panose="020B0502020202020204" pitchFamily="34" charset="0"/>
            </a:endParaRPr>
          </a:p>
          <a:p>
            <a:pPr lvl="0" algn="just">
              <a:defRPr/>
            </a:pPr>
            <a:endParaRPr lang="fr-FR" sz="1000" b="1" dirty="0">
              <a:solidFill>
                <a:srgbClr val="00A99B"/>
              </a:solidFill>
              <a:latin typeface="Century Gothic" panose="020B0502020202020204" pitchFamily="34" charset="0"/>
            </a:endParaRPr>
          </a:p>
          <a:p>
            <a:pPr lvl="0" algn="just">
              <a:defRPr/>
            </a:pPr>
            <a:r>
              <a:rPr lang="fr-FR" sz="1000" b="1" dirty="0">
                <a:solidFill>
                  <a:srgbClr val="00A99B"/>
                </a:solidFill>
                <a:latin typeface="Century Gothic" panose="020B0502020202020204" pitchFamily="34" charset="0"/>
              </a:rPr>
              <a:t>Modes actifs : le vélo sur son « marché », des distances de marche importantes induisant un possible enjeu social de dépendance au seul mode « gratuit »</a:t>
            </a:r>
          </a:p>
          <a:p>
            <a:pPr marL="171450" indent="-171450" algn="just">
              <a:buFont typeface="Arial" panose="020B0604020202020204" pitchFamily="34" charset="0"/>
              <a:buChar char="•"/>
              <a:defRPr/>
            </a:pPr>
            <a:endParaRPr lang="fr-FR" sz="1000" dirty="0">
              <a:solidFill>
                <a:prstClr val="black"/>
              </a:solidFill>
              <a:latin typeface="Century Gothic" panose="020B0502020202020204" pitchFamily="34" charset="0"/>
            </a:endParaRPr>
          </a:p>
          <a:p>
            <a:pPr algn="just">
              <a:defRPr/>
            </a:pPr>
            <a:r>
              <a:rPr lang="fr-FR" sz="1000" dirty="0">
                <a:solidFill>
                  <a:prstClr val="black"/>
                </a:solidFill>
                <a:latin typeface="Century Gothic" panose="020B0502020202020204" pitchFamily="34" charset="0"/>
              </a:rPr>
              <a:t>83% des cyclistes parcourent moins de 5 km et 11% entre 5 et 8 km, ce qui correspond bien aux habitudes généralement observées pour le vélo.</a:t>
            </a:r>
          </a:p>
          <a:p>
            <a:pPr algn="just">
              <a:defRPr/>
            </a:pPr>
            <a:r>
              <a:rPr lang="fr-FR" sz="1000" dirty="0">
                <a:solidFill>
                  <a:prstClr val="black"/>
                </a:solidFill>
                <a:latin typeface="Century Gothic" panose="020B0502020202020204" pitchFamily="34" charset="0"/>
              </a:rPr>
              <a:t>Par ailleurs 35% des marcheurs se déplacent sur une distance importante, de 1,5 à 5 km, ce qui pose question en termes de possible dépendance des personnes les moins aisées au seul mode « gratuit ».</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lvl="0" algn="just">
              <a:defRPr/>
            </a:pPr>
            <a:r>
              <a:rPr lang="fr-FR" sz="1000" b="1" dirty="0">
                <a:solidFill>
                  <a:srgbClr val="00A99B"/>
                </a:solidFill>
                <a:latin typeface="Century Gothic" panose="020B0502020202020204" pitchFamily="34" charset="0"/>
              </a:rPr>
              <a:t>Déplacements intermodaux</a:t>
            </a:r>
            <a:endParaRPr lang="fr-FR" sz="1000" dirty="0">
              <a:solidFill>
                <a:prstClr val="black"/>
              </a:solidFill>
              <a:latin typeface="Century Gothic" panose="020B0502020202020204" pitchFamily="34" charset="0"/>
            </a:endParaRPr>
          </a:p>
          <a:p>
            <a:pPr lvl="0" algn="just">
              <a:defRPr/>
            </a:pPr>
            <a:endParaRPr lang="fr-FR" sz="1000" dirty="0">
              <a:solidFill>
                <a:prstClr val="black"/>
              </a:solidFill>
              <a:latin typeface="Century Gothic" panose="020B0502020202020204" pitchFamily="34" charset="0"/>
            </a:endParaRPr>
          </a:p>
          <a:p>
            <a:pPr lvl="0" algn="just">
              <a:spcAft>
                <a:spcPts val="300"/>
              </a:spcAft>
              <a:defRPr/>
            </a:pPr>
            <a:r>
              <a:rPr lang="fr-FR" sz="1000" dirty="0">
                <a:solidFill>
                  <a:prstClr val="black"/>
                </a:solidFill>
                <a:latin typeface="Century Gothic" panose="020B0502020202020204" pitchFamily="34" charset="0"/>
              </a:rPr>
              <a:t>Ces déplacements portent essentiellement sur l’usage des transports en commun et de la marche. Une attention particulière devra porter sur l’information et l’accessibilité aux réseaux de transport, en lien avec les analyses de terrain réalisées par ailleurs. </a:t>
            </a:r>
          </a:p>
          <a:p>
            <a:pPr lvl="0" algn="just">
              <a:defRPr/>
            </a:pPr>
            <a:r>
              <a:rPr lang="fr-FR" sz="1000" dirty="0">
                <a:solidFill>
                  <a:prstClr val="black"/>
                </a:solidFill>
                <a:latin typeface="Century Gothic" panose="020B0502020202020204" pitchFamily="34" charset="0"/>
              </a:rPr>
              <a:t>La faible représentation du vélo dans les déplacements intermodaux suggère une amélioration de l’intermodalité transports en commun (train, tram) / vélo en partenariat avec les AOM et les autres partenaires concernés de l’Université.</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51028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pPr lvl="0">
              <a:defRPr/>
            </a:pPr>
            <a:r>
              <a:rPr lang="fr-FR" b="1" dirty="0">
                <a:solidFill>
                  <a:prstClr val="black"/>
                </a:solidFill>
                <a:latin typeface="Century Gothic" panose="020B0502020202020204" pitchFamily="34" charset="0"/>
              </a:rPr>
              <a:t>Analyse et conclusion (2)</a:t>
            </a:r>
          </a:p>
        </p:txBody>
      </p:sp>
      <p:sp>
        <p:nvSpPr>
          <p:cNvPr id="4" name="Espace réservé du numéro de diapositive 3">
            <a:extLst>
              <a:ext uri="{FF2B5EF4-FFF2-40B4-BE49-F238E27FC236}">
                <a16:creationId xmlns:a16="http://schemas.microsoft.com/office/drawing/2014/main" id="{1C40D21E-58CE-45A7-A4F7-1C94C6B796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 name="ZoneTexte 29">
            <a:extLst>
              <a:ext uri="{FF2B5EF4-FFF2-40B4-BE49-F238E27FC236}">
                <a16:creationId xmlns:a16="http://schemas.microsoft.com/office/drawing/2014/main" id="{0921D10D-2C50-4B45-B532-CEF0A41E9B3D}"/>
              </a:ext>
            </a:extLst>
          </p:cNvPr>
          <p:cNvSpPr txBox="1"/>
          <p:nvPr/>
        </p:nvSpPr>
        <p:spPr>
          <a:xfrm>
            <a:off x="494950" y="882057"/>
            <a:ext cx="8364965" cy="6093976"/>
          </a:xfrm>
          <a:prstGeom prst="rect">
            <a:avLst/>
          </a:prstGeom>
          <a:noFill/>
        </p:spPr>
        <p:txBody>
          <a:bodyPr wrap="square" numCol="2" spcCol="360000" rtlCol="0">
            <a:spAutoFit/>
          </a:bodyPr>
          <a:lstStyle/>
          <a:p>
            <a:pPr lvl="0"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Deux grandes familles d’enjeux apparaissent à l’issue du diagnostic : des enjeux sociaux et des enjeux </a:t>
            </a:r>
            <a:r>
              <a:rPr lang="fr-FR" sz="1000" b="1" kern="0" dirty="0" err="1">
                <a:solidFill>
                  <a:srgbClr val="00A99B"/>
                </a:solidFill>
                <a:latin typeface="Century Gothic" panose="020B0502020202020204" pitchFamily="34" charset="0"/>
              </a:rPr>
              <a:t>environ-nementaux</a:t>
            </a:r>
            <a:r>
              <a:rPr lang="fr-FR" sz="1000" b="1" kern="0" dirty="0">
                <a:solidFill>
                  <a:srgbClr val="00A99B"/>
                </a:solidFill>
                <a:latin typeface="Century Gothic" panose="020B0502020202020204" pitchFamily="34" charset="0"/>
              </a:rPr>
              <a:t>, à prendre en considération conjointement.</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Enjeux sociaux </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La communauté universitaire est majoritairement représentée par les </a:t>
            </a:r>
            <a:r>
              <a:rPr lang="fr-FR" sz="1000" kern="0" dirty="0" err="1">
                <a:solidFill>
                  <a:srgbClr val="000000"/>
                </a:solidFill>
                <a:latin typeface="Century Gothic" panose="020B0502020202020204" pitchFamily="34" charset="0"/>
              </a:rPr>
              <a:t>étudiant.e.s</a:t>
            </a:r>
            <a:r>
              <a:rPr lang="fr-FR" sz="1000" kern="0" dirty="0">
                <a:solidFill>
                  <a:srgbClr val="000000"/>
                </a:solidFill>
                <a:latin typeface="Century Gothic" panose="020B0502020202020204" pitchFamily="34" charset="0"/>
              </a:rPr>
              <a:t> dont les revenus sont faibles et dont les usages de mobilité sont fortement dépendants de la marche et des transports en commun. L’axe de réflexion principal les concernant porte sur le développement du vélo  : sous-équipement, notamment chez les femmes, sous-utilisation du vélo, notamment par les femmes par crainte de ce mode. </a:t>
            </a: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A l’heure actuelle, les cyclistes de la communauté universitaire disposent plutôt de revenus moyens et élevés, ce qui peut paraître paradoxal pour un mode très peu cher.</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Enjeux environnementaux</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Des marges de manœuvre apparaissent pour développer les modes alternatifs à la voiture. Les </a:t>
            </a:r>
            <a:r>
              <a:rPr lang="fr-FR" sz="1000" kern="0" dirty="0" err="1">
                <a:solidFill>
                  <a:prstClr val="black"/>
                </a:solidFill>
                <a:latin typeface="Century Gothic" panose="020B0502020202020204" pitchFamily="34" charset="0"/>
              </a:rPr>
              <a:t>enseignant.e.s</a:t>
            </a:r>
            <a:r>
              <a:rPr lang="fr-FR" sz="1000" kern="0" dirty="0">
                <a:solidFill>
                  <a:prstClr val="black"/>
                </a:solidFill>
                <a:latin typeface="Century Gothic" panose="020B0502020202020204" pitchFamily="34" charset="0"/>
              </a:rPr>
              <a:t> / </a:t>
            </a:r>
            <a:r>
              <a:rPr lang="fr-FR" sz="1000" kern="0" dirty="0" err="1">
                <a:solidFill>
                  <a:prstClr val="black"/>
                </a:solidFill>
                <a:latin typeface="Century Gothic" panose="020B0502020202020204" pitchFamily="34" charset="0"/>
              </a:rPr>
              <a:t>chercheur.euse.s</a:t>
            </a:r>
            <a:r>
              <a:rPr lang="fr-FR" sz="1000" kern="0" dirty="0">
                <a:solidFill>
                  <a:prstClr val="black"/>
                </a:solidFill>
                <a:latin typeface="Century Gothic" panose="020B0502020202020204" pitchFamily="34" charset="0"/>
              </a:rPr>
              <a:t> et les BIATSS, </a:t>
            </a:r>
            <a:r>
              <a:rPr lang="fr-FR" sz="1000" kern="0" dirty="0">
                <a:solidFill>
                  <a:srgbClr val="000000"/>
                </a:solidFill>
                <a:latin typeface="Century Gothic" panose="020B0502020202020204" pitchFamily="34" charset="0"/>
              </a:rPr>
              <a:t>surreprésenté.es dans l’usage de la voiture comme mode principal, seront particulièrement </a:t>
            </a:r>
            <a:r>
              <a:rPr lang="fr-FR" sz="1000" kern="0" dirty="0" err="1">
                <a:solidFill>
                  <a:srgbClr val="000000"/>
                </a:solidFill>
                <a:latin typeface="Century Gothic" panose="020B0502020202020204" pitchFamily="34" charset="0"/>
              </a:rPr>
              <a:t>concerné.e.s</a:t>
            </a:r>
            <a:r>
              <a:rPr lang="fr-FR" sz="1000" kern="0" dirty="0">
                <a:solidFill>
                  <a:srgbClr val="000000"/>
                </a:solidFill>
                <a:latin typeface="Century Gothic" panose="020B0502020202020204" pitchFamily="34" charset="0"/>
              </a:rPr>
              <a:t>.</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Les potentiels identifiés en croisant les résultats de l’enquête à l’analyse de la domiciliation confirment cette perspective : </a:t>
            </a:r>
          </a:p>
          <a:p>
            <a:pPr marL="171450" lvl="0" indent="-171450" algn="just" defTabSz="914400">
              <a:buFont typeface="Arial" panose="020B0604020202020204" pitchFamily="34" charset="0"/>
              <a:buChar char="•"/>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Fort potentiel de développement du vélo pour les </a:t>
            </a:r>
            <a:r>
              <a:rPr lang="fr-FR" sz="1000" kern="0" dirty="0" err="1">
                <a:solidFill>
                  <a:srgbClr val="000000"/>
                </a:solidFill>
                <a:latin typeface="Century Gothic" panose="020B0502020202020204" pitchFamily="34" charset="0"/>
              </a:rPr>
              <a:t>é</a:t>
            </a:r>
            <a:r>
              <a:rPr lang="fr-FR" sz="1000" kern="0" dirty="0" err="1">
                <a:solidFill>
                  <a:prstClr val="black"/>
                </a:solidFill>
                <a:latin typeface="Century Gothic" panose="020B0502020202020204" pitchFamily="34" charset="0"/>
              </a:rPr>
              <a:t>tudiant.e.s</a:t>
            </a:r>
            <a:r>
              <a:rPr lang="fr-FR" sz="1000" kern="0" dirty="0">
                <a:solidFill>
                  <a:prstClr val="black"/>
                </a:solidFill>
                <a:latin typeface="Century Gothic" panose="020B0502020202020204" pitchFamily="34" charset="0"/>
              </a:rPr>
              <a:t>, qui supposera à la fois une amélioration de l’accès au vélo et un accompagnement à son usage</a:t>
            </a:r>
          </a:p>
          <a:p>
            <a:pPr marL="171450" lvl="0" indent="-171450" algn="just" defTabSz="914400">
              <a:buFont typeface="Arial" panose="020B0604020202020204" pitchFamily="34" charset="0"/>
              <a:buChar char="•"/>
              <a:defRPr sz="1800" b="0" i="0" u="none" strike="noStrike" kern="0" cap="none" spc="0" baseline="0">
                <a:solidFill>
                  <a:srgbClr val="000000"/>
                </a:solidFill>
                <a:uFillTx/>
              </a:defRPr>
            </a:pPr>
            <a:r>
              <a:rPr lang="fr-FR" sz="1000" kern="0" dirty="0">
                <a:solidFill>
                  <a:prstClr val="black"/>
                </a:solidFill>
                <a:latin typeface="Century Gothic" panose="020B0502020202020204" pitchFamily="34" charset="0"/>
              </a:rPr>
              <a:t>La domiciliation des </a:t>
            </a:r>
            <a:r>
              <a:rPr lang="fr-FR" sz="1000" kern="0" dirty="0" err="1">
                <a:solidFill>
                  <a:prstClr val="black"/>
                </a:solidFill>
                <a:latin typeface="Century Gothic" panose="020B0502020202020204" pitchFamily="34" charset="0"/>
              </a:rPr>
              <a:t>enseignant.e.s</a:t>
            </a:r>
            <a:r>
              <a:rPr lang="fr-FR" sz="1000" kern="0" dirty="0">
                <a:solidFill>
                  <a:prstClr val="black"/>
                </a:solidFill>
                <a:latin typeface="Century Gothic" panose="020B0502020202020204" pitchFamily="34" charset="0"/>
              </a:rPr>
              <a:t> / </a:t>
            </a:r>
            <a:r>
              <a:rPr lang="fr-FR" sz="1000" kern="0" dirty="0" err="1">
                <a:solidFill>
                  <a:prstClr val="black"/>
                </a:solidFill>
                <a:latin typeface="Century Gothic" panose="020B0502020202020204" pitchFamily="34" charset="0"/>
              </a:rPr>
              <a:t>chercheur.euse.s</a:t>
            </a:r>
            <a:r>
              <a:rPr lang="fr-FR" sz="1000" kern="0" dirty="0">
                <a:solidFill>
                  <a:prstClr val="black"/>
                </a:solidFill>
                <a:latin typeface="Century Gothic" panose="020B0502020202020204" pitchFamily="34" charset="0"/>
              </a:rPr>
              <a:t> les rend éligibles à tous les modes alternatifs en fonction de la distance à parcourir : marche, vélo / VAE (même si la part modale est déjà élevée) et transports urbains</a:t>
            </a:r>
          </a:p>
          <a:p>
            <a:pPr marL="171450" lvl="0" indent="-171450" algn="just" defTabSz="914400">
              <a:buFont typeface="Arial" panose="020B0604020202020204" pitchFamily="34" charset="0"/>
              <a:buChar char="•"/>
              <a:defRPr sz="1800" b="0" i="0" u="none" strike="noStrike" kern="0" cap="none" spc="0" baseline="0">
                <a:solidFill>
                  <a:srgbClr val="000000"/>
                </a:solidFill>
                <a:uFillTx/>
              </a:defRPr>
            </a:pPr>
            <a:r>
              <a:rPr lang="fr-FR" sz="1000" kern="0" dirty="0">
                <a:solidFill>
                  <a:prstClr val="black"/>
                </a:solidFill>
                <a:latin typeface="Century Gothic" panose="020B0502020202020204" pitchFamily="34" charset="0"/>
              </a:rPr>
              <a:t>Les BIATSS disposent d’un léger potentiel pour la marche, d’un fort potentiel pour le vélo ou le VAE ainsi que pour les transports urbains. </a:t>
            </a:r>
            <a:endParaRPr lang="fr-FR" sz="1000" b="1" dirty="0">
              <a:solidFill>
                <a:prstClr val="black"/>
              </a:solidFill>
              <a:latin typeface="Century Gothic" panose="020B0502020202020204" pitchFamily="34" charset="0"/>
            </a:endParaRPr>
          </a:p>
          <a:p>
            <a:pPr lvl="0" algn="just">
              <a:defRPr/>
            </a:pPr>
            <a:endParaRPr lang="fr-FR" sz="1000" dirty="0">
              <a:solidFill>
                <a:prstClr val="black"/>
              </a:solidFill>
              <a:latin typeface="Century Gothic" panose="020B0502020202020204" pitchFamily="34" charset="0"/>
            </a:endParaRPr>
          </a:p>
          <a:p>
            <a:pPr lvl="0" algn="just">
              <a:defRPr/>
            </a:pPr>
            <a:endParaRPr lang="fr-FR" sz="1000" dirty="0">
              <a:solidFill>
                <a:prstClr val="black"/>
              </a:solidFill>
              <a:latin typeface="Century Gothic" panose="020B0502020202020204" pitchFamily="34" charset="0"/>
            </a:endParaRPr>
          </a:p>
          <a:p>
            <a:pPr lvl="0" algn="just">
              <a:defRPr/>
            </a:pPr>
            <a:r>
              <a:rPr lang="fr-FR" sz="1000" dirty="0">
                <a:solidFill>
                  <a:prstClr val="black"/>
                </a:solidFill>
                <a:latin typeface="Century Gothic" panose="020B0502020202020204" pitchFamily="34" charset="0"/>
              </a:rPr>
              <a:t>En complément, un très fort potentiel apparaît pour le développement du covoiturage pour toute la communauté universitaire, en particulier en direction des sites Grandmont, 2 Lions, Tanneurs.</a:t>
            </a:r>
          </a:p>
          <a:p>
            <a:pPr lvl="0" algn="just">
              <a:defRPr/>
            </a:pPr>
            <a:r>
              <a:rPr lang="fr-FR" sz="1000" dirty="0">
                <a:solidFill>
                  <a:prstClr val="black"/>
                </a:solidFill>
                <a:latin typeface="Century Gothic" panose="020B0502020202020204" pitchFamily="34" charset="0"/>
              </a:rPr>
              <a:t>Il en va de même pour le TER, tous sites confondus, en tenant compte cependant de la nécessaire intermodalité amont et/ou aval sur le trajet.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Principales perspectives pour le vélo </a:t>
            </a: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Le développement du vélo nécessitera d’</a:t>
            </a:r>
            <a:r>
              <a:rPr lang="fr-FR" sz="1000" kern="0" dirty="0">
                <a:solidFill>
                  <a:srgbClr val="000000"/>
                </a:solidFill>
                <a:latin typeface="Century Gothic" panose="020B0502020202020204" pitchFamily="34" charset="0"/>
              </a:rPr>
              <a:t>améliorer le « système vélo » dans son ensemble :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1000" b="0" i="0" u="none" strike="noStrike" kern="0" cap="none" spc="-20" normalizeH="0" noProof="0" dirty="0">
                <a:ln>
                  <a:noFill/>
                </a:ln>
                <a:solidFill>
                  <a:srgbClr val="000000"/>
                </a:solidFill>
                <a:effectLst/>
                <a:uLnTx/>
                <a:uFillTx/>
                <a:latin typeface="Century Gothic" panose="020B0502020202020204" pitchFamily="34" charset="0"/>
                <a:ea typeface="+mn-ea"/>
                <a:cs typeface="+mn-cs"/>
              </a:rPr>
              <a:t>Amélioration des conditions de trajet, en priorisant des itinéraires à sécuriser en lien avec les partenaires de l’Université (Grandmont, Deux Lions, Jean Luthier en particulier</a:t>
            </a: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Sécurisation des trajets sur site, en appui sur les analyses de terrain qui ont identifié des voiries non adaptées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Amélioration des conditions de stationnement (sécurisé, abrité), également en appui sur les analyses de terrain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Déploiement d’une aide financière à l’accès au vélo pour les étudiant</a:t>
            </a:r>
            <a:r>
              <a:rPr lang="fr-FR" sz="1000" kern="0" dirty="0">
                <a:solidFill>
                  <a:srgbClr val="000000"/>
                </a:solidFill>
                <a:latin typeface="Century Gothic" panose="020B0502020202020204" pitchFamily="34" charset="0"/>
              </a:rPr>
              <a:t>.</a:t>
            </a:r>
            <a:r>
              <a:rPr lang="fr-FR" sz="1000" kern="0" dirty="0" err="1">
                <a:solidFill>
                  <a:srgbClr val="000000"/>
                </a:solidFill>
                <a:latin typeface="Century Gothic" panose="020B0502020202020204" pitchFamily="34" charset="0"/>
              </a:rPr>
              <a:t>e.s</a:t>
            </a:r>
            <a:endParaRPr lang="fr-FR" sz="1000" kern="0" dirty="0">
              <a:solidFill>
                <a:srgbClr val="000000"/>
              </a:solidFill>
              <a:latin typeface="Century Gothic" panose="020B0502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Proposition d’une aide / formation à l’entretien du vélo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Mise en œuvre d’une </a:t>
            </a: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large démarche de sensibilisation et formation à l’usage du vélo, en particulier pour les femmes</a:t>
            </a: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Principales perspectives pour les transports en commun</a:t>
            </a: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Les besoins formulés par les </a:t>
            </a:r>
            <a:r>
              <a:rPr lang="fr-FR" sz="1000" kern="0" dirty="0" err="1">
                <a:solidFill>
                  <a:srgbClr val="000000"/>
                </a:solidFill>
                <a:latin typeface="Century Gothic" panose="020B0502020202020204" pitchFamily="34" charset="0"/>
              </a:rPr>
              <a:t>répondant.e.s</a:t>
            </a:r>
            <a:r>
              <a:rPr lang="fr-FR" sz="1000" kern="0" dirty="0">
                <a:solidFill>
                  <a:srgbClr val="000000"/>
                </a:solidFill>
                <a:latin typeface="Century Gothic" panose="020B0502020202020204" pitchFamily="34" charset="0"/>
              </a:rPr>
              <a:t> à l’enquête sont classiques ; on notera cependant en particulier un besoin de meilleure ponctualité pour accéder à </a:t>
            </a:r>
            <a:r>
              <a:rPr lang="fr-FR" sz="1000" kern="0" dirty="0" err="1">
                <a:solidFill>
                  <a:srgbClr val="000000"/>
                </a:solidFill>
                <a:latin typeface="Century Gothic" panose="020B0502020202020204" pitchFamily="34" charset="0"/>
              </a:rPr>
              <a:t>Tonnellé</a:t>
            </a:r>
            <a:r>
              <a:rPr lang="fr-FR" sz="1000" kern="0" dirty="0">
                <a:solidFill>
                  <a:srgbClr val="000000"/>
                </a:solidFill>
                <a:latin typeface="Century Gothic" panose="020B0502020202020204" pitchFamily="34" charset="0"/>
              </a:rPr>
              <a:t> et à Jean Luthier, et des horaires potentiellement non adaptés pour accéder à Tanneurs (site le plus fréquenté du campus).</a:t>
            </a: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Un travail partenarial avec les autorités organisatrices de la mobilité (AOM) et les opérateurs sera à engager pour identifier des améliorations possibles en termes de fréquence et ponctualité notamment. </a:t>
            </a:r>
          </a:p>
        </p:txBody>
      </p:sp>
    </p:spTree>
    <p:extLst>
      <p:ext uri="{BB962C8B-B14F-4D97-AF65-F5344CB8AC3E}">
        <p14:creationId xmlns:p14="http://schemas.microsoft.com/office/powerpoint/2010/main" val="3338287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C3BB9-85CB-4FDE-A6DC-F10E5B43F722}"/>
              </a:ext>
            </a:extLst>
          </p:cNvPr>
          <p:cNvSpPr/>
          <p:nvPr/>
        </p:nvSpPr>
        <p:spPr>
          <a:xfrm rot="5400000">
            <a:off x="-3296874" y="3296873"/>
            <a:ext cx="6858000" cy="264253"/>
          </a:xfrm>
          <a:prstGeom prst="rect">
            <a:avLst/>
          </a:prstGeom>
          <a:solidFill>
            <a:srgbClr val="00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E80463F-67FD-4E56-BA43-21E44A8A0CB6}"/>
              </a:ext>
            </a:extLst>
          </p:cNvPr>
          <p:cNvSpPr txBox="1"/>
          <p:nvPr/>
        </p:nvSpPr>
        <p:spPr>
          <a:xfrm>
            <a:off x="494950" y="333674"/>
            <a:ext cx="8447714" cy="369332"/>
          </a:xfrm>
          <a:prstGeom prst="rect">
            <a:avLst/>
          </a:prstGeom>
          <a:noFill/>
        </p:spPr>
        <p:txBody>
          <a:bodyPr wrap="square" rtlCol="0">
            <a:spAutoFit/>
          </a:bodyPr>
          <a:lstStyle/>
          <a:p>
            <a:pPr lvl="0">
              <a:defRPr/>
            </a:pPr>
            <a:r>
              <a:rPr lang="fr-FR" b="1" dirty="0">
                <a:solidFill>
                  <a:prstClr val="black"/>
                </a:solidFill>
                <a:latin typeface="Century Gothic" panose="020B0502020202020204" pitchFamily="34" charset="0"/>
              </a:rPr>
              <a:t>Analyse et conclusion (3)</a:t>
            </a:r>
          </a:p>
        </p:txBody>
      </p:sp>
      <p:sp>
        <p:nvSpPr>
          <p:cNvPr id="4" name="Espace réservé du numéro de diapositive 3">
            <a:extLst>
              <a:ext uri="{FF2B5EF4-FFF2-40B4-BE49-F238E27FC236}">
                <a16:creationId xmlns:a16="http://schemas.microsoft.com/office/drawing/2014/main" id="{1C40D21E-58CE-45A7-A4F7-1C94C6B796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99C115-596B-4060-A119-8783C9F587D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 name="ZoneTexte 29">
            <a:extLst>
              <a:ext uri="{FF2B5EF4-FFF2-40B4-BE49-F238E27FC236}">
                <a16:creationId xmlns:a16="http://schemas.microsoft.com/office/drawing/2014/main" id="{0921D10D-2C50-4B45-B532-CEF0A41E9B3D}"/>
              </a:ext>
            </a:extLst>
          </p:cNvPr>
          <p:cNvSpPr txBox="1"/>
          <p:nvPr/>
        </p:nvSpPr>
        <p:spPr>
          <a:xfrm>
            <a:off x="494950" y="882057"/>
            <a:ext cx="8364965" cy="5400000"/>
          </a:xfrm>
          <a:prstGeom prst="rect">
            <a:avLst/>
          </a:prstGeom>
          <a:noFill/>
        </p:spPr>
        <p:txBody>
          <a:bodyPr wrap="square" numCol="2" spcCol="360000" rtlCol="0">
            <a:spAutoFit/>
          </a:bodyPr>
          <a:lstStyle/>
          <a:p>
            <a:pPr lvl="0"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Un projet en tant que tel pour le covoiturage</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La pratique du covoiturage est aujourd’hui très faible. Son développement supposera le développement d’un projet en tant que tel pour créer les conditions de la pratique : communication, évènements, lien avec les partenaires AOM qui co-financent les trajets… </a:t>
            </a:r>
          </a:p>
          <a:p>
            <a:pPr lvl="0" algn="just" defTabSz="914400">
              <a:defRPr sz="1800" b="0" i="0" u="none" strike="noStrike" kern="0" cap="none" spc="0" baseline="0">
                <a:solidFill>
                  <a:srgbClr val="000000"/>
                </a:solidFill>
                <a:uFillTx/>
              </a:defRPr>
            </a:pPr>
            <a:r>
              <a:rPr lang="fr-FR" sz="1000" kern="0" dirty="0">
                <a:solidFill>
                  <a:srgbClr val="000000"/>
                </a:solidFill>
                <a:latin typeface="Century Gothic" panose="020B0502020202020204" pitchFamily="34" charset="0"/>
              </a:rPr>
              <a:t>Une réflexion conjointe covoiturage / stationnement pourra venir en complément.</a:t>
            </a:r>
          </a:p>
          <a:p>
            <a:pPr lvl="0" algn="just" defTabSz="914400">
              <a:defRPr sz="1800" b="0" i="0" u="none" strike="noStrike" kern="0" cap="none" spc="0" baseline="0">
                <a:solidFill>
                  <a:srgbClr val="000000"/>
                </a:solidFill>
                <a:uFillTx/>
              </a:defRPr>
            </a:pPr>
            <a:endParaRPr lang="fr-FR" sz="1000" kern="0" dirty="0">
              <a:solidFill>
                <a:srgbClr val="000000"/>
              </a:solidFill>
              <a:latin typeface="Century Gothic" panose="020B0502020202020204" pitchFamily="34" charset="0"/>
            </a:endParaRPr>
          </a:p>
          <a:p>
            <a:pPr lvl="0" algn="just" defTabSz="914400">
              <a:defRPr sz="1800" b="0" i="0" u="none" strike="noStrike" kern="0" cap="none" spc="0" baseline="0">
                <a:solidFill>
                  <a:srgbClr val="000000"/>
                </a:solidFill>
                <a:uFillTx/>
              </a:defRPr>
            </a:pPr>
            <a:r>
              <a:rPr lang="fr-FR" sz="1000" b="1" kern="0" dirty="0">
                <a:solidFill>
                  <a:srgbClr val="00A99B"/>
                </a:solidFill>
                <a:latin typeface="Century Gothic" panose="020B0502020202020204" pitchFamily="34" charset="0"/>
              </a:rPr>
              <a:t>Quelles pistes pour les automobilistes ?</a:t>
            </a:r>
          </a:p>
          <a:p>
            <a:pPr lvl="0" algn="just">
              <a:defRPr/>
            </a:pPr>
            <a:endParaRPr lang="fr-FR" sz="1000" b="1" dirty="0">
              <a:solidFill>
                <a:prstClr val="black"/>
              </a:solidFill>
              <a:latin typeface="Century Gothic" panose="020B0502020202020204" pitchFamily="34" charset="0"/>
            </a:endParaRPr>
          </a:p>
          <a:p>
            <a:pPr lvl="0" algn="just">
              <a:defRPr/>
            </a:pPr>
            <a:r>
              <a:rPr lang="fr-FR" sz="1000" kern="0" dirty="0">
                <a:solidFill>
                  <a:srgbClr val="000000"/>
                </a:solidFill>
                <a:latin typeface="Century Gothic" panose="020B0502020202020204" pitchFamily="34" charset="0"/>
              </a:rPr>
              <a:t>En lien avec l’ensemble des éléments qui précèdent, et en tenant compte du fait que très peu d’automobilistes se déclarent « réfractaires » à un report modal, les automobilistes pourront être accompagnés dans leur possible évolution de pratique : </a:t>
            </a:r>
          </a:p>
          <a:p>
            <a:pPr lvl="0" algn="just">
              <a:defRPr/>
            </a:pPr>
            <a:endParaRPr lang="fr-FR" sz="1000" kern="0" dirty="0">
              <a:solidFill>
                <a:srgbClr val="000000"/>
              </a:solidFill>
              <a:latin typeface="Century Gothic" panose="020B0502020202020204" pitchFamily="34" charset="0"/>
            </a:endParaRPr>
          </a:p>
          <a:p>
            <a:pPr marL="171450" lvl="0" indent="-171450" algn="just">
              <a:buFont typeface="Arial" panose="020B0604020202020204" pitchFamily="34" charset="0"/>
              <a:buChar char="•"/>
              <a:defRPr/>
            </a:pPr>
            <a:r>
              <a:rPr lang="fr-FR" sz="1000" kern="0" dirty="0">
                <a:solidFill>
                  <a:srgbClr val="000000"/>
                </a:solidFill>
                <a:latin typeface="Century Gothic" panose="020B0502020202020204" pitchFamily="34" charset="0"/>
              </a:rPr>
              <a:t>En ciblant en priorité les déplacements courts, plus faciles à « reporter », et en valorisant toutes les alternatives</a:t>
            </a:r>
          </a:p>
          <a:p>
            <a:pPr marL="171450" lvl="0" indent="-171450" algn="just">
              <a:buFont typeface="Arial" panose="020B0604020202020204" pitchFamily="34" charset="0"/>
              <a:buChar char="•"/>
              <a:defRPr/>
            </a:pPr>
            <a:endParaRPr lang="fr-FR" sz="1000" kern="0" dirty="0">
              <a:solidFill>
                <a:srgbClr val="000000"/>
              </a:solidFill>
              <a:latin typeface="Century Gothic" panose="020B0502020202020204" pitchFamily="34" charset="0"/>
            </a:endParaRPr>
          </a:p>
          <a:p>
            <a:pPr marL="171450" lvl="0" indent="-171450" algn="just">
              <a:buFont typeface="Arial" panose="020B0604020202020204" pitchFamily="34" charset="0"/>
              <a:buChar char="•"/>
              <a:defRPr/>
            </a:pPr>
            <a:r>
              <a:rPr lang="fr-FR" sz="1000" kern="0" dirty="0">
                <a:solidFill>
                  <a:srgbClr val="000000"/>
                </a:solidFill>
                <a:latin typeface="Century Gothic" panose="020B0502020202020204" pitchFamily="34" charset="0"/>
              </a:rPr>
              <a:t>En sensibilisant au coût réel de la voiture, majoritairement sous-estimé</a:t>
            </a:r>
          </a:p>
          <a:p>
            <a:pPr marL="171450" lvl="0" indent="-171450" algn="just">
              <a:buFont typeface="Arial" panose="020B0604020202020204" pitchFamily="34" charset="0"/>
              <a:buChar char="•"/>
              <a:defRPr/>
            </a:pPr>
            <a:endParaRPr lang="fr-FR" sz="1000" kern="0" dirty="0">
              <a:solidFill>
                <a:srgbClr val="000000"/>
              </a:solidFill>
              <a:latin typeface="Century Gothic" panose="020B0502020202020204" pitchFamily="34" charset="0"/>
            </a:endParaRPr>
          </a:p>
          <a:p>
            <a:pPr marL="171450" lvl="0" indent="-171450" algn="just">
              <a:buFont typeface="Arial" panose="020B0604020202020204" pitchFamily="34" charset="0"/>
              <a:buChar char="•"/>
              <a:defRPr/>
            </a:pPr>
            <a:r>
              <a:rPr lang="fr-FR" sz="1000" kern="0" dirty="0">
                <a:solidFill>
                  <a:srgbClr val="000000"/>
                </a:solidFill>
                <a:latin typeface="Century Gothic" panose="020B0502020202020204" pitchFamily="34" charset="0"/>
              </a:rPr>
              <a:t>En orientant les personnes qui habitent à plus de 8 km de leur site de travail ou d’études vers le covoiturage</a:t>
            </a:r>
          </a:p>
          <a:p>
            <a:pPr marL="171450" lvl="0" indent="-171450" algn="just">
              <a:buFont typeface="Arial" panose="020B0604020202020204" pitchFamily="34" charset="0"/>
              <a:buChar char="•"/>
              <a:defRPr/>
            </a:pPr>
            <a:endParaRPr lang="fr-FR" sz="1000" kern="0" dirty="0">
              <a:solidFill>
                <a:srgbClr val="000000"/>
              </a:solidFill>
              <a:latin typeface="Century Gothic" panose="020B0502020202020204" pitchFamily="34" charset="0"/>
            </a:endParaRPr>
          </a:p>
          <a:p>
            <a:pPr marL="171450" lvl="0" indent="-171450" algn="just">
              <a:buFont typeface="Arial" panose="020B0604020202020204" pitchFamily="34" charset="0"/>
              <a:buChar char="•"/>
              <a:defRPr/>
            </a:pPr>
            <a:r>
              <a:rPr lang="fr-FR" sz="1000" kern="0" dirty="0">
                <a:solidFill>
                  <a:srgbClr val="000000"/>
                </a:solidFill>
                <a:latin typeface="Century Gothic" panose="020B0502020202020204" pitchFamily="34" charset="0"/>
              </a:rPr>
              <a:t>En n’améliorant pas les conditions de stationnement, sauf pour les covoitureur/</a:t>
            </a:r>
            <a:r>
              <a:rPr lang="fr-FR" sz="1000" kern="0" dirty="0" err="1">
                <a:solidFill>
                  <a:srgbClr val="000000"/>
                </a:solidFill>
                <a:latin typeface="Century Gothic" panose="020B0502020202020204" pitchFamily="34" charset="0"/>
              </a:rPr>
              <a:t>euses</a:t>
            </a:r>
            <a:endParaRPr lang="fr-FR" sz="1000" kern="0" dirty="0">
              <a:solidFill>
                <a:srgbClr val="000000"/>
              </a:solidFill>
              <a:latin typeface="Century Gothic" panose="020B0502020202020204" pitchFamily="34" charset="0"/>
            </a:endParaRPr>
          </a:p>
          <a:p>
            <a:pPr lvl="0" algn="just">
              <a:defRPr/>
            </a:pPr>
            <a:endParaRPr lang="fr-FR" sz="1000" kern="0" dirty="0">
              <a:solidFill>
                <a:srgbClr val="000000"/>
              </a:solidFill>
              <a:latin typeface="Century Gothic" panose="020B0502020202020204" pitchFamily="34" charset="0"/>
            </a:endParaRPr>
          </a:p>
          <a:p>
            <a:pPr lvl="0" algn="just">
              <a:defRPr/>
            </a:pPr>
            <a:endParaRPr lang="fr-FR" sz="1000" b="1" dirty="0">
              <a:solidFill>
                <a:prstClr val="black"/>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b="1" kern="0" dirty="0">
              <a:solidFill>
                <a:srgbClr val="00A99B"/>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b="1" kern="0" dirty="0">
              <a:solidFill>
                <a:srgbClr val="00A99B"/>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b="1" kern="0" dirty="0">
              <a:solidFill>
                <a:srgbClr val="00A99B"/>
              </a:solidFill>
              <a:latin typeface="Century Gothic" panose="020B0502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000" b="1" kern="0" dirty="0">
                <a:solidFill>
                  <a:srgbClr val="00A99B"/>
                </a:solidFill>
                <a:latin typeface="Century Gothic" panose="020B0502020202020204" pitchFamily="34" charset="0"/>
              </a:rPr>
              <a:t>Autres thèmes de travail</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000" b="1" kern="0" dirty="0">
              <a:solidFill>
                <a:srgbClr val="00A99B"/>
              </a:solidFill>
              <a:latin typeface="Century Gothic" panose="020B0502020202020204" pitchFamily="34" charset="0"/>
            </a:endParaRPr>
          </a:p>
          <a:p>
            <a:pPr lvl="0" algn="just">
              <a:defRPr/>
            </a:pPr>
            <a:r>
              <a:rPr lang="fr-FR" sz="1000" dirty="0">
                <a:latin typeface="Century Gothic" panose="020B0502020202020204" pitchFamily="34" charset="0"/>
              </a:rPr>
              <a:t>Les informations recueillies ne permettent pas de repérer d’enjeu pour la </a:t>
            </a:r>
            <a:r>
              <a:rPr lang="fr-FR" sz="1000" b="1" dirty="0">
                <a:solidFill>
                  <a:srgbClr val="00A99B"/>
                </a:solidFill>
                <a:latin typeface="Century Gothic" panose="020B0502020202020204" pitchFamily="34" charset="0"/>
              </a:rPr>
              <a:t>pause méridienne</a:t>
            </a:r>
            <a:r>
              <a:rPr lang="fr-FR" sz="1000" dirty="0">
                <a:latin typeface="Century Gothic" panose="020B0502020202020204" pitchFamily="34" charset="0"/>
              </a:rPr>
              <a:t>.</a:t>
            </a:r>
            <a:r>
              <a:rPr lang="fr-FR" sz="1000" b="1" dirty="0">
                <a:solidFill>
                  <a:srgbClr val="00A99B"/>
                </a:solidFill>
                <a:latin typeface="Century Gothic" panose="020B0502020202020204" pitchFamily="34" charset="0"/>
              </a:rPr>
              <a:t> </a:t>
            </a:r>
          </a:p>
          <a:p>
            <a:pPr lvl="0" algn="just">
              <a:defRPr/>
            </a:pPr>
            <a:endParaRPr lang="fr-FR" sz="1000" b="1" dirty="0">
              <a:solidFill>
                <a:srgbClr val="00A99B"/>
              </a:solidFill>
              <a:latin typeface="Century Gothic" panose="020B0502020202020204" pitchFamily="34" charset="0"/>
            </a:endParaRPr>
          </a:p>
          <a:p>
            <a:pPr lvl="0" algn="just">
              <a:defRPr/>
            </a:pPr>
            <a:r>
              <a:rPr lang="fr-FR" sz="1000" b="1" dirty="0">
                <a:solidFill>
                  <a:srgbClr val="00A99B"/>
                </a:solidFill>
                <a:latin typeface="Century Gothic" panose="020B0502020202020204" pitchFamily="34" charset="0"/>
              </a:rPr>
              <a:t>Déplacements vers plusieurs sites et déplacements professionnels</a:t>
            </a:r>
          </a:p>
          <a:p>
            <a:pPr lvl="0" algn="just">
              <a:defRPr/>
            </a:pPr>
            <a:endParaRPr lang="fr-FR" sz="1000" b="1" dirty="0">
              <a:solidFill>
                <a:srgbClr val="00A99B"/>
              </a:solidFill>
              <a:latin typeface="Century Gothic" panose="020B0502020202020204" pitchFamily="34" charset="0"/>
            </a:endParaRPr>
          </a:p>
          <a:p>
            <a:pPr lvl="0" algn="just">
              <a:defRPr/>
            </a:pPr>
            <a:r>
              <a:rPr lang="fr-FR" sz="1000" kern="0" dirty="0">
                <a:solidFill>
                  <a:srgbClr val="000000"/>
                </a:solidFill>
                <a:latin typeface="Century Gothic" panose="020B0502020202020204" pitchFamily="34" charset="0"/>
              </a:rPr>
              <a:t>Pour rappel, 55% des </a:t>
            </a:r>
            <a:r>
              <a:rPr lang="fr-FR" sz="1000" kern="0" dirty="0" err="1">
                <a:solidFill>
                  <a:srgbClr val="000000"/>
                </a:solidFill>
                <a:latin typeface="Century Gothic" panose="020B0502020202020204" pitchFamily="34" charset="0"/>
              </a:rPr>
              <a:t>répondant.e.s</a:t>
            </a:r>
            <a:r>
              <a:rPr lang="fr-FR" sz="1000" kern="0" dirty="0">
                <a:solidFill>
                  <a:srgbClr val="000000"/>
                </a:solidFill>
                <a:latin typeface="Century Gothic" panose="020B0502020202020204" pitchFamily="34" charset="0"/>
              </a:rPr>
              <a:t> pratiquent des déplacements vers d’autres sites que le site principal, dont une partie sont des déplacements inter-sites. Dans ce cadre la voiture personnelle est le 3</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mode utilisé</a:t>
            </a:r>
            <a:r>
              <a:rPr lang="fr-FR" sz="1000" dirty="0">
                <a:latin typeface="Century Gothic" panose="020B0502020202020204" pitchFamily="34" charset="0"/>
              </a:rPr>
              <a:t>, surtout par les BIATSS (52%), mais aussi par les </a:t>
            </a:r>
            <a:r>
              <a:rPr lang="fr-FR" sz="1000" dirty="0" err="1">
                <a:latin typeface="Century Gothic" panose="020B0502020202020204" pitchFamily="34" charset="0"/>
              </a:rPr>
              <a:t>étudiant.e.s</a:t>
            </a:r>
            <a:r>
              <a:rPr lang="fr-FR" sz="1000" dirty="0">
                <a:latin typeface="Century Gothic" panose="020B0502020202020204" pitchFamily="34" charset="0"/>
              </a:rPr>
              <a:t> (22%).</a:t>
            </a:r>
          </a:p>
          <a:p>
            <a:pPr lvl="0" algn="just">
              <a:defRPr/>
            </a:pPr>
            <a:endParaRPr lang="fr-FR" sz="1000" b="1" dirty="0">
              <a:solidFill>
                <a:srgbClr val="00A99B"/>
              </a:solidFill>
              <a:latin typeface="Century Gothic" panose="020B0502020202020204" pitchFamily="34" charset="0"/>
            </a:endParaRPr>
          </a:p>
          <a:p>
            <a:pPr lvl="0" algn="just">
              <a:defRPr/>
            </a:pPr>
            <a:r>
              <a:rPr lang="fr-FR" sz="1000" kern="0" dirty="0">
                <a:solidFill>
                  <a:srgbClr val="000000"/>
                </a:solidFill>
                <a:latin typeface="Century Gothic" panose="020B0502020202020204" pitchFamily="34" charset="0"/>
              </a:rPr>
              <a:t>Par ailleurs les déplacements professionnels concernent 47% des </a:t>
            </a:r>
            <a:r>
              <a:rPr lang="fr-FR" sz="1000" kern="0" dirty="0" err="1">
                <a:solidFill>
                  <a:prstClr val="black"/>
                </a:solidFill>
                <a:latin typeface="Century Gothic" panose="020B0502020202020204" pitchFamily="34" charset="0"/>
              </a:rPr>
              <a:t>enseignant.e.s</a:t>
            </a:r>
            <a:r>
              <a:rPr lang="fr-FR" sz="1000" kern="0" dirty="0">
                <a:solidFill>
                  <a:prstClr val="black"/>
                </a:solidFill>
                <a:latin typeface="Century Gothic" panose="020B0502020202020204" pitchFamily="34" charset="0"/>
              </a:rPr>
              <a:t> / </a:t>
            </a:r>
            <a:r>
              <a:rPr lang="fr-FR" sz="1000" kern="0" dirty="0" err="1">
                <a:solidFill>
                  <a:prstClr val="black"/>
                </a:solidFill>
                <a:latin typeface="Century Gothic" panose="020B0502020202020204" pitchFamily="34" charset="0"/>
              </a:rPr>
              <a:t>chercheur.euse.s</a:t>
            </a:r>
            <a:r>
              <a:rPr lang="fr-FR" sz="1000" kern="0" dirty="0">
                <a:solidFill>
                  <a:prstClr val="black"/>
                </a:solidFill>
                <a:latin typeface="Century Gothic" panose="020B0502020202020204" pitchFamily="34" charset="0"/>
              </a:rPr>
              <a:t> </a:t>
            </a:r>
            <a:r>
              <a:rPr lang="fr-FR" sz="1000" kern="0" dirty="0">
                <a:solidFill>
                  <a:srgbClr val="000000"/>
                </a:solidFill>
                <a:latin typeface="Century Gothic" panose="020B0502020202020204" pitchFamily="34" charset="0"/>
              </a:rPr>
              <a:t>et BIATSS, avec la voiture personnelle en 2</a:t>
            </a:r>
            <a:r>
              <a:rPr lang="fr-FR" sz="1000" kern="0" baseline="30000" dirty="0">
                <a:solidFill>
                  <a:srgbClr val="000000"/>
                </a:solidFill>
                <a:latin typeface="Century Gothic" panose="020B0502020202020204" pitchFamily="34" charset="0"/>
              </a:rPr>
              <a:t>ème</a:t>
            </a:r>
            <a:r>
              <a:rPr lang="fr-FR" sz="1000" kern="0" dirty="0">
                <a:solidFill>
                  <a:srgbClr val="000000"/>
                </a:solidFill>
                <a:latin typeface="Century Gothic" panose="020B0502020202020204" pitchFamily="34" charset="0"/>
              </a:rPr>
              <a:t> mode utilisé, juste derrière le train. </a:t>
            </a:r>
          </a:p>
          <a:p>
            <a:pPr lvl="0" algn="just">
              <a:defRPr/>
            </a:pPr>
            <a:endParaRPr lang="fr-FR" sz="1000" b="1" dirty="0">
              <a:solidFill>
                <a:srgbClr val="00A99B"/>
              </a:solidFill>
              <a:latin typeface="Century Gothic" panose="020B0502020202020204" pitchFamily="34" charset="0"/>
            </a:endParaRPr>
          </a:p>
          <a:p>
            <a:pPr algn="just">
              <a:defRPr/>
            </a:pPr>
            <a:r>
              <a:rPr lang="fr-FR" sz="1000" kern="0" dirty="0">
                <a:solidFill>
                  <a:srgbClr val="000000"/>
                </a:solidFill>
                <a:latin typeface="Century Gothic" panose="020B0502020202020204" pitchFamily="34" charset="0"/>
              </a:rPr>
              <a:t>Ces déplacements pourront être abordés via l’élaboration d’une charte des déplacements, en lien avec les quelques pistes d’amélioration identifiées pour la flotte de véhicules de l’Université (8 véhicules concernés par une évolution potentielle – pool, passage au vélo…)</a:t>
            </a:r>
          </a:p>
          <a:p>
            <a:pPr lvl="0" algn="just">
              <a:defRPr/>
            </a:pPr>
            <a:endParaRPr lang="fr-FR" sz="1000" b="1" dirty="0">
              <a:solidFill>
                <a:srgbClr val="00A99B"/>
              </a:solidFill>
              <a:latin typeface="Century Gothic" panose="020B0502020202020204" pitchFamily="34" charset="0"/>
            </a:endParaRPr>
          </a:p>
          <a:p>
            <a:pPr lvl="0" algn="just">
              <a:defRPr/>
            </a:pPr>
            <a:r>
              <a:rPr lang="fr-FR" sz="1000" b="1" dirty="0">
                <a:solidFill>
                  <a:srgbClr val="00A99B"/>
                </a:solidFill>
                <a:latin typeface="Century Gothic" panose="020B0502020202020204" pitchFamily="34" charset="0"/>
              </a:rPr>
              <a:t>Retour des </a:t>
            </a:r>
            <a:r>
              <a:rPr lang="fr-FR" sz="1000" b="1" dirty="0" err="1">
                <a:solidFill>
                  <a:srgbClr val="00A99B"/>
                </a:solidFill>
                <a:latin typeface="Century Gothic" panose="020B0502020202020204" pitchFamily="34" charset="0"/>
              </a:rPr>
              <a:t>étudiant.e.s</a:t>
            </a:r>
            <a:r>
              <a:rPr lang="fr-FR" sz="1000" b="1" dirty="0">
                <a:solidFill>
                  <a:srgbClr val="00A99B"/>
                </a:solidFill>
                <a:latin typeface="Century Gothic" panose="020B0502020202020204" pitchFamily="34" charset="0"/>
              </a:rPr>
              <a:t> chez les parents</a:t>
            </a:r>
          </a:p>
          <a:p>
            <a:pPr lvl="0" algn="just">
              <a:defRPr/>
            </a:pPr>
            <a:endParaRPr lang="fr-FR" sz="1000" b="1" dirty="0">
              <a:solidFill>
                <a:srgbClr val="00A99B"/>
              </a:solidFill>
              <a:latin typeface="Century Gothic" panose="020B0502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Le sujet spécifique du retour des </a:t>
            </a:r>
            <a:r>
              <a:rPr kumimoji="0" lang="fr-FR" sz="1000" b="0" i="0" u="none" strike="noStrike" kern="0" cap="none" spc="0" normalizeH="0" baseline="0" noProof="0" dirty="0" err="1">
                <a:ln>
                  <a:noFill/>
                </a:ln>
                <a:solidFill>
                  <a:srgbClr val="000000"/>
                </a:solidFill>
                <a:effectLst/>
                <a:uLnTx/>
                <a:uFillTx/>
                <a:latin typeface="Century Gothic" panose="020B0502020202020204" pitchFamily="34" charset="0"/>
                <a:ea typeface="+mn-ea"/>
                <a:cs typeface="+mn-cs"/>
              </a:rPr>
              <a:t>étudiant.e.s</a:t>
            </a:r>
            <a:r>
              <a:rPr kumimoji="0" lang="fr-FR" sz="1000" b="0"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rPr>
              <a:t> chez leurs parents (22% en voiture, 4% en avion) pourra faire l’objet d’un travail de sensibilisation.</a:t>
            </a:r>
          </a:p>
        </p:txBody>
      </p:sp>
    </p:spTree>
    <p:extLst>
      <p:ext uri="{BB962C8B-B14F-4D97-AF65-F5344CB8AC3E}">
        <p14:creationId xmlns:p14="http://schemas.microsoft.com/office/powerpoint/2010/main" val="69252355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4118</TotalTime>
  <Words>16317</Words>
  <Application>Microsoft Office PowerPoint</Application>
  <PresentationFormat>Affichage à l'écran (4:3)</PresentationFormat>
  <Paragraphs>2335</Paragraphs>
  <Slides>96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96</vt:i4>
      </vt:variant>
    </vt:vector>
  </HeadingPairs>
  <TitlesOfParts>
    <vt:vector size="103" baseType="lpstr">
      <vt:lpstr>Arial</vt:lpstr>
      <vt:lpstr>Calibri</vt:lpstr>
      <vt:lpstr>Calibri Light</vt:lpstr>
      <vt:lpstr>Century Gothic</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Margot Gavelle</dc:creator>
  <cp:lastModifiedBy>Margot Normand</cp:lastModifiedBy>
  <cp:revision>339</cp:revision>
  <dcterms:created xsi:type="dcterms:W3CDTF">2023-04-04T09:04:19Z</dcterms:created>
  <dcterms:modified xsi:type="dcterms:W3CDTF">2023-08-30T13:05:46Z</dcterms:modified>
</cp:coreProperties>
</file>