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9" r:id="rId5"/>
    <p:sldId id="294" r:id="rId6"/>
    <p:sldId id="307" r:id="rId7"/>
    <p:sldId id="297" r:id="rId8"/>
    <p:sldId id="332" r:id="rId9"/>
    <p:sldId id="333" r:id="rId10"/>
    <p:sldId id="300" r:id="rId11"/>
    <p:sldId id="299" r:id="rId12"/>
    <p:sldId id="334" r:id="rId13"/>
    <p:sldId id="298" r:id="rId14"/>
    <p:sldId id="331" r:id="rId15"/>
    <p:sldId id="304" r:id="rId16"/>
    <p:sldId id="340" r:id="rId17"/>
    <p:sldId id="302" r:id="rId18"/>
    <p:sldId id="305" r:id="rId19"/>
    <p:sldId id="306" r:id="rId20"/>
    <p:sldId id="280" r:id="rId21"/>
    <p:sldId id="279" r:id="rId22"/>
    <p:sldId id="303" r:id="rId23"/>
    <p:sldId id="339" r:id="rId24"/>
    <p:sldId id="293" r:id="rId2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e Artiges" initials="MA" lastIdx="4" clrIdx="0">
    <p:extLst>
      <p:ext uri="{19B8F6BF-5375-455C-9EA6-DF929625EA0E}">
        <p15:presenceInfo xmlns:p15="http://schemas.microsoft.com/office/powerpoint/2012/main" userId="S-1-5-21-4200064104-1741535518-3391936376-2363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A54"/>
    <a:srgbClr val="45A59D"/>
    <a:srgbClr val="DFF1EF"/>
    <a:srgbClr val="C4E6E3"/>
    <a:srgbClr val="AE1433"/>
    <a:srgbClr val="E0C510"/>
    <a:srgbClr val="90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4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2T15:30:10.569" idx="1">
    <p:pos x="4229" y="1864"/>
    <p:text>Bien appuyer à l'oral sur le niveau de langue pour certaines destinations (AduN, Australie)</p:text>
    <p:extLst>
      <p:ext uri="{C676402C-5697-4E1C-873F-D02D1690AC5C}">
        <p15:threadingInfo xmlns:p15="http://schemas.microsoft.com/office/powerpoint/2012/main" timeZoneBias="-120"/>
      </p:ext>
    </p:extLst>
  </p:cm>
  <p:cm authorId="1" dt="2024-09-12T15:31:58.191" idx="2">
    <p:pos x="4229" y="2000"/>
    <p:text>Mais d'autres destinations sont plus souples (mais niveau B2 nécessaire dans la langue au jour de l'entretien)</p:text>
    <p:extLst>
      <p:ext uri="{C676402C-5697-4E1C-873F-D02D1690AC5C}">
        <p15:threadingInfo xmlns:p15="http://schemas.microsoft.com/office/powerpoint/2012/main" timeZoneBias="-120">
          <p15:parentCm authorId="1" idx="1"/>
        </p15:threadingInfo>
      </p:ext>
    </p:extLst>
  </p:cm>
  <p:cm authorId="1" dt="2024-09-12T15:32:24.962" idx="3">
    <p:pos x="5008" y="3046"/>
    <p:text>Très important: avoir conscience du coût élevé de certaines destinations (ex: Etats-Unis, Canada, Australie, éventuellement Japon)
Ex: coût du visa Australie 1000€, certaines universités américaines exigent de prouver qu'on a à disposition jusqu'à 35 000€</p:text>
    <p:extLst>
      <p:ext uri="{C676402C-5697-4E1C-873F-D02D1690AC5C}">
        <p15:threadingInfo xmlns:p15="http://schemas.microsoft.com/office/powerpoint/2012/main" timeZoneBias="-120"/>
      </p:ext>
    </p:extLst>
  </p:cm>
  <p:cm authorId="1" dt="2024-09-12T15:39:54.808" idx="4">
    <p:pos x="5008" y="3182"/>
    <p:text>Si pas envisageable financièrement, positionnez vous sur d'autres destinations moins coûteuses (Inde, LATAM,</p:text>
    <p:extLst>
      <p:ext uri="{C676402C-5697-4E1C-873F-D02D1690AC5C}">
        <p15:threadingInfo xmlns:p15="http://schemas.microsoft.com/office/powerpoint/2012/main" timeZoneBias="-120">
          <p15:parentCm authorId="1" idx="3"/>
        </p15:threadingInfo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EE539E96-8572-2A44-87E6-6D95A10062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99B758-85D5-D34E-A934-7AF798DD3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B03E60-58F5-D74A-BD1C-D7974FF3D5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4791-97AE-0E4F-9C95-CEAA9E9390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71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33B3D-2CAC-EA43-9FCF-0AE2424CDE32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41D84-D9D4-B941-81C5-EDDB6B969F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3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Marie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0DE24F-68A7-46CD-9D39-2F22F45CF61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592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15D0532-0EE1-954C-81C6-9E533006E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23D2F5B0-54A2-404C-87AB-2A4F7D5217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8891A1-E265-9A41-992B-8BF6C690176F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E33A70-8E86-FF45-AB9A-2F3F10C913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4" name="Shape 4880">
            <a:extLst>
              <a:ext uri="{FF2B5EF4-FFF2-40B4-BE49-F238E27FC236}">
                <a16:creationId xmlns:a16="http://schemas.microsoft.com/office/drawing/2014/main" id="{8A5CA413-04C6-C74B-9673-DFA8CD41AA5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CAAD86-0F51-EA40-84FF-DEABA75D933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899C93F2-F8B6-D449-9E4F-DFCC6F1184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257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2060848"/>
            <a:ext cx="82296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everum</a:t>
            </a:r>
            <a:r>
              <a:rPr lang="fr-FR"/>
              <a:t> </a:t>
            </a:r>
            <a:r>
              <a:rPr lang="fr-FR" err="1"/>
              <a:t>faccus</a:t>
            </a:r>
            <a:r>
              <a:rPr lang="fr-FR"/>
              <a:t> non </a:t>
            </a:r>
            <a:r>
              <a:rPr lang="fr-FR" err="1"/>
              <a:t>cusdae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con </a:t>
            </a:r>
            <a:r>
              <a:rPr lang="fr-FR" err="1"/>
              <a:t>pla</a:t>
            </a:r>
            <a:r>
              <a:rPr lang="fr-FR"/>
              <a:t> </a:t>
            </a:r>
            <a:r>
              <a:rPr lang="fr-FR" err="1"/>
              <a:t>ipsanti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maio</a:t>
            </a:r>
            <a:r>
              <a:rPr lang="fr-FR"/>
              <a:t>. Ma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voluptatum</a:t>
            </a:r>
            <a:r>
              <a:rPr lang="fr-FR"/>
              <a:t> </a:t>
            </a:r>
            <a:r>
              <a:rPr lang="fr-FR" err="1"/>
              <a:t>rernatus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dempost</a:t>
            </a:r>
            <a:r>
              <a:rPr lang="fr-FR"/>
              <a:t>,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remporibus</a:t>
            </a:r>
            <a:r>
              <a:rPr lang="fr-FR"/>
              <a:t> </a:t>
            </a:r>
            <a:r>
              <a:rPr lang="fr-FR" err="1"/>
              <a:t>alibust</a:t>
            </a:r>
            <a:r>
              <a:rPr lang="fr-FR"/>
              <a:t>, que </a:t>
            </a:r>
            <a:r>
              <a:rPr lang="fr-FR" err="1"/>
              <a:t>necte</a:t>
            </a:r>
            <a:r>
              <a:rPr lang="fr-FR"/>
              <a:t> et, sus di </a:t>
            </a:r>
            <a:r>
              <a:rPr lang="fr-FR" err="1"/>
              <a:t>doleculpa</a:t>
            </a:r>
            <a:r>
              <a:rPr lang="fr-FR"/>
              <a:t> </a:t>
            </a:r>
            <a:r>
              <a:rPr lang="fr-FR" err="1"/>
              <a:t>voluptassum</a:t>
            </a:r>
            <a:r>
              <a:rPr lang="fr-FR"/>
              <a:t> </a:t>
            </a:r>
            <a:r>
              <a:rPr lang="fr-FR" err="1"/>
              <a:t>fugias</a:t>
            </a:r>
            <a:r>
              <a:rPr lang="fr-FR"/>
              <a:t> </a:t>
            </a:r>
            <a:r>
              <a:rPr lang="fr-FR" err="1"/>
              <a:t>coribustiur</a:t>
            </a:r>
            <a:r>
              <a:rPr lang="fr-FR"/>
              <a:t>, con </a:t>
            </a:r>
            <a:r>
              <a:rPr lang="fr-FR" err="1"/>
              <a:t>commolo</a:t>
            </a:r>
            <a:r>
              <a:rPr lang="fr-FR"/>
              <a:t> </a:t>
            </a:r>
            <a:r>
              <a:rPr lang="fr-FR" err="1"/>
              <a:t>rrorporpor</a:t>
            </a:r>
            <a:r>
              <a:rPr lang="fr-FR"/>
              <a:t> </a:t>
            </a:r>
            <a:r>
              <a:rPr lang="fr-FR" err="1"/>
              <a:t>sitendu</a:t>
            </a:r>
            <a:r>
              <a:rPr lang="fr-FR"/>
              <a:t> </a:t>
            </a:r>
            <a:r>
              <a:rPr lang="fr-FR" err="1"/>
              <a:t>cillest</a:t>
            </a:r>
            <a:r>
              <a:rPr lang="fr-FR"/>
              <a:t> </a:t>
            </a:r>
            <a:r>
              <a:rPr lang="fr-FR" err="1"/>
              <a:t>fugitium</a:t>
            </a:r>
            <a:r>
              <a:rPr lang="fr-FR"/>
              <a:t> </a:t>
            </a:r>
            <a:r>
              <a:rPr lang="fr-FR" err="1"/>
              <a:t>cone</a:t>
            </a:r>
            <a:r>
              <a:rPr lang="fr-FR"/>
              <a:t> </a:t>
            </a:r>
            <a:r>
              <a:rPr lang="fr-FR" err="1"/>
              <a:t>nossincipis</a:t>
            </a:r>
            <a:r>
              <a:rPr lang="fr-FR"/>
              <a:t> </a:t>
            </a:r>
            <a:r>
              <a:rPr lang="fr-FR" err="1"/>
              <a:t>reperia</a:t>
            </a:r>
            <a:r>
              <a:rPr lang="fr-FR"/>
              <a:t> pro </a:t>
            </a:r>
            <a:r>
              <a:rPr lang="fr-FR" err="1"/>
              <a:t>idus</a:t>
            </a:r>
            <a:r>
              <a:rPr lang="fr-FR"/>
              <a:t>, </a:t>
            </a:r>
            <a:r>
              <a:rPr lang="fr-FR" err="1"/>
              <a:t>officidem</a:t>
            </a:r>
            <a:r>
              <a:rPr lang="fr-FR"/>
              <a:t> </a:t>
            </a:r>
            <a:r>
              <a:rPr lang="fr-FR" err="1"/>
              <a:t>repudignim</a:t>
            </a:r>
            <a:r>
              <a:rPr lang="fr-FR"/>
              <a:t>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consenimi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</a:t>
            </a:r>
            <a:r>
              <a:rPr lang="fr-FR" err="1"/>
              <a:t>dolorerion</a:t>
            </a:r>
            <a:r>
              <a:rPr lang="fr-FR"/>
              <a:t> </a:t>
            </a:r>
            <a:r>
              <a:rPr lang="fr-FR" err="1"/>
              <a:t>corestio</a:t>
            </a:r>
            <a:r>
              <a:rPr lang="fr-FR"/>
              <a:t> que </a:t>
            </a:r>
            <a:r>
              <a:rPr lang="fr-FR" err="1"/>
              <a:t>vollentur</a:t>
            </a:r>
            <a:r>
              <a:rPr lang="fr-FR"/>
              <a:t> </a:t>
            </a:r>
            <a:r>
              <a:rPr lang="fr-FR" err="1"/>
              <a:t>recae</a:t>
            </a:r>
            <a:r>
              <a:rPr lang="fr-FR"/>
              <a:t> si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quassequiam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di </a:t>
            </a:r>
            <a:r>
              <a:rPr lang="fr-FR" err="1"/>
              <a:t>ulparum</a:t>
            </a:r>
            <a:r>
              <a:rPr lang="fr-FR"/>
              <a:t> </a:t>
            </a:r>
            <a:r>
              <a:rPr lang="fr-FR" err="1"/>
              <a:t>endaesent</a:t>
            </a:r>
            <a:r>
              <a:rPr lang="fr-FR"/>
              <a:t>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magnatem</a:t>
            </a:r>
            <a:r>
              <a:rPr lang="fr-FR"/>
              <a:t> </a:t>
            </a:r>
            <a:r>
              <a:rPr lang="fr-FR" err="1"/>
              <a:t>voloreptatus</a:t>
            </a:r>
            <a:r>
              <a:rPr lang="fr-FR"/>
              <a:t> </a:t>
            </a:r>
            <a:r>
              <a:rPr lang="fr-FR" err="1"/>
              <a:t>dellabo</a:t>
            </a:r>
            <a:r>
              <a:rPr lang="fr-FR"/>
              <a:t> </a:t>
            </a:r>
            <a:r>
              <a:rPr lang="fr-FR" err="1"/>
              <a:t>riatenim</a:t>
            </a:r>
            <a:r>
              <a:rPr lang="fr-FR"/>
              <a:t> </a:t>
            </a:r>
            <a:r>
              <a:rPr lang="fr-FR" err="1"/>
              <a:t>fugitatiat</a:t>
            </a:r>
            <a:r>
              <a:rPr lang="fr-FR"/>
              <a:t> </a:t>
            </a:r>
            <a:r>
              <a:rPr lang="fr-FR" err="1"/>
              <a:t>licti</a:t>
            </a:r>
            <a:r>
              <a:rPr lang="fr-FR"/>
              <a:t> </a:t>
            </a:r>
            <a:r>
              <a:rPr lang="fr-FR" err="1"/>
              <a:t>repe</a:t>
            </a:r>
            <a:r>
              <a:rPr lang="fr-FR"/>
              <a:t> </a:t>
            </a:r>
            <a:r>
              <a:rPr lang="fr-FR" err="1"/>
              <a:t>voloribus</a:t>
            </a:r>
            <a:r>
              <a:rPr lang="fr-FR"/>
              <a:t>, si ut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ommoluptatur</a:t>
            </a:r>
            <a:r>
              <a:rPr lang="fr-FR"/>
              <a:t> </a:t>
            </a:r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quatem</a:t>
            </a:r>
            <a:r>
              <a:rPr lang="fr-FR"/>
              <a:t> </a:t>
            </a:r>
            <a:r>
              <a:rPr lang="fr-FR" err="1"/>
              <a:t>fugit</a:t>
            </a:r>
            <a:r>
              <a:rPr lang="fr-FR"/>
              <a:t> </a:t>
            </a:r>
            <a:r>
              <a:rPr lang="fr-FR" err="1"/>
              <a:t>pelita</a:t>
            </a:r>
            <a:r>
              <a:rPr lang="fr-FR"/>
              <a:t> si </a:t>
            </a:r>
            <a:r>
              <a:rPr lang="fr-FR" err="1"/>
              <a:t>ditatis</a:t>
            </a:r>
            <a:r>
              <a:rPr lang="fr-FR"/>
              <a:t> </a:t>
            </a:r>
            <a:r>
              <a:rPr lang="fr-FR" err="1"/>
              <a:t>ate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et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ut es </a:t>
            </a:r>
            <a:r>
              <a:rPr lang="fr-FR" err="1"/>
              <a:t>minulpa</a:t>
            </a:r>
            <a:r>
              <a:rPr lang="fr-FR"/>
              <a:t> non </a:t>
            </a:r>
            <a:r>
              <a:rPr lang="fr-FR" err="1"/>
              <a:t>paruptiorrum</a:t>
            </a:r>
            <a:r>
              <a:rPr lang="fr-FR"/>
              <a:t> quia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ressime</a:t>
            </a:r>
            <a:r>
              <a:rPr lang="fr-FR"/>
              <a:t> </a:t>
            </a:r>
            <a:r>
              <a:rPr lang="fr-FR" err="1"/>
              <a:t>velique</a:t>
            </a:r>
            <a:r>
              <a:rPr lang="fr-FR"/>
              <a:t> </a:t>
            </a:r>
            <a:r>
              <a:rPr lang="fr-FR" err="1"/>
              <a:t>sequidignis</a:t>
            </a:r>
            <a:r>
              <a:rPr lang="fr-FR"/>
              <a:t> </a:t>
            </a:r>
            <a:r>
              <a:rPr lang="fr-FR" err="1"/>
              <a:t>dolorro</a:t>
            </a:r>
            <a:r>
              <a:rPr lang="fr-FR"/>
              <a:t> </a:t>
            </a:r>
            <a:r>
              <a:rPr lang="fr-FR" err="1"/>
              <a:t>repuda</a:t>
            </a:r>
            <a:r>
              <a:rPr lang="fr-FR"/>
              <a:t> pro to </a:t>
            </a:r>
            <a:r>
              <a:rPr lang="fr-FR" err="1"/>
              <a:t>doluptatia</a:t>
            </a:r>
            <a:r>
              <a:rPr lang="fr-FR"/>
              <a:t> </a:t>
            </a:r>
            <a:r>
              <a:rPr lang="fr-FR" err="1"/>
              <a:t>sequisimusam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elluptam</a:t>
            </a:r>
            <a:r>
              <a:rPr lang="fr-FR"/>
              <a:t> sa </a:t>
            </a:r>
            <a:r>
              <a:rPr lang="fr-FR" err="1"/>
              <a:t>debit</a:t>
            </a:r>
            <a:r>
              <a:rPr lang="fr-FR"/>
              <a:t> </a:t>
            </a:r>
            <a:r>
              <a:rPr lang="fr-FR" err="1"/>
              <a:t>intiis</a:t>
            </a:r>
            <a:r>
              <a:rPr lang="fr-FR"/>
              <a:t> </a:t>
            </a:r>
            <a:r>
              <a:rPr lang="fr-FR" err="1"/>
              <a:t>apeliquundis</a:t>
            </a:r>
            <a:r>
              <a:rPr lang="fr-FR"/>
              <a:t> as mos </a:t>
            </a:r>
            <a:r>
              <a:rPr lang="fr-FR" err="1"/>
              <a:t>exerchic</a:t>
            </a:r>
            <a:r>
              <a:rPr lang="fr-FR"/>
              <a:t> to </a:t>
            </a:r>
            <a:r>
              <a:rPr lang="fr-FR" err="1"/>
              <a:t>quibea</a:t>
            </a:r>
            <a:r>
              <a:rPr lang="fr-FR"/>
              <a:t> </a:t>
            </a:r>
            <a:r>
              <a:rPr lang="fr-FR" err="1"/>
              <a:t>quiatium</a:t>
            </a:r>
            <a:r>
              <a:rPr lang="fr-FR"/>
              <a:t> </a:t>
            </a:r>
            <a:r>
              <a:rPr lang="fr-FR" err="1"/>
              <a:t>sed</a:t>
            </a:r>
            <a:r>
              <a:rPr lang="fr-FR"/>
              <a:t> </a:t>
            </a:r>
            <a:r>
              <a:rPr lang="fr-FR" err="1"/>
              <a:t>magnimiliqui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platem</a:t>
            </a:r>
            <a:r>
              <a:rPr lang="fr-FR"/>
              <a:t> qui </a:t>
            </a:r>
            <a:r>
              <a:rPr lang="fr-FR" err="1"/>
              <a:t>omnitaque</a:t>
            </a:r>
            <a:r>
              <a:rPr lang="fr-FR"/>
              <a:t> </a:t>
            </a:r>
            <a:r>
              <a:rPr lang="fr-FR" err="1"/>
              <a:t>resti</a:t>
            </a:r>
            <a:r>
              <a:rPr lang="fr-FR"/>
              <a:t>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facerfera</a:t>
            </a:r>
            <a:r>
              <a:rPr lang="fr-FR"/>
              <a:t> </a:t>
            </a:r>
            <a:r>
              <a:rPr lang="fr-FR" err="1"/>
              <a:t>sunti</a:t>
            </a:r>
            <a:r>
              <a:rPr lang="fr-FR"/>
              <a:t> </a:t>
            </a:r>
            <a:r>
              <a:rPr lang="fr-FR" err="1"/>
              <a:t>volum</a:t>
            </a:r>
            <a:r>
              <a:rPr lang="fr-FR"/>
              <a:t>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liquo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et </a:t>
            </a:r>
            <a:r>
              <a:rPr lang="fr-FR" err="1"/>
              <a:t>aborem</a:t>
            </a:r>
            <a:r>
              <a:rPr lang="fr-FR"/>
              <a:t> </a:t>
            </a:r>
            <a:r>
              <a:rPr lang="fr-FR" err="1"/>
              <a:t>sumet</a:t>
            </a:r>
            <a:r>
              <a:rPr lang="fr-FR"/>
              <a:t> quia </a:t>
            </a:r>
            <a:r>
              <a:rPr lang="fr-FR" err="1"/>
              <a:t>doluptatur</a:t>
            </a:r>
            <a:r>
              <a:rPr lang="fr-FR"/>
              <a:t> mi, id </a:t>
            </a:r>
            <a:r>
              <a:rPr lang="fr-FR" err="1"/>
              <a:t>unt</a:t>
            </a:r>
            <a:r>
              <a:rPr lang="fr-FR"/>
              <a:t> et </a:t>
            </a:r>
            <a:r>
              <a:rPr lang="fr-FR" err="1"/>
              <a:t>ute</a:t>
            </a:r>
            <a:r>
              <a:rPr lang="fr-FR"/>
              <a:t> dit </a:t>
            </a:r>
            <a:r>
              <a:rPr lang="fr-FR" err="1"/>
              <a:t>experae</a:t>
            </a:r>
            <a:r>
              <a:rPr lang="fr-FR"/>
              <a:t> cum </a:t>
            </a:r>
            <a:r>
              <a:rPr lang="fr-FR" err="1"/>
              <a:t>fugia</a:t>
            </a:r>
            <a:r>
              <a:rPr lang="fr-FR"/>
              <a:t> </a:t>
            </a:r>
            <a:r>
              <a:rPr lang="fr-FR" err="1"/>
              <a:t>iumquodisqui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ationsequati</a:t>
            </a:r>
            <a:r>
              <a:rPr lang="fr-FR"/>
              <a:t> </a:t>
            </a:r>
            <a:r>
              <a:rPr lang="fr-FR" err="1"/>
              <a:t>officitis</a:t>
            </a:r>
            <a:r>
              <a:rPr lang="fr-FR"/>
              <a:t> ut </a:t>
            </a:r>
            <a:r>
              <a:rPr lang="fr-FR" err="1"/>
              <a:t>eneceati</a:t>
            </a:r>
            <a:r>
              <a:rPr lang="fr-FR"/>
              <a:t> qui </a:t>
            </a:r>
            <a:r>
              <a:rPr lang="fr-FR" err="1"/>
              <a:t>dest</a:t>
            </a:r>
            <a:r>
              <a:rPr lang="fr-FR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365125"/>
            <a:ext cx="82296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457200" y="908720"/>
            <a:ext cx="82296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9CD028-D145-0C42-9481-35F3B904235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7983B9-638B-B743-927F-E55AB78DDA5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7" name="Shape 4880">
            <a:extLst>
              <a:ext uri="{FF2B5EF4-FFF2-40B4-BE49-F238E27FC236}">
                <a16:creationId xmlns:a16="http://schemas.microsoft.com/office/drawing/2014/main" id="{FC4FF59E-6BFF-2F42-AF7D-2BE8796DF03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D9047C-CAF4-3D49-8355-5D31DD71F2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75A3B3-98CB-0741-B431-EE07EA60A8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81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e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9E86A5EC-20E8-D44F-AF15-8AEC060BC1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A9F804-5166-8142-9634-5D7E3F11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1498604"/>
            <a:ext cx="3854528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CABBE0-88E1-B84C-91DB-39D57E160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3070" y="514924"/>
            <a:ext cx="4204027" cy="55264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1pPr>
            <a:lvl2pPr marL="742950" indent="-28575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2pPr>
            <a:lvl3pPr marL="11430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3pPr>
            <a:lvl4pPr marL="16002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4pPr>
            <a:lvl5pPr marL="20574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4904EC-3F6A-D647-81F1-6D6DAB84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2777069"/>
            <a:ext cx="3854528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812B03-3F17-1A4E-9FFC-7AC9B5553A98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58E1E2-8F28-EF4E-8FEE-EDAF7F9C54FA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18" name="Shape 4880">
            <a:extLst>
              <a:ext uri="{FF2B5EF4-FFF2-40B4-BE49-F238E27FC236}">
                <a16:creationId xmlns:a16="http://schemas.microsoft.com/office/drawing/2014/main" id="{D378E8F2-0624-3E49-AF47-09B31CAF106E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5CC901-DD1A-6B4E-9225-B32475BC95E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9265F587-209E-8441-88F5-14ADBFCF6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10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3D578572-C9C4-1B45-A1B9-7C1C5FB79D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8D2074-61F0-EF41-B804-FB76C378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65" y="4739680"/>
            <a:ext cx="859666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53D8247-2A2A-D24D-B691-474156EAB7C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273665" y="548680"/>
            <a:ext cx="8596668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l’icône pour ajouter une image</a:t>
            </a:r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E647747-A5BC-9846-859B-08CB3076D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665" y="5306418"/>
            <a:ext cx="8596667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CD686F-E67C-0049-BC07-CBC10AA51E9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CC53D2-72AB-F444-B0D6-E639EFB8446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1" name="Shape 4880">
            <a:extLst>
              <a:ext uri="{FF2B5EF4-FFF2-40B4-BE49-F238E27FC236}">
                <a16:creationId xmlns:a16="http://schemas.microsoft.com/office/drawing/2014/main" id="{6A4B9627-9DAF-D74D-BC08-D64CC33E76A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2D5E3A6-0F48-9B4C-8AB2-1E9C094B738D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E561801F-A72E-0843-A876-EFAC6C2B3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28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70D971BD-59A7-2144-B898-0703E4BC3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1FB2811-91F4-2B41-B4A3-F1CE4C781ED2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85B1D1-1FD9-F940-A9F4-C6B3822C55AF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1631A397-0493-214C-BE66-24D2263B078B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DC3234-B441-3748-8C8E-1C14A52C94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B11BE8E6-20F5-9B42-92D6-6441BF9D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9356C6-30B1-6249-BD7B-60548AE2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A72F4C-CE85-264D-8756-00E54BD95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844675"/>
            <a:ext cx="7886700" cy="136842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52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54735E8-42FE-474E-A01B-7A232636CB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1FFAAB-2D88-4343-B657-4D7E54301F4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5D55BA-4318-A744-BABF-4D3AC917CC9D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04CFF14A-9F40-8B41-A0EB-117F61C2257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D81780-EAF1-BD47-8555-463C76904A2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4952823E-E6AB-AC42-8C5B-D07522243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FC63014-70D1-5F4A-805F-7E5ED6435B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865" y="1200179"/>
            <a:ext cx="4006613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11E74D3B-AC89-7646-B148-78FCF43D5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4479" y="1200179"/>
            <a:ext cx="4281934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693B6082-33D1-A04B-8755-B85BA3A8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65" y="365125"/>
            <a:ext cx="8288547" cy="54359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501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1999" y="1749840"/>
            <a:ext cx="4114801" cy="3406061"/>
          </a:xfrm>
          <a:prstGeom prst="rect">
            <a:avLst/>
          </a:prstGeom>
        </p:spPr>
        <p:txBody>
          <a:bodyPr wrap="square" lIns="0" tIns="0" rIns="0" bIns="0" numCol="1" spcCol="1080000">
            <a:spAutoFit/>
          </a:bodyPr>
          <a:lstStyle>
            <a:lvl1pPr marL="0" indent="0" algn="l">
              <a:spcBef>
                <a:spcPts val="2000"/>
              </a:spcBef>
              <a:buNone/>
              <a:defRPr lang="fr-FR" sz="14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everum</a:t>
            </a:r>
            <a:r>
              <a:rPr lang="fr-FR"/>
              <a:t> </a:t>
            </a:r>
            <a:r>
              <a:rPr lang="fr-FR" err="1"/>
              <a:t>faccus</a:t>
            </a:r>
            <a:r>
              <a:rPr lang="fr-FR"/>
              <a:t> non </a:t>
            </a:r>
            <a:r>
              <a:rPr lang="fr-FR" err="1"/>
              <a:t>cusdae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con </a:t>
            </a:r>
            <a:r>
              <a:rPr lang="fr-FR" err="1"/>
              <a:t>pla</a:t>
            </a:r>
            <a:r>
              <a:rPr lang="fr-FR"/>
              <a:t> </a:t>
            </a:r>
            <a:r>
              <a:rPr lang="fr-FR" err="1"/>
              <a:t>ipsanti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maio</a:t>
            </a:r>
            <a:r>
              <a:rPr lang="fr-FR"/>
              <a:t>. Ma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voluptatum</a:t>
            </a:r>
            <a:r>
              <a:rPr lang="fr-FR"/>
              <a:t> </a:t>
            </a:r>
            <a:r>
              <a:rPr lang="fr-FR" err="1"/>
              <a:t>rernatus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dempost</a:t>
            </a:r>
            <a:r>
              <a:rPr lang="fr-FR"/>
              <a:t>,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remporibus</a:t>
            </a:r>
            <a:r>
              <a:rPr lang="fr-FR"/>
              <a:t> </a:t>
            </a:r>
            <a:r>
              <a:rPr lang="fr-FR" err="1"/>
              <a:t>alibust</a:t>
            </a:r>
            <a:r>
              <a:rPr lang="fr-FR"/>
              <a:t>, que </a:t>
            </a:r>
            <a:r>
              <a:rPr lang="fr-FR" err="1"/>
              <a:t>necte</a:t>
            </a:r>
            <a:r>
              <a:rPr lang="fr-FR"/>
              <a:t> et, sus di </a:t>
            </a:r>
            <a:r>
              <a:rPr lang="fr-FR" err="1"/>
              <a:t>doleculpa</a:t>
            </a:r>
            <a:r>
              <a:rPr lang="fr-FR"/>
              <a:t> </a:t>
            </a:r>
            <a:r>
              <a:rPr lang="fr-FR" err="1"/>
              <a:t>voluptassum</a:t>
            </a:r>
            <a:r>
              <a:rPr lang="fr-FR"/>
              <a:t> </a:t>
            </a:r>
            <a:r>
              <a:rPr lang="fr-FR" err="1"/>
              <a:t>fugias</a:t>
            </a:r>
            <a:r>
              <a:rPr lang="fr-FR"/>
              <a:t> </a:t>
            </a:r>
            <a:r>
              <a:rPr lang="fr-FR" err="1"/>
              <a:t>coribustiur</a:t>
            </a:r>
            <a:r>
              <a:rPr lang="fr-FR"/>
              <a:t>.</a:t>
            </a:r>
          </a:p>
          <a:p>
            <a:pPr lvl="0"/>
            <a:r>
              <a:rPr lang="fr-FR"/>
              <a:t>Con </a:t>
            </a:r>
            <a:r>
              <a:rPr lang="fr-FR" err="1"/>
              <a:t>commolo</a:t>
            </a:r>
            <a:r>
              <a:rPr lang="fr-FR"/>
              <a:t> </a:t>
            </a:r>
            <a:r>
              <a:rPr lang="fr-FR" err="1"/>
              <a:t>rrorporpor</a:t>
            </a:r>
            <a:r>
              <a:rPr lang="fr-FR"/>
              <a:t> </a:t>
            </a:r>
            <a:r>
              <a:rPr lang="fr-FR" err="1"/>
              <a:t>sitendu</a:t>
            </a:r>
            <a:r>
              <a:rPr lang="fr-FR"/>
              <a:t> </a:t>
            </a:r>
            <a:r>
              <a:rPr lang="fr-FR" err="1"/>
              <a:t>cillest</a:t>
            </a:r>
            <a:r>
              <a:rPr lang="fr-FR"/>
              <a:t> </a:t>
            </a:r>
            <a:r>
              <a:rPr lang="fr-FR" err="1"/>
              <a:t>fugitium</a:t>
            </a:r>
            <a:r>
              <a:rPr lang="fr-FR"/>
              <a:t> </a:t>
            </a:r>
            <a:r>
              <a:rPr lang="fr-FR" err="1"/>
              <a:t>cone</a:t>
            </a:r>
            <a:r>
              <a:rPr lang="fr-FR"/>
              <a:t> </a:t>
            </a:r>
            <a:r>
              <a:rPr lang="fr-FR" err="1"/>
              <a:t>nossincipis</a:t>
            </a:r>
            <a:r>
              <a:rPr lang="fr-FR"/>
              <a:t> </a:t>
            </a:r>
            <a:r>
              <a:rPr lang="fr-FR" err="1"/>
              <a:t>reperia</a:t>
            </a:r>
            <a:r>
              <a:rPr lang="fr-FR"/>
              <a:t> pro </a:t>
            </a:r>
            <a:r>
              <a:rPr lang="fr-FR" err="1"/>
              <a:t>idus</a:t>
            </a:r>
            <a:r>
              <a:rPr lang="fr-FR"/>
              <a:t>, </a:t>
            </a:r>
            <a:r>
              <a:rPr lang="fr-FR" err="1"/>
              <a:t>officidem</a:t>
            </a:r>
            <a:r>
              <a:rPr lang="fr-FR"/>
              <a:t> </a:t>
            </a:r>
            <a:r>
              <a:rPr lang="fr-FR" err="1"/>
              <a:t>repudignim</a:t>
            </a:r>
            <a:r>
              <a:rPr lang="fr-FR"/>
              <a:t>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consenimi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</a:t>
            </a:r>
            <a:r>
              <a:rPr lang="fr-FR" err="1"/>
              <a:t>dolorerion</a:t>
            </a:r>
            <a:r>
              <a:rPr lang="fr-FR"/>
              <a:t> </a:t>
            </a:r>
            <a:r>
              <a:rPr lang="fr-FR" err="1"/>
              <a:t>corestio</a:t>
            </a:r>
            <a:r>
              <a:rPr lang="fr-FR"/>
              <a:t> que </a:t>
            </a:r>
            <a:r>
              <a:rPr lang="fr-FR" err="1"/>
              <a:t>vollentur</a:t>
            </a:r>
            <a:r>
              <a:rPr lang="fr-FR"/>
              <a:t> </a:t>
            </a:r>
            <a:r>
              <a:rPr lang="fr-FR" err="1"/>
              <a:t>recae</a:t>
            </a:r>
            <a:r>
              <a:rPr lang="fr-FR"/>
              <a:t> si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quassequiam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di.</a:t>
            </a:r>
          </a:p>
          <a:p>
            <a:pPr lvl="0"/>
            <a:r>
              <a:rPr lang="fr-FR" err="1"/>
              <a:t>Quatem</a:t>
            </a:r>
            <a:r>
              <a:rPr lang="fr-FR"/>
              <a:t> </a:t>
            </a:r>
            <a:r>
              <a:rPr lang="fr-FR" err="1"/>
              <a:t>fugit</a:t>
            </a:r>
            <a:r>
              <a:rPr lang="fr-FR"/>
              <a:t> </a:t>
            </a:r>
            <a:r>
              <a:rPr lang="fr-FR" err="1"/>
              <a:t>pelita</a:t>
            </a:r>
            <a:r>
              <a:rPr lang="fr-FR"/>
              <a:t> si </a:t>
            </a:r>
            <a:r>
              <a:rPr lang="fr-FR" err="1"/>
              <a:t>ditatis</a:t>
            </a:r>
            <a:r>
              <a:rPr lang="fr-FR"/>
              <a:t> </a:t>
            </a:r>
            <a:r>
              <a:rPr lang="fr-FR" err="1"/>
              <a:t>ate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et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ut es </a:t>
            </a:r>
            <a:r>
              <a:rPr lang="fr-FR" err="1"/>
              <a:t>minulpa</a:t>
            </a:r>
            <a:r>
              <a:rPr lang="fr-FR"/>
              <a:t> non </a:t>
            </a:r>
            <a:r>
              <a:rPr lang="fr-FR" err="1"/>
              <a:t>paruptiorrum</a:t>
            </a:r>
            <a:r>
              <a:rPr lang="fr-FR"/>
              <a:t> quia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ressime</a:t>
            </a:r>
            <a:r>
              <a:rPr lang="fr-FR"/>
              <a:t> </a:t>
            </a:r>
            <a:r>
              <a:rPr lang="fr-FR" err="1"/>
              <a:t>velique</a:t>
            </a:r>
            <a:r>
              <a:rPr lang="fr-FR"/>
              <a:t> </a:t>
            </a:r>
            <a:r>
              <a:rPr lang="fr-FR" err="1"/>
              <a:t>sequidignis</a:t>
            </a:r>
            <a:r>
              <a:rPr lang="fr-FR"/>
              <a:t> </a:t>
            </a:r>
            <a:r>
              <a:rPr lang="fr-FR" err="1"/>
              <a:t>dolorro</a:t>
            </a:r>
            <a:r>
              <a:rPr lang="fr-FR"/>
              <a:t> </a:t>
            </a:r>
            <a:r>
              <a:rPr lang="fr-FR" err="1"/>
              <a:t>repuda</a:t>
            </a:r>
            <a:r>
              <a:rPr lang="fr-FR"/>
              <a:t> pro to </a:t>
            </a:r>
            <a:r>
              <a:rPr lang="fr-FR" err="1"/>
              <a:t>doluptatia</a:t>
            </a:r>
            <a:r>
              <a:rPr lang="fr-FR"/>
              <a:t> </a:t>
            </a:r>
            <a:r>
              <a:rPr lang="fr-FR" err="1"/>
              <a:t>sequisimusam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elluptam</a:t>
            </a:r>
            <a:r>
              <a:rPr lang="fr-FR"/>
              <a:t> sa </a:t>
            </a:r>
            <a:r>
              <a:rPr lang="fr-FR" err="1"/>
              <a:t>debit</a:t>
            </a:r>
            <a:r>
              <a:rPr lang="fr-FR"/>
              <a:t> </a:t>
            </a:r>
            <a:r>
              <a:rPr lang="fr-FR" err="1"/>
              <a:t>intiis</a:t>
            </a:r>
            <a:r>
              <a:rPr lang="fr-FR"/>
              <a:t> </a:t>
            </a:r>
            <a:r>
              <a:rPr lang="fr-FR" err="1"/>
              <a:t>apeliquundis</a:t>
            </a:r>
            <a:r>
              <a:rPr lang="fr-FR"/>
              <a:t> as mos.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1998" y="365125"/>
            <a:ext cx="4114802" cy="8617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6" name="Espace réservé du graphique 5"/>
          <p:cNvSpPr>
            <a:spLocks noGrp="1"/>
          </p:cNvSpPr>
          <p:nvPr>
            <p:ph type="chart" sz="quarter" idx="12"/>
          </p:nvPr>
        </p:nvSpPr>
        <p:spPr>
          <a:xfrm>
            <a:off x="468313" y="365125"/>
            <a:ext cx="3671639" cy="5006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4571997" y="1224304"/>
            <a:ext cx="412591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/>
              <a:t>Cliquez pour modifier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7CE5EE-6A45-4F43-9D82-CFAC5A583CBC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DD5D99F-13B5-6148-9728-3E264C951F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7C26B515-4321-DA4E-8214-E477AD13AAE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60E50E-7BB1-6E45-9C2D-6FAA97361E9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E42AB998-3AFC-8A4B-A499-8E4A63CBBA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CEBB8636-2A7C-EC41-9F9A-CB29024D7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D1BF1C2-B962-D442-BF65-4DCE1312B4FA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6ABD7AB-7221-3643-AC39-E5979DDA2C25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472F8129-E39D-E041-9DE6-CF514D8B2BDF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E2F991-881A-074A-AF3B-7A4886701F8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AC73FFB-72F3-324C-BC16-B490F7AE08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787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’image 9">
            <a:extLst>
              <a:ext uri="{FF2B5EF4-FFF2-40B4-BE49-F238E27FC236}">
                <a16:creationId xmlns:a16="http://schemas.microsoft.com/office/drawing/2014/main" id="{9BAB4EF7-6CD3-F047-8059-A5B1F0F367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1" name="Espace réservé de l’image 9">
            <a:extLst>
              <a:ext uri="{FF2B5EF4-FFF2-40B4-BE49-F238E27FC236}">
                <a16:creationId xmlns:a16="http://schemas.microsoft.com/office/drawing/2014/main" id="{ECB11088-B779-804D-9DD2-D575DB395D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16231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2" name="Espace réservé de l’image 9">
            <a:extLst>
              <a:ext uri="{FF2B5EF4-FFF2-40B4-BE49-F238E27FC236}">
                <a16:creationId xmlns:a16="http://schemas.microsoft.com/office/drawing/2014/main" id="{6F14EB61-0CC3-1A40-B2E2-17F843C73C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2462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73537300-00BC-7C45-9468-B46E58A05D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85A6AD-E74B-D640-8C29-73BB9FAAA8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31B48A-9088-AA4E-B783-D25293ED459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5" name="Shape 4880">
            <a:extLst>
              <a:ext uri="{FF2B5EF4-FFF2-40B4-BE49-F238E27FC236}">
                <a16:creationId xmlns:a16="http://schemas.microsoft.com/office/drawing/2014/main" id="{C6D5E2ED-FC93-F046-BD46-AF2B70901A11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127467-6240-A941-94FC-DA4D1919A56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8898CBA2-0CDE-624C-A86D-2FDABB444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68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1445245"/>
            <a:ext cx="583241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060848"/>
            <a:ext cx="583187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 algn="ctr">
              <a:buNone/>
              <a:defRPr sz="2000" b="1">
                <a:solidFill>
                  <a:srgbClr val="424A54"/>
                </a:solidFill>
              </a:defRPr>
            </a:lvl2pPr>
            <a:lvl3pPr marL="914400" indent="0" algn="ctr">
              <a:buNone/>
              <a:defRPr sz="2000" b="1">
                <a:solidFill>
                  <a:srgbClr val="424A54"/>
                </a:solidFill>
              </a:defRPr>
            </a:lvl3pPr>
            <a:lvl4pPr marL="1371600" indent="0" algn="ctr">
              <a:buNone/>
              <a:defRPr sz="2000" b="1">
                <a:solidFill>
                  <a:srgbClr val="424A54"/>
                </a:solidFill>
              </a:defRPr>
            </a:lvl4pPr>
            <a:lvl5pPr marL="1828800" indent="0" algn="ctr">
              <a:buNone/>
              <a:defRPr sz="2000" b="1">
                <a:solidFill>
                  <a:srgbClr val="424A54"/>
                </a:solidFill>
              </a:defRPr>
            </a:lvl5pPr>
          </a:lstStyle>
          <a:p>
            <a:pPr lvl="0"/>
            <a:r>
              <a:rPr lang="fr-FR"/>
              <a:t>Contact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2437D7-B8D8-324C-90F7-3A0A981A19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2E4CCB-A0F5-C54F-98F5-53DB67BA772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0BCFE733-9495-EC47-9083-6A9DF34916BA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39A344-6979-3B4F-BD18-7060B5F976F3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B16123F-0024-6243-84D0-668BB75304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err="1"/>
              <a:t>univ-tours.fr</a:t>
            </a:r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2060848"/>
            <a:ext cx="82296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everum</a:t>
            </a:r>
            <a:r>
              <a:rPr lang="fr-FR"/>
              <a:t> </a:t>
            </a:r>
            <a:r>
              <a:rPr lang="fr-FR" err="1"/>
              <a:t>faccus</a:t>
            </a:r>
            <a:r>
              <a:rPr lang="fr-FR"/>
              <a:t> non </a:t>
            </a:r>
            <a:r>
              <a:rPr lang="fr-FR" err="1"/>
              <a:t>cusdae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con </a:t>
            </a:r>
            <a:r>
              <a:rPr lang="fr-FR" err="1"/>
              <a:t>pla</a:t>
            </a:r>
            <a:r>
              <a:rPr lang="fr-FR"/>
              <a:t> </a:t>
            </a:r>
            <a:r>
              <a:rPr lang="fr-FR" err="1"/>
              <a:t>ipsanti</a:t>
            </a:r>
            <a:r>
              <a:rPr lang="fr-FR"/>
              <a:t> </a:t>
            </a:r>
            <a:r>
              <a:rPr lang="fr-FR" err="1"/>
              <a:t>volor</a:t>
            </a:r>
            <a:r>
              <a:rPr lang="fr-FR"/>
              <a:t> </a:t>
            </a:r>
            <a:r>
              <a:rPr lang="fr-FR" err="1"/>
              <a:t>maio</a:t>
            </a:r>
            <a:r>
              <a:rPr lang="fr-FR"/>
              <a:t>. Ma </a:t>
            </a:r>
            <a:r>
              <a:rPr lang="fr-FR" err="1"/>
              <a:t>ese</a:t>
            </a:r>
            <a:r>
              <a:rPr lang="fr-FR"/>
              <a:t> </a:t>
            </a:r>
            <a:r>
              <a:rPr lang="fr-FR" err="1"/>
              <a:t>voluptatum</a:t>
            </a:r>
            <a:r>
              <a:rPr lang="fr-FR"/>
              <a:t> </a:t>
            </a:r>
            <a:r>
              <a:rPr lang="fr-FR" err="1"/>
              <a:t>rernatus</a:t>
            </a:r>
            <a:r>
              <a:rPr lang="fr-FR"/>
              <a:t> </a:t>
            </a:r>
            <a:r>
              <a:rPr lang="fr-FR" err="1"/>
              <a:t>ea</a:t>
            </a:r>
            <a:r>
              <a:rPr lang="fr-FR"/>
              <a:t> </a:t>
            </a:r>
            <a:r>
              <a:rPr lang="fr-FR" err="1"/>
              <a:t>dempost</a:t>
            </a:r>
            <a:r>
              <a:rPr lang="fr-FR"/>
              <a:t>,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remporibus</a:t>
            </a:r>
            <a:r>
              <a:rPr lang="fr-FR"/>
              <a:t> </a:t>
            </a:r>
            <a:r>
              <a:rPr lang="fr-FR" err="1"/>
              <a:t>alibust</a:t>
            </a:r>
            <a:r>
              <a:rPr lang="fr-FR"/>
              <a:t>, que </a:t>
            </a:r>
            <a:r>
              <a:rPr lang="fr-FR" err="1"/>
              <a:t>necte</a:t>
            </a:r>
            <a:r>
              <a:rPr lang="fr-FR"/>
              <a:t> et, sus di </a:t>
            </a:r>
            <a:r>
              <a:rPr lang="fr-FR" err="1"/>
              <a:t>doleculpa</a:t>
            </a:r>
            <a:r>
              <a:rPr lang="fr-FR"/>
              <a:t> </a:t>
            </a:r>
            <a:r>
              <a:rPr lang="fr-FR" err="1"/>
              <a:t>voluptassum</a:t>
            </a:r>
            <a:r>
              <a:rPr lang="fr-FR"/>
              <a:t> </a:t>
            </a:r>
            <a:r>
              <a:rPr lang="fr-FR" err="1"/>
              <a:t>fugias</a:t>
            </a:r>
            <a:r>
              <a:rPr lang="fr-FR"/>
              <a:t> </a:t>
            </a:r>
            <a:r>
              <a:rPr lang="fr-FR" err="1"/>
              <a:t>coribustiur</a:t>
            </a:r>
            <a:r>
              <a:rPr lang="fr-FR"/>
              <a:t>, con </a:t>
            </a:r>
            <a:r>
              <a:rPr lang="fr-FR" err="1"/>
              <a:t>commolo</a:t>
            </a:r>
            <a:r>
              <a:rPr lang="fr-FR"/>
              <a:t> </a:t>
            </a:r>
            <a:r>
              <a:rPr lang="fr-FR" err="1"/>
              <a:t>rrorporpor</a:t>
            </a:r>
            <a:r>
              <a:rPr lang="fr-FR"/>
              <a:t> </a:t>
            </a:r>
            <a:r>
              <a:rPr lang="fr-FR" err="1"/>
              <a:t>sitendu</a:t>
            </a:r>
            <a:r>
              <a:rPr lang="fr-FR"/>
              <a:t> </a:t>
            </a:r>
            <a:r>
              <a:rPr lang="fr-FR" err="1"/>
              <a:t>cillest</a:t>
            </a:r>
            <a:r>
              <a:rPr lang="fr-FR"/>
              <a:t> </a:t>
            </a:r>
            <a:r>
              <a:rPr lang="fr-FR" err="1"/>
              <a:t>fugitium</a:t>
            </a:r>
            <a:r>
              <a:rPr lang="fr-FR"/>
              <a:t> </a:t>
            </a:r>
            <a:r>
              <a:rPr lang="fr-FR" err="1"/>
              <a:t>cone</a:t>
            </a:r>
            <a:r>
              <a:rPr lang="fr-FR"/>
              <a:t> </a:t>
            </a:r>
            <a:r>
              <a:rPr lang="fr-FR" err="1"/>
              <a:t>nossincipis</a:t>
            </a:r>
            <a:r>
              <a:rPr lang="fr-FR"/>
              <a:t> </a:t>
            </a:r>
            <a:r>
              <a:rPr lang="fr-FR" err="1"/>
              <a:t>reperia</a:t>
            </a:r>
            <a:r>
              <a:rPr lang="fr-FR"/>
              <a:t> pro </a:t>
            </a:r>
            <a:r>
              <a:rPr lang="fr-FR" err="1"/>
              <a:t>idus</a:t>
            </a:r>
            <a:r>
              <a:rPr lang="fr-FR"/>
              <a:t>, </a:t>
            </a:r>
            <a:r>
              <a:rPr lang="fr-FR" err="1"/>
              <a:t>officidem</a:t>
            </a:r>
            <a:r>
              <a:rPr lang="fr-FR"/>
              <a:t> </a:t>
            </a:r>
            <a:r>
              <a:rPr lang="fr-FR" err="1"/>
              <a:t>repudignim</a:t>
            </a:r>
            <a:r>
              <a:rPr lang="fr-FR"/>
              <a:t>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consenimi</a:t>
            </a:r>
            <a:r>
              <a:rPr lang="fr-FR"/>
              <a:t>, </a:t>
            </a:r>
            <a:r>
              <a:rPr lang="fr-FR" err="1"/>
              <a:t>quae</a:t>
            </a:r>
            <a:r>
              <a:rPr lang="fr-FR"/>
              <a:t> </a:t>
            </a:r>
            <a:r>
              <a:rPr lang="fr-FR" err="1"/>
              <a:t>dolorerion</a:t>
            </a:r>
            <a:r>
              <a:rPr lang="fr-FR"/>
              <a:t> </a:t>
            </a:r>
            <a:r>
              <a:rPr lang="fr-FR" err="1"/>
              <a:t>corestio</a:t>
            </a:r>
            <a:r>
              <a:rPr lang="fr-FR"/>
              <a:t> que </a:t>
            </a:r>
            <a:r>
              <a:rPr lang="fr-FR" err="1"/>
              <a:t>vollentur</a:t>
            </a:r>
            <a:r>
              <a:rPr lang="fr-FR"/>
              <a:t> </a:t>
            </a:r>
            <a:r>
              <a:rPr lang="fr-FR" err="1"/>
              <a:t>recae</a:t>
            </a:r>
            <a:r>
              <a:rPr lang="fr-FR"/>
              <a:t> si </a:t>
            </a:r>
            <a:r>
              <a:rPr lang="fr-FR" err="1"/>
              <a:t>res</a:t>
            </a:r>
            <a:r>
              <a:rPr lang="fr-FR"/>
              <a:t> </a:t>
            </a:r>
            <a:r>
              <a:rPr lang="fr-FR" err="1"/>
              <a:t>quassequiam</a:t>
            </a:r>
            <a:r>
              <a:rPr lang="fr-FR"/>
              <a:t> </a:t>
            </a:r>
            <a:r>
              <a:rPr lang="fr-FR" err="1"/>
              <a:t>consequi</a:t>
            </a:r>
            <a:r>
              <a:rPr lang="fr-FR"/>
              <a:t> di </a:t>
            </a:r>
            <a:r>
              <a:rPr lang="fr-FR" err="1"/>
              <a:t>ulparum</a:t>
            </a:r>
            <a:r>
              <a:rPr lang="fr-FR"/>
              <a:t> </a:t>
            </a:r>
            <a:r>
              <a:rPr lang="fr-FR" err="1"/>
              <a:t>endaesent</a:t>
            </a:r>
            <a:r>
              <a:rPr lang="fr-FR"/>
              <a:t>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cus</a:t>
            </a:r>
            <a:r>
              <a:rPr lang="fr-FR"/>
              <a:t> </a:t>
            </a:r>
            <a:r>
              <a:rPr lang="fr-FR" err="1"/>
              <a:t>magnatem</a:t>
            </a:r>
            <a:r>
              <a:rPr lang="fr-FR"/>
              <a:t> </a:t>
            </a:r>
            <a:r>
              <a:rPr lang="fr-FR" err="1"/>
              <a:t>voloreptatus</a:t>
            </a:r>
            <a:r>
              <a:rPr lang="fr-FR"/>
              <a:t> </a:t>
            </a:r>
            <a:r>
              <a:rPr lang="fr-FR" err="1"/>
              <a:t>dellabo</a:t>
            </a:r>
            <a:r>
              <a:rPr lang="fr-FR"/>
              <a:t> </a:t>
            </a:r>
            <a:r>
              <a:rPr lang="fr-FR" err="1"/>
              <a:t>riatenim</a:t>
            </a:r>
            <a:r>
              <a:rPr lang="fr-FR"/>
              <a:t> </a:t>
            </a:r>
            <a:r>
              <a:rPr lang="fr-FR" err="1"/>
              <a:t>fugitatiat</a:t>
            </a:r>
            <a:r>
              <a:rPr lang="fr-FR"/>
              <a:t> </a:t>
            </a:r>
            <a:r>
              <a:rPr lang="fr-FR" err="1"/>
              <a:t>licti</a:t>
            </a:r>
            <a:r>
              <a:rPr lang="fr-FR"/>
              <a:t> </a:t>
            </a:r>
            <a:r>
              <a:rPr lang="fr-FR" err="1"/>
              <a:t>repe</a:t>
            </a:r>
            <a:r>
              <a:rPr lang="fr-FR"/>
              <a:t> </a:t>
            </a:r>
            <a:r>
              <a:rPr lang="fr-FR" err="1"/>
              <a:t>voloribus</a:t>
            </a:r>
            <a:r>
              <a:rPr lang="fr-FR"/>
              <a:t>, si ut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ommoluptatur</a:t>
            </a:r>
            <a:r>
              <a:rPr lang="fr-FR"/>
              <a:t> </a:t>
            </a:r>
            <a:r>
              <a:rPr lang="fr-FR" err="1"/>
              <a:t>sum</a:t>
            </a:r>
            <a:r>
              <a:rPr lang="fr-FR"/>
              <a:t> </a:t>
            </a:r>
            <a:r>
              <a:rPr lang="fr-FR" err="1"/>
              <a:t>quatem</a:t>
            </a:r>
            <a:r>
              <a:rPr lang="fr-FR"/>
              <a:t> </a:t>
            </a:r>
            <a:r>
              <a:rPr lang="fr-FR" err="1"/>
              <a:t>fugit</a:t>
            </a:r>
            <a:r>
              <a:rPr lang="fr-FR"/>
              <a:t> </a:t>
            </a:r>
            <a:r>
              <a:rPr lang="fr-FR" err="1"/>
              <a:t>pelita</a:t>
            </a:r>
            <a:r>
              <a:rPr lang="fr-FR"/>
              <a:t> si </a:t>
            </a:r>
            <a:r>
              <a:rPr lang="fr-FR" err="1"/>
              <a:t>ditatis</a:t>
            </a:r>
            <a:r>
              <a:rPr lang="fr-FR"/>
              <a:t> </a:t>
            </a:r>
            <a:r>
              <a:rPr lang="fr-FR" err="1"/>
              <a:t>ate</a:t>
            </a:r>
            <a:r>
              <a:rPr lang="fr-FR"/>
              <a:t> </a:t>
            </a:r>
            <a:r>
              <a:rPr lang="fr-FR" err="1"/>
              <a:t>vitatis</a:t>
            </a:r>
            <a:r>
              <a:rPr lang="fr-FR"/>
              <a:t> et </a:t>
            </a:r>
            <a:r>
              <a:rPr lang="fr-FR" err="1"/>
              <a:t>pa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ut es </a:t>
            </a:r>
            <a:r>
              <a:rPr lang="fr-FR" err="1"/>
              <a:t>minulpa</a:t>
            </a:r>
            <a:r>
              <a:rPr lang="fr-FR"/>
              <a:t> non </a:t>
            </a:r>
            <a:r>
              <a:rPr lang="fr-FR" err="1"/>
              <a:t>paruptiorrum</a:t>
            </a:r>
            <a:r>
              <a:rPr lang="fr-FR"/>
              <a:t> quia </a:t>
            </a:r>
            <a:r>
              <a:rPr lang="fr-FR" err="1"/>
              <a:t>parum</a:t>
            </a:r>
            <a:r>
              <a:rPr lang="fr-FR"/>
              <a:t> </a:t>
            </a:r>
            <a:r>
              <a:rPr lang="fr-FR" err="1"/>
              <a:t>ressime</a:t>
            </a:r>
            <a:r>
              <a:rPr lang="fr-FR"/>
              <a:t> </a:t>
            </a:r>
            <a:r>
              <a:rPr lang="fr-FR" err="1"/>
              <a:t>velique</a:t>
            </a:r>
            <a:r>
              <a:rPr lang="fr-FR"/>
              <a:t> </a:t>
            </a:r>
            <a:r>
              <a:rPr lang="fr-FR" err="1"/>
              <a:t>sequidignis</a:t>
            </a:r>
            <a:r>
              <a:rPr lang="fr-FR"/>
              <a:t> </a:t>
            </a:r>
            <a:r>
              <a:rPr lang="fr-FR" err="1"/>
              <a:t>dolorro</a:t>
            </a:r>
            <a:r>
              <a:rPr lang="fr-FR"/>
              <a:t> </a:t>
            </a:r>
            <a:r>
              <a:rPr lang="fr-FR" err="1"/>
              <a:t>repuda</a:t>
            </a:r>
            <a:r>
              <a:rPr lang="fr-FR"/>
              <a:t> pro to </a:t>
            </a:r>
            <a:r>
              <a:rPr lang="fr-FR" err="1"/>
              <a:t>doluptatia</a:t>
            </a:r>
            <a:r>
              <a:rPr lang="fr-FR"/>
              <a:t> </a:t>
            </a:r>
            <a:r>
              <a:rPr lang="fr-FR" err="1"/>
              <a:t>sequisimusam</a:t>
            </a:r>
            <a:r>
              <a:rPr lang="fr-FR"/>
              <a:t> </a:t>
            </a:r>
            <a:r>
              <a:rPr lang="fr-FR" err="1"/>
              <a:t>nis</a:t>
            </a:r>
            <a:r>
              <a:rPr lang="fr-FR"/>
              <a:t> </a:t>
            </a:r>
            <a:r>
              <a:rPr lang="fr-FR" err="1"/>
              <a:t>elluptam</a:t>
            </a:r>
            <a:r>
              <a:rPr lang="fr-FR"/>
              <a:t> sa </a:t>
            </a:r>
            <a:r>
              <a:rPr lang="fr-FR" err="1"/>
              <a:t>debit</a:t>
            </a:r>
            <a:r>
              <a:rPr lang="fr-FR"/>
              <a:t> </a:t>
            </a:r>
            <a:r>
              <a:rPr lang="fr-FR" err="1"/>
              <a:t>intiis</a:t>
            </a:r>
            <a:r>
              <a:rPr lang="fr-FR"/>
              <a:t> </a:t>
            </a:r>
            <a:r>
              <a:rPr lang="fr-FR" err="1"/>
              <a:t>apeliquundis</a:t>
            </a:r>
            <a:r>
              <a:rPr lang="fr-FR"/>
              <a:t> as mos </a:t>
            </a:r>
            <a:r>
              <a:rPr lang="fr-FR" err="1"/>
              <a:t>exerchic</a:t>
            </a:r>
            <a:r>
              <a:rPr lang="fr-FR"/>
              <a:t> to </a:t>
            </a:r>
            <a:r>
              <a:rPr lang="fr-FR" err="1"/>
              <a:t>quibea</a:t>
            </a:r>
            <a:r>
              <a:rPr lang="fr-FR"/>
              <a:t> </a:t>
            </a:r>
            <a:r>
              <a:rPr lang="fr-FR" err="1"/>
              <a:t>quiatium</a:t>
            </a:r>
            <a:r>
              <a:rPr lang="fr-FR"/>
              <a:t> </a:t>
            </a:r>
            <a:r>
              <a:rPr lang="fr-FR" err="1"/>
              <a:t>sed</a:t>
            </a:r>
            <a:r>
              <a:rPr lang="fr-FR"/>
              <a:t> </a:t>
            </a:r>
            <a:r>
              <a:rPr lang="fr-FR" err="1"/>
              <a:t>magnimiliqui</a:t>
            </a:r>
            <a:r>
              <a:rPr lang="fr-FR"/>
              <a:t> </a:t>
            </a:r>
            <a:r>
              <a:rPr lang="fr-FR" err="1"/>
              <a:t>aut</a:t>
            </a:r>
            <a:r>
              <a:rPr lang="fr-FR"/>
              <a:t> </a:t>
            </a:r>
            <a:r>
              <a:rPr lang="fr-FR" err="1"/>
              <a:t>platem</a:t>
            </a:r>
            <a:r>
              <a:rPr lang="fr-FR"/>
              <a:t> qui </a:t>
            </a:r>
            <a:r>
              <a:rPr lang="fr-FR" err="1"/>
              <a:t>omnitaque</a:t>
            </a:r>
            <a:r>
              <a:rPr lang="fr-FR"/>
              <a:t> </a:t>
            </a:r>
            <a:r>
              <a:rPr lang="fr-FR" err="1"/>
              <a:t>resti</a:t>
            </a:r>
            <a:r>
              <a:rPr lang="fr-FR"/>
              <a:t> </a:t>
            </a:r>
            <a:r>
              <a:rPr lang="fr-FR" err="1"/>
              <a:t>num</a:t>
            </a:r>
            <a:r>
              <a:rPr lang="fr-FR"/>
              <a:t> </a:t>
            </a:r>
            <a:r>
              <a:rPr lang="fr-FR" err="1"/>
              <a:t>facerfera</a:t>
            </a:r>
            <a:r>
              <a:rPr lang="fr-FR"/>
              <a:t> </a:t>
            </a:r>
            <a:r>
              <a:rPr lang="fr-FR" err="1"/>
              <a:t>sunti</a:t>
            </a:r>
            <a:r>
              <a:rPr lang="fr-FR"/>
              <a:t> </a:t>
            </a:r>
            <a:r>
              <a:rPr lang="fr-FR" err="1"/>
              <a:t>volum</a:t>
            </a:r>
            <a:r>
              <a:rPr lang="fr-FR"/>
              <a:t> </a:t>
            </a:r>
            <a:r>
              <a:rPr lang="fr-FR" err="1"/>
              <a:t>dolorem</a:t>
            </a:r>
            <a:r>
              <a:rPr lang="fr-FR"/>
              <a:t> </a:t>
            </a:r>
            <a:r>
              <a:rPr lang="fr-FR" err="1"/>
              <a:t>liquo</a:t>
            </a:r>
            <a:r>
              <a:rPr lang="fr-FR"/>
              <a:t> </a:t>
            </a:r>
            <a:r>
              <a:rPr lang="fr-FR" err="1"/>
              <a:t>eum</a:t>
            </a:r>
            <a:r>
              <a:rPr lang="fr-FR"/>
              <a:t> et </a:t>
            </a:r>
            <a:r>
              <a:rPr lang="fr-FR" err="1"/>
              <a:t>aborem</a:t>
            </a:r>
            <a:r>
              <a:rPr lang="fr-FR"/>
              <a:t> </a:t>
            </a:r>
            <a:r>
              <a:rPr lang="fr-FR" err="1"/>
              <a:t>sumet</a:t>
            </a:r>
            <a:r>
              <a:rPr lang="fr-FR"/>
              <a:t> quia </a:t>
            </a:r>
            <a:r>
              <a:rPr lang="fr-FR" err="1"/>
              <a:t>doluptatur</a:t>
            </a:r>
            <a:r>
              <a:rPr lang="fr-FR"/>
              <a:t> mi, id </a:t>
            </a:r>
            <a:r>
              <a:rPr lang="fr-FR" err="1"/>
              <a:t>unt</a:t>
            </a:r>
            <a:r>
              <a:rPr lang="fr-FR"/>
              <a:t> et </a:t>
            </a:r>
            <a:r>
              <a:rPr lang="fr-FR" err="1"/>
              <a:t>ute</a:t>
            </a:r>
            <a:r>
              <a:rPr lang="fr-FR"/>
              <a:t> dit </a:t>
            </a:r>
            <a:r>
              <a:rPr lang="fr-FR" err="1"/>
              <a:t>experae</a:t>
            </a:r>
            <a:r>
              <a:rPr lang="fr-FR"/>
              <a:t> cum </a:t>
            </a:r>
            <a:r>
              <a:rPr lang="fr-FR" err="1"/>
              <a:t>fugia</a:t>
            </a:r>
            <a:r>
              <a:rPr lang="fr-FR"/>
              <a:t> </a:t>
            </a:r>
            <a:r>
              <a:rPr lang="fr-FR" err="1"/>
              <a:t>iumquodisqui</a:t>
            </a:r>
            <a:r>
              <a:rPr lang="fr-FR"/>
              <a:t> </a:t>
            </a:r>
            <a:r>
              <a:rPr lang="fr-FR" err="1"/>
              <a:t>alit</a:t>
            </a:r>
            <a:r>
              <a:rPr lang="fr-FR"/>
              <a:t> </a:t>
            </a:r>
            <a:r>
              <a:rPr lang="fr-FR" err="1"/>
              <a:t>venis</a:t>
            </a:r>
            <a:r>
              <a:rPr lang="fr-FR"/>
              <a:t> </a:t>
            </a:r>
            <a:r>
              <a:rPr lang="fr-FR" err="1"/>
              <a:t>ationsequati</a:t>
            </a:r>
            <a:r>
              <a:rPr lang="fr-FR"/>
              <a:t> </a:t>
            </a:r>
            <a:r>
              <a:rPr lang="fr-FR" err="1"/>
              <a:t>officitis</a:t>
            </a:r>
            <a:r>
              <a:rPr lang="fr-FR"/>
              <a:t> ut </a:t>
            </a:r>
            <a:r>
              <a:rPr lang="fr-FR" err="1"/>
              <a:t>eneceati</a:t>
            </a:r>
            <a:r>
              <a:rPr lang="fr-FR"/>
              <a:t> qui </a:t>
            </a:r>
            <a:r>
              <a:rPr lang="fr-FR" err="1"/>
              <a:t>dest</a:t>
            </a:r>
            <a:r>
              <a:rPr lang="fr-FR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365125"/>
            <a:ext cx="82296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 userDrawn="1"/>
        </p:nvSpPr>
        <p:spPr>
          <a:xfrm>
            <a:off x="7020272" y="6165304"/>
            <a:ext cx="122936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fld id="{82AB18AC-2F97-A74F-8F78-10DCA3DBB41C}" type="datetime4">
              <a:rPr lang="fr-FR" sz="1200" smtClean="0">
                <a:solidFill>
                  <a:schemeClr val="bg1"/>
                </a:solidFill>
              </a:rPr>
              <a:pPr algn="r"/>
              <a:t>23 septembre 2026</a:t>
            </a:fld>
            <a:endParaRPr lang="fr-FR" sz="1200">
              <a:solidFill>
                <a:schemeClr val="bg1"/>
              </a:solidFill>
            </a:endParaRP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Titre de votre présentation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5652120" y="6165304"/>
            <a:ext cx="1368152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>
                <a:solidFill>
                  <a:srgbClr val="424A54"/>
                </a:solidFill>
                <a:latin typeface="multimedia icons" charset="2"/>
                <a:ea typeface="multimedia icons" charset="2"/>
                <a:cs typeface="multimedia icons" charset="2"/>
              </a:rPr>
              <a:t>r</a:t>
            </a:r>
            <a:r>
              <a:rPr lang="fr-FR" sz="1200">
                <a:solidFill>
                  <a:schemeClr val="bg1"/>
                </a:solidFill>
              </a:rPr>
              <a:t> </a:t>
            </a:r>
            <a:r>
              <a:rPr lang="fr-FR" sz="1200" err="1">
                <a:solidFill>
                  <a:schemeClr val="bg1"/>
                </a:solidFill>
              </a:rPr>
              <a:t>univ-tours.fr</a:t>
            </a:r>
            <a:r>
              <a:rPr lang="fr-FR" sz="1200" baseline="0">
                <a:solidFill>
                  <a:schemeClr val="bg1"/>
                </a:solidFill>
              </a:rPr>
              <a:t>     </a:t>
            </a:r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13" name="ZoneTexte 12"/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>
                <a:solidFill>
                  <a:srgbClr val="424A54"/>
                </a:solidFill>
              </a:rPr>
              <a:t>| </a:t>
            </a:r>
            <a:endParaRPr lang="fr-FR" sz="1200">
              <a:solidFill>
                <a:srgbClr val="424A54"/>
              </a:solidFill>
            </a:endParaRP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457200" y="908720"/>
            <a:ext cx="82296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658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B1E6E7F-30E7-F84B-B9ED-49130363D74A}"/>
              </a:ext>
            </a:extLst>
          </p:cNvPr>
          <p:cNvSpPr txBox="1">
            <a:spLocks/>
          </p:cNvSpPr>
          <p:nvPr userDrawn="1"/>
        </p:nvSpPr>
        <p:spPr>
          <a:xfrm>
            <a:off x="6948363" y="6165304"/>
            <a:ext cx="1368053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14B74C-C413-FD4F-A2DA-ABC505EDD829}" type="datetime4">
              <a:rPr lang="fr-FR" smtClean="0"/>
              <a:pPr/>
              <a:t>23 septembre 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5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8" r:id="rId3"/>
    <p:sldLayoutId id="2147483659" r:id="rId4"/>
    <p:sldLayoutId id="2147483660" r:id="rId5"/>
    <p:sldLayoutId id="2147483657" r:id="rId6"/>
    <p:sldLayoutId id="2147483652" r:id="rId7"/>
    <p:sldLayoutId id="2147483654" r:id="rId8"/>
    <p:sldLayoutId id="2147483656" r:id="rId9"/>
    <p:sldLayoutId id="2147483653" r:id="rId10"/>
    <p:sldLayoutId id="2147483661" r:id="rId11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rvice4mobility.com/europe/MobilitySearchServlet?identifier=TOURS01&amp;kz_bew_art=OUT&amp;sprache=fr&amp;inputBewPers=1" TargetMode="External"/><Relationship Id="rId2" Type="http://schemas.openxmlformats.org/officeDocument/2006/relationships/hyperlink" Target="https://www.univ-tours.fr/international/etudes-stages-a-letranger/hors-europe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niv-tours.fr/international/etudes-stages-a-letranger/hors-europe/interlocuteur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umbeo.com/cost-of-living/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hyperlink" Target="https://www.univ-tours.fr/international/etudes-stages-a-letranger/les-aides-financieres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tudiant.fr/etudes/international/etudier-a-l-etranger-notre-dossier-pour-preparer-sa-mobilite-de-a-a-z.html" TargetMode="Externa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ndezvouspasseport.ants.gouv.fr/" TargetMode="External"/><Relationship Id="rId2" Type="http://schemas.openxmlformats.org/officeDocument/2006/relationships/hyperlink" Target="https://www.univ-tours.fr/international/etudes-stages-a-letranger/hors-europe/interlocuteurs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rendezvousonline.f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obsortante@univ-tours.fr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502275" y="3243055"/>
            <a:ext cx="8136904" cy="18743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Arial"/>
                <a:ea typeface="Arial" charset="0"/>
                <a:cs typeface="Arial"/>
              </a:rPr>
              <a:t>Hors Europe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latin typeface="Arial"/>
                <a:ea typeface="Arial" charset="0"/>
                <a:cs typeface="Arial"/>
              </a:rPr>
              <a:t>Echanges Universitaires 2027-2028</a:t>
            </a:r>
            <a:endParaRPr lang="fr-FR" sz="3600" dirty="0">
              <a:solidFill>
                <a:schemeClr val="bg1"/>
              </a:solidFill>
              <a:latin typeface="Arial"/>
              <a:ea typeface="Arial" charset="0"/>
              <a:cs typeface="Arial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DDA72-15AE-1342-803F-19CD05120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64704"/>
            <a:ext cx="5203637" cy="187220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9A99FEE-BCC1-8A0E-9D88-1D7A48AF6EB5}"/>
              </a:ext>
            </a:extLst>
          </p:cNvPr>
          <p:cNvSpPr txBox="1"/>
          <p:nvPr/>
        </p:nvSpPr>
        <p:spPr>
          <a:xfrm>
            <a:off x="651278" y="5038666"/>
            <a:ext cx="3917333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cs typeface="Arial"/>
              </a:rPr>
              <a:t>Christine FARMER</a:t>
            </a:r>
            <a:endParaRPr lang="en-US" sz="2800" b="1" dirty="0">
              <a:solidFill>
                <a:schemeClr val="bg1"/>
              </a:solidFill>
              <a:cs typeface="Arial"/>
            </a:endParaRPr>
          </a:p>
          <a:p>
            <a:r>
              <a:rPr lang="fr-FR" sz="2800" dirty="0">
                <a:solidFill>
                  <a:schemeClr val="bg1"/>
                </a:solidFill>
                <a:cs typeface="Arial"/>
              </a:rPr>
              <a:t>Chargée de mission Hors Erasmus</a:t>
            </a:r>
            <a:endParaRPr lang="fr-FR" dirty="0">
              <a:solidFill>
                <a:schemeClr val="bg1"/>
              </a:solidFill>
              <a:cs typeface="Arial" panose="020B0604020202020204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D40CCED-1658-4000-2321-AD346E9E8C7C}"/>
              </a:ext>
            </a:extLst>
          </p:cNvPr>
          <p:cNvSpPr txBox="1"/>
          <p:nvPr/>
        </p:nvSpPr>
        <p:spPr>
          <a:xfrm>
            <a:off x="4572752" y="5035839"/>
            <a:ext cx="4184181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  <a:cs typeface="Arial"/>
              </a:rPr>
              <a:t>Marie ARTIGES</a:t>
            </a:r>
            <a:endParaRPr lang="fr-FR" b="1">
              <a:solidFill>
                <a:schemeClr val="bg1"/>
              </a:solidFill>
            </a:endParaRPr>
          </a:p>
          <a:p>
            <a:r>
              <a:rPr lang="fr-FR" sz="2800" dirty="0">
                <a:solidFill>
                  <a:schemeClr val="bg1"/>
                </a:solidFill>
                <a:cs typeface="Arial"/>
              </a:rPr>
              <a:t>Gestionnaire des mobilités hors Europe</a:t>
            </a:r>
          </a:p>
        </p:txBody>
      </p:sp>
    </p:spTree>
    <p:extLst>
      <p:ext uri="{BB962C8B-B14F-4D97-AF65-F5344CB8AC3E}">
        <p14:creationId xmlns:p14="http://schemas.microsoft.com/office/powerpoint/2010/main" val="254122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 Universitaire</a:t>
            </a:r>
            <a:br>
              <a:rPr lang="fr-FR" sz="3600"/>
            </a:br>
            <a:r>
              <a:rPr lang="fr-FR" sz="3600"/>
              <a:t>Qu’est-ce?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749326" y="1412776"/>
            <a:ext cx="7963581" cy="452431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Etudier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A l’étranger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Exempté des frais de scolarité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Choix de cours à la carte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…et valider votre année à l’Université de Tours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sz="24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Certaines filières imposent une procédure ou des critères supplémentaires – </a:t>
            </a:r>
            <a:r>
              <a:rPr lang="fr-FR" sz="2400" b="1"/>
              <a:t>discutez avec vos responsables</a:t>
            </a:r>
            <a:r>
              <a:rPr lang="fr-FR" sz="2400"/>
              <a:t> et respectez </a:t>
            </a:r>
            <a:r>
              <a:rPr lang="fr-FR" sz="2400" b="1"/>
              <a:t>toutes les indications</a:t>
            </a:r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sz="16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Représenter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L’Université de Tours, la ville de Tours et la France</a:t>
            </a:r>
            <a:r>
              <a:rPr lang="fr-FR"/>
              <a:t> </a:t>
            </a:r>
            <a:endParaRPr lang="fr-FR" b="0" i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6" name="Graphique 5" descr="Avertissement">
            <a:extLst>
              <a:ext uri="{FF2B5EF4-FFF2-40B4-BE49-F238E27FC236}">
                <a16:creationId xmlns:a16="http://schemas.microsoft.com/office/drawing/2014/main" id="{5455E0CC-92BC-42B4-8EE4-9958E9FD51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1093" y="3501008"/>
            <a:ext cx="635124" cy="63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95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 Universitaire</a:t>
            </a:r>
            <a:br>
              <a:rPr lang="fr-FR" sz="3600"/>
            </a:br>
            <a:r>
              <a:rPr lang="fr-FR" sz="3600"/>
              <a:t>Qu’est-ce?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467544" y="1772816"/>
            <a:ext cx="828092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600" b="1"/>
              <a:t>   Proposer sa candidature est un engagement.</a:t>
            </a:r>
            <a:endParaRPr lang="fr-FR" sz="32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Pour partir l’an prochain, vous devrez: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Être sélectionné,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Avoir validé l’année actuelle,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Être admis dans la filière qui vous intéresse l’an prochain,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Vous réinscrire à l’université de Tours (</a:t>
            </a:r>
            <a:r>
              <a:rPr lang="fr-FR" sz="2800" b="1"/>
              <a:t>hors césure</a:t>
            </a:r>
            <a:r>
              <a:rPr lang="fr-FR" sz="2800"/>
              <a:t>)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1600"/>
              <a:t> </a:t>
            </a:r>
            <a:endParaRPr lang="fr-FR" sz="1600" b="0" i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6" name="Graphique 5" descr="Avertissement">
            <a:extLst>
              <a:ext uri="{FF2B5EF4-FFF2-40B4-BE49-F238E27FC236}">
                <a16:creationId xmlns:a16="http://schemas.microsoft.com/office/drawing/2014/main" id="{DDC3DB58-6020-46B2-89C7-67555B1C5F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528" y="1484784"/>
            <a:ext cx="908541" cy="9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87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 Universitaire</a:t>
            </a:r>
            <a:br>
              <a:rPr lang="fr-FR" sz="3600"/>
            </a:br>
            <a:r>
              <a:rPr lang="fr-FR" sz="3600"/>
              <a:t>Check </a:t>
            </a:r>
            <a:r>
              <a:rPr lang="fr-FR" sz="3600" err="1"/>
              <a:t>list</a:t>
            </a:r>
            <a:endParaRPr lang="fr-FR" sz="360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467542" y="1690688"/>
            <a:ext cx="842493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 dirty="0"/>
              <a:t>Ai-je le profil ?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 err="1"/>
              <a:t>Etre</a:t>
            </a:r>
            <a:r>
              <a:rPr lang="fr-FR" sz="2400" dirty="0"/>
              <a:t> </a:t>
            </a:r>
            <a:r>
              <a:rPr lang="fr-FR" sz="2400" dirty="0" err="1"/>
              <a:t>inscrit.e</a:t>
            </a:r>
            <a:r>
              <a:rPr lang="fr-FR" sz="2400" dirty="0"/>
              <a:t> et être au moins en L2 à l’UT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MG de 12/20 (attention: certaines universités peuvent demander plus)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Compétences linguistiques demandées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sz="2000" dirty="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sz="3200" dirty="0"/>
              <a:t>Suis-je </a:t>
            </a:r>
            <a:r>
              <a:rPr lang="fr-FR" sz="3200" dirty="0" err="1"/>
              <a:t>motivé.e</a:t>
            </a:r>
            <a:r>
              <a:rPr lang="fr-FR" sz="3200" dirty="0"/>
              <a:t> ?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Trouver une destination compatible avec mon parcours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Préparer et faire valider un programme d’études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Etablir un budget et valider la faisabilité du projet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Gérer le projet dans un temps </a:t>
            </a:r>
            <a:r>
              <a:rPr lang="fr-FR" sz="2400" b="1" dirty="0"/>
              <a:t>limité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6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847B705-D4DF-4F2A-5FB3-D69CF4EF3C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D7904A0-EB89-57E9-98BD-EBD4DD7516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8" name="Légende : flèche vers la droite 7">
            <a:extLst>
              <a:ext uri="{FF2B5EF4-FFF2-40B4-BE49-F238E27FC236}">
                <a16:creationId xmlns:a16="http://schemas.microsoft.com/office/drawing/2014/main" id="{E704F331-4F21-9713-D4C3-90D52B88CD44}"/>
              </a:ext>
            </a:extLst>
          </p:cNvPr>
          <p:cNvSpPr/>
          <p:nvPr/>
        </p:nvSpPr>
        <p:spPr>
          <a:xfrm>
            <a:off x="581705" y="1690688"/>
            <a:ext cx="914400" cy="914400"/>
          </a:xfrm>
          <a:prstGeom prst="rightArrowCallout">
            <a:avLst/>
          </a:prstGeom>
          <a:solidFill>
            <a:srgbClr val="45A5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74135B3-92B2-44DC-F637-C82BA7728F4C}"/>
              </a:ext>
            </a:extLst>
          </p:cNvPr>
          <p:cNvSpPr txBox="1"/>
          <p:nvPr/>
        </p:nvSpPr>
        <p:spPr>
          <a:xfrm>
            <a:off x="1979712" y="1574168"/>
            <a:ext cx="6070380" cy="384720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Réunions d’information</a:t>
            </a:r>
          </a:p>
          <a:p>
            <a:pPr marL="457200" lvl="0" indent="-457200">
              <a:buClr>
                <a:srgbClr val="45A59D"/>
              </a:buClr>
              <a:buFont typeface="Wingdings" panose="05000000000000000000" pitchFamily="2" charset="2"/>
              <a:buChar char="ü"/>
              <a:defRPr/>
            </a:pPr>
            <a:r>
              <a:rPr lang="fr-FR" sz="2400" dirty="0">
                <a:solidFill>
                  <a:prstClr val="black"/>
                </a:solidFill>
              </a:rPr>
              <a:t>Mardi 6 octobre 2026, 18h</a:t>
            </a:r>
            <a:endParaRPr lang="fr-FR" sz="2400" dirty="0">
              <a:solidFill>
                <a:prstClr val="black"/>
              </a:solidFill>
              <a:cs typeface="Arial"/>
            </a:endParaRPr>
          </a:p>
          <a:p>
            <a:pPr lvl="0">
              <a:buClr>
                <a:srgbClr val="45A59D"/>
              </a:buClr>
              <a:defRPr/>
            </a:pPr>
            <a:r>
              <a:rPr lang="fr-FR" sz="2400" dirty="0">
                <a:solidFill>
                  <a:prstClr val="black"/>
                </a:solidFill>
              </a:rPr>
              <a:t>	</a:t>
            </a:r>
            <a:r>
              <a:rPr lang="fr-FR" sz="2000" dirty="0">
                <a:solidFill>
                  <a:prstClr val="black"/>
                </a:solidFill>
              </a:rPr>
              <a:t>Tanneurs – Tanneurs – Amphi C</a:t>
            </a:r>
            <a:endParaRPr lang="fr-FR" sz="2000" dirty="0">
              <a:solidFill>
                <a:prstClr val="black"/>
              </a:solidFill>
              <a:cs typeface="Arial"/>
            </a:endParaRPr>
          </a:p>
          <a:p>
            <a:pPr marL="457200" indent="-457200">
              <a:buClr>
                <a:srgbClr val="45A59D"/>
              </a:buClr>
              <a:buFont typeface="Wingdings" panose="05000000000000000000" pitchFamily="2" charset="2"/>
              <a:buChar char="ü"/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Mardi 13 octobre 2026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,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12h30-14h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>
              <a:buClr>
                <a:srgbClr val="45A59D"/>
              </a:buClr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	</a:t>
            </a:r>
            <a:r>
              <a:rPr lang="fr-FR" sz="2000" dirty="0">
                <a:solidFill>
                  <a:prstClr val="black"/>
                </a:solidFill>
                <a:latin typeface="Arial" panose="020B0604020202020204"/>
              </a:rPr>
              <a:t>IUT de Tours</a:t>
            </a:r>
            <a:r>
              <a:rPr lang="fr-FR" sz="2000" dirty="0">
                <a:solidFill>
                  <a:prstClr val="black"/>
                </a:solidFill>
              </a:rPr>
              <a:t> – Site Jean Luthier, Hall</a:t>
            </a:r>
            <a:r>
              <a:rPr lang="fr-FR" sz="2000" dirty="0">
                <a:solidFill>
                  <a:prstClr val="black"/>
                </a:solidFill>
                <a:latin typeface="Arial" panose="020B0604020202020204"/>
              </a:rPr>
              <a:t> </a:t>
            </a:r>
            <a:endParaRPr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457200" indent="-457200">
              <a:buClr>
                <a:srgbClr val="45A59D"/>
              </a:buClr>
              <a:buFont typeface="Wingdings" panose="05000000000000000000" pitchFamily="2" charset="2"/>
              <a:buChar char="ü"/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Mercredi 14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 octobre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2026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,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12h30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>
              <a:buClr>
                <a:srgbClr val="45A59D"/>
              </a:buClr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	</a:t>
            </a:r>
            <a:r>
              <a:rPr lang="fr-FR" sz="2400" dirty="0">
                <a:solidFill>
                  <a:prstClr val="black"/>
                </a:solidFill>
              </a:rPr>
              <a:t> 2 Lions – Bâtiment A, Amphi C</a:t>
            </a:r>
            <a:endParaRPr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 marL="457200" indent="-457200">
              <a:buClr>
                <a:srgbClr val="45A59D"/>
              </a:buClr>
              <a:buFont typeface="Wingdings" panose="05000000000000000000" pitchFamily="2" charset="2"/>
              <a:buChar char="ü"/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Jeudi 22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 octobre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2026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,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18h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</a:rPr>
              <a:t> </a:t>
            </a:r>
            <a:endParaRPr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pPr>
              <a:buClr>
                <a:srgbClr val="45A59D"/>
              </a:buClr>
              <a:defRPr/>
            </a:pP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	</a:t>
            </a:r>
            <a:r>
              <a:rPr lang="fr-FR" sz="2400" dirty="0">
                <a:solidFill>
                  <a:prstClr val="black"/>
                </a:solidFill>
              </a:rPr>
              <a:t>IUT de Blois </a:t>
            </a:r>
            <a:r>
              <a:rPr lang="fr-FR" sz="2000" dirty="0">
                <a:solidFill>
                  <a:prstClr val="black"/>
                </a:solidFill>
              </a:rPr>
              <a:t>– Site Jean Jaurès, Salle A1</a:t>
            </a:r>
            <a:endParaRPr lang="fr-FR" sz="2000" dirty="0">
              <a:solidFill>
                <a:prstClr val="black"/>
              </a:solidFill>
              <a:cs typeface="Arial"/>
            </a:endParaRPr>
          </a:p>
          <a:p>
            <a:pPr>
              <a:buClr>
                <a:srgbClr val="45A59D"/>
              </a:buClr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00FF"/>
              </a:highlight>
              <a:uLnTx/>
              <a:uFillTx/>
              <a:latin typeface="Arial" panose="020B0604020202020204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EC56F9-D363-2A25-D1B1-7F898DD17C98}"/>
              </a:ext>
            </a:extLst>
          </p:cNvPr>
          <p:cNvSpPr txBox="1"/>
          <p:nvPr/>
        </p:nvSpPr>
        <p:spPr>
          <a:xfrm>
            <a:off x="1979712" y="5052043"/>
            <a:ext cx="553954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Dépôt des candidatures étudiants </a:t>
            </a:r>
            <a:r>
              <a:rPr lang="fr-FR" sz="2800" b="1" dirty="0">
                <a:solidFill>
                  <a:prstClr val="black"/>
                </a:solidFill>
                <a:latin typeface="Arial" panose="020B0604020202020204"/>
              </a:rPr>
              <a:t>du 20/10 au</a:t>
            </a:r>
            <a:r>
              <a:rPr kumimoji="0" lang="fr-FR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lang="fr-FR" sz="2800" b="1" dirty="0">
                <a:solidFill>
                  <a:prstClr val="black"/>
                </a:solidFill>
                <a:latin typeface="Arial" panose="020B0604020202020204"/>
              </a:rPr>
              <a:t>10/12</a:t>
            </a:r>
            <a:r>
              <a:rPr kumimoji="0" lang="fr-FR" sz="2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minuit </a:t>
            </a:r>
          </a:p>
        </p:txBody>
      </p:sp>
      <p:sp>
        <p:nvSpPr>
          <p:cNvPr id="12" name="Légende : flèche vers la droite 11">
            <a:extLst>
              <a:ext uri="{FF2B5EF4-FFF2-40B4-BE49-F238E27FC236}">
                <a16:creationId xmlns:a16="http://schemas.microsoft.com/office/drawing/2014/main" id="{320C2302-C493-AC1B-F43E-0CD062CDF22F}"/>
              </a:ext>
            </a:extLst>
          </p:cNvPr>
          <p:cNvSpPr/>
          <p:nvPr/>
        </p:nvSpPr>
        <p:spPr>
          <a:xfrm>
            <a:off x="628650" y="5052043"/>
            <a:ext cx="914400" cy="914400"/>
          </a:xfrm>
          <a:prstGeom prst="rightArrowCallout">
            <a:avLst/>
          </a:prstGeom>
          <a:solidFill>
            <a:srgbClr val="45A5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</a:t>
            </a:r>
          </a:p>
        </p:txBody>
      </p:sp>
      <p:sp>
        <p:nvSpPr>
          <p:cNvPr id="13" name="Titre 3">
            <a:extLst>
              <a:ext uri="{FF2B5EF4-FFF2-40B4-BE49-F238E27FC236}">
                <a16:creationId xmlns:a16="http://schemas.microsoft.com/office/drawing/2014/main" id="{3492B16E-0FC1-49DC-ACA8-F9E73E995C73}"/>
              </a:ext>
            </a:extLst>
          </p:cNvPr>
          <p:cNvSpPr txBox="1">
            <a:spLocks/>
          </p:cNvSpPr>
          <p:nvPr/>
        </p:nvSpPr>
        <p:spPr>
          <a:xfrm>
            <a:off x="781050" y="260648"/>
            <a:ext cx="78867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kern="1200">
                <a:solidFill>
                  <a:srgbClr val="45A59D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/>
              <a:t>Calendrier </a:t>
            </a:r>
            <a:br>
              <a:rPr lang="fr-FR" sz="3200" dirty="0"/>
            </a:br>
            <a:r>
              <a:rPr lang="fr-FR" sz="3200" dirty="0"/>
              <a:t>Hors Erasmus 2027-2028</a:t>
            </a:r>
          </a:p>
        </p:txBody>
      </p:sp>
    </p:spTree>
    <p:extLst>
      <p:ext uri="{BB962C8B-B14F-4D97-AF65-F5344CB8AC3E}">
        <p14:creationId xmlns:p14="http://schemas.microsoft.com/office/powerpoint/2010/main" val="407405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CFDD2D4-DB7E-A742-92D7-30381ADBD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31229"/>
            <a:ext cx="7886700" cy="1325563"/>
          </a:xfrm>
        </p:spPr>
        <p:txBody>
          <a:bodyPr lIns="91440" tIns="45720" rIns="91440" bIns="45720" anchor="t"/>
          <a:lstStyle/>
          <a:p>
            <a:pPr algn="ctr"/>
            <a:r>
              <a:rPr lang="fr-FR" sz="3200"/>
              <a:t>Calendrier </a:t>
            </a:r>
            <a:br>
              <a:rPr lang="fr-FR" sz="3200"/>
            </a:br>
            <a:r>
              <a:rPr lang="fr-FR" sz="3200"/>
              <a:t>Hors Erasmus 2026-2027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847B705-D4DF-4F2A-5FB3-D69CF4EF3C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D7904A0-EB89-57E9-98BD-EBD4DD7516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8" name="Légende : flèche vers la droite 7">
            <a:extLst>
              <a:ext uri="{FF2B5EF4-FFF2-40B4-BE49-F238E27FC236}">
                <a16:creationId xmlns:a16="http://schemas.microsoft.com/office/drawing/2014/main" id="{E704F331-4F21-9713-D4C3-90D52B88CD44}"/>
              </a:ext>
            </a:extLst>
          </p:cNvPr>
          <p:cNvSpPr/>
          <p:nvPr/>
        </p:nvSpPr>
        <p:spPr>
          <a:xfrm>
            <a:off x="581705" y="1690688"/>
            <a:ext cx="914400" cy="914400"/>
          </a:xfrm>
          <a:prstGeom prst="rightArrowCallout">
            <a:avLst/>
          </a:prstGeom>
          <a:solidFill>
            <a:srgbClr val="45A5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EC56F9-D363-2A25-D1B1-7F898DD17C98}"/>
              </a:ext>
            </a:extLst>
          </p:cNvPr>
          <p:cNvSpPr txBox="1"/>
          <p:nvPr/>
        </p:nvSpPr>
        <p:spPr>
          <a:xfrm>
            <a:off x="1898818" y="1547723"/>
            <a:ext cx="653056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Entretiens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fin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janvier </a:t>
            </a:r>
            <a:r>
              <a:rPr lang="fr-FR" sz="2400" dirty="0">
                <a:solidFill>
                  <a:prstClr val="black"/>
                </a:solidFill>
                <a:latin typeface="Arial" panose="020B0604020202020204"/>
              </a:rPr>
              <a:t>2027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A59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 votre candidature est retenue,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convocations la semaine 3 ou 4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Légende : flèche vers la droite 11">
            <a:extLst>
              <a:ext uri="{FF2B5EF4-FFF2-40B4-BE49-F238E27FC236}">
                <a16:creationId xmlns:a16="http://schemas.microsoft.com/office/drawing/2014/main" id="{320C2302-C493-AC1B-F43E-0CD062CDF22F}"/>
              </a:ext>
            </a:extLst>
          </p:cNvPr>
          <p:cNvSpPr/>
          <p:nvPr/>
        </p:nvSpPr>
        <p:spPr>
          <a:xfrm>
            <a:off x="628650" y="3235227"/>
            <a:ext cx="914400" cy="914400"/>
          </a:xfrm>
          <a:prstGeom prst="rightArrowCallout">
            <a:avLst/>
          </a:prstGeom>
          <a:solidFill>
            <a:srgbClr val="45A5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C41FA1-5465-AD5C-D23D-FABCD066CC74}"/>
              </a:ext>
            </a:extLst>
          </p:cNvPr>
          <p:cNvSpPr txBox="1"/>
          <p:nvPr/>
        </p:nvSpPr>
        <p:spPr>
          <a:xfrm>
            <a:off x="1904740" y="2876819"/>
            <a:ext cx="65127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Retours vers les étudiants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A59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la suite des entretiens: non retenus après entretien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affectations premiers vœux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A59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Courant février:</a:t>
            </a:r>
            <a:r>
              <a:rPr kumimoji="0" lang="fr-FR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proposition d’affectation étudiants sur liste secondaire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Légende : flèche vers la droite 14">
            <a:extLst>
              <a:ext uri="{FF2B5EF4-FFF2-40B4-BE49-F238E27FC236}">
                <a16:creationId xmlns:a16="http://schemas.microsoft.com/office/drawing/2014/main" id="{425A5676-8BB7-45E9-AECC-CBD94AFFDA74}"/>
              </a:ext>
            </a:extLst>
          </p:cNvPr>
          <p:cNvSpPr/>
          <p:nvPr/>
        </p:nvSpPr>
        <p:spPr>
          <a:xfrm>
            <a:off x="581705" y="4779767"/>
            <a:ext cx="914400" cy="914400"/>
          </a:xfrm>
          <a:prstGeom prst="rightArrowCallout">
            <a:avLst/>
          </a:prstGeom>
          <a:solidFill>
            <a:srgbClr val="45A59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F4C1B-95E5-4D57-8B25-083402F661AF}"/>
              </a:ext>
            </a:extLst>
          </p:cNvPr>
          <p:cNvSpPr/>
          <p:nvPr/>
        </p:nvSpPr>
        <p:spPr>
          <a:xfrm>
            <a:off x="1904740" y="4606025"/>
            <a:ext cx="626469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Processus de nomination </a:t>
            </a:r>
            <a:b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 acceptation du partenaire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5A59D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Dates en fonction de la destination</a:t>
            </a:r>
          </a:p>
        </p:txBody>
      </p:sp>
    </p:spTree>
    <p:extLst>
      <p:ext uri="{BB962C8B-B14F-4D97-AF65-F5344CB8AC3E}">
        <p14:creationId xmlns:p14="http://schemas.microsoft.com/office/powerpoint/2010/main" val="126479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Echanges Universitaires</a:t>
            </a:r>
            <a:br>
              <a:rPr lang="fr-FR" sz="3600"/>
            </a:br>
            <a:r>
              <a:rPr lang="fr-FR" sz="3600"/>
              <a:t>Comment se documenter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755576" y="1772816"/>
            <a:ext cx="7992888" cy="449353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/>
              <a:t>Université de Tours – International</a:t>
            </a:r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>
                <a:hlinkClick r:id="rId2"/>
              </a:rPr>
              <a:t>Etudes hors Europe</a:t>
            </a:r>
            <a:endParaRPr lang="fr-FR" sz="32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>
                <a:hlinkClick r:id="rId3"/>
              </a:rPr>
              <a:t>Mobility Online</a:t>
            </a:r>
            <a:endParaRPr lang="fr-FR" sz="3200"/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Possibilités d’échanges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Questionnaires</a:t>
            </a:r>
          </a:p>
          <a:p>
            <a:pPr lvl="1">
              <a:buClr>
                <a:srgbClr val="45A59D"/>
              </a:buClr>
            </a:pPr>
            <a:endParaRPr lang="fr-FR" sz="14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/>
              <a:t> </a:t>
            </a:r>
            <a:r>
              <a:rPr lang="fr-FR" sz="3200"/>
              <a:t>Dans votre composante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Liste des </a:t>
            </a:r>
            <a:r>
              <a:rPr lang="fr-FR" sz="2400">
                <a:hlinkClick r:id="rId4"/>
              </a:rPr>
              <a:t>correspondants Hors Europe</a:t>
            </a:r>
            <a:endParaRPr lang="fr-FR" sz="2400"/>
          </a:p>
          <a:p>
            <a:pPr marL="1200150" lvl="2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Surtout pour les conventions spécifiques (places dédiées à un département)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Réunions</a:t>
            </a:r>
            <a:endParaRPr lang="fr-FR" sz="2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897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Echanges Universitaires</a:t>
            </a:r>
            <a:br>
              <a:rPr lang="fr-FR" sz="3600"/>
            </a:br>
            <a:r>
              <a:rPr lang="fr-FR" sz="3600"/>
              <a:t>Mise en place d’une candidature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755576" y="1772816"/>
            <a:ext cx="7992888" cy="370870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 err="1"/>
              <a:t>Mobility</a:t>
            </a:r>
            <a:r>
              <a:rPr lang="fr-FR" sz="3200"/>
              <a:t> Online (date limite: 10/12 minuit)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Information par mail, compte universitaire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CV, LM, relevés de notes, copie de votre passeport, budget, etc. (en </a:t>
            </a:r>
            <a:r>
              <a:rPr lang="fr-FR" sz="2400" b="1"/>
              <a:t>1 fichier </a:t>
            </a:r>
            <a:r>
              <a:rPr lang="fr-FR" sz="2400" b="1" err="1"/>
              <a:t>pdf</a:t>
            </a:r>
            <a:r>
              <a:rPr lang="fr-FR" sz="2400"/>
              <a:t>)</a:t>
            </a: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CV+LM dans la langue des études de votre pays</a:t>
            </a: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LM spécifique à l’université pour certaines destinations (voir liste ; en particulier Québec et destinations anglophones)</a:t>
            </a:r>
          </a:p>
        </p:txBody>
      </p:sp>
    </p:spTree>
    <p:extLst>
      <p:ext uri="{BB962C8B-B14F-4D97-AF65-F5344CB8AC3E}">
        <p14:creationId xmlns:p14="http://schemas.microsoft.com/office/powerpoint/2010/main" val="379499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Echanges Universitaires</a:t>
            </a:r>
            <a:br>
              <a:rPr lang="fr-FR" sz="3600"/>
            </a:br>
            <a:r>
              <a:rPr lang="fr-FR" sz="3600"/>
              <a:t>Mise en place d’une candidature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755576" y="1772816"/>
            <a:ext cx="7992888" cy="444737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 dirty="0" err="1"/>
              <a:t>Mobility</a:t>
            </a:r>
            <a:r>
              <a:rPr lang="fr-FR" sz="3200" dirty="0"/>
              <a:t> Online (date limite: 10/12 minuit)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Projet(s) d’études 3+1 </a:t>
            </a:r>
            <a:r>
              <a:rPr lang="fr-FR" sz="2000" dirty="0"/>
              <a:t>(correspondant Hors Europe)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Test de placement de langue pour toutes les destinations ; gratuit (voir site internet)</a:t>
            </a:r>
          </a:p>
          <a:p>
            <a:pPr marL="742950" lvl="1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Si parmi les vœux une université demandant un test officiel de langue:</a:t>
            </a:r>
          </a:p>
          <a:p>
            <a:pPr marL="1200150" lvl="2" indent="-285750" algn="just">
              <a:spcBef>
                <a:spcPts val="600"/>
              </a:spcBef>
              <a:spcAft>
                <a:spcPts val="600"/>
              </a:spcAft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 dirty="0"/>
              <a:t>Convocation à une date d’un examen avant le 31/12/26 ou un résultat suffisant (suffisamment récent) d’un test accepté par toutes les universités dans les vœux  </a:t>
            </a:r>
            <a:endParaRPr lang="fr-FR" b="0" i="0" dirty="0">
              <a:solidFill>
                <a:srgbClr val="000000"/>
              </a:solidFill>
              <a:effectLst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205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65125"/>
            <a:ext cx="8424936" cy="1325563"/>
          </a:xfrm>
        </p:spPr>
        <p:txBody>
          <a:bodyPr/>
          <a:lstStyle/>
          <a:p>
            <a:r>
              <a:rPr lang="fr-FR" sz="3600"/>
              <a:t>Echanges Universitaires</a:t>
            </a:r>
            <a:br>
              <a:rPr lang="fr-FR" sz="3600"/>
            </a:br>
            <a:r>
              <a:rPr lang="fr-FR" sz="3600"/>
              <a:t>Zoom sur le choix d’établissement(s)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611560" y="2169153"/>
            <a:ext cx="8640960" cy="412420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4400" dirty="0"/>
              <a:t>3+1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600" dirty="0"/>
              <a:t>Choix de 3 établissements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600" dirty="0"/>
              <a:t>+ 1 région 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600" dirty="0">
                <a:cs typeface="Arial"/>
              </a:rPr>
              <a:t>Fourchette de places et échelle de popularité des établissement (en premier vœu)</a:t>
            </a:r>
          </a:p>
          <a:p>
            <a:pPr lvl="1">
              <a:buClr>
                <a:srgbClr val="45A59D"/>
              </a:buClr>
            </a:pPr>
            <a:endParaRPr lang="fr-FR" sz="2000" dirty="0"/>
          </a:p>
          <a:p>
            <a:pPr>
              <a:buFont typeface="Arial" panose="020B0604020202020204" pitchFamily="34" charset="0"/>
              <a:buChar char="•"/>
            </a:pPr>
            <a:endParaRPr lang="fr-FR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90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>
                <a:ea typeface="+mn-ea"/>
                <a:cs typeface="+mn-cs"/>
              </a:rPr>
              <a:t>Le niveau de langue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87523" y="1117341"/>
            <a:ext cx="8568952" cy="51194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0020" lvl="1" indent="0" algn="just">
              <a:buNone/>
              <a:defRPr/>
            </a:pPr>
            <a:r>
              <a:rPr lang="fr-FR" sz="2000"/>
              <a:t>Il n’est pas nécessaire d’être parfaitement bilingue pour partir à l’étranger! </a:t>
            </a:r>
          </a:p>
          <a:p>
            <a:pPr marL="160020" lvl="1" indent="0" algn="just">
              <a:buNone/>
              <a:defRPr/>
            </a:pPr>
            <a:r>
              <a:rPr lang="fr-FR" sz="2000"/>
              <a:t>Il faut cependant être capable de suivre les cours et de répondre aux exigences pédagogiques et administratives des partenaires.</a:t>
            </a:r>
          </a:p>
          <a:p>
            <a:pPr marL="160020" lvl="1" indent="0" algn="just">
              <a:buNone/>
              <a:defRPr/>
            </a:pPr>
            <a:endParaRPr lang="fr-FR" sz="1000"/>
          </a:p>
          <a:p>
            <a:pPr marL="160020" lvl="1" indent="0" algn="just">
              <a:buNone/>
              <a:defRPr/>
            </a:pPr>
            <a:r>
              <a:rPr lang="fr-FR" sz="2000"/>
              <a:t>Pour préparer votre mobilité :</a:t>
            </a:r>
          </a:p>
          <a:p>
            <a:pPr marL="502920" lvl="2" indent="-342900" algn="just">
              <a:lnSpc>
                <a:spcPct val="150000"/>
              </a:lnSpc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1700"/>
              <a:t>Cours autonomes au CRL</a:t>
            </a:r>
          </a:p>
          <a:p>
            <a:pPr marL="502920" lvl="2" indent="-342900" algn="just">
              <a:lnSpc>
                <a:spcPct val="150000"/>
              </a:lnSpc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1700"/>
              <a:t>Programme tandem / service </a:t>
            </a:r>
            <a:r>
              <a:rPr lang="fr-FR" sz="1700" err="1"/>
              <a:t>learning</a:t>
            </a:r>
            <a:endParaRPr lang="fr-FR" sz="1700"/>
          </a:p>
          <a:p>
            <a:pPr marL="502920" lvl="2" indent="-342900" algn="just">
              <a:lnSpc>
                <a:spcPct val="150000"/>
              </a:lnSpc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1700"/>
              <a:t>Parrainage d’un étudiant étranger</a:t>
            </a:r>
          </a:p>
          <a:p>
            <a:pPr marL="502920" lvl="2" indent="-342900" algn="just">
              <a:lnSpc>
                <a:spcPct val="150000"/>
              </a:lnSpc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1700"/>
              <a:t>S’entrainer à lire dans la langue dans votre discipline</a:t>
            </a:r>
          </a:p>
          <a:p>
            <a:pPr marL="502920" lvl="2" indent="-342900" algn="just">
              <a:lnSpc>
                <a:spcPct val="150000"/>
              </a:lnSpc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1700"/>
              <a:t>Ressources numériques</a:t>
            </a:r>
          </a:p>
          <a:p>
            <a:pPr marL="160020" lvl="2" indent="0" algn="just">
              <a:buNone/>
              <a:defRPr/>
            </a:pPr>
            <a:r>
              <a:rPr lang="fr-FR" sz="2000"/>
              <a:t>Au cours de la sélection, votre niveau de langue sera évalué par un enseignant référent de langue de votre filière.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A0F3A8-6908-4281-810B-CBF9194CA5B7}"/>
              </a:ext>
            </a:extLst>
          </p:cNvPr>
          <p:cNvSpPr/>
          <p:nvPr/>
        </p:nvSpPr>
        <p:spPr>
          <a:xfrm>
            <a:off x="5004048" y="6309320"/>
            <a:ext cx="3960440" cy="432048"/>
          </a:xfrm>
          <a:prstGeom prst="rect">
            <a:avLst/>
          </a:prstGeom>
          <a:solidFill>
            <a:srgbClr val="00A5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70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2950298C-CE5D-43EF-933A-4876EE632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9144000" cy="4092082"/>
          </a:xfrm>
        </p:spPr>
        <p:txBody>
          <a:bodyPr/>
          <a:lstStyle/>
          <a:p>
            <a:pPr algn="ctr" fontAlgn="t"/>
            <a:r>
              <a:rPr lang="fr-FR" sz="3200" b="1" dirty="0">
                <a:solidFill>
                  <a:srgbClr val="FF0000"/>
                </a:solidFill>
              </a:rPr>
              <a:t>En tension</a:t>
            </a:r>
            <a:endParaRPr lang="fr-FR" sz="3200" dirty="0">
              <a:solidFill>
                <a:srgbClr val="FF0000"/>
              </a:solidFill>
            </a:endParaRPr>
          </a:p>
          <a:p>
            <a:pPr marL="457200" indent="-457200" algn="ctr" fontAlgn="t">
              <a:buClr>
                <a:srgbClr val="FF0000"/>
              </a:buClr>
              <a:buFont typeface="Arial" panose="020B0604020202020204" pitchFamily="34" charset="0"/>
              <a:buChar char="−"/>
            </a:pPr>
            <a:r>
              <a:rPr lang="fr-FR" sz="2800" dirty="0"/>
              <a:t>Australie</a:t>
            </a:r>
          </a:p>
          <a:p>
            <a:pPr marL="457200" indent="-457200" algn="ctr" fontAlgn="t">
              <a:buClr>
                <a:srgbClr val="FF0000"/>
              </a:buClr>
              <a:buFont typeface="Arial" panose="020B0604020202020204" pitchFamily="34" charset="0"/>
              <a:buChar char="−"/>
            </a:pPr>
            <a:r>
              <a:rPr lang="fr-FR" sz="2800" dirty="0"/>
              <a:t>Etats-Unis</a:t>
            </a:r>
          </a:p>
          <a:p>
            <a:pPr marL="342900" indent="-342900" algn="ctr" fontAlgn="t">
              <a:buClr>
                <a:srgbClr val="FF0000"/>
              </a:buClr>
              <a:buFont typeface="Arial" panose="020B0604020202020204" pitchFamily="34" charset="0"/>
              <a:buChar char="−"/>
            </a:pPr>
            <a:r>
              <a:rPr lang="fr-FR" sz="2800" dirty="0"/>
              <a:t>Canada – Anglophone et Francophone</a:t>
            </a:r>
          </a:p>
          <a:p>
            <a:pPr marL="457200" indent="-457200" algn="ctr" fontAlgn="t">
              <a:buClr>
                <a:srgbClr val="FF0000"/>
              </a:buClr>
              <a:buFont typeface="Arial" panose="020B0604020202020204" pitchFamily="34" charset="0"/>
              <a:buChar char="−"/>
            </a:pPr>
            <a:r>
              <a:rPr lang="fr-FR" sz="2800" dirty="0"/>
              <a:t>Corée du Sud (Seoul)</a:t>
            </a:r>
          </a:p>
          <a:p>
            <a:pPr marL="457200" indent="-457200" algn="ctr" fontAlgn="t">
              <a:buClr>
                <a:srgbClr val="FF0000"/>
              </a:buClr>
              <a:buFont typeface="Arial" panose="020B0604020202020204" pitchFamily="34" charset="0"/>
              <a:buChar char="−"/>
            </a:pPr>
            <a:endParaRPr lang="fr-FR" sz="2800" dirty="0"/>
          </a:p>
          <a:p>
            <a:pPr algn="ctr" fontAlgn="t">
              <a:buClr>
                <a:srgbClr val="FF0000"/>
              </a:buClr>
            </a:pPr>
            <a:endParaRPr lang="fr-FR" sz="2800" dirty="0"/>
          </a:p>
          <a:p>
            <a:pPr algn="ctr" fontAlgn="t">
              <a:buClr>
                <a:srgbClr val="FF0000"/>
              </a:buClr>
            </a:pPr>
            <a:endParaRPr lang="fr-FR" sz="2800" dirty="0"/>
          </a:p>
          <a:p>
            <a:pPr algn="ctr" fontAlgn="t">
              <a:buClr>
                <a:srgbClr val="FF0000"/>
              </a:buClr>
            </a:pPr>
            <a:endParaRPr lang="fr-FR" sz="2800" dirty="0"/>
          </a:p>
          <a:p>
            <a:pPr algn="ctr" fontAlgn="t">
              <a:buClr>
                <a:srgbClr val="FF0000"/>
              </a:buClr>
            </a:pPr>
            <a:endParaRPr lang="fr-FR" sz="2800" dirty="0"/>
          </a:p>
          <a:p>
            <a:pPr algn="ctr" fontAlgn="t"/>
            <a:r>
              <a:rPr lang="fr-FR" sz="3200" b="1" dirty="0">
                <a:solidFill>
                  <a:srgbClr val="00B050"/>
                </a:solidFill>
              </a:rPr>
              <a:t>Peu</a:t>
            </a:r>
            <a:r>
              <a:rPr lang="fr-FR" sz="3200" b="1" dirty="0"/>
              <a:t> </a:t>
            </a:r>
            <a:r>
              <a:rPr lang="fr-FR" sz="3200" b="1" dirty="0">
                <a:solidFill>
                  <a:srgbClr val="00B050"/>
                </a:solidFill>
              </a:rPr>
              <a:t>de tension</a:t>
            </a:r>
            <a:endParaRPr lang="fr-FR" sz="2000" b="1" dirty="0">
              <a:solidFill>
                <a:srgbClr val="00B050"/>
              </a:solidFill>
            </a:endParaRPr>
          </a:p>
          <a:p>
            <a:pPr marL="457200" indent="-457200" algn="ctr" fontAlgn="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fr-FR" sz="2800" dirty="0"/>
              <a:t>Afrique du Sud</a:t>
            </a:r>
          </a:p>
          <a:p>
            <a:pPr marL="457200" indent="-457200" algn="ctr" fontAlgn="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fr-FR" sz="2800" dirty="0"/>
              <a:t>Brésil</a:t>
            </a:r>
          </a:p>
          <a:p>
            <a:pPr marL="457200" indent="-457200" algn="ctr" fontAlgn="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fr-FR" sz="2800" dirty="0"/>
              <a:t>Inde</a:t>
            </a:r>
          </a:p>
          <a:p>
            <a:pPr marL="457200" indent="-457200" algn="ctr" fontAlgn="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fr-FR" sz="2800" dirty="0"/>
              <a:t>Amérique latine hispanophone</a:t>
            </a:r>
          </a:p>
          <a:p>
            <a:pPr marL="457200" indent="-457200" algn="ctr" fontAlgn="t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fr-FR" sz="2800" dirty="0"/>
              <a:t>Corée du Sud (hors Seoul)</a:t>
            </a:r>
          </a:p>
          <a:p>
            <a:pPr fontAlgn="t"/>
            <a:endParaRPr lang="fr-FR" dirty="0"/>
          </a:p>
          <a:p>
            <a:pPr fontAlgn="t"/>
            <a:endParaRPr lang="fr-FR" dirty="0"/>
          </a:p>
          <a:p>
            <a:pPr fontAlgn="t"/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A1713147-496A-4A89-92BF-C701B1D6BF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B4F8D83-6B5F-4B5E-AA9D-CA13A7332C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368407"/>
            <a:ext cx="8229600" cy="1107996"/>
          </a:xfrm>
        </p:spPr>
        <p:txBody>
          <a:bodyPr/>
          <a:lstStyle/>
          <a:p>
            <a:r>
              <a:rPr lang="fr-FR" sz="3600">
                <a:solidFill>
                  <a:srgbClr val="45A59D"/>
                </a:solidFill>
                <a:latin typeface="+mj-lt"/>
              </a:rPr>
              <a:t>Echanges Universitaires</a:t>
            </a:r>
            <a:br>
              <a:rPr lang="fr-FR" sz="3600">
                <a:solidFill>
                  <a:srgbClr val="45A59D"/>
                </a:solidFill>
                <a:latin typeface="+mj-lt"/>
              </a:rPr>
            </a:br>
            <a:r>
              <a:rPr lang="fr-FR" sz="3600">
                <a:solidFill>
                  <a:srgbClr val="45A59D"/>
                </a:solidFill>
                <a:latin typeface="+mj-lt"/>
              </a:rPr>
              <a:t>Zoom sur le choix d’établissement(s)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4593753-8B45-4A6F-BAEE-16F8ECC65A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457200" y="1628800"/>
            <a:ext cx="79928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45A59D"/>
              </a:buClr>
            </a:pPr>
            <a:endParaRPr lang="fr-FR" sz="2000" dirty="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04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5A9A7-973D-0D84-786A-DC783D7D2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6887F735-42D9-EE47-84B5-D9D330EA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57200" y="1900503"/>
            <a:ext cx="9144000" cy="4092082"/>
          </a:xfrm>
        </p:spPr>
        <p:txBody>
          <a:bodyPr numCol="1"/>
          <a:lstStyle/>
          <a:p>
            <a:pPr fontAlgn="t"/>
            <a:r>
              <a:rPr lang="fr-FR" sz="3600" b="1" dirty="0"/>
              <a:t>	Nouveauté 2027-2028: Etudiants 	ambassadeurs</a:t>
            </a:r>
          </a:p>
          <a:p>
            <a:pPr fontAlgn="t"/>
            <a:endParaRPr lang="fr-FR" sz="1000" b="1" dirty="0"/>
          </a:p>
          <a:p>
            <a:pPr lvl="2" indent="-285750">
              <a:spcBef>
                <a:spcPts val="0"/>
              </a:spcBef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2600" dirty="0">
                <a:solidFill>
                  <a:prstClr val="black"/>
                </a:solidFill>
                <a:latin typeface="Arial" panose="020B0604020202020204"/>
              </a:rPr>
              <a:t>Vers des destinations ciblées ; destinations en tension (pas de places en dehors du programme)</a:t>
            </a:r>
          </a:p>
          <a:p>
            <a:pPr lvl="2" indent="-285750">
              <a:spcBef>
                <a:spcPts val="0"/>
              </a:spcBef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Statut spécial et reconnu</a:t>
            </a:r>
          </a:p>
          <a:p>
            <a:pPr lvl="2" indent="-285750">
              <a:spcBef>
                <a:spcPts val="0"/>
              </a:spcBef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kumimoji="0" lang="fr-FR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Engagement: des missions à remplir dans votre pays d’accueil</a:t>
            </a:r>
          </a:p>
          <a:p>
            <a:pPr lvl="2" indent="-285750">
              <a:spcBef>
                <a:spcPts val="0"/>
              </a:spcBef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r>
              <a:rPr lang="fr-FR" sz="2600" dirty="0">
                <a:solidFill>
                  <a:prstClr val="black"/>
                </a:solidFill>
                <a:latin typeface="Arial" panose="020B0604020202020204"/>
              </a:rPr>
              <a:t>Plus d’informations sur la page d’informations sur le dossier de mobilité</a:t>
            </a:r>
            <a:endParaRPr kumimoji="0" lang="fr-FR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 indent="-285750">
              <a:spcBef>
                <a:spcPts val="0"/>
              </a:spcBef>
              <a:buClr>
                <a:srgbClr val="45A59D"/>
              </a:buClr>
              <a:buFont typeface="Wingdings" panose="05000000000000000000" pitchFamily="2" charset="2"/>
              <a:buChar char="§"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fontAlgn="t"/>
            <a:endParaRPr lang="fr-FR" sz="3200" dirty="0"/>
          </a:p>
          <a:p>
            <a:pPr fontAlgn="t"/>
            <a:endParaRPr lang="fr-FR" dirty="0"/>
          </a:p>
          <a:p>
            <a:pPr fontAlgn="t"/>
            <a:endParaRPr lang="fr-FR" dirty="0"/>
          </a:p>
          <a:p>
            <a:pPr fontAlgn="t"/>
            <a:endParaRPr lang="fr-FR" dirty="0"/>
          </a:p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58259E0-0FD8-794B-D2E1-96DB46AB56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35F7EF6-246A-4B02-F1FB-D3997B86B9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368407"/>
            <a:ext cx="8229600" cy="1107996"/>
          </a:xfrm>
        </p:spPr>
        <p:txBody>
          <a:bodyPr/>
          <a:lstStyle/>
          <a:p>
            <a:r>
              <a:rPr lang="fr-FR" sz="3600">
                <a:solidFill>
                  <a:srgbClr val="45A59D"/>
                </a:solidFill>
                <a:latin typeface="+mj-lt"/>
              </a:rPr>
              <a:t>Echanges Universitaires</a:t>
            </a:r>
            <a:br>
              <a:rPr lang="fr-FR" sz="3600">
                <a:solidFill>
                  <a:srgbClr val="45A59D"/>
                </a:solidFill>
                <a:latin typeface="+mj-lt"/>
              </a:rPr>
            </a:br>
            <a:r>
              <a:rPr lang="fr-FR" sz="3600">
                <a:solidFill>
                  <a:srgbClr val="45A59D"/>
                </a:solidFill>
                <a:latin typeface="+mj-lt"/>
              </a:rPr>
              <a:t>Zoom sur le choix d’établissement(s)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AE17BE9A-0B05-3F2B-C293-091503AB91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56B82D-A6EC-F8D4-9F46-2CED895F5846}"/>
              </a:ext>
            </a:extLst>
          </p:cNvPr>
          <p:cNvSpPr/>
          <p:nvPr/>
        </p:nvSpPr>
        <p:spPr>
          <a:xfrm>
            <a:off x="457200" y="1628800"/>
            <a:ext cx="799288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45A59D"/>
              </a:buClr>
            </a:pPr>
            <a:endParaRPr lang="fr-FR" sz="2000" dirty="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b="0" i="0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58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 Universitaire</a:t>
            </a:r>
            <a:br>
              <a:rPr lang="fr-FR" sz="3600"/>
            </a:br>
            <a:r>
              <a:rPr lang="fr-FR" sz="3600"/>
              <a:t>Zoom sur le budget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395536" y="1484784"/>
            <a:ext cx="7992888" cy="498598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 err="1"/>
              <a:t>Mobility</a:t>
            </a:r>
            <a:r>
              <a:rPr lang="fr-FR" sz="2800"/>
              <a:t> Online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000"/>
              <a:t>Questionnaires</a:t>
            </a:r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Informations générales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000">
                <a:cs typeface="Arial"/>
              </a:rPr>
              <a:t>Sites internet spécialisés:</a:t>
            </a:r>
            <a:r>
              <a:rPr lang="fr-FR" sz="2800">
                <a:cs typeface="Arial"/>
              </a:rPr>
              <a:t> </a:t>
            </a:r>
          </a:p>
          <a:p>
            <a:pPr marL="1200150" lvl="2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000">
                <a:hlinkClick r:id="rId2"/>
              </a:rPr>
              <a:t>https://www.numbeo.com/cost-of-living/</a:t>
            </a:r>
            <a:endParaRPr lang="fr-FR" sz="2000">
              <a:cs typeface="Arial" panose="020B0604020202020204"/>
            </a:endParaRPr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Passeport / Visa</a:t>
            </a:r>
            <a:endParaRPr lang="fr-FR" sz="2000"/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Transport </a:t>
            </a:r>
          </a:p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800"/>
              <a:t>Frais annexes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000"/>
              <a:t>Les établissements étrangers peuvent vous imposer quelques frais (accès aux installations sportives, assurance santé, documents administratifs).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endParaRPr lang="fr-FR" sz="3200"/>
          </a:p>
          <a:p>
            <a:pPr>
              <a:buFont typeface="Arial" panose="020B0604020202020204" pitchFamily="34" charset="0"/>
              <a:buChar char="•"/>
            </a:pPr>
            <a:endParaRPr lang="fr-FR" b="0" i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646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ED32F28-8846-2D95-1860-02B0EBA587AA}"/>
              </a:ext>
            </a:extLst>
          </p:cNvPr>
          <p:cNvSpPr/>
          <p:nvPr/>
        </p:nvSpPr>
        <p:spPr>
          <a:xfrm>
            <a:off x="1907704" y="4421289"/>
            <a:ext cx="6840760" cy="1527991"/>
          </a:xfrm>
          <a:prstGeom prst="roundRect">
            <a:avLst/>
          </a:prstGeom>
          <a:solidFill>
            <a:srgbClr val="DFF1EF"/>
          </a:solidFill>
          <a:ln>
            <a:solidFill>
              <a:srgbClr val="45A59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/>
              <a:t>Echange Universitaire</a:t>
            </a:r>
            <a:br>
              <a:rPr lang="fr-FR" sz="3600"/>
            </a:br>
            <a:r>
              <a:rPr lang="fr-FR" sz="3600"/>
              <a:t>Zoom sur les Aides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87EEB7-0170-475B-95D7-AEBFCE16C68E}"/>
              </a:ext>
            </a:extLst>
          </p:cNvPr>
          <p:cNvSpPr/>
          <p:nvPr/>
        </p:nvSpPr>
        <p:spPr>
          <a:xfrm>
            <a:off x="395536" y="1484784"/>
            <a:ext cx="7992888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>
                <a:hlinkClick r:id="rId2"/>
              </a:rPr>
              <a:t>Aides financières </a:t>
            </a:r>
            <a:r>
              <a:rPr lang="fr-FR" sz="3200"/>
              <a:t>– UT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 err="1"/>
              <a:t>MobiCentre</a:t>
            </a:r>
            <a:endParaRPr lang="fr-FR" sz="3200"/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/>
              <a:t>AMI </a:t>
            </a:r>
            <a:r>
              <a:rPr lang="fr-FR" sz="2400"/>
              <a:t>(Aide à la Mobilité Internationale)</a:t>
            </a:r>
          </a:p>
          <a:p>
            <a:pPr marL="1200150" lvl="2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2400"/>
              <a:t>En général, entre 40 et 50% des étudiants partis hors Europe sont boursiers sur critères sociaux</a:t>
            </a:r>
          </a:p>
          <a:p>
            <a:pPr marL="742950" lvl="1" indent="-285750">
              <a:buClr>
                <a:srgbClr val="45A59D"/>
              </a:buClr>
              <a:buFont typeface="Wingdings" panose="05000000000000000000" pitchFamily="2" charset="2"/>
              <a:buChar char="§"/>
            </a:pPr>
            <a:r>
              <a:rPr lang="fr-FR" sz="3200"/>
              <a:t>FME </a:t>
            </a:r>
            <a:r>
              <a:rPr lang="fr-FR" sz="2400"/>
              <a:t>(Fonds de Mobilité Etudiant)</a:t>
            </a:r>
          </a:p>
          <a:p>
            <a:pPr>
              <a:buFont typeface="Arial" panose="020B0604020202020204" pitchFamily="34" charset="0"/>
              <a:buChar char="•"/>
            </a:pPr>
            <a:endParaRPr lang="fr-FR" b="0" i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526A968-1585-5325-ADD9-29C65D8056C4}"/>
              </a:ext>
            </a:extLst>
          </p:cNvPr>
          <p:cNvSpPr txBox="1"/>
          <p:nvPr/>
        </p:nvSpPr>
        <p:spPr>
          <a:xfrm>
            <a:off x="3204126" y="4421289"/>
            <a:ext cx="44644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>
                <a:latin typeface="Work Sans" panose="00000500000000000000" pitchFamily="2" charset="0"/>
              </a:rPr>
              <a:t>Toutes les aides financières peuvent uniquement être versées sur votre compte français.</a:t>
            </a:r>
          </a:p>
          <a:p>
            <a:pPr algn="ctr"/>
            <a:r>
              <a:rPr lang="fr-FR" sz="1800">
                <a:latin typeface="Work Sans" panose="00000500000000000000" pitchFamily="2" charset="0"/>
              </a:rPr>
              <a:t>Aucune aide ne peut être versée avant le début de votre mobilité.</a:t>
            </a:r>
          </a:p>
        </p:txBody>
      </p:sp>
      <p:pic>
        <p:nvPicPr>
          <p:cNvPr id="8" name="Graphique 7" descr="Loupe">
            <a:extLst>
              <a:ext uri="{FF2B5EF4-FFF2-40B4-BE49-F238E27FC236}">
                <a16:creationId xmlns:a16="http://schemas.microsoft.com/office/drawing/2014/main" id="{84F09F2C-4E9F-469B-9E22-8D55F23D73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311016" y="5154309"/>
            <a:ext cx="744308" cy="74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0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439B1-DEDF-48FE-96DD-1265DC255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43" y="116632"/>
            <a:ext cx="9143999" cy="1325563"/>
          </a:xfrm>
        </p:spPr>
        <p:txBody>
          <a:bodyPr/>
          <a:lstStyle/>
          <a:p>
            <a:r>
              <a:rPr lang="fr-FR" sz="3600"/>
              <a:t>Echange Universitaire - </a:t>
            </a:r>
            <a:r>
              <a:rPr lang="fr-FR"/>
              <a:t>Zoom sur les Aides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8C7C69-8171-4E5E-8DD3-F1610EEEF0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C7DC44-0F6B-4692-AEB2-04E77A0AB1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799FC6C-DF95-4466-BED8-7F31733EB44A}"/>
              </a:ext>
            </a:extLst>
          </p:cNvPr>
          <p:cNvSpPr txBox="1">
            <a:spLocks noChangeArrowheads="1"/>
          </p:cNvSpPr>
          <p:nvPr/>
        </p:nvSpPr>
        <p:spPr>
          <a:xfrm>
            <a:off x="3334670" y="2351932"/>
            <a:ext cx="5487543" cy="296140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0020" lvl="1" indent="0" algn="just">
              <a:buNone/>
              <a:defRPr/>
            </a:pPr>
            <a:endParaRPr lang="fr-FR" sz="1400" dirty="0"/>
          </a:p>
          <a:p>
            <a:pPr marL="160020" lvl="1" indent="0" algn="just">
              <a:buNone/>
              <a:defRPr/>
            </a:pPr>
            <a:endParaRPr lang="fr-FR" sz="1400" dirty="0"/>
          </a:p>
          <a:p>
            <a:pPr marL="160020" lvl="1" indent="0" algn="just">
              <a:buNone/>
              <a:defRPr/>
            </a:pPr>
            <a:endParaRPr lang="fr-FR" sz="1600" dirty="0">
              <a:latin typeface="Work Sans" panose="00000500000000000000" pitchFamily="2" charset="0"/>
            </a:endParaRPr>
          </a:p>
          <a:p>
            <a:pPr marL="457200" lvl="1" indent="0">
              <a:buClr>
                <a:srgbClr val="45A59D"/>
              </a:buClr>
              <a:buNone/>
              <a:defRPr/>
            </a:pPr>
            <a:r>
              <a:rPr lang="fr-FR" sz="2000" dirty="0"/>
              <a:t>Il faut respecter scrupuleusement les règles pour bénéficier des aides (délais / assiduité aux cours et examens)</a:t>
            </a:r>
          </a:p>
        </p:txBody>
      </p:sp>
      <p:pic>
        <p:nvPicPr>
          <p:cNvPr id="9" name="Graphique 8" descr="Avertissement">
            <a:extLst>
              <a:ext uri="{FF2B5EF4-FFF2-40B4-BE49-F238E27FC236}">
                <a16:creationId xmlns:a16="http://schemas.microsoft.com/office/drawing/2014/main" id="{19CEB01B-C5E3-4974-B618-233F609D00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23826" y="1815588"/>
            <a:ext cx="1109230" cy="110923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F75F7AD-CB35-3085-C5A9-19DB34C7D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59" y="885470"/>
            <a:ext cx="2391109" cy="508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842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61A9811E-3655-4465-B4D6-853079A62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692696"/>
          </a:xfrm>
        </p:spPr>
        <p:txBody>
          <a:bodyPr/>
          <a:lstStyle/>
          <a:p>
            <a:r>
              <a:rPr lang="fr-FR" sz="3200"/>
              <a:t>Calendriers Scolaires </a:t>
            </a:r>
            <a:r>
              <a:rPr lang="fr-FR"/>
              <a:t>(approx)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2B97F2AF-469E-4984-BCE8-FB46E08B8E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cs typeface="Arial"/>
              </a:rPr>
              <a:t>HE Echanges Universitaires 2027-2028</a:t>
            </a:r>
            <a:endParaRPr lang="en-US" dirty="0">
              <a:cs typeface="Arial"/>
            </a:endParaRP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C1512A1F-0712-4CB3-A933-39CB8EB7EDC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4E8741C-E99D-491F-9B65-59BA0AA96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24060"/>
              </p:ext>
            </p:extLst>
          </p:nvPr>
        </p:nvGraphicFramePr>
        <p:xfrm>
          <a:off x="706463" y="621536"/>
          <a:ext cx="8019999" cy="5621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333">
                  <a:extLst>
                    <a:ext uri="{9D8B030D-6E8A-4147-A177-3AD203B41FA5}">
                      <a16:colId xmlns:a16="http://schemas.microsoft.com/office/drawing/2014/main" val="4286995521"/>
                    </a:ext>
                  </a:extLst>
                </a:gridCol>
                <a:gridCol w="2673333">
                  <a:extLst>
                    <a:ext uri="{9D8B030D-6E8A-4147-A177-3AD203B41FA5}">
                      <a16:colId xmlns:a16="http://schemas.microsoft.com/office/drawing/2014/main" val="789460387"/>
                    </a:ext>
                  </a:extLst>
                </a:gridCol>
                <a:gridCol w="2673333">
                  <a:extLst>
                    <a:ext uri="{9D8B030D-6E8A-4147-A177-3AD203B41FA5}">
                      <a16:colId xmlns:a16="http://schemas.microsoft.com/office/drawing/2014/main" val="2411912561"/>
                    </a:ext>
                  </a:extLst>
                </a:gridCol>
              </a:tblGrid>
              <a:tr h="313496">
                <a:tc>
                  <a:txBody>
                    <a:bodyPr/>
                    <a:lstStyle/>
                    <a:p>
                      <a:pPr algn="ctr"/>
                      <a:endParaRPr lang="fr-FR" sz="1600">
                        <a:latin typeface="Work Sans" panose="00000500000000000000" pitchFamily="2" charset="0"/>
                      </a:endParaRPr>
                    </a:p>
                  </a:txBody>
                  <a:tcPr>
                    <a:solidFill>
                      <a:srgbClr val="45A5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Work Sans" panose="00000500000000000000" pitchFamily="2" charset="0"/>
                        </a:rPr>
                        <a:t>1</a:t>
                      </a:r>
                      <a:r>
                        <a:rPr lang="fr-FR" sz="1600" baseline="30000">
                          <a:latin typeface="Work Sans" panose="00000500000000000000" pitchFamily="2" charset="0"/>
                        </a:rPr>
                        <a:t>er</a:t>
                      </a:r>
                      <a:r>
                        <a:rPr lang="fr-FR" sz="1600">
                          <a:latin typeface="Work Sans" panose="00000500000000000000" pitchFamily="2" charset="0"/>
                        </a:rPr>
                        <a:t> semestre FR</a:t>
                      </a:r>
                    </a:p>
                  </a:txBody>
                  <a:tcPr>
                    <a:solidFill>
                      <a:srgbClr val="45A5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>
                          <a:latin typeface="Work Sans" panose="00000500000000000000" pitchFamily="2" charset="0"/>
                        </a:rPr>
                        <a:t>2</a:t>
                      </a:r>
                      <a:r>
                        <a:rPr lang="fr-FR" sz="1600" baseline="30000">
                          <a:latin typeface="Work Sans" panose="00000500000000000000" pitchFamily="2" charset="0"/>
                        </a:rPr>
                        <a:t>ème</a:t>
                      </a:r>
                      <a:r>
                        <a:rPr lang="fr-FR" sz="1600">
                          <a:latin typeface="Work Sans" panose="00000500000000000000" pitchFamily="2" charset="0"/>
                        </a:rPr>
                        <a:t> semestre FR</a:t>
                      </a:r>
                    </a:p>
                  </a:txBody>
                  <a:tcPr>
                    <a:solidFill>
                      <a:srgbClr val="45A5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68961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Afrique du Sud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01/08 – 15/12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10/02 – 30/06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86410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Argentine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01/08 – 15/12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25/02 – 30/06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2361365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Australie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01/08 – 30/11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25/02 – 30/06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502411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Brésil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01/08 – 01/12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01/02 – 01/06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2149150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Canada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01/09 – 20/12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03/01 – 30/04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474518"/>
                  </a:ext>
                </a:extLst>
              </a:tr>
              <a:tr h="155595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Chili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01/08 – 15/12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25/02 – 15/07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14976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Chine, HK, Taiwan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01/09 – 10/01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01/03 – 01/07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89949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Chili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31/07 – 15/12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22/01 – 01/06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182828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Colombie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31/07 – 15/12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22/01 – 01/06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272949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Corée du sud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01/09 – 20/12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20/02 – 30/06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891290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Costa Rica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25/07 – 15/12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25/02 – 15/07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681456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Etats-Unis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15/08 – 20/12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03/01 – 15/05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8229339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Inde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15/07 – 15/11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05/01 – 25/04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912431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Japon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10/09 – 15/01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01/04 – 30/07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445747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Liban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01/09 – 20/12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20/01 – 10/06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023987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Mexique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20/08 – 15/12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15/01 – 15/06</a:t>
                      </a:r>
                    </a:p>
                  </a:txBody>
                  <a:tcPr>
                    <a:solidFill>
                      <a:srgbClr val="A0D8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680109"/>
                  </a:ext>
                </a:extLst>
              </a:tr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Pérou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20/08 – 15/12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tx1"/>
                          </a:solidFill>
                          <a:latin typeface="Work Sans" panose="00000500000000000000" pitchFamily="2" charset="0"/>
                        </a:rPr>
                        <a:t>01/03 – 15/07</a:t>
                      </a:r>
                    </a:p>
                  </a:txBody>
                  <a:tcPr>
                    <a:solidFill>
                      <a:srgbClr val="D3ED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8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5923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C8C595-1DE9-8BAF-0113-559518D071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HE Echanges Universitaires 2027-2028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A750BC3-27B1-A87D-320A-44C4FCB104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/>
              <a:t>Echanges Universitaires</a:t>
            </a:r>
            <a:br>
              <a:rPr lang="fr-FR" sz="4000"/>
            </a:br>
            <a:r>
              <a:rPr lang="fr-FR" sz="4000"/>
              <a:t>Conseils </a:t>
            </a:r>
            <a:br>
              <a:rPr lang="fr-FR" sz="4000"/>
            </a:br>
            <a:br>
              <a:rPr lang="fr-FR" sz="3200"/>
            </a:br>
            <a:endParaRPr lang="fr-FR" sz="280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BEFCA46-57B3-8903-EED0-4B93BEEFE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844675"/>
            <a:ext cx="8119814" cy="1368425"/>
          </a:xfrm>
        </p:spPr>
        <p:txBody>
          <a:bodyPr/>
          <a:lstStyle/>
          <a:p>
            <a:r>
              <a:rPr lang="fr-FR" sz="3200" dirty="0"/>
              <a:t>Projet (Etudier à l’étranger)</a:t>
            </a:r>
            <a:endParaRPr lang="fr-FR" sz="2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Gestion</a:t>
            </a:r>
            <a:r>
              <a:rPr lang="fr-FR" sz="2400" dirty="0"/>
              <a:t> </a:t>
            </a:r>
            <a:r>
              <a:rPr lang="fr-FR" sz="2800" dirty="0"/>
              <a:t>du temps et des tâches</a:t>
            </a:r>
            <a:endParaRPr lang="fr-FR" sz="24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Documentation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400" dirty="0" err="1"/>
              <a:t>Mobility</a:t>
            </a:r>
            <a:r>
              <a:rPr lang="fr-FR" sz="2400" dirty="0"/>
              <a:t> Online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400" dirty="0"/>
              <a:t>Site du partenaire universitaire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400" dirty="0"/>
              <a:t>Site de la ville du partenaire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fr-FR" sz="2400" dirty="0">
                <a:hlinkClick r:id="rId2"/>
              </a:rPr>
              <a:t>Site de l’Etudiant</a:t>
            </a:r>
            <a:endParaRPr lang="fr-FR" sz="2400" dirty="0"/>
          </a:p>
          <a:p>
            <a:pPr marL="914400" lvl="2" indent="0">
              <a:buNone/>
            </a:pPr>
            <a:endParaRPr lang="fr-FR" sz="2000" dirty="0"/>
          </a:p>
          <a:p>
            <a:pPr lvl="1">
              <a:buFont typeface="Courier New" panose="02070309020205020404" pitchFamily="49" charset="0"/>
              <a:buChar char="o"/>
            </a:pPr>
            <a:endParaRPr lang="fr-FR" sz="2000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2C8C595-1DE9-8BAF-0113-559518D071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HE Echanges Universitaires 2027-2028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A750BC3-27B1-A87D-320A-44C4FCB104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000"/>
              <a:t>Echanges Universitaires</a:t>
            </a:r>
            <a:br>
              <a:rPr lang="fr-FR" sz="4000"/>
            </a:br>
            <a:r>
              <a:rPr lang="fr-FR" sz="4000"/>
              <a:t>Conseils </a:t>
            </a:r>
            <a:br>
              <a:rPr lang="fr-FR" sz="4000"/>
            </a:br>
            <a:br>
              <a:rPr lang="fr-FR" sz="3200"/>
            </a:br>
            <a:endParaRPr lang="fr-FR" sz="280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BEFCA46-57B3-8903-EED0-4B93BEEFE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9512" y="1690689"/>
            <a:ext cx="8712968" cy="2170360"/>
          </a:xfrm>
        </p:spPr>
        <p:txBody>
          <a:bodyPr/>
          <a:lstStyle/>
          <a:p>
            <a:r>
              <a:rPr lang="fr-FR" sz="2800" dirty="0"/>
              <a:t>Projet (Etudier à l’étranger)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100" dirty="0"/>
              <a:t>Prenez contact avec votre </a:t>
            </a:r>
            <a:r>
              <a:rPr lang="fr-FR" sz="2100" dirty="0">
                <a:hlinkClick r:id="rId2"/>
              </a:rPr>
              <a:t>responsable</a:t>
            </a:r>
            <a:r>
              <a:rPr lang="fr-FR" sz="2100" dirty="0"/>
              <a:t> </a:t>
            </a:r>
          </a:p>
          <a:p>
            <a:r>
              <a:rPr lang="fr-FR" sz="2800" dirty="0"/>
              <a:t>Passeport – </a:t>
            </a:r>
            <a:r>
              <a:rPr lang="fr-FR" sz="2000" dirty="0">
                <a:latin typeface="Work Sans" panose="00000500000000000000" pitchFamily="2" charset="0"/>
                <a:hlinkClick r:id="rId3"/>
              </a:rPr>
              <a:t>ants.gouv.fr</a:t>
            </a:r>
            <a:r>
              <a:rPr lang="fr-FR" sz="2000" dirty="0">
                <a:latin typeface="Work Sans" panose="00000500000000000000" pitchFamily="2" charset="0"/>
              </a:rPr>
              <a:t> &amp; </a:t>
            </a:r>
            <a:r>
              <a:rPr lang="fr-FR" sz="2000" dirty="0">
                <a:latin typeface="Work Sans" panose="00000500000000000000" pitchFamily="2" charset="0"/>
                <a:hlinkClick r:id="rId4"/>
              </a:rPr>
              <a:t>rendezvousonline.fr</a:t>
            </a:r>
            <a:endParaRPr lang="fr-FR" sz="2800" dirty="0"/>
          </a:p>
          <a:p>
            <a:pPr lvl="1"/>
            <a:r>
              <a:rPr lang="fr-FR" sz="2100" dirty="0"/>
              <a:t>La plupart des partenaires exigent un passeport valide au moins jusqu'à 6 mois après la date de retour envisagée au moment de compléter le dossier de candidature</a:t>
            </a:r>
          </a:p>
          <a:p>
            <a:pPr lvl="1"/>
            <a:r>
              <a:rPr lang="fr-FR" sz="2100" b="1" dirty="0"/>
              <a:t>!!! DELAIS !!!</a:t>
            </a:r>
          </a:p>
          <a:p>
            <a:pPr marL="57150" indent="0" algn="ctr">
              <a:buNone/>
            </a:pPr>
            <a:endParaRPr lang="fr-FR" sz="2800" dirty="0"/>
          </a:p>
          <a:p>
            <a:pPr marL="57150" indent="0" algn="ctr">
              <a:buNone/>
            </a:pPr>
            <a:r>
              <a:rPr lang="fr-FR" sz="2800" dirty="0"/>
              <a:t>Ne jamais sous-estimer le temps</a:t>
            </a:r>
            <a:br>
              <a:rPr lang="fr-FR" sz="2800" dirty="0"/>
            </a:br>
            <a:r>
              <a:rPr lang="fr-FR" sz="2800" dirty="0"/>
              <a:t>de la mise en place de votre projet !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sz="16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88545DF-BBB7-4B80-AC57-5023FEE38445}"/>
              </a:ext>
            </a:extLst>
          </p:cNvPr>
          <p:cNvSpPr/>
          <p:nvPr/>
        </p:nvSpPr>
        <p:spPr>
          <a:xfrm>
            <a:off x="863860" y="4941168"/>
            <a:ext cx="936104" cy="69269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620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3E3EF80-2BE5-C287-01C6-3DDC57886BA2}"/>
              </a:ext>
            </a:extLst>
          </p:cNvPr>
          <p:cNvSpPr txBox="1"/>
          <p:nvPr/>
        </p:nvSpPr>
        <p:spPr>
          <a:xfrm>
            <a:off x="503548" y="3645024"/>
            <a:ext cx="8136904" cy="64807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fr-FR" sz="1200" b="1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fr-FR" sz="3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Votre contact à la DRI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7844DBE-DC33-9F13-DEA5-8B1F2D03C7E9}"/>
              </a:ext>
            </a:extLst>
          </p:cNvPr>
          <p:cNvSpPr txBox="1"/>
          <p:nvPr/>
        </p:nvSpPr>
        <p:spPr>
          <a:xfrm>
            <a:off x="2303748" y="4437112"/>
            <a:ext cx="45365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Hors Europe :</a:t>
            </a:r>
          </a:p>
          <a:p>
            <a:pPr algn="ctr"/>
            <a:r>
              <a:rPr lang="fr-FR" sz="28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Marie ARTIGES</a:t>
            </a:r>
          </a:p>
          <a:p>
            <a:pPr algn="ctr"/>
            <a:r>
              <a:rPr lang="fr-FR" sz="2400">
                <a:solidFill>
                  <a:schemeClr val="bg1"/>
                </a:solidFill>
              </a:rPr>
              <a:t>02 47 36 67 42</a:t>
            </a:r>
          </a:p>
          <a:p>
            <a:pPr algn="ctr"/>
            <a:r>
              <a:rPr lang="fr-FR" sz="2400">
                <a:solidFill>
                  <a:schemeClr val="bg1"/>
                </a:solidFill>
                <a:hlinkClick r:id="rId3"/>
              </a:rPr>
              <a:t>mobsortante@univ-tours.fr</a:t>
            </a:r>
            <a:endParaRPr lang="fr-FR" sz="2400">
              <a:solidFill>
                <a:schemeClr val="bg1"/>
              </a:solidFill>
            </a:endParaRPr>
          </a:p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DDA72-15AE-1342-803F-19CD051205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64704"/>
            <a:ext cx="5203637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20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59" y="389475"/>
            <a:ext cx="8892480" cy="975643"/>
          </a:xfrm>
        </p:spPr>
        <p:txBody>
          <a:bodyPr/>
          <a:lstStyle/>
          <a:p>
            <a:pPr algn="ctr"/>
            <a:r>
              <a:rPr lang="fr-FR" sz="5400"/>
              <a:t>Merci pour votre intérêt</a:t>
            </a:r>
            <a:endParaRPr lang="fr-FR" sz="400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9C7F8C-8250-867E-A737-F444567888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/>
              <a:t>https://www.univ-tours.fr/international</a:t>
            </a:r>
          </a:p>
          <a:p>
            <a:endParaRPr lang="fr-FR"/>
          </a:p>
        </p:txBody>
      </p:sp>
      <p:pic>
        <p:nvPicPr>
          <p:cNvPr id="1026" name="Picture 2" descr="Any Questions Images – Browse 4,474 Stock Photos, Vectors, and Video |  Adobe Stock">
            <a:extLst>
              <a:ext uri="{FF2B5EF4-FFF2-40B4-BE49-F238E27FC236}">
                <a16:creationId xmlns:a16="http://schemas.microsoft.com/office/drawing/2014/main" id="{C8934D74-A1A3-AE63-BE46-A802EBDFD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16832"/>
            <a:ext cx="5668030" cy="406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AEC88AA-0FEE-62E2-543B-5DDBD91E0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928390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A3758ECF56474DA3535D985316A91A" ma:contentTypeVersion="6" ma:contentTypeDescription="Crée un document." ma:contentTypeScope="" ma:versionID="aaf922acbb8b6f2ca943024b52ab9927">
  <xsd:schema xmlns:xsd="http://www.w3.org/2001/XMLSchema" xmlns:xs="http://www.w3.org/2001/XMLSchema" xmlns:p="http://schemas.microsoft.com/office/2006/metadata/properties" xmlns:ns2="543a317f-fbe1-4c45-a3cf-06cb793fc0ee" xmlns:ns3="046f2e0e-2c3b-4574-b14b-24a32aefe43c" targetNamespace="http://schemas.microsoft.com/office/2006/metadata/properties" ma:root="true" ma:fieldsID="7e762f5891aeb0aa5bef62ce183ed7dd" ns2:_="" ns3:_="">
    <xsd:import namespace="543a317f-fbe1-4c45-a3cf-06cb793fc0ee"/>
    <xsd:import namespace="046f2e0e-2c3b-4574-b14b-24a32aefe4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3a317f-fbe1-4c45-a3cf-06cb793fc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6f2e0e-2c3b-4574-b14b-24a32aefe43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1BCD6B-E2DD-452B-96AE-39023D3F0218}">
  <ds:schemaRefs>
    <ds:schemaRef ds:uri="046f2e0e-2c3b-4574-b14b-24a32aefe43c"/>
    <ds:schemaRef ds:uri="543a317f-fbe1-4c45-a3cf-06cb793fc0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97C37FB-DBCA-4965-A184-2155D3B9AB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F27683-6D8F-4813-800A-1B3EC60FB43F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16150599-ebb0-4fcf-94a5-6010823c7bd5}" enabled="0" method="" siteId="{16150599-ebb0-4fcf-94a5-6010823c7bd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1417</Words>
  <Application>Microsoft Office PowerPoint</Application>
  <PresentationFormat>Affichage à l'écran (4:3)</PresentationFormat>
  <Paragraphs>269</Paragraphs>
  <Slides>21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Courier New</vt:lpstr>
      <vt:lpstr>georgia</vt:lpstr>
      <vt:lpstr>Lato</vt:lpstr>
      <vt:lpstr>multimedia icons</vt:lpstr>
      <vt:lpstr>Wingdings</vt:lpstr>
      <vt:lpstr>Work Sans</vt:lpstr>
      <vt:lpstr>couverture</vt:lpstr>
      <vt:lpstr>Présentation PowerPoint</vt:lpstr>
      <vt:lpstr>Echange Universitaire Qu’est-ce?</vt:lpstr>
      <vt:lpstr>Echange Universitaire Qu’est-ce?</vt:lpstr>
      <vt:lpstr>Echange Universitaire Check list</vt:lpstr>
      <vt:lpstr>Présentation PowerPoint</vt:lpstr>
      <vt:lpstr>Calendrier  Hors Erasmus 2026-2027</vt:lpstr>
      <vt:lpstr>Echanges Universitaires Comment se documenter</vt:lpstr>
      <vt:lpstr>Echanges Universitaires Mise en place d’une candidature</vt:lpstr>
      <vt:lpstr>Echanges Universitaires Mise en place d’une candidature</vt:lpstr>
      <vt:lpstr>Echanges Universitaires Zoom sur le choix d’établissement(s)</vt:lpstr>
      <vt:lpstr>Le niveau de langue</vt:lpstr>
      <vt:lpstr>Présentation PowerPoint</vt:lpstr>
      <vt:lpstr>Présentation PowerPoint</vt:lpstr>
      <vt:lpstr>Echange Universitaire Zoom sur le budget</vt:lpstr>
      <vt:lpstr>Echange Universitaire Zoom sur les Aides</vt:lpstr>
      <vt:lpstr>Echange Universitaire - Zoom sur les Aides</vt:lpstr>
      <vt:lpstr>Calendriers Scolaires (approx)</vt:lpstr>
      <vt:lpstr>Echanges Universitaires Conseils   </vt:lpstr>
      <vt:lpstr>Echanges Universitaires Conseils   </vt:lpstr>
      <vt:lpstr>Présentation PowerPoint</vt:lpstr>
      <vt:lpstr>Merci pour votre intérêt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Parrot</dc:creator>
  <cp:lastModifiedBy>Marie Artiges</cp:lastModifiedBy>
  <cp:revision>45</cp:revision>
  <cp:lastPrinted>2023-10-02T09:42:37Z</cp:lastPrinted>
  <dcterms:created xsi:type="dcterms:W3CDTF">2017-12-15T09:55:52Z</dcterms:created>
  <dcterms:modified xsi:type="dcterms:W3CDTF">2026-09-23T14:47:48Z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0x010100CBA3758ECF56474DA3535D985316A91A</vt:lpwstr>
  </property>
</Properties>
</file>