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9" r:id="rId4"/>
    <p:sldId id="274" r:id="rId5"/>
    <p:sldId id="258" r:id="rId6"/>
    <p:sldId id="263" r:id="rId7"/>
    <p:sldId id="260" r:id="rId8"/>
    <p:sldId id="261" r:id="rId9"/>
    <p:sldId id="271" r:id="rId10"/>
    <p:sldId id="272" r:id="rId11"/>
    <p:sldId id="259" r:id="rId12"/>
    <p:sldId id="270" r:id="rId13"/>
    <p:sldId id="262" r:id="rId14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85360" autoAdjust="0"/>
  </p:normalViewPr>
  <p:slideViewPr>
    <p:cSldViewPr>
      <p:cViewPr>
        <p:scale>
          <a:sx n="90" d="100"/>
          <a:sy n="90" d="100"/>
        </p:scale>
        <p:origin x="-160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0"/>
  <c:chart>
    <c:title>
      <c:tx>
        <c:rich>
          <a:bodyPr/>
          <a:lstStyle/>
          <a:p>
            <a:pPr>
              <a:defRPr sz="1200"/>
            </a:pPr>
            <a:r>
              <a:rPr lang="fr-FR" sz="1200"/>
              <a:t>Taux d'insertion</a:t>
            </a:r>
            <a:r>
              <a:rPr lang="fr-FR" sz="1200" baseline="0"/>
              <a:t> par composante 30 mois après l'obtention du Master</a:t>
            </a:r>
          </a:p>
          <a:p>
            <a:pPr>
              <a:defRPr sz="1200"/>
            </a:pPr>
            <a:r>
              <a:rPr lang="fr-FR" sz="1200" baseline="0"/>
              <a:t>Comparaison entre les diplômés 2007 et les diplômés 2008</a:t>
            </a:r>
            <a:endParaRPr lang="fr-FR" sz="12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'Situation à 30 mois'!$B$27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'Situation à 30 mois'!$A$28:$A$36</c:f>
              <c:strCache>
                <c:ptCount val="9"/>
                <c:pt idx="0">
                  <c:v>C.E.S.R.</c:v>
                </c:pt>
                <c:pt idx="1">
                  <c:v>EPU</c:v>
                </c:pt>
                <c:pt idx="2">
                  <c:v>UFR Arts-Sc H</c:v>
                </c:pt>
                <c:pt idx="3">
                  <c:v>UFR Droit</c:v>
                </c:pt>
                <c:pt idx="4">
                  <c:v>UFR Lettres &amp; Langues</c:v>
                </c:pt>
                <c:pt idx="5">
                  <c:v>UFR Médecine</c:v>
                </c:pt>
                <c:pt idx="6">
                  <c:v>UFR Sc. Pharma.</c:v>
                </c:pt>
                <c:pt idx="7">
                  <c:v>UFR Sciences et Tech.</c:v>
                </c:pt>
                <c:pt idx="8">
                  <c:v>TOTAL</c:v>
                </c:pt>
              </c:strCache>
            </c:strRef>
          </c:cat>
          <c:val>
            <c:numRef>
              <c:f>'Situation à 30 mois'!$B$28:$B$36</c:f>
              <c:numCache>
                <c:formatCode>0%</c:formatCode>
                <c:ptCount val="9"/>
                <c:pt idx="0">
                  <c:v>0.83000000000000007</c:v>
                </c:pt>
                <c:pt idx="1">
                  <c:v>0.92</c:v>
                </c:pt>
                <c:pt idx="2">
                  <c:v>0.96000000000000008</c:v>
                </c:pt>
                <c:pt idx="3">
                  <c:v>0.94000000000000006</c:v>
                </c:pt>
                <c:pt idx="4">
                  <c:v>0.87000000000000011</c:v>
                </c:pt>
                <c:pt idx="5">
                  <c:v>0.95000000000000007</c:v>
                </c:pt>
                <c:pt idx="6">
                  <c:v>1</c:v>
                </c:pt>
                <c:pt idx="7">
                  <c:v>0.94000000000000006</c:v>
                </c:pt>
                <c:pt idx="8">
                  <c:v>0.94000000000000006</c:v>
                </c:pt>
              </c:numCache>
            </c:numRef>
          </c:val>
        </c:ser>
        <c:ser>
          <c:idx val="1"/>
          <c:order val="1"/>
          <c:tx>
            <c:strRef>
              <c:f>'Situation à 30 mois'!$C$27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'Situation à 30 mois'!$A$28:$A$36</c:f>
              <c:strCache>
                <c:ptCount val="9"/>
                <c:pt idx="0">
                  <c:v>C.E.S.R.</c:v>
                </c:pt>
                <c:pt idx="1">
                  <c:v>EPU</c:v>
                </c:pt>
                <c:pt idx="2">
                  <c:v>UFR Arts-Sc H</c:v>
                </c:pt>
                <c:pt idx="3">
                  <c:v>UFR Droit</c:v>
                </c:pt>
                <c:pt idx="4">
                  <c:v>UFR Lettres &amp; Langues</c:v>
                </c:pt>
                <c:pt idx="5">
                  <c:v>UFR Médecine</c:v>
                </c:pt>
                <c:pt idx="6">
                  <c:v>UFR Sc. Pharma.</c:v>
                </c:pt>
                <c:pt idx="7">
                  <c:v>UFR Sciences et Tech.</c:v>
                </c:pt>
                <c:pt idx="8">
                  <c:v>TOTAL</c:v>
                </c:pt>
              </c:strCache>
            </c:strRef>
          </c:cat>
          <c:val>
            <c:numRef>
              <c:f>'Situation à 30 mois'!$C$28:$C$36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0.95000000000000007</c:v>
                </c:pt>
                <c:pt idx="3">
                  <c:v>0.94000000000000006</c:v>
                </c:pt>
                <c:pt idx="4">
                  <c:v>0.93</c:v>
                </c:pt>
                <c:pt idx="5">
                  <c:v>0.92</c:v>
                </c:pt>
                <c:pt idx="6">
                  <c:v>0.96000000000000008</c:v>
                </c:pt>
                <c:pt idx="7">
                  <c:v>0.9</c:v>
                </c:pt>
                <c:pt idx="8">
                  <c:v>0.93</c:v>
                </c:pt>
              </c:numCache>
            </c:numRef>
          </c:val>
        </c:ser>
        <c:dLbls/>
        <c:axId val="57263232"/>
        <c:axId val="57264768"/>
      </c:barChart>
      <c:catAx>
        <c:axId val="57263232"/>
        <c:scaling>
          <c:orientation val="minMax"/>
        </c:scaling>
        <c:axPos val="b"/>
        <c:numFmt formatCode="General" sourceLinked="1"/>
        <c:majorTickMark val="none"/>
        <c:tickLblPos val="nextTo"/>
        <c:crossAx val="57264768"/>
        <c:crosses val="autoZero"/>
        <c:auto val="1"/>
        <c:lblAlgn val="ctr"/>
        <c:lblOffset val="100"/>
      </c:catAx>
      <c:valAx>
        <c:axId val="57264768"/>
        <c:scaling>
          <c:orientation val="minMax"/>
          <c:max val="1"/>
          <c:min val="0.5"/>
        </c:scaling>
        <c:axPos val="l"/>
        <c:majorGridlines/>
        <c:numFmt formatCode="0%" sourceLinked="1"/>
        <c:majorTickMark val="none"/>
        <c:tickLblPos val="nextTo"/>
        <c:crossAx val="57263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200"/>
            </a:pPr>
            <a:r>
              <a:rPr lang="fr-FR" sz="1200"/>
              <a:t>Part des emplois à durée indéterminée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'Qualité emploi'!$B$32</c:f>
              <c:strCache>
                <c:ptCount val="1"/>
                <c:pt idx="0">
                  <c:v>Emplois à durée indéterminée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dLblPos val="outEnd"/>
            <c:showVal val="1"/>
          </c:dLbls>
          <c:cat>
            <c:strRef>
              <c:f>'Qualité emploi'!$A$33:$A$41</c:f>
              <c:strCache>
                <c:ptCount val="9"/>
                <c:pt idx="0">
                  <c:v>C.E.S.R.</c:v>
                </c:pt>
                <c:pt idx="1">
                  <c:v>EPU</c:v>
                </c:pt>
                <c:pt idx="2">
                  <c:v>UFR Arts-Sc H</c:v>
                </c:pt>
                <c:pt idx="3">
                  <c:v>UFR Droit</c:v>
                </c:pt>
                <c:pt idx="4">
                  <c:v>UFR Lettres-Langues</c:v>
                </c:pt>
                <c:pt idx="5">
                  <c:v>UFR Médecine</c:v>
                </c:pt>
                <c:pt idx="6">
                  <c:v>UFR Pharmacie</c:v>
                </c:pt>
                <c:pt idx="7">
                  <c:v>UFR Sciences</c:v>
                </c:pt>
                <c:pt idx="8">
                  <c:v>TOTAL</c:v>
                </c:pt>
              </c:strCache>
            </c:strRef>
          </c:cat>
          <c:val>
            <c:numRef>
              <c:f>'Qualité emploi'!$B$33:$B$41</c:f>
              <c:numCache>
                <c:formatCode>0.0%</c:formatCode>
                <c:ptCount val="9"/>
                <c:pt idx="0">
                  <c:v>0.8</c:v>
                </c:pt>
                <c:pt idx="1">
                  <c:v>0.66700000000000015</c:v>
                </c:pt>
                <c:pt idx="2">
                  <c:v>0.68</c:v>
                </c:pt>
                <c:pt idx="3">
                  <c:v>0.73100000000000009</c:v>
                </c:pt>
                <c:pt idx="4">
                  <c:v>0.73100000000000009</c:v>
                </c:pt>
                <c:pt idx="5">
                  <c:v>0.87900000000000011</c:v>
                </c:pt>
                <c:pt idx="6">
                  <c:v>0.57099999999999995</c:v>
                </c:pt>
                <c:pt idx="7">
                  <c:v>0.75900000000000012</c:v>
                </c:pt>
                <c:pt idx="8">
                  <c:v>0.72900000000000009</c:v>
                </c:pt>
              </c:numCache>
            </c:numRef>
          </c:val>
        </c:ser>
        <c:dLbls>
          <c:showVal val="1"/>
        </c:dLbls>
        <c:axId val="75630080"/>
        <c:axId val="75631616"/>
      </c:barChart>
      <c:catAx>
        <c:axId val="756300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75631616"/>
        <c:crosses val="autoZero"/>
        <c:auto val="1"/>
        <c:lblAlgn val="ctr"/>
        <c:lblOffset val="100"/>
      </c:catAx>
      <c:valAx>
        <c:axId val="75631616"/>
        <c:scaling>
          <c:orientation val="minMax"/>
          <c:max val="1"/>
        </c:scaling>
        <c:axPos val="l"/>
        <c:numFmt formatCode="0%" sourceLinked="0"/>
        <c:maj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7563008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Part des emplois à temps plein</a:t>
            </a:r>
          </a:p>
        </c:rich>
      </c:tx>
      <c:layout>
        <c:manualLayout>
          <c:xMode val="edge"/>
          <c:yMode val="edge"/>
          <c:x val="0.28440266841644801"/>
          <c:y val="9.2592592592592622E-3"/>
        </c:manualLayout>
      </c:layout>
    </c:title>
    <c:plotArea>
      <c:layout>
        <c:manualLayout>
          <c:layoutTarget val="inner"/>
          <c:xMode val="edge"/>
          <c:yMode val="edge"/>
          <c:x val="9.7122703412073477E-2"/>
          <c:y val="0.17430555555555555"/>
          <c:w val="0.87232174103237092"/>
          <c:h val="0.50217738407699031"/>
        </c:manualLayout>
      </c:layout>
      <c:barChart>
        <c:barDir val="col"/>
        <c:grouping val="clustered"/>
        <c:ser>
          <c:idx val="0"/>
          <c:order val="0"/>
          <c:tx>
            <c:strRef>
              <c:f>'Qualité emploi'!$G$58</c:f>
              <c:strCache>
                <c:ptCount val="1"/>
                <c:pt idx="0">
                  <c:v>temps plein</c:v>
                </c:pt>
              </c:strCache>
            </c:strRef>
          </c:tx>
          <c:spPr>
            <a:solidFill>
              <a:schemeClr val="accent6"/>
            </a:solidFill>
          </c:spPr>
          <c:dLbls>
            <c:numFmt formatCode="0%" sourceLinked="0"/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dLblPos val="outEnd"/>
            <c:showVal val="1"/>
          </c:dLbls>
          <c:cat>
            <c:strRef>
              <c:f>'Qualité emploi'!$F$59:$F$67</c:f>
              <c:strCache>
                <c:ptCount val="9"/>
                <c:pt idx="0">
                  <c:v>C.E.S.R.</c:v>
                </c:pt>
                <c:pt idx="1">
                  <c:v>EPU</c:v>
                </c:pt>
                <c:pt idx="2">
                  <c:v>UFR Arts-Sc H</c:v>
                </c:pt>
                <c:pt idx="3">
                  <c:v>UFR Droit</c:v>
                </c:pt>
                <c:pt idx="4">
                  <c:v>UFR Lettres-Langues</c:v>
                </c:pt>
                <c:pt idx="5">
                  <c:v>UFR Médecine</c:v>
                </c:pt>
                <c:pt idx="6">
                  <c:v>UFR Pharmacie</c:v>
                </c:pt>
                <c:pt idx="7">
                  <c:v>UFR Sciences</c:v>
                </c:pt>
                <c:pt idx="8">
                  <c:v>TOTAL</c:v>
                </c:pt>
              </c:strCache>
            </c:strRef>
          </c:cat>
          <c:val>
            <c:numRef>
              <c:f>'Qualité emploi'!$G$59:$G$67</c:f>
              <c:numCache>
                <c:formatCode>0.0%</c:formatCode>
                <c:ptCount val="9"/>
                <c:pt idx="0">
                  <c:v>0.77800000000000014</c:v>
                </c:pt>
                <c:pt idx="1">
                  <c:v>1</c:v>
                </c:pt>
                <c:pt idx="2">
                  <c:v>0.71000000000000008</c:v>
                </c:pt>
                <c:pt idx="3">
                  <c:v>0.98299999999999998</c:v>
                </c:pt>
                <c:pt idx="4">
                  <c:v>0.96000000000000008</c:v>
                </c:pt>
                <c:pt idx="5">
                  <c:v>0.93300000000000005</c:v>
                </c:pt>
                <c:pt idx="6">
                  <c:v>1</c:v>
                </c:pt>
                <c:pt idx="7">
                  <c:v>0.95300000000000007</c:v>
                </c:pt>
                <c:pt idx="8">
                  <c:v>0.91300000000000003</c:v>
                </c:pt>
              </c:numCache>
            </c:numRef>
          </c:val>
        </c:ser>
        <c:dLbls/>
        <c:axId val="78326400"/>
        <c:axId val="78352768"/>
      </c:barChart>
      <c:catAx>
        <c:axId val="7832640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78352768"/>
        <c:crosses val="autoZero"/>
        <c:auto val="1"/>
        <c:lblAlgn val="ctr"/>
        <c:lblOffset val="100"/>
      </c:catAx>
      <c:valAx>
        <c:axId val="78352768"/>
        <c:scaling>
          <c:orientation val="minMax"/>
          <c:max val="1"/>
        </c:scaling>
        <c:axPos val="l"/>
        <c:majorGridlines>
          <c:spPr>
            <a:ln>
              <a:noFill/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7832640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layout>
        <c:manualLayout>
          <c:xMode val="edge"/>
          <c:yMode val="edge"/>
          <c:x val="0.20297222222222222"/>
          <c:y val="2.777777777777779E-2"/>
        </c:manualLayout>
      </c:layout>
      <c:txPr>
        <a:bodyPr/>
        <a:lstStyle/>
        <a:p>
          <a:pPr>
            <a:defRPr sz="1200"/>
          </a:pPr>
          <a:endParaRPr lang="fr-F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Formation!$B$2</c:f>
              <c:strCache>
                <c:ptCount val="1"/>
                <c:pt idx="0">
                  <c:v>Taux de poursuite/reprise d'études post master</c:v>
                </c:pt>
              </c:strCache>
            </c:strRef>
          </c:tx>
          <c:spPr>
            <a:solidFill>
              <a:schemeClr val="accent4"/>
            </a:solidFill>
          </c:spPr>
          <c:dLbls>
            <c:numFmt formatCode="0%" sourceLinked="0"/>
            <c:showVal val="1"/>
          </c:dLbls>
          <c:cat>
            <c:strRef>
              <c:f>Formation!$A$3:$A$11</c:f>
              <c:strCache>
                <c:ptCount val="9"/>
                <c:pt idx="0">
                  <c:v>CESR</c:v>
                </c:pt>
                <c:pt idx="1">
                  <c:v>EPU</c:v>
                </c:pt>
                <c:pt idx="2">
                  <c:v>UFR Arts-Sc H</c:v>
                </c:pt>
                <c:pt idx="3">
                  <c:v>UFR Droit</c:v>
                </c:pt>
                <c:pt idx="4">
                  <c:v>UFR Lettres et Langues</c:v>
                </c:pt>
                <c:pt idx="5">
                  <c:v>UFR Médecine</c:v>
                </c:pt>
                <c:pt idx="6">
                  <c:v>UFR Pharmacie</c:v>
                </c:pt>
                <c:pt idx="7">
                  <c:v>UFR Sciences</c:v>
                </c:pt>
                <c:pt idx="8">
                  <c:v>Total</c:v>
                </c:pt>
              </c:strCache>
            </c:strRef>
          </c:cat>
          <c:val>
            <c:numRef>
              <c:f>Formation!$B$3:$B$11</c:f>
              <c:numCache>
                <c:formatCode>0.00%</c:formatCode>
                <c:ptCount val="9"/>
                <c:pt idx="0">
                  <c:v>0.58299999999999996</c:v>
                </c:pt>
                <c:pt idx="1">
                  <c:v>0.53600000000000003</c:v>
                </c:pt>
                <c:pt idx="2">
                  <c:v>0.32700000000000007</c:v>
                </c:pt>
                <c:pt idx="3">
                  <c:v>0.252</c:v>
                </c:pt>
                <c:pt idx="4">
                  <c:v>0.45100000000000001</c:v>
                </c:pt>
                <c:pt idx="5">
                  <c:v>0.47100000000000009</c:v>
                </c:pt>
                <c:pt idx="6">
                  <c:v>0.15400000000000003</c:v>
                </c:pt>
                <c:pt idx="7">
                  <c:v>0.38900000000000007</c:v>
                </c:pt>
                <c:pt idx="8">
                  <c:v>0.34100000000000008</c:v>
                </c:pt>
              </c:numCache>
            </c:numRef>
          </c:val>
        </c:ser>
        <c:dLbls/>
        <c:axId val="78615296"/>
        <c:axId val="78616832"/>
      </c:barChart>
      <c:catAx>
        <c:axId val="7861529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78616832"/>
        <c:crosses val="autoZero"/>
        <c:auto val="1"/>
        <c:lblAlgn val="ctr"/>
        <c:lblOffset val="100"/>
      </c:catAx>
      <c:valAx>
        <c:axId val="78616832"/>
        <c:scaling>
          <c:orientation val="minMax"/>
        </c:scaling>
        <c:axPos val="l"/>
        <c:majorGridlines/>
        <c:numFmt formatCode="0%" sourceLinked="0"/>
        <c:tickLblPos val="nextTo"/>
        <c:crossAx val="7861529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0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Part  des diplômés en études au moment de l'enquête</a:t>
            </a:r>
          </a:p>
          <a:p>
            <a:pPr>
              <a:defRPr sz="1200"/>
            </a:pPr>
            <a:r>
              <a:rPr lang="en-US" sz="1200"/>
              <a:t>Comparaison entre les diplômés 2007 et les diplômés 2008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v>2007</c:v>
          </c:tx>
          <c:cat>
            <c:strRef>
              <c:f>'Situation à 30 mois'!$A$45:$A$53</c:f>
              <c:strCache>
                <c:ptCount val="9"/>
                <c:pt idx="0">
                  <c:v>C.E.S.R.</c:v>
                </c:pt>
                <c:pt idx="1">
                  <c:v>EPU</c:v>
                </c:pt>
                <c:pt idx="2">
                  <c:v>UFR Arts-Sc H</c:v>
                </c:pt>
                <c:pt idx="3">
                  <c:v>UFR Droit</c:v>
                </c:pt>
                <c:pt idx="4">
                  <c:v>UFR Lettres &amp; Langues</c:v>
                </c:pt>
                <c:pt idx="5">
                  <c:v>UFR Médecine</c:v>
                </c:pt>
                <c:pt idx="6">
                  <c:v>UFR Pharmacie</c:v>
                </c:pt>
                <c:pt idx="7">
                  <c:v>UFR Sciences et Tech.</c:v>
                </c:pt>
                <c:pt idx="8">
                  <c:v>TOTAL</c:v>
                </c:pt>
              </c:strCache>
            </c:strRef>
          </c:cat>
          <c:val>
            <c:numRef>
              <c:f>'Situation à 30 mois'!$B$45:$B$53</c:f>
              <c:numCache>
                <c:formatCode>0%</c:formatCode>
                <c:ptCount val="9"/>
                <c:pt idx="0">
                  <c:v>0.2</c:v>
                </c:pt>
                <c:pt idx="1">
                  <c:v>0.15714285714285717</c:v>
                </c:pt>
                <c:pt idx="2">
                  <c:v>0.17777777777777778</c:v>
                </c:pt>
                <c:pt idx="3">
                  <c:v>7.1161048689138556E-2</c:v>
                </c:pt>
                <c:pt idx="4">
                  <c:v>0.2</c:v>
                </c:pt>
                <c:pt idx="5">
                  <c:v>0.32608695652173919</c:v>
                </c:pt>
                <c:pt idx="6">
                  <c:v>4.5454545454545463E-2</c:v>
                </c:pt>
                <c:pt idx="7">
                  <c:v>0.21088435374149667</c:v>
                </c:pt>
                <c:pt idx="8">
                  <c:v>0.15558194774346795</c:v>
                </c:pt>
              </c:numCache>
            </c:numRef>
          </c:val>
        </c:ser>
        <c:ser>
          <c:idx val="1"/>
          <c:order val="1"/>
          <c:tx>
            <c:v>2008</c:v>
          </c:tx>
          <c:cat>
            <c:strRef>
              <c:f>'Situation à 30 mois'!$A$45:$A$53</c:f>
              <c:strCache>
                <c:ptCount val="9"/>
                <c:pt idx="0">
                  <c:v>C.E.S.R.</c:v>
                </c:pt>
                <c:pt idx="1">
                  <c:v>EPU</c:v>
                </c:pt>
                <c:pt idx="2">
                  <c:v>UFR Arts-Sc H</c:v>
                </c:pt>
                <c:pt idx="3">
                  <c:v>UFR Droit</c:v>
                </c:pt>
                <c:pt idx="4">
                  <c:v>UFR Lettres &amp; Langues</c:v>
                </c:pt>
                <c:pt idx="5">
                  <c:v>UFR Médecine</c:v>
                </c:pt>
                <c:pt idx="6">
                  <c:v>UFR Pharmacie</c:v>
                </c:pt>
                <c:pt idx="7">
                  <c:v>UFR Sciences et Tech.</c:v>
                </c:pt>
                <c:pt idx="8">
                  <c:v>TOTAL</c:v>
                </c:pt>
              </c:strCache>
            </c:strRef>
          </c:cat>
          <c:val>
            <c:numRef>
              <c:f>'Situation à 30 mois'!$C$45:$C$53</c:f>
              <c:numCache>
                <c:formatCode>0%</c:formatCode>
                <c:ptCount val="9"/>
                <c:pt idx="0">
                  <c:v>0.33300000000000007</c:v>
                </c:pt>
                <c:pt idx="1">
                  <c:v>0.46153846153846162</c:v>
                </c:pt>
                <c:pt idx="2">
                  <c:v>0.17300000000000001</c:v>
                </c:pt>
                <c:pt idx="3">
                  <c:v>0.11700000000000002</c:v>
                </c:pt>
                <c:pt idx="4">
                  <c:v>0.19600000000000001</c:v>
                </c:pt>
                <c:pt idx="5">
                  <c:v>0.35300000000000004</c:v>
                </c:pt>
                <c:pt idx="6">
                  <c:v>0</c:v>
                </c:pt>
                <c:pt idx="7">
                  <c:v>0.26</c:v>
                </c:pt>
                <c:pt idx="8">
                  <c:v>0.193</c:v>
                </c:pt>
              </c:numCache>
            </c:numRef>
          </c:val>
        </c:ser>
        <c:dLbls/>
        <c:axId val="79106048"/>
        <c:axId val="79107584"/>
      </c:barChart>
      <c:catAx>
        <c:axId val="79106048"/>
        <c:scaling>
          <c:orientation val="minMax"/>
        </c:scaling>
        <c:axPos val="b"/>
        <c:majorTickMark val="none"/>
        <c:tickLblPos val="nextTo"/>
        <c:crossAx val="79107584"/>
        <c:crosses val="autoZero"/>
        <c:auto val="1"/>
        <c:lblAlgn val="ctr"/>
        <c:lblOffset val="100"/>
      </c:catAx>
      <c:valAx>
        <c:axId val="791075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9106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fr-FR"/>
          </a:p>
        </c:txPr>
      </c:dTable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9BF8-AA55-4068-B669-95FE7F5AD3ED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2E63D-DE7C-4D12-B15D-952BE3CDCD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889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0" y="430213"/>
            <a:ext cx="5392738" cy="4044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2479" y="4715907"/>
            <a:ext cx="5995466" cy="47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96948" y="9576949"/>
            <a:ext cx="899154" cy="3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42AA6E-4DCF-4586-BE44-382FBAB3A1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4324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EB7C89-DEA1-4A12-98EC-A6D6A1AD0762}" type="slidenum">
              <a:rPr lang="fr-FR" smtClean="0"/>
              <a:pPr eaLnBrk="1" hangingPunct="1"/>
              <a:t>1</a:t>
            </a:fld>
            <a:endParaRPr 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F655ED-AC45-4A25-A1FA-2AA242735647}" type="slidenum">
              <a:rPr lang="fr-FR" smtClean="0"/>
              <a:pPr eaLnBrk="1" hangingPunct="1"/>
              <a:t>10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66375-3061-4174-B0AD-156DA5D626C4}" type="slidenum">
              <a:rPr lang="fr-FR" smtClean="0"/>
              <a:pPr eaLnBrk="1" hangingPunct="1"/>
              <a:t>11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66375-3061-4174-B0AD-156DA5D626C4}" type="slidenum">
              <a:rPr lang="fr-FR" smtClean="0"/>
              <a:pPr eaLnBrk="1" hangingPunct="1"/>
              <a:t>12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2AA6E-4DCF-4586-BE44-382FBAB3A16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172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C39807-E4DD-42F3-A3DD-D900C9FE73C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z="10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C39807-E4DD-42F3-A3DD-D900C9FE73C1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C39807-E4DD-42F3-A3DD-D900C9FE73C1}" type="slidenum">
              <a:rPr lang="fr-FR" smtClean="0"/>
              <a:pPr eaLnBrk="1" hangingPunct="1"/>
              <a:t>4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98766"/>
            <a:ext cx="2945659" cy="427736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19EA30-8871-45C1-996B-96183E2DE1FE}" type="slidenum">
              <a:rPr lang="fr-FR" smtClean="0"/>
              <a:pPr eaLnBrk="1" hangingPunct="1"/>
              <a:t>5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430213"/>
            <a:ext cx="4960937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105" y="4416827"/>
            <a:ext cx="5924091" cy="5003756"/>
          </a:xfrm>
          <a:noFill/>
        </p:spPr>
        <p:txBody>
          <a:bodyPr/>
          <a:lstStyle/>
          <a:p>
            <a:pPr eaLnBrk="1" hangingPunct="1"/>
            <a:endParaRPr lang="fr-FR" sz="11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5F16CF-AEBD-45A4-8D80-37239F838C2C}" type="slidenum">
              <a:rPr lang="fr-FR" smtClean="0"/>
              <a:pPr eaLnBrk="1" hangingPunct="1"/>
              <a:t>6</a:t>
            </a:fld>
            <a:endParaRPr 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fr-FR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0BE5D-FDCF-43BE-9C60-5F0EAC5D48F0}" type="slidenum">
              <a:rPr lang="fr-FR" smtClean="0"/>
              <a:pPr eaLnBrk="1" hangingPunct="1"/>
              <a:t>7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z="1000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F655ED-AC45-4A25-A1FA-2AA242735647}" type="slidenum">
              <a:rPr lang="fr-FR" smtClean="0"/>
              <a:pPr eaLnBrk="1" hangingPunct="1"/>
              <a:t>8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F655ED-AC45-4A25-A1FA-2AA242735647}" type="slidenum">
              <a:rPr lang="fr-FR" smtClean="0"/>
              <a:pPr eaLnBrk="1" hangingPunct="1"/>
              <a:t>9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421D-7F8C-48EE-A5D3-FD4A5FC1E2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54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A4087-9D05-4E81-898B-B43F68D3B9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73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413A-80B1-4010-9DA4-D49FFA959B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06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ECE93-0D12-4850-89BB-518EDD7CF3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559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3232E-D6DF-477A-A2E4-D4CA05040C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726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78213-5D9B-441A-9975-988155E716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237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5297-1314-455D-98A9-316D4CEA6F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32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CF74-2DBB-479F-882E-399D36B540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100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C556-2D00-452C-B047-5BC97C8F62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996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7890-2673-4555-8B60-94E1465632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1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186EA-4268-4EF6-8A92-DC205AD54A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747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/>
              <a:t>Observatoire de la Vie Etudiante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5E7E13-8034-4DEB-B737-338B4BD05A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-tours.fr/chiffresov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euille_Microsoft_Office_Excel_97-20031.xls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204864"/>
            <a:ext cx="7772400" cy="223224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fr-FR" sz="4000" dirty="0" smtClean="0">
                <a:solidFill>
                  <a:schemeClr val="tx2"/>
                </a:solidFill>
              </a:rPr>
              <a:t>Devenir des diplômés 2008 de Master</a:t>
            </a:r>
            <a:endParaRPr lang="fr-FR" sz="3600" i="1" dirty="0" smtClean="0">
              <a:solidFill>
                <a:schemeClr val="tx2"/>
              </a:solidFill>
            </a:endParaRPr>
          </a:p>
        </p:txBody>
      </p:sp>
      <p:sp>
        <p:nvSpPr>
          <p:cNvPr id="2051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chemeClr val="accent1"/>
                </a:solidFill>
              </a:rPr>
              <a:t>Observatoire de la Vie Etudiante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611188" y="1557338"/>
            <a:ext cx="792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6. Les situations de recherche d’emploi</a:t>
            </a:r>
            <a:endParaRPr lang="fr-FR" sz="1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088" y="1988840"/>
            <a:ext cx="8229600" cy="3993307"/>
          </a:xfrm>
        </p:spPr>
        <p:txBody>
          <a:bodyPr/>
          <a:lstStyle/>
          <a:p>
            <a:r>
              <a:rPr lang="fr-FR" sz="1600" dirty="0" smtClean="0"/>
              <a:t>7% des diplômés sont au chômage 30 mois après le master</a:t>
            </a:r>
          </a:p>
          <a:p>
            <a:r>
              <a:rPr lang="fr-FR" sz="1600" dirty="0" smtClean="0"/>
              <a:t>85% d’entre eux ont déjà occupé un emploi depuis le M2</a:t>
            </a:r>
          </a:p>
          <a:p>
            <a:r>
              <a:rPr lang="fr-FR" sz="1600" dirty="0" smtClean="0"/>
              <a:t>Durée de la recherche d’emploi :</a:t>
            </a:r>
          </a:p>
          <a:p>
            <a:pPr lvl="1"/>
            <a:r>
              <a:rPr lang="fr-FR" sz="1200" dirty="0" smtClean="0"/>
              <a:t>Moyenne = 9,3 mois</a:t>
            </a:r>
          </a:p>
          <a:p>
            <a:pPr lvl="1"/>
            <a:r>
              <a:rPr lang="fr-FR" sz="1200" dirty="0" smtClean="0"/>
              <a:t>Médiane = 3 mois</a:t>
            </a:r>
          </a:p>
          <a:p>
            <a:pPr lvl="1"/>
            <a:r>
              <a:rPr lang="fr-FR" sz="1200" dirty="0" smtClean="0"/>
              <a:t> 1/3 des diplômés en recherche d’emploi depuis plus d’1 an</a:t>
            </a:r>
          </a:p>
          <a:p>
            <a:pPr lvl="1"/>
            <a:endParaRPr lang="fr-FR" sz="1200" dirty="0"/>
          </a:p>
          <a:p>
            <a:r>
              <a:rPr lang="fr-FR" sz="1600" dirty="0" smtClean="0"/>
              <a:t>Domaine de recherche d’emploi : </a:t>
            </a:r>
          </a:p>
          <a:p>
            <a:pPr lvl="1"/>
            <a:r>
              <a:rPr lang="fr-FR" sz="1200" dirty="0" smtClean="0"/>
              <a:t>Domaine de spécialité du master uniquement pour 44%</a:t>
            </a:r>
          </a:p>
          <a:p>
            <a:pPr lvl="1"/>
            <a:r>
              <a:rPr lang="fr-FR" sz="1200" dirty="0" smtClean="0"/>
              <a:t>Hors du domaine de spécialité du master uniquement pour 12%</a:t>
            </a:r>
          </a:p>
          <a:p>
            <a:pPr lvl="1"/>
            <a:r>
              <a:rPr lang="fr-FR" sz="1200" dirty="0" smtClean="0"/>
              <a:t>Dans tous les domaines pour 44%</a:t>
            </a:r>
          </a:p>
          <a:p>
            <a:pPr lvl="1"/>
            <a:endParaRPr lang="fr-FR" sz="1200" dirty="0"/>
          </a:p>
          <a:p>
            <a:r>
              <a:rPr lang="fr-FR" sz="1600" dirty="0" smtClean="0"/>
              <a:t>Lieu de recherche d’emploi :</a:t>
            </a:r>
          </a:p>
          <a:p>
            <a:pPr lvl="1"/>
            <a:r>
              <a:rPr lang="fr-FR" sz="1200" dirty="0" smtClean="0"/>
              <a:t>Dans la France entière : 41%</a:t>
            </a:r>
          </a:p>
          <a:p>
            <a:pPr lvl="1"/>
            <a:r>
              <a:rPr lang="fr-FR" sz="1200" dirty="0" smtClean="0"/>
              <a:t>Dans la région de résidence ou départements limitrophes : 29%</a:t>
            </a:r>
          </a:p>
          <a:p>
            <a:pPr lvl="1"/>
            <a:r>
              <a:rPr lang="fr-FR" sz="1200" dirty="0" smtClean="0"/>
              <a:t>Uniquement dans le département de résidence : 21%</a:t>
            </a:r>
          </a:p>
          <a:p>
            <a:pPr lvl="1"/>
            <a:r>
              <a:rPr lang="fr-FR" sz="1200" dirty="0" smtClean="0"/>
              <a:t>Uniquement à l’étranger : 9%</a:t>
            </a:r>
            <a:endParaRPr lang="fr-FR" sz="1200" dirty="0"/>
          </a:p>
        </p:txBody>
      </p:sp>
      <p:sp>
        <p:nvSpPr>
          <p:cNvPr id="819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31025" y="3140968"/>
            <a:ext cx="1800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/>
              <a:t>Champ de l’analyse </a:t>
            </a:r>
            <a:r>
              <a:rPr lang="fr-FR" sz="1200" dirty="0" smtClean="0"/>
              <a:t>: diplômés n’ayant pas poursuivi d’études post-master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29203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695325" y="1700213"/>
            <a:ext cx="792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7. Les indicateurs de formation post-master</a:t>
            </a:r>
            <a:endParaRPr lang="fr-FR" sz="1600" b="1" i="1" dirty="0"/>
          </a:p>
        </p:txBody>
      </p:sp>
      <p:sp>
        <p:nvSpPr>
          <p:cNvPr id="9221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0739797"/>
              </p:ext>
            </p:extLst>
          </p:nvPr>
        </p:nvGraphicFramePr>
        <p:xfrm>
          <a:off x="395536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967843"/>
              </p:ext>
            </p:extLst>
          </p:nvPr>
        </p:nvGraphicFramePr>
        <p:xfrm>
          <a:off x="5476877" y="2531043"/>
          <a:ext cx="3203574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8238"/>
                <a:gridCol w="935336"/>
              </a:tblGrid>
              <a:tr h="24312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Parcours d’études post- M2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%</a:t>
                      </a:r>
                      <a:endParaRPr lang="fr-FR" sz="1200" dirty="0"/>
                    </a:p>
                  </a:txBody>
                  <a:tcPr anchor="ctr"/>
                </a:tc>
              </a:tr>
              <a:tr h="24312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 ans de poursuite d’études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34%</a:t>
                      </a:r>
                      <a:endParaRPr lang="fr-FR" sz="1200" dirty="0"/>
                    </a:p>
                  </a:txBody>
                  <a:tcPr anchor="ctr"/>
                </a:tc>
              </a:tr>
              <a:tr h="24312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 ans</a:t>
                      </a:r>
                      <a:r>
                        <a:rPr lang="fr-FR" sz="1200" baseline="0" dirty="0" smtClean="0"/>
                        <a:t> de poursuite d’études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9%</a:t>
                      </a:r>
                      <a:endParaRPr lang="fr-FR" sz="1200" dirty="0"/>
                    </a:p>
                  </a:txBody>
                  <a:tcPr anchor="ctr"/>
                </a:tc>
              </a:tr>
              <a:tr h="24312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 an de poursuite d’études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23%</a:t>
                      </a:r>
                      <a:endParaRPr lang="fr-FR" sz="1200" dirty="0"/>
                    </a:p>
                  </a:txBody>
                  <a:tcPr anchor="ctr"/>
                </a:tc>
              </a:tr>
              <a:tr h="24312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 ans de reprise</a:t>
                      </a:r>
                      <a:r>
                        <a:rPr lang="fr-FR" sz="1200" baseline="0" dirty="0" smtClean="0"/>
                        <a:t> d’études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13%</a:t>
                      </a:r>
                      <a:endParaRPr lang="fr-FR" sz="1200" dirty="0"/>
                    </a:p>
                  </a:txBody>
                  <a:tcPr anchor="ctr"/>
                </a:tc>
              </a:tr>
              <a:tr h="24312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 an de reprise d’études en 2009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11%</a:t>
                      </a:r>
                      <a:endParaRPr lang="fr-FR" sz="1200" dirty="0"/>
                    </a:p>
                  </a:txBody>
                  <a:tcPr anchor="ctr"/>
                </a:tc>
              </a:tr>
              <a:tr h="24312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 an de reprise d’études en 2010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8%</a:t>
                      </a:r>
                      <a:endParaRPr lang="fr-FR" sz="1200" dirty="0"/>
                    </a:p>
                  </a:txBody>
                  <a:tcPr anchor="ctr"/>
                </a:tc>
              </a:tr>
              <a:tr h="24312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 an de poursuite d’études, pause dans les études, reprise d’études en 2010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2%</a:t>
                      </a:r>
                      <a:endParaRPr lang="fr-F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27584" y="5445224"/>
            <a:ext cx="4032448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i="1" dirty="0" smtClean="0"/>
              <a:t>Promotion 2007 </a:t>
            </a:r>
            <a:r>
              <a:rPr lang="fr-FR" sz="1400" dirty="0" smtClean="0"/>
              <a:t>: </a:t>
            </a:r>
            <a:r>
              <a:rPr lang="fr-FR" sz="1200" dirty="0" smtClean="0"/>
              <a:t>39% de poursuite-reprise d’études post-master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695325" y="1700213"/>
            <a:ext cx="792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7. Les indicateurs de formation post-master</a:t>
            </a:r>
            <a:endParaRPr lang="fr-FR" sz="1600" b="1" i="1" dirty="0"/>
          </a:p>
        </p:txBody>
      </p:sp>
      <p:sp>
        <p:nvSpPr>
          <p:cNvPr id="9221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6344270"/>
              </p:ext>
            </p:extLst>
          </p:nvPr>
        </p:nvGraphicFramePr>
        <p:xfrm>
          <a:off x="107504" y="2276872"/>
          <a:ext cx="6480720" cy="3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660232" y="2279435"/>
            <a:ext cx="230425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/>
              <a:t>Caractéristiques de la formation suivie :</a:t>
            </a:r>
          </a:p>
          <a:p>
            <a:pPr marL="171450" indent="-171450">
              <a:buFont typeface="Arial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 smtClean="0"/>
              <a:t>Type de formation : Doctorat </a:t>
            </a:r>
          </a:p>
          <a:p>
            <a:pPr marL="171450" indent="-171450">
              <a:buFont typeface="Arial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 smtClean="0"/>
              <a:t>Lieu de la formation : région Centre</a:t>
            </a:r>
          </a:p>
          <a:p>
            <a:pPr marL="171450" indent="-171450">
              <a:buFont typeface="Arial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 smtClean="0"/>
              <a:t>Financement de la formation : bourse (allocation de recherche), contrat de travail.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41167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088" y="1773238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800" dirty="0" smtClean="0"/>
              <a:t>D’autres résultats sur nos pages web :</a:t>
            </a:r>
          </a:p>
          <a:p>
            <a:pPr lvl="1">
              <a:defRPr/>
            </a:pPr>
            <a:r>
              <a:rPr lang="fr-FR" sz="2400" dirty="0" smtClean="0"/>
              <a:t>Fiches Parcours M2 2008</a:t>
            </a:r>
          </a:p>
          <a:p>
            <a:pPr lvl="1">
              <a:defRPr/>
            </a:pPr>
            <a:r>
              <a:rPr lang="fr-FR" sz="2400" dirty="0" smtClean="0"/>
              <a:t>Répertoires d’emplois M2 2008</a:t>
            </a:r>
          </a:p>
          <a:p>
            <a:pPr lvl="1">
              <a:defRPr/>
            </a:pPr>
            <a:r>
              <a:rPr lang="fr-FR" sz="2400" dirty="0" smtClean="0"/>
              <a:t>Répertoires d’emplois Licence pro. 2008</a:t>
            </a:r>
          </a:p>
          <a:p>
            <a:pPr lvl="1">
              <a:defRPr/>
            </a:pPr>
            <a:endParaRPr lang="fr-FR" sz="2400" dirty="0"/>
          </a:p>
          <a:p>
            <a:pPr marL="457200" lvl="1" indent="0" algn="ctr">
              <a:buFontTx/>
              <a:buNone/>
              <a:defRPr/>
            </a:pPr>
            <a:r>
              <a:rPr lang="fr-FR" sz="2400" dirty="0" smtClean="0">
                <a:hlinkClick r:id="rId3"/>
              </a:rPr>
              <a:t>www.univ-tours.fr/chiffresove</a:t>
            </a:r>
            <a:r>
              <a:rPr lang="fr-FR" sz="2400" dirty="0" smtClean="0"/>
              <a:t>, rubrique « et après le diplôme »</a:t>
            </a:r>
            <a:endParaRPr lang="fr-FR" sz="2400" dirty="0"/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075613" cy="46815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Présentation de l’enquête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Accès au premier emploi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Taux d’insertion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Indicateurs de qualité de l’emploi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Autres caractéristiques de l’emploi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Situations de recherche d’emploi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Indicateurs de formation post-master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100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8075613" cy="3672557"/>
          </a:xfrm>
        </p:spPr>
        <p:txBody>
          <a:bodyPr/>
          <a:lstStyle/>
          <a:p>
            <a:pPr eaLnBrk="1" hangingPunct="1">
              <a:defRPr/>
            </a:pPr>
            <a:r>
              <a:rPr lang="fr-FR" sz="2000" dirty="0" smtClean="0"/>
              <a:t>Enquête </a:t>
            </a:r>
            <a:r>
              <a:rPr lang="fr-FR" sz="2000" dirty="0"/>
              <a:t>auprès des diplômés 2008 de </a:t>
            </a:r>
            <a:r>
              <a:rPr lang="fr-FR" sz="2000" dirty="0" smtClean="0"/>
              <a:t>Master menée en décembre 2010, soit 30 mois après l’obtention du diplôme</a:t>
            </a:r>
          </a:p>
          <a:p>
            <a:pPr eaLnBrk="1" hangingPunct="1">
              <a:defRPr/>
            </a:pPr>
            <a:r>
              <a:rPr lang="fr-FR" sz="2000" dirty="0" smtClean="0"/>
              <a:t>S’inscrit dans le cadre de l’enquête nationale initiée par le MESR</a:t>
            </a:r>
          </a:p>
          <a:p>
            <a:pPr eaLnBrk="1" hangingPunct="1">
              <a:defRPr/>
            </a:pPr>
            <a:endParaRPr lang="fr-FR" sz="2400" dirty="0"/>
          </a:p>
          <a:p>
            <a:pPr eaLnBrk="1" hangingPunct="1">
              <a:defRPr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cours, enquête auprès des diplômés 2009 :</a:t>
            </a:r>
          </a:p>
          <a:p>
            <a:pPr lvl="1" eaLnBrk="1" hangingPunct="1">
              <a:defRPr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 de l’enquête en mars 2012 </a:t>
            </a:r>
          </a:p>
          <a:p>
            <a:pPr lvl="1" eaLnBrk="1" hangingPunct="1">
              <a:defRPr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Taux de réponse provisoire : 60%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100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695325" y="1628800"/>
            <a:ext cx="792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1. Présentation de l’enquête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xmlns="" val="24208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100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676041" y="1556792"/>
            <a:ext cx="792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1. Présentation de l’enquête – </a:t>
            </a:r>
            <a:r>
              <a:rPr lang="fr-FR" dirty="0" smtClean="0"/>
              <a:t>Taux de participation</a:t>
            </a:r>
            <a:endParaRPr lang="fr-FR" sz="1600" i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0752982"/>
              </p:ext>
            </p:extLst>
          </p:nvPr>
        </p:nvGraphicFramePr>
        <p:xfrm>
          <a:off x="495984" y="2132856"/>
          <a:ext cx="8280152" cy="385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/>
                <a:gridCol w="1368152"/>
                <a:gridCol w="2160240"/>
                <a:gridCol w="2375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Composante</a:t>
                      </a:r>
                      <a:endParaRPr lang="fr-FR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Effectifs de Répondants</a:t>
                      </a:r>
                      <a:endParaRPr lang="fr-FR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Taux de participation brut </a:t>
                      </a:r>
                      <a:r>
                        <a:rPr lang="fr-FR" sz="1100" b="0" i="1" dirty="0" smtClean="0"/>
                        <a:t>(/total</a:t>
                      </a:r>
                      <a:r>
                        <a:rPr lang="fr-FR" sz="1100" b="0" i="1" baseline="0" dirty="0" smtClean="0"/>
                        <a:t> diplômés)</a:t>
                      </a:r>
                      <a:endParaRPr lang="fr-FR" sz="1100" b="0" i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Taux</a:t>
                      </a:r>
                      <a:r>
                        <a:rPr lang="fr-FR" sz="1200" baseline="0" dirty="0" smtClean="0"/>
                        <a:t> de participation net</a:t>
                      </a:r>
                    </a:p>
                    <a:p>
                      <a:pPr algn="ctr"/>
                      <a:r>
                        <a:rPr lang="fr-FR" sz="1100" b="0" i="1" baseline="0" dirty="0" smtClean="0"/>
                        <a:t>(/diplômés effectivement contactés)</a:t>
                      </a:r>
                      <a:endParaRPr lang="fr-FR" sz="1100" b="0" i="1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CESR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24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82,8%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88,9%</a:t>
                      </a:r>
                      <a:endParaRPr lang="fr-FR" sz="1100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EPU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13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61,9%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61,9%</a:t>
                      </a:r>
                      <a:endParaRPr lang="fr-FR" sz="1100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UFR Arts et Sciences Humaines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156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71,9%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76,5%</a:t>
                      </a:r>
                      <a:endParaRPr lang="fr-FR" sz="1100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UFR Droit, Economie et Sciences Sociales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265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60,1%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64%</a:t>
                      </a:r>
                      <a:endParaRPr lang="fr-FR" sz="1100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UFR Lettres et Langues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51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59,3%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62,2%</a:t>
                      </a:r>
                      <a:endParaRPr lang="fr-FR" sz="1100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UFR</a:t>
                      </a:r>
                      <a:r>
                        <a:rPr lang="fr-FR" sz="1100" baseline="0" dirty="0" smtClean="0"/>
                        <a:t> Médecine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68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80%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81%</a:t>
                      </a:r>
                      <a:endParaRPr lang="fr-FR" sz="1100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UFR Sciences Pharmaceutiques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26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60,5%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66,7%</a:t>
                      </a:r>
                      <a:endParaRPr lang="fr-FR" sz="1100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UFR Sciences et Techniques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167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69%</a:t>
                      </a:r>
                      <a:endParaRPr lang="fr-FR" sz="11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72,9%</a:t>
                      </a:r>
                      <a:endParaRPr lang="fr-FR" sz="1100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100" i="1" dirty="0" smtClean="0"/>
                        <a:t>Ensemble</a:t>
                      </a:r>
                      <a:endParaRPr lang="fr-FR" sz="1100" i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i="1" dirty="0" smtClean="0"/>
                        <a:t>770</a:t>
                      </a:r>
                      <a:endParaRPr lang="fr-FR" sz="1100" i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i="1" dirty="0" smtClean="0"/>
                        <a:t>66,2%</a:t>
                      </a:r>
                      <a:endParaRPr lang="fr-FR" sz="1100" i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i="1" dirty="0" smtClean="0"/>
                        <a:t>70%</a:t>
                      </a:r>
                      <a:endParaRPr lang="fr-FR" sz="1100" i="1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99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123" name="ZoneTexte 1"/>
          <p:cNvSpPr txBox="1">
            <a:spLocks noChangeArrowheads="1"/>
          </p:cNvSpPr>
          <p:nvPr/>
        </p:nvSpPr>
        <p:spPr bwMode="auto">
          <a:xfrm>
            <a:off x="695325" y="1515269"/>
            <a:ext cx="792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2. L’accès </a:t>
            </a:r>
            <a:r>
              <a:rPr lang="fr-FR" b="1" dirty="0"/>
              <a:t>au premier emploi </a:t>
            </a:r>
            <a:r>
              <a:rPr lang="fr-FR" dirty="0"/>
              <a:t>:</a:t>
            </a:r>
            <a:endParaRPr lang="fr-FR" sz="1600" i="1" dirty="0"/>
          </a:p>
        </p:txBody>
      </p:sp>
      <p:sp>
        <p:nvSpPr>
          <p:cNvPr id="5124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0815812"/>
              </p:ext>
            </p:extLst>
          </p:nvPr>
        </p:nvGraphicFramePr>
        <p:xfrm>
          <a:off x="539552" y="1885156"/>
          <a:ext cx="5400600" cy="4311424"/>
        </p:xfrm>
        <a:graphic>
          <a:graphicData uri="http://schemas.openxmlformats.org/drawingml/2006/table">
            <a:tbl>
              <a:tblPr firstRow="1" firstCol="1" bandRow="1"/>
              <a:tblGrid>
                <a:gridCol w="1609814"/>
                <a:gridCol w="1270433"/>
                <a:gridCol w="1281213"/>
                <a:gridCol w="1239140"/>
              </a:tblGrid>
              <a:tr h="288054">
                <a:tc rowSpan="2">
                  <a:txBody>
                    <a:bodyPr/>
                    <a:lstStyle/>
                    <a:p>
                      <a:pPr marL="453390" indent="-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Composante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Durée d’accès au premier emploi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Part des « premiers emplois » stables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86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Durée moyenne d’accès au 1</a:t>
                      </a:r>
                      <a:r>
                        <a:rPr lang="fr-FR" sz="1200" b="1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er</a:t>
                      </a: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emploi (en mois)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Taux d’accès immédiat à l’emploi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664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CESR</a:t>
                      </a:r>
                      <a:endParaRPr lang="fr-FR" sz="1200" kern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5,5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20%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60%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664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EPU</a:t>
                      </a:r>
                      <a:endParaRPr lang="fr-FR" sz="1200" kern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5.6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50%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664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UFR Arts et Sciences humaines</a:t>
                      </a:r>
                      <a:endParaRPr lang="fr-FR" sz="1200" kern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5.5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11%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41%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875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UFR Droit, Economie et Sciences sociales</a:t>
                      </a:r>
                      <a:endParaRPr lang="fr-FR" sz="1200" kern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4.9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31%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57%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875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UFR Lettres et Langues</a:t>
                      </a:r>
                      <a:endParaRPr lang="fr-FR" sz="1200" kern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1,7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42%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39%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875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UFR Médecine</a:t>
                      </a:r>
                      <a:endParaRPr lang="fr-FR" sz="1200" kern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3.6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38%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59%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80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UFR Sciences Pharmaceutiques</a:t>
                      </a:r>
                      <a:endParaRPr lang="fr-FR" sz="1200" kern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30%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57%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80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UFR Sciences et Techniques</a:t>
                      </a:r>
                      <a:endParaRPr lang="fr-FR" sz="1200" kern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4.5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29%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59%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8054"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Ensemble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>
                          <a:effectLst/>
                          <a:latin typeface="Calibri"/>
                          <a:ea typeface="Calibri"/>
                          <a:cs typeface="Calibri"/>
                        </a:rPr>
                        <a:t>4.6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27%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53%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300190" y="4005064"/>
            <a:ext cx="2526435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i="1" dirty="0"/>
              <a:t>Promotion 2007 des diplômés de master 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FR" sz="1100" dirty="0"/>
              <a:t>Durée moyenne de recherche du 1</a:t>
            </a:r>
            <a:r>
              <a:rPr lang="fr-FR" sz="1100" baseline="30000" dirty="0"/>
              <a:t>er</a:t>
            </a:r>
            <a:r>
              <a:rPr lang="fr-FR" sz="1100" dirty="0"/>
              <a:t> emploi : </a:t>
            </a:r>
            <a:r>
              <a:rPr lang="fr-FR" sz="1100" dirty="0" smtClean="0"/>
              <a:t>4.2 </a:t>
            </a:r>
            <a:r>
              <a:rPr lang="fr-FR" sz="1100" dirty="0"/>
              <a:t>mois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FR" sz="1100" dirty="0"/>
              <a:t>Taux d’accès immédiat au premier emploi: </a:t>
            </a:r>
            <a:r>
              <a:rPr lang="fr-FR" sz="1100" dirty="0" smtClean="0"/>
              <a:t>18%</a:t>
            </a:r>
            <a:endParaRPr lang="fr-FR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fr-FR" sz="1100" dirty="0"/>
              <a:t>Part des « premiers emplois » stables : </a:t>
            </a:r>
            <a:r>
              <a:rPr lang="fr-FR" sz="1100" dirty="0" smtClean="0"/>
              <a:t>53%</a:t>
            </a:r>
            <a:endParaRPr lang="fr-FR" sz="1100" dirty="0"/>
          </a:p>
          <a:p>
            <a:r>
              <a:rPr lang="fr-FR" sz="1100" i="1" dirty="0"/>
              <a:t> </a:t>
            </a:r>
            <a:endParaRPr lang="fr-FR" sz="1100" dirty="0"/>
          </a:p>
          <a:p>
            <a:r>
              <a:rPr lang="fr-FR" sz="800" i="1" dirty="0"/>
              <a:t>Source : OVE, Enquête auprès des diplômés 2007 de Master</a:t>
            </a:r>
            <a:endParaRPr lang="fr-FR" sz="800" dirty="0"/>
          </a:p>
          <a:p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6300192" y="2036343"/>
            <a:ext cx="252643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/>
              <a:t>Champ de l’analyse </a:t>
            </a:r>
            <a:r>
              <a:rPr lang="fr-FR" sz="1200" dirty="0" smtClean="0"/>
              <a:t>: diplômés n’ayant pas poursuivi d’études post-master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6300192" y="2924944"/>
            <a:ext cx="252643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/>
              <a:t>Déterminants de l’accès au premier emploi 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 smtClean="0"/>
              <a:t>Spécialité de la filière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 smtClean="0"/>
              <a:t>Stage à l’étranger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148" name="ZoneTexte 1"/>
          <p:cNvSpPr txBox="1">
            <a:spLocks noChangeArrowheads="1"/>
          </p:cNvSpPr>
          <p:nvPr/>
        </p:nvSpPr>
        <p:spPr bwMode="auto">
          <a:xfrm>
            <a:off x="695325" y="1628800"/>
            <a:ext cx="792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3. Taux </a:t>
            </a:r>
            <a:r>
              <a:rPr lang="fr-FR" b="1" dirty="0"/>
              <a:t>d’insertion </a:t>
            </a:r>
            <a:r>
              <a:rPr lang="fr-FR" dirty="0"/>
              <a:t>: </a:t>
            </a:r>
            <a:r>
              <a:rPr lang="fr-FR" sz="1600" i="1" dirty="0"/>
              <a:t>part des diplômés en emploi parmi la population </a:t>
            </a:r>
            <a:r>
              <a:rPr lang="fr-FR" sz="1600" i="1" dirty="0" smtClean="0"/>
              <a:t>active</a:t>
            </a:r>
          </a:p>
          <a:p>
            <a:pPr eaLnBrk="1" hangingPunct="1"/>
            <a:r>
              <a:rPr lang="fr-FR" sz="1400" dirty="0" smtClean="0"/>
              <a:t>Champ de l’analyse : diplômés n’ayant pas poursuivi d’études post-master </a:t>
            </a:r>
            <a:endParaRPr lang="fr-FR" sz="1400" dirty="0"/>
          </a:p>
        </p:txBody>
      </p:sp>
      <p:sp>
        <p:nvSpPr>
          <p:cNvPr id="6149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899592" y="5835371"/>
            <a:ext cx="7703329" cy="307777"/>
            <a:chOff x="899592" y="5835371"/>
            <a:chExt cx="7703329" cy="307777"/>
          </a:xfrm>
        </p:grpSpPr>
        <p:sp>
          <p:nvSpPr>
            <p:cNvPr id="2" name="ZoneTexte 1"/>
            <p:cNvSpPr txBox="1"/>
            <p:nvPr/>
          </p:nvSpPr>
          <p:spPr>
            <a:xfrm>
              <a:off x="1535222" y="5835371"/>
              <a:ext cx="7067699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Seules les caractéristiques de la filière influent sur le taux d’insertion (finalité, spécialité)</a:t>
              </a:r>
              <a:endParaRPr lang="fr-FR" sz="1400" dirty="0"/>
            </a:p>
          </p:txBody>
        </p:sp>
        <p:sp>
          <p:nvSpPr>
            <p:cNvPr id="3" name="Flèche droite 2"/>
            <p:cNvSpPr/>
            <p:nvPr/>
          </p:nvSpPr>
          <p:spPr>
            <a:xfrm>
              <a:off x="899592" y="5935690"/>
              <a:ext cx="504056" cy="1071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4026371"/>
              </p:ext>
            </p:extLst>
          </p:nvPr>
        </p:nvGraphicFramePr>
        <p:xfrm>
          <a:off x="695325" y="2420888"/>
          <a:ext cx="7762876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171" name="ZoneTexte 3"/>
          <p:cNvSpPr txBox="1">
            <a:spLocks noChangeArrowheads="1"/>
          </p:cNvSpPr>
          <p:nvPr/>
        </p:nvSpPr>
        <p:spPr bwMode="auto">
          <a:xfrm>
            <a:off x="611188" y="1557338"/>
            <a:ext cx="7920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4. Les </a:t>
            </a:r>
            <a:r>
              <a:rPr lang="fr-FR" b="1" dirty="0"/>
              <a:t>indicateurs de qualité de l’emploi </a:t>
            </a:r>
            <a:r>
              <a:rPr lang="fr-FR" sz="1200" i="1" dirty="0"/>
              <a:t>(calculés parmi les diplômés en emploi uniquement – les diplômés en études et en emploi ne sont pas pris en </a:t>
            </a:r>
            <a:r>
              <a:rPr lang="fr-FR" sz="1200" i="1" dirty="0" smtClean="0"/>
              <a:t>compte, de même que les diplômés ayant poursuivi des études post master)</a:t>
            </a:r>
            <a:endParaRPr lang="fr-FR" sz="1100" i="1" dirty="0"/>
          </a:p>
        </p:txBody>
      </p:sp>
      <p:graphicFrame>
        <p:nvGraphicFramePr>
          <p:cNvPr id="7172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3879567"/>
              </p:ext>
            </p:extLst>
          </p:nvPr>
        </p:nvGraphicFramePr>
        <p:xfrm>
          <a:off x="107950" y="2357438"/>
          <a:ext cx="7488238" cy="3470275"/>
        </p:xfrm>
        <a:graphic>
          <a:graphicData uri="http://schemas.openxmlformats.org/presentationml/2006/ole">
            <p:oleObj spid="_x0000_s7229" name="Feuille de calcul" r:id="rId5" imgW="8210681" imgH="3352833" progId="Excel.Sheet.8">
              <p:embed/>
            </p:oleObj>
          </a:graphicData>
        </a:graphic>
      </p:graphicFrame>
      <p:sp>
        <p:nvSpPr>
          <p:cNvPr id="7173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68344" y="3478361"/>
            <a:ext cx="1331862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100" i="1" dirty="0" smtClean="0"/>
              <a:t>Promotion 2007 </a:t>
            </a:r>
            <a:r>
              <a:rPr lang="fr-FR" sz="1100" dirty="0" smtClean="0"/>
              <a:t>: 64% de diplômés en emploi de niveau cadre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611188" y="1557338"/>
            <a:ext cx="7920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4. Les </a:t>
            </a:r>
            <a:r>
              <a:rPr lang="fr-FR" b="1" dirty="0"/>
              <a:t>indicateurs de qualité de l’emploi </a:t>
            </a:r>
            <a:r>
              <a:rPr lang="fr-FR" sz="1200" i="1" dirty="0" smtClean="0"/>
              <a:t>(calculés </a:t>
            </a:r>
            <a:r>
              <a:rPr lang="fr-FR" sz="1200" i="1" dirty="0"/>
              <a:t>parmi les diplômés en emploi uniquement – les diplômés en études et en emploi ne sont pas pris en </a:t>
            </a:r>
            <a:r>
              <a:rPr lang="fr-FR" sz="1200" i="1" dirty="0" smtClean="0"/>
              <a:t>compte, </a:t>
            </a:r>
            <a:r>
              <a:rPr lang="fr-FR" sz="1200" i="1" dirty="0"/>
              <a:t>de même que les diplômés ayant poursuivi des études post master)</a:t>
            </a:r>
            <a:endParaRPr lang="fr-FR" sz="1100" i="1" dirty="0"/>
          </a:p>
        </p:txBody>
      </p:sp>
      <p:sp>
        <p:nvSpPr>
          <p:cNvPr id="819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9632" y="5136466"/>
            <a:ext cx="223167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200" i="1" dirty="0" smtClean="0"/>
              <a:t>Promotion 2007 </a:t>
            </a:r>
            <a:r>
              <a:rPr lang="fr-FR" sz="12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200" dirty="0" smtClean="0"/>
              <a:t>72% d’emplois stables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200" dirty="0" smtClean="0"/>
              <a:t>89% d’emplois à temps plein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787900" y="5157192"/>
            <a:ext cx="410368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200" dirty="0" smtClean="0"/>
              <a:t>Les emplois à temps partiel 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200" dirty="0" smtClean="0"/>
              <a:t>Quotité de travail moyenne : 60%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200" dirty="0" smtClean="0"/>
              <a:t>69% des diplômés à temps partiel souhaiteraient travailler davantage.</a:t>
            </a:r>
            <a:endParaRPr lang="fr-FR" sz="12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8009432"/>
              </p:ext>
            </p:extLst>
          </p:nvPr>
        </p:nvGraphicFramePr>
        <p:xfrm>
          <a:off x="359246" y="2359167"/>
          <a:ext cx="4032448" cy="265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7859702"/>
              </p:ext>
            </p:extLst>
          </p:nvPr>
        </p:nvGraphicFramePr>
        <p:xfrm>
          <a:off x="4768186" y="2373619"/>
          <a:ext cx="4104482" cy="273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6407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</a:rPr>
              <a:t>Devenir des diplômés 2008 de Master – </a:t>
            </a:r>
            <a:r>
              <a:rPr lang="fr-FR" sz="1600" dirty="0" smtClean="0">
                <a:solidFill>
                  <a:schemeClr val="tx2"/>
                </a:solidFill>
              </a:rPr>
              <a:t>Résultats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611188" y="1557338"/>
            <a:ext cx="792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smtClean="0"/>
              <a:t>5. Autres caractéristiques de l’emploi</a:t>
            </a:r>
            <a:endParaRPr lang="fr-FR" sz="1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fr-FR" sz="2000" dirty="0" smtClean="0"/>
              <a:t>47% des diplômés occupent un emploi à la fois stable, de niveau cadre et à temps plein</a:t>
            </a:r>
          </a:p>
          <a:p>
            <a:pPr lvl="1"/>
            <a:r>
              <a:rPr lang="fr-FR" sz="1600" dirty="0" smtClean="0"/>
              <a:t>Ce taux dépasse les 50% en Droit (52%) et en Sciences (58%)</a:t>
            </a:r>
          </a:p>
          <a:p>
            <a:r>
              <a:rPr lang="fr-FR" sz="2000" dirty="0" smtClean="0"/>
              <a:t>Les diplômés travaillent principalement en région Centre (39%) et en Ile de France (25%)</a:t>
            </a:r>
          </a:p>
          <a:p>
            <a:r>
              <a:rPr lang="fr-FR" sz="2000" dirty="0" smtClean="0"/>
              <a:t>Le revenu mensuel net moyen est de 2033 euros (médiane = 1885 euros)</a:t>
            </a:r>
          </a:p>
          <a:p>
            <a:pPr lvl="1"/>
            <a:r>
              <a:rPr lang="fr-FR" sz="1600" dirty="0" smtClean="0"/>
              <a:t>À niveau d’emploi égal, les femmes ont un salaire inférieur aux hommes</a:t>
            </a:r>
          </a:p>
          <a:p>
            <a:r>
              <a:rPr lang="fr-FR" sz="2000" dirty="0" smtClean="0"/>
              <a:t>La moitié des diplômés travaillent dans une entreprise privée, 25% sont employés par la fonction publique</a:t>
            </a:r>
          </a:p>
          <a:p>
            <a:pPr lvl="1"/>
            <a:r>
              <a:rPr lang="fr-FR" sz="1600" dirty="0" smtClean="0"/>
              <a:t>Près de 9/10 emplois sont à durée indéterminée dans le privé contre 4/10 dans la fonction publique</a:t>
            </a:r>
            <a:endParaRPr lang="fr-FR" sz="1600" dirty="0"/>
          </a:p>
        </p:txBody>
      </p:sp>
      <p:sp>
        <p:nvSpPr>
          <p:cNvPr id="819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Observatoire de la Vie Etudiante</a:t>
            </a:r>
          </a:p>
        </p:txBody>
      </p:sp>
    </p:spTree>
    <p:extLst>
      <p:ext uri="{BB962C8B-B14F-4D97-AF65-F5344CB8AC3E}">
        <p14:creationId xmlns:p14="http://schemas.microsoft.com/office/powerpoint/2010/main" xmlns="" val="12495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Modèle par déf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Bulles</Template>
  <TotalTime>1393</TotalTime>
  <Words>1127</Words>
  <Application>Microsoft Office PowerPoint</Application>
  <PresentationFormat>Affichage à l'écran (4:3)</PresentationFormat>
  <Paragraphs>224</Paragraphs>
  <Slides>13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Modèle par défaut</vt:lpstr>
      <vt:lpstr>Feuille de calcul</vt:lpstr>
      <vt:lpstr>Devenir des diplômés 2008 de Master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UdT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dominique.p-nounga</dc:creator>
  <cp:lastModifiedBy>nicole.fanien</cp:lastModifiedBy>
  <cp:revision>93</cp:revision>
  <cp:lastPrinted>2012-02-22T09:35:02Z</cp:lastPrinted>
  <dcterms:created xsi:type="dcterms:W3CDTF">2009-10-05T08:14:27Z</dcterms:created>
  <dcterms:modified xsi:type="dcterms:W3CDTF">2012-03-16T15:22:56Z</dcterms:modified>
</cp:coreProperties>
</file>