
<file path=[Content_Types].xml><?xml version="1.0" encoding="utf-8"?>
<Types xmlns="http://schemas.openxmlformats.org/package/2006/content-types">
  <Default Extension="(null)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68" r:id="rId2"/>
    <p:sldId id="300" r:id="rId3"/>
    <p:sldId id="284" r:id="rId4"/>
    <p:sldId id="285" r:id="rId5"/>
    <p:sldId id="286" r:id="rId6"/>
    <p:sldId id="267" r:id="rId7"/>
    <p:sldId id="299" r:id="rId8"/>
    <p:sldId id="269" r:id="rId9"/>
    <p:sldId id="27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e Inchauspe" initials="CI" lastIdx="1" clrIdx="0">
    <p:extLst>
      <p:ext uri="{19B8F6BF-5375-455C-9EA6-DF929625EA0E}">
        <p15:presenceInfo xmlns:p15="http://schemas.microsoft.com/office/powerpoint/2012/main" userId="S::christine.inchauspe@univ-tours.fr::10fee9e9-7263-4af5-8b95-8da149288d9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2014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7056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0589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777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3560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2315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859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470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568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97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9668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n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09600" y="2060848"/>
            <a:ext cx="10972800" cy="3168352"/>
          </a:xfrm>
          <a:prstGeom prst="rect">
            <a:avLst/>
          </a:prstGeom>
        </p:spPr>
        <p:txBody>
          <a:bodyPr numCol="2" spcCol="540000"/>
          <a:lstStyle>
            <a:lvl1pPr marL="0" indent="0" algn="l">
              <a:buNone/>
              <a:defRPr lang="fr-FR" sz="15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 err="1"/>
              <a:t>Sum</a:t>
            </a:r>
            <a:r>
              <a:rPr lang="fr-FR" dirty="0"/>
              <a:t> </a:t>
            </a:r>
            <a:r>
              <a:rPr lang="fr-FR" dirty="0" err="1"/>
              <a:t>everum</a:t>
            </a:r>
            <a:r>
              <a:rPr lang="fr-FR" dirty="0"/>
              <a:t> </a:t>
            </a:r>
            <a:r>
              <a:rPr lang="fr-FR" dirty="0" err="1"/>
              <a:t>faccus</a:t>
            </a:r>
            <a:r>
              <a:rPr lang="fr-FR" dirty="0"/>
              <a:t> non </a:t>
            </a:r>
            <a:r>
              <a:rPr lang="fr-FR" dirty="0" err="1"/>
              <a:t>cusdae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con </a:t>
            </a:r>
            <a:r>
              <a:rPr lang="fr-FR" dirty="0" err="1"/>
              <a:t>pla</a:t>
            </a:r>
            <a:r>
              <a:rPr lang="fr-FR" dirty="0"/>
              <a:t> </a:t>
            </a:r>
            <a:r>
              <a:rPr lang="fr-FR" dirty="0" err="1"/>
              <a:t>ipsanti</a:t>
            </a:r>
            <a:r>
              <a:rPr lang="fr-FR" dirty="0"/>
              <a:t> </a:t>
            </a:r>
            <a:r>
              <a:rPr lang="fr-FR" dirty="0" err="1"/>
              <a:t>volor</a:t>
            </a:r>
            <a:r>
              <a:rPr lang="fr-FR" dirty="0"/>
              <a:t> </a:t>
            </a:r>
            <a:r>
              <a:rPr lang="fr-FR" dirty="0" err="1"/>
              <a:t>maio</a:t>
            </a:r>
            <a:r>
              <a:rPr lang="fr-FR" dirty="0"/>
              <a:t>. Ma </a:t>
            </a:r>
            <a:r>
              <a:rPr lang="fr-FR" dirty="0" err="1"/>
              <a:t>ese</a:t>
            </a:r>
            <a:r>
              <a:rPr lang="fr-FR" dirty="0"/>
              <a:t> </a:t>
            </a:r>
            <a:r>
              <a:rPr lang="fr-FR" dirty="0" err="1"/>
              <a:t>voluptatum</a:t>
            </a:r>
            <a:r>
              <a:rPr lang="fr-FR" dirty="0"/>
              <a:t> </a:t>
            </a:r>
            <a:r>
              <a:rPr lang="fr-FR" dirty="0" err="1"/>
              <a:t>rernatus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dempost</a:t>
            </a:r>
            <a:r>
              <a:rPr lang="fr-FR" dirty="0"/>
              <a:t>, </a:t>
            </a:r>
            <a:r>
              <a:rPr lang="fr-FR" dirty="0" err="1"/>
              <a:t>num</a:t>
            </a:r>
            <a:r>
              <a:rPr lang="fr-FR" dirty="0"/>
              <a:t> </a:t>
            </a:r>
            <a:r>
              <a:rPr lang="fr-FR" dirty="0" err="1"/>
              <a:t>remporibus</a:t>
            </a:r>
            <a:r>
              <a:rPr lang="fr-FR" dirty="0"/>
              <a:t> </a:t>
            </a:r>
            <a:r>
              <a:rPr lang="fr-FR" dirty="0" err="1"/>
              <a:t>alibust</a:t>
            </a:r>
            <a:r>
              <a:rPr lang="fr-FR" dirty="0"/>
              <a:t>, que </a:t>
            </a:r>
            <a:r>
              <a:rPr lang="fr-FR" dirty="0" err="1"/>
              <a:t>necte</a:t>
            </a:r>
            <a:r>
              <a:rPr lang="fr-FR" dirty="0"/>
              <a:t> et, sus di </a:t>
            </a:r>
            <a:r>
              <a:rPr lang="fr-FR" dirty="0" err="1"/>
              <a:t>doleculpa</a:t>
            </a:r>
            <a:r>
              <a:rPr lang="fr-FR" dirty="0"/>
              <a:t> </a:t>
            </a:r>
            <a:r>
              <a:rPr lang="fr-FR" dirty="0" err="1"/>
              <a:t>voluptassum</a:t>
            </a:r>
            <a:r>
              <a:rPr lang="fr-FR" dirty="0"/>
              <a:t> </a:t>
            </a:r>
            <a:r>
              <a:rPr lang="fr-FR" dirty="0" err="1"/>
              <a:t>fugias</a:t>
            </a:r>
            <a:r>
              <a:rPr lang="fr-FR" dirty="0"/>
              <a:t> </a:t>
            </a:r>
            <a:r>
              <a:rPr lang="fr-FR" dirty="0" err="1"/>
              <a:t>coribustiur</a:t>
            </a:r>
            <a:r>
              <a:rPr lang="fr-FR" dirty="0"/>
              <a:t>, con </a:t>
            </a:r>
            <a:r>
              <a:rPr lang="fr-FR" dirty="0" err="1"/>
              <a:t>commolo</a:t>
            </a:r>
            <a:r>
              <a:rPr lang="fr-FR" dirty="0"/>
              <a:t> </a:t>
            </a:r>
            <a:r>
              <a:rPr lang="fr-FR" dirty="0" err="1"/>
              <a:t>rrorporpor</a:t>
            </a:r>
            <a:r>
              <a:rPr lang="fr-FR" dirty="0"/>
              <a:t> </a:t>
            </a:r>
            <a:r>
              <a:rPr lang="fr-FR" dirty="0" err="1"/>
              <a:t>sitendu</a:t>
            </a:r>
            <a:r>
              <a:rPr lang="fr-FR" dirty="0"/>
              <a:t> </a:t>
            </a:r>
            <a:r>
              <a:rPr lang="fr-FR" dirty="0" err="1"/>
              <a:t>cillest</a:t>
            </a:r>
            <a:r>
              <a:rPr lang="fr-FR" dirty="0"/>
              <a:t> </a:t>
            </a:r>
            <a:r>
              <a:rPr lang="fr-FR" dirty="0" err="1"/>
              <a:t>fugitium</a:t>
            </a:r>
            <a:r>
              <a:rPr lang="fr-FR" dirty="0"/>
              <a:t> </a:t>
            </a:r>
            <a:r>
              <a:rPr lang="fr-FR" dirty="0" err="1"/>
              <a:t>cone</a:t>
            </a:r>
            <a:r>
              <a:rPr lang="fr-FR" dirty="0"/>
              <a:t> </a:t>
            </a:r>
            <a:r>
              <a:rPr lang="fr-FR" dirty="0" err="1"/>
              <a:t>nossincipis</a:t>
            </a:r>
            <a:r>
              <a:rPr lang="fr-FR" dirty="0"/>
              <a:t> </a:t>
            </a:r>
            <a:r>
              <a:rPr lang="fr-FR" dirty="0" err="1"/>
              <a:t>reperia</a:t>
            </a:r>
            <a:r>
              <a:rPr lang="fr-FR" dirty="0"/>
              <a:t> pro </a:t>
            </a:r>
            <a:r>
              <a:rPr lang="fr-FR" dirty="0" err="1"/>
              <a:t>idus</a:t>
            </a:r>
            <a:r>
              <a:rPr lang="fr-FR" dirty="0"/>
              <a:t>, </a:t>
            </a:r>
            <a:r>
              <a:rPr lang="fr-FR" dirty="0" err="1"/>
              <a:t>officidem</a:t>
            </a:r>
            <a:r>
              <a:rPr lang="fr-FR" dirty="0"/>
              <a:t> </a:t>
            </a:r>
            <a:r>
              <a:rPr lang="fr-FR" dirty="0" err="1"/>
              <a:t>repudignim</a:t>
            </a:r>
            <a:r>
              <a:rPr lang="fr-FR" dirty="0"/>
              <a:t>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consenimi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dolorerion</a:t>
            </a:r>
            <a:r>
              <a:rPr lang="fr-FR" dirty="0"/>
              <a:t> </a:t>
            </a:r>
            <a:r>
              <a:rPr lang="fr-FR" dirty="0" err="1"/>
              <a:t>corestio</a:t>
            </a:r>
            <a:r>
              <a:rPr lang="fr-FR" dirty="0"/>
              <a:t> que </a:t>
            </a:r>
            <a:r>
              <a:rPr lang="fr-FR" dirty="0" err="1"/>
              <a:t>vollentur</a:t>
            </a:r>
            <a:r>
              <a:rPr lang="fr-FR" dirty="0"/>
              <a:t> </a:t>
            </a:r>
            <a:r>
              <a:rPr lang="fr-FR" dirty="0" err="1"/>
              <a:t>recae</a:t>
            </a:r>
            <a:r>
              <a:rPr lang="fr-FR" dirty="0"/>
              <a:t> si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quassequiam</a:t>
            </a:r>
            <a:r>
              <a:rPr lang="fr-FR" dirty="0"/>
              <a:t> </a:t>
            </a:r>
            <a:r>
              <a:rPr lang="fr-FR" dirty="0" err="1"/>
              <a:t>consequi</a:t>
            </a:r>
            <a:r>
              <a:rPr lang="fr-FR" dirty="0"/>
              <a:t> di </a:t>
            </a:r>
            <a:r>
              <a:rPr lang="fr-FR" dirty="0" err="1"/>
              <a:t>ulparum</a:t>
            </a:r>
            <a:r>
              <a:rPr lang="fr-FR" dirty="0"/>
              <a:t> </a:t>
            </a:r>
            <a:r>
              <a:rPr lang="fr-FR" dirty="0" err="1"/>
              <a:t>endaesent</a:t>
            </a:r>
            <a:r>
              <a:rPr lang="fr-FR" dirty="0"/>
              <a:t>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magnatem</a:t>
            </a:r>
            <a:r>
              <a:rPr lang="fr-FR" dirty="0"/>
              <a:t> </a:t>
            </a:r>
            <a:r>
              <a:rPr lang="fr-FR" dirty="0" err="1"/>
              <a:t>voloreptatus</a:t>
            </a:r>
            <a:r>
              <a:rPr lang="fr-FR" dirty="0"/>
              <a:t> </a:t>
            </a:r>
            <a:r>
              <a:rPr lang="fr-FR" dirty="0" err="1"/>
              <a:t>dellabo</a:t>
            </a:r>
            <a:r>
              <a:rPr lang="fr-FR" dirty="0"/>
              <a:t> </a:t>
            </a:r>
            <a:r>
              <a:rPr lang="fr-FR" dirty="0" err="1"/>
              <a:t>riatenim</a:t>
            </a:r>
            <a:r>
              <a:rPr lang="fr-FR" dirty="0"/>
              <a:t> </a:t>
            </a:r>
            <a:r>
              <a:rPr lang="fr-FR" dirty="0" err="1"/>
              <a:t>fugitatiat</a:t>
            </a:r>
            <a:r>
              <a:rPr lang="fr-FR" dirty="0"/>
              <a:t> </a:t>
            </a:r>
            <a:r>
              <a:rPr lang="fr-FR" dirty="0" err="1"/>
              <a:t>licti</a:t>
            </a:r>
            <a:r>
              <a:rPr lang="fr-FR" dirty="0"/>
              <a:t> </a:t>
            </a:r>
            <a:r>
              <a:rPr lang="fr-FR" dirty="0" err="1"/>
              <a:t>repe</a:t>
            </a:r>
            <a:r>
              <a:rPr lang="fr-FR" dirty="0"/>
              <a:t> </a:t>
            </a:r>
            <a:r>
              <a:rPr lang="fr-FR" dirty="0" err="1"/>
              <a:t>voloribus</a:t>
            </a:r>
            <a:r>
              <a:rPr lang="fr-FR" dirty="0"/>
              <a:t>, si ut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ommoluptatur</a:t>
            </a:r>
            <a:r>
              <a:rPr lang="fr-FR" dirty="0"/>
              <a:t> </a:t>
            </a:r>
            <a:r>
              <a:rPr lang="fr-FR" dirty="0" err="1"/>
              <a:t>sum</a:t>
            </a:r>
            <a:r>
              <a:rPr lang="fr-FR" dirty="0"/>
              <a:t> </a:t>
            </a:r>
            <a:r>
              <a:rPr lang="fr-FR" dirty="0" err="1"/>
              <a:t>quatem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 </a:t>
            </a:r>
            <a:r>
              <a:rPr lang="fr-FR" dirty="0" err="1"/>
              <a:t>pelita</a:t>
            </a:r>
            <a:r>
              <a:rPr lang="fr-FR" dirty="0"/>
              <a:t> si </a:t>
            </a:r>
            <a:r>
              <a:rPr lang="fr-FR" dirty="0" err="1"/>
              <a:t>ditatis</a:t>
            </a:r>
            <a:r>
              <a:rPr lang="fr-FR" dirty="0"/>
              <a:t> </a:t>
            </a:r>
            <a:r>
              <a:rPr lang="fr-FR" dirty="0" err="1"/>
              <a:t>ate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ut es </a:t>
            </a:r>
            <a:r>
              <a:rPr lang="fr-FR" dirty="0" err="1"/>
              <a:t>minulpa</a:t>
            </a:r>
            <a:r>
              <a:rPr lang="fr-FR" dirty="0"/>
              <a:t> non </a:t>
            </a:r>
            <a:r>
              <a:rPr lang="fr-FR" dirty="0" err="1"/>
              <a:t>paruptiorrum</a:t>
            </a:r>
            <a:r>
              <a:rPr lang="fr-FR" dirty="0"/>
              <a:t> quia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ressime</a:t>
            </a:r>
            <a:r>
              <a:rPr lang="fr-FR" dirty="0"/>
              <a:t> </a:t>
            </a:r>
            <a:r>
              <a:rPr lang="fr-FR" dirty="0" err="1"/>
              <a:t>velique</a:t>
            </a:r>
            <a:r>
              <a:rPr lang="fr-FR" dirty="0"/>
              <a:t> </a:t>
            </a:r>
            <a:r>
              <a:rPr lang="fr-FR" dirty="0" err="1"/>
              <a:t>sequidignis</a:t>
            </a:r>
            <a:r>
              <a:rPr lang="fr-FR" dirty="0"/>
              <a:t> </a:t>
            </a:r>
            <a:r>
              <a:rPr lang="fr-FR" dirty="0" err="1"/>
              <a:t>dolorro</a:t>
            </a:r>
            <a:r>
              <a:rPr lang="fr-FR" dirty="0"/>
              <a:t> </a:t>
            </a:r>
            <a:r>
              <a:rPr lang="fr-FR" dirty="0" err="1"/>
              <a:t>repuda</a:t>
            </a:r>
            <a:r>
              <a:rPr lang="fr-FR" dirty="0"/>
              <a:t> pro to </a:t>
            </a:r>
            <a:r>
              <a:rPr lang="fr-FR" dirty="0" err="1"/>
              <a:t>doluptatia</a:t>
            </a:r>
            <a:r>
              <a:rPr lang="fr-FR" dirty="0"/>
              <a:t> </a:t>
            </a:r>
            <a:r>
              <a:rPr lang="fr-FR" dirty="0" err="1"/>
              <a:t>sequisimusam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elluptam</a:t>
            </a:r>
            <a:r>
              <a:rPr lang="fr-FR" dirty="0"/>
              <a:t> sa </a:t>
            </a:r>
            <a:r>
              <a:rPr lang="fr-FR" dirty="0" err="1"/>
              <a:t>debit</a:t>
            </a:r>
            <a:r>
              <a:rPr lang="fr-FR" dirty="0"/>
              <a:t> </a:t>
            </a:r>
            <a:r>
              <a:rPr lang="fr-FR" dirty="0" err="1"/>
              <a:t>intiis</a:t>
            </a:r>
            <a:r>
              <a:rPr lang="fr-FR" dirty="0"/>
              <a:t> </a:t>
            </a:r>
            <a:r>
              <a:rPr lang="fr-FR" dirty="0" err="1"/>
              <a:t>apeliquundis</a:t>
            </a:r>
            <a:r>
              <a:rPr lang="fr-FR" dirty="0"/>
              <a:t> as mos </a:t>
            </a:r>
            <a:r>
              <a:rPr lang="fr-FR" dirty="0" err="1"/>
              <a:t>exerchic</a:t>
            </a:r>
            <a:r>
              <a:rPr lang="fr-FR" dirty="0"/>
              <a:t> to </a:t>
            </a:r>
            <a:r>
              <a:rPr lang="fr-FR" dirty="0" err="1"/>
              <a:t>quibea</a:t>
            </a:r>
            <a:r>
              <a:rPr lang="fr-FR" dirty="0"/>
              <a:t> </a:t>
            </a:r>
            <a:r>
              <a:rPr lang="fr-FR" dirty="0" err="1"/>
              <a:t>quiatium</a:t>
            </a:r>
            <a:r>
              <a:rPr lang="fr-FR" dirty="0"/>
              <a:t> </a:t>
            </a:r>
            <a:r>
              <a:rPr lang="fr-FR" dirty="0" err="1"/>
              <a:t>sed</a:t>
            </a:r>
            <a:r>
              <a:rPr lang="fr-FR" dirty="0"/>
              <a:t> </a:t>
            </a:r>
            <a:r>
              <a:rPr lang="fr-FR" dirty="0" err="1"/>
              <a:t>magnimiliqui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platem</a:t>
            </a:r>
            <a:r>
              <a:rPr lang="fr-FR" dirty="0"/>
              <a:t> qui </a:t>
            </a:r>
            <a:r>
              <a:rPr lang="fr-FR" dirty="0" err="1"/>
              <a:t>omnitaque</a:t>
            </a:r>
            <a:r>
              <a:rPr lang="fr-FR" dirty="0"/>
              <a:t> </a:t>
            </a:r>
            <a:r>
              <a:rPr lang="fr-FR" dirty="0" err="1"/>
              <a:t>resti</a:t>
            </a:r>
            <a:r>
              <a:rPr lang="fr-FR" dirty="0"/>
              <a:t> </a:t>
            </a:r>
            <a:r>
              <a:rPr lang="fr-FR" dirty="0" err="1"/>
              <a:t>num</a:t>
            </a:r>
            <a:r>
              <a:rPr lang="fr-FR" dirty="0"/>
              <a:t> </a:t>
            </a:r>
            <a:r>
              <a:rPr lang="fr-FR" dirty="0" err="1"/>
              <a:t>facerfera</a:t>
            </a:r>
            <a:r>
              <a:rPr lang="fr-FR" dirty="0"/>
              <a:t> </a:t>
            </a:r>
            <a:r>
              <a:rPr lang="fr-FR" dirty="0" err="1"/>
              <a:t>sunti</a:t>
            </a:r>
            <a:r>
              <a:rPr lang="fr-FR" dirty="0"/>
              <a:t> </a:t>
            </a:r>
            <a:r>
              <a:rPr lang="fr-FR" dirty="0" err="1"/>
              <a:t>volum</a:t>
            </a:r>
            <a:r>
              <a:rPr lang="fr-FR" dirty="0"/>
              <a:t>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liquo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et </a:t>
            </a:r>
            <a:r>
              <a:rPr lang="fr-FR" dirty="0" err="1"/>
              <a:t>aborem</a:t>
            </a:r>
            <a:r>
              <a:rPr lang="fr-FR" dirty="0"/>
              <a:t> </a:t>
            </a:r>
            <a:r>
              <a:rPr lang="fr-FR" dirty="0" err="1"/>
              <a:t>sumet</a:t>
            </a:r>
            <a:r>
              <a:rPr lang="fr-FR" dirty="0"/>
              <a:t> quia </a:t>
            </a:r>
            <a:r>
              <a:rPr lang="fr-FR" dirty="0" err="1"/>
              <a:t>doluptatur</a:t>
            </a:r>
            <a:r>
              <a:rPr lang="fr-FR" dirty="0"/>
              <a:t> mi, id </a:t>
            </a:r>
            <a:r>
              <a:rPr lang="fr-FR" dirty="0" err="1"/>
              <a:t>unt</a:t>
            </a:r>
            <a:r>
              <a:rPr lang="fr-FR" dirty="0"/>
              <a:t> et </a:t>
            </a:r>
            <a:r>
              <a:rPr lang="fr-FR" dirty="0" err="1"/>
              <a:t>ute</a:t>
            </a:r>
            <a:r>
              <a:rPr lang="fr-FR" dirty="0"/>
              <a:t> dit </a:t>
            </a:r>
            <a:r>
              <a:rPr lang="fr-FR" dirty="0" err="1"/>
              <a:t>experae</a:t>
            </a:r>
            <a:r>
              <a:rPr lang="fr-FR" dirty="0"/>
              <a:t> cum </a:t>
            </a:r>
            <a:r>
              <a:rPr lang="fr-FR" dirty="0" err="1"/>
              <a:t>fugia</a:t>
            </a:r>
            <a:r>
              <a:rPr lang="fr-FR" dirty="0"/>
              <a:t> </a:t>
            </a:r>
            <a:r>
              <a:rPr lang="fr-FR" dirty="0" err="1"/>
              <a:t>iumquodisqui</a:t>
            </a:r>
            <a:r>
              <a:rPr lang="fr-FR" dirty="0"/>
              <a:t> </a:t>
            </a:r>
            <a:r>
              <a:rPr lang="fr-FR" dirty="0" err="1"/>
              <a:t>alit</a:t>
            </a:r>
            <a:r>
              <a:rPr lang="fr-FR" dirty="0"/>
              <a:t> </a:t>
            </a:r>
            <a:r>
              <a:rPr lang="fr-FR" dirty="0" err="1"/>
              <a:t>venis</a:t>
            </a:r>
            <a:r>
              <a:rPr lang="fr-FR" dirty="0"/>
              <a:t> </a:t>
            </a:r>
            <a:r>
              <a:rPr lang="fr-FR" dirty="0" err="1"/>
              <a:t>ationsequati</a:t>
            </a:r>
            <a:r>
              <a:rPr lang="fr-FR" dirty="0"/>
              <a:t> </a:t>
            </a:r>
            <a:r>
              <a:rPr lang="fr-FR" dirty="0" err="1"/>
              <a:t>officitis</a:t>
            </a:r>
            <a:r>
              <a:rPr lang="fr-FR" dirty="0"/>
              <a:t> ut </a:t>
            </a:r>
            <a:r>
              <a:rPr lang="fr-FR" dirty="0" err="1"/>
              <a:t>eneceati</a:t>
            </a:r>
            <a:r>
              <a:rPr lang="fr-FR" dirty="0"/>
              <a:t> qui </a:t>
            </a:r>
            <a:r>
              <a:rPr lang="fr-FR" dirty="0" err="1"/>
              <a:t>dest</a:t>
            </a:r>
            <a:r>
              <a:rPr lang="fr-FR" dirty="0"/>
              <a:t>,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09600" y="365126"/>
            <a:ext cx="10972800" cy="543595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775883" y="6165304"/>
            <a:ext cx="4320116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609600" y="908721"/>
            <a:ext cx="10972800" cy="2769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9CD028-D145-0C42-9481-35F3B904235B}"/>
              </a:ext>
            </a:extLst>
          </p:cNvPr>
          <p:cNvSpPr txBox="1"/>
          <p:nvPr userDrawn="1"/>
        </p:nvSpPr>
        <p:spPr>
          <a:xfrm>
            <a:off x="10999509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7983B9-638B-B743-927F-E55AB78DDA54}"/>
              </a:ext>
            </a:extLst>
          </p:cNvPr>
          <p:cNvSpPr txBox="1"/>
          <p:nvPr userDrawn="1"/>
        </p:nvSpPr>
        <p:spPr>
          <a:xfrm>
            <a:off x="11353800" y="6165304"/>
            <a:ext cx="83820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7" name="Shape 4880">
            <a:extLst>
              <a:ext uri="{FF2B5EF4-FFF2-40B4-BE49-F238E27FC236}">
                <a16:creationId xmlns:a16="http://schemas.microsoft.com/office/drawing/2014/main" id="{FC4FF59E-6BFF-2F42-AF7D-2BE8796DF035}"/>
              </a:ext>
            </a:extLst>
          </p:cNvPr>
          <p:cNvSpPr>
            <a:spLocks noChangeAspect="1"/>
          </p:cNvSpPr>
          <p:nvPr userDrawn="1"/>
        </p:nvSpPr>
        <p:spPr>
          <a:xfrm>
            <a:off x="8907714" y="6456763"/>
            <a:ext cx="164617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D9047C-CAF4-3D49-8355-5D31DD71F2E0}"/>
              </a:ext>
            </a:extLst>
          </p:cNvPr>
          <p:cNvSpPr txBox="1"/>
          <p:nvPr userDrawn="1"/>
        </p:nvSpPr>
        <p:spPr>
          <a:xfrm>
            <a:off x="8976320" y="6165304"/>
            <a:ext cx="354291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75A3B3-98CB-0741-B431-EE07EA60A8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618" y="6165304"/>
            <a:ext cx="2495549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845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483D1-06E6-4A89-B4F9-45434FD2F5C7}" type="datetimeFigureOut">
              <a:rPr lang="fr-FR" smtClean="0"/>
              <a:t>06/07/2026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555ED-F0D7-4F33-A847-FD0B8D4FE2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331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(null)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D7DDA72-15AE-1342-803F-19CD05120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48" y="372818"/>
            <a:ext cx="4002798" cy="144016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7480A8C-F979-435E-A133-F58E202F9741}"/>
              </a:ext>
            </a:extLst>
          </p:cNvPr>
          <p:cNvSpPr txBox="1">
            <a:spLocks/>
          </p:cNvSpPr>
          <p:nvPr/>
        </p:nvSpPr>
        <p:spPr>
          <a:xfrm>
            <a:off x="743502" y="1707662"/>
            <a:ext cx="10509215" cy="393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45A59D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6000" b="0" dirty="0">
                <a:solidFill>
                  <a:schemeClr val="tx1"/>
                </a:solidFill>
                <a:latin typeface="+mn-lt"/>
              </a:rPr>
              <a:t>Index égalité </a:t>
            </a:r>
            <a:br>
              <a:rPr lang="fr-FR" sz="6000" b="0" dirty="0">
                <a:solidFill>
                  <a:schemeClr val="tx1"/>
                </a:solidFill>
                <a:latin typeface="+mn-lt"/>
              </a:rPr>
            </a:br>
            <a:r>
              <a:rPr lang="fr-FR" sz="6000" b="0" dirty="0">
                <a:solidFill>
                  <a:schemeClr val="tx1"/>
                </a:solidFill>
                <a:latin typeface="+mn-lt"/>
              </a:rPr>
              <a:t>et Indicateurs 2025</a:t>
            </a:r>
            <a:br>
              <a:rPr lang="fr-FR" sz="6000" dirty="0">
                <a:solidFill>
                  <a:schemeClr val="tx1"/>
                </a:solidFill>
                <a:latin typeface="+mn-lt"/>
              </a:rPr>
            </a:br>
            <a:br>
              <a:rPr lang="fr-FR" sz="6000" dirty="0">
                <a:solidFill>
                  <a:schemeClr val="tx1"/>
                </a:solidFill>
                <a:latin typeface="+mn-lt"/>
              </a:rPr>
            </a:br>
            <a:r>
              <a:rPr lang="fr-FR" sz="3600" dirty="0">
                <a:solidFill>
                  <a:schemeClr val="tx1"/>
                </a:solidFill>
                <a:latin typeface="+mn-lt"/>
              </a:rPr>
              <a:t>CSA 3 juillet 2026</a:t>
            </a:r>
          </a:p>
        </p:txBody>
      </p:sp>
    </p:spTree>
    <p:extLst>
      <p:ext uri="{BB962C8B-B14F-4D97-AF65-F5344CB8AC3E}">
        <p14:creationId xmlns:p14="http://schemas.microsoft.com/office/powerpoint/2010/main" val="254122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001CE-3504-6654-7C26-3653E012B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41A61B-BA4F-ECCA-4D99-F23414A43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63"/>
            <a:ext cx="10515600" cy="2827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7200" dirty="0"/>
              <a:t>Index 2025</a:t>
            </a:r>
          </a:p>
          <a:p>
            <a:pPr marL="0" indent="0" algn="ctr">
              <a:buNone/>
            </a:pP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947155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387F9-1C16-5DEE-CB49-FC2496605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126192-28A8-B4C9-94C3-304D8AD1A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8130"/>
            <a:ext cx="10515600" cy="1325563"/>
          </a:xfrm>
        </p:spPr>
        <p:txBody>
          <a:bodyPr/>
          <a:lstStyle/>
          <a:p>
            <a:r>
              <a:rPr lang="fr-FR" b="1" u="sng" dirty="0"/>
              <a:t>Index égalité 2025 Université de Tours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6FA2E93-8B96-3B8F-AC88-41940A2844B6}"/>
              </a:ext>
            </a:extLst>
          </p:cNvPr>
          <p:cNvSpPr txBox="1">
            <a:spLocks/>
          </p:cNvSpPr>
          <p:nvPr/>
        </p:nvSpPr>
        <p:spPr>
          <a:xfrm>
            <a:off x="910201" y="1296140"/>
            <a:ext cx="9716370" cy="884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fr-FR" dirty="0"/>
              <a:t>Le calcul effectué au moyen du kit DGAFP permet d’établir un index de </a:t>
            </a:r>
            <a:r>
              <a:rPr lang="fr-FR" b="1" dirty="0"/>
              <a:t>90/100</a:t>
            </a:r>
            <a:r>
              <a:rPr lang="fr-FR" dirty="0"/>
              <a:t>, soit supérieur au seuil prévu par le décret.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AE46E81-A126-F6DE-E1B7-388EA7DA328C}"/>
              </a:ext>
            </a:extLst>
          </p:cNvPr>
          <p:cNvSpPr/>
          <p:nvPr/>
        </p:nvSpPr>
        <p:spPr>
          <a:xfrm rot="2429410">
            <a:off x="10881401" y="5899500"/>
            <a:ext cx="194473" cy="11899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3EC6A29C-BD73-CD09-7AB0-660D902118EE}"/>
              </a:ext>
            </a:extLst>
          </p:cNvPr>
          <p:cNvSpPr/>
          <p:nvPr/>
        </p:nvSpPr>
        <p:spPr>
          <a:xfrm rot="19437872">
            <a:off x="10881396" y="5619790"/>
            <a:ext cx="194473" cy="11899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F86123F-7DF2-AB61-0DC7-9649D88BF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233" y="2180459"/>
            <a:ext cx="9869277" cy="4477375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A4D4F90B-12F1-31E4-0D65-8B835D03126E}"/>
              </a:ext>
            </a:extLst>
          </p:cNvPr>
          <p:cNvSpPr/>
          <p:nvPr/>
        </p:nvSpPr>
        <p:spPr>
          <a:xfrm rot="2429410">
            <a:off x="10881401" y="6184173"/>
            <a:ext cx="194473" cy="118990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719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45CBE-50CF-1B5A-E5F4-D7207201E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4C7D23-12E4-8E77-AD2C-CFC40D881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120"/>
            <a:ext cx="10515600" cy="1325563"/>
          </a:xfrm>
        </p:spPr>
        <p:txBody>
          <a:bodyPr/>
          <a:lstStyle/>
          <a:p>
            <a:r>
              <a:rPr lang="fr-FR" b="1" u="sng" dirty="0"/>
              <a:t>Index 2025 Indicateur 1 : fonctionnaires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5FB0E78-6E0F-5D38-35AB-82C1A8C03636}"/>
              </a:ext>
            </a:extLst>
          </p:cNvPr>
          <p:cNvSpPr txBox="1"/>
          <p:nvPr/>
        </p:nvSpPr>
        <p:spPr>
          <a:xfrm>
            <a:off x="401273" y="4047542"/>
            <a:ext cx="11140752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700" b="1" dirty="0"/>
              <a:t>L’écart de rémunération </a:t>
            </a:r>
            <a:r>
              <a:rPr lang="fr-FR" sz="1700" dirty="0"/>
              <a:t>entre les femmes et les hommes fonctionnaires en 2024 est de -792 € (vs. -795€ en 2024) pour l’ensemble de la population. Il est négatif car défavorable aux femmes (F-H).</a:t>
            </a:r>
          </a:p>
          <a:p>
            <a:endParaRPr lang="fr-FR" sz="1700" dirty="0"/>
          </a:p>
          <a:p>
            <a:r>
              <a:rPr lang="fr-FR" sz="1700" b="1" dirty="0">
                <a:solidFill>
                  <a:srgbClr val="0070C0"/>
                </a:solidFill>
              </a:rPr>
              <a:t>En moyenne en 2024, la rémunération des femmes fonctionnaires est inférieure à celle des hommes fonctionnaires de 15,4%</a:t>
            </a:r>
            <a:r>
              <a:rPr lang="fr-FR" sz="1700" dirty="0"/>
              <a:t> (vs. 16,1% en 2024) en équivalent temps plein (16,6 % en personnes physiques, vs. 16,8% en 2024).</a:t>
            </a:r>
          </a:p>
          <a:p>
            <a:endParaRPr lang="fr-FR" sz="1700" dirty="0"/>
          </a:p>
          <a:p>
            <a:r>
              <a:rPr lang="fr-FR" sz="1700" b="1" dirty="0">
                <a:solidFill>
                  <a:srgbClr val="0070C0"/>
                </a:solidFill>
              </a:rPr>
              <a:t>En valeur absolue, l’écart de rémunération global entre les femmes et les hommes est relativement stable; L’évolution 2025 par rapport à 2024 est de +3 € au global réparti comme suit :</a:t>
            </a:r>
          </a:p>
          <a:p>
            <a:r>
              <a:rPr lang="fr-FR" sz="1700" dirty="0"/>
              <a:t>Effet temps partiel =&gt; -27 € / Effet ségrégation =&gt; 19 € / Effet démographique =&gt; -7 € / Effet primes =&gt; +18 €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0A2E3FF-50C7-CBC0-BCA8-BDC70B817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45" y="1432683"/>
            <a:ext cx="11258910" cy="224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15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21E5B-CBA3-A2D5-6188-605CF92C2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D26534-05E1-9A09-6212-7D8D307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634"/>
            <a:ext cx="10515600" cy="1325563"/>
          </a:xfrm>
        </p:spPr>
        <p:txBody>
          <a:bodyPr>
            <a:normAutofit/>
          </a:bodyPr>
          <a:lstStyle/>
          <a:p>
            <a:r>
              <a:rPr lang="fr-FR" b="1" u="sng" dirty="0"/>
              <a:t>Index 2025 Indicateur 2  Contractuels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423FDBB-9064-CE63-86C3-CC521A32B8A6}"/>
              </a:ext>
            </a:extLst>
          </p:cNvPr>
          <p:cNvSpPr txBox="1"/>
          <p:nvPr/>
        </p:nvSpPr>
        <p:spPr>
          <a:xfrm>
            <a:off x="437360" y="4553644"/>
            <a:ext cx="110317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 résultat 2025 indique un écart global en défaveur des femmes contractuelles, stable par rapport à 2024 (-84 € en 2025 vs. -79 € en 2024). Par cohérence avec le RSU, les personnels de la catégorie indéterminée ont été identifiés en catégorie A. </a:t>
            </a:r>
          </a:p>
          <a:p>
            <a:endParaRPr lang="fr-FR" dirty="0"/>
          </a:p>
          <a:p>
            <a:r>
              <a:rPr lang="fr-FR" dirty="0"/>
              <a:t>L’index est calculé depuis 2023. L’écart sur les trois dernières années entre les femmes et les hommes tend à s’accroître sur la population des contractuels (pour mémoire -69 € en 2023). L’écart le plus important est concentré sur les contractuels de catégorie C (-78 € en 2025).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9551A3-44B0-4F3A-0EA5-DE287256B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71" y="1515197"/>
            <a:ext cx="11435658" cy="275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77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F5FC66-9017-40EA-ACAB-535ECAB4B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168"/>
            <a:ext cx="11166244" cy="1325563"/>
          </a:xfrm>
        </p:spPr>
        <p:txBody>
          <a:bodyPr>
            <a:normAutofit/>
          </a:bodyPr>
          <a:lstStyle/>
          <a:p>
            <a:r>
              <a:rPr lang="fr-FR" sz="3800" b="1" u="sng" dirty="0"/>
              <a:t>Index 2025 Indicateur 3 : Dix plus hautes rémunérations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EC626B0-91D9-483F-AA3B-89626138DC26}"/>
              </a:ext>
            </a:extLst>
          </p:cNvPr>
          <p:cNvSpPr txBox="1"/>
          <p:nvPr/>
        </p:nvSpPr>
        <p:spPr>
          <a:xfrm>
            <a:off x="706172" y="3429000"/>
            <a:ext cx="1103179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dirty="0"/>
              <a:t>Pour 2025, il y a 7 femmes pour 3 hommes parmi les dix plus hautes rémunérations de l’établissement (femmes = 1 BIATSS et 6 EEC; hommes = 1 BIATSS et 2 EEC).</a:t>
            </a:r>
          </a:p>
          <a:p>
            <a:endParaRPr lang="fr-FR" sz="2200" dirty="0"/>
          </a:p>
          <a:p>
            <a:r>
              <a:rPr lang="fr-FR" sz="2200" dirty="0"/>
              <a:t>Cet indicateur est cependant à manier avec précaution. Une forte volatilité est en effet constatée sur les trois derniers exercices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chemeClr val="accent2">
                    <a:lumMod val="75000"/>
                  </a:schemeClr>
                </a:solidFill>
              </a:rPr>
              <a:t>2021 : 4 femmes pour 6 hommes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chemeClr val="accent2">
                    <a:lumMod val="75000"/>
                  </a:schemeClr>
                </a:solidFill>
              </a:rPr>
              <a:t>2022 : 2 femmes pour 8 hommes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chemeClr val="accent2">
                    <a:lumMod val="75000"/>
                  </a:schemeClr>
                </a:solidFill>
              </a:rPr>
              <a:t>2023 : 6 femmes pour 4 hommes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chemeClr val="accent2">
                    <a:lumMod val="75000"/>
                  </a:schemeClr>
                </a:solidFill>
              </a:rPr>
              <a:t>2024 : 5 femmes pour 5 hommes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2BAEDBE-F536-4E32-5E46-47B9CC252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76" y="1485814"/>
            <a:ext cx="10907647" cy="16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71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B2D43-9A9F-B0F9-534D-B1F501E35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A02204-EAB2-A9AF-CFC0-7E8F1FD87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63"/>
            <a:ext cx="10515600" cy="282727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7200" dirty="0"/>
              <a:t>Plan d’action pour la suppression des écarts de rémunération</a:t>
            </a:r>
          </a:p>
        </p:txBody>
      </p:sp>
    </p:spTree>
    <p:extLst>
      <p:ext uri="{BB962C8B-B14F-4D97-AF65-F5344CB8AC3E}">
        <p14:creationId xmlns:p14="http://schemas.microsoft.com/office/powerpoint/2010/main" val="2508018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EE9444-D271-4225-9F5D-9B241C55A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/>
              <a:t>Plan d’action pour supprimer les écarts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CCEC8F-D31D-4AFB-96E1-14E907F3C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3179"/>
            <a:ext cx="10515600" cy="4719696"/>
          </a:xfrm>
        </p:spPr>
        <p:txBody>
          <a:bodyPr>
            <a:normAutofit lnSpcReduction="10000"/>
          </a:bodyPr>
          <a:lstStyle/>
          <a:p>
            <a:r>
              <a:rPr lang="fr-FR" dirty="0"/>
              <a:t>Le décret prévoit que des actions soient mises en œuvre pour supprimer les écarts et que la liste de ces actions soient publiées sur le site internet de l’Université.</a:t>
            </a:r>
          </a:p>
          <a:p>
            <a:endParaRPr lang="fr-FR" dirty="0"/>
          </a:p>
          <a:p>
            <a:r>
              <a:rPr lang="fr-FR" dirty="0"/>
              <a:t>Un plan d’action pluriannuel pour assurer l’égalité professionnelle entre les femmes et les hommes a été présenté au CSA le 5 mai 2025 (délibération n°2025-31) =&gt; détail des axes et actions rappelé en annexe.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Le plan d’action « 2025-2028 » prévoit la mise en place d’indicateurs sur chacun des axes afin de mesurer l’évolution et évaluer </a:t>
            </a:r>
            <a:r>
              <a:rPr lang="fr-FR"/>
              <a:t>le dispositif.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450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2DFC84-7E25-4684-9D4F-2C02434BE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17844"/>
            <a:ext cx="10515600" cy="28272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7200" dirty="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1592656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563</TotalTime>
  <Words>516</Words>
  <Application>Microsoft Office PowerPoint</Application>
  <PresentationFormat>Grand écran</PresentationFormat>
  <Paragraphs>31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Lato</vt:lpstr>
      <vt:lpstr>Office Theme</vt:lpstr>
      <vt:lpstr>Présentation PowerPoint</vt:lpstr>
      <vt:lpstr>Présentation PowerPoint</vt:lpstr>
      <vt:lpstr>Index égalité 2025 Université de Tours</vt:lpstr>
      <vt:lpstr>Index 2025 Indicateur 1 : fonctionnaires</vt:lpstr>
      <vt:lpstr>Index 2025 Indicateur 2  Contractuels</vt:lpstr>
      <vt:lpstr>Index 2025 Indicateur 3 : Dix plus hautes rémunérations</vt:lpstr>
      <vt:lpstr>Présentation PowerPoint</vt:lpstr>
      <vt:lpstr>Plan d’action pour supprimer les écarts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Index égalité</dc:title>
  <dc:creator>Christine Inchauspe</dc:creator>
  <cp:lastModifiedBy>Philippe Dereuddre</cp:lastModifiedBy>
  <cp:revision>102</cp:revision>
  <cp:lastPrinted>2024-06-18T07:31:09Z</cp:lastPrinted>
  <dcterms:created xsi:type="dcterms:W3CDTF">2024-05-29T07:00:29Z</dcterms:created>
  <dcterms:modified xsi:type="dcterms:W3CDTF">2026-07-06T09:01:42Z</dcterms:modified>
</cp:coreProperties>
</file>