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sldIdLst>
    <p:sldId id="280" r:id="rId2"/>
    <p:sldId id="287" r:id="rId3"/>
    <p:sldId id="300" r:id="rId4"/>
    <p:sldId id="296" r:id="rId5"/>
    <p:sldId id="292" r:id="rId6"/>
    <p:sldId id="297" r:id="rId7"/>
    <p:sldId id="298" r:id="rId8"/>
    <p:sldId id="299" r:id="rId9"/>
    <p:sldId id="301"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1462" autoAdjust="0"/>
  </p:normalViewPr>
  <p:slideViewPr>
    <p:cSldViewPr snapToGrid="0">
      <p:cViewPr varScale="1">
        <p:scale>
          <a:sx n="104" d="100"/>
          <a:sy n="104" d="100"/>
        </p:scale>
        <p:origin x="15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164E1-F8D7-46B8-9874-879587E6A64B}"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fr-FR"/>
        </a:p>
      </dgm:t>
    </dgm:pt>
    <dgm:pt modelId="{808B72CF-EEF6-424F-ABFE-79FE6C3BBF1F}">
      <dgm:prSet phldrT="[Texte]"/>
      <dgm:spPr/>
      <dgm:t>
        <a:bodyPr/>
        <a:lstStyle/>
        <a:p>
          <a:r>
            <a:rPr lang="fr-FR" dirty="0"/>
            <a:t>STEP 1</a:t>
          </a:r>
        </a:p>
      </dgm:t>
    </dgm:pt>
    <dgm:pt modelId="{4D2F0553-1193-4FD2-BA10-743908E16BE9}" type="parTrans" cxnId="{8654A28F-9684-4E2D-A6C8-292929F6C202}">
      <dgm:prSet/>
      <dgm:spPr/>
      <dgm:t>
        <a:bodyPr/>
        <a:lstStyle/>
        <a:p>
          <a:endParaRPr lang="fr-FR"/>
        </a:p>
      </dgm:t>
    </dgm:pt>
    <dgm:pt modelId="{5C75479C-BD44-4548-8207-D8B58A760B0C}" type="sibTrans" cxnId="{8654A28F-9684-4E2D-A6C8-292929F6C202}">
      <dgm:prSet/>
      <dgm:spPr/>
      <dgm:t>
        <a:bodyPr/>
        <a:lstStyle/>
        <a:p>
          <a:endParaRPr lang="fr-FR"/>
        </a:p>
      </dgm:t>
    </dgm:pt>
    <dgm:pt modelId="{1B9098D0-87AA-460A-8F37-CE46C8C1A81A}">
      <dgm:prSet phldrT="[Texte]"/>
      <dgm:spPr/>
      <dgm:t>
        <a:bodyPr/>
        <a:lstStyle/>
        <a:p>
          <a:r>
            <a:rPr lang="fr-FR" dirty="0"/>
            <a:t>Candidater à une mobilité hors Europe à l’Université de Tours</a:t>
          </a:r>
        </a:p>
      </dgm:t>
    </dgm:pt>
    <dgm:pt modelId="{31BD5F57-019E-40A5-8140-AF43B020139D}" type="parTrans" cxnId="{7A7C4142-3F15-4297-A42F-8D8A0148AAEA}">
      <dgm:prSet/>
      <dgm:spPr/>
      <dgm:t>
        <a:bodyPr/>
        <a:lstStyle/>
        <a:p>
          <a:endParaRPr lang="fr-FR"/>
        </a:p>
      </dgm:t>
    </dgm:pt>
    <dgm:pt modelId="{AE663D3D-EEC8-4925-BF8E-2A8B5A65A996}" type="sibTrans" cxnId="{7A7C4142-3F15-4297-A42F-8D8A0148AAEA}">
      <dgm:prSet/>
      <dgm:spPr/>
      <dgm:t>
        <a:bodyPr/>
        <a:lstStyle/>
        <a:p>
          <a:endParaRPr lang="fr-FR"/>
        </a:p>
      </dgm:t>
    </dgm:pt>
    <dgm:pt modelId="{570927F3-E138-454E-88E3-B4A19D275824}">
      <dgm:prSet phldrT="[Texte]"/>
      <dgm:spPr/>
      <dgm:t>
        <a:bodyPr/>
        <a:lstStyle/>
        <a:p>
          <a:r>
            <a:rPr lang="fr-FR" dirty="0"/>
            <a:t>STEP 2</a:t>
          </a:r>
        </a:p>
      </dgm:t>
    </dgm:pt>
    <dgm:pt modelId="{F187E676-B533-4873-B938-B61CD816C46A}" type="parTrans" cxnId="{B649D5EF-9CBD-4280-894B-9B091036C6C9}">
      <dgm:prSet/>
      <dgm:spPr/>
      <dgm:t>
        <a:bodyPr/>
        <a:lstStyle/>
        <a:p>
          <a:endParaRPr lang="fr-FR"/>
        </a:p>
      </dgm:t>
    </dgm:pt>
    <dgm:pt modelId="{B40D6312-D34A-4292-957B-01F30331B9CE}" type="sibTrans" cxnId="{B649D5EF-9CBD-4280-894B-9B091036C6C9}">
      <dgm:prSet/>
      <dgm:spPr/>
      <dgm:t>
        <a:bodyPr/>
        <a:lstStyle/>
        <a:p>
          <a:endParaRPr lang="fr-FR"/>
        </a:p>
      </dgm:t>
    </dgm:pt>
    <dgm:pt modelId="{A86F8A65-CB0D-4220-A57D-D0C1AC9BC68B}">
      <dgm:prSet phldrT="[Texte]"/>
      <dgm:spPr/>
      <dgm:t>
        <a:bodyPr/>
        <a:lstStyle/>
        <a:p>
          <a:r>
            <a:rPr lang="fr-FR" dirty="0"/>
            <a:t>Être sélectionné par le jury de l’UT et affecté sur une université partenaire</a:t>
          </a:r>
        </a:p>
      </dgm:t>
    </dgm:pt>
    <dgm:pt modelId="{DB3EC1DC-AFEB-40C9-BAE0-85C7AA9CC961}" type="parTrans" cxnId="{583B9F3C-4AAA-4BC9-8D4E-D4AE7EF0C086}">
      <dgm:prSet/>
      <dgm:spPr/>
      <dgm:t>
        <a:bodyPr/>
        <a:lstStyle/>
        <a:p>
          <a:endParaRPr lang="fr-FR"/>
        </a:p>
      </dgm:t>
    </dgm:pt>
    <dgm:pt modelId="{FFCE6C49-B623-462A-8351-565D380D4375}" type="sibTrans" cxnId="{583B9F3C-4AAA-4BC9-8D4E-D4AE7EF0C086}">
      <dgm:prSet/>
      <dgm:spPr/>
      <dgm:t>
        <a:bodyPr/>
        <a:lstStyle/>
        <a:p>
          <a:endParaRPr lang="fr-FR"/>
        </a:p>
      </dgm:t>
    </dgm:pt>
    <dgm:pt modelId="{D8F3AE32-F247-4F93-8D15-24F331E6C026}">
      <dgm:prSet phldrT="[Texte]"/>
      <dgm:spPr/>
      <dgm:t>
        <a:bodyPr/>
        <a:lstStyle/>
        <a:p>
          <a:r>
            <a:rPr lang="fr-FR" dirty="0"/>
            <a:t>STEP 3</a:t>
          </a:r>
        </a:p>
      </dgm:t>
    </dgm:pt>
    <dgm:pt modelId="{DE0037D2-0E19-4664-96F5-6CF1F66F24D1}" type="parTrans" cxnId="{1DA0D30C-FA29-4FFB-A3C0-A04EF0C65396}">
      <dgm:prSet/>
      <dgm:spPr/>
      <dgm:t>
        <a:bodyPr/>
        <a:lstStyle/>
        <a:p>
          <a:endParaRPr lang="fr-FR"/>
        </a:p>
      </dgm:t>
    </dgm:pt>
    <dgm:pt modelId="{5B8729D9-5305-400D-BA95-7910119DE582}" type="sibTrans" cxnId="{1DA0D30C-FA29-4FFB-A3C0-A04EF0C65396}">
      <dgm:prSet/>
      <dgm:spPr/>
      <dgm:t>
        <a:bodyPr/>
        <a:lstStyle/>
        <a:p>
          <a:endParaRPr lang="fr-FR"/>
        </a:p>
      </dgm:t>
    </dgm:pt>
    <dgm:pt modelId="{0C565FF6-34BA-4231-B62E-E74069ABB1B6}">
      <dgm:prSet phldrT="[Texte]"/>
      <dgm:spPr/>
      <dgm:t>
        <a:bodyPr/>
        <a:lstStyle/>
        <a:p>
          <a:r>
            <a:rPr lang="fr-FR" dirty="0"/>
            <a:t>Confirmer/décliner la proposition d’affectation du jury de l’UT</a:t>
          </a:r>
        </a:p>
      </dgm:t>
    </dgm:pt>
    <dgm:pt modelId="{942D4D0C-D34E-4BE7-9946-B0A15277665A}" type="parTrans" cxnId="{EB8C8FA8-4795-43F4-A3AE-A9DEE7C57176}">
      <dgm:prSet/>
      <dgm:spPr/>
      <dgm:t>
        <a:bodyPr/>
        <a:lstStyle/>
        <a:p>
          <a:endParaRPr lang="fr-FR"/>
        </a:p>
      </dgm:t>
    </dgm:pt>
    <dgm:pt modelId="{B212D0F8-FBA3-440B-9619-064CA1BA17A0}" type="sibTrans" cxnId="{EB8C8FA8-4795-43F4-A3AE-A9DEE7C57176}">
      <dgm:prSet/>
      <dgm:spPr/>
      <dgm:t>
        <a:bodyPr/>
        <a:lstStyle/>
        <a:p>
          <a:endParaRPr lang="fr-FR"/>
        </a:p>
      </dgm:t>
    </dgm:pt>
    <dgm:pt modelId="{52C2AB35-63D9-4B6A-BDB4-A72D3F5CFAAF}">
      <dgm:prSet phldrT="[Texte]"/>
      <dgm:spPr/>
      <dgm:t>
        <a:bodyPr/>
        <a:lstStyle/>
        <a:p>
          <a:r>
            <a:rPr lang="fr-FR" dirty="0"/>
            <a:t>STEP 4</a:t>
          </a:r>
        </a:p>
      </dgm:t>
    </dgm:pt>
    <dgm:pt modelId="{3E782C0B-D369-4967-AE33-6CDCC71F9D06}" type="parTrans" cxnId="{43613059-61B0-4071-B46E-434704113D8B}">
      <dgm:prSet/>
      <dgm:spPr/>
      <dgm:t>
        <a:bodyPr/>
        <a:lstStyle/>
        <a:p>
          <a:endParaRPr lang="fr-FR"/>
        </a:p>
      </dgm:t>
    </dgm:pt>
    <dgm:pt modelId="{D77864C8-CEFC-434D-8BA4-037F3A890E84}" type="sibTrans" cxnId="{43613059-61B0-4071-B46E-434704113D8B}">
      <dgm:prSet/>
      <dgm:spPr/>
      <dgm:t>
        <a:bodyPr/>
        <a:lstStyle/>
        <a:p>
          <a:endParaRPr lang="fr-FR"/>
        </a:p>
      </dgm:t>
    </dgm:pt>
    <dgm:pt modelId="{05AE131E-B002-466D-8444-3D74769C4B79}">
      <dgm:prSet phldrT="[Texte]"/>
      <dgm:spPr/>
      <dgm:t>
        <a:bodyPr/>
        <a:lstStyle/>
        <a:p>
          <a:r>
            <a:rPr lang="fr-FR" dirty="0"/>
            <a:t>STEP 5</a:t>
          </a:r>
        </a:p>
      </dgm:t>
    </dgm:pt>
    <dgm:pt modelId="{B71527AD-A41D-4521-9BC3-D4533C1C7109}" type="parTrans" cxnId="{2339F4D4-329D-490F-A104-268E751FC794}">
      <dgm:prSet/>
      <dgm:spPr/>
      <dgm:t>
        <a:bodyPr/>
        <a:lstStyle/>
        <a:p>
          <a:endParaRPr lang="fr-FR"/>
        </a:p>
      </dgm:t>
    </dgm:pt>
    <dgm:pt modelId="{A84D9280-E9BD-4402-9567-028CD3C6DE10}" type="sibTrans" cxnId="{2339F4D4-329D-490F-A104-268E751FC794}">
      <dgm:prSet/>
      <dgm:spPr/>
      <dgm:t>
        <a:bodyPr/>
        <a:lstStyle/>
        <a:p>
          <a:endParaRPr lang="fr-FR"/>
        </a:p>
      </dgm:t>
    </dgm:pt>
    <dgm:pt modelId="{14FB1B00-3D09-4A86-A799-97E22E471CB3}">
      <dgm:prSet phldrT="[Texte]"/>
      <dgm:spPr/>
      <dgm:t>
        <a:bodyPr/>
        <a:lstStyle/>
        <a:p>
          <a:r>
            <a:rPr lang="fr-FR" dirty="0"/>
            <a:t>La Direction des Relations Internationales réalise les nominations auprès des universités partenaires selon leur calendrier et par ordre de priorité</a:t>
          </a:r>
        </a:p>
      </dgm:t>
    </dgm:pt>
    <dgm:pt modelId="{FAAE23E3-D313-4FD5-AFAD-05920581CB5E}" type="parTrans" cxnId="{5689DF5B-8C06-422B-AB77-A205161DA35C}">
      <dgm:prSet/>
      <dgm:spPr/>
      <dgm:t>
        <a:bodyPr/>
        <a:lstStyle/>
        <a:p>
          <a:endParaRPr lang="fr-FR"/>
        </a:p>
      </dgm:t>
    </dgm:pt>
    <dgm:pt modelId="{057D1A00-905A-4F17-8377-9B4BF2952315}" type="sibTrans" cxnId="{5689DF5B-8C06-422B-AB77-A205161DA35C}">
      <dgm:prSet/>
      <dgm:spPr/>
      <dgm:t>
        <a:bodyPr/>
        <a:lstStyle/>
        <a:p>
          <a:endParaRPr lang="fr-FR"/>
        </a:p>
      </dgm:t>
    </dgm:pt>
    <dgm:pt modelId="{E1D5A33D-25F1-4A70-B182-616BD562E0DF}">
      <dgm:prSet phldrT="[Texte]"/>
      <dgm:spPr/>
      <dgm:t>
        <a:bodyPr/>
        <a:lstStyle/>
        <a:p>
          <a:r>
            <a:rPr lang="fr-FR" b="1" dirty="0"/>
            <a:t>L’université partenaire prend contact avec les étudiants nominés et leur communique leur « application process »</a:t>
          </a:r>
        </a:p>
      </dgm:t>
    </dgm:pt>
    <dgm:pt modelId="{1A9526F5-2126-4818-9C57-759AE80229AE}" type="parTrans" cxnId="{2A06D5FE-31DE-4FB0-9873-E34884FA456B}">
      <dgm:prSet/>
      <dgm:spPr/>
      <dgm:t>
        <a:bodyPr/>
        <a:lstStyle/>
        <a:p>
          <a:endParaRPr lang="fr-FR"/>
        </a:p>
      </dgm:t>
    </dgm:pt>
    <dgm:pt modelId="{530AD0DD-D2D4-44C3-AA27-2987D1106948}" type="sibTrans" cxnId="{2A06D5FE-31DE-4FB0-9873-E34884FA456B}">
      <dgm:prSet/>
      <dgm:spPr/>
      <dgm:t>
        <a:bodyPr/>
        <a:lstStyle/>
        <a:p>
          <a:endParaRPr lang="fr-FR"/>
        </a:p>
      </dgm:t>
    </dgm:pt>
    <dgm:pt modelId="{2E84763E-470F-45E2-929A-41D10DE6654C}">
      <dgm:prSet phldrT="[Texte]"/>
      <dgm:spPr/>
      <dgm:t>
        <a:bodyPr/>
        <a:lstStyle/>
        <a:p>
          <a:r>
            <a:rPr lang="fr-FR" dirty="0"/>
            <a:t>STEP 6</a:t>
          </a:r>
        </a:p>
      </dgm:t>
    </dgm:pt>
    <dgm:pt modelId="{F930225F-2AFE-4078-A707-2DCC1F3DAC1A}" type="parTrans" cxnId="{B396C711-713E-4B13-9A4B-24ACF0827D12}">
      <dgm:prSet/>
      <dgm:spPr/>
      <dgm:t>
        <a:bodyPr/>
        <a:lstStyle/>
        <a:p>
          <a:endParaRPr lang="fr-FR"/>
        </a:p>
      </dgm:t>
    </dgm:pt>
    <dgm:pt modelId="{0653265C-2B3E-4BFD-AB55-E61D3D49AD44}" type="sibTrans" cxnId="{B396C711-713E-4B13-9A4B-24ACF0827D12}">
      <dgm:prSet/>
      <dgm:spPr/>
      <dgm:t>
        <a:bodyPr/>
        <a:lstStyle/>
        <a:p>
          <a:endParaRPr lang="fr-FR"/>
        </a:p>
      </dgm:t>
    </dgm:pt>
    <dgm:pt modelId="{94D9E907-49A7-4CBA-BEFD-ADA196DEA4B2}">
      <dgm:prSet phldrT="[Texte]"/>
      <dgm:spPr/>
      <dgm:t>
        <a:bodyPr/>
        <a:lstStyle/>
        <a:p>
          <a:r>
            <a:rPr lang="fr-FR" dirty="0"/>
            <a:t>Suivre les instructions données par l’université partenaire et compléter leur dossier de candidature/ « application process »</a:t>
          </a:r>
        </a:p>
      </dgm:t>
    </dgm:pt>
    <dgm:pt modelId="{6DF0C8F6-6B54-48CE-9F8A-9611217BA619}" type="parTrans" cxnId="{483E9FE7-CB34-4C25-8F63-36FCB528CF0B}">
      <dgm:prSet/>
      <dgm:spPr/>
      <dgm:t>
        <a:bodyPr/>
        <a:lstStyle/>
        <a:p>
          <a:endParaRPr lang="fr-FR"/>
        </a:p>
      </dgm:t>
    </dgm:pt>
    <dgm:pt modelId="{A23BD2BA-C491-4A40-9070-4DC2C0106CE5}" type="sibTrans" cxnId="{483E9FE7-CB34-4C25-8F63-36FCB528CF0B}">
      <dgm:prSet/>
      <dgm:spPr/>
      <dgm:t>
        <a:bodyPr/>
        <a:lstStyle/>
        <a:p>
          <a:endParaRPr lang="fr-FR"/>
        </a:p>
      </dgm:t>
    </dgm:pt>
    <dgm:pt modelId="{C619F94F-9B37-4CA9-BAD9-629581FC24DF}">
      <dgm:prSet phldrT="[Texte]"/>
      <dgm:spPr/>
      <dgm:t>
        <a:bodyPr/>
        <a:lstStyle/>
        <a:p>
          <a:r>
            <a:rPr lang="fr-FR" dirty="0"/>
            <a:t>STEP 7</a:t>
          </a:r>
        </a:p>
      </dgm:t>
    </dgm:pt>
    <dgm:pt modelId="{16515722-124B-4324-A349-B0522ECE9484}" type="parTrans" cxnId="{454DEB6C-523C-4C84-8A46-C46B38A34260}">
      <dgm:prSet/>
      <dgm:spPr/>
      <dgm:t>
        <a:bodyPr/>
        <a:lstStyle/>
        <a:p>
          <a:endParaRPr lang="fr-FR"/>
        </a:p>
      </dgm:t>
    </dgm:pt>
    <dgm:pt modelId="{77801EE9-C3DD-4BD3-B734-23661418FC41}" type="sibTrans" cxnId="{454DEB6C-523C-4C84-8A46-C46B38A34260}">
      <dgm:prSet/>
      <dgm:spPr/>
      <dgm:t>
        <a:bodyPr/>
        <a:lstStyle/>
        <a:p>
          <a:endParaRPr lang="fr-FR"/>
        </a:p>
      </dgm:t>
    </dgm:pt>
    <dgm:pt modelId="{D5923452-3041-40B4-976B-1305D681D403}">
      <dgm:prSet phldrT="[Texte]"/>
      <dgm:spPr/>
      <dgm:t>
        <a:bodyPr/>
        <a:lstStyle/>
        <a:p>
          <a:r>
            <a:rPr lang="fr-FR" dirty="0"/>
            <a:t>Attendre la décision d’admission de l’université partenaire</a:t>
          </a:r>
        </a:p>
      </dgm:t>
    </dgm:pt>
    <dgm:pt modelId="{E9682ED8-E770-4289-BD70-805D3ABC04C2}" type="parTrans" cxnId="{41613C71-E533-4095-8342-C157682760DF}">
      <dgm:prSet/>
      <dgm:spPr/>
      <dgm:t>
        <a:bodyPr/>
        <a:lstStyle/>
        <a:p>
          <a:endParaRPr lang="fr-FR"/>
        </a:p>
      </dgm:t>
    </dgm:pt>
    <dgm:pt modelId="{00BD7B20-1180-4DF2-87EE-8CD179986165}" type="sibTrans" cxnId="{41613C71-E533-4095-8342-C157682760DF}">
      <dgm:prSet/>
      <dgm:spPr/>
      <dgm:t>
        <a:bodyPr/>
        <a:lstStyle/>
        <a:p>
          <a:endParaRPr lang="fr-FR"/>
        </a:p>
      </dgm:t>
    </dgm:pt>
    <dgm:pt modelId="{401DEAC7-8027-40E5-AC1E-A96069D82885}">
      <dgm:prSet phldrT="[Texte]"/>
      <dgm:spPr/>
      <dgm:t>
        <a:bodyPr/>
        <a:lstStyle/>
        <a:p>
          <a:r>
            <a:rPr lang="fr-FR" dirty="0"/>
            <a:t>STEP 8</a:t>
          </a:r>
        </a:p>
      </dgm:t>
    </dgm:pt>
    <dgm:pt modelId="{4B168F29-39AA-476B-8660-2770C0BAA232}" type="parTrans" cxnId="{84D763C1-5B5C-44E3-935C-E537280CA738}">
      <dgm:prSet/>
      <dgm:spPr/>
      <dgm:t>
        <a:bodyPr/>
        <a:lstStyle/>
        <a:p>
          <a:endParaRPr lang="fr-FR"/>
        </a:p>
      </dgm:t>
    </dgm:pt>
    <dgm:pt modelId="{F96D3EFB-3149-49FC-87E4-AAC69455A255}" type="sibTrans" cxnId="{84D763C1-5B5C-44E3-935C-E537280CA738}">
      <dgm:prSet/>
      <dgm:spPr/>
      <dgm:t>
        <a:bodyPr/>
        <a:lstStyle/>
        <a:p>
          <a:endParaRPr lang="fr-FR"/>
        </a:p>
      </dgm:t>
    </dgm:pt>
    <dgm:pt modelId="{8082E5DD-5A45-4101-8E99-D35BC5B5AB19}">
      <dgm:prSet phldrT="[Texte]"/>
      <dgm:spPr/>
      <dgm:t>
        <a:bodyPr/>
        <a:lstStyle/>
        <a:p>
          <a:r>
            <a:rPr lang="fr-FR" dirty="0"/>
            <a:t>Si votre candidature est retenue par l’université partenaire, leur lettre d’admission vous permet d’entamer vos procédures de Visa si le pays dans lequel vous vous rendez en nécessite un.</a:t>
          </a:r>
        </a:p>
      </dgm:t>
    </dgm:pt>
    <dgm:pt modelId="{86C07382-F817-4731-8476-54045E790B29}" type="parTrans" cxnId="{2A3BE249-8DE8-4E45-B710-2992384A11DF}">
      <dgm:prSet/>
      <dgm:spPr/>
      <dgm:t>
        <a:bodyPr/>
        <a:lstStyle/>
        <a:p>
          <a:endParaRPr lang="fr-FR"/>
        </a:p>
      </dgm:t>
    </dgm:pt>
    <dgm:pt modelId="{1B5E2ED8-45E2-44F9-AF90-2A93176974A1}" type="sibTrans" cxnId="{2A3BE249-8DE8-4E45-B710-2992384A11DF}">
      <dgm:prSet/>
      <dgm:spPr/>
      <dgm:t>
        <a:bodyPr/>
        <a:lstStyle/>
        <a:p>
          <a:endParaRPr lang="fr-FR"/>
        </a:p>
      </dgm:t>
    </dgm:pt>
    <dgm:pt modelId="{2D198E7D-2E49-4BFE-9AEE-B15DBBA6E181}" type="pres">
      <dgm:prSet presAssocID="{A27164E1-F8D7-46B8-9874-879587E6A64B}" presName="linearFlow" presStyleCnt="0">
        <dgm:presLayoutVars>
          <dgm:dir/>
          <dgm:animLvl val="lvl"/>
          <dgm:resizeHandles val="exact"/>
        </dgm:presLayoutVars>
      </dgm:prSet>
      <dgm:spPr/>
    </dgm:pt>
    <dgm:pt modelId="{1A44B386-78E8-4471-B9FE-E91FC66C6F57}" type="pres">
      <dgm:prSet presAssocID="{808B72CF-EEF6-424F-ABFE-79FE6C3BBF1F}" presName="composite" presStyleCnt="0"/>
      <dgm:spPr/>
    </dgm:pt>
    <dgm:pt modelId="{249DFE33-C4CE-4856-8E1E-B714AEC000AC}" type="pres">
      <dgm:prSet presAssocID="{808B72CF-EEF6-424F-ABFE-79FE6C3BBF1F}" presName="parentText" presStyleLbl="alignNode1" presStyleIdx="0" presStyleCnt="8">
        <dgm:presLayoutVars>
          <dgm:chMax val="1"/>
          <dgm:bulletEnabled val="1"/>
        </dgm:presLayoutVars>
      </dgm:prSet>
      <dgm:spPr/>
    </dgm:pt>
    <dgm:pt modelId="{FC42D637-8DD9-40C8-8165-D23AF8CAE289}" type="pres">
      <dgm:prSet presAssocID="{808B72CF-EEF6-424F-ABFE-79FE6C3BBF1F}" presName="descendantText" presStyleLbl="alignAcc1" presStyleIdx="0" presStyleCnt="8">
        <dgm:presLayoutVars>
          <dgm:bulletEnabled val="1"/>
        </dgm:presLayoutVars>
      </dgm:prSet>
      <dgm:spPr/>
    </dgm:pt>
    <dgm:pt modelId="{F00EA8F3-E70F-46AF-8466-BEBB43DE5C84}" type="pres">
      <dgm:prSet presAssocID="{5C75479C-BD44-4548-8207-D8B58A760B0C}" presName="sp" presStyleCnt="0"/>
      <dgm:spPr/>
    </dgm:pt>
    <dgm:pt modelId="{AFFA3A8B-D221-4A25-9E05-8E9B2EF3D756}" type="pres">
      <dgm:prSet presAssocID="{570927F3-E138-454E-88E3-B4A19D275824}" presName="composite" presStyleCnt="0"/>
      <dgm:spPr/>
    </dgm:pt>
    <dgm:pt modelId="{22C23B09-2C0B-43FB-B8E2-A4BD62332983}" type="pres">
      <dgm:prSet presAssocID="{570927F3-E138-454E-88E3-B4A19D275824}" presName="parentText" presStyleLbl="alignNode1" presStyleIdx="1" presStyleCnt="8">
        <dgm:presLayoutVars>
          <dgm:chMax val="1"/>
          <dgm:bulletEnabled val="1"/>
        </dgm:presLayoutVars>
      </dgm:prSet>
      <dgm:spPr/>
    </dgm:pt>
    <dgm:pt modelId="{BEE44843-2495-4998-A3E3-18239BF550AC}" type="pres">
      <dgm:prSet presAssocID="{570927F3-E138-454E-88E3-B4A19D275824}" presName="descendantText" presStyleLbl="alignAcc1" presStyleIdx="1" presStyleCnt="8">
        <dgm:presLayoutVars>
          <dgm:bulletEnabled val="1"/>
        </dgm:presLayoutVars>
      </dgm:prSet>
      <dgm:spPr/>
    </dgm:pt>
    <dgm:pt modelId="{7B35C11D-C053-46AB-B8C5-5E12B4518DEA}" type="pres">
      <dgm:prSet presAssocID="{B40D6312-D34A-4292-957B-01F30331B9CE}" presName="sp" presStyleCnt="0"/>
      <dgm:spPr/>
    </dgm:pt>
    <dgm:pt modelId="{93D55723-2320-4B72-A12A-FE214FF34E8D}" type="pres">
      <dgm:prSet presAssocID="{D8F3AE32-F247-4F93-8D15-24F331E6C026}" presName="composite" presStyleCnt="0"/>
      <dgm:spPr/>
    </dgm:pt>
    <dgm:pt modelId="{FE8D2EF7-5F78-401B-A5A9-6A3109C51A78}" type="pres">
      <dgm:prSet presAssocID="{D8F3AE32-F247-4F93-8D15-24F331E6C026}" presName="parentText" presStyleLbl="alignNode1" presStyleIdx="2" presStyleCnt="8">
        <dgm:presLayoutVars>
          <dgm:chMax val="1"/>
          <dgm:bulletEnabled val="1"/>
        </dgm:presLayoutVars>
      </dgm:prSet>
      <dgm:spPr/>
    </dgm:pt>
    <dgm:pt modelId="{00328926-15C8-4349-A0E6-AC96261FFF2A}" type="pres">
      <dgm:prSet presAssocID="{D8F3AE32-F247-4F93-8D15-24F331E6C026}" presName="descendantText" presStyleLbl="alignAcc1" presStyleIdx="2" presStyleCnt="8">
        <dgm:presLayoutVars>
          <dgm:bulletEnabled val="1"/>
        </dgm:presLayoutVars>
      </dgm:prSet>
      <dgm:spPr/>
    </dgm:pt>
    <dgm:pt modelId="{5C519561-16BB-4742-9B59-B91EC8AA95E4}" type="pres">
      <dgm:prSet presAssocID="{5B8729D9-5305-400D-BA95-7910119DE582}" presName="sp" presStyleCnt="0"/>
      <dgm:spPr/>
    </dgm:pt>
    <dgm:pt modelId="{275BCDC0-68E2-4869-9D5D-E3B49A70034A}" type="pres">
      <dgm:prSet presAssocID="{52C2AB35-63D9-4B6A-BDB4-A72D3F5CFAAF}" presName="composite" presStyleCnt="0"/>
      <dgm:spPr/>
    </dgm:pt>
    <dgm:pt modelId="{D5A9DB42-C4B9-4756-9FD4-FC7F2C9AB4F1}" type="pres">
      <dgm:prSet presAssocID="{52C2AB35-63D9-4B6A-BDB4-A72D3F5CFAAF}" presName="parentText" presStyleLbl="alignNode1" presStyleIdx="3" presStyleCnt="8">
        <dgm:presLayoutVars>
          <dgm:chMax val="1"/>
          <dgm:bulletEnabled val="1"/>
        </dgm:presLayoutVars>
      </dgm:prSet>
      <dgm:spPr/>
    </dgm:pt>
    <dgm:pt modelId="{EE52FBA3-8401-4FAB-8B02-C2DB31B1E10D}" type="pres">
      <dgm:prSet presAssocID="{52C2AB35-63D9-4B6A-BDB4-A72D3F5CFAAF}" presName="descendantText" presStyleLbl="alignAcc1" presStyleIdx="3" presStyleCnt="8">
        <dgm:presLayoutVars>
          <dgm:bulletEnabled val="1"/>
        </dgm:presLayoutVars>
      </dgm:prSet>
      <dgm:spPr/>
    </dgm:pt>
    <dgm:pt modelId="{F38809FF-495A-48E0-ADA9-9F182FED6B16}" type="pres">
      <dgm:prSet presAssocID="{D77864C8-CEFC-434D-8BA4-037F3A890E84}" presName="sp" presStyleCnt="0"/>
      <dgm:spPr/>
    </dgm:pt>
    <dgm:pt modelId="{1726C7B9-F888-49B4-8B6D-F3DDD7A01FA6}" type="pres">
      <dgm:prSet presAssocID="{05AE131E-B002-466D-8444-3D74769C4B79}" presName="composite" presStyleCnt="0"/>
      <dgm:spPr/>
    </dgm:pt>
    <dgm:pt modelId="{D0E1B19C-16D1-471E-9A19-BAF545B0E6D0}" type="pres">
      <dgm:prSet presAssocID="{05AE131E-B002-466D-8444-3D74769C4B79}" presName="parentText" presStyleLbl="alignNode1" presStyleIdx="4" presStyleCnt="8">
        <dgm:presLayoutVars>
          <dgm:chMax val="1"/>
          <dgm:bulletEnabled val="1"/>
        </dgm:presLayoutVars>
      </dgm:prSet>
      <dgm:spPr/>
    </dgm:pt>
    <dgm:pt modelId="{7D077C35-D61C-4621-8AEB-E68E27C59E5D}" type="pres">
      <dgm:prSet presAssocID="{05AE131E-B002-466D-8444-3D74769C4B79}" presName="descendantText" presStyleLbl="alignAcc1" presStyleIdx="4" presStyleCnt="8">
        <dgm:presLayoutVars>
          <dgm:bulletEnabled val="1"/>
        </dgm:presLayoutVars>
      </dgm:prSet>
      <dgm:spPr/>
    </dgm:pt>
    <dgm:pt modelId="{E4D05047-CD28-4656-A53D-8A02263BEBC4}" type="pres">
      <dgm:prSet presAssocID="{A84D9280-E9BD-4402-9567-028CD3C6DE10}" presName="sp" presStyleCnt="0"/>
      <dgm:spPr/>
    </dgm:pt>
    <dgm:pt modelId="{31F35C57-8312-407F-BBA4-BBB0A3B86A2F}" type="pres">
      <dgm:prSet presAssocID="{2E84763E-470F-45E2-929A-41D10DE6654C}" presName="composite" presStyleCnt="0"/>
      <dgm:spPr/>
    </dgm:pt>
    <dgm:pt modelId="{AA1643D9-FB87-435F-833F-7FECA3A2C3E3}" type="pres">
      <dgm:prSet presAssocID="{2E84763E-470F-45E2-929A-41D10DE6654C}" presName="parentText" presStyleLbl="alignNode1" presStyleIdx="5" presStyleCnt="8">
        <dgm:presLayoutVars>
          <dgm:chMax val="1"/>
          <dgm:bulletEnabled val="1"/>
        </dgm:presLayoutVars>
      </dgm:prSet>
      <dgm:spPr/>
    </dgm:pt>
    <dgm:pt modelId="{727D179B-F0CB-424B-A5C3-575841AEDAF4}" type="pres">
      <dgm:prSet presAssocID="{2E84763E-470F-45E2-929A-41D10DE6654C}" presName="descendantText" presStyleLbl="alignAcc1" presStyleIdx="5" presStyleCnt="8">
        <dgm:presLayoutVars>
          <dgm:bulletEnabled val="1"/>
        </dgm:presLayoutVars>
      </dgm:prSet>
      <dgm:spPr/>
    </dgm:pt>
    <dgm:pt modelId="{0D33DBF1-5FEF-4309-8BEA-3435A113BD66}" type="pres">
      <dgm:prSet presAssocID="{0653265C-2B3E-4BFD-AB55-E61D3D49AD44}" presName="sp" presStyleCnt="0"/>
      <dgm:spPr/>
    </dgm:pt>
    <dgm:pt modelId="{898E5AF1-E5B2-41FF-8E76-1D8DE9A6BC40}" type="pres">
      <dgm:prSet presAssocID="{C619F94F-9B37-4CA9-BAD9-629581FC24DF}" presName="composite" presStyleCnt="0"/>
      <dgm:spPr/>
    </dgm:pt>
    <dgm:pt modelId="{C83C6DB5-5E56-4A7A-A91A-A86EC0C8D7E7}" type="pres">
      <dgm:prSet presAssocID="{C619F94F-9B37-4CA9-BAD9-629581FC24DF}" presName="parentText" presStyleLbl="alignNode1" presStyleIdx="6" presStyleCnt="8">
        <dgm:presLayoutVars>
          <dgm:chMax val="1"/>
          <dgm:bulletEnabled val="1"/>
        </dgm:presLayoutVars>
      </dgm:prSet>
      <dgm:spPr/>
    </dgm:pt>
    <dgm:pt modelId="{17E3F093-65B4-49A7-AF11-7B1345F6CCD8}" type="pres">
      <dgm:prSet presAssocID="{C619F94F-9B37-4CA9-BAD9-629581FC24DF}" presName="descendantText" presStyleLbl="alignAcc1" presStyleIdx="6" presStyleCnt="8">
        <dgm:presLayoutVars>
          <dgm:bulletEnabled val="1"/>
        </dgm:presLayoutVars>
      </dgm:prSet>
      <dgm:spPr/>
    </dgm:pt>
    <dgm:pt modelId="{EBCFF3C8-299F-47FA-91B7-0B9A1C119F5D}" type="pres">
      <dgm:prSet presAssocID="{77801EE9-C3DD-4BD3-B734-23661418FC41}" presName="sp" presStyleCnt="0"/>
      <dgm:spPr/>
    </dgm:pt>
    <dgm:pt modelId="{CDBD52A2-5D6A-4836-AE6E-7D8682F16CBA}" type="pres">
      <dgm:prSet presAssocID="{401DEAC7-8027-40E5-AC1E-A96069D82885}" presName="composite" presStyleCnt="0"/>
      <dgm:spPr/>
    </dgm:pt>
    <dgm:pt modelId="{B85FBBF7-EAB5-42E3-B732-82FEF39A4AF6}" type="pres">
      <dgm:prSet presAssocID="{401DEAC7-8027-40E5-AC1E-A96069D82885}" presName="parentText" presStyleLbl="alignNode1" presStyleIdx="7" presStyleCnt="8">
        <dgm:presLayoutVars>
          <dgm:chMax val="1"/>
          <dgm:bulletEnabled val="1"/>
        </dgm:presLayoutVars>
      </dgm:prSet>
      <dgm:spPr/>
    </dgm:pt>
    <dgm:pt modelId="{143EE602-064E-4D2F-97C8-E268F7E138CC}" type="pres">
      <dgm:prSet presAssocID="{401DEAC7-8027-40E5-AC1E-A96069D82885}" presName="descendantText" presStyleLbl="alignAcc1" presStyleIdx="7" presStyleCnt="8">
        <dgm:presLayoutVars>
          <dgm:bulletEnabled val="1"/>
        </dgm:presLayoutVars>
      </dgm:prSet>
      <dgm:spPr/>
    </dgm:pt>
  </dgm:ptLst>
  <dgm:cxnLst>
    <dgm:cxn modelId="{56FA3A07-CA4A-4288-8347-E8399DC310C5}" type="presOf" srcId="{570927F3-E138-454E-88E3-B4A19D275824}" destId="{22C23B09-2C0B-43FB-B8E2-A4BD62332983}" srcOrd="0" destOrd="0" presId="urn:microsoft.com/office/officeart/2005/8/layout/chevron2"/>
    <dgm:cxn modelId="{1DA0D30C-FA29-4FFB-A3C0-A04EF0C65396}" srcId="{A27164E1-F8D7-46B8-9874-879587E6A64B}" destId="{D8F3AE32-F247-4F93-8D15-24F331E6C026}" srcOrd="2" destOrd="0" parTransId="{DE0037D2-0E19-4664-96F5-6CF1F66F24D1}" sibTransId="{5B8729D9-5305-400D-BA95-7910119DE582}"/>
    <dgm:cxn modelId="{2915CC0F-7EE0-4CA1-BBDE-3F08F94DA10D}" type="presOf" srcId="{C619F94F-9B37-4CA9-BAD9-629581FC24DF}" destId="{C83C6DB5-5E56-4A7A-A91A-A86EC0C8D7E7}" srcOrd="0" destOrd="0" presId="urn:microsoft.com/office/officeart/2005/8/layout/chevron2"/>
    <dgm:cxn modelId="{B396C711-713E-4B13-9A4B-24ACF0827D12}" srcId="{A27164E1-F8D7-46B8-9874-879587E6A64B}" destId="{2E84763E-470F-45E2-929A-41D10DE6654C}" srcOrd="5" destOrd="0" parTransId="{F930225F-2AFE-4078-A707-2DCC1F3DAC1A}" sibTransId="{0653265C-2B3E-4BFD-AB55-E61D3D49AD44}"/>
    <dgm:cxn modelId="{5D963213-247C-4818-A3D3-1A0A092D6CF5}" type="presOf" srcId="{D8F3AE32-F247-4F93-8D15-24F331E6C026}" destId="{FE8D2EF7-5F78-401B-A5A9-6A3109C51A78}" srcOrd="0" destOrd="0" presId="urn:microsoft.com/office/officeart/2005/8/layout/chevron2"/>
    <dgm:cxn modelId="{56BA9713-4DBE-45EC-A8B8-80381828578B}" type="presOf" srcId="{D5923452-3041-40B4-976B-1305D681D403}" destId="{17E3F093-65B4-49A7-AF11-7B1345F6CCD8}" srcOrd="0" destOrd="0" presId="urn:microsoft.com/office/officeart/2005/8/layout/chevron2"/>
    <dgm:cxn modelId="{AE77CA34-1716-4D42-A702-948B9D34E379}" type="presOf" srcId="{0C565FF6-34BA-4231-B62E-E74069ABB1B6}" destId="{00328926-15C8-4349-A0E6-AC96261FFF2A}" srcOrd="0" destOrd="0" presId="urn:microsoft.com/office/officeart/2005/8/layout/chevron2"/>
    <dgm:cxn modelId="{0045EA36-D0AD-4C9D-AC42-5FC0003753B7}" type="presOf" srcId="{401DEAC7-8027-40E5-AC1E-A96069D82885}" destId="{B85FBBF7-EAB5-42E3-B732-82FEF39A4AF6}" srcOrd="0" destOrd="0" presId="urn:microsoft.com/office/officeart/2005/8/layout/chevron2"/>
    <dgm:cxn modelId="{583B9F3C-4AAA-4BC9-8D4E-D4AE7EF0C086}" srcId="{570927F3-E138-454E-88E3-B4A19D275824}" destId="{A86F8A65-CB0D-4220-A57D-D0C1AC9BC68B}" srcOrd="0" destOrd="0" parTransId="{DB3EC1DC-AFEB-40C9-BAE0-85C7AA9CC961}" sibTransId="{FFCE6C49-B623-462A-8351-565D380D4375}"/>
    <dgm:cxn modelId="{5689DF5B-8C06-422B-AB77-A205161DA35C}" srcId="{52C2AB35-63D9-4B6A-BDB4-A72D3F5CFAAF}" destId="{14FB1B00-3D09-4A86-A799-97E22E471CB3}" srcOrd="0" destOrd="0" parTransId="{FAAE23E3-D313-4FD5-AFAD-05920581CB5E}" sibTransId="{057D1A00-905A-4F17-8377-9B4BF2952315}"/>
    <dgm:cxn modelId="{7A7C4142-3F15-4297-A42F-8D8A0148AAEA}" srcId="{808B72CF-EEF6-424F-ABFE-79FE6C3BBF1F}" destId="{1B9098D0-87AA-460A-8F37-CE46C8C1A81A}" srcOrd="0" destOrd="0" parTransId="{31BD5F57-019E-40A5-8140-AF43B020139D}" sibTransId="{AE663D3D-EEC8-4925-BF8E-2A8B5A65A996}"/>
    <dgm:cxn modelId="{2A3BE249-8DE8-4E45-B710-2992384A11DF}" srcId="{401DEAC7-8027-40E5-AC1E-A96069D82885}" destId="{8082E5DD-5A45-4101-8E99-D35BC5B5AB19}" srcOrd="0" destOrd="0" parTransId="{86C07382-F817-4731-8476-54045E790B29}" sibTransId="{1B5E2ED8-45E2-44F9-AF90-2A93176974A1}"/>
    <dgm:cxn modelId="{454DEB6C-523C-4C84-8A46-C46B38A34260}" srcId="{A27164E1-F8D7-46B8-9874-879587E6A64B}" destId="{C619F94F-9B37-4CA9-BAD9-629581FC24DF}" srcOrd="6" destOrd="0" parTransId="{16515722-124B-4324-A349-B0522ECE9484}" sibTransId="{77801EE9-C3DD-4BD3-B734-23661418FC41}"/>
    <dgm:cxn modelId="{9C4F376D-AD1D-494D-A63E-39949B29BA65}" type="presOf" srcId="{E1D5A33D-25F1-4A70-B182-616BD562E0DF}" destId="{7D077C35-D61C-4621-8AEB-E68E27C59E5D}" srcOrd="0" destOrd="0" presId="urn:microsoft.com/office/officeart/2005/8/layout/chevron2"/>
    <dgm:cxn modelId="{41613C71-E533-4095-8342-C157682760DF}" srcId="{C619F94F-9B37-4CA9-BAD9-629581FC24DF}" destId="{D5923452-3041-40B4-976B-1305D681D403}" srcOrd="0" destOrd="0" parTransId="{E9682ED8-E770-4289-BD70-805D3ABC04C2}" sibTransId="{00BD7B20-1180-4DF2-87EE-8CD179986165}"/>
    <dgm:cxn modelId="{0ABB5C71-1F8A-42E0-854D-E296E37D5AEC}" type="presOf" srcId="{05AE131E-B002-466D-8444-3D74769C4B79}" destId="{D0E1B19C-16D1-471E-9A19-BAF545B0E6D0}" srcOrd="0" destOrd="0" presId="urn:microsoft.com/office/officeart/2005/8/layout/chevron2"/>
    <dgm:cxn modelId="{2932CD77-89D3-4025-87FB-BBE7C17E76FC}" type="presOf" srcId="{2E84763E-470F-45E2-929A-41D10DE6654C}" destId="{AA1643D9-FB87-435F-833F-7FECA3A2C3E3}" srcOrd="0" destOrd="0" presId="urn:microsoft.com/office/officeart/2005/8/layout/chevron2"/>
    <dgm:cxn modelId="{97AD6B58-6FDA-49BD-905E-BD6417065CF8}" type="presOf" srcId="{808B72CF-EEF6-424F-ABFE-79FE6C3BBF1F}" destId="{249DFE33-C4CE-4856-8E1E-B714AEC000AC}" srcOrd="0" destOrd="0" presId="urn:microsoft.com/office/officeart/2005/8/layout/chevron2"/>
    <dgm:cxn modelId="{43613059-61B0-4071-B46E-434704113D8B}" srcId="{A27164E1-F8D7-46B8-9874-879587E6A64B}" destId="{52C2AB35-63D9-4B6A-BDB4-A72D3F5CFAAF}" srcOrd="3" destOrd="0" parTransId="{3E782C0B-D369-4967-AE33-6CDCC71F9D06}" sibTransId="{D77864C8-CEFC-434D-8BA4-037F3A890E84}"/>
    <dgm:cxn modelId="{38F0A288-C026-478B-8DDB-08692140DD24}" type="presOf" srcId="{8082E5DD-5A45-4101-8E99-D35BC5B5AB19}" destId="{143EE602-064E-4D2F-97C8-E268F7E138CC}" srcOrd="0" destOrd="0" presId="urn:microsoft.com/office/officeart/2005/8/layout/chevron2"/>
    <dgm:cxn modelId="{8654A28F-9684-4E2D-A6C8-292929F6C202}" srcId="{A27164E1-F8D7-46B8-9874-879587E6A64B}" destId="{808B72CF-EEF6-424F-ABFE-79FE6C3BBF1F}" srcOrd="0" destOrd="0" parTransId="{4D2F0553-1193-4FD2-BA10-743908E16BE9}" sibTransId="{5C75479C-BD44-4548-8207-D8B58A760B0C}"/>
    <dgm:cxn modelId="{B6FA0E91-9737-4CDF-BA71-0B29A2DB1AC1}" type="presOf" srcId="{94D9E907-49A7-4CBA-BEFD-ADA196DEA4B2}" destId="{727D179B-F0CB-424B-A5C3-575841AEDAF4}" srcOrd="0" destOrd="0" presId="urn:microsoft.com/office/officeart/2005/8/layout/chevron2"/>
    <dgm:cxn modelId="{A4247393-8FC4-4342-8518-32E3D6D92ABC}" type="presOf" srcId="{1B9098D0-87AA-460A-8F37-CE46C8C1A81A}" destId="{FC42D637-8DD9-40C8-8165-D23AF8CAE289}" srcOrd="0" destOrd="0" presId="urn:microsoft.com/office/officeart/2005/8/layout/chevron2"/>
    <dgm:cxn modelId="{EB8C8FA8-4795-43F4-A3AE-A9DEE7C57176}" srcId="{D8F3AE32-F247-4F93-8D15-24F331E6C026}" destId="{0C565FF6-34BA-4231-B62E-E74069ABB1B6}" srcOrd="0" destOrd="0" parTransId="{942D4D0C-D34E-4BE7-9946-B0A15277665A}" sibTransId="{B212D0F8-FBA3-440B-9619-064CA1BA17A0}"/>
    <dgm:cxn modelId="{EA70A8A8-0D53-49EA-A90E-6ADB091E543A}" type="presOf" srcId="{52C2AB35-63D9-4B6A-BDB4-A72D3F5CFAAF}" destId="{D5A9DB42-C4B9-4756-9FD4-FC7F2C9AB4F1}" srcOrd="0" destOrd="0" presId="urn:microsoft.com/office/officeart/2005/8/layout/chevron2"/>
    <dgm:cxn modelId="{84D763C1-5B5C-44E3-935C-E537280CA738}" srcId="{A27164E1-F8D7-46B8-9874-879587E6A64B}" destId="{401DEAC7-8027-40E5-AC1E-A96069D82885}" srcOrd="7" destOrd="0" parTransId="{4B168F29-39AA-476B-8660-2770C0BAA232}" sibTransId="{F96D3EFB-3149-49FC-87E4-AAC69455A255}"/>
    <dgm:cxn modelId="{2339F4D4-329D-490F-A104-268E751FC794}" srcId="{A27164E1-F8D7-46B8-9874-879587E6A64B}" destId="{05AE131E-B002-466D-8444-3D74769C4B79}" srcOrd="4" destOrd="0" parTransId="{B71527AD-A41D-4521-9BC3-D4533C1C7109}" sibTransId="{A84D9280-E9BD-4402-9567-028CD3C6DE10}"/>
    <dgm:cxn modelId="{866693E4-D9C0-4786-8C5D-76B0697EC711}" type="presOf" srcId="{14FB1B00-3D09-4A86-A799-97E22E471CB3}" destId="{EE52FBA3-8401-4FAB-8B02-C2DB31B1E10D}" srcOrd="0" destOrd="0" presId="urn:microsoft.com/office/officeart/2005/8/layout/chevron2"/>
    <dgm:cxn modelId="{483E9FE7-CB34-4C25-8F63-36FCB528CF0B}" srcId="{2E84763E-470F-45E2-929A-41D10DE6654C}" destId="{94D9E907-49A7-4CBA-BEFD-ADA196DEA4B2}" srcOrd="0" destOrd="0" parTransId="{6DF0C8F6-6B54-48CE-9F8A-9611217BA619}" sibTransId="{A23BD2BA-C491-4A40-9070-4DC2C0106CE5}"/>
    <dgm:cxn modelId="{3F4E5EEA-7857-4A3F-A620-16EF94D27ACC}" type="presOf" srcId="{A86F8A65-CB0D-4220-A57D-D0C1AC9BC68B}" destId="{BEE44843-2495-4998-A3E3-18239BF550AC}" srcOrd="0" destOrd="0" presId="urn:microsoft.com/office/officeart/2005/8/layout/chevron2"/>
    <dgm:cxn modelId="{B649D5EF-9CBD-4280-894B-9B091036C6C9}" srcId="{A27164E1-F8D7-46B8-9874-879587E6A64B}" destId="{570927F3-E138-454E-88E3-B4A19D275824}" srcOrd="1" destOrd="0" parTransId="{F187E676-B533-4873-B938-B61CD816C46A}" sibTransId="{B40D6312-D34A-4292-957B-01F30331B9CE}"/>
    <dgm:cxn modelId="{0A4684FE-AF10-4FA7-A2E8-AE5D3B662651}" type="presOf" srcId="{A27164E1-F8D7-46B8-9874-879587E6A64B}" destId="{2D198E7D-2E49-4BFE-9AEE-B15DBBA6E181}" srcOrd="0" destOrd="0" presId="urn:microsoft.com/office/officeart/2005/8/layout/chevron2"/>
    <dgm:cxn modelId="{2A06D5FE-31DE-4FB0-9873-E34884FA456B}" srcId="{05AE131E-B002-466D-8444-3D74769C4B79}" destId="{E1D5A33D-25F1-4A70-B182-616BD562E0DF}" srcOrd="0" destOrd="0" parTransId="{1A9526F5-2126-4818-9C57-759AE80229AE}" sibTransId="{530AD0DD-D2D4-44C3-AA27-2987D1106948}"/>
    <dgm:cxn modelId="{EFC5F8D1-65EE-4C49-BA81-063C39B4497F}" type="presParOf" srcId="{2D198E7D-2E49-4BFE-9AEE-B15DBBA6E181}" destId="{1A44B386-78E8-4471-B9FE-E91FC66C6F57}" srcOrd="0" destOrd="0" presId="urn:microsoft.com/office/officeart/2005/8/layout/chevron2"/>
    <dgm:cxn modelId="{7F5C46A4-1DBD-4117-B683-C8DC439CF0CE}" type="presParOf" srcId="{1A44B386-78E8-4471-B9FE-E91FC66C6F57}" destId="{249DFE33-C4CE-4856-8E1E-B714AEC000AC}" srcOrd="0" destOrd="0" presId="urn:microsoft.com/office/officeart/2005/8/layout/chevron2"/>
    <dgm:cxn modelId="{B0E5B351-3F38-43D4-B403-36BF4CE2CAAB}" type="presParOf" srcId="{1A44B386-78E8-4471-B9FE-E91FC66C6F57}" destId="{FC42D637-8DD9-40C8-8165-D23AF8CAE289}" srcOrd="1" destOrd="0" presId="urn:microsoft.com/office/officeart/2005/8/layout/chevron2"/>
    <dgm:cxn modelId="{276B7876-927B-47C0-AA86-69FF33317EE6}" type="presParOf" srcId="{2D198E7D-2E49-4BFE-9AEE-B15DBBA6E181}" destId="{F00EA8F3-E70F-46AF-8466-BEBB43DE5C84}" srcOrd="1" destOrd="0" presId="urn:microsoft.com/office/officeart/2005/8/layout/chevron2"/>
    <dgm:cxn modelId="{2C091C85-CA4D-475A-BB9C-1D967C4261D8}" type="presParOf" srcId="{2D198E7D-2E49-4BFE-9AEE-B15DBBA6E181}" destId="{AFFA3A8B-D221-4A25-9E05-8E9B2EF3D756}" srcOrd="2" destOrd="0" presId="urn:microsoft.com/office/officeart/2005/8/layout/chevron2"/>
    <dgm:cxn modelId="{561A3330-CE82-4C55-A788-FA7AAACF2EC1}" type="presParOf" srcId="{AFFA3A8B-D221-4A25-9E05-8E9B2EF3D756}" destId="{22C23B09-2C0B-43FB-B8E2-A4BD62332983}" srcOrd="0" destOrd="0" presId="urn:microsoft.com/office/officeart/2005/8/layout/chevron2"/>
    <dgm:cxn modelId="{D5E720F4-92A1-434C-9F75-8E8DD5FB75BA}" type="presParOf" srcId="{AFFA3A8B-D221-4A25-9E05-8E9B2EF3D756}" destId="{BEE44843-2495-4998-A3E3-18239BF550AC}" srcOrd="1" destOrd="0" presId="urn:microsoft.com/office/officeart/2005/8/layout/chevron2"/>
    <dgm:cxn modelId="{8CEAE484-C348-4D60-A1EA-F5035245615D}" type="presParOf" srcId="{2D198E7D-2E49-4BFE-9AEE-B15DBBA6E181}" destId="{7B35C11D-C053-46AB-B8C5-5E12B4518DEA}" srcOrd="3" destOrd="0" presId="urn:microsoft.com/office/officeart/2005/8/layout/chevron2"/>
    <dgm:cxn modelId="{B8AF90D2-CED9-4E24-BA0D-31A49A2E9065}" type="presParOf" srcId="{2D198E7D-2E49-4BFE-9AEE-B15DBBA6E181}" destId="{93D55723-2320-4B72-A12A-FE214FF34E8D}" srcOrd="4" destOrd="0" presId="urn:microsoft.com/office/officeart/2005/8/layout/chevron2"/>
    <dgm:cxn modelId="{F4157BB8-CE6B-4A4A-9044-8CDD00C07523}" type="presParOf" srcId="{93D55723-2320-4B72-A12A-FE214FF34E8D}" destId="{FE8D2EF7-5F78-401B-A5A9-6A3109C51A78}" srcOrd="0" destOrd="0" presId="urn:microsoft.com/office/officeart/2005/8/layout/chevron2"/>
    <dgm:cxn modelId="{6FA811A4-4981-48C5-A8C2-43C309F748BD}" type="presParOf" srcId="{93D55723-2320-4B72-A12A-FE214FF34E8D}" destId="{00328926-15C8-4349-A0E6-AC96261FFF2A}" srcOrd="1" destOrd="0" presId="urn:microsoft.com/office/officeart/2005/8/layout/chevron2"/>
    <dgm:cxn modelId="{BB24BBF2-880F-436B-84AC-16071FDE744E}" type="presParOf" srcId="{2D198E7D-2E49-4BFE-9AEE-B15DBBA6E181}" destId="{5C519561-16BB-4742-9B59-B91EC8AA95E4}" srcOrd="5" destOrd="0" presId="urn:microsoft.com/office/officeart/2005/8/layout/chevron2"/>
    <dgm:cxn modelId="{76C4690F-4EC2-454F-96F6-78CAA8CB5FCD}" type="presParOf" srcId="{2D198E7D-2E49-4BFE-9AEE-B15DBBA6E181}" destId="{275BCDC0-68E2-4869-9D5D-E3B49A70034A}" srcOrd="6" destOrd="0" presId="urn:microsoft.com/office/officeart/2005/8/layout/chevron2"/>
    <dgm:cxn modelId="{69AEDD43-F12B-4C6C-84C5-5BAAAB76F2D3}" type="presParOf" srcId="{275BCDC0-68E2-4869-9D5D-E3B49A70034A}" destId="{D5A9DB42-C4B9-4756-9FD4-FC7F2C9AB4F1}" srcOrd="0" destOrd="0" presId="urn:microsoft.com/office/officeart/2005/8/layout/chevron2"/>
    <dgm:cxn modelId="{79A454E9-C928-4174-A3E0-FCF493CD8A97}" type="presParOf" srcId="{275BCDC0-68E2-4869-9D5D-E3B49A70034A}" destId="{EE52FBA3-8401-4FAB-8B02-C2DB31B1E10D}" srcOrd="1" destOrd="0" presId="urn:microsoft.com/office/officeart/2005/8/layout/chevron2"/>
    <dgm:cxn modelId="{3C63DC7D-4857-4C91-8467-DFF85A8B0305}" type="presParOf" srcId="{2D198E7D-2E49-4BFE-9AEE-B15DBBA6E181}" destId="{F38809FF-495A-48E0-ADA9-9F182FED6B16}" srcOrd="7" destOrd="0" presId="urn:microsoft.com/office/officeart/2005/8/layout/chevron2"/>
    <dgm:cxn modelId="{2118C70B-7FD9-4D67-8FAB-4E920A93EE55}" type="presParOf" srcId="{2D198E7D-2E49-4BFE-9AEE-B15DBBA6E181}" destId="{1726C7B9-F888-49B4-8B6D-F3DDD7A01FA6}" srcOrd="8" destOrd="0" presId="urn:microsoft.com/office/officeart/2005/8/layout/chevron2"/>
    <dgm:cxn modelId="{481C95C0-0EA1-4950-B56B-22A6C5E389A0}" type="presParOf" srcId="{1726C7B9-F888-49B4-8B6D-F3DDD7A01FA6}" destId="{D0E1B19C-16D1-471E-9A19-BAF545B0E6D0}" srcOrd="0" destOrd="0" presId="urn:microsoft.com/office/officeart/2005/8/layout/chevron2"/>
    <dgm:cxn modelId="{710C4117-0A87-4841-936E-F78467DB2B61}" type="presParOf" srcId="{1726C7B9-F888-49B4-8B6D-F3DDD7A01FA6}" destId="{7D077C35-D61C-4621-8AEB-E68E27C59E5D}" srcOrd="1" destOrd="0" presId="urn:microsoft.com/office/officeart/2005/8/layout/chevron2"/>
    <dgm:cxn modelId="{F7E5A0F6-80A8-464E-A367-058B32D39730}" type="presParOf" srcId="{2D198E7D-2E49-4BFE-9AEE-B15DBBA6E181}" destId="{E4D05047-CD28-4656-A53D-8A02263BEBC4}" srcOrd="9" destOrd="0" presId="urn:microsoft.com/office/officeart/2005/8/layout/chevron2"/>
    <dgm:cxn modelId="{99DD1F36-6115-4DDE-8AA6-4A96DB54B869}" type="presParOf" srcId="{2D198E7D-2E49-4BFE-9AEE-B15DBBA6E181}" destId="{31F35C57-8312-407F-BBA4-BBB0A3B86A2F}" srcOrd="10" destOrd="0" presId="urn:microsoft.com/office/officeart/2005/8/layout/chevron2"/>
    <dgm:cxn modelId="{250B80A7-4BFB-4690-B891-465E4EDADD3C}" type="presParOf" srcId="{31F35C57-8312-407F-BBA4-BBB0A3B86A2F}" destId="{AA1643D9-FB87-435F-833F-7FECA3A2C3E3}" srcOrd="0" destOrd="0" presId="urn:microsoft.com/office/officeart/2005/8/layout/chevron2"/>
    <dgm:cxn modelId="{28B4359F-E2FB-491D-A580-399C1E86537D}" type="presParOf" srcId="{31F35C57-8312-407F-BBA4-BBB0A3B86A2F}" destId="{727D179B-F0CB-424B-A5C3-575841AEDAF4}" srcOrd="1" destOrd="0" presId="urn:microsoft.com/office/officeart/2005/8/layout/chevron2"/>
    <dgm:cxn modelId="{B76A3E6D-CFAB-4F67-9C4B-571F7D53C660}" type="presParOf" srcId="{2D198E7D-2E49-4BFE-9AEE-B15DBBA6E181}" destId="{0D33DBF1-5FEF-4309-8BEA-3435A113BD66}" srcOrd="11" destOrd="0" presId="urn:microsoft.com/office/officeart/2005/8/layout/chevron2"/>
    <dgm:cxn modelId="{3CFBE345-4585-4351-A190-7D6F242A6508}" type="presParOf" srcId="{2D198E7D-2E49-4BFE-9AEE-B15DBBA6E181}" destId="{898E5AF1-E5B2-41FF-8E76-1D8DE9A6BC40}" srcOrd="12" destOrd="0" presId="urn:microsoft.com/office/officeart/2005/8/layout/chevron2"/>
    <dgm:cxn modelId="{20EE422F-9842-4BB3-92F0-FDE5E7C3E297}" type="presParOf" srcId="{898E5AF1-E5B2-41FF-8E76-1D8DE9A6BC40}" destId="{C83C6DB5-5E56-4A7A-A91A-A86EC0C8D7E7}" srcOrd="0" destOrd="0" presId="urn:microsoft.com/office/officeart/2005/8/layout/chevron2"/>
    <dgm:cxn modelId="{41729708-F6AE-485B-9A27-E4AD97B4F3B7}" type="presParOf" srcId="{898E5AF1-E5B2-41FF-8E76-1D8DE9A6BC40}" destId="{17E3F093-65B4-49A7-AF11-7B1345F6CCD8}" srcOrd="1" destOrd="0" presId="urn:microsoft.com/office/officeart/2005/8/layout/chevron2"/>
    <dgm:cxn modelId="{01E8B53F-023B-4E60-B6AB-29FAD3523C32}" type="presParOf" srcId="{2D198E7D-2E49-4BFE-9AEE-B15DBBA6E181}" destId="{EBCFF3C8-299F-47FA-91B7-0B9A1C119F5D}" srcOrd="13" destOrd="0" presId="urn:microsoft.com/office/officeart/2005/8/layout/chevron2"/>
    <dgm:cxn modelId="{3DCC7E20-242D-4064-A0CD-D31739B2B838}" type="presParOf" srcId="{2D198E7D-2E49-4BFE-9AEE-B15DBBA6E181}" destId="{CDBD52A2-5D6A-4836-AE6E-7D8682F16CBA}" srcOrd="14" destOrd="0" presId="urn:microsoft.com/office/officeart/2005/8/layout/chevron2"/>
    <dgm:cxn modelId="{68AE33C0-9DC7-40BD-A396-C0B98B70E1FE}" type="presParOf" srcId="{CDBD52A2-5D6A-4836-AE6E-7D8682F16CBA}" destId="{B85FBBF7-EAB5-42E3-B732-82FEF39A4AF6}" srcOrd="0" destOrd="0" presId="urn:microsoft.com/office/officeart/2005/8/layout/chevron2"/>
    <dgm:cxn modelId="{375FBF94-BE1A-4BF9-A5E8-AFB025DBCFE1}" type="presParOf" srcId="{CDBD52A2-5D6A-4836-AE6E-7D8682F16CBA}" destId="{143EE602-064E-4D2F-97C8-E268F7E138C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DFE33-C4CE-4856-8E1E-B714AEC000AC}">
      <dsp:nvSpPr>
        <dsp:cNvPr id="0" name=""/>
        <dsp:cNvSpPr/>
      </dsp:nvSpPr>
      <dsp:spPr>
        <a:xfrm rot="5400000">
          <a:off x="-99949" y="100944"/>
          <a:ext cx="666327" cy="46642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1</a:t>
          </a:r>
        </a:p>
      </dsp:txBody>
      <dsp:txXfrm rot="-5400000">
        <a:off x="1" y="234210"/>
        <a:ext cx="466429" cy="199898"/>
      </dsp:txXfrm>
    </dsp:sp>
    <dsp:sp modelId="{FC42D637-8DD9-40C8-8165-D23AF8CAE289}">
      <dsp:nvSpPr>
        <dsp:cNvPr id="0" name=""/>
        <dsp:cNvSpPr/>
      </dsp:nvSpPr>
      <dsp:spPr>
        <a:xfrm rot="5400000">
          <a:off x="4183279" y="-3715854"/>
          <a:ext cx="433112" cy="786681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Candidater à une mobilité hors Europe à l’Université de Tours</a:t>
          </a:r>
        </a:p>
      </dsp:txBody>
      <dsp:txXfrm rot="-5400000">
        <a:off x="466430" y="22138"/>
        <a:ext cx="7845669" cy="390826"/>
      </dsp:txXfrm>
    </dsp:sp>
    <dsp:sp modelId="{22C23B09-2C0B-43FB-B8E2-A4BD62332983}">
      <dsp:nvSpPr>
        <dsp:cNvPr id="0" name=""/>
        <dsp:cNvSpPr/>
      </dsp:nvSpPr>
      <dsp:spPr>
        <a:xfrm rot="5400000">
          <a:off x="-99949" y="693119"/>
          <a:ext cx="666327" cy="466429"/>
        </a:xfrm>
        <a:prstGeom prst="chevron">
          <a:avLst/>
        </a:prstGeom>
        <a:solidFill>
          <a:schemeClr val="accent3">
            <a:hueOff val="1607181"/>
            <a:satOff val="-2411"/>
            <a:lumOff val="-392"/>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2</a:t>
          </a:r>
        </a:p>
      </dsp:txBody>
      <dsp:txXfrm rot="-5400000">
        <a:off x="1" y="826385"/>
        <a:ext cx="466429" cy="199898"/>
      </dsp:txXfrm>
    </dsp:sp>
    <dsp:sp modelId="{BEE44843-2495-4998-A3E3-18239BF550AC}">
      <dsp:nvSpPr>
        <dsp:cNvPr id="0" name=""/>
        <dsp:cNvSpPr/>
      </dsp:nvSpPr>
      <dsp:spPr>
        <a:xfrm rot="5400000">
          <a:off x="4183279" y="-3123679"/>
          <a:ext cx="433112" cy="7866812"/>
        </a:xfrm>
        <a:prstGeom prst="round2SameRect">
          <a:avLst/>
        </a:prstGeom>
        <a:solidFill>
          <a:schemeClr val="lt1">
            <a:alpha val="90000"/>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Être sélectionné par le jury de l’UT et affecté sur une université partenaire</a:t>
          </a:r>
        </a:p>
      </dsp:txBody>
      <dsp:txXfrm rot="-5400000">
        <a:off x="466430" y="614313"/>
        <a:ext cx="7845669" cy="390826"/>
      </dsp:txXfrm>
    </dsp:sp>
    <dsp:sp modelId="{FE8D2EF7-5F78-401B-A5A9-6A3109C51A78}">
      <dsp:nvSpPr>
        <dsp:cNvPr id="0" name=""/>
        <dsp:cNvSpPr/>
      </dsp:nvSpPr>
      <dsp:spPr>
        <a:xfrm rot="5400000">
          <a:off x="-99949" y="1285293"/>
          <a:ext cx="666327" cy="466429"/>
        </a:xfrm>
        <a:prstGeom prst="chevron">
          <a:avLst/>
        </a:prstGeom>
        <a:solidFill>
          <a:schemeClr val="accent3">
            <a:hueOff val="3214361"/>
            <a:satOff val="-4823"/>
            <a:lumOff val="-784"/>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3</a:t>
          </a:r>
        </a:p>
      </dsp:txBody>
      <dsp:txXfrm rot="-5400000">
        <a:off x="1" y="1418559"/>
        <a:ext cx="466429" cy="199898"/>
      </dsp:txXfrm>
    </dsp:sp>
    <dsp:sp modelId="{00328926-15C8-4349-A0E6-AC96261FFF2A}">
      <dsp:nvSpPr>
        <dsp:cNvPr id="0" name=""/>
        <dsp:cNvSpPr/>
      </dsp:nvSpPr>
      <dsp:spPr>
        <a:xfrm rot="5400000">
          <a:off x="4183279" y="-2531505"/>
          <a:ext cx="433112" cy="7866812"/>
        </a:xfrm>
        <a:prstGeom prst="round2SameRect">
          <a:avLst/>
        </a:prstGeom>
        <a:solidFill>
          <a:schemeClr val="lt1">
            <a:alpha val="90000"/>
            <a:hueOff val="0"/>
            <a:satOff val="0"/>
            <a:lumOff val="0"/>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Confirmer/décliner la proposition d’affectation du jury de l’UT</a:t>
          </a:r>
        </a:p>
      </dsp:txBody>
      <dsp:txXfrm rot="-5400000">
        <a:off x="466430" y="1206487"/>
        <a:ext cx="7845669" cy="390826"/>
      </dsp:txXfrm>
    </dsp:sp>
    <dsp:sp modelId="{D5A9DB42-C4B9-4756-9FD4-FC7F2C9AB4F1}">
      <dsp:nvSpPr>
        <dsp:cNvPr id="0" name=""/>
        <dsp:cNvSpPr/>
      </dsp:nvSpPr>
      <dsp:spPr>
        <a:xfrm rot="5400000">
          <a:off x="-99949" y="1877468"/>
          <a:ext cx="666327" cy="466429"/>
        </a:xfrm>
        <a:prstGeom prst="chevron">
          <a:avLst/>
        </a:prstGeom>
        <a:solidFill>
          <a:schemeClr val="accent3">
            <a:hueOff val="4821541"/>
            <a:satOff val="-7234"/>
            <a:lumOff val="-1176"/>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4</a:t>
          </a:r>
        </a:p>
      </dsp:txBody>
      <dsp:txXfrm rot="-5400000">
        <a:off x="1" y="2010734"/>
        <a:ext cx="466429" cy="199898"/>
      </dsp:txXfrm>
    </dsp:sp>
    <dsp:sp modelId="{EE52FBA3-8401-4FAB-8B02-C2DB31B1E10D}">
      <dsp:nvSpPr>
        <dsp:cNvPr id="0" name=""/>
        <dsp:cNvSpPr/>
      </dsp:nvSpPr>
      <dsp:spPr>
        <a:xfrm rot="5400000">
          <a:off x="4183279" y="-1939330"/>
          <a:ext cx="433112" cy="7866812"/>
        </a:xfrm>
        <a:prstGeom prst="round2SameRect">
          <a:avLst/>
        </a:prstGeom>
        <a:solidFill>
          <a:schemeClr val="lt1">
            <a:alpha val="90000"/>
            <a:hueOff val="0"/>
            <a:satOff val="0"/>
            <a:lumOff val="0"/>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La Direction des Relations Internationales réalise les nominations auprès des universités partenaires selon leur calendrier et par ordre de priorité</a:t>
          </a:r>
        </a:p>
      </dsp:txBody>
      <dsp:txXfrm rot="-5400000">
        <a:off x="466430" y="1798662"/>
        <a:ext cx="7845669" cy="390826"/>
      </dsp:txXfrm>
    </dsp:sp>
    <dsp:sp modelId="{D0E1B19C-16D1-471E-9A19-BAF545B0E6D0}">
      <dsp:nvSpPr>
        <dsp:cNvPr id="0" name=""/>
        <dsp:cNvSpPr/>
      </dsp:nvSpPr>
      <dsp:spPr>
        <a:xfrm rot="5400000">
          <a:off x="-99949" y="2469642"/>
          <a:ext cx="666327" cy="466429"/>
        </a:xfrm>
        <a:prstGeom prst="chevron">
          <a:avLst/>
        </a:prstGeom>
        <a:solidFill>
          <a:schemeClr val="accent3">
            <a:hueOff val="6428722"/>
            <a:satOff val="-9646"/>
            <a:lumOff val="-1569"/>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5</a:t>
          </a:r>
        </a:p>
      </dsp:txBody>
      <dsp:txXfrm rot="-5400000">
        <a:off x="1" y="2602908"/>
        <a:ext cx="466429" cy="199898"/>
      </dsp:txXfrm>
    </dsp:sp>
    <dsp:sp modelId="{7D077C35-D61C-4621-8AEB-E68E27C59E5D}">
      <dsp:nvSpPr>
        <dsp:cNvPr id="0" name=""/>
        <dsp:cNvSpPr/>
      </dsp:nvSpPr>
      <dsp:spPr>
        <a:xfrm rot="5400000">
          <a:off x="4183279" y="-1347156"/>
          <a:ext cx="433112" cy="7866812"/>
        </a:xfrm>
        <a:prstGeom prst="round2SameRect">
          <a:avLst/>
        </a:prstGeom>
        <a:solidFill>
          <a:schemeClr val="lt1">
            <a:alpha val="90000"/>
            <a:hueOff val="0"/>
            <a:satOff val="0"/>
            <a:lumOff val="0"/>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t>L’université partenaire prend contact avec les étudiants nominés et leur communique leur « application process »</a:t>
          </a:r>
        </a:p>
      </dsp:txBody>
      <dsp:txXfrm rot="-5400000">
        <a:off x="466430" y="2390836"/>
        <a:ext cx="7845669" cy="390826"/>
      </dsp:txXfrm>
    </dsp:sp>
    <dsp:sp modelId="{AA1643D9-FB87-435F-833F-7FECA3A2C3E3}">
      <dsp:nvSpPr>
        <dsp:cNvPr id="0" name=""/>
        <dsp:cNvSpPr/>
      </dsp:nvSpPr>
      <dsp:spPr>
        <a:xfrm rot="5400000">
          <a:off x="-99949" y="3061817"/>
          <a:ext cx="666327" cy="466429"/>
        </a:xfrm>
        <a:prstGeom prst="chevron">
          <a:avLst/>
        </a:prstGeom>
        <a:solidFill>
          <a:schemeClr val="accent3">
            <a:hueOff val="8035903"/>
            <a:satOff val="-12057"/>
            <a:lumOff val="-1961"/>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6</a:t>
          </a:r>
        </a:p>
      </dsp:txBody>
      <dsp:txXfrm rot="-5400000">
        <a:off x="1" y="3195083"/>
        <a:ext cx="466429" cy="199898"/>
      </dsp:txXfrm>
    </dsp:sp>
    <dsp:sp modelId="{727D179B-F0CB-424B-A5C3-575841AEDAF4}">
      <dsp:nvSpPr>
        <dsp:cNvPr id="0" name=""/>
        <dsp:cNvSpPr/>
      </dsp:nvSpPr>
      <dsp:spPr>
        <a:xfrm rot="5400000">
          <a:off x="4183279" y="-754981"/>
          <a:ext cx="433112" cy="7866812"/>
        </a:xfrm>
        <a:prstGeom prst="round2SameRect">
          <a:avLst/>
        </a:prstGeom>
        <a:solidFill>
          <a:schemeClr val="lt1">
            <a:alpha val="90000"/>
            <a:hueOff val="0"/>
            <a:satOff val="0"/>
            <a:lumOff val="0"/>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Suivre les instructions données par l’université partenaire et compléter leur dossier de candidature/ « application process »</a:t>
          </a:r>
        </a:p>
      </dsp:txBody>
      <dsp:txXfrm rot="-5400000">
        <a:off x="466430" y="2983011"/>
        <a:ext cx="7845669" cy="390826"/>
      </dsp:txXfrm>
    </dsp:sp>
    <dsp:sp modelId="{C83C6DB5-5E56-4A7A-A91A-A86EC0C8D7E7}">
      <dsp:nvSpPr>
        <dsp:cNvPr id="0" name=""/>
        <dsp:cNvSpPr/>
      </dsp:nvSpPr>
      <dsp:spPr>
        <a:xfrm rot="5400000">
          <a:off x="-99949" y="3653991"/>
          <a:ext cx="666327" cy="466429"/>
        </a:xfrm>
        <a:prstGeom prst="chevron">
          <a:avLst/>
        </a:prstGeom>
        <a:solidFill>
          <a:schemeClr val="accent3">
            <a:hueOff val="9643083"/>
            <a:satOff val="-14469"/>
            <a:lumOff val="-2353"/>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7</a:t>
          </a:r>
        </a:p>
      </dsp:txBody>
      <dsp:txXfrm rot="-5400000">
        <a:off x="1" y="3787257"/>
        <a:ext cx="466429" cy="199898"/>
      </dsp:txXfrm>
    </dsp:sp>
    <dsp:sp modelId="{17E3F093-65B4-49A7-AF11-7B1345F6CCD8}">
      <dsp:nvSpPr>
        <dsp:cNvPr id="0" name=""/>
        <dsp:cNvSpPr/>
      </dsp:nvSpPr>
      <dsp:spPr>
        <a:xfrm rot="5400000">
          <a:off x="4183279" y="-162807"/>
          <a:ext cx="433112" cy="7866812"/>
        </a:xfrm>
        <a:prstGeom prst="round2SameRect">
          <a:avLst/>
        </a:prstGeom>
        <a:solidFill>
          <a:schemeClr val="lt1">
            <a:alpha val="90000"/>
            <a:hueOff val="0"/>
            <a:satOff val="0"/>
            <a:lumOff val="0"/>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Attendre la décision d’admission de l’université partenaire</a:t>
          </a:r>
        </a:p>
      </dsp:txBody>
      <dsp:txXfrm rot="-5400000">
        <a:off x="466430" y="3575185"/>
        <a:ext cx="7845669" cy="390826"/>
      </dsp:txXfrm>
    </dsp:sp>
    <dsp:sp modelId="{B85FBBF7-EAB5-42E3-B732-82FEF39A4AF6}">
      <dsp:nvSpPr>
        <dsp:cNvPr id="0" name=""/>
        <dsp:cNvSpPr/>
      </dsp:nvSpPr>
      <dsp:spPr>
        <a:xfrm rot="5400000">
          <a:off x="-99949" y="4246166"/>
          <a:ext cx="666327" cy="466429"/>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STEP 8</a:t>
          </a:r>
        </a:p>
      </dsp:txBody>
      <dsp:txXfrm rot="-5400000">
        <a:off x="1" y="4379432"/>
        <a:ext cx="466429" cy="199898"/>
      </dsp:txXfrm>
    </dsp:sp>
    <dsp:sp modelId="{143EE602-064E-4D2F-97C8-E268F7E138CC}">
      <dsp:nvSpPr>
        <dsp:cNvPr id="0" name=""/>
        <dsp:cNvSpPr/>
      </dsp:nvSpPr>
      <dsp:spPr>
        <a:xfrm rot="5400000">
          <a:off x="4183279" y="429366"/>
          <a:ext cx="433112" cy="7866812"/>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Si votre candidature est retenue par l’université partenaire, leur lettre d’admission vous permet d’entamer vos procédures de Visa si le pays dans lequel vous vous rendez en nécessite un.</a:t>
          </a:r>
        </a:p>
      </dsp:txBody>
      <dsp:txXfrm rot="-5400000">
        <a:off x="466430" y="4167359"/>
        <a:ext cx="7845669" cy="3908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1FC53F-B4A8-4251-9CDD-F4756EAE9BE8}" type="datetimeFigureOut">
              <a:rPr lang="fr-FR" smtClean="0"/>
              <a:t>16/04/2024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0DE24F-68A7-46CD-9D39-2F22F45CF617}" type="slidenum">
              <a:rPr lang="fr-FR" smtClean="0"/>
              <a:t>‹N°›</a:t>
            </a:fld>
            <a:endParaRPr lang="fr-FR"/>
          </a:p>
        </p:txBody>
      </p:sp>
    </p:spTree>
    <p:extLst>
      <p:ext uri="{BB962C8B-B14F-4D97-AF65-F5344CB8AC3E}">
        <p14:creationId xmlns:p14="http://schemas.microsoft.com/office/powerpoint/2010/main" val="202143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steur.fr/fr/centre-medical/preparer-son-voya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bg1"/>
                </a:solidFill>
              </a:rPr>
              <a:t>Vérifiez si des vaccins sont nécessaires :  </a:t>
            </a:r>
            <a:r>
              <a:rPr lang="fr-FR" sz="1200" dirty="0">
                <a:solidFill>
                  <a:schemeClr val="bg1"/>
                </a:solidFill>
                <a:hlinkClick r:id="rId3"/>
              </a:rPr>
              <a:t>https://www.pasteur.fr/fr/centre-medical/preparer-son-voyage</a:t>
            </a:r>
            <a:endParaRPr lang="fr-FR" sz="1200" dirty="0">
              <a:solidFill>
                <a:schemeClr val="bg1"/>
              </a:solidFill>
            </a:endParaRPr>
          </a:p>
          <a:p>
            <a:endParaRPr lang="fr-FR" dirty="0"/>
          </a:p>
        </p:txBody>
      </p:sp>
      <p:sp>
        <p:nvSpPr>
          <p:cNvPr id="4" name="Espace réservé du numéro de diapositive 3"/>
          <p:cNvSpPr>
            <a:spLocks noGrp="1"/>
          </p:cNvSpPr>
          <p:nvPr>
            <p:ph type="sldNum" sz="quarter" idx="5"/>
          </p:nvPr>
        </p:nvSpPr>
        <p:spPr/>
        <p:txBody>
          <a:bodyPr/>
          <a:lstStyle/>
          <a:p>
            <a:fld id="{C60DE24F-68A7-46CD-9D39-2F22F45CF617}" type="slidenum">
              <a:rPr lang="fr-FR" smtClean="0"/>
              <a:t>9</a:t>
            </a:fld>
            <a:endParaRPr lang="fr-FR"/>
          </a:p>
        </p:txBody>
      </p:sp>
    </p:spTree>
    <p:extLst>
      <p:ext uri="{BB962C8B-B14F-4D97-AF65-F5344CB8AC3E}">
        <p14:creationId xmlns:p14="http://schemas.microsoft.com/office/powerpoint/2010/main" val="3108360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8" name="ZoneTexte 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9" name="ZoneTexte 8"/>
          <p:cNvSpPr txBox="1"/>
          <p:nvPr userDrawn="1"/>
        </p:nvSpPr>
        <p:spPr>
          <a:xfrm>
            <a:off x="7020272" y="6165304"/>
            <a:ext cx="1229360" cy="692696"/>
          </a:xfrm>
          <a:prstGeom prst="rect">
            <a:avLst/>
          </a:prstGeom>
          <a:noFill/>
        </p:spPr>
        <p:txBody>
          <a:bodyPr wrap="square" lIns="0" tIns="0" rIns="0" bIns="0" rtlCol="0" anchor="ctr" anchorCtr="0">
            <a:noAutofit/>
          </a:bodyPr>
          <a:lstStyle/>
          <a:p>
            <a:pPr algn="r"/>
            <a:fld id="{82AB18AC-2F97-A74F-8F78-10DCA3DBB41C}" type="datetime4">
              <a:rPr lang="fr-FR" sz="1200" smtClean="0">
                <a:solidFill>
                  <a:schemeClr val="bg1"/>
                </a:solidFill>
              </a:rPr>
              <a:pPr algn="r"/>
              <a:t>16 avril 2024</a:t>
            </a:fld>
            <a:endParaRPr lang="fr-FR" sz="1200" dirty="0">
              <a:solidFill>
                <a:schemeClr val="bg1"/>
              </a:solidFill>
            </a:endParaRP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p:cNvSpPr txBox="1"/>
          <p:nvPr userDrawn="1"/>
        </p:nvSpPr>
        <p:spPr>
          <a:xfrm>
            <a:off x="5652120" y="6165304"/>
            <a:ext cx="1368152" cy="692696"/>
          </a:xfrm>
          <a:prstGeom prst="rect">
            <a:avLst/>
          </a:prstGeom>
          <a:noFill/>
        </p:spPr>
        <p:txBody>
          <a:bodyPr wrap="square" lIns="0" tIns="0" rIns="0" bIns="0" rtlCol="0" anchor="ctr" anchorCtr="0">
            <a:noAutofit/>
          </a:bodyPr>
          <a:lstStyle/>
          <a:p>
            <a:pPr algn="r"/>
            <a:r>
              <a:rPr lang="fr-FR" sz="1200" dirty="0">
                <a:solidFill>
                  <a:srgbClr val="424A54"/>
                </a:solidFill>
                <a:latin typeface="multimedia icons" charset="2"/>
                <a:ea typeface="multimedia icons" charset="2"/>
                <a:cs typeface="multimedia icons" charset="2"/>
              </a:rPr>
              <a:t>r</a:t>
            </a:r>
            <a:r>
              <a:rPr lang="fr-FR" sz="1200" dirty="0">
                <a:solidFill>
                  <a:schemeClr val="bg1"/>
                </a:solidFill>
              </a:rPr>
              <a:t> </a:t>
            </a:r>
            <a:r>
              <a:rPr lang="fr-FR" sz="1200" dirty="0" err="1">
                <a:solidFill>
                  <a:schemeClr val="bg1"/>
                </a:solidFill>
              </a:rPr>
              <a:t>univ-tours.fr</a:t>
            </a:r>
            <a:r>
              <a:rPr lang="fr-FR" sz="1200" baseline="0" dirty="0">
                <a:solidFill>
                  <a:schemeClr val="bg1"/>
                </a:solidFill>
              </a:rPr>
              <a:t>     </a:t>
            </a:r>
            <a:r>
              <a:rPr lang="fr-FR" sz="1200" baseline="0" dirty="0">
                <a:solidFill>
                  <a:srgbClr val="424A54"/>
                </a:solidFill>
              </a:rPr>
              <a:t>| </a:t>
            </a:r>
            <a:endParaRPr lang="fr-FR" sz="1200" dirty="0">
              <a:solidFill>
                <a:srgbClr val="424A54"/>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Tree>
    <p:extLst>
      <p:ext uri="{BB962C8B-B14F-4D97-AF65-F5344CB8AC3E}">
        <p14:creationId xmlns:p14="http://schemas.microsoft.com/office/powerpoint/2010/main" val="137840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9" name="ZoneTexte 8"/>
          <p:cNvSpPr txBox="1"/>
          <p:nvPr userDrawn="1"/>
        </p:nvSpPr>
        <p:spPr>
          <a:xfrm>
            <a:off x="7020272" y="6165304"/>
            <a:ext cx="1229360" cy="692696"/>
          </a:xfrm>
          <a:prstGeom prst="rect">
            <a:avLst/>
          </a:prstGeom>
          <a:noFill/>
        </p:spPr>
        <p:txBody>
          <a:bodyPr wrap="square" lIns="0" tIns="0" rIns="0" bIns="0" rtlCol="0" anchor="ctr" anchorCtr="0">
            <a:noAutofit/>
          </a:bodyPr>
          <a:lstStyle/>
          <a:p>
            <a:pPr algn="r"/>
            <a:fld id="{82AB18AC-2F97-A74F-8F78-10DCA3DBB41C}" type="datetime4">
              <a:rPr lang="fr-FR" sz="1200" smtClean="0">
                <a:solidFill>
                  <a:schemeClr val="bg1"/>
                </a:solidFill>
              </a:rPr>
              <a:pPr algn="r"/>
              <a:t>16 avril 2024</a:t>
            </a:fld>
            <a:endParaRPr lang="fr-FR" sz="1200" dirty="0">
              <a:solidFill>
                <a:schemeClr val="bg1"/>
              </a:solidFill>
            </a:endParaRP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p:cNvSpPr txBox="1"/>
          <p:nvPr userDrawn="1"/>
        </p:nvSpPr>
        <p:spPr>
          <a:xfrm>
            <a:off x="5652120" y="6165304"/>
            <a:ext cx="1368152" cy="692696"/>
          </a:xfrm>
          <a:prstGeom prst="rect">
            <a:avLst/>
          </a:prstGeom>
          <a:noFill/>
        </p:spPr>
        <p:txBody>
          <a:bodyPr wrap="square" lIns="0" tIns="0" rIns="0" bIns="0" rtlCol="0" anchor="ctr" anchorCtr="0">
            <a:noAutofit/>
          </a:bodyPr>
          <a:lstStyle/>
          <a:p>
            <a:pPr algn="r"/>
            <a:r>
              <a:rPr lang="fr-FR" sz="1200" dirty="0">
                <a:solidFill>
                  <a:schemeClr val="bg1"/>
                </a:solidFill>
                <a:latin typeface="multimedia icons" charset="2"/>
                <a:ea typeface="multimedia icons" charset="2"/>
                <a:cs typeface="multimedia icons" charset="2"/>
              </a:rPr>
              <a:t>r</a:t>
            </a:r>
            <a:r>
              <a:rPr lang="fr-FR" sz="1200" dirty="0">
                <a:solidFill>
                  <a:schemeClr val="bg1"/>
                </a:solidFill>
              </a:rPr>
              <a:t> </a:t>
            </a:r>
            <a:r>
              <a:rPr lang="fr-FR" sz="1200" dirty="0" err="1">
                <a:solidFill>
                  <a:schemeClr val="bg1"/>
                </a:solidFill>
              </a:rPr>
              <a:t>univ-tours.fr</a:t>
            </a:r>
            <a:r>
              <a:rPr lang="fr-FR" sz="1200" baseline="0" dirty="0">
                <a:solidFill>
                  <a:schemeClr val="bg1"/>
                </a:solidFill>
              </a:rPr>
              <a:t>     </a:t>
            </a:r>
            <a:r>
              <a:rPr lang="fr-FR" sz="1200" baseline="0" dirty="0">
                <a:solidFill>
                  <a:srgbClr val="424A54"/>
                </a:solidFill>
              </a:rPr>
              <a:t>| </a:t>
            </a:r>
            <a:endParaRPr lang="fr-FR" sz="1200" dirty="0">
              <a:solidFill>
                <a:srgbClr val="424A54"/>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4" name="ZoneTexte 13"/>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Tree>
    <p:extLst>
      <p:ext uri="{BB962C8B-B14F-4D97-AF65-F5344CB8AC3E}">
        <p14:creationId xmlns:p14="http://schemas.microsoft.com/office/powerpoint/2010/main" val="61187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19672" y="1445245"/>
            <a:ext cx="5832410" cy="430887"/>
          </a:xfrm>
          <a:prstGeom prst="rect">
            <a:avLst/>
          </a:prstGeom>
        </p:spPr>
        <p:txBody>
          <a:bodyPr wrap="square" lIns="0" tIns="0" rIns="0" bIns="0">
            <a:spAutoFit/>
          </a:bodyPr>
          <a:lstStyle>
            <a:lvl1pPr algn="ctr">
              <a:defRPr sz="2800" b="1">
                <a:solidFill>
                  <a:srgbClr val="45A59D"/>
                </a:solidFill>
              </a:defRPr>
            </a:lvl1pPr>
          </a:lstStyle>
          <a:p>
            <a:r>
              <a:rPr lang="fr-FR" dirty="0"/>
              <a:t>CLIQUEZ ET MODIFIEZ LE TITRE</a:t>
            </a:r>
          </a:p>
        </p:txBody>
      </p:sp>
      <p:sp>
        <p:nvSpPr>
          <p:cNvPr id="9" name="ZoneTexte 8"/>
          <p:cNvSpPr txBox="1"/>
          <p:nvPr userDrawn="1"/>
        </p:nvSpPr>
        <p:spPr>
          <a:xfrm>
            <a:off x="7020272" y="6165304"/>
            <a:ext cx="1229360" cy="692696"/>
          </a:xfrm>
          <a:prstGeom prst="rect">
            <a:avLst/>
          </a:prstGeom>
          <a:noFill/>
        </p:spPr>
        <p:txBody>
          <a:bodyPr wrap="square" lIns="0" tIns="0" rIns="0" bIns="0" rtlCol="0" anchor="ctr" anchorCtr="0">
            <a:noAutofit/>
          </a:bodyPr>
          <a:lstStyle/>
          <a:p>
            <a:pPr algn="r"/>
            <a:fld id="{82AB18AC-2F97-A74F-8F78-10DCA3DBB41C}" type="datetime4">
              <a:rPr lang="fr-FR" sz="1200" smtClean="0">
                <a:solidFill>
                  <a:schemeClr val="bg1"/>
                </a:solidFill>
              </a:rPr>
              <a:pPr algn="r"/>
              <a:t>16 avril 2024</a:t>
            </a:fld>
            <a:endParaRPr lang="fr-FR" sz="1200" dirty="0">
              <a:solidFill>
                <a:schemeClr val="bg1"/>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7" name="Espace réservé du texte 6"/>
          <p:cNvSpPr>
            <a:spLocks noGrp="1"/>
          </p:cNvSpPr>
          <p:nvPr>
            <p:ph type="body" sz="quarter" idx="12" hasCustomPrompt="1"/>
          </p:nvPr>
        </p:nvSpPr>
        <p:spPr>
          <a:xfrm>
            <a:off x="1619672" y="2060848"/>
            <a:ext cx="5831879" cy="307777"/>
          </a:xfrm>
          <a:prstGeom prst="rect">
            <a:avLst/>
          </a:prstGeom>
        </p:spPr>
        <p:txBody>
          <a:bodyPr wrap="square" lIns="0" tIns="0" rIns="0" bIns="0" anchor="ctr" anchorCtr="0">
            <a:spAutoFit/>
          </a:bodyPr>
          <a:lstStyle>
            <a:lvl1pPr marL="0" indent="0" algn="ctr">
              <a:buNone/>
              <a:defRPr sz="2000" b="1">
                <a:solidFill>
                  <a:srgbClr val="424A54"/>
                </a:solidFill>
              </a:defRPr>
            </a:lvl1pPr>
            <a:lvl2pPr marL="457200" indent="0" algn="ctr">
              <a:buNone/>
              <a:defRPr sz="2000" b="1">
                <a:solidFill>
                  <a:srgbClr val="424A54"/>
                </a:solidFill>
              </a:defRPr>
            </a:lvl2pPr>
            <a:lvl3pPr marL="914400" indent="0" algn="ctr">
              <a:buNone/>
              <a:defRPr sz="2000" b="1">
                <a:solidFill>
                  <a:srgbClr val="424A54"/>
                </a:solidFill>
              </a:defRPr>
            </a:lvl3pPr>
            <a:lvl4pPr marL="1371600" indent="0" algn="ctr">
              <a:buNone/>
              <a:defRPr sz="2000" b="1">
                <a:solidFill>
                  <a:srgbClr val="424A54"/>
                </a:solidFill>
              </a:defRPr>
            </a:lvl4pPr>
            <a:lvl5pPr marL="1828800" indent="0" algn="ctr">
              <a:buNone/>
              <a:defRPr sz="2000" b="1">
                <a:solidFill>
                  <a:srgbClr val="424A54"/>
                </a:solidFill>
              </a:defRPr>
            </a:lvl5pPr>
          </a:lstStyle>
          <a:p>
            <a:pPr lvl="0"/>
            <a:r>
              <a:rPr lang="fr-FR" dirty="0"/>
              <a:t>Contact</a:t>
            </a:r>
          </a:p>
        </p:txBody>
      </p:sp>
      <p:sp>
        <p:nvSpPr>
          <p:cNvPr id="27" name="ZoneTexte 26"/>
          <p:cNvSpPr txBox="1"/>
          <p:nvPr userDrawn="1"/>
        </p:nvSpPr>
        <p:spPr>
          <a:xfrm>
            <a:off x="5652120" y="6165304"/>
            <a:ext cx="1368152" cy="692696"/>
          </a:xfrm>
          <a:prstGeom prst="rect">
            <a:avLst/>
          </a:prstGeom>
          <a:noFill/>
        </p:spPr>
        <p:txBody>
          <a:bodyPr wrap="square" lIns="0" tIns="0" rIns="0" bIns="0" rtlCol="0" anchor="ctr" anchorCtr="0">
            <a:noAutofit/>
          </a:bodyPr>
          <a:lstStyle/>
          <a:p>
            <a:pPr algn="r"/>
            <a:r>
              <a:rPr lang="fr-FR" sz="1200" dirty="0">
                <a:solidFill>
                  <a:schemeClr val="bg1"/>
                </a:solidFill>
                <a:latin typeface="multimedia icons" charset="2"/>
                <a:ea typeface="multimedia icons" charset="2"/>
                <a:cs typeface="multimedia icons" charset="2"/>
              </a:rPr>
              <a:t>r</a:t>
            </a:r>
            <a:r>
              <a:rPr lang="fr-FR" sz="1200" dirty="0">
                <a:solidFill>
                  <a:schemeClr val="bg1"/>
                </a:solidFill>
              </a:rPr>
              <a:t> </a:t>
            </a:r>
            <a:r>
              <a:rPr lang="fr-FR" sz="1200" dirty="0" err="1">
                <a:solidFill>
                  <a:schemeClr val="bg1"/>
                </a:solidFill>
              </a:rPr>
              <a:t>univ-tours.fr</a:t>
            </a:r>
            <a:r>
              <a:rPr lang="fr-FR" sz="1200" baseline="0" dirty="0">
                <a:solidFill>
                  <a:schemeClr val="bg1"/>
                </a:solidFill>
              </a:rPr>
              <a:t>     </a:t>
            </a:r>
            <a:r>
              <a:rPr lang="fr-FR" sz="1200" baseline="0" dirty="0">
                <a:solidFill>
                  <a:srgbClr val="424A54"/>
                </a:solidFill>
              </a:rPr>
              <a:t>| </a:t>
            </a:r>
            <a:endParaRPr lang="fr-FR" sz="1200" dirty="0">
              <a:solidFill>
                <a:srgbClr val="424A54"/>
              </a:solidFill>
            </a:endParaRPr>
          </a:p>
        </p:txBody>
      </p:sp>
      <p:sp>
        <p:nvSpPr>
          <p:cNvPr id="28" name="ZoneTexte 2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Tree>
    <p:extLst>
      <p:ext uri="{BB962C8B-B14F-4D97-AF65-F5344CB8AC3E}">
        <p14:creationId xmlns:p14="http://schemas.microsoft.com/office/powerpoint/2010/main" val="335731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pic>
        <p:nvPicPr>
          <p:cNvPr id="4" name="Image 5" descr="FDpresentationPages.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86438" y="71438"/>
            <a:ext cx="332105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500034" y="1549270"/>
            <a:ext cx="8183880" cy="4665811"/>
          </a:xfrm>
        </p:spPr>
        <p:txBody>
          <a:bodyPr/>
          <a:lstStyle>
            <a:lvl1pPr>
              <a:buFontTx/>
              <a:buBlip>
                <a:blip r:embed="rId3"/>
              </a:buBlip>
              <a:defRPr/>
            </a:lvl1pPr>
            <a:lvl2pPr>
              <a:buSzPct val="80000"/>
              <a:buFontTx/>
              <a:buBlip>
                <a:blip r:embed="rId4"/>
              </a:buBlip>
              <a:defRPr/>
            </a:lvl2pPr>
            <a:lvl3pPr>
              <a:buSzPct val="70000"/>
              <a:buFontTx/>
              <a:buBlip>
                <a:blip r:embed="rId5"/>
              </a:buBlip>
              <a:defRPr/>
            </a:lvl3pPr>
            <a:lvl4pPr>
              <a:buSzPct val="60000"/>
              <a:buFontTx/>
              <a:buBlip>
                <a:blip r:embed="rId6"/>
              </a:buBlip>
              <a:defRPr/>
            </a:lvl4pPr>
            <a:lvl5pPr>
              <a:buClr>
                <a:schemeClr val="accent6">
                  <a:lumMod val="50000"/>
                </a:schemeClr>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Titre 1"/>
          <p:cNvSpPr>
            <a:spLocks noGrp="1"/>
          </p:cNvSpPr>
          <p:nvPr>
            <p:ph type="title"/>
          </p:nvPr>
        </p:nvSpPr>
        <p:spPr>
          <a:xfrm>
            <a:off x="1981461" y="715867"/>
            <a:ext cx="6778975" cy="465010"/>
          </a:xfrm>
        </p:spPr>
        <p:txBody>
          <a:bodyPr/>
          <a:lstStyle>
            <a:lvl1pPr>
              <a:defRPr sz="3200"/>
            </a:lvl1pPr>
          </a:lstStyle>
          <a:p>
            <a:r>
              <a:rPr lang="fr-FR"/>
              <a:t>Cliquez pour modifier le style du titre</a:t>
            </a:r>
            <a:endParaRPr lang="en-US" dirty="0"/>
          </a:p>
        </p:txBody>
      </p:sp>
    </p:spTree>
    <p:extLst>
      <p:ext uri="{BB962C8B-B14F-4D97-AF65-F5344CB8AC3E}">
        <p14:creationId xmlns:p14="http://schemas.microsoft.com/office/powerpoint/2010/main" val="377568716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67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p:txStyles>
    <p:title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service4mobility.com/europe/LoginServl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ndezvouspasseport.ants.gouv.fr/" TargetMode="External"/><Relationship Id="rId2" Type="http://schemas.openxmlformats.org/officeDocument/2006/relationships/hyperlink" Target="https://rendezvousonline.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iplomatie.gouv.fr/fr/conseils-aux-voyageurs/conseils-par-pays-destin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iplomatie.gouv.fr/fr/conseils-aux-voyageurs/conseils-par-pays-destin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1414733" y="3429000"/>
            <a:ext cx="6495689" cy="2686453"/>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effectLst/>
                <a:uLnTx/>
                <a:uFillTx/>
                <a:latin typeface="Arial" charset="0"/>
                <a:ea typeface="Arial" charset="0"/>
                <a:cs typeface="Arial" charset="0"/>
              </a:rPr>
              <a:t>Sélection Hors Europe – Accords Université de Tours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prstClr val="white"/>
                </a:solidFill>
                <a:effectLst/>
                <a:uLnTx/>
                <a:uFillTx/>
                <a:latin typeface="Arial" charset="0"/>
                <a:ea typeface="Arial" charset="0"/>
                <a:cs typeface="Arial" charset="0"/>
              </a:rPr>
              <a:t>Réunion sur les procédures et étapes avant de partir en mobilité hors Europe</a:t>
            </a:r>
          </a:p>
        </p:txBody>
      </p:sp>
    </p:spTree>
    <p:extLst>
      <p:ext uri="{BB962C8B-B14F-4D97-AF65-F5344CB8AC3E}">
        <p14:creationId xmlns:p14="http://schemas.microsoft.com/office/powerpoint/2010/main" val="310222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497305"/>
          </a:xfrm>
          <a:prstGeom prst="rect">
            <a:avLst/>
          </a:prstGeom>
        </p:spPr>
        <p:txBody>
          <a:bodyPr lIns="0" tIns="0" rIns="0" bIns="0">
            <a:normAutofit fontScale="85000" lnSpcReduction="20000"/>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Candidater à une mobilité hors Europe</a:t>
            </a:r>
          </a:p>
          <a:p>
            <a:pPr algn="ctr"/>
            <a:r>
              <a:rPr lang="fr-FR" sz="2400" dirty="0">
                <a:solidFill>
                  <a:schemeClr val="accent6"/>
                </a:solidFill>
              </a:rPr>
              <a:t>Rappel du processus</a:t>
            </a:r>
          </a:p>
        </p:txBody>
      </p:sp>
      <p:graphicFrame>
        <p:nvGraphicFramePr>
          <p:cNvPr id="2" name="Diagramme 1">
            <a:extLst>
              <a:ext uri="{FF2B5EF4-FFF2-40B4-BE49-F238E27FC236}">
                <a16:creationId xmlns:a16="http://schemas.microsoft.com/office/drawing/2014/main" id="{855C2022-77AC-4A7D-BDA2-D811740CBF76}"/>
              </a:ext>
            </a:extLst>
          </p:cNvPr>
          <p:cNvGraphicFramePr/>
          <p:nvPr>
            <p:extLst>
              <p:ext uri="{D42A27DB-BD31-4B8C-83A1-F6EECF244321}">
                <p14:modId xmlns:p14="http://schemas.microsoft.com/office/powerpoint/2010/main" val="101219738"/>
              </p:ext>
            </p:extLst>
          </p:nvPr>
        </p:nvGraphicFramePr>
        <p:xfrm>
          <a:off x="405378" y="1190446"/>
          <a:ext cx="8333242" cy="481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0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1225283" y="683312"/>
            <a:ext cx="6858000" cy="11688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b="1" dirty="0">
                <a:solidFill>
                  <a:schemeClr val="bg1"/>
                </a:solidFill>
              </a:rPr>
              <a:t>Les démarches auprès des Universités</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116884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prochaines étapes sur </a:t>
            </a:r>
            <a:r>
              <a:rPr lang="fr-FR" sz="2400" dirty="0" err="1">
                <a:solidFill>
                  <a:schemeClr val="accent6"/>
                </a:solidFill>
              </a:rPr>
              <a:t>MobilityOnline</a:t>
            </a:r>
            <a:endParaRPr lang="fr-FR" sz="2400" dirty="0">
              <a:solidFill>
                <a:schemeClr val="accent6"/>
              </a:solidFill>
            </a:endParaRPr>
          </a:p>
          <a:p>
            <a:pPr algn="ctr"/>
            <a:r>
              <a:rPr lang="fr-FR" sz="2400" dirty="0">
                <a:solidFill>
                  <a:schemeClr val="accent6"/>
                </a:solidFill>
              </a:rPr>
              <a:t>pour une mobilité dès le S1 2024-2025</a:t>
            </a:r>
          </a:p>
        </p:txBody>
      </p:sp>
      <p:sp>
        <p:nvSpPr>
          <p:cNvPr id="2" name="ZoneTexte 1">
            <a:extLst>
              <a:ext uri="{FF2B5EF4-FFF2-40B4-BE49-F238E27FC236}">
                <a16:creationId xmlns:a16="http://schemas.microsoft.com/office/drawing/2014/main" id="{44663E9F-6001-4C1D-99E5-BF00E90E3F35}"/>
              </a:ext>
            </a:extLst>
          </p:cNvPr>
          <p:cNvSpPr txBox="1"/>
          <p:nvPr/>
        </p:nvSpPr>
        <p:spPr>
          <a:xfrm>
            <a:off x="549562" y="1560058"/>
            <a:ext cx="8044873" cy="3417454"/>
          </a:xfrm>
          <a:prstGeom prst="rect">
            <a:avLst/>
          </a:prstGeom>
          <a:noFill/>
        </p:spPr>
        <p:txBody>
          <a:bodyPr wrap="square" rtlCol="0">
            <a:spAutoFit/>
          </a:bodyPr>
          <a:lstStyle/>
          <a:p>
            <a:endParaRPr lang="fr-FR" dirty="0"/>
          </a:p>
        </p:txBody>
      </p:sp>
      <p:graphicFrame>
        <p:nvGraphicFramePr>
          <p:cNvPr id="6" name="Tableau 5">
            <a:extLst>
              <a:ext uri="{FF2B5EF4-FFF2-40B4-BE49-F238E27FC236}">
                <a16:creationId xmlns:a16="http://schemas.microsoft.com/office/drawing/2014/main" id="{27E72CCE-B1B6-4C0B-92DF-B601F823BDAA}"/>
              </a:ext>
            </a:extLst>
          </p:cNvPr>
          <p:cNvGraphicFramePr>
            <a:graphicFrameLocks noGrp="1"/>
          </p:cNvGraphicFramePr>
          <p:nvPr>
            <p:extLst>
              <p:ext uri="{D42A27DB-BD31-4B8C-83A1-F6EECF244321}">
                <p14:modId xmlns:p14="http://schemas.microsoft.com/office/powerpoint/2010/main" val="2341287485"/>
              </p:ext>
            </p:extLst>
          </p:nvPr>
        </p:nvGraphicFramePr>
        <p:xfrm>
          <a:off x="549561" y="1396999"/>
          <a:ext cx="8119984" cy="3900944"/>
        </p:xfrm>
        <a:graphic>
          <a:graphicData uri="http://schemas.openxmlformats.org/drawingml/2006/table">
            <a:tbl>
              <a:tblPr firstRow="1" bandRow="1">
                <a:tableStyleId>{5C22544A-7EE6-4342-B048-85BDC9FD1C3A}</a:tableStyleId>
              </a:tblPr>
              <a:tblGrid>
                <a:gridCol w="2573201">
                  <a:extLst>
                    <a:ext uri="{9D8B030D-6E8A-4147-A177-3AD203B41FA5}">
                      <a16:colId xmlns:a16="http://schemas.microsoft.com/office/drawing/2014/main" val="816005206"/>
                    </a:ext>
                  </a:extLst>
                </a:gridCol>
                <a:gridCol w="5546783">
                  <a:extLst>
                    <a:ext uri="{9D8B030D-6E8A-4147-A177-3AD203B41FA5}">
                      <a16:colId xmlns:a16="http://schemas.microsoft.com/office/drawing/2014/main" val="1471076541"/>
                    </a:ext>
                  </a:extLst>
                </a:gridCol>
              </a:tblGrid>
              <a:tr h="492509">
                <a:tc>
                  <a:txBody>
                    <a:bodyPr/>
                    <a:lstStyle/>
                    <a:p>
                      <a:r>
                        <a:rPr lang="fr-FR" dirty="0"/>
                        <a:t>Période</a:t>
                      </a:r>
                    </a:p>
                  </a:txBody>
                  <a:tcPr/>
                </a:tc>
                <a:tc>
                  <a:txBody>
                    <a:bodyPr/>
                    <a:lstStyle/>
                    <a:p>
                      <a:r>
                        <a:rPr lang="fr-FR" dirty="0"/>
                        <a:t>Action</a:t>
                      </a:r>
                    </a:p>
                  </a:txBody>
                  <a:tcPr/>
                </a:tc>
                <a:extLst>
                  <a:ext uri="{0D108BD9-81ED-4DB2-BD59-A6C34878D82A}">
                    <a16:rowId xmlns:a16="http://schemas.microsoft.com/office/drawing/2014/main" val="2241510687"/>
                  </a:ext>
                </a:extLst>
              </a:tr>
              <a:tr h="1295205">
                <a:tc>
                  <a:txBody>
                    <a:bodyPr/>
                    <a:lstStyle/>
                    <a:p>
                      <a:r>
                        <a:rPr lang="fr-FR" sz="1400" dirty="0">
                          <a:latin typeface="Work Sans" panose="00000500000000000000" pitchFamily="2" charset="0"/>
                        </a:rPr>
                        <a:t>Avant la fin Avril 2024</a:t>
                      </a:r>
                    </a:p>
                  </a:txBody>
                  <a:tcPr/>
                </a:tc>
                <a:tc>
                  <a:txBody>
                    <a:bodyPr/>
                    <a:lstStyle/>
                    <a:p>
                      <a:r>
                        <a:rPr lang="fr-FR" sz="1400" b="1" kern="1200" dirty="0">
                          <a:solidFill>
                            <a:schemeClr val="dk1"/>
                          </a:solidFill>
                          <a:effectLst/>
                          <a:latin typeface="Work Sans" panose="00000500000000000000" pitchFamily="2" charset="0"/>
                          <a:ea typeface="+mn-ea"/>
                          <a:cs typeface="+mn-cs"/>
                        </a:rPr>
                        <a:t>Terminer le bloc « avant la mobilité – inscription</a:t>
                      </a:r>
                      <a:r>
                        <a:rPr lang="fr-FR" sz="1400" kern="1200" dirty="0">
                          <a:solidFill>
                            <a:schemeClr val="dk1"/>
                          </a:solidFill>
                          <a:effectLst/>
                          <a:latin typeface="Work Sans" panose="00000500000000000000" pitchFamily="2" charset="0"/>
                          <a:ea typeface="+mn-ea"/>
                          <a:cs typeface="+mn-cs"/>
                        </a:rPr>
                        <a:t> » Remplissez vos données personnelles dans votre espace en vous connectant à nouveau sur : </a:t>
                      </a:r>
                      <a:r>
                        <a:rPr lang="fr-FR" sz="1400" kern="1200" dirty="0">
                          <a:solidFill>
                            <a:schemeClr val="dk1"/>
                          </a:solidFill>
                          <a:effectLst/>
                          <a:latin typeface="Work Sans" panose="00000500000000000000" pitchFamily="2" charset="0"/>
                          <a:ea typeface="+mn-ea"/>
                          <a:cs typeface="+mn-cs"/>
                          <a:hlinkClick r:id="rId2"/>
                        </a:rPr>
                        <a:t>https://www.service4mobility.com/europe/LoginServlet</a:t>
                      </a:r>
                      <a:r>
                        <a:rPr lang="fr-FR" sz="1400" kern="1200" dirty="0">
                          <a:solidFill>
                            <a:schemeClr val="dk1"/>
                          </a:solidFill>
                          <a:effectLst/>
                          <a:latin typeface="Work Sans" panose="00000500000000000000" pitchFamily="2" charset="0"/>
                          <a:ea typeface="+mn-ea"/>
                          <a:cs typeface="+mn-cs"/>
                        </a:rPr>
                        <a:t> avec vos identifiants</a:t>
                      </a:r>
                      <a:endParaRPr lang="fr-FR" sz="1400" dirty="0">
                        <a:latin typeface="Work Sans" panose="00000500000000000000" pitchFamily="2" charset="0"/>
                      </a:endParaRPr>
                    </a:p>
                  </a:txBody>
                  <a:tcPr/>
                </a:tc>
                <a:extLst>
                  <a:ext uri="{0D108BD9-81ED-4DB2-BD59-A6C34878D82A}">
                    <a16:rowId xmlns:a16="http://schemas.microsoft.com/office/drawing/2014/main" val="2935401606"/>
                  </a:ext>
                </a:extLst>
              </a:tr>
              <a:tr h="1056615">
                <a:tc>
                  <a:txBody>
                    <a:bodyPr/>
                    <a:lstStyle/>
                    <a:p>
                      <a:r>
                        <a:rPr lang="fr-FR" sz="1400" kern="1200" dirty="0">
                          <a:solidFill>
                            <a:schemeClr val="dk1"/>
                          </a:solidFill>
                          <a:latin typeface="Work Sans" panose="00000500000000000000" pitchFamily="2" charset="0"/>
                          <a:ea typeface="+mn-ea"/>
                          <a:cs typeface="+mn-cs"/>
                        </a:rPr>
                        <a:t>Avant la mi-Mai 2024</a:t>
                      </a:r>
                    </a:p>
                  </a:txBody>
                  <a:tcPr/>
                </a:tc>
                <a:tc>
                  <a:txBody>
                    <a:bodyPr/>
                    <a:lstStyle/>
                    <a:p>
                      <a:r>
                        <a:rPr lang="fr-FR" sz="1400" b="1" kern="1200" dirty="0">
                          <a:solidFill>
                            <a:schemeClr val="dk1"/>
                          </a:solidFill>
                          <a:effectLst/>
                          <a:latin typeface="Work Sans" panose="00000500000000000000" pitchFamily="2" charset="0"/>
                          <a:ea typeface="+mn-ea"/>
                          <a:cs typeface="+mn-cs"/>
                        </a:rPr>
                        <a:t>Vous recevrez votre attestation de mobilité, ainsi qu’un guide d’information sur les critères d’attribution des aides et une estimation prévisionnelle de vos aides à la mobilité</a:t>
                      </a:r>
                      <a:r>
                        <a:rPr lang="fr-FR" sz="1400" kern="1200" dirty="0">
                          <a:solidFill>
                            <a:schemeClr val="dk1"/>
                          </a:solidFill>
                          <a:effectLst/>
                          <a:latin typeface="Work Sans" panose="00000500000000000000" pitchFamily="2" charset="0"/>
                          <a:ea typeface="+mn-ea"/>
                          <a:cs typeface="+mn-cs"/>
                        </a:rPr>
                        <a:t> pour l’année 2024-2025.</a:t>
                      </a:r>
                      <a:endParaRPr lang="fr-FR" sz="1400" dirty="0">
                        <a:latin typeface="Work Sans" panose="00000500000000000000" pitchFamily="2" charset="0"/>
                      </a:endParaRPr>
                    </a:p>
                  </a:txBody>
                  <a:tcPr/>
                </a:tc>
                <a:extLst>
                  <a:ext uri="{0D108BD9-81ED-4DB2-BD59-A6C34878D82A}">
                    <a16:rowId xmlns:a16="http://schemas.microsoft.com/office/drawing/2014/main" val="1951316748"/>
                  </a:ext>
                </a:extLst>
              </a:tr>
              <a:tr h="1056615">
                <a:tc>
                  <a:txBody>
                    <a:bodyPr/>
                    <a:lstStyle/>
                    <a:p>
                      <a:r>
                        <a:rPr lang="fr-FR" sz="1400" kern="1200" dirty="0">
                          <a:solidFill>
                            <a:schemeClr val="dk1"/>
                          </a:solidFill>
                          <a:latin typeface="Work Sans" panose="00000500000000000000" pitchFamily="2" charset="0"/>
                          <a:ea typeface="+mn-ea"/>
                          <a:cs typeface="+mn-cs"/>
                        </a:rPr>
                        <a:t>Avant la mi-Juin 2024</a:t>
                      </a:r>
                    </a:p>
                  </a:txBody>
                  <a:tcPr/>
                </a:tc>
                <a:tc>
                  <a:txBody>
                    <a:bodyPr/>
                    <a:lstStyle/>
                    <a:p>
                      <a:r>
                        <a:rPr lang="fr-FR" sz="1400" b="1" kern="1200" dirty="0">
                          <a:solidFill>
                            <a:schemeClr val="dk1"/>
                          </a:solidFill>
                          <a:effectLst/>
                          <a:latin typeface="Work Sans" panose="00000500000000000000" pitchFamily="2" charset="0"/>
                          <a:ea typeface="+mn-ea"/>
                          <a:cs typeface="+mn-cs"/>
                        </a:rPr>
                        <a:t>Terminez le bloc « avant la mobilité – documents personnels »</a:t>
                      </a:r>
                      <a:r>
                        <a:rPr lang="fr-FR" sz="1400" kern="1200" dirty="0">
                          <a:solidFill>
                            <a:schemeClr val="dk1"/>
                          </a:solidFill>
                          <a:effectLst/>
                          <a:latin typeface="Work Sans" panose="00000500000000000000" pitchFamily="2" charset="0"/>
                          <a:ea typeface="+mn-ea"/>
                          <a:cs typeface="+mn-cs"/>
                        </a:rPr>
                        <a:t> pour les départs au S1. </a:t>
                      </a:r>
                    </a:p>
                    <a:p>
                      <a:r>
                        <a:rPr lang="fr-FR" sz="1400" b="1" kern="1200" dirty="0">
                          <a:solidFill>
                            <a:schemeClr val="dk1"/>
                          </a:solidFill>
                          <a:effectLst/>
                          <a:latin typeface="Work Sans" panose="00000500000000000000" pitchFamily="2" charset="0"/>
                          <a:ea typeface="+mn-ea"/>
                          <a:cs typeface="+mn-cs"/>
                        </a:rPr>
                        <a:t>NB :</a:t>
                      </a:r>
                      <a:r>
                        <a:rPr lang="fr-FR" sz="1400" kern="1200" dirty="0">
                          <a:solidFill>
                            <a:schemeClr val="dk1"/>
                          </a:solidFill>
                          <a:effectLst/>
                          <a:latin typeface="Work Sans" panose="00000500000000000000" pitchFamily="2" charset="0"/>
                          <a:ea typeface="+mn-ea"/>
                          <a:cs typeface="+mn-cs"/>
                        </a:rPr>
                        <a:t> Pour les départs au S2 2024/2025, vous pouvez finir cette dernière étape jusqu’au 1er novembre 2024.</a:t>
                      </a:r>
                      <a:endParaRPr lang="fr-FR" sz="1400" dirty="0">
                        <a:latin typeface="Work Sans" panose="00000500000000000000" pitchFamily="2" charset="0"/>
                      </a:endParaRPr>
                    </a:p>
                  </a:txBody>
                  <a:tcPr/>
                </a:tc>
                <a:extLst>
                  <a:ext uri="{0D108BD9-81ED-4DB2-BD59-A6C34878D82A}">
                    <a16:rowId xmlns:a16="http://schemas.microsoft.com/office/drawing/2014/main" val="1571027373"/>
                  </a:ext>
                </a:extLst>
              </a:tr>
            </a:tbl>
          </a:graphicData>
        </a:graphic>
      </p:graphicFrame>
    </p:spTree>
    <p:extLst>
      <p:ext uri="{BB962C8B-B14F-4D97-AF65-F5344CB8AC3E}">
        <p14:creationId xmlns:p14="http://schemas.microsoft.com/office/powerpoint/2010/main" val="33242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1225283" y="683312"/>
            <a:ext cx="6858000" cy="11688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b="1" dirty="0">
                <a:solidFill>
                  <a:schemeClr val="bg1"/>
                </a:solidFill>
              </a:rPr>
              <a:t>Les démarches auprès des Universités</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507014"/>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Demande ou renouvellement de Passeport</a:t>
            </a:r>
          </a:p>
        </p:txBody>
      </p:sp>
      <p:sp>
        <p:nvSpPr>
          <p:cNvPr id="2" name="ZoneTexte 1">
            <a:extLst>
              <a:ext uri="{FF2B5EF4-FFF2-40B4-BE49-F238E27FC236}">
                <a16:creationId xmlns:a16="http://schemas.microsoft.com/office/drawing/2014/main" id="{616BD787-8182-4DCE-AFD6-B605429528C2}"/>
              </a:ext>
            </a:extLst>
          </p:cNvPr>
          <p:cNvSpPr txBox="1"/>
          <p:nvPr/>
        </p:nvSpPr>
        <p:spPr>
          <a:xfrm>
            <a:off x="336306" y="1354347"/>
            <a:ext cx="8333242" cy="4185761"/>
          </a:xfrm>
          <a:prstGeom prst="rect">
            <a:avLst/>
          </a:prstGeom>
          <a:noFill/>
        </p:spPr>
        <p:txBody>
          <a:bodyPr wrap="square" rtlCol="0">
            <a:spAutoFit/>
          </a:bodyPr>
          <a:lstStyle/>
          <a:p>
            <a:pPr marL="285750" indent="-285750">
              <a:buFont typeface="Wingdings" panose="05000000000000000000" pitchFamily="2" charset="2"/>
              <a:buChar char="q"/>
            </a:pPr>
            <a:r>
              <a:rPr lang="fr-FR" sz="1400" dirty="0">
                <a:latin typeface="Work Sans" panose="00000500000000000000" pitchFamily="2" charset="0"/>
              </a:rPr>
              <a:t>Indispensable: posséder un passeport valide au moins jusqu'à 6 mois après la date de retour envisagée </a:t>
            </a:r>
          </a:p>
          <a:p>
            <a:endParaRPr lang="fr-FR" sz="1400" dirty="0">
              <a:latin typeface="Work Sans" panose="00000500000000000000" pitchFamily="2" charset="0"/>
            </a:endParaRPr>
          </a:p>
          <a:p>
            <a:endParaRPr lang="fr-FR" sz="1400" dirty="0">
              <a:latin typeface="Work Sans" panose="00000500000000000000" pitchFamily="2" charset="0"/>
            </a:endParaRPr>
          </a:p>
          <a:p>
            <a:pPr marL="285750" indent="-285750">
              <a:buFont typeface="Wingdings" panose="05000000000000000000" pitchFamily="2" charset="2"/>
              <a:buChar char="q"/>
            </a:pPr>
            <a:r>
              <a:rPr lang="fr-FR" sz="1400" dirty="0">
                <a:latin typeface="Work Sans" panose="00000500000000000000" pitchFamily="2" charset="0"/>
              </a:rPr>
              <a:t>Attention: la plupart des partenaires exigent d'ailleurs une copie de passeport au moment de compléter leur dossier de candidature. </a:t>
            </a:r>
          </a:p>
          <a:p>
            <a:r>
              <a:rPr lang="fr-FR" sz="1400" dirty="0">
                <a:latin typeface="Work Sans" panose="00000500000000000000" pitchFamily="2" charset="0"/>
              </a:rPr>
              <a:t>Etant donné que les délais de création/renouvellement de passeport sont assez importants, si vous n'êtes pas encore en possession d'un passeport valide, nous vous invitons à lancer vos démarches dès que possible. </a:t>
            </a:r>
          </a:p>
          <a:p>
            <a:endParaRPr lang="fr-FR" sz="1400" dirty="0">
              <a:latin typeface="Work Sans" panose="00000500000000000000" pitchFamily="2" charset="0"/>
            </a:endParaRPr>
          </a:p>
          <a:p>
            <a:pPr marL="285750" indent="-285750">
              <a:buFont typeface="Wingdings" panose="05000000000000000000" pitchFamily="2" charset="2"/>
              <a:buChar char="q"/>
            </a:pPr>
            <a:r>
              <a:rPr lang="fr-FR" sz="1400" dirty="0">
                <a:latin typeface="Work Sans" panose="00000500000000000000" pitchFamily="2" charset="0"/>
              </a:rPr>
              <a:t>Voici deux sites qui permettent de visualiser les créneaux disponibles selon les mairies (attention, certaines mairies ne sont pas encore sur ces moteurs de recherche, donc il y a peut-être d'autres créneaux en les contactant directement par téléphone). </a:t>
            </a:r>
          </a:p>
          <a:p>
            <a:pPr algn="ctr"/>
            <a:br>
              <a:rPr lang="fr-FR" sz="1400" dirty="0">
                <a:latin typeface="Work Sans" panose="00000500000000000000" pitchFamily="2" charset="0"/>
              </a:rPr>
            </a:br>
            <a:r>
              <a:rPr lang="fr-FR" sz="1400" dirty="0">
                <a:latin typeface="Work Sans" panose="00000500000000000000" pitchFamily="2" charset="0"/>
              </a:rPr>
              <a:t>Rendez-vous en ligne pour CNI ou passeport :  </a:t>
            </a:r>
            <a:r>
              <a:rPr lang="fr-FR" sz="1400" dirty="0">
                <a:latin typeface="Work Sans" panose="00000500000000000000" pitchFamily="2" charset="0"/>
                <a:hlinkClick r:id="rId2"/>
              </a:rPr>
              <a:t>rendezvousonline.fr</a:t>
            </a:r>
            <a:endParaRPr lang="fr-FR" sz="1400" dirty="0">
              <a:latin typeface="Work Sans" panose="00000500000000000000" pitchFamily="2" charset="0"/>
            </a:endParaRPr>
          </a:p>
          <a:p>
            <a:pPr algn="ctr"/>
            <a:r>
              <a:rPr lang="fr-FR" sz="1400" dirty="0">
                <a:latin typeface="Work Sans" panose="00000500000000000000" pitchFamily="2" charset="0"/>
              </a:rPr>
              <a:t>Recherche de rendez-vous en mairie : </a:t>
            </a:r>
            <a:r>
              <a:rPr lang="fr-FR" sz="1400" dirty="0">
                <a:latin typeface="Work Sans" panose="00000500000000000000" pitchFamily="2" charset="0"/>
                <a:hlinkClick r:id="rId3"/>
              </a:rPr>
              <a:t>ants.gouv.fr</a:t>
            </a:r>
            <a:endParaRPr lang="fr-FR" sz="1400" dirty="0">
              <a:latin typeface="Work Sans" panose="00000500000000000000" pitchFamily="2" charset="0"/>
            </a:endParaRPr>
          </a:p>
          <a:p>
            <a:endParaRPr lang="fr-FR" sz="1400" dirty="0">
              <a:latin typeface="Work Sans" panose="00000500000000000000" pitchFamily="2" charset="0"/>
            </a:endParaRPr>
          </a:p>
          <a:p>
            <a:pPr marL="285750" indent="-285750">
              <a:buFont typeface="Wingdings" panose="05000000000000000000" pitchFamily="2" charset="2"/>
              <a:buChar char="q"/>
            </a:pPr>
            <a:r>
              <a:rPr lang="fr-FR" sz="1400" dirty="0">
                <a:latin typeface="Work Sans" panose="00000500000000000000" pitchFamily="2" charset="0"/>
              </a:rPr>
              <a:t>Parfois, les mairies de petites communes peuvent proposer des rendez-vous plus rapidement: n'hésitez donc pas à vous tourner vers les mairies de village.</a:t>
            </a:r>
          </a:p>
        </p:txBody>
      </p:sp>
    </p:spTree>
    <p:extLst>
      <p:ext uri="{BB962C8B-B14F-4D97-AF65-F5344CB8AC3E}">
        <p14:creationId xmlns:p14="http://schemas.microsoft.com/office/powerpoint/2010/main" val="129957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1225283" y="683312"/>
            <a:ext cx="6858000" cy="11688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b="1" dirty="0">
                <a:solidFill>
                  <a:schemeClr val="bg1"/>
                </a:solidFill>
              </a:rPr>
              <a:t>Les démarches auprès des Universités</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55769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démarches de Visa </a:t>
            </a:r>
          </a:p>
        </p:txBody>
      </p:sp>
      <p:sp>
        <p:nvSpPr>
          <p:cNvPr id="2" name="ZoneTexte 1">
            <a:extLst>
              <a:ext uri="{FF2B5EF4-FFF2-40B4-BE49-F238E27FC236}">
                <a16:creationId xmlns:a16="http://schemas.microsoft.com/office/drawing/2014/main" id="{BAEB08AB-24C4-4C7B-9DBA-E02AD09209D6}"/>
              </a:ext>
            </a:extLst>
          </p:cNvPr>
          <p:cNvSpPr txBox="1"/>
          <p:nvPr/>
        </p:nvSpPr>
        <p:spPr>
          <a:xfrm>
            <a:off x="569343" y="1023361"/>
            <a:ext cx="7875917" cy="2554545"/>
          </a:xfrm>
          <a:prstGeom prst="rect">
            <a:avLst/>
          </a:prstGeom>
          <a:noFill/>
        </p:spPr>
        <p:txBody>
          <a:bodyPr wrap="square" rtlCol="0">
            <a:spAutoFit/>
          </a:bodyPr>
          <a:lstStyle/>
          <a:p>
            <a:pPr marL="285750" indent="-285750">
              <a:buFont typeface="Wingdings" panose="05000000000000000000" pitchFamily="2" charset="2"/>
              <a:buChar char="q"/>
            </a:pPr>
            <a:r>
              <a:rPr lang="fr-FR" sz="1600" dirty="0">
                <a:latin typeface="Work Sans" panose="00000500000000000000" pitchFamily="2" charset="0"/>
              </a:rPr>
              <a:t>Votre pays de destination exige peut-être un Visa.</a:t>
            </a:r>
          </a:p>
          <a:p>
            <a:pPr marL="285750" indent="-285750">
              <a:buFont typeface="Wingdings" panose="05000000000000000000" pitchFamily="2" charset="2"/>
              <a:buChar char="q"/>
            </a:pPr>
            <a:endParaRPr lang="fr-FR" sz="1600" dirty="0">
              <a:latin typeface="Work Sans" panose="00000500000000000000" pitchFamily="2" charset="0"/>
            </a:endParaRPr>
          </a:p>
          <a:p>
            <a:pPr marL="285750" indent="-285750">
              <a:buFont typeface="Wingdings" panose="05000000000000000000" pitchFamily="2" charset="2"/>
              <a:buChar char="q"/>
            </a:pPr>
            <a:r>
              <a:rPr lang="fr-FR" sz="1600" dirty="0">
                <a:latin typeface="Work Sans" panose="00000500000000000000" pitchFamily="2" charset="0"/>
              </a:rPr>
              <a:t>Si tel est le cas, la plupart des universités partenaires vous donnent les instructions à suivre et vous aurez besoin de leur lettre d’admission pour débuter vos démarches. </a:t>
            </a:r>
          </a:p>
          <a:p>
            <a:pPr marL="285750" indent="-285750">
              <a:buFont typeface="Wingdings" panose="05000000000000000000" pitchFamily="2" charset="2"/>
              <a:buChar char="q"/>
            </a:pPr>
            <a:endParaRPr lang="fr-FR" sz="1600" dirty="0">
              <a:latin typeface="Work Sans" panose="00000500000000000000" pitchFamily="2" charset="0"/>
            </a:endParaRPr>
          </a:p>
          <a:p>
            <a:pPr marL="285750" indent="-285750">
              <a:buFont typeface="Wingdings" panose="05000000000000000000" pitchFamily="2" charset="2"/>
              <a:buChar char="q"/>
            </a:pPr>
            <a:r>
              <a:rPr lang="fr-FR" sz="1600" dirty="0">
                <a:latin typeface="Work Sans" panose="00000500000000000000" pitchFamily="2" charset="0"/>
              </a:rPr>
              <a:t>Consultez le site </a:t>
            </a:r>
            <a:r>
              <a:rPr lang="fr-FR" sz="1600" dirty="0">
                <a:latin typeface="Work Sans" panose="00000500000000000000" pitchFamily="2" charset="0"/>
                <a:hlinkClick r:id="rId2"/>
              </a:rPr>
              <a:t>France Diplomatie </a:t>
            </a:r>
            <a:r>
              <a:rPr lang="fr-FR" sz="1600" dirty="0">
                <a:latin typeface="Work Sans" panose="00000500000000000000" pitchFamily="2" charset="0"/>
              </a:rPr>
              <a:t>pour savoir </a:t>
            </a:r>
          </a:p>
          <a:p>
            <a:pPr marL="742950" lvl="1" indent="-285750">
              <a:buFont typeface="Wingdings" panose="05000000000000000000" pitchFamily="2" charset="2"/>
              <a:buChar char="§"/>
            </a:pPr>
            <a:r>
              <a:rPr lang="fr-FR" sz="1600" dirty="0">
                <a:latin typeface="Work Sans" panose="00000500000000000000" pitchFamily="2" charset="0"/>
              </a:rPr>
              <a:t>si votre pays de destination requiert un Visa;</a:t>
            </a:r>
          </a:p>
          <a:p>
            <a:pPr marL="742950" lvl="1" indent="-285750">
              <a:buFont typeface="Wingdings" panose="05000000000000000000" pitchFamily="2" charset="2"/>
              <a:buChar char="§"/>
            </a:pPr>
            <a:r>
              <a:rPr lang="fr-FR" sz="1600" dirty="0">
                <a:latin typeface="Work Sans" panose="00000500000000000000" pitchFamily="2" charset="0"/>
              </a:rPr>
              <a:t>si oui, connaître les modalités d’immigration.</a:t>
            </a:r>
          </a:p>
          <a:p>
            <a:endParaRPr lang="fr-FR" sz="1600" dirty="0">
              <a:latin typeface="Work Sans" panose="00000500000000000000" pitchFamily="2" charset="0"/>
            </a:endParaRPr>
          </a:p>
        </p:txBody>
      </p:sp>
      <p:sp>
        <p:nvSpPr>
          <p:cNvPr id="3" name="ZoneTexte 2">
            <a:extLst>
              <a:ext uri="{FF2B5EF4-FFF2-40B4-BE49-F238E27FC236}">
                <a16:creationId xmlns:a16="http://schemas.microsoft.com/office/drawing/2014/main" id="{54B2F96E-0CFC-4AF1-BBEF-2CC4A0E5D55F}"/>
              </a:ext>
            </a:extLst>
          </p:cNvPr>
          <p:cNvSpPr txBox="1"/>
          <p:nvPr/>
        </p:nvSpPr>
        <p:spPr>
          <a:xfrm>
            <a:off x="405378" y="3487648"/>
            <a:ext cx="8333242" cy="2677656"/>
          </a:xfrm>
          <a:prstGeom prst="rect">
            <a:avLst/>
          </a:prstGeom>
          <a:solidFill>
            <a:schemeClr val="bg2"/>
          </a:solidFill>
        </p:spPr>
        <p:txBody>
          <a:bodyPr wrap="square" rtlCol="0">
            <a:spAutoFit/>
          </a:bodyPr>
          <a:lstStyle/>
          <a:p>
            <a:r>
              <a:rPr lang="fr-FR" sz="1400" dirty="0">
                <a:latin typeface="Work Sans" panose="00000500000000000000" pitchFamily="2" charset="0"/>
              </a:rPr>
              <a:t>La demande de Visa peut impliquer de devoir justifier votre </a:t>
            </a:r>
            <a:r>
              <a:rPr lang="fr-FR" sz="1400" b="1" dirty="0">
                <a:latin typeface="Work Sans" panose="00000500000000000000" pitchFamily="2" charset="0"/>
              </a:rPr>
              <a:t>capacité financière </a:t>
            </a:r>
            <a:r>
              <a:rPr lang="fr-FR" sz="1400" dirty="0">
                <a:latin typeface="Work Sans" panose="00000500000000000000" pitchFamily="2" charset="0"/>
              </a:rPr>
              <a:t>à subvenir à vos besoins sans faire appel à l’état étranger.</a:t>
            </a:r>
          </a:p>
          <a:p>
            <a:pPr marL="285750" indent="-285750">
              <a:buFont typeface="Wingdings" panose="05000000000000000000" pitchFamily="2" charset="2"/>
              <a:buChar char="§"/>
            </a:pPr>
            <a:r>
              <a:rPr lang="fr-FR" sz="1400" dirty="0">
                <a:latin typeface="Work Sans" panose="00000500000000000000" pitchFamily="2" charset="0"/>
              </a:rPr>
              <a:t>Le montant minimum nécessaire varie en fonction des pays.</a:t>
            </a:r>
          </a:p>
          <a:p>
            <a:pPr marL="285750" indent="-285750">
              <a:buFont typeface="Wingdings" panose="05000000000000000000" pitchFamily="2" charset="2"/>
              <a:buChar char="§"/>
            </a:pPr>
            <a:r>
              <a:rPr lang="fr-FR" sz="1400" dirty="0">
                <a:latin typeface="Work Sans" panose="00000500000000000000" pitchFamily="2" charset="0"/>
              </a:rPr>
              <a:t>Demandez à votre banque une attestation de ressources, qui peut intégrer: fonds sur votre compte, prêt étudiant, fonds détenus et/ou revenus réguliers de vos parents, aides financières que vous allez recevoir…</a:t>
            </a:r>
          </a:p>
          <a:p>
            <a:pPr marL="285750" indent="-285750">
              <a:buFont typeface="Wingdings" panose="05000000000000000000" pitchFamily="2" charset="2"/>
              <a:buChar char="§"/>
            </a:pPr>
            <a:r>
              <a:rPr lang="fr-FR" sz="1400" dirty="0">
                <a:latin typeface="Work Sans" panose="00000500000000000000" pitchFamily="2" charset="0"/>
              </a:rPr>
              <a:t>Si vos parents fournissent des documents pour prouver qu’ils ont des fonds, ils doivent également rédiger un document dans lequel ils s’engagent à vous aider en cas de nécessité.</a:t>
            </a:r>
          </a:p>
          <a:p>
            <a:pPr marL="285750" indent="-285750">
              <a:buFont typeface="Wingdings" panose="05000000000000000000" pitchFamily="2" charset="2"/>
              <a:buChar char="§"/>
            </a:pPr>
            <a:endParaRPr lang="fr-FR" sz="1400" dirty="0">
              <a:latin typeface="Work Sans" panose="00000500000000000000" pitchFamily="2" charset="0"/>
            </a:endParaRPr>
          </a:p>
          <a:p>
            <a:r>
              <a:rPr lang="fr-FR" sz="1400" dirty="0">
                <a:latin typeface="Work Sans" panose="00000500000000000000" pitchFamily="2" charset="0"/>
              </a:rPr>
              <a:t>La demande de Visa peut également vous demander une </a:t>
            </a:r>
            <a:r>
              <a:rPr lang="fr-FR" sz="1400" b="1" dirty="0">
                <a:latin typeface="Work Sans" panose="00000500000000000000" pitchFamily="2" charset="0"/>
              </a:rPr>
              <a:t>preuve de logement </a:t>
            </a:r>
            <a:r>
              <a:rPr lang="fr-FR" sz="1400" dirty="0">
                <a:latin typeface="Work Sans" panose="00000500000000000000" pitchFamily="2" charset="0"/>
              </a:rPr>
              <a:t>dans le pays d’accueil. </a:t>
            </a:r>
            <a:endParaRPr lang="fr-FR" dirty="0"/>
          </a:p>
        </p:txBody>
      </p:sp>
    </p:spTree>
    <p:extLst>
      <p:ext uri="{BB962C8B-B14F-4D97-AF65-F5344CB8AC3E}">
        <p14:creationId xmlns:p14="http://schemas.microsoft.com/office/powerpoint/2010/main" val="140888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405378" y="1182623"/>
            <a:ext cx="8462577" cy="57066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400" dirty="0">
                <a:latin typeface="Work Sans" panose="00000500000000000000" pitchFamily="2" charset="0"/>
              </a:rPr>
              <a:t>La Région Centre-Val de Loire œuvre en faveur des étudiants qui souhaitent effectuer à l’étranger un séjour d’études dans un établissement partenaire en Europe et hors Europe, ou un stage obligatoire prévu dans le cadre de leur formation grâce au programme </a:t>
            </a:r>
            <a:r>
              <a:rPr lang="fr-FR" sz="1400" dirty="0" err="1">
                <a:latin typeface="Work Sans" panose="00000500000000000000" pitchFamily="2" charset="0"/>
              </a:rPr>
              <a:t>Mobi-Centre</a:t>
            </a:r>
            <a:r>
              <a:rPr lang="fr-FR" sz="1400" dirty="0">
                <a:latin typeface="Work Sans" panose="00000500000000000000" pitchFamily="2" charset="0"/>
              </a:rPr>
              <a:t>.</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116884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aides financières à la mobilité (1)</a:t>
            </a:r>
          </a:p>
          <a:p>
            <a:pPr algn="ctr"/>
            <a:r>
              <a:rPr lang="fr-FR" sz="2400" dirty="0">
                <a:solidFill>
                  <a:schemeClr val="accent6"/>
                </a:solidFill>
              </a:rPr>
              <a:t>MOBI-CENTRE</a:t>
            </a:r>
          </a:p>
        </p:txBody>
      </p:sp>
      <p:sp>
        <p:nvSpPr>
          <p:cNvPr id="5" name="Sous-titre 2">
            <a:extLst>
              <a:ext uri="{FF2B5EF4-FFF2-40B4-BE49-F238E27FC236}">
                <a16:creationId xmlns:a16="http://schemas.microsoft.com/office/drawing/2014/main" id="{8AC9AF5D-BBCD-445B-84C5-380080E1D4A2}"/>
              </a:ext>
            </a:extLst>
          </p:cNvPr>
          <p:cNvSpPr txBox="1">
            <a:spLocks/>
          </p:cNvSpPr>
          <p:nvPr/>
        </p:nvSpPr>
        <p:spPr>
          <a:xfrm>
            <a:off x="405378" y="1175320"/>
            <a:ext cx="8333242" cy="40869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800" dirty="0">
              <a:solidFill>
                <a:schemeClr val="bg1"/>
              </a:solidFill>
            </a:endParaRPr>
          </a:p>
        </p:txBody>
      </p:sp>
      <p:sp>
        <p:nvSpPr>
          <p:cNvPr id="2" name="ZoneTexte 1">
            <a:extLst>
              <a:ext uri="{FF2B5EF4-FFF2-40B4-BE49-F238E27FC236}">
                <a16:creationId xmlns:a16="http://schemas.microsoft.com/office/drawing/2014/main" id="{2A3C7524-DD2B-40A1-8DDF-273A64FF4026}"/>
              </a:ext>
            </a:extLst>
          </p:cNvPr>
          <p:cNvSpPr txBox="1"/>
          <p:nvPr/>
        </p:nvSpPr>
        <p:spPr>
          <a:xfrm>
            <a:off x="276043" y="1927304"/>
            <a:ext cx="5400138" cy="4185761"/>
          </a:xfrm>
          <a:prstGeom prst="rect">
            <a:avLst/>
          </a:prstGeom>
          <a:noFill/>
        </p:spPr>
        <p:txBody>
          <a:bodyPr wrap="square" rtlCol="0">
            <a:spAutoFit/>
          </a:bodyPr>
          <a:lstStyle/>
          <a:p>
            <a:r>
              <a:rPr lang="en-US" sz="1150" b="1" dirty="0" err="1">
                <a:solidFill>
                  <a:schemeClr val="accent4"/>
                </a:solidFill>
                <a:latin typeface="Work Sans" panose="00000500000000000000" pitchFamily="2" charset="0"/>
              </a:rPr>
              <a:t>Critères</a:t>
            </a:r>
            <a:r>
              <a:rPr lang="en-US" sz="1150" b="1" dirty="0">
                <a:solidFill>
                  <a:schemeClr val="accent4"/>
                </a:solidFill>
                <a:latin typeface="Work Sans" panose="00000500000000000000" pitchFamily="2" charset="0"/>
              </a:rPr>
              <a:t> </a:t>
            </a:r>
            <a:r>
              <a:rPr lang="en-US" sz="1150" b="1" dirty="0" err="1">
                <a:solidFill>
                  <a:schemeClr val="accent4"/>
                </a:solidFill>
                <a:latin typeface="Work Sans" panose="00000500000000000000" pitchFamily="2" charset="0"/>
              </a:rPr>
              <a:t>d’attribution</a:t>
            </a:r>
            <a:endParaRPr lang="en-US" sz="1150" b="1" dirty="0">
              <a:solidFill>
                <a:schemeClr val="accent4"/>
              </a:solidFill>
              <a:latin typeface="Work Sans" panose="00000500000000000000" pitchFamily="2" charset="0"/>
            </a:endParaRPr>
          </a:p>
          <a:p>
            <a:endParaRPr lang="fr-FR" sz="1150" b="1" dirty="0">
              <a:solidFill>
                <a:schemeClr val="accent4"/>
              </a:solidFill>
              <a:latin typeface="Work Sans" panose="00000500000000000000" pitchFamily="2" charset="0"/>
            </a:endParaRPr>
          </a:p>
          <a:p>
            <a:pPr marL="171450" lvl="0" indent="-171450">
              <a:spcAft>
                <a:spcPts val="600"/>
              </a:spcAft>
              <a:buFont typeface="Wingdings" panose="05000000000000000000" pitchFamily="2" charset="2"/>
              <a:buChar char="q"/>
            </a:pPr>
            <a:r>
              <a:rPr lang="fr-FR" sz="1100" dirty="0">
                <a:latin typeface="Work Sans" panose="00000500000000000000" pitchFamily="2" charset="0"/>
              </a:rPr>
              <a:t>Être inscrit à l’Université de Tours pendant la mobilité à l’étranger</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Être en formation initiale supérieure, ne bénéficiant pas d’une aide accordée par une autre collectivité pour un même projet à l’étranger</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Effectuer, dans le cadre de son cursus, un séjour d’études d’au moins 3 mois (sauf filière courte, 4 semaines minimum) avec signature d’un contrat d’études</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Devoir effectuer un stage obligatoire d’au moins 4 semaines, avec signature d’une convention de stage</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Être inscrit au minimum en L2 ou équivalent pour une mobilité d’études</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Ne pas bénéficier au titre de sa mobilité d’un salaire ou d’une gratification d’un montant mensuel supérieur à 800€</a:t>
            </a:r>
          </a:p>
          <a:p>
            <a:pPr marL="171450" lvl="0" indent="-171450">
              <a:spcAft>
                <a:spcPts val="600"/>
              </a:spcAft>
              <a:buFont typeface="Wingdings" panose="05000000000000000000" pitchFamily="2" charset="2"/>
              <a:buChar char="q"/>
            </a:pPr>
            <a:r>
              <a:rPr lang="fr-FR" sz="1100" dirty="0">
                <a:latin typeface="Work Sans" panose="00000500000000000000" pitchFamily="2" charset="0"/>
              </a:rPr>
              <a:t>Être de nationalité française ou de nationalité étrangère à condition : </a:t>
            </a:r>
          </a:p>
          <a:p>
            <a:pPr marL="628650" lvl="1" indent="-171450">
              <a:spcAft>
                <a:spcPts val="600"/>
              </a:spcAft>
              <a:buFont typeface="Wingdings" panose="05000000000000000000" pitchFamily="2" charset="2"/>
              <a:buChar char="§"/>
            </a:pPr>
            <a:r>
              <a:rPr lang="fr-FR" sz="1100" dirty="0">
                <a:latin typeface="Work Sans" panose="00000500000000000000" pitchFamily="2" charset="0"/>
              </a:rPr>
              <a:t>d’être titulaire d’un titre de séjour et,</a:t>
            </a:r>
          </a:p>
          <a:p>
            <a:pPr marL="628650" lvl="1" indent="-171450">
              <a:spcAft>
                <a:spcPts val="600"/>
              </a:spcAft>
              <a:buFont typeface="Wingdings" panose="05000000000000000000" pitchFamily="2" charset="2"/>
              <a:buChar char="§"/>
            </a:pPr>
            <a:r>
              <a:rPr lang="fr-FR" sz="1100" dirty="0">
                <a:latin typeface="Work Sans" panose="00000500000000000000" pitchFamily="2" charset="0"/>
              </a:rPr>
              <a:t>de ne pas être bénéficiaire pour l’année en cours d’une allocation de l’Union Européenne ou d’un Etat pour son séjour en France supérieure à 800€ par mois</a:t>
            </a:r>
          </a:p>
          <a:p>
            <a:pPr marL="628650" lvl="1" indent="-171450">
              <a:spcAft>
                <a:spcPts val="600"/>
              </a:spcAft>
              <a:buFont typeface="Wingdings" panose="05000000000000000000" pitchFamily="2" charset="2"/>
              <a:buChar char="§"/>
            </a:pPr>
            <a:r>
              <a:rPr lang="fr-FR" sz="1100" dirty="0">
                <a:latin typeface="Work Sans" panose="00000500000000000000" pitchFamily="2" charset="0"/>
              </a:rPr>
              <a:t>d’effectuer un séjour à l’étranger dans un autre pays que celui d’origine</a:t>
            </a:r>
          </a:p>
        </p:txBody>
      </p:sp>
      <p:sp>
        <p:nvSpPr>
          <p:cNvPr id="3" name="ZoneTexte 2">
            <a:extLst>
              <a:ext uri="{FF2B5EF4-FFF2-40B4-BE49-F238E27FC236}">
                <a16:creationId xmlns:a16="http://schemas.microsoft.com/office/drawing/2014/main" id="{0BF274EE-6453-40D9-8EF3-22CD0ABF3FB2}"/>
              </a:ext>
            </a:extLst>
          </p:cNvPr>
          <p:cNvSpPr txBox="1"/>
          <p:nvPr/>
        </p:nvSpPr>
        <p:spPr>
          <a:xfrm>
            <a:off x="6133380" y="2285996"/>
            <a:ext cx="2820840" cy="3600986"/>
          </a:xfrm>
          <a:prstGeom prst="rect">
            <a:avLst/>
          </a:prstGeom>
          <a:noFill/>
        </p:spPr>
        <p:txBody>
          <a:bodyPr wrap="square" rtlCol="0">
            <a:spAutoFit/>
          </a:bodyPr>
          <a:lstStyle/>
          <a:p>
            <a:r>
              <a:rPr lang="fr-FR" sz="1200" b="1" dirty="0">
                <a:solidFill>
                  <a:schemeClr val="accent4"/>
                </a:solidFill>
                <a:latin typeface="Work Sans" panose="00000500000000000000" pitchFamily="2" charset="0"/>
              </a:rPr>
              <a:t>Crédit-temps : </a:t>
            </a:r>
            <a:r>
              <a:rPr lang="fr-FR" sz="1200" dirty="0">
                <a:latin typeface="Work Sans" panose="00000500000000000000" pitchFamily="2" charset="0"/>
              </a:rPr>
              <a:t>12 mois </a:t>
            </a:r>
          </a:p>
          <a:p>
            <a:r>
              <a:rPr lang="fr-FR" sz="1200" dirty="0">
                <a:latin typeface="Work Sans" panose="00000500000000000000" pitchFamily="2" charset="0"/>
              </a:rPr>
              <a:t> </a:t>
            </a:r>
          </a:p>
          <a:p>
            <a:r>
              <a:rPr lang="fr-FR" sz="1200" b="1" dirty="0">
                <a:solidFill>
                  <a:schemeClr val="accent4"/>
                </a:solidFill>
                <a:latin typeface="Work Sans" panose="00000500000000000000" pitchFamily="2" charset="0"/>
              </a:rPr>
              <a:t>Montant et versement </a:t>
            </a:r>
          </a:p>
          <a:p>
            <a:pPr lvl="0"/>
            <a:r>
              <a:rPr lang="fr-FR" sz="1200" dirty="0">
                <a:latin typeface="Work Sans" panose="00000500000000000000" pitchFamily="2" charset="0"/>
              </a:rPr>
              <a:t>L’aide comprend une aide à l’installation de 250€, puis:</a:t>
            </a:r>
          </a:p>
          <a:p>
            <a:pPr marL="171450" lvl="0" indent="-171450">
              <a:buFont typeface="Wingdings" panose="05000000000000000000" pitchFamily="2" charset="2"/>
              <a:buChar char="§"/>
            </a:pPr>
            <a:r>
              <a:rPr lang="fr-FR" sz="1200" dirty="0">
                <a:latin typeface="Work Sans" panose="00000500000000000000" pitchFamily="2" charset="0"/>
              </a:rPr>
              <a:t>une aide mensuelle de 150€ pour les étudiants boursiers sur critères sociaux </a:t>
            </a:r>
          </a:p>
          <a:p>
            <a:pPr marL="171450" lvl="0" indent="-171450">
              <a:buFont typeface="Wingdings" panose="05000000000000000000" pitchFamily="2" charset="2"/>
              <a:buChar char="§"/>
            </a:pPr>
            <a:r>
              <a:rPr lang="fr-FR" sz="1200" dirty="0">
                <a:latin typeface="Work Sans" panose="00000500000000000000" pitchFamily="2" charset="0"/>
              </a:rPr>
              <a:t>ou une aide mensuelle de 250€ pour les étudiants non-boursiers (ou non-bénéficiaires de l’A.M.I.).</a:t>
            </a:r>
          </a:p>
          <a:p>
            <a:pPr lvl="0"/>
            <a:endParaRPr lang="fr-FR" sz="1200" dirty="0">
              <a:latin typeface="Work Sans" panose="00000500000000000000" pitchFamily="2" charset="0"/>
            </a:endParaRPr>
          </a:p>
          <a:p>
            <a:pPr lvl="0"/>
            <a:r>
              <a:rPr lang="fr-FR" sz="1200" dirty="0">
                <a:latin typeface="Work Sans" panose="00000500000000000000" pitchFamily="2" charset="0"/>
              </a:rPr>
              <a:t>Le versement est en 2 étapes : 70% du montant total lorsque les documents « pendant la mobilité » ont été déposés, et le solde lorsque les documents « après la mobilité » ont été déposés.</a:t>
            </a:r>
          </a:p>
        </p:txBody>
      </p:sp>
    </p:spTree>
    <p:extLst>
      <p:ext uri="{BB962C8B-B14F-4D97-AF65-F5344CB8AC3E}">
        <p14:creationId xmlns:p14="http://schemas.microsoft.com/office/powerpoint/2010/main" val="298865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405378" y="1208501"/>
            <a:ext cx="8462577" cy="5706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300" dirty="0">
                <a:latin typeface="Work Sans" panose="00000500000000000000" pitchFamily="2" charset="0"/>
              </a:rPr>
              <a:t>L’Aide à la Mobilité Internationale (AMI) permet aux étudiants éligibles à une bourse de l’enseignement supérieur sur critères sociaux ou bénéficiaires d’une aide d’urgence annuelle de bénéficier d'une aide complémentaire à l'étranger.</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116884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aides financières à la mobilité (2)</a:t>
            </a:r>
          </a:p>
          <a:p>
            <a:pPr algn="ctr"/>
            <a:r>
              <a:rPr lang="fr-FR" sz="2400" dirty="0">
                <a:solidFill>
                  <a:schemeClr val="accent6"/>
                </a:solidFill>
              </a:rPr>
              <a:t>L’aide à la Mobilité Internationale (AMI)</a:t>
            </a:r>
          </a:p>
        </p:txBody>
      </p:sp>
      <p:sp>
        <p:nvSpPr>
          <p:cNvPr id="5" name="Sous-titre 2">
            <a:extLst>
              <a:ext uri="{FF2B5EF4-FFF2-40B4-BE49-F238E27FC236}">
                <a16:creationId xmlns:a16="http://schemas.microsoft.com/office/drawing/2014/main" id="{8AC9AF5D-BBCD-445B-84C5-380080E1D4A2}"/>
              </a:ext>
            </a:extLst>
          </p:cNvPr>
          <p:cNvSpPr txBox="1">
            <a:spLocks/>
          </p:cNvSpPr>
          <p:nvPr/>
        </p:nvSpPr>
        <p:spPr>
          <a:xfrm>
            <a:off x="405378" y="1175320"/>
            <a:ext cx="8333242" cy="40869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800" dirty="0">
              <a:solidFill>
                <a:schemeClr val="bg1"/>
              </a:solidFill>
            </a:endParaRPr>
          </a:p>
        </p:txBody>
      </p:sp>
      <p:sp>
        <p:nvSpPr>
          <p:cNvPr id="2" name="ZoneTexte 1">
            <a:extLst>
              <a:ext uri="{FF2B5EF4-FFF2-40B4-BE49-F238E27FC236}">
                <a16:creationId xmlns:a16="http://schemas.microsoft.com/office/drawing/2014/main" id="{2A3C7524-DD2B-40A1-8DDF-273A64FF4026}"/>
              </a:ext>
            </a:extLst>
          </p:cNvPr>
          <p:cNvSpPr txBox="1"/>
          <p:nvPr/>
        </p:nvSpPr>
        <p:spPr>
          <a:xfrm>
            <a:off x="276043" y="2462134"/>
            <a:ext cx="5400138" cy="2416046"/>
          </a:xfrm>
          <a:prstGeom prst="rect">
            <a:avLst/>
          </a:prstGeom>
          <a:noFill/>
        </p:spPr>
        <p:txBody>
          <a:bodyPr wrap="square" rtlCol="0">
            <a:spAutoFit/>
          </a:bodyPr>
          <a:lstStyle/>
          <a:p>
            <a:r>
              <a:rPr lang="en-US" sz="1150" b="1" dirty="0" err="1">
                <a:solidFill>
                  <a:schemeClr val="accent4"/>
                </a:solidFill>
                <a:latin typeface="Work Sans" panose="00000500000000000000" pitchFamily="2" charset="0"/>
              </a:rPr>
              <a:t>Critères</a:t>
            </a:r>
            <a:r>
              <a:rPr lang="en-US" sz="1150" b="1" dirty="0">
                <a:solidFill>
                  <a:schemeClr val="accent4"/>
                </a:solidFill>
                <a:latin typeface="Work Sans" panose="00000500000000000000" pitchFamily="2" charset="0"/>
              </a:rPr>
              <a:t> </a:t>
            </a:r>
            <a:r>
              <a:rPr lang="en-US" sz="1150" b="1" dirty="0" err="1">
                <a:solidFill>
                  <a:schemeClr val="accent4"/>
                </a:solidFill>
                <a:latin typeface="Work Sans" panose="00000500000000000000" pitchFamily="2" charset="0"/>
              </a:rPr>
              <a:t>d’attribution</a:t>
            </a:r>
            <a:endParaRPr lang="en-US" sz="1150" b="1" dirty="0">
              <a:solidFill>
                <a:schemeClr val="accent4"/>
              </a:solidFill>
              <a:latin typeface="Work Sans" panose="00000500000000000000" pitchFamily="2" charset="0"/>
            </a:endParaRPr>
          </a:p>
          <a:p>
            <a:endParaRPr lang="fr-FR" sz="1150" b="1" dirty="0">
              <a:solidFill>
                <a:schemeClr val="accent4"/>
              </a:solidFill>
              <a:latin typeface="Work Sans" panose="00000500000000000000" pitchFamily="2" charset="0"/>
            </a:endParaRPr>
          </a:p>
          <a:p>
            <a:pPr marL="171450" lvl="0" indent="-171450">
              <a:spcAft>
                <a:spcPts val="600"/>
              </a:spcAft>
              <a:buFont typeface="Wingdings" panose="05000000000000000000" pitchFamily="2" charset="2"/>
              <a:buChar char="q"/>
            </a:pPr>
            <a:r>
              <a:rPr lang="fr-FR" sz="1200" dirty="0">
                <a:latin typeface="Work Sans" panose="00000500000000000000" pitchFamily="2" charset="0"/>
              </a:rPr>
              <a:t>Être inscrit à l’Université de Tours pendant la mobilité à l’étranger</a:t>
            </a:r>
          </a:p>
          <a:p>
            <a:pPr marL="171450" lvl="0" indent="-171450">
              <a:spcAft>
                <a:spcPts val="600"/>
              </a:spcAft>
              <a:buFont typeface="Wingdings" panose="05000000000000000000" pitchFamily="2" charset="2"/>
              <a:buChar char="q"/>
            </a:pPr>
            <a:r>
              <a:rPr lang="fr-FR" sz="1200" dirty="0">
                <a:latin typeface="Work Sans" panose="00000500000000000000" pitchFamily="2" charset="0"/>
              </a:rPr>
              <a:t>Effectuer, dans le cadre de son cursus, un séjour d’études ou un stage obligatoire d’au moins 2 mois de date à date</a:t>
            </a:r>
          </a:p>
          <a:p>
            <a:pPr marL="171450" lvl="0" indent="-171450">
              <a:spcAft>
                <a:spcPts val="600"/>
              </a:spcAft>
              <a:buFont typeface="Wingdings" panose="05000000000000000000" pitchFamily="2" charset="2"/>
              <a:buChar char="q"/>
            </a:pPr>
            <a:r>
              <a:rPr lang="fr-FR" sz="1200" dirty="0">
                <a:latin typeface="Work Sans" panose="00000500000000000000" pitchFamily="2" charset="0"/>
              </a:rPr>
              <a:t>Être éligible à une bourse de l’enseignement supérieur sur critères sociaux ou d’une aide annuelle d’urgence pour l’année universitaire de la mobilité.</a:t>
            </a:r>
          </a:p>
          <a:p>
            <a:pPr marL="171450" lvl="0" indent="-171450">
              <a:spcAft>
                <a:spcPts val="600"/>
              </a:spcAft>
              <a:buFont typeface="Wingdings" panose="05000000000000000000" pitchFamily="2" charset="2"/>
              <a:buChar char="q"/>
            </a:pPr>
            <a:r>
              <a:rPr lang="fr-FR" sz="1200" dirty="0">
                <a:latin typeface="Work Sans" panose="00000500000000000000" pitchFamily="2" charset="0"/>
              </a:rPr>
              <a:t>Préparer un diplôme d’État ou reconnu par l’État</a:t>
            </a:r>
          </a:p>
          <a:p>
            <a:pPr marL="171450" lvl="0" indent="-171450">
              <a:spcAft>
                <a:spcPts val="600"/>
              </a:spcAft>
              <a:buFont typeface="Wingdings" panose="05000000000000000000" pitchFamily="2" charset="2"/>
              <a:buChar char="q"/>
            </a:pPr>
            <a:r>
              <a:rPr lang="fr-FR" sz="1200" dirty="0">
                <a:latin typeface="Work Sans" panose="00000500000000000000" pitchFamily="2" charset="0"/>
              </a:rPr>
              <a:t>Ne pas bénéficier au titre de sa mobilité d’un salaire ou d’une gratification d’un montant mensuel supérieur à 800€</a:t>
            </a:r>
          </a:p>
        </p:txBody>
      </p:sp>
      <p:sp>
        <p:nvSpPr>
          <p:cNvPr id="3" name="ZoneTexte 2">
            <a:extLst>
              <a:ext uri="{FF2B5EF4-FFF2-40B4-BE49-F238E27FC236}">
                <a16:creationId xmlns:a16="http://schemas.microsoft.com/office/drawing/2014/main" id="{0BF274EE-6453-40D9-8EF3-22CD0ABF3FB2}"/>
              </a:ext>
            </a:extLst>
          </p:cNvPr>
          <p:cNvSpPr txBox="1"/>
          <p:nvPr/>
        </p:nvSpPr>
        <p:spPr>
          <a:xfrm>
            <a:off x="5719251" y="2804429"/>
            <a:ext cx="3148704" cy="2862322"/>
          </a:xfrm>
          <a:prstGeom prst="rect">
            <a:avLst/>
          </a:prstGeom>
          <a:noFill/>
        </p:spPr>
        <p:txBody>
          <a:bodyPr wrap="square" rtlCol="0">
            <a:spAutoFit/>
          </a:bodyPr>
          <a:lstStyle/>
          <a:p>
            <a:r>
              <a:rPr lang="fr-FR" sz="1200" b="1" dirty="0">
                <a:solidFill>
                  <a:schemeClr val="accent4"/>
                </a:solidFill>
                <a:latin typeface="Work Sans" panose="00000500000000000000" pitchFamily="2" charset="0"/>
              </a:rPr>
              <a:t>Crédit-temps : </a:t>
            </a:r>
            <a:r>
              <a:rPr lang="fr-FR" sz="1200" dirty="0">
                <a:latin typeface="Work Sans" panose="00000500000000000000" pitchFamily="2" charset="0"/>
              </a:rPr>
              <a:t>un étudiant peut bénéficier de 9 mois d’aide maximum pendant son cursus.</a:t>
            </a:r>
          </a:p>
          <a:p>
            <a:endParaRPr lang="fr-FR" sz="1200" dirty="0">
              <a:latin typeface="Work Sans" panose="00000500000000000000" pitchFamily="2" charset="0"/>
            </a:endParaRPr>
          </a:p>
          <a:p>
            <a:r>
              <a:rPr lang="fr-FR" sz="1200" dirty="0">
                <a:latin typeface="Work Sans" panose="00000500000000000000" pitchFamily="2" charset="0"/>
              </a:rPr>
              <a:t> </a:t>
            </a:r>
          </a:p>
          <a:p>
            <a:r>
              <a:rPr lang="fr-FR" sz="1200" b="1" dirty="0">
                <a:solidFill>
                  <a:schemeClr val="accent4"/>
                </a:solidFill>
                <a:latin typeface="Work Sans" panose="00000500000000000000" pitchFamily="2" charset="0"/>
              </a:rPr>
              <a:t>Montant et versement </a:t>
            </a:r>
          </a:p>
          <a:p>
            <a:pPr lvl="0"/>
            <a:r>
              <a:rPr lang="fr-FR" sz="1200" dirty="0">
                <a:latin typeface="Work Sans" panose="00000500000000000000" pitchFamily="2" charset="0"/>
              </a:rPr>
              <a:t>Le montant de l’aide est calculé sur la base de 800€ par semestre de mobilité. </a:t>
            </a:r>
          </a:p>
          <a:p>
            <a:r>
              <a:rPr lang="fr-FR" sz="1200" dirty="0">
                <a:latin typeface="Work Sans" panose="00000500000000000000" pitchFamily="2" charset="0"/>
              </a:rPr>
              <a:t>Le versement consiste généralement en un versement de 800€ par semestre mais si les fonds disponibles sont insuffisants au moment du versement, une modulation peut être effectuée</a:t>
            </a:r>
          </a:p>
        </p:txBody>
      </p:sp>
    </p:spTree>
    <p:extLst>
      <p:ext uri="{BB962C8B-B14F-4D97-AF65-F5344CB8AC3E}">
        <p14:creationId xmlns:p14="http://schemas.microsoft.com/office/powerpoint/2010/main" val="352282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405378" y="1208501"/>
            <a:ext cx="8462577" cy="5706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300" dirty="0">
                <a:latin typeface="Work Sans" panose="00000500000000000000" pitchFamily="2" charset="0"/>
              </a:rPr>
              <a:t>Le Fonds de Mobilité Étudiante, alimenté par la Contribution à la Vie Etudiante et de Campus et par l'Université de Tours, est destiné aux étudiants partant effectuer un cursus dans une université partenaire ou un stage international.</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116884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aides financières à la mobilité (3)</a:t>
            </a:r>
          </a:p>
          <a:p>
            <a:pPr algn="ctr"/>
            <a:r>
              <a:rPr lang="fr-FR" sz="2400" dirty="0">
                <a:solidFill>
                  <a:schemeClr val="accent6"/>
                </a:solidFill>
              </a:rPr>
              <a:t>Le Fonds de Mobilité Etudiant (FME)</a:t>
            </a:r>
          </a:p>
        </p:txBody>
      </p:sp>
      <p:sp>
        <p:nvSpPr>
          <p:cNvPr id="5" name="Sous-titre 2">
            <a:extLst>
              <a:ext uri="{FF2B5EF4-FFF2-40B4-BE49-F238E27FC236}">
                <a16:creationId xmlns:a16="http://schemas.microsoft.com/office/drawing/2014/main" id="{8AC9AF5D-BBCD-445B-84C5-380080E1D4A2}"/>
              </a:ext>
            </a:extLst>
          </p:cNvPr>
          <p:cNvSpPr txBox="1">
            <a:spLocks/>
          </p:cNvSpPr>
          <p:nvPr/>
        </p:nvSpPr>
        <p:spPr>
          <a:xfrm>
            <a:off x="405378" y="1175320"/>
            <a:ext cx="8333242" cy="40869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800" dirty="0">
              <a:solidFill>
                <a:schemeClr val="bg1"/>
              </a:solidFill>
            </a:endParaRPr>
          </a:p>
        </p:txBody>
      </p:sp>
      <p:sp>
        <p:nvSpPr>
          <p:cNvPr id="2" name="ZoneTexte 1">
            <a:extLst>
              <a:ext uri="{FF2B5EF4-FFF2-40B4-BE49-F238E27FC236}">
                <a16:creationId xmlns:a16="http://schemas.microsoft.com/office/drawing/2014/main" id="{2A3C7524-DD2B-40A1-8DDF-273A64FF4026}"/>
              </a:ext>
            </a:extLst>
          </p:cNvPr>
          <p:cNvSpPr txBox="1"/>
          <p:nvPr/>
        </p:nvSpPr>
        <p:spPr>
          <a:xfrm>
            <a:off x="276043" y="2049691"/>
            <a:ext cx="5400138" cy="2693045"/>
          </a:xfrm>
          <a:prstGeom prst="rect">
            <a:avLst/>
          </a:prstGeom>
          <a:noFill/>
        </p:spPr>
        <p:txBody>
          <a:bodyPr wrap="square" rtlCol="0">
            <a:spAutoFit/>
          </a:bodyPr>
          <a:lstStyle/>
          <a:p>
            <a:r>
              <a:rPr lang="en-US" sz="1150" b="1" dirty="0" err="1">
                <a:solidFill>
                  <a:schemeClr val="accent4"/>
                </a:solidFill>
                <a:latin typeface="Work Sans" panose="00000500000000000000" pitchFamily="2" charset="0"/>
              </a:rPr>
              <a:t>Critères</a:t>
            </a:r>
            <a:r>
              <a:rPr lang="en-US" sz="1150" b="1" dirty="0">
                <a:solidFill>
                  <a:schemeClr val="accent4"/>
                </a:solidFill>
                <a:latin typeface="Work Sans" panose="00000500000000000000" pitchFamily="2" charset="0"/>
              </a:rPr>
              <a:t> </a:t>
            </a:r>
            <a:r>
              <a:rPr lang="en-US" sz="1150" b="1" dirty="0" err="1">
                <a:solidFill>
                  <a:schemeClr val="accent4"/>
                </a:solidFill>
                <a:latin typeface="Work Sans" panose="00000500000000000000" pitchFamily="2" charset="0"/>
              </a:rPr>
              <a:t>d’attribution</a:t>
            </a:r>
            <a:endParaRPr lang="en-US" sz="1150" b="1" dirty="0">
              <a:solidFill>
                <a:schemeClr val="accent4"/>
              </a:solidFill>
              <a:latin typeface="Work Sans" panose="00000500000000000000" pitchFamily="2" charset="0"/>
            </a:endParaRPr>
          </a:p>
          <a:p>
            <a:endParaRPr lang="fr-FR" sz="1150" b="1" dirty="0">
              <a:solidFill>
                <a:schemeClr val="accent4"/>
              </a:solidFill>
              <a:latin typeface="Work Sans" panose="00000500000000000000" pitchFamily="2" charset="0"/>
            </a:endParaRPr>
          </a:p>
          <a:p>
            <a:pPr marL="285750" lvl="0" indent="-285750">
              <a:spcAft>
                <a:spcPts val="600"/>
              </a:spcAft>
              <a:buFont typeface="Wingdings" panose="05000000000000000000" pitchFamily="2" charset="2"/>
              <a:buChar char="q"/>
            </a:pPr>
            <a:r>
              <a:rPr lang="fr-FR" sz="1400" dirty="0">
                <a:latin typeface="Work Sans" panose="00000500000000000000" pitchFamily="2" charset="0"/>
              </a:rPr>
              <a:t>Être inscrit à l’Université de Tours pendant la mobilité à l’étranger</a:t>
            </a:r>
          </a:p>
          <a:p>
            <a:pPr marL="285750" lvl="0" indent="-285750">
              <a:spcAft>
                <a:spcPts val="600"/>
              </a:spcAft>
              <a:buFont typeface="Wingdings" panose="05000000000000000000" pitchFamily="2" charset="2"/>
              <a:buChar char="q"/>
            </a:pPr>
            <a:r>
              <a:rPr lang="en-US" sz="1400" dirty="0" err="1">
                <a:latin typeface="Work Sans" panose="00000500000000000000" pitchFamily="2" charset="0"/>
              </a:rPr>
              <a:t>Être</a:t>
            </a:r>
            <a:r>
              <a:rPr lang="en-US" sz="1400" dirty="0">
                <a:latin typeface="Work Sans" panose="00000500000000000000" pitchFamily="2" charset="0"/>
              </a:rPr>
              <a:t> </a:t>
            </a:r>
            <a:r>
              <a:rPr lang="en-US" sz="1400" dirty="0" err="1">
                <a:latin typeface="Work Sans" panose="00000500000000000000" pitchFamily="2" charset="0"/>
              </a:rPr>
              <a:t>en</a:t>
            </a:r>
            <a:r>
              <a:rPr lang="en-US" sz="1400" dirty="0">
                <a:latin typeface="Work Sans" panose="00000500000000000000" pitchFamily="2" charset="0"/>
              </a:rPr>
              <a:t> </a:t>
            </a:r>
            <a:r>
              <a:rPr lang="fr-FR" sz="1400" dirty="0">
                <a:latin typeface="Work Sans" panose="00000500000000000000" pitchFamily="2" charset="0"/>
              </a:rPr>
              <a:t>formation</a:t>
            </a:r>
            <a:r>
              <a:rPr lang="en-US" sz="1400" dirty="0">
                <a:latin typeface="Work Sans" panose="00000500000000000000" pitchFamily="2" charset="0"/>
              </a:rPr>
              <a:t> </a:t>
            </a:r>
            <a:r>
              <a:rPr lang="en-US" sz="1400" dirty="0" err="1">
                <a:latin typeface="Work Sans" panose="00000500000000000000" pitchFamily="2" charset="0"/>
              </a:rPr>
              <a:t>initiale</a:t>
            </a:r>
            <a:r>
              <a:rPr lang="en-US" sz="1400" dirty="0">
                <a:latin typeface="Work Sans" panose="00000500000000000000" pitchFamily="2" charset="0"/>
              </a:rPr>
              <a:t> supérieure</a:t>
            </a:r>
            <a:endParaRPr lang="fr-FR" sz="1400" dirty="0">
              <a:latin typeface="Work Sans" panose="00000500000000000000" pitchFamily="2" charset="0"/>
            </a:endParaRPr>
          </a:p>
          <a:p>
            <a:pPr marL="285750" lvl="0" indent="-285750">
              <a:spcAft>
                <a:spcPts val="600"/>
              </a:spcAft>
              <a:buFont typeface="Wingdings" panose="05000000000000000000" pitchFamily="2" charset="2"/>
              <a:buChar char="q"/>
            </a:pPr>
            <a:r>
              <a:rPr lang="fr-FR" sz="1400" dirty="0">
                <a:latin typeface="Work Sans" panose="00000500000000000000" pitchFamily="2" charset="0"/>
              </a:rPr>
              <a:t>Être inscrit au minimum en L2 ou équivalent</a:t>
            </a:r>
          </a:p>
          <a:p>
            <a:pPr marL="285750" lvl="0" indent="-285750">
              <a:spcAft>
                <a:spcPts val="600"/>
              </a:spcAft>
              <a:buFont typeface="Wingdings" panose="05000000000000000000" pitchFamily="2" charset="2"/>
              <a:buChar char="q"/>
            </a:pPr>
            <a:r>
              <a:rPr lang="fr-FR" sz="1400" dirty="0">
                <a:latin typeface="Work Sans" panose="00000500000000000000" pitchFamily="2" charset="0"/>
              </a:rPr>
              <a:t>Effectuer, dans le cadre de son cursus, un séjour d’études ou un stage obligatoire de 1 à 10 mois</a:t>
            </a:r>
          </a:p>
          <a:p>
            <a:pPr marL="285750" lvl="0" indent="-285750">
              <a:spcAft>
                <a:spcPts val="600"/>
              </a:spcAft>
              <a:buFont typeface="Wingdings" panose="05000000000000000000" pitchFamily="2" charset="2"/>
              <a:buChar char="q"/>
            </a:pPr>
            <a:r>
              <a:rPr lang="fr-FR" sz="1400" dirty="0">
                <a:latin typeface="Work Sans" panose="00000500000000000000" pitchFamily="2" charset="0"/>
              </a:rPr>
              <a:t>Avoir des revenus familiaux inférieurs à 50 000€ annuels (information tirée du dernier avis d’imposition familial, ligne Revenu Brut Global)</a:t>
            </a:r>
          </a:p>
        </p:txBody>
      </p:sp>
      <p:sp>
        <p:nvSpPr>
          <p:cNvPr id="3" name="ZoneTexte 2">
            <a:extLst>
              <a:ext uri="{FF2B5EF4-FFF2-40B4-BE49-F238E27FC236}">
                <a16:creationId xmlns:a16="http://schemas.microsoft.com/office/drawing/2014/main" id="{0BF274EE-6453-40D9-8EF3-22CD0ABF3FB2}"/>
              </a:ext>
            </a:extLst>
          </p:cNvPr>
          <p:cNvSpPr txBox="1"/>
          <p:nvPr/>
        </p:nvSpPr>
        <p:spPr>
          <a:xfrm>
            <a:off x="5805516" y="3218780"/>
            <a:ext cx="3148704" cy="2616101"/>
          </a:xfrm>
          <a:prstGeom prst="rect">
            <a:avLst/>
          </a:prstGeom>
          <a:noFill/>
        </p:spPr>
        <p:txBody>
          <a:bodyPr wrap="square" rtlCol="0">
            <a:spAutoFit/>
          </a:bodyPr>
          <a:lstStyle/>
          <a:p>
            <a:r>
              <a:rPr lang="fr-FR" sz="1200" b="1" dirty="0">
                <a:solidFill>
                  <a:schemeClr val="accent4"/>
                </a:solidFill>
                <a:latin typeface="Work Sans" panose="00000500000000000000" pitchFamily="2" charset="0"/>
              </a:rPr>
              <a:t>Montant et versement </a:t>
            </a:r>
          </a:p>
          <a:p>
            <a:endParaRPr lang="fr-FR" sz="1200" b="1" dirty="0">
              <a:solidFill>
                <a:schemeClr val="accent4"/>
              </a:solidFill>
              <a:latin typeface="Work Sans" panose="00000500000000000000" pitchFamily="2" charset="0"/>
            </a:endParaRPr>
          </a:p>
          <a:p>
            <a:pPr lvl="0"/>
            <a:r>
              <a:rPr lang="fr-FR" sz="1400" dirty="0">
                <a:latin typeface="Work Sans" panose="00000500000000000000" pitchFamily="2" charset="0"/>
              </a:rPr>
              <a:t>Tous les dossiers sont examinés par la commission FME, en juin et en décembre, en fonction du cas de chaque étudiant (projet, durée, destination et total des aides qui seront reçues). </a:t>
            </a:r>
          </a:p>
          <a:p>
            <a:pPr lvl="0"/>
            <a:endParaRPr lang="fr-FR" sz="1400" dirty="0">
              <a:latin typeface="Work Sans" panose="00000500000000000000" pitchFamily="2" charset="0"/>
            </a:endParaRPr>
          </a:p>
          <a:p>
            <a:pPr lvl="0"/>
            <a:r>
              <a:rPr lang="fr-FR" sz="1400" dirty="0">
                <a:latin typeface="Work Sans" panose="00000500000000000000" pitchFamily="2" charset="0"/>
              </a:rPr>
              <a:t>Si la commission attribue une aide, le montant est versé en une fois.</a:t>
            </a:r>
          </a:p>
        </p:txBody>
      </p:sp>
      <p:sp>
        <p:nvSpPr>
          <p:cNvPr id="6" name="ZoneTexte 5">
            <a:extLst>
              <a:ext uri="{FF2B5EF4-FFF2-40B4-BE49-F238E27FC236}">
                <a16:creationId xmlns:a16="http://schemas.microsoft.com/office/drawing/2014/main" id="{EBE532C0-1A53-4891-A4F9-6948A3519799}"/>
              </a:ext>
            </a:extLst>
          </p:cNvPr>
          <p:cNvSpPr txBox="1"/>
          <p:nvPr/>
        </p:nvSpPr>
        <p:spPr>
          <a:xfrm>
            <a:off x="276043" y="4853747"/>
            <a:ext cx="5072333" cy="1231106"/>
          </a:xfrm>
          <a:prstGeom prst="rect">
            <a:avLst/>
          </a:prstGeom>
          <a:solidFill>
            <a:schemeClr val="bg2"/>
          </a:solidFill>
        </p:spPr>
        <p:txBody>
          <a:bodyPr wrap="square" rtlCol="0" anchor="ctr" anchorCtr="1">
            <a:spAutoFit/>
          </a:bodyPr>
          <a:lstStyle/>
          <a:p>
            <a:pPr algn="ctr"/>
            <a:r>
              <a:rPr lang="fr-FR" sz="1400" dirty="0">
                <a:latin typeface="Work Sans" panose="00000500000000000000" pitchFamily="2" charset="0"/>
              </a:rPr>
              <a:t>Toutes les aides financières peuvent uniquement être versées sur votre compte français.</a:t>
            </a:r>
          </a:p>
          <a:p>
            <a:pPr algn="ctr"/>
            <a:r>
              <a:rPr lang="fr-FR" sz="1400" dirty="0">
                <a:latin typeface="Work Sans" panose="00000500000000000000" pitchFamily="2" charset="0"/>
              </a:rPr>
              <a:t>Aucune aide ne peut être versée avant le début de votre mobilité.</a:t>
            </a:r>
          </a:p>
          <a:p>
            <a:endParaRPr lang="fr-FR" dirty="0"/>
          </a:p>
        </p:txBody>
      </p:sp>
      <p:pic>
        <p:nvPicPr>
          <p:cNvPr id="9" name="Graphique 8" descr="Loupe">
            <a:extLst>
              <a:ext uri="{FF2B5EF4-FFF2-40B4-BE49-F238E27FC236}">
                <a16:creationId xmlns:a16="http://schemas.microsoft.com/office/drawing/2014/main" id="{6FA53611-09F5-4321-AAA5-4149315E8F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33114" y="5566586"/>
            <a:ext cx="521898" cy="521898"/>
          </a:xfrm>
          <a:prstGeom prst="rect">
            <a:avLst/>
          </a:prstGeom>
        </p:spPr>
      </p:pic>
    </p:spTree>
    <p:extLst>
      <p:ext uri="{BB962C8B-B14F-4D97-AF65-F5344CB8AC3E}">
        <p14:creationId xmlns:p14="http://schemas.microsoft.com/office/powerpoint/2010/main" val="99463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743040-DF7C-421F-A515-38AEEBC66496}"/>
              </a:ext>
            </a:extLst>
          </p:cNvPr>
          <p:cNvSpPr>
            <a:spLocks noGrp="1"/>
          </p:cNvSpPr>
          <p:nvPr>
            <p:ph type="body" sz="quarter" idx="10"/>
          </p:nvPr>
        </p:nvSpPr>
        <p:spPr/>
        <p:txBody>
          <a:bodyPr/>
          <a:lstStyle/>
          <a:p>
            <a:r>
              <a:rPr lang="fr-FR" dirty="0"/>
              <a:t>Etapes avant votre mobilité</a:t>
            </a:r>
          </a:p>
        </p:txBody>
      </p:sp>
      <p:sp>
        <p:nvSpPr>
          <p:cNvPr id="8" name="Titre 1">
            <a:extLst>
              <a:ext uri="{FF2B5EF4-FFF2-40B4-BE49-F238E27FC236}">
                <a16:creationId xmlns:a16="http://schemas.microsoft.com/office/drawing/2014/main" id="{DCC6FBAC-35CF-4D48-8939-1DCFEFC33CEA}"/>
              </a:ext>
            </a:extLst>
          </p:cNvPr>
          <p:cNvSpPr txBox="1">
            <a:spLocks/>
          </p:cNvSpPr>
          <p:nvPr/>
        </p:nvSpPr>
        <p:spPr>
          <a:xfrm>
            <a:off x="405378" y="713403"/>
            <a:ext cx="8462577" cy="5706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300" dirty="0">
                <a:latin typeface="Work Sans" panose="00000500000000000000" pitchFamily="2" charset="0"/>
              </a:rPr>
              <a:t>Voici les principaux points de vigilance à avoir en vue de votre mobilité hors Europe.</a:t>
            </a:r>
          </a:p>
          <a:p>
            <a:r>
              <a:rPr lang="fr-FR" sz="1300" dirty="0">
                <a:latin typeface="Work Sans" panose="00000500000000000000" pitchFamily="2" charset="0"/>
              </a:rPr>
              <a:t>Un guide de recommandations plus détaillé vous sera transmis d’ici la fin mai.</a:t>
            </a:r>
          </a:p>
        </p:txBody>
      </p:sp>
      <p:sp>
        <p:nvSpPr>
          <p:cNvPr id="11" name="Titre 1">
            <a:extLst>
              <a:ext uri="{FF2B5EF4-FFF2-40B4-BE49-F238E27FC236}">
                <a16:creationId xmlns:a16="http://schemas.microsoft.com/office/drawing/2014/main" id="{BC34D0B6-D5CE-40C3-B101-37DDF6B7D275}"/>
              </a:ext>
            </a:extLst>
          </p:cNvPr>
          <p:cNvSpPr txBox="1">
            <a:spLocks/>
          </p:cNvSpPr>
          <p:nvPr/>
        </p:nvSpPr>
        <p:spPr>
          <a:xfrm>
            <a:off x="405378" y="391216"/>
            <a:ext cx="8333242" cy="1168842"/>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algn="ctr"/>
            <a:r>
              <a:rPr lang="fr-FR" sz="2400" dirty="0">
                <a:solidFill>
                  <a:schemeClr val="accent6"/>
                </a:solidFill>
              </a:rPr>
              <a:t>Vos démarches personnelles avant la mobilité</a:t>
            </a:r>
          </a:p>
        </p:txBody>
      </p:sp>
      <p:sp>
        <p:nvSpPr>
          <p:cNvPr id="5" name="Sous-titre 2">
            <a:extLst>
              <a:ext uri="{FF2B5EF4-FFF2-40B4-BE49-F238E27FC236}">
                <a16:creationId xmlns:a16="http://schemas.microsoft.com/office/drawing/2014/main" id="{8AC9AF5D-BBCD-445B-84C5-380080E1D4A2}"/>
              </a:ext>
            </a:extLst>
          </p:cNvPr>
          <p:cNvSpPr txBox="1">
            <a:spLocks/>
          </p:cNvSpPr>
          <p:nvPr/>
        </p:nvSpPr>
        <p:spPr>
          <a:xfrm>
            <a:off x="405378" y="1175320"/>
            <a:ext cx="8333242" cy="40869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800" dirty="0">
              <a:solidFill>
                <a:schemeClr val="bg1"/>
              </a:solidFill>
            </a:endParaRPr>
          </a:p>
        </p:txBody>
      </p:sp>
      <p:sp>
        <p:nvSpPr>
          <p:cNvPr id="2" name="ZoneTexte 1">
            <a:extLst>
              <a:ext uri="{FF2B5EF4-FFF2-40B4-BE49-F238E27FC236}">
                <a16:creationId xmlns:a16="http://schemas.microsoft.com/office/drawing/2014/main" id="{2A3C7524-DD2B-40A1-8DDF-273A64FF4026}"/>
              </a:ext>
            </a:extLst>
          </p:cNvPr>
          <p:cNvSpPr txBox="1"/>
          <p:nvPr/>
        </p:nvSpPr>
        <p:spPr>
          <a:xfrm>
            <a:off x="340710" y="1404787"/>
            <a:ext cx="8613509" cy="4909036"/>
          </a:xfrm>
          <a:prstGeom prst="rect">
            <a:avLst/>
          </a:prstGeom>
          <a:noFill/>
        </p:spPr>
        <p:txBody>
          <a:bodyPr wrap="square" rtlCol="0">
            <a:spAutoFit/>
          </a:bodyPr>
          <a:lstStyle/>
          <a:p>
            <a:pPr marL="285750" lvl="0" indent="-285750">
              <a:spcAft>
                <a:spcPts val="600"/>
              </a:spcAft>
              <a:buFont typeface="Wingdings" panose="05000000000000000000" pitchFamily="2" charset="2"/>
              <a:buChar char="q"/>
            </a:pPr>
            <a:r>
              <a:rPr lang="fr-FR" sz="1300" dirty="0">
                <a:latin typeface="Work Sans" panose="00000500000000000000" pitchFamily="2" charset="0"/>
              </a:rPr>
              <a:t>Santé</a:t>
            </a:r>
          </a:p>
          <a:p>
            <a:pPr marL="742950" lvl="1" indent="-285750">
              <a:spcAft>
                <a:spcPts val="600"/>
              </a:spcAft>
              <a:buFont typeface="Wingdings" panose="05000000000000000000" pitchFamily="2" charset="2"/>
              <a:buChar char="§"/>
            </a:pPr>
            <a:r>
              <a:rPr lang="fr-FR" sz="1300" dirty="0">
                <a:latin typeface="Work Sans" panose="00000500000000000000" pitchFamily="2" charset="0"/>
              </a:rPr>
              <a:t>Consultez le site </a:t>
            </a:r>
            <a:r>
              <a:rPr lang="fr-FR" sz="1300" dirty="0">
                <a:latin typeface="Work Sans" panose="00000500000000000000" pitchFamily="2" charset="0"/>
                <a:hlinkClick r:id="rId3"/>
              </a:rPr>
              <a:t>France Diplomatie </a:t>
            </a:r>
            <a:r>
              <a:rPr lang="fr-FR" sz="1300" dirty="0">
                <a:latin typeface="Work Sans" panose="00000500000000000000" pitchFamily="2" charset="0"/>
              </a:rPr>
              <a:t>pour connaître les potentiels risques sanitaires et consignes de santé valables dans le pays dans lequel vous ferez votre mobilité.</a:t>
            </a:r>
          </a:p>
          <a:p>
            <a:pPr marL="742950" lvl="1" indent="-285750">
              <a:spcAft>
                <a:spcPts val="600"/>
              </a:spcAft>
              <a:buFont typeface="Wingdings" panose="05000000000000000000" pitchFamily="2" charset="2"/>
              <a:buChar char="§"/>
            </a:pPr>
            <a:r>
              <a:rPr lang="fr-FR" sz="1300" dirty="0">
                <a:latin typeface="Work Sans" panose="00000500000000000000" pitchFamily="2" charset="0"/>
              </a:rPr>
              <a:t>Prenez rendez-vous chez votre médecin généraliste pour faire le point sur votre vaccination (vaccins spécifiques à faire selon votre pays de destination ou rappels de vaccins). Avec son aide, anticipez vos prescriptions médicales.</a:t>
            </a:r>
          </a:p>
          <a:p>
            <a:pPr marL="285750" lvl="0" indent="-285750">
              <a:spcAft>
                <a:spcPts val="600"/>
              </a:spcAft>
              <a:buFont typeface="Wingdings" panose="05000000000000000000" pitchFamily="2" charset="2"/>
              <a:buChar char="q"/>
            </a:pPr>
            <a:endParaRPr lang="fr-FR" sz="1300" dirty="0">
              <a:latin typeface="Work Sans" panose="00000500000000000000" pitchFamily="2" charset="0"/>
            </a:endParaRPr>
          </a:p>
          <a:p>
            <a:pPr marL="285750" lvl="0" indent="-285750">
              <a:spcAft>
                <a:spcPts val="600"/>
              </a:spcAft>
              <a:buFont typeface="Wingdings" panose="05000000000000000000" pitchFamily="2" charset="2"/>
              <a:buChar char="q"/>
            </a:pPr>
            <a:r>
              <a:rPr lang="fr-FR" sz="1300" dirty="0">
                <a:latin typeface="Work Sans" panose="00000500000000000000" pitchFamily="2" charset="0"/>
              </a:rPr>
              <a:t>Assurances</a:t>
            </a:r>
          </a:p>
          <a:p>
            <a:pPr marL="742950" lvl="1" indent="-285750">
              <a:spcAft>
                <a:spcPts val="600"/>
              </a:spcAft>
              <a:buFont typeface="Wingdings" panose="05000000000000000000" pitchFamily="2" charset="2"/>
              <a:buChar char="§"/>
            </a:pPr>
            <a:r>
              <a:rPr lang="fr-FR" sz="1300" dirty="0">
                <a:latin typeface="Work Sans" panose="00000500000000000000" pitchFamily="2" charset="0"/>
              </a:rPr>
              <a:t>Prenez rendez-vous avec votre assurance, responsabilité civile et/ou complémentaire santé,  pour faire le point sur votre couverture à l’étranger.</a:t>
            </a:r>
          </a:p>
          <a:p>
            <a:r>
              <a:rPr lang="fr-FR" sz="1300" dirty="0">
                <a:latin typeface="Work Sans" panose="00000500000000000000" pitchFamily="2" charset="0"/>
              </a:rPr>
              <a:t>L’université partenaire peut parfois imposer son assurance spécifique.</a:t>
            </a:r>
          </a:p>
          <a:p>
            <a:r>
              <a:rPr lang="fr-FR" sz="1300" dirty="0">
                <a:latin typeface="Work Sans" panose="00000500000000000000" pitchFamily="2" charset="0"/>
              </a:rPr>
              <a:t>Si votre assurance française est acceptée, une attestation en anglais ou espagnol récapitulant votre couverture santé sera sûrement nécessaire.</a:t>
            </a:r>
          </a:p>
          <a:p>
            <a:r>
              <a:rPr lang="fr-FR" sz="1300" dirty="0">
                <a:latin typeface="Work Sans" panose="00000500000000000000" pitchFamily="2" charset="0"/>
              </a:rPr>
              <a:t>Vos remboursements </a:t>
            </a:r>
            <a:r>
              <a:rPr lang="fr-FR" sz="1300" dirty="0" err="1">
                <a:latin typeface="Work Sans" panose="00000500000000000000" pitchFamily="2" charset="0"/>
              </a:rPr>
              <a:t>seront-ils</a:t>
            </a:r>
            <a:r>
              <a:rPr lang="fr-FR" sz="1300" dirty="0">
                <a:latin typeface="Work Sans" panose="00000500000000000000" pitchFamily="2" charset="0"/>
              </a:rPr>
              <a:t> adaptés aux tarifs pratiqués à l’étranger ou une complémentaire santé est-elle nécessaire ?</a:t>
            </a:r>
          </a:p>
          <a:p>
            <a:pPr marL="742950" lvl="1" indent="-285750">
              <a:spcAft>
                <a:spcPts val="600"/>
              </a:spcAft>
              <a:buFont typeface="Wingdings" panose="05000000000000000000" pitchFamily="2" charset="2"/>
              <a:buChar char="q"/>
            </a:pPr>
            <a:endParaRPr lang="fr-FR" sz="1300" dirty="0">
              <a:latin typeface="Work Sans" panose="00000500000000000000" pitchFamily="2" charset="0"/>
            </a:endParaRPr>
          </a:p>
          <a:p>
            <a:pPr marL="285750" lvl="0" indent="-285750">
              <a:spcAft>
                <a:spcPts val="600"/>
              </a:spcAft>
              <a:buFont typeface="Wingdings" panose="05000000000000000000" pitchFamily="2" charset="2"/>
              <a:buChar char="q"/>
            </a:pPr>
            <a:r>
              <a:rPr lang="fr-FR" sz="1300" dirty="0">
                <a:latin typeface="Work Sans" panose="00000500000000000000" pitchFamily="2" charset="0"/>
              </a:rPr>
              <a:t>Banque</a:t>
            </a:r>
          </a:p>
          <a:p>
            <a:pPr marL="742950" lvl="1" indent="-285750">
              <a:buFont typeface="Wingdings" panose="05000000000000000000" pitchFamily="2" charset="2"/>
              <a:buChar char="§"/>
            </a:pPr>
            <a:r>
              <a:rPr lang="fr-FR" sz="1300" dirty="0">
                <a:latin typeface="Work Sans" panose="00000500000000000000" pitchFamily="2" charset="0"/>
              </a:rPr>
              <a:t>Prenez rendez-vous avec votre banque pour les informer de votre projet d’études à l’étranger et évoquer certains points: Votre carte bancaire est-elle utilisable à l’étranger? </a:t>
            </a:r>
            <a:br>
              <a:rPr lang="fr-FR" sz="1300" dirty="0">
                <a:latin typeface="Work Sans" panose="00000500000000000000" pitchFamily="2" charset="0"/>
              </a:rPr>
            </a:br>
            <a:r>
              <a:rPr lang="fr-FR" sz="1300" dirty="0">
                <a:latin typeface="Work Sans" panose="00000500000000000000" pitchFamily="2" charset="0"/>
              </a:rPr>
              <a:t>Y aura-t-il des frais supplémentaires? Le plafond de dépense est-il adapté?</a:t>
            </a:r>
          </a:p>
          <a:p>
            <a:pPr marL="285750" lvl="0" indent="-285750">
              <a:spcAft>
                <a:spcPts val="600"/>
              </a:spcAft>
              <a:buFont typeface="Wingdings" panose="05000000000000000000" pitchFamily="2" charset="2"/>
              <a:buChar char="q"/>
            </a:pPr>
            <a:endParaRPr lang="fr-FR" sz="1300" dirty="0">
              <a:latin typeface="Work Sans" panose="00000500000000000000" pitchFamily="2" charset="0"/>
            </a:endParaRPr>
          </a:p>
        </p:txBody>
      </p:sp>
    </p:spTree>
    <p:extLst>
      <p:ext uri="{BB962C8B-B14F-4D97-AF65-F5344CB8AC3E}">
        <p14:creationId xmlns:p14="http://schemas.microsoft.com/office/powerpoint/2010/main" val="2714597913"/>
      </p:ext>
    </p:extLst>
  </p:cSld>
  <p:clrMapOvr>
    <a:masterClrMapping/>
  </p:clrMapOvr>
</p:sld>
</file>

<file path=ppt/theme/theme1.xml><?xml version="1.0" encoding="utf-8"?>
<a:theme xmlns:a="http://schemas.openxmlformats.org/drawingml/2006/main" name="couver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3592</TotalTime>
  <Words>1677</Words>
  <Application>Microsoft Office PowerPoint</Application>
  <PresentationFormat>Affichage à l'écran (4:3)</PresentationFormat>
  <Paragraphs>142</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multimedia icons</vt:lpstr>
      <vt:lpstr>Wingdings</vt:lpstr>
      <vt:lpstr>Work Sans</vt:lpstr>
      <vt:lpstr>couverture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bourse sur critères sociaux</dc:title>
  <dc:creator>Benjamin Depauw</dc:creator>
  <cp:lastModifiedBy>Marie Artiges</cp:lastModifiedBy>
  <cp:revision>74</cp:revision>
  <cp:lastPrinted>2023-04-14T10:18:23Z</cp:lastPrinted>
  <dcterms:created xsi:type="dcterms:W3CDTF">2019-02-25T12:45:08Z</dcterms:created>
  <dcterms:modified xsi:type="dcterms:W3CDTF">2024-04-18T10:27:33Z</dcterms:modified>
</cp:coreProperties>
</file>