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7" r:id="rId2"/>
    <p:sldId id="290" r:id="rId3"/>
    <p:sldId id="291" r:id="rId4"/>
    <p:sldId id="305" r:id="rId5"/>
    <p:sldId id="330" r:id="rId6"/>
    <p:sldId id="306" r:id="rId7"/>
    <p:sldId id="307" r:id="rId8"/>
    <p:sldId id="332" r:id="rId9"/>
    <p:sldId id="331" r:id="rId10"/>
    <p:sldId id="333" r:id="rId11"/>
  </p:sldIdLst>
  <p:sldSz cx="9144000" cy="6858000" type="screen4x3"/>
  <p:notesSz cx="6740525" cy="9867900"/>
  <p:defaultTextStyle>
    <a:defPPr>
      <a:defRPr lang="fr-FR"/>
    </a:defPPr>
    <a:lvl1pPr algn="l" rtl="0" fontAlgn="base">
      <a:spcBef>
        <a:spcPct val="0"/>
      </a:spcBef>
      <a:spcAft>
        <a:spcPct val="0"/>
      </a:spcAft>
      <a:defRPr kern="1200">
        <a:solidFill>
          <a:schemeClr val="tx1"/>
        </a:solidFill>
        <a:latin typeface="Trebuchet MS" pitchFamily="34" charset="0"/>
        <a:ea typeface="+mn-ea"/>
        <a:cs typeface="+mn-cs"/>
      </a:defRPr>
    </a:lvl1pPr>
    <a:lvl2pPr marL="457200" algn="l" rtl="0" fontAlgn="base">
      <a:spcBef>
        <a:spcPct val="0"/>
      </a:spcBef>
      <a:spcAft>
        <a:spcPct val="0"/>
      </a:spcAft>
      <a:defRPr kern="1200">
        <a:solidFill>
          <a:schemeClr val="tx1"/>
        </a:solidFill>
        <a:latin typeface="Trebuchet MS" pitchFamily="34" charset="0"/>
        <a:ea typeface="+mn-ea"/>
        <a:cs typeface="+mn-cs"/>
      </a:defRPr>
    </a:lvl2pPr>
    <a:lvl3pPr marL="914400" algn="l" rtl="0" fontAlgn="base">
      <a:spcBef>
        <a:spcPct val="0"/>
      </a:spcBef>
      <a:spcAft>
        <a:spcPct val="0"/>
      </a:spcAft>
      <a:defRPr kern="1200">
        <a:solidFill>
          <a:schemeClr val="tx1"/>
        </a:solidFill>
        <a:latin typeface="Trebuchet MS" pitchFamily="34" charset="0"/>
        <a:ea typeface="+mn-ea"/>
        <a:cs typeface="+mn-cs"/>
      </a:defRPr>
    </a:lvl3pPr>
    <a:lvl4pPr marL="1371600" algn="l" rtl="0" fontAlgn="base">
      <a:spcBef>
        <a:spcPct val="0"/>
      </a:spcBef>
      <a:spcAft>
        <a:spcPct val="0"/>
      </a:spcAft>
      <a:defRPr kern="1200">
        <a:solidFill>
          <a:schemeClr val="tx1"/>
        </a:solidFill>
        <a:latin typeface="Trebuchet MS" pitchFamily="34" charset="0"/>
        <a:ea typeface="+mn-ea"/>
        <a:cs typeface="+mn-cs"/>
      </a:defRPr>
    </a:lvl4pPr>
    <a:lvl5pPr marL="1828800" algn="l" rtl="0" fontAlgn="base">
      <a:spcBef>
        <a:spcPct val="0"/>
      </a:spcBef>
      <a:spcAft>
        <a:spcPct val="0"/>
      </a:spcAft>
      <a:defRPr kern="1200">
        <a:solidFill>
          <a:schemeClr val="tx1"/>
        </a:solidFill>
        <a:latin typeface="Trebuchet MS" pitchFamily="34" charset="0"/>
        <a:ea typeface="+mn-ea"/>
        <a:cs typeface="+mn-cs"/>
      </a:defRPr>
    </a:lvl5pPr>
    <a:lvl6pPr marL="2286000" algn="l" defTabSz="914400" rtl="0" eaLnBrk="1" latinLnBrk="0" hangingPunct="1">
      <a:defRPr kern="1200">
        <a:solidFill>
          <a:schemeClr val="tx1"/>
        </a:solidFill>
        <a:latin typeface="Trebuchet MS" pitchFamily="34" charset="0"/>
        <a:ea typeface="+mn-ea"/>
        <a:cs typeface="+mn-cs"/>
      </a:defRPr>
    </a:lvl6pPr>
    <a:lvl7pPr marL="2743200" algn="l" defTabSz="914400" rtl="0" eaLnBrk="1" latinLnBrk="0" hangingPunct="1">
      <a:defRPr kern="1200">
        <a:solidFill>
          <a:schemeClr val="tx1"/>
        </a:solidFill>
        <a:latin typeface="Trebuchet MS" pitchFamily="34" charset="0"/>
        <a:ea typeface="+mn-ea"/>
        <a:cs typeface="+mn-cs"/>
      </a:defRPr>
    </a:lvl7pPr>
    <a:lvl8pPr marL="3200400" algn="l" defTabSz="914400" rtl="0" eaLnBrk="1" latinLnBrk="0" hangingPunct="1">
      <a:defRPr kern="1200">
        <a:solidFill>
          <a:schemeClr val="tx1"/>
        </a:solidFill>
        <a:latin typeface="Trebuchet MS" pitchFamily="34" charset="0"/>
        <a:ea typeface="+mn-ea"/>
        <a:cs typeface="+mn-cs"/>
      </a:defRPr>
    </a:lvl8pPr>
    <a:lvl9pPr marL="3657600" algn="l" defTabSz="914400" rtl="0" eaLnBrk="1" latinLnBrk="0" hangingPunct="1">
      <a:defRPr kern="1200">
        <a:solidFill>
          <a:schemeClr val="tx1"/>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163A2"/>
    <a:srgbClr val="FFCCFF"/>
    <a:srgbClr val="FF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083" autoAdjust="0"/>
    <p:restoredTop sz="94664" autoAdjust="0"/>
  </p:normalViewPr>
  <p:slideViewPr>
    <p:cSldViewPr>
      <p:cViewPr>
        <p:scale>
          <a:sx n="70" d="100"/>
          <a:sy n="70" d="100"/>
        </p:scale>
        <p:origin x="-122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3288" y="-402"/>
      </p:cViewPr>
      <p:guideLst>
        <p:guide orient="horz" pos="3108"/>
        <p:guide pos="212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20894"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3075" name="Rectangle 3"/>
          <p:cNvSpPr>
            <a:spLocks noGrp="1" noChangeArrowheads="1"/>
          </p:cNvSpPr>
          <p:nvPr>
            <p:ph type="dt" sz="quarter" idx="1"/>
          </p:nvPr>
        </p:nvSpPr>
        <p:spPr bwMode="auto">
          <a:xfrm>
            <a:off x="3818071" y="0"/>
            <a:ext cx="2920894"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3076" name="Rectangle 4"/>
          <p:cNvSpPr>
            <a:spLocks noGrp="1" noChangeArrowheads="1"/>
          </p:cNvSpPr>
          <p:nvPr>
            <p:ph type="ftr" sz="quarter" idx="2"/>
          </p:nvPr>
        </p:nvSpPr>
        <p:spPr bwMode="auto">
          <a:xfrm>
            <a:off x="0" y="9372792"/>
            <a:ext cx="2920894" cy="4933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3077" name="Rectangle 5"/>
          <p:cNvSpPr>
            <a:spLocks noGrp="1" noChangeArrowheads="1"/>
          </p:cNvSpPr>
          <p:nvPr>
            <p:ph type="sldNum" sz="quarter" idx="3"/>
          </p:nvPr>
        </p:nvSpPr>
        <p:spPr bwMode="auto">
          <a:xfrm>
            <a:off x="3818071" y="9372792"/>
            <a:ext cx="2920894" cy="4933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D51E3BCF-4970-4C28-B7E8-D9150A091CE3}"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20894"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23555" name="Rectangle 3"/>
          <p:cNvSpPr>
            <a:spLocks noGrp="1" noChangeArrowheads="1"/>
          </p:cNvSpPr>
          <p:nvPr>
            <p:ph type="dt" idx="1"/>
          </p:nvPr>
        </p:nvSpPr>
        <p:spPr bwMode="auto">
          <a:xfrm>
            <a:off x="3818071" y="0"/>
            <a:ext cx="2920894" cy="4933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20484" name="Rectangle 4"/>
          <p:cNvSpPr>
            <a:spLocks noGrp="1" noRot="1" noChangeAspect="1" noChangeArrowheads="1" noTextEdit="1"/>
          </p:cNvSpPr>
          <p:nvPr>
            <p:ph type="sldImg" idx="2"/>
          </p:nvPr>
        </p:nvSpPr>
        <p:spPr bwMode="auto">
          <a:xfrm>
            <a:off x="903288" y="739775"/>
            <a:ext cx="4933950" cy="3700463"/>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74053" y="4687253"/>
            <a:ext cx="5392420" cy="444055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3558" name="Rectangle 6"/>
          <p:cNvSpPr>
            <a:spLocks noGrp="1" noChangeArrowheads="1"/>
          </p:cNvSpPr>
          <p:nvPr>
            <p:ph type="ftr" sz="quarter" idx="4"/>
          </p:nvPr>
        </p:nvSpPr>
        <p:spPr bwMode="auto">
          <a:xfrm>
            <a:off x="0" y="9372792"/>
            <a:ext cx="2920894" cy="4933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23559" name="Rectangle 7"/>
          <p:cNvSpPr>
            <a:spLocks noGrp="1" noChangeArrowheads="1"/>
          </p:cNvSpPr>
          <p:nvPr>
            <p:ph type="sldNum" sz="quarter" idx="5"/>
          </p:nvPr>
        </p:nvSpPr>
        <p:spPr bwMode="auto">
          <a:xfrm>
            <a:off x="3818071" y="9372792"/>
            <a:ext cx="2920894" cy="4933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1925CA0-ED5B-41FF-AE10-41575ED571CB}"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5CAD0A3-569C-44BD-A9EE-83C55A7DE7A4}" type="slidenum">
              <a:rPr lang="fr-FR" smtClean="0"/>
              <a:pPr/>
              <a:t>1</a:t>
            </a:fld>
            <a:endParaRPr lang="fr-FR"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8"/>
            <a:ext cx="2286000" cy="8428037"/>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0" y="274638"/>
            <a:ext cx="6705600" cy="8428037"/>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0" y="1844675"/>
            <a:ext cx="4495800" cy="685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844675"/>
            <a:ext cx="4495800" cy="685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explosion3"/>
          <p:cNvPicPr>
            <a:picLocks noChangeAspect="1" noChangeArrowheads="1"/>
          </p:cNvPicPr>
          <p:nvPr userDrawn="1"/>
        </p:nvPicPr>
        <p:blipFill>
          <a:blip r:embed="rId13" cstate="print"/>
          <a:srcRect l="31778" b="25583"/>
          <a:stretch>
            <a:fillRect/>
          </a:stretch>
        </p:blipFill>
        <p:spPr bwMode="auto">
          <a:xfrm>
            <a:off x="6245225" y="0"/>
            <a:ext cx="2898775" cy="3927475"/>
          </a:xfrm>
          <a:prstGeom prst="rect">
            <a:avLst/>
          </a:prstGeom>
          <a:noFill/>
          <a:ln w="9525">
            <a:noFill/>
            <a:miter lim="800000"/>
            <a:headEnd/>
            <a:tailEnd/>
          </a:ln>
        </p:spPr>
      </p:pic>
      <p:pic>
        <p:nvPicPr>
          <p:cNvPr id="1027" name="Picture 14" descr="forme filaire - copie"/>
          <p:cNvPicPr>
            <a:picLocks noChangeAspect="1" noChangeArrowheads="1"/>
          </p:cNvPicPr>
          <p:nvPr userDrawn="1"/>
        </p:nvPicPr>
        <p:blipFill>
          <a:blip r:embed="rId14" cstate="print"/>
          <a:srcRect l="32359" b="36813"/>
          <a:stretch>
            <a:fillRect/>
          </a:stretch>
        </p:blipFill>
        <p:spPr bwMode="auto">
          <a:xfrm>
            <a:off x="0" y="5118100"/>
            <a:ext cx="2119313" cy="1739900"/>
          </a:xfrm>
          <a:prstGeom prst="rect">
            <a:avLst/>
          </a:prstGeom>
          <a:noFill/>
          <a:ln w="9525">
            <a:noFill/>
            <a:miter lim="800000"/>
            <a:headEnd/>
            <a:tailEnd/>
          </a:ln>
        </p:spPr>
      </p:pic>
      <p:pic>
        <p:nvPicPr>
          <p:cNvPr id="1028" name="Picture 15" descr="logo R bleu"/>
          <p:cNvPicPr>
            <a:picLocks noChangeAspect="1" noChangeArrowheads="1"/>
          </p:cNvPicPr>
          <p:nvPr userDrawn="1"/>
        </p:nvPicPr>
        <p:blipFill>
          <a:blip r:embed="rId15" cstate="print"/>
          <a:srcRect/>
          <a:stretch>
            <a:fillRect/>
          </a:stretch>
        </p:blipFill>
        <p:spPr bwMode="auto">
          <a:xfrm>
            <a:off x="179388" y="0"/>
            <a:ext cx="2028825" cy="1433513"/>
          </a:xfrm>
          <a:prstGeom prst="rect">
            <a:avLst/>
          </a:prstGeom>
          <a:noFill/>
          <a:ln w="9525">
            <a:noFill/>
            <a:miter lim="800000"/>
            <a:headEnd/>
            <a:tailEnd/>
          </a:ln>
        </p:spPr>
      </p:pic>
      <p:sp>
        <p:nvSpPr>
          <p:cNvPr id="1029" name="Rectangle 16"/>
          <p:cNvSpPr>
            <a:spLocks noGrp="1" noChangeArrowheads="1"/>
          </p:cNvSpPr>
          <p:nvPr>
            <p:ph type="body" idx="1"/>
          </p:nvPr>
        </p:nvSpPr>
        <p:spPr bwMode="auto">
          <a:xfrm>
            <a:off x="0" y="1844675"/>
            <a:ext cx="9144000" cy="685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fr-FR" smtClean="0"/>
          </a:p>
          <a:p>
            <a:pPr lvl="0"/>
            <a:endParaRPr lang="fr-FR" smtClean="0"/>
          </a:p>
          <a:p>
            <a:pPr lvl="0"/>
            <a:endParaRPr lang="fr-FR" smtClean="0"/>
          </a:p>
          <a:p>
            <a:pPr lvl="0"/>
            <a:endParaRPr lang="fr-FR" smtClean="0"/>
          </a:p>
          <a:p>
            <a:pPr lvl="0"/>
            <a:endParaRPr lang="fr-FR" smtClean="0"/>
          </a:p>
          <a:p>
            <a:pPr lvl="0"/>
            <a:endParaRPr lang="fr-FR"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a:xfrm>
            <a:off x="0" y="1071563"/>
            <a:ext cx="9144000" cy="5786437"/>
          </a:xfrm>
        </p:spPr>
        <p:txBody>
          <a:bodyPr/>
          <a:lstStyle/>
          <a:p>
            <a:pPr marL="273050" indent="-3175" eaLnBrk="1" hangingPunct="1">
              <a:buFontTx/>
              <a:buNone/>
            </a:pPr>
            <a:endParaRPr lang="fr-FR" dirty="0" smtClean="0"/>
          </a:p>
          <a:p>
            <a:pPr marL="273050" indent="-3175" algn="ctr" eaLnBrk="1" hangingPunct="1">
              <a:buFontTx/>
              <a:buNone/>
            </a:pPr>
            <a:r>
              <a:rPr lang="fr-FR" sz="3600" b="1" dirty="0" smtClean="0">
                <a:solidFill>
                  <a:srgbClr val="0163A2"/>
                </a:solidFill>
                <a:latin typeface="Trebuchet MS" pitchFamily="34" charset="0"/>
              </a:rPr>
              <a:t>Réunion de présentation </a:t>
            </a:r>
          </a:p>
          <a:p>
            <a:pPr marL="273050" indent="-3175" algn="ctr" eaLnBrk="1" hangingPunct="1">
              <a:buFontTx/>
              <a:buNone/>
            </a:pPr>
            <a:r>
              <a:rPr lang="fr-FR" sz="3600" b="1" dirty="0" smtClean="0">
                <a:solidFill>
                  <a:srgbClr val="0163A2"/>
                </a:solidFill>
                <a:latin typeface="Trebuchet MS" pitchFamily="34" charset="0"/>
              </a:rPr>
              <a:t>du M.O.B.I.L.</a:t>
            </a:r>
          </a:p>
          <a:p>
            <a:pPr marL="273050" indent="-3175" algn="ctr" eaLnBrk="1" hangingPunct="1">
              <a:buFontTx/>
              <a:buNone/>
            </a:pPr>
            <a:endParaRPr lang="fr-FR" sz="3600" b="1" dirty="0" smtClean="0">
              <a:solidFill>
                <a:srgbClr val="0163A2"/>
              </a:solidFill>
              <a:latin typeface="Trebuchet MS" pitchFamily="34" charset="0"/>
            </a:endParaRPr>
          </a:p>
          <a:p>
            <a:pPr marL="273050" indent="-3175" algn="ctr" eaLnBrk="1" hangingPunct="1">
              <a:buFontTx/>
              <a:buNone/>
            </a:pPr>
            <a:r>
              <a:rPr lang="fr-FR" sz="3600" b="1" dirty="0" smtClean="0">
                <a:solidFill>
                  <a:srgbClr val="0163A2"/>
                </a:solidFill>
                <a:latin typeface="Trebuchet MS" pitchFamily="34" charset="0"/>
              </a:rPr>
              <a:t>Module d’Orientation, de Bilan et d’Insertion en Licence</a:t>
            </a:r>
          </a:p>
          <a:p>
            <a:pPr marL="273050" indent="-3175" algn="ctr" eaLnBrk="1" hangingPunct="1"/>
            <a:endParaRPr lang="fr-FR" sz="3600" b="1" dirty="0" smtClean="0">
              <a:solidFill>
                <a:srgbClr val="0163A2"/>
              </a:solidFill>
              <a:latin typeface="Trebuchet M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dirty="0" smtClean="0">
                <a:solidFill>
                  <a:srgbClr val="0163A2"/>
                </a:solidFill>
                <a:latin typeface="Trebuchet MS" pitchFamily="34" charset="0"/>
              </a:rPr>
              <a:t/>
            </a:r>
            <a:br>
              <a:rPr lang="fr-FR" sz="3200" b="1" dirty="0" smtClean="0">
                <a:solidFill>
                  <a:srgbClr val="0163A2"/>
                </a:solidFill>
                <a:latin typeface="Trebuchet MS" pitchFamily="34" charset="0"/>
              </a:rPr>
            </a:br>
            <a:r>
              <a:rPr lang="fr-FR" sz="3200" b="1" dirty="0" smtClean="0">
                <a:solidFill>
                  <a:srgbClr val="0163A2"/>
                </a:solidFill>
                <a:latin typeface="Trebuchet MS" pitchFamily="34" charset="0"/>
              </a:rPr>
              <a:t>Le M.O.B.I.L.</a:t>
            </a:r>
          </a:p>
        </p:txBody>
      </p:sp>
      <p:sp>
        <p:nvSpPr>
          <p:cNvPr id="3" name="Espace réservé du contenu 2"/>
          <p:cNvSpPr>
            <a:spLocks noGrp="1"/>
          </p:cNvSpPr>
          <p:nvPr>
            <p:ph idx="1"/>
          </p:nvPr>
        </p:nvSpPr>
        <p:spPr>
          <a:xfrm>
            <a:off x="0" y="1428750"/>
            <a:ext cx="9144000" cy="7273925"/>
          </a:xfrm>
        </p:spPr>
        <p:txBody>
          <a:bodyPr/>
          <a:lstStyle/>
          <a:p>
            <a:pPr eaLnBrk="1" hangingPunct="1">
              <a:buFont typeface="Arial" pitchFamily="34" charset="0"/>
              <a:buChar char="•"/>
              <a:defRPr/>
            </a:pPr>
            <a:r>
              <a:rPr lang="fr-FR" sz="2800" b="1" dirty="0" smtClean="0"/>
              <a:t>Plan d’action</a:t>
            </a:r>
          </a:p>
          <a:p>
            <a:pPr lvl="1" eaLnBrk="1" hangingPunct="1">
              <a:buFont typeface="Arial" pitchFamily="34" charset="0"/>
              <a:buChar char="•"/>
              <a:defRPr/>
            </a:pPr>
            <a:r>
              <a:rPr lang="fr-FR" sz="2400" dirty="0" smtClean="0"/>
              <a:t>Mise en place à la rentrée 2012.</a:t>
            </a:r>
          </a:p>
          <a:p>
            <a:pPr lvl="1" eaLnBrk="1" hangingPunct="1">
              <a:buFont typeface="Arial" pitchFamily="34" charset="0"/>
              <a:buChar char="•"/>
              <a:defRPr/>
            </a:pPr>
            <a:r>
              <a:rPr lang="fr-FR" sz="2400" dirty="0" smtClean="0"/>
              <a:t>Il doit y avoir un responsable MOBIL par filière avant juin 2012.</a:t>
            </a:r>
          </a:p>
          <a:p>
            <a:pPr lvl="1" eaLnBrk="1" hangingPunct="1">
              <a:buFont typeface="Arial" pitchFamily="34" charset="0"/>
              <a:buChar char="•"/>
              <a:defRPr/>
            </a:pPr>
            <a:r>
              <a:rPr lang="fr-FR" sz="2400" dirty="0" smtClean="0"/>
              <a:t>Une session obligatoire d’appropriation des outils sera proposée pour les responsables MOBIL (1/2 journée) : 3 sessions </a:t>
            </a:r>
            <a:r>
              <a:rPr lang="fr-FR" sz="2400" dirty="0" err="1" smtClean="0"/>
              <a:t>intercomposantes</a:t>
            </a:r>
            <a:r>
              <a:rPr lang="fr-FR" sz="2400" dirty="0" smtClean="0"/>
              <a:t> en juin 2012.</a:t>
            </a:r>
          </a:p>
          <a:p>
            <a:pPr lvl="1" eaLnBrk="1" hangingPunct="1">
              <a:buFont typeface="Arial" pitchFamily="34" charset="0"/>
              <a:buChar char="•"/>
              <a:defRPr/>
            </a:pPr>
            <a:r>
              <a:rPr lang="fr-FR" sz="2400" dirty="0" smtClean="0"/>
              <a:t>Une session d’1/2 journée d’appropriation des séquences et des outils en direction des intervenants dans les EC du S2 et du </a:t>
            </a:r>
            <a:r>
              <a:rPr lang="fr-FR" sz="2400" smtClean="0"/>
              <a:t>S6 sera réalisée </a:t>
            </a:r>
            <a:r>
              <a:rPr lang="fr-FR" sz="2400" dirty="0" smtClean="0"/>
              <a:t>en novembre / décembre 2012 (plusieurs sessions prévues) : le contenu de ces EC seront mis à disposition des intervenants (guide de présentation + </a:t>
            </a:r>
            <a:r>
              <a:rPr lang="fr-FR" sz="2400" dirty="0" err="1" smtClean="0"/>
              <a:t>ppt</a:t>
            </a:r>
            <a:r>
              <a:rPr lang="fr-FR" sz="2400" dirty="0" smtClean="0"/>
              <a:t> + ENT).</a:t>
            </a:r>
          </a:p>
          <a:p>
            <a:pPr lvl="1" eaLnBrk="1" hangingPunct="1">
              <a:buFont typeface="Arial" pitchFamily="34" charset="0"/>
              <a:buChar char="•"/>
              <a:defRPr/>
            </a:pPr>
            <a:r>
              <a:rPr lang="fr-FR" sz="2400" dirty="0" smtClean="0"/>
              <a:t>Un bilan sera réalisé avec les responsables MOBIL à la fin de l’année 2012-2013 (juin).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1"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 calcmode="lin" valueType="num">
                                      <p:cBhvr additive="base">
                                        <p:cTn id="3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1"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 calcmode="lin" valueType="num">
                                      <p:cBhvr additive="base">
                                        <p:cTn id="3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1"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additive="base">
                                        <p:cTn id="4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1"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calcmode="lin" valueType="num">
                                      <p:cBhvr additive="base">
                                        <p:cTn id="5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1"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additive="base">
                                        <p:cTn id="5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1" nodeType="clickEffect">
                                  <p:stCondLst>
                                    <p:cond delay="0"/>
                                  </p:stCondLst>
                                  <p:childTnLst>
                                    <p:set>
                                      <p:cBhvr>
                                        <p:cTn id="62" dur="1" fill="hold">
                                          <p:stCondLst>
                                            <p:cond delay="0"/>
                                          </p:stCondLst>
                                        </p:cTn>
                                        <p:tgtEl>
                                          <p:spTgt spid="3">
                                            <p:txEl>
                                              <p:pRg st="5" end="5"/>
                                            </p:txEl>
                                          </p:spTgt>
                                        </p:tgtEl>
                                        <p:attrNameLst>
                                          <p:attrName>style.visibility</p:attrName>
                                        </p:attrNameLst>
                                      </p:cBhvr>
                                      <p:to>
                                        <p:strVal val="visible"/>
                                      </p:to>
                                    </p:set>
                                    <p:anim calcmode="lin" valueType="num">
                                      <p:cBhvr additive="base">
                                        <p:cTn id="6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smtClean="0">
                <a:solidFill>
                  <a:srgbClr val="0163A2"/>
                </a:solidFill>
                <a:latin typeface="Trebuchet MS" pitchFamily="34" charset="0"/>
              </a:rPr>
              <a:t/>
            </a:r>
            <a:br>
              <a:rPr lang="fr-FR" sz="3200" b="1" smtClean="0">
                <a:solidFill>
                  <a:srgbClr val="0163A2"/>
                </a:solidFill>
                <a:latin typeface="Trebuchet MS" pitchFamily="34" charset="0"/>
              </a:rPr>
            </a:br>
            <a:r>
              <a:rPr lang="fr-FR" sz="3200" b="1" smtClean="0">
                <a:solidFill>
                  <a:srgbClr val="0163A2"/>
                </a:solidFill>
                <a:latin typeface="Trebuchet MS" pitchFamily="34" charset="0"/>
              </a:rPr>
              <a:t>Le M.O.B.I.L.</a:t>
            </a:r>
          </a:p>
        </p:txBody>
      </p:sp>
      <p:sp>
        <p:nvSpPr>
          <p:cNvPr id="10243" name="Espace réservé du contenu 2"/>
          <p:cNvSpPr>
            <a:spLocks noGrp="1"/>
          </p:cNvSpPr>
          <p:nvPr>
            <p:ph idx="1"/>
          </p:nvPr>
        </p:nvSpPr>
        <p:spPr/>
        <p:txBody>
          <a:bodyPr/>
          <a:lstStyle/>
          <a:p>
            <a:pPr eaLnBrk="1" hangingPunct="1"/>
            <a:r>
              <a:rPr lang="fr-FR" b="1" smtClean="0"/>
              <a:t>L’étudiant élabore </a:t>
            </a:r>
            <a:r>
              <a:rPr lang="fr-FR" b="1" dirty="0" smtClean="0"/>
              <a:t>son projet professionnel tout au long de son cursus</a:t>
            </a:r>
          </a:p>
          <a:p>
            <a:pPr lvl="1" eaLnBrk="1" hangingPunct="1">
              <a:buFont typeface="Courier New" pitchFamily="49" charset="0"/>
              <a:buChar char="o"/>
            </a:pPr>
            <a:endParaRPr lang="fr-FR" dirty="0" smtClean="0"/>
          </a:p>
          <a:p>
            <a:pPr lvl="1" eaLnBrk="1" hangingPunct="1">
              <a:buFont typeface="Courier New" pitchFamily="49" charset="0"/>
              <a:buChar char="o"/>
            </a:pPr>
            <a:r>
              <a:rPr lang="fr-FR" dirty="0" smtClean="0"/>
              <a:t>Le projet professionnel conditionne le projet de formation</a:t>
            </a:r>
          </a:p>
          <a:p>
            <a:pPr lvl="1" eaLnBrk="1" hangingPunct="1">
              <a:buFont typeface="Courier New" pitchFamily="49" charset="0"/>
              <a:buChar char="o"/>
            </a:pPr>
            <a:endParaRPr lang="fr-FR" dirty="0" smtClean="0"/>
          </a:p>
          <a:p>
            <a:pPr lvl="1" eaLnBrk="1" hangingPunct="1">
              <a:buFont typeface="Courier New" pitchFamily="49" charset="0"/>
              <a:buChar char="o"/>
            </a:pPr>
            <a:r>
              <a:rPr lang="fr-FR" dirty="0" smtClean="0"/>
              <a:t>Conséquence institutionnelle : inciter l’étudiant à réfléchir, au plus tôt, à son avenir professionnel, l’inciter à découvrir les réalités professionnelles et à enrichir ses représentations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 calcmode="lin" valueType="num">
                                      <p:cBhvr additive="base">
                                        <p:cTn id="19"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smtClean="0">
                <a:solidFill>
                  <a:srgbClr val="0163A2"/>
                </a:solidFill>
                <a:latin typeface="Trebuchet MS" pitchFamily="34" charset="0"/>
              </a:rPr>
              <a:t/>
            </a:r>
            <a:br>
              <a:rPr lang="fr-FR" sz="3200" b="1" smtClean="0">
                <a:solidFill>
                  <a:srgbClr val="0163A2"/>
                </a:solidFill>
                <a:latin typeface="Trebuchet MS" pitchFamily="34" charset="0"/>
              </a:rPr>
            </a:br>
            <a:r>
              <a:rPr lang="fr-FR" sz="3200" b="1" smtClean="0">
                <a:solidFill>
                  <a:srgbClr val="0163A2"/>
                </a:solidFill>
                <a:latin typeface="Trebuchet MS" pitchFamily="34" charset="0"/>
              </a:rPr>
              <a:t>Le M.O.B.I.L.  </a:t>
            </a:r>
          </a:p>
        </p:txBody>
      </p:sp>
      <p:sp>
        <p:nvSpPr>
          <p:cNvPr id="11267" name="Espace réservé du contenu 2"/>
          <p:cNvSpPr>
            <a:spLocks noGrp="1"/>
          </p:cNvSpPr>
          <p:nvPr>
            <p:ph idx="1"/>
          </p:nvPr>
        </p:nvSpPr>
        <p:spPr>
          <a:xfrm>
            <a:off x="0" y="1571625"/>
            <a:ext cx="9144000" cy="7131050"/>
          </a:xfrm>
        </p:spPr>
        <p:txBody>
          <a:bodyPr/>
          <a:lstStyle/>
          <a:p>
            <a:pPr eaLnBrk="1" hangingPunct="1"/>
            <a:r>
              <a:rPr lang="fr-FR" b="1" dirty="0" smtClean="0"/>
              <a:t>Les objectifs du M.O.B.I.L :</a:t>
            </a:r>
          </a:p>
          <a:p>
            <a:pPr lvl="1" eaLnBrk="1" hangingPunct="1"/>
            <a:r>
              <a:rPr lang="fr-FR" dirty="0" smtClean="0"/>
              <a:t>Rendre l’étudiant acteur de son orientation</a:t>
            </a:r>
          </a:p>
          <a:p>
            <a:pPr lvl="1" eaLnBrk="1" hangingPunct="1"/>
            <a:r>
              <a:rPr lang="fr-FR" dirty="0" smtClean="0"/>
              <a:t>Transmettre à l’étudiant une méthode de recherche et d’aide à la décision</a:t>
            </a:r>
          </a:p>
          <a:p>
            <a:pPr eaLnBrk="1" hangingPunct="1"/>
            <a:endParaRPr lang="fr-FR" dirty="0" smtClean="0"/>
          </a:p>
          <a:p>
            <a:pPr eaLnBrk="1" hangingPunct="1"/>
            <a:r>
              <a:rPr lang="fr-FR" b="1" dirty="0" smtClean="0"/>
              <a:t>Résultats attendus de cette élaboration :</a:t>
            </a:r>
          </a:p>
          <a:p>
            <a:pPr lvl="1" eaLnBrk="1" hangingPunct="1"/>
            <a:r>
              <a:rPr lang="fr-FR" dirty="0" smtClean="0"/>
              <a:t>Accroître la motivation de l’étudiant</a:t>
            </a:r>
          </a:p>
          <a:p>
            <a:pPr lvl="1" eaLnBrk="1" hangingPunct="1"/>
            <a:r>
              <a:rPr lang="fr-FR" dirty="0" smtClean="0"/>
              <a:t>Favoriser sa réussite</a:t>
            </a:r>
          </a:p>
          <a:p>
            <a:pPr lvl="1" eaLnBrk="1" hangingPunct="1"/>
            <a:r>
              <a:rPr lang="fr-FR" dirty="0" smtClean="0"/>
              <a:t>Faciliter le passage de l’université au monde professionnel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7">
                                            <p:txEl>
                                              <p:pRg st="5" end="5"/>
                                            </p:txEl>
                                          </p:spTgt>
                                        </p:tgtEl>
                                        <p:attrNameLst>
                                          <p:attrName>style.visibility</p:attrName>
                                        </p:attrNameLst>
                                      </p:cBhvr>
                                      <p:to>
                                        <p:strVal val="visible"/>
                                      </p:to>
                                    </p:set>
                                    <p:anim calcmode="lin" valueType="num">
                                      <p:cBhvr additive="base">
                                        <p:cTn id="31"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 calcmode="lin" valueType="num">
                                      <p:cBhvr additive="base">
                                        <p:cTn id="37"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267">
                                            <p:txEl>
                                              <p:pRg st="7" end="7"/>
                                            </p:txEl>
                                          </p:spTgt>
                                        </p:tgtEl>
                                        <p:attrNameLst>
                                          <p:attrName>style.visibility</p:attrName>
                                        </p:attrNameLst>
                                      </p:cBhvr>
                                      <p:to>
                                        <p:strVal val="visible"/>
                                      </p:to>
                                    </p:set>
                                    <p:anim calcmode="lin" valueType="num">
                                      <p:cBhvr additive="base">
                                        <p:cTn id="43" dur="5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smtClean="0">
                <a:solidFill>
                  <a:srgbClr val="0163A2"/>
                </a:solidFill>
                <a:latin typeface="Trebuchet MS" pitchFamily="34" charset="0"/>
              </a:rPr>
              <a:t/>
            </a:r>
            <a:br>
              <a:rPr lang="fr-FR" sz="3200" b="1" smtClean="0">
                <a:solidFill>
                  <a:srgbClr val="0163A2"/>
                </a:solidFill>
                <a:latin typeface="Trebuchet MS" pitchFamily="34" charset="0"/>
              </a:rPr>
            </a:br>
            <a:r>
              <a:rPr lang="fr-FR" sz="3200" b="1" smtClean="0">
                <a:solidFill>
                  <a:srgbClr val="0163A2"/>
                </a:solidFill>
                <a:latin typeface="Trebuchet MS" pitchFamily="34" charset="0"/>
              </a:rPr>
              <a:t>Le M.O.B.I.L.</a:t>
            </a:r>
          </a:p>
        </p:txBody>
      </p:sp>
      <p:sp>
        <p:nvSpPr>
          <p:cNvPr id="12291" name="Espace réservé du contenu 2"/>
          <p:cNvSpPr>
            <a:spLocks noGrp="1"/>
          </p:cNvSpPr>
          <p:nvPr>
            <p:ph idx="1"/>
          </p:nvPr>
        </p:nvSpPr>
        <p:spPr>
          <a:xfrm>
            <a:off x="0" y="1428750"/>
            <a:ext cx="9144000" cy="7273925"/>
          </a:xfrm>
        </p:spPr>
        <p:txBody>
          <a:bodyPr/>
          <a:lstStyle/>
          <a:p>
            <a:pPr eaLnBrk="1" hangingPunct="1">
              <a:buFontTx/>
              <a:buNone/>
            </a:pPr>
            <a:r>
              <a:rPr lang="fr-FR" sz="2800" b="1" dirty="0" smtClean="0"/>
              <a:t>Intégré dans l’UE Projet de Valorisation Personnelle</a:t>
            </a:r>
          </a:p>
          <a:p>
            <a:pPr eaLnBrk="1" hangingPunct="1">
              <a:buFontTx/>
              <a:buNone/>
            </a:pPr>
            <a:endParaRPr lang="fr-FR" sz="2800" b="1" dirty="0" smtClean="0"/>
          </a:p>
          <a:p>
            <a:pPr eaLnBrk="1" hangingPunct="1"/>
            <a:r>
              <a:rPr lang="fr-FR" sz="2400" b="1" dirty="0" smtClean="0"/>
              <a:t>Au S2 : EC « Méthodologie de Recherche en Orientation » </a:t>
            </a:r>
            <a:r>
              <a:rPr lang="fr-FR" sz="2400" dirty="0" smtClean="0"/>
              <a:t>(10h00 minimum)</a:t>
            </a:r>
          </a:p>
          <a:p>
            <a:pPr lvl="2" eaLnBrk="1" hangingPunct="1">
              <a:buFont typeface="Courier New" pitchFamily="49" charset="0"/>
              <a:buChar char="o"/>
            </a:pPr>
            <a:r>
              <a:rPr lang="fr-FR" dirty="0" smtClean="0"/>
              <a:t>Permettre à l’étudiant de définir et/ou de préciser un projet en terme de vie professionnelle</a:t>
            </a:r>
          </a:p>
          <a:p>
            <a:pPr lvl="2" eaLnBrk="1" hangingPunct="1">
              <a:buFont typeface="Courier New" pitchFamily="49" charset="0"/>
              <a:buChar char="o"/>
            </a:pPr>
            <a:r>
              <a:rPr lang="fr-FR" dirty="0" smtClean="0"/>
              <a:t>Permettre à l’étudiant d’avoir un premier contact positif avec les professionnels et d’avoir une meilleure connaissance des emplois, du monde de l’entreprise et des débouchés dans son secteur</a:t>
            </a:r>
          </a:p>
          <a:p>
            <a:pPr lvl="2" eaLnBrk="1" hangingPunct="1">
              <a:buFont typeface="Courier New" pitchFamily="49" charset="0"/>
              <a:buChar char="o"/>
            </a:pPr>
            <a:r>
              <a:rPr lang="fr-FR" dirty="0" smtClean="0"/>
              <a:t>Rendre l’étudiant acteur de ses choix</a:t>
            </a:r>
          </a:p>
          <a:p>
            <a:pPr lvl="2" eaLnBrk="1" hangingPunct="1">
              <a:buFont typeface="Courier New" pitchFamily="49" charset="0"/>
              <a:buChar char="o"/>
            </a:pPr>
            <a:r>
              <a:rPr lang="fr-FR" dirty="0" smtClean="0"/>
              <a:t>Suivre une méthodologie de recherche documentaire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 calcmode="lin" valueType="num">
                                      <p:cBhvr additive="base">
                                        <p:cTn id="13"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anim calcmode="lin" valueType="num">
                                      <p:cBhvr additive="base">
                                        <p:cTn id="19"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91">
                                            <p:txEl>
                                              <p:pRg st="4" end="4"/>
                                            </p:txEl>
                                          </p:spTgt>
                                        </p:tgtEl>
                                        <p:attrNameLst>
                                          <p:attrName>style.visibility</p:attrName>
                                        </p:attrNameLst>
                                      </p:cBhvr>
                                      <p:to>
                                        <p:strVal val="visible"/>
                                      </p:to>
                                    </p:set>
                                    <p:anim calcmode="lin" valueType="num">
                                      <p:cBhvr additive="base">
                                        <p:cTn id="25"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291">
                                            <p:txEl>
                                              <p:pRg st="5" end="5"/>
                                            </p:txEl>
                                          </p:spTgt>
                                        </p:tgtEl>
                                        <p:attrNameLst>
                                          <p:attrName>style.visibility</p:attrName>
                                        </p:attrNameLst>
                                      </p:cBhvr>
                                      <p:to>
                                        <p:strVal val="visible"/>
                                      </p:to>
                                    </p:set>
                                    <p:anim calcmode="lin" valueType="num">
                                      <p:cBhvr additive="base">
                                        <p:cTn id="31"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291">
                                            <p:txEl>
                                              <p:pRg st="6" end="6"/>
                                            </p:txEl>
                                          </p:spTgt>
                                        </p:tgtEl>
                                        <p:attrNameLst>
                                          <p:attrName>style.visibility</p:attrName>
                                        </p:attrNameLst>
                                      </p:cBhvr>
                                      <p:to>
                                        <p:strVal val="visible"/>
                                      </p:to>
                                    </p:set>
                                    <p:anim calcmode="lin" valueType="num">
                                      <p:cBhvr additive="base">
                                        <p:cTn id="37" dur="5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smtClean="0">
                <a:solidFill>
                  <a:srgbClr val="0163A2"/>
                </a:solidFill>
                <a:latin typeface="Trebuchet MS" pitchFamily="34" charset="0"/>
              </a:rPr>
              <a:t/>
            </a:r>
            <a:br>
              <a:rPr lang="fr-FR" sz="3200" b="1" smtClean="0">
                <a:solidFill>
                  <a:srgbClr val="0163A2"/>
                </a:solidFill>
                <a:latin typeface="Trebuchet MS" pitchFamily="34" charset="0"/>
              </a:rPr>
            </a:br>
            <a:r>
              <a:rPr lang="fr-FR" sz="3200" b="1" smtClean="0">
                <a:solidFill>
                  <a:srgbClr val="0163A2"/>
                </a:solidFill>
                <a:latin typeface="Trebuchet MS" pitchFamily="34" charset="0"/>
              </a:rPr>
              <a:t>Le M.O.B.I.L.</a:t>
            </a:r>
          </a:p>
        </p:txBody>
      </p:sp>
      <p:sp>
        <p:nvSpPr>
          <p:cNvPr id="13315" name="Espace réservé du contenu 2"/>
          <p:cNvSpPr>
            <a:spLocks noGrp="1"/>
          </p:cNvSpPr>
          <p:nvPr>
            <p:ph idx="1"/>
          </p:nvPr>
        </p:nvSpPr>
        <p:spPr>
          <a:xfrm>
            <a:off x="0" y="1571625"/>
            <a:ext cx="9144000" cy="7131050"/>
          </a:xfrm>
        </p:spPr>
        <p:txBody>
          <a:bodyPr/>
          <a:lstStyle/>
          <a:p>
            <a:pPr eaLnBrk="1" hangingPunct="1">
              <a:buNone/>
            </a:pPr>
            <a:endParaRPr lang="fr-FR" dirty="0" smtClean="0"/>
          </a:p>
          <a:p>
            <a:pPr eaLnBrk="1" hangingPunct="1"/>
            <a:r>
              <a:rPr lang="fr-FR" sz="2400" b="1" dirty="0" smtClean="0"/>
              <a:t>Du S3 au S5 : Découverte du monde professionnel</a:t>
            </a:r>
          </a:p>
          <a:p>
            <a:pPr lvl="1" eaLnBrk="1" hangingPunct="1">
              <a:buFontTx/>
              <a:buNone/>
            </a:pPr>
            <a:r>
              <a:rPr lang="fr-FR" dirty="0" smtClean="0"/>
              <a:t>L’étudiant construit son module tout au long des semestres en choisissant des actions parmi celles qui lui sont proposées par l’université pour toutes les filières et par les filières pour leurs étudiants, si elles le souhaitent. Les actions seront validées chaque année par le CEVU. </a:t>
            </a:r>
          </a:p>
          <a:p>
            <a:pPr lvl="1" eaLnBrk="1" hangingPunct="1">
              <a:buFontTx/>
              <a:buNone/>
            </a:pPr>
            <a:endParaRPr lang="fr-FR" dirty="0" smtClean="0"/>
          </a:p>
          <a:p>
            <a:pPr lvl="1" algn="ctr" eaLnBrk="1" hangingPunct="1">
              <a:buFontTx/>
              <a:buNone/>
            </a:pPr>
            <a:r>
              <a:rPr lang="fr-FR" dirty="0" smtClean="0"/>
              <a:t>Voir exemples d’actions dans le tableau ci-après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 calcmode="lin" valueType="num">
                                      <p:cBhvr additive="base">
                                        <p:cTn id="7"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 calcmode="lin" valueType="num">
                                      <p:cBhvr additive="base">
                                        <p:cTn id="13"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 calcmode="lin" valueType="num">
                                      <p:cBhvr additive="base">
                                        <p:cTn id="19"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smtClean="0">
                <a:solidFill>
                  <a:srgbClr val="0163A2"/>
                </a:solidFill>
                <a:latin typeface="Trebuchet MS" pitchFamily="34" charset="0"/>
              </a:rPr>
              <a:t/>
            </a:r>
            <a:br>
              <a:rPr lang="fr-FR" sz="3200" b="1" smtClean="0">
                <a:solidFill>
                  <a:srgbClr val="0163A2"/>
                </a:solidFill>
                <a:latin typeface="Trebuchet MS" pitchFamily="34" charset="0"/>
              </a:rPr>
            </a:br>
            <a:r>
              <a:rPr lang="fr-FR" sz="3200" b="1" smtClean="0">
                <a:solidFill>
                  <a:srgbClr val="0163A2"/>
                </a:solidFill>
                <a:latin typeface="Trebuchet MS" pitchFamily="34" charset="0"/>
              </a:rPr>
              <a:t>Le M.O.B.I.L.</a:t>
            </a:r>
          </a:p>
        </p:txBody>
      </p:sp>
      <p:sp>
        <p:nvSpPr>
          <p:cNvPr id="14339" name="Espace réservé du contenu 2"/>
          <p:cNvSpPr>
            <a:spLocks noGrp="1"/>
          </p:cNvSpPr>
          <p:nvPr>
            <p:ph idx="1"/>
          </p:nvPr>
        </p:nvSpPr>
        <p:spPr>
          <a:xfrm>
            <a:off x="0" y="1571625"/>
            <a:ext cx="9144000" cy="7131050"/>
          </a:xfrm>
        </p:spPr>
        <p:txBody>
          <a:bodyPr/>
          <a:lstStyle/>
          <a:p>
            <a:pPr lvl="1" eaLnBrk="1" hangingPunct="1"/>
            <a:r>
              <a:rPr lang="fr-FR" b="1" dirty="0" smtClean="0"/>
              <a:t>Au S6 : Valorisation des acquis de l’étudiant </a:t>
            </a:r>
            <a:r>
              <a:rPr lang="fr-FR" dirty="0" smtClean="0"/>
              <a:t>(10h00 minimum)</a:t>
            </a:r>
          </a:p>
          <a:p>
            <a:pPr lvl="2" eaLnBrk="1" hangingPunct="1"/>
            <a:r>
              <a:rPr lang="fr-FR" dirty="0" smtClean="0"/>
              <a:t>Poursuivre la réflexion sur le projet professionnel afin d’affiner ses choix de master</a:t>
            </a:r>
          </a:p>
          <a:p>
            <a:pPr lvl="2" eaLnBrk="1" hangingPunct="1"/>
            <a:r>
              <a:rPr lang="fr-FR" dirty="0" smtClean="0"/>
              <a:t>Réflexion sur les compétences acquises durant la formation mais également en dehors de la formation (jobs d’été, jobs étudiants, emplois, activités bénévoles, activités cultures, associatives, sportives,…) afin de les formaliser et de les valoriser</a:t>
            </a:r>
          </a:p>
          <a:p>
            <a:pPr lvl="2" eaLnBrk="1" hangingPunct="1"/>
            <a:r>
              <a:rPr lang="fr-FR" dirty="0" smtClean="0"/>
              <a:t>Introduction à la rédaction d’un CV et d’une lettre de motivation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dirty="0" smtClean="0">
                <a:solidFill>
                  <a:srgbClr val="0163A2"/>
                </a:solidFill>
                <a:latin typeface="Trebuchet MS" pitchFamily="34" charset="0"/>
              </a:rPr>
              <a:t/>
            </a:r>
            <a:br>
              <a:rPr lang="fr-FR" sz="3200" b="1" dirty="0" smtClean="0">
                <a:solidFill>
                  <a:srgbClr val="0163A2"/>
                </a:solidFill>
                <a:latin typeface="Trebuchet MS" pitchFamily="34" charset="0"/>
              </a:rPr>
            </a:br>
            <a:r>
              <a:rPr lang="fr-FR" sz="3200" b="1" dirty="0" smtClean="0">
                <a:solidFill>
                  <a:srgbClr val="0163A2"/>
                </a:solidFill>
                <a:latin typeface="Trebuchet MS" pitchFamily="34" charset="0"/>
              </a:rPr>
              <a:t>Le M.O.B.I.L.</a:t>
            </a:r>
          </a:p>
        </p:txBody>
      </p:sp>
      <p:sp>
        <p:nvSpPr>
          <p:cNvPr id="15363" name="Espace réservé du contenu 2"/>
          <p:cNvSpPr>
            <a:spLocks noGrp="1"/>
          </p:cNvSpPr>
          <p:nvPr>
            <p:ph idx="1"/>
          </p:nvPr>
        </p:nvSpPr>
        <p:spPr>
          <a:xfrm>
            <a:off x="0" y="1428750"/>
            <a:ext cx="9144000" cy="7273925"/>
          </a:xfrm>
        </p:spPr>
        <p:txBody>
          <a:bodyPr/>
          <a:lstStyle/>
          <a:p>
            <a:pPr eaLnBrk="1" hangingPunct="1"/>
            <a:r>
              <a:rPr lang="fr-FR" sz="2800" dirty="0" smtClean="0"/>
              <a:t>Pour valider le M.O.B.I.L., l’étudiant devra assister aux EC du S2 et S6 et faire émarger son carnet de route, justifiant sa présence aux actions nécessaires pour obtenir une certification.</a:t>
            </a:r>
          </a:p>
          <a:p>
            <a:pPr eaLnBrk="1" hangingPunct="1"/>
            <a:endParaRPr lang="fr-FR" sz="800" dirty="0" smtClean="0"/>
          </a:p>
          <a:p>
            <a:pPr eaLnBrk="1" hangingPunct="1"/>
            <a:r>
              <a:rPr lang="fr-FR" sz="2800" dirty="0" smtClean="0"/>
              <a:t>L’étudiant ne valide donc pas le M.O.B.I.L. par une note et/ou des ECTS, il s’agit d’une certification. Pour l’obtenir, il devra valider 6 points, correspondant aux actions qu’il aura suivies durant la licence.</a:t>
            </a:r>
          </a:p>
          <a:p>
            <a:pPr eaLnBrk="1" hangingPunct="1"/>
            <a:endParaRPr lang="fr-FR" sz="800" dirty="0" smtClean="0"/>
          </a:p>
          <a:p>
            <a:pPr eaLnBrk="1" hangingPunct="1"/>
            <a:r>
              <a:rPr lang="fr-FR" sz="2800" dirty="0" smtClean="0"/>
              <a:t>Il devra obtenir cette certification à la fin du S6 pour l’obtention de sa licence.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 calcmode="lin" valueType="num">
                                      <p:cBhvr additive="base">
                                        <p:cTn id="13"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3">
                                            <p:txEl>
                                              <p:pRg st="4" end="4"/>
                                            </p:txEl>
                                          </p:spTgt>
                                        </p:tgtEl>
                                        <p:attrNameLst>
                                          <p:attrName>style.visibility</p:attrName>
                                        </p:attrNameLst>
                                      </p:cBhvr>
                                      <p:to>
                                        <p:strVal val="visible"/>
                                      </p:to>
                                    </p:set>
                                    <p:anim calcmode="lin" valueType="num">
                                      <p:cBhvr additive="base">
                                        <p:cTn id="19" dur="5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dirty="0" smtClean="0">
                <a:solidFill>
                  <a:srgbClr val="0163A2"/>
                </a:solidFill>
                <a:latin typeface="Trebuchet MS" pitchFamily="34" charset="0"/>
              </a:rPr>
              <a:t/>
            </a:r>
            <a:br>
              <a:rPr lang="fr-FR" sz="3200" b="1" dirty="0" smtClean="0">
                <a:solidFill>
                  <a:srgbClr val="0163A2"/>
                </a:solidFill>
                <a:latin typeface="Trebuchet MS" pitchFamily="34" charset="0"/>
              </a:rPr>
            </a:br>
            <a:endParaRPr lang="fr-FR" sz="3200" b="1" dirty="0" smtClean="0">
              <a:solidFill>
                <a:srgbClr val="0163A2"/>
              </a:solidFill>
              <a:latin typeface="Trebuchet MS" pitchFamily="34" charset="0"/>
            </a:endParaRPr>
          </a:p>
        </p:txBody>
      </p:sp>
      <p:graphicFrame>
        <p:nvGraphicFramePr>
          <p:cNvPr id="4" name="Espace réservé du contenu 3"/>
          <p:cNvGraphicFramePr>
            <a:graphicFrameLocks noGrp="1"/>
          </p:cNvGraphicFramePr>
          <p:nvPr>
            <p:ph idx="1"/>
          </p:nvPr>
        </p:nvGraphicFramePr>
        <p:xfrm>
          <a:off x="0" y="0"/>
          <a:ext cx="9144000" cy="7045960"/>
        </p:xfrm>
        <a:graphic>
          <a:graphicData uri="http://schemas.openxmlformats.org/drawingml/2006/table">
            <a:tbl>
              <a:tblPr firstRow="1" bandRow="1">
                <a:tableStyleId>{5C22544A-7EE6-4342-B048-85BDC9FD1C3A}</a:tableStyleId>
              </a:tblPr>
              <a:tblGrid>
                <a:gridCol w="5220072"/>
                <a:gridCol w="875928"/>
                <a:gridCol w="3048000"/>
              </a:tblGrid>
              <a:tr h="370840">
                <a:tc>
                  <a:txBody>
                    <a:bodyPr/>
                    <a:lstStyle/>
                    <a:p>
                      <a:pPr algn="ctr"/>
                      <a:r>
                        <a:rPr lang="fr-FR" sz="1200" dirty="0" smtClean="0"/>
                        <a:t>Actions</a:t>
                      </a:r>
                      <a:endParaRPr lang="fr-FR" sz="1200" dirty="0"/>
                    </a:p>
                  </a:txBody>
                  <a:tcPr/>
                </a:tc>
                <a:tc>
                  <a:txBody>
                    <a:bodyPr/>
                    <a:lstStyle/>
                    <a:p>
                      <a:pPr algn="ctr"/>
                      <a:r>
                        <a:rPr lang="fr-FR" sz="1200" dirty="0" smtClean="0"/>
                        <a:t>Points</a:t>
                      </a:r>
                      <a:endParaRPr lang="fr-FR" sz="1200" dirty="0"/>
                    </a:p>
                  </a:txBody>
                  <a:tcPr/>
                </a:tc>
                <a:tc>
                  <a:txBody>
                    <a:bodyPr/>
                    <a:lstStyle/>
                    <a:p>
                      <a:pPr algn="ctr"/>
                      <a:r>
                        <a:rPr lang="fr-FR" sz="1200" dirty="0" smtClean="0"/>
                        <a:t>Validation</a:t>
                      </a:r>
                      <a:endParaRPr lang="fr-FR" sz="1200" dirty="0"/>
                    </a:p>
                  </a:txBody>
                  <a:tcPr/>
                </a:tc>
              </a:tr>
              <a:tr h="370840">
                <a:tc>
                  <a:txBody>
                    <a:bodyPr/>
                    <a:lstStyle/>
                    <a:p>
                      <a:r>
                        <a:rPr lang="fr-FR" sz="1200" dirty="0" smtClean="0"/>
                        <a:t>Atelier CV/lettre</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Atelier Entretien / Training Job </a:t>
                      </a:r>
                      <a:r>
                        <a:rPr lang="fr-FR" sz="1200" dirty="0" err="1" smtClean="0"/>
                        <a:t>Dating</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Atelier Réseau </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Conférence métier / Table-ronde</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smtClean="0"/>
                        <a:t>Composante/SCUIO</a:t>
                      </a:r>
                      <a:endParaRPr lang="fr-FR" sz="1200" dirty="0"/>
                    </a:p>
                  </a:txBody>
                  <a:tcPr/>
                </a:tc>
              </a:tr>
              <a:tr h="370840">
                <a:tc>
                  <a:txBody>
                    <a:bodyPr/>
                    <a:lstStyle/>
                    <a:p>
                      <a:r>
                        <a:rPr lang="fr-FR" sz="1200" dirty="0" smtClean="0"/>
                        <a:t>Conférence généraliste</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Forum des entreprises</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Atelier/Stage réorientation </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Visite</a:t>
                      </a:r>
                      <a:r>
                        <a:rPr lang="fr-FR" sz="1200" baseline="0" dirty="0" smtClean="0"/>
                        <a:t> d’entreprise « Ouvre boîte »</a:t>
                      </a:r>
                      <a:endParaRPr lang="fr-FR" sz="1200" dirty="0"/>
                    </a:p>
                  </a:txBody>
                  <a:tcPr/>
                </a:tc>
                <a:tc>
                  <a:txBody>
                    <a:bodyPr/>
                    <a:lstStyle/>
                    <a:p>
                      <a:pPr algn="ctr"/>
                      <a:r>
                        <a:rPr lang="fr-FR" sz="1200" dirty="0" smtClean="0"/>
                        <a:t>1</a:t>
                      </a:r>
                      <a:endParaRPr lang="fr-FR" sz="1200" dirty="0"/>
                    </a:p>
                  </a:txBody>
                  <a:tcPr/>
                </a:tc>
                <a:tc>
                  <a:txBody>
                    <a:bodyPr/>
                    <a:lstStyle/>
                    <a:p>
                      <a:pPr algn="ctr"/>
                      <a:r>
                        <a:rPr lang="fr-FR" sz="1200" dirty="0" err="1" smtClean="0"/>
                        <a:t>EpiCentre</a:t>
                      </a:r>
                      <a:endParaRPr lang="fr-FR" sz="1200" dirty="0"/>
                    </a:p>
                  </a:txBody>
                  <a:tcPr/>
                </a:tc>
              </a:tr>
              <a:tr h="370840">
                <a:tc>
                  <a:txBody>
                    <a:bodyPr/>
                    <a:lstStyle/>
                    <a:p>
                      <a:r>
                        <a:rPr lang="fr-FR" sz="1200" dirty="0" smtClean="0"/>
                        <a:t>J’assure mon réseau</a:t>
                      </a:r>
                      <a:endParaRPr lang="fr-FR" sz="1200" dirty="0"/>
                    </a:p>
                  </a:txBody>
                  <a:tcPr/>
                </a:tc>
                <a:tc>
                  <a:txBody>
                    <a:bodyPr/>
                    <a:lstStyle/>
                    <a:p>
                      <a:pPr algn="ctr"/>
                      <a:r>
                        <a:rPr lang="fr-FR" sz="1200" dirty="0" smtClean="0"/>
                        <a:t>2</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Nuit pour entreprendre</a:t>
                      </a:r>
                      <a:endParaRPr lang="fr-FR" sz="1200" dirty="0"/>
                    </a:p>
                  </a:txBody>
                  <a:tcPr/>
                </a:tc>
                <a:tc>
                  <a:txBody>
                    <a:bodyPr/>
                    <a:lstStyle/>
                    <a:p>
                      <a:pPr algn="ctr"/>
                      <a:r>
                        <a:rPr lang="fr-FR" sz="1200" dirty="0" smtClean="0"/>
                        <a:t>2</a:t>
                      </a:r>
                      <a:endParaRPr lang="fr-FR" sz="1200" dirty="0"/>
                    </a:p>
                  </a:txBody>
                  <a:tcPr/>
                </a:tc>
                <a:tc>
                  <a:txBody>
                    <a:bodyPr/>
                    <a:lstStyle/>
                    <a:p>
                      <a:pPr algn="ctr"/>
                      <a:r>
                        <a:rPr lang="fr-FR" sz="1200" dirty="0" err="1" smtClean="0"/>
                        <a:t>EpiCentre</a:t>
                      </a:r>
                      <a:endParaRPr lang="fr-FR" sz="1200" dirty="0"/>
                    </a:p>
                  </a:txBody>
                  <a:tcPr/>
                </a:tc>
              </a:tr>
              <a:tr h="370840">
                <a:tc>
                  <a:txBody>
                    <a:bodyPr/>
                    <a:lstStyle/>
                    <a:p>
                      <a:r>
                        <a:rPr lang="fr-FR" sz="1200" dirty="0" smtClean="0"/>
                        <a:t>Stage de réorientation</a:t>
                      </a:r>
                      <a:r>
                        <a:rPr lang="fr-FR" sz="1200" baseline="0" dirty="0" smtClean="0"/>
                        <a:t> / d’observation (&lt;10jours)</a:t>
                      </a:r>
                      <a:endParaRPr lang="fr-FR" sz="1200" dirty="0"/>
                    </a:p>
                  </a:txBody>
                  <a:tcPr/>
                </a:tc>
                <a:tc>
                  <a:txBody>
                    <a:bodyPr/>
                    <a:lstStyle/>
                    <a:p>
                      <a:pPr algn="ctr"/>
                      <a:r>
                        <a:rPr lang="fr-FR" sz="1200" dirty="0" smtClean="0"/>
                        <a:t>2</a:t>
                      </a:r>
                      <a:endParaRPr lang="fr-FR" sz="1200" dirty="0"/>
                    </a:p>
                  </a:txBody>
                  <a:tcPr/>
                </a:tc>
                <a:tc>
                  <a:txBody>
                    <a:bodyPr/>
                    <a:lstStyle/>
                    <a:p>
                      <a:pPr algn="ctr"/>
                      <a:r>
                        <a:rPr lang="fr-FR" sz="1200" dirty="0" smtClean="0"/>
                        <a:t>SCUIO/Composante</a:t>
                      </a:r>
                      <a:endParaRPr lang="fr-FR" sz="1200" dirty="0"/>
                    </a:p>
                  </a:txBody>
                  <a:tcPr/>
                </a:tc>
              </a:tr>
              <a:tr h="370840">
                <a:tc>
                  <a:txBody>
                    <a:bodyPr/>
                    <a:lstStyle/>
                    <a:p>
                      <a:r>
                        <a:rPr lang="fr-FR" sz="1200" dirty="0" smtClean="0"/>
                        <a:t>Stage (&gt;10 jours)</a:t>
                      </a:r>
                      <a:endParaRPr lang="fr-FR" sz="1200" dirty="0"/>
                    </a:p>
                  </a:txBody>
                  <a:tcPr/>
                </a:tc>
                <a:tc>
                  <a:txBody>
                    <a:bodyPr/>
                    <a:lstStyle/>
                    <a:p>
                      <a:pPr algn="ctr"/>
                      <a:r>
                        <a:rPr lang="fr-FR" sz="1200" dirty="0" smtClean="0"/>
                        <a:t>3</a:t>
                      </a:r>
                      <a:endParaRPr lang="fr-FR" sz="1200" dirty="0"/>
                    </a:p>
                  </a:txBody>
                  <a:tcPr/>
                </a:tc>
                <a:tc>
                  <a:txBody>
                    <a:bodyPr/>
                    <a:lstStyle/>
                    <a:p>
                      <a:pPr algn="ctr"/>
                      <a:r>
                        <a:rPr lang="fr-FR" sz="1200" dirty="0" smtClean="0"/>
                        <a:t>Composante</a:t>
                      </a:r>
                      <a:endParaRPr lang="fr-FR" sz="1200" dirty="0"/>
                    </a:p>
                  </a:txBody>
                  <a:tcPr/>
                </a:tc>
              </a:tr>
              <a:tr h="370840">
                <a:tc>
                  <a:txBody>
                    <a:bodyPr/>
                    <a:lstStyle/>
                    <a:p>
                      <a:r>
                        <a:rPr lang="fr-FR" sz="1200" dirty="0" smtClean="0"/>
                        <a:t>Job étudiant</a:t>
                      </a:r>
                      <a:endParaRPr lang="fr-FR" sz="1200" dirty="0"/>
                    </a:p>
                  </a:txBody>
                  <a:tcPr/>
                </a:tc>
                <a:tc>
                  <a:txBody>
                    <a:bodyPr/>
                    <a:lstStyle/>
                    <a:p>
                      <a:pPr algn="ctr"/>
                      <a:r>
                        <a:rPr lang="fr-FR" sz="1200" dirty="0" smtClean="0"/>
                        <a:t>3</a:t>
                      </a:r>
                      <a:endParaRPr lang="fr-FR" sz="1200" dirty="0"/>
                    </a:p>
                  </a:txBody>
                  <a:tcPr/>
                </a:tc>
                <a:tc>
                  <a:txBody>
                    <a:bodyPr/>
                    <a:lstStyle/>
                    <a:p>
                      <a:pPr algn="ctr"/>
                      <a:r>
                        <a:rPr lang="fr-FR" sz="1200" dirty="0" smtClean="0"/>
                        <a:t>Composante</a:t>
                      </a:r>
                      <a:endParaRPr lang="fr-FR" sz="1200" dirty="0"/>
                    </a:p>
                  </a:txBody>
                  <a:tcPr/>
                </a:tc>
              </a:tr>
              <a:tr h="370840">
                <a:tc>
                  <a:txBody>
                    <a:bodyPr/>
                    <a:lstStyle/>
                    <a:p>
                      <a:r>
                        <a:rPr lang="fr-FR" sz="1200" dirty="0" smtClean="0"/>
                        <a:t>Travail salarié</a:t>
                      </a:r>
                      <a:endParaRPr lang="fr-FR" sz="1200" dirty="0"/>
                    </a:p>
                  </a:txBody>
                  <a:tcPr/>
                </a:tc>
                <a:tc>
                  <a:txBody>
                    <a:bodyPr/>
                    <a:lstStyle/>
                    <a:p>
                      <a:pPr algn="ctr"/>
                      <a:r>
                        <a:rPr lang="fr-FR" sz="1200" dirty="0" smtClean="0"/>
                        <a:t>3</a:t>
                      </a:r>
                      <a:endParaRPr lang="fr-FR" sz="1200" dirty="0"/>
                    </a:p>
                  </a:txBody>
                  <a:tcPr/>
                </a:tc>
                <a:tc>
                  <a:txBody>
                    <a:bodyPr/>
                    <a:lstStyle/>
                    <a:p>
                      <a:pPr algn="ctr"/>
                      <a:r>
                        <a:rPr lang="fr-FR" sz="1200" dirty="0" smtClean="0"/>
                        <a:t>Composante</a:t>
                      </a:r>
                      <a:endParaRPr lang="fr-FR" sz="1200" dirty="0"/>
                    </a:p>
                  </a:txBody>
                  <a:tcPr/>
                </a:tc>
              </a:tr>
              <a:tr h="370840">
                <a:tc>
                  <a:txBody>
                    <a:bodyPr/>
                    <a:lstStyle/>
                    <a:p>
                      <a:r>
                        <a:rPr lang="fr-FR" sz="1200" dirty="0" err="1" smtClean="0"/>
                        <a:t>Créa’Campus</a:t>
                      </a:r>
                      <a:endParaRPr lang="fr-FR" sz="1200" dirty="0"/>
                    </a:p>
                  </a:txBody>
                  <a:tcPr/>
                </a:tc>
                <a:tc>
                  <a:txBody>
                    <a:bodyPr/>
                    <a:lstStyle/>
                    <a:p>
                      <a:pPr algn="ctr"/>
                      <a:r>
                        <a:rPr lang="fr-FR" sz="1200" dirty="0" smtClean="0"/>
                        <a:t>3</a:t>
                      </a:r>
                      <a:endParaRPr lang="fr-FR" sz="1200" dirty="0"/>
                    </a:p>
                  </a:txBody>
                  <a:tcPr/>
                </a:tc>
                <a:tc>
                  <a:txBody>
                    <a:bodyPr/>
                    <a:lstStyle/>
                    <a:p>
                      <a:pPr algn="ctr"/>
                      <a:r>
                        <a:rPr lang="fr-FR" sz="1200" dirty="0" err="1" smtClean="0"/>
                        <a:t>EpiCentre</a:t>
                      </a:r>
                      <a:endParaRPr lang="fr-FR" sz="1200" dirty="0"/>
                    </a:p>
                  </a:txBody>
                  <a:tcPr/>
                </a:tc>
              </a:tr>
              <a:tr h="370840">
                <a:tc>
                  <a:txBody>
                    <a:bodyPr/>
                    <a:lstStyle/>
                    <a:p>
                      <a:r>
                        <a:rPr lang="fr-FR" sz="1200" dirty="0" smtClean="0"/>
                        <a:t>UE « Approche humaine et responsable de l’entreprise »</a:t>
                      </a:r>
                      <a:endParaRPr lang="fr-FR" sz="1200" dirty="0"/>
                    </a:p>
                  </a:txBody>
                  <a:tcPr/>
                </a:tc>
                <a:tc>
                  <a:txBody>
                    <a:bodyPr/>
                    <a:lstStyle/>
                    <a:p>
                      <a:pPr algn="ctr"/>
                      <a:r>
                        <a:rPr lang="fr-FR" sz="1200" dirty="0" smtClean="0"/>
                        <a:t>3</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UE « sensibilisation au projet professionnel » (S4)</a:t>
                      </a:r>
                      <a:endParaRPr lang="fr-FR" sz="1200" dirty="0"/>
                    </a:p>
                  </a:txBody>
                  <a:tcPr/>
                </a:tc>
                <a:tc>
                  <a:txBody>
                    <a:bodyPr/>
                    <a:lstStyle/>
                    <a:p>
                      <a:pPr algn="ctr"/>
                      <a:r>
                        <a:rPr lang="fr-FR" sz="1200" dirty="0" smtClean="0"/>
                        <a:t>3</a:t>
                      </a:r>
                      <a:endParaRPr lang="fr-FR" sz="1200" dirty="0"/>
                    </a:p>
                  </a:txBody>
                  <a:tcPr/>
                </a:tc>
                <a:tc>
                  <a:txBody>
                    <a:bodyPr/>
                    <a:lstStyle/>
                    <a:p>
                      <a:pPr algn="ctr"/>
                      <a:r>
                        <a:rPr lang="fr-FR" sz="1200" dirty="0" smtClean="0"/>
                        <a:t>SCUIO</a:t>
                      </a:r>
                      <a:endParaRPr lang="fr-FR" sz="1200" dirty="0"/>
                    </a:p>
                  </a:txBody>
                  <a:tcPr/>
                </a:tc>
              </a:tr>
              <a:tr h="370840">
                <a:tc>
                  <a:txBody>
                    <a:bodyPr/>
                    <a:lstStyle/>
                    <a:p>
                      <a:r>
                        <a:rPr lang="fr-FR" sz="1200" dirty="0" smtClean="0"/>
                        <a:t>UE « Engagement</a:t>
                      </a:r>
                      <a:r>
                        <a:rPr lang="fr-FR" sz="1200" baseline="0" dirty="0" smtClean="0"/>
                        <a:t> étudiant »</a:t>
                      </a:r>
                      <a:endParaRPr lang="fr-FR" sz="1200" dirty="0"/>
                    </a:p>
                  </a:txBody>
                  <a:tcPr/>
                </a:tc>
                <a:tc>
                  <a:txBody>
                    <a:bodyPr/>
                    <a:lstStyle/>
                    <a:p>
                      <a:pPr algn="ctr"/>
                      <a:r>
                        <a:rPr lang="fr-FR" sz="1200" dirty="0" smtClean="0"/>
                        <a:t>3</a:t>
                      </a:r>
                      <a:endParaRPr lang="fr-FR" sz="1200" dirty="0"/>
                    </a:p>
                  </a:txBody>
                  <a:tcPr/>
                </a:tc>
                <a:tc>
                  <a:txBody>
                    <a:bodyPr/>
                    <a:lstStyle/>
                    <a:p>
                      <a:pPr algn="ctr"/>
                      <a:r>
                        <a:rPr lang="fr-FR" sz="1200" dirty="0" smtClean="0"/>
                        <a:t>SEVE</a:t>
                      </a:r>
                      <a:endParaRPr lang="fr-FR" sz="12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bwMode="auto">
          <a:xfrm>
            <a:off x="457200" y="274638"/>
            <a:ext cx="8229600" cy="1511300"/>
          </a:xfrm>
          <a:noFill/>
          <a:ln>
            <a:miter lim="800000"/>
            <a:headEnd/>
            <a:tailEnd/>
          </a:ln>
        </p:spPr>
        <p:txBody>
          <a:bodyPr vert="horz" wrap="square" lIns="91440" tIns="45720" rIns="91440" bIns="45720" numCol="1" anchor="t" anchorCtr="0" compatLnSpc="1">
            <a:prstTxWarp prst="textNoShape">
              <a:avLst/>
            </a:prstTxWarp>
          </a:bodyPr>
          <a:lstStyle/>
          <a:p>
            <a:pPr marL="273050" indent="-3175" eaLnBrk="1" hangingPunct="1"/>
            <a:r>
              <a:rPr lang="fr-FR" sz="3200" b="1" dirty="0" smtClean="0">
                <a:solidFill>
                  <a:srgbClr val="0163A2"/>
                </a:solidFill>
                <a:latin typeface="Trebuchet MS" pitchFamily="34" charset="0"/>
              </a:rPr>
              <a:t/>
            </a:r>
            <a:br>
              <a:rPr lang="fr-FR" sz="3200" b="1" dirty="0" smtClean="0">
                <a:solidFill>
                  <a:srgbClr val="0163A2"/>
                </a:solidFill>
                <a:latin typeface="Trebuchet MS" pitchFamily="34" charset="0"/>
              </a:rPr>
            </a:br>
            <a:r>
              <a:rPr lang="fr-FR" sz="3200" b="1" dirty="0" smtClean="0">
                <a:solidFill>
                  <a:srgbClr val="0163A2"/>
                </a:solidFill>
                <a:latin typeface="Trebuchet MS" pitchFamily="34" charset="0"/>
              </a:rPr>
              <a:t>Le M.O.B.I.L.</a:t>
            </a:r>
          </a:p>
        </p:txBody>
      </p:sp>
      <p:sp>
        <p:nvSpPr>
          <p:cNvPr id="3" name="Espace réservé du contenu 2"/>
          <p:cNvSpPr>
            <a:spLocks noGrp="1"/>
          </p:cNvSpPr>
          <p:nvPr>
            <p:ph idx="1"/>
          </p:nvPr>
        </p:nvSpPr>
        <p:spPr>
          <a:xfrm>
            <a:off x="0" y="1428750"/>
            <a:ext cx="9144000" cy="7273925"/>
          </a:xfrm>
        </p:spPr>
        <p:txBody>
          <a:bodyPr/>
          <a:lstStyle/>
          <a:p>
            <a:pPr lvl="1" eaLnBrk="1" hangingPunct="1">
              <a:buFont typeface="Arial" pitchFamily="34" charset="0"/>
              <a:buChar char="•"/>
              <a:defRPr/>
            </a:pPr>
            <a:endParaRPr lang="fr-FR" dirty="0" smtClean="0"/>
          </a:p>
          <a:p>
            <a:pPr lvl="1" eaLnBrk="1" hangingPunct="1">
              <a:buFont typeface="Arial" pitchFamily="34" charset="0"/>
              <a:buChar char="•"/>
              <a:defRPr/>
            </a:pPr>
            <a:r>
              <a:rPr lang="fr-FR" dirty="0" smtClean="0"/>
              <a:t>L’étudiant aura un classeur « Carnet de Route » lui permettant d’archiver tous ces documents (attestation de présence, contrat de travail, convention de stage, bilan des activités suivies,…).</a:t>
            </a:r>
          </a:p>
          <a:p>
            <a:pPr lvl="1" eaLnBrk="1" hangingPunct="1">
              <a:defRPr/>
            </a:pPr>
            <a:endParaRPr lang="fr-FR" dirty="0" smtClean="0"/>
          </a:p>
          <a:p>
            <a:pPr lvl="1" eaLnBrk="1" hangingPunct="1">
              <a:buFont typeface="Arial" pitchFamily="34" charset="0"/>
              <a:buChar char="•"/>
              <a:defRPr/>
            </a:pPr>
            <a:r>
              <a:rPr lang="fr-FR" dirty="0" smtClean="0"/>
              <a:t> Le certificat sera accordé ou non lors du S6 durant l’EC « Valorisation des acquis de l’étudiant » à l’aide des différents documents que l’étudiant aura archivés.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1695</TotalTime>
  <Words>567</Words>
  <Application>Microsoft Office PowerPoint</Application>
  <PresentationFormat>Affichage à l'écran (4:3)</PresentationFormat>
  <Paragraphs>116</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Modèle par défaut</vt:lpstr>
      <vt:lpstr>Diapositive 1</vt:lpstr>
      <vt:lpstr> Le M.O.B.I.L.</vt:lpstr>
      <vt:lpstr> Le M.O.B.I.L.  </vt:lpstr>
      <vt:lpstr> Le M.O.B.I.L.</vt:lpstr>
      <vt:lpstr> Le M.O.B.I.L.</vt:lpstr>
      <vt:lpstr> Le M.O.B.I.L.</vt:lpstr>
      <vt:lpstr> Le M.O.B.I.L.</vt:lpstr>
      <vt:lpstr> </vt:lpstr>
      <vt:lpstr> Le M.O.B.I.L.</vt:lpstr>
      <vt:lpstr> Le M.O.B.I.L.</vt:lpstr>
    </vt:vector>
  </TitlesOfParts>
  <Company>UdT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DIAPORAMA pour Carole</dc:title>
  <dc:creator>UdT</dc:creator>
  <cp:lastModifiedBy>nicole.fanien</cp:lastModifiedBy>
  <cp:revision>126</cp:revision>
  <dcterms:created xsi:type="dcterms:W3CDTF">2008-06-06T12:31:42Z</dcterms:created>
  <dcterms:modified xsi:type="dcterms:W3CDTF">2012-01-20T11:16:55Z</dcterms:modified>
</cp:coreProperties>
</file>