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438" r:id="rId2"/>
    <p:sldId id="264" r:id="rId3"/>
    <p:sldId id="447" r:id="rId4"/>
    <p:sldId id="436" r:id="rId5"/>
    <p:sldId id="444" r:id="rId6"/>
    <p:sldId id="266" r:id="rId7"/>
    <p:sldId id="446" r:id="rId8"/>
    <p:sldId id="440" r:id="rId9"/>
    <p:sldId id="450" r:id="rId10"/>
    <p:sldId id="448" r:id="rId11"/>
    <p:sldId id="441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9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142E55-B59A-4814-A812-3461345EE4EA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BDE70-20F2-4FF1-A479-ECE411985C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4427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A62B9-685A-4B33-85C2-B63BDB0EE434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6828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kern="1200" dirty="0">
                <a:effectLst/>
                <a:latin typeface="+mn-lt"/>
                <a:ea typeface="+mn-ea"/>
                <a:cs typeface="+mn-cs"/>
              </a:rPr>
              <a:t>Ce chenal </a:t>
            </a:r>
            <a:r>
              <a:rPr lang="fr-FR" dirty="0"/>
              <a:t>axé N-S faisant autrefois la connexion entre la Loire et le Chera</a:t>
            </a:r>
            <a:r>
              <a:rPr lang="fr-FR" kern="1200" dirty="0">
                <a:effectLst/>
                <a:latin typeface="+mn-lt"/>
                <a:ea typeface="+mn-ea"/>
                <a:cs typeface="+mn-cs"/>
              </a:rPr>
              <a:t> été définitivement fermé à la fin du XVIII s. puis comblé au XIXe s</a:t>
            </a:r>
            <a:r>
              <a:rPr lang="fr-FR" dirty="0"/>
              <a:t>...</a:t>
            </a:r>
            <a:endParaRPr lang="fr-FR" kern="1200" dirty="0"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768F7A-7447-47CC-B9FD-98EA4441B61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2639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Nous avons prospecté son remplissage sédimentaire au niveau du Jardin</a:t>
            </a:r>
            <a:r>
              <a:rPr lang="fr-FR" kern="1200" dirty="0">
                <a:effectLst/>
                <a:latin typeface="+mn-lt"/>
                <a:ea typeface="+mn-ea"/>
                <a:cs typeface="+mn-cs"/>
              </a:rPr>
              <a:t> Botanique</a:t>
            </a:r>
            <a:r>
              <a:rPr lang="fr-FR" dirty="0"/>
              <a:t> qui a été implanté sur son tracé et a </a:t>
            </a:r>
            <a:r>
              <a:rPr lang="fr-FR" kern="1200" dirty="0">
                <a:effectLst/>
                <a:latin typeface="+mn-lt"/>
                <a:ea typeface="+mn-ea"/>
                <a:cs typeface="+mn-cs"/>
              </a:rPr>
              <a:t>constitué </a:t>
            </a:r>
            <a:r>
              <a:rPr lang="fr-FR" dirty="0"/>
              <a:t>un super</a:t>
            </a:r>
            <a:r>
              <a:rPr lang="fr-FR" kern="1200" dirty="0">
                <a:effectLst/>
                <a:latin typeface="+mn-lt"/>
                <a:ea typeface="+mn-ea"/>
                <a:cs typeface="+mn-cs"/>
              </a:rPr>
              <a:t> terrain de jeux, </a:t>
            </a:r>
            <a:r>
              <a:rPr lang="fr-FR" i="1" dirty="0"/>
              <a:t>et a</a:t>
            </a:r>
            <a:r>
              <a:rPr lang="fr-FR" i="1" kern="1200" dirty="0">
                <a:effectLst/>
                <a:latin typeface="+mn-lt"/>
                <a:ea typeface="+mn-ea"/>
                <a:cs typeface="+mn-cs"/>
              </a:rPr>
              <a:t> permis de renseigner le volet « archives sédimentaires » du </a:t>
            </a:r>
            <a:r>
              <a:rPr lang="fr-FR" i="1" kern="1200" dirty="0" err="1">
                <a:effectLst/>
                <a:latin typeface="+mn-lt"/>
                <a:ea typeface="+mn-ea"/>
                <a:cs typeface="+mn-cs"/>
              </a:rPr>
              <a:t>project</a:t>
            </a:r>
            <a:r>
              <a:rPr lang="fr-FR" i="1" kern="1200" dirty="0">
                <a:effectLst/>
                <a:latin typeface="+mn-lt"/>
                <a:ea typeface="+mn-ea"/>
                <a:cs typeface="+mn-cs"/>
              </a:rPr>
              <a:t> TUIMA</a:t>
            </a:r>
            <a:endParaRPr lang="fr-FR" dirty="0">
              <a:ea typeface="+mn-ea"/>
              <a:cs typeface="+mn-cs"/>
            </a:endParaRPr>
          </a:p>
          <a:p>
            <a:pPr>
              <a:defRPr/>
            </a:pPr>
            <a:r>
              <a:rPr lang="fr-FR" dirty="0"/>
              <a:t>Après repérage, la première étape a consisté en une prospection géophysique</a:t>
            </a:r>
            <a:r>
              <a:rPr lang="fr-FR" kern="12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dirty="0"/>
              <a:t>avec passage</a:t>
            </a:r>
            <a:r>
              <a:rPr lang="fr-FR" kern="1200" dirty="0">
                <a:effectLst/>
                <a:latin typeface="+mn-lt"/>
                <a:ea typeface="+mn-ea"/>
                <a:cs typeface="+mn-cs"/>
              </a:rPr>
              <a:t> du </a:t>
            </a:r>
            <a:r>
              <a:rPr lang="fr-FR" kern="1200" dirty="0" err="1">
                <a:effectLst/>
                <a:latin typeface="+mn-lt"/>
                <a:ea typeface="+mn-ea"/>
                <a:cs typeface="+mn-cs"/>
              </a:rPr>
              <a:t>géoradar</a:t>
            </a:r>
            <a:r>
              <a:rPr lang="fr-FR" dirty="0"/>
              <a:t> de façon a guider l'implantation des carottages</a:t>
            </a:r>
            <a:r>
              <a:rPr lang="fr-FR" dirty="0">
                <a:cs typeface="Calibri"/>
              </a:rPr>
              <a:t> sur les zones autorisées.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768F7A-7447-47CC-B9FD-98EA4441B61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1466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Les sondages carottés ont été réalisés avec un carottier à percussions </a:t>
            </a:r>
            <a:r>
              <a:rPr lang="fr-FR" dirty="0" err="1"/>
              <a:t>Eijkelkamp</a:t>
            </a:r>
            <a:r>
              <a:rPr lang="fr-FR" dirty="0"/>
              <a:t> </a:t>
            </a:r>
            <a:r>
              <a:rPr lang="fr-FR" dirty="0">
                <a:cs typeface="Calibri"/>
              </a:rPr>
              <a:t>et des gouges à fenêtres/ouvertes </a:t>
            </a:r>
            <a:r>
              <a:rPr lang="fr-FR" dirty="0"/>
              <a:t>de diamètres dégressifs jusqu’à atteindre le substrat des alluvions</a:t>
            </a:r>
            <a:r>
              <a:rPr lang="fr-FR" dirty="0">
                <a:cs typeface="Calibri"/>
              </a:rPr>
              <a:t>.</a:t>
            </a:r>
          </a:p>
          <a:p>
            <a:pPr>
              <a:defRPr/>
            </a:pPr>
            <a:r>
              <a:rPr lang="fr-FR" dirty="0"/>
              <a:t>10</a:t>
            </a:r>
            <a:r>
              <a:rPr lang="fr-FR" kern="12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dirty="0"/>
              <a:t>carottes réparties selon 3 transects perpendiculaires à l'axes du </a:t>
            </a:r>
            <a:r>
              <a:rPr lang="fr-FR" dirty="0" err="1"/>
              <a:t>Ruau</a:t>
            </a:r>
            <a:r>
              <a:rPr lang="fr-FR" dirty="0"/>
              <a:t> ont été réalisé, puis complétés par une Master-</a:t>
            </a:r>
            <a:r>
              <a:rPr lang="fr-FR" dirty="0" err="1"/>
              <a:t>core</a:t>
            </a:r>
            <a:r>
              <a:rPr lang="fr-FR" dirty="0"/>
              <a:t> (zone Sud </a:t>
            </a:r>
            <a:r>
              <a:rPr lang="fr-FR" kern="1200" dirty="0">
                <a:effectLst/>
                <a:latin typeface="+mn-lt"/>
                <a:ea typeface="+mn-ea"/>
                <a:cs typeface="+mn-cs"/>
              </a:rPr>
              <a:t>du jardin, plus facilement accessible</a:t>
            </a:r>
            <a:r>
              <a:rPr lang="fr-FR" dirty="0"/>
              <a:t>) </a:t>
            </a:r>
            <a:endParaRPr lang="fr-FR"/>
          </a:p>
          <a:p>
            <a:pPr>
              <a:defRPr/>
            </a:pPr>
            <a:endParaRPr lang="fr-FR" dirty="0">
              <a:cs typeface="Calibri"/>
            </a:endParaRPr>
          </a:p>
          <a:p>
            <a:r>
              <a:rPr lang="fr-FR" dirty="0">
                <a:cs typeface="Calibri"/>
              </a:rPr>
              <a:t>Sur le terrain, nous avons procédé a une description fine des carottes en procédant par unité sédimentaire (ce qui se fait de façon classique) : couleur, texture (</a:t>
            </a:r>
            <a:r>
              <a:rPr lang="fr-FR" dirty="0" err="1">
                <a:cs typeface="Calibri"/>
              </a:rPr>
              <a:t>c-a-d</a:t>
            </a:r>
            <a:r>
              <a:rPr lang="fr-FR" dirty="0">
                <a:cs typeface="Calibri"/>
              </a:rPr>
              <a:t> la granularité apparente), les différents composants qu'ils soient organiques, minéralogique ou issus d'artéfacts comme des fragments de TCA, ardoise, tuffeau, mortier, verre, tesson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dirty="0">
                <a:cs typeface="Calibri"/>
              </a:rPr>
              <a:t> Dès les premiers carottages, nous avons été confronté à une problématique d’interprétation de certains niveaux.... sur l'ensemble des zones prospectées, nous avons observés : (dia suivante)</a:t>
            </a:r>
            <a:endParaRPr lang="fr-FR" dirty="0"/>
          </a:p>
          <a:p>
            <a:endParaRPr lang="fr-FR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A62B9-685A-4B33-85C2-B63BDB0EE43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827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dirty="0"/>
              <a:t>Lorsque l'on passe à l'échelle du </a:t>
            </a:r>
            <a:r>
              <a:rPr lang="fr-FR" dirty="0">
                <a:sym typeface="Wingdings" panose="05000000000000000000" pitchFamily="2" charset="2"/>
              </a:rPr>
              <a:t>transect </a:t>
            </a:r>
            <a:r>
              <a:rPr lang="fr-FR" dirty="0">
                <a:cs typeface="Calibri"/>
              </a:rPr>
              <a:t>: se niveau sableux ocre-roux est observé sur toute la largeur du transect, avec une épaisseur variant dans ce secteur de 75 à près de 2m50.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lang="fr-FR" dirty="0">
                <a:cs typeface="Calibri"/>
                <a:sym typeface="Wingdings" panose="05000000000000000000" pitchFamily="2" charset="2"/>
              </a:rPr>
              <a:t> </a:t>
            </a:r>
            <a:r>
              <a:rPr lang="fr-FR" dirty="0">
                <a:sym typeface="Wingdings" panose="05000000000000000000" pitchFamily="2" charset="2"/>
              </a:rPr>
              <a:t>Que faire de </a:t>
            </a:r>
            <a:r>
              <a:rPr lang="fr-FR" dirty="0"/>
              <a:t>ce niveau </a:t>
            </a:r>
            <a:r>
              <a:rPr lang="fr-FR" dirty="0">
                <a:sym typeface="Wingdings" panose="05000000000000000000" pitchFamily="2" charset="2"/>
              </a:rPr>
              <a:t>qui contient des artéfacts que dans sa partie supérieure ?</a:t>
            </a:r>
            <a:endParaRPr lang="en-US" dirty="0"/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dirty="0">
                <a:cs typeface="Calibri"/>
                <a:sym typeface="Wingdings" panose="05000000000000000000" pitchFamily="2" charset="2"/>
              </a:rPr>
              <a:t>On arrive ici aux limites de ce que nous permettent les observations de terrain : est-ce un dépôt naturel et/ou d’origine entropiques</a:t>
            </a:r>
            <a:endParaRPr lang="fr-FR" dirty="0">
              <a:sym typeface="Wingdings" panose="05000000000000000000" pitchFamily="2" charset="2"/>
            </a:endParaRPr>
          </a:p>
          <a:p>
            <a:r>
              <a:rPr lang="fr-FR" dirty="0">
                <a:cs typeface="Calibri"/>
                <a:sym typeface="Wingdings" panose="05000000000000000000" pitchFamily="2" charset="2"/>
              </a:rPr>
              <a:t>De ce que nous savons du contexte, ce </a:t>
            </a:r>
            <a:r>
              <a:rPr lang="fr-FR" dirty="0" err="1">
                <a:cs typeface="Calibri"/>
                <a:sym typeface="Wingdings" panose="05000000000000000000" pitchFamily="2" charset="2"/>
              </a:rPr>
              <a:t>pourait</a:t>
            </a:r>
            <a:r>
              <a:rPr lang="fr-FR" dirty="0">
                <a:cs typeface="Calibri"/>
                <a:sym typeface="Wingdings" panose="05000000000000000000" pitchFamily="2" charset="2"/>
              </a:rPr>
              <a:t> être les deux !</a:t>
            </a:r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768F7A-7447-47CC-B9FD-98EA4441B618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8966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=&gt; Taux de sédimentation relativement élevé / périodes antérieures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768F7A-7447-47CC-B9FD-98EA4441B618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5486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BE993-89C9-4419-A84F-441AED8EF368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2533-0234-4DC9-A22E-97AA2C647D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3603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BE993-89C9-4419-A84F-441AED8EF368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2533-0234-4DC9-A22E-97AA2C647D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255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BE993-89C9-4419-A84F-441AED8EF368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2533-0234-4DC9-A22E-97AA2C647D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1154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BE993-89C9-4419-A84F-441AED8EF368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2533-0234-4DC9-A22E-97AA2C647D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00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BE993-89C9-4419-A84F-441AED8EF368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2533-0234-4DC9-A22E-97AA2C647D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069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BE993-89C9-4419-A84F-441AED8EF368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2533-0234-4DC9-A22E-97AA2C647D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0745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BE993-89C9-4419-A84F-441AED8EF368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2533-0234-4DC9-A22E-97AA2C647D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4744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BE993-89C9-4419-A84F-441AED8EF368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2533-0234-4DC9-A22E-97AA2C647D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7742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BE993-89C9-4419-A84F-441AED8EF368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2533-0234-4DC9-A22E-97AA2C647D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421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BE993-89C9-4419-A84F-441AED8EF368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2533-0234-4DC9-A22E-97AA2C647D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7361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BE993-89C9-4419-A84F-441AED8EF368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2533-0234-4DC9-A22E-97AA2C647D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4393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BE993-89C9-4419-A84F-441AED8EF368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02533-0234-4DC9-A22E-97AA2C647D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1626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ti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e 27">
            <a:extLst>
              <a:ext uri="{FF2B5EF4-FFF2-40B4-BE49-F238E27FC236}">
                <a16:creationId xmlns:a16="http://schemas.microsoft.com/office/drawing/2014/main" id="{3E2FFA3C-D6E6-4695-807F-4BAD32A36AEC}"/>
              </a:ext>
            </a:extLst>
          </p:cNvPr>
          <p:cNvGrpSpPr/>
          <p:nvPr/>
        </p:nvGrpSpPr>
        <p:grpSpPr>
          <a:xfrm>
            <a:off x="0" y="1645087"/>
            <a:ext cx="9144000" cy="5212913"/>
            <a:chOff x="92846" y="854308"/>
            <a:chExt cx="7419302" cy="4204112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24A27843-733C-4026-BB94-49DD5A45F7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2" t="1711" r="6154" b="16722"/>
            <a:stretch/>
          </p:blipFill>
          <p:spPr>
            <a:xfrm>
              <a:off x="92846" y="854308"/>
              <a:ext cx="7419302" cy="4204112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CD2255E8-F97F-4E46-B6DB-E60853F7B32A}"/>
                </a:ext>
              </a:extLst>
            </p:cNvPr>
            <p:cNvSpPr txBox="1"/>
            <p:nvPr/>
          </p:nvSpPr>
          <p:spPr>
            <a:xfrm>
              <a:off x="92846" y="4781421"/>
              <a:ext cx="34739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</a:rPr>
                <a:t>Tours 1619 – Carte de René </a:t>
              </a:r>
              <a:r>
                <a:rPr lang="fr-FR" sz="1200" dirty="0" err="1">
                  <a:solidFill>
                    <a:schemeClr val="bg1"/>
                  </a:solidFill>
                </a:rPr>
                <a:t>Siette</a:t>
              </a:r>
              <a:r>
                <a:rPr lang="fr-FR" sz="1200" dirty="0">
                  <a:solidFill>
                    <a:schemeClr val="bg1"/>
                  </a:solidFill>
                </a:rPr>
                <a:t> </a:t>
              </a:r>
              <a:r>
                <a:rPr lang="fr-FR" sz="1200" i="1" dirty="0">
                  <a:solidFill>
                    <a:schemeClr val="bg1"/>
                  </a:solidFill>
                </a:rPr>
                <a:t>(</a:t>
              </a:r>
              <a:r>
                <a:rPr lang="fr-FR" sz="1200" i="1" dirty="0" err="1">
                  <a:solidFill>
                    <a:schemeClr val="bg1"/>
                  </a:solidFill>
                </a:rPr>
                <a:t>Galica</a:t>
              </a:r>
              <a:r>
                <a:rPr lang="fr-FR" sz="1200" i="1" dirty="0">
                  <a:solidFill>
                    <a:schemeClr val="bg1"/>
                  </a:solidFill>
                </a:rPr>
                <a:t> – BNF)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8D7D657E-6076-44C1-B9ED-4023CEDDF577}"/>
              </a:ext>
            </a:extLst>
          </p:cNvPr>
          <p:cNvSpPr txBox="1"/>
          <p:nvPr/>
        </p:nvSpPr>
        <p:spPr>
          <a:xfrm>
            <a:off x="397959" y="832498"/>
            <a:ext cx="8151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TUIMA : « Tours, une île au Moyen Âge ? »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4B93A0A9-F576-4DA1-B0FA-A39193B7CEE4}"/>
              </a:ext>
            </a:extLst>
          </p:cNvPr>
          <p:cNvGrpSpPr>
            <a:grpSpLocks/>
          </p:cNvGrpSpPr>
          <p:nvPr/>
        </p:nvGrpSpPr>
        <p:grpSpPr bwMode="auto">
          <a:xfrm>
            <a:off x="4987806" y="-11453"/>
            <a:ext cx="1898053" cy="783783"/>
            <a:chOff x="6913993" y="14288"/>
            <a:chExt cx="2157999" cy="98072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C128D7A-A34C-40A9-BCEE-C172DECC87CF}"/>
                </a:ext>
              </a:extLst>
            </p:cNvPr>
            <p:cNvSpPr/>
            <p:nvPr/>
          </p:nvSpPr>
          <p:spPr>
            <a:xfrm>
              <a:off x="7812101" y="14288"/>
              <a:ext cx="1259891" cy="980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pic>
          <p:nvPicPr>
            <p:cNvPr id="7" name="Image 2">
              <a:extLst>
                <a:ext uri="{FF2B5EF4-FFF2-40B4-BE49-F238E27FC236}">
                  <a16:creationId xmlns:a16="http://schemas.microsoft.com/office/drawing/2014/main" id="{4697696F-5E82-4391-A1B3-DF36A738D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3993" y="188416"/>
              <a:ext cx="2012090" cy="523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E2215B00-0EE5-48B8-9AAB-F41F038CA27F}"/>
              </a:ext>
            </a:extLst>
          </p:cNvPr>
          <p:cNvSpPr txBox="1"/>
          <p:nvPr/>
        </p:nvSpPr>
        <p:spPr>
          <a:xfrm>
            <a:off x="325708" y="232968"/>
            <a:ext cx="5171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9999"/>
                </a:solidFill>
              </a:rPr>
              <a:t>A</a:t>
            </a:r>
            <a:r>
              <a:rPr lang="fr-FR" sz="2000" dirty="0"/>
              <a:t>ctions de </a:t>
            </a:r>
            <a:r>
              <a:rPr lang="fr-FR" sz="2000" b="1" dirty="0">
                <a:solidFill>
                  <a:srgbClr val="009999"/>
                </a:solidFill>
              </a:rPr>
              <a:t>R</a:t>
            </a:r>
            <a:r>
              <a:rPr lang="fr-FR" sz="2000" dirty="0"/>
              <a:t>echerche </a:t>
            </a:r>
            <a:r>
              <a:rPr lang="fr-FR" sz="2000" b="1" dirty="0">
                <a:solidFill>
                  <a:srgbClr val="009999"/>
                </a:solidFill>
              </a:rPr>
              <a:t>T</a:t>
            </a:r>
            <a:r>
              <a:rPr lang="fr-FR" sz="2000" dirty="0"/>
              <a:t>ransversales </a:t>
            </a:r>
            <a:r>
              <a:rPr lang="fr-FR" sz="2000" b="1" dirty="0">
                <a:solidFill>
                  <a:srgbClr val="009999"/>
                </a:solidFill>
              </a:rPr>
              <a:t>2022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4B0163F-5DC8-48C2-BE39-FDEFC1699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6506" y="5076664"/>
            <a:ext cx="5886507" cy="17813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29800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451D322B-08D4-078B-D601-6F13E0194A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27"/>
          <a:stretch/>
        </p:blipFill>
        <p:spPr>
          <a:xfrm rot="10800000">
            <a:off x="637081" y="-492169"/>
            <a:ext cx="7967272" cy="774661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FE1D43E-875A-CD2B-C88C-4D1436227D37}"/>
              </a:ext>
            </a:extLst>
          </p:cNvPr>
          <p:cNvSpPr txBox="1"/>
          <p:nvPr/>
        </p:nvSpPr>
        <p:spPr>
          <a:xfrm>
            <a:off x="637082" y="944380"/>
            <a:ext cx="8049718" cy="5334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Situation actuelle du projet TUIMA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Phase de croisement et d’interprétation des données 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Analyses des informations tirées des </a:t>
            </a: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archives textuelles  </a:t>
            </a: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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données collectées sur les </a:t>
            </a: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archives sédimentaires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Þ"/>
            </a:pP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être en mesure de répondre plus finement à l’objectif initial de retrouver les témoignages des variations de la dynamique paysagère dans les Varennes durant le PAG.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Extension du projet dans Tours </a:t>
            </a: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Carottages au </a:t>
            </a: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Jardin des Prébendes </a:t>
            </a: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fr-FR" sz="1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ruau</a:t>
            </a:r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l’Archevêque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(affluent E-W du </a:t>
            </a:r>
            <a:r>
              <a:rPr lang="fr-FR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fr-F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uau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Ste Anne) :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présence d’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épais niveaux de tourbe =&gt; datations </a:t>
            </a:r>
            <a:r>
              <a:rPr lang="fr-FR" sz="1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 complémentaires et plus fiables 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Þ"/>
            </a:pP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résolution pb dates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Þ"/>
            </a:pP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Identification plus précise des témoignages des inondations récurrentes dans les varennes de Tours.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82292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16E452A9-3A9B-8F78-0EF1-ECD087C2DF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27"/>
          <a:stretch/>
        </p:blipFill>
        <p:spPr>
          <a:xfrm rot="10800000">
            <a:off x="547141" y="-302928"/>
            <a:ext cx="7967272" cy="774661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1F54A7E-FFAE-6D90-8ACE-3E4237636C28}"/>
              </a:ext>
            </a:extLst>
          </p:cNvPr>
          <p:cNvSpPr txBox="1"/>
          <p:nvPr/>
        </p:nvSpPr>
        <p:spPr>
          <a:xfrm>
            <a:off x="547141" y="771996"/>
            <a:ext cx="7854846" cy="5392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Perspectives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court et moyen termes 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=&gt; Publication Actes du colloque « Lire le sol en archéologie » 2023 en préparation (automne 2024).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=&gt; Master 2 Métiers de l’archéologie et </a:t>
            </a:r>
            <a:r>
              <a:rPr lang="fr-F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archéomatique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</a:t>
            </a:r>
            <a:r>
              <a:rPr lang="fr-FR" sz="1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Paléotopographie</a:t>
            </a:r>
            <a:r>
              <a:rPr lang="fr-FR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la ville de Tours dans les environs du </a:t>
            </a:r>
            <a:r>
              <a:rPr lang="fr-FR" sz="1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Ruau</a:t>
            </a:r>
            <a:r>
              <a:rPr lang="fr-FR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Ste Anne à partir des données de fouilles et du projet TUIMA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(J.-B. Rigot et A. Laurent-</a:t>
            </a:r>
            <a:r>
              <a:rPr lang="fr-F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Dehecq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CITERES-LAT)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=&gt; Soumission d’une communication dans le cadre du Workshop « Perception et adaptation au risque naturel à l’Antiquité et au Moyen Âge (PARAMA) », 07-08/10/2024, Orléans.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plus long terme 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=&gt; Article de synthèse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=&gt; Exposition temporaire au jardin botanique.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=&gt; Réflexion sur le dépôt d’un projet de recherches sur les villes fluviales avec des collègues européens, dans le cadre d’un financement sur le </a:t>
            </a:r>
            <a:r>
              <a:rPr lang="fr-F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Preciput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ANR obtenu par Didier Boisseuil. Une réunion avec les différents acteurs concernés est prévue le 8 novembre à Tours.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=&gt; Dans ce cadre, réflexions sur un futur sujet de thèse avec une demande de bourse pour un projet transdisciplinaire porté par deux Ecoles doctorales de l’UT (HL et EMSTU). </a:t>
            </a:r>
          </a:p>
        </p:txBody>
      </p:sp>
    </p:spTree>
    <p:extLst>
      <p:ext uri="{BB962C8B-B14F-4D97-AF65-F5344CB8AC3E}">
        <p14:creationId xmlns:p14="http://schemas.microsoft.com/office/powerpoint/2010/main" val="2183733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5B518C8D-4E62-4ACE-88ED-911083F559C2}"/>
              </a:ext>
            </a:extLst>
          </p:cNvPr>
          <p:cNvSpPr txBox="1"/>
          <p:nvPr/>
        </p:nvSpPr>
        <p:spPr>
          <a:xfrm>
            <a:off x="2291047" y="183242"/>
            <a:ext cx="5076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/>
              <a:t>« Tours, une île au Moyen Âge ? »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DDF9DD0-C213-497A-AFE2-328ADC4333BA}"/>
              </a:ext>
            </a:extLst>
          </p:cNvPr>
          <p:cNvSpPr txBox="1"/>
          <p:nvPr/>
        </p:nvSpPr>
        <p:spPr>
          <a:xfrm>
            <a:off x="6401703" y="2538332"/>
            <a:ext cx="1652953" cy="30777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Archives historiques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215A9FA-C8C7-4E60-ABA1-566D8C12563F}"/>
              </a:ext>
            </a:extLst>
          </p:cNvPr>
          <p:cNvSpPr txBox="1"/>
          <p:nvPr/>
        </p:nvSpPr>
        <p:spPr>
          <a:xfrm>
            <a:off x="705859" y="2600336"/>
            <a:ext cx="1870064" cy="30777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Archives sédimentaires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B7A3C04-FDD8-4C88-B93E-83AA267BAB4C}"/>
              </a:ext>
            </a:extLst>
          </p:cNvPr>
          <p:cNvSpPr txBox="1"/>
          <p:nvPr/>
        </p:nvSpPr>
        <p:spPr>
          <a:xfrm>
            <a:off x="3625270" y="3341506"/>
            <a:ext cx="1904239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Sources archéologiques</a:t>
            </a:r>
          </a:p>
        </p:txBody>
      </p:sp>
      <p:sp>
        <p:nvSpPr>
          <p:cNvPr id="12" name="Flèche : trois pointes 11">
            <a:extLst>
              <a:ext uri="{FF2B5EF4-FFF2-40B4-BE49-F238E27FC236}">
                <a16:creationId xmlns:a16="http://schemas.microsoft.com/office/drawing/2014/main" id="{E10F0FB0-760A-4F12-9227-5C9A962E2DF8}"/>
              </a:ext>
            </a:extLst>
          </p:cNvPr>
          <p:cNvSpPr/>
          <p:nvPr/>
        </p:nvSpPr>
        <p:spPr>
          <a:xfrm rot="10800000">
            <a:off x="4034142" y="2538332"/>
            <a:ext cx="1086497" cy="595902"/>
          </a:xfrm>
          <a:prstGeom prst="leftRightUpArrow">
            <a:avLst>
              <a:gd name="adj1" fmla="val 25000"/>
              <a:gd name="adj2" fmla="val 18592"/>
              <a:gd name="adj3" fmla="val 21796"/>
            </a:avLst>
          </a:prstGeom>
          <a:noFill/>
          <a:ln w="38100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6320C0D-8EE8-414F-9EEE-9A3E56690AB2}"/>
              </a:ext>
            </a:extLst>
          </p:cNvPr>
          <p:cNvSpPr txBox="1"/>
          <p:nvPr/>
        </p:nvSpPr>
        <p:spPr>
          <a:xfrm>
            <a:off x="6401703" y="3323580"/>
            <a:ext cx="2338437" cy="203132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Textes – Archives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400" dirty="0">
                <a:sym typeface="Wingdings" panose="05000000000000000000" pitchFamily="2" charset="2"/>
              </a:rPr>
              <a:t>Dates des crues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400" dirty="0">
                <a:sym typeface="Wingdings" panose="05000000000000000000" pitchFamily="2" charset="2"/>
              </a:rPr>
              <a:t>Mentions des inondations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400" dirty="0">
                <a:sym typeface="Wingdings" panose="05000000000000000000" pitchFamily="2" charset="2"/>
              </a:rPr>
              <a:t>Débâcles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400" dirty="0">
                <a:sym typeface="Wingdings" panose="05000000000000000000" pitchFamily="2" charset="2"/>
              </a:rPr>
              <a:t>Ruptures de levées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400" dirty="0">
                <a:sym typeface="Wingdings" panose="05000000000000000000" pitchFamily="2" charset="2"/>
              </a:rPr>
              <a:t>Ponts brisés, </a:t>
            </a:r>
            <a:r>
              <a:rPr lang="fr-FR" sz="1400" i="1" dirty="0">
                <a:sym typeface="Wingdings" panose="05000000000000000000" pitchFamily="2" charset="2"/>
              </a:rPr>
              <a:t>etc</a:t>
            </a:r>
            <a:r>
              <a:rPr lang="fr-FR" sz="1400" dirty="0">
                <a:sym typeface="Wingdings" panose="05000000000000000000" pitchFamily="2" charset="2"/>
              </a:rPr>
              <a:t>…</a:t>
            </a:r>
          </a:p>
          <a:p>
            <a:r>
              <a:rPr lang="fr-FR" sz="1400" i="1" dirty="0">
                <a:sym typeface="Wingdings" panose="05000000000000000000" pitchFamily="2" charset="2"/>
              </a:rPr>
              <a:t>Données comptables médiévales</a:t>
            </a:r>
            <a:endParaRPr lang="fr-FR" sz="1400" i="1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A8488A2-6AA8-43D4-98C2-3CAEB4E4B357}"/>
              </a:ext>
            </a:extLst>
          </p:cNvPr>
          <p:cNvSpPr txBox="1"/>
          <p:nvPr/>
        </p:nvSpPr>
        <p:spPr>
          <a:xfrm>
            <a:off x="3625270" y="3856554"/>
            <a:ext cx="1904239" cy="13849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Relevés archéologiques :</a:t>
            </a:r>
          </a:p>
          <a:p>
            <a:pPr algn="ctr"/>
            <a:r>
              <a:rPr lang="fr-FR" sz="1400" dirty="0"/>
              <a:t>Aménagements dans les varennes</a:t>
            </a:r>
          </a:p>
          <a:p>
            <a:pPr algn="ctr"/>
            <a:r>
              <a:rPr lang="fr-FR" sz="1400" dirty="0"/>
              <a:t>(contexte urbain et péri-urbain)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87E3F47-702F-42A1-9898-7DE7E2417632}"/>
              </a:ext>
            </a:extLst>
          </p:cNvPr>
          <p:cNvSpPr txBox="1"/>
          <p:nvPr/>
        </p:nvSpPr>
        <p:spPr>
          <a:xfrm>
            <a:off x="3833595" y="5421725"/>
            <a:ext cx="1487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BD INRAP, TOTOPI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9A3A36C-52D8-4E27-B9CF-3217607E3CA4}"/>
              </a:ext>
            </a:extLst>
          </p:cNvPr>
          <p:cNvSpPr txBox="1"/>
          <p:nvPr/>
        </p:nvSpPr>
        <p:spPr>
          <a:xfrm>
            <a:off x="6348133" y="5458045"/>
            <a:ext cx="2486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2">
                    <a:lumMod val="75000"/>
                  </a:schemeClr>
                </a:solidFill>
              </a:rPr>
              <a:t>BD </a:t>
            </a:r>
            <a:r>
              <a:rPr lang="fr-FR" sz="1400" dirty="0" err="1">
                <a:solidFill>
                  <a:schemeClr val="accent2">
                    <a:lumMod val="75000"/>
                  </a:schemeClr>
                </a:solidFill>
              </a:rPr>
              <a:t>Cormecouli</a:t>
            </a:r>
            <a:endParaRPr lang="fr-FR" sz="1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r-FR" sz="1400" dirty="0">
                <a:solidFill>
                  <a:schemeClr val="accent2">
                    <a:lumMod val="75000"/>
                  </a:schemeClr>
                </a:solidFill>
              </a:rPr>
              <a:t>Archives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ACB3517-51CB-419F-95C4-42F3E25C9FD0}"/>
              </a:ext>
            </a:extLst>
          </p:cNvPr>
          <p:cNvSpPr txBox="1"/>
          <p:nvPr/>
        </p:nvSpPr>
        <p:spPr>
          <a:xfrm>
            <a:off x="303272" y="1334809"/>
            <a:ext cx="8537456" cy="923330"/>
          </a:xfrm>
          <a:prstGeom prst="rect">
            <a:avLst/>
          </a:prstGeom>
          <a:noFill/>
          <a:ln>
            <a:solidFill>
              <a:srgbClr val="0099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Préciser les interactions entre habitants de la ville de Tours (la communauté) </a:t>
            </a:r>
          </a:p>
          <a:p>
            <a:pPr algn="ctr"/>
            <a:r>
              <a:rPr lang="fr-FR" dirty="0"/>
              <a:t>et les modifications environnementales (dynamique fluviatile) </a:t>
            </a:r>
          </a:p>
          <a:p>
            <a:pPr algn="ctr"/>
            <a:r>
              <a:rPr lang="fr-FR" dirty="0"/>
              <a:t>à la fin du MA et début des Temps Modernes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2DE376A-1CD7-4E0E-8D87-EE77CF0ED092}"/>
              </a:ext>
            </a:extLst>
          </p:cNvPr>
          <p:cNvSpPr txBox="1"/>
          <p:nvPr/>
        </p:nvSpPr>
        <p:spPr>
          <a:xfrm>
            <a:off x="483372" y="3336717"/>
            <a:ext cx="2338437" cy="1600438"/>
          </a:xfrm>
          <a:prstGeom prst="rect">
            <a:avLst/>
          </a:prstGeom>
          <a:noFill/>
          <a:ln>
            <a:solidFill>
              <a:srgbClr val="86B6E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070C0"/>
                </a:solidFill>
              </a:rPr>
              <a:t>-&gt; </a:t>
            </a:r>
            <a:r>
              <a:rPr lang="fr-FR" sz="1400" b="1" dirty="0">
                <a:solidFill>
                  <a:srgbClr val="0070C0"/>
                </a:solidFill>
              </a:rPr>
              <a:t>Espaces déprimés topographiquement</a:t>
            </a:r>
          </a:p>
          <a:p>
            <a:pPr algn="ctr"/>
            <a:r>
              <a:rPr lang="fr-FR" sz="1400" b="1" dirty="0">
                <a:solidFill>
                  <a:srgbClr val="0070C0"/>
                </a:solidFill>
              </a:rPr>
              <a:t>=</a:t>
            </a:r>
          </a:p>
          <a:p>
            <a:pPr algn="ctr"/>
            <a:r>
              <a:rPr lang="fr-FR" sz="1400" b="1" dirty="0">
                <a:solidFill>
                  <a:srgbClr val="0070C0"/>
                </a:solidFill>
              </a:rPr>
              <a:t>Enregistrements sédimentaires  historiques médiéval et moderne</a:t>
            </a:r>
          </a:p>
          <a:p>
            <a:pPr algn="ctr"/>
            <a:r>
              <a:rPr lang="fr-FR" sz="1400" b="1" dirty="0">
                <a:solidFill>
                  <a:srgbClr val="0070C0"/>
                </a:solidFill>
              </a:rPr>
              <a:t>(dont PAG ???)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5171531-4303-41C5-AFC4-FA165BEF9545}"/>
              </a:ext>
            </a:extLst>
          </p:cNvPr>
          <p:cNvSpPr txBox="1"/>
          <p:nvPr/>
        </p:nvSpPr>
        <p:spPr>
          <a:xfrm>
            <a:off x="618300" y="5314003"/>
            <a:ext cx="2068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Ruau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Ste Anne</a:t>
            </a:r>
          </a:p>
          <a:p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Jardin Botanique de Tours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C0AAE12-0929-4D68-9E5F-7D2B0D77B68E}"/>
              </a:ext>
            </a:extLst>
          </p:cNvPr>
          <p:cNvSpPr txBox="1"/>
          <p:nvPr/>
        </p:nvSpPr>
        <p:spPr>
          <a:xfrm>
            <a:off x="-587482" y="81501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Articulation initiale du projet: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443300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D7E0D359-856A-37B4-B629-5CD6EB4374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27"/>
          <a:stretch/>
        </p:blipFill>
        <p:spPr>
          <a:xfrm>
            <a:off x="879128" y="-185171"/>
            <a:ext cx="7243792" cy="7043169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D798F9A7-271C-4081-B885-874671D86CE1}"/>
              </a:ext>
            </a:extLst>
          </p:cNvPr>
          <p:cNvSpPr txBox="1"/>
          <p:nvPr/>
        </p:nvSpPr>
        <p:spPr>
          <a:xfrm>
            <a:off x="1901855" y="2942039"/>
            <a:ext cx="1847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100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8AE9F9C-C10F-4D78-BBDF-B79B8C3E7BF7}"/>
              </a:ext>
            </a:extLst>
          </p:cNvPr>
          <p:cNvSpPr txBox="1"/>
          <p:nvPr/>
        </p:nvSpPr>
        <p:spPr>
          <a:xfrm>
            <a:off x="-917" y="6556950"/>
            <a:ext cx="3720057" cy="276999"/>
          </a:xfrm>
          <a:prstGeom prst="rect">
            <a:avLst/>
          </a:prstGeom>
          <a:solidFill>
            <a:srgbClr val="EEE7D7"/>
          </a:solidFill>
        </p:spPr>
        <p:txBody>
          <a:bodyPr wrap="none" rtlCol="0">
            <a:spAutoFit/>
          </a:bodyPr>
          <a:lstStyle/>
          <a:p>
            <a:r>
              <a:rPr lang="fr-FR" sz="1200" b="1" i="1" dirty="0"/>
              <a:t>Tours </a:t>
            </a:r>
            <a:r>
              <a:rPr lang="fr-FR" sz="1200" b="1" i="1" dirty="0" err="1"/>
              <a:t>around</a:t>
            </a:r>
            <a:r>
              <a:rPr lang="fr-FR" sz="1200" b="1" i="1" dirty="0"/>
              <a:t> 1750, Trudaine Atlas </a:t>
            </a:r>
            <a:r>
              <a:rPr lang="fr-FR" sz="900" b="1" i="1" dirty="0"/>
              <a:t>(Arch. </a:t>
            </a:r>
            <a:r>
              <a:rPr lang="fr-FR" sz="900" b="1" i="1" dirty="0" err="1"/>
              <a:t>Nales</a:t>
            </a:r>
            <a:r>
              <a:rPr lang="fr-FR" sz="900" b="1" i="1" dirty="0"/>
              <a:t> </a:t>
            </a:r>
            <a:r>
              <a:rPr lang="fr-FR" sz="900" b="1" dirty="0"/>
              <a:t>CP/F/14/8505</a:t>
            </a:r>
            <a:r>
              <a:rPr lang="fr-FR" sz="900" b="1" i="1" dirty="0"/>
              <a:t>)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B485E9D-6437-D235-8692-8A7BC6C3ADD4}"/>
              </a:ext>
            </a:extLst>
          </p:cNvPr>
          <p:cNvSpPr/>
          <p:nvPr/>
        </p:nvSpPr>
        <p:spPr>
          <a:xfrm>
            <a:off x="1630680" y="1744980"/>
            <a:ext cx="640080" cy="64008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9A2C4FE-C846-AE7D-5CC3-2F24166F94AA}"/>
              </a:ext>
            </a:extLst>
          </p:cNvPr>
          <p:cNvSpPr txBox="1"/>
          <p:nvPr/>
        </p:nvSpPr>
        <p:spPr>
          <a:xfrm>
            <a:off x="322812" y="1197711"/>
            <a:ext cx="139653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Baskerville Old Face" panose="02020602080505020303" pitchFamily="18" charset="0"/>
              </a:rPr>
              <a:t>Ruau</a:t>
            </a:r>
            <a:r>
              <a:rPr lang="fr-FR" sz="1400" dirty="0">
                <a:latin typeface="Baskerville Old Face" panose="02020602080505020303" pitchFamily="18" charset="0"/>
              </a:rPr>
              <a:t> Ste Anne/</a:t>
            </a:r>
          </a:p>
          <a:p>
            <a:r>
              <a:rPr lang="fr-FR" sz="1400" dirty="0">
                <a:latin typeface="Baskerville Old Face" panose="02020602080505020303" pitchFamily="18" charset="0"/>
              </a:rPr>
              <a:t>Jardin Botanique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60B8F4C-5B4B-8892-A6BE-BFF94DA74577}"/>
              </a:ext>
            </a:extLst>
          </p:cNvPr>
          <p:cNvSpPr/>
          <p:nvPr/>
        </p:nvSpPr>
        <p:spPr>
          <a:xfrm>
            <a:off x="3276599" y="2766425"/>
            <a:ext cx="495653" cy="495653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B7387CB-14D9-6746-B4DE-C8DB89264660}"/>
              </a:ext>
            </a:extLst>
          </p:cNvPr>
          <p:cNvSpPr txBox="1"/>
          <p:nvPr/>
        </p:nvSpPr>
        <p:spPr>
          <a:xfrm>
            <a:off x="3063239" y="3334313"/>
            <a:ext cx="169469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Baskerville Old Face" panose="02020602080505020303" pitchFamily="18" charset="0"/>
              </a:rPr>
              <a:t>Ruau</a:t>
            </a:r>
            <a:r>
              <a:rPr lang="fr-FR" sz="1400" dirty="0">
                <a:latin typeface="Baskerville Old Face" panose="02020602080505020303" pitchFamily="18" charset="0"/>
              </a:rPr>
              <a:t> Archevêque/</a:t>
            </a:r>
          </a:p>
          <a:p>
            <a:r>
              <a:rPr lang="fr-FR" sz="1400" dirty="0">
                <a:latin typeface="Baskerville Old Face" panose="02020602080505020303" pitchFamily="18" charset="0"/>
              </a:rPr>
              <a:t>Jardin des Prébendes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D63BC85-E4AA-120D-B28A-968BB4C567AF}"/>
              </a:ext>
            </a:extLst>
          </p:cNvPr>
          <p:cNvSpPr txBox="1"/>
          <p:nvPr/>
        </p:nvSpPr>
        <p:spPr>
          <a:xfrm>
            <a:off x="1792502" y="3499018"/>
            <a:ext cx="992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Baskerville Old Face" panose="02020602080505020303" pitchFamily="18" charset="0"/>
              </a:rPr>
              <a:t>Abbaye de </a:t>
            </a:r>
          </a:p>
          <a:p>
            <a:r>
              <a:rPr lang="fr-FR" sz="1400" b="1" dirty="0">
                <a:latin typeface="Baskerville Old Face" panose="02020602080505020303" pitchFamily="18" charset="0"/>
              </a:rPr>
              <a:t>Beaumont</a:t>
            </a:r>
          </a:p>
        </p:txBody>
      </p:sp>
    </p:spTree>
    <p:extLst>
      <p:ext uri="{BB962C8B-B14F-4D97-AF65-F5344CB8AC3E}">
        <p14:creationId xmlns:p14="http://schemas.microsoft.com/office/powerpoint/2010/main" val="474572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>
            <a:extLst>
              <a:ext uri="{FF2B5EF4-FFF2-40B4-BE49-F238E27FC236}">
                <a16:creationId xmlns:a16="http://schemas.microsoft.com/office/drawing/2014/main" id="{2F070867-08F8-41F7-92DF-994BA56B4F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78" t="26828" r="51549" b="9999"/>
          <a:stretch/>
        </p:blipFill>
        <p:spPr>
          <a:xfrm>
            <a:off x="20936" y="-45811"/>
            <a:ext cx="4149244" cy="689867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C55FBA3-D049-42BD-83E3-7DB8644D03B0}"/>
              </a:ext>
            </a:extLst>
          </p:cNvPr>
          <p:cNvSpPr txBox="1"/>
          <p:nvPr/>
        </p:nvSpPr>
        <p:spPr>
          <a:xfrm>
            <a:off x="2253498" y="6566448"/>
            <a:ext cx="184589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i="1" dirty="0"/>
              <a:t>Cadastre 1804 + Fond IGN </a:t>
            </a:r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01D26776-B816-417F-AA57-D474525AB1AF}"/>
              </a:ext>
            </a:extLst>
          </p:cNvPr>
          <p:cNvSpPr/>
          <p:nvPr/>
        </p:nvSpPr>
        <p:spPr>
          <a:xfrm>
            <a:off x="697290" y="505645"/>
            <a:ext cx="1286556" cy="5487342"/>
          </a:xfrm>
          <a:custGeom>
            <a:avLst/>
            <a:gdLst>
              <a:gd name="connsiteX0" fmla="*/ 0 w 956930"/>
              <a:gd name="connsiteY0" fmla="*/ 4465674 h 4465674"/>
              <a:gd name="connsiteX1" fmla="*/ 265814 w 956930"/>
              <a:gd name="connsiteY1" fmla="*/ 4157330 h 4465674"/>
              <a:gd name="connsiteX2" fmla="*/ 499730 w 956930"/>
              <a:gd name="connsiteY2" fmla="*/ 3848986 h 4465674"/>
              <a:gd name="connsiteX3" fmla="*/ 637954 w 956930"/>
              <a:gd name="connsiteY3" fmla="*/ 3625702 h 4465674"/>
              <a:gd name="connsiteX4" fmla="*/ 712381 w 956930"/>
              <a:gd name="connsiteY4" fmla="*/ 3179135 h 4465674"/>
              <a:gd name="connsiteX5" fmla="*/ 701749 w 956930"/>
              <a:gd name="connsiteY5" fmla="*/ 2583711 h 4465674"/>
              <a:gd name="connsiteX6" fmla="*/ 648586 w 956930"/>
              <a:gd name="connsiteY6" fmla="*/ 2030818 h 4465674"/>
              <a:gd name="connsiteX7" fmla="*/ 691116 w 956930"/>
              <a:gd name="connsiteY7" fmla="*/ 1626781 h 4465674"/>
              <a:gd name="connsiteX8" fmla="*/ 701749 w 956930"/>
              <a:gd name="connsiteY8" fmla="*/ 1190846 h 4465674"/>
              <a:gd name="connsiteX9" fmla="*/ 903767 w 956930"/>
              <a:gd name="connsiteY9" fmla="*/ 903767 h 4465674"/>
              <a:gd name="connsiteX10" fmla="*/ 956930 w 956930"/>
              <a:gd name="connsiteY10" fmla="*/ 531628 h 4465674"/>
              <a:gd name="connsiteX11" fmla="*/ 956930 w 956930"/>
              <a:gd name="connsiteY11" fmla="*/ 180753 h 4465674"/>
              <a:gd name="connsiteX12" fmla="*/ 925033 w 956930"/>
              <a:gd name="connsiteY12" fmla="*/ 0 h 4465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56930" h="4465674">
                <a:moveTo>
                  <a:pt x="0" y="4465674"/>
                </a:moveTo>
                <a:lnTo>
                  <a:pt x="265814" y="4157330"/>
                </a:lnTo>
                <a:lnTo>
                  <a:pt x="499730" y="3848986"/>
                </a:lnTo>
                <a:lnTo>
                  <a:pt x="637954" y="3625702"/>
                </a:lnTo>
                <a:lnTo>
                  <a:pt x="712381" y="3179135"/>
                </a:lnTo>
                <a:lnTo>
                  <a:pt x="701749" y="2583711"/>
                </a:lnTo>
                <a:lnTo>
                  <a:pt x="648586" y="2030818"/>
                </a:lnTo>
                <a:lnTo>
                  <a:pt x="691116" y="1626781"/>
                </a:lnTo>
                <a:lnTo>
                  <a:pt x="701749" y="1190846"/>
                </a:lnTo>
                <a:lnTo>
                  <a:pt x="903767" y="903767"/>
                </a:lnTo>
                <a:lnTo>
                  <a:pt x="956930" y="531628"/>
                </a:lnTo>
                <a:lnTo>
                  <a:pt x="956930" y="180753"/>
                </a:lnTo>
                <a:lnTo>
                  <a:pt x="925033" y="0"/>
                </a:lnTo>
              </a:path>
            </a:pathLst>
          </a:custGeom>
          <a:noFill/>
          <a:ln w="38100">
            <a:solidFill>
              <a:srgbClr val="33CC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CC8D85B-DD6A-4DB9-9E6E-F189373DC7CB}"/>
              </a:ext>
            </a:extLst>
          </p:cNvPr>
          <p:cNvSpPr/>
          <p:nvPr/>
        </p:nvSpPr>
        <p:spPr>
          <a:xfrm>
            <a:off x="1509616" y="3181433"/>
            <a:ext cx="96253" cy="96253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798F9A7-271C-4081-B885-874671D86CE1}"/>
              </a:ext>
            </a:extLst>
          </p:cNvPr>
          <p:cNvSpPr txBox="1"/>
          <p:nvPr/>
        </p:nvSpPr>
        <p:spPr>
          <a:xfrm>
            <a:off x="1901855" y="2942039"/>
            <a:ext cx="1847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100" dirty="0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0C269FD0-9774-4B75-AB5E-2CE2D6224B6C}"/>
              </a:ext>
            </a:extLst>
          </p:cNvPr>
          <p:cNvSpPr/>
          <p:nvPr/>
        </p:nvSpPr>
        <p:spPr>
          <a:xfrm>
            <a:off x="1407979" y="1860911"/>
            <a:ext cx="403720" cy="1569905"/>
          </a:xfrm>
          <a:custGeom>
            <a:avLst/>
            <a:gdLst>
              <a:gd name="connsiteX0" fmla="*/ 0 w 304800"/>
              <a:gd name="connsiteY0" fmla="*/ 1332753 h 1332753"/>
              <a:gd name="connsiteX1" fmla="*/ 298824 w 304800"/>
              <a:gd name="connsiteY1" fmla="*/ 1290918 h 1332753"/>
              <a:gd name="connsiteX2" fmla="*/ 304800 w 304800"/>
              <a:gd name="connsiteY2" fmla="*/ 1183341 h 1332753"/>
              <a:gd name="connsiteX3" fmla="*/ 149412 w 304800"/>
              <a:gd name="connsiteY3" fmla="*/ 549835 h 1332753"/>
              <a:gd name="connsiteX4" fmla="*/ 280894 w 304800"/>
              <a:gd name="connsiteY4" fmla="*/ 29882 h 1332753"/>
              <a:gd name="connsiteX5" fmla="*/ 209177 w 304800"/>
              <a:gd name="connsiteY5" fmla="*/ 0 h 1332753"/>
              <a:gd name="connsiteX6" fmla="*/ 113553 w 304800"/>
              <a:gd name="connsiteY6" fmla="*/ 143435 h 1332753"/>
              <a:gd name="connsiteX7" fmla="*/ 59765 w 304800"/>
              <a:gd name="connsiteY7" fmla="*/ 251012 h 1332753"/>
              <a:gd name="connsiteX8" fmla="*/ 23906 w 304800"/>
              <a:gd name="connsiteY8" fmla="*/ 358588 h 1332753"/>
              <a:gd name="connsiteX9" fmla="*/ 17930 w 304800"/>
              <a:gd name="connsiteY9" fmla="*/ 669365 h 1332753"/>
              <a:gd name="connsiteX10" fmla="*/ 11953 w 304800"/>
              <a:gd name="connsiteY10" fmla="*/ 992094 h 1332753"/>
              <a:gd name="connsiteX11" fmla="*/ 17930 w 304800"/>
              <a:gd name="connsiteY11" fmla="*/ 1195294 h 1332753"/>
              <a:gd name="connsiteX12" fmla="*/ 0 w 304800"/>
              <a:gd name="connsiteY12" fmla="*/ 1332753 h 1332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4800" h="1332753">
                <a:moveTo>
                  <a:pt x="0" y="1332753"/>
                </a:moveTo>
                <a:lnTo>
                  <a:pt x="298824" y="1290918"/>
                </a:lnTo>
                <a:lnTo>
                  <a:pt x="304800" y="1183341"/>
                </a:lnTo>
                <a:lnTo>
                  <a:pt x="149412" y="549835"/>
                </a:lnTo>
                <a:lnTo>
                  <a:pt x="280894" y="29882"/>
                </a:lnTo>
                <a:lnTo>
                  <a:pt x="209177" y="0"/>
                </a:lnTo>
                <a:lnTo>
                  <a:pt x="113553" y="143435"/>
                </a:lnTo>
                <a:lnTo>
                  <a:pt x="59765" y="251012"/>
                </a:lnTo>
                <a:lnTo>
                  <a:pt x="23906" y="358588"/>
                </a:lnTo>
                <a:lnTo>
                  <a:pt x="17930" y="669365"/>
                </a:lnTo>
                <a:lnTo>
                  <a:pt x="11953" y="992094"/>
                </a:lnTo>
                <a:lnTo>
                  <a:pt x="17930" y="1195294"/>
                </a:lnTo>
                <a:lnTo>
                  <a:pt x="0" y="1332753"/>
                </a:lnTo>
                <a:close/>
              </a:path>
            </a:pathLst>
          </a:cu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358BBD4-1110-4D36-AD47-235F2B553B54}"/>
              </a:ext>
            </a:extLst>
          </p:cNvPr>
          <p:cNvSpPr txBox="1"/>
          <p:nvPr/>
        </p:nvSpPr>
        <p:spPr>
          <a:xfrm>
            <a:off x="4257828" y="870205"/>
            <a:ext cx="2105705" cy="7386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fr-FR" sz="1400" i="1" dirty="0"/>
              <a:t>First</a:t>
            </a:r>
            <a:r>
              <a:rPr lang="fr-FR" sz="1400" dirty="0"/>
              <a:t> :  </a:t>
            </a:r>
            <a:r>
              <a:rPr lang="fr-FR" sz="1400" b="1" dirty="0" err="1"/>
              <a:t>Geophysical</a:t>
            </a:r>
            <a:r>
              <a:rPr lang="fr-FR" sz="1400" b="1" dirty="0"/>
              <a:t> </a:t>
            </a:r>
            <a:r>
              <a:rPr lang="fr-FR" sz="1400" b="1" dirty="0" err="1"/>
              <a:t>study</a:t>
            </a:r>
            <a:endParaRPr lang="fr-FR" sz="1400" b="1" dirty="0">
              <a:cs typeface="Calibri"/>
            </a:endParaRPr>
          </a:p>
          <a:p>
            <a:r>
              <a:rPr lang="fr-FR" sz="1400" dirty="0"/>
              <a:t>		- EMI </a:t>
            </a:r>
            <a:r>
              <a:rPr lang="fr-FR" sz="1400" dirty="0" err="1"/>
              <a:t>method</a:t>
            </a:r>
            <a:endParaRPr lang="fr-FR" sz="1400" dirty="0"/>
          </a:p>
          <a:p>
            <a:r>
              <a:rPr lang="fr-FR" sz="1400" dirty="0"/>
              <a:t>		- </a:t>
            </a:r>
            <a:r>
              <a:rPr lang="fr-FR" sz="1400" dirty="0" err="1"/>
              <a:t>georadar</a:t>
            </a:r>
            <a:endParaRPr lang="fr-FR" sz="14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5B98F1E-069E-4E92-8717-A094C5D2503B}"/>
              </a:ext>
            </a:extLst>
          </p:cNvPr>
          <p:cNvSpPr txBox="1"/>
          <p:nvPr/>
        </p:nvSpPr>
        <p:spPr>
          <a:xfrm>
            <a:off x="7039657" y="949078"/>
            <a:ext cx="154787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fr-FR" sz="1400" b="1" dirty="0"/>
              <a:t>implantation of </a:t>
            </a:r>
            <a:r>
              <a:rPr lang="fr-FR" sz="1400" b="1" dirty="0" err="1"/>
              <a:t>coring</a:t>
            </a:r>
            <a:endParaRPr lang="fr-FR" sz="1400" b="1" dirty="0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1E9678D2-2DAD-4BBD-9D03-C8A8AA56934F}"/>
              </a:ext>
            </a:extLst>
          </p:cNvPr>
          <p:cNvCxnSpPr/>
          <p:nvPr/>
        </p:nvCxnSpPr>
        <p:spPr>
          <a:xfrm>
            <a:off x="6353202" y="1210688"/>
            <a:ext cx="585627" cy="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61E430B-BC5C-4CD8-B0CB-9AB9A529CEDD}"/>
              </a:ext>
            </a:extLst>
          </p:cNvPr>
          <p:cNvGrpSpPr/>
          <p:nvPr/>
        </p:nvGrpSpPr>
        <p:grpSpPr>
          <a:xfrm>
            <a:off x="1650827" y="1570486"/>
            <a:ext cx="2248796" cy="1245665"/>
            <a:chOff x="1650827" y="1570486"/>
            <a:chExt cx="2248796" cy="1245665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5214CA8-6F03-4115-ACA8-A8F377E30DAA}"/>
                </a:ext>
              </a:extLst>
            </p:cNvPr>
            <p:cNvSpPr txBox="1"/>
            <p:nvPr/>
          </p:nvSpPr>
          <p:spPr>
            <a:xfrm>
              <a:off x="2253498" y="1570486"/>
              <a:ext cx="1646125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Botanic Garden of Tours</a:t>
              </a:r>
            </a:p>
          </p:txBody>
        </p: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E74D490C-173E-4179-974D-30E9E40421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50827" y="2216817"/>
              <a:ext cx="602671" cy="599334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ZoneTexte 55">
            <a:extLst>
              <a:ext uri="{FF2B5EF4-FFF2-40B4-BE49-F238E27FC236}">
                <a16:creationId xmlns:a16="http://schemas.microsoft.com/office/drawing/2014/main" id="{7A6B41CB-A015-4FE6-8556-80FCAAFA1358}"/>
              </a:ext>
            </a:extLst>
          </p:cNvPr>
          <p:cNvSpPr txBox="1"/>
          <p:nvPr/>
        </p:nvSpPr>
        <p:spPr>
          <a:xfrm>
            <a:off x="2385669" y="35750"/>
            <a:ext cx="2243115" cy="369332"/>
          </a:xfrm>
          <a:prstGeom prst="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The </a:t>
            </a:r>
            <a:r>
              <a:rPr lang="fr-FR" dirty="0" err="1"/>
              <a:t>Ruau</a:t>
            </a:r>
            <a:r>
              <a:rPr lang="fr-FR" dirty="0"/>
              <a:t> Sainte Anne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32159208-982A-49C6-B4E2-20865A0C2562}"/>
              </a:ext>
            </a:extLst>
          </p:cNvPr>
          <p:cNvSpPr txBox="1"/>
          <p:nvPr/>
        </p:nvSpPr>
        <p:spPr>
          <a:xfrm>
            <a:off x="4583012" y="26157"/>
            <a:ext cx="3696154" cy="523220"/>
          </a:xfrm>
          <a:prstGeom prst="rect">
            <a:avLst/>
          </a:prstGeom>
          <a:solidFill>
            <a:schemeClr val="bg1"/>
          </a:solidFill>
          <a:ln>
            <a:solidFill>
              <a:srgbClr val="33CCCC"/>
            </a:solidFill>
          </a:ln>
        </p:spPr>
        <p:txBody>
          <a:bodyPr wrap="square" rtlCol="0">
            <a:spAutoFit/>
          </a:bodyPr>
          <a:lstStyle/>
          <a:p>
            <a:r>
              <a:rPr lang="fr-FR" altLang="fr-FR" sz="1400" dirty="0">
                <a:latin typeface="Arial Unicode MS"/>
              </a:rPr>
              <a:t>- </a:t>
            </a:r>
            <a:r>
              <a:rPr lang="fr-FR" altLang="fr-FR" sz="1400" dirty="0" err="1">
                <a:latin typeface="Arial Unicode MS"/>
              </a:rPr>
              <a:t>closed</a:t>
            </a:r>
            <a:r>
              <a:rPr lang="fr-FR" altLang="fr-FR" sz="1400" dirty="0">
                <a:latin typeface="Arial Unicode MS"/>
              </a:rPr>
              <a:t> at the end of the XVIII century</a:t>
            </a:r>
          </a:p>
          <a:p>
            <a:r>
              <a:rPr lang="fr-FR" altLang="fr-FR" sz="1400" dirty="0">
                <a:latin typeface="Arial Unicode MS"/>
              </a:rPr>
              <a:t>- </a:t>
            </a:r>
            <a:r>
              <a:rPr lang="fr-FR" altLang="fr-FR" sz="1400" dirty="0" err="1">
                <a:latin typeface="Arial Unicode MS"/>
              </a:rPr>
              <a:t>backfilled</a:t>
            </a:r>
            <a:r>
              <a:rPr lang="fr-FR" altLang="fr-FR" sz="1400" dirty="0">
                <a:latin typeface="Arial Unicode MS"/>
              </a:rPr>
              <a:t> at the middle of the XIX century </a:t>
            </a:r>
          </a:p>
        </p:txBody>
      </p:sp>
      <p:pic>
        <p:nvPicPr>
          <p:cNvPr id="61" name="Image 60">
            <a:extLst>
              <a:ext uri="{FF2B5EF4-FFF2-40B4-BE49-F238E27FC236}">
                <a16:creationId xmlns:a16="http://schemas.microsoft.com/office/drawing/2014/main" id="{39AB0DB8-9479-46F7-830C-DC1AA98B07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48" t="7743" r="16972" b="52818"/>
          <a:stretch/>
        </p:blipFill>
        <p:spPr>
          <a:xfrm>
            <a:off x="4305547" y="4872669"/>
            <a:ext cx="4628538" cy="1910172"/>
          </a:xfrm>
          <a:prstGeom prst="rect">
            <a:avLst/>
          </a:prstGeom>
        </p:spPr>
      </p:pic>
      <p:sp>
        <p:nvSpPr>
          <p:cNvPr id="62" name="ZoneTexte 61">
            <a:extLst>
              <a:ext uri="{FF2B5EF4-FFF2-40B4-BE49-F238E27FC236}">
                <a16:creationId xmlns:a16="http://schemas.microsoft.com/office/drawing/2014/main" id="{6E379D2C-6E21-4108-A1E0-242330FF4F2E}"/>
              </a:ext>
            </a:extLst>
          </p:cNvPr>
          <p:cNvSpPr txBox="1"/>
          <p:nvPr/>
        </p:nvSpPr>
        <p:spPr>
          <a:xfrm>
            <a:off x="4361790" y="4486219"/>
            <a:ext cx="14866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Radargram</a:t>
            </a:r>
            <a:r>
              <a:rPr lang="fr-FR" sz="1400" dirty="0"/>
              <a:t> </a:t>
            </a:r>
            <a:r>
              <a:rPr lang="fr-FR" sz="900" dirty="0"/>
              <a:t>(profil 14)</a:t>
            </a:r>
          </a:p>
        </p:txBody>
      </p: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3E495BD1-7F01-4491-B8C3-D49113161757}"/>
              </a:ext>
            </a:extLst>
          </p:cNvPr>
          <p:cNvCxnSpPr>
            <a:cxnSpLocks/>
          </p:cNvCxnSpPr>
          <p:nvPr/>
        </p:nvCxnSpPr>
        <p:spPr>
          <a:xfrm flipH="1">
            <a:off x="4846534" y="4830361"/>
            <a:ext cx="130562" cy="604494"/>
          </a:xfrm>
          <a:prstGeom prst="straightConnector1">
            <a:avLst/>
          </a:prstGeom>
          <a:ln w="28575">
            <a:solidFill>
              <a:srgbClr val="92D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F965BB2D-7493-438C-81E5-5F86F167B893}"/>
              </a:ext>
            </a:extLst>
          </p:cNvPr>
          <p:cNvCxnSpPr>
            <a:cxnSpLocks/>
          </p:cNvCxnSpPr>
          <p:nvPr/>
        </p:nvCxnSpPr>
        <p:spPr>
          <a:xfrm flipH="1">
            <a:off x="7529926" y="4799939"/>
            <a:ext cx="92803" cy="637196"/>
          </a:xfrm>
          <a:prstGeom prst="straightConnector1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oneTexte 65">
            <a:extLst>
              <a:ext uri="{FF2B5EF4-FFF2-40B4-BE49-F238E27FC236}">
                <a16:creationId xmlns:a16="http://schemas.microsoft.com/office/drawing/2014/main" id="{41A56B10-9CBE-4276-92BC-DE79C8D84248}"/>
              </a:ext>
            </a:extLst>
          </p:cNvPr>
          <p:cNvSpPr txBox="1"/>
          <p:nvPr/>
        </p:nvSpPr>
        <p:spPr>
          <a:xfrm>
            <a:off x="7409163" y="4538329"/>
            <a:ext cx="91869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100" dirty="0" err="1"/>
              <a:t>roadbed</a:t>
            </a:r>
            <a:endParaRPr lang="fr-FR" sz="1100" dirty="0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8B734253-FBDE-4A7F-B663-37C20733D5A2}"/>
              </a:ext>
            </a:extLst>
          </p:cNvPr>
          <p:cNvCxnSpPr/>
          <p:nvPr/>
        </p:nvCxnSpPr>
        <p:spPr>
          <a:xfrm flipH="1">
            <a:off x="2091584" y="429425"/>
            <a:ext cx="303375" cy="572569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9334365A-2383-4988-A878-862554CCD3BD}"/>
              </a:ext>
            </a:extLst>
          </p:cNvPr>
          <p:cNvSpPr txBox="1"/>
          <p:nvPr/>
        </p:nvSpPr>
        <p:spPr>
          <a:xfrm rot="-960000">
            <a:off x="316195" y="220053"/>
            <a:ext cx="820397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i="1" dirty="0">
                <a:solidFill>
                  <a:srgbClr val="DEEBF6"/>
                </a:solidFill>
                <a:latin typeface="Comic Sans MS"/>
              </a:rPr>
              <a:t>Loire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DD86631-15F3-491E-81C0-5AB50C4E096F}"/>
              </a:ext>
            </a:extLst>
          </p:cNvPr>
          <p:cNvSpPr txBox="1"/>
          <p:nvPr/>
        </p:nvSpPr>
        <p:spPr>
          <a:xfrm rot="20700000">
            <a:off x="-100414" y="5838912"/>
            <a:ext cx="820397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i="1" dirty="0">
                <a:solidFill>
                  <a:srgbClr val="DEEBF6"/>
                </a:solidFill>
                <a:latin typeface="Comic Sans MS"/>
              </a:rPr>
              <a:t>Cher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4C50607-D45B-4EEA-BD63-6FF1184788E8}"/>
              </a:ext>
            </a:extLst>
          </p:cNvPr>
          <p:cNvCxnSpPr/>
          <p:nvPr/>
        </p:nvCxnSpPr>
        <p:spPr>
          <a:xfrm>
            <a:off x="688107" y="6804100"/>
            <a:ext cx="3084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716C855A-CF26-47F1-AFFC-9440E1E713B2}"/>
              </a:ext>
            </a:extLst>
          </p:cNvPr>
          <p:cNvSpPr txBox="1"/>
          <p:nvPr/>
        </p:nvSpPr>
        <p:spPr>
          <a:xfrm>
            <a:off x="598829" y="6476823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50 m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A7051BC-7B25-4389-8098-2D257FC07D0E}"/>
              </a:ext>
            </a:extLst>
          </p:cNvPr>
          <p:cNvCxnSpPr>
            <a:stCxn id="29" idx="2"/>
            <a:endCxn id="29" idx="2"/>
          </p:cNvCxnSpPr>
          <p:nvPr/>
        </p:nvCxnSpPr>
        <p:spPr>
          <a:xfrm>
            <a:off x="873905" y="67846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 32">
            <a:extLst>
              <a:ext uri="{FF2B5EF4-FFF2-40B4-BE49-F238E27FC236}">
                <a16:creationId xmlns:a16="http://schemas.microsoft.com/office/drawing/2014/main" id="{BF47A992-13D7-4287-B8EA-0C1F2CDBC9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0043" y="1797649"/>
            <a:ext cx="4859545" cy="260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74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12AECB78-1C0F-45F9-BE7D-FD0906973B47}"/>
              </a:ext>
            </a:extLst>
          </p:cNvPr>
          <p:cNvGrpSpPr/>
          <p:nvPr/>
        </p:nvGrpSpPr>
        <p:grpSpPr>
          <a:xfrm>
            <a:off x="0" y="1538926"/>
            <a:ext cx="3515207" cy="5285410"/>
            <a:chOff x="0" y="1538926"/>
            <a:chExt cx="3515207" cy="528541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A674285E-8317-4291-985D-5EE95164F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607"/>
            <a:stretch/>
          </p:blipFill>
          <p:spPr>
            <a:xfrm>
              <a:off x="0" y="1538926"/>
              <a:ext cx="3515207" cy="5285410"/>
            </a:xfrm>
            <a:prstGeom prst="rect">
              <a:avLst/>
            </a:prstGeom>
          </p:spPr>
        </p:pic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D12C0BB6-62AA-4669-AE4C-C6D64F1C0871}"/>
                </a:ext>
              </a:extLst>
            </p:cNvPr>
            <p:cNvSpPr/>
            <p:nvPr/>
          </p:nvSpPr>
          <p:spPr>
            <a:xfrm>
              <a:off x="803787" y="2780070"/>
              <a:ext cx="781665" cy="3347883"/>
            </a:xfrm>
            <a:custGeom>
              <a:avLst/>
              <a:gdLst>
                <a:gd name="connsiteX0" fmla="*/ 781665 w 781665"/>
                <a:gd name="connsiteY0" fmla="*/ 3207774 h 3347883"/>
                <a:gd name="connsiteX1" fmla="*/ 427703 w 781665"/>
                <a:gd name="connsiteY1" fmla="*/ 1504335 h 3347883"/>
                <a:gd name="connsiteX2" fmla="*/ 759542 w 781665"/>
                <a:gd name="connsiteY2" fmla="*/ 162232 h 3347883"/>
                <a:gd name="connsiteX3" fmla="*/ 589936 w 781665"/>
                <a:gd name="connsiteY3" fmla="*/ 0 h 3347883"/>
                <a:gd name="connsiteX4" fmla="*/ 147484 w 781665"/>
                <a:gd name="connsiteY4" fmla="*/ 722671 h 3347883"/>
                <a:gd name="connsiteX5" fmla="*/ 58994 w 781665"/>
                <a:gd name="connsiteY5" fmla="*/ 1017638 h 3347883"/>
                <a:gd name="connsiteX6" fmla="*/ 0 w 781665"/>
                <a:gd name="connsiteY6" fmla="*/ 1209367 h 3347883"/>
                <a:gd name="connsiteX7" fmla="*/ 36871 w 781665"/>
                <a:gd name="connsiteY7" fmla="*/ 1408471 h 3347883"/>
                <a:gd name="connsiteX8" fmla="*/ 73742 w 781665"/>
                <a:gd name="connsiteY8" fmla="*/ 3347883 h 3347883"/>
                <a:gd name="connsiteX9" fmla="*/ 781665 w 781665"/>
                <a:gd name="connsiteY9" fmla="*/ 3207774 h 3347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1665" h="3347883">
                  <a:moveTo>
                    <a:pt x="781665" y="3207774"/>
                  </a:moveTo>
                  <a:lnTo>
                    <a:pt x="427703" y="1504335"/>
                  </a:lnTo>
                  <a:lnTo>
                    <a:pt x="759542" y="162232"/>
                  </a:lnTo>
                  <a:lnTo>
                    <a:pt x="589936" y="0"/>
                  </a:lnTo>
                  <a:lnTo>
                    <a:pt x="147484" y="722671"/>
                  </a:lnTo>
                  <a:lnTo>
                    <a:pt x="58994" y="1017638"/>
                  </a:lnTo>
                  <a:lnTo>
                    <a:pt x="0" y="1209367"/>
                  </a:lnTo>
                  <a:lnTo>
                    <a:pt x="36871" y="1408471"/>
                  </a:lnTo>
                  <a:lnTo>
                    <a:pt x="73742" y="3347883"/>
                  </a:lnTo>
                  <a:lnTo>
                    <a:pt x="781665" y="3207774"/>
                  </a:ln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600AE57E-4166-4658-ABE1-482818060D1A}"/>
              </a:ext>
            </a:extLst>
          </p:cNvPr>
          <p:cNvSpPr txBox="1"/>
          <p:nvPr/>
        </p:nvSpPr>
        <p:spPr>
          <a:xfrm>
            <a:off x="1638992" y="6510420"/>
            <a:ext cx="184589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dirty="0"/>
              <a:t>Cadastre 1804 + Fond IGN 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8AA19ABE-462A-4757-B7A2-9D96A02E5D28}"/>
              </a:ext>
            </a:extLst>
          </p:cNvPr>
          <p:cNvGrpSpPr/>
          <p:nvPr/>
        </p:nvGrpSpPr>
        <p:grpSpPr>
          <a:xfrm>
            <a:off x="98889" y="6303383"/>
            <a:ext cx="641522" cy="307777"/>
            <a:chOff x="1584669" y="5856900"/>
            <a:chExt cx="641522" cy="307777"/>
          </a:xfrm>
        </p:grpSpPr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2B919395-9096-46B6-82FC-01D68510C1F4}"/>
                </a:ext>
              </a:extLst>
            </p:cNvPr>
            <p:cNvCxnSpPr/>
            <p:nvPr/>
          </p:nvCxnSpPr>
          <p:spPr>
            <a:xfrm>
              <a:off x="1584669" y="6164677"/>
              <a:ext cx="58413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56897039-A144-455E-8337-E7C72D261A07}"/>
                </a:ext>
              </a:extLst>
            </p:cNvPr>
            <p:cNvSpPr txBox="1"/>
            <p:nvPr/>
          </p:nvSpPr>
          <p:spPr>
            <a:xfrm>
              <a:off x="1584669" y="5856900"/>
              <a:ext cx="6415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100 m</a:t>
              </a:r>
            </a:p>
          </p:txBody>
        </p:sp>
      </p:grpSp>
      <p:sp>
        <p:nvSpPr>
          <p:cNvPr id="90" name="ZoneTexte 89">
            <a:extLst>
              <a:ext uri="{FF2B5EF4-FFF2-40B4-BE49-F238E27FC236}">
                <a16:creationId xmlns:a16="http://schemas.microsoft.com/office/drawing/2014/main" id="{AEC42FA0-F388-4F31-AD5C-34DDDB84AC0B}"/>
              </a:ext>
            </a:extLst>
          </p:cNvPr>
          <p:cNvSpPr txBox="1"/>
          <p:nvPr/>
        </p:nvSpPr>
        <p:spPr>
          <a:xfrm>
            <a:off x="7619769" y="2694288"/>
            <a:ext cx="1390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3BB4E89-818D-4EB0-A70A-22F1B2717D64}"/>
              </a:ext>
            </a:extLst>
          </p:cNvPr>
          <p:cNvSpPr/>
          <p:nvPr/>
        </p:nvSpPr>
        <p:spPr>
          <a:xfrm>
            <a:off x="950588" y="5681606"/>
            <a:ext cx="128199" cy="113246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F67DC444-FC1C-4721-A7E3-D54621275D0F}"/>
              </a:ext>
            </a:extLst>
          </p:cNvPr>
          <p:cNvSpPr txBox="1"/>
          <p:nvPr/>
        </p:nvSpPr>
        <p:spPr>
          <a:xfrm>
            <a:off x="3922993" y="1628991"/>
            <a:ext cx="481084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400" dirty="0" err="1"/>
              <a:t>Around</a:t>
            </a:r>
            <a:r>
              <a:rPr lang="fr-FR" sz="1400" dirty="0"/>
              <a:t> </a:t>
            </a:r>
            <a:r>
              <a:rPr lang="fr-FR" sz="1400" b="1" dirty="0"/>
              <a:t>400</a:t>
            </a:r>
            <a:r>
              <a:rPr lang="fr-FR" sz="1400" dirty="0"/>
              <a:t> </a:t>
            </a:r>
            <a:r>
              <a:rPr lang="fr-FR" sz="1400" dirty="0" err="1"/>
              <a:t>sediment</a:t>
            </a:r>
            <a:r>
              <a:rPr lang="fr-FR" sz="1400" dirty="0"/>
              <a:t> </a:t>
            </a:r>
            <a:r>
              <a:rPr lang="fr-FR" sz="1400" dirty="0" err="1"/>
              <a:t>sample</a:t>
            </a:r>
            <a:r>
              <a:rPr lang="fr-FR" sz="1400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400" b="1" dirty="0"/>
              <a:t>23</a:t>
            </a:r>
            <a:r>
              <a:rPr lang="fr-FR" sz="1400" dirty="0"/>
              <a:t> for </a:t>
            </a:r>
            <a:r>
              <a:rPr lang="fr-FR" sz="1400" dirty="0" err="1"/>
              <a:t>radiocarbon</a:t>
            </a:r>
            <a:r>
              <a:rPr lang="fr-FR" sz="1400" dirty="0"/>
              <a:t> dating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400" b="1" dirty="0"/>
              <a:t>10</a:t>
            </a:r>
            <a:r>
              <a:rPr lang="fr-FR" sz="1400" dirty="0"/>
              <a:t> for pollen analyses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497585" y="4237415"/>
            <a:ext cx="266278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10</a:t>
            </a:r>
            <a:r>
              <a:rPr lang="fr-FR" b="1" dirty="0">
                <a:solidFill>
                  <a:srgbClr val="FF0000"/>
                </a:solidFill>
                <a:cs typeface="Calibri"/>
              </a:rPr>
              <a:t> </a:t>
            </a:r>
            <a:r>
              <a:rPr lang="fr-FR" b="1" dirty="0" err="1">
                <a:solidFill>
                  <a:srgbClr val="FF0000"/>
                </a:solidFill>
                <a:cs typeface="Calibri"/>
              </a:rPr>
              <a:t>cores</a:t>
            </a:r>
            <a:r>
              <a:rPr lang="fr-FR" b="1" dirty="0">
                <a:solidFill>
                  <a:srgbClr val="FF0000"/>
                </a:solidFill>
                <a:cs typeface="Calibri"/>
              </a:rPr>
              <a:t> </a:t>
            </a:r>
            <a:r>
              <a:rPr lang="fr-FR" dirty="0">
                <a:cs typeface="Calibri"/>
              </a:rPr>
              <a:t>+ 1 </a:t>
            </a:r>
            <a:r>
              <a:rPr lang="fr-FR" b="1" dirty="0">
                <a:solidFill>
                  <a:srgbClr val="92D050"/>
                </a:solidFill>
                <a:cs typeface="Calibri"/>
              </a:rPr>
              <a:t>Master-</a:t>
            </a:r>
            <a:r>
              <a:rPr lang="fr-FR" b="1" dirty="0" err="1">
                <a:solidFill>
                  <a:srgbClr val="92D050"/>
                </a:solidFill>
                <a:cs typeface="Calibri"/>
              </a:rPr>
              <a:t>core</a:t>
            </a:r>
            <a:endParaRPr lang="fr-FR" dirty="0" err="1">
              <a:solidFill>
                <a:srgbClr val="000000"/>
              </a:solidFill>
              <a:cs typeface="Calibri"/>
            </a:endParaRPr>
          </a:p>
        </p:txBody>
      </p:sp>
      <p:pic>
        <p:nvPicPr>
          <p:cNvPr id="77" name="Image 76">
            <a:extLst>
              <a:ext uri="{FF2B5EF4-FFF2-40B4-BE49-F238E27FC236}">
                <a16:creationId xmlns:a16="http://schemas.microsoft.com/office/drawing/2014/main" id="{8A737AD2-36A5-4F0D-A177-A60E44A034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608"/>
          <a:stretch/>
        </p:blipFill>
        <p:spPr>
          <a:xfrm>
            <a:off x="6716218" y="2657"/>
            <a:ext cx="2427781" cy="2563865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2D2719A3-2A7C-42B1-80C2-9AA6D844687C}"/>
              </a:ext>
            </a:extLst>
          </p:cNvPr>
          <p:cNvGrpSpPr/>
          <p:nvPr/>
        </p:nvGrpSpPr>
        <p:grpSpPr>
          <a:xfrm>
            <a:off x="4145723" y="3099053"/>
            <a:ext cx="4998277" cy="3758947"/>
            <a:chOff x="4797153" y="3588960"/>
            <a:chExt cx="4346847" cy="3269040"/>
          </a:xfrm>
        </p:grpSpPr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F4392B9B-0447-4E20-AE16-9CBD7AEC8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27237" y="3588960"/>
              <a:ext cx="4116763" cy="3269040"/>
            </a:xfrm>
            <a:prstGeom prst="rect">
              <a:avLst/>
            </a:prstGeom>
          </p:spPr>
        </p:pic>
        <p:sp>
          <p:nvSpPr>
            <p:cNvPr id="2" name="ZoneTexte 1"/>
            <p:cNvSpPr txBox="1"/>
            <p:nvPr/>
          </p:nvSpPr>
          <p:spPr>
            <a:xfrm>
              <a:off x="4797153" y="6617913"/>
              <a:ext cx="951160" cy="215444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800" i="1" dirty="0">
                  <a:solidFill>
                    <a:srgbClr val="FFFFFF"/>
                  </a:solidFill>
                </a:rPr>
                <a:t>June </a:t>
              </a:r>
              <a:r>
                <a:rPr lang="fr-FR" sz="800" i="1" dirty="0">
                  <a:solidFill>
                    <a:srgbClr val="FFFFFF"/>
                  </a:solidFill>
                  <a:cs typeface="Calibri"/>
                </a:rPr>
                <a:t>2023</a:t>
              </a:r>
              <a:endParaRPr lang="fr-FR" sz="800" i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6474319" y="2344585"/>
            <a:ext cx="1031572" cy="21544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800" i="1" dirty="0" err="1">
                <a:solidFill>
                  <a:srgbClr val="FFFFFF"/>
                </a:solidFill>
              </a:rPr>
              <a:t>Feb</a:t>
            </a:r>
            <a:r>
              <a:rPr lang="fr-FR" sz="800" i="1" dirty="0">
                <a:solidFill>
                  <a:srgbClr val="FFFFFF"/>
                </a:solidFill>
              </a:rPr>
              <a:t>.</a:t>
            </a:r>
            <a:r>
              <a:rPr lang="fr-FR" sz="800" i="1" dirty="0">
                <a:solidFill>
                  <a:srgbClr val="FFFFFF"/>
                </a:solidFill>
                <a:cs typeface="Calibri"/>
              </a:rPr>
              <a:t> 2023</a:t>
            </a:r>
            <a:endParaRPr lang="fr-FR" sz="800" i="1" dirty="0">
              <a:solidFill>
                <a:srgbClr val="FFFFFF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CAAAB47-BB41-3061-EFCE-5A4620D48278}"/>
              </a:ext>
            </a:extLst>
          </p:cNvPr>
          <p:cNvSpPr txBox="1"/>
          <p:nvPr/>
        </p:nvSpPr>
        <p:spPr>
          <a:xfrm>
            <a:off x="1439355" y="254729"/>
            <a:ext cx="660803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 err="1"/>
              <a:t>Prospecting</a:t>
            </a:r>
            <a:r>
              <a:rPr lang="fr-FR" sz="1600" b="1" dirty="0"/>
              <a:t> of </a:t>
            </a:r>
            <a:r>
              <a:rPr lang="fr-FR" sz="1600" b="1" dirty="0" err="1"/>
              <a:t>sedimentary</a:t>
            </a:r>
            <a:r>
              <a:rPr lang="fr-FR" sz="1600" b="1" dirty="0"/>
              <a:t> </a:t>
            </a:r>
            <a:r>
              <a:rPr lang="fr-FR" sz="1600" b="1" dirty="0" err="1"/>
              <a:t>filling</a:t>
            </a:r>
            <a:r>
              <a:rPr lang="fr-FR" sz="1600" b="1" dirty="0"/>
              <a:t> </a:t>
            </a:r>
            <a:r>
              <a:rPr lang="fr-FR" sz="1600" dirty="0"/>
              <a:t>by </a:t>
            </a:r>
            <a:r>
              <a:rPr lang="fr-FR" sz="1600" dirty="0" err="1"/>
              <a:t>core</a:t>
            </a:r>
            <a:r>
              <a:rPr lang="fr-FR" sz="1600" dirty="0"/>
              <a:t> </a:t>
            </a:r>
            <a:r>
              <a:rPr lang="fr-FR" sz="1600" dirty="0" err="1"/>
              <a:t>drilling</a:t>
            </a:r>
            <a:r>
              <a:rPr lang="fr-FR" sz="1600" dirty="0"/>
              <a:t> </a:t>
            </a:r>
            <a:endParaRPr lang="en-US" sz="1600" dirty="0"/>
          </a:p>
          <a:p>
            <a:r>
              <a:rPr lang="fr-FR" sz="1400" dirty="0"/>
              <a:t>=&gt; </a:t>
            </a:r>
            <a:r>
              <a:rPr lang="fr-FR" sz="1400" dirty="0" err="1"/>
              <a:t>Eijkelkamp</a:t>
            </a:r>
            <a:r>
              <a:rPr lang="fr-FR" sz="1400" dirty="0"/>
              <a:t> percussion </a:t>
            </a:r>
            <a:r>
              <a:rPr lang="fr-FR" sz="1400" dirty="0" err="1"/>
              <a:t>corer</a:t>
            </a:r>
            <a:r>
              <a:rPr lang="fr-FR" sz="1400" dirty="0">
                <a:cs typeface="Calibri"/>
              </a:rPr>
              <a:t> till the </a:t>
            </a:r>
            <a:r>
              <a:rPr lang="fr-FR" sz="1400" dirty="0" err="1">
                <a:cs typeface="Calibri"/>
              </a:rPr>
              <a:t>substrate</a:t>
            </a:r>
            <a:endParaRPr lang="en-US" sz="1400" dirty="0">
              <a:cs typeface="Calibri"/>
            </a:endParaRPr>
          </a:p>
          <a:p>
            <a:endParaRPr lang="fr-FR" sz="1400" b="1" dirty="0"/>
          </a:p>
          <a:p>
            <a:r>
              <a:rPr lang="fr-FR" sz="1600" b="1" dirty="0" err="1"/>
              <a:t>Detailed</a:t>
            </a:r>
            <a:r>
              <a:rPr lang="fr-FR" sz="1600" b="1" dirty="0"/>
              <a:t> description</a:t>
            </a:r>
            <a:r>
              <a:rPr lang="fr-FR" sz="1600" dirty="0"/>
              <a:t> of the </a:t>
            </a:r>
            <a:r>
              <a:rPr lang="fr-FR" sz="1600" dirty="0" err="1"/>
              <a:t>core</a:t>
            </a:r>
            <a:r>
              <a:rPr lang="fr-FR" sz="1600" dirty="0"/>
              <a:t> by </a:t>
            </a:r>
            <a:r>
              <a:rPr lang="fr-FR" sz="1600" dirty="0" err="1"/>
              <a:t>sedimentary</a:t>
            </a:r>
            <a:r>
              <a:rPr lang="fr-FR" sz="1600" dirty="0"/>
              <a:t> unit </a:t>
            </a:r>
          </a:p>
          <a:p>
            <a:r>
              <a:rPr lang="fr-FR" sz="1600" dirty="0">
                <a:cs typeface="Calibri"/>
              </a:rPr>
              <a:t>				        and </a:t>
            </a:r>
            <a:r>
              <a:rPr lang="fr-FR" sz="1600" b="1" dirty="0">
                <a:cs typeface="Calibri"/>
              </a:rPr>
              <a:t>Sampling </a:t>
            </a:r>
          </a:p>
          <a:p>
            <a:endParaRPr lang="fr-FR" sz="1400" dirty="0">
              <a:cs typeface="Calibri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DE7909E-E8F2-4A96-AC00-75F036B5AD83}"/>
              </a:ext>
            </a:extLst>
          </p:cNvPr>
          <p:cNvSpPr txBox="1"/>
          <p:nvPr/>
        </p:nvSpPr>
        <p:spPr>
          <a:xfrm>
            <a:off x="1503871" y="5738004"/>
            <a:ext cx="1708031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 dirty="0">
                <a:solidFill>
                  <a:srgbClr val="FFFF00"/>
                </a:solidFill>
              </a:rPr>
              <a:t>Botanic</a:t>
            </a:r>
            <a:r>
              <a:rPr lang="fr-FR" sz="1400" dirty="0">
                <a:solidFill>
                  <a:srgbClr val="FFFF00"/>
                </a:solidFill>
                <a:cs typeface="Calibri"/>
              </a:rPr>
              <a:t> Garden of Tours</a:t>
            </a:r>
            <a:endParaRPr lang="fr-FR" sz="1400" dirty="0">
              <a:solidFill>
                <a:srgbClr val="FFFF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7983659-C7B6-46F9-B176-F4D41E317C6F}"/>
              </a:ext>
            </a:extLst>
          </p:cNvPr>
          <p:cNvSpPr txBox="1"/>
          <p:nvPr/>
        </p:nvSpPr>
        <p:spPr>
          <a:xfrm>
            <a:off x="695634" y="293023"/>
            <a:ext cx="8019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Second :</a:t>
            </a:r>
          </a:p>
        </p:txBody>
      </p:sp>
    </p:spTree>
    <p:extLst>
      <p:ext uri="{BB962C8B-B14F-4D97-AF65-F5344CB8AC3E}">
        <p14:creationId xmlns:p14="http://schemas.microsoft.com/office/powerpoint/2010/main" val="3209545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D2F80B6-DF67-4B4C-BA45-E09479A53C9A}"/>
              </a:ext>
            </a:extLst>
          </p:cNvPr>
          <p:cNvSpPr txBox="1"/>
          <p:nvPr/>
        </p:nvSpPr>
        <p:spPr>
          <a:xfrm>
            <a:off x="66041" y="3520"/>
            <a:ext cx="7580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err="1">
                <a:solidFill>
                  <a:srgbClr val="00B050"/>
                </a:solidFill>
              </a:rPr>
              <a:t>Cores</a:t>
            </a:r>
            <a:r>
              <a:rPr lang="fr-FR" sz="2000" b="1" i="1" dirty="0">
                <a:solidFill>
                  <a:srgbClr val="00B050"/>
                </a:solidFill>
              </a:rPr>
              <a:t> observations  =&gt; First </a:t>
            </a:r>
            <a:r>
              <a:rPr lang="fr-FR" sz="2000" b="1" i="1" dirty="0" err="1">
                <a:solidFill>
                  <a:srgbClr val="00B050"/>
                </a:solidFill>
              </a:rPr>
              <a:t>interpretation</a:t>
            </a:r>
            <a:r>
              <a:rPr lang="fr-FR" sz="2000" b="1" i="1" dirty="0">
                <a:solidFill>
                  <a:srgbClr val="00B050"/>
                </a:solidFill>
              </a:rPr>
              <a:t> : Transect 1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1523CB3-274A-4133-B9E1-A71DA91C5FD3}"/>
              </a:ext>
            </a:extLst>
          </p:cNvPr>
          <p:cNvGrpSpPr/>
          <p:nvPr/>
        </p:nvGrpSpPr>
        <p:grpSpPr>
          <a:xfrm>
            <a:off x="6253496" y="4040778"/>
            <a:ext cx="2297576" cy="1985556"/>
            <a:chOff x="6497336" y="3735977"/>
            <a:chExt cx="2297576" cy="1985556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45EC297-F90D-449C-9707-94B3F0F8C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3575" t="10926" r="180" b="20938"/>
            <a:stretch/>
          </p:blipFill>
          <p:spPr>
            <a:xfrm>
              <a:off x="6497336" y="3735977"/>
              <a:ext cx="2297576" cy="1985556"/>
            </a:xfrm>
            <a:prstGeom prst="rect">
              <a:avLst/>
            </a:prstGeom>
          </p:spPr>
        </p:pic>
        <p:sp>
          <p:nvSpPr>
            <p:cNvPr id="61" name="Losange 60">
              <a:extLst>
                <a:ext uri="{FF2B5EF4-FFF2-40B4-BE49-F238E27FC236}">
                  <a16:creationId xmlns:a16="http://schemas.microsoft.com/office/drawing/2014/main" id="{675EA744-DC58-4BC1-9266-6A553666C72D}"/>
                </a:ext>
              </a:extLst>
            </p:cNvPr>
            <p:cNvSpPr/>
            <p:nvPr/>
          </p:nvSpPr>
          <p:spPr>
            <a:xfrm>
              <a:off x="6625521" y="5402742"/>
              <a:ext cx="177572" cy="151575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E8902E1C-CE83-4172-B105-167AA85F953B}"/>
              </a:ext>
            </a:extLst>
          </p:cNvPr>
          <p:cNvGrpSpPr/>
          <p:nvPr/>
        </p:nvGrpSpPr>
        <p:grpSpPr>
          <a:xfrm>
            <a:off x="0" y="297895"/>
            <a:ext cx="8803573" cy="3742883"/>
            <a:chOff x="-168885" y="859298"/>
            <a:chExt cx="7475375" cy="3178193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70795D46-4944-4BC5-9418-FC3115B4F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68885" y="859298"/>
              <a:ext cx="7475375" cy="3178193"/>
            </a:xfrm>
            <a:prstGeom prst="rect">
              <a:avLst/>
            </a:prstGeom>
          </p:spPr>
        </p:pic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20F16B61-F44C-4127-86F5-E1AC063EEF7D}"/>
                </a:ext>
              </a:extLst>
            </p:cNvPr>
            <p:cNvSpPr txBox="1"/>
            <p:nvPr/>
          </p:nvSpPr>
          <p:spPr>
            <a:xfrm>
              <a:off x="78536" y="1738931"/>
              <a:ext cx="1241639" cy="769441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chemeClr val="bg1"/>
                  </a:solidFill>
                </a:rPr>
                <a:t>Natural and/or </a:t>
              </a:r>
              <a:r>
                <a:rPr lang="fr-FR" sz="1200" b="1" dirty="0" err="1">
                  <a:solidFill>
                    <a:schemeClr val="bg1"/>
                  </a:solidFill>
                </a:rPr>
                <a:t>anthrop</a:t>
              </a:r>
              <a:r>
                <a:rPr lang="fr-FR" sz="1200" b="1" dirty="0">
                  <a:solidFill>
                    <a:schemeClr val="bg1"/>
                  </a:solidFill>
                </a:rPr>
                <a:t>. </a:t>
              </a:r>
              <a:r>
                <a:rPr lang="fr-FR" sz="1200" b="1" dirty="0" err="1">
                  <a:solidFill>
                    <a:schemeClr val="bg1"/>
                  </a:solidFill>
                </a:rPr>
                <a:t>Deposit</a:t>
              </a:r>
              <a:endParaRPr lang="fr-FR" sz="1200" b="1" dirty="0">
                <a:solidFill>
                  <a:schemeClr val="bg1"/>
                </a:solidFill>
              </a:endParaRPr>
            </a:p>
            <a:p>
              <a:pPr algn="ctr"/>
              <a:endParaRPr lang="fr-FR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44" name="ZoneTexte 1">
              <a:extLst>
                <a:ext uri="{FF2B5EF4-FFF2-40B4-BE49-F238E27FC236}">
                  <a16:creationId xmlns:a16="http://schemas.microsoft.com/office/drawing/2014/main" id="{4C1F2191-3901-4949-ADC1-39C1BA8E0F92}"/>
                </a:ext>
              </a:extLst>
            </p:cNvPr>
            <p:cNvSpPr txBox="1"/>
            <p:nvPr/>
          </p:nvSpPr>
          <p:spPr>
            <a:xfrm>
              <a:off x="78536" y="1143122"/>
              <a:ext cx="1258317" cy="5847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200" b="1" dirty="0" err="1">
                  <a:solidFill>
                    <a:schemeClr val="bg1"/>
                  </a:solidFill>
                </a:rPr>
                <a:t>Soil</a:t>
              </a:r>
              <a:r>
                <a:rPr lang="fr-FR" sz="1200" b="1" dirty="0">
                  <a:solidFill>
                    <a:schemeClr val="bg1"/>
                  </a:solidFill>
                </a:rPr>
                <a:t> +</a:t>
              </a:r>
            </a:p>
            <a:p>
              <a:pPr algn="ctr"/>
              <a:r>
                <a:rPr lang="fr-FR" sz="1200" b="1" dirty="0">
                  <a:solidFill>
                    <a:schemeClr val="bg1"/>
                  </a:solidFill>
                </a:rPr>
                <a:t>Modern </a:t>
              </a:r>
              <a:r>
                <a:rPr lang="fr-FR" sz="1200" b="1" dirty="0" err="1">
                  <a:solidFill>
                    <a:schemeClr val="bg1"/>
                  </a:solidFill>
                </a:rPr>
                <a:t>backfill</a:t>
              </a:r>
              <a:endParaRPr lang="fr-FR" sz="1200" b="1" dirty="0">
                <a:solidFill>
                  <a:schemeClr val="bg1"/>
                </a:solidFill>
              </a:endParaRPr>
            </a:p>
            <a:p>
              <a:pPr algn="ctr"/>
              <a:endParaRPr lang="fr-FR" sz="800" b="1" dirty="0" err="1">
                <a:solidFill>
                  <a:schemeClr val="bg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040AB38-6865-47E7-8C84-211949EBCE87}"/>
                </a:ext>
              </a:extLst>
            </p:cNvPr>
            <p:cNvSpPr/>
            <p:nvPr/>
          </p:nvSpPr>
          <p:spPr>
            <a:xfrm>
              <a:off x="58078" y="3543834"/>
              <a:ext cx="402502" cy="3750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64859D38-109D-4EFA-964E-DDFB7FF2E6B1}"/>
                </a:ext>
              </a:extLst>
            </p:cNvPr>
            <p:cNvSpPr txBox="1"/>
            <p:nvPr/>
          </p:nvSpPr>
          <p:spPr>
            <a:xfrm>
              <a:off x="66041" y="2531800"/>
              <a:ext cx="1254120" cy="1200329"/>
            </a:xfrm>
            <a:prstGeom prst="rect">
              <a:avLst/>
            </a:prstGeom>
            <a:solidFill>
              <a:srgbClr val="8FAADC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FR" sz="1200" b="1" dirty="0">
                <a:solidFill>
                  <a:schemeClr val="bg1"/>
                </a:solidFill>
              </a:endParaRPr>
            </a:p>
            <a:p>
              <a:pPr algn="ctr"/>
              <a:endParaRPr lang="fr-FR" sz="1200" b="1" dirty="0">
                <a:solidFill>
                  <a:schemeClr val="bg1"/>
                </a:solidFill>
              </a:endParaRPr>
            </a:p>
            <a:p>
              <a:pPr algn="ctr"/>
              <a:r>
                <a:rPr lang="fr-FR" sz="1200" b="1" dirty="0">
                  <a:solidFill>
                    <a:schemeClr val="bg1"/>
                  </a:solidFill>
                </a:rPr>
                <a:t>Alluvial </a:t>
              </a:r>
              <a:r>
                <a:rPr lang="fr-FR" sz="1200" b="1" dirty="0" err="1">
                  <a:solidFill>
                    <a:schemeClr val="bg1"/>
                  </a:solidFill>
                </a:rPr>
                <a:t>deposits</a:t>
              </a:r>
              <a:endParaRPr lang="fr-FR" sz="1200" b="1" dirty="0">
                <a:solidFill>
                  <a:schemeClr val="bg1"/>
                </a:solidFill>
              </a:endParaRPr>
            </a:p>
            <a:p>
              <a:pPr algn="ctr"/>
              <a:endParaRPr lang="fr-FR" sz="1200" b="1" dirty="0">
                <a:solidFill>
                  <a:schemeClr val="bg1"/>
                </a:solidFill>
              </a:endParaRPr>
            </a:p>
            <a:p>
              <a:pPr algn="ctr"/>
              <a:endParaRPr lang="fr-FR" sz="1200" b="1" dirty="0">
                <a:solidFill>
                  <a:schemeClr val="bg1"/>
                </a:solidFill>
              </a:endParaRPr>
            </a:p>
            <a:p>
              <a:pPr algn="ctr"/>
              <a:endParaRPr lang="fr-FR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D7139A49-C4B2-48FE-AC78-A3E9BCD5AA1B}"/>
              </a:ext>
            </a:extLst>
          </p:cNvPr>
          <p:cNvGrpSpPr/>
          <p:nvPr/>
        </p:nvGrpSpPr>
        <p:grpSpPr>
          <a:xfrm>
            <a:off x="0" y="3800581"/>
            <a:ext cx="2159726" cy="3053899"/>
            <a:chOff x="0" y="3800581"/>
            <a:chExt cx="2159726" cy="3053899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E16AF15B-5B14-44AF-9915-B240E0352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800581"/>
              <a:ext cx="2159726" cy="3053899"/>
            </a:xfrm>
            <a:prstGeom prst="rect">
              <a:avLst/>
            </a:prstGeom>
          </p:spPr>
        </p:pic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88980873-1D04-469A-BF63-3C0A9DB946A7}"/>
                </a:ext>
              </a:extLst>
            </p:cNvPr>
            <p:cNvSpPr/>
            <p:nvPr/>
          </p:nvSpPr>
          <p:spPr>
            <a:xfrm>
              <a:off x="893220" y="6121728"/>
              <a:ext cx="78377" cy="7837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21C56E04-72F1-4EAC-8DB4-ACFEEDBBF9D8}"/>
                </a:ext>
              </a:extLst>
            </p:cNvPr>
            <p:cNvSpPr txBox="1"/>
            <p:nvPr/>
          </p:nvSpPr>
          <p:spPr>
            <a:xfrm>
              <a:off x="69999" y="5884216"/>
              <a:ext cx="8258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>
                  <a:solidFill>
                    <a:srgbClr val="FF0000"/>
                  </a:solidFill>
                </a:rPr>
                <a:t>Master-</a:t>
              </a:r>
              <a:r>
                <a:rPr lang="fr-FR" sz="1000" dirty="0" err="1">
                  <a:solidFill>
                    <a:srgbClr val="FF0000"/>
                  </a:solidFill>
                </a:rPr>
                <a:t>core</a:t>
              </a:r>
              <a:endParaRPr lang="fr-FR" sz="1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3352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 137" descr="Une image contenant texte, ligne, diagramme, Tracé&#10;&#10;Description générée automatiquement">
            <a:extLst>
              <a:ext uri="{FF2B5EF4-FFF2-40B4-BE49-F238E27FC236}">
                <a16:creationId xmlns:a16="http://schemas.microsoft.com/office/drawing/2014/main" id="{AD16851E-6FA1-72F5-C432-C04F432DFA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" b="4805"/>
          <a:stretch/>
        </p:blipFill>
        <p:spPr>
          <a:xfrm>
            <a:off x="3765959" y="1245763"/>
            <a:ext cx="807511" cy="4406409"/>
          </a:xfrm>
          <a:prstGeom prst="rect">
            <a:avLst/>
          </a:prstGeom>
        </p:spPr>
      </p:pic>
      <p:pic>
        <p:nvPicPr>
          <p:cNvPr id="6" name="Image 5" descr="Une image contenant capture d’écran, Caractère coloré, texte, Rectangle&#10;&#10;Description générée automatiquement">
            <a:extLst>
              <a:ext uri="{FF2B5EF4-FFF2-40B4-BE49-F238E27FC236}">
                <a16:creationId xmlns:a16="http://schemas.microsoft.com/office/drawing/2014/main" id="{C0416337-76F3-412A-BAF3-6AA4FBD9E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" b="3953"/>
          <a:stretch/>
        </p:blipFill>
        <p:spPr>
          <a:xfrm>
            <a:off x="4602445" y="1018542"/>
            <a:ext cx="2007506" cy="4913756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1B1129CF-0708-4E07-B3F9-AD8C96AB04E2}"/>
              </a:ext>
            </a:extLst>
          </p:cNvPr>
          <p:cNvGrpSpPr/>
          <p:nvPr/>
        </p:nvGrpSpPr>
        <p:grpSpPr>
          <a:xfrm>
            <a:off x="136187" y="1129559"/>
            <a:ext cx="1234936" cy="5312418"/>
            <a:chOff x="322578" y="201119"/>
            <a:chExt cx="1234936" cy="4435184"/>
          </a:xfrm>
        </p:grpSpPr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0E3A3554-8BB0-4F97-B39D-0E20A9A5F17C}"/>
                </a:ext>
              </a:extLst>
            </p:cNvPr>
            <p:cNvCxnSpPr/>
            <p:nvPr/>
          </p:nvCxnSpPr>
          <p:spPr>
            <a:xfrm>
              <a:off x="569935" y="684225"/>
              <a:ext cx="11398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E3B4D4E-6A54-40F3-BDD8-D52E85EC8A22}"/>
                </a:ext>
              </a:extLst>
            </p:cNvPr>
            <p:cNvSpPr/>
            <p:nvPr/>
          </p:nvSpPr>
          <p:spPr>
            <a:xfrm>
              <a:off x="695335" y="324229"/>
              <a:ext cx="720000" cy="360000"/>
            </a:xfrm>
            <a:prstGeom prst="rect">
              <a:avLst/>
            </a:prstGeom>
            <a:pattFill prst="pct40">
              <a:fgClr>
                <a:srgbClr val="6C372E"/>
              </a:fgClr>
              <a:bgClr>
                <a:schemeClr val="bg1"/>
              </a:bgClr>
            </a:patt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5C85E7E9-FB39-4F5C-90D0-F2684C4EEE27}"/>
                </a:ext>
              </a:extLst>
            </p:cNvPr>
            <p:cNvSpPr txBox="1"/>
            <p:nvPr/>
          </p:nvSpPr>
          <p:spPr>
            <a:xfrm>
              <a:off x="376537" y="201119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0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9813C68-85ED-40ED-86FB-DEBBE9555D4E}"/>
                </a:ext>
              </a:extLst>
            </p:cNvPr>
            <p:cNvSpPr/>
            <p:nvPr/>
          </p:nvSpPr>
          <p:spPr>
            <a:xfrm>
              <a:off x="695335" y="684225"/>
              <a:ext cx="720000" cy="885141"/>
            </a:xfrm>
            <a:prstGeom prst="rect">
              <a:avLst/>
            </a:prstGeom>
            <a:pattFill prst="lgConfetti">
              <a:fgClr>
                <a:srgbClr val="DD8611"/>
              </a:fgClr>
              <a:bgClr>
                <a:schemeClr val="bg1"/>
              </a:bgClr>
            </a:patt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FDEE95E-4DAF-41F4-9C40-82E8C178F301}"/>
                </a:ext>
              </a:extLst>
            </p:cNvPr>
            <p:cNvSpPr/>
            <p:nvPr/>
          </p:nvSpPr>
          <p:spPr>
            <a:xfrm>
              <a:off x="693802" y="887945"/>
              <a:ext cx="720000" cy="43200"/>
            </a:xfrm>
            <a:prstGeom prst="rect">
              <a:avLst/>
            </a:prstGeom>
            <a:pattFill prst="pct30">
              <a:fgClr>
                <a:srgbClr val="B26C0E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C15B9404-4CC7-4863-AEAE-B46A35784E0D}"/>
                </a:ext>
              </a:extLst>
            </p:cNvPr>
            <p:cNvSpPr txBox="1"/>
            <p:nvPr/>
          </p:nvSpPr>
          <p:spPr>
            <a:xfrm>
              <a:off x="322578" y="929030"/>
              <a:ext cx="3385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/>
                <a:t>100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BB1B96D-AE93-45D8-97F2-96A8215CF109}"/>
                </a:ext>
              </a:extLst>
            </p:cNvPr>
            <p:cNvSpPr txBox="1"/>
            <p:nvPr/>
          </p:nvSpPr>
          <p:spPr>
            <a:xfrm>
              <a:off x="322578" y="1653473"/>
              <a:ext cx="3385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/>
                <a:t>200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53078FA2-9964-4798-B6FF-CAFF8814EE8F}"/>
                </a:ext>
              </a:extLst>
            </p:cNvPr>
            <p:cNvSpPr txBox="1"/>
            <p:nvPr/>
          </p:nvSpPr>
          <p:spPr>
            <a:xfrm>
              <a:off x="322578" y="2368884"/>
              <a:ext cx="3385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/>
                <a:t>300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397FAE1C-6FD6-4C69-BCA7-6D10729E56A8}"/>
                </a:ext>
              </a:extLst>
            </p:cNvPr>
            <p:cNvSpPr txBox="1"/>
            <p:nvPr/>
          </p:nvSpPr>
          <p:spPr>
            <a:xfrm>
              <a:off x="322578" y="3092469"/>
              <a:ext cx="3385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/>
                <a:t>400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35E6988-BC50-4925-BA99-F919064D520E}"/>
                </a:ext>
              </a:extLst>
            </p:cNvPr>
            <p:cNvSpPr txBox="1"/>
            <p:nvPr/>
          </p:nvSpPr>
          <p:spPr>
            <a:xfrm>
              <a:off x="322578" y="3804992"/>
              <a:ext cx="3385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/>
                <a:t>500</a:t>
              </a:r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F9B54767-8223-4679-BCE4-9528E1CAED25}"/>
                </a:ext>
              </a:extLst>
            </p:cNvPr>
            <p:cNvSpPr/>
            <p:nvPr/>
          </p:nvSpPr>
          <p:spPr>
            <a:xfrm>
              <a:off x="807486" y="454395"/>
              <a:ext cx="114540" cy="330979"/>
            </a:xfrm>
            <a:custGeom>
              <a:avLst/>
              <a:gdLst>
                <a:gd name="connsiteX0" fmla="*/ 106914 w 114540"/>
                <a:gd name="connsiteY0" fmla="*/ 0 h 330979"/>
                <a:gd name="connsiteX1" fmla="*/ 78865 w 114540"/>
                <a:gd name="connsiteY1" fmla="*/ 28049 h 330979"/>
                <a:gd name="connsiteX2" fmla="*/ 84475 w 114540"/>
                <a:gd name="connsiteY2" fmla="*/ 84147 h 330979"/>
                <a:gd name="connsiteX3" fmla="*/ 101304 w 114540"/>
                <a:gd name="connsiteY3" fmla="*/ 95367 h 330979"/>
                <a:gd name="connsiteX4" fmla="*/ 106914 w 114540"/>
                <a:gd name="connsiteY4" fmla="*/ 134636 h 330979"/>
                <a:gd name="connsiteX5" fmla="*/ 73255 w 114540"/>
                <a:gd name="connsiteY5" fmla="*/ 145855 h 330979"/>
                <a:gd name="connsiteX6" fmla="*/ 62035 w 114540"/>
                <a:gd name="connsiteY6" fmla="*/ 162685 h 330979"/>
                <a:gd name="connsiteX7" fmla="*/ 45206 w 114540"/>
                <a:gd name="connsiteY7" fmla="*/ 230003 h 330979"/>
                <a:gd name="connsiteX8" fmla="*/ 39596 w 114540"/>
                <a:gd name="connsiteY8" fmla="*/ 274881 h 330979"/>
                <a:gd name="connsiteX9" fmla="*/ 22767 w 114540"/>
                <a:gd name="connsiteY9" fmla="*/ 280491 h 330979"/>
                <a:gd name="connsiteX10" fmla="*/ 5937 w 114540"/>
                <a:gd name="connsiteY10" fmla="*/ 291711 h 330979"/>
                <a:gd name="connsiteX11" fmla="*/ 327 w 114540"/>
                <a:gd name="connsiteY11" fmla="*/ 330979 h 330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540" h="330979">
                  <a:moveTo>
                    <a:pt x="106914" y="0"/>
                  </a:moveTo>
                  <a:cubicBezTo>
                    <a:pt x="97564" y="9350"/>
                    <a:pt x="86798" y="17471"/>
                    <a:pt x="78865" y="28049"/>
                  </a:cubicBezTo>
                  <a:cubicBezTo>
                    <a:pt x="66703" y="44265"/>
                    <a:pt x="76803" y="70337"/>
                    <a:pt x="84475" y="84147"/>
                  </a:cubicBezTo>
                  <a:cubicBezTo>
                    <a:pt x="87749" y="90041"/>
                    <a:pt x="95694" y="91627"/>
                    <a:pt x="101304" y="95367"/>
                  </a:cubicBezTo>
                  <a:cubicBezTo>
                    <a:pt x="108353" y="105940"/>
                    <a:pt x="123820" y="120145"/>
                    <a:pt x="106914" y="134636"/>
                  </a:cubicBezTo>
                  <a:cubicBezTo>
                    <a:pt x="97935" y="142333"/>
                    <a:pt x="73255" y="145855"/>
                    <a:pt x="73255" y="145855"/>
                  </a:cubicBezTo>
                  <a:cubicBezTo>
                    <a:pt x="69515" y="151465"/>
                    <a:pt x="63670" y="156144"/>
                    <a:pt x="62035" y="162685"/>
                  </a:cubicBezTo>
                  <a:cubicBezTo>
                    <a:pt x="42972" y="238938"/>
                    <a:pt x="70879" y="191493"/>
                    <a:pt x="45206" y="230003"/>
                  </a:cubicBezTo>
                  <a:cubicBezTo>
                    <a:pt x="43336" y="244962"/>
                    <a:pt x="45719" y="261105"/>
                    <a:pt x="39596" y="274881"/>
                  </a:cubicBezTo>
                  <a:cubicBezTo>
                    <a:pt x="37194" y="280285"/>
                    <a:pt x="28056" y="277846"/>
                    <a:pt x="22767" y="280491"/>
                  </a:cubicBezTo>
                  <a:cubicBezTo>
                    <a:pt x="16736" y="283506"/>
                    <a:pt x="11547" y="287971"/>
                    <a:pt x="5937" y="291711"/>
                  </a:cubicBezTo>
                  <a:cubicBezTo>
                    <a:pt x="-2038" y="315636"/>
                    <a:pt x="327" y="302627"/>
                    <a:pt x="327" y="330979"/>
                  </a:cubicBezTo>
                </a:path>
              </a:pathLst>
            </a:custGeom>
            <a:noFill/>
            <a:ln w="31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651FECFA-A5CA-4F4A-BA48-5D92FED006F7}"/>
                </a:ext>
              </a:extLst>
            </p:cNvPr>
            <p:cNvSpPr/>
            <p:nvPr/>
          </p:nvSpPr>
          <p:spPr>
            <a:xfrm>
              <a:off x="925419" y="807813"/>
              <a:ext cx="56299" cy="112197"/>
            </a:xfrm>
            <a:custGeom>
              <a:avLst/>
              <a:gdLst>
                <a:gd name="connsiteX0" fmla="*/ 56299 w 56299"/>
                <a:gd name="connsiteY0" fmla="*/ 0 h 112197"/>
                <a:gd name="connsiteX1" fmla="*/ 33860 w 56299"/>
                <a:gd name="connsiteY1" fmla="*/ 67318 h 112197"/>
                <a:gd name="connsiteX2" fmla="*/ 17030 w 56299"/>
                <a:gd name="connsiteY2" fmla="*/ 72928 h 112197"/>
                <a:gd name="connsiteX3" fmla="*/ 201 w 56299"/>
                <a:gd name="connsiteY3" fmla="*/ 106587 h 112197"/>
                <a:gd name="connsiteX4" fmla="*/ 201 w 56299"/>
                <a:gd name="connsiteY4" fmla="*/ 112197 h 11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99" h="112197">
                  <a:moveTo>
                    <a:pt x="56299" y="0"/>
                  </a:moveTo>
                  <a:cubicBezTo>
                    <a:pt x="51606" y="46931"/>
                    <a:pt x="65756" y="51370"/>
                    <a:pt x="33860" y="67318"/>
                  </a:cubicBezTo>
                  <a:cubicBezTo>
                    <a:pt x="28571" y="69963"/>
                    <a:pt x="22640" y="71058"/>
                    <a:pt x="17030" y="72928"/>
                  </a:cubicBezTo>
                  <a:cubicBezTo>
                    <a:pt x="6061" y="89382"/>
                    <a:pt x="4846" y="88006"/>
                    <a:pt x="201" y="106587"/>
                  </a:cubicBezTo>
                  <a:cubicBezTo>
                    <a:pt x="-252" y="108401"/>
                    <a:pt x="201" y="110327"/>
                    <a:pt x="201" y="112197"/>
                  </a:cubicBezTo>
                </a:path>
              </a:pathLst>
            </a:custGeom>
            <a:noFill/>
            <a:ln w="31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D3A7FE05-C26C-4757-8F64-82319537B6DD}"/>
                </a:ext>
              </a:extLst>
            </p:cNvPr>
            <p:cNvSpPr/>
            <p:nvPr/>
          </p:nvSpPr>
          <p:spPr>
            <a:xfrm flipH="1">
              <a:off x="1149893" y="872931"/>
              <a:ext cx="56299" cy="112197"/>
            </a:xfrm>
            <a:custGeom>
              <a:avLst/>
              <a:gdLst>
                <a:gd name="connsiteX0" fmla="*/ 56299 w 56299"/>
                <a:gd name="connsiteY0" fmla="*/ 0 h 112197"/>
                <a:gd name="connsiteX1" fmla="*/ 33860 w 56299"/>
                <a:gd name="connsiteY1" fmla="*/ 67318 h 112197"/>
                <a:gd name="connsiteX2" fmla="*/ 17030 w 56299"/>
                <a:gd name="connsiteY2" fmla="*/ 72928 h 112197"/>
                <a:gd name="connsiteX3" fmla="*/ 201 w 56299"/>
                <a:gd name="connsiteY3" fmla="*/ 106587 h 112197"/>
                <a:gd name="connsiteX4" fmla="*/ 201 w 56299"/>
                <a:gd name="connsiteY4" fmla="*/ 112197 h 11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99" h="112197">
                  <a:moveTo>
                    <a:pt x="56299" y="0"/>
                  </a:moveTo>
                  <a:cubicBezTo>
                    <a:pt x="51606" y="46931"/>
                    <a:pt x="65756" y="51370"/>
                    <a:pt x="33860" y="67318"/>
                  </a:cubicBezTo>
                  <a:cubicBezTo>
                    <a:pt x="28571" y="69963"/>
                    <a:pt x="22640" y="71058"/>
                    <a:pt x="17030" y="72928"/>
                  </a:cubicBezTo>
                  <a:cubicBezTo>
                    <a:pt x="6061" y="89382"/>
                    <a:pt x="4846" y="88006"/>
                    <a:pt x="201" y="106587"/>
                  </a:cubicBezTo>
                  <a:cubicBezTo>
                    <a:pt x="-252" y="108401"/>
                    <a:pt x="201" y="110327"/>
                    <a:pt x="201" y="112197"/>
                  </a:cubicBezTo>
                </a:path>
              </a:pathLst>
            </a:custGeom>
            <a:noFill/>
            <a:ln w="31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F651CBD9-DE58-41A1-B28A-7981DDC5A826}"/>
                </a:ext>
              </a:extLst>
            </p:cNvPr>
            <p:cNvSpPr/>
            <p:nvPr/>
          </p:nvSpPr>
          <p:spPr>
            <a:xfrm flipH="1">
              <a:off x="999036" y="414071"/>
              <a:ext cx="56299" cy="112197"/>
            </a:xfrm>
            <a:custGeom>
              <a:avLst/>
              <a:gdLst>
                <a:gd name="connsiteX0" fmla="*/ 56299 w 56299"/>
                <a:gd name="connsiteY0" fmla="*/ 0 h 112197"/>
                <a:gd name="connsiteX1" fmla="*/ 33860 w 56299"/>
                <a:gd name="connsiteY1" fmla="*/ 67318 h 112197"/>
                <a:gd name="connsiteX2" fmla="*/ 17030 w 56299"/>
                <a:gd name="connsiteY2" fmla="*/ 72928 h 112197"/>
                <a:gd name="connsiteX3" fmla="*/ 201 w 56299"/>
                <a:gd name="connsiteY3" fmla="*/ 106587 h 112197"/>
                <a:gd name="connsiteX4" fmla="*/ 201 w 56299"/>
                <a:gd name="connsiteY4" fmla="*/ 112197 h 11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99" h="112197">
                  <a:moveTo>
                    <a:pt x="56299" y="0"/>
                  </a:moveTo>
                  <a:cubicBezTo>
                    <a:pt x="51606" y="46931"/>
                    <a:pt x="65756" y="51370"/>
                    <a:pt x="33860" y="67318"/>
                  </a:cubicBezTo>
                  <a:cubicBezTo>
                    <a:pt x="28571" y="69963"/>
                    <a:pt x="22640" y="71058"/>
                    <a:pt x="17030" y="72928"/>
                  </a:cubicBezTo>
                  <a:cubicBezTo>
                    <a:pt x="6061" y="89382"/>
                    <a:pt x="4846" y="88006"/>
                    <a:pt x="201" y="106587"/>
                  </a:cubicBezTo>
                  <a:cubicBezTo>
                    <a:pt x="-252" y="108401"/>
                    <a:pt x="201" y="110327"/>
                    <a:pt x="201" y="112197"/>
                  </a:cubicBezTo>
                </a:path>
              </a:pathLst>
            </a:custGeom>
            <a:noFill/>
            <a:ln w="31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6E8FB2EE-55AD-4011-9635-77D0961C9B83}"/>
                </a:ext>
              </a:extLst>
            </p:cNvPr>
            <p:cNvSpPr/>
            <p:nvPr/>
          </p:nvSpPr>
          <p:spPr>
            <a:xfrm>
              <a:off x="1225727" y="395346"/>
              <a:ext cx="56299" cy="272368"/>
            </a:xfrm>
            <a:custGeom>
              <a:avLst/>
              <a:gdLst>
                <a:gd name="connsiteX0" fmla="*/ 56299 w 56299"/>
                <a:gd name="connsiteY0" fmla="*/ 0 h 112197"/>
                <a:gd name="connsiteX1" fmla="*/ 33860 w 56299"/>
                <a:gd name="connsiteY1" fmla="*/ 67318 h 112197"/>
                <a:gd name="connsiteX2" fmla="*/ 17030 w 56299"/>
                <a:gd name="connsiteY2" fmla="*/ 72928 h 112197"/>
                <a:gd name="connsiteX3" fmla="*/ 201 w 56299"/>
                <a:gd name="connsiteY3" fmla="*/ 106587 h 112197"/>
                <a:gd name="connsiteX4" fmla="*/ 201 w 56299"/>
                <a:gd name="connsiteY4" fmla="*/ 112197 h 11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99" h="112197">
                  <a:moveTo>
                    <a:pt x="56299" y="0"/>
                  </a:moveTo>
                  <a:cubicBezTo>
                    <a:pt x="51606" y="46931"/>
                    <a:pt x="65756" y="51370"/>
                    <a:pt x="33860" y="67318"/>
                  </a:cubicBezTo>
                  <a:cubicBezTo>
                    <a:pt x="28571" y="69963"/>
                    <a:pt x="22640" y="71058"/>
                    <a:pt x="17030" y="72928"/>
                  </a:cubicBezTo>
                  <a:cubicBezTo>
                    <a:pt x="6061" y="89382"/>
                    <a:pt x="4846" y="88006"/>
                    <a:pt x="201" y="106587"/>
                  </a:cubicBezTo>
                  <a:cubicBezTo>
                    <a:pt x="-252" y="108401"/>
                    <a:pt x="201" y="110327"/>
                    <a:pt x="201" y="112197"/>
                  </a:cubicBezTo>
                </a:path>
              </a:pathLst>
            </a:custGeom>
            <a:noFill/>
            <a:ln w="31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Bande diagonale 22">
              <a:extLst>
                <a:ext uri="{FF2B5EF4-FFF2-40B4-BE49-F238E27FC236}">
                  <a16:creationId xmlns:a16="http://schemas.microsoft.com/office/drawing/2014/main" id="{B306139E-DD71-472D-B932-B8C009005AF3}"/>
                </a:ext>
              </a:extLst>
            </p:cNvPr>
            <p:cNvSpPr/>
            <p:nvPr/>
          </p:nvSpPr>
          <p:spPr>
            <a:xfrm>
              <a:off x="1264882" y="447340"/>
              <a:ext cx="45719" cy="75902"/>
            </a:xfrm>
            <a:prstGeom prst="diagStrip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4" name="Bande diagonale 23">
              <a:extLst>
                <a:ext uri="{FF2B5EF4-FFF2-40B4-BE49-F238E27FC236}">
                  <a16:creationId xmlns:a16="http://schemas.microsoft.com/office/drawing/2014/main" id="{35F408BB-A9DE-4BA9-ADD6-48DA1338D176}"/>
                </a:ext>
              </a:extLst>
            </p:cNvPr>
            <p:cNvSpPr/>
            <p:nvPr/>
          </p:nvSpPr>
          <p:spPr>
            <a:xfrm>
              <a:off x="1252447" y="659177"/>
              <a:ext cx="45719" cy="75902"/>
            </a:xfrm>
            <a:prstGeom prst="diagStrip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5" name="Bande diagonale 24">
              <a:extLst>
                <a:ext uri="{FF2B5EF4-FFF2-40B4-BE49-F238E27FC236}">
                  <a16:creationId xmlns:a16="http://schemas.microsoft.com/office/drawing/2014/main" id="{CBD2AF3F-60B3-4E88-9530-0E968E91B054}"/>
                </a:ext>
              </a:extLst>
            </p:cNvPr>
            <p:cNvSpPr/>
            <p:nvPr/>
          </p:nvSpPr>
          <p:spPr>
            <a:xfrm rot="2253001">
              <a:off x="1319547" y="873136"/>
              <a:ext cx="56299" cy="87887"/>
            </a:xfrm>
            <a:prstGeom prst="diagStripe">
              <a:avLst/>
            </a:prstGeom>
            <a:solidFill>
              <a:srgbClr val="993300"/>
            </a:solidFill>
            <a:ln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6" name="Étoile : 4 branches 25">
              <a:extLst>
                <a:ext uri="{FF2B5EF4-FFF2-40B4-BE49-F238E27FC236}">
                  <a16:creationId xmlns:a16="http://schemas.microsoft.com/office/drawing/2014/main" id="{97569335-7813-40A3-B471-C2A147C5B162}"/>
                </a:ext>
              </a:extLst>
            </p:cNvPr>
            <p:cNvSpPr/>
            <p:nvPr/>
          </p:nvSpPr>
          <p:spPr>
            <a:xfrm>
              <a:off x="618523" y="445984"/>
              <a:ext cx="45719" cy="45719"/>
            </a:xfrm>
            <a:prstGeom prst="star4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Étoile : 4 branches 26">
              <a:extLst>
                <a:ext uri="{FF2B5EF4-FFF2-40B4-BE49-F238E27FC236}">
                  <a16:creationId xmlns:a16="http://schemas.microsoft.com/office/drawing/2014/main" id="{4B6CD2B0-0D34-480A-8F02-0936126CA3B3}"/>
                </a:ext>
              </a:extLst>
            </p:cNvPr>
            <p:cNvSpPr/>
            <p:nvPr/>
          </p:nvSpPr>
          <p:spPr>
            <a:xfrm>
              <a:off x="618523" y="664787"/>
              <a:ext cx="45719" cy="45719"/>
            </a:xfrm>
            <a:prstGeom prst="star4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Étoile : 4 branches 27">
              <a:extLst>
                <a:ext uri="{FF2B5EF4-FFF2-40B4-BE49-F238E27FC236}">
                  <a16:creationId xmlns:a16="http://schemas.microsoft.com/office/drawing/2014/main" id="{5FF9009F-48AA-49AC-935B-5F483B91C2F6}"/>
                </a:ext>
              </a:extLst>
            </p:cNvPr>
            <p:cNvSpPr/>
            <p:nvPr/>
          </p:nvSpPr>
          <p:spPr>
            <a:xfrm>
              <a:off x="618523" y="906169"/>
              <a:ext cx="45719" cy="45719"/>
            </a:xfrm>
            <a:prstGeom prst="star4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A36E602-DDB5-4F32-9BE3-452E282BEFE1}"/>
                </a:ext>
              </a:extLst>
            </p:cNvPr>
            <p:cNvSpPr/>
            <p:nvPr/>
          </p:nvSpPr>
          <p:spPr>
            <a:xfrm>
              <a:off x="693802" y="939582"/>
              <a:ext cx="720000" cy="101790"/>
            </a:xfrm>
            <a:prstGeom prst="rect">
              <a:avLst/>
            </a:prstGeom>
            <a:pattFill prst="pct30">
              <a:fgClr>
                <a:srgbClr val="DD861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DD8B666B-BE84-4F19-A5C4-FFB79580B620}"/>
                </a:ext>
              </a:extLst>
            </p:cNvPr>
            <p:cNvSpPr/>
            <p:nvPr/>
          </p:nvSpPr>
          <p:spPr>
            <a:xfrm>
              <a:off x="802643" y="1106070"/>
              <a:ext cx="38148" cy="23812"/>
            </a:xfrm>
            <a:custGeom>
              <a:avLst/>
              <a:gdLst>
                <a:gd name="connsiteX0" fmla="*/ 14335 w 38148"/>
                <a:gd name="connsiteY0" fmla="*/ 0 h 23812"/>
                <a:gd name="connsiteX1" fmla="*/ 38148 w 38148"/>
                <a:gd name="connsiteY1" fmla="*/ 4762 h 23812"/>
                <a:gd name="connsiteX2" fmla="*/ 19098 w 38148"/>
                <a:gd name="connsiteY2" fmla="*/ 23812 h 23812"/>
                <a:gd name="connsiteX3" fmla="*/ 14335 w 38148"/>
                <a:gd name="connsiteY3" fmla="*/ 9525 h 23812"/>
                <a:gd name="connsiteX4" fmla="*/ 14335 w 38148"/>
                <a:gd name="connsiteY4" fmla="*/ 0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48" h="23812">
                  <a:moveTo>
                    <a:pt x="14335" y="0"/>
                  </a:moveTo>
                  <a:cubicBezTo>
                    <a:pt x="22273" y="1587"/>
                    <a:pt x="32424" y="-962"/>
                    <a:pt x="38148" y="4762"/>
                  </a:cubicBezTo>
                  <a:lnTo>
                    <a:pt x="19098" y="23812"/>
                  </a:lnTo>
                  <a:cubicBezTo>
                    <a:pt x="-7385" y="17192"/>
                    <a:pt x="-3754" y="23092"/>
                    <a:pt x="14335" y="9525"/>
                  </a:cubicBezTo>
                  <a:cubicBezTo>
                    <a:pt x="16131" y="8178"/>
                    <a:pt x="17510" y="6350"/>
                    <a:pt x="1433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C35987D0-6A84-49E0-AB5F-E639B562D26F}"/>
                </a:ext>
              </a:extLst>
            </p:cNvPr>
            <p:cNvSpPr/>
            <p:nvPr/>
          </p:nvSpPr>
          <p:spPr>
            <a:xfrm>
              <a:off x="1111745" y="1175518"/>
              <a:ext cx="38148" cy="23812"/>
            </a:xfrm>
            <a:custGeom>
              <a:avLst/>
              <a:gdLst>
                <a:gd name="connsiteX0" fmla="*/ 14335 w 38148"/>
                <a:gd name="connsiteY0" fmla="*/ 0 h 23812"/>
                <a:gd name="connsiteX1" fmla="*/ 38148 w 38148"/>
                <a:gd name="connsiteY1" fmla="*/ 4762 h 23812"/>
                <a:gd name="connsiteX2" fmla="*/ 19098 w 38148"/>
                <a:gd name="connsiteY2" fmla="*/ 23812 h 23812"/>
                <a:gd name="connsiteX3" fmla="*/ 14335 w 38148"/>
                <a:gd name="connsiteY3" fmla="*/ 9525 h 23812"/>
                <a:gd name="connsiteX4" fmla="*/ 14335 w 38148"/>
                <a:gd name="connsiteY4" fmla="*/ 0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48" h="23812">
                  <a:moveTo>
                    <a:pt x="14335" y="0"/>
                  </a:moveTo>
                  <a:cubicBezTo>
                    <a:pt x="22273" y="1587"/>
                    <a:pt x="32424" y="-962"/>
                    <a:pt x="38148" y="4762"/>
                  </a:cubicBezTo>
                  <a:lnTo>
                    <a:pt x="19098" y="23812"/>
                  </a:lnTo>
                  <a:cubicBezTo>
                    <a:pt x="-7385" y="17192"/>
                    <a:pt x="-3754" y="23092"/>
                    <a:pt x="14335" y="9525"/>
                  </a:cubicBezTo>
                  <a:cubicBezTo>
                    <a:pt x="16131" y="8178"/>
                    <a:pt x="17510" y="6350"/>
                    <a:pt x="1433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D7BC186A-AD7A-4016-ACD7-2C06DEA7099B}"/>
                </a:ext>
              </a:extLst>
            </p:cNvPr>
            <p:cNvSpPr/>
            <p:nvPr/>
          </p:nvSpPr>
          <p:spPr>
            <a:xfrm>
              <a:off x="883878" y="1349088"/>
              <a:ext cx="38148" cy="23812"/>
            </a:xfrm>
            <a:custGeom>
              <a:avLst/>
              <a:gdLst>
                <a:gd name="connsiteX0" fmla="*/ 14335 w 38148"/>
                <a:gd name="connsiteY0" fmla="*/ 0 h 23812"/>
                <a:gd name="connsiteX1" fmla="*/ 38148 w 38148"/>
                <a:gd name="connsiteY1" fmla="*/ 4762 h 23812"/>
                <a:gd name="connsiteX2" fmla="*/ 19098 w 38148"/>
                <a:gd name="connsiteY2" fmla="*/ 23812 h 23812"/>
                <a:gd name="connsiteX3" fmla="*/ 14335 w 38148"/>
                <a:gd name="connsiteY3" fmla="*/ 9525 h 23812"/>
                <a:gd name="connsiteX4" fmla="*/ 14335 w 38148"/>
                <a:gd name="connsiteY4" fmla="*/ 0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48" h="23812">
                  <a:moveTo>
                    <a:pt x="14335" y="0"/>
                  </a:moveTo>
                  <a:cubicBezTo>
                    <a:pt x="22273" y="1587"/>
                    <a:pt x="32424" y="-962"/>
                    <a:pt x="38148" y="4762"/>
                  </a:cubicBezTo>
                  <a:lnTo>
                    <a:pt x="19098" y="23812"/>
                  </a:lnTo>
                  <a:cubicBezTo>
                    <a:pt x="-7385" y="17192"/>
                    <a:pt x="-3754" y="23092"/>
                    <a:pt x="14335" y="9525"/>
                  </a:cubicBezTo>
                  <a:cubicBezTo>
                    <a:pt x="16131" y="8178"/>
                    <a:pt x="17510" y="6350"/>
                    <a:pt x="1433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CC7FA80C-DB0B-42BB-8697-DA7EBB87EB0A}"/>
                </a:ext>
              </a:extLst>
            </p:cNvPr>
            <p:cNvSpPr/>
            <p:nvPr/>
          </p:nvSpPr>
          <p:spPr>
            <a:xfrm>
              <a:off x="739079" y="541253"/>
              <a:ext cx="45719" cy="45719"/>
            </a:xfrm>
            <a:custGeom>
              <a:avLst/>
              <a:gdLst>
                <a:gd name="connsiteX0" fmla="*/ 95250 w 152648"/>
                <a:gd name="connsiteY0" fmla="*/ 330 h 90817"/>
                <a:gd name="connsiteX1" fmla="*/ 47625 w 152648"/>
                <a:gd name="connsiteY1" fmla="*/ 9855 h 90817"/>
                <a:gd name="connsiteX2" fmla="*/ 19050 w 152648"/>
                <a:gd name="connsiteY2" fmla="*/ 19380 h 90817"/>
                <a:gd name="connsiteX3" fmla="*/ 4762 w 152648"/>
                <a:gd name="connsiteY3" fmla="*/ 24142 h 90817"/>
                <a:gd name="connsiteX4" fmla="*/ 0 w 152648"/>
                <a:gd name="connsiteY4" fmla="*/ 38430 h 90817"/>
                <a:gd name="connsiteX5" fmla="*/ 4762 w 152648"/>
                <a:gd name="connsiteY5" fmla="*/ 76530 h 90817"/>
                <a:gd name="connsiteX6" fmla="*/ 19050 w 152648"/>
                <a:gd name="connsiteY6" fmla="*/ 86055 h 90817"/>
                <a:gd name="connsiteX7" fmla="*/ 100012 w 152648"/>
                <a:gd name="connsiteY7" fmla="*/ 90817 h 90817"/>
                <a:gd name="connsiteX8" fmla="*/ 142875 w 152648"/>
                <a:gd name="connsiteY8" fmla="*/ 86055 h 90817"/>
                <a:gd name="connsiteX9" fmla="*/ 152400 w 152648"/>
                <a:gd name="connsiteY9" fmla="*/ 71767 h 90817"/>
                <a:gd name="connsiteX10" fmla="*/ 147637 w 152648"/>
                <a:gd name="connsiteY10" fmla="*/ 24142 h 90817"/>
                <a:gd name="connsiteX11" fmla="*/ 142875 w 152648"/>
                <a:gd name="connsiteY11" fmla="*/ 9855 h 90817"/>
                <a:gd name="connsiteX12" fmla="*/ 95250 w 152648"/>
                <a:gd name="connsiteY12" fmla="*/ 330 h 90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648" h="90817">
                  <a:moveTo>
                    <a:pt x="95250" y="330"/>
                  </a:moveTo>
                  <a:cubicBezTo>
                    <a:pt x="79375" y="330"/>
                    <a:pt x="65392" y="4525"/>
                    <a:pt x="47625" y="9855"/>
                  </a:cubicBezTo>
                  <a:cubicBezTo>
                    <a:pt x="38008" y="12740"/>
                    <a:pt x="28575" y="16205"/>
                    <a:pt x="19050" y="19380"/>
                  </a:cubicBezTo>
                  <a:lnTo>
                    <a:pt x="4762" y="24142"/>
                  </a:lnTo>
                  <a:cubicBezTo>
                    <a:pt x="3175" y="28905"/>
                    <a:pt x="0" y="33410"/>
                    <a:pt x="0" y="38430"/>
                  </a:cubicBezTo>
                  <a:cubicBezTo>
                    <a:pt x="0" y="51229"/>
                    <a:pt x="9" y="64647"/>
                    <a:pt x="4762" y="76530"/>
                  </a:cubicBezTo>
                  <a:cubicBezTo>
                    <a:pt x="6888" y="81845"/>
                    <a:pt x="13389" y="85206"/>
                    <a:pt x="19050" y="86055"/>
                  </a:cubicBezTo>
                  <a:cubicBezTo>
                    <a:pt x="45785" y="90065"/>
                    <a:pt x="73025" y="89230"/>
                    <a:pt x="100012" y="90817"/>
                  </a:cubicBezTo>
                  <a:cubicBezTo>
                    <a:pt x="114300" y="89230"/>
                    <a:pt x="129365" y="90968"/>
                    <a:pt x="142875" y="86055"/>
                  </a:cubicBezTo>
                  <a:cubicBezTo>
                    <a:pt x="148254" y="84099"/>
                    <a:pt x="151961" y="77474"/>
                    <a:pt x="152400" y="71767"/>
                  </a:cubicBezTo>
                  <a:cubicBezTo>
                    <a:pt x="153623" y="55860"/>
                    <a:pt x="150063" y="39911"/>
                    <a:pt x="147637" y="24142"/>
                  </a:cubicBezTo>
                  <a:cubicBezTo>
                    <a:pt x="146874" y="19180"/>
                    <a:pt x="145660" y="14032"/>
                    <a:pt x="142875" y="9855"/>
                  </a:cubicBezTo>
                  <a:cubicBezTo>
                    <a:pt x="134476" y="-2744"/>
                    <a:pt x="111125" y="330"/>
                    <a:pt x="95250" y="33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C7FAC5E4-65EC-4121-9C49-FCD040852E2A}"/>
                </a:ext>
              </a:extLst>
            </p:cNvPr>
            <p:cNvSpPr/>
            <p:nvPr/>
          </p:nvSpPr>
          <p:spPr>
            <a:xfrm>
              <a:off x="1275738" y="1104174"/>
              <a:ext cx="45719" cy="45719"/>
            </a:xfrm>
            <a:custGeom>
              <a:avLst/>
              <a:gdLst>
                <a:gd name="connsiteX0" fmla="*/ 95250 w 152648"/>
                <a:gd name="connsiteY0" fmla="*/ 330 h 90817"/>
                <a:gd name="connsiteX1" fmla="*/ 47625 w 152648"/>
                <a:gd name="connsiteY1" fmla="*/ 9855 h 90817"/>
                <a:gd name="connsiteX2" fmla="*/ 19050 w 152648"/>
                <a:gd name="connsiteY2" fmla="*/ 19380 h 90817"/>
                <a:gd name="connsiteX3" fmla="*/ 4762 w 152648"/>
                <a:gd name="connsiteY3" fmla="*/ 24142 h 90817"/>
                <a:gd name="connsiteX4" fmla="*/ 0 w 152648"/>
                <a:gd name="connsiteY4" fmla="*/ 38430 h 90817"/>
                <a:gd name="connsiteX5" fmla="*/ 4762 w 152648"/>
                <a:gd name="connsiteY5" fmla="*/ 76530 h 90817"/>
                <a:gd name="connsiteX6" fmla="*/ 19050 w 152648"/>
                <a:gd name="connsiteY6" fmla="*/ 86055 h 90817"/>
                <a:gd name="connsiteX7" fmla="*/ 100012 w 152648"/>
                <a:gd name="connsiteY7" fmla="*/ 90817 h 90817"/>
                <a:gd name="connsiteX8" fmla="*/ 142875 w 152648"/>
                <a:gd name="connsiteY8" fmla="*/ 86055 h 90817"/>
                <a:gd name="connsiteX9" fmla="*/ 152400 w 152648"/>
                <a:gd name="connsiteY9" fmla="*/ 71767 h 90817"/>
                <a:gd name="connsiteX10" fmla="*/ 147637 w 152648"/>
                <a:gd name="connsiteY10" fmla="*/ 24142 h 90817"/>
                <a:gd name="connsiteX11" fmla="*/ 142875 w 152648"/>
                <a:gd name="connsiteY11" fmla="*/ 9855 h 90817"/>
                <a:gd name="connsiteX12" fmla="*/ 95250 w 152648"/>
                <a:gd name="connsiteY12" fmla="*/ 330 h 90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648" h="90817">
                  <a:moveTo>
                    <a:pt x="95250" y="330"/>
                  </a:moveTo>
                  <a:cubicBezTo>
                    <a:pt x="79375" y="330"/>
                    <a:pt x="65392" y="4525"/>
                    <a:pt x="47625" y="9855"/>
                  </a:cubicBezTo>
                  <a:cubicBezTo>
                    <a:pt x="38008" y="12740"/>
                    <a:pt x="28575" y="16205"/>
                    <a:pt x="19050" y="19380"/>
                  </a:cubicBezTo>
                  <a:lnTo>
                    <a:pt x="4762" y="24142"/>
                  </a:lnTo>
                  <a:cubicBezTo>
                    <a:pt x="3175" y="28905"/>
                    <a:pt x="0" y="33410"/>
                    <a:pt x="0" y="38430"/>
                  </a:cubicBezTo>
                  <a:cubicBezTo>
                    <a:pt x="0" y="51229"/>
                    <a:pt x="9" y="64647"/>
                    <a:pt x="4762" y="76530"/>
                  </a:cubicBezTo>
                  <a:cubicBezTo>
                    <a:pt x="6888" y="81845"/>
                    <a:pt x="13389" y="85206"/>
                    <a:pt x="19050" y="86055"/>
                  </a:cubicBezTo>
                  <a:cubicBezTo>
                    <a:pt x="45785" y="90065"/>
                    <a:pt x="73025" y="89230"/>
                    <a:pt x="100012" y="90817"/>
                  </a:cubicBezTo>
                  <a:cubicBezTo>
                    <a:pt x="114300" y="89230"/>
                    <a:pt x="129365" y="90968"/>
                    <a:pt x="142875" y="86055"/>
                  </a:cubicBezTo>
                  <a:cubicBezTo>
                    <a:pt x="148254" y="84099"/>
                    <a:pt x="151961" y="77474"/>
                    <a:pt x="152400" y="71767"/>
                  </a:cubicBezTo>
                  <a:cubicBezTo>
                    <a:pt x="153623" y="55860"/>
                    <a:pt x="150063" y="39911"/>
                    <a:pt x="147637" y="24142"/>
                  </a:cubicBezTo>
                  <a:cubicBezTo>
                    <a:pt x="146874" y="19180"/>
                    <a:pt x="145660" y="14032"/>
                    <a:pt x="142875" y="9855"/>
                  </a:cubicBezTo>
                  <a:cubicBezTo>
                    <a:pt x="134476" y="-2744"/>
                    <a:pt x="111125" y="330"/>
                    <a:pt x="95250" y="33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99777A8A-1F41-4F88-8C9C-86F42B7B2556}"/>
                </a:ext>
              </a:extLst>
            </p:cNvPr>
            <p:cNvSpPr/>
            <p:nvPr/>
          </p:nvSpPr>
          <p:spPr>
            <a:xfrm>
              <a:off x="1152807" y="755349"/>
              <a:ext cx="45719" cy="50520"/>
            </a:xfrm>
            <a:custGeom>
              <a:avLst/>
              <a:gdLst>
                <a:gd name="connsiteX0" fmla="*/ 95250 w 152648"/>
                <a:gd name="connsiteY0" fmla="*/ 330 h 90817"/>
                <a:gd name="connsiteX1" fmla="*/ 47625 w 152648"/>
                <a:gd name="connsiteY1" fmla="*/ 9855 h 90817"/>
                <a:gd name="connsiteX2" fmla="*/ 19050 w 152648"/>
                <a:gd name="connsiteY2" fmla="*/ 19380 h 90817"/>
                <a:gd name="connsiteX3" fmla="*/ 4762 w 152648"/>
                <a:gd name="connsiteY3" fmla="*/ 24142 h 90817"/>
                <a:gd name="connsiteX4" fmla="*/ 0 w 152648"/>
                <a:gd name="connsiteY4" fmla="*/ 38430 h 90817"/>
                <a:gd name="connsiteX5" fmla="*/ 4762 w 152648"/>
                <a:gd name="connsiteY5" fmla="*/ 76530 h 90817"/>
                <a:gd name="connsiteX6" fmla="*/ 19050 w 152648"/>
                <a:gd name="connsiteY6" fmla="*/ 86055 h 90817"/>
                <a:gd name="connsiteX7" fmla="*/ 100012 w 152648"/>
                <a:gd name="connsiteY7" fmla="*/ 90817 h 90817"/>
                <a:gd name="connsiteX8" fmla="*/ 142875 w 152648"/>
                <a:gd name="connsiteY8" fmla="*/ 86055 h 90817"/>
                <a:gd name="connsiteX9" fmla="*/ 152400 w 152648"/>
                <a:gd name="connsiteY9" fmla="*/ 71767 h 90817"/>
                <a:gd name="connsiteX10" fmla="*/ 147637 w 152648"/>
                <a:gd name="connsiteY10" fmla="*/ 24142 h 90817"/>
                <a:gd name="connsiteX11" fmla="*/ 142875 w 152648"/>
                <a:gd name="connsiteY11" fmla="*/ 9855 h 90817"/>
                <a:gd name="connsiteX12" fmla="*/ 95250 w 152648"/>
                <a:gd name="connsiteY12" fmla="*/ 330 h 90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648" h="90817">
                  <a:moveTo>
                    <a:pt x="95250" y="330"/>
                  </a:moveTo>
                  <a:cubicBezTo>
                    <a:pt x="79375" y="330"/>
                    <a:pt x="65392" y="4525"/>
                    <a:pt x="47625" y="9855"/>
                  </a:cubicBezTo>
                  <a:cubicBezTo>
                    <a:pt x="38008" y="12740"/>
                    <a:pt x="28575" y="16205"/>
                    <a:pt x="19050" y="19380"/>
                  </a:cubicBezTo>
                  <a:lnTo>
                    <a:pt x="4762" y="24142"/>
                  </a:lnTo>
                  <a:cubicBezTo>
                    <a:pt x="3175" y="28905"/>
                    <a:pt x="0" y="33410"/>
                    <a:pt x="0" y="38430"/>
                  </a:cubicBezTo>
                  <a:cubicBezTo>
                    <a:pt x="0" y="51229"/>
                    <a:pt x="9" y="64647"/>
                    <a:pt x="4762" y="76530"/>
                  </a:cubicBezTo>
                  <a:cubicBezTo>
                    <a:pt x="6888" y="81845"/>
                    <a:pt x="13389" y="85206"/>
                    <a:pt x="19050" y="86055"/>
                  </a:cubicBezTo>
                  <a:cubicBezTo>
                    <a:pt x="45785" y="90065"/>
                    <a:pt x="73025" y="89230"/>
                    <a:pt x="100012" y="90817"/>
                  </a:cubicBezTo>
                  <a:cubicBezTo>
                    <a:pt x="114300" y="89230"/>
                    <a:pt x="129365" y="90968"/>
                    <a:pt x="142875" y="86055"/>
                  </a:cubicBezTo>
                  <a:cubicBezTo>
                    <a:pt x="148254" y="84099"/>
                    <a:pt x="151961" y="77474"/>
                    <a:pt x="152400" y="71767"/>
                  </a:cubicBezTo>
                  <a:cubicBezTo>
                    <a:pt x="153623" y="55860"/>
                    <a:pt x="150063" y="39911"/>
                    <a:pt x="147637" y="24142"/>
                  </a:cubicBezTo>
                  <a:cubicBezTo>
                    <a:pt x="146874" y="19180"/>
                    <a:pt x="145660" y="14032"/>
                    <a:pt x="142875" y="9855"/>
                  </a:cubicBezTo>
                  <a:cubicBezTo>
                    <a:pt x="134476" y="-2744"/>
                    <a:pt x="111125" y="330"/>
                    <a:pt x="95250" y="33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2A242127-1048-4387-A675-A5AD29AF2E1C}"/>
                </a:ext>
              </a:extLst>
            </p:cNvPr>
            <p:cNvSpPr/>
            <p:nvPr/>
          </p:nvSpPr>
          <p:spPr>
            <a:xfrm>
              <a:off x="896791" y="717115"/>
              <a:ext cx="102245" cy="71367"/>
            </a:xfrm>
            <a:custGeom>
              <a:avLst/>
              <a:gdLst>
                <a:gd name="connsiteX0" fmla="*/ 95250 w 152648"/>
                <a:gd name="connsiteY0" fmla="*/ 330 h 90817"/>
                <a:gd name="connsiteX1" fmla="*/ 47625 w 152648"/>
                <a:gd name="connsiteY1" fmla="*/ 9855 h 90817"/>
                <a:gd name="connsiteX2" fmla="*/ 19050 w 152648"/>
                <a:gd name="connsiteY2" fmla="*/ 19380 h 90817"/>
                <a:gd name="connsiteX3" fmla="*/ 4762 w 152648"/>
                <a:gd name="connsiteY3" fmla="*/ 24142 h 90817"/>
                <a:gd name="connsiteX4" fmla="*/ 0 w 152648"/>
                <a:gd name="connsiteY4" fmla="*/ 38430 h 90817"/>
                <a:gd name="connsiteX5" fmla="*/ 4762 w 152648"/>
                <a:gd name="connsiteY5" fmla="*/ 76530 h 90817"/>
                <a:gd name="connsiteX6" fmla="*/ 19050 w 152648"/>
                <a:gd name="connsiteY6" fmla="*/ 86055 h 90817"/>
                <a:gd name="connsiteX7" fmla="*/ 100012 w 152648"/>
                <a:gd name="connsiteY7" fmla="*/ 90817 h 90817"/>
                <a:gd name="connsiteX8" fmla="*/ 142875 w 152648"/>
                <a:gd name="connsiteY8" fmla="*/ 86055 h 90817"/>
                <a:gd name="connsiteX9" fmla="*/ 152400 w 152648"/>
                <a:gd name="connsiteY9" fmla="*/ 71767 h 90817"/>
                <a:gd name="connsiteX10" fmla="*/ 147637 w 152648"/>
                <a:gd name="connsiteY10" fmla="*/ 24142 h 90817"/>
                <a:gd name="connsiteX11" fmla="*/ 142875 w 152648"/>
                <a:gd name="connsiteY11" fmla="*/ 9855 h 90817"/>
                <a:gd name="connsiteX12" fmla="*/ 95250 w 152648"/>
                <a:gd name="connsiteY12" fmla="*/ 330 h 90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648" h="90817">
                  <a:moveTo>
                    <a:pt x="95250" y="330"/>
                  </a:moveTo>
                  <a:cubicBezTo>
                    <a:pt x="79375" y="330"/>
                    <a:pt x="65392" y="4525"/>
                    <a:pt x="47625" y="9855"/>
                  </a:cubicBezTo>
                  <a:cubicBezTo>
                    <a:pt x="38008" y="12740"/>
                    <a:pt x="28575" y="16205"/>
                    <a:pt x="19050" y="19380"/>
                  </a:cubicBezTo>
                  <a:lnTo>
                    <a:pt x="4762" y="24142"/>
                  </a:lnTo>
                  <a:cubicBezTo>
                    <a:pt x="3175" y="28905"/>
                    <a:pt x="0" y="33410"/>
                    <a:pt x="0" y="38430"/>
                  </a:cubicBezTo>
                  <a:cubicBezTo>
                    <a:pt x="0" y="51229"/>
                    <a:pt x="9" y="64647"/>
                    <a:pt x="4762" y="76530"/>
                  </a:cubicBezTo>
                  <a:cubicBezTo>
                    <a:pt x="6888" y="81845"/>
                    <a:pt x="13389" y="85206"/>
                    <a:pt x="19050" y="86055"/>
                  </a:cubicBezTo>
                  <a:cubicBezTo>
                    <a:pt x="45785" y="90065"/>
                    <a:pt x="73025" y="89230"/>
                    <a:pt x="100012" y="90817"/>
                  </a:cubicBezTo>
                  <a:cubicBezTo>
                    <a:pt x="114300" y="89230"/>
                    <a:pt x="129365" y="90968"/>
                    <a:pt x="142875" y="86055"/>
                  </a:cubicBezTo>
                  <a:cubicBezTo>
                    <a:pt x="148254" y="84099"/>
                    <a:pt x="151961" y="77474"/>
                    <a:pt x="152400" y="71767"/>
                  </a:cubicBezTo>
                  <a:cubicBezTo>
                    <a:pt x="153623" y="55860"/>
                    <a:pt x="150063" y="39911"/>
                    <a:pt x="147637" y="24142"/>
                  </a:cubicBezTo>
                  <a:cubicBezTo>
                    <a:pt x="146874" y="19180"/>
                    <a:pt x="145660" y="14032"/>
                    <a:pt x="142875" y="9855"/>
                  </a:cubicBezTo>
                  <a:cubicBezTo>
                    <a:pt x="134476" y="-2744"/>
                    <a:pt x="111125" y="330"/>
                    <a:pt x="95250" y="330"/>
                  </a:cubicBezTo>
                  <a:close/>
                </a:path>
              </a:pathLst>
            </a:custGeom>
            <a:pattFill prst="horzBrick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 w="3175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9E5F779E-C478-4410-ABA4-68A3A2417D2A}"/>
                </a:ext>
              </a:extLst>
            </p:cNvPr>
            <p:cNvSpPr/>
            <p:nvPr/>
          </p:nvSpPr>
          <p:spPr>
            <a:xfrm>
              <a:off x="817931" y="1192471"/>
              <a:ext cx="45719" cy="45719"/>
            </a:xfrm>
            <a:custGeom>
              <a:avLst/>
              <a:gdLst>
                <a:gd name="connsiteX0" fmla="*/ 95250 w 152648"/>
                <a:gd name="connsiteY0" fmla="*/ 330 h 90817"/>
                <a:gd name="connsiteX1" fmla="*/ 47625 w 152648"/>
                <a:gd name="connsiteY1" fmla="*/ 9855 h 90817"/>
                <a:gd name="connsiteX2" fmla="*/ 19050 w 152648"/>
                <a:gd name="connsiteY2" fmla="*/ 19380 h 90817"/>
                <a:gd name="connsiteX3" fmla="*/ 4762 w 152648"/>
                <a:gd name="connsiteY3" fmla="*/ 24142 h 90817"/>
                <a:gd name="connsiteX4" fmla="*/ 0 w 152648"/>
                <a:gd name="connsiteY4" fmla="*/ 38430 h 90817"/>
                <a:gd name="connsiteX5" fmla="*/ 4762 w 152648"/>
                <a:gd name="connsiteY5" fmla="*/ 76530 h 90817"/>
                <a:gd name="connsiteX6" fmla="*/ 19050 w 152648"/>
                <a:gd name="connsiteY6" fmla="*/ 86055 h 90817"/>
                <a:gd name="connsiteX7" fmla="*/ 100012 w 152648"/>
                <a:gd name="connsiteY7" fmla="*/ 90817 h 90817"/>
                <a:gd name="connsiteX8" fmla="*/ 142875 w 152648"/>
                <a:gd name="connsiteY8" fmla="*/ 86055 h 90817"/>
                <a:gd name="connsiteX9" fmla="*/ 152400 w 152648"/>
                <a:gd name="connsiteY9" fmla="*/ 71767 h 90817"/>
                <a:gd name="connsiteX10" fmla="*/ 147637 w 152648"/>
                <a:gd name="connsiteY10" fmla="*/ 24142 h 90817"/>
                <a:gd name="connsiteX11" fmla="*/ 142875 w 152648"/>
                <a:gd name="connsiteY11" fmla="*/ 9855 h 90817"/>
                <a:gd name="connsiteX12" fmla="*/ 95250 w 152648"/>
                <a:gd name="connsiteY12" fmla="*/ 330 h 90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648" h="90817">
                  <a:moveTo>
                    <a:pt x="95250" y="330"/>
                  </a:moveTo>
                  <a:cubicBezTo>
                    <a:pt x="79375" y="330"/>
                    <a:pt x="65392" y="4525"/>
                    <a:pt x="47625" y="9855"/>
                  </a:cubicBezTo>
                  <a:cubicBezTo>
                    <a:pt x="38008" y="12740"/>
                    <a:pt x="28575" y="16205"/>
                    <a:pt x="19050" y="19380"/>
                  </a:cubicBezTo>
                  <a:lnTo>
                    <a:pt x="4762" y="24142"/>
                  </a:lnTo>
                  <a:cubicBezTo>
                    <a:pt x="3175" y="28905"/>
                    <a:pt x="0" y="33410"/>
                    <a:pt x="0" y="38430"/>
                  </a:cubicBezTo>
                  <a:cubicBezTo>
                    <a:pt x="0" y="51229"/>
                    <a:pt x="9" y="64647"/>
                    <a:pt x="4762" y="76530"/>
                  </a:cubicBezTo>
                  <a:cubicBezTo>
                    <a:pt x="6888" y="81845"/>
                    <a:pt x="13389" y="85206"/>
                    <a:pt x="19050" y="86055"/>
                  </a:cubicBezTo>
                  <a:cubicBezTo>
                    <a:pt x="45785" y="90065"/>
                    <a:pt x="73025" y="89230"/>
                    <a:pt x="100012" y="90817"/>
                  </a:cubicBezTo>
                  <a:cubicBezTo>
                    <a:pt x="114300" y="89230"/>
                    <a:pt x="129365" y="90968"/>
                    <a:pt x="142875" y="86055"/>
                  </a:cubicBezTo>
                  <a:cubicBezTo>
                    <a:pt x="148254" y="84099"/>
                    <a:pt x="151961" y="77474"/>
                    <a:pt x="152400" y="71767"/>
                  </a:cubicBezTo>
                  <a:cubicBezTo>
                    <a:pt x="153623" y="55860"/>
                    <a:pt x="150063" y="39911"/>
                    <a:pt x="147637" y="24142"/>
                  </a:cubicBezTo>
                  <a:cubicBezTo>
                    <a:pt x="146874" y="19180"/>
                    <a:pt x="145660" y="14032"/>
                    <a:pt x="142875" y="9855"/>
                  </a:cubicBezTo>
                  <a:cubicBezTo>
                    <a:pt x="134476" y="-2744"/>
                    <a:pt x="111125" y="330"/>
                    <a:pt x="95250" y="33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728854A6-3E81-49AE-8793-22C0F911D649}"/>
                </a:ext>
              </a:extLst>
            </p:cNvPr>
            <p:cNvSpPr/>
            <p:nvPr/>
          </p:nvSpPr>
          <p:spPr>
            <a:xfrm>
              <a:off x="1097441" y="610833"/>
              <a:ext cx="69230" cy="45719"/>
            </a:xfrm>
            <a:custGeom>
              <a:avLst/>
              <a:gdLst>
                <a:gd name="connsiteX0" fmla="*/ 95250 w 152648"/>
                <a:gd name="connsiteY0" fmla="*/ 330 h 90817"/>
                <a:gd name="connsiteX1" fmla="*/ 47625 w 152648"/>
                <a:gd name="connsiteY1" fmla="*/ 9855 h 90817"/>
                <a:gd name="connsiteX2" fmla="*/ 19050 w 152648"/>
                <a:gd name="connsiteY2" fmla="*/ 19380 h 90817"/>
                <a:gd name="connsiteX3" fmla="*/ 4762 w 152648"/>
                <a:gd name="connsiteY3" fmla="*/ 24142 h 90817"/>
                <a:gd name="connsiteX4" fmla="*/ 0 w 152648"/>
                <a:gd name="connsiteY4" fmla="*/ 38430 h 90817"/>
                <a:gd name="connsiteX5" fmla="*/ 4762 w 152648"/>
                <a:gd name="connsiteY5" fmla="*/ 76530 h 90817"/>
                <a:gd name="connsiteX6" fmla="*/ 19050 w 152648"/>
                <a:gd name="connsiteY6" fmla="*/ 86055 h 90817"/>
                <a:gd name="connsiteX7" fmla="*/ 100012 w 152648"/>
                <a:gd name="connsiteY7" fmla="*/ 90817 h 90817"/>
                <a:gd name="connsiteX8" fmla="*/ 142875 w 152648"/>
                <a:gd name="connsiteY8" fmla="*/ 86055 h 90817"/>
                <a:gd name="connsiteX9" fmla="*/ 152400 w 152648"/>
                <a:gd name="connsiteY9" fmla="*/ 71767 h 90817"/>
                <a:gd name="connsiteX10" fmla="*/ 147637 w 152648"/>
                <a:gd name="connsiteY10" fmla="*/ 24142 h 90817"/>
                <a:gd name="connsiteX11" fmla="*/ 142875 w 152648"/>
                <a:gd name="connsiteY11" fmla="*/ 9855 h 90817"/>
                <a:gd name="connsiteX12" fmla="*/ 95250 w 152648"/>
                <a:gd name="connsiteY12" fmla="*/ 330 h 90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648" h="90817">
                  <a:moveTo>
                    <a:pt x="95250" y="330"/>
                  </a:moveTo>
                  <a:cubicBezTo>
                    <a:pt x="79375" y="330"/>
                    <a:pt x="65392" y="4525"/>
                    <a:pt x="47625" y="9855"/>
                  </a:cubicBezTo>
                  <a:cubicBezTo>
                    <a:pt x="38008" y="12740"/>
                    <a:pt x="28575" y="16205"/>
                    <a:pt x="19050" y="19380"/>
                  </a:cubicBezTo>
                  <a:lnTo>
                    <a:pt x="4762" y="24142"/>
                  </a:lnTo>
                  <a:cubicBezTo>
                    <a:pt x="3175" y="28905"/>
                    <a:pt x="0" y="33410"/>
                    <a:pt x="0" y="38430"/>
                  </a:cubicBezTo>
                  <a:cubicBezTo>
                    <a:pt x="0" y="51229"/>
                    <a:pt x="9" y="64647"/>
                    <a:pt x="4762" y="76530"/>
                  </a:cubicBezTo>
                  <a:cubicBezTo>
                    <a:pt x="6888" y="81845"/>
                    <a:pt x="13389" y="85206"/>
                    <a:pt x="19050" y="86055"/>
                  </a:cubicBezTo>
                  <a:cubicBezTo>
                    <a:pt x="45785" y="90065"/>
                    <a:pt x="73025" y="89230"/>
                    <a:pt x="100012" y="90817"/>
                  </a:cubicBezTo>
                  <a:cubicBezTo>
                    <a:pt x="114300" y="89230"/>
                    <a:pt x="129365" y="90968"/>
                    <a:pt x="142875" y="86055"/>
                  </a:cubicBezTo>
                  <a:cubicBezTo>
                    <a:pt x="148254" y="84099"/>
                    <a:pt x="151961" y="77474"/>
                    <a:pt x="152400" y="71767"/>
                  </a:cubicBezTo>
                  <a:cubicBezTo>
                    <a:pt x="153623" y="55860"/>
                    <a:pt x="150063" y="39911"/>
                    <a:pt x="147637" y="24142"/>
                  </a:cubicBezTo>
                  <a:cubicBezTo>
                    <a:pt x="146874" y="19180"/>
                    <a:pt x="145660" y="14032"/>
                    <a:pt x="142875" y="9855"/>
                  </a:cubicBezTo>
                  <a:cubicBezTo>
                    <a:pt x="134476" y="-2744"/>
                    <a:pt x="111125" y="330"/>
                    <a:pt x="95250" y="330"/>
                  </a:cubicBezTo>
                  <a:close/>
                </a:path>
              </a:pathLst>
            </a:custGeom>
            <a:pattFill prst="trellis">
              <a:fgClr>
                <a:srgbClr val="CC3300"/>
              </a:fgClr>
              <a:bgClr>
                <a:schemeClr val="bg1"/>
              </a:bgClr>
            </a:pattFill>
            <a:ln w="3175"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7B74D65-4FB4-47B6-B773-84F742B933FF}"/>
                </a:ext>
              </a:extLst>
            </p:cNvPr>
            <p:cNvSpPr/>
            <p:nvPr/>
          </p:nvSpPr>
          <p:spPr>
            <a:xfrm>
              <a:off x="695335" y="1569366"/>
              <a:ext cx="720000" cy="199405"/>
            </a:xfrm>
            <a:prstGeom prst="rect">
              <a:avLst/>
            </a:prstGeom>
            <a:pattFill prst="lgConfetti">
              <a:fgClr>
                <a:srgbClr val="8C7A62"/>
              </a:fgClr>
              <a:bgClr>
                <a:schemeClr val="bg1"/>
              </a:bgClr>
            </a:patt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2C7C9E1A-8C2B-42BE-834B-CE4DDB4375AB}"/>
                </a:ext>
              </a:extLst>
            </p:cNvPr>
            <p:cNvSpPr/>
            <p:nvPr/>
          </p:nvSpPr>
          <p:spPr>
            <a:xfrm>
              <a:off x="1275737" y="1598978"/>
              <a:ext cx="45719" cy="50520"/>
            </a:xfrm>
            <a:custGeom>
              <a:avLst/>
              <a:gdLst>
                <a:gd name="connsiteX0" fmla="*/ 95250 w 152648"/>
                <a:gd name="connsiteY0" fmla="*/ 330 h 90817"/>
                <a:gd name="connsiteX1" fmla="*/ 47625 w 152648"/>
                <a:gd name="connsiteY1" fmla="*/ 9855 h 90817"/>
                <a:gd name="connsiteX2" fmla="*/ 19050 w 152648"/>
                <a:gd name="connsiteY2" fmla="*/ 19380 h 90817"/>
                <a:gd name="connsiteX3" fmla="*/ 4762 w 152648"/>
                <a:gd name="connsiteY3" fmla="*/ 24142 h 90817"/>
                <a:gd name="connsiteX4" fmla="*/ 0 w 152648"/>
                <a:gd name="connsiteY4" fmla="*/ 38430 h 90817"/>
                <a:gd name="connsiteX5" fmla="*/ 4762 w 152648"/>
                <a:gd name="connsiteY5" fmla="*/ 76530 h 90817"/>
                <a:gd name="connsiteX6" fmla="*/ 19050 w 152648"/>
                <a:gd name="connsiteY6" fmla="*/ 86055 h 90817"/>
                <a:gd name="connsiteX7" fmla="*/ 100012 w 152648"/>
                <a:gd name="connsiteY7" fmla="*/ 90817 h 90817"/>
                <a:gd name="connsiteX8" fmla="*/ 142875 w 152648"/>
                <a:gd name="connsiteY8" fmla="*/ 86055 h 90817"/>
                <a:gd name="connsiteX9" fmla="*/ 152400 w 152648"/>
                <a:gd name="connsiteY9" fmla="*/ 71767 h 90817"/>
                <a:gd name="connsiteX10" fmla="*/ 147637 w 152648"/>
                <a:gd name="connsiteY10" fmla="*/ 24142 h 90817"/>
                <a:gd name="connsiteX11" fmla="*/ 142875 w 152648"/>
                <a:gd name="connsiteY11" fmla="*/ 9855 h 90817"/>
                <a:gd name="connsiteX12" fmla="*/ 95250 w 152648"/>
                <a:gd name="connsiteY12" fmla="*/ 330 h 90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648" h="90817">
                  <a:moveTo>
                    <a:pt x="95250" y="330"/>
                  </a:moveTo>
                  <a:cubicBezTo>
                    <a:pt x="79375" y="330"/>
                    <a:pt x="65392" y="4525"/>
                    <a:pt x="47625" y="9855"/>
                  </a:cubicBezTo>
                  <a:cubicBezTo>
                    <a:pt x="38008" y="12740"/>
                    <a:pt x="28575" y="16205"/>
                    <a:pt x="19050" y="19380"/>
                  </a:cubicBezTo>
                  <a:lnTo>
                    <a:pt x="4762" y="24142"/>
                  </a:lnTo>
                  <a:cubicBezTo>
                    <a:pt x="3175" y="28905"/>
                    <a:pt x="0" y="33410"/>
                    <a:pt x="0" y="38430"/>
                  </a:cubicBezTo>
                  <a:cubicBezTo>
                    <a:pt x="0" y="51229"/>
                    <a:pt x="9" y="64647"/>
                    <a:pt x="4762" y="76530"/>
                  </a:cubicBezTo>
                  <a:cubicBezTo>
                    <a:pt x="6888" y="81845"/>
                    <a:pt x="13389" y="85206"/>
                    <a:pt x="19050" y="86055"/>
                  </a:cubicBezTo>
                  <a:cubicBezTo>
                    <a:pt x="45785" y="90065"/>
                    <a:pt x="73025" y="89230"/>
                    <a:pt x="100012" y="90817"/>
                  </a:cubicBezTo>
                  <a:cubicBezTo>
                    <a:pt x="114300" y="89230"/>
                    <a:pt x="129365" y="90968"/>
                    <a:pt x="142875" y="86055"/>
                  </a:cubicBezTo>
                  <a:cubicBezTo>
                    <a:pt x="148254" y="84099"/>
                    <a:pt x="151961" y="77474"/>
                    <a:pt x="152400" y="71767"/>
                  </a:cubicBezTo>
                  <a:cubicBezTo>
                    <a:pt x="153623" y="55860"/>
                    <a:pt x="150063" y="39911"/>
                    <a:pt x="147637" y="24142"/>
                  </a:cubicBezTo>
                  <a:cubicBezTo>
                    <a:pt x="146874" y="19180"/>
                    <a:pt x="145660" y="14032"/>
                    <a:pt x="142875" y="9855"/>
                  </a:cubicBezTo>
                  <a:cubicBezTo>
                    <a:pt x="134476" y="-2744"/>
                    <a:pt x="111125" y="330"/>
                    <a:pt x="95250" y="33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4367EA17-568E-4DE2-B060-25123A7F4781}"/>
                </a:ext>
              </a:extLst>
            </p:cNvPr>
            <p:cNvSpPr/>
            <p:nvPr/>
          </p:nvSpPr>
          <p:spPr>
            <a:xfrm>
              <a:off x="772212" y="1637036"/>
              <a:ext cx="45719" cy="50520"/>
            </a:xfrm>
            <a:custGeom>
              <a:avLst/>
              <a:gdLst>
                <a:gd name="connsiteX0" fmla="*/ 95250 w 152648"/>
                <a:gd name="connsiteY0" fmla="*/ 330 h 90817"/>
                <a:gd name="connsiteX1" fmla="*/ 47625 w 152648"/>
                <a:gd name="connsiteY1" fmla="*/ 9855 h 90817"/>
                <a:gd name="connsiteX2" fmla="*/ 19050 w 152648"/>
                <a:gd name="connsiteY2" fmla="*/ 19380 h 90817"/>
                <a:gd name="connsiteX3" fmla="*/ 4762 w 152648"/>
                <a:gd name="connsiteY3" fmla="*/ 24142 h 90817"/>
                <a:gd name="connsiteX4" fmla="*/ 0 w 152648"/>
                <a:gd name="connsiteY4" fmla="*/ 38430 h 90817"/>
                <a:gd name="connsiteX5" fmla="*/ 4762 w 152648"/>
                <a:gd name="connsiteY5" fmla="*/ 76530 h 90817"/>
                <a:gd name="connsiteX6" fmla="*/ 19050 w 152648"/>
                <a:gd name="connsiteY6" fmla="*/ 86055 h 90817"/>
                <a:gd name="connsiteX7" fmla="*/ 100012 w 152648"/>
                <a:gd name="connsiteY7" fmla="*/ 90817 h 90817"/>
                <a:gd name="connsiteX8" fmla="*/ 142875 w 152648"/>
                <a:gd name="connsiteY8" fmla="*/ 86055 h 90817"/>
                <a:gd name="connsiteX9" fmla="*/ 152400 w 152648"/>
                <a:gd name="connsiteY9" fmla="*/ 71767 h 90817"/>
                <a:gd name="connsiteX10" fmla="*/ 147637 w 152648"/>
                <a:gd name="connsiteY10" fmla="*/ 24142 h 90817"/>
                <a:gd name="connsiteX11" fmla="*/ 142875 w 152648"/>
                <a:gd name="connsiteY11" fmla="*/ 9855 h 90817"/>
                <a:gd name="connsiteX12" fmla="*/ 95250 w 152648"/>
                <a:gd name="connsiteY12" fmla="*/ 330 h 90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648" h="90817">
                  <a:moveTo>
                    <a:pt x="95250" y="330"/>
                  </a:moveTo>
                  <a:cubicBezTo>
                    <a:pt x="79375" y="330"/>
                    <a:pt x="65392" y="4525"/>
                    <a:pt x="47625" y="9855"/>
                  </a:cubicBezTo>
                  <a:cubicBezTo>
                    <a:pt x="38008" y="12740"/>
                    <a:pt x="28575" y="16205"/>
                    <a:pt x="19050" y="19380"/>
                  </a:cubicBezTo>
                  <a:lnTo>
                    <a:pt x="4762" y="24142"/>
                  </a:lnTo>
                  <a:cubicBezTo>
                    <a:pt x="3175" y="28905"/>
                    <a:pt x="0" y="33410"/>
                    <a:pt x="0" y="38430"/>
                  </a:cubicBezTo>
                  <a:cubicBezTo>
                    <a:pt x="0" y="51229"/>
                    <a:pt x="9" y="64647"/>
                    <a:pt x="4762" y="76530"/>
                  </a:cubicBezTo>
                  <a:cubicBezTo>
                    <a:pt x="6888" y="81845"/>
                    <a:pt x="13389" y="85206"/>
                    <a:pt x="19050" y="86055"/>
                  </a:cubicBezTo>
                  <a:cubicBezTo>
                    <a:pt x="45785" y="90065"/>
                    <a:pt x="73025" y="89230"/>
                    <a:pt x="100012" y="90817"/>
                  </a:cubicBezTo>
                  <a:cubicBezTo>
                    <a:pt x="114300" y="89230"/>
                    <a:pt x="129365" y="90968"/>
                    <a:pt x="142875" y="86055"/>
                  </a:cubicBezTo>
                  <a:cubicBezTo>
                    <a:pt x="148254" y="84099"/>
                    <a:pt x="151961" y="77474"/>
                    <a:pt x="152400" y="71767"/>
                  </a:cubicBezTo>
                  <a:cubicBezTo>
                    <a:pt x="153623" y="55860"/>
                    <a:pt x="150063" y="39911"/>
                    <a:pt x="147637" y="24142"/>
                  </a:cubicBezTo>
                  <a:cubicBezTo>
                    <a:pt x="146874" y="19180"/>
                    <a:pt x="145660" y="14032"/>
                    <a:pt x="142875" y="9855"/>
                  </a:cubicBezTo>
                  <a:cubicBezTo>
                    <a:pt x="134476" y="-2744"/>
                    <a:pt x="111125" y="330"/>
                    <a:pt x="95250" y="33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35CDAA0-9C0D-4A74-9BC5-641B830893C0}"/>
                </a:ext>
              </a:extLst>
            </p:cNvPr>
            <p:cNvSpPr/>
            <p:nvPr/>
          </p:nvSpPr>
          <p:spPr>
            <a:xfrm>
              <a:off x="689886" y="1768772"/>
              <a:ext cx="720000" cy="388800"/>
            </a:xfrm>
            <a:prstGeom prst="rect">
              <a:avLst/>
            </a:prstGeom>
            <a:pattFill prst="pct30">
              <a:fgClr>
                <a:srgbClr val="635645"/>
              </a:fgClr>
              <a:bgClr>
                <a:schemeClr val="bg1"/>
              </a:bgClr>
            </a:patt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3AEA9EB9-AE40-4355-9C8E-86176216A27C}"/>
                </a:ext>
              </a:extLst>
            </p:cNvPr>
            <p:cNvSpPr/>
            <p:nvPr/>
          </p:nvSpPr>
          <p:spPr>
            <a:xfrm>
              <a:off x="938032" y="1868045"/>
              <a:ext cx="38148" cy="23812"/>
            </a:xfrm>
            <a:custGeom>
              <a:avLst/>
              <a:gdLst>
                <a:gd name="connsiteX0" fmla="*/ 14335 w 38148"/>
                <a:gd name="connsiteY0" fmla="*/ 0 h 23812"/>
                <a:gd name="connsiteX1" fmla="*/ 38148 w 38148"/>
                <a:gd name="connsiteY1" fmla="*/ 4762 h 23812"/>
                <a:gd name="connsiteX2" fmla="*/ 19098 w 38148"/>
                <a:gd name="connsiteY2" fmla="*/ 23812 h 23812"/>
                <a:gd name="connsiteX3" fmla="*/ 14335 w 38148"/>
                <a:gd name="connsiteY3" fmla="*/ 9525 h 23812"/>
                <a:gd name="connsiteX4" fmla="*/ 14335 w 38148"/>
                <a:gd name="connsiteY4" fmla="*/ 0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48" h="23812">
                  <a:moveTo>
                    <a:pt x="14335" y="0"/>
                  </a:moveTo>
                  <a:cubicBezTo>
                    <a:pt x="22273" y="1587"/>
                    <a:pt x="32424" y="-962"/>
                    <a:pt x="38148" y="4762"/>
                  </a:cubicBezTo>
                  <a:lnTo>
                    <a:pt x="19098" y="23812"/>
                  </a:lnTo>
                  <a:cubicBezTo>
                    <a:pt x="-7385" y="17192"/>
                    <a:pt x="-3754" y="23092"/>
                    <a:pt x="14335" y="9525"/>
                  </a:cubicBezTo>
                  <a:cubicBezTo>
                    <a:pt x="16131" y="8178"/>
                    <a:pt x="17510" y="6350"/>
                    <a:pt x="1433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511E1AF8-CD69-4F27-8FD5-E919B41415A8}"/>
                </a:ext>
              </a:extLst>
            </p:cNvPr>
            <p:cNvSpPr/>
            <p:nvPr/>
          </p:nvSpPr>
          <p:spPr>
            <a:xfrm>
              <a:off x="1275580" y="2073548"/>
              <a:ext cx="38148" cy="23812"/>
            </a:xfrm>
            <a:custGeom>
              <a:avLst/>
              <a:gdLst>
                <a:gd name="connsiteX0" fmla="*/ 14335 w 38148"/>
                <a:gd name="connsiteY0" fmla="*/ 0 h 23812"/>
                <a:gd name="connsiteX1" fmla="*/ 38148 w 38148"/>
                <a:gd name="connsiteY1" fmla="*/ 4762 h 23812"/>
                <a:gd name="connsiteX2" fmla="*/ 19098 w 38148"/>
                <a:gd name="connsiteY2" fmla="*/ 23812 h 23812"/>
                <a:gd name="connsiteX3" fmla="*/ 14335 w 38148"/>
                <a:gd name="connsiteY3" fmla="*/ 9525 h 23812"/>
                <a:gd name="connsiteX4" fmla="*/ 14335 w 38148"/>
                <a:gd name="connsiteY4" fmla="*/ 0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48" h="23812">
                  <a:moveTo>
                    <a:pt x="14335" y="0"/>
                  </a:moveTo>
                  <a:cubicBezTo>
                    <a:pt x="22273" y="1587"/>
                    <a:pt x="32424" y="-962"/>
                    <a:pt x="38148" y="4762"/>
                  </a:cubicBezTo>
                  <a:lnTo>
                    <a:pt x="19098" y="23812"/>
                  </a:lnTo>
                  <a:cubicBezTo>
                    <a:pt x="-7385" y="17192"/>
                    <a:pt x="-3754" y="23092"/>
                    <a:pt x="14335" y="9525"/>
                  </a:cubicBezTo>
                  <a:cubicBezTo>
                    <a:pt x="16131" y="8178"/>
                    <a:pt x="17510" y="6350"/>
                    <a:pt x="1433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CFF99B2-7CEF-42EC-90D9-FBAE8D436816}"/>
                </a:ext>
              </a:extLst>
            </p:cNvPr>
            <p:cNvSpPr/>
            <p:nvPr/>
          </p:nvSpPr>
          <p:spPr>
            <a:xfrm>
              <a:off x="691470" y="2155433"/>
              <a:ext cx="720000" cy="36000"/>
            </a:xfrm>
            <a:prstGeom prst="rect">
              <a:avLst/>
            </a:prstGeom>
            <a:pattFill prst="pct70">
              <a:fgClr>
                <a:schemeClr val="tx1">
                  <a:lumMod val="95000"/>
                  <a:lumOff val="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57D85DC-B91A-4E77-98C6-2331887D97EA}"/>
                </a:ext>
              </a:extLst>
            </p:cNvPr>
            <p:cNvSpPr/>
            <p:nvPr/>
          </p:nvSpPr>
          <p:spPr>
            <a:xfrm>
              <a:off x="694285" y="2212978"/>
              <a:ext cx="720000" cy="45719"/>
            </a:xfrm>
            <a:prstGeom prst="rect">
              <a:avLst/>
            </a:prstGeom>
            <a:pattFill prst="pct50">
              <a:fgClr>
                <a:schemeClr val="bg2">
                  <a:lumMod val="5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FE31944F-1814-4215-A833-191C91EBA06C}"/>
                </a:ext>
              </a:extLst>
            </p:cNvPr>
            <p:cNvGrpSpPr/>
            <p:nvPr/>
          </p:nvGrpSpPr>
          <p:grpSpPr>
            <a:xfrm>
              <a:off x="1436270" y="2208039"/>
              <a:ext cx="121244" cy="45719"/>
              <a:chOff x="1876923" y="2446020"/>
              <a:chExt cx="284631" cy="72390"/>
            </a:xfrm>
          </p:grpSpPr>
          <p:sp>
            <p:nvSpPr>
              <p:cNvPr id="132" name="Forme libre : forme 131">
                <a:extLst>
                  <a:ext uri="{FF2B5EF4-FFF2-40B4-BE49-F238E27FC236}">
                    <a16:creationId xmlns:a16="http://schemas.microsoft.com/office/drawing/2014/main" id="{7F9EF992-3FEA-4E6B-B207-3A5FCBC45525}"/>
                  </a:ext>
                </a:extLst>
              </p:cNvPr>
              <p:cNvSpPr/>
              <p:nvPr/>
            </p:nvSpPr>
            <p:spPr>
              <a:xfrm>
                <a:off x="2104405" y="2446020"/>
                <a:ext cx="57149" cy="72390"/>
              </a:xfrm>
              <a:custGeom>
                <a:avLst/>
                <a:gdLst>
                  <a:gd name="connsiteX0" fmla="*/ 175260 w 365760"/>
                  <a:gd name="connsiteY0" fmla="*/ 0 h 358140"/>
                  <a:gd name="connsiteX1" fmla="*/ 38100 w 365760"/>
                  <a:gd name="connsiteY1" fmla="*/ 38100 h 358140"/>
                  <a:gd name="connsiteX2" fmla="*/ 22860 w 365760"/>
                  <a:gd name="connsiteY2" fmla="*/ 60960 h 358140"/>
                  <a:gd name="connsiteX3" fmla="*/ 11430 w 365760"/>
                  <a:gd name="connsiteY3" fmla="*/ 87630 h 358140"/>
                  <a:gd name="connsiteX4" fmla="*/ 0 w 365760"/>
                  <a:gd name="connsiteY4" fmla="*/ 133350 h 358140"/>
                  <a:gd name="connsiteX5" fmla="*/ 3810 w 365760"/>
                  <a:gd name="connsiteY5" fmla="*/ 247650 h 358140"/>
                  <a:gd name="connsiteX6" fmla="*/ 22860 w 365760"/>
                  <a:gd name="connsiteY6" fmla="*/ 281940 h 358140"/>
                  <a:gd name="connsiteX7" fmla="*/ 60960 w 365760"/>
                  <a:gd name="connsiteY7" fmla="*/ 316230 h 358140"/>
                  <a:gd name="connsiteX8" fmla="*/ 87630 w 365760"/>
                  <a:gd name="connsiteY8" fmla="*/ 323850 h 358140"/>
                  <a:gd name="connsiteX9" fmla="*/ 114300 w 365760"/>
                  <a:gd name="connsiteY9" fmla="*/ 335280 h 358140"/>
                  <a:gd name="connsiteX10" fmla="*/ 125730 w 365760"/>
                  <a:gd name="connsiteY10" fmla="*/ 342900 h 358140"/>
                  <a:gd name="connsiteX11" fmla="*/ 144780 w 365760"/>
                  <a:gd name="connsiteY11" fmla="*/ 346710 h 358140"/>
                  <a:gd name="connsiteX12" fmla="*/ 156210 w 365760"/>
                  <a:gd name="connsiteY12" fmla="*/ 350520 h 358140"/>
                  <a:gd name="connsiteX13" fmla="*/ 194310 w 365760"/>
                  <a:gd name="connsiteY13" fmla="*/ 354330 h 358140"/>
                  <a:gd name="connsiteX14" fmla="*/ 209550 w 365760"/>
                  <a:gd name="connsiteY14" fmla="*/ 358140 h 358140"/>
                  <a:gd name="connsiteX15" fmla="*/ 251460 w 365760"/>
                  <a:gd name="connsiteY15" fmla="*/ 354330 h 358140"/>
                  <a:gd name="connsiteX16" fmla="*/ 274320 w 365760"/>
                  <a:gd name="connsiteY16" fmla="*/ 342900 h 358140"/>
                  <a:gd name="connsiteX17" fmla="*/ 289560 w 365760"/>
                  <a:gd name="connsiteY17" fmla="*/ 335280 h 358140"/>
                  <a:gd name="connsiteX18" fmla="*/ 323850 w 365760"/>
                  <a:gd name="connsiteY18" fmla="*/ 312420 h 358140"/>
                  <a:gd name="connsiteX19" fmla="*/ 335280 w 365760"/>
                  <a:gd name="connsiteY19" fmla="*/ 304800 h 358140"/>
                  <a:gd name="connsiteX20" fmla="*/ 339090 w 365760"/>
                  <a:gd name="connsiteY20" fmla="*/ 293370 h 358140"/>
                  <a:gd name="connsiteX21" fmla="*/ 354330 w 365760"/>
                  <a:gd name="connsiteY21" fmla="*/ 270510 h 358140"/>
                  <a:gd name="connsiteX22" fmla="*/ 358140 w 365760"/>
                  <a:gd name="connsiteY22" fmla="*/ 259080 h 358140"/>
                  <a:gd name="connsiteX23" fmla="*/ 365760 w 365760"/>
                  <a:gd name="connsiteY23" fmla="*/ 232410 h 358140"/>
                  <a:gd name="connsiteX24" fmla="*/ 361950 w 365760"/>
                  <a:gd name="connsiteY24" fmla="*/ 133350 h 358140"/>
                  <a:gd name="connsiteX25" fmla="*/ 350520 w 365760"/>
                  <a:gd name="connsiteY25" fmla="*/ 110490 h 358140"/>
                  <a:gd name="connsiteX26" fmla="*/ 339090 w 365760"/>
                  <a:gd name="connsiteY26" fmla="*/ 99060 h 358140"/>
                  <a:gd name="connsiteX27" fmla="*/ 323850 w 365760"/>
                  <a:gd name="connsiteY27" fmla="*/ 91440 h 358140"/>
                  <a:gd name="connsiteX28" fmla="*/ 285750 w 365760"/>
                  <a:gd name="connsiteY28" fmla="*/ 80010 h 358140"/>
                  <a:gd name="connsiteX29" fmla="*/ 198120 w 365760"/>
                  <a:gd name="connsiteY29" fmla="*/ 83820 h 358140"/>
                  <a:gd name="connsiteX30" fmla="*/ 175260 w 365760"/>
                  <a:gd name="connsiteY30" fmla="*/ 91440 h 358140"/>
                  <a:gd name="connsiteX31" fmla="*/ 163830 w 365760"/>
                  <a:gd name="connsiteY31" fmla="*/ 102870 h 358140"/>
                  <a:gd name="connsiteX32" fmla="*/ 152400 w 365760"/>
                  <a:gd name="connsiteY32" fmla="*/ 106680 h 358140"/>
                  <a:gd name="connsiteX33" fmla="*/ 140970 w 365760"/>
                  <a:gd name="connsiteY33" fmla="*/ 114300 h 358140"/>
                  <a:gd name="connsiteX34" fmla="*/ 133350 w 365760"/>
                  <a:gd name="connsiteY34" fmla="*/ 125730 h 358140"/>
                  <a:gd name="connsiteX35" fmla="*/ 121920 w 365760"/>
                  <a:gd name="connsiteY35" fmla="*/ 137160 h 358140"/>
                  <a:gd name="connsiteX36" fmla="*/ 114300 w 365760"/>
                  <a:gd name="connsiteY36" fmla="*/ 171450 h 358140"/>
                  <a:gd name="connsiteX37" fmla="*/ 118110 w 365760"/>
                  <a:gd name="connsiteY37" fmla="*/ 213360 h 358140"/>
                  <a:gd name="connsiteX38" fmla="*/ 125730 w 365760"/>
                  <a:gd name="connsiteY38" fmla="*/ 224790 h 358140"/>
                  <a:gd name="connsiteX39" fmla="*/ 148590 w 365760"/>
                  <a:gd name="connsiteY39" fmla="*/ 243840 h 358140"/>
                  <a:gd name="connsiteX40" fmla="*/ 167640 w 365760"/>
                  <a:gd name="connsiteY40" fmla="*/ 247650 h 358140"/>
                  <a:gd name="connsiteX41" fmla="*/ 224790 w 365760"/>
                  <a:gd name="connsiteY41" fmla="*/ 243840 h 358140"/>
                  <a:gd name="connsiteX42" fmla="*/ 240030 w 365760"/>
                  <a:gd name="connsiteY42" fmla="*/ 224790 h 358140"/>
                  <a:gd name="connsiteX43" fmla="*/ 247650 w 365760"/>
                  <a:gd name="connsiteY43" fmla="*/ 213360 h 35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65760" h="358140">
                    <a:moveTo>
                      <a:pt x="175260" y="0"/>
                    </a:moveTo>
                    <a:cubicBezTo>
                      <a:pt x="129540" y="12700"/>
                      <a:pt x="82157" y="20477"/>
                      <a:pt x="38100" y="38100"/>
                    </a:cubicBezTo>
                    <a:cubicBezTo>
                      <a:pt x="29597" y="41501"/>
                      <a:pt x="25756" y="52272"/>
                      <a:pt x="22860" y="60960"/>
                    </a:cubicBezTo>
                    <a:cubicBezTo>
                      <a:pt x="10596" y="97753"/>
                      <a:pt x="30262" y="40550"/>
                      <a:pt x="11430" y="87630"/>
                    </a:cubicBezTo>
                    <a:cubicBezTo>
                      <a:pt x="2805" y="109193"/>
                      <a:pt x="3748" y="110863"/>
                      <a:pt x="0" y="133350"/>
                    </a:cubicBezTo>
                    <a:cubicBezTo>
                      <a:pt x="1270" y="171450"/>
                      <a:pt x="644" y="209661"/>
                      <a:pt x="3810" y="247650"/>
                    </a:cubicBezTo>
                    <a:cubicBezTo>
                      <a:pt x="5836" y="271966"/>
                      <a:pt x="10646" y="267283"/>
                      <a:pt x="22860" y="281940"/>
                    </a:cubicBezTo>
                    <a:cubicBezTo>
                      <a:pt x="35676" y="297320"/>
                      <a:pt x="31943" y="308976"/>
                      <a:pt x="60960" y="316230"/>
                    </a:cubicBezTo>
                    <a:cubicBezTo>
                      <a:pt x="65843" y="317451"/>
                      <a:pt x="82164" y="321117"/>
                      <a:pt x="87630" y="323850"/>
                    </a:cubicBezTo>
                    <a:cubicBezTo>
                      <a:pt x="113942" y="337006"/>
                      <a:pt x="82582" y="327351"/>
                      <a:pt x="114300" y="335280"/>
                    </a:cubicBezTo>
                    <a:cubicBezTo>
                      <a:pt x="118110" y="337820"/>
                      <a:pt x="121443" y="341292"/>
                      <a:pt x="125730" y="342900"/>
                    </a:cubicBezTo>
                    <a:cubicBezTo>
                      <a:pt x="131793" y="345174"/>
                      <a:pt x="138498" y="345139"/>
                      <a:pt x="144780" y="346710"/>
                    </a:cubicBezTo>
                    <a:cubicBezTo>
                      <a:pt x="148676" y="347684"/>
                      <a:pt x="152241" y="349909"/>
                      <a:pt x="156210" y="350520"/>
                    </a:cubicBezTo>
                    <a:cubicBezTo>
                      <a:pt x="168825" y="352461"/>
                      <a:pt x="181610" y="353060"/>
                      <a:pt x="194310" y="354330"/>
                    </a:cubicBezTo>
                    <a:cubicBezTo>
                      <a:pt x="199390" y="355600"/>
                      <a:pt x="204314" y="358140"/>
                      <a:pt x="209550" y="358140"/>
                    </a:cubicBezTo>
                    <a:cubicBezTo>
                      <a:pt x="223578" y="358140"/>
                      <a:pt x="237573" y="356314"/>
                      <a:pt x="251460" y="354330"/>
                    </a:cubicBezTo>
                    <a:cubicBezTo>
                      <a:pt x="263102" y="352667"/>
                      <a:pt x="264259" y="348649"/>
                      <a:pt x="274320" y="342900"/>
                    </a:cubicBezTo>
                    <a:cubicBezTo>
                      <a:pt x="279251" y="340082"/>
                      <a:pt x="284690" y="338202"/>
                      <a:pt x="289560" y="335280"/>
                    </a:cubicBezTo>
                    <a:lnTo>
                      <a:pt x="323850" y="312420"/>
                    </a:lnTo>
                    <a:lnTo>
                      <a:pt x="335280" y="304800"/>
                    </a:lnTo>
                    <a:cubicBezTo>
                      <a:pt x="336550" y="300990"/>
                      <a:pt x="337140" y="296881"/>
                      <a:pt x="339090" y="293370"/>
                    </a:cubicBezTo>
                    <a:cubicBezTo>
                      <a:pt x="343538" y="285364"/>
                      <a:pt x="351434" y="279198"/>
                      <a:pt x="354330" y="270510"/>
                    </a:cubicBezTo>
                    <a:cubicBezTo>
                      <a:pt x="355600" y="266700"/>
                      <a:pt x="357037" y="262942"/>
                      <a:pt x="358140" y="259080"/>
                    </a:cubicBezTo>
                    <a:cubicBezTo>
                      <a:pt x="367708" y="225592"/>
                      <a:pt x="356625" y="259815"/>
                      <a:pt x="365760" y="232410"/>
                    </a:cubicBezTo>
                    <a:cubicBezTo>
                      <a:pt x="364490" y="199390"/>
                      <a:pt x="364224" y="166316"/>
                      <a:pt x="361950" y="133350"/>
                    </a:cubicBezTo>
                    <a:cubicBezTo>
                      <a:pt x="361433" y="125857"/>
                      <a:pt x="354962" y="115820"/>
                      <a:pt x="350520" y="110490"/>
                    </a:cubicBezTo>
                    <a:cubicBezTo>
                      <a:pt x="347071" y="106351"/>
                      <a:pt x="343475" y="102192"/>
                      <a:pt x="339090" y="99060"/>
                    </a:cubicBezTo>
                    <a:cubicBezTo>
                      <a:pt x="334468" y="95759"/>
                      <a:pt x="329123" y="93549"/>
                      <a:pt x="323850" y="91440"/>
                    </a:cubicBezTo>
                    <a:cubicBezTo>
                      <a:pt x="308390" y="85256"/>
                      <a:pt x="300720" y="83752"/>
                      <a:pt x="285750" y="80010"/>
                    </a:cubicBezTo>
                    <a:cubicBezTo>
                      <a:pt x="256540" y="81280"/>
                      <a:pt x="227202" y="80811"/>
                      <a:pt x="198120" y="83820"/>
                    </a:cubicBezTo>
                    <a:cubicBezTo>
                      <a:pt x="190130" y="84647"/>
                      <a:pt x="175260" y="91440"/>
                      <a:pt x="175260" y="91440"/>
                    </a:cubicBezTo>
                    <a:cubicBezTo>
                      <a:pt x="171450" y="95250"/>
                      <a:pt x="168313" y="99881"/>
                      <a:pt x="163830" y="102870"/>
                    </a:cubicBezTo>
                    <a:cubicBezTo>
                      <a:pt x="160488" y="105098"/>
                      <a:pt x="155992" y="104884"/>
                      <a:pt x="152400" y="106680"/>
                    </a:cubicBezTo>
                    <a:cubicBezTo>
                      <a:pt x="148304" y="108728"/>
                      <a:pt x="144780" y="111760"/>
                      <a:pt x="140970" y="114300"/>
                    </a:cubicBezTo>
                    <a:cubicBezTo>
                      <a:pt x="138430" y="118110"/>
                      <a:pt x="136281" y="122212"/>
                      <a:pt x="133350" y="125730"/>
                    </a:cubicBezTo>
                    <a:cubicBezTo>
                      <a:pt x="129901" y="129869"/>
                      <a:pt x="124909" y="132677"/>
                      <a:pt x="121920" y="137160"/>
                    </a:cubicBezTo>
                    <a:cubicBezTo>
                      <a:pt x="117751" y="143413"/>
                      <a:pt x="114761" y="168684"/>
                      <a:pt x="114300" y="171450"/>
                    </a:cubicBezTo>
                    <a:cubicBezTo>
                      <a:pt x="115570" y="185420"/>
                      <a:pt x="115171" y="199644"/>
                      <a:pt x="118110" y="213360"/>
                    </a:cubicBezTo>
                    <a:cubicBezTo>
                      <a:pt x="119069" y="217837"/>
                      <a:pt x="122799" y="221272"/>
                      <a:pt x="125730" y="224790"/>
                    </a:cubicBezTo>
                    <a:cubicBezTo>
                      <a:pt x="130222" y="230180"/>
                      <a:pt x="141325" y="241115"/>
                      <a:pt x="148590" y="243840"/>
                    </a:cubicBezTo>
                    <a:cubicBezTo>
                      <a:pt x="154653" y="246114"/>
                      <a:pt x="161290" y="246380"/>
                      <a:pt x="167640" y="247650"/>
                    </a:cubicBezTo>
                    <a:cubicBezTo>
                      <a:pt x="186690" y="246380"/>
                      <a:pt x="205957" y="246979"/>
                      <a:pt x="224790" y="243840"/>
                    </a:cubicBezTo>
                    <a:cubicBezTo>
                      <a:pt x="238803" y="241504"/>
                      <a:pt x="235437" y="233975"/>
                      <a:pt x="240030" y="224790"/>
                    </a:cubicBezTo>
                    <a:cubicBezTo>
                      <a:pt x="242078" y="220694"/>
                      <a:pt x="247650" y="213360"/>
                      <a:pt x="247650" y="213360"/>
                    </a:cubicBezTo>
                  </a:path>
                </a:pathLst>
              </a:cu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3" name="Forme libre : forme 132">
                <a:extLst>
                  <a:ext uri="{FF2B5EF4-FFF2-40B4-BE49-F238E27FC236}">
                    <a16:creationId xmlns:a16="http://schemas.microsoft.com/office/drawing/2014/main" id="{114A75A9-8894-45AB-A64A-1BCE0DF9B5A6}"/>
                  </a:ext>
                </a:extLst>
              </p:cNvPr>
              <p:cNvSpPr/>
              <p:nvPr/>
            </p:nvSpPr>
            <p:spPr>
              <a:xfrm rot="16200000">
                <a:off x="1884543" y="2449176"/>
                <a:ext cx="57149" cy="72390"/>
              </a:xfrm>
              <a:custGeom>
                <a:avLst/>
                <a:gdLst>
                  <a:gd name="connsiteX0" fmla="*/ 175260 w 365760"/>
                  <a:gd name="connsiteY0" fmla="*/ 0 h 358140"/>
                  <a:gd name="connsiteX1" fmla="*/ 38100 w 365760"/>
                  <a:gd name="connsiteY1" fmla="*/ 38100 h 358140"/>
                  <a:gd name="connsiteX2" fmla="*/ 22860 w 365760"/>
                  <a:gd name="connsiteY2" fmla="*/ 60960 h 358140"/>
                  <a:gd name="connsiteX3" fmla="*/ 11430 w 365760"/>
                  <a:gd name="connsiteY3" fmla="*/ 87630 h 358140"/>
                  <a:gd name="connsiteX4" fmla="*/ 0 w 365760"/>
                  <a:gd name="connsiteY4" fmla="*/ 133350 h 358140"/>
                  <a:gd name="connsiteX5" fmla="*/ 3810 w 365760"/>
                  <a:gd name="connsiteY5" fmla="*/ 247650 h 358140"/>
                  <a:gd name="connsiteX6" fmla="*/ 22860 w 365760"/>
                  <a:gd name="connsiteY6" fmla="*/ 281940 h 358140"/>
                  <a:gd name="connsiteX7" fmla="*/ 60960 w 365760"/>
                  <a:gd name="connsiteY7" fmla="*/ 316230 h 358140"/>
                  <a:gd name="connsiteX8" fmla="*/ 87630 w 365760"/>
                  <a:gd name="connsiteY8" fmla="*/ 323850 h 358140"/>
                  <a:gd name="connsiteX9" fmla="*/ 114300 w 365760"/>
                  <a:gd name="connsiteY9" fmla="*/ 335280 h 358140"/>
                  <a:gd name="connsiteX10" fmla="*/ 125730 w 365760"/>
                  <a:gd name="connsiteY10" fmla="*/ 342900 h 358140"/>
                  <a:gd name="connsiteX11" fmla="*/ 144780 w 365760"/>
                  <a:gd name="connsiteY11" fmla="*/ 346710 h 358140"/>
                  <a:gd name="connsiteX12" fmla="*/ 156210 w 365760"/>
                  <a:gd name="connsiteY12" fmla="*/ 350520 h 358140"/>
                  <a:gd name="connsiteX13" fmla="*/ 194310 w 365760"/>
                  <a:gd name="connsiteY13" fmla="*/ 354330 h 358140"/>
                  <a:gd name="connsiteX14" fmla="*/ 209550 w 365760"/>
                  <a:gd name="connsiteY14" fmla="*/ 358140 h 358140"/>
                  <a:gd name="connsiteX15" fmla="*/ 251460 w 365760"/>
                  <a:gd name="connsiteY15" fmla="*/ 354330 h 358140"/>
                  <a:gd name="connsiteX16" fmla="*/ 274320 w 365760"/>
                  <a:gd name="connsiteY16" fmla="*/ 342900 h 358140"/>
                  <a:gd name="connsiteX17" fmla="*/ 289560 w 365760"/>
                  <a:gd name="connsiteY17" fmla="*/ 335280 h 358140"/>
                  <a:gd name="connsiteX18" fmla="*/ 323850 w 365760"/>
                  <a:gd name="connsiteY18" fmla="*/ 312420 h 358140"/>
                  <a:gd name="connsiteX19" fmla="*/ 335280 w 365760"/>
                  <a:gd name="connsiteY19" fmla="*/ 304800 h 358140"/>
                  <a:gd name="connsiteX20" fmla="*/ 339090 w 365760"/>
                  <a:gd name="connsiteY20" fmla="*/ 293370 h 358140"/>
                  <a:gd name="connsiteX21" fmla="*/ 354330 w 365760"/>
                  <a:gd name="connsiteY21" fmla="*/ 270510 h 358140"/>
                  <a:gd name="connsiteX22" fmla="*/ 358140 w 365760"/>
                  <a:gd name="connsiteY22" fmla="*/ 259080 h 358140"/>
                  <a:gd name="connsiteX23" fmla="*/ 365760 w 365760"/>
                  <a:gd name="connsiteY23" fmla="*/ 232410 h 358140"/>
                  <a:gd name="connsiteX24" fmla="*/ 361950 w 365760"/>
                  <a:gd name="connsiteY24" fmla="*/ 133350 h 358140"/>
                  <a:gd name="connsiteX25" fmla="*/ 350520 w 365760"/>
                  <a:gd name="connsiteY25" fmla="*/ 110490 h 358140"/>
                  <a:gd name="connsiteX26" fmla="*/ 339090 w 365760"/>
                  <a:gd name="connsiteY26" fmla="*/ 99060 h 358140"/>
                  <a:gd name="connsiteX27" fmla="*/ 323850 w 365760"/>
                  <a:gd name="connsiteY27" fmla="*/ 91440 h 358140"/>
                  <a:gd name="connsiteX28" fmla="*/ 285750 w 365760"/>
                  <a:gd name="connsiteY28" fmla="*/ 80010 h 358140"/>
                  <a:gd name="connsiteX29" fmla="*/ 198120 w 365760"/>
                  <a:gd name="connsiteY29" fmla="*/ 83820 h 358140"/>
                  <a:gd name="connsiteX30" fmla="*/ 175260 w 365760"/>
                  <a:gd name="connsiteY30" fmla="*/ 91440 h 358140"/>
                  <a:gd name="connsiteX31" fmla="*/ 163830 w 365760"/>
                  <a:gd name="connsiteY31" fmla="*/ 102870 h 358140"/>
                  <a:gd name="connsiteX32" fmla="*/ 152400 w 365760"/>
                  <a:gd name="connsiteY32" fmla="*/ 106680 h 358140"/>
                  <a:gd name="connsiteX33" fmla="*/ 140970 w 365760"/>
                  <a:gd name="connsiteY33" fmla="*/ 114300 h 358140"/>
                  <a:gd name="connsiteX34" fmla="*/ 133350 w 365760"/>
                  <a:gd name="connsiteY34" fmla="*/ 125730 h 358140"/>
                  <a:gd name="connsiteX35" fmla="*/ 121920 w 365760"/>
                  <a:gd name="connsiteY35" fmla="*/ 137160 h 358140"/>
                  <a:gd name="connsiteX36" fmla="*/ 114300 w 365760"/>
                  <a:gd name="connsiteY36" fmla="*/ 171450 h 358140"/>
                  <a:gd name="connsiteX37" fmla="*/ 118110 w 365760"/>
                  <a:gd name="connsiteY37" fmla="*/ 213360 h 358140"/>
                  <a:gd name="connsiteX38" fmla="*/ 125730 w 365760"/>
                  <a:gd name="connsiteY38" fmla="*/ 224790 h 358140"/>
                  <a:gd name="connsiteX39" fmla="*/ 148590 w 365760"/>
                  <a:gd name="connsiteY39" fmla="*/ 243840 h 358140"/>
                  <a:gd name="connsiteX40" fmla="*/ 167640 w 365760"/>
                  <a:gd name="connsiteY40" fmla="*/ 247650 h 358140"/>
                  <a:gd name="connsiteX41" fmla="*/ 224790 w 365760"/>
                  <a:gd name="connsiteY41" fmla="*/ 243840 h 358140"/>
                  <a:gd name="connsiteX42" fmla="*/ 240030 w 365760"/>
                  <a:gd name="connsiteY42" fmla="*/ 224790 h 358140"/>
                  <a:gd name="connsiteX43" fmla="*/ 247650 w 365760"/>
                  <a:gd name="connsiteY43" fmla="*/ 213360 h 35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65760" h="358140">
                    <a:moveTo>
                      <a:pt x="175260" y="0"/>
                    </a:moveTo>
                    <a:cubicBezTo>
                      <a:pt x="129540" y="12700"/>
                      <a:pt x="82157" y="20477"/>
                      <a:pt x="38100" y="38100"/>
                    </a:cubicBezTo>
                    <a:cubicBezTo>
                      <a:pt x="29597" y="41501"/>
                      <a:pt x="25756" y="52272"/>
                      <a:pt x="22860" y="60960"/>
                    </a:cubicBezTo>
                    <a:cubicBezTo>
                      <a:pt x="10596" y="97753"/>
                      <a:pt x="30262" y="40550"/>
                      <a:pt x="11430" y="87630"/>
                    </a:cubicBezTo>
                    <a:cubicBezTo>
                      <a:pt x="2805" y="109193"/>
                      <a:pt x="3748" y="110863"/>
                      <a:pt x="0" y="133350"/>
                    </a:cubicBezTo>
                    <a:cubicBezTo>
                      <a:pt x="1270" y="171450"/>
                      <a:pt x="644" y="209661"/>
                      <a:pt x="3810" y="247650"/>
                    </a:cubicBezTo>
                    <a:cubicBezTo>
                      <a:pt x="5836" y="271966"/>
                      <a:pt x="10646" y="267283"/>
                      <a:pt x="22860" y="281940"/>
                    </a:cubicBezTo>
                    <a:cubicBezTo>
                      <a:pt x="35676" y="297320"/>
                      <a:pt x="31943" y="308976"/>
                      <a:pt x="60960" y="316230"/>
                    </a:cubicBezTo>
                    <a:cubicBezTo>
                      <a:pt x="65843" y="317451"/>
                      <a:pt x="82164" y="321117"/>
                      <a:pt x="87630" y="323850"/>
                    </a:cubicBezTo>
                    <a:cubicBezTo>
                      <a:pt x="113942" y="337006"/>
                      <a:pt x="82582" y="327351"/>
                      <a:pt x="114300" y="335280"/>
                    </a:cubicBezTo>
                    <a:cubicBezTo>
                      <a:pt x="118110" y="337820"/>
                      <a:pt x="121443" y="341292"/>
                      <a:pt x="125730" y="342900"/>
                    </a:cubicBezTo>
                    <a:cubicBezTo>
                      <a:pt x="131793" y="345174"/>
                      <a:pt x="138498" y="345139"/>
                      <a:pt x="144780" y="346710"/>
                    </a:cubicBezTo>
                    <a:cubicBezTo>
                      <a:pt x="148676" y="347684"/>
                      <a:pt x="152241" y="349909"/>
                      <a:pt x="156210" y="350520"/>
                    </a:cubicBezTo>
                    <a:cubicBezTo>
                      <a:pt x="168825" y="352461"/>
                      <a:pt x="181610" y="353060"/>
                      <a:pt x="194310" y="354330"/>
                    </a:cubicBezTo>
                    <a:cubicBezTo>
                      <a:pt x="199390" y="355600"/>
                      <a:pt x="204314" y="358140"/>
                      <a:pt x="209550" y="358140"/>
                    </a:cubicBezTo>
                    <a:cubicBezTo>
                      <a:pt x="223578" y="358140"/>
                      <a:pt x="237573" y="356314"/>
                      <a:pt x="251460" y="354330"/>
                    </a:cubicBezTo>
                    <a:cubicBezTo>
                      <a:pt x="263102" y="352667"/>
                      <a:pt x="264259" y="348649"/>
                      <a:pt x="274320" y="342900"/>
                    </a:cubicBezTo>
                    <a:cubicBezTo>
                      <a:pt x="279251" y="340082"/>
                      <a:pt x="284690" y="338202"/>
                      <a:pt x="289560" y="335280"/>
                    </a:cubicBezTo>
                    <a:lnTo>
                      <a:pt x="323850" y="312420"/>
                    </a:lnTo>
                    <a:lnTo>
                      <a:pt x="335280" y="304800"/>
                    </a:lnTo>
                    <a:cubicBezTo>
                      <a:pt x="336550" y="300990"/>
                      <a:pt x="337140" y="296881"/>
                      <a:pt x="339090" y="293370"/>
                    </a:cubicBezTo>
                    <a:cubicBezTo>
                      <a:pt x="343538" y="285364"/>
                      <a:pt x="351434" y="279198"/>
                      <a:pt x="354330" y="270510"/>
                    </a:cubicBezTo>
                    <a:cubicBezTo>
                      <a:pt x="355600" y="266700"/>
                      <a:pt x="357037" y="262942"/>
                      <a:pt x="358140" y="259080"/>
                    </a:cubicBezTo>
                    <a:cubicBezTo>
                      <a:pt x="367708" y="225592"/>
                      <a:pt x="356625" y="259815"/>
                      <a:pt x="365760" y="232410"/>
                    </a:cubicBezTo>
                    <a:cubicBezTo>
                      <a:pt x="364490" y="199390"/>
                      <a:pt x="364224" y="166316"/>
                      <a:pt x="361950" y="133350"/>
                    </a:cubicBezTo>
                    <a:cubicBezTo>
                      <a:pt x="361433" y="125857"/>
                      <a:pt x="354962" y="115820"/>
                      <a:pt x="350520" y="110490"/>
                    </a:cubicBezTo>
                    <a:cubicBezTo>
                      <a:pt x="347071" y="106351"/>
                      <a:pt x="343475" y="102192"/>
                      <a:pt x="339090" y="99060"/>
                    </a:cubicBezTo>
                    <a:cubicBezTo>
                      <a:pt x="334468" y="95759"/>
                      <a:pt x="329123" y="93549"/>
                      <a:pt x="323850" y="91440"/>
                    </a:cubicBezTo>
                    <a:cubicBezTo>
                      <a:pt x="308390" y="85256"/>
                      <a:pt x="300720" y="83752"/>
                      <a:pt x="285750" y="80010"/>
                    </a:cubicBezTo>
                    <a:cubicBezTo>
                      <a:pt x="256540" y="81280"/>
                      <a:pt x="227202" y="80811"/>
                      <a:pt x="198120" y="83820"/>
                    </a:cubicBezTo>
                    <a:cubicBezTo>
                      <a:pt x="190130" y="84647"/>
                      <a:pt x="175260" y="91440"/>
                      <a:pt x="175260" y="91440"/>
                    </a:cubicBezTo>
                    <a:cubicBezTo>
                      <a:pt x="171450" y="95250"/>
                      <a:pt x="168313" y="99881"/>
                      <a:pt x="163830" y="102870"/>
                    </a:cubicBezTo>
                    <a:cubicBezTo>
                      <a:pt x="160488" y="105098"/>
                      <a:pt x="155992" y="104884"/>
                      <a:pt x="152400" y="106680"/>
                    </a:cubicBezTo>
                    <a:cubicBezTo>
                      <a:pt x="148304" y="108728"/>
                      <a:pt x="144780" y="111760"/>
                      <a:pt x="140970" y="114300"/>
                    </a:cubicBezTo>
                    <a:cubicBezTo>
                      <a:pt x="138430" y="118110"/>
                      <a:pt x="136281" y="122212"/>
                      <a:pt x="133350" y="125730"/>
                    </a:cubicBezTo>
                    <a:cubicBezTo>
                      <a:pt x="129901" y="129869"/>
                      <a:pt x="124909" y="132677"/>
                      <a:pt x="121920" y="137160"/>
                    </a:cubicBezTo>
                    <a:cubicBezTo>
                      <a:pt x="117751" y="143413"/>
                      <a:pt x="114761" y="168684"/>
                      <a:pt x="114300" y="171450"/>
                    </a:cubicBezTo>
                    <a:cubicBezTo>
                      <a:pt x="115570" y="185420"/>
                      <a:pt x="115171" y="199644"/>
                      <a:pt x="118110" y="213360"/>
                    </a:cubicBezTo>
                    <a:cubicBezTo>
                      <a:pt x="119069" y="217837"/>
                      <a:pt x="122799" y="221272"/>
                      <a:pt x="125730" y="224790"/>
                    </a:cubicBezTo>
                    <a:cubicBezTo>
                      <a:pt x="130222" y="230180"/>
                      <a:pt x="141325" y="241115"/>
                      <a:pt x="148590" y="243840"/>
                    </a:cubicBezTo>
                    <a:cubicBezTo>
                      <a:pt x="154653" y="246114"/>
                      <a:pt x="161290" y="246380"/>
                      <a:pt x="167640" y="247650"/>
                    </a:cubicBezTo>
                    <a:cubicBezTo>
                      <a:pt x="186690" y="246380"/>
                      <a:pt x="205957" y="246979"/>
                      <a:pt x="224790" y="243840"/>
                    </a:cubicBezTo>
                    <a:cubicBezTo>
                      <a:pt x="238803" y="241504"/>
                      <a:pt x="235437" y="233975"/>
                      <a:pt x="240030" y="224790"/>
                    </a:cubicBezTo>
                    <a:cubicBezTo>
                      <a:pt x="242078" y="220694"/>
                      <a:pt x="247650" y="213360"/>
                      <a:pt x="247650" y="213360"/>
                    </a:cubicBezTo>
                  </a:path>
                </a:pathLst>
              </a:cu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4" name="Forme libre : forme 133">
                <a:extLst>
                  <a:ext uri="{FF2B5EF4-FFF2-40B4-BE49-F238E27FC236}">
                    <a16:creationId xmlns:a16="http://schemas.microsoft.com/office/drawing/2014/main" id="{44219A81-5B20-4816-A0E2-6B6AB218BE39}"/>
                  </a:ext>
                </a:extLst>
              </p:cNvPr>
              <p:cNvSpPr/>
              <p:nvPr/>
            </p:nvSpPr>
            <p:spPr>
              <a:xfrm>
                <a:off x="1973580" y="2465070"/>
                <a:ext cx="64770" cy="53340"/>
              </a:xfrm>
              <a:custGeom>
                <a:avLst/>
                <a:gdLst>
                  <a:gd name="connsiteX0" fmla="*/ 0 w 64770"/>
                  <a:gd name="connsiteY0" fmla="*/ 0 h 53340"/>
                  <a:gd name="connsiteX1" fmla="*/ 3810 w 64770"/>
                  <a:gd name="connsiteY1" fmla="*/ 38100 h 53340"/>
                  <a:gd name="connsiteX2" fmla="*/ 26670 w 64770"/>
                  <a:gd name="connsiteY2" fmla="*/ 53340 h 53340"/>
                  <a:gd name="connsiteX3" fmla="*/ 57150 w 64770"/>
                  <a:gd name="connsiteY3" fmla="*/ 41910 h 53340"/>
                  <a:gd name="connsiteX4" fmla="*/ 64770 w 64770"/>
                  <a:gd name="connsiteY4" fmla="*/ 3048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770" h="53340">
                    <a:moveTo>
                      <a:pt x="0" y="0"/>
                    </a:moveTo>
                    <a:cubicBezTo>
                      <a:pt x="1270" y="12700"/>
                      <a:pt x="-1898" y="26684"/>
                      <a:pt x="3810" y="38100"/>
                    </a:cubicBezTo>
                    <a:cubicBezTo>
                      <a:pt x="7906" y="46291"/>
                      <a:pt x="26670" y="53340"/>
                      <a:pt x="26670" y="53340"/>
                    </a:cubicBezTo>
                    <a:cubicBezTo>
                      <a:pt x="40300" y="50614"/>
                      <a:pt x="47339" y="51721"/>
                      <a:pt x="57150" y="41910"/>
                    </a:cubicBezTo>
                    <a:cubicBezTo>
                      <a:pt x="60388" y="38672"/>
                      <a:pt x="64770" y="30480"/>
                      <a:pt x="64770" y="30480"/>
                    </a:cubicBezTo>
                  </a:path>
                </a:pathLst>
              </a:cu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5" name="Forme libre : forme 134">
                <a:extLst>
                  <a:ext uri="{FF2B5EF4-FFF2-40B4-BE49-F238E27FC236}">
                    <a16:creationId xmlns:a16="http://schemas.microsoft.com/office/drawing/2014/main" id="{A9BC00AB-C23A-41DD-BF02-747CED7A2C63}"/>
                  </a:ext>
                </a:extLst>
              </p:cNvPr>
              <p:cNvSpPr/>
              <p:nvPr/>
            </p:nvSpPr>
            <p:spPr>
              <a:xfrm rot="8677654">
                <a:off x="2011891" y="2451246"/>
                <a:ext cx="64770" cy="53340"/>
              </a:xfrm>
              <a:custGeom>
                <a:avLst/>
                <a:gdLst>
                  <a:gd name="connsiteX0" fmla="*/ 0 w 64770"/>
                  <a:gd name="connsiteY0" fmla="*/ 0 h 53340"/>
                  <a:gd name="connsiteX1" fmla="*/ 3810 w 64770"/>
                  <a:gd name="connsiteY1" fmla="*/ 38100 h 53340"/>
                  <a:gd name="connsiteX2" fmla="*/ 26670 w 64770"/>
                  <a:gd name="connsiteY2" fmla="*/ 53340 h 53340"/>
                  <a:gd name="connsiteX3" fmla="*/ 57150 w 64770"/>
                  <a:gd name="connsiteY3" fmla="*/ 41910 h 53340"/>
                  <a:gd name="connsiteX4" fmla="*/ 64770 w 64770"/>
                  <a:gd name="connsiteY4" fmla="*/ 3048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770" h="53340">
                    <a:moveTo>
                      <a:pt x="0" y="0"/>
                    </a:moveTo>
                    <a:cubicBezTo>
                      <a:pt x="1270" y="12700"/>
                      <a:pt x="-1898" y="26684"/>
                      <a:pt x="3810" y="38100"/>
                    </a:cubicBezTo>
                    <a:cubicBezTo>
                      <a:pt x="7906" y="46291"/>
                      <a:pt x="26670" y="53340"/>
                      <a:pt x="26670" y="53340"/>
                    </a:cubicBezTo>
                    <a:cubicBezTo>
                      <a:pt x="40300" y="50614"/>
                      <a:pt x="47339" y="51721"/>
                      <a:pt x="57150" y="41910"/>
                    </a:cubicBezTo>
                    <a:cubicBezTo>
                      <a:pt x="60388" y="38672"/>
                      <a:pt x="64770" y="30480"/>
                      <a:pt x="64770" y="30480"/>
                    </a:cubicBezTo>
                  </a:path>
                </a:pathLst>
              </a:cu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4FDA350-27D2-411D-BC68-4779431C07ED}"/>
                </a:ext>
              </a:extLst>
            </p:cNvPr>
            <p:cNvSpPr/>
            <p:nvPr/>
          </p:nvSpPr>
          <p:spPr>
            <a:xfrm>
              <a:off x="691421" y="2256844"/>
              <a:ext cx="720000" cy="45719"/>
            </a:xfrm>
            <a:prstGeom prst="rect">
              <a:avLst/>
            </a:prstGeom>
            <a:pattFill prst="pct25">
              <a:fgClr>
                <a:schemeClr val="tx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39B657C-B143-46AC-AFF0-EF60E795E3FB}"/>
                </a:ext>
              </a:extLst>
            </p:cNvPr>
            <p:cNvSpPr/>
            <p:nvPr/>
          </p:nvSpPr>
          <p:spPr>
            <a:xfrm>
              <a:off x="693802" y="2292501"/>
              <a:ext cx="720000" cy="94710"/>
            </a:xfrm>
            <a:prstGeom prst="rect">
              <a:avLst/>
            </a:prstGeom>
            <a:pattFill prst="lgConfetti">
              <a:fgClr>
                <a:schemeClr val="tx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5D2D2A2A-1B67-48DC-9289-D7A6E6A2857A}"/>
                </a:ext>
              </a:extLst>
            </p:cNvPr>
            <p:cNvGrpSpPr/>
            <p:nvPr/>
          </p:nvGrpSpPr>
          <p:grpSpPr>
            <a:xfrm rot="1150014">
              <a:off x="1434600" y="2267569"/>
              <a:ext cx="45719" cy="45719"/>
              <a:chOff x="1746128" y="2911792"/>
              <a:chExt cx="74124" cy="109538"/>
            </a:xfrm>
          </p:grpSpPr>
          <p:cxnSp>
            <p:nvCxnSpPr>
              <p:cNvPr id="129" name="Connecteur droit 128">
                <a:extLst>
                  <a:ext uri="{FF2B5EF4-FFF2-40B4-BE49-F238E27FC236}">
                    <a16:creationId xmlns:a16="http://schemas.microsoft.com/office/drawing/2014/main" id="{CD022E99-A151-4CC3-A399-41E0F76683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46128" y="2927984"/>
                <a:ext cx="53986" cy="93346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Connecteur droit 129">
                <a:extLst>
                  <a:ext uri="{FF2B5EF4-FFF2-40B4-BE49-F238E27FC236}">
                    <a16:creationId xmlns:a16="http://schemas.microsoft.com/office/drawing/2014/main" id="{262716AA-643E-4D30-BA54-BE98939DD393}"/>
                  </a:ext>
                </a:extLst>
              </p:cNvPr>
              <p:cNvCxnSpPr/>
              <p:nvPr/>
            </p:nvCxnSpPr>
            <p:spPr>
              <a:xfrm flipV="1">
                <a:off x="1754237" y="2911792"/>
                <a:ext cx="57906" cy="2667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necteur droit 130">
                <a:extLst>
                  <a:ext uri="{FF2B5EF4-FFF2-40B4-BE49-F238E27FC236}">
                    <a16:creationId xmlns:a16="http://schemas.microsoft.com/office/drawing/2014/main" id="{83DB1811-C6E2-4101-938C-9B169CE44008}"/>
                  </a:ext>
                </a:extLst>
              </p:cNvPr>
              <p:cNvCxnSpPr/>
              <p:nvPr/>
            </p:nvCxnSpPr>
            <p:spPr>
              <a:xfrm flipH="1" flipV="1">
                <a:off x="1804035" y="2916554"/>
                <a:ext cx="16217" cy="43815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95FB7ED-5F43-499D-8D35-828A92EB08F2}"/>
                </a:ext>
              </a:extLst>
            </p:cNvPr>
            <p:cNvSpPr/>
            <p:nvPr/>
          </p:nvSpPr>
          <p:spPr>
            <a:xfrm>
              <a:off x="693802" y="2326105"/>
              <a:ext cx="720000" cy="57562"/>
            </a:xfrm>
            <a:prstGeom prst="rect">
              <a:avLst/>
            </a:prstGeom>
            <a:pattFill prst="pct75">
              <a:fgClr>
                <a:srgbClr val="6D4209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AC3733E4-15C8-4B1E-A593-2D4E119CBD34}"/>
                </a:ext>
              </a:extLst>
            </p:cNvPr>
            <p:cNvGrpSpPr/>
            <p:nvPr/>
          </p:nvGrpSpPr>
          <p:grpSpPr>
            <a:xfrm>
              <a:off x="1436270" y="2336114"/>
              <a:ext cx="121244" cy="45719"/>
              <a:chOff x="1876923" y="2446020"/>
              <a:chExt cx="284631" cy="72390"/>
            </a:xfrm>
          </p:grpSpPr>
          <p:sp>
            <p:nvSpPr>
              <p:cNvPr id="125" name="Forme libre : forme 124">
                <a:extLst>
                  <a:ext uri="{FF2B5EF4-FFF2-40B4-BE49-F238E27FC236}">
                    <a16:creationId xmlns:a16="http://schemas.microsoft.com/office/drawing/2014/main" id="{DEA06C8F-2E96-463B-97FF-901A6F52D11C}"/>
                  </a:ext>
                </a:extLst>
              </p:cNvPr>
              <p:cNvSpPr/>
              <p:nvPr/>
            </p:nvSpPr>
            <p:spPr>
              <a:xfrm>
                <a:off x="2104405" y="2446020"/>
                <a:ext cx="57149" cy="72390"/>
              </a:xfrm>
              <a:custGeom>
                <a:avLst/>
                <a:gdLst>
                  <a:gd name="connsiteX0" fmla="*/ 175260 w 365760"/>
                  <a:gd name="connsiteY0" fmla="*/ 0 h 358140"/>
                  <a:gd name="connsiteX1" fmla="*/ 38100 w 365760"/>
                  <a:gd name="connsiteY1" fmla="*/ 38100 h 358140"/>
                  <a:gd name="connsiteX2" fmla="*/ 22860 w 365760"/>
                  <a:gd name="connsiteY2" fmla="*/ 60960 h 358140"/>
                  <a:gd name="connsiteX3" fmla="*/ 11430 w 365760"/>
                  <a:gd name="connsiteY3" fmla="*/ 87630 h 358140"/>
                  <a:gd name="connsiteX4" fmla="*/ 0 w 365760"/>
                  <a:gd name="connsiteY4" fmla="*/ 133350 h 358140"/>
                  <a:gd name="connsiteX5" fmla="*/ 3810 w 365760"/>
                  <a:gd name="connsiteY5" fmla="*/ 247650 h 358140"/>
                  <a:gd name="connsiteX6" fmla="*/ 22860 w 365760"/>
                  <a:gd name="connsiteY6" fmla="*/ 281940 h 358140"/>
                  <a:gd name="connsiteX7" fmla="*/ 60960 w 365760"/>
                  <a:gd name="connsiteY7" fmla="*/ 316230 h 358140"/>
                  <a:gd name="connsiteX8" fmla="*/ 87630 w 365760"/>
                  <a:gd name="connsiteY8" fmla="*/ 323850 h 358140"/>
                  <a:gd name="connsiteX9" fmla="*/ 114300 w 365760"/>
                  <a:gd name="connsiteY9" fmla="*/ 335280 h 358140"/>
                  <a:gd name="connsiteX10" fmla="*/ 125730 w 365760"/>
                  <a:gd name="connsiteY10" fmla="*/ 342900 h 358140"/>
                  <a:gd name="connsiteX11" fmla="*/ 144780 w 365760"/>
                  <a:gd name="connsiteY11" fmla="*/ 346710 h 358140"/>
                  <a:gd name="connsiteX12" fmla="*/ 156210 w 365760"/>
                  <a:gd name="connsiteY12" fmla="*/ 350520 h 358140"/>
                  <a:gd name="connsiteX13" fmla="*/ 194310 w 365760"/>
                  <a:gd name="connsiteY13" fmla="*/ 354330 h 358140"/>
                  <a:gd name="connsiteX14" fmla="*/ 209550 w 365760"/>
                  <a:gd name="connsiteY14" fmla="*/ 358140 h 358140"/>
                  <a:gd name="connsiteX15" fmla="*/ 251460 w 365760"/>
                  <a:gd name="connsiteY15" fmla="*/ 354330 h 358140"/>
                  <a:gd name="connsiteX16" fmla="*/ 274320 w 365760"/>
                  <a:gd name="connsiteY16" fmla="*/ 342900 h 358140"/>
                  <a:gd name="connsiteX17" fmla="*/ 289560 w 365760"/>
                  <a:gd name="connsiteY17" fmla="*/ 335280 h 358140"/>
                  <a:gd name="connsiteX18" fmla="*/ 323850 w 365760"/>
                  <a:gd name="connsiteY18" fmla="*/ 312420 h 358140"/>
                  <a:gd name="connsiteX19" fmla="*/ 335280 w 365760"/>
                  <a:gd name="connsiteY19" fmla="*/ 304800 h 358140"/>
                  <a:gd name="connsiteX20" fmla="*/ 339090 w 365760"/>
                  <a:gd name="connsiteY20" fmla="*/ 293370 h 358140"/>
                  <a:gd name="connsiteX21" fmla="*/ 354330 w 365760"/>
                  <a:gd name="connsiteY21" fmla="*/ 270510 h 358140"/>
                  <a:gd name="connsiteX22" fmla="*/ 358140 w 365760"/>
                  <a:gd name="connsiteY22" fmla="*/ 259080 h 358140"/>
                  <a:gd name="connsiteX23" fmla="*/ 365760 w 365760"/>
                  <a:gd name="connsiteY23" fmla="*/ 232410 h 358140"/>
                  <a:gd name="connsiteX24" fmla="*/ 361950 w 365760"/>
                  <a:gd name="connsiteY24" fmla="*/ 133350 h 358140"/>
                  <a:gd name="connsiteX25" fmla="*/ 350520 w 365760"/>
                  <a:gd name="connsiteY25" fmla="*/ 110490 h 358140"/>
                  <a:gd name="connsiteX26" fmla="*/ 339090 w 365760"/>
                  <a:gd name="connsiteY26" fmla="*/ 99060 h 358140"/>
                  <a:gd name="connsiteX27" fmla="*/ 323850 w 365760"/>
                  <a:gd name="connsiteY27" fmla="*/ 91440 h 358140"/>
                  <a:gd name="connsiteX28" fmla="*/ 285750 w 365760"/>
                  <a:gd name="connsiteY28" fmla="*/ 80010 h 358140"/>
                  <a:gd name="connsiteX29" fmla="*/ 198120 w 365760"/>
                  <a:gd name="connsiteY29" fmla="*/ 83820 h 358140"/>
                  <a:gd name="connsiteX30" fmla="*/ 175260 w 365760"/>
                  <a:gd name="connsiteY30" fmla="*/ 91440 h 358140"/>
                  <a:gd name="connsiteX31" fmla="*/ 163830 w 365760"/>
                  <a:gd name="connsiteY31" fmla="*/ 102870 h 358140"/>
                  <a:gd name="connsiteX32" fmla="*/ 152400 w 365760"/>
                  <a:gd name="connsiteY32" fmla="*/ 106680 h 358140"/>
                  <a:gd name="connsiteX33" fmla="*/ 140970 w 365760"/>
                  <a:gd name="connsiteY33" fmla="*/ 114300 h 358140"/>
                  <a:gd name="connsiteX34" fmla="*/ 133350 w 365760"/>
                  <a:gd name="connsiteY34" fmla="*/ 125730 h 358140"/>
                  <a:gd name="connsiteX35" fmla="*/ 121920 w 365760"/>
                  <a:gd name="connsiteY35" fmla="*/ 137160 h 358140"/>
                  <a:gd name="connsiteX36" fmla="*/ 114300 w 365760"/>
                  <a:gd name="connsiteY36" fmla="*/ 171450 h 358140"/>
                  <a:gd name="connsiteX37" fmla="*/ 118110 w 365760"/>
                  <a:gd name="connsiteY37" fmla="*/ 213360 h 358140"/>
                  <a:gd name="connsiteX38" fmla="*/ 125730 w 365760"/>
                  <a:gd name="connsiteY38" fmla="*/ 224790 h 358140"/>
                  <a:gd name="connsiteX39" fmla="*/ 148590 w 365760"/>
                  <a:gd name="connsiteY39" fmla="*/ 243840 h 358140"/>
                  <a:gd name="connsiteX40" fmla="*/ 167640 w 365760"/>
                  <a:gd name="connsiteY40" fmla="*/ 247650 h 358140"/>
                  <a:gd name="connsiteX41" fmla="*/ 224790 w 365760"/>
                  <a:gd name="connsiteY41" fmla="*/ 243840 h 358140"/>
                  <a:gd name="connsiteX42" fmla="*/ 240030 w 365760"/>
                  <a:gd name="connsiteY42" fmla="*/ 224790 h 358140"/>
                  <a:gd name="connsiteX43" fmla="*/ 247650 w 365760"/>
                  <a:gd name="connsiteY43" fmla="*/ 213360 h 35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65760" h="358140">
                    <a:moveTo>
                      <a:pt x="175260" y="0"/>
                    </a:moveTo>
                    <a:cubicBezTo>
                      <a:pt x="129540" y="12700"/>
                      <a:pt x="82157" y="20477"/>
                      <a:pt x="38100" y="38100"/>
                    </a:cubicBezTo>
                    <a:cubicBezTo>
                      <a:pt x="29597" y="41501"/>
                      <a:pt x="25756" y="52272"/>
                      <a:pt x="22860" y="60960"/>
                    </a:cubicBezTo>
                    <a:cubicBezTo>
                      <a:pt x="10596" y="97753"/>
                      <a:pt x="30262" y="40550"/>
                      <a:pt x="11430" y="87630"/>
                    </a:cubicBezTo>
                    <a:cubicBezTo>
                      <a:pt x="2805" y="109193"/>
                      <a:pt x="3748" y="110863"/>
                      <a:pt x="0" y="133350"/>
                    </a:cubicBezTo>
                    <a:cubicBezTo>
                      <a:pt x="1270" y="171450"/>
                      <a:pt x="644" y="209661"/>
                      <a:pt x="3810" y="247650"/>
                    </a:cubicBezTo>
                    <a:cubicBezTo>
                      <a:pt x="5836" y="271966"/>
                      <a:pt x="10646" y="267283"/>
                      <a:pt x="22860" y="281940"/>
                    </a:cubicBezTo>
                    <a:cubicBezTo>
                      <a:pt x="35676" y="297320"/>
                      <a:pt x="31943" y="308976"/>
                      <a:pt x="60960" y="316230"/>
                    </a:cubicBezTo>
                    <a:cubicBezTo>
                      <a:pt x="65843" y="317451"/>
                      <a:pt x="82164" y="321117"/>
                      <a:pt x="87630" y="323850"/>
                    </a:cubicBezTo>
                    <a:cubicBezTo>
                      <a:pt x="113942" y="337006"/>
                      <a:pt x="82582" y="327351"/>
                      <a:pt x="114300" y="335280"/>
                    </a:cubicBezTo>
                    <a:cubicBezTo>
                      <a:pt x="118110" y="337820"/>
                      <a:pt x="121443" y="341292"/>
                      <a:pt x="125730" y="342900"/>
                    </a:cubicBezTo>
                    <a:cubicBezTo>
                      <a:pt x="131793" y="345174"/>
                      <a:pt x="138498" y="345139"/>
                      <a:pt x="144780" y="346710"/>
                    </a:cubicBezTo>
                    <a:cubicBezTo>
                      <a:pt x="148676" y="347684"/>
                      <a:pt x="152241" y="349909"/>
                      <a:pt x="156210" y="350520"/>
                    </a:cubicBezTo>
                    <a:cubicBezTo>
                      <a:pt x="168825" y="352461"/>
                      <a:pt x="181610" y="353060"/>
                      <a:pt x="194310" y="354330"/>
                    </a:cubicBezTo>
                    <a:cubicBezTo>
                      <a:pt x="199390" y="355600"/>
                      <a:pt x="204314" y="358140"/>
                      <a:pt x="209550" y="358140"/>
                    </a:cubicBezTo>
                    <a:cubicBezTo>
                      <a:pt x="223578" y="358140"/>
                      <a:pt x="237573" y="356314"/>
                      <a:pt x="251460" y="354330"/>
                    </a:cubicBezTo>
                    <a:cubicBezTo>
                      <a:pt x="263102" y="352667"/>
                      <a:pt x="264259" y="348649"/>
                      <a:pt x="274320" y="342900"/>
                    </a:cubicBezTo>
                    <a:cubicBezTo>
                      <a:pt x="279251" y="340082"/>
                      <a:pt x="284690" y="338202"/>
                      <a:pt x="289560" y="335280"/>
                    </a:cubicBezTo>
                    <a:lnTo>
                      <a:pt x="323850" y="312420"/>
                    </a:lnTo>
                    <a:lnTo>
                      <a:pt x="335280" y="304800"/>
                    </a:lnTo>
                    <a:cubicBezTo>
                      <a:pt x="336550" y="300990"/>
                      <a:pt x="337140" y="296881"/>
                      <a:pt x="339090" y="293370"/>
                    </a:cubicBezTo>
                    <a:cubicBezTo>
                      <a:pt x="343538" y="285364"/>
                      <a:pt x="351434" y="279198"/>
                      <a:pt x="354330" y="270510"/>
                    </a:cubicBezTo>
                    <a:cubicBezTo>
                      <a:pt x="355600" y="266700"/>
                      <a:pt x="357037" y="262942"/>
                      <a:pt x="358140" y="259080"/>
                    </a:cubicBezTo>
                    <a:cubicBezTo>
                      <a:pt x="367708" y="225592"/>
                      <a:pt x="356625" y="259815"/>
                      <a:pt x="365760" y="232410"/>
                    </a:cubicBezTo>
                    <a:cubicBezTo>
                      <a:pt x="364490" y="199390"/>
                      <a:pt x="364224" y="166316"/>
                      <a:pt x="361950" y="133350"/>
                    </a:cubicBezTo>
                    <a:cubicBezTo>
                      <a:pt x="361433" y="125857"/>
                      <a:pt x="354962" y="115820"/>
                      <a:pt x="350520" y="110490"/>
                    </a:cubicBezTo>
                    <a:cubicBezTo>
                      <a:pt x="347071" y="106351"/>
                      <a:pt x="343475" y="102192"/>
                      <a:pt x="339090" y="99060"/>
                    </a:cubicBezTo>
                    <a:cubicBezTo>
                      <a:pt x="334468" y="95759"/>
                      <a:pt x="329123" y="93549"/>
                      <a:pt x="323850" y="91440"/>
                    </a:cubicBezTo>
                    <a:cubicBezTo>
                      <a:pt x="308390" y="85256"/>
                      <a:pt x="300720" y="83752"/>
                      <a:pt x="285750" y="80010"/>
                    </a:cubicBezTo>
                    <a:cubicBezTo>
                      <a:pt x="256540" y="81280"/>
                      <a:pt x="227202" y="80811"/>
                      <a:pt x="198120" y="83820"/>
                    </a:cubicBezTo>
                    <a:cubicBezTo>
                      <a:pt x="190130" y="84647"/>
                      <a:pt x="175260" y="91440"/>
                      <a:pt x="175260" y="91440"/>
                    </a:cubicBezTo>
                    <a:cubicBezTo>
                      <a:pt x="171450" y="95250"/>
                      <a:pt x="168313" y="99881"/>
                      <a:pt x="163830" y="102870"/>
                    </a:cubicBezTo>
                    <a:cubicBezTo>
                      <a:pt x="160488" y="105098"/>
                      <a:pt x="155992" y="104884"/>
                      <a:pt x="152400" y="106680"/>
                    </a:cubicBezTo>
                    <a:cubicBezTo>
                      <a:pt x="148304" y="108728"/>
                      <a:pt x="144780" y="111760"/>
                      <a:pt x="140970" y="114300"/>
                    </a:cubicBezTo>
                    <a:cubicBezTo>
                      <a:pt x="138430" y="118110"/>
                      <a:pt x="136281" y="122212"/>
                      <a:pt x="133350" y="125730"/>
                    </a:cubicBezTo>
                    <a:cubicBezTo>
                      <a:pt x="129901" y="129869"/>
                      <a:pt x="124909" y="132677"/>
                      <a:pt x="121920" y="137160"/>
                    </a:cubicBezTo>
                    <a:cubicBezTo>
                      <a:pt x="117751" y="143413"/>
                      <a:pt x="114761" y="168684"/>
                      <a:pt x="114300" y="171450"/>
                    </a:cubicBezTo>
                    <a:cubicBezTo>
                      <a:pt x="115570" y="185420"/>
                      <a:pt x="115171" y="199644"/>
                      <a:pt x="118110" y="213360"/>
                    </a:cubicBezTo>
                    <a:cubicBezTo>
                      <a:pt x="119069" y="217837"/>
                      <a:pt x="122799" y="221272"/>
                      <a:pt x="125730" y="224790"/>
                    </a:cubicBezTo>
                    <a:cubicBezTo>
                      <a:pt x="130222" y="230180"/>
                      <a:pt x="141325" y="241115"/>
                      <a:pt x="148590" y="243840"/>
                    </a:cubicBezTo>
                    <a:cubicBezTo>
                      <a:pt x="154653" y="246114"/>
                      <a:pt x="161290" y="246380"/>
                      <a:pt x="167640" y="247650"/>
                    </a:cubicBezTo>
                    <a:cubicBezTo>
                      <a:pt x="186690" y="246380"/>
                      <a:pt x="205957" y="246979"/>
                      <a:pt x="224790" y="243840"/>
                    </a:cubicBezTo>
                    <a:cubicBezTo>
                      <a:pt x="238803" y="241504"/>
                      <a:pt x="235437" y="233975"/>
                      <a:pt x="240030" y="224790"/>
                    </a:cubicBezTo>
                    <a:cubicBezTo>
                      <a:pt x="242078" y="220694"/>
                      <a:pt x="247650" y="213360"/>
                      <a:pt x="247650" y="213360"/>
                    </a:cubicBezTo>
                  </a:path>
                </a:pathLst>
              </a:cu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6" name="Forme libre : forme 125">
                <a:extLst>
                  <a:ext uri="{FF2B5EF4-FFF2-40B4-BE49-F238E27FC236}">
                    <a16:creationId xmlns:a16="http://schemas.microsoft.com/office/drawing/2014/main" id="{2C9AF9DE-647A-42B0-AD21-D99DD12F274F}"/>
                  </a:ext>
                </a:extLst>
              </p:cNvPr>
              <p:cNvSpPr/>
              <p:nvPr/>
            </p:nvSpPr>
            <p:spPr>
              <a:xfrm rot="16200000">
                <a:off x="1884543" y="2449176"/>
                <a:ext cx="57149" cy="72390"/>
              </a:xfrm>
              <a:custGeom>
                <a:avLst/>
                <a:gdLst>
                  <a:gd name="connsiteX0" fmla="*/ 175260 w 365760"/>
                  <a:gd name="connsiteY0" fmla="*/ 0 h 358140"/>
                  <a:gd name="connsiteX1" fmla="*/ 38100 w 365760"/>
                  <a:gd name="connsiteY1" fmla="*/ 38100 h 358140"/>
                  <a:gd name="connsiteX2" fmla="*/ 22860 w 365760"/>
                  <a:gd name="connsiteY2" fmla="*/ 60960 h 358140"/>
                  <a:gd name="connsiteX3" fmla="*/ 11430 w 365760"/>
                  <a:gd name="connsiteY3" fmla="*/ 87630 h 358140"/>
                  <a:gd name="connsiteX4" fmla="*/ 0 w 365760"/>
                  <a:gd name="connsiteY4" fmla="*/ 133350 h 358140"/>
                  <a:gd name="connsiteX5" fmla="*/ 3810 w 365760"/>
                  <a:gd name="connsiteY5" fmla="*/ 247650 h 358140"/>
                  <a:gd name="connsiteX6" fmla="*/ 22860 w 365760"/>
                  <a:gd name="connsiteY6" fmla="*/ 281940 h 358140"/>
                  <a:gd name="connsiteX7" fmla="*/ 60960 w 365760"/>
                  <a:gd name="connsiteY7" fmla="*/ 316230 h 358140"/>
                  <a:gd name="connsiteX8" fmla="*/ 87630 w 365760"/>
                  <a:gd name="connsiteY8" fmla="*/ 323850 h 358140"/>
                  <a:gd name="connsiteX9" fmla="*/ 114300 w 365760"/>
                  <a:gd name="connsiteY9" fmla="*/ 335280 h 358140"/>
                  <a:gd name="connsiteX10" fmla="*/ 125730 w 365760"/>
                  <a:gd name="connsiteY10" fmla="*/ 342900 h 358140"/>
                  <a:gd name="connsiteX11" fmla="*/ 144780 w 365760"/>
                  <a:gd name="connsiteY11" fmla="*/ 346710 h 358140"/>
                  <a:gd name="connsiteX12" fmla="*/ 156210 w 365760"/>
                  <a:gd name="connsiteY12" fmla="*/ 350520 h 358140"/>
                  <a:gd name="connsiteX13" fmla="*/ 194310 w 365760"/>
                  <a:gd name="connsiteY13" fmla="*/ 354330 h 358140"/>
                  <a:gd name="connsiteX14" fmla="*/ 209550 w 365760"/>
                  <a:gd name="connsiteY14" fmla="*/ 358140 h 358140"/>
                  <a:gd name="connsiteX15" fmla="*/ 251460 w 365760"/>
                  <a:gd name="connsiteY15" fmla="*/ 354330 h 358140"/>
                  <a:gd name="connsiteX16" fmla="*/ 274320 w 365760"/>
                  <a:gd name="connsiteY16" fmla="*/ 342900 h 358140"/>
                  <a:gd name="connsiteX17" fmla="*/ 289560 w 365760"/>
                  <a:gd name="connsiteY17" fmla="*/ 335280 h 358140"/>
                  <a:gd name="connsiteX18" fmla="*/ 323850 w 365760"/>
                  <a:gd name="connsiteY18" fmla="*/ 312420 h 358140"/>
                  <a:gd name="connsiteX19" fmla="*/ 335280 w 365760"/>
                  <a:gd name="connsiteY19" fmla="*/ 304800 h 358140"/>
                  <a:gd name="connsiteX20" fmla="*/ 339090 w 365760"/>
                  <a:gd name="connsiteY20" fmla="*/ 293370 h 358140"/>
                  <a:gd name="connsiteX21" fmla="*/ 354330 w 365760"/>
                  <a:gd name="connsiteY21" fmla="*/ 270510 h 358140"/>
                  <a:gd name="connsiteX22" fmla="*/ 358140 w 365760"/>
                  <a:gd name="connsiteY22" fmla="*/ 259080 h 358140"/>
                  <a:gd name="connsiteX23" fmla="*/ 365760 w 365760"/>
                  <a:gd name="connsiteY23" fmla="*/ 232410 h 358140"/>
                  <a:gd name="connsiteX24" fmla="*/ 361950 w 365760"/>
                  <a:gd name="connsiteY24" fmla="*/ 133350 h 358140"/>
                  <a:gd name="connsiteX25" fmla="*/ 350520 w 365760"/>
                  <a:gd name="connsiteY25" fmla="*/ 110490 h 358140"/>
                  <a:gd name="connsiteX26" fmla="*/ 339090 w 365760"/>
                  <a:gd name="connsiteY26" fmla="*/ 99060 h 358140"/>
                  <a:gd name="connsiteX27" fmla="*/ 323850 w 365760"/>
                  <a:gd name="connsiteY27" fmla="*/ 91440 h 358140"/>
                  <a:gd name="connsiteX28" fmla="*/ 285750 w 365760"/>
                  <a:gd name="connsiteY28" fmla="*/ 80010 h 358140"/>
                  <a:gd name="connsiteX29" fmla="*/ 198120 w 365760"/>
                  <a:gd name="connsiteY29" fmla="*/ 83820 h 358140"/>
                  <a:gd name="connsiteX30" fmla="*/ 175260 w 365760"/>
                  <a:gd name="connsiteY30" fmla="*/ 91440 h 358140"/>
                  <a:gd name="connsiteX31" fmla="*/ 163830 w 365760"/>
                  <a:gd name="connsiteY31" fmla="*/ 102870 h 358140"/>
                  <a:gd name="connsiteX32" fmla="*/ 152400 w 365760"/>
                  <a:gd name="connsiteY32" fmla="*/ 106680 h 358140"/>
                  <a:gd name="connsiteX33" fmla="*/ 140970 w 365760"/>
                  <a:gd name="connsiteY33" fmla="*/ 114300 h 358140"/>
                  <a:gd name="connsiteX34" fmla="*/ 133350 w 365760"/>
                  <a:gd name="connsiteY34" fmla="*/ 125730 h 358140"/>
                  <a:gd name="connsiteX35" fmla="*/ 121920 w 365760"/>
                  <a:gd name="connsiteY35" fmla="*/ 137160 h 358140"/>
                  <a:gd name="connsiteX36" fmla="*/ 114300 w 365760"/>
                  <a:gd name="connsiteY36" fmla="*/ 171450 h 358140"/>
                  <a:gd name="connsiteX37" fmla="*/ 118110 w 365760"/>
                  <a:gd name="connsiteY37" fmla="*/ 213360 h 358140"/>
                  <a:gd name="connsiteX38" fmla="*/ 125730 w 365760"/>
                  <a:gd name="connsiteY38" fmla="*/ 224790 h 358140"/>
                  <a:gd name="connsiteX39" fmla="*/ 148590 w 365760"/>
                  <a:gd name="connsiteY39" fmla="*/ 243840 h 358140"/>
                  <a:gd name="connsiteX40" fmla="*/ 167640 w 365760"/>
                  <a:gd name="connsiteY40" fmla="*/ 247650 h 358140"/>
                  <a:gd name="connsiteX41" fmla="*/ 224790 w 365760"/>
                  <a:gd name="connsiteY41" fmla="*/ 243840 h 358140"/>
                  <a:gd name="connsiteX42" fmla="*/ 240030 w 365760"/>
                  <a:gd name="connsiteY42" fmla="*/ 224790 h 358140"/>
                  <a:gd name="connsiteX43" fmla="*/ 247650 w 365760"/>
                  <a:gd name="connsiteY43" fmla="*/ 213360 h 35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65760" h="358140">
                    <a:moveTo>
                      <a:pt x="175260" y="0"/>
                    </a:moveTo>
                    <a:cubicBezTo>
                      <a:pt x="129540" y="12700"/>
                      <a:pt x="82157" y="20477"/>
                      <a:pt x="38100" y="38100"/>
                    </a:cubicBezTo>
                    <a:cubicBezTo>
                      <a:pt x="29597" y="41501"/>
                      <a:pt x="25756" y="52272"/>
                      <a:pt x="22860" y="60960"/>
                    </a:cubicBezTo>
                    <a:cubicBezTo>
                      <a:pt x="10596" y="97753"/>
                      <a:pt x="30262" y="40550"/>
                      <a:pt x="11430" y="87630"/>
                    </a:cubicBezTo>
                    <a:cubicBezTo>
                      <a:pt x="2805" y="109193"/>
                      <a:pt x="3748" y="110863"/>
                      <a:pt x="0" y="133350"/>
                    </a:cubicBezTo>
                    <a:cubicBezTo>
                      <a:pt x="1270" y="171450"/>
                      <a:pt x="644" y="209661"/>
                      <a:pt x="3810" y="247650"/>
                    </a:cubicBezTo>
                    <a:cubicBezTo>
                      <a:pt x="5836" y="271966"/>
                      <a:pt x="10646" y="267283"/>
                      <a:pt x="22860" y="281940"/>
                    </a:cubicBezTo>
                    <a:cubicBezTo>
                      <a:pt x="35676" y="297320"/>
                      <a:pt x="31943" y="308976"/>
                      <a:pt x="60960" y="316230"/>
                    </a:cubicBezTo>
                    <a:cubicBezTo>
                      <a:pt x="65843" y="317451"/>
                      <a:pt x="82164" y="321117"/>
                      <a:pt x="87630" y="323850"/>
                    </a:cubicBezTo>
                    <a:cubicBezTo>
                      <a:pt x="113942" y="337006"/>
                      <a:pt x="82582" y="327351"/>
                      <a:pt x="114300" y="335280"/>
                    </a:cubicBezTo>
                    <a:cubicBezTo>
                      <a:pt x="118110" y="337820"/>
                      <a:pt x="121443" y="341292"/>
                      <a:pt x="125730" y="342900"/>
                    </a:cubicBezTo>
                    <a:cubicBezTo>
                      <a:pt x="131793" y="345174"/>
                      <a:pt x="138498" y="345139"/>
                      <a:pt x="144780" y="346710"/>
                    </a:cubicBezTo>
                    <a:cubicBezTo>
                      <a:pt x="148676" y="347684"/>
                      <a:pt x="152241" y="349909"/>
                      <a:pt x="156210" y="350520"/>
                    </a:cubicBezTo>
                    <a:cubicBezTo>
                      <a:pt x="168825" y="352461"/>
                      <a:pt x="181610" y="353060"/>
                      <a:pt x="194310" y="354330"/>
                    </a:cubicBezTo>
                    <a:cubicBezTo>
                      <a:pt x="199390" y="355600"/>
                      <a:pt x="204314" y="358140"/>
                      <a:pt x="209550" y="358140"/>
                    </a:cubicBezTo>
                    <a:cubicBezTo>
                      <a:pt x="223578" y="358140"/>
                      <a:pt x="237573" y="356314"/>
                      <a:pt x="251460" y="354330"/>
                    </a:cubicBezTo>
                    <a:cubicBezTo>
                      <a:pt x="263102" y="352667"/>
                      <a:pt x="264259" y="348649"/>
                      <a:pt x="274320" y="342900"/>
                    </a:cubicBezTo>
                    <a:cubicBezTo>
                      <a:pt x="279251" y="340082"/>
                      <a:pt x="284690" y="338202"/>
                      <a:pt x="289560" y="335280"/>
                    </a:cubicBezTo>
                    <a:lnTo>
                      <a:pt x="323850" y="312420"/>
                    </a:lnTo>
                    <a:lnTo>
                      <a:pt x="335280" y="304800"/>
                    </a:lnTo>
                    <a:cubicBezTo>
                      <a:pt x="336550" y="300990"/>
                      <a:pt x="337140" y="296881"/>
                      <a:pt x="339090" y="293370"/>
                    </a:cubicBezTo>
                    <a:cubicBezTo>
                      <a:pt x="343538" y="285364"/>
                      <a:pt x="351434" y="279198"/>
                      <a:pt x="354330" y="270510"/>
                    </a:cubicBezTo>
                    <a:cubicBezTo>
                      <a:pt x="355600" y="266700"/>
                      <a:pt x="357037" y="262942"/>
                      <a:pt x="358140" y="259080"/>
                    </a:cubicBezTo>
                    <a:cubicBezTo>
                      <a:pt x="367708" y="225592"/>
                      <a:pt x="356625" y="259815"/>
                      <a:pt x="365760" y="232410"/>
                    </a:cubicBezTo>
                    <a:cubicBezTo>
                      <a:pt x="364490" y="199390"/>
                      <a:pt x="364224" y="166316"/>
                      <a:pt x="361950" y="133350"/>
                    </a:cubicBezTo>
                    <a:cubicBezTo>
                      <a:pt x="361433" y="125857"/>
                      <a:pt x="354962" y="115820"/>
                      <a:pt x="350520" y="110490"/>
                    </a:cubicBezTo>
                    <a:cubicBezTo>
                      <a:pt x="347071" y="106351"/>
                      <a:pt x="343475" y="102192"/>
                      <a:pt x="339090" y="99060"/>
                    </a:cubicBezTo>
                    <a:cubicBezTo>
                      <a:pt x="334468" y="95759"/>
                      <a:pt x="329123" y="93549"/>
                      <a:pt x="323850" y="91440"/>
                    </a:cubicBezTo>
                    <a:cubicBezTo>
                      <a:pt x="308390" y="85256"/>
                      <a:pt x="300720" y="83752"/>
                      <a:pt x="285750" y="80010"/>
                    </a:cubicBezTo>
                    <a:cubicBezTo>
                      <a:pt x="256540" y="81280"/>
                      <a:pt x="227202" y="80811"/>
                      <a:pt x="198120" y="83820"/>
                    </a:cubicBezTo>
                    <a:cubicBezTo>
                      <a:pt x="190130" y="84647"/>
                      <a:pt x="175260" y="91440"/>
                      <a:pt x="175260" y="91440"/>
                    </a:cubicBezTo>
                    <a:cubicBezTo>
                      <a:pt x="171450" y="95250"/>
                      <a:pt x="168313" y="99881"/>
                      <a:pt x="163830" y="102870"/>
                    </a:cubicBezTo>
                    <a:cubicBezTo>
                      <a:pt x="160488" y="105098"/>
                      <a:pt x="155992" y="104884"/>
                      <a:pt x="152400" y="106680"/>
                    </a:cubicBezTo>
                    <a:cubicBezTo>
                      <a:pt x="148304" y="108728"/>
                      <a:pt x="144780" y="111760"/>
                      <a:pt x="140970" y="114300"/>
                    </a:cubicBezTo>
                    <a:cubicBezTo>
                      <a:pt x="138430" y="118110"/>
                      <a:pt x="136281" y="122212"/>
                      <a:pt x="133350" y="125730"/>
                    </a:cubicBezTo>
                    <a:cubicBezTo>
                      <a:pt x="129901" y="129869"/>
                      <a:pt x="124909" y="132677"/>
                      <a:pt x="121920" y="137160"/>
                    </a:cubicBezTo>
                    <a:cubicBezTo>
                      <a:pt x="117751" y="143413"/>
                      <a:pt x="114761" y="168684"/>
                      <a:pt x="114300" y="171450"/>
                    </a:cubicBezTo>
                    <a:cubicBezTo>
                      <a:pt x="115570" y="185420"/>
                      <a:pt x="115171" y="199644"/>
                      <a:pt x="118110" y="213360"/>
                    </a:cubicBezTo>
                    <a:cubicBezTo>
                      <a:pt x="119069" y="217837"/>
                      <a:pt x="122799" y="221272"/>
                      <a:pt x="125730" y="224790"/>
                    </a:cubicBezTo>
                    <a:cubicBezTo>
                      <a:pt x="130222" y="230180"/>
                      <a:pt x="141325" y="241115"/>
                      <a:pt x="148590" y="243840"/>
                    </a:cubicBezTo>
                    <a:cubicBezTo>
                      <a:pt x="154653" y="246114"/>
                      <a:pt x="161290" y="246380"/>
                      <a:pt x="167640" y="247650"/>
                    </a:cubicBezTo>
                    <a:cubicBezTo>
                      <a:pt x="186690" y="246380"/>
                      <a:pt x="205957" y="246979"/>
                      <a:pt x="224790" y="243840"/>
                    </a:cubicBezTo>
                    <a:cubicBezTo>
                      <a:pt x="238803" y="241504"/>
                      <a:pt x="235437" y="233975"/>
                      <a:pt x="240030" y="224790"/>
                    </a:cubicBezTo>
                    <a:cubicBezTo>
                      <a:pt x="242078" y="220694"/>
                      <a:pt x="247650" y="213360"/>
                      <a:pt x="247650" y="213360"/>
                    </a:cubicBezTo>
                  </a:path>
                </a:pathLst>
              </a:cu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7" name="Forme libre : forme 126">
                <a:extLst>
                  <a:ext uri="{FF2B5EF4-FFF2-40B4-BE49-F238E27FC236}">
                    <a16:creationId xmlns:a16="http://schemas.microsoft.com/office/drawing/2014/main" id="{EABAF78F-B899-4DFD-8568-E29B3D09BE21}"/>
                  </a:ext>
                </a:extLst>
              </p:cNvPr>
              <p:cNvSpPr/>
              <p:nvPr/>
            </p:nvSpPr>
            <p:spPr>
              <a:xfrm>
                <a:off x="1973580" y="2465070"/>
                <a:ext cx="64770" cy="53340"/>
              </a:xfrm>
              <a:custGeom>
                <a:avLst/>
                <a:gdLst>
                  <a:gd name="connsiteX0" fmla="*/ 0 w 64770"/>
                  <a:gd name="connsiteY0" fmla="*/ 0 h 53340"/>
                  <a:gd name="connsiteX1" fmla="*/ 3810 w 64770"/>
                  <a:gd name="connsiteY1" fmla="*/ 38100 h 53340"/>
                  <a:gd name="connsiteX2" fmla="*/ 26670 w 64770"/>
                  <a:gd name="connsiteY2" fmla="*/ 53340 h 53340"/>
                  <a:gd name="connsiteX3" fmla="*/ 57150 w 64770"/>
                  <a:gd name="connsiteY3" fmla="*/ 41910 h 53340"/>
                  <a:gd name="connsiteX4" fmla="*/ 64770 w 64770"/>
                  <a:gd name="connsiteY4" fmla="*/ 3048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770" h="53340">
                    <a:moveTo>
                      <a:pt x="0" y="0"/>
                    </a:moveTo>
                    <a:cubicBezTo>
                      <a:pt x="1270" y="12700"/>
                      <a:pt x="-1898" y="26684"/>
                      <a:pt x="3810" y="38100"/>
                    </a:cubicBezTo>
                    <a:cubicBezTo>
                      <a:pt x="7906" y="46291"/>
                      <a:pt x="26670" y="53340"/>
                      <a:pt x="26670" y="53340"/>
                    </a:cubicBezTo>
                    <a:cubicBezTo>
                      <a:pt x="40300" y="50614"/>
                      <a:pt x="47339" y="51721"/>
                      <a:pt x="57150" y="41910"/>
                    </a:cubicBezTo>
                    <a:cubicBezTo>
                      <a:pt x="60388" y="38672"/>
                      <a:pt x="64770" y="30480"/>
                      <a:pt x="64770" y="30480"/>
                    </a:cubicBezTo>
                  </a:path>
                </a:pathLst>
              </a:cu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8" name="Forme libre : forme 127">
                <a:extLst>
                  <a:ext uri="{FF2B5EF4-FFF2-40B4-BE49-F238E27FC236}">
                    <a16:creationId xmlns:a16="http://schemas.microsoft.com/office/drawing/2014/main" id="{7ED40B45-44A8-4EBE-B2BB-00F8E5753FD4}"/>
                  </a:ext>
                </a:extLst>
              </p:cNvPr>
              <p:cNvSpPr/>
              <p:nvPr/>
            </p:nvSpPr>
            <p:spPr>
              <a:xfrm rot="8677654">
                <a:off x="2011891" y="2451246"/>
                <a:ext cx="64770" cy="53340"/>
              </a:xfrm>
              <a:custGeom>
                <a:avLst/>
                <a:gdLst>
                  <a:gd name="connsiteX0" fmla="*/ 0 w 64770"/>
                  <a:gd name="connsiteY0" fmla="*/ 0 h 53340"/>
                  <a:gd name="connsiteX1" fmla="*/ 3810 w 64770"/>
                  <a:gd name="connsiteY1" fmla="*/ 38100 h 53340"/>
                  <a:gd name="connsiteX2" fmla="*/ 26670 w 64770"/>
                  <a:gd name="connsiteY2" fmla="*/ 53340 h 53340"/>
                  <a:gd name="connsiteX3" fmla="*/ 57150 w 64770"/>
                  <a:gd name="connsiteY3" fmla="*/ 41910 h 53340"/>
                  <a:gd name="connsiteX4" fmla="*/ 64770 w 64770"/>
                  <a:gd name="connsiteY4" fmla="*/ 3048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770" h="53340">
                    <a:moveTo>
                      <a:pt x="0" y="0"/>
                    </a:moveTo>
                    <a:cubicBezTo>
                      <a:pt x="1270" y="12700"/>
                      <a:pt x="-1898" y="26684"/>
                      <a:pt x="3810" y="38100"/>
                    </a:cubicBezTo>
                    <a:cubicBezTo>
                      <a:pt x="7906" y="46291"/>
                      <a:pt x="26670" y="53340"/>
                      <a:pt x="26670" y="53340"/>
                    </a:cubicBezTo>
                    <a:cubicBezTo>
                      <a:pt x="40300" y="50614"/>
                      <a:pt x="47339" y="51721"/>
                      <a:pt x="57150" y="41910"/>
                    </a:cubicBezTo>
                    <a:cubicBezTo>
                      <a:pt x="60388" y="38672"/>
                      <a:pt x="64770" y="30480"/>
                      <a:pt x="64770" y="30480"/>
                    </a:cubicBezTo>
                  </a:path>
                </a:pathLst>
              </a:cu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D618FB4-C3CD-4E65-9A60-A9A0BB10B278}"/>
                </a:ext>
              </a:extLst>
            </p:cNvPr>
            <p:cNvSpPr/>
            <p:nvPr/>
          </p:nvSpPr>
          <p:spPr>
            <a:xfrm>
              <a:off x="693802" y="2382640"/>
              <a:ext cx="720000" cy="288000"/>
            </a:xfrm>
            <a:prstGeom prst="rect">
              <a:avLst/>
            </a:prstGeom>
            <a:pattFill prst="lgConfetti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4" name="Groupe 53">
              <a:extLst>
                <a:ext uri="{FF2B5EF4-FFF2-40B4-BE49-F238E27FC236}">
                  <a16:creationId xmlns:a16="http://schemas.microsoft.com/office/drawing/2014/main" id="{A0F0228C-1380-4C04-9642-35D190A8483C}"/>
                </a:ext>
              </a:extLst>
            </p:cNvPr>
            <p:cNvGrpSpPr/>
            <p:nvPr/>
          </p:nvGrpSpPr>
          <p:grpSpPr>
            <a:xfrm>
              <a:off x="1431883" y="2402641"/>
              <a:ext cx="45719" cy="52388"/>
              <a:chOff x="1746128" y="2911792"/>
              <a:chExt cx="74124" cy="109538"/>
            </a:xfrm>
          </p:grpSpPr>
          <p:cxnSp>
            <p:nvCxnSpPr>
              <p:cNvPr id="122" name="Connecteur droit 121">
                <a:extLst>
                  <a:ext uri="{FF2B5EF4-FFF2-40B4-BE49-F238E27FC236}">
                    <a16:creationId xmlns:a16="http://schemas.microsoft.com/office/drawing/2014/main" id="{DC5DDBEE-8AB1-4B06-9EC6-108AB17731E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46128" y="2927984"/>
                <a:ext cx="53986" cy="93346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necteur droit 122">
                <a:extLst>
                  <a:ext uri="{FF2B5EF4-FFF2-40B4-BE49-F238E27FC236}">
                    <a16:creationId xmlns:a16="http://schemas.microsoft.com/office/drawing/2014/main" id="{9923D2DF-4EAA-42AF-9F31-3B1B42B60CE1}"/>
                  </a:ext>
                </a:extLst>
              </p:cNvPr>
              <p:cNvCxnSpPr/>
              <p:nvPr/>
            </p:nvCxnSpPr>
            <p:spPr>
              <a:xfrm flipV="1">
                <a:off x="1754237" y="2911792"/>
                <a:ext cx="57906" cy="2667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Connecteur droit 123">
                <a:extLst>
                  <a:ext uri="{FF2B5EF4-FFF2-40B4-BE49-F238E27FC236}">
                    <a16:creationId xmlns:a16="http://schemas.microsoft.com/office/drawing/2014/main" id="{9B4EB8B8-F40D-4E17-98D6-49DC0CC306E7}"/>
                  </a:ext>
                </a:extLst>
              </p:cNvPr>
              <p:cNvCxnSpPr/>
              <p:nvPr/>
            </p:nvCxnSpPr>
            <p:spPr>
              <a:xfrm flipH="1" flipV="1">
                <a:off x="1804035" y="2916554"/>
                <a:ext cx="16217" cy="43815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e 54">
              <a:extLst>
                <a:ext uri="{FF2B5EF4-FFF2-40B4-BE49-F238E27FC236}">
                  <a16:creationId xmlns:a16="http://schemas.microsoft.com/office/drawing/2014/main" id="{09F1B775-852C-4BC7-A159-6AE131D75439}"/>
                </a:ext>
              </a:extLst>
            </p:cNvPr>
            <p:cNvGrpSpPr/>
            <p:nvPr/>
          </p:nvGrpSpPr>
          <p:grpSpPr>
            <a:xfrm>
              <a:off x="1431724" y="2462497"/>
              <a:ext cx="45719" cy="52388"/>
              <a:chOff x="1746128" y="2911792"/>
              <a:chExt cx="74124" cy="109538"/>
            </a:xfrm>
          </p:grpSpPr>
          <p:cxnSp>
            <p:nvCxnSpPr>
              <p:cNvPr id="119" name="Connecteur droit 118">
                <a:extLst>
                  <a:ext uri="{FF2B5EF4-FFF2-40B4-BE49-F238E27FC236}">
                    <a16:creationId xmlns:a16="http://schemas.microsoft.com/office/drawing/2014/main" id="{EF11ADB5-1A01-4F2C-9D45-847F466396E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46128" y="2927984"/>
                <a:ext cx="53986" cy="93346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Connecteur droit 119">
                <a:extLst>
                  <a:ext uri="{FF2B5EF4-FFF2-40B4-BE49-F238E27FC236}">
                    <a16:creationId xmlns:a16="http://schemas.microsoft.com/office/drawing/2014/main" id="{1EAD0F5F-6E6A-4EA3-A2E4-3CEAEB2CA3EB}"/>
                  </a:ext>
                </a:extLst>
              </p:cNvPr>
              <p:cNvCxnSpPr/>
              <p:nvPr/>
            </p:nvCxnSpPr>
            <p:spPr>
              <a:xfrm flipV="1">
                <a:off x="1754237" y="2911792"/>
                <a:ext cx="57906" cy="2667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Connecteur droit 120">
                <a:extLst>
                  <a:ext uri="{FF2B5EF4-FFF2-40B4-BE49-F238E27FC236}">
                    <a16:creationId xmlns:a16="http://schemas.microsoft.com/office/drawing/2014/main" id="{AA8B0A64-6094-475F-A3C7-C24D03353D2D}"/>
                  </a:ext>
                </a:extLst>
              </p:cNvPr>
              <p:cNvCxnSpPr/>
              <p:nvPr/>
            </p:nvCxnSpPr>
            <p:spPr>
              <a:xfrm flipH="1" flipV="1">
                <a:off x="1804035" y="2916554"/>
                <a:ext cx="16217" cy="43815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03C8E70D-3A66-4696-85E5-829B3F2DCCF1}"/>
                </a:ext>
              </a:extLst>
            </p:cNvPr>
            <p:cNvGrpSpPr/>
            <p:nvPr/>
          </p:nvGrpSpPr>
          <p:grpSpPr>
            <a:xfrm>
              <a:off x="1426412" y="3277355"/>
              <a:ext cx="45719" cy="52388"/>
              <a:chOff x="1746128" y="2911792"/>
              <a:chExt cx="74124" cy="109538"/>
            </a:xfrm>
          </p:grpSpPr>
          <p:cxnSp>
            <p:nvCxnSpPr>
              <p:cNvPr id="116" name="Connecteur droit 115">
                <a:extLst>
                  <a:ext uri="{FF2B5EF4-FFF2-40B4-BE49-F238E27FC236}">
                    <a16:creationId xmlns:a16="http://schemas.microsoft.com/office/drawing/2014/main" id="{DE6B4748-3B33-471A-AB9A-E9EC8E5731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46128" y="2927984"/>
                <a:ext cx="53986" cy="93346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necteur droit 116">
                <a:extLst>
                  <a:ext uri="{FF2B5EF4-FFF2-40B4-BE49-F238E27FC236}">
                    <a16:creationId xmlns:a16="http://schemas.microsoft.com/office/drawing/2014/main" id="{64D472E2-2F7D-4E3D-8DA2-F3D4114A9FB0}"/>
                  </a:ext>
                </a:extLst>
              </p:cNvPr>
              <p:cNvCxnSpPr/>
              <p:nvPr/>
            </p:nvCxnSpPr>
            <p:spPr>
              <a:xfrm flipV="1">
                <a:off x="1754237" y="2911792"/>
                <a:ext cx="57906" cy="2667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necteur droit 117">
                <a:extLst>
                  <a:ext uri="{FF2B5EF4-FFF2-40B4-BE49-F238E27FC236}">
                    <a16:creationId xmlns:a16="http://schemas.microsoft.com/office/drawing/2014/main" id="{85EA97C6-DC19-4925-AD19-270E2584F941}"/>
                  </a:ext>
                </a:extLst>
              </p:cNvPr>
              <p:cNvCxnSpPr/>
              <p:nvPr/>
            </p:nvCxnSpPr>
            <p:spPr>
              <a:xfrm flipH="1" flipV="1">
                <a:off x="1804035" y="2916554"/>
                <a:ext cx="16217" cy="43815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Étoile : 4 branches 56">
              <a:extLst>
                <a:ext uri="{FF2B5EF4-FFF2-40B4-BE49-F238E27FC236}">
                  <a16:creationId xmlns:a16="http://schemas.microsoft.com/office/drawing/2014/main" id="{6BC39FA5-D299-4A51-8647-74CEC7C7FFBF}"/>
                </a:ext>
              </a:extLst>
            </p:cNvPr>
            <p:cNvSpPr/>
            <p:nvPr/>
          </p:nvSpPr>
          <p:spPr>
            <a:xfrm>
              <a:off x="618523" y="2717185"/>
              <a:ext cx="45719" cy="45719"/>
            </a:xfrm>
            <a:prstGeom prst="star4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Étoile : 4 branches 57">
              <a:extLst>
                <a:ext uri="{FF2B5EF4-FFF2-40B4-BE49-F238E27FC236}">
                  <a16:creationId xmlns:a16="http://schemas.microsoft.com/office/drawing/2014/main" id="{BF6F08AB-5915-41AA-9315-B8481084512C}"/>
                </a:ext>
              </a:extLst>
            </p:cNvPr>
            <p:cNvSpPr/>
            <p:nvPr/>
          </p:nvSpPr>
          <p:spPr>
            <a:xfrm>
              <a:off x="618523" y="2220547"/>
              <a:ext cx="45719" cy="45719"/>
            </a:xfrm>
            <a:prstGeom prst="star4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BDB0A98-A81A-4710-AC49-2A6B6031C952}"/>
                </a:ext>
              </a:extLst>
            </p:cNvPr>
            <p:cNvSpPr/>
            <p:nvPr/>
          </p:nvSpPr>
          <p:spPr>
            <a:xfrm>
              <a:off x="697029" y="3203721"/>
              <a:ext cx="720000" cy="331618"/>
            </a:xfrm>
            <a:prstGeom prst="rect">
              <a:avLst/>
            </a:prstGeom>
            <a:pattFill prst="lgConfetti">
              <a:fgClr>
                <a:srgbClr val="7F7F7F"/>
              </a:fgClr>
              <a:bgClr>
                <a:schemeClr val="bg1"/>
              </a:bgClr>
            </a:patt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 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BD7E03E-84C0-4A50-9DDE-4BE8886CD38E}"/>
                </a:ext>
              </a:extLst>
            </p:cNvPr>
            <p:cNvSpPr/>
            <p:nvPr/>
          </p:nvSpPr>
          <p:spPr>
            <a:xfrm>
              <a:off x="697100" y="3539167"/>
              <a:ext cx="720000" cy="335902"/>
            </a:xfrm>
            <a:prstGeom prst="rect">
              <a:avLst/>
            </a:prstGeom>
            <a:pattFill prst="spher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5A485F73-B948-4A97-A6BE-3834C2318A10}"/>
                </a:ext>
              </a:extLst>
            </p:cNvPr>
            <p:cNvSpPr/>
            <p:nvPr/>
          </p:nvSpPr>
          <p:spPr>
            <a:xfrm>
              <a:off x="697100" y="3879692"/>
              <a:ext cx="720000" cy="756611"/>
            </a:xfrm>
            <a:prstGeom prst="rect">
              <a:avLst/>
            </a:prstGeom>
            <a:pattFill prst="horzBrick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D0698649-C4FB-46B0-9721-C9F86395D557}"/>
                </a:ext>
              </a:extLst>
            </p:cNvPr>
            <p:cNvCxnSpPr>
              <a:cxnSpLocks/>
            </p:cNvCxnSpPr>
            <p:nvPr/>
          </p:nvCxnSpPr>
          <p:spPr>
            <a:xfrm>
              <a:off x="689984" y="3875529"/>
              <a:ext cx="79890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9C1485D-D7DA-4C35-B92E-29C68DA98E27}"/>
                </a:ext>
              </a:extLst>
            </p:cNvPr>
            <p:cNvSpPr/>
            <p:nvPr/>
          </p:nvSpPr>
          <p:spPr>
            <a:xfrm>
              <a:off x="693802" y="2670613"/>
              <a:ext cx="720000" cy="534732"/>
            </a:xfrm>
            <a:prstGeom prst="rect">
              <a:avLst/>
            </a:prstGeom>
            <a:pattFill prst="lgConfetti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8B2D147-C882-4BF6-8CB7-4AF2D4DB5C90}"/>
                </a:ext>
              </a:extLst>
            </p:cNvPr>
            <p:cNvSpPr/>
            <p:nvPr/>
          </p:nvSpPr>
          <p:spPr>
            <a:xfrm>
              <a:off x="689040" y="3206106"/>
              <a:ext cx="720000" cy="57600"/>
            </a:xfrm>
            <a:prstGeom prst="rect">
              <a:avLst/>
            </a:prstGeom>
            <a:pattFill prst="smConfetti">
              <a:fgClr>
                <a:srgbClr val="39230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2456686-4AB4-495F-841D-CA28AD01AA3D}"/>
                </a:ext>
              </a:extLst>
            </p:cNvPr>
            <p:cNvSpPr/>
            <p:nvPr/>
          </p:nvSpPr>
          <p:spPr>
            <a:xfrm>
              <a:off x="689040" y="3305856"/>
              <a:ext cx="720000" cy="57600"/>
            </a:xfrm>
            <a:prstGeom prst="rect">
              <a:avLst/>
            </a:prstGeom>
            <a:pattFill prst="smConfetti">
              <a:fgClr>
                <a:srgbClr val="39230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D124180-A6D9-42E4-8CC6-EBFA24AA4FE7}"/>
                </a:ext>
              </a:extLst>
            </p:cNvPr>
            <p:cNvSpPr/>
            <p:nvPr/>
          </p:nvSpPr>
          <p:spPr>
            <a:xfrm>
              <a:off x="693802" y="3456983"/>
              <a:ext cx="720000" cy="57600"/>
            </a:xfrm>
            <a:prstGeom prst="rect">
              <a:avLst/>
            </a:prstGeom>
            <a:pattFill prst="smConfetti">
              <a:fgClr>
                <a:srgbClr val="39230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6131F56-78C2-43FD-A977-C13DDAB29576}"/>
                </a:ext>
              </a:extLst>
            </p:cNvPr>
            <p:cNvSpPr/>
            <p:nvPr/>
          </p:nvSpPr>
          <p:spPr>
            <a:xfrm>
              <a:off x="696611" y="3300887"/>
              <a:ext cx="720000" cy="21600"/>
            </a:xfrm>
            <a:prstGeom prst="rect">
              <a:avLst/>
            </a:prstGeom>
            <a:pattFill prst="spher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966226CB-2535-4148-BEEB-350368486A2B}"/>
                </a:ext>
              </a:extLst>
            </p:cNvPr>
            <p:cNvSpPr/>
            <p:nvPr/>
          </p:nvSpPr>
          <p:spPr>
            <a:xfrm>
              <a:off x="691862" y="3453177"/>
              <a:ext cx="720000" cy="21600"/>
            </a:xfrm>
            <a:prstGeom prst="rect">
              <a:avLst/>
            </a:prstGeom>
            <a:pattFill prst="spher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DDE489A6-3F37-4BE7-B327-067E618A8518}"/>
                </a:ext>
              </a:extLst>
            </p:cNvPr>
            <p:cNvGrpSpPr/>
            <p:nvPr/>
          </p:nvGrpSpPr>
          <p:grpSpPr>
            <a:xfrm>
              <a:off x="1426412" y="3417359"/>
              <a:ext cx="45719" cy="52388"/>
              <a:chOff x="1746128" y="2911792"/>
              <a:chExt cx="74124" cy="109538"/>
            </a:xfrm>
          </p:grpSpPr>
          <p:cxnSp>
            <p:nvCxnSpPr>
              <p:cNvPr id="113" name="Connecteur droit 112">
                <a:extLst>
                  <a:ext uri="{FF2B5EF4-FFF2-40B4-BE49-F238E27FC236}">
                    <a16:creationId xmlns:a16="http://schemas.microsoft.com/office/drawing/2014/main" id="{4B8EDF3F-FBF1-4AC8-B473-488664A724F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46128" y="2927984"/>
                <a:ext cx="53986" cy="93346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necteur droit 113">
                <a:extLst>
                  <a:ext uri="{FF2B5EF4-FFF2-40B4-BE49-F238E27FC236}">
                    <a16:creationId xmlns:a16="http://schemas.microsoft.com/office/drawing/2014/main" id="{5232ED5D-B186-4B51-BC73-08E1C145F4DD}"/>
                  </a:ext>
                </a:extLst>
              </p:cNvPr>
              <p:cNvCxnSpPr/>
              <p:nvPr/>
            </p:nvCxnSpPr>
            <p:spPr>
              <a:xfrm flipV="1">
                <a:off x="1754237" y="2911792"/>
                <a:ext cx="57906" cy="2667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Connecteur droit 114">
                <a:extLst>
                  <a:ext uri="{FF2B5EF4-FFF2-40B4-BE49-F238E27FC236}">
                    <a16:creationId xmlns:a16="http://schemas.microsoft.com/office/drawing/2014/main" id="{F76572D0-A4FE-48A5-909A-D33512704202}"/>
                  </a:ext>
                </a:extLst>
              </p:cNvPr>
              <p:cNvCxnSpPr/>
              <p:nvPr/>
            </p:nvCxnSpPr>
            <p:spPr>
              <a:xfrm flipH="1" flipV="1">
                <a:off x="1804035" y="2916554"/>
                <a:ext cx="16217" cy="43815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FBAC6A7D-BB57-46F1-8EFB-29EA1CA2EB35}"/>
                </a:ext>
              </a:extLst>
            </p:cNvPr>
            <p:cNvSpPr/>
            <p:nvPr/>
          </p:nvSpPr>
          <p:spPr>
            <a:xfrm>
              <a:off x="697035" y="2897758"/>
              <a:ext cx="720000" cy="21600"/>
            </a:xfrm>
            <a:prstGeom prst="rect">
              <a:avLst/>
            </a:prstGeom>
            <a:pattFill prst="sphere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1FFABAA-DD17-45E7-8CC9-8603F8B3FFB4}"/>
                </a:ext>
              </a:extLst>
            </p:cNvPr>
            <p:cNvSpPr/>
            <p:nvPr/>
          </p:nvSpPr>
          <p:spPr>
            <a:xfrm>
              <a:off x="696467" y="2732667"/>
              <a:ext cx="720000" cy="43200"/>
            </a:xfrm>
            <a:prstGeom prst="rect">
              <a:avLst/>
            </a:prstGeom>
            <a:pattFill prst="pct70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929F07D-BD85-4E83-9889-44DB180BAAAE}"/>
                </a:ext>
              </a:extLst>
            </p:cNvPr>
            <p:cNvSpPr/>
            <p:nvPr/>
          </p:nvSpPr>
          <p:spPr>
            <a:xfrm>
              <a:off x="693802" y="2237691"/>
              <a:ext cx="720000" cy="25200"/>
            </a:xfrm>
            <a:prstGeom prst="rect">
              <a:avLst/>
            </a:prstGeom>
            <a:pattFill prst="pct70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E6361C8-AEC8-438D-9618-DB25FAAAEA30}"/>
                </a:ext>
              </a:extLst>
            </p:cNvPr>
            <p:cNvSpPr/>
            <p:nvPr/>
          </p:nvSpPr>
          <p:spPr>
            <a:xfrm>
              <a:off x="691847" y="2192322"/>
              <a:ext cx="720000" cy="32400"/>
            </a:xfrm>
            <a:prstGeom prst="rect">
              <a:avLst/>
            </a:prstGeom>
            <a:pattFill prst="pct50">
              <a:fgClr>
                <a:srgbClr val="39230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4" name="Connecteur droit avec flèche 73">
              <a:extLst>
                <a:ext uri="{FF2B5EF4-FFF2-40B4-BE49-F238E27FC236}">
                  <a16:creationId xmlns:a16="http://schemas.microsoft.com/office/drawing/2014/main" id="{22DACCEE-113E-49C3-89E4-9027D6F18A2C}"/>
                </a:ext>
              </a:extLst>
            </p:cNvPr>
            <p:cNvCxnSpPr>
              <a:cxnSpLocks/>
            </p:cNvCxnSpPr>
            <p:nvPr/>
          </p:nvCxnSpPr>
          <p:spPr>
            <a:xfrm>
              <a:off x="444280" y="2360078"/>
              <a:ext cx="140673" cy="0"/>
            </a:xfrm>
            <a:prstGeom prst="straightConnector1">
              <a:avLst/>
            </a:prstGeom>
            <a:ln w="3175">
              <a:solidFill>
                <a:srgbClr val="FF0000"/>
              </a:solidFill>
              <a:tailEnd type="stealth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avec flèche 74">
              <a:extLst>
                <a:ext uri="{FF2B5EF4-FFF2-40B4-BE49-F238E27FC236}">
                  <a16:creationId xmlns:a16="http://schemas.microsoft.com/office/drawing/2014/main" id="{DAEF53BF-3A34-4255-8A62-CA21F33763F0}"/>
                </a:ext>
              </a:extLst>
            </p:cNvPr>
            <p:cNvCxnSpPr>
              <a:cxnSpLocks/>
            </p:cNvCxnSpPr>
            <p:nvPr/>
          </p:nvCxnSpPr>
          <p:spPr>
            <a:xfrm>
              <a:off x="450075" y="2203403"/>
              <a:ext cx="134878" cy="82"/>
            </a:xfrm>
            <a:prstGeom prst="straightConnector1">
              <a:avLst/>
            </a:prstGeom>
            <a:ln w="3175">
              <a:solidFill>
                <a:srgbClr val="FF0000"/>
              </a:solidFill>
              <a:tailEnd type="stealth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avec flèche 75">
              <a:extLst>
                <a:ext uri="{FF2B5EF4-FFF2-40B4-BE49-F238E27FC236}">
                  <a16:creationId xmlns:a16="http://schemas.microsoft.com/office/drawing/2014/main" id="{EA27E703-5F91-48CB-ABED-32FDE25B49A1}"/>
                </a:ext>
              </a:extLst>
            </p:cNvPr>
            <p:cNvCxnSpPr>
              <a:cxnSpLocks/>
            </p:cNvCxnSpPr>
            <p:nvPr/>
          </p:nvCxnSpPr>
          <p:spPr>
            <a:xfrm>
              <a:off x="450022" y="2154400"/>
              <a:ext cx="133780" cy="0"/>
            </a:xfrm>
            <a:prstGeom prst="straightConnector1">
              <a:avLst/>
            </a:prstGeom>
            <a:ln w="3175">
              <a:solidFill>
                <a:srgbClr val="FF0000"/>
              </a:solidFill>
              <a:tailEnd type="stealth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avec flèche 76">
              <a:extLst>
                <a:ext uri="{FF2B5EF4-FFF2-40B4-BE49-F238E27FC236}">
                  <a16:creationId xmlns:a16="http://schemas.microsoft.com/office/drawing/2014/main" id="{EF6D3FD8-4CF5-4C93-94ED-C9D152D89015}"/>
                </a:ext>
              </a:extLst>
            </p:cNvPr>
            <p:cNvCxnSpPr>
              <a:cxnSpLocks/>
            </p:cNvCxnSpPr>
            <p:nvPr/>
          </p:nvCxnSpPr>
          <p:spPr>
            <a:xfrm>
              <a:off x="444280" y="2738097"/>
              <a:ext cx="140673" cy="0"/>
            </a:xfrm>
            <a:prstGeom prst="straightConnector1">
              <a:avLst/>
            </a:prstGeom>
            <a:ln w="3175">
              <a:solidFill>
                <a:srgbClr val="FF0000"/>
              </a:solidFill>
              <a:tailEnd type="stealth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avec flèche 77">
              <a:extLst>
                <a:ext uri="{FF2B5EF4-FFF2-40B4-BE49-F238E27FC236}">
                  <a16:creationId xmlns:a16="http://schemas.microsoft.com/office/drawing/2014/main" id="{730F1E9C-66E2-4FCE-BAFF-E6AFFCDBA68C}"/>
                </a:ext>
              </a:extLst>
            </p:cNvPr>
            <p:cNvCxnSpPr>
              <a:cxnSpLocks/>
            </p:cNvCxnSpPr>
            <p:nvPr/>
          </p:nvCxnSpPr>
          <p:spPr>
            <a:xfrm>
              <a:off x="444280" y="2244939"/>
              <a:ext cx="140673" cy="0"/>
            </a:xfrm>
            <a:prstGeom prst="straightConnector1">
              <a:avLst/>
            </a:prstGeom>
            <a:ln w="3175">
              <a:solidFill>
                <a:srgbClr val="FF0000"/>
              </a:solidFill>
              <a:tailEnd type="stealth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568579A1-CF65-420C-AC0F-5E73ED9DED43}"/>
                </a:ext>
              </a:extLst>
            </p:cNvPr>
            <p:cNvSpPr/>
            <p:nvPr/>
          </p:nvSpPr>
          <p:spPr>
            <a:xfrm>
              <a:off x="691847" y="2446754"/>
              <a:ext cx="720000" cy="18000"/>
            </a:xfrm>
            <a:prstGeom prst="rect">
              <a:avLst/>
            </a:prstGeom>
            <a:pattFill prst="spher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7DFE6E6-352A-4E5D-9D3E-C50D771ABA96}"/>
                </a:ext>
              </a:extLst>
            </p:cNvPr>
            <p:cNvSpPr/>
            <p:nvPr/>
          </p:nvSpPr>
          <p:spPr>
            <a:xfrm>
              <a:off x="691847" y="2394082"/>
              <a:ext cx="720000" cy="18000"/>
            </a:xfrm>
            <a:prstGeom prst="rect">
              <a:avLst/>
            </a:prstGeom>
            <a:pattFill prst="pct60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CEACBE42-1FAA-4060-BF45-EDEF8A4E88DF}"/>
                </a:ext>
              </a:extLst>
            </p:cNvPr>
            <p:cNvSpPr/>
            <p:nvPr/>
          </p:nvSpPr>
          <p:spPr>
            <a:xfrm>
              <a:off x="692616" y="2524797"/>
              <a:ext cx="720000" cy="18000"/>
            </a:xfrm>
            <a:prstGeom prst="rect">
              <a:avLst/>
            </a:prstGeom>
            <a:pattFill prst="spher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59472A98-24A8-4D17-A718-24F4BD59370D}"/>
                </a:ext>
              </a:extLst>
            </p:cNvPr>
            <p:cNvSpPr/>
            <p:nvPr/>
          </p:nvSpPr>
          <p:spPr>
            <a:xfrm>
              <a:off x="692616" y="2472125"/>
              <a:ext cx="720000" cy="18000"/>
            </a:xfrm>
            <a:prstGeom prst="rect">
              <a:avLst/>
            </a:prstGeom>
            <a:pattFill prst="pct60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B60A145-1039-4FFC-B623-DE9EDE299E5A}"/>
                </a:ext>
              </a:extLst>
            </p:cNvPr>
            <p:cNvSpPr/>
            <p:nvPr/>
          </p:nvSpPr>
          <p:spPr>
            <a:xfrm>
              <a:off x="691847" y="2611259"/>
              <a:ext cx="720000" cy="18000"/>
            </a:xfrm>
            <a:prstGeom prst="rect">
              <a:avLst/>
            </a:prstGeom>
            <a:pattFill prst="spher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BBD5C72-29AF-462A-A874-9721352EFE9E}"/>
                </a:ext>
              </a:extLst>
            </p:cNvPr>
            <p:cNvSpPr/>
            <p:nvPr/>
          </p:nvSpPr>
          <p:spPr>
            <a:xfrm>
              <a:off x="691847" y="2558587"/>
              <a:ext cx="720000" cy="18000"/>
            </a:xfrm>
            <a:prstGeom prst="rect">
              <a:avLst/>
            </a:prstGeom>
            <a:pattFill prst="pct60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5" name="Connecteur droit 84">
              <a:extLst>
                <a:ext uri="{FF2B5EF4-FFF2-40B4-BE49-F238E27FC236}">
                  <a16:creationId xmlns:a16="http://schemas.microsoft.com/office/drawing/2014/main" id="{76B04B90-0C88-4B05-ACB9-D2083A99342F}"/>
                </a:ext>
              </a:extLst>
            </p:cNvPr>
            <p:cNvCxnSpPr/>
            <p:nvPr/>
          </p:nvCxnSpPr>
          <p:spPr>
            <a:xfrm>
              <a:off x="691847" y="336099"/>
              <a:ext cx="0" cy="425279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>
              <a:extLst>
                <a:ext uri="{FF2B5EF4-FFF2-40B4-BE49-F238E27FC236}">
                  <a16:creationId xmlns:a16="http://schemas.microsoft.com/office/drawing/2014/main" id="{E33631A4-F07C-4A04-B5C2-8A122CB5F59F}"/>
                </a:ext>
              </a:extLst>
            </p:cNvPr>
            <p:cNvCxnSpPr/>
            <p:nvPr/>
          </p:nvCxnSpPr>
          <p:spPr>
            <a:xfrm>
              <a:off x="1410358" y="336099"/>
              <a:ext cx="0" cy="425279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>
              <a:extLst>
                <a:ext uri="{FF2B5EF4-FFF2-40B4-BE49-F238E27FC236}">
                  <a16:creationId xmlns:a16="http://schemas.microsoft.com/office/drawing/2014/main" id="{FB057F30-E595-423B-B17A-9A4B1D6348C9}"/>
                </a:ext>
              </a:extLst>
            </p:cNvPr>
            <p:cNvCxnSpPr/>
            <p:nvPr/>
          </p:nvCxnSpPr>
          <p:spPr>
            <a:xfrm>
              <a:off x="583802" y="324229"/>
              <a:ext cx="11398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05F2851A-917B-457C-8C24-5DE5AA573A09}"/>
                </a:ext>
              </a:extLst>
            </p:cNvPr>
            <p:cNvCxnSpPr/>
            <p:nvPr/>
          </p:nvCxnSpPr>
          <p:spPr>
            <a:xfrm>
              <a:off x="569935" y="1044790"/>
              <a:ext cx="11398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88">
              <a:extLst>
                <a:ext uri="{FF2B5EF4-FFF2-40B4-BE49-F238E27FC236}">
                  <a16:creationId xmlns:a16="http://schemas.microsoft.com/office/drawing/2014/main" id="{2D257BD8-6581-46A7-B863-3B203160BECE}"/>
                </a:ext>
              </a:extLst>
            </p:cNvPr>
            <p:cNvCxnSpPr/>
            <p:nvPr/>
          </p:nvCxnSpPr>
          <p:spPr>
            <a:xfrm>
              <a:off x="569935" y="1762182"/>
              <a:ext cx="11398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89">
              <a:extLst>
                <a:ext uri="{FF2B5EF4-FFF2-40B4-BE49-F238E27FC236}">
                  <a16:creationId xmlns:a16="http://schemas.microsoft.com/office/drawing/2014/main" id="{3FF61FD0-0F3F-4B1F-9735-52AF39D0B17B}"/>
                </a:ext>
              </a:extLst>
            </p:cNvPr>
            <p:cNvCxnSpPr/>
            <p:nvPr/>
          </p:nvCxnSpPr>
          <p:spPr>
            <a:xfrm>
              <a:off x="569935" y="2477073"/>
              <a:ext cx="11398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>
              <a:extLst>
                <a:ext uri="{FF2B5EF4-FFF2-40B4-BE49-F238E27FC236}">
                  <a16:creationId xmlns:a16="http://schemas.microsoft.com/office/drawing/2014/main" id="{B8690086-2E20-4802-ADF7-1870937675C9}"/>
                </a:ext>
              </a:extLst>
            </p:cNvPr>
            <p:cNvCxnSpPr/>
            <p:nvPr/>
          </p:nvCxnSpPr>
          <p:spPr>
            <a:xfrm>
              <a:off x="569935" y="3196455"/>
              <a:ext cx="11398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91">
              <a:extLst>
                <a:ext uri="{FF2B5EF4-FFF2-40B4-BE49-F238E27FC236}">
                  <a16:creationId xmlns:a16="http://schemas.microsoft.com/office/drawing/2014/main" id="{8599AF73-C49A-40DD-AC43-23E4877F7ED0}"/>
                </a:ext>
              </a:extLst>
            </p:cNvPr>
            <p:cNvCxnSpPr/>
            <p:nvPr/>
          </p:nvCxnSpPr>
          <p:spPr>
            <a:xfrm>
              <a:off x="569935" y="3912860"/>
              <a:ext cx="11398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eur droit 92">
              <a:extLst>
                <a:ext uri="{FF2B5EF4-FFF2-40B4-BE49-F238E27FC236}">
                  <a16:creationId xmlns:a16="http://schemas.microsoft.com/office/drawing/2014/main" id="{91C53950-88DB-45BB-9D88-78DA550E481C}"/>
                </a:ext>
              </a:extLst>
            </p:cNvPr>
            <p:cNvCxnSpPr/>
            <p:nvPr/>
          </p:nvCxnSpPr>
          <p:spPr>
            <a:xfrm>
              <a:off x="569935" y="3557368"/>
              <a:ext cx="11398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93">
              <a:extLst>
                <a:ext uri="{FF2B5EF4-FFF2-40B4-BE49-F238E27FC236}">
                  <a16:creationId xmlns:a16="http://schemas.microsoft.com/office/drawing/2014/main" id="{D75C193F-C4FB-475F-9AE8-83148403BF04}"/>
                </a:ext>
              </a:extLst>
            </p:cNvPr>
            <p:cNvCxnSpPr/>
            <p:nvPr/>
          </p:nvCxnSpPr>
          <p:spPr>
            <a:xfrm>
              <a:off x="569935" y="2840191"/>
              <a:ext cx="11398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eur droit 94">
              <a:extLst>
                <a:ext uri="{FF2B5EF4-FFF2-40B4-BE49-F238E27FC236}">
                  <a16:creationId xmlns:a16="http://schemas.microsoft.com/office/drawing/2014/main" id="{393B1B3A-353E-4F86-97A6-50F6447FC921}"/>
                </a:ext>
              </a:extLst>
            </p:cNvPr>
            <p:cNvCxnSpPr/>
            <p:nvPr/>
          </p:nvCxnSpPr>
          <p:spPr>
            <a:xfrm>
              <a:off x="569935" y="2120342"/>
              <a:ext cx="11398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>
              <a:extLst>
                <a:ext uri="{FF2B5EF4-FFF2-40B4-BE49-F238E27FC236}">
                  <a16:creationId xmlns:a16="http://schemas.microsoft.com/office/drawing/2014/main" id="{26C98F25-BCF2-4904-A453-C47D1FF339CC}"/>
                </a:ext>
              </a:extLst>
            </p:cNvPr>
            <p:cNvCxnSpPr/>
            <p:nvPr/>
          </p:nvCxnSpPr>
          <p:spPr>
            <a:xfrm>
              <a:off x="569935" y="1404078"/>
              <a:ext cx="11398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id="{C63E68B9-A343-4C73-A600-3B91A6E47872}"/>
                </a:ext>
              </a:extLst>
            </p:cNvPr>
            <p:cNvCxnSpPr>
              <a:cxnSpLocks/>
            </p:cNvCxnSpPr>
            <p:nvPr/>
          </p:nvCxnSpPr>
          <p:spPr>
            <a:xfrm>
              <a:off x="626927" y="1220903"/>
              <a:ext cx="5699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>
              <a:extLst>
                <a:ext uri="{FF2B5EF4-FFF2-40B4-BE49-F238E27FC236}">
                  <a16:creationId xmlns:a16="http://schemas.microsoft.com/office/drawing/2014/main" id="{F8E4EB17-33AF-4EFB-9CD1-CED4AF1EAC90}"/>
                </a:ext>
              </a:extLst>
            </p:cNvPr>
            <p:cNvCxnSpPr>
              <a:cxnSpLocks/>
            </p:cNvCxnSpPr>
            <p:nvPr/>
          </p:nvCxnSpPr>
          <p:spPr>
            <a:xfrm>
              <a:off x="626927" y="1579678"/>
              <a:ext cx="5699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98">
              <a:extLst>
                <a:ext uri="{FF2B5EF4-FFF2-40B4-BE49-F238E27FC236}">
                  <a16:creationId xmlns:a16="http://schemas.microsoft.com/office/drawing/2014/main" id="{39251913-956F-46EB-B658-376730EC603A}"/>
                </a:ext>
              </a:extLst>
            </p:cNvPr>
            <p:cNvCxnSpPr>
              <a:cxnSpLocks/>
            </p:cNvCxnSpPr>
            <p:nvPr/>
          </p:nvCxnSpPr>
          <p:spPr>
            <a:xfrm>
              <a:off x="626927" y="865085"/>
              <a:ext cx="5699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cteur droit 99">
              <a:extLst>
                <a:ext uri="{FF2B5EF4-FFF2-40B4-BE49-F238E27FC236}">
                  <a16:creationId xmlns:a16="http://schemas.microsoft.com/office/drawing/2014/main" id="{599F4BAB-61F9-4936-BE5A-0B418BEA94AF}"/>
                </a:ext>
              </a:extLst>
            </p:cNvPr>
            <p:cNvCxnSpPr>
              <a:cxnSpLocks/>
            </p:cNvCxnSpPr>
            <p:nvPr/>
          </p:nvCxnSpPr>
          <p:spPr>
            <a:xfrm>
              <a:off x="626927" y="502757"/>
              <a:ext cx="5699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100">
              <a:extLst>
                <a:ext uri="{FF2B5EF4-FFF2-40B4-BE49-F238E27FC236}">
                  <a16:creationId xmlns:a16="http://schemas.microsoft.com/office/drawing/2014/main" id="{2A26DFE1-EE18-4356-BA60-F9C37DD927E9}"/>
                </a:ext>
              </a:extLst>
            </p:cNvPr>
            <p:cNvCxnSpPr>
              <a:cxnSpLocks/>
            </p:cNvCxnSpPr>
            <p:nvPr/>
          </p:nvCxnSpPr>
          <p:spPr>
            <a:xfrm>
              <a:off x="626927" y="1939362"/>
              <a:ext cx="5699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>
              <a:extLst>
                <a:ext uri="{FF2B5EF4-FFF2-40B4-BE49-F238E27FC236}">
                  <a16:creationId xmlns:a16="http://schemas.microsoft.com/office/drawing/2014/main" id="{8D01FDBD-4719-476B-8E3B-2A73FB25F5F1}"/>
                </a:ext>
              </a:extLst>
            </p:cNvPr>
            <p:cNvCxnSpPr>
              <a:cxnSpLocks/>
            </p:cNvCxnSpPr>
            <p:nvPr/>
          </p:nvCxnSpPr>
          <p:spPr>
            <a:xfrm>
              <a:off x="626927" y="2298095"/>
              <a:ext cx="5699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102">
              <a:extLst>
                <a:ext uri="{FF2B5EF4-FFF2-40B4-BE49-F238E27FC236}">
                  <a16:creationId xmlns:a16="http://schemas.microsoft.com/office/drawing/2014/main" id="{74BA1B5B-2B55-41A4-BCCD-29299B2AB440}"/>
                </a:ext>
              </a:extLst>
            </p:cNvPr>
            <p:cNvCxnSpPr>
              <a:cxnSpLocks/>
            </p:cNvCxnSpPr>
            <p:nvPr/>
          </p:nvCxnSpPr>
          <p:spPr>
            <a:xfrm>
              <a:off x="626927" y="2656878"/>
              <a:ext cx="5699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103">
              <a:extLst>
                <a:ext uri="{FF2B5EF4-FFF2-40B4-BE49-F238E27FC236}">
                  <a16:creationId xmlns:a16="http://schemas.microsoft.com/office/drawing/2014/main" id="{C846320A-E23C-4ED2-8CD0-427190A10308}"/>
                </a:ext>
              </a:extLst>
            </p:cNvPr>
            <p:cNvCxnSpPr>
              <a:cxnSpLocks/>
            </p:cNvCxnSpPr>
            <p:nvPr/>
          </p:nvCxnSpPr>
          <p:spPr>
            <a:xfrm>
              <a:off x="626927" y="3022572"/>
              <a:ext cx="5699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4">
              <a:extLst>
                <a:ext uri="{FF2B5EF4-FFF2-40B4-BE49-F238E27FC236}">
                  <a16:creationId xmlns:a16="http://schemas.microsoft.com/office/drawing/2014/main" id="{BF490320-7C51-464B-BC32-ED96B127BF75}"/>
                </a:ext>
              </a:extLst>
            </p:cNvPr>
            <p:cNvCxnSpPr>
              <a:cxnSpLocks/>
            </p:cNvCxnSpPr>
            <p:nvPr/>
          </p:nvCxnSpPr>
          <p:spPr>
            <a:xfrm>
              <a:off x="626927" y="3375752"/>
              <a:ext cx="5699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>
              <a:extLst>
                <a:ext uri="{FF2B5EF4-FFF2-40B4-BE49-F238E27FC236}">
                  <a16:creationId xmlns:a16="http://schemas.microsoft.com/office/drawing/2014/main" id="{E7ABC163-BD52-4621-A77D-12C7C923E3FE}"/>
                </a:ext>
              </a:extLst>
            </p:cNvPr>
            <p:cNvCxnSpPr>
              <a:cxnSpLocks/>
            </p:cNvCxnSpPr>
            <p:nvPr/>
          </p:nvCxnSpPr>
          <p:spPr>
            <a:xfrm>
              <a:off x="626927" y="3740010"/>
              <a:ext cx="5699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cteur droit 106">
              <a:extLst>
                <a:ext uri="{FF2B5EF4-FFF2-40B4-BE49-F238E27FC236}">
                  <a16:creationId xmlns:a16="http://schemas.microsoft.com/office/drawing/2014/main" id="{84C0DDDD-FBA6-48A2-B411-9714A6282D2C}"/>
                </a:ext>
              </a:extLst>
            </p:cNvPr>
            <p:cNvCxnSpPr/>
            <p:nvPr/>
          </p:nvCxnSpPr>
          <p:spPr>
            <a:xfrm>
              <a:off x="569935" y="4273703"/>
              <a:ext cx="11398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>
              <a:extLst>
                <a:ext uri="{FF2B5EF4-FFF2-40B4-BE49-F238E27FC236}">
                  <a16:creationId xmlns:a16="http://schemas.microsoft.com/office/drawing/2014/main" id="{CFE756AE-16ED-4648-9F46-F2A69D46726C}"/>
                </a:ext>
              </a:extLst>
            </p:cNvPr>
            <p:cNvCxnSpPr>
              <a:cxnSpLocks/>
            </p:cNvCxnSpPr>
            <p:nvPr/>
          </p:nvCxnSpPr>
          <p:spPr>
            <a:xfrm>
              <a:off x="626927" y="4092989"/>
              <a:ext cx="5699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cteur droit 108">
              <a:extLst>
                <a:ext uri="{FF2B5EF4-FFF2-40B4-BE49-F238E27FC236}">
                  <a16:creationId xmlns:a16="http://schemas.microsoft.com/office/drawing/2014/main" id="{B90E0678-BFA4-4459-9B81-4F9A840B8EF1}"/>
                </a:ext>
              </a:extLst>
            </p:cNvPr>
            <p:cNvCxnSpPr>
              <a:cxnSpLocks/>
            </p:cNvCxnSpPr>
            <p:nvPr/>
          </p:nvCxnSpPr>
          <p:spPr>
            <a:xfrm>
              <a:off x="626927" y="4453116"/>
              <a:ext cx="5699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cteur droit 109">
              <a:extLst>
                <a:ext uri="{FF2B5EF4-FFF2-40B4-BE49-F238E27FC236}">
                  <a16:creationId xmlns:a16="http://schemas.microsoft.com/office/drawing/2014/main" id="{81550B25-8A7C-4B06-81D9-4E4F1C5772D3}"/>
                </a:ext>
              </a:extLst>
            </p:cNvPr>
            <p:cNvCxnSpPr/>
            <p:nvPr/>
          </p:nvCxnSpPr>
          <p:spPr>
            <a:xfrm>
              <a:off x="721519" y="324229"/>
              <a:ext cx="69494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ZoneTexte 110">
              <a:extLst>
                <a:ext uri="{FF2B5EF4-FFF2-40B4-BE49-F238E27FC236}">
                  <a16:creationId xmlns:a16="http://schemas.microsoft.com/office/drawing/2014/main" id="{CF89921B-4CBB-4334-B59D-247272FA2F4A}"/>
                </a:ext>
              </a:extLst>
            </p:cNvPr>
            <p:cNvSpPr txBox="1"/>
            <p:nvPr/>
          </p:nvSpPr>
          <p:spPr>
            <a:xfrm>
              <a:off x="345551" y="1778308"/>
              <a:ext cx="42928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00" dirty="0" err="1">
                  <a:solidFill>
                    <a:srgbClr val="006C92"/>
                  </a:solidFill>
                </a:rPr>
                <a:t>Piezo</a:t>
              </a:r>
              <a:r>
                <a:rPr lang="fr-FR" sz="400" dirty="0">
                  <a:solidFill>
                    <a:srgbClr val="006C92"/>
                  </a:solidFill>
                </a:rPr>
                <a:t>. </a:t>
              </a:r>
              <a:r>
                <a:rPr lang="fr-FR" sz="400" dirty="0" err="1">
                  <a:solidFill>
                    <a:srgbClr val="006C92"/>
                  </a:solidFill>
                </a:rPr>
                <a:t>level</a:t>
              </a:r>
              <a:endParaRPr lang="fr-FR" sz="400" dirty="0">
                <a:solidFill>
                  <a:srgbClr val="006C92"/>
                </a:solidFill>
              </a:endParaRPr>
            </a:p>
            <a:p>
              <a:r>
                <a:rPr lang="fr-FR" sz="400" dirty="0">
                  <a:solidFill>
                    <a:srgbClr val="006C92"/>
                  </a:solidFill>
                </a:rPr>
                <a:t>Juin 2022</a:t>
              </a:r>
            </a:p>
          </p:txBody>
        </p:sp>
        <p:cxnSp>
          <p:nvCxnSpPr>
            <p:cNvPr id="112" name="Connecteur droit 111">
              <a:extLst>
                <a:ext uri="{FF2B5EF4-FFF2-40B4-BE49-F238E27FC236}">
                  <a16:creationId xmlns:a16="http://schemas.microsoft.com/office/drawing/2014/main" id="{7B753AB8-559F-4453-B979-CF6EFEC2AC16}"/>
                </a:ext>
              </a:extLst>
            </p:cNvPr>
            <p:cNvCxnSpPr>
              <a:cxnSpLocks/>
            </p:cNvCxnSpPr>
            <p:nvPr/>
          </p:nvCxnSpPr>
          <p:spPr>
            <a:xfrm>
              <a:off x="527121" y="1888578"/>
              <a:ext cx="170664" cy="0"/>
            </a:xfrm>
            <a:prstGeom prst="line">
              <a:avLst/>
            </a:prstGeom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9" name="ZoneTexte 138">
            <a:extLst>
              <a:ext uri="{FF2B5EF4-FFF2-40B4-BE49-F238E27FC236}">
                <a16:creationId xmlns:a16="http://schemas.microsoft.com/office/drawing/2014/main" id="{630D6C67-FB04-4315-BB49-42A33CA3FDFF}"/>
              </a:ext>
            </a:extLst>
          </p:cNvPr>
          <p:cNvSpPr txBox="1"/>
          <p:nvPr/>
        </p:nvSpPr>
        <p:spPr>
          <a:xfrm>
            <a:off x="5316644" y="824005"/>
            <a:ext cx="418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FDS</a:t>
            </a:r>
          </a:p>
        </p:txBody>
      </p:sp>
      <p:sp>
        <p:nvSpPr>
          <p:cNvPr id="140" name="ZoneTexte 139">
            <a:extLst>
              <a:ext uri="{FF2B5EF4-FFF2-40B4-BE49-F238E27FC236}">
                <a16:creationId xmlns:a16="http://schemas.microsoft.com/office/drawing/2014/main" id="{EBC49177-6D85-4AAF-9FF7-DCDE2AD81371}"/>
              </a:ext>
            </a:extLst>
          </p:cNvPr>
          <p:cNvSpPr txBox="1"/>
          <p:nvPr/>
        </p:nvSpPr>
        <p:spPr>
          <a:xfrm>
            <a:off x="138927" y="537966"/>
            <a:ext cx="12502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i="1" dirty="0">
                <a:solidFill>
                  <a:srgbClr val="00B050"/>
                </a:solidFill>
              </a:rPr>
              <a:t>LOG Master-</a:t>
            </a:r>
            <a:r>
              <a:rPr lang="fr-FR" sz="1200" b="1" i="1" dirty="0" err="1">
                <a:solidFill>
                  <a:srgbClr val="00B050"/>
                </a:solidFill>
              </a:rPr>
              <a:t>core</a:t>
            </a:r>
            <a:r>
              <a:rPr lang="fr-FR" sz="1200" b="1" i="1" dirty="0">
                <a:solidFill>
                  <a:srgbClr val="00B050"/>
                </a:solidFill>
              </a:rPr>
              <a:t> </a:t>
            </a:r>
            <a:r>
              <a:rPr lang="fr-FR" sz="900" i="1" dirty="0"/>
              <a:t>BS9-9bis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6107023-5CED-440E-B68C-C9D035309B3C}"/>
              </a:ext>
            </a:extLst>
          </p:cNvPr>
          <p:cNvGrpSpPr/>
          <p:nvPr/>
        </p:nvGrpSpPr>
        <p:grpSpPr>
          <a:xfrm>
            <a:off x="6903002" y="781904"/>
            <a:ext cx="1657811" cy="5304900"/>
            <a:chOff x="7544500" y="50910"/>
            <a:chExt cx="1657811" cy="5304900"/>
          </a:xfrm>
        </p:grpSpPr>
        <p:sp>
          <p:nvSpPr>
            <p:cNvPr id="156" name="ZoneTexte 155">
              <a:extLst>
                <a:ext uri="{FF2B5EF4-FFF2-40B4-BE49-F238E27FC236}">
                  <a16:creationId xmlns:a16="http://schemas.microsoft.com/office/drawing/2014/main" id="{05FF3121-5F49-4FA0-88EF-640768F02C47}"/>
                </a:ext>
              </a:extLst>
            </p:cNvPr>
            <p:cNvSpPr txBox="1"/>
            <p:nvPr/>
          </p:nvSpPr>
          <p:spPr>
            <a:xfrm>
              <a:off x="7954876" y="50910"/>
              <a:ext cx="9717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ꭓ  (10</a:t>
              </a:r>
              <a:r>
                <a:rPr lang="fr-FR" sz="1000" baseline="30000" dirty="0"/>
                <a:t>-8</a:t>
              </a:r>
              <a:r>
                <a:rPr lang="fr-FR" sz="1000" dirty="0"/>
                <a:t>.m</a:t>
              </a:r>
              <a:r>
                <a:rPr lang="fr-FR" sz="1000" baseline="30000" dirty="0"/>
                <a:t>3</a:t>
              </a:r>
              <a:r>
                <a:rPr lang="fr-FR" sz="1000" dirty="0"/>
                <a:t>.kg</a:t>
              </a:r>
              <a:r>
                <a:rPr lang="fr-FR" sz="1000" baseline="30000" dirty="0"/>
                <a:t>-1</a:t>
              </a:r>
              <a:r>
                <a:rPr lang="fr-FR" sz="1000" dirty="0"/>
                <a:t>)</a:t>
              </a:r>
            </a:p>
          </p:txBody>
        </p:sp>
        <p:pic>
          <p:nvPicPr>
            <p:cNvPr id="142" name="Image 141">
              <a:extLst>
                <a:ext uri="{FF2B5EF4-FFF2-40B4-BE49-F238E27FC236}">
                  <a16:creationId xmlns:a16="http://schemas.microsoft.com/office/drawing/2014/main" id="{EB48F70D-89E2-490D-B13B-EEBFF68D26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4069"/>
            <a:stretch/>
          </p:blipFill>
          <p:spPr>
            <a:xfrm rot="5400000">
              <a:off x="5788558" y="1996201"/>
              <a:ext cx="5194890" cy="1524327"/>
            </a:xfrm>
            <a:prstGeom prst="rect">
              <a:avLst/>
            </a:prstGeom>
          </p:spPr>
        </p:pic>
        <p:grpSp>
          <p:nvGrpSpPr>
            <p:cNvPr id="172" name="Groupe 171">
              <a:extLst>
                <a:ext uri="{FF2B5EF4-FFF2-40B4-BE49-F238E27FC236}">
                  <a16:creationId xmlns:a16="http://schemas.microsoft.com/office/drawing/2014/main" id="{4196E8D1-5E3D-4114-8F40-DB520A68C932}"/>
                </a:ext>
              </a:extLst>
            </p:cNvPr>
            <p:cNvGrpSpPr/>
            <p:nvPr/>
          </p:nvGrpSpPr>
          <p:grpSpPr>
            <a:xfrm>
              <a:off x="7544500" y="281052"/>
              <a:ext cx="1657811" cy="4592009"/>
              <a:chOff x="4388837" y="281052"/>
              <a:chExt cx="1657811" cy="4592009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BCD5E190-FC29-48B4-81ED-3D52F03E0857}"/>
                  </a:ext>
                </a:extLst>
              </p:cNvPr>
              <p:cNvSpPr/>
              <p:nvPr/>
            </p:nvSpPr>
            <p:spPr>
              <a:xfrm>
                <a:off x="4429125" y="297323"/>
                <a:ext cx="1610660" cy="2459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3" name="ZoneTexte 142">
                <a:extLst>
                  <a:ext uri="{FF2B5EF4-FFF2-40B4-BE49-F238E27FC236}">
                    <a16:creationId xmlns:a16="http://schemas.microsoft.com/office/drawing/2014/main" id="{68C7482A-CBB7-4F27-8794-763B4C6030C4}"/>
                  </a:ext>
                </a:extLst>
              </p:cNvPr>
              <p:cNvSpPr txBox="1"/>
              <p:nvPr/>
            </p:nvSpPr>
            <p:spPr>
              <a:xfrm rot="18294610">
                <a:off x="4378578" y="348000"/>
                <a:ext cx="235962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0</a:t>
                </a:r>
              </a:p>
            </p:txBody>
          </p:sp>
          <p:sp>
            <p:nvSpPr>
              <p:cNvPr id="147" name="ZoneTexte 146">
                <a:extLst>
                  <a:ext uri="{FF2B5EF4-FFF2-40B4-BE49-F238E27FC236}">
                    <a16:creationId xmlns:a16="http://schemas.microsoft.com/office/drawing/2014/main" id="{21F6EC3E-E53F-4F21-9EB1-1060CA08EAD9}"/>
                  </a:ext>
                </a:extLst>
              </p:cNvPr>
              <p:cNvSpPr txBox="1"/>
              <p:nvPr/>
            </p:nvSpPr>
            <p:spPr>
              <a:xfrm rot="18294610">
                <a:off x="5292703" y="348000"/>
                <a:ext cx="338554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200</a:t>
                </a:r>
              </a:p>
            </p:txBody>
          </p:sp>
          <p:sp>
            <p:nvSpPr>
              <p:cNvPr id="149" name="ZoneTexte 148">
                <a:extLst>
                  <a:ext uri="{FF2B5EF4-FFF2-40B4-BE49-F238E27FC236}">
                    <a16:creationId xmlns:a16="http://schemas.microsoft.com/office/drawing/2014/main" id="{FFEC8865-D19B-44B1-B47B-DA7278C0E952}"/>
                  </a:ext>
                </a:extLst>
              </p:cNvPr>
              <p:cNvSpPr txBox="1"/>
              <p:nvPr/>
            </p:nvSpPr>
            <p:spPr>
              <a:xfrm rot="18294610">
                <a:off x="5769649" y="348000"/>
                <a:ext cx="338554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300</a:t>
                </a:r>
              </a:p>
            </p:txBody>
          </p:sp>
          <p:sp>
            <p:nvSpPr>
              <p:cNvPr id="145" name="ZoneTexte 144">
                <a:extLst>
                  <a:ext uri="{FF2B5EF4-FFF2-40B4-BE49-F238E27FC236}">
                    <a16:creationId xmlns:a16="http://schemas.microsoft.com/office/drawing/2014/main" id="{AF49EF5C-8C59-4F8D-9849-9581E83F2117}"/>
                  </a:ext>
                </a:extLst>
              </p:cNvPr>
              <p:cNvSpPr txBox="1"/>
              <p:nvPr/>
            </p:nvSpPr>
            <p:spPr>
              <a:xfrm rot="18294610">
                <a:off x="4801606" y="342607"/>
                <a:ext cx="338554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100</a:t>
                </a:r>
              </a:p>
            </p:txBody>
          </p:sp>
          <p:cxnSp>
            <p:nvCxnSpPr>
              <p:cNvPr id="151" name="Connecteur droit 150">
                <a:extLst>
                  <a:ext uri="{FF2B5EF4-FFF2-40B4-BE49-F238E27FC236}">
                    <a16:creationId xmlns:a16="http://schemas.microsoft.com/office/drawing/2014/main" id="{78443F26-74A6-423A-B04E-A5A0B9EBAD08}"/>
                  </a:ext>
                </a:extLst>
              </p:cNvPr>
              <p:cNvCxnSpPr/>
              <p:nvPr/>
            </p:nvCxnSpPr>
            <p:spPr>
              <a:xfrm>
                <a:off x="4758704" y="548457"/>
                <a:ext cx="0" cy="2887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2" name="ZoneTexte 151">
                <a:extLst>
                  <a:ext uri="{FF2B5EF4-FFF2-40B4-BE49-F238E27FC236}">
                    <a16:creationId xmlns:a16="http://schemas.microsoft.com/office/drawing/2014/main" id="{CCCCB74F-C31B-4C92-99B1-EAD4E6BEBC49}"/>
                  </a:ext>
                </a:extLst>
              </p:cNvPr>
              <p:cNvSpPr txBox="1"/>
              <p:nvPr/>
            </p:nvSpPr>
            <p:spPr>
              <a:xfrm rot="18294610">
                <a:off x="4603382" y="342607"/>
                <a:ext cx="287258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50</a:t>
                </a:r>
              </a:p>
            </p:txBody>
          </p:sp>
          <p:sp>
            <p:nvSpPr>
              <p:cNvPr id="153" name="ZoneTexte 152">
                <a:extLst>
                  <a:ext uri="{FF2B5EF4-FFF2-40B4-BE49-F238E27FC236}">
                    <a16:creationId xmlns:a16="http://schemas.microsoft.com/office/drawing/2014/main" id="{0884751D-5922-4C2E-A0C2-A3EB9D599009}"/>
                  </a:ext>
                </a:extLst>
              </p:cNvPr>
              <p:cNvSpPr txBox="1"/>
              <p:nvPr/>
            </p:nvSpPr>
            <p:spPr>
              <a:xfrm rot="18294610">
                <a:off x="5061755" y="342607"/>
                <a:ext cx="338554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800" b="1" dirty="0"/>
                  <a:t>150</a:t>
                </a:r>
              </a:p>
            </p:txBody>
          </p:sp>
          <p:sp>
            <p:nvSpPr>
              <p:cNvPr id="154" name="ZoneTexte 153">
                <a:extLst>
                  <a:ext uri="{FF2B5EF4-FFF2-40B4-BE49-F238E27FC236}">
                    <a16:creationId xmlns:a16="http://schemas.microsoft.com/office/drawing/2014/main" id="{9846848E-5848-4CF7-9699-84731F3F531F}"/>
                  </a:ext>
                </a:extLst>
              </p:cNvPr>
              <p:cNvSpPr txBox="1"/>
              <p:nvPr/>
            </p:nvSpPr>
            <p:spPr>
              <a:xfrm rot="18294610">
                <a:off x="5522270" y="342607"/>
                <a:ext cx="338554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800" b="1" dirty="0"/>
                  <a:t>250</a:t>
                </a:r>
              </a:p>
            </p:txBody>
          </p:sp>
          <p:cxnSp>
            <p:nvCxnSpPr>
              <p:cNvPr id="162" name="Connecteur droit 161">
                <a:extLst>
                  <a:ext uri="{FF2B5EF4-FFF2-40B4-BE49-F238E27FC236}">
                    <a16:creationId xmlns:a16="http://schemas.microsoft.com/office/drawing/2014/main" id="{D5A2B25A-B056-4F3D-B53B-1FC6DDCCEE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10356" y="570095"/>
                <a:ext cx="10729" cy="4302966"/>
              </a:xfrm>
              <a:prstGeom prst="line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necteur droit 162">
                <a:extLst>
                  <a:ext uri="{FF2B5EF4-FFF2-40B4-BE49-F238E27FC236}">
                    <a16:creationId xmlns:a16="http://schemas.microsoft.com/office/drawing/2014/main" id="{596C092D-39AD-481F-800D-B7F1B257B9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95701" y="570095"/>
                <a:ext cx="10729" cy="4302966"/>
              </a:xfrm>
              <a:prstGeom prst="line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9FA21E94-D8EB-451F-A7DC-CD391140F6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73" t="11414" b="15809"/>
          <a:stretch/>
        </p:blipFill>
        <p:spPr>
          <a:xfrm rot="5400000">
            <a:off x="-215680" y="3031846"/>
            <a:ext cx="4406408" cy="85187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B2AE3E8-3453-49D1-9F23-0944FE5E43DA}"/>
              </a:ext>
            </a:extLst>
          </p:cNvPr>
          <p:cNvSpPr txBox="1"/>
          <p:nvPr/>
        </p:nvSpPr>
        <p:spPr>
          <a:xfrm>
            <a:off x="1477628" y="1044902"/>
            <a:ext cx="2359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0</a:t>
            </a:r>
          </a:p>
        </p:txBody>
      </p:sp>
      <p:sp>
        <p:nvSpPr>
          <p:cNvPr id="165" name="ZoneTexte 164">
            <a:extLst>
              <a:ext uri="{FF2B5EF4-FFF2-40B4-BE49-F238E27FC236}">
                <a16:creationId xmlns:a16="http://schemas.microsoft.com/office/drawing/2014/main" id="{63C1016F-CA53-4347-AB44-EFA4590164E9}"/>
              </a:ext>
            </a:extLst>
          </p:cNvPr>
          <p:cNvSpPr txBox="1"/>
          <p:nvPr/>
        </p:nvSpPr>
        <p:spPr>
          <a:xfrm>
            <a:off x="1822990" y="1044902"/>
            <a:ext cx="2872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50</a:t>
            </a:r>
          </a:p>
        </p:txBody>
      </p:sp>
      <p:sp>
        <p:nvSpPr>
          <p:cNvPr id="168" name="ZoneTexte 167">
            <a:extLst>
              <a:ext uri="{FF2B5EF4-FFF2-40B4-BE49-F238E27FC236}">
                <a16:creationId xmlns:a16="http://schemas.microsoft.com/office/drawing/2014/main" id="{36E3A735-7D1B-49B5-9ED6-44C72942A007}"/>
              </a:ext>
            </a:extLst>
          </p:cNvPr>
          <p:cNvSpPr txBox="1"/>
          <p:nvPr/>
        </p:nvSpPr>
        <p:spPr>
          <a:xfrm>
            <a:off x="2156770" y="1044902"/>
            <a:ext cx="4783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100 %</a:t>
            </a:r>
          </a:p>
        </p:txBody>
      </p:sp>
      <p:grpSp>
        <p:nvGrpSpPr>
          <p:cNvPr id="190" name="Groupe 189">
            <a:extLst>
              <a:ext uri="{FF2B5EF4-FFF2-40B4-BE49-F238E27FC236}">
                <a16:creationId xmlns:a16="http://schemas.microsoft.com/office/drawing/2014/main" id="{AF800BC6-86D8-4839-BF15-B0A7679902DA}"/>
              </a:ext>
            </a:extLst>
          </p:cNvPr>
          <p:cNvGrpSpPr/>
          <p:nvPr/>
        </p:nvGrpSpPr>
        <p:grpSpPr>
          <a:xfrm>
            <a:off x="1448642" y="5652172"/>
            <a:ext cx="1251474" cy="773900"/>
            <a:chOff x="1415477" y="4956222"/>
            <a:chExt cx="1251474" cy="773900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FE62B7DC-808D-474A-903A-36CD71F2342A}"/>
                </a:ext>
              </a:extLst>
            </p:cNvPr>
            <p:cNvSpPr/>
            <p:nvPr/>
          </p:nvSpPr>
          <p:spPr>
            <a:xfrm>
              <a:off x="1625387" y="5327124"/>
              <a:ext cx="55233" cy="90210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83405CCB-7F40-444B-B6B0-4BF3541CEA15}"/>
                </a:ext>
              </a:extLst>
            </p:cNvPr>
            <p:cNvSpPr/>
            <p:nvPr/>
          </p:nvSpPr>
          <p:spPr>
            <a:xfrm>
              <a:off x="1777017" y="5327124"/>
              <a:ext cx="55233" cy="90210"/>
            </a:xfrm>
            <a:prstGeom prst="rect">
              <a:avLst/>
            </a:prstGeom>
            <a:solidFill>
              <a:srgbClr val="AAAAA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D47CC467-8B17-4857-A007-071BFA39E96F}"/>
                </a:ext>
              </a:extLst>
            </p:cNvPr>
            <p:cNvSpPr/>
            <p:nvPr/>
          </p:nvSpPr>
          <p:spPr>
            <a:xfrm>
              <a:off x="1928647" y="5327124"/>
              <a:ext cx="55233" cy="90210"/>
            </a:xfrm>
            <a:prstGeom prst="rect">
              <a:avLst/>
            </a:prstGeom>
            <a:solidFill>
              <a:srgbClr val="DDDDDD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6F3AF0C9-9975-44CC-AA07-A10C226ECE64}"/>
                </a:ext>
              </a:extLst>
            </p:cNvPr>
            <p:cNvSpPr/>
            <p:nvPr/>
          </p:nvSpPr>
          <p:spPr>
            <a:xfrm>
              <a:off x="2080277" y="5327124"/>
              <a:ext cx="55233" cy="90210"/>
            </a:xfrm>
            <a:prstGeom prst="rect">
              <a:avLst/>
            </a:prstGeom>
            <a:solidFill>
              <a:srgbClr val="FFC3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FB791CC8-A409-48B0-B3BE-62B5BC1A4F3B}"/>
                </a:ext>
              </a:extLst>
            </p:cNvPr>
            <p:cNvSpPr/>
            <p:nvPr/>
          </p:nvSpPr>
          <p:spPr>
            <a:xfrm>
              <a:off x="2231905" y="5327124"/>
              <a:ext cx="55233" cy="90210"/>
            </a:xfrm>
            <a:prstGeom prst="rect">
              <a:avLst/>
            </a:prstGeom>
            <a:solidFill>
              <a:srgbClr val="FB8434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66ACB7C2-6FC2-4151-B8C4-77A47924682C}"/>
                </a:ext>
              </a:extLst>
            </p:cNvPr>
            <p:cNvSpPr/>
            <p:nvPr/>
          </p:nvSpPr>
          <p:spPr>
            <a:xfrm>
              <a:off x="2371695" y="5327124"/>
              <a:ext cx="55233" cy="90210"/>
            </a:xfrm>
            <a:prstGeom prst="rect">
              <a:avLst/>
            </a:prstGeom>
            <a:solidFill>
              <a:srgbClr val="CA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4" name="ZoneTexte 143">
              <a:extLst>
                <a:ext uri="{FF2B5EF4-FFF2-40B4-BE49-F238E27FC236}">
                  <a16:creationId xmlns:a16="http://schemas.microsoft.com/office/drawing/2014/main" id="{45D34B26-5813-4FE2-9198-A06BBBE4EEFF}"/>
                </a:ext>
              </a:extLst>
            </p:cNvPr>
            <p:cNvSpPr txBox="1"/>
            <p:nvPr/>
          </p:nvSpPr>
          <p:spPr>
            <a:xfrm rot="19351235">
              <a:off x="1483583" y="5514678"/>
              <a:ext cx="3962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/>
                <a:t>2 µm</a:t>
              </a:r>
            </a:p>
          </p:txBody>
        </p:sp>
        <p:sp>
          <p:nvSpPr>
            <p:cNvPr id="176" name="ZoneTexte 175">
              <a:extLst>
                <a:ext uri="{FF2B5EF4-FFF2-40B4-BE49-F238E27FC236}">
                  <a16:creationId xmlns:a16="http://schemas.microsoft.com/office/drawing/2014/main" id="{9834F7FA-3FE7-476B-B7ED-8B532438B53D}"/>
                </a:ext>
              </a:extLst>
            </p:cNvPr>
            <p:cNvSpPr txBox="1"/>
            <p:nvPr/>
          </p:nvSpPr>
          <p:spPr>
            <a:xfrm rot="19351235">
              <a:off x="1755705" y="5514677"/>
              <a:ext cx="4475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/>
                <a:t>63 µm</a:t>
              </a:r>
            </a:p>
          </p:txBody>
        </p:sp>
        <p:sp>
          <p:nvSpPr>
            <p:cNvPr id="177" name="ZoneTexte 176">
              <a:extLst>
                <a:ext uri="{FF2B5EF4-FFF2-40B4-BE49-F238E27FC236}">
                  <a16:creationId xmlns:a16="http://schemas.microsoft.com/office/drawing/2014/main" id="{1BF01788-4109-4795-8BFE-517D4C72C751}"/>
                </a:ext>
              </a:extLst>
            </p:cNvPr>
            <p:cNvSpPr txBox="1"/>
            <p:nvPr/>
          </p:nvSpPr>
          <p:spPr>
            <a:xfrm rot="19351235">
              <a:off x="2245041" y="5506289"/>
              <a:ext cx="42191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/>
                <a:t>2 mm</a:t>
              </a:r>
            </a:p>
          </p:txBody>
        </p:sp>
        <p:cxnSp>
          <p:nvCxnSpPr>
            <p:cNvPr id="178" name="Connecteur droit 177">
              <a:extLst>
                <a:ext uri="{FF2B5EF4-FFF2-40B4-BE49-F238E27FC236}">
                  <a16:creationId xmlns:a16="http://schemas.microsoft.com/office/drawing/2014/main" id="{0348B7F1-18E8-4A50-845C-F10F78410373}"/>
                </a:ext>
              </a:extLst>
            </p:cNvPr>
            <p:cNvCxnSpPr>
              <a:cxnSpLocks/>
            </p:cNvCxnSpPr>
            <p:nvPr/>
          </p:nvCxnSpPr>
          <p:spPr>
            <a:xfrm>
              <a:off x="1736352" y="5077298"/>
              <a:ext cx="0" cy="4313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cteur droit 179">
              <a:extLst>
                <a:ext uri="{FF2B5EF4-FFF2-40B4-BE49-F238E27FC236}">
                  <a16:creationId xmlns:a16="http://schemas.microsoft.com/office/drawing/2014/main" id="{BDC39D6D-7900-4EA8-A0C4-770110BB7451}"/>
                </a:ext>
              </a:extLst>
            </p:cNvPr>
            <p:cNvCxnSpPr>
              <a:cxnSpLocks/>
            </p:cNvCxnSpPr>
            <p:nvPr/>
          </p:nvCxnSpPr>
          <p:spPr>
            <a:xfrm>
              <a:off x="2030573" y="5077298"/>
              <a:ext cx="0" cy="4313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cteur droit 180">
              <a:extLst>
                <a:ext uri="{FF2B5EF4-FFF2-40B4-BE49-F238E27FC236}">
                  <a16:creationId xmlns:a16="http://schemas.microsoft.com/office/drawing/2014/main" id="{480ED441-275C-47E4-A7ED-1E2CF727E5A6}"/>
                </a:ext>
              </a:extLst>
            </p:cNvPr>
            <p:cNvCxnSpPr>
              <a:cxnSpLocks/>
            </p:cNvCxnSpPr>
            <p:nvPr/>
          </p:nvCxnSpPr>
          <p:spPr>
            <a:xfrm>
              <a:off x="2455996" y="5077298"/>
              <a:ext cx="0" cy="4313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ZoneTexte 181">
              <a:extLst>
                <a:ext uri="{FF2B5EF4-FFF2-40B4-BE49-F238E27FC236}">
                  <a16:creationId xmlns:a16="http://schemas.microsoft.com/office/drawing/2014/main" id="{1DF72229-ED6D-4626-B27B-EF2E7B8F2DAF}"/>
                </a:ext>
              </a:extLst>
            </p:cNvPr>
            <p:cNvSpPr txBox="1"/>
            <p:nvPr/>
          </p:nvSpPr>
          <p:spPr>
            <a:xfrm>
              <a:off x="1415477" y="5035149"/>
              <a:ext cx="38023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/>
                <a:t>Clay</a:t>
              </a:r>
            </a:p>
          </p:txBody>
        </p:sp>
        <p:sp>
          <p:nvSpPr>
            <p:cNvPr id="183" name="ZoneTexte 182">
              <a:extLst>
                <a:ext uri="{FF2B5EF4-FFF2-40B4-BE49-F238E27FC236}">
                  <a16:creationId xmlns:a16="http://schemas.microsoft.com/office/drawing/2014/main" id="{4E9E1981-55BC-4B9E-9190-E6504E474045}"/>
                </a:ext>
              </a:extLst>
            </p:cNvPr>
            <p:cNvSpPr txBox="1"/>
            <p:nvPr/>
          </p:nvSpPr>
          <p:spPr>
            <a:xfrm>
              <a:off x="1679930" y="4956222"/>
              <a:ext cx="401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900" dirty="0"/>
                <a:t>Silt</a:t>
              </a:r>
            </a:p>
            <a:p>
              <a:pPr algn="ctr"/>
              <a:r>
                <a:rPr lang="fr-FR" sz="900" dirty="0"/>
                <a:t>F    C</a:t>
              </a:r>
            </a:p>
          </p:txBody>
        </p:sp>
        <p:sp>
          <p:nvSpPr>
            <p:cNvPr id="184" name="ZoneTexte 183">
              <a:extLst>
                <a:ext uri="{FF2B5EF4-FFF2-40B4-BE49-F238E27FC236}">
                  <a16:creationId xmlns:a16="http://schemas.microsoft.com/office/drawing/2014/main" id="{14EC910C-BA4B-4A6E-93BD-07433042A57A}"/>
                </a:ext>
              </a:extLst>
            </p:cNvPr>
            <p:cNvSpPr txBox="1"/>
            <p:nvPr/>
          </p:nvSpPr>
          <p:spPr>
            <a:xfrm>
              <a:off x="1995631" y="4957792"/>
              <a:ext cx="526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900" dirty="0"/>
                <a:t>Sand</a:t>
              </a:r>
            </a:p>
            <a:p>
              <a:pPr algn="ctr"/>
              <a:r>
                <a:rPr lang="fr-FR" sz="900" dirty="0"/>
                <a:t>F   M  C</a:t>
              </a:r>
            </a:p>
          </p:txBody>
        </p:sp>
      </p:grpSp>
      <p:sp>
        <p:nvSpPr>
          <p:cNvPr id="191" name="ZoneTexte 190">
            <a:extLst>
              <a:ext uri="{FF2B5EF4-FFF2-40B4-BE49-F238E27FC236}">
                <a16:creationId xmlns:a16="http://schemas.microsoft.com/office/drawing/2014/main" id="{9FEA4E7C-A136-4CDC-8355-E88721D12BAD}"/>
              </a:ext>
            </a:extLst>
          </p:cNvPr>
          <p:cNvSpPr txBox="1"/>
          <p:nvPr/>
        </p:nvSpPr>
        <p:spPr>
          <a:xfrm>
            <a:off x="1372637" y="539508"/>
            <a:ext cx="1431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/>
              <a:t>Laser </a:t>
            </a:r>
          </a:p>
          <a:p>
            <a:pPr algn="ctr"/>
            <a:r>
              <a:rPr lang="fr-FR" sz="1200" i="1" dirty="0" err="1"/>
              <a:t>Microgranulometry</a:t>
            </a:r>
            <a:r>
              <a:rPr lang="fr-FR" sz="1200" i="1" dirty="0"/>
              <a:t> </a:t>
            </a:r>
          </a:p>
          <a:p>
            <a:pPr algn="ctr"/>
            <a:endParaRPr lang="fr-FR" sz="1200" i="1" dirty="0"/>
          </a:p>
        </p:txBody>
      </p:sp>
      <p:sp>
        <p:nvSpPr>
          <p:cNvPr id="195" name="ZoneTexte 194">
            <a:extLst>
              <a:ext uri="{FF2B5EF4-FFF2-40B4-BE49-F238E27FC236}">
                <a16:creationId xmlns:a16="http://schemas.microsoft.com/office/drawing/2014/main" id="{12141657-E786-4C1E-B9CB-37772DA2577F}"/>
              </a:ext>
            </a:extLst>
          </p:cNvPr>
          <p:cNvSpPr txBox="1"/>
          <p:nvPr/>
        </p:nvSpPr>
        <p:spPr>
          <a:xfrm>
            <a:off x="1872601" y="5162643"/>
            <a:ext cx="434734" cy="246221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1000" dirty="0"/>
              <a:t>+ Gr.</a:t>
            </a:r>
          </a:p>
        </p:txBody>
      </p:sp>
      <p:pic>
        <p:nvPicPr>
          <p:cNvPr id="185" name="Image 184">
            <a:extLst>
              <a:ext uri="{FF2B5EF4-FFF2-40B4-BE49-F238E27FC236}">
                <a16:creationId xmlns:a16="http://schemas.microsoft.com/office/drawing/2014/main" id="{B4DBFE0E-2790-41F6-ACF3-86AC0E57163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981" r="7576"/>
          <a:stretch/>
        </p:blipFill>
        <p:spPr>
          <a:xfrm rot="5400000">
            <a:off x="5488575" y="2467118"/>
            <a:ext cx="4438654" cy="1996165"/>
          </a:xfrm>
          <a:prstGeom prst="rect">
            <a:avLst/>
          </a:prstGeom>
        </p:spPr>
      </p:pic>
      <p:sp>
        <p:nvSpPr>
          <p:cNvPr id="188" name="ZoneTexte 187">
            <a:extLst>
              <a:ext uri="{FF2B5EF4-FFF2-40B4-BE49-F238E27FC236}">
                <a16:creationId xmlns:a16="http://schemas.microsoft.com/office/drawing/2014/main" id="{D72EB377-A6F3-4BCD-B92D-75029725B594}"/>
              </a:ext>
            </a:extLst>
          </p:cNvPr>
          <p:cNvSpPr txBox="1"/>
          <p:nvPr/>
        </p:nvSpPr>
        <p:spPr>
          <a:xfrm>
            <a:off x="4304525" y="545770"/>
            <a:ext cx="1310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err="1"/>
              <a:t>Spectocolorimetry</a:t>
            </a:r>
            <a:endParaRPr lang="fr-FR" sz="1200" i="1" dirty="0"/>
          </a:p>
        </p:txBody>
      </p:sp>
      <p:sp>
        <p:nvSpPr>
          <p:cNvPr id="155" name="ZoneTexte 154">
            <a:extLst>
              <a:ext uri="{FF2B5EF4-FFF2-40B4-BE49-F238E27FC236}">
                <a16:creationId xmlns:a16="http://schemas.microsoft.com/office/drawing/2014/main" id="{51314E2A-13D2-4C6E-8DC0-BE8972AAB270}"/>
              </a:ext>
            </a:extLst>
          </p:cNvPr>
          <p:cNvSpPr txBox="1"/>
          <p:nvPr/>
        </p:nvSpPr>
        <p:spPr>
          <a:xfrm>
            <a:off x="67437" y="-578"/>
            <a:ext cx="42237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err="1"/>
              <a:t>Synthesis</a:t>
            </a:r>
            <a:r>
              <a:rPr lang="fr-FR" sz="1600" b="1" i="1" dirty="0"/>
              <a:t> for the </a:t>
            </a:r>
            <a:r>
              <a:rPr lang="fr-FR" sz="1600" b="1" i="1" dirty="0" err="1"/>
              <a:t>west</a:t>
            </a:r>
            <a:r>
              <a:rPr lang="fr-FR" sz="1600" b="1" i="1" dirty="0"/>
              <a:t> part : Master-</a:t>
            </a:r>
            <a:r>
              <a:rPr lang="fr-FR" sz="1600" b="1" i="1" dirty="0" err="1"/>
              <a:t>core</a:t>
            </a:r>
            <a:r>
              <a:rPr lang="fr-FR" sz="1600" b="1" i="1" dirty="0"/>
              <a:t> </a:t>
            </a:r>
            <a:r>
              <a:rPr lang="fr-FR" sz="1600" b="1" i="1" dirty="0" err="1"/>
              <a:t>results</a:t>
            </a:r>
            <a:endParaRPr lang="fr-FR" sz="1600" b="1" i="1" dirty="0"/>
          </a:p>
        </p:txBody>
      </p:sp>
      <p:grpSp>
        <p:nvGrpSpPr>
          <p:cNvPr id="202" name="Groupe 201">
            <a:extLst>
              <a:ext uri="{FF2B5EF4-FFF2-40B4-BE49-F238E27FC236}">
                <a16:creationId xmlns:a16="http://schemas.microsoft.com/office/drawing/2014/main" id="{97B723A9-27B4-4712-8A0F-C4C0D6030CBF}"/>
              </a:ext>
            </a:extLst>
          </p:cNvPr>
          <p:cNvGrpSpPr/>
          <p:nvPr/>
        </p:nvGrpSpPr>
        <p:grpSpPr>
          <a:xfrm>
            <a:off x="108967" y="2780783"/>
            <a:ext cx="52481" cy="430826"/>
            <a:chOff x="1318642" y="2049789"/>
            <a:chExt cx="52481" cy="430826"/>
          </a:xfrm>
        </p:grpSpPr>
        <p:cxnSp>
          <p:nvCxnSpPr>
            <p:cNvPr id="199" name="Connecteur droit avec flèche 198">
              <a:extLst>
                <a:ext uri="{FF2B5EF4-FFF2-40B4-BE49-F238E27FC236}">
                  <a16:creationId xmlns:a16="http://schemas.microsoft.com/office/drawing/2014/main" id="{0406E7FD-EC75-4A0B-89E8-F91116F3157B}"/>
                </a:ext>
              </a:extLst>
            </p:cNvPr>
            <p:cNvCxnSpPr/>
            <p:nvPr/>
          </p:nvCxnSpPr>
          <p:spPr>
            <a:xfrm flipV="1">
              <a:off x="1318642" y="2049789"/>
              <a:ext cx="0" cy="369997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cteur droit avec flèche 200">
              <a:extLst>
                <a:ext uri="{FF2B5EF4-FFF2-40B4-BE49-F238E27FC236}">
                  <a16:creationId xmlns:a16="http://schemas.microsoft.com/office/drawing/2014/main" id="{FA96B1CC-98EA-45DF-B115-10F001E89F74}"/>
                </a:ext>
              </a:extLst>
            </p:cNvPr>
            <p:cNvCxnSpPr/>
            <p:nvPr/>
          </p:nvCxnSpPr>
          <p:spPr>
            <a:xfrm>
              <a:off x="1371123" y="2072906"/>
              <a:ext cx="0" cy="407709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2" name="ZoneTexte 191">
            <a:extLst>
              <a:ext uri="{FF2B5EF4-FFF2-40B4-BE49-F238E27FC236}">
                <a16:creationId xmlns:a16="http://schemas.microsoft.com/office/drawing/2014/main" id="{FA3BA782-F9A4-4C9A-85C3-52143A216D7C}"/>
              </a:ext>
            </a:extLst>
          </p:cNvPr>
          <p:cNvSpPr txBox="1"/>
          <p:nvPr/>
        </p:nvSpPr>
        <p:spPr>
          <a:xfrm>
            <a:off x="7088765" y="560467"/>
            <a:ext cx="1623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/>
              <a:t>Magnetic </a:t>
            </a:r>
            <a:r>
              <a:rPr lang="fr-FR" sz="1200" i="1" dirty="0" err="1"/>
              <a:t>Susceptibility</a:t>
            </a:r>
            <a:endParaRPr lang="fr-FR" sz="1200" i="1" dirty="0"/>
          </a:p>
        </p:txBody>
      </p:sp>
      <p:cxnSp>
        <p:nvCxnSpPr>
          <p:cNvPr id="205" name="Connecteur droit avec flèche 204">
            <a:extLst>
              <a:ext uri="{FF2B5EF4-FFF2-40B4-BE49-F238E27FC236}">
                <a16:creationId xmlns:a16="http://schemas.microsoft.com/office/drawing/2014/main" id="{E2B70704-44FF-4B68-BF9A-71C5BC230BEF}"/>
              </a:ext>
            </a:extLst>
          </p:cNvPr>
          <p:cNvCxnSpPr>
            <a:cxnSpLocks/>
          </p:cNvCxnSpPr>
          <p:nvPr/>
        </p:nvCxnSpPr>
        <p:spPr>
          <a:xfrm flipH="1">
            <a:off x="8975849" y="2929249"/>
            <a:ext cx="0" cy="2484946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Connecteur droit avec flèche 205">
            <a:extLst>
              <a:ext uri="{FF2B5EF4-FFF2-40B4-BE49-F238E27FC236}">
                <a16:creationId xmlns:a16="http://schemas.microsoft.com/office/drawing/2014/main" id="{AA5CA8F1-761D-489B-9095-38AD4C329A45}"/>
              </a:ext>
            </a:extLst>
          </p:cNvPr>
          <p:cNvCxnSpPr>
            <a:cxnSpLocks/>
          </p:cNvCxnSpPr>
          <p:nvPr/>
        </p:nvCxnSpPr>
        <p:spPr>
          <a:xfrm>
            <a:off x="8948800" y="1256796"/>
            <a:ext cx="0" cy="512335"/>
          </a:xfrm>
          <a:prstGeom prst="straightConnector1">
            <a:avLst/>
          </a:prstGeom>
          <a:ln w="57150">
            <a:solidFill>
              <a:srgbClr val="C0000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ZoneTexte 206">
            <a:extLst>
              <a:ext uri="{FF2B5EF4-FFF2-40B4-BE49-F238E27FC236}">
                <a16:creationId xmlns:a16="http://schemas.microsoft.com/office/drawing/2014/main" id="{589A9033-11CA-440C-A5F2-56CDBB542B65}"/>
              </a:ext>
            </a:extLst>
          </p:cNvPr>
          <p:cNvSpPr txBox="1"/>
          <p:nvPr/>
        </p:nvSpPr>
        <p:spPr>
          <a:xfrm>
            <a:off x="8663043" y="1771699"/>
            <a:ext cx="332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150" name="ZoneTexte 149">
            <a:extLst>
              <a:ext uri="{FF2B5EF4-FFF2-40B4-BE49-F238E27FC236}">
                <a16:creationId xmlns:a16="http://schemas.microsoft.com/office/drawing/2014/main" id="{F5425C1E-BEBC-4FC6-AD94-6DC2282C9AF1}"/>
              </a:ext>
            </a:extLst>
          </p:cNvPr>
          <p:cNvSpPr txBox="1"/>
          <p:nvPr/>
        </p:nvSpPr>
        <p:spPr>
          <a:xfrm>
            <a:off x="2840781" y="729403"/>
            <a:ext cx="7216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D50 </a:t>
            </a:r>
            <a:r>
              <a:rPr lang="fr-FR" sz="1100" i="1" dirty="0"/>
              <a:t>(µm)</a:t>
            </a:r>
          </a:p>
        </p:txBody>
      </p:sp>
      <p:grpSp>
        <p:nvGrpSpPr>
          <p:cNvPr id="189" name="Groupe 188">
            <a:extLst>
              <a:ext uri="{FF2B5EF4-FFF2-40B4-BE49-F238E27FC236}">
                <a16:creationId xmlns:a16="http://schemas.microsoft.com/office/drawing/2014/main" id="{39BAA3B0-6EC3-457F-AB60-DE0C8D453224}"/>
              </a:ext>
            </a:extLst>
          </p:cNvPr>
          <p:cNvGrpSpPr/>
          <p:nvPr/>
        </p:nvGrpSpPr>
        <p:grpSpPr>
          <a:xfrm>
            <a:off x="2543480" y="1039854"/>
            <a:ext cx="1142484" cy="4564201"/>
            <a:chOff x="2543480" y="925554"/>
            <a:chExt cx="1142484" cy="4564201"/>
          </a:xfrm>
        </p:grpSpPr>
        <p:pic>
          <p:nvPicPr>
            <p:cNvPr id="146" name="Image 145">
              <a:extLst>
                <a:ext uri="{FF2B5EF4-FFF2-40B4-BE49-F238E27FC236}">
                  <a16:creationId xmlns:a16="http://schemas.microsoft.com/office/drawing/2014/main" id="{8755035F-CA97-4549-8F7F-9F2A7FDCF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768254" y="2731367"/>
              <a:ext cx="4557293" cy="959483"/>
            </a:xfrm>
            <a:prstGeom prst="rect">
              <a:avLst/>
            </a:prstGeom>
          </p:spPr>
        </p:pic>
        <p:sp>
          <p:nvSpPr>
            <p:cNvPr id="179" name="ZoneTexte 178">
              <a:extLst>
                <a:ext uri="{FF2B5EF4-FFF2-40B4-BE49-F238E27FC236}">
                  <a16:creationId xmlns:a16="http://schemas.microsoft.com/office/drawing/2014/main" id="{352C207D-E809-4899-B07D-68B43EC7F9BA}"/>
                </a:ext>
              </a:extLst>
            </p:cNvPr>
            <p:cNvSpPr txBox="1"/>
            <p:nvPr/>
          </p:nvSpPr>
          <p:spPr>
            <a:xfrm>
              <a:off x="2543480" y="925554"/>
              <a:ext cx="242374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900" dirty="0"/>
                <a:t>0</a:t>
              </a:r>
            </a:p>
          </p:txBody>
        </p:sp>
        <p:sp>
          <p:nvSpPr>
            <p:cNvPr id="210" name="ZoneTexte 209">
              <a:extLst>
                <a:ext uri="{FF2B5EF4-FFF2-40B4-BE49-F238E27FC236}">
                  <a16:creationId xmlns:a16="http://schemas.microsoft.com/office/drawing/2014/main" id="{F5BECB4D-97DA-40DF-AE54-8F44D34E4951}"/>
                </a:ext>
              </a:extLst>
            </p:cNvPr>
            <p:cNvSpPr txBox="1"/>
            <p:nvPr/>
          </p:nvSpPr>
          <p:spPr>
            <a:xfrm>
              <a:off x="2786785" y="925554"/>
              <a:ext cx="35779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900" dirty="0"/>
                <a:t>200</a:t>
              </a:r>
            </a:p>
          </p:txBody>
        </p:sp>
        <p:sp>
          <p:nvSpPr>
            <p:cNvPr id="211" name="ZoneTexte 210">
              <a:extLst>
                <a:ext uri="{FF2B5EF4-FFF2-40B4-BE49-F238E27FC236}">
                  <a16:creationId xmlns:a16="http://schemas.microsoft.com/office/drawing/2014/main" id="{CCB9C6C6-D117-4BAE-89EE-B672D6F5DC14}"/>
                </a:ext>
              </a:extLst>
            </p:cNvPr>
            <p:cNvSpPr txBox="1"/>
            <p:nvPr/>
          </p:nvSpPr>
          <p:spPr>
            <a:xfrm>
              <a:off x="3053288" y="925554"/>
              <a:ext cx="35779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900" dirty="0"/>
                <a:t>400</a:t>
              </a:r>
            </a:p>
          </p:txBody>
        </p:sp>
        <p:sp>
          <p:nvSpPr>
            <p:cNvPr id="212" name="ZoneTexte 211">
              <a:extLst>
                <a:ext uri="{FF2B5EF4-FFF2-40B4-BE49-F238E27FC236}">
                  <a16:creationId xmlns:a16="http://schemas.microsoft.com/office/drawing/2014/main" id="{CE382A80-9323-41E9-83D2-F6B97C7585AE}"/>
                </a:ext>
              </a:extLst>
            </p:cNvPr>
            <p:cNvSpPr txBox="1"/>
            <p:nvPr/>
          </p:nvSpPr>
          <p:spPr>
            <a:xfrm>
              <a:off x="3328174" y="925554"/>
              <a:ext cx="35779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900" dirty="0"/>
                <a:t>600</a:t>
              </a:r>
            </a:p>
          </p:txBody>
        </p:sp>
      </p:grpSp>
      <p:cxnSp>
        <p:nvCxnSpPr>
          <p:cNvPr id="203" name="Connecteur droit 202">
            <a:extLst>
              <a:ext uri="{FF2B5EF4-FFF2-40B4-BE49-F238E27FC236}">
                <a16:creationId xmlns:a16="http://schemas.microsoft.com/office/drawing/2014/main" id="{5BE4FCA8-1255-4B76-B880-18953C3CCAEF}"/>
              </a:ext>
            </a:extLst>
          </p:cNvPr>
          <p:cNvCxnSpPr>
            <a:cxnSpLocks/>
          </p:cNvCxnSpPr>
          <p:nvPr/>
        </p:nvCxnSpPr>
        <p:spPr>
          <a:xfrm>
            <a:off x="556546" y="5530179"/>
            <a:ext cx="805815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Connecteur droit 197">
            <a:extLst>
              <a:ext uri="{FF2B5EF4-FFF2-40B4-BE49-F238E27FC236}">
                <a16:creationId xmlns:a16="http://schemas.microsoft.com/office/drawing/2014/main" id="{BFDF145F-F0CB-4B10-BF08-46DD57D3CBEB}"/>
              </a:ext>
            </a:extLst>
          </p:cNvPr>
          <p:cNvCxnSpPr>
            <a:cxnSpLocks/>
          </p:cNvCxnSpPr>
          <p:nvPr/>
        </p:nvCxnSpPr>
        <p:spPr>
          <a:xfrm>
            <a:off x="585821" y="1753237"/>
            <a:ext cx="8058150" cy="0"/>
          </a:xfrm>
          <a:prstGeom prst="line">
            <a:avLst/>
          </a:prstGeom>
          <a:ln w="12700">
            <a:solidFill>
              <a:srgbClr val="33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Connecteur droit 199">
            <a:extLst>
              <a:ext uri="{FF2B5EF4-FFF2-40B4-BE49-F238E27FC236}">
                <a16:creationId xmlns:a16="http://schemas.microsoft.com/office/drawing/2014/main" id="{E86B1789-9F4B-4096-B154-0A9C885B74E7}"/>
              </a:ext>
            </a:extLst>
          </p:cNvPr>
          <p:cNvCxnSpPr>
            <a:cxnSpLocks/>
          </p:cNvCxnSpPr>
          <p:nvPr/>
        </p:nvCxnSpPr>
        <p:spPr>
          <a:xfrm>
            <a:off x="585821" y="2961295"/>
            <a:ext cx="8058150" cy="0"/>
          </a:xfrm>
          <a:prstGeom prst="line">
            <a:avLst/>
          </a:prstGeom>
          <a:ln w="12700">
            <a:solidFill>
              <a:srgbClr val="33669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Connecteur droit 160">
            <a:extLst>
              <a:ext uri="{FF2B5EF4-FFF2-40B4-BE49-F238E27FC236}">
                <a16:creationId xmlns:a16="http://schemas.microsoft.com/office/drawing/2014/main" id="{F9F0B122-B74E-49C5-83E3-D1BD063E80AF}"/>
              </a:ext>
            </a:extLst>
          </p:cNvPr>
          <p:cNvCxnSpPr>
            <a:cxnSpLocks/>
          </p:cNvCxnSpPr>
          <p:nvPr/>
        </p:nvCxnSpPr>
        <p:spPr>
          <a:xfrm>
            <a:off x="585821" y="3469179"/>
            <a:ext cx="8058150" cy="0"/>
          </a:xfrm>
          <a:prstGeom prst="line">
            <a:avLst/>
          </a:prstGeom>
          <a:ln w="12700">
            <a:solidFill>
              <a:srgbClr val="33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Connecteur droit 192">
            <a:extLst>
              <a:ext uri="{FF2B5EF4-FFF2-40B4-BE49-F238E27FC236}">
                <a16:creationId xmlns:a16="http://schemas.microsoft.com/office/drawing/2014/main" id="{A145F5EE-EE0E-4145-984D-3E456570AC27}"/>
              </a:ext>
            </a:extLst>
          </p:cNvPr>
          <p:cNvCxnSpPr>
            <a:cxnSpLocks/>
          </p:cNvCxnSpPr>
          <p:nvPr/>
        </p:nvCxnSpPr>
        <p:spPr>
          <a:xfrm>
            <a:off x="556546" y="5045162"/>
            <a:ext cx="8058150" cy="0"/>
          </a:xfrm>
          <a:prstGeom prst="line">
            <a:avLst/>
          </a:prstGeom>
          <a:ln w="12700">
            <a:solidFill>
              <a:srgbClr val="33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ZoneTexte 140">
            <a:extLst>
              <a:ext uri="{FF2B5EF4-FFF2-40B4-BE49-F238E27FC236}">
                <a16:creationId xmlns:a16="http://schemas.microsoft.com/office/drawing/2014/main" id="{B3623168-F97D-C5EB-F40D-06E0C1D410C1}"/>
              </a:ext>
            </a:extLst>
          </p:cNvPr>
          <p:cNvSpPr txBox="1"/>
          <p:nvPr/>
        </p:nvSpPr>
        <p:spPr>
          <a:xfrm>
            <a:off x="4032847" y="810890"/>
            <a:ext cx="325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L*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0D4CE4-F796-49D7-B0A6-0599E99BD234}"/>
              </a:ext>
            </a:extLst>
          </p:cNvPr>
          <p:cNvSpPr/>
          <p:nvPr/>
        </p:nvSpPr>
        <p:spPr>
          <a:xfrm>
            <a:off x="3789823" y="5636263"/>
            <a:ext cx="789204" cy="7387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0000"/>
                  <a:lumOff val="30000"/>
                </a:schemeClr>
              </a:gs>
              <a:gs pos="100000">
                <a:schemeClr val="tx1">
                  <a:lumMod val="34000"/>
                  <a:lumOff val="66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ZoneTexte 136">
            <a:extLst>
              <a:ext uri="{FF2B5EF4-FFF2-40B4-BE49-F238E27FC236}">
                <a16:creationId xmlns:a16="http://schemas.microsoft.com/office/drawing/2014/main" id="{41DEEF8E-C86F-4E64-BA31-F42CA1005CF1}"/>
              </a:ext>
            </a:extLst>
          </p:cNvPr>
          <p:cNvSpPr txBox="1"/>
          <p:nvPr/>
        </p:nvSpPr>
        <p:spPr>
          <a:xfrm>
            <a:off x="3658106" y="1037820"/>
            <a:ext cx="10615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30         %             50</a:t>
            </a:r>
          </a:p>
        </p:txBody>
      </p:sp>
      <p:sp>
        <p:nvSpPr>
          <p:cNvPr id="208" name="ZoneTexte 207">
            <a:extLst>
              <a:ext uri="{FF2B5EF4-FFF2-40B4-BE49-F238E27FC236}">
                <a16:creationId xmlns:a16="http://schemas.microsoft.com/office/drawing/2014/main" id="{1F3BEE78-CA42-4192-9E5A-B50DCCE43F00}"/>
              </a:ext>
            </a:extLst>
          </p:cNvPr>
          <p:cNvSpPr txBox="1"/>
          <p:nvPr/>
        </p:nvSpPr>
        <p:spPr>
          <a:xfrm>
            <a:off x="3658106" y="5751348"/>
            <a:ext cx="10615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30         %             50</a:t>
            </a:r>
          </a:p>
        </p:txBody>
      </p:sp>
      <p:sp>
        <p:nvSpPr>
          <p:cNvPr id="209" name="ZoneTexte 208">
            <a:extLst>
              <a:ext uri="{FF2B5EF4-FFF2-40B4-BE49-F238E27FC236}">
                <a16:creationId xmlns:a16="http://schemas.microsoft.com/office/drawing/2014/main" id="{67638ABB-FBB0-476F-B98C-D7F9C7222EF2}"/>
              </a:ext>
            </a:extLst>
          </p:cNvPr>
          <p:cNvSpPr txBox="1"/>
          <p:nvPr/>
        </p:nvSpPr>
        <p:spPr>
          <a:xfrm>
            <a:off x="3017573" y="3742563"/>
            <a:ext cx="101409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000" b="1" dirty="0"/>
              <a:t>84-220 AD </a:t>
            </a:r>
          </a:p>
          <a:p>
            <a:r>
              <a:rPr lang="fr-FR" sz="1000" b="1" dirty="0"/>
              <a:t>166 BC – 11AD</a:t>
            </a:r>
          </a:p>
        </p:txBody>
      </p:sp>
      <p:sp>
        <p:nvSpPr>
          <p:cNvPr id="213" name="ZoneTexte 212">
            <a:extLst>
              <a:ext uri="{FF2B5EF4-FFF2-40B4-BE49-F238E27FC236}">
                <a16:creationId xmlns:a16="http://schemas.microsoft.com/office/drawing/2014/main" id="{AF7681D8-37BB-4BC1-B26B-9FDC36B6E501}"/>
              </a:ext>
            </a:extLst>
          </p:cNvPr>
          <p:cNvSpPr txBox="1"/>
          <p:nvPr/>
        </p:nvSpPr>
        <p:spPr>
          <a:xfrm>
            <a:off x="2999041" y="3242510"/>
            <a:ext cx="101409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000" b="1" dirty="0"/>
              <a:t>1447-1632 AD </a:t>
            </a:r>
          </a:p>
          <a:p>
            <a:r>
              <a:rPr lang="fr-FR" sz="1000" b="1" dirty="0"/>
              <a:t>1480 – 1635 AD</a:t>
            </a:r>
          </a:p>
        </p:txBody>
      </p:sp>
      <p:cxnSp>
        <p:nvCxnSpPr>
          <p:cNvPr id="214" name="Connecteur droit avec flèche 213">
            <a:extLst>
              <a:ext uri="{FF2B5EF4-FFF2-40B4-BE49-F238E27FC236}">
                <a16:creationId xmlns:a16="http://schemas.microsoft.com/office/drawing/2014/main" id="{E953FA49-4964-4F4B-A213-4234ECE1ECA3}"/>
              </a:ext>
            </a:extLst>
          </p:cNvPr>
          <p:cNvCxnSpPr>
            <a:cxnSpLocks/>
          </p:cNvCxnSpPr>
          <p:nvPr/>
        </p:nvCxnSpPr>
        <p:spPr>
          <a:xfrm flipH="1">
            <a:off x="1321435" y="3515685"/>
            <a:ext cx="1696155" cy="818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Connecteur droit avec flèche 214">
            <a:extLst>
              <a:ext uri="{FF2B5EF4-FFF2-40B4-BE49-F238E27FC236}">
                <a16:creationId xmlns:a16="http://schemas.microsoft.com/office/drawing/2014/main" id="{38C7FB29-95D7-40DB-8707-D35F7B334493}"/>
              </a:ext>
            </a:extLst>
          </p:cNvPr>
          <p:cNvCxnSpPr>
            <a:cxnSpLocks/>
            <a:stCxn id="209" idx="1"/>
          </p:cNvCxnSpPr>
          <p:nvPr/>
        </p:nvCxnSpPr>
        <p:spPr>
          <a:xfrm flipH="1">
            <a:off x="1247423" y="4019562"/>
            <a:ext cx="1770150" cy="162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Losange 215">
            <a:extLst>
              <a:ext uri="{FF2B5EF4-FFF2-40B4-BE49-F238E27FC236}">
                <a16:creationId xmlns:a16="http://schemas.microsoft.com/office/drawing/2014/main" id="{43E778D0-5BA0-4BDE-95AB-A1F582E8F03F}"/>
              </a:ext>
            </a:extLst>
          </p:cNvPr>
          <p:cNvSpPr/>
          <p:nvPr/>
        </p:nvSpPr>
        <p:spPr>
          <a:xfrm>
            <a:off x="1179591" y="1411931"/>
            <a:ext cx="187205" cy="159798"/>
          </a:xfrm>
          <a:prstGeom prst="diamond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7" name="Losange 216">
            <a:extLst>
              <a:ext uri="{FF2B5EF4-FFF2-40B4-BE49-F238E27FC236}">
                <a16:creationId xmlns:a16="http://schemas.microsoft.com/office/drawing/2014/main" id="{B52E5592-730E-4943-80C8-03511E63B047}"/>
              </a:ext>
            </a:extLst>
          </p:cNvPr>
          <p:cNvSpPr/>
          <p:nvPr/>
        </p:nvSpPr>
        <p:spPr>
          <a:xfrm>
            <a:off x="1179591" y="1613566"/>
            <a:ext cx="187205" cy="159798"/>
          </a:xfrm>
          <a:prstGeom prst="diamond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8" name="Losange 217">
            <a:extLst>
              <a:ext uri="{FF2B5EF4-FFF2-40B4-BE49-F238E27FC236}">
                <a16:creationId xmlns:a16="http://schemas.microsoft.com/office/drawing/2014/main" id="{A9B355ED-2E7C-45D2-9F7C-039B8D0BFE81}"/>
              </a:ext>
            </a:extLst>
          </p:cNvPr>
          <p:cNvSpPr/>
          <p:nvPr/>
        </p:nvSpPr>
        <p:spPr>
          <a:xfrm>
            <a:off x="1179591" y="1767025"/>
            <a:ext cx="187205" cy="159798"/>
          </a:xfrm>
          <a:prstGeom prst="diamond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8" name="Image 186">
            <a:extLst>
              <a:ext uri="{FF2B5EF4-FFF2-40B4-BE49-F238E27FC236}">
                <a16:creationId xmlns:a16="http://schemas.microsoft.com/office/drawing/2014/main" id="{33955F42-DFA9-4BF9-8A62-D97905E4EC6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525" t="11350" r="4420" b="2313"/>
          <a:stretch/>
        </p:blipFill>
        <p:spPr>
          <a:xfrm>
            <a:off x="4673436" y="5518758"/>
            <a:ext cx="1741289" cy="797684"/>
          </a:xfrm>
          <a:prstGeom prst="rect">
            <a:avLst/>
          </a:prstGeom>
        </p:spPr>
      </p:pic>
      <p:pic>
        <p:nvPicPr>
          <p:cNvPr id="164" name="Image 195">
            <a:extLst>
              <a:ext uri="{FF2B5EF4-FFF2-40B4-BE49-F238E27FC236}">
                <a16:creationId xmlns:a16="http://schemas.microsoft.com/office/drawing/2014/main" id="{372AA946-391D-4448-B70F-5F87909C56F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6549" r="870" b="28000"/>
          <a:stretch/>
        </p:blipFill>
        <p:spPr>
          <a:xfrm>
            <a:off x="4859709" y="1123278"/>
            <a:ext cx="1208599" cy="174559"/>
          </a:xfrm>
          <a:prstGeom prst="rect">
            <a:avLst/>
          </a:prstGeom>
        </p:spPr>
      </p:pic>
      <p:cxnSp>
        <p:nvCxnSpPr>
          <p:cNvPr id="219" name="Connecteur droit avec flèche 218">
            <a:extLst>
              <a:ext uri="{FF2B5EF4-FFF2-40B4-BE49-F238E27FC236}">
                <a16:creationId xmlns:a16="http://schemas.microsoft.com/office/drawing/2014/main" id="{7424C575-04DF-40E7-9E06-E7F26A6383BF}"/>
              </a:ext>
            </a:extLst>
          </p:cNvPr>
          <p:cNvCxnSpPr>
            <a:cxnSpLocks/>
          </p:cNvCxnSpPr>
          <p:nvPr/>
        </p:nvCxnSpPr>
        <p:spPr>
          <a:xfrm flipH="1">
            <a:off x="8986531" y="2021260"/>
            <a:ext cx="21364" cy="861244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ZoneTexte 196">
            <a:extLst>
              <a:ext uri="{FF2B5EF4-FFF2-40B4-BE49-F238E27FC236}">
                <a16:creationId xmlns:a16="http://schemas.microsoft.com/office/drawing/2014/main" id="{2DC64D94-8121-489A-97FA-1994D8492A49}"/>
              </a:ext>
            </a:extLst>
          </p:cNvPr>
          <p:cNvSpPr txBox="1"/>
          <p:nvPr/>
        </p:nvSpPr>
        <p:spPr>
          <a:xfrm>
            <a:off x="2515813" y="6445151"/>
            <a:ext cx="67556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Colloque « Lire le sol en archéologie », Tours </a:t>
            </a:r>
            <a:r>
              <a:rPr lang="fr-FR" sz="1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</a:t>
            </a:r>
            <a:r>
              <a:rPr lang="fr-FR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2023 </a:t>
            </a:r>
            <a:r>
              <a:rPr lang="fr-F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« </a:t>
            </a:r>
            <a:r>
              <a:rPr lang="fr-FR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fr-F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</a:t>
            </a:r>
            <a:r>
              <a:rPr lang="fr-F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FR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laboratory</a:t>
            </a:r>
            <a:r>
              <a:rPr lang="fr-F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testing</a:t>
            </a:r>
            <a:r>
              <a:rPr lang="fr-F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fr-FR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protocol</a:t>
            </a:r>
            <a:r>
              <a:rPr lang="fr-F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fr-FR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analyzing</a:t>
            </a:r>
            <a:r>
              <a:rPr lang="fr-F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backfill</a:t>
            </a:r>
            <a:r>
              <a:rPr lang="fr-F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fr-FR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</a:t>
            </a:r>
            <a:r>
              <a:rPr lang="fr-F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environments</a:t>
            </a:r>
            <a:r>
              <a:rPr lang="fr-F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: the case of </a:t>
            </a:r>
            <a:r>
              <a:rPr lang="fr-FR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Ruau</a:t>
            </a:r>
            <a:r>
              <a:rPr lang="fr-F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Sainte Anne (Tours) » J.-B. Rigot, I. Gay-</a:t>
            </a:r>
            <a:r>
              <a:rPr lang="fr-FR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Ovejero</a:t>
            </a:r>
            <a:r>
              <a:rPr lang="fr-F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F. </a:t>
            </a:r>
            <a:r>
              <a:rPr lang="fr-FR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Hinschberger</a:t>
            </a:r>
            <a:r>
              <a:rPr lang="fr-F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N. Paillet, E. </a:t>
            </a:r>
            <a:r>
              <a:rPr lang="fr-FR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Bruand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3528669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A7C35951-A938-8B7D-0531-4036564EFB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27"/>
          <a:stretch/>
        </p:blipFill>
        <p:spPr>
          <a:xfrm rot="10800000">
            <a:off x="644577" y="-295309"/>
            <a:ext cx="8064708" cy="774661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9406B54-C638-4425-85FF-D6D9C0698D15}"/>
              </a:ext>
            </a:extLst>
          </p:cNvPr>
          <p:cNvSpPr txBox="1"/>
          <p:nvPr/>
        </p:nvSpPr>
        <p:spPr>
          <a:xfrm>
            <a:off x="644577" y="87859"/>
            <a:ext cx="7854846" cy="6202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fr-FR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rincipaux apports et résultats</a:t>
            </a:r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 </a:t>
            </a:r>
          </a:p>
          <a:p>
            <a:pPr marL="400050" indent="-400050" algn="just">
              <a:lnSpc>
                <a:spcPct val="107000"/>
              </a:lnSpc>
              <a:spcAft>
                <a:spcPts val="800"/>
              </a:spcAft>
              <a:buAutoNum type="romanLcParenBoth"/>
            </a:pP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indent="-400050" algn="just">
              <a:lnSpc>
                <a:spcPct val="107000"/>
              </a:lnSpc>
              <a:spcAft>
                <a:spcPts val="800"/>
              </a:spcAft>
              <a:buAutoNum type="romanLcParenBoth"/>
            </a:pP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Coup de pouce important de la dotation pour </a:t>
            </a:r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développer notre travail </a:t>
            </a: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 Tours et </a:t>
            </a:r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renforcer l’équipe pluridisciplinaire</a:t>
            </a: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qui collabore depuis plusieurs années;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indent="-400050" algn="just">
              <a:lnSpc>
                <a:spcPct val="107000"/>
              </a:lnSpc>
              <a:spcAft>
                <a:spcPts val="800"/>
              </a:spcAft>
              <a:buAutoNum type="romanLcParenBoth"/>
            </a:pP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caractérisation et analyse fine du </a:t>
            </a: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remplissage sédimentaire du </a:t>
            </a:r>
            <a:r>
              <a:rPr lang="fr-FR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Ruau</a:t>
            </a: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 Anne : données inédites; </a:t>
            </a:r>
          </a:p>
          <a:p>
            <a:pPr marL="400050" indent="-400050" algn="just">
              <a:lnSpc>
                <a:spcPct val="107000"/>
              </a:lnSpc>
              <a:spcAft>
                <a:spcPts val="800"/>
              </a:spcAft>
              <a:buAutoNum type="romanLcParenBoth"/>
            </a:pP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expérimentation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d’une </a:t>
            </a: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nouvelle méthode d’échantillonnage 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d’un protocole d’analyses permettant l’identification de la limite entre les remblais XIXe et les dépôts naturels, </a:t>
            </a:r>
            <a:endParaRPr lang="fr-F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indent="-400050" algn="just">
              <a:lnSpc>
                <a:spcPct val="107000"/>
              </a:lnSpc>
              <a:spcAft>
                <a:spcPts val="800"/>
              </a:spcAft>
              <a:buFontTx/>
              <a:buAutoNum type="romanLcParenBoth"/>
            </a:pP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 ces derniers, mise en évidence de </a:t>
            </a: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variations </a:t>
            </a:r>
            <a:r>
              <a:rPr lang="fr-FR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hydrosédimentaires</a:t>
            </a: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fines 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témoignant de possibles décharges de </a:t>
            </a: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crues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dans le </a:t>
            </a:r>
            <a:r>
              <a:rPr lang="fr-F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Ruau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post-XVe ; e</a:t>
            </a:r>
            <a:r>
              <a:rPr lang="fr-FR" sz="1400" dirty="0"/>
              <a:t>n particulier: évolution du signal SM dans les sédiments: signature minéralogique « Loire » avec des apports et/ou une possible remobilisation des sédiments en lien avec les </a:t>
            </a:r>
            <a:r>
              <a:rPr lang="fr-FR" sz="1400" b="1" dirty="0"/>
              <a:t>crues</a:t>
            </a:r>
          </a:p>
          <a:p>
            <a:pPr marL="400050" indent="-400050" algn="just">
              <a:lnSpc>
                <a:spcPct val="107000"/>
              </a:lnSpc>
              <a:spcAft>
                <a:spcPts val="800"/>
              </a:spcAft>
              <a:buAutoNum type="romanLcParenBoth"/>
            </a:pP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chronologie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 remplissage du </a:t>
            </a:r>
            <a:r>
              <a:rPr lang="fr-F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Ruau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à l’aide de nombreuses </a:t>
            </a: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dates </a:t>
            </a:r>
            <a:r>
              <a:rPr lang="fr-FR" sz="14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bien que certaines soient finalement peu fiables en raison de la remobilisation de la MO au sein des dépôts fluviatiles.  </a:t>
            </a:r>
          </a:p>
          <a:p>
            <a:pPr marL="400050" indent="-400050" algn="just">
              <a:lnSpc>
                <a:spcPct val="107000"/>
              </a:lnSpc>
              <a:spcAft>
                <a:spcPts val="800"/>
              </a:spcAft>
              <a:buAutoNum type="romanLcParenBoth"/>
            </a:pP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Concernant la thématique du </a:t>
            </a: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PAG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il semblerait que les signatures de crues post-XVe s. identifiées, soient le marqueur de cette péjoration climatique. Si c’est bien le cas, il s’agit-là d’un </a:t>
            </a: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résultat inédit pour la région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400050" indent="-400050" algn="just">
              <a:lnSpc>
                <a:spcPct val="107000"/>
              </a:lnSpc>
              <a:spcAft>
                <a:spcPts val="800"/>
              </a:spcAft>
              <a:buAutoNum type="romanLcParenBoth"/>
            </a:pP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Confrontation des résultats des recherches sur les archives textuelles et les archives sédimentaires en cours: apport fondamental de </a:t>
            </a:r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l’interdisciplinarité</a:t>
            </a: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fr-FR" sz="1100" dirty="0"/>
          </a:p>
          <a:p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336597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A7C35951-A938-8B7D-0531-4036564EFB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27"/>
          <a:stretch/>
        </p:blipFill>
        <p:spPr>
          <a:xfrm rot="10800000">
            <a:off x="644577" y="-321434"/>
            <a:ext cx="8064708" cy="774661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9406B54-C638-4425-85FF-D6D9C0698D15}"/>
              </a:ext>
            </a:extLst>
          </p:cNvPr>
          <p:cNvSpPr txBox="1"/>
          <p:nvPr/>
        </p:nvSpPr>
        <p:spPr>
          <a:xfrm>
            <a:off x="644577" y="87859"/>
            <a:ext cx="7854846" cy="627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Stages étudiants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100" dirty="0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57324FD-4452-13D3-1C62-FB85C581E0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8098877"/>
              </p:ext>
            </p:extLst>
          </p:nvPr>
        </p:nvGraphicFramePr>
        <p:xfrm>
          <a:off x="1604340" y="1487776"/>
          <a:ext cx="6145181" cy="19412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63414">
                  <a:extLst>
                    <a:ext uri="{9D8B030D-6E8A-4147-A177-3AD203B41FA5}">
                      <a16:colId xmlns:a16="http://schemas.microsoft.com/office/drawing/2014/main" val="581276677"/>
                    </a:ext>
                  </a:extLst>
                </a:gridCol>
                <a:gridCol w="1081767">
                  <a:extLst>
                    <a:ext uri="{9D8B030D-6E8A-4147-A177-3AD203B41FA5}">
                      <a16:colId xmlns:a16="http://schemas.microsoft.com/office/drawing/2014/main" val="1487856706"/>
                    </a:ext>
                  </a:extLst>
                </a:gridCol>
              </a:tblGrid>
              <a:tr h="2426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solidFill>
                            <a:schemeClr val="tx1"/>
                          </a:solidFill>
                          <a:effectLst/>
                        </a:rPr>
                        <a:t>Master 2 HBV N. Paillet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b="0" dirty="0">
                          <a:solidFill>
                            <a:schemeClr val="tx1"/>
                          </a:solidFill>
                          <a:effectLst/>
                        </a:rPr>
                        <a:t>2022-2023</a:t>
                      </a:r>
                      <a:endParaRPr lang="fr-FR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7909333"/>
                  </a:ext>
                </a:extLst>
              </a:tr>
              <a:tr h="2426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solidFill>
                            <a:schemeClr val="tx1"/>
                          </a:solidFill>
                          <a:effectLst/>
                        </a:rPr>
                        <a:t>Master 1 et 2 Histoire , J. Pannetier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solidFill>
                            <a:schemeClr val="tx1"/>
                          </a:solidFill>
                          <a:effectLst/>
                        </a:rPr>
                        <a:t>2022-2024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4670820"/>
                  </a:ext>
                </a:extLst>
              </a:tr>
              <a:tr h="2426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solidFill>
                            <a:schemeClr val="tx1"/>
                          </a:solidFill>
                          <a:effectLst/>
                        </a:rPr>
                        <a:t>Master 1 Archéologie, J. </a:t>
                      </a:r>
                      <a:r>
                        <a:rPr lang="fr-FR" sz="1100" dirty="0" err="1">
                          <a:solidFill>
                            <a:schemeClr val="tx1"/>
                          </a:solidFill>
                          <a:effectLst/>
                        </a:rPr>
                        <a:t>Merryl</a:t>
                      </a:r>
                      <a:r>
                        <a:rPr lang="fr-FR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100" dirty="0" err="1">
                          <a:solidFill>
                            <a:schemeClr val="tx1"/>
                          </a:solidFill>
                          <a:effectLst/>
                        </a:rPr>
                        <a:t>Moussounda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solidFill>
                            <a:schemeClr val="tx1"/>
                          </a:solidFill>
                          <a:effectLst/>
                        </a:rPr>
                        <a:t>2023-2024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8556143"/>
                  </a:ext>
                </a:extLst>
              </a:tr>
              <a:tr h="2426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Stage L3 STE E.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Bruand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solidFill>
                            <a:schemeClr val="tx1"/>
                          </a:solidFill>
                          <a:effectLst/>
                        </a:rPr>
                        <a:t>2022-2023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8528308"/>
                  </a:ext>
                </a:extLst>
              </a:tr>
              <a:tr h="2426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Stage L3 STE R.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Boulguy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2023-2024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1968211"/>
                  </a:ext>
                </a:extLst>
              </a:tr>
              <a:tr h="2426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Stages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volontaires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L2 (B. Perret et L. Ramos)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2022-2023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0555271"/>
                  </a:ext>
                </a:extLst>
              </a:tr>
              <a:tr h="2426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solidFill>
                            <a:schemeClr val="tx1"/>
                          </a:solidFill>
                          <a:effectLst/>
                        </a:rPr>
                        <a:t>Formation de terrain L2 STE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solidFill>
                            <a:schemeClr val="tx1"/>
                          </a:solidFill>
                          <a:effectLst/>
                        </a:rPr>
                        <a:t>2022-2024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6096626"/>
                  </a:ext>
                </a:extLst>
              </a:tr>
              <a:tr h="2426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solidFill>
                            <a:schemeClr val="tx1"/>
                          </a:solidFill>
                          <a:effectLst/>
                        </a:rPr>
                        <a:t>Terrain L3 Archéologie Paléoenvironnement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solidFill>
                            <a:schemeClr val="tx1"/>
                          </a:solidFill>
                          <a:effectLst/>
                        </a:rPr>
                        <a:t>2022-2024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9457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769860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1415</Words>
  <Application>Microsoft Office PowerPoint</Application>
  <PresentationFormat>Affichage à l'écran (4:3)</PresentationFormat>
  <Paragraphs>199</Paragraphs>
  <Slides>11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21" baseType="lpstr">
      <vt:lpstr>Arial</vt:lpstr>
      <vt:lpstr>Arial Rounded MT Bold</vt:lpstr>
      <vt:lpstr>Arial Unicode MS</vt:lpstr>
      <vt:lpstr>Baskerville Old Face</vt:lpstr>
      <vt:lpstr>Calibri</vt:lpstr>
      <vt:lpstr>Calibri Light</vt:lpstr>
      <vt:lpstr>Comic Sans MS</vt:lpstr>
      <vt:lpstr>Symbol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Isabelle Gay-Ovejero</dc:creator>
  <cp:lastModifiedBy>Jean-Baptiste Rigot</cp:lastModifiedBy>
  <cp:revision>26</cp:revision>
  <dcterms:created xsi:type="dcterms:W3CDTF">2024-04-09T07:42:07Z</dcterms:created>
  <dcterms:modified xsi:type="dcterms:W3CDTF">2024-04-16T19:40:15Z</dcterms:modified>
</cp:coreProperties>
</file>