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8.jpg" ContentType="image/jpeg"/>
  <Override PartName="/ppt/media/image29.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9.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84.jpg" ContentType="image/jpeg"/>
  <Override PartName="/ppt/media/image85.jpg" ContentType="image/jpeg"/>
  <Override PartName="/ppt/media/image86.jpg" ContentType="image/jpeg"/>
  <Override PartName="/ppt/media/image87.jpg" ContentType="image/jpeg"/>
  <Override PartName="/ppt/media/image89.jpg" ContentType="image/jpeg"/>
  <Override PartName="/ppt/media/image90.jpg" ContentType="image/jpeg"/>
  <Override PartName="/ppt/media/image91.jpg" ContentType="image/jpeg"/>
  <Override PartName="/ppt/media/image92.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306" r:id="rId7"/>
    <p:sldId id="302" r:id="rId8"/>
    <p:sldId id="275" r:id="rId9"/>
    <p:sldId id="312" r:id="rId10"/>
    <p:sldId id="303" r:id="rId11"/>
    <p:sldId id="278" r:id="rId12"/>
    <p:sldId id="304" r:id="rId13"/>
    <p:sldId id="281" r:id="rId14"/>
    <p:sldId id="282" r:id="rId15"/>
    <p:sldId id="283" r:id="rId16"/>
    <p:sldId id="277" r:id="rId17"/>
    <p:sldId id="284" r:id="rId18"/>
    <p:sldId id="310" r:id="rId19"/>
    <p:sldId id="287" r:id="rId20"/>
    <p:sldId id="288" r:id="rId21"/>
    <p:sldId id="309" r:id="rId22"/>
    <p:sldId id="289" r:id="rId23"/>
    <p:sldId id="265" r:id="rId24"/>
    <p:sldId id="266" r:id="rId25"/>
    <p:sldId id="279" r:id="rId26"/>
    <p:sldId id="280" r:id="rId27"/>
    <p:sldId id="311" r:id="rId28"/>
    <p:sldId id="285" r:id="rId29"/>
    <p:sldId id="286" r:id="rId30"/>
    <p:sldId id="307" r:id="rId31"/>
    <p:sldId id="291" r:id="rId32"/>
    <p:sldId id="293" r:id="rId33"/>
    <p:sldId id="313" r:id="rId34"/>
    <p:sldId id="314" r:id="rId35"/>
  </p:sldIdLst>
  <p:sldSz cx="13004800" cy="9753600"/>
  <p:notesSz cx="13004800"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F80791-9C5A-43DD-9349-A3FC90EBC2EE}" v="96" dt="2024-10-11T10:55:17.37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3447" autoAdjust="0"/>
  </p:normalViewPr>
  <p:slideViewPr>
    <p:cSldViewPr>
      <p:cViewPr varScale="1">
        <p:scale>
          <a:sx n="79" d="100"/>
          <a:sy n="79" d="100"/>
        </p:scale>
        <p:origin x="1572"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7366000" y="0"/>
            <a:ext cx="5635625" cy="488950"/>
          </a:xfrm>
          <a:prstGeom prst="rect">
            <a:avLst/>
          </a:prstGeom>
        </p:spPr>
        <p:txBody>
          <a:bodyPr vert="horz" lIns="91440" tIns="45720" rIns="91440" bIns="45720" rtlCol="0"/>
          <a:lstStyle>
            <a:lvl1pPr algn="r">
              <a:defRPr sz="1200"/>
            </a:lvl1pPr>
          </a:lstStyle>
          <a:p>
            <a:fld id="{85F19A06-8BD9-4796-82F7-94E4D6450F19}" type="datetimeFigureOut">
              <a:rPr lang="fr-FR" smtClean="0"/>
              <a:t>12/12/2024</a:t>
            </a:fld>
            <a:endParaRPr lang="fr-FR"/>
          </a:p>
        </p:txBody>
      </p:sp>
      <p:sp>
        <p:nvSpPr>
          <p:cNvPr id="4" name="Espace réservé de l'image des diapositives 3"/>
          <p:cNvSpPr>
            <a:spLocks noGrp="1" noRot="1" noChangeAspect="1"/>
          </p:cNvSpPr>
          <p:nvPr>
            <p:ph type="sldImg" idx="2"/>
          </p:nvPr>
        </p:nvSpPr>
        <p:spPr>
          <a:xfrm>
            <a:off x="4306888" y="1219200"/>
            <a:ext cx="4391025"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300163" y="4694238"/>
            <a:ext cx="10404475" cy="3840162"/>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650"/>
            <a:ext cx="5635625" cy="48895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7366000" y="9264650"/>
            <a:ext cx="5635625" cy="488950"/>
          </a:xfrm>
          <a:prstGeom prst="rect">
            <a:avLst/>
          </a:prstGeom>
        </p:spPr>
        <p:txBody>
          <a:bodyPr vert="horz" lIns="91440" tIns="45720" rIns="91440" bIns="45720" rtlCol="0" anchor="b"/>
          <a:lstStyle>
            <a:lvl1pPr algn="r">
              <a:defRPr sz="1200"/>
            </a:lvl1pPr>
          </a:lstStyle>
          <a:p>
            <a:fld id="{6E7DF50B-94FA-4908-8969-591C0E8A2CF4}" type="slidenum">
              <a:rPr lang="fr-FR" smtClean="0"/>
              <a:t>‹N°›</a:t>
            </a:fld>
            <a:endParaRPr lang="fr-FR"/>
          </a:p>
        </p:txBody>
      </p:sp>
    </p:spTree>
    <p:extLst>
      <p:ext uri="{BB962C8B-B14F-4D97-AF65-F5344CB8AC3E}">
        <p14:creationId xmlns:p14="http://schemas.microsoft.com/office/powerpoint/2010/main" val="4178275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7f795d5fa_0_8: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307f795d5fa_0_8: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50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7f795d5fa_0_8: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307f795d5fa_0_8: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8372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08459160e0_0_27: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308459160e0_0_27: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1902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08459160e0_0_27: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308459160e0_0_27: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6721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CA889E8-0AAE-451C-91CF-184B533F65F9}" type="slidenum">
              <a:rPr lang="fr-FR" smtClean="0"/>
              <a:t>7</a:t>
            </a:fld>
            <a:endParaRPr lang="fr-FR"/>
          </a:p>
        </p:txBody>
      </p:sp>
    </p:spTree>
    <p:extLst>
      <p:ext uri="{BB962C8B-B14F-4D97-AF65-F5344CB8AC3E}">
        <p14:creationId xmlns:p14="http://schemas.microsoft.com/office/powerpoint/2010/main" val="250107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0932e7c1ee_0_0: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g30932e7c1ee_0_0: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0932e7c1ee_0_21: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g30932e7c1ee_0_21: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08459160e0_0_0: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g308459160e0_0_0: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7f795d5fa_0_8: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307f795d5fa_0_8: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405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7f795d5fa_0_8: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307f795d5fa_0_8: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2860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0: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5" name="Google Shape;235;p10: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7f795d5fa_0_8: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307f795d5fa_0_8: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44500" y="482600"/>
            <a:ext cx="12115800" cy="39115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950720" y="5462016"/>
            <a:ext cx="9103360" cy="2438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000" b="0" i="0">
                <a:solidFill>
                  <a:srgbClr val="838787"/>
                </a:solidFill>
                <a:latin typeface="Work Sans"/>
                <a:cs typeface="Work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sz="half" idx="2"/>
          </p:nvPr>
        </p:nvSpPr>
        <p:spPr>
          <a:xfrm>
            <a:off x="444500" y="2225039"/>
            <a:ext cx="5634990" cy="6431915"/>
          </a:xfrm>
          <a:prstGeom prst="rect">
            <a:avLst/>
          </a:prstGeom>
        </p:spPr>
        <p:txBody>
          <a:bodyPr wrap="square" lIns="0" tIns="0" rIns="0" bIns="0">
            <a:spAutoFit/>
          </a:bodyPr>
          <a:lstStyle>
            <a:lvl1pPr>
              <a:defRPr sz="4050" b="1" i="0">
                <a:solidFill>
                  <a:srgbClr val="34A5DA"/>
                </a:solidFill>
                <a:latin typeface="Arial"/>
                <a:cs typeface="Arial"/>
              </a:defRPr>
            </a:lvl1pPr>
          </a:lstStyle>
          <a:p>
            <a:endParaRPr/>
          </a:p>
        </p:txBody>
      </p:sp>
      <p:sp>
        <p:nvSpPr>
          <p:cNvPr id="4" name="Holder 4"/>
          <p:cNvSpPr>
            <a:spLocks noGrp="1"/>
          </p:cNvSpPr>
          <p:nvPr>
            <p:ph sz="half" idx="3"/>
          </p:nvPr>
        </p:nvSpPr>
        <p:spPr>
          <a:xfrm>
            <a:off x="6830694" y="2749804"/>
            <a:ext cx="5467350" cy="5107940"/>
          </a:xfrm>
          <a:prstGeom prst="rect">
            <a:avLst/>
          </a:prstGeom>
        </p:spPr>
        <p:txBody>
          <a:bodyPr wrap="square" lIns="0" tIns="0" rIns="0" bIns="0">
            <a:spAutoFit/>
          </a:bodyPr>
          <a:lstStyle>
            <a:lvl1pPr>
              <a:defRPr sz="2450" b="0" i="0">
                <a:solidFill>
                  <a:srgbClr val="3CA5DA"/>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26"/>
        <p:cNvGrpSpPr/>
        <p:nvPr/>
      </p:nvGrpSpPr>
      <p:grpSpPr>
        <a:xfrm>
          <a:off x="0" y="0"/>
          <a:ext cx="0" cy="0"/>
          <a:chOff x="0" y="0"/>
          <a:chExt cx="0" cy="0"/>
        </a:xfrm>
      </p:grpSpPr>
      <p:sp>
        <p:nvSpPr>
          <p:cNvPr id="27" name="Google Shape;27;p21"/>
          <p:cNvSpPr txBox="1">
            <a:spLocks noGrp="1"/>
          </p:cNvSpPr>
          <p:nvPr>
            <p:ph type="ctrTitle"/>
          </p:nvPr>
        </p:nvSpPr>
        <p:spPr>
          <a:xfrm>
            <a:off x="444500" y="482600"/>
            <a:ext cx="12115800" cy="39115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1"/>
          <p:cNvSpPr txBox="1">
            <a:spLocks noGrp="1"/>
          </p:cNvSpPr>
          <p:nvPr>
            <p:ph type="subTitle" idx="1"/>
          </p:nvPr>
        </p:nvSpPr>
        <p:spPr>
          <a:xfrm>
            <a:off x="1950720" y="5462016"/>
            <a:ext cx="9103360" cy="2438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ftr" idx="11"/>
          </p:nvPr>
        </p:nvSpPr>
        <p:spPr>
          <a:xfrm>
            <a:off x="4421632" y="9070848"/>
            <a:ext cx="4161536" cy="48768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1"/>
          <p:cNvSpPr txBox="1">
            <a:spLocks noGrp="1"/>
          </p:cNvSpPr>
          <p:nvPr>
            <p:ph type="dt" idx="10"/>
          </p:nvPr>
        </p:nvSpPr>
        <p:spPr>
          <a:xfrm>
            <a:off x="650240" y="9070848"/>
            <a:ext cx="2991104" cy="4876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sldNum" idx="12"/>
          </p:nvPr>
        </p:nvSpPr>
        <p:spPr>
          <a:xfrm>
            <a:off x="9363456" y="9070848"/>
            <a:ext cx="2991104" cy="48768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sz="1800">
              <a:latin typeface="Calibri"/>
              <a:ea typeface="Calibri"/>
              <a:cs typeface="Calibri"/>
              <a:sym typeface="Calibri"/>
            </a:endParaRPr>
          </a:p>
        </p:txBody>
      </p:sp>
    </p:spTree>
    <p:extLst>
      <p:ext uri="{BB962C8B-B14F-4D97-AF65-F5344CB8AC3E}">
        <p14:creationId xmlns:p14="http://schemas.microsoft.com/office/powerpoint/2010/main" val="32877493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6400" y="993156"/>
            <a:ext cx="12192000" cy="635"/>
          </a:xfrm>
          <a:custGeom>
            <a:avLst/>
            <a:gdLst/>
            <a:ahLst/>
            <a:cxnLst/>
            <a:rect l="l" t="t" r="r" b="b"/>
            <a:pathLst>
              <a:path w="12192000" h="634">
                <a:moveTo>
                  <a:pt x="0" y="266"/>
                </a:moveTo>
                <a:lnTo>
                  <a:pt x="12192000" y="0"/>
                </a:lnTo>
              </a:path>
            </a:pathLst>
          </a:custGeom>
          <a:ln w="25400">
            <a:solidFill>
              <a:srgbClr val="A6AAA9"/>
            </a:solidFill>
          </a:ln>
        </p:spPr>
        <p:txBody>
          <a:bodyPr wrap="square" lIns="0" tIns="0" rIns="0" bIns="0" rtlCol="0"/>
          <a:lstStyle/>
          <a:p>
            <a:endParaRPr/>
          </a:p>
        </p:txBody>
      </p:sp>
      <p:sp>
        <p:nvSpPr>
          <p:cNvPr id="2" name="Holder 2"/>
          <p:cNvSpPr>
            <a:spLocks noGrp="1"/>
          </p:cNvSpPr>
          <p:nvPr>
            <p:ph type="title"/>
          </p:nvPr>
        </p:nvSpPr>
        <p:spPr>
          <a:xfrm>
            <a:off x="7505700" y="660400"/>
            <a:ext cx="960120" cy="452119"/>
          </a:xfrm>
          <a:prstGeom prst="rect">
            <a:avLst/>
          </a:prstGeom>
        </p:spPr>
        <p:txBody>
          <a:bodyPr wrap="square" lIns="0" tIns="0" rIns="0" bIns="0">
            <a:spAutoFit/>
          </a:bodyPr>
          <a:lstStyle>
            <a:lvl1pPr>
              <a:defRPr sz="2800" b="1" i="0">
                <a:solidFill>
                  <a:schemeClr val="tx1"/>
                </a:solidFill>
                <a:latin typeface="Arial"/>
                <a:cs typeface="Arial"/>
              </a:defRPr>
            </a:lvl1pPr>
          </a:lstStyle>
          <a:p>
            <a:endParaRPr/>
          </a:p>
        </p:txBody>
      </p:sp>
      <p:sp>
        <p:nvSpPr>
          <p:cNvPr id="3" name="Holder 3"/>
          <p:cNvSpPr>
            <a:spLocks noGrp="1"/>
          </p:cNvSpPr>
          <p:nvPr>
            <p:ph type="body" idx="1"/>
          </p:nvPr>
        </p:nvSpPr>
        <p:spPr>
          <a:xfrm>
            <a:off x="448538" y="2465085"/>
            <a:ext cx="5831840" cy="4192270"/>
          </a:xfrm>
          <a:prstGeom prst="rect">
            <a:avLst/>
          </a:prstGeom>
        </p:spPr>
        <p:txBody>
          <a:bodyPr wrap="square" lIns="0" tIns="0" rIns="0" bIns="0">
            <a:spAutoFit/>
          </a:bodyPr>
          <a:lstStyle>
            <a:lvl1pPr>
              <a:defRPr sz="2000" b="0" i="0">
                <a:solidFill>
                  <a:srgbClr val="838787"/>
                </a:solidFill>
                <a:latin typeface="Work Sans"/>
                <a:cs typeface="Work Sans"/>
              </a:defRPr>
            </a:lvl1pPr>
          </a:lstStyle>
          <a:p>
            <a:endParaRPr/>
          </a:p>
        </p:txBody>
      </p:sp>
      <p:sp>
        <p:nvSpPr>
          <p:cNvPr id="4" name="Holder 4"/>
          <p:cNvSpPr>
            <a:spLocks noGrp="1"/>
          </p:cNvSpPr>
          <p:nvPr>
            <p:ph type="ftr" sz="quarter" idx="5"/>
          </p:nvPr>
        </p:nvSpPr>
        <p:spPr>
          <a:xfrm>
            <a:off x="4421632" y="9070848"/>
            <a:ext cx="4161536" cy="4876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50240" y="9070848"/>
            <a:ext cx="2991104" cy="4876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12/12/2024</a:t>
            </a:fld>
            <a:endParaRPr lang="en-US"/>
          </a:p>
        </p:txBody>
      </p:sp>
      <p:sp>
        <p:nvSpPr>
          <p:cNvPr id="6" name="Holder 6"/>
          <p:cNvSpPr>
            <a:spLocks noGrp="1"/>
          </p:cNvSpPr>
          <p:nvPr>
            <p:ph type="sldNum" sz="quarter" idx="7"/>
          </p:nvPr>
        </p:nvSpPr>
        <p:spPr>
          <a:xfrm>
            <a:off x="9363456" y="9070848"/>
            <a:ext cx="2991104" cy="4876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hyperlink" Target="mailto:https://www.youtube.com/watch?v=pgsKTg0rrEc"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50.jpg"/><Relationship Id="rId7" Type="http://schemas.openxmlformats.org/officeDocument/2006/relationships/image" Target="../media/image52.jpg"/><Relationship Id="rId2" Type="http://schemas.openxmlformats.org/officeDocument/2006/relationships/image" Target="../media/image49.jpg"/><Relationship Id="rId1" Type="http://schemas.openxmlformats.org/officeDocument/2006/relationships/slideLayout" Target="../slideLayouts/slideLayout4.xml"/><Relationship Id="rId6" Type="http://schemas.openxmlformats.org/officeDocument/2006/relationships/image" Target="../media/image51.jp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56.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8.jp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61.png"/><Relationship Id="rId5" Type="http://schemas.openxmlformats.org/officeDocument/2006/relationships/image" Target="../media/image36.png"/><Relationship Id="rId10" Type="http://schemas.openxmlformats.org/officeDocument/2006/relationships/image" Target="../media/image60.png"/><Relationship Id="rId4" Type="http://schemas.openxmlformats.org/officeDocument/2006/relationships/image" Target="../media/image29.jp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47.png"/><Relationship Id="rId7" Type="http://schemas.openxmlformats.org/officeDocument/2006/relationships/image" Target="../media/image65.jp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64.jpg"/><Relationship Id="rId11" Type="http://schemas.openxmlformats.org/officeDocument/2006/relationships/image" Target="../media/image69.jpeg"/><Relationship Id="rId5" Type="http://schemas.openxmlformats.org/officeDocument/2006/relationships/image" Target="../media/image63.jpg"/><Relationship Id="rId10" Type="http://schemas.openxmlformats.org/officeDocument/2006/relationships/image" Target="../media/image68.jpeg"/><Relationship Id="rId4" Type="http://schemas.openxmlformats.org/officeDocument/2006/relationships/image" Target="../media/image62.jpg"/><Relationship Id="rId9" Type="http://schemas.openxmlformats.org/officeDocument/2006/relationships/image" Target="../media/image67.jpeg"/></Relationships>
</file>

<file path=ppt/slides/_rels/slide18.xml.rels><?xml version="1.0" encoding="UTF-8" standalone="yes"?>
<Relationships xmlns="http://schemas.openxmlformats.org/package/2006/relationships"><Relationship Id="rId8" Type="http://schemas.openxmlformats.org/officeDocument/2006/relationships/image" Target="../media/image28.jpg"/><Relationship Id="rId3" Type="http://schemas.microsoft.com/office/2007/relationships/media" Target="../media/media2.mp4"/><Relationship Id="rId7" Type="http://schemas.openxmlformats.org/officeDocument/2006/relationships/image" Target="../media/image70.png"/><Relationship Id="rId12" Type="http://schemas.openxmlformats.org/officeDocument/2006/relationships/image" Target="../media/image7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6.png"/><Relationship Id="rId11" Type="http://schemas.openxmlformats.org/officeDocument/2006/relationships/image" Target="../media/image71.png"/><Relationship Id="rId5" Type="http://schemas.openxmlformats.org/officeDocument/2006/relationships/notesSlide" Target="../notesSlides/notesSlide6.xml"/><Relationship Id="rId10" Type="http://schemas.openxmlformats.org/officeDocument/2006/relationships/image" Target="../media/image56.png"/><Relationship Id="rId4" Type="http://schemas.openxmlformats.org/officeDocument/2006/relationships/slideLayout" Target="../slideLayouts/slideLayout2.xml"/><Relationship Id="rId9"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7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47.png"/><Relationship Id="rId7" Type="http://schemas.openxmlformats.org/officeDocument/2006/relationships/image" Target="../media/image78.jp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 Id="rId9" Type="http://schemas.openxmlformats.org/officeDocument/2006/relationships/image" Target="../media/image80.jpg"/></Relationships>
</file>

<file path=ppt/slides/_rels/slide2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2.xml"/><Relationship Id="rId7" Type="http://schemas.openxmlformats.org/officeDocument/2006/relationships/image" Target="../media/image28.jp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0.png"/><Relationship Id="rId5" Type="http://schemas.openxmlformats.org/officeDocument/2006/relationships/image" Target="../media/image36.png"/><Relationship Id="rId10" Type="http://schemas.openxmlformats.org/officeDocument/2006/relationships/image" Target="../media/image81.png"/><Relationship Id="rId4" Type="http://schemas.openxmlformats.org/officeDocument/2006/relationships/notesSlide" Target="../notesSlides/notesSlide7.xml"/><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83.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85.jpg"/><Relationship Id="rId13" Type="http://schemas.openxmlformats.org/officeDocument/2006/relationships/image" Target="../media/image90.jpg"/><Relationship Id="rId3" Type="http://schemas.openxmlformats.org/officeDocument/2006/relationships/image" Target="../media/image28.jpg"/><Relationship Id="rId7" Type="http://schemas.openxmlformats.org/officeDocument/2006/relationships/image" Target="../media/image84.jpg"/><Relationship Id="rId12" Type="http://schemas.openxmlformats.org/officeDocument/2006/relationships/image" Target="../media/image89.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88.png"/><Relationship Id="rId5" Type="http://schemas.openxmlformats.org/officeDocument/2006/relationships/image" Target="../media/image36.png"/><Relationship Id="rId15" Type="http://schemas.openxmlformats.org/officeDocument/2006/relationships/image" Target="../media/image92.jpg"/><Relationship Id="rId10" Type="http://schemas.openxmlformats.org/officeDocument/2006/relationships/image" Target="../media/image87.jpg"/><Relationship Id="rId4" Type="http://schemas.openxmlformats.org/officeDocument/2006/relationships/image" Target="../media/image29.jpg"/><Relationship Id="rId9" Type="http://schemas.openxmlformats.org/officeDocument/2006/relationships/image" Target="../media/image86.jpg"/><Relationship Id="rId14" Type="http://schemas.openxmlformats.org/officeDocument/2006/relationships/image" Target="../media/image91.jp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95.png"/><Relationship Id="rId3" Type="http://schemas.microsoft.com/office/2007/relationships/media" Target="../media/media5.mp4"/><Relationship Id="rId7" Type="http://schemas.openxmlformats.org/officeDocument/2006/relationships/image" Target="../media/image36.png"/><Relationship Id="rId12" Type="http://schemas.openxmlformats.org/officeDocument/2006/relationships/image" Target="../media/image9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9.xml"/><Relationship Id="rId11" Type="http://schemas.openxmlformats.org/officeDocument/2006/relationships/image" Target="../media/image29.jpg"/><Relationship Id="rId5" Type="http://schemas.openxmlformats.org/officeDocument/2006/relationships/slideLayout" Target="../slideLayouts/slideLayout2.xml"/><Relationship Id="rId10" Type="http://schemas.openxmlformats.org/officeDocument/2006/relationships/image" Target="../media/image28.jpg"/><Relationship Id="rId4" Type="http://schemas.openxmlformats.org/officeDocument/2006/relationships/video" Target="../media/media5.mp4"/><Relationship Id="rId9"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97.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46.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8.jpg"/><Relationship Id="rId7" Type="http://schemas.openxmlformats.org/officeDocument/2006/relationships/image" Target="../media/image99.jpg"/><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image" Target="../media/image98.jpg"/><Relationship Id="rId5" Type="http://schemas.openxmlformats.org/officeDocument/2006/relationships/image" Target="../media/image47.png"/><Relationship Id="rId10" Type="http://schemas.openxmlformats.org/officeDocument/2006/relationships/image" Target="../media/image102.jpeg"/><Relationship Id="rId4" Type="http://schemas.openxmlformats.org/officeDocument/2006/relationships/image" Target="../media/image46.png"/><Relationship Id="rId9" Type="http://schemas.openxmlformats.org/officeDocument/2006/relationships/image" Target="../media/image101.jpeg"/></Relationships>
</file>

<file path=ppt/slides/_rels/slide2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2.xml"/><Relationship Id="rId7" Type="http://schemas.openxmlformats.org/officeDocument/2006/relationships/image" Target="../media/image28.jp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0.png"/><Relationship Id="rId5" Type="http://schemas.openxmlformats.org/officeDocument/2006/relationships/image" Target="../media/image36.png"/><Relationship Id="rId10" Type="http://schemas.openxmlformats.org/officeDocument/2006/relationships/image" Target="../media/image103.png"/><Relationship Id="rId4" Type="http://schemas.openxmlformats.org/officeDocument/2006/relationships/notesSlide" Target="../notesSlides/notesSlide10.xml"/><Relationship Id="rId9"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05.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47.png"/><Relationship Id="rId7" Type="http://schemas.openxmlformats.org/officeDocument/2006/relationships/image" Target="../media/image109.jp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 Id="rId9" Type="http://schemas.openxmlformats.org/officeDocument/2006/relationships/image" Target="../media/image111.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jp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2.xml"/><Relationship Id="rId7" Type="http://schemas.openxmlformats.org/officeDocument/2006/relationships/image" Target="../media/image28.jpg"/><Relationship Id="rId2" Type="http://schemas.microsoft.com/office/2007/relationships/media" Target="../media/media7.mp4"/><Relationship Id="rId1" Type="http://schemas.openxmlformats.org/officeDocument/2006/relationships/video" Target="NULL" TargetMode="External"/><Relationship Id="rId6" Type="http://schemas.openxmlformats.org/officeDocument/2006/relationships/image" Target="../media/image70.png"/><Relationship Id="rId5" Type="http://schemas.openxmlformats.org/officeDocument/2006/relationships/image" Target="../media/image36.png"/><Relationship Id="rId10" Type="http://schemas.openxmlformats.org/officeDocument/2006/relationships/image" Target="../media/image112.png"/><Relationship Id="rId4" Type="http://schemas.openxmlformats.org/officeDocument/2006/relationships/notesSlide" Target="../notesSlides/notesSlide11.xml"/><Relationship Id="rId9" Type="http://schemas.openxmlformats.org/officeDocument/2006/relationships/image" Target="../media/image105.jpg"/></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hyperlink" Target="https://youtu.be/qh8vYdVQvCU?si=d7DpWUQadcq0IVYo"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8.jpg"/><Relationship Id="rId7" Type="http://schemas.openxmlformats.org/officeDocument/2006/relationships/image" Target="../media/image23.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5.jp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6.png"/><Relationship Id="rId7"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10" Type="http://schemas.openxmlformats.org/officeDocument/2006/relationships/image" Target="../media/image35.jpg"/><Relationship Id="rId4" Type="http://schemas.openxmlformats.org/officeDocument/2006/relationships/image" Target="../media/image27.pn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28.jp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774" y="4208609"/>
            <a:ext cx="4003040" cy="1905"/>
          </a:xfrm>
          <a:custGeom>
            <a:avLst/>
            <a:gdLst/>
            <a:ahLst/>
            <a:cxnLst/>
            <a:rect l="l" t="t" r="r" b="b"/>
            <a:pathLst>
              <a:path w="4003040" h="1904">
                <a:moveTo>
                  <a:pt x="0" y="1524"/>
                </a:moveTo>
                <a:lnTo>
                  <a:pt x="4002545" y="0"/>
                </a:lnTo>
              </a:path>
            </a:pathLst>
          </a:custGeom>
          <a:ln w="38099">
            <a:solidFill>
              <a:srgbClr val="A6AAA9"/>
            </a:solidFill>
          </a:ln>
        </p:spPr>
        <p:txBody>
          <a:bodyPr wrap="square" lIns="0" tIns="0" rIns="0" bIns="0" rtlCol="0"/>
          <a:lstStyle/>
          <a:p>
            <a:endParaRPr/>
          </a:p>
        </p:txBody>
      </p:sp>
      <p:sp>
        <p:nvSpPr>
          <p:cNvPr id="3" name="object 3"/>
          <p:cNvSpPr txBox="1"/>
          <p:nvPr/>
        </p:nvSpPr>
        <p:spPr>
          <a:xfrm>
            <a:off x="359774" y="4494762"/>
            <a:ext cx="3704590" cy="2640965"/>
          </a:xfrm>
          <a:prstGeom prst="rect">
            <a:avLst/>
          </a:prstGeom>
        </p:spPr>
        <p:txBody>
          <a:bodyPr vert="horz" wrap="square" lIns="0" tIns="206375" rIns="0" bIns="0" rtlCol="0">
            <a:spAutoFit/>
          </a:bodyPr>
          <a:lstStyle/>
          <a:p>
            <a:pPr marL="12700" marR="5080">
              <a:lnSpc>
                <a:spcPts val="6340"/>
              </a:lnSpc>
              <a:spcBef>
                <a:spcPts val="1625"/>
              </a:spcBef>
            </a:pPr>
            <a:r>
              <a:rPr lang="en-IN" sz="6600" dirty="0">
                <a:solidFill>
                  <a:srgbClr val="EC4851"/>
                </a:solidFill>
                <a:latin typeface="Arial"/>
                <a:cs typeface="Arial"/>
              </a:rPr>
              <a:t>É</a:t>
            </a:r>
            <a:r>
              <a:rPr sz="6600" dirty="0">
                <a:solidFill>
                  <a:srgbClr val="34A4DA"/>
                </a:solidFill>
                <a:latin typeface="Arial"/>
                <a:cs typeface="Arial"/>
              </a:rPr>
              <a:t>TUDIER  </a:t>
            </a:r>
            <a:r>
              <a:rPr sz="6600" spc="-5" dirty="0">
                <a:solidFill>
                  <a:srgbClr val="EC4851"/>
                </a:solidFill>
                <a:latin typeface="Arial"/>
                <a:cs typeface="Arial"/>
              </a:rPr>
              <a:t>E</a:t>
            </a:r>
            <a:r>
              <a:rPr sz="6600" spc="-5" dirty="0">
                <a:solidFill>
                  <a:srgbClr val="34A4DA"/>
                </a:solidFill>
                <a:latin typeface="Arial"/>
                <a:cs typeface="Arial"/>
              </a:rPr>
              <a:t>N</a:t>
            </a:r>
            <a:endParaRPr sz="6600" dirty="0">
              <a:latin typeface="Arial"/>
              <a:cs typeface="Arial"/>
            </a:endParaRPr>
          </a:p>
          <a:p>
            <a:pPr marL="12700">
              <a:lnSpc>
                <a:spcPts val="6385"/>
              </a:lnSpc>
            </a:pPr>
            <a:r>
              <a:rPr sz="6600" dirty="0">
                <a:solidFill>
                  <a:srgbClr val="EC4851"/>
                </a:solidFill>
                <a:latin typeface="Arial"/>
                <a:cs typeface="Arial"/>
              </a:rPr>
              <a:t>INDE</a:t>
            </a:r>
            <a:endParaRPr sz="6600" dirty="0">
              <a:latin typeface="Arial"/>
              <a:cs typeface="Arial"/>
            </a:endParaRPr>
          </a:p>
        </p:txBody>
      </p:sp>
      <p:sp>
        <p:nvSpPr>
          <p:cNvPr id="4" name="object 4"/>
          <p:cNvSpPr txBox="1"/>
          <p:nvPr/>
        </p:nvSpPr>
        <p:spPr>
          <a:xfrm>
            <a:off x="239559" y="3620344"/>
            <a:ext cx="5240427" cy="505908"/>
          </a:xfrm>
          <a:prstGeom prst="rect">
            <a:avLst/>
          </a:prstGeom>
        </p:spPr>
        <p:txBody>
          <a:bodyPr vert="horz" wrap="square" lIns="0" tIns="13335" rIns="0" bIns="0" rtlCol="0">
            <a:spAutoFit/>
          </a:bodyPr>
          <a:lstStyle/>
          <a:p>
            <a:pPr marL="12700" marR="0" lvl="0" indent="0" algn="l" rtl="0">
              <a:lnSpc>
                <a:spcPct val="100000"/>
              </a:lnSpc>
              <a:spcBef>
                <a:spcPts val="0"/>
              </a:spcBef>
              <a:spcAft>
                <a:spcPts val="0"/>
              </a:spcAft>
              <a:buNone/>
            </a:pPr>
            <a:r>
              <a:rPr lang="fr-FR" sz="3200" dirty="0">
                <a:solidFill>
                  <a:srgbClr val="A6AAA9"/>
                </a:solidFill>
                <a:latin typeface="Work Sans"/>
                <a:ea typeface="Work Sans"/>
                <a:cs typeface="Work Sans"/>
                <a:sym typeface="Work Sans"/>
              </a:rPr>
              <a:t>UNIVERSITÉ DE TOURS</a:t>
            </a:r>
            <a:endParaRPr lang="fr-FR" sz="3200" dirty="0">
              <a:solidFill>
                <a:schemeClr val="dk1"/>
              </a:solidFill>
              <a:latin typeface="Work Sans"/>
              <a:ea typeface="Work Sans"/>
              <a:cs typeface="Work Sans"/>
              <a:sym typeface="Work Sans"/>
            </a:endParaRPr>
          </a:p>
        </p:txBody>
      </p:sp>
      <p:sp>
        <p:nvSpPr>
          <p:cNvPr id="5" name="object 5"/>
          <p:cNvSpPr txBox="1"/>
          <p:nvPr/>
        </p:nvSpPr>
        <p:spPr>
          <a:xfrm>
            <a:off x="300939" y="227679"/>
            <a:ext cx="3576320" cy="1703672"/>
          </a:xfrm>
          <a:prstGeom prst="rect">
            <a:avLst/>
          </a:prstGeom>
        </p:spPr>
        <p:txBody>
          <a:bodyPr vert="horz" wrap="square" lIns="0" tIns="48895" rIns="0" bIns="0" rtlCol="0">
            <a:spAutoFit/>
          </a:bodyPr>
          <a:lstStyle/>
          <a:p>
            <a:pPr marL="12700">
              <a:spcBef>
                <a:spcPts val="385"/>
              </a:spcBef>
            </a:pPr>
            <a:r>
              <a:rPr sz="2500" spc="-245" dirty="0">
                <a:solidFill>
                  <a:srgbClr val="A6AAA9"/>
                </a:solidFill>
                <a:latin typeface="Arial"/>
                <a:cs typeface="Arial"/>
              </a:rPr>
              <a:t>COOPÉRATION</a:t>
            </a:r>
            <a:r>
              <a:rPr sz="2500" dirty="0">
                <a:solidFill>
                  <a:srgbClr val="A6AAA9"/>
                </a:solidFill>
                <a:latin typeface="Arial"/>
                <a:cs typeface="Arial"/>
              </a:rPr>
              <a:t> </a:t>
            </a:r>
            <a:r>
              <a:rPr sz="2500" spc="-250" dirty="0">
                <a:solidFill>
                  <a:srgbClr val="A6AAA9"/>
                </a:solidFill>
                <a:latin typeface="Arial"/>
                <a:cs typeface="Arial"/>
              </a:rPr>
              <a:t>INTERNATIONALE</a:t>
            </a:r>
            <a:endParaRPr sz="2500" dirty="0">
              <a:latin typeface="Arial"/>
              <a:cs typeface="Arial"/>
            </a:endParaRPr>
          </a:p>
          <a:p>
            <a:pPr marL="12700" marR="5080">
              <a:spcBef>
                <a:spcPts val="930"/>
              </a:spcBef>
            </a:pPr>
            <a:r>
              <a:rPr sz="2500" b="1" spc="-125" dirty="0">
                <a:solidFill>
                  <a:srgbClr val="A6AAA9"/>
                </a:solidFill>
                <a:latin typeface="Arial"/>
                <a:cs typeface="Arial"/>
              </a:rPr>
              <a:t>RÉGION </a:t>
            </a:r>
            <a:r>
              <a:rPr sz="2500" b="1" spc="-140" dirty="0">
                <a:solidFill>
                  <a:srgbClr val="A6AAA9"/>
                </a:solidFill>
                <a:latin typeface="Arial"/>
                <a:cs typeface="Arial"/>
              </a:rPr>
              <a:t>CENTRE-VAL</a:t>
            </a:r>
            <a:r>
              <a:rPr lang="en-IN" sz="2500" b="1" spc="-140" dirty="0">
                <a:solidFill>
                  <a:srgbClr val="A6AAA9"/>
                </a:solidFill>
                <a:latin typeface="Arial"/>
                <a:cs typeface="Arial"/>
              </a:rPr>
              <a:t> </a:t>
            </a:r>
            <a:r>
              <a:rPr sz="2500" b="1" spc="-575" dirty="0">
                <a:solidFill>
                  <a:srgbClr val="A6AAA9"/>
                </a:solidFill>
                <a:latin typeface="Arial"/>
                <a:cs typeface="Arial"/>
              </a:rPr>
              <a:t> </a:t>
            </a:r>
            <a:r>
              <a:rPr sz="2500" b="1" spc="-80" dirty="0">
                <a:solidFill>
                  <a:srgbClr val="A6AAA9"/>
                </a:solidFill>
                <a:latin typeface="Arial"/>
                <a:cs typeface="Arial"/>
              </a:rPr>
              <a:t>DE  </a:t>
            </a:r>
            <a:r>
              <a:rPr sz="2500" b="1" spc="-120" dirty="0">
                <a:solidFill>
                  <a:srgbClr val="A6AAA9"/>
                </a:solidFill>
                <a:latin typeface="Arial"/>
                <a:cs typeface="Arial"/>
              </a:rPr>
              <a:t>LOIRE </a:t>
            </a:r>
            <a:r>
              <a:rPr sz="2500" b="1" spc="-5" dirty="0">
                <a:solidFill>
                  <a:srgbClr val="A6AAA9"/>
                </a:solidFill>
                <a:latin typeface="Arial"/>
                <a:cs typeface="Arial"/>
              </a:rPr>
              <a:t>-</a:t>
            </a:r>
            <a:r>
              <a:rPr sz="2500" b="1" spc="-484" dirty="0">
                <a:solidFill>
                  <a:srgbClr val="A6AAA9"/>
                </a:solidFill>
                <a:latin typeface="Arial"/>
                <a:cs typeface="Arial"/>
              </a:rPr>
              <a:t> </a:t>
            </a:r>
            <a:r>
              <a:rPr sz="2500" b="1" spc="-114" dirty="0">
                <a:solidFill>
                  <a:srgbClr val="A6AAA9"/>
                </a:solidFill>
                <a:latin typeface="Arial"/>
                <a:cs typeface="Arial"/>
              </a:rPr>
              <a:t>INDE</a:t>
            </a:r>
            <a:endParaRPr sz="2500" dirty="0">
              <a:latin typeface="Arial"/>
              <a:cs typeface="Arial"/>
            </a:endParaRPr>
          </a:p>
        </p:txBody>
      </p:sp>
      <p:sp>
        <p:nvSpPr>
          <p:cNvPr id="6" name="object 6"/>
          <p:cNvSpPr/>
          <p:nvPr/>
        </p:nvSpPr>
        <p:spPr>
          <a:xfrm>
            <a:off x="190484" y="7914246"/>
            <a:ext cx="2316479" cy="891541"/>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4902200" y="7620"/>
            <a:ext cx="8102091" cy="9745978"/>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5180876" y="7796339"/>
            <a:ext cx="3180080" cy="756920"/>
          </a:xfrm>
          <a:prstGeom prst="rect">
            <a:avLst/>
          </a:prstGeom>
        </p:spPr>
        <p:txBody>
          <a:bodyPr vert="horz" wrap="square" lIns="0" tIns="12700" rIns="0" bIns="0" rtlCol="0">
            <a:spAutoFit/>
          </a:bodyPr>
          <a:lstStyle/>
          <a:p>
            <a:pPr marL="12700">
              <a:lnSpc>
                <a:spcPct val="100000"/>
              </a:lnSpc>
              <a:spcBef>
                <a:spcPts val="100"/>
              </a:spcBef>
            </a:pPr>
            <a:r>
              <a:rPr sz="4800" b="1" i="1" dirty="0">
                <a:latin typeface="Sitka Text"/>
                <a:cs typeface="Sitka Text"/>
              </a:rPr>
              <a:t>202</a:t>
            </a:r>
            <a:r>
              <a:rPr lang="fr-FR" sz="4800" b="1" i="1" dirty="0">
                <a:latin typeface="Sitka Text"/>
                <a:cs typeface="Sitka Text"/>
              </a:rPr>
              <a:t>5-2026</a:t>
            </a:r>
            <a:endParaRPr sz="4800" dirty="0">
              <a:latin typeface="Sitka Text"/>
              <a:cs typeface="Sitka Text"/>
            </a:endParaRPr>
          </a:p>
        </p:txBody>
      </p:sp>
      <p:sp>
        <p:nvSpPr>
          <p:cNvPr id="9" name="object 9"/>
          <p:cNvSpPr/>
          <p:nvPr/>
        </p:nvSpPr>
        <p:spPr>
          <a:xfrm>
            <a:off x="3141462" y="7796339"/>
            <a:ext cx="1161288" cy="879272"/>
          </a:xfrm>
          <a:prstGeom prst="rect">
            <a:avLst/>
          </a:prstGeom>
          <a:blipFill>
            <a:blip r:embed="rId4" cstate="print"/>
            <a:stretch>
              <a:fillRect/>
            </a:stretch>
          </a:blipFill>
        </p:spPr>
        <p:txBody>
          <a:bodyPr wrap="square" lIns="0" tIns="0" rIns="0" bIns="0" rtlCol="0"/>
          <a:lstStyle/>
          <a:p>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spc="35">
                <a:solidFill>
                  <a:srgbClr val="838787"/>
                </a:solidFill>
                <a:latin typeface="Trebuchet MS"/>
                <a:cs typeface="Trebuchet MS"/>
              </a:rPr>
              <a:t>MOBILITÉ </a:t>
            </a:r>
            <a:r>
              <a:rPr sz="2400" spc="10">
                <a:solidFill>
                  <a:srgbClr val="838787"/>
                </a:solidFill>
                <a:latin typeface="Trebuchet MS"/>
                <a:cs typeface="Trebuchet MS"/>
              </a:rPr>
              <a:t>ÉTUDIANTE </a:t>
            </a:r>
            <a:r>
              <a:rPr sz="2400" spc="60">
                <a:solidFill>
                  <a:srgbClr val="838787"/>
                </a:solidFill>
                <a:latin typeface="Trebuchet MS"/>
                <a:cs typeface="Trebuchet MS"/>
              </a:rPr>
              <a:t>EN</a:t>
            </a:r>
            <a:r>
              <a:rPr sz="2400" spc="175">
                <a:solidFill>
                  <a:srgbClr val="838787"/>
                </a:solidFill>
                <a:latin typeface="Trebuchet MS"/>
                <a:cs typeface="Trebuchet MS"/>
              </a:rPr>
              <a:t> </a:t>
            </a:r>
            <a:r>
              <a:rPr sz="2400" spc="100">
                <a:solidFill>
                  <a:srgbClr val="838787"/>
                </a:solidFill>
                <a:latin typeface="Trebuchet MS"/>
                <a:cs typeface="Trebuchet MS"/>
              </a:rPr>
              <a:t>INDE</a:t>
            </a:r>
            <a:endParaRPr sz="2400">
              <a:latin typeface="Trebuchet MS"/>
              <a:cs typeface="Trebuchet MS"/>
            </a:endParaRPr>
          </a:p>
        </p:txBody>
      </p:sp>
      <p:grpSp>
        <p:nvGrpSpPr>
          <p:cNvPr id="8" name="Groupe 7">
            <a:extLst>
              <a:ext uri="{FF2B5EF4-FFF2-40B4-BE49-F238E27FC236}">
                <a16:creationId xmlns:a16="http://schemas.microsoft.com/office/drawing/2014/main" id="{1E6FD802-037B-4DA3-9C41-4E62A6B823A7}"/>
              </a:ext>
            </a:extLst>
          </p:cNvPr>
          <p:cNvGrpSpPr/>
          <p:nvPr/>
        </p:nvGrpSpPr>
        <p:grpSpPr>
          <a:xfrm>
            <a:off x="9017000" y="76200"/>
            <a:ext cx="3494463" cy="889000"/>
            <a:chOff x="9017000" y="76200"/>
            <a:chExt cx="3494463" cy="889000"/>
          </a:xfrm>
        </p:grpSpPr>
        <p:sp>
          <p:nvSpPr>
            <p:cNvPr id="3" name="object 3"/>
            <p:cNvSpPr/>
            <p:nvPr/>
          </p:nvSpPr>
          <p:spPr>
            <a:xfrm>
              <a:off x="11379200" y="76200"/>
              <a:ext cx="1132263" cy="80067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017000" y="76200"/>
              <a:ext cx="2260600" cy="889000"/>
            </a:xfrm>
            <a:prstGeom prst="rect">
              <a:avLst/>
            </a:prstGeom>
            <a:blipFill>
              <a:blip r:embed="rId3" cstate="print"/>
              <a:stretch>
                <a:fillRect/>
              </a:stretch>
            </a:blipFill>
            <a:effectLst>
              <a:softEdge rad="25400"/>
            </a:effectLst>
          </p:spPr>
          <p:txBody>
            <a:bodyPr wrap="square" lIns="0" tIns="0" rIns="0" bIns="0" rtlCol="0"/>
            <a:lstStyle/>
            <a:p>
              <a:endParaRPr/>
            </a:p>
          </p:txBody>
        </p:sp>
      </p:grpSp>
      <p:sp>
        <p:nvSpPr>
          <p:cNvPr id="5" name="object 5"/>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444500" y="1078372"/>
            <a:ext cx="12230100" cy="8189421"/>
          </a:xfrm>
          <a:prstGeom prst="rect">
            <a:avLst/>
          </a:prstGeom>
        </p:spPr>
        <p:txBody>
          <a:bodyPr vert="horz" wrap="square" lIns="0" tIns="12700" rIns="0" bIns="0" rtlCol="0" anchor="t">
            <a:spAutoFit/>
          </a:bodyPr>
          <a:lstStyle/>
          <a:p>
            <a:pPr marL="12700">
              <a:lnSpc>
                <a:spcPct val="100000"/>
              </a:lnSpc>
              <a:spcBef>
                <a:spcPts val="100"/>
              </a:spcBef>
            </a:pPr>
            <a:r>
              <a:rPr lang="fr-FR" sz="4300" dirty="0">
                <a:solidFill>
                  <a:srgbClr val="34A4DA"/>
                </a:solidFill>
                <a:latin typeface="Arial"/>
                <a:ea typeface="+mj-ea"/>
                <a:cs typeface="Arial"/>
              </a:rPr>
              <a:t>Ils sont partis en Inde – quelques retours d’étudiants UT</a:t>
            </a:r>
          </a:p>
          <a:p>
            <a:pPr marL="12700" algn="just">
              <a:lnSpc>
                <a:spcPct val="100000"/>
              </a:lnSpc>
              <a:spcBef>
                <a:spcPts val="1590"/>
              </a:spcBef>
            </a:pPr>
            <a:r>
              <a:rPr lang="fr-FR" sz="2400" spc="-5" dirty="0">
                <a:solidFill>
                  <a:srgbClr val="838787"/>
                </a:solidFill>
                <a:latin typeface="Work Sans"/>
                <a:cs typeface="Arial"/>
              </a:rPr>
              <a:t>▸ « J'ai choisi d'effectuer mon échange en Inde en n'ayant aucune connaissance du pays et je suis très heureux d'avoir fait ce saut vers l'inconnu. J'ai découvert une culture très différente qui vous donne un autre regard sur le monde. IIT Madras, l'université où je passe mon échange, est l'une des meilleures d'Inde. Les cours sont en anglais et les professeurs sont là pour vous aider si jamais vous avez des difficultés. » - étudiant parti à l’IIT Madras</a:t>
            </a:r>
          </a:p>
          <a:p>
            <a:pPr marL="12700" algn="just">
              <a:spcBef>
                <a:spcPts val="1590"/>
              </a:spcBef>
            </a:pPr>
            <a:r>
              <a:rPr lang="fr-FR" sz="2400" spc="-5" dirty="0">
                <a:solidFill>
                  <a:srgbClr val="838787"/>
                </a:solidFill>
                <a:latin typeface="Work Sans"/>
                <a:cs typeface="Arial"/>
              </a:rPr>
              <a:t>▸ «  L'aventure en Inde est dépaysante, mettez de côté vos habitudes de vie ! C'est un pays où il fait toujours chaud, les personnes sont toujours gentilles avec vous et ont toujours un regard sur vous. L'équipe d'Anna University est très attentionnée et à l'écoute, les étudiants aussi, il ne faut pas hésiter à aller vers eux, il vont expliqueront plein de choses, mécanismes et notamment leur culture ! » - étudiant parti à Anna University</a:t>
            </a:r>
          </a:p>
          <a:p>
            <a:pPr marL="12700" algn="just">
              <a:spcBef>
                <a:spcPts val="1590"/>
              </a:spcBef>
            </a:pPr>
            <a:r>
              <a:rPr lang="fr-FR" sz="2000" spc="-5" dirty="0">
                <a:solidFill>
                  <a:srgbClr val="838787"/>
                </a:solidFill>
                <a:latin typeface="Work Sans"/>
                <a:cs typeface="Arial"/>
              </a:rPr>
              <a:t>▸  « </a:t>
            </a:r>
            <a:r>
              <a:rPr lang="fr-FR" sz="2400" spc="-5" dirty="0">
                <a:solidFill>
                  <a:srgbClr val="838787"/>
                </a:solidFill>
                <a:latin typeface="Work Sans"/>
                <a:cs typeface="Arial"/>
              </a:rPr>
              <a:t>Super pays, bonne ville et bonne université pour vivre une expérience à l'autre bout du monde totalement dépaysante ! Il faut juste se lancer et payer le billet ! » - étudiant parti à Anna University</a:t>
            </a:r>
          </a:p>
          <a:p>
            <a:pPr marL="12700" algn="just">
              <a:spcBef>
                <a:spcPts val="1590"/>
              </a:spcBef>
            </a:pPr>
            <a:r>
              <a:rPr lang="fr-FR" sz="3200" spc="-5" dirty="0">
                <a:solidFill>
                  <a:srgbClr val="838787"/>
                </a:solidFill>
                <a:latin typeface="Work Sans"/>
                <a:cs typeface="Arial"/>
              </a:rPr>
              <a:t>-&gt; Discover </a:t>
            </a:r>
            <a:r>
              <a:rPr lang="fr-FR" sz="3200" spc="-5" dirty="0">
                <a:solidFill>
                  <a:srgbClr val="838787"/>
                </a:solidFill>
                <a:latin typeface="Work Sans"/>
                <a:cs typeface="Arial"/>
                <a:hlinkClick r:id="rId6"/>
              </a:rPr>
              <a:t>VIT</a:t>
            </a:r>
            <a:endParaRPr lang="fr-FR" sz="3200" spc="-5" dirty="0">
              <a:solidFill>
                <a:srgbClr val="838787"/>
              </a:solidFill>
              <a:latin typeface="Work Sans"/>
              <a:cs typeface="Arial"/>
            </a:endParaRPr>
          </a:p>
        </p:txBody>
      </p:sp>
    </p:spTree>
    <p:extLst>
      <p:ext uri="{BB962C8B-B14F-4D97-AF65-F5344CB8AC3E}">
        <p14:creationId xmlns:p14="http://schemas.microsoft.com/office/powerpoint/2010/main" val="3124754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7669" y="994410"/>
            <a:ext cx="12192000" cy="0"/>
          </a:xfrm>
          <a:custGeom>
            <a:avLst/>
            <a:gdLst/>
            <a:ahLst/>
            <a:cxnLst/>
            <a:rect l="l" t="t" r="r" b="b"/>
            <a:pathLst>
              <a:path w="12192000">
                <a:moveTo>
                  <a:pt x="0" y="0"/>
                </a:moveTo>
                <a:lnTo>
                  <a:pt x="12192000" y="0"/>
                </a:lnTo>
              </a:path>
            </a:pathLst>
          </a:custGeom>
          <a:ln w="25908">
            <a:solidFill>
              <a:srgbClr val="A6AAA9"/>
            </a:solidFill>
          </a:ln>
        </p:spPr>
        <p:txBody>
          <a:bodyPr wrap="square" lIns="0" tIns="0" rIns="0" bIns="0" rtlCol="0"/>
          <a:lstStyle/>
          <a:p>
            <a:endParaRPr/>
          </a:p>
        </p:txBody>
      </p:sp>
      <p:sp>
        <p:nvSpPr>
          <p:cNvPr id="3" name="object 3"/>
          <p:cNvSpPr/>
          <p:nvPr/>
        </p:nvSpPr>
        <p:spPr>
          <a:xfrm>
            <a:off x="6658356" y="2031491"/>
            <a:ext cx="5873496" cy="715975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091171" y="3634740"/>
            <a:ext cx="3854450" cy="5264150"/>
          </a:xfrm>
          <a:custGeom>
            <a:avLst/>
            <a:gdLst/>
            <a:ahLst/>
            <a:cxnLst/>
            <a:rect l="l" t="t" r="r" b="b"/>
            <a:pathLst>
              <a:path w="3854450" h="5264150">
                <a:moveTo>
                  <a:pt x="3449597" y="3100069"/>
                </a:moveTo>
                <a:lnTo>
                  <a:pt x="889634" y="3100069"/>
                </a:lnTo>
                <a:lnTo>
                  <a:pt x="737107" y="5194681"/>
                </a:lnTo>
                <a:lnTo>
                  <a:pt x="1226184" y="5263895"/>
                </a:lnTo>
                <a:lnTo>
                  <a:pt x="1248388" y="5215847"/>
                </a:lnTo>
                <a:lnTo>
                  <a:pt x="1276590" y="5171471"/>
                </a:lnTo>
                <a:lnTo>
                  <a:pt x="1310328" y="5131282"/>
                </a:lnTo>
                <a:lnTo>
                  <a:pt x="1349137" y="5095794"/>
                </a:lnTo>
                <a:lnTo>
                  <a:pt x="1392554" y="5065521"/>
                </a:lnTo>
                <a:lnTo>
                  <a:pt x="1437240" y="5041912"/>
                </a:lnTo>
                <a:lnTo>
                  <a:pt x="1483675" y="5021395"/>
                </a:lnTo>
                <a:lnTo>
                  <a:pt x="1530349" y="5001582"/>
                </a:lnTo>
                <a:lnTo>
                  <a:pt x="1575754" y="4980082"/>
                </a:lnTo>
                <a:lnTo>
                  <a:pt x="1618379" y="4954508"/>
                </a:lnTo>
                <a:lnTo>
                  <a:pt x="1656714" y="4922469"/>
                </a:lnTo>
                <a:lnTo>
                  <a:pt x="1688698" y="4883238"/>
                </a:lnTo>
                <a:lnTo>
                  <a:pt x="1713245" y="4839810"/>
                </a:lnTo>
                <a:lnTo>
                  <a:pt x="1732061" y="4793485"/>
                </a:lnTo>
                <a:lnTo>
                  <a:pt x="1746854" y="4745564"/>
                </a:lnTo>
                <a:lnTo>
                  <a:pt x="1759330" y="4697349"/>
                </a:lnTo>
                <a:lnTo>
                  <a:pt x="1770835" y="4650855"/>
                </a:lnTo>
                <a:lnTo>
                  <a:pt x="1782106" y="4604333"/>
                </a:lnTo>
                <a:lnTo>
                  <a:pt x="1793144" y="4557776"/>
                </a:lnTo>
                <a:lnTo>
                  <a:pt x="1803950" y="4511176"/>
                </a:lnTo>
                <a:lnTo>
                  <a:pt x="1814523" y="4464527"/>
                </a:lnTo>
                <a:lnTo>
                  <a:pt x="1824862" y="4417821"/>
                </a:lnTo>
                <a:lnTo>
                  <a:pt x="1865437" y="4388522"/>
                </a:lnTo>
                <a:lnTo>
                  <a:pt x="1906919" y="4360627"/>
                </a:lnTo>
                <a:lnTo>
                  <a:pt x="1949270" y="4334153"/>
                </a:lnTo>
                <a:lnTo>
                  <a:pt x="1992452" y="4309120"/>
                </a:lnTo>
                <a:lnTo>
                  <a:pt x="2036428" y="4285546"/>
                </a:lnTo>
                <a:lnTo>
                  <a:pt x="2081159" y="4263449"/>
                </a:lnTo>
                <a:lnTo>
                  <a:pt x="2126608" y="4242847"/>
                </a:lnTo>
                <a:lnTo>
                  <a:pt x="2172738" y="4223759"/>
                </a:lnTo>
                <a:lnTo>
                  <a:pt x="2219509" y="4206202"/>
                </a:lnTo>
                <a:lnTo>
                  <a:pt x="2266885" y="4190197"/>
                </a:lnTo>
                <a:lnTo>
                  <a:pt x="2314829" y="4175759"/>
                </a:lnTo>
                <a:lnTo>
                  <a:pt x="2363714" y="4162872"/>
                </a:lnTo>
                <a:lnTo>
                  <a:pt x="2412934" y="4151646"/>
                </a:lnTo>
                <a:lnTo>
                  <a:pt x="2462446" y="4142085"/>
                </a:lnTo>
                <a:lnTo>
                  <a:pt x="2512210" y="4134193"/>
                </a:lnTo>
                <a:lnTo>
                  <a:pt x="2562184" y="4127975"/>
                </a:lnTo>
                <a:lnTo>
                  <a:pt x="2612326" y="4123435"/>
                </a:lnTo>
                <a:lnTo>
                  <a:pt x="2662595" y="4120579"/>
                </a:lnTo>
                <a:lnTo>
                  <a:pt x="2712950" y="4119409"/>
                </a:lnTo>
                <a:lnTo>
                  <a:pt x="2892262" y="4119409"/>
                </a:lnTo>
                <a:lnTo>
                  <a:pt x="2534919" y="3921125"/>
                </a:lnTo>
                <a:lnTo>
                  <a:pt x="2524156" y="3873197"/>
                </a:lnTo>
                <a:lnTo>
                  <a:pt x="2522665" y="3824763"/>
                </a:lnTo>
                <a:lnTo>
                  <a:pt x="2530238" y="3777116"/>
                </a:lnTo>
                <a:lnTo>
                  <a:pt x="2546669" y="3731547"/>
                </a:lnTo>
                <a:lnTo>
                  <a:pt x="2571749" y="3689350"/>
                </a:lnTo>
                <a:lnTo>
                  <a:pt x="2601836" y="3654731"/>
                </a:lnTo>
                <a:lnTo>
                  <a:pt x="2636675" y="3624000"/>
                </a:lnTo>
                <a:lnTo>
                  <a:pt x="2674413" y="3595722"/>
                </a:lnTo>
                <a:lnTo>
                  <a:pt x="2713198" y="3568460"/>
                </a:lnTo>
                <a:lnTo>
                  <a:pt x="2751178" y="3540778"/>
                </a:lnTo>
                <a:lnTo>
                  <a:pt x="2786502" y="3511239"/>
                </a:lnTo>
                <a:lnTo>
                  <a:pt x="2817316" y="3478408"/>
                </a:lnTo>
                <a:lnTo>
                  <a:pt x="2841769" y="3440848"/>
                </a:lnTo>
                <a:lnTo>
                  <a:pt x="2858007" y="3397123"/>
                </a:lnTo>
                <a:lnTo>
                  <a:pt x="2864532" y="3327447"/>
                </a:lnTo>
                <a:lnTo>
                  <a:pt x="2865348" y="3292234"/>
                </a:lnTo>
                <a:lnTo>
                  <a:pt x="2869056" y="3257295"/>
                </a:lnTo>
                <a:lnTo>
                  <a:pt x="2882733" y="3212915"/>
                </a:lnTo>
                <a:lnTo>
                  <a:pt x="2905886" y="3173333"/>
                </a:lnTo>
                <a:lnTo>
                  <a:pt x="2937422" y="3140013"/>
                </a:lnTo>
                <a:lnTo>
                  <a:pt x="2976244" y="3114420"/>
                </a:lnTo>
                <a:lnTo>
                  <a:pt x="3450951" y="3114420"/>
                </a:lnTo>
                <a:lnTo>
                  <a:pt x="3449597" y="3100069"/>
                </a:lnTo>
                <a:close/>
              </a:path>
              <a:path w="3854450" h="5264150">
                <a:moveTo>
                  <a:pt x="2892262" y="4119409"/>
                </a:moveTo>
                <a:lnTo>
                  <a:pt x="2712950" y="4119409"/>
                </a:lnTo>
                <a:lnTo>
                  <a:pt x="2763349" y="4119931"/>
                </a:lnTo>
                <a:lnTo>
                  <a:pt x="2813750" y="4122149"/>
                </a:lnTo>
                <a:lnTo>
                  <a:pt x="2864113" y="4126067"/>
                </a:lnTo>
                <a:lnTo>
                  <a:pt x="2914395" y="4131691"/>
                </a:lnTo>
                <a:lnTo>
                  <a:pt x="2892262" y="4119409"/>
                </a:lnTo>
                <a:close/>
              </a:path>
              <a:path w="3854450" h="5264150">
                <a:moveTo>
                  <a:pt x="3371221" y="2268854"/>
                </a:moveTo>
                <a:lnTo>
                  <a:pt x="395350" y="2268854"/>
                </a:lnTo>
                <a:lnTo>
                  <a:pt x="556640" y="2670429"/>
                </a:lnTo>
                <a:lnTo>
                  <a:pt x="565022" y="3210051"/>
                </a:lnTo>
                <a:lnTo>
                  <a:pt x="889634" y="3100069"/>
                </a:lnTo>
                <a:lnTo>
                  <a:pt x="3449597" y="3100069"/>
                </a:lnTo>
                <a:lnTo>
                  <a:pt x="3371221" y="2268854"/>
                </a:lnTo>
                <a:close/>
              </a:path>
              <a:path w="3854450" h="5264150">
                <a:moveTo>
                  <a:pt x="3450951" y="3114420"/>
                </a:moveTo>
                <a:lnTo>
                  <a:pt x="2976244" y="3114420"/>
                </a:lnTo>
                <a:lnTo>
                  <a:pt x="3454400" y="3150997"/>
                </a:lnTo>
                <a:lnTo>
                  <a:pt x="3450951" y="3114420"/>
                </a:lnTo>
                <a:close/>
              </a:path>
              <a:path w="3854450" h="5264150">
                <a:moveTo>
                  <a:pt x="1566925" y="626109"/>
                </a:moveTo>
                <a:lnTo>
                  <a:pt x="1273555" y="774953"/>
                </a:lnTo>
                <a:lnTo>
                  <a:pt x="1506854" y="1504314"/>
                </a:lnTo>
                <a:lnTo>
                  <a:pt x="0" y="1880869"/>
                </a:lnTo>
                <a:lnTo>
                  <a:pt x="189229" y="2294889"/>
                </a:lnTo>
                <a:lnTo>
                  <a:pt x="395350" y="2268854"/>
                </a:lnTo>
                <a:lnTo>
                  <a:pt x="3371221" y="2268854"/>
                </a:lnTo>
                <a:lnTo>
                  <a:pt x="3312159" y="1642490"/>
                </a:lnTo>
                <a:lnTo>
                  <a:pt x="3707003" y="1035684"/>
                </a:lnTo>
                <a:lnTo>
                  <a:pt x="3726307" y="991269"/>
                </a:lnTo>
                <a:lnTo>
                  <a:pt x="3744286" y="946356"/>
                </a:lnTo>
                <a:lnTo>
                  <a:pt x="3760933" y="900975"/>
                </a:lnTo>
                <a:lnTo>
                  <a:pt x="3776241" y="855156"/>
                </a:lnTo>
                <a:lnTo>
                  <a:pt x="3779943" y="842898"/>
                </a:lnTo>
                <a:lnTo>
                  <a:pt x="2035301" y="842898"/>
                </a:lnTo>
                <a:lnTo>
                  <a:pt x="1943703" y="798464"/>
                </a:lnTo>
                <a:lnTo>
                  <a:pt x="1758075" y="711566"/>
                </a:lnTo>
                <a:lnTo>
                  <a:pt x="1614834" y="647162"/>
                </a:lnTo>
                <a:lnTo>
                  <a:pt x="1566925" y="626109"/>
                </a:lnTo>
                <a:close/>
              </a:path>
              <a:path w="3854450" h="5264150">
                <a:moveTo>
                  <a:pt x="2253487" y="496950"/>
                </a:moveTo>
                <a:lnTo>
                  <a:pt x="2035301" y="842898"/>
                </a:lnTo>
                <a:lnTo>
                  <a:pt x="3779943" y="842898"/>
                </a:lnTo>
                <a:lnTo>
                  <a:pt x="3802813" y="762315"/>
                </a:lnTo>
                <a:lnTo>
                  <a:pt x="3814064" y="715353"/>
                </a:lnTo>
                <a:lnTo>
                  <a:pt x="3823948" y="668067"/>
                </a:lnTo>
                <a:lnTo>
                  <a:pt x="3832459" y="620487"/>
                </a:lnTo>
                <a:lnTo>
                  <a:pt x="3839590" y="572642"/>
                </a:lnTo>
                <a:lnTo>
                  <a:pt x="3845637" y="521172"/>
                </a:lnTo>
                <a:lnTo>
                  <a:pt x="3847531" y="499109"/>
                </a:lnTo>
                <a:lnTo>
                  <a:pt x="2727832" y="499109"/>
                </a:lnTo>
                <a:lnTo>
                  <a:pt x="2253487" y="496950"/>
                </a:lnTo>
                <a:close/>
              </a:path>
              <a:path w="3854450" h="5264150">
                <a:moveTo>
                  <a:pt x="3038474" y="206120"/>
                </a:moveTo>
                <a:lnTo>
                  <a:pt x="2727832" y="499109"/>
                </a:lnTo>
                <a:lnTo>
                  <a:pt x="3847531" y="499109"/>
                </a:lnTo>
                <a:lnTo>
                  <a:pt x="3850064" y="469581"/>
                </a:lnTo>
                <a:lnTo>
                  <a:pt x="3852874" y="417910"/>
                </a:lnTo>
                <a:lnTo>
                  <a:pt x="3854071" y="366197"/>
                </a:lnTo>
                <a:lnTo>
                  <a:pt x="3853656" y="314483"/>
                </a:lnTo>
                <a:lnTo>
                  <a:pt x="3852223" y="277875"/>
                </a:lnTo>
                <a:lnTo>
                  <a:pt x="3289807" y="277875"/>
                </a:lnTo>
                <a:lnTo>
                  <a:pt x="3038474" y="206120"/>
                </a:lnTo>
                <a:close/>
              </a:path>
              <a:path w="3854450" h="5264150">
                <a:moveTo>
                  <a:pt x="3544824" y="0"/>
                </a:moveTo>
                <a:lnTo>
                  <a:pt x="3289807" y="277875"/>
                </a:lnTo>
                <a:lnTo>
                  <a:pt x="3852223" y="277875"/>
                </a:lnTo>
                <a:lnTo>
                  <a:pt x="3848006" y="211209"/>
                </a:lnTo>
                <a:lnTo>
                  <a:pt x="3842777" y="159728"/>
                </a:lnTo>
                <a:lnTo>
                  <a:pt x="3835949" y="108404"/>
                </a:lnTo>
                <a:lnTo>
                  <a:pt x="3827526" y="57276"/>
                </a:lnTo>
                <a:lnTo>
                  <a:pt x="3544824" y="0"/>
                </a:lnTo>
                <a:close/>
              </a:path>
            </a:pathLst>
          </a:custGeom>
          <a:solidFill>
            <a:srgbClr val="181353"/>
          </a:solidFill>
        </p:spPr>
        <p:txBody>
          <a:bodyPr wrap="square" lIns="0" tIns="0" rIns="0" bIns="0" rtlCol="0"/>
          <a:lstStyle/>
          <a:p>
            <a:endParaRPr/>
          </a:p>
        </p:txBody>
      </p:sp>
      <p:sp>
        <p:nvSpPr>
          <p:cNvPr id="5" name="object 5"/>
          <p:cNvSpPr/>
          <p:nvPr/>
        </p:nvSpPr>
        <p:spPr>
          <a:xfrm>
            <a:off x="7045452" y="3601211"/>
            <a:ext cx="3930396" cy="5332476"/>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444500" y="1301876"/>
            <a:ext cx="11641455" cy="680720"/>
          </a:xfrm>
          <a:prstGeom prst="rect">
            <a:avLst/>
          </a:prstGeom>
        </p:spPr>
        <p:txBody>
          <a:bodyPr vert="horz" wrap="square" lIns="0" tIns="12065" rIns="0" bIns="0" rtlCol="0">
            <a:spAutoFit/>
          </a:bodyPr>
          <a:lstStyle/>
          <a:p>
            <a:pPr marL="12700">
              <a:lnSpc>
                <a:spcPct val="100000"/>
              </a:lnSpc>
              <a:spcBef>
                <a:spcPts val="95"/>
              </a:spcBef>
            </a:pPr>
            <a:r>
              <a:rPr sz="4300" b="0" spc="-5" dirty="0">
                <a:solidFill>
                  <a:srgbClr val="34A4DA"/>
                </a:solidFill>
                <a:latin typeface="Arial"/>
                <a:cs typeface="Arial"/>
              </a:rPr>
              <a:t>IV. UNIVERSITÉ DE TOURS : </a:t>
            </a:r>
            <a:r>
              <a:rPr lang="fr-FR" sz="4300" b="0" spc="-5" dirty="0">
                <a:solidFill>
                  <a:srgbClr val="34A4DA"/>
                </a:solidFill>
                <a:latin typeface="Arial"/>
                <a:cs typeface="Arial"/>
              </a:rPr>
              <a:t>7</a:t>
            </a:r>
            <a:r>
              <a:rPr sz="4300" b="0" spc="5" dirty="0">
                <a:solidFill>
                  <a:srgbClr val="34A4DA"/>
                </a:solidFill>
                <a:latin typeface="Arial"/>
                <a:cs typeface="Arial"/>
              </a:rPr>
              <a:t> </a:t>
            </a:r>
            <a:r>
              <a:rPr sz="4300" b="0" spc="-5" dirty="0">
                <a:solidFill>
                  <a:srgbClr val="34A4DA"/>
                </a:solidFill>
                <a:latin typeface="Arial"/>
                <a:cs typeface="Arial"/>
              </a:rPr>
              <a:t>UNIVERSITÉS</a:t>
            </a:r>
            <a:endParaRPr sz="4300" dirty="0">
              <a:latin typeface="Arial"/>
              <a:cs typeface="Arial"/>
            </a:endParaRPr>
          </a:p>
        </p:txBody>
      </p:sp>
      <p:sp>
        <p:nvSpPr>
          <p:cNvPr id="7" name="object 7"/>
          <p:cNvSpPr txBox="1"/>
          <p:nvPr/>
        </p:nvSpPr>
        <p:spPr>
          <a:xfrm>
            <a:off x="472438" y="1617937"/>
            <a:ext cx="6329553" cy="3323346"/>
          </a:xfrm>
          <a:prstGeom prst="rect">
            <a:avLst/>
          </a:prstGeom>
        </p:spPr>
        <p:txBody>
          <a:bodyPr vert="horz" wrap="square" lIns="0" tIns="260985" rIns="0" bIns="0" rtlCol="0">
            <a:spAutoFit/>
          </a:bodyPr>
          <a:lstStyle/>
          <a:p>
            <a:pPr marL="12700">
              <a:lnSpc>
                <a:spcPct val="100000"/>
              </a:lnSpc>
              <a:spcBef>
                <a:spcPts val="2055"/>
              </a:spcBef>
            </a:pPr>
            <a:r>
              <a:rPr sz="4300" spc="-5" dirty="0">
                <a:solidFill>
                  <a:srgbClr val="34A4DA"/>
                </a:solidFill>
                <a:latin typeface="Arial"/>
                <a:cs typeface="Arial"/>
              </a:rPr>
              <a:t>PARTENAIRES</a:t>
            </a:r>
            <a:endParaRPr sz="4300" dirty="0">
              <a:latin typeface="Arial"/>
              <a:cs typeface="Arial"/>
            </a:endParaRPr>
          </a:p>
          <a:p>
            <a:pPr marL="394970" marR="796925" indent="-382905">
              <a:lnSpc>
                <a:spcPts val="3220"/>
              </a:lnSpc>
              <a:spcBef>
                <a:spcPts val="1895"/>
              </a:spcBef>
            </a:pPr>
            <a:r>
              <a:rPr sz="3050" spc="10" dirty="0">
                <a:solidFill>
                  <a:srgbClr val="34A4DA"/>
                </a:solidFill>
                <a:latin typeface="MS Gothic"/>
                <a:cs typeface="MS Gothic"/>
              </a:rPr>
              <a:t>▸ </a:t>
            </a:r>
            <a:r>
              <a:rPr sz="2900" spc="15" dirty="0">
                <a:solidFill>
                  <a:srgbClr val="838686"/>
                </a:solidFill>
                <a:latin typeface="Work Sans"/>
                <a:cs typeface="Work Sans"/>
              </a:rPr>
              <a:t>Anna</a:t>
            </a:r>
            <a:r>
              <a:rPr sz="2900" spc="-505" dirty="0">
                <a:solidFill>
                  <a:srgbClr val="838686"/>
                </a:solidFill>
                <a:latin typeface="Work Sans"/>
                <a:cs typeface="Work Sans"/>
              </a:rPr>
              <a:t> </a:t>
            </a:r>
            <a:r>
              <a:rPr sz="2900" spc="10" dirty="0">
                <a:solidFill>
                  <a:srgbClr val="838686"/>
                </a:solidFill>
                <a:latin typeface="Work Sans"/>
                <a:cs typeface="Work Sans"/>
              </a:rPr>
              <a:t>University</a:t>
            </a:r>
            <a:r>
              <a:rPr sz="2900" spc="-180" dirty="0">
                <a:solidFill>
                  <a:srgbClr val="838686"/>
                </a:solidFill>
                <a:latin typeface="Work Sans"/>
                <a:cs typeface="Work Sans"/>
              </a:rPr>
              <a:t> </a:t>
            </a:r>
            <a:r>
              <a:rPr sz="1900" spc="-5" dirty="0">
                <a:solidFill>
                  <a:srgbClr val="838686"/>
                </a:solidFill>
                <a:latin typeface="Work Sans"/>
                <a:cs typeface="Work Sans"/>
              </a:rPr>
              <a:t>Chennai</a:t>
            </a:r>
            <a:r>
              <a:rPr sz="1900" spc="-475" dirty="0">
                <a:solidFill>
                  <a:srgbClr val="838686"/>
                </a:solidFill>
                <a:latin typeface="Work Sans"/>
                <a:cs typeface="Work Sans"/>
              </a:rPr>
              <a:t> </a:t>
            </a:r>
            <a:r>
              <a:rPr lang="fr-FR" sz="1900" spc="-5" dirty="0">
                <a:solidFill>
                  <a:srgbClr val="838686"/>
                </a:solidFill>
                <a:latin typeface="Work Sans"/>
                <a:cs typeface="Work Sans"/>
              </a:rPr>
              <a:t>–</a:t>
            </a:r>
            <a:r>
              <a:rPr sz="1900" spc="-220" dirty="0">
                <a:solidFill>
                  <a:srgbClr val="838686"/>
                </a:solidFill>
                <a:latin typeface="Work Sans"/>
                <a:cs typeface="Work Sans"/>
              </a:rPr>
              <a:t> </a:t>
            </a:r>
            <a:r>
              <a:rPr lang="fr-FR" sz="1900" spc="-50" dirty="0">
                <a:solidFill>
                  <a:srgbClr val="838686"/>
                </a:solidFill>
                <a:latin typeface="Work Sans"/>
                <a:cs typeface="Work Sans"/>
              </a:rPr>
              <a:t>TF (focus S&amp;T)</a:t>
            </a:r>
          </a:p>
          <a:p>
            <a:pPr marL="394970" marR="796925" indent="-382905">
              <a:lnSpc>
                <a:spcPts val="3220"/>
              </a:lnSpc>
              <a:spcBef>
                <a:spcPts val="1895"/>
              </a:spcBef>
            </a:pPr>
            <a:r>
              <a:rPr sz="3050" spc="10" dirty="0">
                <a:solidFill>
                  <a:srgbClr val="34A4DA"/>
                </a:solidFill>
                <a:latin typeface="MS Gothic"/>
                <a:cs typeface="MS Gothic"/>
              </a:rPr>
              <a:t>▸ </a:t>
            </a:r>
            <a:r>
              <a:rPr sz="2900" spc="10" dirty="0">
                <a:solidFill>
                  <a:srgbClr val="838686"/>
                </a:solidFill>
                <a:latin typeface="Work Sans"/>
                <a:cs typeface="Work Sans"/>
              </a:rPr>
              <a:t>Indian </a:t>
            </a:r>
            <a:r>
              <a:rPr sz="2900" spc="5" dirty="0">
                <a:solidFill>
                  <a:srgbClr val="838686"/>
                </a:solidFill>
                <a:latin typeface="Work Sans"/>
                <a:cs typeface="Work Sans"/>
              </a:rPr>
              <a:t>Instituteof  </a:t>
            </a:r>
            <a:r>
              <a:rPr sz="2900" spc="25" dirty="0">
                <a:solidFill>
                  <a:srgbClr val="838686"/>
                </a:solidFill>
                <a:latin typeface="Work Sans"/>
                <a:cs typeface="Work Sans"/>
              </a:rPr>
              <a:t>Technology(IIT</a:t>
            </a:r>
            <a:r>
              <a:rPr sz="2900" spc="-650" dirty="0">
                <a:solidFill>
                  <a:srgbClr val="838686"/>
                </a:solidFill>
                <a:latin typeface="Work Sans"/>
                <a:cs typeface="Work Sans"/>
              </a:rPr>
              <a:t> </a:t>
            </a:r>
            <a:r>
              <a:rPr sz="2900" spc="15" dirty="0">
                <a:solidFill>
                  <a:srgbClr val="838686"/>
                </a:solidFill>
                <a:latin typeface="Work Sans"/>
                <a:cs typeface="Work Sans"/>
              </a:rPr>
              <a:t>Madras)</a:t>
            </a:r>
            <a:endParaRPr sz="2900" dirty="0">
              <a:latin typeface="Work Sans"/>
              <a:cs typeface="Work Sans"/>
            </a:endParaRPr>
          </a:p>
          <a:p>
            <a:pPr marL="394970">
              <a:lnSpc>
                <a:spcPts val="2115"/>
              </a:lnSpc>
            </a:pPr>
            <a:r>
              <a:rPr sz="1900" spc="-5" dirty="0">
                <a:solidFill>
                  <a:srgbClr val="838686"/>
                </a:solidFill>
                <a:latin typeface="Work Sans"/>
                <a:cs typeface="Work Sans"/>
              </a:rPr>
              <a:t>Chennai</a:t>
            </a:r>
            <a:r>
              <a:rPr sz="1900" spc="-475" dirty="0">
                <a:solidFill>
                  <a:srgbClr val="838686"/>
                </a:solidFill>
                <a:latin typeface="Work Sans"/>
                <a:cs typeface="Work Sans"/>
              </a:rPr>
              <a:t> </a:t>
            </a:r>
            <a:r>
              <a:rPr lang="fr-FR" sz="1900" spc="-5" dirty="0">
                <a:solidFill>
                  <a:srgbClr val="838686"/>
                </a:solidFill>
                <a:latin typeface="Work Sans"/>
                <a:cs typeface="Work Sans"/>
              </a:rPr>
              <a:t>–</a:t>
            </a:r>
            <a:r>
              <a:rPr sz="1900" spc="-229" dirty="0">
                <a:solidFill>
                  <a:srgbClr val="838686"/>
                </a:solidFill>
                <a:latin typeface="Work Sans"/>
                <a:cs typeface="Work Sans"/>
              </a:rPr>
              <a:t> </a:t>
            </a:r>
            <a:r>
              <a:rPr lang="fr-FR" sz="1900" spc="-229" dirty="0">
                <a:solidFill>
                  <a:srgbClr val="838686"/>
                </a:solidFill>
                <a:latin typeface="Work Sans"/>
                <a:cs typeface="Work Sans"/>
              </a:rPr>
              <a:t>TF (focus </a:t>
            </a:r>
            <a:r>
              <a:rPr sz="1900" spc="-50" dirty="0">
                <a:solidFill>
                  <a:srgbClr val="838686"/>
                </a:solidFill>
                <a:latin typeface="Work Sans"/>
                <a:cs typeface="Work Sans"/>
              </a:rPr>
              <a:t>S&amp;T</a:t>
            </a:r>
            <a:r>
              <a:rPr lang="fr-FR" sz="1900" spc="-50" dirty="0">
                <a:solidFill>
                  <a:srgbClr val="838686"/>
                </a:solidFill>
                <a:latin typeface="Work Sans"/>
                <a:cs typeface="Work Sans"/>
              </a:rPr>
              <a:t>)</a:t>
            </a:r>
            <a:endParaRPr sz="1900" dirty="0">
              <a:latin typeface="Work Sans"/>
              <a:cs typeface="Work Sans"/>
            </a:endParaRPr>
          </a:p>
        </p:txBody>
      </p:sp>
      <p:sp>
        <p:nvSpPr>
          <p:cNvPr id="8" name="object 8"/>
          <p:cNvSpPr txBox="1"/>
          <p:nvPr/>
        </p:nvSpPr>
        <p:spPr>
          <a:xfrm>
            <a:off x="472438" y="5174837"/>
            <a:ext cx="6608655" cy="1713867"/>
          </a:xfrm>
          <a:prstGeom prst="rect">
            <a:avLst/>
          </a:prstGeom>
        </p:spPr>
        <p:txBody>
          <a:bodyPr vert="horz" wrap="square" lIns="0" tIns="11430" rIns="0" bIns="0" rtlCol="0">
            <a:spAutoFit/>
          </a:bodyPr>
          <a:lstStyle/>
          <a:p>
            <a:pPr marL="394970" marR="5080" indent="-382905">
              <a:lnSpc>
                <a:spcPct val="100800"/>
              </a:lnSpc>
              <a:spcBef>
                <a:spcPts val="90"/>
              </a:spcBef>
            </a:pPr>
            <a:r>
              <a:rPr sz="3050" spc="10" dirty="0">
                <a:solidFill>
                  <a:srgbClr val="34A4DA"/>
                </a:solidFill>
                <a:latin typeface="MS Gothic"/>
                <a:cs typeface="MS Gothic"/>
              </a:rPr>
              <a:t>▸ </a:t>
            </a:r>
            <a:r>
              <a:rPr sz="2900" spc="10" dirty="0">
                <a:solidFill>
                  <a:srgbClr val="838686"/>
                </a:solidFill>
                <a:latin typeface="Work Sans"/>
                <a:cs typeface="Work Sans"/>
              </a:rPr>
              <a:t>Vellore Institute of  </a:t>
            </a:r>
            <a:r>
              <a:rPr sz="2900" spc="15" dirty="0">
                <a:solidFill>
                  <a:srgbClr val="838686"/>
                </a:solidFill>
                <a:latin typeface="Work Sans"/>
                <a:cs typeface="Work Sans"/>
              </a:rPr>
              <a:t>Technology </a:t>
            </a:r>
            <a:r>
              <a:rPr sz="2900" spc="10" dirty="0">
                <a:solidFill>
                  <a:srgbClr val="838686"/>
                </a:solidFill>
                <a:latin typeface="Work Sans"/>
                <a:cs typeface="Work Sans"/>
              </a:rPr>
              <a:t>(VIT)</a:t>
            </a:r>
            <a:r>
              <a:rPr sz="2900" spc="-665" dirty="0">
                <a:solidFill>
                  <a:srgbClr val="838686"/>
                </a:solidFill>
                <a:latin typeface="Work Sans"/>
                <a:cs typeface="Work Sans"/>
              </a:rPr>
              <a:t> </a:t>
            </a:r>
            <a:r>
              <a:rPr sz="1900" spc="10" dirty="0">
                <a:solidFill>
                  <a:srgbClr val="838686"/>
                </a:solidFill>
                <a:latin typeface="Work Sans"/>
                <a:cs typeface="Work Sans"/>
              </a:rPr>
              <a:t>Vellore–  </a:t>
            </a:r>
            <a:r>
              <a:rPr lang="fr-FR" sz="1900" spc="10" dirty="0">
                <a:solidFill>
                  <a:srgbClr val="838686"/>
                </a:solidFill>
                <a:latin typeface="Work Sans"/>
                <a:cs typeface="Work Sans"/>
              </a:rPr>
              <a:t>TF (focus </a:t>
            </a:r>
            <a:r>
              <a:rPr sz="1900" spc="-50" dirty="0">
                <a:solidFill>
                  <a:srgbClr val="838686"/>
                </a:solidFill>
                <a:latin typeface="Work Sans"/>
                <a:cs typeface="Work Sans"/>
              </a:rPr>
              <a:t>S&amp;T</a:t>
            </a:r>
            <a:r>
              <a:rPr lang="fr-FR" sz="1900" spc="-50" dirty="0">
                <a:solidFill>
                  <a:srgbClr val="838686"/>
                </a:solidFill>
                <a:latin typeface="Work Sans"/>
                <a:cs typeface="Work Sans"/>
              </a:rPr>
              <a:t> et Business)</a:t>
            </a:r>
          </a:p>
          <a:p>
            <a:pPr marL="394970" marR="5080" indent="-382905">
              <a:lnSpc>
                <a:spcPct val="100800"/>
              </a:lnSpc>
              <a:spcBef>
                <a:spcPts val="90"/>
              </a:spcBef>
            </a:pPr>
            <a:endParaRPr sz="1900" dirty="0">
              <a:latin typeface="Work Sans"/>
              <a:cs typeface="Work Sans"/>
            </a:endParaRPr>
          </a:p>
          <a:p>
            <a:pPr marL="12700">
              <a:lnSpc>
                <a:spcPct val="100000"/>
              </a:lnSpc>
            </a:pPr>
            <a:r>
              <a:rPr sz="3050" spc="10" dirty="0">
                <a:solidFill>
                  <a:srgbClr val="34A4DA"/>
                </a:solidFill>
                <a:latin typeface="MS Gothic"/>
                <a:cs typeface="MS Gothic"/>
              </a:rPr>
              <a:t>▸ </a:t>
            </a:r>
            <a:r>
              <a:rPr sz="2900" spc="20" dirty="0">
                <a:solidFill>
                  <a:srgbClr val="838686"/>
                </a:solidFill>
                <a:latin typeface="Work Sans"/>
                <a:cs typeface="Work Sans"/>
              </a:rPr>
              <a:t>SRM </a:t>
            </a:r>
            <a:r>
              <a:rPr sz="2900" spc="10" dirty="0">
                <a:solidFill>
                  <a:srgbClr val="838686"/>
                </a:solidFill>
                <a:latin typeface="Work Sans"/>
                <a:cs typeface="Work Sans"/>
              </a:rPr>
              <a:t>University</a:t>
            </a:r>
            <a:r>
              <a:rPr sz="2900" spc="-540" dirty="0">
                <a:solidFill>
                  <a:srgbClr val="838686"/>
                </a:solidFill>
                <a:latin typeface="Work Sans"/>
                <a:cs typeface="Work Sans"/>
              </a:rPr>
              <a:t> </a:t>
            </a:r>
            <a:r>
              <a:rPr sz="1900" spc="-5" dirty="0">
                <a:solidFill>
                  <a:srgbClr val="838686"/>
                </a:solidFill>
                <a:latin typeface="Work Sans"/>
                <a:cs typeface="Work Sans"/>
              </a:rPr>
              <a:t>Proche</a:t>
            </a:r>
            <a:endParaRPr sz="1900" dirty="0">
              <a:latin typeface="Work Sans"/>
              <a:cs typeface="Work Sans"/>
            </a:endParaRPr>
          </a:p>
        </p:txBody>
      </p:sp>
      <p:sp>
        <p:nvSpPr>
          <p:cNvPr id="9" name="object 9"/>
          <p:cNvSpPr txBox="1"/>
          <p:nvPr/>
        </p:nvSpPr>
        <p:spPr>
          <a:xfrm>
            <a:off x="863599" y="6888704"/>
            <a:ext cx="5582919" cy="609782"/>
          </a:xfrm>
          <a:prstGeom prst="rect">
            <a:avLst/>
          </a:prstGeom>
        </p:spPr>
        <p:txBody>
          <a:bodyPr vert="horz" wrap="square" lIns="0" tIns="12065" rIns="0" bIns="0" rtlCol="0">
            <a:spAutoFit/>
          </a:bodyPr>
          <a:lstStyle/>
          <a:p>
            <a:pPr marL="12700">
              <a:spcBef>
                <a:spcPts val="95"/>
              </a:spcBef>
            </a:pPr>
            <a:r>
              <a:rPr sz="1900" spc="-5" dirty="0">
                <a:solidFill>
                  <a:srgbClr val="838686"/>
                </a:solidFill>
                <a:latin typeface="Work Sans"/>
                <a:cs typeface="Work Sans"/>
              </a:rPr>
              <a:t>Chenna</a:t>
            </a:r>
            <a:r>
              <a:rPr sz="1900" spc="140" dirty="0">
                <a:solidFill>
                  <a:srgbClr val="838686"/>
                </a:solidFill>
                <a:latin typeface="Work Sans"/>
                <a:cs typeface="Work Sans"/>
              </a:rPr>
              <a:t>i</a:t>
            </a:r>
            <a:r>
              <a:rPr sz="1900" spc="-5" dirty="0">
                <a:solidFill>
                  <a:srgbClr val="838686"/>
                </a:solidFill>
                <a:latin typeface="Work Sans"/>
                <a:cs typeface="Work Sans"/>
              </a:rPr>
              <a:t>–</a:t>
            </a:r>
            <a:r>
              <a:rPr sz="1900" spc="-140" dirty="0">
                <a:solidFill>
                  <a:srgbClr val="838686"/>
                </a:solidFill>
                <a:latin typeface="Work Sans"/>
                <a:cs typeface="Work Sans"/>
              </a:rPr>
              <a:t>S</a:t>
            </a:r>
            <a:r>
              <a:rPr sz="1900" spc="-50" dirty="0">
                <a:solidFill>
                  <a:srgbClr val="838686"/>
                </a:solidFill>
                <a:latin typeface="Work Sans"/>
                <a:cs typeface="Work Sans"/>
              </a:rPr>
              <a:t>&amp;T</a:t>
            </a:r>
            <a:r>
              <a:rPr lang="fr-FR" sz="1900" spc="-50" dirty="0">
                <a:solidFill>
                  <a:srgbClr val="838686"/>
                </a:solidFill>
                <a:latin typeface="Work Sans"/>
                <a:cs typeface="Work Sans"/>
              </a:rPr>
              <a:t> </a:t>
            </a:r>
            <a:r>
              <a:rPr lang="fr-FR" sz="1900" spc="-5" dirty="0">
                <a:solidFill>
                  <a:srgbClr val="838686"/>
                </a:solidFill>
                <a:latin typeface="Work Sans"/>
                <a:cs typeface="Work Sans"/>
              </a:rPr>
              <a:t>+poste de FLE</a:t>
            </a:r>
          </a:p>
          <a:p>
            <a:pPr marL="12700">
              <a:lnSpc>
                <a:spcPct val="100000"/>
              </a:lnSpc>
              <a:spcBef>
                <a:spcPts val="95"/>
              </a:spcBef>
            </a:pPr>
            <a:endParaRPr sz="1900" dirty="0">
              <a:latin typeface="Work Sans"/>
              <a:cs typeface="Work Sans"/>
            </a:endParaRPr>
          </a:p>
        </p:txBody>
      </p:sp>
      <p:sp>
        <p:nvSpPr>
          <p:cNvPr id="10" name="object 10"/>
          <p:cNvSpPr txBox="1"/>
          <p:nvPr/>
        </p:nvSpPr>
        <p:spPr>
          <a:xfrm>
            <a:off x="449579" y="7485690"/>
            <a:ext cx="6469889" cy="2171557"/>
          </a:xfrm>
          <a:prstGeom prst="rect">
            <a:avLst/>
          </a:prstGeom>
        </p:spPr>
        <p:txBody>
          <a:bodyPr vert="horz" wrap="square" lIns="0" tIns="15240" rIns="0" bIns="0" rtlCol="0">
            <a:spAutoFit/>
          </a:bodyPr>
          <a:lstStyle/>
          <a:p>
            <a:pPr marL="12700">
              <a:lnSpc>
                <a:spcPts val="3315"/>
              </a:lnSpc>
              <a:spcBef>
                <a:spcPts val="120"/>
              </a:spcBef>
            </a:pPr>
            <a:r>
              <a:rPr sz="3050" spc="10" dirty="0">
                <a:solidFill>
                  <a:srgbClr val="34A4DA"/>
                </a:solidFill>
                <a:latin typeface="MS Gothic"/>
                <a:cs typeface="MS Gothic"/>
              </a:rPr>
              <a:t>▸ </a:t>
            </a:r>
            <a:r>
              <a:rPr sz="2900" spc="10" dirty="0">
                <a:solidFill>
                  <a:srgbClr val="838686"/>
                </a:solidFill>
                <a:latin typeface="Work Sans"/>
                <a:cs typeface="Work Sans"/>
              </a:rPr>
              <a:t>Pondicherry</a:t>
            </a:r>
            <a:r>
              <a:rPr sz="2900" spc="-270" dirty="0">
                <a:solidFill>
                  <a:srgbClr val="838686"/>
                </a:solidFill>
                <a:latin typeface="Work Sans"/>
                <a:cs typeface="Work Sans"/>
              </a:rPr>
              <a:t> </a:t>
            </a:r>
            <a:r>
              <a:rPr sz="2900" spc="10" dirty="0">
                <a:solidFill>
                  <a:srgbClr val="838686"/>
                </a:solidFill>
                <a:latin typeface="Work Sans"/>
                <a:cs typeface="Work Sans"/>
              </a:rPr>
              <a:t>University</a:t>
            </a:r>
            <a:endParaRPr sz="2900" dirty="0">
              <a:latin typeface="Work Sans"/>
              <a:cs typeface="Work Sans"/>
            </a:endParaRPr>
          </a:p>
          <a:p>
            <a:pPr marL="394970">
              <a:lnSpc>
                <a:spcPts val="1935"/>
              </a:lnSpc>
            </a:pPr>
            <a:r>
              <a:rPr sz="1900" spc="-5" dirty="0">
                <a:solidFill>
                  <a:srgbClr val="838686"/>
                </a:solidFill>
                <a:latin typeface="Work Sans"/>
                <a:cs typeface="Work Sans"/>
              </a:rPr>
              <a:t>Pondichéry–H&amp;L</a:t>
            </a:r>
            <a:r>
              <a:rPr lang="fr-FR" sz="1900" spc="-5" dirty="0">
                <a:solidFill>
                  <a:srgbClr val="838686"/>
                </a:solidFill>
                <a:latin typeface="Work Sans"/>
                <a:cs typeface="Work Sans"/>
              </a:rPr>
              <a:t>+poste de FLE</a:t>
            </a:r>
          </a:p>
          <a:p>
            <a:pPr marL="394970">
              <a:lnSpc>
                <a:spcPts val="1935"/>
              </a:lnSpc>
            </a:pPr>
            <a:endParaRPr lang="fr-FR" sz="1900" spc="-5" dirty="0">
              <a:solidFill>
                <a:srgbClr val="838686"/>
              </a:solidFill>
              <a:latin typeface="Work Sans"/>
              <a:cs typeface="Work Sans"/>
            </a:endParaRPr>
          </a:p>
          <a:p>
            <a:pPr marL="394970">
              <a:lnSpc>
                <a:spcPts val="1935"/>
              </a:lnSpc>
            </a:pPr>
            <a:endParaRPr lang="fr-FR" sz="1900" spc="-5" dirty="0">
              <a:solidFill>
                <a:srgbClr val="838686"/>
              </a:solidFill>
              <a:latin typeface="Work Sans"/>
              <a:cs typeface="Work Sans"/>
            </a:endParaRPr>
          </a:p>
          <a:p>
            <a:pPr marL="393700" indent="-393700">
              <a:lnSpc>
                <a:spcPts val="1935"/>
              </a:lnSpc>
            </a:pPr>
            <a:r>
              <a:rPr lang="fr-FR" sz="3200" spc="10" dirty="0">
                <a:solidFill>
                  <a:srgbClr val="34A4DA"/>
                </a:solidFill>
                <a:latin typeface="MS Gothic"/>
                <a:cs typeface="MS Gothic"/>
              </a:rPr>
              <a:t>▸</a:t>
            </a:r>
            <a:r>
              <a:rPr lang="fr-FR" sz="2800" spc="10" dirty="0">
                <a:solidFill>
                  <a:srgbClr val="34A4DA"/>
                </a:solidFill>
                <a:latin typeface="MS Gothic"/>
                <a:cs typeface="MS Gothic"/>
              </a:rPr>
              <a:t> </a:t>
            </a:r>
            <a:r>
              <a:rPr lang="en-US" sz="2900" spc="10" dirty="0">
                <a:solidFill>
                  <a:srgbClr val="838686"/>
                </a:solidFill>
                <a:latin typeface="Work Sans"/>
              </a:rPr>
              <a:t>University of Madras  </a:t>
            </a:r>
            <a:r>
              <a:rPr lang="en-US" sz="1900" spc="-5" dirty="0">
                <a:solidFill>
                  <a:srgbClr val="838686"/>
                </a:solidFill>
                <a:latin typeface="Work Sans"/>
              </a:rPr>
              <a:t>Chennai - H&amp;L</a:t>
            </a:r>
          </a:p>
          <a:p>
            <a:pPr marL="393700" indent="-393700">
              <a:lnSpc>
                <a:spcPts val="1935"/>
              </a:lnSpc>
            </a:pPr>
            <a:endParaRPr lang="en-US" sz="1900" spc="-5" dirty="0">
              <a:solidFill>
                <a:srgbClr val="838686"/>
              </a:solidFill>
              <a:latin typeface="Work Sans"/>
            </a:endParaRPr>
          </a:p>
          <a:p>
            <a:pPr marL="394970">
              <a:lnSpc>
                <a:spcPts val="1935"/>
              </a:lnSpc>
            </a:pPr>
            <a:endParaRPr lang="fr-FR" sz="1900" dirty="0">
              <a:latin typeface="Work Sans"/>
              <a:cs typeface="Work Sans"/>
            </a:endParaRPr>
          </a:p>
          <a:p>
            <a:pPr marL="536575" indent="-536575">
              <a:lnSpc>
                <a:spcPts val="1935"/>
              </a:lnSpc>
            </a:pPr>
            <a:r>
              <a:rPr lang="fr-FR" sz="3200" spc="10" dirty="0">
                <a:solidFill>
                  <a:srgbClr val="34A4DA"/>
                </a:solidFill>
                <a:latin typeface="MS Gothic"/>
                <a:cs typeface="MS Gothic"/>
              </a:rPr>
              <a:t>▸</a:t>
            </a:r>
            <a:r>
              <a:rPr lang="fr-FR" sz="2000" spc="10" dirty="0">
                <a:solidFill>
                  <a:srgbClr val="34A4DA"/>
                </a:solidFill>
                <a:latin typeface="MS Gothic"/>
                <a:cs typeface="MS Gothic"/>
              </a:rPr>
              <a:t> </a:t>
            </a:r>
            <a:r>
              <a:rPr lang="en-US" sz="2900" spc="10" dirty="0">
                <a:solidFill>
                  <a:srgbClr val="838686"/>
                </a:solidFill>
                <a:latin typeface="Work Sans"/>
              </a:rPr>
              <a:t>Vel Tech </a:t>
            </a:r>
            <a:r>
              <a:rPr lang="en-US" sz="2000" spc="10" dirty="0">
                <a:solidFill>
                  <a:srgbClr val="838686"/>
                </a:solidFill>
                <a:latin typeface="Work Sans"/>
              </a:rPr>
              <a:t>- </a:t>
            </a:r>
            <a:r>
              <a:rPr lang="en-US" sz="1900" spc="-5" dirty="0">
                <a:solidFill>
                  <a:srgbClr val="838686"/>
                </a:solidFill>
                <a:latin typeface="Work Sans"/>
              </a:rPr>
              <a:t>Chennai - </a:t>
            </a:r>
            <a:r>
              <a:rPr lang="fr-FR" sz="1900" spc="-5" dirty="0">
                <a:solidFill>
                  <a:srgbClr val="838686"/>
                </a:solidFill>
                <a:latin typeface="Work Sans"/>
              </a:rPr>
              <a:t>S&amp;T</a:t>
            </a:r>
            <a:endParaRPr sz="1900" spc="-5" dirty="0">
              <a:solidFill>
                <a:srgbClr val="838686"/>
              </a:solidFill>
              <a:latin typeface="Work Sans"/>
            </a:endParaRPr>
          </a:p>
        </p:txBody>
      </p:sp>
      <p:sp>
        <p:nvSpPr>
          <p:cNvPr id="11" name="object 11"/>
          <p:cNvSpPr txBox="1"/>
          <p:nvPr/>
        </p:nvSpPr>
        <p:spPr>
          <a:xfrm>
            <a:off x="444500" y="477773"/>
            <a:ext cx="4950460" cy="391160"/>
          </a:xfrm>
          <a:prstGeom prst="rect">
            <a:avLst/>
          </a:prstGeom>
        </p:spPr>
        <p:txBody>
          <a:bodyPr vert="horz" wrap="square" lIns="0" tIns="12700" rIns="0" bIns="0" rtlCol="0">
            <a:spAutoFit/>
          </a:bodyPr>
          <a:lstStyle/>
          <a:p>
            <a:pPr marL="12700">
              <a:lnSpc>
                <a:spcPct val="100000"/>
              </a:lnSpc>
              <a:spcBef>
                <a:spcPts val="100"/>
              </a:spcBef>
            </a:pPr>
            <a:r>
              <a:rPr sz="2400" spc="100" dirty="0">
                <a:solidFill>
                  <a:srgbClr val="838686"/>
                </a:solidFill>
                <a:latin typeface="Arial"/>
                <a:cs typeface="Arial"/>
              </a:rPr>
              <a:t>MOBILITÉ ÉTUDIANTE </a:t>
            </a:r>
            <a:r>
              <a:rPr sz="2400" spc="50" dirty="0">
                <a:solidFill>
                  <a:srgbClr val="838686"/>
                </a:solidFill>
                <a:latin typeface="Arial"/>
                <a:cs typeface="Arial"/>
              </a:rPr>
              <a:t>EN</a:t>
            </a:r>
            <a:r>
              <a:rPr sz="2400" spc="440" dirty="0">
                <a:solidFill>
                  <a:srgbClr val="838686"/>
                </a:solidFill>
                <a:latin typeface="Arial"/>
                <a:cs typeface="Arial"/>
              </a:rPr>
              <a:t> </a:t>
            </a:r>
            <a:r>
              <a:rPr sz="2400" spc="80" dirty="0">
                <a:solidFill>
                  <a:srgbClr val="838686"/>
                </a:solidFill>
                <a:latin typeface="Arial"/>
                <a:cs typeface="Arial"/>
              </a:rPr>
              <a:t>INDE</a:t>
            </a:r>
            <a:endParaRPr sz="2400">
              <a:latin typeface="Arial"/>
              <a:cs typeface="Arial"/>
            </a:endParaRPr>
          </a:p>
        </p:txBody>
      </p:sp>
      <p:sp>
        <p:nvSpPr>
          <p:cNvPr id="12" name="object 12"/>
          <p:cNvSpPr/>
          <p:nvPr/>
        </p:nvSpPr>
        <p:spPr>
          <a:xfrm>
            <a:off x="11420856" y="39623"/>
            <a:ext cx="1161287" cy="879272"/>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160764" y="48767"/>
            <a:ext cx="2252472" cy="891540"/>
          </a:xfrm>
          <a:prstGeom prst="rect">
            <a:avLst/>
          </a:prstGeom>
          <a:blipFill>
            <a:blip r:embed="rId5" cstate="print"/>
            <a:stretch>
              <a:fillRect/>
            </a:stretch>
          </a:blipFill>
        </p:spPr>
        <p:txBody>
          <a:bodyPr wrap="square" lIns="0" tIns="0" rIns="0" bIns="0" rtlCol="0"/>
          <a:lstStyle/>
          <a:p>
            <a:endParaRPr/>
          </a:p>
        </p:txBody>
      </p:sp>
      <p:sp>
        <p:nvSpPr>
          <p:cNvPr id="14" name="object 14"/>
          <p:cNvSpPr txBox="1"/>
          <p:nvPr/>
        </p:nvSpPr>
        <p:spPr>
          <a:xfrm>
            <a:off x="8350377" y="2187067"/>
            <a:ext cx="186880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3C9CC4"/>
                </a:solidFill>
                <a:latin typeface="Arial"/>
                <a:cs typeface="Arial"/>
              </a:rPr>
              <a:t>TAMIL</a:t>
            </a:r>
            <a:r>
              <a:rPr sz="2400" spc="-75" dirty="0">
                <a:solidFill>
                  <a:srgbClr val="3C9CC4"/>
                </a:solidFill>
                <a:latin typeface="Arial"/>
                <a:cs typeface="Arial"/>
              </a:rPr>
              <a:t> </a:t>
            </a:r>
            <a:r>
              <a:rPr sz="2400" spc="-10" dirty="0">
                <a:solidFill>
                  <a:srgbClr val="3C9CC4"/>
                </a:solidFill>
                <a:latin typeface="Arial"/>
                <a:cs typeface="Arial"/>
              </a:rPr>
              <a:t>NADU</a:t>
            </a:r>
            <a:endParaRPr sz="2400">
              <a:latin typeface="Arial"/>
              <a:cs typeface="Arial"/>
            </a:endParaRPr>
          </a:p>
        </p:txBody>
      </p:sp>
      <p:sp>
        <p:nvSpPr>
          <p:cNvPr id="15" name="object 15"/>
          <p:cNvSpPr txBox="1"/>
          <p:nvPr/>
        </p:nvSpPr>
        <p:spPr>
          <a:xfrm>
            <a:off x="10473943" y="5404230"/>
            <a:ext cx="154813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3C9CC4"/>
                </a:solidFill>
                <a:latin typeface="Arial"/>
                <a:cs typeface="Arial"/>
              </a:rPr>
              <a:t>P</a:t>
            </a:r>
            <a:r>
              <a:rPr sz="2400" spc="-15" dirty="0">
                <a:solidFill>
                  <a:srgbClr val="3C9CC4"/>
                </a:solidFill>
                <a:latin typeface="Arial"/>
                <a:cs typeface="Arial"/>
              </a:rPr>
              <a:t>o</a:t>
            </a:r>
            <a:r>
              <a:rPr sz="2400" spc="-5" dirty="0">
                <a:solidFill>
                  <a:srgbClr val="3C9CC4"/>
                </a:solidFill>
                <a:latin typeface="Arial"/>
                <a:cs typeface="Arial"/>
              </a:rPr>
              <a:t>nd</a:t>
            </a:r>
            <a:r>
              <a:rPr sz="2400" spc="-15" dirty="0">
                <a:solidFill>
                  <a:srgbClr val="3C9CC4"/>
                </a:solidFill>
                <a:latin typeface="Arial"/>
                <a:cs typeface="Arial"/>
              </a:rPr>
              <a:t>i</a:t>
            </a:r>
            <a:r>
              <a:rPr sz="2400" spc="-5" dirty="0">
                <a:solidFill>
                  <a:srgbClr val="3C9CC4"/>
                </a:solidFill>
                <a:latin typeface="Arial"/>
                <a:cs typeface="Arial"/>
              </a:rPr>
              <a:t>chéry</a:t>
            </a:r>
            <a:endParaRPr sz="2400">
              <a:latin typeface="Arial"/>
              <a:cs typeface="Arial"/>
            </a:endParaRPr>
          </a:p>
        </p:txBody>
      </p:sp>
      <p:sp>
        <p:nvSpPr>
          <p:cNvPr id="16" name="object 16"/>
          <p:cNvSpPr/>
          <p:nvPr/>
        </p:nvSpPr>
        <p:spPr>
          <a:xfrm>
            <a:off x="10756392" y="4131564"/>
            <a:ext cx="157480" cy="184785"/>
          </a:xfrm>
          <a:custGeom>
            <a:avLst/>
            <a:gdLst/>
            <a:ahLst/>
            <a:cxnLst/>
            <a:rect l="l" t="t" r="r" b="b"/>
            <a:pathLst>
              <a:path w="157479" h="184785">
                <a:moveTo>
                  <a:pt x="87376" y="0"/>
                </a:moveTo>
                <a:lnTo>
                  <a:pt x="0" y="89916"/>
                </a:lnTo>
                <a:lnTo>
                  <a:pt x="57404" y="184404"/>
                </a:lnTo>
                <a:lnTo>
                  <a:pt x="156972" y="184404"/>
                </a:lnTo>
                <a:lnTo>
                  <a:pt x="145288" y="63373"/>
                </a:lnTo>
                <a:lnTo>
                  <a:pt x="87376" y="0"/>
                </a:lnTo>
                <a:close/>
              </a:path>
            </a:pathLst>
          </a:custGeom>
          <a:solidFill>
            <a:srgbClr val="3B9CC3"/>
          </a:solidFill>
        </p:spPr>
        <p:txBody>
          <a:bodyPr wrap="square" lIns="0" tIns="0" rIns="0" bIns="0" rtlCol="0"/>
          <a:lstStyle/>
          <a:p>
            <a:endParaRPr/>
          </a:p>
        </p:txBody>
      </p:sp>
      <p:sp>
        <p:nvSpPr>
          <p:cNvPr id="17" name="object 17"/>
          <p:cNvSpPr/>
          <p:nvPr/>
        </p:nvSpPr>
        <p:spPr>
          <a:xfrm>
            <a:off x="10677143" y="4038600"/>
            <a:ext cx="306324" cy="341375"/>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10244328" y="5362955"/>
            <a:ext cx="155575" cy="184785"/>
          </a:xfrm>
          <a:custGeom>
            <a:avLst/>
            <a:gdLst/>
            <a:ahLst/>
            <a:cxnLst/>
            <a:rect l="l" t="t" r="r" b="b"/>
            <a:pathLst>
              <a:path w="155575" h="184785">
                <a:moveTo>
                  <a:pt x="86487" y="0"/>
                </a:moveTo>
                <a:lnTo>
                  <a:pt x="0" y="89916"/>
                </a:lnTo>
                <a:lnTo>
                  <a:pt x="56769" y="184404"/>
                </a:lnTo>
                <a:lnTo>
                  <a:pt x="155448" y="184404"/>
                </a:lnTo>
                <a:lnTo>
                  <a:pt x="143891" y="63373"/>
                </a:lnTo>
                <a:lnTo>
                  <a:pt x="86487" y="0"/>
                </a:lnTo>
                <a:close/>
              </a:path>
            </a:pathLst>
          </a:custGeom>
          <a:solidFill>
            <a:srgbClr val="3B9CC3"/>
          </a:solidFill>
        </p:spPr>
        <p:txBody>
          <a:bodyPr wrap="square" lIns="0" tIns="0" rIns="0" bIns="0" rtlCol="0"/>
          <a:lstStyle/>
          <a:p>
            <a:endParaRPr/>
          </a:p>
        </p:txBody>
      </p:sp>
      <p:sp>
        <p:nvSpPr>
          <p:cNvPr id="19" name="object 19"/>
          <p:cNvSpPr/>
          <p:nvPr/>
        </p:nvSpPr>
        <p:spPr>
          <a:xfrm>
            <a:off x="10163556" y="5269991"/>
            <a:ext cx="306324" cy="341375"/>
          </a:xfrm>
          <a:prstGeom prst="rect">
            <a:avLst/>
          </a:prstGeom>
          <a:blipFill>
            <a:blip r:embed="rId6" cstate="print"/>
            <a:stretch>
              <a:fillRect/>
            </a:stretch>
          </a:blipFill>
        </p:spPr>
        <p:txBody>
          <a:bodyPr wrap="square" lIns="0" tIns="0" rIns="0" bIns="0" rtlCol="0"/>
          <a:lstStyle/>
          <a:p>
            <a:endParaRPr/>
          </a:p>
        </p:txBody>
      </p:sp>
      <p:sp>
        <p:nvSpPr>
          <p:cNvPr id="20" name="object 20"/>
          <p:cNvSpPr txBox="1"/>
          <p:nvPr/>
        </p:nvSpPr>
        <p:spPr>
          <a:xfrm>
            <a:off x="11101831" y="3816222"/>
            <a:ext cx="115887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3C9CC4"/>
                </a:solidFill>
                <a:latin typeface="Arial"/>
                <a:cs typeface="Arial"/>
              </a:rPr>
              <a:t>C</a:t>
            </a:r>
            <a:r>
              <a:rPr sz="2400" spc="-15" dirty="0">
                <a:solidFill>
                  <a:srgbClr val="3C9CC4"/>
                </a:solidFill>
                <a:latin typeface="Arial"/>
                <a:cs typeface="Arial"/>
              </a:rPr>
              <a:t>h</a:t>
            </a:r>
            <a:r>
              <a:rPr sz="2400" spc="-5" dirty="0">
                <a:solidFill>
                  <a:srgbClr val="3C9CC4"/>
                </a:solidFill>
                <a:latin typeface="Arial"/>
                <a:cs typeface="Arial"/>
              </a:rPr>
              <a:t>en</a:t>
            </a:r>
            <a:r>
              <a:rPr sz="2400" spc="-15" dirty="0">
                <a:solidFill>
                  <a:srgbClr val="3C9CC4"/>
                </a:solidFill>
                <a:latin typeface="Arial"/>
                <a:cs typeface="Arial"/>
              </a:rPr>
              <a:t>n</a:t>
            </a:r>
            <a:r>
              <a:rPr sz="2400" spc="-5" dirty="0">
                <a:solidFill>
                  <a:srgbClr val="3C9CC4"/>
                </a:solidFill>
                <a:latin typeface="Arial"/>
                <a:cs typeface="Arial"/>
              </a:rPr>
              <a:t>ai</a:t>
            </a:r>
            <a:endParaRPr sz="2400">
              <a:latin typeface="Arial"/>
              <a:cs typeface="Arial"/>
            </a:endParaRPr>
          </a:p>
        </p:txBody>
      </p:sp>
      <p:sp>
        <p:nvSpPr>
          <p:cNvPr id="21" name="object 21"/>
          <p:cNvSpPr/>
          <p:nvPr/>
        </p:nvSpPr>
        <p:spPr>
          <a:xfrm>
            <a:off x="9087611" y="4724400"/>
            <a:ext cx="157480" cy="184785"/>
          </a:xfrm>
          <a:custGeom>
            <a:avLst/>
            <a:gdLst/>
            <a:ahLst/>
            <a:cxnLst/>
            <a:rect l="l" t="t" r="r" b="b"/>
            <a:pathLst>
              <a:path w="157479" h="184785">
                <a:moveTo>
                  <a:pt x="99567" y="0"/>
                </a:moveTo>
                <a:lnTo>
                  <a:pt x="0" y="0"/>
                </a:lnTo>
                <a:lnTo>
                  <a:pt x="11683" y="121030"/>
                </a:lnTo>
                <a:lnTo>
                  <a:pt x="69595" y="184403"/>
                </a:lnTo>
                <a:lnTo>
                  <a:pt x="156971" y="94487"/>
                </a:lnTo>
                <a:lnTo>
                  <a:pt x="99567" y="0"/>
                </a:lnTo>
                <a:close/>
              </a:path>
            </a:pathLst>
          </a:custGeom>
          <a:solidFill>
            <a:srgbClr val="3B9CC3"/>
          </a:solidFill>
        </p:spPr>
        <p:txBody>
          <a:bodyPr wrap="square" lIns="0" tIns="0" rIns="0" bIns="0" rtlCol="0"/>
          <a:lstStyle/>
          <a:p>
            <a:endParaRPr/>
          </a:p>
        </p:txBody>
      </p:sp>
      <p:sp>
        <p:nvSpPr>
          <p:cNvPr id="22" name="object 22"/>
          <p:cNvSpPr/>
          <p:nvPr/>
        </p:nvSpPr>
        <p:spPr>
          <a:xfrm>
            <a:off x="9017507" y="4660391"/>
            <a:ext cx="306324" cy="341375"/>
          </a:xfrm>
          <a:prstGeom prst="rect">
            <a:avLst/>
          </a:prstGeom>
          <a:blipFill>
            <a:blip r:embed="rId7" cstate="print"/>
            <a:stretch>
              <a:fillRect/>
            </a:stretch>
          </a:blipFill>
        </p:spPr>
        <p:txBody>
          <a:bodyPr wrap="square" lIns="0" tIns="0" rIns="0" bIns="0" rtlCol="0"/>
          <a:lstStyle/>
          <a:p>
            <a:endParaRPr/>
          </a:p>
        </p:txBody>
      </p:sp>
      <p:sp>
        <p:nvSpPr>
          <p:cNvPr id="23" name="object 23"/>
          <p:cNvSpPr txBox="1"/>
          <p:nvPr/>
        </p:nvSpPr>
        <p:spPr>
          <a:xfrm>
            <a:off x="7868157" y="3876802"/>
            <a:ext cx="97218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3C9CC4"/>
                </a:solidFill>
                <a:latin typeface="Arial"/>
                <a:cs typeface="Arial"/>
              </a:rPr>
              <a:t>V</a:t>
            </a:r>
            <a:r>
              <a:rPr sz="2400" spc="-15" dirty="0">
                <a:solidFill>
                  <a:srgbClr val="3C9CC4"/>
                </a:solidFill>
                <a:latin typeface="Arial"/>
                <a:cs typeface="Arial"/>
              </a:rPr>
              <a:t>e</a:t>
            </a:r>
            <a:r>
              <a:rPr sz="2400" spc="-5" dirty="0">
                <a:solidFill>
                  <a:srgbClr val="3C9CC4"/>
                </a:solidFill>
                <a:latin typeface="Arial"/>
                <a:cs typeface="Arial"/>
              </a:rPr>
              <a:t>l</a:t>
            </a:r>
            <a:r>
              <a:rPr sz="2400" spc="-15" dirty="0">
                <a:solidFill>
                  <a:srgbClr val="3C9CC4"/>
                </a:solidFill>
                <a:latin typeface="Arial"/>
                <a:cs typeface="Arial"/>
              </a:rPr>
              <a:t>l</a:t>
            </a:r>
            <a:r>
              <a:rPr sz="2400" spc="-5" dirty="0">
                <a:solidFill>
                  <a:srgbClr val="3C9CC4"/>
                </a:solidFill>
                <a:latin typeface="Arial"/>
                <a:cs typeface="Arial"/>
              </a:rPr>
              <a:t>ore</a:t>
            </a:r>
            <a:endParaRPr sz="2400">
              <a:latin typeface="Arial"/>
              <a:cs typeface="Arial"/>
            </a:endParaRPr>
          </a:p>
        </p:txBody>
      </p:sp>
      <p:sp>
        <p:nvSpPr>
          <p:cNvPr id="24" name="object 24"/>
          <p:cNvSpPr/>
          <p:nvPr/>
        </p:nvSpPr>
        <p:spPr>
          <a:xfrm>
            <a:off x="6095" y="0"/>
            <a:ext cx="231647" cy="4398264"/>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6095" y="5352288"/>
            <a:ext cx="231647" cy="4401312"/>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spc="35">
                <a:solidFill>
                  <a:srgbClr val="838787"/>
                </a:solidFill>
                <a:latin typeface="Trebuchet MS"/>
                <a:cs typeface="Trebuchet MS"/>
              </a:rPr>
              <a:t>MOBILITÉ </a:t>
            </a:r>
            <a:r>
              <a:rPr sz="2400" spc="10">
                <a:solidFill>
                  <a:srgbClr val="838787"/>
                </a:solidFill>
                <a:latin typeface="Trebuchet MS"/>
                <a:cs typeface="Trebuchet MS"/>
              </a:rPr>
              <a:t>ÉTUDIANTE </a:t>
            </a:r>
            <a:r>
              <a:rPr sz="2400" spc="60">
                <a:solidFill>
                  <a:srgbClr val="838787"/>
                </a:solidFill>
                <a:latin typeface="Trebuchet MS"/>
                <a:cs typeface="Trebuchet MS"/>
              </a:rPr>
              <a:t>EN</a:t>
            </a:r>
            <a:r>
              <a:rPr sz="2400" spc="175">
                <a:solidFill>
                  <a:srgbClr val="838787"/>
                </a:solidFill>
                <a:latin typeface="Trebuchet MS"/>
                <a:cs typeface="Trebuchet MS"/>
              </a:rPr>
              <a:t> </a:t>
            </a:r>
            <a:r>
              <a:rPr sz="2400" spc="100">
                <a:solidFill>
                  <a:srgbClr val="838787"/>
                </a:solidFill>
                <a:latin typeface="Trebuchet MS"/>
                <a:cs typeface="Trebuchet MS"/>
              </a:rPr>
              <a:t>INDE</a:t>
            </a:r>
            <a:endParaRPr sz="2400">
              <a:latin typeface="Trebuchet MS"/>
              <a:cs typeface="Trebuchet MS"/>
            </a:endParaRPr>
          </a:p>
        </p:txBody>
      </p:sp>
      <p:grpSp>
        <p:nvGrpSpPr>
          <p:cNvPr id="8" name="Groupe 7">
            <a:extLst>
              <a:ext uri="{FF2B5EF4-FFF2-40B4-BE49-F238E27FC236}">
                <a16:creationId xmlns:a16="http://schemas.microsoft.com/office/drawing/2014/main" id="{1E6FD802-037B-4DA3-9C41-4E62A6B823A7}"/>
              </a:ext>
            </a:extLst>
          </p:cNvPr>
          <p:cNvGrpSpPr/>
          <p:nvPr/>
        </p:nvGrpSpPr>
        <p:grpSpPr>
          <a:xfrm>
            <a:off x="9017000" y="76200"/>
            <a:ext cx="3494463" cy="889000"/>
            <a:chOff x="9017000" y="76200"/>
            <a:chExt cx="3494463" cy="889000"/>
          </a:xfrm>
        </p:grpSpPr>
        <p:sp>
          <p:nvSpPr>
            <p:cNvPr id="3" name="object 3"/>
            <p:cNvSpPr/>
            <p:nvPr/>
          </p:nvSpPr>
          <p:spPr>
            <a:xfrm>
              <a:off x="11379200" y="76200"/>
              <a:ext cx="1132263" cy="80067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017000" y="76200"/>
              <a:ext cx="2260600" cy="889000"/>
            </a:xfrm>
            <a:prstGeom prst="rect">
              <a:avLst/>
            </a:prstGeom>
            <a:blipFill>
              <a:blip r:embed="rId3" cstate="print"/>
              <a:stretch>
                <a:fillRect/>
              </a:stretch>
            </a:blipFill>
            <a:effectLst>
              <a:softEdge rad="25400"/>
            </a:effectLst>
          </p:spPr>
          <p:txBody>
            <a:bodyPr wrap="square" lIns="0" tIns="0" rIns="0" bIns="0" rtlCol="0"/>
            <a:lstStyle/>
            <a:p>
              <a:endParaRPr/>
            </a:p>
          </p:txBody>
        </p:sp>
      </p:grpSp>
      <p:sp>
        <p:nvSpPr>
          <p:cNvPr id="5" name="object 5"/>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444500" y="1078372"/>
            <a:ext cx="12230100" cy="9912970"/>
          </a:xfrm>
          <a:prstGeom prst="rect">
            <a:avLst/>
          </a:prstGeom>
        </p:spPr>
        <p:txBody>
          <a:bodyPr vert="horz" wrap="square" lIns="0" tIns="12700" rIns="0" bIns="0" rtlCol="0" anchor="t">
            <a:spAutoFit/>
          </a:bodyPr>
          <a:lstStyle/>
          <a:p>
            <a:pPr marL="12700">
              <a:lnSpc>
                <a:spcPct val="100000"/>
              </a:lnSpc>
              <a:spcBef>
                <a:spcPts val="100"/>
              </a:spcBef>
            </a:pPr>
            <a:r>
              <a:rPr lang="fr-FR" sz="4300" spc="-5" dirty="0">
                <a:solidFill>
                  <a:srgbClr val="34A4DA"/>
                </a:solidFill>
                <a:latin typeface="Arial"/>
                <a:ea typeface="+mj-ea"/>
                <a:cs typeface="Arial"/>
              </a:rPr>
              <a:t>Etudes ou projets/stages (filières) - possibilités</a:t>
            </a:r>
            <a:endParaRPr sz="4300" spc="-5" dirty="0">
              <a:solidFill>
                <a:srgbClr val="34A4DA"/>
              </a:solidFill>
              <a:latin typeface="Arial"/>
              <a:ea typeface="+mj-ea"/>
              <a:cs typeface="Arial"/>
            </a:endParaRPr>
          </a:p>
          <a:p>
            <a:pPr marL="12700">
              <a:lnSpc>
                <a:spcPct val="100000"/>
              </a:lnSpc>
              <a:spcBef>
                <a:spcPts val="1590"/>
              </a:spcBef>
            </a:pPr>
            <a:r>
              <a:rPr sz="2800" spc="-5" dirty="0">
                <a:solidFill>
                  <a:srgbClr val="838787"/>
                </a:solidFill>
                <a:latin typeface="Work Sans"/>
                <a:cs typeface="Arial"/>
              </a:rPr>
              <a:t>▸</a:t>
            </a:r>
            <a:r>
              <a:rPr sz="2000" spc="-5" dirty="0">
                <a:solidFill>
                  <a:srgbClr val="838787"/>
                </a:solidFill>
                <a:latin typeface="Work Sans"/>
                <a:cs typeface="Arial"/>
              </a:rPr>
              <a:t> </a:t>
            </a:r>
            <a:r>
              <a:rPr lang="fr-FR" sz="3200" b="1" spc="-5" dirty="0">
                <a:solidFill>
                  <a:srgbClr val="838787"/>
                </a:solidFill>
                <a:latin typeface="Work Sans"/>
                <a:cs typeface="Arial"/>
              </a:rPr>
              <a:t>Toutes les filières sont concernées par ces échanges</a:t>
            </a:r>
          </a:p>
          <a:p>
            <a:pPr marL="182563" indent="-169863">
              <a:lnSpc>
                <a:spcPct val="100000"/>
              </a:lnSpc>
              <a:spcBef>
                <a:spcPts val="1590"/>
              </a:spcBef>
              <a:buFont typeface="Arial" panose="020B0604020202020204" pitchFamily="34" charset="0"/>
              <a:buChar char="•"/>
            </a:pPr>
            <a:r>
              <a:rPr lang="fr-FR" sz="3200" b="1" spc="-5" dirty="0">
                <a:solidFill>
                  <a:srgbClr val="838787"/>
                </a:solidFill>
                <a:latin typeface="Work Sans"/>
                <a:cs typeface="Arial"/>
              </a:rPr>
              <a:t> Mobilités déjà effectuées : </a:t>
            </a:r>
          </a:p>
          <a:p>
            <a:pPr marL="469900" indent="-457200">
              <a:lnSpc>
                <a:spcPct val="100000"/>
              </a:lnSpc>
              <a:spcBef>
                <a:spcPts val="1590"/>
              </a:spcBef>
              <a:buFontTx/>
              <a:buChar char="-"/>
            </a:pPr>
            <a:r>
              <a:rPr lang="fr-FR" sz="3200" spc="-5" dirty="0">
                <a:latin typeface="Work Sans"/>
                <a:cs typeface="Arial"/>
              </a:rPr>
              <a:t>Sciences de l’eau</a:t>
            </a:r>
          </a:p>
          <a:p>
            <a:pPr marL="355600" indent="-342900">
              <a:lnSpc>
                <a:spcPct val="100000"/>
              </a:lnSpc>
              <a:spcBef>
                <a:spcPts val="1590"/>
              </a:spcBef>
              <a:buFontTx/>
              <a:buChar char="-"/>
            </a:pPr>
            <a:r>
              <a:rPr lang="fr-FR" sz="3200" spc="-5" dirty="0">
                <a:latin typeface="Work Sans"/>
                <a:cs typeface="Arial"/>
              </a:rPr>
              <a:t>Aménagement et environnement</a:t>
            </a:r>
          </a:p>
          <a:p>
            <a:pPr marL="355600" indent="-342900">
              <a:spcBef>
                <a:spcPts val="1590"/>
              </a:spcBef>
              <a:buFontTx/>
              <a:buChar char="-"/>
            </a:pPr>
            <a:r>
              <a:rPr lang="fr-FR" sz="3200" spc="-5" dirty="0">
                <a:latin typeface="Work Sans"/>
                <a:cs typeface="Arial"/>
              </a:rPr>
              <a:t>Mécanique, Electronique</a:t>
            </a:r>
          </a:p>
          <a:p>
            <a:pPr marL="355600" indent="-342900">
              <a:lnSpc>
                <a:spcPct val="100000"/>
              </a:lnSpc>
              <a:spcBef>
                <a:spcPts val="1590"/>
              </a:spcBef>
              <a:buFontTx/>
              <a:buChar char="-"/>
            </a:pPr>
            <a:r>
              <a:rPr lang="fr-FR" sz="3200" spc="-5" dirty="0">
                <a:latin typeface="Work Sans"/>
                <a:cs typeface="Arial"/>
              </a:rPr>
              <a:t>Informatique</a:t>
            </a:r>
          </a:p>
          <a:p>
            <a:pPr marL="355600" indent="-342900">
              <a:lnSpc>
                <a:spcPct val="100000"/>
              </a:lnSpc>
              <a:spcBef>
                <a:spcPts val="1590"/>
              </a:spcBef>
              <a:buFontTx/>
              <a:buChar char="-"/>
            </a:pPr>
            <a:r>
              <a:rPr lang="fr-FR" sz="3200" spc="-5" dirty="0">
                <a:latin typeface="Work Sans"/>
                <a:cs typeface="Arial"/>
              </a:rPr>
              <a:t>Sociologie/Anthropologie</a:t>
            </a:r>
          </a:p>
          <a:p>
            <a:pPr marL="355600" indent="-342900">
              <a:lnSpc>
                <a:spcPct val="100000"/>
              </a:lnSpc>
              <a:spcBef>
                <a:spcPts val="1590"/>
              </a:spcBef>
              <a:buFontTx/>
              <a:buChar char="-"/>
            </a:pPr>
            <a:r>
              <a:rPr lang="fr-FR" sz="3200" spc="-5" dirty="0">
                <a:latin typeface="Work Sans"/>
                <a:cs typeface="Arial"/>
              </a:rPr>
              <a:t>Droit-Langues</a:t>
            </a:r>
          </a:p>
          <a:p>
            <a:pPr marL="355600" indent="-342900">
              <a:lnSpc>
                <a:spcPct val="100000"/>
              </a:lnSpc>
              <a:spcBef>
                <a:spcPts val="1590"/>
              </a:spcBef>
              <a:buFontTx/>
              <a:buChar char="-"/>
            </a:pPr>
            <a:r>
              <a:rPr lang="fr-FR" sz="3200" spc="-5" dirty="0">
                <a:latin typeface="Work Sans"/>
                <a:cs typeface="Arial"/>
              </a:rPr>
              <a:t>Didactique du FLE</a:t>
            </a:r>
          </a:p>
          <a:p>
            <a:pPr marL="355600" indent="-342900">
              <a:lnSpc>
                <a:spcPct val="100000"/>
              </a:lnSpc>
              <a:spcBef>
                <a:spcPts val="1590"/>
              </a:spcBef>
              <a:buFontTx/>
              <a:buChar char="-"/>
            </a:pPr>
            <a:r>
              <a:rPr lang="fr-FR" sz="3200" spc="-5" dirty="0">
                <a:latin typeface="Work Sans"/>
                <a:cs typeface="Arial"/>
              </a:rPr>
              <a:t>LEA</a:t>
            </a:r>
          </a:p>
          <a:p>
            <a:pPr marL="355600" indent="-342900">
              <a:lnSpc>
                <a:spcPct val="100000"/>
              </a:lnSpc>
              <a:spcBef>
                <a:spcPts val="1590"/>
              </a:spcBef>
              <a:buFontTx/>
              <a:buChar char="-"/>
            </a:pPr>
            <a:r>
              <a:rPr lang="fr-FR" sz="3200" spc="-5" dirty="0">
                <a:latin typeface="Work Sans"/>
                <a:cs typeface="Arial"/>
              </a:rPr>
              <a:t>…</a:t>
            </a:r>
          </a:p>
          <a:p>
            <a:pPr marL="355600" indent="-342900">
              <a:lnSpc>
                <a:spcPct val="100000"/>
              </a:lnSpc>
              <a:spcBef>
                <a:spcPts val="1590"/>
              </a:spcBef>
              <a:buFontTx/>
              <a:buChar char="-"/>
            </a:pPr>
            <a:endParaRPr lang="fr-FR" sz="2000" spc="-5" dirty="0">
              <a:latin typeface="Work Sans"/>
              <a:cs typeface="Arial"/>
            </a:endParaRPr>
          </a:p>
          <a:p>
            <a:pPr marL="12700">
              <a:lnSpc>
                <a:spcPct val="100000"/>
              </a:lnSpc>
              <a:spcBef>
                <a:spcPts val="1590"/>
              </a:spcBef>
            </a:pPr>
            <a:endParaRPr sz="2000" spc="-5" dirty="0">
              <a:solidFill>
                <a:srgbClr val="838787"/>
              </a:solidFill>
              <a:latin typeface="Work Sans"/>
              <a:cs typeface="Arial"/>
            </a:endParaRPr>
          </a:p>
          <a:p>
            <a:pPr marL="12700">
              <a:lnSpc>
                <a:spcPct val="100000"/>
              </a:lnSpc>
              <a:spcBef>
                <a:spcPts val="1820"/>
              </a:spcBef>
            </a:pPr>
            <a:r>
              <a:rPr sz="2000" spc="-5" dirty="0">
                <a:solidFill>
                  <a:srgbClr val="838787"/>
                </a:solidFill>
                <a:latin typeface="Work Sans"/>
                <a:cs typeface="Arial"/>
              </a:rPr>
              <a:t>▸</a:t>
            </a:r>
          </a:p>
        </p:txBody>
      </p:sp>
    </p:spTree>
    <p:extLst>
      <p:ext uri="{BB962C8B-B14F-4D97-AF65-F5344CB8AC3E}">
        <p14:creationId xmlns:p14="http://schemas.microsoft.com/office/powerpoint/2010/main" val="2909188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99200" y="2540000"/>
            <a:ext cx="6438900" cy="36195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592354" y="6182614"/>
            <a:ext cx="2805646" cy="522578"/>
          </a:xfrm>
          <a:prstGeom prst="rect">
            <a:avLst/>
          </a:prstGeom>
        </p:spPr>
        <p:txBody>
          <a:bodyPr vert="horz" wrap="square" lIns="0" tIns="14604" rIns="0" bIns="0" rtlCol="0">
            <a:spAutoFit/>
          </a:bodyPr>
          <a:lstStyle/>
          <a:p>
            <a:pPr marL="12700">
              <a:lnSpc>
                <a:spcPct val="100000"/>
              </a:lnSpc>
              <a:spcBef>
                <a:spcPts val="114"/>
              </a:spcBef>
            </a:pPr>
            <a:r>
              <a:rPr sz="3300" b="1" dirty="0">
                <a:solidFill>
                  <a:srgbClr val="974448"/>
                </a:solidFill>
                <a:latin typeface="Arial"/>
                <a:cs typeface="Arial"/>
              </a:rPr>
              <a:t>ÉCHANGES</a:t>
            </a:r>
            <a:endParaRPr sz="3300" dirty="0">
              <a:latin typeface="Arial"/>
              <a:cs typeface="Arial"/>
            </a:endParaRPr>
          </a:p>
        </p:txBody>
      </p:sp>
      <p:sp>
        <p:nvSpPr>
          <p:cNvPr id="4" name="object 4"/>
          <p:cNvSpPr txBox="1"/>
          <p:nvPr/>
        </p:nvSpPr>
        <p:spPr>
          <a:xfrm>
            <a:off x="6377203" y="6919036"/>
            <a:ext cx="6389370" cy="1904364"/>
          </a:xfrm>
          <a:prstGeom prst="rect">
            <a:avLst/>
          </a:prstGeom>
        </p:spPr>
        <p:txBody>
          <a:bodyPr vert="horz" wrap="square" lIns="0" tIns="65405" rIns="0" bIns="0" rtlCol="0">
            <a:spAutoFit/>
          </a:bodyPr>
          <a:lstStyle/>
          <a:p>
            <a:pPr marL="12700">
              <a:lnSpc>
                <a:spcPct val="100000"/>
              </a:lnSpc>
              <a:spcBef>
                <a:spcPts val="515"/>
              </a:spcBef>
              <a:tabLst>
                <a:tab pos="330835" algn="l"/>
              </a:tabLst>
            </a:pPr>
            <a:r>
              <a:rPr sz="1900" spc="-45" dirty="0">
                <a:solidFill>
                  <a:srgbClr val="34A5DA"/>
                </a:solidFill>
                <a:latin typeface="Lucida Sans Unicode"/>
                <a:cs typeface="Lucida Sans Unicode"/>
              </a:rPr>
              <a:t>▸	</a:t>
            </a:r>
            <a:r>
              <a:rPr sz="1800" dirty="0">
                <a:solidFill>
                  <a:srgbClr val="838787"/>
                </a:solidFill>
                <a:latin typeface="Work Sans"/>
                <a:cs typeface="Work Sans"/>
              </a:rPr>
              <a:t>Niveaux : Licence 3 et Master / Formation</a:t>
            </a:r>
            <a:r>
              <a:rPr sz="1800" spc="-100" dirty="0">
                <a:solidFill>
                  <a:srgbClr val="838787"/>
                </a:solidFill>
                <a:latin typeface="Work Sans"/>
                <a:cs typeface="Work Sans"/>
              </a:rPr>
              <a:t> </a:t>
            </a:r>
            <a:r>
              <a:rPr sz="1800" dirty="0">
                <a:solidFill>
                  <a:srgbClr val="838787"/>
                </a:solidFill>
                <a:latin typeface="Work Sans"/>
                <a:cs typeface="Work Sans"/>
              </a:rPr>
              <a:t>d’ingénieur</a:t>
            </a:r>
            <a:endParaRPr sz="1800" dirty="0">
              <a:latin typeface="Work Sans"/>
              <a:cs typeface="Work Sans"/>
            </a:endParaRPr>
          </a:p>
          <a:p>
            <a:pPr marL="12700">
              <a:lnSpc>
                <a:spcPct val="100000"/>
              </a:lnSpc>
              <a:spcBef>
                <a:spcPts val="420"/>
              </a:spcBef>
              <a:tabLst>
                <a:tab pos="330835" algn="l"/>
              </a:tabLst>
            </a:pPr>
            <a:r>
              <a:rPr sz="1900" spc="-45" dirty="0">
                <a:solidFill>
                  <a:srgbClr val="34A5DA"/>
                </a:solidFill>
                <a:latin typeface="Lucida Sans Unicode"/>
                <a:cs typeface="Lucida Sans Unicode"/>
              </a:rPr>
              <a:t>▸	</a:t>
            </a:r>
            <a:r>
              <a:rPr sz="1800" dirty="0">
                <a:solidFill>
                  <a:srgbClr val="838787"/>
                </a:solidFill>
                <a:latin typeface="Work Sans"/>
                <a:cs typeface="Work Sans"/>
              </a:rPr>
              <a:t>Filières : ingénierie (DAE,...)</a:t>
            </a:r>
            <a:r>
              <a:rPr sz="1800" spc="-440" dirty="0">
                <a:solidFill>
                  <a:srgbClr val="838787"/>
                </a:solidFill>
                <a:latin typeface="Work Sans"/>
                <a:cs typeface="Work Sans"/>
              </a:rPr>
              <a:t> </a:t>
            </a:r>
            <a:r>
              <a:rPr sz="1800" dirty="0">
                <a:solidFill>
                  <a:srgbClr val="838787"/>
                </a:solidFill>
                <a:latin typeface="Work Sans"/>
                <a:cs typeface="Work Sans"/>
              </a:rPr>
              <a:t>sciences et techniques</a:t>
            </a:r>
            <a:endParaRPr sz="1800" dirty="0">
              <a:latin typeface="Work Sans"/>
              <a:cs typeface="Work Sans"/>
            </a:endParaRPr>
          </a:p>
          <a:p>
            <a:pPr marL="250190">
              <a:lnSpc>
                <a:spcPct val="100000"/>
              </a:lnSpc>
              <a:spcBef>
                <a:spcPts val="825"/>
              </a:spcBef>
            </a:pPr>
            <a:r>
              <a:rPr sz="1800" dirty="0">
                <a:solidFill>
                  <a:srgbClr val="838787"/>
                </a:solidFill>
                <a:latin typeface="Work Sans"/>
                <a:cs typeface="Work Sans"/>
              </a:rPr>
              <a:t>(</a:t>
            </a:r>
            <a:r>
              <a:rPr sz="1800" dirty="0" err="1">
                <a:solidFill>
                  <a:srgbClr val="838787"/>
                </a:solidFill>
                <a:latin typeface="Work Sans"/>
                <a:cs typeface="Work Sans"/>
              </a:rPr>
              <a:t>géosciences</a:t>
            </a:r>
            <a:r>
              <a:rPr sz="1800" dirty="0">
                <a:solidFill>
                  <a:srgbClr val="838787"/>
                </a:solidFill>
                <a:latin typeface="Work Sans"/>
                <a:cs typeface="Work Sans"/>
              </a:rPr>
              <a:t>…)</a:t>
            </a:r>
            <a:r>
              <a:rPr lang="fr-FR" sz="1800" dirty="0">
                <a:solidFill>
                  <a:srgbClr val="838787"/>
                </a:solidFill>
                <a:latin typeface="Work Sans"/>
                <a:cs typeface="Work Sans"/>
              </a:rPr>
              <a:t>, anglais, LLCE…</a:t>
            </a:r>
            <a:endParaRPr sz="1800" dirty="0">
              <a:latin typeface="Work Sans"/>
              <a:cs typeface="Work Sans"/>
            </a:endParaRPr>
          </a:p>
          <a:p>
            <a:pPr marL="12700">
              <a:lnSpc>
                <a:spcPct val="100000"/>
              </a:lnSpc>
              <a:spcBef>
                <a:spcPts val="1040"/>
              </a:spcBef>
              <a:tabLst>
                <a:tab pos="330835" algn="l"/>
              </a:tabLst>
            </a:pPr>
            <a:r>
              <a:rPr sz="1900" spc="-45" dirty="0">
                <a:solidFill>
                  <a:srgbClr val="34A5DA"/>
                </a:solidFill>
                <a:latin typeface="Lucida Sans Unicode"/>
                <a:cs typeface="Lucida Sans Unicode"/>
              </a:rPr>
              <a:t>▸	</a:t>
            </a:r>
            <a:r>
              <a:rPr sz="1800" dirty="0">
                <a:solidFill>
                  <a:srgbClr val="838787"/>
                </a:solidFill>
                <a:latin typeface="Work Sans"/>
                <a:cs typeface="Work Sans"/>
              </a:rPr>
              <a:t>Stages / projets</a:t>
            </a:r>
            <a:r>
              <a:rPr sz="1800" spc="-10" dirty="0">
                <a:solidFill>
                  <a:srgbClr val="838787"/>
                </a:solidFill>
                <a:latin typeface="Work Sans"/>
                <a:cs typeface="Work Sans"/>
              </a:rPr>
              <a:t> </a:t>
            </a:r>
            <a:r>
              <a:rPr sz="1800" dirty="0">
                <a:solidFill>
                  <a:srgbClr val="838787"/>
                </a:solidFill>
                <a:latin typeface="Work Sans"/>
                <a:cs typeface="Work Sans"/>
              </a:rPr>
              <a:t>supervisés</a:t>
            </a:r>
            <a:endParaRPr sz="1800" dirty="0">
              <a:latin typeface="Work Sans"/>
              <a:cs typeface="Work Sans"/>
            </a:endParaRPr>
          </a:p>
          <a:p>
            <a:pPr marL="12700">
              <a:lnSpc>
                <a:spcPct val="100000"/>
              </a:lnSpc>
              <a:spcBef>
                <a:spcPts val="810"/>
              </a:spcBef>
              <a:tabLst>
                <a:tab pos="330835" algn="l"/>
              </a:tabLst>
            </a:pPr>
            <a:endParaRPr sz="1800" dirty="0">
              <a:latin typeface="Work Sans"/>
              <a:cs typeface="Work Sans"/>
            </a:endParaRPr>
          </a:p>
        </p:txBody>
      </p:sp>
      <p:sp>
        <p:nvSpPr>
          <p:cNvPr id="5" name="object 5"/>
          <p:cNvSpPr txBox="1">
            <a:spLocks noGrp="1"/>
          </p:cNvSpPr>
          <p:nvPr>
            <p:ph type="body" idx="1"/>
          </p:nvPr>
        </p:nvSpPr>
        <p:spPr>
          <a:prstGeom prst="rect">
            <a:avLst/>
          </a:prstGeom>
        </p:spPr>
        <p:txBody>
          <a:bodyPr vert="horz" wrap="square" lIns="0" tIns="13970" rIns="0" bIns="0" rtlCol="0">
            <a:spAutoFit/>
          </a:bodyPr>
          <a:lstStyle/>
          <a:p>
            <a:pPr marL="279400" marR="723265" indent="-266700">
              <a:lnSpc>
                <a:spcPct val="111100"/>
              </a:lnSpc>
              <a:spcBef>
                <a:spcPts val="110"/>
              </a:spcBef>
            </a:pPr>
            <a:r>
              <a:rPr sz="2100" spc="-40" dirty="0">
                <a:solidFill>
                  <a:srgbClr val="34A5DA"/>
                </a:solidFill>
                <a:latin typeface="Lucida Sans Unicode"/>
                <a:cs typeface="Lucida Sans Unicode"/>
              </a:rPr>
              <a:t>▸ </a:t>
            </a:r>
            <a:r>
              <a:rPr dirty="0"/>
              <a:t>9 ème classement Inde sur 877, 2</a:t>
            </a:r>
            <a:r>
              <a:rPr spc="-100" dirty="0"/>
              <a:t> </a:t>
            </a:r>
            <a:r>
              <a:rPr dirty="0"/>
              <a:t>ème  classement</a:t>
            </a:r>
            <a:r>
              <a:rPr spc="-495" dirty="0"/>
              <a:t> </a:t>
            </a:r>
            <a:r>
              <a:rPr spc="-50" dirty="0"/>
              <a:t>Tamil </a:t>
            </a:r>
            <a:r>
              <a:rPr dirty="0"/>
              <a:t>Nadu sur 55</a:t>
            </a:r>
            <a:endParaRPr sz="2100" dirty="0">
              <a:latin typeface="Lucida Sans Unicode"/>
              <a:cs typeface="Lucida Sans Unicode"/>
            </a:endParaRPr>
          </a:p>
          <a:p>
            <a:pPr marL="279400" marR="5080" indent="-266700">
              <a:lnSpc>
                <a:spcPct val="111100"/>
              </a:lnSpc>
              <a:spcBef>
                <a:spcPts val="1620"/>
              </a:spcBef>
            </a:pPr>
            <a:r>
              <a:rPr sz="2100" spc="-40" dirty="0">
                <a:solidFill>
                  <a:srgbClr val="34A5DA"/>
                </a:solidFill>
                <a:latin typeface="Lucida Sans Unicode"/>
                <a:cs typeface="Lucida Sans Unicode"/>
              </a:rPr>
              <a:t>▸ </a:t>
            </a:r>
            <a:r>
              <a:rPr dirty="0"/>
              <a:t>université pluridisciplinaire - focus sciences  et</a:t>
            </a:r>
            <a:r>
              <a:rPr spc="-5" dirty="0"/>
              <a:t> </a:t>
            </a:r>
            <a:r>
              <a:rPr dirty="0"/>
              <a:t>ingénierie</a:t>
            </a:r>
            <a:endParaRPr sz="2100" dirty="0">
              <a:latin typeface="Lucida Sans Unicode"/>
              <a:cs typeface="Lucida Sans Unicode"/>
            </a:endParaRPr>
          </a:p>
          <a:p>
            <a:pPr marL="457200">
              <a:lnSpc>
                <a:spcPct val="100000"/>
              </a:lnSpc>
              <a:spcBef>
                <a:spcPts val="994"/>
              </a:spcBef>
            </a:pPr>
            <a:r>
              <a:rPr sz="2100" spc="-40" dirty="0">
                <a:solidFill>
                  <a:srgbClr val="34A5DA"/>
                </a:solidFill>
                <a:latin typeface="Lucida Sans Unicode"/>
                <a:cs typeface="Lucida Sans Unicode"/>
              </a:rPr>
              <a:t>▸ </a:t>
            </a:r>
            <a:r>
              <a:rPr dirty="0"/>
              <a:t>8</a:t>
            </a:r>
            <a:r>
              <a:rPr spc="-275" dirty="0"/>
              <a:t> </a:t>
            </a:r>
            <a:r>
              <a:rPr dirty="0"/>
              <a:t>facultés</a:t>
            </a:r>
            <a:endParaRPr sz="2100" dirty="0">
              <a:latin typeface="Lucida Sans Unicode"/>
              <a:cs typeface="Lucida Sans Unicode"/>
            </a:endParaRPr>
          </a:p>
          <a:p>
            <a:pPr marL="457200">
              <a:lnSpc>
                <a:spcPct val="100000"/>
              </a:lnSpc>
              <a:spcBef>
                <a:spcPts val="780"/>
              </a:spcBef>
            </a:pPr>
            <a:r>
              <a:rPr sz="2100" spc="-40" dirty="0">
                <a:solidFill>
                  <a:srgbClr val="34A5DA"/>
                </a:solidFill>
                <a:latin typeface="Lucida Sans Unicode"/>
                <a:cs typeface="Lucida Sans Unicode"/>
              </a:rPr>
              <a:t>▸ </a:t>
            </a:r>
            <a:r>
              <a:rPr dirty="0"/>
              <a:t>50 départements</a:t>
            </a:r>
            <a:r>
              <a:rPr spc="-390" dirty="0"/>
              <a:t> de’ </a:t>
            </a:r>
            <a:r>
              <a:rPr dirty="0"/>
              <a:t>nseignements</a:t>
            </a:r>
            <a:endParaRPr sz="2100" dirty="0">
              <a:latin typeface="Lucida Sans Unicode"/>
              <a:cs typeface="Lucida Sans Unicode"/>
            </a:endParaRPr>
          </a:p>
          <a:p>
            <a:pPr marL="723900" marR="602615" indent="-266700">
              <a:lnSpc>
                <a:spcPct val="111100"/>
              </a:lnSpc>
              <a:spcBef>
                <a:spcPts val="204"/>
              </a:spcBef>
            </a:pPr>
            <a:r>
              <a:rPr sz="2100" spc="-40" dirty="0">
                <a:solidFill>
                  <a:srgbClr val="34A5DA"/>
                </a:solidFill>
                <a:latin typeface="Lucida Sans Unicode"/>
                <a:cs typeface="Lucida Sans Unicode"/>
              </a:rPr>
              <a:t>▸ </a:t>
            </a:r>
            <a:r>
              <a:rPr dirty="0"/>
              <a:t>19 instituts de recherche et centres  </a:t>
            </a:r>
            <a:r>
              <a:rPr spc="-20" dirty="0"/>
              <a:t>d’excellence</a:t>
            </a:r>
            <a:endParaRPr sz="2100" dirty="0">
              <a:latin typeface="Lucida Sans Unicode"/>
              <a:cs typeface="Lucida Sans Unicode"/>
            </a:endParaRPr>
          </a:p>
          <a:p>
            <a:pPr marL="12700">
              <a:lnSpc>
                <a:spcPct val="100000"/>
              </a:lnSpc>
              <a:spcBef>
                <a:spcPts val="1895"/>
              </a:spcBef>
            </a:pPr>
            <a:r>
              <a:rPr sz="2100" spc="-40" dirty="0">
                <a:solidFill>
                  <a:srgbClr val="34A5DA"/>
                </a:solidFill>
                <a:latin typeface="Lucida Sans Unicode"/>
                <a:cs typeface="Lucida Sans Unicode"/>
              </a:rPr>
              <a:t>▸ </a:t>
            </a:r>
            <a:r>
              <a:rPr dirty="0"/>
              <a:t>3 campus, 1</a:t>
            </a:r>
            <a:r>
              <a:rPr lang="fr-FR" dirty="0"/>
              <a:t>8 372</a:t>
            </a:r>
            <a:r>
              <a:rPr spc="-180" dirty="0"/>
              <a:t> </a:t>
            </a:r>
            <a:r>
              <a:rPr dirty="0"/>
              <a:t>étudiants</a:t>
            </a:r>
            <a:endParaRPr sz="2100" dirty="0">
              <a:latin typeface="Lucida Sans Unicode"/>
              <a:cs typeface="Lucida Sans Unicode"/>
            </a:endParaRPr>
          </a:p>
          <a:p>
            <a:pPr marL="12700">
              <a:lnSpc>
                <a:spcPct val="100000"/>
              </a:lnSpc>
              <a:spcBef>
                <a:spcPts val="780"/>
              </a:spcBef>
            </a:pPr>
            <a:r>
              <a:rPr sz="2100" spc="-40" dirty="0">
                <a:solidFill>
                  <a:srgbClr val="34A5DA"/>
                </a:solidFill>
                <a:latin typeface="Lucida Sans Unicode"/>
                <a:cs typeface="Lucida Sans Unicode"/>
              </a:rPr>
              <a:t>▸</a:t>
            </a:r>
            <a:r>
              <a:rPr sz="2100" spc="310" dirty="0">
                <a:solidFill>
                  <a:srgbClr val="34A5DA"/>
                </a:solidFill>
                <a:latin typeface="Lucida Sans Unicode"/>
                <a:cs typeface="Lucida Sans Unicode"/>
              </a:rPr>
              <a:t> </a:t>
            </a:r>
            <a:r>
              <a:rPr dirty="0"/>
              <a:t>Mobilité</a:t>
            </a:r>
            <a:endParaRPr sz="2100" dirty="0">
              <a:latin typeface="Lucida Sans Unicode"/>
              <a:cs typeface="Lucida Sans Unicode"/>
            </a:endParaRPr>
          </a:p>
        </p:txBody>
      </p:sp>
      <p:sp>
        <p:nvSpPr>
          <p:cNvPr id="6" name="object 6"/>
          <p:cNvSpPr txBox="1"/>
          <p:nvPr/>
        </p:nvSpPr>
        <p:spPr>
          <a:xfrm>
            <a:off x="448538" y="6656085"/>
            <a:ext cx="5932805" cy="1922145"/>
          </a:xfrm>
          <a:prstGeom prst="rect">
            <a:avLst/>
          </a:prstGeom>
        </p:spPr>
        <p:txBody>
          <a:bodyPr vert="horz" wrap="square" lIns="0" tIns="13970" rIns="0" bIns="0" rtlCol="0">
            <a:spAutoFit/>
          </a:bodyPr>
          <a:lstStyle/>
          <a:p>
            <a:pPr marL="723900" marR="5080" indent="-266700">
              <a:lnSpc>
                <a:spcPct val="111100"/>
              </a:lnSpc>
              <a:spcBef>
                <a:spcPts val="110"/>
              </a:spcBef>
            </a:pPr>
            <a:r>
              <a:rPr sz="2100" spc="-40" dirty="0">
                <a:solidFill>
                  <a:srgbClr val="34A5DA"/>
                </a:solidFill>
                <a:latin typeface="Lucida Sans Unicode"/>
                <a:cs typeface="Lucida Sans Unicode"/>
              </a:rPr>
              <a:t>▸ </a:t>
            </a:r>
            <a:r>
              <a:rPr sz="2000" spc="-20" dirty="0">
                <a:solidFill>
                  <a:srgbClr val="838787"/>
                </a:solidFill>
                <a:latin typeface="Work Sans"/>
                <a:cs typeface="Work Sans"/>
              </a:rPr>
              <a:t>Polytech </a:t>
            </a:r>
            <a:r>
              <a:rPr sz="2000" dirty="0">
                <a:solidFill>
                  <a:srgbClr val="838787"/>
                </a:solidFill>
                <a:latin typeface="Work Sans"/>
                <a:cs typeface="Work Sans"/>
              </a:rPr>
              <a:t>DAE </a:t>
            </a:r>
            <a:r>
              <a:rPr sz="2000" spc="-55" dirty="0">
                <a:solidFill>
                  <a:srgbClr val="838787"/>
                </a:solidFill>
                <a:latin typeface="Work Sans"/>
                <a:cs typeface="Work Sans"/>
              </a:rPr>
              <a:t>4A- </a:t>
            </a:r>
            <a:r>
              <a:rPr sz="2000" dirty="0">
                <a:solidFill>
                  <a:srgbClr val="838787"/>
                </a:solidFill>
                <a:latin typeface="Work Sans"/>
                <a:cs typeface="Work Sans"/>
              </a:rPr>
              <a:t>5A - Etudes ou stages 1  semestre</a:t>
            </a:r>
            <a:endParaRPr sz="2000">
              <a:latin typeface="Work Sans"/>
              <a:cs typeface="Work Sans"/>
            </a:endParaRPr>
          </a:p>
          <a:p>
            <a:pPr marL="457200">
              <a:lnSpc>
                <a:spcPct val="100000"/>
              </a:lnSpc>
              <a:spcBef>
                <a:spcPts val="1095"/>
              </a:spcBef>
            </a:pPr>
            <a:r>
              <a:rPr sz="2100" spc="-40" dirty="0">
                <a:solidFill>
                  <a:srgbClr val="34A5DA"/>
                </a:solidFill>
                <a:latin typeface="Lucida Sans Unicode"/>
                <a:cs typeface="Lucida Sans Unicode"/>
              </a:rPr>
              <a:t>▸ </a:t>
            </a:r>
            <a:r>
              <a:rPr sz="2000" dirty="0">
                <a:solidFill>
                  <a:srgbClr val="838787"/>
                </a:solidFill>
                <a:latin typeface="Work Sans"/>
                <a:cs typeface="Work Sans"/>
              </a:rPr>
              <a:t>mise en place de co-tutelles de</a:t>
            </a:r>
            <a:r>
              <a:rPr sz="2000" spc="-270" dirty="0">
                <a:solidFill>
                  <a:srgbClr val="838787"/>
                </a:solidFill>
                <a:latin typeface="Work Sans"/>
                <a:cs typeface="Work Sans"/>
              </a:rPr>
              <a:t> </a:t>
            </a:r>
            <a:r>
              <a:rPr sz="2000" dirty="0">
                <a:solidFill>
                  <a:srgbClr val="838787"/>
                </a:solidFill>
                <a:latin typeface="Work Sans"/>
                <a:cs typeface="Work Sans"/>
              </a:rPr>
              <a:t>thèses</a:t>
            </a:r>
            <a:endParaRPr sz="2000">
              <a:latin typeface="Work Sans"/>
              <a:cs typeface="Work Sans"/>
            </a:endParaRPr>
          </a:p>
          <a:p>
            <a:pPr marL="279400" marR="1119505" indent="-266700">
              <a:lnSpc>
                <a:spcPct val="105100"/>
              </a:lnSpc>
              <a:spcBef>
                <a:spcPts val="650"/>
              </a:spcBef>
            </a:pPr>
            <a:r>
              <a:rPr sz="2100" spc="-40" dirty="0">
                <a:solidFill>
                  <a:srgbClr val="34A5DA"/>
                </a:solidFill>
                <a:latin typeface="Lucida Sans Unicode"/>
                <a:cs typeface="Lucida Sans Unicode"/>
              </a:rPr>
              <a:t>▸ </a:t>
            </a:r>
            <a:r>
              <a:rPr sz="2000" spc="-15" dirty="0">
                <a:solidFill>
                  <a:srgbClr val="838787"/>
                </a:solidFill>
                <a:latin typeface="Work Sans"/>
                <a:cs typeface="Work Sans"/>
              </a:rPr>
              <a:t>Partenariat </a:t>
            </a:r>
            <a:r>
              <a:rPr sz="2000" dirty="0">
                <a:solidFill>
                  <a:srgbClr val="838787"/>
                </a:solidFill>
                <a:latin typeface="Work Sans"/>
                <a:cs typeface="Work Sans"/>
              </a:rPr>
              <a:t>depuis 2009 - formation  recherche</a:t>
            </a:r>
            <a:endParaRPr sz="2000">
              <a:latin typeface="Work Sans"/>
              <a:cs typeface="Work Sans"/>
            </a:endParaRPr>
          </a:p>
        </p:txBody>
      </p:sp>
      <p:sp>
        <p:nvSpPr>
          <p:cNvPr id="7" name="object 7"/>
          <p:cNvSpPr txBox="1">
            <a:spLocks noGrp="1"/>
          </p:cNvSpPr>
          <p:nvPr>
            <p:ph type="title"/>
          </p:nvPr>
        </p:nvSpPr>
        <p:spPr>
          <a:xfrm>
            <a:off x="444500" y="1282700"/>
            <a:ext cx="6591300" cy="751488"/>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34A5DA"/>
                </a:solidFill>
              </a:rPr>
              <a:t>ANNA UNIVERSITY</a:t>
            </a:r>
            <a:endParaRPr sz="4800" dirty="0"/>
          </a:p>
        </p:txBody>
      </p:sp>
      <p:sp>
        <p:nvSpPr>
          <p:cNvPr id="8" name="object 8"/>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9" name="object 9"/>
          <p:cNvSpPr/>
          <p:nvPr/>
        </p:nvSpPr>
        <p:spPr>
          <a:xfrm>
            <a:off x="11417300" y="38100"/>
            <a:ext cx="1156354" cy="927100"/>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156700" y="50800"/>
            <a:ext cx="2260600" cy="88900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6603" y="0"/>
            <a:ext cx="230924" cy="4398225"/>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6603" y="5352427"/>
            <a:ext cx="230924" cy="4401172"/>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1303351" y="1139748"/>
            <a:ext cx="1273948" cy="1273948"/>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42200" y="12700"/>
            <a:ext cx="5562600" cy="37719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442200" y="12700"/>
            <a:ext cx="5562600" cy="0"/>
          </a:xfrm>
          <a:custGeom>
            <a:avLst/>
            <a:gdLst/>
            <a:ahLst/>
            <a:cxnLst/>
            <a:rect l="l" t="t" r="r" b="b"/>
            <a:pathLst>
              <a:path w="5562600">
                <a:moveTo>
                  <a:pt x="0" y="0"/>
                </a:moveTo>
                <a:lnTo>
                  <a:pt x="5562600" y="0"/>
                </a:lnTo>
              </a:path>
            </a:pathLst>
          </a:custGeom>
          <a:ln w="101600">
            <a:solidFill>
              <a:srgbClr val="FFFFFF"/>
            </a:solidFill>
          </a:ln>
        </p:spPr>
        <p:txBody>
          <a:bodyPr wrap="square" lIns="0" tIns="0" rIns="0" bIns="0" rtlCol="0"/>
          <a:lstStyle/>
          <a:p>
            <a:endParaRPr/>
          </a:p>
        </p:txBody>
      </p:sp>
      <p:sp>
        <p:nvSpPr>
          <p:cNvPr id="4" name="object 4"/>
          <p:cNvSpPr/>
          <p:nvPr/>
        </p:nvSpPr>
        <p:spPr>
          <a:xfrm>
            <a:off x="7442200" y="12700"/>
            <a:ext cx="5562600" cy="3771900"/>
          </a:xfrm>
          <a:custGeom>
            <a:avLst/>
            <a:gdLst/>
            <a:ahLst/>
            <a:cxnLst/>
            <a:rect l="l" t="t" r="r" b="b"/>
            <a:pathLst>
              <a:path w="5562600" h="3771900">
                <a:moveTo>
                  <a:pt x="5562600" y="3771900"/>
                </a:moveTo>
                <a:lnTo>
                  <a:pt x="0" y="3771900"/>
                </a:lnTo>
                <a:lnTo>
                  <a:pt x="0" y="0"/>
                </a:lnTo>
              </a:path>
            </a:pathLst>
          </a:custGeom>
          <a:ln w="101600">
            <a:solidFill>
              <a:srgbClr val="FFFFFF"/>
            </a:solidFill>
          </a:ln>
        </p:spPr>
        <p:txBody>
          <a:bodyPr wrap="square" lIns="0" tIns="0" rIns="0" bIns="0" rtlCol="0"/>
          <a:lstStyle/>
          <a:p>
            <a:endParaRPr/>
          </a:p>
        </p:txBody>
      </p:sp>
      <p:sp>
        <p:nvSpPr>
          <p:cNvPr id="5" name="object 5"/>
          <p:cNvSpPr/>
          <p:nvPr/>
        </p:nvSpPr>
        <p:spPr>
          <a:xfrm>
            <a:off x="54821" y="6418338"/>
            <a:ext cx="6324600" cy="325529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144322" y="6504600"/>
            <a:ext cx="6860540" cy="3195320"/>
          </a:xfrm>
          <a:custGeom>
            <a:avLst/>
            <a:gdLst/>
            <a:ahLst/>
            <a:cxnLst/>
            <a:rect l="l" t="t" r="r" b="b"/>
            <a:pathLst>
              <a:path w="6860540" h="3195320">
                <a:moveTo>
                  <a:pt x="0" y="0"/>
                </a:moveTo>
                <a:lnTo>
                  <a:pt x="0" y="3194837"/>
                </a:lnTo>
                <a:lnTo>
                  <a:pt x="6860374" y="3194837"/>
                </a:lnTo>
                <a:lnTo>
                  <a:pt x="6860374" y="0"/>
                </a:lnTo>
                <a:lnTo>
                  <a:pt x="0" y="0"/>
                </a:lnTo>
                <a:close/>
              </a:path>
            </a:pathLst>
          </a:custGeom>
          <a:ln w="101600">
            <a:solidFill>
              <a:srgbClr val="FFFFFF"/>
            </a:solidFill>
          </a:ln>
        </p:spPr>
        <p:txBody>
          <a:bodyPr wrap="square" lIns="0" tIns="0" rIns="0" bIns="0" rtlCol="0"/>
          <a:lstStyle/>
          <a:p>
            <a:endParaRPr/>
          </a:p>
        </p:txBody>
      </p:sp>
      <p:sp>
        <p:nvSpPr>
          <p:cNvPr id="7" name="object 7"/>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4898427" y="3594100"/>
            <a:ext cx="8106373" cy="290830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6108388" y="3593811"/>
            <a:ext cx="6896734" cy="2904490"/>
          </a:xfrm>
          <a:custGeom>
            <a:avLst/>
            <a:gdLst/>
            <a:ahLst/>
            <a:cxnLst/>
            <a:rect l="l" t="t" r="r" b="b"/>
            <a:pathLst>
              <a:path w="6896734" h="2904490">
                <a:moveTo>
                  <a:pt x="0" y="0"/>
                </a:moveTo>
                <a:lnTo>
                  <a:pt x="0" y="2904337"/>
                </a:lnTo>
                <a:lnTo>
                  <a:pt x="6896411" y="2904337"/>
                </a:lnTo>
              </a:path>
            </a:pathLst>
          </a:custGeom>
          <a:ln w="101599">
            <a:solidFill>
              <a:srgbClr val="FFFFFF"/>
            </a:solidFill>
          </a:ln>
        </p:spPr>
        <p:txBody>
          <a:bodyPr wrap="square" lIns="0" tIns="0" rIns="0" bIns="0" rtlCol="0"/>
          <a:lstStyle/>
          <a:p>
            <a:endParaRPr/>
          </a:p>
        </p:txBody>
      </p:sp>
      <p:sp>
        <p:nvSpPr>
          <p:cNvPr id="11" name="object 11"/>
          <p:cNvSpPr/>
          <p:nvPr/>
        </p:nvSpPr>
        <p:spPr>
          <a:xfrm>
            <a:off x="6108388" y="3593811"/>
            <a:ext cx="6896734" cy="0"/>
          </a:xfrm>
          <a:custGeom>
            <a:avLst/>
            <a:gdLst/>
            <a:ahLst/>
            <a:cxnLst/>
            <a:rect l="l" t="t" r="r" b="b"/>
            <a:pathLst>
              <a:path w="6896734">
                <a:moveTo>
                  <a:pt x="6896411" y="0"/>
                </a:moveTo>
                <a:lnTo>
                  <a:pt x="0" y="0"/>
                </a:lnTo>
              </a:path>
            </a:pathLst>
          </a:custGeom>
          <a:ln w="101600">
            <a:solidFill>
              <a:srgbClr val="FFFFFF"/>
            </a:solidFill>
          </a:ln>
        </p:spPr>
        <p:txBody>
          <a:bodyPr wrap="square" lIns="0" tIns="0" rIns="0" bIns="0" rtlCol="0"/>
          <a:lstStyle/>
          <a:p>
            <a:endParaRPr/>
          </a:p>
        </p:txBody>
      </p:sp>
      <p:sp>
        <p:nvSpPr>
          <p:cNvPr id="12" name="object 12"/>
          <p:cNvSpPr/>
          <p:nvPr/>
        </p:nvSpPr>
        <p:spPr>
          <a:xfrm>
            <a:off x="241299" y="4419600"/>
            <a:ext cx="5831749" cy="3251200"/>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237066" y="4415414"/>
            <a:ext cx="5960110" cy="5266690"/>
          </a:xfrm>
          <a:custGeom>
            <a:avLst/>
            <a:gdLst/>
            <a:ahLst/>
            <a:cxnLst/>
            <a:rect l="l" t="t" r="r" b="b"/>
            <a:pathLst>
              <a:path w="5960110" h="5266690">
                <a:moveTo>
                  <a:pt x="0" y="0"/>
                </a:moveTo>
                <a:lnTo>
                  <a:pt x="0" y="5266524"/>
                </a:lnTo>
                <a:lnTo>
                  <a:pt x="5959868" y="5266524"/>
                </a:lnTo>
                <a:lnTo>
                  <a:pt x="5959868" y="0"/>
                </a:lnTo>
                <a:lnTo>
                  <a:pt x="0" y="0"/>
                </a:lnTo>
                <a:close/>
              </a:path>
            </a:pathLst>
          </a:custGeom>
          <a:ln w="101600">
            <a:solidFill>
              <a:srgbClr val="FFFFFF"/>
            </a:solidFill>
          </a:ln>
        </p:spPr>
        <p:txBody>
          <a:bodyPr wrap="square" lIns="0" tIns="0" rIns="0" bIns="0" rtlCol="0"/>
          <a:lstStyle/>
          <a:p>
            <a:endParaRPr/>
          </a:p>
        </p:txBody>
      </p:sp>
      <p:sp>
        <p:nvSpPr>
          <p:cNvPr id="14" name="object 14"/>
          <p:cNvSpPr/>
          <p:nvPr/>
        </p:nvSpPr>
        <p:spPr>
          <a:xfrm>
            <a:off x="241300" y="0"/>
            <a:ext cx="7251700" cy="4406900"/>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237066" y="0"/>
            <a:ext cx="7256145" cy="4408805"/>
          </a:xfrm>
          <a:custGeom>
            <a:avLst/>
            <a:gdLst/>
            <a:ahLst/>
            <a:cxnLst/>
            <a:rect l="l" t="t" r="r" b="b"/>
            <a:pathLst>
              <a:path w="7256145" h="4408805">
                <a:moveTo>
                  <a:pt x="0" y="0"/>
                </a:moveTo>
                <a:lnTo>
                  <a:pt x="0" y="4408216"/>
                </a:lnTo>
                <a:lnTo>
                  <a:pt x="7256068" y="4408216"/>
                </a:lnTo>
                <a:lnTo>
                  <a:pt x="7256068" y="0"/>
                </a:lnTo>
              </a:path>
            </a:pathLst>
          </a:custGeom>
          <a:ln w="101600">
            <a:solidFill>
              <a:srgbClr val="FFFFFF"/>
            </a:solidFill>
          </a:ln>
        </p:spPr>
        <p:txBody>
          <a:bodyPr wrap="square" lIns="0" tIns="0" rIns="0" bIns="0" rtlCol="0"/>
          <a:lstStyle/>
          <a:p>
            <a:endParaRPr/>
          </a:p>
        </p:txBody>
      </p:sp>
      <p:sp>
        <p:nvSpPr>
          <p:cNvPr id="16" name="object 16"/>
          <p:cNvSpPr/>
          <p:nvPr/>
        </p:nvSpPr>
        <p:spPr>
          <a:xfrm>
            <a:off x="6738932" y="3139211"/>
            <a:ext cx="1522095" cy="1329690"/>
          </a:xfrm>
          <a:custGeom>
            <a:avLst/>
            <a:gdLst/>
            <a:ahLst/>
            <a:cxnLst/>
            <a:rect l="l" t="t" r="r" b="b"/>
            <a:pathLst>
              <a:path w="1522095" h="1329689">
                <a:moveTo>
                  <a:pt x="760856" y="0"/>
                </a:moveTo>
                <a:lnTo>
                  <a:pt x="0" y="507834"/>
                </a:lnTo>
                <a:lnTo>
                  <a:pt x="290614" y="1329537"/>
                </a:lnTo>
                <a:lnTo>
                  <a:pt x="1231099" y="1329537"/>
                </a:lnTo>
                <a:lnTo>
                  <a:pt x="1521713" y="507834"/>
                </a:lnTo>
                <a:lnTo>
                  <a:pt x="760856" y="0"/>
                </a:lnTo>
                <a:close/>
              </a:path>
            </a:pathLst>
          </a:custGeom>
          <a:solidFill>
            <a:srgbClr val="E5E5E5">
              <a:alpha val="59999"/>
            </a:srgbClr>
          </a:solidFill>
        </p:spPr>
        <p:txBody>
          <a:bodyPr wrap="square" lIns="0" tIns="0" rIns="0" bIns="0" rtlCol="0"/>
          <a:lstStyle/>
          <a:p>
            <a:endParaRPr/>
          </a:p>
        </p:txBody>
      </p:sp>
      <p:sp>
        <p:nvSpPr>
          <p:cNvPr id="17" name="object 17"/>
          <p:cNvSpPr/>
          <p:nvPr/>
        </p:nvSpPr>
        <p:spPr>
          <a:xfrm>
            <a:off x="6892260" y="3262457"/>
            <a:ext cx="1228090" cy="1134110"/>
          </a:xfrm>
          <a:custGeom>
            <a:avLst/>
            <a:gdLst/>
            <a:ahLst/>
            <a:cxnLst/>
            <a:rect l="l" t="t" r="r" b="b"/>
            <a:pathLst>
              <a:path w="1228090" h="1134110">
                <a:moveTo>
                  <a:pt x="613892" y="0"/>
                </a:moveTo>
                <a:lnTo>
                  <a:pt x="0" y="433070"/>
                </a:lnTo>
                <a:lnTo>
                  <a:pt x="234480" y="1133779"/>
                </a:lnTo>
                <a:lnTo>
                  <a:pt x="993305" y="1133779"/>
                </a:lnTo>
                <a:lnTo>
                  <a:pt x="1227785" y="433070"/>
                </a:lnTo>
                <a:lnTo>
                  <a:pt x="613892" y="0"/>
                </a:lnTo>
                <a:close/>
              </a:path>
            </a:pathLst>
          </a:custGeom>
          <a:solidFill>
            <a:srgbClr val="FFFFFF">
              <a:alpha val="59999"/>
            </a:srgbClr>
          </a:solidFill>
        </p:spPr>
        <p:txBody>
          <a:bodyPr wrap="square" lIns="0" tIns="0" rIns="0" bIns="0" rtlCol="0"/>
          <a:lstStyle/>
          <a:p>
            <a:endParaRPr/>
          </a:p>
        </p:txBody>
      </p:sp>
      <p:sp>
        <p:nvSpPr>
          <p:cNvPr id="18" name="object 18"/>
          <p:cNvSpPr txBox="1">
            <a:spLocks noGrp="1"/>
          </p:cNvSpPr>
          <p:nvPr>
            <p:ph type="title"/>
          </p:nvPr>
        </p:nvSpPr>
        <p:spPr>
          <a:xfrm>
            <a:off x="7150100" y="3492500"/>
            <a:ext cx="713105" cy="647700"/>
          </a:xfrm>
          <a:prstGeom prst="rect">
            <a:avLst/>
          </a:prstGeom>
        </p:spPr>
        <p:txBody>
          <a:bodyPr vert="horz" wrap="square" lIns="0" tIns="12700" rIns="0" bIns="0" rtlCol="0">
            <a:spAutoFit/>
          </a:bodyPr>
          <a:lstStyle/>
          <a:p>
            <a:pPr marL="50800">
              <a:lnSpc>
                <a:spcPts val="3229"/>
              </a:lnSpc>
              <a:spcBef>
                <a:spcPts val="100"/>
              </a:spcBef>
            </a:pPr>
            <a:r>
              <a:rPr spc="-835" dirty="0"/>
              <a:t>ANNA</a:t>
            </a:r>
          </a:p>
          <a:p>
            <a:pPr marL="12700">
              <a:lnSpc>
                <a:spcPts val="1670"/>
              </a:lnSpc>
            </a:pPr>
            <a:r>
              <a:rPr sz="1500" spc="-360" dirty="0"/>
              <a:t>UNIVERSITY</a:t>
            </a:r>
            <a:endParaRPr sz="1500"/>
          </a:p>
        </p:txBody>
      </p:sp>
      <p:pic>
        <p:nvPicPr>
          <p:cNvPr id="1026" name="Picture 2" descr="Anna University (AU) Chennai: Admission, Fees, Courses, Placements, Cutoff,  Ranking">
            <a:extLst>
              <a:ext uri="{FF2B5EF4-FFF2-40B4-BE49-F238E27FC236}">
                <a16:creationId xmlns:a16="http://schemas.microsoft.com/office/drawing/2014/main" id="{C8CA4265-0B70-00CE-0832-ED0615DCCC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516" y="6498301"/>
            <a:ext cx="6772284" cy="31953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0711" y="2668709"/>
            <a:ext cx="6608445" cy="930275"/>
          </a:xfrm>
          <a:prstGeom prst="rect">
            <a:avLst/>
          </a:prstGeom>
        </p:spPr>
        <p:txBody>
          <a:bodyPr vert="horz" wrap="square" lIns="0" tIns="11430" rIns="0" bIns="0" rtlCol="0">
            <a:spAutoFit/>
          </a:bodyPr>
          <a:lstStyle/>
          <a:p>
            <a:pPr marL="355600" marR="5080" indent="-342900">
              <a:lnSpc>
                <a:spcPct val="112700"/>
              </a:lnSpc>
              <a:spcBef>
                <a:spcPts val="90"/>
              </a:spcBef>
            </a:pPr>
            <a:r>
              <a:rPr sz="2700" spc="-50" dirty="0">
                <a:solidFill>
                  <a:srgbClr val="34A5DA"/>
                </a:solidFill>
                <a:latin typeface="Lucida Sans Unicode"/>
                <a:cs typeface="Lucida Sans Unicode"/>
              </a:rPr>
              <a:t>▸ </a:t>
            </a:r>
            <a:r>
              <a:rPr sz="2550" spc="20" dirty="0">
                <a:solidFill>
                  <a:srgbClr val="838787"/>
                </a:solidFill>
                <a:latin typeface="Work Sans"/>
                <a:cs typeface="Work Sans"/>
              </a:rPr>
              <a:t>2ème </a:t>
            </a:r>
            <a:r>
              <a:rPr sz="2550" spc="15" dirty="0">
                <a:solidFill>
                  <a:srgbClr val="838787"/>
                </a:solidFill>
                <a:latin typeface="Work Sans"/>
                <a:cs typeface="Work Sans"/>
              </a:rPr>
              <a:t>rang Inde sur 877 et 1er </a:t>
            </a:r>
            <a:r>
              <a:rPr sz="2550" spc="20" dirty="0">
                <a:solidFill>
                  <a:srgbClr val="838787"/>
                </a:solidFill>
                <a:latin typeface="Work Sans"/>
                <a:cs typeface="Work Sans"/>
              </a:rPr>
              <a:t>du</a:t>
            </a:r>
            <a:r>
              <a:rPr sz="2550" spc="-85" dirty="0">
                <a:solidFill>
                  <a:srgbClr val="838787"/>
                </a:solidFill>
                <a:latin typeface="Work Sans"/>
                <a:cs typeface="Work Sans"/>
              </a:rPr>
              <a:t> </a:t>
            </a:r>
            <a:r>
              <a:rPr sz="2550" spc="-50" dirty="0">
                <a:solidFill>
                  <a:srgbClr val="838787"/>
                </a:solidFill>
                <a:latin typeface="Work Sans"/>
                <a:cs typeface="Work Sans"/>
              </a:rPr>
              <a:t>Tamil  </a:t>
            </a:r>
            <a:r>
              <a:rPr sz="2550" spc="20" dirty="0">
                <a:solidFill>
                  <a:srgbClr val="838787"/>
                </a:solidFill>
                <a:latin typeface="Work Sans"/>
                <a:cs typeface="Work Sans"/>
              </a:rPr>
              <a:t>Nadu </a:t>
            </a:r>
            <a:r>
              <a:rPr sz="2550" spc="15" dirty="0">
                <a:solidFill>
                  <a:srgbClr val="838787"/>
                </a:solidFill>
                <a:latin typeface="Work Sans"/>
                <a:cs typeface="Work Sans"/>
              </a:rPr>
              <a:t>sur</a:t>
            </a:r>
            <a:r>
              <a:rPr sz="2550" spc="-5" dirty="0">
                <a:solidFill>
                  <a:srgbClr val="838787"/>
                </a:solidFill>
                <a:latin typeface="Work Sans"/>
                <a:cs typeface="Work Sans"/>
              </a:rPr>
              <a:t> </a:t>
            </a:r>
            <a:r>
              <a:rPr sz="2550" spc="15" dirty="0">
                <a:solidFill>
                  <a:srgbClr val="838787"/>
                </a:solidFill>
                <a:latin typeface="Work Sans"/>
                <a:cs typeface="Work Sans"/>
              </a:rPr>
              <a:t>55</a:t>
            </a:r>
            <a:endParaRPr sz="2550" dirty="0">
              <a:latin typeface="Work Sans"/>
              <a:cs typeface="Work Sans"/>
            </a:endParaRPr>
          </a:p>
        </p:txBody>
      </p:sp>
      <p:sp>
        <p:nvSpPr>
          <p:cNvPr id="3" name="object 3"/>
          <p:cNvSpPr txBox="1"/>
          <p:nvPr/>
        </p:nvSpPr>
        <p:spPr>
          <a:xfrm>
            <a:off x="430711" y="3862650"/>
            <a:ext cx="6530340" cy="4739005"/>
          </a:xfrm>
          <a:prstGeom prst="rect">
            <a:avLst/>
          </a:prstGeom>
        </p:spPr>
        <p:txBody>
          <a:bodyPr vert="horz" wrap="square" lIns="0" tIns="12700" rIns="0" bIns="0" rtlCol="0">
            <a:spAutoFit/>
          </a:bodyPr>
          <a:lstStyle/>
          <a:p>
            <a:pPr marL="355600" marR="2160905" indent="-342900">
              <a:lnSpc>
                <a:spcPct val="100299"/>
              </a:lnSpc>
              <a:spcBef>
                <a:spcPts val="100"/>
              </a:spcBef>
            </a:pPr>
            <a:r>
              <a:rPr sz="2700" spc="-50" dirty="0">
                <a:solidFill>
                  <a:srgbClr val="34A5DA"/>
                </a:solidFill>
                <a:latin typeface="Lucida Sans Unicode"/>
                <a:cs typeface="Lucida Sans Unicode"/>
              </a:rPr>
              <a:t>▸ </a:t>
            </a:r>
            <a:r>
              <a:rPr sz="2550" spc="15" dirty="0">
                <a:solidFill>
                  <a:srgbClr val="838787"/>
                </a:solidFill>
                <a:latin typeface="Work Sans"/>
                <a:cs typeface="Work Sans"/>
              </a:rPr>
              <a:t>institut technologique et  pluridisciplinaire</a:t>
            </a:r>
            <a:endParaRPr sz="2550" dirty="0">
              <a:latin typeface="Work Sans"/>
              <a:cs typeface="Work Sans"/>
            </a:endParaRPr>
          </a:p>
          <a:p>
            <a:pPr marL="457200">
              <a:lnSpc>
                <a:spcPct val="100000"/>
              </a:lnSpc>
              <a:spcBef>
                <a:spcPts val="990"/>
              </a:spcBef>
            </a:pPr>
            <a:r>
              <a:rPr sz="2700" spc="-50" dirty="0">
                <a:solidFill>
                  <a:srgbClr val="34A5DA"/>
                </a:solidFill>
                <a:latin typeface="Lucida Sans Unicode"/>
                <a:cs typeface="Lucida Sans Unicode"/>
              </a:rPr>
              <a:t>▸ </a:t>
            </a:r>
            <a:r>
              <a:rPr sz="2550" spc="15" dirty="0">
                <a:solidFill>
                  <a:srgbClr val="838787"/>
                </a:solidFill>
                <a:latin typeface="Work Sans"/>
                <a:cs typeface="Work Sans"/>
              </a:rPr>
              <a:t>16 départements</a:t>
            </a:r>
            <a:r>
              <a:rPr sz="2550" spc="-335" dirty="0">
                <a:solidFill>
                  <a:srgbClr val="838787"/>
                </a:solidFill>
                <a:latin typeface="Work Sans"/>
                <a:cs typeface="Work Sans"/>
              </a:rPr>
              <a:t> </a:t>
            </a:r>
            <a:r>
              <a:rPr sz="2550" spc="15" dirty="0">
                <a:solidFill>
                  <a:srgbClr val="838787"/>
                </a:solidFill>
                <a:latin typeface="Work Sans"/>
                <a:cs typeface="Work Sans"/>
              </a:rPr>
              <a:t>d'enseignements</a:t>
            </a:r>
            <a:endParaRPr sz="2550" dirty="0">
              <a:latin typeface="Work Sans"/>
              <a:cs typeface="Work Sans"/>
            </a:endParaRPr>
          </a:p>
          <a:p>
            <a:pPr marL="800100" marR="81280" indent="-342900">
              <a:lnSpc>
                <a:spcPct val="113500"/>
              </a:lnSpc>
              <a:spcBef>
                <a:spcPts val="225"/>
              </a:spcBef>
            </a:pPr>
            <a:r>
              <a:rPr sz="2700" spc="-50" dirty="0">
                <a:solidFill>
                  <a:srgbClr val="34A5DA"/>
                </a:solidFill>
                <a:latin typeface="Lucida Sans Unicode"/>
                <a:cs typeface="Lucida Sans Unicode"/>
              </a:rPr>
              <a:t>▸ </a:t>
            </a:r>
            <a:r>
              <a:rPr sz="2550" spc="-35" dirty="0">
                <a:solidFill>
                  <a:srgbClr val="838787"/>
                </a:solidFill>
                <a:latin typeface="Work Sans"/>
                <a:cs typeface="Work Sans"/>
              </a:rPr>
              <a:t>Parc </a:t>
            </a:r>
            <a:r>
              <a:rPr sz="2550" spc="20" dirty="0">
                <a:solidFill>
                  <a:srgbClr val="838787"/>
                </a:solidFill>
                <a:latin typeface="Work Sans"/>
                <a:cs typeface="Work Sans"/>
              </a:rPr>
              <a:t>de </a:t>
            </a:r>
            <a:r>
              <a:rPr sz="2550" spc="15" dirty="0">
                <a:solidFill>
                  <a:srgbClr val="838787"/>
                </a:solidFill>
                <a:latin typeface="Work Sans"/>
                <a:cs typeface="Work Sans"/>
              </a:rPr>
              <a:t>recherche </a:t>
            </a:r>
            <a:r>
              <a:rPr sz="2550" spc="20" dirty="0">
                <a:solidFill>
                  <a:srgbClr val="838787"/>
                </a:solidFill>
                <a:latin typeface="Work Sans"/>
                <a:cs typeface="Work Sans"/>
              </a:rPr>
              <a:t>comprenant </a:t>
            </a:r>
            <a:r>
              <a:rPr sz="2550" spc="15" dirty="0">
                <a:solidFill>
                  <a:srgbClr val="838787"/>
                </a:solidFill>
                <a:latin typeface="Work Sans"/>
                <a:cs typeface="Work Sans"/>
              </a:rPr>
              <a:t>100  laboratoires et 41 instituts </a:t>
            </a:r>
            <a:r>
              <a:rPr sz="2550" spc="20" dirty="0">
                <a:solidFill>
                  <a:srgbClr val="838787"/>
                </a:solidFill>
                <a:latin typeface="Work Sans"/>
                <a:cs typeface="Work Sans"/>
              </a:rPr>
              <a:t>de  </a:t>
            </a:r>
            <a:r>
              <a:rPr sz="2550" spc="15" dirty="0">
                <a:solidFill>
                  <a:srgbClr val="838787"/>
                </a:solidFill>
                <a:latin typeface="Work Sans"/>
                <a:cs typeface="Work Sans"/>
              </a:rPr>
              <a:t>recherche et centres</a:t>
            </a:r>
            <a:r>
              <a:rPr sz="2550" spc="-20" dirty="0">
                <a:solidFill>
                  <a:srgbClr val="838787"/>
                </a:solidFill>
                <a:latin typeface="Work Sans"/>
                <a:cs typeface="Work Sans"/>
              </a:rPr>
              <a:t> </a:t>
            </a:r>
            <a:r>
              <a:rPr sz="2550" spc="-10" dirty="0">
                <a:solidFill>
                  <a:srgbClr val="838787"/>
                </a:solidFill>
                <a:latin typeface="Work Sans"/>
                <a:cs typeface="Work Sans"/>
              </a:rPr>
              <a:t>d’excellence</a:t>
            </a:r>
            <a:endParaRPr sz="2550" dirty="0">
              <a:latin typeface="Work Sans"/>
              <a:cs typeface="Work Sans"/>
            </a:endParaRPr>
          </a:p>
          <a:p>
            <a:pPr marL="355600" marR="983615" indent="-342900">
              <a:lnSpc>
                <a:spcPct val="112700"/>
              </a:lnSpc>
              <a:spcBef>
                <a:spcPts val="680"/>
              </a:spcBef>
            </a:pPr>
            <a:r>
              <a:rPr sz="2700" spc="-50" dirty="0">
                <a:solidFill>
                  <a:srgbClr val="34A5DA"/>
                </a:solidFill>
                <a:latin typeface="Lucida Sans Unicode"/>
                <a:cs typeface="Lucida Sans Unicode"/>
              </a:rPr>
              <a:t>▸ </a:t>
            </a:r>
            <a:r>
              <a:rPr sz="2550" spc="20" dirty="0">
                <a:solidFill>
                  <a:srgbClr val="838787"/>
                </a:solidFill>
                <a:latin typeface="Work Sans"/>
                <a:cs typeface="Work Sans"/>
              </a:rPr>
              <a:t>un campus en </a:t>
            </a:r>
            <a:r>
              <a:rPr sz="2550" spc="15" dirty="0">
                <a:solidFill>
                  <a:srgbClr val="838787"/>
                </a:solidFill>
                <a:latin typeface="Work Sans"/>
                <a:cs typeface="Work Sans"/>
              </a:rPr>
              <a:t>centre-ville, zone  naturelle</a:t>
            </a:r>
            <a:r>
              <a:rPr sz="2550" spc="5" dirty="0">
                <a:solidFill>
                  <a:srgbClr val="838787"/>
                </a:solidFill>
                <a:latin typeface="Work Sans"/>
                <a:cs typeface="Work Sans"/>
              </a:rPr>
              <a:t> </a:t>
            </a:r>
            <a:r>
              <a:rPr sz="2550" spc="-25" dirty="0">
                <a:solidFill>
                  <a:srgbClr val="838787"/>
                </a:solidFill>
                <a:latin typeface="Work Sans"/>
                <a:cs typeface="Work Sans"/>
              </a:rPr>
              <a:t>protégée</a:t>
            </a:r>
            <a:endParaRPr sz="2550" dirty="0">
              <a:latin typeface="Work Sans"/>
              <a:cs typeface="Work Sans"/>
            </a:endParaRPr>
          </a:p>
          <a:p>
            <a:pPr marL="355600" marR="5080" indent="-342900">
              <a:lnSpc>
                <a:spcPct val="118200"/>
              </a:lnSpc>
              <a:spcBef>
                <a:spcPts val="400"/>
              </a:spcBef>
            </a:pPr>
            <a:r>
              <a:rPr sz="2700" spc="-50" dirty="0">
                <a:solidFill>
                  <a:srgbClr val="34A5DA"/>
                </a:solidFill>
                <a:latin typeface="Lucida Sans Unicode"/>
                <a:cs typeface="Lucida Sans Unicode"/>
              </a:rPr>
              <a:t>▸ </a:t>
            </a:r>
            <a:r>
              <a:rPr sz="2550" spc="-5" dirty="0">
                <a:solidFill>
                  <a:srgbClr val="838787"/>
                </a:solidFill>
                <a:latin typeface="Work Sans"/>
                <a:cs typeface="Work Sans"/>
              </a:rPr>
              <a:t>Partenariat </a:t>
            </a:r>
            <a:r>
              <a:rPr sz="2550" spc="15" dirty="0">
                <a:solidFill>
                  <a:srgbClr val="838787"/>
                </a:solidFill>
                <a:latin typeface="Work Sans"/>
                <a:cs typeface="Work Sans"/>
              </a:rPr>
              <a:t>élargi </a:t>
            </a:r>
            <a:r>
              <a:rPr sz="2550" spc="20" dirty="0">
                <a:solidFill>
                  <a:srgbClr val="838787"/>
                </a:solidFill>
                <a:latin typeface="Work Sans"/>
                <a:cs typeface="Work Sans"/>
              </a:rPr>
              <a:t>en </a:t>
            </a:r>
            <a:r>
              <a:rPr sz="2550" spc="15" dirty="0">
                <a:solidFill>
                  <a:srgbClr val="838787"/>
                </a:solidFill>
                <a:latin typeface="Work Sans"/>
                <a:cs typeface="Work Sans"/>
              </a:rPr>
              <a:t>2018 - formation,  recherche</a:t>
            </a:r>
            <a:endParaRPr sz="2550" dirty="0">
              <a:latin typeface="Work Sans"/>
              <a:cs typeface="Work Sans"/>
            </a:endParaRPr>
          </a:p>
        </p:txBody>
      </p:sp>
      <p:sp>
        <p:nvSpPr>
          <p:cNvPr id="4" name="object 4"/>
          <p:cNvSpPr txBox="1">
            <a:spLocks noGrp="1"/>
          </p:cNvSpPr>
          <p:nvPr>
            <p:ph type="title"/>
          </p:nvPr>
        </p:nvSpPr>
        <p:spPr>
          <a:xfrm>
            <a:off x="466426" y="1082271"/>
            <a:ext cx="10721975" cy="1367041"/>
          </a:xfrm>
          <a:prstGeom prst="rect">
            <a:avLst/>
          </a:prstGeom>
        </p:spPr>
        <p:txBody>
          <a:bodyPr vert="horz" wrap="square" lIns="0" tIns="12700" rIns="0" bIns="0" rtlCol="0">
            <a:spAutoFit/>
          </a:bodyPr>
          <a:lstStyle/>
          <a:p>
            <a:pPr marL="12700">
              <a:lnSpc>
                <a:spcPct val="100000"/>
              </a:lnSpc>
              <a:spcBef>
                <a:spcPts val="100"/>
              </a:spcBef>
            </a:pPr>
            <a:r>
              <a:rPr sz="4400" dirty="0">
                <a:solidFill>
                  <a:srgbClr val="34A5DA"/>
                </a:solidFill>
              </a:rPr>
              <a:t>INDIAN INSTITUTE OF TECHNOLOGY MADRAS (IIT MADRAS)</a:t>
            </a:r>
            <a:endParaRPr sz="4400" dirty="0"/>
          </a:p>
        </p:txBody>
      </p:sp>
      <p:sp>
        <p:nvSpPr>
          <p:cNvPr id="5" name="object 5"/>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6" name="object 6"/>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7302500" y="2540000"/>
            <a:ext cx="5562600" cy="2794000"/>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11448283" y="1214981"/>
            <a:ext cx="1085870" cy="1085870"/>
          </a:xfrm>
          <a:prstGeom prst="rect">
            <a:avLst/>
          </a:prstGeom>
          <a:blipFill>
            <a:blip r:embed="rId7" cstate="print"/>
            <a:stretch>
              <a:fillRect/>
            </a:stretch>
          </a:blipFill>
        </p:spPr>
        <p:txBody>
          <a:bodyPr wrap="square" lIns="0" tIns="0" rIns="0" bIns="0" rtlCol="0"/>
          <a:lstStyle/>
          <a:p>
            <a:endParaRPr/>
          </a:p>
        </p:txBody>
      </p:sp>
      <p:sp>
        <p:nvSpPr>
          <p:cNvPr id="13" name="object 13"/>
          <p:cNvSpPr txBox="1"/>
          <p:nvPr/>
        </p:nvSpPr>
        <p:spPr>
          <a:xfrm>
            <a:off x="7344688" y="5346446"/>
            <a:ext cx="3043912" cy="536044"/>
          </a:xfrm>
          <a:prstGeom prst="rect">
            <a:avLst/>
          </a:prstGeom>
        </p:spPr>
        <p:txBody>
          <a:bodyPr vert="horz" wrap="square" lIns="0" tIns="12700" rIns="0" bIns="0" rtlCol="0">
            <a:spAutoFit/>
          </a:bodyPr>
          <a:lstStyle/>
          <a:p>
            <a:pPr marL="12700">
              <a:lnSpc>
                <a:spcPct val="100000"/>
              </a:lnSpc>
              <a:spcBef>
                <a:spcPts val="100"/>
              </a:spcBef>
            </a:pPr>
            <a:r>
              <a:rPr sz="3400" b="1" dirty="0">
                <a:solidFill>
                  <a:srgbClr val="974448"/>
                </a:solidFill>
                <a:latin typeface="Arial"/>
                <a:cs typeface="Arial"/>
              </a:rPr>
              <a:t>ÉCHANGES</a:t>
            </a:r>
            <a:endParaRPr sz="3400" dirty="0">
              <a:latin typeface="Arial"/>
              <a:cs typeface="Arial"/>
            </a:endParaRPr>
          </a:p>
        </p:txBody>
      </p:sp>
      <p:sp>
        <p:nvSpPr>
          <p:cNvPr id="14" name="object 14"/>
          <p:cNvSpPr txBox="1"/>
          <p:nvPr/>
        </p:nvSpPr>
        <p:spPr>
          <a:xfrm>
            <a:off x="7344688" y="5882490"/>
            <a:ext cx="5402580" cy="3462102"/>
          </a:xfrm>
          <a:prstGeom prst="rect">
            <a:avLst/>
          </a:prstGeom>
        </p:spPr>
        <p:txBody>
          <a:bodyPr vert="horz" wrap="square" lIns="0" tIns="17145" rIns="0" bIns="0" rtlCol="0">
            <a:spAutoFit/>
          </a:bodyPr>
          <a:lstStyle/>
          <a:p>
            <a:pPr marL="274320" marR="1168400" indent="-262255">
              <a:lnSpc>
                <a:spcPct val="134900"/>
              </a:lnSpc>
              <a:spcBef>
                <a:spcPts val="135"/>
              </a:spcBef>
              <a:tabLst>
                <a:tab pos="375920" algn="l"/>
              </a:tabLst>
            </a:pPr>
            <a:r>
              <a:rPr sz="2100" spc="-30" dirty="0">
                <a:solidFill>
                  <a:srgbClr val="34A5DA"/>
                </a:solidFill>
                <a:latin typeface="Lucida Sans Unicode"/>
                <a:cs typeface="Lucida Sans Unicode"/>
              </a:rPr>
              <a:t>▸		</a:t>
            </a:r>
            <a:r>
              <a:rPr sz="2000" spc="10" dirty="0">
                <a:solidFill>
                  <a:srgbClr val="838787"/>
                </a:solidFill>
                <a:latin typeface="Work Sans"/>
                <a:cs typeface="Work Sans"/>
              </a:rPr>
              <a:t>Niveaux </a:t>
            </a:r>
            <a:r>
              <a:rPr sz="2000" spc="5" dirty="0">
                <a:solidFill>
                  <a:srgbClr val="838787"/>
                </a:solidFill>
                <a:latin typeface="Work Sans"/>
                <a:cs typeface="Work Sans"/>
              </a:rPr>
              <a:t>: </a:t>
            </a:r>
            <a:r>
              <a:rPr sz="2000" spc="10" dirty="0">
                <a:solidFill>
                  <a:srgbClr val="838787"/>
                </a:solidFill>
                <a:latin typeface="Work Sans"/>
                <a:cs typeface="Work Sans"/>
              </a:rPr>
              <a:t>Licence 3 et</a:t>
            </a:r>
            <a:r>
              <a:rPr sz="2000" spc="-25" dirty="0">
                <a:solidFill>
                  <a:srgbClr val="838787"/>
                </a:solidFill>
                <a:latin typeface="Work Sans"/>
                <a:cs typeface="Work Sans"/>
              </a:rPr>
              <a:t> </a:t>
            </a:r>
            <a:r>
              <a:rPr sz="2000" spc="10" dirty="0">
                <a:solidFill>
                  <a:srgbClr val="838787"/>
                </a:solidFill>
                <a:latin typeface="Work Sans"/>
                <a:cs typeface="Work Sans"/>
              </a:rPr>
              <a:t>Master/  formation</a:t>
            </a:r>
            <a:r>
              <a:rPr sz="2000" dirty="0">
                <a:solidFill>
                  <a:srgbClr val="838787"/>
                </a:solidFill>
                <a:latin typeface="Work Sans"/>
                <a:cs typeface="Work Sans"/>
              </a:rPr>
              <a:t> </a:t>
            </a:r>
            <a:r>
              <a:rPr sz="2000" spc="10" dirty="0">
                <a:solidFill>
                  <a:srgbClr val="838787"/>
                </a:solidFill>
                <a:latin typeface="Work Sans"/>
                <a:cs typeface="Work Sans"/>
              </a:rPr>
              <a:t>d’ingénieur</a:t>
            </a:r>
            <a:endParaRPr sz="2000" dirty="0">
              <a:latin typeface="Work Sans"/>
              <a:cs typeface="Work Sans"/>
            </a:endParaRPr>
          </a:p>
          <a:p>
            <a:pPr marL="274320" marR="5080" indent="-262255">
              <a:lnSpc>
                <a:spcPts val="3250"/>
              </a:lnSpc>
              <a:spcBef>
                <a:spcPts val="250"/>
              </a:spcBef>
              <a:tabLst>
                <a:tab pos="375920" algn="l"/>
              </a:tabLst>
            </a:pPr>
            <a:r>
              <a:rPr sz="2100" spc="-30" dirty="0">
                <a:solidFill>
                  <a:srgbClr val="34A5DA"/>
                </a:solidFill>
                <a:latin typeface="Lucida Sans Unicode"/>
                <a:cs typeface="Lucida Sans Unicode"/>
              </a:rPr>
              <a:t>▸		</a:t>
            </a:r>
            <a:r>
              <a:rPr sz="2000" spc="10" dirty="0">
                <a:solidFill>
                  <a:srgbClr val="838787"/>
                </a:solidFill>
                <a:latin typeface="Work Sans"/>
                <a:cs typeface="Work Sans"/>
              </a:rPr>
              <a:t>Filières </a:t>
            </a:r>
            <a:r>
              <a:rPr sz="2000" spc="5" dirty="0">
                <a:solidFill>
                  <a:srgbClr val="838787"/>
                </a:solidFill>
                <a:latin typeface="Work Sans"/>
                <a:cs typeface="Work Sans"/>
              </a:rPr>
              <a:t>: </a:t>
            </a:r>
            <a:r>
              <a:rPr sz="2000" spc="10" dirty="0">
                <a:solidFill>
                  <a:srgbClr val="838787"/>
                </a:solidFill>
                <a:latin typeface="Work Sans"/>
                <a:cs typeface="Work Sans"/>
              </a:rPr>
              <a:t>toutes ﬁlières avec</a:t>
            </a:r>
            <a:r>
              <a:rPr sz="2000" spc="-25" dirty="0">
                <a:solidFill>
                  <a:srgbClr val="838787"/>
                </a:solidFill>
                <a:latin typeface="Work Sans"/>
                <a:cs typeface="Work Sans"/>
              </a:rPr>
              <a:t> </a:t>
            </a:r>
            <a:r>
              <a:rPr sz="2000" spc="10" dirty="0">
                <a:solidFill>
                  <a:srgbClr val="838787"/>
                </a:solidFill>
                <a:latin typeface="Work Sans"/>
                <a:cs typeface="Work Sans"/>
              </a:rPr>
              <a:t>excellence  ingénierie (informatique, mécanique,  électronique) et sciences  (biotechnologies, chimie, physique,  </a:t>
            </a:r>
            <a:r>
              <a:rPr sz="2000" spc="10" dirty="0" err="1">
                <a:solidFill>
                  <a:srgbClr val="838787"/>
                </a:solidFill>
                <a:latin typeface="Work Sans"/>
                <a:cs typeface="Work Sans"/>
              </a:rPr>
              <a:t>mathématiques</a:t>
            </a:r>
            <a:r>
              <a:rPr sz="2000" spc="10" dirty="0">
                <a:solidFill>
                  <a:srgbClr val="838787"/>
                </a:solidFill>
                <a:latin typeface="Work Sans"/>
                <a:cs typeface="Work Sans"/>
              </a:rPr>
              <a:t>)</a:t>
            </a:r>
            <a:r>
              <a:rPr lang="fr-FR" sz="2000" spc="10" dirty="0">
                <a:solidFill>
                  <a:srgbClr val="838787"/>
                </a:solidFill>
                <a:latin typeface="Work Sans"/>
                <a:cs typeface="Work Sans"/>
              </a:rPr>
              <a:t>, sciences po/business</a:t>
            </a:r>
            <a:endParaRPr sz="2000" dirty="0">
              <a:latin typeface="Work Sans"/>
              <a:cs typeface="Work Sans"/>
            </a:endParaRPr>
          </a:p>
          <a:p>
            <a:pPr marL="12700">
              <a:lnSpc>
                <a:spcPct val="100000"/>
              </a:lnSpc>
              <a:spcBef>
                <a:spcPts val="944"/>
              </a:spcBef>
              <a:tabLst>
                <a:tab pos="375920" algn="l"/>
              </a:tabLst>
            </a:pPr>
            <a:r>
              <a:rPr sz="2100" spc="-30" dirty="0">
                <a:solidFill>
                  <a:srgbClr val="34A5DA"/>
                </a:solidFill>
                <a:latin typeface="Lucida Sans Unicode"/>
                <a:cs typeface="Lucida Sans Unicode"/>
              </a:rPr>
              <a:t>▸	</a:t>
            </a:r>
            <a:r>
              <a:rPr sz="2000" spc="10" dirty="0">
                <a:solidFill>
                  <a:srgbClr val="838787"/>
                </a:solidFill>
                <a:latin typeface="Work Sans"/>
                <a:cs typeface="Work Sans"/>
              </a:rPr>
              <a:t>Stages / projets</a:t>
            </a:r>
            <a:r>
              <a:rPr sz="2000" spc="-10" dirty="0">
                <a:solidFill>
                  <a:srgbClr val="838787"/>
                </a:solidFill>
                <a:latin typeface="Work Sans"/>
                <a:cs typeface="Work Sans"/>
              </a:rPr>
              <a:t> </a:t>
            </a:r>
            <a:r>
              <a:rPr sz="2000" spc="10" dirty="0">
                <a:solidFill>
                  <a:srgbClr val="838787"/>
                </a:solidFill>
                <a:latin typeface="Work Sans"/>
                <a:cs typeface="Work Sans"/>
              </a:rPr>
              <a:t>supervisés</a:t>
            </a:r>
            <a:endParaRPr sz="2000" dirty="0">
              <a:latin typeface="Work Sans"/>
              <a:cs typeface="Work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308459160e0_0_0"/>
          <p:cNvSpPr txBox="1">
            <a:spLocks noGrp="1"/>
          </p:cNvSpPr>
          <p:nvPr>
            <p:ph type="title"/>
          </p:nvPr>
        </p:nvSpPr>
        <p:spPr>
          <a:xfrm>
            <a:off x="444500" y="482600"/>
            <a:ext cx="4419000" cy="382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fr-FR" sz="2400">
                <a:solidFill>
                  <a:srgbClr val="838787"/>
                </a:solidFill>
                <a:latin typeface="Trebuchet MS"/>
                <a:ea typeface="Trebuchet MS"/>
                <a:cs typeface="Trebuchet MS"/>
                <a:sym typeface="Trebuchet MS"/>
              </a:rPr>
              <a:t>MOBILITÉ ÉTUDIANTE EN INDE</a:t>
            </a:r>
            <a:endParaRPr sz="2400">
              <a:latin typeface="Trebuchet MS"/>
              <a:ea typeface="Trebuchet MS"/>
              <a:cs typeface="Trebuchet MS"/>
              <a:sym typeface="Trebuchet MS"/>
            </a:endParaRPr>
          </a:p>
        </p:txBody>
      </p:sp>
      <p:grpSp>
        <p:nvGrpSpPr>
          <p:cNvPr id="421" name="Google Shape;421;g308459160e0_0_0"/>
          <p:cNvGrpSpPr/>
          <p:nvPr/>
        </p:nvGrpSpPr>
        <p:grpSpPr>
          <a:xfrm>
            <a:off x="9017000" y="76200"/>
            <a:ext cx="3494400" cy="888900"/>
            <a:chOff x="9017000" y="76200"/>
            <a:chExt cx="3494400" cy="888900"/>
          </a:xfrm>
        </p:grpSpPr>
        <p:sp>
          <p:nvSpPr>
            <p:cNvPr id="422" name="Google Shape;422;g308459160e0_0_0"/>
            <p:cNvSpPr/>
            <p:nvPr/>
          </p:nvSpPr>
          <p:spPr>
            <a:xfrm>
              <a:off x="11379200" y="76200"/>
              <a:ext cx="1132200" cy="80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g308459160e0_0_0"/>
            <p:cNvSpPr/>
            <p:nvPr/>
          </p:nvSpPr>
          <p:spPr>
            <a:xfrm>
              <a:off x="9017000" y="76200"/>
              <a:ext cx="2260500" cy="8889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24" name="Google Shape;424;g308459160e0_0_0"/>
          <p:cNvSpPr/>
          <p:nvPr/>
        </p:nvSpPr>
        <p:spPr>
          <a:xfrm>
            <a:off x="6603" y="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g308459160e0_0_0"/>
          <p:cNvSpPr/>
          <p:nvPr/>
        </p:nvSpPr>
        <p:spPr>
          <a:xfrm>
            <a:off x="6603" y="535242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g308459160e0_0_0"/>
          <p:cNvSpPr txBox="1"/>
          <p:nvPr/>
        </p:nvSpPr>
        <p:spPr>
          <a:xfrm>
            <a:off x="387350" y="1121954"/>
            <a:ext cx="12230100" cy="751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3700" dirty="0">
                <a:solidFill>
                  <a:srgbClr val="34A4DA"/>
                </a:solidFill>
              </a:rPr>
              <a:t> LES ÉTOILES BRILLANTES DE L'IIT MADRAS.</a:t>
            </a:r>
            <a:endParaRPr sz="800" dirty="0"/>
          </a:p>
          <a:p>
            <a:pPr marL="1612900" marR="5080" lvl="0" indent="0" algn="l" rtl="0">
              <a:lnSpc>
                <a:spcPct val="109800"/>
              </a:lnSpc>
              <a:spcBef>
                <a:spcPts val="0"/>
              </a:spcBef>
              <a:spcAft>
                <a:spcPts val="0"/>
              </a:spcAft>
              <a:buNone/>
            </a:pPr>
            <a:endParaRPr sz="1100" dirty="0"/>
          </a:p>
        </p:txBody>
      </p:sp>
      <p:pic>
        <p:nvPicPr>
          <p:cNvPr id="427" name="Google Shape;427;g308459160e0_0_0"/>
          <p:cNvPicPr preferRelativeResize="0"/>
          <p:nvPr/>
        </p:nvPicPr>
        <p:blipFill rotWithShape="1">
          <a:blip r:embed="rId7">
            <a:alphaModFix/>
          </a:blip>
          <a:srcRect l="18843" r="13032"/>
          <a:stretch/>
        </p:blipFill>
        <p:spPr>
          <a:xfrm>
            <a:off x="565625" y="1869400"/>
            <a:ext cx="2303900" cy="1929574"/>
          </a:xfrm>
          <a:prstGeom prst="rect">
            <a:avLst/>
          </a:prstGeom>
          <a:noFill/>
          <a:ln>
            <a:noFill/>
          </a:ln>
        </p:spPr>
      </p:pic>
      <p:sp>
        <p:nvSpPr>
          <p:cNvPr id="428" name="Google Shape;428;g308459160e0_0_0"/>
          <p:cNvSpPr txBox="1"/>
          <p:nvPr/>
        </p:nvSpPr>
        <p:spPr>
          <a:xfrm>
            <a:off x="2984450" y="2452900"/>
            <a:ext cx="7035900" cy="531000"/>
          </a:xfrm>
          <a:prstGeom prst="rect">
            <a:avLst/>
          </a:prstGeom>
          <a:noFill/>
          <a:ln>
            <a:noFill/>
          </a:ln>
        </p:spPr>
        <p:txBody>
          <a:bodyPr spcFirstLastPara="1" wrap="square" lIns="91425" tIns="91425" rIns="91425" bIns="91425" anchor="t" anchorCtr="0">
            <a:spAutoFit/>
          </a:bodyPr>
          <a:lstStyle/>
          <a:p>
            <a:pPr marL="0" lvl="0" indent="0" algn="just" rtl="0">
              <a:lnSpc>
                <a:spcPct val="126666"/>
              </a:lnSpc>
              <a:spcBef>
                <a:spcPts val="0"/>
              </a:spcBef>
              <a:spcAft>
                <a:spcPts val="1900"/>
              </a:spcAft>
              <a:buClr>
                <a:schemeClr val="dk1"/>
              </a:buClr>
              <a:buSzPts val="1100"/>
              <a:buFont typeface="Arial"/>
              <a:buNone/>
            </a:pPr>
            <a:r>
              <a:rPr lang="fr-FR" sz="2250" b="1" dirty="0">
                <a:solidFill>
                  <a:srgbClr val="101010"/>
                </a:solidFill>
                <a:highlight>
                  <a:srgbClr val="FFFFFF"/>
                </a:highlight>
              </a:rPr>
              <a:t>1. </a:t>
            </a:r>
            <a:r>
              <a:rPr lang="fr-FR" sz="2250" b="1" dirty="0" err="1">
                <a:solidFill>
                  <a:srgbClr val="101010"/>
                </a:solidFill>
                <a:highlight>
                  <a:srgbClr val="FFFFFF"/>
                </a:highlight>
              </a:rPr>
              <a:t>Vineeta</a:t>
            </a:r>
            <a:r>
              <a:rPr lang="fr-FR" sz="2250" b="1" dirty="0">
                <a:solidFill>
                  <a:srgbClr val="101010"/>
                </a:solidFill>
                <a:highlight>
                  <a:srgbClr val="FFFFFF"/>
                </a:highlight>
              </a:rPr>
              <a:t> Singh (SUGAR Cosmetics)</a:t>
            </a:r>
            <a:endParaRPr sz="2250" b="1" dirty="0">
              <a:solidFill>
                <a:srgbClr val="101010"/>
              </a:solidFill>
              <a:highlight>
                <a:srgbClr val="FFFFFF"/>
              </a:highlight>
            </a:endParaRPr>
          </a:p>
        </p:txBody>
      </p:sp>
      <p:pic>
        <p:nvPicPr>
          <p:cNvPr id="429" name="Google Shape;429;g308459160e0_0_0"/>
          <p:cNvPicPr preferRelativeResize="0"/>
          <p:nvPr/>
        </p:nvPicPr>
        <p:blipFill rotWithShape="1">
          <a:blip r:embed="rId8">
            <a:alphaModFix/>
          </a:blip>
          <a:srcRect l="32046"/>
          <a:stretch/>
        </p:blipFill>
        <p:spPr>
          <a:xfrm>
            <a:off x="9714349" y="3044846"/>
            <a:ext cx="2697975" cy="1929582"/>
          </a:xfrm>
          <a:prstGeom prst="rect">
            <a:avLst/>
          </a:prstGeom>
          <a:noFill/>
          <a:ln>
            <a:noFill/>
          </a:ln>
        </p:spPr>
      </p:pic>
      <p:sp>
        <p:nvSpPr>
          <p:cNvPr id="430" name="Google Shape;430;g308459160e0_0_0"/>
          <p:cNvSpPr txBox="1"/>
          <p:nvPr/>
        </p:nvSpPr>
        <p:spPr>
          <a:xfrm>
            <a:off x="5334600" y="3719800"/>
            <a:ext cx="4929600" cy="531000"/>
          </a:xfrm>
          <a:prstGeom prst="rect">
            <a:avLst/>
          </a:prstGeom>
          <a:noFill/>
          <a:ln>
            <a:noFill/>
          </a:ln>
        </p:spPr>
        <p:txBody>
          <a:bodyPr spcFirstLastPara="1" wrap="square" lIns="91425" tIns="91425" rIns="91425" bIns="91425" anchor="t" anchorCtr="0">
            <a:spAutoFit/>
          </a:bodyPr>
          <a:lstStyle/>
          <a:p>
            <a:pPr marL="0" lvl="0" indent="0" algn="just" rtl="0">
              <a:lnSpc>
                <a:spcPct val="126666"/>
              </a:lnSpc>
              <a:spcBef>
                <a:spcPts val="0"/>
              </a:spcBef>
              <a:spcAft>
                <a:spcPts val="1900"/>
              </a:spcAft>
              <a:buClr>
                <a:schemeClr val="dk1"/>
              </a:buClr>
              <a:buSzPts val="1100"/>
              <a:buFont typeface="Arial"/>
              <a:buNone/>
            </a:pPr>
            <a:r>
              <a:rPr lang="fr-FR" sz="2250" b="1">
                <a:solidFill>
                  <a:srgbClr val="101010"/>
                </a:solidFill>
                <a:highlight>
                  <a:srgbClr val="FFFFFF"/>
                </a:highlight>
              </a:rPr>
              <a:t>2. Kris Gopalakrishnan (Infosys)</a:t>
            </a:r>
            <a:endParaRPr sz="2250" b="1">
              <a:solidFill>
                <a:srgbClr val="101010"/>
              </a:solidFill>
              <a:highlight>
                <a:srgbClr val="FFFFFF"/>
              </a:highlight>
            </a:endParaRPr>
          </a:p>
        </p:txBody>
      </p:sp>
      <p:pic>
        <p:nvPicPr>
          <p:cNvPr id="431" name="Google Shape;431;g308459160e0_0_0"/>
          <p:cNvPicPr preferRelativeResize="0"/>
          <p:nvPr/>
        </p:nvPicPr>
        <p:blipFill rotWithShape="1">
          <a:blip r:embed="rId9">
            <a:alphaModFix/>
          </a:blip>
          <a:srcRect l="13457"/>
          <a:stretch/>
        </p:blipFill>
        <p:spPr>
          <a:xfrm>
            <a:off x="444500" y="4250800"/>
            <a:ext cx="2814326" cy="1858324"/>
          </a:xfrm>
          <a:prstGeom prst="rect">
            <a:avLst/>
          </a:prstGeom>
          <a:noFill/>
          <a:ln>
            <a:noFill/>
          </a:ln>
        </p:spPr>
      </p:pic>
      <p:sp>
        <p:nvSpPr>
          <p:cNvPr id="432" name="Google Shape;432;g308459160e0_0_0"/>
          <p:cNvSpPr txBox="1"/>
          <p:nvPr/>
        </p:nvSpPr>
        <p:spPr>
          <a:xfrm>
            <a:off x="3429000" y="5035375"/>
            <a:ext cx="6228000" cy="868028"/>
          </a:xfrm>
          <a:prstGeom prst="rect">
            <a:avLst/>
          </a:prstGeom>
          <a:noFill/>
          <a:ln>
            <a:noFill/>
          </a:ln>
        </p:spPr>
        <p:txBody>
          <a:bodyPr spcFirstLastPara="1" wrap="square" lIns="91425" tIns="91425" rIns="91425" bIns="91425" anchor="t" anchorCtr="0">
            <a:spAutoFit/>
          </a:bodyPr>
          <a:lstStyle/>
          <a:p>
            <a:pPr marL="0" lvl="0" indent="0" algn="just" rtl="0">
              <a:lnSpc>
                <a:spcPct val="126666"/>
              </a:lnSpc>
              <a:spcBef>
                <a:spcPts val="0"/>
              </a:spcBef>
              <a:spcAft>
                <a:spcPts val="1900"/>
              </a:spcAft>
              <a:buClr>
                <a:schemeClr val="dk1"/>
              </a:buClr>
              <a:buSzPts val="1100"/>
              <a:buFont typeface="Arial"/>
              <a:buNone/>
            </a:pPr>
            <a:r>
              <a:rPr lang="fr-FR" sz="2250" b="1" dirty="0">
                <a:solidFill>
                  <a:srgbClr val="101010"/>
                </a:solidFill>
                <a:highlight>
                  <a:srgbClr val="FFFFFF"/>
                </a:highlight>
              </a:rPr>
              <a:t>3. Prabhakar Raghavan (Vice-CEO Google)</a:t>
            </a:r>
            <a:endParaRPr sz="2250" b="1" dirty="0">
              <a:solidFill>
                <a:srgbClr val="101010"/>
              </a:solidFill>
              <a:highlight>
                <a:srgbClr val="FFFFFF"/>
              </a:highlight>
            </a:endParaRPr>
          </a:p>
        </p:txBody>
      </p:sp>
      <p:pic>
        <p:nvPicPr>
          <p:cNvPr id="433" name="Google Shape;433;g308459160e0_0_0"/>
          <p:cNvPicPr preferRelativeResize="0"/>
          <p:nvPr/>
        </p:nvPicPr>
        <p:blipFill rotWithShape="1">
          <a:blip r:embed="rId10">
            <a:alphaModFix/>
          </a:blip>
          <a:srcRect l="4132" r="9593"/>
          <a:stretch/>
        </p:blipFill>
        <p:spPr>
          <a:xfrm>
            <a:off x="9891550" y="5526807"/>
            <a:ext cx="2428052" cy="1608176"/>
          </a:xfrm>
          <a:prstGeom prst="rect">
            <a:avLst/>
          </a:prstGeom>
          <a:noFill/>
          <a:ln>
            <a:noFill/>
          </a:ln>
        </p:spPr>
      </p:pic>
      <p:sp>
        <p:nvSpPr>
          <p:cNvPr id="434" name="Google Shape;434;g308459160e0_0_0"/>
          <p:cNvSpPr txBox="1"/>
          <p:nvPr/>
        </p:nvSpPr>
        <p:spPr>
          <a:xfrm>
            <a:off x="6221875" y="6253600"/>
            <a:ext cx="4318200" cy="1174800"/>
          </a:xfrm>
          <a:prstGeom prst="rect">
            <a:avLst/>
          </a:prstGeom>
          <a:noFill/>
          <a:ln>
            <a:noFill/>
          </a:ln>
        </p:spPr>
        <p:txBody>
          <a:bodyPr spcFirstLastPara="1" wrap="square" lIns="91425" tIns="91425" rIns="91425" bIns="91425" anchor="t" anchorCtr="0">
            <a:spAutoFit/>
          </a:bodyPr>
          <a:lstStyle/>
          <a:p>
            <a:pPr marL="0" lvl="0" indent="0" algn="just" rtl="0">
              <a:lnSpc>
                <a:spcPct val="126666"/>
              </a:lnSpc>
              <a:spcBef>
                <a:spcPts val="0"/>
              </a:spcBef>
              <a:spcAft>
                <a:spcPts val="0"/>
              </a:spcAft>
              <a:buClr>
                <a:schemeClr val="dk1"/>
              </a:buClr>
              <a:buSzPts val="1100"/>
              <a:buFont typeface="Arial"/>
              <a:buNone/>
            </a:pPr>
            <a:r>
              <a:rPr lang="fr-FR" sz="2250" b="1" dirty="0">
                <a:solidFill>
                  <a:srgbClr val="101010"/>
                </a:solidFill>
                <a:highlight>
                  <a:srgbClr val="FFFFFF"/>
                </a:highlight>
              </a:rPr>
              <a:t>4. M. </a:t>
            </a:r>
            <a:r>
              <a:rPr lang="fr-FR" sz="2250" b="1" dirty="0" err="1">
                <a:solidFill>
                  <a:srgbClr val="101010"/>
                </a:solidFill>
                <a:highlight>
                  <a:srgbClr val="FFFFFF"/>
                </a:highlight>
              </a:rPr>
              <a:t>Jagadesh</a:t>
            </a:r>
            <a:r>
              <a:rPr lang="fr-FR" sz="2250" b="1" dirty="0">
                <a:solidFill>
                  <a:srgbClr val="101010"/>
                </a:solidFill>
                <a:highlight>
                  <a:srgbClr val="FFFFFF"/>
                </a:highlight>
              </a:rPr>
              <a:t> Kumar (UGC)</a:t>
            </a:r>
            <a:endParaRPr sz="2250" b="1" dirty="0">
              <a:solidFill>
                <a:srgbClr val="101010"/>
              </a:solidFill>
              <a:highlight>
                <a:srgbClr val="FFFFFF"/>
              </a:highlight>
            </a:endParaRPr>
          </a:p>
          <a:p>
            <a:pPr marL="0" lvl="0" indent="0" algn="l" rtl="0">
              <a:spcBef>
                <a:spcPts val="1900"/>
              </a:spcBef>
              <a:spcAft>
                <a:spcPts val="0"/>
              </a:spcAft>
              <a:buNone/>
            </a:pPr>
            <a:endParaRPr sz="2000" dirty="0">
              <a:solidFill>
                <a:srgbClr val="838787"/>
              </a:solidFill>
              <a:latin typeface="Work Sans"/>
              <a:ea typeface="Work Sans"/>
              <a:cs typeface="Work Sans"/>
              <a:sym typeface="Work Sans"/>
            </a:endParaRPr>
          </a:p>
        </p:txBody>
      </p:sp>
      <p:pic>
        <p:nvPicPr>
          <p:cNvPr id="435" name="Google Shape;435;g308459160e0_0_0"/>
          <p:cNvPicPr preferRelativeResize="0"/>
          <p:nvPr/>
        </p:nvPicPr>
        <p:blipFill>
          <a:blip r:embed="rId11">
            <a:alphaModFix/>
          </a:blip>
          <a:stretch>
            <a:fillRect/>
          </a:stretch>
        </p:blipFill>
        <p:spPr>
          <a:xfrm>
            <a:off x="890975" y="6827925"/>
            <a:ext cx="2538025" cy="1450300"/>
          </a:xfrm>
          <a:prstGeom prst="rect">
            <a:avLst/>
          </a:prstGeom>
          <a:noFill/>
          <a:ln>
            <a:noFill/>
          </a:ln>
        </p:spPr>
      </p:pic>
      <p:sp>
        <p:nvSpPr>
          <p:cNvPr id="436" name="Google Shape;436;g308459160e0_0_0"/>
          <p:cNvSpPr txBox="1"/>
          <p:nvPr/>
        </p:nvSpPr>
        <p:spPr>
          <a:xfrm>
            <a:off x="3429000" y="7408725"/>
            <a:ext cx="6228000" cy="1174800"/>
          </a:xfrm>
          <a:prstGeom prst="rect">
            <a:avLst/>
          </a:prstGeom>
          <a:noFill/>
          <a:ln>
            <a:noFill/>
          </a:ln>
        </p:spPr>
        <p:txBody>
          <a:bodyPr spcFirstLastPara="1" wrap="square" lIns="91425" tIns="91425" rIns="91425" bIns="91425" anchor="t" anchorCtr="0">
            <a:spAutoFit/>
          </a:bodyPr>
          <a:lstStyle/>
          <a:p>
            <a:pPr marL="0" lvl="0" indent="0" algn="just" rtl="0">
              <a:lnSpc>
                <a:spcPct val="126666"/>
              </a:lnSpc>
              <a:spcBef>
                <a:spcPts val="0"/>
              </a:spcBef>
              <a:spcAft>
                <a:spcPts val="0"/>
              </a:spcAft>
              <a:buClr>
                <a:schemeClr val="dk1"/>
              </a:buClr>
              <a:buSzPts val="1100"/>
              <a:buFont typeface="Arial"/>
              <a:buNone/>
            </a:pPr>
            <a:r>
              <a:rPr lang="fr-FR" sz="2250" b="1" dirty="0">
                <a:solidFill>
                  <a:srgbClr val="101010"/>
                </a:solidFill>
                <a:highlight>
                  <a:srgbClr val="FFFFFF"/>
                </a:highlight>
              </a:rPr>
              <a:t>5. Prem Watsa (Fairfax Financial Holdings)</a:t>
            </a:r>
            <a:endParaRPr sz="2250" b="1" dirty="0">
              <a:solidFill>
                <a:srgbClr val="101010"/>
              </a:solidFill>
              <a:highlight>
                <a:srgbClr val="FFFFFF"/>
              </a:highlight>
            </a:endParaRPr>
          </a:p>
          <a:p>
            <a:pPr marL="0" lvl="0" indent="0" algn="l" rtl="0">
              <a:spcBef>
                <a:spcPts val="1900"/>
              </a:spcBef>
              <a:spcAft>
                <a:spcPts val="0"/>
              </a:spcAft>
              <a:buNone/>
            </a:pPr>
            <a:endParaRPr sz="2000" dirty="0">
              <a:solidFill>
                <a:srgbClr val="838787"/>
              </a:solidFill>
              <a:latin typeface="Work Sans"/>
              <a:ea typeface="Work Sans"/>
              <a:cs typeface="Work Sans"/>
              <a:sym typeface="Work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03" y="0"/>
            <a:ext cx="230924" cy="43982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03" y="5352427"/>
            <a:ext cx="230924" cy="44011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54000" y="3429000"/>
            <a:ext cx="4572000" cy="39243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48956" y="3427670"/>
            <a:ext cx="6078220" cy="3921125"/>
          </a:xfrm>
          <a:custGeom>
            <a:avLst/>
            <a:gdLst/>
            <a:ahLst/>
            <a:cxnLst/>
            <a:rect l="l" t="t" r="r" b="b"/>
            <a:pathLst>
              <a:path w="6078220" h="3921125">
                <a:moveTo>
                  <a:pt x="0" y="0"/>
                </a:moveTo>
                <a:lnTo>
                  <a:pt x="0" y="3921125"/>
                </a:lnTo>
                <a:lnTo>
                  <a:pt x="6077737" y="3921125"/>
                </a:lnTo>
                <a:lnTo>
                  <a:pt x="6077737" y="0"/>
                </a:lnTo>
                <a:lnTo>
                  <a:pt x="0" y="0"/>
                </a:lnTo>
                <a:close/>
              </a:path>
            </a:pathLst>
          </a:custGeom>
          <a:ln w="63500">
            <a:solidFill>
              <a:srgbClr val="FFFFFF"/>
            </a:solidFill>
          </a:ln>
        </p:spPr>
        <p:txBody>
          <a:bodyPr wrap="square" lIns="0" tIns="0" rIns="0" bIns="0" rtlCol="0"/>
          <a:lstStyle/>
          <a:p>
            <a:endParaRPr/>
          </a:p>
        </p:txBody>
      </p:sp>
      <p:sp>
        <p:nvSpPr>
          <p:cNvPr id="6" name="object 6"/>
          <p:cNvSpPr/>
          <p:nvPr/>
        </p:nvSpPr>
        <p:spPr>
          <a:xfrm>
            <a:off x="6248400" y="38100"/>
            <a:ext cx="6756400" cy="317546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254129" y="43707"/>
            <a:ext cx="6668770" cy="5045075"/>
          </a:xfrm>
          <a:custGeom>
            <a:avLst/>
            <a:gdLst/>
            <a:ahLst/>
            <a:cxnLst/>
            <a:rect l="l" t="t" r="r" b="b"/>
            <a:pathLst>
              <a:path w="6668770" h="5045075">
                <a:moveTo>
                  <a:pt x="0" y="0"/>
                </a:moveTo>
                <a:lnTo>
                  <a:pt x="0" y="5044681"/>
                </a:lnTo>
                <a:lnTo>
                  <a:pt x="6668287" y="5044681"/>
                </a:lnTo>
                <a:lnTo>
                  <a:pt x="6668287" y="0"/>
                </a:lnTo>
                <a:lnTo>
                  <a:pt x="0" y="0"/>
                </a:lnTo>
                <a:close/>
              </a:path>
            </a:pathLst>
          </a:custGeom>
          <a:ln w="63500">
            <a:solidFill>
              <a:srgbClr val="FFFFFF"/>
            </a:solidFill>
          </a:ln>
        </p:spPr>
        <p:txBody>
          <a:bodyPr wrap="square" lIns="0" tIns="0" rIns="0" bIns="0" rtlCol="0"/>
          <a:lstStyle/>
          <a:p>
            <a:endParaRPr/>
          </a:p>
        </p:txBody>
      </p:sp>
      <p:sp>
        <p:nvSpPr>
          <p:cNvPr id="8" name="object 8"/>
          <p:cNvSpPr/>
          <p:nvPr/>
        </p:nvSpPr>
        <p:spPr>
          <a:xfrm>
            <a:off x="7721600" y="6284585"/>
            <a:ext cx="5258904" cy="348337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41300" y="38099"/>
            <a:ext cx="6085876" cy="3385065"/>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239828" y="44375"/>
            <a:ext cx="6012180" cy="3378200"/>
          </a:xfrm>
          <a:custGeom>
            <a:avLst/>
            <a:gdLst/>
            <a:ahLst/>
            <a:cxnLst/>
            <a:rect l="l" t="t" r="r" b="b"/>
            <a:pathLst>
              <a:path w="6012180" h="3378200">
                <a:moveTo>
                  <a:pt x="0" y="0"/>
                </a:moveTo>
                <a:lnTo>
                  <a:pt x="0" y="3378200"/>
                </a:lnTo>
                <a:lnTo>
                  <a:pt x="6011862" y="3378200"/>
                </a:lnTo>
                <a:lnTo>
                  <a:pt x="6011862" y="0"/>
                </a:lnTo>
                <a:lnTo>
                  <a:pt x="0" y="0"/>
                </a:lnTo>
                <a:close/>
              </a:path>
            </a:pathLst>
          </a:custGeom>
          <a:ln w="63500">
            <a:solidFill>
              <a:srgbClr val="FFFFFF"/>
            </a:solidFill>
          </a:ln>
        </p:spPr>
        <p:txBody>
          <a:bodyPr wrap="square" lIns="0" tIns="0" rIns="0" bIns="0" rtlCol="0"/>
          <a:lstStyle/>
          <a:p>
            <a:endParaRPr/>
          </a:p>
        </p:txBody>
      </p:sp>
      <p:sp>
        <p:nvSpPr>
          <p:cNvPr id="12" name="object 12"/>
          <p:cNvSpPr/>
          <p:nvPr/>
        </p:nvSpPr>
        <p:spPr>
          <a:xfrm>
            <a:off x="241300" y="6489699"/>
            <a:ext cx="4584700" cy="3251835"/>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238834" y="6494481"/>
            <a:ext cx="6012180" cy="3251835"/>
          </a:xfrm>
          <a:custGeom>
            <a:avLst/>
            <a:gdLst/>
            <a:ahLst/>
            <a:cxnLst/>
            <a:rect l="l" t="t" r="r" b="b"/>
            <a:pathLst>
              <a:path w="6012180" h="3251834">
                <a:moveTo>
                  <a:pt x="0" y="0"/>
                </a:moveTo>
                <a:lnTo>
                  <a:pt x="0" y="3251593"/>
                </a:lnTo>
                <a:lnTo>
                  <a:pt x="6011862" y="3251593"/>
                </a:lnTo>
                <a:lnTo>
                  <a:pt x="6011862" y="0"/>
                </a:lnTo>
                <a:lnTo>
                  <a:pt x="0" y="0"/>
                </a:lnTo>
                <a:close/>
              </a:path>
            </a:pathLst>
          </a:custGeom>
          <a:ln w="63499">
            <a:solidFill>
              <a:srgbClr val="FFFFFF"/>
            </a:solidFill>
          </a:ln>
        </p:spPr>
        <p:txBody>
          <a:bodyPr wrap="square" lIns="0" tIns="0" rIns="0" bIns="0" rtlCol="0"/>
          <a:lstStyle/>
          <a:p>
            <a:endParaRPr/>
          </a:p>
        </p:txBody>
      </p:sp>
      <p:pic>
        <p:nvPicPr>
          <p:cNvPr id="2050" name="Picture 2" descr="PG near IITM Research Park, Chennai with Food | For Boys, Girls, Unisex  Hostels">
            <a:extLst>
              <a:ext uri="{FF2B5EF4-FFF2-40B4-BE49-F238E27FC236}">
                <a16:creationId xmlns:a16="http://schemas.microsoft.com/office/drawing/2014/main" id="{219C9180-D71B-190B-3A1F-A5E53A0B0D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5076" y="3246750"/>
            <a:ext cx="4019524" cy="32356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ID-19 lockdown: IIT Madras spreads students across three hostels after  backlash">
            <a:extLst>
              <a:ext uri="{FF2B5EF4-FFF2-40B4-BE49-F238E27FC236}">
                <a16:creationId xmlns:a16="http://schemas.microsoft.com/office/drawing/2014/main" id="{52D28914-144C-ECAF-8A07-E671D9685F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25662" y="3186242"/>
            <a:ext cx="3997238" cy="32431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bout IIT Madras - GDC - Indian Institute of Technology Madras">
            <a:extLst>
              <a:ext uri="{FF2B5EF4-FFF2-40B4-BE49-F238E27FC236}">
                <a16:creationId xmlns:a16="http://schemas.microsoft.com/office/drawing/2014/main" id="{FA04F3A5-984B-0F40-C0F4-55FE44D14F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6628" y="6489699"/>
            <a:ext cx="2914972" cy="3278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07f795d5fa_0_8"/>
          <p:cNvSpPr txBox="1"/>
          <p:nvPr/>
        </p:nvSpPr>
        <p:spPr>
          <a:xfrm>
            <a:off x="652250" y="2480375"/>
            <a:ext cx="5862600" cy="411600"/>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1120"/>
              </a:spcBef>
              <a:spcAft>
                <a:spcPts val="0"/>
              </a:spcAft>
              <a:buNone/>
            </a:pPr>
            <a:endParaRPr sz="2600">
              <a:solidFill>
                <a:schemeClr val="dk1"/>
              </a:solidFill>
              <a:latin typeface="Work Sans"/>
              <a:ea typeface="Work Sans"/>
              <a:cs typeface="Work Sans"/>
              <a:sym typeface="Work Sans"/>
            </a:endParaRPr>
          </a:p>
        </p:txBody>
      </p:sp>
      <p:sp>
        <p:nvSpPr>
          <p:cNvPr id="263" name="Google Shape;263;g307f795d5fa_0_8"/>
          <p:cNvSpPr txBox="1"/>
          <p:nvPr/>
        </p:nvSpPr>
        <p:spPr>
          <a:xfrm>
            <a:off x="437900" y="490900"/>
            <a:ext cx="44190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2400" b="1">
                <a:solidFill>
                  <a:srgbClr val="838787"/>
                </a:solidFill>
                <a:latin typeface="Trebuchet MS"/>
                <a:ea typeface="Trebuchet MS"/>
                <a:cs typeface="Trebuchet MS"/>
                <a:sym typeface="Trebuchet MS"/>
              </a:rPr>
              <a:t>MOBILITÉ ÉTUDIANTE EN INDE</a:t>
            </a:r>
            <a:endParaRPr sz="2400">
              <a:solidFill>
                <a:schemeClr val="dk1"/>
              </a:solidFill>
              <a:latin typeface="Trebuchet MS"/>
              <a:ea typeface="Trebuchet MS"/>
              <a:cs typeface="Trebuchet MS"/>
              <a:sym typeface="Trebuchet MS"/>
            </a:endParaRPr>
          </a:p>
        </p:txBody>
      </p:sp>
      <p:sp>
        <p:nvSpPr>
          <p:cNvPr id="264" name="Google Shape;264;g307f795d5fa_0_8"/>
          <p:cNvSpPr/>
          <p:nvPr/>
        </p:nvSpPr>
        <p:spPr>
          <a:xfrm>
            <a:off x="3" y="245450"/>
            <a:ext cx="231000" cy="4398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g307f795d5fa_0_8"/>
          <p:cNvSpPr/>
          <p:nvPr/>
        </p:nvSpPr>
        <p:spPr>
          <a:xfrm>
            <a:off x="3" y="5597877"/>
            <a:ext cx="231000" cy="44013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g307f795d5fa_0_8"/>
          <p:cNvSpPr txBox="1"/>
          <p:nvPr/>
        </p:nvSpPr>
        <p:spPr>
          <a:xfrm>
            <a:off x="7009461" y="6179224"/>
            <a:ext cx="6262500" cy="568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endParaRPr sz="3600">
              <a:solidFill>
                <a:srgbClr val="C00000"/>
              </a:solidFill>
              <a:latin typeface="Arial"/>
              <a:ea typeface="Arial"/>
              <a:cs typeface="Arial"/>
              <a:sym typeface="Arial"/>
            </a:endParaRPr>
          </a:p>
        </p:txBody>
      </p:sp>
      <p:sp>
        <p:nvSpPr>
          <p:cNvPr id="269" name="Google Shape;269;g307f795d5fa_0_8"/>
          <p:cNvSpPr txBox="1"/>
          <p:nvPr/>
        </p:nvSpPr>
        <p:spPr>
          <a:xfrm>
            <a:off x="7008511" y="6746893"/>
            <a:ext cx="5748000" cy="828600"/>
          </a:xfrm>
          <a:prstGeom prst="rect">
            <a:avLst/>
          </a:prstGeom>
          <a:noFill/>
          <a:ln>
            <a:noFill/>
          </a:ln>
        </p:spPr>
        <p:txBody>
          <a:bodyPr spcFirstLastPara="1" wrap="square" lIns="0" tIns="66025" rIns="0" bIns="0" anchor="t" anchorCtr="0">
            <a:spAutoFit/>
          </a:bodyPr>
          <a:lstStyle/>
          <a:p>
            <a:pPr marL="12700" marR="0" lvl="0" indent="0" algn="l" rtl="0">
              <a:lnSpc>
                <a:spcPct val="100000"/>
              </a:lnSpc>
              <a:spcBef>
                <a:spcPts val="1240"/>
              </a:spcBef>
              <a:spcAft>
                <a:spcPts val="0"/>
              </a:spcAft>
              <a:buNone/>
            </a:pPr>
            <a:endParaRPr sz="2300">
              <a:solidFill>
                <a:schemeClr val="dk1"/>
              </a:solidFill>
              <a:latin typeface="Work Sans"/>
              <a:ea typeface="Work Sans"/>
              <a:cs typeface="Work Sans"/>
              <a:sym typeface="Work Sans"/>
            </a:endParaRPr>
          </a:p>
          <a:p>
            <a:pPr marL="12700" marR="0" lvl="0" indent="0" algn="l" rtl="0">
              <a:lnSpc>
                <a:spcPct val="100000"/>
              </a:lnSpc>
              <a:spcBef>
                <a:spcPts val="420"/>
              </a:spcBef>
              <a:spcAft>
                <a:spcPts val="0"/>
              </a:spcAft>
              <a:buNone/>
            </a:pPr>
            <a:endParaRPr sz="2300">
              <a:solidFill>
                <a:schemeClr val="dk1"/>
              </a:solidFill>
              <a:latin typeface="Work Sans"/>
              <a:ea typeface="Work Sans"/>
              <a:cs typeface="Work Sans"/>
              <a:sym typeface="Work Sans"/>
            </a:endParaRPr>
          </a:p>
        </p:txBody>
      </p:sp>
      <p:grpSp>
        <p:nvGrpSpPr>
          <p:cNvPr id="270" name="Google Shape;270;g307f795d5fa_0_8"/>
          <p:cNvGrpSpPr/>
          <p:nvPr/>
        </p:nvGrpSpPr>
        <p:grpSpPr>
          <a:xfrm>
            <a:off x="9023300" y="178300"/>
            <a:ext cx="3494400" cy="888900"/>
            <a:chOff x="9017000" y="76200"/>
            <a:chExt cx="3494400" cy="888900"/>
          </a:xfrm>
        </p:grpSpPr>
        <p:sp>
          <p:nvSpPr>
            <p:cNvPr id="271" name="Google Shape;271;g307f795d5fa_0_8"/>
            <p:cNvSpPr/>
            <p:nvPr/>
          </p:nvSpPr>
          <p:spPr>
            <a:xfrm>
              <a:off x="11379200" y="76200"/>
              <a:ext cx="1132200" cy="8007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g307f795d5fa_0_8"/>
            <p:cNvSpPr/>
            <p:nvPr/>
          </p:nvSpPr>
          <p:spPr>
            <a:xfrm>
              <a:off x="9017000" y="76200"/>
              <a:ext cx="2260500" cy="88890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3" name="Google Shape;273;g307f795d5fa_0_8"/>
          <p:cNvSpPr txBox="1"/>
          <p:nvPr/>
        </p:nvSpPr>
        <p:spPr>
          <a:xfrm>
            <a:off x="2144500" y="2092825"/>
            <a:ext cx="388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838787"/>
              </a:solidFill>
              <a:latin typeface="Work Sans"/>
              <a:ea typeface="Work Sans"/>
              <a:cs typeface="Work Sans"/>
              <a:sym typeface="Work Sans"/>
            </a:endParaRPr>
          </a:p>
        </p:txBody>
      </p:sp>
      <p:sp>
        <p:nvSpPr>
          <p:cNvPr id="5" name="TextBox 4">
            <a:extLst>
              <a:ext uri="{FF2B5EF4-FFF2-40B4-BE49-F238E27FC236}">
                <a16:creationId xmlns:a16="http://schemas.microsoft.com/office/drawing/2014/main" id="{3127EBAC-17A5-19A7-BF4D-DA13192CB286}"/>
              </a:ext>
            </a:extLst>
          </p:cNvPr>
          <p:cNvSpPr txBox="1"/>
          <p:nvPr/>
        </p:nvSpPr>
        <p:spPr>
          <a:xfrm flipH="1">
            <a:off x="5525867" y="3525193"/>
            <a:ext cx="2393555" cy="2569934"/>
          </a:xfrm>
          <a:prstGeom prst="rect">
            <a:avLst/>
          </a:prstGeom>
          <a:noFill/>
        </p:spPr>
        <p:txBody>
          <a:bodyPr wrap="square">
            <a:spAutoFit/>
          </a:bodyPr>
          <a:lstStyle/>
          <a:p>
            <a:pPr algn="ctr"/>
            <a:r>
              <a:rPr lang="fr-FR" sz="2300" dirty="0">
                <a:latin typeface="Work Sans" pitchFamily="2" charset="0"/>
              </a:rPr>
              <a:t>Une démonstration en direct de quelques projets remarquables à IIT Madras</a:t>
            </a:r>
            <a:endParaRPr lang="en-IN" sz="2300" dirty="0">
              <a:latin typeface="Work Sans" pitchFamily="2" charset="0"/>
            </a:endParaRPr>
          </a:p>
        </p:txBody>
      </p:sp>
      <p:sp>
        <p:nvSpPr>
          <p:cNvPr id="2" name="object 12">
            <a:extLst>
              <a:ext uri="{FF2B5EF4-FFF2-40B4-BE49-F238E27FC236}">
                <a16:creationId xmlns:a16="http://schemas.microsoft.com/office/drawing/2014/main" id="{F9EEB62F-BF91-C1C5-DF31-33EEC3686CFB}"/>
              </a:ext>
            </a:extLst>
          </p:cNvPr>
          <p:cNvSpPr/>
          <p:nvPr/>
        </p:nvSpPr>
        <p:spPr>
          <a:xfrm>
            <a:off x="6138383" y="1499555"/>
            <a:ext cx="1085870" cy="1085870"/>
          </a:xfrm>
          <a:prstGeom prst="rect">
            <a:avLst/>
          </a:prstGeom>
          <a:blipFill>
            <a:blip r:embed="rId10" cstate="print"/>
            <a:stretch>
              <a:fillRect/>
            </a:stretch>
          </a:blipFill>
        </p:spPr>
        <p:txBody>
          <a:bodyPr wrap="square" lIns="0" tIns="0" rIns="0" bIns="0" rtlCol="0"/>
          <a:lstStyle/>
          <a:p>
            <a:endParaRPr/>
          </a:p>
        </p:txBody>
      </p:sp>
      <p:pic>
        <p:nvPicPr>
          <p:cNvPr id="6" name="WhatsApp Video 2024-10-11 at 11.19.29_9f86c53b">
            <a:hlinkClick r:id="" action="ppaction://media"/>
            <a:extLst>
              <a:ext uri="{FF2B5EF4-FFF2-40B4-BE49-F238E27FC236}">
                <a16:creationId xmlns:a16="http://schemas.microsoft.com/office/drawing/2014/main" id="{0071568E-E867-A7A6-27A2-178FFA768BFA}"/>
              </a:ext>
            </a:extLst>
          </p:cNvPr>
          <p:cNvPicPr>
            <a:picLocks noChangeAspect="1"/>
          </p:cNvPicPr>
          <p:nvPr>
            <a:videoFile r:link="rId1"/>
            <p:extLst>
              <p:ext uri="{DAA4B4D4-6D71-4841-9C94-3DE7FCFB9230}">
                <p14:media xmlns:p14="http://schemas.microsoft.com/office/powerpoint/2010/main" r:embed="rId2">
                  <p14:trim end="14168.3333"/>
                </p14:media>
              </p:ext>
            </p:extLst>
          </p:nvPr>
        </p:nvPicPr>
        <p:blipFill>
          <a:blip r:embed="rId11"/>
          <a:stretch>
            <a:fillRect/>
          </a:stretch>
        </p:blipFill>
        <p:spPr>
          <a:xfrm>
            <a:off x="663678" y="1159588"/>
            <a:ext cx="4695722" cy="7972549"/>
          </a:xfrm>
          <a:prstGeom prst="rect">
            <a:avLst/>
          </a:prstGeom>
        </p:spPr>
      </p:pic>
      <p:pic>
        <p:nvPicPr>
          <p:cNvPr id="7" name="WhatsApp Video 2024-10-11 at 11.44.22_5bfcea8e">
            <a:hlinkClick r:id="" action="ppaction://media"/>
            <a:extLst>
              <a:ext uri="{FF2B5EF4-FFF2-40B4-BE49-F238E27FC236}">
                <a16:creationId xmlns:a16="http://schemas.microsoft.com/office/drawing/2014/main" id="{BB86AAC1-7395-B372-FE43-1C4990EA3FE8}"/>
              </a:ext>
            </a:extLst>
          </p:cNvPr>
          <p:cNvPicPr>
            <a:picLocks noChangeAspect="1"/>
          </p:cNvPicPr>
          <p:nvPr>
            <a:videoFile r:link="rId1"/>
            <p:extLst>
              <p:ext uri="{DAA4B4D4-6D71-4841-9C94-3DE7FCFB9230}">
                <p14:media xmlns:p14="http://schemas.microsoft.com/office/powerpoint/2010/main" r:embed="rId3">
                  <p14:trim end="0.7083"/>
                </p14:media>
              </p:ext>
            </p:extLst>
          </p:nvPr>
        </p:nvPicPr>
        <p:blipFill>
          <a:blip r:embed="rId12"/>
          <a:stretch>
            <a:fillRect/>
          </a:stretch>
        </p:blipFill>
        <p:spPr>
          <a:xfrm>
            <a:off x="8085890" y="1159588"/>
            <a:ext cx="4382287" cy="7972549"/>
          </a:xfrm>
          <a:prstGeom prst="rect">
            <a:avLst/>
          </a:prstGeom>
        </p:spPr>
      </p:pic>
    </p:spTree>
    <p:extLst>
      <p:ext uri="{BB962C8B-B14F-4D97-AF65-F5344CB8AC3E}">
        <p14:creationId xmlns:p14="http://schemas.microsoft.com/office/powerpoint/2010/main" val="187061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6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9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1152565"/>
            <a:ext cx="10248900" cy="1490152"/>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34A5DA"/>
                </a:solidFill>
              </a:rPr>
              <a:t>VELLORE INSTITUTE OF TECHNOLOGY (VIT)</a:t>
            </a:r>
            <a:endParaRPr sz="4800" dirty="0"/>
          </a:p>
        </p:txBody>
      </p:sp>
      <p:sp>
        <p:nvSpPr>
          <p:cNvPr id="3" name="object 3"/>
          <p:cNvSpPr txBox="1"/>
          <p:nvPr/>
        </p:nvSpPr>
        <p:spPr>
          <a:xfrm>
            <a:off x="444500" y="2608285"/>
            <a:ext cx="5675630" cy="2964815"/>
          </a:xfrm>
          <a:prstGeom prst="rect">
            <a:avLst/>
          </a:prstGeom>
        </p:spPr>
        <p:txBody>
          <a:bodyPr vert="horz" wrap="square" lIns="0" tIns="12700" rIns="0" bIns="0" rtlCol="0">
            <a:spAutoFit/>
          </a:bodyPr>
          <a:lstStyle/>
          <a:p>
            <a:pPr marL="406400" marR="5080" indent="-393700">
              <a:lnSpc>
                <a:spcPct val="113100"/>
              </a:lnSpc>
              <a:spcBef>
                <a:spcPts val="100"/>
              </a:spcBef>
            </a:pPr>
            <a:r>
              <a:rPr sz="3150" spc="-70" dirty="0">
                <a:solidFill>
                  <a:srgbClr val="34A5DA"/>
                </a:solidFill>
                <a:latin typeface="Lucida Sans Unicode"/>
                <a:cs typeface="Lucida Sans Unicode"/>
              </a:rPr>
              <a:t>▸ </a:t>
            </a:r>
            <a:r>
              <a:rPr sz="3000" spc="-5" dirty="0">
                <a:solidFill>
                  <a:srgbClr val="838787"/>
                </a:solidFill>
                <a:latin typeface="Work Sans"/>
                <a:cs typeface="Work Sans"/>
              </a:rPr>
              <a:t>10 </a:t>
            </a:r>
            <a:r>
              <a:rPr sz="3000" spc="-10" dirty="0">
                <a:solidFill>
                  <a:srgbClr val="838787"/>
                </a:solidFill>
                <a:latin typeface="Work Sans"/>
                <a:cs typeface="Work Sans"/>
              </a:rPr>
              <a:t>ème </a:t>
            </a:r>
            <a:r>
              <a:rPr sz="3000" spc="-5" dirty="0">
                <a:solidFill>
                  <a:srgbClr val="838787"/>
                </a:solidFill>
                <a:latin typeface="Work Sans"/>
                <a:cs typeface="Work Sans"/>
              </a:rPr>
              <a:t>classement Inde sur  877 et 3 </a:t>
            </a:r>
            <a:r>
              <a:rPr sz="3000" spc="-10" dirty="0">
                <a:solidFill>
                  <a:srgbClr val="838787"/>
                </a:solidFill>
                <a:latin typeface="Work Sans"/>
                <a:cs typeface="Work Sans"/>
              </a:rPr>
              <a:t>ème </a:t>
            </a:r>
            <a:r>
              <a:rPr sz="3000" spc="-5" dirty="0">
                <a:solidFill>
                  <a:srgbClr val="838787"/>
                </a:solidFill>
                <a:latin typeface="Work Sans"/>
                <a:cs typeface="Work Sans"/>
              </a:rPr>
              <a:t>classement  </a:t>
            </a:r>
            <a:r>
              <a:rPr sz="3000" spc="-80" dirty="0">
                <a:solidFill>
                  <a:srgbClr val="838787"/>
                </a:solidFill>
                <a:latin typeface="Work Sans"/>
                <a:cs typeface="Work Sans"/>
              </a:rPr>
              <a:t>Tamil </a:t>
            </a:r>
            <a:r>
              <a:rPr sz="3000" spc="-10" dirty="0">
                <a:solidFill>
                  <a:srgbClr val="838787"/>
                </a:solidFill>
                <a:latin typeface="Work Sans"/>
                <a:cs typeface="Work Sans"/>
              </a:rPr>
              <a:t>Nadu </a:t>
            </a:r>
            <a:r>
              <a:rPr sz="3000" spc="-5" dirty="0">
                <a:solidFill>
                  <a:srgbClr val="838787"/>
                </a:solidFill>
                <a:latin typeface="Work Sans"/>
                <a:cs typeface="Work Sans"/>
              </a:rPr>
              <a:t>sur</a:t>
            </a:r>
            <a:r>
              <a:rPr sz="3000" spc="60" dirty="0">
                <a:solidFill>
                  <a:srgbClr val="838787"/>
                </a:solidFill>
                <a:latin typeface="Work Sans"/>
                <a:cs typeface="Work Sans"/>
              </a:rPr>
              <a:t> </a:t>
            </a:r>
            <a:r>
              <a:rPr sz="3000" spc="-5" dirty="0">
                <a:solidFill>
                  <a:srgbClr val="838787"/>
                </a:solidFill>
                <a:latin typeface="Work Sans"/>
                <a:cs typeface="Work Sans"/>
              </a:rPr>
              <a:t>55</a:t>
            </a:r>
            <a:endParaRPr sz="3000">
              <a:latin typeface="Work Sans"/>
              <a:cs typeface="Work Sans"/>
            </a:endParaRPr>
          </a:p>
          <a:p>
            <a:pPr marL="406400" marR="1132840" indent="-393700">
              <a:lnSpc>
                <a:spcPct val="112400"/>
              </a:lnSpc>
              <a:spcBef>
                <a:spcPts val="2380"/>
              </a:spcBef>
            </a:pPr>
            <a:r>
              <a:rPr sz="3150" spc="-70" dirty="0">
                <a:solidFill>
                  <a:srgbClr val="34A5DA"/>
                </a:solidFill>
                <a:latin typeface="Lucida Sans Unicode"/>
                <a:cs typeface="Lucida Sans Unicode"/>
              </a:rPr>
              <a:t>▸ </a:t>
            </a:r>
            <a:r>
              <a:rPr sz="3000" spc="-5" dirty="0">
                <a:solidFill>
                  <a:srgbClr val="838787"/>
                </a:solidFill>
                <a:latin typeface="Work Sans"/>
                <a:cs typeface="Work Sans"/>
              </a:rPr>
              <a:t>institut technologique  pluridisciplinaire</a:t>
            </a:r>
            <a:endParaRPr sz="3000">
              <a:latin typeface="Work Sans"/>
              <a:cs typeface="Work Sans"/>
            </a:endParaRPr>
          </a:p>
        </p:txBody>
      </p:sp>
      <p:sp>
        <p:nvSpPr>
          <p:cNvPr id="4" name="object 4"/>
          <p:cNvSpPr txBox="1"/>
          <p:nvPr/>
        </p:nvSpPr>
        <p:spPr>
          <a:xfrm>
            <a:off x="444500" y="5603076"/>
            <a:ext cx="5369560" cy="3538854"/>
          </a:xfrm>
          <a:prstGeom prst="rect">
            <a:avLst/>
          </a:prstGeom>
        </p:spPr>
        <p:txBody>
          <a:bodyPr vert="horz" wrap="square" lIns="0" tIns="167640" rIns="0" bIns="0" rtlCol="0">
            <a:spAutoFit/>
          </a:bodyPr>
          <a:lstStyle/>
          <a:p>
            <a:pPr marL="457200">
              <a:lnSpc>
                <a:spcPct val="100000"/>
              </a:lnSpc>
              <a:spcBef>
                <a:spcPts val="1320"/>
              </a:spcBef>
            </a:pPr>
            <a:r>
              <a:rPr sz="3150" spc="-70" dirty="0">
                <a:solidFill>
                  <a:srgbClr val="34A5DA"/>
                </a:solidFill>
                <a:latin typeface="Lucida Sans Unicode"/>
                <a:cs typeface="Lucida Sans Unicode"/>
              </a:rPr>
              <a:t>▸ </a:t>
            </a:r>
            <a:r>
              <a:rPr sz="3000" spc="-5" dirty="0">
                <a:solidFill>
                  <a:srgbClr val="838787"/>
                </a:solidFill>
                <a:latin typeface="Work Sans"/>
                <a:cs typeface="Work Sans"/>
              </a:rPr>
              <a:t>15</a:t>
            </a:r>
            <a:r>
              <a:rPr sz="3000" spc="-440" dirty="0">
                <a:solidFill>
                  <a:srgbClr val="838787"/>
                </a:solidFill>
                <a:latin typeface="Work Sans"/>
                <a:cs typeface="Work Sans"/>
              </a:rPr>
              <a:t> </a:t>
            </a:r>
            <a:r>
              <a:rPr sz="3000" spc="-5" dirty="0">
                <a:solidFill>
                  <a:srgbClr val="838787"/>
                </a:solidFill>
                <a:latin typeface="Work Sans"/>
                <a:cs typeface="Work Sans"/>
              </a:rPr>
              <a:t>facultés</a:t>
            </a:r>
            <a:endParaRPr sz="3000">
              <a:latin typeface="Work Sans"/>
              <a:cs typeface="Work Sans"/>
            </a:endParaRPr>
          </a:p>
          <a:p>
            <a:pPr marL="457200">
              <a:lnSpc>
                <a:spcPct val="100000"/>
              </a:lnSpc>
              <a:spcBef>
                <a:spcPts val="1220"/>
              </a:spcBef>
            </a:pPr>
            <a:r>
              <a:rPr sz="3150" spc="-70" dirty="0">
                <a:solidFill>
                  <a:srgbClr val="34A5DA"/>
                </a:solidFill>
                <a:latin typeface="Lucida Sans Unicode"/>
                <a:cs typeface="Lucida Sans Unicode"/>
              </a:rPr>
              <a:t>▸ </a:t>
            </a:r>
            <a:r>
              <a:rPr sz="3000" spc="-5" dirty="0">
                <a:solidFill>
                  <a:srgbClr val="838787"/>
                </a:solidFill>
                <a:latin typeface="Work Sans"/>
                <a:cs typeface="Work Sans"/>
              </a:rPr>
              <a:t>57</a:t>
            </a:r>
            <a:r>
              <a:rPr sz="3000" spc="-445" dirty="0">
                <a:solidFill>
                  <a:srgbClr val="838787"/>
                </a:solidFill>
                <a:latin typeface="Work Sans"/>
                <a:cs typeface="Work Sans"/>
              </a:rPr>
              <a:t> </a:t>
            </a:r>
            <a:r>
              <a:rPr sz="3000" spc="-5" dirty="0">
                <a:solidFill>
                  <a:srgbClr val="838787"/>
                </a:solidFill>
                <a:latin typeface="Work Sans"/>
                <a:cs typeface="Work Sans"/>
              </a:rPr>
              <a:t>départements</a:t>
            </a:r>
            <a:endParaRPr sz="3000">
              <a:latin typeface="Work Sans"/>
              <a:cs typeface="Work Sans"/>
            </a:endParaRPr>
          </a:p>
          <a:p>
            <a:pPr marL="850900" marR="5080" indent="-393700">
              <a:lnSpc>
                <a:spcPct val="112400"/>
              </a:lnSpc>
              <a:spcBef>
                <a:spcPts val="244"/>
              </a:spcBef>
            </a:pPr>
            <a:r>
              <a:rPr sz="3150" spc="-70" dirty="0">
                <a:solidFill>
                  <a:srgbClr val="34A5DA"/>
                </a:solidFill>
                <a:latin typeface="Lucida Sans Unicode"/>
                <a:cs typeface="Lucida Sans Unicode"/>
              </a:rPr>
              <a:t>▸ </a:t>
            </a:r>
            <a:r>
              <a:rPr sz="3000" spc="-5" dirty="0">
                <a:solidFill>
                  <a:srgbClr val="838787"/>
                </a:solidFill>
                <a:latin typeface="Work Sans"/>
                <a:cs typeface="Work Sans"/>
              </a:rPr>
              <a:t>centres de recherche et  </a:t>
            </a:r>
            <a:r>
              <a:rPr sz="3000" spc="-35" dirty="0">
                <a:solidFill>
                  <a:srgbClr val="838787"/>
                </a:solidFill>
                <a:latin typeface="Work Sans"/>
                <a:cs typeface="Work Sans"/>
              </a:rPr>
              <a:t>d’excellence</a:t>
            </a:r>
            <a:endParaRPr sz="3000">
              <a:latin typeface="Work Sans"/>
              <a:cs typeface="Work Sans"/>
            </a:endParaRPr>
          </a:p>
          <a:p>
            <a:pPr marL="406400" marR="417830" indent="-393700">
              <a:lnSpc>
                <a:spcPts val="3590"/>
              </a:lnSpc>
              <a:spcBef>
                <a:spcPts val="2035"/>
              </a:spcBef>
            </a:pPr>
            <a:r>
              <a:rPr sz="3150" spc="-70" dirty="0">
                <a:solidFill>
                  <a:srgbClr val="34A5DA"/>
                </a:solidFill>
                <a:latin typeface="Lucida Sans Unicode"/>
                <a:cs typeface="Lucida Sans Unicode"/>
              </a:rPr>
              <a:t>▸ </a:t>
            </a:r>
            <a:r>
              <a:rPr sz="3000" spc="-30" dirty="0">
                <a:solidFill>
                  <a:srgbClr val="838787"/>
                </a:solidFill>
                <a:latin typeface="Work Sans"/>
                <a:cs typeface="Work Sans"/>
              </a:rPr>
              <a:t>Partenariat </a:t>
            </a:r>
            <a:r>
              <a:rPr sz="3000" spc="-5" dirty="0">
                <a:solidFill>
                  <a:srgbClr val="838787"/>
                </a:solidFill>
                <a:latin typeface="Work Sans"/>
                <a:cs typeface="Work Sans"/>
              </a:rPr>
              <a:t>consolidé en  2019</a:t>
            </a:r>
            <a:endParaRPr sz="3000">
              <a:latin typeface="Work Sans"/>
              <a:cs typeface="Work Sans"/>
            </a:endParaRPr>
          </a:p>
        </p:txBody>
      </p:sp>
      <p:sp>
        <p:nvSpPr>
          <p:cNvPr id="5" name="object 5"/>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6" name="object 6"/>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7051766" y="2774440"/>
            <a:ext cx="5715000" cy="2908300"/>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1179266" y="1126870"/>
            <a:ext cx="1371600" cy="1460500"/>
          </a:xfrm>
          <a:prstGeom prst="rect">
            <a:avLst/>
          </a:prstGeom>
          <a:blipFill>
            <a:blip r:embed="rId7" cstate="print"/>
            <a:stretch>
              <a:fillRect/>
            </a:stretch>
          </a:blipFill>
        </p:spPr>
        <p:txBody>
          <a:bodyPr wrap="square" lIns="0" tIns="0" rIns="0" bIns="0" rtlCol="0"/>
          <a:lstStyle/>
          <a:p>
            <a:endParaRPr/>
          </a:p>
        </p:txBody>
      </p:sp>
      <p:sp>
        <p:nvSpPr>
          <p:cNvPr id="12" name="object 12"/>
          <p:cNvSpPr txBox="1"/>
          <p:nvPr/>
        </p:nvSpPr>
        <p:spPr>
          <a:xfrm>
            <a:off x="7010400" y="5887973"/>
            <a:ext cx="3302000" cy="586699"/>
          </a:xfrm>
          <a:prstGeom prst="rect">
            <a:avLst/>
          </a:prstGeom>
        </p:spPr>
        <p:txBody>
          <a:bodyPr vert="horz" wrap="square" lIns="0" tIns="17145" rIns="0" bIns="0" rtlCol="0">
            <a:spAutoFit/>
          </a:bodyPr>
          <a:lstStyle/>
          <a:p>
            <a:pPr marL="12700">
              <a:lnSpc>
                <a:spcPct val="100000"/>
              </a:lnSpc>
              <a:spcBef>
                <a:spcPts val="135"/>
              </a:spcBef>
            </a:pPr>
            <a:r>
              <a:rPr sz="3700" b="1" dirty="0">
                <a:solidFill>
                  <a:srgbClr val="974448"/>
                </a:solidFill>
                <a:latin typeface="Arial"/>
                <a:cs typeface="Arial"/>
              </a:rPr>
              <a:t>ÉCHANGES</a:t>
            </a:r>
            <a:endParaRPr sz="3700" dirty="0">
              <a:latin typeface="Arial"/>
              <a:cs typeface="Arial"/>
            </a:endParaRPr>
          </a:p>
        </p:txBody>
      </p:sp>
      <p:sp>
        <p:nvSpPr>
          <p:cNvPr id="13" name="object 13"/>
          <p:cNvSpPr txBox="1"/>
          <p:nvPr/>
        </p:nvSpPr>
        <p:spPr>
          <a:xfrm>
            <a:off x="7016206" y="6558745"/>
            <a:ext cx="6024880" cy="381635"/>
          </a:xfrm>
          <a:prstGeom prst="rect">
            <a:avLst/>
          </a:prstGeom>
        </p:spPr>
        <p:txBody>
          <a:bodyPr vert="horz" wrap="square" lIns="0" tIns="17145" rIns="0" bIns="0" rtlCol="0">
            <a:spAutoFit/>
          </a:bodyPr>
          <a:lstStyle/>
          <a:p>
            <a:pPr marL="12700">
              <a:lnSpc>
                <a:spcPct val="100000"/>
              </a:lnSpc>
              <a:spcBef>
                <a:spcPts val="135"/>
              </a:spcBef>
              <a:tabLst>
                <a:tab pos="414020" algn="l"/>
              </a:tabLst>
            </a:pPr>
            <a:r>
              <a:rPr sz="2300" spc="-30" dirty="0">
                <a:solidFill>
                  <a:srgbClr val="34A5DA"/>
                </a:solidFill>
                <a:latin typeface="Lucida Sans Unicode"/>
                <a:cs typeface="Lucida Sans Unicode"/>
              </a:rPr>
              <a:t>▸	</a:t>
            </a:r>
            <a:r>
              <a:rPr sz="2200" spc="10" dirty="0">
                <a:solidFill>
                  <a:srgbClr val="838787"/>
                </a:solidFill>
                <a:latin typeface="Work Sans"/>
                <a:cs typeface="Work Sans"/>
              </a:rPr>
              <a:t>Niveaux </a:t>
            </a:r>
            <a:r>
              <a:rPr sz="2200" spc="5" dirty="0">
                <a:solidFill>
                  <a:srgbClr val="838787"/>
                </a:solidFill>
                <a:latin typeface="Work Sans"/>
                <a:cs typeface="Work Sans"/>
              </a:rPr>
              <a:t>: </a:t>
            </a:r>
            <a:r>
              <a:rPr sz="2200" spc="10" dirty="0">
                <a:solidFill>
                  <a:srgbClr val="838787"/>
                </a:solidFill>
                <a:latin typeface="Work Sans"/>
                <a:cs typeface="Work Sans"/>
              </a:rPr>
              <a:t>Licence 3 et</a:t>
            </a:r>
            <a:r>
              <a:rPr sz="2200" spc="5" dirty="0">
                <a:solidFill>
                  <a:srgbClr val="838787"/>
                </a:solidFill>
                <a:latin typeface="Work Sans"/>
                <a:cs typeface="Work Sans"/>
              </a:rPr>
              <a:t> </a:t>
            </a:r>
            <a:r>
              <a:rPr sz="2200" spc="10" dirty="0">
                <a:solidFill>
                  <a:srgbClr val="838787"/>
                </a:solidFill>
                <a:latin typeface="Work Sans"/>
                <a:cs typeface="Work Sans"/>
              </a:rPr>
              <a:t>Master/formation</a:t>
            </a:r>
            <a:endParaRPr sz="2200" dirty="0">
              <a:latin typeface="Work Sans"/>
              <a:cs typeface="Work Sans"/>
            </a:endParaRPr>
          </a:p>
        </p:txBody>
      </p:sp>
      <p:sp>
        <p:nvSpPr>
          <p:cNvPr id="14" name="object 14"/>
          <p:cNvSpPr txBox="1"/>
          <p:nvPr/>
        </p:nvSpPr>
        <p:spPr>
          <a:xfrm>
            <a:off x="7051766" y="6912037"/>
            <a:ext cx="5262245" cy="2364105"/>
          </a:xfrm>
          <a:prstGeom prst="rect">
            <a:avLst/>
          </a:prstGeom>
        </p:spPr>
        <p:txBody>
          <a:bodyPr vert="horz" wrap="square" lIns="0" tIns="114935" rIns="0" bIns="0" rtlCol="0">
            <a:spAutoFit/>
          </a:bodyPr>
          <a:lstStyle/>
          <a:p>
            <a:pPr marL="299720">
              <a:lnSpc>
                <a:spcPct val="100000"/>
              </a:lnSpc>
              <a:spcBef>
                <a:spcPts val="905"/>
              </a:spcBef>
            </a:pPr>
            <a:r>
              <a:rPr sz="2200" spc="10" dirty="0">
                <a:solidFill>
                  <a:srgbClr val="838787"/>
                </a:solidFill>
                <a:latin typeface="Work Sans"/>
                <a:cs typeface="Work Sans"/>
              </a:rPr>
              <a:t>d’ingénieur</a:t>
            </a:r>
            <a:endParaRPr sz="2200" dirty="0">
              <a:latin typeface="Work Sans"/>
              <a:cs typeface="Work Sans"/>
            </a:endParaRPr>
          </a:p>
          <a:p>
            <a:pPr marL="299720" marR="5080" indent="-287655">
              <a:lnSpc>
                <a:spcPts val="3600"/>
              </a:lnSpc>
              <a:spcBef>
                <a:spcPts val="280"/>
              </a:spcBef>
              <a:tabLst>
                <a:tab pos="414020" algn="l"/>
              </a:tabLst>
            </a:pPr>
            <a:r>
              <a:rPr sz="2300" spc="-30" dirty="0">
                <a:solidFill>
                  <a:srgbClr val="34A5DA"/>
                </a:solidFill>
                <a:latin typeface="Lucida Sans Unicode"/>
                <a:cs typeface="Lucida Sans Unicode"/>
              </a:rPr>
              <a:t>▸		</a:t>
            </a:r>
            <a:r>
              <a:rPr sz="2200" spc="10" dirty="0">
                <a:solidFill>
                  <a:srgbClr val="838787"/>
                </a:solidFill>
                <a:latin typeface="Work Sans"/>
                <a:cs typeface="Work Sans"/>
              </a:rPr>
              <a:t>Filières </a:t>
            </a:r>
            <a:r>
              <a:rPr sz="2200" spc="5" dirty="0">
                <a:solidFill>
                  <a:srgbClr val="838787"/>
                </a:solidFill>
                <a:latin typeface="Work Sans"/>
                <a:cs typeface="Work Sans"/>
              </a:rPr>
              <a:t>: </a:t>
            </a:r>
            <a:r>
              <a:rPr sz="2200" spc="10" dirty="0">
                <a:solidFill>
                  <a:srgbClr val="838787"/>
                </a:solidFill>
                <a:latin typeface="Work Sans"/>
                <a:cs typeface="Work Sans"/>
              </a:rPr>
              <a:t>mécanique, informatique,  chimie, biotechnologie, ingénierie  biomédicale</a:t>
            </a:r>
            <a:endParaRPr sz="2200" dirty="0">
              <a:latin typeface="Work Sans"/>
              <a:cs typeface="Work Sans"/>
            </a:endParaRPr>
          </a:p>
          <a:p>
            <a:pPr marL="12700">
              <a:lnSpc>
                <a:spcPct val="100000"/>
              </a:lnSpc>
              <a:spcBef>
                <a:spcPts val="1120"/>
              </a:spcBef>
              <a:tabLst>
                <a:tab pos="414020" algn="l"/>
              </a:tabLst>
            </a:pPr>
            <a:r>
              <a:rPr sz="2300" spc="-30" dirty="0">
                <a:solidFill>
                  <a:srgbClr val="34A5DA"/>
                </a:solidFill>
                <a:latin typeface="Lucida Sans Unicode"/>
                <a:cs typeface="Lucida Sans Unicode"/>
              </a:rPr>
              <a:t>▸	</a:t>
            </a:r>
            <a:r>
              <a:rPr sz="2200" spc="10" dirty="0">
                <a:solidFill>
                  <a:srgbClr val="838787"/>
                </a:solidFill>
                <a:latin typeface="Work Sans"/>
                <a:cs typeface="Work Sans"/>
              </a:rPr>
              <a:t>Stages / projets</a:t>
            </a:r>
            <a:r>
              <a:rPr sz="2200" spc="-15" dirty="0">
                <a:solidFill>
                  <a:srgbClr val="838787"/>
                </a:solidFill>
                <a:latin typeface="Work Sans"/>
                <a:cs typeface="Work Sans"/>
              </a:rPr>
              <a:t> </a:t>
            </a:r>
            <a:r>
              <a:rPr sz="2200" spc="10" dirty="0">
                <a:solidFill>
                  <a:srgbClr val="838787"/>
                </a:solidFill>
                <a:latin typeface="Work Sans"/>
                <a:cs typeface="Work Sans"/>
              </a:rPr>
              <a:t>supervisés</a:t>
            </a:r>
            <a:endParaRPr sz="2200" dirty="0">
              <a:latin typeface="Work Sans"/>
              <a:cs typeface="Work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7669" y="994410"/>
            <a:ext cx="12192000" cy="0"/>
          </a:xfrm>
          <a:custGeom>
            <a:avLst/>
            <a:gdLst/>
            <a:ahLst/>
            <a:cxnLst/>
            <a:rect l="l" t="t" r="r" b="b"/>
            <a:pathLst>
              <a:path w="12192000">
                <a:moveTo>
                  <a:pt x="0" y="0"/>
                </a:moveTo>
                <a:lnTo>
                  <a:pt x="12192000" y="0"/>
                </a:lnTo>
              </a:path>
            </a:pathLst>
          </a:custGeom>
          <a:ln w="25908">
            <a:solidFill>
              <a:srgbClr val="A6AAA9"/>
            </a:solidFill>
          </a:ln>
        </p:spPr>
        <p:txBody>
          <a:bodyPr wrap="square" lIns="0" tIns="0" rIns="0" bIns="0" rtlCol="0"/>
          <a:lstStyle/>
          <a:p>
            <a:endParaRPr/>
          </a:p>
        </p:txBody>
      </p:sp>
      <p:sp>
        <p:nvSpPr>
          <p:cNvPr id="3" name="object 3"/>
          <p:cNvSpPr txBox="1"/>
          <p:nvPr/>
        </p:nvSpPr>
        <p:spPr>
          <a:xfrm>
            <a:off x="444500" y="477773"/>
            <a:ext cx="4950460" cy="391160"/>
          </a:xfrm>
          <a:prstGeom prst="rect">
            <a:avLst/>
          </a:prstGeom>
        </p:spPr>
        <p:txBody>
          <a:bodyPr vert="horz" wrap="square" lIns="0" tIns="12700" rIns="0" bIns="0" rtlCol="0">
            <a:spAutoFit/>
          </a:bodyPr>
          <a:lstStyle/>
          <a:p>
            <a:pPr marL="12700">
              <a:lnSpc>
                <a:spcPct val="100000"/>
              </a:lnSpc>
              <a:spcBef>
                <a:spcPts val="100"/>
              </a:spcBef>
            </a:pPr>
            <a:r>
              <a:rPr sz="2400" spc="100" dirty="0">
                <a:solidFill>
                  <a:srgbClr val="838686"/>
                </a:solidFill>
                <a:latin typeface="Arial"/>
                <a:cs typeface="Arial"/>
              </a:rPr>
              <a:t>MOBILITÉ ÉTUDIANTE </a:t>
            </a:r>
            <a:r>
              <a:rPr sz="2400" spc="50" dirty="0">
                <a:solidFill>
                  <a:srgbClr val="838686"/>
                </a:solidFill>
                <a:latin typeface="Arial"/>
                <a:cs typeface="Arial"/>
              </a:rPr>
              <a:t>EN</a:t>
            </a:r>
            <a:r>
              <a:rPr sz="2400" spc="440" dirty="0">
                <a:solidFill>
                  <a:srgbClr val="838686"/>
                </a:solidFill>
                <a:latin typeface="Arial"/>
                <a:cs typeface="Arial"/>
              </a:rPr>
              <a:t> </a:t>
            </a:r>
            <a:r>
              <a:rPr sz="2400" spc="80" dirty="0">
                <a:solidFill>
                  <a:srgbClr val="838686"/>
                </a:solidFill>
                <a:latin typeface="Arial"/>
                <a:cs typeface="Arial"/>
              </a:rPr>
              <a:t>INDE</a:t>
            </a:r>
            <a:endParaRPr sz="2400">
              <a:latin typeface="Arial"/>
              <a:cs typeface="Arial"/>
            </a:endParaRPr>
          </a:p>
        </p:txBody>
      </p:sp>
      <p:sp>
        <p:nvSpPr>
          <p:cNvPr id="4" name="object 4"/>
          <p:cNvSpPr txBox="1">
            <a:spLocks noGrp="1"/>
          </p:cNvSpPr>
          <p:nvPr>
            <p:ph type="title"/>
          </p:nvPr>
        </p:nvSpPr>
        <p:spPr>
          <a:xfrm>
            <a:off x="422183" y="1148191"/>
            <a:ext cx="3345179" cy="756920"/>
          </a:xfrm>
          <a:prstGeom prst="rect">
            <a:avLst/>
          </a:prstGeom>
        </p:spPr>
        <p:txBody>
          <a:bodyPr vert="horz" wrap="square" lIns="0" tIns="12700" rIns="0" bIns="0" rtlCol="0">
            <a:spAutoFit/>
          </a:bodyPr>
          <a:lstStyle/>
          <a:p>
            <a:pPr marL="12700">
              <a:lnSpc>
                <a:spcPct val="100000"/>
              </a:lnSpc>
              <a:spcBef>
                <a:spcPts val="100"/>
              </a:spcBef>
            </a:pPr>
            <a:r>
              <a:rPr sz="4800" b="0" dirty="0">
                <a:solidFill>
                  <a:srgbClr val="34A4DA"/>
                </a:solidFill>
                <a:latin typeface="Arial"/>
                <a:cs typeface="Arial"/>
              </a:rPr>
              <a:t>SOMMAIRE</a:t>
            </a:r>
            <a:endParaRPr sz="4800" dirty="0">
              <a:latin typeface="Arial"/>
              <a:cs typeface="Arial"/>
            </a:endParaRPr>
          </a:p>
        </p:txBody>
      </p:sp>
      <p:sp>
        <p:nvSpPr>
          <p:cNvPr id="5" name="object 5"/>
          <p:cNvSpPr txBox="1"/>
          <p:nvPr/>
        </p:nvSpPr>
        <p:spPr>
          <a:xfrm>
            <a:off x="444500" y="1905111"/>
            <a:ext cx="9900285" cy="8021427"/>
          </a:xfrm>
          <a:prstGeom prst="rect">
            <a:avLst/>
          </a:prstGeom>
        </p:spPr>
        <p:txBody>
          <a:bodyPr vert="horz" wrap="square" lIns="0" tIns="62230" rIns="0" bIns="0" rtlCol="0">
            <a:spAutoFit/>
          </a:bodyPr>
          <a:lstStyle/>
          <a:p>
            <a:pPr marL="217804" marR="1184275" indent="-205740">
              <a:lnSpc>
                <a:spcPts val="3170"/>
              </a:lnSpc>
              <a:spcBef>
                <a:spcPts val="490"/>
              </a:spcBef>
              <a:buClr>
                <a:srgbClr val="34A4DA"/>
              </a:buClr>
              <a:buAutoNum type="romanUcPeriod"/>
              <a:tabLst>
                <a:tab pos="408305" algn="l"/>
                <a:tab pos="408940" algn="l"/>
              </a:tabLst>
            </a:pPr>
            <a:r>
              <a:rPr lang="fr-FR" sz="2900" spc="15" dirty="0">
                <a:solidFill>
                  <a:srgbClr val="838686"/>
                </a:solidFill>
                <a:latin typeface="Arial"/>
                <a:cs typeface="Arial"/>
              </a:rPr>
              <a:t> </a:t>
            </a:r>
            <a:r>
              <a:rPr sz="2900" spc="15" dirty="0">
                <a:solidFill>
                  <a:srgbClr val="838686"/>
                </a:solidFill>
                <a:latin typeface="Arial"/>
                <a:cs typeface="Arial"/>
              </a:rPr>
              <a:t>La </a:t>
            </a:r>
            <a:r>
              <a:rPr sz="2900" spc="10" dirty="0">
                <a:solidFill>
                  <a:srgbClr val="838686"/>
                </a:solidFill>
                <a:latin typeface="Arial"/>
                <a:cs typeface="Arial"/>
              </a:rPr>
              <a:t>Région Centre-Val </a:t>
            </a:r>
            <a:r>
              <a:rPr sz="2900" spc="15" dirty="0">
                <a:solidFill>
                  <a:srgbClr val="838686"/>
                </a:solidFill>
                <a:latin typeface="Arial"/>
                <a:cs typeface="Arial"/>
              </a:rPr>
              <a:t>de </a:t>
            </a:r>
            <a:r>
              <a:rPr sz="2900" spc="10" dirty="0">
                <a:solidFill>
                  <a:srgbClr val="838686"/>
                </a:solidFill>
                <a:latin typeface="Arial"/>
                <a:cs typeface="Arial"/>
              </a:rPr>
              <a:t>Loire </a:t>
            </a:r>
            <a:r>
              <a:rPr sz="2900" spc="15" dirty="0">
                <a:solidFill>
                  <a:srgbClr val="838686"/>
                </a:solidFill>
                <a:latin typeface="Arial"/>
                <a:cs typeface="Arial"/>
              </a:rPr>
              <a:t>en </a:t>
            </a:r>
            <a:r>
              <a:rPr sz="2900" spc="10" dirty="0">
                <a:solidFill>
                  <a:srgbClr val="838686"/>
                </a:solidFill>
                <a:latin typeface="Arial"/>
                <a:cs typeface="Arial"/>
              </a:rPr>
              <a:t>Inde </a:t>
            </a:r>
            <a:r>
              <a:rPr sz="2900" spc="5" dirty="0">
                <a:solidFill>
                  <a:srgbClr val="838686"/>
                </a:solidFill>
                <a:latin typeface="Arial"/>
                <a:cs typeface="Arial"/>
              </a:rPr>
              <a:t>: </a:t>
            </a:r>
            <a:r>
              <a:rPr sz="2900" spc="15" dirty="0">
                <a:solidFill>
                  <a:srgbClr val="838686"/>
                </a:solidFill>
                <a:latin typeface="Arial"/>
                <a:cs typeface="Arial"/>
              </a:rPr>
              <a:t>1</a:t>
            </a:r>
            <a:r>
              <a:rPr lang="fr-FR" sz="2900" spc="15" dirty="0">
                <a:solidFill>
                  <a:srgbClr val="838686"/>
                </a:solidFill>
                <a:latin typeface="Arial"/>
                <a:cs typeface="Arial"/>
              </a:rPr>
              <a:t>5</a:t>
            </a:r>
            <a:r>
              <a:rPr sz="2900" spc="15" dirty="0">
                <a:solidFill>
                  <a:srgbClr val="838686"/>
                </a:solidFill>
                <a:latin typeface="Arial"/>
                <a:cs typeface="Arial"/>
              </a:rPr>
              <a:t> </a:t>
            </a:r>
            <a:r>
              <a:rPr sz="2900" spc="10" dirty="0">
                <a:solidFill>
                  <a:srgbClr val="838686"/>
                </a:solidFill>
                <a:latin typeface="Arial"/>
                <a:cs typeface="Arial"/>
              </a:rPr>
              <a:t>ans</a:t>
            </a:r>
            <a:r>
              <a:rPr sz="2900" spc="-160" dirty="0">
                <a:solidFill>
                  <a:srgbClr val="838686"/>
                </a:solidFill>
                <a:latin typeface="Arial"/>
                <a:cs typeface="Arial"/>
              </a:rPr>
              <a:t> </a:t>
            </a:r>
            <a:r>
              <a:rPr sz="2900" spc="20" dirty="0">
                <a:solidFill>
                  <a:srgbClr val="838686"/>
                </a:solidFill>
                <a:latin typeface="Arial"/>
                <a:cs typeface="Arial"/>
              </a:rPr>
              <a:t>de  </a:t>
            </a:r>
            <a:r>
              <a:rPr sz="2900" spc="10" dirty="0">
                <a:solidFill>
                  <a:srgbClr val="838686"/>
                </a:solidFill>
                <a:latin typeface="Arial"/>
                <a:cs typeface="Arial"/>
              </a:rPr>
              <a:t>coopération</a:t>
            </a:r>
            <a:endParaRPr sz="2900" dirty="0">
              <a:latin typeface="Arial"/>
              <a:cs typeface="Arial"/>
            </a:endParaRPr>
          </a:p>
          <a:p>
            <a:pPr marL="408305" indent="-396240">
              <a:lnSpc>
                <a:spcPct val="100000"/>
              </a:lnSpc>
              <a:spcBef>
                <a:spcPts val="2370"/>
              </a:spcBef>
              <a:buClr>
                <a:srgbClr val="34A4DA"/>
              </a:buClr>
              <a:buAutoNum type="romanUcPeriod"/>
              <a:tabLst>
                <a:tab pos="408940" algn="l"/>
              </a:tabLst>
            </a:pPr>
            <a:r>
              <a:rPr sz="2900" spc="10" dirty="0">
                <a:solidFill>
                  <a:srgbClr val="838686"/>
                </a:solidFill>
                <a:latin typeface="Arial"/>
                <a:cs typeface="Arial"/>
              </a:rPr>
              <a:t>Découvrir </a:t>
            </a:r>
            <a:r>
              <a:rPr sz="2900" spc="5" dirty="0">
                <a:solidFill>
                  <a:srgbClr val="838686"/>
                </a:solidFill>
                <a:latin typeface="Arial"/>
                <a:cs typeface="Arial"/>
              </a:rPr>
              <a:t>l’Inde, le </a:t>
            </a:r>
            <a:r>
              <a:rPr sz="2900" spc="10" dirty="0">
                <a:solidFill>
                  <a:srgbClr val="838686"/>
                </a:solidFill>
                <a:latin typeface="Arial"/>
                <a:cs typeface="Arial"/>
              </a:rPr>
              <a:t>Tamil Nadu et</a:t>
            </a:r>
            <a:r>
              <a:rPr sz="2900" spc="-20" dirty="0">
                <a:solidFill>
                  <a:srgbClr val="838686"/>
                </a:solidFill>
                <a:latin typeface="Arial"/>
                <a:cs typeface="Arial"/>
              </a:rPr>
              <a:t> </a:t>
            </a:r>
            <a:r>
              <a:rPr sz="2900" spc="15" dirty="0">
                <a:solidFill>
                  <a:srgbClr val="838686"/>
                </a:solidFill>
                <a:latin typeface="Arial"/>
                <a:cs typeface="Arial"/>
              </a:rPr>
              <a:t>Pondichéry</a:t>
            </a:r>
            <a:endParaRPr sz="2900" dirty="0">
              <a:latin typeface="Arial"/>
              <a:cs typeface="Arial"/>
            </a:endParaRPr>
          </a:p>
          <a:p>
            <a:pPr marL="598805" indent="-586740">
              <a:lnSpc>
                <a:spcPct val="100000"/>
              </a:lnSpc>
              <a:spcBef>
                <a:spcPts val="2450"/>
              </a:spcBef>
              <a:buClr>
                <a:srgbClr val="34A4DA"/>
              </a:buClr>
              <a:buAutoNum type="romanUcPeriod"/>
              <a:tabLst>
                <a:tab pos="598805" algn="l"/>
                <a:tab pos="599440" algn="l"/>
              </a:tabLst>
            </a:pPr>
            <a:r>
              <a:rPr sz="2900" spc="10" dirty="0">
                <a:solidFill>
                  <a:srgbClr val="838686"/>
                </a:solidFill>
                <a:latin typeface="Arial"/>
                <a:cs typeface="Arial"/>
              </a:rPr>
              <a:t>Pourquoi étudier </a:t>
            </a:r>
            <a:r>
              <a:rPr sz="2900" spc="15" dirty="0">
                <a:solidFill>
                  <a:srgbClr val="838686"/>
                </a:solidFill>
                <a:latin typeface="Arial"/>
                <a:cs typeface="Arial"/>
              </a:rPr>
              <a:t>en</a:t>
            </a:r>
            <a:r>
              <a:rPr sz="2900" spc="-90" dirty="0">
                <a:solidFill>
                  <a:srgbClr val="838686"/>
                </a:solidFill>
                <a:latin typeface="Arial"/>
                <a:cs typeface="Arial"/>
              </a:rPr>
              <a:t> </a:t>
            </a:r>
            <a:r>
              <a:rPr sz="2900" spc="10" dirty="0">
                <a:solidFill>
                  <a:srgbClr val="838686"/>
                </a:solidFill>
                <a:latin typeface="Arial"/>
                <a:cs typeface="Arial"/>
              </a:rPr>
              <a:t>Inde?</a:t>
            </a:r>
            <a:endParaRPr sz="2900" dirty="0">
              <a:latin typeface="Arial"/>
              <a:cs typeface="Arial"/>
            </a:endParaRPr>
          </a:p>
          <a:p>
            <a:pPr marL="598805" indent="-586740">
              <a:lnSpc>
                <a:spcPct val="100000"/>
              </a:lnSpc>
              <a:spcBef>
                <a:spcPts val="1920"/>
              </a:spcBef>
              <a:buClr>
                <a:srgbClr val="34A4DA"/>
              </a:buClr>
              <a:buAutoNum type="romanUcPeriod"/>
              <a:tabLst>
                <a:tab pos="599440" algn="l"/>
              </a:tabLst>
            </a:pPr>
            <a:r>
              <a:rPr sz="2900" spc="10" dirty="0">
                <a:solidFill>
                  <a:srgbClr val="838686"/>
                </a:solidFill>
                <a:latin typeface="Arial"/>
                <a:cs typeface="Arial"/>
              </a:rPr>
              <a:t>Quelle université choisir</a:t>
            </a:r>
            <a:r>
              <a:rPr sz="2900" spc="-95" dirty="0">
                <a:solidFill>
                  <a:srgbClr val="838686"/>
                </a:solidFill>
                <a:latin typeface="Arial"/>
                <a:cs typeface="Arial"/>
              </a:rPr>
              <a:t> </a:t>
            </a:r>
            <a:r>
              <a:rPr sz="2900" spc="15" dirty="0">
                <a:solidFill>
                  <a:srgbClr val="838686"/>
                </a:solidFill>
                <a:latin typeface="Arial"/>
                <a:cs typeface="Arial"/>
              </a:rPr>
              <a:t>?</a:t>
            </a:r>
            <a:endParaRPr sz="2900" dirty="0">
              <a:latin typeface="Arial"/>
              <a:cs typeface="Arial"/>
            </a:endParaRPr>
          </a:p>
          <a:p>
            <a:pPr marL="777875">
              <a:lnSpc>
                <a:spcPct val="100000"/>
              </a:lnSpc>
              <a:spcBef>
                <a:spcPts val="680"/>
              </a:spcBef>
            </a:pPr>
            <a:r>
              <a:rPr sz="3050" spc="10" dirty="0">
                <a:solidFill>
                  <a:srgbClr val="34A4DA"/>
                </a:solidFill>
                <a:latin typeface="MS Gothic"/>
                <a:cs typeface="MS Gothic"/>
              </a:rPr>
              <a:t>▸ </a:t>
            </a:r>
            <a:r>
              <a:rPr sz="2900" spc="15" dirty="0">
                <a:solidFill>
                  <a:srgbClr val="838686"/>
                </a:solidFill>
                <a:latin typeface="Arial"/>
                <a:cs typeface="Arial"/>
              </a:rPr>
              <a:t>Anna</a:t>
            </a:r>
            <a:r>
              <a:rPr sz="2900" spc="-85" dirty="0">
                <a:solidFill>
                  <a:srgbClr val="838686"/>
                </a:solidFill>
                <a:latin typeface="Arial"/>
                <a:cs typeface="Arial"/>
              </a:rPr>
              <a:t> </a:t>
            </a:r>
            <a:r>
              <a:rPr sz="2900" spc="10" dirty="0">
                <a:solidFill>
                  <a:srgbClr val="838686"/>
                </a:solidFill>
                <a:latin typeface="Arial"/>
                <a:cs typeface="Arial"/>
              </a:rPr>
              <a:t>University</a:t>
            </a:r>
            <a:endParaRPr sz="2900" dirty="0">
              <a:latin typeface="Arial"/>
              <a:cs typeface="Arial"/>
            </a:endParaRPr>
          </a:p>
          <a:p>
            <a:pPr marL="777875">
              <a:lnSpc>
                <a:spcPct val="100000"/>
              </a:lnSpc>
              <a:spcBef>
                <a:spcPts val="650"/>
              </a:spcBef>
            </a:pPr>
            <a:r>
              <a:rPr sz="3050" spc="10" dirty="0">
                <a:solidFill>
                  <a:srgbClr val="34A4DA"/>
                </a:solidFill>
                <a:latin typeface="MS Gothic"/>
                <a:cs typeface="MS Gothic"/>
              </a:rPr>
              <a:t>▸ </a:t>
            </a:r>
            <a:r>
              <a:rPr sz="2900" spc="10" dirty="0">
                <a:solidFill>
                  <a:srgbClr val="838686"/>
                </a:solidFill>
                <a:latin typeface="Arial"/>
                <a:cs typeface="Arial"/>
              </a:rPr>
              <a:t>Indian Institute of Technology of </a:t>
            </a:r>
            <a:r>
              <a:rPr sz="2900" spc="15" dirty="0">
                <a:solidFill>
                  <a:srgbClr val="838686"/>
                </a:solidFill>
                <a:latin typeface="Arial"/>
                <a:cs typeface="Arial"/>
              </a:rPr>
              <a:t>Madras </a:t>
            </a:r>
            <a:r>
              <a:rPr sz="2900" spc="10" dirty="0">
                <a:solidFill>
                  <a:srgbClr val="838686"/>
                </a:solidFill>
                <a:latin typeface="Arial"/>
                <a:cs typeface="Arial"/>
              </a:rPr>
              <a:t>(IIT</a:t>
            </a:r>
            <a:r>
              <a:rPr sz="2900" spc="-200" dirty="0">
                <a:solidFill>
                  <a:srgbClr val="838686"/>
                </a:solidFill>
                <a:latin typeface="Arial"/>
                <a:cs typeface="Arial"/>
              </a:rPr>
              <a:t> </a:t>
            </a:r>
            <a:r>
              <a:rPr sz="2900" spc="10" dirty="0">
                <a:solidFill>
                  <a:srgbClr val="838686"/>
                </a:solidFill>
                <a:latin typeface="Arial"/>
                <a:cs typeface="Arial"/>
              </a:rPr>
              <a:t>Madras)</a:t>
            </a:r>
            <a:endParaRPr lang="fr-FR" sz="2900" spc="10" dirty="0">
              <a:solidFill>
                <a:srgbClr val="838686"/>
              </a:solidFill>
              <a:latin typeface="Arial"/>
              <a:cs typeface="Arial"/>
            </a:endParaRPr>
          </a:p>
          <a:p>
            <a:pPr marL="777875">
              <a:lnSpc>
                <a:spcPct val="100000"/>
              </a:lnSpc>
              <a:spcBef>
                <a:spcPts val="650"/>
              </a:spcBef>
            </a:pPr>
            <a:r>
              <a:rPr lang="en-US" sz="3050" spc="10" dirty="0">
                <a:solidFill>
                  <a:srgbClr val="34A4DA"/>
                </a:solidFill>
                <a:latin typeface="MS Gothic"/>
                <a:cs typeface="MS Gothic"/>
              </a:rPr>
              <a:t>▸ </a:t>
            </a:r>
            <a:r>
              <a:rPr lang="en-US" sz="2900" spc="10" dirty="0">
                <a:solidFill>
                  <a:srgbClr val="838686"/>
                </a:solidFill>
                <a:latin typeface="Arial"/>
                <a:cs typeface="Arial"/>
              </a:rPr>
              <a:t>Vellore Institute of Technology</a:t>
            </a:r>
            <a:r>
              <a:rPr lang="en-US" sz="2900" spc="-150" dirty="0">
                <a:solidFill>
                  <a:srgbClr val="838686"/>
                </a:solidFill>
                <a:latin typeface="Arial"/>
                <a:cs typeface="Arial"/>
              </a:rPr>
              <a:t> </a:t>
            </a:r>
            <a:r>
              <a:rPr lang="en-US" sz="2900" spc="10" dirty="0">
                <a:solidFill>
                  <a:srgbClr val="838686"/>
                </a:solidFill>
                <a:latin typeface="Arial"/>
                <a:cs typeface="Arial"/>
              </a:rPr>
              <a:t>(VIT)</a:t>
            </a:r>
          </a:p>
          <a:p>
            <a:pPr marL="777875">
              <a:lnSpc>
                <a:spcPct val="100000"/>
              </a:lnSpc>
              <a:spcBef>
                <a:spcPts val="650"/>
              </a:spcBef>
            </a:pPr>
            <a:r>
              <a:rPr lang="en-US" sz="2800" spc="10" dirty="0">
                <a:solidFill>
                  <a:srgbClr val="34A4DA"/>
                </a:solidFill>
                <a:latin typeface="MS Gothic"/>
                <a:cs typeface="MS Gothic"/>
              </a:rPr>
              <a:t>▸ </a:t>
            </a:r>
            <a:r>
              <a:rPr lang="en-US" sz="2900" spc="10" dirty="0">
                <a:solidFill>
                  <a:srgbClr val="838686"/>
                </a:solidFill>
                <a:latin typeface="Arial"/>
                <a:cs typeface="Arial"/>
              </a:rPr>
              <a:t>University of </a:t>
            </a:r>
            <a:r>
              <a:rPr lang="en-US" sz="2900" spc="15" dirty="0">
                <a:solidFill>
                  <a:srgbClr val="838686"/>
                </a:solidFill>
                <a:latin typeface="Arial"/>
                <a:cs typeface="Arial"/>
              </a:rPr>
              <a:t>Madras</a:t>
            </a:r>
            <a:r>
              <a:rPr lang="en-US" sz="2900" spc="-100" dirty="0">
                <a:solidFill>
                  <a:srgbClr val="838686"/>
                </a:solidFill>
                <a:latin typeface="Arial"/>
                <a:cs typeface="Arial"/>
              </a:rPr>
              <a:t> </a:t>
            </a:r>
            <a:r>
              <a:rPr lang="en-US" sz="2900" spc="15" dirty="0">
                <a:solidFill>
                  <a:srgbClr val="838686"/>
                </a:solidFill>
                <a:latin typeface="Arial"/>
                <a:cs typeface="Arial"/>
              </a:rPr>
              <a:t>(UNOM)</a:t>
            </a:r>
            <a:endParaRPr lang="en-US" sz="2900" dirty="0">
              <a:latin typeface="Arial"/>
              <a:cs typeface="Arial"/>
            </a:endParaRPr>
          </a:p>
          <a:p>
            <a:pPr marL="777875">
              <a:lnSpc>
                <a:spcPct val="100000"/>
              </a:lnSpc>
              <a:spcBef>
                <a:spcPts val="650"/>
              </a:spcBef>
            </a:pPr>
            <a:r>
              <a:rPr lang="en-US" sz="3050" spc="10" dirty="0">
                <a:solidFill>
                  <a:srgbClr val="34A4DA"/>
                </a:solidFill>
                <a:latin typeface="MS Gothic"/>
                <a:cs typeface="MS Gothic"/>
              </a:rPr>
              <a:t>▸ </a:t>
            </a:r>
            <a:r>
              <a:rPr lang="en-US" sz="2900" spc="10" dirty="0">
                <a:solidFill>
                  <a:srgbClr val="838686"/>
                </a:solidFill>
                <a:latin typeface="Arial"/>
                <a:cs typeface="Arial"/>
              </a:rPr>
              <a:t>Pondicherry University </a:t>
            </a:r>
          </a:p>
          <a:p>
            <a:pPr marL="777875">
              <a:lnSpc>
                <a:spcPct val="100000"/>
              </a:lnSpc>
              <a:spcBef>
                <a:spcPts val="645"/>
              </a:spcBef>
            </a:pPr>
            <a:r>
              <a:rPr sz="3050" spc="10" dirty="0">
                <a:solidFill>
                  <a:srgbClr val="34A4DA"/>
                </a:solidFill>
                <a:latin typeface="MS Gothic"/>
                <a:cs typeface="MS Gothic"/>
              </a:rPr>
              <a:t>▸ </a:t>
            </a:r>
            <a:r>
              <a:rPr sz="2900" spc="20" dirty="0">
                <a:solidFill>
                  <a:srgbClr val="838686"/>
                </a:solidFill>
                <a:latin typeface="Arial"/>
                <a:cs typeface="Arial"/>
              </a:rPr>
              <a:t>SRM</a:t>
            </a:r>
            <a:r>
              <a:rPr sz="2900" spc="-85" dirty="0">
                <a:solidFill>
                  <a:srgbClr val="838686"/>
                </a:solidFill>
                <a:latin typeface="Arial"/>
                <a:cs typeface="Arial"/>
              </a:rPr>
              <a:t> </a:t>
            </a:r>
            <a:r>
              <a:rPr sz="2900" spc="10" dirty="0">
                <a:solidFill>
                  <a:srgbClr val="838686"/>
                </a:solidFill>
                <a:latin typeface="Arial"/>
                <a:cs typeface="Arial"/>
              </a:rPr>
              <a:t>University</a:t>
            </a:r>
            <a:r>
              <a:rPr lang="fr-FR" sz="2900" spc="10" dirty="0">
                <a:solidFill>
                  <a:srgbClr val="838686"/>
                </a:solidFill>
                <a:latin typeface="Arial"/>
                <a:cs typeface="Arial"/>
              </a:rPr>
              <a:t>, Vel Tech </a:t>
            </a:r>
            <a:endParaRPr sz="2900" dirty="0">
              <a:latin typeface="Arial"/>
              <a:cs typeface="Arial"/>
            </a:endParaRPr>
          </a:p>
          <a:p>
            <a:pPr marL="627063" indent="-627063">
              <a:lnSpc>
                <a:spcPct val="100000"/>
              </a:lnSpc>
              <a:spcBef>
                <a:spcPts val="650"/>
              </a:spcBef>
            </a:pPr>
            <a:r>
              <a:rPr lang="fr-FR" sz="2900" spc="10" dirty="0">
                <a:solidFill>
                  <a:srgbClr val="00B0F0"/>
                </a:solidFill>
                <a:latin typeface="Arial"/>
                <a:cs typeface="Arial"/>
              </a:rPr>
              <a:t>V.  </a:t>
            </a:r>
            <a:r>
              <a:rPr sz="2900" spc="10" dirty="0" err="1">
                <a:solidFill>
                  <a:srgbClr val="838686"/>
                </a:solidFill>
                <a:latin typeface="Arial"/>
                <a:cs typeface="Arial"/>
              </a:rPr>
              <a:t>Étudier</a:t>
            </a:r>
            <a:r>
              <a:rPr sz="2900" spc="10" dirty="0">
                <a:solidFill>
                  <a:srgbClr val="838686"/>
                </a:solidFill>
                <a:latin typeface="Arial"/>
                <a:cs typeface="Arial"/>
              </a:rPr>
              <a:t> </a:t>
            </a:r>
            <a:r>
              <a:rPr sz="2900" spc="15" dirty="0">
                <a:solidFill>
                  <a:srgbClr val="838686"/>
                </a:solidFill>
                <a:latin typeface="Arial"/>
                <a:cs typeface="Arial"/>
              </a:rPr>
              <a:t>en </a:t>
            </a:r>
            <a:r>
              <a:rPr sz="2900" spc="10" dirty="0">
                <a:solidFill>
                  <a:srgbClr val="838686"/>
                </a:solidFill>
                <a:latin typeface="Arial"/>
                <a:cs typeface="Arial"/>
              </a:rPr>
              <a:t>Inde </a:t>
            </a:r>
            <a:r>
              <a:rPr sz="2900" spc="10" dirty="0" err="1">
                <a:solidFill>
                  <a:srgbClr val="838686"/>
                </a:solidFill>
                <a:latin typeface="Arial"/>
                <a:cs typeface="Arial"/>
              </a:rPr>
              <a:t>côté</a:t>
            </a:r>
            <a:r>
              <a:rPr sz="2900" spc="-70" dirty="0">
                <a:solidFill>
                  <a:srgbClr val="838686"/>
                </a:solidFill>
                <a:latin typeface="Arial"/>
                <a:cs typeface="Arial"/>
              </a:rPr>
              <a:t> </a:t>
            </a:r>
            <a:r>
              <a:rPr sz="2900" spc="10" dirty="0" err="1">
                <a:solidFill>
                  <a:srgbClr val="838686"/>
                </a:solidFill>
                <a:latin typeface="Arial"/>
                <a:cs typeface="Arial"/>
              </a:rPr>
              <a:t>pratique</a:t>
            </a:r>
            <a:endParaRPr lang="fr-FR" sz="2900" spc="10" dirty="0">
              <a:solidFill>
                <a:srgbClr val="838686"/>
              </a:solidFill>
              <a:latin typeface="Arial"/>
              <a:cs typeface="Arial"/>
            </a:endParaRPr>
          </a:p>
          <a:p>
            <a:pPr marL="627063" indent="-627063">
              <a:spcBef>
                <a:spcPts val="650"/>
              </a:spcBef>
            </a:pPr>
            <a:r>
              <a:rPr lang="fr-FR" sz="2900" spc="10" dirty="0">
                <a:solidFill>
                  <a:srgbClr val="00B0F0"/>
                </a:solidFill>
                <a:latin typeface="Arial"/>
                <a:cs typeface="Arial"/>
              </a:rPr>
              <a:t>VI. </a:t>
            </a:r>
            <a:r>
              <a:rPr lang="fr-FR" sz="2900" spc="10" dirty="0">
                <a:solidFill>
                  <a:srgbClr val="838686"/>
                </a:solidFill>
                <a:latin typeface="Arial"/>
                <a:cs typeface="Arial"/>
              </a:rPr>
              <a:t>Vos contacts à la DRI</a:t>
            </a:r>
          </a:p>
          <a:p>
            <a:pPr marL="627063" indent="-627063">
              <a:lnSpc>
                <a:spcPct val="100000"/>
              </a:lnSpc>
              <a:spcBef>
                <a:spcPts val="650"/>
              </a:spcBef>
            </a:pPr>
            <a:endParaRPr sz="2900" dirty="0">
              <a:latin typeface="Arial"/>
              <a:cs typeface="Arial"/>
            </a:endParaRPr>
          </a:p>
        </p:txBody>
      </p:sp>
      <p:sp>
        <p:nvSpPr>
          <p:cNvPr id="6" name="object 6"/>
          <p:cNvSpPr/>
          <p:nvPr/>
        </p:nvSpPr>
        <p:spPr>
          <a:xfrm>
            <a:off x="11420856" y="39623"/>
            <a:ext cx="1161287" cy="87927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160764" y="48767"/>
            <a:ext cx="2252472" cy="89154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095" y="0"/>
            <a:ext cx="231647" cy="439826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095" y="5352288"/>
            <a:ext cx="231647" cy="440131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03" y="0"/>
            <a:ext cx="230924" cy="43982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03" y="5352427"/>
            <a:ext cx="230924" cy="44011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92100" y="3213100"/>
            <a:ext cx="12611100" cy="31369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17500" y="88900"/>
            <a:ext cx="5435600" cy="30607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816600" y="101600"/>
            <a:ext cx="4762500" cy="302260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378700" y="6451600"/>
            <a:ext cx="5524500" cy="320040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0693400" y="50800"/>
            <a:ext cx="2197100" cy="306070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92100" y="6451600"/>
            <a:ext cx="7035800" cy="320040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10336172" y="3211146"/>
            <a:ext cx="2002155" cy="1953260"/>
          </a:xfrm>
          <a:custGeom>
            <a:avLst/>
            <a:gdLst/>
            <a:ahLst/>
            <a:cxnLst/>
            <a:rect l="l" t="t" r="r" b="b"/>
            <a:pathLst>
              <a:path w="2002154" h="1953260">
                <a:moveTo>
                  <a:pt x="1000975" y="0"/>
                </a:moveTo>
                <a:lnTo>
                  <a:pt x="0" y="976566"/>
                </a:lnTo>
                <a:lnTo>
                  <a:pt x="1000975" y="1953133"/>
                </a:lnTo>
                <a:lnTo>
                  <a:pt x="2001939" y="976566"/>
                </a:lnTo>
                <a:lnTo>
                  <a:pt x="1000975" y="0"/>
                </a:lnTo>
                <a:close/>
              </a:path>
            </a:pathLst>
          </a:custGeom>
          <a:solidFill>
            <a:srgbClr val="FFFFFF">
              <a:alpha val="59999"/>
            </a:srgbClr>
          </a:solidFill>
        </p:spPr>
        <p:txBody>
          <a:bodyPr wrap="square" lIns="0" tIns="0" rIns="0" bIns="0" rtlCol="0"/>
          <a:lstStyle/>
          <a:p>
            <a:endParaRPr/>
          </a:p>
        </p:txBody>
      </p:sp>
      <p:sp>
        <p:nvSpPr>
          <p:cNvPr id="11" name="object 11"/>
          <p:cNvSpPr/>
          <p:nvPr/>
        </p:nvSpPr>
        <p:spPr>
          <a:xfrm>
            <a:off x="10463172" y="3338146"/>
            <a:ext cx="1748155" cy="1699260"/>
          </a:xfrm>
          <a:custGeom>
            <a:avLst/>
            <a:gdLst/>
            <a:ahLst/>
            <a:cxnLst/>
            <a:rect l="l" t="t" r="r" b="b"/>
            <a:pathLst>
              <a:path w="1748154" h="1699260">
                <a:moveTo>
                  <a:pt x="873975" y="0"/>
                </a:moveTo>
                <a:lnTo>
                  <a:pt x="0" y="849566"/>
                </a:lnTo>
                <a:lnTo>
                  <a:pt x="873975" y="1699132"/>
                </a:lnTo>
                <a:lnTo>
                  <a:pt x="1747939" y="849566"/>
                </a:lnTo>
                <a:lnTo>
                  <a:pt x="873975" y="0"/>
                </a:lnTo>
                <a:close/>
              </a:path>
            </a:pathLst>
          </a:custGeom>
          <a:solidFill>
            <a:srgbClr val="FFFFFF">
              <a:alpha val="59999"/>
            </a:srgbClr>
          </a:solidFill>
        </p:spPr>
        <p:txBody>
          <a:bodyPr wrap="square" lIns="0" tIns="0" rIns="0" bIns="0" rtlCol="0"/>
          <a:lstStyle/>
          <a:p>
            <a:endParaRPr/>
          </a:p>
        </p:txBody>
      </p:sp>
      <p:sp>
        <p:nvSpPr>
          <p:cNvPr id="12" name="object 12"/>
          <p:cNvSpPr txBox="1">
            <a:spLocks noGrp="1"/>
          </p:cNvSpPr>
          <p:nvPr>
            <p:ph type="title"/>
          </p:nvPr>
        </p:nvSpPr>
        <p:spPr>
          <a:xfrm>
            <a:off x="10833048" y="3657600"/>
            <a:ext cx="999490" cy="821055"/>
          </a:xfrm>
          <a:prstGeom prst="rect">
            <a:avLst/>
          </a:prstGeom>
        </p:spPr>
        <p:txBody>
          <a:bodyPr vert="horz" wrap="square" lIns="0" tIns="73660" rIns="0" bIns="0" rtlCol="0">
            <a:spAutoFit/>
          </a:bodyPr>
          <a:lstStyle/>
          <a:p>
            <a:pPr marL="12700" marR="5080" indent="317500">
              <a:lnSpc>
                <a:spcPts val="2900"/>
              </a:lnSpc>
              <a:spcBef>
                <a:spcPts val="580"/>
              </a:spcBef>
            </a:pPr>
            <a:r>
              <a:rPr spc="-575" dirty="0"/>
              <a:t>VIT  </a:t>
            </a:r>
            <a:r>
              <a:rPr spc="-795" dirty="0"/>
              <a:t>VELLORE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07f795d5fa_0_8"/>
          <p:cNvSpPr txBox="1"/>
          <p:nvPr/>
        </p:nvSpPr>
        <p:spPr>
          <a:xfrm>
            <a:off x="652250" y="2480375"/>
            <a:ext cx="5862600" cy="411600"/>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1120"/>
              </a:spcBef>
              <a:spcAft>
                <a:spcPts val="0"/>
              </a:spcAft>
              <a:buNone/>
            </a:pPr>
            <a:endParaRPr sz="2600">
              <a:solidFill>
                <a:schemeClr val="dk1"/>
              </a:solidFill>
              <a:latin typeface="Work Sans"/>
              <a:ea typeface="Work Sans"/>
              <a:cs typeface="Work Sans"/>
              <a:sym typeface="Work Sans"/>
            </a:endParaRPr>
          </a:p>
        </p:txBody>
      </p:sp>
      <p:sp>
        <p:nvSpPr>
          <p:cNvPr id="263" name="Google Shape;263;g307f795d5fa_0_8"/>
          <p:cNvSpPr txBox="1"/>
          <p:nvPr/>
        </p:nvSpPr>
        <p:spPr>
          <a:xfrm>
            <a:off x="437900" y="490900"/>
            <a:ext cx="44190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2400" b="1">
                <a:solidFill>
                  <a:srgbClr val="838787"/>
                </a:solidFill>
                <a:latin typeface="Trebuchet MS"/>
                <a:ea typeface="Trebuchet MS"/>
                <a:cs typeface="Trebuchet MS"/>
                <a:sym typeface="Trebuchet MS"/>
              </a:rPr>
              <a:t>MOBILITÉ ÉTUDIANTE EN INDE</a:t>
            </a:r>
            <a:endParaRPr sz="2400">
              <a:solidFill>
                <a:schemeClr val="dk1"/>
              </a:solidFill>
              <a:latin typeface="Trebuchet MS"/>
              <a:ea typeface="Trebuchet MS"/>
              <a:cs typeface="Trebuchet MS"/>
              <a:sym typeface="Trebuchet MS"/>
            </a:endParaRPr>
          </a:p>
        </p:txBody>
      </p:sp>
      <p:sp>
        <p:nvSpPr>
          <p:cNvPr id="264" name="Google Shape;264;g307f795d5fa_0_8"/>
          <p:cNvSpPr/>
          <p:nvPr/>
        </p:nvSpPr>
        <p:spPr>
          <a:xfrm>
            <a:off x="3" y="24545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g307f795d5fa_0_8"/>
          <p:cNvSpPr/>
          <p:nvPr/>
        </p:nvSpPr>
        <p:spPr>
          <a:xfrm>
            <a:off x="3" y="559787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g307f795d5fa_0_8"/>
          <p:cNvSpPr txBox="1"/>
          <p:nvPr/>
        </p:nvSpPr>
        <p:spPr>
          <a:xfrm>
            <a:off x="7009461" y="6179224"/>
            <a:ext cx="6262500" cy="568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endParaRPr sz="3600">
              <a:solidFill>
                <a:srgbClr val="C00000"/>
              </a:solidFill>
              <a:latin typeface="Arial"/>
              <a:ea typeface="Arial"/>
              <a:cs typeface="Arial"/>
              <a:sym typeface="Arial"/>
            </a:endParaRPr>
          </a:p>
        </p:txBody>
      </p:sp>
      <p:sp>
        <p:nvSpPr>
          <p:cNvPr id="269" name="Google Shape;269;g307f795d5fa_0_8"/>
          <p:cNvSpPr txBox="1"/>
          <p:nvPr/>
        </p:nvSpPr>
        <p:spPr>
          <a:xfrm>
            <a:off x="7008511" y="6746893"/>
            <a:ext cx="5748000" cy="828600"/>
          </a:xfrm>
          <a:prstGeom prst="rect">
            <a:avLst/>
          </a:prstGeom>
          <a:noFill/>
          <a:ln>
            <a:noFill/>
          </a:ln>
        </p:spPr>
        <p:txBody>
          <a:bodyPr spcFirstLastPara="1" wrap="square" lIns="0" tIns="66025" rIns="0" bIns="0" anchor="t" anchorCtr="0">
            <a:spAutoFit/>
          </a:bodyPr>
          <a:lstStyle/>
          <a:p>
            <a:pPr marL="12700" marR="0" lvl="0" indent="0" algn="l" rtl="0">
              <a:lnSpc>
                <a:spcPct val="100000"/>
              </a:lnSpc>
              <a:spcBef>
                <a:spcPts val="1240"/>
              </a:spcBef>
              <a:spcAft>
                <a:spcPts val="0"/>
              </a:spcAft>
              <a:buNone/>
            </a:pPr>
            <a:endParaRPr sz="2300">
              <a:solidFill>
                <a:schemeClr val="dk1"/>
              </a:solidFill>
              <a:latin typeface="Work Sans"/>
              <a:ea typeface="Work Sans"/>
              <a:cs typeface="Work Sans"/>
              <a:sym typeface="Work Sans"/>
            </a:endParaRPr>
          </a:p>
          <a:p>
            <a:pPr marL="12700" marR="0" lvl="0" indent="0" algn="l" rtl="0">
              <a:lnSpc>
                <a:spcPct val="100000"/>
              </a:lnSpc>
              <a:spcBef>
                <a:spcPts val="420"/>
              </a:spcBef>
              <a:spcAft>
                <a:spcPts val="0"/>
              </a:spcAft>
              <a:buNone/>
            </a:pPr>
            <a:endParaRPr sz="2300">
              <a:solidFill>
                <a:schemeClr val="dk1"/>
              </a:solidFill>
              <a:latin typeface="Work Sans"/>
              <a:ea typeface="Work Sans"/>
              <a:cs typeface="Work Sans"/>
              <a:sym typeface="Work Sans"/>
            </a:endParaRPr>
          </a:p>
        </p:txBody>
      </p:sp>
      <p:grpSp>
        <p:nvGrpSpPr>
          <p:cNvPr id="270" name="Google Shape;270;g307f795d5fa_0_8"/>
          <p:cNvGrpSpPr/>
          <p:nvPr/>
        </p:nvGrpSpPr>
        <p:grpSpPr>
          <a:xfrm>
            <a:off x="9023300" y="76200"/>
            <a:ext cx="3494400" cy="888900"/>
            <a:chOff x="9017000" y="76200"/>
            <a:chExt cx="3494400" cy="888900"/>
          </a:xfrm>
        </p:grpSpPr>
        <p:sp>
          <p:nvSpPr>
            <p:cNvPr id="271" name="Google Shape;271;g307f795d5fa_0_8"/>
            <p:cNvSpPr/>
            <p:nvPr/>
          </p:nvSpPr>
          <p:spPr>
            <a:xfrm>
              <a:off x="11379200" y="76200"/>
              <a:ext cx="1132200" cy="8007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g307f795d5fa_0_8"/>
            <p:cNvSpPr/>
            <p:nvPr/>
          </p:nvSpPr>
          <p:spPr>
            <a:xfrm>
              <a:off x="9017000" y="76200"/>
              <a:ext cx="2260500" cy="8889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3" name="Google Shape;273;g307f795d5fa_0_8"/>
          <p:cNvSpPr txBox="1"/>
          <p:nvPr/>
        </p:nvSpPr>
        <p:spPr>
          <a:xfrm>
            <a:off x="2144500" y="2092825"/>
            <a:ext cx="388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838787"/>
              </a:solidFill>
              <a:latin typeface="Work Sans"/>
              <a:ea typeface="Work Sans"/>
              <a:cs typeface="Work Sans"/>
              <a:sym typeface="Work Sans"/>
            </a:endParaRPr>
          </a:p>
        </p:txBody>
      </p:sp>
      <p:sp>
        <p:nvSpPr>
          <p:cNvPr id="5" name="TextBox 4">
            <a:extLst>
              <a:ext uri="{FF2B5EF4-FFF2-40B4-BE49-F238E27FC236}">
                <a16:creationId xmlns:a16="http://schemas.microsoft.com/office/drawing/2014/main" id="{3127EBAC-17A5-19A7-BF4D-DA13192CB286}"/>
              </a:ext>
            </a:extLst>
          </p:cNvPr>
          <p:cNvSpPr txBox="1"/>
          <p:nvPr/>
        </p:nvSpPr>
        <p:spPr>
          <a:xfrm flipH="1">
            <a:off x="2921000" y="1352650"/>
            <a:ext cx="12471927" cy="584775"/>
          </a:xfrm>
          <a:prstGeom prst="rect">
            <a:avLst/>
          </a:prstGeom>
          <a:noFill/>
        </p:spPr>
        <p:txBody>
          <a:bodyPr wrap="square">
            <a:spAutoFit/>
          </a:bodyPr>
          <a:lstStyle/>
          <a:p>
            <a:r>
              <a:rPr lang="fr-FR" sz="3200" dirty="0">
                <a:latin typeface="Work Sans" pitchFamily="2" charset="0"/>
              </a:rPr>
              <a:t>Un spectacle de drones à VIT</a:t>
            </a:r>
            <a:endParaRPr lang="en-IN" sz="3200" dirty="0">
              <a:latin typeface="Work Sans" pitchFamily="2" charset="0"/>
            </a:endParaRPr>
          </a:p>
        </p:txBody>
      </p:sp>
      <p:sp>
        <p:nvSpPr>
          <p:cNvPr id="2" name="object 11">
            <a:extLst>
              <a:ext uri="{FF2B5EF4-FFF2-40B4-BE49-F238E27FC236}">
                <a16:creationId xmlns:a16="http://schemas.microsoft.com/office/drawing/2014/main" id="{BA960981-85CA-59E9-804E-D2254A5B6634}"/>
              </a:ext>
            </a:extLst>
          </p:cNvPr>
          <p:cNvSpPr/>
          <p:nvPr/>
        </p:nvSpPr>
        <p:spPr>
          <a:xfrm>
            <a:off x="11179266" y="1126870"/>
            <a:ext cx="1371600" cy="1460500"/>
          </a:xfrm>
          <a:prstGeom prst="rect">
            <a:avLst/>
          </a:prstGeom>
          <a:blipFill>
            <a:blip r:embed="rId9" cstate="print"/>
            <a:stretch>
              <a:fillRect/>
            </a:stretch>
          </a:blipFill>
        </p:spPr>
        <p:txBody>
          <a:bodyPr wrap="square" lIns="0" tIns="0" rIns="0" bIns="0" rtlCol="0"/>
          <a:lstStyle/>
          <a:p>
            <a:endParaRPr/>
          </a:p>
        </p:txBody>
      </p:sp>
      <p:pic>
        <p:nvPicPr>
          <p:cNvPr id="6" name="WhatsApp Video 2024-10-11 at 11.44.14_ccafe5be">
            <a:hlinkClick r:id="" action="ppaction://media"/>
            <a:extLst>
              <a:ext uri="{FF2B5EF4-FFF2-40B4-BE49-F238E27FC236}">
                <a16:creationId xmlns:a16="http://schemas.microsoft.com/office/drawing/2014/main" id="{76FBABB4-D9A8-885A-F6DB-719A5BEADF7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277180" y="2674475"/>
            <a:ext cx="10635420" cy="5788765"/>
          </a:xfrm>
          <a:prstGeom prst="rect">
            <a:avLst/>
          </a:prstGeom>
        </p:spPr>
      </p:pic>
    </p:spTree>
    <p:extLst>
      <p:ext uri="{BB962C8B-B14F-4D97-AF65-F5344CB8AC3E}">
        <p14:creationId xmlns:p14="http://schemas.microsoft.com/office/powerpoint/2010/main" val="155057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1282700"/>
            <a:ext cx="10706100" cy="751488"/>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34A5DA"/>
                </a:solidFill>
              </a:rPr>
              <a:t>PONDICHERRY UNIVERSITY (PU)</a:t>
            </a:r>
            <a:endParaRPr sz="4800" dirty="0"/>
          </a:p>
        </p:txBody>
      </p:sp>
      <p:sp>
        <p:nvSpPr>
          <p:cNvPr id="3" name="object 3"/>
          <p:cNvSpPr txBox="1"/>
          <p:nvPr/>
        </p:nvSpPr>
        <p:spPr>
          <a:xfrm>
            <a:off x="763536" y="2397354"/>
            <a:ext cx="5995670" cy="6509384"/>
          </a:xfrm>
          <a:prstGeom prst="rect">
            <a:avLst/>
          </a:prstGeom>
        </p:spPr>
        <p:txBody>
          <a:bodyPr vert="horz" wrap="square" lIns="0" tIns="11430" rIns="0" bIns="0" rtlCol="0">
            <a:spAutoFit/>
          </a:bodyPr>
          <a:lstStyle/>
          <a:p>
            <a:pPr marL="12700">
              <a:lnSpc>
                <a:spcPct val="100000"/>
              </a:lnSpc>
              <a:spcBef>
                <a:spcPts val="90"/>
              </a:spcBef>
            </a:pPr>
            <a:r>
              <a:rPr sz="2950" spc="-70" dirty="0">
                <a:solidFill>
                  <a:srgbClr val="34A5DA"/>
                </a:solidFill>
                <a:latin typeface="Lucida Sans Unicode"/>
                <a:cs typeface="Lucida Sans Unicode"/>
              </a:rPr>
              <a:t>▸ </a:t>
            </a:r>
            <a:r>
              <a:rPr sz="2800" dirty="0">
                <a:solidFill>
                  <a:srgbClr val="838787"/>
                </a:solidFill>
                <a:latin typeface="Work Sans"/>
                <a:cs typeface="Work Sans"/>
              </a:rPr>
              <a:t>44ème classement Inde sur</a:t>
            </a:r>
            <a:r>
              <a:rPr sz="2800" spc="-509" dirty="0">
                <a:solidFill>
                  <a:srgbClr val="838787"/>
                </a:solidFill>
                <a:latin typeface="Work Sans"/>
                <a:cs typeface="Work Sans"/>
              </a:rPr>
              <a:t> </a:t>
            </a:r>
            <a:r>
              <a:rPr sz="2800" dirty="0">
                <a:solidFill>
                  <a:srgbClr val="838787"/>
                </a:solidFill>
                <a:latin typeface="Work Sans"/>
                <a:cs typeface="Work Sans"/>
              </a:rPr>
              <a:t>877</a:t>
            </a:r>
            <a:endParaRPr sz="2800" dirty="0">
              <a:latin typeface="Work Sans"/>
              <a:cs typeface="Work Sans"/>
            </a:endParaRPr>
          </a:p>
          <a:p>
            <a:pPr marL="377190" marR="588010" indent="-365125">
              <a:lnSpc>
                <a:spcPct val="112400"/>
              </a:lnSpc>
              <a:spcBef>
                <a:spcPts val="2250"/>
              </a:spcBef>
            </a:pPr>
            <a:r>
              <a:rPr sz="2950" spc="-70" dirty="0">
                <a:solidFill>
                  <a:srgbClr val="34A5DA"/>
                </a:solidFill>
                <a:latin typeface="Lucida Sans Unicode"/>
                <a:cs typeface="Lucida Sans Unicode"/>
              </a:rPr>
              <a:t>▸ </a:t>
            </a:r>
            <a:r>
              <a:rPr sz="2800" dirty="0">
                <a:solidFill>
                  <a:srgbClr val="838787"/>
                </a:solidFill>
                <a:latin typeface="Work Sans"/>
                <a:cs typeface="Work Sans"/>
              </a:rPr>
              <a:t>université pluridisciplinaire -  focus humanités et</a:t>
            </a:r>
            <a:r>
              <a:rPr sz="2800" spc="-70" dirty="0">
                <a:solidFill>
                  <a:srgbClr val="838787"/>
                </a:solidFill>
                <a:latin typeface="Work Sans"/>
                <a:cs typeface="Work Sans"/>
              </a:rPr>
              <a:t> </a:t>
            </a:r>
            <a:r>
              <a:rPr sz="2800" dirty="0">
                <a:solidFill>
                  <a:srgbClr val="838787"/>
                </a:solidFill>
                <a:latin typeface="Work Sans"/>
                <a:cs typeface="Work Sans"/>
              </a:rPr>
              <a:t>langues</a:t>
            </a:r>
            <a:endParaRPr sz="2800" dirty="0">
              <a:latin typeface="Work Sans"/>
              <a:cs typeface="Work Sans"/>
            </a:endParaRPr>
          </a:p>
          <a:p>
            <a:pPr marL="821690" marR="125095" indent="-365125">
              <a:lnSpc>
                <a:spcPct val="113199"/>
              </a:lnSpc>
              <a:spcBef>
                <a:spcPts val="1245"/>
              </a:spcBef>
            </a:pPr>
            <a:r>
              <a:rPr sz="2950" spc="-70" dirty="0">
                <a:solidFill>
                  <a:srgbClr val="34A5DA"/>
                </a:solidFill>
                <a:latin typeface="Lucida Sans Unicode"/>
                <a:cs typeface="Lucida Sans Unicode"/>
              </a:rPr>
              <a:t>▸ </a:t>
            </a:r>
            <a:r>
              <a:rPr sz="2800" dirty="0">
                <a:solidFill>
                  <a:srgbClr val="838787"/>
                </a:solidFill>
                <a:latin typeface="Work Sans"/>
                <a:cs typeface="Work Sans"/>
              </a:rPr>
              <a:t>14 écoles dont la School of  Humanities, Performing</a:t>
            </a:r>
            <a:r>
              <a:rPr sz="2800" spc="-100" dirty="0">
                <a:solidFill>
                  <a:srgbClr val="838787"/>
                </a:solidFill>
                <a:latin typeface="Work Sans"/>
                <a:cs typeface="Work Sans"/>
              </a:rPr>
              <a:t> </a:t>
            </a:r>
            <a:r>
              <a:rPr sz="2800" dirty="0">
                <a:solidFill>
                  <a:srgbClr val="838787"/>
                </a:solidFill>
                <a:latin typeface="Work Sans"/>
                <a:cs typeface="Work Sans"/>
              </a:rPr>
              <a:t>Arts,  School of</a:t>
            </a:r>
            <a:r>
              <a:rPr sz="2800" spc="-25" dirty="0">
                <a:solidFill>
                  <a:srgbClr val="838787"/>
                </a:solidFill>
                <a:latin typeface="Work Sans"/>
                <a:cs typeface="Work Sans"/>
              </a:rPr>
              <a:t> </a:t>
            </a:r>
            <a:r>
              <a:rPr sz="2800" dirty="0">
                <a:solidFill>
                  <a:srgbClr val="838787"/>
                </a:solidFill>
                <a:latin typeface="Work Sans"/>
                <a:cs typeface="Work Sans"/>
              </a:rPr>
              <a:t>Managament.</a:t>
            </a:r>
            <a:endParaRPr sz="2800" dirty="0">
              <a:latin typeface="Work Sans"/>
              <a:cs typeface="Work Sans"/>
            </a:endParaRPr>
          </a:p>
          <a:p>
            <a:pPr marL="821690" marR="457200" indent="-365125">
              <a:lnSpc>
                <a:spcPct val="113599"/>
              </a:lnSpc>
              <a:spcBef>
                <a:spcPts val="640"/>
              </a:spcBef>
            </a:pPr>
            <a:r>
              <a:rPr sz="2950" spc="-70" dirty="0">
                <a:solidFill>
                  <a:srgbClr val="34A5DA"/>
                </a:solidFill>
                <a:latin typeface="Lucida Sans Unicode"/>
                <a:cs typeface="Lucida Sans Unicode"/>
              </a:rPr>
              <a:t>▸ </a:t>
            </a:r>
            <a:r>
              <a:rPr sz="2800" dirty="0">
                <a:solidFill>
                  <a:srgbClr val="838787"/>
                </a:solidFill>
                <a:latin typeface="Work Sans"/>
                <a:cs typeface="Work Sans"/>
              </a:rPr>
              <a:t>PU propose un programme  d’échange au semestre -  </a:t>
            </a:r>
            <a:r>
              <a:rPr sz="2800" b="1" dirty="0">
                <a:solidFill>
                  <a:srgbClr val="838787"/>
                </a:solidFill>
                <a:latin typeface="Work Sans"/>
                <a:cs typeface="Work Sans"/>
              </a:rPr>
              <a:t>Study In India </a:t>
            </a:r>
            <a:r>
              <a:rPr sz="2800" dirty="0">
                <a:solidFill>
                  <a:srgbClr val="838787"/>
                </a:solidFill>
                <a:latin typeface="Work Sans"/>
                <a:cs typeface="Work Sans"/>
              </a:rPr>
              <a:t>– Cultures  indienne et tamoule,  Littérature.</a:t>
            </a:r>
            <a:endParaRPr sz="2800" dirty="0">
              <a:latin typeface="Work Sans"/>
              <a:cs typeface="Work Sans"/>
            </a:endParaRPr>
          </a:p>
          <a:p>
            <a:pPr marL="12700">
              <a:lnSpc>
                <a:spcPct val="100000"/>
              </a:lnSpc>
              <a:spcBef>
                <a:spcPts val="1120"/>
              </a:spcBef>
            </a:pPr>
            <a:r>
              <a:rPr sz="2950" spc="-70" dirty="0">
                <a:solidFill>
                  <a:srgbClr val="34A5DA"/>
                </a:solidFill>
                <a:latin typeface="Lucida Sans Unicode"/>
                <a:cs typeface="Lucida Sans Unicode"/>
              </a:rPr>
              <a:t>▸ </a:t>
            </a:r>
            <a:r>
              <a:rPr sz="2800" dirty="0">
                <a:solidFill>
                  <a:srgbClr val="838787"/>
                </a:solidFill>
                <a:latin typeface="Work Sans"/>
                <a:cs typeface="Work Sans"/>
              </a:rPr>
              <a:t>Partenariat lancé </a:t>
            </a:r>
            <a:r>
              <a:rPr sz="2800" dirty="0" err="1">
                <a:solidFill>
                  <a:srgbClr val="838787"/>
                </a:solidFill>
                <a:latin typeface="Work Sans"/>
                <a:cs typeface="Work Sans"/>
              </a:rPr>
              <a:t>en</a:t>
            </a:r>
            <a:r>
              <a:rPr sz="2800" dirty="0">
                <a:solidFill>
                  <a:srgbClr val="838787"/>
                </a:solidFill>
                <a:latin typeface="Work Sans"/>
                <a:cs typeface="Work Sans"/>
              </a:rPr>
              <a:t> 2021</a:t>
            </a:r>
            <a:endParaRPr sz="2800" dirty="0">
              <a:latin typeface="Work Sans"/>
              <a:cs typeface="Work Sans"/>
            </a:endParaRPr>
          </a:p>
        </p:txBody>
      </p:sp>
      <p:sp>
        <p:nvSpPr>
          <p:cNvPr id="4" name="object 4"/>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5" name="object 5"/>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6959600" y="2540000"/>
            <a:ext cx="5791200" cy="327660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11404600" y="1066800"/>
            <a:ext cx="1308100" cy="1308100"/>
          </a:xfrm>
          <a:prstGeom prst="rect">
            <a:avLst/>
          </a:prstGeom>
          <a:blipFill>
            <a:blip r:embed="rId7" cstate="print"/>
            <a:stretch>
              <a:fillRect/>
            </a:stretch>
          </a:blipFill>
        </p:spPr>
        <p:txBody>
          <a:bodyPr wrap="square" lIns="0" tIns="0" rIns="0" bIns="0" rtlCol="0"/>
          <a:lstStyle/>
          <a:p>
            <a:endParaRPr/>
          </a:p>
        </p:txBody>
      </p:sp>
      <p:sp>
        <p:nvSpPr>
          <p:cNvPr id="11" name="object 11"/>
          <p:cNvSpPr txBox="1"/>
          <p:nvPr/>
        </p:nvSpPr>
        <p:spPr>
          <a:xfrm>
            <a:off x="7010400" y="5815024"/>
            <a:ext cx="3530600" cy="606576"/>
          </a:xfrm>
          <a:prstGeom prst="rect">
            <a:avLst/>
          </a:prstGeom>
        </p:spPr>
        <p:txBody>
          <a:bodyPr vert="horz" wrap="square" lIns="0" tIns="13970" rIns="0" bIns="0" rtlCol="0">
            <a:spAutoFit/>
          </a:bodyPr>
          <a:lstStyle/>
          <a:p>
            <a:pPr marL="12700">
              <a:lnSpc>
                <a:spcPct val="100000"/>
              </a:lnSpc>
              <a:spcBef>
                <a:spcPts val="110"/>
              </a:spcBef>
            </a:pPr>
            <a:r>
              <a:rPr sz="3850" b="1" dirty="0">
                <a:solidFill>
                  <a:srgbClr val="974448"/>
                </a:solidFill>
                <a:latin typeface="Arial"/>
                <a:cs typeface="Arial"/>
              </a:rPr>
              <a:t>ÉCHANGES</a:t>
            </a:r>
            <a:endParaRPr sz="3850" dirty="0">
              <a:latin typeface="Arial"/>
              <a:cs typeface="Arial"/>
            </a:endParaRPr>
          </a:p>
        </p:txBody>
      </p:sp>
      <p:sp>
        <p:nvSpPr>
          <p:cNvPr id="12" name="object 12"/>
          <p:cNvSpPr txBox="1"/>
          <p:nvPr/>
        </p:nvSpPr>
        <p:spPr>
          <a:xfrm>
            <a:off x="7015111" y="6543026"/>
            <a:ext cx="5748020" cy="2700739"/>
          </a:xfrm>
          <a:prstGeom prst="rect">
            <a:avLst/>
          </a:prstGeom>
        </p:spPr>
        <p:txBody>
          <a:bodyPr vert="horz" wrap="square" lIns="0" tIns="66040" rIns="0" bIns="0" rtlCol="0">
            <a:spAutoFit/>
          </a:bodyPr>
          <a:lstStyle/>
          <a:p>
            <a:pPr marR="1055370" algn="ctr">
              <a:lnSpc>
                <a:spcPct val="100000"/>
              </a:lnSpc>
              <a:spcBef>
                <a:spcPts val="520"/>
              </a:spcBef>
              <a:tabLst>
                <a:tab pos="414020" algn="l"/>
              </a:tabLst>
            </a:pPr>
            <a:r>
              <a:rPr sz="2400" spc="-45" dirty="0">
                <a:solidFill>
                  <a:srgbClr val="34A5DA"/>
                </a:solidFill>
                <a:latin typeface="Lucida Sans Unicode"/>
                <a:cs typeface="Lucida Sans Unicode"/>
              </a:rPr>
              <a:t>▸	</a:t>
            </a:r>
            <a:r>
              <a:rPr sz="2300" dirty="0">
                <a:solidFill>
                  <a:srgbClr val="838787"/>
                </a:solidFill>
                <a:latin typeface="Work Sans"/>
                <a:cs typeface="Work Sans"/>
              </a:rPr>
              <a:t>Niveaux : Licence 3 et</a:t>
            </a:r>
            <a:r>
              <a:rPr sz="2300" spc="-100" dirty="0">
                <a:solidFill>
                  <a:srgbClr val="838787"/>
                </a:solidFill>
                <a:latin typeface="Work Sans"/>
                <a:cs typeface="Work Sans"/>
              </a:rPr>
              <a:t> </a:t>
            </a:r>
            <a:r>
              <a:rPr sz="2300" dirty="0">
                <a:solidFill>
                  <a:srgbClr val="838787"/>
                </a:solidFill>
                <a:latin typeface="Work Sans"/>
                <a:cs typeface="Work Sans"/>
              </a:rPr>
              <a:t>Master</a:t>
            </a:r>
            <a:endParaRPr sz="2300" dirty="0">
              <a:latin typeface="Work Sans"/>
              <a:cs typeface="Work Sans"/>
            </a:endParaRPr>
          </a:p>
          <a:p>
            <a:pPr marR="1088390" algn="ctr">
              <a:lnSpc>
                <a:spcPct val="100000"/>
              </a:lnSpc>
              <a:spcBef>
                <a:spcPts val="420"/>
              </a:spcBef>
              <a:tabLst>
                <a:tab pos="414020" algn="l"/>
              </a:tabLst>
            </a:pPr>
            <a:r>
              <a:rPr sz="2400" spc="-45" dirty="0">
                <a:solidFill>
                  <a:srgbClr val="34A5DA"/>
                </a:solidFill>
                <a:latin typeface="Lucida Sans Unicode"/>
                <a:cs typeface="Lucida Sans Unicode"/>
              </a:rPr>
              <a:t>▸	</a:t>
            </a:r>
            <a:r>
              <a:rPr sz="2300" dirty="0">
                <a:solidFill>
                  <a:srgbClr val="838787"/>
                </a:solidFill>
                <a:latin typeface="Work Sans"/>
                <a:cs typeface="Work Sans"/>
              </a:rPr>
              <a:t>Filières : toutes ﬁlières</a:t>
            </a:r>
            <a:r>
              <a:rPr sz="2300" spc="-100" dirty="0">
                <a:solidFill>
                  <a:srgbClr val="838787"/>
                </a:solidFill>
                <a:latin typeface="Work Sans"/>
                <a:cs typeface="Work Sans"/>
              </a:rPr>
              <a:t> </a:t>
            </a:r>
            <a:r>
              <a:rPr sz="2300" dirty="0">
                <a:solidFill>
                  <a:srgbClr val="838787"/>
                </a:solidFill>
                <a:latin typeface="Work Sans"/>
                <a:cs typeface="Work Sans"/>
              </a:rPr>
              <a:t>focus</a:t>
            </a:r>
            <a:endParaRPr sz="2300" dirty="0">
              <a:latin typeface="Work Sans"/>
              <a:cs typeface="Work Sans"/>
            </a:endParaRPr>
          </a:p>
          <a:p>
            <a:pPr marR="2012314" algn="ctr">
              <a:lnSpc>
                <a:spcPct val="100000"/>
              </a:lnSpc>
              <a:spcBef>
                <a:spcPts val="919"/>
              </a:spcBef>
            </a:pPr>
            <a:r>
              <a:rPr sz="2300" dirty="0">
                <a:solidFill>
                  <a:srgbClr val="838787"/>
                </a:solidFill>
                <a:latin typeface="Work Sans"/>
                <a:cs typeface="Work Sans"/>
              </a:rPr>
              <a:t>humanités et</a:t>
            </a:r>
            <a:r>
              <a:rPr sz="2300" spc="-40" dirty="0">
                <a:solidFill>
                  <a:srgbClr val="838787"/>
                </a:solidFill>
                <a:latin typeface="Work Sans"/>
                <a:cs typeface="Work Sans"/>
              </a:rPr>
              <a:t> </a:t>
            </a:r>
            <a:r>
              <a:rPr sz="2300" dirty="0">
                <a:solidFill>
                  <a:srgbClr val="838787"/>
                </a:solidFill>
                <a:latin typeface="Work Sans"/>
                <a:cs typeface="Work Sans"/>
              </a:rPr>
              <a:t>langues</a:t>
            </a:r>
            <a:endParaRPr sz="2300" dirty="0">
              <a:latin typeface="Work Sans"/>
              <a:cs typeface="Work Sans"/>
            </a:endParaRPr>
          </a:p>
          <a:p>
            <a:pPr marR="1973580" algn="ctr">
              <a:lnSpc>
                <a:spcPct val="100000"/>
              </a:lnSpc>
              <a:spcBef>
                <a:spcPts val="1240"/>
              </a:spcBef>
              <a:tabLst>
                <a:tab pos="414020" algn="l"/>
              </a:tabLst>
            </a:pPr>
            <a:r>
              <a:rPr sz="2400" spc="-45" dirty="0">
                <a:solidFill>
                  <a:srgbClr val="34A5DA"/>
                </a:solidFill>
                <a:latin typeface="Lucida Sans Unicode"/>
                <a:cs typeface="Lucida Sans Unicode"/>
              </a:rPr>
              <a:t>▸	</a:t>
            </a:r>
            <a:r>
              <a:rPr sz="2300" dirty="0">
                <a:solidFill>
                  <a:srgbClr val="838787"/>
                </a:solidFill>
                <a:latin typeface="Work Sans"/>
                <a:cs typeface="Work Sans"/>
              </a:rPr>
              <a:t>Stages : au cas par</a:t>
            </a:r>
            <a:r>
              <a:rPr sz="2300" spc="-100" dirty="0">
                <a:solidFill>
                  <a:srgbClr val="838787"/>
                </a:solidFill>
                <a:latin typeface="Work Sans"/>
                <a:cs typeface="Work Sans"/>
              </a:rPr>
              <a:t> </a:t>
            </a:r>
            <a:r>
              <a:rPr sz="2300" dirty="0">
                <a:solidFill>
                  <a:srgbClr val="838787"/>
                </a:solidFill>
                <a:latin typeface="Work Sans"/>
                <a:cs typeface="Work Sans"/>
              </a:rPr>
              <a:t>cas</a:t>
            </a:r>
            <a:endParaRPr sz="2300" dirty="0">
              <a:latin typeface="Work Sans"/>
              <a:cs typeface="Work Sans"/>
            </a:endParaRPr>
          </a:p>
          <a:p>
            <a:pPr marL="444500" indent="-444500">
              <a:lnSpc>
                <a:spcPct val="100000"/>
              </a:lnSpc>
              <a:spcBef>
                <a:spcPts val="520"/>
              </a:spcBef>
              <a:tabLst>
                <a:tab pos="414020" algn="l"/>
              </a:tabLst>
            </a:pPr>
            <a:r>
              <a:rPr sz="2400" spc="-45" dirty="0">
                <a:solidFill>
                  <a:srgbClr val="34A5DA"/>
                </a:solidFill>
                <a:latin typeface="Lucida Sans Unicode"/>
                <a:cs typeface="Lucida Sans Unicode"/>
              </a:rPr>
              <a:t>▸	</a:t>
            </a:r>
            <a:r>
              <a:rPr sz="2300" dirty="0">
                <a:solidFill>
                  <a:srgbClr val="838787"/>
                </a:solidFill>
                <a:latin typeface="Work Sans"/>
                <a:cs typeface="Work Sans"/>
              </a:rPr>
              <a:t>Didactique du FLE - </a:t>
            </a:r>
            <a:r>
              <a:rPr sz="2300" dirty="0" err="1">
                <a:solidFill>
                  <a:srgbClr val="838787"/>
                </a:solidFill>
                <a:latin typeface="Work Sans"/>
                <a:cs typeface="Work Sans"/>
              </a:rPr>
              <a:t>département</a:t>
            </a:r>
            <a:r>
              <a:rPr sz="2300" spc="-100" dirty="0">
                <a:solidFill>
                  <a:srgbClr val="838787"/>
                </a:solidFill>
                <a:latin typeface="Work Sans"/>
                <a:cs typeface="Work Sans"/>
              </a:rPr>
              <a:t> </a:t>
            </a:r>
            <a:r>
              <a:rPr sz="2300" dirty="0">
                <a:solidFill>
                  <a:srgbClr val="838787"/>
                </a:solidFill>
                <a:latin typeface="Work Sans"/>
                <a:cs typeface="Work Sans"/>
              </a:rPr>
              <a:t>de</a:t>
            </a:r>
            <a:r>
              <a:rPr lang="fr-FR" sz="2300" dirty="0">
                <a:latin typeface="Work Sans"/>
                <a:cs typeface="Work Sans"/>
              </a:rPr>
              <a:t> </a:t>
            </a:r>
            <a:r>
              <a:rPr sz="2300" dirty="0" err="1">
                <a:solidFill>
                  <a:srgbClr val="838787"/>
                </a:solidFill>
                <a:latin typeface="Work Sans"/>
                <a:cs typeface="Work Sans"/>
              </a:rPr>
              <a:t>français</a:t>
            </a:r>
            <a:endParaRPr sz="2300" dirty="0">
              <a:latin typeface="Work Sans"/>
              <a:cs typeface="Work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0"/>
          <p:cNvSpPr txBox="1"/>
          <p:nvPr/>
        </p:nvSpPr>
        <p:spPr>
          <a:xfrm>
            <a:off x="457200" y="514201"/>
            <a:ext cx="4393565" cy="354965"/>
          </a:xfrm>
          <a:prstGeom prst="rect">
            <a:avLst/>
          </a:prstGeom>
          <a:noFill/>
          <a:ln>
            <a:noFill/>
          </a:ln>
        </p:spPr>
        <p:txBody>
          <a:bodyPr spcFirstLastPara="1" wrap="square" lIns="0" tIns="0" rIns="0" bIns="0" anchor="t" anchorCtr="0">
            <a:spAutoFit/>
          </a:bodyPr>
          <a:lstStyle/>
          <a:p>
            <a:pPr marL="0" marR="0" lvl="0" indent="0" algn="l" rtl="0">
              <a:lnSpc>
                <a:spcPct val="113750"/>
              </a:lnSpc>
              <a:spcBef>
                <a:spcPts val="0"/>
              </a:spcBef>
              <a:spcAft>
                <a:spcPts val="0"/>
              </a:spcAft>
              <a:buNone/>
            </a:pPr>
            <a:r>
              <a:rPr lang="fr-FR" sz="2400" b="1">
                <a:solidFill>
                  <a:srgbClr val="838787"/>
                </a:solidFill>
                <a:latin typeface="Trebuchet MS"/>
                <a:ea typeface="Trebuchet MS"/>
                <a:cs typeface="Trebuchet MS"/>
                <a:sym typeface="Trebuchet MS"/>
              </a:rPr>
              <a:t>MOBILITÉ ÉTUDIANTE EN INDE</a:t>
            </a:r>
            <a:endParaRPr sz="2400">
              <a:solidFill>
                <a:schemeClr val="dk1"/>
              </a:solidFill>
              <a:latin typeface="Trebuchet MS"/>
              <a:ea typeface="Trebuchet MS"/>
              <a:cs typeface="Trebuchet MS"/>
              <a:sym typeface="Trebuchet MS"/>
            </a:endParaRPr>
          </a:p>
        </p:txBody>
      </p:sp>
      <p:sp>
        <p:nvSpPr>
          <p:cNvPr id="238" name="Google Shape;238;p10"/>
          <p:cNvSpPr/>
          <p:nvPr/>
        </p:nvSpPr>
        <p:spPr>
          <a:xfrm>
            <a:off x="11441390" y="104321"/>
            <a:ext cx="1132263" cy="80067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10"/>
          <p:cNvSpPr/>
          <p:nvPr/>
        </p:nvSpPr>
        <p:spPr>
          <a:xfrm>
            <a:off x="9156700" y="50800"/>
            <a:ext cx="2260600" cy="889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10"/>
          <p:cNvSpPr/>
          <p:nvPr/>
        </p:nvSpPr>
        <p:spPr>
          <a:xfrm>
            <a:off x="6603" y="0"/>
            <a:ext cx="230924" cy="43982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10"/>
          <p:cNvSpPr/>
          <p:nvPr/>
        </p:nvSpPr>
        <p:spPr>
          <a:xfrm>
            <a:off x="6603" y="5352427"/>
            <a:ext cx="230924" cy="440117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10"/>
          <p:cNvSpPr/>
          <p:nvPr/>
        </p:nvSpPr>
        <p:spPr>
          <a:xfrm>
            <a:off x="299725" y="1"/>
            <a:ext cx="5079900" cy="35625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10"/>
          <p:cNvSpPr/>
          <p:nvPr/>
        </p:nvSpPr>
        <p:spPr>
          <a:xfrm>
            <a:off x="4445775" y="7615250"/>
            <a:ext cx="3224700" cy="21384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10"/>
          <p:cNvSpPr/>
          <p:nvPr/>
        </p:nvSpPr>
        <p:spPr>
          <a:xfrm>
            <a:off x="9156675" y="0"/>
            <a:ext cx="3848100" cy="356250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10"/>
          <p:cNvSpPr/>
          <p:nvPr/>
        </p:nvSpPr>
        <p:spPr>
          <a:xfrm>
            <a:off x="7449700" y="3562500"/>
            <a:ext cx="5564100" cy="6232702"/>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10"/>
          <p:cNvSpPr/>
          <p:nvPr/>
        </p:nvSpPr>
        <p:spPr>
          <a:xfrm>
            <a:off x="10912449" y="4715400"/>
            <a:ext cx="1991758" cy="1826298"/>
          </a:xfrm>
          <a:custGeom>
            <a:avLst/>
            <a:gdLst/>
            <a:ahLst/>
            <a:cxnLst/>
            <a:rect l="l" t="t" r="r" b="b"/>
            <a:pathLst>
              <a:path w="2364104" h="1953260" extrusionOk="0">
                <a:moveTo>
                  <a:pt x="1182001" y="0"/>
                </a:moveTo>
                <a:lnTo>
                  <a:pt x="0" y="976566"/>
                </a:lnTo>
                <a:lnTo>
                  <a:pt x="1182001" y="1953132"/>
                </a:lnTo>
                <a:lnTo>
                  <a:pt x="2364003" y="976566"/>
                </a:lnTo>
                <a:lnTo>
                  <a:pt x="1182001" y="0"/>
                </a:lnTo>
                <a:close/>
              </a:path>
            </a:pathLst>
          </a:custGeom>
          <a:solidFill>
            <a:srgbClr val="FFFFFF">
              <a:alpha val="5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10"/>
          <p:cNvSpPr/>
          <p:nvPr/>
        </p:nvSpPr>
        <p:spPr>
          <a:xfrm>
            <a:off x="11009025" y="4842400"/>
            <a:ext cx="1892502" cy="1639786"/>
          </a:xfrm>
          <a:custGeom>
            <a:avLst/>
            <a:gdLst/>
            <a:ahLst/>
            <a:cxnLst/>
            <a:rect l="l" t="t" r="r" b="b"/>
            <a:pathLst>
              <a:path w="2252979" h="1699260" extrusionOk="0">
                <a:moveTo>
                  <a:pt x="1126363" y="0"/>
                </a:moveTo>
                <a:lnTo>
                  <a:pt x="0" y="849566"/>
                </a:lnTo>
                <a:lnTo>
                  <a:pt x="1126363" y="1699132"/>
                </a:lnTo>
                <a:lnTo>
                  <a:pt x="2252713" y="849566"/>
                </a:lnTo>
                <a:lnTo>
                  <a:pt x="1126363" y="0"/>
                </a:lnTo>
                <a:close/>
              </a:path>
            </a:pathLst>
          </a:custGeom>
          <a:solidFill>
            <a:srgbClr val="FFFFFF">
              <a:alpha val="5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10"/>
          <p:cNvSpPr txBox="1">
            <a:spLocks noGrp="1"/>
          </p:cNvSpPr>
          <p:nvPr>
            <p:ph type="title"/>
          </p:nvPr>
        </p:nvSpPr>
        <p:spPr>
          <a:xfrm>
            <a:off x="11000025" y="5517650"/>
            <a:ext cx="1892400" cy="426600"/>
          </a:xfrm>
          <a:prstGeom prst="rect">
            <a:avLst/>
          </a:prstGeom>
          <a:noFill/>
          <a:ln>
            <a:noFill/>
          </a:ln>
        </p:spPr>
        <p:txBody>
          <a:bodyPr spcFirstLastPara="1" wrap="square" lIns="0" tIns="12700" rIns="0" bIns="0" anchor="t" anchorCtr="0">
            <a:spAutoFit/>
          </a:bodyPr>
          <a:lstStyle/>
          <a:p>
            <a:pPr marL="0" lvl="0" indent="0" algn="ctr" rtl="0">
              <a:lnSpc>
                <a:spcPct val="111785"/>
              </a:lnSpc>
              <a:spcBef>
                <a:spcPts val="0"/>
              </a:spcBef>
              <a:spcAft>
                <a:spcPts val="0"/>
              </a:spcAft>
              <a:buNone/>
            </a:pPr>
            <a:r>
              <a:rPr lang="fr-FR" sz="1600"/>
              <a:t>PONDICHERRY</a:t>
            </a:r>
            <a:endParaRPr sz="1600"/>
          </a:p>
          <a:p>
            <a:pPr marL="5715" lvl="0" indent="0" algn="ctr" rtl="0">
              <a:lnSpc>
                <a:spcPct val="109047"/>
              </a:lnSpc>
              <a:spcBef>
                <a:spcPts val="0"/>
              </a:spcBef>
              <a:spcAft>
                <a:spcPts val="0"/>
              </a:spcAft>
              <a:buNone/>
            </a:pPr>
            <a:r>
              <a:rPr lang="fr-FR" sz="900"/>
              <a:t>UNIVERSITY</a:t>
            </a:r>
            <a:endParaRPr sz="900"/>
          </a:p>
        </p:txBody>
      </p:sp>
      <p:pic>
        <p:nvPicPr>
          <p:cNvPr id="250" name="Google Shape;250;p10"/>
          <p:cNvPicPr preferRelativeResize="0"/>
          <p:nvPr/>
        </p:nvPicPr>
        <p:blipFill rotWithShape="1">
          <a:blip r:embed="rId11">
            <a:alphaModFix/>
          </a:blip>
          <a:srcRect t="13297" b="38470"/>
          <a:stretch/>
        </p:blipFill>
        <p:spPr>
          <a:xfrm>
            <a:off x="5424388" y="12"/>
            <a:ext cx="3687551" cy="3562573"/>
          </a:xfrm>
          <a:prstGeom prst="rect">
            <a:avLst/>
          </a:prstGeom>
          <a:noFill/>
          <a:ln>
            <a:noFill/>
          </a:ln>
        </p:spPr>
      </p:pic>
      <p:pic>
        <p:nvPicPr>
          <p:cNvPr id="251" name="Google Shape;251;p10"/>
          <p:cNvPicPr preferRelativeResize="0"/>
          <p:nvPr/>
        </p:nvPicPr>
        <p:blipFill rotWithShape="1">
          <a:blip r:embed="rId12">
            <a:alphaModFix/>
          </a:blip>
          <a:srcRect b="16240"/>
          <a:stretch/>
        </p:blipFill>
        <p:spPr>
          <a:xfrm>
            <a:off x="4658775" y="3562900"/>
            <a:ext cx="2790924" cy="4010798"/>
          </a:xfrm>
          <a:prstGeom prst="rect">
            <a:avLst/>
          </a:prstGeom>
          <a:noFill/>
          <a:ln>
            <a:noFill/>
          </a:ln>
        </p:spPr>
      </p:pic>
      <p:pic>
        <p:nvPicPr>
          <p:cNvPr id="252" name="Google Shape;252;p10"/>
          <p:cNvPicPr preferRelativeResize="0"/>
          <p:nvPr/>
        </p:nvPicPr>
        <p:blipFill>
          <a:blip r:embed="rId13">
            <a:alphaModFix/>
          </a:blip>
          <a:stretch>
            <a:fillRect/>
          </a:stretch>
        </p:blipFill>
        <p:spPr>
          <a:xfrm>
            <a:off x="304800" y="3382875"/>
            <a:ext cx="4393574" cy="3027300"/>
          </a:xfrm>
          <a:prstGeom prst="rect">
            <a:avLst/>
          </a:prstGeom>
          <a:noFill/>
          <a:ln>
            <a:noFill/>
          </a:ln>
        </p:spPr>
      </p:pic>
      <p:sp>
        <p:nvSpPr>
          <p:cNvPr id="253" name="Google Shape;253;p10"/>
          <p:cNvSpPr txBox="1"/>
          <p:nvPr/>
        </p:nvSpPr>
        <p:spPr>
          <a:xfrm rot="-506193" flipH="1">
            <a:off x="4964343" y="6659483"/>
            <a:ext cx="1641968" cy="4925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000" b="1">
                <a:solidFill>
                  <a:srgbClr val="FFFFFF"/>
                </a:solidFill>
                <a:latin typeface="Work Sans"/>
                <a:ea typeface="Work Sans"/>
                <a:cs typeface="Work Sans"/>
                <a:sym typeface="Work Sans"/>
              </a:rPr>
              <a:t>HOLI</a:t>
            </a:r>
            <a:endParaRPr sz="2000" b="1">
              <a:solidFill>
                <a:srgbClr val="FFFFFF"/>
              </a:solidFill>
              <a:latin typeface="Work Sans"/>
              <a:ea typeface="Work Sans"/>
              <a:cs typeface="Work Sans"/>
              <a:sym typeface="Work Sans"/>
            </a:endParaRPr>
          </a:p>
        </p:txBody>
      </p:sp>
      <p:sp>
        <p:nvSpPr>
          <p:cNvPr id="254" name="Google Shape;254;p10"/>
          <p:cNvSpPr txBox="1"/>
          <p:nvPr/>
        </p:nvSpPr>
        <p:spPr>
          <a:xfrm>
            <a:off x="758775" y="3683450"/>
            <a:ext cx="7587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000" b="1">
                <a:solidFill>
                  <a:srgbClr val="FFFFFF"/>
                </a:solidFill>
                <a:latin typeface="Work Sans"/>
                <a:ea typeface="Work Sans"/>
                <a:cs typeface="Work Sans"/>
                <a:sym typeface="Work Sans"/>
              </a:rPr>
              <a:t>Eid-al-Fitr</a:t>
            </a:r>
            <a:endParaRPr sz="2000" b="1">
              <a:solidFill>
                <a:srgbClr val="FFFFFF"/>
              </a:solidFill>
              <a:latin typeface="Work Sans"/>
              <a:ea typeface="Work Sans"/>
              <a:cs typeface="Work Sans"/>
              <a:sym typeface="Work Sans"/>
            </a:endParaRPr>
          </a:p>
        </p:txBody>
      </p:sp>
      <p:sp>
        <p:nvSpPr>
          <p:cNvPr id="255" name="Google Shape;255;p10"/>
          <p:cNvSpPr txBox="1"/>
          <p:nvPr/>
        </p:nvSpPr>
        <p:spPr>
          <a:xfrm>
            <a:off x="7353150" y="924325"/>
            <a:ext cx="5683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000" b="1">
                <a:solidFill>
                  <a:srgbClr val="FFFFFF"/>
                </a:solidFill>
                <a:latin typeface="Work Sans"/>
                <a:ea typeface="Work Sans"/>
                <a:cs typeface="Work Sans"/>
                <a:sym typeface="Work Sans"/>
              </a:rPr>
              <a:t>Halloween</a:t>
            </a:r>
            <a:endParaRPr sz="2000" b="1">
              <a:solidFill>
                <a:srgbClr val="FFFFFF"/>
              </a:solidFill>
              <a:latin typeface="Work Sans"/>
              <a:ea typeface="Work Sans"/>
              <a:cs typeface="Work Sans"/>
              <a:sym typeface="Work Sans"/>
            </a:endParaRPr>
          </a:p>
        </p:txBody>
      </p:sp>
      <p:pic>
        <p:nvPicPr>
          <p:cNvPr id="256" name="Google Shape;256;p10"/>
          <p:cNvPicPr preferRelativeResize="0"/>
          <p:nvPr/>
        </p:nvPicPr>
        <p:blipFill>
          <a:blip r:embed="rId14">
            <a:alphaModFix/>
          </a:blip>
          <a:stretch>
            <a:fillRect/>
          </a:stretch>
        </p:blipFill>
        <p:spPr>
          <a:xfrm>
            <a:off x="298399" y="6410175"/>
            <a:ext cx="4393574" cy="3343424"/>
          </a:xfrm>
          <a:prstGeom prst="rect">
            <a:avLst/>
          </a:prstGeom>
          <a:noFill/>
          <a:ln>
            <a:noFill/>
          </a:ln>
        </p:spPr>
      </p:pic>
      <p:sp>
        <p:nvSpPr>
          <p:cNvPr id="257" name="Google Shape;257;p10"/>
          <p:cNvSpPr txBox="1"/>
          <p:nvPr/>
        </p:nvSpPr>
        <p:spPr>
          <a:xfrm rot="494045">
            <a:off x="1737368" y="7486687"/>
            <a:ext cx="10473570" cy="49257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FR" sz="2000" b="1">
                <a:solidFill>
                  <a:schemeClr val="lt1"/>
                </a:solidFill>
                <a:latin typeface="Work Sans"/>
                <a:ea typeface="Work Sans"/>
                <a:cs typeface="Work Sans"/>
                <a:sym typeface="Work Sans"/>
              </a:rPr>
              <a:t>PONGAL</a:t>
            </a:r>
            <a:endParaRPr sz="2000">
              <a:solidFill>
                <a:srgbClr val="838787"/>
              </a:solidFill>
              <a:latin typeface="Work Sans"/>
              <a:ea typeface="Work Sans"/>
              <a:cs typeface="Work Sans"/>
              <a:sym typeface="Work Sans"/>
            </a:endParaRPr>
          </a:p>
        </p:txBody>
      </p:sp>
      <p:pic>
        <p:nvPicPr>
          <p:cNvPr id="3" name="Picture 2">
            <a:extLst>
              <a:ext uri="{FF2B5EF4-FFF2-40B4-BE49-F238E27FC236}">
                <a16:creationId xmlns:a16="http://schemas.microsoft.com/office/drawing/2014/main" id="{B7E7E90F-1B92-0BDB-2FBC-24650E5D3118}"/>
              </a:ext>
            </a:extLst>
          </p:cNvPr>
          <p:cNvPicPr>
            <a:picLocks noChangeAspect="1"/>
          </p:cNvPicPr>
          <p:nvPr/>
        </p:nvPicPr>
        <p:blipFill>
          <a:blip r:embed="rId15"/>
          <a:stretch>
            <a:fillRect/>
          </a:stretch>
        </p:blipFill>
        <p:spPr>
          <a:xfrm>
            <a:off x="9052349" y="0"/>
            <a:ext cx="3984601" cy="356218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07f795d5fa_0_8"/>
          <p:cNvSpPr txBox="1"/>
          <p:nvPr/>
        </p:nvSpPr>
        <p:spPr>
          <a:xfrm>
            <a:off x="652250" y="2480375"/>
            <a:ext cx="5862600" cy="411600"/>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1120"/>
              </a:spcBef>
              <a:spcAft>
                <a:spcPts val="0"/>
              </a:spcAft>
              <a:buNone/>
            </a:pPr>
            <a:endParaRPr sz="2600">
              <a:solidFill>
                <a:schemeClr val="dk1"/>
              </a:solidFill>
              <a:latin typeface="Work Sans"/>
              <a:ea typeface="Work Sans"/>
              <a:cs typeface="Work Sans"/>
              <a:sym typeface="Work Sans"/>
            </a:endParaRPr>
          </a:p>
        </p:txBody>
      </p:sp>
      <p:sp>
        <p:nvSpPr>
          <p:cNvPr id="263" name="Google Shape;263;g307f795d5fa_0_8"/>
          <p:cNvSpPr txBox="1"/>
          <p:nvPr/>
        </p:nvSpPr>
        <p:spPr>
          <a:xfrm>
            <a:off x="437900" y="490900"/>
            <a:ext cx="44190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2400" b="1">
                <a:solidFill>
                  <a:srgbClr val="838787"/>
                </a:solidFill>
                <a:latin typeface="Trebuchet MS"/>
                <a:ea typeface="Trebuchet MS"/>
                <a:cs typeface="Trebuchet MS"/>
                <a:sym typeface="Trebuchet MS"/>
              </a:rPr>
              <a:t>MOBILITÉ ÉTUDIANTE EN INDE</a:t>
            </a:r>
            <a:endParaRPr sz="2400">
              <a:solidFill>
                <a:schemeClr val="dk1"/>
              </a:solidFill>
              <a:latin typeface="Trebuchet MS"/>
              <a:ea typeface="Trebuchet MS"/>
              <a:cs typeface="Trebuchet MS"/>
              <a:sym typeface="Trebuchet MS"/>
            </a:endParaRPr>
          </a:p>
        </p:txBody>
      </p:sp>
      <p:sp>
        <p:nvSpPr>
          <p:cNvPr id="264" name="Google Shape;264;g307f795d5fa_0_8"/>
          <p:cNvSpPr/>
          <p:nvPr/>
        </p:nvSpPr>
        <p:spPr>
          <a:xfrm>
            <a:off x="3" y="245450"/>
            <a:ext cx="231000" cy="43983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g307f795d5fa_0_8"/>
          <p:cNvSpPr/>
          <p:nvPr/>
        </p:nvSpPr>
        <p:spPr>
          <a:xfrm>
            <a:off x="3" y="5597877"/>
            <a:ext cx="231000" cy="44013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7" name="Google Shape;267;g307f795d5fa_0_8"/>
          <p:cNvSpPr/>
          <p:nvPr/>
        </p:nvSpPr>
        <p:spPr>
          <a:xfrm>
            <a:off x="6262792" y="1172375"/>
            <a:ext cx="1308000" cy="130800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g307f795d5fa_0_8"/>
          <p:cNvSpPr txBox="1"/>
          <p:nvPr/>
        </p:nvSpPr>
        <p:spPr>
          <a:xfrm>
            <a:off x="7009461" y="6179224"/>
            <a:ext cx="6262500" cy="568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endParaRPr sz="3600">
              <a:solidFill>
                <a:srgbClr val="C00000"/>
              </a:solidFill>
              <a:latin typeface="Arial"/>
              <a:ea typeface="Arial"/>
              <a:cs typeface="Arial"/>
              <a:sym typeface="Arial"/>
            </a:endParaRPr>
          </a:p>
        </p:txBody>
      </p:sp>
      <p:sp>
        <p:nvSpPr>
          <p:cNvPr id="269" name="Google Shape;269;g307f795d5fa_0_8"/>
          <p:cNvSpPr txBox="1"/>
          <p:nvPr/>
        </p:nvSpPr>
        <p:spPr>
          <a:xfrm>
            <a:off x="7008511" y="6746893"/>
            <a:ext cx="5748000" cy="828600"/>
          </a:xfrm>
          <a:prstGeom prst="rect">
            <a:avLst/>
          </a:prstGeom>
          <a:noFill/>
          <a:ln>
            <a:noFill/>
          </a:ln>
        </p:spPr>
        <p:txBody>
          <a:bodyPr spcFirstLastPara="1" wrap="square" lIns="0" tIns="66025" rIns="0" bIns="0" anchor="t" anchorCtr="0">
            <a:spAutoFit/>
          </a:bodyPr>
          <a:lstStyle/>
          <a:p>
            <a:pPr marL="12700" marR="0" lvl="0" indent="0" algn="l" rtl="0">
              <a:lnSpc>
                <a:spcPct val="100000"/>
              </a:lnSpc>
              <a:spcBef>
                <a:spcPts val="1240"/>
              </a:spcBef>
              <a:spcAft>
                <a:spcPts val="0"/>
              </a:spcAft>
              <a:buNone/>
            </a:pPr>
            <a:endParaRPr sz="2300">
              <a:solidFill>
                <a:schemeClr val="dk1"/>
              </a:solidFill>
              <a:latin typeface="Work Sans"/>
              <a:ea typeface="Work Sans"/>
              <a:cs typeface="Work Sans"/>
              <a:sym typeface="Work Sans"/>
            </a:endParaRPr>
          </a:p>
          <a:p>
            <a:pPr marL="12700" marR="0" lvl="0" indent="0" algn="l" rtl="0">
              <a:lnSpc>
                <a:spcPct val="100000"/>
              </a:lnSpc>
              <a:spcBef>
                <a:spcPts val="420"/>
              </a:spcBef>
              <a:spcAft>
                <a:spcPts val="0"/>
              </a:spcAft>
              <a:buNone/>
            </a:pPr>
            <a:endParaRPr sz="2300">
              <a:solidFill>
                <a:schemeClr val="dk1"/>
              </a:solidFill>
              <a:latin typeface="Work Sans"/>
              <a:ea typeface="Work Sans"/>
              <a:cs typeface="Work Sans"/>
              <a:sym typeface="Work Sans"/>
            </a:endParaRPr>
          </a:p>
        </p:txBody>
      </p:sp>
      <p:grpSp>
        <p:nvGrpSpPr>
          <p:cNvPr id="270" name="Google Shape;270;g307f795d5fa_0_8"/>
          <p:cNvGrpSpPr/>
          <p:nvPr/>
        </p:nvGrpSpPr>
        <p:grpSpPr>
          <a:xfrm>
            <a:off x="9023300" y="178300"/>
            <a:ext cx="3494400" cy="888900"/>
            <a:chOff x="9017000" y="76200"/>
            <a:chExt cx="3494400" cy="888900"/>
          </a:xfrm>
        </p:grpSpPr>
        <p:sp>
          <p:nvSpPr>
            <p:cNvPr id="271" name="Google Shape;271;g307f795d5fa_0_8"/>
            <p:cNvSpPr/>
            <p:nvPr/>
          </p:nvSpPr>
          <p:spPr>
            <a:xfrm>
              <a:off x="11379200" y="76200"/>
              <a:ext cx="1132200" cy="800700"/>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g307f795d5fa_0_8"/>
            <p:cNvSpPr/>
            <p:nvPr/>
          </p:nvSpPr>
          <p:spPr>
            <a:xfrm>
              <a:off x="9017000" y="76200"/>
              <a:ext cx="2260500" cy="888900"/>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3" name="Google Shape;273;g307f795d5fa_0_8"/>
          <p:cNvSpPr txBox="1"/>
          <p:nvPr/>
        </p:nvSpPr>
        <p:spPr>
          <a:xfrm>
            <a:off x="2144500" y="2092825"/>
            <a:ext cx="388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838787"/>
              </a:solidFill>
              <a:latin typeface="Work Sans"/>
              <a:ea typeface="Work Sans"/>
              <a:cs typeface="Work Sans"/>
              <a:sym typeface="Work Sans"/>
            </a:endParaRPr>
          </a:p>
        </p:txBody>
      </p:sp>
      <p:pic>
        <p:nvPicPr>
          <p:cNvPr id="3" name="WhatsApp Video 2024-10-08 at 13.00.51_2246002a">
            <a:hlinkClick r:id="" action="ppaction://media"/>
            <a:extLst>
              <a:ext uri="{FF2B5EF4-FFF2-40B4-BE49-F238E27FC236}">
                <a16:creationId xmlns:a16="http://schemas.microsoft.com/office/drawing/2014/main" id="{595C22AC-4E90-F5D7-3643-894A36697849}"/>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304461" y="1209369"/>
            <a:ext cx="4452050" cy="8214850"/>
          </a:xfrm>
          <a:prstGeom prst="rect">
            <a:avLst/>
          </a:prstGeom>
        </p:spPr>
      </p:pic>
      <p:sp>
        <p:nvSpPr>
          <p:cNvPr id="5" name="TextBox 4">
            <a:extLst>
              <a:ext uri="{FF2B5EF4-FFF2-40B4-BE49-F238E27FC236}">
                <a16:creationId xmlns:a16="http://schemas.microsoft.com/office/drawing/2014/main" id="{3127EBAC-17A5-19A7-BF4D-DA13192CB286}"/>
              </a:ext>
            </a:extLst>
          </p:cNvPr>
          <p:cNvSpPr txBox="1"/>
          <p:nvPr/>
        </p:nvSpPr>
        <p:spPr>
          <a:xfrm flipH="1">
            <a:off x="5692337" y="3442755"/>
            <a:ext cx="2384861" cy="3970318"/>
          </a:xfrm>
          <a:prstGeom prst="rect">
            <a:avLst/>
          </a:prstGeom>
          <a:noFill/>
        </p:spPr>
        <p:txBody>
          <a:bodyPr wrap="square">
            <a:spAutoFit/>
          </a:bodyPr>
          <a:lstStyle/>
          <a:p>
            <a:r>
              <a:rPr lang="fr-FR" sz="2800" dirty="0">
                <a:latin typeface="Work Sans" pitchFamily="2" charset="0"/>
              </a:rPr>
              <a:t>Un campus magnifique et de nombreuses festivités culturelles à l'université de Pondichéry.</a:t>
            </a:r>
            <a:endParaRPr lang="en-IN" sz="2800" dirty="0">
              <a:latin typeface="Work Sans" pitchFamily="2" charset="0"/>
            </a:endParaRPr>
          </a:p>
        </p:txBody>
      </p:sp>
      <p:pic>
        <p:nvPicPr>
          <p:cNvPr id="4" name="WhatsApp Video 2024-10-09 at 09.24.45_82fe1515">
            <a:hlinkClick r:id="" action="ppaction://media"/>
            <a:extLst>
              <a:ext uri="{FF2B5EF4-FFF2-40B4-BE49-F238E27FC236}">
                <a16:creationId xmlns:a16="http://schemas.microsoft.com/office/drawing/2014/main" id="{EFD1DB7A-7F3D-C322-C6D2-3B192E719DA5}"/>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52250" y="1209369"/>
            <a:ext cx="4618840" cy="8214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22727">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1282700"/>
            <a:ext cx="10096500" cy="751488"/>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34A5DA"/>
                </a:solidFill>
              </a:rPr>
              <a:t>UNIVERSITY OF MADRAS (UNOM)</a:t>
            </a:r>
            <a:endParaRPr sz="4800" dirty="0"/>
          </a:p>
        </p:txBody>
      </p:sp>
      <p:sp>
        <p:nvSpPr>
          <p:cNvPr id="3" name="object 3"/>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4" name="object 4"/>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603" y="5352427"/>
            <a:ext cx="230924" cy="440117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603" y="0"/>
            <a:ext cx="230924" cy="4398225"/>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444500" y="2350553"/>
            <a:ext cx="6438900" cy="3799204"/>
          </a:xfrm>
          <a:prstGeom prst="rect">
            <a:avLst/>
          </a:prstGeom>
        </p:spPr>
        <p:txBody>
          <a:bodyPr vert="horz" wrap="square" lIns="0" tIns="17145" rIns="0" bIns="0" rtlCol="0">
            <a:spAutoFit/>
          </a:bodyPr>
          <a:lstStyle/>
          <a:p>
            <a:pPr marL="317500" marR="5080" indent="-304800">
              <a:lnSpc>
                <a:spcPct val="112200"/>
              </a:lnSpc>
              <a:spcBef>
                <a:spcPts val="135"/>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62ème classement Inde sur 877 et 9 éme  classement</a:t>
            </a:r>
            <a:r>
              <a:rPr sz="2350" spc="-580" dirty="0">
                <a:solidFill>
                  <a:srgbClr val="838787"/>
                </a:solidFill>
                <a:latin typeface="Work Sans"/>
                <a:cs typeface="Work Sans"/>
              </a:rPr>
              <a:t> </a:t>
            </a:r>
            <a:r>
              <a:rPr sz="2350" spc="-65" dirty="0">
                <a:solidFill>
                  <a:srgbClr val="838787"/>
                </a:solidFill>
                <a:latin typeface="Work Sans"/>
                <a:cs typeface="Work Sans"/>
              </a:rPr>
              <a:t>Tamil </a:t>
            </a:r>
            <a:r>
              <a:rPr sz="2350" spc="-5" dirty="0">
                <a:solidFill>
                  <a:srgbClr val="838787"/>
                </a:solidFill>
                <a:latin typeface="Work Sans"/>
                <a:cs typeface="Work Sans"/>
              </a:rPr>
              <a:t>Nadu sur 55</a:t>
            </a:r>
            <a:endParaRPr sz="2350" dirty="0">
              <a:latin typeface="Work Sans"/>
              <a:cs typeface="Work Sans"/>
            </a:endParaRPr>
          </a:p>
          <a:p>
            <a:pPr marL="317500" marR="996315" indent="-304800">
              <a:lnSpc>
                <a:spcPct val="112200"/>
              </a:lnSpc>
              <a:spcBef>
                <a:spcPts val="1920"/>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université pluridisciplinaire - focus  Humanités et</a:t>
            </a:r>
            <a:r>
              <a:rPr sz="2350" spc="-15" dirty="0">
                <a:solidFill>
                  <a:srgbClr val="838787"/>
                </a:solidFill>
                <a:latin typeface="Work Sans"/>
                <a:cs typeface="Work Sans"/>
              </a:rPr>
              <a:t> </a:t>
            </a:r>
            <a:r>
              <a:rPr sz="2350" spc="-5" dirty="0">
                <a:solidFill>
                  <a:srgbClr val="838787"/>
                </a:solidFill>
                <a:latin typeface="Work Sans"/>
                <a:cs typeface="Work Sans"/>
              </a:rPr>
              <a:t>Langues</a:t>
            </a:r>
            <a:endParaRPr sz="2350" dirty="0">
              <a:latin typeface="Work Sans"/>
              <a:cs typeface="Work Sans"/>
            </a:endParaRPr>
          </a:p>
          <a:p>
            <a:pPr marL="457200">
              <a:lnSpc>
                <a:spcPct val="100000"/>
              </a:lnSpc>
              <a:spcBef>
                <a:spcPts val="1365"/>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18</a:t>
            </a:r>
            <a:r>
              <a:rPr sz="2350" spc="-380" dirty="0">
                <a:solidFill>
                  <a:srgbClr val="838787"/>
                </a:solidFill>
                <a:latin typeface="Work Sans"/>
                <a:cs typeface="Work Sans"/>
              </a:rPr>
              <a:t> </a:t>
            </a:r>
            <a:r>
              <a:rPr sz="2350" spc="-5" dirty="0">
                <a:solidFill>
                  <a:srgbClr val="838787"/>
                </a:solidFill>
                <a:latin typeface="Work Sans"/>
                <a:cs typeface="Work Sans"/>
              </a:rPr>
              <a:t>écoles</a:t>
            </a:r>
            <a:endParaRPr sz="2350" dirty="0">
              <a:latin typeface="Work Sans"/>
              <a:cs typeface="Work Sans"/>
            </a:endParaRPr>
          </a:p>
          <a:p>
            <a:pPr marL="457200">
              <a:lnSpc>
                <a:spcPct val="100000"/>
              </a:lnSpc>
              <a:spcBef>
                <a:spcPts val="960"/>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68 départements</a:t>
            </a:r>
            <a:r>
              <a:rPr sz="2350" spc="-390" dirty="0">
                <a:solidFill>
                  <a:srgbClr val="838787"/>
                </a:solidFill>
                <a:latin typeface="Work Sans"/>
                <a:cs typeface="Work Sans"/>
              </a:rPr>
              <a:t> </a:t>
            </a:r>
            <a:r>
              <a:rPr sz="2350" spc="-85" dirty="0">
                <a:solidFill>
                  <a:srgbClr val="838787"/>
                </a:solidFill>
                <a:latin typeface="Work Sans"/>
                <a:cs typeface="Work Sans"/>
              </a:rPr>
              <a:t>de’nseignements</a:t>
            </a:r>
            <a:endParaRPr sz="2350" dirty="0">
              <a:latin typeface="Work Sans"/>
              <a:cs typeface="Work Sans"/>
            </a:endParaRPr>
          </a:p>
          <a:p>
            <a:pPr marL="762000" marR="349250" indent="-304800">
              <a:lnSpc>
                <a:spcPct val="112200"/>
              </a:lnSpc>
              <a:spcBef>
                <a:spcPts val="114"/>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40 instituts de recherche et centres  </a:t>
            </a:r>
            <a:r>
              <a:rPr sz="2350" spc="-30" dirty="0">
                <a:solidFill>
                  <a:srgbClr val="838787"/>
                </a:solidFill>
                <a:latin typeface="Work Sans"/>
                <a:cs typeface="Work Sans"/>
              </a:rPr>
              <a:t>d’excellence</a:t>
            </a:r>
            <a:endParaRPr sz="2350" dirty="0">
              <a:latin typeface="Work Sans"/>
              <a:cs typeface="Work Sans"/>
            </a:endParaRPr>
          </a:p>
        </p:txBody>
      </p:sp>
      <p:sp>
        <p:nvSpPr>
          <p:cNvPr id="9" name="object 9"/>
          <p:cNvSpPr txBox="1"/>
          <p:nvPr/>
        </p:nvSpPr>
        <p:spPr>
          <a:xfrm>
            <a:off x="444500" y="6302814"/>
            <a:ext cx="6470650" cy="1511300"/>
          </a:xfrm>
          <a:prstGeom prst="rect">
            <a:avLst/>
          </a:prstGeom>
        </p:spPr>
        <p:txBody>
          <a:bodyPr vert="horz" wrap="square" lIns="0" tIns="133985" rIns="0" bIns="0" rtlCol="0">
            <a:spAutoFit/>
          </a:bodyPr>
          <a:lstStyle/>
          <a:p>
            <a:pPr marL="12700">
              <a:lnSpc>
                <a:spcPct val="100000"/>
              </a:lnSpc>
              <a:spcBef>
                <a:spcPts val="1055"/>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quatre</a:t>
            </a:r>
            <a:r>
              <a:rPr sz="2350" spc="-380" dirty="0">
                <a:solidFill>
                  <a:srgbClr val="838787"/>
                </a:solidFill>
                <a:latin typeface="Work Sans"/>
                <a:cs typeface="Work Sans"/>
              </a:rPr>
              <a:t> </a:t>
            </a:r>
            <a:r>
              <a:rPr sz="2350" spc="-5" dirty="0">
                <a:solidFill>
                  <a:srgbClr val="838787"/>
                </a:solidFill>
                <a:latin typeface="Work Sans"/>
                <a:cs typeface="Work Sans"/>
              </a:rPr>
              <a:t>campus</a:t>
            </a:r>
            <a:endParaRPr sz="2350">
              <a:latin typeface="Work Sans"/>
              <a:cs typeface="Work Sans"/>
            </a:endParaRPr>
          </a:p>
          <a:p>
            <a:pPr marL="12700">
              <a:lnSpc>
                <a:spcPct val="100000"/>
              </a:lnSpc>
              <a:spcBef>
                <a:spcPts val="960"/>
              </a:spcBef>
            </a:pPr>
            <a:r>
              <a:rPr sz="2450" spc="-45" dirty="0">
                <a:solidFill>
                  <a:srgbClr val="34A5DA"/>
                </a:solidFill>
                <a:latin typeface="Lucida Sans Unicode"/>
                <a:cs typeface="Lucida Sans Unicode"/>
              </a:rPr>
              <a:t>▸</a:t>
            </a:r>
            <a:r>
              <a:rPr sz="2450" spc="310" dirty="0">
                <a:solidFill>
                  <a:srgbClr val="34A5DA"/>
                </a:solidFill>
                <a:latin typeface="Lucida Sans Unicode"/>
                <a:cs typeface="Lucida Sans Unicode"/>
              </a:rPr>
              <a:t> </a:t>
            </a:r>
            <a:r>
              <a:rPr sz="2350" spc="-5" dirty="0">
                <a:solidFill>
                  <a:srgbClr val="838787"/>
                </a:solidFill>
                <a:latin typeface="Work Sans"/>
                <a:cs typeface="Work Sans"/>
              </a:rPr>
              <a:t>mobilité</a:t>
            </a:r>
            <a:endParaRPr sz="2350">
              <a:latin typeface="Work Sans"/>
              <a:cs typeface="Work Sans"/>
            </a:endParaRPr>
          </a:p>
          <a:p>
            <a:pPr marL="457200">
              <a:lnSpc>
                <a:spcPct val="100000"/>
              </a:lnSpc>
              <a:spcBef>
                <a:spcPts val="960"/>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1 étudiant L3 sociologie en ce</a:t>
            </a:r>
            <a:r>
              <a:rPr sz="2350" spc="-390" dirty="0">
                <a:solidFill>
                  <a:srgbClr val="838787"/>
                </a:solidFill>
                <a:latin typeface="Work Sans"/>
                <a:cs typeface="Work Sans"/>
              </a:rPr>
              <a:t> </a:t>
            </a:r>
            <a:r>
              <a:rPr sz="2350" spc="-5" dirty="0">
                <a:solidFill>
                  <a:srgbClr val="838787"/>
                </a:solidFill>
                <a:latin typeface="Work Sans"/>
                <a:cs typeface="Work Sans"/>
              </a:rPr>
              <a:t>moment</a:t>
            </a:r>
            <a:endParaRPr sz="2350">
              <a:latin typeface="Work Sans"/>
              <a:cs typeface="Work Sans"/>
            </a:endParaRPr>
          </a:p>
        </p:txBody>
      </p:sp>
      <p:sp>
        <p:nvSpPr>
          <p:cNvPr id="10" name="object 10"/>
          <p:cNvSpPr txBox="1"/>
          <p:nvPr/>
        </p:nvSpPr>
        <p:spPr>
          <a:xfrm>
            <a:off x="444500" y="8097610"/>
            <a:ext cx="3825240" cy="1134745"/>
          </a:xfrm>
          <a:prstGeom prst="rect">
            <a:avLst/>
          </a:prstGeom>
        </p:spPr>
        <p:txBody>
          <a:bodyPr vert="horz" wrap="square" lIns="0" tIns="195580" rIns="0" bIns="0" rtlCol="0">
            <a:spAutoFit/>
          </a:bodyPr>
          <a:lstStyle/>
          <a:p>
            <a:pPr marR="45720" algn="ctr">
              <a:lnSpc>
                <a:spcPct val="100000"/>
              </a:lnSpc>
              <a:spcBef>
                <a:spcPts val="1540"/>
              </a:spcBef>
            </a:pPr>
            <a:r>
              <a:rPr sz="2350" spc="-5" dirty="0">
                <a:solidFill>
                  <a:srgbClr val="838787"/>
                </a:solidFill>
                <a:latin typeface="Work Sans"/>
                <a:cs typeface="Work Sans"/>
              </a:rPr>
              <a:t>du FLE</a:t>
            </a:r>
            <a:r>
              <a:rPr sz="2350" spc="-20" dirty="0">
                <a:solidFill>
                  <a:srgbClr val="838787"/>
                </a:solidFill>
                <a:latin typeface="Work Sans"/>
                <a:cs typeface="Work Sans"/>
              </a:rPr>
              <a:t> </a:t>
            </a:r>
            <a:r>
              <a:rPr sz="2350" spc="-5" dirty="0">
                <a:solidFill>
                  <a:srgbClr val="838787"/>
                </a:solidFill>
                <a:latin typeface="Work Sans"/>
                <a:cs typeface="Work Sans"/>
              </a:rPr>
              <a:t>(tuteur)</a:t>
            </a:r>
            <a:endParaRPr sz="2350" dirty="0">
              <a:latin typeface="Work Sans"/>
              <a:cs typeface="Work Sans"/>
            </a:endParaRPr>
          </a:p>
          <a:p>
            <a:pPr algn="ctr">
              <a:lnSpc>
                <a:spcPct val="100000"/>
              </a:lnSpc>
              <a:spcBef>
                <a:spcPts val="1530"/>
              </a:spcBef>
            </a:pPr>
            <a:r>
              <a:rPr sz="2450" spc="-45" dirty="0">
                <a:solidFill>
                  <a:srgbClr val="34A5DA"/>
                </a:solidFill>
                <a:latin typeface="Lucida Sans Unicode"/>
                <a:cs typeface="Lucida Sans Unicode"/>
              </a:rPr>
              <a:t>▸ </a:t>
            </a:r>
            <a:r>
              <a:rPr sz="2350" spc="-20" dirty="0">
                <a:solidFill>
                  <a:srgbClr val="838787"/>
                </a:solidFill>
                <a:latin typeface="Work Sans"/>
                <a:cs typeface="Work Sans"/>
              </a:rPr>
              <a:t>Partenariat </a:t>
            </a:r>
            <a:r>
              <a:rPr sz="2350" spc="-5" dirty="0">
                <a:solidFill>
                  <a:srgbClr val="838787"/>
                </a:solidFill>
                <a:latin typeface="Work Sans"/>
                <a:cs typeface="Work Sans"/>
              </a:rPr>
              <a:t>depuis</a:t>
            </a:r>
            <a:r>
              <a:rPr sz="2350" spc="-425" dirty="0">
                <a:solidFill>
                  <a:srgbClr val="838787"/>
                </a:solidFill>
                <a:latin typeface="Work Sans"/>
                <a:cs typeface="Work Sans"/>
              </a:rPr>
              <a:t> </a:t>
            </a:r>
            <a:r>
              <a:rPr sz="2350" spc="-5" dirty="0">
                <a:solidFill>
                  <a:srgbClr val="838787"/>
                </a:solidFill>
                <a:latin typeface="Work Sans"/>
                <a:cs typeface="Work Sans"/>
              </a:rPr>
              <a:t>2006</a:t>
            </a:r>
            <a:endParaRPr sz="2350" dirty="0">
              <a:latin typeface="Work Sans"/>
              <a:cs typeface="Work Sans"/>
            </a:endParaRPr>
          </a:p>
        </p:txBody>
      </p:sp>
      <p:sp>
        <p:nvSpPr>
          <p:cNvPr id="11" name="object 11"/>
          <p:cNvSpPr/>
          <p:nvPr/>
        </p:nvSpPr>
        <p:spPr>
          <a:xfrm>
            <a:off x="6961050" y="2655046"/>
            <a:ext cx="5892800" cy="2946400"/>
          </a:xfrm>
          <a:prstGeom prst="rect">
            <a:avLst/>
          </a:prstGeom>
          <a:blipFill>
            <a:blip r:embed="rId6" cstate="print"/>
            <a:stretch>
              <a:fillRect/>
            </a:stretch>
          </a:blipFill>
        </p:spPr>
        <p:txBody>
          <a:bodyPr wrap="square" lIns="0" tIns="0" rIns="0" bIns="0" rtlCol="0"/>
          <a:lstStyle/>
          <a:p>
            <a:endParaRPr/>
          </a:p>
        </p:txBody>
      </p:sp>
      <p:sp>
        <p:nvSpPr>
          <p:cNvPr id="12" name="object 12"/>
          <p:cNvSpPr txBox="1"/>
          <p:nvPr/>
        </p:nvSpPr>
        <p:spPr>
          <a:xfrm>
            <a:off x="7010400" y="5883909"/>
            <a:ext cx="3530600" cy="561692"/>
          </a:xfrm>
          <a:prstGeom prst="rect">
            <a:avLst/>
          </a:prstGeom>
        </p:spPr>
        <p:txBody>
          <a:bodyPr vert="horz" wrap="square" lIns="0" tIns="15240" rIns="0" bIns="0" rtlCol="0">
            <a:spAutoFit/>
          </a:bodyPr>
          <a:lstStyle/>
          <a:p>
            <a:pPr marL="12700">
              <a:lnSpc>
                <a:spcPct val="100000"/>
              </a:lnSpc>
              <a:spcBef>
                <a:spcPts val="120"/>
              </a:spcBef>
            </a:pPr>
            <a:r>
              <a:rPr sz="3550" b="1" dirty="0">
                <a:solidFill>
                  <a:srgbClr val="974448"/>
                </a:solidFill>
                <a:latin typeface="Arial"/>
                <a:cs typeface="Arial"/>
              </a:rPr>
              <a:t>ÉCHANGES</a:t>
            </a:r>
            <a:endParaRPr sz="3550" dirty="0">
              <a:latin typeface="Arial"/>
              <a:cs typeface="Arial"/>
            </a:endParaRPr>
          </a:p>
        </p:txBody>
      </p:sp>
      <p:sp>
        <p:nvSpPr>
          <p:cNvPr id="13" name="object 13"/>
          <p:cNvSpPr txBox="1"/>
          <p:nvPr/>
        </p:nvSpPr>
        <p:spPr>
          <a:xfrm>
            <a:off x="863600" y="7859738"/>
            <a:ext cx="6363970" cy="401320"/>
          </a:xfrm>
          <a:prstGeom prst="rect">
            <a:avLst/>
          </a:prstGeom>
        </p:spPr>
        <p:txBody>
          <a:bodyPr vert="horz" wrap="square" lIns="0" tIns="13970" rIns="0" bIns="0" rtlCol="0">
            <a:spAutoFit/>
          </a:bodyPr>
          <a:lstStyle/>
          <a:p>
            <a:pPr marL="38100">
              <a:lnSpc>
                <a:spcPct val="100000"/>
              </a:lnSpc>
              <a:spcBef>
                <a:spcPts val="110"/>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L3 LEA, L3 </a:t>
            </a:r>
            <a:r>
              <a:rPr sz="2350" spc="-20" dirty="0">
                <a:solidFill>
                  <a:srgbClr val="838787"/>
                </a:solidFill>
                <a:latin typeface="Work Sans"/>
                <a:cs typeface="Work Sans"/>
              </a:rPr>
              <a:t>sociologie,Master </a:t>
            </a:r>
            <a:r>
              <a:rPr sz="2350" spc="-5" dirty="0">
                <a:solidFill>
                  <a:srgbClr val="838787"/>
                </a:solidFill>
                <a:latin typeface="Work Sans"/>
                <a:cs typeface="Work Sans"/>
              </a:rPr>
              <a:t>didactique</a:t>
            </a:r>
            <a:r>
              <a:rPr sz="2350" spc="-145" dirty="0">
                <a:solidFill>
                  <a:srgbClr val="838787"/>
                </a:solidFill>
                <a:latin typeface="Work Sans"/>
                <a:cs typeface="Work Sans"/>
              </a:rPr>
              <a:t> </a:t>
            </a:r>
            <a:r>
              <a:rPr sz="3300" spc="-44" baseline="-23989" dirty="0">
                <a:solidFill>
                  <a:srgbClr val="34A5DA"/>
                </a:solidFill>
                <a:latin typeface="Lucida Sans Unicode"/>
                <a:cs typeface="Lucida Sans Unicode"/>
              </a:rPr>
              <a:t>▸</a:t>
            </a:r>
            <a:endParaRPr sz="3300" baseline="-23989">
              <a:latin typeface="Lucida Sans Unicode"/>
              <a:cs typeface="Lucida Sans Unicode"/>
            </a:endParaRPr>
          </a:p>
        </p:txBody>
      </p:sp>
      <p:sp>
        <p:nvSpPr>
          <p:cNvPr id="14" name="object 14"/>
          <p:cNvSpPr txBox="1"/>
          <p:nvPr/>
        </p:nvSpPr>
        <p:spPr>
          <a:xfrm>
            <a:off x="7026364" y="6630766"/>
            <a:ext cx="5478145" cy="2180725"/>
          </a:xfrm>
          <a:prstGeom prst="rect">
            <a:avLst/>
          </a:prstGeom>
        </p:spPr>
        <p:txBody>
          <a:bodyPr vert="horz" wrap="square" lIns="0" tIns="74295" rIns="0" bIns="0" rtlCol="0">
            <a:spAutoFit/>
          </a:bodyPr>
          <a:lstStyle/>
          <a:p>
            <a:pPr marL="12700">
              <a:lnSpc>
                <a:spcPct val="100000"/>
              </a:lnSpc>
              <a:spcBef>
                <a:spcPts val="585"/>
              </a:spcBef>
              <a:tabLst>
                <a:tab pos="388620" algn="l"/>
              </a:tabLst>
            </a:pPr>
            <a:r>
              <a:rPr sz="2200" spc="-30" dirty="0">
                <a:solidFill>
                  <a:srgbClr val="34A5DA"/>
                </a:solidFill>
                <a:latin typeface="Lucida Sans Unicode"/>
                <a:cs typeface="Lucida Sans Unicode"/>
              </a:rPr>
              <a:t>▸	</a:t>
            </a:r>
            <a:r>
              <a:rPr sz="2100" spc="10" dirty="0">
                <a:solidFill>
                  <a:srgbClr val="838787"/>
                </a:solidFill>
                <a:latin typeface="Work Sans"/>
                <a:cs typeface="Work Sans"/>
              </a:rPr>
              <a:t>Niveaux </a:t>
            </a:r>
            <a:r>
              <a:rPr sz="2100" spc="5" dirty="0">
                <a:solidFill>
                  <a:srgbClr val="838787"/>
                </a:solidFill>
                <a:latin typeface="Work Sans"/>
                <a:cs typeface="Work Sans"/>
              </a:rPr>
              <a:t>: </a:t>
            </a:r>
            <a:r>
              <a:rPr sz="2100" spc="10" dirty="0">
                <a:solidFill>
                  <a:srgbClr val="838787"/>
                </a:solidFill>
                <a:latin typeface="Work Sans"/>
                <a:cs typeface="Work Sans"/>
              </a:rPr>
              <a:t>Licence 3 et</a:t>
            </a:r>
            <a:r>
              <a:rPr sz="2100" spc="-15" dirty="0">
                <a:solidFill>
                  <a:srgbClr val="838787"/>
                </a:solidFill>
                <a:latin typeface="Work Sans"/>
                <a:cs typeface="Work Sans"/>
              </a:rPr>
              <a:t> </a:t>
            </a:r>
            <a:r>
              <a:rPr sz="2100" spc="10" dirty="0">
                <a:solidFill>
                  <a:srgbClr val="838787"/>
                </a:solidFill>
                <a:latin typeface="Work Sans"/>
                <a:cs typeface="Work Sans"/>
              </a:rPr>
              <a:t>Master</a:t>
            </a:r>
            <a:endParaRPr sz="2100" dirty="0">
              <a:latin typeface="Work Sans"/>
              <a:cs typeface="Work Sans"/>
            </a:endParaRPr>
          </a:p>
          <a:p>
            <a:pPr marL="12700">
              <a:lnSpc>
                <a:spcPct val="100000"/>
              </a:lnSpc>
              <a:spcBef>
                <a:spcPts val="490"/>
              </a:spcBef>
              <a:tabLst>
                <a:tab pos="388620" algn="l"/>
              </a:tabLst>
            </a:pPr>
            <a:r>
              <a:rPr sz="2200" spc="-30" dirty="0">
                <a:solidFill>
                  <a:srgbClr val="34A5DA"/>
                </a:solidFill>
                <a:latin typeface="Lucida Sans Unicode"/>
                <a:cs typeface="Lucida Sans Unicode"/>
              </a:rPr>
              <a:t>▸	</a:t>
            </a:r>
            <a:r>
              <a:rPr sz="2100" spc="10" dirty="0">
                <a:solidFill>
                  <a:srgbClr val="838787"/>
                </a:solidFill>
                <a:latin typeface="Work Sans"/>
                <a:cs typeface="Work Sans"/>
              </a:rPr>
              <a:t>Filières </a:t>
            </a:r>
            <a:r>
              <a:rPr sz="2100" spc="5" dirty="0">
                <a:solidFill>
                  <a:srgbClr val="838787"/>
                </a:solidFill>
                <a:latin typeface="Work Sans"/>
                <a:cs typeface="Work Sans"/>
              </a:rPr>
              <a:t>: </a:t>
            </a:r>
            <a:r>
              <a:rPr sz="2100" spc="10" dirty="0">
                <a:solidFill>
                  <a:srgbClr val="838787"/>
                </a:solidFill>
                <a:latin typeface="Work Sans"/>
                <a:cs typeface="Work Sans"/>
              </a:rPr>
              <a:t>toutes ﬁlières -</a:t>
            </a:r>
            <a:r>
              <a:rPr sz="2100" spc="-25" dirty="0">
                <a:solidFill>
                  <a:srgbClr val="838787"/>
                </a:solidFill>
                <a:latin typeface="Work Sans"/>
                <a:cs typeface="Work Sans"/>
              </a:rPr>
              <a:t> </a:t>
            </a:r>
            <a:r>
              <a:rPr sz="2100" spc="10" dirty="0">
                <a:solidFill>
                  <a:srgbClr val="838787"/>
                </a:solidFill>
                <a:latin typeface="Work Sans"/>
                <a:cs typeface="Work Sans"/>
              </a:rPr>
              <a:t>focus</a:t>
            </a:r>
            <a:endParaRPr sz="2100" dirty="0">
              <a:latin typeface="Work Sans"/>
              <a:cs typeface="Work Sans"/>
            </a:endParaRPr>
          </a:p>
          <a:p>
            <a:pPr marL="388620" marR="5080" indent="-101600">
              <a:lnSpc>
                <a:spcPts val="3770"/>
              </a:lnSpc>
              <a:spcBef>
                <a:spcPts val="45"/>
              </a:spcBef>
            </a:pPr>
            <a:r>
              <a:rPr sz="2100" spc="10" dirty="0">
                <a:solidFill>
                  <a:srgbClr val="838787"/>
                </a:solidFill>
                <a:latin typeface="Work Sans"/>
                <a:cs typeface="Work Sans"/>
              </a:rPr>
              <a:t>humanités, Langues, Sciences Sociales  Stages </a:t>
            </a:r>
            <a:r>
              <a:rPr sz="2100" spc="5" dirty="0">
                <a:solidFill>
                  <a:srgbClr val="838787"/>
                </a:solidFill>
                <a:latin typeface="Work Sans"/>
                <a:cs typeface="Work Sans"/>
              </a:rPr>
              <a:t>: </a:t>
            </a:r>
            <a:r>
              <a:rPr sz="2100" spc="10" dirty="0">
                <a:solidFill>
                  <a:srgbClr val="838787"/>
                </a:solidFill>
                <a:latin typeface="Work Sans"/>
                <a:cs typeface="Work Sans"/>
              </a:rPr>
              <a:t>au cas par</a:t>
            </a:r>
            <a:r>
              <a:rPr sz="2100" spc="-20" dirty="0">
                <a:solidFill>
                  <a:srgbClr val="838787"/>
                </a:solidFill>
                <a:latin typeface="Work Sans"/>
                <a:cs typeface="Work Sans"/>
              </a:rPr>
              <a:t> </a:t>
            </a:r>
            <a:r>
              <a:rPr sz="2100" spc="10" dirty="0">
                <a:solidFill>
                  <a:srgbClr val="838787"/>
                </a:solidFill>
                <a:latin typeface="Work Sans"/>
                <a:cs typeface="Work Sans"/>
              </a:rPr>
              <a:t>cas</a:t>
            </a:r>
            <a:endParaRPr sz="2100" dirty="0">
              <a:latin typeface="Work Sans"/>
              <a:cs typeface="Work Sans"/>
            </a:endParaRPr>
          </a:p>
          <a:p>
            <a:pPr marL="287020" marR="118110" indent="-274955">
              <a:lnSpc>
                <a:spcPct val="100000"/>
              </a:lnSpc>
              <a:spcBef>
                <a:spcPts val="445"/>
              </a:spcBef>
              <a:tabLst>
                <a:tab pos="388620" algn="l"/>
                <a:tab pos="3184525" algn="l"/>
              </a:tabLst>
            </a:pPr>
            <a:endParaRPr sz="2100" dirty="0">
              <a:latin typeface="Work Sans"/>
              <a:cs typeface="Work Sans"/>
            </a:endParaRPr>
          </a:p>
        </p:txBody>
      </p:sp>
      <p:sp>
        <p:nvSpPr>
          <p:cNvPr id="15" name="object 15"/>
          <p:cNvSpPr/>
          <p:nvPr/>
        </p:nvSpPr>
        <p:spPr>
          <a:xfrm>
            <a:off x="11887200" y="1257300"/>
            <a:ext cx="889000" cy="1181100"/>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9080500" y="101600"/>
            <a:ext cx="3797300" cy="539750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083794" y="105802"/>
            <a:ext cx="3792854" cy="5391150"/>
          </a:xfrm>
          <a:custGeom>
            <a:avLst/>
            <a:gdLst/>
            <a:ahLst/>
            <a:cxnLst/>
            <a:rect l="l" t="t" r="r" b="b"/>
            <a:pathLst>
              <a:path w="3792854" h="5391150">
                <a:moveTo>
                  <a:pt x="0" y="0"/>
                </a:moveTo>
                <a:lnTo>
                  <a:pt x="0" y="5390756"/>
                </a:lnTo>
                <a:lnTo>
                  <a:pt x="3792537" y="5390756"/>
                </a:lnTo>
                <a:lnTo>
                  <a:pt x="3792537" y="0"/>
                </a:lnTo>
                <a:lnTo>
                  <a:pt x="0" y="0"/>
                </a:lnTo>
                <a:close/>
              </a:path>
            </a:pathLst>
          </a:custGeom>
          <a:ln w="63500">
            <a:solidFill>
              <a:srgbClr val="FFFFFF"/>
            </a:solidFill>
          </a:ln>
        </p:spPr>
        <p:txBody>
          <a:bodyPr wrap="square" lIns="0" tIns="0" rIns="0" bIns="0" rtlCol="0"/>
          <a:lstStyle/>
          <a:p>
            <a:endParaRPr/>
          </a:p>
        </p:txBody>
      </p:sp>
      <p:sp>
        <p:nvSpPr>
          <p:cNvPr id="9" name="object 9"/>
          <p:cNvSpPr/>
          <p:nvPr/>
        </p:nvSpPr>
        <p:spPr>
          <a:xfrm>
            <a:off x="4391478" y="5558655"/>
            <a:ext cx="5645785" cy="4130040"/>
          </a:xfrm>
          <a:custGeom>
            <a:avLst/>
            <a:gdLst/>
            <a:ahLst/>
            <a:cxnLst/>
            <a:rect l="l" t="t" r="r" b="b"/>
            <a:pathLst>
              <a:path w="5645784" h="4130040">
                <a:moveTo>
                  <a:pt x="0" y="0"/>
                </a:moveTo>
                <a:lnTo>
                  <a:pt x="0" y="4129481"/>
                </a:lnTo>
                <a:lnTo>
                  <a:pt x="5645543" y="4129481"/>
                </a:lnTo>
                <a:lnTo>
                  <a:pt x="5645543" y="0"/>
                </a:lnTo>
                <a:lnTo>
                  <a:pt x="0" y="0"/>
                </a:lnTo>
                <a:close/>
              </a:path>
            </a:pathLst>
          </a:custGeom>
          <a:ln w="63500">
            <a:solidFill>
              <a:srgbClr val="FFFFFF"/>
            </a:solidFill>
          </a:ln>
        </p:spPr>
        <p:txBody>
          <a:bodyPr wrap="square" lIns="0" tIns="0" rIns="0" bIns="0" rtlCol="0"/>
          <a:lstStyle/>
          <a:p>
            <a:endParaRPr/>
          </a:p>
        </p:txBody>
      </p:sp>
      <p:sp>
        <p:nvSpPr>
          <p:cNvPr id="11" name="object 11"/>
          <p:cNvSpPr/>
          <p:nvPr/>
        </p:nvSpPr>
        <p:spPr>
          <a:xfrm>
            <a:off x="10076415" y="5570392"/>
            <a:ext cx="2794000" cy="4116704"/>
          </a:xfrm>
          <a:custGeom>
            <a:avLst/>
            <a:gdLst/>
            <a:ahLst/>
            <a:cxnLst/>
            <a:rect l="l" t="t" r="r" b="b"/>
            <a:pathLst>
              <a:path w="2794000" h="4116704">
                <a:moveTo>
                  <a:pt x="0" y="0"/>
                </a:moveTo>
                <a:lnTo>
                  <a:pt x="0" y="4116387"/>
                </a:lnTo>
                <a:lnTo>
                  <a:pt x="2794000" y="4116387"/>
                </a:lnTo>
                <a:lnTo>
                  <a:pt x="2794000" y="0"/>
                </a:lnTo>
                <a:lnTo>
                  <a:pt x="0" y="0"/>
                </a:lnTo>
                <a:close/>
              </a:path>
            </a:pathLst>
          </a:custGeom>
          <a:ln w="63500">
            <a:solidFill>
              <a:srgbClr val="FFFFFF"/>
            </a:solidFill>
          </a:ln>
        </p:spPr>
        <p:txBody>
          <a:bodyPr wrap="square" lIns="0" tIns="0" rIns="0" bIns="0" rtlCol="0"/>
          <a:lstStyle/>
          <a:p>
            <a:endParaRPr/>
          </a:p>
        </p:txBody>
      </p:sp>
      <p:sp>
        <p:nvSpPr>
          <p:cNvPr id="12" name="object 12"/>
          <p:cNvSpPr/>
          <p:nvPr/>
        </p:nvSpPr>
        <p:spPr>
          <a:xfrm>
            <a:off x="419100" y="114300"/>
            <a:ext cx="8559800" cy="5346700"/>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424385" y="113536"/>
            <a:ext cx="8550275" cy="5342890"/>
          </a:xfrm>
          <a:custGeom>
            <a:avLst/>
            <a:gdLst/>
            <a:ahLst/>
            <a:cxnLst/>
            <a:rect l="l" t="t" r="r" b="b"/>
            <a:pathLst>
              <a:path w="8550275" h="5342890">
                <a:moveTo>
                  <a:pt x="0" y="0"/>
                </a:moveTo>
                <a:lnTo>
                  <a:pt x="0" y="5342331"/>
                </a:lnTo>
                <a:lnTo>
                  <a:pt x="8549881" y="5342331"/>
                </a:lnTo>
                <a:lnTo>
                  <a:pt x="8549881" y="0"/>
                </a:lnTo>
                <a:lnTo>
                  <a:pt x="0" y="0"/>
                </a:lnTo>
                <a:close/>
              </a:path>
            </a:pathLst>
          </a:custGeom>
          <a:ln w="63500">
            <a:solidFill>
              <a:srgbClr val="FFFFFF"/>
            </a:solidFill>
          </a:ln>
        </p:spPr>
        <p:txBody>
          <a:bodyPr wrap="square" lIns="0" tIns="0" rIns="0" bIns="0" rtlCol="0"/>
          <a:lstStyle/>
          <a:p>
            <a:endParaRPr/>
          </a:p>
        </p:txBody>
      </p:sp>
      <p:sp>
        <p:nvSpPr>
          <p:cNvPr id="14" name="object 14"/>
          <p:cNvSpPr/>
          <p:nvPr/>
        </p:nvSpPr>
        <p:spPr>
          <a:xfrm>
            <a:off x="457200" y="5600700"/>
            <a:ext cx="3848100" cy="4051300"/>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6990374" y="111394"/>
            <a:ext cx="2002155" cy="1953260"/>
          </a:xfrm>
          <a:custGeom>
            <a:avLst/>
            <a:gdLst/>
            <a:ahLst/>
            <a:cxnLst/>
            <a:rect l="l" t="t" r="r" b="b"/>
            <a:pathLst>
              <a:path w="2002154" h="1953260">
                <a:moveTo>
                  <a:pt x="1000975" y="0"/>
                </a:moveTo>
                <a:lnTo>
                  <a:pt x="0" y="976566"/>
                </a:lnTo>
                <a:lnTo>
                  <a:pt x="1000975" y="1953132"/>
                </a:lnTo>
                <a:lnTo>
                  <a:pt x="2001939" y="976566"/>
                </a:lnTo>
                <a:lnTo>
                  <a:pt x="1000975" y="0"/>
                </a:lnTo>
                <a:close/>
              </a:path>
            </a:pathLst>
          </a:custGeom>
          <a:solidFill>
            <a:srgbClr val="FFFFFF">
              <a:alpha val="59999"/>
            </a:srgbClr>
          </a:solidFill>
        </p:spPr>
        <p:txBody>
          <a:bodyPr wrap="square" lIns="0" tIns="0" rIns="0" bIns="0" rtlCol="0"/>
          <a:lstStyle/>
          <a:p>
            <a:endParaRPr/>
          </a:p>
        </p:txBody>
      </p:sp>
      <p:sp>
        <p:nvSpPr>
          <p:cNvPr id="16" name="object 16"/>
          <p:cNvSpPr/>
          <p:nvPr/>
        </p:nvSpPr>
        <p:spPr>
          <a:xfrm>
            <a:off x="7117374" y="238395"/>
            <a:ext cx="1748155" cy="1699260"/>
          </a:xfrm>
          <a:custGeom>
            <a:avLst/>
            <a:gdLst/>
            <a:ahLst/>
            <a:cxnLst/>
            <a:rect l="l" t="t" r="r" b="b"/>
            <a:pathLst>
              <a:path w="1748154" h="1699260">
                <a:moveTo>
                  <a:pt x="873975" y="0"/>
                </a:moveTo>
                <a:lnTo>
                  <a:pt x="0" y="849566"/>
                </a:lnTo>
                <a:lnTo>
                  <a:pt x="873975" y="1699132"/>
                </a:lnTo>
                <a:lnTo>
                  <a:pt x="1747939" y="849566"/>
                </a:lnTo>
                <a:lnTo>
                  <a:pt x="873975" y="0"/>
                </a:lnTo>
                <a:close/>
              </a:path>
            </a:pathLst>
          </a:custGeom>
          <a:solidFill>
            <a:srgbClr val="FFFFFF">
              <a:alpha val="59999"/>
            </a:srgbClr>
          </a:solidFill>
        </p:spPr>
        <p:txBody>
          <a:bodyPr wrap="square" lIns="0" tIns="0" rIns="0" bIns="0" rtlCol="0"/>
          <a:lstStyle/>
          <a:p>
            <a:endParaRPr/>
          </a:p>
        </p:txBody>
      </p:sp>
      <p:sp>
        <p:nvSpPr>
          <p:cNvPr id="17" name="object 1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825" dirty="0"/>
              <a:t>MADRAS</a:t>
            </a:r>
          </a:p>
        </p:txBody>
      </p:sp>
      <p:sp>
        <p:nvSpPr>
          <p:cNvPr id="18" name="object 18"/>
          <p:cNvSpPr txBox="1"/>
          <p:nvPr/>
        </p:nvSpPr>
        <p:spPr>
          <a:xfrm>
            <a:off x="7493000" y="1041400"/>
            <a:ext cx="987425" cy="345440"/>
          </a:xfrm>
          <a:prstGeom prst="rect">
            <a:avLst/>
          </a:prstGeom>
        </p:spPr>
        <p:txBody>
          <a:bodyPr vert="horz" wrap="square" lIns="0" tIns="12700" rIns="0" bIns="0" rtlCol="0">
            <a:spAutoFit/>
          </a:bodyPr>
          <a:lstStyle/>
          <a:p>
            <a:pPr marL="12700">
              <a:lnSpc>
                <a:spcPct val="100000"/>
              </a:lnSpc>
              <a:spcBef>
                <a:spcPts val="100"/>
              </a:spcBef>
            </a:pPr>
            <a:r>
              <a:rPr sz="2100" b="1" spc="-505" dirty="0">
                <a:latin typeface="Arial"/>
                <a:cs typeface="Arial"/>
              </a:rPr>
              <a:t>UNIVERSITY</a:t>
            </a:r>
            <a:endParaRPr sz="2100">
              <a:latin typeface="Arial"/>
              <a:cs typeface="Arial"/>
            </a:endParaRPr>
          </a:p>
        </p:txBody>
      </p:sp>
      <p:pic>
        <p:nvPicPr>
          <p:cNvPr id="3074" name="Picture 2" descr="50+ Madras University Stock Photos, Pictures &amp; Royalty-Free Images - iStock">
            <a:extLst>
              <a:ext uri="{FF2B5EF4-FFF2-40B4-BE49-F238E27FC236}">
                <a16:creationId xmlns:a16="http://schemas.microsoft.com/office/drawing/2014/main" id="{BF156E38-040C-44ED-445A-C47FDD1624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6454" y="5594607"/>
            <a:ext cx="5539922" cy="40924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dras University results 2019 declared">
            <a:extLst>
              <a:ext uri="{FF2B5EF4-FFF2-40B4-BE49-F238E27FC236}">
                <a16:creationId xmlns:a16="http://schemas.microsoft.com/office/drawing/2014/main" id="{703FD481-8D5B-90AC-7DDD-BD44F9B4486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4453" y="5600700"/>
            <a:ext cx="2962002" cy="40512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07f795d5fa_0_8"/>
          <p:cNvSpPr txBox="1"/>
          <p:nvPr/>
        </p:nvSpPr>
        <p:spPr>
          <a:xfrm>
            <a:off x="652250" y="2480375"/>
            <a:ext cx="5862600" cy="411600"/>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1120"/>
              </a:spcBef>
              <a:spcAft>
                <a:spcPts val="0"/>
              </a:spcAft>
              <a:buNone/>
            </a:pPr>
            <a:endParaRPr sz="2600">
              <a:solidFill>
                <a:schemeClr val="dk1"/>
              </a:solidFill>
              <a:latin typeface="Work Sans"/>
              <a:ea typeface="Work Sans"/>
              <a:cs typeface="Work Sans"/>
              <a:sym typeface="Work Sans"/>
            </a:endParaRPr>
          </a:p>
        </p:txBody>
      </p:sp>
      <p:sp>
        <p:nvSpPr>
          <p:cNvPr id="263" name="Google Shape;263;g307f795d5fa_0_8"/>
          <p:cNvSpPr txBox="1"/>
          <p:nvPr/>
        </p:nvSpPr>
        <p:spPr>
          <a:xfrm>
            <a:off x="437900" y="490900"/>
            <a:ext cx="44190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2400" b="1">
                <a:solidFill>
                  <a:srgbClr val="838787"/>
                </a:solidFill>
                <a:latin typeface="Trebuchet MS"/>
                <a:ea typeface="Trebuchet MS"/>
                <a:cs typeface="Trebuchet MS"/>
                <a:sym typeface="Trebuchet MS"/>
              </a:rPr>
              <a:t>MOBILITÉ ÉTUDIANTE EN INDE</a:t>
            </a:r>
            <a:endParaRPr sz="2400">
              <a:solidFill>
                <a:schemeClr val="dk1"/>
              </a:solidFill>
              <a:latin typeface="Trebuchet MS"/>
              <a:ea typeface="Trebuchet MS"/>
              <a:cs typeface="Trebuchet MS"/>
              <a:sym typeface="Trebuchet MS"/>
            </a:endParaRPr>
          </a:p>
        </p:txBody>
      </p:sp>
      <p:sp>
        <p:nvSpPr>
          <p:cNvPr id="264" name="Google Shape;264;g307f795d5fa_0_8"/>
          <p:cNvSpPr/>
          <p:nvPr/>
        </p:nvSpPr>
        <p:spPr>
          <a:xfrm>
            <a:off x="3" y="24545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g307f795d5fa_0_8"/>
          <p:cNvSpPr/>
          <p:nvPr/>
        </p:nvSpPr>
        <p:spPr>
          <a:xfrm>
            <a:off x="3" y="559787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g307f795d5fa_0_8"/>
          <p:cNvSpPr txBox="1"/>
          <p:nvPr/>
        </p:nvSpPr>
        <p:spPr>
          <a:xfrm>
            <a:off x="7009461" y="6179224"/>
            <a:ext cx="6262500" cy="568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endParaRPr sz="3600">
              <a:solidFill>
                <a:srgbClr val="C00000"/>
              </a:solidFill>
              <a:latin typeface="Arial"/>
              <a:ea typeface="Arial"/>
              <a:cs typeface="Arial"/>
              <a:sym typeface="Arial"/>
            </a:endParaRPr>
          </a:p>
        </p:txBody>
      </p:sp>
      <p:grpSp>
        <p:nvGrpSpPr>
          <p:cNvPr id="270" name="Google Shape;270;g307f795d5fa_0_8"/>
          <p:cNvGrpSpPr/>
          <p:nvPr/>
        </p:nvGrpSpPr>
        <p:grpSpPr>
          <a:xfrm>
            <a:off x="9023300" y="101700"/>
            <a:ext cx="3494400" cy="888900"/>
            <a:chOff x="9017000" y="76200"/>
            <a:chExt cx="3494400" cy="888900"/>
          </a:xfrm>
        </p:grpSpPr>
        <p:sp>
          <p:nvSpPr>
            <p:cNvPr id="271" name="Google Shape;271;g307f795d5fa_0_8"/>
            <p:cNvSpPr/>
            <p:nvPr/>
          </p:nvSpPr>
          <p:spPr>
            <a:xfrm>
              <a:off x="11379200" y="76200"/>
              <a:ext cx="1132200" cy="8007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g307f795d5fa_0_8"/>
            <p:cNvSpPr/>
            <p:nvPr/>
          </p:nvSpPr>
          <p:spPr>
            <a:xfrm>
              <a:off x="9017000" y="76200"/>
              <a:ext cx="2260500" cy="8889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3" name="Google Shape;273;g307f795d5fa_0_8"/>
          <p:cNvSpPr txBox="1"/>
          <p:nvPr/>
        </p:nvSpPr>
        <p:spPr>
          <a:xfrm>
            <a:off x="2144500" y="2092825"/>
            <a:ext cx="388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838787"/>
              </a:solidFill>
              <a:latin typeface="Work Sans"/>
              <a:ea typeface="Work Sans"/>
              <a:cs typeface="Work Sans"/>
              <a:sym typeface="Work Sans"/>
            </a:endParaRPr>
          </a:p>
        </p:txBody>
      </p:sp>
      <p:sp>
        <p:nvSpPr>
          <p:cNvPr id="5" name="TextBox 4">
            <a:extLst>
              <a:ext uri="{FF2B5EF4-FFF2-40B4-BE49-F238E27FC236}">
                <a16:creationId xmlns:a16="http://schemas.microsoft.com/office/drawing/2014/main" id="{3127EBAC-17A5-19A7-BF4D-DA13192CB286}"/>
              </a:ext>
            </a:extLst>
          </p:cNvPr>
          <p:cNvSpPr txBox="1"/>
          <p:nvPr/>
        </p:nvSpPr>
        <p:spPr>
          <a:xfrm flipH="1">
            <a:off x="7578893" y="4643750"/>
            <a:ext cx="4607236" cy="2062103"/>
          </a:xfrm>
          <a:prstGeom prst="rect">
            <a:avLst/>
          </a:prstGeom>
          <a:noFill/>
        </p:spPr>
        <p:txBody>
          <a:bodyPr wrap="square">
            <a:spAutoFit/>
          </a:bodyPr>
          <a:lstStyle/>
          <a:p>
            <a:r>
              <a:rPr lang="fr-FR" sz="3200" dirty="0">
                <a:latin typeface="Work Sans" pitchFamily="2" charset="0"/>
              </a:rPr>
              <a:t>Le magnifique campus de l’Université de Madras</a:t>
            </a:r>
            <a:r>
              <a:rPr lang="fr-FR" sz="2400" dirty="0">
                <a:latin typeface="Work Sans" pitchFamily="2" charset="0"/>
              </a:rPr>
              <a:t>.</a:t>
            </a:r>
            <a:endParaRPr lang="en-IN" sz="2400" dirty="0">
              <a:latin typeface="Work Sans" pitchFamily="2" charset="0"/>
            </a:endParaRPr>
          </a:p>
        </p:txBody>
      </p:sp>
      <p:sp>
        <p:nvSpPr>
          <p:cNvPr id="2" name="object 15">
            <a:extLst>
              <a:ext uri="{FF2B5EF4-FFF2-40B4-BE49-F238E27FC236}">
                <a16:creationId xmlns:a16="http://schemas.microsoft.com/office/drawing/2014/main" id="{43D9EAD7-0A6F-995C-C353-8887F1B7A05A}"/>
              </a:ext>
            </a:extLst>
          </p:cNvPr>
          <p:cNvSpPr/>
          <p:nvPr/>
        </p:nvSpPr>
        <p:spPr>
          <a:xfrm>
            <a:off x="10928301" y="1379565"/>
            <a:ext cx="1289100" cy="1549456"/>
          </a:xfrm>
          <a:prstGeom prst="rect">
            <a:avLst/>
          </a:prstGeom>
          <a:blipFill>
            <a:blip r:embed="rId9" cstate="print"/>
            <a:stretch>
              <a:fillRect/>
            </a:stretch>
          </a:blipFill>
        </p:spPr>
        <p:txBody>
          <a:bodyPr wrap="square" lIns="0" tIns="0" rIns="0" bIns="0" rtlCol="0"/>
          <a:lstStyle/>
          <a:p>
            <a:endParaRPr/>
          </a:p>
        </p:txBody>
      </p:sp>
      <p:pic>
        <p:nvPicPr>
          <p:cNvPr id="6" name="WhatsApp Video 2024-10-11 at 11.19.38_eb028845">
            <a:hlinkClick r:id="" action="ppaction://media"/>
            <a:extLst>
              <a:ext uri="{FF2B5EF4-FFF2-40B4-BE49-F238E27FC236}">
                <a16:creationId xmlns:a16="http://schemas.microsoft.com/office/drawing/2014/main" id="{9BE1EB16-2BE0-0DDF-40DB-FD447492BA5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87399" y="1067200"/>
            <a:ext cx="5862601" cy="8533999"/>
          </a:xfrm>
          <a:prstGeom prst="rect">
            <a:avLst/>
          </a:prstGeom>
        </p:spPr>
      </p:pic>
    </p:spTree>
    <p:extLst>
      <p:ext uri="{BB962C8B-B14F-4D97-AF65-F5344CB8AC3E}">
        <p14:creationId xmlns:p14="http://schemas.microsoft.com/office/powerpoint/2010/main" val="100817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8538" y="2227158"/>
            <a:ext cx="6553834" cy="5833110"/>
          </a:xfrm>
          <a:prstGeom prst="rect">
            <a:avLst/>
          </a:prstGeom>
        </p:spPr>
        <p:txBody>
          <a:bodyPr vert="horz" wrap="square" lIns="0" tIns="12700" rIns="0" bIns="0" rtlCol="0">
            <a:spAutoFit/>
          </a:bodyPr>
          <a:lstStyle/>
          <a:p>
            <a:pPr marL="355600" marR="1138555" indent="-342900">
              <a:lnSpc>
                <a:spcPct val="113599"/>
              </a:lnSpc>
              <a:spcBef>
                <a:spcPts val="100"/>
              </a:spcBef>
            </a:pPr>
            <a:r>
              <a:rPr sz="2750" spc="-60" dirty="0">
                <a:solidFill>
                  <a:srgbClr val="34A5DA"/>
                </a:solidFill>
                <a:latin typeface="Lucida Sans Unicode"/>
                <a:cs typeface="Lucida Sans Unicode"/>
              </a:rPr>
              <a:t>▸ </a:t>
            </a:r>
            <a:r>
              <a:rPr sz="2600" spc="10" dirty="0">
                <a:solidFill>
                  <a:srgbClr val="838787"/>
                </a:solidFill>
                <a:latin typeface="Work Sans"/>
                <a:cs typeface="Work Sans"/>
              </a:rPr>
              <a:t>23 ème </a:t>
            </a:r>
            <a:r>
              <a:rPr sz="2600" spc="5" dirty="0">
                <a:solidFill>
                  <a:srgbClr val="838787"/>
                </a:solidFill>
                <a:latin typeface="Work Sans"/>
                <a:cs typeface="Work Sans"/>
              </a:rPr>
              <a:t>Inde sur </a:t>
            </a:r>
            <a:r>
              <a:rPr sz="2600" spc="10" dirty="0">
                <a:solidFill>
                  <a:srgbClr val="838787"/>
                </a:solidFill>
                <a:latin typeface="Work Sans"/>
                <a:cs typeface="Work Sans"/>
              </a:rPr>
              <a:t>877 </a:t>
            </a:r>
            <a:r>
              <a:rPr sz="2600" spc="5" dirty="0">
                <a:solidFill>
                  <a:srgbClr val="838787"/>
                </a:solidFill>
                <a:latin typeface="Work Sans"/>
                <a:cs typeface="Work Sans"/>
              </a:rPr>
              <a:t>et 12 </a:t>
            </a:r>
            <a:r>
              <a:rPr sz="2600" spc="10" dirty="0">
                <a:solidFill>
                  <a:srgbClr val="838787"/>
                </a:solidFill>
                <a:latin typeface="Work Sans"/>
                <a:cs typeface="Work Sans"/>
              </a:rPr>
              <a:t>ème  classement </a:t>
            </a:r>
            <a:r>
              <a:rPr sz="2600" spc="-60" dirty="0">
                <a:solidFill>
                  <a:srgbClr val="838787"/>
                </a:solidFill>
                <a:latin typeface="Work Sans"/>
                <a:cs typeface="Work Sans"/>
              </a:rPr>
              <a:t>Tamil </a:t>
            </a:r>
            <a:r>
              <a:rPr sz="2600" spc="10" dirty="0">
                <a:solidFill>
                  <a:srgbClr val="838787"/>
                </a:solidFill>
                <a:latin typeface="Work Sans"/>
                <a:cs typeface="Work Sans"/>
              </a:rPr>
              <a:t>Nadu </a:t>
            </a:r>
            <a:r>
              <a:rPr sz="2600" spc="5" dirty="0">
                <a:solidFill>
                  <a:srgbClr val="838787"/>
                </a:solidFill>
                <a:latin typeface="Work Sans"/>
                <a:cs typeface="Work Sans"/>
              </a:rPr>
              <a:t>sur</a:t>
            </a:r>
            <a:r>
              <a:rPr sz="2600" spc="65" dirty="0">
                <a:solidFill>
                  <a:srgbClr val="838787"/>
                </a:solidFill>
                <a:latin typeface="Work Sans"/>
                <a:cs typeface="Work Sans"/>
              </a:rPr>
              <a:t> </a:t>
            </a:r>
            <a:r>
              <a:rPr sz="2600" spc="10" dirty="0">
                <a:solidFill>
                  <a:srgbClr val="838787"/>
                </a:solidFill>
                <a:latin typeface="Work Sans"/>
                <a:cs typeface="Work Sans"/>
              </a:rPr>
              <a:t>55</a:t>
            </a:r>
            <a:endParaRPr sz="2600" dirty="0">
              <a:latin typeface="Work Sans"/>
              <a:cs typeface="Work Sans"/>
            </a:endParaRPr>
          </a:p>
          <a:p>
            <a:pPr marL="355600" marR="480059" indent="-342900">
              <a:lnSpc>
                <a:spcPct val="113599"/>
              </a:lnSpc>
              <a:spcBef>
                <a:spcPts val="2085"/>
              </a:spcBef>
            </a:pPr>
            <a:r>
              <a:rPr sz="2750" spc="-60" dirty="0">
                <a:solidFill>
                  <a:srgbClr val="34A5DA"/>
                </a:solidFill>
                <a:latin typeface="Lucida Sans Unicode"/>
                <a:cs typeface="Lucida Sans Unicode"/>
              </a:rPr>
              <a:t>▸ </a:t>
            </a:r>
            <a:r>
              <a:rPr sz="2600" spc="5" dirty="0">
                <a:solidFill>
                  <a:srgbClr val="838787"/>
                </a:solidFill>
                <a:latin typeface="Work Sans"/>
                <a:cs typeface="Work Sans"/>
              </a:rPr>
              <a:t>université pluridisciplinaire - focus  sciences et</a:t>
            </a:r>
            <a:r>
              <a:rPr sz="2600" dirty="0">
                <a:solidFill>
                  <a:srgbClr val="838787"/>
                </a:solidFill>
                <a:latin typeface="Work Sans"/>
                <a:cs typeface="Work Sans"/>
              </a:rPr>
              <a:t> </a:t>
            </a:r>
            <a:r>
              <a:rPr sz="2600" spc="5" dirty="0">
                <a:solidFill>
                  <a:srgbClr val="838787"/>
                </a:solidFill>
                <a:latin typeface="Work Sans"/>
                <a:cs typeface="Work Sans"/>
              </a:rPr>
              <a:t>ingénierie</a:t>
            </a:r>
            <a:endParaRPr sz="2600" dirty="0">
              <a:latin typeface="Work Sans"/>
              <a:cs typeface="Work Sans"/>
            </a:endParaRPr>
          </a:p>
          <a:p>
            <a:pPr marL="457200">
              <a:lnSpc>
                <a:spcPct val="100000"/>
              </a:lnSpc>
              <a:spcBef>
                <a:spcPts val="1580"/>
              </a:spcBef>
            </a:pPr>
            <a:r>
              <a:rPr sz="2750" spc="-60" dirty="0">
                <a:solidFill>
                  <a:srgbClr val="34A5DA"/>
                </a:solidFill>
                <a:latin typeface="Lucida Sans Unicode"/>
                <a:cs typeface="Lucida Sans Unicode"/>
              </a:rPr>
              <a:t>▸ </a:t>
            </a:r>
            <a:r>
              <a:rPr sz="2600" spc="10" dirty="0">
                <a:solidFill>
                  <a:srgbClr val="838787"/>
                </a:solidFill>
                <a:latin typeface="Work Sans"/>
                <a:cs typeface="Work Sans"/>
              </a:rPr>
              <a:t>7</a:t>
            </a:r>
            <a:r>
              <a:rPr sz="2600" spc="-380" dirty="0">
                <a:solidFill>
                  <a:srgbClr val="838787"/>
                </a:solidFill>
                <a:latin typeface="Work Sans"/>
                <a:cs typeface="Work Sans"/>
              </a:rPr>
              <a:t> </a:t>
            </a:r>
            <a:r>
              <a:rPr sz="2600" spc="5" dirty="0">
                <a:solidFill>
                  <a:srgbClr val="838787"/>
                </a:solidFill>
                <a:latin typeface="Work Sans"/>
                <a:cs typeface="Work Sans"/>
              </a:rPr>
              <a:t>écoles</a:t>
            </a:r>
            <a:endParaRPr sz="2600" dirty="0">
              <a:latin typeface="Work Sans"/>
              <a:cs typeface="Work Sans"/>
            </a:endParaRPr>
          </a:p>
          <a:p>
            <a:pPr marL="457200">
              <a:lnSpc>
                <a:spcPct val="100000"/>
              </a:lnSpc>
              <a:spcBef>
                <a:spcPts val="1000"/>
              </a:spcBef>
            </a:pPr>
            <a:r>
              <a:rPr sz="2750" spc="-60" dirty="0">
                <a:solidFill>
                  <a:srgbClr val="34A5DA"/>
                </a:solidFill>
                <a:latin typeface="Lucida Sans Unicode"/>
                <a:cs typeface="Lucida Sans Unicode"/>
              </a:rPr>
              <a:t>▸ </a:t>
            </a:r>
            <a:r>
              <a:rPr sz="2600" spc="5" dirty="0">
                <a:solidFill>
                  <a:srgbClr val="838787"/>
                </a:solidFill>
                <a:latin typeface="Work Sans"/>
                <a:cs typeface="Work Sans"/>
              </a:rPr>
              <a:t>14 </a:t>
            </a:r>
            <a:r>
              <a:rPr sz="2600" spc="10" dirty="0">
                <a:solidFill>
                  <a:srgbClr val="838787"/>
                </a:solidFill>
                <a:latin typeface="Work Sans"/>
                <a:cs typeface="Work Sans"/>
              </a:rPr>
              <a:t>départements</a:t>
            </a:r>
            <a:r>
              <a:rPr sz="2600" spc="-434" dirty="0">
                <a:solidFill>
                  <a:srgbClr val="838787"/>
                </a:solidFill>
                <a:latin typeface="Work Sans"/>
                <a:cs typeface="Work Sans"/>
              </a:rPr>
              <a:t> </a:t>
            </a:r>
            <a:r>
              <a:rPr sz="2600" spc="5" dirty="0">
                <a:solidFill>
                  <a:srgbClr val="838787"/>
                </a:solidFill>
                <a:latin typeface="Work Sans"/>
                <a:cs typeface="Work Sans"/>
              </a:rPr>
              <a:t>d’enseignements</a:t>
            </a:r>
            <a:endParaRPr sz="2600" dirty="0">
              <a:latin typeface="Work Sans"/>
              <a:cs typeface="Work Sans"/>
            </a:endParaRPr>
          </a:p>
          <a:p>
            <a:pPr marL="800100" marR="106045" indent="-342900">
              <a:lnSpc>
                <a:spcPct val="113599"/>
              </a:lnSpc>
              <a:spcBef>
                <a:spcPts val="200"/>
              </a:spcBef>
            </a:pPr>
            <a:r>
              <a:rPr sz="2750" spc="-60" dirty="0">
                <a:solidFill>
                  <a:srgbClr val="34A5DA"/>
                </a:solidFill>
                <a:latin typeface="Lucida Sans Unicode"/>
                <a:cs typeface="Lucida Sans Unicode"/>
              </a:rPr>
              <a:t>▸ </a:t>
            </a:r>
            <a:r>
              <a:rPr sz="2600" spc="5" dirty="0">
                <a:solidFill>
                  <a:srgbClr val="838787"/>
                </a:solidFill>
                <a:latin typeface="Work Sans"/>
                <a:cs typeface="Work Sans"/>
              </a:rPr>
              <a:t>1 incubateur </a:t>
            </a:r>
            <a:r>
              <a:rPr sz="2600" spc="10" dirty="0">
                <a:solidFill>
                  <a:srgbClr val="838787"/>
                </a:solidFill>
                <a:latin typeface="Work Sans"/>
                <a:cs typeface="Work Sans"/>
              </a:rPr>
              <a:t>d’entreprises, </a:t>
            </a:r>
            <a:r>
              <a:rPr sz="2600" spc="5" dirty="0">
                <a:solidFill>
                  <a:srgbClr val="838787"/>
                </a:solidFill>
                <a:latin typeface="Work Sans"/>
                <a:cs typeface="Work Sans"/>
              </a:rPr>
              <a:t>plus </a:t>
            </a:r>
            <a:r>
              <a:rPr sz="2600" spc="10" dirty="0">
                <a:solidFill>
                  <a:srgbClr val="838787"/>
                </a:solidFill>
                <a:latin typeface="Work Sans"/>
                <a:cs typeface="Work Sans"/>
              </a:rPr>
              <a:t>de  80</a:t>
            </a:r>
            <a:r>
              <a:rPr sz="2600" dirty="0">
                <a:solidFill>
                  <a:srgbClr val="838787"/>
                </a:solidFill>
                <a:latin typeface="Work Sans"/>
                <a:cs typeface="Work Sans"/>
              </a:rPr>
              <a:t> </a:t>
            </a:r>
            <a:r>
              <a:rPr sz="2600" spc="5" dirty="0">
                <a:solidFill>
                  <a:srgbClr val="838787"/>
                </a:solidFill>
                <a:latin typeface="Work Sans"/>
                <a:cs typeface="Work Sans"/>
              </a:rPr>
              <a:t>laboratoires</a:t>
            </a:r>
            <a:endParaRPr sz="2600" dirty="0">
              <a:latin typeface="Work Sans"/>
              <a:cs typeface="Work Sans"/>
            </a:endParaRPr>
          </a:p>
          <a:p>
            <a:pPr marL="12700">
              <a:lnSpc>
                <a:spcPct val="100000"/>
              </a:lnSpc>
              <a:spcBef>
                <a:spcPts val="1585"/>
              </a:spcBef>
            </a:pPr>
            <a:r>
              <a:rPr sz="2750" spc="-60" dirty="0">
                <a:solidFill>
                  <a:srgbClr val="34A5DA"/>
                </a:solidFill>
                <a:latin typeface="Lucida Sans Unicode"/>
                <a:cs typeface="Lucida Sans Unicode"/>
              </a:rPr>
              <a:t>▸ </a:t>
            </a:r>
            <a:r>
              <a:rPr sz="2600" spc="10" dirty="0">
                <a:solidFill>
                  <a:srgbClr val="838787"/>
                </a:solidFill>
                <a:latin typeface="Work Sans"/>
                <a:cs typeface="Work Sans"/>
              </a:rPr>
              <a:t>4 campus, 9 500</a:t>
            </a:r>
            <a:r>
              <a:rPr sz="2600" spc="-290" dirty="0">
                <a:solidFill>
                  <a:srgbClr val="838787"/>
                </a:solidFill>
                <a:latin typeface="Work Sans"/>
                <a:cs typeface="Work Sans"/>
              </a:rPr>
              <a:t> </a:t>
            </a:r>
            <a:r>
              <a:rPr sz="2600" spc="5" dirty="0">
                <a:solidFill>
                  <a:srgbClr val="838787"/>
                </a:solidFill>
                <a:latin typeface="Work Sans"/>
                <a:cs typeface="Work Sans"/>
              </a:rPr>
              <a:t>étudiants</a:t>
            </a:r>
            <a:endParaRPr sz="2600" dirty="0">
              <a:latin typeface="Work Sans"/>
              <a:cs typeface="Work Sans"/>
            </a:endParaRPr>
          </a:p>
          <a:p>
            <a:pPr marL="355600" marR="5080" indent="-342900">
              <a:lnSpc>
                <a:spcPct val="113599"/>
              </a:lnSpc>
              <a:spcBef>
                <a:spcPts val="95"/>
              </a:spcBef>
            </a:pPr>
            <a:r>
              <a:rPr sz="2750" spc="-60" dirty="0">
                <a:solidFill>
                  <a:srgbClr val="34A5DA"/>
                </a:solidFill>
                <a:latin typeface="Lucida Sans Unicode"/>
                <a:cs typeface="Lucida Sans Unicode"/>
              </a:rPr>
              <a:t>▸ </a:t>
            </a:r>
            <a:r>
              <a:rPr sz="2600" spc="5" dirty="0">
                <a:solidFill>
                  <a:srgbClr val="838787"/>
                </a:solidFill>
                <a:latin typeface="Work Sans"/>
                <a:cs typeface="Work Sans"/>
              </a:rPr>
              <a:t>Mobilité : stages </a:t>
            </a:r>
            <a:r>
              <a:rPr sz="2600" spc="10" dirty="0">
                <a:solidFill>
                  <a:srgbClr val="838787"/>
                </a:solidFill>
                <a:latin typeface="Work Sans"/>
                <a:cs typeface="Work Sans"/>
              </a:rPr>
              <a:t>mécaniques </a:t>
            </a:r>
            <a:r>
              <a:rPr sz="2600" spc="5" dirty="0">
                <a:solidFill>
                  <a:srgbClr val="838787"/>
                </a:solidFill>
                <a:latin typeface="Work Sans"/>
                <a:cs typeface="Work Sans"/>
              </a:rPr>
              <a:t>et génie  électrique et électronique - </a:t>
            </a:r>
            <a:r>
              <a:rPr sz="2600" spc="10" dirty="0">
                <a:solidFill>
                  <a:srgbClr val="838787"/>
                </a:solidFill>
                <a:latin typeface="Work Sans"/>
                <a:cs typeface="Work Sans"/>
              </a:rPr>
              <a:t>4A</a:t>
            </a:r>
            <a:endParaRPr sz="2600" dirty="0">
              <a:latin typeface="Work Sans"/>
              <a:cs typeface="Work Sans"/>
            </a:endParaRPr>
          </a:p>
        </p:txBody>
      </p:sp>
      <p:sp>
        <p:nvSpPr>
          <p:cNvPr id="3" name="object 3"/>
          <p:cNvSpPr txBox="1"/>
          <p:nvPr/>
        </p:nvSpPr>
        <p:spPr>
          <a:xfrm>
            <a:off x="448538" y="8274008"/>
            <a:ext cx="6649084" cy="1002665"/>
          </a:xfrm>
          <a:prstGeom prst="rect">
            <a:avLst/>
          </a:prstGeom>
        </p:spPr>
        <p:txBody>
          <a:bodyPr vert="horz" wrap="square" lIns="0" tIns="13970" rIns="0" bIns="0" rtlCol="0">
            <a:spAutoFit/>
          </a:bodyPr>
          <a:lstStyle/>
          <a:p>
            <a:pPr marL="355600" marR="5080" indent="-342900">
              <a:lnSpc>
                <a:spcPct val="119000"/>
              </a:lnSpc>
              <a:spcBef>
                <a:spcPts val="110"/>
              </a:spcBef>
            </a:pPr>
            <a:r>
              <a:rPr sz="2750" spc="-60" dirty="0">
                <a:solidFill>
                  <a:srgbClr val="34A5DA"/>
                </a:solidFill>
                <a:latin typeface="Lucida Sans Unicode"/>
                <a:cs typeface="Lucida Sans Unicode"/>
              </a:rPr>
              <a:t>▸ </a:t>
            </a:r>
            <a:r>
              <a:rPr sz="2600" spc="-15" dirty="0">
                <a:solidFill>
                  <a:srgbClr val="838787"/>
                </a:solidFill>
                <a:latin typeface="Work Sans"/>
                <a:cs typeface="Work Sans"/>
              </a:rPr>
              <a:t>Partenariat </a:t>
            </a:r>
            <a:r>
              <a:rPr sz="2600" spc="5" dirty="0">
                <a:solidFill>
                  <a:srgbClr val="838787"/>
                </a:solidFill>
                <a:latin typeface="Work Sans"/>
                <a:cs typeface="Work Sans"/>
              </a:rPr>
              <a:t>depuis </a:t>
            </a:r>
            <a:r>
              <a:rPr sz="2600" spc="10" dirty="0">
                <a:solidFill>
                  <a:srgbClr val="838787"/>
                </a:solidFill>
                <a:latin typeface="Work Sans"/>
                <a:cs typeface="Work Sans"/>
              </a:rPr>
              <a:t>2016 </a:t>
            </a:r>
            <a:r>
              <a:rPr sz="2600" spc="5" dirty="0">
                <a:solidFill>
                  <a:srgbClr val="838787"/>
                </a:solidFill>
                <a:latin typeface="Work Sans"/>
                <a:cs typeface="Work Sans"/>
              </a:rPr>
              <a:t>- formation et  recherche</a:t>
            </a:r>
            <a:endParaRPr sz="2600">
              <a:latin typeface="Work Sans"/>
              <a:cs typeface="Work Sans"/>
            </a:endParaRPr>
          </a:p>
        </p:txBody>
      </p:sp>
      <p:sp>
        <p:nvSpPr>
          <p:cNvPr id="4" name="object 4"/>
          <p:cNvSpPr txBox="1">
            <a:spLocks noGrp="1"/>
          </p:cNvSpPr>
          <p:nvPr>
            <p:ph type="title"/>
          </p:nvPr>
        </p:nvSpPr>
        <p:spPr>
          <a:xfrm>
            <a:off x="444500" y="1282700"/>
            <a:ext cx="7734300" cy="751488"/>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34A5DA"/>
                </a:solidFill>
              </a:rPr>
              <a:t>VEL TECH UNIVERSITY</a:t>
            </a:r>
            <a:endParaRPr sz="4800" dirty="0"/>
          </a:p>
        </p:txBody>
      </p:sp>
      <p:sp>
        <p:nvSpPr>
          <p:cNvPr id="5" name="object 5"/>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6" name="object 6"/>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7074728" y="2539842"/>
            <a:ext cx="5612730" cy="3138300"/>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1214100" y="1117600"/>
            <a:ext cx="1384300" cy="1308100"/>
          </a:xfrm>
          <a:prstGeom prst="rect">
            <a:avLst/>
          </a:prstGeom>
          <a:blipFill>
            <a:blip r:embed="rId7" cstate="print"/>
            <a:stretch>
              <a:fillRect/>
            </a:stretch>
          </a:blipFill>
        </p:spPr>
        <p:txBody>
          <a:bodyPr wrap="square" lIns="0" tIns="0" rIns="0" bIns="0" rtlCol="0"/>
          <a:lstStyle/>
          <a:p>
            <a:endParaRPr/>
          </a:p>
        </p:txBody>
      </p:sp>
      <p:sp>
        <p:nvSpPr>
          <p:cNvPr id="12" name="object 12"/>
          <p:cNvSpPr txBox="1"/>
          <p:nvPr/>
        </p:nvSpPr>
        <p:spPr>
          <a:xfrm>
            <a:off x="7035800" y="5883909"/>
            <a:ext cx="5621020" cy="2493010"/>
          </a:xfrm>
          <a:prstGeom prst="rect">
            <a:avLst/>
          </a:prstGeom>
        </p:spPr>
        <p:txBody>
          <a:bodyPr vert="horz" wrap="square" lIns="0" tIns="15240" rIns="0" bIns="0" rtlCol="0">
            <a:spAutoFit/>
          </a:bodyPr>
          <a:lstStyle/>
          <a:p>
            <a:pPr marL="12700">
              <a:lnSpc>
                <a:spcPct val="100000"/>
              </a:lnSpc>
              <a:spcBef>
                <a:spcPts val="120"/>
              </a:spcBef>
            </a:pPr>
            <a:r>
              <a:rPr sz="3550" b="1" dirty="0">
                <a:solidFill>
                  <a:srgbClr val="974448"/>
                </a:solidFill>
                <a:latin typeface="Arial"/>
                <a:cs typeface="Arial"/>
              </a:rPr>
              <a:t>ÉCHANGES</a:t>
            </a:r>
            <a:endParaRPr sz="3550" dirty="0">
              <a:latin typeface="Arial"/>
              <a:cs typeface="Arial"/>
            </a:endParaRPr>
          </a:p>
          <a:p>
            <a:pPr marL="449580" marR="1123315" indent="-274955">
              <a:lnSpc>
                <a:spcPct val="136400"/>
              </a:lnSpc>
              <a:spcBef>
                <a:spcPts val="1110"/>
              </a:spcBef>
            </a:pPr>
            <a:r>
              <a:rPr sz="2200" spc="-30" dirty="0">
                <a:solidFill>
                  <a:srgbClr val="34A5DA"/>
                </a:solidFill>
                <a:latin typeface="Lucida Sans Unicode"/>
                <a:cs typeface="Lucida Sans Unicode"/>
              </a:rPr>
              <a:t>▸ </a:t>
            </a:r>
            <a:r>
              <a:rPr sz="2100" spc="10" dirty="0">
                <a:solidFill>
                  <a:srgbClr val="838787"/>
                </a:solidFill>
                <a:latin typeface="Work Sans"/>
                <a:cs typeface="Work Sans"/>
              </a:rPr>
              <a:t>Niveaux </a:t>
            </a:r>
            <a:r>
              <a:rPr sz="2100" spc="5" dirty="0">
                <a:solidFill>
                  <a:srgbClr val="838787"/>
                </a:solidFill>
                <a:latin typeface="Work Sans"/>
                <a:cs typeface="Work Sans"/>
              </a:rPr>
              <a:t>: </a:t>
            </a:r>
            <a:r>
              <a:rPr sz="2100" spc="10" dirty="0">
                <a:solidFill>
                  <a:srgbClr val="838787"/>
                </a:solidFill>
                <a:latin typeface="Work Sans"/>
                <a:cs typeface="Work Sans"/>
              </a:rPr>
              <a:t>Licence 3 et Master/  </a:t>
            </a:r>
            <a:r>
              <a:rPr sz="2100" spc="-5" dirty="0">
                <a:solidFill>
                  <a:srgbClr val="838787"/>
                </a:solidFill>
                <a:latin typeface="Work Sans"/>
                <a:cs typeface="Work Sans"/>
              </a:rPr>
              <a:t>Formation</a:t>
            </a:r>
            <a:r>
              <a:rPr sz="2100" dirty="0">
                <a:solidFill>
                  <a:srgbClr val="838787"/>
                </a:solidFill>
                <a:latin typeface="Work Sans"/>
                <a:cs typeface="Work Sans"/>
              </a:rPr>
              <a:t> </a:t>
            </a:r>
            <a:r>
              <a:rPr sz="2100" spc="10" dirty="0">
                <a:solidFill>
                  <a:srgbClr val="838787"/>
                </a:solidFill>
                <a:latin typeface="Work Sans"/>
                <a:cs typeface="Work Sans"/>
              </a:rPr>
              <a:t>d’ingénieur</a:t>
            </a:r>
            <a:endParaRPr sz="2100" dirty="0">
              <a:latin typeface="Work Sans"/>
              <a:cs typeface="Work Sans"/>
            </a:endParaRPr>
          </a:p>
          <a:p>
            <a:pPr marL="449580" marR="5080" indent="-274955">
              <a:lnSpc>
                <a:spcPts val="3450"/>
              </a:lnSpc>
              <a:spcBef>
                <a:spcPts val="320"/>
              </a:spcBef>
            </a:pPr>
            <a:r>
              <a:rPr sz="2200" spc="-30" dirty="0">
                <a:solidFill>
                  <a:srgbClr val="34A5DA"/>
                </a:solidFill>
                <a:latin typeface="Lucida Sans Unicode"/>
                <a:cs typeface="Lucida Sans Unicode"/>
              </a:rPr>
              <a:t>▸ </a:t>
            </a:r>
            <a:r>
              <a:rPr sz="2100" spc="-35" dirty="0">
                <a:solidFill>
                  <a:srgbClr val="838787"/>
                </a:solidFill>
                <a:latin typeface="Work Sans"/>
                <a:cs typeface="Work Sans"/>
              </a:rPr>
              <a:t>Toutes </a:t>
            </a:r>
            <a:r>
              <a:rPr sz="2100" spc="10" dirty="0">
                <a:solidFill>
                  <a:srgbClr val="838787"/>
                </a:solidFill>
                <a:latin typeface="Work Sans"/>
                <a:cs typeface="Work Sans"/>
              </a:rPr>
              <a:t>ﬁlières (génie mécanique, génie  électrique et</a:t>
            </a:r>
            <a:r>
              <a:rPr sz="2100" spc="-5" dirty="0">
                <a:solidFill>
                  <a:srgbClr val="838787"/>
                </a:solidFill>
                <a:latin typeface="Work Sans"/>
                <a:cs typeface="Work Sans"/>
              </a:rPr>
              <a:t> </a:t>
            </a:r>
            <a:r>
              <a:rPr sz="2100" spc="10" dirty="0">
                <a:solidFill>
                  <a:srgbClr val="838787"/>
                </a:solidFill>
                <a:latin typeface="Work Sans"/>
                <a:cs typeface="Work Sans"/>
              </a:rPr>
              <a:t>électronique,</a:t>
            </a:r>
            <a:endParaRPr sz="2100" dirty="0">
              <a:latin typeface="Work Sans"/>
              <a:cs typeface="Work Sans"/>
            </a:endParaRPr>
          </a:p>
        </p:txBody>
      </p:sp>
      <p:sp>
        <p:nvSpPr>
          <p:cNvPr id="13" name="object 13"/>
          <p:cNvSpPr txBox="1"/>
          <p:nvPr/>
        </p:nvSpPr>
        <p:spPr>
          <a:xfrm>
            <a:off x="7198004" y="8301126"/>
            <a:ext cx="4448175" cy="1026794"/>
          </a:xfrm>
          <a:prstGeom prst="rect">
            <a:avLst/>
          </a:prstGeom>
        </p:spPr>
        <p:txBody>
          <a:bodyPr vert="horz" wrap="square" lIns="0" tIns="180340" rIns="0" bIns="0" rtlCol="0">
            <a:spAutoFit/>
          </a:bodyPr>
          <a:lstStyle/>
          <a:p>
            <a:pPr marL="287020">
              <a:lnSpc>
                <a:spcPct val="100000"/>
              </a:lnSpc>
              <a:spcBef>
                <a:spcPts val="1420"/>
              </a:spcBef>
            </a:pPr>
            <a:r>
              <a:rPr sz="2100" spc="10" dirty="0">
                <a:solidFill>
                  <a:srgbClr val="838787"/>
                </a:solidFill>
                <a:latin typeface="Work Sans"/>
                <a:cs typeface="Work Sans"/>
              </a:rPr>
              <a:t>informatique,</a:t>
            </a:r>
            <a:r>
              <a:rPr sz="2100" spc="-10" dirty="0">
                <a:solidFill>
                  <a:srgbClr val="838787"/>
                </a:solidFill>
                <a:latin typeface="Work Sans"/>
                <a:cs typeface="Work Sans"/>
              </a:rPr>
              <a:t> </a:t>
            </a:r>
            <a:r>
              <a:rPr sz="2100" spc="10" dirty="0">
                <a:solidFill>
                  <a:srgbClr val="838787"/>
                </a:solidFill>
                <a:latin typeface="Work Sans"/>
                <a:cs typeface="Work Sans"/>
              </a:rPr>
              <a:t>biotechnologie…)</a:t>
            </a:r>
            <a:endParaRPr sz="2100">
              <a:latin typeface="Work Sans"/>
              <a:cs typeface="Work Sans"/>
            </a:endParaRPr>
          </a:p>
          <a:p>
            <a:pPr marL="12700">
              <a:lnSpc>
                <a:spcPct val="100000"/>
              </a:lnSpc>
              <a:spcBef>
                <a:spcPts val="1395"/>
              </a:spcBef>
            </a:pPr>
            <a:r>
              <a:rPr sz="2200" spc="-30" dirty="0">
                <a:solidFill>
                  <a:srgbClr val="34A5DA"/>
                </a:solidFill>
                <a:latin typeface="Lucida Sans Unicode"/>
                <a:cs typeface="Lucida Sans Unicode"/>
              </a:rPr>
              <a:t>▸ </a:t>
            </a:r>
            <a:r>
              <a:rPr sz="2100" spc="10" dirty="0">
                <a:solidFill>
                  <a:srgbClr val="838787"/>
                </a:solidFill>
                <a:latin typeface="Work Sans"/>
                <a:cs typeface="Work Sans"/>
              </a:rPr>
              <a:t>Stages/Projets</a:t>
            </a:r>
            <a:r>
              <a:rPr sz="2100" spc="-365" dirty="0">
                <a:solidFill>
                  <a:srgbClr val="838787"/>
                </a:solidFill>
                <a:latin typeface="Work Sans"/>
                <a:cs typeface="Work Sans"/>
              </a:rPr>
              <a:t> </a:t>
            </a:r>
            <a:r>
              <a:rPr sz="2100" spc="10" dirty="0">
                <a:solidFill>
                  <a:srgbClr val="838787"/>
                </a:solidFill>
                <a:latin typeface="Work Sans"/>
                <a:cs typeface="Work Sans"/>
              </a:rPr>
              <a:t>supervisés</a:t>
            </a:r>
            <a:endParaRPr sz="2100">
              <a:latin typeface="Work Sans"/>
              <a:cs typeface="Work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03" y="0"/>
            <a:ext cx="230924" cy="43982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03" y="5352427"/>
            <a:ext cx="230924" cy="44011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953000" y="7480300"/>
            <a:ext cx="4394200" cy="22733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89700" y="0"/>
            <a:ext cx="6350000" cy="34544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15900" y="3568700"/>
            <a:ext cx="12763500" cy="381000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30200" y="0"/>
            <a:ext cx="6057900" cy="345440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30200" y="7442200"/>
            <a:ext cx="4521200" cy="231140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436100" y="7442200"/>
            <a:ext cx="3454400" cy="231140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647623" y="2006051"/>
            <a:ext cx="1613535" cy="1493520"/>
          </a:xfrm>
          <a:custGeom>
            <a:avLst/>
            <a:gdLst/>
            <a:ahLst/>
            <a:cxnLst/>
            <a:rect l="l" t="t" r="r" b="b"/>
            <a:pathLst>
              <a:path w="1613534" h="1493520">
                <a:moveTo>
                  <a:pt x="806640" y="0"/>
                </a:moveTo>
                <a:lnTo>
                  <a:pt x="0" y="570433"/>
                </a:lnTo>
                <a:lnTo>
                  <a:pt x="308101" y="1493405"/>
                </a:lnTo>
                <a:lnTo>
                  <a:pt x="1305166" y="1493405"/>
                </a:lnTo>
                <a:lnTo>
                  <a:pt x="1613280" y="570433"/>
                </a:lnTo>
                <a:lnTo>
                  <a:pt x="806640" y="0"/>
                </a:lnTo>
                <a:close/>
              </a:path>
            </a:pathLst>
          </a:custGeom>
          <a:solidFill>
            <a:srgbClr val="E5E5E5">
              <a:alpha val="59999"/>
            </a:srgbClr>
          </a:solidFill>
        </p:spPr>
        <p:txBody>
          <a:bodyPr wrap="square" lIns="0" tIns="0" rIns="0" bIns="0" rtlCol="0"/>
          <a:lstStyle/>
          <a:p>
            <a:endParaRPr/>
          </a:p>
        </p:txBody>
      </p:sp>
      <p:sp>
        <p:nvSpPr>
          <p:cNvPr id="11" name="object 11"/>
          <p:cNvSpPr/>
          <p:nvPr/>
        </p:nvSpPr>
        <p:spPr>
          <a:xfrm>
            <a:off x="5788543" y="2184603"/>
            <a:ext cx="1331595" cy="1247775"/>
          </a:xfrm>
          <a:custGeom>
            <a:avLst/>
            <a:gdLst/>
            <a:ahLst/>
            <a:cxnLst/>
            <a:rect l="l" t="t" r="r" b="b"/>
            <a:pathLst>
              <a:path w="1331595" h="1247775">
                <a:moveTo>
                  <a:pt x="665721" y="0"/>
                </a:moveTo>
                <a:lnTo>
                  <a:pt x="0" y="476554"/>
                </a:lnTo>
                <a:lnTo>
                  <a:pt x="254279" y="1247635"/>
                </a:lnTo>
                <a:lnTo>
                  <a:pt x="1077163" y="1247635"/>
                </a:lnTo>
                <a:lnTo>
                  <a:pt x="1331442" y="476554"/>
                </a:lnTo>
                <a:lnTo>
                  <a:pt x="665721" y="0"/>
                </a:lnTo>
                <a:close/>
              </a:path>
            </a:pathLst>
          </a:custGeom>
          <a:solidFill>
            <a:srgbClr val="FFFFFF">
              <a:alpha val="59999"/>
            </a:srgbClr>
          </a:solidFill>
        </p:spPr>
        <p:txBody>
          <a:bodyPr wrap="square" lIns="0" tIns="0" rIns="0" bIns="0" rtlCol="0"/>
          <a:lstStyle/>
          <a:p>
            <a:endParaRPr/>
          </a:p>
        </p:txBody>
      </p:sp>
      <p:sp>
        <p:nvSpPr>
          <p:cNvPr id="12" name="object 12"/>
          <p:cNvSpPr txBox="1">
            <a:spLocks noGrp="1"/>
          </p:cNvSpPr>
          <p:nvPr>
            <p:ph type="title"/>
          </p:nvPr>
        </p:nvSpPr>
        <p:spPr>
          <a:xfrm>
            <a:off x="5981700" y="2476500"/>
            <a:ext cx="953135" cy="660400"/>
          </a:xfrm>
          <a:prstGeom prst="rect">
            <a:avLst/>
          </a:prstGeom>
        </p:spPr>
        <p:txBody>
          <a:bodyPr vert="horz" wrap="square" lIns="0" tIns="12700" rIns="0" bIns="0" rtlCol="0">
            <a:spAutoFit/>
          </a:bodyPr>
          <a:lstStyle/>
          <a:p>
            <a:pPr algn="ctr">
              <a:lnSpc>
                <a:spcPts val="3279"/>
              </a:lnSpc>
              <a:spcBef>
                <a:spcPts val="100"/>
              </a:spcBef>
            </a:pPr>
            <a:r>
              <a:rPr spc="-780" dirty="0"/>
              <a:t>VE</a:t>
            </a:r>
            <a:r>
              <a:rPr spc="-885" dirty="0"/>
              <a:t>L</a:t>
            </a:r>
            <a:r>
              <a:rPr spc="-835" dirty="0"/>
              <a:t>TECH</a:t>
            </a:r>
          </a:p>
          <a:p>
            <a:pPr marR="3810" algn="ctr">
              <a:lnSpc>
                <a:spcPts val="1720"/>
              </a:lnSpc>
            </a:pPr>
            <a:r>
              <a:rPr sz="1500" spc="-360" dirty="0"/>
              <a:t>UNIVERSITY</a:t>
            </a:r>
            <a:endParaRPr sz="15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0592" y="2298370"/>
            <a:ext cx="5518785" cy="888192"/>
          </a:xfrm>
          <a:prstGeom prst="rect">
            <a:avLst/>
          </a:prstGeom>
        </p:spPr>
        <p:txBody>
          <a:bodyPr vert="horz" wrap="square" lIns="0" tIns="17780" rIns="0" bIns="0" rtlCol="0">
            <a:spAutoFit/>
          </a:bodyPr>
          <a:lstStyle/>
          <a:p>
            <a:pPr marL="360045" marR="5080" indent="-347980">
              <a:lnSpc>
                <a:spcPct val="111100"/>
              </a:lnSpc>
              <a:spcBef>
                <a:spcPts val="140"/>
              </a:spcBef>
              <a:tabLst>
                <a:tab pos="360045" algn="l"/>
              </a:tabLst>
            </a:pPr>
            <a:r>
              <a:rPr sz="4050" b="1" spc="-67" baseline="-5144" dirty="0">
                <a:solidFill>
                  <a:srgbClr val="34A5DA"/>
                </a:solidFill>
                <a:latin typeface="Lucida Sans Unicode"/>
                <a:cs typeface="Lucida Sans Unicode"/>
              </a:rPr>
              <a:t>▸	</a:t>
            </a:r>
            <a:r>
              <a:rPr sz="2600" b="1" spc="70" dirty="0">
                <a:solidFill>
                  <a:srgbClr val="838787"/>
                </a:solidFill>
                <a:latin typeface="Arial"/>
                <a:cs typeface="Arial"/>
              </a:rPr>
              <a:t>Coopération</a:t>
            </a:r>
            <a:r>
              <a:rPr sz="2600" b="1" spc="-80" dirty="0">
                <a:solidFill>
                  <a:srgbClr val="838787"/>
                </a:solidFill>
                <a:latin typeface="Arial"/>
                <a:cs typeface="Arial"/>
              </a:rPr>
              <a:t> </a:t>
            </a:r>
            <a:r>
              <a:rPr sz="2600" b="1" spc="-5" dirty="0">
                <a:solidFill>
                  <a:srgbClr val="838787"/>
                </a:solidFill>
                <a:latin typeface="Arial"/>
                <a:cs typeface="Arial"/>
              </a:rPr>
              <a:t>avec</a:t>
            </a:r>
            <a:r>
              <a:rPr sz="2600" b="1" spc="-80" dirty="0">
                <a:solidFill>
                  <a:srgbClr val="838787"/>
                </a:solidFill>
                <a:latin typeface="Arial"/>
                <a:cs typeface="Arial"/>
              </a:rPr>
              <a:t> </a:t>
            </a:r>
            <a:r>
              <a:rPr sz="2600" b="1" spc="65" dirty="0">
                <a:solidFill>
                  <a:srgbClr val="838787"/>
                </a:solidFill>
                <a:latin typeface="Arial"/>
                <a:cs typeface="Arial"/>
              </a:rPr>
              <a:t>le</a:t>
            </a:r>
            <a:r>
              <a:rPr sz="2600" b="1" spc="-140" dirty="0">
                <a:solidFill>
                  <a:srgbClr val="838787"/>
                </a:solidFill>
                <a:latin typeface="Arial"/>
                <a:cs typeface="Arial"/>
              </a:rPr>
              <a:t> </a:t>
            </a:r>
            <a:r>
              <a:rPr sz="2600" b="1" spc="-20" dirty="0">
                <a:solidFill>
                  <a:srgbClr val="838787"/>
                </a:solidFill>
                <a:latin typeface="Arial"/>
                <a:cs typeface="Arial"/>
              </a:rPr>
              <a:t>Tamil</a:t>
            </a:r>
            <a:r>
              <a:rPr sz="2600" b="1" spc="-80" dirty="0">
                <a:solidFill>
                  <a:srgbClr val="838787"/>
                </a:solidFill>
                <a:latin typeface="Arial"/>
                <a:cs typeface="Arial"/>
              </a:rPr>
              <a:t> </a:t>
            </a:r>
            <a:r>
              <a:rPr sz="2600" b="1" spc="85" dirty="0">
                <a:solidFill>
                  <a:srgbClr val="838787"/>
                </a:solidFill>
                <a:latin typeface="Arial"/>
                <a:cs typeface="Arial"/>
              </a:rPr>
              <a:t>Nadu</a:t>
            </a:r>
            <a:r>
              <a:rPr sz="2600" b="1" spc="-75" dirty="0">
                <a:solidFill>
                  <a:srgbClr val="838787"/>
                </a:solidFill>
                <a:latin typeface="Arial"/>
                <a:cs typeface="Arial"/>
              </a:rPr>
              <a:t> </a:t>
            </a:r>
            <a:r>
              <a:rPr sz="2600" b="1" spc="135" dirty="0">
                <a:solidFill>
                  <a:srgbClr val="838787"/>
                </a:solidFill>
                <a:latin typeface="Arial"/>
                <a:cs typeface="Arial"/>
              </a:rPr>
              <a:t>&amp;  </a:t>
            </a:r>
            <a:r>
              <a:rPr sz="2600" b="1" spc="25" dirty="0">
                <a:solidFill>
                  <a:srgbClr val="838787"/>
                </a:solidFill>
                <a:latin typeface="Arial"/>
                <a:cs typeface="Arial"/>
              </a:rPr>
              <a:t>Pondichéry</a:t>
            </a:r>
            <a:endParaRPr sz="2600" b="1" dirty="0">
              <a:latin typeface="Arial"/>
              <a:cs typeface="Arial"/>
            </a:endParaRPr>
          </a:p>
        </p:txBody>
      </p:sp>
      <p:sp>
        <p:nvSpPr>
          <p:cNvPr id="3" name="object 3"/>
          <p:cNvSpPr txBox="1"/>
          <p:nvPr/>
        </p:nvSpPr>
        <p:spPr>
          <a:xfrm>
            <a:off x="912867" y="3351936"/>
            <a:ext cx="181610" cy="262890"/>
          </a:xfrm>
          <a:prstGeom prst="rect">
            <a:avLst/>
          </a:prstGeom>
        </p:spPr>
        <p:txBody>
          <a:bodyPr vert="horz" wrap="square" lIns="0" tIns="13335" rIns="0" bIns="0" rtlCol="0">
            <a:spAutoFit/>
          </a:bodyPr>
          <a:lstStyle/>
          <a:p>
            <a:pPr marL="12700">
              <a:lnSpc>
                <a:spcPct val="100000"/>
              </a:lnSpc>
              <a:spcBef>
                <a:spcPts val="105"/>
              </a:spcBef>
            </a:pPr>
            <a:r>
              <a:rPr sz="1550" spc="-325" dirty="0">
                <a:solidFill>
                  <a:srgbClr val="34A5DA"/>
                </a:solidFill>
                <a:latin typeface="MS UI Gothic"/>
                <a:cs typeface="MS UI Gothic"/>
              </a:rPr>
              <a:t>✴</a:t>
            </a:r>
            <a:endParaRPr sz="1550">
              <a:latin typeface="MS UI Gothic"/>
              <a:cs typeface="MS UI Gothic"/>
            </a:endParaRPr>
          </a:p>
        </p:txBody>
      </p:sp>
      <p:sp>
        <p:nvSpPr>
          <p:cNvPr id="4" name="object 4"/>
          <p:cNvSpPr txBox="1"/>
          <p:nvPr/>
        </p:nvSpPr>
        <p:spPr>
          <a:xfrm>
            <a:off x="912867" y="3796436"/>
            <a:ext cx="181610" cy="262890"/>
          </a:xfrm>
          <a:prstGeom prst="rect">
            <a:avLst/>
          </a:prstGeom>
        </p:spPr>
        <p:txBody>
          <a:bodyPr vert="horz" wrap="square" lIns="0" tIns="13335" rIns="0" bIns="0" rtlCol="0">
            <a:spAutoFit/>
          </a:bodyPr>
          <a:lstStyle/>
          <a:p>
            <a:pPr marL="12700">
              <a:lnSpc>
                <a:spcPct val="100000"/>
              </a:lnSpc>
              <a:spcBef>
                <a:spcPts val="105"/>
              </a:spcBef>
            </a:pPr>
            <a:r>
              <a:rPr sz="1550" spc="-325" dirty="0">
                <a:solidFill>
                  <a:srgbClr val="34A5DA"/>
                </a:solidFill>
                <a:latin typeface="MS UI Gothic"/>
                <a:cs typeface="MS UI Gothic"/>
              </a:rPr>
              <a:t>✴</a:t>
            </a:r>
            <a:endParaRPr sz="1550">
              <a:latin typeface="MS UI Gothic"/>
              <a:cs typeface="MS UI Gothic"/>
            </a:endParaRPr>
          </a:p>
        </p:txBody>
      </p:sp>
      <p:sp>
        <p:nvSpPr>
          <p:cNvPr id="5" name="object 5"/>
          <p:cNvSpPr txBox="1"/>
          <p:nvPr/>
        </p:nvSpPr>
        <p:spPr>
          <a:xfrm>
            <a:off x="1257300" y="3202736"/>
            <a:ext cx="4636135" cy="914400"/>
          </a:xfrm>
          <a:prstGeom prst="rect">
            <a:avLst/>
          </a:prstGeom>
        </p:spPr>
        <p:txBody>
          <a:bodyPr vert="horz" wrap="square" lIns="0" tIns="12700" rIns="0" bIns="0" rtlCol="0">
            <a:spAutoFit/>
          </a:bodyPr>
          <a:lstStyle/>
          <a:p>
            <a:pPr marL="12700" marR="5080">
              <a:lnSpc>
                <a:spcPct val="112200"/>
              </a:lnSpc>
              <a:spcBef>
                <a:spcPts val="100"/>
              </a:spcBef>
            </a:pPr>
            <a:r>
              <a:rPr sz="2600" spc="50" dirty="0">
                <a:solidFill>
                  <a:srgbClr val="838787"/>
                </a:solidFill>
                <a:latin typeface="Arial"/>
                <a:cs typeface="Arial"/>
              </a:rPr>
              <a:t>une </a:t>
            </a:r>
            <a:r>
              <a:rPr sz="2600" spc="75" dirty="0">
                <a:solidFill>
                  <a:srgbClr val="838787"/>
                </a:solidFill>
                <a:latin typeface="Arial"/>
                <a:cs typeface="Arial"/>
              </a:rPr>
              <a:t>coopération</a:t>
            </a:r>
            <a:r>
              <a:rPr sz="2600" spc="-190" dirty="0">
                <a:solidFill>
                  <a:srgbClr val="838787"/>
                </a:solidFill>
                <a:latin typeface="Arial"/>
                <a:cs typeface="Arial"/>
              </a:rPr>
              <a:t> </a:t>
            </a:r>
            <a:r>
              <a:rPr sz="2600" spc="40" dirty="0">
                <a:solidFill>
                  <a:srgbClr val="838787"/>
                </a:solidFill>
                <a:latin typeface="Arial"/>
                <a:cs typeface="Arial"/>
              </a:rPr>
              <a:t>décentralisée  </a:t>
            </a:r>
            <a:r>
              <a:rPr sz="2600" spc="25" dirty="0">
                <a:solidFill>
                  <a:srgbClr val="838787"/>
                </a:solidFill>
                <a:latin typeface="Arial"/>
                <a:cs typeface="Arial"/>
              </a:rPr>
              <a:t>dates</a:t>
            </a:r>
            <a:r>
              <a:rPr sz="2600" spc="-80" dirty="0">
                <a:solidFill>
                  <a:srgbClr val="838787"/>
                </a:solidFill>
                <a:latin typeface="Arial"/>
                <a:cs typeface="Arial"/>
              </a:rPr>
              <a:t> </a:t>
            </a:r>
            <a:r>
              <a:rPr sz="2600" spc="45" dirty="0">
                <a:solidFill>
                  <a:srgbClr val="838787"/>
                </a:solidFill>
                <a:latin typeface="Arial"/>
                <a:cs typeface="Arial"/>
              </a:rPr>
              <a:t>clef</a:t>
            </a:r>
            <a:r>
              <a:rPr sz="2600" spc="-20" dirty="0">
                <a:solidFill>
                  <a:srgbClr val="838787"/>
                </a:solidFill>
                <a:latin typeface="Arial"/>
                <a:cs typeface="Arial"/>
              </a:rPr>
              <a:t> </a:t>
            </a:r>
            <a:r>
              <a:rPr sz="2600" spc="55" dirty="0">
                <a:solidFill>
                  <a:srgbClr val="838787"/>
                </a:solidFill>
                <a:latin typeface="Arial"/>
                <a:cs typeface="Arial"/>
              </a:rPr>
              <a:t>:</a:t>
            </a:r>
            <a:r>
              <a:rPr sz="2600" spc="-75" dirty="0">
                <a:solidFill>
                  <a:srgbClr val="838787"/>
                </a:solidFill>
                <a:latin typeface="Arial"/>
                <a:cs typeface="Arial"/>
              </a:rPr>
              <a:t> </a:t>
            </a:r>
            <a:r>
              <a:rPr sz="2600" spc="95" dirty="0">
                <a:solidFill>
                  <a:srgbClr val="838787"/>
                </a:solidFill>
                <a:latin typeface="Arial"/>
                <a:cs typeface="Arial"/>
              </a:rPr>
              <a:t>2008</a:t>
            </a:r>
            <a:r>
              <a:rPr sz="2600" spc="-80" dirty="0">
                <a:solidFill>
                  <a:srgbClr val="838787"/>
                </a:solidFill>
                <a:latin typeface="Arial"/>
                <a:cs typeface="Arial"/>
              </a:rPr>
              <a:t> </a:t>
            </a:r>
            <a:r>
              <a:rPr sz="2600" spc="80" dirty="0">
                <a:solidFill>
                  <a:srgbClr val="838787"/>
                </a:solidFill>
                <a:latin typeface="Arial"/>
                <a:cs typeface="Arial"/>
              </a:rPr>
              <a:t>et</a:t>
            </a:r>
            <a:r>
              <a:rPr sz="2600" spc="-75" dirty="0">
                <a:solidFill>
                  <a:srgbClr val="838787"/>
                </a:solidFill>
                <a:latin typeface="Arial"/>
                <a:cs typeface="Arial"/>
              </a:rPr>
              <a:t> </a:t>
            </a:r>
            <a:r>
              <a:rPr sz="2600" spc="95" dirty="0">
                <a:solidFill>
                  <a:srgbClr val="838787"/>
                </a:solidFill>
                <a:latin typeface="Arial"/>
                <a:cs typeface="Arial"/>
              </a:rPr>
              <a:t>2018</a:t>
            </a:r>
            <a:endParaRPr sz="2600">
              <a:latin typeface="Arial"/>
              <a:cs typeface="Arial"/>
            </a:endParaRPr>
          </a:p>
        </p:txBody>
      </p:sp>
      <p:sp>
        <p:nvSpPr>
          <p:cNvPr id="6" name="object 6"/>
          <p:cNvSpPr txBox="1"/>
          <p:nvPr/>
        </p:nvSpPr>
        <p:spPr>
          <a:xfrm>
            <a:off x="490591" y="4569260"/>
            <a:ext cx="5508429" cy="430887"/>
          </a:xfrm>
          <a:prstGeom prst="rect">
            <a:avLst/>
          </a:prstGeom>
        </p:spPr>
        <p:txBody>
          <a:bodyPr vert="horz" wrap="square" lIns="0" tIns="15240" rIns="0" bIns="0" rtlCol="0">
            <a:spAutoFit/>
          </a:bodyPr>
          <a:lstStyle/>
          <a:p>
            <a:pPr marL="12700">
              <a:lnSpc>
                <a:spcPct val="100000"/>
              </a:lnSpc>
              <a:spcBef>
                <a:spcPts val="120"/>
              </a:spcBef>
              <a:tabLst>
                <a:tab pos="360045" algn="l"/>
              </a:tabLst>
            </a:pPr>
            <a:r>
              <a:rPr sz="4050" b="1" spc="-67" baseline="-5144" dirty="0">
                <a:solidFill>
                  <a:srgbClr val="34A5DA"/>
                </a:solidFill>
                <a:latin typeface="Lucida Sans Unicode"/>
                <a:cs typeface="Lucida Sans Unicode"/>
              </a:rPr>
              <a:t>▸	</a:t>
            </a:r>
            <a:r>
              <a:rPr sz="2600" b="1" spc="95" dirty="0">
                <a:solidFill>
                  <a:srgbClr val="838787"/>
                </a:solidFill>
                <a:latin typeface="Arial"/>
                <a:cs typeface="Arial"/>
              </a:rPr>
              <a:t>3 </a:t>
            </a:r>
            <a:r>
              <a:rPr sz="2600" b="1" spc="-40" dirty="0">
                <a:solidFill>
                  <a:srgbClr val="838787"/>
                </a:solidFill>
                <a:latin typeface="Arial"/>
                <a:cs typeface="Arial"/>
              </a:rPr>
              <a:t>axes </a:t>
            </a:r>
            <a:r>
              <a:rPr sz="2600" b="1" spc="114" dirty="0">
                <a:solidFill>
                  <a:srgbClr val="838787"/>
                </a:solidFill>
                <a:latin typeface="Arial"/>
                <a:cs typeface="Arial"/>
              </a:rPr>
              <a:t>de</a:t>
            </a:r>
            <a:r>
              <a:rPr sz="2600" b="1" spc="-315" dirty="0">
                <a:solidFill>
                  <a:srgbClr val="838787"/>
                </a:solidFill>
                <a:latin typeface="Arial"/>
                <a:cs typeface="Arial"/>
              </a:rPr>
              <a:t> </a:t>
            </a:r>
            <a:r>
              <a:rPr sz="2600" b="1" spc="75" dirty="0">
                <a:solidFill>
                  <a:srgbClr val="838787"/>
                </a:solidFill>
                <a:latin typeface="Arial"/>
                <a:cs typeface="Arial"/>
              </a:rPr>
              <a:t>coopération</a:t>
            </a:r>
            <a:endParaRPr sz="2600" b="1" dirty="0">
              <a:latin typeface="Arial"/>
              <a:cs typeface="Arial"/>
            </a:endParaRPr>
          </a:p>
        </p:txBody>
      </p:sp>
      <p:sp>
        <p:nvSpPr>
          <p:cNvPr id="7" name="object 7"/>
          <p:cNvSpPr txBox="1"/>
          <p:nvPr/>
        </p:nvSpPr>
        <p:spPr>
          <a:xfrm>
            <a:off x="912867" y="5129936"/>
            <a:ext cx="181610" cy="262890"/>
          </a:xfrm>
          <a:prstGeom prst="rect">
            <a:avLst/>
          </a:prstGeom>
        </p:spPr>
        <p:txBody>
          <a:bodyPr vert="horz" wrap="square" lIns="0" tIns="13335" rIns="0" bIns="0" rtlCol="0">
            <a:spAutoFit/>
          </a:bodyPr>
          <a:lstStyle/>
          <a:p>
            <a:pPr marL="12700">
              <a:lnSpc>
                <a:spcPct val="100000"/>
              </a:lnSpc>
              <a:spcBef>
                <a:spcPts val="105"/>
              </a:spcBef>
            </a:pPr>
            <a:r>
              <a:rPr sz="1550" spc="-325" dirty="0">
                <a:solidFill>
                  <a:srgbClr val="34A5DA"/>
                </a:solidFill>
                <a:latin typeface="MS UI Gothic"/>
                <a:cs typeface="MS UI Gothic"/>
              </a:rPr>
              <a:t>✴</a:t>
            </a:r>
            <a:endParaRPr sz="1550">
              <a:latin typeface="MS UI Gothic"/>
              <a:cs typeface="MS UI Gothic"/>
            </a:endParaRPr>
          </a:p>
        </p:txBody>
      </p:sp>
      <p:sp>
        <p:nvSpPr>
          <p:cNvPr id="8" name="object 8"/>
          <p:cNvSpPr txBox="1"/>
          <p:nvPr/>
        </p:nvSpPr>
        <p:spPr>
          <a:xfrm>
            <a:off x="912867" y="5574436"/>
            <a:ext cx="181610" cy="262890"/>
          </a:xfrm>
          <a:prstGeom prst="rect">
            <a:avLst/>
          </a:prstGeom>
        </p:spPr>
        <p:txBody>
          <a:bodyPr vert="horz" wrap="square" lIns="0" tIns="13335" rIns="0" bIns="0" rtlCol="0">
            <a:spAutoFit/>
          </a:bodyPr>
          <a:lstStyle/>
          <a:p>
            <a:pPr marL="12700">
              <a:lnSpc>
                <a:spcPct val="100000"/>
              </a:lnSpc>
              <a:spcBef>
                <a:spcPts val="105"/>
              </a:spcBef>
            </a:pPr>
            <a:r>
              <a:rPr sz="1550" spc="-325" dirty="0">
                <a:solidFill>
                  <a:srgbClr val="34A5DA"/>
                </a:solidFill>
                <a:latin typeface="MS UI Gothic"/>
                <a:cs typeface="MS UI Gothic"/>
              </a:rPr>
              <a:t>✴</a:t>
            </a:r>
            <a:endParaRPr sz="1550">
              <a:latin typeface="MS UI Gothic"/>
              <a:cs typeface="MS UI Gothic"/>
            </a:endParaRPr>
          </a:p>
        </p:txBody>
      </p:sp>
      <p:sp>
        <p:nvSpPr>
          <p:cNvPr id="9" name="object 9"/>
          <p:cNvSpPr txBox="1"/>
          <p:nvPr/>
        </p:nvSpPr>
        <p:spPr>
          <a:xfrm>
            <a:off x="912867" y="6018936"/>
            <a:ext cx="181610" cy="262890"/>
          </a:xfrm>
          <a:prstGeom prst="rect">
            <a:avLst/>
          </a:prstGeom>
        </p:spPr>
        <p:txBody>
          <a:bodyPr vert="horz" wrap="square" lIns="0" tIns="13335" rIns="0" bIns="0" rtlCol="0">
            <a:spAutoFit/>
          </a:bodyPr>
          <a:lstStyle/>
          <a:p>
            <a:pPr marL="12700">
              <a:lnSpc>
                <a:spcPct val="100000"/>
              </a:lnSpc>
              <a:spcBef>
                <a:spcPts val="105"/>
              </a:spcBef>
            </a:pPr>
            <a:r>
              <a:rPr sz="1550" spc="-325" dirty="0">
                <a:solidFill>
                  <a:srgbClr val="34A5DA"/>
                </a:solidFill>
                <a:latin typeface="MS UI Gothic"/>
                <a:cs typeface="MS UI Gothic"/>
              </a:rPr>
              <a:t>✴</a:t>
            </a:r>
            <a:endParaRPr sz="1550">
              <a:latin typeface="MS UI Gothic"/>
              <a:cs typeface="MS UI Gothic"/>
            </a:endParaRPr>
          </a:p>
        </p:txBody>
      </p:sp>
      <p:sp>
        <p:nvSpPr>
          <p:cNvPr id="10" name="object 10"/>
          <p:cNvSpPr txBox="1"/>
          <p:nvPr/>
        </p:nvSpPr>
        <p:spPr>
          <a:xfrm>
            <a:off x="1257300" y="4980736"/>
            <a:ext cx="4528820" cy="1803400"/>
          </a:xfrm>
          <a:prstGeom prst="rect">
            <a:avLst/>
          </a:prstGeom>
        </p:spPr>
        <p:txBody>
          <a:bodyPr vert="horz" wrap="square" lIns="0" tIns="12700" rIns="0" bIns="0" rtlCol="0">
            <a:spAutoFit/>
          </a:bodyPr>
          <a:lstStyle/>
          <a:p>
            <a:pPr marL="12700" marR="5080">
              <a:lnSpc>
                <a:spcPct val="112200"/>
              </a:lnSpc>
              <a:spcBef>
                <a:spcPts val="100"/>
              </a:spcBef>
            </a:pPr>
            <a:r>
              <a:rPr lang="fr-FR" sz="2600" spc="60" dirty="0">
                <a:solidFill>
                  <a:srgbClr val="838787"/>
                </a:solidFill>
                <a:latin typeface="Arial"/>
                <a:cs typeface="Arial"/>
              </a:rPr>
              <a:t>Enseignement </a:t>
            </a:r>
            <a:r>
              <a:rPr lang="fr-FR" sz="2600" spc="80" dirty="0">
                <a:solidFill>
                  <a:srgbClr val="838787"/>
                </a:solidFill>
                <a:latin typeface="Arial"/>
                <a:cs typeface="Arial"/>
              </a:rPr>
              <a:t>et </a:t>
            </a:r>
            <a:r>
              <a:rPr lang="fr-FR" sz="2600" spc="25" dirty="0">
                <a:solidFill>
                  <a:srgbClr val="838787"/>
                </a:solidFill>
                <a:latin typeface="Arial"/>
                <a:cs typeface="Arial"/>
              </a:rPr>
              <a:t>recherche </a:t>
            </a:r>
          </a:p>
          <a:p>
            <a:pPr marL="12700" marR="5080">
              <a:lnSpc>
                <a:spcPct val="112200"/>
              </a:lnSpc>
              <a:spcBef>
                <a:spcPts val="100"/>
              </a:spcBef>
            </a:pPr>
            <a:r>
              <a:rPr lang="fr-FR" sz="2600" spc="25" dirty="0">
                <a:solidFill>
                  <a:srgbClr val="838787"/>
                </a:solidFill>
                <a:latin typeface="Arial"/>
                <a:cs typeface="Arial"/>
              </a:rPr>
              <a:t>Tourisme </a:t>
            </a:r>
          </a:p>
          <a:p>
            <a:pPr marL="12700" marR="5080">
              <a:lnSpc>
                <a:spcPct val="112200"/>
              </a:lnSpc>
              <a:spcBef>
                <a:spcPts val="100"/>
              </a:spcBef>
            </a:pPr>
            <a:r>
              <a:rPr lang="fr-FR" sz="2600" spc="25" dirty="0">
                <a:solidFill>
                  <a:srgbClr val="838787"/>
                </a:solidFill>
                <a:latin typeface="Arial"/>
                <a:cs typeface="Arial"/>
              </a:rPr>
              <a:t>C</a:t>
            </a:r>
            <a:r>
              <a:rPr lang="fr-FR" sz="2600" spc="30" dirty="0">
                <a:solidFill>
                  <a:srgbClr val="838787"/>
                </a:solidFill>
                <a:latin typeface="Arial"/>
                <a:cs typeface="Arial"/>
              </a:rPr>
              <a:t>ulture</a:t>
            </a:r>
            <a:r>
              <a:rPr lang="fr-FR" sz="2600" spc="-140" dirty="0">
                <a:solidFill>
                  <a:srgbClr val="838787"/>
                </a:solidFill>
                <a:latin typeface="Arial"/>
                <a:cs typeface="Arial"/>
              </a:rPr>
              <a:t> </a:t>
            </a:r>
            <a:r>
              <a:rPr lang="fr-FR" sz="2600" spc="65" dirty="0">
                <a:solidFill>
                  <a:srgbClr val="838787"/>
                </a:solidFill>
                <a:latin typeface="Arial"/>
                <a:cs typeface="Arial"/>
              </a:rPr>
              <a:t>et</a:t>
            </a:r>
            <a:r>
              <a:rPr lang="fr-FR" sz="2600" spc="-135" dirty="0">
                <a:solidFill>
                  <a:srgbClr val="838787"/>
                </a:solidFill>
                <a:latin typeface="Arial"/>
                <a:cs typeface="Arial"/>
              </a:rPr>
              <a:t> </a:t>
            </a:r>
            <a:r>
              <a:rPr lang="fr-FR" sz="2600" spc="-5" dirty="0">
                <a:solidFill>
                  <a:srgbClr val="838787"/>
                </a:solidFill>
                <a:latin typeface="Arial"/>
                <a:cs typeface="Arial"/>
              </a:rPr>
              <a:t>échanges</a:t>
            </a:r>
            <a:r>
              <a:rPr lang="fr-FR" sz="2600" spc="-135" dirty="0">
                <a:solidFill>
                  <a:srgbClr val="838787"/>
                </a:solidFill>
                <a:latin typeface="Arial"/>
                <a:cs typeface="Arial"/>
              </a:rPr>
              <a:t> </a:t>
            </a:r>
            <a:r>
              <a:rPr lang="fr-FR" sz="2600" spc="100" dirty="0">
                <a:solidFill>
                  <a:srgbClr val="838787"/>
                </a:solidFill>
                <a:latin typeface="Arial"/>
                <a:cs typeface="Arial"/>
              </a:rPr>
              <a:t>de</a:t>
            </a:r>
            <a:r>
              <a:rPr lang="fr-FR" sz="2600" spc="-140" dirty="0">
                <a:solidFill>
                  <a:srgbClr val="838787"/>
                </a:solidFill>
                <a:latin typeface="Arial"/>
                <a:cs typeface="Arial"/>
              </a:rPr>
              <a:t> </a:t>
            </a:r>
            <a:r>
              <a:rPr lang="fr-FR" sz="2600" spc="5" dirty="0">
                <a:solidFill>
                  <a:srgbClr val="838787"/>
                </a:solidFill>
                <a:latin typeface="Arial"/>
                <a:cs typeface="Arial"/>
              </a:rPr>
              <a:t>société  </a:t>
            </a:r>
            <a:r>
              <a:rPr lang="fr-FR" sz="2600" spc="20" dirty="0">
                <a:solidFill>
                  <a:srgbClr val="838787"/>
                </a:solidFill>
                <a:latin typeface="Arial"/>
                <a:cs typeface="Arial"/>
              </a:rPr>
              <a:t>civile</a:t>
            </a:r>
            <a:endParaRPr lang="fr-FR" sz="2600" dirty="0">
              <a:latin typeface="Arial"/>
              <a:cs typeface="Arial"/>
            </a:endParaRPr>
          </a:p>
        </p:txBody>
      </p:sp>
      <p:sp>
        <p:nvSpPr>
          <p:cNvPr id="11" name="object 11"/>
          <p:cNvSpPr txBox="1"/>
          <p:nvPr/>
        </p:nvSpPr>
        <p:spPr>
          <a:xfrm>
            <a:off x="490592" y="7236260"/>
            <a:ext cx="5630808" cy="430887"/>
          </a:xfrm>
          <a:prstGeom prst="rect">
            <a:avLst/>
          </a:prstGeom>
        </p:spPr>
        <p:txBody>
          <a:bodyPr vert="horz" wrap="square" lIns="0" tIns="15240" rIns="0" bIns="0" rtlCol="0">
            <a:spAutoFit/>
          </a:bodyPr>
          <a:lstStyle/>
          <a:p>
            <a:pPr marL="12700">
              <a:lnSpc>
                <a:spcPct val="100000"/>
              </a:lnSpc>
              <a:spcBef>
                <a:spcPts val="120"/>
              </a:spcBef>
              <a:tabLst>
                <a:tab pos="360045" algn="l"/>
              </a:tabLst>
            </a:pPr>
            <a:r>
              <a:rPr sz="4050" b="1" spc="-67" baseline="-5144" dirty="0">
                <a:solidFill>
                  <a:srgbClr val="34A5DA"/>
                </a:solidFill>
                <a:latin typeface="Lucida Sans Unicode"/>
                <a:cs typeface="Lucida Sans Unicode"/>
              </a:rPr>
              <a:t>▸	</a:t>
            </a:r>
            <a:r>
              <a:rPr sz="2600" b="1" spc="95" dirty="0">
                <a:solidFill>
                  <a:srgbClr val="838787"/>
                </a:solidFill>
                <a:latin typeface="Arial"/>
                <a:cs typeface="Arial"/>
              </a:rPr>
              <a:t>2 </a:t>
            </a:r>
            <a:r>
              <a:rPr sz="2600" b="1" spc="70" dirty="0">
                <a:solidFill>
                  <a:srgbClr val="838787"/>
                </a:solidFill>
                <a:latin typeface="Arial"/>
                <a:cs typeface="Arial"/>
              </a:rPr>
              <a:t>protocoles </a:t>
            </a:r>
            <a:r>
              <a:rPr sz="2600" b="1" spc="25" dirty="0">
                <a:solidFill>
                  <a:srgbClr val="838787"/>
                </a:solidFill>
                <a:latin typeface="Arial"/>
                <a:cs typeface="Arial"/>
              </a:rPr>
              <a:t>d’accords</a:t>
            </a:r>
            <a:r>
              <a:rPr sz="2600" b="1" spc="-455" dirty="0">
                <a:solidFill>
                  <a:srgbClr val="838787"/>
                </a:solidFill>
                <a:latin typeface="Arial"/>
                <a:cs typeface="Arial"/>
              </a:rPr>
              <a:t> </a:t>
            </a:r>
            <a:r>
              <a:rPr sz="2600" b="1" spc="-5" dirty="0">
                <a:solidFill>
                  <a:srgbClr val="838787"/>
                </a:solidFill>
                <a:latin typeface="Arial"/>
                <a:cs typeface="Arial"/>
              </a:rPr>
              <a:t>avec</a:t>
            </a:r>
            <a:endParaRPr sz="2600" b="1" dirty="0">
              <a:latin typeface="Arial"/>
              <a:cs typeface="Arial"/>
            </a:endParaRPr>
          </a:p>
        </p:txBody>
      </p:sp>
      <p:sp>
        <p:nvSpPr>
          <p:cNvPr id="12" name="object 12"/>
          <p:cNvSpPr txBox="1"/>
          <p:nvPr/>
        </p:nvSpPr>
        <p:spPr>
          <a:xfrm>
            <a:off x="912867" y="7796936"/>
            <a:ext cx="181610" cy="262890"/>
          </a:xfrm>
          <a:prstGeom prst="rect">
            <a:avLst/>
          </a:prstGeom>
        </p:spPr>
        <p:txBody>
          <a:bodyPr vert="horz" wrap="square" lIns="0" tIns="13335" rIns="0" bIns="0" rtlCol="0">
            <a:spAutoFit/>
          </a:bodyPr>
          <a:lstStyle/>
          <a:p>
            <a:pPr marL="12700">
              <a:lnSpc>
                <a:spcPct val="100000"/>
              </a:lnSpc>
              <a:spcBef>
                <a:spcPts val="105"/>
              </a:spcBef>
            </a:pPr>
            <a:r>
              <a:rPr sz="1550" spc="-325" dirty="0">
                <a:solidFill>
                  <a:srgbClr val="34A5DA"/>
                </a:solidFill>
                <a:latin typeface="MS UI Gothic"/>
                <a:cs typeface="MS UI Gothic"/>
              </a:rPr>
              <a:t>✴</a:t>
            </a:r>
            <a:endParaRPr sz="1550">
              <a:latin typeface="MS UI Gothic"/>
              <a:cs typeface="MS UI Gothic"/>
            </a:endParaRPr>
          </a:p>
        </p:txBody>
      </p:sp>
      <p:sp>
        <p:nvSpPr>
          <p:cNvPr id="13" name="object 13"/>
          <p:cNvSpPr txBox="1"/>
          <p:nvPr/>
        </p:nvSpPr>
        <p:spPr>
          <a:xfrm>
            <a:off x="912867" y="8685936"/>
            <a:ext cx="181610" cy="262890"/>
          </a:xfrm>
          <a:prstGeom prst="rect">
            <a:avLst/>
          </a:prstGeom>
        </p:spPr>
        <p:txBody>
          <a:bodyPr vert="horz" wrap="square" lIns="0" tIns="13335" rIns="0" bIns="0" rtlCol="0">
            <a:spAutoFit/>
          </a:bodyPr>
          <a:lstStyle/>
          <a:p>
            <a:pPr marL="12700">
              <a:lnSpc>
                <a:spcPct val="100000"/>
              </a:lnSpc>
              <a:spcBef>
                <a:spcPts val="105"/>
              </a:spcBef>
            </a:pPr>
            <a:r>
              <a:rPr sz="1550" spc="-325" dirty="0">
                <a:solidFill>
                  <a:srgbClr val="34A5DA"/>
                </a:solidFill>
                <a:latin typeface="MS UI Gothic"/>
                <a:cs typeface="MS UI Gothic"/>
              </a:rPr>
              <a:t>✴</a:t>
            </a:r>
            <a:endParaRPr sz="1550">
              <a:latin typeface="MS UI Gothic"/>
              <a:cs typeface="MS UI Gothic"/>
            </a:endParaRPr>
          </a:p>
        </p:txBody>
      </p:sp>
      <p:sp>
        <p:nvSpPr>
          <p:cNvPr id="14" name="object 14"/>
          <p:cNvSpPr txBox="1"/>
          <p:nvPr/>
        </p:nvSpPr>
        <p:spPr>
          <a:xfrm>
            <a:off x="1257300" y="7647838"/>
            <a:ext cx="5161280" cy="1803400"/>
          </a:xfrm>
          <a:prstGeom prst="rect">
            <a:avLst/>
          </a:prstGeom>
        </p:spPr>
        <p:txBody>
          <a:bodyPr vert="horz" wrap="square" lIns="0" tIns="12700" rIns="0" bIns="0" rtlCol="0">
            <a:spAutoFit/>
          </a:bodyPr>
          <a:lstStyle/>
          <a:p>
            <a:pPr marL="12700" marR="337185">
              <a:lnSpc>
                <a:spcPct val="112200"/>
              </a:lnSpc>
              <a:spcBef>
                <a:spcPts val="100"/>
              </a:spcBef>
            </a:pPr>
            <a:r>
              <a:rPr sz="2600" spc="65" dirty="0">
                <a:solidFill>
                  <a:srgbClr val="838787"/>
                </a:solidFill>
                <a:latin typeface="Arial"/>
                <a:cs typeface="Arial"/>
              </a:rPr>
              <a:t>le</a:t>
            </a:r>
            <a:r>
              <a:rPr sz="2600" spc="-80" dirty="0">
                <a:solidFill>
                  <a:srgbClr val="838787"/>
                </a:solidFill>
                <a:latin typeface="Arial"/>
                <a:cs typeface="Arial"/>
              </a:rPr>
              <a:t> </a:t>
            </a:r>
            <a:r>
              <a:rPr sz="2600" spc="55" dirty="0">
                <a:solidFill>
                  <a:srgbClr val="838787"/>
                </a:solidFill>
                <a:latin typeface="Arial"/>
                <a:cs typeface="Arial"/>
              </a:rPr>
              <a:t>Ministère</a:t>
            </a:r>
            <a:r>
              <a:rPr sz="2600" spc="-80" dirty="0">
                <a:solidFill>
                  <a:srgbClr val="838787"/>
                </a:solidFill>
                <a:latin typeface="Arial"/>
                <a:cs typeface="Arial"/>
              </a:rPr>
              <a:t> </a:t>
            </a:r>
            <a:r>
              <a:rPr sz="2600" spc="30" dirty="0">
                <a:solidFill>
                  <a:srgbClr val="838787"/>
                </a:solidFill>
                <a:latin typeface="Arial"/>
                <a:cs typeface="Arial"/>
              </a:rPr>
              <a:t>des</a:t>
            </a:r>
            <a:r>
              <a:rPr sz="2600" spc="-80" dirty="0">
                <a:solidFill>
                  <a:srgbClr val="838787"/>
                </a:solidFill>
                <a:latin typeface="Arial"/>
                <a:cs typeface="Arial"/>
              </a:rPr>
              <a:t> </a:t>
            </a:r>
            <a:r>
              <a:rPr sz="2600" spc="30" dirty="0">
                <a:solidFill>
                  <a:srgbClr val="838787"/>
                </a:solidFill>
                <a:latin typeface="Arial"/>
                <a:cs typeface="Arial"/>
              </a:rPr>
              <a:t>Industries</a:t>
            </a:r>
            <a:r>
              <a:rPr sz="2600" spc="-80" dirty="0">
                <a:solidFill>
                  <a:srgbClr val="838787"/>
                </a:solidFill>
                <a:latin typeface="Arial"/>
                <a:cs typeface="Arial"/>
              </a:rPr>
              <a:t> </a:t>
            </a:r>
            <a:r>
              <a:rPr sz="2600" spc="80" dirty="0">
                <a:solidFill>
                  <a:srgbClr val="838787"/>
                </a:solidFill>
                <a:latin typeface="Arial"/>
                <a:cs typeface="Arial"/>
              </a:rPr>
              <a:t>et</a:t>
            </a:r>
            <a:r>
              <a:rPr sz="2600" spc="-80" dirty="0">
                <a:solidFill>
                  <a:srgbClr val="838787"/>
                </a:solidFill>
                <a:latin typeface="Arial"/>
                <a:cs typeface="Arial"/>
              </a:rPr>
              <a:t> </a:t>
            </a:r>
            <a:r>
              <a:rPr sz="2600" spc="114" dirty="0">
                <a:solidFill>
                  <a:srgbClr val="838787"/>
                </a:solidFill>
                <a:latin typeface="Arial"/>
                <a:cs typeface="Arial"/>
              </a:rPr>
              <a:t>de  </a:t>
            </a:r>
            <a:r>
              <a:rPr sz="2600" spc="60" dirty="0">
                <a:solidFill>
                  <a:srgbClr val="838787"/>
                </a:solidFill>
                <a:latin typeface="Arial"/>
                <a:cs typeface="Arial"/>
              </a:rPr>
              <a:t>l’Export </a:t>
            </a:r>
            <a:r>
              <a:rPr sz="2600" spc="130" dirty="0">
                <a:solidFill>
                  <a:srgbClr val="838787"/>
                </a:solidFill>
                <a:latin typeface="Arial"/>
                <a:cs typeface="Arial"/>
              </a:rPr>
              <a:t>du</a:t>
            </a:r>
            <a:r>
              <a:rPr sz="2600" spc="-509" dirty="0">
                <a:solidFill>
                  <a:srgbClr val="838787"/>
                </a:solidFill>
                <a:latin typeface="Arial"/>
                <a:cs typeface="Arial"/>
              </a:rPr>
              <a:t> </a:t>
            </a:r>
            <a:r>
              <a:rPr sz="2600" spc="-20" dirty="0">
                <a:solidFill>
                  <a:srgbClr val="838787"/>
                </a:solidFill>
                <a:latin typeface="Arial"/>
                <a:cs typeface="Arial"/>
              </a:rPr>
              <a:t>Tamil </a:t>
            </a:r>
            <a:r>
              <a:rPr sz="2600" spc="85" dirty="0">
                <a:solidFill>
                  <a:srgbClr val="838787"/>
                </a:solidFill>
                <a:latin typeface="Arial"/>
                <a:cs typeface="Arial"/>
              </a:rPr>
              <a:t>Nadu </a:t>
            </a:r>
            <a:r>
              <a:rPr sz="2600" spc="45" dirty="0">
                <a:solidFill>
                  <a:srgbClr val="838787"/>
                </a:solidFill>
                <a:latin typeface="Arial"/>
                <a:cs typeface="Arial"/>
              </a:rPr>
              <a:t>(2015)</a:t>
            </a:r>
            <a:endParaRPr sz="2600">
              <a:latin typeface="Arial"/>
              <a:cs typeface="Arial"/>
            </a:endParaRPr>
          </a:p>
          <a:p>
            <a:pPr marL="12700" marR="5080">
              <a:lnSpc>
                <a:spcPct val="112200"/>
              </a:lnSpc>
            </a:pPr>
            <a:r>
              <a:rPr sz="2600" spc="65" dirty="0">
                <a:solidFill>
                  <a:srgbClr val="838787"/>
                </a:solidFill>
                <a:latin typeface="Arial"/>
                <a:cs typeface="Arial"/>
              </a:rPr>
              <a:t>le</a:t>
            </a:r>
            <a:r>
              <a:rPr sz="2600" spc="-80" dirty="0">
                <a:solidFill>
                  <a:srgbClr val="838787"/>
                </a:solidFill>
                <a:latin typeface="Arial"/>
                <a:cs typeface="Arial"/>
              </a:rPr>
              <a:t> </a:t>
            </a:r>
            <a:r>
              <a:rPr sz="2600" spc="55" dirty="0">
                <a:solidFill>
                  <a:srgbClr val="838787"/>
                </a:solidFill>
                <a:latin typeface="Arial"/>
                <a:cs typeface="Arial"/>
              </a:rPr>
              <a:t>Ministère</a:t>
            </a:r>
            <a:r>
              <a:rPr sz="2600" spc="-80" dirty="0">
                <a:solidFill>
                  <a:srgbClr val="838787"/>
                </a:solidFill>
                <a:latin typeface="Arial"/>
                <a:cs typeface="Arial"/>
              </a:rPr>
              <a:t> </a:t>
            </a:r>
            <a:r>
              <a:rPr sz="2600" spc="114" dirty="0">
                <a:solidFill>
                  <a:srgbClr val="838787"/>
                </a:solidFill>
                <a:latin typeface="Arial"/>
                <a:cs typeface="Arial"/>
              </a:rPr>
              <a:t>de</a:t>
            </a:r>
            <a:r>
              <a:rPr sz="2600" spc="-80" dirty="0">
                <a:solidFill>
                  <a:srgbClr val="838787"/>
                </a:solidFill>
                <a:latin typeface="Arial"/>
                <a:cs typeface="Arial"/>
              </a:rPr>
              <a:t> </a:t>
            </a:r>
            <a:r>
              <a:rPr sz="2600" spc="25" dirty="0">
                <a:solidFill>
                  <a:srgbClr val="838787"/>
                </a:solidFill>
                <a:latin typeface="Arial"/>
                <a:cs typeface="Arial"/>
              </a:rPr>
              <a:t>la</a:t>
            </a:r>
            <a:r>
              <a:rPr sz="2600" spc="-80" dirty="0">
                <a:solidFill>
                  <a:srgbClr val="838787"/>
                </a:solidFill>
                <a:latin typeface="Arial"/>
                <a:cs typeface="Arial"/>
              </a:rPr>
              <a:t> </a:t>
            </a:r>
            <a:r>
              <a:rPr sz="2600" spc="50" dirty="0">
                <a:solidFill>
                  <a:srgbClr val="838787"/>
                </a:solidFill>
                <a:latin typeface="Arial"/>
                <a:cs typeface="Arial"/>
              </a:rPr>
              <a:t>Culture</a:t>
            </a:r>
            <a:r>
              <a:rPr sz="2600" spc="-80" dirty="0">
                <a:solidFill>
                  <a:srgbClr val="838787"/>
                </a:solidFill>
                <a:latin typeface="Arial"/>
                <a:cs typeface="Arial"/>
              </a:rPr>
              <a:t> </a:t>
            </a:r>
            <a:r>
              <a:rPr sz="2600" spc="130" dirty="0">
                <a:solidFill>
                  <a:srgbClr val="838787"/>
                </a:solidFill>
                <a:latin typeface="Arial"/>
                <a:cs typeface="Arial"/>
              </a:rPr>
              <a:t>du</a:t>
            </a:r>
            <a:r>
              <a:rPr sz="2600" spc="-145" dirty="0">
                <a:solidFill>
                  <a:srgbClr val="838787"/>
                </a:solidFill>
                <a:latin typeface="Arial"/>
                <a:cs typeface="Arial"/>
              </a:rPr>
              <a:t> </a:t>
            </a:r>
            <a:r>
              <a:rPr sz="2600" spc="-20" dirty="0">
                <a:solidFill>
                  <a:srgbClr val="838787"/>
                </a:solidFill>
                <a:latin typeface="Arial"/>
                <a:cs typeface="Arial"/>
              </a:rPr>
              <a:t>Tamil  </a:t>
            </a:r>
            <a:r>
              <a:rPr sz="2600" spc="85" dirty="0">
                <a:solidFill>
                  <a:srgbClr val="838787"/>
                </a:solidFill>
                <a:latin typeface="Arial"/>
                <a:cs typeface="Arial"/>
              </a:rPr>
              <a:t>Nadu</a:t>
            </a:r>
            <a:r>
              <a:rPr sz="2600" spc="-80" dirty="0">
                <a:solidFill>
                  <a:srgbClr val="838787"/>
                </a:solidFill>
                <a:latin typeface="Arial"/>
                <a:cs typeface="Arial"/>
              </a:rPr>
              <a:t> </a:t>
            </a:r>
            <a:r>
              <a:rPr sz="2600" spc="45" dirty="0">
                <a:solidFill>
                  <a:srgbClr val="838787"/>
                </a:solidFill>
                <a:latin typeface="Arial"/>
                <a:cs typeface="Arial"/>
              </a:rPr>
              <a:t>(2018)</a:t>
            </a:r>
            <a:endParaRPr sz="2600">
              <a:latin typeface="Arial"/>
              <a:cs typeface="Arial"/>
            </a:endParaRPr>
          </a:p>
        </p:txBody>
      </p:sp>
      <p:sp>
        <p:nvSpPr>
          <p:cNvPr id="15" name="object 15"/>
          <p:cNvSpPr txBox="1">
            <a:spLocks noGrp="1"/>
          </p:cNvSpPr>
          <p:nvPr>
            <p:ph type="title"/>
          </p:nvPr>
        </p:nvSpPr>
        <p:spPr>
          <a:xfrm>
            <a:off x="444500" y="1295400"/>
            <a:ext cx="11737975" cy="505267"/>
          </a:xfrm>
          <a:prstGeom prst="rect">
            <a:avLst/>
          </a:prstGeom>
        </p:spPr>
        <p:txBody>
          <a:bodyPr vert="horz" wrap="square" lIns="0" tIns="12700" rIns="0" bIns="0" rtlCol="0">
            <a:spAutoFit/>
          </a:bodyPr>
          <a:lstStyle/>
          <a:p>
            <a:pPr marL="12700">
              <a:lnSpc>
                <a:spcPct val="100000"/>
              </a:lnSpc>
              <a:spcBef>
                <a:spcPts val="100"/>
              </a:spcBef>
            </a:pPr>
            <a:r>
              <a:rPr sz="3200" spc="-360" dirty="0">
                <a:solidFill>
                  <a:srgbClr val="34A5DA"/>
                </a:solidFill>
              </a:rPr>
              <a:t>I. LA RÉGION CENTRE-VAL DE LOIRE EN INDE, </a:t>
            </a:r>
            <a:r>
              <a:rPr lang="fr-FR" sz="3200" spc="-360" dirty="0">
                <a:solidFill>
                  <a:srgbClr val="34A5DA"/>
                </a:solidFill>
              </a:rPr>
              <a:t>15</a:t>
            </a:r>
            <a:r>
              <a:rPr sz="3200" spc="-360" dirty="0">
                <a:solidFill>
                  <a:srgbClr val="34A5DA"/>
                </a:solidFill>
              </a:rPr>
              <a:t> ANS DE COOPÉRATION</a:t>
            </a:r>
          </a:p>
        </p:txBody>
      </p:sp>
      <p:sp>
        <p:nvSpPr>
          <p:cNvPr id="16" name="object 16"/>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17" name="object 17"/>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18" name="object 18"/>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6604" y="0"/>
            <a:ext cx="230924" cy="4398225"/>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6604" y="5352427"/>
            <a:ext cx="230924" cy="4401172"/>
          </a:xfrm>
          <a:prstGeom prst="rect">
            <a:avLst/>
          </a:prstGeom>
          <a:blipFill>
            <a:blip r:embed="rId5" cstate="print"/>
            <a:stretch>
              <a:fillRect/>
            </a:stretch>
          </a:blipFill>
        </p:spPr>
        <p:txBody>
          <a:bodyPr wrap="square" lIns="0" tIns="0" rIns="0" bIns="0" rtlCol="0"/>
          <a:lstStyle/>
          <a:p>
            <a:endParaRPr/>
          </a:p>
        </p:txBody>
      </p:sp>
      <p:sp>
        <p:nvSpPr>
          <p:cNvPr id="21" name="object 21"/>
          <p:cNvSpPr/>
          <p:nvPr/>
        </p:nvSpPr>
        <p:spPr>
          <a:xfrm>
            <a:off x="6540500" y="2374495"/>
            <a:ext cx="5930900" cy="6946900"/>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6599567" y="4000095"/>
            <a:ext cx="192874" cy="254000"/>
          </a:xfrm>
          <a:prstGeom prst="rect">
            <a:avLst/>
          </a:prstGeom>
          <a:blipFill>
            <a:blip r:embed="rId7" cstate="print"/>
            <a:stretch>
              <a:fillRect/>
            </a:stretch>
          </a:blipFill>
        </p:spPr>
        <p:txBody>
          <a:bodyPr wrap="square" lIns="0" tIns="0" rIns="0" bIns="0" rtlCol="0"/>
          <a:lstStyle/>
          <a:p>
            <a:endParaRPr/>
          </a:p>
        </p:txBody>
      </p:sp>
      <p:sp>
        <p:nvSpPr>
          <p:cNvPr id="23" name="object 23"/>
          <p:cNvSpPr/>
          <p:nvPr/>
        </p:nvSpPr>
        <p:spPr>
          <a:xfrm>
            <a:off x="9799180" y="2780895"/>
            <a:ext cx="53341" cy="63500"/>
          </a:xfrm>
          <a:prstGeom prst="rect">
            <a:avLst/>
          </a:prstGeom>
          <a:blipFill>
            <a:blip r:embed="rId8" cstate="print"/>
            <a:stretch>
              <a:fillRect/>
            </a:stretch>
          </a:blipFill>
        </p:spPr>
        <p:txBody>
          <a:bodyPr wrap="square" lIns="0" tIns="0" rIns="0" bIns="0" rtlCol="0"/>
          <a:lstStyle/>
          <a:p>
            <a:endParaRPr/>
          </a:p>
        </p:txBody>
      </p:sp>
      <p:sp>
        <p:nvSpPr>
          <p:cNvPr id="24" name="object 24"/>
          <p:cNvSpPr/>
          <p:nvPr/>
        </p:nvSpPr>
        <p:spPr>
          <a:xfrm>
            <a:off x="9968433" y="2374495"/>
            <a:ext cx="281355" cy="279400"/>
          </a:xfrm>
          <a:prstGeom prst="rect">
            <a:avLst/>
          </a:prstGeom>
          <a:blipFill>
            <a:blip r:embed="rId9" cstate="print"/>
            <a:stretch>
              <a:fillRect/>
            </a:stretch>
          </a:blipFill>
        </p:spPr>
        <p:txBody>
          <a:bodyPr wrap="square" lIns="0" tIns="0" rIns="0" bIns="0" rtlCol="0"/>
          <a:lstStyle/>
          <a:p>
            <a:endParaRPr/>
          </a:p>
        </p:txBody>
      </p:sp>
      <p:sp>
        <p:nvSpPr>
          <p:cNvPr id="25" name="object 25"/>
          <p:cNvSpPr/>
          <p:nvPr/>
        </p:nvSpPr>
        <p:spPr>
          <a:xfrm>
            <a:off x="10935652" y="5511800"/>
            <a:ext cx="1307147" cy="1308100"/>
          </a:xfrm>
          <a:prstGeom prst="rect">
            <a:avLst/>
          </a:prstGeom>
          <a:blipFill>
            <a:blip r:embed="rId10" cstate="print"/>
            <a:stretch>
              <a:fillRect/>
            </a:stretch>
          </a:blipFill>
        </p:spPr>
        <p:txBody>
          <a:bodyPr wrap="square" lIns="0" tIns="0" rIns="0" bIns="0" rtlCol="0"/>
          <a:lstStyle/>
          <a:p>
            <a:endParaRPr/>
          </a:p>
        </p:txBody>
      </p:sp>
      <p:sp>
        <p:nvSpPr>
          <p:cNvPr id="26" name="object 26"/>
          <p:cNvSpPr/>
          <p:nvPr/>
        </p:nvSpPr>
        <p:spPr>
          <a:xfrm>
            <a:off x="11266347" y="6540500"/>
            <a:ext cx="222770" cy="275551"/>
          </a:xfrm>
          <a:prstGeom prst="rect">
            <a:avLst/>
          </a:prstGeom>
          <a:blipFill>
            <a:blip r:embed="rId11" cstate="print"/>
            <a:stretch>
              <a:fillRect/>
            </a:stretch>
          </a:blipFill>
        </p:spPr>
        <p:txBody>
          <a:bodyPr wrap="square" lIns="0" tIns="0" rIns="0" bIns="0" rtlCol="0"/>
          <a:lstStyle/>
          <a:p>
            <a:endParaRPr/>
          </a:p>
        </p:txBody>
      </p:sp>
      <p:sp>
        <p:nvSpPr>
          <p:cNvPr id="27" name="object 27"/>
          <p:cNvSpPr/>
          <p:nvPr/>
        </p:nvSpPr>
        <p:spPr>
          <a:xfrm>
            <a:off x="6819900" y="4206506"/>
            <a:ext cx="762000" cy="740181"/>
          </a:xfrm>
          <a:prstGeom prst="rect">
            <a:avLst/>
          </a:prstGeom>
          <a:blipFill>
            <a:blip r:embed="rId12" cstate="print"/>
            <a:stretch>
              <a:fillRect/>
            </a:stretch>
          </a:blipFill>
        </p:spPr>
        <p:txBody>
          <a:bodyPr wrap="square" lIns="0" tIns="0" rIns="0" bIns="0" rtlCol="0"/>
          <a:lstStyle/>
          <a:p>
            <a:endParaRPr/>
          </a:p>
        </p:txBody>
      </p:sp>
      <p:sp>
        <p:nvSpPr>
          <p:cNvPr id="28" name="object 28"/>
          <p:cNvSpPr/>
          <p:nvPr/>
        </p:nvSpPr>
        <p:spPr>
          <a:xfrm>
            <a:off x="7105497" y="4394200"/>
            <a:ext cx="184162" cy="215900"/>
          </a:xfrm>
          <a:prstGeom prst="rect">
            <a:avLst/>
          </a:prstGeom>
          <a:blipFill>
            <a:blip r:embed="rId13" cstate="print"/>
            <a:stretch>
              <a:fillRect/>
            </a:stretch>
          </a:blipFill>
        </p:spPr>
        <p:txBody>
          <a:bodyPr wrap="square" lIns="0" tIns="0" rIns="0" bIns="0" rtlCol="0"/>
          <a:lstStyle/>
          <a:p>
            <a:endParaRPr/>
          </a:p>
        </p:txBody>
      </p:sp>
      <p:sp>
        <p:nvSpPr>
          <p:cNvPr id="29" name="object 29"/>
          <p:cNvSpPr/>
          <p:nvPr/>
        </p:nvSpPr>
        <p:spPr>
          <a:xfrm>
            <a:off x="7581900" y="4282211"/>
            <a:ext cx="3385578" cy="1591856"/>
          </a:xfrm>
          <a:prstGeom prst="rect">
            <a:avLst/>
          </a:prstGeom>
          <a:blipFill>
            <a:blip r:embed="rId14" cstate="print"/>
            <a:stretch>
              <a:fillRect/>
            </a:stretch>
          </a:blipFill>
        </p:spPr>
        <p:txBody>
          <a:bodyPr wrap="square" lIns="0" tIns="0" rIns="0" bIns="0" rtlCol="0"/>
          <a:lstStyle/>
          <a:p>
            <a:endParaRPr/>
          </a:p>
        </p:txBody>
      </p:sp>
      <p:sp>
        <p:nvSpPr>
          <p:cNvPr id="30" name="object 30"/>
          <p:cNvSpPr/>
          <p:nvPr/>
        </p:nvSpPr>
        <p:spPr>
          <a:xfrm>
            <a:off x="7188872" y="4818951"/>
            <a:ext cx="4075214" cy="2013648"/>
          </a:xfrm>
          <a:prstGeom prst="rect">
            <a:avLst/>
          </a:prstGeom>
          <a:blipFill>
            <a:blip r:embed="rId15" cstate="print"/>
            <a:stretch>
              <a:fillRect/>
            </a:stretch>
          </a:blipFill>
        </p:spPr>
        <p:txBody>
          <a:bodyPr wrap="square" lIns="0" tIns="0" rIns="0" bIns="0" rtlCol="0"/>
          <a:lstStyle/>
          <a:p>
            <a:endParaRPr/>
          </a:p>
        </p:txBody>
      </p:sp>
      <p:sp>
        <p:nvSpPr>
          <p:cNvPr id="31" name="object 31"/>
          <p:cNvSpPr txBox="1"/>
          <p:nvPr/>
        </p:nvSpPr>
        <p:spPr>
          <a:xfrm rot="1200000">
            <a:off x="8424961" y="4011466"/>
            <a:ext cx="2746421" cy="177800"/>
          </a:xfrm>
          <a:prstGeom prst="rect">
            <a:avLst/>
          </a:prstGeom>
        </p:spPr>
        <p:txBody>
          <a:bodyPr vert="horz" wrap="square" lIns="0" tIns="0" rIns="0" bIns="0" rtlCol="0">
            <a:spAutoFit/>
          </a:bodyPr>
          <a:lstStyle/>
          <a:p>
            <a:pPr>
              <a:lnSpc>
                <a:spcPts val="1400"/>
              </a:lnSpc>
            </a:pPr>
            <a:r>
              <a:rPr sz="1400" spc="280" dirty="0">
                <a:solidFill>
                  <a:srgbClr val="F4CE30"/>
                </a:solidFill>
                <a:latin typeface="Calibri"/>
                <a:cs typeface="Calibri"/>
              </a:rPr>
              <a:t>Tamil </a:t>
            </a:r>
            <a:r>
              <a:rPr sz="1400" spc="229" dirty="0">
                <a:solidFill>
                  <a:srgbClr val="F4CE30"/>
                </a:solidFill>
                <a:latin typeface="Calibri"/>
                <a:cs typeface="Calibri"/>
              </a:rPr>
              <a:t>Nadu </a:t>
            </a:r>
            <a:r>
              <a:rPr sz="1400" spc="325" dirty="0">
                <a:solidFill>
                  <a:srgbClr val="F4CE30"/>
                </a:solidFill>
                <a:latin typeface="Calibri"/>
                <a:cs typeface="Calibri"/>
              </a:rPr>
              <a:t>&amp;</a:t>
            </a:r>
            <a:r>
              <a:rPr sz="1400" spc="580" dirty="0">
                <a:solidFill>
                  <a:srgbClr val="F4CE30"/>
                </a:solidFill>
                <a:latin typeface="Calibri"/>
                <a:cs typeface="Calibri"/>
              </a:rPr>
              <a:t> </a:t>
            </a:r>
            <a:r>
              <a:rPr sz="1400" spc="250" dirty="0">
                <a:solidFill>
                  <a:srgbClr val="F4CE30"/>
                </a:solidFill>
                <a:latin typeface="Calibri"/>
                <a:cs typeface="Calibri"/>
              </a:rPr>
              <a:t>Pondicherry</a:t>
            </a:r>
            <a:endParaRPr sz="1400">
              <a:latin typeface="Calibri"/>
              <a:cs typeface="Calibri"/>
            </a:endParaRPr>
          </a:p>
        </p:txBody>
      </p:sp>
      <p:sp>
        <p:nvSpPr>
          <p:cNvPr id="32" name="object 32"/>
          <p:cNvSpPr txBox="1"/>
          <p:nvPr/>
        </p:nvSpPr>
        <p:spPr>
          <a:xfrm rot="1620000">
            <a:off x="7282399" y="6201062"/>
            <a:ext cx="1555783" cy="177800"/>
          </a:xfrm>
          <a:prstGeom prst="rect">
            <a:avLst/>
          </a:prstGeom>
        </p:spPr>
        <p:txBody>
          <a:bodyPr vert="horz" wrap="square" lIns="0" tIns="0" rIns="0" bIns="0" rtlCol="0">
            <a:spAutoFit/>
          </a:bodyPr>
          <a:lstStyle/>
          <a:p>
            <a:pPr>
              <a:lnSpc>
                <a:spcPts val="1400"/>
              </a:lnSpc>
            </a:pPr>
            <a:r>
              <a:rPr sz="1400" spc="15" dirty="0">
                <a:solidFill>
                  <a:srgbClr val="F4CE30"/>
                </a:solidFill>
                <a:latin typeface="Calibri"/>
                <a:cs typeface="Calibri"/>
              </a:rPr>
              <a:t>Centre</a:t>
            </a:r>
            <a:r>
              <a:rPr sz="1400" spc="-145" dirty="0">
                <a:solidFill>
                  <a:srgbClr val="F4CE30"/>
                </a:solidFill>
                <a:latin typeface="Calibri"/>
                <a:cs typeface="Calibri"/>
              </a:rPr>
              <a:t> </a:t>
            </a:r>
            <a:r>
              <a:rPr sz="1400" spc="160" dirty="0">
                <a:solidFill>
                  <a:srgbClr val="F4CE30"/>
                </a:solidFill>
                <a:latin typeface="Calibri"/>
                <a:cs typeface="Calibri"/>
              </a:rPr>
              <a:t>-Val</a:t>
            </a:r>
            <a:r>
              <a:rPr sz="1400" spc="-140" dirty="0">
                <a:solidFill>
                  <a:srgbClr val="F4CE30"/>
                </a:solidFill>
                <a:latin typeface="Calibri"/>
                <a:cs typeface="Calibri"/>
              </a:rPr>
              <a:t> </a:t>
            </a:r>
            <a:r>
              <a:rPr sz="1400" spc="135" dirty="0">
                <a:solidFill>
                  <a:srgbClr val="F4CE30"/>
                </a:solidFill>
                <a:latin typeface="Calibri"/>
                <a:cs typeface="Calibri"/>
              </a:rPr>
              <a:t>de</a:t>
            </a:r>
            <a:r>
              <a:rPr sz="1400" spc="-145" dirty="0">
                <a:solidFill>
                  <a:srgbClr val="F4CE30"/>
                </a:solidFill>
                <a:latin typeface="Calibri"/>
                <a:cs typeface="Calibri"/>
              </a:rPr>
              <a:t> </a:t>
            </a:r>
            <a:r>
              <a:rPr sz="1400" spc="40" dirty="0">
                <a:solidFill>
                  <a:srgbClr val="F4CE30"/>
                </a:solidFill>
                <a:latin typeface="Calibri"/>
                <a:cs typeface="Calibri"/>
              </a:rPr>
              <a:t>Loire</a:t>
            </a:r>
            <a:endParaRPr sz="1400">
              <a:latin typeface="Calibri"/>
              <a:cs typeface="Calibri"/>
            </a:endParaRPr>
          </a:p>
        </p:txBody>
      </p:sp>
      <p:sp>
        <p:nvSpPr>
          <p:cNvPr id="33" name="object 33"/>
          <p:cNvSpPr txBox="1"/>
          <p:nvPr/>
        </p:nvSpPr>
        <p:spPr>
          <a:xfrm rot="1620000">
            <a:off x="7557567" y="6489386"/>
            <a:ext cx="711547" cy="177800"/>
          </a:xfrm>
          <a:prstGeom prst="rect">
            <a:avLst/>
          </a:prstGeom>
        </p:spPr>
        <p:txBody>
          <a:bodyPr vert="horz" wrap="square" lIns="0" tIns="0" rIns="0" bIns="0" rtlCol="0">
            <a:spAutoFit/>
          </a:bodyPr>
          <a:lstStyle/>
          <a:p>
            <a:pPr>
              <a:lnSpc>
                <a:spcPts val="1400"/>
              </a:lnSpc>
            </a:pPr>
            <a:r>
              <a:rPr sz="1400" spc="330" dirty="0">
                <a:solidFill>
                  <a:srgbClr val="F4CE30"/>
                </a:solidFill>
                <a:latin typeface="Calibri"/>
                <a:cs typeface="Calibri"/>
              </a:rPr>
              <a:t>F</a:t>
            </a:r>
            <a:r>
              <a:rPr sz="1400" spc="280" dirty="0">
                <a:solidFill>
                  <a:srgbClr val="F4CE30"/>
                </a:solidFill>
                <a:latin typeface="Calibri"/>
                <a:cs typeface="Calibri"/>
              </a:rPr>
              <a:t>r</a:t>
            </a:r>
            <a:r>
              <a:rPr sz="1400" spc="290" dirty="0">
                <a:solidFill>
                  <a:srgbClr val="F4CE30"/>
                </a:solidFill>
                <a:latin typeface="Calibri"/>
                <a:cs typeface="Calibri"/>
              </a:rPr>
              <a:t>a</a:t>
            </a:r>
            <a:r>
              <a:rPr sz="1400" spc="285" dirty="0">
                <a:solidFill>
                  <a:srgbClr val="F4CE30"/>
                </a:solidFill>
                <a:latin typeface="Calibri"/>
                <a:cs typeface="Calibri"/>
              </a:rPr>
              <a:t>n</a:t>
            </a:r>
            <a:r>
              <a:rPr sz="1400" spc="190" dirty="0">
                <a:solidFill>
                  <a:srgbClr val="F4CE30"/>
                </a:solidFill>
                <a:latin typeface="Calibri"/>
                <a:cs typeface="Calibri"/>
              </a:rPr>
              <a:t>ce</a:t>
            </a:r>
            <a:endParaRPr sz="1400">
              <a:latin typeface="Calibri"/>
              <a:cs typeface="Calibri"/>
            </a:endParaRPr>
          </a:p>
        </p:txBody>
      </p:sp>
      <p:sp>
        <p:nvSpPr>
          <p:cNvPr id="34" name="object 34"/>
          <p:cNvSpPr txBox="1"/>
          <p:nvPr/>
        </p:nvSpPr>
        <p:spPr>
          <a:xfrm rot="1020000">
            <a:off x="9452184" y="4417343"/>
            <a:ext cx="608227" cy="177800"/>
          </a:xfrm>
          <a:prstGeom prst="rect">
            <a:avLst/>
          </a:prstGeom>
        </p:spPr>
        <p:txBody>
          <a:bodyPr vert="horz" wrap="square" lIns="0" tIns="0" rIns="0" bIns="0" rtlCol="0">
            <a:spAutoFit/>
          </a:bodyPr>
          <a:lstStyle/>
          <a:p>
            <a:pPr>
              <a:lnSpc>
                <a:spcPts val="1400"/>
              </a:lnSpc>
            </a:pPr>
            <a:r>
              <a:rPr sz="2100" spc="502" baseline="1984" dirty="0">
                <a:solidFill>
                  <a:srgbClr val="F4CE30"/>
                </a:solidFill>
                <a:latin typeface="Calibri"/>
                <a:cs typeface="Calibri"/>
              </a:rPr>
              <a:t>In</a:t>
            </a:r>
            <a:r>
              <a:rPr sz="2100" spc="719" baseline="1984" dirty="0">
                <a:solidFill>
                  <a:srgbClr val="F4CE30"/>
                </a:solidFill>
                <a:latin typeface="Calibri"/>
                <a:cs typeface="Calibri"/>
              </a:rPr>
              <a:t>d</a:t>
            </a:r>
            <a:r>
              <a:rPr sz="1400" spc="210" dirty="0">
                <a:solidFill>
                  <a:srgbClr val="F4CE30"/>
                </a:solidFill>
                <a:latin typeface="Calibri"/>
                <a:cs typeface="Calibri"/>
              </a:rPr>
              <a:t>i</a:t>
            </a:r>
            <a:r>
              <a:rPr sz="1400" spc="290" dirty="0">
                <a:solidFill>
                  <a:srgbClr val="F4CE30"/>
                </a:solidFill>
                <a:latin typeface="Calibri"/>
                <a:cs typeface="Calibri"/>
              </a:rPr>
              <a:t>a</a:t>
            </a:r>
            <a:endParaRPr sz="1400">
              <a:latin typeface="Calibri"/>
              <a:cs typeface="Calibri"/>
            </a:endParaRPr>
          </a:p>
        </p:txBody>
      </p:sp>
      <p:sp>
        <p:nvSpPr>
          <p:cNvPr id="35" name="object 35"/>
          <p:cNvSpPr/>
          <p:nvPr/>
        </p:nvSpPr>
        <p:spPr>
          <a:xfrm>
            <a:off x="6519062" y="2362200"/>
            <a:ext cx="5934875" cy="7157211"/>
          </a:xfrm>
          <a:prstGeom prst="rect">
            <a:avLst/>
          </a:prstGeom>
          <a:blipFill>
            <a:blip r:embed="rId16" cstate="print"/>
            <a:stretch>
              <a:fillRect/>
            </a:stretch>
          </a:blip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07f795d5fa_0_8"/>
          <p:cNvSpPr txBox="1"/>
          <p:nvPr/>
        </p:nvSpPr>
        <p:spPr>
          <a:xfrm>
            <a:off x="652250" y="2480375"/>
            <a:ext cx="5862600" cy="411600"/>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1120"/>
              </a:spcBef>
              <a:spcAft>
                <a:spcPts val="0"/>
              </a:spcAft>
              <a:buNone/>
            </a:pPr>
            <a:endParaRPr sz="2600">
              <a:solidFill>
                <a:schemeClr val="dk1"/>
              </a:solidFill>
              <a:latin typeface="Work Sans"/>
              <a:ea typeface="Work Sans"/>
              <a:cs typeface="Work Sans"/>
              <a:sym typeface="Work Sans"/>
            </a:endParaRPr>
          </a:p>
        </p:txBody>
      </p:sp>
      <p:sp>
        <p:nvSpPr>
          <p:cNvPr id="263" name="Google Shape;263;g307f795d5fa_0_8"/>
          <p:cNvSpPr txBox="1"/>
          <p:nvPr/>
        </p:nvSpPr>
        <p:spPr>
          <a:xfrm>
            <a:off x="437900" y="490900"/>
            <a:ext cx="44190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2400" b="1">
                <a:solidFill>
                  <a:srgbClr val="838787"/>
                </a:solidFill>
                <a:latin typeface="Trebuchet MS"/>
                <a:ea typeface="Trebuchet MS"/>
                <a:cs typeface="Trebuchet MS"/>
                <a:sym typeface="Trebuchet MS"/>
              </a:rPr>
              <a:t>MOBILITÉ ÉTUDIANTE EN INDE</a:t>
            </a:r>
            <a:endParaRPr sz="2400">
              <a:solidFill>
                <a:schemeClr val="dk1"/>
              </a:solidFill>
              <a:latin typeface="Trebuchet MS"/>
              <a:ea typeface="Trebuchet MS"/>
              <a:cs typeface="Trebuchet MS"/>
              <a:sym typeface="Trebuchet MS"/>
            </a:endParaRPr>
          </a:p>
        </p:txBody>
      </p:sp>
      <p:sp>
        <p:nvSpPr>
          <p:cNvPr id="264" name="Google Shape;264;g307f795d5fa_0_8"/>
          <p:cNvSpPr/>
          <p:nvPr/>
        </p:nvSpPr>
        <p:spPr>
          <a:xfrm>
            <a:off x="3" y="24545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g307f795d5fa_0_8"/>
          <p:cNvSpPr/>
          <p:nvPr/>
        </p:nvSpPr>
        <p:spPr>
          <a:xfrm>
            <a:off x="3" y="559787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g307f795d5fa_0_8"/>
          <p:cNvSpPr txBox="1"/>
          <p:nvPr/>
        </p:nvSpPr>
        <p:spPr>
          <a:xfrm>
            <a:off x="7009461" y="6179224"/>
            <a:ext cx="6262500" cy="568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endParaRPr sz="3600">
              <a:solidFill>
                <a:srgbClr val="C00000"/>
              </a:solidFill>
              <a:latin typeface="Arial"/>
              <a:ea typeface="Arial"/>
              <a:cs typeface="Arial"/>
              <a:sym typeface="Arial"/>
            </a:endParaRPr>
          </a:p>
        </p:txBody>
      </p:sp>
      <p:sp>
        <p:nvSpPr>
          <p:cNvPr id="269" name="Google Shape;269;g307f795d5fa_0_8"/>
          <p:cNvSpPr txBox="1"/>
          <p:nvPr/>
        </p:nvSpPr>
        <p:spPr>
          <a:xfrm>
            <a:off x="10007600" y="7123424"/>
            <a:ext cx="5748000" cy="828600"/>
          </a:xfrm>
          <a:prstGeom prst="rect">
            <a:avLst/>
          </a:prstGeom>
          <a:noFill/>
          <a:ln>
            <a:noFill/>
          </a:ln>
        </p:spPr>
        <p:txBody>
          <a:bodyPr spcFirstLastPara="1" wrap="square" lIns="0" tIns="66025" rIns="0" bIns="0" anchor="t" anchorCtr="0">
            <a:spAutoFit/>
          </a:bodyPr>
          <a:lstStyle/>
          <a:p>
            <a:pPr marL="12700" marR="0" lvl="0" indent="0" algn="l" rtl="0">
              <a:lnSpc>
                <a:spcPct val="100000"/>
              </a:lnSpc>
              <a:spcBef>
                <a:spcPts val="1240"/>
              </a:spcBef>
              <a:spcAft>
                <a:spcPts val="0"/>
              </a:spcAft>
              <a:buNone/>
            </a:pPr>
            <a:endParaRPr sz="2300">
              <a:solidFill>
                <a:schemeClr val="dk1"/>
              </a:solidFill>
              <a:latin typeface="Work Sans"/>
              <a:ea typeface="Work Sans"/>
              <a:cs typeface="Work Sans"/>
              <a:sym typeface="Work Sans"/>
            </a:endParaRPr>
          </a:p>
          <a:p>
            <a:pPr marL="12700" marR="0" lvl="0" indent="0" algn="l" rtl="0">
              <a:lnSpc>
                <a:spcPct val="100000"/>
              </a:lnSpc>
              <a:spcBef>
                <a:spcPts val="420"/>
              </a:spcBef>
              <a:spcAft>
                <a:spcPts val="0"/>
              </a:spcAft>
              <a:buNone/>
            </a:pPr>
            <a:endParaRPr sz="2300">
              <a:solidFill>
                <a:schemeClr val="dk1"/>
              </a:solidFill>
              <a:latin typeface="Work Sans"/>
              <a:ea typeface="Work Sans"/>
              <a:cs typeface="Work Sans"/>
              <a:sym typeface="Work Sans"/>
            </a:endParaRPr>
          </a:p>
        </p:txBody>
      </p:sp>
      <p:grpSp>
        <p:nvGrpSpPr>
          <p:cNvPr id="270" name="Google Shape;270;g307f795d5fa_0_8"/>
          <p:cNvGrpSpPr/>
          <p:nvPr/>
        </p:nvGrpSpPr>
        <p:grpSpPr>
          <a:xfrm>
            <a:off x="9023300" y="76200"/>
            <a:ext cx="3494400" cy="888900"/>
            <a:chOff x="9017000" y="76200"/>
            <a:chExt cx="3494400" cy="888900"/>
          </a:xfrm>
        </p:grpSpPr>
        <p:sp>
          <p:nvSpPr>
            <p:cNvPr id="271" name="Google Shape;271;g307f795d5fa_0_8"/>
            <p:cNvSpPr/>
            <p:nvPr/>
          </p:nvSpPr>
          <p:spPr>
            <a:xfrm>
              <a:off x="11379200" y="76200"/>
              <a:ext cx="1132200" cy="8007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g307f795d5fa_0_8"/>
            <p:cNvSpPr/>
            <p:nvPr/>
          </p:nvSpPr>
          <p:spPr>
            <a:xfrm>
              <a:off x="9017000" y="76200"/>
              <a:ext cx="2260500" cy="8889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3" name="Google Shape;273;g307f795d5fa_0_8"/>
          <p:cNvSpPr txBox="1"/>
          <p:nvPr/>
        </p:nvSpPr>
        <p:spPr>
          <a:xfrm>
            <a:off x="2144500" y="2092825"/>
            <a:ext cx="388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838787"/>
              </a:solidFill>
              <a:latin typeface="Work Sans"/>
              <a:ea typeface="Work Sans"/>
              <a:cs typeface="Work Sans"/>
              <a:sym typeface="Work Sans"/>
            </a:endParaRPr>
          </a:p>
        </p:txBody>
      </p:sp>
      <p:sp>
        <p:nvSpPr>
          <p:cNvPr id="5" name="TextBox 4">
            <a:extLst>
              <a:ext uri="{FF2B5EF4-FFF2-40B4-BE49-F238E27FC236}">
                <a16:creationId xmlns:a16="http://schemas.microsoft.com/office/drawing/2014/main" id="{3127EBAC-17A5-19A7-BF4D-DA13192CB286}"/>
              </a:ext>
            </a:extLst>
          </p:cNvPr>
          <p:cNvSpPr txBox="1"/>
          <p:nvPr/>
        </p:nvSpPr>
        <p:spPr>
          <a:xfrm flipH="1">
            <a:off x="406399" y="1012467"/>
            <a:ext cx="7543800" cy="954107"/>
          </a:xfrm>
          <a:prstGeom prst="rect">
            <a:avLst/>
          </a:prstGeom>
          <a:noFill/>
        </p:spPr>
        <p:txBody>
          <a:bodyPr wrap="square">
            <a:spAutoFit/>
          </a:bodyPr>
          <a:lstStyle/>
          <a:p>
            <a:r>
              <a:rPr lang="fr-FR" sz="2800" dirty="0">
                <a:latin typeface="Work Sans" pitchFamily="2" charset="0"/>
              </a:rPr>
              <a:t>Un festival culturel de l’université VEL TECH</a:t>
            </a:r>
            <a:endParaRPr lang="en-IN" sz="2800" dirty="0">
              <a:latin typeface="Work Sans" pitchFamily="2" charset="0"/>
            </a:endParaRPr>
          </a:p>
        </p:txBody>
      </p:sp>
      <p:sp>
        <p:nvSpPr>
          <p:cNvPr id="2" name="object 11">
            <a:extLst>
              <a:ext uri="{FF2B5EF4-FFF2-40B4-BE49-F238E27FC236}">
                <a16:creationId xmlns:a16="http://schemas.microsoft.com/office/drawing/2014/main" id="{B1E289DE-0879-61D0-9BB5-35765F9E76A4}"/>
              </a:ext>
            </a:extLst>
          </p:cNvPr>
          <p:cNvSpPr/>
          <p:nvPr/>
        </p:nvSpPr>
        <p:spPr>
          <a:xfrm>
            <a:off x="11160272" y="1341100"/>
            <a:ext cx="1384300" cy="1308100"/>
          </a:xfrm>
          <a:prstGeom prst="rect">
            <a:avLst/>
          </a:prstGeom>
          <a:blipFill>
            <a:blip r:embed="rId9" cstate="print"/>
            <a:stretch>
              <a:fillRect/>
            </a:stretch>
          </a:blipFill>
        </p:spPr>
        <p:txBody>
          <a:bodyPr wrap="square" lIns="0" tIns="0" rIns="0" bIns="0" rtlCol="0"/>
          <a:lstStyle/>
          <a:p>
            <a:endParaRPr/>
          </a:p>
        </p:txBody>
      </p:sp>
      <p:pic>
        <p:nvPicPr>
          <p:cNvPr id="6" name="WhatsApp Video 2024-10-11 at 12.01.59_7f219dcf">
            <a:hlinkClick r:id="" action="ppaction://media"/>
            <a:extLst>
              <a:ext uri="{FF2B5EF4-FFF2-40B4-BE49-F238E27FC236}">
                <a16:creationId xmlns:a16="http://schemas.microsoft.com/office/drawing/2014/main" id="{58B8EF55-AEEB-1184-173A-3EDE8A61125D}"/>
              </a:ext>
            </a:extLst>
          </p:cNvPr>
          <p:cNvPicPr>
            <a:picLocks noChangeAspect="1"/>
          </p:cNvPicPr>
          <p:nvPr>
            <a:videoFile r:link="rId1"/>
            <p:extLst>
              <p:ext uri="{DAA4B4D4-6D71-4841-9C94-3DE7FCFB9230}">
                <p14:media xmlns:p14="http://schemas.microsoft.com/office/powerpoint/2010/main" r:embed="rId2">
                  <p14:trim end="9812.8412"/>
                </p14:media>
              </p:ext>
            </p:extLst>
          </p:nvPr>
        </p:nvPicPr>
        <p:blipFill>
          <a:blip r:embed="rId10"/>
          <a:stretch>
            <a:fillRect/>
          </a:stretch>
        </p:blipFill>
        <p:spPr>
          <a:xfrm>
            <a:off x="1355014" y="2209800"/>
            <a:ext cx="9794644" cy="7266599"/>
          </a:xfrm>
          <a:prstGeom prst="rect">
            <a:avLst/>
          </a:prstGeom>
        </p:spPr>
      </p:pic>
    </p:spTree>
    <p:extLst>
      <p:ext uri="{BB962C8B-B14F-4D97-AF65-F5344CB8AC3E}">
        <p14:creationId xmlns:p14="http://schemas.microsoft.com/office/powerpoint/2010/main" val="32491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1282700"/>
            <a:ext cx="10401300" cy="751488"/>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34A5DA"/>
                </a:solidFill>
              </a:rPr>
              <a:t>CONDITIONS DE PARTICIPATION</a:t>
            </a:r>
            <a:endParaRPr sz="4800" dirty="0"/>
          </a:p>
        </p:txBody>
      </p:sp>
      <p:sp>
        <p:nvSpPr>
          <p:cNvPr id="3" name="object 3"/>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4" name="object 4"/>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444500" y="2186834"/>
            <a:ext cx="11984990" cy="6858031"/>
          </a:xfrm>
          <a:prstGeom prst="rect">
            <a:avLst/>
          </a:prstGeom>
        </p:spPr>
        <p:txBody>
          <a:bodyPr vert="horz" wrap="square" lIns="0" tIns="15240" rIns="0" bIns="0" rtlCol="0">
            <a:spAutoFit/>
          </a:bodyPr>
          <a:lstStyle/>
          <a:p>
            <a:pPr marL="292100" marR="1128395" indent="-279400">
              <a:lnSpc>
                <a:spcPct val="113700"/>
              </a:lnSpc>
              <a:spcBef>
                <a:spcPts val="120"/>
              </a:spcBef>
            </a:pPr>
            <a:r>
              <a:rPr sz="3300" spc="-60" baseline="-3787" dirty="0">
                <a:solidFill>
                  <a:srgbClr val="34A5DA"/>
                </a:solidFill>
                <a:latin typeface="Work Sans" panose="00000500000000000000" pitchFamily="2" charset="0"/>
                <a:cs typeface="Lucida Sans Unicode"/>
              </a:rPr>
              <a:t>▸</a:t>
            </a:r>
            <a:r>
              <a:rPr sz="3300" spc="494" baseline="-3787" dirty="0">
                <a:solidFill>
                  <a:srgbClr val="34A5DA"/>
                </a:solidFill>
                <a:latin typeface="Work Sans" panose="00000500000000000000" pitchFamily="2" charset="0"/>
                <a:cs typeface="Lucida Sans Unicode"/>
              </a:rPr>
              <a:t> </a:t>
            </a:r>
            <a:r>
              <a:rPr sz="2100" spc="10" dirty="0">
                <a:solidFill>
                  <a:srgbClr val="838787"/>
                </a:solidFill>
                <a:latin typeface="Work Sans" panose="00000500000000000000" pitchFamily="2" charset="0"/>
                <a:cs typeface="Arial"/>
              </a:rPr>
              <a:t>Etre</a:t>
            </a:r>
            <a:r>
              <a:rPr sz="2100" spc="-55" dirty="0">
                <a:solidFill>
                  <a:srgbClr val="838787"/>
                </a:solidFill>
                <a:latin typeface="Work Sans" panose="00000500000000000000" pitchFamily="2" charset="0"/>
                <a:cs typeface="Arial"/>
              </a:rPr>
              <a:t> </a:t>
            </a:r>
            <a:r>
              <a:rPr sz="2100" spc="35" dirty="0">
                <a:solidFill>
                  <a:srgbClr val="838787"/>
                </a:solidFill>
                <a:latin typeface="Work Sans" panose="00000500000000000000" pitchFamily="2" charset="0"/>
                <a:cs typeface="Arial"/>
              </a:rPr>
              <a:t>inscrit</a:t>
            </a:r>
            <a:r>
              <a:rPr sz="2100" spc="-60" dirty="0">
                <a:solidFill>
                  <a:srgbClr val="838787"/>
                </a:solidFill>
                <a:latin typeface="Work Sans" panose="00000500000000000000" pitchFamily="2" charset="0"/>
                <a:cs typeface="Arial"/>
              </a:rPr>
              <a:t> </a:t>
            </a:r>
            <a:r>
              <a:rPr sz="2100" spc="15" dirty="0">
                <a:solidFill>
                  <a:srgbClr val="838787"/>
                </a:solidFill>
                <a:latin typeface="Work Sans" panose="00000500000000000000" pitchFamily="2" charset="0"/>
                <a:cs typeface="Arial"/>
              </a:rPr>
              <a:t>au</a:t>
            </a:r>
            <a:r>
              <a:rPr sz="2100" spc="-55" dirty="0">
                <a:solidFill>
                  <a:srgbClr val="838787"/>
                </a:solidFill>
                <a:latin typeface="Work Sans" panose="00000500000000000000" pitchFamily="2" charset="0"/>
                <a:cs typeface="Arial"/>
              </a:rPr>
              <a:t> </a:t>
            </a:r>
            <a:r>
              <a:rPr sz="2100" spc="90" dirty="0">
                <a:solidFill>
                  <a:srgbClr val="838787"/>
                </a:solidFill>
                <a:latin typeface="Work Sans" panose="00000500000000000000" pitchFamily="2" charset="0"/>
                <a:cs typeface="Arial"/>
              </a:rPr>
              <a:t>minimum</a:t>
            </a:r>
            <a:r>
              <a:rPr sz="2100" spc="-60" dirty="0">
                <a:solidFill>
                  <a:srgbClr val="838787"/>
                </a:solidFill>
                <a:latin typeface="Work Sans" panose="00000500000000000000" pitchFamily="2" charset="0"/>
                <a:cs typeface="Arial"/>
              </a:rPr>
              <a:t> </a:t>
            </a:r>
            <a:r>
              <a:rPr sz="2100" spc="45" dirty="0">
                <a:solidFill>
                  <a:srgbClr val="838787"/>
                </a:solidFill>
                <a:latin typeface="Work Sans" panose="00000500000000000000" pitchFamily="2" charset="0"/>
                <a:cs typeface="Arial"/>
              </a:rPr>
              <a:t>en</a:t>
            </a:r>
            <a:r>
              <a:rPr sz="2100" spc="-55" dirty="0">
                <a:solidFill>
                  <a:srgbClr val="838787"/>
                </a:solidFill>
                <a:latin typeface="Work Sans" panose="00000500000000000000" pitchFamily="2" charset="0"/>
                <a:cs typeface="Arial"/>
              </a:rPr>
              <a:t> </a:t>
            </a:r>
            <a:r>
              <a:rPr sz="2100" spc="70" dirty="0">
                <a:solidFill>
                  <a:srgbClr val="838787"/>
                </a:solidFill>
                <a:latin typeface="Work Sans" panose="00000500000000000000" pitchFamily="2" charset="0"/>
                <a:cs typeface="Arial"/>
              </a:rPr>
              <a:t>2ème</a:t>
            </a:r>
            <a:r>
              <a:rPr sz="2100" spc="-60" dirty="0">
                <a:solidFill>
                  <a:srgbClr val="838787"/>
                </a:solidFill>
                <a:latin typeface="Work Sans" panose="00000500000000000000" pitchFamily="2" charset="0"/>
                <a:cs typeface="Arial"/>
              </a:rPr>
              <a:t> </a:t>
            </a:r>
            <a:r>
              <a:rPr sz="2100" spc="30" dirty="0">
                <a:solidFill>
                  <a:srgbClr val="838787"/>
                </a:solidFill>
                <a:latin typeface="Work Sans" panose="00000500000000000000" pitchFamily="2" charset="0"/>
                <a:cs typeface="Arial"/>
              </a:rPr>
              <a:t>année</a:t>
            </a:r>
            <a:r>
              <a:rPr sz="2100" spc="-55" dirty="0">
                <a:solidFill>
                  <a:srgbClr val="838787"/>
                </a:solidFill>
                <a:latin typeface="Work Sans" panose="00000500000000000000" pitchFamily="2" charset="0"/>
                <a:cs typeface="Arial"/>
              </a:rPr>
              <a:t> </a:t>
            </a:r>
            <a:r>
              <a:rPr sz="2100" spc="65" dirty="0">
                <a:solidFill>
                  <a:srgbClr val="838787"/>
                </a:solidFill>
                <a:latin typeface="Work Sans" panose="00000500000000000000" pitchFamily="2" charset="0"/>
                <a:cs typeface="Arial"/>
              </a:rPr>
              <a:t>d'études,</a:t>
            </a:r>
            <a:r>
              <a:rPr sz="2100" spc="-120" dirty="0">
                <a:solidFill>
                  <a:srgbClr val="838787"/>
                </a:solidFill>
                <a:latin typeface="Work Sans" panose="00000500000000000000" pitchFamily="2" charset="0"/>
                <a:cs typeface="Arial"/>
              </a:rPr>
              <a:t> </a:t>
            </a:r>
            <a:r>
              <a:rPr sz="2100" spc="20" dirty="0">
                <a:solidFill>
                  <a:srgbClr val="838787"/>
                </a:solidFill>
                <a:latin typeface="Work Sans" panose="00000500000000000000" pitchFamily="2" charset="0"/>
                <a:cs typeface="Arial"/>
              </a:rPr>
              <a:t>dans</a:t>
            </a:r>
            <a:r>
              <a:rPr sz="2100" spc="-55" dirty="0">
                <a:solidFill>
                  <a:srgbClr val="838787"/>
                </a:solidFill>
                <a:latin typeface="Work Sans" panose="00000500000000000000" pitchFamily="2" charset="0"/>
                <a:cs typeface="Arial"/>
              </a:rPr>
              <a:t> </a:t>
            </a:r>
            <a:r>
              <a:rPr sz="2100" spc="60" dirty="0">
                <a:solidFill>
                  <a:srgbClr val="838787"/>
                </a:solidFill>
                <a:latin typeface="Work Sans" panose="00000500000000000000" pitchFamily="2" charset="0"/>
                <a:cs typeface="Arial"/>
              </a:rPr>
              <a:t>le</a:t>
            </a:r>
            <a:r>
              <a:rPr sz="2100" spc="-60" dirty="0">
                <a:solidFill>
                  <a:srgbClr val="838787"/>
                </a:solidFill>
                <a:latin typeface="Work Sans" panose="00000500000000000000" pitchFamily="2" charset="0"/>
                <a:cs typeface="Arial"/>
              </a:rPr>
              <a:t> </a:t>
            </a:r>
            <a:r>
              <a:rPr sz="2100" spc="40" dirty="0">
                <a:solidFill>
                  <a:srgbClr val="838787"/>
                </a:solidFill>
                <a:latin typeface="Work Sans" panose="00000500000000000000" pitchFamily="2" charset="0"/>
                <a:cs typeface="Arial"/>
              </a:rPr>
              <a:t>cadre</a:t>
            </a:r>
            <a:r>
              <a:rPr sz="2100" spc="-60" dirty="0">
                <a:solidFill>
                  <a:srgbClr val="838787"/>
                </a:solidFill>
                <a:latin typeface="Work Sans" panose="00000500000000000000" pitchFamily="2" charset="0"/>
                <a:cs typeface="Arial"/>
              </a:rPr>
              <a:t> </a:t>
            </a:r>
            <a:r>
              <a:rPr sz="2100" spc="110" dirty="0">
                <a:solidFill>
                  <a:srgbClr val="838787"/>
                </a:solidFill>
                <a:latin typeface="Work Sans" panose="00000500000000000000" pitchFamily="2" charset="0"/>
                <a:cs typeface="Arial"/>
              </a:rPr>
              <a:t>d'un</a:t>
            </a:r>
            <a:r>
              <a:rPr sz="2100" spc="-55" dirty="0">
                <a:solidFill>
                  <a:srgbClr val="838787"/>
                </a:solidFill>
                <a:latin typeface="Work Sans" panose="00000500000000000000" pitchFamily="2" charset="0"/>
                <a:cs typeface="Arial"/>
              </a:rPr>
              <a:t> </a:t>
            </a:r>
            <a:r>
              <a:rPr sz="2100" spc="110" dirty="0">
                <a:solidFill>
                  <a:srgbClr val="838787"/>
                </a:solidFill>
                <a:latin typeface="Work Sans" panose="00000500000000000000" pitchFamily="2" charset="0"/>
                <a:cs typeface="Arial"/>
              </a:rPr>
              <a:t>diplôme</a:t>
            </a:r>
            <a:r>
              <a:rPr sz="2100" spc="-60" dirty="0">
                <a:solidFill>
                  <a:srgbClr val="838787"/>
                </a:solidFill>
                <a:latin typeface="Work Sans" panose="00000500000000000000" pitchFamily="2" charset="0"/>
                <a:cs typeface="Arial"/>
              </a:rPr>
              <a:t> </a:t>
            </a:r>
            <a:r>
              <a:rPr sz="2100" spc="50" dirty="0">
                <a:solidFill>
                  <a:srgbClr val="838787"/>
                </a:solidFill>
                <a:latin typeface="Work Sans" panose="00000500000000000000" pitchFamily="2" charset="0"/>
                <a:cs typeface="Arial"/>
              </a:rPr>
              <a:t>national  </a:t>
            </a:r>
            <a:r>
              <a:rPr sz="2100" spc="70" dirty="0">
                <a:solidFill>
                  <a:srgbClr val="838787"/>
                </a:solidFill>
                <a:latin typeface="Work Sans" panose="00000500000000000000" pitchFamily="2" charset="0"/>
                <a:cs typeface="Arial"/>
              </a:rPr>
              <a:t>d'enseignement</a:t>
            </a:r>
            <a:r>
              <a:rPr sz="2100" spc="-60" dirty="0">
                <a:solidFill>
                  <a:srgbClr val="838787"/>
                </a:solidFill>
                <a:latin typeface="Work Sans" panose="00000500000000000000" pitchFamily="2" charset="0"/>
                <a:cs typeface="Arial"/>
              </a:rPr>
              <a:t> </a:t>
            </a:r>
            <a:r>
              <a:rPr sz="2100" spc="30" dirty="0">
                <a:solidFill>
                  <a:srgbClr val="838787"/>
                </a:solidFill>
                <a:latin typeface="Work Sans" panose="00000500000000000000" pitchFamily="2" charset="0"/>
                <a:cs typeface="Arial"/>
              </a:rPr>
              <a:t>supérieur,</a:t>
            </a:r>
            <a:r>
              <a:rPr sz="2100" spc="-120" dirty="0">
                <a:solidFill>
                  <a:srgbClr val="838787"/>
                </a:solidFill>
                <a:latin typeface="Work Sans" panose="00000500000000000000" pitchFamily="2" charset="0"/>
                <a:cs typeface="Arial"/>
              </a:rPr>
              <a:t> </a:t>
            </a:r>
            <a:r>
              <a:rPr sz="2100" spc="75" dirty="0">
                <a:solidFill>
                  <a:srgbClr val="838787"/>
                </a:solidFill>
                <a:latin typeface="Work Sans" panose="00000500000000000000" pitchFamily="2" charset="0"/>
                <a:cs typeface="Arial"/>
              </a:rPr>
              <a:t>et</a:t>
            </a:r>
            <a:r>
              <a:rPr sz="2100" spc="-60" dirty="0">
                <a:solidFill>
                  <a:srgbClr val="838787"/>
                </a:solidFill>
                <a:latin typeface="Work Sans" panose="00000500000000000000" pitchFamily="2" charset="0"/>
                <a:cs typeface="Arial"/>
              </a:rPr>
              <a:t> </a:t>
            </a:r>
            <a:r>
              <a:rPr sz="2100" spc="60" dirty="0">
                <a:solidFill>
                  <a:srgbClr val="838787"/>
                </a:solidFill>
                <a:latin typeface="Work Sans" panose="00000500000000000000" pitchFamily="2" charset="0"/>
                <a:cs typeface="Arial"/>
              </a:rPr>
              <a:t>continuer</a:t>
            </a:r>
            <a:r>
              <a:rPr sz="2100" spc="-60" dirty="0">
                <a:solidFill>
                  <a:srgbClr val="838787"/>
                </a:solidFill>
                <a:latin typeface="Work Sans" panose="00000500000000000000" pitchFamily="2" charset="0"/>
                <a:cs typeface="Arial"/>
              </a:rPr>
              <a:t> </a:t>
            </a:r>
            <a:r>
              <a:rPr sz="2100" spc="-65" dirty="0">
                <a:solidFill>
                  <a:srgbClr val="838787"/>
                </a:solidFill>
                <a:latin typeface="Work Sans" panose="00000500000000000000" pitchFamily="2" charset="0"/>
                <a:cs typeface="Arial"/>
              </a:rPr>
              <a:t>ses</a:t>
            </a:r>
            <a:r>
              <a:rPr sz="2100" spc="-60" dirty="0">
                <a:solidFill>
                  <a:srgbClr val="838787"/>
                </a:solidFill>
                <a:latin typeface="Work Sans" panose="00000500000000000000" pitchFamily="2" charset="0"/>
                <a:cs typeface="Arial"/>
              </a:rPr>
              <a:t> </a:t>
            </a:r>
            <a:r>
              <a:rPr sz="2100" spc="50" dirty="0">
                <a:solidFill>
                  <a:srgbClr val="838787"/>
                </a:solidFill>
                <a:latin typeface="Work Sans" panose="00000500000000000000" pitchFamily="2" charset="0"/>
                <a:cs typeface="Arial"/>
              </a:rPr>
              <a:t>études</a:t>
            </a:r>
            <a:r>
              <a:rPr sz="2100" spc="-55" dirty="0">
                <a:solidFill>
                  <a:srgbClr val="838787"/>
                </a:solidFill>
                <a:latin typeface="Work Sans" panose="00000500000000000000" pitchFamily="2" charset="0"/>
                <a:cs typeface="Arial"/>
              </a:rPr>
              <a:t> </a:t>
            </a:r>
            <a:r>
              <a:rPr sz="2100" spc="20" dirty="0">
                <a:solidFill>
                  <a:srgbClr val="838787"/>
                </a:solidFill>
                <a:latin typeface="Work Sans" panose="00000500000000000000" pitchFamily="2" charset="0"/>
                <a:cs typeface="Arial"/>
              </a:rPr>
              <a:t>dans</a:t>
            </a:r>
            <a:r>
              <a:rPr sz="2100" spc="-60" dirty="0">
                <a:solidFill>
                  <a:srgbClr val="838787"/>
                </a:solidFill>
                <a:latin typeface="Work Sans" panose="00000500000000000000" pitchFamily="2" charset="0"/>
                <a:cs typeface="Arial"/>
              </a:rPr>
              <a:t> </a:t>
            </a:r>
            <a:r>
              <a:rPr sz="2100" spc="25" dirty="0">
                <a:solidFill>
                  <a:srgbClr val="838787"/>
                </a:solidFill>
                <a:latin typeface="Work Sans" panose="00000500000000000000" pitchFamily="2" charset="0"/>
                <a:cs typeface="Arial"/>
              </a:rPr>
              <a:t>la</a:t>
            </a:r>
            <a:r>
              <a:rPr sz="2100" spc="-60" dirty="0">
                <a:solidFill>
                  <a:srgbClr val="838787"/>
                </a:solidFill>
                <a:latin typeface="Work Sans" panose="00000500000000000000" pitchFamily="2" charset="0"/>
                <a:cs typeface="Arial"/>
              </a:rPr>
              <a:t> </a:t>
            </a:r>
            <a:r>
              <a:rPr sz="2100" spc="80" dirty="0">
                <a:solidFill>
                  <a:srgbClr val="838787"/>
                </a:solidFill>
                <a:latin typeface="Work Sans" panose="00000500000000000000" pitchFamily="2" charset="0"/>
                <a:cs typeface="Arial"/>
              </a:rPr>
              <a:t>même</a:t>
            </a:r>
            <a:r>
              <a:rPr sz="2100" spc="-60" dirty="0">
                <a:solidFill>
                  <a:srgbClr val="838787"/>
                </a:solidFill>
                <a:latin typeface="Work Sans" panose="00000500000000000000" pitchFamily="2" charset="0"/>
                <a:cs typeface="Arial"/>
              </a:rPr>
              <a:t> </a:t>
            </a:r>
            <a:r>
              <a:rPr sz="2100" spc="60" dirty="0">
                <a:solidFill>
                  <a:srgbClr val="838787"/>
                </a:solidFill>
                <a:latin typeface="Work Sans" panose="00000500000000000000" pitchFamily="2" charset="0"/>
                <a:cs typeface="Arial"/>
              </a:rPr>
              <a:t>filière</a:t>
            </a:r>
            <a:endParaRPr sz="2100" dirty="0">
              <a:latin typeface="Work Sans" panose="00000500000000000000" pitchFamily="2" charset="0"/>
              <a:cs typeface="Arial"/>
            </a:endParaRPr>
          </a:p>
          <a:p>
            <a:pPr marL="12700">
              <a:lnSpc>
                <a:spcPct val="100000"/>
              </a:lnSpc>
              <a:spcBef>
                <a:spcPts val="1975"/>
              </a:spcBef>
            </a:pPr>
            <a:r>
              <a:rPr sz="3300" spc="-60" baseline="-5050" dirty="0">
                <a:solidFill>
                  <a:srgbClr val="34A5DA"/>
                </a:solidFill>
                <a:latin typeface="Work Sans" panose="00000500000000000000" pitchFamily="2" charset="0"/>
                <a:cs typeface="Lucida Sans Unicode"/>
              </a:rPr>
              <a:t>▸</a:t>
            </a:r>
            <a:r>
              <a:rPr sz="3300" spc="502" baseline="-5050" dirty="0">
                <a:solidFill>
                  <a:srgbClr val="34A5DA"/>
                </a:solidFill>
                <a:latin typeface="Work Sans" panose="00000500000000000000" pitchFamily="2" charset="0"/>
                <a:cs typeface="Lucida Sans Unicode"/>
              </a:rPr>
              <a:t> </a:t>
            </a:r>
            <a:r>
              <a:rPr sz="2100" spc="95" dirty="0">
                <a:solidFill>
                  <a:srgbClr val="838787"/>
                </a:solidFill>
                <a:latin typeface="Work Sans" panose="00000500000000000000" pitchFamily="2" charset="0"/>
                <a:cs typeface="Arial"/>
              </a:rPr>
              <a:t>Obtenir</a:t>
            </a:r>
            <a:r>
              <a:rPr sz="2100" spc="-55" dirty="0">
                <a:solidFill>
                  <a:srgbClr val="838787"/>
                </a:solidFill>
                <a:latin typeface="Work Sans" panose="00000500000000000000" pitchFamily="2" charset="0"/>
                <a:cs typeface="Arial"/>
              </a:rPr>
              <a:t> </a:t>
            </a:r>
            <a:r>
              <a:rPr sz="2100" spc="30" dirty="0">
                <a:solidFill>
                  <a:srgbClr val="838787"/>
                </a:solidFill>
                <a:latin typeface="Work Sans" panose="00000500000000000000" pitchFamily="2" charset="0"/>
                <a:cs typeface="Arial"/>
              </a:rPr>
              <a:t>l’accord</a:t>
            </a:r>
            <a:r>
              <a:rPr sz="2100" spc="-55" dirty="0">
                <a:solidFill>
                  <a:srgbClr val="838787"/>
                </a:solidFill>
                <a:latin typeface="Work Sans" panose="00000500000000000000" pitchFamily="2" charset="0"/>
                <a:cs typeface="Arial"/>
              </a:rPr>
              <a:t> </a:t>
            </a:r>
            <a:r>
              <a:rPr sz="2100" spc="110" dirty="0">
                <a:solidFill>
                  <a:srgbClr val="838787"/>
                </a:solidFill>
                <a:latin typeface="Work Sans" panose="00000500000000000000" pitchFamily="2" charset="0"/>
                <a:cs typeface="Arial"/>
              </a:rPr>
              <a:t>du</a:t>
            </a:r>
            <a:r>
              <a:rPr sz="2100" spc="-60" dirty="0">
                <a:solidFill>
                  <a:srgbClr val="838787"/>
                </a:solidFill>
                <a:latin typeface="Work Sans" panose="00000500000000000000" pitchFamily="2" charset="0"/>
                <a:cs typeface="Arial"/>
              </a:rPr>
              <a:t> </a:t>
            </a:r>
            <a:r>
              <a:rPr sz="2100" spc="40" dirty="0">
                <a:solidFill>
                  <a:srgbClr val="838787"/>
                </a:solidFill>
                <a:latin typeface="Work Sans" panose="00000500000000000000" pitchFamily="2" charset="0"/>
                <a:cs typeface="Arial"/>
              </a:rPr>
              <a:t>responsable</a:t>
            </a:r>
            <a:r>
              <a:rPr sz="2100" spc="-55" dirty="0">
                <a:solidFill>
                  <a:srgbClr val="838787"/>
                </a:solidFill>
                <a:latin typeface="Work Sans" panose="00000500000000000000" pitchFamily="2" charset="0"/>
                <a:cs typeface="Arial"/>
              </a:rPr>
              <a:t> </a:t>
            </a:r>
            <a:r>
              <a:rPr sz="2100" spc="100" dirty="0">
                <a:solidFill>
                  <a:srgbClr val="838787"/>
                </a:solidFill>
                <a:latin typeface="Work Sans" panose="00000500000000000000" pitchFamily="2" charset="0"/>
                <a:cs typeface="Arial"/>
              </a:rPr>
              <a:t>pédagogique</a:t>
            </a:r>
            <a:r>
              <a:rPr sz="2100" spc="-55" dirty="0">
                <a:solidFill>
                  <a:srgbClr val="838787"/>
                </a:solidFill>
                <a:latin typeface="Work Sans" panose="00000500000000000000" pitchFamily="2" charset="0"/>
                <a:cs typeface="Arial"/>
              </a:rPr>
              <a:t> </a:t>
            </a:r>
            <a:r>
              <a:rPr sz="2100" spc="105" dirty="0">
                <a:solidFill>
                  <a:srgbClr val="838787"/>
                </a:solidFill>
                <a:latin typeface="Work Sans" panose="00000500000000000000" pitchFamily="2" charset="0"/>
                <a:cs typeface="Arial"/>
              </a:rPr>
              <a:t>de</a:t>
            </a:r>
            <a:r>
              <a:rPr sz="2100" spc="-55" dirty="0">
                <a:solidFill>
                  <a:srgbClr val="838787"/>
                </a:solidFill>
                <a:latin typeface="Work Sans" panose="00000500000000000000" pitchFamily="2" charset="0"/>
                <a:cs typeface="Arial"/>
              </a:rPr>
              <a:t> </a:t>
            </a:r>
            <a:r>
              <a:rPr sz="2100" spc="25" dirty="0">
                <a:solidFill>
                  <a:srgbClr val="838787"/>
                </a:solidFill>
                <a:latin typeface="Work Sans" panose="00000500000000000000" pitchFamily="2" charset="0"/>
                <a:cs typeface="Arial"/>
              </a:rPr>
              <a:t>la</a:t>
            </a:r>
            <a:r>
              <a:rPr sz="2100" spc="-55" dirty="0">
                <a:solidFill>
                  <a:srgbClr val="838787"/>
                </a:solidFill>
                <a:latin typeface="Work Sans" panose="00000500000000000000" pitchFamily="2" charset="0"/>
                <a:cs typeface="Arial"/>
              </a:rPr>
              <a:t> </a:t>
            </a:r>
            <a:r>
              <a:rPr sz="2100" spc="75" dirty="0">
                <a:solidFill>
                  <a:srgbClr val="838787"/>
                </a:solidFill>
                <a:latin typeface="Work Sans" panose="00000500000000000000" pitchFamily="2" charset="0"/>
                <a:cs typeface="Arial"/>
              </a:rPr>
              <a:t>formation</a:t>
            </a:r>
            <a:r>
              <a:rPr sz="2100" spc="-60" dirty="0">
                <a:solidFill>
                  <a:srgbClr val="838787"/>
                </a:solidFill>
                <a:latin typeface="Work Sans" panose="00000500000000000000" pitchFamily="2" charset="0"/>
                <a:cs typeface="Arial"/>
              </a:rPr>
              <a:t> </a:t>
            </a:r>
            <a:r>
              <a:rPr sz="2100" spc="-30" dirty="0">
                <a:solidFill>
                  <a:srgbClr val="838787"/>
                </a:solidFill>
                <a:latin typeface="Work Sans" panose="00000500000000000000" pitchFamily="2" charset="0"/>
                <a:cs typeface="Arial"/>
              </a:rPr>
              <a:t>à</a:t>
            </a:r>
            <a:r>
              <a:rPr sz="2100" spc="-105" dirty="0">
                <a:solidFill>
                  <a:srgbClr val="838787"/>
                </a:solidFill>
                <a:latin typeface="Work Sans" panose="00000500000000000000" pitchFamily="2" charset="0"/>
                <a:cs typeface="Arial"/>
              </a:rPr>
              <a:t> </a:t>
            </a:r>
            <a:r>
              <a:rPr sz="2100" spc="-35" dirty="0">
                <a:solidFill>
                  <a:srgbClr val="838787"/>
                </a:solidFill>
                <a:latin typeface="Work Sans" panose="00000500000000000000" pitchFamily="2" charset="0"/>
                <a:cs typeface="Arial"/>
              </a:rPr>
              <a:t>Tours</a:t>
            </a:r>
            <a:r>
              <a:rPr sz="2100" spc="-55" dirty="0">
                <a:solidFill>
                  <a:srgbClr val="838787"/>
                </a:solidFill>
                <a:latin typeface="Work Sans" panose="00000500000000000000" pitchFamily="2" charset="0"/>
                <a:cs typeface="Arial"/>
              </a:rPr>
              <a:t> </a:t>
            </a:r>
            <a:r>
              <a:rPr sz="2100" spc="105" dirty="0">
                <a:solidFill>
                  <a:srgbClr val="838787"/>
                </a:solidFill>
                <a:latin typeface="Work Sans" panose="00000500000000000000" pitchFamily="2" charset="0"/>
                <a:cs typeface="Arial"/>
              </a:rPr>
              <a:t>de</a:t>
            </a:r>
            <a:r>
              <a:rPr sz="2100" spc="-55" dirty="0">
                <a:solidFill>
                  <a:srgbClr val="838787"/>
                </a:solidFill>
                <a:latin typeface="Work Sans" panose="00000500000000000000" pitchFamily="2" charset="0"/>
                <a:cs typeface="Arial"/>
              </a:rPr>
              <a:t> </a:t>
            </a:r>
            <a:r>
              <a:rPr sz="2100" spc="25" dirty="0">
                <a:solidFill>
                  <a:srgbClr val="838787"/>
                </a:solidFill>
                <a:latin typeface="Work Sans" panose="00000500000000000000" pitchFamily="2" charset="0"/>
                <a:cs typeface="Arial"/>
              </a:rPr>
              <a:t>l’année</a:t>
            </a:r>
            <a:r>
              <a:rPr sz="2100" spc="-55" dirty="0">
                <a:solidFill>
                  <a:srgbClr val="838787"/>
                </a:solidFill>
                <a:latin typeface="Work Sans" panose="00000500000000000000" pitchFamily="2" charset="0"/>
                <a:cs typeface="Arial"/>
              </a:rPr>
              <a:t> </a:t>
            </a:r>
            <a:r>
              <a:rPr sz="2100" spc="105" dirty="0">
                <a:solidFill>
                  <a:srgbClr val="838787"/>
                </a:solidFill>
                <a:latin typeface="Work Sans" panose="00000500000000000000" pitchFamily="2" charset="0"/>
                <a:cs typeface="Arial"/>
              </a:rPr>
              <a:t>de</a:t>
            </a:r>
            <a:r>
              <a:rPr sz="2100" spc="-60" dirty="0">
                <a:solidFill>
                  <a:srgbClr val="838787"/>
                </a:solidFill>
                <a:latin typeface="Work Sans" panose="00000500000000000000" pitchFamily="2" charset="0"/>
                <a:cs typeface="Arial"/>
              </a:rPr>
              <a:t> </a:t>
            </a:r>
            <a:r>
              <a:rPr sz="2100" spc="25" dirty="0">
                <a:solidFill>
                  <a:srgbClr val="838787"/>
                </a:solidFill>
                <a:latin typeface="Work Sans" panose="00000500000000000000" pitchFamily="2" charset="0"/>
                <a:cs typeface="Arial"/>
              </a:rPr>
              <a:t>la</a:t>
            </a:r>
            <a:r>
              <a:rPr sz="2100" spc="-55" dirty="0">
                <a:solidFill>
                  <a:srgbClr val="838787"/>
                </a:solidFill>
                <a:latin typeface="Work Sans" panose="00000500000000000000" pitchFamily="2" charset="0"/>
                <a:cs typeface="Arial"/>
              </a:rPr>
              <a:t> </a:t>
            </a:r>
            <a:r>
              <a:rPr sz="2100" spc="100" dirty="0">
                <a:solidFill>
                  <a:srgbClr val="838787"/>
                </a:solidFill>
                <a:latin typeface="Work Sans" panose="00000500000000000000" pitchFamily="2" charset="0"/>
                <a:cs typeface="Arial"/>
              </a:rPr>
              <a:t>mobilité</a:t>
            </a:r>
            <a:endParaRPr sz="2100" dirty="0">
              <a:latin typeface="Work Sans" panose="00000500000000000000" pitchFamily="2" charset="0"/>
              <a:cs typeface="Arial"/>
            </a:endParaRPr>
          </a:p>
          <a:p>
            <a:pPr marL="12700">
              <a:lnSpc>
                <a:spcPct val="100000"/>
              </a:lnSpc>
              <a:spcBef>
                <a:spcPts val="2060"/>
              </a:spcBef>
            </a:pPr>
            <a:r>
              <a:rPr sz="3300" spc="-60" baseline="-3787" dirty="0">
                <a:solidFill>
                  <a:srgbClr val="34A5DA"/>
                </a:solidFill>
                <a:latin typeface="Work Sans" panose="00000500000000000000" pitchFamily="2" charset="0"/>
                <a:cs typeface="Lucida Sans Unicode"/>
              </a:rPr>
              <a:t>▸ </a:t>
            </a:r>
            <a:r>
              <a:rPr sz="2100" spc="-15" dirty="0">
                <a:solidFill>
                  <a:srgbClr val="838787"/>
                </a:solidFill>
                <a:latin typeface="Work Sans" panose="00000500000000000000" pitchFamily="2" charset="0"/>
                <a:cs typeface="Arial"/>
              </a:rPr>
              <a:t>Posséder </a:t>
            </a:r>
            <a:r>
              <a:rPr sz="2100" spc="55" dirty="0">
                <a:solidFill>
                  <a:srgbClr val="838787"/>
                </a:solidFill>
                <a:latin typeface="Work Sans" panose="00000500000000000000" pitchFamily="2" charset="0"/>
                <a:cs typeface="Arial"/>
              </a:rPr>
              <a:t>un </a:t>
            </a:r>
            <a:r>
              <a:rPr sz="2100" spc="114" dirty="0">
                <a:solidFill>
                  <a:srgbClr val="838787"/>
                </a:solidFill>
                <a:latin typeface="Work Sans" panose="00000500000000000000" pitchFamily="2" charset="0"/>
                <a:cs typeface="Arial"/>
              </a:rPr>
              <a:t>bon </a:t>
            </a:r>
            <a:r>
              <a:rPr sz="2100" spc="30" dirty="0">
                <a:solidFill>
                  <a:srgbClr val="838787"/>
                </a:solidFill>
                <a:latin typeface="Work Sans" panose="00000500000000000000" pitchFamily="2" charset="0"/>
                <a:cs typeface="Arial"/>
              </a:rPr>
              <a:t>dossier</a:t>
            </a:r>
            <a:r>
              <a:rPr sz="2100" spc="-25" dirty="0">
                <a:solidFill>
                  <a:srgbClr val="838787"/>
                </a:solidFill>
                <a:latin typeface="Work Sans" panose="00000500000000000000" pitchFamily="2" charset="0"/>
                <a:cs typeface="Arial"/>
              </a:rPr>
              <a:t> </a:t>
            </a:r>
            <a:r>
              <a:rPr sz="2100" spc="35" dirty="0">
                <a:solidFill>
                  <a:srgbClr val="838787"/>
                </a:solidFill>
                <a:latin typeface="Work Sans" panose="00000500000000000000" pitchFamily="2" charset="0"/>
                <a:cs typeface="Arial"/>
              </a:rPr>
              <a:t>universitaire</a:t>
            </a:r>
            <a:endParaRPr sz="2100" dirty="0">
              <a:latin typeface="Work Sans" panose="00000500000000000000" pitchFamily="2" charset="0"/>
              <a:cs typeface="Arial"/>
            </a:endParaRPr>
          </a:p>
          <a:p>
            <a:pPr marL="12700">
              <a:lnSpc>
                <a:spcPct val="100000"/>
              </a:lnSpc>
              <a:spcBef>
                <a:spcPts val="1960"/>
              </a:spcBef>
            </a:pPr>
            <a:r>
              <a:rPr sz="3300" spc="-60" baseline="-3787" dirty="0">
                <a:solidFill>
                  <a:srgbClr val="34A5DA"/>
                </a:solidFill>
                <a:latin typeface="Work Sans" panose="00000500000000000000" pitchFamily="2" charset="0"/>
                <a:cs typeface="Lucida Sans Unicode"/>
              </a:rPr>
              <a:t>▸ </a:t>
            </a:r>
            <a:r>
              <a:rPr sz="2100" spc="35" dirty="0">
                <a:solidFill>
                  <a:srgbClr val="838787"/>
                </a:solidFill>
                <a:latin typeface="Work Sans" panose="00000500000000000000" pitchFamily="2" charset="0"/>
                <a:cs typeface="Arial"/>
              </a:rPr>
              <a:t>Maîtriser </a:t>
            </a:r>
            <a:r>
              <a:rPr sz="2100" spc="55" dirty="0">
                <a:solidFill>
                  <a:srgbClr val="838787"/>
                </a:solidFill>
                <a:latin typeface="Work Sans" panose="00000500000000000000" pitchFamily="2" charset="0"/>
                <a:cs typeface="Arial"/>
              </a:rPr>
              <a:t>correctement </a:t>
            </a:r>
            <a:r>
              <a:rPr sz="2100" spc="25" dirty="0">
                <a:solidFill>
                  <a:srgbClr val="838787"/>
                </a:solidFill>
                <a:latin typeface="Work Sans" panose="00000500000000000000" pitchFamily="2" charset="0"/>
                <a:cs typeface="Arial"/>
              </a:rPr>
              <a:t>la </a:t>
            </a:r>
            <a:r>
              <a:rPr sz="2100" spc="60" dirty="0">
                <a:solidFill>
                  <a:srgbClr val="838787"/>
                </a:solidFill>
                <a:latin typeface="Work Sans" panose="00000500000000000000" pitchFamily="2" charset="0"/>
                <a:cs typeface="Arial"/>
              </a:rPr>
              <a:t>langue </a:t>
            </a:r>
            <a:r>
              <a:rPr sz="2100" spc="30" dirty="0">
                <a:solidFill>
                  <a:srgbClr val="838787"/>
                </a:solidFill>
                <a:latin typeface="Work Sans" panose="00000500000000000000" pitchFamily="2" charset="0"/>
                <a:cs typeface="Arial"/>
              </a:rPr>
              <a:t>anglaise </a:t>
            </a:r>
            <a:r>
              <a:rPr sz="2100" spc="-325" dirty="0">
                <a:solidFill>
                  <a:srgbClr val="838787"/>
                </a:solidFill>
                <a:latin typeface="Work Sans" panose="00000500000000000000" pitchFamily="2" charset="0"/>
                <a:cs typeface="Arial"/>
              </a:rPr>
              <a:t>– </a:t>
            </a:r>
            <a:r>
              <a:rPr sz="2100" spc="60" dirty="0">
                <a:solidFill>
                  <a:srgbClr val="838787"/>
                </a:solidFill>
                <a:latin typeface="Work Sans" panose="00000500000000000000" pitchFamily="2" charset="0"/>
                <a:cs typeface="Arial"/>
              </a:rPr>
              <a:t>équivalent</a:t>
            </a:r>
            <a:r>
              <a:rPr sz="2100" spc="-185" dirty="0">
                <a:solidFill>
                  <a:srgbClr val="838787"/>
                </a:solidFill>
                <a:latin typeface="Work Sans" panose="00000500000000000000" pitchFamily="2" charset="0"/>
                <a:cs typeface="Arial"/>
              </a:rPr>
              <a:t> </a:t>
            </a:r>
            <a:r>
              <a:rPr sz="2100" spc="15" dirty="0">
                <a:solidFill>
                  <a:srgbClr val="838787"/>
                </a:solidFill>
                <a:latin typeface="Work Sans" panose="00000500000000000000" pitchFamily="2" charset="0"/>
                <a:cs typeface="Arial"/>
              </a:rPr>
              <a:t>B2</a:t>
            </a:r>
            <a:endParaRPr sz="2100" dirty="0">
              <a:latin typeface="Work Sans" panose="00000500000000000000" pitchFamily="2" charset="0"/>
              <a:cs typeface="Arial"/>
            </a:endParaRPr>
          </a:p>
          <a:p>
            <a:pPr marL="12700">
              <a:lnSpc>
                <a:spcPct val="100000"/>
              </a:lnSpc>
              <a:spcBef>
                <a:spcPts val="1960"/>
              </a:spcBef>
            </a:pPr>
            <a:r>
              <a:rPr sz="3300" spc="-60" baseline="-5050" dirty="0">
                <a:solidFill>
                  <a:srgbClr val="34A5DA"/>
                </a:solidFill>
                <a:latin typeface="Work Sans" panose="00000500000000000000" pitchFamily="2" charset="0"/>
                <a:cs typeface="Lucida Sans Unicode"/>
              </a:rPr>
              <a:t>▸ </a:t>
            </a:r>
            <a:r>
              <a:rPr sz="2100" spc="40" dirty="0">
                <a:solidFill>
                  <a:srgbClr val="838787"/>
                </a:solidFill>
                <a:latin typeface="Work Sans" panose="00000500000000000000" pitchFamily="2" charset="0"/>
                <a:cs typeface="Arial"/>
              </a:rPr>
              <a:t>Justifier </a:t>
            </a:r>
            <a:r>
              <a:rPr sz="2100" spc="105" dirty="0">
                <a:solidFill>
                  <a:srgbClr val="838787"/>
                </a:solidFill>
                <a:latin typeface="Work Sans" panose="00000500000000000000" pitchFamily="2" charset="0"/>
                <a:cs typeface="Arial"/>
              </a:rPr>
              <a:t>de </a:t>
            </a:r>
            <a:r>
              <a:rPr sz="2100" spc="-5" dirty="0">
                <a:solidFill>
                  <a:srgbClr val="838787"/>
                </a:solidFill>
                <a:latin typeface="Work Sans" panose="00000500000000000000" pitchFamily="2" charset="0"/>
                <a:cs typeface="Arial"/>
              </a:rPr>
              <a:t>ressources </a:t>
            </a:r>
            <a:r>
              <a:rPr sz="2100" spc="25" dirty="0">
                <a:solidFill>
                  <a:srgbClr val="838787"/>
                </a:solidFill>
                <a:latin typeface="Work Sans" panose="00000500000000000000" pitchFamily="2" charset="0"/>
                <a:cs typeface="Arial"/>
              </a:rPr>
              <a:t>financières </a:t>
            </a:r>
            <a:r>
              <a:rPr sz="2100" spc="5" dirty="0">
                <a:solidFill>
                  <a:srgbClr val="838787"/>
                </a:solidFill>
                <a:latin typeface="Work Sans" panose="00000500000000000000" pitchFamily="2" charset="0"/>
                <a:cs typeface="Arial"/>
              </a:rPr>
              <a:t>suffisantes </a:t>
            </a:r>
            <a:r>
              <a:rPr sz="2100" spc="100" dirty="0">
                <a:solidFill>
                  <a:srgbClr val="838787"/>
                </a:solidFill>
                <a:latin typeface="Work Sans" panose="00000500000000000000" pitchFamily="2" charset="0"/>
                <a:cs typeface="Arial"/>
              </a:rPr>
              <a:t>pour </a:t>
            </a:r>
            <a:r>
              <a:rPr sz="2100" spc="-10" dirty="0">
                <a:solidFill>
                  <a:srgbClr val="838787"/>
                </a:solidFill>
                <a:latin typeface="Work Sans" panose="00000500000000000000" pitchFamily="2" charset="0"/>
                <a:cs typeface="Arial"/>
              </a:rPr>
              <a:t>assurer </a:t>
            </a:r>
            <a:r>
              <a:rPr sz="2100" spc="20" dirty="0">
                <a:solidFill>
                  <a:srgbClr val="838787"/>
                </a:solidFill>
                <a:latin typeface="Work Sans" panose="00000500000000000000" pitchFamily="2" charset="0"/>
                <a:cs typeface="Arial"/>
              </a:rPr>
              <a:t>son</a:t>
            </a:r>
            <a:r>
              <a:rPr sz="2100" spc="-370" dirty="0">
                <a:solidFill>
                  <a:srgbClr val="838787"/>
                </a:solidFill>
                <a:latin typeface="Work Sans" panose="00000500000000000000" pitchFamily="2" charset="0"/>
                <a:cs typeface="Arial"/>
              </a:rPr>
              <a:t> </a:t>
            </a:r>
            <a:r>
              <a:rPr sz="2100" spc="40" dirty="0">
                <a:solidFill>
                  <a:srgbClr val="838787"/>
                </a:solidFill>
                <a:latin typeface="Work Sans" panose="00000500000000000000" pitchFamily="2" charset="0"/>
                <a:cs typeface="Arial"/>
              </a:rPr>
              <a:t>séjour</a:t>
            </a:r>
            <a:endParaRPr sz="2100" dirty="0">
              <a:latin typeface="Work Sans" panose="00000500000000000000" pitchFamily="2" charset="0"/>
              <a:cs typeface="Arial"/>
            </a:endParaRPr>
          </a:p>
          <a:p>
            <a:pPr marL="292100" marR="116205" indent="-279400">
              <a:lnSpc>
                <a:spcPct val="113700"/>
              </a:lnSpc>
              <a:spcBef>
                <a:spcPts val="1700"/>
              </a:spcBef>
            </a:pPr>
            <a:r>
              <a:rPr sz="3300" spc="-60" baseline="-3787" dirty="0">
                <a:solidFill>
                  <a:srgbClr val="34A5DA"/>
                </a:solidFill>
                <a:latin typeface="Work Sans" panose="00000500000000000000" pitchFamily="2" charset="0"/>
                <a:cs typeface="Lucida Sans Unicode"/>
              </a:rPr>
              <a:t>▸</a:t>
            </a:r>
            <a:r>
              <a:rPr sz="3300" spc="517" baseline="-3787" dirty="0">
                <a:solidFill>
                  <a:srgbClr val="34A5DA"/>
                </a:solidFill>
                <a:latin typeface="Work Sans" panose="00000500000000000000" pitchFamily="2" charset="0"/>
                <a:cs typeface="Lucida Sans Unicode"/>
              </a:rPr>
              <a:t> </a:t>
            </a:r>
            <a:r>
              <a:rPr sz="2100" spc="-10" dirty="0">
                <a:solidFill>
                  <a:srgbClr val="838787"/>
                </a:solidFill>
                <a:latin typeface="Work Sans" panose="00000500000000000000" pitchFamily="2" charset="0"/>
                <a:cs typeface="Arial"/>
              </a:rPr>
              <a:t>Reconnaissance</a:t>
            </a:r>
            <a:r>
              <a:rPr sz="2100" spc="-55" dirty="0">
                <a:solidFill>
                  <a:srgbClr val="838787"/>
                </a:solidFill>
                <a:latin typeface="Work Sans" panose="00000500000000000000" pitchFamily="2" charset="0"/>
                <a:cs typeface="Arial"/>
              </a:rPr>
              <a:t> </a:t>
            </a:r>
            <a:r>
              <a:rPr sz="2100" spc="60" dirty="0">
                <a:solidFill>
                  <a:srgbClr val="838787"/>
                </a:solidFill>
                <a:latin typeface="Work Sans" panose="00000500000000000000" pitchFamily="2" charset="0"/>
                <a:cs typeface="Arial"/>
              </a:rPr>
              <a:t>académique</a:t>
            </a:r>
            <a:r>
              <a:rPr sz="2100" spc="-50" dirty="0">
                <a:solidFill>
                  <a:srgbClr val="838787"/>
                </a:solidFill>
                <a:latin typeface="Work Sans" panose="00000500000000000000" pitchFamily="2" charset="0"/>
                <a:cs typeface="Arial"/>
              </a:rPr>
              <a:t> </a:t>
            </a:r>
            <a:r>
              <a:rPr sz="2100" spc="45" dirty="0">
                <a:solidFill>
                  <a:srgbClr val="838787"/>
                </a:solidFill>
                <a:latin typeface="Work Sans" panose="00000500000000000000" pitchFamily="2" charset="0"/>
                <a:cs typeface="Arial"/>
              </a:rPr>
              <a:t>:</a:t>
            </a:r>
            <a:r>
              <a:rPr sz="2100" spc="-55" dirty="0">
                <a:solidFill>
                  <a:srgbClr val="838787"/>
                </a:solidFill>
                <a:latin typeface="Work Sans" panose="00000500000000000000" pitchFamily="2" charset="0"/>
                <a:cs typeface="Arial"/>
              </a:rPr>
              <a:t> </a:t>
            </a:r>
            <a:r>
              <a:rPr sz="2100" spc="25" dirty="0">
                <a:solidFill>
                  <a:srgbClr val="838787"/>
                </a:solidFill>
                <a:latin typeface="Work Sans" panose="00000500000000000000" pitchFamily="2" charset="0"/>
                <a:cs typeface="Arial"/>
              </a:rPr>
              <a:t>la</a:t>
            </a:r>
            <a:r>
              <a:rPr sz="2100" spc="-50" dirty="0">
                <a:solidFill>
                  <a:srgbClr val="838787"/>
                </a:solidFill>
                <a:latin typeface="Work Sans" panose="00000500000000000000" pitchFamily="2" charset="0"/>
                <a:cs typeface="Arial"/>
              </a:rPr>
              <a:t> </a:t>
            </a:r>
            <a:r>
              <a:rPr sz="2100" spc="95" dirty="0">
                <a:solidFill>
                  <a:srgbClr val="838787"/>
                </a:solidFill>
                <a:latin typeface="Work Sans" panose="00000500000000000000" pitchFamily="2" charset="0"/>
                <a:cs typeface="Arial"/>
              </a:rPr>
              <a:t>période</a:t>
            </a:r>
            <a:r>
              <a:rPr sz="2100" spc="-55" dirty="0">
                <a:solidFill>
                  <a:srgbClr val="838787"/>
                </a:solidFill>
                <a:latin typeface="Work Sans" panose="00000500000000000000" pitchFamily="2" charset="0"/>
                <a:cs typeface="Arial"/>
              </a:rPr>
              <a:t> </a:t>
            </a:r>
            <a:r>
              <a:rPr sz="2100" spc="45" dirty="0">
                <a:solidFill>
                  <a:srgbClr val="838787"/>
                </a:solidFill>
                <a:latin typeface="Work Sans" panose="00000500000000000000" pitchFamily="2" charset="0"/>
                <a:cs typeface="Arial"/>
              </a:rPr>
              <a:t>effectuée</a:t>
            </a:r>
            <a:r>
              <a:rPr sz="2100" spc="-50" dirty="0">
                <a:solidFill>
                  <a:srgbClr val="838787"/>
                </a:solidFill>
                <a:latin typeface="Work Sans" panose="00000500000000000000" pitchFamily="2" charset="0"/>
                <a:cs typeface="Arial"/>
              </a:rPr>
              <a:t> </a:t>
            </a:r>
            <a:r>
              <a:rPr sz="2100" spc="-30" dirty="0">
                <a:solidFill>
                  <a:srgbClr val="838787"/>
                </a:solidFill>
                <a:latin typeface="Work Sans" panose="00000500000000000000" pitchFamily="2" charset="0"/>
                <a:cs typeface="Arial"/>
              </a:rPr>
              <a:t>à</a:t>
            </a:r>
            <a:r>
              <a:rPr sz="2100" spc="-50" dirty="0">
                <a:solidFill>
                  <a:srgbClr val="838787"/>
                </a:solidFill>
                <a:latin typeface="Work Sans" panose="00000500000000000000" pitchFamily="2" charset="0"/>
                <a:cs typeface="Arial"/>
              </a:rPr>
              <a:t> </a:t>
            </a:r>
            <a:r>
              <a:rPr sz="2100" spc="70" dirty="0">
                <a:solidFill>
                  <a:srgbClr val="838787"/>
                </a:solidFill>
                <a:latin typeface="Work Sans" panose="00000500000000000000" pitchFamily="2" charset="0"/>
                <a:cs typeface="Arial"/>
              </a:rPr>
              <a:t>l'étranger</a:t>
            </a:r>
            <a:r>
              <a:rPr sz="2100" spc="-55" dirty="0">
                <a:solidFill>
                  <a:srgbClr val="838787"/>
                </a:solidFill>
                <a:latin typeface="Work Sans" panose="00000500000000000000" pitchFamily="2" charset="0"/>
                <a:cs typeface="Arial"/>
              </a:rPr>
              <a:t> </a:t>
            </a:r>
            <a:r>
              <a:rPr sz="2100" spc="-20" dirty="0">
                <a:solidFill>
                  <a:srgbClr val="838787"/>
                </a:solidFill>
                <a:latin typeface="Work Sans" panose="00000500000000000000" pitchFamily="2" charset="0"/>
                <a:cs typeface="Arial"/>
              </a:rPr>
              <a:t>sera</a:t>
            </a:r>
            <a:r>
              <a:rPr sz="2100" spc="-50" dirty="0">
                <a:solidFill>
                  <a:srgbClr val="838787"/>
                </a:solidFill>
                <a:latin typeface="Work Sans" panose="00000500000000000000" pitchFamily="2" charset="0"/>
                <a:cs typeface="Arial"/>
              </a:rPr>
              <a:t> </a:t>
            </a:r>
            <a:r>
              <a:rPr sz="2100" spc="55" dirty="0">
                <a:solidFill>
                  <a:srgbClr val="838787"/>
                </a:solidFill>
                <a:latin typeface="Work Sans" panose="00000500000000000000" pitchFamily="2" charset="0"/>
                <a:cs typeface="Arial"/>
              </a:rPr>
              <a:t>validée</a:t>
            </a:r>
            <a:r>
              <a:rPr sz="2100" spc="-55" dirty="0">
                <a:solidFill>
                  <a:srgbClr val="838787"/>
                </a:solidFill>
                <a:latin typeface="Work Sans" panose="00000500000000000000" pitchFamily="2" charset="0"/>
                <a:cs typeface="Arial"/>
              </a:rPr>
              <a:t> </a:t>
            </a:r>
            <a:r>
              <a:rPr sz="2100" spc="65" dirty="0">
                <a:solidFill>
                  <a:srgbClr val="838787"/>
                </a:solidFill>
                <a:latin typeface="Work Sans" panose="00000500000000000000" pitchFamily="2" charset="0"/>
                <a:cs typeface="Arial"/>
              </a:rPr>
              <a:t>par</a:t>
            </a:r>
            <a:r>
              <a:rPr sz="2100" spc="-50" dirty="0">
                <a:solidFill>
                  <a:srgbClr val="838787"/>
                </a:solidFill>
                <a:latin typeface="Work Sans" panose="00000500000000000000" pitchFamily="2" charset="0"/>
                <a:cs typeface="Arial"/>
              </a:rPr>
              <a:t> </a:t>
            </a:r>
            <a:r>
              <a:rPr sz="2100" spc="45" dirty="0">
                <a:solidFill>
                  <a:srgbClr val="838787"/>
                </a:solidFill>
                <a:latin typeface="Work Sans" panose="00000500000000000000" pitchFamily="2" charset="0"/>
                <a:cs typeface="Arial"/>
              </a:rPr>
              <a:t>l'Université</a:t>
            </a:r>
            <a:r>
              <a:rPr sz="2100" spc="-55" dirty="0">
                <a:solidFill>
                  <a:srgbClr val="838787"/>
                </a:solidFill>
                <a:latin typeface="Work Sans" panose="00000500000000000000" pitchFamily="2" charset="0"/>
                <a:cs typeface="Arial"/>
              </a:rPr>
              <a:t> </a:t>
            </a:r>
            <a:r>
              <a:rPr sz="2100" spc="105" dirty="0">
                <a:solidFill>
                  <a:srgbClr val="838787"/>
                </a:solidFill>
                <a:latin typeface="Work Sans" panose="00000500000000000000" pitchFamily="2" charset="0"/>
                <a:cs typeface="Arial"/>
              </a:rPr>
              <a:t>de  </a:t>
            </a:r>
            <a:r>
              <a:rPr sz="2100" spc="-35" dirty="0">
                <a:solidFill>
                  <a:srgbClr val="838787"/>
                </a:solidFill>
                <a:latin typeface="Work Sans" panose="00000500000000000000" pitchFamily="2" charset="0"/>
                <a:cs typeface="Arial"/>
              </a:rPr>
              <a:t>Tours</a:t>
            </a:r>
            <a:r>
              <a:rPr sz="2100" spc="-65" dirty="0">
                <a:solidFill>
                  <a:srgbClr val="838787"/>
                </a:solidFill>
                <a:latin typeface="Work Sans" panose="00000500000000000000" pitchFamily="2" charset="0"/>
                <a:cs typeface="Arial"/>
              </a:rPr>
              <a:t> </a:t>
            </a:r>
            <a:r>
              <a:rPr sz="2100" spc="-20" dirty="0">
                <a:solidFill>
                  <a:srgbClr val="838787"/>
                </a:solidFill>
                <a:latin typeface="Work Sans" panose="00000500000000000000" pitchFamily="2" charset="0"/>
                <a:cs typeface="Arial"/>
              </a:rPr>
              <a:t>si</a:t>
            </a:r>
            <a:r>
              <a:rPr sz="2100" spc="-60" dirty="0">
                <a:solidFill>
                  <a:srgbClr val="838787"/>
                </a:solidFill>
                <a:latin typeface="Work Sans" panose="00000500000000000000" pitchFamily="2" charset="0"/>
                <a:cs typeface="Arial"/>
              </a:rPr>
              <a:t> </a:t>
            </a:r>
            <a:r>
              <a:rPr sz="2100" spc="60" dirty="0">
                <a:solidFill>
                  <a:srgbClr val="838787"/>
                </a:solidFill>
                <a:latin typeface="Work Sans" panose="00000500000000000000" pitchFamily="2" charset="0"/>
                <a:cs typeface="Arial"/>
              </a:rPr>
              <a:t>le</a:t>
            </a:r>
            <a:r>
              <a:rPr sz="2100" spc="-60" dirty="0">
                <a:solidFill>
                  <a:srgbClr val="838787"/>
                </a:solidFill>
                <a:latin typeface="Work Sans" panose="00000500000000000000" pitchFamily="2" charset="0"/>
                <a:cs typeface="Arial"/>
              </a:rPr>
              <a:t> </a:t>
            </a:r>
            <a:r>
              <a:rPr sz="2100" spc="30" dirty="0">
                <a:solidFill>
                  <a:srgbClr val="838787"/>
                </a:solidFill>
                <a:latin typeface="Work Sans" panose="00000500000000000000" pitchFamily="2" charset="0"/>
                <a:cs typeface="Arial"/>
              </a:rPr>
              <a:t>niveau</a:t>
            </a:r>
            <a:r>
              <a:rPr sz="2100" spc="-60" dirty="0">
                <a:solidFill>
                  <a:srgbClr val="838787"/>
                </a:solidFill>
                <a:latin typeface="Work Sans" panose="00000500000000000000" pitchFamily="2" charset="0"/>
                <a:cs typeface="Arial"/>
              </a:rPr>
              <a:t> </a:t>
            </a:r>
            <a:r>
              <a:rPr sz="2100" spc="105" dirty="0">
                <a:solidFill>
                  <a:srgbClr val="838787"/>
                </a:solidFill>
                <a:latin typeface="Work Sans" panose="00000500000000000000" pitchFamily="2" charset="0"/>
                <a:cs typeface="Arial"/>
              </a:rPr>
              <a:t>de</a:t>
            </a:r>
            <a:r>
              <a:rPr sz="2100" spc="-60" dirty="0">
                <a:solidFill>
                  <a:srgbClr val="838787"/>
                </a:solidFill>
                <a:latin typeface="Work Sans" panose="00000500000000000000" pitchFamily="2" charset="0"/>
                <a:cs typeface="Arial"/>
              </a:rPr>
              <a:t> </a:t>
            </a:r>
            <a:r>
              <a:rPr sz="2100" spc="15" dirty="0">
                <a:solidFill>
                  <a:srgbClr val="838787"/>
                </a:solidFill>
                <a:latin typeface="Work Sans" panose="00000500000000000000" pitchFamily="2" charset="0"/>
                <a:cs typeface="Arial"/>
              </a:rPr>
              <a:t>réussite</a:t>
            </a:r>
            <a:r>
              <a:rPr sz="2100" spc="-60" dirty="0">
                <a:solidFill>
                  <a:srgbClr val="838787"/>
                </a:solidFill>
                <a:latin typeface="Work Sans" panose="00000500000000000000" pitchFamily="2" charset="0"/>
                <a:cs typeface="Arial"/>
              </a:rPr>
              <a:t> </a:t>
            </a:r>
            <a:r>
              <a:rPr sz="2100" spc="65" dirty="0">
                <a:solidFill>
                  <a:srgbClr val="838787"/>
                </a:solidFill>
                <a:latin typeface="Work Sans" panose="00000500000000000000" pitchFamily="2" charset="0"/>
                <a:cs typeface="Arial"/>
              </a:rPr>
              <a:t>exigé</a:t>
            </a:r>
            <a:r>
              <a:rPr sz="2100" spc="-60" dirty="0">
                <a:solidFill>
                  <a:srgbClr val="838787"/>
                </a:solidFill>
                <a:latin typeface="Work Sans" panose="00000500000000000000" pitchFamily="2" charset="0"/>
                <a:cs typeface="Arial"/>
              </a:rPr>
              <a:t> </a:t>
            </a:r>
            <a:r>
              <a:rPr sz="2100" spc="10" dirty="0">
                <a:solidFill>
                  <a:srgbClr val="838787"/>
                </a:solidFill>
                <a:latin typeface="Work Sans" panose="00000500000000000000" pitchFamily="2" charset="0"/>
                <a:cs typeface="Arial"/>
              </a:rPr>
              <a:t>est</a:t>
            </a:r>
            <a:r>
              <a:rPr sz="2100" spc="-60" dirty="0">
                <a:solidFill>
                  <a:srgbClr val="838787"/>
                </a:solidFill>
                <a:latin typeface="Work Sans" panose="00000500000000000000" pitchFamily="2" charset="0"/>
                <a:cs typeface="Arial"/>
              </a:rPr>
              <a:t> </a:t>
            </a:r>
            <a:r>
              <a:rPr sz="2100" spc="45" dirty="0">
                <a:solidFill>
                  <a:srgbClr val="838787"/>
                </a:solidFill>
                <a:latin typeface="Work Sans" panose="00000500000000000000" pitchFamily="2" charset="0"/>
                <a:cs typeface="Arial"/>
              </a:rPr>
              <a:t>atteint.</a:t>
            </a:r>
            <a:endParaRPr sz="2100" dirty="0">
              <a:latin typeface="Work Sans" panose="00000500000000000000" pitchFamily="2" charset="0"/>
              <a:cs typeface="Arial"/>
            </a:endParaRPr>
          </a:p>
          <a:p>
            <a:pPr marL="12700">
              <a:lnSpc>
                <a:spcPct val="100000"/>
              </a:lnSpc>
              <a:spcBef>
                <a:spcPts val="1980"/>
              </a:spcBef>
            </a:pPr>
            <a:r>
              <a:rPr sz="3300" spc="-60" baseline="-5050" dirty="0">
                <a:solidFill>
                  <a:srgbClr val="34A5DA"/>
                </a:solidFill>
                <a:latin typeface="Work Sans" panose="00000500000000000000" pitchFamily="2" charset="0"/>
                <a:cs typeface="Lucida Sans Unicode"/>
              </a:rPr>
              <a:t>▸</a:t>
            </a:r>
            <a:r>
              <a:rPr sz="3300" spc="494" baseline="-5050" dirty="0">
                <a:solidFill>
                  <a:srgbClr val="34A5DA"/>
                </a:solidFill>
                <a:latin typeface="Work Sans" panose="00000500000000000000" pitchFamily="2" charset="0"/>
                <a:cs typeface="Lucida Sans Unicode"/>
              </a:rPr>
              <a:t> </a:t>
            </a:r>
            <a:r>
              <a:rPr sz="2100" spc="-45" dirty="0">
                <a:solidFill>
                  <a:srgbClr val="838787"/>
                </a:solidFill>
                <a:latin typeface="Work Sans" panose="00000500000000000000" pitchFamily="2" charset="0"/>
                <a:cs typeface="Arial"/>
              </a:rPr>
              <a:t>Frais</a:t>
            </a:r>
            <a:r>
              <a:rPr sz="2100" spc="-60" dirty="0">
                <a:solidFill>
                  <a:srgbClr val="838787"/>
                </a:solidFill>
                <a:latin typeface="Work Sans" panose="00000500000000000000" pitchFamily="2" charset="0"/>
                <a:cs typeface="Arial"/>
              </a:rPr>
              <a:t> </a:t>
            </a:r>
            <a:r>
              <a:rPr sz="2100" spc="75" dirty="0">
                <a:solidFill>
                  <a:srgbClr val="838787"/>
                </a:solidFill>
                <a:latin typeface="Work Sans" panose="00000500000000000000" pitchFamily="2" charset="0"/>
                <a:cs typeface="Arial"/>
              </a:rPr>
              <a:t>d'inscription</a:t>
            </a:r>
            <a:r>
              <a:rPr sz="2100" spc="-60" dirty="0">
                <a:solidFill>
                  <a:srgbClr val="838787"/>
                </a:solidFill>
                <a:latin typeface="Work Sans" panose="00000500000000000000" pitchFamily="2" charset="0"/>
                <a:cs typeface="Arial"/>
              </a:rPr>
              <a:t> </a:t>
            </a:r>
            <a:r>
              <a:rPr sz="2100" spc="45" dirty="0">
                <a:solidFill>
                  <a:srgbClr val="838787"/>
                </a:solidFill>
                <a:latin typeface="Work Sans" panose="00000500000000000000" pitchFamily="2" charset="0"/>
                <a:cs typeface="Arial"/>
              </a:rPr>
              <a:t>:</a:t>
            </a:r>
            <a:r>
              <a:rPr sz="2100" spc="-60" dirty="0">
                <a:solidFill>
                  <a:srgbClr val="838787"/>
                </a:solidFill>
                <a:latin typeface="Work Sans" panose="00000500000000000000" pitchFamily="2" charset="0"/>
                <a:cs typeface="Arial"/>
              </a:rPr>
              <a:t> </a:t>
            </a:r>
            <a:r>
              <a:rPr sz="2100" spc="60" dirty="0">
                <a:solidFill>
                  <a:srgbClr val="838787"/>
                </a:solidFill>
                <a:latin typeface="Work Sans" panose="00000500000000000000" pitchFamily="2" charset="0"/>
                <a:cs typeface="Arial"/>
              </a:rPr>
              <a:t>l’étudiant</a:t>
            </a:r>
            <a:r>
              <a:rPr sz="2100" spc="-55" dirty="0">
                <a:solidFill>
                  <a:srgbClr val="838787"/>
                </a:solidFill>
                <a:latin typeface="Work Sans" panose="00000500000000000000" pitchFamily="2" charset="0"/>
                <a:cs typeface="Arial"/>
              </a:rPr>
              <a:t> </a:t>
            </a:r>
            <a:r>
              <a:rPr sz="2100" spc="45" dirty="0">
                <a:solidFill>
                  <a:srgbClr val="838787"/>
                </a:solidFill>
                <a:latin typeface="Work Sans" panose="00000500000000000000" pitchFamily="2" charset="0"/>
                <a:cs typeface="Arial"/>
              </a:rPr>
              <a:t>ne</a:t>
            </a:r>
            <a:r>
              <a:rPr sz="2100" spc="-60" dirty="0">
                <a:solidFill>
                  <a:srgbClr val="838787"/>
                </a:solidFill>
                <a:latin typeface="Work Sans" panose="00000500000000000000" pitchFamily="2" charset="0"/>
                <a:cs typeface="Arial"/>
              </a:rPr>
              <a:t> </a:t>
            </a:r>
            <a:r>
              <a:rPr sz="2100" spc="65" dirty="0">
                <a:solidFill>
                  <a:srgbClr val="838787"/>
                </a:solidFill>
                <a:latin typeface="Work Sans" panose="00000500000000000000" pitchFamily="2" charset="0"/>
                <a:cs typeface="Arial"/>
              </a:rPr>
              <a:t>règle</a:t>
            </a:r>
            <a:r>
              <a:rPr sz="2100" spc="-60" dirty="0">
                <a:solidFill>
                  <a:srgbClr val="838787"/>
                </a:solidFill>
                <a:latin typeface="Work Sans" panose="00000500000000000000" pitchFamily="2" charset="0"/>
                <a:cs typeface="Arial"/>
              </a:rPr>
              <a:t> </a:t>
            </a:r>
            <a:r>
              <a:rPr sz="2100" spc="85" dirty="0">
                <a:solidFill>
                  <a:srgbClr val="838787"/>
                </a:solidFill>
                <a:latin typeface="Work Sans" panose="00000500000000000000" pitchFamily="2" charset="0"/>
                <a:cs typeface="Arial"/>
              </a:rPr>
              <a:t>que</a:t>
            </a:r>
            <a:r>
              <a:rPr sz="2100" spc="-60" dirty="0">
                <a:solidFill>
                  <a:srgbClr val="838787"/>
                </a:solidFill>
                <a:latin typeface="Work Sans" panose="00000500000000000000" pitchFamily="2" charset="0"/>
                <a:cs typeface="Arial"/>
              </a:rPr>
              <a:t> </a:t>
            </a:r>
            <a:r>
              <a:rPr sz="2100" spc="25" dirty="0">
                <a:solidFill>
                  <a:srgbClr val="838787"/>
                </a:solidFill>
                <a:latin typeface="Work Sans" panose="00000500000000000000" pitchFamily="2" charset="0"/>
                <a:cs typeface="Arial"/>
              </a:rPr>
              <a:t>ceux</a:t>
            </a:r>
            <a:r>
              <a:rPr sz="2100" spc="-60" dirty="0">
                <a:solidFill>
                  <a:srgbClr val="838787"/>
                </a:solidFill>
                <a:latin typeface="Work Sans" panose="00000500000000000000" pitchFamily="2" charset="0"/>
                <a:cs typeface="Arial"/>
              </a:rPr>
              <a:t> </a:t>
            </a:r>
            <a:r>
              <a:rPr sz="2100" spc="105" dirty="0">
                <a:solidFill>
                  <a:srgbClr val="838787"/>
                </a:solidFill>
                <a:latin typeface="Work Sans" panose="00000500000000000000" pitchFamily="2" charset="0"/>
                <a:cs typeface="Arial"/>
              </a:rPr>
              <a:t>de</a:t>
            </a:r>
            <a:r>
              <a:rPr sz="2100" spc="-55" dirty="0">
                <a:solidFill>
                  <a:srgbClr val="838787"/>
                </a:solidFill>
                <a:latin typeface="Work Sans" panose="00000500000000000000" pitchFamily="2" charset="0"/>
                <a:cs typeface="Arial"/>
              </a:rPr>
              <a:t> </a:t>
            </a:r>
            <a:r>
              <a:rPr sz="2100" spc="55" dirty="0">
                <a:solidFill>
                  <a:srgbClr val="838787"/>
                </a:solidFill>
                <a:latin typeface="Work Sans" panose="00000500000000000000" pitchFamily="2" charset="0"/>
                <a:cs typeface="Arial"/>
              </a:rPr>
              <a:t>l'université</a:t>
            </a:r>
            <a:r>
              <a:rPr sz="2100" spc="-60" dirty="0">
                <a:solidFill>
                  <a:srgbClr val="838787"/>
                </a:solidFill>
                <a:latin typeface="Work Sans" panose="00000500000000000000" pitchFamily="2" charset="0"/>
                <a:cs typeface="Arial"/>
              </a:rPr>
              <a:t> </a:t>
            </a:r>
            <a:r>
              <a:rPr sz="2100" spc="105" dirty="0">
                <a:solidFill>
                  <a:srgbClr val="838787"/>
                </a:solidFill>
                <a:latin typeface="Work Sans" panose="00000500000000000000" pitchFamily="2" charset="0"/>
                <a:cs typeface="Arial"/>
              </a:rPr>
              <a:t>de</a:t>
            </a:r>
            <a:r>
              <a:rPr sz="2100" spc="-110" dirty="0">
                <a:solidFill>
                  <a:srgbClr val="838787"/>
                </a:solidFill>
                <a:latin typeface="Work Sans" panose="00000500000000000000" pitchFamily="2" charset="0"/>
                <a:cs typeface="Arial"/>
              </a:rPr>
              <a:t> </a:t>
            </a:r>
            <a:r>
              <a:rPr sz="2100" spc="-35" dirty="0">
                <a:solidFill>
                  <a:srgbClr val="838787"/>
                </a:solidFill>
                <a:latin typeface="Work Sans" panose="00000500000000000000" pitchFamily="2" charset="0"/>
                <a:cs typeface="Arial"/>
              </a:rPr>
              <a:t>Tours</a:t>
            </a:r>
            <a:endParaRPr sz="2100" dirty="0">
              <a:latin typeface="Work Sans" panose="00000500000000000000" pitchFamily="2" charset="0"/>
              <a:cs typeface="Arial"/>
            </a:endParaRPr>
          </a:p>
          <a:p>
            <a:pPr marL="17145">
              <a:lnSpc>
                <a:spcPts val="3140"/>
              </a:lnSpc>
              <a:spcBef>
                <a:spcPts val="1935"/>
              </a:spcBef>
            </a:pPr>
            <a:r>
              <a:rPr sz="2650" b="1" spc="10" dirty="0">
                <a:solidFill>
                  <a:srgbClr val="838787"/>
                </a:solidFill>
                <a:latin typeface="Work Sans" panose="00000500000000000000" pitchFamily="2" charset="0"/>
                <a:cs typeface="Work Sans"/>
              </a:rPr>
              <a:t>CALENDRIER ACADEMIQUE EN </a:t>
            </a:r>
            <a:r>
              <a:rPr sz="2650" b="1" spc="5" dirty="0">
                <a:solidFill>
                  <a:srgbClr val="838787"/>
                </a:solidFill>
                <a:latin typeface="Work Sans" panose="00000500000000000000" pitchFamily="2" charset="0"/>
                <a:cs typeface="Work Sans"/>
              </a:rPr>
              <a:t>INDE: Août -</a:t>
            </a:r>
            <a:r>
              <a:rPr sz="2650" b="1" spc="-245" dirty="0">
                <a:solidFill>
                  <a:srgbClr val="838787"/>
                </a:solidFill>
                <a:latin typeface="Work Sans" panose="00000500000000000000" pitchFamily="2" charset="0"/>
                <a:cs typeface="Work Sans"/>
              </a:rPr>
              <a:t> </a:t>
            </a:r>
            <a:r>
              <a:rPr sz="2650" b="1" spc="5" dirty="0">
                <a:solidFill>
                  <a:srgbClr val="838787"/>
                </a:solidFill>
                <a:latin typeface="Work Sans" panose="00000500000000000000" pitchFamily="2" charset="0"/>
                <a:cs typeface="Work Sans"/>
              </a:rPr>
              <a:t>Mai</a:t>
            </a:r>
            <a:endParaRPr sz="2650" dirty="0">
              <a:latin typeface="Work Sans" panose="00000500000000000000" pitchFamily="2" charset="0"/>
              <a:cs typeface="Work Sans"/>
            </a:endParaRPr>
          </a:p>
          <a:p>
            <a:pPr marL="17145">
              <a:lnSpc>
                <a:spcPts val="3140"/>
              </a:lnSpc>
            </a:pPr>
            <a:r>
              <a:rPr sz="2650" b="1" spc="10" dirty="0">
                <a:solidFill>
                  <a:srgbClr val="FF2600"/>
                </a:solidFill>
                <a:latin typeface="Work Sans" panose="00000500000000000000" pitchFamily="2" charset="0"/>
                <a:cs typeface="Work Sans"/>
              </a:rPr>
              <a:t>DOSSIER</a:t>
            </a:r>
            <a:r>
              <a:rPr sz="2650" b="1" spc="-100" dirty="0">
                <a:solidFill>
                  <a:srgbClr val="FF2600"/>
                </a:solidFill>
                <a:latin typeface="Work Sans" panose="00000500000000000000" pitchFamily="2" charset="0"/>
                <a:cs typeface="Work Sans"/>
              </a:rPr>
              <a:t> </a:t>
            </a:r>
            <a:r>
              <a:rPr sz="2650" b="1" spc="10" dirty="0">
                <a:solidFill>
                  <a:srgbClr val="FF2600"/>
                </a:solidFill>
                <a:latin typeface="Work Sans" panose="00000500000000000000" pitchFamily="2" charset="0"/>
                <a:cs typeface="Work Sans"/>
              </a:rPr>
              <a:t>A</a:t>
            </a:r>
            <a:r>
              <a:rPr sz="2650" b="1" spc="-95" dirty="0">
                <a:solidFill>
                  <a:srgbClr val="FF2600"/>
                </a:solidFill>
                <a:latin typeface="Work Sans" panose="00000500000000000000" pitchFamily="2" charset="0"/>
                <a:cs typeface="Work Sans"/>
              </a:rPr>
              <a:t> </a:t>
            </a:r>
            <a:r>
              <a:rPr sz="2650" b="1" spc="10" dirty="0">
                <a:solidFill>
                  <a:srgbClr val="FF2600"/>
                </a:solidFill>
                <a:latin typeface="Work Sans" panose="00000500000000000000" pitchFamily="2" charset="0"/>
                <a:cs typeface="Work Sans"/>
              </a:rPr>
              <a:t>REMETTRE</a:t>
            </a:r>
            <a:r>
              <a:rPr sz="2650" b="1" spc="-95" dirty="0">
                <a:solidFill>
                  <a:srgbClr val="FF2600"/>
                </a:solidFill>
                <a:latin typeface="Work Sans" panose="00000500000000000000" pitchFamily="2" charset="0"/>
                <a:cs typeface="Work Sans"/>
              </a:rPr>
              <a:t> </a:t>
            </a:r>
            <a:r>
              <a:rPr sz="2650" b="1" spc="10" dirty="0">
                <a:solidFill>
                  <a:srgbClr val="FF2600"/>
                </a:solidFill>
                <a:latin typeface="Work Sans" panose="00000500000000000000" pitchFamily="2" charset="0"/>
                <a:cs typeface="Work Sans"/>
              </a:rPr>
              <a:t>A</a:t>
            </a:r>
            <a:r>
              <a:rPr sz="2650" b="1" spc="-95" dirty="0">
                <a:solidFill>
                  <a:srgbClr val="FF2600"/>
                </a:solidFill>
                <a:latin typeface="Work Sans" panose="00000500000000000000" pitchFamily="2" charset="0"/>
                <a:cs typeface="Work Sans"/>
              </a:rPr>
              <a:t> </a:t>
            </a:r>
            <a:r>
              <a:rPr sz="2650" b="1" spc="10" dirty="0">
                <a:solidFill>
                  <a:srgbClr val="FF2600"/>
                </a:solidFill>
                <a:latin typeface="Work Sans" panose="00000500000000000000" pitchFamily="2" charset="0"/>
                <a:cs typeface="Work Sans"/>
              </a:rPr>
              <a:t>LA</a:t>
            </a:r>
            <a:r>
              <a:rPr sz="2650" b="1" spc="-95" dirty="0">
                <a:solidFill>
                  <a:srgbClr val="FF2600"/>
                </a:solidFill>
                <a:latin typeface="Work Sans" panose="00000500000000000000" pitchFamily="2" charset="0"/>
                <a:cs typeface="Work Sans"/>
              </a:rPr>
              <a:t> </a:t>
            </a:r>
            <a:r>
              <a:rPr sz="2650" b="1" spc="5" dirty="0">
                <a:solidFill>
                  <a:srgbClr val="FF2600"/>
                </a:solidFill>
                <a:latin typeface="Work Sans" panose="00000500000000000000" pitchFamily="2" charset="0"/>
                <a:cs typeface="Work Sans"/>
              </a:rPr>
              <a:t>DRI</a:t>
            </a:r>
            <a:r>
              <a:rPr sz="2650" b="1" spc="-100" dirty="0">
                <a:solidFill>
                  <a:srgbClr val="FF2600"/>
                </a:solidFill>
                <a:latin typeface="Work Sans" panose="00000500000000000000" pitchFamily="2" charset="0"/>
                <a:cs typeface="Work Sans"/>
              </a:rPr>
              <a:t> </a:t>
            </a:r>
            <a:r>
              <a:rPr sz="2650" b="1" spc="-70" dirty="0">
                <a:solidFill>
                  <a:srgbClr val="FF2600"/>
                </a:solidFill>
                <a:latin typeface="Work Sans" panose="00000500000000000000" pitchFamily="2" charset="0"/>
                <a:cs typeface="Work Sans"/>
              </a:rPr>
              <a:t>AVANT</a:t>
            </a:r>
            <a:r>
              <a:rPr sz="2650" b="1" dirty="0">
                <a:solidFill>
                  <a:srgbClr val="FF2600"/>
                </a:solidFill>
                <a:latin typeface="Work Sans" panose="00000500000000000000" pitchFamily="2" charset="0"/>
                <a:cs typeface="Work Sans"/>
              </a:rPr>
              <a:t> </a:t>
            </a:r>
            <a:r>
              <a:rPr sz="2650" b="1" spc="5" dirty="0">
                <a:solidFill>
                  <a:srgbClr val="FF2600"/>
                </a:solidFill>
                <a:latin typeface="Work Sans" panose="00000500000000000000" pitchFamily="2" charset="0"/>
                <a:cs typeface="Work Sans"/>
              </a:rPr>
              <a:t>LE</a:t>
            </a:r>
            <a:r>
              <a:rPr sz="2650" b="1" dirty="0">
                <a:solidFill>
                  <a:srgbClr val="FF2600"/>
                </a:solidFill>
                <a:latin typeface="Work Sans" panose="00000500000000000000" pitchFamily="2" charset="0"/>
                <a:cs typeface="Work Sans"/>
              </a:rPr>
              <a:t> </a:t>
            </a:r>
            <a:r>
              <a:rPr lang="fr-FR" sz="2650" b="1" spc="5" dirty="0">
                <a:solidFill>
                  <a:srgbClr val="FF2600"/>
                </a:solidFill>
                <a:latin typeface="Work Sans" panose="00000500000000000000" pitchFamily="2" charset="0"/>
                <a:cs typeface="Work Sans"/>
              </a:rPr>
              <a:t>15</a:t>
            </a:r>
            <a:r>
              <a:rPr sz="2650" b="1" dirty="0">
                <a:solidFill>
                  <a:srgbClr val="FF2600"/>
                </a:solidFill>
                <a:latin typeface="Work Sans" panose="00000500000000000000" pitchFamily="2" charset="0"/>
                <a:cs typeface="Work Sans"/>
              </a:rPr>
              <a:t> </a:t>
            </a:r>
            <a:r>
              <a:rPr sz="2650" b="1" spc="5" dirty="0" err="1">
                <a:solidFill>
                  <a:srgbClr val="FF2600"/>
                </a:solidFill>
                <a:latin typeface="Work Sans" panose="00000500000000000000" pitchFamily="2" charset="0"/>
                <a:cs typeface="Work Sans"/>
              </a:rPr>
              <a:t>décembre</a:t>
            </a:r>
            <a:r>
              <a:rPr sz="2650" b="1" dirty="0">
                <a:solidFill>
                  <a:srgbClr val="FF2600"/>
                </a:solidFill>
                <a:latin typeface="Work Sans" panose="00000500000000000000" pitchFamily="2" charset="0"/>
                <a:cs typeface="Work Sans"/>
              </a:rPr>
              <a:t> </a:t>
            </a:r>
            <a:r>
              <a:rPr sz="2650" b="1" spc="5" dirty="0">
                <a:solidFill>
                  <a:srgbClr val="FF2600"/>
                </a:solidFill>
                <a:latin typeface="Work Sans" panose="00000500000000000000" pitchFamily="2" charset="0"/>
                <a:cs typeface="Work Sans"/>
              </a:rPr>
              <a:t>202</a:t>
            </a:r>
            <a:r>
              <a:rPr lang="fr-FR" sz="2650" b="1" spc="5" dirty="0">
                <a:solidFill>
                  <a:srgbClr val="FF2600"/>
                </a:solidFill>
                <a:latin typeface="Work Sans" panose="00000500000000000000" pitchFamily="2" charset="0"/>
                <a:cs typeface="Work Sans"/>
              </a:rPr>
              <a:t>4 ou plus tard si accord filière (SRM, Vel Tech)</a:t>
            </a:r>
            <a:endParaRPr sz="2650" dirty="0">
              <a:latin typeface="Work Sans" panose="00000500000000000000" pitchFamily="2" charset="0"/>
              <a:cs typeface="Work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spc="35">
                <a:solidFill>
                  <a:srgbClr val="838787"/>
                </a:solidFill>
                <a:latin typeface="Trebuchet MS"/>
                <a:cs typeface="Trebuchet MS"/>
              </a:rPr>
              <a:t>MOBILITÉ </a:t>
            </a:r>
            <a:r>
              <a:rPr sz="2400" spc="10">
                <a:solidFill>
                  <a:srgbClr val="838787"/>
                </a:solidFill>
                <a:latin typeface="Trebuchet MS"/>
                <a:cs typeface="Trebuchet MS"/>
              </a:rPr>
              <a:t>ÉTUDIANTE </a:t>
            </a:r>
            <a:r>
              <a:rPr sz="2400" spc="60">
                <a:solidFill>
                  <a:srgbClr val="838787"/>
                </a:solidFill>
                <a:latin typeface="Trebuchet MS"/>
                <a:cs typeface="Trebuchet MS"/>
              </a:rPr>
              <a:t>EN</a:t>
            </a:r>
            <a:r>
              <a:rPr sz="2400" spc="175">
                <a:solidFill>
                  <a:srgbClr val="838787"/>
                </a:solidFill>
                <a:latin typeface="Trebuchet MS"/>
                <a:cs typeface="Trebuchet MS"/>
              </a:rPr>
              <a:t> </a:t>
            </a:r>
            <a:r>
              <a:rPr sz="2400" spc="100">
                <a:solidFill>
                  <a:srgbClr val="838787"/>
                </a:solidFill>
                <a:latin typeface="Trebuchet MS"/>
                <a:cs typeface="Trebuchet MS"/>
              </a:rPr>
              <a:t>INDE</a:t>
            </a:r>
            <a:endParaRPr sz="2400">
              <a:latin typeface="Trebuchet MS"/>
              <a:cs typeface="Trebuchet MS"/>
            </a:endParaRPr>
          </a:p>
        </p:txBody>
      </p:sp>
      <p:grpSp>
        <p:nvGrpSpPr>
          <p:cNvPr id="8" name="Groupe 7">
            <a:extLst>
              <a:ext uri="{FF2B5EF4-FFF2-40B4-BE49-F238E27FC236}">
                <a16:creationId xmlns:a16="http://schemas.microsoft.com/office/drawing/2014/main" id="{1E6FD802-037B-4DA3-9C41-4E62A6B823A7}"/>
              </a:ext>
            </a:extLst>
          </p:cNvPr>
          <p:cNvGrpSpPr/>
          <p:nvPr/>
        </p:nvGrpSpPr>
        <p:grpSpPr>
          <a:xfrm>
            <a:off x="9017000" y="76200"/>
            <a:ext cx="3494463" cy="889000"/>
            <a:chOff x="9017000" y="76200"/>
            <a:chExt cx="3494463" cy="889000"/>
          </a:xfrm>
        </p:grpSpPr>
        <p:sp>
          <p:nvSpPr>
            <p:cNvPr id="3" name="object 3"/>
            <p:cNvSpPr/>
            <p:nvPr/>
          </p:nvSpPr>
          <p:spPr>
            <a:xfrm>
              <a:off x="11379200" y="76200"/>
              <a:ext cx="1132263" cy="80067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017000" y="76200"/>
              <a:ext cx="2260600" cy="889000"/>
            </a:xfrm>
            <a:prstGeom prst="rect">
              <a:avLst/>
            </a:prstGeom>
            <a:blipFill>
              <a:blip r:embed="rId3" cstate="print"/>
              <a:stretch>
                <a:fillRect/>
              </a:stretch>
            </a:blipFill>
            <a:effectLst>
              <a:softEdge rad="25400"/>
            </a:effectLst>
          </p:spPr>
          <p:txBody>
            <a:bodyPr wrap="square" lIns="0" tIns="0" rIns="0" bIns="0" rtlCol="0"/>
            <a:lstStyle/>
            <a:p>
              <a:endParaRPr/>
            </a:p>
          </p:txBody>
        </p:sp>
      </p:grpSp>
      <p:sp>
        <p:nvSpPr>
          <p:cNvPr id="5" name="object 5"/>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444500" y="1078372"/>
            <a:ext cx="12230100" cy="8444556"/>
          </a:xfrm>
          <a:prstGeom prst="rect">
            <a:avLst/>
          </a:prstGeom>
        </p:spPr>
        <p:txBody>
          <a:bodyPr vert="horz" wrap="square" lIns="0" tIns="12700" rIns="0" bIns="0" rtlCol="0" anchor="t">
            <a:spAutoFit/>
          </a:bodyPr>
          <a:lstStyle/>
          <a:p>
            <a:pPr marL="12700">
              <a:lnSpc>
                <a:spcPct val="100000"/>
              </a:lnSpc>
              <a:spcBef>
                <a:spcPts val="100"/>
              </a:spcBef>
            </a:pPr>
            <a:r>
              <a:rPr lang="fr-FR" sz="4300" spc="-5" dirty="0">
                <a:solidFill>
                  <a:srgbClr val="34A4DA"/>
                </a:solidFill>
                <a:latin typeface="Arial"/>
                <a:ea typeface="+mj-ea"/>
                <a:cs typeface="Arial"/>
              </a:rPr>
              <a:t>ETUDIER</a:t>
            </a:r>
            <a:r>
              <a:rPr sz="4300" spc="-5" dirty="0">
                <a:solidFill>
                  <a:srgbClr val="34A4DA"/>
                </a:solidFill>
                <a:latin typeface="Arial"/>
                <a:ea typeface="+mj-ea"/>
                <a:cs typeface="Arial"/>
              </a:rPr>
              <a:t> EN INDE CÔTÉ PRATIQUE</a:t>
            </a:r>
          </a:p>
          <a:p>
            <a:pPr marL="12700">
              <a:lnSpc>
                <a:spcPct val="100000"/>
              </a:lnSpc>
              <a:spcBef>
                <a:spcPts val="1590"/>
              </a:spcBef>
            </a:pPr>
            <a:r>
              <a:rPr sz="2000" spc="-5" dirty="0">
                <a:solidFill>
                  <a:srgbClr val="838787"/>
                </a:solidFill>
                <a:latin typeface="Work Sans"/>
                <a:cs typeface="Arial"/>
              </a:rPr>
              <a:t>▸ </a:t>
            </a:r>
            <a:r>
              <a:rPr sz="2000" spc="-5" dirty="0" err="1">
                <a:solidFill>
                  <a:srgbClr val="838787"/>
                </a:solidFill>
                <a:latin typeface="Work Sans"/>
                <a:cs typeface="Arial"/>
              </a:rPr>
              <a:t>formalités</a:t>
            </a:r>
            <a:r>
              <a:rPr sz="2000" spc="-5" dirty="0">
                <a:solidFill>
                  <a:srgbClr val="838787"/>
                </a:solidFill>
                <a:latin typeface="Work Sans"/>
                <a:cs typeface="Arial"/>
              </a:rPr>
              <a:t> : visa </a:t>
            </a:r>
            <a:r>
              <a:rPr lang="fr-FR" sz="2000" spc="-5" dirty="0">
                <a:solidFill>
                  <a:srgbClr val="838787"/>
                </a:solidFill>
                <a:latin typeface="Work Sans"/>
                <a:cs typeface="Arial"/>
              </a:rPr>
              <a:t>études ou stage - https://www.visa-inde.fr/</a:t>
            </a:r>
            <a:endParaRPr sz="2000" spc="-5" dirty="0">
              <a:solidFill>
                <a:srgbClr val="838787"/>
              </a:solidFill>
              <a:latin typeface="Work Sans"/>
              <a:cs typeface="Arial"/>
            </a:endParaRPr>
          </a:p>
          <a:p>
            <a:pPr marL="12700">
              <a:lnSpc>
                <a:spcPct val="100000"/>
              </a:lnSpc>
              <a:spcBef>
                <a:spcPts val="1820"/>
              </a:spcBef>
            </a:pPr>
            <a:r>
              <a:rPr sz="2000" spc="-5" dirty="0">
                <a:solidFill>
                  <a:srgbClr val="838787"/>
                </a:solidFill>
                <a:latin typeface="Work Sans"/>
                <a:cs typeface="Arial"/>
              </a:rPr>
              <a:t>▸ </a:t>
            </a:r>
            <a:r>
              <a:rPr sz="2000" spc="-5" dirty="0" err="1">
                <a:solidFill>
                  <a:srgbClr val="838787"/>
                </a:solidFill>
                <a:latin typeface="Work Sans"/>
                <a:cs typeface="Arial"/>
              </a:rPr>
              <a:t>décalage</a:t>
            </a:r>
            <a:r>
              <a:rPr sz="2000" spc="-5" dirty="0">
                <a:solidFill>
                  <a:srgbClr val="838787"/>
                </a:solidFill>
                <a:latin typeface="Work Sans"/>
                <a:cs typeface="Arial"/>
              </a:rPr>
              <a:t> </a:t>
            </a:r>
            <a:r>
              <a:rPr sz="2000" spc="-5" dirty="0" err="1">
                <a:solidFill>
                  <a:srgbClr val="838787"/>
                </a:solidFill>
                <a:latin typeface="Work Sans"/>
                <a:cs typeface="Arial"/>
              </a:rPr>
              <a:t>horaire</a:t>
            </a:r>
            <a:r>
              <a:rPr sz="2000" spc="-5" dirty="0">
                <a:solidFill>
                  <a:srgbClr val="838787"/>
                </a:solidFill>
                <a:latin typeface="Work Sans"/>
                <a:cs typeface="Arial"/>
              </a:rPr>
              <a:t> : +3h30 </a:t>
            </a:r>
            <a:r>
              <a:rPr sz="2000" spc="-5" dirty="0" err="1">
                <a:solidFill>
                  <a:srgbClr val="838787"/>
                </a:solidFill>
                <a:latin typeface="Work Sans"/>
                <a:cs typeface="Arial"/>
              </a:rPr>
              <a:t>en</a:t>
            </a:r>
            <a:r>
              <a:rPr sz="2000" spc="-5" dirty="0">
                <a:solidFill>
                  <a:srgbClr val="838787"/>
                </a:solidFill>
                <a:latin typeface="Work Sans"/>
                <a:cs typeface="Arial"/>
              </a:rPr>
              <a:t> </a:t>
            </a:r>
            <a:r>
              <a:rPr sz="2000" spc="-5" dirty="0" err="1">
                <a:solidFill>
                  <a:srgbClr val="838787"/>
                </a:solidFill>
                <a:latin typeface="Work Sans"/>
                <a:cs typeface="Arial"/>
              </a:rPr>
              <a:t>été</a:t>
            </a:r>
            <a:r>
              <a:rPr sz="2000" spc="-5" dirty="0">
                <a:solidFill>
                  <a:srgbClr val="838787"/>
                </a:solidFill>
                <a:latin typeface="Work Sans"/>
                <a:cs typeface="Arial"/>
              </a:rPr>
              <a:t>, +4h30 </a:t>
            </a:r>
            <a:r>
              <a:rPr sz="2000" spc="-5" dirty="0" err="1">
                <a:solidFill>
                  <a:srgbClr val="838787"/>
                </a:solidFill>
                <a:latin typeface="Work Sans"/>
                <a:cs typeface="Arial"/>
              </a:rPr>
              <a:t>en</a:t>
            </a:r>
            <a:r>
              <a:rPr sz="2000" spc="-5" dirty="0">
                <a:solidFill>
                  <a:srgbClr val="838787"/>
                </a:solidFill>
                <a:latin typeface="Work Sans"/>
                <a:cs typeface="Arial"/>
              </a:rPr>
              <a:t> hiver</a:t>
            </a:r>
          </a:p>
          <a:p>
            <a:pPr marL="12700">
              <a:lnSpc>
                <a:spcPct val="100000"/>
              </a:lnSpc>
              <a:spcBef>
                <a:spcPts val="1820"/>
              </a:spcBef>
            </a:pPr>
            <a:r>
              <a:rPr sz="2000" spc="-5" dirty="0">
                <a:solidFill>
                  <a:srgbClr val="838787"/>
                </a:solidFill>
                <a:latin typeface="Work Sans"/>
                <a:cs typeface="Arial"/>
              </a:rPr>
              <a:t>▸ </a:t>
            </a:r>
            <a:r>
              <a:rPr sz="2000" spc="-5" dirty="0" err="1">
                <a:solidFill>
                  <a:srgbClr val="838787"/>
                </a:solidFill>
                <a:latin typeface="Work Sans"/>
                <a:cs typeface="Arial"/>
              </a:rPr>
              <a:t>personnes</a:t>
            </a:r>
            <a:r>
              <a:rPr sz="2000" spc="-5" dirty="0">
                <a:solidFill>
                  <a:srgbClr val="838787"/>
                </a:solidFill>
                <a:latin typeface="Work Sans"/>
                <a:cs typeface="Arial"/>
              </a:rPr>
              <a:t> </a:t>
            </a:r>
            <a:r>
              <a:rPr sz="2000" spc="-5" dirty="0" err="1">
                <a:solidFill>
                  <a:srgbClr val="838787"/>
                </a:solidFill>
                <a:latin typeface="Work Sans"/>
                <a:cs typeface="Arial"/>
              </a:rPr>
              <a:t>ressources</a:t>
            </a:r>
            <a:r>
              <a:rPr sz="2000" spc="-5" dirty="0">
                <a:solidFill>
                  <a:srgbClr val="838787"/>
                </a:solidFill>
                <a:latin typeface="Work Sans"/>
                <a:cs typeface="Arial"/>
              </a:rPr>
              <a:t> : </a:t>
            </a:r>
            <a:r>
              <a:rPr sz="2000" spc="-5" dirty="0" err="1">
                <a:solidFill>
                  <a:srgbClr val="838787"/>
                </a:solidFill>
                <a:latin typeface="Work Sans"/>
                <a:cs typeface="Arial"/>
              </a:rPr>
              <a:t>université</a:t>
            </a:r>
            <a:r>
              <a:rPr sz="2000" spc="-5" dirty="0">
                <a:solidFill>
                  <a:srgbClr val="838787"/>
                </a:solidFill>
                <a:latin typeface="Work Sans"/>
                <a:cs typeface="Arial"/>
              </a:rPr>
              <a:t> / </a:t>
            </a:r>
            <a:r>
              <a:rPr sz="2000" spc="-5" dirty="0" err="1">
                <a:solidFill>
                  <a:srgbClr val="838787"/>
                </a:solidFill>
                <a:latin typeface="Work Sans"/>
                <a:cs typeface="Arial"/>
              </a:rPr>
              <a:t>consulat</a:t>
            </a:r>
            <a:r>
              <a:rPr sz="2000" spc="-5" dirty="0">
                <a:solidFill>
                  <a:srgbClr val="838787"/>
                </a:solidFill>
                <a:latin typeface="Work Sans"/>
                <a:cs typeface="Arial"/>
              </a:rPr>
              <a:t> / </a:t>
            </a:r>
            <a:r>
              <a:rPr lang="fr-FR" sz="2000" spc="-5" dirty="0">
                <a:solidFill>
                  <a:srgbClr val="838787"/>
                </a:solidFill>
                <a:latin typeface="Work Sans"/>
                <a:cs typeface="Arial"/>
              </a:rPr>
              <a:t>attaché de coopération pour le français zone sud (Chennai) / </a:t>
            </a:r>
            <a:r>
              <a:rPr sz="2000" spc="-5" dirty="0" err="1">
                <a:solidFill>
                  <a:srgbClr val="838787"/>
                </a:solidFill>
                <a:latin typeface="Work Sans"/>
                <a:cs typeface="Arial"/>
              </a:rPr>
              <a:t>représentant</a:t>
            </a:r>
            <a:r>
              <a:rPr sz="2000" spc="-5" dirty="0">
                <a:solidFill>
                  <a:srgbClr val="838787"/>
                </a:solidFill>
                <a:latin typeface="Work Sans"/>
                <a:cs typeface="Arial"/>
              </a:rPr>
              <a:t> Région à Pondichéry</a:t>
            </a:r>
          </a:p>
          <a:p>
            <a:pPr marL="12700">
              <a:lnSpc>
                <a:spcPct val="100000"/>
              </a:lnSpc>
              <a:spcBef>
                <a:spcPts val="1820"/>
              </a:spcBef>
            </a:pPr>
            <a:r>
              <a:rPr sz="2000" spc="-5" dirty="0">
                <a:solidFill>
                  <a:srgbClr val="838787"/>
                </a:solidFill>
                <a:latin typeface="Work Sans"/>
                <a:cs typeface="Arial"/>
              </a:rPr>
              <a:t>▸ </a:t>
            </a:r>
            <a:r>
              <a:rPr sz="2000" spc="-5" dirty="0" err="1">
                <a:solidFill>
                  <a:srgbClr val="838787"/>
                </a:solidFill>
                <a:latin typeface="Work Sans"/>
                <a:cs typeface="Arial"/>
              </a:rPr>
              <a:t>logement</a:t>
            </a:r>
            <a:r>
              <a:rPr sz="2000" spc="-5" dirty="0">
                <a:solidFill>
                  <a:srgbClr val="838787"/>
                </a:solidFill>
                <a:latin typeface="Work Sans"/>
                <a:cs typeface="Arial"/>
              </a:rPr>
              <a:t> : </a:t>
            </a:r>
            <a:r>
              <a:rPr sz="2000" spc="-5" dirty="0" err="1">
                <a:solidFill>
                  <a:srgbClr val="838787"/>
                </a:solidFill>
                <a:latin typeface="Work Sans"/>
                <a:cs typeface="Arial"/>
              </a:rPr>
              <a:t>internat</a:t>
            </a:r>
            <a:r>
              <a:rPr sz="2000" spc="-5" dirty="0">
                <a:solidFill>
                  <a:srgbClr val="838787"/>
                </a:solidFill>
                <a:latin typeface="Work Sans"/>
                <a:cs typeface="Arial"/>
              </a:rPr>
              <a:t> sur campus / location hors campus (1</a:t>
            </a:r>
            <a:r>
              <a:rPr lang="fr-FR" sz="2000" spc="-5" dirty="0">
                <a:solidFill>
                  <a:srgbClr val="838787"/>
                </a:solidFill>
                <a:latin typeface="Work Sans"/>
                <a:cs typeface="Arial"/>
              </a:rPr>
              <a:t>50</a:t>
            </a:r>
            <a:r>
              <a:rPr sz="2000" spc="-5" dirty="0">
                <a:solidFill>
                  <a:srgbClr val="838787"/>
                </a:solidFill>
                <a:latin typeface="Work Sans"/>
                <a:cs typeface="Arial"/>
              </a:rPr>
              <a:t> à </a:t>
            </a:r>
            <a:r>
              <a:rPr lang="fr-FR" sz="2000" spc="-5" dirty="0">
                <a:solidFill>
                  <a:srgbClr val="838787"/>
                </a:solidFill>
                <a:latin typeface="Work Sans"/>
                <a:cs typeface="Arial"/>
              </a:rPr>
              <a:t>300</a:t>
            </a:r>
            <a:r>
              <a:rPr sz="2000" spc="-5" dirty="0">
                <a:solidFill>
                  <a:srgbClr val="838787"/>
                </a:solidFill>
                <a:latin typeface="Work Sans"/>
                <a:cs typeface="Arial"/>
              </a:rPr>
              <a:t>€ / </a:t>
            </a:r>
            <a:r>
              <a:rPr sz="2000" spc="-5" dirty="0" err="1">
                <a:solidFill>
                  <a:srgbClr val="838787"/>
                </a:solidFill>
                <a:latin typeface="Work Sans"/>
                <a:cs typeface="Arial"/>
              </a:rPr>
              <a:t>mois</a:t>
            </a:r>
            <a:r>
              <a:rPr sz="2000" spc="-5" dirty="0">
                <a:solidFill>
                  <a:srgbClr val="838787"/>
                </a:solidFill>
                <a:latin typeface="Work Sans"/>
                <a:cs typeface="Arial"/>
              </a:rPr>
              <a:t>)</a:t>
            </a:r>
          </a:p>
          <a:p>
            <a:pPr marL="12700">
              <a:lnSpc>
                <a:spcPct val="100000"/>
              </a:lnSpc>
              <a:spcBef>
                <a:spcPts val="1820"/>
              </a:spcBef>
            </a:pPr>
            <a:r>
              <a:rPr sz="2000" spc="-5" dirty="0">
                <a:solidFill>
                  <a:srgbClr val="838787"/>
                </a:solidFill>
                <a:latin typeface="Work Sans"/>
                <a:cs typeface="Arial"/>
              </a:rPr>
              <a:t>▸ </a:t>
            </a:r>
            <a:r>
              <a:rPr sz="2000" spc="-5" dirty="0" err="1">
                <a:solidFill>
                  <a:srgbClr val="838787"/>
                </a:solidFill>
                <a:latin typeface="Work Sans"/>
                <a:cs typeface="Arial"/>
              </a:rPr>
              <a:t>déplacements</a:t>
            </a:r>
            <a:r>
              <a:rPr sz="2000" spc="-5" dirty="0">
                <a:solidFill>
                  <a:srgbClr val="838787"/>
                </a:solidFill>
                <a:latin typeface="Work Sans"/>
                <a:cs typeface="Arial"/>
              </a:rPr>
              <a:t> : auto rickshaw / uber </a:t>
            </a:r>
            <a:r>
              <a:rPr sz="2000" spc="-5" dirty="0" err="1">
                <a:solidFill>
                  <a:srgbClr val="838787"/>
                </a:solidFill>
                <a:latin typeface="Work Sans"/>
                <a:cs typeface="Arial"/>
              </a:rPr>
              <a:t>ou</a:t>
            </a:r>
            <a:r>
              <a:rPr sz="2000" spc="-5" dirty="0">
                <a:solidFill>
                  <a:srgbClr val="838787"/>
                </a:solidFill>
                <a:latin typeface="Work Sans"/>
                <a:cs typeface="Arial"/>
              </a:rPr>
              <a:t> ola / bus / scooter / </a:t>
            </a:r>
            <a:r>
              <a:rPr sz="2000" spc="-5" dirty="0" err="1">
                <a:solidFill>
                  <a:srgbClr val="838787"/>
                </a:solidFill>
                <a:latin typeface="Work Sans"/>
                <a:cs typeface="Arial"/>
              </a:rPr>
              <a:t>métro</a:t>
            </a:r>
            <a:r>
              <a:rPr sz="2000" spc="-5" dirty="0">
                <a:solidFill>
                  <a:srgbClr val="838787"/>
                </a:solidFill>
                <a:latin typeface="Work Sans"/>
                <a:cs typeface="Arial"/>
              </a:rPr>
              <a:t> à Chennai</a:t>
            </a:r>
          </a:p>
          <a:p>
            <a:pPr marL="12700">
              <a:spcBef>
                <a:spcPts val="2020"/>
              </a:spcBef>
            </a:pPr>
            <a:r>
              <a:rPr sz="2000" spc="-5" dirty="0">
                <a:solidFill>
                  <a:srgbClr val="838787"/>
                </a:solidFill>
                <a:latin typeface="Work Sans"/>
                <a:cs typeface="Arial"/>
              </a:rPr>
              <a:t>▸ co</a:t>
            </a:r>
            <a:r>
              <a:rPr lang="fr-FR" sz="2000" spc="-5" dirty="0">
                <a:solidFill>
                  <a:srgbClr val="838787"/>
                </a:solidFill>
                <a:latin typeface="Work Sans"/>
                <a:cs typeface="Arial"/>
              </a:rPr>
              <a:t>û</a:t>
            </a:r>
            <a:r>
              <a:rPr sz="2000" spc="-5" dirty="0">
                <a:solidFill>
                  <a:srgbClr val="838787"/>
                </a:solidFill>
                <a:latin typeface="Work Sans"/>
                <a:cs typeface="Arial"/>
              </a:rPr>
              <a:t>t de la vie : 1€ = </a:t>
            </a:r>
            <a:r>
              <a:rPr lang="fr-FR" sz="2000" spc="-5" dirty="0">
                <a:solidFill>
                  <a:srgbClr val="838787"/>
                </a:solidFill>
                <a:latin typeface="Work Sans"/>
                <a:cs typeface="Arial"/>
              </a:rPr>
              <a:t>90₹</a:t>
            </a:r>
            <a:r>
              <a:rPr sz="2000" spc="-5" dirty="0">
                <a:solidFill>
                  <a:srgbClr val="838787"/>
                </a:solidFill>
                <a:latin typeface="Work Sans"/>
                <a:cs typeface="Arial"/>
              </a:rPr>
              <a:t>, 1L </a:t>
            </a:r>
            <a:r>
              <a:rPr sz="2000" spc="-5" dirty="0" err="1">
                <a:solidFill>
                  <a:srgbClr val="838787"/>
                </a:solidFill>
                <a:latin typeface="Work Sans"/>
                <a:cs typeface="Arial"/>
              </a:rPr>
              <a:t>eau</a:t>
            </a:r>
            <a:r>
              <a:rPr sz="2000" spc="-5" dirty="0">
                <a:solidFill>
                  <a:srgbClr val="838787"/>
                </a:solidFill>
                <a:latin typeface="Work Sans"/>
                <a:cs typeface="Arial"/>
              </a:rPr>
              <a:t> 20</a:t>
            </a:r>
            <a:r>
              <a:rPr lang="fr-FR" sz="2000" spc="-5" dirty="0">
                <a:solidFill>
                  <a:srgbClr val="838787"/>
                </a:solidFill>
                <a:latin typeface="Work Sans"/>
                <a:cs typeface="Arial"/>
              </a:rPr>
              <a:t>₹</a:t>
            </a:r>
            <a:r>
              <a:rPr sz="2000" spc="-5" dirty="0">
                <a:solidFill>
                  <a:srgbClr val="838787"/>
                </a:solidFill>
                <a:latin typeface="Work Sans"/>
                <a:cs typeface="Arial"/>
              </a:rPr>
              <a:t>, 1 </a:t>
            </a:r>
            <a:r>
              <a:rPr sz="2000" spc="-5" dirty="0" err="1">
                <a:solidFill>
                  <a:srgbClr val="838787"/>
                </a:solidFill>
                <a:latin typeface="Work Sans"/>
                <a:cs typeface="Arial"/>
              </a:rPr>
              <a:t>repas</a:t>
            </a:r>
            <a:r>
              <a:rPr lang="fr-FR" sz="2000" spc="-5" dirty="0">
                <a:solidFill>
                  <a:srgbClr val="838787"/>
                </a:solidFill>
                <a:latin typeface="Work Sans"/>
                <a:cs typeface="Arial"/>
              </a:rPr>
              <a:t> 200</a:t>
            </a:r>
            <a:r>
              <a:rPr sz="2000" spc="-5" dirty="0">
                <a:solidFill>
                  <a:srgbClr val="838787"/>
                </a:solidFill>
                <a:latin typeface="Work Sans"/>
                <a:cs typeface="Arial"/>
              </a:rPr>
              <a:t> à 800</a:t>
            </a:r>
            <a:r>
              <a:rPr lang="fr-FR" sz="2000" spc="-5" dirty="0">
                <a:solidFill>
                  <a:srgbClr val="838787"/>
                </a:solidFill>
                <a:latin typeface="Work Sans"/>
                <a:cs typeface="Arial"/>
              </a:rPr>
              <a:t>₹</a:t>
            </a:r>
            <a:endParaRPr sz="2000" spc="-5" dirty="0">
              <a:solidFill>
                <a:srgbClr val="838787"/>
              </a:solidFill>
              <a:latin typeface="Work Sans"/>
              <a:cs typeface="Arial"/>
            </a:endParaRPr>
          </a:p>
          <a:p>
            <a:pPr marL="1790700" marR="951865" indent="-1778000">
              <a:lnSpc>
                <a:spcPct val="108500"/>
              </a:lnSpc>
              <a:spcBef>
                <a:spcPts val="1600"/>
              </a:spcBef>
            </a:pPr>
            <a:r>
              <a:rPr sz="2000" spc="-5" dirty="0">
                <a:solidFill>
                  <a:srgbClr val="838787"/>
                </a:solidFill>
                <a:latin typeface="Work Sans"/>
                <a:cs typeface="Arial"/>
              </a:rPr>
              <a:t>▸ </a:t>
            </a:r>
            <a:r>
              <a:rPr sz="2000" spc="-5" dirty="0" err="1">
                <a:solidFill>
                  <a:srgbClr val="838787"/>
                </a:solidFill>
                <a:latin typeface="Work Sans"/>
                <a:cs typeface="Arial"/>
              </a:rPr>
              <a:t>téléphone</a:t>
            </a:r>
            <a:r>
              <a:rPr sz="2000" spc="-5" dirty="0">
                <a:solidFill>
                  <a:srgbClr val="838787"/>
                </a:solidFill>
                <a:latin typeface="Work Sans"/>
                <a:cs typeface="Arial"/>
              </a:rPr>
              <a:t> et internet : sim locale </a:t>
            </a:r>
            <a:r>
              <a:rPr sz="2000" spc="-5" dirty="0" err="1">
                <a:solidFill>
                  <a:srgbClr val="838787"/>
                </a:solidFill>
                <a:latin typeface="Work Sans"/>
                <a:cs typeface="Arial"/>
              </a:rPr>
              <a:t>appels</a:t>
            </a:r>
            <a:r>
              <a:rPr sz="2000" spc="-5" dirty="0">
                <a:solidFill>
                  <a:srgbClr val="838787"/>
                </a:solidFill>
                <a:latin typeface="Work Sans"/>
                <a:cs typeface="Arial"/>
              </a:rPr>
              <a:t> </a:t>
            </a:r>
            <a:r>
              <a:rPr sz="2000" spc="-5" dirty="0" err="1">
                <a:solidFill>
                  <a:srgbClr val="838787"/>
                </a:solidFill>
                <a:latin typeface="Work Sans"/>
                <a:cs typeface="Arial"/>
              </a:rPr>
              <a:t>nationaux</a:t>
            </a:r>
            <a:r>
              <a:rPr sz="2000" spc="-5" dirty="0">
                <a:solidFill>
                  <a:srgbClr val="838787"/>
                </a:solidFill>
                <a:latin typeface="Work Sans"/>
                <a:cs typeface="Arial"/>
              </a:rPr>
              <a:t> </a:t>
            </a:r>
            <a:r>
              <a:rPr sz="2000" spc="-5" dirty="0" err="1">
                <a:solidFill>
                  <a:srgbClr val="838787"/>
                </a:solidFill>
                <a:latin typeface="Work Sans"/>
                <a:cs typeface="Arial"/>
              </a:rPr>
              <a:t>illimités</a:t>
            </a:r>
            <a:r>
              <a:rPr sz="2000" spc="-5" dirty="0">
                <a:solidFill>
                  <a:srgbClr val="838787"/>
                </a:solidFill>
                <a:latin typeface="Work Sans"/>
                <a:cs typeface="Arial"/>
              </a:rPr>
              <a:t> + 2GB/ </a:t>
            </a:r>
            <a:r>
              <a:rPr sz="2000" spc="-5" dirty="0" err="1">
                <a:solidFill>
                  <a:srgbClr val="838787"/>
                </a:solidFill>
                <a:latin typeface="Work Sans"/>
                <a:cs typeface="Arial"/>
              </a:rPr>
              <a:t>jours</a:t>
            </a:r>
            <a:r>
              <a:rPr sz="2000" spc="-5" dirty="0">
                <a:solidFill>
                  <a:srgbClr val="838787"/>
                </a:solidFill>
                <a:latin typeface="Work Sans"/>
                <a:cs typeface="Arial"/>
              </a:rPr>
              <a:t> = </a:t>
            </a:r>
            <a:r>
              <a:rPr lang="fr-FR" sz="2000" spc="-5" dirty="0">
                <a:solidFill>
                  <a:srgbClr val="838787"/>
                </a:solidFill>
                <a:latin typeface="Work Sans"/>
                <a:cs typeface="Arial"/>
              </a:rPr>
              <a:t>5</a:t>
            </a:r>
            <a:r>
              <a:rPr sz="2000" spc="-5" dirty="0">
                <a:solidFill>
                  <a:srgbClr val="838787"/>
                </a:solidFill>
                <a:latin typeface="Work Sans"/>
                <a:cs typeface="Arial"/>
              </a:rPr>
              <a:t>€/</a:t>
            </a:r>
            <a:r>
              <a:rPr sz="2000" spc="-5" dirty="0" err="1">
                <a:solidFill>
                  <a:srgbClr val="838787"/>
                </a:solidFill>
                <a:latin typeface="Work Sans"/>
                <a:cs typeface="Arial"/>
              </a:rPr>
              <a:t>mois</a:t>
            </a:r>
            <a:r>
              <a:rPr lang="fr-FR" sz="2000" spc="-5" dirty="0">
                <a:solidFill>
                  <a:srgbClr val="838787"/>
                </a:solidFill>
                <a:latin typeface="Work Sans"/>
                <a:cs typeface="Arial"/>
              </a:rPr>
              <a:t>  </a:t>
            </a:r>
          </a:p>
          <a:p>
            <a:pPr marL="12700" lvl="0" algn="just">
              <a:spcBef>
                <a:spcPts val="1820"/>
              </a:spcBef>
            </a:pPr>
            <a:r>
              <a:rPr lang="fr-FR" sz="2000" dirty="0">
                <a:solidFill>
                  <a:srgbClr val="838787"/>
                </a:solidFill>
                <a:latin typeface="Work Sans"/>
                <a:ea typeface="Work Sans"/>
                <a:cs typeface="Work Sans"/>
                <a:sym typeface="Work Sans"/>
              </a:rPr>
              <a:t>▸ sorties : </a:t>
            </a:r>
            <a:r>
              <a:rPr lang="fr-FR" sz="2000" dirty="0" err="1">
                <a:solidFill>
                  <a:srgbClr val="838787"/>
                </a:solidFill>
                <a:latin typeface="Work Sans"/>
                <a:ea typeface="Work Sans"/>
                <a:cs typeface="Work Sans"/>
                <a:sym typeface="Work Sans"/>
              </a:rPr>
              <a:t>malls</a:t>
            </a:r>
            <a:r>
              <a:rPr lang="fr-FR" sz="2000" dirty="0">
                <a:solidFill>
                  <a:srgbClr val="838787"/>
                </a:solidFill>
                <a:latin typeface="Work Sans"/>
                <a:ea typeface="Work Sans"/>
                <a:cs typeface="Work Sans"/>
                <a:sym typeface="Work Sans"/>
              </a:rPr>
              <a:t> et cinémas, marchés, restaurants, bars et boîtes, activités sportives</a:t>
            </a:r>
          </a:p>
          <a:p>
            <a:pPr marL="12700" lvl="0" algn="just">
              <a:spcBef>
                <a:spcPts val="1820"/>
              </a:spcBef>
            </a:pPr>
            <a:r>
              <a:rPr lang="fr-FR" sz="2000" dirty="0">
                <a:solidFill>
                  <a:srgbClr val="838787"/>
                </a:solidFill>
                <a:latin typeface="Work Sans"/>
                <a:ea typeface="Work Sans"/>
                <a:cs typeface="Work Sans"/>
                <a:sym typeface="Work Sans"/>
              </a:rPr>
              <a:t>▸ shopping en ligne : </a:t>
            </a:r>
            <a:r>
              <a:rPr lang="fr-FR" sz="2000" dirty="0" err="1">
                <a:solidFill>
                  <a:srgbClr val="838787"/>
                </a:solidFill>
                <a:latin typeface="Work Sans"/>
                <a:ea typeface="Work Sans"/>
                <a:cs typeface="Work Sans"/>
                <a:sym typeface="Work Sans"/>
              </a:rPr>
              <a:t>myntra</a:t>
            </a:r>
            <a:r>
              <a:rPr lang="fr-FR" sz="2000" dirty="0">
                <a:solidFill>
                  <a:srgbClr val="838787"/>
                </a:solidFill>
                <a:latin typeface="Work Sans"/>
                <a:ea typeface="Work Sans"/>
                <a:cs typeface="Work Sans"/>
                <a:sym typeface="Work Sans"/>
              </a:rPr>
              <a:t>; </a:t>
            </a:r>
            <a:r>
              <a:rPr lang="fr-FR" sz="2000" dirty="0" err="1">
                <a:solidFill>
                  <a:srgbClr val="838787"/>
                </a:solidFill>
                <a:latin typeface="Work Sans"/>
                <a:ea typeface="Work Sans"/>
                <a:cs typeface="Work Sans"/>
                <a:sym typeface="Work Sans"/>
              </a:rPr>
              <a:t>flipkart</a:t>
            </a:r>
            <a:r>
              <a:rPr lang="fr-FR" sz="2000" dirty="0">
                <a:solidFill>
                  <a:srgbClr val="838787"/>
                </a:solidFill>
                <a:latin typeface="Work Sans"/>
                <a:ea typeface="Work Sans"/>
                <a:cs typeface="Work Sans"/>
                <a:sym typeface="Work Sans"/>
              </a:rPr>
              <a:t>, </a:t>
            </a:r>
            <a:r>
              <a:rPr lang="fr-FR" sz="2000" dirty="0" err="1">
                <a:solidFill>
                  <a:srgbClr val="838787"/>
                </a:solidFill>
                <a:latin typeface="Work Sans"/>
                <a:ea typeface="Work Sans"/>
                <a:cs typeface="Work Sans"/>
                <a:sym typeface="Work Sans"/>
              </a:rPr>
              <a:t>amazon</a:t>
            </a:r>
            <a:r>
              <a:rPr lang="fr-FR" sz="2000" dirty="0">
                <a:solidFill>
                  <a:srgbClr val="838787"/>
                </a:solidFill>
                <a:latin typeface="Work Sans"/>
                <a:ea typeface="Work Sans"/>
                <a:cs typeface="Work Sans"/>
                <a:sym typeface="Work Sans"/>
              </a:rPr>
              <a:t>, </a:t>
            </a:r>
            <a:r>
              <a:rPr lang="fr-FR" sz="2000" dirty="0" err="1">
                <a:solidFill>
                  <a:srgbClr val="838787"/>
                </a:solidFill>
                <a:latin typeface="Work Sans"/>
                <a:ea typeface="Work Sans"/>
                <a:cs typeface="Work Sans"/>
                <a:sym typeface="Work Sans"/>
              </a:rPr>
              <a:t>meesho</a:t>
            </a:r>
            <a:endParaRPr lang="fr-FR" sz="2000" dirty="0">
              <a:solidFill>
                <a:srgbClr val="838787"/>
              </a:solidFill>
              <a:latin typeface="Work Sans"/>
              <a:ea typeface="Work Sans"/>
              <a:cs typeface="Work Sans"/>
              <a:sym typeface="Work Sans"/>
            </a:endParaRPr>
          </a:p>
          <a:p>
            <a:pPr marL="12700" lvl="0" algn="just">
              <a:spcBef>
                <a:spcPts val="1820"/>
              </a:spcBef>
            </a:pPr>
            <a:r>
              <a:rPr lang="fr-FR" sz="2000" dirty="0">
                <a:solidFill>
                  <a:srgbClr val="838787"/>
                </a:solidFill>
                <a:latin typeface="Work Sans"/>
                <a:ea typeface="Work Sans"/>
                <a:cs typeface="Work Sans"/>
                <a:sym typeface="Work Sans"/>
              </a:rPr>
              <a:t>▸ applications culinaires : </a:t>
            </a:r>
            <a:r>
              <a:rPr lang="fr-FR" sz="2000" dirty="0" err="1">
                <a:solidFill>
                  <a:srgbClr val="838787"/>
                </a:solidFill>
                <a:latin typeface="Work Sans"/>
                <a:ea typeface="Work Sans"/>
                <a:cs typeface="Work Sans"/>
                <a:sym typeface="Work Sans"/>
              </a:rPr>
              <a:t>zomato</a:t>
            </a:r>
            <a:r>
              <a:rPr lang="fr-FR" sz="2000" dirty="0">
                <a:solidFill>
                  <a:srgbClr val="838787"/>
                </a:solidFill>
                <a:latin typeface="Work Sans"/>
                <a:ea typeface="Work Sans"/>
                <a:cs typeface="Work Sans"/>
                <a:sym typeface="Work Sans"/>
              </a:rPr>
              <a:t>, </a:t>
            </a:r>
            <a:r>
              <a:rPr lang="fr-FR" sz="2000" dirty="0" err="1">
                <a:solidFill>
                  <a:srgbClr val="838787"/>
                </a:solidFill>
                <a:latin typeface="Work Sans"/>
                <a:ea typeface="Work Sans"/>
                <a:cs typeface="Work Sans"/>
                <a:sym typeface="Work Sans"/>
              </a:rPr>
              <a:t>swiggy</a:t>
            </a:r>
            <a:endParaRPr lang="fr-FR" sz="2000" dirty="0">
              <a:solidFill>
                <a:srgbClr val="838787"/>
              </a:solidFill>
              <a:latin typeface="Work Sans"/>
              <a:ea typeface="Work Sans"/>
              <a:cs typeface="Work Sans"/>
              <a:sym typeface="Work Sans"/>
            </a:endParaRPr>
          </a:p>
          <a:p>
            <a:pPr marL="12700" lvl="0" algn="just">
              <a:spcBef>
                <a:spcPts val="1820"/>
              </a:spcBef>
              <a:buClr>
                <a:schemeClr val="dk1"/>
              </a:buClr>
            </a:pPr>
            <a:r>
              <a:rPr lang="fr-FR" sz="2000" dirty="0">
                <a:solidFill>
                  <a:srgbClr val="838787"/>
                </a:solidFill>
                <a:latin typeface="Work Sans"/>
                <a:ea typeface="Work Sans"/>
                <a:cs typeface="Work Sans"/>
                <a:sym typeface="Work Sans"/>
              </a:rPr>
              <a:t>▸applications de livraison de course : big basket, </a:t>
            </a:r>
            <a:r>
              <a:rPr lang="fr-FR" sz="2000" dirty="0" err="1">
                <a:solidFill>
                  <a:srgbClr val="838787"/>
                </a:solidFill>
                <a:latin typeface="Work Sans"/>
                <a:ea typeface="Work Sans"/>
                <a:cs typeface="Work Sans"/>
                <a:sym typeface="Work Sans"/>
              </a:rPr>
              <a:t>flipkart</a:t>
            </a:r>
            <a:r>
              <a:rPr lang="fr-FR" sz="2000" dirty="0">
                <a:solidFill>
                  <a:srgbClr val="838787"/>
                </a:solidFill>
                <a:latin typeface="Work Sans"/>
                <a:ea typeface="Work Sans"/>
                <a:cs typeface="Work Sans"/>
                <a:sym typeface="Work Sans"/>
              </a:rPr>
              <a:t> </a:t>
            </a:r>
            <a:r>
              <a:rPr lang="fr-FR" sz="2000" dirty="0" err="1">
                <a:solidFill>
                  <a:srgbClr val="838787"/>
                </a:solidFill>
                <a:latin typeface="Work Sans"/>
                <a:ea typeface="Work Sans"/>
                <a:cs typeface="Work Sans"/>
                <a:sym typeface="Work Sans"/>
              </a:rPr>
              <a:t>grocery</a:t>
            </a:r>
            <a:endParaRPr lang="fr-FR" sz="2000" dirty="0">
              <a:solidFill>
                <a:srgbClr val="838787"/>
              </a:solidFill>
              <a:latin typeface="Work Sans"/>
              <a:ea typeface="Work Sans"/>
              <a:cs typeface="Work Sans"/>
              <a:sym typeface="Work Sans"/>
            </a:endParaRPr>
          </a:p>
          <a:p>
            <a:pPr marL="1612900" marR="3609340" lvl="0" indent="-1600200" defTabSz="955675">
              <a:lnSpc>
                <a:spcPct val="108500"/>
              </a:lnSpc>
              <a:spcBef>
                <a:spcPts val="1600"/>
              </a:spcBef>
              <a:tabLst>
                <a:tab pos="11123613" algn="l"/>
              </a:tabLst>
            </a:pPr>
            <a:r>
              <a:rPr lang="fr-FR" sz="2000" dirty="0">
                <a:solidFill>
                  <a:srgbClr val="838787"/>
                </a:solidFill>
                <a:latin typeface="Work Sans"/>
                <a:ea typeface="Work Sans"/>
                <a:cs typeface="Work Sans"/>
                <a:sym typeface="Work Sans"/>
              </a:rPr>
              <a:t>▸ voyages :	</a:t>
            </a:r>
            <a:r>
              <a:rPr lang="fr-FR" sz="2000" dirty="0">
                <a:solidFill>
                  <a:srgbClr val="838787"/>
                </a:solidFill>
                <a:latin typeface="Work Sans"/>
                <a:sym typeface="Work Sans"/>
              </a:rPr>
              <a:t>compter en moyenne 60km/h en voiture/bus/train                Chennai - Pondichéry 160km, 3h30 de voiture/bus</a:t>
            </a:r>
            <a:endParaRPr lang="fr-FR" sz="2000" dirty="0">
              <a:solidFill>
                <a:srgbClr val="838787"/>
              </a:solidFill>
              <a:latin typeface="Work Sans"/>
            </a:endParaRPr>
          </a:p>
          <a:p>
            <a:pPr marL="1612900" marR="5080" lvl="0" algn="just">
              <a:lnSpc>
                <a:spcPct val="109800"/>
              </a:lnSpc>
            </a:pPr>
            <a:r>
              <a:rPr lang="fr-FR" sz="2000" dirty="0">
                <a:solidFill>
                  <a:srgbClr val="838787"/>
                </a:solidFill>
                <a:latin typeface="Work Sans"/>
                <a:ea typeface="Work Sans"/>
                <a:cs typeface="Work Sans"/>
                <a:sym typeface="Work Sans"/>
              </a:rPr>
              <a:t>Inde du Nord : Mumbai (2h00 de vol), Delhi/Agra/Rajasthan (3h00 de vol)  ailleurs : Sri Lanka (1h20) / Malaisie (4h00), France (12 à 15h de vol avec escale)</a:t>
            </a:r>
            <a:endParaRPr lang="fr-FR" sz="1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308459160e0_0_27"/>
          <p:cNvSpPr txBox="1">
            <a:spLocks noGrp="1"/>
          </p:cNvSpPr>
          <p:nvPr>
            <p:ph type="title"/>
          </p:nvPr>
        </p:nvSpPr>
        <p:spPr>
          <a:xfrm>
            <a:off x="444500" y="482600"/>
            <a:ext cx="4419000" cy="382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fr-FR" sz="2400" dirty="0">
                <a:solidFill>
                  <a:srgbClr val="838787"/>
                </a:solidFill>
                <a:latin typeface="Trebuchet MS"/>
                <a:ea typeface="Trebuchet MS"/>
                <a:cs typeface="Trebuchet MS"/>
                <a:sym typeface="Trebuchet MS"/>
              </a:rPr>
              <a:t>MOBILITÉ ÉTUDIANTE EN INDE</a:t>
            </a:r>
            <a:endParaRPr sz="2400" dirty="0">
              <a:latin typeface="Trebuchet MS"/>
              <a:ea typeface="Trebuchet MS"/>
              <a:cs typeface="Trebuchet MS"/>
              <a:sym typeface="Trebuchet MS"/>
            </a:endParaRPr>
          </a:p>
        </p:txBody>
      </p:sp>
      <p:grpSp>
        <p:nvGrpSpPr>
          <p:cNvPr id="442" name="Google Shape;442;g308459160e0_0_27"/>
          <p:cNvGrpSpPr/>
          <p:nvPr/>
        </p:nvGrpSpPr>
        <p:grpSpPr>
          <a:xfrm>
            <a:off x="9017000" y="76200"/>
            <a:ext cx="3494400" cy="888900"/>
            <a:chOff x="9017000" y="76200"/>
            <a:chExt cx="3494400" cy="888900"/>
          </a:xfrm>
        </p:grpSpPr>
        <p:sp>
          <p:nvSpPr>
            <p:cNvPr id="443" name="Google Shape;443;g308459160e0_0_27"/>
            <p:cNvSpPr/>
            <p:nvPr/>
          </p:nvSpPr>
          <p:spPr>
            <a:xfrm>
              <a:off x="11379200" y="76200"/>
              <a:ext cx="1132200" cy="80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g308459160e0_0_27"/>
            <p:cNvSpPr/>
            <p:nvPr/>
          </p:nvSpPr>
          <p:spPr>
            <a:xfrm>
              <a:off x="9017000" y="76200"/>
              <a:ext cx="2260500" cy="8889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45" name="Google Shape;445;g308459160e0_0_27"/>
          <p:cNvSpPr/>
          <p:nvPr/>
        </p:nvSpPr>
        <p:spPr>
          <a:xfrm>
            <a:off x="6603" y="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g308459160e0_0_27"/>
          <p:cNvSpPr/>
          <p:nvPr/>
        </p:nvSpPr>
        <p:spPr>
          <a:xfrm>
            <a:off x="6603" y="535242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g308459160e0_0_27"/>
          <p:cNvSpPr txBox="1"/>
          <p:nvPr/>
        </p:nvSpPr>
        <p:spPr>
          <a:xfrm>
            <a:off x="805642" y="1163303"/>
            <a:ext cx="12230100" cy="2875146"/>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3700" dirty="0">
                <a:solidFill>
                  <a:srgbClr val="34A4DA"/>
                </a:solidFill>
                <a:latin typeface="Arial"/>
                <a:ea typeface="Arial"/>
                <a:cs typeface="Arial"/>
                <a:sym typeface="Arial"/>
              </a:rPr>
              <a:t>AUTRES INFORMATIONS ET PERSONNES DE RÉFÉRENCE A LA DRI</a:t>
            </a:r>
            <a:endParaRPr lang="fr-FR" sz="2800" u="sng" dirty="0">
              <a:solidFill>
                <a:srgbClr val="34A4DA"/>
              </a:solidFill>
              <a:ea typeface="Work Sans"/>
              <a:hlinkClick r:id="rId7"/>
            </a:endParaRPr>
          </a:p>
          <a:p>
            <a:pPr marL="12700" marR="0" lvl="0" indent="0" algn="just" rtl="0">
              <a:lnSpc>
                <a:spcPct val="150000"/>
              </a:lnSpc>
              <a:spcBef>
                <a:spcPts val="0"/>
              </a:spcBef>
              <a:spcAft>
                <a:spcPts val="0"/>
              </a:spcAft>
              <a:buNone/>
            </a:pPr>
            <a:r>
              <a:rPr lang="fr-FR" sz="2800" b="1" dirty="0">
                <a:solidFill>
                  <a:srgbClr val="838787"/>
                </a:solidFill>
                <a:latin typeface="Work Sans" pitchFamily="2" charset="0"/>
                <a:ea typeface="Impact"/>
                <a:cs typeface="Impact"/>
                <a:sym typeface="Impact"/>
              </a:rPr>
              <a:t>Liens YouTube</a:t>
            </a:r>
          </a:p>
          <a:p>
            <a:pPr marL="12700" marR="0" lvl="0" indent="0" algn="just" rtl="0">
              <a:lnSpc>
                <a:spcPct val="150000"/>
              </a:lnSpc>
              <a:spcBef>
                <a:spcPts val="0"/>
              </a:spcBef>
              <a:spcAft>
                <a:spcPts val="0"/>
              </a:spcAft>
              <a:buNone/>
            </a:pPr>
            <a:r>
              <a:rPr lang="fr-FR" sz="2800" b="1" dirty="0">
                <a:solidFill>
                  <a:srgbClr val="838787"/>
                </a:solidFill>
                <a:latin typeface="Work Sans" pitchFamily="2" charset="0"/>
                <a:ea typeface="Impact"/>
                <a:cs typeface="Impact"/>
                <a:sym typeface="Impact"/>
              </a:rPr>
              <a:t>▸ </a:t>
            </a:r>
            <a:r>
              <a:rPr lang="fr-FR" sz="2000" u="sng" dirty="0">
                <a:solidFill>
                  <a:schemeClr val="hlink"/>
                </a:solidFill>
                <a:latin typeface="Work Sans"/>
                <a:ea typeface="Work Sans"/>
                <a:cs typeface="Work Sans"/>
                <a:sym typeface="Work Sans"/>
                <a:hlinkClick r:id="rId7"/>
              </a:rPr>
              <a:t>Life of </a:t>
            </a:r>
            <a:r>
              <a:rPr lang="fr-FR" sz="2000" u="sng" dirty="0" err="1">
                <a:solidFill>
                  <a:schemeClr val="hlink"/>
                </a:solidFill>
                <a:latin typeface="Work Sans"/>
                <a:ea typeface="Work Sans"/>
                <a:cs typeface="Work Sans"/>
                <a:sym typeface="Work Sans"/>
                <a:hlinkClick r:id="rId7"/>
              </a:rPr>
              <a:t>Foreign</a:t>
            </a:r>
            <a:r>
              <a:rPr lang="fr-FR" sz="2000" u="sng" dirty="0">
                <a:solidFill>
                  <a:schemeClr val="hlink"/>
                </a:solidFill>
                <a:latin typeface="Work Sans"/>
                <a:ea typeface="Work Sans"/>
                <a:cs typeface="Work Sans"/>
                <a:sym typeface="Work Sans"/>
                <a:hlinkClick r:id="rId7"/>
              </a:rPr>
              <a:t> </a:t>
            </a:r>
            <a:r>
              <a:rPr lang="fr-FR" sz="2000" u="sng" dirty="0" err="1">
                <a:solidFill>
                  <a:schemeClr val="hlink"/>
                </a:solidFill>
                <a:latin typeface="Work Sans"/>
                <a:ea typeface="Work Sans"/>
                <a:cs typeface="Work Sans"/>
                <a:sym typeface="Work Sans"/>
                <a:hlinkClick r:id="rId7"/>
              </a:rPr>
              <a:t>Students</a:t>
            </a:r>
            <a:r>
              <a:rPr lang="fr-FR" sz="2000" u="sng" dirty="0">
                <a:solidFill>
                  <a:schemeClr val="hlink"/>
                </a:solidFill>
                <a:latin typeface="Work Sans"/>
                <a:ea typeface="Work Sans"/>
                <a:cs typeface="Work Sans"/>
                <a:sym typeface="Work Sans"/>
                <a:hlinkClick r:id="rId7"/>
              </a:rPr>
              <a:t> in </a:t>
            </a:r>
            <a:r>
              <a:rPr lang="fr-FR" sz="2000" u="sng" dirty="0" err="1">
                <a:solidFill>
                  <a:schemeClr val="hlink"/>
                </a:solidFill>
                <a:latin typeface="Work Sans"/>
                <a:ea typeface="Work Sans"/>
                <a:cs typeface="Work Sans"/>
                <a:sym typeface="Work Sans"/>
                <a:hlinkClick r:id="rId7"/>
              </a:rPr>
              <a:t>India</a:t>
            </a:r>
            <a:r>
              <a:rPr lang="fr-FR" sz="2000" dirty="0"/>
              <a:t> https://youtu.be/qh8vYdVQvCU?si=d7DpWUQadcq0IVYo</a:t>
            </a:r>
          </a:p>
          <a:p>
            <a:pPr marL="12700" marR="0" lvl="0" indent="0" algn="l" rtl="0">
              <a:lnSpc>
                <a:spcPct val="100000"/>
              </a:lnSpc>
              <a:spcBef>
                <a:spcPts val="0"/>
              </a:spcBef>
              <a:spcAft>
                <a:spcPts val="0"/>
              </a:spcAft>
              <a:buNone/>
            </a:pPr>
            <a:endParaRPr lang="fr-FR" sz="2800" dirty="0"/>
          </a:p>
        </p:txBody>
      </p:sp>
      <p:sp>
        <p:nvSpPr>
          <p:cNvPr id="5" name="TextBox 4">
            <a:extLst>
              <a:ext uri="{FF2B5EF4-FFF2-40B4-BE49-F238E27FC236}">
                <a16:creationId xmlns:a16="http://schemas.microsoft.com/office/drawing/2014/main" id="{F1E0EA46-7E4F-BE52-5B8F-2FFDEDD74A1F}"/>
              </a:ext>
            </a:extLst>
          </p:cNvPr>
          <p:cNvSpPr txBox="1"/>
          <p:nvPr/>
        </p:nvSpPr>
        <p:spPr>
          <a:xfrm>
            <a:off x="723408" y="3238010"/>
            <a:ext cx="12494590" cy="830997"/>
          </a:xfrm>
          <a:prstGeom prst="rect">
            <a:avLst/>
          </a:prstGeom>
          <a:noFill/>
        </p:spPr>
        <p:txBody>
          <a:bodyPr wrap="square">
            <a:spAutoFit/>
          </a:bodyPr>
          <a:lstStyle/>
          <a:p>
            <a:pPr marL="12700" marR="0" lvl="0" indent="0" algn="l" rtl="0">
              <a:lnSpc>
                <a:spcPct val="100000"/>
              </a:lnSpc>
              <a:spcBef>
                <a:spcPts val="0"/>
              </a:spcBef>
              <a:spcAft>
                <a:spcPts val="0"/>
              </a:spcAft>
              <a:buNone/>
            </a:pPr>
            <a:endParaRPr lang="fr-FR" sz="2000" b="1" dirty="0">
              <a:solidFill>
                <a:srgbClr val="838787"/>
              </a:solidFill>
              <a:latin typeface="Work Sans" pitchFamily="2" charset="0"/>
              <a:ea typeface="Impact"/>
              <a:cs typeface="Impact"/>
              <a:sym typeface="Impact"/>
            </a:endParaRPr>
          </a:p>
          <a:p>
            <a:pPr marL="12700" marR="0" lvl="0" indent="0" algn="l" rtl="0">
              <a:lnSpc>
                <a:spcPct val="100000"/>
              </a:lnSpc>
              <a:spcBef>
                <a:spcPts val="0"/>
              </a:spcBef>
              <a:spcAft>
                <a:spcPts val="0"/>
              </a:spcAft>
              <a:buNone/>
            </a:pPr>
            <a:r>
              <a:rPr lang="fr-FR" sz="2800" b="1" dirty="0">
                <a:solidFill>
                  <a:srgbClr val="838787"/>
                </a:solidFill>
                <a:latin typeface="Work Sans" pitchFamily="2" charset="0"/>
                <a:ea typeface="Impact"/>
                <a:cs typeface="Impact"/>
                <a:sym typeface="Impact"/>
              </a:rPr>
              <a:t>▸</a:t>
            </a:r>
            <a:r>
              <a:rPr lang="fr-FR" sz="2000" b="1" dirty="0">
                <a:solidFill>
                  <a:srgbClr val="838787"/>
                </a:solidFill>
                <a:latin typeface="Work Sans" pitchFamily="2" charset="0"/>
                <a:ea typeface="Impact"/>
                <a:cs typeface="Impact"/>
                <a:sym typeface="Impact"/>
              </a:rPr>
              <a:t> </a:t>
            </a:r>
            <a:r>
              <a:rPr lang="fr-FR" sz="2000" u="sng" dirty="0">
                <a:solidFill>
                  <a:schemeClr val="accent1"/>
                </a:solidFill>
                <a:latin typeface="Work Sans" pitchFamily="2" charset="0"/>
              </a:rPr>
              <a:t>A </a:t>
            </a:r>
            <a:r>
              <a:rPr lang="fr-FR" sz="2000" u="sng" dirty="0" err="1">
                <a:solidFill>
                  <a:schemeClr val="accent1"/>
                </a:solidFill>
                <a:latin typeface="Work Sans" pitchFamily="2" charset="0"/>
              </a:rPr>
              <a:t>day</a:t>
            </a:r>
            <a:r>
              <a:rPr lang="fr-FR" sz="2000" u="sng" dirty="0">
                <a:solidFill>
                  <a:schemeClr val="accent1"/>
                </a:solidFill>
                <a:latin typeface="Work Sans" pitchFamily="2" charset="0"/>
              </a:rPr>
              <a:t> in the life of a </a:t>
            </a:r>
            <a:r>
              <a:rPr lang="fr-FR" sz="2000" u="sng" dirty="0" err="1">
                <a:solidFill>
                  <a:schemeClr val="accent1"/>
                </a:solidFill>
                <a:latin typeface="Work Sans" pitchFamily="2" charset="0"/>
              </a:rPr>
              <a:t>Foreign</a:t>
            </a:r>
            <a:r>
              <a:rPr lang="fr-FR" sz="2000" u="sng" dirty="0">
                <a:solidFill>
                  <a:schemeClr val="accent1"/>
                </a:solidFill>
                <a:latin typeface="Work Sans" pitchFamily="2" charset="0"/>
              </a:rPr>
              <a:t> </a:t>
            </a:r>
            <a:r>
              <a:rPr lang="fr-FR" sz="2000" u="sng" dirty="0" err="1">
                <a:solidFill>
                  <a:schemeClr val="accent1"/>
                </a:solidFill>
                <a:latin typeface="Work Sans" pitchFamily="2" charset="0"/>
              </a:rPr>
              <a:t>student</a:t>
            </a:r>
            <a:r>
              <a:rPr lang="fr-FR" sz="2000" u="sng" dirty="0">
                <a:solidFill>
                  <a:schemeClr val="accent1"/>
                </a:solidFill>
                <a:latin typeface="Work Sans" pitchFamily="2" charset="0"/>
              </a:rPr>
              <a:t> in </a:t>
            </a:r>
            <a:r>
              <a:rPr lang="fr-FR" sz="2000" u="sng" dirty="0" err="1">
                <a:solidFill>
                  <a:schemeClr val="accent1"/>
                </a:solidFill>
                <a:latin typeface="Work Sans" pitchFamily="2" charset="0"/>
              </a:rPr>
              <a:t>India</a:t>
            </a:r>
            <a:r>
              <a:rPr lang="fr-FR" sz="2000" u="sng" dirty="0">
                <a:solidFill>
                  <a:schemeClr val="accent1"/>
                </a:solidFill>
                <a:latin typeface="Work Sans" pitchFamily="2" charset="0"/>
              </a:rPr>
              <a:t> </a:t>
            </a:r>
            <a:r>
              <a:rPr lang="fr-FR" sz="2000" dirty="0"/>
              <a:t>https://youtu.be/WLDw7ro9yMs?si=93JblmTNTEpjuBFS</a:t>
            </a:r>
          </a:p>
        </p:txBody>
      </p:sp>
      <p:sp>
        <p:nvSpPr>
          <p:cNvPr id="4" name="TextBox 3">
            <a:extLst>
              <a:ext uri="{FF2B5EF4-FFF2-40B4-BE49-F238E27FC236}">
                <a16:creationId xmlns:a16="http://schemas.microsoft.com/office/drawing/2014/main" id="{042C52C5-F308-93B9-D417-0387D78EA811}"/>
              </a:ext>
            </a:extLst>
          </p:cNvPr>
          <p:cNvSpPr txBox="1"/>
          <p:nvPr/>
        </p:nvSpPr>
        <p:spPr>
          <a:xfrm>
            <a:off x="3420403" y="8538211"/>
            <a:ext cx="7938655" cy="461665"/>
          </a:xfrm>
          <a:prstGeom prst="rect">
            <a:avLst/>
          </a:prstGeom>
          <a:noFill/>
        </p:spPr>
        <p:txBody>
          <a:bodyPr wrap="square">
            <a:spAutoFit/>
          </a:bodyPr>
          <a:lstStyle/>
          <a:p>
            <a:r>
              <a:rPr lang="en-IN" sz="2400" dirty="0">
                <a:solidFill>
                  <a:srgbClr val="C00000"/>
                </a:solidFill>
              </a:rPr>
              <a:t>Nous </a:t>
            </a:r>
            <a:r>
              <a:rPr lang="en-IN" sz="2400" dirty="0" err="1">
                <a:solidFill>
                  <a:srgbClr val="C00000"/>
                </a:solidFill>
              </a:rPr>
              <a:t>sommes</a:t>
            </a:r>
            <a:r>
              <a:rPr lang="en-IN" sz="2400" dirty="0">
                <a:solidFill>
                  <a:srgbClr val="C00000"/>
                </a:solidFill>
              </a:rPr>
              <a:t> </a:t>
            </a:r>
            <a:r>
              <a:rPr lang="en-IN" sz="2400" dirty="0" err="1">
                <a:solidFill>
                  <a:srgbClr val="C00000"/>
                </a:solidFill>
              </a:rPr>
              <a:t>ravis</a:t>
            </a:r>
            <a:r>
              <a:rPr lang="en-IN" sz="2400" dirty="0">
                <a:solidFill>
                  <a:srgbClr val="C00000"/>
                </a:solidFill>
              </a:rPr>
              <a:t> de </a:t>
            </a:r>
            <a:r>
              <a:rPr lang="en-IN" sz="2400" dirty="0" err="1">
                <a:solidFill>
                  <a:srgbClr val="C00000"/>
                </a:solidFill>
              </a:rPr>
              <a:t>pouvoir</a:t>
            </a:r>
            <a:r>
              <a:rPr lang="en-IN" sz="2400" dirty="0">
                <a:solidFill>
                  <a:srgbClr val="C00000"/>
                </a:solidFill>
              </a:rPr>
              <a:t> </a:t>
            </a:r>
            <a:r>
              <a:rPr lang="en-IN" sz="2400" dirty="0" err="1">
                <a:solidFill>
                  <a:srgbClr val="C00000"/>
                </a:solidFill>
              </a:rPr>
              <a:t>vous</a:t>
            </a:r>
            <a:r>
              <a:rPr lang="en-IN" sz="2400" dirty="0">
                <a:solidFill>
                  <a:srgbClr val="C00000"/>
                </a:solidFill>
              </a:rPr>
              <a:t> assister</a:t>
            </a:r>
            <a:r>
              <a:rPr lang="en-IN" sz="2000" dirty="0">
                <a:solidFill>
                  <a:srgbClr val="C00000"/>
                </a:solidFill>
              </a:rPr>
              <a:t>!</a:t>
            </a:r>
          </a:p>
        </p:txBody>
      </p:sp>
      <p:sp>
        <p:nvSpPr>
          <p:cNvPr id="13" name="ZoneTexte 12">
            <a:extLst>
              <a:ext uri="{FF2B5EF4-FFF2-40B4-BE49-F238E27FC236}">
                <a16:creationId xmlns:a16="http://schemas.microsoft.com/office/drawing/2014/main" id="{2CB1459A-39DD-ACB9-3B82-5C6806FAE729}"/>
              </a:ext>
            </a:extLst>
          </p:cNvPr>
          <p:cNvSpPr txBox="1"/>
          <p:nvPr/>
        </p:nvSpPr>
        <p:spPr>
          <a:xfrm>
            <a:off x="873255" y="5070527"/>
            <a:ext cx="6516476" cy="2616101"/>
          </a:xfrm>
          <a:prstGeom prst="rect">
            <a:avLst/>
          </a:prstGeom>
          <a:noFill/>
        </p:spPr>
        <p:txBody>
          <a:bodyPr wrap="square">
            <a:spAutoFit/>
          </a:bodyPr>
          <a:lstStyle/>
          <a:p>
            <a:pPr fontAlgn="t"/>
            <a:r>
              <a:rPr lang="fr-FR" sz="1800" b="1" dirty="0">
                <a:solidFill>
                  <a:srgbClr val="838787"/>
                </a:solidFill>
                <a:latin typeface="Work Sans" panose="00000500000000000000" pitchFamily="2" charset="0"/>
                <a:ea typeface="Impact"/>
                <a:cs typeface="Impact"/>
                <a:sym typeface="Impact"/>
              </a:rPr>
              <a:t>▸ </a:t>
            </a:r>
            <a:r>
              <a:rPr lang="fr-FR" sz="1800" b="1" dirty="0">
                <a:latin typeface="Work Sans" panose="00000500000000000000" pitchFamily="2" charset="0"/>
              </a:rPr>
              <a:t>Marie ARTIGES</a:t>
            </a:r>
            <a:br>
              <a:rPr lang="fr-FR" sz="1800" dirty="0">
                <a:effectLst/>
                <a:latin typeface="Work Sans" panose="00000500000000000000" pitchFamily="2" charset="0"/>
              </a:rPr>
            </a:br>
            <a:r>
              <a:rPr lang="fr-FR" sz="1800" dirty="0">
                <a:effectLst/>
                <a:latin typeface="Work Sans" panose="00000500000000000000" pitchFamily="2" charset="0"/>
              </a:rPr>
              <a:t>Adresse mail:</a:t>
            </a:r>
            <a:r>
              <a:rPr lang="fr-FR" sz="1800" dirty="0">
                <a:latin typeface="Work Sans" panose="00000500000000000000" pitchFamily="2" charset="0"/>
              </a:rPr>
              <a:t> </a:t>
            </a:r>
            <a:r>
              <a:rPr lang="fr-FR" sz="1800" dirty="0">
                <a:solidFill>
                  <a:schemeClr val="accent1"/>
                </a:solidFill>
                <a:effectLst/>
                <a:latin typeface="Work Sans" panose="00000500000000000000" pitchFamily="2" charset="0"/>
              </a:rPr>
              <a:t>mobsortante@univ-tours.fr</a:t>
            </a:r>
            <a:endParaRPr lang="fr-FR" sz="1800" dirty="0">
              <a:solidFill>
                <a:schemeClr val="accent1"/>
              </a:solidFill>
              <a:latin typeface="Work Sans" panose="00000500000000000000" pitchFamily="2" charset="0"/>
            </a:endParaRPr>
          </a:p>
          <a:p>
            <a:pPr fontAlgn="t"/>
            <a:r>
              <a:rPr lang="fr-FR" sz="1800" dirty="0">
                <a:effectLst/>
                <a:latin typeface="Work Sans" panose="00000500000000000000" pitchFamily="2" charset="0"/>
              </a:rPr>
              <a:t>N° de téléphone: 02 47 36 67 42</a:t>
            </a:r>
          </a:p>
          <a:p>
            <a:r>
              <a:rPr lang="fr-FR" sz="1800" dirty="0">
                <a:solidFill>
                  <a:srgbClr val="222222"/>
                </a:solidFill>
                <a:latin typeface="Work Sans" panose="00000500000000000000" pitchFamily="2" charset="0"/>
              </a:rPr>
              <a:t>Chargée des mobilités sortantes Hors Europe</a:t>
            </a:r>
            <a:endParaRPr lang="fr-FR" sz="1800" b="0" i="0" dirty="0">
              <a:solidFill>
                <a:srgbClr val="222222"/>
              </a:solidFill>
              <a:effectLst/>
              <a:latin typeface="Work Sans" panose="00000500000000000000" pitchFamily="2" charset="0"/>
            </a:endParaRPr>
          </a:p>
          <a:p>
            <a:r>
              <a:rPr lang="fr-FR" sz="1800" b="0" i="0" dirty="0">
                <a:solidFill>
                  <a:srgbClr val="222222"/>
                </a:solidFill>
                <a:effectLst/>
                <a:latin typeface="Work Sans" panose="00000500000000000000" pitchFamily="2" charset="0"/>
              </a:rPr>
              <a:t>Université de Tours</a:t>
            </a:r>
          </a:p>
          <a:p>
            <a:r>
              <a:rPr lang="fr-FR" sz="1800" dirty="0">
                <a:solidFill>
                  <a:srgbClr val="222222"/>
                </a:solidFill>
                <a:latin typeface="Work Sans" panose="00000500000000000000" pitchFamily="2" charset="0"/>
              </a:rPr>
              <a:t>Direction des Relations Internationales</a:t>
            </a:r>
          </a:p>
          <a:p>
            <a:r>
              <a:rPr lang="fr-FR" sz="1800" dirty="0">
                <a:solidFill>
                  <a:srgbClr val="222222"/>
                </a:solidFill>
                <a:latin typeface="Work Sans" panose="00000500000000000000" pitchFamily="2" charset="0"/>
              </a:rPr>
              <a:t>60 rue du Plat d’Etain-BP 12050</a:t>
            </a:r>
          </a:p>
          <a:p>
            <a:r>
              <a:rPr lang="fr-FR" sz="1800" dirty="0">
                <a:solidFill>
                  <a:srgbClr val="222222"/>
                </a:solidFill>
                <a:latin typeface="Work Sans" panose="00000500000000000000" pitchFamily="2" charset="0"/>
              </a:rPr>
              <a:t>37020 TOURS Cedex 1-FRANCE</a:t>
            </a:r>
            <a:endParaRPr lang="en-IN" sz="1800" dirty="0">
              <a:latin typeface="Work Sans" panose="00000500000000000000" pitchFamily="2" charset="0"/>
            </a:endParaRPr>
          </a:p>
          <a:p>
            <a:pPr fontAlgn="t"/>
            <a:endParaRPr lang="fr-FR" sz="2000" dirty="0">
              <a:effectLst/>
              <a:latin typeface="Work Sans" panose="00000500000000000000" pitchFamily="2" charset="0"/>
            </a:endParaRPr>
          </a:p>
        </p:txBody>
      </p:sp>
      <p:sp>
        <p:nvSpPr>
          <p:cNvPr id="17" name="ZoneTexte 16">
            <a:extLst>
              <a:ext uri="{FF2B5EF4-FFF2-40B4-BE49-F238E27FC236}">
                <a16:creationId xmlns:a16="http://schemas.microsoft.com/office/drawing/2014/main" id="{6B4D065D-9C11-4448-3A60-95F4E201131C}"/>
              </a:ext>
            </a:extLst>
          </p:cNvPr>
          <p:cNvSpPr txBox="1"/>
          <p:nvPr/>
        </p:nvSpPr>
        <p:spPr>
          <a:xfrm>
            <a:off x="691477" y="4136661"/>
            <a:ext cx="6880032" cy="748346"/>
          </a:xfrm>
          <a:prstGeom prst="rect">
            <a:avLst/>
          </a:prstGeom>
          <a:noFill/>
        </p:spPr>
        <p:txBody>
          <a:bodyPr wrap="square">
            <a:spAutoFit/>
          </a:bodyPr>
          <a:lstStyle/>
          <a:p>
            <a:pPr marL="12700" marR="0" lvl="0" indent="0" algn="just" rtl="0">
              <a:lnSpc>
                <a:spcPct val="150000"/>
              </a:lnSpc>
              <a:spcBef>
                <a:spcPts val="0"/>
              </a:spcBef>
              <a:spcAft>
                <a:spcPts val="0"/>
              </a:spcAft>
              <a:buNone/>
            </a:pPr>
            <a:r>
              <a:rPr lang="fr-FR" sz="3200" b="1" dirty="0">
                <a:solidFill>
                  <a:srgbClr val="838787"/>
                </a:solidFill>
                <a:latin typeface="Work Sans" pitchFamily="2" charset="0"/>
                <a:ea typeface="Impact"/>
                <a:cs typeface="Impact"/>
                <a:sym typeface="Impact"/>
              </a:rPr>
              <a:t>Contact</a:t>
            </a:r>
          </a:p>
        </p:txBody>
      </p:sp>
      <p:sp>
        <p:nvSpPr>
          <p:cNvPr id="19" name="ZoneTexte 18">
            <a:extLst>
              <a:ext uri="{FF2B5EF4-FFF2-40B4-BE49-F238E27FC236}">
                <a16:creationId xmlns:a16="http://schemas.microsoft.com/office/drawing/2014/main" id="{5BD01B88-58A5-4BD8-2291-47374826808D}"/>
              </a:ext>
            </a:extLst>
          </p:cNvPr>
          <p:cNvSpPr txBox="1"/>
          <p:nvPr/>
        </p:nvSpPr>
        <p:spPr>
          <a:xfrm>
            <a:off x="7011993" y="5077231"/>
            <a:ext cx="6880032" cy="2708434"/>
          </a:xfrm>
          <a:prstGeom prst="rect">
            <a:avLst/>
          </a:prstGeom>
          <a:noFill/>
        </p:spPr>
        <p:txBody>
          <a:bodyPr wrap="square">
            <a:spAutoFit/>
          </a:bodyPr>
          <a:lstStyle/>
          <a:p>
            <a:pPr algn="l" fontAlgn="t"/>
            <a:r>
              <a:rPr lang="fr-FR" sz="1800" b="1" dirty="0">
                <a:solidFill>
                  <a:srgbClr val="838787"/>
                </a:solidFill>
                <a:latin typeface="Work Sans" panose="00000500000000000000" pitchFamily="2" charset="0"/>
                <a:ea typeface="Impact"/>
                <a:cs typeface="Impact"/>
                <a:sym typeface="Impact"/>
              </a:rPr>
              <a:t>▸</a:t>
            </a:r>
            <a:r>
              <a:rPr lang="fr-FR" sz="1800" b="1" dirty="0">
                <a:solidFill>
                  <a:schemeClr val="tx1"/>
                </a:solidFill>
                <a:latin typeface="Work Sans" panose="00000500000000000000" pitchFamily="2" charset="0"/>
                <a:ea typeface="Impact"/>
                <a:cs typeface="Impact"/>
                <a:sym typeface="Impact"/>
              </a:rPr>
              <a:t>APURVA</a:t>
            </a:r>
            <a:br>
              <a:rPr lang="fr-FR" sz="1800" dirty="0">
                <a:effectLst/>
                <a:latin typeface="Work Sans" panose="00000500000000000000" pitchFamily="2" charset="0"/>
              </a:rPr>
            </a:br>
            <a:r>
              <a:rPr lang="fr-FR" sz="1800" dirty="0">
                <a:effectLst/>
                <a:latin typeface="Work Sans" panose="00000500000000000000" pitchFamily="2" charset="0"/>
              </a:rPr>
              <a:t>Adresse mail: </a:t>
            </a:r>
            <a:r>
              <a:rPr lang="fr-FR" sz="1800" dirty="0">
                <a:solidFill>
                  <a:schemeClr val="accent1"/>
                </a:solidFill>
                <a:effectLst/>
                <a:latin typeface="Work Sans" panose="00000500000000000000" pitchFamily="2" charset="0"/>
              </a:rPr>
              <a:t>apurva</a:t>
            </a:r>
            <a:r>
              <a:rPr lang="fr-FR" sz="1800" dirty="0">
                <a:solidFill>
                  <a:schemeClr val="accent1"/>
                </a:solidFill>
                <a:latin typeface="Work Sans" panose="00000500000000000000" pitchFamily="2" charset="0"/>
              </a:rPr>
              <a:t>.apurva@univ-tours.fr</a:t>
            </a:r>
            <a:endParaRPr lang="fr-FR" sz="1800" dirty="0">
              <a:solidFill>
                <a:schemeClr val="accent1"/>
              </a:solidFill>
              <a:effectLst/>
              <a:latin typeface="Work Sans" panose="00000500000000000000" pitchFamily="2" charset="0"/>
            </a:endParaRPr>
          </a:p>
          <a:p>
            <a:pPr fontAlgn="t"/>
            <a:r>
              <a:rPr lang="fr-FR" sz="1800" dirty="0">
                <a:effectLst/>
                <a:latin typeface="Work Sans" panose="00000500000000000000" pitchFamily="2" charset="0"/>
              </a:rPr>
              <a:t>N° de téléphone: +91 </a:t>
            </a:r>
            <a:r>
              <a:rPr lang="fr-FR" sz="1800" dirty="0">
                <a:latin typeface="Work Sans" panose="00000500000000000000" pitchFamily="2" charset="0"/>
              </a:rPr>
              <a:t>7519957852</a:t>
            </a:r>
          </a:p>
          <a:p>
            <a:pPr fontAlgn="t"/>
            <a:r>
              <a:rPr lang="fr-FR" sz="1800" dirty="0">
                <a:latin typeface="Work Sans" panose="00000500000000000000" pitchFamily="2" charset="0"/>
              </a:rPr>
              <a:t>Volontariat de service civique</a:t>
            </a:r>
          </a:p>
          <a:p>
            <a:pPr fontAlgn="t"/>
            <a:r>
              <a:rPr lang="fr-FR" sz="1800" b="0" i="0" dirty="0">
                <a:solidFill>
                  <a:srgbClr val="222222"/>
                </a:solidFill>
                <a:effectLst/>
                <a:latin typeface="Work Sans" panose="00000500000000000000" pitchFamily="2" charset="0"/>
              </a:rPr>
              <a:t>Université de Tours</a:t>
            </a:r>
          </a:p>
          <a:p>
            <a:r>
              <a:rPr lang="fr-FR" sz="1800" dirty="0">
                <a:solidFill>
                  <a:srgbClr val="222222"/>
                </a:solidFill>
                <a:latin typeface="Work Sans" panose="00000500000000000000" pitchFamily="2" charset="0"/>
              </a:rPr>
              <a:t>Direction des Relations Internationales</a:t>
            </a:r>
          </a:p>
          <a:p>
            <a:r>
              <a:rPr lang="fr-FR" sz="1800" dirty="0">
                <a:solidFill>
                  <a:srgbClr val="222222"/>
                </a:solidFill>
                <a:latin typeface="Work Sans" panose="00000500000000000000" pitchFamily="2" charset="0"/>
              </a:rPr>
              <a:t>60 rue du Plat d’Etain-BP 12050</a:t>
            </a:r>
          </a:p>
          <a:p>
            <a:r>
              <a:rPr lang="fr-FR" sz="1800" dirty="0">
                <a:solidFill>
                  <a:srgbClr val="222222"/>
                </a:solidFill>
                <a:latin typeface="Work Sans" panose="00000500000000000000" pitchFamily="2" charset="0"/>
              </a:rPr>
              <a:t>37020 TOURS Cedex 1-FRANCE</a:t>
            </a:r>
            <a:endParaRPr lang="en-IN" sz="1800" dirty="0">
              <a:latin typeface="Work Sans" panose="00000500000000000000" pitchFamily="2" charset="0"/>
            </a:endParaRPr>
          </a:p>
          <a:p>
            <a:pPr fontAlgn="t"/>
            <a:endParaRPr lang="fr-FR" sz="2000" dirty="0">
              <a:effectLst/>
              <a:latin typeface="Work Sans" panose="00000500000000000000" pitchFamily="2" charset="0"/>
            </a:endParaRPr>
          </a:p>
        </p:txBody>
      </p:sp>
    </p:spTree>
    <p:extLst>
      <p:ext uri="{BB962C8B-B14F-4D97-AF65-F5344CB8AC3E}">
        <p14:creationId xmlns:p14="http://schemas.microsoft.com/office/powerpoint/2010/main" val="3071673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308459160e0_0_27"/>
          <p:cNvSpPr txBox="1">
            <a:spLocks noGrp="1"/>
          </p:cNvSpPr>
          <p:nvPr>
            <p:ph type="title"/>
          </p:nvPr>
        </p:nvSpPr>
        <p:spPr>
          <a:xfrm>
            <a:off x="444500" y="482600"/>
            <a:ext cx="4419000" cy="382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fr-FR" sz="2400">
                <a:solidFill>
                  <a:srgbClr val="838787"/>
                </a:solidFill>
                <a:latin typeface="Trebuchet MS"/>
                <a:ea typeface="Trebuchet MS"/>
                <a:cs typeface="Trebuchet MS"/>
                <a:sym typeface="Trebuchet MS"/>
              </a:rPr>
              <a:t>MOBILITÉ ÉTUDIANTE EN INDE</a:t>
            </a:r>
            <a:endParaRPr sz="2400">
              <a:latin typeface="Trebuchet MS"/>
              <a:ea typeface="Trebuchet MS"/>
              <a:cs typeface="Trebuchet MS"/>
              <a:sym typeface="Trebuchet MS"/>
            </a:endParaRPr>
          </a:p>
        </p:txBody>
      </p:sp>
      <p:grpSp>
        <p:nvGrpSpPr>
          <p:cNvPr id="442" name="Google Shape;442;g308459160e0_0_27"/>
          <p:cNvGrpSpPr/>
          <p:nvPr/>
        </p:nvGrpSpPr>
        <p:grpSpPr>
          <a:xfrm>
            <a:off x="9017000" y="76200"/>
            <a:ext cx="3494400" cy="888900"/>
            <a:chOff x="9017000" y="76200"/>
            <a:chExt cx="3494400" cy="888900"/>
          </a:xfrm>
        </p:grpSpPr>
        <p:sp>
          <p:nvSpPr>
            <p:cNvPr id="443" name="Google Shape;443;g308459160e0_0_27"/>
            <p:cNvSpPr/>
            <p:nvPr/>
          </p:nvSpPr>
          <p:spPr>
            <a:xfrm>
              <a:off x="11379200" y="76200"/>
              <a:ext cx="1132200" cy="80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g308459160e0_0_27"/>
            <p:cNvSpPr/>
            <p:nvPr/>
          </p:nvSpPr>
          <p:spPr>
            <a:xfrm>
              <a:off x="9017000" y="76200"/>
              <a:ext cx="2260500" cy="8889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45" name="Google Shape;445;g308459160e0_0_27"/>
          <p:cNvSpPr/>
          <p:nvPr/>
        </p:nvSpPr>
        <p:spPr>
          <a:xfrm>
            <a:off x="6603" y="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g308459160e0_0_27"/>
          <p:cNvSpPr/>
          <p:nvPr/>
        </p:nvSpPr>
        <p:spPr>
          <a:xfrm>
            <a:off x="6603" y="535242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g308459160e0_0_27"/>
          <p:cNvSpPr txBox="1"/>
          <p:nvPr/>
        </p:nvSpPr>
        <p:spPr>
          <a:xfrm>
            <a:off x="805642" y="1204247"/>
            <a:ext cx="12230100" cy="1890261"/>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3700" dirty="0">
                <a:solidFill>
                  <a:srgbClr val="34A4DA"/>
                </a:solidFill>
                <a:ea typeface="Work Sans"/>
              </a:rPr>
              <a:t>GROUPE DE DISCUSSIONS SUR LA MOBILITE EN INDE</a:t>
            </a:r>
            <a:endParaRPr lang="fr-FR" sz="2800" dirty="0">
              <a:solidFill>
                <a:srgbClr val="34A4DA"/>
              </a:solidFill>
              <a:ea typeface="Work Sans"/>
            </a:endParaRPr>
          </a:p>
          <a:p>
            <a:pPr marL="12700" marR="0" lvl="0" indent="0" algn="just" rtl="0">
              <a:lnSpc>
                <a:spcPct val="150000"/>
              </a:lnSpc>
              <a:spcBef>
                <a:spcPts val="0"/>
              </a:spcBef>
              <a:spcAft>
                <a:spcPts val="0"/>
              </a:spcAft>
              <a:buNone/>
            </a:pPr>
            <a:r>
              <a:rPr lang="fr-FR" sz="3200" b="1" dirty="0">
                <a:solidFill>
                  <a:srgbClr val="838787"/>
                </a:solidFill>
                <a:latin typeface="Work Sans" pitchFamily="2" charset="0"/>
                <a:sym typeface="Impact"/>
              </a:rPr>
              <a:t>Groupe sur Discord</a:t>
            </a:r>
            <a:endParaRPr lang="fr-FR" sz="3200" dirty="0"/>
          </a:p>
        </p:txBody>
      </p:sp>
      <p:sp>
        <p:nvSpPr>
          <p:cNvPr id="4" name="TextBox 3">
            <a:extLst>
              <a:ext uri="{FF2B5EF4-FFF2-40B4-BE49-F238E27FC236}">
                <a16:creationId xmlns:a16="http://schemas.microsoft.com/office/drawing/2014/main" id="{042C52C5-F308-93B9-D417-0387D78EA811}"/>
              </a:ext>
            </a:extLst>
          </p:cNvPr>
          <p:cNvSpPr txBox="1"/>
          <p:nvPr/>
        </p:nvSpPr>
        <p:spPr>
          <a:xfrm>
            <a:off x="3338845" y="8809335"/>
            <a:ext cx="7938655" cy="461665"/>
          </a:xfrm>
          <a:prstGeom prst="rect">
            <a:avLst/>
          </a:prstGeom>
          <a:noFill/>
        </p:spPr>
        <p:txBody>
          <a:bodyPr wrap="square">
            <a:spAutoFit/>
          </a:bodyPr>
          <a:lstStyle/>
          <a:p>
            <a:r>
              <a:rPr lang="en-IN" sz="2400" dirty="0">
                <a:solidFill>
                  <a:srgbClr val="C00000"/>
                </a:solidFill>
              </a:rPr>
              <a:t>Nous </a:t>
            </a:r>
            <a:r>
              <a:rPr lang="en-IN" sz="2400" dirty="0" err="1">
                <a:solidFill>
                  <a:srgbClr val="C00000"/>
                </a:solidFill>
              </a:rPr>
              <a:t>sommes</a:t>
            </a:r>
            <a:r>
              <a:rPr lang="en-IN" sz="2400" dirty="0">
                <a:solidFill>
                  <a:srgbClr val="C00000"/>
                </a:solidFill>
              </a:rPr>
              <a:t> </a:t>
            </a:r>
            <a:r>
              <a:rPr lang="en-IN" sz="2400" dirty="0" err="1">
                <a:solidFill>
                  <a:srgbClr val="C00000"/>
                </a:solidFill>
              </a:rPr>
              <a:t>ravis</a:t>
            </a:r>
            <a:r>
              <a:rPr lang="en-IN" sz="2400" dirty="0">
                <a:solidFill>
                  <a:srgbClr val="C00000"/>
                </a:solidFill>
              </a:rPr>
              <a:t> de </a:t>
            </a:r>
            <a:r>
              <a:rPr lang="en-IN" sz="2400" dirty="0" err="1">
                <a:solidFill>
                  <a:srgbClr val="C00000"/>
                </a:solidFill>
              </a:rPr>
              <a:t>pouvoir</a:t>
            </a:r>
            <a:r>
              <a:rPr lang="en-IN" sz="2400" dirty="0">
                <a:solidFill>
                  <a:srgbClr val="C00000"/>
                </a:solidFill>
              </a:rPr>
              <a:t> </a:t>
            </a:r>
            <a:r>
              <a:rPr lang="en-IN" sz="2400" dirty="0" err="1">
                <a:solidFill>
                  <a:srgbClr val="C00000"/>
                </a:solidFill>
              </a:rPr>
              <a:t>vous</a:t>
            </a:r>
            <a:r>
              <a:rPr lang="en-IN" sz="2400" dirty="0">
                <a:solidFill>
                  <a:srgbClr val="C00000"/>
                </a:solidFill>
              </a:rPr>
              <a:t> assister!</a:t>
            </a:r>
          </a:p>
        </p:txBody>
      </p:sp>
      <p:sp>
        <p:nvSpPr>
          <p:cNvPr id="6" name="TextBox 5">
            <a:extLst>
              <a:ext uri="{FF2B5EF4-FFF2-40B4-BE49-F238E27FC236}">
                <a16:creationId xmlns:a16="http://schemas.microsoft.com/office/drawing/2014/main" id="{045AEAD9-DEEB-5CC6-82BA-C0DE27552913}"/>
              </a:ext>
            </a:extLst>
          </p:cNvPr>
          <p:cNvSpPr txBox="1"/>
          <p:nvPr/>
        </p:nvSpPr>
        <p:spPr>
          <a:xfrm>
            <a:off x="805642" y="5777067"/>
            <a:ext cx="11705758" cy="2246321"/>
          </a:xfrm>
          <a:prstGeom prst="rect">
            <a:avLst/>
          </a:prstGeom>
          <a:noFill/>
        </p:spPr>
        <p:txBody>
          <a:bodyPr wrap="square">
            <a:spAutoFit/>
          </a:bodyPr>
          <a:lstStyle/>
          <a:p>
            <a:pPr marL="12700" marR="0" lvl="0" indent="0" algn="just" rtl="0">
              <a:lnSpc>
                <a:spcPct val="150000"/>
              </a:lnSpc>
              <a:spcBef>
                <a:spcPts val="0"/>
              </a:spcBef>
              <a:spcAft>
                <a:spcPts val="0"/>
              </a:spcAft>
              <a:buNone/>
            </a:pPr>
            <a:r>
              <a:rPr lang="fr-FR" sz="2400" b="1" dirty="0">
                <a:latin typeface="Work Sans" pitchFamily="2" charset="0"/>
              </a:rPr>
              <a:t>Objectifs</a:t>
            </a:r>
            <a:r>
              <a:rPr lang="fr-FR" sz="2400" dirty="0">
                <a:latin typeface="Work Sans" pitchFamily="2" charset="0"/>
              </a:rPr>
              <a:t> Rassembler, échanger avec des étudiants indiens et des étudiants partis en mobilité en Inde, récoler des informations sur la culture indienne et tamoule en amont de votre mobilité. </a:t>
            </a:r>
          </a:p>
          <a:p>
            <a:pPr marL="12700" marR="0" lvl="0" indent="0" algn="just" rtl="0">
              <a:lnSpc>
                <a:spcPct val="150000"/>
              </a:lnSpc>
              <a:spcBef>
                <a:spcPts val="0"/>
              </a:spcBef>
              <a:spcAft>
                <a:spcPts val="0"/>
              </a:spcAft>
              <a:buNone/>
            </a:pPr>
            <a:r>
              <a:rPr lang="fr-FR" sz="2400" b="1" dirty="0">
                <a:latin typeface="Work Sans" pitchFamily="2" charset="0"/>
              </a:rPr>
              <a:t>Modératrice</a:t>
            </a:r>
            <a:r>
              <a:rPr lang="fr-FR" sz="2400" dirty="0">
                <a:latin typeface="Work Sans" pitchFamily="2" charset="0"/>
              </a:rPr>
              <a:t>: APURVA</a:t>
            </a:r>
          </a:p>
        </p:txBody>
      </p:sp>
      <p:sp>
        <p:nvSpPr>
          <p:cNvPr id="7" name="Rectangle 1">
            <a:extLst>
              <a:ext uri="{FF2B5EF4-FFF2-40B4-BE49-F238E27FC236}">
                <a16:creationId xmlns:a16="http://schemas.microsoft.com/office/drawing/2014/main" id="{988970CF-3BD5-DA54-9610-07802FCF8454}"/>
              </a:ext>
            </a:extLst>
          </p:cNvPr>
          <p:cNvSpPr>
            <a:spLocks noChangeArrowheads="1"/>
          </p:cNvSpPr>
          <p:nvPr/>
        </p:nvSpPr>
        <p:spPr bwMode="auto">
          <a:xfrm>
            <a:off x="805642" y="3664789"/>
            <a:ext cx="11335558" cy="110799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fr-FR" sz="6600" dirty="0">
                <a:solidFill>
                  <a:schemeClr val="tx2">
                    <a:lumMod val="60000"/>
                    <a:lumOff val="40000"/>
                  </a:schemeClr>
                </a:solidFill>
              </a:rPr>
              <a:t>https://discord.gg/aS8MbjvQ</a:t>
            </a:r>
            <a:endParaRPr kumimoji="0" lang="en-US" altLang="en-US" sz="6600" b="0" i="0" u="none" strike="noStrike" cap="none" normalizeH="0" baseline="0" dirty="0">
              <a:ln>
                <a:noFill/>
              </a:ln>
              <a:solidFill>
                <a:schemeClr val="tx2">
                  <a:lumMod val="60000"/>
                  <a:lumOff val="40000"/>
                </a:schemeClr>
              </a:solidFill>
              <a:effectLst/>
            </a:endParaRPr>
          </a:p>
        </p:txBody>
      </p:sp>
    </p:spTree>
    <p:extLst>
      <p:ext uri="{BB962C8B-B14F-4D97-AF65-F5344CB8AC3E}">
        <p14:creationId xmlns:p14="http://schemas.microsoft.com/office/powerpoint/2010/main" val="1464463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3" name="object 3"/>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604" y="0"/>
            <a:ext cx="230924" cy="43982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04" y="5352427"/>
            <a:ext cx="230924" cy="4401172"/>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444500" y="1295400"/>
            <a:ext cx="11239500" cy="628377"/>
          </a:xfrm>
          <a:prstGeom prst="rect">
            <a:avLst/>
          </a:prstGeom>
        </p:spPr>
        <p:txBody>
          <a:bodyPr vert="horz" wrap="square" lIns="0" tIns="12700" rIns="0" bIns="0" rtlCol="0">
            <a:spAutoFit/>
          </a:bodyPr>
          <a:lstStyle/>
          <a:p>
            <a:pPr marL="12700" algn="l">
              <a:spcBef>
                <a:spcPts val="100"/>
              </a:spcBef>
            </a:pPr>
            <a:r>
              <a:rPr sz="4000" dirty="0">
                <a:solidFill>
                  <a:srgbClr val="34A5DA"/>
                </a:solidFill>
              </a:rPr>
              <a:t>LA COOPÉRATION UNIVERSITAIRE EN INDE</a:t>
            </a:r>
          </a:p>
        </p:txBody>
      </p:sp>
      <p:sp>
        <p:nvSpPr>
          <p:cNvPr id="8" name="object 8"/>
          <p:cNvSpPr txBox="1"/>
          <p:nvPr/>
        </p:nvSpPr>
        <p:spPr>
          <a:xfrm>
            <a:off x="444500" y="2421893"/>
            <a:ext cx="10492740" cy="441959"/>
          </a:xfrm>
          <a:prstGeom prst="rect">
            <a:avLst/>
          </a:prstGeom>
        </p:spPr>
        <p:txBody>
          <a:bodyPr vert="horz" wrap="square" lIns="0" tIns="16510" rIns="0" bIns="0" rtlCol="0">
            <a:spAutoFit/>
          </a:bodyPr>
          <a:lstStyle/>
          <a:p>
            <a:pPr marL="12700">
              <a:lnSpc>
                <a:spcPct val="100000"/>
              </a:lnSpc>
              <a:spcBef>
                <a:spcPts val="130"/>
              </a:spcBef>
              <a:tabLst>
                <a:tab pos="431165" algn="l"/>
              </a:tabLst>
            </a:pPr>
            <a:r>
              <a:rPr sz="4050" spc="-60" baseline="-4115" dirty="0">
                <a:solidFill>
                  <a:srgbClr val="34A5DA"/>
                </a:solidFill>
                <a:latin typeface="Lucida Sans Unicode"/>
                <a:cs typeface="Lucida Sans Unicode"/>
              </a:rPr>
              <a:t>▸	</a:t>
            </a:r>
            <a:r>
              <a:rPr sz="2600" spc="-80" dirty="0">
                <a:solidFill>
                  <a:srgbClr val="838787"/>
                </a:solidFill>
                <a:latin typeface="Arial"/>
                <a:cs typeface="Arial"/>
              </a:rPr>
              <a:t>La</a:t>
            </a:r>
            <a:r>
              <a:rPr sz="2600" spc="-70" dirty="0">
                <a:solidFill>
                  <a:srgbClr val="838787"/>
                </a:solidFill>
                <a:latin typeface="Arial"/>
                <a:cs typeface="Arial"/>
              </a:rPr>
              <a:t> </a:t>
            </a:r>
            <a:r>
              <a:rPr sz="2600" spc="35" dirty="0">
                <a:solidFill>
                  <a:srgbClr val="838787"/>
                </a:solidFill>
                <a:latin typeface="Arial"/>
                <a:cs typeface="Arial"/>
              </a:rPr>
              <a:t>Région</a:t>
            </a:r>
            <a:r>
              <a:rPr sz="2600" spc="-70" dirty="0">
                <a:solidFill>
                  <a:srgbClr val="838787"/>
                </a:solidFill>
                <a:latin typeface="Arial"/>
                <a:cs typeface="Arial"/>
              </a:rPr>
              <a:t> </a:t>
            </a:r>
            <a:r>
              <a:rPr sz="2600" spc="65" dirty="0">
                <a:solidFill>
                  <a:srgbClr val="838787"/>
                </a:solidFill>
                <a:latin typeface="Arial"/>
                <a:cs typeface="Arial"/>
              </a:rPr>
              <a:t>soutient</a:t>
            </a:r>
            <a:r>
              <a:rPr sz="2600" spc="-65" dirty="0">
                <a:solidFill>
                  <a:srgbClr val="838787"/>
                </a:solidFill>
                <a:latin typeface="Arial"/>
                <a:cs typeface="Arial"/>
              </a:rPr>
              <a:t> </a:t>
            </a:r>
            <a:r>
              <a:rPr sz="2600" spc="-5" dirty="0">
                <a:solidFill>
                  <a:srgbClr val="838787"/>
                </a:solidFill>
                <a:latin typeface="Arial"/>
                <a:cs typeface="Arial"/>
              </a:rPr>
              <a:t>les</a:t>
            </a:r>
            <a:r>
              <a:rPr sz="2600" spc="-70" dirty="0">
                <a:solidFill>
                  <a:srgbClr val="838787"/>
                </a:solidFill>
                <a:latin typeface="Arial"/>
                <a:cs typeface="Arial"/>
              </a:rPr>
              <a:t> </a:t>
            </a:r>
            <a:r>
              <a:rPr sz="2600" spc="60" dirty="0">
                <a:solidFill>
                  <a:srgbClr val="838787"/>
                </a:solidFill>
                <a:latin typeface="Arial"/>
                <a:cs typeface="Arial"/>
              </a:rPr>
              <a:t>coopérations</a:t>
            </a:r>
            <a:r>
              <a:rPr sz="2600" spc="-65" dirty="0">
                <a:solidFill>
                  <a:srgbClr val="838787"/>
                </a:solidFill>
                <a:latin typeface="Arial"/>
                <a:cs typeface="Arial"/>
              </a:rPr>
              <a:t> </a:t>
            </a:r>
            <a:r>
              <a:rPr sz="2600" spc="50" dirty="0">
                <a:solidFill>
                  <a:srgbClr val="838787"/>
                </a:solidFill>
                <a:latin typeface="Arial"/>
                <a:cs typeface="Arial"/>
              </a:rPr>
              <a:t>académiques</a:t>
            </a:r>
            <a:r>
              <a:rPr sz="2600" spc="-70" dirty="0">
                <a:solidFill>
                  <a:srgbClr val="838787"/>
                </a:solidFill>
                <a:latin typeface="Arial"/>
                <a:cs typeface="Arial"/>
              </a:rPr>
              <a:t> </a:t>
            </a:r>
            <a:r>
              <a:rPr sz="2600" spc="85" dirty="0">
                <a:solidFill>
                  <a:srgbClr val="838787"/>
                </a:solidFill>
                <a:latin typeface="Arial"/>
                <a:cs typeface="Arial"/>
              </a:rPr>
              <a:t>et</a:t>
            </a:r>
            <a:r>
              <a:rPr sz="2600" spc="-70" dirty="0">
                <a:solidFill>
                  <a:srgbClr val="838787"/>
                </a:solidFill>
                <a:latin typeface="Arial"/>
                <a:cs typeface="Arial"/>
              </a:rPr>
              <a:t> </a:t>
            </a:r>
            <a:r>
              <a:rPr sz="2600" spc="45" dirty="0">
                <a:solidFill>
                  <a:srgbClr val="838787"/>
                </a:solidFill>
                <a:latin typeface="Arial"/>
                <a:cs typeface="Arial"/>
              </a:rPr>
              <a:t>scientifiques</a:t>
            </a:r>
            <a:r>
              <a:rPr sz="2600" spc="-65" dirty="0">
                <a:solidFill>
                  <a:srgbClr val="838787"/>
                </a:solidFill>
                <a:latin typeface="Arial"/>
                <a:cs typeface="Arial"/>
              </a:rPr>
              <a:t> </a:t>
            </a:r>
            <a:r>
              <a:rPr sz="2600" spc="55" dirty="0">
                <a:solidFill>
                  <a:srgbClr val="838787"/>
                </a:solidFill>
                <a:latin typeface="Arial"/>
                <a:cs typeface="Arial"/>
              </a:rPr>
              <a:t>:</a:t>
            </a:r>
            <a:endParaRPr sz="2600">
              <a:latin typeface="Arial"/>
              <a:cs typeface="Arial"/>
            </a:endParaRPr>
          </a:p>
        </p:txBody>
      </p:sp>
      <p:sp>
        <p:nvSpPr>
          <p:cNvPr id="9" name="object 9"/>
          <p:cNvSpPr txBox="1"/>
          <p:nvPr/>
        </p:nvSpPr>
        <p:spPr>
          <a:xfrm>
            <a:off x="866775" y="29885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0" name="object 10"/>
          <p:cNvSpPr txBox="1"/>
          <p:nvPr/>
        </p:nvSpPr>
        <p:spPr>
          <a:xfrm>
            <a:off x="866775" y="34457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1" name="object 11"/>
          <p:cNvSpPr txBox="1"/>
          <p:nvPr/>
        </p:nvSpPr>
        <p:spPr>
          <a:xfrm>
            <a:off x="866775" y="39029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2" name="object 12"/>
          <p:cNvSpPr txBox="1"/>
          <p:nvPr/>
        </p:nvSpPr>
        <p:spPr>
          <a:xfrm>
            <a:off x="866775" y="43601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3" name="object 13"/>
          <p:cNvSpPr txBox="1"/>
          <p:nvPr/>
        </p:nvSpPr>
        <p:spPr>
          <a:xfrm>
            <a:off x="866775" y="48173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4" name="object 14"/>
          <p:cNvSpPr txBox="1"/>
          <p:nvPr/>
        </p:nvSpPr>
        <p:spPr>
          <a:xfrm>
            <a:off x="1282700" y="2834639"/>
            <a:ext cx="5523230" cy="2311400"/>
          </a:xfrm>
          <a:prstGeom prst="rect">
            <a:avLst/>
          </a:prstGeom>
        </p:spPr>
        <p:txBody>
          <a:bodyPr vert="horz" wrap="square" lIns="0" tIns="73660" rIns="0" bIns="0" rtlCol="0">
            <a:spAutoFit/>
          </a:bodyPr>
          <a:lstStyle/>
          <a:p>
            <a:pPr marL="12700">
              <a:lnSpc>
                <a:spcPct val="100000"/>
              </a:lnSpc>
              <a:spcBef>
                <a:spcPts val="580"/>
              </a:spcBef>
            </a:pPr>
            <a:r>
              <a:rPr sz="2600" spc="55" dirty="0">
                <a:solidFill>
                  <a:srgbClr val="838787"/>
                </a:solidFill>
                <a:latin typeface="Arial"/>
                <a:cs typeface="Arial"/>
              </a:rPr>
              <a:t>partenariat</a:t>
            </a:r>
            <a:r>
              <a:rPr sz="2600" spc="-80" dirty="0">
                <a:solidFill>
                  <a:srgbClr val="838787"/>
                </a:solidFill>
                <a:latin typeface="Arial"/>
                <a:cs typeface="Arial"/>
              </a:rPr>
              <a:t> </a:t>
            </a:r>
            <a:r>
              <a:rPr sz="2600" spc="40" dirty="0">
                <a:solidFill>
                  <a:srgbClr val="838787"/>
                </a:solidFill>
                <a:latin typeface="Arial"/>
                <a:cs typeface="Arial"/>
              </a:rPr>
              <a:t>universitaire</a:t>
            </a:r>
            <a:endParaRPr sz="2600" dirty="0">
              <a:latin typeface="Arial"/>
              <a:cs typeface="Arial"/>
            </a:endParaRPr>
          </a:p>
          <a:p>
            <a:pPr marL="12700" marR="371475">
              <a:lnSpc>
                <a:spcPct val="115399"/>
              </a:lnSpc>
            </a:pPr>
            <a:r>
              <a:rPr sz="2600" spc="114" dirty="0">
                <a:solidFill>
                  <a:srgbClr val="838787"/>
                </a:solidFill>
                <a:latin typeface="Arial"/>
                <a:cs typeface="Arial"/>
              </a:rPr>
              <a:t>mobilité </a:t>
            </a:r>
            <a:r>
              <a:rPr sz="2600" spc="80" dirty="0">
                <a:solidFill>
                  <a:srgbClr val="838787"/>
                </a:solidFill>
                <a:latin typeface="Arial"/>
                <a:cs typeface="Arial"/>
              </a:rPr>
              <a:t>étudiante </a:t>
            </a:r>
            <a:r>
              <a:rPr sz="2600" spc="85" dirty="0">
                <a:solidFill>
                  <a:srgbClr val="838787"/>
                </a:solidFill>
                <a:latin typeface="Arial"/>
                <a:cs typeface="Arial"/>
              </a:rPr>
              <a:t>et</a:t>
            </a:r>
            <a:r>
              <a:rPr sz="2600" spc="-420" dirty="0">
                <a:solidFill>
                  <a:srgbClr val="838787"/>
                </a:solidFill>
                <a:latin typeface="Arial"/>
                <a:cs typeface="Arial"/>
              </a:rPr>
              <a:t> </a:t>
            </a:r>
            <a:r>
              <a:rPr sz="2600" spc="50" dirty="0">
                <a:solidFill>
                  <a:srgbClr val="838787"/>
                </a:solidFill>
                <a:latin typeface="Arial"/>
                <a:cs typeface="Arial"/>
              </a:rPr>
              <a:t>enseignante  </a:t>
            </a:r>
            <a:r>
              <a:rPr sz="2600" spc="70" dirty="0">
                <a:solidFill>
                  <a:srgbClr val="838787"/>
                </a:solidFill>
                <a:latin typeface="Arial"/>
                <a:cs typeface="Arial"/>
              </a:rPr>
              <a:t>co-tutelle </a:t>
            </a:r>
            <a:r>
              <a:rPr sz="2600" spc="120" dirty="0">
                <a:solidFill>
                  <a:srgbClr val="838787"/>
                </a:solidFill>
                <a:latin typeface="Arial"/>
                <a:cs typeface="Arial"/>
              </a:rPr>
              <a:t>de</a:t>
            </a:r>
            <a:r>
              <a:rPr sz="2600" spc="-225" dirty="0">
                <a:solidFill>
                  <a:srgbClr val="838787"/>
                </a:solidFill>
                <a:latin typeface="Arial"/>
                <a:cs typeface="Arial"/>
              </a:rPr>
              <a:t> </a:t>
            </a:r>
            <a:r>
              <a:rPr sz="2600" spc="25" dirty="0">
                <a:solidFill>
                  <a:srgbClr val="838787"/>
                </a:solidFill>
                <a:latin typeface="Arial"/>
                <a:cs typeface="Arial"/>
              </a:rPr>
              <a:t>thèse</a:t>
            </a:r>
            <a:endParaRPr sz="2600" dirty="0">
              <a:latin typeface="Arial"/>
              <a:cs typeface="Arial"/>
            </a:endParaRPr>
          </a:p>
          <a:p>
            <a:pPr marL="12700">
              <a:lnSpc>
                <a:spcPct val="100000"/>
              </a:lnSpc>
              <a:spcBef>
                <a:spcPts val="480"/>
              </a:spcBef>
            </a:pPr>
            <a:r>
              <a:rPr sz="2600" spc="105" dirty="0">
                <a:solidFill>
                  <a:srgbClr val="838787"/>
                </a:solidFill>
                <a:latin typeface="Arial"/>
                <a:cs typeface="Arial"/>
              </a:rPr>
              <a:t>projet </a:t>
            </a:r>
            <a:r>
              <a:rPr sz="2600" spc="120" dirty="0">
                <a:solidFill>
                  <a:srgbClr val="838787"/>
                </a:solidFill>
                <a:latin typeface="Arial"/>
                <a:cs typeface="Arial"/>
              </a:rPr>
              <a:t>de</a:t>
            </a:r>
            <a:r>
              <a:rPr sz="2600" spc="-260" dirty="0">
                <a:solidFill>
                  <a:srgbClr val="838787"/>
                </a:solidFill>
                <a:latin typeface="Arial"/>
                <a:cs typeface="Arial"/>
              </a:rPr>
              <a:t> </a:t>
            </a:r>
            <a:r>
              <a:rPr sz="2600" spc="30" dirty="0">
                <a:solidFill>
                  <a:srgbClr val="838787"/>
                </a:solidFill>
                <a:latin typeface="Arial"/>
                <a:cs typeface="Arial"/>
              </a:rPr>
              <a:t>recherche</a:t>
            </a:r>
            <a:endParaRPr sz="2600" dirty="0">
              <a:latin typeface="Arial"/>
              <a:cs typeface="Arial"/>
            </a:endParaRPr>
          </a:p>
          <a:p>
            <a:pPr marL="12700">
              <a:lnSpc>
                <a:spcPct val="100000"/>
              </a:lnSpc>
              <a:spcBef>
                <a:spcPts val="480"/>
              </a:spcBef>
            </a:pPr>
            <a:r>
              <a:rPr sz="2600" spc="85" dirty="0">
                <a:solidFill>
                  <a:srgbClr val="838787"/>
                </a:solidFill>
                <a:latin typeface="Arial"/>
                <a:cs typeface="Arial"/>
              </a:rPr>
              <a:t>tuteur </a:t>
            </a:r>
            <a:r>
              <a:rPr sz="2600" spc="120" dirty="0">
                <a:solidFill>
                  <a:srgbClr val="838787"/>
                </a:solidFill>
                <a:latin typeface="Arial"/>
                <a:cs typeface="Arial"/>
              </a:rPr>
              <a:t>de </a:t>
            </a:r>
            <a:r>
              <a:rPr sz="2600" spc="-35" dirty="0">
                <a:solidFill>
                  <a:srgbClr val="838787"/>
                </a:solidFill>
                <a:latin typeface="Arial"/>
                <a:cs typeface="Arial"/>
              </a:rPr>
              <a:t>Français </a:t>
            </a:r>
            <a:r>
              <a:rPr sz="2600" spc="35" dirty="0">
                <a:solidFill>
                  <a:srgbClr val="838787"/>
                </a:solidFill>
                <a:latin typeface="Arial"/>
                <a:cs typeface="Arial"/>
              </a:rPr>
              <a:t>Langue</a:t>
            </a:r>
            <a:r>
              <a:rPr sz="2600" spc="-490" dirty="0">
                <a:solidFill>
                  <a:srgbClr val="838787"/>
                </a:solidFill>
                <a:latin typeface="Arial"/>
                <a:cs typeface="Arial"/>
              </a:rPr>
              <a:t> </a:t>
            </a:r>
            <a:r>
              <a:rPr sz="2600" spc="35" dirty="0">
                <a:solidFill>
                  <a:srgbClr val="838787"/>
                </a:solidFill>
                <a:latin typeface="Arial"/>
                <a:cs typeface="Arial"/>
              </a:rPr>
              <a:t>Étrangère</a:t>
            </a:r>
            <a:endParaRPr sz="2600" dirty="0">
              <a:latin typeface="Arial"/>
              <a:cs typeface="Arial"/>
            </a:endParaRPr>
          </a:p>
        </p:txBody>
      </p:sp>
      <p:sp>
        <p:nvSpPr>
          <p:cNvPr id="15" name="object 15"/>
          <p:cNvSpPr txBox="1"/>
          <p:nvPr/>
        </p:nvSpPr>
        <p:spPr>
          <a:xfrm>
            <a:off x="444500" y="5561615"/>
            <a:ext cx="11744960" cy="956310"/>
          </a:xfrm>
          <a:prstGeom prst="rect">
            <a:avLst/>
          </a:prstGeom>
        </p:spPr>
        <p:txBody>
          <a:bodyPr vert="horz" wrap="square" lIns="0" tIns="18415" rIns="0" bIns="0" rtlCol="0">
            <a:spAutoFit/>
          </a:bodyPr>
          <a:lstStyle/>
          <a:p>
            <a:pPr marL="431800" marR="5080" indent="-419100">
              <a:lnSpc>
                <a:spcPct val="114199"/>
              </a:lnSpc>
              <a:spcBef>
                <a:spcPts val="145"/>
              </a:spcBef>
              <a:tabLst>
                <a:tab pos="431165" algn="l"/>
              </a:tabLst>
            </a:pPr>
            <a:r>
              <a:rPr sz="4050" spc="-60" baseline="-4115" dirty="0">
                <a:solidFill>
                  <a:srgbClr val="34A5DA"/>
                </a:solidFill>
                <a:latin typeface="Lucida Sans Unicode"/>
                <a:cs typeface="Lucida Sans Unicode"/>
              </a:rPr>
              <a:t>▸	</a:t>
            </a:r>
            <a:r>
              <a:rPr sz="2600" spc="-80" dirty="0">
                <a:solidFill>
                  <a:srgbClr val="838787"/>
                </a:solidFill>
                <a:latin typeface="Arial"/>
                <a:cs typeface="Arial"/>
              </a:rPr>
              <a:t>La</a:t>
            </a:r>
            <a:r>
              <a:rPr sz="2600" spc="-75" dirty="0">
                <a:solidFill>
                  <a:srgbClr val="838787"/>
                </a:solidFill>
                <a:latin typeface="Arial"/>
                <a:cs typeface="Arial"/>
              </a:rPr>
              <a:t> </a:t>
            </a:r>
            <a:r>
              <a:rPr sz="2600" spc="35" dirty="0">
                <a:solidFill>
                  <a:srgbClr val="838787"/>
                </a:solidFill>
                <a:latin typeface="Arial"/>
                <a:cs typeface="Arial"/>
              </a:rPr>
              <a:t>Région</a:t>
            </a:r>
            <a:r>
              <a:rPr sz="2600" spc="-70" dirty="0">
                <a:solidFill>
                  <a:srgbClr val="838787"/>
                </a:solidFill>
                <a:latin typeface="Arial"/>
                <a:cs typeface="Arial"/>
              </a:rPr>
              <a:t> </a:t>
            </a:r>
            <a:r>
              <a:rPr sz="2600" spc="65" dirty="0">
                <a:solidFill>
                  <a:srgbClr val="838787"/>
                </a:solidFill>
                <a:latin typeface="Arial"/>
                <a:cs typeface="Arial"/>
              </a:rPr>
              <a:t>accompagne</a:t>
            </a:r>
            <a:r>
              <a:rPr sz="2600" spc="-70" dirty="0">
                <a:solidFill>
                  <a:srgbClr val="838787"/>
                </a:solidFill>
                <a:latin typeface="Arial"/>
                <a:cs typeface="Arial"/>
              </a:rPr>
              <a:t> </a:t>
            </a:r>
            <a:r>
              <a:rPr sz="2600" spc="45" dirty="0">
                <a:solidFill>
                  <a:srgbClr val="838787"/>
                </a:solidFill>
                <a:latin typeface="Arial"/>
                <a:cs typeface="Arial"/>
              </a:rPr>
              <a:t>l’Université</a:t>
            </a:r>
            <a:r>
              <a:rPr sz="2600" spc="-70" dirty="0">
                <a:solidFill>
                  <a:srgbClr val="838787"/>
                </a:solidFill>
                <a:latin typeface="Arial"/>
                <a:cs typeface="Arial"/>
              </a:rPr>
              <a:t> </a:t>
            </a:r>
            <a:r>
              <a:rPr sz="2600" spc="120" dirty="0">
                <a:solidFill>
                  <a:srgbClr val="838787"/>
                </a:solidFill>
                <a:latin typeface="Arial"/>
                <a:cs typeface="Arial"/>
              </a:rPr>
              <a:t>de</a:t>
            </a:r>
            <a:r>
              <a:rPr sz="2600" spc="-130" dirty="0">
                <a:solidFill>
                  <a:srgbClr val="838787"/>
                </a:solidFill>
                <a:latin typeface="Arial"/>
                <a:cs typeface="Arial"/>
              </a:rPr>
              <a:t> </a:t>
            </a:r>
            <a:r>
              <a:rPr sz="2600" spc="-45" dirty="0">
                <a:solidFill>
                  <a:srgbClr val="838787"/>
                </a:solidFill>
                <a:latin typeface="Arial"/>
                <a:cs typeface="Arial"/>
              </a:rPr>
              <a:t>Tours</a:t>
            </a:r>
            <a:r>
              <a:rPr sz="2600" spc="-70" dirty="0">
                <a:solidFill>
                  <a:srgbClr val="838787"/>
                </a:solidFill>
                <a:latin typeface="Arial"/>
                <a:cs typeface="Arial"/>
              </a:rPr>
              <a:t> </a:t>
            </a:r>
            <a:r>
              <a:rPr sz="2600" spc="20" dirty="0">
                <a:solidFill>
                  <a:srgbClr val="838787"/>
                </a:solidFill>
                <a:latin typeface="Arial"/>
                <a:cs typeface="Arial"/>
              </a:rPr>
              <a:t>dans</a:t>
            </a:r>
            <a:r>
              <a:rPr sz="2600" spc="-75" dirty="0">
                <a:solidFill>
                  <a:srgbClr val="838787"/>
                </a:solidFill>
                <a:latin typeface="Arial"/>
                <a:cs typeface="Arial"/>
              </a:rPr>
              <a:t> </a:t>
            </a:r>
            <a:r>
              <a:rPr sz="2600" spc="-85" dirty="0">
                <a:solidFill>
                  <a:srgbClr val="838787"/>
                </a:solidFill>
                <a:latin typeface="Arial"/>
                <a:cs typeface="Arial"/>
              </a:rPr>
              <a:t>ses</a:t>
            </a:r>
            <a:r>
              <a:rPr sz="2600" spc="-70" dirty="0">
                <a:solidFill>
                  <a:srgbClr val="838787"/>
                </a:solidFill>
                <a:latin typeface="Arial"/>
                <a:cs typeface="Arial"/>
              </a:rPr>
              <a:t> </a:t>
            </a:r>
            <a:r>
              <a:rPr sz="2600" spc="40" dirty="0">
                <a:solidFill>
                  <a:srgbClr val="838787"/>
                </a:solidFill>
                <a:latin typeface="Arial"/>
                <a:cs typeface="Arial"/>
              </a:rPr>
              <a:t>partenariats</a:t>
            </a:r>
            <a:r>
              <a:rPr sz="2600" spc="-70" dirty="0">
                <a:solidFill>
                  <a:srgbClr val="838787"/>
                </a:solidFill>
                <a:latin typeface="Arial"/>
                <a:cs typeface="Arial"/>
              </a:rPr>
              <a:t> </a:t>
            </a:r>
            <a:r>
              <a:rPr sz="2600" spc="15" dirty="0">
                <a:solidFill>
                  <a:srgbClr val="838787"/>
                </a:solidFill>
                <a:latin typeface="Arial"/>
                <a:cs typeface="Arial"/>
              </a:rPr>
              <a:t>au</a:t>
            </a:r>
            <a:r>
              <a:rPr sz="2600" spc="-130" dirty="0">
                <a:solidFill>
                  <a:srgbClr val="838787"/>
                </a:solidFill>
                <a:latin typeface="Arial"/>
                <a:cs typeface="Arial"/>
              </a:rPr>
              <a:t> </a:t>
            </a:r>
            <a:r>
              <a:rPr sz="2600" spc="-15" dirty="0">
                <a:solidFill>
                  <a:srgbClr val="838787"/>
                </a:solidFill>
                <a:latin typeface="Arial"/>
                <a:cs typeface="Arial"/>
              </a:rPr>
              <a:t>Tamil  </a:t>
            </a:r>
            <a:r>
              <a:rPr sz="2600" spc="90" dirty="0">
                <a:solidFill>
                  <a:srgbClr val="838787"/>
                </a:solidFill>
                <a:latin typeface="Arial"/>
                <a:cs typeface="Arial"/>
              </a:rPr>
              <a:t>Nadu</a:t>
            </a:r>
            <a:r>
              <a:rPr sz="2600" spc="-80" dirty="0">
                <a:solidFill>
                  <a:srgbClr val="838787"/>
                </a:solidFill>
                <a:latin typeface="Arial"/>
                <a:cs typeface="Arial"/>
              </a:rPr>
              <a:t> </a:t>
            </a:r>
            <a:r>
              <a:rPr sz="2600" spc="85" dirty="0">
                <a:solidFill>
                  <a:srgbClr val="838787"/>
                </a:solidFill>
                <a:latin typeface="Arial"/>
                <a:cs typeface="Arial"/>
              </a:rPr>
              <a:t>et</a:t>
            </a:r>
            <a:r>
              <a:rPr sz="2600" spc="-75" dirty="0">
                <a:solidFill>
                  <a:srgbClr val="838787"/>
                </a:solidFill>
                <a:latin typeface="Arial"/>
                <a:cs typeface="Arial"/>
              </a:rPr>
              <a:t> </a:t>
            </a:r>
            <a:r>
              <a:rPr sz="2600" spc="-40" dirty="0">
                <a:solidFill>
                  <a:srgbClr val="838787"/>
                </a:solidFill>
                <a:latin typeface="Arial"/>
                <a:cs typeface="Arial"/>
              </a:rPr>
              <a:t>à</a:t>
            </a:r>
            <a:r>
              <a:rPr sz="2600" spc="-75" dirty="0">
                <a:solidFill>
                  <a:srgbClr val="838787"/>
                </a:solidFill>
                <a:latin typeface="Arial"/>
                <a:cs typeface="Arial"/>
              </a:rPr>
              <a:t> </a:t>
            </a:r>
            <a:r>
              <a:rPr sz="2600" spc="30" dirty="0">
                <a:solidFill>
                  <a:srgbClr val="838787"/>
                </a:solidFill>
                <a:latin typeface="Arial"/>
                <a:cs typeface="Arial"/>
              </a:rPr>
              <a:t>Pondichéry</a:t>
            </a:r>
            <a:r>
              <a:rPr sz="2600" spc="-75" dirty="0">
                <a:solidFill>
                  <a:srgbClr val="838787"/>
                </a:solidFill>
                <a:latin typeface="Arial"/>
                <a:cs typeface="Arial"/>
              </a:rPr>
              <a:t> </a:t>
            </a:r>
            <a:r>
              <a:rPr sz="2600" spc="80" dirty="0">
                <a:solidFill>
                  <a:srgbClr val="838787"/>
                </a:solidFill>
                <a:latin typeface="Arial"/>
                <a:cs typeface="Arial"/>
              </a:rPr>
              <a:t>par</a:t>
            </a:r>
            <a:r>
              <a:rPr sz="2600" spc="-75" dirty="0">
                <a:solidFill>
                  <a:srgbClr val="838787"/>
                </a:solidFill>
                <a:latin typeface="Arial"/>
                <a:cs typeface="Arial"/>
              </a:rPr>
              <a:t> </a:t>
            </a:r>
            <a:r>
              <a:rPr sz="2600" spc="65" dirty="0">
                <a:solidFill>
                  <a:srgbClr val="838787"/>
                </a:solidFill>
                <a:latin typeface="Arial"/>
                <a:cs typeface="Arial"/>
              </a:rPr>
              <a:t>un</a:t>
            </a:r>
            <a:r>
              <a:rPr sz="2600" spc="-75" dirty="0">
                <a:solidFill>
                  <a:srgbClr val="838787"/>
                </a:solidFill>
                <a:latin typeface="Arial"/>
                <a:cs typeface="Arial"/>
              </a:rPr>
              <a:t> </a:t>
            </a:r>
            <a:r>
              <a:rPr sz="2600" spc="105" dirty="0">
                <a:solidFill>
                  <a:srgbClr val="838787"/>
                </a:solidFill>
                <a:latin typeface="Arial"/>
                <a:cs typeface="Arial"/>
              </a:rPr>
              <a:t>appui</a:t>
            </a:r>
            <a:endParaRPr sz="2600">
              <a:latin typeface="Arial"/>
              <a:cs typeface="Arial"/>
            </a:endParaRPr>
          </a:p>
        </p:txBody>
      </p:sp>
      <p:sp>
        <p:nvSpPr>
          <p:cNvPr id="16" name="object 16"/>
          <p:cNvSpPr txBox="1"/>
          <p:nvPr/>
        </p:nvSpPr>
        <p:spPr>
          <a:xfrm>
            <a:off x="866775" y="66461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7" name="object 17"/>
          <p:cNvSpPr txBox="1"/>
          <p:nvPr/>
        </p:nvSpPr>
        <p:spPr>
          <a:xfrm>
            <a:off x="866775" y="71033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8" name="object 18"/>
          <p:cNvSpPr txBox="1"/>
          <p:nvPr/>
        </p:nvSpPr>
        <p:spPr>
          <a:xfrm>
            <a:off x="866775" y="75605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9" name="object 19"/>
          <p:cNvSpPr txBox="1"/>
          <p:nvPr/>
        </p:nvSpPr>
        <p:spPr>
          <a:xfrm>
            <a:off x="1282700" y="6492240"/>
            <a:ext cx="11008360" cy="1814215"/>
          </a:xfrm>
          <a:prstGeom prst="rect">
            <a:avLst/>
          </a:prstGeom>
        </p:spPr>
        <p:txBody>
          <a:bodyPr vert="horz" wrap="square" lIns="0" tIns="12700" rIns="0" bIns="0" rtlCol="0">
            <a:spAutoFit/>
          </a:bodyPr>
          <a:lstStyle/>
          <a:p>
            <a:pPr marL="12700" marR="502920">
              <a:lnSpc>
                <a:spcPct val="115399"/>
              </a:lnSpc>
              <a:spcBef>
                <a:spcPts val="100"/>
              </a:spcBef>
            </a:pPr>
            <a:r>
              <a:rPr sz="2600" spc="75" dirty="0">
                <a:solidFill>
                  <a:srgbClr val="838787"/>
                </a:solidFill>
                <a:latin typeface="Arial"/>
                <a:cs typeface="Arial"/>
              </a:rPr>
              <a:t>institutionnel</a:t>
            </a:r>
            <a:r>
              <a:rPr sz="2600" spc="-75" dirty="0">
                <a:solidFill>
                  <a:srgbClr val="838787"/>
                </a:solidFill>
                <a:latin typeface="Arial"/>
                <a:cs typeface="Arial"/>
              </a:rPr>
              <a:t> </a:t>
            </a:r>
            <a:r>
              <a:rPr sz="2600" spc="85" dirty="0">
                <a:solidFill>
                  <a:srgbClr val="838787"/>
                </a:solidFill>
                <a:latin typeface="Arial"/>
                <a:cs typeface="Arial"/>
              </a:rPr>
              <a:t>et</a:t>
            </a:r>
            <a:r>
              <a:rPr sz="2600" spc="-70" dirty="0">
                <a:solidFill>
                  <a:srgbClr val="838787"/>
                </a:solidFill>
                <a:latin typeface="Arial"/>
                <a:cs typeface="Arial"/>
              </a:rPr>
              <a:t> </a:t>
            </a:r>
            <a:r>
              <a:rPr sz="2600" spc="114" dirty="0">
                <a:solidFill>
                  <a:srgbClr val="838787"/>
                </a:solidFill>
                <a:latin typeface="Arial"/>
                <a:cs typeface="Arial"/>
              </a:rPr>
              <a:t>politique</a:t>
            </a:r>
            <a:r>
              <a:rPr sz="2600" spc="-70" dirty="0">
                <a:solidFill>
                  <a:srgbClr val="838787"/>
                </a:solidFill>
                <a:latin typeface="Arial"/>
                <a:cs typeface="Arial"/>
              </a:rPr>
              <a:t> </a:t>
            </a:r>
            <a:r>
              <a:rPr sz="2600" spc="25" dirty="0">
                <a:solidFill>
                  <a:srgbClr val="838787"/>
                </a:solidFill>
                <a:latin typeface="Arial"/>
                <a:cs typeface="Arial"/>
              </a:rPr>
              <a:t>auprès</a:t>
            </a:r>
            <a:r>
              <a:rPr sz="2600" spc="-75" dirty="0">
                <a:solidFill>
                  <a:srgbClr val="838787"/>
                </a:solidFill>
                <a:latin typeface="Arial"/>
                <a:cs typeface="Arial"/>
              </a:rPr>
              <a:t> </a:t>
            </a:r>
            <a:r>
              <a:rPr sz="2600" spc="30" dirty="0">
                <a:solidFill>
                  <a:srgbClr val="838787"/>
                </a:solidFill>
                <a:latin typeface="Arial"/>
                <a:cs typeface="Arial"/>
              </a:rPr>
              <a:t>des</a:t>
            </a:r>
            <a:r>
              <a:rPr sz="2600" spc="-70" dirty="0">
                <a:solidFill>
                  <a:srgbClr val="838787"/>
                </a:solidFill>
                <a:latin typeface="Arial"/>
                <a:cs typeface="Arial"/>
              </a:rPr>
              <a:t> </a:t>
            </a:r>
            <a:r>
              <a:rPr sz="2600" spc="55" dirty="0">
                <a:solidFill>
                  <a:srgbClr val="838787"/>
                </a:solidFill>
                <a:latin typeface="Arial"/>
                <a:cs typeface="Arial"/>
              </a:rPr>
              <a:t>autorités</a:t>
            </a:r>
            <a:r>
              <a:rPr sz="2600" spc="-70" dirty="0">
                <a:solidFill>
                  <a:srgbClr val="838787"/>
                </a:solidFill>
                <a:latin typeface="Arial"/>
                <a:cs typeface="Arial"/>
              </a:rPr>
              <a:t> </a:t>
            </a:r>
            <a:r>
              <a:rPr sz="2600" spc="-5" dirty="0">
                <a:solidFill>
                  <a:srgbClr val="838787"/>
                </a:solidFill>
                <a:latin typeface="Arial"/>
                <a:cs typeface="Arial"/>
              </a:rPr>
              <a:t>françaises</a:t>
            </a:r>
            <a:r>
              <a:rPr sz="2600" spc="-75" dirty="0">
                <a:solidFill>
                  <a:srgbClr val="838787"/>
                </a:solidFill>
                <a:latin typeface="Arial"/>
                <a:cs typeface="Arial"/>
              </a:rPr>
              <a:t> </a:t>
            </a:r>
            <a:r>
              <a:rPr sz="2600" spc="85" dirty="0">
                <a:solidFill>
                  <a:srgbClr val="838787"/>
                </a:solidFill>
                <a:latin typeface="Arial"/>
                <a:cs typeface="Arial"/>
              </a:rPr>
              <a:t>et</a:t>
            </a:r>
            <a:r>
              <a:rPr sz="2600" spc="-70" dirty="0">
                <a:solidFill>
                  <a:srgbClr val="838787"/>
                </a:solidFill>
                <a:latin typeface="Arial"/>
                <a:cs typeface="Arial"/>
              </a:rPr>
              <a:t> </a:t>
            </a:r>
            <a:r>
              <a:rPr sz="2600" spc="60" dirty="0">
                <a:solidFill>
                  <a:srgbClr val="838787"/>
                </a:solidFill>
                <a:latin typeface="Arial"/>
                <a:cs typeface="Arial"/>
              </a:rPr>
              <a:t>indiennes  </a:t>
            </a:r>
            <a:r>
              <a:rPr sz="2600" spc="75" dirty="0">
                <a:solidFill>
                  <a:srgbClr val="838787"/>
                </a:solidFill>
                <a:latin typeface="Arial"/>
                <a:cs typeface="Arial"/>
              </a:rPr>
              <a:t>technique</a:t>
            </a:r>
            <a:endParaRPr sz="2600" dirty="0">
              <a:latin typeface="Arial"/>
              <a:cs typeface="Arial"/>
            </a:endParaRPr>
          </a:p>
          <a:p>
            <a:pPr marL="12700" marR="5080">
              <a:lnSpc>
                <a:spcPct val="115399"/>
              </a:lnSpc>
              <a:tabLst>
                <a:tab pos="4791710" algn="l"/>
              </a:tabLst>
            </a:pPr>
            <a:r>
              <a:rPr lang="fr-FR" sz="2600" spc="50" dirty="0">
                <a:solidFill>
                  <a:srgbClr val="838787"/>
                </a:solidFill>
                <a:latin typeface="Arial"/>
                <a:cs typeface="Arial"/>
              </a:rPr>
              <a:t>financier </a:t>
            </a:r>
            <a:r>
              <a:rPr lang="fr-FR" sz="2600" spc="55" dirty="0">
                <a:solidFill>
                  <a:srgbClr val="838787"/>
                </a:solidFill>
                <a:latin typeface="Arial"/>
                <a:cs typeface="Arial"/>
              </a:rPr>
              <a:t>(projets</a:t>
            </a:r>
            <a:r>
              <a:rPr lang="fr-FR" sz="2600" spc="-175" dirty="0">
                <a:solidFill>
                  <a:srgbClr val="838787"/>
                </a:solidFill>
                <a:latin typeface="Arial"/>
                <a:cs typeface="Arial"/>
              </a:rPr>
              <a:t> </a:t>
            </a:r>
            <a:r>
              <a:rPr lang="fr-FR" sz="2600" spc="120" dirty="0">
                <a:solidFill>
                  <a:srgbClr val="838787"/>
                </a:solidFill>
                <a:latin typeface="Arial"/>
                <a:cs typeface="Arial"/>
              </a:rPr>
              <a:t>de</a:t>
            </a:r>
            <a:r>
              <a:rPr lang="fr-FR" sz="2600" spc="-60" dirty="0">
                <a:solidFill>
                  <a:srgbClr val="838787"/>
                </a:solidFill>
                <a:latin typeface="Arial"/>
                <a:cs typeface="Arial"/>
              </a:rPr>
              <a:t> </a:t>
            </a:r>
            <a:r>
              <a:rPr lang="fr-FR" sz="2600" spc="30" dirty="0">
                <a:solidFill>
                  <a:srgbClr val="838787"/>
                </a:solidFill>
                <a:latin typeface="Arial"/>
                <a:cs typeface="Arial"/>
              </a:rPr>
              <a:t>recherche </a:t>
            </a:r>
            <a:r>
              <a:rPr lang="fr-FR" sz="2600" spc="-100" dirty="0">
                <a:solidFill>
                  <a:srgbClr val="838787"/>
                </a:solidFill>
                <a:latin typeface="Arial"/>
                <a:cs typeface="Arial"/>
              </a:rPr>
              <a:t>ARCUS</a:t>
            </a:r>
            <a:r>
              <a:rPr lang="fr-FR" sz="2600" spc="-80" dirty="0">
                <a:solidFill>
                  <a:srgbClr val="838787"/>
                </a:solidFill>
                <a:latin typeface="Arial"/>
                <a:cs typeface="Arial"/>
              </a:rPr>
              <a:t>, </a:t>
            </a:r>
            <a:r>
              <a:rPr lang="fr-FR" sz="2600" spc="40" dirty="0">
                <a:solidFill>
                  <a:srgbClr val="838787"/>
                </a:solidFill>
                <a:latin typeface="Arial"/>
                <a:cs typeface="Arial"/>
              </a:rPr>
              <a:t>Water</a:t>
            </a:r>
            <a:r>
              <a:rPr lang="fr-FR" sz="2600" spc="-80" dirty="0">
                <a:solidFill>
                  <a:srgbClr val="838787"/>
                </a:solidFill>
                <a:latin typeface="Arial"/>
                <a:cs typeface="Arial"/>
              </a:rPr>
              <a:t> </a:t>
            </a:r>
            <a:r>
              <a:rPr lang="fr-FR" sz="2600" spc="15" dirty="0" err="1">
                <a:solidFill>
                  <a:srgbClr val="838787"/>
                </a:solidFill>
                <a:latin typeface="Arial"/>
                <a:cs typeface="Arial"/>
              </a:rPr>
              <a:t>Pondi</a:t>
            </a:r>
            <a:r>
              <a:rPr lang="fr-FR" sz="2600" spc="15" dirty="0">
                <a:solidFill>
                  <a:srgbClr val="838787"/>
                </a:solidFill>
                <a:latin typeface="Arial"/>
                <a:cs typeface="Arial"/>
              </a:rPr>
              <a:t> et PATAMIL,</a:t>
            </a:r>
            <a:r>
              <a:rPr lang="fr-FR" sz="2600" spc="-155" dirty="0">
                <a:solidFill>
                  <a:srgbClr val="838787"/>
                </a:solidFill>
                <a:latin typeface="Arial"/>
                <a:cs typeface="Arial"/>
              </a:rPr>
              <a:t> </a:t>
            </a:r>
            <a:r>
              <a:rPr lang="fr-FR" sz="2600" spc="85" dirty="0">
                <a:solidFill>
                  <a:srgbClr val="838787"/>
                </a:solidFill>
                <a:latin typeface="Arial"/>
                <a:cs typeface="Arial"/>
              </a:rPr>
              <a:t>tuteur</a:t>
            </a:r>
            <a:r>
              <a:rPr lang="fr-FR" sz="2600" spc="-80" dirty="0">
                <a:solidFill>
                  <a:srgbClr val="838787"/>
                </a:solidFill>
                <a:latin typeface="Arial"/>
                <a:cs typeface="Arial"/>
              </a:rPr>
              <a:t> </a:t>
            </a:r>
            <a:r>
              <a:rPr lang="fr-FR" sz="2600" spc="120" dirty="0">
                <a:solidFill>
                  <a:srgbClr val="838787"/>
                </a:solidFill>
                <a:latin typeface="Arial"/>
                <a:cs typeface="Arial"/>
              </a:rPr>
              <a:t>de</a:t>
            </a:r>
            <a:r>
              <a:rPr lang="fr-FR" sz="2600" spc="-80" dirty="0">
                <a:solidFill>
                  <a:srgbClr val="838787"/>
                </a:solidFill>
                <a:latin typeface="Arial"/>
                <a:cs typeface="Arial"/>
              </a:rPr>
              <a:t> </a:t>
            </a:r>
            <a:r>
              <a:rPr lang="fr-FR" sz="2600" spc="5" dirty="0">
                <a:solidFill>
                  <a:srgbClr val="838787"/>
                </a:solidFill>
                <a:latin typeface="Arial"/>
                <a:cs typeface="Arial"/>
              </a:rPr>
              <a:t>français  </a:t>
            </a:r>
            <a:r>
              <a:rPr lang="fr-FR" sz="2600" spc="70" dirty="0">
                <a:solidFill>
                  <a:srgbClr val="838787"/>
                </a:solidFill>
                <a:latin typeface="Arial"/>
                <a:cs typeface="Arial"/>
              </a:rPr>
              <a:t>langue</a:t>
            </a:r>
            <a:r>
              <a:rPr lang="fr-FR" sz="2600" spc="-75" dirty="0">
                <a:solidFill>
                  <a:srgbClr val="838787"/>
                </a:solidFill>
                <a:latin typeface="Arial"/>
                <a:cs typeface="Arial"/>
              </a:rPr>
              <a:t> </a:t>
            </a:r>
            <a:r>
              <a:rPr lang="fr-FR" sz="2600" spc="60" dirty="0">
                <a:solidFill>
                  <a:srgbClr val="838787"/>
                </a:solidFill>
                <a:latin typeface="Arial"/>
                <a:cs typeface="Arial"/>
              </a:rPr>
              <a:t>étrangère</a:t>
            </a:r>
            <a:r>
              <a:rPr lang="fr-FR" sz="2600" spc="-75" dirty="0">
                <a:solidFill>
                  <a:srgbClr val="838787"/>
                </a:solidFill>
                <a:latin typeface="Arial"/>
                <a:cs typeface="Arial"/>
              </a:rPr>
              <a:t> </a:t>
            </a:r>
            <a:r>
              <a:rPr lang="fr-FR" sz="2600" dirty="0">
                <a:solidFill>
                  <a:srgbClr val="838787"/>
                </a:solidFill>
                <a:latin typeface="Arial"/>
                <a:cs typeface="Arial"/>
              </a:rPr>
              <a:t>avec</a:t>
            </a:r>
            <a:r>
              <a:rPr lang="fr-FR" sz="2600" spc="-70" dirty="0">
                <a:solidFill>
                  <a:srgbClr val="838787"/>
                </a:solidFill>
                <a:latin typeface="Arial"/>
                <a:cs typeface="Arial"/>
              </a:rPr>
              <a:t> </a:t>
            </a:r>
            <a:r>
              <a:rPr lang="fr-FR" sz="2600" spc="70" dirty="0">
                <a:solidFill>
                  <a:srgbClr val="838787"/>
                </a:solidFill>
                <a:latin typeface="Arial"/>
                <a:cs typeface="Arial"/>
              </a:rPr>
              <a:t>le</a:t>
            </a:r>
            <a:r>
              <a:rPr lang="fr-FR" sz="2600" spc="-75" dirty="0">
                <a:solidFill>
                  <a:srgbClr val="838787"/>
                </a:solidFill>
                <a:latin typeface="Arial"/>
                <a:cs typeface="Arial"/>
              </a:rPr>
              <a:t> </a:t>
            </a:r>
            <a:r>
              <a:rPr lang="fr-FR" sz="2600" spc="55" dirty="0">
                <a:solidFill>
                  <a:srgbClr val="838787"/>
                </a:solidFill>
                <a:latin typeface="Arial"/>
                <a:cs typeface="Arial"/>
              </a:rPr>
              <a:t>soutien</a:t>
            </a:r>
            <a:r>
              <a:rPr lang="fr-FR" sz="2600" spc="-75" dirty="0">
                <a:solidFill>
                  <a:srgbClr val="838787"/>
                </a:solidFill>
                <a:latin typeface="Arial"/>
                <a:cs typeface="Arial"/>
              </a:rPr>
              <a:t> </a:t>
            </a:r>
            <a:r>
              <a:rPr lang="fr-FR" sz="2600" spc="120" dirty="0">
                <a:solidFill>
                  <a:srgbClr val="838787"/>
                </a:solidFill>
                <a:latin typeface="Arial"/>
                <a:cs typeface="Arial"/>
              </a:rPr>
              <a:t>de</a:t>
            </a:r>
            <a:r>
              <a:rPr lang="fr-FR" sz="2600" spc="-70" dirty="0">
                <a:solidFill>
                  <a:srgbClr val="838787"/>
                </a:solidFill>
                <a:latin typeface="Arial"/>
                <a:cs typeface="Arial"/>
              </a:rPr>
              <a:t> </a:t>
            </a:r>
            <a:r>
              <a:rPr lang="fr-FR" sz="2600" spc="-20" dirty="0">
                <a:solidFill>
                  <a:srgbClr val="838787"/>
                </a:solidFill>
                <a:latin typeface="Arial"/>
                <a:cs typeface="Arial"/>
              </a:rPr>
              <a:t>l’Institut</a:t>
            </a:r>
            <a:r>
              <a:rPr lang="fr-FR" sz="2600" spc="-335" dirty="0">
                <a:solidFill>
                  <a:srgbClr val="838787"/>
                </a:solidFill>
                <a:latin typeface="Arial"/>
                <a:cs typeface="Arial"/>
              </a:rPr>
              <a:t> </a:t>
            </a:r>
            <a:r>
              <a:rPr lang="fr-FR" sz="2600" spc="-150" dirty="0">
                <a:solidFill>
                  <a:srgbClr val="838787"/>
                </a:solidFill>
                <a:latin typeface="Arial"/>
                <a:cs typeface="Arial"/>
              </a:rPr>
              <a:t>Français</a:t>
            </a:r>
            <a:r>
              <a:rPr lang="fr-FR" sz="2600" spc="-335" dirty="0">
                <a:solidFill>
                  <a:srgbClr val="838787"/>
                </a:solidFill>
                <a:latin typeface="Arial"/>
                <a:cs typeface="Arial"/>
              </a:rPr>
              <a:t> </a:t>
            </a:r>
            <a:r>
              <a:rPr lang="fr-FR" sz="2600" spc="-10" dirty="0">
                <a:solidFill>
                  <a:srgbClr val="838787"/>
                </a:solidFill>
                <a:latin typeface="Arial"/>
                <a:cs typeface="Arial"/>
              </a:rPr>
              <a:t>en</a:t>
            </a:r>
            <a:r>
              <a:rPr lang="fr-FR" sz="2600" spc="-335" dirty="0">
                <a:solidFill>
                  <a:srgbClr val="838787"/>
                </a:solidFill>
                <a:latin typeface="Arial"/>
                <a:cs typeface="Arial"/>
              </a:rPr>
              <a:t> </a:t>
            </a:r>
            <a:r>
              <a:rPr lang="fr-FR" sz="2600" spc="-55" dirty="0">
                <a:solidFill>
                  <a:srgbClr val="838787"/>
                </a:solidFill>
                <a:latin typeface="Arial"/>
                <a:cs typeface="Arial"/>
              </a:rPr>
              <a:t>Inde)</a:t>
            </a:r>
            <a:endParaRPr sz="2600"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dirty="0">
              <a:latin typeface="Trebuchet MS"/>
              <a:cs typeface="Trebuchet MS"/>
            </a:endParaRPr>
          </a:p>
        </p:txBody>
      </p:sp>
      <p:sp>
        <p:nvSpPr>
          <p:cNvPr id="3" name="object 3"/>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604" y="0"/>
            <a:ext cx="230924" cy="43982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04" y="5352427"/>
            <a:ext cx="230924" cy="440117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823200" y="6718300"/>
            <a:ext cx="4749800" cy="289560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7810500" y="3937000"/>
            <a:ext cx="4775200" cy="2667000"/>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723900" y="6718300"/>
            <a:ext cx="6604000" cy="288290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7810500" y="1231900"/>
            <a:ext cx="4775200" cy="2590800"/>
          </a:xfrm>
          <a:prstGeom prst="rect">
            <a:avLst/>
          </a:prstGeom>
          <a:blipFill>
            <a:blip r:embed="rId9"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237528" y="1313567"/>
            <a:ext cx="8115300" cy="568104"/>
          </a:xfrm>
          <a:prstGeom prst="rect">
            <a:avLst/>
          </a:prstGeom>
        </p:spPr>
        <p:txBody>
          <a:bodyPr vert="horz" wrap="square" lIns="0" tIns="13970" rIns="0" bIns="0" rtlCol="0">
            <a:spAutoFit/>
          </a:bodyPr>
          <a:lstStyle/>
          <a:p>
            <a:pPr marL="12700">
              <a:spcBef>
                <a:spcPts val="100"/>
              </a:spcBef>
            </a:pPr>
            <a:r>
              <a:rPr sz="3600" spc="-360" dirty="0">
                <a:solidFill>
                  <a:srgbClr val="34A5DA"/>
                </a:solidFill>
              </a:rPr>
              <a:t>LA COOPÉRATION EN INDE, C’EST…</a:t>
            </a:r>
          </a:p>
        </p:txBody>
      </p:sp>
      <p:sp>
        <p:nvSpPr>
          <p:cNvPr id="12" name="object 12"/>
          <p:cNvSpPr txBox="1"/>
          <p:nvPr/>
        </p:nvSpPr>
        <p:spPr>
          <a:xfrm>
            <a:off x="431800" y="2145030"/>
            <a:ext cx="6745605" cy="1374775"/>
          </a:xfrm>
          <a:prstGeom prst="rect">
            <a:avLst/>
          </a:prstGeom>
        </p:spPr>
        <p:txBody>
          <a:bodyPr vert="horz" wrap="square" lIns="0" tIns="15240" rIns="0" bIns="0" rtlCol="0">
            <a:spAutoFit/>
          </a:bodyPr>
          <a:lstStyle/>
          <a:p>
            <a:pPr marL="367665" marR="17780" indent="-342900">
              <a:lnSpc>
                <a:spcPct val="113799"/>
              </a:lnSpc>
              <a:spcBef>
                <a:spcPts val="120"/>
              </a:spcBef>
              <a:tabLst>
                <a:tab pos="367665" algn="l"/>
              </a:tabLst>
            </a:pPr>
            <a:r>
              <a:rPr sz="3975" spc="-52" baseline="-5241" dirty="0">
                <a:solidFill>
                  <a:srgbClr val="34A5DA"/>
                </a:solidFill>
                <a:latin typeface="Lucida Sans Unicode"/>
                <a:cs typeface="Lucida Sans Unicode"/>
              </a:rPr>
              <a:t>▸	</a:t>
            </a:r>
            <a:r>
              <a:rPr sz="2550" i="1" spc="70" dirty="0">
                <a:solidFill>
                  <a:srgbClr val="838787"/>
                </a:solidFill>
                <a:latin typeface="Arial"/>
                <a:cs typeface="Arial"/>
              </a:rPr>
              <a:t>un</a:t>
            </a:r>
            <a:r>
              <a:rPr sz="2550" i="1" spc="-75" dirty="0">
                <a:solidFill>
                  <a:srgbClr val="838787"/>
                </a:solidFill>
                <a:latin typeface="Arial"/>
                <a:cs typeface="Arial"/>
              </a:rPr>
              <a:t> </a:t>
            </a:r>
            <a:r>
              <a:rPr sz="2550" i="1" spc="95" dirty="0">
                <a:solidFill>
                  <a:srgbClr val="838787"/>
                </a:solidFill>
                <a:latin typeface="Arial"/>
                <a:cs typeface="Arial"/>
              </a:rPr>
              <a:t>département</a:t>
            </a:r>
            <a:r>
              <a:rPr sz="2550" i="1" spc="-75" dirty="0">
                <a:solidFill>
                  <a:srgbClr val="838787"/>
                </a:solidFill>
                <a:latin typeface="Arial"/>
                <a:cs typeface="Arial"/>
              </a:rPr>
              <a:t> </a:t>
            </a:r>
            <a:r>
              <a:rPr sz="2550" i="1" spc="70" dirty="0">
                <a:solidFill>
                  <a:srgbClr val="838787"/>
                </a:solidFill>
                <a:latin typeface="Arial"/>
                <a:cs typeface="Arial"/>
              </a:rPr>
              <a:t>international</a:t>
            </a:r>
            <a:r>
              <a:rPr sz="2550" i="1" spc="-75" dirty="0">
                <a:solidFill>
                  <a:srgbClr val="838787"/>
                </a:solidFill>
                <a:latin typeface="Arial"/>
                <a:cs typeface="Arial"/>
              </a:rPr>
              <a:t> </a:t>
            </a:r>
            <a:r>
              <a:rPr sz="2550" i="1" spc="60" dirty="0">
                <a:solidFill>
                  <a:srgbClr val="838787"/>
                </a:solidFill>
                <a:latin typeface="Arial"/>
                <a:cs typeface="Arial"/>
              </a:rPr>
              <a:t>en</a:t>
            </a:r>
            <a:r>
              <a:rPr sz="2550" i="1" spc="-75" dirty="0">
                <a:solidFill>
                  <a:srgbClr val="838787"/>
                </a:solidFill>
                <a:latin typeface="Arial"/>
                <a:cs typeface="Arial"/>
              </a:rPr>
              <a:t> </a:t>
            </a:r>
            <a:r>
              <a:rPr sz="2550" i="1" spc="40" dirty="0">
                <a:solidFill>
                  <a:srgbClr val="838787"/>
                </a:solidFill>
                <a:latin typeface="Arial"/>
                <a:cs typeface="Arial"/>
              </a:rPr>
              <a:t>Région</a:t>
            </a:r>
            <a:r>
              <a:rPr sz="2550" i="1" spc="-75" dirty="0">
                <a:solidFill>
                  <a:srgbClr val="838787"/>
                </a:solidFill>
                <a:latin typeface="Arial"/>
                <a:cs typeface="Arial"/>
              </a:rPr>
              <a:t> </a:t>
            </a:r>
            <a:r>
              <a:rPr sz="2550" i="1" spc="90" dirty="0">
                <a:solidFill>
                  <a:srgbClr val="838787"/>
                </a:solidFill>
                <a:latin typeface="Arial"/>
                <a:cs typeface="Arial"/>
              </a:rPr>
              <a:t>et  </a:t>
            </a:r>
            <a:r>
              <a:rPr sz="2550" i="1" spc="70" dirty="0">
                <a:solidFill>
                  <a:srgbClr val="838787"/>
                </a:solidFill>
                <a:latin typeface="Arial"/>
                <a:cs typeface="Arial"/>
              </a:rPr>
              <a:t>un </a:t>
            </a:r>
            <a:r>
              <a:rPr sz="2550" i="1" spc="55" dirty="0">
                <a:solidFill>
                  <a:srgbClr val="838787"/>
                </a:solidFill>
                <a:latin typeface="Arial"/>
                <a:cs typeface="Arial"/>
              </a:rPr>
              <a:t>Volontaire </a:t>
            </a:r>
            <a:r>
              <a:rPr sz="2550" i="1" spc="125" dirty="0">
                <a:solidFill>
                  <a:srgbClr val="838787"/>
                </a:solidFill>
                <a:latin typeface="Arial"/>
                <a:cs typeface="Arial"/>
              </a:rPr>
              <a:t>de </a:t>
            </a:r>
            <a:r>
              <a:rPr sz="2550" i="1" spc="60" dirty="0">
                <a:solidFill>
                  <a:srgbClr val="838787"/>
                </a:solidFill>
                <a:latin typeface="Arial"/>
                <a:cs typeface="Arial"/>
              </a:rPr>
              <a:t>Solidarité Internationale  en</a:t>
            </a:r>
            <a:r>
              <a:rPr sz="2550" i="1" spc="-75" dirty="0">
                <a:solidFill>
                  <a:srgbClr val="838787"/>
                </a:solidFill>
                <a:latin typeface="Arial"/>
                <a:cs typeface="Arial"/>
              </a:rPr>
              <a:t> </a:t>
            </a:r>
            <a:r>
              <a:rPr sz="2550" i="1" spc="75" dirty="0">
                <a:solidFill>
                  <a:srgbClr val="838787"/>
                </a:solidFill>
                <a:latin typeface="Arial"/>
                <a:cs typeface="Arial"/>
              </a:rPr>
              <a:t>Inde</a:t>
            </a:r>
            <a:endParaRPr sz="2550" i="1" dirty="0">
              <a:latin typeface="Arial"/>
              <a:cs typeface="Arial"/>
            </a:endParaRPr>
          </a:p>
        </p:txBody>
      </p:sp>
      <p:sp>
        <p:nvSpPr>
          <p:cNvPr id="13" name="object 13"/>
          <p:cNvSpPr txBox="1"/>
          <p:nvPr/>
        </p:nvSpPr>
        <p:spPr>
          <a:xfrm>
            <a:off x="866775" y="3648570"/>
            <a:ext cx="179705" cy="259715"/>
          </a:xfrm>
          <a:prstGeom prst="rect">
            <a:avLst/>
          </a:prstGeom>
        </p:spPr>
        <p:txBody>
          <a:bodyPr vert="horz" wrap="square" lIns="0" tIns="17145" rIns="0" bIns="0" rtlCol="0">
            <a:spAutoFit/>
          </a:bodyPr>
          <a:lstStyle/>
          <a:p>
            <a:pPr marL="12700">
              <a:lnSpc>
                <a:spcPct val="100000"/>
              </a:lnSpc>
              <a:spcBef>
                <a:spcPts val="135"/>
              </a:spcBef>
            </a:pPr>
            <a:r>
              <a:rPr sz="1500" spc="-290" dirty="0">
                <a:solidFill>
                  <a:srgbClr val="34A5DA"/>
                </a:solidFill>
                <a:latin typeface="MS UI Gothic"/>
                <a:cs typeface="MS UI Gothic"/>
              </a:rPr>
              <a:t>✴</a:t>
            </a:r>
            <a:endParaRPr sz="1500">
              <a:latin typeface="MS UI Gothic"/>
              <a:cs typeface="MS UI Gothic"/>
            </a:endParaRPr>
          </a:p>
        </p:txBody>
      </p:sp>
      <p:sp>
        <p:nvSpPr>
          <p:cNvPr id="14" name="object 14"/>
          <p:cNvSpPr txBox="1"/>
          <p:nvPr/>
        </p:nvSpPr>
        <p:spPr>
          <a:xfrm>
            <a:off x="866775" y="4093070"/>
            <a:ext cx="179705" cy="259715"/>
          </a:xfrm>
          <a:prstGeom prst="rect">
            <a:avLst/>
          </a:prstGeom>
        </p:spPr>
        <p:txBody>
          <a:bodyPr vert="horz" wrap="square" lIns="0" tIns="17145" rIns="0" bIns="0" rtlCol="0">
            <a:spAutoFit/>
          </a:bodyPr>
          <a:lstStyle/>
          <a:p>
            <a:pPr marL="12700">
              <a:lnSpc>
                <a:spcPct val="100000"/>
              </a:lnSpc>
              <a:spcBef>
                <a:spcPts val="135"/>
              </a:spcBef>
            </a:pPr>
            <a:r>
              <a:rPr sz="1500" spc="-290" dirty="0">
                <a:solidFill>
                  <a:srgbClr val="34A5DA"/>
                </a:solidFill>
                <a:latin typeface="MS UI Gothic"/>
                <a:cs typeface="MS UI Gothic"/>
              </a:rPr>
              <a:t>✴</a:t>
            </a:r>
            <a:endParaRPr sz="1500">
              <a:latin typeface="MS UI Gothic"/>
              <a:cs typeface="MS UI Gothic"/>
            </a:endParaRPr>
          </a:p>
        </p:txBody>
      </p:sp>
      <p:sp>
        <p:nvSpPr>
          <p:cNvPr id="15" name="object 15"/>
          <p:cNvSpPr txBox="1"/>
          <p:nvPr/>
        </p:nvSpPr>
        <p:spPr>
          <a:xfrm>
            <a:off x="866775" y="4537570"/>
            <a:ext cx="179705" cy="259715"/>
          </a:xfrm>
          <a:prstGeom prst="rect">
            <a:avLst/>
          </a:prstGeom>
        </p:spPr>
        <p:txBody>
          <a:bodyPr vert="horz" wrap="square" lIns="0" tIns="17145" rIns="0" bIns="0" rtlCol="0">
            <a:spAutoFit/>
          </a:bodyPr>
          <a:lstStyle/>
          <a:p>
            <a:pPr marL="12700">
              <a:lnSpc>
                <a:spcPct val="100000"/>
              </a:lnSpc>
              <a:spcBef>
                <a:spcPts val="135"/>
              </a:spcBef>
            </a:pPr>
            <a:r>
              <a:rPr sz="1500" spc="-290" dirty="0">
                <a:solidFill>
                  <a:srgbClr val="34A5DA"/>
                </a:solidFill>
                <a:latin typeface="MS UI Gothic"/>
                <a:cs typeface="MS UI Gothic"/>
              </a:rPr>
              <a:t>✴</a:t>
            </a:r>
            <a:endParaRPr sz="1500">
              <a:latin typeface="MS UI Gothic"/>
              <a:cs typeface="MS UI Gothic"/>
            </a:endParaRPr>
          </a:p>
        </p:txBody>
      </p:sp>
      <p:sp>
        <p:nvSpPr>
          <p:cNvPr id="16" name="object 16"/>
          <p:cNvSpPr txBox="1"/>
          <p:nvPr/>
        </p:nvSpPr>
        <p:spPr>
          <a:xfrm>
            <a:off x="1206500" y="3494023"/>
            <a:ext cx="5842635" cy="1803400"/>
          </a:xfrm>
          <a:prstGeom prst="rect">
            <a:avLst/>
          </a:prstGeom>
        </p:spPr>
        <p:txBody>
          <a:bodyPr vert="horz" wrap="square" lIns="0" tIns="67945" rIns="0" bIns="0" rtlCol="0">
            <a:spAutoFit/>
          </a:bodyPr>
          <a:lstStyle/>
          <a:p>
            <a:pPr marL="12700">
              <a:lnSpc>
                <a:spcPct val="100000"/>
              </a:lnSpc>
              <a:spcBef>
                <a:spcPts val="535"/>
              </a:spcBef>
            </a:pPr>
            <a:r>
              <a:rPr sz="2550" spc="60" dirty="0">
                <a:solidFill>
                  <a:srgbClr val="838787"/>
                </a:solidFill>
                <a:latin typeface="Arial"/>
                <a:cs typeface="Arial"/>
              </a:rPr>
              <a:t>représentation</a:t>
            </a:r>
            <a:r>
              <a:rPr sz="2550" spc="-75" dirty="0">
                <a:solidFill>
                  <a:srgbClr val="838787"/>
                </a:solidFill>
                <a:latin typeface="Arial"/>
                <a:cs typeface="Arial"/>
              </a:rPr>
              <a:t> </a:t>
            </a:r>
            <a:r>
              <a:rPr sz="2550" spc="55" dirty="0">
                <a:solidFill>
                  <a:srgbClr val="838787"/>
                </a:solidFill>
                <a:latin typeface="Arial"/>
                <a:cs typeface="Arial"/>
              </a:rPr>
              <a:t>locale</a:t>
            </a:r>
            <a:endParaRPr sz="2550">
              <a:latin typeface="Arial"/>
              <a:cs typeface="Arial"/>
            </a:endParaRPr>
          </a:p>
          <a:p>
            <a:pPr marL="12700" marR="5080">
              <a:lnSpc>
                <a:spcPct val="114399"/>
              </a:lnSpc>
            </a:pPr>
            <a:r>
              <a:rPr sz="2550" spc="65" dirty="0">
                <a:solidFill>
                  <a:srgbClr val="838787"/>
                </a:solidFill>
                <a:latin typeface="Arial"/>
                <a:cs typeface="Arial"/>
              </a:rPr>
              <a:t>veille </a:t>
            </a:r>
            <a:r>
              <a:rPr sz="2550" spc="90" dirty="0">
                <a:solidFill>
                  <a:srgbClr val="838787"/>
                </a:solidFill>
                <a:latin typeface="Arial"/>
                <a:cs typeface="Arial"/>
              </a:rPr>
              <a:t>et </a:t>
            </a:r>
            <a:r>
              <a:rPr sz="2550" spc="70" dirty="0">
                <a:solidFill>
                  <a:srgbClr val="838787"/>
                </a:solidFill>
                <a:latin typeface="Arial"/>
                <a:cs typeface="Arial"/>
              </a:rPr>
              <a:t>diffusion </a:t>
            </a:r>
            <a:r>
              <a:rPr sz="2550" spc="125" dirty="0">
                <a:solidFill>
                  <a:srgbClr val="838787"/>
                </a:solidFill>
                <a:latin typeface="Arial"/>
                <a:cs typeface="Arial"/>
              </a:rPr>
              <a:t>de </a:t>
            </a:r>
            <a:r>
              <a:rPr sz="2550" spc="85" dirty="0">
                <a:solidFill>
                  <a:srgbClr val="838787"/>
                </a:solidFill>
                <a:latin typeface="Arial"/>
                <a:cs typeface="Arial"/>
              </a:rPr>
              <a:t>l’information  </a:t>
            </a:r>
            <a:r>
              <a:rPr sz="2550" spc="105" dirty="0">
                <a:solidFill>
                  <a:srgbClr val="838787"/>
                </a:solidFill>
                <a:latin typeface="Arial"/>
                <a:cs typeface="Arial"/>
              </a:rPr>
              <a:t>appui</a:t>
            </a:r>
            <a:r>
              <a:rPr sz="2550" spc="-80" dirty="0">
                <a:solidFill>
                  <a:srgbClr val="838787"/>
                </a:solidFill>
                <a:latin typeface="Arial"/>
                <a:cs typeface="Arial"/>
              </a:rPr>
              <a:t> </a:t>
            </a:r>
            <a:r>
              <a:rPr sz="2550" spc="90" dirty="0">
                <a:solidFill>
                  <a:srgbClr val="838787"/>
                </a:solidFill>
                <a:latin typeface="Arial"/>
                <a:cs typeface="Arial"/>
              </a:rPr>
              <a:t>et</a:t>
            </a:r>
            <a:r>
              <a:rPr sz="2550" spc="-80" dirty="0">
                <a:solidFill>
                  <a:srgbClr val="838787"/>
                </a:solidFill>
                <a:latin typeface="Arial"/>
                <a:cs typeface="Arial"/>
              </a:rPr>
              <a:t> </a:t>
            </a:r>
            <a:r>
              <a:rPr sz="2550" spc="80" dirty="0">
                <a:solidFill>
                  <a:srgbClr val="838787"/>
                </a:solidFill>
                <a:latin typeface="Arial"/>
                <a:cs typeface="Arial"/>
              </a:rPr>
              <a:t>accompagnement</a:t>
            </a:r>
            <a:r>
              <a:rPr sz="2550" spc="-80" dirty="0">
                <a:solidFill>
                  <a:srgbClr val="838787"/>
                </a:solidFill>
                <a:latin typeface="Arial"/>
                <a:cs typeface="Arial"/>
              </a:rPr>
              <a:t> </a:t>
            </a:r>
            <a:r>
              <a:rPr sz="2550" spc="35" dirty="0">
                <a:solidFill>
                  <a:srgbClr val="838787"/>
                </a:solidFill>
                <a:latin typeface="Arial"/>
                <a:cs typeface="Arial"/>
              </a:rPr>
              <a:t>des</a:t>
            </a:r>
            <a:r>
              <a:rPr sz="2550" spc="-80" dirty="0">
                <a:solidFill>
                  <a:srgbClr val="838787"/>
                </a:solidFill>
                <a:latin typeface="Arial"/>
                <a:cs typeface="Arial"/>
              </a:rPr>
              <a:t> </a:t>
            </a:r>
            <a:r>
              <a:rPr sz="2550" spc="20" dirty="0">
                <a:solidFill>
                  <a:srgbClr val="838787"/>
                </a:solidFill>
                <a:latin typeface="Arial"/>
                <a:cs typeface="Arial"/>
              </a:rPr>
              <a:t>acteurs  </a:t>
            </a:r>
            <a:r>
              <a:rPr sz="2550" spc="90" dirty="0">
                <a:solidFill>
                  <a:srgbClr val="838787"/>
                </a:solidFill>
                <a:latin typeface="Arial"/>
                <a:cs typeface="Arial"/>
              </a:rPr>
              <a:t>et </a:t>
            </a:r>
            <a:r>
              <a:rPr sz="2550" spc="125" dirty="0">
                <a:solidFill>
                  <a:srgbClr val="838787"/>
                </a:solidFill>
                <a:latin typeface="Arial"/>
                <a:cs typeface="Arial"/>
              </a:rPr>
              <a:t>de </a:t>
            </a:r>
            <a:r>
              <a:rPr sz="2550" spc="30" dirty="0">
                <a:solidFill>
                  <a:srgbClr val="838787"/>
                </a:solidFill>
                <a:latin typeface="Arial"/>
                <a:cs typeface="Arial"/>
              </a:rPr>
              <a:t>leurs</a:t>
            </a:r>
            <a:r>
              <a:rPr sz="2550" spc="-430" dirty="0">
                <a:solidFill>
                  <a:srgbClr val="838787"/>
                </a:solidFill>
                <a:latin typeface="Arial"/>
                <a:cs typeface="Arial"/>
              </a:rPr>
              <a:t> </a:t>
            </a:r>
            <a:r>
              <a:rPr sz="2550" spc="70" dirty="0">
                <a:solidFill>
                  <a:srgbClr val="838787"/>
                </a:solidFill>
                <a:latin typeface="Arial"/>
                <a:cs typeface="Arial"/>
              </a:rPr>
              <a:t>projets</a:t>
            </a:r>
            <a:endParaRPr sz="2550">
              <a:latin typeface="Arial"/>
              <a:cs typeface="Arial"/>
            </a:endParaRPr>
          </a:p>
        </p:txBody>
      </p:sp>
      <p:sp>
        <p:nvSpPr>
          <p:cNvPr id="17" name="object 17"/>
          <p:cNvSpPr txBox="1"/>
          <p:nvPr/>
        </p:nvSpPr>
        <p:spPr>
          <a:xfrm>
            <a:off x="419100" y="5701030"/>
            <a:ext cx="6088380" cy="885820"/>
          </a:xfrm>
          <a:prstGeom prst="rect">
            <a:avLst/>
          </a:prstGeom>
        </p:spPr>
        <p:txBody>
          <a:bodyPr vert="horz" wrap="square" lIns="0" tIns="17780" rIns="0" bIns="0" rtlCol="0">
            <a:spAutoFit/>
          </a:bodyPr>
          <a:lstStyle/>
          <a:p>
            <a:pPr marL="381000" marR="30480" indent="-342900">
              <a:lnSpc>
                <a:spcPct val="113199"/>
              </a:lnSpc>
              <a:spcBef>
                <a:spcPts val="140"/>
              </a:spcBef>
              <a:tabLst>
                <a:tab pos="380365" algn="l"/>
              </a:tabLst>
            </a:pPr>
            <a:r>
              <a:rPr sz="3975" spc="-52" baseline="-5241" dirty="0">
                <a:solidFill>
                  <a:srgbClr val="34A5DA"/>
                </a:solidFill>
                <a:latin typeface="Lucida Sans Unicode"/>
                <a:cs typeface="Lucida Sans Unicode"/>
              </a:rPr>
              <a:t>▸	</a:t>
            </a:r>
            <a:r>
              <a:rPr sz="2550" i="1" spc="60" dirty="0">
                <a:solidFill>
                  <a:srgbClr val="838787"/>
                </a:solidFill>
                <a:latin typeface="Arial"/>
                <a:cs typeface="Arial"/>
              </a:rPr>
              <a:t>une</a:t>
            </a:r>
            <a:r>
              <a:rPr sz="2550" i="1" spc="-70" dirty="0">
                <a:solidFill>
                  <a:srgbClr val="838787"/>
                </a:solidFill>
                <a:latin typeface="Arial"/>
                <a:cs typeface="Arial"/>
              </a:rPr>
              <a:t> </a:t>
            </a:r>
            <a:r>
              <a:rPr sz="2550" i="1" spc="55" dirty="0">
                <a:solidFill>
                  <a:srgbClr val="838787"/>
                </a:solidFill>
                <a:latin typeface="Arial"/>
                <a:cs typeface="Arial"/>
              </a:rPr>
              <a:t>dizaine</a:t>
            </a:r>
            <a:r>
              <a:rPr sz="2550" i="1" spc="-70" dirty="0">
                <a:solidFill>
                  <a:srgbClr val="838787"/>
                </a:solidFill>
                <a:latin typeface="Arial"/>
                <a:cs typeface="Arial"/>
              </a:rPr>
              <a:t> </a:t>
            </a:r>
            <a:r>
              <a:rPr sz="2550" i="1" spc="125" dirty="0">
                <a:solidFill>
                  <a:srgbClr val="838787"/>
                </a:solidFill>
                <a:latin typeface="Arial"/>
                <a:cs typeface="Arial"/>
              </a:rPr>
              <a:t>de</a:t>
            </a:r>
            <a:r>
              <a:rPr sz="2550" i="1" spc="-70" dirty="0">
                <a:solidFill>
                  <a:srgbClr val="838787"/>
                </a:solidFill>
                <a:latin typeface="Arial"/>
                <a:cs typeface="Arial"/>
              </a:rPr>
              <a:t> </a:t>
            </a:r>
            <a:r>
              <a:rPr sz="2550" i="1" spc="70" dirty="0">
                <a:solidFill>
                  <a:srgbClr val="838787"/>
                </a:solidFill>
                <a:latin typeface="Arial"/>
                <a:cs typeface="Arial"/>
              </a:rPr>
              <a:t>projets</a:t>
            </a:r>
            <a:r>
              <a:rPr sz="2550" i="1" spc="-70" dirty="0">
                <a:solidFill>
                  <a:srgbClr val="838787"/>
                </a:solidFill>
                <a:latin typeface="Arial"/>
                <a:cs typeface="Arial"/>
              </a:rPr>
              <a:t> </a:t>
            </a:r>
            <a:r>
              <a:rPr sz="2550" i="1" spc="30" dirty="0">
                <a:solidFill>
                  <a:srgbClr val="838787"/>
                </a:solidFill>
                <a:latin typeface="Arial"/>
                <a:cs typeface="Arial"/>
              </a:rPr>
              <a:t>soutenus</a:t>
            </a:r>
            <a:r>
              <a:rPr sz="2550" i="1" spc="-70" dirty="0">
                <a:solidFill>
                  <a:srgbClr val="838787"/>
                </a:solidFill>
                <a:latin typeface="Arial"/>
                <a:cs typeface="Arial"/>
              </a:rPr>
              <a:t> </a:t>
            </a:r>
            <a:r>
              <a:rPr sz="2550" i="1" spc="80" dirty="0">
                <a:solidFill>
                  <a:srgbClr val="838787"/>
                </a:solidFill>
                <a:latin typeface="Arial"/>
                <a:cs typeface="Arial"/>
              </a:rPr>
              <a:t>par</a:t>
            </a:r>
            <a:r>
              <a:rPr sz="2550" i="1" spc="-70" dirty="0">
                <a:solidFill>
                  <a:srgbClr val="838787"/>
                </a:solidFill>
                <a:latin typeface="Arial"/>
                <a:cs typeface="Arial"/>
              </a:rPr>
              <a:t> </a:t>
            </a:r>
            <a:r>
              <a:rPr sz="2550" i="1" spc="30" dirty="0">
                <a:solidFill>
                  <a:srgbClr val="838787"/>
                </a:solidFill>
                <a:latin typeface="Arial"/>
                <a:cs typeface="Arial"/>
              </a:rPr>
              <a:t>la  </a:t>
            </a:r>
            <a:r>
              <a:rPr sz="2550" i="1" spc="40" dirty="0">
                <a:solidFill>
                  <a:srgbClr val="838787"/>
                </a:solidFill>
                <a:latin typeface="Arial"/>
                <a:cs typeface="Arial"/>
              </a:rPr>
              <a:t>Région </a:t>
            </a:r>
            <a:r>
              <a:rPr sz="2550" i="1" spc="55" dirty="0">
                <a:solidFill>
                  <a:srgbClr val="838787"/>
                </a:solidFill>
                <a:latin typeface="Arial"/>
                <a:cs typeface="Arial"/>
              </a:rPr>
              <a:t>chaque</a:t>
            </a:r>
            <a:r>
              <a:rPr sz="2550" i="1" spc="-185" dirty="0">
                <a:solidFill>
                  <a:srgbClr val="838787"/>
                </a:solidFill>
                <a:latin typeface="Arial"/>
                <a:cs typeface="Arial"/>
              </a:rPr>
              <a:t> </a:t>
            </a:r>
            <a:r>
              <a:rPr sz="2550" i="1" spc="40" dirty="0">
                <a:solidFill>
                  <a:srgbClr val="838787"/>
                </a:solidFill>
                <a:latin typeface="Arial"/>
                <a:cs typeface="Arial"/>
              </a:rPr>
              <a:t>année</a:t>
            </a:r>
            <a:endParaRPr sz="2550" i="1"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6"/>
          <p:cNvSpPr txBox="1"/>
          <p:nvPr/>
        </p:nvSpPr>
        <p:spPr>
          <a:xfrm>
            <a:off x="444500" y="482600"/>
            <a:ext cx="441896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2400" b="1">
                <a:solidFill>
                  <a:srgbClr val="838787"/>
                </a:solidFill>
                <a:latin typeface="Trebuchet MS"/>
                <a:ea typeface="Trebuchet MS"/>
                <a:cs typeface="Trebuchet MS"/>
                <a:sym typeface="Trebuchet MS"/>
              </a:rPr>
              <a:t>MOBILITÉ ÉTUDIANTE EN INDE</a:t>
            </a:r>
            <a:endParaRPr sz="2400">
              <a:solidFill>
                <a:schemeClr val="dk1"/>
              </a:solidFill>
              <a:latin typeface="Trebuchet MS"/>
              <a:ea typeface="Trebuchet MS"/>
              <a:cs typeface="Trebuchet MS"/>
              <a:sym typeface="Trebuchet MS"/>
            </a:endParaRPr>
          </a:p>
        </p:txBody>
      </p:sp>
      <p:sp>
        <p:nvSpPr>
          <p:cNvPr id="151" name="Google Shape;151;p6"/>
          <p:cNvSpPr/>
          <p:nvPr/>
        </p:nvSpPr>
        <p:spPr>
          <a:xfrm>
            <a:off x="0" y="5352427"/>
            <a:ext cx="224828" cy="440117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6"/>
          <p:cNvSpPr/>
          <p:nvPr/>
        </p:nvSpPr>
        <p:spPr>
          <a:xfrm>
            <a:off x="0" y="0"/>
            <a:ext cx="224828" cy="439822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53" name="Google Shape;153;p6"/>
          <p:cNvGrpSpPr/>
          <p:nvPr/>
        </p:nvGrpSpPr>
        <p:grpSpPr>
          <a:xfrm>
            <a:off x="9017000" y="76200"/>
            <a:ext cx="3494463" cy="889000"/>
            <a:chOff x="9017000" y="76200"/>
            <a:chExt cx="3494463" cy="889000"/>
          </a:xfrm>
        </p:grpSpPr>
        <p:sp>
          <p:nvSpPr>
            <p:cNvPr id="154" name="Google Shape;154;p6"/>
            <p:cNvSpPr/>
            <p:nvPr/>
          </p:nvSpPr>
          <p:spPr>
            <a:xfrm>
              <a:off x="11379200" y="76200"/>
              <a:ext cx="1132263" cy="80067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6"/>
            <p:cNvSpPr/>
            <p:nvPr/>
          </p:nvSpPr>
          <p:spPr>
            <a:xfrm>
              <a:off x="9017000" y="76200"/>
              <a:ext cx="2260600" cy="8890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6" name="Google Shape;156;p6"/>
          <p:cNvSpPr txBox="1"/>
          <p:nvPr/>
        </p:nvSpPr>
        <p:spPr>
          <a:xfrm>
            <a:off x="408940" y="1053080"/>
            <a:ext cx="911922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000" b="1">
                <a:solidFill>
                  <a:srgbClr val="34A5DA"/>
                </a:solidFill>
                <a:latin typeface="Arial"/>
                <a:ea typeface="Arial"/>
                <a:cs typeface="Arial"/>
                <a:sym typeface="Arial"/>
              </a:rPr>
              <a:t>II. Découvrir l’Inde, le Tamil Nadu, Pondichéry</a:t>
            </a:r>
            <a:endParaRPr/>
          </a:p>
        </p:txBody>
      </p:sp>
      <p:grpSp>
        <p:nvGrpSpPr>
          <p:cNvPr id="157" name="Google Shape;157;p6"/>
          <p:cNvGrpSpPr/>
          <p:nvPr/>
        </p:nvGrpSpPr>
        <p:grpSpPr>
          <a:xfrm>
            <a:off x="2390660" y="2761400"/>
            <a:ext cx="10389365" cy="6992200"/>
            <a:chOff x="2284510" y="2461414"/>
            <a:chExt cx="10507881" cy="6992200"/>
          </a:xfrm>
        </p:grpSpPr>
        <p:pic>
          <p:nvPicPr>
            <p:cNvPr id="158" name="Google Shape;158;p6"/>
            <p:cNvPicPr preferRelativeResize="0"/>
            <p:nvPr/>
          </p:nvPicPr>
          <p:blipFill rotWithShape="1">
            <a:blip r:embed="rId7">
              <a:alphaModFix/>
            </a:blip>
            <a:srcRect t="8291" b="58951"/>
            <a:stretch/>
          </p:blipFill>
          <p:spPr>
            <a:xfrm>
              <a:off x="2284510" y="2461414"/>
              <a:ext cx="8385805" cy="6992200"/>
            </a:xfrm>
            <a:prstGeom prst="rect">
              <a:avLst/>
            </a:prstGeom>
            <a:noFill/>
            <a:ln>
              <a:noFill/>
            </a:ln>
          </p:spPr>
        </p:pic>
        <p:sp>
          <p:nvSpPr>
            <p:cNvPr id="159" name="Google Shape;159;p6"/>
            <p:cNvSpPr txBox="1"/>
            <p:nvPr/>
          </p:nvSpPr>
          <p:spPr>
            <a:xfrm>
              <a:off x="9036095" y="2625046"/>
              <a:ext cx="2909100" cy="6462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22 langues officielles</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270 langues maternelles</a:t>
              </a:r>
              <a:endParaRPr/>
            </a:p>
          </p:txBody>
        </p:sp>
        <p:sp>
          <p:nvSpPr>
            <p:cNvPr id="160" name="Google Shape;160;p6"/>
            <p:cNvSpPr txBox="1"/>
            <p:nvPr/>
          </p:nvSpPr>
          <p:spPr>
            <a:xfrm>
              <a:off x="10503091" y="4939339"/>
              <a:ext cx="2289300" cy="2308800"/>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chemeClr val="dk1"/>
                </a:buClr>
                <a:buSzPts val="1800"/>
                <a:buFont typeface="Arial"/>
                <a:buChar char="•"/>
              </a:pPr>
              <a:r>
                <a:rPr lang="fr-FR" sz="1800" b="1">
                  <a:solidFill>
                    <a:schemeClr val="dk1"/>
                  </a:solidFill>
                  <a:latin typeface="Calibri"/>
                  <a:ea typeface="Calibri"/>
                  <a:cs typeface="Calibri"/>
                  <a:sym typeface="Calibri"/>
                </a:rPr>
                <a:t>Hindouisme</a:t>
              </a:r>
              <a:r>
                <a:rPr lang="fr-FR" sz="1800">
                  <a:solidFill>
                    <a:schemeClr val="dk1"/>
                  </a:solidFill>
                  <a:latin typeface="Calibri"/>
                  <a:ea typeface="Calibri"/>
                  <a:cs typeface="Calibri"/>
                  <a:sym typeface="Calibri"/>
                </a:rPr>
                <a:t> : 79,8 %</a:t>
              </a:r>
              <a:endParaRPr sz="1800"/>
            </a:p>
            <a:p>
              <a:pPr marL="0" marR="0" lvl="0" indent="-114300" algn="l" rtl="0">
                <a:spcBef>
                  <a:spcPts val="0"/>
                </a:spcBef>
                <a:spcAft>
                  <a:spcPts val="0"/>
                </a:spcAft>
                <a:buClr>
                  <a:schemeClr val="dk1"/>
                </a:buClr>
                <a:buSzPts val="1800"/>
                <a:buFont typeface="Arial"/>
                <a:buChar char="•"/>
              </a:pPr>
              <a:r>
                <a:rPr lang="fr-FR" sz="1800" b="1">
                  <a:solidFill>
                    <a:schemeClr val="dk1"/>
                  </a:solidFill>
                  <a:latin typeface="Calibri"/>
                  <a:ea typeface="Calibri"/>
                  <a:cs typeface="Calibri"/>
                  <a:sym typeface="Calibri"/>
                </a:rPr>
                <a:t>Islam</a:t>
              </a:r>
              <a:r>
                <a:rPr lang="fr-FR" sz="1800">
                  <a:solidFill>
                    <a:schemeClr val="dk1"/>
                  </a:solidFill>
                  <a:latin typeface="Calibri"/>
                  <a:ea typeface="Calibri"/>
                  <a:cs typeface="Calibri"/>
                  <a:sym typeface="Calibri"/>
                </a:rPr>
                <a:t> : 14,2 %</a:t>
              </a:r>
              <a:endParaRPr sz="1800"/>
            </a:p>
            <a:p>
              <a:pPr marL="0" marR="0" lvl="0" indent="-114300" algn="l" rtl="0">
                <a:spcBef>
                  <a:spcPts val="0"/>
                </a:spcBef>
                <a:spcAft>
                  <a:spcPts val="0"/>
                </a:spcAft>
                <a:buClr>
                  <a:schemeClr val="dk1"/>
                </a:buClr>
                <a:buSzPts val="1800"/>
                <a:buFont typeface="Arial"/>
                <a:buChar char="•"/>
              </a:pPr>
              <a:r>
                <a:rPr lang="fr-FR" sz="1800" b="1">
                  <a:solidFill>
                    <a:schemeClr val="dk1"/>
                  </a:solidFill>
                  <a:latin typeface="Calibri"/>
                  <a:ea typeface="Calibri"/>
                  <a:cs typeface="Calibri"/>
                  <a:sym typeface="Calibri"/>
                </a:rPr>
                <a:t>Chrétiens</a:t>
              </a:r>
              <a:r>
                <a:rPr lang="fr-FR" sz="1800">
                  <a:solidFill>
                    <a:schemeClr val="dk1"/>
                  </a:solidFill>
                  <a:latin typeface="Calibri"/>
                  <a:ea typeface="Calibri"/>
                  <a:cs typeface="Calibri"/>
                  <a:sym typeface="Calibri"/>
                </a:rPr>
                <a:t> : 2,3 %</a:t>
              </a:r>
              <a:endParaRPr sz="1800"/>
            </a:p>
            <a:p>
              <a:pPr marL="0" marR="0" lvl="0" indent="-114300" algn="l" rtl="0">
                <a:spcBef>
                  <a:spcPts val="0"/>
                </a:spcBef>
                <a:spcAft>
                  <a:spcPts val="0"/>
                </a:spcAft>
                <a:buClr>
                  <a:schemeClr val="dk1"/>
                </a:buClr>
                <a:buSzPts val="1800"/>
                <a:buFont typeface="Arial"/>
                <a:buChar char="•"/>
              </a:pPr>
              <a:r>
                <a:rPr lang="fr-FR" sz="1800" b="1">
                  <a:solidFill>
                    <a:schemeClr val="dk1"/>
                  </a:solidFill>
                  <a:latin typeface="Calibri"/>
                  <a:ea typeface="Calibri"/>
                  <a:cs typeface="Calibri"/>
                  <a:sym typeface="Calibri"/>
                </a:rPr>
                <a:t>Sikhs </a:t>
              </a:r>
              <a:r>
                <a:rPr lang="fr-FR" sz="1800">
                  <a:solidFill>
                    <a:schemeClr val="dk1"/>
                  </a:solidFill>
                  <a:latin typeface="Calibri"/>
                  <a:ea typeface="Calibri"/>
                  <a:cs typeface="Calibri"/>
                  <a:sym typeface="Calibri"/>
                </a:rPr>
                <a:t>: 1,7 %</a:t>
              </a:r>
              <a:endParaRPr sz="1800"/>
            </a:p>
            <a:p>
              <a:pPr marL="0" marR="0" lvl="0" indent="-114300" algn="l" rtl="0">
                <a:spcBef>
                  <a:spcPts val="0"/>
                </a:spcBef>
                <a:spcAft>
                  <a:spcPts val="0"/>
                </a:spcAft>
                <a:buClr>
                  <a:schemeClr val="dk1"/>
                </a:buClr>
                <a:buSzPts val="1800"/>
                <a:buChar char="•"/>
              </a:pPr>
              <a:r>
                <a:rPr lang="fr-FR" sz="1800" b="1">
                  <a:solidFill>
                    <a:schemeClr val="dk1"/>
                  </a:solidFill>
                  <a:latin typeface="Calibri"/>
                  <a:ea typeface="Calibri"/>
                  <a:cs typeface="Calibri"/>
                  <a:sym typeface="Calibri"/>
                </a:rPr>
                <a:t>Bouddhistes : </a:t>
              </a:r>
              <a:r>
                <a:rPr lang="fr-FR" sz="1800">
                  <a:solidFill>
                    <a:schemeClr val="dk1"/>
                  </a:solidFill>
                  <a:latin typeface="Calibri"/>
                  <a:ea typeface="Calibri"/>
                  <a:cs typeface="Calibri"/>
                  <a:sym typeface="Calibri"/>
                </a:rPr>
                <a:t>0,7 %</a:t>
              </a:r>
              <a:endParaRPr sz="1800"/>
            </a:p>
            <a:p>
              <a:pPr marL="0" marR="0" lvl="0" indent="-114300" algn="l" rtl="0">
                <a:spcBef>
                  <a:spcPts val="0"/>
                </a:spcBef>
                <a:spcAft>
                  <a:spcPts val="0"/>
                </a:spcAft>
                <a:buClr>
                  <a:schemeClr val="dk1"/>
                </a:buClr>
                <a:buSzPts val="1800"/>
                <a:buFont typeface="Arial"/>
                <a:buChar char="•"/>
              </a:pPr>
              <a:r>
                <a:rPr lang="fr-FR" sz="1800" b="1">
                  <a:solidFill>
                    <a:schemeClr val="dk1"/>
                  </a:solidFill>
                  <a:latin typeface="Calibri"/>
                  <a:ea typeface="Calibri"/>
                  <a:cs typeface="Calibri"/>
                  <a:sym typeface="Calibri"/>
                </a:rPr>
                <a:t>Jaïns</a:t>
              </a:r>
              <a:r>
                <a:rPr lang="fr-FR" sz="1800">
                  <a:solidFill>
                    <a:schemeClr val="dk1"/>
                  </a:solidFill>
                  <a:latin typeface="Calibri"/>
                  <a:ea typeface="Calibri"/>
                  <a:cs typeface="Calibri"/>
                  <a:sym typeface="Calibri"/>
                </a:rPr>
                <a:t> : 0,4 %</a:t>
              </a:r>
              <a:endParaRPr sz="1800">
                <a:solidFill>
                  <a:schemeClr val="dk1"/>
                </a:solidFill>
                <a:latin typeface="Calibri"/>
                <a:ea typeface="Calibri"/>
                <a:cs typeface="Calibri"/>
                <a:sym typeface="Calibri"/>
              </a:endParaRPr>
            </a:p>
            <a:p>
              <a:pPr marL="0" marR="0" lvl="0" indent="-114300" algn="l" rtl="0">
                <a:spcBef>
                  <a:spcPts val="0"/>
                </a:spcBef>
                <a:spcAft>
                  <a:spcPts val="0"/>
                </a:spcAft>
                <a:buClr>
                  <a:schemeClr val="dk1"/>
                </a:buClr>
                <a:buSzPts val="1800"/>
                <a:buFont typeface="Calibri"/>
                <a:buChar char="•"/>
              </a:pPr>
              <a:r>
                <a:rPr lang="fr-FR" sz="1800" b="1">
                  <a:solidFill>
                    <a:schemeClr val="dk1"/>
                  </a:solidFill>
                  <a:latin typeface="Calibri"/>
                  <a:ea typeface="Calibri"/>
                  <a:cs typeface="Calibri"/>
                  <a:sym typeface="Calibri"/>
                </a:rPr>
                <a:t>Autres(</a:t>
              </a:r>
              <a:r>
                <a:rPr lang="fr-FR" sz="1600">
                  <a:solidFill>
                    <a:schemeClr val="dk1"/>
                  </a:solidFill>
                </a:rPr>
                <a:t>Zoroastrisme</a:t>
              </a:r>
              <a:r>
                <a:rPr lang="fr-FR" sz="1800">
                  <a:solidFill>
                    <a:schemeClr val="dk1"/>
                  </a:solidFill>
                </a:rPr>
                <a:t> etc) : 1,0 %</a:t>
              </a:r>
              <a:endParaRPr sz="1800"/>
            </a:p>
          </p:txBody>
        </p:sp>
        <p:sp>
          <p:nvSpPr>
            <p:cNvPr id="161" name="Google Shape;161;p6"/>
            <p:cNvSpPr txBox="1"/>
            <p:nvPr/>
          </p:nvSpPr>
          <p:spPr>
            <a:xfrm>
              <a:off x="9044566" y="7248139"/>
              <a:ext cx="2737500" cy="20319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Danses</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Musiques</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Cinéma</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Littérature</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Artisanat (peinture, sculpture, tissage, poterie…</a:t>
              </a:r>
              <a:endParaRPr/>
            </a:p>
          </p:txBody>
        </p:sp>
      </p:grpSp>
      <p:sp>
        <p:nvSpPr>
          <p:cNvPr id="162" name="Google Shape;162;p6"/>
          <p:cNvSpPr txBox="1"/>
          <p:nvPr/>
        </p:nvSpPr>
        <p:spPr>
          <a:xfrm>
            <a:off x="5052450" y="1874525"/>
            <a:ext cx="3964500" cy="8310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dk1"/>
                </a:solidFill>
                <a:latin typeface="Calibri"/>
                <a:ea typeface="Calibri"/>
                <a:cs typeface="Calibri"/>
                <a:sym typeface="Calibri"/>
              </a:rPr>
              <a:t>1,4  milliard d’habitants </a:t>
            </a:r>
            <a:endParaRPr/>
          </a:p>
          <a:p>
            <a:pPr marL="0" marR="0" lvl="0" indent="0" algn="l" rtl="0">
              <a:spcBef>
                <a:spcPts val="0"/>
              </a:spcBef>
              <a:spcAft>
                <a:spcPts val="0"/>
              </a:spcAft>
              <a:buNone/>
            </a:pPr>
            <a:r>
              <a:rPr lang="fr-FR" sz="2400" b="1">
                <a:solidFill>
                  <a:schemeClr val="dk1"/>
                </a:solidFill>
                <a:latin typeface="Calibri"/>
                <a:ea typeface="Calibri"/>
                <a:cs typeface="Calibri"/>
                <a:sym typeface="Calibri"/>
              </a:rPr>
              <a:t>La moitié a – de 25 ans </a:t>
            </a:r>
            <a:endParaRPr/>
          </a:p>
        </p:txBody>
      </p:sp>
      <p:sp>
        <p:nvSpPr>
          <p:cNvPr id="163" name="Google Shape;163;p6"/>
          <p:cNvSpPr txBox="1"/>
          <p:nvPr/>
        </p:nvSpPr>
        <p:spPr>
          <a:xfrm>
            <a:off x="408950" y="2761400"/>
            <a:ext cx="2715300" cy="14775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Palais</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Forts </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Sanctuaires et Temples</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Aventures en plein air</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Patrimoine colonial…</a:t>
            </a:r>
            <a:endParaRPr sz="1800">
              <a:solidFill>
                <a:schemeClr val="dk1"/>
              </a:solidFill>
              <a:latin typeface="Calibri"/>
              <a:ea typeface="Calibri"/>
              <a:cs typeface="Calibri"/>
              <a:sym typeface="Calibri"/>
            </a:endParaRPr>
          </a:p>
        </p:txBody>
      </p:sp>
      <p:sp>
        <p:nvSpPr>
          <p:cNvPr id="164" name="Google Shape;164;p6"/>
          <p:cNvSpPr txBox="1"/>
          <p:nvPr/>
        </p:nvSpPr>
        <p:spPr>
          <a:xfrm>
            <a:off x="546150" y="4925375"/>
            <a:ext cx="2020800" cy="17547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Montagne</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Forêt luxuriante</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Désert</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Plage</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Cascades</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îles</a:t>
            </a:r>
            <a:endParaRPr sz="1800">
              <a:solidFill>
                <a:schemeClr val="dk1"/>
              </a:solidFill>
              <a:latin typeface="Calibri"/>
              <a:ea typeface="Calibri"/>
              <a:cs typeface="Calibri"/>
              <a:sym typeface="Calibri"/>
            </a:endParaRPr>
          </a:p>
        </p:txBody>
      </p:sp>
      <p:sp>
        <p:nvSpPr>
          <p:cNvPr id="165" name="Google Shape;165;p6"/>
          <p:cNvSpPr txBox="1"/>
          <p:nvPr/>
        </p:nvSpPr>
        <p:spPr>
          <a:xfrm>
            <a:off x="546150" y="7100325"/>
            <a:ext cx="3494400" cy="2586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Char char="•"/>
            </a:pPr>
            <a:r>
              <a:rPr lang="fr-FR" sz="1800" b="1">
                <a:solidFill>
                  <a:schemeClr val="dk1"/>
                </a:solidFill>
                <a:latin typeface="Calibri"/>
                <a:ea typeface="Calibri"/>
                <a:cs typeface="Calibri"/>
                <a:sym typeface="Calibri"/>
              </a:rPr>
              <a:t>Végétarien / Non-végétarien</a:t>
            </a:r>
            <a:endParaRPr b="1"/>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Epices  / Fish curry</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Gravy / Chettinad Chicken</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Pains / Egg masala</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Riz  / Mutton Biryani</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Sucreries/ Prawn Masala</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Thé / Filter Coffee</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Dosa / Idli</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Sambhar / Rasam</a:t>
            </a:r>
            <a:endParaRPr sz="1800">
              <a:solidFill>
                <a:schemeClr val="dk1"/>
              </a:solidFill>
              <a:latin typeface="Calibri"/>
              <a:ea typeface="Calibri"/>
              <a:cs typeface="Calibri"/>
              <a:sym typeface="Calibri"/>
            </a:endParaRPr>
          </a:p>
        </p:txBody>
      </p:sp>
      <p:pic>
        <p:nvPicPr>
          <p:cNvPr id="166" name="Google Shape;166;p6"/>
          <p:cNvPicPr preferRelativeResize="0"/>
          <p:nvPr/>
        </p:nvPicPr>
        <p:blipFill>
          <a:blip r:embed="rId8">
            <a:alphaModFix/>
          </a:blip>
          <a:stretch>
            <a:fillRect/>
          </a:stretch>
        </p:blipFill>
        <p:spPr>
          <a:xfrm>
            <a:off x="2566975" y="5239325"/>
            <a:ext cx="2020850" cy="1219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a:solidFill>
                  <a:srgbClr val="838787"/>
                </a:solidFill>
                <a:latin typeface="Trebuchet MS"/>
                <a:cs typeface="Trebuchet MS"/>
              </a:rPr>
              <a:t>MOBILITÉ </a:t>
            </a:r>
            <a:r>
              <a:rPr sz="2400" b="1" spc="10">
                <a:solidFill>
                  <a:srgbClr val="838787"/>
                </a:solidFill>
                <a:latin typeface="Trebuchet MS"/>
                <a:cs typeface="Trebuchet MS"/>
              </a:rPr>
              <a:t>ÉTUDIANTE </a:t>
            </a:r>
            <a:r>
              <a:rPr sz="2400" b="1" spc="60">
                <a:solidFill>
                  <a:srgbClr val="838787"/>
                </a:solidFill>
                <a:latin typeface="Trebuchet MS"/>
                <a:cs typeface="Trebuchet MS"/>
              </a:rPr>
              <a:t>EN</a:t>
            </a:r>
            <a:r>
              <a:rPr sz="2400" b="1" spc="175">
                <a:solidFill>
                  <a:srgbClr val="838787"/>
                </a:solidFill>
                <a:latin typeface="Trebuchet MS"/>
                <a:cs typeface="Trebuchet MS"/>
              </a:rPr>
              <a:t> </a:t>
            </a:r>
            <a:r>
              <a:rPr sz="2400" b="1" spc="100">
                <a:solidFill>
                  <a:srgbClr val="838787"/>
                </a:solidFill>
                <a:latin typeface="Trebuchet MS"/>
                <a:cs typeface="Trebuchet MS"/>
              </a:rPr>
              <a:t>INDE</a:t>
            </a:r>
            <a:endParaRPr sz="2400">
              <a:latin typeface="Trebuchet MS"/>
              <a:cs typeface="Trebuchet MS"/>
            </a:endParaRPr>
          </a:p>
        </p:txBody>
      </p:sp>
      <p:sp>
        <p:nvSpPr>
          <p:cNvPr id="6" name="object 6"/>
          <p:cNvSpPr/>
          <p:nvPr/>
        </p:nvSpPr>
        <p:spPr>
          <a:xfrm>
            <a:off x="0" y="5352427"/>
            <a:ext cx="224828" cy="4401172"/>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0" y="0"/>
            <a:ext cx="224828" cy="4398225"/>
          </a:xfrm>
          <a:prstGeom prst="rect">
            <a:avLst/>
          </a:prstGeom>
          <a:blipFill>
            <a:blip r:embed="rId4" cstate="print"/>
            <a:stretch>
              <a:fillRect/>
            </a:stretch>
          </a:blipFill>
        </p:spPr>
        <p:txBody>
          <a:bodyPr wrap="square" lIns="0" tIns="0" rIns="0" bIns="0" rtlCol="0"/>
          <a:lstStyle/>
          <a:p>
            <a:endParaRPr/>
          </a:p>
        </p:txBody>
      </p:sp>
      <p:grpSp>
        <p:nvGrpSpPr>
          <p:cNvPr id="9" name="Groupe 8">
            <a:extLst>
              <a:ext uri="{FF2B5EF4-FFF2-40B4-BE49-F238E27FC236}">
                <a16:creationId xmlns:a16="http://schemas.microsoft.com/office/drawing/2014/main" id="{A883909C-BBAA-4F93-9DA8-C63069CDCC4D}"/>
              </a:ext>
            </a:extLst>
          </p:cNvPr>
          <p:cNvGrpSpPr/>
          <p:nvPr/>
        </p:nvGrpSpPr>
        <p:grpSpPr>
          <a:xfrm>
            <a:off x="9017000" y="76200"/>
            <a:ext cx="3494463" cy="889000"/>
            <a:chOff x="9017000" y="76200"/>
            <a:chExt cx="3494463" cy="889000"/>
          </a:xfrm>
        </p:grpSpPr>
        <p:sp>
          <p:nvSpPr>
            <p:cNvPr id="10" name="object 3">
              <a:extLst>
                <a:ext uri="{FF2B5EF4-FFF2-40B4-BE49-F238E27FC236}">
                  <a16:creationId xmlns:a16="http://schemas.microsoft.com/office/drawing/2014/main" id="{F74B875B-EF49-45EB-859E-D7C871850F27}"/>
                </a:ext>
              </a:extLst>
            </p:cNvPr>
            <p:cNvSpPr/>
            <p:nvPr/>
          </p:nvSpPr>
          <p:spPr>
            <a:xfrm>
              <a:off x="11379200" y="76200"/>
              <a:ext cx="1132263" cy="800677"/>
            </a:xfrm>
            <a:prstGeom prst="rect">
              <a:avLst/>
            </a:prstGeom>
            <a:blipFill>
              <a:blip r:embed="rId5" cstate="print"/>
              <a:stretch>
                <a:fillRect/>
              </a:stretch>
            </a:blipFill>
          </p:spPr>
          <p:txBody>
            <a:bodyPr wrap="square" lIns="0" tIns="0" rIns="0" bIns="0" rtlCol="0"/>
            <a:lstStyle/>
            <a:p>
              <a:endParaRPr/>
            </a:p>
          </p:txBody>
        </p:sp>
        <p:sp>
          <p:nvSpPr>
            <p:cNvPr id="11" name="object 4">
              <a:extLst>
                <a:ext uri="{FF2B5EF4-FFF2-40B4-BE49-F238E27FC236}">
                  <a16:creationId xmlns:a16="http://schemas.microsoft.com/office/drawing/2014/main" id="{AA80E78C-E420-464C-B4AB-BAEA8AD3776A}"/>
                </a:ext>
              </a:extLst>
            </p:cNvPr>
            <p:cNvSpPr/>
            <p:nvPr/>
          </p:nvSpPr>
          <p:spPr>
            <a:xfrm>
              <a:off x="9017000" y="76200"/>
              <a:ext cx="2260600" cy="889000"/>
            </a:xfrm>
            <a:prstGeom prst="rect">
              <a:avLst/>
            </a:prstGeom>
            <a:blipFill>
              <a:blip r:embed="rId6" cstate="print"/>
              <a:stretch>
                <a:fillRect/>
              </a:stretch>
            </a:blipFill>
            <a:effectLst>
              <a:softEdge rad="25400"/>
            </a:effectLst>
          </p:spPr>
          <p:txBody>
            <a:bodyPr wrap="square" lIns="0" tIns="0" rIns="0" bIns="0" rtlCol="0"/>
            <a:lstStyle/>
            <a:p>
              <a:endParaRPr/>
            </a:p>
          </p:txBody>
        </p:sp>
      </p:grpSp>
      <p:sp>
        <p:nvSpPr>
          <p:cNvPr id="4" name="object 7">
            <a:extLst>
              <a:ext uri="{FF2B5EF4-FFF2-40B4-BE49-F238E27FC236}">
                <a16:creationId xmlns:a16="http://schemas.microsoft.com/office/drawing/2014/main" id="{78DEFB64-2210-976E-D9BB-94D8D83E4720}"/>
              </a:ext>
            </a:extLst>
          </p:cNvPr>
          <p:cNvSpPr/>
          <p:nvPr/>
        </p:nvSpPr>
        <p:spPr>
          <a:xfrm>
            <a:off x="7202788" y="4025034"/>
            <a:ext cx="5670961" cy="2780371"/>
          </a:xfrm>
          <a:prstGeom prst="rect">
            <a:avLst/>
          </a:prstGeom>
          <a:blipFill>
            <a:blip r:embed="rId7" cstate="print"/>
            <a:stretch>
              <a:fillRect/>
            </a:stretch>
          </a:blipFill>
        </p:spPr>
        <p:txBody>
          <a:bodyPr wrap="square" lIns="0" tIns="0" rIns="0" bIns="0" rtlCol="0"/>
          <a:lstStyle/>
          <a:p>
            <a:endParaRPr/>
          </a:p>
        </p:txBody>
      </p:sp>
      <p:sp>
        <p:nvSpPr>
          <p:cNvPr id="16" name="object 2">
            <a:extLst>
              <a:ext uri="{FF2B5EF4-FFF2-40B4-BE49-F238E27FC236}">
                <a16:creationId xmlns:a16="http://schemas.microsoft.com/office/drawing/2014/main" id="{2F7B201E-484E-22C1-57EC-8DEFB9E3DF27}"/>
              </a:ext>
            </a:extLst>
          </p:cNvPr>
          <p:cNvSpPr/>
          <p:nvPr/>
        </p:nvSpPr>
        <p:spPr>
          <a:xfrm>
            <a:off x="7202788" y="6973228"/>
            <a:ext cx="5802012" cy="2683098"/>
          </a:xfrm>
          <a:prstGeom prst="rect">
            <a:avLst/>
          </a:prstGeom>
          <a:blipFill>
            <a:blip r:embed="rId8" cstate="print"/>
            <a:stretch>
              <a:fillRect/>
            </a:stretch>
          </a:blipFill>
        </p:spPr>
        <p:txBody>
          <a:bodyPr wrap="square" lIns="0" tIns="0" rIns="0" bIns="0" rtlCol="0"/>
          <a:lstStyle/>
          <a:p>
            <a:endParaRPr/>
          </a:p>
        </p:txBody>
      </p:sp>
      <p:grpSp>
        <p:nvGrpSpPr>
          <p:cNvPr id="5" name="Groupe 4">
            <a:extLst>
              <a:ext uri="{FF2B5EF4-FFF2-40B4-BE49-F238E27FC236}">
                <a16:creationId xmlns:a16="http://schemas.microsoft.com/office/drawing/2014/main" id="{AFEE3E4B-719E-E0A4-A766-AF75F432838F}"/>
              </a:ext>
            </a:extLst>
          </p:cNvPr>
          <p:cNvGrpSpPr/>
          <p:nvPr/>
        </p:nvGrpSpPr>
        <p:grpSpPr>
          <a:xfrm>
            <a:off x="363432" y="1141858"/>
            <a:ext cx="6795080" cy="7807398"/>
            <a:chOff x="40922" y="864632"/>
            <a:chExt cx="7774285" cy="8460986"/>
          </a:xfrm>
        </p:grpSpPr>
        <p:pic>
          <p:nvPicPr>
            <p:cNvPr id="2050" name="Picture 2" descr="Tamil Nadu red on gray India map vector Tamil Culture stock vector">
              <a:extLst>
                <a:ext uri="{FF2B5EF4-FFF2-40B4-BE49-F238E27FC236}">
                  <a16:creationId xmlns:a16="http://schemas.microsoft.com/office/drawing/2014/main" id="{7A939883-7A74-9894-2FC8-F7529884776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915" t="2667" r="8882" b="7118"/>
            <a:stretch/>
          </p:blipFill>
          <p:spPr bwMode="auto">
            <a:xfrm>
              <a:off x="40922" y="864632"/>
              <a:ext cx="7615708" cy="84609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4B6D347-4155-495F-57B8-60C894168253}"/>
                </a:ext>
              </a:extLst>
            </p:cNvPr>
            <p:cNvSpPr/>
            <p:nvPr/>
          </p:nvSpPr>
          <p:spPr>
            <a:xfrm>
              <a:off x="4706301" y="6218254"/>
              <a:ext cx="3108906" cy="12374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4" name="object 7">
            <a:extLst>
              <a:ext uri="{FF2B5EF4-FFF2-40B4-BE49-F238E27FC236}">
                <a16:creationId xmlns:a16="http://schemas.microsoft.com/office/drawing/2014/main" id="{ED81F411-EFAF-CCBE-BBE0-A88E2C7E904B}"/>
              </a:ext>
            </a:extLst>
          </p:cNvPr>
          <p:cNvSpPr/>
          <p:nvPr/>
        </p:nvSpPr>
        <p:spPr>
          <a:xfrm>
            <a:off x="7202788" y="1160751"/>
            <a:ext cx="5750775" cy="2780371"/>
          </a:xfrm>
          <a:prstGeom prst="rect">
            <a:avLst/>
          </a:prstGeom>
          <a:blipFill>
            <a:blip r:embed="rId10" cstate="print"/>
            <a:stretch>
              <a:fillRect/>
            </a:stretch>
          </a:blipFill>
        </p:spPr>
        <p:txBody>
          <a:bodyPr wrap="square" lIns="0" tIns="0" rIns="0" bIns="0" rtlCol="0"/>
          <a:lstStyle/>
          <a:p>
            <a:endParaRPr/>
          </a:p>
        </p:txBody>
      </p:sp>
      <p:cxnSp>
        <p:nvCxnSpPr>
          <p:cNvPr id="8" name="Connecteur droit avec flèche 7">
            <a:extLst>
              <a:ext uri="{FF2B5EF4-FFF2-40B4-BE49-F238E27FC236}">
                <a16:creationId xmlns:a16="http://schemas.microsoft.com/office/drawing/2014/main" id="{2B4FE89B-DF6C-FB35-6093-ABA25F3CDB9B}"/>
              </a:ext>
            </a:extLst>
          </p:cNvPr>
          <p:cNvCxnSpPr>
            <a:cxnSpLocks/>
          </p:cNvCxnSpPr>
          <p:nvPr/>
        </p:nvCxnSpPr>
        <p:spPr>
          <a:xfrm flipH="1">
            <a:off x="2941934" y="7882888"/>
            <a:ext cx="660778" cy="0"/>
          </a:xfrm>
          <a:prstGeom prst="straightConnector1">
            <a:avLst/>
          </a:prstGeom>
          <a:ln w="38100" cmpd="sng">
            <a:solidFill>
              <a:schemeClr val="tx1"/>
            </a:solidFill>
            <a:tailEnd type="diamond" w="lg" len="lg"/>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8250F24D-D588-0EEE-7CED-12E29C76E112}"/>
              </a:ext>
            </a:extLst>
          </p:cNvPr>
          <p:cNvSpPr txBox="1"/>
          <p:nvPr/>
        </p:nvSpPr>
        <p:spPr>
          <a:xfrm>
            <a:off x="3630648" y="7652055"/>
            <a:ext cx="1680662" cy="461665"/>
          </a:xfrm>
          <a:prstGeom prst="rect">
            <a:avLst/>
          </a:prstGeom>
          <a:noFill/>
        </p:spPr>
        <p:txBody>
          <a:bodyPr wrap="square" rtlCol="0">
            <a:spAutoFit/>
          </a:bodyPr>
          <a:lstStyle/>
          <a:p>
            <a:r>
              <a:rPr lang="fr-FR" sz="2400" dirty="0"/>
              <a:t>Pondichéry</a:t>
            </a:r>
            <a:endParaRPr lang="fr-FR" sz="2000" dirty="0"/>
          </a:p>
        </p:txBody>
      </p:sp>
      <p:cxnSp>
        <p:nvCxnSpPr>
          <p:cNvPr id="13" name="Connecteur droit avec flèche 12">
            <a:extLst>
              <a:ext uri="{FF2B5EF4-FFF2-40B4-BE49-F238E27FC236}">
                <a16:creationId xmlns:a16="http://schemas.microsoft.com/office/drawing/2014/main" id="{D2FD7F18-7D81-05CC-42A7-F9EBF1C5477C}"/>
              </a:ext>
            </a:extLst>
          </p:cNvPr>
          <p:cNvCxnSpPr>
            <a:cxnSpLocks/>
          </p:cNvCxnSpPr>
          <p:nvPr/>
        </p:nvCxnSpPr>
        <p:spPr>
          <a:xfrm flipH="1">
            <a:off x="2497667" y="8349702"/>
            <a:ext cx="1105045" cy="0"/>
          </a:xfrm>
          <a:prstGeom prst="straightConnector1">
            <a:avLst/>
          </a:prstGeom>
          <a:ln w="38100" cap="sq" cmpd="sng">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5754BC88-BA0B-EFEE-2E36-87482A87AAB8}"/>
              </a:ext>
            </a:extLst>
          </p:cNvPr>
          <p:cNvSpPr txBox="1"/>
          <p:nvPr/>
        </p:nvSpPr>
        <p:spPr>
          <a:xfrm>
            <a:off x="3630648" y="8089360"/>
            <a:ext cx="1863704" cy="954107"/>
          </a:xfrm>
          <a:prstGeom prst="rect">
            <a:avLst/>
          </a:prstGeom>
          <a:noFill/>
        </p:spPr>
        <p:txBody>
          <a:bodyPr wrap="square" rtlCol="0">
            <a:spAutoFit/>
          </a:bodyPr>
          <a:lstStyle/>
          <a:p>
            <a:r>
              <a:rPr lang="fr-FR" sz="2400" dirty="0"/>
              <a:t>Tamil</a:t>
            </a:r>
            <a:r>
              <a:rPr lang="fr-FR" sz="2000" dirty="0"/>
              <a:t> </a:t>
            </a:r>
            <a:r>
              <a:rPr lang="fr-FR" sz="2400" dirty="0"/>
              <a:t>Nadu</a:t>
            </a:r>
            <a:endParaRPr lang="fr-FR" sz="2000" dirty="0"/>
          </a:p>
          <a:p>
            <a:endParaRPr lang="fr-FR" sz="3200" dirty="0"/>
          </a:p>
        </p:txBody>
      </p:sp>
    </p:spTree>
    <p:extLst>
      <p:ext uri="{BB962C8B-B14F-4D97-AF65-F5344CB8AC3E}">
        <p14:creationId xmlns:p14="http://schemas.microsoft.com/office/powerpoint/2010/main" val="8762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30932e7c1ee_0_0"/>
          <p:cNvSpPr txBox="1">
            <a:spLocks noGrp="1"/>
          </p:cNvSpPr>
          <p:nvPr>
            <p:ph type="title"/>
          </p:nvPr>
        </p:nvSpPr>
        <p:spPr>
          <a:xfrm>
            <a:off x="444500" y="482600"/>
            <a:ext cx="4419000" cy="382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fr-FR" sz="2400">
                <a:solidFill>
                  <a:srgbClr val="838787"/>
                </a:solidFill>
                <a:latin typeface="Trebuchet MS"/>
                <a:ea typeface="Trebuchet MS"/>
                <a:cs typeface="Trebuchet MS"/>
                <a:sym typeface="Trebuchet MS"/>
              </a:rPr>
              <a:t>MOBILITÉ ÉTUDIANTE EN INDE</a:t>
            </a:r>
            <a:endParaRPr sz="2400">
              <a:latin typeface="Trebuchet MS"/>
              <a:ea typeface="Trebuchet MS"/>
              <a:cs typeface="Trebuchet MS"/>
              <a:sym typeface="Trebuchet MS"/>
            </a:endParaRPr>
          </a:p>
        </p:txBody>
      </p:sp>
      <p:grpSp>
        <p:nvGrpSpPr>
          <p:cNvPr id="393" name="Google Shape;393;g30932e7c1ee_0_0"/>
          <p:cNvGrpSpPr/>
          <p:nvPr/>
        </p:nvGrpSpPr>
        <p:grpSpPr>
          <a:xfrm>
            <a:off x="9017000" y="76200"/>
            <a:ext cx="3494400" cy="888900"/>
            <a:chOff x="9017000" y="76200"/>
            <a:chExt cx="3494400" cy="888900"/>
          </a:xfrm>
        </p:grpSpPr>
        <p:sp>
          <p:nvSpPr>
            <p:cNvPr id="394" name="Google Shape;394;g30932e7c1ee_0_0"/>
            <p:cNvSpPr/>
            <p:nvPr/>
          </p:nvSpPr>
          <p:spPr>
            <a:xfrm>
              <a:off x="11379200" y="76200"/>
              <a:ext cx="1132200" cy="80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g30932e7c1ee_0_0"/>
            <p:cNvSpPr/>
            <p:nvPr/>
          </p:nvSpPr>
          <p:spPr>
            <a:xfrm>
              <a:off x="9017000" y="76200"/>
              <a:ext cx="2260500" cy="8889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96" name="Google Shape;396;g30932e7c1ee_0_0"/>
          <p:cNvSpPr/>
          <p:nvPr/>
        </p:nvSpPr>
        <p:spPr>
          <a:xfrm>
            <a:off x="6603" y="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g30932e7c1ee_0_0"/>
          <p:cNvSpPr/>
          <p:nvPr/>
        </p:nvSpPr>
        <p:spPr>
          <a:xfrm>
            <a:off x="6603" y="535242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g30932e7c1ee_0_0"/>
          <p:cNvSpPr txBox="1"/>
          <p:nvPr/>
        </p:nvSpPr>
        <p:spPr>
          <a:xfrm>
            <a:off x="387350" y="1207775"/>
            <a:ext cx="15639000" cy="2582758"/>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fr-FR" sz="3700" dirty="0">
                <a:solidFill>
                  <a:srgbClr val="34A4DA"/>
                </a:solidFill>
              </a:rPr>
              <a:t>6 MOTIFS POUR CHOISIR L’INDE </a:t>
            </a:r>
            <a:endParaRPr sz="3700" dirty="0">
              <a:solidFill>
                <a:srgbClr val="34A4DA"/>
              </a:solidFill>
            </a:endParaRPr>
          </a:p>
          <a:p>
            <a:pPr marL="12700" marR="0" lvl="0" indent="0" algn="l" rtl="0">
              <a:lnSpc>
                <a:spcPct val="100000"/>
              </a:lnSpc>
              <a:spcBef>
                <a:spcPts val="0"/>
              </a:spcBef>
              <a:spcAft>
                <a:spcPts val="0"/>
              </a:spcAft>
              <a:buNone/>
            </a:pPr>
            <a:r>
              <a:rPr lang="fr-FR" sz="3700" dirty="0">
                <a:solidFill>
                  <a:srgbClr val="34A4DA"/>
                </a:solidFill>
              </a:rPr>
              <a:t>COMME DESTINATION D'ÉTUDES</a:t>
            </a:r>
          </a:p>
          <a:p>
            <a:pPr marL="12700" marR="0" lvl="0" indent="0" algn="l" rtl="0">
              <a:lnSpc>
                <a:spcPct val="100000"/>
              </a:lnSpc>
              <a:spcBef>
                <a:spcPts val="0"/>
              </a:spcBef>
              <a:spcAft>
                <a:spcPts val="0"/>
              </a:spcAft>
              <a:buNone/>
            </a:pPr>
            <a:r>
              <a:rPr lang="fr-FR" sz="3700" dirty="0">
                <a:solidFill>
                  <a:srgbClr val="34A4DA"/>
                </a:solidFill>
              </a:rPr>
              <a:t>1/2 </a:t>
            </a:r>
            <a:endParaRPr sz="800" dirty="0"/>
          </a:p>
          <a:p>
            <a:pPr marL="12700" lvl="0" indent="0" algn="l" rtl="0">
              <a:spcBef>
                <a:spcPts val="1820"/>
              </a:spcBef>
              <a:spcAft>
                <a:spcPts val="0"/>
              </a:spcAft>
              <a:buNone/>
            </a:pPr>
            <a:endParaRPr sz="1300" dirty="0"/>
          </a:p>
          <a:p>
            <a:pPr marL="12700" marR="0" lvl="0" indent="0" algn="l" rtl="0">
              <a:lnSpc>
                <a:spcPct val="100000"/>
              </a:lnSpc>
              <a:spcBef>
                <a:spcPts val="1820"/>
              </a:spcBef>
              <a:spcAft>
                <a:spcPts val="0"/>
              </a:spcAft>
              <a:buNone/>
            </a:pPr>
            <a:endParaRPr sz="1300" dirty="0"/>
          </a:p>
        </p:txBody>
      </p:sp>
      <p:pic>
        <p:nvPicPr>
          <p:cNvPr id="399" name="Google Shape;399;g30932e7c1ee_0_0"/>
          <p:cNvPicPr preferRelativeResize="0"/>
          <p:nvPr/>
        </p:nvPicPr>
        <p:blipFill rotWithShape="1">
          <a:blip r:embed="rId7">
            <a:alphaModFix/>
          </a:blip>
          <a:srcRect b="8357"/>
          <a:stretch/>
        </p:blipFill>
        <p:spPr>
          <a:xfrm>
            <a:off x="8196550" y="965100"/>
            <a:ext cx="4808250" cy="2727750"/>
          </a:xfrm>
          <a:prstGeom prst="rect">
            <a:avLst/>
          </a:prstGeom>
          <a:ln>
            <a:noFill/>
          </a:ln>
          <a:effectLst>
            <a:softEdge rad="112500"/>
          </a:effectLst>
        </p:spPr>
      </p:pic>
      <p:sp>
        <p:nvSpPr>
          <p:cNvPr id="400" name="Google Shape;400;g30932e7c1ee_0_0"/>
          <p:cNvSpPr txBox="1"/>
          <p:nvPr/>
        </p:nvSpPr>
        <p:spPr>
          <a:xfrm>
            <a:off x="833024" y="2636520"/>
            <a:ext cx="11749800" cy="9503341"/>
          </a:xfrm>
          <a:prstGeom prst="rect">
            <a:avLst/>
          </a:prstGeom>
          <a:noFill/>
          <a:ln>
            <a:noFill/>
          </a:ln>
        </p:spPr>
        <p:txBody>
          <a:bodyPr spcFirstLastPara="1" wrap="square" lIns="91425" tIns="91425" rIns="91425" bIns="91425" anchor="t" anchorCtr="0">
            <a:spAutoFit/>
          </a:bodyPr>
          <a:lstStyle/>
          <a:p>
            <a:pPr marL="12700" lvl="0" indent="0" algn="just" rtl="0">
              <a:lnSpc>
                <a:spcPct val="115000"/>
              </a:lnSpc>
              <a:spcBef>
                <a:spcPts val="1820"/>
              </a:spcBef>
              <a:spcAft>
                <a:spcPts val="0"/>
              </a:spcAft>
              <a:buNone/>
            </a:pPr>
            <a:r>
              <a:rPr lang="fr-FR" sz="2300" b="1" dirty="0">
                <a:solidFill>
                  <a:schemeClr val="dk1"/>
                </a:solidFill>
                <a:latin typeface="Work Sans" pitchFamily="2" charset="0"/>
                <a:ea typeface="Impact"/>
                <a:cs typeface="Impact"/>
                <a:sym typeface="Impact"/>
              </a:rPr>
              <a:t>▸Qualité de l'Éducation :</a:t>
            </a:r>
            <a:endParaRPr sz="2300" b="1" dirty="0">
              <a:solidFill>
                <a:schemeClr val="dk1"/>
              </a:solidFill>
              <a:latin typeface="Work Sans" pitchFamily="2" charset="0"/>
              <a:ea typeface="Impact"/>
              <a:cs typeface="Impact"/>
              <a:sym typeface="Impact"/>
            </a:endParaRPr>
          </a:p>
          <a:p>
            <a:pPr marL="12700" lvl="0" algn="just">
              <a:lnSpc>
                <a:spcPct val="115000"/>
              </a:lnSpc>
              <a:spcBef>
                <a:spcPts val="1820"/>
              </a:spcBef>
            </a:pPr>
            <a:r>
              <a:rPr lang="fr-FR" sz="2300" b="1" dirty="0">
                <a:solidFill>
                  <a:srgbClr val="838787"/>
                </a:solidFill>
                <a:latin typeface="Work Sans" pitchFamily="2" charset="0"/>
                <a:ea typeface="Work Sans"/>
                <a:cs typeface="Work Sans"/>
                <a:sym typeface="Work Sans"/>
              </a:rPr>
              <a:t>   </a:t>
            </a:r>
            <a:r>
              <a:rPr lang="fr-FR" sz="2300" dirty="0">
                <a:solidFill>
                  <a:srgbClr val="101010"/>
                </a:solidFill>
                <a:latin typeface="Work Sans" pitchFamily="2" charset="0"/>
              </a:rPr>
              <a:t>* Accès à des institutions prestigieuses (ex. : IIT, IIM) internationalement reconnues</a:t>
            </a:r>
            <a:endParaRPr sz="2300" dirty="0">
              <a:solidFill>
                <a:srgbClr val="101010"/>
              </a:solidFill>
              <a:latin typeface="Work Sans" pitchFamily="2" charset="0"/>
            </a:endParaRPr>
          </a:p>
          <a:p>
            <a:pPr marL="12700" lvl="0" indent="0" algn="just" rtl="0">
              <a:lnSpc>
                <a:spcPct val="115000"/>
              </a:lnSpc>
              <a:spcBef>
                <a:spcPts val="1820"/>
              </a:spcBef>
              <a:spcAft>
                <a:spcPts val="0"/>
              </a:spcAft>
              <a:buNone/>
            </a:pPr>
            <a:r>
              <a:rPr lang="fr-FR" sz="2300" dirty="0">
                <a:solidFill>
                  <a:srgbClr val="101010"/>
                </a:solidFill>
                <a:latin typeface="Work Sans" pitchFamily="2" charset="0"/>
              </a:rPr>
              <a:t>   * La diversité des programmes académiques et des opportunités de recherche en anglais.</a:t>
            </a:r>
            <a:endParaRPr sz="2300" dirty="0">
              <a:solidFill>
                <a:srgbClr val="101010"/>
              </a:solidFill>
              <a:latin typeface="Work Sans" pitchFamily="2" charset="0"/>
            </a:endParaRPr>
          </a:p>
          <a:p>
            <a:pPr marL="12700" lvl="0" indent="0" algn="just" rtl="0">
              <a:lnSpc>
                <a:spcPct val="115000"/>
              </a:lnSpc>
              <a:spcBef>
                <a:spcPts val="1820"/>
              </a:spcBef>
              <a:spcAft>
                <a:spcPts val="0"/>
              </a:spcAft>
              <a:buNone/>
            </a:pPr>
            <a:r>
              <a:rPr lang="fr-FR" sz="2300" b="1" dirty="0">
                <a:solidFill>
                  <a:schemeClr val="dk1"/>
                </a:solidFill>
                <a:latin typeface="Work Sans" pitchFamily="2" charset="0"/>
                <a:ea typeface="Impact"/>
                <a:cs typeface="Impact"/>
                <a:sym typeface="Impact"/>
              </a:rPr>
              <a:t>▸Diversité Culturelle :</a:t>
            </a:r>
            <a:endParaRPr sz="2300" b="1" dirty="0">
              <a:solidFill>
                <a:srgbClr val="838787"/>
              </a:solidFill>
              <a:latin typeface="Work Sans" pitchFamily="2" charset="0"/>
              <a:ea typeface="Impact"/>
              <a:cs typeface="Impact"/>
              <a:sym typeface="Impact"/>
            </a:endParaRPr>
          </a:p>
          <a:p>
            <a:pPr marL="12700" lvl="0" algn="just">
              <a:lnSpc>
                <a:spcPct val="115000"/>
              </a:lnSpc>
              <a:spcBef>
                <a:spcPts val="1820"/>
              </a:spcBef>
            </a:pPr>
            <a:r>
              <a:rPr lang="fr-FR" sz="2300" b="1" dirty="0">
                <a:solidFill>
                  <a:srgbClr val="838787"/>
                </a:solidFill>
                <a:latin typeface="Work Sans" pitchFamily="2" charset="0"/>
                <a:ea typeface="Work Sans"/>
                <a:cs typeface="Work Sans"/>
                <a:sym typeface="Work Sans"/>
              </a:rPr>
              <a:t> </a:t>
            </a:r>
            <a:r>
              <a:rPr lang="fr-FR" sz="2300" dirty="0">
                <a:solidFill>
                  <a:srgbClr val="101010"/>
                </a:solidFill>
                <a:latin typeface="Work Sans" pitchFamily="2" charset="0"/>
              </a:rPr>
              <a:t>  * Une histoire riche, un patrimoine unique et un environnement multiculturel.</a:t>
            </a:r>
          </a:p>
          <a:p>
            <a:pPr marL="12700" lvl="0" algn="just">
              <a:lnSpc>
                <a:spcPct val="115000"/>
              </a:lnSpc>
              <a:spcBef>
                <a:spcPts val="1820"/>
              </a:spcBef>
            </a:pPr>
            <a:r>
              <a:rPr lang="fr-FR" sz="2300" dirty="0">
                <a:solidFill>
                  <a:srgbClr val="101010"/>
                </a:solidFill>
                <a:latin typeface="Work Sans" pitchFamily="2" charset="0"/>
              </a:rPr>
              <a:t>   * Les festivals, les langues et les gastronomies, l'opportunité de découvrir un mélange culturel unique</a:t>
            </a:r>
          </a:p>
          <a:p>
            <a:pPr marL="12700" lvl="0" algn="just">
              <a:lnSpc>
                <a:spcPct val="115000"/>
              </a:lnSpc>
              <a:spcBef>
                <a:spcPts val="1820"/>
              </a:spcBef>
            </a:pPr>
            <a:r>
              <a:rPr lang="fr-FR" sz="2300" b="1" dirty="0">
                <a:solidFill>
                  <a:schemeClr val="dk1"/>
                </a:solidFill>
                <a:latin typeface="Work Sans" pitchFamily="2" charset="0"/>
                <a:ea typeface="Impact"/>
                <a:cs typeface="Impact"/>
                <a:sym typeface="Impact"/>
              </a:rPr>
              <a:t>▸Éducation et mode de vie à un prix abordable :</a:t>
            </a:r>
            <a:endParaRPr sz="2300" b="1" dirty="0">
              <a:solidFill>
                <a:schemeClr val="dk1"/>
              </a:solidFill>
              <a:latin typeface="Work Sans" pitchFamily="2" charset="0"/>
              <a:ea typeface="Impact"/>
              <a:cs typeface="Impact"/>
              <a:sym typeface="Impact"/>
            </a:endParaRPr>
          </a:p>
          <a:p>
            <a:pPr marL="12700" lvl="0" indent="0" algn="just" rtl="0">
              <a:lnSpc>
                <a:spcPct val="115000"/>
              </a:lnSpc>
              <a:spcBef>
                <a:spcPts val="1820"/>
              </a:spcBef>
              <a:spcAft>
                <a:spcPts val="0"/>
              </a:spcAft>
              <a:buNone/>
            </a:pPr>
            <a:r>
              <a:rPr lang="fr-FR" sz="2300" b="1" dirty="0">
                <a:solidFill>
                  <a:srgbClr val="838787"/>
                </a:solidFill>
                <a:latin typeface="Work Sans" pitchFamily="2" charset="0"/>
                <a:ea typeface="Work Sans"/>
                <a:cs typeface="Work Sans"/>
                <a:sym typeface="Work Sans"/>
              </a:rPr>
              <a:t> </a:t>
            </a:r>
            <a:r>
              <a:rPr lang="fr-FR" sz="2300" dirty="0">
                <a:solidFill>
                  <a:srgbClr val="101010"/>
                </a:solidFill>
                <a:latin typeface="Work Sans" pitchFamily="2" charset="0"/>
              </a:rPr>
              <a:t>  * Coûts de scolarité et de vie compétitifs.</a:t>
            </a:r>
            <a:endParaRPr sz="2300" dirty="0">
              <a:solidFill>
                <a:srgbClr val="101010"/>
              </a:solidFill>
              <a:latin typeface="Work Sans" pitchFamily="2" charset="0"/>
            </a:endParaRPr>
          </a:p>
          <a:p>
            <a:pPr marL="12700" lvl="0" algn="just">
              <a:lnSpc>
                <a:spcPct val="115000"/>
              </a:lnSpc>
              <a:spcBef>
                <a:spcPts val="1820"/>
              </a:spcBef>
            </a:pPr>
            <a:r>
              <a:rPr lang="fr-FR" sz="2300" dirty="0">
                <a:solidFill>
                  <a:srgbClr val="101010"/>
                </a:solidFill>
                <a:latin typeface="Work Sans" pitchFamily="2" charset="0"/>
              </a:rPr>
              <a:t>   * </a:t>
            </a:r>
            <a:r>
              <a:rPr lang="fr-FR" sz="2300" dirty="0">
                <a:solidFill>
                  <a:schemeClr val="dk1"/>
                </a:solidFill>
                <a:latin typeface="Work Sans" pitchFamily="2" charset="0"/>
              </a:rPr>
              <a:t>Mode de vie économique – ouvre à beaucoup d’opportunités</a:t>
            </a:r>
          </a:p>
          <a:p>
            <a:pPr marL="12700" lvl="0" indent="0" algn="just" rtl="0">
              <a:lnSpc>
                <a:spcPct val="115000"/>
              </a:lnSpc>
              <a:spcBef>
                <a:spcPts val="1820"/>
              </a:spcBef>
              <a:spcAft>
                <a:spcPts val="0"/>
              </a:spcAft>
              <a:buNone/>
            </a:pPr>
            <a:endParaRPr sz="1100" dirty="0">
              <a:solidFill>
                <a:schemeClr val="dk1"/>
              </a:solidFill>
            </a:endParaRPr>
          </a:p>
          <a:p>
            <a:pPr marL="12700" lvl="0" indent="0" algn="just" rtl="0">
              <a:lnSpc>
                <a:spcPct val="115000"/>
              </a:lnSpc>
              <a:spcBef>
                <a:spcPts val="1820"/>
              </a:spcBef>
              <a:spcAft>
                <a:spcPts val="0"/>
              </a:spcAft>
              <a:buNone/>
            </a:pPr>
            <a:endParaRPr sz="2600" dirty="0">
              <a:solidFill>
                <a:srgbClr val="101010"/>
              </a:solidFill>
            </a:endParaRPr>
          </a:p>
          <a:p>
            <a:pPr marL="12700" lvl="0" indent="0" algn="just" rtl="0">
              <a:lnSpc>
                <a:spcPct val="115000"/>
              </a:lnSpc>
              <a:spcBef>
                <a:spcPts val="1820"/>
              </a:spcBef>
              <a:spcAft>
                <a:spcPts val="0"/>
              </a:spcAft>
              <a:buNone/>
            </a:pPr>
            <a:r>
              <a:rPr lang="fr-FR" sz="2200" b="1" dirty="0">
                <a:solidFill>
                  <a:srgbClr val="838787"/>
                </a:solidFill>
                <a:latin typeface="Work Sans"/>
                <a:ea typeface="Work Sans"/>
                <a:cs typeface="Work Sans"/>
                <a:sym typeface="Work Sans"/>
              </a:rPr>
              <a:t>   </a:t>
            </a:r>
            <a:endParaRPr sz="2200" b="1" dirty="0">
              <a:solidFill>
                <a:srgbClr val="838787"/>
              </a:solidFill>
              <a:latin typeface="Work Sans"/>
              <a:ea typeface="Work Sans"/>
              <a:cs typeface="Work Sans"/>
              <a:sym typeface="Work Sans"/>
            </a:endParaRPr>
          </a:p>
          <a:p>
            <a:pPr marL="12700" lvl="0" indent="0" algn="just" rtl="0">
              <a:lnSpc>
                <a:spcPct val="115000"/>
              </a:lnSpc>
              <a:spcBef>
                <a:spcPts val="1820"/>
              </a:spcBef>
              <a:spcAft>
                <a:spcPts val="0"/>
              </a:spcAft>
              <a:buClr>
                <a:schemeClr val="dk1"/>
              </a:buClr>
              <a:buSzPts val="1100"/>
              <a:buFont typeface="Arial"/>
              <a:buNone/>
            </a:pPr>
            <a:endParaRPr sz="2200" b="1" dirty="0">
              <a:solidFill>
                <a:srgbClr val="838787"/>
              </a:solidFill>
              <a:latin typeface="Work Sans"/>
              <a:ea typeface="Work Sans"/>
              <a:cs typeface="Work Sans"/>
              <a:sym typeface="Work Sans"/>
            </a:endParaRPr>
          </a:p>
        </p:txBody>
      </p:sp>
      <p:sp>
        <p:nvSpPr>
          <p:cNvPr id="401" name="Google Shape;401;g30932e7c1ee_0_0"/>
          <p:cNvSpPr txBox="1"/>
          <p:nvPr/>
        </p:nvSpPr>
        <p:spPr>
          <a:xfrm>
            <a:off x="1150900" y="5352427"/>
            <a:ext cx="11749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838787"/>
              </a:solidFill>
              <a:latin typeface="Work Sans"/>
              <a:ea typeface="Work Sans"/>
              <a:cs typeface="Work Sans"/>
              <a:sym typeface="Work Sans"/>
            </a:endParaRPr>
          </a:p>
        </p:txBody>
      </p:sp>
      <p:pic>
        <p:nvPicPr>
          <p:cNvPr id="402" name="Google Shape;402;g30932e7c1ee_0_0"/>
          <p:cNvPicPr preferRelativeResize="0"/>
          <p:nvPr/>
        </p:nvPicPr>
        <p:blipFill>
          <a:blip r:embed="rId8">
            <a:alphaModFix/>
          </a:blip>
          <a:stretch>
            <a:fillRect/>
          </a:stretch>
        </p:blipFill>
        <p:spPr>
          <a:xfrm>
            <a:off x="10058570" y="7388190"/>
            <a:ext cx="2683192" cy="18338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30932e7c1ee_0_21"/>
          <p:cNvSpPr txBox="1">
            <a:spLocks noGrp="1"/>
          </p:cNvSpPr>
          <p:nvPr>
            <p:ph type="title"/>
          </p:nvPr>
        </p:nvSpPr>
        <p:spPr>
          <a:xfrm>
            <a:off x="444500" y="482600"/>
            <a:ext cx="4419000" cy="382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fr-FR" sz="2400">
                <a:solidFill>
                  <a:srgbClr val="838787"/>
                </a:solidFill>
                <a:latin typeface="Trebuchet MS"/>
                <a:ea typeface="Trebuchet MS"/>
                <a:cs typeface="Trebuchet MS"/>
                <a:sym typeface="Trebuchet MS"/>
              </a:rPr>
              <a:t>MOBILITÉ ÉTUDIANTE EN INDE</a:t>
            </a:r>
            <a:endParaRPr sz="2400">
              <a:latin typeface="Trebuchet MS"/>
              <a:ea typeface="Trebuchet MS"/>
              <a:cs typeface="Trebuchet MS"/>
              <a:sym typeface="Trebuchet MS"/>
            </a:endParaRPr>
          </a:p>
        </p:txBody>
      </p:sp>
      <p:grpSp>
        <p:nvGrpSpPr>
          <p:cNvPr id="408" name="Google Shape;408;g30932e7c1ee_0_21"/>
          <p:cNvGrpSpPr/>
          <p:nvPr/>
        </p:nvGrpSpPr>
        <p:grpSpPr>
          <a:xfrm>
            <a:off x="9017000" y="76200"/>
            <a:ext cx="3494400" cy="888900"/>
            <a:chOff x="9017000" y="76200"/>
            <a:chExt cx="3494400" cy="888900"/>
          </a:xfrm>
        </p:grpSpPr>
        <p:sp>
          <p:nvSpPr>
            <p:cNvPr id="409" name="Google Shape;409;g30932e7c1ee_0_21"/>
            <p:cNvSpPr/>
            <p:nvPr/>
          </p:nvSpPr>
          <p:spPr>
            <a:xfrm>
              <a:off x="11379200" y="76200"/>
              <a:ext cx="1132200" cy="80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g30932e7c1ee_0_21"/>
            <p:cNvSpPr/>
            <p:nvPr/>
          </p:nvSpPr>
          <p:spPr>
            <a:xfrm>
              <a:off x="9017000" y="76200"/>
              <a:ext cx="2260500" cy="8889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11" name="Google Shape;411;g30932e7c1ee_0_21"/>
          <p:cNvSpPr/>
          <p:nvPr/>
        </p:nvSpPr>
        <p:spPr>
          <a:xfrm>
            <a:off x="6603" y="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g30932e7c1ee_0_21"/>
          <p:cNvSpPr/>
          <p:nvPr/>
        </p:nvSpPr>
        <p:spPr>
          <a:xfrm>
            <a:off x="6603" y="535242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g30932e7c1ee_0_21"/>
          <p:cNvSpPr txBox="1"/>
          <p:nvPr/>
        </p:nvSpPr>
        <p:spPr>
          <a:xfrm>
            <a:off x="936899" y="1113702"/>
            <a:ext cx="11391300" cy="8477449"/>
          </a:xfrm>
          <a:prstGeom prst="rect">
            <a:avLst/>
          </a:prstGeom>
          <a:noFill/>
          <a:ln>
            <a:noFill/>
          </a:ln>
        </p:spPr>
        <p:txBody>
          <a:bodyPr spcFirstLastPara="1" wrap="square" lIns="0" tIns="12700" rIns="0" bIns="0" anchor="t" anchorCtr="0">
            <a:spAutoFit/>
          </a:bodyPr>
          <a:lstStyle/>
          <a:p>
            <a:pPr marL="12700" lvl="0" indent="0" algn="l" rtl="0">
              <a:lnSpc>
                <a:spcPct val="115000"/>
              </a:lnSpc>
              <a:spcBef>
                <a:spcPts val="0"/>
              </a:spcBef>
              <a:spcAft>
                <a:spcPts val="0"/>
              </a:spcAft>
              <a:buClr>
                <a:schemeClr val="dk1"/>
              </a:buClr>
              <a:buFont typeface="Arial"/>
              <a:buNone/>
            </a:pPr>
            <a:r>
              <a:rPr lang="fr-FR" sz="3700" dirty="0">
                <a:solidFill>
                  <a:srgbClr val="34A4DA"/>
                </a:solidFill>
              </a:rPr>
              <a:t>6 MOTIFS POUR CHOISIR L’INDE </a:t>
            </a:r>
            <a:endParaRPr sz="3700" dirty="0">
              <a:solidFill>
                <a:srgbClr val="34A4DA"/>
              </a:solidFill>
            </a:endParaRPr>
          </a:p>
          <a:p>
            <a:pPr marL="12700" lvl="0" indent="0" algn="l" rtl="0">
              <a:lnSpc>
                <a:spcPct val="115000"/>
              </a:lnSpc>
              <a:spcBef>
                <a:spcPts val="0"/>
              </a:spcBef>
              <a:spcAft>
                <a:spcPts val="0"/>
              </a:spcAft>
              <a:buClr>
                <a:schemeClr val="dk1"/>
              </a:buClr>
              <a:buFont typeface="Arial"/>
              <a:buNone/>
            </a:pPr>
            <a:r>
              <a:rPr lang="fr-FR" sz="3700" dirty="0">
                <a:solidFill>
                  <a:srgbClr val="34A4DA"/>
                </a:solidFill>
              </a:rPr>
              <a:t>COMME DESTINATION D'ÉTUDES</a:t>
            </a:r>
          </a:p>
          <a:p>
            <a:pPr marL="12700" lvl="0" indent="0" algn="l" rtl="0">
              <a:lnSpc>
                <a:spcPct val="115000"/>
              </a:lnSpc>
              <a:spcBef>
                <a:spcPts val="0"/>
              </a:spcBef>
              <a:spcAft>
                <a:spcPts val="0"/>
              </a:spcAft>
              <a:buClr>
                <a:schemeClr val="dk1"/>
              </a:buClr>
              <a:buFont typeface="Arial"/>
              <a:buNone/>
            </a:pPr>
            <a:r>
              <a:rPr lang="fr-FR" sz="3700" dirty="0">
                <a:solidFill>
                  <a:srgbClr val="34A4DA"/>
                </a:solidFill>
              </a:rPr>
              <a:t>2/2</a:t>
            </a:r>
            <a:endParaRPr sz="1300" dirty="0"/>
          </a:p>
          <a:p>
            <a:pPr marL="12700" lvl="0" indent="0" algn="just" rtl="0">
              <a:lnSpc>
                <a:spcPct val="115000"/>
              </a:lnSpc>
              <a:spcBef>
                <a:spcPts val="1820"/>
              </a:spcBef>
              <a:spcAft>
                <a:spcPts val="0"/>
              </a:spcAft>
              <a:buClr>
                <a:schemeClr val="dk1"/>
              </a:buClr>
              <a:buSzPts val="1100"/>
              <a:buFont typeface="Arial"/>
              <a:buNone/>
            </a:pPr>
            <a:r>
              <a:rPr lang="fr-FR" sz="2300" b="1" dirty="0">
                <a:solidFill>
                  <a:srgbClr val="838787"/>
                </a:solidFill>
                <a:latin typeface="Work Sans" pitchFamily="2" charset="0"/>
                <a:ea typeface="Impact"/>
                <a:cs typeface="Impact"/>
                <a:sym typeface="Impact"/>
              </a:rPr>
              <a:t>▸</a:t>
            </a:r>
            <a:r>
              <a:rPr lang="fr-FR" sz="2300" b="1" dirty="0">
                <a:solidFill>
                  <a:schemeClr val="dk1"/>
                </a:solidFill>
                <a:latin typeface="Work Sans" pitchFamily="2" charset="0"/>
                <a:ea typeface="Impact"/>
                <a:cs typeface="Impact"/>
                <a:sym typeface="Impact"/>
              </a:rPr>
              <a:t>Technologie Avancée :</a:t>
            </a:r>
            <a:endParaRPr sz="2300" b="1" dirty="0">
              <a:solidFill>
                <a:srgbClr val="838787"/>
              </a:solidFill>
              <a:latin typeface="Work Sans" pitchFamily="2" charset="0"/>
              <a:ea typeface="Impact"/>
              <a:cs typeface="Impact"/>
              <a:sym typeface="Impact"/>
            </a:endParaRPr>
          </a:p>
          <a:p>
            <a:pPr marL="12700" lvl="0" indent="0" algn="just" rtl="0">
              <a:lnSpc>
                <a:spcPct val="115000"/>
              </a:lnSpc>
              <a:spcBef>
                <a:spcPts val="1820"/>
              </a:spcBef>
              <a:spcAft>
                <a:spcPts val="0"/>
              </a:spcAft>
              <a:buSzPts val="1100"/>
              <a:buNone/>
            </a:pPr>
            <a:r>
              <a:rPr lang="fr-FR" sz="2300" b="1" dirty="0">
                <a:solidFill>
                  <a:srgbClr val="838787"/>
                </a:solidFill>
                <a:latin typeface="Work Sans" pitchFamily="2" charset="0"/>
                <a:ea typeface="Work Sans"/>
                <a:cs typeface="Work Sans"/>
                <a:sym typeface="Work Sans"/>
              </a:rPr>
              <a:t>   </a:t>
            </a:r>
            <a:r>
              <a:rPr lang="fr-FR" sz="2300" dirty="0">
                <a:solidFill>
                  <a:schemeClr val="dk1"/>
                </a:solidFill>
                <a:latin typeface="Work Sans" pitchFamily="2" charset="0"/>
              </a:rPr>
              <a:t>* Accès à des infrastructures modernes et à des innovations technologiques.</a:t>
            </a:r>
            <a:endParaRPr sz="2300" dirty="0">
              <a:solidFill>
                <a:schemeClr val="dk1"/>
              </a:solidFill>
              <a:latin typeface="Work Sans" pitchFamily="2" charset="0"/>
            </a:endParaRPr>
          </a:p>
          <a:p>
            <a:pPr marL="12700" lvl="0" indent="0" algn="just" rtl="0">
              <a:lnSpc>
                <a:spcPct val="115000"/>
              </a:lnSpc>
              <a:spcBef>
                <a:spcPts val="1820"/>
              </a:spcBef>
              <a:spcAft>
                <a:spcPts val="0"/>
              </a:spcAft>
              <a:buClr>
                <a:schemeClr val="dk1"/>
              </a:buClr>
              <a:buSzPts val="1100"/>
              <a:buFont typeface="Arial"/>
              <a:buNone/>
            </a:pPr>
            <a:r>
              <a:rPr lang="fr-FR" sz="2300" i="1" dirty="0">
                <a:solidFill>
                  <a:schemeClr val="dk1"/>
                </a:solidFill>
                <a:latin typeface="Work Sans" pitchFamily="2" charset="0"/>
              </a:rPr>
              <a:t>  * Digital </a:t>
            </a:r>
            <a:r>
              <a:rPr lang="fr-FR" sz="2300" i="1" dirty="0" err="1">
                <a:solidFill>
                  <a:schemeClr val="dk1"/>
                </a:solidFill>
                <a:latin typeface="Work Sans" pitchFamily="2" charset="0"/>
              </a:rPr>
              <a:t>India</a:t>
            </a:r>
            <a:r>
              <a:rPr lang="fr-FR" sz="2300" dirty="0">
                <a:solidFill>
                  <a:schemeClr val="dk1"/>
                </a:solidFill>
                <a:latin typeface="Work Sans" pitchFamily="2" charset="0"/>
              </a:rPr>
              <a:t> : Des méthodes de paiement pratiques comme Bharat </a:t>
            </a:r>
            <a:r>
              <a:rPr lang="fr-FR" sz="2300" dirty="0" err="1">
                <a:solidFill>
                  <a:schemeClr val="dk1"/>
                </a:solidFill>
                <a:latin typeface="Work Sans" pitchFamily="2" charset="0"/>
              </a:rPr>
              <a:t>Pay</a:t>
            </a:r>
            <a:r>
              <a:rPr lang="fr-FR" sz="2300" dirty="0">
                <a:solidFill>
                  <a:schemeClr val="dk1"/>
                </a:solidFill>
                <a:latin typeface="Work Sans" pitchFamily="2" charset="0"/>
              </a:rPr>
              <a:t> et </a:t>
            </a:r>
            <a:r>
              <a:rPr lang="fr-FR" sz="2300" dirty="0" err="1">
                <a:solidFill>
                  <a:schemeClr val="dk1"/>
                </a:solidFill>
                <a:latin typeface="Work Sans" pitchFamily="2" charset="0"/>
              </a:rPr>
              <a:t>PhonePe</a:t>
            </a:r>
            <a:r>
              <a:rPr lang="fr-FR" sz="2300" dirty="0">
                <a:solidFill>
                  <a:schemeClr val="dk1"/>
                </a:solidFill>
                <a:latin typeface="Work Sans" pitchFamily="2" charset="0"/>
              </a:rPr>
              <a:t> sont accessibles, même chez les vendeurs de légumes..</a:t>
            </a:r>
            <a:endParaRPr sz="2300" dirty="0">
              <a:solidFill>
                <a:schemeClr val="dk1"/>
              </a:solidFill>
              <a:latin typeface="Work Sans" pitchFamily="2" charset="0"/>
            </a:endParaRPr>
          </a:p>
          <a:p>
            <a:pPr marL="12700" lvl="0" indent="0" algn="just" rtl="0">
              <a:lnSpc>
                <a:spcPct val="115000"/>
              </a:lnSpc>
              <a:spcBef>
                <a:spcPts val="1820"/>
              </a:spcBef>
              <a:spcAft>
                <a:spcPts val="0"/>
              </a:spcAft>
              <a:buClr>
                <a:schemeClr val="dk1"/>
              </a:buClr>
              <a:buSzPts val="1100"/>
              <a:buFont typeface="Arial"/>
              <a:buNone/>
            </a:pPr>
            <a:r>
              <a:rPr lang="fr-FR" sz="2300" b="1" dirty="0">
                <a:solidFill>
                  <a:schemeClr val="dk1"/>
                </a:solidFill>
                <a:latin typeface="Work Sans" pitchFamily="2" charset="0"/>
                <a:ea typeface="Work Sans"/>
                <a:cs typeface="Work Sans"/>
                <a:sym typeface="Work Sans"/>
              </a:rPr>
              <a:t>▸</a:t>
            </a:r>
            <a:r>
              <a:rPr lang="fr-FR" sz="2300" b="1" dirty="0">
                <a:solidFill>
                  <a:schemeClr val="dk1"/>
                </a:solidFill>
                <a:latin typeface="Work Sans" pitchFamily="2" charset="0"/>
                <a:ea typeface="Impact"/>
                <a:cs typeface="Impact"/>
                <a:sym typeface="Impact"/>
              </a:rPr>
              <a:t>Marché du Travail en Croissance :</a:t>
            </a:r>
            <a:endParaRPr sz="2300" b="1" dirty="0">
              <a:solidFill>
                <a:schemeClr val="dk1"/>
              </a:solidFill>
              <a:latin typeface="Work Sans" pitchFamily="2" charset="0"/>
              <a:ea typeface="Impact"/>
              <a:cs typeface="Impact"/>
              <a:sym typeface="Impact"/>
            </a:endParaRPr>
          </a:p>
          <a:p>
            <a:pPr lvl="0" algn="just">
              <a:lnSpc>
                <a:spcPct val="115000"/>
              </a:lnSpc>
              <a:spcBef>
                <a:spcPts val="1820"/>
              </a:spcBef>
            </a:pPr>
            <a:r>
              <a:rPr lang="fr-FR" sz="2300" dirty="0">
                <a:latin typeface="Work Sans" pitchFamily="2" charset="0"/>
              </a:rPr>
              <a:t>  * De grands secteurs d’activités, attirant de nombreuses entreprises multinationales au Tamil Nadu et offrant de nombreuses opportunités d’emploi.</a:t>
            </a:r>
            <a:endParaRPr sz="2300" dirty="0">
              <a:latin typeface="Work Sans" pitchFamily="2" charset="0"/>
            </a:endParaRPr>
          </a:p>
          <a:p>
            <a:pPr marL="0" marR="0" lvl="0" indent="0" algn="just" rtl="0">
              <a:lnSpc>
                <a:spcPct val="115000"/>
              </a:lnSpc>
              <a:spcBef>
                <a:spcPts val="1820"/>
              </a:spcBef>
              <a:spcAft>
                <a:spcPts val="0"/>
              </a:spcAft>
              <a:buNone/>
            </a:pPr>
            <a:r>
              <a:rPr lang="fr-FR" sz="2300" b="1" dirty="0">
                <a:solidFill>
                  <a:schemeClr val="dk1"/>
                </a:solidFill>
                <a:latin typeface="Work Sans" pitchFamily="2" charset="0"/>
                <a:ea typeface="Work Sans"/>
                <a:cs typeface="Work Sans"/>
                <a:sym typeface="Work Sans"/>
              </a:rPr>
              <a:t>▸</a:t>
            </a:r>
            <a:r>
              <a:rPr lang="fr-FR" sz="2300" b="1" dirty="0">
                <a:solidFill>
                  <a:schemeClr val="dk1"/>
                </a:solidFill>
                <a:latin typeface="Work Sans" pitchFamily="2" charset="0"/>
                <a:ea typeface="Impact"/>
                <a:cs typeface="Impact"/>
                <a:sym typeface="Impact"/>
              </a:rPr>
              <a:t>Des Gens Chaleureux et Aidants : </a:t>
            </a:r>
            <a:endParaRPr sz="2300" b="1" dirty="0">
              <a:solidFill>
                <a:schemeClr val="dk1"/>
              </a:solidFill>
              <a:latin typeface="Work Sans" pitchFamily="2" charset="0"/>
              <a:ea typeface="Impact"/>
              <a:cs typeface="Impact"/>
              <a:sym typeface="Impact"/>
            </a:endParaRPr>
          </a:p>
          <a:p>
            <a:pPr lvl="0" algn="just">
              <a:lnSpc>
                <a:spcPct val="115000"/>
              </a:lnSpc>
              <a:spcBef>
                <a:spcPts val="1820"/>
              </a:spcBef>
            </a:pPr>
            <a:r>
              <a:rPr lang="fr-FR" sz="2300" dirty="0">
                <a:solidFill>
                  <a:schemeClr val="dk1"/>
                </a:solidFill>
                <a:latin typeface="Work Sans" pitchFamily="2" charset="0"/>
              </a:rPr>
              <a:t>  * Toujours prêts à aider, avec un fort attachement émotionnel et une approche accueillante.</a:t>
            </a:r>
            <a:endParaRPr sz="2300" dirty="0">
              <a:latin typeface="Work Sans" pitchFamily="2" charset="0"/>
            </a:endParaRPr>
          </a:p>
        </p:txBody>
      </p:sp>
      <p:sp>
        <p:nvSpPr>
          <p:cNvPr id="414" name="Google Shape;414;g30932e7c1ee_0_21"/>
          <p:cNvSpPr txBox="1"/>
          <p:nvPr/>
        </p:nvSpPr>
        <p:spPr>
          <a:xfrm>
            <a:off x="1303225" y="5390250"/>
            <a:ext cx="11749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838787"/>
              </a:solidFill>
              <a:latin typeface="Work Sans"/>
              <a:ea typeface="Work Sans"/>
              <a:cs typeface="Work Sans"/>
              <a:sym typeface="Work Sans"/>
            </a:endParaRPr>
          </a:p>
        </p:txBody>
      </p:sp>
      <p:pic>
        <p:nvPicPr>
          <p:cNvPr id="415" name="Google Shape;415;g30932e7c1ee_0_21"/>
          <p:cNvPicPr preferRelativeResize="0"/>
          <p:nvPr/>
        </p:nvPicPr>
        <p:blipFill>
          <a:blip r:embed="rId7">
            <a:alphaModFix/>
          </a:blip>
          <a:stretch>
            <a:fillRect/>
          </a:stretch>
        </p:blipFill>
        <p:spPr>
          <a:xfrm>
            <a:off x="8676942" y="1452403"/>
            <a:ext cx="3705849" cy="18313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4A5DA"/>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1899</TotalTime>
  <Words>2508</Words>
  <Application>Microsoft Office PowerPoint</Application>
  <PresentationFormat>Personnalisé</PresentationFormat>
  <Paragraphs>355</Paragraphs>
  <Slides>34</Slides>
  <Notes>13</Notes>
  <HiddenSlides>0</HiddenSlides>
  <MMClips>7</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34</vt:i4>
      </vt:variant>
    </vt:vector>
  </HeadingPairs>
  <TitlesOfParts>
    <vt:vector size="44" baseType="lpstr">
      <vt:lpstr>MS Gothic</vt:lpstr>
      <vt:lpstr>MS UI Gothic</vt:lpstr>
      <vt:lpstr>Arial</vt:lpstr>
      <vt:lpstr>Calibri</vt:lpstr>
      <vt:lpstr>Impact</vt:lpstr>
      <vt:lpstr>Lucida Sans Unicode</vt:lpstr>
      <vt:lpstr>Sitka Text</vt:lpstr>
      <vt:lpstr>Trebuchet MS</vt:lpstr>
      <vt:lpstr>Work Sans</vt:lpstr>
      <vt:lpstr>Office Theme</vt:lpstr>
      <vt:lpstr>Présentation PowerPoint</vt:lpstr>
      <vt:lpstr>SOMMAIRE</vt:lpstr>
      <vt:lpstr>I. LA RÉGION CENTRE-VAL DE LOIRE EN INDE, 15 ANS DE COOPÉRATION</vt:lpstr>
      <vt:lpstr>LA COOPÉRATION UNIVERSITAIRE EN INDE</vt:lpstr>
      <vt:lpstr>LA COOPÉRATION EN INDE, C’EST…</vt:lpstr>
      <vt:lpstr>Présentation PowerPoint</vt:lpstr>
      <vt:lpstr>Présentation PowerPoint</vt:lpstr>
      <vt:lpstr>MOBILITÉ ÉTUDIANTE EN INDE</vt:lpstr>
      <vt:lpstr>MOBILITÉ ÉTUDIANTE EN INDE</vt:lpstr>
      <vt:lpstr>MOBILITÉ ÉTUDIANTE EN INDE</vt:lpstr>
      <vt:lpstr>IV. UNIVERSITÉ DE TOURS : 7 UNIVERSITÉS</vt:lpstr>
      <vt:lpstr>MOBILITÉ ÉTUDIANTE EN INDE</vt:lpstr>
      <vt:lpstr>ANNA UNIVERSITY</vt:lpstr>
      <vt:lpstr>ANNA UNIVERSITY</vt:lpstr>
      <vt:lpstr>INDIAN INSTITUTE OF TECHNOLOGY MADRAS (IIT MADRAS)</vt:lpstr>
      <vt:lpstr>MOBILITÉ ÉTUDIANTE EN INDE</vt:lpstr>
      <vt:lpstr>Présentation PowerPoint</vt:lpstr>
      <vt:lpstr>Présentation PowerPoint</vt:lpstr>
      <vt:lpstr>VELLORE INSTITUTE OF TECHNOLOGY (VIT)</vt:lpstr>
      <vt:lpstr>VIT  VELLORE</vt:lpstr>
      <vt:lpstr>Présentation PowerPoint</vt:lpstr>
      <vt:lpstr>PONDICHERRY UNIVERSITY (PU)</vt:lpstr>
      <vt:lpstr>PONDICHERRY UNIVERSITY</vt:lpstr>
      <vt:lpstr>Présentation PowerPoint</vt:lpstr>
      <vt:lpstr>UNIVERSITY OF MADRAS (UNOM)</vt:lpstr>
      <vt:lpstr>MADRAS</vt:lpstr>
      <vt:lpstr>Présentation PowerPoint</vt:lpstr>
      <vt:lpstr>VEL TECH UNIVERSITY</vt:lpstr>
      <vt:lpstr>VELTECH UNIVERSITY</vt:lpstr>
      <vt:lpstr>Présentation PowerPoint</vt:lpstr>
      <vt:lpstr>CONDITIONS DE PARTICIPATION</vt:lpstr>
      <vt:lpstr>MOBILITÉ ÉTUDIANTE EN INDE</vt:lpstr>
      <vt:lpstr>MOBILITÉ ÉTUDIANTE EN INDE</vt:lpstr>
      <vt:lpstr>MOBILITÉ ÉTUDIANTE EN INDE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Etudier En Inde</dc:title>
  <dc:creator>Germain Rousseau</dc:creator>
  <cp:lastModifiedBy>Aurore Leroy</cp:lastModifiedBy>
  <cp:revision>29</cp:revision>
  <dcterms:created xsi:type="dcterms:W3CDTF">2023-11-10T17:07:05Z</dcterms:created>
  <dcterms:modified xsi:type="dcterms:W3CDTF">2024-12-12T14:16:27Z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2019-11-12T00:00:00Z</vt:filetime>
  </property>
  <property fmtid="{D5CDD505-2E9C-101B-9397-08002B2CF9AE}" pid="3" name="Creator">
    <vt:lpwstr>Microsoft® PowerPoint® 2016</vt:lpwstr>
  </property>
  <property fmtid="{D5CDD505-2E9C-101B-9397-08002B2CF9AE}" pid="4" name="LastSaved">
    <vt:filetime>2023-11-10T00:00:00Z</vt:filetime>
  </property>
</Properties>
</file>