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handoutMasterIdLst>
    <p:handoutMasterId r:id="rId49"/>
  </p:handoutMasterIdLst>
  <p:sldIdLst>
    <p:sldId id="259" r:id="rId2"/>
    <p:sldId id="290" r:id="rId3"/>
    <p:sldId id="283" r:id="rId4"/>
    <p:sldId id="302" r:id="rId5"/>
    <p:sldId id="289" r:id="rId6"/>
    <p:sldId id="303" r:id="rId7"/>
    <p:sldId id="305" r:id="rId8"/>
    <p:sldId id="304" r:id="rId9"/>
    <p:sldId id="306" r:id="rId10"/>
    <p:sldId id="307" r:id="rId11"/>
    <p:sldId id="322" r:id="rId12"/>
    <p:sldId id="321" r:id="rId13"/>
    <p:sldId id="323" r:id="rId14"/>
    <p:sldId id="324" r:id="rId15"/>
    <p:sldId id="325" r:id="rId16"/>
    <p:sldId id="326" r:id="rId17"/>
    <p:sldId id="327" r:id="rId18"/>
    <p:sldId id="295" r:id="rId19"/>
    <p:sldId id="296" r:id="rId20"/>
    <p:sldId id="282" r:id="rId21"/>
    <p:sldId id="329" r:id="rId22"/>
    <p:sldId id="330" r:id="rId23"/>
    <p:sldId id="299" r:id="rId24"/>
    <p:sldId id="291" r:id="rId25"/>
    <p:sldId id="313" r:id="rId26"/>
    <p:sldId id="314" r:id="rId27"/>
    <p:sldId id="315" r:id="rId28"/>
    <p:sldId id="319" r:id="rId29"/>
    <p:sldId id="316" r:id="rId30"/>
    <p:sldId id="332" r:id="rId31"/>
    <p:sldId id="317" r:id="rId32"/>
    <p:sldId id="292" r:id="rId33"/>
    <p:sldId id="308" r:id="rId34"/>
    <p:sldId id="310" r:id="rId35"/>
    <p:sldId id="311" r:id="rId36"/>
    <p:sldId id="312" r:id="rId37"/>
    <p:sldId id="320" r:id="rId38"/>
    <p:sldId id="293" r:id="rId39"/>
    <p:sldId id="284" r:id="rId40"/>
    <p:sldId id="328" r:id="rId41"/>
    <p:sldId id="331" r:id="rId42"/>
    <p:sldId id="298" r:id="rId43"/>
    <p:sldId id="285" r:id="rId44"/>
    <p:sldId id="309" r:id="rId45"/>
    <p:sldId id="286" r:id="rId46"/>
    <p:sldId id="287" r:id="rId47"/>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njin Lee" initials="EL" lastIdx="1" clrIdx="0">
    <p:extLst>
      <p:ext uri="{19B8F6BF-5375-455C-9EA6-DF929625EA0E}">
        <p15:presenceInfo xmlns:p15="http://schemas.microsoft.com/office/powerpoint/2012/main" userId="S::eunjin.lee@univ-tours.fr::175765b3-b92c-47d9-bc4e-29649e544f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5A59D"/>
    <a:srgbClr val="424A54"/>
    <a:srgbClr val="AE1433"/>
    <a:srgbClr val="E0C510"/>
    <a:srgbClr val="902F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14"/>
    <p:restoredTop sz="94632"/>
  </p:normalViewPr>
  <p:slideViewPr>
    <p:cSldViewPr>
      <p:cViewPr varScale="1">
        <p:scale>
          <a:sx n="59" d="100"/>
          <a:sy n="59" d="100"/>
        </p:scale>
        <p:origin x="1320" y="52"/>
      </p:cViewPr>
      <p:guideLst>
        <p:guide orient="horz" pos="2160"/>
        <p:guide pos="2880"/>
      </p:guideLst>
    </p:cSldViewPr>
  </p:slideViewPr>
  <p:notesTextViewPr>
    <p:cViewPr>
      <p:scale>
        <a:sx n="1" d="1"/>
        <a:sy n="1" d="1"/>
      </p:scale>
      <p:origin x="0" y="0"/>
    </p:cViewPr>
  </p:notesTextViewPr>
  <p:notesViewPr>
    <p:cSldViewPr>
      <p:cViewPr varScale="1">
        <p:scale>
          <a:sx n="137" d="100"/>
          <a:sy n="137" d="100"/>
        </p:scale>
        <p:origin x="4744"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E539E96-8572-2A44-87E6-6D95A10062FA}"/>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4" name="Espace réservé du pied de page 3">
            <a:extLst>
              <a:ext uri="{FF2B5EF4-FFF2-40B4-BE49-F238E27FC236}">
                <a16:creationId xmlns:a16="http://schemas.microsoft.com/office/drawing/2014/main" id="{0099B758-85D5-D34E-A934-7AF798DD3144}"/>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9B03E60-58F5-D74A-BD1C-D7974FF3D580}"/>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3FD4791-97AE-0E4F-9C95-CEAA9E939018}" type="slidenum">
              <a:rPr lang="fr-FR" smtClean="0"/>
              <a:t>‹N°›</a:t>
            </a:fld>
            <a:endParaRPr lang="fr-FR"/>
          </a:p>
        </p:txBody>
      </p:sp>
    </p:spTree>
    <p:extLst>
      <p:ext uri="{BB962C8B-B14F-4D97-AF65-F5344CB8AC3E}">
        <p14:creationId xmlns:p14="http://schemas.microsoft.com/office/powerpoint/2010/main" val="1189871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6A33B3D-2CAC-EA43-9FCF-0AE2424CDE32}" type="datetimeFigureOut">
              <a:rPr lang="fr-FR" smtClean="0"/>
              <a:t>30/06/2025</a:t>
            </a:fld>
            <a:endParaRPr lang="fr-FR"/>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6441D84-D9D4-B941-81C5-EDDB6B969F43}" type="slidenum">
              <a:rPr lang="fr-FR" smtClean="0"/>
              <a:t>‹N°›</a:t>
            </a:fld>
            <a:endParaRPr lang="fr-FR"/>
          </a:p>
        </p:txBody>
      </p:sp>
    </p:spTree>
    <p:extLst>
      <p:ext uri="{BB962C8B-B14F-4D97-AF65-F5344CB8AC3E}">
        <p14:creationId xmlns:p14="http://schemas.microsoft.com/office/powerpoint/2010/main" val="1292134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15D0532-0EE1-954C-81C6-9E533006E4E9}"/>
              </a:ext>
            </a:extLst>
          </p:cNvPr>
          <p:cNvSpPr>
            <a:spLocks noGrp="1"/>
          </p:cNvSpPr>
          <p:nvPr>
            <p:ph type="title" hasCustomPrompt="1"/>
          </p:nvPr>
        </p:nvSpPr>
        <p:spPr>
          <a:xfrm>
            <a:off x="628650" y="365125"/>
            <a:ext cx="7886700" cy="1325563"/>
          </a:xfrm>
          <a:prstGeom prst="rect">
            <a:avLst/>
          </a:prstGeom>
        </p:spPr>
        <p:txBody>
          <a:bodyPr/>
          <a:lstStyle>
            <a:lvl1pPr algn="ctr">
              <a:defRPr sz="2800" b="1">
                <a:solidFill>
                  <a:srgbClr val="45A59D"/>
                </a:solidFill>
              </a:defRPr>
            </a:lvl1pPr>
          </a:lstStyle>
          <a:p>
            <a:r>
              <a:rPr lang="fr-FR" dirty="0"/>
              <a:t>MODIFIEZ LE STYLE DU TITRE</a:t>
            </a:r>
          </a:p>
        </p:txBody>
      </p:sp>
      <p:sp>
        <p:nvSpPr>
          <p:cNvPr id="15" name="Espace réservé du texte 10">
            <a:extLst>
              <a:ext uri="{FF2B5EF4-FFF2-40B4-BE49-F238E27FC236}">
                <a16:creationId xmlns:a16="http://schemas.microsoft.com/office/drawing/2014/main" id="{23D2F5B0-54A2-404C-87AB-2A4F7D52178F}"/>
              </a:ext>
            </a:extLst>
          </p:cNvPr>
          <p:cNvSpPr>
            <a:spLocks noGrp="1"/>
          </p:cNvSpPr>
          <p:nvPr>
            <p:ph type="body" sz="quarter" idx="10" hasCustomPrompt="1"/>
          </p:nvPr>
        </p:nvSpPr>
        <p:spPr>
          <a:xfrm>
            <a:off x="1331912" y="6165304"/>
            <a:ext cx="3240087" cy="692696"/>
          </a:xfrm>
          <a:prstGeom prst="rect">
            <a:avLst/>
          </a:prstGeom>
        </p:spPr>
        <p:txBody>
          <a:bodyPr lIns="0" tIns="0" rIns="0" bIns="0" anchor="ctr" anchorCtr="0"/>
          <a:lstStyle>
            <a:lvl1pPr marL="0" indent="0">
              <a:buFontTx/>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fr-FR" dirty="0"/>
              <a:t>Titre de votre présentation</a:t>
            </a:r>
          </a:p>
        </p:txBody>
      </p:sp>
      <p:sp>
        <p:nvSpPr>
          <p:cNvPr id="12" name="ZoneTexte 11">
            <a:extLst>
              <a:ext uri="{FF2B5EF4-FFF2-40B4-BE49-F238E27FC236}">
                <a16:creationId xmlns:a16="http://schemas.microsoft.com/office/drawing/2014/main" id="{DF8891A1-E265-9A41-992B-8BF6C690176F}"/>
              </a:ext>
            </a:extLst>
          </p:cNvPr>
          <p:cNvSpPr txBox="1"/>
          <p:nvPr userDrawn="1"/>
        </p:nvSpPr>
        <p:spPr>
          <a:xfrm>
            <a:off x="8249632"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13" name="ZoneTexte 12">
            <a:extLst>
              <a:ext uri="{FF2B5EF4-FFF2-40B4-BE49-F238E27FC236}">
                <a16:creationId xmlns:a16="http://schemas.microsoft.com/office/drawing/2014/main" id="{0EE33A70-8E86-FF45-AB9A-2F3F10C9137C}"/>
              </a:ext>
            </a:extLst>
          </p:cNvPr>
          <p:cNvSpPr txBox="1"/>
          <p:nvPr userDrawn="1"/>
        </p:nvSpPr>
        <p:spPr>
          <a:xfrm>
            <a:off x="8515350" y="6165304"/>
            <a:ext cx="628650" cy="692696"/>
          </a:xfrm>
          <a:prstGeom prst="rect">
            <a:avLst/>
          </a:prstGeom>
          <a:noFill/>
        </p:spPr>
        <p:txBody>
          <a:bodyPr wrap="square" lIns="0" tIns="0" rIns="0" bIns="0" rtlCol="0" anchor="ctr" anchorCtr="0">
            <a:noAutofit/>
          </a:bodyPr>
          <a:lstStyle/>
          <a:p>
            <a:pPr algn="ctr"/>
            <a:fld id="{BE95CEF7-3B83-8B4D-9762-72773A2E5289}" type="slidenum">
              <a:rPr lang="fr-FR" sz="1200" b="1" smtClean="0">
                <a:solidFill>
                  <a:schemeClr val="bg1"/>
                </a:solidFill>
              </a:rPr>
              <a:pPr algn="ctr"/>
              <a:t>‹N°›</a:t>
            </a:fld>
            <a:endParaRPr lang="fr-FR" sz="1200" b="1" dirty="0">
              <a:solidFill>
                <a:schemeClr val="bg1"/>
              </a:solidFill>
            </a:endParaRPr>
          </a:p>
        </p:txBody>
      </p:sp>
      <p:sp>
        <p:nvSpPr>
          <p:cNvPr id="14" name="Shape 4880">
            <a:extLst>
              <a:ext uri="{FF2B5EF4-FFF2-40B4-BE49-F238E27FC236}">
                <a16:creationId xmlns:a16="http://schemas.microsoft.com/office/drawing/2014/main" id="{8A5CA413-04C6-C74B-9673-DFA8CD41AA55}"/>
              </a:ext>
            </a:extLst>
          </p:cNvPr>
          <p:cNvSpPr>
            <a:spLocks noChangeAspect="1"/>
          </p:cNvSpPr>
          <p:nvPr userDrawn="1"/>
        </p:nvSpPr>
        <p:spPr>
          <a:xfrm>
            <a:off x="6680785" y="6456763"/>
            <a:ext cx="123463" cy="109778"/>
          </a:xfrm>
          <a:custGeom>
            <a:avLst/>
            <a:gdLst/>
            <a:ahLst/>
            <a:cxnLst/>
            <a:rect l="0" t="0" r="0" b="0"/>
            <a:pathLst>
              <a:path w="120000" h="120000" extrusionOk="0">
                <a:moveTo>
                  <a:pt x="117396" y="62493"/>
                </a:moveTo>
                <a:lnTo>
                  <a:pt x="117396" y="62493"/>
                </a:lnTo>
                <a:cubicBezTo>
                  <a:pt x="64295" y="4987"/>
                  <a:pt x="64295" y="4987"/>
                  <a:pt x="64295" y="4987"/>
                </a:cubicBezTo>
                <a:cubicBezTo>
                  <a:pt x="61952" y="0"/>
                  <a:pt x="57527" y="0"/>
                  <a:pt x="55184" y="4987"/>
                </a:cubicBezTo>
                <a:cubicBezTo>
                  <a:pt x="2342" y="62493"/>
                  <a:pt x="2342" y="62493"/>
                  <a:pt x="2342" y="62493"/>
                </a:cubicBezTo>
                <a:cubicBezTo>
                  <a:pt x="0" y="64841"/>
                  <a:pt x="2342" y="67481"/>
                  <a:pt x="4685" y="67481"/>
                </a:cubicBezTo>
                <a:cubicBezTo>
                  <a:pt x="16138" y="67481"/>
                  <a:pt x="16138" y="67481"/>
                  <a:pt x="16138" y="67481"/>
                </a:cubicBezTo>
                <a:cubicBezTo>
                  <a:pt x="16138" y="114425"/>
                  <a:pt x="16138" y="114425"/>
                  <a:pt x="16138" y="114425"/>
                </a:cubicBezTo>
                <a:cubicBezTo>
                  <a:pt x="16138" y="117066"/>
                  <a:pt x="16138" y="119706"/>
                  <a:pt x="20563" y="119706"/>
                </a:cubicBezTo>
                <a:cubicBezTo>
                  <a:pt x="46073" y="119706"/>
                  <a:pt x="46073" y="119706"/>
                  <a:pt x="46073" y="119706"/>
                </a:cubicBezTo>
                <a:cubicBezTo>
                  <a:pt x="46073" y="72762"/>
                  <a:pt x="46073" y="72762"/>
                  <a:pt x="46073" y="72762"/>
                </a:cubicBezTo>
                <a:cubicBezTo>
                  <a:pt x="73665" y="72762"/>
                  <a:pt x="73665" y="72762"/>
                  <a:pt x="73665" y="72762"/>
                </a:cubicBezTo>
                <a:cubicBezTo>
                  <a:pt x="73665" y="119706"/>
                  <a:pt x="73665" y="119706"/>
                  <a:pt x="73665" y="119706"/>
                </a:cubicBezTo>
                <a:cubicBezTo>
                  <a:pt x="99175" y="119706"/>
                  <a:pt x="99175" y="119706"/>
                  <a:pt x="99175" y="119706"/>
                </a:cubicBezTo>
                <a:cubicBezTo>
                  <a:pt x="103600" y="119706"/>
                  <a:pt x="103600" y="117066"/>
                  <a:pt x="103600" y="114425"/>
                </a:cubicBezTo>
                <a:cubicBezTo>
                  <a:pt x="103600" y="67481"/>
                  <a:pt x="103600" y="67481"/>
                  <a:pt x="103600" y="67481"/>
                </a:cubicBezTo>
                <a:cubicBezTo>
                  <a:pt x="115314" y="67481"/>
                  <a:pt x="115314" y="67481"/>
                  <a:pt x="115314" y="67481"/>
                </a:cubicBezTo>
                <a:cubicBezTo>
                  <a:pt x="117396" y="67481"/>
                  <a:pt x="119739" y="64841"/>
                  <a:pt x="117396" y="62493"/>
                </a:cubicBezTo>
              </a:path>
            </a:pathLst>
          </a:custGeom>
          <a:solidFill>
            <a:srgbClr val="424A54"/>
          </a:solidFill>
          <a:ln>
            <a:noFill/>
          </a:ln>
        </p:spPr>
        <p:txBody>
          <a:bodyPr lIns="91400" tIns="45700" rIns="91400" bIns="45700" anchor="ctr" anchorCtr="0">
            <a:noAutofit/>
          </a:bodyPr>
          <a:lstStyle/>
          <a:p>
            <a:pPr marL="0" marR="0" lvl="0" indent="0" algn="l" rtl="0">
              <a:spcBef>
                <a:spcPts val="0"/>
              </a:spcBef>
              <a:buNone/>
            </a:pPr>
            <a:endParaRPr sz="3600">
              <a:solidFill>
                <a:schemeClr val="dk1"/>
              </a:solidFill>
              <a:latin typeface="Lato"/>
              <a:ea typeface="Lato"/>
              <a:cs typeface="Lato"/>
              <a:sym typeface="Lato"/>
            </a:endParaRPr>
          </a:p>
        </p:txBody>
      </p:sp>
      <p:sp>
        <p:nvSpPr>
          <p:cNvPr id="21" name="ZoneTexte 20">
            <a:extLst>
              <a:ext uri="{FF2B5EF4-FFF2-40B4-BE49-F238E27FC236}">
                <a16:creationId xmlns:a16="http://schemas.microsoft.com/office/drawing/2014/main" id="{D9CAAD86-0F51-EA40-84FF-DEABA75D933B}"/>
              </a:ext>
            </a:extLst>
          </p:cNvPr>
          <p:cNvSpPr txBox="1"/>
          <p:nvPr userDrawn="1"/>
        </p:nvSpPr>
        <p:spPr>
          <a:xfrm>
            <a:off x="6732240"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22" name="Espace réservé du texte 4">
            <a:extLst>
              <a:ext uri="{FF2B5EF4-FFF2-40B4-BE49-F238E27FC236}">
                <a16:creationId xmlns:a16="http://schemas.microsoft.com/office/drawing/2014/main" id="{899C93F2-F8B6-D449-9E4F-DFCC6F118400}"/>
              </a:ext>
            </a:extLst>
          </p:cNvPr>
          <p:cNvSpPr>
            <a:spLocks noGrp="1"/>
          </p:cNvSpPr>
          <p:nvPr>
            <p:ph type="body" sz="quarter" idx="13" hasCustomPrompt="1"/>
          </p:nvPr>
        </p:nvSpPr>
        <p:spPr>
          <a:xfrm>
            <a:off x="4716463" y="6165304"/>
            <a:ext cx="1871662" cy="692696"/>
          </a:xfrm>
          <a:prstGeom prst="rect">
            <a:avLst/>
          </a:prstGeom>
        </p:spPr>
        <p:txBody>
          <a:bodyPr lIns="0" tIns="0" rIns="0" bIns="0" anchor="ctr" anchorCtr="0"/>
          <a:lstStyle>
            <a:lvl1pPr marL="0" indent="0" algn="r">
              <a:buNone/>
              <a:defRPr sz="1200">
                <a:solidFill>
                  <a:schemeClr val="bg1"/>
                </a:solidFill>
              </a:defRPr>
            </a:lvl1pPr>
          </a:lstStyle>
          <a:p>
            <a:pPr lvl="0"/>
            <a:r>
              <a:rPr lang="fr-FR" dirty="0"/>
              <a:t>Site internet</a:t>
            </a:r>
          </a:p>
        </p:txBody>
      </p:sp>
    </p:spTree>
    <p:extLst>
      <p:ext uri="{BB962C8B-B14F-4D97-AF65-F5344CB8AC3E}">
        <p14:creationId xmlns:p14="http://schemas.microsoft.com/office/powerpoint/2010/main" val="1782577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619672" y="1445245"/>
            <a:ext cx="5832410" cy="430887"/>
          </a:xfrm>
          <a:prstGeom prst="rect">
            <a:avLst/>
          </a:prstGeom>
        </p:spPr>
        <p:txBody>
          <a:bodyPr wrap="square" lIns="0" tIns="0" rIns="0" bIns="0">
            <a:spAutoFit/>
          </a:bodyPr>
          <a:lstStyle>
            <a:lvl1pPr algn="ctr">
              <a:defRPr sz="2800" b="1">
                <a:solidFill>
                  <a:srgbClr val="45A59D"/>
                </a:solidFill>
              </a:defRPr>
            </a:lvl1pPr>
          </a:lstStyle>
          <a:p>
            <a:r>
              <a:rPr lang="fr-FR" dirty="0"/>
              <a:t>CLIQUEZ ET MODIFIEZ LE TITRE</a:t>
            </a:r>
          </a:p>
        </p:txBody>
      </p:sp>
      <p:sp>
        <p:nvSpPr>
          <p:cNvPr id="7" name="Espace réservé du texte 6"/>
          <p:cNvSpPr>
            <a:spLocks noGrp="1"/>
          </p:cNvSpPr>
          <p:nvPr>
            <p:ph type="body" sz="quarter" idx="12" hasCustomPrompt="1"/>
          </p:nvPr>
        </p:nvSpPr>
        <p:spPr>
          <a:xfrm>
            <a:off x="1619672" y="2060848"/>
            <a:ext cx="5831879" cy="307777"/>
          </a:xfrm>
          <a:prstGeom prst="rect">
            <a:avLst/>
          </a:prstGeom>
        </p:spPr>
        <p:txBody>
          <a:bodyPr wrap="square" lIns="0" tIns="0" rIns="0" bIns="0" anchor="ctr" anchorCtr="0">
            <a:spAutoFit/>
          </a:bodyPr>
          <a:lstStyle>
            <a:lvl1pPr marL="0" indent="0" algn="ctr">
              <a:buNone/>
              <a:defRPr sz="2000" b="1">
                <a:solidFill>
                  <a:srgbClr val="424A54"/>
                </a:solidFill>
              </a:defRPr>
            </a:lvl1pPr>
            <a:lvl2pPr marL="457200" indent="0" algn="ctr">
              <a:buNone/>
              <a:defRPr sz="2000" b="1">
                <a:solidFill>
                  <a:srgbClr val="424A54"/>
                </a:solidFill>
              </a:defRPr>
            </a:lvl2pPr>
            <a:lvl3pPr marL="914400" indent="0" algn="ctr">
              <a:buNone/>
              <a:defRPr sz="2000" b="1">
                <a:solidFill>
                  <a:srgbClr val="424A54"/>
                </a:solidFill>
              </a:defRPr>
            </a:lvl3pPr>
            <a:lvl4pPr marL="1371600" indent="0" algn="ctr">
              <a:buNone/>
              <a:defRPr sz="2000" b="1">
                <a:solidFill>
                  <a:srgbClr val="424A54"/>
                </a:solidFill>
              </a:defRPr>
            </a:lvl4pPr>
            <a:lvl5pPr marL="1828800" indent="0" algn="ctr">
              <a:buNone/>
              <a:defRPr sz="2000" b="1">
                <a:solidFill>
                  <a:srgbClr val="424A54"/>
                </a:solidFill>
              </a:defRPr>
            </a:lvl5pPr>
          </a:lstStyle>
          <a:p>
            <a:pPr lvl="0"/>
            <a:r>
              <a:rPr lang="fr-FR" dirty="0"/>
              <a:t>Contact</a:t>
            </a:r>
          </a:p>
        </p:txBody>
      </p:sp>
      <p:sp>
        <p:nvSpPr>
          <p:cNvPr id="22" name="ZoneTexte 21">
            <a:extLst>
              <a:ext uri="{FF2B5EF4-FFF2-40B4-BE49-F238E27FC236}">
                <a16:creationId xmlns:a16="http://schemas.microsoft.com/office/drawing/2014/main" id="{BA2437D7-B8D8-324C-90F7-3A0A981A19A3}"/>
              </a:ext>
            </a:extLst>
          </p:cNvPr>
          <p:cNvSpPr txBox="1"/>
          <p:nvPr userDrawn="1"/>
        </p:nvSpPr>
        <p:spPr>
          <a:xfrm>
            <a:off x="8249632"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23" name="ZoneTexte 22">
            <a:extLst>
              <a:ext uri="{FF2B5EF4-FFF2-40B4-BE49-F238E27FC236}">
                <a16:creationId xmlns:a16="http://schemas.microsoft.com/office/drawing/2014/main" id="{AC2E4CCB-A0F5-C54F-98F5-53DB67BA772B}"/>
              </a:ext>
            </a:extLst>
          </p:cNvPr>
          <p:cNvSpPr txBox="1"/>
          <p:nvPr userDrawn="1"/>
        </p:nvSpPr>
        <p:spPr>
          <a:xfrm>
            <a:off x="8515350" y="6165304"/>
            <a:ext cx="628650" cy="692696"/>
          </a:xfrm>
          <a:prstGeom prst="rect">
            <a:avLst/>
          </a:prstGeom>
          <a:noFill/>
        </p:spPr>
        <p:txBody>
          <a:bodyPr wrap="square" lIns="0" tIns="0" rIns="0" bIns="0" rtlCol="0" anchor="ctr" anchorCtr="0">
            <a:noAutofit/>
          </a:bodyPr>
          <a:lstStyle/>
          <a:p>
            <a:pPr algn="ctr"/>
            <a:fld id="{BE95CEF7-3B83-8B4D-9762-72773A2E5289}" type="slidenum">
              <a:rPr lang="fr-FR" sz="1200" b="1" smtClean="0">
                <a:solidFill>
                  <a:schemeClr val="bg1"/>
                </a:solidFill>
              </a:rPr>
              <a:pPr algn="ctr"/>
              <a:t>‹N°›</a:t>
            </a:fld>
            <a:endParaRPr lang="fr-FR" sz="1200" b="1" dirty="0">
              <a:solidFill>
                <a:schemeClr val="bg1"/>
              </a:solidFill>
            </a:endParaRPr>
          </a:p>
        </p:txBody>
      </p:sp>
      <p:sp>
        <p:nvSpPr>
          <p:cNvPr id="24" name="Shape 4880">
            <a:extLst>
              <a:ext uri="{FF2B5EF4-FFF2-40B4-BE49-F238E27FC236}">
                <a16:creationId xmlns:a16="http://schemas.microsoft.com/office/drawing/2014/main" id="{0BCFE733-9495-EC47-9083-6A9DF34916BA}"/>
              </a:ext>
            </a:extLst>
          </p:cNvPr>
          <p:cNvSpPr>
            <a:spLocks noChangeAspect="1"/>
          </p:cNvSpPr>
          <p:nvPr userDrawn="1"/>
        </p:nvSpPr>
        <p:spPr>
          <a:xfrm>
            <a:off x="6680785" y="6456763"/>
            <a:ext cx="123463" cy="109778"/>
          </a:xfrm>
          <a:custGeom>
            <a:avLst/>
            <a:gdLst/>
            <a:ahLst/>
            <a:cxnLst/>
            <a:rect l="0" t="0" r="0" b="0"/>
            <a:pathLst>
              <a:path w="120000" h="120000" extrusionOk="0">
                <a:moveTo>
                  <a:pt x="117396" y="62493"/>
                </a:moveTo>
                <a:lnTo>
                  <a:pt x="117396" y="62493"/>
                </a:lnTo>
                <a:cubicBezTo>
                  <a:pt x="64295" y="4987"/>
                  <a:pt x="64295" y="4987"/>
                  <a:pt x="64295" y="4987"/>
                </a:cubicBezTo>
                <a:cubicBezTo>
                  <a:pt x="61952" y="0"/>
                  <a:pt x="57527" y="0"/>
                  <a:pt x="55184" y="4987"/>
                </a:cubicBezTo>
                <a:cubicBezTo>
                  <a:pt x="2342" y="62493"/>
                  <a:pt x="2342" y="62493"/>
                  <a:pt x="2342" y="62493"/>
                </a:cubicBezTo>
                <a:cubicBezTo>
                  <a:pt x="0" y="64841"/>
                  <a:pt x="2342" y="67481"/>
                  <a:pt x="4685" y="67481"/>
                </a:cubicBezTo>
                <a:cubicBezTo>
                  <a:pt x="16138" y="67481"/>
                  <a:pt x="16138" y="67481"/>
                  <a:pt x="16138" y="67481"/>
                </a:cubicBezTo>
                <a:cubicBezTo>
                  <a:pt x="16138" y="114425"/>
                  <a:pt x="16138" y="114425"/>
                  <a:pt x="16138" y="114425"/>
                </a:cubicBezTo>
                <a:cubicBezTo>
                  <a:pt x="16138" y="117066"/>
                  <a:pt x="16138" y="119706"/>
                  <a:pt x="20563" y="119706"/>
                </a:cubicBezTo>
                <a:cubicBezTo>
                  <a:pt x="46073" y="119706"/>
                  <a:pt x="46073" y="119706"/>
                  <a:pt x="46073" y="119706"/>
                </a:cubicBezTo>
                <a:cubicBezTo>
                  <a:pt x="46073" y="72762"/>
                  <a:pt x="46073" y="72762"/>
                  <a:pt x="46073" y="72762"/>
                </a:cubicBezTo>
                <a:cubicBezTo>
                  <a:pt x="73665" y="72762"/>
                  <a:pt x="73665" y="72762"/>
                  <a:pt x="73665" y="72762"/>
                </a:cubicBezTo>
                <a:cubicBezTo>
                  <a:pt x="73665" y="119706"/>
                  <a:pt x="73665" y="119706"/>
                  <a:pt x="73665" y="119706"/>
                </a:cubicBezTo>
                <a:cubicBezTo>
                  <a:pt x="99175" y="119706"/>
                  <a:pt x="99175" y="119706"/>
                  <a:pt x="99175" y="119706"/>
                </a:cubicBezTo>
                <a:cubicBezTo>
                  <a:pt x="103600" y="119706"/>
                  <a:pt x="103600" y="117066"/>
                  <a:pt x="103600" y="114425"/>
                </a:cubicBezTo>
                <a:cubicBezTo>
                  <a:pt x="103600" y="67481"/>
                  <a:pt x="103600" y="67481"/>
                  <a:pt x="103600" y="67481"/>
                </a:cubicBezTo>
                <a:cubicBezTo>
                  <a:pt x="115314" y="67481"/>
                  <a:pt x="115314" y="67481"/>
                  <a:pt x="115314" y="67481"/>
                </a:cubicBezTo>
                <a:cubicBezTo>
                  <a:pt x="117396" y="67481"/>
                  <a:pt x="119739" y="64841"/>
                  <a:pt x="117396" y="62493"/>
                </a:cubicBezTo>
              </a:path>
            </a:pathLst>
          </a:custGeom>
          <a:solidFill>
            <a:srgbClr val="424A54"/>
          </a:solidFill>
          <a:ln>
            <a:noFill/>
          </a:ln>
        </p:spPr>
        <p:txBody>
          <a:bodyPr lIns="91400" tIns="45700" rIns="91400" bIns="45700" anchor="ctr" anchorCtr="0">
            <a:noAutofit/>
          </a:bodyPr>
          <a:lstStyle/>
          <a:p>
            <a:pPr marL="0" marR="0" lvl="0" indent="0" algn="l" rtl="0">
              <a:spcBef>
                <a:spcPts val="0"/>
              </a:spcBef>
              <a:buNone/>
            </a:pPr>
            <a:endParaRPr sz="3600">
              <a:solidFill>
                <a:schemeClr val="dk1"/>
              </a:solidFill>
              <a:latin typeface="Lato"/>
              <a:ea typeface="Lato"/>
              <a:cs typeface="Lato"/>
              <a:sym typeface="Lato"/>
            </a:endParaRPr>
          </a:p>
        </p:txBody>
      </p:sp>
      <p:sp>
        <p:nvSpPr>
          <p:cNvPr id="25" name="ZoneTexte 24">
            <a:extLst>
              <a:ext uri="{FF2B5EF4-FFF2-40B4-BE49-F238E27FC236}">
                <a16:creationId xmlns:a16="http://schemas.microsoft.com/office/drawing/2014/main" id="{AA39A344-6979-3B4F-BD18-7060B5F976F3}"/>
              </a:ext>
            </a:extLst>
          </p:cNvPr>
          <p:cNvSpPr txBox="1"/>
          <p:nvPr userDrawn="1"/>
        </p:nvSpPr>
        <p:spPr>
          <a:xfrm>
            <a:off x="6732240"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26" name="Espace réservé du texte 4">
            <a:extLst>
              <a:ext uri="{FF2B5EF4-FFF2-40B4-BE49-F238E27FC236}">
                <a16:creationId xmlns:a16="http://schemas.microsoft.com/office/drawing/2014/main" id="{DB16123F-0024-6243-84D0-668BB7530431}"/>
              </a:ext>
            </a:extLst>
          </p:cNvPr>
          <p:cNvSpPr>
            <a:spLocks noGrp="1"/>
          </p:cNvSpPr>
          <p:nvPr>
            <p:ph type="body" sz="quarter" idx="13" hasCustomPrompt="1"/>
          </p:nvPr>
        </p:nvSpPr>
        <p:spPr>
          <a:xfrm>
            <a:off x="4716463" y="6165304"/>
            <a:ext cx="1871662" cy="692696"/>
          </a:xfrm>
          <a:prstGeom prst="rect">
            <a:avLst/>
          </a:prstGeom>
        </p:spPr>
        <p:txBody>
          <a:bodyPr lIns="0" tIns="0" rIns="0" bIns="0" anchor="ctr" anchorCtr="0"/>
          <a:lstStyle>
            <a:lvl1pPr marL="0" indent="0" algn="r">
              <a:buNone/>
              <a:defRPr sz="1200">
                <a:solidFill>
                  <a:schemeClr val="bg1"/>
                </a:solidFill>
              </a:defRPr>
            </a:lvl1pPr>
          </a:lstStyle>
          <a:p>
            <a:pPr lvl="0"/>
            <a:r>
              <a:rPr lang="fr-FR" dirty="0"/>
              <a:t>Site internet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colon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2060848"/>
            <a:ext cx="8229600" cy="3168352"/>
          </a:xfrm>
          <a:prstGeom prst="rect">
            <a:avLst/>
          </a:prstGeom>
        </p:spPr>
        <p:txBody>
          <a:bodyPr numCol="2" spcCol="540000"/>
          <a:lstStyle>
            <a:lvl1pPr marL="0" indent="0" algn="l">
              <a:buNone/>
              <a:defRPr lang="fr-FR" sz="1500" smtClean="0">
                <a:solidFill>
                  <a:srgbClr val="424A54"/>
                </a:solidFill>
                <a:effectLst/>
              </a:defRPr>
            </a:lvl1pPr>
            <a:lvl2pPr algn="l">
              <a:defRPr/>
            </a:lvl2pPr>
            <a:lvl3pPr algn="l">
              <a:defRPr/>
            </a:lvl3pPr>
            <a:lvl4pPr algn="l">
              <a:defRPr/>
            </a:lvl4pPr>
            <a:lvl5pPr algn="l">
              <a:defRPr/>
            </a:lvl5pPr>
          </a:lstStyle>
          <a:p>
            <a:pPr lvl="0"/>
            <a:r>
              <a:rPr lang="fr-FR" dirty="0" err="1"/>
              <a:t>Sum</a:t>
            </a:r>
            <a:r>
              <a:rPr lang="fr-FR" dirty="0"/>
              <a:t> </a:t>
            </a:r>
            <a:r>
              <a:rPr lang="fr-FR" dirty="0" err="1"/>
              <a:t>everum</a:t>
            </a:r>
            <a:r>
              <a:rPr lang="fr-FR" dirty="0"/>
              <a:t> </a:t>
            </a:r>
            <a:r>
              <a:rPr lang="fr-FR" dirty="0" err="1"/>
              <a:t>faccus</a:t>
            </a:r>
            <a:r>
              <a:rPr lang="fr-FR" dirty="0"/>
              <a:t> non </a:t>
            </a:r>
            <a:r>
              <a:rPr lang="fr-FR" dirty="0" err="1"/>
              <a:t>cusdae</a:t>
            </a:r>
            <a:r>
              <a:rPr lang="fr-FR" dirty="0"/>
              <a:t> </a:t>
            </a:r>
            <a:r>
              <a:rPr lang="fr-FR" dirty="0" err="1"/>
              <a:t>vitatis</a:t>
            </a:r>
            <a:r>
              <a:rPr lang="fr-FR" dirty="0"/>
              <a:t> con </a:t>
            </a:r>
            <a:r>
              <a:rPr lang="fr-FR" dirty="0" err="1"/>
              <a:t>pla</a:t>
            </a:r>
            <a:r>
              <a:rPr lang="fr-FR" dirty="0"/>
              <a:t> </a:t>
            </a:r>
            <a:r>
              <a:rPr lang="fr-FR" dirty="0" err="1"/>
              <a:t>ipsanti</a:t>
            </a:r>
            <a:r>
              <a:rPr lang="fr-FR" dirty="0"/>
              <a:t> </a:t>
            </a:r>
            <a:r>
              <a:rPr lang="fr-FR" dirty="0" err="1"/>
              <a:t>volor</a:t>
            </a:r>
            <a:r>
              <a:rPr lang="fr-FR" dirty="0"/>
              <a:t> </a:t>
            </a:r>
            <a:r>
              <a:rPr lang="fr-FR" dirty="0" err="1"/>
              <a:t>maio</a:t>
            </a:r>
            <a:r>
              <a:rPr lang="fr-FR" dirty="0"/>
              <a:t>. Ma </a:t>
            </a:r>
            <a:r>
              <a:rPr lang="fr-FR" dirty="0" err="1"/>
              <a:t>ese</a:t>
            </a:r>
            <a:r>
              <a:rPr lang="fr-FR" dirty="0"/>
              <a:t> </a:t>
            </a:r>
            <a:r>
              <a:rPr lang="fr-FR" dirty="0" err="1"/>
              <a:t>voluptatum</a:t>
            </a:r>
            <a:r>
              <a:rPr lang="fr-FR" dirty="0"/>
              <a:t> </a:t>
            </a:r>
            <a:r>
              <a:rPr lang="fr-FR" dirty="0" err="1"/>
              <a:t>rernatus</a:t>
            </a:r>
            <a:r>
              <a:rPr lang="fr-FR" dirty="0"/>
              <a:t> </a:t>
            </a:r>
            <a:r>
              <a:rPr lang="fr-FR" dirty="0" err="1"/>
              <a:t>ea</a:t>
            </a:r>
            <a:r>
              <a:rPr lang="fr-FR" dirty="0"/>
              <a:t> </a:t>
            </a:r>
            <a:r>
              <a:rPr lang="fr-FR" dirty="0" err="1"/>
              <a:t>dempost</a:t>
            </a:r>
            <a:r>
              <a:rPr lang="fr-FR" dirty="0"/>
              <a:t>, </a:t>
            </a:r>
            <a:r>
              <a:rPr lang="fr-FR" dirty="0" err="1"/>
              <a:t>num</a:t>
            </a:r>
            <a:r>
              <a:rPr lang="fr-FR" dirty="0"/>
              <a:t> </a:t>
            </a:r>
            <a:r>
              <a:rPr lang="fr-FR" dirty="0" err="1"/>
              <a:t>remporibus</a:t>
            </a:r>
            <a:r>
              <a:rPr lang="fr-FR" dirty="0"/>
              <a:t> </a:t>
            </a:r>
            <a:r>
              <a:rPr lang="fr-FR" dirty="0" err="1"/>
              <a:t>alibust</a:t>
            </a:r>
            <a:r>
              <a:rPr lang="fr-FR" dirty="0"/>
              <a:t>, que </a:t>
            </a:r>
            <a:r>
              <a:rPr lang="fr-FR" dirty="0" err="1"/>
              <a:t>necte</a:t>
            </a:r>
            <a:r>
              <a:rPr lang="fr-FR" dirty="0"/>
              <a:t> et, sus di </a:t>
            </a:r>
            <a:r>
              <a:rPr lang="fr-FR" dirty="0" err="1"/>
              <a:t>doleculpa</a:t>
            </a:r>
            <a:r>
              <a:rPr lang="fr-FR" dirty="0"/>
              <a:t> </a:t>
            </a:r>
            <a:r>
              <a:rPr lang="fr-FR" dirty="0" err="1"/>
              <a:t>voluptassum</a:t>
            </a:r>
            <a:r>
              <a:rPr lang="fr-FR" dirty="0"/>
              <a:t> </a:t>
            </a:r>
            <a:r>
              <a:rPr lang="fr-FR" dirty="0" err="1"/>
              <a:t>fugias</a:t>
            </a:r>
            <a:r>
              <a:rPr lang="fr-FR" dirty="0"/>
              <a:t> </a:t>
            </a:r>
            <a:r>
              <a:rPr lang="fr-FR" dirty="0" err="1"/>
              <a:t>coribustiur</a:t>
            </a:r>
            <a:r>
              <a:rPr lang="fr-FR" dirty="0"/>
              <a:t>, con </a:t>
            </a:r>
            <a:r>
              <a:rPr lang="fr-FR" dirty="0" err="1"/>
              <a:t>commolo</a:t>
            </a:r>
            <a:r>
              <a:rPr lang="fr-FR" dirty="0"/>
              <a:t> </a:t>
            </a:r>
            <a:r>
              <a:rPr lang="fr-FR" dirty="0" err="1"/>
              <a:t>rrorporpor</a:t>
            </a:r>
            <a:r>
              <a:rPr lang="fr-FR" dirty="0"/>
              <a:t> </a:t>
            </a:r>
            <a:r>
              <a:rPr lang="fr-FR" dirty="0" err="1"/>
              <a:t>sitendu</a:t>
            </a:r>
            <a:r>
              <a:rPr lang="fr-FR" dirty="0"/>
              <a:t> </a:t>
            </a:r>
            <a:r>
              <a:rPr lang="fr-FR" dirty="0" err="1"/>
              <a:t>cillest</a:t>
            </a:r>
            <a:r>
              <a:rPr lang="fr-FR" dirty="0"/>
              <a:t> </a:t>
            </a:r>
            <a:r>
              <a:rPr lang="fr-FR" dirty="0" err="1"/>
              <a:t>fugitium</a:t>
            </a:r>
            <a:r>
              <a:rPr lang="fr-FR" dirty="0"/>
              <a:t> </a:t>
            </a:r>
            <a:r>
              <a:rPr lang="fr-FR" dirty="0" err="1"/>
              <a:t>cone</a:t>
            </a:r>
            <a:r>
              <a:rPr lang="fr-FR" dirty="0"/>
              <a:t> </a:t>
            </a:r>
            <a:r>
              <a:rPr lang="fr-FR" dirty="0" err="1"/>
              <a:t>nossincipis</a:t>
            </a:r>
            <a:r>
              <a:rPr lang="fr-FR" dirty="0"/>
              <a:t> </a:t>
            </a:r>
            <a:r>
              <a:rPr lang="fr-FR" dirty="0" err="1"/>
              <a:t>reperia</a:t>
            </a:r>
            <a:r>
              <a:rPr lang="fr-FR" dirty="0"/>
              <a:t> pro </a:t>
            </a:r>
            <a:r>
              <a:rPr lang="fr-FR" dirty="0" err="1"/>
              <a:t>idus</a:t>
            </a:r>
            <a:r>
              <a:rPr lang="fr-FR" dirty="0"/>
              <a:t>, </a:t>
            </a:r>
            <a:r>
              <a:rPr lang="fr-FR" dirty="0" err="1"/>
              <a:t>officidem</a:t>
            </a:r>
            <a:r>
              <a:rPr lang="fr-FR" dirty="0"/>
              <a:t> </a:t>
            </a:r>
            <a:r>
              <a:rPr lang="fr-FR" dirty="0" err="1"/>
              <a:t>repudignim</a:t>
            </a:r>
            <a:r>
              <a:rPr lang="fr-FR" dirty="0"/>
              <a:t> </a:t>
            </a:r>
            <a:r>
              <a:rPr lang="fr-FR" dirty="0" err="1"/>
              <a:t>res</a:t>
            </a:r>
            <a:r>
              <a:rPr lang="fr-FR" dirty="0"/>
              <a:t> </a:t>
            </a:r>
            <a:r>
              <a:rPr lang="fr-FR" dirty="0" err="1"/>
              <a:t>consenimi</a:t>
            </a:r>
            <a:r>
              <a:rPr lang="fr-FR" dirty="0"/>
              <a:t>, </a:t>
            </a:r>
            <a:r>
              <a:rPr lang="fr-FR" dirty="0" err="1"/>
              <a:t>quae</a:t>
            </a:r>
            <a:r>
              <a:rPr lang="fr-FR" dirty="0"/>
              <a:t> </a:t>
            </a:r>
            <a:r>
              <a:rPr lang="fr-FR" dirty="0" err="1"/>
              <a:t>dolorerion</a:t>
            </a:r>
            <a:r>
              <a:rPr lang="fr-FR" dirty="0"/>
              <a:t> </a:t>
            </a:r>
            <a:r>
              <a:rPr lang="fr-FR" dirty="0" err="1"/>
              <a:t>corestio</a:t>
            </a:r>
            <a:r>
              <a:rPr lang="fr-FR" dirty="0"/>
              <a:t> que </a:t>
            </a:r>
            <a:r>
              <a:rPr lang="fr-FR" dirty="0" err="1"/>
              <a:t>vollentur</a:t>
            </a:r>
            <a:r>
              <a:rPr lang="fr-FR" dirty="0"/>
              <a:t> </a:t>
            </a:r>
            <a:r>
              <a:rPr lang="fr-FR" dirty="0" err="1"/>
              <a:t>recae</a:t>
            </a:r>
            <a:r>
              <a:rPr lang="fr-FR" dirty="0"/>
              <a:t> si </a:t>
            </a:r>
            <a:r>
              <a:rPr lang="fr-FR" dirty="0" err="1"/>
              <a:t>res</a:t>
            </a:r>
            <a:r>
              <a:rPr lang="fr-FR" dirty="0"/>
              <a:t> </a:t>
            </a:r>
            <a:r>
              <a:rPr lang="fr-FR" dirty="0" err="1"/>
              <a:t>quassequiam</a:t>
            </a:r>
            <a:r>
              <a:rPr lang="fr-FR" dirty="0"/>
              <a:t> </a:t>
            </a:r>
            <a:r>
              <a:rPr lang="fr-FR" dirty="0" err="1"/>
              <a:t>consequi</a:t>
            </a:r>
            <a:r>
              <a:rPr lang="fr-FR" dirty="0"/>
              <a:t> di </a:t>
            </a:r>
            <a:r>
              <a:rPr lang="fr-FR" dirty="0" err="1"/>
              <a:t>ulparum</a:t>
            </a:r>
            <a:r>
              <a:rPr lang="fr-FR" dirty="0"/>
              <a:t> </a:t>
            </a:r>
            <a:r>
              <a:rPr lang="fr-FR" dirty="0" err="1"/>
              <a:t>endaesent</a:t>
            </a:r>
            <a:r>
              <a:rPr lang="fr-FR" dirty="0"/>
              <a:t> </a:t>
            </a:r>
            <a:r>
              <a:rPr lang="fr-FR" dirty="0" err="1"/>
              <a:t>pa</a:t>
            </a:r>
            <a:r>
              <a:rPr lang="fr-FR" dirty="0"/>
              <a:t> </a:t>
            </a:r>
            <a:r>
              <a:rPr lang="fr-FR" dirty="0" err="1"/>
              <a:t>cus</a:t>
            </a:r>
            <a:r>
              <a:rPr lang="fr-FR" dirty="0"/>
              <a:t> </a:t>
            </a:r>
            <a:r>
              <a:rPr lang="fr-FR" dirty="0" err="1"/>
              <a:t>magnatem</a:t>
            </a:r>
            <a:r>
              <a:rPr lang="fr-FR" dirty="0"/>
              <a:t> </a:t>
            </a:r>
            <a:r>
              <a:rPr lang="fr-FR" dirty="0" err="1"/>
              <a:t>voloreptatus</a:t>
            </a:r>
            <a:r>
              <a:rPr lang="fr-FR" dirty="0"/>
              <a:t> </a:t>
            </a:r>
            <a:r>
              <a:rPr lang="fr-FR" dirty="0" err="1"/>
              <a:t>dellabo</a:t>
            </a:r>
            <a:r>
              <a:rPr lang="fr-FR" dirty="0"/>
              <a:t> </a:t>
            </a:r>
            <a:r>
              <a:rPr lang="fr-FR" dirty="0" err="1"/>
              <a:t>riatenim</a:t>
            </a:r>
            <a:r>
              <a:rPr lang="fr-FR" dirty="0"/>
              <a:t> </a:t>
            </a:r>
            <a:r>
              <a:rPr lang="fr-FR" dirty="0" err="1"/>
              <a:t>fugitatiat</a:t>
            </a:r>
            <a:r>
              <a:rPr lang="fr-FR" dirty="0"/>
              <a:t> </a:t>
            </a:r>
            <a:r>
              <a:rPr lang="fr-FR" dirty="0" err="1"/>
              <a:t>licti</a:t>
            </a:r>
            <a:r>
              <a:rPr lang="fr-FR" dirty="0"/>
              <a:t> </a:t>
            </a:r>
            <a:r>
              <a:rPr lang="fr-FR" dirty="0" err="1"/>
              <a:t>repe</a:t>
            </a:r>
            <a:r>
              <a:rPr lang="fr-FR" dirty="0"/>
              <a:t> </a:t>
            </a:r>
            <a:r>
              <a:rPr lang="fr-FR" dirty="0" err="1"/>
              <a:t>voloribus</a:t>
            </a:r>
            <a:r>
              <a:rPr lang="fr-FR" dirty="0"/>
              <a:t>, si ut </a:t>
            </a:r>
            <a:r>
              <a:rPr lang="fr-FR" dirty="0" err="1"/>
              <a:t>aut</a:t>
            </a:r>
            <a:r>
              <a:rPr lang="fr-FR" dirty="0"/>
              <a:t> </a:t>
            </a:r>
            <a:r>
              <a:rPr lang="fr-FR" dirty="0" err="1"/>
              <a:t>ommoluptatur</a:t>
            </a:r>
            <a:r>
              <a:rPr lang="fr-FR" dirty="0"/>
              <a:t> </a:t>
            </a:r>
            <a:r>
              <a:rPr lang="fr-FR" dirty="0" err="1"/>
              <a:t>sum</a:t>
            </a:r>
            <a:r>
              <a:rPr lang="fr-FR" dirty="0"/>
              <a:t> </a:t>
            </a:r>
            <a:r>
              <a:rPr lang="fr-FR" dirty="0" err="1"/>
              <a:t>quatem</a:t>
            </a:r>
            <a:r>
              <a:rPr lang="fr-FR" dirty="0"/>
              <a:t> </a:t>
            </a:r>
            <a:r>
              <a:rPr lang="fr-FR" dirty="0" err="1"/>
              <a:t>fugit</a:t>
            </a:r>
            <a:r>
              <a:rPr lang="fr-FR" dirty="0"/>
              <a:t> </a:t>
            </a:r>
            <a:r>
              <a:rPr lang="fr-FR" dirty="0" err="1"/>
              <a:t>pelita</a:t>
            </a:r>
            <a:r>
              <a:rPr lang="fr-FR" dirty="0"/>
              <a:t> si </a:t>
            </a:r>
            <a:r>
              <a:rPr lang="fr-FR" dirty="0" err="1"/>
              <a:t>ditatis</a:t>
            </a:r>
            <a:r>
              <a:rPr lang="fr-FR" dirty="0"/>
              <a:t> </a:t>
            </a:r>
            <a:r>
              <a:rPr lang="fr-FR" dirty="0" err="1"/>
              <a:t>ate</a:t>
            </a:r>
            <a:r>
              <a:rPr lang="fr-FR" dirty="0"/>
              <a:t> </a:t>
            </a:r>
            <a:r>
              <a:rPr lang="fr-FR" dirty="0" err="1"/>
              <a:t>vitatis</a:t>
            </a:r>
            <a:r>
              <a:rPr lang="fr-FR" dirty="0"/>
              <a:t> et </a:t>
            </a:r>
            <a:r>
              <a:rPr lang="fr-FR" dirty="0" err="1"/>
              <a:t>pa</a:t>
            </a:r>
            <a:r>
              <a:rPr lang="fr-FR" dirty="0"/>
              <a:t> </a:t>
            </a:r>
            <a:r>
              <a:rPr lang="fr-FR" dirty="0" err="1"/>
              <a:t>nis</a:t>
            </a:r>
            <a:r>
              <a:rPr lang="fr-FR" dirty="0"/>
              <a:t> ut es </a:t>
            </a:r>
            <a:r>
              <a:rPr lang="fr-FR" dirty="0" err="1"/>
              <a:t>minulpa</a:t>
            </a:r>
            <a:r>
              <a:rPr lang="fr-FR" dirty="0"/>
              <a:t> non </a:t>
            </a:r>
            <a:r>
              <a:rPr lang="fr-FR" dirty="0" err="1"/>
              <a:t>paruptiorrum</a:t>
            </a:r>
            <a:r>
              <a:rPr lang="fr-FR" dirty="0"/>
              <a:t> quia </a:t>
            </a:r>
            <a:r>
              <a:rPr lang="fr-FR" dirty="0" err="1"/>
              <a:t>parum</a:t>
            </a:r>
            <a:r>
              <a:rPr lang="fr-FR" dirty="0"/>
              <a:t> </a:t>
            </a:r>
            <a:r>
              <a:rPr lang="fr-FR" dirty="0" err="1"/>
              <a:t>ressime</a:t>
            </a:r>
            <a:r>
              <a:rPr lang="fr-FR" dirty="0"/>
              <a:t> </a:t>
            </a:r>
            <a:r>
              <a:rPr lang="fr-FR" dirty="0" err="1"/>
              <a:t>velique</a:t>
            </a:r>
            <a:r>
              <a:rPr lang="fr-FR" dirty="0"/>
              <a:t> </a:t>
            </a:r>
            <a:r>
              <a:rPr lang="fr-FR" dirty="0" err="1"/>
              <a:t>sequidignis</a:t>
            </a:r>
            <a:r>
              <a:rPr lang="fr-FR" dirty="0"/>
              <a:t> </a:t>
            </a:r>
            <a:r>
              <a:rPr lang="fr-FR" dirty="0" err="1"/>
              <a:t>dolorro</a:t>
            </a:r>
            <a:r>
              <a:rPr lang="fr-FR" dirty="0"/>
              <a:t> </a:t>
            </a:r>
            <a:r>
              <a:rPr lang="fr-FR" dirty="0" err="1"/>
              <a:t>repuda</a:t>
            </a:r>
            <a:r>
              <a:rPr lang="fr-FR" dirty="0"/>
              <a:t> pro to </a:t>
            </a:r>
            <a:r>
              <a:rPr lang="fr-FR" dirty="0" err="1"/>
              <a:t>doluptatia</a:t>
            </a:r>
            <a:r>
              <a:rPr lang="fr-FR" dirty="0"/>
              <a:t> </a:t>
            </a:r>
            <a:r>
              <a:rPr lang="fr-FR" dirty="0" err="1"/>
              <a:t>sequisimusam</a:t>
            </a:r>
            <a:r>
              <a:rPr lang="fr-FR" dirty="0"/>
              <a:t> </a:t>
            </a:r>
            <a:r>
              <a:rPr lang="fr-FR" dirty="0" err="1"/>
              <a:t>nis</a:t>
            </a:r>
            <a:r>
              <a:rPr lang="fr-FR" dirty="0"/>
              <a:t> </a:t>
            </a:r>
            <a:r>
              <a:rPr lang="fr-FR" dirty="0" err="1"/>
              <a:t>elluptam</a:t>
            </a:r>
            <a:r>
              <a:rPr lang="fr-FR" dirty="0"/>
              <a:t> sa </a:t>
            </a:r>
            <a:r>
              <a:rPr lang="fr-FR" dirty="0" err="1"/>
              <a:t>debit</a:t>
            </a:r>
            <a:r>
              <a:rPr lang="fr-FR" dirty="0"/>
              <a:t> </a:t>
            </a:r>
            <a:r>
              <a:rPr lang="fr-FR" dirty="0" err="1"/>
              <a:t>intiis</a:t>
            </a:r>
            <a:r>
              <a:rPr lang="fr-FR" dirty="0"/>
              <a:t> </a:t>
            </a:r>
            <a:r>
              <a:rPr lang="fr-FR" dirty="0" err="1"/>
              <a:t>apeliquundis</a:t>
            </a:r>
            <a:r>
              <a:rPr lang="fr-FR" dirty="0"/>
              <a:t> as mos </a:t>
            </a:r>
            <a:r>
              <a:rPr lang="fr-FR" dirty="0" err="1"/>
              <a:t>exerchic</a:t>
            </a:r>
            <a:r>
              <a:rPr lang="fr-FR" dirty="0"/>
              <a:t> to </a:t>
            </a:r>
            <a:r>
              <a:rPr lang="fr-FR" dirty="0" err="1"/>
              <a:t>quibea</a:t>
            </a:r>
            <a:r>
              <a:rPr lang="fr-FR" dirty="0"/>
              <a:t> </a:t>
            </a:r>
            <a:r>
              <a:rPr lang="fr-FR" dirty="0" err="1"/>
              <a:t>quiatium</a:t>
            </a:r>
            <a:r>
              <a:rPr lang="fr-FR" dirty="0"/>
              <a:t> </a:t>
            </a:r>
            <a:r>
              <a:rPr lang="fr-FR" dirty="0" err="1"/>
              <a:t>sed</a:t>
            </a:r>
            <a:r>
              <a:rPr lang="fr-FR" dirty="0"/>
              <a:t> </a:t>
            </a:r>
            <a:r>
              <a:rPr lang="fr-FR" dirty="0" err="1"/>
              <a:t>magnimiliqui</a:t>
            </a:r>
            <a:r>
              <a:rPr lang="fr-FR" dirty="0"/>
              <a:t> </a:t>
            </a:r>
            <a:r>
              <a:rPr lang="fr-FR" dirty="0" err="1"/>
              <a:t>aut</a:t>
            </a:r>
            <a:r>
              <a:rPr lang="fr-FR" dirty="0"/>
              <a:t> </a:t>
            </a:r>
            <a:r>
              <a:rPr lang="fr-FR" dirty="0" err="1"/>
              <a:t>platem</a:t>
            </a:r>
            <a:r>
              <a:rPr lang="fr-FR" dirty="0"/>
              <a:t> qui </a:t>
            </a:r>
            <a:r>
              <a:rPr lang="fr-FR" dirty="0" err="1"/>
              <a:t>omnitaque</a:t>
            </a:r>
            <a:r>
              <a:rPr lang="fr-FR" dirty="0"/>
              <a:t> </a:t>
            </a:r>
            <a:r>
              <a:rPr lang="fr-FR" dirty="0" err="1"/>
              <a:t>resti</a:t>
            </a:r>
            <a:r>
              <a:rPr lang="fr-FR" dirty="0"/>
              <a:t> </a:t>
            </a:r>
            <a:r>
              <a:rPr lang="fr-FR" dirty="0" err="1"/>
              <a:t>num</a:t>
            </a:r>
            <a:r>
              <a:rPr lang="fr-FR" dirty="0"/>
              <a:t> </a:t>
            </a:r>
            <a:r>
              <a:rPr lang="fr-FR" dirty="0" err="1"/>
              <a:t>facerfera</a:t>
            </a:r>
            <a:r>
              <a:rPr lang="fr-FR" dirty="0"/>
              <a:t> </a:t>
            </a:r>
            <a:r>
              <a:rPr lang="fr-FR" dirty="0" err="1"/>
              <a:t>sunti</a:t>
            </a:r>
            <a:r>
              <a:rPr lang="fr-FR" dirty="0"/>
              <a:t> </a:t>
            </a:r>
            <a:r>
              <a:rPr lang="fr-FR" dirty="0" err="1"/>
              <a:t>volum</a:t>
            </a:r>
            <a:r>
              <a:rPr lang="fr-FR" dirty="0"/>
              <a:t> </a:t>
            </a:r>
            <a:r>
              <a:rPr lang="fr-FR" dirty="0" err="1"/>
              <a:t>dolorem</a:t>
            </a:r>
            <a:r>
              <a:rPr lang="fr-FR" dirty="0"/>
              <a:t> </a:t>
            </a:r>
            <a:r>
              <a:rPr lang="fr-FR" dirty="0" err="1"/>
              <a:t>liquo</a:t>
            </a:r>
            <a:r>
              <a:rPr lang="fr-FR" dirty="0"/>
              <a:t> </a:t>
            </a:r>
            <a:r>
              <a:rPr lang="fr-FR" dirty="0" err="1"/>
              <a:t>eum</a:t>
            </a:r>
            <a:r>
              <a:rPr lang="fr-FR" dirty="0"/>
              <a:t> et </a:t>
            </a:r>
            <a:r>
              <a:rPr lang="fr-FR" dirty="0" err="1"/>
              <a:t>aborem</a:t>
            </a:r>
            <a:r>
              <a:rPr lang="fr-FR" dirty="0"/>
              <a:t> </a:t>
            </a:r>
            <a:r>
              <a:rPr lang="fr-FR" dirty="0" err="1"/>
              <a:t>sumet</a:t>
            </a:r>
            <a:r>
              <a:rPr lang="fr-FR" dirty="0"/>
              <a:t> quia </a:t>
            </a:r>
            <a:r>
              <a:rPr lang="fr-FR" dirty="0" err="1"/>
              <a:t>doluptatur</a:t>
            </a:r>
            <a:r>
              <a:rPr lang="fr-FR" dirty="0"/>
              <a:t> mi, id </a:t>
            </a:r>
            <a:r>
              <a:rPr lang="fr-FR" dirty="0" err="1"/>
              <a:t>unt</a:t>
            </a:r>
            <a:r>
              <a:rPr lang="fr-FR" dirty="0"/>
              <a:t> et </a:t>
            </a:r>
            <a:r>
              <a:rPr lang="fr-FR" dirty="0" err="1"/>
              <a:t>ute</a:t>
            </a:r>
            <a:r>
              <a:rPr lang="fr-FR" dirty="0"/>
              <a:t> dit </a:t>
            </a:r>
            <a:r>
              <a:rPr lang="fr-FR" dirty="0" err="1"/>
              <a:t>experae</a:t>
            </a:r>
            <a:r>
              <a:rPr lang="fr-FR" dirty="0"/>
              <a:t> cum </a:t>
            </a:r>
            <a:r>
              <a:rPr lang="fr-FR" dirty="0" err="1"/>
              <a:t>fugia</a:t>
            </a:r>
            <a:r>
              <a:rPr lang="fr-FR" dirty="0"/>
              <a:t> </a:t>
            </a:r>
            <a:r>
              <a:rPr lang="fr-FR" dirty="0" err="1"/>
              <a:t>iumquodisqui</a:t>
            </a:r>
            <a:r>
              <a:rPr lang="fr-FR" dirty="0"/>
              <a:t> </a:t>
            </a:r>
            <a:r>
              <a:rPr lang="fr-FR" dirty="0" err="1"/>
              <a:t>alit</a:t>
            </a:r>
            <a:r>
              <a:rPr lang="fr-FR" dirty="0"/>
              <a:t> </a:t>
            </a:r>
            <a:r>
              <a:rPr lang="fr-FR" dirty="0" err="1"/>
              <a:t>venis</a:t>
            </a:r>
            <a:r>
              <a:rPr lang="fr-FR" dirty="0"/>
              <a:t> </a:t>
            </a:r>
            <a:r>
              <a:rPr lang="fr-FR" dirty="0" err="1"/>
              <a:t>ationsequati</a:t>
            </a:r>
            <a:r>
              <a:rPr lang="fr-FR" dirty="0"/>
              <a:t> </a:t>
            </a:r>
            <a:r>
              <a:rPr lang="fr-FR" dirty="0" err="1"/>
              <a:t>officitis</a:t>
            </a:r>
            <a:r>
              <a:rPr lang="fr-FR" dirty="0"/>
              <a:t> ut </a:t>
            </a:r>
            <a:r>
              <a:rPr lang="fr-FR" dirty="0" err="1"/>
              <a:t>eneceati</a:t>
            </a:r>
            <a:r>
              <a:rPr lang="fr-FR" dirty="0"/>
              <a:t> qui </a:t>
            </a:r>
            <a:r>
              <a:rPr lang="fr-FR" dirty="0" err="1"/>
              <a:t>dest</a:t>
            </a:r>
            <a:r>
              <a:rPr lang="fr-FR" dirty="0"/>
              <a:t>, </a:t>
            </a:r>
          </a:p>
        </p:txBody>
      </p:sp>
      <p:sp>
        <p:nvSpPr>
          <p:cNvPr id="2" name="Titre 1"/>
          <p:cNvSpPr>
            <a:spLocks noGrp="1"/>
          </p:cNvSpPr>
          <p:nvPr>
            <p:ph type="title" hasCustomPrompt="1"/>
          </p:nvPr>
        </p:nvSpPr>
        <p:spPr>
          <a:xfrm>
            <a:off x="457200" y="365125"/>
            <a:ext cx="8229600" cy="543595"/>
          </a:xfrm>
          <a:prstGeom prst="rect">
            <a:avLst/>
          </a:prstGeom>
        </p:spPr>
        <p:txBody>
          <a:bodyPr/>
          <a:lstStyle>
            <a:lvl1pPr algn="ctr">
              <a:defRPr sz="2800" b="1">
                <a:solidFill>
                  <a:srgbClr val="45A59D"/>
                </a:solidFill>
              </a:defRPr>
            </a:lvl1pPr>
          </a:lstStyle>
          <a:p>
            <a:r>
              <a:rPr lang="fr-FR" dirty="0"/>
              <a:t>CLIQUEZ ET MODIFIEZ LE TITRE</a:t>
            </a:r>
          </a:p>
        </p:txBody>
      </p:sp>
      <p:sp>
        <p:nvSpPr>
          <p:cNvPr id="11" name="Espace réservé du texte 10"/>
          <p:cNvSpPr>
            <a:spLocks noGrp="1"/>
          </p:cNvSpPr>
          <p:nvPr>
            <p:ph type="body" sz="quarter" idx="10" hasCustomPrompt="1"/>
          </p:nvPr>
        </p:nvSpPr>
        <p:spPr>
          <a:xfrm>
            <a:off x="1331912" y="6165304"/>
            <a:ext cx="3240087" cy="692696"/>
          </a:xfrm>
          <a:prstGeom prst="rect">
            <a:avLst/>
          </a:prstGeom>
        </p:spPr>
        <p:txBody>
          <a:bodyPr lIns="0" tIns="0" rIns="0" bIns="0" anchor="ctr" anchorCtr="0"/>
          <a:lstStyle>
            <a:lvl1pPr marL="0" indent="0">
              <a:buFontTx/>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fr-FR" dirty="0"/>
              <a:t>Titre de votre présentation</a:t>
            </a:r>
          </a:p>
        </p:txBody>
      </p:sp>
      <p:sp>
        <p:nvSpPr>
          <p:cNvPr id="20" name="Espace réservé du texte 19"/>
          <p:cNvSpPr>
            <a:spLocks noGrp="1"/>
          </p:cNvSpPr>
          <p:nvPr>
            <p:ph type="body" sz="quarter" idx="12"/>
          </p:nvPr>
        </p:nvSpPr>
        <p:spPr>
          <a:xfrm>
            <a:off x="457200" y="908720"/>
            <a:ext cx="8229600" cy="307777"/>
          </a:xfrm>
          <a:prstGeom prst="rect">
            <a:avLst/>
          </a:prstGeom>
        </p:spPr>
        <p:txBody>
          <a:bodyPr lIns="0" tIns="0" rIns="0" bIns="0">
            <a:spAutoFit/>
          </a:bodyPr>
          <a:lstStyle>
            <a:lvl1pPr marL="0" indent="0" algn="ctr">
              <a:buNone/>
              <a:defRPr sz="2000" b="1">
                <a:solidFill>
                  <a:srgbClr val="424A5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fr-FR" dirty="0"/>
              <a:t>Cliquez pour modifier les styles du texte du masque</a:t>
            </a:r>
          </a:p>
        </p:txBody>
      </p:sp>
      <p:sp>
        <p:nvSpPr>
          <p:cNvPr id="15" name="ZoneTexte 14">
            <a:extLst>
              <a:ext uri="{FF2B5EF4-FFF2-40B4-BE49-F238E27FC236}">
                <a16:creationId xmlns:a16="http://schemas.microsoft.com/office/drawing/2014/main" id="{549CD028-D145-0C42-9481-35F3B904235B}"/>
              </a:ext>
            </a:extLst>
          </p:cNvPr>
          <p:cNvSpPr txBox="1"/>
          <p:nvPr userDrawn="1"/>
        </p:nvSpPr>
        <p:spPr>
          <a:xfrm>
            <a:off x="8249632"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16" name="ZoneTexte 15">
            <a:extLst>
              <a:ext uri="{FF2B5EF4-FFF2-40B4-BE49-F238E27FC236}">
                <a16:creationId xmlns:a16="http://schemas.microsoft.com/office/drawing/2014/main" id="{867983B9-638B-B743-927F-E55AB78DDA54}"/>
              </a:ext>
            </a:extLst>
          </p:cNvPr>
          <p:cNvSpPr txBox="1"/>
          <p:nvPr userDrawn="1"/>
        </p:nvSpPr>
        <p:spPr>
          <a:xfrm>
            <a:off x="8515350" y="6165304"/>
            <a:ext cx="628650" cy="692696"/>
          </a:xfrm>
          <a:prstGeom prst="rect">
            <a:avLst/>
          </a:prstGeom>
          <a:noFill/>
        </p:spPr>
        <p:txBody>
          <a:bodyPr wrap="square" lIns="0" tIns="0" rIns="0" bIns="0" rtlCol="0" anchor="ctr" anchorCtr="0">
            <a:noAutofit/>
          </a:bodyPr>
          <a:lstStyle/>
          <a:p>
            <a:pPr algn="ctr"/>
            <a:fld id="{BE95CEF7-3B83-8B4D-9762-72773A2E5289}" type="slidenum">
              <a:rPr lang="fr-FR" sz="1200" b="1" smtClean="0">
                <a:solidFill>
                  <a:schemeClr val="bg1"/>
                </a:solidFill>
              </a:rPr>
              <a:pPr algn="ctr"/>
              <a:t>‹N°›</a:t>
            </a:fld>
            <a:endParaRPr lang="fr-FR" sz="1200" b="1" dirty="0">
              <a:solidFill>
                <a:schemeClr val="bg1"/>
              </a:solidFill>
            </a:endParaRPr>
          </a:p>
        </p:txBody>
      </p:sp>
      <p:sp>
        <p:nvSpPr>
          <p:cNvPr id="17" name="Shape 4880">
            <a:extLst>
              <a:ext uri="{FF2B5EF4-FFF2-40B4-BE49-F238E27FC236}">
                <a16:creationId xmlns:a16="http://schemas.microsoft.com/office/drawing/2014/main" id="{FC4FF59E-6BFF-2F42-AF7D-2BE8796DF035}"/>
              </a:ext>
            </a:extLst>
          </p:cNvPr>
          <p:cNvSpPr>
            <a:spLocks noChangeAspect="1"/>
          </p:cNvSpPr>
          <p:nvPr userDrawn="1"/>
        </p:nvSpPr>
        <p:spPr>
          <a:xfrm>
            <a:off x="6680785" y="6456763"/>
            <a:ext cx="123463" cy="109778"/>
          </a:xfrm>
          <a:custGeom>
            <a:avLst/>
            <a:gdLst/>
            <a:ahLst/>
            <a:cxnLst/>
            <a:rect l="0" t="0" r="0" b="0"/>
            <a:pathLst>
              <a:path w="120000" h="120000" extrusionOk="0">
                <a:moveTo>
                  <a:pt x="117396" y="62493"/>
                </a:moveTo>
                <a:lnTo>
                  <a:pt x="117396" y="62493"/>
                </a:lnTo>
                <a:cubicBezTo>
                  <a:pt x="64295" y="4987"/>
                  <a:pt x="64295" y="4987"/>
                  <a:pt x="64295" y="4987"/>
                </a:cubicBezTo>
                <a:cubicBezTo>
                  <a:pt x="61952" y="0"/>
                  <a:pt x="57527" y="0"/>
                  <a:pt x="55184" y="4987"/>
                </a:cubicBezTo>
                <a:cubicBezTo>
                  <a:pt x="2342" y="62493"/>
                  <a:pt x="2342" y="62493"/>
                  <a:pt x="2342" y="62493"/>
                </a:cubicBezTo>
                <a:cubicBezTo>
                  <a:pt x="0" y="64841"/>
                  <a:pt x="2342" y="67481"/>
                  <a:pt x="4685" y="67481"/>
                </a:cubicBezTo>
                <a:cubicBezTo>
                  <a:pt x="16138" y="67481"/>
                  <a:pt x="16138" y="67481"/>
                  <a:pt x="16138" y="67481"/>
                </a:cubicBezTo>
                <a:cubicBezTo>
                  <a:pt x="16138" y="114425"/>
                  <a:pt x="16138" y="114425"/>
                  <a:pt x="16138" y="114425"/>
                </a:cubicBezTo>
                <a:cubicBezTo>
                  <a:pt x="16138" y="117066"/>
                  <a:pt x="16138" y="119706"/>
                  <a:pt x="20563" y="119706"/>
                </a:cubicBezTo>
                <a:cubicBezTo>
                  <a:pt x="46073" y="119706"/>
                  <a:pt x="46073" y="119706"/>
                  <a:pt x="46073" y="119706"/>
                </a:cubicBezTo>
                <a:cubicBezTo>
                  <a:pt x="46073" y="72762"/>
                  <a:pt x="46073" y="72762"/>
                  <a:pt x="46073" y="72762"/>
                </a:cubicBezTo>
                <a:cubicBezTo>
                  <a:pt x="73665" y="72762"/>
                  <a:pt x="73665" y="72762"/>
                  <a:pt x="73665" y="72762"/>
                </a:cubicBezTo>
                <a:cubicBezTo>
                  <a:pt x="73665" y="119706"/>
                  <a:pt x="73665" y="119706"/>
                  <a:pt x="73665" y="119706"/>
                </a:cubicBezTo>
                <a:cubicBezTo>
                  <a:pt x="99175" y="119706"/>
                  <a:pt x="99175" y="119706"/>
                  <a:pt x="99175" y="119706"/>
                </a:cubicBezTo>
                <a:cubicBezTo>
                  <a:pt x="103600" y="119706"/>
                  <a:pt x="103600" y="117066"/>
                  <a:pt x="103600" y="114425"/>
                </a:cubicBezTo>
                <a:cubicBezTo>
                  <a:pt x="103600" y="67481"/>
                  <a:pt x="103600" y="67481"/>
                  <a:pt x="103600" y="67481"/>
                </a:cubicBezTo>
                <a:cubicBezTo>
                  <a:pt x="115314" y="67481"/>
                  <a:pt x="115314" y="67481"/>
                  <a:pt x="115314" y="67481"/>
                </a:cubicBezTo>
                <a:cubicBezTo>
                  <a:pt x="117396" y="67481"/>
                  <a:pt x="119739" y="64841"/>
                  <a:pt x="117396" y="62493"/>
                </a:cubicBezTo>
              </a:path>
            </a:pathLst>
          </a:custGeom>
          <a:solidFill>
            <a:srgbClr val="424A54"/>
          </a:solidFill>
          <a:ln>
            <a:noFill/>
          </a:ln>
        </p:spPr>
        <p:txBody>
          <a:bodyPr lIns="91400" tIns="45700" rIns="91400" bIns="45700" anchor="ctr" anchorCtr="0">
            <a:noAutofit/>
          </a:bodyPr>
          <a:lstStyle/>
          <a:p>
            <a:pPr marL="0" marR="0" lvl="0" indent="0" algn="l" rtl="0">
              <a:spcBef>
                <a:spcPts val="0"/>
              </a:spcBef>
              <a:buNone/>
            </a:pPr>
            <a:endParaRPr sz="3600">
              <a:solidFill>
                <a:schemeClr val="dk1"/>
              </a:solidFill>
              <a:latin typeface="Lato"/>
              <a:ea typeface="Lato"/>
              <a:cs typeface="Lato"/>
              <a:sym typeface="Lato"/>
            </a:endParaRPr>
          </a:p>
        </p:txBody>
      </p:sp>
      <p:sp>
        <p:nvSpPr>
          <p:cNvPr id="18" name="ZoneTexte 17">
            <a:extLst>
              <a:ext uri="{FF2B5EF4-FFF2-40B4-BE49-F238E27FC236}">
                <a16:creationId xmlns:a16="http://schemas.microsoft.com/office/drawing/2014/main" id="{3AD9047C-CAF4-3D49-8355-5D31DD71F2E0}"/>
              </a:ext>
            </a:extLst>
          </p:cNvPr>
          <p:cNvSpPr txBox="1"/>
          <p:nvPr userDrawn="1"/>
        </p:nvSpPr>
        <p:spPr>
          <a:xfrm>
            <a:off x="6732240"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5" name="Espace réservé du texte 4">
            <a:extLst>
              <a:ext uri="{FF2B5EF4-FFF2-40B4-BE49-F238E27FC236}">
                <a16:creationId xmlns:a16="http://schemas.microsoft.com/office/drawing/2014/main" id="{0C75A3B3-98CB-0741-B431-EE07EA60A819}"/>
              </a:ext>
            </a:extLst>
          </p:cNvPr>
          <p:cNvSpPr>
            <a:spLocks noGrp="1"/>
          </p:cNvSpPr>
          <p:nvPr>
            <p:ph type="body" sz="quarter" idx="13" hasCustomPrompt="1"/>
          </p:nvPr>
        </p:nvSpPr>
        <p:spPr>
          <a:xfrm>
            <a:off x="4716463" y="6165304"/>
            <a:ext cx="1871662" cy="692696"/>
          </a:xfrm>
          <a:prstGeom prst="rect">
            <a:avLst/>
          </a:prstGeom>
        </p:spPr>
        <p:txBody>
          <a:bodyPr lIns="0" tIns="0" rIns="0" bIns="0" anchor="ctr" anchorCtr="0"/>
          <a:lstStyle>
            <a:lvl1pPr marL="0" indent="0" algn="r">
              <a:buNone/>
              <a:defRPr sz="1200">
                <a:solidFill>
                  <a:schemeClr val="bg1"/>
                </a:solidFill>
              </a:defRPr>
            </a:lvl1pPr>
          </a:lstStyle>
          <a:p>
            <a:pPr lvl="0"/>
            <a:r>
              <a:rPr lang="fr-FR" dirty="0"/>
              <a:t>Site internet</a:t>
            </a:r>
          </a:p>
        </p:txBody>
      </p:sp>
    </p:spTree>
    <p:extLst>
      <p:ext uri="{BB962C8B-B14F-4D97-AF65-F5344CB8AC3E}">
        <p14:creationId xmlns:p14="http://schemas.microsoft.com/office/powerpoint/2010/main" val="239811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u avec le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u texte 10">
            <a:extLst>
              <a:ext uri="{FF2B5EF4-FFF2-40B4-BE49-F238E27FC236}">
                <a16:creationId xmlns:a16="http://schemas.microsoft.com/office/drawing/2014/main" id="{9E86A5EC-20E8-D44F-AF15-8AEC060BC15A}"/>
              </a:ext>
            </a:extLst>
          </p:cNvPr>
          <p:cNvSpPr>
            <a:spLocks noGrp="1"/>
          </p:cNvSpPr>
          <p:nvPr>
            <p:ph type="body" sz="quarter" idx="10" hasCustomPrompt="1"/>
          </p:nvPr>
        </p:nvSpPr>
        <p:spPr>
          <a:xfrm>
            <a:off x="1331912" y="6165304"/>
            <a:ext cx="3240087" cy="692696"/>
          </a:xfrm>
          <a:prstGeom prst="rect">
            <a:avLst/>
          </a:prstGeom>
        </p:spPr>
        <p:txBody>
          <a:bodyPr lIns="0" tIns="0" rIns="0" bIns="0" anchor="ctr" anchorCtr="0"/>
          <a:lstStyle>
            <a:lvl1pPr marL="0" indent="0">
              <a:buFontTx/>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fr-FR" dirty="0"/>
              <a:t>Titre de votre présentation</a:t>
            </a:r>
          </a:p>
        </p:txBody>
      </p:sp>
      <p:sp>
        <p:nvSpPr>
          <p:cNvPr id="8" name="Title 1">
            <a:extLst>
              <a:ext uri="{FF2B5EF4-FFF2-40B4-BE49-F238E27FC236}">
                <a16:creationId xmlns:a16="http://schemas.microsoft.com/office/drawing/2014/main" id="{85A9F804-5166-8142-9634-5D7E3F11A62E}"/>
              </a:ext>
            </a:extLst>
          </p:cNvPr>
          <p:cNvSpPr>
            <a:spLocks noGrp="1"/>
          </p:cNvSpPr>
          <p:nvPr>
            <p:ph type="title" hasCustomPrompt="1"/>
          </p:nvPr>
        </p:nvSpPr>
        <p:spPr>
          <a:xfrm>
            <a:off x="467544" y="1498604"/>
            <a:ext cx="3854528" cy="1278466"/>
          </a:xfrm>
          <a:prstGeom prst="rect">
            <a:avLst/>
          </a:prstGeom>
        </p:spPr>
        <p:txBody>
          <a:bodyPr anchor="b">
            <a:normAutofit/>
          </a:bodyPr>
          <a:lstStyle>
            <a:lvl1pPr>
              <a:defRPr sz="2800" b="1">
                <a:solidFill>
                  <a:srgbClr val="45A59D"/>
                </a:solidFill>
              </a:defRPr>
            </a:lvl1pPr>
          </a:lstStyle>
          <a:p>
            <a:r>
              <a:rPr lang="fr-FR" dirty="0"/>
              <a:t>MODIFIEZ LE STYLE DU TITRE</a:t>
            </a:r>
            <a:endParaRPr lang="en-US" dirty="0"/>
          </a:p>
        </p:txBody>
      </p:sp>
      <p:sp>
        <p:nvSpPr>
          <p:cNvPr id="9" name="Content Placeholder 2">
            <a:extLst>
              <a:ext uri="{FF2B5EF4-FFF2-40B4-BE49-F238E27FC236}">
                <a16:creationId xmlns:a16="http://schemas.microsoft.com/office/drawing/2014/main" id="{B7CABBE0-88E1-B84C-91DB-39D57E160857}"/>
              </a:ext>
            </a:extLst>
          </p:cNvPr>
          <p:cNvSpPr>
            <a:spLocks noGrp="1"/>
          </p:cNvSpPr>
          <p:nvPr>
            <p:ph idx="1"/>
          </p:nvPr>
        </p:nvSpPr>
        <p:spPr>
          <a:xfrm>
            <a:off x="4583070" y="514924"/>
            <a:ext cx="4204027" cy="5526437"/>
          </a:xfrm>
          <a:prstGeom prst="rect">
            <a:avLst/>
          </a:prstGeom>
        </p:spPr>
        <p:txBody>
          <a:bodyPr>
            <a:normAutofit/>
          </a:bodyPr>
          <a:lstStyle>
            <a:lvl1pPr marL="342900" indent="-342900">
              <a:buClr>
                <a:srgbClr val="45A59D"/>
              </a:buClr>
              <a:buSzPct val="80000"/>
              <a:buFont typeface="Wingdings" pitchFamily="2" charset="2"/>
              <a:buChar char="§"/>
              <a:defRPr/>
            </a:lvl1pPr>
            <a:lvl2pPr marL="742950" indent="-285750">
              <a:buClr>
                <a:srgbClr val="45A59D"/>
              </a:buClr>
              <a:buSzPct val="80000"/>
              <a:buFont typeface="Wingdings" pitchFamily="2" charset="2"/>
              <a:buChar char="§"/>
              <a:defRPr/>
            </a:lvl2pPr>
            <a:lvl3pPr marL="1143000" indent="-228600">
              <a:buClr>
                <a:srgbClr val="45A59D"/>
              </a:buClr>
              <a:buSzPct val="80000"/>
              <a:buFont typeface="Wingdings" pitchFamily="2" charset="2"/>
              <a:buChar char="§"/>
              <a:defRPr/>
            </a:lvl3pPr>
            <a:lvl4pPr marL="1600200" indent="-228600">
              <a:buClr>
                <a:srgbClr val="45A59D"/>
              </a:buClr>
              <a:buSzPct val="80000"/>
              <a:buFont typeface="Wingdings" pitchFamily="2" charset="2"/>
              <a:buChar char="§"/>
              <a:defRPr/>
            </a:lvl4pPr>
            <a:lvl5pPr marL="2057400" indent="-228600">
              <a:buClr>
                <a:srgbClr val="45A59D"/>
              </a:buClr>
              <a:buSzPct val="80000"/>
              <a:buFont typeface="Wingdings" pitchFamily="2" charset="2"/>
              <a:buChar char="§"/>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0" name="Text Placeholder 3">
            <a:extLst>
              <a:ext uri="{FF2B5EF4-FFF2-40B4-BE49-F238E27FC236}">
                <a16:creationId xmlns:a16="http://schemas.microsoft.com/office/drawing/2014/main" id="{F84904EC-3F6A-D647-81F1-6D6DAB843E40}"/>
              </a:ext>
            </a:extLst>
          </p:cNvPr>
          <p:cNvSpPr>
            <a:spLocks noGrp="1"/>
          </p:cNvSpPr>
          <p:nvPr>
            <p:ph type="body" sz="half" idx="2"/>
          </p:nvPr>
        </p:nvSpPr>
        <p:spPr>
          <a:xfrm>
            <a:off x="467544" y="2777069"/>
            <a:ext cx="3854528" cy="2584449"/>
          </a:xfrm>
          <a:prstGeom prst="rect">
            <a:avLst/>
          </a:prstGeo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dirty="0"/>
              <a:t>Modifier les styles du texte du masque</a:t>
            </a:r>
          </a:p>
        </p:txBody>
      </p:sp>
      <p:sp>
        <p:nvSpPr>
          <p:cNvPr id="16" name="ZoneTexte 15">
            <a:extLst>
              <a:ext uri="{FF2B5EF4-FFF2-40B4-BE49-F238E27FC236}">
                <a16:creationId xmlns:a16="http://schemas.microsoft.com/office/drawing/2014/main" id="{6F812B03-3F17-1A4E-9FFC-7AC9B5553A98}"/>
              </a:ext>
            </a:extLst>
          </p:cNvPr>
          <p:cNvSpPr txBox="1"/>
          <p:nvPr userDrawn="1"/>
        </p:nvSpPr>
        <p:spPr>
          <a:xfrm>
            <a:off x="8249632"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17" name="ZoneTexte 16">
            <a:extLst>
              <a:ext uri="{FF2B5EF4-FFF2-40B4-BE49-F238E27FC236}">
                <a16:creationId xmlns:a16="http://schemas.microsoft.com/office/drawing/2014/main" id="{2F58E1E2-8F28-EF4E-8FEE-EDAF7F9C54FA}"/>
              </a:ext>
            </a:extLst>
          </p:cNvPr>
          <p:cNvSpPr txBox="1"/>
          <p:nvPr userDrawn="1"/>
        </p:nvSpPr>
        <p:spPr>
          <a:xfrm>
            <a:off x="8515350" y="6165304"/>
            <a:ext cx="628650" cy="692696"/>
          </a:xfrm>
          <a:prstGeom prst="rect">
            <a:avLst/>
          </a:prstGeom>
          <a:noFill/>
        </p:spPr>
        <p:txBody>
          <a:bodyPr wrap="square" lIns="0" tIns="0" rIns="0" bIns="0" rtlCol="0" anchor="ctr" anchorCtr="0">
            <a:noAutofit/>
          </a:bodyPr>
          <a:lstStyle/>
          <a:p>
            <a:pPr algn="ctr"/>
            <a:fld id="{BE95CEF7-3B83-8B4D-9762-72773A2E5289}" type="slidenum">
              <a:rPr lang="fr-FR" sz="1200" b="1" smtClean="0">
                <a:solidFill>
                  <a:schemeClr val="bg1"/>
                </a:solidFill>
              </a:rPr>
              <a:pPr algn="ctr"/>
              <a:t>‹N°›</a:t>
            </a:fld>
            <a:endParaRPr lang="fr-FR" sz="1200" b="1" dirty="0">
              <a:solidFill>
                <a:schemeClr val="bg1"/>
              </a:solidFill>
            </a:endParaRPr>
          </a:p>
        </p:txBody>
      </p:sp>
      <p:sp>
        <p:nvSpPr>
          <p:cNvPr id="18" name="Shape 4880">
            <a:extLst>
              <a:ext uri="{FF2B5EF4-FFF2-40B4-BE49-F238E27FC236}">
                <a16:creationId xmlns:a16="http://schemas.microsoft.com/office/drawing/2014/main" id="{D378E8F2-0624-3E49-AF47-09B31CAF106E}"/>
              </a:ext>
            </a:extLst>
          </p:cNvPr>
          <p:cNvSpPr>
            <a:spLocks noChangeAspect="1"/>
          </p:cNvSpPr>
          <p:nvPr userDrawn="1"/>
        </p:nvSpPr>
        <p:spPr>
          <a:xfrm>
            <a:off x="6680785" y="6456763"/>
            <a:ext cx="123463" cy="109778"/>
          </a:xfrm>
          <a:custGeom>
            <a:avLst/>
            <a:gdLst/>
            <a:ahLst/>
            <a:cxnLst/>
            <a:rect l="0" t="0" r="0" b="0"/>
            <a:pathLst>
              <a:path w="120000" h="120000" extrusionOk="0">
                <a:moveTo>
                  <a:pt x="117396" y="62493"/>
                </a:moveTo>
                <a:lnTo>
                  <a:pt x="117396" y="62493"/>
                </a:lnTo>
                <a:cubicBezTo>
                  <a:pt x="64295" y="4987"/>
                  <a:pt x="64295" y="4987"/>
                  <a:pt x="64295" y="4987"/>
                </a:cubicBezTo>
                <a:cubicBezTo>
                  <a:pt x="61952" y="0"/>
                  <a:pt x="57527" y="0"/>
                  <a:pt x="55184" y="4987"/>
                </a:cubicBezTo>
                <a:cubicBezTo>
                  <a:pt x="2342" y="62493"/>
                  <a:pt x="2342" y="62493"/>
                  <a:pt x="2342" y="62493"/>
                </a:cubicBezTo>
                <a:cubicBezTo>
                  <a:pt x="0" y="64841"/>
                  <a:pt x="2342" y="67481"/>
                  <a:pt x="4685" y="67481"/>
                </a:cubicBezTo>
                <a:cubicBezTo>
                  <a:pt x="16138" y="67481"/>
                  <a:pt x="16138" y="67481"/>
                  <a:pt x="16138" y="67481"/>
                </a:cubicBezTo>
                <a:cubicBezTo>
                  <a:pt x="16138" y="114425"/>
                  <a:pt x="16138" y="114425"/>
                  <a:pt x="16138" y="114425"/>
                </a:cubicBezTo>
                <a:cubicBezTo>
                  <a:pt x="16138" y="117066"/>
                  <a:pt x="16138" y="119706"/>
                  <a:pt x="20563" y="119706"/>
                </a:cubicBezTo>
                <a:cubicBezTo>
                  <a:pt x="46073" y="119706"/>
                  <a:pt x="46073" y="119706"/>
                  <a:pt x="46073" y="119706"/>
                </a:cubicBezTo>
                <a:cubicBezTo>
                  <a:pt x="46073" y="72762"/>
                  <a:pt x="46073" y="72762"/>
                  <a:pt x="46073" y="72762"/>
                </a:cubicBezTo>
                <a:cubicBezTo>
                  <a:pt x="73665" y="72762"/>
                  <a:pt x="73665" y="72762"/>
                  <a:pt x="73665" y="72762"/>
                </a:cubicBezTo>
                <a:cubicBezTo>
                  <a:pt x="73665" y="119706"/>
                  <a:pt x="73665" y="119706"/>
                  <a:pt x="73665" y="119706"/>
                </a:cubicBezTo>
                <a:cubicBezTo>
                  <a:pt x="99175" y="119706"/>
                  <a:pt x="99175" y="119706"/>
                  <a:pt x="99175" y="119706"/>
                </a:cubicBezTo>
                <a:cubicBezTo>
                  <a:pt x="103600" y="119706"/>
                  <a:pt x="103600" y="117066"/>
                  <a:pt x="103600" y="114425"/>
                </a:cubicBezTo>
                <a:cubicBezTo>
                  <a:pt x="103600" y="67481"/>
                  <a:pt x="103600" y="67481"/>
                  <a:pt x="103600" y="67481"/>
                </a:cubicBezTo>
                <a:cubicBezTo>
                  <a:pt x="115314" y="67481"/>
                  <a:pt x="115314" y="67481"/>
                  <a:pt x="115314" y="67481"/>
                </a:cubicBezTo>
                <a:cubicBezTo>
                  <a:pt x="117396" y="67481"/>
                  <a:pt x="119739" y="64841"/>
                  <a:pt x="117396" y="62493"/>
                </a:cubicBezTo>
              </a:path>
            </a:pathLst>
          </a:custGeom>
          <a:solidFill>
            <a:srgbClr val="424A54"/>
          </a:solidFill>
          <a:ln>
            <a:noFill/>
          </a:ln>
        </p:spPr>
        <p:txBody>
          <a:bodyPr lIns="91400" tIns="45700" rIns="91400" bIns="45700" anchor="ctr" anchorCtr="0">
            <a:noAutofit/>
          </a:bodyPr>
          <a:lstStyle/>
          <a:p>
            <a:pPr marL="0" marR="0" lvl="0" indent="0" algn="l" rtl="0">
              <a:spcBef>
                <a:spcPts val="0"/>
              </a:spcBef>
              <a:buNone/>
            </a:pPr>
            <a:endParaRPr sz="3600">
              <a:solidFill>
                <a:schemeClr val="dk1"/>
              </a:solidFill>
              <a:latin typeface="Lato"/>
              <a:ea typeface="Lato"/>
              <a:cs typeface="Lato"/>
              <a:sym typeface="Lato"/>
            </a:endParaRPr>
          </a:p>
        </p:txBody>
      </p:sp>
      <p:sp>
        <p:nvSpPr>
          <p:cNvPr id="19" name="ZoneTexte 18">
            <a:extLst>
              <a:ext uri="{FF2B5EF4-FFF2-40B4-BE49-F238E27FC236}">
                <a16:creationId xmlns:a16="http://schemas.microsoft.com/office/drawing/2014/main" id="{0C5CC901-DD1A-6B4E-9225-B32475BC95E1}"/>
              </a:ext>
            </a:extLst>
          </p:cNvPr>
          <p:cNvSpPr txBox="1"/>
          <p:nvPr userDrawn="1"/>
        </p:nvSpPr>
        <p:spPr>
          <a:xfrm>
            <a:off x="6732240"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20" name="Espace réservé du texte 4">
            <a:extLst>
              <a:ext uri="{FF2B5EF4-FFF2-40B4-BE49-F238E27FC236}">
                <a16:creationId xmlns:a16="http://schemas.microsoft.com/office/drawing/2014/main" id="{9265F587-209E-8441-88F5-14ADBFCF6BEE}"/>
              </a:ext>
            </a:extLst>
          </p:cNvPr>
          <p:cNvSpPr>
            <a:spLocks noGrp="1"/>
          </p:cNvSpPr>
          <p:nvPr>
            <p:ph type="body" sz="quarter" idx="13" hasCustomPrompt="1"/>
          </p:nvPr>
        </p:nvSpPr>
        <p:spPr>
          <a:xfrm>
            <a:off x="4716463" y="6165304"/>
            <a:ext cx="1871662" cy="692696"/>
          </a:xfrm>
          <a:prstGeom prst="rect">
            <a:avLst/>
          </a:prstGeom>
        </p:spPr>
        <p:txBody>
          <a:bodyPr lIns="0" tIns="0" rIns="0" bIns="0" anchor="ctr" anchorCtr="0"/>
          <a:lstStyle>
            <a:lvl1pPr marL="0" indent="0" algn="r">
              <a:buNone/>
              <a:defRPr sz="1200">
                <a:solidFill>
                  <a:schemeClr val="bg1"/>
                </a:solidFill>
              </a:defRPr>
            </a:lvl1pPr>
          </a:lstStyle>
          <a:p>
            <a:pPr lvl="0"/>
            <a:r>
              <a:rPr lang="fr-FR" dirty="0"/>
              <a:t>Site internet</a:t>
            </a:r>
          </a:p>
        </p:txBody>
      </p:sp>
    </p:spTree>
    <p:extLst>
      <p:ext uri="{BB962C8B-B14F-4D97-AF65-F5344CB8AC3E}">
        <p14:creationId xmlns:p14="http://schemas.microsoft.com/office/powerpoint/2010/main" val="251710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du texte 10">
            <a:extLst>
              <a:ext uri="{FF2B5EF4-FFF2-40B4-BE49-F238E27FC236}">
                <a16:creationId xmlns:a16="http://schemas.microsoft.com/office/drawing/2014/main" id="{3D578572-C9C4-1B45-A1B9-7C1C5FB79D3E}"/>
              </a:ext>
            </a:extLst>
          </p:cNvPr>
          <p:cNvSpPr>
            <a:spLocks noGrp="1"/>
          </p:cNvSpPr>
          <p:nvPr>
            <p:ph type="body" sz="quarter" idx="10" hasCustomPrompt="1"/>
          </p:nvPr>
        </p:nvSpPr>
        <p:spPr>
          <a:xfrm>
            <a:off x="1331912" y="6165304"/>
            <a:ext cx="3240087" cy="692696"/>
          </a:xfrm>
          <a:prstGeom prst="rect">
            <a:avLst/>
          </a:prstGeom>
        </p:spPr>
        <p:txBody>
          <a:bodyPr lIns="0" tIns="0" rIns="0" bIns="0" anchor="ctr" anchorCtr="0"/>
          <a:lstStyle>
            <a:lvl1pPr marL="0" indent="0">
              <a:buFontTx/>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fr-FR" dirty="0"/>
              <a:t>Titre de votre présentation</a:t>
            </a:r>
          </a:p>
        </p:txBody>
      </p:sp>
      <p:sp>
        <p:nvSpPr>
          <p:cNvPr id="11" name="Title 1">
            <a:extLst>
              <a:ext uri="{FF2B5EF4-FFF2-40B4-BE49-F238E27FC236}">
                <a16:creationId xmlns:a16="http://schemas.microsoft.com/office/drawing/2014/main" id="{1E8D2074-61F0-EF41-B804-FB76C3788CFF}"/>
              </a:ext>
            </a:extLst>
          </p:cNvPr>
          <p:cNvSpPr>
            <a:spLocks noGrp="1"/>
          </p:cNvSpPr>
          <p:nvPr>
            <p:ph type="title"/>
          </p:nvPr>
        </p:nvSpPr>
        <p:spPr>
          <a:xfrm>
            <a:off x="273665" y="4739680"/>
            <a:ext cx="8596667" cy="566738"/>
          </a:xfrm>
          <a:prstGeom prst="rect">
            <a:avLst/>
          </a:prstGeom>
        </p:spPr>
        <p:txBody>
          <a:bodyPr anchor="b">
            <a:normAutofit/>
          </a:bodyPr>
          <a:lstStyle>
            <a:lvl1pPr algn="l">
              <a:defRPr sz="2400" b="1">
                <a:solidFill>
                  <a:srgbClr val="45A59D"/>
                </a:solidFill>
              </a:defRPr>
            </a:lvl1pPr>
          </a:lstStyle>
          <a:p>
            <a:r>
              <a:rPr lang="fr-FR" dirty="0"/>
              <a:t>Modifiez le style du titre</a:t>
            </a:r>
            <a:endParaRPr lang="en-US" dirty="0"/>
          </a:p>
        </p:txBody>
      </p:sp>
      <p:sp>
        <p:nvSpPr>
          <p:cNvPr id="12" name="Picture Placeholder 2">
            <a:extLst>
              <a:ext uri="{FF2B5EF4-FFF2-40B4-BE49-F238E27FC236}">
                <a16:creationId xmlns:a16="http://schemas.microsoft.com/office/drawing/2014/main" id="{C53D8247-2A2A-D24D-B691-474156EAB7C5}"/>
              </a:ext>
            </a:extLst>
          </p:cNvPr>
          <p:cNvSpPr>
            <a:spLocks noGrp="1" noChangeAspect="1"/>
          </p:cNvSpPr>
          <p:nvPr>
            <p:ph type="pic" idx="1"/>
          </p:nvPr>
        </p:nvSpPr>
        <p:spPr>
          <a:xfrm>
            <a:off x="273665" y="548680"/>
            <a:ext cx="8596668" cy="3845718"/>
          </a:xfrm>
          <a:prstGeom prst="rect">
            <a:avLst/>
          </a:prstGeo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Cliquez sur l’icône pour ajouter une image</a:t>
            </a:r>
            <a:endParaRPr lang="en-US" dirty="0"/>
          </a:p>
        </p:txBody>
      </p:sp>
      <p:sp>
        <p:nvSpPr>
          <p:cNvPr id="13" name="Text Placeholder 3">
            <a:extLst>
              <a:ext uri="{FF2B5EF4-FFF2-40B4-BE49-F238E27FC236}">
                <a16:creationId xmlns:a16="http://schemas.microsoft.com/office/drawing/2014/main" id="{DE647747-A5BC-9846-859B-08CB3076D164}"/>
              </a:ext>
            </a:extLst>
          </p:cNvPr>
          <p:cNvSpPr>
            <a:spLocks noGrp="1"/>
          </p:cNvSpPr>
          <p:nvPr>
            <p:ph type="body" sz="half" idx="2"/>
          </p:nvPr>
        </p:nvSpPr>
        <p:spPr>
          <a:xfrm>
            <a:off x="273665" y="5306418"/>
            <a:ext cx="8596667" cy="674024"/>
          </a:xfrm>
          <a:prstGeom prst="rect">
            <a:avLst/>
          </a:prstGeo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9" name="ZoneTexte 18">
            <a:extLst>
              <a:ext uri="{FF2B5EF4-FFF2-40B4-BE49-F238E27FC236}">
                <a16:creationId xmlns:a16="http://schemas.microsoft.com/office/drawing/2014/main" id="{AACD686F-E67C-0049-BC07-CBC10AA51E9B}"/>
              </a:ext>
            </a:extLst>
          </p:cNvPr>
          <p:cNvSpPr txBox="1"/>
          <p:nvPr userDrawn="1"/>
        </p:nvSpPr>
        <p:spPr>
          <a:xfrm>
            <a:off x="8249632"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20" name="ZoneTexte 19">
            <a:extLst>
              <a:ext uri="{FF2B5EF4-FFF2-40B4-BE49-F238E27FC236}">
                <a16:creationId xmlns:a16="http://schemas.microsoft.com/office/drawing/2014/main" id="{D8CC53D2-72AB-F444-B0D6-E639EFB8446B}"/>
              </a:ext>
            </a:extLst>
          </p:cNvPr>
          <p:cNvSpPr txBox="1"/>
          <p:nvPr userDrawn="1"/>
        </p:nvSpPr>
        <p:spPr>
          <a:xfrm>
            <a:off x="8515350" y="6165304"/>
            <a:ext cx="628650" cy="692696"/>
          </a:xfrm>
          <a:prstGeom prst="rect">
            <a:avLst/>
          </a:prstGeom>
          <a:noFill/>
        </p:spPr>
        <p:txBody>
          <a:bodyPr wrap="square" lIns="0" tIns="0" rIns="0" bIns="0" rtlCol="0" anchor="ctr" anchorCtr="0">
            <a:noAutofit/>
          </a:bodyPr>
          <a:lstStyle/>
          <a:p>
            <a:pPr algn="ctr"/>
            <a:fld id="{BE95CEF7-3B83-8B4D-9762-72773A2E5289}" type="slidenum">
              <a:rPr lang="fr-FR" sz="1200" b="1" smtClean="0">
                <a:solidFill>
                  <a:schemeClr val="bg1"/>
                </a:solidFill>
              </a:rPr>
              <a:pPr algn="ctr"/>
              <a:t>‹N°›</a:t>
            </a:fld>
            <a:endParaRPr lang="fr-FR" sz="1200" b="1" dirty="0">
              <a:solidFill>
                <a:schemeClr val="bg1"/>
              </a:solidFill>
            </a:endParaRPr>
          </a:p>
        </p:txBody>
      </p:sp>
      <p:sp>
        <p:nvSpPr>
          <p:cNvPr id="21" name="Shape 4880">
            <a:extLst>
              <a:ext uri="{FF2B5EF4-FFF2-40B4-BE49-F238E27FC236}">
                <a16:creationId xmlns:a16="http://schemas.microsoft.com/office/drawing/2014/main" id="{6A4B9627-9DAF-D74D-BC08-D64CC33E76A5}"/>
              </a:ext>
            </a:extLst>
          </p:cNvPr>
          <p:cNvSpPr>
            <a:spLocks noChangeAspect="1"/>
          </p:cNvSpPr>
          <p:nvPr userDrawn="1"/>
        </p:nvSpPr>
        <p:spPr>
          <a:xfrm>
            <a:off x="6680785" y="6456763"/>
            <a:ext cx="123463" cy="109778"/>
          </a:xfrm>
          <a:custGeom>
            <a:avLst/>
            <a:gdLst/>
            <a:ahLst/>
            <a:cxnLst/>
            <a:rect l="0" t="0" r="0" b="0"/>
            <a:pathLst>
              <a:path w="120000" h="120000" extrusionOk="0">
                <a:moveTo>
                  <a:pt x="117396" y="62493"/>
                </a:moveTo>
                <a:lnTo>
                  <a:pt x="117396" y="62493"/>
                </a:lnTo>
                <a:cubicBezTo>
                  <a:pt x="64295" y="4987"/>
                  <a:pt x="64295" y="4987"/>
                  <a:pt x="64295" y="4987"/>
                </a:cubicBezTo>
                <a:cubicBezTo>
                  <a:pt x="61952" y="0"/>
                  <a:pt x="57527" y="0"/>
                  <a:pt x="55184" y="4987"/>
                </a:cubicBezTo>
                <a:cubicBezTo>
                  <a:pt x="2342" y="62493"/>
                  <a:pt x="2342" y="62493"/>
                  <a:pt x="2342" y="62493"/>
                </a:cubicBezTo>
                <a:cubicBezTo>
                  <a:pt x="0" y="64841"/>
                  <a:pt x="2342" y="67481"/>
                  <a:pt x="4685" y="67481"/>
                </a:cubicBezTo>
                <a:cubicBezTo>
                  <a:pt x="16138" y="67481"/>
                  <a:pt x="16138" y="67481"/>
                  <a:pt x="16138" y="67481"/>
                </a:cubicBezTo>
                <a:cubicBezTo>
                  <a:pt x="16138" y="114425"/>
                  <a:pt x="16138" y="114425"/>
                  <a:pt x="16138" y="114425"/>
                </a:cubicBezTo>
                <a:cubicBezTo>
                  <a:pt x="16138" y="117066"/>
                  <a:pt x="16138" y="119706"/>
                  <a:pt x="20563" y="119706"/>
                </a:cubicBezTo>
                <a:cubicBezTo>
                  <a:pt x="46073" y="119706"/>
                  <a:pt x="46073" y="119706"/>
                  <a:pt x="46073" y="119706"/>
                </a:cubicBezTo>
                <a:cubicBezTo>
                  <a:pt x="46073" y="72762"/>
                  <a:pt x="46073" y="72762"/>
                  <a:pt x="46073" y="72762"/>
                </a:cubicBezTo>
                <a:cubicBezTo>
                  <a:pt x="73665" y="72762"/>
                  <a:pt x="73665" y="72762"/>
                  <a:pt x="73665" y="72762"/>
                </a:cubicBezTo>
                <a:cubicBezTo>
                  <a:pt x="73665" y="119706"/>
                  <a:pt x="73665" y="119706"/>
                  <a:pt x="73665" y="119706"/>
                </a:cubicBezTo>
                <a:cubicBezTo>
                  <a:pt x="99175" y="119706"/>
                  <a:pt x="99175" y="119706"/>
                  <a:pt x="99175" y="119706"/>
                </a:cubicBezTo>
                <a:cubicBezTo>
                  <a:pt x="103600" y="119706"/>
                  <a:pt x="103600" y="117066"/>
                  <a:pt x="103600" y="114425"/>
                </a:cubicBezTo>
                <a:cubicBezTo>
                  <a:pt x="103600" y="67481"/>
                  <a:pt x="103600" y="67481"/>
                  <a:pt x="103600" y="67481"/>
                </a:cubicBezTo>
                <a:cubicBezTo>
                  <a:pt x="115314" y="67481"/>
                  <a:pt x="115314" y="67481"/>
                  <a:pt x="115314" y="67481"/>
                </a:cubicBezTo>
                <a:cubicBezTo>
                  <a:pt x="117396" y="67481"/>
                  <a:pt x="119739" y="64841"/>
                  <a:pt x="117396" y="62493"/>
                </a:cubicBezTo>
              </a:path>
            </a:pathLst>
          </a:custGeom>
          <a:solidFill>
            <a:srgbClr val="424A54"/>
          </a:solidFill>
          <a:ln>
            <a:noFill/>
          </a:ln>
        </p:spPr>
        <p:txBody>
          <a:bodyPr lIns="91400" tIns="45700" rIns="91400" bIns="45700" anchor="ctr" anchorCtr="0">
            <a:noAutofit/>
          </a:bodyPr>
          <a:lstStyle/>
          <a:p>
            <a:pPr marL="0" marR="0" lvl="0" indent="0" algn="l" rtl="0">
              <a:spcBef>
                <a:spcPts val="0"/>
              </a:spcBef>
              <a:buNone/>
            </a:pPr>
            <a:endParaRPr sz="3600">
              <a:solidFill>
                <a:schemeClr val="dk1"/>
              </a:solidFill>
              <a:latin typeface="Lato"/>
              <a:ea typeface="Lato"/>
              <a:cs typeface="Lato"/>
              <a:sym typeface="Lato"/>
            </a:endParaRPr>
          </a:p>
        </p:txBody>
      </p:sp>
      <p:sp>
        <p:nvSpPr>
          <p:cNvPr id="22" name="ZoneTexte 21">
            <a:extLst>
              <a:ext uri="{FF2B5EF4-FFF2-40B4-BE49-F238E27FC236}">
                <a16:creationId xmlns:a16="http://schemas.microsoft.com/office/drawing/2014/main" id="{42D5E3A6-0F48-9B4C-8AB2-1E9C094B738D}"/>
              </a:ext>
            </a:extLst>
          </p:cNvPr>
          <p:cNvSpPr txBox="1"/>
          <p:nvPr userDrawn="1"/>
        </p:nvSpPr>
        <p:spPr>
          <a:xfrm>
            <a:off x="6732240"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23" name="Espace réservé du texte 4">
            <a:extLst>
              <a:ext uri="{FF2B5EF4-FFF2-40B4-BE49-F238E27FC236}">
                <a16:creationId xmlns:a16="http://schemas.microsoft.com/office/drawing/2014/main" id="{E561801F-A72E-0843-A876-EFAC6C2B317F}"/>
              </a:ext>
            </a:extLst>
          </p:cNvPr>
          <p:cNvSpPr>
            <a:spLocks noGrp="1"/>
          </p:cNvSpPr>
          <p:nvPr>
            <p:ph type="body" sz="quarter" idx="13" hasCustomPrompt="1"/>
          </p:nvPr>
        </p:nvSpPr>
        <p:spPr>
          <a:xfrm>
            <a:off x="4716463" y="6165304"/>
            <a:ext cx="1871662" cy="692696"/>
          </a:xfrm>
          <a:prstGeom prst="rect">
            <a:avLst/>
          </a:prstGeom>
        </p:spPr>
        <p:txBody>
          <a:bodyPr lIns="0" tIns="0" rIns="0" bIns="0" anchor="ctr" anchorCtr="0"/>
          <a:lstStyle>
            <a:lvl1pPr marL="0" indent="0" algn="r">
              <a:buNone/>
              <a:defRPr sz="1200">
                <a:solidFill>
                  <a:schemeClr val="bg1"/>
                </a:solidFill>
              </a:defRPr>
            </a:lvl1pPr>
          </a:lstStyle>
          <a:p>
            <a:pPr lvl="0"/>
            <a:r>
              <a:rPr lang="fr-FR" dirty="0"/>
              <a:t>Site internet</a:t>
            </a:r>
          </a:p>
        </p:txBody>
      </p:sp>
    </p:spTree>
    <p:extLst>
      <p:ext uri="{BB962C8B-B14F-4D97-AF65-F5344CB8AC3E}">
        <p14:creationId xmlns:p14="http://schemas.microsoft.com/office/powerpoint/2010/main" val="2399280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du texte 10">
            <a:extLst>
              <a:ext uri="{FF2B5EF4-FFF2-40B4-BE49-F238E27FC236}">
                <a16:creationId xmlns:a16="http://schemas.microsoft.com/office/drawing/2014/main" id="{70D971BD-59A7-2144-B898-0703E4BC318D}"/>
              </a:ext>
            </a:extLst>
          </p:cNvPr>
          <p:cNvSpPr>
            <a:spLocks noGrp="1"/>
          </p:cNvSpPr>
          <p:nvPr>
            <p:ph type="body" sz="quarter" idx="10" hasCustomPrompt="1"/>
          </p:nvPr>
        </p:nvSpPr>
        <p:spPr>
          <a:xfrm>
            <a:off x="1331912" y="6165304"/>
            <a:ext cx="3240087" cy="692696"/>
          </a:xfrm>
          <a:prstGeom prst="rect">
            <a:avLst/>
          </a:prstGeom>
        </p:spPr>
        <p:txBody>
          <a:bodyPr lIns="0" tIns="0" rIns="0" bIns="0" anchor="ctr" anchorCtr="0"/>
          <a:lstStyle>
            <a:lvl1pPr marL="0" indent="0">
              <a:buFontTx/>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fr-FR" dirty="0"/>
              <a:t>Titre de votre présentation</a:t>
            </a:r>
          </a:p>
        </p:txBody>
      </p:sp>
      <p:sp>
        <p:nvSpPr>
          <p:cNvPr id="18" name="ZoneTexte 17">
            <a:extLst>
              <a:ext uri="{FF2B5EF4-FFF2-40B4-BE49-F238E27FC236}">
                <a16:creationId xmlns:a16="http://schemas.microsoft.com/office/drawing/2014/main" id="{E1FB2811-91F4-2B41-B4A3-F1CE4C781ED2}"/>
              </a:ext>
            </a:extLst>
          </p:cNvPr>
          <p:cNvSpPr txBox="1"/>
          <p:nvPr userDrawn="1"/>
        </p:nvSpPr>
        <p:spPr>
          <a:xfrm>
            <a:off x="8249632"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19" name="ZoneTexte 18">
            <a:extLst>
              <a:ext uri="{FF2B5EF4-FFF2-40B4-BE49-F238E27FC236}">
                <a16:creationId xmlns:a16="http://schemas.microsoft.com/office/drawing/2014/main" id="{C885B1D1-1FD9-F940-A9F4-C6B3822C55AF}"/>
              </a:ext>
            </a:extLst>
          </p:cNvPr>
          <p:cNvSpPr txBox="1"/>
          <p:nvPr userDrawn="1"/>
        </p:nvSpPr>
        <p:spPr>
          <a:xfrm>
            <a:off x="8515350" y="6165304"/>
            <a:ext cx="628650" cy="692696"/>
          </a:xfrm>
          <a:prstGeom prst="rect">
            <a:avLst/>
          </a:prstGeom>
          <a:noFill/>
        </p:spPr>
        <p:txBody>
          <a:bodyPr wrap="square" lIns="0" tIns="0" rIns="0" bIns="0" rtlCol="0" anchor="ctr" anchorCtr="0">
            <a:noAutofit/>
          </a:bodyPr>
          <a:lstStyle/>
          <a:p>
            <a:pPr algn="ctr"/>
            <a:fld id="{BE95CEF7-3B83-8B4D-9762-72773A2E5289}" type="slidenum">
              <a:rPr lang="fr-FR" sz="1200" b="1" smtClean="0">
                <a:solidFill>
                  <a:schemeClr val="bg1"/>
                </a:solidFill>
              </a:rPr>
              <a:pPr algn="ctr"/>
              <a:t>‹N°›</a:t>
            </a:fld>
            <a:endParaRPr lang="fr-FR" sz="1200" b="1" dirty="0">
              <a:solidFill>
                <a:schemeClr val="bg1"/>
              </a:solidFill>
            </a:endParaRPr>
          </a:p>
        </p:txBody>
      </p:sp>
      <p:sp>
        <p:nvSpPr>
          <p:cNvPr id="20" name="Shape 4880">
            <a:extLst>
              <a:ext uri="{FF2B5EF4-FFF2-40B4-BE49-F238E27FC236}">
                <a16:creationId xmlns:a16="http://schemas.microsoft.com/office/drawing/2014/main" id="{1631A397-0493-214C-BE66-24D2263B078B}"/>
              </a:ext>
            </a:extLst>
          </p:cNvPr>
          <p:cNvSpPr>
            <a:spLocks noChangeAspect="1"/>
          </p:cNvSpPr>
          <p:nvPr userDrawn="1"/>
        </p:nvSpPr>
        <p:spPr>
          <a:xfrm>
            <a:off x="6680785" y="6456763"/>
            <a:ext cx="123463" cy="109778"/>
          </a:xfrm>
          <a:custGeom>
            <a:avLst/>
            <a:gdLst/>
            <a:ahLst/>
            <a:cxnLst/>
            <a:rect l="0" t="0" r="0" b="0"/>
            <a:pathLst>
              <a:path w="120000" h="120000" extrusionOk="0">
                <a:moveTo>
                  <a:pt x="117396" y="62493"/>
                </a:moveTo>
                <a:lnTo>
                  <a:pt x="117396" y="62493"/>
                </a:lnTo>
                <a:cubicBezTo>
                  <a:pt x="64295" y="4987"/>
                  <a:pt x="64295" y="4987"/>
                  <a:pt x="64295" y="4987"/>
                </a:cubicBezTo>
                <a:cubicBezTo>
                  <a:pt x="61952" y="0"/>
                  <a:pt x="57527" y="0"/>
                  <a:pt x="55184" y="4987"/>
                </a:cubicBezTo>
                <a:cubicBezTo>
                  <a:pt x="2342" y="62493"/>
                  <a:pt x="2342" y="62493"/>
                  <a:pt x="2342" y="62493"/>
                </a:cubicBezTo>
                <a:cubicBezTo>
                  <a:pt x="0" y="64841"/>
                  <a:pt x="2342" y="67481"/>
                  <a:pt x="4685" y="67481"/>
                </a:cubicBezTo>
                <a:cubicBezTo>
                  <a:pt x="16138" y="67481"/>
                  <a:pt x="16138" y="67481"/>
                  <a:pt x="16138" y="67481"/>
                </a:cubicBezTo>
                <a:cubicBezTo>
                  <a:pt x="16138" y="114425"/>
                  <a:pt x="16138" y="114425"/>
                  <a:pt x="16138" y="114425"/>
                </a:cubicBezTo>
                <a:cubicBezTo>
                  <a:pt x="16138" y="117066"/>
                  <a:pt x="16138" y="119706"/>
                  <a:pt x="20563" y="119706"/>
                </a:cubicBezTo>
                <a:cubicBezTo>
                  <a:pt x="46073" y="119706"/>
                  <a:pt x="46073" y="119706"/>
                  <a:pt x="46073" y="119706"/>
                </a:cubicBezTo>
                <a:cubicBezTo>
                  <a:pt x="46073" y="72762"/>
                  <a:pt x="46073" y="72762"/>
                  <a:pt x="46073" y="72762"/>
                </a:cubicBezTo>
                <a:cubicBezTo>
                  <a:pt x="73665" y="72762"/>
                  <a:pt x="73665" y="72762"/>
                  <a:pt x="73665" y="72762"/>
                </a:cubicBezTo>
                <a:cubicBezTo>
                  <a:pt x="73665" y="119706"/>
                  <a:pt x="73665" y="119706"/>
                  <a:pt x="73665" y="119706"/>
                </a:cubicBezTo>
                <a:cubicBezTo>
                  <a:pt x="99175" y="119706"/>
                  <a:pt x="99175" y="119706"/>
                  <a:pt x="99175" y="119706"/>
                </a:cubicBezTo>
                <a:cubicBezTo>
                  <a:pt x="103600" y="119706"/>
                  <a:pt x="103600" y="117066"/>
                  <a:pt x="103600" y="114425"/>
                </a:cubicBezTo>
                <a:cubicBezTo>
                  <a:pt x="103600" y="67481"/>
                  <a:pt x="103600" y="67481"/>
                  <a:pt x="103600" y="67481"/>
                </a:cubicBezTo>
                <a:cubicBezTo>
                  <a:pt x="115314" y="67481"/>
                  <a:pt x="115314" y="67481"/>
                  <a:pt x="115314" y="67481"/>
                </a:cubicBezTo>
                <a:cubicBezTo>
                  <a:pt x="117396" y="67481"/>
                  <a:pt x="119739" y="64841"/>
                  <a:pt x="117396" y="62493"/>
                </a:cubicBezTo>
              </a:path>
            </a:pathLst>
          </a:custGeom>
          <a:solidFill>
            <a:srgbClr val="424A54"/>
          </a:solidFill>
          <a:ln>
            <a:noFill/>
          </a:ln>
        </p:spPr>
        <p:txBody>
          <a:bodyPr lIns="91400" tIns="45700" rIns="91400" bIns="45700" anchor="ctr" anchorCtr="0">
            <a:noAutofit/>
          </a:bodyPr>
          <a:lstStyle/>
          <a:p>
            <a:pPr marL="0" marR="0" lvl="0" indent="0" algn="l" rtl="0">
              <a:spcBef>
                <a:spcPts val="0"/>
              </a:spcBef>
              <a:buNone/>
            </a:pPr>
            <a:endParaRPr sz="3600">
              <a:solidFill>
                <a:schemeClr val="dk1"/>
              </a:solidFill>
              <a:latin typeface="Lato"/>
              <a:ea typeface="Lato"/>
              <a:cs typeface="Lato"/>
              <a:sym typeface="Lato"/>
            </a:endParaRPr>
          </a:p>
        </p:txBody>
      </p:sp>
      <p:sp>
        <p:nvSpPr>
          <p:cNvPr id="21" name="ZoneTexte 20">
            <a:extLst>
              <a:ext uri="{FF2B5EF4-FFF2-40B4-BE49-F238E27FC236}">
                <a16:creationId xmlns:a16="http://schemas.microsoft.com/office/drawing/2014/main" id="{D0DC3234-B441-3748-8C8E-1C14A52C94E0}"/>
              </a:ext>
            </a:extLst>
          </p:cNvPr>
          <p:cNvSpPr txBox="1"/>
          <p:nvPr userDrawn="1"/>
        </p:nvSpPr>
        <p:spPr>
          <a:xfrm>
            <a:off x="6732240"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22" name="Espace réservé du texte 4">
            <a:extLst>
              <a:ext uri="{FF2B5EF4-FFF2-40B4-BE49-F238E27FC236}">
                <a16:creationId xmlns:a16="http://schemas.microsoft.com/office/drawing/2014/main" id="{B11BE8E6-20F5-9B42-92D6-6441BF9D033F}"/>
              </a:ext>
            </a:extLst>
          </p:cNvPr>
          <p:cNvSpPr>
            <a:spLocks noGrp="1"/>
          </p:cNvSpPr>
          <p:nvPr>
            <p:ph type="body" sz="quarter" idx="13" hasCustomPrompt="1"/>
          </p:nvPr>
        </p:nvSpPr>
        <p:spPr>
          <a:xfrm>
            <a:off x="4716463" y="6165304"/>
            <a:ext cx="1871662" cy="692696"/>
          </a:xfrm>
          <a:prstGeom prst="rect">
            <a:avLst/>
          </a:prstGeom>
        </p:spPr>
        <p:txBody>
          <a:bodyPr lIns="0" tIns="0" rIns="0" bIns="0" anchor="ctr" anchorCtr="0"/>
          <a:lstStyle>
            <a:lvl1pPr marL="0" indent="0" algn="r">
              <a:buNone/>
              <a:defRPr sz="1200">
                <a:solidFill>
                  <a:schemeClr val="bg1"/>
                </a:solidFill>
              </a:defRPr>
            </a:lvl1pPr>
          </a:lstStyle>
          <a:p>
            <a:pPr lvl="0"/>
            <a:r>
              <a:rPr lang="fr-FR" dirty="0"/>
              <a:t>Site internet</a:t>
            </a:r>
          </a:p>
        </p:txBody>
      </p:sp>
      <p:sp>
        <p:nvSpPr>
          <p:cNvPr id="2" name="Titre 1">
            <a:extLst>
              <a:ext uri="{FF2B5EF4-FFF2-40B4-BE49-F238E27FC236}">
                <a16:creationId xmlns:a16="http://schemas.microsoft.com/office/drawing/2014/main" id="{049356C6-30B1-6249-BD7B-60548AE285BE}"/>
              </a:ext>
            </a:extLst>
          </p:cNvPr>
          <p:cNvSpPr>
            <a:spLocks noGrp="1"/>
          </p:cNvSpPr>
          <p:nvPr>
            <p:ph type="title"/>
          </p:nvPr>
        </p:nvSpPr>
        <p:spPr>
          <a:xfrm>
            <a:off x="628650" y="365125"/>
            <a:ext cx="7886700" cy="1325563"/>
          </a:xfrm>
          <a:prstGeom prst="rect">
            <a:avLst/>
          </a:prstGeom>
        </p:spPr>
        <p:txBody>
          <a:bodyPr/>
          <a:lstStyle>
            <a:lvl1pPr>
              <a:defRPr sz="3600" b="1">
                <a:solidFill>
                  <a:srgbClr val="45A59D"/>
                </a:solidFill>
              </a:defRPr>
            </a:lvl1pPr>
          </a:lstStyle>
          <a:p>
            <a:r>
              <a:rPr lang="fr-FR" dirty="0"/>
              <a:t>Modifiez le style du titre</a:t>
            </a:r>
          </a:p>
        </p:txBody>
      </p:sp>
      <p:sp>
        <p:nvSpPr>
          <p:cNvPr id="4" name="Espace réservé du texte 3">
            <a:extLst>
              <a:ext uri="{FF2B5EF4-FFF2-40B4-BE49-F238E27FC236}">
                <a16:creationId xmlns:a16="http://schemas.microsoft.com/office/drawing/2014/main" id="{8AA72F4C-CE85-264D-8756-00E54BD95A6D}"/>
              </a:ext>
            </a:extLst>
          </p:cNvPr>
          <p:cNvSpPr>
            <a:spLocks noGrp="1"/>
          </p:cNvSpPr>
          <p:nvPr>
            <p:ph type="body" sz="quarter" idx="14"/>
          </p:nvPr>
        </p:nvSpPr>
        <p:spPr>
          <a:xfrm>
            <a:off x="628650" y="1844675"/>
            <a:ext cx="7886700" cy="1368425"/>
          </a:xfrm>
          <a:prstGeom prst="rect">
            <a:avLst/>
          </a:prstGeom>
        </p:spPr>
        <p:txBody>
          <a:bodyPr/>
          <a:lstStyle>
            <a:lvl1pPr marL="342900" indent="-342900">
              <a:buClr>
                <a:srgbClr val="45A59D"/>
              </a:buClr>
              <a:buFont typeface="Wingdings" pitchFamily="2" charset="2"/>
              <a:buChar char="§"/>
              <a:defRPr sz="1800">
                <a:solidFill>
                  <a:schemeClr val="tx1"/>
                </a:solidFill>
              </a:defRPr>
            </a:lvl1pPr>
            <a:lvl2pPr marL="742950" indent="-285750">
              <a:buClr>
                <a:srgbClr val="45A59D"/>
              </a:buClr>
              <a:buFont typeface="Wingdings" pitchFamily="2" charset="2"/>
              <a:buChar char="§"/>
              <a:defRPr sz="1800">
                <a:solidFill>
                  <a:schemeClr val="tx1"/>
                </a:solidFill>
              </a:defRPr>
            </a:lvl2pPr>
            <a:lvl3pPr marL="1143000" indent="-228600">
              <a:buClr>
                <a:srgbClr val="45A59D"/>
              </a:buClr>
              <a:buFont typeface="Wingdings" pitchFamily="2" charset="2"/>
              <a:buChar char="§"/>
              <a:defRPr sz="1800">
                <a:solidFill>
                  <a:schemeClr val="tx1"/>
                </a:solidFill>
              </a:defRPr>
            </a:lvl3pPr>
            <a:lvl4pPr marL="1600200" indent="-228600">
              <a:buClr>
                <a:srgbClr val="45A59D"/>
              </a:buClr>
              <a:buFont typeface="Wingdings" pitchFamily="2" charset="2"/>
              <a:buChar char="§"/>
              <a:defRPr sz="1800">
                <a:solidFill>
                  <a:schemeClr val="tx1"/>
                </a:solidFill>
              </a:defRPr>
            </a:lvl4pPr>
            <a:lvl5pPr marL="2057400" indent="-228600">
              <a:buClr>
                <a:srgbClr val="45A59D"/>
              </a:buClr>
              <a:buFont typeface="Wingdings" pitchFamily="2" charset="2"/>
              <a:buChar char="§"/>
              <a:defRPr sz="1800">
                <a:solidFill>
                  <a:schemeClr val="tx1"/>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52331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ce réservé du texte 10">
            <a:extLst>
              <a:ext uri="{FF2B5EF4-FFF2-40B4-BE49-F238E27FC236}">
                <a16:creationId xmlns:a16="http://schemas.microsoft.com/office/drawing/2014/main" id="{054735E8-42FE-474E-A01B-7A232636CBE7}"/>
              </a:ext>
            </a:extLst>
          </p:cNvPr>
          <p:cNvSpPr>
            <a:spLocks noGrp="1"/>
          </p:cNvSpPr>
          <p:nvPr>
            <p:ph type="body" sz="quarter" idx="10" hasCustomPrompt="1"/>
          </p:nvPr>
        </p:nvSpPr>
        <p:spPr>
          <a:xfrm>
            <a:off x="1331912" y="6165304"/>
            <a:ext cx="3240087" cy="692696"/>
          </a:xfrm>
          <a:prstGeom prst="rect">
            <a:avLst/>
          </a:prstGeom>
        </p:spPr>
        <p:txBody>
          <a:bodyPr lIns="0" tIns="0" rIns="0" bIns="0" anchor="ctr" anchorCtr="0"/>
          <a:lstStyle>
            <a:lvl1pPr marL="0" indent="0">
              <a:buFontTx/>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fr-FR" dirty="0"/>
              <a:t>Titre de votre présentation</a:t>
            </a:r>
          </a:p>
        </p:txBody>
      </p:sp>
      <p:sp>
        <p:nvSpPr>
          <p:cNvPr id="18" name="ZoneTexte 17">
            <a:extLst>
              <a:ext uri="{FF2B5EF4-FFF2-40B4-BE49-F238E27FC236}">
                <a16:creationId xmlns:a16="http://schemas.microsoft.com/office/drawing/2014/main" id="{2D1FFAAB-2D88-4343-B657-4D7E54301F4B}"/>
              </a:ext>
            </a:extLst>
          </p:cNvPr>
          <p:cNvSpPr txBox="1"/>
          <p:nvPr userDrawn="1"/>
        </p:nvSpPr>
        <p:spPr>
          <a:xfrm>
            <a:off x="8249632"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19" name="ZoneTexte 18">
            <a:extLst>
              <a:ext uri="{FF2B5EF4-FFF2-40B4-BE49-F238E27FC236}">
                <a16:creationId xmlns:a16="http://schemas.microsoft.com/office/drawing/2014/main" id="{B25D55BA-4318-A744-BABF-4D3AC917CC9D}"/>
              </a:ext>
            </a:extLst>
          </p:cNvPr>
          <p:cNvSpPr txBox="1"/>
          <p:nvPr userDrawn="1"/>
        </p:nvSpPr>
        <p:spPr>
          <a:xfrm>
            <a:off x="8515350" y="6165304"/>
            <a:ext cx="628650" cy="692696"/>
          </a:xfrm>
          <a:prstGeom prst="rect">
            <a:avLst/>
          </a:prstGeom>
          <a:noFill/>
        </p:spPr>
        <p:txBody>
          <a:bodyPr wrap="square" lIns="0" tIns="0" rIns="0" bIns="0" rtlCol="0" anchor="ctr" anchorCtr="0">
            <a:noAutofit/>
          </a:bodyPr>
          <a:lstStyle/>
          <a:p>
            <a:pPr algn="ctr"/>
            <a:fld id="{BE95CEF7-3B83-8B4D-9762-72773A2E5289}" type="slidenum">
              <a:rPr lang="fr-FR" sz="1200" b="1" smtClean="0">
                <a:solidFill>
                  <a:schemeClr val="bg1"/>
                </a:solidFill>
              </a:rPr>
              <a:pPr algn="ctr"/>
              <a:t>‹N°›</a:t>
            </a:fld>
            <a:endParaRPr lang="fr-FR" sz="1200" b="1" dirty="0">
              <a:solidFill>
                <a:schemeClr val="bg1"/>
              </a:solidFill>
            </a:endParaRPr>
          </a:p>
        </p:txBody>
      </p:sp>
      <p:sp>
        <p:nvSpPr>
          <p:cNvPr id="20" name="Shape 4880">
            <a:extLst>
              <a:ext uri="{FF2B5EF4-FFF2-40B4-BE49-F238E27FC236}">
                <a16:creationId xmlns:a16="http://schemas.microsoft.com/office/drawing/2014/main" id="{04CFF14A-9F40-8B41-A0EB-117F61C22577}"/>
              </a:ext>
            </a:extLst>
          </p:cNvPr>
          <p:cNvSpPr>
            <a:spLocks noChangeAspect="1"/>
          </p:cNvSpPr>
          <p:nvPr userDrawn="1"/>
        </p:nvSpPr>
        <p:spPr>
          <a:xfrm>
            <a:off x="6680785" y="6456763"/>
            <a:ext cx="123463" cy="109778"/>
          </a:xfrm>
          <a:custGeom>
            <a:avLst/>
            <a:gdLst/>
            <a:ahLst/>
            <a:cxnLst/>
            <a:rect l="0" t="0" r="0" b="0"/>
            <a:pathLst>
              <a:path w="120000" h="120000" extrusionOk="0">
                <a:moveTo>
                  <a:pt x="117396" y="62493"/>
                </a:moveTo>
                <a:lnTo>
                  <a:pt x="117396" y="62493"/>
                </a:lnTo>
                <a:cubicBezTo>
                  <a:pt x="64295" y="4987"/>
                  <a:pt x="64295" y="4987"/>
                  <a:pt x="64295" y="4987"/>
                </a:cubicBezTo>
                <a:cubicBezTo>
                  <a:pt x="61952" y="0"/>
                  <a:pt x="57527" y="0"/>
                  <a:pt x="55184" y="4987"/>
                </a:cubicBezTo>
                <a:cubicBezTo>
                  <a:pt x="2342" y="62493"/>
                  <a:pt x="2342" y="62493"/>
                  <a:pt x="2342" y="62493"/>
                </a:cubicBezTo>
                <a:cubicBezTo>
                  <a:pt x="0" y="64841"/>
                  <a:pt x="2342" y="67481"/>
                  <a:pt x="4685" y="67481"/>
                </a:cubicBezTo>
                <a:cubicBezTo>
                  <a:pt x="16138" y="67481"/>
                  <a:pt x="16138" y="67481"/>
                  <a:pt x="16138" y="67481"/>
                </a:cubicBezTo>
                <a:cubicBezTo>
                  <a:pt x="16138" y="114425"/>
                  <a:pt x="16138" y="114425"/>
                  <a:pt x="16138" y="114425"/>
                </a:cubicBezTo>
                <a:cubicBezTo>
                  <a:pt x="16138" y="117066"/>
                  <a:pt x="16138" y="119706"/>
                  <a:pt x="20563" y="119706"/>
                </a:cubicBezTo>
                <a:cubicBezTo>
                  <a:pt x="46073" y="119706"/>
                  <a:pt x="46073" y="119706"/>
                  <a:pt x="46073" y="119706"/>
                </a:cubicBezTo>
                <a:cubicBezTo>
                  <a:pt x="46073" y="72762"/>
                  <a:pt x="46073" y="72762"/>
                  <a:pt x="46073" y="72762"/>
                </a:cubicBezTo>
                <a:cubicBezTo>
                  <a:pt x="73665" y="72762"/>
                  <a:pt x="73665" y="72762"/>
                  <a:pt x="73665" y="72762"/>
                </a:cubicBezTo>
                <a:cubicBezTo>
                  <a:pt x="73665" y="119706"/>
                  <a:pt x="73665" y="119706"/>
                  <a:pt x="73665" y="119706"/>
                </a:cubicBezTo>
                <a:cubicBezTo>
                  <a:pt x="99175" y="119706"/>
                  <a:pt x="99175" y="119706"/>
                  <a:pt x="99175" y="119706"/>
                </a:cubicBezTo>
                <a:cubicBezTo>
                  <a:pt x="103600" y="119706"/>
                  <a:pt x="103600" y="117066"/>
                  <a:pt x="103600" y="114425"/>
                </a:cubicBezTo>
                <a:cubicBezTo>
                  <a:pt x="103600" y="67481"/>
                  <a:pt x="103600" y="67481"/>
                  <a:pt x="103600" y="67481"/>
                </a:cubicBezTo>
                <a:cubicBezTo>
                  <a:pt x="115314" y="67481"/>
                  <a:pt x="115314" y="67481"/>
                  <a:pt x="115314" y="67481"/>
                </a:cubicBezTo>
                <a:cubicBezTo>
                  <a:pt x="117396" y="67481"/>
                  <a:pt x="119739" y="64841"/>
                  <a:pt x="117396" y="62493"/>
                </a:cubicBezTo>
              </a:path>
            </a:pathLst>
          </a:custGeom>
          <a:solidFill>
            <a:srgbClr val="424A54"/>
          </a:solidFill>
          <a:ln>
            <a:noFill/>
          </a:ln>
        </p:spPr>
        <p:txBody>
          <a:bodyPr lIns="91400" tIns="45700" rIns="91400" bIns="45700" anchor="ctr" anchorCtr="0">
            <a:noAutofit/>
          </a:bodyPr>
          <a:lstStyle/>
          <a:p>
            <a:pPr marL="0" marR="0" lvl="0" indent="0" algn="l" rtl="0">
              <a:spcBef>
                <a:spcPts val="0"/>
              </a:spcBef>
              <a:buNone/>
            </a:pPr>
            <a:endParaRPr sz="3600">
              <a:solidFill>
                <a:schemeClr val="dk1"/>
              </a:solidFill>
              <a:latin typeface="Lato"/>
              <a:ea typeface="Lato"/>
              <a:cs typeface="Lato"/>
              <a:sym typeface="Lato"/>
            </a:endParaRPr>
          </a:p>
        </p:txBody>
      </p:sp>
      <p:sp>
        <p:nvSpPr>
          <p:cNvPr id="21" name="ZoneTexte 20">
            <a:extLst>
              <a:ext uri="{FF2B5EF4-FFF2-40B4-BE49-F238E27FC236}">
                <a16:creationId xmlns:a16="http://schemas.microsoft.com/office/drawing/2014/main" id="{CFD81780-EAF1-BD47-8555-463C76904A2E}"/>
              </a:ext>
            </a:extLst>
          </p:cNvPr>
          <p:cNvSpPr txBox="1"/>
          <p:nvPr userDrawn="1"/>
        </p:nvSpPr>
        <p:spPr>
          <a:xfrm>
            <a:off x="6732240"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22" name="Espace réservé du texte 4">
            <a:extLst>
              <a:ext uri="{FF2B5EF4-FFF2-40B4-BE49-F238E27FC236}">
                <a16:creationId xmlns:a16="http://schemas.microsoft.com/office/drawing/2014/main" id="{4952823E-E6AB-AC42-8C5B-D07522243CAF}"/>
              </a:ext>
            </a:extLst>
          </p:cNvPr>
          <p:cNvSpPr>
            <a:spLocks noGrp="1"/>
          </p:cNvSpPr>
          <p:nvPr>
            <p:ph type="body" sz="quarter" idx="13" hasCustomPrompt="1"/>
          </p:nvPr>
        </p:nvSpPr>
        <p:spPr>
          <a:xfrm>
            <a:off x="4716463" y="6165304"/>
            <a:ext cx="1871662" cy="692696"/>
          </a:xfrm>
          <a:prstGeom prst="rect">
            <a:avLst/>
          </a:prstGeom>
        </p:spPr>
        <p:txBody>
          <a:bodyPr lIns="0" tIns="0" rIns="0" bIns="0" anchor="ctr" anchorCtr="0"/>
          <a:lstStyle>
            <a:lvl1pPr marL="0" indent="0" algn="r">
              <a:buNone/>
              <a:defRPr sz="1200">
                <a:solidFill>
                  <a:schemeClr val="bg1"/>
                </a:solidFill>
              </a:defRPr>
            </a:lvl1pPr>
          </a:lstStyle>
          <a:p>
            <a:pPr lvl="0"/>
            <a:r>
              <a:rPr lang="fr-FR" dirty="0"/>
              <a:t>Site internet</a:t>
            </a:r>
          </a:p>
        </p:txBody>
      </p:sp>
      <p:sp>
        <p:nvSpPr>
          <p:cNvPr id="13" name="Espace réservé du texte 12">
            <a:extLst>
              <a:ext uri="{FF2B5EF4-FFF2-40B4-BE49-F238E27FC236}">
                <a16:creationId xmlns:a16="http://schemas.microsoft.com/office/drawing/2014/main" id="{8FC63014-70D1-5F4A-805F-7E5ED6435B46}"/>
              </a:ext>
            </a:extLst>
          </p:cNvPr>
          <p:cNvSpPr>
            <a:spLocks noGrp="1"/>
          </p:cNvSpPr>
          <p:nvPr>
            <p:ph type="body" sz="quarter" idx="15"/>
          </p:nvPr>
        </p:nvSpPr>
        <p:spPr>
          <a:xfrm>
            <a:off x="477865" y="1200179"/>
            <a:ext cx="4006613" cy="2743200"/>
          </a:xfrm>
          <a:prstGeom prst="rect">
            <a:avLst/>
          </a:prstGeom>
        </p:spPr>
        <p:txBody>
          <a:bodyPr/>
          <a:lstStyle>
            <a:lvl1pPr marL="342900" indent="-342900">
              <a:buClr>
                <a:srgbClr val="45A59D"/>
              </a:buClr>
              <a:buFont typeface="Wingdings" pitchFamily="2" charset="2"/>
              <a:buChar char="§"/>
              <a:defRPr sz="1800"/>
            </a:lvl1pPr>
            <a:lvl2pPr marL="742950" indent="-285750">
              <a:buClr>
                <a:srgbClr val="45A59D"/>
              </a:buClr>
              <a:buFont typeface="Wingdings" pitchFamily="2" charset="2"/>
              <a:buChar char="§"/>
              <a:defRPr sz="1800"/>
            </a:lvl2pPr>
            <a:lvl3pPr marL="1143000" indent="-228600">
              <a:buClr>
                <a:srgbClr val="45A59D"/>
              </a:buClr>
              <a:buFont typeface="Wingdings" pitchFamily="2" charset="2"/>
              <a:buChar char="§"/>
              <a:defRPr sz="1800"/>
            </a:lvl3pPr>
            <a:lvl4pPr marL="1600200" indent="-228600">
              <a:buClr>
                <a:srgbClr val="45A59D"/>
              </a:buClr>
              <a:buFont typeface="Wingdings" pitchFamily="2" charset="2"/>
              <a:buChar char="§"/>
              <a:defRPr sz="1800"/>
            </a:lvl4pPr>
            <a:lvl5pPr marL="2057400" indent="-228600">
              <a:buClr>
                <a:srgbClr val="45A59D"/>
              </a:buClr>
              <a:buFont typeface="Wingdings" pitchFamily="2" charset="2"/>
              <a:buChar char="§"/>
              <a:defRPr sz="18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2">
            <a:extLst>
              <a:ext uri="{FF2B5EF4-FFF2-40B4-BE49-F238E27FC236}">
                <a16:creationId xmlns:a16="http://schemas.microsoft.com/office/drawing/2014/main" id="{11E74D3B-AC89-7646-B148-78FCF43D5A78}"/>
              </a:ext>
            </a:extLst>
          </p:cNvPr>
          <p:cNvSpPr>
            <a:spLocks noGrp="1"/>
          </p:cNvSpPr>
          <p:nvPr>
            <p:ph type="body" sz="quarter" idx="16"/>
          </p:nvPr>
        </p:nvSpPr>
        <p:spPr>
          <a:xfrm>
            <a:off x="4484479" y="1200179"/>
            <a:ext cx="4281934" cy="2743200"/>
          </a:xfrm>
          <a:prstGeom prst="rect">
            <a:avLst/>
          </a:prstGeom>
        </p:spPr>
        <p:txBody>
          <a:bodyPr/>
          <a:lstStyle>
            <a:lvl1pPr marL="342900" indent="-342900">
              <a:buClr>
                <a:srgbClr val="45A59D"/>
              </a:buClr>
              <a:buFont typeface="Wingdings" pitchFamily="2" charset="2"/>
              <a:buChar char="§"/>
              <a:defRPr sz="1800"/>
            </a:lvl1pPr>
            <a:lvl2pPr marL="742950" indent="-285750">
              <a:buClr>
                <a:srgbClr val="45A59D"/>
              </a:buClr>
              <a:buFont typeface="Wingdings" pitchFamily="2" charset="2"/>
              <a:buChar char="§"/>
              <a:defRPr sz="1800"/>
            </a:lvl2pPr>
            <a:lvl3pPr marL="1143000" indent="-228600">
              <a:buClr>
                <a:srgbClr val="45A59D"/>
              </a:buClr>
              <a:buFont typeface="Wingdings" pitchFamily="2" charset="2"/>
              <a:buChar char="§"/>
              <a:defRPr sz="1800"/>
            </a:lvl3pPr>
            <a:lvl4pPr marL="1600200" indent="-228600">
              <a:buClr>
                <a:srgbClr val="45A59D"/>
              </a:buClr>
              <a:buFont typeface="Wingdings" pitchFamily="2" charset="2"/>
              <a:buChar char="§"/>
              <a:defRPr sz="1800"/>
            </a:lvl4pPr>
            <a:lvl5pPr marL="2057400" indent="-228600">
              <a:buClr>
                <a:srgbClr val="45A59D"/>
              </a:buClr>
              <a:buFont typeface="Wingdings" pitchFamily="2" charset="2"/>
              <a:buChar char="§"/>
              <a:defRPr sz="18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Titre 13">
            <a:extLst>
              <a:ext uri="{FF2B5EF4-FFF2-40B4-BE49-F238E27FC236}">
                <a16:creationId xmlns:a16="http://schemas.microsoft.com/office/drawing/2014/main" id="{693B6082-33D1-A04B-8755-B85BA3A842D9}"/>
              </a:ext>
            </a:extLst>
          </p:cNvPr>
          <p:cNvSpPr>
            <a:spLocks noGrp="1"/>
          </p:cNvSpPr>
          <p:nvPr>
            <p:ph type="title"/>
          </p:nvPr>
        </p:nvSpPr>
        <p:spPr>
          <a:xfrm>
            <a:off x="477865" y="365125"/>
            <a:ext cx="8288547" cy="543595"/>
          </a:xfrm>
          <a:prstGeom prst="rect">
            <a:avLst/>
          </a:prstGeom>
        </p:spPr>
        <p:txBody>
          <a:bodyPr/>
          <a:lstStyle>
            <a:lvl1pPr>
              <a:defRPr sz="2400" b="1">
                <a:solidFill>
                  <a:srgbClr val="45A59D"/>
                </a:solidFill>
              </a:defRPr>
            </a:lvl1pPr>
          </a:lstStyle>
          <a:p>
            <a:r>
              <a:rPr lang="fr-FR" dirty="0"/>
              <a:t>Modifiez le style du titre</a:t>
            </a:r>
          </a:p>
        </p:txBody>
      </p:sp>
    </p:spTree>
    <p:extLst>
      <p:ext uri="{BB962C8B-B14F-4D97-AF65-F5344CB8AC3E}">
        <p14:creationId xmlns:p14="http://schemas.microsoft.com/office/powerpoint/2010/main" val="378501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q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1999" y="1749840"/>
            <a:ext cx="4114801" cy="3406061"/>
          </a:xfrm>
          <a:prstGeom prst="rect">
            <a:avLst/>
          </a:prstGeom>
        </p:spPr>
        <p:txBody>
          <a:bodyPr wrap="square" lIns="0" tIns="0" rIns="0" bIns="0" numCol="1" spcCol="1080000">
            <a:spAutoFit/>
          </a:bodyPr>
          <a:lstStyle>
            <a:lvl1pPr marL="0" indent="0" algn="l">
              <a:spcBef>
                <a:spcPts val="2000"/>
              </a:spcBef>
              <a:buNone/>
              <a:defRPr lang="fr-FR" sz="1400" smtClean="0">
                <a:solidFill>
                  <a:srgbClr val="424A54"/>
                </a:solidFill>
                <a:effectLst/>
              </a:defRPr>
            </a:lvl1pPr>
            <a:lvl2pPr algn="l">
              <a:defRPr/>
            </a:lvl2pPr>
            <a:lvl3pPr algn="l">
              <a:defRPr/>
            </a:lvl3pPr>
            <a:lvl4pPr algn="l">
              <a:defRPr/>
            </a:lvl4pPr>
            <a:lvl5pPr algn="l">
              <a:defRPr/>
            </a:lvl5pPr>
          </a:lstStyle>
          <a:p>
            <a:pPr lvl="0"/>
            <a:r>
              <a:rPr lang="fr-FR" dirty="0" err="1"/>
              <a:t>Sum</a:t>
            </a:r>
            <a:r>
              <a:rPr lang="fr-FR" dirty="0"/>
              <a:t> </a:t>
            </a:r>
            <a:r>
              <a:rPr lang="fr-FR" dirty="0" err="1"/>
              <a:t>everum</a:t>
            </a:r>
            <a:r>
              <a:rPr lang="fr-FR" dirty="0"/>
              <a:t> </a:t>
            </a:r>
            <a:r>
              <a:rPr lang="fr-FR" dirty="0" err="1"/>
              <a:t>faccus</a:t>
            </a:r>
            <a:r>
              <a:rPr lang="fr-FR" dirty="0"/>
              <a:t> non </a:t>
            </a:r>
            <a:r>
              <a:rPr lang="fr-FR" dirty="0" err="1"/>
              <a:t>cusdae</a:t>
            </a:r>
            <a:r>
              <a:rPr lang="fr-FR" dirty="0"/>
              <a:t> </a:t>
            </a:r>
            <a:r>
              <a:rPr lang="fr-FR" dirty="0" err="1"/>
              <a:t>vitatis</a:t>
            </a:r>
            <a:r>
              <a:rPr lang="fr-FR" dirty="0"/>
              <a:t> con </a:t>
            </a:r>
            <a:r>
              <a:rPr lang="fr-FR" dirty="0" err="1"/>
              <a:t>pla</a:t>
            </a:r>
            <a:r>
              <a:rPr lang="fr-FR" dirty="0"/>
              <a:t> </a:t>
            </a:r>
            <a:r>
              <a:rPr lang="fr-FR" dirty="0" err="1"/>
              <a:t>ipsanti</a:t>
            </a:r>
            <a:r>
              <a:rPr lang="fr-FR" dirty="0"/>
              <a:t> </a:t>
            </a:r>
            <a:r>
              <a:rPr lang="fr-FR" dirty="0" err="1"/>
              <a:t>volor</a:t>
            </a:r>
            <a:r>
              <a:rPr lang="fr-FR" dirty="0"/>
              <a:t> </a:t>
            </a:r>
            <a:r>
              <a:rPr lang="fr-FR" dirty="0" err="1"/>
              <a:t>maio</a:t>
            </a:r>
            <a:r>
              <a:rPr lang="fr-FR" dirty="0"/>
              <a:t>. Ma </a:t>
            </a:r>
            <a:r>
              <a:rPr lang="fr-FR" dirty="0" err="1"/>
              <a:t>ese</a:t>
            </a:r>
            <a:r>
              <a:rPr lang="fr-FR" dirty="0"/>
              <a:t> </a:t>
            </a:r>
            <a:r>
              <a:rPr lang="fr-FR" dirty="0" err="1"/>
              <a:t>voluptatum</a:t>
            </a:r>
            <a:r>
              <a:rPr lang="fr-FR" dirty="0"/>
              <a:t> </a:t>
            </a:r>
            <a:r>
              <a:rPr lang="fr-FR" dirty="0" err="1"/>
              <a:t>rernatus</a:t>
            </a:r>
            <a:r>
              <a:rPr lang="fr-FR" dirty="0"/>
              <a:t> </a:t>
            </a:r>
            <a:r>
              <a:rPr lang="fr-FR" dirty="0" err="1"/>
              <a:t>ea</a:t>
            </a:r>
            <a:r>
              <a:rPr lang="fr-FR" dirty="0"/>
              <a:t> </a:t>
            </a:r>
            <a:r>
              <a:rPr lang="fr-FR" dirty="0" err="1"/>
              <a:t>dempost</a:t>
            </a:r>
            <a:r>
              <a:rPr lang="fr-FR" dirty="0"/>
              <a:t>, </a:t>
            </a:r>
            <a:r>
              <a:rPr lang="fr-FR" dirty="0" err="1"/>
              <a:t>num</a:t>
            </a:r>
            <a:r>
              <a:rPr lang="fr-FR" dirty="0"/>
              <a:t> </a:t>
            </a:r>
            <a:r>
              <a:rPr lang="fr-FR" dirty="0" err="1"/>
              <a:t>remporibus</a:t>
            </a:r>
            <a:r>
              <a:rPr lang="fr-FR" dirty="0"/>
              <a:t> </a:t>
            </a:r>
            <a:r>
              <a:rPr lang="fr-FR" dirty="0" err="1"/>
              <a:t>alibust</a:t>
            </a:r>
            <a:r>
              <a:rPr lang="fr-FR" dirty="0"/>
              <a:t>, que </a:t>
            </a:r>
            <a:r>
              <a:rPr lang="fr-FR" dirty="0" err="1"/>
              <a:t>necte</a:t>
            </a:r>
            <a:r>
              <a:rPr lang="fr-FR" dirty="0"/>
              <a:t> et, sus di </a:t>
            </a:r>
            <a:r>
              <a:rPr lang="fr-FR" dirty="0" err="1"/>
              <a:t>doleculpa</a:t>
            </a:r>
            <a:r>
              <a:rPr lang="fr-FR" dirty="0"/>
              <a:t> </a:t>
            </a:r>
            <a:r>
              <a:rPr lang="fr-FR" dirty="0" err="1"/>
              <a:t>voluptassum</a:t>
            </a:r>
            <a:r>
              <a:rPr lang="fr-FR" dirty="0"/>
              <a:t> </a:t>
            </a:r>
            <a:r>
              <a:rPr lang="fr-FR" dirty="0" err="1"/>
              <a:t>fugias</a:t>
            </a:r>
            <a:r>
              <a:rPr lang="fr-FR" dirty="0"/>
              <a:t> </a:t>
            </a:r>
            <a:r>
              <a:rPr lang="fr-FR" dirty="0" err="1"/>
              <a:t>coribustiur</a:t>
            </a:r>
            <a:r>
              <a:rPr lang="fr-FR" dirty="0"/>
              <a:t>.</a:t>
            </a:r>
          </a:p>
          <a:p>
            <a:pPr lvl="0"/>
            <a:r>
              <a:rPr lang="fr-FR" dirty="0"/>
              <a:t>Con </a:t>
            </a:r>
            <a:r>
              <a:rPr lang="fr-FR" dirty="0" err="1"/>
              <a:t>commolo</a:t>
            </a:r>
            <a:r>
              <a:rPr lang="fr-FR" dirty="0"/>
              <a:t> </a:t>
            </a:r>
            <a:r>
              <a:rPr lang="fr-FR" dirty="0" err="1"/>
              <a:t>rrorporpor</a:t>
            </a:r>
            <a:r>
              <a:rPr lang="fr-FR" dirty="0"/>
              <a:t> </a:t>
            </a:r>
            <a:r>
              <a:rPr lang="fr-FR" dirty="0" err="1"/>
              <a:t>sitendu</a:t>
            </a:r>
            <a:r>
              <a:rPr lang="fr-FR" dirty="0"/>
              <a:t> </a:t>
            </a:r>
            <a:r>
              <a:rPr lang="fr-FR" dirty="0" err="1"/>
              <a:t>cillest</a:t>
            </a:r>
            <a:r>
              <a:rPr lang="fr-FR" dirty="0"/>
              <a:t> </a:t>
            </a:r>
            <a:r>
              <a:rPr lang="fr-FR" dirty="0" err="1"/>
              <a:t>fugitium</a:t>
            </a:r>
            <a:r>
              <a:rPr lang="fr-FR" dirty="0"/>
              <a:t> </a:t>
            </a:r>
            <a:r>
              <a:rPr lang="fr-FR" dirty="0" err="1"/>
              <a:t>cone</a:t>
            </a:r>
            <a:r>
              <a:rPr lang="fr-FR" dirty="0"/>
              <a:t> </a:t>
            </a:r>
            <a:r>
              <a:rPr lang="fr-FR" dirty="0" err="1"/>
              <a:t>nossincipis</a:t>
            </a:r>
            <a:r>
              <a:rPr lang="fr-FR" dirty="0"/>
              <a:t> </a:t>
            </a:r>
            <a:r>
              <a:rPr lang="fr-FR" dirty="0" err="1"/>
              <a:t>reperia</a:t>
            </a:r>
            <a:r>
              <a:rPr lang="fr-FR" dirty="0"/>
              <a:t> pro </a:t>
            </a:r>
            <a:r>
              <a:rPr lang="fr-FR" dirty="0" err="1"/>
              <a:t>idus</a:t>
            </a:r>
            <a:r>
              <a:rPr lang="fr-FR" dirty="0"/>
              <a:t>, </a:t>
            </a:r>
            <a:r>
              <a:rPr lang="fr-FR" dirty="0" err="1"/>
              <a:t>officidem</a:t>
            </a:r>
            <a:r>
              <a:rPr lang="fr-FR" dirty="0"/>
              <a:t> </a:t>
            </a:r>
            <a:r>
              <a:rPr lang="fr-FR" dirty="0" err="1"/>
              <a:t>repudignim</a:t>
            </a:r>
            <a:r>
              <a:rPr lang="fr-FR" dirty="0"/>
              <a:t> </a:t>
            </a:r>
            <a:r>
              <a:rPr lang="fr-FR" dirty="0" err="1"/>
              <a:t>res</a:t>
            </a:r>
            <a:r>
              <a:rPr lang="fr-FR" dirty="0"/>
              <a:t> </a:t>
            </a:r>
            <a:r>
              <a:rPr lang="fr-FR" dirty="0" err="1"/>
              <a:t>consenimi</a:t>
            </a:r>
            <a:r>
              <a:rPr lang="fr-FR" dirty="0"/>
              <a:t>, </a:t>
            </a:r>
            <a:r>
              <a:rPr lang="fr-FR" dirty="0" err="1"/>
              <a:t>quae</a:t>
            </a:r>
            <a:r>
              <a:rPr lang="fr-FR" dirty="0"/>
              <a:t> </a:t>
            </a:r>
            <a:r>
              <a:rPr lang="fr-FR" dirty="0" err="1"/>
              <a:t>dolorerion</a:t>
            </a:r>
            <a:r>
              <a:rPr lang="fr-FR" dirty="0"/>
              <a:t> </a:t>
            </a:r>
            <a:r>
              <a:rPr lang="fr-FR" dirty="0" err="1"/>
              <a:t>corestio</a:t>
            </a:r>
            <a:r>
              <a:rPr lang="fr-FR" dirty="0"/>
              <a:t> que </a:t>
            </a:r>
            <a:r>
              <a:rPr lang="fr-FR" dirty="0" err="1"/>
              <a:t>vollentur</a:t>
            </a:r>
            <a:r>
              <a:rPr lang="fr-FR" dirty="0"/>
              <a:t> </a:t>
            </a:r>
            <a:r>
              <a:rPr lang="fr-FR" dirty="0" err="1"/>
              <a:t>recae</a:t>
            </a:r>
            <a:r>
              <a:rPr lang="fr-FR" dirty="0"/>
              <a:t> si </a:t>
            </a:r>
            <a:r>
              <a:rPr lang="fr-FR" dirty="0" err="1"/>
              <a:t>res</a:t>
            </a:r>
            <a:r>
              <a:rPr lang="fr-FR" dirty="0"/>
              <a:t> </a:t>
            </a:r>
            <a:r>
              <a:rPr lang="fr-FR" dirty="0" err="1"/>
              <a:t>quassequiam</a:t>
            </a:r>
            <a:r>
              <a:rPr lang="fr-FR" dirty="0"/>
              <a:t> </a:t>
            </a:r>
            <a:r>
              <a:rPr lang="fr-FR" dirty="0" err="1"/>
              <a:t>consequi</a:t>
            </a:r>
            <a:r>
              <a:rPr lang="fr-FR" dirty="0"/>
              <a:t> di.</a:t>
            </a:r>
          </a:p>
          <a:p>
            <a:pPr lvl="0"/>
            <a:r>
              <a:rPr lang="fr-FR" dirty="0" err="1"/>
              <a:t>Quatem</a:t>
            </a:r>
            <a:r>
              <a:rPr lang="fr-FR" dirty="0"/>
              <a:t> </a:t>
            </a:r>
            <a:r>
              <a:rPr lang="fr-FR" dirty="0" err="1"/>
              <a:t>fugit</a:t>
            </a:r>
            <a:r>
              <a:rPr lang="fr-FR" dirty="0"/>
              <a:t> </a:t>
            </a:r>
            <a:r>
              <a:rPr lang="fr-FR" dirty="0" err="1"/>
              <a:t>pelita</a:t>
            </a:r>
            <a:r>
              <a:rPr lang="fr-FR" dirty="0"/>
              <a:t> si </a:t>
            </a:r>
            <a:r>
              <a:rPr lang="fr-FR" dirty="0" err="1"/>
              <a:t>ditatis</a:t>
            </a:r>
            <a:r>
              <a:rPr lang="fr-FR" dirty="0"/>
              <a:t> </a:t>
            </a:r>
            <a:r>
              <a:rPr lang="fr-FR" dirty="0" err="1"/>
              <a:t>ate</a:t>
            </a:r>
            <a:r>
              <a:rPr lang="fr-FR" dirty="0"/>
              <a:t> </a:t>
            </a:r>
            <a:r>
              <a:rPr lang="fr-FR" dirty="0" err="1"/>
              <a:t>vitatis</a:t>
            </a:r>
            <a:r>
              <a:rPr lang="fr-FR" dirty="0"/>
              <a:t> et </a:t>
            </a:r>
            <a:r>
              <a:rPr lang="fr-FR" dirty="0" err="1"/>
              <a:t>pa</a:t>
            </a:r>
            <a:r>
              <a:rPr lang="fr-FR" dirty="0"/>
              <a:t> </a:t>
            </a:r>
            <a:r>
              <a:rPr lang="fr-FR" dirty="0" err="1"/>
              <a:t>nis</a:t>
            </a:r>
            <a:r>
              <a:rPr lang="fr-FR" dirty="0"/>
              <a:t> ut es </a:t>
            </a:r>
            <a:r>
              <a:rPr lang="fr-FR" dirty="0" err="1"/>
              <a:t>minulpa</a:t>
            </a:r>
            <a:r>
              <a:rPr lang="fr-FR" dirty="0"/>
              <a:t> non </a:t>
            </a:r>
            <a:r>
              <a:rPr lang="fr-FR" dirty="0" err="1"/>
              <a:t>paruptiorrum</a:t>
            </a:r>
            <a:r>
              <a:rPr lang="fr-FR" dirty="0"/>
              <a:t> quia </a:t>
            </a:r>
            <a:r>
              <a:rPr lang="fr-FR" dirty="0" err="1"/>
              <a:t>parum</a:t>
            </a:r>
            <a:r>
              <a:rPr lang="fr-FR" dirty="0"/>
              <a:t> </a:t>
            </a:r>
            <a:r>
              <a:rPr lang="fr-FR" dirty="0" err="1"/>
              <a:t>ressime</a:t>
            </a:r>
            <a:r>
              <a:rPr lang="fr-FR" dirty="0"/>
              <a:t> </a:t>
            </a:r>
            <a:r>
              <a:rPr lang="fr-FR" dirty="0" err="1"/>
              <a:t>velique</a:t>
            </a:r>
            <a:r>
              <a:rPr lang="fr-FR" dirty="0"/>
              <a:t> </a:t>
            </a:r>
            <a:r>
              <a:rPr lang="fr-FR" dirty="0" err="1"/>
              <a:t>sequidignis</a:t>
            </a:r>
            <a:r>
              <a:rPr lang="fr-FR" dirty="0"/>
              <a:t> </a:t>
            </a:r>
            <a:r>
              <a:rPr lang="fr-FR" dirty="0" err="1"/>
              <a:t>dolorro</a:t>
            </a:r>
            <a:r>
              <a:rPr lang="fr-FR" dirty="0"/>
              <a:t> </a:t>
            </a:r>
            <a:r>
              <a:rPr lang="fr-FR" dirty="0" err="1"/>
              <a:t>repuda</a:t>
            </a:r>
            <a:r>
              <a:rPr lang="fr-FR" dirty="0"/>
              <a:t> pro to </a:t>
            </a:r>
            <a:r>
              <a:rPr lang="fr-FR" dirty="0" err="1"/>
              <a:t>doluptatia</a:t>
            </a:r>
            <a:r>
              <a:rPr lang="fr-FR" dirty="0"/>
              <a:t> </a:t>
            </a:r>
            <a:r>
              <a:rPr lang="fr-FR" dirty="0" err="1"/>
              <a:t>sequisimusam</a:t>
            </a:r>
            <a:r>
              <a:rPr lang="fr-FR" dirty="0"/>
              <a:t> </a:t>
            </a:r>
            <a:r>
              <a:rPr lang="fr-FR" dirty="0" err="1"/>
              <a:t>nis</a:t>
            </a:r>
            <a:r>
              <a:rPr lang="fr-FR" dirty="0"/>
              <a:t> </a:t>
            </a:r>
            <a:r>
              <a:rPr lang="fr-FR" dirty="0" err="1"/>
              <a:t>elluptam</a:t>
            </a:r>
            <a:r>
              <a:rPr lang="fr-FR" dirty="0"/>
              <a:t> sa </a:t>
            </a:r>
            <a:r>
              <a:rPr lang="fr-FR" dirty="0" err="1"/>
              <a:t>debit</a:t>
            </a:r>
            <a:r>
              <a:rPr lang="fr-FR" dirty="0"/>
              <a:t> </a:t>
            </a:r>
            <a:r>
              <a:rPr lang="fr-FR" dirty="0" err="1"/>
              <a:t>intiis</a:t>
            </a:r>
            <a:r>
              <a:rPr lang="fr-FR" dirty="0"/>
              <a:t> </a:t>
            </a:r>
            <a:r>
              <a:rPr lang="fr-FR" dirty="0" err="1"/>
              <a:t>apeliquundis</a:t>
            </a:r>
            <a:r>
              <a:rPr lang="fr-FR" dirty="0"/>
              <a:t> as mos.</a:t>
            </a:r>
          </a:p>
        </p:txBody>
      </p:sp>
      <p:sp>
        <p:nvSpPr>
          <p:cNvPr id="2" name="Titre 1"/>
          <p:cNvSpPr>
            <a:spLocks noGrp="1"/>
          </p:cNvSpPr>
          <p:nvPr>
            <p:ph type="title" hasCustomPrompt="1"/>
          </p:nvPr>
        </p:nvSpPr>
        <p:spPr>
          <a:xfrm>
            <a:off x="4571998" y="365125"/>
            <a:ext cx="4114802" cy="861774"/>
          </a:xfrm>
          <a:prstGeom prst="rect">
            <a:avLst/>
          </a:prstGeom>
        </p:spPr>
        <p:txBody>
          <a:bodyPr lIns="0" tIns="0" rIns="0" bIns="0">
            <a:spAutoFit/>
          </a:bodyPr>
          <a:lstStyle>
            <a:lvl1pPr algn="l">
              <a:defRPr sz="2800" b="1">
                <a:solidFill>
                  <a:srgbClr val="45A59D"/>
                </a:solidFill>
              </a:defRPr>
            </a:lvl1pPr>
          </a:lstStyle>
          <a:p>
            <a:r>
              <a:rPr lang="fr-FR" dirty="0"/>
              <a:t>CLIQUEZ ET MODIFIEZ LE TITRE</a:t>
            </a:r>
          </a:p>
        </p:txBody>
      </p:sp>
      <p:sp>
        <p:nvSpPr>
          <p:cNvPr id="11" name="Espace réservé du texte 10"/>
          <p:cNvSpPr>
            <a:spLocks noGrp="1"/>
          </p:cNvSpPr>
          <p:nvPr>
            <p:ph type="body" sz="quarter" idx="10" hasCustomPrompt="1"/>
          </p:nvPr>
        </p:nvSpPr>
        <p:spPr>
          <a:xfrm>
            <a:off x="1331912" y="6165304"/>
            <a:ext cx="3240087" cy="692696"/>
          </a:xfrm>
          <a:prstGeom prst="rect">
            <a:avLst/>
          </a:prstGeom>
        </p:spPr>
        <p:txBody>
          <a:bodyPr lIns="0" tIns="0" rIns="0" bIns="0" anchor="ctr" anchorCtr="0"/>
          <a:lstStyle>
            <a:lvl1pPr marL="0" indent="0">
              <a:buFontTx/>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fr-FR" dirty="0"/>
              <a:t>Titre de votre présentation</a:t>
            </a:r>
          </a:p>
        </p:txBody>
      </p:sp>
      <p:sp>
        <p:nvSpPr>
          <p:cNvPr id="6" name="Espace réservé du graphique 5"/>
          <p:cNvSpPr>
            <a:spLocks noGrp="1"/>
          </p:cNvSpPr>
          <p:nvPr>
            <p:ph type="chart" sz="quarter" idx="12"/>
          </p:nvPr>
        </p:nvSpPr>
        <p:spPr>
          <a:xfrm>
            <a:off x="468313" y="365125"/>
            <a:ext cx="3671639" cy="5006975"/>
          </a:xfrm>
          <a:prstGeom prst="rect">
            <a:avLst/>
          </a:prstGeom>
        </p:spPr>
        <p:txBody>
          <a:bodyPr/>
          <a:lstStyle/>
          <a:p>
            <a:endParaRPr lang="fr-FR"/>
          </a:p>
        </p:txBody>
      </p:sp>
      <p:sp>
        <p:nvSpPr>
          <p:cNvPr id="15" name="Espace réservé du texte 19"/>
          <p:cNvSpPr>
            <a:spLocks noGrp="1"/>
          </p:cNvSpPr>
          <p:nvPr>
            <p:ph type="body" sz="quarter" idx="13"/>
          </p:nvPr>
        </p:nvSpPr>
        <p:spPr>
          <a:xfrm>
            <a:off x="4571997" y="1224304"/>
            <a:ext cx="4125915" cy="307777"/>
          </a:xfrm>
          <a:prstGeom prst="rect">
            <a:avLst/>
          </a:prstGeom>
        </p:spPr>
        <p:txBody>
          <a:bodyPr wrap="square" lIns="0" tIns="0" rIns="0" bIns="0">
            <a:spAutoFit/>
          </a:bodyPr>
          <a:lstStyle>
            <a:lvl1pPr marL="0" indent="0" algn="l">
              <a:buNone/>
              <a:defRPr sz="2000" b="1">
                <a:solidFill>
                  <a:srgbClr val="424A5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fr-FR" dirty="0"/>
              <a:t>Cliquez </a:t>
            </a:r>
            <a:r>
              <a:rPr lang="fr-FR"/>
              <a:t>pour modifier</a:t>
            </a:r>
            <a:endParaRPr lang="fr-FR" dirty="0"/>
          </a:p>
        </p:txBody>
      </p:sp>
      <p:sp>
        <p:nvSpPr>
          <p:cNvPr id="22" name="ZoneTexte 21">
            <a:extLst>
              <a:ext uri="{FF2B5EF4-FFF2-40B4-BE49-F238E27FC236}">
                <a16:creationId xmlns:a16="http://schemas.microsoft.com/office/drawing/2014/main" id="{C77CE5EE-6A45-4F43-9D82-CFAC5A583CBC}"/>
              </a:ext>
            </a:extLst>
          </p:cNvPr>
          <p:cNvSpPr txBox="1"/>
          <p:nvPr userDrawn="1"/>
        </p:nvSpPr>
        <p:spPr>
          <a:xfrm>
            <a:off x="8249632"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23" name="ZoneTexte 22">
            <a:extLst>
              <a:ext uri="{FF2B5EF4-FFF2-40B4-BE49-F238E27FC236}">
                <a16:creationId xmlns:a16="http://schemas.microsoft.com/office/drawing/2014/main" id="{EDD5D99F-13B5-6148-9728-3E264C951F7C}"/>
              </a:ext>
            </a:extLst>
          </p:cNvPr>
          <p:cNvSpPr txBox="1"/>
          <p:nvPr userDrawn="1"/>
        </p:nvSpPr>
        <p:spPr>
          <a:xfrm>
            <a:off x="8515350" y="6165304"/>
            <a:ext cx="628650" cy="692696"/>
          </a:xfrm>
          <a:prstGeom prst="rect">
            <a:avLst/>
          </a:prstGeom>
          <a:noFill/>
        </p:spPr>
        <p:txBody>
          <a:bodyPr wrap="square" lIns="0" tIns="0" rIns="0" bIns="0" rtlCol="0" anchor="ctr" anchorCtr="0">
            <a:noAutofit/>
          </a:bodyPr>
          <a:lstStyle/>
          <a:p>
            <a:pPr algn="ctr"/>
            <a:fld id="{BE95CEF7-3B83-8B4D-9762-72773A2E5289}" type="slidenum">
              <a:rPr lang="fr-FR" sz="1200" b="1" smtClean="0">
                <a:solidFill>
                  <a:schemeClr val="bg1"/>
                </a:solidFill>
              </a:rPr>
              <a:pPr algn="ctr"/>
              <a:t>‹N°›</a:t>
            </a:fld>
            <a:endParaRPr lang="fr-FR" sz="1200" b="1" dirty="0">
              <a:solidFill>
                <a:schemeClr val="bg1"/>
              </a:solidFill>
            </a:endParaRPr>
          </a:p>
        </p:txBody>
      </p:sp>
      <p:sp>
        <p:nvSpPr>
          <p:cNvPr id="24" name="Shape 4880">
            <a:extLst>
              <a:ext uri="{FF2B5EF4-FFF2-40B4-BE49-F238E27FC236}">
                <a16:creationId xmlns:a16="http://schemas.microsoft.com/office/drawing/2014/main" id="{7C26B515-4321-DA4E-8214-E477AD13AAE7}"/>
              </a:ext>
            </a:extLst>
          </p:cNvPr>
          <p:cNvSpPr>
            <a:spLocks noChangeAspect="1"/>
          </p:cNvSpPr>
          <p:nvPr userDrawn="1"/>
        </p:nvSpPr>
        <p:spPr>
          <a:xfrm>
            <a:off x="6680785" y="6456763"/>
            <a:ext cx="123463" cy="109778"/>
          </a:xfrm>
          <a:custGeom>
            <a:avLst/>
            <a:gdLst/>
            <a:ahLst/>
            <a:cxnLst/>
            <a:rect l="0" t="0" r="0" b="0"/>
            <a:pathLst>
              <a:path w="120000" h="120000" extrusionOk="0">
                <a:moveTo>
                  <a:pt x="117396" y="62493"/>
                </a:moveTo>
                <a:lnTo>
                  <a:pt x="117396" y="62493"/>
                </a:lnTo>
                <a:cubicBezTo>
                  <a:pt x="64295" y="4987"/>
                  <a:pt x="64295" y="4987"/>
                  <a:pt x="64295" y="4987"/>
                </a:cubicBezTo>
                <a:cubicBezTo>
                  <a:pt x="61952" y="0"/>
                  <a:pt x="57527" y="0"/>
                  <a:pt x="55184" y="4987"/>
                </a:cubicBezTo>
                <a:cubicBezTo>
                  <a:pt x="2342" y="62493"/>
                  <a:pt x="2342" y="62493"/>
                  <a:pt x="2342" y="62493"/>
                </a:cubicBezTo>
                <a:cubicBezTo>
                  <a:pt x="0" y="64841"/>
                  <a:pt x="2342" y="67481"/>
                  <a:pt x="4685" y="67481"/>
                </a:cubicBezTo>
                <a:cubicBezTo>
                  <a:pt x="16138" y="67481"/>
                  <a:pt x="16138" y="67481"/>
                  <a:pt x="16138" y="67481"/>
                </a:cubicBezTo>
                <a:cubicBezTo>
                  <a:pt x="16138" y="114425"/>
                  <a:pt x="16138" y="114425"/>
                  <a:pt x="16138" y="114425"/>
                </a:cubicBezTo>
                <a:cubicBezTo>
                  <a:pt x="16138" y="117066"/>
                  <a:pt x="16138" y="119706"/>
                  <a:pt x="20563" y="119706"/>
                </a:cubicBezTo>
                <a:cubicBezTo>
                  <a:pt x="46073" y="119706"/>
                  <a:pt x="46073" y="119706"/>
                  <a:pt x="46073" y="119706"/>
                </a:cubicBezTo>
                <a:cubicBezTo>
                  <a:pt x="46073" y="72762"/>
                  <a:pt x="46073" y="72762"/>
                  <a:pt x="46073" y="72762"/>
                </a:cubicBezTo>
                <a:cubicBezTo>
                  <a:pt x="73665" y="72762"/>
                  <a:pt x="73665" y="72762"/>
                  <a:pt x="73665" y="72762"/>
                </a:cubicBezTo>
                <a:cubicBezTo>
                  <a:pt x="73665" y="119706"/>
                  <a:pt x="73665" y="119706"/>
                  <a:pt x="73665" y="119706"/>
                </a:cubicBezTo>
                <a:cubicBezTo>
                  <a:pt x="99175" y="119706"/>
                  <a:pt x="99175" y="119706"/>
                  <a:pt x="99175" y="119706"/>
                </a:cubicBezTo>
                <a:cubicBezTo>
                  <a:pt x="103600" y="119706"/>
                  <a:pt x="103600" y="117066"/>
                  <a:pt x="103600" y="114425"/>
                </a:cubicBezTo>
                <a:cubicBezTo>
                  <a:pt x="103600" y="67481"/>
                  <a:pt x="103600" y="67481"/>
                  <a:pt x="103600" y="67481"/>
                </a:cubicBezTo>
                <a:cubicBezTo>
                  <a:pt x="115314" y="67481"/>
                  <a:pt x="115314" y="67481"/>
                  <a:pt x="115314" y="67481"/>
                </a:cubicBezTo>
                <a:cubicBezTo>
                  <a:pt x="117396" y="67481"/>
                  <a:pt x="119739" y="64841"/>
                  <a:pt x="117396" y="62493"/>
                </a:cubicBezTo>
              </a:path>
            </a:pathLst>
          </a:custGeom>
          <a:solidFill>
            <a:srgbClr val="424A54"/>
          </a:solidFill>
          <a:ln>
            <a:noFill/>
          </a:ln>
        </p:spPr>
        <p:txBody>
          <a:bodyPr lIns="91400" tIns="45700" rIns="91400" bIns="45700" anchor="ctr" anchorCtr="0">
            <a:noAutofit/>
          </a:bodyPr>
          <a:lstStyle/>
          <a:p>
            <a:pPr marL="0" marR="0" lvl="0" indent="0" algn="l" rtl="0">
              <a:spcBef>
                <a:spcPts val="0"/>
              </a:spcBef>
              <a:buNone/>
            </a:pPr>
            <a:endParaRPr sz="3600">
              <a:solidFill>
                <a:schemeClr val="dk1"/>
              </a:solidFill>
              <a:latin typeface="Lato"/>
              <a:ea typeface="Lato"/>
              <a:cs typeface="Lato"/>
              <a:sym typeface="Lato"/>
            </a:endParaRPr>
          </a:p>
        </p:txBody>
      </p:sp>
      <p:sp>
        <p:nvSpPr>
          <p:cNvPr id="25" name="ZoneTexte 24">
            <a:extLst>
              <a:ext uri="{FF2B5EF4-FFF2-40B4-BE49-F238E27FC236}">
                <a16:creationId xmlns:a16="http://schemas.microsoft.com/office/drawing/2014/main" id="{DB60E50E-7BB1-6E45-9C2D-6FAA97361E91}"/>
              </a:ext>
            </a:extLst>
          </p:cNvPr>
          <p:cNvSpPr txBox="1"/>
          <p:nvPr userDrawn="1"/>
        </p:nvSpPr>
        <p:spPr>
          <a:xfrm>
            <a:off x="6732240"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26" name="Espace réservé du texte 4">
            <a:extLst>
              <a:ext uri="{FF2B5EF4-FFF2-40B4-BE49-F238E27FC236}">
                <a16:creationId xmlns:a16="http://schemas.microsoft.com/office/drawing/2014/main" id="{E42AB998-3AFC-8A4B-A499-8E4A63CBBA4D}"/>
              </a:ext>
            </a:extLst>
          </p:cNvPr>
          <p:cNvSpPr>
            <a:spLocks noGrp="1"/>
          </p:cNvSpPr>
          <p:nvPr>
            <p:ph type="body" sz="quarter" idx="14" hasCustomPrompt="1"/>
          </p:nvPr>
        </p:nvSpPr>
        <p:spPr>
          <a:xfrm>
            <a:off x="4716463" y="6165304"/>
            <a:ext cx="1871662" cy="692696"/>
          </a:xfrm>
          <a:prstGeom prst="rect">
            <a:avLst/>
          </a:prstGeom>
        </p:spPr>
        <p:txBody>
          <a:bodyPr lIns="0" tIns="0" rIns="0" bIns="0" anchor="ctr" anchorCtr="0"/>
          <a:lstStyle>
            <a:lvl1pPr marL="0" indent="0" algn="r">
              <a:buNone/>
              <a:defRPr sz="1200">
                <a:solidFill>
                  <a:schemeClr val="bg1"/>
                </a:solidFill>
              </a:defRPr>
            </a:lvl1pPr>
          </a:lstStyle>
          <a:p>
            <a:pPr lvl="0"/>
            <a:r>
              <a:rPr lang="fr-FR" dirty="0"/>
              <a:t>Site internet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ce réservé du texte 10">
            <a:extLst>
              <a:ext uri="{FF2B5EF4-FFF2-40B4-BE49-F238E27FC236}">
                <a16:creationId xmlns:a16="http://schemas.microsoft.com/office/drawing/2014/main" id="{CEBB8636-2A7C-EC41-9F9A-CB29024D76FE}"/>
              </a:ext>
            </a:extLst>
          </p:cNvPr>
          <p:cNvSpPr>
            <a:spLocks noGrp="1"/>
          </p:cNvSpPr>
          <p:nvPr>
            <p:ph type="body" sz="quarter" idx="10" hasCustomPrompt="1"/>
          </p:nvPr>
        </p:nvSpPr>
        <p:spPr>
          <a:xfrm>
            <a:off x="1331912" y="6165304"/>
            <a:ext cx="3240087" cy="692696"/>
          </a:xfrm>
          <a:prstGeom prst="rect">
            <a:avLst/>
          </a:prstGeom>
        </p:spPr>
        <p:txBody>
          <a:bodyPr lIns="0" tIns="0" rIns="0" bIns="0" anchor="ctr" anchorCtr="0"/>
          <a:lstStyle>
            <a:lvl1pPr marL="0" indent="0">
              <a:buFontTx/>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fr-FR" dirty="0"/>
              <a:t>Titre de votre présentation</a:t>
            </a:r>
          </a:p>
        </p:txBody>
      </p:sp>
      <p:sp>
        <p:nvSpPr>
          <p:cNvPr id="22" name="ZoneTexte 21">
            <a:extLst>
              <a:ext uri="{FF2B5EF4-FFF2-40B4-BE49-F238E27FC236}">
                <a16:creationId xmlns:a16="http://schemas.microsoft.com/office/drawing/2014/main" id="{1D1BF1C2-B962-D442-BF65-4DCE1312B4FA}"/>
              </a:ext>
            </a:extLst>
          </p:cNvPr>
          <p:cNvSpPr txBox="1"/>
          <p:nvPr userDrawn="1"/>
        </p:nvSpPr>
        <p:spPr>
          <a:xfrm>
            <a:off x="8249632"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23" name="ZoneTexte 22">
            <a:extLst>
              <a:ext uri="{FF2B5EF4-FFF2-40B4-BE49-F238E27FC236}">
                <a16:creationId xmlns:a16="http://schemas.microsoft.com/office/drawing/2014/main" id="{D6ABD7AB-7221-3643-AC39-E5979DDA2C25}"/>
              </a:ext>
            </a:extLst>
          </p:cNvPr>
          <p:cNvSpPr txBox="1"/>
          <p:nvPr userDrawn="1"/>
        </p:nvSpPr>
        <p:spPr>
          <a:xfrm>
            <a:off x="8515350" y="6165304"/>
            <a:ext cx="628650" cy="692696"/>
          </a:xfrm>
          <a:prstGeom prst="rect">
            <a:avLst/>
          </a:prstGeom>
          <a:noFill/>
        </p:spPr>
        <p:txBody>
          <a:bodyPr wrap="square" lIns="0" tIns="0" rIns="0" bIns="0" rtlCol="0" anchor="ctr" anchorCtr="0">
            <a:noAutofit/>
          </a:bodyPr>
          <a:lstStyle/>
          <a:p>
            <a:pPr algn="ctr"/>
            <a:fld id="{BE95CEF7-3B83-8B4D-9762-72773A2E5289}" type="slidenum">
              <a:rPr lang="fr-FR" sz="1200" b="1" smtClean="0">
                <a:solidFill>
                  <a:schemeClr val="bg1"/>
                </a:solidFill>
              </a:rPr>
              <a:pPr algn="ctr"/>
              <a:t>‹N°›</a:t>
            </a:fld>
            <a:endParaRPr lang="fr-FR" sz="1200" b="1" dirty="0">
              <a:solidFill>
                <a:schemeClr val="bg1"/>
              </a:solidFill>
            </a:endParaRPr>
          </a:p>
        </p:txBody>
      </p:sp>
      <p:sp>
        <p:nvSpPr>
          <p:cNvPr id="24" name="Shape 4880">
            <a:extLst>
              <a:ext uri="{FF2B5EF4-FFF2-40B4-BE49-F238E27FC236}">
                <a16:creationId xmlns:a16="http://schemas.microsoft.com/office/drawing/2014/main" id="{472F8129-E39D-E041-9DE6-CF514D8B2BDF}"/>
              </a:ext>
            </a:extLst>
          </p:cNvPr>
          <p:cNvSpPr>
            <a:spLocks noChangeAspect="1"/>
          </p:cNvSpPr>
          <p:nvPr userDrawn="1"/>
        </p:nvSpPr>
        <p:spPr>
          <a:xfrm>
            <a:off x="6680785" y="6456763"/>
            <a:ext cx="123463" cy="109778"/>
          </a:xfrm>
          <a:custGeom>
            <a:avLst/>
            <a:gdLst/>
            <a:ahLst/>
            <a:cxnLst/>
            <a:rect l="0" t="0" r="0" b="0"/>
            <a:pathLst>
              <a:path w="120000" h="120000" extrusionOk="0">
                <a:moveTo>
                  <a:pt x="117396" y="62493"/>
                </a:moveTo>
                <a:lnTo>
                  <a:pt x="117396" y="62493"/>
                </a:lnTo>
                <a:cubicBezTo>
                  <a:pt x="64295" y="4987"/>
                  <a:pt x="64295" y="4987"/>
                  <a:pt x="64295" y="4987"/>
                </a:cubicBezTo>
                <a:cubicBezTo>
                  <a:pt x="61952" y="0"/>
                  <a:pt x="57527" y="0"/>
                  <a:pt x="55184" y="4987"/>
                </a:cubicBezTo>
                <a:cubicBezTo>
                  <a:pt x="2342" y="62493"/>
                  <a:pt x="2342" y="62493"/>
                  <a:pt x="2342" y="62493"/>
                </a:cubicBezTo>
                <a:cubicBezTo>
                  <a:pt x="0" y="64841"/>
                  <a:pt x="2342" y="67481"/>
                  <a:pt x="4685" y="67481"/>
                </a:cubicBezTo>
                <a:cubicBezTo>
                  <a:pt x="16138" y="67481"/>
                  <a:pt x="16138" y="67481"/>
                  <a:pt x="16138" y="67481"/>
                </a:cubicBezTo>
                <a:cubicBezTo>
                  <a:pt x="16138" y="114425"/>
                  <a:pt x="16138" y="114425"/>
                  <a:pt x="16138" y="114425"/>
                </a:cubicBezTo>
                <a:cubicBezTo>
                  <a:pt x="16138" y="117066"/>
                  <a:pt x="16138" y="119706"/>
                  <a:pt x="20563" y="119706"/>
                </a:cubicBezTo>
                <a:cubicBezTo>
                  <a:pt x="46073" y="119706"/>
                  <a:pt x="46073" y="119706"/>
                  <a:pt x="46073" y="119706"/>
                </a:cubicBezTo>
                <a:cubicBezTo>
                  <a:pt x="46073" y="72762"/>
                  <a:pt x="46073" y="72762"/>
                  <a:pt x="46073" y="72762"/>
                </a:cubicBezTo>
                <a:cubicBezTo>
                  <a:pt x="73665" y="72762"/>
                  <a:pt x="73665" y="72762"/>
                  <a:pt x="73665" y="72762"/>
                </a:cubicBezTo>
                <a:cubicBezTo>
                  <a:pt x="73665" y="119706"/>
                  <a:pt x="73665" y="119706"/>
                  <a:pt x="73665" y="119706"/>
                </a:cubicBezTo>
                <a:cubicBezTo>
                  <a:pt x="99175" y="119706"/>
                  <a:pt x="99175" y="119706"/>
                  <a:pt x="99175" y="119706"/>
                </a:cubicBezTo>
                <a:cubicBezTo>
                  <a:pt x="103600" y="119706"/>
                  <a:pt x="103600" y="117066"/>
                  <a:pt x="103600" y="114425"/>
                </a:cubicBezTo>
                <a:cubicBezTo>
                  <a:pt x="103600" y="67481"/>
                  <a:pt x="103600" y="67481"/>
                  <a:pt x="103600" y="67481"/>
                </a:cubicBezTo>
                <a:cubicBezTo>
                  <a:pt x="115314" y="67481"/>
                  <a:pt x="115314" y="67481"/>
                  <a:pt x="115314" y="67481"/>
                </a:cubicBezTo>
                <a:cubicBezTo>
                  <a:pt x="117396" y="67481"/>
                  <a:pt x="119739" y="64841"/>
                  <a:pt x="117396" y="62493"/>
                </a:cubicBezTo>
              </a:path>
            </a:pathLst>
          </a:custGeom>
          <a:solidFill>
            <a:srgbClr val="424A54"/>
          </a:solidFill>
          <a:ln>
            <a:noFill/>
          </a:ln>
        </p:spPr>
        <p:txBody>
          <a:bodyPr lIns="91400" tIns="45700" rIns="91400" bIns="45700" anchor="ctr" anchorCtr="0">
            <a:noAutofit/>
          </a:bodyPr>
          <a:lstStyle/>
          <a:p>
            <a:pPr marL="0" marR="0" lvl="0" indent="0" algn="l" rtl="0">
              <a:spcBef>
                <a:spcPts val="0"/>
              </a:spcBef>
              <a:buNone/>
            </a:pPr>
            <a:endParaRPr sz="3600">
              <a:solidFill>
                <a:schemeClr val="dk1"/>
              </a:solidFill>
              <a:latin typeface="Lato"/>
              <a:ea typeface="Lato"/>
              <a:cs typeface="Lato"/>
              <a:sym typeface="Lato"/>
            </a:endParaRPr>
          </a:p>
        </p:txBody>
      </p:sp>
      <p:sp>
        <p:nvSpPr>
          <p:cNvPr id="25" name="ZoneTexte 24">
            <a:extLst>
              <a:ext uri="{FF2B5EF4-FFF2-40B4-BE49-F238E27FC236}">
                <a16:creationId xmlns:a16="http://schemas.microsoft.com/office/drawing/2014/main" id="{38E2F991-881A-074A-AF3B-7A4886701F8B}"/>
              </a:ext>
            </a:extLst>
          </p:cNvPr>
          <p:cNvSpPr txBox="1"/>
          <p:nvPr userDrawn="1"/>
        </p:nvSpPr>
        <p:spPr>
          <a:xfrm>
            <a:off x="6732240"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26" name="Espace réservé du texte 4">
            <a:extLst>
              <a:ext uri="{FF2B5EF4-FFF2-40B4-BE49-F238E27FC236}">
                <a16:creationId xmlns:a16="http://schemas.microsoft.com/office/drawing/2014/main" id="{DAC73FFB-72F3-324C-BC16-B490F7AE0826}"/>
              </a:ext>
            </a:extLst>
          </p:cNvPr>
          <p:cNvSpPr>
            <a:spLocks noGrp="1"/>
          </p:cNvSpPr>
          <p:nvPr>
            <p:ph type="body" sz="quarter" idx="13" hasCustomPrompt="1"/>
          </p:nvPr>
        </p:nvSpPr>
        <p:spPr>
          <a:xfrm>
            <a:off x="4716463" y="6165304"/>
            <a:ext cx="1871662" cy="692696"/>
          </a:xfrm>
          <a:prstGeom prst="rect">
            <a:avLst/>
          </a:prstGeom>
        </p:spPr>
        <p:txBody>
          <a:bodyPr lIns="0" tIns="0" rIns="0" bIns="0" anchor="ctr" anchorCtr="0"/>
          <a:lstStyle>
            <a:lvl1pPr marL="0" indent="0" algn="r">
              <a:buNone/>
              <a:defRPr sz="1200">
                <a:solidFill>
                  <a:schemeClr val="bg1"/>
                </a:solidFill>
              </a:defRPr>
            </a:lvl1pPr>
          </a:lstStyle>
          <a:p>
            <a:pPr lvl="0"/>
            <a:r>
              <a:rPr lang="fr-FR" dirty="0"/>
              <a:t>Site internet</a:t>
            </a:r>
          </a:p>
        </p:txBody>
      </p:sp>
    </p:spTree>
    <p:extLst>
      <p:ext uri="{BB962C8B-B14F-4D97-AF65-F5344CB8AC3E}">
        <p14:creationId xmlns:p14="http://schemas.microsoft.com/office/powerpoint/2010/main" val="3277875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Espace réservé de l’image 9">
            <a:extLst>
              <a:ext uri="{FF2B5EF4-FFF2-40B4-BE49-F238E27FC236}">
                <a16:creationId xmlns:a16="http://schemas.microsoft.com/office/drawing/2014/main" id="{9BAB4EF7-6CD3-F047-8059-A5B1F0F367B1}"/>
              </a:ext>
            </a:extLst>
          </p:cNvPr>
          <p:cNvSpPr>
            <a:spLocks noGrp="1"/>
          </p:cNvSpPr>
          <p:nvPr>
            <p:ph type="pic" sz="quarter" idx="14"/>
          </p:nvPr>
        </p:nvSpPr>
        <p:spPr>
          <a:xfrm>
            <a:off x="0" y="1834192"/>
            <a:ext cx="2908015" cy="2520280"/>
          </a:xfrm>
          <a:prstGeom prst="rect">
            <a:avLst/>
          </a:prstGeom>
        </p:spPr>
        <p:txBody>
          <a:bodyPr/>
          <a:lstStyle/>
          <a:p>
            <a:endParaRPr lang="fr-FR" dirty="0"/>
          </a:p>
        </p:txBody>
      </p:sp>
      <p:sp>
        <p:nvSpPr>
          <p:cNvPr id="11" name="Espace réservé de l’image 9">
            <a:extLst>
              <a:ext uri="{FF2B5EF4-FFF2-40B4-BE49-F238E27FC236}">
                <a16:creationId xmlns:a16="http://schemas.microsoft.com/office/drawing/2014/main" id="{ECB11088-B779-804D-9DD2-D575DB395D04}"/>
              </a:ext>
            </a:extLst>
          </p:cNvPr>
          <p:cNvSpPr>
            <a:spLocks noGrp="1"/>
          </p:cNvSpPr>
          <p:nvPr>
            <p:ph type="pic" sz="quarter" idx="15"/>
          </p:nvPr>
        </p:nvSpPr>
        <p:spPr>
          <a:xfrm>
            <a:off x="3116231" y="1834192"/>
            <a:ext cx="2908015" cy="2520280"/>
          </a:xfrm>
          <a:prstGeom prst="rect">
            <a:avLst/>
          </a:prstGeom>
        </p:spPr>
        <p:txBody>
          <a:bodyPr/>
          <a:lstStyle/>
          <a:p>
            <a:endParaRPr lang="fr-FR" dirty="0"/>
          </a:p>
        </p:txBody>
      </p:sp>
      <p:sp>
        <p:nvSpPr>
          <p:cNvPr id="12" name="Espace réservé de l’image 9">
            <a:extLst>
              <a:ext uri="{FF2B5EF4-FFF2-40B4-BE49-F238E27FC236}">
                <a16:creationId xmlns:a16="http://schemas.microsoft.com/office/drawing/2014/main" id="{6F14EB61-0CC3-1A40-B2E2-17F843C73C2F}"/>
              </a:ext>
            </a:extLst>
          </p:cNvPr>
          <p:cNvSpPr>
            <a:spLocks noGrp="1"/>
          </p:cNvSpPr>
          <p:nvPr>
            <p:ph type="pic" sz="quarter" idx="16"/>
          </p:nvPr>
        </p:nvSpPr>
        <p:spPr>
          <a:xfrm>
            <a:off x="6232462" y="1834192"/>
            <a:ext cx="2908015" cy="2520280"/>
          </a:xfrm>
          <a:prstGeom prst="rect">
            <a:avLst/>
          </a:prstGeom>
        </p:spPr>
        <p:txBody>
          <a:bodyPr/>
          <a:lstStyle/>
          <a:p>
            <a:endParaRPr lang="fr-FR" dirty="0"/>
          </a:p>
        </p:txBody>
      </p:sp>
      <p:sp>
        <p:nvSpPr>
          <p:cNvPr id="13" name="Espace réservé du texte 10">
            <a:extLst>
              <a:ext uri="{FF2B5EF4-FFF2-40B4-BE49-F238E27FC236}">
                <a16:creationId xmlns:a16="http://schemas.microsoft.com/office/drawing/2014/main" id="{73537300-00BC-7C45-9468-B46E58A05D25}"/>
              </a:ext>
            </a:extLst>
          </p:cNvPr>
          <p:cNvSpPr>
            <a:spLocks noGrp="1"/>
          </p:cNvSpPr>
          <p:nvPr>
            <p:ph type="body" sz="quarter" idx="10" hasCustomPrompt="1"/>
          </p:nvPr>
        </p:nvSpPr>
        <p:spPr>
          <a:xfrm>
            <a:off x="1331912" y="6165304"/>
            <a:ext cx="3240087" cy="692696"/>
          </a:xfrm>
          <a:prstGeom prst="rect">
            <a:avLst/>
          </a:prstGeom>
        </p:spPr>
        <p:txBody>
          <a:bodyPr lIns="0" tIns="0" rIns="0" bIns="0" anchor="ctr" anchorCtr="0"/>
          <a:lstStyle>
            <a:lvl1pPr marL="0" indent="0">
              <a:buFontTx/>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fr-FR" dirty="0"/>
              <a:t>Titre de votre présentation</a:t>
            </a:r>
          </a:p>
        </p:txBody>
      </p:sp>
      <p:sp>
        <p:nvSpPr>
          <p:cNvPr id="23" name="ZoneTexte 22">
            <a:extLst>
              <a:ext uri="{FF2B5EF4-FFF2-40B4-BE49-F238E27FC236}">
                <a16:creationId xmlns:a16="http://schemas.microsoft.com/office/drawing/2014/main" id="{0685A6AD-E74B-D640-8C29-73BB9FAAA8A3}"/>
              </a:ext>
            </a:extLst>
          </p:cNvPr>
          <p:cNvSpPr txBox="1"/>
          <p:nvPr userDrawn="1"/>
        </p:nvSpPr>
        <p:spPr>
          <a:xfrm>
            <a:off x="8249632"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24" name="ZoneTexte 23">
            <a:extLst>
              <a:ext uri="{FF2B5EF4-FFF2-40B4-BE49-F238E27FC236}">
                <a16:creationId xmlns:a16="http://schemas.microsoft.com/office/drawing/2014/main" id="{AE31B48A-9088-AA4E-B783-D25293ED4594}"/>
              </a:ext>
            </a:extLst>
          </p:cNvPr>
          <p:cNvSpPr txBox="1"/>
          <p:nvPr userDrawn="1"/>
        </p:nvSpPr>
        <p:spPr>
          <a:xfrm>
            <a:off x="8515350" y="6165304"/>
            <a:ext cx="628650" cy="692696"/>
          </a:xfrm>
          <a:prstGeom prst="rect">
            <a:avLst/>
          </a:prstGeom>
          <a:noFill/>
        </p:spPr>
        <p:txBody>
          <a:bodyPr wrap="square" lIns="0" tIns="0" rIns="0" bIns="0" rtlCol="0" anchor="ctr" anchorCtr="0">
            <a:noAutofit/>
          </a:bodyPr>
          <a:lstStyle/>
          <a:p>
            <a:pPr algn="ctr"/>
            <a:fld id="{BE95CEF7-3B83-8B4D-9762-72773A2E5289}" type="slidenum">
              <a:rPr lang="fr-FR" sz="1200" b="1" smtClean="0">
                <a:solidFill>
                  <a:schemeClr val="bg1"/>
                </a:solidFill>
              </a:rPr>
              <a:pPr algn="ctr"/>
              <a:t>‹N°›</a:t>
            </a:fld>
            <a:endParaRPr lang="fr-FR" sz="1200" b="1" dirty="0">
              <a:solidFill>
                <a:schemeClr val="bg1"/>
              </a:solidFill>
            </a:endParaRPr>
          </a:p>
        </p:txBody>
      </p:sp>
      <p:sp>
        <p:nvSpPr>
          <p:cNvPr id="25" name="Shape 4880">
            <a:extLst>
              <a:ext uri="{FF2B5EF4-FFF2-40B4-BE49-F238E27FC236}">
                <a16:creationId xmlns:a16="http://schemas.microsoft.com/office/drawing/2014/main" id="{C6D5E2ED-FC93-F046-BD46-AF2B70901A11}"/>
              </a:ext>
            </a:extLst>
          </p:cNvPr>
          <p:cNvSpPr>
            <a:spLocks noChangeAspect="1"/>
          </p:cNvSpPr>
          <p:nvPr userDrawn="1"/>
        </p:nvSpPr>
        <p:spPr>
          <a:xfrm>
            <a:off x="6680785" y="6456763"/>
            <a:ext cx="123463" cy="109778"/>
          </a:xfrm>
          <a:custGeom>
            <a:avLst/>
            <a:gdLst/>
            <a:ahLst/>
            <a:cxnLst/>
            <a:rect l="0" t="0" r="0" b="0"/>
            <a:pathLst>
              <a:path w="120000" h="120000" extrusionOk="0">
                <a:moveTo>
                  <a:pt x="117396" y="62493"/>
                </a:moveTo>
                <a:lnTo>
                  <a:pt x="117396" y="62493"/>
                </a:lnTo>
                <a:cubicBezTo>
                  <a:pt x="64295" y="4987"/>
                  <a:pt x="64295" y="4987"/>
                  <a:pt x="64295" y="4987"/>
                </a:cubicBezTo>
                <a:cubicBezTo>
                  <a:pt x="61952" y="0"/>
                  <a:pt x="57527" y="0"/>
                  <a:pt x="55184" y="4987"/>
                </a:cubicBezTo>
                <a:cubicBezTo>
                  <a:pt x="2342" y="62493"/>
                  <a:pt x="2342" y="62493"/>
                  <a:pt x="2342" y="62493"/>
                </a:cubicBezTo>
                <a:cubicBezTo>
                  <a:pt x="0" y="64841"/>
                  <a:pt x="2342" y="67481"/>
                  <a:pt x="4685" y="67481"/>
                </a:cubicBezTo>
                <a:cubicBezTo>
                  <a:pt x="16138" y="67481"/>
                  <a:pt x="16138" y="67481"/>
                  <a:pt x="16138" y="67481"/>
                </a:cubicBezTo>
                <a:cubicBezTo>
                  <a:pt x="16138" y="114425"/>
                  <a:pt x="16138" y="114425"/>
                  <a:pt x="16138" y="114425"/>
                </a:cubicBezTo>
                <a:cubicBezTo>
                  <a:pt x="16138" y="117066"/>
                  <a:pt x="16138" y="119706"/>
                  <a:pt x="20563" y="119706"/>
                </a:cubicBezTo>
                <a:cubicBezTo>
                  <a:pt x="46073" y="119706"/>
                  <a:pt x="46073" y="119706"/>
                  <a:pt x="46073" y="119706"/>
                </a:cubicBezTo>
                <a:cubicBezTo>
                  <a:pt x="46073" y="72762"/>
                  <a:pt x="46073" y="72762"/>
                  <a:pt x="46073" y="72762"/>
                </a:cubicBezTo>
                <a:cubicBezTo>
                  <a:pt x="73665" y="72762"/>
                  <a:pt x="73665" y="72762"/>
                  <a:pt x="73665" y="72762"/>
                </a:cubicBezTo>
                <a:cubicBezTo>
                  <a:pt x="73665" y="119706"/>
                  <a:pt x="73665" y="119706"/>
                  <a:pt x="73665" y="119706"/>
                </a:cubicBezTo>
                <a:cubicBezTo>
                  <a:pt x="99175" y="119706"/>
                  <a:pt x="99175" y="119706"/>
                  <a:pt x="99175" y="119706"/>
                </a:cubicBezTo>
                <a:cubicBezTo>
                  <a:pt x="103600" y="119706"/>
                  <a:pt x="103600" y="117066"/>
                  <a:pt x="103600" y="114425"/>
                </a:cubicBezTo>
                <a:cubicBezTo>
                  <a:pt x="103600" y="67481"/>
                  <a:pt x="103600" y="67481"/>
                  <a:pt x="103600" y="67481"/>
                </a:cubicBezTo>
                <a:cubicBezTo>
                  <a:pt x="115314" y="67481"/>
                  <a:pt x="115314" y="67481"/>
                  <a:pt x="115314" y="67481"/>
                </a:cubicBezTo>
                <a:cubicBezTo>
                  <a:pt x="117396" y="67481"/>
                  <a:pt x="119739" y="64841"/>
                  <a:pt x="117396" y="62493"/>
                </a:cubicBezTo>
              </a:path>
            </a:pathLst>
          </a:custGeom>
          <a:solidFill>
            <a:srgbClr val="424A54"/>
          </a:solidFill>
          <a:ln>
            <a:noFill/>
          </a:ln>
        </p:spPr>
        <p:txBody>
          <a:bodyPr lIns="91400" tIns="45700" rIns="91400" bIns="45700" anchor="ctr" anchorCtr="0">
            <a:noAutofit/>
          </a:bodyPr>
          <a:lstStyle/>
          <a:p>
            <a:pPr marL="0" marR="0" lvl="0" indent="0" algn="l" rtl="0">
              <a:spcBef>
                <a:spcPts val="0"/>
              </a:spcBef>
              <a:buNone/>
            </a:pPr>
            <a:endParaRPr sz="3600">
              <a:solidFill>
                <a:schemeClr val="dk1"/>
              </a:solidFill>
              <a:latin typeface="Lato"/>
              <a:ea typeface="Lato"/>
              <a:cs typeface="Lato"/>
              <a:sym typeface="Lato"/>
            </a:endParaRPr>
          </a:p>
        </p:txBody>
      </p:sp>
      <p:sp>
        <p:nvSpPr>
          <p:cNvPr id="26" name="ZoneTexte 25">
            <a:extLst>
              <a:ext uri="{FF2B5EF4-FFF2-40B4-BE49-F238E27FC236}">
                <a16:creationId xmlns:a16="http://schemas.microsoft.com/office/drawing/2014/main" id="{E4127467-6240-A941-94FC-DA4D1919A56E}"/>
              </a:ext>
            </a:extLst>
          </p:cNvPr>
          <p:cNvSpPr txBox="1"/>
          <p:nvPr userDrawn="1"/>
        </p:nvSpPr>
        <p:spPr>
          <a:xfrm>
            <a:off x="6732240" y="6165304"/>
            <a:ext cx="265718" cy="692696"/>
          </a:xfrm>
          <a:prstGeom prst="rect">
            <a:avLst/>
          </a:prstGeom>
          <a:noFill/>
        </p:spPr>
        <p:txBody>
          <a:bodyPr wrap="square" lIns="0" tIns="0" rIns="0" bIns="0" rtlCol="0" anchor="ctr" anchorCtr="0">
            <a:noAutofit/>
          </a:bodyPr>
          <a:lstStyle/>
          <a:p>
            <a:pPr algn="r"/>
            <a:r>
              <a:rPr lang="fr-FR" sz="1200" baseline="0" dirty="0">
                <a:solidFill>
                  <a:srgbClr val="424A54"/>
                </a:solidFill>
              </a:rPr>
              <a:t>| </a:t>
            </a:r>
            <a:endParaRPr lang="fr-FR" sz="1200" dirty="0">
              <a:solidFill>
                <a:srgbClr val="424A54"/>
              </a:solidFill>
            </a:endParaRPr>
          </a:p>
        </p:txBody>
      </p:sp>
      <p:sp>
        <p:nvSpPr>
          <p:cNvPr id="27" name="Espace réservé du texte 4">
            <a:extLst>
              <a:ext uri="{FF2B5EF4-FFF2-40B4-BE49-F238E27FC236}">
                <a16:creationId xmlns:a16="http://schemas.microsoft.com/office/drawing/2014/main" id="{8898CBA2-0CDE-624C-A86D-2FDABB444A72}"/>
              </a:ext>
            </a:extLst>
          </p:cNvPr>
          <p:cNvSpPr>
            <a:spLocks noGrp="1"/>
          </p:cNvSpPr>
          <p:nvPr>
            <p:ph type="body" sz="quarter" idx="13" hasCustomPrompt="1"/>
          </p:nvPr>
        </p:nvSpPr>
        <p:spPr>
          <a:xfrm>
            <a:off x="4716463" y="6165304"/>
            <a:ext cx="1871662" cy="692696"/>
          </a:xfrm>
          <a:prstGeom prst="rect">
            <a:avLst/>
          </a:prstGeom>
        </p:spPr>
        <p:txBody>
          <a:bodyPr lIns="0" tIns="0" rIns="0" bIns="0" anchor="ctr" anchorCtr="0"/>
          <a:lstStyle>
            <a:lvl1pPr marL="0" indent="0" algn="r">
              <a:buNone/>
              <a:defRPr sz="1200">
                <a:solidFill>
                  <a:schemeClr val="bg1"/>
                </a:solidFill>
              </a:defRPr>
            </a:lvl1pPr>
          </a:lstStyle>
          <a:p>
            <a:pPr lvl="0"/>
            <a:r>
              <a:rPr lang="fr-FR" dirty="0"/>
              <a:t>Site internet</a:t>
            </a:r>
          </a:p>
        </p:txBody>
      </p:sp>
    </p:spTree>
    <p:extLst>
      <p:ext uri="{BB962C8B-B14F-4D97-AF65-F5344CB8AC3E}">
        <p14:creationId xmlns:p14="http://schemas.microsoft.com/office/powerpoint/2010/main" val="126268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Espace réservé du texte 4">
            <a:extLst>
              <a:ext uri="{FF2B5EF4-FFF2-40B4-BE49-F238E27FC236}">
                <a16:creationId xmlns:a16="http://schemas.microsoft.com/office/drawing/2014/main" id="{DB1E6E7F-30E7-F84B-B9ED-49130363D74A}"/>
              </a:ext>
            </a:extLst>
          </p:cNvPr>
          <p:cNvSpPr txBox="1">
            <a:spLocks/>
          </p:cNvSpPr>
          <p:nvPr userDrawn="1"/>
        </p:nvSpPr>
        <p:spPr>
          <a:xfrm>
            <a:off x="6948363" y="6165304"/>
            <a:ext cx="1368053" cy="692696"/>
          </a:xfrm>
          <a:prstGeom prst="rect">
            <a:avLst/>
          </a:prstGeom>
        </p:spPr>
        <p:txBody>
          <a:bodyPr lIns="0" tIns="0" rIns="0" bIns="0" anchor="ctr" anchorCtr="0"/>
          <a:lstStyle>
            <a:lvl1pPr marL="0" indent="0" algn="r" defTabSz="914400" rtl="0" eaLnBrk="1" latinLnBrk="0" hangingPunct="1">
              <a:spcBef>
                <a:spcPct val="20000"/>
              </a:spcBef>
              <a:buFont typeface="Arial" panose="020B0604020202020204" pitchFamily="34" charset="0"/>
              <a:buNone/>
              <a:defRPr sz="1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fld id="{BC14B74C-C413-FD4F-A2DA-ABC505EDD829}" type="datetime4">
              <a:rPr lang="fr-FR" smtClean="0"/>
              <a:pPr/>
              <a:t>30 juin 2025</a:t>
            </a:fld>
            <a:endParaRPr lang="fr-FR" dirty="0"/>
          </a:p>
        </p:txBody>
      </p:sp>
    </p:spTree>
    <p:extLst>
      <p:ext uri="{BB962C8B-B14F-4D97-AF65-F5344CB8AC3E}">
        <p14:creationId xmlns:p14="http://schemas.microsoft.com/office/powerpoint/2010/main" val="4226525157"/>
      </p:ext>
    </p:extLst>
  </p:cSld>
  <p:clrMap bg1="lt1" tx1="dk1" bg2="lt2" tx2="dk2" accent1="accent1" accent2="accent2" accent3="accent3" accent4="accent4" accent5="accent5" accent6="accent6" hlink="hlink" folHlink="folHlink"/>
  <p:sldLayoutIdLst>
    <p:sldLayoutId id="2147483655" r:id="rId1"/>
    <p:sldLayoutId id="2147483650" r:id="rId2"/>
    <p:sldLayoutId id="2147483658" r:id="rId3"/>
    <p:sldLayoutId id="2147483659" r:id="rId4"/>
    <p:sldLayoutId id="2147483660" r:id="rId5"/>
    <p:sldLayoutId id="2147483657" r:id="rId6"/>
    <p:sldLayoutId id="2147483652" r:id="rId7"/>
    <p:sldLayoutId id="2147483654" r:id="rId8"/>
    <p:sldLayoutId id="2147483656" r:id="rId9"/>
    <p:sldLayoutId id="2147483653" r:id="rId10"/>
  </p:sldLayoutIdLst>
  <p:hf hdr="0" ftr="0" dt="0"/>
  <p:txStyles>
    <p:title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administration-etrangers-en-france.interieur.gouv.fr/"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messervices.etudiant.gouv.fr/"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https://cvec.etudiant.gouv.fr/"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univ-tours.fr/international/etudes-stages-a-tours/etudiants-internationaux/4-inscription-administrative"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https://www.univ-tours.fr/formations/comment-sinscrire/ue-cercip/contacts-des-scolarites-par-facult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etudiant-etranger.ameli.fr/"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messervices.etudiant.gouv.fr/"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https://www.crous-orleans-tours.fr/etudes-internationales/se-loger-en-france/"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housinganywhere.com/" TargetMode="External"/><Relationship Id="rId13" Type="http://schemas.openxmlformats.org/officeDocument/2006/relationships/hyperlink" Target="http://asso-jeunesse-habitat.org/" TargetMode="External"/><Relationship Id="rId3" Type="http://schemas.openxmlformats.org/officeDocument/2006/relationships/hyperlink" Target="http://www.estudines.com/" TargetMode="External"/><Relationship Id="rId7" Type="http://schemas.openxmlformats.org/officeDocument/2006/relationships/hyperlink" Target="https://www.airbnb.fr/" TargetMode="External"/><Relationship Id="rId12" Type="http://schemas.openxmlformats.org/officeDocument/2006/relationships/hyperlink" Target="https://www.appartager.com/" TargetMode="Externa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hyperlink" Target="https://www.lokaviz.fr/" TargetMode="External"/><Relationship Id="rId11" Type="http://schemas.openxmlformats.org/officeDocument/2006/relationships/hyperlink" Target="https://www.leboncoin.fr/" TargetMode="External"/><Relationship Id="rId5" Type="http://schemas.openxmlformats.org/officeDocument/2006/relationships/hyperlink" Target="http://www.bedandschool.com/index.php/locataire-accueil" TargetMode="External"/><Relationship Id="rId15" Type="http://schemas.openxmlformats.org/officeDocument/2006/relationships/hyperlink" Target="https://www.pap.fr/" TargetMode="External"/><Relationship Id="rId10" Type="http://schemas.openxmlformats.org/officeDocument/2006/relationships/hyperlink" Target="https://logement.studyrama.com/" TargetMode="External"/><Relationship Id="rId4" Type="http://schemas.openxmlformats.org/officeDocument/2006/relationships/hyperlink" Target="http://www.odalys-campus.com/" TargetMode="External"/><Relationship Id="rId9" Type="http://schemas.openxmlformats.org/officeDocument/2006/relationships/hyperlink" Target="https://www.couchsurfing.com/" TargetMode="External"/><Relationship Id="rId14" Type="http://schemas.openxmlformats.org/officeDocument/2006/relationships/hyperlink" Target="https://www.paruvendu.fr/"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univ-tours.fr/campus/vie-pratique/hebergement" TargetMode="External"/><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s://wwwd.caf.fr/wps/portal/caffr/aidesetdemarches/mesdemarches/faireunesimulation/lelogement#/preparation" TargetMode="External"/><Relationship Id="rId4" Type="http://schemas.openxmlformats.org/officeDocument/2006/relationships/hyperlink" Target="https://www.visale.fr/"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imprimer.univ-tours.fr/"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celene.univ-tours.fr/course/view.php?id=12966" TargetMode="External"/><Relationship Id="rId2" Type="http://schemas.openxmlformats.org/officeDocument/2006/relationships/hyperlink" Target="https://www.univ-tours.fr/international/etudes-stages-a-tours/etudiants-internationaux/5-accueil-des-etudiants-internationaux-le-welcome-desk" TargetMode="Externa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bibliotheques.univ-tours.fr/"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pce.univ-tours.fr/"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www.univ-tours.fr/campus/accueil-sport-1/accueil-sport/before-time"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univ-tours.contactsante.fr/RendezVous"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mailto:/sse@univ-tours.fr"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univ-tours.fr/l-universite/nos-valeurs/mission-egalite"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mailto:mission.egalite@univ-tours.fr"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univ-tours.fr/l-universite/nos-valeurs/mission-egalite/stop-aux-violences" TargetMode="External"/><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mailto:stop-discri.etu@univ-tours.fr" TargetMode="External"/><Relationship Id="rId4" Type="http://schemas.openxmlformats.org/officeDocument/2006/relationships/hyperlink" Target="mailto:vss@univ-tours.fr"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univ-tours.fr/l-universite/notre-fonctionnement/notre-organisation/maison-de-lorientation-et-de-linsertion-professionnelle-moip"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https://rpro.univ-tours.fr/"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cuefee@univ-tours.fr"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https://www.univ-tours.fr/international/etudes-stages-a-tours/apprendre-le-francais/cours-a-destination-des-publics-universitaire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univ-tours.fr/international/etudes-stages-a-tours/etudiants-internationaux/5-1-programme-culturel-pour-les-etudiants-internationaux"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welcomedesk@univ-tours.fr" TargetMode="Externa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hyperlink" Target="https://www.univ-tours.fr/campus/accueil-sport-1/accueil-sport/activites/faca-velo"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https://rentree.univ-tours.fr/infos-pratiques-festival-de-rentree.htm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univ-tours.fr/international/etudes-stages-a-tours/etudiants-internationaux/5-accueil-des-etudiants-internationaux-le-welcome-desk" TargetMode="External"/><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welcomedesk@univ-tours.fr"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flixbus.fr/" TargetMode="Externa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www.blablacar.fr/" TargetMode="External"/><Relationship Id="rId4" Type="http://schemas.openxmlformats.org/officeDocument/2006/relationships/hyperlink" Target="http://www.blablacar.fr/bu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filbleu.fr/" TargetMode="External"/><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www.taxis-tours.fr/"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bus.azalys.agglopolys.fr/" TargetMode="External"/><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hyperlink" Target="http://www.taxi-blois.f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ZoneTexte 7"/>
          <p:cNvSpPr txBox="1"/>
          <p:nvPr/>
        </p:nvSpPr>
        <p:spPr>
          <a:xfrm>
            <a:off x="1115616" y="3570983"/>
            <a:ext cx="7200800" cy="1057472"/>
          </a:xfrm>
          <a:prstGeom prst="rect">
            <a:avLst/>
          </a:prstGeom>
          <a:noFill/>
        </p:spPr>
        <p:txBody>
          <a:bodyPr wrap="square" lIns="0" tIns="0" rIns="0" bIns="0" rtlCol="0" anchor="ctr" anchorCtr="0">
            <a:noAutofit/>
          </a:bodyPr>
          <a:lstStyle/>
          <a:p>
            <a:pPr algn="ctr"/>
            <a:r>
              <a:rPr lang="fr-FR" sz="3200" b="1" i="1" dirty="0">
                <a:solidFill>
                  <a:schemeClr val="bg1"/>
                </a:solidFill>
                <a:latin typeface="Work Sans" panose="00000500000000000000" pitchFamily="2" charset="0"/>
                <a:ea typeface="Arial" charset="0"/>
                <a:cs typeface="Arial" charset="0"/>
              </a:rPr>
              <a:t>Bienvenue à</a:t>
            </a:r>
            <a:r>
              <a:rPr lang="fr-FR" sz="3200" b="1" i="1" dirty="0">
                <a:solidFill>
                  <a:srgbClr val="45A59D"/>
                </a:solidFill>
                <a:latin typeface="Work Sans" panose="00000500000000000000" pitchFamily="2" charset="0"/>
                <a:ea typeface="Arial" charset="0"/>
                <a:cs typeface="Arial" charset="0"/>
              </a:rPr>
              <a:t> </a:t>
            </a:r>
            <a:r>
              <a:rPr lang="fr-FR" sz="3200" b="1" i="1" dirty="0">
                <a:solidFill>
                  <a:schemeClr val="bg1"/>
                </a:solidFill>
                <a:latin typeface="Work Sans" panose="00000500000000000000" pitchFamily="2" charset="0"/>
                <a:ea typeface="Arial" charset="0"/>
                <a:cs typeface="Arial" charset="0"/>
              </a:rPr>
              <a:t>l’université de Tours </a:t>
            </a:r>
            <a:endParaRPr lang="fr-FR" sz="2800" b="1" i="1" dirty="0">
              <a:solidFill>
                <a:schemeClr val="bg1"/>
              </a:solidFill>
              <a:latin typeface="Work Sans" panose="00000500000000000000" pitchFamily="2" charset="0"/>
              <a:ea typeface="Arial" charset="0"/>
              <a:cs typeface="Arial" charset="0"/>
            </a:endParaRPr>
          </a:p>
        </p:txBody>
      </p:sp>
      <p:pic>
        <p:nvPicPr>
          <p:cNvPr id="1026" name="Picture 2">
            <a:extLst>
              <a:ext uri="{FF2B5EF4-FFF2-40B4-BE49-F238E27FC236}">
                <a16:creationId xmlns:a16="http://schemas.microsoft.com/office/drawing/2014/main" id="{F004FADD-9E34-F4AF-AB70-0C9C3943D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389" y="332656"/>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DEBCEFD-3A8A-4F4C-B86D-AE747C4121EB}"/>
              </a:ext>
            </a:extLst>
          </p:cNvPr>
          <p:cNvSpPr txBox="1"/>
          <p:nvPr/>
        </p:nvSpPr>
        <p:spPr>
          <a:xfrm>
            <a:off x="1367644" y="2276872"/>
            <a:ext cx="6408712" cy="769441"/>
          </a:xfrm>
          <a:prstGeom prst="rect">
            <a:avLst/>
          </a:prstGeom>
          <a:noFill/>
        </p:spPr>
        <p:txBody>
          <a:bodyPr wrap="square" rtlCol="0">
            <a:spAutoFit/>
          </a:bodyPr>
          <a:lstStyle/>
          <a:p>
            <a:r>
              <a:rPr lang="fr-FR" sz="4400" b="1" dirty="0" err="1">
                <a:solidFill>
                  <a:srgbClr val="45A59D"/>
                </a:solidFill>
                <a:latin typeface="Work Sans" panose="00000500000000000000" pitchFamily="2" charset="0"/>
              </a:rPr>
              <a:t>Welcome</a:t>
            </a:r>
            <a:r>
              <a:rPr lang="fr-FR" sz="4400" b="1" dirty="0">
                <a:solidFill>
                  <a:srgbClr val="45A59D"/>
                </a:solidFill>
                <a:latin typeface="Work Sans" panose="00000500000000000000" pitchFamily="2" charset="0"/>
              </a:rPr>
              <a:t> Desk virtuel </a:t>
            </a:r>
          </a:p>
        </p:txBody>
      </p:sp>
      <p:sp>
        <p:nvSpPr>
          <p:cNvPr id="3" name="ZoneTexte 2">
            <a:extLst>
              <a:ext uri="{FF2B5EF4-FFF2-40B4-BE49-F238E27FC236}">
                <a16:creationId xmlns:a16="http://schemas.microsoft.com/office/drawing/2014/main" id="{2F919FB2-E1B0-4B70-BD28-F84B55B54D05}"/>
              </a:ext>
            </a:extLst>
          </p:cNvPr>
          <p:cNvSpPr txBox="1"/>
          <p:nvPr/>
        </p:nvSpPr>
        <p:spPr>
          <a:xfrm>
            <a:off x="107505" y="5139567"/>
            <a:ext cx="8656112" cy="1200329"/>
          </a:xfrm>
          <a:prstGeom prst="rect">
            <a:avLst/>
          </a:prstGeom>
          <a:noFill/>
        </p:spPr>
        <p:txBody>
          <a:bodyPr wrap="square" rtlCol="0">
            <a:spAutoFit/>
          </a:bodyPr>
          <a:lstStyle/>
          <a:p>
            <a:pPr algn="ctr"/>
            <a:r>
              <a:rPr lang="fr-FR" dirty="0">
                <a:solidFill>
                  <a:schemeClr val="bg1"/>
                </a:solidFill>
                <a:latin typeface="Work Sans" panose="00000500000000000000" pitchFamily="2" charset="0"/>
              </a:rPr>
              <a:t>Eunjin LEE</a:t>
            </a:r>
          </a:p>
          <a:p>
            <a:pPr algn="r"/>
            <a:r>
              <a:rPr lang="fr-FR" dirty="0">
                <a:solidFill>
                  <a:schemeClr val="bg1"/>
                </a:solidFill>
                <a:latin typeface="Work Sans" panose="00000500000000000000" pitchFamily="2" charset="0"/>
              </a:rPr>
              <a:t>Chargée d’accueil et d’intégration des étudiants internationaux individuels</a:t>
            </a:r>
          </a:p>
          <a:p>
            <a:pPr algn="ctr"/>
            <a:r>
              <a:rPr lang="fr-FR" dirty="0">
                <a:solidFill>
                  <a:schemeClr val="bg1"/>
                </a:solidFill>
                <a:latin typeface="Work Sans" panose="00000500000000000000" pitchFamily="2" charset="0"/>
              </a:rPr>
              <a:t>Direction des Relations Internationales, Université de Tours </a:t>
            </a:r>
          </a:p>
          <a:p>
            <a:endParaRPr lang="fr-FR" dirty="0"/>
          </a:p>
        </p:txBody>
      </p:sp>
    </p:spTree>
    <p:extLst>
      <p:ext uri="{BB962C8B-B14F-4D97-AF65-F5344CB8AC3E}">
        <p14:creationId xmlns:p14="http://schemas.microsoft.com/office/powerpoint/2010/main" val="2541226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a:xfrm>
            <a:off x="1331912" y="6184158"/>
            <a:ext cx="3240087" cy="692696"/>
          </a:xfrm>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251520" y="392417"/>
            <a:ext cx="2448272"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Checklist</a:t>
            </a:r>
          </a:p>
        </p:txBody>
      </p:sp>
      <p:sp>
        <p:nvSpPr>
          <p:cNvPr id="6" name="ZoneTexte 5">
            <a:extLst>
              <a:ext uri="{FF2B5EF4-FFF2-40B4-BE49-F238E27FC236}">
                <a16:creationId xmlns:a16="http://schemas.microsoft.com/office/drawing/2014/main" id="{96A57BC7-D790-4997-839A-7C0113EF3B23}"/>
              </a:ext>
            </a:extLst>
          </p:cNvPr>
          <p:cNvSpPr txBox="1"/>
          <p:nvPr/>
        </p:nvSpPr>
        <p:spPr>
          <a:xfrm>
            <a:off x="314414" y="1103074"/>
            <a:ext cx="8515169" cy="4832092"/>
          </a:xfrm>
          <a:prstGeom prst="rect">
            <a:avLst/>
          </a:prstGeom>
          <a:noFill/>
        </p:spPr>
        <p:txBody>
          <a:bodyPr wrap="square" rtlCol="0">
            <a:spAutoFit/>
          </a:bodyPr>
          <a:lstStyle/>
          <a:p>
            <a:pPr algn="just"/>
            <a:r>
              <a:rPr lang="fr-FR" sz="2000" b="1" dirty="0">
                <a:solidFill>
                  <a:srgbClr val="45A59D"/>
                </a:solidFill>
                <a:latin typeface="Work Sans" panose="00000500000000000000" pitchFamily="2" charset="0"/>
              </a:rPr>
              <a:t>Les documents à apporter en France </a:t>
            </a:r>
          </a:p>
          <a:p>
            <a:pPr algn="just"/>
            <a:endParaRPr lang="fr-FR" dirty="0">
              <a:latin typeface="Work Sans" panose="00000500000000000000" pitchFamily="2" charset="0"/>
            </a:endParaRPr>
          </a:p>
          <a:p>
            <a:pPr algn="just"/>
            <a:r>
              <a:rPr lang="fr-FR" dirty="0">
                <a:latin typeface="Work Sans" panose="00000500000000000000" pitchFamily="2" charset="0"/>
              </a:rPr>
              <a:t>Documents communs aux étudiants européens et non européens </a:t>
            </a:r>
          </a:p>
          <a:p>
            <a:pPr marL="285750" indent="-285750" algn="just">
              <a:buFont typeface="Arial" panose="020B0604020202020204" pitchFamily="34" charset="0"/>
              <a:buChar char="•"/>
            </a:pPr>
            <a:r>
              <a:rPr lang="fr-FR" dirty="0">
                <a:latin typeface="Work Sans" panose="00000500000000000000" pitchFamily="2" charset="0"/>
              </a:rPr>
              <a:t>Extrait de naissance traduit en français par un traducteur assermenté (liste des traducteurs disponible auprès de l’ambassade de France dans votre pays) </a:t>
            </a:r>
          </a:p>
          <a:p>
            <a:pPr marL="285750" indent="-285750" algn="just">
              <a:buFont typeface="Arial" panose="020B0604020202020204" pitchFamily="34" charset="0"/>
              <a:buChar char="•"/>
            </a:pPr>
            <a:r>
              <a:rPr lang="fr-FR" dirty="0">
                <a:latin typeface="Work Sans" panose="00000500000000000000" pitchFamily="2" charset="0"/>
              </a:rPr>
              <a:t>Carnet de santé (ou copie de la page de vaccination)</a:t>
            </a:r>
          </a:p>
          <a:p>
            <a:pPr marL="285750" indent="-285750" algn="just">
              <a:buFont typeface="Arial" panose="020B0604020202020204" pitchFamily="34" charset="0"/>
              <a:buChar char="•"/>
            </a:pPr>
            <a:r>
              <a:rPr lang="fr-FR" dirty="0">
                <a:latin typeface="Work Sans" panose="00000500000000000000" pitchFamily="2" charset="0"/>
              </a:rPr>
              <a:t>Quelques photos d’identité</a:t>
            </a:r>
          </a:p>
          <a:p>
            <a:pPr marL="285750" indent="-285750" algn="just">
              <a:buFont typeface="Arial" panose="020B0604020202020204" pitchFamily="34" charset="0"/>
              <a:buChar char="•"/>
            </a:pPr>
            <a:r>
              <a:rPr lang="fr-FR" dirty="0">
                <a:latin typeface="Work Sans" panose="00000500000000000000" pitchFamily="2" charset="0"/>
              </a:rPr>
              <a:t>Attestation parentale de ressources de l’année 2024-2025 si vous êtes rattaché au foyer fiscal de vos parents / Attestation de vos ressources de l’année 2024 et 2025 si vous déclarez vous-même des impôts </a:t>
            </a:r>
          </a:p>
          <a:p>
            <a:pPr marL="285750" indent="-285750" algn="just">
              <a:buFont typeface="Arial" panose="020B0604020202020204" pitchFamily="34" charset="0"/>
              <a:buChar char="•"/>
            </a:pPr>
            <a:endParaRPr lang="fr-FR" dirty="0">
              <a:latin typeface="Work Sans" panose="00000500000000000000" pitchFamily="2" charset="0"/>
            </a:endParaRPr>
          </a:p>
          <a:p>
            <a:pPr algn="just"/>
            <a:r>
              <a:rPr lang="fr-FR" dirty="0">
                <a:latin typeface="Work Sans" panose="00000500000000000000" pitchFamily="2" charset="0"/>
              </a:rPr>
              <a:t>Optionnel : </a:t>
            </a:r>
          </a:p>
          <a:p>
            <a:pPr marL="285750" indent="-285750" algn="just">
              <a:buFont typeface="Arial" panose="020B0604020202020204" pitchFamily="34" charset="0"/>
              <a:buChar char="•"/>
            </a:pPr>
            <a:r>
              <a:rPr lang="fr-FR" dirty="0">
                <a:latin typeface="Work Sans" panose="00000500000000000000" pitchFamily="2" charset="0"/>
              </a:rPr>
              <a:t>Permis de conduire et titre de propriété de votre voiture</a:t>
            </a:r>
          </a:p>
          <a:p>
            <a:pPr marL="285750" indent="-285750" algn="just">
              <a:buFont typeface="Arial" panose="020B0604020202020204" pitchFamily="34" charset="0"/>
              <a:buChar char="•"/>
            </a:pPr>
            <a:r>
              <a:rPr lang="fr-FR" dirty="0">
                <a:latin typeface="Work Sans" panose="00000500000000000000" pitchFamily="2" charset="0"/>
              </a:rPr>
              <a:t>Certificat médical traduit en français si vous souhaitez faire du sport </a:t>
            </a:r>
          </a:p>
          <a:p>
            <a:pPr marL="285750" indent="-285750" algn="just">
              <a:buFont typeface="Arial" panose="020B0604020202020204" pitchFamily="34" charset="0"/>
              <a:buChar char="•"/>
            </a:pPr>
            <a:r>
              <a:rPr lang="fr-FR" dirty="0">
                <a:latin typeface="Work Sans" panose="00000500000000000000" pitchFamily="2" charset="0"/>
              </a:rPr>
              <a:t>Carte bancaire internationale (peut vous être utile, surtout au début !)</a:t>
            </a:r>
          </a:p>
          <a:p>
            <a:pPr marL="285750" indent="-285750" algn="just">
              <a:buFont typeface="Arial" panose="020B0604020202020204" pitchFamily="34" charset="0"/>
              <a:buChar char="•"/>
            </a:pPr>
            <a:r>
              <a:rPr lang="fr-FR" dirty="0">
                <a:latin typeface="Work Sans" panose="00000500000000000000" pitchFamily="2" charset="0"/>
              </a:rPr>
              <a:t>Souscrire une caution locative via </a:t>
            </a:r>
            <a:r>
              <a:rPr lang="fr-FR" dirty="0" err="1">
                <a:latin typeface="Work Sans" panose="00000500000000000000" pitchFamily="2" charset="0"/>
              </a:rPr>
              <a:t>Visale</a:t>
            </a:r>
            <a:r>
              <a:rPr lang="fr-FR" dirty="0">
                <a:latin typeface="Work Sans" panose="00000500000000000000" pitchFamily="2" charset="0"/>
              </a:rPr>
              <a:t> si besoin </a:t>
            </a:r>
          </a:p>
        </p:txBody>
      </p:sp>
    </p:spTree>
    <p:extLst>
      <p:ext uri="{BB962C8B-B14F-4D97-AF65-F5344CB8AC3E}">
        <p14:creationId xmlns:p14="http://schemas.microsoft.com/office/powerpoint/2010/main" val="3933745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a:xfrm>
            <a:off x="1331912" y="6184158"/>
            <a:ext cx="3240087" cy="692696"/>
          </a:xfrm>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251520" y="392417"/>
            <a:ext cx="2448272"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Checklist</a:t>
            </a:r>
          </a:p>
        </p:txBody>
      </p:sp>
      <p:sp>
        <p:nvSpPr>
          <p:cNvPr id="6" name="ZoneTexte 5">
            <a:extLst>
              <a:ext uri="{FF2B5EF4-FFF2-40B4-BE49-F238E27FC236}">
                <a16:creationId xmlns:a16="http://schemas.microsoft.com/office/drawing/2014/main" id="{96A57BC7-D790-4997-839A-7C0113EF3B23}"/>
              </a:ext>
            </a:extLst>
          </p:cNvPr>
          <p:cNvSpPr txBox="1"/>
          <p:nvPr/>
        </p:nvSpPr>
        <p:spPr>
          <a:xfrm>
            <a:off x="314414" y="1259175"/>
            <a:ext cx="8515169" cy="4339650"/>
          </a:xfrm>
          <a:prstGeom prst="rect">
            <a:avLst/>
          </a:prstGeom>
          <a:noFill/>
        </p:spPr>
        <p:txBody>
          <a:bodyPr wrap="square" rtlCol="0">
            <a:spAutoFit/>
          </a:bodyPr>
          <a:lstStyle/>
          <a:p>
            <a:pPr algn="just"/>
            <a:r>
              <a:rPr lang="fr-FR" sz="2000" b="1" dirty="0">
                <a:solidFill>
                  <a:srgbClr val="45A59D"/>
                </a:solidFill>
                <a:latin typeface="Work Sans" panose="00000500000000000000" pitchFamily="2" charset="0"/>
              </a:rPr>
              <a:t>En plus, pour les étudiants </a:t>
            </a:r>
          </a:p>
          <a:p>
            <a:pPr algn="just"/>
            <a:endParaRPr lang="fr-FR" sz="2000" b="1" dirty="0">
              <a:solidFill>
                <a:srgbClr val="45A59D"/>
              </a:solidFill>
              <a:latin typeface="Work Sans" panose="00000500000000000000" pitchFamily="2" charset="0"/>
            </a:endParaRPr>
          </a:p>
          <a:p>
            <a:pPr algn="just"/>
            <a:r>
              <a:rPr lang="fr-FR" sz="2000" b="1" dirty="0">
                <a:latin typeface="Work Sans" panose="00000500000000000000" pitchFamily="2" charset="0"/>
              </a:rPr>
              <a:t>Non-européens </a:t>
            </a:r>
          </a:p>
          <a:p>
            <a:pPr marL="285750" indent="-285750" algn="just">
              <a:buFont typeface="Arial" panose="020B0604020202020204" pitchFamily="34" charset="0"/>
              <a:buChar char="•"/>
            </a:pPr>
            <a:r>
              <a:rPr lang="fr-FR" dirty="0">
                <a:latin typeface="Work Sans" panose="00000500000000000000" pitchFamily="2" charset="0"/>
              </a:rPr>
              <a:t>Passeport valide + visa </a:t>
            </a:r>
          </a:p>
          <a:p>
            <a:pPr marL="285750" indent="-285750" algn="just">
              <a:buFont typeface="Arial" panose="020B0604020202020204" pitchFamily="34" charset="0"/>
              <a:buChar char="•"/>
            </a:pPr>
            <a:r>
              <a:rPr lang="fr-FR" dirty="0">
                <a:latin typeface="Work Sans" panose="00000500000000000000" pitchFamily="2" charset="0"/>
              </a:rPr>
              <a:t>Certificat d’assurance santé </a:t>
            </a:r>
          </a:p>
          <a:p>
            <a:pPr marL="285750" indent="-285750" algn="just">
              <a:buFont typeface="Arial" panose="020B0604020202020204" pitchFamily="34" charset="0"/>
              <a:buChar char="•"/>
            </a:pPr>
            <a:r>
              <a:rPr lang="fr-FR" dirty="0">
                <a:latin typeface="Work Sans" panose="00000500000000000000" pitchFamily="2" charset="0"/>
              </a:rPr>
              <a:t>Autorisation de sortie de devises (voir auprès de votre banque si nécessaire)</a:t>
            </a:r>
          </a:p>
          <a:p>
            <a:pPr marL="285750" indent="-285750" algn="just">
              <a:buFont typeface="Arial" panose="020B0604020202020204" pitchFamily="34" charset="0"/>
              <a:buChar char="•"/>
            </a:pPr>
            <a:endParaRPr lang="fr-FR" dirty="0">
              <a:latin typeface="Work Sans" panose="00000500000000000000" pitchFamily="2" charset="0"/>
            </a:endParaRPr>
          </a:p>
          <a:p>
            <a:pPr algn="just"/>
            <a:r>
              <a:rPr lang="fr-FR" b="1" dirty="0">
                <a:latin typeface="Work Sans" panose="00000500000000000000" pitchFamily="2" charset="0"/>
              </a:rPr>
              <a:t>Européens </a:t>
            </a:r>
          </a:p>
          <a:p>
            <a:pPr marL="285750" indent="-285750" algn="just">
              <a:buFont typeface="Arial" panose="020B0604020202020204" pitchFamily="34" charset="0"/>
              <a:buChar char="•"/>
            </a:pPr>
            <a:r>
              <a:rPr lang="fr-FR" dirty="0">
                <a:latin typeface="Work Sans" panose="00000500000000000000" pitchFamily="2" charset="0"/>
              </a:rPr>
              <a:t>Pièce d’identité valide</a:t>
            </a:r>
          </a:p>
          <a:p>
            <a:pPr marL="285750" indent="-285750" algn="just">
              <a:buFont typeface="Arial" panose="020B0604020202020204" pitchFamily="34" charset="0"/>
              <a:buChar char="•"/>
            </a:pPr>
            <a:r>
              <a:rPr lang="fr-FR" dirty="0">
                <a:latin typeface="Work Sans" panose="00000500000000000000" pitchFamily="2" charset="0"/>
              </a:rPr>
              <a:t>Carte européenne d’assurance maladie </a:t>
            </a:r>
          </a:p>
          <a:p>
            <a:pPr marL="285750" indent="-285750" algn="just">
              <a:buFont typeface="Arial" panose="020B0604020202020204" pitchFamily="34" charset="0"/>
              <a:buChar char="•"/>
            </a:pPr>
            <a:endParaRPr lang="fr-FR" dirty="0">
              <a:latin typeface="Work Sans" panose="00000500000000000000" pitchFamily="2" charset="0"/>
            </a:endParaRPr>
          </a:p>
          <a:p>
            <a:pPr algn="just"/>
            <a:r>
              <a:rPr lang="fr-FR" dirty="0">
                <a:latin typeface="Work Sans" panose="00000500000000000000" pitchFamily="2" charset="0"/>
              </a:rPr>
              <a:t>Conseil : pensez à imprimer les papiers nécessaires ainsi qu’à les scanner et à les stocker en ligne ou sur votre smartphone en cas de perte ! </a:t>
            </a:r>
          </a:p>
        </p:txBody>
      </p:sp>
    </p:spTree>
    <p:extLst>
      <p:ext uri="{BB962C8B-B14F-4D97-AF65-F5344CB8AC3E}">
        <p14:creationId xmlns:p14="http://schemas.microsoft.com/office/powerpoint/2010/main" val="621072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395536" y="361975"/>
            <a:ext cx="3960440"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Demande de votre visa </a:t>
            </a:r>
          </a:p>
        </p:txBody>
      </p:sp>
      <p:sp>
        <p:nvSpPr>
          <p:cNvPr id="6" name="ZoneTexte 5">
            <a:extLst>
              <a:ext uri="{FF2B5EF4-FFF2-40B4-BE49-F238E27FC236}">
                <a16:creationId xmlns:a16="http://schemas.microsoft.com/office/drawing/2014/main" id="{96A57BC7-D790-4997-839A-7C0113EF3B23}"/>
              </a:ext>
            </a:extLst>
          </p:cNvPr>
          <p:cNvSpPr txBox="1"/>
          <p:nvPr/>
        </p:nvSpPr>
        <p:spPr>
          <a:xfrm>
            <a:off x="377757" y="1124744"/>
            <a:ext cx="8226691" cy="4247317"/>
          </a:xfrm>
          <a:prstGeom prst="rect">
            <a:avLst/>
          </a:prstGeom>
          <a:noFill/>
        </p:spPr>
        <p:txBody>
          <a:bodyPr wrap="square" rtlCol="0">
            <a:spAutoFit/>
          </a:bodyPr>
          <a:lstStyle/>
          <a:p>
            <a:pPr algn="just"/>
            <a:r>
              <a:rPr lang="fr-FR" b="1" dirty="0">
                <a:solidFill>
                  <a:srgbClr val="45A59D"/>
                </a:solidFill>
                <a:latin typeface="Work Sans" panose="00000500000000000000" pitchFamily="2" charset="0"/>
              </a:rPr>
              <a:t>Avant votre arrivée </a:t>
            </a:r>
            <a:r>
              <a:rPr lang="fr-FR" dirty="0">
                <a:latin typeface="Work Sans" panose="00000500000000000000" pitchFamily="2" charset="0"/>
              </a:rPr>
              <a:t>(france-visas.gouv.fr)</a:t>
            </a:r>
          </a:p>
          <a:p>
            <a:pPr algn="just"/>
            <a:endParaRPr lang="fr-FR" dirty="0">
              <a:latin typeface="Work Sans" panose="00000500000000000000" pitchFamily="2" charset="0"/>
            </a:endParaRPr>
          </a:p>
          <a:p>
            <a:pPr algn="just"/>
            <a:r>
              <a:rPr lang="fr-FR" dirty="0">
                <a:latin typeface="Work Sans" panose="00000500000000000000" pitchFamily="2" charset="0"/>
              </a:rPr>
              <a:t>Vous aurez besoin de faire une demande de visa si vous venez étudier à l’université de Tours et que vous n’êtes pas de nationalité européenne ou que vous ne venez pas d’un pays faisant partie de l’Espace Economique Européen. Cette demande devra être effectuée au Consulat de France de votre pays de résidence. </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Procédure Campus France </a:t>
            </a:r>
            <a:r>
              <a:rPr lang="fr-FR" dirty="0">
                <a:latin typeface="Work Sans" panose="00000500000000000000" pitchFamily="2" charset="0"/>
              </a:rPr>
              <a:t>(campusfrance.org)</a:t>
            </a:r>
          </a:p>
          <a:p>
            <a:pPr algn="just"/>
            <a:endParaRPr lang="fr-FR" dirty="0">
              <a:latin typeface="Work Sans" panose="00000500000000000000" pitchFamily="2" charset="0"/>
            </a:endParaRPr>
          </a:p>
          <a:p>
            <a:pPr algn="just"/>
            <a:r>
              <a:rPr lang="fr-FR" dirty="0">
                <a:latin typeface="Work Sans" panose="00000500000000000000" pitchFamily="2" charset="0"/>
              </a:rPr>
              <a:t>Pour les étudiants internationaux relevant de la procédure Campus France, merci de suivre la procédure sur le portail « Etudes en France ». Le dossier que vous allez créer permettra de préparer votre demande de visa pour études. Pour cela vous devez compléter un dossier sur l’espace Campus France de votre pays </a:t>
            </a:r>
          </a:p>
        </p:txBody>
      </p:sp>
    </p:spTree>
    <p:extLst>
      <p:ext uri="{BB962C8B-B14F-4D97-AF65-F5344CB8AC3E}">
        <p14:creationId xmlns:p14="http://schemas.microsoft.com/office/powerpoint/2010/main" val="4198243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395536" y="1303638"/>
            <a:ext cx="6552728"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Démarches à faire à l’arrivée en France </a:t>
            </a:r>
          </a:p>
        </p:txBody>
      </p:sp>
      <p:sp>
        <p:nvSpPr>
          <p:cNvPr id="6" name="ZoneTexte 5">
            <a:extLst>
              <a:ext uri="{FF2B5EF4-FFF2-40B4-BE49-F238E27FC236}">
                <a16:creationId xmlns:a16="http://schemas.microsoft.com/office/drawing/2014/main" id="{96A57BC7-D790-4997-839A-7C0113EF3B23}"/>
              </a:ext>
            </a:extLst>
          </p:cNvPr>
          <p:cNvSpPr txBox="1"/>
          <p:nvPr/>
        </p:nvSpPr>
        <p:spPr>
          <a:xfrm>
            <a:off x="593780" y="2236826"/>
            <a:ext cx="7956437" cy="3416320"/>
          </a:xfrm>
          <a:prstGeom prst="rect">
            <a:avLst/>
          </a:prstGeom>
          <a:noFill/>
        </p:spPr>
        <p:txBody>
          <a:bodyPr wrap="square" rtlCol="0">
            <a:spAutoFit/>
          </a:bodyPr>
          <a:lstStyle/>
          <a:p>
            <a:r>
              <a:rPr lang="fr-FR" dirty="0">
                <a:latin typeface="Work Sans" panose="00000500000000000000" pitchFamily="2" charset="0"/>
              </a:rPr>
              <a:t>Que dois-je faire à mon arrivée en France ?</a:t>
            </a:r>
          </a:p>
          <a:p>
            <a:endParaRPr lang="fr-FR" dirty="0">
              <a:latin typeface="Work Sans" panose="00000500000000000000" pitchFamily="2" charset="0"/>
            </a:endParaRPr>
          </a:p>
          <a:p>
            <a:pPr marL="285750" indent="-285750">
              <a:buFont typeface="Arial" panose="020B0604020202020204" pitchFamily="34" charset="0"/>
              <a:buChar char="•"/>
            </a:pPr>
            <a:r>
              <a:rPr lang="fr-FR" dirty="0">
                <a:latin typeface="Work Sans" panose="00000500000000000000" pitchFamily="2" charset="0"/>
              </a:rPr>
              <a:t>Valider mon titre de séjour et visa (pour les étudiants concernés)</a:t>
            </a:r>
          </a:p>
          <a:p>
            <a:pPr marL="285750" indent="-285750" algn="just">
              <a:buFont typeface="Arial" panose="020B0604020202020204" pitchFamily="34" charset="0"/>
              <a:buChar char="•"/>
            </a:pPr>
            <a:r>
              <a:rPr lang="fr-FR" dirty="0">
                <a:latin typeface="Work Sans" panose="00000500000000000000" pitchFamily="2" charset="0"/>
              </a:rPr>
              <a:t>Obtenir une attestation CVEC (Contribution Vie Etudiante et de Campus) </a:t>
            </a:r>
          </a:p>
          <a:p>
            <a:pPr marL="285750" indent="-285750">
              <a:buFont typeface="Arial" panose="020B0604020202020204" pitchFamily="34" charset="0"/>
              <a:buChar char="•"/>
            </a:pPr>
            <a:r>
              <a:rPr lang="fr-FR" dirty="0">
                <a:latin typeface="Work Sans" panose="00000500000000000000" pitchFamily="2" charset="0"/>
              </a:rPr>
              <a:t>M’inscrire à l’université </a:t>
            </a:r>
          </a:p>
          <a:p>
            <a:pPr marL="285750" indent="-285750">
              <a:buFont typeface="Arial" panose="020B0604020202020204" pitchFamily="34" charset="0"/>
              <a:buChar char="•"/>
            </a:pPr>
            <a:r>
              <a:rPr lang="fr-FR" dirty="0">
                <a:latin typeface="Work Sans" panose="00000500000000000000" pitchFamily="2" charset="0"/>
              </a:rPr>
              <a:t>M’enregistrer à la Sécurité Sociale</a:t>
            </a:r>
          </a:p>
          <a:p>
            <a:pPr marL="285750" indent="-285750">
              <a:buFont typeface="Arial" panose="020B0604020202020204" pitchFamily="34" charset="0"/>
              <a:buChar char="•"/>
            </a:pPr>
            <a:r>
              <a:rPr lang="fr-FR" dirty="0">
                <a:latin typeface="Work Sans" panose="00000500000000000000" pitchFamily="2" charset="0"/>
              </a:rPr>
              <a:t>Souscrire une assurance responsabilité civile </a:t>
            </a:r>
          </a:p>
          <a:p>
            <a:pPr marL="285750" indent="-285750">
              <a:buFont typeface="Arial" panose="020B0604020202020204" pitchFamily="34" charset="0"/>
              <a:buChar char="•"/>
            </a:pPr>
            <a:r>
              <a:rPr lang="fr-FR" dirty="0">
                <a:latin typeface="Work Sans" panose="00000500000000000000" pitchFamily="2" charset="0"/>
              </a:rPr>
              <a:t>Souscrire une assurance habitation </a:t>
            </a:r>
          </a:p>
          <a:p>
            <a:pPr marL="285750" indent="-285750" algn="just">
              <a:buFont typeface="Arial" panose="020B0604020202020204" pitchFamily="34" charset="0"/>
              <a:buChar char="•"/>
            </a:pPr>
            <a:r>
              <a:rPr lang="fr-FR" dirty="0">
                <a:latin typeface="Work Sans" panose="00000500000000000000" pitchFamily="2" charset="0"/>
              </a:rPr>
              <a:t>M’inscrire à </a:t>
            </a:r>
            <a:r>
              <a:rPr lang="fr-FR">
                <a:latin typeface="Work Sans" panose="00000500000000000000" pitchFamily="2" charset="0"/>
              </a:rPr>
              <a:t>la Complémentaire </a:t>
            </a:r>
            <a:r>
              <a:rPr lang="fr-FR" dirty="0">
                <a:latin typeface="Work Sans" panose="00000500000000000000" pitchFamily="2" charset="0"/>
              </a:rPr>
              <a:t>Santé Solidaire (si vous le souhaitez) </a:t>
            </a:r>
          </a:p>
          <a:p>
            <a:endParaRPr lang="fr-FR" dirty="0"/>
          </a:p>
        </p:txBody>
      </p:sp>
    </p:spTree>
    <p:extLst>
      <p:ext uri="{BB962C8B-B14F-4D97-AF65-F5344CB8AC3E}">
        <p14:creationId xmlns:p14="http://schemas.microsoft.com/office/powerpoint/2010/main" val="1042934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323528" y="219013"/>
            <a:ext cx="4824536"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Validation de votre visa</a:t>
            </a:r>
          </a:p>
        </p:txBody>
      </p:sp>
      <p:sp>
        <p:nvSpPr>
          <p:cNvPr id="6" name="ZoneTexte 5">
            <a:extLst>
              <a:ext uri="{FF2B5EF4-FFF2-40B4-BE49-F238E27FC236}">
                <a16:creationId xmlns:a16="http://schemas.microsoft.com/office/drawing/2014/main" id="{96A57BC7-D790-4997-839A-7C0113EF3B23}"/>
              </a:ext>
            </a:extLst>
          </p:cNvPr>
          <p:cNvSpPr txBox="1"/>
          <p:nvPr/>
        </p:nvSpPr>
        <p:spPr>
          <a:xfrm>
            <a:off x="386422" y="728260"/>
            <a:ext cx="8371153" cy="5401479"/>
          </a:xfrm>
          <a:prstGeom prst="rect">
            <a:avLst/>
          </a:prstGeom>
          <a:noFill/>
        </p:spPr>
        <p:txBody>
          <a:bodyPr wrap="square" rtlCol="0">
            <a:spAutoFit/>
          </a:bodyPr>
          <a:lstStyle/>
          <a:p>
            <a:pPr algn="just"/>
            <a:r>
              <a:rPr lang="fr-FR" dirty="0">
                <a:latin typeface="Work Sans" panose="00000500000000000000" pitchFamily="2" charset="0"/>
              </a:rPr>
              <a:t>Valider votre visa sur la plateforme ANEF </a:t>
            </a:r>
          </a:p>
          <a:p>
            <a:pPr algn="just"/>
            <a:r>
              <a:rPr lang="fr-FR" dirty="0">
                <a:latin typeface="Work Sans" panose="00000500000000000000" pitchFamily="2" charset="0"/>
              </a:rPr>
              <a:t>(</a:t>
            </a:r>
            <a:r>
              <a:rPr lang="fr-FR" dirty="0">
                <a:latin typeface="Work Sans" panose="00000500000000000000" pitchFamily="2" charset="0"/>
                <a:hlinkClick r:id="rId3"/>
              </a:rPr>
              <a:t>http://administration-etrangers-en-france.interieur.gouv.fr/</a:t>
            </a:r>
            <a:r>
              <a:rPr lang="fr-FR" dirty="0">
                <a:latin typeface="Work Sans" panose="00000500000000000000" pitchFamily="2" charset="0"/>
              </a:rPr>
              <a:t>) </a:t>
            </a:r>
          </a:p>
          <a:p>
            <a:pPr algn="just"/>
            <a:endParaRPr lang="fr-FR" sz="1100" dirty="0">
              <a:latin typeface="Work Sans" panose="00000500000000000000" pitchFamily="2" charset="0"/>
            </a:endParaRPr>
          </a:p>
          <a:p>
            <a:pPr algn="just"/>
            <a:r>
              <a:rPr lang="fr-FR" dirty="0">
                <a:latin typeface="Work Sans" panose="00000500000000000000" pitchFamily="2" charset="0"/>
              </a:rPr>
              <a:t>La démarche de validation est obligatoire et à faire en ligne !</a:t>
            </a:r>
          </a:p>
          <a:p>
            <a:pPr algn="just"/>
            <a:endParaRPr lang="fr-FR" sz="1100" dirty="0">
              <a:latin typeface="Work Sans" panose="00000500000000000000" pitchFamily="2" charset="0"/>
            </a:endParaRPr>
          </a:p>
          <a:p>
            <a:pPr algn="just"/>
            <a:r>
              <a:rPr lang="fr-FR" dirty="0">
                <a:latin typeface="Work Sans" panose="00000500000000000000" pitchFamily="2" charset="0"/>
              </a:rPr>
              <a:t>Dans les 3 mois suivant votre arrivée en France, vous devez valider votre visa de long séjour valant titre de séjour (VLS-TS) en payant les taxes relatives à votre situation. </a:t>
            </a:r>
          </a:p>
          <a:p>
            <a:pPr algn="just"/>
            <a:endParaRPr lang="fr-FR" sz="1100" dirty="0">
              <a:latin typeface="Work Sans" panose="00000500000000000000" pitchFamily="2" charset="0"/>
            </a:endParaRPr>
          </a:p>
          <a:p>
            <a:pPr algn="just"/>
            <a:r>
              <a:rPr lang="fr-FR" dirty="0">
                <a:latin typeface="Work Sans" panose="00000500000000000000" pitchFamily="2" charset="0"/>
              </a:rPr>
              <a:t>Cette démarche simple vous garantis un séjour régulier en France. </a:t>
            </a:r>
          </a:p>
          <a:p>
            <a:pPr algn="just"/>
            <a:r>
              <a:rPr lang="fr-FR" dirty="0">
                <a:latin typeface="Work Sans" panose="00000500000000000000" pitchFamily="2" charset="0"/>
              </a:rPr>
              <a:t>Vous aurez besoin : </a:t>
            </a:r>
          </a:p>
          <a:p>
            <a:pPr marL="285750" indent="-285750" algn="just">
              <a:buFont typeface="Wingdings" panose="05000000000000000000" pitchFamily="2" charset="2"/>
              <a:buChar char="Ø"/>
            </a:pPr>
            <a:r>
              <a:rPr lang="fr-FR" dirty="0">
                <a:latin typeface="Work Sans" panose="00000500000000000000" pitchFamily="2" charset="0"/>
              </a:rPr>
              <a:t>D’une adresse mail valide </a:t>
            </a:r>
          </a:p>
          <a:p>
            <a:pPr marL="285750" indent="-285750" algn="just">
              <a:buFont typeface="Wingdings" panose="05000000000000000000" pitchFamily="2" charset="2"/>
              <a:buChar char="Ø"/>
            </a:pPr>
            <a:r>
              <a:rPr lang="fr-FR" dirty="0">
                <a:latin typeface="Work Sans" panose="00000500000000000000" pitchFamily="2" charset="0"/>
              </a:rPr>
              <a:t>Des informations figurant sur votre visa</a:t>
            </a:r>
          </a:p>
          <a:p>
            <a:pPr marL="285750" indent="-285750" algn="just">
              <a:buFont typeface="Wingdings" panose="05000000000000000000" pitchFamily="2" charset="2"/>
              <a:buChar char="Ø"/>
            </a:pPr>
            <a:r>
              <a:rPr lang="fr-FR" dirty="0">
                <a:latin typeface="Work Sans" panose="00000500000000000000" pitchFamily="2" charset="0"/>
              </a:rPr>
              <a:t>De communiquer votre date d’entrée en France</a:t>
            </a:r>
          </a:p>
          <a:p>
            <a:pPr marL="285750" indent="-285750" algn="just">
              <a:buFont typeface="Wingdings" panose="05000000000000000000" pitchFamily="2" charset="2"/>
              <a:buChar char="Ø"/>
            </a:pPr>
            <a:r>
              <a:rPr lang="fr-FR" dirty="0">
                <a:latin typeface="Work Sans" panose="00000500000000000000" pitchFamily="2" charset="0"/>
              </a:rPr>
              <a:t>De votre adresse de résidence en France </a:t>
            </a:r>
          </a:p>
          <a:p>
            <a:pPr marL="285750" indent="-285750" algn="just">
              <a:buFont typeface="Wingdings" panose="05000000000000000000" pitchFamily="2" charset="2"/>
              <a:buChar char="Ø"/>
            </a:pPr>
            <a:r>
              <a:rPr lang="fr-FR" dirty="0">
                <a:latin typeface="Work Sans" panose="00000500000000000000" pitchFamily="2" charset="0"/>
              </a:rPr>
              <a:t>De votre carte de paiement pour payer en ligne la taxe de délivrance d’un titre de séjour (ex. 50€ pour un visa étudiant)</a:t>
            </a:r>
          </a:p>
          <a:p>
            <a:pPr marL="285750" indent="-285750" algn="just">
              <a:buFont typeface="Wingdings" panose="05000000000000000000" pitchFamily="2" charset="2"/>
              <a:buChar char="Ø"/>
            </a:pPr>
            <a:endParaRPr lang="fr-FR" sz="1200" dirty="0">
              <a:latin typeface="Work Sans" panose="00000500000000000000" pitchFamily="2" charset="0"/>
            </a:endParaRPr>
          </a:p>
          <a:p>
            <a:pPr algn="just"/>
            <a:r>
              <a:rPr lang="fr-FR" sz="1200" b="1" dirty="0">
                <a:solidFill>
                  <a:srgbClr val="FF0000"/>
                </a:solidFill>
                <a:latin typeface="Work Sans" panose="00000500000000000000" pitchFamily="2" charset="0"/>
              </a:rPr>
              <a:t>Attention ! </a:t>
            </a:r>
            <a:r>
              <a:rPr lang="fr-FR" sz="1200" dirty="0">
                <a:latin typeface="Work Sans" panose="00000500000000000000" pitchFamily="2" charset="0"/>
              </a:rPr>
              <a:t>Il faut bien garder la confirmation de validation que vous allez recevoir après avoir validé votre visa en ligne. Sur ce document, vous aurez un numéro étranger qui sera nécessaire pour faire toute démarche administrative en France (notamment pour la demande de titre de séjour). Gardez donc bien votre identifiant (numéro étranger) ainsi que votre mot de passe de l’ANEF. </a:t>
            </a:r>
            <a:endParaRPr lang="fr-FR" dirty="0">
              <a:latin typeface="Work Sans" panose="00000500000000000000" pitchFamily="2" charset="0"/>
            </a:endParaRPr>
          </a:p>
        </p:txBody>
      </p:sp>
    </p:spTree>
    <p:extLst>
      <p:ext uri="{BB962C8B-B14F-4D97-AF65-F5344CB8AC3E}">
        <p14:creationId xmlns:p14="http://schemas.microsoft.com/office/powerpoint/2010/main" val="1611046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218185" y="767316"/>
            <a:ext cx="7200800"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Obtention de l’attestation CVEC</a:t>
            </a:r>
          </a:p>
        </p:txBody>
      </p:sp>
      <p:sp>
        <p:nvSpPr>
          <p:cNvPr id="7" name="ZoneTexte 6">
            <a:extLst>
              <a:ext uri="{FF2B5EF4-FFF2-40B4-BE49-F238E27FC236}">
                <a16:creationId xmlns:a16="http://schemas.microsoft.com/office/drawing/2014/main" id="{2C2B0B56-0A08-4278-AD17-F7F51B715FFB}"/>
              </a:ext>
            </a:extLst>
          </p:cNvPr>
          <p:cNvSpPr txBox="1"/>
          <p:nvPr/>
        </p:nvSpPr>
        <p:spPr>
          <a:xfrm>
            <a:off x="431539" y="1762938"/>
            <a:ext cx="8280920" cy="3970318"/>
          </a:xfrm>
          <a:prstGeom prst="rect">
            <a:avLst/>
          </a:prstGeom>
          <a:noFill/>
        </p:spPr>
        <p:txBody>
          <a:bodyPr wrap="square" rtlCol="0">
            <a:spAutoFit/>
          </a:bodyPr>
          <a:lstStyle/>
          <a:p>
            <a:pPr algn="just"/>
            <a:r>
              <a:rPr lang="fr-FR" b="1" dirty="0">
                <a:solidFill>
                  <a:srgbClr val="45A59D"/>
                </a:solidFill>
                <a:latin typeface="Work Sans" panose="00000500000000000000" pitchFamily="2" charset="0"/>
              </a:rPr>
              <a:t>CVEC – Contribution Vie Etudiante et de Campus </a:t>
            </a:r>
          </a:p>
          <a:p>
            <a:pPr algn="just"/>
            <a:endParaRPr lang="fr-FR" dirty="0">
              <a:latin typeface="Work Sans" panose="00000500000000000000" pitchFamily="2" charset="0"/>
            </a:endParaRPr>
          </a:p>
          <a:p>
            <a:pPr algn="just"/>
            <a:r>
              <a:rPr lang="fr-FR" dirty="0">
                <a:latin typeface="Work Sans" panose="00000500000000000000" pitchFamily="2" charset="0"/>
              </a:rPr>
              <a:t>Cette contribution est obligatoire et sert à financer des actions comme l’accès aux soins, l’accompagnement social, la pratique du sport, l’accès aux arts, à la culture et l’amélioration des conditions d’accueil. </a:t>
            </a:r>
          </a:p>
          <a:p>
            <a:pPr algn="just"/>
            <a:endParaRPr lang="fr-FR" dirty="0">
              <a:latin typeface="Work Sans" panose="00000500000000000000" pitchFamily="2" charset="0"/>
            </a:endParaRPr>
          </a:p>
          <a:p>
            <a:pPr algn="just"/>
            <a:r>
              <a:rPr lang="fr-FR" dirty="0">
                <a:latin typeface="Work Sans" panose="00000500000000000000" pitchFamily="2" charset="0"/>
              </a:rPr>
              <a:t>Pour obtenir votre attestation : </a:t>
            </a:r>
          </a:p>
          <a:p>
            <a:pPr marL="285750" indent="-285750" algn="just">
              <a:buFont typeface="Wingdings" panose="05000000000000000000" pitchFamily="2" charset="2"/>
              <a:buChar char="Ø"/>
            </a:pPr>
            <a:r>
              <a:rPr lang="fr-FR" dirty="0">
                <a:latin typeface="Work Sans" panose="00000500000000000000" pitchFamily="2" charset="0"/>
              </a:rPr>
              <a:t>Créez votre compte sur </a:t>
            </a:r>
            <a:r>
              <a:rPr lang="fr-FR" dirty="0">
                <a:latin typeface="Work Sans" panose="00000500000000000000" pitchFamily="2" charset="0"/>
                <a:hlinkClick r:id="rId3"/>
              </a:rPr>
              <a:t>https://www.messervices.etudiant.gouv.fr/</a:t>
            </a:r>
            <a:endParaRPr lang="fr-FR" dirty="0">
              <a:latin typeface="Work Sans" panose="00000500000000000000" pitchFamily="2" charset="0"/>
            </a:endParaRPr>
          </a:p>
          <a:p>
            <a:pPr marL="285750" indent="-285750" algn="just">
              <a:buFont typeface="Wingdings" panose="05000000000000000000" pitchFamily="2" charset="2"/>
              <a:buChar char="Ø"/>
            </a:pPr>
            <a:r>
              <a:rPr lang="fr-FR" dirty="0">
                <a:latin typeface="Work Sans" panose="00000500000000000000" pitchFamily="2" charset="0"/>
              </a:rPr>
              <a:t>Connectez-vous à </a:t>
            </a:r>
            <a:r>
              <a:rPr lang="fr-FR" dirty="0">
                <a:latin typeface="Work Sans" panose="00000500000000000000" pitchFamily="2" charset="0"/>
                <a:hlinkClick r:id="rId4"/>
              </a:rPr>
              <a:t>https://cvec.etudiant.gouv.fr/</a:t>
            </a:r>
            <a:r>
              <a:rPr lang="fr-FR" dirty="0">
                <a:latin typeface="Work Sans" panose="00000500000000000000" pitchFamily="2" charset="0"/>
              </a:rPr>
              <a:t> Vous pouvez payer par carte en ligne ou en espèces au guichet d’un bureau de poste (montant : 105€). Un avis de paiement vous sera délivré immédiatement. Vous devrez obligatoirement présenter votre attestation d’acquittement de la CVEC (par paiement ou exonération) lors de votre inscription.  </a:t>
            </a:r>
          </a:p>
        </p:txBody>
      </p:sp>
    </p:spTree>
    <p:extLst>
      <p:ext uri="{BB962C8B-B14F-4D97-AF65-F5344CB8AC3E}">
        <p14:creationId xmlns:p14="http://schemas.microsoft.com/office/powerpoint/2010/main" val="1971340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323528" y="692696"/>
            <a:ext cx="4104456"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Inscription administrative </a:t>
            </a:r>
          </a:p>
        </p:txBody>
      </p:sp>
      <p:sp>
        <p:nvSpPr>
          <p:cNvPr id="7" name="ZoneTexte 6">
            <a:extLst>
              <a:ext uri="{FF2B5EF4-FFF2-40B4-BE49-F238E27FC236}">
                <a16:creationId xmlns:a16="http://schemas.microsoft.com/office/drawing/2014/main" id="{2C2B0B56-0A08-4278-AD17-F7F51B715FFB}"/>
              </a:ext>
            </a:extLst>
          </p:cNvPr>
          <p:cNvSpPr txBox="1"/>
          <p:nvPr/>
        </p:nvSpPr>
        <p:spPr>
          <a:xfrm>
            <a:off x="431539" y="1640989"/>
            <a:ext cx="8280920" cy="4247317"/>
          </a:xfrm>
          <a:prstGeom prst="rect">
            <a:avLst/>
          </a:prstGeom>
          <a:noFill/>
        </p:spPr>
        <p:txBody>
          <a:bodyPr wrap="square" rtlCol="0">
            <a:spAutoFit/>
          </a:bodyPr>
          <a:lstStyle/>
          <a:p>
            <a:pPr marL="285750" lvl="0" indent="-285750" algn="just">
              <a:buFont typeface="Arial" panose="020B0604020202020204" pitchFamily="34" charset="0"/>
              <a:buChar char="•"/>
            </a:pPr>
            <a:r>
              <a:rPr lang="fr-FR" b="1" dirty="0">
                <a:latin typeface="Work Sans" panose="00000500000000000000" pitchFamily="2" charset="0"/>
              </a:rPr>
              <a:t>Prendre RDV avec votre scolarité </a:t>
            </a:r>
            <a:r>
              <a:rPr lang="fr-FR" dirty="0">
                <a:latin typeface="Work Sans" panose="00000500000000000000" pitchFamily="2" charset="0"/>
              </a:rPr>
              <a:t>pour finaliser votre inscription.</a:t>
            </a:r>
          </a:p>
          <a:p>
            <a:pPr marL="285750" lvl="0" indent="-285750" algn="just">
              <a:buFont typeface="Arial" panose="020B0604020202020204" pitchFamily="34" charset="0"/>
              <a:buChar char="•"/>
            </a:pPr>
            <a:r>
              <a:rPr lang="fr-FR" b="1" dirty="0">
                <a:latin typeface="Work Sans" panose="00000500000000000000" pitchFamily="2" charset="0"/>
              </a:rPr>
              <a:t>Remplir le dossier d’inscription </a:t>
            </a:r>
            <a:r>
              <a:rPr lang="fr-FR" dirty="0">
                <a:latin typeface="Work Sans" panose="00000500000000000000" pitchFamily="2" charset="0"/>
              </a:rPr>
              <a:t>(disponible sur le site de l’université) </a:t>
            </a:r>
          </a:p>
          <a:p>
            <a:pPr marL="285750" lvl="0" indent="-285750" algn="just">
              <a:buFont typeface="Arial" panose="020B0604020202020204" pitchFamily="34" charset="0"/>
              <a:buChar char="•"/>
            </a:pPr>
            <a:r>
              <a:rPr lang="fr-FR" b="1" dirty="0">
                <a:latin typeface="Work Sans" panose="00000500000000000000" pitchFamily="2" charset="0"/>
              </a:rPr>
              <a:t>Présentez-vous au RDV </a:t>
            </a:r>
            <a:r>
              <a:rPr lang="fr-FR" dirty="0">
                <a:latin typeface="Work Sans" panose="00000500000000000000" pitchFamily="2" charset="0"/>
              </a:rPr>
              <a:t>avec le dossier d’inscription, les pièces justificatives demandées, l’attestation d’acquittement de la CVEC, la copie de votre autorisation d’inscription, un moyen de paiement pour payer les droits d’inscription </a:t>
            </a:r>
          </a:p>
          <a:p>
            <a:pPr algn="just"/>
            <a:endParaRPr lang="fr-FR" dirty="0">
              <a:latin typeface="Work Sans" panose="00000500000000000000" pitchFamily="2" charset="0"/>
            </a:endParaRPr>
          </a:p>
          <a:p>
            <a:pPr algn="just"/>
            <a:r>
              <a:rPr lang="fr-FR" dirty="0">
                <a:latin typeface="Work Sans" panose="00000500000000000000" pitchFamily="2" charset="0"/>
              </a:rPr>
              <a:t>Plus d’informations : </a:t>
            </a:r>
          </a:p>
          <a:p>
            <a:pPr algn="just"/>
            <a:r>
              <a:rPr lang="fr-FR" dirty="0">
                <a:solidFill>
                  <a:srgbClr val="45A59D"/>
                </a:solidFill>
                <a:latin typeface="Work Sans" panose="00000500000000000000" pitchFamily="2" charset="0"/>
                <a:hlinkClick r:id="rId3"/>
              </a:rPr>
              <a:t>https://www.univ-tours.fr/international/etudes-stages-a-tours/etudiants-internationaux/4-inscription-administrative</a:t>
            </a:r>
            <a:endParaRPr lang="fr-FR" dirty="0">
              <a:solidFill>
                <a:srgbClr val="45A59D"/>
              </a:solidFill>
              <a:latin typeface="Work Sans" panose="00000500000000000000" pitchFamily="2" charset="0"/>
            </a:endParaRPr>
          </a:p>
          <a:p>
            <a:pPr algn="just"/>
            <a:endParaRPr lang="fr-FR" dirty="0">
              <a:solidFill>
                <a:srgbClr val="45A59D"/>
              </a:solidFill>
              <a:latin typeface="Work Sans" panose="00000500000000000000" pitchFamily="2" charset="0"/>
            </a:endParaRPr>
          </a:p>
          <a:p>
            <a:pPr algn="just"/>
            <a:r>
              <a:rPr lang="fr-FR" dirty="0">
                <a:latin typeface="Work Sans" panose="00000500000000000000" pitchFamily="2" charset="0"/>
              </a:rPr>
              <a:t>Contacts des scolarités : </a:t>
            </a:r>
          </a:p>
          <a:p>
            <a:pPr algn="just"/>
            <a:r>
              <a:rPr lang="fr-FR" dirty="0">
                <a:latin typeface="Work Sans" panose="00000500000000000000" pitchFamily="2" charset="0"/>
                <a:hlinkClick r:id="rId4"/>
              </a:rPr>
              <a:t>https://www.univ-tours.fr/formations/comment-sinscrire/ue-cercip/contacts-des-scolarites-par-facultes</a:t>
            </a:r>
            <a:endParaRPr lang="fr-FR" dirty="0">
              <a:latin typeface="Work Sans" panose="00000500000000000000" pitchFamily="2" charset="0"/>
            </a:endParaRPr>
          </a:p>
          <a:p>
            <a:pPr algn="just"/>
            <a:endParaRPr lang="fr-FR" dirty="0">
              <a:latin typeface="Work Sans" panose="00000500000000000000" pitchFamily="2" charset="0"/>
            </a:endParaRPr>
          </a:p>
        </p:txBody>
      </p:sp>
    </p:spTree>
    <p:extLst>
      <p:ext uri="{BB962C8B-B14F-4D97-AF65-F5344CB8AC3E}">
        <p14:creationId xmlns:p14="http://schemas.microsoft.com/office/powerpoint/2010/main" val="1197669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323528" y="361975"/>
            <a:ext cx="4104456"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Sécurité Sociale  </a:t>
            </a:r>
          </a:p>
        </p:txBody>
      </p:sp>
      <p:sp>
        <p:nvSpPr>
          <p:cNvPr id="7" name="ZoneTexte 6">
            <a:extLst>
              <a:ext uri="{FF2B5EF4-FFF2-40B4-BE49-F238E27FC236}">
                <a16:creationId xmlns:a16="http://schemas.microsoft.com/office/drawing/2014/main" id="{2C2B0B56-0A08-4278-AD17-F7F51B715FFB}"/>
              </a:ext>
            </a:extLst>
          </p:cNvPr>
          <p:cNvSpPr txBox="1"/>
          <p:nvPr/>
        </p:nvSpPr>
        <p:spPr>
          <a:xfrm>
            <a:off x="431539" y="1259175"/>
            <a:ext cx="8280920" cy="4801314"/>
          </a:xfrm>
          <a:prstGeom prst="rect">
            <a:avLst/>
          </a:prstGeom>
          <a:noFill/>
        </p:spPr>
        <p:txBody>
          <a:bodyPr wrap="square" rtlCol="0">
            <a:spAutoFit/>
          </a:bodyPr>
          <a:lstStyle/>
          <a:p>
            <a:pPr algn="just"/>
            <a:r>
              <a:rPr lang="fr-FR" b="1" dirty="0">
                <a:solidFill>
                  <a:srgbClr val="45A59D"/>
                </a:solidFill>
                <a:latin typeface="Work Sans" panose="00000500000000000000" pitchFamily="2" charset="0"/>
              </a:rPr>
              <a:t>Sécurité sociale </a:t>
            </a:r>
            <a:r>
              <a:rPr lang="fr-FR" dirty="0">
                <a:latin typeface="Work Sans" panose="00000500000000000000" pitchFamily="2" charset="0"/>
              </a:rPr>
              <a:t>(</a:t>
            </a:r>
            <a:r>
              <a:rPr lang="fr-FR" dirty="0">
                <a:latin typeface="Work Sans" panose="00000500000000000000" pitchFamily="2" charset="0"/>
                <a:hlinkClick r:id="rId3"/>
              </a:rPr>
              <a:t>http://etudiant-etranger.ameli.fr/</a:t>
            </a:r>
            <a:r>
              <a:rPr lang="fr-FR" dirty="0">
                <a:latin typeface="Work Sans" panose="00000500000000000000" pitchFamily="2" charset="0"/>
              </a:rPr>
              <a:t>)</a:t>
            </a:r>
          </a:p>
          <a:p>
            <a:pPr algn="just"/>
            <a:endParaRPr lang="fr-FR" dirty="0">
              <a:latin typeface="Work Sans" panose="00000500000000000000" pitchFamily="2" charset="0"/>
            </a:endParaRPr>
          </a:p>
          <a:p>
            <a:pPr algn="just"/>
            <a:r>
              <a:rPr lang="fr-FR" dirty="0">
                <a:latin typeface="Work Sans" panose="00000500000000000000" pitchFamily="2" charset="0"/>
              </a:rPr>
              <a:t>Si vous n’avez pas de carte européenne valide, d’assurance privée ou universitaire, l’affiliation au régime général de la sécurité sociale est obligatoire. L’inscription se fait en ligne en vous connectant au site de l’assurance maladie dédié aux étudiants étrangers (disponible en français, en anglais et en espagnol) </a:t>
            </a:r>
          </a:p>
          <a:p>
            <a:pPr algn="just"/>
            <a:endParaRPr lang="fr-FR" dirty="0">
              <a:latin typeface="Work Sans" panose="00000500000000000000" pitchFamily="2" charset="0"/>
            </a:endParaRPr>
          </a:p>
          <a:p>
            <a:pPr algn="just"/>
            <a:r>
              <a:rPr lang="fr-FR" dirty="0">
                <a:latin typeface="Work Sans" panose="00000500000000000000" pitchFamily="2" charset="0"/>
              </a:rPr>
              <a:t>L’inscription est gratuite. Elle doit se faire immédiatement après votre inscription universitaire. Elle vous permettra de vous faire rembourser une partie de vos dépenses de santé (médecin, médicaments, hôpital) à hauteur de 70%. </a:t>
            </a:r>
          </a:p>
          <a:p>
            <a:pPr algn="just"/>
            <a:endParaRPr lang="fr-FR" dirty="0">
              <a:latin typeface="Work Sans" panose="00000500000000000000" pitchFamily="2" charset="0"/>
            </a:endParaRPr>
          </a:p>
          <a:p>
            <a:pPr algn="just"/>
            <a:r>
              <a:rPr lang="fr-FR" dirty="0">
                <a:latin typeface="Work Sans" panose="00000500000000000000" pitchFamily="2" charset="0"/>
              </a:rPr>
              <a:t>Déclarez votre médecin traitant dès que possible. Pour compléter les remboursements de la sécurité sociale, vous pouvez souscrire une assurance complémentaire (appelée aussi « mutuelle »). Celle-ci n’est pas obligatoire mais fortement recommandée. </a:t>
            </a:r>
          </a:p>
        </p:txBody>
      </p:sp>
    </p:spTree>
    <p:extLst>
      <p:ext uri="{BB962C8B-B14F-4D97-AF65-F5344CB8AC3E}">
        <p14:creationId xmlns:p14="http://schemas.microsoft.com/office/powerpoint/2010/main" val="3146036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a:xfrm>
            <a:off x="1172330" y="6178996"/>
            <a:ext cx="3240087" cy="692696"/>
          </a:xfrm>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5" name="Image 4" descr="Une image contenant texte&#10;&#10;Description générée automatiquement">
            <a:extLst>
              <a:ext uri="{FF2B5EF4-FFF2-40B4-BE49-F238E27FC236}">
                <a16:creationId xmlns:a16="http://schemas.microsoft.com/office/drawing/2014/main" id="{931F6623-CD67-303F-F8BD-4A09449C750E}"/>
              </a:ext>
            </a:extLst>
          </p:cNvPr>
          <p:cNvPicPr>
            <a:picLocks noChangeAspect="1"/>
          </p:cNvPicPr>
          <p:nvPr/>
        </p:nvPicPr>
        <p:blipFill rotWithShape="1">
          <a:blip r:embed="rId2">
            <a:extLst>
              <a:ext uri="{28A0092B-C50C-407E-A947-70E740481C1C}">
                <a14:useLocalDpi xmlns:a14="http://schemas.microsoft.com/office/drawing/2010/main" val="0"/>
              </a:ext>
            </a:extLst>
          </a:blip>
          <a:srcRect t="16401"/>
          <a:stretch/>
        </p:blipFill>
        <p:spPr>
          <a:xfrm>
            <a:off x="4328809" y="332656"/>
            <a:ext cx="4815191" cy="5733256"/>
          </a:xfrm>
          <a:prstGeom prst="rect">
            <a:avLst/>
          </a:prstGeom>
        </p:spPr>
      </p:pic>
      <p:sp>
        <p:nvSpPr>
          <p:cNvPr id="2" name="ZoneTexte 1">
            <a:extLst>
              <a:ext uri="{FF2B5EF4-FFF2-40B4-BE49-F238E27FC236}">
                <a16:creationId xmlns:a16="http://schemas.microsoft.com/office/drawing/2014/main" id="{33A7A697-23F3-4204-8DCD-58B67AFE308F}"/>
              </a:ext>
            </a:extLst>
          </p:cNvPr>
          <p:cNvSpPr txBox="1"/>
          <p:nvPr/>
        </p:nvSpPr>
        <p:spPr>
          <a:xfrm>
            <a:off x="19929" y="2276872"/>
            <a:ext cx="4392488" cy="707886"/>
          </a:xfrm>
          <a:prstGeom prst="rect">
            <a:avLst/>
          </a:prstGeom>
          <a:noFill/>
        </p:spPr>
        <p:txBody>
          <a:bodyPr wrap="square" rtlCol="0">
            <a:spAutoFit/>
          </a:bodyPr>
          <a:lstStyle/>
          <a:p>
            <a:pPr algn="ctr"/>
            <a:r>
              <a:rPr lang="fr-FR" sz="2000" b="1" dirty="0">
                <a:solidFill>
                  <a:srgbClr val="45A59D"/>
                </a:solidFill>
                <a:latin typeface="Work Sans" panose="00000500000000000000" pitchFamily="2" charset="0"/>
              </a:rPr>
              <a:t>Documents à fournir pour l’affiliation à la Sécurité Sociale </a:t>
            </a:r>
          </a:p>
        </p:txBody>
      </p:sp>
    </p:spTree>
    <p:extLst>
      <p:ext uri="{BB962C8B-B14F-4D97-AF65-F5344CB8AC3E}">
        <p14:creationId xmlns:p14="http://schemas.microsoft.com/office/powerpoint/2010/main" val="1430364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7" name="Picture 2">
            <a:extLst>
              <a:ext uri="{FF2B5EF4-FFF2-40B4-BE49-F238E27FC236}">
                <a16:creationId xmlns:a16="http://schemas.microsoft.com/office/drawing/2014/main" id="{91C46D21-5863-CB3D-249A-E6F4B6DA9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EC0DAAC-EF61-1045-6575-E736F86E96A6}"/>
              </a:ext>
            </a:extLst>
          </p:cNvPr>
          <p:cNvSpPr txBox="1"/>
          <p:nvPr/>
        </p:nvSpPr>
        <p:spPr>
          <a:xfrm>
            <a:off x="179512" y="444881"/>
            <a:ext cx="5217911"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Assurances obligatoires</a:t>
            </a:r>
            <a:r>
              <a:rPr lang="fr-FR" b="1" dirty="0">
                <a:solidFill>
                  <a:srgbClr val="45A59D"/>
                </a:solidFill>
              </a:rPr>
              <a:t> </a:t>
            </a:r>
          </a:p>
        </p:txBody>
      </p:sp>
      <p:sp>
        <p:nvSpPr>
          <p:cNvPr id="6" name="ZoneTexte 5">
            <a:extLst>
              <a:ext uri="{FF2B5EF4-FFF2-40B4-BE49-F238E27FC236}">
                <a16:creationId xmlns:a16="http://schemas.microsoft.com/office/drawing/2014/main" id="{8340C858-FE1F-4B67-B10D-5CED97093942}"/>
              </a:ext>
            </a:extLst>
          </p:cNvPr>
          <p:cNvSpPr txBox="1"/>
          <p:nvPr/>
        </p:nvSpPr>
        <p:spPr>
          <a:xfrm>
            <a:off x="377532" y="1089101"/>
            <a:ext cx="8388933" cy="5539978"/>
          </a:xfrm>
          <a:prstGeom prst="rect">
            <a:avLst/>
          </a:prstGeom>
          <a:noFill/>
        </p:spPr>
        <p:txBody>
          <a:bodyPr wrap="square" rtlCol="0">
            <a:spAutoFit/>
          </a:bodyPr>
          <a:lstStyle/>
          <a:p>
            <a:pPr algn="just"/>
            <a:endParaRPr lang="fr-FR" sz="2000" b="1" u="sng" dirty="0">
              <a:solidFill>
                <a:srgbClr val="45A59D"/>
              </a:solidFill>
              <a:latin typeface="Work Sans" panose="00000500000000000000" pitchFamily="2" charset="0"/>
            </a:endParaRPr>
          </a:p>
          <a:p>
            <a:pPr algn="just"/>
            <a:r>
              <a:rPr lang="fr-FR" sz="2000" b="1" u="sng" dirty="0">
                <a:solidFill>
                  <a:srgbClr val="45A59D"/>
                </a:solidFill>
                <a:latin typeface="Work Sans" panose="00000500000000000000" pitchFamily="2" charset="0"/>
              </a:rPr>
              <a:t>Assurance habitation </a:t>
            </a:r>
          </a:p>
          <a:p>
            <a:pPr algn="just"/>
            <a:endParaRPr lang="fr-FR" sz="2000" dirty="0">
              <a:latin typeface="Work Sans" panose="00000500000000000000" pitchFamily="2" charset="0"/>
            </a:endParaRPr>
          </a:p>
          <a:p>
            <a:pPr algn="just"/>
            <a:r>
              <a:rPr lang="fr-FR" dirty="0">
                <a:latin typeface="Work Sans" panose="00000500000000000000" pitchFamily="2" charset="0"/>
              </a:rPr>
              <a:t>L’assurance habitation est obligatoire pour louer un appartement. Elle couvre les incidents domestiques ou accidents (incendie, cambriolage ou dégâts des eaux). </a:t>
            </a:r>
            <a:endParaRPr lang="fr-FR" sz="2000" b="1" u="sng" dirty="0">
              <a:solidFill>
                <a:srgbClr val="45A59D"/>
              </a:solidFill>
              <a:latin typeface="Work Sans" panose="00000500000000000000" pitchFamily="2" charset="0"/>
            </a:endParaRPr>
          </a:p>
          <a:p>
            <a:pPr algn="just"/>
            <a:endParaRPr lang="fr-FR" sz="2000" b="1" u="sng" dirty="0">
              <a:solidFill>
                <a:srgbClr val="45A59D"/>
              </a:solidFill>
              <a:latin typeface="Work Sans" panose="00000500000000000000" pitchFamily="2" charset="0"/>
            </a:endParaRPr>
          </a:p>
          <a:p>
            <a:pPr algn="just"/>
            <a:r>
              <a:rPr lang="fr-FR" sz="2000" b="1" u="sng" dirty="0">
                <a:solidFill>
                  <a:srgbClr val="45A59D"/>
                </a:solidFill>
                <a:latin typeface="Work Sans" panose="00000500000000000000" pitchFamily="2" charset="0"/>
              </a:rPr>
              <a:t>Assurance responsabilité civile</a:t>
            </a:r>
          </a:p>
          <a:p>
            <a:pPr algn="just"/>
            <a:endParaRPr lang="fr-FR" dirty="0">
              <a:latin typeface="Work Sans" panose="00000500000000000000" pitchFamily="2" charset="0"/>
            </a:endParaRPr>
          </a:p>
          <a:p>
            <a:pPr algn="just"/>
            <a:r>
              <a:rPr lang="fr-FR" dirty="0">
                <a:latin typeface="Work Sans" panose="00000500000000000000" pitchFamily="2" charset="0"/>
              </a:rPr>
              <a:t>L’assurance responsabilité civile couvre les dommages corporels ou dégâts matériels que vous pouvez causer à une autre personne. Elle est obligatoire pour obtenir la carte étudiante. Elle est généralement comprise dans l’assurance habitation, mais comporte parfois des garanties civiles limitées. </a:t>
            </a:r>
          </a:p>
          <a:p>
            <a:pPr algn="just"/>
            <a:endParaRPr lang="fr-FR" dirty="0">
              <a:latin typeface="Work Sans" panose="00000500000000000000" pitchFamily="2" charset="0"/>
            </a:endParaRPr>
          </a:p>
          <a:p>
            <a:pPr algn="just"/>
            <a:r>
              <a:rPr lang="fr-FR" i="1" dirty="0">
                <a:latin typeface="Work Sans" panose="00000500000000000000" pitchFamily="2" charset="0"/>
              </a:rPr>
              <a:t>Un justificatif vous sera demandé pour obtenir votre carte d’étudiant et pour pratiquer un sport </a:t>
            </a:r>
          </a:p>
          <a:p>
            <a:pPr algn="just"/>
            <a:endParaRPr lang="fr-FR" dirty="0">
              <a:latin typeface="Work Sans" panose="00000500000000000000" pitchFamily="2" charset="0"/>
            </a:endParaRPr>
          </a:p>
          <a:p>
            <a:pPr algn="just"/>
            <a:endParaRPr lang="fr-FR" sz="2000" b="1" u="sng" dirty="0">
              <a:solidFill>
                <a:srgbClr val="45A59D"/>
              </a:solidFill>
              <a:latin typeface="Work Sans" panose="00000500000000000000" pitchFamily="2" charset="0"/>
            </a:endParaRPr>
          </a:p>
        </p:txBody>
      </p:sp>
    </p:spTree>
    <p:extLst>
      <p:ext uri="{BB962C8B-B14F-4D97-AF65-F5344CB8AC3E}">
        <p14:creationId xmlns:p14="http://schemas.microsoft.com/office/powerpoint/2010/main" val="3946864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3B217C74-708B-02A8-FF85-1609F9A72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29BA9B63-0C0E-3577-4B7C-90D6F70D7E30}"/>
              </a:ext>
            </a:extLst>
          </p:cNvPr>
          <p:cNvSpPr txBox="1"/>
          <p:nvPr/>
        </p:nvSpPr>
        <p:spPr>
          <a:xfrm>
            <a:off x="612007" y="2524976"/>
            <a:ext cx="8208911" cy="1938992"/>
          </a:xfrm>
          <a:prstGeom prst="rect">
            <a:avLst/>
          </a:prstGeom>
          <a:noFill/>
        </p:spPr>
        <p:txBody>
          <a:bodyPr wrap="square" rtlCol="0">
            <a:spAutoFit/>
          </a:bodyPr>
          <a:lstStyle/>
          <a:p>
            <a:pPr algn="just"/>
            <a:r>
              <a:rPr lang="fr-FR" sz="2400" dirty="0">
                <a:latin typeface="Work Sans" panose="00000500000000000000" pitchFamily="2" charset="0"/>
              </a:rPr>
              <a:t>Le </a:t>
            </a:r>
            <a:r>
              <a:rPr lang="fr-FR" sz="2400" b="1" dirty="0" err="1">
                <a:latin typeface="Work Sans" panose="00000500000000000000" pitchFamily="2" charset="0"/>
              </a:rPr>
              <a:t>Welcome</a:t>
            </a:r>
            <a:r>
              <a:rPr lang="fr-FR" sz="2400" b="1" dirty="0">
                <a:latin typeface="Work Sans" panose="00000500000000000000" pitchFamily="2" charset="0"/>
              </a:rPr>
              <a:t> Desk virtuel </a:t>
            </a:r>
            <a:r>
              <a:rPr lang="fr-FR" sz="2400" dirty="0">
                <a:latin typeface="Work Sans" panose="00000500000000000000" pitchFamily="2" charset="0"/>
              </a:rPr>
              <a:t>est organisé par la </a:t>
            </a:r>
            <a:r>
              <a:rPr lang="fr-FR" sz="2400" b="1" dirty="0">
                <a:latin typeface="Work Sans" panose="00000500000000000000" pitchFamily="2" charset="0"/>
              </a:rPr>
              <a:t>Direction des Relations Internationales de l’université de Tours </a:t>
            </a:r>
            <a:r>
              <a:rPr lang="fr-FR" sz="2400" dirty="0">
                <a:latin typeface="Work Sans" panose="00000500000000000000" pitchFamily="2" charset="0"/>
              </a:rPr>
              <a:t>pour des </a:t>
            </a:r>
            <a:r>
              <a:rPr lang="fr-FR" sz="2400" b="1" dirty="0">
                <a:latin typeface="Work Sans" panose="00000500000000000000" pitchFamily="2" charset="0"/>
              </a:rPr>
              <a:t>nouveaux étudiants internationaux </a:t>
            </a:r>
            <a:r>
              <a:rPr lang="fr-FR" sz="2400" dirty="0">
                <a:latin typeface="Work Sans" panose="00000500000000000000" pitchFamily="2" charset="0"/>
              </a:rPr>
              <a:t>pour aider à préparer leur arrivée à Tours et présenter les services universitaires. </a:t>
            </a:r>
          </a:p>
        </p:txBody>
      </p:sp>
      <p:sp>
        <p:nvSpPr>
          <p:cNvPr id="5" name="ZoneTexte 4">
            <a:extLst>
              <a:ext uri="{FF2B5EF4-FFF2-40B4-BE49-F238E27FC236}">
                <a16:creationId xmlns:a16="http://schemas.microsoft.com/office/drawing/2014/main" id="{7F549760-8A22-488C-BF2E-F1C45D5B34AC}"/>
              </a:ext>
            </a:extLst>
          </p:cNvPr>
          <p:cNvSpPr txBox="1"/>
          <p:nvPr/>
        </p:nvSpPr>
        <p:spPr>
          <a:xfrm>
            <a:off x="467544" y="1161035"/>
            <a:ext cx="5328592" cy="523220"/>
          </a:xfrm>
          <a:prstGeom prst="rect">
            <a:avLst/>
          </a:prstGeom>
          <a:noFill/>
        </p:spPr>
        <p:txBody>
          <a:bodyPr wrap="square" rtlCol="0">
            <a:spAutoFit/>
          </a:bodyPr>
          <a:lstStyle/>
          <a:p>
            <a:r>
              <a:rPr lang="fr-FR" sz="2800" b="1" u="sng" dirty="0" err="1">
                <a:solidFill>
                  <a:srgbClr val="45A59D"/>
                </a:solidFill>
                <a:latin typeface="Work Sans" panose="00000500000000000000" pitchFamily="2" charset="0"/>
              </a:rPr>
              <a:t>Welcome</a:t>
            </a:r>
            <a:r>
              <a:rPr lang="fr-FR" sz="2800" b="1" u="sng" dirty="0">
                <a:solidFill>
                  <a:srgbClr val="45A59D"/>
                </a:solidFill>
                <a:latin typeface="Work Sans" panose="00000500000000000000" pitchFamily="2" charset="0"/>
              </a:rPr>
              <a:t> Desk virtuel </a:t>
            </a:r>
          </a:p>
        </p:txBody>
      </p:sp>
    </p:spTree>
    <p:extLst>
      <p:ext uri="{BB962C8B-B14F-4D97-AF65-F5344CB8AC3E}">
        <p14:creationId xmlns:p14="http://schemas.microsoft.com/office/powerpoint/2010/main" val="4029193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7" name="Picture 2">
            <a:extLst>
              <a:ext uri="{FF2B5EF4-FFF2-40B4-BE49-F238E27FC236}">
                <a16:creationId xmlns:a16="http://schemas.microsoft.com/office/drawing/2014/main" id="{0C076F86-F101-EE51-1CA7-5C163BE59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F184B38F-C4F1-08EF-18DF-BA4133E55B4E}"/>
              </a:ext>
            </a:extLst>
          </p:cNvPr>
          <p:cNvSpPr txBox="1"/>
          <p:nvPr/>
        </p:nvSpPr>
        <p:spPr>
          <a:xfrm>
            <a:off x="323528" y="269454"/>
            <a:ext cx="5001888"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Logement</a:t>
            </a:r>
            <a:r>
              <a:rPr lang="fr-FR" b="1" dirty="0">
                <a:solidFill>
                  <a:srgbClr val="45A59D"/>
                </a:solidFill>
              </a:rPr>
              <a:t> </a:t>
            </a:r>
          </a:p>
        </p:txBody>
      </p:sp>
      <p:sp>
        <p:nvSpPr>
          <p:cNvPr id="9" name="ZoneTexte 8">
            <a:extLst>
              <a:ext uri="{FF2B5EF4-FFF2-40B4-BE49-F238E27FC236}">
                <a16:creationId xmlns:a16="http://schemas.microsoft.com/office/drawing/2014/main" id="{1579D894-6E6E-4AE3-A948-056B49CF3816}"/>
              </a:ext>
            </a:extLst>
          </p:cNvPr>
          <p:cNvSpPr txBox="1"/>
          <p:nvPr/>
        </p:nvSpPr>
        <p:spPr>
          <a:xfrm>
            <a:off x="362601" y="871648"/>
            <a:ext cx="8496944" cy="5109091"/>
          </a:xfrm>
          <a:prstGeom prst="rect">
            <a:avLst/>
          </a:prstGeom>
          <a:noFill/>
        </p:spPr>
        <p:txBody>
          <a:bodyPr wrap="square" rtlCol="0">
            <a:spAutoFit/>
          </a:bodyPr>
          <a:lstStyle/>
          <a:p>
            <a:r>
              <a:rPr lang="fr-FR" sz="2000" b="1" dirty="0">
                <a:solidFill>
                  <a:srgbClr val="45A59D"/>
                </a:solidFill>
                <a:latin typeface="Work Sans" panose="00000500000000000000" pitchFamily="2" charset="0"/>
              </a:rPr>
              <a:t>Les résidences universitaires </a:t>
            </a:r>
          </a:p>
          <a:p>
            <a:endParaRPr lang="fr-FR" dirty="0">
              <a:latin typeface="Work Sans" panose="00000500000000000000" pitchFamily="2" charset="0"/>
            </a:endParaRPr>
          </a:p>
          <a:p>
            <a:pPr algn="just"/>
            <a:r>
              <a:rPr lang="fr-FR" dirty="0">
                <a:latin typeface="Work Sans" panose="00000500000000000000" pitchFamily="2" charset="0"/>
              </a:rPr>
              <a:t>Le CROUS propose des chambres meublées et des studios ainsi que des appartements meublés. Si vous cherchez un logement, connectez-vous sur </a:t>
            </a:r>
            <a:r>
              <a:rPr lang="fr-FR" dirty="0">
                <a:latin typeface="Work Sans" panose="00000500000000000000" pitchFamily="2" charset="0"/>
                <a:hlinkClick r:id="rId3"/>
              </a:rPr>
              <a:t>https://www.messervices.etudiant.gouv.fr/</a:t>
            </a:r>
            <a:r>
              <a:rPr lang="fr-FR" dirty="0">
                <a:latin typeface="Work Sans" panose="00000500000000000000" pitchFamily="2" charset="0"/>
              </a:rPr>
              <a:t>  à compter du 8 juillet 2025</a:t>
            </a:r>
          </a:p>
          <a:p>
            <a:endParaRPr lang="fr-FR" dirty="0">
              <a:latin typeface="Work Sans" panose="00000500000000000000" pitchFamily="2" charset="0"/>
            </a:endParaRPr>
          </a:p>
          <a:p>
            <a:r>
              <a:rPr lang="fr-FR" dirty="0">
                <a:latin typeface="Work Sans" panose="00000500000000000000" pitchFamily="2" charset="0"/>
              </a:rPr>
              <a:t>+ d’informations : </a:t>
            </a:r>
            <a:r>
              <a:rPr lang="fr-FR" dirty="0">
                <a:latin typeface="Work Sans" panose="00000500000000000000" pitchFamily="2" charset="0"/>
                <a:hlinkClick r:id="rId4"/>
              </a:rPr>
              <a:t>https://www.crous-orleans-tours.fr/etudes-internationales/se-loger-en-france/</a:t>
            </a:r>
            <a:endParaRPr lang="fr-FR" dirty="0">
              <a:latin typeface="Work Sans" panose="00000500000000000000" pitchFamily="2" charset="0"/>
            </a:endParaRPr>
          </a:p>
          <a:p>
            <a:endParaRPr lang="fr-FR" dirty="0">
              <a:latin typeface="Work Sans" panose="00000500000000000000" pitchFamily="2" charset="0"/>
            </a:endParaRPr>
          </a:p>
          <a:p>
            <a:pPr algn="just"/>
            <a:r>
              <a:rPr lang="fr-FR" b="1" dirty="0">
                <a:latin typeface="Work Sans" panose="00000500000000000000" pitchFamily="2" charset="0"/>
              </a:rPr>
              <a:t>L’attribution d’un logement CROUS n’est pas automatique et dépend du nombre de places disponibles.</a:t>
            </a:r>
            <a:endParaRPr lang="fr-FR" dirty="0">
              <a:latin typeface="Work Sans" panose="00000500000000000000" pitchFamily="2" charset="0"/>
            </a:endParaRPr>
          </a:p>
          <a:p>
            <a:pPr algn="just"/>
            <a:r>
              <a:rPr lang="fr-FR" dirty="0">
                <a:latin typeface="Work Sans" panose="00000500000000000000" pitchFamily="2" charset="0"/>
              </a:rPr>
              <a:t>À réception de la réponse, et en cas d’attribution d’un logement, suivez les indications du mail pour le réserver.</a:t>
            </a:r>
          </a:p>
          <a:p>
            <a:r>
              <a:rPr lang="fr-FR" dirty="0">
                <a:latin typeface="Work Sans" panose="00000500000000000000" pitchFamily="2" charset="0"/>
              </a:rPr>
              <a:t> </a:t>
            </a:r>
          </a:p>
          <a:p>
            <a:pPr algn="just"/>
            <a:r>
              <a:rPr lang="fr-FR" dirty="0">
                <a:latin typeface="Work Sans" panose="00000500000000000000" pitchFamily="2" charset="0"/>
              </a:rPr>
              <a:t>De nouvelles offres sont mises en ligne tout au long de l'été en fonction des désistements, départs… </a:t>
            </a:r>
            <a:r>
              <a:rPr lang="fr-FR" b="1" dirty="0">
                <a:latin typeface="Work Sans" panose="00000500000000000000" pitchFamily="2" charset="0"/>
              </a:rPr>
              <a:t>Il n’y pas de liste d’attente, vous consultez régulièrement le site !</a:t>
            </a:r>
            <a:endParaRPr lang="fr-FR" dirty="0">
              <a:latin typeface="Work Sans" panose="00000500000000000000" pitchFamily="2" charset="0"/>
            </a:endParaRPr>
          </a:p>
        </p:txBody>
      </p:sp>
    </p:spTree>
    <p:extLst>
      <p:ext uri="{BB962C8B-B14F-4D97-AF65-F5344CB8AC3E}">
        <p14:creationId xmlns:p14="http://schemas.microsoft.com/office/powerpoint/2010/main" val="3423286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7" name="Picture 2">
            <a:extLst>
              <a:ext uri="{FF2B5EF4-FFF2-40B4-BE49-F238E27FC236}">
                <a16:creationId xmlns:a16="http://schemas.microsoft.com/office/drawing/2014/main" id="{0C076F86-F101-EE51-1CA7-5C163BE59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F184B38F-C4F1-08EF-18DF-BA4133E55B4E}"/>
              </a:ext>
            </a:extLst>
          </p:cNvPr>
          <p:cNvSpPr txBox="1"/>
          <p:nvPr/>
        </p:nvSpPr>
        <p:spPr>
          <a:xfrm>
            <a:off x="323528" y="269454"/>
            <a:ext cx="5001888"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Logement</a:t>
            </a:r>
            <a:r>
              <a:rPr lang="fr-FR" b="1" dirty="0">
                <a:solidFill>
                  <a:srgbClr val="45A59D"/>
                </a:solidFill>
              </a:rPr>
              <a:t> </a:t>
            </a:r>
          </a:p>
        </p:txBody>
      </p:sp>
      <p:sp>
        <p:nvSpPr>
          <p:cNvPr id="9" name="ZoneTexte 8">
            <a:extLst>
              <a:ext uri="{FF2B5EF4-FFF2-40B4-BE49-F238E27FC236}">
                <a16:creationId xmlns:a16="http://schemas.microsoft.com/office/drawing/2014/main" id="{1579D894-6E6E-4AE3-A948-056B49CF3816}"/>
              </a:ext>
            </a:extLst>
          </p:cNvPr>
          <p:cNvSpPr txBox="1"/>
          <p:nvPr/>
        </p:nvSpPr>
        <p:spPr>
          <a:xfrm>
            <a:off x="362601" y="871648"/>
            <a:ext cx="8496944" cy="5109091"/>
          </a:xfrm>
          <a:prstGeom prst="rect">
            <a:avLst/>
          </a:prstGeom>
          <a:noFill/>
        </p:spPr>
        <p:txBody>
          <a:bodyPr wrap="square" rtlCol="0">
            <a:spAutoFit/>
          </a:bodyPr>
          <a:lstStyle/>
          <a:p>
            <a:r>
              <a:rPr lang="fr-FR" sz="2000" b="1" dirty="0">
                <a:solidFill>
                  <a:srgbClr val="45A59D"/>
                </a:solidFill>
                <a:latin typeface="Work Sans" panose="00000500000000000000" pitchFamily="2" charset="0"/>
              </a:rPr>
              <a:t>Logements privés </a:t>
            </a:r>
          </a:p>
          <a:p>
            <a:endParaRPr lang="fr-FR" dirty="0">
              <a:latin typeface="Work Sans" panose="00000500000000000000" pitchFamily="2" charset="0"/>
            </a:endParaRPr>
          </a:p>
          <a:p>
            <a:r>
              <a:rPr lang="fr-FR" b="1" dirty="0">
                <a:latin typeface="Work Sans" panose="00000500000000000000" pitchFamily="2" charset="0"/>
              </a:rPr>
              <a:t>Résidences étudiantes privées à Tours (quelques exemples) </a:t>
            </a:r>
          </a:p>
          <a:p>
            <a:r>
              <a:rPr lang="fr-FR" dirty="0">
                <a:latin typeface="Work Sans" panose="00000500000000000000" pitchFamily="2" charset="0"/>
              </a:rPr>
              <a:t> </a:t>
            </a:r>
          </a:p>
          <a:p>
            <a:pPr fontAlgn="base"/>
            <a:r>
              <a:rPr lang="fr-FR" dirty="0">
                <a:latin typeface="Work Sans" panose="00000500000000000000" pitchFamily="2" charset="0"/>
              </a:rPr>
              <a:t>Les </a:t>
            </a:r>
            <a:r>
              <a:rPr lang="fr-FR" dirty="0" err="1">
                <a:latin typeface="Work Sans" panose="00000500000000000000" pitchFamily="2" charset="0"/>
              </a:rPr>
              <a:t>Estudines</a:t>
            </a:r>
            <a:r>
              <a:rPr lang="fr-FR" dirty="0">
                <a:latin typeface="Work Sans" panose="00000500000000000000" pitchFamily="2" charset="0"/>
              </a:rPr>
              <a:t> (logement étudiant privé) : </a:t>
            </a:r>
            <a:r>
              <a:rPr lang="fr-FR" dirty="0">
                <a:latin typeface="Work Sans" panose="00000500000000000000" pitchFamily="2" charset="0"/>
                <a:hlinkClick r:id="rId3"/>
              </a:rPr>
              <a:t>http://www.estudines.com/</a:t>
            </a:r>
            <a:r>
              <a:rPr lang="fr-FR" dirty="0">
                <a:latin typeface="Work Sans" panose="00000500000000000000" pitchFamily="2" charset="0"/>
              </a:rPr>
              <a:t>        </a:t>
            </a:r>
          </a:p>
          <a:p>
            <a:pPr fontAlgn="base"/>
            <a:r>
              <a:rPr lang="fr-FR" dirty="0">
                <a:latin typeface="Work Sans" panose="00000500000000000000" pitchFamily="2" charset="0"/>
              </a:rPr>
              <a:t>Odalys campus (logement étudiant privé) : </a:t>
            </a:r>
            <a:r>
              <a:rPr lang="fr-FR" dirty="0">
                <a:latin typeface="Work Sans" panose="00000500000000000000" pitchFamily="2" charset="0"/>
                <a:hlinkClick r:id="rId4"/>
              </a:rPr>
              <a:t>http://www.odalys-campus.com/</a:t>
            </a:r>
            <a:r>
              <a:rPr lang="fr-FR" dirty="0">
                <a:latin typeface="Work Sans" panose="00000500000000000000" pitchFamily="2" charset="0"/>
              </a:rPr>
              <a:t> </a:t>
            </a:r>
          </a:p>
          <a:p>
            <a:pPr fontAlgn="base"/>
            <a:r>
              <a:rPr lang="fr-FR" dirty="0" err="1">
                <a:latin typeface="Work Sans" panose="00000500000000000000" pitchFamily="2" charset="0"/>
              </a:rPr>
              <a:t>Bed&amp;School</a:t>
            </a:r>
            <a:r>
              <a:rPr lang="fr-FR" dirty="0">
                <a:latin typeface="Work Sans" panose="00000500000000000000" pitchFamily="2" charset="0"/>
              </a:rPr>
              <a:t> : </a:t>
            </a:r>
            <a:r>
              <a:rPr lang="fr-FR" dirty="0">
                <a:latin typeface="Work Sans" panose="00000500000000000000" pitchFamily="2" charset="0"/>
                <a:hlinkClick r:id="rId5"/>
              </a:rPr>
              <a:t>http://www.bedandschool.com/index.php/locataire-accueil</a:t>
            </a:r>
            <a:r>
              <a:rPr lang="fr-FR" dirty="0">
                <a:latin typeface="Work Sans" panose="00000500000000000000" pitchFamily="2" charset="0"/>
              </a:rPr>
              <a:t> </a:t>
            </a:r>
          </a:p>
          <a:p>
            <a:r>
              <a:rPr lang="fr-FR" dirty="0">
                <a:latin typeface="Work Sans" panose="00000500000000000000" pitchFamily="2" charset="0"/>
              </a:rPr>
              <a:t> </a:t>
            </a:r>
          </a:p>
          <a:p>
            <a:r>
              <a:rPr lang="fr-FR" b="1" dirty="0">
                <a:latin typeface="Work Sans" panose="00000500000000000000" pitchFamily="2" charset="0"/>
              </a:rPr>
              <a:t>Quelques sites de petites annonces        Logement temporaire </a:t>
            </a:r>
          </a:p>
          <a:p>
            <a:r>
              <a:rPr lang="fr-FR" dirty="0">
                <a:latin typeface="Work Sans" panose="00000500000000000000" pitchFamily="2" charset="0"/>
                <a:hlinkClick r:id="rId6"/>
              </a:rPr>
              <a:t>https://www.lokaviz.fr/</a:t>
            </a:r>
            <a:r>
              <a:rPr lang="fr-FR" dirty="0">
                <a:latin typeface="Work Sans" panose="00000500000000000000" pitchFamily="2" charset="0"/>
              </a:rPr>
              <a:t>                         </a:t>
            </a:r>
            <a:r>
              <a:rPr lang="fr-FR" dirty="0">
                <a:latin typeface="Work Sans" panose="00000500000000000000" pitchFamily="2" charset="0"/>
                <a:hlinkClick r:id="rId7"/>
              </a:rPr>
              <a:t>https://www.airbnb.fr/</a:t>
            </a:r>
            <a:endParaRPr lang="fr-FR" dirty="0">
              <a:latin typeface="Work Sans" panose="00000500000000000000" pitchFamily="2" charset="0"/>
            </a:endParaRPr>
          </a:p>
          <a:p>
            <a:r>
              <a:rPr lang="fr-FR" dirty="0">
                <a:latin typeface="Work Sans" panose="00000500000000000000" pitchFamily="2" charset="0"/>
                <a:hlinkClick r:id="rId8"/>
              </a:rPr>
              <a:t>https://housinganywhere.com/</a:t>
            </a:r>
            <a:r>
              <a:rPr lang="fr-FR" dirty="0">
                <a:latin typeface="Work Sans" panose="00000500000000000000" pitchFamily="2" charset="0"/>
              </a:rPr>
              <a:t>              </a:t>
            </a:r>
            <a:r>
              <a:rPr lang="fr-FR" dirty="0">
                <a:latin typeface="Work Sans" panose="00000500000000000000" pitchFamily="2" charset="0"/>
                <a:hlinkClick r:id="rId9"/>
              </a:rPr>
              <a:t>https://www.couchsurfing.com/</a:t>
            </a:r>
            <a:endParaRPr lang="fr-FR" dirty="0">
              <a:latin typeface="Work Sans" panose="00000500000000000000" pitchFamily="2" charset="0"/>
            </a:endParaRPr>
          </a:p>
          <a:p>
            <a:r>
              <a:rPr lang="fr-FR" dirty="0">
                <a:latin typeface="Work Sans" panose="00000500000000000000" pitchFamily="2" charset="0"/>
                <a:hlinkClick r:id="rId10"/>
              </a:rPr>
              <a:t>https://logement.studyrama.com/</a:t>
            </a:r>
            <a:endParaRPr lang="fr-FR" dirty="0">
              <a:latin typeface="Work Sans" panose="00000500000000000000" pitchFamily="2" charset="0"/>
            </a:endParaRPr>
          </a:p>
          <a:p>
            <a:r>
              <a:rPr lang="fr-FR" dirty="0">
                <a:latin typeface="Work Sans" panose="00000500000000000000" pitchFamily="2" charset="0"/>
                <a:hlinkClick r:id="rId11"/>
              </a:rPr>
              <a:t>https://www.leboncoin.fr/</a:t>
            </a:r>
            <a:endParaRPr lang="fr-FR" dirty="0">
              <a:latin typeface="Work Sans" panose="00000500000000000000" pitchFamily="2" charset="0"/>
            </a:endParaRPr>
          </a:p>
          <a:p>
            <a:r>
              <a:rPr lang="fr-FR" dirty="0">
                <a:latin typeface="Work Sans" panose="00000500000000000000" pitchFamily="2" charset="0"/>
                <a:hlinkClick r:id="rId12"/>
              </a:rPr>
              <a:t>https://www.appartager.com/</a:t>
            </a:r>
            <a:endParaRPr lang="fr-FR" dirty="0">
              <a:latin typeface="Work Sans" panose="00000500000000000000" pitchFamily="2" charset="0"/>
            </a:endParaRPr>
          </a:p>
          <a:p>
            <a:r>
              <a:rPr lang="fr-FR" dirty="0">
                <a:latin typeface="Work Sans" panose="00000500000000000000" pitchFamily="2" charset="0"/>
                <a:hlinkClick r:id="rId13"/>
              </a:rPr>
              <a:t>http://asso-jeunesse-habitat.org/</a:t>
            </a:r>
            <a:endParaRPr lang="fr-FR" dirty="0">
              <a:latin typeface="Work Sans" panose="00000500000000000000" pitchFamily="2" charset="0"/>
            </a:endParaRPr>
          </a:p>
          <a:p>
            <a:r>
              <a:rPr lang="fr-FR" dirty="0">
                <a:latin typeface="Work Sans" panose="00000500000000000000" pitchFamily="2" charset="0"/>
                <a:hlinkClick r:id="rId14"/>
              </a:rPr>
              <a:t>https://www.paruvendu.fr/</a:t>
            </a:r>
            <a:endParaRPr lang="fr-FR" dirty="0">
              <a:latin typeface="Work Sans" panose="00000500000000000000" pitchFamily="2" charset="0"/>
            </a:endParaRPr>
          </a:p>
          <a:p>
            <a:r>
              <a:rPr lang="fr-FR" dirty="0">
                <a:latin typeface="Work Sans" panose="00000500000000000000" pitchFamily="2" charset="0"/>
                <a:hlinkClick r:id="rId15"/>
              </a:rPr>
              <a:t>https://www.pap.fr/</a:t>
            </a:r>
            <a:endParaRPr lang="fr-FR" dirty="0">
              <a:latin typeface="Work Sans" panose="00000500000000000000" pitchFamily="2" charset="0"/>
            </a:endParaRPr>
          </a:p>
        </p:txBody>
      </p:sp>
    </p:spTree>
    <p:extLst>
      <p:ext uri="{BB962C8B-B14F-4D97-AF65-F5344CB8AC3E}">
        <p14:creationId xmlns:p14="http://schemas.microsoft.com/office/powerpoint/2010/main" val="1344359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7" name="Picture 2">
            <a:extLst>
              <a:ext uri="{FF2B5EF4-FFF2-40B4-BE49-F238E27FC236}">
                <a16:creationId xmlns:a16="http://schemas.microsoft.com/office/drawing/2014/main" id="{0C076F86-F101-EE51-1CA7-5C163BE59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F184B38F-C4F1-08EF-18DF-BA4133E55B4E}"/>
              </a:ext>
            </a:extLst>
          </p:cNvPr>
          <p:cNvSpPr txBox="1"/>
          <p:nvPr/>
        </p:nvSpPr>
        <p:spPr>
          <a:xfrm>
            <a:off x="323528" y="269454"/>
            <a:ext cx="5001888"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Logement</a:t>
            </a:r>
            <a:r>
              <a:rPr lang="fr-FR" b="1" dirty="0">
                <a:solidFill>
                  <a:srgbClr val="45A59D"/>
                </a:solidFill>
              </a:rPr>
              <a:t> </a:t>
            </a:r>
          </a:p>
        </p:txBody>
      </p:sp>
      <p:sp>
        <p:nvSpPr>
          <p:cNvPr id="9" name="ZoneTexte 8">
            <a:extLst>
              <a:ext uri="{FF2B5EF4-FFF2-40B4-BE49-F238E27FC236}">
                <a16:creationId xmlns:a16="http://schemas.microsoft.com/office/drawing/2014/main" id="{1579D894-6E6E-4AE3-A948-056B49CF3816}"/>
              </a:ext>
            </a:extLst>
          </p:cNvPr>
          <p:cNvSpPr txBox="1"/>
          <p:nvPr/>
        </p:nvSpPr>
        <p:spPr>
          <a:xfrm>
            <a:off x="323528" y="1268760"/>
            <a:ext cx="8496944" cy="3970318"/>
          </a:xfrm>
          <a:prstGeom prst="rect">
            <a:avLst/>
          </a:prstGeom>
          <a:noFill/>
        </p:spPr>
        <p:txBody>
          <a:bodyPr wrap="square" rtlCol="0">
            <a:spAutoFit/>
          </a:bodyPr>
          <a:lstStyle/>
          <a:p>
            <a:pPr algn="just" fontAlgn="base"/>
            <a:r>
              <a:rPr lang="fr-FR" b="1" dirty="0">
                <a:solidFill>
                  <a:srgbClr val="45A59D"/>
                </a:solidFill>
                <a:latin typeface="Work Sans" panose="00000500000000000000" pitchFamily="2" charset="0"/>
              </a:rPr>
              <a:t>Pour plus d’informations sur le logement </a:t>
            </a:r>
          </a:p>
          <a:p>
            <a:pPr algn="just" fontAlgn="base"/>
            <a:r>
              <a:rPr lang="fr-FR" dirty="0">
                <a:latin typeface="Work Sans" panose="00000500000000000000" pitchFamily="2" charset="0"/>
                <a:hlinkClick r:id="rId3"/>
              </a:rPr>
              <a:t>https://www.univ-tours.fr/campus/vie-pratique/hebergement</a:t>
            </a:r>
            <a:endParaRPr lang="fr-FR" dirty="0">
              <a:latin typeface="Work Sans" panose="00000500000000000000" pitchFamily="2" charset="0"/>
            </a:endParaRPr>
          </a:p>
          <a:p>
            <a:pPr algn="just"/>
            <a:r>
              <a:rPr lang="fr-FR" dirty="0">
                <a:latin typeface="Work Sans" panose="00000500000000000000" pitchFamily="2" charset="0"/>
              </a:rPr>
              <a:t> </a:t>
            </a:r>
          </a:p>
          <a:p>
            <a:pPr algn="just"/>
            <a:r>
              <a:rPr lang="fr-FR" b="1" dirty="0">
                <a:solidFill>
                  <a:srgbClr val="45A59D"/>
                </a:solidFill>
                <a:latin typeface="Work Sans" panose="00000500000000000000" pitchFamily="2" charset="0"/>
              </a:rPr>
              <a:t>Garant </a:t>
            </a:r>
          </a:p>
          <a:p>
            <a:pPr algn="just"/>
            <a:r>
              <a:rPr lang="fr-FR" dirty="0">
                <a:latin typeface="Work Sans" panose="00000500000000000000" pitchFamily="2" charset="0"/>
              </a:rPr>
              <a:t>De nombreux logements vont vous demander un garant ou une caution lors de la réservation.</a:t>
            </a:r>
          </a:p>
          <a:p>
            <a:pPr algn="just"/>
            <a:r>
              <a:rPr lang="fr-FR" dirty="0">
                <a:latin typeface="Work Sans" panose="00000500000000000000" pitchFamily="2" charset="0"/>
              </a:rPr>
              <a:t>N'hésitez pas à faire appel au site officiel : </a:t>
            </a:r>
            <a:r>
              <a:rPr lang="fr-FR" dirty="0">
                <a:latin typeface="Work Sans" panose="00000500000000000000" pitchFamily="2" charset="0"/>
                <a:hlinkClick r:id="rId4"/>
              </a:rPr>
              <a:t>https://www.visale.fr/</a:t>
            </a:r>
            <a:endParaRPr lang="fr-FR" dirty="0">
              <a:latin typeface="Work Sans" panose="00000500000000000000" pitchFamily="2" charset="0"/>
            </a:endParaRPr>
          </a:p>
          <a:p>
            <a:pPr algn="just" fontAlgn="base"/>
            <a:endParaRPr lang="fr-FR" dirty="0">
              <a:latin typeface="Work Sans" panose="00000500000000000000" pitchFamily="2" charset="0"/>
            </a:endParaRPr>
          </a:p>
          <a:p>
            <a:pPr algn="just" fontAlgn="base"/>
            <a:r>
              <a:rPr lang="fr-FR" b="1" dirty="0">
                <a:solidFill>
                  <a:srgbClr val="45A59D"/>
                </a:solidFill>
                <a:latin typeface="Work Sans" panose="00000500000000000000" pitchFamily="2" charset="0"/>
              </a:rPr>
              <a:t>Aide au logement </a:t>
            </a:r>
          </a:p>
          <a:p>
            <a:pPr algn="just" fontAlgn="base"/>
            <a:r>
              <a:rPr lang="fr-FR" dirty="0">
                <a:latin typeface="Work Sans" panose="00000500000000000000" pitchFamily="2" charset="0"/>
              </a:rPr>
              <a:t>La Caisse d’Allocation Familiales (CAF) peut vous fournir une aide financière mensuelle pour payer une partie de votre loyer. Faites une simulation en ligne et vérifiez votre éligibilité sur : </a:t>
            </a:r>
            <a:r>
              <a:rPr lang="fr-FR" dirty="0">
                <a:latin typeface="Work Sans" panose="00000500000000000000" pitchFamily="2" charset="0"/>
                <a:hlinkClick r:id="rId5"/>
              </a:rPr>
              <a:t>https://wwwd.caf.fr/wps/portal/caffr/aidesetdemarches/mesdemarches/faireunesimulation/lelogement#/preparation</a:t>
            </a:r>
            <a:endParaRPr lang="fr-FR" dirty="0">
              <a:latin typeface="Work Sans" panose="00000500000000000000" pitchFamily="2" charset="0"/>
            </a:endParaRPr>
          </a:p>
        </p:txBody>
      </p:sp>
    </p:spTree>
    <p:extLst>
      <p:ext uri="{BB962C8B-B14F-4D97-AF65-F5344CB8AC3E}">
        <p14:creationId xmlns:p14="http://schemas.microsoft.com/office/powerpoint/2010/main" val="2441525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5" name="ZoneTexte 4">
            <a:extLst>
              <a:ext uri="{FF2B5EF4-FFF2-40B4-BE49-F238E27FC236}">
                <a16:creationId xmlns:a16="http://schemas.microsoft.com/office/drawing/2014/main" id="{4DB5FCBD-181C-56C4-0C26-A7B420253F5F}"/>
              </a:ext>
            </a:extLst>
          </p:cNvPr>
          <p:cNvSpPr txBox="1"/>
          <p:nvPr/>
        </p:nvSpPr>
        <p:spPr>
          <a:xfrm>
            <a:off x="467543" y="1124744"/>
            <a:ext cx="8208912" cy="4401205"/>
          </a:xfrm>
          <a:prstGeom prst="rect">
            <a:avLst/>
          </a:prstGeom>
          <a:noFill/>
        </p:spPr>
        <p:txBody>
          <a:bodyPr wrap="square">
            <a:spAutoFit/>
          </a:bodyPr>
          <a:lstStyle/>
          <a:p>
            <a:pPr lvl="0" algn="just"/>
            <a:endParaRPr lang="fr-FR" sz="2000" dirty="0">
              <a:effectLst/>
              <a:latin typeface="Work Sans" panose="00000500000000000000" pitchFamily="2" charset="0"/>
              <a:ea typeface="Malgun Gothic" panose="020B0503020000020004" pitchFamily="34" charset="-127"/>
              <a:cs typeface="Times New Roman" panose="02020603050405020304" pitchFamily="18" charset="0"/>
            </a:endParaRPr>
          </a:p>
          <a:p>
            <a:pPr marL="342900" lvl="0" indent="-342900" algn="just">
              <a:buFont typeface="Symbol" pitchFamily="2" charset="2"/>
              <a:buChar char=""/>
            </a:pPr>
            <a:r>
              <a:rPr lang="fr-FR" sz="2000" dirty="0">
                <a:solidFill>
                  <a:srgbClr val="000000"/>
                </a:solidFill>
                <a:effectLst/>
                <a:latin typeface="Work Sans" panose="00000500000000000000" pitchFamily="2" charset="0"/>
                <a:ea typeface="Times New Roman" panose="02020603050405020304" pitchFamily="18" charset="0"/>
                <a:cs typeface="Calibri" panose="020F0502020204030204" pitchFamily="34" charset="0"/>
              </a:rPr>
              <a:t>L’université française a 2 semestres </a:t>
            </a:r>
            <a:endParaRPr lang="fr-FR" sz="2000" dirty="0">
              <a:effectLst/>
              <a:latin typeface="Work Sans" panose="00000500000000000000" pitchFamily="2" charset="0"/>
              <a:ea typeface="Malgun Gothic" panose="020B0503020000020004" pitchFamily="34" charset="-127"/>
              <a:cs typeface="Times New Roman" panose="02020603050405020304" pitchFamily="18" charset="0"/>
            </a:endParaRPr>
          </a:p>
          <a:p>
            <a:pPr marL="742950" lvl="1" indent="-285750" algn="just">
              <a:buFont typeface="Courier New" panose="02070309020205020404" pitchFamily="49" charset="0"/>
              <a:buChar char="o"/>
            </a:pPr>
            <a:r>
              <a:rPr lang="fr-FR" sz="2000" dirty="0">
                <a:solidFill>
                  <a:srgbClr val="000000"/>
                </a:solidFill>
                <a:effectLst/>
                <a:latin typeface="Work Sans" panose="00000500000000000000" pitchFamily="2" charset="0"/>
                <a:ea typeface="Times New Roman" panose="02020603050405020304" pitchFamily="18" charset="0"/>
                <a:cs typeface="Calibri" panose="020F0502020204030204" pitchFamily="34" charset="0"/>
              </a:rPr>
              <a:t>Semestre 1 : de septembre à décembre </a:t>
            </a:r>
            <a:endParaRPr lang="fr-FR" sz="2000" dirty="0">
              <a:effectLst/>
              <a:latin typeface="Work Sans" panose="00000500000000000000" pitchFamily="2" charset="0"/>
              <a:ea typeface="Malgun Gothic" panose="020B0503020000020004" pitchFamily="34" charset="-127"/>
              <a:cs typeface="Times New Roman" panose="02020603050405020304" pitchFamily="18" charset="0"/>
            </a:endParaRPr>
          </a:p>
          <a:p>
            <a:pPr marL="742950" lvl="1" indent="-285750" algn="just">
              <a:buFont typeface="Courier New" panose="02070309020205020404" pitchFamily="49" charset="0"/>
              <a:buChar char="o"/>
            </a:pPr>
            <a:r>
              <a:rPr lang="fr-FR" sz="2000" dirty="0">
                <a:solidFill>
                  <a:srgbClr val="000000"/>
                </a:solidFill>
                <a:effectLst/>
                <a:latin typeface="Work Sans" panose="00000500000000000000" pitchFamily="2" charset="0"/>
                <a:ea typeface="Times New Roman" panose="02020603050405020304" pitchFamily="18" charset="0"/>
                <a:cs typeface="Calibri" panose="020F0502020204030204" pitchFamily="34" charset="0"/>
              </a:rPr>
              <a:t>Semestre 2 : de janvier à juin </a:t>
            </a:r>
          </a:p>
          <a:p>
            <a:pPr marL="742950" lvl="1" indent="-285750" algn="just">
              <a:buFont typeface="Courier New" panose="02070309020205020404" pitchFamily="49" charset="0"/>
              <a:buChar char="o"/>
            </a:pPr>
            <a:endParaRPr lang="fr-FR" sz="2000" dirty="0">
              <a:solidFill>
                <a:srgbClr val="000000"/>
              </a:solidFill>
              <a:latin typeface="Work Sans" panose="00000500000000000000" pitchFamily="2" charset="0"/>
              <a:ea typeface="Malgun Gothic" panose="020B0503020000020004" pitchFamily="34" charset="-127"/>
              <a:cs typeface="Calibri" panose="020F0502020204030204" pitchFamily="34" charset="0"/>
            </a:endParaRPr>
          </a:p>
          <a:p>
            <a:pPr lvl="1" algn="just"/>
            <a:endParaRPr lang="fr-FR" sz="2000" dirty="0">
              <a:solidFill>
                <a:srgbClr val="000000"/>
              </a:solidFill>
              <a:latin typeface="Work Sans" panose="00000500000000000000" pitchFamily="2" charset="0"/>
              <a:ea typeface="Malgun Gothic" panose="020B0503020000020004" pitchFamily="34" charset="-127"/>
              <a:cs typeface="Calibri" panose="020F0502020204030204" pitchFamily="34" charset="0"/>
            </a:endParaRPr>
          </a:p>
          <a:p>
            <a:pPr algn="just"/>
            <a:r>
              <a:rPr lang="fr-FR" sz="2000" b="1" dirty="0">
                <a:solidFill>
                  <a:srgbClr val="45A59D"/>
                </a:solidFill>
                <a:latin typeface="Work Sans" panose="00000500000000000000" pitchFamily="2" charset="0"/>
                <a:ea typeface="Malgun Gothic" panose="020B0503020000020004" pitchFamily="34" charset="-127"/>
                <a:cs typeface="Calibri" panose="020F0502020204030204" pitchFamily="34" charset="0"/>
              </a:rPr>
              <a:t>Système ECTS (</a:t>
            </a:r>
            <a:r>
              <a:rPr lang="fr-FR" sz="2000" b="1" dirty="0" err="1">
                <a:solidFill>
                  <a:srgbClr val="45A59D"/>
                </a:solidFill>
                <a:latin typeface="Work Sans" panose="00000500000000000000" pitchFamily="2" charset="0"/>
                <a:ea typeface="Malgun Gothic" panose="020B0503020000020004" pitchFamily="34" charset="-127"/>
                <a:cs typeface="Calibri" panose="020F0502020204030204" pitchFamily="34" charset="0"/>
              </a:rPr>
              <a:t>European</a:t>
            </a:r>
            <a:r>
              <a:rPr lang="fr-FR" sz="2000" b="1" dirty="0">
                <a:solidFill>
                  <a:srgbClr val="45A59D"/>
                </a:solidFill>
                <a:latin typeface="Work Sans" panose="00000500000000000000" pitchFamily="2" charset="0"/>
                <a:ea typeface="Malgun Gothic" panose="020B0503020000020004" pitchFamily="34" charset="-127"/>
                <a:cs typeface="Calibri" panose="020F0502020204030204" pitchFamily="34" charset="0"/>
              </a:rPr>
              <a:t> </a:t>
            </a:r>
            <a:r>
              <a:rPr lang="fr-FR" sz="2000" b="1" dirty="0" err="1">
                <a:solidFill>
                  <a:srgbClr val="45A59D"/>
                </a:solidFill>
                <a:latin typeface="Work Sans" panose="00000500000000000000" pitchFamily="2" charset="0"/>
                <a:ea typeface="Malgun Gothic" panose="020B0503020000020004" pitchFamily="34" charset="-127"/>
                <a:cs typeface="Calibri" panose="020F0502020204030204" pitchFamily="34" charset="0"/>
              </a:rPr>
              <a:t>Credit</a:t>
            </a:r>
            <a:r>
              <a:rPr lang="fr-FR" sz="2000" b="1" dirty="0">
                <a:solidFill>
                  <a:srgbClr val="45A59D"/>
                </a:solidFill>
                <a:latin typeface="Work Sans" panose="00000500000000000000" pitchFamily="2" charset="0"/>
                <a:ea typeface="Malgun Gothic" panose="020B0503020000020004" pitchFamily="34" charset="-127"/>
                <a:cs typeface="Calibri" panose="020F0502020204030204" pitchFamily="34" charset="0"/>
              </a:rPr>
              <a:t> Transfer System)</a:t>
            </a:r>
          </a:p>
          <a:p>
            <a:pPr algn="just"/>
            <a:r>
              <a:rPr lang="fr-FR" sz="2000" dirty="0">
                <a:solidFill>
                  <a:srgbClr val="000000"/>
                </a:solidFill>
                <a:latin typeface="Work Sans" panose="00000500000000000000" pitchFamily="2" charset="0"/>
                <a:ea typeface="Times New Roman" panose="02020603050405020304" pitchFamily="18" charset="0"/>
                <a:cs typeface="Calibri" panose="020F0502020204030204" pitchFamily="34" charset="0"/>
              </a:rPr>
              <a:t> </a:t>
            </a:r>
            <a:endParaRPr lang="fr-FR" sz="2000" dirty="0">
              <a:latin typeface="Work Sans" panose="00000500000000000000" pitchFamily="2" charset="0"/>
              <a:ea typeface="Malgun Gothic" panose="020B0503020000020004" pitchFamily="34" charset="-127"/>
              <a:cs typeface="Times New Roman" panose="02020603050405020304" pitchFamily="18" charset="0"/>
            </a:endParaRPr>
          </a:p>
          <a:p>
            <a:pPr marL="342900" lvl="0" indent="-342900" algn="just">
              <a:buFont typeface="Symbol" pitchFamily="2" charset="2"/>
              <a:buChar char=""/>
            </a:pPr>
            <a:r>
              <a:rPr lang="fr-FR" sz="2000" dirty="0">
                <a:solidFill>
                  <a:srgbClr val="000000"/>
                </a:solidFill>
                <a:latin typeface="Work Sans" panose="00000500000000000000" pitchFamily="2" charset="0"/>
                <a:ea typeface="Times New Roman" panose="02020603050405020304" pitchFamily="18" charset="0"/>
                <a:cs typeface="Calibri" panose="020F0502020204030204" pitchFamily="34" charset="0"/>
              </a:rPr>
              <a:t>L’université offre un cursus uniformisé, avec un système de points à obtenir (les crédits ECTS) pour chaque diplôme délivré. </a:t>
            </a:r>
          </a:p>
          <a:p>
            <a:pPr algn="just"/>
            <a:endParaRPr lang="fr-FR" sz="2000" dirty="0">
              <a:effectLst/>
              <a:latin typeface="Work Sans" panose="00000500000000000000" pitchFamily="2" charset="0"/>
              <a:ea typeface="Malgun Gothic" panose="020B0503020000020004" pitchFamily="34" charset="-127"/>
              <a:cs typeface="Times New Roman" panose="02020603050405020304" pitchFamily="18" charset="0"/>
            </a:endParaRPr>
          </a:p>
          <a:p>
            <a:pPr marL="342900" lvl="0" indent="-342900" algn="just">
              <a:buFont typeface="Symbol" pitchFamily="2" charset="2"/>
              <a:buChar char=""/>
            </a:pPr>
            <a:r>
              <a:rPr lang="fr-FR" sz="2000" dirty="0">
                <a:solidFill>
                  <a:srgbClr val="000000"/>
                </a:solidFill>
                <a:effectLst/>
                <a:latin typeface="Work Sans" panose="00000500000000000000" pitchFamily="2" charset="0"/>
                <a:ea typeface="Times New Roman" panose="02020603050405020304" pitchFamily="18" charset="0"/>
                <a:cs typeface="Calibri" panose="020F0502020204030204" pitchFamily="34" charset="0"/>
              </a:rPr>
              <a:t>Chaque semestre vaut 30 crédits ECTS</a:t>
            </a:r>
            <a:r>
              <a:rPr lang="fr-FR" sz="2000" dirty="0">
                <a:solidFill>
                  <a:srgbClr val="000000"/>
                </a:solidFill>
                <a:latin typeface="Work Sans" panose="00000500000000000000" pitchFamily="2" charset="0"/>
                <a:ea typeface="Times New Roman" panose="02020603050405020304" pitchFamily="18" charset="0"/>
                <a:cs typeface="Calibri" panose="020F0502020204030204" pitchFamily="34" charset="0"/>
              </a:rPr>
              <a:t> et chaque année complète vaut 60 crédits ECTS. </a:t>
            </a:r>
            <a:endParaRPr lang="fr-FR" sz="2000" dirty="0">
              <a:effectLst/>
              <a:latin typeface="Work Sans" panose="00000500000000000000" pitchFamily="2" charset="0"/>
              <a:ea typeface="Malgun Gothic" panose="020B0503020000020004" pitchFamily="34" charset="-127"/>
              <a:cs typeface="Times New Roman" panose="02020603050405020304" pitchFamily="18" charset="0"/>
            </a:endParaRPr>
          </a:p>
        </p:txBody>
      </p:sp>
      <p:pic>
        <p:nvPicPr>
          <p:cNvPr id="8" name="Picture 2">
            <a:extLst>
              <a:ext uri="{FF2B5EF4-FFF2-40B4-BE49-F238E27FC236}">
                <a16:creationId xmlns:a16="http://schemas.microsoft.com/office/drawing/2014/main" id="{9A2F39DF-AC8A-FCFD-81C1-74687C0E9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A039077-0CB9-4E64-9093-BFEDC189A963}"/>
              </a:ext>
            </a:extLst>
          </p:cNvPr>
          <p:cNvSpPr txBox="1"/>
          <p:nvPr/>
        </p:nvSpPr>
        <p:spPr>
          <a:xfrm>
            <a:off x="251520" y="665588"/>
            <a:ext cx="5256584"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ea typeface="Times New Roman" panose="02020603050405020304" pitchFamily="18" charset="0"/>
                <a:cs typeface="Calibri" panose="020F0502020204030204" pitchFamily="34" charset="0"/>
              </a:rPr>
              <a:t>Système universitaire français</a:t>
            </a:r>
            <a:endParaRPr lang="fr-FR" sz="2400" u="sng" dirty="0">
              <a:solidFill>
                <a:srgbClr val="45A59D"/>
              </a:solidFill>
              <a:latin typeface="Work Sans" panose="00000500000000000000" pitchFamily="2"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749081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2" name="ZoneTexte 1">
            <a:extLst>
              <a:ext uri="{FF2B5EF4-FFF2-40B4-BE49-F238E27FC236}">
                <a16:creationId xmlns:a16="http://schemas.microsoft.com/office/drawing/2014/main" id="{4C134BE4-21E4-328E-426A-02514A7ABD9E}"/>
              </a:ext>
            </a:extLst>
          </p:cNvPr>
          <p:cNvSpPr txBox="1"/>
          <p:nvPr/>
        </p:nvSpPr>
        <p:spPr>
          <a:xfrm>
            <a:off x="467543" y="1166842"/>
            <a:ext cx="8208912" cy="4524315"/>
          </a:xfrm>
          <a:prstGeom prst="rect">
            <a:avLst/>
          </a:prstGeom>
          <a:noFill/>
        </p:spPr>
        <p:txBody>
          <a:bodyPr wrap="square" rtlCol="0">
            <a:spAutoFit/>
          </a:bodyPr>
          <a:lstStyle/>
          <a:p>
            <a:r>
              <a:rPr lang="fr-FR" b="1" dirty="0">
                <a:solidFill>
                  <a:srgbClr val="45A59D"/>
                </a:solidFill>
                <a:latin typeface="Work Sans" panose="00000500000000000000" pitchFamily="2" charset="0"/>
              </a:rPr>
              <a:t>Licence (L) </a:t>
            </a:r>
          </a:p>
          <a:p>
            <a:pPr marL="742950" lvl="1" indent="-285750" algn="just">
              <a:buFont typeface="Arial" panose="020B0604020202020204" pitchFamily="34" charset="0"/>
              <a:buChar char="•"/>
            </a:pPr>
            <a:r>
              <a:rPr lang="fr-FR" dirty="0">
                <a:latin typeface="Work Sans" panose="00000500000000000000" pitchFamily="2" charset="0"/>
              </a:rPr>
              <a:t>Diplôme de niveau Bac+3 accessible après le baccalauréat ou équivalent </a:t>
            </a:r>
          </a:p>
          <a:p>
            <a:pPr marL="742950" lvl="1" indent="-285750">
              <a:buFont typeface="Arial" panose="020B0604020202020204" pitchFamily="34" charset="0"/>
              <a:buChar char="•"/>
            </a:pPr>
            <a:r>
              <a:rPr lang="fr-FR" dirty="0">
                <a:latin typeface="Work Sans" panose="00000500000000000000" pitchFamily="2" charset="0"/>
              </a:rPr>
              <a:t>Licence = 3 ans = 6 semestres (S1 à S6) </a:t>
            </a:r>
          </a:p>
          <a:p>
            <a:pPr marL="742950" lvl="1" indent="-285750">
              <a:buFont typeface="Arial" panose="020B0604020202020204" pitchFamily="34" charset="0"/>
              <a:buChar char="•"/>
            </a:pPr>
            <a:r>
              <a:rPr lang="fr-FR" dirty="0">
                <a:latin typeface="Work Sans" panose="00000500000000000000" pitchFamily="2" charset="0"/>
              </a:rPr>
              <a:t>180 ECTS</a:t>
            </a:r>
          </a:p>
          <a:p>
            <a:endParaRPr lang="fr-FR" dirty="0">
              <a:latin typeface="Work Sans" panose="00000500000000000000" pitchFamily="2" charset="0"/>
            </a:endParaRPr>
          </a:p>
          <a:p>
            <a:r>
              <a:rPr lang="fr-FR" b="1" dirty="0">
                <a:solidFill>
                  <a:srgbClr val="45A59D"/>
                </a:solidFill>
                <a:latin typeface="Work Sans" panose="00000500000000000000" pitchFamily="2" charset="0"/>
              </a:rPr>
              <a:t>Master (M) </a:t>
            </a:r>
          </a:p>
          <a:p>
            <a:pPr marL="742950" lvl="1" indent="-285750">
              <a:buFont typeface="Arial" panose="020B0604020202020204" pitchFamily="34" charset="0"/>
              <a:buChar char="•"/>
            </a:pPr>
            <a:r>
              <a:rPr lang="fr-FR" dirty="0">
                <a:latin typeface="Work Sans" panose="00000500000000000000" pitchFamily="2" charset="0"/>
              </a:rPr>
              <a:t>Diplôme de niveau Bac+5 accessible après une licence ou équivalent </a:t>
            </a:r>
          </a:p>
          <a:p>
            <a:pPr marL="742950" lvl="1" indent="-285750">
              <a:buFont typeface="Arial" panose="020B0604020202020204" pitchFamily="34" charset="0"/>
              <a:buChar char="•"/>
            </a:pPr>
            <a:r>
              <a:rPr lang="fr-FR" dirty="0">
                <a:latin typeface="Work Sans" panose="00000500000000000000" pitchFamily="2" charset="0"/>
              </a:rPr>
              <a:t>Master = 2 ans = 4 semestres (S1 à S4) </a:t>
            </a:r>
          </a:p>
          <a:p>
            <a:pPr marL="742950" lvl="1" indent="-285750">
              <a:buFont typeface="Arial" panose="020B0604020202020204" pitchFamily="34" charset="0"/>
              <a:buChar char="•"/>
            </a:pPr>
            <a:r>
              <a:rPr lang="fr-FR" dirty="0">
                <a:latin typeface="Work Sans" panose="00000500000000000000" pitchFamily="2" charset="0"/>
              </a:rPr>
              <a:t>120 ECTS</a:t>
            </a:r>
          </a:p>
          <a:p>
            <a:endParaRPr lang="fr-FR" dirty="0">
              <a:latin typeface="Work Sans" panose="00000500000000000000" pitchFamily="2" charset="0"/>
            </a:endParaRPr>
          </a:p>
          <a:p>
            <a:r>
              <a:rPr lang="fr-FR" b="1" dirty="0">
                <a:solidFill>
                  <a:srgbClr val="45A59D"/>
                </a:solidFill>
                <a:latin typeface="Work Sans" panose="00000500000000000000" pitchFamily="2" charset="0"/>
              </a:rPr>
              <a:t>Doctorat (D) </a:t>
            </a:r>
          </a:p>
          <a:p>
            <a:pPr marL="742950" lvl="1" indent="-285750">
              <a:buFont typeface="Arial" panose="020B0604020202020204" pitchFamily="34" charset="0"/>
              <a:buChar char="•"/>
            </a:pPr>
            <a:r>
              <a:rPr lang="fr-FR" dirty="0">
                <a:latin typeface="Work Sans" panose="00000500000000000000" pitchFamily="2" charset="0"/>
              </a:rPr>
              <a:t>Diplôme de niveau Bac+8 accessible après un master </a:t>
            </a:r>
          </a:p>
          <a:p>
            <a:pPr marL="742950" lvl="1" indent="-285750">
              <a:buFont typeface="Arial" panose="020B0604020202020204" pitchFamily="34" charset="0"/>
              <a:buChar char="•"/>
            </a:pPr>
            <a:r>
              <a:rPr lang="fr-FR" dirty="0">
                <a:latin typeface="Work Sans" panose="00000500000000000000" pitchFamily="2" charset="0"/>
              </a:rPr>
              <a:t>Doctorat = 3 ans</a:t>
            </a:r>
          </a:p>
          <a:p>
            <a:pPr marL="742950" lvl="1" indent="-285750">
              <a:buFont typeface="Arial" panose="020B0604020202020204" pitchFamily="34" charset="0"/>
              <a:buChar char="•"/>
            </a:pPr>
            <a:r>
              <a:rPr lang="fr-FR" dirty="0">
                <a:latin typeface="Work Sans" panose="00000500000000000000" pitchFamily="2" charset="0"/>
              </a:rPr>
              <a:t>180 ECTS</a:t>
            </a:r>
            <a:endParaRPr lang="fr-FR" sz="2000" dirty="0">
              <a:latin typeface="Work Sans" panose="00000500000000000000" pitchFamily="2" charset="0"/>
            </a:endParaRPr>
          </a:p>
        </p:txBody>
      </p:sp>
      <p:pic>
        <p:nvPicPr>
          <p:cNvPr id="5" name="Picture 2">
            <a:extLst>
              <a:ext uri="{FF2B5EF4-FFF2-40B4-BE49-F238E27FC236}">
                <a16:creationId xmlns:a16="http://schemas.microsoft.com/office/drawing/2014/main" id="{DF33D17B-2818-4F50-60E8-DCCDC7F25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B0AD79DB-4C0D-47EE-B5D9-D1DA3DAC7E61}"/>
              </a:ext>
            </a:extLst>
          </p:cNvPr>
          <p:cNvSpPr txBox="1"/>
          <p:nvPr/>
        </p:nvSpPr>
        <p:spPr>
          <a:xfrm>
            <a:off x="141479" y="382638"/>
            <a:ext cx="5216972" cy="430887"/>
          </a:xfrm>
          <a:prstGeom prst="rect">
            <a:avLst/>
          </a:prstGeom>
          <a:noFill/>
        </p:spPr>
        <p:txBody>
          <a:bodyPr wrap="square" rtlCol="0">
            <a:spAutoFit/>
          </a:bodyPr>
          <a:lstStyle/>
          <a:p>
            <a:r>
              <a:rPr lang="fr-FR" sz="2200" b="1" u="sng" dirty="0">
                <a:solidFill>
                  <a:srgbClr val="45A59D"/>
                </a:solidFill>
                <a:latin typeface="Work Sans" panose="00000500000000000000" pitchFamily="2" charset="0"/>
              </a:rPr>
              <a:t>Organisation du cycle universitaire </a:t>
            </a:r>
          </a:p>
        </p:txBody>
      </p:sp>
    </p:spTree>
    <p:extLst>
      <p:ext uri="{BB962C8B-B14F-4D97-AF65-F5344CB8AC3E}">
        <p14:creationId xmlns:p14="http://schemas.microsoft.com/office/powerpoint/2010/main" val="1070306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2" name="ZoneTexte 1">
            <a:extLst>
              <a:ext uri="{FF2B5EF4-FFF2-40B4-BE49-F238E27FC236}">
                <a16:creationId xmlns:a16="http://schemas.microsoft.com/office/drawing/2014/main" id="{4C134BE4-21E4-328E-426A-02514A7ABD9E}"/>
              </a:ext>
            </a:extLst>
          </p:cNvPr>
          <p:cNvSpPr txBox="1"/>
          <p:nvPr/>
        </p:nvSpPr>
        <p:spPr>
          <a:xfrm>
            <a:off x="467543" y="1452404"/>
            <a:ext cx="8208912" cy="3970318"/>
          </a:xfrm>
          <a:prstGeom prst="rect">
            <a:avLst/>
          </a:prstGeom>
          <a:noFill/>
        </p:spPr>
        <p:txBody>
          <a:bodyPr wrap="square" rtlCol="0">
            <a:spAutoFit/>
          </a:bodyPr>
          <a:lstStyle/>
          <a:p>
            <a:pPr algn="just"/>
            <a:r>
              <a:rPr lang="fr-FR" b="1" dirty="0">
                <a:solidFill>
                  <a:srgbClr val="45A59D"/>
                </a:solidFill>
                <a:latin typeface="Work Sans" panose="00000500000000000000" pitchFamily="2" charset="0"/>
              </a:rPr>
              <a:t>Cours Magistraux (CM) </a:t>
            </a:r>
          </a:p>
          <a:p>
            <a:pPr algn="just"/>
            <a:r>
              <a:rPr lang="fr-FR" dirty="0">
                <a:latin typeface="Work Sans" panose="00000500000000000000" pitchFamily="2" charset="0"/>
              </a:rPr>
              <a:t>Les cours magistraux se déroulent en amphithéâtre. Le professeur parle en continu devant les étudiants.</a:t>
            </a:r>
          </a:p>
          <a:p>
            <a:pPr algn="just"/>
            <a:endParaRPr lang="fr-FR" dirty="0">
              <a:latin typeface="Work Sans" panose="00000500000000000000" pitchFamily="2" charset="0"/>
            </a:endParaRPr>
          </a:p>
          <a:p>
            <a:pPr algn="just"/>
            <a:endParaRPr lang="fr-FR" b="1" dirty="0">
              <a:solidFill>
                <a:srgbClr val="45A59D"/>
              </a:solidFill>
              <a:latin typeface="Work Sans" panose="00000500000000000000" pitchFamily="2" charset="0"/>
            </a:endParaRPr>
          </a:p>
          <a:p>
            <a:pPr algn="just"/>
            <a:r>
              <a:rPr lang="fr-FR" b="1" dirty="0">
                <a:solidFill>
                  <a:srgbClr val="45A59D"/>
                </a:solidFill>
                <a:latin typeface="Work Sans" panose="00000500000000000000" pitchFamily="2" charset="0"/>
              </a:rPr>
              <a:t>Travaux Dirigés (TD) </a:t>
            </a:r>
          </a:p>
          <a:p>
            <a:pPr algn="just"/>
            <a:r>
              <a:rPr lang="fr-FR" dirty="0">
                <a:latin typeface="Work Sans" panose="00000500000000000000" pitchFamily="2" charset="0"/>
              </a:rPr>
              <a:t>Les cours de travaux dirigés se déroulent en groupes plus réduits. C’est l’occasion d’échanger, de poser des questions, de faire des exercices. </a:t>
            </a:r>
          </a:p>
          <a:p>
            <a:pPr algn="just"/>
            <a:endParaRPr lang="fr-FR" dirty="0">
              <a:latin typeface="Work Sans" panose="00000500000000000000" pitchFamily="2" charset="0"/>
            </a:endParaRP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Travaux Pratiques (TP)</a:t>
            </a:r>
          </a:p>
          <a:p>
            <a:pPr algn="just"/>
            <a:r>
              <a:rPr lang="fr-FR" dirty="0">
                <a:latin typeface="Work Sans" panose="00000500000000000000" pitchFamily="2" charset="0"/>
              </a:rPr>
              <a:t>Les cours de travaux pratiques se déroulent des séances effectuées dans des laboratoires.</a:t>
            </a:r>
          </a:p>
        </p:txBody>
      </p:sp>
      <p:pic>
        <p:nvPicPr>
          <p:cNvPr id="5" name="Picture 2">
            <a:extLst>
              <a:ext uri="{FF2B5EF4-FFF2-40B4-BE49-F238E27FC236}">
                <a16:creationId xmlns:a16="http://schemas.microsoft.com/office/drawing/2014/main" id="{DF33D17B-2818-4F50-60E8-DCCDC7F25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55074E7-E7C7-456A-A71B-CB305B9DAE92}"/>
              </a:ext>
            </a:extLst>
          </p:cNvPr>
          <p:cNvSpPr txBox="1"/>
          <p:nvPr/>
        </p:nvSpPr>
        <p:spPr>
          <a:xfrm>
            <a:off x="323528" y="502837"/>
            <a:ext cx="4104456"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Déroulement des cours </a:t>
            </a:r>
          </a:p>
        </p:txBody>
      </p:sp>
    </p:spTree>
    <p:extLst>
      <p:ext uri="{BB962C8B-B14F-4D97-AF65-F5344CB8AC3E}">
        <p14:creationId xmlns:p14="http://schemas.microsoft.com/office/powerpoint/2010/main" val="1506940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2" name="ZoneTexte 1">
            <a:extLst>
              <a:ext uri="{FF2B5EF4-FFF2-40B4-BE49-F238E27FC236}">
                <a16:creationId xmlns:a16="http://schemas.microsoft.com/office/drawing/2014/main" id="{4C134BE4-21E4-328E-426A-02514A7ABD9E}"/>
              </a:ext>
            </a:extLst>
          </p:cNvPr>
          <p:cNvSpPr txBox="1"/>
          <p:nvPr/>
        </p:nvSpPr>
        <p:spPr>
          <a:xfrm>
            <a:off x="344203" y="1052736"/>
            <a:ext cx="8208912" cy="5386090"/>
          </a:xfrm>
          <a:prstGeom prst="rect">
            <a:avLst/>
          </a:prstGeom>
          <a:noFill/>
        </p:spPr>
        <p:txBody>
          <a:bodyPr wrap="square" rtlCol="0">
            <a:spAutoFit/>
          </a:bodyPr>
          <a:lstStyle/>
          <a:p>
            <a:pPr algn="just"/>
            <a:r>
              <a:rPr lang="fr-FR" dirty="0">
                <a:latin typeface="Work Sans" panose="00000500000000000000" pitchFamily="2" charset="0"/>
              </a:rPr>
              <a:t>Chaque semestre compte de façon égale pour l’obtention de son année universitaire et de ses crédits ECTS. Les évaluations se déroulent de la façon suivante : </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Contrôle continu (CC) </a:t>
            </a:r>
          </a:p>
          <a:p>
            <a:pPr algn="just"/>
            <a:r>
              <a:rPr lang="fr-FR" dirty="0">
                <a:latin typeface="Work Sans" panose="00000500000000000000" pitchFamily="2" charset="0"/>
              </a:rPr>
              <a:t>Tout au long du semestre, des points peuvent être donnés pour la présence au cours, la participation, les interrogations écrites et la plupart du temps les exposés présentés à l’oral devant le groupe de TD et/ou rendus par écrit au professeur. </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Contrôle terminal (CF), aussi appelé « partiel »</a:t>
            </a:r>
          </a:p>
          <a:p>
            <a:pPr algn="just"/>
            <a:r>
              <a:rPr lang="fr-FR" dirty="0">
                <a:latin typeface="Work Sans" panose="00000500000000000000" pitchFamily="2" charset="0"/>
              </a:rPr>
              <a:t>C’est un examen qui a lieu à la fin du semestre (en décembre-janvier et en mai-juin). </a:t>
            </a:r>
          </a:p>
          <a:p>
            <a:pPr algn="just"/>
            <a:endParaRPr lang="fr-FR" dirty="0">
              <a:latin typeface="Work Sans" panose="00000500000000000000" pitchFamily="2" charset="0"/>
            </a:endParaRPr>
          </a:p>
          <a:p>
            <a:pPr algn="just"/>
            <a:r>
              <a:rPr lang="fr-FR" b="1" dirty="0">
                <a:latin typeface="Work Sans" panose="00000500000000000000" pitchFamily="2" charset="0"/>
              </a:rPr>
              <a:t>Pour valider votre année, vous devez réussir vos deux semestres</a:t>
            </a:r>
            <a:r>
              <a:rPr lang="fr-FR" dirty="0">
                <a:latin typeface="Work Sans" panose="00000500000000000000" pitchFamily="2" charset="0"/>
              </a:rPr>
              <a:t>. En cas d’échec, il existe une « deuxième session » ou session de rattrapage permet de repasser vos examens fin mai/début juin, sous conditions. </a:t>
            </a:r>
          </a:p>
          <a:p>
            <a:endParaRPr lang="fr-FR" sz="2000" dirty="0">
              <a:latin typeface="Work Sans" panose="00000500000000000000" pitchFamily="2" charset="0"/>
            </a:endParaRPr>
          </a:p>
        </p:txBody>
      </p:sp>
      <p:pic>
        <p:nvPicPr>
          <p:cNvPr id="5" name="Picture 2">
            <a:extLst>
              <a:ext uri="{FF2B5EF4-FFF2-40B4-BE49-F238E27FC236}">
                <a16:creationId xmlns:a16="http://schemas.microsoft.com/office/drawing/2014/main" id="{DF33D17B-2818-4F50-60E8-DCCDC7F25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55074E7-E7C7-456A-A71B-CB305B9DAE92}"/>
              </a:ext>
            </a:extLst>
          </p:cNvPr>
          <p:cNvSpPr txBox="1"/>
          <p:nvPr/>
        </p:nvSpPr>
        <p:spPr>
          <a:xfrm>
            <a:off x="323528" y="275307"/>
            <a:ext cx="4104456"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Evaluations  </a:t>
            </a:r>
          </a:p>
        </p:txBody>
      </p:sp>
    </p:spTree>
    <p:extLst>
      <p:ext uri="{BB962C8B-B14F-4D97-AF65-F5344CB8AC3E}">
        <p14:creationId xmlns:p14="http://schemas.microsoft.com/office/powerpoint/2010/main" val="234896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2" name="ZoneTexte 1">
            <a:extLst>
              <a:ext uri="{FF2B5EF4-FFF2-40B4-BE49-F238E27FC236}">
                <a16:creationId xmlns:a16="http://schemas.microsoft.com/office/drawing/2014/main" id="{4C134BE4-21E4-328E-426A-02514A7ABD9E}"/>
              </a:ext>
            </a:extLst>
          </p:cNvPr>
          <p:cNvSpPr txBox="1"/>
          <p:nvPr/>
        </p:nvSpPr>
        <p:spPr>
          <a:xfrm>
            <a:off x="355922" y="1412776"/>
            <a:ext cx="8432153" cy="4524315"/>
          </a:xfrm>
          <a:prstGeom prst="rect">
            <a:avLst/>
          </a:prstGeom>
          <a:noFill/>
        </p:spPr>
        <p:txBody>
          <a:bodyPr wrap="square" rtlCol="0">
            <a:spAutoFit/>
          </a:bodyPr>
          <a:lstStyle/>
          <a:p>
            <a:r>
              <a:rPr lang="fr-FR" b="1" dirty="0">
                <a:solidFill>
                  <a:srgbClr val="45A59D"/>
                </a:solidFill>
                <a:latin typeface="Work Sans" panose="00000500000000000000" pitchFamily="2" charset="0"/>
              </a:rPr>
              <a:t>L’Environnement Numérique de Travail (ENT)</a:t>
            </a:r>
          </a:p>
          <a:p>
            <a:pPr algn="just"/>
            <a:r>
              <a:rPr lang="fr-FR" dirty="0">
                <a:latin typeface="Work Sans" panose="00000500000000000000" pitchFamily="2" charset="0"/>
              </a:rPr>
              <a:t>L’université de Tours met à votre disposition un ENT personnalisé, qui vous donne accès à un ensemble d’outils et de services en ligne : mails, emplois du temps, dossier étudiant, ressources documentaires, calendriers et résultats d’examens, cours en ligne, réinscription </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Les cours en ligne CELENE</a:t>
            </a:r>
          </a:p>
          <a:p>
            <a:pPr algn="just"/>
            <a:r>
              <a:rPr lang="fr-FR" dirty="0" err="1">
                <a:latin typeface="Work Sans" panose="00000500000000000000" pitchFamily="2" charset="0"/>
              </a:rPr>
              <a:t>Célène</a:t>
            </a:r>
            <a:r>
              <a:rPr lang="fr-FR" dirty="0">
                <a:latin typeface="Work Sans" panose="00000500000000000000" pitchFamily="2" charset="0"/>
              </a:rPr>
              <a:t> est une plateforme d’outils pédagogiques : cours et documents de travail en ligne… </a:t>
            </a:r>
            <a:endParaRPr lang="fr-FR" b="1" dirty="0">
              <a:solidFill>
                <a:srgbClr val="45A59D"/>
              </a:solidFill>
              <a:latin typeface="Work Sans" panose="00000500000000000000" pitchFamily="2" charset="0"/>
            </a:endParaRPr>
          </a:p>
          <a:p>
            <a:pPr algn="just"/>
            <a:endParaRPr lang="fr-FR" b="1" dirty="0">
              <a:solidFill>
                <a:srgbClr val="45A59D"/>
              </a:solidFill>
              <a:latin typeface="Work Sans" panose="00000500000000000000" pitchFamily="2" charset="0"/>
            </a:endParaRPr>
          </a:p>
          <a:p>
            <a:pPr algn="just"/>
            <a:r>
              <a:rPr lang="fr-FR" b="1" dirty="0">
                <a:solidFill>
                  <a:srgbClr val="45A59D"/>
                </a:solidFill>
                <a:latin typeface="Work Sans" panose="00000500000000000000" pitchFamily="2" charset="0"/>
              </a:rPr>
              <a:t>Un seul identifiant pour tous vos outils pédagogiques </a:t>
            </a:r>
          </a:p>
          <a:p>
            <a:pPr algn="just"/>
            <a:r>
              <a:rPr lang="fr-FR" dirty="0">
                <a:latin typeface="Work Sans" panose="00000500000000000000" pitchFamily="2" charset="0"/>
              </a:rPr>
              <a:t>Vos identifiants sont sur votre certificat de scolarité </a:t>
            </a:r>
          </a:p>
          <a:p>
            <a:pPr algn="just"/>
            <a:endParaRPr lang="fr-FR" b="1" dirty="0">
              <a:solidFill>
                <a:srgbClr val="45A59D"/>
              </a:solidFill>
              <a:latin typeface="Work Sans" panose="00000500000000000000" pitchFamily="2" charset="0"/>
            </a:endParaRPr>
          </a:p>
          <a:p>
            <a:pPr algn="just"/>
            <a:r>
              <a:rPr lang="fr-FR" b="1" dirty="0">
                <a:solidFill>
                  <a:srgbClr val="45A59D"/>
                </a:solidFill>
                <a:latin typeface="Work Sans" panose="00000500000000000000" pitchFamily="2" charset="0"/>
              </a:rPr>
              <a:t>Le WIFI</a:t>
            </a:r>
          </a:p>
          <a:p>
            <a:pPr algn="just"/>
            <a:r>
              <a:rPr lang="fr-FR" dirty="0" err="1">
                <a:latin typeface="Work Sans" panose="00000500000000000000" pitchFamily="2" charset="0"/>
              </a:rPr>
              <a:t>UTspot</a:t>
            </a:r>
            <a:r>
              <a:rPr lang="fr-FR" dirty="0">
                <a:latin typeface="Work Sans" panose="00000500000000000000" pitchFamily="2" charset="0"/>
              </a:rPr>
              <a:t> est une couverture WIFI sécurisée sur l’ensemble de l’université et à disposition de tous les étudiants. </a:t>
            </a:r>
            <a:endParaRPr lang="fr-FR" sz="2000" dirty="0">
              <a:latin typeface="Work Sans" panose="00000500000000000000" pitchFamily="2" charset="0"/>
            </a:endParaRPr>
          </a:p>
        </p:txBody>
      </p:sp>
      <p:pic>
        <p:nvPicPr>
          <p:cNvPr id="5" name="Picture 2">
            <a:extLst>
              <a:ext uri="{FF2B5EF4-FFF2-40B4-BE49-F238E27FC236}">
                <a16:creationId xmlns:a16="http://schemas.microsoft.com/office/drawing/2014/main" id="{DF33D17B-2818-4F50-60E8-DCCDC7F25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55074E7-E7C7-456A-A71B-CB305B9DAE92}"/>
              </a:ext>
            </a:extLst>
          </p:cNvPr>
          <p:cNvSpPr txBox="1"/>
          <p:nvPr/>
        </p:nvSpPr>
        <p:spPr>
          <a:xfrm>
            <a:off x="355922" y="506140"/>
            <a:ext cx="4104456"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Outils pédagogiques   </a:t>
            </a:r>
          </a:p>
        </p:txBody>
      </p:sp>
    </p:spTree>
    <p:extLst>
      <p:ext uri="{BB962C8B-B14F-4D97-AF65-F5344CB8AC3E}">
        <p14:creationId xmlns:p14="http://schemas.microsoft.com/office/powerpoint/2010/main" val="818355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2" name="ZoneTexte 1">
            <a:extLst>
              <a:ext uri="{FF2B5EF4-FFF2-40B4-BE49-F238E27FC236}">
                <a16:creationId xmlns:a16="http://schemas.microsoft.com/office/drawing/2014/main" id="{4C134BE4-21E4-328E-426A-02514A7ABD9E}"/>
              </a:ext>
            </a:extLst>
          </p:cNvPr>
          <p:cNvSpPr txBox="1"/>
          <p:nvPr/>
        </p:nvSpPr>
        <p:spPr>
          <a:xfrm>
            <a:off x="323528" y="823640"/>
            <a:ext cx="8432153" cy="5355312"/>
          </a:xfrm>
          <a:prstGeom prst="rect">
            <a:avLst/>
          </a:prstGeom>
          <a:noFill/>
        </p:spPr>
        <p:txBody>
          <a:bodyPr wrap="square" rtlCol="0">
            <a:spAutoFit/>
          </a:bodyPr>
          <a:lstStyle/>
          <a:p>
            <a:pPr algn="just"/>
            <a:r>
              <a:rPr lang="fr-FR" b="1" dirty="0">
                <a:solidFill>
                  <a:srgbClr val="45A59D"/>
                </a:solidFill>
                <a:latin typeface="Work Sans" panose="00000500000000000000" pitchFamily="2" charset="0"/>
              </a:rPr>
              <a:t>Les salles informatiques </a:t>
            </a:r>
          </a:p>
          <a:p>
            <a:pPr algn="just"/>
            <a:r>
              <a:rPr lang="fr-FR" dirty="0">
                <a:latin typeface="Work Sans" panose="00000500000000000000" pitchFamily="2" charset="0"/>
              </a:rPr>
              <a:t>En tant qu’étudiant à l’université de Tours, vous avez accès à plus de 70 salles informatiques en libre-service sur l’ensemble des sites universitaires</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Imprimer, scanner, photocopier </a:t>
            </a:r>
            <a:r>
              <a:rPr lang="fr-FR" dirty="0">
                <a:latin typeface="Work Sans" panose="00000500000000000000" pitchFamily="2" charset="0"/>
              </a:rPr>
              <a:t>(</a:t>
            </a:r>
            <a:r>
              <a:rPr lang="fr-FR" dirty="0">
                <a:latin typeface="Work Sans" panose="00000500000000000000" pitchFamily="2" charset="0"/>
                <a:hlinkClick r:id="rId2"/>
              </a:rPr>
              <a:t>https://imprimer.univ-tours.fr</a:t>
            </a:r>
            <a:r>
              <a:rPr lang="fr-FR" dirty="0">
                <a:latin typeface="Work Sans" panose="00000500000000000000" pitchFamily="2" charset="0"/>
              </a:rPr>
              <a:t>)</a:t>
            </a:r>
          </a:p>
          <a:p>
            <a:pPr algn="just"/>
            <a:r>
              <a:rPr lang="fr-FR" dirty="0">
                <a:latin typeface="Work Sans" panose="00000500000000000000" pitchFamily="2" charset="0"/>
              </a:rPr>
              <a:t>Vous pouvez utiliser les photocopieuses et imprimantes (noir et blanc) des salles informatiques ou des couloirs de l’université avec votre carte étudiante rechargée </a:t>
            </a:r>
          </a:p>
          <a:p>
            <a:pPr algn="just"/>
            <a:endParaRPr lang="fr-FR" dirty="0">
              <a:latin typeface="Work Sans" panose="00000500000000000000" pitchFamily="2" charset="0"/>
            </a:endParaRPr>
          </a:p>
          <a:p>
            <a:pPr algn="just"/>
            <a:r>
              <a:rPr lang="fr-FR" dirty="0">
                <a:latin typeface="Work Sans" panose="00000500000000000000" pitchFamily="2" charset="0"/>
              </a:rPr>
              <a:t>Pour recharger votre carte : application </a:t>
            </a:r>
            <a:r>
              <a:rPr lang="fr-FR" dirty="0" err="1">
                <a:latin typeface="Work Sans" panose="00000500000000000000" pitchFamily="2" charset="0"/>
              </a:rPr>
              <a:t>Izly</a:t>
            </a:r>
            <a:r>
              <a:rPr lang="fr-FR" dirty="0">
                <a:latin typeface="Work Sans" panose="00000500000000000000" pitchFamily="2" charset="0"/>
              </a:rPr>
              <a:t> ou </a:t>
            </a:r>
            <a:r>
              <a:rPr lang="fr-FR" dirty="0" err="1">
                <a:latin typeface="Work Sans" panose="00000500000000000000" pitchFamily="2" charset="0"/>
              </a:rPr>
              <a:t>izly.fr</a:t>
            </a:r>
            <a:r>
              <a:rPr lang="fr-FR" dirty="0">
                <a:latin typeface="Work Sans" panose="00000500000000000000" pitchFamily="2" charset="0"/>
              </a:rPr>
              <a:t> </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Carte étudiante </a:t>
            </a:r>
          </a:p>
          <a:p>
            <a:pPr algn="just"/>
            <a:r>
              <a:rPr lang="fr-FR" dirty="0">
                <a:latin typeface="Work Sans" panose="00000500000000000000" pitchFamily="2" charset="0"/>
              </a:rPr>
              <a:t>Lors de votre inscription, vous recevez votre carte étudiante. Elle permet d’être identifiée en tant qu’</a:t>
            </a:r>
            <a:r>
              <a:rPr lang="fr-FR" dirty="0" err="1">
                <a:latin typeface="Work Sans" panose="00000500000000000000" pitchFamily="2" charset="0"/>
              </a:rPr>
              <a:t>étudiant.e</a:t>
            </a:r>
            <a:r>
              <a:rPr lang="fr-FR" dirty="0">
                <a:latin typeface="Work Sans" panose="00000500000000000000" pitchFamily="2" charset="0"/>
              </a:rPr>
              <a:t>. Grâce au système de recharge, vous pouvez</a:t>
            </a:r>
          </a:p>
          <a:p>
            <a:pPr marL="342900" indent="-342900" algn="just">
              <a:buFont typeface="Wingdings" panose="05000000000000000000" pitchFamily="2" charset="2"/>
              <a:buChar char="Ø"/>
            </a:pPr>
            <a:r>
              <a:rPr lang="fr-FR" dirty="0">
                <a:latin typeface="Work Sans" panose="00000500000000000000" pitchFamily="2" charset="0"/>
              </a:rPr>
              <a:t>Régler vos impressions, scans et photocopies </a:t>
            </a:r>
          </a:p>
          <a:p>
            <a:pPr marL="342900" indent="-342900" algn="just">
              <a:buFont typeface="Wingdings" panose="05000000000000000000" pitchFamily="2" charset="2"/>
              <a:buChar char="Ø"/>
            </a:pPr>
            <a:r>
              <a:rPr lang="fr-FR" dirty="0">
                <a:latin typeface="Work Sans" panose="00000500000000000000" pitchFamily="2" charset="0"/>
              </a:rPr>
              <a:t>Emprunter des documents dans les bibliothèques universitaires</a:t>
            </a:r>
          </a:p>
          <a:p>
            <a:pPr marL="342900" indent="-342900" algn="just">
              <a:buFont typeface="Wingdings" panose="05000000000000000000" pitchFamily="2" charset="2"/>
              <a:buChar char="Ø"/>
            </a:pPr>
            <a:r>
              <a:rPr lang="fr-FR" dirty="0">
                <a:latin typeface="Work Sans" panose="00000500000000000000" pitchFamily="2" charset="0"/>
              </a:rPr>
              <a:t>Régler vos repas dans les restaurants universitaires du CROUS</a:t>
            </a:r>
          </a:p>
        </p:txBody>
      </p:sp>
      <p:pic>
        <p:nvPicPr>
          <p:cNvPr id="5" name="Picture 2">
            <a:extLst>
              <a:ext uri="{FF2B5EF4-FFF2-40B4-BE49-F238E27FC236}">
                <a16:creationId xmlns:a16="http://schemas.microsoft.com/office/drawing/2014/main" id="{DF33D17B-2818-4F50-60E8-DCCDC7F25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55074E7-E7C7-456A-A71B-CB305B9DAE92}"/>
              </a:ext>
            </a:extLst>
          </p:cNvPr>
          <p:cNvSpPr txBox="1"/>
          <p:nvPr/>
        </p:nvSpPr>
        <p:spPr>
          <a:xfrm>
            <a:off x="323528" y="275307"/>
            <a:ext cx="4104456"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Outils pédagogiques   </a:t>
            </a:r>
          </a:p>
        </p:txBody>
      </p:sp>
    </p:spTree>
    <p:extLst>
      <p:ext uri="{BB962C8B-B14F-4D97-AF65-F5344CB8AC3E}">
        <p14:creationId xmlns:p14="http://schemas.microsoft.com/office/powerpoint/2010/main" val="2755525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2" name="ZoneTexte 1">
            <a:extLst>
              <a:ext uri="{FF2B5EF4-FFF2-40B4-BE49-F238E27FC236}">
                <a16:creationId xmlns:a16="http://schemas.microsoft.com/office/drawing/2014/main" id="{4C134BE4-21E4-328E-426A-02514A7ABD9E}"/>
              </a:ext>
            </a:extLst>
          </p:cNvPr>
          <p:cNvSpPr txBox="1"/>
          <p:nvPr/>
        </p:nvSpPr>
        <p:spPr>
          <a:xfrm>
            <a:off x="355922" y="779214"/>
            <a:ext cx="8432153" cy="5386090"/>
          </a:xfrm>
          <a:prstGeom prst="rect">
            <a:avLst/>
          </a:prstGeom>
          <a:noFill/>
        </p:spPr>
        <p:txBody>
          <a:bodyPr wrap="square" rtlCol="0">
            <a:spAutoFit/>
          </a:bodyPr>
          <a:lstStyle/>
          <a:p>
            <a:pPr algn="just"/>
            <a:r>
              <a:rPr lang="fr-FR" sz="2000" b="1" dirty="0">
                <a:solidFill>
                  <a:srgbClr val="45A59D"/>
                </a:solidFill>
                <a:latin typeface="Work Sans" panose="00000500000000000000" pitchFamily="2" charset="0"/>
              </a:rPr>
              <a:t>Kit d’accueil </a:t>
            </a:r>
          </a:p>
          <a:p>
            <a:pPr algn="just"/>
            <a:r>
              <a:rPr lang="fr-FR" dirty="0">
                <a:latin typeface="Work Sans" panose="00000500000000000000" pitchFamily="2" charset="0"/>
              </a:rPr>
              <a:t>(</a:t>
            </a:r>
            <a:r>
              <a:rPr lang="fr-FR" dirty="0">
                <a:latin typeface="Work Sans" panose="00000500000000000000" pitchFamily="2" charset="0"/>
                <a:hlinkClick r:id="rId2">
                  <a:extLst>
                    <a:ext uri="{A12FA001-AC4F-418D-AE19-62706E023703}">
                      <ahyp:hlinkClr xmlns:ahyp="http://schemas.microsoft.com/office/drawing/2018/hyperlinkcolor" val="tx"/>
                    </a:ext>
                  </a:extLst>
                </a:hlinkClick>
              </a:rPr>
              <a:t>https://www.univ-tours.fr/international/etudes-stages-a-tours/etudiants-internationaux/5-accueil-des-etudiants-internationaux-le-welcome-desk</a:t>
            </a:r>
            <a:r>
              <a:rPr lang="fr-FR" dirty="0">
                <a:latin typeface="Work Sans" panose="00000500000000000000" pitchFamily="2" charset="0"/>
              </a:rPr>
              <a:t>)</a:t>
            </a:r>
          </a:p>
          <a:p>
            <a:pPr algn="just"/>
            <a:endParaRPr lang="fr-FR" dirty="0">
              <a:latin typeface="Work Sans" panose="00000500000000000000" pitchFamily="2" charset="0"/>
            </a:endParaRPr>
          </a:p>
          <a:p>
            <a:pPr algn="just"/>
            <a:r>
              <a:rPr lang="fr-FR" dirty="0">
                <a:latin typeface="Work Sans" panose="00000500000000000000" pitchFamily="2" charset="0"/>
              </a:rPr>
              <a:t>Des étudiantes de Master "Français Langue Etrangère" ont créé un cours en ligne appelé « Kit d’accueil » pour vous aider à bien préparer votre arrivée en France ! Ce cours en ligne en autonomie complète est sur notre plateforme d’enseignement en ligne </a:t>
            </a:r>
            <a:r>
              <a:rPr lang="fr-FR" dirty="0" err="1">
                <a:latin typeface="Work Sans" panose="00000500000000000000" pitchFamily="2" charset="0"/>
              </a:rPr>
              <a:t>Célène</a:t>
            </a:r>
            <a:r>
              <a:rPr lang="fr-FR" dirty="0">
                <a:latin typeface="Work Sans" panose="00000500000000000000" pitchFamily="2" charset="0"/>
              </a:rPr>
              <a:t>.</a:t>
            </a:r>
            <a:br>
              <a:rPr lang="fr-FR" dirty="0">
                <a:latin typeface="Work Sans" panose="00000500000000000000" pitchFamily="2" charset="0"/>
              </a:rPr>
            </a:br>
            <a:endParaRPr lang="fr-FR" dirty="0">
              <a:latin typeface="Work Sans" panose="00000500000000000000" pitchFamily="2" charset="0"/>
            </a:endParaRPr>
          </a:p>
          <a:p>
            <a:pPr algn="just"/>
            <a:r>
              <a:rPr lang="fr-FR" dirty="0">
                <a:latin typeface="Work Sans" panose="00000500000000000000" pitchFamily="2" charset="0"/>
              </a:rPr>
              <a:t>Il y a cinq modules d’environ 45 minutes :</a:t>
            </a:r>
          </a:p>
          <a:p>
            <a:r>
              <a:rPr lang="fr-FR" dirty="0">
                <a:latin typeface="Work Sans" panose="00000500000000000000" pitchFamily="2" charset="0"/>
              </a:rPr>
              <a:t>Les e-mails à l’université / Prise en main des outils universitaires / Vie associative / La prise de notes / Le dossier universitaire</a:t>
            </a:r>
          </a:p>
          <a:p>
            <a:endParaRPr lang="fr-FR" dirty="0">
              <a:latin typeface="Work Sans" panose="00000500000000000000" pitchFamily="2" charset="0"/>
            </a:endParaRPr>
          </a:p>
          <a:p>
            <a:r>
              <a:rPr lang="fr-FR" dirty="0">
                <a:latin typeface="Work Sans" panose="00000500000000000000" pitchFamily="2" charset="0"/>
              </a:rPr>
              <a:t>Avec ces modules, vous aurez les bases des habitudes universitaires françaises pour pouvoir apprendre plus facilement et profiter de la vie étudiante.</a:t>
            </a:r>
          </a:p>
          <a:p>
            <a:r>
              <a:rPr lang="fr-FR" dirty="0">
                <a:latin typeface="Work Sans" panose="00000500000000000000" pitchFamily="2" charset="0"/>
              </a:rPr>
              <a:t>Vous pouvez accéder dès maintenant à ce cours en cliquant sur ce lien : </a:t>
            </a:r>
            <a:r>
              <a:rPr lang="fr-FR" dirty="0">
                <a:latin typeface="Work Sans" panose="00000500000000000000" pitchFamily="2" charset="0"/>
                <a:hlinkClick r:id="rId3"/>
              </a:rPr>
              <a:t>https://celene.univ-tours.fr/course/view.php?id=12966</a:t>
            </a:r>
            <a:endParaRPr lang="fr-FR" dirty="0">
              <a:latin typeface="Work Sans" panose="00000500000000000000" pitchFamily="2" charset="0"/>
            </a:endParaRPr>
          </a:p>
        </p:txBody>
      </p:sp>
      <p:pic>
        <p:nvPicPr>
          <p:cNvPr id="5" name="Picture 2">
            <a:extLst>
              <a:ext uri="{FF2B5EF4-FFF2-40B4-BE49-F238E27FC236}">
                <a16:creationId xmlns:a16="http://schemas.microsoft.com/office/drawing/2014/main" id="{DF33D17B-2818-4F50-60E8-DCCDC7F25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55074E7-E7C7-456A-A71B-CB305B9DAE92}"/>
              </a:ext>
            </a:extLst>
          </p:cNvPr>
          <p:cNvSpPr txBox="1"/>
          <p:nvPr/>
        </p:nvSpPr>
        <p:spPr>
          <a:xfrm>
            <a:off x="323528" y="275307"/>
            <a:ext cx="4104456"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Outils pédagogiques   </a:t>
            </a:r>
          </a:p>
        </p:txBody>
      </p:sp>
    </p:spTree>
    <p:extLst>
      <p:ext uri="{BB962C8B-B14F-4D97-AF65-F5344CB8AC3E}">
        <p14:creationId xmlns:p14="http://schemas.microsoft.com/office/powerpoint/2010/main" val="750990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rte, texte, diagramme, atlas&#10;&#10;Description générée automatiquement">
            <a:extLst>
              <a:ext uri="{FF2B5EF4-FFF2-40B4-BE49-F238E27FC236}">
                <a16:creationId xmlns:a16="http://schemas.microsoft.com/office/drawing/2014/main" id="{9B32C94E-AB20-9A8D-2493-C942715D5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692696"/>
            <a:ext cx="5305656" cy="5305656"/>
          </a:xfrm>
          <a:prstGeom prst="rect">
            <a:avLst/>
          </a:prstGeom>
        </p:spPr>
      </p:pic>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8" name="Picture 2">
            <a:extLst>
              <a:ext uri="{FF2B5EF4-FFF2-40B4-BE49-F238E27FC236}">
                <a16:creationId xmlns:a16="http://schemas.microsoft.com/office/drawing/2014/main" id="{9A2F39DF-AC8A-FCFD-81C1-74687C0E9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8BB23644-96F4-40B3-98B0-93DFBC21A839}"/>
              </a:ext>
            </a:extLst>
          </p:cNvPr>
          <p:cNvSpPr txBox="1"/>
          <p:nvPr/>
        </p:nvSpPr>
        <p:spPr>
          <a:xfrm>
            <a:off x="179512" y="1025384"/>
            <a:ext cx="5294856"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Localisation de Tours et de Blois </a:t>
            </a:r>
          </a:p>
        </p:txBody>
      </p:sp>
    </p:spTree>
    <p:extLst>
      <p:ext uri="{BB962C8B-B14F-4D97-AF65-F5344CB8AC3E}">
        <p14:creationId xmlns:p14="http://schemas.microsoft.com/office/powerpoint/2010/main" val="2355382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2" name="ZoneTexte 1">
            <a:extLst>
              <a:ext uri="{FF2B5EF4-FFF2-40B4-BE49-F238E27FC236}">
                <a16:creationId xmlns:a16="http://schemas.microsoft.com/office/drawing/2014/main" id="{4C134BE4-21E4-328E-426A-02514A7ABD9E}"/>
              </a:ext>
            </a:extLst>
          </p:cNvPr>
          <p:cNvSpPr txBox="1"/>
          <p:nvPr/>
        </p:nvSpPr>
        <p:spPr>
          <a:xfrm>
            <a:off x="355922" y="1228849"/>
            <a:ext cx="8432153" cy="4524315"/>
          </a:xfrm>
          <a:prstGeom prst="rect">
            <a:avLst/>
          </a:prstGeom>
          <a:noFill/>
        </p:spPr>
        <p:txBody>
          <a:bodyPr wrap="square" rtlCol="0">
            <a:spAutoFit/>
          </a:bodyPr>
          <a:lstStyle/>
          <a:p>
            <a:pPr algn="just"/>
            <a:r>
              <a:rPr lang="fr-FR" b="1" dirty="0">
                <a:solidFill>
                  <a:srgbClr val="45A59D"/>
                </a:solidFill>
                <a:latin typeface="Work Sans" panose="00000500000000000000" pitchFamily="2" charset="0"/>
              </a:rPr>
              <a:t>Services numériques à destination des étudiants </a:t>
            </a:r>
          </a:p>
          <a:p>
            <a:pPr algn="just"/>
            <a:endParaRPr lang="fr-FR" dirty="0">
              <a:latin typeface="Work Sans" panose="00000500000000000000" pitchFamily="2" charset="0"/>
            </a:endParaRPr>
          </a:p>
          <a:p>
            <a:pPr algn="just"/>
            <a:r>
              <a:rPr lang="fr-FR" dirty="0">
                <a:latin typeface="Work Sans" panose="00000500000000000000" pitchFamily="2" charset="0"/>
              </a:rPr>
              <a:t>L’université de Tours met le numérique au service de l’ensemble de ses étudiants. Son usage se déploie non seulement dans le cadre des formations et de la recherche, mais s’invite aussi dans la vie de campus. </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Le Wifi </a:t>
            </a:r>
            <a:r>
              <a:rPr lang="fr-FR" dirty="0">
                <a:latin typeface="Work Sans" panose="00000500000000000000" pitchFamily="2" charset="0"/>
              </a:rPr>
              <a:t>: Wifi </a:t>
            </a:r>
            <a:r>
              <a:rPr lang="fr-FR" dirty="0" err="1">
                <a:latin typeface="Work Sans" panose="00000500000000000000" pitchFamily="2" charset="0"/>
              </a:rPr>
              <a:t>Utspot</a:t>
            </a:r>
            <a:r>
              <a:rPr lang="fr-FR" dirty="0">
                <a:latin typeface="Work Sans" panose="00000500000000000000" pitchFamily="2" charset="0"/>
              </a:rPr>
              <a:t> et Wifi </a:t>
            </a:r>
            <a:r>
              <a:rPr lang="fr-FR" dirty="0" err="1">
                <a:latin typeface="Work Sans" panose="00000500000000000000" pitchFamily="2" charset="0"/>
              </a:rPr>
              <a:t>Eduroam</a:t>
            </a:r>
            <a:r>
              <a:rPr lang="fr-FR" dirty="0">
                <a:latin typeface="Work Sans" panose="00000500000000000000" pitchFamily="2" charset="0"/>
              </a:rPr>
              <a:t> </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Office 365 </a:t>
            </a:r>
            <a:r>
              <a:rPr lang="fr-FR" dirty="0">
                <a:latin typeface="Work Sans" panose="00000500000000000000" pitchFamily="2" charset="0"/>
              </a:rPr>
              <a:t>: l’université de Tours a souscrit à l’offre Microsoft Office 365 destinée aux universités. </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Aides numériques </a:t>
            </a:r>
            <a:r>
              <a:rPr lang="fr-FR" dirty="0">
                <a:latin typeface="Work Sans" panose="00000500000000000000" pitchFamily="2" charset="0"/>
              </a:rPr>
              <a:t>: durant le 1</a:t>
            </a:r>
            <a:r>
              <a:rPr lang="fr-FR" baseline="30000" dirty="0">
                <a:latin typeface="Work Sans" panose="00000500000000000000" pitchFamily="2" charset="0"/>
              </a:rPr>
              <a:t>er</a:t>
            </a:r>
            <a:r>
              <a:rPr lang="fr-FR" dirty="0">
                <a:latin typeface="Work Sans" panose="00000500000000000000" pitchFamily="2" charset="0"/>
              </a:rPr>
              <a:t> semestre, l’université de Tours propose aux étudiants dans le besoin, en partenariat avec l’association Emmaüs </a:t>
            </a:r>
            <a:r>
              <a:rPr lang="fr-FR" dirty="0" err="1">
                <a:latin typeface="Work Sans" panose="00000500000000000000" pitchFamily="2" charset="0"/>
              </a:rPr>
              <a:t>Connect</a:t>
            </a:r>
            <a:r>
              <a:rPr lang="fr-FR" dirty="0">
                <a:latin typeface="Work Sans" panose="00000500000000000000" pitchFamily="2" charset="0"/>
              </a:rPr>
              <a:t>, d’obtenir gratuitement un ordinateur portable reconditionné remis lors d’un atelier de prise en main personnalisé. </a:t>
            </a:r>
          </a:p>
          <a:p>
            <a:pPr algn="just"/>
            <a:endParaRPr lang="fr-FR" dirty="0">
              <a:latin typeface="Work Sans" panose="00000500000000000000" pitchFamily="2" charset="0"/>
            </a:endParaRPr>
          </a:p>
        </p:txBody>
      </p:sp>
      <p:pic>
        <p:nvPicPr>
          <p:cNvPr id="5" name="Picture 2">
            <a:extLst>
              <a:ext uri="{FF2B5EF4-FFF2-40B4-BE49-F238E27FC236}">
                <a16:creationId xmlns:a16="http://schemas.microsoft.com/office/drawing/2014/main" id="{DF33D17B-2818-4F50-60E8-DCCDC7F25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55074E7-E7C7-456A-A71B-CB305B9DAE92}"/>
              </a:ext>
            </a:extLst>
          </p:cNvPr>
          <p:cNvSpPr txBox="1"/>
          <p:nvPr/>
        </p:nvSpPr>
        <p:spPr>
          <a:xfrm>
            <a:off x="323528" y="275307"/>
            <a:ext cx="4104456"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Outils numériques   </a:t>
            </a:r>
          </a:p>
        </p:txBody>
      </p:sp>
    </p:spTree>
    <p:extLst>
      <p:ext uri="{BB962C8B-B14F-4D97-AF65-F5344CB8AC3E}">
        <p14:creationId xmlns:p14="http://schemas.microsoft.com/office/powerpoint/2010/main" val="386050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323528" y="275307"/>
            <a:ext cx="6552728"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Services universitaires </a:t>
            </a:r>
          </a:p>
        </p:txBody>
      </p:sp>
      <p:sp>
        <p:nvSpPr>
          <p:cNvPr id="6" name="ZoneTexte 5">
            <a:extLst>
              <a:ext uri="{FF2B5EF4-FFF2-40B4-BE49-F238E27FC236}">
                <a16:creationId xmlns:a16="http://schemas.microsoft.com/office/drawing/2014/main" id="{96A57BC7-D790-4997-839A-7C0113EF3B23}"/>
              </a:ext>
            </a:extLst>
          </p:cNvPr>
          <p:cNvSpPr txBox="1"/>
          <p:nvPr/>
        </p:nvSpPr>
        <p:spPr>
          <a:xfrm>
            <a:off x="593780" y="1166842"/>
            <a:ext cx="7956437" cy="4616648"/>
          </a:xfrm>
          <a:prstGeom prst="rect">
            <a:avLst/>
          </a:prstGeom>
          <a:noFill/>
        </p:spPr>
        <p:txBody>
          <a:bodyPr wrap="square" rtlCol="0">
            <a:spAutoFit/>
          </a:bodyPr>
          <a:lstStyle/>
          <a:p>
            <a:pPr algn="just"/>
            <a:r>
              <a:rPr lang="fr-FR" sz="2000" b="1" dirty="0">
                <a:solidFill>
                  <a:srgbClr val="45A59D"/>
                </a:solidFill>
                <a:latin typeface="Work Sans" panose="00000500000000000000" pitchFamily="2" charset="0"/>
              </a:rPr>
              <a:t>Bibliothèques Universitaires (BU)</a:t>
            </a:r>
          </a:p>
          <a:p>
            <a:pPr algn="just"/>
            <a:r>
              <a:rPr lang="fr-FR" sz="2000" dirty="0">
                <a:latin typeface="Work Sans" panose="00000500000000000000" pitchFamily="2" charset="0"/>
              </a:rPr>
              <a:t>(</a:t>
            </a:r>
            <a:r>
              <a:rPr lang="fr-FR" sz="2000" dirty="0">
                <a:latin typeface="Work Sans" panose="00000500000000000000" pitchFamily="2" charset="0"/>
                <a:hlinkClick r:id="rId3"/>
              </a:rPr>
              <a:t>https://bibliotheques.univ-tours.fr/</a:t>
            </a:r>
            <a:r>
              <a:rPr lang="fr-FR" sz="2000" dirty="0">
                <a:latin typeface="Work Sans" panose="00000500000000000000" pitchFamily="2" charset="0"/>
              </a:rPr>
              <a:t>)</a:t>
            </a:r>
          </a:p>
          <a:p>
            <a:pPr algn="just"/>
            <a:endParaRPr lang="fr-FR" sz="2000" dirty="0">
              <a:latin typeface="Work Sans" panose="00000500000000000000" pitchFamily="2" charset="0"/>
            </a:endParaRPr>
          </a:p>
          <a:p>
            <a:pPr algn="just"/>
            <a:r>
              <a:rPr lang="fr-FR" dirty="0">
                <a:latin typeface="Work Sans" panose="00000500000000000000" pitchFamily="2" charset="0"/>
              </a:rPr>
              <a:t>Réparties sur les différentes composantes, les 6 BU vous accueillent pour travailler seul ou en groupe, sur place ou à distance, consulter et emprunter gratuitement des documents. </a:t>
            </a:r>
          </a:p>
          <a:p>
            <a:pPr algn="just"/>
            <a:endParaRPr lang="fr-FR" dirty="0">
              <a:latin typeface="Work Sans" panose="00000500000000000000" pitchFamily="2" charset="0"/>
            </a:endParaRPr>
          </a:p>
          <a:p>
            <a:pPr algn="just"/>
            <a:r>
              <a:rPr lang="fr-FR" dirty="0">
                <a:latin typeface="Work Sans" panose="00000500000000000000" pitchFamily="2" charset="0"/>
              </a:rPr>
              <a:t>Vous pouvez consulter les horaires des BU en temps réel en téléchargeant gratuitement sur votre téléphone l’application « Affluences » </a:t>
            </a:r>
          </a:p>
          <a:p>
            <a:pPr algn="just"/>
            <a:endParaRPr lang="fr-FR" dirty="0">
              <a:latin typeface="Work Sans" panose="00000500000000000000" pitchFamily="2" charset="0"/>
            </a:endParaRPr>
          </a:p>
          <a:p>
            <a:pPr algn="just"/>
            <a:r>
              <a:rPr lang="fr-FR" b="1" dirty="0">
                <a:latin typeface="Work Sans" panose="00000500000000000000" pitchFamily="2" charset="0"/>
              </a:rPr>
              <a:t>Attention !</a:t>
            </a:r>
          </a:p>
          <a:p>
            <a:pPr algn="just"/>
            <a:r>
              <a:rPr lang="fr-FR" i="1" dirty="0">
                <a:latin typeface="Work Sans" panose="00000500000000000000" pitchFamily="2" charset="0"/>
              </a:rPr>
              <a:t>La BU du site Tanneurs est fermée pour travaux pour 2 ans. Retrouvez </a:t>
            </a:r>
            <a:r>
              <a:rPr lang="fr-FR" b="1" i="1" dirty="0">
                <a:latin typeface="Work Sans" panose="00000500000000000000" pitchFamily="2" charset="0"/>
              </a:rPr>
              <a:t>les bibliothèques éphémères</a:t>
            </a:r>
            <a:r>
              <a:rPr lang="fr-FR" i="1" dirty="0">
                <a:latin typeface="Work Sans" panose="00000500000000000000" pitchFamily="2" charset="0"/>
              </a:rPr>
              <a:t> dans les salles 31 et 70 du site Tanneurs. Un dispositif d'accueil et de services est mis en place pendant cette période. </a:t>
            </a:r>
            <a:endParaRPr lang="fr-FR" dirty="0">
              <a:latin typeface="Work Sans" panose="00000500000000000000" pitchFamily="2" charset="0"/>
            </a:endParaRPr>
          </a:p>
        </p:txBody>
      </p:sp>
    </p:spTree>
    <p:extLst>
      <p:ext uri="{BB962C8B-B14F-4D97-AF65-F5344CB8AC3E}">
        <p14:creationId xmlns:p14="http://schemas.microsoft.com/office/powerpoint/2010/main" val="2472618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323528" y="645327"/>
            <a:ext cx="6552728"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Services universitaires </a:t>
            </a:r>
          </a:p>
        </p:txBody>
      </p:sp>
      <p:sp>
        <p:nvSpPr>
          <p:cNvPr id="6" name="ZoneTexte 5">
            <a:extLst>
              <a:ext uri="{FF2B5EF4-FFF2-40B4-BE49-F238E27FC236}">
                <a16:creationId xmlns:a16="http://schemas.microsoft.com/office/drawing/2014/main" id="{96A57BC7-D790-4997-839A-7C0113EF3B23}"/>
              </a:ext>
            </a:extLst>
          </p:cNvPr>
          <p:cNvSpPr txBox="1"/>
          <p:nvPr/>
        </p:nvSpPr>
        <p:spPr>
          <a:xfrm>
            <a:off x="539552" y="1720840"/>
            <a:ext cx="7956437" cy="3724096"/>
          </a:xfrm>
          <a:prstGeom prst="rect">
            <a:avLst/>
          </a:prstGeom>
          <a:noFill/>
        </p:spPr>
        <p:txBody>
          <a:bodyPr wrap="square" rtlCol="0">
            <a:spAutoFit/>
          </a:bodyPr>
          <a:lstStyle/>
          <a:p>
            <a:pPr algn="just"/>
            <a:r>
              <a:rPr lang="fr-FR" sz="2000" b="1" dirty="0">
                <a:solidFill>
                  <a:srgbClr val="45A59D"/>
                </a:solidFill>
                <a:latin typeface="Work Sans" panose="00000500000000000000" pitchFamily="2" charset="0"/>
              </a:rPr>
              <a:t>Culture </a:t>
            </a:r>
            <a:r>
              <a:rPr lang="fr-FR" dirty="0">
                <a:latin typeface="Work Sans" panose="00000500000000000000" pitchFamily="2" charset="0"/>
              </a:rPr>
              <a:t>(culture.univ-tours.fr)</a:t>
            </a:r>
          </a:p>
          <a:p>
            <a:pPr algn="just"/>
            <a:endParaRPr lang="fr-FR" dirty="0">
              <a:latin typeface="Work Sans" panose="00000500000000000000" pitchFamily="2" charset="0"/>
            </a:endParaRPr>
          </a:p>
          <a:p>
            <a:pPr algn="just"/>
            <a:r>
              <a:rPr lang="fr-FR" dirty="0">
                <a:latin typeface="Work Sans" panose="00000500000000000000" pitchFamily="2" charset="0"/>
              </a:rPr>
              <a:t>A l’université de Tours, il y a mille manières de vivre sa vie d’étudiant. Participer à un atelier de pratique artistique, à un concours artistique, s’engager dans une association étudiante, assister à un spectacle, autant d’expériences apportant leurs lots d’émotions, de découvertes, d’opportunités et d’enrichissement ! </a:t>
            </a:r>
          </a:p>
          <a:p>
            <a:pPr algn="just"/>
            <a:endParaRPr lang="fr-FR" dirty="0">
              <a:latin typeface="Work Sans" panose="00000500000000000000" pitchFamily="2" charset="0"/>
            </a:endParaRPr>
          </a:p>
          <a:p>
            <a:pPr lvl="1" algn="just"/>
            <a:r>
              <a:rPr lang="fr-FR" b="1" dirty="0">
                <a:solidFill>
                  <a:srgbClr val="45A59D"/>
                </a:solidFill>
                <a:latin typeface="Work Sans" panose="00000500000000000000" pitchFamily="2" charset="0"/>
              </a:rPr>
              <a:t>Passeport Culturel Etudiant (PCE)</a:t>
            </a:r>
            <a:r>
              <a:rPr lang="fr-FR" dirty="0">
                <a:latin typeface="Work Sans" panose="00000500000000000000" pitchFamily="2" charset="0"/>
              </a:rPr>
              <a:t> (</a:t>
            </a:r>
            <a:r>
              <a:rPr lang="fr-FR" dirty="0">
                <a:latin typeface="Work Sans" panose="00000500000000000000" pitchFamily="2" charset="0"/>
                <a:hlinkClick r:id="rId3"/>
              </a:rPr>
              <a:t>https://pce.univ-tours.fr/</a:t>
            </a:r>
            <a:r>
              <a:rPr lang="fr-FR" dirty="0">
                <a:latin typeface="Work Sans" panose="00000500000000000000" pitchFamily="2" charset="0"/>
              </a:rPr>
              <a:t>)</a:t>
            </a:r>
          </a:p>
          <a:p>
            <a:pPr lvl="1" algn="just"/>
            <a:r>
              <a:rPr lang="fr-FR" dirty="0">
                <a:latin typeface="Work Sans" panose="00000500000000000000" pitchFamily="2" charset="0"/>
              </a:rPr>
              <a:t>Le Passeport Culturel Etudiant (PCE) est une pastille collée sur votre carte étudiante au prix 8€. Grâce à votre PCE, vous bénéficiez des tarifs les plus avantageux dans plus de 80 structures culturelles partenaires à Tours et Blois </a:t>
            </a:r>
          </a:p>
        </p:txBody>
      </p:sp>
    </p:spTree>
    <p:extLst>
      <p:ext uri="{BB962C8B-B14F-4D97-AF65-F5344CB8AC3E}">
        <p14:creationId xmlns:p14="http://schemas.microsoft.com/office/powerpoint/2010/main" val="253957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323528" y="275307"/>
            <a:ext cx="6552728"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Services universitaires </a:t>
            </a:r>
          </a:p>
        </p:txBody>
      </p:sp>
      <p:sp>
        <p:nvSpPr>
          <p:cNvPr id="6" name="ZoneTexte 5">
            <a:extLst>
              <a:ext uri="{FF2B5EF4-FFF2-40B4-BE49-F238E27FC236}">
                <a16:creationId xmlns:a16="http://schemas.microsoft.com/office/drawing/2014/main" id="{96A57BC7-D790-4997-839A-7C0113EF3B23}"/>
              </a:ext>
            </a:extLst>
          </p:cNvPr>
          <p:cNvSpPr txBox="1"/>
          <p:nvPr/>
        </p:nvSpPr>
        <p:spPr>
          <a:xfrm>
            <a:off x="215515" y="877446"/>
            <a:ext cx="8712968" cy="5386090"/>
          </a:xfrm>
          <a:prstGeom prst="rect">
            <a:avLst/>
          </a:prstGeom>
          <a:noFill/>
        </p:spPr>
        <p:txBody>
          <a:bodyPr wrap="square" rtlCol="0">
            <a:spAutoFit/>
          </a:bodyPr>
          <a:lstStyle/>
          <a:p>
            <a:pPr algn="just"/>
            <a:r>
              <a:rPr lang="fr-FR" sz="2000" b="1" dirty="0">
                <a:solidFill>
                  <a:srgbClr val="45A59D"/>
                </a:solidFill>
                <a:latin typeface="Work Sans" panose="00000500000000000000" pitchFamily="2" charset="0"/>
              </a:rPr>
              <a:t>Service Universitaire des Activités Physiques et Sportives (SUAPS) </a:t>
            </a:r>
          </a:p>
          <a:p>
            <a:pPr algn="r"/>
            <a:r>
              <a:rPr lang="fr-FR" dirty="0">
                <a:latin typeface="Work Sans" panose="00000500000000000000" pitchFamily="2" charset="0"/>
              </a:rPr>
              <a:t>(suaps.univ-tours.fr)</a:t>
            </a:r>
          </a:p>
          <a:p>
            <a:pPr algn="just"/>
            <a:endParaRPr lang="fr-FR" dirty="0">
              <a:latin typeface="Work Sans" panose="00000500000000000000" pitchFamily="2" charset="0"/>
            </a:endParaRPr>
          </a:p>
          <a:p>
            <a:pPr algn="just"/>
            <a:r>
              <a:rPr lang="fr-FR" dirty="0">
                <a:latin typeface="Work Sans" panose="00000500000000000000" pitchFamily="2" charset="0"/>
              </a:rPr>
              <a:t>Grâce au service universitaire des sports, vous pouvez pratiquer gratuitement des activités sportives tout au long de l’année (cours, stages, événements, compétitions, formations diplômantes). </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Cours sportifs </a:t>
            </a:r>
          </a:p>
          <a:p>
            <a:pPr algn="just"/>
            <a:r>
              <a:rPr lang="fr-FR" dirty="0">
                <a:latin typeface="Work Sans" panose="00000500000000000000" pitchFamily="2" charset="0"/>
              </a:rPr>
              <a:t>Séances hebdomadaires encadrées</a:t>
            </a:r>
          </a:p>
          <a:p>
            <a:pPr algn="just"/>
            <a:r>
              <a:rPr lang="fr-FR" dirty="0">
                <a:latin typeface="Work Sans" panose="00000500000000000000" pitchFamily="2" charset="0"/>
              </a:rPr>
              <a:t>Plus de 200 cours par semaine et plus de 60 activités différentes </a:t>
            </a:r>
          </a:p>
          <a:p>
            <a:pPr algn="just"/>
            <a:r>
              <a:rPr lang="fr-FR" dirty="0">
                <a:latin typeface="Work Sans" panose="00000500000000000000" pitchFamily="2" charset="0"/>
              </a:rPr>
              <a:t>Délai de 24h entre chaque inscription, dans la limite des places disponibles </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Semaine du sport à la rentrée « </a:t>
            </a:r>
            <a:r>
              <a:rPr lang="fr-FR" b="1" dirty="0" err="1">
                <a:solidFill>
                  <a:srgbClr val="45A59D"/>
                </a:solidFill>
                <a:latin typeface="Work Sans" panose="00000500000000000000" pitchFamily="2" charset="0"/>
              </a:rPr>
              <a:t>Before</a:t>
            </a:r>
            <a:r>
              <a:rPr lang="fr-FR" b="1" dirty="0">
                <a:solidFill>
                  <a:srgbClr val="45A59D"/>
                </a:solidFill>
                <a:latin typeface="Work Sans" panose="00000500000000000000" pitchFamily="2" charset="0"/>
              </a:rPr>
              <a:t> time » </a:t>
            </a:r>
            <a:r>
              <a:rPr lang="fr-FR" dirty="0">
                <a:latin typeface="Work Sans" panose="00000500000000000000" pitchFamily="2" charset="0"/>
              </a:rPr>
              <a:t>(</a:t>
            </a:r>
            <a:r>
              <a:rPr lang="fr-FR" dirty="0">
                <a:latin typeface="Work Sans" panose="00000500000000000000" pitchFamily="2" charset="0"/>
                <a:hlinkClick r:id="rId3">
                  <a:extLst>
                    <a:ext uri="{A12FA001-AC4F-418D-AE19-62706E023703}">
                      <ahyp:hlinkClr xmlns:ahyp="http://schemas.microsoft.com/office/drawing/2018/hyperlinkcolor" val="tx"/>
                    </a:ext>
                  </a:extLst>
                </a:hlinkClick>
              </a:rPr>
              <a:t>https://www.univ-tours.fr/campus/accueil-sport-1/accueil-sport/before-time</a:t>
            </a:r>
            <a:r>
              <a:rPr lang="fr-FR" dirty="0">
                <a:latin typeface="Work Sans" panose="00000500000000000000" pitchFamily="2" charset="0"/>
              </a:rPr>
              <a:t>)</a:t>
            </a:r>
            <a:r>
              <a:rPr lang="fr-FR" b="1" dirty="0">
                <a:solidFill>
                  <a:srgbClr val="45A59D"/>
                </a:solidFill>
                <a:latin typeface="Work Sans" panose="00000500000000000000" pitchFamily="2" charset="0"/>
              </a:rPr>
              <a:t> </a:t>
            </a:r>
          </a:p>
          <a:p>
            <a:pPr algn="just"/>
            <a:endParaRPr lang="fr-FR" sz="1050" dirty="0">
              <a:latin typeface="Work Sans" panose="00000500000000000000" pitchFamily="2" charset="0"/>
            </a:endParaRPr>
          </a:p>
          <a:p>
            <a:pPr algn="just"/>
            <a:r>
              <a:rPr lang="fr-FR" dirty="0">
                <a:latin typeface="Work Sans" panose="00000500000000000000" pitchFamily="2" charset="0"/>
              </a:rPr>
              <a:t>Du 1 au 5 septembre 2025</a:t>
            </a:r>
          </a:p>
          <a:p>
            <a:pPr algn="just"/>
            <a:r>
              <a:rPr lang="fr-FR" dirty="0">
                <a:latin typeface="Work Sans" panose="00000500000000000000" pitchFamily="2" charset="0"/>
              </a:rPr>
              <a:t>Découverte de plus de 25 activités proposées dans l’année </a:t>
            </a:r>
          </a:p>
          <a:p>
            <a:pPr algn="just"/>
            <a:r>
              <a:rPr lang="fr-FR" dirty="0">
                <a:latin typeface="Work Sans" panose="00000500000000000000" pitchFamily="2" charset="0"/>
              </a:rPr>
              <a:t>Inscription sur place dans la limite des places disponibles </a:t>
            </a:r>
          </a:p>
        </p:txBody>
      </p:sp>
    </p:spTree>
    <p:extLst>
      <p:ext uri="{BB962C8B-B14F-4D97-AF65-F5344CB8AC3E}">
        <p14:creationId xmlns:p14="http://schemas.microsoft.com/office/powerpoint/2010/main" val="2035443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323528" y="275307"/>
            <a:ext cx="6552728"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Services universitaires </a:t>
            </a:r>
          </a:p>
        </p:txBody>
      </p:sp>
      <p:sp>
        <p:nvSpPr>
          <p:cNvPr id="6" name="ZoneTexte 5">
            <a:extLst>
              <a:ext uri="{FF2B5EF4-FFF2-40B4-BE49-F238E27FC236}">
                <a16:creationId xmlns:a16="http://schemas.microsoft.com/office/drawing/2014/main" id="{96A57BC7-D790-4997-839A-7C0113EF3B23}"/>
              </a:ext>
            </a:extLst>
          </p:cNvPr>
          <p:cNvSpPr txBox="1"/>
          <p:nvPr/>
        </p:nvSpPr>
        <p:spPr>
          <a:xfrm>
            <a:off x="593780" y="1289953"/>
            <a:ext cx="7956437" cy="4278094"/>
          </a:xfrm>
          <a:prstGeom prst="rect">
            <a:avLst/>
          </a:prstGeom>
          <a:noFill/>
        </p:spPr>
        <p:txBody>
          <a:bodyPr wrap="square" rtlCol="0">
            <a:spAutoFit/>
          </a:bodyPr>
          <a:lstStyle/>
          <a:p>
            <a:pPr algn="just"/>
            <a:r>
              <a:rPr lang="fr-FR" sz="2000" b="1" dirty="0">
                <a:solidFill>
                  <a:srgbClr val="45A59D"/>
                </a:solidFill>
                <a:latin typeface="Work Sans" panose="00000500000000000000" pitchFamily="2" charset="0"/>
              </a:rPr>
              <a:t>Service de Santé Etudiants (SSE) </a:t>
            </a:r>
          </a:p>
          <a:p>
            <a:pPr algn="just"/>
            <a:endParaRPr lang="fr-FR" dirty="0">
              <a:latin typeface="Work Sans" panose="00000500000000000000" pitchFamily="2" charset="0"/>
            </a:endParaRPr>
          </a:p>
          <a:p>
            <a:pPr algn="just"/>
            <a:r>
              <a:rPr lang="fr-FR" dirty="0">
                <a:latin typeface="Work Sans" panose="00000500000000000000" pitchFamily="2" charset="0"/>
              </a:rPr>
              <a:t>Vous pouvez consulter un médecin ou un professionnel du SSE pour : soutien psychologique, psychiatrie, sexologie, diététique et nutrition, gynécologie, contraception, dermatologie et IST (infection sexuellement transmissible), Médecine du Sport, hygiène dentaire et vaccinations. </a:t>
            </a:r>
          </a:p>
          <a:p>
            <a:pPr algn="just"/>
            <a:endParaRPr lang="fr-FR" dirty="0">
              <a:latin typeface="Work Sans" panose="00000500000000000000" pitchFamily="2" charset="0"/>
            </a:endParaRPr>
          </a:p>
          <a:p>
            <a:pPr algn="just"/>
            <a:r>
              <a:rPr lang="fr-FR" dirty="0">
                <a:latin typeface="Work Sans" panose="00000500000000000000" pitchFamily="2" charset="0"/>
              </a:rPr>
              <a:t>Les consultations sont prises en charge par la sécurité sociale. Pensez à prendre rendez-vous au préalable sur </a:t>
            </a:r>
            <a:r>
              <a:rPr lang="fr-FR" dirty="0">
                <a:latin typeface="Work Sans" panose="00000500000000000000" pitchFamily="2" charset="0"/>
                <a:hlinkClick r:id="rId3"/>
              </a:rPr>
              <a:t>https://univ-tours.contactsante.fr/RendezVous</a:t>
            </a:r>
            <a:endParaRPr lang="fr-FR" dirty="0">
              <a:latin typeface="Work Sans" panose="00000500000000000000" pitchFamily="2" charset="0"/>
            </a:endParaRPr>
          </a:p>
          <a:p>
            <a:pPr algn="just"/>
            <a:endParaRPr lang="fr-FR" dirty="0">
              <a:latin typeface="Work Sans" panose="00000500000000000000" pitchFamily="2" charset="0"/>
            </a:endParaRPr>
          </a:p>
          <a:p>
            <a:pPr algn="just"/>
            <a:r>
              <a:rPr lang="fr-FR" dirty="0">
                <a:latin typeface="Work Sans" panose="00000500000000000000" pitchFamily="2" charset="0"/>
              </a:rPr>
              <a:t>Pour plus d’informations : SSE / 60 rue du Plat d’Etain à Tours / Bât H – 1</a:t>
            </a:r>
            <a:r>
              <a:rPr lang="fr-FR" baseline="30000" dirty="0">
                <a:latin typeface="Work Sans" panose="00000500000000000000" pitchFamily="2" charset="0"/>
              </a:rPr>
              <a:t>er</a:t>
            </a:r>
            <a:r>
              <a:rPr lang="fr-FR" dirty="0">
                <a:latin typeface="Work Sans" panose="00000500000000000000" pitchFamily="2" charset="0"/>
              </a:rPr>
              <a:t> étage / 02 47 36 77 00 </a:t>
            </a:r>
            <a:r>
              <a:rPr lang="fr-FR" dirty="0">
                <a:latin typeface="Work Sans" panose="00000500000000000000" pitchFamily="2" charset="0"/>
                <a:hlinkClick r:id="rId4"/>
              </a:rPr>
              <a:t>/sse@univ-tours.fr</a:t>
            </a:r>
            <a:endParaRPr lang="fr-FR" dirty="0">
              <a:latin typeface="Work Sans" panose="00000500000000000000" pitchFamily="2" charset="0"/>
            </a:endParaRPr>
          </a:p>
          <a:p>
            <a:pPr algn="just"/>
            <a:endParaRPr lang="fr-FR" dirty="0">
              <a:latin typeface="Work Sans" panose="00000500000000000000" pitchFamily="2" charset="0"/>
            </a:endParaRPr>
          </a:p>
        </p:txBody>
      </p:sp>
    </p:spTree>
    <p:extLst>
      <p:ext uri="{BB962C8B-B14F-4D97-AF65-F5344CB8AC3E}">
        <p14:creationId xmlns:p14="http://schemas.microsoft.com/office/powerpoint/2010/main" val="1286393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323528" y="543228"/>
            <a:ext cx="6552728"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Services universitaires </a:t>
            </a:r>
          </a:p>
        </p:txBody>
      </p:sp>
      <p:sp>
        <p:nvSpPr>
          <p:cNvPr id="6" name="ZoneTexte 5">
            <a:extLst>
              <a:ext uri="{FF2B5EF4-FFF2-40B4-BE49-F238E27FC236}">
                <a16:creationId xmlns:a16="http://schemas.microsoft.com/office/drawing/2014/main" id="{96A57BC7-D790-4997-839A-7C0113EF3B23}"/>
              </a:ext>
            </a:extLst>
          </p:cNvPr>
          <p:cNvSpPr txBox="1"/>
          <p:nvPr/>
        </p:nvSpPr>
        <p:spPr>
          <a:xfrm>
            <a:off x="593780" y="1647812"/>
            <a:ext cx="7956437" cy="2893100"/>
          </a:xfrm>
          <a:prstGeom prst="rect">
            <a:avLst/>
          </a:prstGeom>
          <a:noFill/>
        </p:spPr>
        <p:txBody>
          <a:bodyPr wrap="square" rtlCol="0">
            <a:spAutoFit/>
          </a:bodyPr>
          <a:lstStyle/>
          <a:p>
            <a:pPr algn="just"/>
            <a:r>
              <a:rPr lang="fr-FR" sz="2000" b="1" dirty="0">
                <a:solidFill>
                  <a:srgbClr val="45A59D"/>
                </a:solidFill>
                <a:latin typeface="Work Sans" panose="00000500000000000000" pitchFamily="2" charset="0"/>
              </a:rPr>
              <a:t>Mission Egalité </a:t>
            </a:r>
          </a:p>
          <a:p>
            <a:pPr algn="just"/>
            <a:r>
              <a:rPr lang="fr-FR" dirty="0">
                <a:latin typeface="Work Sans" panose="00000500000000000000" pitchFamily="2" charset="0"/>
              </a:rPr>
              <a:t>(</a:t>
            </a:r>
            <a:r>
              <a:rPr lang="fr-FR" dirty="0">
                <a:latin typeface="Work Sans" panose="00000500000000000000" pitchFamily="2" charset="0"/>
                <a:hlinkClick r:id="rId3"/>
              </a:rPr>
              <a:t>https://www.univ-tours.fr/l-universite/nos-valeurs/mission-egalite</a:t>
            </a:r>
            <a:r>
              <a:rPr lang="fr-FR" dirty="0">
                <a:latin typeface="Work Sans" panose="00000500000000000000" pitchFamily="2" charset="0"/>
              </a:rPr>
              <a:t>)</a:t>
            </a:r>
          </a:p>
          <a:p>
            <a:pPr algn="just"/>
            <a:endParaRPr lang="fr-FR" dirty="0">
              <a:latin typeface="Work Sans" panose="00000500000000000000" pitchFamily="2" charset="0"/>
            </a:endParaRPr>
          </a:p>
          <a:p>
            <a:pPr algn="just"/>
            <a:r>
              <a:rPr lang="fr-FR" dirty="0">
                <a:latin typeface="Work Sans" panose="00000500000000000000" pitchFamily="2" charset="0"/>
              </a:rPr>
              <a:t>La Mission Egalité de l’université de Tours travaille à mettre en œuvre et à faire respecter les principes d’égalité, de parité et de mixité dans l’établissement et à lutter contre toutes formes de discrimination, de violence et de harcèlement, afin de permettre à chacune et chacun de pouvoir étudier en toute sérénité. </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Contacts</a:t>
            </a:r>
            <a:r>
              <a:rPr lang="fr-FR" dirty="0">
                <a:latin typeface="Work Sans" panose="00000500000000000000" pitchFamily="2" charset="0"/>
              </a:rPr>
              <a:t> : 02 47 36 81 65 / </a:t>
            </a:r>
            <a:r>
              <a:rPr lang="fr-FR" dirty="0">
                <a:latin typeface="Work Sans" panose="00000500000000000000" pitchFamily="2" charset="0"/>
                <a:hlinkClick r:id="rId4"/>
              </a:rPr>
              <a:t>mission.egalite@univ-tours.fr</a:t>
            </a:r>
            <a:endParaRPr lang="fr-FR" dirty="0">
              <a:latin typeface="Work Sans" panose="00000500000000000000" pitchFamily="2" charset="0"/>
            </a:endParaRPr>
          </a:p>
        </p:txBody>
      </p:sp>
    </p:spTree>
    <p:extLst>
      <p:ext uri="{BB962C8B-B14F-4D97-AF65-F5344CB8AC3E}">
        <p14:creationId xmlns:p14="http://schemas.microsoft.com/office/powerpoint/2010/main" val="3719524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323528" y="275307"/>
            <a:ext cx="6552728"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Services universitaires </a:t>
            </a:r>
          </a:p>
        </p:txBody>
      </p:sp>
      <p:sp>
        <p:nvSpPr>
          <p:cNvPr id="6" name="ZoneTexte 5">
            <a:extLst>
              <a:ext uri="{FF2B5EF4-FFF2-40B4-BE49-F238E27FC236}">
                <a16:creationId xmlns:a16="http://schemas.microsoft.com/office/drawing/2014/main" id="{96A57BC7-D790-4997-839A-7C0113EF3B23}"/>
              </a:ext>
            </a:extLst>
          </p:cNvPr>
          <p:cNvSpPr txBox="1"/>
          <p:nvPr/>
        </p:nvSpPr>
        <p:spPr>
          <a:xfrm>
            <a:off x="593780" y="1166842"/>
            <a:ext cx="7956437" cy="4832092"/>
          </a:xfrm>
          <a:prstGeom prst="rect">
            <a:avLst/>
          </a:prstGeom>
          <a:noFill/>
        </p:spPr>
        <p:txBody>
          <a:bodyPr wrap="square" rtlCol="0">
            <a:spAutoFit/>
          </a:bodyPr>
          <a:lstStyle/>
          <a:p>
            <a:pPr algn="just"/>
            <a:r>
              <a:rPr lang="fr-FR" sz="2000" b="1" dirty="0">
                <a:solidFill>
                  <a:srgbClr val="45A59D"/>
                </a:solidFill>
                <a:latin typeface="Work Sans" panose="00000500000000000000" pitchFamily="2" charset="0"/>
              </a:rPr>
              <a:t>Cellules d’écoute </a:t>
            </a:r>
          </a:p>
          <a:p>
            <a:pPr algn="just"/>
            <a:r>
              <a:rPr lang="fr-FR" dirty="0">
                <a:latin typeface="Work Sans" panose="00000500000000000000" pitchFamily="2" charset="0"/>
              </a:rPr>
              <a:t>(</a:t>
            </a:r>
            <a:r>
              <a:rPr lang="fr-FR" dirty="0">
                <a:latin typeface="Work Sans" panose="00000500000000000000" pitchFamily="2" charset="0"/>
                <a:hlinkClick r:id="rId3"/>
              </a:rPr>
              <a:t>https://www.univ-tours.fr/l-universite/nos-valeurs/mission-egalite/stop-aux-violences</a:t>
            </a:r>
            <a:r>
              <a:rPr lang="fr-FR" dirty="0">
                <a:latin typeface="Work Sans" panose="00000500000000000000" pitchFamily="2" charset="0"/>
              </a:rPr>
              <a:t>)</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Victimes ou témoins, ne restez pas seul.es </a:t>
            </a:r>
          </a:p>
          <a:p>
            <a:pPr algn="just"/>
            <a:r>
              <a:rPr lang="fr-FR" dirty="0">
                <a:latin typeface="Work Sans" panose="00000500000000000000" pitchFamily="2" charset="0"/>
              </a:rPr>
              <a:t>L’université s’engage à vos côtés contre toutes formes de violences sexistes et sexuelles, harcèlement, cyberharcèlement, discriminations, conflits. Des cellules d’écoute dédiées, au fonctionnement collégial, composées de personnels, de professionnels et d’étudiant.es formé.es à ces thématiques peuvent vous soutenir et vous accompagner dans vos démarches. </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Cellules d’écoute, d’accompagnement et de veille </a:t>
            </a:r>
          </a:p>
          <a:p>
            <a:pPr algn="just"/>
            <a:r>
              <a:rPr lang="fr-FR" dirty="0">
                <a:latin typeface="Work Sans" panose="00000500000000000000" pitchFamily="2" charset="0"/>
              </a:rPr>
              <a:t>Violences sexistes et sexuelles : </a:t>
            </a:r>
            <a:r>
              <a:rPr lang="fr-FR" dirty="0">
                <a:latin typeface="Work Sans" panose="00000500000000000000" pitchFamily="2" charset="0"/>
                <a:hlinkClick r:id="rId4"/>
              </a:rPr>
              <a:t>vss@univ-tours.fr</a:t>
            </a:r>
            <a:endParaRPr lang="fr-FR" dirty="0">
              <a:latin typeface="Work Sans" panose="00000500000000000000" pitchFamily="2" charset="0"/>
            </a:endParaRPr>
          </a:p>
          <a:p>
            <a:pPr algn="just"/>
            <a:r>
              <a:rPr lang="fr-FR" dirty="0">
                <a:latin typeface="Work Sans" panose="00000500000000000000" pitchFamily="2" charset="0"/>
              </a:rPr>
              <a:t>Discriminations et harcèlements : </a:t>
            </a:r>
            <a:r>
              <a:rPr lang="fr-FR" dirty="0">
                <a:latin typeface="Work Sans" panose="00000500000000000000" pitchFamily="2" charset="0"/>
                <a:hlinkClick r:id="rId5"/>
              </a:rPr>
              <a:t>stop-discri.etu@univ-tours.fr</a:t>
            </a:r>
            <a:endParaRPr lang="fr-FR" dirty="0">
              <a:latin typeface="Work Sans" panose="00000500000000000000" pitchFamily="2" charset="0"/>
            </a:endParaRPr>
          </a:p>
          <a:p>
            <a:pPr algn="just"/>
            <a:endParaRPr lang="fr-FR" dirty="0">
              <a:latin typeface="Work Sans" panose="00000500000000000000" pitchFamily="2" charset="0"/>
            </a:endParaRPr>
          </a:p>
          <a:p>
            <a:pPr algn="r"/>
            <a:r>
              <a:rPr lang="fr-FR" b="1" dirty="0">
                <a:latin typeface="Work Sans" panose="00000500000000000000" pitchFamily="2" charset="0"/>
              </a:rPr>
              <a:t>La confidentialité est garantie !</a:t>
            </a:r>
          </a:p>
        </p:txBody>
      </p:sp>
    </p:spTree>
    <p:extLst>
      <p:ext uri="{BB962C8B-B14F-4D97-AF65-F5344CB8AC3E}">
        <p14:creationId xmlns:p14="http://schemas.microsoft.com/office/powerpoint/2010/main" val="253272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EABFA5BB-C666-E55A-D33E-3A3A211D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79213"/>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58508CA-AA96-E26F-53B8-844249B7E72B}"/>
              </a:ext>
            </a:extLst>
          </p:cNvPr>
          <p:cNvSpPr txBox="1"/>
          <p:nvPr/>
        </p:nvSpPr>
        <p:spPr>
          <a:xfrm>
            <a:off x="323528" y="275307"/>
            <a:ext cx="6552728" cy="461665"/>
          </a:xfrm>
          <a:prstGeom prst="rect">
            <a:avLst/>
          </a:prstGeom>
          <a:noFill/>
        </p:spPr>
        <p:txBody>
          <a:bodyPr wrap="square" rtlCol="0">
            <a:spAutoFit/>
          </a:bodyPr>
          <a:lstStyle/>
          <a:p>
            <a:pPr algn="just"/>
            <a:r>
              <a:rPr lang="fr-FR" sz="2400" b="1" u="sng" dirty="0">
                <a:solidFill>
                  <a:srgbClr val="45A59D"/>
                </a:solidFill>
                <a:latin typeface="Work Sans" panose="00000500000000000000" pitchFamily="2" charset="0"/>
              </a:rPr>
              <a:t>Services universitaires </a:t>
            </a:r>
          </a:p>
        </p:txBody>
      </p:sp>
      <p:sp>
        <p:nvSpPr>
          <p:cNvPr id="6" name="ZoneTexte 5">
            <a:extLst>
              <a:ext uri="{FF2B5EF4-FFF2-40B4-BE49-F238E27FC236}">
                <a16:creationId xmlns:a16="http://schemas.microsoft.com/office/drawing/2014/main" id="{96A57BC7-D790-4997-839A-7C0113EF3B23}"/>
              </a:ext>
            </a:extLst>
          </p:cNvPr>
          <p:cNvSpPr txBox="1"/>
          <p:nvPr/>
        </p:nvSpPr>
        <p:spPr>
          <a:xfrm>
            <a:off x="323528" y="1038269"/>
            <a:ext cx="8444109" cy="4862870"/>
          </a:xfrm>
          <a:prstGeom prst="rect">
            <a:avLst/>
          </a:prstGeom>
          <a:noFill/>
        </p:spPr>
        <p:txBody>
          <a:bodyPr wrap="square" rtlCol="0">
            <a:spAutoFit/>
          </a:bodyPr>
          <a:lstStyle/>
          <a:p>
            <a:pPr algn="just"/>
            <a:r>
              <a:rPr lang="fr-FR" sz="2000" b="1" dirty="0">
                <a:solidFill>
                  <a:srgbClr val="45A59D"/>
                </a:solidFill>
                <a:latin typeface="Work Sans" panose="00000500000000000000" pitchFamily="2" charset="0"/>
              </a:rPr>
              <a:t>Maison de l’Orientation et de l’Insertion Professionnelle (MOIP) </a:t>
            </a:r>
          </a:p>
          <a:p>
            <a:pPr algn="just"/>
            <a:r>
              <a:rPr lang="fr-FR" dirty="0">
                <a:latin typeface="Work Sans" panose="00000500000000000000" pitchFamily="2" charset="0"/>
              </a:rPr>
              <a:t>(</a:t>
            </a:r>
            <a:r>
              <a:rPr lang="fr-FR" dirty="0">
                <a:latin typeface="Work Sans" panose="00000500000000000000" pitchFamily="2" charset="0"/>
                <a:hlinkClick r:id="rId3">
                  <a:extLst>
                    <a:ext uri="{A12FA001-AC4F-418D-AE19-62706E023703}">
                      <ahyp:hlinkClr xmlns:ahyp="http://schemas.microsoft.com/office/drawing/2018/hyperlinkcolor" val="tx"/>
                    </a:ext>
                  </a:extLst>
                </a:hlinkClick>
              </a:rPr>
              <a:t>https://www.univ-tours.fr/l-universite/notre-fonctionnement/notre-organisation/maison-de-lorientation-et-de-linsertion-professionnelle-moip</a:t>
            </a:r>
            <a:r>
              <a:rPr lang="fr-FR" dirty="0">
                <a:latin typeface="Work Sans" panose="00000500000000000000" pitchFamily="2" charset="0"/>
              </a:rPr>
              <a:t>)</a:t>
            </a:r>
          </a:p>
          <a:p>
            <a:pPr algn="just"/>
            <a:r>
              <a:rPr lang="fr-FR" sz="2000" dirty="0">
                <a:latin typeface="Work Sans" panose="00000500000000000000" pitchFamily="2" charset="0"/>
              </a:rPr>
              <a:t> </a:t>
            </a:r>
          </a:p>
          <a:p>
            <a:pPr algn="just"/>
            <a:r>
              <a:rPr lang="fr-FR" dirty="0">
                <a:latin typeface="Work Sans" panose="00000500000000000000" pitchFamily="2" charset="0"/>
              </a:rPr>
              <a:t>La Maison de l’Orientation et de l’Insertion Professionnelle (MOIP) est le service qui vous accompagne et vous aide à faire les bons choix dans votre parcours d’études et professionnel </a:t>
            </a:r>
          </a:p>
          <a:p>
            <a:pPr algn="just"/>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Entretien individuel (CV, lettre de motivation…) </a:t>
            </a:r>
          </a:p>
          <a:p>
            <a:pPr algn="just"/>
            <a:r>
              <a:rPr lang="fr-FR" dirty="0">
                <a:latin typeface="Work Sans" panose="00000500000000000000" pitchFamily="2" charset="0"/>
              </a:rPr>
              <a:t>Des conseillers professionnels vous reçoivent tous les jours, sur rendez-vous, pour une aide personnalisée : bilan personnel, rédaction de CV, lettre de motivation, préparation aux entretiens de recrutement… </a:t>
            </a:r>
          </a:p>
          <a:p>
            <a:pPr algn="just"/>
            <a:endParaRPr lang="fr-FR" dirty="0">
              <a:latin typeface="Work Sans" panose="00000500000000000000" pitchFamily="2" charset="0"/>
            </a:endParaRPr>
          </a:p>
          <a:p>
            <a:pPr algn="just"/>
            <a:r>
              <a:rPr lang="fr-FR" b="1" dirty="0" err="1">
                <a:solidFill>
                  <a:srgbClr val="45A59D"/>
                </a:solidFill>
                <a:latin typeface="Work Sans" panose="00000500000000000000" pitchFamily="2" charset="0"/>
              </a:rPr>
              <a:t>Rpro</a:t>
            </a:r>
            <a:r>
              <a:rPr lang="fr-FR" b="1" dirty="0">
                <a:solidFill>
                  <a:srgbClr val="45A59D"/>
                </a:solidFill>
                <a:latin typeface="Work Sans" panose="00000500000000000000" pitchFamily="2" charset="0"/>
              </a:rPr>
              <a:t> Stage-Emploi </a:t>
            </a:r>
            <a:r>
              <a:rPr lang="fr-FR" dirty="0">
                <a:latin typeface="Work Sans" panose="00000500000000000000" pitchFamily="2" charset="0"/>
              </a:rPr>
              <a:t>(</a:t>
            </a:r>
            <a:r>
              <a:rPr lang="fr-FR" dirty="0">
                <a:latin typeface="Work Sans" panose="00000500000000000000" pitchFamily="2" charset="0"/>
                <a:hlinkClick r:id="rId4"/>
              </a:rPr>
              <a:t>https://rpro.univ-tours.fr/</a:t>
            </a:r>
            <a:r>
              <a:rPr lang="fr-FR" dirty="0">
                <a:latin typeface="Work Sans" panose="00000500000000000000" pitchFamily="2" charset="0"/>
              </a:rPr>
              <a:t>)</a:t>
            </a:r>
          </a:p>
          <a:p>
            <a:pPr algn="just"/>
            <a:r>
              <a:rPr lang="fr-FR" dirty="0">
                <a:latin typeface="Work Sans" panose="00000500000000000000" pitchFamily="2" charset="0"/>
              </a:rPr>
              <a:t>C’est le réseau professionnel de l’université qui permet de trouver des offres de jobs, de stages et des conseils pour votre recherche d’emploi. </a:t>
            </a:r>
          </a:p>
        </p:txBody>
      </p:sp>
    </p:spTree>
    <p:extLst>
      <p:ext uri="{BB962C8B-B14F-4D97-AF65-F5344CB8AC3E}">
        <p14:creationId xmlns:p14="http://schemas.microsoft.com/office/powerpoint/2010/main" val="1098835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5" name="ZoneTexte 4">
            <a:extLst>
              <a:ext uri="{FF2B5EF4-FFF2-40B4-BE49-F238E27FC236}">
                <a16:creationId xmlns:a16="http://schemas.microsoft.com/office/drawing/2014/main" id="{96298655-B205-4E42-BBBF-3E0877844C1B}"/>
              </a:ext>
            </a:extLst>
          </p:cNvPr>
          <p:cNvSpPr txBox="1"/>
          <p:nvPr/>
        </p:nvSpPr>
        <p:spPr>
          <a:xfrm>
            <a:off x="251520" y="444881"/>
            <a:ext cx="5184576" cy="446276"/>
          </a:xfrm>
          <a:prstGeom prst="rect">
            <a:avLst/>
          </a:prstGeom>
          <a:noFill/>
        </p:spPr>
        <p:txBody>
          <a:bodyPr wrap="square" rtlCol="0">
            <a:spAutoFit/>
          </a:bodyPr>
          <a:lstStyle/>
          <a:p>
            <a:r>
              <a:rPr lang="fr-FR" sz="2300" b="1" u="sng" dirty="0">
                <a:solidFill>
                  <a:srgbClr val="45A59D"/>
                </a:solidFill>
                <a:latin typeface="Work Sans" panose="00000500000000000000" pitchFamily="2" charset="0"/>
              </a:rPr>
              <a:t>Améliorer votre niveau de français </a:t>
            </a:r>
          </a:p>
        </p:txBody>
      </p:sp>
      <p:pic>
        <p:nvPicPr>
          <p:cNvPr id="7" name="Picture 2">
            <a:extLst>
              <a:ext uri="{FF2B5EF4-FFF2-40B4-BE49-F238E27FC236}">
                <a16:creationId xmlns:a16="http://schemas.microsoft.com/office/drawing/2014/main" id="{E36FD2ED-854D-40C8-80EA-76C3FA514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79213"/>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92402C7-02FE-4541-A84A-7F5F00935533}"/>
              </a:ext>
            </a:extLst>
          </p:cNvPr>
          <p:cNvSpPr txBox="1"/>
          <p:nvPr/>
        </p:nvSpPr>
        <p:spPr>
          <a:xfrm>
            <a:off x="251520" y="1268760"/>
            <a:ext cx="8568951" cy="4801314"/>
          </a:xfrm>
          <a:prstGeom prst="rect">
            <a:avLst/>
          </a:prstGeom>
          <a:noFill/>
        </p:spPr>
        <p:txBody>
          <a:bodyPr wrap="square" rtlCol="0">
            <a:spAutoFit/>
          </a:bodyPr>
          <a:lstStyle/>
          <a:p>
            <a:pPr algn="just"/>
            <a:r>
              <a:rPr lang="fr-FR" b="1" u="sng" dirty="0">
                <a:solidFill>
                  <a:srgbClr val="45A59D"/>
                </a:solidFill>
                <a:latin typeface="Work Sans" panose="00000500000000000000" pitchFamily="2" charset="0"/>
              </a:rPr>
              <a:t>Centre Universitaire d’Enseignement du Français pour Etudiants Etrangers (CUEFEE) </a:t>
            </a:r>
          </a:p>
          <a:p>
            <a:pPr algn="just"/>
            <a:endParaRPr lang="fr-FR" dirty="0">
              <a:latin typeface="Work Sans" panose="00000500000000000000" pitchFamily="2" charset="0"/>
            </a:endParaRPr>
          </a:p>
          <a:p>
            <a:pPr algn="just"/>
            <a:r>
              <a:rPr lang="fr-FR" b="1" dirty="0">
                <a:latin typeface="Work Sans" panose="00000500000000000000" pitchFamily="2" charset="0"/>
              </a:rPr>
              <a:t>Cours à destination des publics universitaires</a:t>
            </a:r>
          </a:p>
          <a:p>
            <a:pPr algn="just"/>
            <a:endParaRPr lang="fr-FR" dirty="0">
              <a:latin typeface="Work Sans" panose="00000500000000000000" pitchFamily="2" charset="0"/>
            </a:endParaRPr>
          </a:p>
          <a:p>
            <a:pPr algn="just"/>
            <a:r>
              <a:rPr lang="fr-FR" dirty="0">
                <a:latin typeface="Work Sans" panose="00000500000000000000" pitchFamily="2" charset="0"/>
              </a:rPr>
              <a:t>Ces cours s’adressent à tous les étudiants inscrits dans une filière classique de l’université de Tours qui ont besoin de renforcer leurs compétences en français et souhaitent bénéficier d’un soutien linguistique. Il s’agit d’une formule souple de cours adaptés au niveau des étudiants, à leurs attentes, et à leur emploi du temps universitaire. </a:t>
            </a:r>
          </a:p>
          <a:p>
            <a:pPr algn="just"/>
            <a:endParaRPr lang="fr-FR" dirty="0">
              <a:latin typeface="Work Sans" panose="00000500000000000000" pitchFamily="2" charset="0"/>
            </a:endParaRPr>
          </a:p>
          <a:p>
            <a:pPr algn="just"/>
            <a:r>
              <a:rPr lang="fr-FR" dirty="0">
                <a:latin typeface="Work Sans" panose="00000500000000000000" pitchFamily="2" charset="0"/>
              </a:rPr>
              <a:t>Pour plus d’informations, vous pouvez contacter le CUEFEE </a:t>
            </a:r>
          </a:p>
          <a:p>
            <a:pPr algn="just"/>
            <a:r>
              <a:rPr lang="fr-FR" dirty="0">
                <a:latin typeface="Work Sans" panose="00000500000000000000" pitchFamily="2" charset="0"/>
              </a:rPr>
              <a:t>+33 (0)2 47 36 65 69 ou </a:t>
            </a:r>
            <a:r>
              <a:rPr lang="fr-FR" dirty="0">
                <a:latin typeface="Work Sans" panose="00000500000000000000" pitchFamily="2" charset="0"/>
                <a:hlinkClick r:id="rId3"/>
              </a:rPr>
              <a:t>cuefee@univ-tours.fr</a:t>
            </a:r>
            <a:r>
              <a:rPr lang="fr-FR" dirty="0">
                <a:latin typeface="Work Sans" panose="00000500000000000000" pitchFamily="2" charset="0"/>
              </a:rPr>
              <a:t> </a:t>
            </a:r>
          </a:p>
          <a:p>
            <a:pPr algn="just"/>
            <a:endParaRPr lang="fr-FR" dirty="0">
              <a:latin typeface="Work Sans" panose="00000500000000000000" pitchFamily="2" charset="0"/>
            </a:endParaRPr>
          </a:p>
          <a:p>
            <a:pPr algn="just"/>
            <a:r>
              <a:rPr lang="fr-FR" dirty="0">
                <a:latin typeface="Work Sans" panose="00000500000000000000" pitchFamily="2" charset="0"/>
                <a:hlinkClick r:id="rId4"/>
              </a:rPr>
              <a:t>https://www.univ-tours.fr/international/etudes-stages-a-tours/apprendre-le-francais/cours-a-destination-des-publics-universitaires</a:t>
            </a:r>
            <a:endParaRPr lang="fr-FR" dirty="0">
              <a:latin typeface="Work Sans" panose="00000500000000000000" pitchFamily="2" charset="0"/>
            </a:endParaRPr>
          </a:p>
        </p:txBody>
      </p:sp>
    </p:spTree>
    <p:extLst>
      <p:ext uri="{BB962C8B-B14F-4D97-AF65-F5344CB8AC3E}">
        <p14:creationId xmlns:p14="http://schemas.microsoft.com/office/powerpoint/2010/main" val="173438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5" name="ZoneTexte 4">
            <a:extLst>
              <a:ext uri="{FF2B5EF4-FFF2-40B4-BE49-F238E27FC236}">
                <a16:creationId xmlns:a16="http://schemas.microsoft.com/office/drawing/2014/main" id="{E6426026-61C3-79D0-6DCE-5A762F789354}"/>
              </a:ext>
            </a:extLst>
          </p:cNvPr>
          <p:cNvSpPr txBox="1"/>
          <p:nvPr/>
        </p:nvSpPr>
        <p:spPr>
          <a:xfrm>
            <a:off x="472008" y="462881"/>
            <a:ext cx="8060432" cy="2185214"/>
          </a:xfrm>
          <a:prstGeom prst="rect">
            <a:avLst/>
          </a:prstGeom>
          <a:noFill/>
        </p:spPr>
        <p:txBody>
          <a:bodyPr wrap="square" rtlCol="0">
            <a:spAutoFit/>
          </a:bodyPr>
          <a:lstStyle/>
          <a:p>
            <a:r>
              <a:rPr lang="fr-FR" sz="2800" b="1" u="sng" dirty="0">
                <a:solidFill>
                  <a:srgbClr val="45A59D"/>
                </a:solidFill>
                <a:latin typeface="Work Sans" pitchFamily="2" charset="77"/>
              </a:rPr>
              <a:t>Parrainage</a:t>
            </a:r>
          </a:p>
          <a:p>
            <a:endParaRPr lang="fr-FR" u="sng" dirty="0">
              <a:latin typeface="Work Sans" pitchFamily="2" charset="77"/>
            </a:endParaRPr>
          </a:p>
          <a:p>
            <a:endParaRPr lang="fr-FR" u="sng" dirty="0">
              <a:latin typeface="Work Sans" pitchFamily="2" charset="77"/>
            </a:endParaRPr>
          </a:p>
          <a:p>
            <a:pPr algn="just"/>
            <a:r>
              <a:rPr lang="fr-FR" dirty="0">
                <a:latin typeface="Work Sans" pitchFamily="2" charset="77"/>
              </a:rPr>
              <a:t>Parrainage : rencontrer un étudiant local pour bien commencer l’année ! </a:t>
            </a:r>
          </a:p>
          <a:p>
            <a:pPr algn="ctr"/>
            <a:r>
              <a:rPr lang="fr-FR" dirty="0">
                <a:latin typeface="Work Sans" pitchFamily="2" charset="77"/>
              </a:rPr>
              <a:t>     Inscrivez-vous : </a:t>
            </a:r>
            <a:r>
              <a:rPr lang="fr-FR" dirty="0" err="1">
                <a:latin typeface="Work Sans" pitchFamily="2" charset="77"/>
              </a:rPr>
              <a:t>buddysystem.eu</a:t>
            </a:r>
            <a:endParaRPr lang="fr-FR" dirty="0">
              <a:latin typeface="Work Sans" pitchFamily="2" charset="77"/>
            </a:endParaRPr>
          </a:p>
          <a:p>
            <a:endParaRPr lang="fr-FR" dirty="0"/>
          </a:p>
        </p:txBody>
      </p:sp>
      <p:pic>
        <p:nvPicPr>
          <p:cNvPr id="7" name="Image 6" descr="Une image contenant texte, capture d’écran, personne&#10;&#10;Description générée automatiquement">
            <a:extLst>
              <a:ext uri="{FF2B5EF4-FFF2-40B4-BE49-F238E27FC236}">
                <a16:creationId xmlns:a16="http://schemas.microsoft.com/office/drawing/2014/main" id="{8EC943B4-C068-35A8-7AAA-3ED0B08C1B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024" y="2800276"/>
            <a:ext cx="7772400" cy="3090231"/>
          </a:xfrm>
          <a:prstGeom prst="rect">
            <a:avLst/>
          </a:prstGeom>
        </p:spPr>
      </p:pic>
      <p:pic>
        <p:nvPicPr>
          <p:cNvPr id="8" name="Picture 2">
            <a:extLst>
              <a:ext uri="{FF2B5EF4-FFF2-40B4-BE49-F238E27FC236}">
                <a16:creationId xmlns:a16="http://schemas.microsoft.com/office/drawing/2014/main" id="{584201A5-C23B-5EA4-C644-6C8AD1CE6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083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3B217C74-708B-02A8-FF85-1609F9A72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9BDF3FFB-4581-4E44-8261-38CA0D199F29}"/>
              </a:ext>
            </a:extLst>
          </p:cNvPr>
          <p:cNvSpPr txBox="1"/>
          <p:nvPr/>
        </p:nvSpPr>
        <p:spPr>
          <a:xfrm>
            <a:off x="395536" y="314598"/>
            <a:ext cx="5832648"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Préparer votre arrivée </a:t>
            </a:r>
          </a:p>
        </p:txBody>
      </p:sp>
      <p:sp>
        <p:nvSpPr>
          <p:cNvPr id="5" name="ZoneTexte 4">
            <a:extLst>
              <a:ext uri="{FF2B5EF4-FFF2-40B4-BE49-F238E27FC236}">
                <a16:creationId xmlns:a16="http://schemas.microsoft.com/office/drawing/2014/main" id="{0E2E70E4-7D0B-42E6-B336-500BFF817020}"/>
              </a:ext>
            </a:extLst>
          </p:cNvPr>
          <p:cNvSpPr txBox="1"/>
          <p:nvPr/>
        </p:nvSpPr>
        <p:spPr>
          <a:xfrm>
            <a:off x="358557" y="1101169"/>
            <a:ext cx="8426883" cy="5170646"/>
          </a:xfrm>
          <a:prstGeom prst="rect">
            <a:avLst/>
          </a:prstGeom>
          <a:noFill/>
        </p:spPr>
        <p:txBody>
          <a:bodyPr wrap="square" rtlCol="0">
            <a:spAutoFit/>
          </a:bodyPr>
          <a:lstStyle/>
          <a:p>
            <a:r>
              <a:rPr lang="fr-FR" b="1" dirty="0">
                <a:latin typeface="Work Sans" panose="00000500000000000000" pitchFamily="2" charset="0"/>
              </a:rPr>
              <a:t>&gt; En train </a:t>
            </a:r>
          </a:p>
          <a:p>
            <a:endParaRPr lang="fr-FR" dirty="0">
              <a:latin typeface="Work Sans" panose="00000500000000000000" pitchFamily="2" charset="0"/>
            </a:endParaRPr>
          </a:p>
          <a:p>
            <a:pPr algn="just"/>
            <a:r>
              <a:rPr lang="fr-FR" b="1" dirty="0">
                <a:solidFill>
                  <a:srgbClr val="45A59D"/>
                </a:solidFill>
                <a:latin typeface="Work Sans" panose="00000500000000000000" pitchFamily="2" charset="0"/>
              </a:rPr>
              <a:t>Depuis l’aéroport de Roissy-Charles de Gaulle </a:t>
            </a:r>
          </a:p>
          <a:p>
            <a:pPr algn="just"/>
            <a:endParaRPr lang="fr-FR" b="1" dirty="0">
              <a:solidFill>
                <a:srgbClr val="45A59D"/>
              </a:solidFill>
              <a:latin typeface="Work Sans" panose="00000500000000000000" pitchFamily="2" charset="0"/>
            </a:endParaRPr>
          </a:p>
          <a:p>
            <a:pPr marL="285750" indent="-285750" algn="just">
              <a:buFont typeface="Arial" panose="020B0604020202020204" pitchFamily="34" charset="0"/>
              <a:buChar char="•"/>
            </a:pPr>
            <a:r>
              <a:rPr lang="fr-FR" sz="1600" b="1" dirty="0">
                <a:latin typeface="Work Sans" panose="00000500000000000000" pitchFamily="2" charset="0"/>
              </a:rPr>
              <a:t>La gare TGV </a:t>
            </a:r>
            <a:r>
              <a:rPr lang="fr-FR" sz="1600" dirty="0">
                <a:latin typeface="Work Sans" panose="00000500000000000000" pitchFamily="2" charset="0"/>
              </a:rPr>
              <a:t>se trouve à l’intérieur de l’aéroport </a:t>
            </a:r>
            <a:r>
              <a:rPr lang="fr-FR" sz="1600" b="1" dirty="0">
                <a:latin typeface="Work Sans" panose="00000500000000000000" pitchFamily="2" charset="0"/>
              </a:rPr>
              <a:t>dans le terminal 2</a:t>
            </a:r>
            <a:r>
              <a:rPr lang="fr-FR" sz="1600" dirty="0">
                <a:latin typeface="Work Sans" panose="00000500000000000000" pitchFamily="2" charset="0"/>
              </a:rPr>
              <a:t>. Il y a des </a:t>
            </a:r>
            <a:r>
              <a:rPr lang="fr-FR" sz="1600" b="1" dirty="0">
                <a:latin typeface="Work Sans" panose="00000500000000000000" pitchFamily="2" charset="0"/>
              </a:rPr>
              <a:t>trains directs pour Saint Pierre des Corps uniquement</a:t>
            </a:r>
            <a:r>
              <a:rPr lang="fr-FR" sz="1600" dirty="0">
                <a:latin typeface="Work Sans" panose="00000500000000000000" pitchFamily="2" charset="0"/>
              </a:rPr>
              <a:t>. Vous pouvez cependant faire une réservation pour </a:t>
            </a:r>
            <a:r>
              <a:rPr lang="fr-FR" sz="1600" b="1" dirty="0">
                <a:latin typeface="Work Sans" panose="00000500000000000000" pitchFamily="2" charset="0"/>
              </a:rPr>
              <a:t>Tours Centre </a:t>
            </a:r>
            <a:r>
              <a:rPr lang="fr-FR" sz="1600" dirty="0">
                <a:latin typeface="Work Sans" panose="00000500000000000000" pitchFamily="2" charset="0"/>
              </a:rPr>
              <a:t>auquel cas vous devrez prendre </a:t>
            </a:r>
            <a:r>
              <a:rPr lang="fr-FR" sz="1600" b="1" dirty="0">
                <a:latin typeface="Work Sans" panose="00000500000000000000" pitchFamily="2" charset="0"/>
              </a:rPr>
              <a:t>la navette </a:t>
            </a:r>
            <a:r>
              <a:rPr lang="fr-FR" sz="1600" dirty="0">
                <a:latin typeface="Work Sans" panose="00000500000000000000" pitchFamily="2" charset="0"/>
              </a:rPr>
              <a:t>(sortir du train à Saint Pierre des Corps et prendre un train navette pour Tours Centre). Si vous </a:t>
            </a:r>
            <a:r>
              <a:rPr lang="fr-FR" sz="1600" b="1" dirty="0">
                <a:latin typeface="Work Sans" panose="00000500000000000000" pitchFamily="2" charset="0"/>
              </a:rPr>
              <a:t>allez à Blois</a:t>
            </a:r>
            <a:r>
              <a:rPr lang="fr-FR" sz="1600" dirty="0">
                <a:latin typeface="Work Sans" panose="00000500000000000000" pitchFamily="2" charset="0"/>
              </a:rPr>
              <a:t>, vous pouvez prendre </a:t>
            </a:r>
            <a:r>
              <a:rPr lang="fr-FR" sz="1600" b="1" dirty="0">
                <a:latin typeface="Work Sans" panose="00000500000000000000" pitchFamily="2" charset="0"/>
              </a:rPr>
              <a:t>un TER </a:t>
            </a:r>
            <a:r>
              <a:rPr lang="fr-FR" sz="1600" dirty="0">
                <a:latin typeface="Work Sans" panose="00000500000000000000" pitchFamily="2" charset="0"/>
              </a:rPr>
              <a:t>(Transport Express Régional) qui part de la gare de Saint-Pierre-des-Corps. </a:t>
            </a:r>
          </a:p>
          <a:p>
            <a:pPr marL="285750" indent="-285750" algn="just">
              <a:buFont typeface="Arial" panose="020B0604020202020204" pitchFamily="34" charset="0"/>
              <a:buChar char="•"/>
            </a:pPr>
            <a:r>
              <a:rPr lang="fr-FR" sz="1600" dirty="0">
                <a:latin typeface="Work Sans" panose="00000500000000000000" pitchFamily="2" charset="0"/>
              </a:rPr>
              <a:t>S’il n’y a pas de train qui vous convient, vous pouvez rejoindre la gare de Paris-Montparnasse ou la gare d’Austerlitz en RER + métro et ensuite prendre un train jusqu’à Tours ou Blois. Le ticket de RER B pour rentrer dans Paris intramuros coûte 13€</a:t>
            </a:r>
          </a:p>
          <a:p>
            <a:pPr marL="285750" indent="-285750" algn="just">
              <a:buFont typeface="Arial" panose="020B0604020202020204" pitchFamily="34" charset="0"/>
              <a:buChar char="•"/>
            </a:pPr>
            <a:r>
              <a:rPr lang="fr-FR" sz="1600" dirty="0">
                <a:latin typeface="Work Sans" panose="00000500000000000000" pitchFamily="2" charset="0"/>
              </a:rPr>
              <a:t>Le trajet entre l’aéroport et Saint Pierre des Corps dure environ 2 heures </a:t>
            </a:r>
          </a:p>
          <a:p>
            <a:pPr marL="285750" indent="-285750" algn="just">
              <a:buFont typeface="Arial" panose="020B0604020202020204" pitchFamily="34" charset="0"/>
              <a:buChar char="•"/>
            </a:pPr>
            <a:r>
              <a:rPr lang="fr-FR" sz="1600" dirty="0">
                <a:latin typeface="Work Sans" panose="00000500000000000000" pitchFamily="2" charset="0"/>
              </a:rPr>
              <a:t>Nous vous conseillons d’acheter la « </a:t>
            </a:r>
            <a:r>
              <a:rPr lang="fr-FR" sz="1600" b="1" dirty="0">
                <a:latin typeface="Work Sans" panose="00000500000000000000" pitchFamily="2" charset="0"/>
              </a:rPr>
              <a:t>Carte Avantage Jeune (pour les 12/27 ans)</a:t>
            </a:r>
            <a:r>
              <a:rPr lang="fr-FR" sz="1600" dirty="0">
                <a:latin typeface="Work Sans" panose="00000500000000000000" pitchFamily="2" charset="0"/>
              </a:rPr>
              <a:t> » de la SNCF (Société Nationale des Chemins de Fer) afin de bénéficier de tarif avantageux pour les billets TGV ou Intercités. Elle coûte 49€ qui est valable pendant 1 an. </a:t>
            </a:r>
          </a:p>
          <a:p>
            <a:pPr marL="285750" indent="-285750" algn="just">
              <a:buFont typeface="Arial" panose="020B0604020202020204" pitchFamily="34" charset="0"/>
              <a:buChar char="•"/>
            </a:pPr>
            <a:endParaRPr lang="fr-FR" dirty="0">
              <a:latin typeface="Work Sans" panose="00000500000000000000" pitchFamily="2" charset="0"/>
            </a:endParaRPr>
          </a:p>
        </p:txBody>
      </p:sp>
    </p:spTree>
    <p:extLst>
      <p:ext uri="{BB962C8B-B14F-4D97-AF65-F5344CB8AC3E}">
        <p14:creationId xmlns:p14="http://schemas.microsoft.com/office/powerpoint/2010/main" val="3246422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8" name="Picture 2">
            <a:extLst>
              <a:ext uri="{FF2B5EF4-FFF2-40B4-BE49-F238E27FC236}">
                <a16:creationId xmlns:a16="http://schemas.microsoft.com/office/drawing/2014/main" id="{584201A5-C23B-5EA4-C644-6C8AD1CE6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0DA4F4E-0AB7-4ACD-8848-36D69D74DB79}"/>
              </a:ext>
            </a:extLst>
          </p:cNvPr>
          <p:cNvSpPr txBox="1"/>
          <p:nvPr/>
        </p:nvSpPr>
        <p:spPr>
          <a:xfrm>
            <a:off x="440612" y="1065779"/>
            <a:ext cx="8280920" cy="5078313"/>
          </a:xfrm>
          <a:prstGeom prst="rect">
            <a:avLst/>
          </a:prstGeom>
          <a:noFill/>
        </p:spPr>
        <p:txBody>
          <a:bodyPr wrap="square" rtlCol="0">
            <a:spAutoFit/>
          </a:bodyPr>
          <a:lstStyle/>
          <a:p>
            <a:pPr algn="just"/>
            <a:r>
              <a:rPr lang="fr-FR" dirty="0">
                <a:latin typeface="Work Sans" panose="00000500000000000000" pitchFamily="2" charset="0"/>
              </a:rPr>
              <a:t>La Direction des Relations Internationales (DRI) de l’université organise un programme d’excursions culturelles spécialement conçu pour les étudiants internationaux. </a:t>
            </a:r>
          </a:p>
          <a:p>
            <a:pPr algn="just"/>
            <a:endParaRPr lang="fr-FR" dirty="0">
              <a:latin typeface="Work Sans" panose="00000500000000000000" pitchFamily="2" charset="0"/>
            </a:endParaRPr>
          </a:p>
          <a:p>
            <a:pPr algn="just"/>
            <a:r>
              <a:rPr lang="fr-FR" dirty="0">
                <a:latin typeface="Work Sans" panose="00000500000000000000" pitchFamily="2" charset="0"/>
              </a:rPr>
              <a:t>Ce programme a pour but de vous faire découvrir le patrimoine, l’histoire, l’architecture, bref la richesse de la Touraine et du Val de Loire !</a:t>
            </a:r>
          </a:p>
          <a:p>
            <a:pPr algn="just"/>
            <a:endParaRPr lang="fr-FR" dirty="0">
              <a:latin typeface="Work Sans" panose="00000500000000000000" pitchFamily="2" charset="0"/>
            </a:endParaRPr>
          </a:p>
          <a:p>
            <a:pPr algn="just"/>
            <a:r>
              <a:rPr lang="fr-FR" dirty="0">
                <a:latin typeface="Work Sans" panose="00000500000000000000" pitchFamily="2" charset="0"/>
              </a:rPr>
              <a:t>Le programme vous sera communiqué par mail. N’hésitez pas à consulter régulièrement votre mail universitaire. Nous vous proposons ces activités à petits prix afin de permettre au plus grand nombre de pouvoir participer et donc de profiter pleinement de son séjour parmi nous ! </a:t>
            </a:r>
          </a:p>
          <a:p>
            <a:pPr algn="just"/>
            <a:endParaRPr lang="fr-FR" dirty="0">
              <a:latin typeface="Work Sans" panose="00000500000000000000" pitchFamily="2" charset="0"/>
            </a:endParaRPr>
          </a:p>
          <a:p>
            <a:pPr algn="just"/>
            <a:r>
              <a:rPr lang="fr-FR" dirty="0">
                <a:latin typeface="Work Sans" panose="00000500000000000000" pitchFamily="2" charset="0"/>
              </a:rPr>
              <a:t>Pour avoir un aperçu du programme culturel de l’année 2024-2025 : </a:t>
            </a:r>
          </a:p>
          <a:p>
            <a:pPr algn="just"/>
            <a:r>
              <a:rPr lang="fr-FR" dirty="0">
                <a:latin typeface="Work Sans" panose="00000500000000000000" pitchFamily="2" charset="0"/>
                <a:hlinkClick r:id="rId3"/>
              </a:rPr>
              <a:t>https://www.univ-tours.fr/international/etudes-stages-a-tours/etudiants-internationaux/5-1-programme-culturel-pour-les-etudiants-internationaux</a:t>
            </a:r>
            <a:endParaRPr lang="fr-FR" dirty="0">
              <a:latin typeface="Work Sans" panose="00000500000000000000" pitchFamily="2" charset="0"/>
            </a:endParaRPr>
          </a:p>
        </p:txBody>
      </p:sp>
      <p:sp>
        <p:nvSpPr>
          <p:cNvPr id="6" name="Rectangle 5">
            <a:extLst>
              <a:ext uri="{FF2B5EF4-FFF2-40B4-BE49-F238E27FC236}">
                <a16:creationId xmlns:a16="http://schemas.microsoft.com/office/drawing/2014/main" id="{A26A529B-67D5-4302-AEA3-FA872BFA706E}"/>
              </a:ext>
            </a:extLst>
          </p:cNvPr>
          <p:cNvSpPr/>
          <p:nvPr/>
        </p:nvSpPr>
        <p:spPr>
          <a:xfrm>
            <a:off x="404463" y="388424"/>
            <a:ext cx="3853940" cy="523220"/>
          </a:xfrm>
          <a:prstGeom prst="rect">
            <a:avLst/>
          </a:prstGeom>
        </p:spPr>
        <p:txBody>
          <a:bodyPr wrap="none">
            <a:spAutoFit/>
          </a:bodyPr>
          <a:lstStyle/>
          <a:p>
            <a:r>
              <a:rPr lang="fr-FR" sz="2800" b="1" u="sng" dirty="0">
                <a:solidFill>
                  <a:srgbClr val="45A59D"/>
                </a:solidFill>
                <a:latin typeface="Work Sans" panose="00000500000000000000" pitchFamily="2" charset="0"/>
              </a:rPr>
              <a:t>Programme culturel </a:t>
            </a:r>
          </a:p>
        </p:txBody>
      </p:sp>
    </p:spTree>
    <p:extLst>
      <p:ext uri="{BB962C8B-B14F-4D97-AF65-F5344CB8AC3E}">
        <p14:creationId xmlns:p14="http://schemas.microsoft.com/office/powerpoint/2010/main" val="1126933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8" name="Picture 2">
            <a:extLst>
              <a:ext uri="{FF2B5EF4-FFF2-40B4-BE49-F238E27FC236}">
                <a16:creationId xmlns:a16="http://schemas.microsoft.com/office/drawing/2014/main" id="{584201A5-C23B-5EA4-C644-6C8AD1CE6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0DA4F4E-0AB7-4ACD-8848-36D69D74DB79}"/>
              </a:ext>
            </a:extLst>
          </p:cNvPr>
          <p:cNvSpPr txBox="1"/>
          <p:nvPr/>
        </p:nvSpPr>
        <p:spPr>
          <a:xfrm>
            <a:off x="440612" y="1065779"/>
            <a:ext cx="8280920" cy="1477328"/>
          </a:xfrm>
          <a:prstGeom prst="rect">
            <a:avLst/>
          </a:prstGeom>
          <a:noFill/>
        </p:spPr>
        <p:txBody>
          <a:bodyPr wrap="square" rtlCol="0">
            <a:spAutoFit/>
          </a:bodyPr>
          <a:lstStyle/>
          <a:p>
            <a:endParaRPr lang="fr-FR" dirty="0"/>
          </a:p>
          <a:p>
            <a:endParaRPr lang="fr-FR" dirty="0"/>
          </a:p>
          <a:p>
            <a:endParaRPr lang="fr-FR" dirty="0"/>
          </a:p>
          <a:p>
            <a:endParaRPr lang="fr-FR" dirty="0"/>
          </a:p>
          <a:p>
            <a:r>
              <a:rPr lang="fr-FR" dirty="0"/>
              <a:t> </a:t>
            </a:r>
          </a:p>
        </p:txBody>
      </p:sp>
      <p:sp>
        <p:nvSpPr>
          <p:cNvPr id="6" name="Rectangle 5">
            <a:extLst>
              <a:ext uri="{FF2B5EF4-FFF2-40B4-BE49-F238E27FC236}">
                <a16:creationId xmlns:a16="http://schemas.microsoft.com/office/drawing/2014/main" id="{A26A529B-67D5-4302-AEA3-FA872BFA706E}"/>
              </a:ext>
            </a:extLst>
          </p:cNvPr>
          <p:cNvSpPr/>
          <p:nvPr/>
        </p:nvSpPr>
        <p:spPr>
          <a:xfrm>
            <a:off x="404463" y="388424"/>
            <a:ext cx="3853940" cy="523220"/>
          </a:xfrm>
          <a:prstGeom prst="rect">
            <a:avLst/>
          </a:prstGeom>
        </p:spPr>
        <p:txBody>
          <a:bodyPr wrap="none">
            <a:spAutoFit/>
          </a:bodyPr>
          <a:lstStyle/>
          <a:p>
            <a:r>
              <a:rPr lang="fr-FR" sz="2800" b="1" u="sng" dirty="0">
                <a:solidFill>
                  <a:srgbClr val="45A59D"/>
                </a:solidFill>
                <a:latin typeface="Work Sans" panose="00000500000000000000" pitchFamily="2" charset="0"/>
              </a:rPr>
              <a:t>Programme culturel </a:t>
            </a:r>
          </a:p>
        </p:txBody>
      </p:sp>
      <p:pic>
        <p:nvPicPr>
          <p:cNvPr id="7" name="Image 6" descr="Une image contenant plein air, ciel, personne, habits&#10;&#10;Description générée automatiquement">
            <a:extLst>
              <a:ext uri="{FF2B5EF4-FFF2-40B4-BE49-F238E27FC236}">
                <a16:creationId xmlns:a16="http://schemas.microsoft.com/office/drawing/2014/main" id="{F8D251C7-850F-4E00-B8E5-2A57F8C7A7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735" y="998363"/>
            <a:ext cx="4207851" cy="2720754"/>
          </a:xfrm>
          <a:prstGeom prst="rect">
            <a:avLst/>
          </a:prstGeom>
          <a:ln>
            <a:noFill/>
          </a:ln>
          <a:effectLst>
            <a:softEdge rad="112500"/>
          </a:effectLst>
        </p:spPr>
      </p:pic>
      <p:pic>
        <p:nvPicPr>
          <p:cNvPr id="12" name="Image 11" descr="Une image contenant sapin, habits, arbre, personne&#10;&#10;Description générée automatiquement">
            <a:extLst>
              <a:ext uri="{FF2B5EF4-FFF2-40B4-BE49-F238E27FC236}">
                <a16:creationId xmlns:a16="http://schemas.microsoft.com/office/drawing/2014/main" id="{2177226A-6B67-47CC-B67B-15ADEE156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676" y="1022286"/>
            <a:ext cx="4026856" cy="2740811"/>
          </a:xfrm>
          <a:prstGeom prst="rect">
            <a:avLst/>
          </a:prstGeom>
          <a:ln>
            <a:noFill/>
          </a:ln>
          <a:effectLst>
            <a:softEdge rad="112500"/>
          </a:effectLst>
        </p:spPr>
      </p:pic>
      <p:pic>
        <p:nvPicPr>
          <p:cNvPr id="18" name="Image 17" descr="Une image contenant habits, personne, jeans, plein air&#10;&#10;Description générée automatiquement">
            <a:extLst>
              <a:ext uri="{FF2B5EF4-FFF2-40B4-BE49-F238E27FC236}">
                <a16:creationId xmlns:a16="http://schemas.microsoft.com/office/drawing/2014/main" id="{5E1BA767-52B5-453B-94BD-A32A05B76B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398" y="3594458"/>
            <a:ext cx="4198188" cy="2435838"/>
          </a:xfrm>
          <a:prstGeom prst="rect">
            <a:avLst/>
          </a:prstGeom>
          <a:ln>
            <a:noFill/>
          </a:ln>
          <a:effectLst>
            <a:softEdge rad="112500"/>
          </a:effectLst>
        </p:spPr>
      </p:pic>
      <p:pic>
        <p:nvPicPr>
          <p:cNvPr id="16" name="Image 15" descr="Une image contenant plein air, habits, sourire, ciel&#10;&#10;Description générée automatiquement">
            <a:extLst>
              <a:ext uri="{FF2B5EF4-FFF2-40B4-BE49-F238E27FC236}">
                <a16:creationId xmlns:a16="http://schemas.microsoft.com/office/drawing/2014/main" id="{13531DC1-979C-4B5F-AEA5-6C020AD60D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082" y="3538401"/>
            <a:ext cx="4005450" cy="2491895"/>
          </a:xfrm>
          <a:prstGeom prst="rect">
            <a:avLst/>
          </a:prstGeom>
          <a:ln>
            <a:noFill/>
          </a:ln>
          <a:effectLst>
            <a:softEdge rad="112500"/>
          </a:effectLst>
        </p:spPr>
      </p:pic>
    </p:spTree>
    <p:extLst>
      <p:ext uri="{BB962C8B-B14F-4D97-AF65-F5344CB8AC3E}">
        <p14:creationId xmlns:p14="http://schemas.microsoft.com/office/powerpoint/2010/main" val="541381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5" name="ZoneTexte 4">
            <a:extLst>
              <a:ext uri="{FF2B5EF4-FFF2-40B4-BE49-F238E27FC236}">
                <a16:creationId xmlns:a16="http://schemas.microsoft.com/office/drawing/2014/main" id="{E6426026-61C3-79D0-6DCE-5A762F789354}"/>
              </a:ext>
            </a:extLst>
          </p:cNvPr>
          <p:cNvSpPr txBox="1"/>
          <p:nvPr/>
        </p:nvSpPr>
        <p:spPr>
          <a:xfrm>
            <a:off x="1550603" y="4428036"/>
            <a:ext cx="6042792" cy="830997"/>
          </a:xfrm>
          <a:prstGeom prst="rect">
            <a:avLst/>
          </a:prstGeom>
          <a:noFill/>
        </p:spPr>
        <p:txBody>
          <a:bodyPr wrap="square" rtlCol="0">
            <a:spAutoFit/>
          </a:bodyPr>
          <a:lstStyle/>
          <a:p>
            <a:r>
              <a:rPr lang="fr-FR" sz="2400" b="1" dirty="0">
                <a:latin typeface="Work Sans" panose="00000500000000000000" pitchFamily="2" charset="0"/>
              </a:rPr>
              <a:t>Du 25 août au 19 septembre (13h-18h) </a:t>
            </a:r>
          </a:p>
          <a:p>
            <a:pPr algn="ctr"/>
            <a:r>
              <a:rPr lang="fr-FR" sz="2400" b="1" dirty="0">
                <a:latin typeface="Work Sans" panose="00000500000000000000" pitchFamily="2" charset="0"/>
              </a:rPr>
              <a:t>Sur l’esplanade des Tanneurs </a:t>
            </a:r>
          </a:p>
        </p:txBody>
      </p:sp>
      <p:pic>
        <p:nvPicPr>
          <p:cNvPr id="2" name="Picture 2">
            <a:extLst>
              <a:ext uri="{FF2B5EF4-FFF2-40B4-BE49-F238E27FC236}">
                <a16:creationId xmlns:a16="http://schemas.microsoft.com/office/drawing/2014/main" id="{EC436CE0-28F2-4C9E-DCD4-213FBF132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1640625D-6010-45DD-A843-51AAD704BCA5}"/>
              </a:ext>
            </a:extLst>
          </p:cNvPr>
          <p:cNvSpPr txBox="1"/>
          <p:nvPr/>
        </p:nvSpPr>
        <p:spPr>
          <a:xfrm>
            <a:off x="683567" y="604411"/>
            <a:ext cx="4032895" cy="584775"/>
          </a:xfrm>
          <a:prstGeom prst="rect">
            <a:avLst/>
          </a:prstGeom>
          <a:noFill/>
        </p:spPr>
        <p:txBody>
          <a:bodyPr wrap="square" rtlCol="0">
            <a:spAutoFit/>
          </a:bodyPr>
          <a:lstStyle/>
          <a:p>
            <a:r>
              <a:rPr lang="fr-FR" sz="3200" b="1" u="sng" dirty="0" err="1">
                <a:solidFill>
                  <a:srgbClr val="45A59D"/>
                </a:solidFill>
                <a:latin typeface="Work Sans" panose="00000500000000000000" pitchFamily="2" charset="0"/>
              </a:rPr>
              <a:t>Welcome</a:t>
            </a:r>
            <a:r>
              <a:rPr lang="fr-FR" sz="3200" b="1" u="sng" dirty="0">
                <a:solidFill>
                  <a:srgbClr val="45A59D"/>
                </a:solidFill>
                <a:latin typeface="Work Sans" panose="00000500000000000000" pitchFamily="2" charset="0"/>
              </a:rPr>
              <a:t> Desk </a:t>
            </a:r>
          </a:p>
        </p:txBody>
      </p:sp>
      <p:pic>
        <p:nvPicPr>
          <p:cNvPr id="6" name="Image 5" descr="Une image contenant bâtiment, texte, plein air, téléphone&#10;&#10;Description générée automatiquement">
            <a:extLst>
              <a:ext uri="{FF2B5EF4-FFF2-40B4-BE49-F238E27FC236}">
                <a16:creationId xmlns:a16="http://schemas.microsoft.com/office/drawing/2014/main" id="{44AB37B7-0F54-270A-79A5-DAB8385A3972}"/>
              </a:ext>
            </a:extLst>
          </p:cNvPr>
          <p:cNvPicPr>
            <a:picLocks noChangeAspect="1"/>
          </p:cNvPicPr>
          <p:nvPr/>
        </p:nvPicPr>
        <p:blipFill rotWithShape="1">
          <a:blip r:embed="rId3">
            <a:extLst>
              <a:ext uri="{28A0092B-C50C-407E-A947-70E740481C1C}">
                <a14:useLocalDpi xmlns:a14="http://schemas.microsoft.com/office/drawing/2010/main" val="0"/>
              </a:ext>
            </a:extLst>
          </a:blip>
          <a:srcRect l="19495" t="9102" r="21886" b="3805"/>
          <a:stretch/>
        </p:blipFill>
        <p:spPr>
          <a:xfrm rot="5400000">
            <a:off x="3414947" y="1476654"/>
            <a:ext cx="2520278" cy="2808312"/>
          </a:xfrm>
          <a:prstGeom prst="rect">
            <a:avLst/>
          </a:prstGeom>
          <a:ln>
            <a:noFill/>
          </a:ln>
          <a:effectLst>
            <a:softEdge rad="112500"/>
          </a:effectLst>
        </p:spPr>
      </p:pic>
      <p:pic>
        <p:nvPicPr>
          <p:cNvPr id="7" name="Image 6" descr="Une image contenant texte, plein air, ciel, nuage&#10;&#10;Description générée automatiquement">
            <a:extLst>
              <a:ext uri="{FF2B5EF4-FFF2-40B4-BE49-F238E27FC236}">
                <a16:creationId xmlns:a16="http://schemas.microsoft.com/office/drawing/2014/main" id="{D811BFEA-67E9-2384-DFDB-D0E93C0A5276}"/>
              </a:ext>
            </a:extLst>
          </p:cNvPr>
          <p:cNvPicPr>
            <a:picLocks noChangeAspect="1"/>
          </p:cNvPicPr>
          <p:nvPr/>
        </p:nvPicPr>
        <p:blipFill rotWithShape="1">
          <a:blip r:embed="rId4">
            <a:extLst>
              <a:ext uri="{28A0092B-C50C-407E-A947-70E740481C1C}">
                <a14:useLocalDpi xmlns:a14="http://schemas.microsoft.com/office/drawing/2010/main" val="0"/>
              </a:ext>
            </a:extLst>
          </a:blip>
          <a:srcRect l="13407" r="15730"/>
          <a:stretch/>
        </p:blipFill>
        <p:spPr>
          <a:xfrm rot="5400000">
            <a:off x="701499" y="1503017"/>
            <a:ext cx="2520278" cy="2687277"/>
          </a:xfrm>
          <a:prstGeom prst="rect">
            <a:avLst/>
          </a:prstGeom>
          <a:ln>
            <a:noFill/>
          </a:ln>
          <a:effectLst>
            <a:softEdge rad="112500"/>
          </a:effectLst>
        </p:spPr>
      </p:pic>
      <p:pic>
        <p:nvPicPr>
          <p:cNvPr id="10" name="Image 9" descr="Une image contenant texte, bâtiment, bannière, plein air&#10;&#10;Description générée automatiquement">
            <a:extLst>
              <a:ext uri="{FF2B5EF4-FFF2-40B4-BE49-F238E27FC236}">
                <a16:creationId xmlns:a16="http://schemas.microsoft.com/office/drawing/2014/main" id="{0C21EDB0-1A28-E2B9-E1AD-D998BD61EA2C}"/>
              </a:ext>
            </a:extLst>
          </p:cNvPr>
          <p:cNvPicPr>
            <a:picLocks noChangeAspect="1"/>
          </p:cNvPicPr>
          <p:nvPr/>
        </p:nvPicPr>
        <p:blipFill rotWithShape="1">
          <a:blip r:embed="rId5">
            <a:extLst>
              <a:ext uri="{28A0092B-C50C-407E-A947-70E740481C1C}">
                <a14:useLocalDpi xmlns:a14="http://schemas.microsoft.com/office/drawing/2010/main" val="0"/>
              </a:ext>
            </a:extLst>
          </a:blip>
          <a:srcRect l="20514" r="8657" b="13775"/>
          <a:stretch/>
        </p:blipFill>
        <p:spPr>
          <a:xfrm rot="5400000">
            <a:off x="6064629" y="1601130"/>
            <a:ext cx="2554432" cy="2525207"/>
          </a:xfrm>
          <a:prstGeom prst="rect">
            <a:avLst/>
          </a:prstGeom>
          <a:ln>
            <a:noFill/>
          </a:ln>
          <a:effectLst>
            <a:softEdge rad="112500"/>
          </a:effectLst>
        </p:spPr>
      </p:pic>
    </p:spTree>
    <p:extLst>
      <p:ext uri="{BB962C8B-B14F-4D97-AF65-F5344CB8AC3E}">
        <p14:creationId xmlns:p14="http://schemas.microsoft.com/office/powerpoint/2010/main" val="418662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dirty="0"/>
          </a:p>
        </p:txBody>
      </p:sp>
      <p:sp>
        <p:nvSpPr>
          <p:cNvPr id="5" name="ZoneTexte 4">
            <a:extLst>
              <a:ext uri="{FF2B5EF4-FFF2-40B4-BE49-F238E27FC236}">
                <a16:creationId xmlns:a16="http://schemas.microsoft.com/office/drawing/2014/main" id="{C2EA8683-5E2B-C1D7-7A56-42FD20D70525}"/>
              </a:ext>
            </a:extLst>
          </p:cNvPr>
          <p:cNvSpPr txBox="1"/>
          <p:nvPr/>
        </p:nvSpPr>
        <p:spPr>
          <a:xfrm>
            <a:off x="154887" y="404664"/>
            <a:ext cx="5777736" cy="5232202"/>
          </a:xfrm>
          <a:prstGeom prst="rect">
            <a:avLst/>
          </a:prstGeom>
          <a:noFill/>
        </p:spPr>
        <p:txBody>
          <a:bodyPr wrap="square" rtlCol="0">
            <a:spAutoFit/>
          </a:bodyPr>
          <a:lstStyle/>
          <a:p>
            <a:r>
              <a:rPr lang="fr-FR" sz="2800" b="1" u="sng" dirty="0">
                <a:solidFill>
                  <a:srgbClr val="45A59D"/>
                </a:solidFill>
                <a:latin typeface="Work Sans" panose="00000500000000000000" pitchFamily="2" charset="0"/>
              </a:rPr>
              <a:t>Tutorat</a:t>
            </a:r>
            <a:endParaRPr lang="fr-FR" u="sng" dirty="0">
              <a:latin typeface="Work Sans" panose="00000500000000000000" pitchFamily="2" charset="0"/>
            </a:endParaRPr>
          </a:p>
          <a:p>
            <a:endParaRPr lang="fr-FR" dirty="0">
              <a:latin typeface="Work Sans" panose="00000500000000000000" pitchFamily="2" charset="0"/>
            </a:endParaRPr>
          </a:p>
          <a:p>
            <a:endParaRPr lang="fr-FR" dirty="0">
              <a:latin typeface="Work Sans" panose="00000500000000000000" pitchFamily="2" charset="0"/>
            </a:endParaRPr>
          </a:p>
          <a:p>
            <a:pPr marL="285750" indent="-285750" algn="just">
              <a:buFont typeface="Arial" panose="020B0604020202020204" pitchFamily="34" charset="0"/>
              <a:buChar char="•"/>
            </a:pPr>
            <a:r>
              <a:rPr lang="fr-FR" dirty="0">
                <a:latin typeface="Work Sans" panose="00000500000000000000" pitchFamily="2" charset="0"/>
              </a:rPr>
              <a:t>La Direction des Relations Internationales propose aux étudiants internationaux individuels de l’Université de Tours des sessions de tutorat en méthodologie de travail et d’organisation, et de préparation aux examens, mais aussi pour répondre à vos questions de tous les jours (CAF, CPAM, Bourses, aides aux démarches administratives, etc.) </a:t>
            </a:r>
          </a:p>
          <a:p>
            <a:pPr marL="285750" indent="-285750" algn="just">
              <a:buFont typeface="Arial" panose="020B0604020202020204" pitchFamily="34" charset="0"/>
              <a:buChar char="•"/>
            </a:pPr>
            <a:r>
              <a:rPr lang="fr-FR" dirty="0">
                <a:latin typeface="Work Sans" panose="00000500000000000000" pitchFamily="2" charset="0"/>
              </a:rPr>
              <a:t>L’idée est de vous accompagner pendant toute l’année universitaire pour une meilleure réussite de vos études. </a:t>
            </a:r>
          </a:p>
          <a:p>
            <a:pPr marL="285750" indent="-285750" algn="just">
              <a:buFont typeface="Arial" panose="020B0604020202020204" pitchFamily="34" charset="0"/>
              <a:buChar char="•"/>
            </a:pPr>
            <a:r>
              <a:rPr lang="fr-FR" dirty="0">
                <a:latin typeface="Work Sans" panose="00000500000000000000" pitchFamily="2" charset="0"/>
              </a:rPr>
              <a:t>Contactez </a:t>
            </a:r>
            <a:r>
              <a:rPr lang="fr-FR" dirty="0">
                <a:latin typeface="Work Sans" panose="00000500000000000000" pitchFamily="2" charset="0"/>
                <a:hlinkClick r:id="rId2"/>
              </a:rPr>
              <a:t>welcomedesk@univ-tours.fr</a:t>
            </a:r>
            <a:r>
              <a:rPr lang="fr-FR" dirty="0">
                <a:latin typeface="Work Sans" panose="00000500000000000000" pitchFamily="2" charset="0"/>
              </a:rPr>
              <a:t> pour connaître les horaires des sessions dans votre composante. </a:t>
            </a:r>
          </a:p>
        </p:txBody>
      </p:sp>
      <p:pic>
        <p:nvPicPr>
          <p:cNvPr id="6" name="Picture 2">
            <a:extLst>
              <a:ext uri="{FF2B5EF4-FFF2-40B4-BE49-F238E27FC236}">
                <a16:creationId xmlns:a16="http://schemas.microsoft.com/office/drawing/2014/main" id="{C0A8109C-42E7-265F-7744-A8F897866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texte, ordinateur, capture d’écran, Site web&#10;&#10;Description générée automatiquement">
            <a:extLst>
              <a:ext uri="{FF2B5EF4-FFF2-40B4-BE49-F238E27FC236}">
                <a16:creationId xmlns:a16="http://schemas.microsoft.com/office/drawing/2014/main" id="{AFEBAAF9-1E3A-477B-AF67-436821FDC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7690" y="1196752"/>
            <a:ext cx="3026998" cy="4293614"/>
          </a:xfrm>
          <a:prstGeom prst="rect">
            <a:avLst/>
          </a:prstGeom>
        </p:spPr>
      </p:pic>
    </p:spTree>
    <p:extLst>
      <p:ext uri="{BB962C8B-B14F-4D97-AF65-F5344CB8AC3E}">
        <p14:creationId xmlns:p14="http://schemas.microsoft.com/office/powerpoint/2010/main" val="1865524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dirty="0"/>
          </a:p>
        </p:txBody>
      </p:sp>
      <p:pic>
        <p:nvPicPr>
          <p:cNvPr id="6" name="Picture 2">
            <a:extLst>
              <a:ext uri="{FF2B5EF4-FFF2-40B4-BE49-F238E27FC236}">
                <a16:creationId xmlns:a16="http://schemas.microsoft.com/office/drawing/2014/main" id="{C0A8109C-42E7-265F-7744-A8F897866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ADA30151-0DB6-4F7F-AEC8-FD527C72F51D}"/>
              </a:ext>
            </a:extLst>
          </p:cNvPr>
          <p:cNvSpPr txBox="1"/>
          <p:nvPr/>
        </p:nvSpPr>
        <p:spPr>
          <a:xfrm>
            <a:off x="422165" y="1133725"/>
            <a:ext cx="8280920" cy="4524315"/>
          </a:xfrm>
          <a:prstGeom prst="rect">
            <a:avLst/>
          </a:prstGeom>
          <a:noFill/>
        </p:spPr>
        <p:txBody>
          <a:bodyPr wrap="square" rtlCol="0">
            <a:spAutoFit/>
          </a:bodyPr>
          <a:lstStyle/>
          <a:p>
            <a:endParaRPr lang="fr-FR" dirty="0">
              <a:latin typeface="Work Sans" panose="00000500000000000000" pitchFamily="2" charset="0"/>
            </a:endParaRPr>
          </a:p>
          <a:p>
            <a:r>
              <a:rPr lang="fr-FR" b="1" dirty="0">
                <a:solidFill>
                  <a:srgbClr val="45A59D"/>
                </a:solidFill>
                <a:latin typeface="Work Sans" panose="00000500000000000000" pitchFamily="2" charset="0"/>
              </a:rPr>
              <a:t>Fac à Vélo </a:t>
            </a:r>
            <a:r>
              <a:rPr lang="fr-FR" dirty="0">
                <a:latin typeface="Work Sans" panose="00000500000000000000" pitchFamily="2" charset="0"/>
              </a:rPr>
              <a:t>(</a:t>
            </a:r>
            <a:r>
              <a:rPr lang="fr-FR" dirty="0">
                <a:latin typeface="Work Sans" panose="00000500000000000000" pitchFamily="2" charset="0"/>
                <a:hlinkClick r:id="rId3">
                  <a:extLst>
                    <a:ext uri="{A12FA001-AC4F-418D-AE19-62706E023703}">
                      <ahyp:hlinkClr xmlns:ahyp="http://schemas.microsoft.com/office/drawing/2018/hyperlinkcolor" val="tx"/>
                    </a:ext>
                  </a:extLst>
                </a:hlinkClick>
              </a:rPr>
              <a:t>https://www.univ-tours.fr/campus/accueil-sport-1/accueil-sport/activites/faca-velo</a:t>
            </a:r>
            <a:r>
              <a:rPr lang="fr-FR" dirty="0">
                <a:latin typeface="Work Sans" panose="00000500000000000000" pitchFamily="2" charset="0"/>
              </a:rPr>
              <a:t>) </a:t>
            </a:r>
          </a:p>
          <a:p>
            <a:endParaRPr lang="fr-FR" dirty="0">
              <a:latin typeface="Work Sans" panose="00000500000000000000" pitchFamily="2" charset="0"/>
            </a:endParaRPr>
          </a:p>
          <a:p>
            <a:r>
              <a:rPr lang="fr-FR" b="1" dirty="0">
                <a:latin typeface="Work Sans" panose="00000500000000000000" pitchFamily="2" charset="0"/>
              </a:rPr>
              <a:t>Jeudi 11 septembre 2025 de 18h00 à 22h00</a:t>
            </a:r>
          </a:p>
          <a:p>
            <a:r>
              <a:rPr lang="fr-FR" dirty="0">
                <a:latin typeface="Work Sans" panose="00000500000000000000" pitchFamily="2" charset="0"/>
              </a:rPr>
              <a:t>Parcours à vélo dans la ville </a:t>
            </a:r>
          </a:p>
          <a:p>
            <a:r>
              <a:rPr lang="fr-FR" dirty="0">
                <a:latin typeface="Work Sans" panose="00000500000000000000" pitchFamily="2" charset="0"/>
              </a:rPr>
              <a:t>Découverte des services de l’université </a:t>
            </a:r>
          </a:p>
          <a:p>
            <a:r>
              <a:rPr lang="fr-FR" dirty="0">
                <a:latin typeface="Work Sans" panose="00000500000000000000" pitchFamily="2" charset="0"/>
              </a:rPr>
              <a:t>Prêt de vélo possible </a:t>
            </a:r>
          </a:p>
          <a:p>
            <a:r>
              <a:rPr lang="fr-FR" dirty="0">
                <a:latin typeface="Work Sans" panose="00000500000000000000" pitchFamily="2" charset="0"/>
              </a:rPr>
              <a:t>Inscription à l’avance sur le site web du SUAPS </a:t>
            </a:r>
          </a:p>
          <a:p>
            <a:endParaRPr lang="fr-FR" dirty="0">
              <a:latin typeface="Work Sans" panose="00000500000000000000" pitchFamily="2" charset="0"/>
            </a:endParaRPr>
          </a:p>
          <a:p>
            <a:endParaRPr lang="fr-FR" b="1" dirty="0">
              <a:solidFill>
                <a:srgbClr val="45A59D"/>
              </a:solidFill>
              <a:latin typeface="Work Sans" panose="00000500000000000000" pitchFamily="2" charset="0"/>
            </a:endParaRPr>
          </a:p>
          <a:p>
            <a:r>
              <a:rPr lang="fr-FR" b="1" dirty="0">
                <a:solidFill>
                  <a:srgbClr val="45A59D"/>
                </a:solidFill>
                <a:latin typeface="Work Sans" panose="00000500000000000000" pitchFamily="2" charset="0"/>
              </a:rPr>
              <a:t>Festival de rentrée </a:t>
            </a:r>
            <a:r>
              <a:rPr lang="fr-FR" dirty="0">
                <a:latin typeface="Work Sans" panose="00000500000000000000" pitchFamily="2" charset="0"/>
              </a:rPr>
              <a:t>(</a:t>
            </a:r>
            <a:r>
              <a:rPr lang="fr-FR" dirty="0">
                <a:latin typeface="Work Sans" panose="00000500000000000000" pitchFamily="2" charset="0"/>
                <a:hlinkClick r:id="rId4">
                  <a:extLst>
                    <a:ext uri="{A12FA001-AC4F-418D-AE19-62706E023703}">
                      <ahyp:hlinkClr xmlns:ahyp="http://schemas.microsoft.com/office/drawing/2018/hyperlinkcolor" val="tx"/>
                    </a:ext>
                  </a:extLst>
                </a:hlinkClick>
              </a:rPr>
              <a:t>https://rentree.univ-tours.fr/infos-pratiques-festival-de-rentree.html</a:t>
            </a:r>
            <a:r>
              <a:rPr lang="fr-FR" dirty="0">
                <a:latin typeface="Work Sans" panose="00000500000000000000" pitchFamily="2" charset="0"/>
              </a:rPr>
              <a:t>) </a:t>
            </a:r>
          </a:p>
          <a:p>
            <a:endParaRPr lang="fr-FR" dirty="0">
              <a:latin typeface="Work Sans" panose="00000500000000000000" pitchFamily="2" charset="0"/>
            </a:endParaRPr>
          </a:p>
          <a:p>
            <a:r>
              <a:rPr lang="fr-FR" b="1" dirty="0">
                <a:latin typeface="Work Sans" panose="00000500000000000000" pitchFamily="2" charset="0"/>
              </a:rPr>
              <a:t>Jeudi 25 septembre 2025 de 12h00 à 18h30 à la place Anatole France </a:t>
            </a:r>
          </a:p>
          <a:p>
            <a:r>
              <a:rPr lang="fr-FR" dirty="0">
                <a:latin typeface="Work Sans" panose="00000500000000000000" pitchFamily="2" charset="0"/>
              </a:rPr>
              <a:t>Tous les services universitaires, des lots à gagner, concert… </a:t>
            </a:r>
          </a:p>
        </p:txBody>
      </p:sp>
      <p:sp>
        <p:nvSpPr>
          <p:cNvPr id="2" name="ZoneTexte 1">
            <a:extLst>
              <a:ext uri="{FF2B5EF4-FFF2-40B4-BE49-F238E27FC236}">
                <a16:creationId xmlns:a16="http://schemas.microsoft.com/office/drawing/2014/main" id="{39F3BB2D-6CD0-48B4-8D67-F2335B78EDA1}"/>
              </a:ext>
            </a:extLst>
          </p:cNvPr>
          <p:cNvSpPr txBox="1"/>
          <p:nvPr/>
        </p:nvSpPr>
        <p:spPr>
          <a:xfrm>
            <a:off x="395536" y="610505"/>
            <a:ext cx="4785864" cy="523220"/>
          </a:xfrm>
          <a:prstGeom prst="rect">
            <a:avLst/>
          </a:prstGeom>
          <a:noFill/>
        </p:spPr>
        <p:txBody>
          <a:bodyPr wrap="square" rtlCol="0">
            <a:spAutoFit/>
          </a:bodyPr>
          <a:lstStyle/>
          <a:p>
            <a:r>
              <a:rPr lang="fr-FR" sz="2800" b="1" u="sng" dirty="0">
                <a:solidFill>
                  <a:srgbClr val="45A59D"/>
                </a:solidFill>
                <a:latin typeface="Work Sans" panose="00000500000000000000" pitchFamily="2" charset="0"/>
              </a:rPr>
              <a:t>Evénements de la rentrée </a:t>
            </a:r>
          </a:p>
        </p:txBody>
      </p:sp>
    </p:spTree>
    <p:extLst>
      <p:ext uri="{BB962C8B-B14F-4D97-AF65-F5344CB8AC3E}">
        <p14:creationId xmlns:p14="http://schemas.microsoft.com/office/powerpoint/2010/main" val="3918933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habits, chaussures, personne, plein air&#10;&#10;Description générée automatiquement">
            <a:extLst>
              <a:ext uri="{FF2B5EF4-FFF2-40B4-BE49-F238E27FC236}">
                <a16:creationId xmlns:a16="http://schemas.microsoft.com/office/drawing/2014/main" id="{79765AC4-9849-5211-7399-14819616F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3190" y="889566"/>
            <a:ext cx="3699290" cy="5196067"/>
          </a:xfrm>
          <a:prstGeom prst="rect">
            <a:avLst/>
          </a:prstGeom>
        </p:spPr>
      </p:pic>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5" name="ZoneTexte 4">
            <a:extLst>
              <a:ext uri="{FF2B5EF4-FFF2-40B4-BE49-F238E27FC236}">
                <a16:creationId xmlns:a16="http://schemas.microsoft.com/office/drawing/2014/main" id="{E6426026-61C3-79D0-6DCE-5A762F789354}"/>
              </a:ext>
            </a:extLst>
          </p:cNvPr>
          <p:cNvSpPr txBox="1"/>
          <p:nvPr/>
        </p:nvSpPr>
        <p:spPr>
          <a:xfrm>
            <a:off x="395536" y="1674673"/>
            <a:ext cx="4536504" cy="3508653"/>
          </a:xfrm>
          <a:prstGeom prst="rect">
            <a:avLst/>
          </a:prstGeom>
          <a:noFill/>
        </p:spPr>
        <p:txBody>
          <a:bodyPr wrap="square" rtlCol="0">
            <a:spAutoFit/>
          </a:bodyPr>
          <a:lstStyle/>
          <a:p>
            <a:pPr algn="ctr"/>
            <a:endParaRPr lang="fr-FR" sz="2400" dirty="0">
              <a:latin typeface="Work Sans" panose="00000500000000000000" pitchFamily="2" charset="0"/>
            </a:endParaRPr>
          </a:p>
          <a:p>
            <a:pPr marL="457200" indent="-457200" algn="just">
              <a:buFont typeface="Arial" panose="020B0604020202020204" pitchFamily="34" charset="0"/>
              <a:buChar char="•"/>
            </a:pPr>
            <a:r>
              <a:rPr lang="fr-FR" dirty="0">
                <a:latin typeface="Work Sans" panose="00000500000000000000" pitchFamily="2" charset="0"/>
              </a:rPr>
              <a:t>Toutes les informations utiles et nécessaires pour votre séjour à Tours se trouvent dans le guide de l’étudiant international</a:t>
            </a:r>
          </a:p>
          <a:p>
            <a:pPr marL="457200" indent="-457200" algn="just">
              <a:buFont typeface="Arial" panose="020B0604020202020204" pitchFamily="34" charset="0"/>
              <a:buChar char="•"/>
            </a:pPr>
            <a:r>
              <a:rPr lang="fr-FR" dirty="0">
                <a:latin typeface="Work Sans" panose="00000500000000000000" pitchFamily="2" charset="0"/>
              </a:rPr>
              <a:t>Le guide est téléchargeable sur  notre site : </a:t>
            </a:r>
            <a:r>
              <a:rPr lang="fr-FR" dirty="0">
                <a:latin typeface="Work Sans" panose="00000500000000000000" pitchFamily="2" charset="0"/>
                <a:hlinkClick r:id="rId3"/>
              </a:rPr>
              <a:t>https://www.univ-tours.fr/international/etudes-stages-a-tours/etudiants-internationaux/5-accueil-des-etudiants-internationaux-le-welcome-desk</a:t>
            </a:r>
            <a:endParaRPr lang="fr-FR" dirty="0">
              <a:latin typeface="Work Sans" panose="00000500000000000000" pitchFamily="2" charset="0"/>
            </a:endParaRPr>
          </a:p>
        </p:txBody>
      </p:sp>
      <p:pic>
        <p:nvPicPr>
          <p:cNvPr id="2" name="Picture 2">
            <a:extLst>
              <a:ext uri="{FF2B5EF4-FFF2-40B4-BE49-F238E27FC236}">
                <a16:creationId xmlns:a16="http://schemas.microsoft.com/office/drawing/2014/main" id="{EC436CE0-28F2-4C9E-DCD4-213FBF132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96CF31F5-A373-460C-8996-98E5398C9E79}"/>
              </a:ext>
            </a:extLst>
          </p:cNvPr>
          <p:cNvSpPr txBox="1"/>
          <p:nvPr/>
        </p:nvSpPr>
        <p:spPr>
          <a:xfrm>
            <a:off x="251520" y="623585"/>
            <a:ext cx="4536504" cy="400110"/>
          </a:xfrm>
          <a:prstGeom prst="rect">
            <a:avLst/>
          </a:prstGeom>
          <a:noFill/>
        </p:spPr>
        <p:txBody>
          <a:bodyPr wrap="square" rtlCol="0">
            <a:spAutoFit/>
          </a:bodyPr>
          <a:lstStyle/>
          <a:p>
            <a:r>
              <a:rPr lang="fr-FR" sz="2000" b="1" u="sng" dirty="0">
                <a:solidFill>
                  <a:srgbClr val="45A59D"/>
                </a:solidFill>
                <a:latin typeface="Work Sans" panose="00000500000000000000" pitchFamily="2" charset="0"/>
              </a:rPr>
              <a:t>Guide de l’étudiant international </a:t>
            </a:r>
          </a:p>
        </p:txBody>
      </p:sp>
    </p:spTree>
    <p:extLst>
      <p:ext uri="{BB962C8B-B14F-4D97-AF65-F5344CB8AC3E}">
        <p14:creationId xmlns:p14="http://schemas.microsoft.com/office/powerpoint/2010/main" val="2949184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5" name="ZoneTexte 4">
            <a:extLst>
              <a:ext uri="{FF2B5EF4-FFF2-40B4-BE49-F238E27FC236}">
                <a16:creationId xmlns:a16="http://schemas.microsoft.com/office/drawing/2014/main" id="{E6426026-61C3-79D0-6DCE-5A762F789354}"/>
              </a:ext>
            </a:extLst>
          </p:cNvPr>
          <p:cNvSpPr txBox="1"/>
          <p:nvPr/>
        </p:nvSpPr>
        <p:spPr>
          <a:xfrm>
            <a:off x="179511" y="3717032"/>
            <a:ext cx="8784976" cy="2169825"/>
          </a:xfrm>
          <a:prstGeom prst="rect">
            <a:avLst/>
          </a:prstGeom>
          <a:noFill/>
        </p:spPr>
        <p:txBody>
          <a:bodyPr wrap="square" rtlCol="0">
            <a:spAutoFit/>
          </a:bodyPr>
          <a:lstStyle/>
          <a:p>
            <a:pPr algn="just"/>
            <a:r>
              <a:rPr lang="fr-FR" sz="2100" b="1" dirty="0">
                <a:solidFill>
                  <a:srgbClr val="45A59D"/>
                </a:solidFill>
                <a:latin typeface="Work Sans" panose="00000500000000000000" pitchFamily="2" charset="0"/>
              </a:rPr>
              <a:t>Accueil et Intégration des Etudiants internationaux individuels </a:t>
            </a:r>
          </a:p>
          <a:p>
            <a:pPr algn="ctr"/>
            <a:endParaRPr lang="fr-FR" sz="2000" dirty="0">
              <a:latin typeface="Work Sans" panose="00000500000000000000" pitchFamily="2" charset="0"/>
            </a:endParaRPr>
          </a:p>
          <a:p>
            <a:pPr algn="ctr"/>
            <a:r>
              <a:rPr lang="fr-FR" sz="2000" dirty="0" err="1">
                <a:latin typeface="Work Sans" panose="00000500000000000000" pitchFamily="2" charset="0"/>
              </a:rPr>
              <a:t>Eunjin</a:t>
            </a:r>
            <a:r>
              <a:rPr lang="fr-FR" sz="2000" dirty="0">
                <a:latin typeface="Work Sans" panose="00000500000000000000" pitchFamily="2" charset="0"/>
              </a:rPr>
              <a:t> LEE : 02 47 36 78 38 / </a:t>
            </a:r>
            <a:r>
              <a:rPr lang="fr-FR" sz="2000" dirty="0">
                <a:latin typeface="Work Sans" panose="00000500000000000000" pitchFamily="2" charset="0"/>
                <a:hlinkClick r:id="rId2"/>
              </a:rPr>
              <a:t>welcomedesk@univ-tours.fr</a:t>
            </a:r>
            <a:r>
              <a:rPr lang="fr-FR" sz="2000" dirty="0">
                <a:latin typeface="Work Sans" panose="00000500000000000000" pitchFamily="2" charset="0"/>
              </a:rPr>
              <a:t> </a:t>
            </a:r>
          </a:p>
          <a:p>
            <a:pPr algn="ctr"/>
            <a:endParaRPr lang="fr-FR" sz="2000" dirty="0">
              <a:latin typeface="Work Sans" panose="00000500000000000000" pitchFamily="2" charset="0"/>
            </a:endParaRPr>
          </a:p>
          <a:p>
            <a:pPr algn="ctr"/>
            <a:r>
              <a:rPr lang="fr-FR" dirty="0">
                <a:latin typeface="Work Sans" panose="00000500000000000000" pitchFamily="2" charset="0"/>
              </a:rPr>
              <a:t>60 rue du Plat d’Etain à Tours, Bâtiment A, RDC</a:t>
            </a:r>
            <a:endParaRPr lang="fr-FR" sz="2000" dirty="0">
              <a:latin typeface="Work Sans" panose="00000500000000000000" pitchFamily="2" charset="0"/>
            </a:endParaRPr>
          </a:p>
          <a:p>
            <a:pPr algn="ctr"/>
            <a:r>
              <a:rPr lang="fr-FR" dirty="0">
                <a:latin typeface="Work Sans" panose="00000500000000000000" pitchFamily="2" charset="0"/>
              </a:rPr>
              <a:t>Lundi &gt; Vendredi : 9h-12h / 14h-17h</a:t>
            </a:r>
            <a:endParaRPr lang="fr-FR" sz="1600" dirty="0">
              <a:latin typeface="Work Sans" panose="00000500000000000000" pitchFamily="2" charset="0"/>
            </a:endParaRPr>
          </a:p>
          <a:p>
            <a:pPr algn="ctr"/>
            <a:endParaRPr lang="fr-FR" dirty="0"/>
          </a:p>
        </p:txBody>
      </p:sp>
      <p:pic>
        <p:nvPicPr>
          <p:cNvPr id="2" name="Picture 2">
            <a:extLst>
              <a:ext uri="{FF2B5EF4-FFF2-40B4-BE49-F238E27FC236}">
                <a16:creationId xmlns:a16="http://schemas.microsoft.com/office/drawing/2014/main" id="{6350D932-5495-34E1-AEE4-9A8E67D56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44B90B2C-5F24-47F6-91F4-635B82368B1E}"/>
              </a:ext>
            </a:extLst>
          </p:cNvPr>
          <p:cNvSpPr txBox="1"/>
          <p:nvPr/>
        </p:nvSpPr>
        <p:spPr>
          <a:xfrm>
            <a:off x="179511" y="832615"/>
            <a:ext cx="8712969" cy="1708160"/>
          </a:xfrm>
          <a:prstGeom prst="rect">
            <a:avLst/>
          </a:prstGeom>
          <a:noFill/>
        </p:spPr>
        <p:txBody>
          <a:bodyPr wrap="square" rtlCol="0">
            <a:spAutoFit/>
          </a:bodyPr>
          <a:lstStyle/>
          <a:p>
            <a:pPr algn="ctr"/>
            <a:endParaRPr lang="fr-FR" sz="3500" b="1" dirty="0">
              <a:solidFill>
                <a:srgbClr val="45A59D"/>
              </a:solidFill>
            </a:endParaRPr>
          </a:p>
          <a:p>
            <a:pPr algn="ctr"/>
            <a:r>
              <a:rPr lang="fr-FR" sz="3500" b="1" dirty="0">
                <a:solidFill>
                  <a:srgbClr val="45A59D"/>
                </a:solidFill>
                <a:latin typeface="Work Sans" panose="00000500000000000000" pitchFamily="2" charset="0"/>
              </a:rPr>
              <a:t>Merci ! </a:t>
            </a:r>
          </a:p>
          <a:p>
            <a:pPr algn="ctr"/>
            <a:r>
              <a:rPr lang="fr-FR" sz="3500" b="1" dirty="0">
                <a:solidFill>
                  <a:srgbClr val="45A59D"/>
                </a:solidFill>
                <a:latin typeface="Work Sans" panose="00000500000000000000" pitchFamily="2" charset="0"/>
              </a:rPr>
              <a:t>Au plaisir de vous accueillir à Tours  </a:t>
            </a:r>
          </a:p>
        </p:txBody>
      </p:sp>
    </p:spTree>
    <p:extLst>
      <p:ext uri="{BB962C8B-B14F-4D97-AF65-F5344CB8AC3E}">
        <p14:creationId xmlns:p14="http://schemas.microsoft.com/office/powerpoint/2010/main" val="224643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3B217C74-708B-02A8-FF85-1609F9A72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9BDF3FFB-4581-4E44-8261-38CA0D199F29}"/>
              </a:ext>
            </a:extLst>
          </p:cNvPr>
          <p:cNvSpPr txBox="1"/>
          <p:nvPr/>
        </p:nvSpPr>
        <p:spPr>
          <a:xfrm>
            <a:off x="251520" y="319489"/>
            <a:ext cx="5832648"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Préparer votre arrivée </a:t>
            </a:r>
          </a:p>
        </p:txBody>
      </p:sp>
      <p:sp>
        <p:nvSpPr>
          <p:cNvPr id="5" name="ZoneTexte 4">
            <a:extLst>
              <a:ext uri="{FF2B5EF4-FFF2-40B4-BE49-F238E27FC236}">
                <a16:creationId xmlns:a16="http://schemas.microsoft.com/office/drawing/2014/main" id="{0E2E70E4-7D0B-42E6-B336-500BFF817020}"/>
              </a:ext>
            </a:extLst>
          </p:cNvPr>
          <p:cNvSpPr txBox="1"/>
          <p:nvPr/>
        </p:nvSpPr>
        <p:spPr>
          <a:xfrm>
            <a:off x="377532" y="991358"/>
            <a:ext cx="8388933" cy="5078313"/>
          </a:xfrm>
          <a:prstGeom prst="rect">
            <a:avLst/>
          </a:prstGeom>
          <a:noFill/>
        </p:spPr>
        <p:txBody>
          <a:bodyPr wrap="square" rtlCol="0">
            <a:spAutoFit/>
          </a:bodyPr>
          <a:lstStyle/>
          <a:p>
            <a:r>
              <a:rPr lang="fr-FR" dirty="0">
                <a:latin typeface="Work Sans" panose="00000500000000000000" pitchFamily="2" charset="0"/>
              </a:rPr>
              <a:t>Voiture, train, avion, bus…</a:t>
            </a:r>
          </a:p>
          <a:p>
            <a:pPr algn="just"/>
            <a:r>
              <a:rPr lang="fr-FR" dirty="0">
                <a:latin typeface="Work Sans" panose="00000500000000000000" pitchFamily="2" charset="0"/>
              </a:rPr>
              <a:t>Selon votre budget, voici plusieurs options pour rejoindre Tours ou Blois…</a:t>
            </a:r>
          </a:p>
          <a:p>
            <a:endParaRPr lang="fr-FR" dirty="0">
              <a:latin typeface="Work Sans" panose="00000500000000000000" pitchFamily="2" charset="0"/>
            </a:endParaRPr>
          </a:p>
          <a:p>
            <a:r>
              <a:rPr lang="fr-FR" b="1" dirty="0">
                <a:solidFill>
                  <a:srgbClr val="45A59D"/>
                </a:solidFill>
                <a:latin typeface="Work Sans" panose="00000500000000000000" pitchFamily="2" charset="0"/>
              </a:rPr>
              <a:t>Depuis Paris </a:t>
            </a:r>
          </a:p>
          <a:p>
            <a:endParaRPr lang="fr-FR" dirty="0">
              <a:latin typeface="Work Sans" panose="00000500000000000000" pitchFamily="2" charset="0"/>
            </a:endParaRPr>
          </a:p>
          <a:p>
            <a:r>
              <a:rPr lang="fr-FR" b="1" dirty="0">
                <a:solidFill>
                  <a:srgbClr val="45A59D"/>
                </a:solidFill>
                <a:latin typeface="Work Sans" panose="00000500000000000000" pitchFamily="2" charset="0"/>
              </a:rPr>
              <a:t>&gt; En bus </a:t>
            </a:r>
            <a:r>
              <a:rPr lang="fr-FR" dirty="0">
                <a:latin typeface="Work Sans" panose="00000500000000000000" pitchFamily="2" charset="0"/>
              </a:rPr>
              <a:t>(</a:t>
            </a:r>
            <a:r>
              <a:rPr lang="fr-FR" dirty="0">
                <a:latin typeface="Work Sans" panose="00000500000000000000" pitchFamily="2" charset="0"/>
                <a:hlinkClick r:id="rId3"/>
              </a:rPr>
              <a:t>www.flixbus.fr</a:t>
            </a:r>
            <a:r>
              <a:rPr lang="fr-FR" dirty="0">
                <a:latin typeface="Work Sans" panose="00000500000000000000" pitchFamily="2" charset="0"/>
              </a:rPr>
              <a:t> / </a:t>
            </a:r>
            <a:r>
              <a:rPr lang="fr-FR" dirty="0">
                <a:latin typeface="Work Sans" panose="00000500000000000000" pitchFamily="2" charset="0"/>
                <a:hlinkClick r:id="rId4"/>
              </a:rPr>
              <a:t>www.blablacar.fr/bus</a:t>
            </a:r>
            <a:r>
              <a:rPr lang="fr-FR" dirty="0">
                <a:latin typeface="Work Sans" panose="00000500000000000000" pitchFamily="2" charset="0"/>
              </a:rPr>
              <a:t>) </a:t>
            </a:r>
          </a:p>
          <a:p>
            <a:pPr marL="285750" indent="-285750" algn="just">
              <a:buFont typeface="Arial" panose="020B0604020202020204" pitchFamily="34" charset="0"/>
              <a:buChar char="•"/>
            </a:pPr>
            <a:r>
              <a:rPr lang="fr-FR" dirty="0">
                <a:latin typeface="Work Sans" panose="00000500000000000000" pitchFamily="2" charset="0"/>
              </a:rPr>
              <a:t>Bus low-cost entre Paris et Tours ou Paris et Blois (trajet dure environ 3h30 et coûte moins de 20€) </a:t>
            </a:r>
          </a:p>
          <a:p>
            <a:pPr marL="285750" indent="-285750" algn="just">
              <a:buFont typeface="Arial" panose="020B0604020202020204" pitchFamily="34" charset="0"/>
              <a:buChar char="•"/>
            </a:pPr>
            <a:r>
              <a:rPr lang="fr-FR" dirty="0">
                <a:latin typeface="Work Sans" panose="00000500000000000000" pitchFamily="2" charset="0"/>
              </a:rPr>
              <a:t>A Tours, tous les départs et arrivées de ces bus se font au 168 rue Edouard Vaillant, à 5 min à pied de la gare de Tours </a:t>
            </a:r>
          </a:p>
          <a:p>
            <a:pPr marL="285750" indent="-285750" algn="just">
              <a:buFont typeface="Arial" panose="020B0604020202020204" pitchFamily="34" charset="0"/>
              <a:buChar char="•"/>
            </a:pPr>
            <a:r>
              <a:rPr lang="fr-FR" dirty="0">
                <a:latin typeface="Work Sans" panose="00000500000000000000" pitchFamily="2" charset="0"/>
              </a:rPr>
              <a:t>A Blois, l’arrêt de ces bus se trouve au Rue Germaine </a:t>
            </a:r>
            <a:r>
              <a:rPr lang="fr-FR" dirty="0" err="1">
                <a:latin typeface="Work Sans" panose="00000500000000000000" pitchFamily="2" charset="0"/>
              </a:rPr>
              <a:t>Thillon</a:t>
            </a:r>
            <a:r>
              <a:rPr lang="fr-FR" dirty="0">
                <a:latin typeface="Work Sans" panose="00000500000000000000" pitchFamily="2" charset="0"/>
              </a:rPr>
              <a:t>, à 5min à pied de la gare de Blois</a:t>
            </a:r>
          </a:p>
          <a:p>
            <a:endParaRPr lang="fr-FR" dirty="0">
              <a:latin typeface="Work Sans" panose="00000500000000000000" pitchFamily="2" charset="0"/>
            </a:endParaRPr>
          </a:p>
          <a:p>
            <a:r>
              <a:rPr lang="fr-FR" b="1" dirty="0">
                <a:solidFill>
                  <a:srgbClr val="45A59D"/>
                </a:solidFill>
                <a:latin typeface="Work Sans" panose="00000500000000000000" pitchFamily="2" charset="0"/>
              </a:rPr>
              <a:t>&gt; En covoiturage </a:t>
            </a:r>
            <a:r>
              <a:rPr lang="fr-FR" dirty="0">
                <a:latin typeface="Work Sans" panose="00000500000000000000" pitchFamily="2" charset="0"/>
              </a:rPr>
              <a:t>(</a:t>
            </a:r>
            <a:r>
              <a:rPr lang="fr-FR" dirty="0">
                <a:latin typeface="Work Sans" panose="00000500000000000000" pitchFamily="2" charset="0"/>
                <a:hlinkClick r:id="rId5"/>
              </a:rPr>
              <a:t>www.blablacar.fr</a:t>
            </a:r>
            <a:r>
              <a:rPr lang="fr-FR" dirty="0">
                <a:latin typeface="Work Sans" panose="00000500000000000000" pitchFamily="2" charset="0"/>
              </a:rPr>
              <a:t>) </a:t>
            </a:r>
          </a:p>
          <a:p>
            <a:pPr marL="285750" indent="-285750">
              <a:buFont typeface="Arial" panose="020B0604020202020204" pitchFamily="34" charset="0"/>
              <a:buChar char="•"/>
            </a:pPr>
            <a:r>
              <a:rPr lang="fr-FR" dirty="0">
                <a:latin typeface="Work Sans" panose="00000500000000000000" pitchFamily="2" charset="0"/>
              </a:rPr>
              <a:t>Le site Blablacar est un site populaire de covoiturage en France </a:t>
            </a:r>
          </a:p>
          <a:p>
            <a:pPr marL="285750" indent="-285750" algn="just">
              <a:buFont typeface="Arial" panose="020B0604020202020204" pitchFamily="34" charset="0"/>
              <a:buChar char="•"/>
            </a:pPr>
            <a:r>
              <a:rPr lang="fr-FR" dirty="0">
                <a:latin typeface="Work Sans" panose="00000500000000000000" pitchFamily="2" charset="0"/>
              </a:rPr>
              <a:t>Vous pouvez trouver un covoiturage depuis l’aéroport ou depuis Paris pour un coût d’environ 20€ </a:t>
            </a:r>
          </a:p>
        </p:txBody>
      </p:sp>
      <p:pic>
        <p:nvPicPr>
          <p:cNvPr id="10" name="Image 9" descr="Une image contenant transport, véhicule, plein air, Véhicule terrestre&#10;&#10;Description générée automatiquement">
            <a:extLst>
              <a:ext uri="{FF2B5EF4-FFF2-40B4-BE49-F238E27FC236}">
                <a16:creationId xmlns:a16="http://schemas.microsoft.com/office/drawing/2014/main" id="{E33AC283-93FB-4901-BA31-7EDB967D24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168" y="1628800"/>
            <a:ext cx="2688116" cy="1106048"/>
          </a:xfrm>
          <a:prstGeom prst="rect">
            <a:avLst/>
          </a:prstGeom>
          <a:ln>
            <a:noFill/>
          </a:ln>
          <a:effectLst>
            <a:softEdge rad="112500"/>
          </a:effectLst>
        </p:spPr>
      </p:pic>
    </p:spTree>
    <p:extLst>
      <p:ext uri="{BB962C8B-B14F-4D97-AF65-F5344CB8AC3E}">
        <p14:creationId xmlns:p14="http://schemas.microsoft.com/office/powerpoint/2010/main" val="2140706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3B217C74-708B-02A8-FF85-1609F9A72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9BDF3FFB-4581-4E44-8261-38CA0D199F29}"/>
              </a:ext>
            </a:extLst>
          </p:cNvPr>
          <p:cNvSpPr txBox="1"/>
          <p:nvPr/>
        </p:nvSpPr>
        <p:spPr>
          <a:xfrm>
            <a:off x="345712" y="322613"/>
            <a:ext cx="5832648"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A votre arrivée </a:t>
            </a:r>
          </a:p>
        </p:txBody>
      </p:sp>
      <p:sp>
        <p:nvSpPr>
          <p:cNvPr id="5" name="ZoneTexte 4">
            <a:extLst>
              <a:ext uri="{FF2B5EF4-FFF2-40B4-BE49-F238E27FC236}">
                <a16:creationId xmlns:a16="http://schemas.microsoft.com/office/drawing/2014/main" id="{0E2E70E4-7D0B-42E6-B336-500BFF817020}"/>
              </a:ext>
            </a:extLst>
          </p:cNvPr>
          <p:cNvSpPr txBox="1"/>
          <p:nvPr/>
        </p:nvSpPr>
        <p:spPr>
          <a:xfrm>
            <a:off x="359086" y="902427"/>
            <a:ext cx="8136904" cy="5355312"/>
          </a:xfrm>
          <a:prstGeom prst="rect">
            <a:avLst/>
          </a:prstGeom>
          <a:noFill/>
        </p:spPr>
        <p:txBody>
          <a:bodyPr wrap="square" rtlCol="0">
            <a:spAutoFit/>
          </a:bodyPr>
          <a:lstStyle/>
          <a:p>
            <a:r>
              <a:rPr lang="fr-FR" b="1" dirty="0">
                <a:latin typeface="Work Sans" panose="00000500000000000000" pitchFamily="2" charset="0"/>
              </a:rPr>
              <a:t>Rejoindre votre logement </a:t>
            </a:r>
          </a:p>
          <a:p>
            <a:endParaRPr lang="fr-FR" dirty="0">
              <a:latin typeface="Work Sans" panose="00000500000000000000" pitchFamily="2" charset="0"/>
            </a:endParaRPr>
          </a:p>
          <a:p>
            <a:pPr algn="just"/>
            <a:r>
              <a:rPr lang="fr-FR" dirty="0">
                <a:latin typeface="Work Sans" panose="00000500000000000000" pitchFamily="2" charset="0"/>
              </a:rPr>
              <a:t>Une fois arrivé(e) à la gare de Tours, </a:t>
            </a:r>
          </a:p>
          <a:p>
            <a:pPr algn="just"/>
            <a:r>
              <a:rPr lang="fr-FR" dirty="0">
                <a:latin typeface="Work Sans" panose="00000500000000000000" pitchFamily="2" charset="0"/>
              </a:rPr>
              <a:t>vous pouvez marcher, prendre le bus/tramway </a:t>
            </a:r>
          </a:p>
          <a:p>
            <a:pPr algn="just"/>
            <a:r>
              <a:rPr lang="fr-FR" dirty="0">
                <a:latin typeface="Work Sans" panose="00000500000000000000" pitchFamily="2" charset="0"/>
              </a:rPr>
              <a:t>ou un taxi</a:t>
            </a:r>
          </a:p>
          <a:p>
            <a:pPr algn="just"/>
            <a:endParaRPr lang="fr-FR" dirty="0">
              <a:solidFill>
                <a:srgbClr val="45A59D"/>
              </a:solidFill>
              <a:latin typeface="Work Sans" panose="00000500000000000000" pitchFamily="2" charset="0"/>
            </a:endParaRPr>
          </a:p>
          <a:p>
            <a:pPr algn="just"/>
            <a:r>
              <a:rPr lang="fr-FR" b="1" dirty="0" err="1">
                <a:solidFill>
                  <a:srgbClr val="45A59D"/>
                </a:solidFill>
                <a:latin typeface="Work Sans" panose="00000500000000000000" pitchFamily="2" charset="0"/>
              </a:rPr>
              <a:t>Filbleu</a:t>
            </a:r>
            <a:r>
              <a:rPr lang="fr-FR" b="1" dirty="0">
                <a:solidFill>
                  <a:srgbClr val="45A59D"/>
                </a:solidFill>
                <a:latin typeface="Work Sans" panose="00000500000000000000" pitchFamily="2" charset="0"/>
              </a:rPr>
              <a:t> </a:t>
            </a:r>
            <a:r>
              <a:rPr lang="fr-FR" dirty="0">
                <a:solidFill>
                  <a:srgbClr val="45A59D"/>
                </a:solidFill>
                <a:latin typeface="Work Sans" panose="00000500000000000000" pitchFamily="2" charset="0"/>
              </a:rPr>
              <a:t>(</a:t>
            </a:r>
            <a:r>
              <a:rPr lang="fr-FR" dirty="0">
                <a:solidFill>
                  <a:srgbClr val="45A59D"/>
                </a:solidFill>
                <a:latin typeface="Work Sans" panose="00000500000000000000" pitchFamily="2" charset="0"/>
                <a:hlinkClick r:id="rId3"/>
              </a:rPr>
              <a:t>https://www.filbleu.fr/</a:t>
            </a:r>
            <a:r>
              <a:rPr lang="fr-FR" dirty="0">
                <a:solidFill>
                  <a:srgbClr val="45A59D"/>
                </a:solidFill>
                <a:latin typeface="Work Sans" panose="00000500000000000000" pitchFamily="2" charset="0"/>
              </a:rPr>
              <a:t>) </a:t>
            </a:r>
          </a:p>
          <a:p>
            <a:pPr marL="285750" indent="-285750" algn="just">
              <a:buFont typeface="Arial" panose="020B0604020202020204" pitchFamily="34" charset="0"/>
              <a:buChar char="•"/>
            </a:pPr>
            <a:r>
              <a:rPr lang="fr-FR" dirty="0">
                <a:latin typeface="Work Sans" panose="00000500000000000000" pitchFamily="2" charset="0"/>
              </a:rPr>
              <a:t>La société de bus/tramway à Tours s’appelle Fil Bleu. </a:t>
            </a:r>
          </a:p>
          <a:p>
            <a:pPr marL="285750" indent="-285750" algn="just">
              <a:buFont typeface="Arial" panose="020B0604020202020204" pitchFamily="34" charset="0"/>
              <a:buChar char="•"/>
            </a:pPr>
            <a:r>
              <a:rPr lang="fr-FR" dirty="0">
                <a:latin typeface="Work Sans" panose="00000500000000000000" pitchFamily="2" charset="0"/>
              </a:rPr>
              <a:t>Un ticket unique coûte 1,80€ (+0,10€ pour la carte réutilisable) pour 1 heure d’utilisation, quelle que soit la ou les lignes de bus et de tramway que vous empruntez. Le ticket individuel peut être acheté aux machines présentes sur les quais du tramway (1,80€+0,10€) ou dans les bus (2€+0,10€) </a:t>
            </a:r>
          </a:p>
          <a:p>
            <a:pPr marL="285750" indent="-285750" algn="just">
              <a:buFont typeface="Arial" panose="020B0604020202020204" pitchFamily="34" charset="0"/>
              <a:buChar char="•"/>
            </a:pPr>
            <a:r>
              <a:rPr lang="fr-FR" dirty="0">
                <a:latin typeface="Work Sans" panose="00000500000000000000" pitchFamily="2" charset="0"/>
              </a:rPr>
              <a:t>PASS 19-25 ans : 23€/mois (abonnement valable du 1</a:t>
            </a:r>
            <a:r>
              <a:rPr lang="fr-FR" baseline="30000" dirty="0">
                <a:latin typeface="Work Sans" panose="00000500000000000000" pitchFamily="2" charset="0"/>
              </a:rPr>
              <a:t>er</a:t>
            </a:r>
            <a:r>
              <a:rPr lang="fr-FR" dirty="0">
                <a:latin typeface="Work Sans" panose="00000500000000000000" pitchFamily="2" charset="0"/>
              </a:rPr>
              <a:t> au dernier jour du mois. Pour 10 mois achetés, 2 mois offerts)</a:t>
            </a:r>
          </a:p>
          <a:p>
            <a:pPr algn="just"/>
            <a:endParaRPr lang="fr-FR" dirty="0">
              <a:solidFill>
                <a:srgbClr val="45A59D"/>
              </a:solidFill>
              <a:latin typeface="Work Sans" panose="00000500000000000000" pitchFamily="2" charset="0"/>
            </a:endParaRPr>
          </a:p>
          <a:p>
            <a:pPr algn="just"/>
            <a:r>
              <a:rPr lang="fr-FR" b="1" dirty="0">
                <a:solidFill>
                  <a:srgbClr val="45A59D"/>
                </a:solidFill>
                <a:latin typeface="Work Sans" panose="00000500000000000000" pitchFamily="2" charset="0"/>
              </a:rPr>
              <a:t>Taxi </a:t>
            </a:r>
            <a:r>
              <a:rPr lang="fr-FR" dirty="0">
                <a:solidFill>
                  <a:srgbClr val="45A59D"/>
                </a:solidFill>
                <a:latin typeface="Work Sans" panose="00000500000000000000" pitchFamily="2" charset="0"/>
              </a:rPr>
              <a:t>(</a:t>
            </a:r>
            <a:r>
              <a:rPr lang="fr-FR" dirty="0">
                <a:solidFill>
                  <a:srgbClr val="45A59D"/>
                </a:solidFill>
                <a:latin typeface="Work Sans" panose="00000500000000000000" pitchFamily="2" charset="0"/>
                <a:hlinkClick r:id="rId4"/>
              </a:rPr>
              <a:t>www.taxis-tours.fr</a:t>
            </a:r>
            <a:r>
              <a:rPr lang="fr-FR" dirty="0">
                <a:solidFill>
                  <a:srgbClr val="45A59D"/>
                </a:solidFill>
                <a:latin typeface="Work Sans" panose="00000500000000000000" pitchFamily="2" charset="0"/>
              </a:rPr>
              <a:t>) </a:t>
            </a:r>
            <a:endParaRPr lang="fr-FR" b="1" dirty="0">
              <a:solidFill>
                <a:srgbClr val="45A59D"/>
              </a:solidFill>
              <a:latin typeface="Work Sans" panose="00000500000000000000" pitchFamily="2" charset="0"/>
            </a:endParaRPr>
          </a:p>
          <a:p>
            <a:pPr marL="285750" indent="-285750" algn="just">
              <a:buFont typeface="Arial" panose="020B0604020202020204" pitchFamily="34" charset="0"/>
              <a:buChar char="•"/>
            </a:pPr>
            <a:r>
              <a:rPr lang="fr-FR" dirty="0">
                <a:latin typeface="Work Sans" panose="00000500000000000000" pitchFamily="2" charset="0"/>
              </a:rPr>
              <a:t>Vous trouverez les taxis stationnés devant la gare </a:t>
            </a:r>
          </a:p>
          <a:p>
            <a:endParaRPr lang="fr-FR" dirty="0"/>
          </a:p>
        </p:txBody>
      </p:sp>
      <p:pic>
        <p:nvPicPr>
          <p:cNvPr id="8" name="Image 7" descr="Une image contenant plein air, ciel, arbre, fontaine&#10;&#10;Description générée automatiquement">
            <a:extLst>
              <a:ext uri="{FF2B5EF4-FFF2-40B4-BE49-F238E27FC236}">
                <a16:creationId xmlns:a16="http://schemas.microsoft.com/office/drawing/2014/main" id="{34D35782-3598-410F-908C-45D135B278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136" y="784278"/>
            <a:ext cx="3143497" cy="2086496"/>
          </a:xfrm>
          <a:prstGeom prst="rect">
            <a:avLst/>
          </a:prstGeom>
          <a:ln>
            <a:noFill/>
          </a:ln>
          <a:effectLst>
            <a:softEdge rad="112500"/>
          </a:effectLst>
        </p:spPr>
      </p:pic>
    </p:spTree>
    <p:extLst>
      <p:ext uri="{BB962C8B-B14F-4D97-AF65-F5344CB8AC3E}">
        <p14:creationId xmlns:p14="http://schemas.microsoft.com/office/powerpoint/2010/main" val="3531795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pic>
        <p:nvPicPr>
          <p:cNvPr id="2" name="Picture 2">
            <a:extLst>
              <a:ext uri="{FF2B5EF4-FFF2-40B4-BE49-F238E27FC236}">
                <a16:creationId xmlns:a16="http://schemas.microsoft.com/office/drawing/2014/main" id="{3B217C74-708B-02A8-FF85-1609F9A72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9BDF3FFB-4581-4E44-8261-38CA0D199F29}"/>
              </a:ext>
            </a:extLst>
          </p:cNvPr>
          <p:cNvSpPr txBox="1"/>
          <p:nvPr/>
        </p:nvSpPr>
        <p:spPr>
          <a:xfrm>
            <a:off x="359533" y="592807"/>
            <a:ext cx="5832648" cy="461665"/>
          </a:xfrm>
          <a:prstGeom prst="rect">
            <a:avLst/>
          </a:prstGeom>
          <a:noFill/>
        </p:spPr>
        <p:txBody>
          <a:bodyPr wrap="square" rtlCol="0">
            <a:spAutoFit/>
          </a:bodyPr>
          <a:lstStyle/>
          <a:p>
            <a:r>
              <a:rPr lang="fr-FR" sz="2400" b="1" u="sng" dirty="0">
                <a:solidFill>
                  <a:srgbClr val="45A59D"/>
                </a:solidFill>
                <a:latin typeface="Work Sans" panose="00000500000000000000" pitchFamily="2" charset="0"/>
              </a:rPr>
              <a:t>A votre arrivée </a:t>
            </a:r>
          </a:p>
        </p:txBody>
      </p:sp>
      <p:sp>
        <p:nvSpPr>
          <p:cNvPr id="5" name="ZoneTexte 4">
            <a:extLst>
              <a:ext uri="{FF2B5EF4-FFF2-40B4-BE49-F238E27FC236}">
                <a16:creationId xmlns:a16="http://schemas.microsoft.com/office/drawing/2014/main" id="{0E2E70E4-7D0B-42E6-B336-500BFF817020}"/>
              </a:ext>
            </a:extLst>
          </p:cNvPr>
          <p:cNvSpPr txBox="1"/>
          <p:nvPr/>
        </p:nvSpPr>
        <p:spPr>
          <a:xfrm>
            <a:off x="381231" y="1227807"/>
            <a:ext cx="8136904" cy="4524315"/>
          </a:xfrm>
          <a:prstGeom prst="rect">
            <a:avLst/>
          </a:prstGeom>
          <a:noFill/>
        </p:spPr>
        <p:txBody>
          <a:bodyPr wrap="square" rtlCol="0">
            <a:spAutoFit/>
          </a:bodyPr>
          <a:lstStyle/>
          <a:p>
            <a:r>
              <a:rPr lang="fr-FR" b="1" dirty="0">
                <a:latin typeface="Work Sans" panose="00000500000000000000" pitchFamily="2" charset="0"/>
              </a:rPr>
              <a:t>Rejoindre votre logement </a:t>
            </a:r>
          </a:p>
          <a:p>
            <a:endParaRPr lang="fr-FR" dirty="0">
              <a:latin typeface="Work Sans" panose="00000500000000000000" pitchFamily="2" charset="0"/>
            </a:endParaRPr>
          </a:p>
          <a:p>
            <a:pPr algn="just"/>
            <a:r>
              <a:rPr lang="fr-FR" dirty="0">
                <a:latin typeface="Work Sans" panose="00000500000000000000" pitchFamily="2" charset="0"/>
              </a:rPr>
              <a:t>Une fois arrivé(e) à la gare de Blois, </a:t>
            </a:r>
          </a:p>
          <a:p>
            <a:pPr algn="just"/>
            <a:r>
              <a:rPr lang="fr-FR" dirty="0">
                <a:latin typeface="Work Sans" panose="00000500000000000000" pitchFamily="2" charset="0"/>
              </a:rPr>
              <a:t>vous pouvez marcher, prendre le bus ou un taxi</a:t>
            </a:r>
          </a:p>
          <a:p>
            <a:pPr algn="just"/>
            <a:endParaRPr lang="fr-FR" dirty="0">
              <a:solidFill>
                <a:srgbClr val="45A59D"/>
              </a:solidFill>
              <a:latin typeface="Work Sans" panose="00000500000000000000" pitchFamily="2" charset="0"/>
            </a:endParaRPr>
          </a:p>
          <a:p>
            <a:pPr algn="just"/>
            <a:r>
              <a:rPr lang="fr-FR" b="1" dirty="0" err="1">
                <a:solidFill>
                  <a:srgbClr val="45A59D"/>
                </a:solidFill>
                <a:latin typeface="Work Sans" panose="00000500000000000000" pitchFamily="2" charset="0"/>
              </a:rPr>
              <a:t>Azalys</a:t>
            </a:r>
            <a:r>
              <a:rPr lang="fr-FR" b="1" dirty="0">
                <a:solidFill>
                  <a:srgbClr val="45A59D"/>
                </a:solidFill>
                <a:latin typeface="Work Sans" panose="00000500000000000000" pitchFamily="2" charset="0"/>
              </a:rPr>
              <a:t> </a:t>
            </a:r>
            <a:r>
              <a:rPr lang="fr-FR" dirty="0">
                <a:solidFill>
                  <a:srgbClr val="45A59D"/>
                </a:solidFill>
                <a:latin typeface="Work Sans" panose="00000500000000000000" pitchFamily="2" charset="0"/>
              </a:rPr>
              <a:t>(</a:t>
            </a:r>
            <a:r>
              <a:rPr lang="fr-FR" dirty="0">
                <a:solidFill>
                  <a:srgbClr val="45A59D"/>
                </a:solidFill>
                <a:latin typeface="Work Sans" panose="00000500000000000000" pitchFamily="2" charset="0"/>
                <a:hlinkClick r:id="rId3"/>
              </a:rPr>
              <a:t>https://bus.azalys.agglopolys.fr/</a:t>
            </a:r>
            <a:r>
              <a:rPr lang="fr-FR" dirty="0">
                <a:solidFill>
                  <a:srgbClr val="45A59D"/>
                </a:solidFill>
                <a:latin typeface="Work Sans" panose="00000500000000000000" pitchFamily="2" charset="0"/>
              </a:rPr>
              <a:t>)</a:t>
            </a:r>
          </a:p>
          <a:p>
            <a:pPr marL="285750" indent="-285750" algn="just">
              <a:buFont typeface="Arial" panose="020B0604020202020204" pitchFamily="34" charset="0"/>
              <a:buChar char="•"/>
            </a:pPr>
            <a:r>
              <a:rPr lang="fr-FR" dirty="0">
                <a:latin typeface="Work Sans" panose="00000500000000000000" pitchFamily="2" charset="0"/>
              </a:rPr>
              <a:t>La société de bus à Blois s’appelle </a:t>
            </a:r>
            <a:r>
              <a:rPr lang="fr-FR" dirty="0" err="1">
                <a:latin typeface="Work Sans" panose="00000500000000000000" pitchFamily="2" charset="0"/>
              </a:rPr>
              <a:t>Azalys</a:t>
            </a:r>
            <a:r>
              <a:rPr lang="fr-FR" dirty="0">
                <a:latin typeface="Work Sans" panose="00000500000000000000" pitchFamily="2" charset="0"/>
              </a:rPr>
              <a:t>. </a:t>
            </a:r>
          </a:p>
          <a:p>
            <a:pPr marL="285750" indent="-285750" algn="just">
              <a:buFont typeface="Arial" panose="020B0604020202020204" pitchFamily="34" charset="0"/>
              <a:buChar char="•"/>
            </a:pPr>
            <a:r>
              <a:rPr lang="fr-FR" dirty="0">
                <a:latin typeface="Work Sans" panose="00000500000000000000" pitchFamily="2" charset="0"/>
              </a:rPr>
              <a:t>Un ticket unique coûte 1,30€ (vendu par le conducteur + 0,15€ pour la carte réutilisable) pour 1 heure d’utilisation, quelle que soit la ou les lignes de bus que vous empruntez. </a:t>
            </a:r>
          </a:p>
          <a:p>
            <a:pPr marL="285750" indent="-285750" algn="just">
              <a:buFont typeface="Arial" panose="020B0604020202020204" pitchFamily="34" charset="0"/>
              <a:buChar char="•"/>
            </a:pPr>
            <a:r>
              <a:rPr lang="fr-FR" dirty="0">
                <a:latin typeface="Work Sans" panose="00000500000000000000" pitchFamily="2" charset="0"/>
              </a:rPr>
              <a:t>Abonnement -26 ans : 18,60€/mois ou 195€/an (abonnement valable du 1</a:t>
            </a:r>
            <a:r>
              <a:rPr lang="fr-FR" baseline="30000" dirty="0">
                <a:latin typeface="Work Sans" panose="00000500000000000000" pitchFamily="2" charset="0"/>
              </a:rPr>
              <a:t>er</a:t>
            </a:r>
            <a:r>
              <a:rPr lang="fr-FR" dirty="0">
                <a:latin typeface="Work Sans" panose="00000500000000000000" pitchFamily="2" charset="0"/>
              </a:rPr>
              <a:t> au dernier jour du mois)</a:t>
            </a:r>
          </a:p>
          <a:p>
            <a:pPr algn="just"/>
            <a:endParaRPr lang="fr-FR" dirty="0">
              <a:solidFill>
                <a:srgbClr val="45A59D"/>
              </a:solidFill>
              <a:latin typeface="Work Sans" panose="00000500000000000000" pitchFamily="2" charset="0"/>
            </a:endParaRPr>
          </a:p>
          <a:p>
            <a:pPr algn="just"/>
            <a:r>
              <a:rPr lang="fr-FR" b="1" dirty="0">
                <a:solidFill>
                  <a:srgbClr val="45A59D"/>
                </a:solidFill>
                <a:latin typeface="Work Sans" panose="00000500000000000000" pitchFamily="2" charset="0"/>
              </a:rPr>
              <a:t>Taxi </a:t>
            </a:r>
            <a:r>
              <a:rPr lang="fr-FR" dirty="0">
                <a:solidFill>
                  <a:srgbClr val="45A59D"/>
                </a:solidFill>
                <a:latin typeface="Work Sans" panose="00000500000000000000" pitchFamily="2" charset="0"/>
              </a:rPr>
              <a:t>(</a:t>
            </a:r>
            <a:r>
              <a:rPr lang="fr-FR" dirty="0">
                <a:solidFill>
                  <a:srgbClr val="45A59D"/>
                </a:solidFill>
                <a:latin typeface="Work Sans" panose="00000500000000000000" pitchFamily="2" charset="0"/>
                <a:hlinkClick r:id="rId4"/>
              </a:rPr>
              <a:t>www.taxi-blois.fr</a:t>
            </a:r>
            <a:r>
              <a:rPr lang="fr-FR" dirty="0">
                <a:solidFill>
                  <a:srgbClr val="45A59D"/>
                </a:solidFill>
                <a:latin typeface="Work Sans" panose="00000500000000000000" pitchFamily="2" charset="0"/>
              </a:rPr>
              <a:t>) </a:t>
            </a:r>
            <a:endParaRPr lang="fr-FR" b="1" dirty="0">
              <a:solidFill>
                <a:srgbClr val="45A59D"/>
              </a:solidFill>
              <a:latin typeface="Work Sans" panose="00000500000000000000" pitchFamily="2" charset="0"/>
            </a:endParaRPr>
          </a:p>
          <a:p>
            <a:pPr marL="285750" indent="-285750" algn="just">
              <a:buFont typeface="Arial" panose="020B0604020202020204" pitchFamily="34" charset="0"/>
              <a:buChar char="•"/>
            </a:pPr>
            <a:r>
              <a:rPr lang="fr-FR" dirty="0">
                <a:latin typeface="Work Sans" panose="00000500000000000000" pitchFamily="2" charset="0"/>
              </a:rPr>
              <a:t>Vous trouverez les taxis stationnés devant la gare </a:t>
            </a:r>
          </a:p>
          <a:p>
            <a:endParaRPr lang="fr-FR" dirty="0"/>
          </a:p>
        </p:txBody>
      </p:sp>
      <p:pic>
        <p:nvPicPr>
          <p:cNvPr id="8" name="Image 7" descr="Une image contenant plein air, ciel, route, arbre&#10;&#10;Description générée automatiquement">
            <a:extLst>
              <a:ext uri="{FF2B5EF4-FFF2-40B4-BE49-F238E27FC236}">
                <a16:creationId xmlns:a16="http://schemas.microsoft.com/office/drawing/2014/main" id="{1DB5CFBC-D0D0-47F4-B03E-BB80CD3378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8144" y="1239887"/>
            <a:ext cx="3171472" cy="1789616"/>
          </a:xfrm>
          <a:prstGeom prst="rect">
            <a:avLst/>
          </a:prstGeom>
          <a:ln>
            <a:noFill/>
          </a:ln>
          <a:effectLst>
            <a:softEdge rad="112500"/>
          </a:effectLst>
        </p:spPr>
      </p:pic>
    </p:spTree>
    <p:extLst>
      <p:ext uri="{BB962C8B-B14F-4D97-AF65-F5344CB8AC3E}">
        <p14:creationId xmlns:p14="http://schemas.microsoft.com/office/powerpoint/2010/main" val="3114265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5" name="ZoneTexte 4">
            <a:extLst>
              <a:ext uri="{FF2B5EF4-FFF2-40B4-BE49-F238E27FC236}">
                <a16:creationId xmlns:a16="http://schemas.microsoft.com/office/drawing/2014/main" id="{4DB5FCBD-181C-56C4-0C26-A7B420253F5F}"/>
              </a:ext>
            </a:extLst>
          </p:cNvPr>
          <p:cNvSpPr txBox="1"/>
          <p:nvPr/>
        </p:nvSpPr>
        <p:spPr>
          <a:xfrm>
            <a:off x="5580112" y="2276872"/>
            <a:ext cx="3240359" cy="1261884"/>
          </a:xfrm>
          <a:prstGeom prst="rect">
            <a:avLst/>
          </a:prstGeom>
          <a:noFill/>
        </p:spPr>
        <p:txBody>
          <a:bodyPr wrap="square">
            <a:spAutoFit/>
          </a:bodyPr>
          <a:lstStyle/>
          <a:p>
            <a:pPr algn="ctr"/>
            <a:r>
              <a:rPr lang="fr-FR" sz="2800" b="1" u="sng" dirty="0">
                <a:solidFill>
                  <a:srgbClr val="45A59D"/>
                </a:solidFill>
                <a:effectLst/>
                <a:latin typeface="Work Sans" panose="00000500000000000000" pitchFamily="2" charset="0"/>
                <a:ea typeface="Times New Roman" panose="02020603050405020304" pitchFamily="18" charset="0"/>
                <a:cs typeface="Calibri" panose="020F0502020204030204" pitchFamily="34" charset="0"/>
              </a:rPr>
              <a:t>Plan des campus Tours </a:t>
            </a:r>
            <a:endParaRPr lang="fr-FR" sz="2800" u="sng" dirty="0">
              <a:solidFill>
                <a:srgbClr val="45A59D"/>
              </a:solidFill>
              <a:effectLst/>
              <a:latin typeface="Work Sans" panose="00000500000000000000" pitchFamily="2" charset="0"/>
              <a:ea typeface="Malgun Gothic" panose="020B0503020000020004" pitchFamily="34" charset="-127"/>
              <a:cs typeface="Times New Roman" panose="02020603050405020304" pitchFamily="18" charset="0"/>
            </a:endParaRPr>
          </a:p>
          <a:p>
            <a:pPr lvl="0" algn="just"/>
            <a:endParaRPr lang="fr-FR" sz="2000" dirty="0">
              <a:effectLst/>
              <a:latin typeface="Work Sans" panose="00000500000000000000" pitchFamily="2" charset="0"/>
              <a:ea typeface="Malgun Gothic" panose="020B0503020000020004" pitchFamily="34" charset="-127"/>
              <a:cs typeface="Times New Roman" panose="02020603050405020304" pitchFamily="18" charset="0"/>
            </a:endParaRPr>
          </a:p>
        </p:txBody>
      </p:sp>
      <p:pic>
        <p:nvPicPr>
          <p:cNvPr id="8" name="Picture 2">
            <a:extLst>
              <a:ext uri="{FF2B5EF4-FFF2-40B4-BE49-F238E27FC236}">
                <a16:creationId xmlns:a16="http://schemas.microsoft.com/office/drawing/2014/main" id="{9A2F39DF-AC8A-FCFD-81C1-74687C0E9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carte, texte, atlas, Plan&#10;&#10;Description générée automatiquement">
            <a:extLst>
              <a:ext uri="{FF2B5EF4-FFF2-40B4-BE49-F238E27FC236}">
                <a16:creationId xmlns:a16="http://schemas.microsoft.com/office/drawing/2014/main" id="{9742C45F-7BCE-4D34-823C-E289691FD673}"/>
              </a:ext>
            </a:extLst>
          </p:cNvPr>
          <p:cNvPicPr>
            <a:picLocks noChangeAspect="1"/>
          </p:cNvPicPr>
          <p:nvPr/>
        </p:nvPicPr>
        <p:blipFill rotWithShape="1">
          <a:blip r:embed="rId3">
            <a:extLst>
              <a:ext uri="{28A0092B-C50C-407E-A947-70E740481C1C}">
                <a14:useLocalDpi xmlns:a14="http://schemas.microsoft.com/office/drawing/2010/main" val="0"/>
              </a:ext>
            </a:extLst>
          </a:blip>
          <a:srcRect l="2301" t="2842" r="1966" b="1953"/>
          <a:stretch/>
        </p:blipFill>
        <p:spPr>
          <a:xfrm>
            <a:off x="179512" y="116632"/>
            <a:ext cx="5173828" cy="5976664"/>
          </a:xfrm>
          <a:prstGeom prst="rect">
            <a:avLst/>
          </a:prstGeom>
        </p:spPr>
      </p:pic>
    </p:spTree>
    <p:extLst>
      <p:ext uri="{BB962C8B-B14F-4D97-AF65-F5344CB8AC3E}">
        <p14:creationId xmlns:p14="http://schemas.microsoft.com/office/powerpoint/2010/main" val="439863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8059B60-B4EF-1B47-A6DF-15475B47478E}"/>
              </a:ext>
            </a:extLst>
          </p:cNvPr>
          <p:cNvSpPr>
            <a:spLocks noGrp="1"/>
          </p:cNvSpPr>
          <p:nvPr>
            <p:ph type="body" sz="quarter" idx="10"/>
          </p:nvPr>
        </p:nvSpPr>
        <p:spPr/>
        <p:txBody>
          <a:bodyPr/>
          <a:lstStyle/>
          <a:p>
            <a:r>
              <a:rPr lang="fr-FR" dirty="0" err="1"/>
              <a:t>Welcome</a:t>
            </a:r>
            <a:r>
              <a:rPr lang="fr-FR" dirty="0"/>
              <a:t> Desk virtuel </a:t>
            </a:r>
          </a:p>
        </p:txBody>
      </p:sp>
      <p:sp>
        <p:nvSpPr>
          <p:cNvPr id="4" name="Espace réservé du texte 3">
            <a:extLst>
              <a:ext uri="{FF2B5EF4-FFF2-40B4-BE49-F238E27FC236}">
                <a16:creationId xmlns:a16="http://schemas.microsoft.com/office/drawing/2014/main" id="{984FDFC7-1A65-DD4F-B7CA-DDC255D9A4CA}"/>
              </a:ext>
            </a:extLst>
          </p:cNvPr>
          <p:cNvSpPr>
            <a:spLocks noGrp="1"/>
          </p:cNvSpPr>
          <p:nvPr>
            <p:ph type="body" sz="quarter" idx="13"/>
          </p:nvPr>
        </p:nvSpPr>
        <p:spPr/>
        <p:txBody>
          <a:bodyPr/>
          <a:lstStyle/>
          <a:p>
            <a:endParaRPr lang="fr-FR"/>
          </a:p>
        </p:txBody>
      </p:sp>
      <p:sp>
        <p:nvSpPr>
          <p:cNvPr id="5" name="ZoneTexte 4">
            <a:extLst>
              <a:ext uri="{FF2B5EF4-FFF2-40B4-BE49-F238E27FC236}">
                <a16:creationId xmlns:a16="http://schemas.microsoft.com/office/drawing/2014/main" id="{4DB5FCBD-181C-56C4-0C26-A7B420253F5F}"/>
              </a:ext>
            </a:extLst>
          </p:cNvPr>
          <p:cNvSpPr txBox="1"/>
          <p:nvPr/>
        </p:nvSpPr>
        <p:spPr>
          <a:xfrm>
            <a:off x="289486" y="277197"/>
            <a:ext cx="4930586" cy="830997"/>
          </a:xfrm>
          <a:prstGeom prst="rect">
            <a:avLst/>
          </a:prstGeom>
          <a:noFill/>
        </p:spPr>
        <p:txBody>
          <a:bodyPr wrap="square">
            <a:spAutoFit/>
          </a:bodyPr>
          <a:lstStyle/>
          <a:p>
            <a:pPr algn="just"/>
            <a:r>
              <a:rPr lang="fr-FR" sz="2800" b="1" u="sng" dirty="0">
                <a:solidFill>
                  <a:srgbClr val="45A59D"/>
                </a:solidFill>
                <a:effectLst/>
                <a:latin typeface="Work Sans" panose="00000500000000000000" pitchFamily="2" charset="0"/>
                <a:ea typeface="Times New Roman" panose="02020603050405020304" pitchFamily="18" charset="0"/>
                <a:cs typeface="Calibri" panose="020F0502020204030204" pitchFamily="34" charset="0"/>
              </a:rPr>
              <a:t>Plan des campus Blois  </a:t>
            </a:r>
            <a:endParaRPr lang="fr-FR" sz="2800" u="sng" dirty="0">
              <a:solidFill>
                <a:srgbClr val="45A59D"/>
              </a:solidFill>
              <a:effectLst/>
              <a:latin typeface="Work Sans" panose="00000500000000000000" pitchFamily="2" charset="0"/>
              <a:ea typeface="Malgun Gothic" panose="020B0503020000020004" pitchFamily="34" charset="-127"/>
              <a:cs typeface="Times New Roman" panose="02020603050405020304" pitchFamily="18" charset="0"/>
            </a:endParaRPr>
          </a:p>
          <a:p>
            <a:pPr lvl="0" algn="just"/>
            <a:endParaRPr lang="fr-FR" sz="2000" dirty="0">
              <a:effectLst/>
              <a:latin typeface="Work Sans" panose="00000500000000000000" pitchFamily="2" charset="0"/>
              <a:ea typeface="Malgun Gothic" panose="020B0503020000020004" pitchFamily="34" charset="-127"/>
              <a:cs typeface="Times New Roman" panose="02020603050405020304" pitchFamily="18" charset="0"/>
            </a:endParaRPr>
          </a:p>
        </p:txBody>
      </p:sp>
      <p:pic>
        <p:nvPicPr>
          <p:cNvPr id="8" name="Picture 2">
            <a:extLst>
              <a:ext uri="{FF2B5EF4-FFF2-40B4-BE49-F238E27FC236}">
                <a16:creationId xmlns:a16="http://schemas.microsoft.com/office/drawing/2014/main" id="{9A2F39DF-AC8A-FCFD-81C1-74687C0E9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416" y="188640"/>
            <a:ext cx="3810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carte, texte, atlas, Plan&#10;&#10;Description générée automatiquement">
            <a:extLst>
              <a:ext uri="{FF2B5EF4-FFF2-40B4-BE49-F238E27FC236}">
                <a16:creationId xmlns:a16="http://schemas.microsoft.com/office/drawing/2014/main" id="{0C8DB88D-0D32-4A2D-8FA8-BC4A16186D0F}"/>
              </a:ext>
            </a:extLst>
          </p:cNvPr>
          <p:cNvPicPr>
            <a:picLocks noChangeAspect="1"/>
          </p:cNvPicPr>
          <p:nvPr/>
        </p:nvPicPr>
        <p:blipFill rotWithShape="1">
          <a:blip r:embed="rId3">
            <a:extLst>
              <a:ext uri="{28A0092B-C50C-407E-A947-70E740481C1C}">
                <a14:useLocalDpi xmlns:a14="http://schemas.microsoft.com/office/drawing/2010/main" val="0"/>
              </a:ext>
            </a:extLst>
          </a:blip>
          <a:srcRect t="14606"/>
          <a:stretch/>
        </p:blipFill>
        <p:spPr>
          <a:xfrm>
            <a:off x="1909666" y="1268760"/>
            <a:ext cx="5035744" cy="4896544"/>
          </a:xfrm>
          <a:prstGeom prst="rect">
            <a:avLst/>
          </a:prstGeom>
        </p:spPr>
      </p:pic>
    </p:spTree>
    <p:extLst>
      <p:ext uri="{BB962C8B-B14F-4D97-AF65-F5344CB8AC3E}">
        <p14:creationId xmlns:p14="http://schemas.microsoft.com/office/powerpoint/2010/main" val="3949697230"/>
      </p:ext>
    </p:extLst>
  </p:cSld>
  <p:clrMapOvr>
    <a:masterClrMapping/>
  </p:clrMapOvr>
</p:sld>
</file>

<file path=ppt/theme/theme1.xml><?xml version="1.0" encoding="utf-8"?>
<a:theme xmlns:a="http://schemas.openxmlformats.org/drawingml/2006/main" name="couver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4471</TotalTime>
  <Words>4603</Words>
  <Application>Microsoft Office PowerPoint</Application>
  <PresentationFormat>Affichage à l'écran (4:3)</PresentationFormat>
  <Paragraphs>477</Paragraphs>
  <Slides>46</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46</vt:i4>
      </vt:variant>
    </vt:vector>
  </HeadingPairs>
  <TitlesOfParts>
    <vt:vector size="54" baseType="lpstr">
      <vt:lpstr>Arial</vt:lpstr>
      <vt:lpstr>Calibri</vt:lpstr>
      <vt:lpstr>Courier New</vt:lpstr>
      <vt:lpstr>Lato</vt:lpstr>
      <vt:lpstr>Symbol</vt:lpstr>
      <vt:lpstr>Wingdings</vt:lpstr>
      <vt:lpstr>Work Sans</vt:lpstr>
      <vt:lpstr>couverture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Guillaume Parrot</dc:creator>
  <cp:lastModifiedBy>Eunjin Lee</cp:lastModifiedBy>
  <cp:revision>428</cp:revision>
  <cp:lastPrinted>2022-09-07T12:48:20Z</cp:lastPrinted>
  <dcterms:created xsi:type="dcterms:W3CDTF">2017-12-15T09:55:52Z</dcterms:created>
  <dcterms:modified xsi:type="dcterms:W3CDTF">2025-06-30T08:30:19Z</dcterms:modified>
</cp:coreProperties>
</file>